
<file path=[Content_Types].xml><?xml version="1.0" encoding="utf-8"?>
<Types xmlns="http://schemas.openxmlformats.org/package/2006/content-types">
  <Default Extension="bin" ContentType="application/vnd.openxmlformats-officedocument.oleObject"/>
  <Default Extension="gif" ContentType="image/gif"/>
  <Default Extension="jpg" ContentType="image/jp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media/image5.jpg" ContentType="image/jpeg"/>
  <Override PartName="/ppt/media/image6.jpg" ContentType="image/jpeg"/>
  <Override PartName="/ppt/media/image7.jp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7.jpg" ContentType="image/jpeg"/>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 id="2147483678" r:id="rId3"/>
  </p:sldMasterIdLst>
  <p:notesMasterIdLst>
    <p:notesMasterId r:id="rId113"/>
  </p:notesMasterIdLst>
  <p:sldIdLst>
    <p:sldId id="256" r:id="rId4"/>
    <p:sldId id="257" r:id="rId5"/>
    <p:sldId id="258" r:id="rId6"/>
    <p:sldId id="319" r:id="rId7"/>
    <p:sldId id="259" r:id="rId8"/>
    <p:sldId id="320" r:id="rId9"/>
    <p:sldId id="260" r:id="rId10"/>
    <p:sldId id="321" r:id="rId11"/>
    <p:sldId id="266" r:id="rId12"/>
    <p:sldId id="261" r:id="rId13"/>
    <p:sldId id="262" r:id="rId14"/>
    <p:sldId id="263" r:id="rId15"/>
    <p:sldId id="264" r:id="rId16"/>
    <p:sldId id="265" r:id="rId17"/>
    <p:sldId id="322" r:id="rId18"/>
    <p:sldId id="323" r:id="rId19"/>
    <p:sldId id="324" r:id="rId20"/>
    <p:sldId id="267" r:id="rId21"/>
    <p:sldId id="268" r:id="rId22"/>
    <p:sldId id="269" r:id="rId23"/>
    <p:sldId id="270" r:id="rId24"/>
    <p:sldId id="271" r:id="rId25"/>
    <p:sldId id="272" r:id="rId26"/>
    <p:sldId id="273" r:id="rId27"/>
    <p:sldId id="274" r:id="rId28"/>
    <p:sldId id="599" r:id="rId29"/>
    <p:sldId id="275" r:id="rId30"/>
    <p:sldId id="276" r:id="rId31"/>
    <p:sldId id="277" r:id="rId32"/>
    <p:sldId id="600" r:id="rId33"/>
    <p:sldId id="278" r:id="rId34"/>
    <p:sldId id="279" r:id="rId35"/>
    <p:sldId id="280" r:id="rId36"/>
    <p:sldId id="281" r:id="rId37"/>
    <p:sldId id="282" r:id="rId38"/>
    <p:sldId id="283" r:id="rId39"/>
    <p:sldId id="284" r:id="rId40"/>
    <p:sldId id="285" r:id="rId41"/>
    <p:sldId id="286" r:id="rId42"/>
    <p:sldId id="287" r:id="rId43"/>
    <p:sldId id="512" r:id="rId44"/>
    <p:sldId id="288" r:id="rId45"/>
    <p:sldId id="289" r:id="rId46"/>
    <p:sldId id="577" r:id="rId47"/>
    <p:sldId id="290" r:id="rId48"/>
    <p:sldId id="574" r:id="rId49"/>
    <p:sldId id="291" r:id="rId50"/>
    <p:sldId id="292" r:id="rId51"/>
    <p:sldId id="293" r:id="rId52"/>
    <p:sldId id="294" r:id="rId53"/>
    <p:sldId id="587" r:id="rId54"/>
    <p:sldId id="295" r:id="rId55"/>
    <p:sldId id="513" r:id="rId56"/>
    <p:sldId id="297" r:id="rId57"/>
    <p:sldId id="298" r:id="rId58"/>
    <p:sldId id="299" r:id="rId59"/>
    <p:sldId id="300" r:id="rId60"/>
    <p:sldId id="514" r:id="rId61"/>
    <p:sldId id="544" r:id="rId62"/>
    <p:sldId id="545" r:id="rId63"/>
    <p:sldId id="546" r:id="rId64"/>
    <p:sldId id="547" r:id="rId65"/>
    <p:sldId id="548" r:id="rId66"/>
    <p:sldId id="549" r:id="rId67"/>
    <p:sldId id="550" r:id="rId68"/>
    <p:sldId id="551" r:id="rId69"/>
    <p:sldId id="552" r:id="rId70"/>
    <p:sldId id="553" r:id="rId71"/>
    <p:sldId id="554" r:id="rId72"/>
    <p:sldId id="555" r:id="rId73"/>
    <p:sldId id="556" r:id="rId74"/>
    <p:sldId id="557" r:id="rId75"/>
    <p:sldId id="558" r:id="rId76"/>
    <p:sldId id="559" r:id="rId77"/>
    <p:sldId id="562" r:id="rId78"/>
    <p:sldId id="560" r:id="rId79"/>
    <p:sldId id="561" r:id="rId80"/>
    <p:sldId id="563" r:id="rId81"/>
    <p:sldId id="543" r:id="rId82"/>
    <p:sldId id="301" r:id="rId83"/>
    <p:sldId id="302" r:id="rId84"/>
    <p:sldId id="303" r:id="rId85"/>
    <p:sldId id="304" r:id="rId86"/>
    <p:sldId id="576" r:id="rId87"/>
    <p:sldId id="578" r:id="rId88"/>
    <p:sldId id="579" r:id="rId89"/>
    <p:sldId id="581" r:id="rId90"/>
    <p:sldId id="582" r:id="rId91"/>
    <p:sldId id="580" r:id="rId92"/>
    <p:sldId id="583" r:id="rId93"/>
    <p:sldId id="584" r:id="rId94"/>
    <p:sldId id="305" r:id="rId95"/>
    <p:sldId id="306" r:id="rId96"/>
    <p:sldId id="307" r:id="rId97"/>
    <p:sldId id="308" r:id="rId98"/>
    <p:sldId id="309" r:id="rId99"/>
    <p:sldId id="310" r:id="rId100"/>
    <p:sldId id="591" r:id="rId101"/>
    <p:sldId id="593" r:id="rId102"/>
    <p:sldId id="594" r:id="rId103"/>
    <p:sldId id="311" r:id="rId104"/>
    <p:sldId id="312" r:id="rId105"/>
    <p:sldId id="313" r:id="rId106"/>
    <p:sldId id="314" r:id="rId107"/>
    <p:sldId id="595" r:id="rId108"/>
    <p:sldId id="596" r:id="rId109"/>
    <p:sldId id="597" r:id="rId110"/>
    <p:sldId id="598" r:id="rId111"/>
    <p:sldId id="318" r:id="rId1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59" autoAdjust="0"/>
  </p:normalViewPr>
  <p:slideViewPr>
    <p:cSldViewPr>
      <p:cViewPr varScale="1">
        <p:scale>
          <a:sx n="75" d="100"/>
          <a:sy n="75" d="100"/>
        </p:scale>
        <p:origin x="686"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tableStyles" Target="tableStyles.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notesMaster" Target="notesMasters/notesMaster1.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viewProps" Target="viewProp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4" Type="http://schemas.openxmlformats.org/officeDocument/2006/relationships/image" Target="../media/image8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13C76CE-5FB5-4137-A72A-642C979A34A0}" type="datetimeFigureOut">
              <a:rPr lang="en-US" smtClean="0"/>
              <a:t>7/15/2020</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9C29F12-5FB5-4DD3-8E2E-31C9178FF5F0}" type="slidenum">
              <a:rPr lang="en-US" smtClean="0"/>
              <a:t>‹#›</a:t>
            </a:fld>
            <a:endParaRPr lang="en-US"/>
          </a:p>
        </p:txBody>
      </p:sp>
    </p:spTree>
    <p:extLst>
      <p:ext uri="{BB962C8B-B14F-4D97-AF65-F5344CB8AC3E}">
        <p14:creationId xmlns:p14="http://schemas.microsoft.com/office/powerpoint/2010/main" val="3344951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docs.oracle.com/javase/7/docs/api/java/util/TreeMap.html"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en.wikipedia.org/wiki/Red%E2%80%93black_tree#Analogy_to_B-trees_of_order_4"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tree is a collection of nodes with </a:t>
            </a:r>
            <a:r>
              <a:rPr lang="en-US" dirty="0">
                <a:effectLst/>
              </a:rPr>
              <a:t>one root</a:t>
            </a:r>
            <a:r>
              <a:rPr lang="en-US" dirty="0"/>
              <a:t> and </a:t>
            </a:r>
            <a:r>
              <a:rPr lang="en-US" dirty="0">
                <a:effectLst/>
              </a:rPr>
              <a:t>branches</a:t>
            </a:r>
            <a:r>
              <a:rPr lang="en-US" dirty="0"/>
              <a:t> that are trees. </a:t>
            </a:r>
          </a:p>
          <a:p>
            <a:r>
              <a:rPr lang="en-US" dirty="0"/>
              <a:t>A tree is a finite set of nodes such that: </a:t>
            </a:r>
          </a:p>
          <a:p>
            <a:pPr marL="228600" indent="-228600">
              <a:buAutoNum type="arabicParenBoth"/>
            </a:pPr>
            <a:r>
              <a:rPr lang="en-US" dirty="0"/>
              <a:t>there exists a specially designated node called </a:t>
            </a:r>
            <a:r>
              <a:rPr lang="en-US" b="1" dirty="0">
                <a:effectLst/>
              </a:rPr>
              <a:t>root</a:t>
            </a:r>
            <a:r>
              <a:rPr lang="en-US" dirty="0"/>
              <a:t>; </a:t>
            </a:r>
          </a:p>
          <a:p>
            <a:pPr marL="228600" indent="-228600">
              <a:buAutoNum type="arabicParenBoth"/>
            </a:pPr>
            <a:r>
              <a:rPr lang="en-US" dirty="0"/>
              <a:t>the remaining nodes are partitioned into n </a:t>
            </a:r>
            <a:r>
              <a:rPr lang="en-US" sz="1200" kern="1200" dirty="0">
                <a:solidFill>
                  <a:schemeClr val="tx1"/>
                </a:solidFill>
                <a:latin typeface="+mn-lt"/>
                <a:ea typeface="+mn-ea"/>
                <a:cs typeface="+mn-cs"/>
              </a:rPr>
              <a:t>≥ 0 disjoint sets, T1, T2, ..., Tn, where each of these sets is a tree, known as </a:t>
            </a:r>
            <a:r>
              <a:rPr lang="en-US" sz="1200" b="1" kern="1200" dirty="0">
                <a:solidFill>
                  <a:schemeClr val="tx1"/>
                </a:solidFill>
                <a:effectLst/>
                <a:latin typeface="+mn-lt"/>
                <a:ea typeface="+mn-ea"/>
                <a:cs typeface="+mn-cs"/>
              </a:rPr>
              <a:t>subtree</a:t>
            </a:r>
            <a:r>
              <a:rPr lang="en-US" sz="120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D9C29F12-5FB5-4DD3-8E2E-31C9178FF5F0}" type="slidenum">
              <a:rPr lang="en-US" smtClean="0"/>
              <a:t>7</a:t>
            </a:fld>
            <a:endParaRPr lang="en-US"/>
          </a:p>
        </p:txBody>
      </p:sp>
    </p:spTree>
    <p:extLst>
      <p:ext uri="{BB962C8B-B14F-4D97-AF65-F5344CB8AC3E}">
        <p14:creationId xmlns:p14="http://schemas.microsoft.com/office/powerpoint/2010/main" val="1439863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tree is a collection of nodes with </a:t>
            </a:r>
            <a:r>
              <a:rPr lang="en-US" dirty="0">
                <a:effectLst/>
              </a:rPr>
              <a:t>one root</a:t>
            </a:r>
            <a:r>
              <a:rPr lang="en-US" dirty="0"/>
              <a:t> and </a:t>
            </a:r>
            <a:r>
              <a:rPr lang="en-US" dirty="0">
                <a:effectLst/>
              </a:rPr>
              <a:t>branches</a:t>
            </a:r>
            <a:r>
              <a:rPr lang="en-US" dirty="0"/>
              <a:t> that are trees. </a:t>
            </a:r>
          </a:p>
          <a:p>
            <a:r>
              <a:rPr lang="en-US" dirty="0"/>
              <a:t>A tree is a finite set of nodes such that: </a:t>
            </a:r>
          </a:p>
          <a:p>
            <a:pPr marL="228600" indent="-228600">
              <a:buAutoNum type="arabicParenBoth"/>
            </a:pPr>
            <a:r>
              <a:rPr lang="en-US" dirty="0"/>
              <a:t>there exists a specially designated node called </a:t>
            </a:r>
            <a:r>
              <a:rPr lang="en-US" b="1" dirty="0">
                <a:effectLst/>
              </a:rPr>
              <a:t>root</a:t>
            </a:r>
            <a:r>
              <a:rPr lang="en-US" dirty="0"/>
              <a:t>; </a:t>
            </a:r>
          </a:p>
          <a:p>
            <a:pPr marL="228600" indent="-228600">
              <a:buAutoNum type="arabicParenBoth"/>
            </a:pPr>
            <a:r>
              <a:rPr lang="en-US" dirty="0"/>
              <a:t>the remaining nodes are partitioned into n </a:t>
            </a:r>
            <a:r>
              <a:rPr lang="en-US" sz="1200" kern="1200" dirty="0">
                <a:solidFill>
                  <a:schemeClr val="tx1"/>
                </a:solidFill>
                <a:latin typeface="+mn-lt"/>
                <a:ea typeface="+mn-ea"/>
                <a:cs typeface="+mn-cs"/>
              </a:rPr>
              <a:t>≥ 0 disjoint sets, T1, T2, ..., Tn, where each of these sets is a tree, known as </a:t>
            </a:r>
            <a:r>
              <a:rPr lang="en-US" sz="1200" b="1" kern="1200" dirty="0">
                <a:solidFill>
                  <a:schemeClr val="tx1"/>
                </a:solidFill>
                <a:effectLst/>
                <a:latin typeface="+mn-lt"/>
                <a:ea typeface="+mn-ea"/>
                <a:cs typeface="+mn-cs"/>
              </a:rPr>
              <a:t>subtree</a:t>
            </a:r>
            <a:r>
              <a:rPr lang="en-US" sz="120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D9C29F12-5FB5-4DD3-8E2E-31C9178FF5F0}" type="slidenum">
              <a:rPr lang="en-US" smtClean="0"/>
              <a:t>8</a:t>
            </a:fld>
            <a:endParaRPr lang="en-US"/>
          </a:p>
        </p:txBody>
      </p:sp>
    </p:spTree>
    <p:extLst>
      <p:ext uri="{BB962C8B-B14F-4D97-AF65-F5344CB8AC3E}">
        <p14:creationId xmlns:p14="http://schemas.microsoft.com/office/powerpoint/2010/main" val="281247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languages do provide support for Binary Search Trees. In Java, see the </a:t>
            </a:r>
            <a:r>
              <a:rPr lang="en-US" dirty="0" err="1">
                <a:hlinkClick r:id="rId3"/>
              </a:rPr>
              <a:t>TreeMap</a:t>
            </a:r>
            <a:r>
              <a:rPr lang="en-US" dirty="0">
                <a:hlinkClick r:id="rId3"/>
              </a:rPr>
              <a:t> class</a:t>
            </a:r>
            <a:r>
              <a:rPr lang="en-US" dirty="0"/>
              <a:t>, which implements a variant of the Binary Search Tree, the </a:t>
            </a:r>
            <a:r>
              <a:rPr lang="en-US" dirty="0">
                <a:hlinkClick r:id="rId4"/>
              </a:rPr>
              <a:t>Red-Black Tree</a:t>
            </a:r>
            <a:r>
              <a:rPr lang="en-US" dirty="0"/>
              <a:t>.</a:t>
            </a:r>
          </a:p>
        </p:txBody>
      </p:sp>
      <p:sp>
        <p:nvSpPr>
          <p:cNvPr id="4" name="Slide Number Placeholder 3"/>
          <p:cNvSpPr>
            <a:spLocks noGrp="1"/>
          </p:cNvSpPr>
          <p:nvPr>
            <p:ph type="sldNum" sz="quarter" idx="5"/>
          </p:nvPr>
        </p:nvSpPr>
        <p:spPr/>
        <p:txBody>
          <a:bodyPr/>
          <a:lstStyle/>
          <a:p>
            <a:fld id="{D9C29F12-5FB5-4DD3-8E2E-31C9178FF5F0}" type="slidenum">
              <a:rPr lang="en-US" smtClean="0"/>
              <a:t>17</a:t>
            </a:fld>
            <a:endParaRPr lang="en-US"/>
          </a:p>
        </p:txBody>
      </p:sp>
    </p:spTree>
    <p:extLst>
      <p:ext uri="{BB962C8B-B14F-4D97-AF65-F5344CB8AC3E}">
        <p14:creationId xmlns:p14="http://schemas.microsoft.com/office/powerpoint/2010/main" val="3154432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60e77e7f7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60e77e7f7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3794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7/15/2020</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69C44F7C-81C2-4FC1-BC17-2FA8097F95E0}"/>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BB9E1771-AFED-4B1B-98CD-88B6E07D7829}"/>
              </a:ext>
            </a:extLst>
          </p:cNvPr>
          <p:cNvSpPr>
            <a:spLocks noGrp="1" noChangeArrowheads="1"/>
          </p:cNvSpPr>
          <p:nvPr>
            <p:ph type="sldNum" sz="quarter" idx="11"/>
          </p:nvPr>
        </p:nvSpPr>
        <p:spPr>
          <a:ln/>
        </p:spPr>
        <p:txBody>
          <a:bodyPr/>
          <a:lstStyle>
            <a:lvl1pPr>
              <a:defRPr/>
            </a:lvl1pPr>
          </a:lstStyle>
          <a:p>
            <a:pPr>
              <a:defRPr/>
            </a:pPr>
            <a:fld id="{1F284BB4-FC58-4B06-AC85-08ABDD1094B9}" type="slidenum">
              <a:rPr lang="en-US" altLang="en-US"/>
              <a:pPr>
                <a:defRPr/>
              </a:pPr>
              <a:t>‹#›</a:t>
            </a:fld>
            <a:endParaRPr lang="en-US" altLang="en-US"/>
          </a:p>
        </p:txBody>
      </p:sp>
    </p:spTree>
    <p:extLst>
      <p:ext uri="{BB962C8B-B14F-4D97-AF65-F5344CB8AC3E}">
        <p14:creationId xmlns:p14="http://schemas.microsoft.com/office/powerpoint/2010/main" val="4105401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EB697300-B6DF-4F91-97E8-82A22DB01867}"/>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EF90A4D1-A76F-4723-B9A4-12E742ED25A6}"/>
              </a:ext>
            </a:extLst>
          </p:cNvPr>
          <p:cNvSpPr>
            <a:spLocks noGrp="1" noChangeArrowheads="1"/>
          </p:cNvSpPr>
          <p:nvPr>
            <p:ph type="sldNum" sz="quarter" idx="11"/>
          </p:nvPr>
        </p:nvSpPr>
        <p:spPr>
          <a:ln/>
        </p:spPr>
        <p:txBody>
          <a:bodyPr/>
          <a:lstStyle>
            <a:lvl1pPr>
              <a:defRPr/>
            </a:lvl1pPr>
          </a:lstStyle>
          <a:p>
            <a:pPr>
              <a:defRPr/>
            </a:pPr>
            <a:fld id="{D59D9DC5-FB40-46D1-A689-24F9E4C33C22}" type="slidenum">
              <a:rPr lang="en-US" altLang="en-US"/>
              <a:pPr>
                <a:defRPr/>
              </a:pPr>
              <a:t>‹#›</a:t>
            </a:fld>
            <a:endParaRPr lang="en-US" altLang="en-US"/>
          </a:p>
        </p:txBody>
      </p:sp>
    </p:spTree>
    <p:extLst>
      <p:ext uri="{BB962C8B-B14F-4D97-AF65-F5344CB8AC3E}">
        <p14:creationId xmlns:p14="http://schemas.microsoft.com/office/powerpoint/2010/main" val="2133243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AB48A335-4242-4A27-8094-E51B679428A4}"/>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FAD87A1E-A565-4AED-ADDC-0FDAB955A71F}"/>
              </a:ext>
            </a:extLst>
          </p:cNvPr>
          <p:cNvSpPr>
            <a:spLocks noGrp="1" noChangeArrowheads="1"/>
          </p:cNvSpPr>
          <p:nvPr>
            <p:ph type="sldNum" sz="quarter" idx="11"/>
          </p:nvPr>
        </p:nvSpPr>
        <p:spPr>
          <a:ln/>
        </p:spPr>
        <p:txBody>
          <a:bodyPr/>
          <a:lstStyle>
            <a:lvl1pPr>
              <a:defRPr/>
            </a:lvl1pPr>
          </a:lstStyle>
          <a:p>
            <a:pPr>
              <a:defRPr/>
            </a:pPr>
            <a:fld id="{46C0BA03-C1BC-4A93-B071-EB0417672650}" type="slidenum">
              <a:rPr lang="en-US" altLang="en-US"/>
              <a:pPr>
                <a:defRPr/>
              </a:pPr>
              <a:t>‹#›</a:t>
            </a:fld>
            <a:endParaRPr lang="en-US" altLang="en-US"/>
          </a:p>
        </p:txBody>
      </p:sp>
    </p:spTree>
    <p:extLst>
      <p:ext uri="{BB962C8B-B14F-4D97-AF65-F5344CB8AC3E}">
        <p14:creationId xmlns:p14="http://schemas.microsoft.com/office/powerpoint/2010/main" val="2844066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9BA40835-34FF-4F27-B920-EADCD72D99B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462B37C0-78E9-401E-8E39-FA5F88893B41}"/>
              </a:ext>
            </a:extLst>
          </p:cNvPr>
          <p:cNvSpPr>
            <a:spLocks noGrp="1" noChangeArrowheads="1"/>
          </p:cNvSpPr>
          <p:nvPr>
            <p:ph type="sldNum" sz="quarter" idx="11"/>
          </p:nvPr>
        </p:nvSpPr>
        <p:spPr>
          <a:ln/>
        </p:spPr>
        <p:txBody>
          <a:bodyPr/>
          <a:lstStyle>
            <a:lvl1pPr>
              <a:defRPr/>
            </a:lvl1pPr>
          </a:lstStyle>
          <a:p>
            <a:pPr>
              <a:defRPr/>
            </a:pPr>
            <a:fld id="{7F045DEB-3BC2-46E9-8223-C5188EE8F585}" type="slidenum">
              <a:rPr lang="en-US" altLang="en-US"/>
              <a:pPr>
                <a:defRPr/>
              </a:pPr>
              <a:t>‹#›</a:t>
            </a:fld>
            <a:endParaRPr lang="en-US" altLang="en-US"/>
          </a:p>
        </p:txBody>
      </p:sp>
    </p:spTree>
    <p:extLst>
      <p:ext uri="{BB962C8B-B14F-4D97-AF65-F5344CB8AC3E}">
        <p14:creationId xmlns:p14="http://schemas.microsoft.com/office/powerpoint/2010/main" val="3999223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681AC8A2-C20B-42C2-9EF7-8880001C6C8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D8CAA811-864C-4C1F-8164-1918934CF618}"/>
              </a:ext>
            </a:extLst>
          </p:cNvPr>
          <p:cNvSpPr>
            <a:spLocks noGrp="1" noChangeArrowheads="1"/>
          </p:cNvSpPr>
          <p:nvPr>
            <p:ph type="sldNum" sz="quarter" idx="11"/>
          </p:nvPr>
        </p:nvSpPr>
        <p:spPr>
          <a:ln/>
        </p:spPr>
        <p:txBody>
          <a:bodyPr/>
          <a:lstStyle>
            <a:lvl1pPr>
              <a:defRPr/>
            </a:lvl1pPr>
          </a:lstStyle>
          <a:p>
            <a:pPr>
              <a:defRPr/>
            </a:pPr>
            <a:fld id="{D5CC91F7-4425-4D45-8F7D-23A814D9F5C7}" type="slidenum">
              <a:rPr lang="en-US" altLang="en-US"/>
              <a:pPr>
                <a:defRPr/>
              </a:pPr>
              <a:t>‹#›</a:t>
            </a:fld>
            <a:endParaRPr lang="en-US" altLang="en-US"/>
          </a:p>
        </p:txBody>
      </p:sp>
    </p:spTree>
    <p:extLst>
      <p:ext uri="{BB962C8B-B14F-4D97-AF65-F5344CB8AC3E}">
        <p14:creationId xmlns:p14="http://schemas.microsoft.com/office/powerpoint/2010/main" val="3708320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27F1DA8C-5ED7-4A21-B268-E7B73A97EC1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EA356BD3-1925-4E3A-A9AE-FCDB65C3D1DD}"/>
              </a:ext>
            </a:extLst>
          </p:cNvPr>
          <p:cNvSpPr>
            <a:spLocks noGrp="1" noChangeArrowheads="1"/>
          </p:cNvSpPr>
          <p:nvPr>
            <p:ph type="sldNum" sz="quarter" idx="11"/>
          </p:nvPr>
        </p:nvSpPr>
        <p:spPr>
          <a:ln/>
        </p:spPr>
        <p:txBody>
          <a:bodyPr/>
          <a:lstStyle>
            <a:lvl1pPr>
              <a:defRPr/>
            </a:lvl1pPr>
          </a:lstStyle>
          <a:p>
            <a:pPr>
              <a:defRPr/>
            </a:pPr>
            <a:fld id="{D324687B-9D36-4F5D-8E03-B5E3EAEBF573}" type="slidenum">
              <a:rPr lang="en-US" altLang="en-US"/>
              <a:pPr>
                <a:defRPr/>
              </a:pPr>
              <a:t>‹#›</a:t>
            </a:fld>
            <a:endParaRPr lang="en-US" altLang="en-US"/>
          </a:p>
        </p:txBody>
      </p:sp>
    </p:spTree>
    <p:extLst>
      <p:ext uri="{BB962C8B-B14F-4D97-AF65-F5344CB8AC3E}">
        <p14:creationId xmlns:p14="http://schemas.microsoft.com/office/powerpoint/2010/main" val="2581711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28575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8575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94AC246A-1952-4BAB-A27B-E4E087C8F80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EAC07241-07E8-4A55-AD41-65F7C56368E8}"/>
              </a:ext>
            </a:extLst>
          </p:cNvPr>
          <p:cNvSpPr>
            <a:spLocks noGrp="1" noChangeArrowheads="1"/>
          </p:cNvSpPr>
          <p:nvPr>
            <p:ph type="sldNum" sz="quarter" idx="11"/>
          </p:nvPr>
        </p:nvSpPr>
        <p:spPr>
          <a:ln/>
        </p:spPr>
        <p:txBody>
          <a:bodyPr/>
          <a:lstStyle>
            <a:lvl1pPr>
              <a:defRPr/>
            </a:lvl1pPr>
          </a:lstStyle>
          <a:p>
            <a:pPr>
              <a:defRPr/>
            </a:pPr>
            <a:fld id="{34BB43DF-6EC3-4C30-8F64-41C5E5975417}" type="slidenum">
              <a:rPr lang="en-US" altLang="en-US"/>
              <a:pPr>
                <a:defRPr/>
              </a:pPr>
              <a:t>‹#›</a:t>
            </a:fld>
            <a:endParaRPr lang="en-US" altLang="en-US"/>
          </a:p>
        </p:txBody>
      </p:sp>
    </p:spTree>
    <p:extLst>
      <p:ext uri="{BB962C8B-B14F-4D97-AF65-F5344CB8AC3E}">
        <p14:creationId xmlns:p14="http://schemas.microsoft.com/office/powerpoint/2010/main" val="4211518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00C4EF63-BEF7-43B5-B217-C7E0F5172DC8}"/>
              </a:ext>
            </a:extLst>
          </p:cNvPr>
          <p:cNvGrpSpPr>
            <a:grpSpLocks/>
          </p:cNvGrpSpPr>
          <p:nvPr/>
        </p:nvGrpSpPr>
        <p:grpSpPr bwMode="auto">
          <a:xfrm>
            <a:off x="-4233" y="2438401"/>
            <a:ext cx="12196233" cy="1063625"/>
            <a:chOff x="-2" y="1536"/>
            <a:chExt cx="5762" cy="670"/>
          </a:xfrm>
        </p:grpSpPr>
        <p:grpSp>
          <p:nvGrpSpPr>
            <p:cNvPr id="5" name="Group 3">
              <a:extLst>
                <a:ext uri="{FF2B5EF4-FFF2-40B4-BE49-F238E27FC236}">
                  <a16:creationId xmlns:a16="http://schemas.microsoft.com/office/drawing/2014/main" id="{E614D400-AAA3-43E0-B32C-BC546B53E9B7}"/>
                </a:ext>
              </a:extLst>
            </p:cNvPr>
            <p:cNvGrpSpPr>
              <a:grpSpLocks/>
            </p:cNvGrpSpPr>
            <p:nvPr/>
          </p:nvGrpSpPr>
          <p:grpSpPr bwMode="auto">
            <a:xfrm flipH="1">
              <a:off x="-2" y="1562"/>
              <a:ext cx="5762" cy="638"/>
              <a:chOff x="-2" y="1562"/>
              <a:chExt cx="5762" cy="638"/>
            </a:xfrm>
          </p:grpSpPr>
          <p:sp>
            <p:nvSpPr>
              <p:cNvPr id="8" name="Freeform 4">
                <a:extLst>
                  <a:ext uri="{FF2B5EF4-FFF2-40B4-BE49-F238E27FC236}">
                    <a16:creationId xmlns:a16="http://schemas.microsoft.com/office/drawing/2014/main" id="{9E251EFE-2602-42EC-B6E1-671FCE5B91EE}"/>
                  </a:ext>
                </a:extLst>
              </p:cNvPr>
              <p:cNvSpPr>
                <a:spLocks/>
              </p:cNvSpPr>
              <p:nvPr/>
            </p:nvSpPr>
            <p:spPr bwMode="ltGray">
              <a:xfrm rot="-5400000">
                <a:off x="2559" y="-993"/>
                <a:ext cx="624" cy="5745"/>
              </a:xfrm>
              <a:custGeom>
                <a:avLst/>
                <a:gdLst>
                  <a:gd name="T0" fmla="*/ 0 w 1000"/>
                  <a:gd name="T1" fmla="*/ 0 h 720"/>
                  <a:gd name="T2" fmla="*/ 0 w 1000"/>
                  <a:gd name="T3" fmla="*/ 5745 h 720"/>
                  <a:gd name="T4" fmla="*/ 624 w 1000"/>
                  <a:gd name="T5" fmla="*/ 5745 h 720"/>
                  <a:gd name="T6" fmla="*/ 624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9" name="Freeform 5">
                <a:extLst>
                  <a:ext uri="{FF2B5EF4-FFF2-40B4-BE49-F238E27FC236}">
                    <a16:creationId xmlns:a16="http://schemas.microsoft.com/office/drawing/2014/main" id="{D041034E-3CB8-4FA1-93F2-42039D871D2C}"/>
                  </a:ext>
                </a:extLst>
              </p:cNvPr>
              <p:cNvSpPr>
                <a:spLocks/>
              </p:cNvSpPr>
              <p:nvPr/>
            </p:nvSpPr>
            <p:spPr bwMode="ltGray">
              <a:xfrm rot="-5400000">
                <a:off x="1323" y="1669"/>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 name="Freeform 6">
                <a:extLst>
                  <a:ext uri="{FF2B5EF4-FFF2-40B4-BE49-F238E27FC236}">
                    <a16:creationId xmlns:a16="http://schemas.microsoft.com/office/drawing/2014/main" id="{A0FE0BEF-A604-42FD-8286-C225C2370F70}"/>
                  </a:ext>
                </a:extLst>
              </p:cNvPr>
              <p:cNvSpPr>
                <a:spLocks/>
              </p:cNvSpPr>
              <p:nvPr/>
            </p:nvSpPr>
            <p:spPr bwMode="ltGray">
              <a:xfrm rot="-5400000">
                <a:off x="982" y="1669"/>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1" name="Freeform 7">
                <a:extLst>
                  <a:ext uri="{FF2B5EF4-FFF2-40B4-BE49-F238E27FC236}">
                    <a16:creationId xmlns:a16="http://schemas.microsoft.com/office/drawing/2014/main" id="{3BEAF61B-1EC4-489E-B885-512331732E60}"/>
                  </a:ext>
                </a:extLst>
              </p:cNvPr>
              <p:cNvSpPr>
                <a:spLocks/>
              </p:cNvSpPr>
              <p:nvPr/>
            </p:nvSpPr>
            <p:spPr bwMode="ltGray">
              <a:xfrm rot="-5400000">
                <a:off x="-57" y="175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n-US" sz="1800"/>
              </a:p>
            </p:txBody>
          </p:sp>
          <p:sp>
            <p:nvSpPr>
              <p:cNvPr id="12" name="Freeform 8">
                <a:extLst>
                  <a:ext uri="{FF2B5EF4-FFF2-40B4-BE49-F238E27FC236}">
                    <a16:creationId xmlns:a16="http://schemas.microsoft.com/office/drawing/2014/main" id="{0CDB1888-39EF-4952-A7EC-ABBFDE04F82D}"/>
                  </a:ext>
                </a:extLst>
              </p:cNvPr>
              <p:cNvSpPr>
                <a:spLocks/>
              </p:cNvSpPr>
              <p:nvPr/>
            </p:nvSpPr>
            <p:spPr bwMode="ltGray">
              <a:xfrm rot="-5400000">
                <a:off x="664" y="1733"/>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3" name="Freeform 9">
                <a:extLst>
                  <a:ext uri="{FF2B5EF4-FFF2-40B4-BE49-F238E27FC236}">
                    <a16:creationId xmlns:a16="http://schemas.microsoft.com/office/drawing/2014/main" id="{F635FC58-E7BB-400B-AF15-218395FEA1B3}"/>
                  </a:ext>
                </a:extLst>
              </p:cNvPr>
              <p:cNvSpPr>
                <a:spLocks/>
              </p:cNvSpPr>
              <p:nvPr/>
            </p:nvSpPr>
            <p:spPr bwMode="ltGray">
              <a:xfrm rot="-5400000">
                <a:off x="442" y="1699"/>
                <a:ext cx="624" cy="362"/>
              </a:xfrm>
              <a:custGeom>
                <a:avLst/>
                <a:gdLst>
                  <a:gd name="T0" fmla="*/ 0 w 624"/>
                  <a:gd name="T1" fmla="*/ 0 h 272"/>
                  <a:gd name="T2" fmla="*/ 0 w 624"/>
                  <a:gd name="T3" fmla="*/ 362 h 272"/>
                  <a:gd name="T4" fmla="*/ 240 w 624"/>
                  <a:gd name="T5" fmla="*/ 319 h 272"/>
                  <a:gd name="T6" fmla="*/ 624 w 624"/>
                  <a:gd name="T7" fmla="*/ 36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4" name="Freeform 10">
                <a:extLst>
                  <a:ext uri="{FF2B5EF4-FFF2-40B4-BE49-F238E27FC236}">
                    <a16:creationId xmlns:a16="http://schemas.microsoft.com/office/drawing/2014/main" id="{35EAD724-61FA-4AC2-84F1-AF0C5BB40800}"/>
                  </a:ext>
                </a:extLst>
              </p:cNvPr>
              <p:cNvSpPr>
                <a:spLocks/>
              </p:cNvSpPr>
              <p:nvPr/>
            </p:nvSpPr>
            <p:spPr bwMode="ltGray">
              <a:xfrm rot="-5400000">
                <a:off x="156" y="1726"/>
                <a:ext cx="632" cy="315"/>
              </a:xfrm>
              <a:custGeom>
                <a:avLst/>
                <a:gdLst>
                  <a:gd name="T0" fmla="*/ 8 w 632"/>
                  <a:gd name="T1" fmla="*/ 39 h 362"/>
                  <a:gd name="T2" fmla="*/ 8 w 632"/>
                  <a:gd name="T3" fmla="*/ 276 h 362"/>
                  <a:gd name="T4" fmla="*/ 248 w 632"/>
                  <a:gd name="T5" fmla="*/ 276 h 362"/>
                  <a:gd name="T6" fmla="*/ 632 w 632"/>
                  <a:gd name="T7" fmla="*/ 276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5" name="Freeform 11">
                <a:extLst>
                  <a:ext uri="{FF2B5EF4-FFF2-40B4-BE49-F238E27FC236}">
                    <a16:creationId xmlns:a16="http://schemas.microsoft.com/office/drawing/2014/main" id="{DD62F5B7-7C1B-47AA-8477-2B94FFFCB490}"/>
                  </a:ext>
                </a:extLst>
              </p:cNvPr>
              <p:cNvSpPr>
                <a:spLocks/>
              </p:cNvSpPr>
              <p:nvPr/>
            </p:nvSpPr>
            <p:spPr bwMode="ltGray">
              <a:xfrm rot="-5400000">
                <a:off x="3211" y="166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6" name="Freeform 12">
                <a:extLst>
                  <a:ext uri="{FF2B5EF4-FFF2-40B4-BE49-F238E27FC236}">
                    <a16:creationId xmlns:a16="http://schemas.microsoft.com/office/drawing/2014/main" id="{F2BAB6D6-D48A-4CCC-9E3C-6D9D421ED9CD}"/>
                  </a:ext>
                </a:extLst>
              </p:cNvPr>
              <p:cNvSpPr>
                <a:spLocks/>
              </p:cNvSpPr>
              <p:nvPr/>
            </p:nvSpPr>
            <p:spPr bwMode="ltGray">
              <a:xfrm rot="-5400000">
                <a:off x="2870" y="1664"/>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7" name="Freeform 13">
                <a:extLst>
                  <a:ext uri="{FF2B5EF4-FFF2-40B4-BE49-F238E27FC236}">
                    <a16:creationId xmlns:a16="http://schemas.microsoft.com/office/drawing/2014/main" id="{7D24FD6D-BA23-4EBE-8B8F-73A14174F3F5}"/>
                  </a:ext>
                </a:extLst>
              </p:cNvPr>
              <p:cNvSpPr>
                <a:spLocks/>
              </p:cNvSpPr>
              <p:nvPr/>
            </p:nvSpPr>
            <p:spPr bwMode="ltGray">
              <a:xfrm rot="-5400000">
                <a:off x="1830" y="1747"/>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n-US" sz="1800"/>
              </a:p>
            </p:txBody>
          </p:sp>
          <p:sp>
            <p:nvSpPr>
              <p:cNvPr id="18" name="Freeform 14">
                <a:extLst>
                  <a:ext uri="{FF2B5EF4-FFF2-40B4-BE49-F238E27FC236}">
                    <a16:creationId xmlns:a16="http://schemas.microsoft.com/office/drawing/2014/main" id="{71B56962-50EB-410C-819C-32006574B548}"/>
                  </a:ext>
                </a:extLst>
              </p:cNvPr>
              <p:cNvSpPr>
                <a:spLocks/>
              </p:cNvSpPr>
              <p:nvPr/>
            </p:nvSpPr>
            <p:spPr bwMode="ltGray">
              <a:xfrm rot="-5400000">
                <a:off x="2551" y="1728"/>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9" name="Freeform 15">
                <a:extLst>
                  <a:ext uri="{FF2B5EF4-FFF2-40B4-BE49-F238E27FC236}">
                    <a16:creationId xmlns:a16="http://schemas.microsoft.com/office/drawing/2014/main" id="{3EEC6772-A4F8-4D4E-B687-3560B78DCC4C}"/>
                  </a:ext>
                </a:extLst>
              </p:cNvPr>
              <p:cNvSpPr>
                <a:spLocks/>
              </p:cNvSpPr>
              <p:nvPr/>
            </p:nvSpPr>
            <p:spPr bwMode="ltGray">
              <a:xfrm rot="-5400000">
                <a:off x="2330" y="1694"/>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20" name="Freeform 16">
                <a:extLst>
                  <a:ext uri="{FF2B5EF4-FFF2-40B4-BE49-F238E27FC236}">
                    <a16:creationId xmlns:a16="http://schemas.microsoft.com/office/drawing/2014/main" id="{B9A6F3AB-DF6F-46B7-8F32-CF79CC70CA62}"/>
                  </a:ext>
                </a:extLst>
              </p:cNvPr>
              <p:cNvSpPr>
                <a:spLocks/>
              </p:cNvSpPr>
              <p:nvPr/>
            </p:nvSpPr>
            <p:spPr bwMode="ltGray">
              <a:xfrm rot="-5400000">
                <a:off x="2043" y="1721"/>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21" name="Freeform 17">
                <a:extLst>
                  <a:ext uri="{FF2B5EF4-FFF2-40B4-BE49-F238E27FC236}">
                    <a16:creationId xmlns:a16="http://schemas.microsoft.com/office/drawing/2014/main" id="{C5B6E63E-7A6B-46ED-8A8C-F3B7E783198D}"/>
                  </a:ext>
                </a:extLst>
              </p:cNvPr>
              <p:cNvSpPr>
                <a:spLocks/>
              </p:cNvSpPr>
              <p:nvPr/>
            </p:nvSpPr>
            <p:spPr bwMode="ltGray">
              <a:xfrm rot="-5400000">
                <a:off x="4077" y="1669"/>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22" name="Freeform 18">
                <a:extLst>
                  <a:ext uri="{FF2B5EF4-FFF2-40B4-BE49-F238E27FC236}">
                    <a16:creationId xmlns:a16="http://schemas.microsoft.com/office/drawing/2014/main" id="{6B041272-1984-40CE-BD25-2316140B0CC6}"/>
                  </a:ext>
                </a:extLst>
              </p:cNvPr>
              <p:cNvSpPr>
                <a:spLocks/>
              </p:cNvSpPr>
              <p:nvPr/>
            </p:nvSpPr>
            <p:spPr bwMode="ltGray">
              <a:xfrm rot="-5400000">
                <a:off x="3736" y="1669"/>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23" name="Freeform 19">
                <a:extLst>
                  <a:ext uri="{FF2B5EF4-FFF2-40B4-BE49-F238E27FC236}">
                    <a16:creationId xmlns:a16="http://schemas.microsoft.com/office/drawing/2014/main" id="{33C9E180-E06E-4BBC-AA6D-0674D4D5C539}"/>
                  </a:ext>
                </a:extLst>
              </p:cNvPr>
              <p:cNvSpPr>
                <a:spLocks/>
              </p:cNvSpPr>
              <p:nvPr/>
            </p:nvSpPr>
            <p:spPr bwMode="ltGray">
              <a:xfrm rot="-5400000">
                <a:off x="4584" y="1747"/>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n-US" sz="1800"/>
              </a:p>
            </p:txBody>
          </p:sp>
          <p:sp>
            <p:nvSpPr>
              <p:cNvPr id="24" name="Freeform 20">
                <a:extLst>
                  <a:ext uri="{FF2B5EF4-FFF2-40B4-BE49-F238E27FC236}">
                    <a16:creationId xmlns:a16="http://schemas.microsoft.com/office/drawing/2014/main" id="{110DE334-6B8C-4821-971E-EDEFF4A1E12B}"/>
                  </a:ext>
                </a:extLst>
              </p:cNvPr>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25" name="Freeform 21">
                <a:extLst>
                  <a:ext uri="{FF2B5EF4-FFF2-40B4-BE49-F238E27FC236}">
                    <a16:creationId xmlns:a16="http://schemas.microsoft.com/office/drawing/2014/main" id="{13049228-E3EA-434E-9AB6-0DD36A340379}"/>
                  </a:ext>
                </a:extLst>
              </p:cNvPr>
              <p:cNvSpPr>
                <a:spLocks/>
              </p:cNvSpPr>
              <p:nvPr/>
            </p:nvSpPr>
            <p:spPr bwMode="ltGray">
              <a:xfrm rot="-5400000">
                <a:off x="5084" y="1694"/>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26" name="Freeform 22">
                <a:extLst>
                  <a:ext uri="{FF2B5EF4-FFF2-40B4-BE49-F238E27FC236}">
                    <a16:creationId xmlns:a16="http://schemas.microsoft.com/office/drawing/2014/main" id="{F8DF9CC2-A745-495C-8D84-DE20292D9600}"/>
                  </a:ext>
                </a:extLst>
              </p:cNvPr>
              <p:cNvSpPr>
                <a:spLocks/>
              </p:cNvSpPr>
              <p:nvPr/>
            </p:nvSpPr>
            <p:spPr bwMode="ltGray">
              <a:xfrm rot="-5400000">
                <a:off x="4797" y="1721"/>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grpSp>
        <p:sp>
          <p:nvSpPr>
            <p:cNvPr id="6" name="Freeform 23">
              <a:extLst>
                <a:ext uri="{FF2B5EF4-FFF2-40B4-BE49-F238E27FC236}">
                  <a16:creationId xmlns:a16="http://schemas.microsoft.com/office/drawing/2014/main" id="{61F7B413-0703-449A-8136-155F20C60245}"/>
                </a:ext>
              </a:extLst>
            </p:cNvPr>
            <p:cNvSpPr>
              <a:spLocks/>
            </p:cNvSpPr>
            <p:nvPr/>
          </p:nvSpPr>
          <p:spPr bwMode="ltGray">
            <a:xfrm flipH="1">
              <a:off x="-2" y="1536"/>
              <a:ext cx="5762" cy="412"/>
            </a:xfrm>
            <a:custGeom>
              <a:avLst/>
              <a:gdLst>
                <a:gd name="T0" fmla="*/ 0 w 5762"/>
                <a:gd name="T1" fmla="*/ 210 h 385"/>
                <a:gd name="T2" fmla="*/ 5762 w 5762"/>
                <a:gd name="T3" fmla="*/ 201 h 385"/>
                <a:gd name="T4" fmla="*/ 5762 w 5762"/>
                <a:gd name="T5" fmla="*/ 4 h 385"/>
                <a:gd name="T6" fmla="*/ 0 w 5762"/>
                <a:gd name="T7" fmla="*/ 0 h 385"/>
                <a:gd name="T8" fmla="*/ 0 w 5762"/>
                <a:gd name="T9" fmla="*/ 210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7" name="Freeform 24">
              <a:extLst>
                <a:ext uri="{FF2B5EF4-FFF2-40B4-BE49-F238E27FC236}">
                  <a16:creationId xmlns:a16="http://schemas.microsoft.com/office/drawing/2014/main" id="{41C07A14-3A82-4F8D-B240-F0BAA1F33A0C}"/>
                </a:ext>
              </a:extLst>
            </p:cNvPr>
            <p:cNvSpPr>
              <a:spLocks/>
            </p:cNvSpPr>
            <p:nvPr/>
          </p:nvSpPr>
          <p:spPr bwMode="ltGray">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grpSp>
      <p:sp>
        <p:nvSpPr>
          <p:cNvPr id="30745" name="Rectangle 25">
            <a:extLst>
              <a:ext uri="{FF2B5EF4-FFF2-40B4-BE49-F238E27FC236}">
                <a16:creationId xmlns:a16="http://schemas.microsoft.com/office/drawing/2014/main" id="{D841A17D-2C0D-4934-987A-45E5902ADC73}"/>
              </a:ext>
            </a:extLst>
          </p:cNvPr>
          <p:cNvSpPr>
            <a:spLocks noGrp="1" noChangeArrowheads="1"/>
          </p:cNvSpPr>
          <p:nvPr>
            <p:ph type="ctrTitle"/>
          </p:nvPr>
        </p:nvSpPr>
        <p:spPr>
          <a:xfrm>
            <a:off x="1564217" y="1341438"/>
            <a:ext cx="10363200" cy="1143000"/>
          </a:xfrm>
        </p:spPr>
        <p:txBody>
          <a:bodyPr/>
          <a:lstStyle>
            <a:lvl1pPr>
              <a:defRPr/>
            </a:lvl1pPr>
          </a:lstStyle>
          <a:p>
            <a:pPr lvl="0"/>
            <a:r>
              <a:rPr lang="zh-TW" altLang="en-US" noProof="0"/>
              <a:t>按一下以編輯母片標題樣式</a:t>
            </a:r>
          </a:p>
        </p:txBody>
      </p:sp>
      <p:sp>
        <p:nvSpPr>
          <p:cNvPr id="30746" name="Rectangle 26">
            <a:extLst>
              <a:ext uri="{FF2B5EF4-FFF2-40B4-BE49-F238E27FC236}">
                <a16:creationId xmlns:a16="http://schemas.microsoft.com/office/drawing/2014/main" id="{002E608E-3FC8-43C1-87E7-F65745483277}"/>
              </a:ext>
            </a:extLst>
          </p:cNvPr>
          <p:cNvSpPr>
            <a:spLocks noGrp="1" noChangeArrowheads="1"/>
          </p:cNvSpPr>
          <p:nvPr>
            <p:ph type="subTitle" idx="1"/>
          </p:nvPr>
        </p:nvSpPr>
        <p:spPr>
          <a:xfrm>
            <a:off x="1555751" y="3886200"/>
            <a:ext cx="8534400" cy="1752600"/>
          </a:xfrm>
        </p:spPr>
        <p:txBody>
          <a:bodyPr/>
          <a:lstStyle>
            <a:lvl1pPr marL="0" indent="0">
              <a:buFont typeface="Monotype Sorts" pitchFamily="2" charset="2"/>
              <a:buNone/>
              <a:defRPr/>
            </a:lvl1pPr>
          </a:lstStyle>
          <a:p>
            <a:pPr lvl="0"/>
            <a:r>
              <a:rPr lang="zh-TW" altLang="en-US" noProof="0"/>
              <a:t>按一下以編輯母片次標題樣式</a:t>
            </a:r>
          </a:p>
        </p:txBody>
      </p:sp>
      <p:sp>
        <p:nvSpPr>
          <p:cNvPr id="27" name="Rectangle 27">
            <a:extLst>
              <a:ext uri="{FF2B5EF4-FFF2-40B4-BE49-F238E27FC236}">
                <a16:creationId xmlns:a16="http://schemas.microsoft.com/office/drawing/2014/main" id="{744CD3B8-D248-4AAE-9FEB-A06FCEDDED4C}"/>
              </a:ext>
            </a:extLst>
          </p:cNvPr>
          <p:cNvSpPr>
            <a:spLocks noGrp="1" noChangeArrowheads="1"/>
          </p:cNvSpPr>
          <p:nvPr>
            <p:ph type="dt" sz="half" idx="10"/>
          </p:nvPr>
        </p:nvSpPr>
        <p:spPr>
          <a:xfrm>
            <a:off x="1555751" y="6248400"/>
            <a:ext cx="2540000" cy="457200"/>
          </a:xfrm>
        </p:spPr>
        <p:txBody>
          <a:bodyPr/>
          <a:lstStyle>
            <a:lvl1pPr>
              <a:defRPr>
                <a:solidFill>
                  <a:srgbClr val="000000"/>
                </a:solidFill>
              </a:defRPr>
            </a:lvl1pPr>
          </a:lstStyle>
          <a:p>
            <a:pPr>
              <a:defRPr/>
            </a:pPr>
            <a:endParaRPr lang="en-US" altLang="zh-TW"/>
          </a:p>
        </p:txBody>
      </p:sp>
      <p:sp>
        <p:nvSpPr>
          <p:cNvPr id="28" name="Rectangle 28">
            <a:extLst>
              <a:ext uri="{FF2B5EF4-FFF2-40B4-BE49-F238E27FC236}">
                <a16:creationId xmlns:a16="http://schemas.microsoft.com/office/drawing/2014/main" id="{25FC7CEF-2572-49B2-96CC-BB244F1E7FBF}"/>
              </a:ext>
            </a:extLst>
          </p:cNvPr>
          <p:cNvSpPr>
            <a:spLocks noGrp="1" noChangeArrowheads="1"/>
          </p:cNvSpPr>
          <p:nvPr>
            <p:ph type="ftr" sz="quarter" idx="11"/>
          </p:nvPr>
        </p:nvSpPr>
        <p:spPr>
          <a:xfrm>
            <a:off x="4775200" y="6248400"/>
            <a:ext cx="3860800" cy="457200"/>
          </a:xfrm>
        </p:spPr>
        <p:txBody>
          <a:bodyPr/>
          <a:lstStyle>
            <a:lvl1pPr>
              <a:defRPr>
                <a:solidFill>
                  <a:srgbClr val="000000"/>
                </a:solidFill>
              </a:defRPr>
            </a:lvl1pPr>
          </a:lstStyle>
          <a:p>
            <a:pPr>
              <a:defRPr/>
            </a:pPr>
            <a:r>
              <a:rPr lang="en-US" altLang="zh-TW"/>
              <a:t>CHAPTER 5</a:t>
            </a:r>
          </a:p>
        </p:txBody>
      </p:sp>
      <p:sp>
        <p:nvSpPr>
          <p:cNvPr id="29" name="Rectangle 29">
            <a:extLst>
              <a:ext uri="{FF2B5EF4-FFF2-40B4-BE49-F238E27FC236}">
                <a16:creationId xmlns:a16="http://schemas.microsoft.com/office/drawing/2014/main" id="{2BFDFDC0-15ED-4232-AD7A-D6A829C6962E}"/>
              </a:ext>
            </a:extLst>
          </p:cNvPr>
          <p:cNvSpPr>
            <a:spLocks noGrp="1" noChangeArrowheads="1"/>
          </p:cNvSpPr>
          <p:nvPr>
            <p:ph type="sldNum" sz="quarter" idx="12"/>
          </p:nvPr>
        </p:nvSpPr>
        <p:spPr>
          <a:xfrm>
            <a:off x="9347200" y="6248400"/>
            <a:ext cx="2540000" cy="457200"/>
          </a:xfrm>
        </p:spPr>
        <p:txBody>
          <a:bodyPr/>
          <a:lstStyle>
            <a:lvl1pPr>
              <a:defRPr smtClean="0">
                <a:solidFill>
                  <a:srgbClr val="000000"/>
                </a:solidFill>
              </a:defRPr>
            </a:lvl1pPr>
          </a:lstStyle>
          <a:p>
            <a:pPr>
              <a:defRPr/>
            </a:pPr>
            <a:fld id="{318D818A-F4B5-4DA0-B3E2-1466E8617387}" type="slidenum">
              <a:rPr lang="en-US" altLang="zh-TW"/>
              <a:pPr>
                <a:defRPr/>
              </a:pPr>
              <a:t>‹#›</a:t>
            </a:fld>
            <a:endParaRPr lang="en-US" altLang="zh-TW"/>
          </a:p>
        </p:txBody>
      </p:sp>
    </p:spTree>
    <p:extLst>
      <p:ext uri="{BB962C8B-B14F-4D97-AF65-F5344CB8AC3E}">
        <p14:creationId xmlns:p14="http://schemas.microsoft.com/office/powerpoint/2010/main" val="1946429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BCF59-2EF3-4B04-B757-3B4E183E12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BC6149-E110-46F6-B54A-370BDE920F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51">
            <a:extLst>
              <a:ext uri="{FF2B5EF4-FFF2-40B4-BE49-F238E27FC236}">
                <a16:creationId xmlns:a16="http://schemas.microsoft.com/office/drawing/2014/main" id="{F0C15901-A0D7-445F-8F0D-855E422862FD}"/>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052">
            <a:extLst>
              <a:ext uri="{FF2B5EF4-FFF2-40B4-BE49-F238E27FC236}">
                <a16:creationId xmlns:a16="http://schemas.microsoft.com/office/drawing/2014/main" id="{C1A7C0FE-5B12-43E2-8381-54E5ECBEE152}"/>
              </a:ext>
            </a:extLst>
          </p:cNvPr>
          <p:cNvSpPr>
            <a:spLocks noGrp="1" noChangeArrowheads="1"/>
          </p:cNvSpPr>
          <p:nvPr>
            <p:ph type="ftr" sz="quarter" idx="11"/>
          </p:nvPr>
        </p:nvSpPr>
        <p:spPr>
          <a:ln/>
        </p:spPr>
        <p:txBody>
          <a:bodyPr/>
          <a:lstStyle>
            <a:lvl1pPr>
              <a:defRPr/>
            </a:lvl1pPr>
          </a:lstStyle>
          <a:p>
            <a:pPr>
              <a:defRPr/>
            </a:pPr>
            <a:r>
              <a:rPr lang="en-US" altLang="zh-TW"/>
              <a:t>CHAPTER 5</a:t>
            </a:r>
          </a:p>
        </p:txBody>
      </p:sp>
      <p:sp>
        <p:nvSpPr>
          <p:cNvPr id="6" name="Rectangle 1053">
            <a:extLst>
              <a:ext uri="{FF2B5EF4-FFF2-40B4-BE49-F238E27FC236}">
                <a16:creationId xmlns:a16="http://schemas.microsoft.com/office/drawing/2014/main" id="{AAEE41AF-8AEC-44F4-A943-A4BA5FC58B4C}"/>
              </a:ext>
            </a:extLst>
          </p:cNvPr>
          <p:cNvSpPr>
            <a:spLocks noGrp="1" noChangeArrowheads="1"/>
          </p:cNvSpPr>
          <p:nvPr>
            <p:ph type="sldNum" sz="quarter" idx="12"/>
          </p:nvPr>
        </p:nvSpPr>
        <p:spPr>
          <a:ln/>
        </p:spPr>
        <p:txBody>
          <a:bodyPr/>
          <a:lstStyle>
            <a:lvl1pPr>
              <a:defRPr/>
            </a:lvl1pPr>
          </a:lstStyle>
          <a:p>
            <a:pPr>
              <a:defRPr/>
            </a:pPr>
            <a:fld id="{42AB64D4-B01D-4AF6-8850-62CA4CDF33BD}" type="slidenum">
              <a:rPr lang="en-US" altLang="zh-TW"/>
              <a:pPr>
                <a:defRPr/>
              </a:pPr>
              <a:t>‹#›</a:t>
            </a:fld>
            <a:endParaRPr lang="en-US" altLang="zh-TW"/>
          </a:p>
        </p:txBody>
      </p:sp>
    </p:spTree>
    <p:extLst>
      <p:ext uri="{BB962C8B-B14F-4D97-AF65-F5344CB8AC3E}">
        <p14:creationId xmlns:p14="http://schemas.microsoft.com/office/powerpoint/2010/main" val="6693880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6986D-FE32-4B19-B790-C40E6AFF4029}"/>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B97A09-25C9-468B-A16C-F6BCA9B6D266}"/>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051">
            <a:extLst>
              <a:ext uri="{FF2B5EF4-FFF2-40B4-BE49-F238E27FC236}">
                <a16:creationId xmlns:a16="http://schemas.microsoft.com/office/drawing/2014/main" id="{72BB1CCF-2B0C-4BBF-8882-6BE20A13EB90}"/>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052">
            <a:extLst>
              <a:ext uri="{FF2B5EF4-FFF2-40B4-BE49-F238E27FC236}">
                <a16:creationId xmlns:a16="http://schemas.microsoft.com/office/drawing/2014/main" id="{9713E0CB-56E7-4246-AC6F-981686D21F58}"/>
              </a:ext>
            </a:extLst>
          </p:cNvPr>
          <p:cNvSpPr>
            <a:spLocks noGrp="1" noChangeArrowheads="1"/>
          </p:cNvSpPr>
          <p:nvPr>
            <p:ph type="ftr" sz="quarter" idx="11"/>
          </p:nvPr>
        </p:nvSpPr>
        <p:spPr>
          <a:ln/>
        </p:spPr>
        <p:txBody>
          <a:bodyPr/>
          <a:lstStyle>
            <a:lvl1pPr>
              <a:defRPr/>
            </a:lvl1pPr>
          </a:lstStyle>
          <a:p>
            <a:pPr>
              <a:defRPr/>
            </a:pPr>
            <a:r>
              <a:rPr lang="en-US" altLang="zh-TW"/>
              <a:t>CHAPTER 5</a:t>
            </a:r>
          </a:p>
        </p:txBody>
      </p:sp>
      <p:sp>
        <p:nvSpPr>
          <p:cNvPr id="6" name="Rectangle 1053">
            <a:extLst>
              <a:ext uri="{FF2B5EF4-FFF2-40B4-BE49-F238E27FC236}">
                <a16:creationId xmlns:a16="http://schemas.microsoft.com/office/drawing/2014/main" id="{3D4FC081-5E6F-4DBF-A3C2-DC0AFCFF975C}"/>
              </a:ext>
            </a:extLst>
          </p:cNvPr>
          <p:cNvSpPr>
            <a:spLocks noGrp="1" noChangeArrowheads="1"/>
          </p:cNvSpPr>
          <p:nvPr>
            <p:ph type="sldNum" sz="quarter" idx="12"/>
          </p:nvPr>
        </p:nvSpPr>
        <p:spPr>
          <a:ln/>
        </p:spPr>
        <p:txBody>
          <a:bodyPr/>
          <a:lstStyle>
            <a:lvl1pPr>
              <a:defRPr/>
            </a:lvl1pPr>
          </a:lstStyle>
          <a:p>
            <a:pPr>
              <a:defRPr/>
            </a:pPr>
            <a:fld id="{B4438CC4-CEEA-4215-8240-E3D2720353FB}" type="slidenum">
              <a:rPr lang="en-US" altLang="zh-TW"/>
              <a:pPr>
                <a:defRPr/>
              </a:pPr>
              <a:t>‹#›</a:t>
            </a:fld>
            <a:endParaRPr lang="en-US" altLang="zh-TW"/>
          </a:p>
        </p:txBody>
      </p:sp>
    </p:spTree>
    <p:extLst>
      <p:ext uri="{BB962C8B-B14F-4D97-AF65-F5344CB8AC3E}">
        <p14:creationId xmlns:p14="http://schemas.microsoft.com/office/powerpoint/2010/main" val="79755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Light"/>
                <a:cs typeface="Calibri Light"/>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7/15/2020</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12B26-1CB2-4C4F-B918-27A209D725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AE59E-D1EC-43D1-B781-2FC24C574A32}"/>
              </a:ext>
            </a:extLst>
          </p:cNvPr>
          <p:cNvSpPr>
            <a:spLocks noGrp="1"/>
          </p:cNvSpPr>
          <p:nvPr>
            <p:ph sz="half" idx="1"/>
          </p:nvPr>
        </p:nvSpPr>
        <p:spPr>
          <a:xfrm>
            <a:off x="929217" y="2116138"/>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DEE857-36F1-41C2-BD8D-6112192ED839}"/>
              </a:ext>
            </a:extLst>
          </p:cNvPr>
          <p:cNvSpPr>
            <a:spLocks noGrp="1"/>
          </p:cNvSpPr>
          <p:nvPr>
            <p:ph sz="half" idx="2"/>
          </p:nvPr>
        </p:nvSpPr>
        <p:spPr>
          <a:xfrm>
            <a:off x="6212417" y="2116138"/>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51">
            <a:extLst>
              <a:ext uri="{FF2B5EF4-FFF2-40B4-BE49-F238E27FC236}">
                <a16:creationId xmlns:a16="http://schemas.microsoft.com/office/drawing/2014/main" id="{CB8F9FFD-8078-43E9-AA6A-2E2A5BA42DF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052">
            <a:extLst>
              <a:ext uri="{FF2B5EF4-FFF2-40B4-BE49-F238E27FC236}">
                <a16:creationId xmlns:a16="http://schemas.microsoft.com/office/drawing/2014/main" id="{7DED7197-BF56-4633-A9E8-D80477B15CD4}"/>
              </a:ext>
            </a:extLst>
          </p:cNvPr>
          <p:cNvSpPr>
            <a:spLocks noGrp="1" noChangeArrowheads="1"/>
          </p:cNvSpPr>
          <p:nvPr>
            <p:ph type="ftr" sz="quarter" idx="11"/>
          </p:nvPr>
        </p:nvSpPr>
        <p:spPr>
          <a:ln/>
        </p:spPr>
        <p:txBody>
          <a:bodyPr/>
          <a:lstStyle>
            <a:lvl1pPr>
              <a:defRPr/>
            </a:lvl1pPr>
          </a:lstStyle>
          <a:p>
            <a:pPr>
              <a:defRPr/>
            </a:pPr>
            <a:r>
              <a:rPr lang="en-US" altLang="zh-TW"/>
              <a:t>CHAPTER 5</a:t>
            </a:r>
          </a:p>
        </p:txBody>
      </p:sp>
      <p:sp>
        <p:nvSpPr>
          <p:cNvPr id="7" name="Rectangle 1053">
            <a:extLst>
              <a:ext uri="{FF2B5EF4-FFF2-40B4-BE49-F238E27FC236}">
                <a16:creationId xmlns:a16="http://schemas.microsoft.com/office/drawing/2014/main" id="{157514A8-8CD6-45D6-9933-2121D96266BE}"/>
              </a:ext>
            </a:extLst>
          </p:cNvPr>
          <p:cNvSpPr>
            <a:spLocks noGrp="1" noChangeArrowheads="1"/>
          </p:cNvSpPr>
          <p:nvPr>
            <p:ph type="sldNum" sz="quarter" idx="12"/>
          </p:nvPr>
        </p:nvSpPr>
        <p:spPr>
          <a:ln/>
        </p:spPr>
        <p:txBody>
          <a:bodyPr/>
          <a:lstStyle>
            <a:lvl1pPr>
              <a:defRPr/>
            </a:lvl1pPr>
          </a:lstStyle>
          <a:p>
            <a:pPr>
              <a:defRPr/>
            </a:pPr>
            <a:fld id="{E387F19D-0599-4F43-8C7E-B4D568AC2116}" type="slidenum">
              <a:rPr lang="en-US" altLang="zh-TW"/>
              <a:pPr>
                <a:defRPr/>
              </a:pPr>
              <a:t>‹#›</a:t>
            </a:fld>
            <a:endParaRPr lang="en-US" altLang="zh-TW"/>
          </a:p>
        </p:txBody>
      </p:sp>
    </p:spTree>
    <p:extLst>
      <p:ext uri="{BB962C8B-B14F-4D97-AF65-F5344CB8AC3E}">
        <p14:creationId xmlns:p14="http://schemas.microsoft.com/office/powerpoint/2010/main" val="4282805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50D09-5329-4297-B42B-3FC7E15E31AC}"/>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9FA3C4-E599-4AAF-BE43-A5DCA6E15F57}"/>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4D7329-026E-4818-8E19-C9B1C251F6C5}"/>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36256B-337E-452E-920B-8FC2AC4727E7}"/>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34B0E3-5B33-47B5-A46F-09BC35274B94}"/>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51">
            <a:extLst>
              <a:ext uri="{FF2B5EF4-FFF2-40B4-BE49-F238E27FC236}">
                <a16:creationId xmlns:a16="http://schemas.microsoft.com/office/drawing/2014/main" id="{82B7BBAB-B1D7-4E27-914E-49FA2DA01CD8}"/>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1052">
            <a:extLst>
              <a:ext uri="{FF2B5EF4-FFF2-40B4-BE49-F238E27FC236}">
                <a16:creationId xmlns:a16="http://schemas.microsoft.com/office/drawing/2014/main" id="{531B9EF6-CEB8-4113-9A9C-D85266DF8B2E}"/>
              </a:ext>
            </a:extLst>
          </p:cNvPr>
          <p:cNvSpPr>
            <a:spLocks noGrp="1" noChangeArrowheads="1"/>
          </p:cNvSpPr>
          <p:nvPr>
            <p:ph type="ftr" sz="quarter" idx="11"/>
          </p:nvPr>
        </p:nvSpPr>
        <p:spPr>
          <a:ln/>
        </p:spPr>
        <p:txBody>
          <a:bodyPr/>
          <a:lstStyle>
            <a:lvl1pPr>
              <a:defRPr/>
            </a:lvl1pPr>
          </a:lstStyle>
          <a:p>
            <a:pPr>
              <a:defRPr/>
            </a:pPr>
            <a:r>
              <a:rPr lang="en-US" altLang="zh-TW"/>
              <a:t>CHAPTER 5</a:t>
            </a:r>
          </a:p>
        </p:txBody>
      </p:sp>
      <p:sp>
        <p:nvSpPr>
          <p:cNvPr id="9" name="Rectangle 1053">
            <a:extLst>
              <a:ext uri="{FF2B5EF4-FFF2-40B4-BE49-F238E27FC236}">
                <a16:creationId xmlns:a16="http://schemas.microsoft.com/office/drawing/2014/main" id="{E1DB9F02-DAD9-4665-823F-51B6C2C4A0BC}"/>
              </a:ext>
            </a:extLst>
          </p:cNvPr>
          <p:cNvSpPr>
            <a:spLocks noGrp="1" noChangeArrowheads="1"/>
          </p:cNvSpPr>
          <p:nvPr>
            <p:ph type="sldNum" sz="quarter" idx="12"/>
          </p:nvPr>
        </p:nvSpPr>
        <p:spPr>
          <a:ln/>
        </p:spPr>
        <p:txBody>
          <a:bodyPr/>
          <a:lstStyle>
            <a:lvl1pPr>
              <a:defRPr/>
            </a:lvl1pPr>
          </a:lstStyle>
          <a:p>
            <a:pPr>
              <a:defRPr/>
            </a:pPr>
            <a:fld id="{5B6814E0-30CF-41EB-B985-CDECBA94C5FF}" type="slidenum">
              <a:rPr lang="en-US" altLang="zh-TW"/>
              <a:pPr>
                <a:defRPr/>
              </a:pPr>
              <a:t>‹#›</a:t>
            </a:fld>
            <a:endParaRPr lang="en-US" altLang="zh-TW"/>
          </a:p>
        </p:txBody>
      </p:sp>
    </p:spTree>
    <p:extLst>
      <p:ext uri="{BB962C8B-B14F-4D97-AF65-F5344CB8AC3E}">
        <p14:creationId xmlns:p14="http://schemas.microsoft.com/office/powerpoint/2010/main" val="28245371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1BB7-2979-4079-910C-04813ECC410C}"/>
              </a:ext>
            </a:extLst>
          </p:cNvPr>
          <p:cNvSpPr>
            <a:spLocks noGrp="1"/>
          </p:cNvSpPr>
          <p:nvPr>
            <p:ph type="title"/>
          </p:nvPr>
        </p:nvSpPr>
        <p:spPr/>
        <p:txBody>
          <a:bodyPr/>
          <a:lstStyle/>
          <a:p>
            <a:r>
              <a:rPr lang="en-US"/>
              <a:t>Click to edit Master title style</a:t>
            </a:r>
          </a:p>
        </p:txBody>
      </p:sp>
      <p:sp>
        <p:nvSpPr>
          <p:cNvPr id="3" name="Rectangle 1051">
            <a:extLst>
              <a:ext uri="{FF2B5EF4-FFF2-40B4-BE49-F238E27FC236}">
                <a16:creationId xmlns:a16="http://schemas.microsoft.com/office/drawing/2014/main" id="{A837FFCF-B29A-4214-BF26-2330E001A80C}"/>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1052">
            <a:extLst>
              <a:ext uri="{FF2B5EF4-FFF2-40B4-BE49-F238E27FC236}">
                <a16:creationId xmlns:a16="http://schemas.microsoft.com/office/drawing/2014/main" id="{42BE7C5E-64E2-43E5-9683-9588B1A6E8C8}"/>
              </a:ext>
            </a:extLst>
          </p:cNvPr>
          <p:cNvSpPr>
            <a:spLocks noGrp="1" noChangeArrowheads="1"/>
          </p:cNvSpPr>
          <p:nvPr>
            <p:ph type="ftr" sz="quarter" idx="11"/>
          </p:nvPr>
        </p:nvSpPr>
        <p:spPr>
          <a:ln/>
        </p:spPr>
        <p:txBody>
          <a:bodyPr/>
          <a:lstStyle>
            <a:lvl1pPr>
              <a:defRPr/>
            </a:lvl1pPr>
          </a:lstStyle>
          <a:p>
            <a:pPr>
              <a:defRPr/>
            </a:pPr>
            <a:r>
              <a:rPr lang="en-US" altLang="zh-TW"/>
              <a:t>CHAPTER 5</a:t>
            </a:r>
          </a:p>
        </p:txBody>
      </p:sp>
      <p:sp>
        <p:nvSpPr>
          <p:cNvPr id="5" name="Rectangle 1053">
            <a:extLst>
              <a:ext uri="{FF2B5EF4-FFF2-40B4-BE49-F238E27FC236}">
                <a16:creationId xmlns:a16="http://schemas.microsoft.com/office/drawing/2014/main" id="{0EBC66A1-E17B-494A-8030-C62E5195D109}"/>
              </a:ext>
            </a:extLst>
          </p:cNvPr>
          <p:cNvSpPr>
            <a:spLocks noGrp="1" noChangeArrowheads="1"/>
          </p:cNvSpPr>
          <p:nvPr>
            <p:ph type="sldNum" sz="quarter" idx="12"/>
          </p:nvPr>
        </p:nvSpPr>
        <p:spPr>
          <a:ln/>
        </p:spPr>
        <p:txBody>
          <a:bodyPr/>
          <a:lstStyle>
            <a:lvl1pPr>
              <a:defRPr/>
            </a:lvl1pPr>
          </a:lstStyle>
          <a:p>
            <a:pPr>
              <a:defRPr/>
            </a:pPr>
            <a:fld id="{0B684608-E7DA-48E1-9C4F-19C72C0F6EF2}" type="slidenum">
              <a:rPr lang="en-US" altLang="zh-TW"/>
              <a:pPr>
                <a:defRPr/>
              </a:pPr>
              <a:t>‹#›</a:t>
            </a:fld>
            <a:endParaRPr lang="en-US" altLang="zh-TW"/>
          </a:p>
        </p:txBody>
      </p:sp>
    </p:spTree>
    <p:extLst>
      <p:ext uri="{BB962C8B-B14F-4D97-AF65-F5344CB8AC3E}">
        <p14:creationId xmlns:p14="http://schemas.microsoft.com/office/powerpoint/2010/main" val="36651489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51">
            <a:extLst>
              <a:ext uri="{FF2B5EF4-FFF2-40B4-BE49-F238E27FC236}">
                <a16:creationId xmlns:a16="http://schemas.microsoft.com/office/drawing/2014/main" id="{D75AF747-F70F-4944-A14D-6855D39A0A57}"/>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1052">
            <a:extLst>
              <a:ext uri="{FF2B5EF4-FFF2-40B4-BE49-F238E27FC236}">
                <a16:creationId xmlns:a16="http://schemas.microsoft.com/office/drawing/2014/main" id="{17AFD5D7-E952-4464-A7CB-D58FA1856D56}"/>
              </a:ext>
            </a:extLst>
          </p:cNvPr>
          <p:cNvSpPr>
            <a:spLocks noGrp="1" noChangeArrowheads="1"/>
          </p:cNvSpPr>
          <p:nvPr>
            <p:ph type="ftr" sz="quarter" idx="11"/>
          </p:nvPr>
        </p:nvSpPr>
        <p:spPr>
          <a:ln/>
        </p:spPr>
        <p:txBody>
          <a:bodyPr/>
          <a:lstStyle>
            <a:lvl1pPr>
              <a:defRPr/>
            </a:lvl1pPr>
          </a:lstStyle>
          <a:p>
            <a:pPr>
              <a:defRPr/>
            </a:pPr>
            <a:r>
              <a:rPr lang="en-US" altLang="zh-TW"/>
              <a:t>CHAPTER 5</a:t>
            </a:r>
          </a:p>
        </p:txBody>
      </p:sp>
      <p:sp>
        <p:nvSpPr>
          <p:cNvPr id="4" name="Rectangle 1053">
            <a:extLst>
              <a:ext uri="{FF2B5EF4-FFF2-40B4-BE49-F238E27FC236}">
                <a16:creationId xmlns:a16="http://schemas.microsoft.com/office/drawing/2014/main" id="{E6667049-0517-4DFC-8483-253A43A6367B}"/>
              </a:ext>
            </a:extLst>
          </p:cNvPr>
          <p:cNvSpPr>
            <a:spLocks noGrp="1" noChangeArrowheads="1"/>
          </p:cNvSpPr>
          <p:nvPr>
            <p:ph type="sldNum" sz="quarter" idx="12"/>
          </p:nvPr>
        </p:nvSpPr>
        <p:spPr>
          <a:ln/>
        </p:spPr>
        <p:txBody>
          <a:bodyPr/>
          <a:lstStyle>
            <a:lvl1pPr>
              <a:defRPr/>
            </a:lvl1pPr>
          </a:lstStyle>
          <a:p>
            <a:pPr>
              <a:defRPr/>
            </a:pPr>
            <a:fld id="{7B8E4B3C-D5D5-41B8-8242-C04D39C55C4D}" type="slidenum">
              <a:rPr lang="en-US" altLang="zh-TW"/>
              <a:pPr>
                <a:defRPr/>
              </a:pPr>
              <a:t>‹#›</a:t>
            </a:fld>
            <a:endParaRPr lang="en-US" altLang="zh-TW"/>
          </a:p>
        </p:txBody>
      </p:sp>
    </p:spTree>
    <p:extLst>
      <p:ext uri="{BB962C8B-B14F-4D97-AF65-F5344CB8AC3E}">
        <p14:creationId xmlns:p14="http://schemas.microsoft.com/office/powerpoint/2010/main" val="31919447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DC9B-E2B6-4F52-A26B-D31F110B929A}"/>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CC6F23-19C6-432D-A69E-63B681FA66B4}"/>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3B239C-7F63-4DC3-BFE3-00ECF6BB7278}"/>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51">
            <a:extLst>
              <a:ext uri="{FF2B5EF4-FFF2-40B4-BE49-F238E27FC236}">
                <a16:creationId xmlns:a16="http://schemas.microsoft.com/office/drawing/2014/main" id="{99919A14-B4A1-436A-A757-415ED758F5C0}"/>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052">
            <a:extLst>
              <a:ext uri="{FF2B5EF4-FFF2-40B4-BE49-F238E27FC236}">
                <a16:creationId xmlns:a16="http://schemas.microsoft.com/office/drawing/2014/main" id="{76B4EAD1-2060-474C-BB85-721865BE2A69}"/>
              </a:ext>
            </a:extLst>
          </p:cNvPr>
          <p:cNvSpPr>
            <a:spLocks noGrp="1" noChangeArrowheads="1"/>
          </p:cNvSpPr>
          <p:nvPr>
            <p:ph type="ftr" sz="quarter" idx="11"/>
          </p:nvPr>
        </p:nvSpPr>
        <p:spPr>
          <a:ln/>
        </p:spPr>
        <p:txBody>
          <a:bodyPr/>
          <a:lstStyle>
            <a:lvl1pPr>
              <a:defRPr/>
            </a:lvl1pPr>
          </a:lstStyle>
          <a:p>
            <a:pPr>
              <a:defRPr/>
            </a:pPr>
            <a:r>
              <a:rPr lang="en-US" altLang="zh-TW"/>
              <a:t>CHAPTER 5</a:t>
            </a:r>
          </a:p>
        </p:txBody>
      </p:sp>
      <p:sp>
        <p:nvSpPr>
          <p:cNvPr id="7" name="Rectangle 1053">
            <a:extLst>
              <a:ext uri="{FF2B5EF4-FFF2-40B4-BE49-F238E27FC236}">
                <a16:creationId xmlns:a16="http://schemas.microsoft.com/office/drawing/2014/main" id="{47D9866B-342A-4097-9148-9187FEFEAD50}"/>
              </a:ext>
            </a:extLst>
          </p:cNvPr>
          <p:cNvSpPr>
            <a:spLocks noGrp="1" noChangeArrowheads="1"/>
          </p:cNvSpPr>
          <p:nvPr>
            <p:ph type="sldNum" sz="quarter" idx="12"/>
          </p:nvPr>
        </p:nvSpPr>
        <p:spPr>
          <a:ln/>
        </p:spPr>
        <p:txBody>
          <a:bodyPr/>
          <a:lstStyle>
            <a:lvl1pPr>
              <a:defRPr/>
            </a:lvl1pPr>
          </a:lstStyle>
          <a:p>
            <a:pPr>
              <a:defRPr/>
            </a:pPr>
            <a:fld id="{5534D774-64EF-4399-8C26-FD7E91BBADFD}" type="slidenum">
              <a:rPr lang="en-US" altLang="zh-TW"/>
              <a:pPr>
                <a:defRPr/>
              </a:pPr>
              <a:t>‹#›</a:t>
            </a:fld>
            <a:endParaRPr lang="en-US" altLang="zh-TW"/>
          </a:p>
        </p:txBody>
      </p:sp>
    </p:spTree>
    <p:extLst>
      <p:ext uri="{BB962C8B-B14F-4D97-AF65-F5344CB8AC3E}">
        <p14:creationId xmlns:p14="http://schemas.microsoft.com/office/powerpoint/2010/main" val="38847421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61422-637F-4882-9A1C-EC75C1EBE9BC}"/>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8B9A43-BD49-420E-AF17-F50922CED8FD}"/>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E486BDD6-9081-4849-8F7F-BFEBECB80E4C}"/>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51">
            <a:extLst>
              <a:ext uri="{FF2B5EF4-FFF2-40B4-BE49-F238E27FC236}">
                <a16:creationId xmlns:a16="http://schemas.microsoft.com/office/drawing/2014/main" id="{F4260564-2F38-4766-811C-323E6B73DD26}"/>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052">
            <a:extLst>
              <a:ext uri="{FF2B5EF4-FFF2-40B4-BE49-F238E27FC236}">
                <a16:creationId xmlns:a16="http://schemas.microsoft.com/office/drawing/2014/main" id="{B92FECF1-CF15-404B-8929-55B47755BFC8}"/>
              </a:ext>
            </a:extLst>
          </p:cNvPr>
          <p:cNvSpPr>
            <a:spLocks noGrp="1" noChangeArrowheads="1"/>
          </p:cNvSpPr>
          <p:nvPr>
            <p:ph type="ftr" sz="quarter" idx="11"/>
          </p:nvPr>
        </p:nvSpPr>
        <p:spPr>
          <a:ln/>
        </p:spPr>
        <p:txBody>
          <a:bodyPr/>
          <a:lstStyle>
            <a:lvl1pPr>
              <a:defRPr/>
            </a:lvl1pPr>
          </a:lstStyle>
          <a:p>
            <a:pPr>
              <a:defRPr/>
            </a:pPr>
            <a:r>
              <a:rPr lang="en-US" altLang="zh-TW"/>
              <a:t>CHAPTER 5</a:t>
            </a:r>
          </a:p>
        </p:txBody>
      </p:sp>
      <p:sp>
        <p:nvSpPr>
          <p:cNvPr id="7" name="Rectangle 1053">
            <a:extLst>
              <a:ext uri="{FF2B5EF4-FFF2-40B4-BE49-F238E27FC236}">
                <a16:creationId xmlns:a16="http://schemas.microsoft.com/office/drawing/2014/main" id="{FC9FC716-19BA-4EB3-BBAD-119C92C6B281}"/>
              </a:ext>
            </a:extLst>
          </p:cNvPr>
          <p:cNvSpPr>
            <a:spLocks noGrp="1" noChangeArrowheads="1"/>
          </p:cNvSpPr>
          <p:nvPr>
            <p:ph type="sldNum" sz="quarter" idx="12"/>
          </p:nvPr>
        </p:nvSpPr>
        <p:spPr>
          <a:ln/>
        </p:spPr>
        <p:txBody>
          <a:bodyPr/>
          <a:lstStyle>
            <a:lvl1pPr>
              <a:defRPr/>
            </a:lvl1pPr>
          </a:lstStyle>
          <a:p>
            <a:pPr>
              <a:defRPr/>
            </a:pPr>
            <a:fld id="{01ED47EB-AD2B-43E3-890C-7CA7C1256696}" type="slidenum">
              <a:rPr lang="en-US" altLang="zh-TW"/>
              <a:pPr>
                <a:defRPr/>
              </a:pPr>
              <a:t>‹#›</a:t>
            </a:fld>
            <a:endParaRPr lang="en-US" altLang="zh-TW"/>
          </a:p>
        </p:txBody>
      </p:sp>
    </p:spTree>
    <p:extLst>
      <p:ext uri="{BB962C8B-B14F-4D97-AF65-F5344CB8AC3E}">
        <p14:creationId xmlns:p14="http://schemas.microsoft.com/office/powerpoint/2010/main" val="27783330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E95D4-AFF6-46FA-805E-5EBDAF11AC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A5E0BA-1226-424D-B725-5549CF198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51">
            <a:extLst>
              <a:ext uri="{FF2B5EF4-FFF2-40B4-BE49-F238E27FC236}">
                <a16:creationId xmlns:a16="http://schemas.microsoft.com/office/drawing/2014/main" id="{522FD150-E662-4AFE-AEB9-ED4F7B0F16E1}"/>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052">
            <a:extLst>
              <a:ext uri="{FF2B5EF4-FFF2-40B4-BE49-F238E27FC236}">
                <a16:creationId xmlns:a16="http://schemas.microsoft.com/office/drawing/2014/main" id="{7AAED7B2-1194-43F4-B741-946810F23F43}"/>
              </a:ext>
            </a:extLst>
          </p:cNvPr>
          <p:cNvSpPr>
            <a:spLocks noGrp="1" noChangeArrowheads="1"/>
          </p:cNvSpPr>
          <p:nvPr>
            <p:ph type="ftr" sz="quarter" idx="11"/>
          </p:nvPr>
        </p:nvSpPr>
        <p:spPr>
          <a:ln/>
        </p:spPr>
        <p:txBody>
          <a:bodyPr/>
          <a:lstStyle>
            <a:lvl1pPr>
              <a:defRPr/>
            </a:lvl1pPr>
          </a:lstStyle>
          <a:p>
            <a:pPr>
              <a:defRPr/>
            </a:pPr>
            <a:r>
              <a:rPr lang="en-US" altLang="zh-TW"/>
              <a:t>CHAPTER 5</a:t>
            </a:r>
          </a:p>
        </p:txBody>
      </p:sp>
      <p:sp>
        <p:nvSpPr>
          <p:cNvPr id="6" name="Rectangle 1053">
            <a:extLst>
              <a:ext uri="{FF2B5EF4-FFF2-40B4-BE49-F238E27FC236}">
                <a16:creationId xmlns:a16="http://schemas.microsoft.com/office/drawing/2014/main" id="{C924BD17-3E54-480C-980F-63B3E025E77C}"/>
              </a:ext>
            </a:extLst>
          </p:cNvPr>
          <p:cNvSpPr>
            <a:spLocks noGrp="1" noChangeArrowheads="1"/>
          </p:cNvSpPr>
          <p:nvPr>
            <p:ph type="sldNum" sz="quarter" idx="12"/>
          </p:nvPr>
        </p:nvSpPr>
        <p:spPr>
          <a:ln/>
        </p:spPr>
        <p:txBody>
          <a:bodyPr/>
          <a:lstStyle>
            <a:lvl1pPr>
              <a:defRPr/>
            </a:lvl1pPr>
          </a:lstStyle>
          <a:p>
            <a:pPr>
              <a:defRPr/>
            </a:pPr>
            <a:fld id="{8714808E-F77D-434E-9EA9-65CC8455584A}" type="slidenum">
              <a:rPr lang="en-US" altLang="zh-TW"/>
              <a:pPr>
                <a:defRPr/>
              </a:pPr>
              <a:t>‹#›</a:t>
            </a:fld>
            <a:endParaRPr lang="en-US" altLang="zh-TW"/>
          </a:p>
        </p:txBody>
      </p:sp>
    </p:spTree>
    <p:extLst>
      <p:ext uri="{BB962C8B-B14F-4D97-AF65-F5344CB8AC3E}">
        <p14:creationId xmlns:p14="http://schemas.microsoft.com/office/powerpoint/2010/main" val="31190075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1B556D-CB6B-4F0F-8BCD-BC08D9233908}"/>
              </a:ext>
            </a:extLst>
          </p:cNvPr>
          <p:cNvSpPr>
            <a:spLocks noGrp="1"/>
          </p:cNvSpPr>
          <p:nvPr>
            <p:ph type="title" orient="vert"/>
          </p:nvPr>
        </p:nvSpPr>
        <p:spPr>
          <a:xfrm>
            <a:off x="8701617" y="592138"/>
            <a:ext cx="2590800" cy="5638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FD0F68-B5B7-4B55-B042-66541BB44513}"/>
              </a:ext>
            </a:extLst>
          </p:cNvPr>
          <p:cNvSpPr>
            <a:spLocks noGrp="1"/>
          </p:cNvSpPr>
          <p:nvPr>
            <p:ph type="body" orient="vert" idx="1"/>
          </p:nvPr>
        </p:nvSpPr>
        <p:spPr>
          <a:xfrm>
            <a:off x="929217" y="592138"/>
            <a:ext cx="75692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51">
            <a:extLst>
              <a:ext uri="{FF2B5EF4-FFF2-40B4-BE49-F238E27FC236}">
                <a16:creationId xmlns:a16="http://schemas.microsoft.com/office/drawing/2014/main" id="{4B8C34AA-63DF-4ECB-AE6B-99F8A8EE1B11}"/>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052">
            <a:extLst>
              <a:ext uri="{FF2B5EF4-FFF2-40B4-BE49-F238E27FC236}">
                <a16:creationId xmlns:a16="http://schemas.microsoft.com/office/drawing/2014/main" id="{BBE97357-B79D-4780-8A60-70C48D69043B}"/>
              </a:ext>
            </a:extLst>
          </p:cNvPr>
          <p:cNvSpPr>
            <a:spLocks noGrp="1" noChangeArrowheads="1"/>
          </p:cNvSpPr>
          <p:nvPr>
            <p:ph type="ftr" sz="quarter" idx="11"/>
          </p:nvPr>
        </p:nvSpPr>
        <p:spPr>
          <a:ln/>
        </p:spPr>
        <p:txBody>
          <a:bodyPr/>
          <a:lstStyle>
            <a:lvl1pPr>
              <a:defRPr/>
            </a:lvl1pPr>
          </a:lstStyle>
          <a:p>
            <a:pPr>
              <a:defRPr/>
            </a:pPr>
            <a:r>
              <a:rPr lang="en-US" altLang="zh-TW"/>
              <a:t>CHAPTER 5</a:t>
            </a:r>
          </a:p>
        </p:txBody>
      </p:sp>
      <p:sp>
        <p:nvSpPr>
          <p:cNvPr id="6" name="Rectangle 1053">
            <a:extLst>
              <a:ext uri="{FF2B5EF4-FFF2-40B4-BE49-F238E27FC236}">
                <a16:creationId xmlns:a16="http://schemas.microsoft.com/office/drawing/2014/main" id="{EA610C02-5B56-4E0D-8CBF-BC6051E82531}"/>
              </a:ext>
            </a:extLst>
          </p:cNvPr>
          <p:cNvSpPr>
            <a:spLocks noGrp="1" noChangeArrowheads="1"/>
          </p:cNvSpPr>
          <p:nvPr>
            <p:ph type="sldNum" sz="quarter" idx="12"/>
          </p:nvPr>
        </p:nvSpPr>
        <p:spPr>
          <a:ln/>
        </p:spPr>
        <p:txBody>
          <a:bodyPr/>
          <a:lstStyle>
            <a:lvl1pPr>
              <a:defRPr/>
            </a:lvl1pPr>
          </a:lstStyle>
          <a:p>
            <a:pPr>
              <a:defRPr/>
            </a:pPr>
            <a:fld id="{F96C1E0E-8B06-41E9-9FA8-D3583F1F1725}" type="slidenum">
              <a:rPr lang="en-US" altLang="zh-TW"/>
              <a:pPr>
                <a:defRPr/>
              </a:pPr>
              <a:t>‹#›</a:t>
            </a:fld>
            <a:endParaRPr lang="en-US" altLang="zh-TW"/>
          </a:p>
        </p:txBody>
      </p:sp>
    </p:spTree>
    <p:extLst>
      <p:ext uri="{BB962C8B-B14F-4D97-AF65-F5344CB8AC3E}">
        <p14:creationId xmlns:p14="http://schemas.microsoft.com/office/powerpoint/2010/main" val="146710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7/15/2020</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libri Light"/>
                <a:cs typeface="Calibri Light"/>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7/15/2020</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7/15/2020</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EAF654E4-C9F3-46DE-ADD8-F0FBD2C9682D}"/>
              </a:ext>
            </a:extLst>
          </p:cNvPr>
          <p:cNvGrpSpPr>
            <a:grpSpLocks/>
          </p:cNvGrpSpPr>
          <p:nvPr/>
        </p:nvGrpSpPr>
        <p:grpSpPr bwMode="auto">
          <a:xfrm>
            <a:off x="1" y="114301"/>
            <a:ext cx="12189884" cy="6742113"/>
            <a:chOff x="0" y="72"/>
            <a:chExt cx="5759" cy="4247"/>
          </a:xfrm>
        </p:grpSpPr>
        <p:sp>
          <p:nvSpPr>
            <p:cNvPr id="5" name="Rectangle 2">
              <a:extLst>
                <a:ext uri="{FF2B5EF4-FFF2-40B4-BE49-F238E27FC236}">
                  <a16:creationId xmlns:a16="http://schemas.microsoft.com/office/drawing/2014/main" id="{E1BBD220-6CD5-4DBC-A941-115A7907E3A2}"/>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z="2400">
                <a:cs typeface="+mn-cs"/>
              </a:endParaRPr>
            </a:p>
          </p:txBody>
        </p:sp>
        <p:grpSp>
          <p:nvGrpSpPr>
            <p:cNvPr id="6" name="Group 30">
              <a:extLst>
                <a:ext uri="{FF2B5EF4-FFF2-40B4-BE49-F238E27FC236}">
                  <a16:creationId xmlns:a16="http://schemas.microsoft.com/office/drawing/2014/main" id="{2896E2BC-560F-4D05-BC1B-947DBA9AA526}"/>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540C920B-7DE5-4A09-96D9-45F3A174DEC1}"/>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z="2400">
                  <a:cs typeface="+mn-cs"/>
                </a:endParaRPr>
              </a:p>
            </p:txBody>
          </p:sp>
          <p:grpSp>
            <p:nvGrpSpPr>
              <p:cNvPr id="8" name="Group 9">
                <a:extLst>
                  <a:ext uri="{FF2B5EF4-FFF2-40B4-BE49-F238E27FC236}">
                    <a16:creationId xmlns:a16="http://schemas.microsoft.com/office/drawing/2014/main" id="{15231213-B988-4D71-A621-F87738A69CAF}"/>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439C2E80-0C92-4CB1-A085-AB0BC8EBED7F}"/>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30" name="Line 5">
                  <a:extLst>
                    <a:ext uri="{FF2B5EF4-FFF2-40B4-BE49-F238E27FC236}">
                      <a16:creationId xmlns:a16="http://schemas.microsoft.com/office/drawing/2014/main" id="{03D5170E-2869-48AF-B8E2-73DD7FC27912}"/>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1" name="Line 6">
                  <a:extLst>
                    <a:ext uri="{FF2B5EF4-FFF2-40B4-BE49-F238E27FC236}">
                      <a16:creationId xmlns:a16="http://schemas.microsoft.com/office/drawing/2014/main" id="{700BF303-D876-4762-8462-E4A834F5EBBA}"/>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2" name="Line 7">
                  <a:extLst>
                    <a:ext uri="{FF2B5EF4-FFF2-40B4-BE49-F238E27FC236}">
                      <a16:creationId xmlns:a16="http://schemas.microsoft.com/office/drawing/2014/main" id="{F98AB103-3021-4380-8989-A0891CCF4AC4}"/>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 name="Freeform 8">
                  <a:extLst>
                    <a:ext uri="{FF2B5EF4-FFF2-40B4-BE49-F238E27FC236}">
                      <a16:creationId xmlns:a16="http://schemas.microsoft.com/office/drawing/2014/main" id="{8B0A77C3-3B51-4A8D-AFCC-CC54B6CA3DDD}"/>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grpSp>
          <p:sp>
            <p:nvSpPr>
              <p:cNvPr id="9" name="Oval 10">
                <a:extLst>
                  <a:ext uri="{FF2B5EF4-FFF2-40B4-BE49-F238E27FC236}">
                    <a16:creationId xmlns:a16="http://schemas.microsoft.com/office/drawing/2014/main" id="{05E090F7-302A-48BE-B8B8-48FB8D5011CC}"/>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z="2400">
                  <a:cs typeface="+mn-cs"/>
                </a:endParaRPr>
              </a:p>
            </p:txBody>
          </p:sp>
          <p:grpSp>
            <p:nvGrpSpPr>
              <p:cNvPr id="10" name="Group 29">
                <a:extLst>
                  <a:ext uri="{FF2B5EF4-FFF2-40B4-BE49-F238E27FC236}">
                    <a16:creationId xmlns:a16="http://schemas.microsoft.com/office/drawing/2014/main" id="{E4759416-D09F-47B6-8FE6-0F594A667429}"/>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70E28247-4B0D-4B4D-84E5-3F38571A952F}"/>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2" name="Freeform 12">
                  <a:extLst>
                    <a:ext uri="{FF2B5EF4-FFF2-40B4-BE49-F238E27FC236}">
                      <a16:creationId xmlns:a16="http://schemas.microsoft.com/office/drawing/2014/main" id="{52D12F5C-1B50-44C1-87F8-4BA529A479C4}"/>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3" name="Freeform 13">
                  <a:extLst>
                    <a:ext uri="{FF2B5EF4-FFF2-40B4-BE49-F238E27FC236}">
                      <a16:creationId xmlns:a16="http://schemas.microsoft.com/office/drawing/2014/main" id="{EDD73DBA-D254-45FC-AA4E-D6CAC30B88D2}"/>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4" name="Freeform 14">
                  <a:extLst>
                    <a:ext uri="{FF2B5EF4-FFF2-40B4-BE49-F238E27FC236}">
                      <a16:creationId xmlns:a16="http://schemas.microsoft.com/office/drawing/2014/main" id="{437051E3-1F34-47B2-8C55-7613061D1768}"/>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5" name="Freeform 15">
                  <a:extLst>
                    <a:ext uri="{FF2B5EF4-FFF2-40B4-BE49-F238E27FC236}">
                      <a16:creationId xmlns:a16="http://schemas.microsoft.com/office/drawing/2014/main" id="{28C0E9E1-2B79-44A4-A253-E298FA6C3F1C}"/>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6" name="Freeform 16">
                  <a:extLst>
                    <a:ext uri="{FF2B5EF4-FFF2-40B4-BE49-F238E27FC236}">
                      <a16:creationId xmlns:a16="http://schemas.microsoft.com/office/drawing/2014/main" id="{DCDB1ADF-C118-4013-B674-091821DF1FF5}"/>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7" name="Freeform 17">
                  <a:extLst>
                    <a:ext uri="{FF2B5EF4-FFF2-40B4-BE49-F238E27FC236}">
                      <a16:creationId xmlns:a16="http://schemas.microsoft.com/office/drawing/2014/main" id="{D75BBD3C-5DE3-4B43-9151-565148C003D5}"/>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8" name="Freeform 18">
                  <a:extLst>
                    <a:ext uri="{FF2B5EF4-FFF2-40B4-BE49-F238E27FC236}">
                      <a16:creationId xmlns:a16="http://schemas.microsoft.com/office/drawing/2014/main" id="{ADB0A797-5BCD-4CA3-B7FE-B48FD82399BB}"/>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9" name="Freeform 19">
                  <a:extLst>
                    <a:ext uri="{FF2B5EF4-FFF2-40B4-BE49-F238E27FC236}">
                      <a16:creationId xmlns:a16="http://schemas.microsoft.com/office/drawing/2014/main" id="{15A78DEA-8F96-41D5-A25F-752829E9CB4F}"/>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20" name="Freeform 20">
                  <a:extLst>
                    <a:ext uri="{FF2B5EF4-FFF2-40B4-BE49-F238E27FC236}">
                      <a16:creationId xmlns:a16="http://schemas.microsoft.com/office/drawing/2014/main" id="{3A9C0A80-6584-43BB-837D-B146569B3B22}"/>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21" name="Freeform 21">
                  <a:extLst>
                    <a:ext uri="{FF2B5EF4-FFF2-40B4-BE49-F238E27FC236}">
                      <a16:creationId xmlns:a16="http://schemas.microsoft.com/office/drawing/2014/main" id="{C2341222-DA02-4EDF-8CFA-A5BBE68B1A2A}"/>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22" name="Freeform 22">
                  <a:extLst>
                    <a:ext uri="{FF2B5EF4-FFF2-40B4-BE49-F238E27FC236}">
                      <a16:creationId xmlns:a16="http://schemas.microsoft.com/office/drawing/2014/main" id="{F83BA48E-8940-4134-8694-D8FEF8947E60}"/>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23" name="Freeform 23">
                  <a:extLst>
                    <a:ext uri="{FF2B5EF4-FFF2-40B4-BE49-F238E27FC236}">
                      <a16:creationId xmlns:a16="http://schemas.microsoft.com/office/drawing/2014/main" id="{290F26A9-1E03-4AD9-8CCC-8F6CBEF6DB98}"/>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24" name="Freeform 24">
                  <a:extLst>
                    <a:ext uri="{FF2B5EF4-FFF2-40B4-BE49-F238E27FC236}">
                      <a16:creationId xmlns:a16="http://schemas.microsoft.com/office/drawing/2014/main" id="{11ED3D8E-EB55-4306-AEF2-F864F24AFD3F}"/>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25" name="Freeform 25">
                  <a:extLst>
                    <a:ext uri="{FF2B5EF4-FFF2-40B4-BE49-F238E27FC236}">
                      <a16:creationId xmlns:a16="http://schemas.microsoft.com/office/drawing/2014/main" id="{C85087D1-71F2-4584-913F-CD819F085B4F}"/>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26" name="Freeform 26">
                  <a:extLst>
                    <a:ext uri="{FF2B5EF4-FFF2-40B4-BE49-F238E27FC236}">
                      <a16:creationId xmlns:a16="http://schemas.microsoft.com/office/drawing/2014/main" id="{EE6E9B7F-BFBA-4AA4-A9CB-392CAF847AC2}"/>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27" name="Freeform 27">
                  <a:extLst>
                    <a:ext uri="{FF2B5EF4-FFF2-40B4-BE49-F238E27FC236}">
                      <a16:creationId xmlns:a16="http://schemas.microsoft.com/office/drawing/2014/main" id="{F1F744AD-059B-4069-8053-7702370B725B}"/>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28" name="Freeform 28">
                  <a:extLst>
                    <a:ext uri="{FF2B5EF4-FFF2-40B4-BE49-F238E27FC236}">
                      <a16:creationId xmlns:a16="http://schemas.microsoft.com/office/drawing/2014/main" id="{E812F63D-3897-463A-B147-7FEC4BB0C576}"/>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grpSp>
        </p:grpSp>
      </p:grpSp>
      <p:sp>
        <p:nvSpPr>
          <p:cNvPr id="3104" name="Rectangle 32"/>
          <p:cNvSpPr>
            <a:spLocks noGrp="1" noChangeArrowheads="1"/>
          </p:cNvSpPr>
          <p:nvPr>
            <p:ph type="ctrTitle" sz="quarter"/>
          </p:nvPr>
        </p:nvSpPr>
        <p:spPr>
          <a:xfrm>
            <a:off x="914400" y="3429000"/>
            <a:ext cx="103632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828800" y="4648200"/>
            <a:ext cx="85344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A7485B5A-6AF4-4FD7-834C-BECE039D18D2}"/>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11861E31-ACF8-4210-A271-E6874D11AA31}"/>
              </a:ext>
            </a:extLst>
          </p:cNvPr>
          <p:cNvSpPr>
            <a:spLocks noGrp="1" noChangeArrowheads="1"/>
          </p:cNvSpPr>
          <p:nvPr>
            <p:ph type="ftr" sz="quarter" idx="11"/>
          </p:nvPr>
        </p:nvSpPr>
        <p:spPr bwMode="auto">
          <a:xfrm>
            <a:off x="4165600" y="6400800"/>
            <a:ext cx="38608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eaLnBrk="0" hangingPunct="0">
              <a:defRPr sz="1400">
                <a:cs typeface="+mn-cs"/>
              </a:defRPr>
            </a:lvl1pPr>
          </a:lstStyle>
          <a:p>
            <a:pPr>
              <a:defRPr/>
            </a:pPr>
            <a:r>
              <a:rPr lang="en-US"/>
              <a:t>Liang, Introduction to Java Programming, Eleventh Edition, (c) 2017 Pearson Education, Inc. All rights reserved. </a:t>
            </a:r>
          </a:p>
        </p:txBody>
      </p:sp>
      <p:sp>
        <p:nvSpPr>
          <p:cNvPr id="36" name="Rectangle 36">
            <a:extLst>
              <a:ext uri="{FF2B5EF4-FFF2-40B4-BE49-F238E27FC236}">
                <a16:creationId xmlns:a16="http://schemas.microsoft.com/office/drawing/2014/main" id="{7602E8A1-6C35-4C61-9014-F2208515082D}"/>
              </a:ext>
            </a:extLst>
          </p:cNvPr>
          <p:cNvSpPr>
            <a:spLocks noGrp="1" noChangeArrowheads="1"/>
          </p:cNvSpPr>
          <p:nvPr>
            <p:ph type="sldNum" sz="quarter" idx="12"/>
          </p:nvPr>
        </p:nvSpPr>
        <p:spPr>
          <a:xfrm>
            <a:off x="8737600" y="6400800"/>
            <a:ext cx="2540000" cy="457200"/>
          </a:xfrm>
        </p:spPr>
        <p:txBody>
          <a:bodyPr/>
          <a:lstStyle>
            <a:lvl1pPr>
              <a:defRPr/>
            </a:lvl1pPr>
          </a:lstStyle>
          <a:p>
            <a:pPr>
              <a:defRPr/>
            </a:pPr>
            <a:fld id="{E399DA7C-925B-4E82-AEEB-59972A7AE641}" type="slidenum">
              <a:rPr lang="en-US" altLang="en-US"/>
              <a:pPr>
                <a:defRPr/>
              </a:pPr>
              <a:t>‹#›</a:t>
            </a:fld>
            <a:endParaRPr lang="en-US" altLang="en-US"/>
          </a:p>
        </p:txBody>
      </p:sp>
    </p:spTree>
    <p:extLst>
      <p:ext uri="{BB962C8B-B14F-4D97-AF65-F5344CB8AC3E}">
        <p14:creationId xmlns:p14="http://schemas.microsoft.com/office/powerpoint/2010/main" val="1727746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7B8BC02F-4723-41E9-BC44-A64A1201B6E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FD5A4B11-3715-44F1-B405-5A83FA695945}"/>
              </a:ext>
            </a:extLst>
          </p:cNvPr>
          <p:cNvSpPr>
            <a:spLocks noGrp="1" noChangeArrowheads="1"/>
          </p:cNvSpPr>
          <p:nvPr>
            <p:ph type="sldNum" sz="quarter" idx="11"/>
          </p:nvPr>
        </p:nvSpPr>
        <p:spPr>
          <a:ln/>
        </p:spPr>
        <p:txBody>
          <a:bodyPr/>
          <a:lstStyle>
            <a:lvl1pPr>
              <a:defRPr/>
            </a:lvl1pPr>
          </a:lstStyle>
          <a:p>
            <a:pPr>
              <a:defRPr/>
            </a:pPr>
            <a:fld id="{BE2CE62B-5525-4E84-A7AF-4F947CA8EA49}" type="slidenum">
              <a:rPr lang="en-US" altLang="en-US"/>
              <a:pPr>
                <a:defRPr/>
              </a:pPr>
              <a:t>‹#›</a:t>
            </a:fld>
            <a:endParaRPr lang="en-US" altLang="en-US"/>
          </a:p>
        </p:txBody>
      </p:sp>
    </p:spTree>
    <p:extLst>
      <p:ext uri="{BB962C8B-B14F-4D97-AF65-F5344CB8AC3E}">
        <p14:creationId xmlns:p14="http://schemas.microsoft.com/office/powerpoint/2010/main" val="2632544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ED94D829-5D99-4AE5-B113-34285D98F68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149907DA-6229-4AE0-8652-51F83A007423}"/>
              </a:ext>
            </a:extLst>
          </p:cNvPr>
          <p:cNvSpPr>
            <a:spLocks noGrp="1" noChangeArrowheads="1"/>
          </p:cNvSpPr>
          <p:nvPr>
            <p:ph type="sldNum" sz="quarter" idx="11"/>
          </p:nvPr>
        </p:nvSpPr>
        <p:spPr>
          <a:ln/>
        </p:spPr>
        <p:txBody>
          <a:bodyPr/>
          <a:lstStyle>
            <a:lvl1pPr>
              <a:defRPr/>
            </a:lvl1pPr>
          </a:lstStyle>
          <a:p>
            <a:pPr>
              <a:defRPr/>
            </a:pPr>
            <a:fld id="{D5C6A93B-3552-4B04-B98E-C4539FC2FA43}" type="slidenum">
              <a:rPr lang="en-US" altLang="en-US"/>
              <a:pPr>
                <a:defRPr/>
              </a:pPr>
              <a:t>‹#›</a:t>
            </a:fld>
            <a:endParaRPr lang="en-US" altLang="en-US"/>
          </a:p>
        </p:txBody>
      </p:sp>
    </p:spTree>
    <p:extLst>
      <p:ext uri="{BB962C8B-B14F-4D97-AF65-F5344CB8AC3E}">
        <p14:creationId xmlns:p14="http://schemas.microsoft.com/office/powerpoint/2010/main" val="1660360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65735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5735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B8970158-64F1-42F3-9C1F-34E6E424171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27B3DC10-0925-45BB-9DCA-485925BD56DF}"/>
              </a:ext>
            </a:extLst>
          </p:cNvPr>
          <p:cNvSpPr>
            <a:spLocks noGrp="1" noChangeArrowheads="1"/>
          </p:cNvSpPr>
          <p:nvPr>
            <p:ph type="sldNum" sz="quarter" idx="11"/>
          </p:nvPr>
        </p:nvSpPr>
        <p:spPr>
          <a:ln/>
        </p:spPr>
        <p:txBody>
          <a:bodyPr/>
          <a:lstStyle>
            <a:lvl1pPr>
              <a:defRPr/>
            </a:lvl1pPr>
          </a:lstStyle>
          <a:p>
            <a:pPr>
              <a:defRPr/>
            </a:pPr>
            <a:fld id="{99D8534F-47B2-4A5E-9D69-88FB6D41B124}" type="slidenum">
              <a:rPr lang="en-US" altLang="en-US"/>
              <a:pPr>
                <a:defRPr/>
              </a:pPr>
              <a:t>‹#›</a:t>
            </a:fld>
            <a:endParaRPr lang="en-US" altLang="en-US"/>
          </a:p>
        </p:txBody>
      </p:sp>
    </p:spTree>
    <p:extLst>
      <p:ext uri="{BB962C8B-B14F-4D97-AF65-F5344CB8AC3E}">
        <p14:creationId xmlns:p14="http://schemas.microsoft.com/office/powerpoint/2010/main" val="4091378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441572" y="71120"/>
            <a:ext cx="5308854" cy="574040"/>
          </a:xfrm>
          <a:prstGeom prst="rect">
            <a:avLst/>
          </a:prstGeom>
        </p:spPr>
        <p:txBody>
          <a:bodyPr wrap="square" lIns="0" tIns="0" rIns="0" bIns="0">
            <a:spAutoFit/>
          </a:bodyPr>
          <a:lstStyle>
            <a:lvl1pPr>
              <a:defRPr sz="36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1348994" y="1533271"/>
            <a:ext cx="9826625" cy="1532889"/>
          </a:xfrm>
          <a:prstGeom prst="rect">
            <a:avLst/>
          </a:prstGeom>
        </p:spPr>
        <p:txBody>
          <a:bodyPr wrap="square" lIns="0" tIns="0" rIns="0" bIns="0">
            <a:spAutoFit/>
          </a:bodyPr>
          <a:lstStyle>
            <a:lvl1pPr>
              <a:defRPr sz="2400" b="0" i="0">
                <a:solidFill>
                  <a:schemeClr val="tx1"/>
                </a:solidFill>
                <a:latin typeface="Calibri Light"/>
                <a:cs typeface="Calibri Light"/>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7/15/2020</a:t>
            </a:fld>
            <a:endParaRPr lang="en-US"/>
          </a:p>
        </p:txBody>
      </p:sp>
      <p:sp>
        <p:nvSpPr>
          <p:cNvPr id="6" name="Holder 6"/>
          <p:cNvSpPr>
            <a:spLocks noGrp="1"/>
          </p:cNvSpPr>
          <p:nvPr>
            <p:ph type="sldNum" sz="quarter" idx="7"/>
          </p:nvPr>
        </p:nvSpPr>
        <p:spPr>
          <a:xfrm>
            <a:off x="11081511" y="6464680"/>
            <a:ext cx="206375" cy="178434"/>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254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EED5E874-B7EE-4D26-8847-9756C7DEF03A}"/>
              </a:ext>
            </a:extLst>
          </p:cNvPr>
          <p:cNvGrpSpPr>
            <a:grpSpLocks/>
          </p:cNvGrpSpPr>
          <p:nvPr/>
        </p:nvGrpSpPr>
        <p:grpSpPr bwMode="auto">
          <a:xfrm>
            <a:off x="0" y="4367214"/>
            <a:ext cx="12175067" cy="2478087"/>
            <a:chOff x="0" y="2751"/>
            <a:chExt cx="5752" cy="1561"/>
          </a:xfrm>
        </p:grpSpPr>
        <p:sp>
          <p:nvSpPr>
            <p:cNvPr id="1032" name="Rectangle 2">
              <a:extLst>
                <a:ext uri="{FF2B5EF4-FFF2-40B4-BE49-F238E27FC236}">
                  <a16:creationId xmlns:a16="http://schemas.microsoft.com/office/drawing/2014/main" id="{9594A32C-9C55-45E6-9682-0F70FDDDD50D}"/>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z="2400">
                <a:cs typeface="+mn-cs"/>
              </a:endParaRPr>
            </a:p>
          </p:txBody>
        </p:sp>
        <p:grpSp>
          <p:nvGrpSpPr>
            <p:cNvPr id="1033" name="Group 28">
              <a:extLst>
                <a:ext uri="{FF2B5EF4-FFF2-40B4-BE49-F238E27FC236}">
                  <a16:creationId xmlns:a16="http://schemas.microsoft.com/office/drawing/2014/main" id="{7B9589F7-50D8-49A4-89AF-8D4DCCFB2AFA}"/>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03DD61AB-B16E-4CFC-830A-768E922C07BF}"/>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35" name="Line 4">
                <a:extLst>
                  <a:ext uri="{FF2B5EF4-FFF2-40B4-BE49-F238E27FC236}">
                    <a16:creationId xmlns:a16="http://schemas.microsoft.com/office/drawing/2014/main" id="{93CFF23F-B77C-4204-82C9-FFE4238989EC}"/>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36" name="Line 5">
                <a:extLst>
                  <a:ext uri="{FF2B5EF4-FFF2-40B4-BE49-F238E27FC236}">
                    <a16:creationId xmlns:a16="http://schemas.microsoft.com/office/drawing/2014/main" id="{A0121B35-6C45-423C-A280-457DAEB1AC4C}"/>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37" name="Line 6">
                <a:extLst>
                  <a:ext uri="{FF2B5EF4-FFF2-40B4-BE49-F238E27FC236}">
                    <a16:creationId xmlns:a16="http://schemas.microsoft.com/office/drawing/2014/main" id="{6B820FE7-2C64-4D96-8B3F-4EBB130ACBB1}"/>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38" name="Freeform 7">
                <a:extLst>
                  <a:ext uri="{FF2B5EF4-FFF2-40B4-BE49-F238E27FC236}">
                    <a16:creationId xmlns:a16="http://schemas.microsoft.com/office/drawing/2014/main" id="{569BDD42-D194-48A1-95AC-8EF07CE0E55D}"/>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39" name="Oval 8">
                <a:extLst>
                  <a:ext uri="{FF2B5EF4-FFF2-40B4-BE49-F238E27FC236}">
                    <a16:creationId xmlns:a16="http://schemas.microsoft.com/office/drawing/2014/main" id="{59DC6644-2829-4BEF-A82C-7FB1E36C36E2}"/>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z="2400">
                  <a:cs typeface="+mn-cs"/>
                </a:endParaRPr>
              </a:p>
            </p:txBody>
          </p:sp>
          <p:grpSp>
            <p:nvGrpSpPr>
              <p:cNvPr id="1040" name="Group 27">
                <a:extLst>
                  <a:ext uri="{FF2B5EF4-FFF2-40B4-BE49-F238E27FC236}">
                    <a16:creationId xmlns:a16="http://schemas.microsoft.com/office/drawing/2014/main" id="{E426227A-1F36-43D5-8A38-E4B42E769116}"/>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882DE00D-3888-4DED-BC46-462C62DBABA4}"/>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42" name="Freeform 10">
                  <a:extLst>
                    <a:ext uri="{FF2B5EF4-FFF2-40B4-BE49-F238E27FC236}">
                      <a16:creationId xmlns:a16="http://schemas.microsoft.com/office/drawing/2014/main" id="{53273CF7-6AE1-46D0-8421-6C9798E2B62D}"/>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43" name="Freeform 11">
                  <a:extLst>
                    <a:ext uri="{FF2B5EF4-FFF2-40B4-BE49-F238E27FC236}">
                      <a16:creationId xmlns:a16="http://schemas.microsoft.com/office/drawing/2014/main" id="{AB7F2E5A-D3E9-4DCF-93C5-A6C3F621CE8B}"/>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44" name="Freeform 12">
                  <a:extLst>
                    <a:ext uri="{FF2B5EF4-FFF2-40B4-BE49-F238E27FC236}">
                      <a16:creationId xmlns:a16="http://schemas.microsoft.com/office/drawing/2014/main" id="{8BF91A93-3B28-4796-BE78-FFB7E9FB8AEA}"/>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45" name="Freeform 13">
                  <a:extLst>
                    <a:ext uri="{FF2B5EF4-FFF2-40B4-BE49-F238E27FC236}">
                      <a16:creationId xmlns:a16="http://schemas.microsoft.com/office/drawing/2014/main" id="{E9DEC11E-E1C9-47B5-A60C-6E5317D9F868}"/>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46" name="Freeform 14">
                  <a:extLst>
                    <a:ext uri="{FF2B5EF4-FFF2-40B4-BE49-F238E27FC236}">
                      <a16:creationId xmlns:a16="http://schemas.microsoft.com/office/drawing/2014/main" id="{0F06CBF5-B5C6-4EA5-B8CB-40E415453578}"/>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47" name="Freeform 15">
                  <a:extLst>
                    <a:ext uri="{FF2B5EF4-FFF2-40B4-BE49-F238E27FC236}">
                      <a16:creationId xmlns:a16="http://schemas.microsoft.com/office/drawing/2014/main" id="{ED62EA25-5FBE-47B2-AEE3-AAC8BAC3FFA8}"/>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48" name="Freeform 16">
                  <a:extLst>
                    <a:ext uri="{FF2B5EF4-FFF2-40B4-BE49-F238E27FC236}">
                      <a16:creationId xmlns:a16="http://schemas.microsoft.com/office/drawing/2014/main" id="{776FCBF2-66B2-40D0-8A1C-EF64B7B870D7}"/>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49" name="Freeform 17">
                  <a:extLst>
                    <a:ext uri="{FF2B5EF4-FFF2-40B4-BE49-F238E27FC236}">
                      <a16:creationId xmlns:a16="http://schemas.microsoft.com/office/drawing/2014/main" id="{E4CA8E71-0A93-46C4-9055-9E0557E08B00}"/>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50" name="Freeform 18">
                  <a:extLst>
                    <a:ext uri="{FF2B5EF4-FFF2-40B4-BE49-F238E27FC236}">
                      <a16:creationId xmlns:a16="http://schemas.microsoft.com/office/drawing/2014/main" id="{437B5BBA-109A-4602-BE32-1F597355C330}"/>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51" name="Freeform 19">
                  <a:extLst>
                    <a:ext uri="{FF2B5EF4-FFF2-40B4-BE49-F238E27FC236}">
                      <a16:creationId xmlns:a16="http://schemas.microsoft.com/office/drawing/2014/main" id="{98D2675C-21EF-4B2B-B020-A6597ADD00AE}"/>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52" name="Freeform 20">
                  <a:extLst>
                    <a:ext uri="{FF2B5EF4-FFF2-40B4-BE49-F238E27FC236}">
                      <a16:creationId xmlns:a16="http://schemas.microsoft.com/office/drawing/2014/main" id="{C74DC57A-D8B2-489B-9407-91252BC5263C}"/>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53" name="Freeform 21">
                  <a:extLst>
                    <a:ext uri="{FF2B5EF4-FFF2-40B4-BE49-F238E27FC236}">
                      <a16:creationId xmlns:a16="http://schemas.microsoft.com/office/drawing/2014/main" id="{361A9411-A3C9-41AD-B72D-85099F49E8FF}"/>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54" name="Freeform 22">
                  <a:extLst>
                    <a:ext uri="{FF2B5EF4-FFF2-40B4-BE49-F238E27FC236}">
                      <a16:creationId xmlns:a16="http://schemas.microsoft.com/office/drawing/2014/main" id="{65DF321C-ADD1-4791-AEEF-8D29427C32EB}"/>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55" name="Freeform 23">
                  <a:extLst>
                    <a:ext uri="{FF2B5EF4-FFF2-40B4-BE49-F238E27FC236}">
                      <a16:creationId xmlns:a16="http://schemas.microsoft.com/office/drawing/2014/main" id="{98D00899-BD04-435A-9BBD-B09F9497EDBF}"/>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2" name="Freeform 24">
                  <a:extLst>
                    <a:ext uri="{FF2B5EF4-FFF2-40B4-BE49-F238E27FC236}">
                      <a16:creationId xmlns:a16="http://schemas.microsoft.com/office/drawing/2014/main" id="{B20DEC45-3DCC-4684-82D7-07B3CD0A2DF9}"/>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57" name="Freeform 25">
                  <a:extLst>
                    <a:ext uri="{FF2B5EF4-FFF2-40B4-BE49-F238E27FC236}">
                      <a16:creationId xmlns:a16="http://schemas.microsoft.com/office/drawing/2014/main" id="{3582F17B-455C-46F8-8FAC-70A3F49476D4}"/>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3" name="Freeform 26">
                  <a:extLst>
                    <a:ext uri="{FF2B5EF4-FFF2-40B4-BE49-F238E27FC236}">
                      <a16:creationId xmlns:a16="http://schemas.microsoft.com/office/drawing/2014/main" id="{42345320-87DE-4A8C-B977-9A09C658F4E7}"/>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grpSp>
        </p:grpSp>
      </p:grpSp>
      <p:sp>
        <p:nvSpPr>
          <p:cNvPr id="1027" name="Rectangle 30">
            <a:extLst>
              <a:ext uri="{FF2B5EF4-FFF2-40B4-BE49-F238E27FC236}">
                <a16:creationId xmlns:a16="http://schemas.microsoft.com/office/drawing/2014/main" id="{4161A080-B029-46E5-A1E2-F2BE818E2BBE}"/>
              </a:ext>
            </a:extLst>
          </p:cNvPr>
          <p:cNvSpPr>
            <a:spLocks noGrp="1" noChangeArrowheads="1"/>
          </p:cNvSpPr>
          <p:nvPr>
            <p:ph type="title"/>
          </p:nvPr>
        </p:nvSpPr>
        <p:spPr bwMode="auto">
          <a:xfrm>
            <a:off x="914400" y="28575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CD9EDC2C-579E-4051-B714-849B541EC3ED}"/>
              </a:ext>
            </a:extLst>
          </p:cNvPr>
          <p:cNvSpPr>
            <a:spLocks noGrp="1" noChangeArrowheads="1"/>
          </p:cNvSpPr>
          <p:nvPr>
            <p:ph type="body" idx="1"/>
          </p:nvPr>
        </p:nvSpPr>
        <p:spPr bwMode="auto">
          <a:xfrm>
            <a:off x="914400" y="165735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8D7B3498-9B76-46B4-81A0-AE657E8A6E00}"/>
              </a:ext>
            </a:extLst>
          </p:cNvPr>
          <p:cNvSpPr>
            <a:spLocks noGrp="1" noChangeArrowheads="1"/>
          </p:cNvSpPr>
          <p:nvPr>
            <p:ph type="dt" sz="half" idx="2"/>
          </p:nvPr>
        </p:nvSpPr>
        <p:spPr bwMode="auto">
          <a:xfrm>
            <a:off x="91440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eaLnBrk="0" hangingPunct="0">
              <a:defRPr sz="1400">
                <a:cs typeface="+mn-cs"/>
              </a:defRPr>
            </a:lvl1pPr>
          </a:lstStyle>
          <a:p>
            <a:pPr>
              <a:defRPr/>
            </a:pPr>
            <a:endParaRPr lang="en-US"/>
          </a:p>
        </p:txBody>
      </p:sp>
      <p:sp>
        <p:nvSpPr>
          <p:cNvPr id="1058" name="Rectangle 34">
            <a:extLst>
              <a:ext uri="{FF2B5EF4-FFF2-40B4-BE49-F238E27FC236}">
                <a16:creationId xmlns:a16="http://schemas.microsoft.com/office/drawing/2014/main" id="{F3ACDA91-4E44-47FB-BDD8-55C45BC16CAA}"/>
              </a:ext>
            </a:extLst>
          </p:cNvPr>
          <p:cNvSpPr>
            <a:spLocks noGrp="1" noChangeArrowheads="1"/>
          </p:cNvSpPr>
          <p:nvPr>
            <p:ph type="sldNum" sz="quarter" idx="4"/>
          </p:nvPr>
        </p:nvSpPr>
        <p:spPr bwMode="auto">
          <a:xfrm>
            <a:off x="8737600" y="6399213"/>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eaLnBrk="0" hangingPunct="0">
              <a:defRPr sz="1400"/>
            </a:lvl1pPr>
          </a:lstStyle>
          <a:p>
            <a:pPr>
              <a:defRPr/>
            </a:pPr>
            <a:fld id="{5ED3DD90-818E-47EB-ABAB-AB2A10EE7E06}" type="slidenum">
              <a:rPr lang="en-US" altLang="en-US"/>
              <a:pPr>
                <a:defRPr/>
              </a:pPr>
              <a:t>‹#›</a:t>
            </a:fld>
            <a:endParaRPr lang="en-US" altLang="en-US"/>
          </a:p>
        </p:txBody>
      </p:sp>
      <p:sp>
        <p:nvSpPr>
          <p:cNvPr id="1031" name="Rectangle 35">
            <a:extLst>
              <a:ext uri="{FF2B5EF4-FFF2-40B4-BE49-F238E27FC236}">
                <a16:creationId xmlns:a16="http://schemas.microsoft.com/office/drawing/2014/main" id="{3A2AEFB9-36AE-48B1-87A5-F5FCCB6D2698}"/>
              </a:ext>
            </a:extLst>
          </p:cNvPr>
          <p:cNvSpPr>
            <a:spLocks noChangeArrowheads="1"/>
          </p:cNvSpPr>
          <p:nvPr/>
        </p:nvSpPr>
        <p:spPr bwMode="auto">
          <a:xfrm>
            <a:off x="2235200" y="6438900"/>
            <a:ext cx="74422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a:latin typeface="Arial" charset="0"/>
                <a:cs typeface="+mn-cs"/>
              </a:rPr>
              <a:t>Liang, Introduction to Java Programming, Eleventh Edition, (c) 2017 Pearson Education, Inc. All rights reserved. </a:t>
            </a:r>
          </a:p>
        </p:txBody>
      </p:sp>
    </p:spTree>
    <p:extLst>
      <p:ext uri="{BB962C8B-B14F-4D97-AF65-F5344CB8AC3E}">
        <p14:creationId xmlns:p14="http://schemas.microsoft.com/office/powerpoint/2010/main" val="139443018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49">
            <a:extLst>
              <a:ext uri="{FF2B5EF4-FFF2-40B4-BE49-F238E27FC236}">
                <a16:creationId xmlns:a16="http://schemas.microsoft.com/office/drawing/2014/main" id="{55B76D48-CDDA-4203-816E-55FA9092DAEF}"/>
              </a:ext>
            </a:extLst>
          </p:cNvPr>
          <p:cNvSpPr>
            <a:spLocks noGrp="1" noChangeArrowheads="1"/>
          </p:cNvSpPr>
          <p:nvPr>
            <p:ph type="title"/>
          </p:nvPr>
        </p:nvSpPr>
        <p:spPr bwMode="auto">
          <a:xfrm>
            <a:off x="929217" y="592138"/>
            <a:ext cx="10363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1050">
            <a:extLst>
              <a:ext uri="{FF2B5EF4-FFF2-40B4-BE49-F238E27FC236}">
                <a16:creationId xmlns:a16="http://schemas.microsoft.com/office/drawing/2014/main" id="{08E6110B-7EC2-49C3-859E-144B5AFBF974}"/>
              </a:ext>
            </a:extLst>
          </p:cNvPr>
          <p:cNvSpPr>
            <a:spLocks noGrp="1" noChangeArrowheads="1"/>
          </p:cNvSpPr>
          <p:nvPr>
            <p:ph type="body" idx="1"/>
          </p:nvPr>
        </p:nvSpPr>
        <p:spPr bwMode="auto">
          <a:xfrm>
            <a:off x="929217" y="2116138"/>
            <a:ext cx="10363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按一下以編輯母片本文樣式</a:t>
            </a:r>
          </a:p>
          <a:p>
            <a:pPr lvl="1"/>
            <a:r>
              <a:rPr lang="zh-TW" altLang="en-US"/>
              <a:t>第二階層</a:t>
            </a:r>
          </a:p>
          <a:p>
            <a:pPr lvl="2"/>
            <a:r>
              <a:rPr lang="zh-TW" altLang="en-US"/>
              <a:t>第三階層</a:t>
            </a:r>
          </a:p>
          <a:p>
            <a:pPr lvl="3"/>
            <a:r>
              <a:rPr lang="zh-TW" altLang="en-US"/>
              <a:t>第四階層</a:t>
            </a:r>
          </a:p>
          <a:p>
            <a:pPr lvl="4"/>
            <a:r>
              <a:rPr lang="zh-TW" altLang="en-US"/>
              <a:t>第五階層</a:t>
            </a:r>
          </a:p>
        </p:txBody>
      </p:sp>
      <p:sp>
        <p:nvSpPr>
          <p:cNvPr id="29723" name="Rectangle 1051">
            <a:extLst>
              <a:ext uri="{FF2B5EF4-FFF2-40B4-BE49-F238E27FC236}">
                <a16:creationId xmlns:a16="http://schemas.microsoft.com/office/drawing/2014/main" id="{88CFA798-F7DA-450B-B901-8B868C12BF1C}"/>
              </a:ext>
            </a:extLst>
          </p:cNvPr>
          <p:cNvSpPr>
            <a:spLocks noGrp="1" noChangeArrowheads="1"/>
          </p:cNvSpPr>
          <p:nvPr>
            <p:ph type="dt" sz="half" idx="2"/>
          </p:nvPr>
        </p:nvSpPr>
        <p:spPr bwMode="auto">
          <a:xfrm>
            <a:off x="929217" y="6400800"/>
            <a:ext cx="2540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50000"/>
              </a:spcBef>
              <a:defRPr sz="1400">
                <a:solidFill>
                  <a:schemeClr val="tx1"/>
                </a:solidFill>
              </a:defRPr>
            </a:lvl1pPr>
          </a:lstStyle>
          <a:p>
            <a:pPr>
              <a:defRPr/>
            </a:pPr>
            <a:endParaRPr lang="en-US" altLang="zh-TW"/>
          </a:p>
        </p:txBody>
      </p:sp>
      <p:sp>
        <p:nvSpPr>
          <p:cNvPr id="29724" name="Rectangle 1052">
            <a:extLst>
              <a:ext uri="{FF2B5EF4-FFF2-40B4-BE49-F238E27FC236}">
                <a16:creationId xmlns:a16="http://schemas.microsoft.com/office/drawing/2014/main" id="{AAD68CE4-0F12-42D3-895D-CC71F55EAD29}"/>
              </a:ext>
            </a:extLst>
          </p:cNvPr>
          <p:cNvSpPr>
            <a:spLocks noGrp="1" noChangeArrowheads="1"/>
          </p:cNvSpPr>
          <p:nvPr>
            <p:ph type="ftr" sz="quarter" idx="3"/>
          </p:nvPr>
        </p:nvSpPr>
        <p:spPr bwMode="auto">
          <a:xfrm>
            <a:off x="4140200" y="6383338"/>
            <a:ext cx="3860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solidFill>
                  <a:schemeClr val="tx1"/>
                </a:solidFill>
              </a:defRPr>
            </a:lvl1pPr>
          </a:lstStyle>
          <a:p>
            <a:pPr>
              <a:defRPr/>
            </a:pPr>
            <a:r>
              <a:rPr lang="en-US" altLang="zh-TW"/>
              <a:t>CHAPTER 5</a:t>
            </a:r>
          </a:p>
        </p:txBody>
      </p:sp>
      <p:sp>
        <p:nvSpPr>
          <p:cNvPr id="29725" name="Rectangle 1053">
            <a:extLst>
              <a:ext uri="{FF2B5EF4-FFF2-40B4-BE49-F238E27FC236}">
                <a16:creationId xmlns:a16="http://schemas.microsoft.com/office/drawing/2014/main" id="{422F72A3-79F2-4E3D-A6AF-9DFCA62BBE43}"/>
              </a:ext>
            </a:extLst>
          </p:cNvPr>
          <p:cNvSpPr>
            <a:spLocks noGrp="1" noChangeArrowheads="1"/>
          </p:cNvSpPr>
          <p:nvPr>
            <p:ph type="sldNum" sz="quarter" idx="4"/>
          </p:nvPr>
        </p:nvSpPr>
        <p:spPr bwMode="auto">
          <a:xfrm>
            <a:off x="8712200" y="6383338"/>
            <a:ext cx="2540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smtClean="0">
                <a:solidFill>
                  <a:schemeClr val="tx1"/>
                </a:solidFill>
              </a:defRPr>
            </a:lvl1pPr>
          </a:lstStyle>
          <a:p>
            <a:pPr>
              <a:defRPr/>
            </a:pPr>
            <a:fld id="{6823B4E1-544C-4593-933E-1005488C0079}" type="slidenum">
              <a:rPr lang="en-US" altLang="zh-TW"/>
              <a:pPr>
                <a:defRPr/>
              </a:pPr>
              <a:t>‹#›</a:t>
            </a:fld>
            <a:endParaRPr lang="en-US" altLang="zh-TW"/>
          </a:p>
        </p:txBody>
      </p:sp>
    </p:spTree>
    <p:extLst>
      <p:ext uri="{BB962C8B-B14F-4D97-AF65-F5344CB8AC3E}">
        <p14:creationId xmlns:p14="http://schemas.microsoft.com/office/powerpoint/2010/main" val="148250953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anose="02020603050405020304" pitchFamily="18" charset="0"/>
          <a:ea typeface="PMingLiU" panose="02020500000000000000" pitchFamily="18" charset="-120"/>
        </a:defRPr>
      </a:lvl2pPr>
      <a:lvl3pPr algn="l" rtl="0" eaLnBrk="0" fontAlgn="base" hangingPunct="0">
        <a:spcBef>
          <a:spcPct val="0"/>
        </a:spcBef>
        <a:spcAft>
          <a:spcPct val="0"/>
        </a:spcAft>
        <a:defRPr kumimoji="1" sz="4400">
          <a:solidFill>
            <a:schemeClr val="tx2"/>
          </a:solidFill>
          <a:latin typeface="Times New Roman" panose="02020603050405020304" pitchFamily="18" charset="0"/>
          <a:ea typeface="PMingLiU" panose="02020500000000000000" pitchFamily="18" charset="-120"/>
        </a:defRPr>
      </a:lvl3pPr>
      <a:lvl4pPr algn="l" rtl="0" eaLnBrk="0" fontAlgn="base" hangingPunct="0">
        <a:spcBef>
          <a:spcPct val="0"/>
        </a:spcBef>
        <a:spcAft>
          <a:spcPct val="0"/>
        </a:spcAft>
        <a:defRPr kumimoji="1" sz="4400">
          <a:solidFill>
            <a:schemeClr val="tx2"/>
          </a:solidFill>
          <a:latin typeface="Times New Roman" panose="02020603050405020304" pitchFamily="18" charset="0"/>
          <a:ea typeface="PMingLiU" panose="02020500000000000000" pitchFamily="18" charset="-120"/>
        </a:defRPr>
      </a:lvl4pPr>
      <a:lvl5pPr algn="l" rtl="0" eaLnBrk="0" fontAlgn="base" hangingPunct="0">
        <a:spcBef>
          <a:spcPct val="0"/>
        </a:spcBef>
        <a:spcAft>
          <a:spcPct val="0"/>
        </a:spcAft>
        <a:defRPr kumimoji="1" sz="4400">
          <a:solidFill>
            <a:schemeClr val="tx2"/>
          </a:solidFill>
          <a:latin typeface="Times New Roman" panose="02020603050405020304" pitchFamily="18" charset="0"/>
          <a:ea typeface="PMingLiU" panose="02020500000000000000" pitchFamily="18" charset="-120"/>
        </a:defRPr>
      </a:lvl5pPr>
      <a:lvl6pPr marL="457200" algn="l" rtl="0" fontAlgn="base">
        <a:spcBef>
          <a:spcPct val="0"/>
        </a:spcBef>
        <a:spcAft>
          <a:spcPct val="0"/>
        </a:spcAft>
        <a:defRPr kumimoji="1" sz="4400">
          <a:solidFill>
            <a:schemeClr val="tx2"/>
          </a:solidFill>
          <a:latin typeface="Times New Roman" panose="02020603050405020304" pitchFamily="18" charset="0"/>
          <a:ea typeface="PMingLiU" panose="02020500000000000000" pitchFamily="18" charset="-120"/>
        </a:defRPr>
      </a:lvl6pPr>
      <a:lvl7pPr marL="914400" algn="l" rtl="0" fontAlgn="base">
        <a:spcBef>
          <a:spcPct val="0"/>
        </a:spcBef>
        <a:spcAft>
          <a:spcPct val="0"/>
        </a:spcAft>
        <a:defRPr kumimoji="1" sz="4400">
          <a:solidFill>
            <a:schemeClr val="tx2"/>
          </a:solidFill>
          <a:latin typeface="Times New Roman" panose="02020603050405020304" pitchFamily="18" charset="0"/>
          <a:ea typeface="PMingLiU" panose="02020500000000000000" pitchFamily="18" charset="-120"/>
        </a:defRPr>
      </a:lvl7pPr>
      <a:lvl8pPr marL="1371600" algn="l" rtl="0" fontAlgn="base">
        <a:spcBef>
          <a:spcPct val="0"/>
        </a:spcBef>
        <a:spcAft>
          <a:spcPct val="0"/>
        </a:spcAft>
        <a:defRPr kumimoji="1" sz="4400">
          <a:solidFill>
            <a:schemeClr val="tx2"/>
          </a:solidFill>
          <a:latin typeface="Times New Roman" panose="02020603050405020304" pitchFamily="18" charset="0"/>
          <a:ea typeface="PMingLiU" panose="02020500000000000000" pitchFamily="18" charset="-120"/>
        </a:defRPr>
      </a:lvl8pPr>
      <a:lvl9pPr marL="1828800" algn="l" rtl="0" fontAlgn="base">
        <a:spcBef>
          <a:spcPct val="0"/>
        </a:spcBef>
        <a:spcAft>
          <a:spcPct val="0"/>
        </a:spcAft>
        <a:defRPr kumimoji="1" sz="4400">
          <a:solidFill>
            <a:schemeClr val="tx2"/>
          </a:solidFill>
          <a:latin typeface="Times New Roman" panose="02020603050405020304" pitchFamily="18" charset="0"/>
          <a:ea typeface="PMingLiU" panose="02020500000000000000" pitchFamily="18" charset="-120"/>
        </a:defRPr>
      </a:lvl9pPr>
    </p:titleStyle>
    <p:bodyStyle>
      <a:lvl1pPr marL="342900" indent="-342900" algn="l" rtl="0" eaLnBrk="0" fontAlgn="base" hangingPunct="0">
        <a:spcBef>
          <a:spcPct val="20000"/>
        </a:spcBef>
        <a:spcAft>
          <a:spcPct val="0"/>
        </a:spcAft>
        <a:buClr>
          <a:schemeClr val="accent1"/>
        </a:buClr>
        <a:buSzPct val="70000"/>
        <a:buFont typeface="Monotype Sorts"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78.wmf"/><Relationship Id="rId5" Type="http://schemas.openxmlformats.org/officeDocument/2006/relationships/oleObject" Target="../embeddings/oleObject36.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38.bin"/></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81.jpg"/><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image" Target="../media/image82.gif"/><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82.gif"/><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3" Type="http://schemas.openxmlformats.org/officeDocument/2006/relationships/hyperlink" Target="https://en.wikipedia.org/wiki/Binary_search_tree" TargetMode="External"/><Relationship Id="rId7" Type="http://schemas.openxmlformats.org/officeDocument/2006/relationships/hyperlink" Target="http://www.tutorialspoint.com/data_structures_algorithms/tree_data_structure.htm" TargetMode="External"/><Relationship Id="rId2" Type="http://schemas.openxmlformats.org/officeDocument/2006/relationships/hyperlink" Target="https://www.siggraph.org/education/materials/HyperGraph/video/mpeg/mpegfaq/huffman_tutorial.html" TargetMode="External"/><Relationship Id="rId1" Type="http://schemas.openxmlformats.org/officeDocument/2006/relationships/slideLayout" Target="../slideLayouts/slideLayout2.xml"/><Relationship Id="rId6" Type="http://schemas.openxmlformats.org/officeDocument/2006/relationships/hyperlink" Target="https://www.cs.rochester.edu/%7Egildea/csc282/slides/C12-bst.pdf" TargetMode="External"/><Relationship Id="rId5" Type="http://schemas.openxmlformats.org/officeDocument/2006/relationships/hyperlink" Target="https://www.cs.usfca.edu/%7Egalles/visualization/BST.html" TargetMode="External"/><Relationship Id="rId4" Type="http://schemas.openxmlformats.org/officeDocument/2006/relationships/hyperlink" Target="https://www.cs.swarthmore.edu/%7Enewhall/unixhelp/Java_bst.pdf"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tackoverflow.com/questions/2130416/what-are-the-applications-of-binary-tre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hyperlink" Target="https://en.wikipedia.org/wiki/Tree_(data_structure)" TargetMode="External"/><Relationship Id="rId4"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nsgc.org/"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57.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2.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43.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4.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44.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44.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45.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46.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47.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47.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47.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48.wmf"/></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49.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50.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50.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51.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52.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52.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52.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53.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53.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54.wmf"/></Relationships>
</file>

<file path=ppt/slides/_rels/slide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59.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60.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61.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62.w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64.wmf"/><Relationship Id="rId5" Type="http://schemas.openxmlformats.org/officeDocument/2006/relationships/oleObject" Target="../embeddings/oleObject28.bin"/><Relationship Id="rId4" Type="http://schemas.openxmlformats.org/officeDocument/2006/relationships/image" Target="../media/image6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66.wmf"/><Relationship Id="rId5" Type="http://schemas.openxmlformats.org/officeDocument/2006/relationships/oleObject" Target="../embeddings/oleObject30.bin"/><Relationship Id="rId4" Type="http://schemas.openxmlformats.org/officeDocument/2006/relationships/image" Target="../media/image65.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68.wmf"/><Relationship Id="rId5" Type="http://schemas.openxmlformats.org/officeDocument/2006/relationships/oleObject" Target="../embeddings/oleObject32.bin"/><Relationship Id="rId4" Type="http://schemas.openxmlformats.org/officeDocument/2006/relationships/image" Target="../media/image67.wmf"/></Relationships>
</file>

<file path=ppt/slides/_rels/slide92.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image" Target="../media/image69.jpg"/><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image" Target="../media/image71.jpg"/><Relationship Id="rId1" Type="http://schemas.openxmlformats.org/officeDocument/2006/relationships/slideLayout" Target="../slideLayouts/slideLayout5.xml"/><Relationship Id="rId4" Type="http://schemas.openxmlformats.org/officeDocument/2006/relationships/image" Target="../media/image73.jpg"/></Relationships>
</file>

<file path=ppt/slides/_rels/slide97.xml.rels><?xml version="1.0" encoding="UTF-8" standalone="yes"?>
<Relationships xmlns="http://schemas.openxmlformats.org/package/2006/relationships"><Relationship Id="rId2" Type="http://schemas.openxmlformats.org/officeDocument/2006/relationships/image" Target="../media/image74.jpg"/><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76.wmf"/><Relationship Id="rId5" Type="http://schemas.openxmlformats.org/officeDocument/2006/relationships/oleObject" Target="../embeddings/oleObject34.bin"/><Relationship Id="rId4" Type="http://schemas.openxmlformats.org/officeDocument/2006/relationships/image" Target="../media/image75.w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1371600"/>
            <a:ext cx="9677400" cy="3780522"/>
          </a:xfrm>
          <a:prstGeom prst="rect">
            <a:avLst/>
          </a:prstGeom>
        </p:spPr>
        <p:txBody>
          <a:bodyPr vert="horz" wrap="square" lIns="0" tIns="452120" rIns="0" bIns="0" rtlCol="0">
            <a:spAutoFit/>
          </a:bodyPr>
          <a:lstStyle/>
          <a:p>
            <a:pPr algn="ctr">
              <a:lnSpc>
                <a:spcPct val="100000"/>
              </a:lnSpc>
              <a:spcBef>
                <a:spcPts val="3560"/>
              </a:spcBef>
            </a:pPr>
            <a:r>
              <a:rPr sz="6000" b="1" spc="-405" dirty="0"/>
              <a:t>T</a:t>
            </a:r>
            <a:r>
              <a:rPr sz="6000" b="1" spc="-90" dirty="0"/>
              <a:t>r</a:t>
            </a:r>
            <a:r>
              <a:rPr sz="6000" b="1" spc="-5" dirty="0"/>
              <a:t>ee</a:t>
            </a:r>
            <a:br>
              <a:rPr lang="en-US" sz="6000" spc="-5" dirty="0"/>
            </a:br>
            <a:br>
              <a:rPr lang="en-US" sz="6000" spc="-5" dirty="0"/>
            </a:br>
            <a:br>
              <a:rPr lang="en-US" sz="6000" spc="-5" dirty="0"/>
            </a:br>
            <a:r>
              <a:rPr lang="en-US" sz="2800" spc="-5" dirty="0"/>
              <a:t>Mahdi Ebrahimi</a:t>
            </a:r>
            <a:endParaRPr sz="6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75916" y="769619"/>
            <a:ext cx="7408117" cy="495147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10</a:t>
            </a:fld>
            <a:endParaRPr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876B1349-68C1-41C4-9433-074B92F457B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4B626820-9C7A-4036-B4C1-A9FE53B01B6C}" type="slidenum">
              <a:rPr lang="en-US" altLang="en-US" sz="1400">
                <a:solidFill>
                  <a:srgbClr val="000000"/>
                </a:solidFill>
                <a:cs typeface="Arial" panose="020B0604020202020204" pitchFamily="34" charset="0"/>
              </a:rPr>
              <a:pPr fontAlgn="base">
                <a:spcBef>
                  <a:spcPct val="0"/>
                </a:spcBef>
                <a:spcAft>
                  <a:spcPct val="0"/>
                </a:spcAft>
                <a:buClrTx/>
                <a:buSzTx/>
                <a:buNone/>
              </a:pPr>
              <a:t>100</a:t>
            </a:fld>
            <a:endParaRPr lang="en-US" altLang="en-US" sz="1400">
              <a:solidFill>
                <a:srgbClr val="000000"/>
              </a:solidFill>
              <a:cs typeface="Arial" panose="020B0604020202020204" pitchFamily="34" charset="0"/>
            </a:endParaRPr>
          </a:p>
        </p:txBody>
      </p:sp>
      <p:sp>
        <p:nvSpPr>
          <p:cNvPr id="56323" name="Rectangle 2">
            <a:extLst>
              <a:ext uri="{FF2B5EF4-FFF2-40B4-BE49-F238E27FC236}">
                <a16:creationId xmlns:a16="http://schemas.microsoft.com/office/drawing/2014/main" id="{5CA1E64B-0DBC-49EF-A9B7-0815E7B1D888}"/>
              </a:ext>
            </a:extLst>
          </p:cNvPr>
          <p:cNvSpPr>
            <a:spLocks noGrp="1" noChangeArrowheads="1"/>
          </p:cNvSpPr>
          <p:nvPr>
            <p:ph type="title"/>
          </p:nvPr>
        </p:nvSpPr>
        <p:spPr>
          <a:xfrm>
            <a:off x="1524000" y="152400"/>
            <a:ext cx="8839200" cy="533400"/>
          </a:xfrm>
        </p:spPr>
        <p:txBody>
          <a:bodyPr/>
          <a:lstStyle/>
          <a:p>
            <a:r>
              <a:rPr lang="en-US" altLang="en-US"/>
              <a:t>Constructing Huffman Tree</a:t>
            </a:r>
          </a:p>
        </p:txBody>
      </p:sp>
      <p:sp>
        <p:nvSpPr>
          <p:cNvPr id="56324" name="Rectangle 3">
            <a:extLst>
              <a:ext uri="{FF2B5EF4-FFF2-40B4-BE49-F238E27FC236}">
                <a16:creationId xmlns:a16="http://schemas.microsoft.com/office/drawing/2014/main" id="{6C1D841B-F373-4AE8-9AB7-9F6D22084FC1}"/>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6325" name="Rectangle 4">
            <a:extLst>
              <a:ext uri="{FF2B5EF4-FFF2-40B4-BE49-F238E27FC236}">
                <a16:creationId xmlns:a16="http://schemas.microsoft.com/office/drawing/2014/main" id="{2A355377-444A-4AFE-BBA8-9C15889637CA}"/>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6326" name="Rectangle 5">
            <a:extLst>
              <a:ext uri="{FF2B5EF4-FFF2-40B4-BE49-F238E27FC236}">
                <a16:creationId xmlns:a16="http://schemas.microsoft.com/office/drawing/2014/main" id="{E35B14A8-9597-44E1-A8C4-24CC7CFF76E2}"/>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6327" name="Rectangle 6">
            <a:extLst>
              <a:ext uri="{FF2B5EF4-FFF2-40B4-BE49-F238E27FC236}">
                <a16:creationId xmlns:a16="http://schemas.microsoft.com/office/drawing/2014/main" id="{47DD04BE-5C52-4F56-8988-B6970388442D}"/>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6328" name="Rectangle 7">
            <a:extLst>
              <a:ext uri="{FF2B5EF4-FFF2-40B4-BE49-F238E27FC236}">
                <a16:creationId xmlns:a16="http://schemas.microsoft.com/office/drawing/2014/main" id="{5CB78FA0-FA73-4867-8EE9-56E4EEC10F02}"/>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6329" name="Rectangle 8">
            <a:extLst>
              <a:ext uri="{FF2B5EF4-FFF2-40B4-BE49-F238E27FC236}">
                <a16:creationId xmlns:a16="http://schemas.microsoft.com/office/drawing/2014/main" id="{3846FA5C-C90F-4F39-B16B-1415A622DE2D}"/>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6330" name="Rectangle 10">
            <a:extLst>
              <a:ext uri="{FF2B5EF4-FFF2-40B4-BE49-F238E27FC236}">
                <a16:creationId xmlns:a16="http://schemas.microsoft.com/office/drawing/2014/main" id="{3553D472-F21C-4454-AEBF-809754E517F8}"/>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6331" name="Rectangle 11">
            <a:extLst>
              <a:ext uri="{FF2B5EF4-FFF2-40B4-BE49-F238E27FC236}">
                <a16:creationId xmlns:a16="http://schemas.microsoft.com/office/drawing/2014/main" id="{FC519F7C-76E1-438D-B70F-C699AC20DB12}"/>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6332" name="Rectangle 12">
            <a:extLst>
              <a:ext uri="{FF2B5EF4-FFF2-40B4-BE49-F238E27FC236}">
                <a16:creationId xmlns:a16="http://schemas.microsoft.com/office/drawing/2014/main" id="{8C5924A9-C061-4612-B5B6-25819D22E218}"/>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6333" name="Rectangle 14">
            <a:extLst>
              <a:ext uri="{FF2B5EF4-FFF2-40B4-BE49-F238E27FC236}">
                <a16:creationId xmlns:a16="http://schemas.microsoft.com/office/drawing/2014/main" id="{583172F8-4EED-4629-87FC-A24233F4DF31}"/>
              </a:ext>
            </a:extLst>
          </p:cNvPr>
          <p:cNvSpPr>
            <a:spLocks noChangeArrowheads="1"/>
          </p:cNvSpPr>
          <p:nvPr/>
        </p:nvSpPr>
        <p:spPr bwMode="auto">
          <a:xfrm>
            <a:off x="1524001" y="23456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6334" name="Rectangle 15">
            <a:extLst>
              <a:ext uri="{FF2B5EF4-FFF2-40B4-BE49-F238E27FC236}">
                <a16:creationId xmlns:a16="http://schemas.microsoft.com/office/drawing/2014/main" id="{0792C94C-E260-4FD2-B525-D35A3E92176A}"/>
              </a:ext>
            </a:extLst>
          </p:cNvPr>
          <p:cNvSpPr>
            <a:spLocks noChangeArrowheads="1"/>
          </p:cNvSpPr>
          <p:nvPr/>
        </p:nvSpPr>
        <p:spPr bwMode="auto">
          <a:xfrm>
            <a:off x="1524001" y="23456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6335" name="Rectangle 19">
            <a:extLst>
              <a:ext uri="{FF2B5EF4-FFF2-40B4-BE49-F238E27FC236}">
                <a16:creationId xmlns:a16="http://schemas.microsoft.com/office/drawing/2014/main" id="{7D584FAC-87EA-4295-907C-F4950A21C94F}"/>
              </a:ext>
            </a:extLst>
          </p:cNvPr>
          <p:cNvSpPr>
            <a:spLocks noChangeArrowheads="1"/>
          </p:cNvSpPr>
          <p:nvPr/>
        </p:nvSpPr>
        <p:spPr bwMode="auto">
          <a:xfrm>
            <a:off x="1524001" y="29505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56336" name="Object 18">
            <a:extLst>
              <a:ext uri="{FF2B5EF4-FFF2-40B4-BE49-F238E27FC236}">
                <a16:creationId xmlns:a16="http://schemas.microsoft.com/office/drawing/2014/main" id="{6E419C81-498E-4827-A2E9-D01D58D5DD5D}"/>
              </a:ext>
            </a:extLst>
          </p:cNvPr>
          <p:cNvGraphicFramePr>
            <a:graphicFrameLocks noChangeAspect="1"/>
          </p:cNvGraphicFramePr>
          <p:nvPr/>
        </p:nvGraphicFramePr>
        <p:xfrm>
          <a:off x="1811338" y="1484313"/>
          <a:ext cx="3421062" cy="684212"/>
        </p:xfrm>
        <a:graphic>
          <a:graphicData uri="http://schemas.openxmlformats.org/presentationml/2006/ole">
            <mc:AlternateContent xmlns:mc="http://schemas.openxmlformats.org/markup-compatibility/2006">
              <mc:Choice xmlns:v="urn:schemas-microsoft-com:vml" Requires="v">
                <p:oleObj spid="_x0000_s31766" name="Picture" r:id="rId3" imgW="2743200" imgH="457200" progId="Word.Picture.8">
                  <p:embed/>
                </p:oleObj>
              </mc:Choice>
              <mc:Fallback>
                <p:oleObj name="Picture" r:id="rId3" imgW="2743200" imgH="457200" progId="Word.Picture.8">
                  <p:embed/>
                  <p:pic>
                    <p:nvPicPr>
                      <p:cNvPr id="56336" name="Object 18">
                        <a:extLst>
                          <a:ext uri="{FF2B5EF4-FFF2-40B4-BE49-F238E27FC236}">
                            <a16:creationId xmlns:a16="http://schemas.microsoft.com/office/drawing/2014/main" id="{6E419C81-498E-4827-A2E9-D01D58D5DD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1338" y="1484313"/>
                        <a:ext cx="3421062"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37" name="Rectangle 21">
            <a:extLst>
              <a:ext uri="{FF2B5EF4-FFF2-40B4-BE49-F238E27FC236}">
                <a16:creationId xmlns:a16="http://schemas.microsoft.com/office/drawing/2014/main" id="{03C4EF0B-FDB8-4367-B05D-200A07E488E1}"/>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56338" name="Object 20">
            <a:extLst>
              <a:ext uri="{FF2B5EF4-FFF2-40B4-BE49-F238E27FC236}">
                <a16:creationId xmlns:a16="http://schemas.microsoft.com/office/drawing/2014/main" id="{3D7D5B6A-08B8-438C-9A77-9E6AF827F46F}"/>
              </a:ext>
            </a:extLst>
          </p:cNvPr>
          <p:cNvGraphicFramePr>
            <a:graphicFrameLocks noChangeAspect="1"/>
          </p:cNvGraphicFramePr>
          <p:nvPr/>
        </p:nvGraphicFramePr>
        <p:xfrm>
          <a:off x="6132514" y="1052513"/>
          <a:ext cx="3671887" cy="1490662"/>
        </p:xfrm>
        <a:graphic>
          <a:graphicData uri="http://schemas.openxmlformats.org/presentationml/2006/ole">
            <mc:AlternateContent xmlns:mc="http://schemas.openxmlformats.org/markup-compatibility/2006">
              <mc:Choice xmlns:v="urn:schemas-microsoft-com:vml" Requires="v">
                <p:oleObj spid="_x0000_s31767" name="Picture" r:id="rId5" imgW="2963917" imgH="1002687" progId="Word.Picture.8">
                  <p:embed/>
                </p:oleObj>
              </mc:Choice>
              <mc:Fallback>
                <p:oleObj name="Picture" r:id="rId5" imgW="2963917" imgH="1002687" progId="Word.Picture.8">
                  <p:embed/>
                  <p:pic>
                    <p:nvPicPr>
                      <p:cNvPr id="56338" name="Object 20">
                        <a:extLst>
                          <a:ext uri="{FF2B5EF4-FFF2-40B4-BE49-F238E27FC236}">
                            <a16:creationId xmlns:a16="http://schemas.microsoft.com/office/drawing/2014/main" id="{3D7D5B6A-08B8-438C-9A77-9E6AF827F4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2514" y="1052513"/>
                        <a:ext cx="3671887" cy="149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39" name="Rectangle 23">
            <a:extLst>
              <a:ext uri="{FF2B5EF4-FFF2-40B4-BE49-F238E27FC236}">
                <a16:creationId xmlns:a16="http://schemas.microsoft.com/office/drawing/2014/main" id="{0D0F59B1-8F4A-4A58-A152-216CB60CF02C}"/>
              </a:ext>
            </a:extLst>
          </p:cNvPr>
          <p:cNvSpPr>
            <a:spLocks noChangeArrowheads="1"/>
          </p:cNvSpPr>
          <p:nvPr/>
        </p:nvSpPr>
        <p:spPr bwMode="auto">
          <a:xfrm>
            <a:off x="1524001" y="242664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56340" name="Object 22">
            <a:extLst>
              <a:ext uri="{FF2B5EF4-FFF2-40B4-BE49-F238E27FC236}">
                <a16:creationId xmlns:a16="http://schemas.microsoft.com/office/drawing/2014/main" id="{A5643B06-60F2-4DE3-BAFB-CEEEE92D75EE}"/>
              </a:ext>
            </a:extLst>
          </p:cNvPr>
          <p:cNvGraphicFramePr>
            <a:graphicFrameLocks noChangeAspect="1"/>
          </p:cNvGraphicFramePr>
          <p:nvPr/>
        </p:nvGraphicFramePr>
        <p:xfrm>
          <a:off x="1703388" y="3249613"/>
          <a:ext cx="3924300" cy="2444750"/>
        </p:xfrm>
        <a:graphic>
          <a:graphicData uri="http://schemas.openxmlformats.org/presentationml/2006/ole">
            <mc:AlternateContent xmlns:mc="http://schemas.openxmlformats.org/markup-compatibility/2006">
              <mc:Choice xmlns:v="urn:schemas-microsoft-com:vml" Requires="v">
                <p:oleObj spid="_x0000_s31768" name="Picture" r:id="rId7" imgW="3005371" imgH="1553841" progId="Word.Picture.8">
                  <p:embed/>
                </p:oleObj>
              </mc:Choice>
              <mc:Fallback>
                <p:oleObj name="Picture" r:id="rId7" imgW="3005371" imgH="1553841" progId="Word.Picture.8">
                  <p:embed/>
                  <p:pic>
                    <p:nvPicPr>
                      <p:cNvPr id="56340" name="Object 22">
                        <a:extLst>
                          <a:ext uri="{FF2B5EF4-FFF2-40B4-BE49-F238E27FC236}">
                            <a16:creationId xmlns:a16="http://schemas.microsoft.com/office/drawing/2014/main" id="{A5643B06-60F2-4DE3-BAFB-CEEEE92D75E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3388" y="3249613"/>
                        <a:ext cx="3924300" cy="244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41" name="Object 24">
            <a:extLst>
              <a:ext uri="{FF2B5EF4-FFF2-40B4-BE49-F238E27FC236}">
                <a16:creationId xmlns:a16="http://schemas.microsoft.com/office/drawing/2014/main" id="{E35A8168-FF6F-4C44-8B88-5B7778EAD8A7}"/>
              </a:ext>
            </a:extLst>
          </p:cNvPr>
          <p:cNvGraphicFramePr>
            <a:graphicFrameLocks noChangeAspect="1"/>
          </p:cNvGraphicFramePr>
          <p:nvPr/>
        </p:nvGraphicFramePr>
        <p:xfrm>
          <a:off x="6167439" y="2924175"/>
          <a:ext cx="4211637" cy="3295650"/>
        </p:xfrm>
        <a:graphic>
          <a:graphicData uri="http://schemas.openxmlformats.org/presentationml/2006/ole">
            <mc:AlternateContent xmlns:mc="http://schemas.openxmlformats.org/markup-compatibility/2006">
              <mc:Choice xmlns:v="urn:schemas-microsoft-com:vml" Requires="v">
                <p:oleObj spid="_x0000_s31769" name="Picture" r:id="rId9" imgW="3048000" imgH="1990928" progId="Word.Picture.8">
                  <p:embed/>
                </p:oleObj>
              </mc:Choice>
              <mc:Fallback>
                <p:oleObj name="Picture" r:id="rId9" imgW="3048000" imgH="1990928" progId="Word.Picture.8">
                  <p:embed/>
                  <p:pic>
                    <p:nvPicPr>
                      <p:cNvPr id="56341" name="Object 24">
                        <a:extLst>
                          <a:ext uri="{FF2B5EF4-FFF2-40B4-BE49-F238E27FC236}">
                            <a16:creationId xmlns:a16="http://schemas.microsoft.com/office/drawing/2014/main" id="{E35A8168-FF6F-4C44-8B88-5B7778EAD8A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67439" y="2924175"/>
                        <a:ext cx="4211637"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42" name="Rectangle 1">
            <a:extLst>
              <a:ext uri="{FF2B5EF4-FFF2-40B4-BE49-F238E27FC236}">
                <a16:creationId xmlns:a16="http://schemas.microsoft.com/office/drawing/2014/main" id="{E4380A7E-E877-440C-93DB-85A8C270C10B}"/>
              </a:ext>
            </a:extLst>
          </p:cNvPr>
          <p:cNvSpPr>
            <a:spLocks noChangeArrowheads="1"/>
          </p:cNvSpPr>
          <p:nvPr/>
        </p:nvSpPr>
        <p:spPr bwMode="auto">
          <a:xfrm>
            <a:off x="1919288" y="836613"/>
            <a:ext cx="1587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r>
              <a:rPr lang="en-US" altLang="en-US" sz="2400">
                <a:solidFill>
                  <a:srgbClr val="000000"/>
                </a:solidFill>
                <a:cs typeface="Arial" panose="020B0604020202020204" pitchFamily="34" charset="0"/>
              </a:rPr>
              <a:t>Mississippi</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101</a:t>
            </a:fld>
            <a:endParaRPr dirty="0"/>
          </a:p>
        </p:txBody>
      </p:sp>
      <p:sp>
        <p:nvSpPr>
          <p:cNvPr id="2" name="object 2"/>
          <p:cNvSpPr txBox="1"/>
          <p:nvPr/>
        </p:nvSpPr>
        <p:spPr>
          <a:xfrm>
            <a:off x="916939" y="1379981"/>
            <a:ext cx="9665970" cy="835660"/>
          </a:xfrm>
          <a:prstGeom prst="rect">
            <a:avLst/>
          </a:prstGeom>
        </p:spPr>
        <p:txBody>
          <a:bodyPr vert="horz" wrap="square" lIns="0" tIns="60960" rIns="0" bIns="0" rtlCol="0">
            <a:spAutoFit/>
          </a:bodyPr>
          <a:lstStyle/>
          <a:p>
            <a:pPr marL="241300" marR="5080" indent="-229235">
              <a:lnSpc>
                <a:spcPts val="3020"/>
              </a:lnSpc>
              <a:spcBef>
                <a:spcPts val="480"/>
              </a:spcBef>
              <a:buFont typeface="Arial"/>
              <a:buChar char="•"/>
              <a:tabLst>
                <a:tab pos="241935" algn="l"/>
              </a:tabLst>
            </a:pPr>
            <a:r>
              <a:rPr sz="2800" b="0" spc="-5" dirty="0">
                <a:latin typeface="Calibri Light"/>
                <a:cs typeface="Calibri Light"/>
              </a:rPr>
              <a:t>Lets </a:t>
            </a:r>
            <a:r>
              <a:rPr sz="2800" b="0" spc="-25" dirty="0">
                <a:latin typeface="Calibri Light"/>
                <a:cs typeface="Calibri Light"/>
              </a:rPr>
              <a:t>say </a:t>
            </a:r>
            <a:r>
              <a:rPr sz="2800" b="0" spc="-20" dirty="0">
                <a:latin typeface="Calibri Light"/>
                <a:cs typeface="Calibri Light"/>
              </a:rPr>
              <a:t>you have </a:t>
            </a:r>
            <a:r>
              <a:rPr sz="2800" b="0" spc="-5" dirty="0">
                <a:latin typeface="Calibri Light"/>
                <a:cs typeface="Calibri Light"/>
              </a:rPr>
              <a:t>a </a:t>
            </a:r>
            <a:r>
              <a:rPr sz="2800" b="0" spc="-10" dirty="0">
                <a:latin typeface="Calibri Light"/>
                <a:cs typeface="Calibri Light"/>
              </a:rPr>
              <a:t>set </a:t>
            </a:r>
            <a:r>
              <a:rPr sz="2800" b="0" spc="-5" dirty="0">
                <a:latin typeface="Calibri Light"/>
                <a:cs typeface="Calibri Light"/>
              </a:rPr>
              <a:t>of </a:t>
            </a:r>
            <a:r>
              <a:rPr sz="2800" b="0" spc="-15" dirty="0">
                <a:latin typeface="Calibri Light"/>
                <a:cs typeface="Calibri Light"/>
              </a:rPr>
              <a:t>numbers </a:t>
            </a:r>
            <a:r>
              <a:rPr sz="2800" b="0" spc="-5" dirty="0">
                <a:latin typeface="Calibri Light"/>
                <a:cs typeface="Calibri Light"/>
              </a:rPr>
              <a:t>and their </a:t>
            </a:r>
            <a:r>
              <a:rPr sz="2800" b="0" spc="-15" dirty="0">
                <a:latin typeface="Calibri Light"/>
                <a:cs typeface="Calibri Light"/>
              </a:rPr>
              <a:t>frequency </a:t>
            </a:r>
            <a:r>
              <a:rPr sz="2800" b="0" dirty="0">
                <a:latin typeface="Calibri Light"/>
                <a:cs typeface="Calibri Light"/>
              </a:rPr>
              <a:t>of </a:t>
            </a:r>
            <a:r>
              <a:rPr sz="2800" b="0" spc="-5" dirty="0">
                <a:latin typeface="Calibri Light"/>
                <a:cs typeface="Calibri Light"/>
              </a:rPr>
              <a:t>use and  </a:t>
            </a:r>
            <a:r>
              <a:rPr sz="2800" b="0" spc="-20" dirty="0">
                <a:latin typeface="Calibri Light"/>
                <a:cs typeface="Calibri Light"/>
              </a:rPr>
              <a:t>want </a:t>
            </a:r>
            <a:r>
              <a:rPr sz="2800" b="0" spc="-10" dirty="0">
                <a:latin typeface="Calibri Light"/>
                <a:cs typeface="Calibri Light"/>
              </a:rPr>
              <a:t>to </a:t>
            </a:r>
            <a:r>
              <a:rPr sz="2800" b="0" spc="-20" dirty="0">
                <a:latin typeface="Calibri Light"/>
                <a:cs typeface="Calibri Light"/>
              </a:rPr>
              <a:t>create </a:t>
            </a:r>
            <a:r>
              <a:rPr sz="2800" b="0" spc="-5" dirty="0">
                <a:latin typeface="Calibri Light"/>
                <a:cs typeface="Calibri Light"/>
              </a:rPr>
              <a:t>a </a:t>
            </a:r>
            <a:r>
              <a:rPr sz="2800" b="0" spc="-10" dirty="0">
                <a:latin typeface="Calibri Light"/>
                <a:cs typeface="Calibri Light"/>
              </a:rPr>
              <a:t>huffman encoding </a:t>
            </a:r>
            <a:r>
              <a:rPr sz="2800" b="0" spc="-30" dirty="0">
                <a:latin typeface="Calibri Light"/>
                <a:cs typeface="Calibri Light"/>
              </a:rPr>
              <a:t>for</a:t>
            </a:r>
            <a:r>
              <a:rPr sz="2800" b="0" spc="80" dirty="0">
                <a:latin typeface="Calibri Light"/>
                <a:cs typeface="Calibri Light"/>
              </a:rPr>
              <a:t> </a:t>
            </a:r>
            <a:r>
              <a:rPr sz="2800" b="0" spc="-5" dirty="0">
                <a:latin typeface="Calibri Light"/>
                <a:cs typeface="Calibri Light"/>
              </a:rPr>
              <a:t>them</a:t>
            </a:r>
            <a:endParaRPr sz="2800">
              <a:latin typeface="Calibri Light"/>
              <a:cs typeface="Calibri Light"/>
            </a:endParaRPr>
          </a:p>
        </p:txBody>
      </p:sp>
      <p:graphicFrame>
        <p:nvGraphicFramePr>
          <p:cNvPr id="3" name="object 3"/>
          <p:cNvGraphicFramePr>
            <a:graphicFrameLocks noGrp="1"/>
          </p:cNvGraphicFramePr>
          <p:nvPr/>
        </p:nvGraphicFramePr>
        <p:xfrm>
          <a:off x="3357371" y="2612517"/>
          <a:ext cx="3766819" cy="2560318"/>
        </p:xfrm>
        <a:graphic>
          <a:graphicData uri="http://schemas.openxmlformats.org/drawingml/2006/table">
            <a:tbl>
              <a:tblPr firstRow="1" bandRow="1">
                <a:tableStyleId>{2D5ABB26-0587-4C30-8999-92F81FD0307C}</a:tableStyleId>
              </a:tblPr>
              <a:tblGrid>
                <a:gridCol w="1910714">
                  <a:extLst>
                    <a:ext uri="{9D8B030D-6E8A-4147-A177-3AD203B41FA5}">
                      <a16:colId xmlns:a16="http://schemas.microsoft.com/office/drawing/2014/main" val="20000"/>
                    </a:ext>
                  </a:extLst>
                </a:gridCol>
                <a:gridCol w="1856105">
                  <a:extLst>
                    <a:ext uri="{9D8B030D-6E8A-4147-A177-3AD203B41FA5}">
                      <a16:colId xmlns:a16="http://schemas.microsoft.com/office/drawing/2014/main" val="20001"/>
                    </a:ext>
                  </a:extLst>
                </a:gridCol>
              </a:tblGrid>
              <a:tr h="365760">
                <a:tc>
                  <a:txBody>
                    <a:bodyPr/>
                    <a:lstStyle/>
                    <a:p>
                      <a:pPr marL="91440">
                        <a:lnSpc>
                          <a:spcPct val="100000"/>
                        </a:lnSpc>
                        <a:spcBef>
                          <a:spcPts val="245"/>
                        </a:spcBef>
                      </a:pPr>
                      <a:r>
                        <a:rPr sz="1800" b="1" spc="-20" dirty="0">
                          <a:solidFill>
                            <a:srgbClr val="FFFFFF"/>
                          </a:solidFill>
                          <a:latin typeface="Calibri"/>
                          <a:cs typeface="Calibri"/>
                        </a:rPr>
                        <a:t>Value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45"/>
                        </a:spcBef>
                      </a:pPr>
                      <a:r>
                        <a:rPr sz="1800" b="1" spc="-5" dirty="0">
                          <a:solidFill>
                            <a:srgbClr val="FFFFFF"/>
                          </a:solidFill>
                          <a:latin typeface="Calibri"/>
                          <a:cs typeface="Calibri"/>
                        </a:rPr>
                        <a:t>Frequencies</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365760">
                <a:tc>
                  <a:txBody>
                    <a:bodyPr/>
                    <a:lstStyle/>
                    <a:p>
                      <a:pPr marL="91440">
                        <a:lnSpc>
                          <a:spcPct val="100000"/>
                        </a:lnSpc>
                        <a:spcBef>
                          <a:spcPts val="244"/>
                        </a:spcBef>
                      </a:pPr>
                      <a:r>
                        <a:rPr sz="1800" dirty="0">
                          <a:latin typeface="Calibri"/>
                          <a:cs typeface="Calibri"/>
                        </a:rPr>
                        <a:t>1</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4"/>
                        </a:spcBef>
                      </a:pPr>
                      <a:r>
                        <a:rPr sz="1800" dirty="0">
                          <a:latin typeface="Calibri"/>
                          <a:cs typeface="Calibri"/>
                        </a:rPr>
                        <a:t>5</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365760">
                <a:tc>
                  <a:txBody>
                    <a:bodyPr/>
                    <a:lstStyle/>
                    <a:p>
                      <a:pPr marL="91440">
                        <a:lnSpc>
                          <a:spcPct val="100000"/>
                        </a:lnSpc>
                        <a:spcBef>
                          <a:spcPts val="244"/>
                        </a:spcBef>
                      </a:pPr>
                      <a:r>
                        <a:rPr sz="1800" dirty="0">
                          <a:latin typeface="Calibri"/>
                          <a:cs typeface="Calibri"/>
                        </a:rPr>
                        <a:t>2</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4"/>
                        </a:spcBef>
                      </a:pPr>
                      <a:r>
                        <a:rPr sz="1800" dirty="0">
                          <a:latin typeface="Calibri"/>
                          <a:cs typeface="Calibri"/>
                        </a:rPr>
                        <a:t>7</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365759">
                <a:tc>
                  <a:txBody>
                    <a:bodyPr/>
                    <a:lstStyle/>
                    <a:p>
                      <a:pPr marL="91440">
                        <a:lnSpc>
                          <a:spcPct val="100000"/>
                        </a:lnSpc>
                        <a:spcBef>
                          <a:spcPts val="244"/>
                        </a:spcBef>
                      </a:pPr>
                      <a:r>
                        <a:rPr sz="1800" dirty="0">
                          <a:latin typeface="Calibri"/>
                          <a:cs typeface="Calibri"/>
                        </a:rPr>
                        <a:t>3</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4"/>
                        </a:spcBef>
                      </a:pPr>
                      <a:r>
                        <a:rPr sz="1800" spc="-5" dirty="0">
                          <a:latin typeface="Calibri"/>
                          <a:cs typeface="Calibri"/>
                        </a:rPr>
                        <a:t>10</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r h="365760">
                <a:tc>
                  <a:txBody>
                    <a:bodyPr/>
                    <a:lstStyle/>
                    <a:p>
                      <a:pPr marL="91440">
                        <a:lnSpc>
                          <a:spcPct val="100000"/>
                        </a:lnSpc>
                        <a:spcBef>
                          <a:spcPts val="245"/>
                        </a:spcBef>
                      </a:pPr>
                      <a:r>
                        <a:rPr sz="1800" dirty="0">
                          <a:latin typeface="Calibri"/>
                          <a:cs typeface="Calibri"/>
                        </a:rPr>
                        <a:t>4</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5"/>
                        </a:spcBef>
                      </a:pPr>
                      <a:r>
                        <a:rPr sz="1800" spc="-5" dirty="0">
                          <a:latin typeface="Calibri"/>
                          <a:cs typeface="Calibri"/>
                        </a:rPr>
                        <a:t>15</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4"/>
                  </a:ext>
                </a:extLst>
              </a:tr>
              <a:tr h="365759">
                <a:tc>
                  <a:txBody>
                    <a:bodyPr/>
                    <a:lstStyle/>
                    <a:p>
                      <a:pPr marL="91440">
                        <a:lnSpc>
                          <a:spcPct val="100000"/>
                        </a:lnSpc>
                        <a:spcBef>
                          <a:spcPts val="245"/>
                        </a:spcBef>
                      </a:pPr>
                      <a:r>
                        <a:rPr sz="1800" dirty="0">
                          <a:latin typeface="Calibri"/>
                          <a:cs typeface="Calibri"/>
                        </a:rPr>
                        <a:t>5</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5"/>
                        </a:spcBef>
                      </a:pPr>
                      <a:r>
                        <a:rPr sz="1800" spc="-5" dirty="0">
                          <a:latin typeface="Calibri"/>
                          <a:cs typeface="Calibri"/>
                        </a:rPr>
                        <a:t>20</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5"/>
                  </a:ext>
                </a:extLst>
              </a:tr>
              <a:tr h="365760">
                <a:tc>
                  <a:txBody>
                    <a:bodyPr/>
                    <a:lstStyle/>
                    <a:p>
                      <a:pPr marL="91440">
                        <a:lnSpc>
                          <a:spcPct val="100000"/>
                        </a:lnSpc>
                        <a:spcBef>
                          <a:spcPts val="245"/>
                        </a:spcBef>
                      </a:pPr>
                      <a:r>
                        <a:rPr sz="1800" dirty="0">
                          <a:latin typeface="Calibri"/>
                          <a:cs typeface="Calibri"/>
                        </a:rPr>
                        <a:t>6</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5"/>
                        </a:spcBef>
                      </a:pPr>
                      <a:r>
                        <a:rPr sz="1800" spc="-5" dirty="0">
                          <a:latin typeface="Calibri"/>
                          <a:cs typeface="Calibri"/>
                        </a:rPr>
                        <a:t>45</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6"/>
                  </a:ext>
                </a:extLst>
              </a:tr>
            </a:tbl>
          </a:graphicData>
        </a:graphic>
      </p:graphicFrame>
      <p:sp>
        <p:nvSpPr>
          <p:cNvPr id="4" name="object 4"/>
          <p:cNvSpPr txBox="1">
            <a:spLocks noGrp="1"/>
          </p:cNvSpPr>
          <p:nvPr>
            <p:ph type="title"/>
          </p:nvPr>
        </p:nvSpPr>
        <p:spPr>
          <a:xfrm>
            <a:off x="1140967" y="456945"/>
            <a:ext cx="3289300" cy="513715"/>
          </a:xfrm>
          <a:prstGeom prst="rect">
            <a:avLst/>
          </a:prstGeom>
        </p:spPr>
        <p:txBody>
          <a:bodyPr vert="horz" wrap="square" lIns="0" tIns="13335" rIns="0" bIns="0" rtlCol="0">
            <a:spAutoFit/>
          </a:bodyPr>
          <a:lstStyle/>
          <a:p>
            <a:pPr marL="12700">
              <a:lnSpc>
                <a:spcPct val="100000"/>
              </a:lnSpc>
              <a:spcBef>
                <a:spcPts val="105"/>
              </a:spcBef>
            </a:pPr>
            <a:r>
              <a:rPr sz="3200" b="1" spc="-5" dirty="0">
                <a:latin typeface="Calibri"/>
                <a:cs typeface="Calibri"/>
              </a:rPr>
              <a:t>Huffman</a:t>
            </a:r>
            <a:r>
              <a:rPr sz="3200" b="1" spc="-50" dirty="0">
                <a:latin typeface="Calibri"/>
                <a:cs typeface="Calibri"/>
              </a:rPr>
              <a:t> </a:t>
            </a:r>
            <a:r>
              <a:rPr sz="3200" b="1" spc="-5" dirty="0">
                <a:latin typeface="Calibri"/>
                <a:cs typeface="Calibri"/>
              </a:rPr>
              <a:t>Algorithm</a:t>
            </a:r>
            <a:endParaRPr sz="3200">
              <a:latin typeface="Calibri"/>
              <a:cs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102</a:t>
            </a:fld>
            <a:endParaRPr dirty="0"/>
          </a:p>
        </p:txBody>
      </p:sp>
      <p:sp>
        <p:nvSpPr>
          <p:cNvPr id="2" name="object 2"/>
          <p:cNvSpPr txBox="1">
            <a:spLocks noGrp="1"/>
          </p:cNvSpPr>
          <p:nvPr>
            <p:ph type="title"/>
          </p:nvPr>
        </p:nvSpPr>
        <p:spPr>
          <a:xfrm>
            <a:off x="916939" y="121665"/>
            <a:ext cx="3493770" cy="574040"/>
          </a:xfrm>
          <a:prstGeom prst="rect">
            <a:avLst/>
          </a:prstGeom>
        </p:spPr>
        <p:txBody>
          <a:bodyPr vert="horz" wrap="square" lIns="0" tIns="12700" rIns="0" bIns="0" rtlCol="0">
            <a:spAutoFit/>
          </a:bodyPr>
          <a:lstStyle/>
          <a:p>
            <a:pPr marL="12700">
              <a:lnSpc>
                <a:spcPct val="100000"/>
              </a:lnSpc>
              <a:spcBef>
                <a:spcPts val="100"/>
              </a:spcBef>
            </a:pPr>
            <a:r>
              <a:rPr spc="-35" dirty="0"/>
              <a:t>Huffman</a:t>
            </a:r>
            <a:r>
              <a:rPr spc="-110" dirty="0"/>
              <a:t> </a:t>
            </a:r>
            <a:r>
              <a:rPr spc="-30" dirty="0"/>
              <a:t>Algorithm</a:t>
            </a:r>
          </a:p>
        </p:txBody>
      </p:sp>
      <p:sp>
        <p:nvSpPr>
          <p:cNvPr id="3" name="object 3"/>
          <p:cNvSpPr txBox="1"/>
          <p:nvPr/>
        </p:nvSpPr>
        <p:spPr>
          <a:xfrm>
            <a:off x="916939" y="956309"/>
            <a:ext cx="9982835" cy="5120640"/>
          </a:xfrm>
          <a:prstGeom prst="rect">
            <a:avLst/>
          </a:prstGeom>
        </p:spPr>
        <p:txBody>
          <a:bodyPr vert="horz" wrap="square" lIns="0" tIns="13335" rIns="0" bIns="0" rtlCol="0">
            <a:spAutoFit/>
          </a:bodyPr>
          <a:lstStyle/>
          <a:p>
            <a:pPr marL="241300" marR="5080" indent="-229235" algn="just">
              <a:lnSpc>
                <a:spcPct val="100000"/>
              </a:lnSpc>
              <a:spcBef>
                <a:spcPts val="105"/>
              </a:spcBef>
              <a:buFont typeface="Arial"/>
              <a:buChar char="•"/>
              <a:tabLst>
                <a:tab pos="241935" algn="l"/>
              </a:tabLst>
            </a:pPr>
            <a:r>
              <a:rPr sz="2000" b="0" spc="-5" dirty="0">
                <a:latin typeface="Calibri Light"/>
                <a:cs typeface="Calibri Light"/>
              </a:rPr>
              <a:t>Creating </a:t>
            </a:r>
            <a:r>
              <a:rPr sz="2000" b="0" dirty="0">
                <a:latin typeface="Calibri Light"/>
                <a:cs typeface="Calibri Light"/>
              </a:rPr>
              <a:t>a </a:t>
            </a:r>
            <a:r>
              <a:rPr sz="2000" b="0" spc="-5" dirty="0">
                <a:latin typeface="Calibri Light"/>
                <a:cs typeface="Calibri Light"/>
              </a:rPr>
              <a:t>Huffman tree </a:t>
            </a:r>
            <a:r>
              <a:rPr sz="2000" b="0" dirty="0">
                <a:latin typeface="Calibri Light"/>
                <a:cs typeface="Calibri Light"/>
              </a:rPr>
              <a:t>is simple. Sort this </a:t>
            </a:r>
            <a:r>
              <a:rPr sz="2000" b="0" spc="-5" dirty="0">
                <a:latin typeface="Calibri Light"/>
                <a:cs typeface="Calibri Light"/>
              </a:rPr>
              <a:t>list by frequency </a:t>
            </a:r>
            <a:r>
              <a:rPr sz="2000" b="0" dirty="0">
                <a:latin typeface="Calibri Light"/>
                <a:cs typeface="Calibri Light"/>
              </a:rPr>
              <a:t>and </a:t>
            </a:r>
            <a:r>
              <a:rPr sz="2000" b="0" spc="-15" dirty="0">
                <a:latin typeface="Calibri Light"/>
                <a:cs typeface="Calibri Light"/>
              </a:rPr>
              <a:t>make </a:t>
            </a:r>
            <a:r>
              <a:rPr sz="2000" b="0" dirty="0">
                <a:latin typeface="Calibri Light"/>
                <a:cs typeface="Calibri Light"/>
              </a:rPr>
              <a:t>the </a:t>
            </a:r>
            <a:r>
              <a:rPr sz="2000" b="0" spc="-5" dirty="0">
                <a:latin typeface="Calibri Light"/>
                <a:cs typeface="Calibri Light"/>
              </a:rPr>
              <a:t>two-lowest</a:t>
            </a:r>
            <a:r>
              <a:rPr sz="2000" b="0" spc="-250" dirty="0">
                <a:latin typeface="Calibri Light"/>
                <a:cs typeface="Calibri Light"/>
              </a:rPr>
              <a:t> </a:t>
            </a:r>
            <a:r>
              <a:rPr sz="2000" b="0" dirty="0">
                <a:latin typeface="Calibri Light"/>
                <a:cs typeface="Calibri Light"/>
              </a:rPr>
              <a:t>elements  </a:t>
            </a:r>
            <a:r>
              <a:rPr sz="2000" b="0" spc="-10" dirty="0">
                <a:latin typeface="Calibri Light"/>
                <a:cs typeface="Calibri Light"/>
              </a:rPr>
              <a:t>into leaves, </a:t>
            </a:r>
            <a:r>
              <a:rPr sz="2000" b="0" spc="-5" dirty="0">
                <a:latin typeface="Calibri Light"/>
                <a:cs typeface="Calibri Light"/>
              </a:rPr>
              <a:t>creating </a:t>
            </a:r>
            <a:r>
              <a:rPr sz="2000" b="0" dirty="0">
                <a:latin typeface="Calibri Light"/>
                <a:cs typeface="Calibri Light"/>
              </a:rPr>
              <a:t>a </a:t>
            </a:r>
            <a:r>
              <a:rPr sz="2000" b="0" spc="-5" dirty="0">
                <a:latin typeface="Calibri Light"/>
                <a:cs typeface="Calibri Light"/>
              </a:rPr>
              <a:t>parent </a:t>
            </a:r>
            <a:r>
              <a:rPr sz="2000" b="0" dirty="0">
                <a:latin typeface="Calibri Light"/>
                <a:cs typeface="Calibri Light"/>
              </a:rPr>
              <a:t>node with a </a:t>
            </a:r>
            <a:r>
              <a:rPr sz="2000" b="0" spc="-5" dirty="0">
                <a:latin typeface="Calibri Light"/>
                <a:cs typeface="Calibri Light"/>
              </a:rPr>
              <a:t>frequency that </a:t>
            </a:r>
            <a:r>
              <a:rPr sz="2000" b="0" dirty="0">
                <a:latin typeface="Calibri Light"/>
                <a:cs typeface="Calibri Light"/>
              </a:rPr>
              <a:t>is the sum of the </a:t>
            </a:r>
            <a:r>
              <a:rPr sz="2000" b="0" spc="-10" dirty="0">
                <a:latin typeface="Calibri Light"/>
                <a:cs typeface="Calibri Light"/>
              </a:rPr>
              <a:t>two lower </a:t>
            </a:r>
            <a:r>
              <a:rPr sz="2000" b="0" spc="-5" dirty="0">
                <a:latin typeface="Calibri Light"/>
                <a:cs typeface="Calibri Light"/>
              </a:rPr>
              <a:t>element's  frequencies:</a:t>
            </a:r>
            <a:endParaRPr sz="2000">
              <a:latin typeface="Calibri Light"/>
              <a:cs typeface="Calibri Light"/>
            </a:endParaRPr>
          </a:p>
          <a:p>
            <a:pPr marR="2007870" algn="ctr">
              <a:lnSpc>
                <a:spcPts val="2635"/>
              </a:lnSpc>
            </a:pPr>
            <a:r>
              <a:rPr sz="2200" spc="-5" dirty="0">
                <a:latin typeface="Calibri"/>
                <a:cs typeface="Calibri"/>
              </a:rPr>
              <a:t>12:*</a:t>
            </a:r>
            <a:endParaRPr sz="2200">
              <a:latin typeface="Calibri"/>
              <a:cs typeface="Calibri"/>
            </a:endParaRPr>
          </a:p>
          <a:p>
            <a:pPr marR="2213610" algn="ctr">
              <a:lnSpc>
                <a:spcPct val="100000"/>
              </a:lnSpc>
              <a:spcBef>
                <a:spcPts val="994"/>
              </a:spcBef>
              <a:tabLst>
                <a:tab pos="487045" algn="l"/>
              </a:tabLst>
            </a:pPr>
            <a:r>
              <a:rPr sz="2200" spc="-5" dirty="0">
                <a:latin typeface="Calibri"/>
                <a:cs typeface="Calibri"/>
              </a:rPr>
              <a:t>/	\</a:t>
            </a:r>
            <a:endParaRPr sz="2200">
              <a:latin typeface="Calibri"/>
              <a:cs typeface="Calibri"/>
            </a:endParaRPr>
          </a:p>
          <a:p>
            <a:pPr marR="2159000" algn="ctr">
              <a:lnSpc>
                <a:spcPct val="100000"/>
              </a:lnSpc>
              <a:spcBef>
                <a:spcPts val="994"/>
              </a:spcBef>
              <a:tabLst>
                <a:tab pos="801370" algn="l"/>
              </a:tabLst>
            </a:pPr>
            <a:r>
              <a:rPr sz="2200" spc="-5" dirty="0">
                <a:latin typeface="Calibri"/>
                <a:cs typeface="Calibri"/>
              </a:rPr>
              <a:t>5:1	7:2</a:t>
            </a:r>
            <a:endParaRPr sz="2200">
              <a:latin typeface="Calibri"/>
              <a:cs typeface="Calibri"/>
            </a:endParaRPr>
          </a:p>
          <a:p>
            <a:pPr marL="241300" marR="381635" indent="-229235">
              <a:lnSpc>
                <a:spcPct val="100000"/>
              </a:lnSpc>
              <a:spcBef>
                <a:spcPts val="1015"/>
              </a:spcBef>
              <a:buFont typeface="Arial"/>
              <a:buChar char="•"/>
              <a:tabLst>
                <a:tab pos="241300" algn="l"/>
                <a:tab pos="241935" algn="l"/>
              </a:tabLst>
            </a:pPr>
            <a:r>
              <a:rPr sz="2000" b="0" spc="-5" dirty="0">
                <a:latin typeface="Calibri Light"/>
                <a:cs typeface="Calibri Light"/>
              </a:rPr>
              <a:t>The two </a:t>
            </a:r>
            <a:r>
              <a:rPr sz="2000" b="0" dirty="0">
                <a:latin typeface="Calibri Light"/>
                <a:cs typeface="Calibri Light"/>
              </a:rPr>
              <a:t>elements </a:t>
            </a:r>
            <a:r>
              <a:rPr sz="2000" b="0" spc="-5" dirty="0">
                <a:latin typeface="Calibri Light"/>
                <a:cs typeface="Calibri Light"/>
              </a:rPr>
              <a:t>are </a:t>
            </a:r>
            <a:r>
              <a:rPr sz="2000" b="0" spc="-10" dirty="0">
                <a:latin typeface="Calibri Light"/>
                <a:cs typeface="Calibri Light"/>
              </a:rPr>
              <a:t>removed from </a:t>
            </a:r>
            <a:r>
              <a:rPr sz="2000" b="0" dirty="0">
                <a:latin typeface="Calibri Light"/>
                <a:cs typeface="Calibri Light"/>
              </a:rPr>
              <a:t>the </a:t>
            </a:r>
            <a:r>
              <a:rPr sz="2000" b="0" spc="-5" dirty="0">
                <a:latin typeface="Calibri Light"/>
                <a:cs typeface="Calibri Light"/>
              </a:rPr>
              <a:t>list </a:t>
            </a:r>
            <a:r>
              <a:rPr sz="2000" b="0" dirty="0">
                <a:latin typeface="Calibri Light"/>
                <a:cs typeface="Calibri Light"/>
              </a:rPr>
              <a:t>and the new </a:t>
            </a:r>
            <a:r>
              <a:rPr sz="2000" b="0" spc="-10" dirty="0">
                <a:latin typeface="Calibri Light"/>
                <a:cs typeface="Calibri Light"/>
              </a:rPr>
              <a:t>parent </a:t>
            </a:r>
            <a:r>
              <a:rPr sz="2000" b="0" dirty="0">
                <a:latin typeface="Calibri Light"/>
                <a:cs typeface="Calibri Light"/>
              </a:rPr>
              <a:t>node, with </a:t>
            </a:r>
            <a:r>
              <a:rPr sz="2000" b="0" spc="-5" dirty="0">
                <a:latin typeface="Calibri Light"/>
                <a:cs typeface="Calibri Light"/>
              </a:rPr>
              <a:t>frequency </a:t>
            </a:r>
            <a:r>
              <a:rPr sz="2000" b="0" dirty="0">
                <a:latin typeface="Calibri Light"/>
                <a:cs typeface="Calibri Light"/>
              </a:rPr>
              <a:t>12,</a:t>
            </a:r>
            <a:r>
              <a:rPr sz="2000" b="0" spc="-250" dirty="0">
                <a:latin typeface="Calibri Light"/>
                <a:cs typeface="Calibri Light"/>
              </a:rPr>
              <a:t> </a:t>
            </a:r>
            <a:r>
              <a:rPr sz="2000" b="0" dirty="0">
                <a:latin typeface="Calibri Light"/>
                <a:cs typeface="Calibri Light"/>
              </a:rPr>
              <a:t>is  </a:t>
            </a:r>
            <a:r>
              <a:rPr sz="2000" b="0" spc="-5" dirty="0">
                <a:latin typeface="Calibri Light"/>
                <a:cs typeface="Calibri Light"/>
              </a:rPr>
              <a:t>inserted </a:t>
            </a:r>
            <a:r>
              <a:rPr sz="2000" b="0" spc="-10" dirty="0">
                <a:latin typeface="Calibri Light"/>
                <a:cs typeface="Calibri Light"/>
              </a:rPr>
              <a:t>into </a:t>
            </a:r>
            <a:r>
              <a:rPr sz="2000" b="0" dirty="0">
                <a:latin typeface="Calibri Light"/>
                <a:cs typeface="Calibri Light"/>
              </a:rPr>
              <a:t>the </a:t>
            </a:r>
            <a:r>
              <a:rPr sz="2000" b="0" spc="-5" dirty="0">
                <a:latin typeface="Calibri Light"/>
                <a:cs typeface="Calibri Light"/>
              </a:rPr>
              <a:t>list by </a:t>
            </a:r>
            <a:r>
              <a:rPr sz="2000" b="0" spc="-15" dirty="0">
                <a:latin typeface="Calibri Light"/>
                <a:cs typeface="Calibri Light"/>
              </a:rPr>
              <a:t>frequency. </a:t>
            </a:r>
            <a:r>
              <a:rPr sz="2000" b="0" dirty="0">
                <a:latin typeface="Calibri Light"/>
                <a:cs typeface="Calibri Light"/>
              </a:rPr>
              <a:t>So </a:t>
            </a:r>
            <a:r>
              <a:rPr sz="2000" b="0" spc="-5" dirty="0">
                <a:latin typeface="Calibri Light"/>
                <a:cs typeface="Calibri Light"/>
              </a:rPr>
              <a:t>now </a:t>
            </a:r>
            <a:r>
              <a:rPr sz="2000" b="0" dirty="0">
                <a:latin typeface="Calibri Light"/>
                <a:cs typeface="Calibri Light"/>
              </a:rPr>
              <a:t>the </a:t>
            </a:r>
            <a:r>
              <a:rPr sz="2000" b="0" spc="-5" dirty="0">
                <a:latin typeface="Calibri Light"/>
                <a:cs typeface="Calibri Light"/>
              </a:rPr>
              <a:t>list, sorted by </a:t>
            </a:r>
            <a:r>
              <a:rPr sz="2000" b="0" spc="-20" dirty="0">
                <a:latin typeface="Calibri Light"/>
                <a:cs typeface="Calibri Light"/>
              </a:rPr>
              <a:t>frequency,</a:t>
            </a:r>
            <a:r>
              <a:rPr sz="2000" b="0" spc="-204" dirty="0">
                <a:latin typeface="Calibri Light"/>
                <a:cs typeface="Calibri Light"/>
              </a:rPr>
              <a:t> </a:t>
            </a:r>
            <a:r>
              <a:rPr sz="2000" b="0" dirty="0">
                <a:latin typeface="Calibri Light"/>
                <a:cs typeface="Calibri Light"/>
              </a:rPr>
              <a:t>is:</a:t>
            </a:r>
            <a:endParaRPr sz="2000">
              <a:latin typeface="Calibri Light"/>
              <a:cs typeface="Calibri Light"/>
            </a:endParaRPr>
          </a:p>
          <a:p>
            <a:pPr marR="2133600" algn="ctr">
              <a:lnSpc>
                <a:spcPts val="2630"/>
              </a:lnSpc>
            </a:pPr>
            <a:r>
              <a:rPr sz="2200" spc="-5" dirty="0">
                <a:latin typeface="Calibri"/>
                <a:cs typeface="Calibri"/>
              </a:rPr>
              <a:t>10:3</a:t>
            </a:r>
            <a:endParaRPr sz="2200">
              <a:latin typeface="Calibri"/>
              <a:cs typeface="Calibri"/>
            </a:endParaRPr>
          </a:p>
          <a:p>
            <a:pPr marR="2134870" algn="ctr">
              <a:lnSpc>
                <a:spcPct val="100000"/>
              </a:lnSpc>
              <a:spcBef>
                <a:spcPts val="1000"/>
              </a:spcBef>
            </a:pPr>
            <a:r>
              <a:rPr sz="2200" spc="-5" dirty="0">
                <a:latin typeface="Calibri"/>
                <a:cs typeface="Calibri"/>
              </a:rPr>
              <a:t>12:*</a:t>
            </a:r>
            <a:endParaRPr sz="2200">
              <a:latin typeface="Calibri"/>
              <a:cs typeface="Calibri"/>
            </a:endParaRPr>
          </a:p>
          <a:p>
            <a:pPr marR="2133600" algn="ctr">
              <a:lnSpc>
                <a:spcPct val="100000"/>
              </a:lnSpc>
              <a:spcBef>
                <a:spcPts val="994"/>
              </a:spcBef>
            </a:pPr>
            <a:r>
              <a:rPr sz="2200" spc="-5" dirty="0">
                <a:latin typeface="Calibri"/>
                <a:cs typeface="Calibri"/>
              </a:rPr>
              <a:t>15:4</a:t>
            </a:r>
            <a:endParaRPr sz="2200">
              <a:latin typeface="Calibri"/>
              <a:cs typeface="Calibri"/>
            </a:endParaRPr>
          </a:p>
          <a:p>
            <a:pPr marR="2133600" algn="ctr">
              <a:lnSpc>
                <a:spcPct val="100000"/>
              </a:lnSpc>
              <a:spcBef>
                <a:spcPts val="1010"/>
              </a:spcBef>
            </a:pPr>
            <a:r>
              <a:rPr sz="2200" spc="-5" dirty="0">
                <a:latin typeface="Calibri"/>
                <a:cs typeface="Calibri"/>
              </a:rPr>
              <a:t>20:5</a:t>
            </a:r>
            <a:endParaRPr sz="2200">
              <a:latin typeface="Calibri"/>
              <a:cs typeface="Calibri"/>
            </a:endParaRPr>
          </a:p>
          <a:p>
            <a:pPr marR="2133600" algn="ctr">
              <a:lnSpc>
                <a:spcPct val="100000"/>
              </a:lnSpc>
              <a:spcBef>
                <a:spcPts val="994"/>
              </a:spcBef>
            </a:pPr>
            <a:r>
              <a:rPr sz="2200" spc="-5" dirty="0">
                <a:latin typeface="Calibri"/>
                <a:cs typeface="Calibri"/>
              </a:rPr>
              <a:t>45:6</a:t>
            </a:r>
            <a:endParaRPr sz="2200">
              <a:latin typeface="Calibri"/>
              <a:cs typeface="Calibri"/>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103</a:t>
            </a:fld>
            <a:endParaRPr dirty="0"/>
          </a:p>
        </p:txBody>
      </p:sp>
      <p:sp>
        <p:nvSpPr>
          <p:cNvPr id="2" name="object 2"/>
          <p:cNvSpPr txBox="1">
            <a:spLocks noGrp="1"/>
          </p:cNvSpPr>
          <p:nvPr>
            <p:ph type="title"/>
          </p:nvPr>
        </p:nvSpPr>
        <p:spPr>
          <a:xfrm>
            <a:off x="916939" y="121665"/>
            <a:ext cx="3493770" cy="574040"/>
          </a:xfrm>
          <a:prstGeom prst="rect">
            <a:avLst/>
          </a:prstGeom>
        </p:spPr>
        <p:txBody>
          <a:bodyPr vert="horz" wrap="square" lIns="0" tIns="12700" rIns="0" bIns="0" rtlCol="0">
            <a:spAutoFit/>
          </a:bodyPr>
          <a:lstStyle/>
          <a:p>
            <a:pPr marL="12700">
              <a:lnSpc>
                <a:spcPct val="100000"/>
              </a:lnSpc>
              <a:spcBef>
                <a:spcPts val="100"/>
              </a:spcBef>
            </a:pPr>
            <a:r>
              <a:rPr spc="-35" dirty="0"/>
              <a:t>Huffman</a:t>
            </a:r>
            <a:r>
              <a:rPr spc="-110" dirty="0"/>
              <a:t> </a:t>
            </a:r>
            <a:r>
              <a:rPr spc="-30" dirty="0"/>
              <a:t>Algorithm</a:t>
            </a:r>
          </a:p>
        </p:txBody>
      </p:sp>
      <p:sp>
        <p:nvSpPr>
          <p:cNvPr id="3" name="object 3"/>
          <p:cNvSpPr txBox="1"/>
          <p:nvPr/>
        </p:nvSpPr>
        <p:spPr>
          <a:xfrm>
            <a:off x="916939" y="956309"/>
            <a:ext cx="9606280" cy="4972685"/>
          </a:xfrm>
          <a:prstGeom prst="rect">
            <a:avLst/>
          </a:prstGeom>
        </p:spPr>
        <p:txBody>
          <a:bodyPr vert="horz" wrap="square" lIns="0" tIns="13335" rIns="0" bIns="0" rtlCol="0">
            <a:spAutoFit/>
          </a:bodyPr>
          <a:lstStyle/>
          <a:p>
            <a:pPr marL="241300" indent="-229235">
              <a:lnSpc>
                <a:spcPts val="2395"/>
              </a:lnSpc>
              <a:spcBef>
                <a:spcPts val="105"/>
              </a:spcBef>
              <a:buFont typeface="Arial"/>
              <a:buChar char="•"/>
              <a:tabLst>
                <a:tab pos="241300" algn="l"/>
                <a:tab pos="241935" algn="l"/>
              </a:tabLst>
            </a:pPr>
            <a:r>
              <a:rPr sz="2000" spc="-50" dirty="0">
                <a:latin typeface="Calibri"/>
                <a:cs typeface="Calibri"/>
              </a:rPr>
              <a:t>You </a:t>
            </a:r>
            <a:r>
              <a:rPr sz="2000" dirty="0">
                <a:latin typeface="Calibri"/>
                <a:cs typeface="Calibri"/>
              </a:rPr>
              <a:t>then </a:t>
            </a:r>
            <a:r>
              <a:rPr sz="2000" spc="-10" dirty="0">
                <a:latin typeface="Calibri"/>
                <a:cs typeface="Calibri"/>
              </a:rPr>
              <a:t>repeat </a:t>
            </a:r>
            <a:r>
              <a:rPr sz="2000" dirty="0">
                <a:latin typeface="Calibri"/>
                <a:cs typeface="Calibri"/>
              </a:rPr>
              <a:t>the loop, </a:t>
            </a:r>
            <a:r>
              <a:rPr sz="2000" spc="-5" dirty="0">
                <a:latin typeface="Calibri"/>
                <a:cs typeface="Calibri"/>
              </a:rPr>
              <a:t>combining </a:t>
            </a:r>
            <a:r>
              <a:rPr sz="2000" dirty="0">
                <a:latin typeface="Calibri"/>
                <a:cs typeface="Calibri"/>
              </a:rPr>
              <a:t>the </a:t>
            </a:r>
            <a:r>
              <a:rPr sz="2000" spc="-10" dirty="0">
                <a:latin typeface="Calibri"/>
                <a:cs typeface="Calibri"/>
              </a:rPr>
              <a:t>two lowest </a:t>
            </a:r>
            <a:r>
              <a:rPr sz="2000" spc="-5" dirty="0">
                <a:latin typeface="Calibri"/>
                <a:cs typeface="Calibri"/>
              </a:rPr>
              <a:t>elements. This results</a:t>
            </a:r>
            <a:r>
              <a:rPr sz="2000" spc="70" dirty="0">
                <a:latin typeface="Calibri"/>
                <a:cs typeface="Calibri"/>
              </a:rPr>
              <a:t> </a:t>
            </a:r>
            <a:r>
              <a:rPr sz="2000" dirty="0">
                <a:latin typeface="Calibri"/>
                <a:cs typeface="Calibri"/>
              </a:rPr>
              <a:t>in:</a:t>
            </a:r>
            <a:endParaRPr sz="2000">
              <a:latin typeface="Calibri"/>
              <a:cs typeface="Calibri"/>
            </a:endParaRPr>
          </a:p>
          <a:p>
            <a:pPr marR="5302885" algn="r">
              <a:lnSpc>
                <a:spcPts val="2635"/>
              </a:lnSpc>
            </a:pPr>
            <a:r>
              <a:rPr sz="2200" spc="-5" dirty="0">
                <a:latin typeface="Calibri"/>
                <a:cs typeface="Calibri"/>
              </a:rPr>
              <a:t>22:*</a:t>
            </a:r>
            <a:endParaRPr sz="2200">
              <a:latin typeface="Calibri"/>
              <a:cs typeface="Calibri"/>
            </a:endParaRPr>
          </a:p>
          <a:p>
            <a:pPr marR="5356225" algn="r">
              <a:lnSpc>
                <a:spcPct val="100000"/>
              </a:lnSpc>
              <a:spcBef>
                <a:spcPts val="994"/>
              </a:spcBef>
              <a:tabLst>
                <a:tab pos="488950" algn="l"/>
              </a:tabLst>
            </a:pPr>
            <a:r>
              <a:rPr sz="2200" spc="-5" dirty="0">
                <a:latin typeface="Calibri"/>
                <a:cs typeface="Calibri"/>
              </a:rPr>
              <a:t>/	\</a:t>
            </a:r>
            <a:endParaRPr sz="2200">
              <a:latin typeface="Calibri"/>
              <a:cs typeface="Calibri"/>
            </a:endParaRPr>
          </a:p>
          <a:p>
            <a:pPr marR="4957445" algn="r">
              <a:lnSpc>
                <a:spcPct val="100000"/>
              </a:lnSpc>
              <a:spcBef>
                <a:spcPts val="994"/>
              </a:spcBef>
              <a:tabLst>
                <a:tab pos="751205" algn="l"/>
              </a:tabLst>
            </a:pPr>
            <a:r>
              <a:rPr sz="2200" spc="-5" dirty="0">
                <a:latin typeface="Calibri"/>
                <a:cs typeface="Calibri"/>
              </a:rPr>
              <a:t>10:3	12:*</a:t>
            </a:r>
            <a:endParaRPr sz="2200">
              <a:latin typeface="Calibri"/>
              <a:cs typeface="Calibri"/>
            </a:endParaRPr>
          </a:p>
          <a:p>
            <a:pPr marR="4975225" algn="r">
              <a:lnSpc>
                <a:spcPct val="100000"/>
              </a:lnSpc>
              <a:spcBef>
                <a:spcPts val="1010"/>
              </a:spcBef>
              <a:tabLst>
                <a:tab pos="488950" algn="l"/>
              </a:tabLst>
            </a:pPr>
            <a:r>
              <a:rPr sz="2200" spc="-5" dirty="0">
                <a:latin typeface="Calibri"/>
                <a:cs typeface="Calibri"/>
              </a:rPr>
              <a:t>/	\</a:t>
            </a:r>
            <a:endParaRPr sz="2200">
              <a:latin typeface="Calibri"/>
              <a:cs typeface="Calibri"/>
            </a:endParaRPr>
          </a:p>
          <a:p>
            <a:pPr marR="956944" algn="ctr">
              <a:lnSpc>
                <a:spcPct val="100000"/>
              </a:lnSpc>
              <a:spcBef>
                <a:spcPts val="994"/>
              </a:spcBef>
              <a:tabLst>
                <a:tab pos="737235" algn="l"/>
              </a:tabLst>
            </a:pPr>
            <a:r>
              <a:rPr sz="2200" spc="-5" dirty="0">
                <a:latin typeface="Calibri"/>
                <a:cs typeface="Calibri"/>
              </a:rPr>
              <a:t>5:1	7:2</a:t>
            </a:r>
            <a:endParaRPr sz="2200">
              <a:latin typeface="Calibri"/>
              <a:cs typeface="Calibri"/>
            </a:endParaRPr>
          </a:p>
          <a:p>
            <a:pPr marL="241300" marR="5080" indent="-229235">
              <a:lnSpc>
                <a:spcPct val="100000"/>
              </a:lnSpc>
              <a:spcBef>
                <a:spcPts val="1020"/>
              </a:spcBef>
              <a:buFont typeface="Arial"/>
              <a:buChar char="•"/>
              <a:tabLst>
                <a:tab pos="241300" algn="l"/>
                <a:tab pos="241935" algn="l"/>
              </a:tabLst>
            </a:pPr>
            <a:r>
              <a:rPr sz="2000" b="0" spc="-5" dirty="0">
                <a:latin typeface="Calibri Light"/>
                <a:cs typeface="Calibri Light"/>
              </a:rPr>
              <a:t>The two </a:t>
            </a:r>
            <a:r>
              <a:rPr sz="2000" b="0" dirty="0">
                <a:latin typeface="Calibri Light"/>
                <a:cs typeface="Calibri Light"/>
              </a:rPr>
              <a:t>elements </a:t>
            </a:r>
            <a:r>
              <a:rPr sz="2000" b="0" spc="-5" dirty="0">
                <a:latin typeface="Calibri Light"/>
                <a:cs typeface="Calibri Light"/>
              </a:rPr>
              <a:t>are </a:t>
            </a:r>
            <a:r>
              <a:rPr sz="2000" b="0" spc="-10" dirty="0">
                <a:latin typeface="Calibri Light"/>
                <a:cs typeface="Calibri Light"/>
              </a:rPr>
              <a:t>removed from </a:t>
            </a:r>
            <a:r>
              <a:rPr sz="2000" b="0" dirty="0">
                <a:latin typeface="Calibri Light"/>
                <a:cs typeface="Calibri Light"/>
              </a:rPr>
              <a:t>the </a:t>
            </a:r>
            <a:r>
              <a:rPr sz="2000" b="0" spc="-5" dirty="0">
                <a:latin typeface="Calibri Light"/>
                <a:cs typeface="Calibri Light"/>
              </a:rPr>
              <a:t>list </a:t>
            </a:r>
            <a:r>
              <a:rPr sz="2000" b="0" dirty="0">
                <a:latin typeface="Calibri Light"/>
                <a:cs typeface="Calibri Light"/>
              </a:rPr>
              <a:t>and the new </a:t>
            </a:r>
            <a:r>
              <a:rPr sz="2000" b="0" spc="-10" dirty="0">
                <a:latin typeface="Calibri Light"/>
                <a:cs typeface="Calibri Light"/>
              </a:rPr>
              <a:t>parent </a:t>
            </a:r>
            <a:r>
              <a:rPr sz="2000" b="0" dirty="0">
                <a:latin typeface="Calibri Light"/>
                <a:cs typeface="Calibri Light"/>
              </a:rPr>
              <a:t>node, with </a:t>
            </a:r>
            <a:r>
              <a:rPr sz="2000" b="0" spc="-5" dirty="0">
                <a:latin typeface="Calibri Light"/>
                <a:cs typeface="Calibri Light"/>
              </a:rPr>
              <a:t>frequency </a:t>
            </a:r>
            <a:r>
              <a:rPr sz="2000" b="0" dirty="0">
                <a:latin typeface="Calibri Light"/>
                <a:cs typeface="Calibri Light"/>
              </a:rPr>
              <a:t>12,</a:t>
            </a:r>
            <a:r>
              <a:rPr sz="2000" b="0" spc="-245" dirty="0">
                <a:latin typeface="Calibri Light"/>
                <a:cs typeface="Calibri Light"/>
              </a:rPr>
              <a:t> </a:t>
            </a:r>
            <a:r>
              <a:rPr sz="2000" b="0" dirty="0">
                <a:latin typeface="Calibri Light"/>
                <a:cs typeface="Calibri Light"/>
              </a:rPr>
              <a:t>is  </a:t>
            </a:r>
            <a:r>
              <a:rPr sz="2000" b="0" spc="-5" dirty="0">
                <a:latin typeface="Calibri Light"/>
                <a:cs typeface="Calibri Light"/>
              </a:rPr>
              <a:t>inserted </a:t>
            </a:r>
            <a:r>
              <a:rPr sz="2000" b="0" spc="-10" dirty="0">
                <a:latin typeface="Calibri Light"/>
                <a:cs typeface="Calibri Light"/>
              </a:rPr>
              <a:t>into </a:t>
            </a:r>
            <a:r>
              <a:rPr sz="2000" b="0" dirty="0">
                <a:latin typeface="Calibri Light"/>
                <a:cs typeface="Calibri Light"/>
              </a:rPr>
              <a:t>the </a:t>
            </a:r>
            <a:r>
              <a:rPr sz="2000" b="0" spc="-5" dirty="0">
                <a:latin typeface="Calibri Light"/>
                <a:cs typeface="Calibri Light"/>
              </a:rPr>
              <a:t>list by </a:t>
            </a:r>
            <a:r>
              <a:rPr sz="2000" b="0" spc="-15" dirty="0">
                <a:latin typeface="Calibri Light"/>
                <a:cs typeface="Calibri Light"/>
              </a:rPr>
              <a:t>frequency. </a:t>
            </a:r>
            <a:r>
              <a:rPr sz="2000" b="0" dirty="0">
                <a:latin typeface="Calibri Light"/>
                <a:cs typeface="Calibri Light"/>
              </a:rPr>
              <a:t>So </a:t>
            </a:r>
            <a:r>
              <a:rPr sz="2000" b="0" spc="-5" dirty="0">
                <a:latin typeface="Calibri Light"/>
                <a:cs typeface="Calibri Light"/>
              </a:rPr>
              <a:t>now </a:t>
            </a:r>
            <a:r>
              <a:rPr sz="2000" b="0" dirty="0">
                <a:latin typeface="Calibri Light"/>
                <a:cs typeface="Calibri Light"/>
              </a:rPr>
              <a:t>the </a:t>
            </a:r>
            <a:r>
              <a:rPr sz="2000" b="0" spc="-5" dirty="0">
                <a:latin typeface="Calibri Light"/>
                <a:cs typeface="Calibri Light"/>
              </a:rPr>
              <a:t>list, sorted by </a:t>
            </a:r>
            <a:r>
              <a:rPr sz="2000" b="0" spc="-20" dirty="0">
                <a:latin typeface="Calibri Light"/>
                <a:cs typeface="Calibri Light"/>
              </a:rPr>
              <a:t>frequency,</a:t>
            </a:r>
            <a:r>
              <a:rPr sz="2000" b="0" spc="-204" dirty="0">
                <a:latin typeface="Calibri Light"/>
                <a:cs typeface="Calibri Light"/>
              </a:rPr>
              <a:t> </a:t>
            </a:r>
            <a:r>
              <a:rPr sz="2000" b="0" dirty="0">
                <a:latin typeface="Calibri Light"/>
                <a:cs typeface="Calibri Light"/>
              </a:rPr>
              <a:t>is:</a:t>
            </a:r>
            <a:endParaRPr sz="2000">
              <a:latin typeface="Calibri Light"/>
              <a:cs typeface="Calibri Light"/>
            </a:endParaRPr>
          </a:p>
          <a:p>
            <a:pPr marR="1757045" algn="ctr">
              <a:lnSpc>
                <a:spcPts val="2620"/>
              </a:lnSpc>
            </a:pPr>
            <a:r>
              <a:rPr sz="2200" spc="-5" dirty="0">
                <a:latin typeface="Calibri"/>
                <a:cs typeface="Calibri"/>
              </a:rPr>
              <a:t>15:4</a:t>
            </a:r>
            <a:endParaRPr sz="2200">
              <a:latin typeface="Calibri"/>
              <a:cs typeface="Calibri"/>
            </a:endParaRPr>
          </a:p>
          <a:p>
            <a:pPr marR="1757045" algn="ctr">
              <a:lnSpc>
                <a:spcPct val="100000"/>
              </a:lnSpc>
              <a:spcBef>
                <a:spcPts val="1010"/>
              </a:spcBef>
            </a:pPr>
            <a:r>
              <a:rPr sz="2200" spc="-5" dirty="0">
                <a:latin typeface="Calibri"/>
                <a:cs typeface="Calibri"/>
              </a:rPr>
              <a:t>20:5</a:t>
            </a:r>
            <a:endParaRPr sz="2200">
              <a:latin typeface="Calibri"/>
              <a:cs typeface="Calibri"/>
            </a:endParaRPr>
          </a:p>
          <a:p>
            <a:pPr marR="1696720" algn="ctr">
              <a:lnSpc>
                <a:spcPct val="100000"/>
              </a:lnSpc>
              <a:spcBef>
                <a:spcPts val="994"/>
              </a:spcBef>
            </a:pPr>
            <a:r>
              <a:rPr sz="2200" spc="-5" dirty="0">
                <a:latin typeface="Calibri"/>
                <a:cs typeface="Calibri"/>
              </a:rPr>
              <a:t>22:</a:t>
            </a:r>
            <a:r>
              <a:rPr sz="2200" spc="-95" dirty="0">
                <a:latin typeface="Calibri"/>
                <a:cs typeface="Calibri"/>
              </a:rPr>
              <a:t> </a:t>
            </a:r>
            <a:r>
              <a:rPr sz="2200" spc="-5" dirty="0">
                <a:latin typeface="Calibri"/>
                <a:cs typeface="Calibri"/>
              </a:rPr>
              <a:t>*</a:t>
            </a:r>
            <a:endParaRPr sz="2200">
              <a:latin typeface="Calibri"/>
              <a:cs typeface="Calibri"/>
            </a:endParaRPr>
          </a:p>
          <a:p>
            <a:pPr marR="1757045" algn="ctr">
              <a:lnSpc>
                <a:spcPct val="100000"/>
              </a:lnSpc>
              <a:spcBef>
                <a:spcPts val="994"/>
              </a:spcBef>
            </a:pPr>
            <a:r>
              <a:rPr sz="2200" spc="-5" dirty="0">
                <a:latin typeface="Calibri"/>
                <a:cs typeface="Calibri"/>
              </a:rPr>
              <a:t>45:6</a:t>
            </a:r>
            <a:endParaRPr sz="2200">
              <a:latin typeface="Calibri"/>
              <a:cs typeface="Calibri"/>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158242"/>
            <a:ext cx="3117850" cy="513715"/>
          </a:xfrm>
          <a:prstGeom prst="rect">
            <a:avLst/>
          </a:prstGeom>
        </p:spPr>
        <p:txBody>
          <a:bodyPr vert="horz" wrap="square" lIns="0" tIns="12700" rIns="0" bIns="0" rtlCol="0">
            <a:spAutoFit/>
          </a:bodyPr>
          <a:lstStyle/>
          <a:p>
            <a:pPr marL="12700">
              <a:lnSpc>
                <a:spcPct val="100000"/>
              </a:lnSpc>
              <a:spcBef>
                <a:spcPts val="100"/>
              </a:spcBef>
            </a:pPr>
            <a:r>
              <a:rPr sz="3200" spc="-30" dirty="0"/>
              <a:t>Huffman</a:t>
            </a:r>
            <a:r>
              <a:rPr sz="3200" spc="-145" dirty="0"/>
              <a:t> </a:t>
            </a:r>
            <a:r>
              <a:rPr sz="3200" spc="-15" dirty="0"/>
              <a:t>Algorithm</a:t>
            </a:r>
            <a:endParaRPr sz="3200"/>
          </a:p>
        </p:txBody>
      </p:sp>
      <p:sp>
        <p:nvSpPr>
          <p:cNvPr id="3" name="object 3"/>
          <p:cNvSpPr/>
          <p:nvPr/>
        </p:nvSpPr>
        <p:spPr>
          <a:xfrm>
            <a:off x="1096524" y="914400"/>
            <a:ext cx="5876530" cy="5264922"/>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104</a:t>
            </a:fld>
            <a:endParaRPr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3D20-BBA2-4651-86D6-16CD3A121A69}"/>
              </a:ext>
            </a:extLst>
          </p:cNvPr>
          <p:cNvSpPr>
            <a:spLocks noGrp="1"/>
          </p:cNvSpPr>
          <p:nvPr>
            <p:ph type="title"/>
          </p:nvPr>
        </p:nvSpPr>
        <p:spPr>
          <a:xfrm>
            <a:off x="3441573" y="304800"/>
            <a:ext cx="5308854" cy="553998"/>
          </a:xfrm>
        </p:spPr>
        <p:txBody>
          <a:bodyPr/>
          <a:lstStyle/>
          <a:p>
            <a:r>
              <a:rPr lang="en-US" b="1" dirty="0"/>
              <a:t>BFS vs DFS for Binary Tree</a:t>
            </a:r>
            <a:endParaRPr lang="en-US" dirty="0"/>
          </a:p>
        </p:txBody>
      </p:sp>
      <p:sp>
        <p:nvSpPr>
          <p:cNvPr id="3" name="Rectangle 1">
            <a:extLst>
              <a:ext uri="{FF2B5EF4-FFF2-40B4-BE49-F238E27FC236}">
                <a16:creationId xmlns:a16="http://schemas.microsoft.com/office/drawing/2014/main" id="{984811A2-687F-4907-A40B-52A8D5F16ADD}"/>
              </a:ext>
            </a:extLst>
          </p:cNvPr>
          <p:cNvSpPr>
            <a:spLocks noChangeArrowheads="1"/>
          </p:cNvSpPr>
          <p:nvPr/>
        </p:nvSpPr>
        <p:spPr bwMode="auto">
          <a:xfrm>
            <a:off x="467408" y="1319159"/>
            <a:ext cx="5628592" cy="40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en-US" dirty="0">
                <a:latin typeface="Arial" panose="020B0604020202020204" pitchFamily="34" charset="0"/>
              </a:rPr>
              <a:t>A Tree is typically traversed in two ways: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dirty="0">
                <a:latin typeface="Arial" panose="020B0604020202020204" pitchFamily="34" charset="0"/>
              </a:rPr>
              <a:t>Breadth First Traversal (Or Level Order Traversal)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dirty="0">
                <a:latin typeface="Arial" panose="020B0604020202020204" pitchFamily="34" charset="0"/>
              </a:rPr>
              <a:t>Depth First Traversals: </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dirty="0" err="1">
                <a:latin typeface="Arial" panose="020B0604020202020204" pitchFamily="34" charset="0"/>
              </a:rPr>
              <a:t>Inorder</a:t>
            </a:r>
            <a:r>
              <a:rPr lang="en-US" altLang="en-US" dirty="0">
                <a:latin typeface="Arial" panose="020B0604020202020204" pitchFamily="34" charset="0"/>
              </a:rPr>
              <a:t> Traversal (Left-Root-Right) </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dirty="0">
                <a:latin typeface="Arial" panose="020B0604020202020204" pitchFamily="34" charset="0"/>
              </a:rPr>
              <a:t>Preorder Traversal (Root-Left-Right) </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dirty="0" err="1">
                <a:latin typeface="Arial" panose="020B0604020202020204" pitchFamily="34" charset="0"/>
              </a:rPr>
              <a:t>Postorder</a:t>
            </a:r>
            <a:r>
              <a:rPr lang="en-US" altLang="en-US" dirty="0">
                <a:latin typeface="Arial" panose="020B0604020202020204" pitchFamily="34" charset="0"/>
              </a:rPr>
              <a:t> Traversal (Left-Right-Root)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93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2770" name="Picture 2" descr="Example Tree">
            <a:extLst>
              <a:ext uri="{FF2B5EF4-FFF2-40B4-BE49-F238E27FC236}">
                <a16:creationId xmlns:a16="http://schemas.microsoft.com/office/drawing/2014/main" id="{2D6259D0-06F7-4496-9899-CEF006EB20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1524000"/>
            <a:ext cx="2466975" cy="14859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716B57D-D072-45D3-A9A9-3FBC68401F48}"/>
              </a:ext>
            </a:extLst>
          </p:cNvPr>
          <p:cNvSpPr/>
          <p:nvPr/>
        </p:nvSpPr>
        <p:spPr>
          <a:xfrm>
            <a:off x="8001000" y="3220357"/>
            <a:ext cx="3723592" cy="1754326"/>
          </a:xfrm>
          <a:prstGeom prst="rect">
            <a:avLst/>
          </a:prstGeom>
        </p:spPr>
        <p:txBody>
          <a:bodyPr wrap="square">
            <a:spAutoFit/>
          </a:bodyPr>
          <a:lstStyle/>
          <a:p>
            <a:r>
              <a:rPr lang="en-US" dirty="0"/>
              <a:t>Breadth First Traversal : 1 2 3 4 5</a:t>
            </a:r>
          </a:p>
          <a:p>
            <a:endParaRPr lang="en-US" dirty="0"/>
          </a:p>
          <a:p>
            <a:r>
              <a:rPr lang="en-US" dirty="0"/>
              <a:t>Depth First Traversals:</a:t>
            </a:r>
          </a:p>
          <a:p>
            <a:r>
              <a:rPr lang="en-US" dirty="0"/>
              <a:t>      Preorder Traversal :  1 2 4 5 3 </a:t>
            </a:r>
          </a:p>
          <a:p>
            <a:r>
              <a:rPr lang="en-US" dirty="0"/>
              <a:t>      </a:t>
            </a:r>
            <a:r>
              <a:rPr lang="en-US" dirty="0" err="1"/>
              <a:t>Inorder</a:t>
            </a:r>
            <a:r>
              <a:rPr lang="en-US" dirty="0"/>
              <a:t> Traversal  :    4 2 5 1 3 </a:t>
            </a:r>
          </a:p>
          <a:p>
            <a:r>
              <a:rPr lang="en-US" dirty="0"/>
              <a:t>      </a:t>
            </a:r>
            <a:r>
              <a:rPr lang="en-US" dirty="0" err="1"/>
              <a:t>Postorder</a:t>
            </a:r>
            <a:r>
              <a:rPr lang="en-US" dirty="0"/>
              <a:t> Traversal : 4 5 2 3 1</a:t>
            </a:r>
          </a:p>
        </p:txBody>
      </p:sp>
      <p:sp>
        <p:nvSpPr>
          <p:cNvPr id="6" name="Rectangle 5">
            <a:extLst>
              <a:ext uri="{FF2B5EF4-FFF2-40B4-BE49-F238E27FC236}">
                <a16:creationId xmlns:a16="http://schemas.microsoft.com/office/drawing/2014/main" id="{3E53B066-12C8-4636-99C2-6A71DA819D7F}"/>
              </a:ext>
            </a:extLst>
          </p:cNvPr>
          <p:cNvSpPr/>
          <p:nvPr/>
        </p:nvSpPr>
        <p:spPr>
          <a:xfrm>
            <a:off x="609600" y="5943600"/>
            <a:ext cx="7226427" cy="369332"/>
          </a:xfrm>
          <a:prstGeom prst="rect">
            <a:avLst/>
          </a:prstGeom>
        </p:spPr>
        <p:txBody>
          <a:bodyPr wrap="square">
            <a:spAutoFit/>
          </a:bodyPr>
          <a:lstStyle/>
          <a:p>
            <a:r>
              <a:rPr lang="en-US" dirty="0"/>
              <a:t>All four traversals require O(n) time as they visit every node exactly once.</a:t>
            </a:r>
          </a:p>
        </p:txBody>
      </p:sp>
    </p:spTree>
    <p:extLst>
      <p:ext uri="{BB962C8B-B14F-4D97-AF65-F5344CB8AC3E}">
        <p14:creationId xmlns:p14="http://schemas.microsoft.com/office/powerpoint/2010/main" val="213407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065A-10D2-496B-B1B1-674FC1F81FD6}"/>
              </a:ext>
            </a:extLst>
          </p:cNvPr>
          <p:cNvSpPr>
            <a:spLocks noGrp="1"/>
          </p:cNvSpPr>
          <p:nvPr>
            <p:ph type="title"/>
          </p:nvPr>
        </p:nvSpPr>
        <p:spPr>
          <a:xfrm>
            <a:off x="3441573" y="152400"/>
            <a:ext cx="5308854" cy="553998"/>
          </a:xfrm>
        </p:spPr>
        <p:txBody>
          <a:bodyPr/>
          <a:lstStyle/>
          <a:p>
            <a:r>
              <a:rPr lang="en-US" b="1" dirty="0"/>
              <a:t>Size of a tree - Recursion</a:t>
            </a:r>
            <a:endParaRPr lang="en-US" dirty="0"/>
          </a:p>
        </p:txBody>
      </p:sp>
      <p:sp>
        <p:nvSpPr>
          <p:cNvPr id="3" name="Rectangle 1">
            <a:extLst>
              <a:ext uri="{FF2B5EF4-FFF2-40B4-BE49-F238E27FC236}">
                <a16:creationId xmlns:a16="http://schemas.microsoft.com/office/drawing/2014/main" id="{9590845B-F06A-4BCD-9B66-76D79A7E26F1}"/>
              </a:ext>
            </a:extLst>
          </p:cNvPr>
          <p:cNvSpPr>
            <a:spLocks noChangeArrowheads="1"/>
          </p:cNvSpPr>
          <p:nvPr/>
        </p:nvSpPr>
        <p:spPr bwMode="auto">
          <a:xfrm>
            <a:off x="304800" y="1018654"/>
            <a:ext cx="9020418" cy="207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Size of a tree is the number of elements present in the tree. Size of the below tree is 5.</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93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02" name="Picture 2" descr="Example Tree">
            <a:extLst>
              <a:ext uri="{FF2B5EF4-FFF2-40B4-BE49-F238E27FC236}">
                <a16:creationId xmlns:a16="http://schemas.microsoft.com/office/drawing/2014/main" id="{0419925D-9049-4E99-BAEC-AEECD2AC14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5378" y="1170980"/>
            <a:ext cx="2466975" cy="1485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4769D72-EFCB-4388-8BA8-C62102E1E501}"/>
              </a:ext>
            </a:extLst>
          </p:cNvPr>
          <p:cNvSpPr/>
          <p:nvPr/>
        </p:nvSpPr>
        <p:spPr>
          <a:xfrm>
            <a:off x="304800" y="1733550"/>
            <a:ext cx="7315200" cy="923330"/>
          </a:xfrm>
          <a:prstGeom prst="rect">
            <a:avLst/>
          </a:prstGeom>
        </p:spPr>
        <p:txBody>
          <a:bodyPr wrap="square">
            <a:spAutoFit/>
          </a:bodyPr>
          <a:lstStyle/>
          <a:p>
            <a:r>
              <a:rPr lang="en-US" dirty="0"/>
              <a:t>Size() function recursively calculates the size of a tree. It works as follows:</a:t>
            </a:r>
          </a:p>
          <a:p>
            <a:pPr algn="ctr"/>
            <a:endParaRPr lang="en-US" dirty="0"/>
          </a:p>
          <a:p>
            <a:pPr algn="ctr"/>
            <a:r>
              <a:rPr lang="en-US" dirty="0"/>
              <a:t>Size of a tree = Size of left subtree + 1 + Size of right subtree.</a:t>
            </a:r>
          </a:p>
        </p:txBody>
      </p:sp>
      <p:sp>
        <p:nvSpPr>
          <p:cNvPr id="5" name="Rectangle 4">
            <a:extLst>
              <a:ext uri="{FF2B5EF4-FFF2-40B4-BE49-F238E27FC236}">
                <a16:creationId xmlns:a16="http://schemas.microsoft.com/office/drawing/2014/main" id="{28D1128B-CD8C-4F21-B3C5-1A2520EAED47}"/>
              </a:ext>
            </a:extLst>
          </p:cNvPr>
          <p:cNvSpPr/>
          <p:nvPr/>
        </p:nvSpPr>
        <p:spPr>
          <a:xfrm>
            <a:off x="393573" y="2895600"/>
            <a:ext cx="6235828" cy="3416320"/>
          </a:xfrm>
          <a:prstGeom prst="rect">
            <a:avLst/>
          </a:prstGeom>
        </p:spPr>
        <p:txBody>
          <a:bodyPr wrap="square">
            <a:spAutoFit/>
          </a:bodyPr>
          <a:lstStyle/>
          <a:p>
            <a:r>
              <a:rPr lang="en-US" dirty="0"/>
              <a:t>Algorithm:</a:t>
            </a:r>
          </a:p>
          <a:p>
            <a:endParaRPr lang="en-US" dirty="0"/>
          </a:p>
          <a:p>
            <a:r>
              <a:rPr lang="en-US" dirty="0"/>
              <a:t>size(tree)</a:t>
            </a:r>
          </a:p>
          <a:p>
            <a:r>
              <a:rPr lang="en-US" dirty="0"/>
              <a:t>1. If tree is empty then return 0</a:t>
            </a:r>
          </a:p>
          <a:p>
            <a:r>
              <a:rPr lang="en-US" dirty="0"/>
              <a:t>2. Else</a:t>
            </a:r>
          </a:p>
          <a:p>
            <a:r>
              <a:rPr lang="en-US" dirty="0"/>
              <a:t>     (a) Get the size of left subtree recursively  i.e., call </a:t>
            </a:r>
          </a:p>
          <a:p>
            <a:r>
              <a:rPr lang="en-US" dirty="0"/>
              <a:t>          size( tree-&gt;left-subtree)</a:t>
            </a:r>
          </a:p>
          <a:p>
            <a:r>
              <a:rPr lang="en-US" dirty="0"/>
              <a:t>     (a) Get the size of right subtree recursively  i.e., call </a:t>
            </a:r>
          </a:p>
          <a:p>
            <a:r>
              <a:rPr lang="en-US" dirty="0"/>
              <a:t>          size( tree-&gt;right-subtree)</a:t>
            </a:r>
          </a:p>
          <a:p>
            <a:r>
              <a:rPr lang="en-US" dirty="0"/>
              <a:t>     (c) Calculate size of the tree as following:</a:t>
            </a:r>
          </a:p>
          <a:p>
            <a:r>
              <a:rPr lang="en-US" dirty="0"/>
              <a:t>            </a:t>
            </a:r>
            <a:r>
              <a:rPr lang="en-US" dirty="0" err="1"/>
              <a:t>tree_size</a:t>
            </a:r>
            <a:r>
              <a:rPr lang="en-US" dirty="0"/>
              <a:t>  =  size(left-subtree) + size(right-subtree) + 1</a:t>
            </a:r>
          </a:p>
          <a:p>
            <a:r>
              <a:rPr lang="en-US" dirty="0"/>
              <a:t>     (d) Return </a:t>
            </a:r>
            <a:r>
              <a:rPr lang="en-US" dirty="0" err="1"/>
              <a:t>tree_size</a:t>
            </a:r>
            <a:endParaRPr lang="en-US" dirty="0"/>
          </a:p>
        </p:txBody>
      </p:sp>
      <p:sp>
        <p:nvSpPr>
          <p:cNvPr id="6" name="Rectangle 5">
            <a:extLst>
              <a:ext uri="{FF2B5EF4-FFF2-40B4-BE49-F238E27FC236}">
                <a16:creationId xmlns:a16="http://schemas.microsoft.com/office/drawing/2014/main" id="{B6F4BC97-28BA-4D36-98A7-3F80CBBB42E7}"/>
              </a:ext>
            </a:extLst>
          </p:cNvPr>
          <p:cNvSpPr/>
          <p:nvPr/>
        </p:nvSpPr>
        <p:spPr>
          <a:xfrm>
            <a:off x="6997827" y="5225355"/>
            <a:ext cx="4800600" cy="923330"/>
          </a:xfrm>
          <a:prstGeom prst="rect">
            <a:avLst/>
          </a:prstGeom>
        </p:spPr>
        <p:txBody>
          <a:bodyPr wrap="square">
            <a:spAutoFit/>
          </a:bodyPr>
          <a:lstStyle/>
          <a:p>
            <a:r>
              <a:rPr lang="en-US" b="1" dirty="0"/>
              <a:t>Time Complexity:</a:t>
            </a:r>
            <a:r>
              <a:rPr lang="en-US" dirty="0"/>
              <a:t> Since this program is similar to traversal of tree, time complexity will be same as Tree traversal.</a:t>
            </a:r>
          </a:p>
        </p:txBody>
      </p:sp>
    </p:spTree>
    <p:extLst>
      <p:ext uri="{BB962C8B-B14F-4D97-AF65-F5344CB8AC3E}">
        <p14:creationId xmlns:p14="http://schemas.microsoft.com/office/powerpoint/2010/main" val="96472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CB69-C72E-498F-9FAA-696849D026B5}"/>
              </a:ext>
            </a:extLst>
          </p:cNvPr>
          <p:cNvSpPr>
            <a:spLocks noGrp="1"/>
          </p:cNvSpPr>
          <p:nvPr>
            <p:ph type="title"/>
          </p:nvPr>
        </p:nvSpPr>
        <p:spPr>
          <a:xfrm>
            <a:off x="1752600" y="71120"/>
            <a:ext cx="8305800" cy="553998"/>
          </a:xfrm>
        </p:spPr>
        <p:txBody>
          <a:bodyPr/>
          <a:lstStyle/>
          <a:p>
            <a:r>
              <a:rPr lang="en-US" b="1" dirty="0"/>
              <a:t>Find maximum (or minimum) in Binary Tree</a:t>
            </a:r>
            <a:endParaRPr lang="en-US" dirty="0"/>
          </a:p>
        </p:txBody>
      </p:sp>
      <p:sp>
        <p:nvSpPr>
          <p:cNvPr id="3" name="Rectangle 1">
            <a:extLst>
              <a:ext uri="{FF2B5EF4-FFF2-40B4-BE49-F238E27FC236}">
                <a16:creationId xmlns:a16="http://schemas.microsoft.com/office/drawing/2014/main" id="{4ED827A1-A707-45B8-A30F-1D29D6773911}"/>
              </a:ext>
            </a:extLst>
          </p:cNvPr>
          <p:cNvSpPr>
            <a:spLocks noChangeArrowheads="1"/>
          </p:cNvSpPr>
          <p:nvPr/>
        </p:nvSpPr>
        <p:spPr bwMode="auto">
          <a:xfrm>
            <a:off x="228600" y="1066800"/>
            <a:ext cx="12039600" cy="278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Given a Binary Tree, find the maximum(or minimum) element in it.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For example, maximum in the following Binary Tree is 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39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2226" name="Picture 2" descr="1T">
            <a:extLst>
              <a:ext uri="{FF2B5EF4-FFF2-40B4-BE49-F238E27FC236}">
                <a16:creationId xmlns:a16="http://schemas.microsoft.com/office/drawing/2014/main" id="{9215D913-79C1-4DE3-9C2C-05A145278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6800" y="1154876"/>
            <a:ext cx="2743200" cy="26092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C088F98-1BB1-43C3-8F7A-2C0B9C4CFA8A}"/>
              </a:ext>
            </a:extLst>
          </p:cNvPr>
          <p:cNvSpPr/>
          <p:nvPr/>
        </p:nvSpPr>
        <p:spPr>
          <a:xfrm>
            <a:off x="304800" y="2589353"/>
            <a:ext cx="7315200" cy="646331"/>
          </a:xfrm>
          <a:prstGeom prst="rect">
            <a:avLst/>
          </a:prstGeom>
        </p:spPr>
        <p:txBody>
          <a:bodyPr wrap="square">
            <a:spAutoFit/>
          </a:bodyPr>
          <a:lstStyle/>
          <a:p>
            <a:r>
              <a:rPr lang="en-US" dirty="0"/>
              <a:t>In Binary Search Tree, we can find maximum by traversing right pointers until we reach the rightmost node. </a:t>
            </a:r>
          </a:p>
        </p:txBody>
      </p:sp>
      <p:sp>
        <p:nvSpPr>
          <p:cNvPr id="5" name="Rectangle 4">
            <a:extLst>
              <a:ext uri="{FF2B5EF4-FFF2-40B4-BE49-F238E27FC236}">
                <a16:creationId xmlns:a16="http://schemas.microsoft.com/office/drawing/2014/main" id="{B2EAF763-3AFC-40DF-A920-6662E2E8CF65}"/>
              </a:ext>
            </a:extLst>
          </p:cNvPr>
          <p:cNvSpPr/>
          <p:nvPr/>
        </p:nvSpPr>
        <p:spPr>
          <a:xfrm>
            <a:off x="304800" y="3429000"/>
            <a:ext cx="7315200" cy="1477328"/>
          </a:xfrm>
          <a:prstGeom prst="rect">
            <a:avLst/>
          </a:prstGeom>
        </p:spPr>
        <p:txBody>
          <a:bodyPr wrap="square">
            <a:spAutoFit/>
          </a:bodyPr>
          <a:lstStyle/>
          <a:p>
            <a:r>
              <a:rPr lang="en-US" dirty="0"/>
              <a:t>Binary Tree, we must visit every node to figure out maximum. So the idea is to traverse the given tree and for every node return maximum of 3 values.</a:t>
            </a:r>
            <a:br>
              <a:rPr lang="en-US" dirty="0"/>
            </a:br>
            <a:r>
              <a:rPr lang="en-US" dirty="0"/>
              <a:t>1) Node’s data.</a:t>
            </a:r>
            <a:br>
              <a:rPr lang="en-US" dirty="0"/>
            </a:br>
            <a:r>
              <a:rPr lang="en-US" dirty="0"/>
              <a:t>2) Maximum in node’s left subtree.</a:t>
            </a:r>
            <a:br>
              <a:rPr lang="en-US" dirty="0"/>
            </a:br>
            <a:r>
              <a:rPr lang="en-US" dirty="0"/>
              <a:t>3) Maximum in node’s right subtree.</a:t>
            </a:r>
          </a:p>
        </p:txBody>
      </p:sp>
    </p:spTree>
    <p:extLst>
      <p:ext uri="{BB962C8B-B14F-4D97-AF65-F5344CB8AC3E}">
        <p14:creationId xmlns:p14="http://schemas.microsoft.com/office/powerpoint/2010/main" val="3204313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CB69-C72E-498F-9FAA-696849D026B5}"/>
              </a:ext>
            </a:extLst>
          </p:cNvPr>
          <p:cNvSpPr>
            <a:spLocks noGrp="1"/>
          </p:cNvSpPr>
          <p:nvPr>
            <p:ph type="title"/>
          </p:nvPr>
        </p:nvSpPr>
        <p:spPr>
          <a:xfrm>
            <a:off x="1752600" y="71120"/>
            <a:ext cx="8305800" cy="553998"/>
          </a:xfrm>
        </p:spPr>
        <p:txBody>
          <a:bodyPr/>
          <a:lstStyle/>
          <a:p>
            <a:r>
              <a:rPr lang="en-US" b="1" dirty="0"/>
              <a:t>Find maximum (or minimum) in Binary Tree</a:t>
            </a:r>
            <a:endParaRPr lang="en-US" dirty="0"/>
          </a:p>
        </p:txBody>
      </p:sp>
      <p:pic>
        <p:nvPicPr>
          <p:cNvPr id="52226" name="Picture 2" descr="1T">
            <a:extLst>
              <a:ext uri="{FF2B5EF4-FFF2-40B4-BE49-F238E27FC236}">
                <a16:creationId xmlns:a16="http://schemas.microsoft.com/office/drawing/2014/main" id="{9215D913-79C1-4DE3-9C2C-05A145278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7800" y="855335"/>
            <a:ext cx="2743200" cy="26092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2EAF763-3AFC-40DF-A920-6662E2E8CF65}"/>
              </a:ext>
            </a:extLst>
          </p:cNvPr>
          <p:cNvSpPr/>
          <p:nvPr/>
        </p:nvSpPr>
        <p:spPr>
          <a:xfrm>
            <a:off x="228600" y="775077"/>
            <a:ext cx="9067800" cy="1477328"/>
          </a:xfrm>
          <a:prstGeom prst="rect">
            <a:avLst/>
          </a:prstGeom>
        </p:spPr>
        <p:txBody>
          <a:bodyPr wrap="square">
            <a:spAutoFit/>
          </a:bodyPr>
          <a:lstStyle/>
          <a:p>
            <a:r>
              <a:rPr lang="en-US" dirty="0"/>
              <a:t>Binary Tree, we must visit every node to figure out maximum. So the idea is to traverse the given tree and for every node return maximum of 3 values.</a:t>
            </a:r>
            <a:br>
              <a:rPr lang="en-US" dirty="0"/>
            </a:br>
            <a:r>
              <a:rPr lang="en-US" dirty="0"/>
              <a:t>1) Node’s data.</a:t>
            </a:r>
            <a:br>
              <a:rPr lang="en-US" dirty="0"/>
            </a:br>
            <a:r>
              <a:rPr lang="en-US" dirty="0"/>
              <a:t>2) Maximum in node’s left subtree.</a:t>
            </a:r>
            <a:br>
              <a:rPr lang="en-US" dirty="0"/>
            </a:br>
            <a:r>
              <a:rPr lang="en-US" dirty="0"/>
              <a:t>3) Maximum in node’s right subtree.</a:t>
            </a:r>
          </a:p>
        </p:txBody>
      </p:sp>
      <p:sp>
        <p:nvSpPr>
          <p:cNvPr id="7" name="Rectangle 6">
            <a:extLst>
              <a:ext uri="{FF2B5EF4-FFF2-40B4-BE49-F238E27FC236}">
                <a16:creationId xmlns:a16="http://schemas.microsoft.com/office/drawing/2014/main" id="{6C0C754B-0A52-450B-A26C-2C45006167AE}"/>
              </a:ext>
            </a:extLst>
          </p:cNvPr>
          <p:cNvSpPr/>
          <p:nvPr/>
        </p:nvSpPr>
        <p:spPr>
          <a:xfrm>
            <a:off x="533400" y="2628781"/>
            <a:ext cx="6096000" cy="4154984"/>
          </a:xfrm>
          <a:prstGeom prst="rect">
            <a:avLst/>
          </a:prstGeom>
        </p:spPr>
        <p:txBody>
          <a:bodyPr>
            <a:spAutoFit/>
          </a:bodyPr>
          <a:lstStyle/>
          <a:p>
            <a:r>
              <a:rPr lang="en-US" sz="1600" dirty="0"/>
              <a:t>// Returns the max value in a binary tree </a:t>
            </a:r>
          </a:p>
          <a:p>
            <a:r>
              <a:rPr lang="en-US" sz="1600" dirty="0"/>
              <a:t>    static int </a:t>
            </a:r>
            <a:r>
              <a:rPr lang="en-US" sz="1600" dirty="0" err="1"/>
              <a:t>findMax</a:t>
            </a:r>
            <a:r>
              <a:rPr lang="en-US" sz="1600" dirty="0"/>
              <a:t>(Node node) </a:t>
            </a:r>
          </a:p>
          <a:p>
            <a:r>
              <a:rPr lang="en-US" sz="1600" dirty="0"/>
              <a:t>    { </a:t>
            </a:r>
          </a:p>
          <a:p>
            <a:r>
              <a:rPr lang="en-US" sz="1600" dirty="0"/>
              <a:t>        if (node == null) </a:t>
            </a:r>
          </a:p>
          <a:p>
            <a:r>
              <a:rPr lang="en-US" sz="1600" dirty="0"/>
              <a:t>            return </a:t>
            </a:r>
            <a:r>
              <a:rPr lang="en-US" sz="1600" dirty="0" err="1"/>
              <a:t>Integer.MIN_VALUE</a:t>
            </a:r>
            <a:r>
              <a:rPr lang="en-US" sz="1600" dirty="0"/>
              <a:t>; </a:t>
            </a:r>
          </a:p>
          <a:p>
            <a:r>
              <a:rPr lang="en-US" sz="1600" dirty="0"/>
              <a:t>  </a:t>
            </a:r>
          </a:p>
          <a:p>
            <a:r>
              <a:rPr lang="en-US" sz="1600" dirty="0"/>
              <a:t>        int res = </a:t>
            </a:r>
            <a:r>
              <a:rPr lang="en-US" sz="1600" dirty="0" err="1"/>
              <a:t>node.data</a:t>
            </a:r>
            <a:r>
              <a:rPr lang="en-US" sz="1600" dirty="0"/>
              <a:t>; </a:t>
            </a:r>
          </a:p>
          <a:p>
            <a:r>
              <a:rPr lang="en-US" sz="1600" dirty="0"/>
              <a:t>        int </a:t>
            </a:r>
            <a:r>
              <a:rPr lang="en-US" sz="1600" dirty="0" err="1"/>
              <a:t>lres</a:t>
            </a:r>
            <a:r>
              <a:rPr lang="en-US" sz="1600" dirty="0"/>
              <a:t> = </a:t>
            </a:r>
            <a:r>
              <a:rPr lang="en-US" sz="1600" dirty="0" err="1"/>
              <a:t>findMax</a:t>
            </a:r>
            <a:r>
              <a:rPr lang="en-US" sz="1600" dirty="0"/>
              <a:t>(</a:t>
            </a:r>
            <a:r>
              <a:rPr lang="en-US" sz="1600" dirty="0" err="1"/>
              <a:t>node.left</a:t>
            </a:r>
            <a:r>
              <a:rPr lang="en-US" sz="1600" dirty="0"/>
              <a:t>); </a:t>
            </a:r>
          </a:p>
          <a:p>
            <a:r>
              <a:rPr lang="en-US" sz="1600" dirty="0"/>
              <a:t>        int </a:t>
            </a:r>
            <a:r>
              <a:rPr lang="en-US" sz="1600" dirty="0" err="1"/>
              <a:t>rres</a:t>
            </a:r>
            <a:r>
              <a:rPr lang="en-US" sz="1600" dirty="0"/>
              <a:t> = </a:t>
            </a:r>
            <a:r>
              <a:rPr lang="en-US" sz="1600" dirty="0" err="1"/>
              <a:t>findMax</a:t>
            </a:r>
            <a:r>
              <a:rPr lang="en-US" sz="1600" dirty="0"/>
              <a:t>(</a:t>
            </a:r>
            <a:r>
              <a:rPr lang="en-US" sz="1600" dirty="0" err="1"/>
              <a:t>node.right</a:t>
            </a:r>
            <a:r>
              <a:rPr lang="en-US" sz="1600" dirty="0"/>
              <a:t>); </a:t>
            </a:r>
          </a:p>
          <a:p>
            <a:r>
              <a:rPr lang="en-US" sz="1600" dirty="0"/>
              <a:t>  </a:t>
            </a:r>
          </a:p>
          <a:p>
            <a:r>
              <a:rPr lang="en-US" sz="1600" dirty="0"/>
              <a:t>        if (</a:t>
            </a:r>
            <a:r>
              <a:rPr lang="en-US" sz="1600" dirty="0" err="1"/>
              <a:t>lres</a:t>
            </a:r>
            <a:r>
              <a:rPr lang="en-US" sz="1600" dirty="0"/>
              <a:t> &gt; res) </a:t>
            </a:r>
          </a:p>
          <a:p>
            <a:r>
              <a:rPr lang="en-US" sz="1600" dirty="0"/>
              <a:t>            res = </a:t>
            </a:r>
            <a:r>
              <a:rPr lang="en-US" sz="1600" dirty="0" err="1"/>
              <a:t>lres</a:t>
            </a:r>
            <a:r>
              <a:rPr lang="en-US" sz="1600" dirty="0"/>
              <a:t>; </a:t>
            </a:r>
          </a:p>
          <a:p>
            <a:r>
              <a:rPr lang="en-US" sz="1600" dirty="0"/>
              <a:t>        if (</a:t>
            </a:r>
            <a:r>
              <a:rPr lang="en-US" sz="1600" dirty="0" err="1"/>
              <a:t>rres</a:t>
            </a:r>
            <a:r>
              <a:rPr lang="en-US" sz="1600" dirty="0"/>
              <a:t> &gt; res) </a:t>
            </a:r>
          </a:p>
          <a:p>
            <a:r>
              <a:rPr lang="en-US" sz="1600" dirty="0"/>
              <a:t>            res = </a:t>
            </a:r>
            <a:r>
              <a:rPr lang="en-US" sz="1600" dirty="0" err="1"/>
              <a:t>rres</a:t>
            </a:r>
            <a:r>
              <a:rPr lang="en-US" sz="1600" dirty="0"/>
              <a:t>; </a:t>
            </a:r>
          </a:p>
          <a:p>
            <a:r>
              <a:rPr lang="en-US" sz="1600" dirty="0"/>
              <a:t>        return res; </a:t>
            </a:r>
          </a:p>
          <a:p>
            <a:r>
              <a:rPr lang="en-US" sz="1600" dirty="0"/>
              <a:t>    } </a:t>
            </a:r>
          </a:p>
        </p:txBody>
      </p:sp>
    </p:spTree>
    <p:extLst>
      <p:ext uri="{BB962C8B-B14F-4D97-AF65-F5344CB8AC3E}">
        <p14:creationId xmlns:p14="http://schemas.microsoft.com/office/powerpoint/2010/main" val="259023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109</a:t>
            </a:fld>
            <a:endParaRPr dirty="0"/>
          </a:p>
        </p:txBody>
      </p:sp>
      <p:sp>
        <p:nvSpPr>
          <p:cNvPr id="2" name="object 2"/>
          <p:cNvSpPr txBox="1">
            <a:spLocks noGrp="1"/>
          </p:cNvSpPr>
          <p:nvPr>
            <p:ph type="title"/>
          </p:nvPr>
        </p:nvSpPr>
        <p:spPr>
          <a:xfrm>
            <a:off x="916939" y="406730"/>
            <a:ext cx="1865630" cy="574675"/>
          </a:xfrm>
          <a:prstGeom prst="rect">
            <a:avLst/>
          </a:prstGeom>
        </p:spPr>
        <p:txBody>
          <a:bodyPr vert="horz" wrap="square" lIns="0" tIns="12700" rIns="0" bIns="0" rtlCol="0">
            <a:spAutoFit/>
          </a:bodyPr>
          <a:lstStyle/>
          <a:p>
            <a:pPr marL="12700">
              <a:lnSpc>
                <a:spcPct val="100000"/>
              </a:lnSpc>
              <a:spcBef>
                <a:spcPts val="100"/>
              </a:spcBef>
            </a:pPr>
            <a:r>
              <a:rPr spc="-35" dirty="0"/>
              <a:t>Reference</a:t>
            </a:r>
          </a:p>
        </p:txBody>
      </p:sp>
      <p:sp>
        <p:nvSpPr>
          <p:cNvPr id="3" name="object 3"/>
          <p:cNvSpPr txBox="1"/>
          <p:nvPr/>
        </p:nvSpPr>
        <p:spPr>
          <a:xfrm>
            <a:off x="916939" y="1339342"/>
            <a:ext cx="10269855" cy="3776345"/>
          </a:xfrm>
          <a:prstGeom prst="rect">
            <a:avLst/>
          </a:prstGeom>
        </p:spPr>
        <p:txBody>
          <a:bodyPr vert="horz" wrap="square" lIns="0" tIns="60960" rIns="0" bIns="0" rtlCol="0">
            <a:spAutoFit/>
          </a:bodyPr>
          <a:lstStyle/>
          <a:p>
            <a:pPr marL="241300" marR="5080" indent="-229235">
              <a:lnSpc>
                <a:spcPts val="3020"/>
              </a:lnSpc>
              <a:spcBef>
                <a:spcPts val="480"/>
              </a:spcBef>
              <a:buClr>
                <a:srgbClr val="000000"/>
              </a:buClr>
              <a:buFont typeface="Arial"/>
              <a:buChar char="•"/>
              <a:tabLst>
                <a:tab pos="241935" algn="l"/>
              </a:tabLst>
            </a:pPr>
            <a:r>
              <a:rPr sz="2800" b="0" u="heavy" spc="-15" dirty="0">
                <a:solidFill>
                  <a:srgbClr val="0462C1"/>
                </a:solidFill>
                <a:uFill>
                  <a:solidFill>
                    <a:srgbClr val="0462C1"/>
                  </a:solidFill>
                </a:uFill>
                <a:latin typeface="Calibri Light"/>
                <a:cs typeface="Calibri Light"/>
                <a:hlinkClick r:id="rId2"/>
              </a:rPr>
              <a:t>https://www.siggraph.org/education/materials/HyperGraph/video/mp  </a:t>
            </a:r>
            <a:r>
              <a:rPr sz="2800" b="0" u="heavy" spc="-10" dirty="0">
                <a:solidFill>
                  <a:srgbClr val="0462C1"/>
                </a:solidFill>
                <a:uFill>
                  <a:solidFill>
                    <a:srgbClr val="0462C1"/>
                  </a:solidFill>
                </a:uFill>
                <a:latin typeface="Calibri Light"/>
                <a:cs typeface="Calibri Light"/>
                <a:hlinkClick r:id="rId2"/>
              </a:rPr>
              <a:t>eg/mpegfaq/huffman_tutorial.html</a:t>
            </a:r>
            <a:endParaRPr sz="2800">
              <a:latin typeface="Calibri Light"/>
              <a:cs typeface="Calibri Light"/>
            </a:endParaRPr>
          </a:p>
          <a:p>
            <a:pPr marL="241300" indent="-229235">
              <a:lnSpc>
                <a:spcPct val="100000"/>
              </a:lnSpc>
              <a:spcBef>
                <a:spcPts val="635"/>
              </a:spcBef>
              <a:buClr>
                <a:srgbClr val="000000"/>
              </a:buClr>
              <a:buFont typeface="Arial"/>
              <a:buChar char="•"/>
              <a:tabLst>
                <a:tab pos="241935" algn="l"/>
              </a:tabLst>
            </a:pPr>
            <a:r>
              <a:rPr sz="2800" b="0" u="heavy" spc="-10" dirty="0">
                <a:solidFill>
                  <a:srgbClr val="0462C1"/>
                </a:solidFill>
                <a:uFill>
                  <a:solidFill>
                    <a:srgbClr val="0462C1"/>
                  </a:solidFill>
                </a:uFill>
                <a:latin typeface="Calibri Light"/>
                <a:cs typeface="Calibri Light"/>
                <a:hlinkClick r:id="rId3"/>
              </a:rPr>
              <a:t>https://en.wikipedia.org/wiki/Binary_search_tree</a:t>
            </a:r>
            <a:endParaRPr sz="2800">
              <a:latin typeface="Calibri Light"/>
              <a:cs typeface="Calibri Light"/>
            </a:endParaRPr>
          </a:p>
          <a:p>
            <a:pPr marL="241300" indent="-229235">
              <a:lnSpc>
                <a:spcPct val="100000"/>
              </a:lnSpc>
              <a:spcBef>
                <a:spcPts val="660"/>
              </a:spcBef>
              <a:buClr>
                <a:srgbClr val="000000"/>
              </a:buClr>
              <a:buFont typeface="Arial"/>
              <a:buChar char="•"/>
              <a:tabLst>
                <a:tab pos="241935" algn="l"/>
              </a:tabLst>
            </a:pPr>
            <a:r>
              <a:rPr sz="2800" b="0" u="heavy" spc="-15" dirty="0">
                <a:solidFill>
                  <a:srgbClr val="0462C1"/>
                </a:solidFill>
                <a:uFill>
                  <a:solidFill>
                    <a:srgbClr val="0462C1"/>
                  </a:solidFill>
                </a:uFill>
                <a:latin typeface="Calibri Light"/>
                <a:cs typeface="Calibri Light"/>
                <a:hlinkClick r:id="rId4"/>
              </a:rPr>
              <a:t>https://www.cs.swarthmore.edu/~newhall/unixhelp/Java_bst.pdf</a:t>
            </a:r>
            <a:endParaRPr sz="2800">
              <a:latin typeface="Calibri Light"/>
              <a:cs typeface="Calibri Light"/>
            </a:endParaRPr>
          </a:p>
          <a:p>
            <a:pPr marL="241300" indent="-229235">
              <a:lnSpc>
                <a:spcPct val="100000"/>
              </a:lnSpc>
              <a:spcBef>
                <a:spcPts val="660"/>
              </a:spcBef>
              <a:buClr>
                <a:srgbClr val="000000"/>
              </a:buClr>
              <a:buFont typeface="Arial"/>
              <a:buChar char="•"/>
              <a:tabLst>
                <a:tab pos="241935" algn="l"/>
              </a:tabLst>
            </a:pPr>
            <a:r>
              <a:rPr sz="2800" b="0" u="heavy" spc="-20" dirty="0">
                <a:solidFill>
                  <a:srgbClr val="0462C1"/>
                </a:solidFill>
                <a:uFill>
                  <a:solidFill>
                    <a:srgbClr val="0462C1"/>
                  </a:solidFill>
                </a:uFill>
                <a:latin typeface="Calibri Light"/>
                <a:cs typeface="Calibri Light"/>
                <a:hlinkClick r:id="rId5"/>
              </a:rPr>
              <a:t>https://www.cs.usfca.edu/~galles/visualization/BST.html</a:t>
            </a:r>
            <a:endParaRPr sz="2800">
              <a:latin typeface="Calibri Light"/>
              <a:cs typeface="Calibri Light"/>
            </a:endParaRPr>
          </a:p>
          <a:p>
            <a:pPr marL="241300" indent="-229235">
              <a:lnSpc>
                <a:spcPct val="100000"/>
              </a:lnSpc>
              <a:spcBef>
                <a:spcPts val="670"/>
              </a:spcBef>
              <a:buClr>
                <a:srgbClr val="000000"/>
              </a:buClr>
              <a:buFont typeface="Arial"/>
              <a:buChar char="•"/>
              <a:tabLst>
                <a:tab pos="241935" algn="l"/>
              </a:tabLst>
            </a:pPr>
            <a:r>
              <a:rPr sz="2800" b="0" u="heavy" spc="-15" dirty="0">
                <a:solidFill>
                  <a:srgbClr val="0462C1"/>
                </a:solidFill>
                <a:uFill>
                  <a:solidFill>
                    <a:srgbClr val="0462C1"/>
                  </a:solidFill>
                </a:uFill>
                <a:latin typeface="Calibri Light"/>
                <a:cs typeface="Calibri Light"/>
                <a:hlinkClick r:id="rId6"/>
              </a:rPr>
              <a:t>https://www.cs.rochester.edu/~gildea/csc282/slides/C12-bst.pdf</a:t>
            </a:r>
            <a:endParaRPr sz="2800">
              <a:latin typeface="Calibri Light"/>
              <a:cs typeface="Calibri Light"/>
            </a:endParaRPr>
          </a:p>
          <a:p>
            <a:pPr marL="241300" indent="-229235">
              <a:lnSpc>
                <a:spcPts val="3190"/>
              </a:lnSpc>
              <a:spcBef>
                <a:spcPts val="660"/>
              </a:spcBef>
              <a:buClr>
                <a:srgbClr val="000000"/>
              </a:buClr>
              <a:buFont typeface="Arial"/>
              <a:buChar char="•"/>
              <a:tabLst>
                <a:tab pos="241935" algn="l"/>
              </a:tabLst>
            </a:pPr>
            <a:r>
              <a:rPr sz="2800" b="0" u="heavy" spc="-15" dirty="0">
                <a:solidFill>
                  <a:srgbClr val="0462C1"/>
                </a:solidFill>
                <a:uFill>
                  <a:solidFill>
                    <a:srgbClr val="0462C1"/>
                  </a:solidFill>
                </a:uFill>
                <a:latin typeface="Calibri Light"/>
                <a:cs typeface="Calibri Light"/>
                <a:hlinkClick r:id="rId7"/>
              </a:rPr>
              <a:t>http://www.tutorialspoint.com/data_structures_algorithms/tree_data</a:t>
            </a:r>
            <a:endParaRPr sz="2800">
              <a:latin typeface="Calibri Light"/>
              <a:cs typeface="Calibri Light"/>
            </a:endParaRPr>
          </a:p>
          <a:p>
            <a:pPr marL="241300">
              <a:lnSpc>
                <a:spcPts val="3190"/>
              </a:lnSpc>
            </a:pPr>
            <a:r>
              <a:rPr sz="2800" b="0" u="heavy" spc="-15" dirty="0">
                <a:solidFill>
                  <a:srgbClr val="0462C1"/>
                </a:solidFill>
                <a:uFill>
                  <a:solidFill>
                    <a:srgbClr val="0462C1"/>
                  </a:solidFill>
                </a:uFill>
                <a:latin typeface="Calibri Light"/>
                <a:cs typeface="Calibri Light"/>
                <a:hlinkClick r:id="rId7"/>
              </a:rPr>
              <a:t>_structure.htm</a:t>
            </a:r>
            <a:endParaRPr sz="2800">
              <a:latin typeface="Calibri Light"/>
              <a:cs typeface="Calibri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07673" y="789431"/>
            <a:ext cx="9028094" cy="5245547"/>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12</a:t>
            </a:fld>
            <a:endParaRPr dirty="0"/>
          </a:p>
        </p:txBody>
      </p:sp>
      <p:sp>
        <p:nvSpPr>
          <p:cNvPr id="2" name="object 2"/>
          <p:cNvSpPr txBox="1">
            <a:spLocks noGrp="1"/>
          </p:cNvSpPr>
          <p:nvPr>
            <p:ph type="title"/>
          </p:nvPr>
        </p:nvSpPr>
        <p:spPr>
          <a:xfrm>
            <a:off x="916938" y="406730"/>
            <a:ext cx="4188461" cy="689932"/>
          </a:xfrm>
          <a:prstGeom prst="rect">
            <a:avLst/>
          </a:prstGeom>
        </p:spPr>
        <p:txBody>
          <a:bodyPr vert="horz" wrap="square" lIns="0" tIns="12700" rIns="0" bIns="0" rtlCol="0">
            <a:spAutoFit/>
          </a:bodyPr>
          <a:lstStyle/>
          <a:p>
            <a:pPr marL="12700">
              <a:lnSpc>
                <a:spcPct val="100000"/>
              </a:lnSpc>
              <a:spcBef>
                <a:spcPts val="100"/>
              </a:spcBef>
            </a:pPr>
            <a:r>
              <a:rPr sz="4400" kern="1200" spc="-35" dirty="0">
                <a:latin typeface="+mj-lt"/>
                <a:cs typeface="+mj-cs"/>
              </a:rPr>
              <a:t>Some</a:t>
            </a:r>
            <a:r>
              <a:rPr spc="-25" dirty="0"/>
              <a:t> </a:t>
            </a:r>
            <a:r>
              <a:rPr sz="4400" kern="1200" spc="-35" dirty="0">
                <a:latin typeface="+mj-lt"/>
                <a:cs typeface="+mj-cs"/>
              </a:rPr>
              <a:t>Key Terms:</a:t>
            </a:r>
          </a:p>
        </p:txBody>
      </p:sp>
      <p:sp>
        <p:nvSpPr>
          <p:cNvPr id="3" name="object 3"/>
          <p:cNvSpPr txBox="1"/>
          <p:nvPr/>
        </p:nvSpPr>
        <p:spPr>
          <a:xfrm>
            <a:off x="916939" y="1269238"/>
            <a:ext cx="10296525" cy="4262120"/>
          </a:xfrm>
          <a:prstGeom prst="rect">
            <a:avLst/>
          </a:prstGeom>
        </p:spPr>
        <p:txBody>
          <a:bodyPr vert="horz" wrap="square" lIns="0" tIns="12700" rIns="0" bIns="0" rtlCol="0">
            <a:spAutoFit/>
          </a:bodyPr>
          <a:lstStyle/>
          <a:p>
            <a:pPr marL="241300" indent="-229235">
              <a:lnSpc>
                <a:spcPct val="100000"/>
              </a:lnSpc>
              <a:spcBef>
                <a:spcPts val="100"/>
              </a:spcBef>
              <a:buFont typeface="Arial"/>
              <a:buChar char="•"/>
              <a:tabLst>
                <a:tab pos="241300" algn="l"/>
                <a:tab pos="241935" algn="l"/>
              </a:tabLst>
            </a:pPr>
            <a:r>
              <a:rPr sz="1800" b="0" spc="-15" dirty="0">
                <a:latin typeface="Calibri Light"/>
                <a:cs typeface="Calibri Light"/>
              </a:rPr>
              <a:t>Root </a:t>
            </a:r>
            <a:r>
              <a:rPr sz="1800" b="0" dirty="0">
                <a:latin typeface="Calibri Light"/>
                <a:cs typeface="Calibri Light"/>
              </a:rPr>
              <a:t>− </a:t>
            </a:r>
            <a:r>
              <a:rPr sz="1800" b="0" spc="-5" dirty="0">
                <a:latin typeface="Calibri Light"/>
                <a:cs typeface="Calibri Light"/>
              </a:rPr>
              <a:t>Node at the </a:t>
            </a:r>
            <a:r>
              <a:rPr sz="1800" b="0" spc="-10" dirty="0">
                <a:latin typeface="Calibri Light"/>
                <a:cs typeface="Calibri Light"/>
              </a:rPr>
              <a:t>top </a:t>
            </a:r>
            <a:r>
              <a:rPr sz="1800" b="0" spc="-5" dirty="0">
                <a:latin typeface="Calibri Light"/>
                <a:cs typeface="Calibri Light"/>
              </a:rPr>
              <a:t>of </a:t>
            </a:r>
            <a:r>
              <a:rPr sz="1800" b="0" dirty="0">
                <a:latin typeface="Calibri Light"/>
                <a:cs typeface="Calibri Light"/>
              </a:rPr>
              <a:t>the </a:t>
            </a:r>
            <a:r>
              <a:rPr sz="1800" b="0" spc="-10" dirty="0">
                <a:latin typeface="Calibri Light"/>
                <a:cs typeface="Calibri Light"/>
              </a:rPr>
              <a:t>tree </a:t>
            </a:r>
            <a:r>
              <a:rPr sz="1800" b="0" dirty="0">
                <a:latin typeface="Calibri Light"/>
                <a:cs typeface="Calibri Light"/>
              </a:rPr>
              <a:t>is </a:t>
            </a:r>
            <a:r>
              <a:rPr sz="1800" b="0" spc="-5" dirty="0">
                <a:latin typeface="Calibri Light"/>
                <a:cs typeface="Calibri Light"/>
              </a:rPr>
              <a:t>called</a:t>
            </a:r>
            <a:r>
              <a:rPr sz="1800" b="0" dirty="0">
                <a:latin typeface="Calibri Light"/>
                <a:cs typeface="Calibri Light"/>
              </a:rPr>
              <a:t> </a:t>
            </a:r>
            <a:r>
              <a:rPr sz="1800" b="0" spc="-15" dirty="0">
                <a:latin typeface="Calibri Light"/>
                <a:cs typeface="Calibri Light"/>
              </a:rPr>
              <a:t>root.</a:t>
            </a:r>
            <a:endParaRPr sz="1800" dirty="0">
              <a:latin typeface="Calibri Light"/>
              <a:cs typeface="Calibri Light"/>
            </a:endParaRPr>
          </a:p>
          <a:p>
            <a:pPr marL="241300" indent="-229235">
              <a:lnSpc>
                <a:spcPct val="100000"/>
              </a:lnSpc>
              <a:spcBef>
                <a:spcPts val="1860"/>
              </a:spcBef>
              <a:buFont typeface="Arial"/>
              <a:buChar char="•"/>
              <a:tabLst>
                <a:tab pos="241300" algn="l"/>
                <a:tab pos="241935" algn="l"/>
              </a:tabLst>
            </a:pPr>
            <a:r>
              <a:rPr sz="1800" b="0" spc="-25" dirty="0">
                <a:latin typeface="Calibri Light"/>
                <a:cs typeface="Calibri Light"/>
              </a:rPr>
              <a:t>Parent </a:t>
            </a:r>
            <a:r>
              <a:rPr sz="1800" b="0" dirty="0">
                <a:latin typeface="Calibri Light"/>
                <a:cs typeface="Calibri Light"/>
              </a:rPr>
              <a:t>− </a:t>
            </a:r>
            <a:r>
              <a:rPr sz="1800" b="0" spc="-15" dirty="0">
                <a:latin typeface="Calibri Light"/>
                <a:cs typeface="Calibri Light"/>
              </a:rPr>
              <a:t>Any </a:t>
            </a:r>
            <a:r>
              <a:rPr sz="1800" b="0" spc="-5" dirty="0">
                <a:latin typeface="Calibri Light"/>
                <a:cs typeface="Calibri Light"/>
              </a:rPr>
              <a:t>node </a:t>
            </a:r>
            <a:r>
              <a:rPr sz="1800" b="0" spc="-15" dirty="0">
                <a:latin typeface="Calibri Light"/>
                <a:cs typeface="Calibri Light"/>
              </a:rPr>
              <a:t>except root </a:t>
            </a:r>
            <a:r>
              <a:rPr sz="1800" b="0" dirty="0">
                <a:latin typeface="Calibri Light"/>
                <a:cs typeface="Calibri Light"/>
              </a:rPr>
              <a:t>node has </a:t>
            </a:r>
            <a:r>
              <a:rPr sz="1800" b="0" spc="-5" dirty="0">
                <a:latin typeface="Calibri Light"/>
                <a:cs typeface="Calibri Light"/>
              </a:rPr>
              <a:t>one </a:t>
            </a:r>
            <a:r>
              <a:rPr sz="1800" b="0" spc="-10" dirty="0">
                <a:latin typeface="Calibri Light"/>
                <a:cs typeface="Calibri Light"/>
              </a:rPr>
              <a:t>edge upward to </a:t>
            </a:r>
            <a:r>
              <a:rPr sz="1800" b="0" dirty="0">
                <a:latin typeface="Calibri Light"/>
                <a:cs typeface="Calibri Light"/>
              </a:rPr>
              <a:t>a node </a:t>
            </a:r>
            <a:r>
              <a:rPr sz="1800" b="0" spc="-5" dirty="0">
                <a:latin typeface="Calibri Light"/>
                <a:cs typeface="Calibri Light"/>
              </a:rPr>
              <a:t>called</a:t>
            </a:r>
            <a:r>
              <a:rPr sz="1800" b="0" spc="75" dirty="0">
                <a:latin typeface="Calibri Light"/>
                <a:cs typeface="Calibri Light"/>
              </a:rPr>
              <a:t> </a:t>
            </a:r>
            <a:r>
              <a:rPr sz="1800" b="0" spc="-10" dirty="0">
                <a:latin typeface="Calibri Light"/>
                <a:cs typeface="Calibri Light"/>
              </a:rPr>
              <a:t>parent.</a:t>
            </a:r>
            <a:endParaRPr sz="1800" dirty="0">
              <a:latin typeface="Calibri Light"/>
              <a:cs typeface="Calibri Light"/>
            </a:endParaRPr>
          </a:p>
          <a:p>
            <a:pPr marL="241300" indent="-229235">
              <a:lnSpc>
                <a:spcPct val="100000"/>
              </a:lnSpc>
              <a:spcBef>
                <a:spcPts val="1875"/>
              </a:spcBef>
              <a:buFont typeface="Arial"/>
              <a:buChar char="•"/>
              <a:tabLst>
                <a:tab pos="241300" algn="l"/>
                <a:tab pos="241935" algn="l"/>
              </a:tabLst>
            </a:pPr>
            <a:r>
              <a:rPr sz="1800" b="0" spc="-5" dirty="0">
                <a:latin typeface="Calibri Light"/>
                <a:cs typeface="Calibri Light"/>
              </a:rPr>
              <a:t>Child </a:t>
            </a:r>
            <a:r>
              <a:rPr sz="1800" b="0" dirty="0">
                <a:latin typeface="Calibri Light"/>
                <a:cs typeface="Calibri Light"/>
              </a:rPr>
              <a:t>− </a:t>
            </a:r>
            <a:r>
              <a:rPr sz="1800" b="0" spc="-5" dirty="0">
                <a:latin typeface="Calibri Light"/>
                <a:cs typeface="Calibri Light"/>
              </a:rPr>
              <a:t>Node below </a:t>
            </a:r>
            <a:r>
              <a:rPr sz="1800" b="0" dirty="0">
                <a:latin typeface="Calibri Light"/>
                <a:cs typeface="Calibri Light"/>
              </a:rPr>
              <a:t>a </a:t>
            </a:r>
            <a:r>
              <a:rPr sz="1800" b="0" spc="-5" dirty="0">
                <a:latin typeface="Calibri Light"/>
                <a:cs typeface="Calibri Light"/>
              </a:rPr>
              <a:t>given </a:t>
            </a:r>
            <a:r>
              <a:rPr sz="1800" b="0" dirty="0">
                <a:latin typeface="Calibri Light"/>
                <a:cs typeface="Calibri Light"/>
              </a:rPr>
              <a:t>node </a:t>
            </a:r>
            <a:r>
              <a:rPr sz="1800" b="0" spc="-10" dirty="0">
                <a:latin typeface="Calibri Light"/>
                <a:cs typeface="Calibri Light"/>
              </a:rPr>
              <a:t>connected by </a:t>
            </a:r>
            <a:r>
              <a:rPr sz="1800" b="0" spc="-5" dirty="0">
                <a:latin typeface="Calibri Light"/>
                <a:cs typeface="Calibri Light"/>
              </a:rPr>
              <a:t>its </a:t>
            </a:r>
            <a:r>
              <a:rPr sz="1800" b="0" spc="-10" dirty="0">
                <a:latin typeface="Calibri Light"/>
                <a:cs typeface="Calibri Light"/>
              </a:rPr>
              <a:t>edge downward </a:t>
            </a:r>
            <a:r>
              <a:rPr sz="1800" b="0" dirty="0">
                <a:latin typeface="Calibri Light"/>
                <a:cs typeface="Calibri Light"/>
              </a:rPr>
              <a:t>is </a:t>
            </a:r>
            <a:r>
              <a:rPr sz="1800" b="0" spc="-5" dirty="0">
                <a:latin typeface="Calibri Light"/>
                <a:cs typeface="Calibri Light"/>
              </a:rPr>
              <a:t>called its child</a:t>
            </a:r>
            <a:r>
              <a:rPr sz="1800" b="0" spc="90" dirty="0">
                <a:latin typeface="Calibri Light"/>
                <a:cs typeface="Calibri Light"/>
              </a:rPr>
              <a:t> </a:t>
            </a:r>
            <a:r>
              <a:rPr sz="1800" b="0" dirty="0">
                <a:latin typeface="Calibri Light"/>
                <a:cs typeface="Calibri Light"/>
              </a:rPr>
              <a:t>node.</a:t>
            </a:r>
            <a:endParaRPr sz="1800" dirty="0">
              <a:latin typeface="Calibri Light"/>
              <a:cs typeface="Calibri Light"/>
            </a:endParaRPr>
          </a:p>
          <a:p>
            <a:pPr marL="241300" indent="-229235">
              <a:lnSpc>
                <a:spcPct val="100000"/>
              </a:lnSpc>
              <a:spcBef>
                <a:spcPts val="1860"/>
              </a:spcBef>
              <a:buFont typeface="Arial"/>
              <a:buChar char="•"/>
              <a:tabLst>
                <a:tab pos="241300" algn="l"/>
                <a:tab pos="241935" algn="l"/>
              </a:tabLst>
            </a:pPr>
            <a:r>
              <a:rPr sz="1800" b="0" spc="-10" dirty="0">
                <a:latin typeface="Calibri Light"/>
                <a:cs typeface="Calibri Light"/>
              </a:rPr>
              <a:t>Sibling </a:t>
            </a:r>
            <a:r>
              <a:rPr sz="1800" b="0" dirty="0">
                <a:latin typeface="Calibri Light"/>
                <a:cs typeface="Calibri Light"/>
              </a:rPr>
              <a:t>– </a:t>
            </a:r>
            <a:r>
              <a:rPr sz="1800" b="0" spc="-5" dirty="0">
                <a:latin typeface="Calibri Light"/>
                <a:cs typeface="Calibri Light"/>
              </a:rPr>
              <a:t>Child of </a:t>
            </a:r>
            <a:r>
              <a:rPr sz="1800" b="0" dirty="0">
                <a:latin typeface="Calibri Light"/>
                <a:cs typeface="Calibri Light"/>
              </a:rPr>
              <a:t>same node </a:t>
            </a:r>
            <a:r>
              <a:rPr sz="1800" b="0" spc="-10" dirty="0">
                <a:latin typeface="Calibri Light"/>
                <a:cs typeface="Calibri Light"/>
              </a:rPr>
              <a:t>are </a:t>
            </a:r>
            <a:r>
              <a:rPr sz="1800" b="0" spc="-5" dirty="0">
                <a:latin typeface="Calibri Light"/>
                <a:cs typeface="Calibri Light"/>
              </a:rPr>
              <a:t>called</a:t>
            </a:r>
            <a:r>
              <a:rPr sz="1800" b="0" spc="-20" dirty="0">
                <a:latin typeface="Calibri Light"/>
                <a:cs typeface="Calibri Light"/>
              </a:rPr>
              <a:t> </a:t>
            </a:r>
            <a:r>
              <a:rPr sz="1800" b="0" spc="-5" dirty="0">
                <a:latin typeface="Calibri Light"/>
                <a:cs typeface="Calibri Light"/>
              </a:rPr>
              <a:t>siblings</a:t>
            </a:r>
            <a:endParaRPr sz="1800" dirty="0">
              <a:latin typeface="Calibri Light"/>
              <a:cs typeface="Calibri Light"/>
            </a:endParaRPr>
          </a:p>
          <a:p>
            <a:pPr marL="241300" indent="-229235">
              <a:lnSpc>
                <a:spcPct val="100000"/>
              </a:lnSpc>
              <a:spcBef>
                <a:spcPts val="1860"/>
              </a:spcBef>
              <a:buFont typeface="Arial"/>
              <a:buChar char="•"/>
              <a:tabLst>
                <a:tab pos="241300" algn="l"/>
                <a:tab pos="241935" algn="l"/>
              </a:tabLst>
            </a:pPr>
            <a:r>
              <a:rPr sz="1800" b="0" spc="-10" dirty="0">
                <a:latin typeface="Calibri Light"/>
                <a:cs typeface="Calibri Light"/>
              </a:rPr>
              <a:t>Leaf </a:t>
            </a:r>
            <a:r>
              <a:rPr sz="1800" b="0" dirty="0">
                <a:latin typeface="Calibri Light"/>
                <a:cs typeface="Calibri Light"/>
              </a:rPr>
              <a:t>− </a:t>
            </a:r>
            <a:r>
              <a:rPr sz="1800" b="0" spc="-5" dirty="0">
                <a:latin typeface="Calibri Light"/>
                <a:cs typeface="Calibri Light"/>
              </a:rPr>
              <a:t>Node which does </a:t>
            </a:r>
            <a:r>
              <a:rPr sz="1800" b="0" dirty="0">
                <a:latin typeface="Calibri Light"/>
                <a:cs typeface="Calibri Light"/>
              </a:rPr>
              <a:t>not </a:t>
            </a:r>
            <a:r>
              <a:rPr sz="1800" b="0" spc="-15" dirty="0">
                <a:latin typeface="Calibri Light"/>
                <a:cs typeface="Calibri Light"/>
              </a:rPr>
              <a:t>have any </a:t>
            </a:r>
            <a:r>
              <a:rPr sz="1800" b="0" spc="-5" dirty="0">
                <a:latin typeface="Calibri Light"/>
                <a:cs typeface="Calibri Light"/>
              </a:rPr>
              <a:t>child </a:t>
            </a:r>
            <a:r>
              <a:rPr sz="1800" b="0" dirty="0">
                <a:latin typeface="Calibri Light"/>
                <a:cs typeface="Calibri Light"/>
              </a:rPr>
              <a:t>node is </a:t>
            </a:r>
            <a:r>
              <a:rPr sz="1800" b="0" spc="-5" dirty="0">
                <a:latin typeface="Calibri Light"/>
                <a:cs typeface="Calibri Light"/>
              </a:rPr>
              <a:t>called </a:t>
            </a:r>
            <a:r>
              <a:rPr sz="1800" b="0" spc="-10" dirty="0">
                <a:latin typeface="Calibri Light"/>
                <a:cs typeface="Calibri Light"/>
              </a:rPr>
              <a:t>leaf</a:t>
            </a:r>
            <a:r>
              <a:rPr sz="1800" b="0" spc="60" dirty="0">
                <a:latin typeface="Calibri Light"/>
                <a:cs typeface="Calibri Light"/>
              </a:rPr>
              <a:t> </a:t>
            </a:r>
            <a:r>
              <a:rPr sz="1800" b="0" spc="-5" dirty="0">
                <a:latin typeface="Calibri Light"/>
                <a:cs typeface="Calibri Light"/>
              </a:rPr>
              <a:t>node.</a:t>
            </a:r>
            <a:endParaRPr sz="1800" dirty="0">
              <a:latin typeface="Calibri Light"/>
              <a:cs typeface="Calibri Light"/>
            </a:endParaRPr>
          </a:p>
          <a:p>
            <a:pPr marL="241300" indent="-229235">
              <a:lnSpc>
                <a:spcPct val="100000"/>
              </a:lnSpc>
              <a:spcBef>
                <a:spcPts val="1870"/>
              </a:spcBef>
              <a:buFont typeface="Arial"/>
              <a:buChar char="•"/>
              <a:tabLst>
                <a:tab pos="241300" algn="l"/>
                <a:tab pos="241935" algn="l"/>
              </a:tabLst>
            </a:pPr>
            <a:r>
              <a:rPr sz="1800" b="0" spc="-5" dirty="0">
                <a:latin typeface="Calibri Light"/>
                <a:cs typeface="Calibri Light"/>
              </a:rPr>
              <a:t>Sub </a:t>
            </a:r>
            <a:r>
              <a:rPr sz="1800" b="0" spc="-10" dirty="0">
                <a:latin typeface="Calibri Light"/>
                <a:cs typeface="Calibri Light"/>
              </a:rPr>
              <a:t>tree </a:t>
            </a:r>
            <a:r>
              <a:rPr sz="1800" b="0" dirty="0">
                <a:latin typeface="Calibri Light"/>
                <a:cs typeface="Calibri Light"/>
              </a:rPr>
              <a:t>− Sub </a:t>
            </a:r>
            <a:r>
              <a:rPr sz="1800" b="0" spc="-10" dirty="0">
                <a:latin typeface="Calibri Light"/>
                <a:cs typeface="Calibri Light"/>
              </a:rPr>
              <a:t>tree represents </a:t>
            </a:r>
            <a:r>
              <a:rPr sz="1800" b="0" spc="-5" dirty="0">
                <a:latin typeface="Calibri Light"/>
                <a:cs typeface="Calibri Light"/>
              </a:rPr>
              <a:t>descendants of </a:t>
            </a:r>
            <a:r>
              <a:rPr sz="1800" b="0" dirty="0">
                <a:latin typeface="Calibri Light"/>
                <a:cs typeface="Calibri Light"/>
              </a:rPr>
              <a:t>a</a:t>
            </a:r>
            <a:r>
              <a:rPr sz="1800" b="0" spc="-70" dirty="0">
                <a:latin typeface="Calibri Light"/>
                <a:cs typeface="Calibri Light"/>
              </a:rPr>
              <a:t> </a:t>
            </a:r>
            <a:r>
              <a:rPr sz="1800" b="0" dirty="0">
                <a:latin typeface="Calibri Light"/>
                <a:cs typeface="Calibri Light"/>
              </a:rPr>
              <a:t>node.</a:t>
            </a:r>
            <a:endParaRPr sz="1800" dirty="0">
              <a:latin typeface="Calibri Light"/>
              <a:cs typeface="Calibri Light"/>
            </a:endParaRPr>
          </a:p>
          <a:p>
            <a:pPr marL="241300" marR="5080" indent="-229235">
              <a:lnSpc>
                <a:spcPct val="140000"/>
              </a:lnSpc>
              <a:spcBef>
                <a:spcPts val="1000"/>
              </a:spcBef>
              <a:buFont typeface="Arial"/>
              <a:buChar char="•"/>
              <a:tabLst>
                <a:tab pos="241300" algn="l"/>
                <a:tab pos="241935" algn="l"/>
              </a:tabLst>
            </a:pPr>
            <a:r>
              <a:rPr sz="1800" b="0" spc="-15" dirty="0">
                <a:latin typeface="Calibri Light"/>
                <a:cs typeface="Calibri Light"/>
              </a:rPr>
              <a:t>Levels </a:t>
            </a:r>
            <a:r>
              <a:rPr sz="1800" b="0" dirty="0">
                <a:latin typeface="Calibri Light"/>
                <a:cs typeface="Calibri Light"/>
              </a:rPr>
              <a:t>− </a:t>
            </a:r>
            <a:r>
              <a:rPr sz="1800" b="0" spc="-10" dirty="0">
                <a:latin typeface="Calibri Light"/>
                <a:cs typeface="Calibri Light"/>
              </a:rPr>
              <a:t>Level </a:t>
            </a:r>
            <a:r>
              <a:rPr sz="1800" b="0" spc="-5" dirty="0">
                <a:latin typeface="Calibri Light"/>
                <a:cs typeface="Calibri Light"/>
              </a:rPr>
              <a:t>of </a:t>
            </a:r>
            <a:r>
              <a:rPr sz="1800" b="0" dirty="0">
                <a:latin typeface="Calibri Light"/>
                <a:cs typeface="Calibri Light"/>
              </a:rPr>
              <a:t>a node </a:t>
            </a:r>
            <a:r>
              <a:rPr sz="1800" b="0" spc="-10" dirty="0">
                <a:latin typeface="Calibri Light"/>
                <a:cs typeface="Calibri Light"/>
              </a:rPr>
              <a:t>represents </a:t>
            </a:r>
            <a:r>
              <a:rPr sz="1800" b="0" spc="-5" dirty="0">
                <a:latin typeface="Calibri Light"/>
                <a:cs typeface="Calibri Light"/>
              </a:rPr>
              <a:t>the </a:t>
            </a:r>
            <a:r>
              <a:rPr sz="1800" b="0" spc="-10" dirty="0">
                <a:latin typeface="Calibri Light"/>
                <a:cs typeface="Calibri Light"/>
              </a:rPr>
              <a:t>generation </a:t>
            </a:r>
            <a:r>
              <a:rPr sz="1800" b="0" spc="-5" dirty="0">
                <a:latin typeface="Calibri Light"/>
                <a:cs typeface="Calibri Light"/>
              </a:rPr>
              <a:t>of </a:t>
            </a:r>
            <a:r>
              <a:rPr sz="1800" b="0" dirty="0">
                <a:latin typeface="Calibri Light"/>
                <a:cs typeface="Calibri Light"/>
              </a:rPr>
              <a:t>a node. </a:t>
            </a:r>
            <a:r>
              <a:rPr sz="1800" b="0" spc="-5" dirty="0">
                <a:latin typeface="Calibri Light"/>
                <a:cs typeface="Calibri Light"/>
              </a:rPr>
              <a:t>If </a:t>
            </a:r>
            <a:r>
              <a:rPr sz="1800" b="0" spc="-15" dirty="0">
                <a:latin typeface="Calibri Light"/>
                <a:cs typeface="Calibri Light"/>
              </a:rPr>
              <a:t>root </a:t>
            </a:r>
            <a:r>
              <a:rPr sz="1800" b="0" dirty="0">
                <a:latin typeface="Calibri Light"/>
                <a:cs typeface="Calibri Light"/>
              </a:rPr>
              <a:t>node is </a:t>
            </a:r>
            <a:r>
              <a:rPr sz="1800" b="0" spc="-5" dirty="0">
                <a:latin typeface="Calibri Light"/>
                <a:cs typeface="Calibri Light"/>
              </a:rPr>
              <a:t>at </a:t>
            </a:r>
            <a:r>
              <a:rPr sz="1800" b="0" spc="-10" dirty="0">
                <a:latin typeface="Calibri Light"/>
                <a:cs typeface="Calibri Light"/>
              </a:rPr>
              <a:t>level </a:t>
            </a:r>
            <a:r>
              <a:rPr sz="1800" b="0" dirty="0">
                <a:latin typeface="Calibri Light"/>
                <a:cs typeface="Calibri Light"/>
              </a:rPr>
              <a:t>0, then </a:t>
            </a:r>
            <a:r>
              <a:rPr sz="1800" b="0" spc="-5" dirty="0">
                <a:latin typeface="Calibri Light"/>
                <a:cs typeface="Calibri Light"/>
              </a:rPr>
              <a:t>its next child </a:t>
            </a:r>
            <a:r>
              <a:rPr sz="1800" b="0" dirty="0">
                <a:latin typeface="Calibri Light"/>
                <a:cs typeface="Calibri Light"/>
              </a:rPr>
              <a:t>node  is </a:t>
            </a:r>
            <a:r>
              <a:rPr sz="1800" b="0" spc="-5" dirty="0">
                <a:latin typeface="Calibri Light"/>
                <a:cs typeface="Calibri Light"/>
              </a:rPr>
              <a:t>at </a:t>
            </a:r>
            <a:r>
              <a:rPr sz="1800" b="0" spc="-10" dirty="0">
                <a:latin typeface="Calibri Light"/>
                <a:cs typeface="Calibri Light"/>
              </a:rPr>
              <a:t>level </a:t>
            </a:r>
            <a:r>
              <a:rPr sz="1800" b="0" dirty="0">
                <a:latin typeface="Calibri Light"/>
                <a:cs typeface="Calibri Light"/>
              </a:rPr>
              <a:t>1, its </a:t>
            </a:r>
            <a:r>
              <a:rPr sz="1800" b="0" spc="-5" dirty="0">
                <a:latin typeface="Calibri Light"/>
                <a:cs typeface="Calibri Light"/>
              </a:rPr>
              <a:t>grandchild </a:t>
            </a:r>
            <a:r>
              <a:rPr sz="1800" b="0" dirty="0">
                <a:latin typeface="Calibri Light"/>
                <a:cs typeface="Calibri Light"/>
              </a:rPr>
              <a:t>is </a:t>
            </a:r>
            <a:r>
              <a:rPr sz="1800" b="0" spc="-5" dirty="0">
                <a:latin typeface="Calibri Light"/>
                <a:cs typeface="Calibri Light"/>
              </a:rPr>
              <a:t>at </a:t>
            </a:r>
            <a:r>
              <a:rPr sz="1800" b="0" spc="-10" dirty="0">
                <a:latin typeface="Calibri Light"/>
                <a:cs typeface="Calibri Light"/>
              </a:rPr>
              <a:t>level </a:t>
            </a:r>
            <a:r>
              <a:rPr sz="1800" b="0" dirty="0">
                <a:latin typeface="Calibri Light"/>
                <a:cs typeface="Calibri Light"/>
              </a:rPr>
              <a:t>2 and so</a:t>
            </a:r>
            <a:r>
              <a:rPr sz="1800" b="0" spc="70" dirty="0">
                <a:latin typeface="Calibri Light"/>
                <a:cs typeface="Calibri Light"/>
              </a:rPr>
              <a:t> </a:t>
            </a:r>
            <a:r>
              <a:rPr sz="1800" b="0" spc="-5" dirty="0">
                <a:latin typeface="Calibri Light"/>
                <a:cs typeface="Calibri Light"/>
              </a:rPr>
              <a:t>on.</a:t>
            </a:r>
            <a:endParaRPr sz="1800" dirty="0">
              <a:latin typeface="Calibri Light"/>
              <a:cs typeface="Calibri Light"/>
            </a:endParaRPr>
          </a:p>
          <a:p>
            <a:pPr>
              <a:lnSpc>
                <a:spcPct val="100000"/>
              </a:lnSpc>
              <a:spcBef>
                <a:spcPts val="20"/>
              </a:spcBef>
              <a:buFont typeface="Arial"/>
              <a:buChar char="•"/>
            </a:pPr>
            <a:endParaRPr sz="1600" dirty="0">
              <a:latin typeface="Times New Roman"/>
              <a:cs typeface="Times New Roman"/>
            </a:endParaRPr>
          </a:p>
          <a:p>
            <a:pPr marL="241300" indent="-229235">
              <a:lnSpc>
                <a:spcPct val="100000"/>
              </a:lnSpc>
              <a:buFont typeface="Arial"/>
              <a:buChar char="•"/>
              <a:tabLst>
                <a:tab pos="241300" algn="l"/>
                <a:tab pos="241935" algn="l"/>
              </a:tabLst>
            </a:pPr>
            <a:r>
              <a:rPr sz="1800" b="0" spc="-30" dirty="0">
                <a:latin typeface="Calibri Light"/>
                <a:cs typeface="Calibri Light"/>
              </a:rPr>
              <a:t>keys </a:t>
            </a:r>
            <a:r>
              <a:rPr sz="1800" b="0" dirty="0">
                <a:latin typeface="Calibri Light"/>
                <a:cs typeface="Calibri Light"/>
              </a:rPr>
              <a:t>− </a:t>
            </a:r>
            <a:r>
              <a:rPr sz="1800" b="0" spc="-15" dirty="0">
                <a:latin typeface="Calibri Light"/>
                <a:cs typeface="Calibri Light"/>
              </a:rPr>
              <a:t>Key </a:t>
            </a:r>
            <a:r>
              <a:rPr sz="1800" b="0" spc="-10" dirty="0">
                <a:latin typeface="Calibri Light"/>
                <a:cs typeface="Calibri Light"/>
              </a:rPr>
              <a:t>represents </a:t>
            </a:r>
            <a:r>
              <a:rPr sz="1800" b="0" dirty="0">
                <a:latin typeface="Calibri Light"/>
                <a:cs typeface="Calibri Light"/>
              </a:rPr>
              <a:t>a </a:t>
            </a:r>
            <a:r>
              <a:rPr sz="1800" b="0" spc="-5" dirty="0">
                <a:latin typeface="Calibri Light"/>
                <a:cs typeface="Calibri Light"/>
              </a:rPr>
              <a:t>value of </a:t>
            </a:r>
            <a:r>
              <a:rPr sz="1800" b="0" dirty="0">
                <a:latin typeface="Calibri Light"/>
                <a:cs typeface="Calibri Light"/>
              </a:rPr>
              <a:t>a node based </a:t>
            </a:r>
            <a:r>
              <a:rPr sz="1800" b="0" spc="-5" dirty="0">
                <a:latin typeface="Calibri Light"/>
                <a:cs typeface="Calibri Light"/>
              </a:rPr>
              <a:t>on </a:t>
            </a:r>
            <a:r>
              <a:rPr sz="1800" b="0" dirty="0">
                <a:latin typeface="Calibri Light"/>
                <a:cs typeface="Calibri Light"/>
              </a:rPr>
              <a:t>which a </a:t>
            </a:r>
            <a:r>
              <a:rPr sz="1800" b="0" spc="-5" dirty="0">
                <a:latin typeface="Calibri Light"/>
                <a:cs typeface="Calibri Light"/>
              </a:rPr>
              <a:t>search </a:t>
            </a:r>
            <a:r>
              <a:rPr sz="1800" b="0" spc="-10" dirty="0">
                <a:latin typeface="Calibri Light"/>
                <a:cs typeface="Calibri Light"/>
              </a:rPr>
              <a:t>operation </a:t>
            </a:r>
            <a:r>
              <a:rPr sz="1800" b="0" dirty="0">
                <a:latin typeface="Calibri Light"/>
                <a:cs typeface="Calibri Light"/>
              </a:rPr>
              <a:t>is </a:t>
            </a:r>
            <a:r>
              <a:rPr sz="1800" b="0" spc="-10" dirty="0">
                <a:latin typeface="Calibri Light"/>
                <a:cs typeface="Calibri Light"/>
              </a:rPr>
              <a:t>to </a:t>
            </a:r>
            <a:r>
              <a:rPr sz="1800" b="0" dirty="0">
                <a:latin typeface="Calibri Light"/>
                <a:cs typeface="Calibri Light"/>
              </a:rPr>
              <a:t>be </a:t>
            </a:r>
            <a:r>
              <a:rPr sz="1800" b="0" spc="-5" dirty="0">
                <a:latin typeface="Calibri Light"/>
                <a:cs typeface="Calibri Light"/>
              </a:rPr>
              <a:t>carried out </a:t>
            </a:r>
            <a:r>
              <a:rPr sz="1800" b="0" spc="-20" dirty="0">
                <a:latin typeface="Calibri Light"/>
                <a:cs typeface="Calibri Light"/>
              </a:rPr>
              <a:t>for </a:t>
            </a:r>
            <a:r>
              <a:rPr sz="1800" b="0" dirty="0">
                <a:latin typeface="Calibri Light"/>
                <a:cs typeface="Calibri Light"/>
              </a:rPr>
              <a:t>a</a:t>
            </a:r>
            <a:r>
              <a:rPr sz="1800" b="0" spc="135" dirty="0">
                <a:latin typeface="Calibri Light"/>
                <a:cs typeface="Calibri Light"/>
              </a:rPr>
              <a:t> </a:t>
            </a:r>
            <a:r>
              <a:rPr sz="1800" b="0" dirty="0">
                <a:latin typeface="Calibri Light"/>
                <a:cs typeface="Calibri Light"/>
              </a:rPr>
              <a:t>node.</a:t>
            </a:r>
            <a:endParaRPr sz="1800" dirty="0">
              <a:latin typeface="Calibri Light"/>
              <a:cs typeface="Calibri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13</a:t>
            </a:fld>
            <a:endParaRPr dirty="0"/>
          </a:p>
        </p:txBody>
      </p:sp>
      <p:sp>
        <p:nvSpPr>
          <p:cNvPr id="2" name="object 2"/>
          <p:cNvSpPr txBox="1">
            <a:spLocks noGrp="1"/>
          </p:cNvSpPr>
          <p:nvPr>
            <p:ph type="title"/>
          </p:nvPr>
        </p:nvSpPr>
        <p:spPr>
          <a:xfrm>
            <a:off x="916938" y="406730"/>
            <a:ext cx="4581145" cy="689932"/>
          </a:xfrm>
          <a:prstGeom prst="rect">
            <a:avLst/>
          </a:prstGeom>
        </p:spPr>
        <p:txBody>
          <a:bodyPr vert="horz" wrap="square" lIns="0" tIns="12700" rIns="0" bIns="0" rtlCol="0">
            <a:spAutoFit/>
          </a:bodyPr>
          <a:lstStyle/>
          <a:p>
            <a:pPr marL="12700">
              <a:lnSpc>
                <a:spcPct val="100000"/>
              </a:lnSpc>
              <a:spcBef>
                <a:spcPts val="100"/>
              </a:spcBef>
            </a:pPr>
            <a:r>
              <a:rPr sz="4400" kern="1200" spc="-35" dirty="0">
                <a:latin typeface="+mj-lt"/>
                <a:cs typeface="+mj-cs"/>
              </a:rPr>
              <a:t>Some</a:t>
            </a:r>
            <a:r>
              <a:rPr spc="-25" dirty="0"/>
              <a:t> </a:t>
            </a:r>
            <a:r>
              <a:rPr sz="4400" kern="1200" spc="-35" dirty="0">
                <a:latin typeface="+mj-lt"/>
                <a:cs typeface="+mj-cs"/>
              </a:rPr>
              <a:t>Key Terms:</a:t>
            </a:r>
          </a:p>
        </p:txBody>
      </p:sp>
      <p:sp>
        <p:nvSpPr>
          <p:cNvPr id="3" name="object 3"/>
          <p:cNvSpPr txBox="1"/>
          <p:nvPr/>
        </p:nvSpPr>
        <p:spPr>
          <a:xfrm>
            <a:off x="916939" y="1069974"/>
            <a:ext cx="10255885" cy="4933950"/>
          </a:xfrm>
          <a:prstGeom prst="rect">
            <a:avLst/>
          </a:prstGeom>
        </p:spPr>
        <p:txBody>
          <a:bodyPr vert="horz" wrap="square" lIns="0" tIns="12065" rIns="0" bIns="0" rtlCol="0">
            <a:spAutoFit/>
          </a:bodyPr>
          <a:lstStyle/>
          <a:p>
            <a:pPr marL="241300" indent="-229235">
              <a:lnSpc>
                <a:spcPts val="3329"/>
              </a:lnSpc>
              <a:spcBef>
                <a:spcPts val="95"/>
              </a:spcBef>
              <a:buFont typeface="Arial"/>
              <a:buChar char="•"/>
              <a:tabLst>
                <a:tab pos="241935" algn="l"/>
              </a:tabLst>
            </a:pPr>
            <a:r>
              <a:rPr sz="2400" b="0" spc="-15" dirty="0">
                <a:latin typeface="Calibri Light"/>
                <a:cs typeface="Calibri Light"/>
              </a:rPr>
              <a:t>Degree </a:t>
            </a:r>
            <a:r>
              <a:rPr sz="2400" b="0" spc="-5" dirty="0">
                <a:latin typeface="Calibri Light"/>
                <a:cs typeface="Calibri Light"/>
              </a:rPr>
              <a:t>of a</a:t>
            </a:r>
            <a:r>
              <a:rPr sz="2400" b="0" spc="50" dirty="0">
                <a:latin typeface="Calibri Light"/>
                <a:cs typeface="Calibri Light"/>
              </a:rPr>
              <a:t> </a:t>
            </a:r>
            <a:r>
              <a:rPr sz="2400" b="0" spc="-5" dirty="0">
                <a:latin typeface="Calibri Light"/>
                <a:cs typeface="Calibri Light"/>
              </a:rPr>
              <a:t>node:</a:t>
            </a:r>
            <a:endParaRPr sz="2400" dirty="0">
              <a:latin typeface="Calibri Light"/>
              <a:cs typeface="Calibri Light"/>
            </a:endParaRPr>
          </a:p>
          <a:p>
            <a:pPr marL="698500" lvl="1" indent="-229235">
              <a:lnSpc>
                <a:spcPts val="2850"/>
              </a:lnSpc>
              <a:buFont typeface="Arial"/>
              <a:buChar char="•"/>
              <a:tabLst>
                <a:tab pos="699135" algn="l"/>
              </a:tabLst>
            </a:pPr>
            <a:r>
              <a:rPr sz="2000" b="0" spc="-5" dirty="0">
                <a:latin typeface="Calibri Light"/>
                <a:cs typeface="Calibri Light"/>
              </a:rPr>
              <a:t>The </a:t>
            </a:r>
            <a:r>
              <a:rPr sz="2000" b="0" spc="-10" dirty="0">
                <a:latin typeface="Calibri Light"/>
                <a:cs typeface="Calibri Light"/>
              </a:rPr>
              <a:t>degree </a:t>
            </a:r>
            <a:r>
              <a:rPr sz="2000" b="0" spc="-5" dirty="0">
                <a:latin typeface="Calibri Light"/>
                <a:cs typeface="Calibri Light"/>
              </a:rPr>
              <a:t>of </a:t>
            </a:r>
            <a:r>
              <a:rPr sz="2000" b="0" dirty="0">
                <a:latin typeface="Calibri Light"/>
                <a:cs typeface="Calibri Light"/>
              </a:rPr>
              <a:t>a node is the number </a:t>
            </a:r>
            <a:r>
              <a:rPr sz="2000" b="0" spc="-5" dirty="0">
                <a:latin typeface="Calibri Light"/>
                <a:cs typeface="Calibri Light"/>
              </a:rPr>
              <a:t>of </a:t>
            </a:r>
            <a:r>
              <a:rPr sz="2000" b="0" spc="-10" dirty="0">
                <a:latin typeface="Calibri Light"/>
                <a:cs typeface="Calibri Light"/>
              </a:rPr>
              <a:t>children </a:t>
            </a:r>
            <a:r>
              <a:rPr sz="2000" b="0" spc="-5" dirty="0">
                <a:latin typeface="Calibri Light"/>
                <a:cs typeface="Calibri Light"/>
              </a:rPr>
              <a:t>of </a:t>
            </a:r>
            <a:r>
              <a:rPr sz="2000" b="0" spc="-10" dirty="0">
                <a:latin typeface="Calibri Light"/>
                <a:cs typeface="Calibri Light"/>
              </a:rPr>
              <a:t>that</a:t>
            </a:r>
            <a:r>
              <a:rPr sz="2000" b="0" spc="-70" dirty="0">
                <a:latin typeface="Calibri Light"/>
                <a:cs typeface="Calibri Light"/>
              </a:rPr>
              <a:t> </a:t>
            </a:r>
            <a:r>
              <a:rPr sz="2000" b="0" dirty="0">
                <a:latin typeface="Calibri Light"/>
                <a:cs typeface="Calibri Light"/>
              </a:rPr>
              <a:t>node</a:t>
            </a:r>
            <a:endParaRPr sz="2000" dirty="0">
              <a:latin typeface="Calibri Light"/>
              <a:cs typeface="Calibri Light"/>
            </a:endParaRPr>
          </a:p>
          <a:p>
            <a:pPr marL="241300" indent="-229235">
              <a:lnSpc>
                <a:spcPts val="3335"/>
              </a:lnSpc>
              <a:spcBef>
                <a:spcPts val="309"/>
              </a:spcBef>
              <a:buFont typeface="Arial"/>
              <a:buChar char="•"/>
              <a:tabLst>
                <a:tab pos="241935" algn="l"/>
              </a:tabLst>
            </a:pPr>
            <a:r>
              <a:rPr sz="2400" b="0" spc="-15" dirty="0">
                <a:latin typeface="Calibri Light"/>
                <a:cs typeface="Calibri Light"/>
              </a:rPr>
              <a:t>Degree </a:t>
            </a:r>
            <a:r>
              <a:rPr sz="2400" b="0" spc="-5" dirty="0">
                <a:latin typeface="Calibri Light"/>
                <a:cs typeface="Calibri Light"/>
              </a:rPr>
              <a:t>of a</a:t>
            </a:r>
            <a:r>
              <a:rPr sz="2400" b="0" spc="40" dirty="0">
                <a:latin typeface="Calibri Light"/>
                <a:cs typeface="Calibri Light"/>
              </a:rPr>
              <a:t> </a:t>
            </a:r>
            <a:r>
              <a:rPr sz="2400" b="0" spc="-55" dirty="0">
                <a:latin typeface="Calibri Light"/>
                <a:cs typeface="Calibri Light"/>
              </a:rPr>
              <a:t>Tree:</a:t>
            </a:r>
            <a:endParaRPr sz="2400" dirty="0">
              <a:latin typeface="Calibri Light"/>
              <a:cs typeface="Calibri Light"/>
            </a:endParaRPr>
          </a:p>
          <a:p>
            <a:pPr marL="698500" lvl="1" indent="-229235">
              <a:lnSpc>
                <a:spcPts val="2855"/>
              </a:lnSpc>
              <a:buFont typeface="Arial"/>
              <a:buChar char="•"/>
              <a:tabLst>
                <a:tab pos="699135" algn="l"/>
              </a:tabLst>
            </a:pPr>
            <a:r>
              <a:rPr sz="2000" b="0" spc="-5" dirty="0">
                <a:latin typeface="Calibri Light"/>
                <a:cs typeface="Calibri Light"/>
              </a:rPr>
              <a:t>The </a:t>
            </a:r>
            <a:r>
              <a:rPr sz="2000" b="0" spc="-10" dirty="0">
                <a:latin typeface="Calibri Light"/>
                <a:cs typeface="Calibri Light"/>
              </a:rPr>
              <a:t>degree </a:t>
            </a:r>
            <a:r>
              <a:rPr sz="2000" b="0" spc="-5" dirty="0">
                <a:latin typeface="Calibri Light"/>
                <a:cs typeface="Calibri Light"/>
              </a:rPr>
              <a:t>of </a:t>
            </a:r>
            <a:r>
              <a:rPr sz="2000" b="0" dirty="0">
                <a:latin typeface="Calibri Light"/>
                <a:cs typeface="Calibri Light"/>
              </a:rPr>
              <a:t>a </a:t>
            </a:r>
            <a:r>
              <a:rPr sz="2000" b="0" spc="-10" dirty="0">
                <a:latin typeface="Calibri Light"/>
                <a:cs typeface="Calibri Light"/>
              </a:rPr>
              <a:t>tree </a:t>
            </a:r>
            <a:r>
              <a:rPr sz="2000" b="0" dirty="0">
                <a:latin typeface="Calibri Light"/>
                <a:cs typeface="Calibri Light"/>
              </a:rPr>
              <a:t>is the </a:t>
            </a:r>
            <a:r>
              <a:rPr sz="2000" b="0" spc="-10" dirty="0">
                <a:latin typeface="Calibri Light"/>
                <a:cs typeface="Calibri Light"/>
              </a:rPr>
              <a:t>maximum degree </a:t>
            </a:r>
            <a:r>
              <a:rPr sz="2000" b="0" spc="-5" dirty="0">
                <a:latin typeface="Calibri Light"/>
                <a:cs typeface="Calibri Light"/>
              </a:rPr>
              <a:t>of </a:t>
            </a:r>
            <a:r>
              <a:rPr sz="2000" b="0" dirty="0">
                <a:latin typeface="Calibri Light"/>
                <a:cs typeface="Calibri Light"/>
              </a:rPr>
              <a:t>nodes in a </a:t>
            </a:r>
            <a:r>
              <a:rPr sz="2000" b="0" spc="-10" dirty="0">
                <a:latin typeface="Calibri Light"/>
                <a:cs typeface="Calibri Light"/>
              </a:rPr>
              <a:t>given</a:t>
            </a:r>
            <a:r>
              <a:rPr sz="2000" b="0" spc="-85" dirty="0">
                <a:latin typeface="Calibri Light"/>
                <a:cs typeface="Calibri Light"/>
              </a:rPr>
              <a:t> </a:t>
            </a:r>
            <a:r>
              <a:rPr sz="2000" b="0" spc="-15" dirty="0">
                <a:latin typeface="Calibri Light"/>
                <a:cs typeface="Calibri Light"/>
              </a:rPr>
              <a:t>tree</a:t>
            </a:r>
            <a:endParaRPr sz="2000" dirty="0">
              <a:latin typeface="Calibri Light"/>
              <a:cs typeface="Calibri Light"/>
            </a:endParaRPr>
          </a:p>
          <a:p>
            <a:pPr marL="241300" indent="-229235">
              <a:lnSpc>
                <a:spcPts val="3329"/>
              </a:lnSpc>
              <a:spcBef>
                <a:spcPts val="305"/>
              </a:spcBef>
              <a:buFont typeface="Arial"/>
              <a:buChar char="•"/>
              <a:tabLst>
                <a:tab pos="241935" algn="l"/>
              </a:tabLst>
            </a:pPr>
            <a:r>
              <a:rPr sz="2400" b="0" spc="-20" dirty="0">
                <a:latin typeface="Calibri Light"/>
                <a:cs typeface="Calibri Light"/>
              </a:rPr>
              <a:t>Path:</a:t>
            </a:r>
            <a:endParaRPr sz="2400" dirty="0">
              <a:latin typeface="Calibri Light"/>
              <a:cs typeface="Calibri Light"/>
            </a:endParaRPr>
          </a:p>
          <a:p>
            <a:pPr marL="698500" lvl="1" indent="-229235">
              <a:lnSpc>
                <a:spcPts val="2850"/>
              </a:lnSpc>
              <a:buFont typeface="Arial"/>
              <a:buChar char="•"/>
              <a:tabLst>
                <a:tab pos="699135" algn="l"/>
              </a:tabLst>
            </a:pPr>
            <a:r>
              <a:rPr sz="2000" b="0" spc="-5" dirty="0">
                <a:latin typeface="Calibri Light"/>
                <a:cs typeface="Calibri Light"/>
              </a:rPr>
              <a:t>It </a:t>
            </a:r>
            <a:r>
              <a:rPr sz="2000" b="0" dirty="0">
                <a:latin typeface="Calibri Light"/>
                <a:cs typeface="Calibri Light"/>
              </a:rPr>
              <a:t>is the sequence </a:t>
            </a:r>
            <a:r>
              <a:rPr sz="2000" b="0" spc="-5" dirty="0">
                <a:latin typeface="Calibri Light"/>
                <a:cs typeface="Calibri Light"/>
              </a:rPr>
              <a:t>of </a:t>
            </a:r>
            <a:r>
              <a:rPr sz="2000" b="0" spc="-10" dirty="0">
                <a:latin typeface="Calibri Light"/>
                <a:cs typeface="Calibri Light"/>
              </a:rPr>
              <a:t>consecutive </a:t>
            </a:r>
            <a:r>
              <a:rPr sz="2000" b="0" spc="-5" dirty="0">
                <a:latin typeface="Calibri Light"/>
                <a:cs typeface="Calibri Light"/>
              </a:rPr>
              <a:t>edges </a:t>
            </a:r>
            <a:r>
              <a:rPr sz="2000" b="0" spc="-15" dirty="0">
                <a:latin typeface="Calibri Light"/>
                <a:cs typeface="Calibri Light"/>
              </a:rPr>
              <a:t>from </a:t>
            </a:r>
            <a:r>
              <a:rPr sz="2000" b="0" spc="-10" dirty="0">
                <a:latin typeface="Calibri Light"/>
                <a:cs typeface="Calibri Light"/>
              </a:rPr>
              <a:t>source </a:t>
            </a:r>
            <a:r>
              <a:rPr sz="2000" b="0" dirty="0">
                <a:latin typeface="Calibri Light"/>
                <a:cs typeface="Calibri Light"/>
              </a:rPr>
              <a:t>node </a:t>
            </a:r>
            <a:r>
              <a:rPr sz="2000" b="0" spc="-15" dirty="0">
                <a:latin typeface="Calibri Light"/>
                <a:cs typeface="Calibri Light"/>
              </a:rPr>
              <a:t>to </a:t>
            </a:r>
            <a:r>
              <a:rPr sz="2000" b="0" spc="-10" dirty="0">
                <a:latin typeface="Calibri Light"/>
                <a:cs typeface="Calibri Light"/>
              </a:rPr>
              <a:t>destination</a:t>
            </a:r>
            <a:r>
              <a:rPr sz="2000" b="0" spc="-60" dirty="0">
                <a:latin typeface="Calibri Light"/>
                <a:cs typeface="Calibri Light"/>
              </a:rPr>
              <a:t> </a:t>
            </a:r>
            <a:r>
              <a:rPr sz="2000" b="0" dirty="0">
                <a:latin typeface="Calibri Light"/>
                <a:cs typeface="Calibri Light"/>
              </a:rPr>
              <a:t>node.</a:t>
            </a:r>
            <a:endParaRPr sz="2000" dirty="0">
              <a:latin typeface="Calibri Light"/>
              <a:cs typeface="Calibri Light"/>
            </a:endParaRPr>
          </a:p>
          <a:p>
            <a:pPr marL="241300" indent="-229235">
              <a:lnSpc>
                <a:spcPts val="3335"/>
              </a:lnSpc>
              <a:spcBef>
                <a:spcPts val="310"/>
              </a:spcBef>
              <a:buFont typeface="Arial"/>
              <a:buChar char="•"/>
              <a:tabLst>
                <a:tab pos="241935" algn="l"/>
              </a:tabLst>
            </a:pPr>
            <a:r>
              <a:rPr sz="2400" b="0" spc="-15" dirty="0">
                <a:latin typeface="Calibri Light"/>
                <a:cs typeface="Calibri Light"/>
              </a:rPr>
              <a:t>Height </a:t>
            </a:r>
            <a:r>
              <a:rPr sz="2400" b="0" spc="-5" dirty="0">
                <a:latin typeface="Calibri Light"/>
                <a:cs typeface="Calibri Light"/>
              </a:rPr>
              <a:t>of a</a:t>
            </a:r>
            <a:r>
              <a:rPr sz="2400" b="0" spc="35" dirty="0">
                <a:latin typeface="Calibri Light"/>
                <a:cs typeface="Calibri Light"/>
              </a:rPr>
              <a:t> </a:t>
            </a:r>
            <a:r>
              <a:rPr sz="2400" b="0" spc="-5" dirty="0">
                <a:latin typeface="Calibri Light"/>
                <a:cs typeface="Calibri Light"/>
              </a:rPr>
              <a:t>node:</a:t>
            </a:r>
            <a:endParaRPr sz="2400" dirty="0">
              <a:latin typeface="Calibri Light"/>
              <a:cs typeface="Calibri Light"/>
            </a:endParaRPr>
          </a:p>
          <a:p>
            <a:pPr marL="698500" lvl="1" indent="-229235">
              <a:lnSpc>
                <a:spcPts val="2855"/>
              </a:lnSpc>
              <a:buFont typeface="Arial"/>
              <a:buChar char="•"/>
              <a:tabLst>
                <a:tab pos="699135" algn="l"/>
              </a:tabLst>
            </a:pPr>
            <a:r>
              <a:rPr sz="2000" b="0" spc="-5" dirty="0">
                <a:latin typeface="Calibri Light"/>
                <a:cs typeface="Calibri Light"/>
              </a:rPr>
              <a:t>The height of </a:t>
            </a:r>
            <a:r>
              <a:rPr sz="2000" b="0" dirty="0">
                <a:latin typeface="Calibri Light"/>
                <a:cs typeface="Calibri Light"/>
              </a:rPr>
              <a:t>a </a:t>
            </a:r>
            <a:r>
              <a:rPr sz="2000" b="0" spc="-5" dirty="0">
                <a:latin typeface="Calibri Light"/>
                <a:cs typeface="Calibri Light"/>
              </a:rPr>
              <a:t>node </a:t>
            </a:r>
            <a:r>
              <a:rPr sz="2000" b="0" dirty="0">
                <a:latin typeface="Calibri Light"/>
                <a:cs typeface="Calibri Light"/>
              </a:rPr>
              <a:t>is the </a:t>
            </a:r>
            <a:r>
              <a:rPr sz="2000" b="0" spc="-10" dirty="0">
                <a:latin typeface="Calibri Light"/>
                <a:cs typeface="Calibri Light"/>
              </a:rPr>
              <a:t>max path length </a:t>
            </a:r>
            <a:r>
              <a:rPr sz="2000" b="0" spc="-20" dirty="0">
                <a:latin typeface="Calibri Light"/>
                <a:cs typeface="Calibri Light"/>
              </a:rPr>
              <a:t>form </a:t>
            </a:r>
            <a:r>
              <a:rPr sz="2000" b="0" spc="-10" dirty="0">
                <a:latin typeface="Calibri Light"/>
                <a:cs typeface="Calibri Light"/>
              </a:rPr>
              <a:t>that </a:t>
            </a:r>
            <a:r>
              <a:rPr sz="2000" b="0" dirty="0">
                <a:latin typeface="Calibri Light"/>
                <a:cs typeface="Calibri Light"/>
              </a:rPr>
              <a:t>node </a:t>
            </a:r>
            <a:r>
              <a:rPr sz="2000" b="0" spc="-15" dirty="0">
                <a:latin typeface="Calibri Light"/>
                <a:cs typeface="Calibri Light"/>
              </a:rPr>
              <a:t>to </a:t>
            </a:r>
            <a:r>
              <a:rPr sz="2000" b="0" dirty="0">
                <a:latin typeface="Calibri Light"/>
                <a:cs typeface="Calibri Light"/>
              </a:rPr>
              <a:t>a </a:t>
            </a:r>
            <a:r>
              <a:rPr sz="2000" b="0" spc="-5" dirty="0">
                <a:latin typeface="Calibri Light"/>
                <a:cs typeface="Calibri Light"/>
              </a:rPr>
              <a:t>leaf</a:t>
            </a:r>
            <a:r>
              <a:rPr sz="2000" b="0" spc="-75" dirty="0">
                <a:latin typeface="Calibri Light"/>
                <a:cs typeface="Calibri Light"/>
              </a:rPr>
              <a:t> </a:t>
            </a:r>
            <a:r>
              <a:rPr sz="2000" b="0" dirty="0">
                <a:latin typeface="Calibri Light"/>
                <a:cs typeface="Calibri Light"/>
              </a:rPr>
              <a:t>node.</a:t>
            </a:r>
            <a:endParaRPr sz="2000" dirty="0">
              <a:latin typeface="Calibri Light"/>
              <a:cs typeface="Calibri Light"/>
            </a:endParaRPr>
          </a:p>
          <a:p>
            <a:pPr marL="241300" indent="-229235">
              <a:lnSpc>
                <a:spcPts val="3329"/>
              </a:lnSpc>
              <a:spcBef>
                <a:spcPts val="305"/>
              </a:spcBef>
              <a:buFont typeface="Arial"/>
              <a:buChar char="•"/>
              <a:tabLst>
                <a:tab pos="241935" algn="l"/>
              </a:tabLst>
            </a:pPr>
            <a:r>
              <a:rPr sz="2400" b="0" spc="-15" dirty="0">
                <a:latin typeface="Calibri Light"/>
                <a:cs typeface="Calibri Light"/>
              </a:rPr>
              <a:t>Height </a:t>
            </a:r>
            <a:r>
              <a:rPr sz="2400" b="0" spc="-5" dirty="0">
                <a:latin typeface="Calibri Light"/>
                <a:cs typeface="Calibri Light"/>
              </a:rPr>
              <a:t>of a</a:t>
            </a:r>
            <a:r>
              <a:rPr sz="2400" b="0" spc="50" dirty="0">
                <a:latin typeface="Calibri Light"/>
                <a:cs typeface="Calibri Light"/>
              </a:rPr>
              <a:t> </a:t>
            </a:r>
            <a:r>
              <a:rPr sz="2400" b="0" spc="-15" dirty="0">
                <a:latin typeface="Calibri Light"/>
                <a:cs typeface="Calibri Light"/>
              </a:rPr>
              <a:t>tree:</a:t>
            </a:r>
            <a:endParaRPr sz="2400" dirty="0">
              <a:latin typeface="Calibri Light"/>
              <a:cs typeface="Calibri Light"/>
            </a:endParaRPr>
          </a:p>
          <a:p>
            <a:pPr marL="698500" lvl="1" indent="-229235">
              <a:lnSpc>
                <a:spcPts val="2850"/>
              </a:lnSpc>
              <a:buFont typeface="Arial"/>
              <a:buChar char="•"/>
              <a:tabLst>
                <a:tab pos="699135" algn="l"/>
              </a:tabLst>
            </a:pPr>
            <a:r>
              <a:rPr sz="2000" b="0" spc="-5" dirty="0">
                <a:latin typeface="Calibri Light"/>
                <a:cs typeface="Calibri Light"/>
              </a:rPr>
              <a:t>The height of </a:t>
            </a:r>
            <a:r>
              <a:rPr sz="2000" b="0" dirty="0">
                <a:latin typeface="Calibri Light"/>
                <a:cs typeface="Calibri Light"/>
              </a:rPr>
              <a:t>a </a:t>
            </a:r>
            <a:r>
              <a:rPr sz="2000" b="0" spc="-15" dirty="0">
                <a:latin typeface="Calibri Light"/>
                <a:cs typeface="Calibri Light"/>
              </a:rPr>
              <a:t>tree </a:t>
            </a:r>
            <a:r>
              <a:rPr sz="2000" b="0" dirty="0">
                <a:latin typeface="Calibri Light"/>
                <a:cs typeface="Calibri Light"/>
              </a:rPr>
              <a:t>is the </a:t>
            </a:r>
            <a:r>
              <a:rPr sz="2000" b="0" spc="-5" dirty="0">
                <a:latin typeface="Calibri Light"/>
                <a:cs typeface="Calibri Light"/>
              </a:rPr>
              <a:t>height of </a:t>
            </a:r>
            <a:r>
              <a:rPr sz="2000" b="0" dirty="0">
                <a:latin typeface="Calibri Light"/>
                <a:cs typeface="Calibri Light"/>
              </a:rPr>
              <a:t>the</a:t>
            </a:r>
            <a:r>
              <a:rPr sz="2000" b="0" spc="-75" dirty="0">
                <a:latin typeface="Calibri Light"/>
                <a:cs typeface="Calibri Light"/>
              </a:rPr>
              <a:t> </a:t>
            </a:r>
            <a:r>
              <a:rPr sz="2000" b="0" spc="-20" dirty="0">
                <a:latin typeface="Calibri Light"/>
                <a:cs typeface="Calibri Light"/>
              </a:rPr>
              <a:t>root</a:t>
            </a:r>
            <a:endParaRPr sz="2000" dirty="0">
              <a:latin typeface="Calibri Light"/>
              <a:cs typeface="Calibri Light"/>
            </a:endParaRPr>
          </a:p>
          <a:p>
            <a:pPr marL="241300" indent="-229235">
              <a:lnSpc>
                <a:spcPts val="3335"/>
              </a:lnSpc>
              <a:spcBef>
                <a:spcPts val="310"/>
              </a:spcBef>
              <a:buFont typeface="Arial"/>
              <a:buChar char="•"/>
              <a:tabLst>
                <a:tab pos="241935" algn="l"/>
              </a:tabLst>
            </a:pPr>
            <a:r>
              <a:rPr sz="2400" b="0" spc="-10" dirty="0">
                <a:latin typeface="Calibri Light"/>
                <a:cs typeface="Calibri Light"/>
              </a:rPr>
              <a:t>Depth </a:t>
            </a:r>
            <a:r>
              <a:rPr sz="2400" b="0" spc="-5" dirty="0">
                <a:latin typeface="Calibri Light"/>
                <a:cs typeface="Calibri Light"/>
              </a:rPr>
              <a:t>of a</a:t>
            </a:r>
            <a:r>
              <a:rPr sz="2400" b="0" spc="25" dirty="0">
                <a:latin typeface="Calibri Light"/>
                <a:cs typeface="Calibri Light"/>
              </a:rPr>
              <a:t> </a:t>
            </a:r>
            <a:r>
              <a:rPr sz="2400" b="0" spc="-15" dirty="0">
                <a:latin typeface="Calibri Light"/>
                <a:cs typeface="Calibri Light"/>
              </a:rPr>
              <a:t>tree:</a:t>
            </a:r>
            <a:endParaRPr sz="2400" dirty="0">
              <a:latin typeface="Calibri Light"/>
              <a:cs typeface="Calibri Light"/>
            </a:endParaRPr>
          </a:p>
          <a:p>
            <a:pPr marL="698500" lvl="1" indent="-229235">
              <a:lnSpc>
                <a:spcPts val="2855"/>
              </a:lnSpc>
              <a:buFont typeface="Arial"/>
              <a:buChar char="•"/>
              <a:tabLst>
                <a:tab pos="699135" algn="l"/>
              </a:tabLst>
            </a:pPr>
            <a:r>
              <a:rPr sz="2000" b="0" spc="-5" dirty="0">
                <a:latin typeface="Calibri Light"/>
                <a:cs typeface="Calibri Light"/>
              </a:rPr>
              <a:t>Depth of </a:t>
            </a:r>
            <a:r>
              <a:rPr sz="2000" b="0" dirty="0">
                <a:latin typeface="Calibri Light"/>
                <a:cs typeface="Calibri Light"/>
              </a:rPr>
              <a:t>a </a:t>
            </a:r>
            <a:r>
              <a:rPr sz="2000" b="0" spc="-10" dirty="0">
                <a:latin typeface="Calibri Light"/>
                <a:cs typeface="Calibri Light"/>
              </a:rPr>
              <a:t>tree </a:t>
            </a:r>
            <a:r>
              <a:rPr sz="2000" b="0" dirty="0">
                <a:latin typeface="Calibri Light"/>
                <a:cs typeface="Calibri Light"/>
              </a:rPr>
              <a:t>is the </a:t>
            </a:r>
            <a:r>
              <a:rPr sz="2000" b="0" spc="-10" dirty="0">
                <a:latin typeface="Calibri Light"/>
                <a:cs typeface="Calibri Light"/>
              </a:rPr>
              <a:t>max level </a:t>
            </a:r>
            <a:r>
              <a:rPr sz="2000" b="0" spc="-5" dirty="0">
                <a:latin typeface="Calibri Light"/>
                <a:cs typeface="Calibri Light"/>
              </a:rPr>
              <a:t>of </a:t>
            </a:r>
            <a:r>
              <a:rPr sz="2000" b="0" spc="-20" dirty="0">
                <a:latin typeface="Calibri Light"/>
                <a:cs typeface="Calibri Light"/>
              </a:rPr>
              <a:t>any </a:t>
            </a:r>
            <a:r>
              <a:rPr sz="2000" b="0" spc="-5" dirty="0">
                <a:latin typeface="Calibri Light"/>
                <a:cs typeface="Calibri Light"/>
              </a:rPr>
              <a:t>leaf </a:t>
            </a:r>
            <a:r>
              <a:rPr sz="2000" b="0" dirty="0">
                <a:latin typeface="Calibri Light"/>
                <a:cs typeface="Calibri Light"/>
              </a:rPr>
              <a:t>in the</a:t>
            </a:r>
            <a:r>
              <a:rPr sz="2000" b="0" spc="-90" dirty="0">
                <a:latin typeface="Calibri Light"/>
                <a:cs typeface="Calibri Light"/>
              </a:rPr>
              <a:t> </a:t>
            </a:r>
            <a:r>
              <a:rPr sz="2000" b="0" spc="-15" dirty="0">
                <a:latin typeface="Calibri Light"/>
                <a:cs typeface="Calibri Light"/>
              </a:rPr>
              <a:t>tree</a:t>
            </a:r>
            <a:endParaRPr sz="2000" dirty="0">
              <a:latin typeface="Calibri Light"/>
              <a:cs typeface="Calibri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61518" y="173677"/>
            <a:ext cx="6723228" cy="6368191"/>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15</a:t>
            </a:fld>
            <a:endParaRPr dirty="0"/>
          </a:p>
        </p:txBody>
      </p:sp>
      <p:sp>
        <p:nvSpPr>
          <p:cNvPr id="2" name="object 2"/>
          <p:cNvSpPr txBox="1">
            <a:spLocks noGrp="1"/>
          </p:cNvSpPr>
          <p:nvPr>
            <p:ph type="title"/>
          </p:nvPr>
        </p:nvSpPr>
        <p:spPr>
          <a:xfrm>
            <a:off x="916939" y="406730"/>
            <a:ext cx="5788661" cy="689932"/>
          </a:xfrm>
          <a:prstGeom prst="rect">
            <a:avLst/>
          </a:prstGeom>
        </p:spPr>
        <p:txBody>
          <a:bodyPr vert="horz" wrap="square" lIns="0" tIns="12700" rIns="0" bIns="0" rtlCol="0">
            <a:spAutoFit/>
          </a:bodyPr>
          <a:lstStyle/>
          <a:p>
            <a:pPr marL="12700">
              <a:lnSpc>
                <a:spcPct val="100000"/>
              </a:lnSpc>
              <a:spcBef>
                <a:spcPts val="100"/>
              </a:spcBef>
            </a:pPr>
            <a:r>
              <a:rPr lang="en-US" sz="4400" kern="1200" spc="-35" dirty="0">
                <a:latin typeface="+mj-lt"/>
                <a:cs typeface="+mj-cs"/>
              </a:rPr>
              <a:t>Classification</a:t>
            </a:r>
            <a:endParaRPr sz="4400" kern="1200" spc="-35" dirty="0">
              <a:latin typeface="+mj-lt"/>
              <a:cs typeface="+mj-cs"/>
            </a:endParaRPr>
          </a:p>
        </p:txBody>
      </p:sp>
      <p:sp>
        <p:nvSpPr>
          <p:cNvPr id="3" name="object 3"/>
          <p:cNvSpPr txBox="1"/>
          <p:nvPr/>
        </p:nvSpPr>
        <p:spPr>
          <a:xfrm>
            <a:off x="916939" y="1253767"/>
            <a:ext cx="9141461" cy="1596591"/>
          </a:xfrm>
          <a:prstGeom prst="rect">
            <a:avLst/>
          </a:prstGeom>
        </p:spPr>
        <p:txBody>
          <a:bodyPr vert="horz" wrap="square" lIns="0" tIns="97790" rIns="0" bIns="0" rtlCol="0">
            <a:spAutoFit/>
          </a:bodyPr>
          <a:lstStyle/>
          <a:p>
            <a:pPr marL="241300" indent="-229235">
              <a:lnSpc>
                <a:spcPct val="100000"/>
              </a:lnSpc>
              <a:spcBef>
                <a:spcPts val="770"/>
              </a:spcBef>
              <a:buFont typeface="Arial"/>
              <a:buChar char="•"/>
              <a:tabLst>
                <a:tab pos="241935" algn="l"/>
              </a:tabLst>
            </a:pPr>
            <a:r>
              <a:rPr lang="en-US" sz="2800" spc="-5" dirty="0">
                <a:latin typeface="Calibri Light"/>
                <a:cs typeface="Calibri Light"/>
              </a:rPr>
              <a:t>    By maximum number of branches -- binary, ternary, n-way</a:t>
            </a:r>
          </a:p>
          <a:p>
            <a:pPr marL="241300" indent="-229235">
              <a:lnSpc>
                <a:spcPct val="100000"/>
              </a:lnSpc>
              <a:spcBef>
                <a:spcPts val="770"/>
              </a:spcBef>
              <a:buFont typeface="Arial"/>
              <a:buChar char="•"/>
              <a:tabLst>
                <a:tab pos="241935" algn="l"/>
              </a:tabLst>
            </a:pPr>
            <a:r>
              <a:rPr lang="en-US" sz="2800" spc="-5" dirty="0">
                <a:latin typeface="Calibri Light"/>
                <a:cs typeface="Calibri Light"/>
              </a:rPr>
              <a:t>    By heights of </a:t>
            </a:r>
            <a:r>
              <a:rPr lang="en-US" sz="2800" spc="-5" dirty="0" err="1">
                <a:latin typeface="Calibri Light"/>
                <a:cs typeface="Calibri Light"/>
              </a:rPr>
              <a:t>substree</a:t>
            </a:r>
            <a:r>
              <a:rPr lang="en-US" sz="2800" spc="-5" dirty="0">
                <a:latin typeface="Calibri Light"/>
                <a:cs typeface="Calibri Light"/>
              </a:rPr>
              <a:t> -- balanced, unbalanced trees</a:t>
            </a:r>
          </a:p>
          <a:p>
            <a:pPr marL="241300" indent="-229235">
              <a:lnSpc>
                <a:spcPct val="100000"/>
              </a:lnSpc>
              <a:spcBef>
                <a:spcPts val="770"/>
              </a:spcBef>
              <a:buFont typeface="Arial"/>
              <a:buChar char="•"/>
              <a:tabLst>
                <a:tab pos="241935" algn="l"/>
              </a:tabLst>
            </a:pPr>
            <a:r>
              <a:rPr lang="en-US" sz="2800" spc="-5" dirty="0">
                <a:latin typeface="Calibri Light"/>
                <a:cs typeface="Calibri Light"/>
              </a:rPr>
              <a:t>    By changeability -- static, dynamic trees</a:t>
            </a:r>
          </a:p>
        </p:txBody>
      </p:sp>
    </p:spTree>
    <p:extLst>
      <p:ext uri="{BB962C8B-B14F-4D97-AF65-F5344CB8AC3E}">
        <p14:creationId xmlns:p14="http://schemas.microsoft.com/office/powerpoint/2010/main" val="3579302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16</a:t>
            </a:fld>
            <a:endParaRPr dirty="0"/>
          </a:p>
        </p:txBody>
      </p:sp>
      <p:sp>
        <p:nvSpPr>
          <p:cNvPr id="2" name="object 2"/>
          <p:cNvSpPr txBox="1">
            <a:spLocks noGrp="1"/>
          </p:cNvSpPr>
          <p:nvPr>
            <p:ph type="title"/>
          </p:nvPr>
        </p:nvSpPr>
        <p:spPr>
          <a:xfrm>
            <a:off x="916939" y="406730"/>
            <a:ext cx="5788661" cy="689932"/>
          </a:xfrm>
          <a:prstGeom prst="rect">
            <a:avLst/>
          </a:prstGeom>
        </p:spPr>
        <p:txBody>
          <a:bodyPr vert="horz" wrap="square" lIns="0" tIns="12700" rIns="0" bIns="0" rtlCol="0">
            <a:spAutoFit/>
          </a:bodyPr>
          <a:lstStyle/>
          <a:p>
            <a:pPr marL="12700">
              <a:lnSpc>
                <a:spcPct val="100000"/>
              </a:lnSpc>
              <a:spcBef>
                <a:spcPts val="100"/>
              </a:spcBef>
            </a:pPr>
            <a:r>
              <a:rPr lang="en-US" sz="4400" kern="1200" spc="-35" dirty="0">
                <a:latin typeface="+mj-lt"/>
                <a:cs typeface="+mj-cs"/>
              </a:rPr>
              <a:t>Classification</a:t>
            </a:r>
            <a:endParaRPr sz="4400" kern="1200" spc="-35" dirty="0">
              <a:latin typeface="+mj-lt"/>
              <a:cs typeface="+mj-cs"/>
            </a:endParaRPr>
          </a:p>
        </p:txBody>
      </p:sp>
      <p:sp>
        <p:nvSpPr>
          <p:cNvPr id="3" name="object 3"/>
          <p:cNvSpPr txBox="1"/>
          <p:nvPr/>
        </p:nvSpPr>
        <p:spPr>
          <a:xfrm>
            <a:off x="762000" y="1253767"/>
            <a:ext cx="10319511" cy="3566361"/>
          </a:xfrm>
          <a:prstGeom prst="rect">
            <a:avLst/>
          </a:prstGeom>
        </p:spPr>
        <p:txBody>
          <a:bodyPr vert="horz" wrap="square" lIns="0" tIns="97790" rIns="0" bIns="0" rtlCol="0">
            <a:spAutoFit/>
          </a:bodyPr>
          <a:lstStyle/>
          <a:p>
            <a:pPr marL="241300" indent="-229235">
              <a:lnSpc>
                <a:spcPct val="100000"/>
              </a:lnSpc>
              <a:spcBef>
                <a:spcPts val="770"/>
              </a:spcBef>
              <a:buFont typeface="Arial"/>
              <a:buChar char="•"/>
              <a:tabLst>
                <a:tab pos="241935" algn="l"/>
              </a:tabLst>
            </a:pPr>
            <a:r>
              <a:rPr lang="en-US" sz="2400" spc="-5" dirty="0">
                <a:latin typeface="Calibri Light"/>
                <a:cs typeface="Calibri Light"/>
              </a:rPr>
              <a:t>Empty (Null)-tree: a tree without any node</a:t>
            </a:r>
          </a:p>
          <a:p>
            <a:pPr marL="241300" indent="-229235">
              <a:lnSpc>
                <a:spcPct val="100000"/>
              </a:lnSpc>
              <a:spcBef>
                <a:spcPts val="770"/>
              </a:spcBef>
              <a:buFont typeface="Arial"/>
              <a:buChar char="•"/>
              <a:tabLst>
                <a:tab pos="241935" algn="l"/>
              </a:tabLst>
            </a:pPr>
            <a:r>
              <a:rPr lang="en-US" sz="2400" spc="-5" dirty="0">
                <a:latin typeface="Calibri Light"/>
                <a:cs typeface="Calibri Light"/>
              </a:rPr>
              <a:t>Root-tree: a tree with only one node</a:t>
            </a:r>
          </a:p>
          <a:p>
            <a:pPr marL="241300" indent="-229235">
              <a:lnSpc>
                <a:spcPct val="100000"/>
              </a:lnSpc>
              <a:spcBef>
                <a:spcPts val="770"/>
              </a:spcBef>
              <a:buFont typeface="Arial"/>
              <a:buChar char="•"/>
              <a:tabLst>
                <a:tab pos="241935" algn="l"/>
              </a:tabLst>
            </a:pPr>
            <a:r>
              <a:rPr lang="en-US" sz="2400" spc="-5" dirty="0">
                <a:latin typeface="Calibri Light"/>
                <a:cs typeface="Calibri Light"/>
              </a:rPr>
              <a:t>Binary tree: a tree in which each node has at most two children (parent, left, and right)</a:t>
            </a:r>
          </a:p>
          <a:p>
            <a:pPr marL="241300" indent="-229235">
              <a:lnSpc>
                <a:spcPct val="100000"/>
              </a:lnSpc>
              <a:spcBef>
                <a:spcPts val="770"/>
              </a:spcBef>
              <a:buFont typeface="Arial"/>
              <a:buChar char="•"/>
              <a:tabLst>
                <a:tab pos="241935" algn="l"/>
              </a:tabLst>
            </a:pPr>
            <a:r>
              <a:rPr lang="en-US" sz="2400" spc="-5" dirty="0">
                <a:latin typeface="Calibri Light"/>
                <a:cs typeface="Calibri Light"/>
              </a:rPr>
              <a:t>Two tree: a binary tree that either is empty or each non-leaf has two children</a:t>
            </a:r>
          </a:p>
          <a:p>
            <a:pPr marL="241300" indent="-229235">
              <a:lnSpc>
                <a:spcPct val="100000"/>
              </a:lnSpc>
              <a:spcBef>
                <a:spcPts val="770"/>
              </a:spcBef>
              <a:buFont typeface="Arial"/>
              <a:buChar char="•"/>
              <a:tabLst>
                <a:tab pos="241935" algn="l"/>
              </a:tabLst>
            </a:pPr>
            <a:r>
              <a:rPr lang="en-US" sz="2400" spc="-5" dirty="0">
                <a:latin typeface="Calibri Light"/>
                <a:cs typeface="Calibri Light"/>
              </a:rPr>
              <a:t>Heap: a tree where parent node has bigger (smaller) value than children</a:t>
            </a:r>
          </a:p>
          <a:p>
            <a:pPr marL="241300" indent="-229235">
              <a:lnSpc>
                <a:spcPct val="100000"/>
              </a:lnSpc>
              <a:spcBef>
                <a:spcPts val="770"/>
              </a:spcBef>
              <a:buFont typeface="Arial"/>
              <a:buChar char="•"/>
              <a:tabLst>
                <a:tab pos="241935" algn="l"/>
              </a:tabLst>
            </a:pPr>
            <a:r>
              <a:rPr lang="en-US" sz="2400" spc="-5" dirty="0">
                <a:latin typeface="Calibri Light"/>
                <a:cs typeface="Calibri Light"/>
              </a:rPr>
              <a:t>And many others: binary search tree (BST), 2-3 tree, AVL tree, B-tree/B</a:t>
            </a:r>
            <a:r>
              <a:rPr lang="en-US" sz="2400" spc="-5" baseline="30000" dirty="0">
                <a:latin typeface="Calibri Light"/>
                <a:cs typeface="Calibri Light"/>
              </a:rPr>
              <a:t>+</a:t>
            </a:r>
            <a:r>
              <a:rPr lang="en-US" sz="2400" spc="-5" dirty="0">
                <a:latin typeface="Calibri Light"/>
                <a:cs typeface="Calibri Light"/>
              </a:rPr>
              <a:t>-tree, Huffman tree, Red-Black tree, Game tree, Spanning tree, etc.</a:t>
            </a:r>
          </a:p>
        </p:txBody>
      </p:sp>
    </p:spTree>
    <p:extLst>
      <p:ext uri="{BB962C8B-B14F-4D97-AF65-F5344CB8AC3E}">
        <p14:creationId xmlns:p14="http://schemas.microsoft.com/office/powerpoint/2010/main" val="109972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17</a:t>
            </a:fld>
            <a:endParaRPr dirty="0"/>
          </a:p>
        </p:txBody>
      </p:sp>
      <p:sp>
        <p:nvSpPr>
          <p:cNvPr id="2" name="object 2"/>
          <p:cNvSpPr txBox="1">
            <a:spLocks noGrp="1"/>
          </p:cNvSpPr>
          <p:nvPr>
            <p:ph type="title"/>
          </p:nvPr>
        </p:nvSpPr>
        <p:spPr>
          <a:xfrm>
            <a:off x="916939" y="406730"/>
            <a:ext cx="5788661" cy="689932"/>
          </a:xfrm>
          <a:prstGeom prst="rect">
            <a:avLst/>
          </a:prstGeom>
        </p:spPr>
        <p:txBody>
          <a:bodyPr vert="horz" wrap="square" lIns="0" tIns="12700" rIns="0" bIns="0" rtlCol="0">
            <a:spAutoFit/>
          </a:bodyPr>
          <a:lstStyle/>
          <a:p>
            <a:pPr marL="12700">
              <a:lnSpc>
                <a:spcPct val="100000"/>
              </a:lnSpc>
              <a:spcBef>
                <a:spcPts val="100"/>
              </a:spcBef>
            </a:pPr>
            <a:r>
              <a:rPr lang="en-US" sz="4400" kern="1200" spc="-35" dirty="0">
                <a:latin typeface="+mj-lt"/>
                <a:cs typeface="+mj-cs"/>
              </a:rPr>
              <a:t>Why Tree Structure?</a:t>
            </a:r>
            <a:endParaRPr sz="4400" kern="1200" spc="-35" dirty="0">
              <a:latin typeface="+mj-lt"/>
              <a:cs typeface="+mj-cs"/>
            </a:endParaRPr>
          </a:p>
        </p:txBody>
      </p:sp>
      <p:sp>
        <p:nvSpPr>
          <p:cNvPr id="4" name="Rectangle 3">
            <a:extLst>
              <a:ext uri="{FF2B5EF4-FFF2-40B4-BE49-F238E27FC236}">
                <a16:creationId xmlns:a16="http://schemas.microsoft.com/office/drawing/2014/main" id="{9F5B2E75-74AC-42E7-8E7D-9416EB9453AC}"/>
              </a:ext>
            </a:extLst>
          </p:cNvPr>
          <p:cNvSpPr/>
          <p:nvPr/>
        </p:nvSpPr>
        <p:spPr>
          <a:xfrm>
            <a:off x="763269" y="1096662"/>
            <a:ext cx="6096000" cy="800219"/>
          </a:xfrm>
          <a:prstGeom prst="rect">
            <a:avLst/>
          </a:prstGeom>
        </p:spPr>
        <p:txBody>
          <a:bodyPr>
            <a:spAutoFit/>
          </a:bodyPr>
          <a:lstStyle/>
          <a:p>
            <a:endParaRPr lang="en-US" dirty="0"/>
          </a:p>
          <a:p>
            <a:r>
              <a:rPr lang="en-US" sz="2800" i="1" dirty="0"/>
              <a:t>    O(log n)</a:t>
            </a:r>
          </a:p>
        </p:txBody>
      </p:sp>
      <p:pic>
        <p:nvPicPr>
          <p:cNvPr id="7" name="Picture 6" descr="A screenshot of a cell phone&#10;&#10;Description automatically generated">
            <a:extLst>
              <a:ext uri="{FF2B5EF4-FFF2-40B4-BE49-F238E27FC236}">
                <a16:creationId xmlns:a16="http://schemas.microsoft.com/office/drawing/2014/main" id="{2EFFD243-8C16-4EBE-AD52-177C60444FB5}"/>
              </a:ext>
            </a:extLst>
          </p:cNvPr>
          <p:cNvPicPr>
            <a:picLocks noChangeAspect="1"/>
          </p:cNvPicPr>
          <p:nvPr/>
        </p:nvPicPr>
        <p:blipFill rotWithShape="1">
          <a:blip r:embed="rId3">
            <a:extLst>
              <a:ext uri="{28A0092B-C50C-407E-A947-70E740481C1C}">
                <a14:useLocalDpi xmlns:a14="http://schemas.microsoft.com/office/drawing/2010/main" val="0"/>
              </a:ext>
            </a:extLst>
          </a:blip>
          <a:srcRect l="2500" t="12222" r="3333" b="3133"/>
          <a:stretch/>
        </p:blipFill>
        <p:spPr>
          <a:xfrm>
            <a:off x="3429000" y="1229360"/>
            <a:ext cx="8213002" cy="5536870"/>
          </a:xfrm>
          <a:prstGeom prst="rect">
            <a:avLst/>
          </a:prstGeom>
        </p:spPr>
      </p:pic>
    </p:spTree>
    <p:extLst>
      <p:ext uri="{BB962C8B-B14F-4D97-AF65-F5344CB8AC3E}">
        <p14:creationId xmlns:p14="http://schemas.microsoft.com/office/powerpoint/2010/main" val="3319654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18</a:t>
            </a:fld>
            <a:endParaRPr dirty="0"/>
          </a:p>
        </p:txBody>
      </p:sp>
      <p:sp>
        <p:nvSpPr>
          <p:cNvPr id="2" name="object 2"/>
          <p:cNvSpPr txBox="1">
            <a:spLocks noGrp="1"/>
          </p:cNvSpPr>
          <p:nvPr>
            <p:ph type="title"/>
          </p:nvPr>
        </p:nvSpPr>
        <p:spPr>
          <a:xfrm>
            <a:off x="916938" y="406730"/>
            <a:ext cx="2893061" cy="689932"/>
          </a:xfrm>
          <a:prstGeom prst="rect">
            <a:avLst/>
          </a:prstGeom>
        </p:spPr>
        <p:txBody>
          <a:bodyPr vert="horz" wrap="square" lIns="0" tIns="12700" rIns="0" bIns="0" rtlCol="0">
            <a:spAutoFit/>
          </a:bodyPr>
          <a:lstStyle/>
          <a:p>
            <a:pPr marL="12700">
              <a:lnSpc>
                <a:spcPct val="100000"/>
              </a:lnSpc>
              <a:spcBef>
                <a:spcPts val="100"/>
              </a:spcBef>
            </a:pPr>
            <a:r>
              <a:rPr sz="4400" kern="1200" spc="-35" dirty="0">
                <a:latin typeface="+mj-lt"/>
                <a:cs typeface="+mj-cs"/>
              </a:rPr>
              <a:t>Application</a:t>
            </a:r>
            <a:r>
              <a:rPr lang="en-US" sz="4400" kern="1200" spc="-35" dirty="0">
                <a:latin typeface="+mj-lt"/>
                <a:cs typeface="+mj-cs"/>
              </a:rPr>
              <a:t>s</a:t>
            </a:r>
            <a:endParaRPr sz="4400" kern="1200" spc="-35" dirty="0">
              <a:latin typeface="+mj-lt"/>
              <a:cs typeface="+mj-cs"/>
            </a:endParaRPr>
          </a:p>
        </p:txBody>
      </p:sp>
      <p:sp>
        <p:nvSpPr>
          <p:cNvPr id="3" name="object 3"/>
          <p:cNvSpPr txBox="1"/>
          <p:nvPr/>
        </p:nvSpPr>
        <p:spPr>
          <a:xfrm>
            <a:off x="916939" y="1257478"/>
            <a:ext cx="9839325" cy="3223260"/>
          </a:xfrm>
          <a:prstGeom prst="rect">
            <a:avLst/>
          </a:prstGeom>
        </p:spPr>
        <p:txBody>
          <a:bodyPr vert="horz" wrap="square" lIns="0" tIns="140335" rIns="0" bIns="0" rtlCol="0">
            <a:spAutoFit/>
          </a:bodyPr>
          <a:lstStyle/>
          <a:p>
            <a:pPr marL="241300" indent="-229235">
              <a:lnSpc>
                <a:spcPct val="100000"/>
              </a:lnSpc>
              <a:spcBef>
                <a:spcPts val="1105"/>
              </a:spcBef>
              <a:buFont typeface="Arial"/>
              <a:buChar char="•"/>
              <a:tabLst>
                <a:tab pos="241935" algn="l"/>
              </a:tabLst>
            </a:pPr>
            <a:r>
              <a:rPr sz="2400" b="0" spc="-10" dirty="0">
                <a:latin typeface="Calibri Light"/>
                <a:cs typeface="Calibri Light"/>
              </a:rPr>
              <a:t>Directory structure </a:t>
            </a:r>
            <a:r>
              <a:rPr sz="2400" b="0" spc="-5" dirty="0">
                <a:latin typeface="Calibri Light"/>
                <a:cs typeface="Calibri Light"/>
              </a:rPr>
              <a:t>of </a:t>
            </a:r>
            <a:r>
              <a:rPr sz="2400" b="0" dirty="0">
                <a:latin typeface="Calibri Light"/>
                <a:cs typeface="Calibri Light"/>
              </a:rPr>
              <a:t>a file</a:t>
            </a:r>
            <a:r>
              <a:rPr sz="2400" b="0" spc="-50" dirty="0">
                <a:latin typeface="Calibri Light"/>
                <a:cs typeface="Calibri Light"/>
              </a:rPr>
              <a:t> </a:t>
            </a:r>
            <a:r>
              <a:rPr sz="2400" b="0" spc="-20" dirty="0">
                <a:latin typeface="Calibri Light"/>
                <a:cs typeface="Calibri Light"/>
              </a:rPr>
              <a:t>store</a:t>
            </a:r>
            <a:endParaRPr sz="2400">
              <a:latin typeface="Calibri Light"/>
              <a:cs typeface="Calibri Light"/>
            </a:endParaRPr>
          </a:p>
          <a:p>
            <a:pPr marL="241300" indent="-229235">
              <a:lnSpc>
                <a:spcPct val="100000"/>
              </a:lnSpc>
              <a:spcBef>
                <a:spcPts val="1005"/>
              </a:spcBef>
              <a:buFont typeface="Arial"/>
              <a:buChar char="•"/>
              <a:tabLst>
                <a:tab pos="241935" algn="l"/>
              </a:tabLst>
            </a:pPr>
            <a:r>
              <a:rPr sz="2400" b="0" spc="-5" dirty="0">
                <a:latin typeface="Calibri Light"/>
                <a:cs typeface="Calibri Light"/>
              </a:rPr>
              <a:t>Structure of </a:t>
            </a:r>
            <a:r>
              <a:rPr sz="2400" b="0" dirty="0">
                <a:latin typeface="Calibri Light"/>
                <a:cs typeface="Calibri Light"/>
              </a:rPr>
              <a:t>an </a:t>
            </a:r>
            <a:r>
              <a:rPr sz="2400" b="0" spc="-5" dirty="0">
                <a:latin typeface="Calibri Light"/>
                <a:cs typeface="Calibri Light"/>
              </a:rPr>
              <a:t>arithmetic</a:t>
            </a:r>
            <a:r>
              <a:rPr sz="2400" b="0" spc="-55" dirty="0">
                <a:latin typeface="Calibri Light"/>
                <a:cs typeface="Calibri Light"/>
              </a:rPr>
              <a:t> </a:t>
            </a:r>
            <a:r>
              <a:rPr sz="2400" b="0" spc="-10" dirty="0">
                <a:latin typeface="Calibri Light"/>
                <a:cs typeface="Calibri Light"/>
              </a:rPr>
              <a:t>expressions</a:t>
            </a:r>
            <a:endParaRPr sz="2400">
              <a:latin typeface="Calibri Light"/>
              <a:cs typeface="Calibri Light"/>
            </a:endParaRPr>
          </a:p>
          <a:p>
            <a:pPr marL="241300" marR="466090" indent="-229235">
              <a:lnSpc>
                <a:spcPct val="100000"/>
              </a:lnSpc>
              <a:spcBef>
                <a:spcPts val="1000"/>
              </a:spcBef>
              <a:buFont typeface="Arial"/>
              <a:buChar char="•"/>
              <a:tabLst>
                <a:tab pos="241935" algn="l"/>
              </a:tabLst>
            </a:pPr>
            <a:r>
              <a:rPr sz="2400" b="0" spc="-5" dirty="0">
                <a:latin typeface="Calibri Light"/>
                <a:cs typeface="Calibri Light"/>
              </a:rPr>
              <a:t>Used </a:t>
            </a:r>
            <a:r>
              <a:rPr sz="2400" b="0" dirty="0">
                <a:latin typeface="Calibri Light"/>
                <a:cs typeface="Calibri Light"/>
              </a:rPr>
              <a:t>in </a:t>
            </a:r>
            <a:r>
              <a:rPr sz="2400" b="0" spc="-10" dirty="0">
                <a:latin typeface="Calibri Light"/>
                <a:cs typeface="Calibri Light"/>
              </a:rPr>
              <a:t>almost every </a:t>
            </a:r>
            <a:r>
              <a:rPr sz="2400" b="0" dirty="0">
                <a:latin typeface="Calibri Light"/>
                <a:cs typeface="Calibri Light"/>
              </a:rPr>
              <a:t>3D video </a:t>
            </a:r>
            <a:r>
              <a:rPr sz="2400" b="0" spc="-15" dirty="0">
                <a:latin typeface="Calibri Light"/>
                <a:cs typeface="Calibri Light"/>
              </a:rPr>
              <a:t>game to </a:t>
            </a:r>
            <a:r>
              <a:rPr sz="2400" b="0" spc="-10" dirty="0">
                <a:latin typeface="Calibri Light"/>
                <a:cs typeface="Calibri Light"/>
              </a:rPr>
              <a:t>determine what </a:t>
            </a:r>
            <a:r>
              <a:rPr sz="2400" b="0" spc="-5" dirty="0">
                <a:latin typeface="Calibri Light"/>
                <a:cs typeface="Calibri Light"/>
              </a:rPr>
              <a:t>objects </a:t>
            </a:r>
            <a:r>
              <a:rPr sz="2400" b="0" dirty="0">
                <a:latin typeface="Calibri Light"/>
                <a:cs typeface="Calibri Light"/>
              </a:rPr>
              <a:t>need </a:t>
            </a:r>
            <a:r>
              <a:rPr sz="2400" b="0" spc="-15" dirty="0">
                <a:latin typeface="Calibri Light"/>
                <a:cs typeface="Calibri Light"/>
              </a:rPr>
              <a:t>to </a:t>
            </a:r>
            <a:r>
              <a:rPr sz="2400" b="0" dirty="0">
                <a:latin typeface="Calibri Light"/>
                <a:cs typeface="Calibri Light"/>
              </a:rPr>
              <a:t>be  </a:t>
            </a:r>
            <a:r>
              <a:rPr sz="2400" b="0" spc="-15" dirty="0">
                <a:latin typeface="Calibri Light"/>
                <a:cs typeface="Calibri Light"/>
              </a:rPr>
              <a:t>rendered.</a:t>
            </a:r>
            <a:endParaRPr sz="2400">
              <a:latin typeface="Calibri Light"/>
              <a:cs typeface="Calibri Light"/>
            </a:endParaRPr>
          </a:p>
          <a:p>
            <a:pPr marL="241300" indent="-229235">
              <a:lnSpc>
                <a:spcPct val="100000"/>
              </a:lnSpc>
              <a:spcBef>
                <a:spcPts val="994"/>
              </a:spcBef>
              <a:buFont typeface="Arial"/>
              <a:buChar char="•"/>
              <a:tabLst>
                <a:tab pos="241935" algn="l"/>
              </a:tabLst>
            </a:pPr>
            <a:r>
              <a:rPr sz="2400" b="0" spc="-5" dirty="0">
                <a:latin typeface="Calibri Light"/>
                <a:cs typeface="Calibri Light"/>
              </a:rPr>
              <a:t>Used </a:t>
            </a:r>
            <a:r>
              <a:rPr sz="2400" b="0" dirty="0">
                <a:latin typeface="Calibri Light"/>
                <a:cs typeface="Calibri Light"/>
              </a:rPr>
              <a:t>in </a:t>
            </a:r>
            <a:r>
              <a:rPr sz="2400" b="0" spc="-10" dirty="0">
                <a:latin typeface="Calibri Light"/>
                <a:cs typeface="Calibri Light"/>
              </a:rPr>
              <a:t>almost every </a:t>
            </a:r>
            <a:r>
              <a:rPr sz="2400" b="0" spc="-5" dirty="0">
                <a:latin typeface="Calibri Light"/>
                <a:cs typeface="Calibri Light"/>
              </a:rPr>
              <a:t>high-bandwidth </a:t>
            </a:r>
            <a:r>
              <a:rPr sz="2400" b="0" spc="-20" dirty="0">
                <a:latin typeface="Calibri Light"/>
                <a:cs typeface="Calibri Light"/>
              </a:rPr>
              <a:t>router </a:t>
            </a:r>
            <a:r>
              <a:rPr sz="2400" b="0" spc="-25" dirty="0">
                <a:latin typeface="Calibri Light"/>
                <a:cs typeface="Calibri Light"/>
              </a:rPr>
              <a:t>for </a:t>
            </a:r>
            <a:r>
              <a:rPr sz="2400" b="0" spc="-15" dirty="0">
                <a:latin typeface="Calibri Light"/>
                <a:cs typeface="Calibri Light"/>
              </a:rPr>
              <a:t>storing</a:t>
            </a:r>
            <a:r>
              <a:rPr sz="2400" b="0" spc="5" dirty="0">
                <a:latin typeface="Calibri Light"/>
                <a:cs typeface="Calibri Light"/>
              </a:rPr>
              <a:t> </a:t>
            </a:r>
            <a:r>
              <a:rPr sz="2400" b="0" spc="-10" dirty="0">
                <a:latin typeface="Calibri Light"/>
                <a:cs typeface="Calibri Light"/>
              </a:rPr>
              <a:t>router-tables.</a:t>
            </a:r>
            <a:endParaRPr sz="2400">
              <a:latin typeface="Calibri Light"/>
              <a:cs typeface="Calibri Light"/>
            </a:endParaRPr>
          </a:p>
          <a:p>
            <a:pPr marL="241300" marR="5080" indent="-229235">
              <a:lnSpc>
                <a:spcPct val="100000"/>
              </a:lnSpc>
              <a:spcBef>
                <a:spcPts val="1010"/>
              </a:spcBef>
              <a:buFont typeface="Arial"/>
              <a:buChar char="•"/>
              <a:tabLst>
                <a:tab pos="241935" algn="l"/>
              </a:tabLst>
            </a:pPr>
            <a:r>
              <a:rPr sz="2400" b="0" dirty="0">
                <a:latin typeface="Calibri Light"/>
                <a:cs typeface="Calibri Light"/>
              </a:rPr>
              <a:t>used in </a:t>
            </a:r>
            <a:r>
              <a:rPr sz="2400" b="0" spc="-10" dirty="0">
                <a:latin typeface="Calibri Light"/>
                <a:cs typeface="Calibri Light"/>
              </a:rPr>
              <a:t>compression </a:t>
            </a:r>
            <a:r>
              <a:rPr sz="2400" b="0" spc="-5" dirty="0">
                <a:latin typeface="Calibri Light"/>
                <a:cs typeface="Calibri Light"/>
              </a:rPr>
              <a:t>algorithms, </a:t>
            </a:r>
            <a:r>
              <a:rPr sz="2400" b="0" dirty="0">
                <a:latin typeface="Calibri Light"/>
                <a:cs typeface="Calibri Light"/>
              </a:rPr>
              <a:t>such as those </a:t>
            </a:r>
            <a:r>
              <a:rPr sz="2400" b="0" spc="-5" dirty="0">
                <a:latin typeface="Calibri Light"/>
                <a:cs typeface="Calibri Light"/>
              </a:rPr>
              <a:t>used </a:t>
            </a:r>
            <a:r>
              <a:rPr sz="2400" b="0" spc="-10" dirty="0">
                <a:latin typeface="Calibri Light"/>
                <a:cs typeface="Calibri Light"/>
              </a:rPr>
              <a:t>by </a:t>
            </a:r>
            <a:r>
              <a:rPr sz="2400" b="0" dirty="0">
                <a:latin typeface="Calibri Light"/>
                <a:cs typeface="Calibri Light"/>
              </a:rPr>
              <a:t>the .jpeg and .mp3 </a:t>
            </a:r>
            <a:r>
              <a:rPr sz="2400" b="0" spc="-5" dirty="0">
                <a:latin typeface="Calibri Light"/>
                <a:cs typeface="Calibri Light"/>
              </a:rPr>
              <a:t>file-  </a:t>
            </a:r>
            <a:r>
              <a:rPr sz="2400" b="0" spc="-15" dirty="0">
                <a:latin typeface="Calibri Light"/>
                <a:cs typeface="Calibri Light"/>
              </a:rPr>
              <a:t>formats.</a:t>
            </a:r>
            <a:endParaRPr sz="2400">
              <a:latin typeface="Calibri Light"/>
              <a:cs typeface="Calibri Light"/>
            </a:endParaRPr>
          </a:p>
        </p:txBody>
      </p:sp>
      <p:sp>
        <p:nvSpPr>
          <p:cNvPr id="4" name="object 4"/>
          <p:cNvSpPr txBox="1"/>
          <p:nvPr/>
        </p:nvSpPr>
        <p:spPr>
          <a:xfrm>
            <a:off x="916939" y="5567883"/>
            <a:ext cx="3547110" cy="391160"/>
          </a:xfrm>
          <a:prstGeom prst="rect">
            <a:avLst/>
          </a:prstGeom>
        </p:spPr>
        <p:txBody>
          <a:bodyPr vert="horz" wrap="square" lIns="0" tIns="12700" rIns="0" bIns="0" rtlCol="0">
            <a:spAutoFit/>
          </a:bodyPr>
          <a:lstStyle/>
          <a:p>
            <a:pPr marL="12700">
              <a:lnSpc>
                <a:spcPct val="100000"/>
              </a:lnSpc>
              <a:spcBef>
                <a:spcPts val="100"/>
              </a:spcBef>
            </a:pPr>
            <a:r>
              <a:rPr sz="2400" b="0" spc="-10" dirty="0">
                <a:latin typeface="Calibri Light"/>
                <a:cs typeface="Calibri Light"/>
              </a:rPr>
              <a:t>FOR </a:t>
            </a:r>
            <a:r>
              <a:rPr sz="2400" b="0" dirty="0">
                <a:latin typeface="Calibri Light"/>
                <a:cs typeface="Calibri Light"/>
              </a:rPr>
              <a:t>Further </a:t>
            </a:r>
            <a:r>
              <a:rPr sz="2400" b="0" spc="-10" dirty="0">
                <a:latin typeface="Calibri Light"/>
                <a:cs typeface="Calibri Light"/>
              </a:rPr>
              <a:t>detail </a:t>
            </a:r>
            <a:r>
              <a:rPr sz="2400" b="0" u="heavy" spc="-5" dirty="0">
                <a:solidFill>
                  <a:srgbClr val="0462C1"/>
                </a:solidFill>
                <a:uFill>
                  <a:solidFill>
                    <a:srgbClr val="0462C1"/>
                  </a:solidFill>
                </a:uFill>
                <a:latin typeface="Calibri Light"/>
                <a:cs typeface="Calibri Light"/>
                <a:hlinkClick r:id="rId2"/>
              </a:rPr>
              <a:t>Click</a:t>
            </a:r>
            <a:r>
              <a:rPr sz="2400" b="0" u="heavy" spc="-95" dirty="0">
                <a:solidFill>
                  <a:srgbClr val="0462C1"/>
                </a:solidFill>
                <a:uFill>
                  <a:solidFill>
                    <a:srgbClr val="0462C1"/>
                  </a:solidFill>
                </a:uFill>
                <a:latin typeface="Calibri Light"/>
                <a:cs typeface="Calibri Light"/>
                <a:hlinkClick r:id="rId2"/>
              </a:rPr>
              <a:t> </a:t>
            </a:r>
            <a:r>
              <a:rPr sz="2400" b="0" u="heavy" spc="-15" dirty="0">
                <a:solidFill>
                  <a:srgbClr val="0462C1"/>
                </a:solidFill>
                <a:uFill>
                  <a:solidFill>
                    <a:srgbClr val="0462C1"/>
                  </a:solidFill>
                </a:uFill>
                <a:latin typeface="Calibri Light"/>
                <a:cs typeface="Calibri Light"/>
                <a:hlinkClick r:id="rId2"/>
              </a:rPr>
              <a:t>Here</a:t>
            </a:r>
            <a:endParaRPr sz="2400">
              <a:latin typeface="Calibri Light"/>
              <a:cs typeface="Calibri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309117"/>
            <a:ext cx="6474461" cy="689932"/>
          </a:xfrm>
          <a:prstGeom prst="rect">
            <a:avLst/>
          </a:prstGeom>
        </p:spPr>
        <p:txBody>
          <a:bodyPr vert="horz" wrap="square" lIns="0" tIns="12700" rIns="0" bIns="0" rtlCol="0">
            <a:spAutoFit/>
          </a:bodyPr>
          <a:lstStyle/>
          <a:p>
            <a:pPr marL="12700">
              <a:lnSpc>
                <a:spcPct val="100000"/>
              </a:lnSpc>
              <a:spcBef>
                <a:spcPts val="100"/>
              </a:spcBef>
            </a:pPr>
            <a:r>
              <a:rPr sz="4400" kern="1200" spc="-35" dirty="0">
                <a:latin typeface="+mj-lt"/>
                <a:cs typeface="+mj-cs"/>
              </a:rPr>
              <a:t>Introduction To Binary Trees</a:t>
            </a:r>
          </a:p>
        </p:txBody>
      </p:sp>
      <p:sp>
        <p:nvSpPr>
          <p:cNvPr id="3" name="object 3"/>
          <p:cNvSpPr txBox="1"/>
          <p:nvPr/>
        </p:nvSpPr>
        <p:spPr>
          <a:xfrm>
            <a:off x="916939" y="1103503"/>
            <a:ext cx="10081260" cy="5062924"/>
          </a:xfrm>
          <a:prstGeom prst="rect">
            <a:avLst/>
          </a:prstGeom>
        </p:spPr>
        <p:txBody>
          <a:bodyPr vert="horz" wrap="square" lIns="0" tIns="60960" rIns="0" bIns="0" rtlCol="0">
            <a:spAutoFit/>
          </a:bodyPr>
          <a:lstStyle/>
          <a:p>
            <a:pPr marL="241300" marR="645160" indent="-229235">
              <a:lnSpc>
                <a:spcPts val="3020"/>
              </a:lnSpc>
              <a:spcBef>
                <a:spcPts val="480"/>
              </a:spcBef>
              <a:buFont typeface="Arial"/>
              <a:buChar char="•"/>
              <a:tabLst>
                <a:tab pos="241935" algn="l"/>
              </a:tabLst>
            </a:pPr>
            <a:r>
              <a:rPr sz="2800" b="0" spc="-5" dirty="0">
                <a:latin typeface="Calibri Light"/>
                <a:cs typeface="Calibri Light"/>
              </a:rPr>
              <a:t>A </a:t>
            </a:r>
            <a:r>
              <a:rPr sz="2800" b="0" spc="-15" dirty="0">
                <a:latin typeface="Calibri Light"/>
                <a:cs typeface="Calibri Light"/>
              </a:rPr>
              <a:t>binary </a:t>
            </a:r>
            <a:r>
              <a:rPr sz="2800" b="0" spc="-25" dirty="0">
                <a:latin typeface="Calibri Light"/>
                <a:cs typeface="Calibri Light"/>
              </a:rPr>
              <a:t>tree, </a:t>
            </a:r>
            <a:r>
              <a:rPr sz="2800" b="0" spc="-5" dirty="0">
                <a:latin typeface="Calibri Light"/>
                <a:cs typeface="Calibri Light"/>
              </a:rPr>
              <a:t>is a </a:t>
            </a:r>
            <a:r>
              <a:rPr sz="2800" b="0" spc="-15" dirty="0">
                <a:latin typeface="Calibri Light"/>
                <a:cs typeface="Calibri Light"/>
              </a:rPr>
              <a:t>tree </a:t>
            </a:r>
            <a:r>
              <a:rPr sz="2800" b="0" spc="-5" dirty="0">
                <a:latin typeface="Calibri Light"/>
                <a:cs typeface="Calibri Light"/>
              </a:rPr>
              <a:t>in </a:t>
            </a:r>
            <a:r>
              <a:rPr sz="2800" b="0" spc="-10" dirty="0">
                <a:latin typeface="Calibri Light"/>
                <a:cs typeface="Calibri Light"/>
              </a:rPr>
              <a:t>which </a:t>
            </a:r>
            <a:r>
              <a:rPr sz="2800" b="0" spc="-5" dirty="0">
                <a:latin typeface="Calibri Light"/>
                <a:cs typeface="Calibri Light"/>
              </a:rPr>
              <a:t>no node </a:t>
            </a:r>
            <a:r>
              <a:rPr sz="2800" b="0" spc="-10" dirty="0">
                <a:latin typeface="Calibri Light"/>
                <a:cs typeface="Calibri Light"/>
              </a:rPr>
              <a:t>can </a:t>
            </a:r>
            <a:r>
              <a:rPr sz="2800" b="0" spc="-25" dirty="0">
                <a:latin typeface="Calibri Light"/>
                <a:cs typeface="Calibri Light"/>
              </a:rPr>
              <a:t>have </a:t>
            </a:r>
            <a:r>
              <a:rPr sz="2800" b="0" spc="-15" dirty="0">
                <a:latin typeface="Calibri Light"/>
                <a:cs typeface="Calibri Light"/>
              </a:rPr>
              <a:t>more </a:t>
            </a:r>
            <a:r>
              <a:rPr sz="2800" b="0" spc="-5" dirty="0">
                <a:latin typeface="Calibri Light"/>
                <a:cs typeface="Calibri Light"/>
              </a:rPr>
              <a:t>than </a:t>
            </a:r>
            <a:r>
              <a:rPr sz="2800" b="0" spc="-10" dirty="0">
                <a:latin typeface="Calibri Light"/>
                <a:cs typeface="Calibri Light"/>
              </a:rPr>
              <a:t>two  </a:t>
            </a:r>
            <a:r>
              <a:rPr sz="2800" b="0" spc="-15" dirty="0">
                <a:latin typeface="Calibri Light"/>
                <a:cs typeface="Calibri Light"/>
              </a:rPr>
              <a:t>children.</a:t>
            </a:r>
            <a:endParaRPr sz="2800" dirty="0">
              <a:latin typeface="Calibri Light"/>
              <a:cs typeface="Calibri Light"/>
            </a:endParaRPr>
          </a:p>
          <a:p>
            <a:pPr>
              <a:lnSpc>
                <a:spcPct val="100000"/>
              </a:lnSpc>
              <a:spcBef>
                <a:spcPts val="50"/>
              </a:spcBef>
              <a:buFont typeface="Arial"/>
              <a:buChar char="•"/>
            </a:pPr>
            <a:endParaRPr sz="4000" dirty="0">
              <a:latin typeface="Times New Roman"/>
              <a:cs typeface="Times New Roman"/>
            </a:endParaRPr>
          </a:p>
          <a:p>
            <a:pPr marL="241300" indent="-229235">
              <a:lnSpc>
                <a:spcPct val="100000"/>
              </a:lnSpc>
              <a:spcBef>
                <a:spcPts val="5"/>
              </a:spcBef>
              <a:buFont typeface="Arial"/>
              <a:buChar char="•"/>
              <a:tabLst>
                <a:tab pos="241935" algn="l"/>
              </a:tabLst>
            </a:pPr>
            <a:r>
              <a:rPr sz="2800" b="0" spc="-5" dirty="0">
                <a:latin typeface="Calibri Light"/>
                <a:cs typeface="Calibri Light"/>
              </a:rPr>
              <a:t>Consider a binary </a:t>
            </a:r>
            <a:r>
              <a:rPr sz="2800" b="0" spc="-15" dirty="0">
                <a:latin typeface="Calibri Light"/>
                <a:cs typeface="Calibri Light"/>
              </a:rPr>
              <a:t>tree </a:t>
            </a:r>
            <a:r>
              <a:rPr sz="2800" b="0" spc="-150" dirty="0">
                <a:latin typeface="Calibri Light"/>
                <a:cs typeface="Calibri Light"/>
              </a:rPr>
              <a:t>T, </a:t>
            </a:r>
            <a:r>
              <a:rPr sz="2800" b="0" spc="-15" dirty="0">
                <a:latin typeface="Calibri Light"/>
                <a:cs typeface="Calibri Light"/>
              </a:rPr>
              <a:t>here </a:t>
            </a:r>
            <a:r>
              <a:rPr sz="2800" b="0" spc="-114" dirty="0">
                <a:latin typeface="Calibri Light"/>
                <a:cs typeface="Calibri Light"/>
              </a:rPr>
              <a:t>‘A’ </a:t>
            </a:r>
            <a:r>
              <a:rPr sz="2800" b="0" spc="-5" dirty="0">
                <a:latin typeface="Calibri Light"/>
                <a:cs typeface="Calibri Light"/>
              </a:rPr>
              <a:t>is the </a:t>
            </a:r>
            <a:r>
              <a:rPr sz="2800" b="0" spc="-20" dirty="0">
                <a:latin typeface="Calibri Light"/>
                <a:cs typeface="Calibri Light"/>
              </a:rPr>
              <a:t>root </a:t>
            </a:r>
            <a:r>
              <a:rPr sz="2800" b="0" spc="-5" dirty="0">
                <a:latin typeface="Calibri Light"/>
                <a:cs typeface="Calibri Light"/>
              </a:rPr>
              <a:t>node </a:t>
            </a:r>
            <a:r>
              <a:rPr sz="2800" b="0" dirty="0">
                <a:latin typeface="Calibri Light"/>
                <a:cs typeface="Calibri Light"/>
              </a:rPr>
              <a:t>of </a:t>
            </a:r>
            <a:r>
              <a:rPr sz="2800" b="0" spc="-5" dirty="0">
                <a:latin typeface="Calibri Light"/>
                <a:cs typeface="Calibri Light"/>
              </a:rPr>
              <a:t>the binary </a:t>
            </a:r>
            <a:r>
              <a:rPr sz="2800" b="0" spc="-15" dirty="0">
                <a:latin typeface="Calibri Light"/>
                <a:cs typeface="Calibri Light"/>
              </a:rPr>
              <a:t>tree</a:t>
            </a:r>
            <a:r>
              <a:rPr sz="2800" b="0" spc="445" dirty="0">
                <a:latin typeface="Calibri Light"/>
                <a:cs typeface="Calibri Light"/>
              </a:rPr>
              <a:t> </a:t>
            </a:r>
            <a:r>
              <a:rPr sz="2800" b="0" spc="-150" dirty="0">
                <a:latin typeface="Calibri Light"/>
                <a:cs typeface="Calibri Light"/>
              </a:rPr>
              <a:t>T.</a:t>
            </a:r>
            <a:endParaRPr sz="2800" dirty="0">
              <a:latin typeface="Calibri Light"/>
              <a:cs typeface="Calibri Light"/>
            </a:endParaRPr>
          </a:p>
          <a:p>
            <a:pPr>
              <a:lnSpc>
                <a:spcPct val="100000"/>
              </a:lnSpc>
              <a:spcBef>
                <a:spcPts val="5"/>
              </a:spcBef>
              <a:buFont typeface="Arial"/>
              <a:buChar char="•"/>
            </a:pPr>
            <a:endParaRPr sz="4400" dirty="0">
              <a:latin typeface="Times New Roman"/>
              <a:cs typeface="Times New Roman"/>
            </a:endParaRPr>
          </a:p>
          <a:p>
            <a:pPr marL="241300" marR="3856990" indent="-229235">
              <a:lnSpc>
                <a:spcPts val="3030"/>
              </a:lnSpc>
              <a:buFont typeface="Arial"/>
              <a:buChar char="•"/>
              <a:tabLst>
                <a:tab pos="241935" algn="l"/>
              </a:tabLst>
            </a:pPr>
            <a:r>
              <a:rPr sz="2800" b="0" spc="-10" dirty="0">
                <a:latin typeface="Calibri Light"/>
                <a:cs typeface="Calibri Light"/>
              </a:rPr>
              <a:t>‘B’ </a:t>
            </a:r>
            <a:r>
              <a:rPr sz="2800" b="0" spc="-5" dirty="0">
                <a:latin typeface="Calibri Light"/>
                <a:cs typeface="Calibri Light"/>
              </a:rPr>
              <a:t>is the </a:t>
            </a:r>
            <a:r>
              <a:rPr sz="2800" b="0" spc="-10" dirty="0">
                <a:latin typeface="Calibri Light"/>
                <a:cs typeface="Calibri Light"/>
              </a:rPr>
              <a:t>left child </a:t>
            </a:r>
            <a:r>
              <a:rPr sz="2800" b="0" spc="-5" dirty="0">
                <a:latin typeface="Calibri Light"/>
                <a:cs typeface="Calibri Light"/>
              </a:rPr>
              <a:t>of </a:t>
            </a:r>
            <a:r>
              <a:rPr sz="2800" b="0" spc="-114" dirty="0">
                <a:latin typeface="Calibri Light"/>
                <a:cs typeface="Calibri Light"/>
              </a:rPr>
              <a:t>‘A’ </a:t>
            </a:r>
            <a:r>
              <a:rPr sz="2800" b="0" spc="-5" dirty="0">
                <a:latin typeface="Calibri Light"/>
                <a:cs typeface="Calibri Light"/>
              </a:rPr>
              <a:t>and ‘C’ is </a:t>
            </a:r>
            <a:r>
              <a:rPr sz="2800" b="0" dirty="0">
                <a:latin typeface="Calibri Light"/>
                <a:cs typeface="Calibri Light"/>
              </a:rPr>
              <a:t>the </a:t>
            </a:r>
            <a:r>
              <a:rPr sz="2800" b="0" spc="-15" dirty="0">
                <a:latin typeface="Calibri Light"/>
                <a:cs typeface="Calibri Light"/>
              </a:rPr>
              <a:t>right  </a:t>
            </a:r>
            <a:r>
              <a:rPr sz="2800" b="0" spc="-10" dirty="0">
                <a:latin typeface="Calibri Light"/>
                <a:cs typeface="Calibri Light"/>
              </a:rPr>
              <a:t>child </a:t>
            </a:r>
            <a:r>
              <a:rPr sz="2800" b="0" spc="-5" dirty="0">
                <a:latin typeface="Calibri Light"/>
                <a:cs typeface="Calibri Light"/>
              </a:rPr>
              <a:t>of</a:t>
            </a:r>
            <a:r>
              <a:rPr sz="2800" b="0" dirty="0">
                <a:latin typeface="Calibri Light"/>
                <a:cs typeface="Calibri Light"/>
              </a:rPr>
              <a:t> </a:t>
            </a:r>
            <a:r>
              <a:rPr sz="2800" b="0" spc="-114" dirty="0">
                <a:latin typeface="Calibri Light"/>
                <a:cs typeface="Calibri Light"/>
              </a:rPr>
              <a:t>‘A’</a:t>
            </a:r>
            <a:endParaRPr sz="2800" dirty="0">
              <a:latin typeface="Calibri Light"/>
              <a:cs typeface="Calibri Light"/>
            </a:endParaRPr>
          </a:p>
          <a:p>
            <a:pPr marL="698500" lvl="1" indent="-229235">
              <a:lnSpc>
                <a:spcPct val="100000"/>
              </a:lnSpc>
              <a:spcBef>
                <a:spcPts val="185"/>
              </a:spcBef>
              <a:buFont typeface="Arial"/>
              <a:buChar char="•"/>
              <a:tabLst>
                <a:tab pos="699135" algn="l"/>
              </a:tabLst>
            </a:pPr>
            <a:r>
              <a:rPr sz="2400" b="0" dirty="0">
                <a:latin typeface="Calibri Light"/>
                <a:cs typeface="Calibri Light"/>
              </a:rPr>
              <a:t>i.e A is a </a:t>
            </a:r>
            <a:r>
              <a:rPr sz="2400" b="0" spc="-15" dirty="0">
                <a:latin typeface="Calibri Light"/>
                <a:cs typeface="Calibri Light"/>
              </a:rPr>
              <a:t>father </a:t>
            </a:r>
            <a:r>
              <a:rPr sz="2400" b="0" spc="-5" dirty="0">
                <a:latin typeface="Calibri Light"/>
                <a:cs typeface="Calibri Light"/>
              </a:rPr>
              <a:t>of </a:t>
            </a:r>
            <a:r>
              <a:rPr sz="2400" b="0" dirty="0">
                <a:latin typeface="Calibri Light"/>
                <a:cs typeface="Calibri Light"/>
              </a:rPr>
              <a:t>B and</a:t>
            </a:r>
            <a:r>
              <a:rPr sz="2400" b="0" spc="-85" dirty="0">
                <a:latin typeface="Calibri Light"/>
                <a:cs typeface="Calibri Light"/>
              </a:rPr>
              <a:t> </a:t>
            </a:r>
            <a:r>
              <a:rPr sz="2400" b="0" spc="-5" dirty="0">
                <a:latin typeface="Calibri Light"/>
                <a:cs typeface="Calibri Light"/>
              </a:rPr>
              <a:t>C.</a:t>
            </a:r>
            <a:endParaRPr sz="2400" dirty="0">
              <a:latin typeface="Calibri Light"/>
              <a:cs typeface="Calibri Light"/>
            </a:endParaRPr>
          </a:p>
          <a:p>
            <a:pPr marL="698500" lvl="1" indent="-229235">
              <a:lnSpc>
                <a:spcPct val="100000"/>
              </a:lnSpc>
              <a:spcBef>
                <a:spcPts val="215"/>
              </a:spcBef>
              <a:buFont typeface="Arial"/>
              <a:buChar char="•"/>
              <a:tabLst>
                <a:tab pos="699135" algn="l"/>
                <a:tab pos="4224020" algn="l"/>
              </a:tabLst>
            </a:pPr>
            <a:r>
              <a:rPr sz="2400" b="0" spc="-5" dirty="0">
                <a:latin typeface="Calibri Light"/>
                <a:cs typeface="Calibri Light"/>
              </a:rPr>
              <a:t>The </a:t>
            </a:r>
            <a:r>
              <a:rPr sz="2400" b="0" dirty="0">
                <a:latin typeface="Calibri Light"/>
                <a:cs typeface="Calibri Light"/>
              </a:rPr>
              <a:t>node B and C </a:t>
            </a:r>
            <a:r>
              <a:rPr sz="2400" b="0" spc="-15" dirty="0">
                <a:latin typeface="Calibri Light"/>
                <a:cs typeface="Calibri Light"/>
              </a:rPr>
              <a:t>are</a:t>
            </a:r>
            <a:r>
              <a:rPr sz="2400" b="0" spc="-10" dirty="0">
                <a:latin typeface="Calibri Light"/>
                <a:cs typeface="Calibri Light"/>
              </a:rPr>
              <a:t> called	</a:t>
            </a:r>
            <a:r>
              <a:rPr sz="2400" b="0" spc="-5" dirty="0">
                <a:latin typeface="Calibri Light"/>
                <a:cs typeface="Calibri Light"/>
              </a:rPr>
              <a:t>siblings.</a:t>
            </a:r>
            <a:endParaRPr sz="2400" dirty="0">
              <a:latin typeface="Calibri Light"/>
              <a:cs typeface="Calibri Light"/>
            </a:endParaRPr>
          </a:p>
          <a:p>
            <a:pPr lvl="1">
              <a:lnSpc>
                <a:spcPct val="100000"/>
              </a:lnSpc>
              <a:spcBef>
                <a:spcPts val="50"/>
              </a:spcBef>
              <a:buFont typeface="Arial"/>
              <a:buChar char="•"/>
            </a:pPr>
            <a:endParaRPr sz="3200" dirty="0">
              <a:latin typeface="Times New Roman"/>
              <a:cs typeface="Times New Roman"/>
            </a:endParaRPr>
          </a:p>
          <a:p>
            <a:pPr marL="241300" indent="-229235">
              <a:lnSpc>
                <a:spcPct val="100000"/>
              </a:lnSpc>
              <a:buFont typeface="Arial"/>
              <a:buChar char="•"/>
              <a:tabLst>
                <a:tab pos="241935" algn="l"/>
              </a:tabLst>
            </a:pPr>
            <a:r>
              <a:rPr sz="2800" b="0" spc="-5" dirty="0">
                <a:latin typeface="Calibri Light"/>
                <a:cs typeface="Calibri Light"/>
              </a:rPr>
              <a:t>Nodes </a:t>
            </a:r>
            <a:r>
              <a:rPr sz="2800" b="0" spc="-50" dirty="0">
                <a:latin typeface="Calibri Light"/>
                <a:cs typeface="Calibri Light"/>
              </a:rPr>
              <a:t>D,</a:t>
            </a:r>
            <a:r>
              <a:rPr lang="en-US" sz="2800" b="0" spc="-50" dirty="0">
                <a:latin typeface="Calibri Light"/>
                <a:cs typeface="Calibri Light"/>
              </a:rPr>
              <a:t> </a:t>
            </a:r>
            <a:r>
              <a:rPr sz="2800" b="0" spc="-50" dirty="0">
                <a:latin typeface="Calibri Light"/>
                <a:cs typeface="Calibri Light"/>
              </a:rPr>
              <a:t>H,</a:t>
            </a:r>
            <a:r>
              <a:rPr lang="en-US" sz="2800" b="0" spc="-50" dirty="0">
                <a:latin typeface="Calibri Light"/>
                <a:cs typeface="Calibri Light"/>
              </a:rPr>
              <a:t> </a:t>
            </a:r>
            <a:r>
              <a:rPr sz="2800" b="0" spc="-50" dirty="0">
                <a:latin typeface="Calibri Light"/>
                <a:cs typeface="Calibri Light"/>
              </a:rPr>
              <a:t>I,</a:t>
            </a:r>
            <a:r>
              <a:rPr lang="en-US" sz="2800" b="0" spc="-50" dirty="0">
                <a:latin typeface="Calibri Light"/>
                <a:cs typeface="Calibri Light"/>
              </a:rPr>
              <a:t> </a:t>
            </a:r>
            <a:r>
              <a:rPr sz="2800" b="0" spc="-50" dirty="0">
                <a:latin typeface="Calibri Light"/>
                <a:cs typeface="Calibri Light"/>
              </a:rPr>
              <a:t>F,</a:t>
            </a:r>
            <a:r>
              <a:rPr lang="en-US" sz="2800" b="0" spc="-50" dirty="0">
                <a:latin typeface="Calibri Light"/>
                <a:cs typeface="Calibri Light"/>
              </a:rPr>
              <a:t> </a:t>
            </a:r>
            <a:r>
              <a:rPr sz="2800" b="0" spc="-50" dirty="0">
                <a:latin typeface="Calibri Light"/>
                <a:cs typeface="Calibri Light"/>
              </a:rPr>
              <a:t>J </a:t>
            </a:r>
            <a:r>
              <a:rPr sz="2800" b="0" spc="-20" dirty="0">
                <a:latin typeface="Calibri Light"/>
                <a:cs typeface="Calibri Light"/>
              </a:rPr>
              <a:t>are </a:t>
            </a:r>
            <a:r>
              <a:rPr sz="2800" b="0" spc="-10" dirty="0">
                <a:latin typeface="Calibri Light"/>
                <a:cs typeface="Calibri Light"/>
              </a:rPr>
              <a:t>leaf</a:t>
            </a:r>
            <a:r>
              <a:rPr sz="2800" b="0" spc="105" dirty="0">
                <a:latin typeface="Calibri Light"/>
                <a:cs typeface="Calibri Light"/>
              </a:rPr>
              <a:t> </a:t>
            </a:r>
            <a:r>
              <a:rPr sz="2800" b="0" dirty="0">
                <a:latin typeface="Calibri Light"/>
                <a:cs typeface="Calibri Light"/>
              </a:rPr>
              <a:t>node</a:t>
            </a:r>
            <a:endParaRPr sz="2800" dirty="0">
              <a:latin typeface="Calibri Light"/>
              <a:cs typeface="Calibri Light"/>
            </a:endParaRPr>
          </a:p>
        </p:txBody>
      </p:sp>
      <p:sp>
        <p:nvSpPr>
          <p:cNvPr id="4" name="object 4"/>
          <p:cNvSpPr/>
          <p:nvPr/>
        </p:nvSpPr>
        <p:spPr>
          <a:xfrm>
            <a:off x="7951723" y="3480292"/>
            <a:ext cx="3962400" cy="3365007"/>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80741" y="479882"/>
            <a:ext cx="6433185" cy="452120"/>
          </a:xfrm>
          <a:prstGeom prst="rect">
            <a:avLst/>
          </a:prstGeom>
        </p:spPr>
        <p:txBody>
          <a:bodyPr vert="horz" wrap="square" lIns="0" tIns="12065" rIns="0" bIns="0" rtlCol="0">
            <a:spAutoFit/>
          </a:bodyPr>
          <a:lstStyle/>
          <a:p>
            <a:pPr marL="12700" algn="ctr">
              <a:lnSpc>
                <a:spcPct val="100000"/>
              </a:lnSpc>
              <a:spcBef>
                <a:spcPts val="95"/>
              </a:spcBef>
            </a:pPr>
            <a:r>
              <a:rPr sz="2800" spc="-15" dirty="0"/>
              <a:t>Linear </a:t>
            </a:r>
            <a:r>
              <a:rPr sz="2800" spc="-30" dirty="0"/>
              <a:t>data structures</a:t>
            </a:r>
            <a:endParaRPr sz="2800" dirty="0"/>
          </a:p>
        </p:txBody>
      </p:sp>
      <p:sp>
        <p:nvSpPr>
          <p:cNvPr id="3" name="object 3"/>
          <p:cNvSpPr/>
          <p:nvPr/>
        </p:nvSpPr>
        <p:spPr>
          <a:xfrm>
            <a:off x="5955791" y="1720595"/>
            <a:ext cx="5244084" cy="120243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303264" y="3675888"/>
            <a:ext cx="3744467" cy="235610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857379" y="4368527"/>
            <a:ext cx="1133216" cy="1242696"/>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2081910" y="5758992"/>
            <a:ext cx="495934" cy="29972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Calibri"/>
                <a:cs typeface="Calibri"/>
              </a:rPr>
              <a:t>s</a:t>
            </a:r>
            <a:r>
              <a:rPr sz="1800" spc="-30" dirty="0">
                <a:latin typeface="Calibri"/>
                <a:cs typeface="Calibri"/>
              </a:rPr>
              <a:t>t</a:t>
            </a:r>
            <a:r>
              <a:rPr sz="1800" dirty="0">
                <a:latin typeface="Calibri"/>
                <a:cs typeface="Calibri"/>
              </a:rPr>
              <a:t>ack</a:t>
            </a:r>
            <a:endParaRPr sz="1800">
              <a:latin typeface="Calibri"/>
              <a:cs typeface="Calibri"/>
            </a:endParaRPr>
          </a:p>
        </p:txBody>
      </p:sp>
      <p:sp>
        <p:nvSpPr>
          <p:cNvPr id="7" name="object 7"/>
          <p:cNvSpPr/>
          <p:nvPr/>
        </p:nvSpPr>
        <p:spPr>
          <a:xfrm>
            <a:off x="1406652" y="1854200"/>
            <a:ext cx="3467100" cy="1270000"/>
          </a:xfrm>
          <a:prstGeom prst="rect">
            <a:avLst/>
          </a:prstGeom>
          <a:blipFill>
            <a:blip r:embed="rId5" cstate="print"/>
            <a:stretch>
              <a:fillRect/>
            </a:stretch>
          </a:blip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a:t>
            </a:fld>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406730"/>
            <a:ext cx="3121661" cy="689932"/>
          </a:xfrm>
          <a:prstGeom prst="rect">
            <a:avLst/>
          </a:prstGeom>
        </p:spPr>
        <p:txBody>
          <a:bodyPr vert="horz" wrap="square" lIns="0" tIns="12700" rIns="0" bIns="0" rtlCol="0">
            <a:spAutoFit/>
          </a:bodyPr>
          <a:lstStyle/>
          <a:p>
            <a:pPr marL="12700">
              <a:lnSpc>
                <a:spcPct val="100000"/>
              </a:lnSpc>
              <a:spcBef>
                <a:spcPts val="100"/>
              </a:spcBef>
            </a:pPr>
            <a:r>
              <a:rPr sz="4400" kern="1200" spc="-35" dirty="0">
                <a:latin typeface="+mj-lt"/>
                <a:cs typeface="+mj-cs"/>
              </a:rPr>
              <a:t>Binary Trees</a:t>
            </a:r>
          </a:p>
        </p:txBody>
      </p:sp>
      <p:sp>
        <p:nvSpPr>
          <p:cNvPr id="3" name="object 3"/>
          <p:cNvSpPr txBox="1"/>
          <p:nvPr/>
        </p:nvSpPr>
        <p:spPr>
          <a:xfrm>
            <a:off x="916939" y="1103503"/>
            <a:ext cx="6514465" cy="452120"/>
          </a:xfrm>
          <a:prstGeom prst="rect">
            <a:avLst/>
          </a:prstGeom>
        </p:spPr>
        <p:txBody>
          <a:bodyPr vert="horz" wrap="square" lIns="0" tIns="12065" rIns="0" bIns="0" rtlCol="0">
            <a:spAutoFit/>
          </a:bodyPr>
          <a:lstStyle/>
          <a:p>
            <a:pPr marL="241300" indent="-229235">
              <a:lnSpc>
                <a:spcPct val="100000"/>
              </a:lnSpc>
              <a:spcBef>
                <a:spcPts val="95"/>
              </a:spcBef>
              <a:buFont typeface="Arial"/>
              <a:buChar char="•"/>
              <a:tabLst>
                <a:tab pos="241935" algn="l"/>
              </a:tabLst>
            </a:pPr>
            <a:r>
              <a:rPr sz="2800" b="0" spc="-5" dirty="0">
                <a:latin typeface="Calibri Light"/>
                <a:cs typeface="Calibri Light"/>
              </a:rPr>
              <a:t>A </a:t>
            </a:r>
            <a:r>
              <a:rPr sz="2800" b="0" spc="-15" dirty="0">
                <a:latin typeface="Calibri Light"/>
                <a:cs typeface="Calibri Light"/>
              </a:rPr>
              <a:t>binary </a:t>
            </a:r>
            <a:r>
              <a:rPr sz="2800" b="0" spc="-25" dirty="0">
                <a:latin typeface="Calibri Light"/>
                <a:cs typeface="Calibri Light"/>
              </a:rPr>
              <a:t>tree, </a:t>
            </a:r>
            <a:r>
              <a:rPr sz="2800" b="0" i="1" spc="-5" dirty="0">
                <a:latin typeface="Calibri Light"/>
                <a:cs typeface="Calibri Light"/>
              </a:rPr>
              <a:t>T</a:t>
            </a:r>
            <a:r>
              <a:rPr sz="2800" b="0" spc="-5" dirty="0">
                <a:latin typeface="Calibri Light"/>
                <a:cs typeface="Calibri Light"/>
              </a:rPr>
              <a:t>, is </a:t>
            </a:r>
            <a:r>
              <a:rPr sz="2800" b="0" spc="-10" dirty="0">
                <a:latin typeface="Calibri Light"/>
                <a:cs typeface="Calibri Light"/>
              </a:rPr>
              <a:t>either empty </a:t>
            </a:r>
            <a:r>
              <a:rPr sz="2800" b="0" spc="-5" dirty="0">
                <a:latin typeface="Calibri Light"/>
                <a:cs typeface="Calibri Light"/>
              </a:rPr>
              <a:t>or such</a:t>
            </a:r>
            <a:r>
              <a:rPr sz="2800" b="0" spc="45" dirty="0">
                <a:latin typeface="Calibri Light"/>
                <a:cs typeface="Calibri Light"/>
              </a:rPr>
              <a:t> </a:t>
            </a:r>
            <a:r>
              <a:rPr sz="2800" b="0" spc="-10" dirty="0">
                <a:latin typeface="Calibri Light"/>
                <a:cs typeface="Calibri Light"/>
              </a:rPr>
              <a:t>that</a:t>
            </a:r>
            <a:endParaRPr sz="2800">
              <a:latin typeface="Calibri Light"/>
              <a:cs typeface="Calibri Light"/>
            </a:endParaRPr>
          </a:p>
        </p:txBody>
      </p:sp>
      <p:sp>
        <p:nvSpPr>
          <p:cNvPr id="4" name="object 4"/>
          <p:cNvSpPr txBox="1"/>
          <p:nvPr/>
        </p:nvSpPr>
        <p:spPr>
          <a:xfrm>
            <a:off x="1374394" y="2675001"/>
            <a:ext cx="324485" cy="391160"/>
          </a:xfrm>
          <a:prstGeom prst="rect">
            <a:avLst/>
          </a:prstGeom>
        </p:spPr>
        <p:txBody>
          <a:bodyPr vert="horz" wrap="square" lIns="0" tIns="12700" rIns="0" bIns="0" rtlCol="0">
            <a:spAutoFit/>
          </a:bodyPr>
          <a:lstStyle/>
          <a:p>
            <a:pPr marL="12700">
              <a:lnSpc>
                <a:spcPct val="100000"/>
              </a:lnSpc>
              <a:spcBef>
                <a:spcPts val="100"/>
              </a:spcBef>
            </a:pPr>
            <a:r>
              <a:rPr sz="2400" b="0" i="1" dirty="0">
                <a:latin typeface="Calibri Light"/>
                <a:cs typeface="Calibri Light"/>
              </a:rPr>
              <a:t>III.</a:t>
            </a:r>
            <a:endParaRPr sz="2400">
              <a:latin typeface="Calibri Light"/>
              <a:cs typeface="Calibri Light"/>
            </a:endParaRPr>
          </a:p>
        </p:txBody>
      </p:sp>
      <p:sp>
        <p:nvSpPr>
          <p:cNvPr id="5" name="object 5"/>
          <p:cNvSpPr txBox="1">
            <a:spLocks noGrp="1"/>
          </p:cNvSpPr>
          <p:nvPr>
            <p:ph type="body" idx="1"/>
          </p:nvPr>
        </p:nvSpPr>
        <p:spPr>
          <a:prstGeom prst="rect">
            <a:avLst/>
          </a:prstGeom>
        </p:spPr>
        <p:txBody>
          <a:bodyPr vert="horz" wrap="square" lIns="0" tIns="40005" rIns="0" bIns="0" rtlCol="0">
            <a:spAutoFit/>
          </a:bodyPr>
          <a:lstStyle/>
          <a:p>
            <a:pPr marL="553085" indent="-515620">
              <a:lnSpc>
                <a:spcPct val="100000"/>
              </a:lnSpc>
              <a:spcBef>
                <a:spcPts val="315"/>
              </a:spcBef>
              <a:buAutoNum type="romanUcPeriod"/>
              <a:tabLst>
                <a:tab pos="553085" algn="l"/>
                <a:tab pos="553720" algn="l"/>
              </a:tabLst>
            </a:pPr>
            <a:r>
              <a:rPr i="1" dirty="0">
                <a:latin typeface="Calibri Light"/>
                <a:cs typeface="Calibri Light"/>
              </a:rPr>
              <a:t>T </a:t>
            </a:r>
            <a:r>
              <a:rPr dirty="0"/>
              <a:t>has a </a:t>
            </a:r>
            <a:r>
              <a:rPr spc="-5" dirty="0"/>
              <a:t>special </a:t>
            </a:r>
            <a:r>
              <a:rPr dirty="0"/>
              <a:t>node </a:t>
            </a:r>
            <a:r>
              <a:rPr spc="-10" dirty="0"/>
              <a:t>called </a:t>
            </a:r>
            <a:r>
              <a:rPr dirty="0"/>
              <a:t>the </a:t>
            </a:r>
            <a:r>
              <a:rPr spc="-25" dirty="0"/>
              <a:t>root</a:t>
            </a:r>
            <a:r>
              <a:rPr spc="-125" dirty="0"/>
              <a:t> </a:t>
            </a:r>
            <a:r>
              <a:rPr dirty="0"/>
              <a:t>node</a:t>
            </a:r>
          </a:p>
          <a:p>
            <a:pPr marL="553085" indent="-515620">
              <a:lnSpc>
                <a:spcPts val="2735"/>
              </a:lnSpc>
              <a:spcBef>
                <a:spcPts val="215"/>
              </a:spcBef>
              <a:buAutoNum type="romanUcPeriod"/>
              <a:tabLst>
                <a:tab pos="553085" algn="l"/>
                <a:tab pos="553720" algn="l"/>
              </a:tabLst>
            </a:pPr>
            <a:r>
              <a:rPr i="1" dirty="0">
                <a:latin typeface="Calibri Light"/>
                <a:cs typeface="Calibri Light"/>
              </a:rPr>
              <a:t>T </a:t>
            </a:r>
            <a:r>
              <a:rPr dirty="0"/>
              <a:t>has </a:t>
            </a:r>
            <a:r>
              <a:rPr spc="-10" dirty="0"/>
              <a:t>two </a:t>
            </a:r>
            <a:r>
              <a:rPr spc="-5" dirty="0"/>
              <a:t>sets of </a:t>
            </a:r>
            <a:r>
              <a:rPr dirty="0"/>
              <a:t>nodes </a:t>
            </a:r>
            <a:r>
              <a:rPr spc="-95" dirty="0"/>
              <a:t>L</a:t>
            </a:r>
            <a:r>
              <a:rPr sz="2400" spc="-142" baseline="-20833" dirty="0"/>
              <a:t>T </a:t>
            </a:r>
            <a:r>
              <a:rPr sz="2400" dirty="0"/>
              <a:t>and </a:t>
            </a:r>
            <a:r>
              <a:rPr sz="2400" spc="-15" dirty="0"/>
              <a:t>R</a:t>
            </a:r>
            <a:r>
              <a:rPr sz="2400" spc="-22" baseline="-20833" dirty="0"/>
              <a:t>T</a:t>
            </a:r>
            <a:r>
              <a:rPr sz="2400" spc="-15" dirty="0"/>
              <a:t>, </a:t>
            </a:r>
            <a:r>
              <a:rPr sz="2400" spc="-10" dirty="0"/>
              <a:t>called </a:t>
            </a:r>
            <a:r>
              <a:rPr sz="2400" dirty="0"/>
              <a:t>the </a:t>
            </a:r>
            <a:r>
              <a:rPr sz="2400" spc="-10" dirty="0"/>
              <a:t>left </a:t>
            </a:r>
            <a:r>
              <a:rPr sz="2400" spc="-20" dirty="0"/>
              <a:t>subtree </a:t>
            </a:r>
            <a:r>
              <a:rPr sz="2400" dirty="0"/>
              <a:t>and </a:t>
            </a:r>
            <a:r>
              <a:rPr sz="2400" spc="-15" dirty="0"/>
              <a:t>right </a:t>
            </a:r>
            <a:r>
              <a:rPr sz="2400" spc="-20" dirty="0"/>
              <a:t>subtree</a:t>
            </a:r>
            <a:r>
              <a:rPr sz="2400" spc="-325" dirty="0"/>
              <a:t> </a:t>
            </a:r>
            <a:r>
              <a:rPr sz="2400" spc="-5" dirty="0"/>
              <a:t>of</a:t>
            </a:r>
            <a:endParaRPr sz="2400" dirty="0">
              <a:latin typeface="Calibri Light"/>
              <a:cs typeface="Calibri Light"/>
            </a:endParaRPr>
          </a:p>
          <a:p>
            <a:pPr marL="553085">
              <a:lnSpc>
                <a:spcPts val="2735"/>
              </a:lnSpc>
            </a:pPr>
            <a:r>
              <a:rPr i="1" dirty="0">
                <a:latin typeface="Calibri Light"/>
                <a:cs typeface="Calibri Light"/>
              </a:rPr>
              <a:t>T</a:t>
            </a:r>
            <a:r>
              <a:rPr dirty="0"/>
              <a:t>,</a:t>
            </a:r>
            <a:r>
              <a:rPr spc="-5" dirty="0"/>
              <a:t> </a:t>
            </a:r>
            <a:r>
              <a:rPr spc="-25" dirty="0"/>
              <a:t>respectively.</a:t>
            </a:r>
          </a:p>
          <a:p>
            <a:pPr marL="553085">
              <a:lnSpc>
                <a:spcPct val="100000"/>
              </a:lnSpc>
              <a:spcBef>
                <a:spcPts val="204"/>
              </a:spcBef>
            </a:pPr>
            <a:r>
              <a:rPr i="1" spc="-100" dirty="0">
                <a:latin typeface="Calibri Light"/>
                <a:cs typeface="Calibri Light"/>
              </a:rPr>
              <a:t>L</a:t>
            </a:r>
            <a:r>
              <a:rPr sz="2400" i="1" spc="-150" baseline="-20833" dirty="0">
                <a:latin typeface="Calibri Light"/>
                <a:cs typeface="Calibri Light"/>
              </a:rPr>
              <a:t>T </a:t>
            </a:r>
            <a:r>
              <a:rPr lang="en-US" sz="2400" i="1" spc="-150" baseline="-20833" dirty="0">
                <a:latin typeface="Calibri Light"/>
                <a:cs typeface="Calibri Light"/>
              </a:rPr>
              <a:t> </a:t>
            </a:r>
            <a:r>
              <a:rPr sz="2400" dirty="0"/>
              <a:t>and </a:t>
            </a:r>
            <a:r>
              <a:rPr sz="2400" i="1" spc="-40" dirty="0">
                <a:latin typeface="Calibri Light"/>
                <a:cs typeface="Calibri Light"/>
              </a:rPr>
              <a:t>R</a:t>
            </a:r>
            <a:r>
              <a:rPr sz="2400" i="1" spc="-60" baseline="-20833" dirty="0">
                <a:latin typeface="Calibri Light"/>
                <a:cs typeface="Calibri Light"/>
              </a:rPr>
              <a:t>T </a:t>
            </a:r>
            <a:r>
              <a:rPr lang="en-US" sz="2400" i="1" spc="-60" baseline="-20833" dirty="0">
                <a:latin typeface="Calibri Light"/>
                <a:cs typeface="Calibri Light"/>
              </a:rPr>
              <a:t> </a:t>
            </a:r>
            <a:r>
              <a:rPr sz="2400" spc="-15" dirty="0"/>
              <a:t>are </a:t>
            </a:r>
            <a:r>
              <a:rPr sz="2400" dirty="0"/>
              <a:t>binary</a:t>
            </a:r>
            <a:r>
              <a:rPr sz="2400" spc="-125" dirty="0"/>
              <a:t> </a:t>
            </a:r>
            <a:r>
              <a:rPr sz="2400" spc="-10" dirty="0"/>
              <a:t>trees.</a:t>
            </a:r>
            <a:endParaRPr sz="2400" dirty="0">
              <a:latin typeface="Calibri Light"/>
              <a:cs typeface="Calibri Light"/>
            </a:endParaRPr>
          </a:p>
        </p:txBody>
      </p:sp>
      <p:sp>
        <p:nvSpPr>
          <p:cNvPr id="6" name="object 6"/>
          <p:cNvSpPr/>
          <p:nvPr/>
        </p:nvSpPr>
        <p:spPr>
          <a:xfrm>
            <a:off x="2462783" y="3686555"/>
            <a:ext cx="7357872" cy="2045208"/>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21</a:t>
            </a:fld>
            <a:endParaRPr dirty="0"/>
          </a:p>
        </p:txBody>
      </p:sp>
      <p:sp>
        <p:nvSpPr>
          <p:cNvPr id="2" name="object 2"/>
          <p:cNvSpPr txBox="1">
            <a:spLocks noGrp="1"/>
          </p:cNvSpPr>
          <p:nvPr>
            <p:ph type="title"/>
          </p:nvPr>
        </p:nvSpPr>
        <p:spPr>
          <a:xfrm>
            <a:off x="916939" y="406730"/>
            <a:ext cx="2051685" cy="574675"/>
          </a:xfrm>
          <a:prstGeom prst="rect">
            <a:avLst/>
          </a:prstGeom>
        </p:spPr>
        <p:txBody>
          <a:bodyPr vert="horz" wrap="square" lIns="0" tIns="12700" rIns="0" bIns="0" rtlCol="0">
            <a:spAutoFit/>
          </a:bodyPr>
          <a:lstStyle/>
          <a:p>
            <a:pPr marL="12700">
              <a:lnSpc>
                <a:spcPct val="100000"/>
              </a:lnSpc>
              <a:spcBef>
                <a:spcPts val="100"/>
              </a:spcBef>
            </a:pPr>
            <a:r>
              <a:rPr spc="-20" dirty="0"/>
              <a:t>Binary</a:t>
            </a:r>
            <a:r>
              <a:rPr spc="-145" dirty="0"/>
              <a:t> </a:t>
            </a:r>
            <a:r>
              <a:rPr spc="-90" dirty="0"/>
              <a:t>Tree</a:t>
            </a:r>
          </a:p>
        </p:txBody>
      </p:sp>
      <p:sp>
        <p:nvSpPr>
          <p:cNvPr id="3" name="object 3"/>
          <p:cNvSpPr txBox="1"/>
          <p:nvPr/>
        </p:nvSpPr>
        <p:spPr>
          <a:xfrm>
            <a:off x="916939" y="1311909"/>
            <a:ext cx="10067925" cy="4610100"/>
          </a:xfrm>
          <a:prstGeom prst="rect">
            <a:avLst/>
          </a:prstGeom>
        </p:spPr>
        <p:txBody>
          <a:bodyPr vert="horz" wrap="square" lIns="0" tIns="92075" rIns="0" bIns="0" rtlCol="0">
            <a:spAutoFit/>
          </a:bodyPr>
          <a:lstStyle/>
          <a:p>
            <a:pPr marL="241300" marR="1177925" indent="-229235">
              <a:lnSpc>
                <a:spcPct val="80000"/>
              </a:lnSpc>
              <a:spcBef>
                <a:spcPts val="725"/>
              </a:spcBef>
              <a:buFont typeface="Arial"/>
              <a:buChar char="•"/>
              <a:tabLst>
                <a:tab pos="241935" algn="l"/>
              </a:tabLst>
            </a:pPr>
            <a:r>
              <a:rPr sz="2600" b="0" dirty="0">
                <a:latin typeface="Calibri Light"/>
                <a:cs typeface="Calibri Light"/>
              </a:rPr>
              <a:t>A binary </a:t>
            </a:r>
            <a:r>
              <a:rPr sz="2600" b="0" spc="-10" dirty="0">
                <a:latin typeface="Calibri Light"/>
                <a:cs typeface="Calibri Light"/>
              </a:rPr>
              <a:t>tree </a:t>
            </a:r>
            <a:r>
              <a:rPr sz="2600" b="0" dirty="0">
                <a:latin typeface="Calibri Light"/>
                <a:cs typeface="Calibri Light"/>
              </a:rPr>
              <a:t>is a </a:t>
            </a:r>
            <a:r>
              <a:rPr sz="2600" b="0" spc="-5" dirty="0">
                <a:latin typeface="Calibri Light"/>
                <a:cs typeface="Calibri Light"/>
              </a:rPr>
              <a:t>finite set of elements </a:t>
            </a:r>
            <a:r>
              <a:rPr sz="2600" b="0" spc="-10" dirty="0">
                <a:latin typeface="Calibri Light"/>
                <a:cs typeface="Calibri Light"/>
              </a:rPr>
              <a:t>that </a:t>
            </a:r>
            <a:r>
              <a:rPr sz="2600" b="0" spc="-15" dirty="0">
                <a:latin typeface="Calibri Light"/>
                <a:cs typeface="Calibri Light"/>
              </a:rPr>
              <a:t>are </a:t>
            </a:r>
            <a:r>
              <a:rPr sz="2600" b="0" spc="-5" dirty="0">
                <a:latin typeface="Calibri Light"/>
                <a:cs typeface="Calibri Light"/>
              </a:rPr>
              <a:t>either empty or </a:t>
            </a:r>
            <a:r>
              <a:rPr sz="2600" b="0" dirty="0">
                <a:latin typeface="Calibri Light"/>
                <a:cs typeface="Calibri Light"/>
              </a:rPr>
              <a:t>is  partitioned </a:t>
            </a:r>
            <a:r>
              <a:rPr sz="2600" b="0" spc="-15" dirty="0">
                <a:latin typeface="Calibri Light"/>
                <a:cs typeface="Calibri Light"/>
              </a:rPr>
              <a:t>into </a:t>
            </a:r>
            <a:r>
              <a:rPr sz="2600" b="0" spc="-10" dirty="0">
                <a:latin typeface="Calibri Light"/>
                <a:cs typeface="Calibri Light"/>
              </a:rPr>
              <a:t>three </a:t>
            </a:r>
            <a:r>
              <a:rPr sz="2600" b="0" spc="-5" dirty="0">
                <a:latin typeface="Calibri Light"/>
                <a:cs typeface="Calibri Light"/>
              </a:rPr>
              <a:t>disjoint</a:t>
            </a:r>
            <a:r>
              <a:rPr sz="2600" b="0" spc="-75" dirty="0">
                <a:latin typeface="Calibri Light"/>
                <a:cs typeface="Calibri Light"/>
              </a:rPr>
              <a:t> </a:t>
            </a:r>
            <a:r>
              <a:rPr sz="2600" b="0" spc="-5" dirty="0">
                <a:latin typeface="Calibri Light"/>
                <a:cs typeface="Calibri Light"/>
              </a:rPr>
              <a:t>subsets.</a:t>
            </a:r>
            <a:endParaRPr sz="2600">
              <a:latin typeface="Calibri Light"/>
              <a:cs typeface="Calibri Light"/>
            </a:endParaRPr>
          </a:p>
          <a:p>
            <a:pPr>
              <a:lnSpc>
                <a:spcPct val="100000"/>
              </a:lnSpc>
              <a:spcBef>
                <a:spcPts val="25"/>
              </a:spcBef>
              <a:buFont typeface="Arial"/>
              <a:buChar char="•"/>
            </a:pPr>
            <a:endParaRPr sz="3350">
              <a:latin typeface="Times New Roman"/>
              <a:cs typeface="Times New Roman"/>
            </a:endParaRPr>
          </a:p>
          <a:p>
            <a:pPr marL="241300" indent="-229235">
              <a:lnSpc>
                <a:spcPct val="100000"/>
              </a:lnSpc>
              <a:spcBef>
                <a:spcPts val="5"/>
              </a:spcBef>
              <a:buFont typeface="Arial"/>
              <a:buChar char="•"/>
              <a:tabLst>
                <a:tab pos="241935" algn="l"/>
              </a:tabLst>
            </a:pPr>
            <a:r>
              <a:rPr sz="2600" b="0" spc="-5" dirty="0">
                <a:latin typeface="Calibri Light"/>
                <a:cs typeface="Calibri Light"/>
              </a:rPr>
              <a:t>The </a:t>
            </a:r>
            <a:r>
              <a:rPr sz="2600" b="0" spc="-20" dirty="0">
                <a:latin typeface="Calibri Light"/>
                <a:cs typeface="Calibri Light"/>
              </a:rPr>
              <a:t>first </a:t>
            </a:r>
            <a:r>
              <a:rPr sz="2600" b="0" spc="-5" dirty="0">
                <a:latin typeface="Calibri Light"/>
                <a:cs typeface="Calibri Light"/>
              </a:rPr>
              <a:t>subset </a:t>
            </a:r>
            <a:r>
              <a:rPr sz="2600" b="0" spc="-15" dirty="0">
                <a:latin typeface="Calibri Light"/>
                <a:cs typeface="Calibri Light"/>
              </a:rPr>
              <a:t>contains </a:t>
            </a:r>
            <a:r>
              <a:rPr sz="2600" b="0" dirty="0">
                <a:latin typeface="Calibri Light"/>
                <a:cs typeface="Calibri Light"/>
              </a:rPr>
              <a:t>a single </a:t>
            </a:r>
            <a:r>
              <a:rPr sz="2600" b="0" spc="-10" dirty="0">
                <a:latin typeface="Calibri Light"/>
                <a:cs typeface="Calibri Light"/>
              </a:rPr>
              <a:t>element </a:t>
            </a:r>
            <a:r>
              <a:rPr sz="2600" b="0" spc="-5" dirty="0">
                <a:latin typeface="Calibri Light"/>
                <a:cs typeface="Calibri Light"/>
              </a:rPr>
              <a:t>called </a:t>
            </a:r>
            <a:r>
              <a:rPr sz="2600" b="0" dirty="0">
                <a:latin typeface="Calibri Light"/>
                <a:cs typeface="Calibri Light"/>
              </a:rPr>
              <a:t>the </a:t>
            </a:r>
            <a:r>
              <a:rPr sz="2600" b="0" spc="-30" dirty="0">
                <a:latin typeface="Calibri Light"/>
                <a:cs typeface="Calibri Light"/>
              </a:rPr>
              <a:t>root </a:t>
            </a:r>
            <a:r>
              <a:rPr sz="2600" b="0" spc="-5" dirty="0">
                <a:latin typeface="Calibri Light"/>
                <a:cs typeface="Calibri Light"/>
              </a:rPr>
              <a:t>of </a:t>
            </a:r>
            <a:r>
              <a:rPr sz="2600" b="0" dirty="0">
                <a:latin typeface="Calibri Light"/>
                <a:cs typeface="Calibri Light"/>
              </a:rPr>
              <a:t>the</a:t>
            </a:r>
            <a:r>
              <a:rPr sz="2600" b="0" spc="-70" dirty="0">
                <a:latin typeface="Calibri Light"/>
                <a:cs typeface="Calibri Light"/>
              </a:rPr>
              <a:t> </a:t>
            </a:r>
            <a:r>
              <a:rPr sz="2600" b="0" spc="-15" dirty="0">
                <a:latin typeface="Calibri Light"/>
                <a:cs typeface="Calibri Light"/>
              </a:rPr>
              <a:t>tree.</a:t>
            </a:r>
            <a:endParaRPr sz="2600">
              <a:latin typeface="Calibri Light"/>
              <a:cs typeface="Calibri Light"/>
            </a:endParaRPr>
          </a:p>
          <a:p>
            <a:pPr>
              <a:lnSpc>
                <a:spcPct val="100000"/>
              </a:lnSpc>
              <a:spcBef>
                <a:spcPts val="35"/>
              </a:spcBef>
              <a:buFont typeface="Arial"/>
              <a:buChar char="•"/>
            </a:pPr>
            <a:endParaRPr sz="3850">
              <a:latin typeface="Times New Roman"/>
              <a:cs typeface="Times New Roman"/>
            </a:endParaRPr>
          </a:p>
          <a:p>
            <a:pPr marL="241300" marR="5080" indent="-229235">
              <a:lnSpc>
                <a:spcPts val="2500"/>
              </a:lnSpc>
              <a:buFont typeface="Arial"/>
              <a:buChar char="•"/>
              <a:tabLst>
                <a:tab pos="241935" algn="l"/>
              </a:tabLst>
            </a:pPr>
            <a:r>
              <a:rPr sz="2600" b="0" spc="-5" dirty="0">
                <a:latin typeface="Calibri Light"/>
                <a:cs typeface="Calibri Light"/>
              </a:rPr>
              <a:t>The other </a:t>
            </a:r>
            <a:r>
              <a:rPr sz="2600" b="0" spc="-10" dirty="0">
                <a:latin typeface="Calibri Light"/>
                <a:cs typeface="Calibri Light"/>
              </a:rPr>
              <a:t>two </a:t>
            </a:r>
            <a:r>
              <a:rPr sz="2600" b="0" spc="-5" dirty="0">
                <a:latin typeface="Calibri Light"/>
                <a:cs typeface="Calibri Light"/>
              </a:rPr>
              <a:t>subsets </a:t>
            </a:r>
            <a:r>
              <a:rPr sz="2600" b="0" spc="-15" dirty="0">
                <a:latin typeface="Calibri Light"/>
                <a:cs typeface="Calibri Light"/>
              </a:rPr>
              <a:t>are </a:t>
            </a:r>
            <a:r>
              <a:rPr sz="2600" b="0" spc="-5" dirty="0">
                <a:latin typeface="Calibri Light"/>
                <a:cs typeface="Calibri Light"/>
              </a:rPr>
              <a:t>themselves </a:t>
            </a:r>
            <a:r>
              <a:rPr sz="2600" b="0" dirty="0">
                <a:latin typeface="Calibri Light"/>
                <a:cs typeface="Calibri Light"/>
              </a:rPr>
              <a:t>binary </a:t>
            </a:r>
            <a:r>
              <a:rPr sz="2600" b="0" spc="-10" dirty="0">
                <a:latin typeface="Calibri Light"/>
                <a:cs typeface="Calibri Light"/>
              </a:rPr>
              <a:t>trees </a:t>
            </a:r>
            <a:r>
              <a:rPr sz="2600" b="0" spc="-5" dirty="0">
                <a:latin typeface="Calibri Light"/>
                <a:cs typeface="Calibri Light"/>
              </a:rPr>
              <a:t>called </a:t>
            </a:r>
            <a:r>
              <a:rPr sz="2600" b="0" dirty="0">
                <a:latin typeface="Calibri Light"/>
                <a:cs typeface="Calibri Light"/>
              </a:rPr>
              <a:t>the </a:t>
            </a:r>
            <a:r>
              <a:rPr sz="2600" b="0" spc="-15" dirty="0">
                <a:latin typeface="Calibri Light"/>
                <a:cs typeface="Calibri Light"/>
              </a:rPr>
              <a:t>left </a:t>
            </a:r>
            <a:r>
              <a:rPr sz="2600" b="0" dirty="0">
                <a:latin typeface="Calibri Light"/>
                <a:cs typeface="Calibri Light"/>
              </a:rPr>
              <a:t>and </a:t>
            </a:r>
            <a:r>
              <a:rPr sz="2600" b="0" spc="-15" dirty="0">
                <a:latin typeface="Calibri Light"/>
                <a:cs typeface="Calibri Light"/>
              </a:rPr>
              <a:t>right  </a:t>
            </a:r>
            <a:r>
              <a:rPr sz="2600" b="0" spc="-20" dirty="0">
                <a:latin typeface="Calibri Light"/>
                <a:cs typeface="Calibri Light"/>
              </a:rPr>
              <a:t>sub-trees </a:t>
            </a:r>
            <a:r>
              <a:rPr sz="2600" b="0" spc="-5" dirty="0">
                <a:latin typeface="Calibri Light"/>
                <a:cs typeface="Calibri Light"/>
              </a:rPr>
              <a:t>of </a:t>
            </a:r>
            <a:r>
              <a:rPr sz="2600" b="0" dirty="0">
                <a:latin typeface="Calibri Light"/>
                <a:cs typeface="Calibri Light"/>
              </a:rPr>
              <a:t>the </a:t>
            </a:r>
            <a:r>
              <a:rPr sz="2600" b="0" spc="-5" dirty="0">
                <a:latin typeface="Calibri Light"/>
                <a:cs typeface="Calibri Light"/>
              </a:rPr>
              <a:t>original</a:t>
            </a:r>
            <a:r>
              <a:rPr sz="2600" b="0" spc="-100" dirty="0">
                <a:latin typeface="Calibri Light"/>
                <a:cs typeface="Calibri Light"/>
              </a:rPr>
              <a:t> </a:t>
            </a:r>
            <a:r>
              <a:rPr sz="2600" b="0" spc="-10" dirty="0">
                <a:latin typeface="Calibri Light"/>
                <a:cs typeface="Calibri Light"/>
              </a:rPr>
              <a:t>tree.</a:t>
            </a:r>
            <a:endParaRPr sz="2600">
              <a:latin typeface="Calibri Light"/>
              <a:cs typeface="Calibri Light"/>
            </a:endParaRPr>
          </a:p>
          <a:p>
            <a:pPr>
              <a:lnSpc>
                <a:spcPct val="100000"/>
              </a:lnSpc>
              <a:spcBef>
                <a:spcPts val="40"/>
              </a:spcBef>
              <a:buFont typeface="Arial"/>
              <a:buChar char="•"/>
            </a:pPr>
            <a:endParaRPr sz="3350">
              <a:latin typeface="Times New Roman"/>
              <a:cs typeface="Times New Roman"/>
            </a:endParaRPr>
          </a:p>
          <a:p>
            <a:pPr marL="241300" indent="-229235">
              <a:lnSpc>
                <a:spcPct val="100000"/>
              </a:lnSpc>
              <a:buFont typeface="Arial"/>
              <a:buChar char="•"/>
              <a:tabLst>
                <a:tab pos="241935" algn="l"/>
              </a:tabLst>
            </a:pPr>
            <a:r>
              <a:rPr sz="2600" b="0" dirty="0">
                <a:latin typeface="Calibri Light"/>
                <a:cs typeface="Calibri Light"/>
              </a:rPr>
              <a:t>A </a:t>
            </a:r>
            <a:r>
              <a:rPr sz="2600" b="0" spc="-10" dirty="0">
                <a:latin typeface="Calibri Light"/>
                <a:cs typeface="Calibri Light"/>
              </a:rPr>
              <a:t>left </a:t>
            </a:r>
            <a:r>
              <a:rPr sz="2600" b="0" spc="-5" dirty="0">
                <a:latin typeface="Calibri Light"/>
                <a:cs typeface="Calibri Light"/>
              </a:rPr>
              <a:t>or right sub-tree </a:t>
            </a:r>
            <a:r>
              <a:rPr sz="2600" b="0" spc="-10" dirty="0">
                <a:latin typeface="Calibri Light"/>
                <a:cs typeface="Calibri Light"/>
              </a:rPr>
              <a:t>can </a:t>
            </a:r>
            <a:r>
              <a:rPr sz="2600" b="0" dirty="0">
                <a:latin typeface="Calibri Light"/>
                <a:cs typeface="Calibri Light"/>
              </a:rPr>
              <a:t>be</a:t>
            </a:r>
            <a:r>
              <a:rPr sz="2600" b="0" spc="-50" dirty="0">
                <a:latin typeface="Calibri Light"/>
                <a:cs typeface="Calibri Light"/>
              </a:rPr>
              <a:t> </a:t>
            </a:r>
            <a:r>
              <a:rPr sz="2600" b="0" spc="-35" dirty="0">
                <a:latin typeface="Calibri Light"/>
                <a:cs typeface="Calibri Light"/>
              </a:rPr>
              <a:t>empty.</a:t>
            </a:r>
            <a:endParaRPr sz="2600">
              <a:latin typeface="Calibri Light"/>
              <a:cs typeface="Calibri Light"/>
            </a:endParaRPr>
          </a:p>
          <a:p>
            <a:pPr>
              <a:lnSpc>
                <a:spcPct val="100000"/>
              </a:lnSpc>
              <a:spcBef>
                <a:spcPts val="30"/>
              </a:spcBef>
              <a:buFont typeface="Arial"/>
              <a:buChar char="•"/>
            </a:pPr>
            <a:endParaRPr sz="3350">
              <a:latin typeface="Times New Roman"/>
              <a:cs typeface="Times New Roman"/>
            </a:endParaRPr>
          </a:p>
          <a:p>
            <a:pPr marL="241300" indent="-229235">
              <a:lnSpc>
                <a:spcPct val="100000"/>
              </a:lnSpc>
              <a:buFont typeface="Arial"/>
              <a:buChar char="•"/>
              <a:tabLst>
                <a:tab pos="241935" algn="l"/>
              </a:tabLst>
            </a:pPr>
            <a:r>
              <a:rPr sz="2600" b="0" spc="-15" dirty="0">
                <a:latin typeface="Calibri Light"/>
                <a:cs typeface="Calibri Light"/>
              </a:rPr>
              <a:t>Each </a:t>
            </a:r>
            <a:r>
              <a:rPr sz="2600" b="0" spc="-10" dirty="0">
                <a:latin typeface="Calibri Light"/>
                <a:cs typeface="Calibri Light"/>
              </a:rPr>
              <a:t>element </a:t>
            </a:r>
            <a:r>
              <a:rPr sz="2600" b="0" spc="-5" dirty="0">
                <a:latin typeface="Calibri Light"/>
                <a:cs typeface="Calibri Light"/>
              </a:rPr>
              <a:t>of </a:t>
            </a:r>
            <a:r>
              <a:rPr sz="2600" b="0" dirty="0">
                <a:latin typeface="Calibri Light"/>
                <a:cs typeface="Calibri Light"/>
              </a:rPr>
              <a:t>a binary </a:t>
            </a:r>
            <a:r>
              <a:rPr sz="2600" b="0" spc="-10" dirty="0">
                <a:latin typeface="Calibri Light"/>
                <a:cs typeface="Calibri Light"/>
              </a:rPr>
              <a:t>tree </a:t>
            </a:r>
            <a:r>
              <a:rPr sz="2600" b="0" dirty="0">
                <a:latin typeface="Calibri Light"/>
                <a:cs typeface="Calibri Light"/>
              </a:rPr>
              <a:t>is </a:t>
            </a:r>
            <a:r>
              <a:rPr sz="2600" b="0" spc="-5" dirty="0">
                <a:latin typeface="Calibri Light"/>
                <a:cs typeface="Calibri Light"/>
              </a:rPr>
              <a:t>called </a:t>
            </a:r>
            <a:r>
              <a:rPr sz="2600" b="0" dirty="0">
                <a:latin typeface="Calibri Light"/>
                <a:cs typeface="Calibri Light"/>
              </a:rPr>
              <a:t>a </a:t>
            </a:r>
            <a:r>
              <a:rPr sz="2600" b="0" spc="-15" dirty="0">
                <a:latin typeface="Calibri Light"/>
                <a:cs typeface="Calibri Light"/>
              </a:rPr>
              <a:t>node </a:t>
            </a:r>
            <a:r>
              <a:rPr sz="2600" b="0" spc="-5" dirty="0">
                <a:latin typeface="Calibri Light"/>
                <a:cs typeface="Calibri Light"/>
              </a:rPr>
              <a:t>of </a:t>
            </a:r>
            <a:r>
              <a:rPr sz="2600" b="0" dirty="0">
                <a:latin typeface="Calibri Light"/>
                <a:cs typeface="Calibri Light"/>
              </a:rPr>
              <a:t>the</a:t>
            </a:r>
            <a:r>
              <a:rPr sz="2600" b="0" spc="-75" dirty="0">
                <a:latin typeface="Calibri Light"/>
                <a:cs typeface="Calibri Light"/>
              </a:rPr>
              <a:t> </a:t>
            </a:r>
            <a:r>
              <a:rPr sz="2600" b="0" spc="-15" dirty="0">
                <a:latin typeface="Calibri Light"/>
                <a:cs typeface="Calibri Light"/>
              </a:rPr>
              <a:t>tree.</a:t>
            </a:r>
            <a:endParaRPr sz="2600">
              <a:latin typeface="Calibri Light"/>
              <a:cs typeface="Calibri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516458"/>
            <a:ext cx="8926830" cy="391795"/>
          </a:xfrm>
          <a:prstGeom prst="rect">
            <a:avLst/>
          </a:prstGeom>
        </p:spPr>
        <p:txBody>
          <a:bodyPr vert="horz" wrap="square" lIns="0" tIns="12700" rIns="0" bIns="0" rtlCol="0">
            <a:spAutoFit/>
          </a:bodyPr>
          <a:lstStyle/>
          <a:p>
            <a:pPr marL="12700">
              <a:lnSpc>
                <a:spcPct val="100000"/>
              </a:lnSpc>
              <a:spcBef>
                <a:spcPts val="100"/>
              </a:spcBef>
            </a:pPr>
            <a:r>
              <a:rPr sz="2400" spc="-5" dirty="0"/>
              <a:t>The </a:t>
            </a:r>
            <a:r>
              <a:rPr sz="2400" spc="-15" dirty="0"/>
              <a:t>following </a:t>
            </a:r>
            <a:r>
              <a:rPr sz="2400" spc="-10" dirty="0"/>
              <a:t>figure shows </a:t>
            </a:r>
            <a:r>
              <a:rPr sz="2400" dirty="0"/>
              <a:t>a binary </a:t>
            </a:r>
            <a:r>
              <a:rPr sz="2400" spc="-15" dirty="0"/>
              <a:t>tree </a:t>
            </a:r>
            <a:r>
              <a:rPr sz="2400" dirty="0"/>
              <a:t>with 9 nodes </a:t>
            </a:r>
            <a:r>
              <a:rPr sz="2400" spc="-10" dirty="0"/>
              <a:t>where </a:t>
            </a:r>
            <a:r>
              <a:rPr sz="2400" dirty="0"/>
              <a:t>A is the</a:t>
            </a:r>
            <a:r>
              <a:rPr sz="2400" spc="-65" dirty="0"/>
              <a:t> </a:t>
            </a:r>
            <a:r>
              <a:rPr sz="2400" spc="-20" dirty="0"/>
              <a:t>root</a:t>
            </a:r>
            <a:endParaRPr sz="2400"/>
          </a:p>
        </p:txBody>
      </p:sp>
      <p:sp>
        <p:nvSpPr>
          <p:cNvPr id="3" name="object 3"/>
          <p:cNvSpPr/>
          <p:nvPr/>
        </p:nvSpPr>
        <p:spPr>
          <a:xfrm>
            <a:off x="2629379" y="1762772"/>
            <a:ext cx="6349121" cy="415339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38455"/>
            <a:ext cx="1830070" cy="513715"/>
          </a:xfrm>
          <a:prstGeom prst="rect">
            <a:avLst/>
          </a:prstGeom>
        </p:spPr>
        <p:txBody>
          <a:bodyPr vert="horz" wrap="square" lIns="0" tIns="12700" rIns="0" bIns="0" rtlCol="0">
            <a:spAutoFit/>
          </a:bodyPr>
          <a:lstStyle/>
          <a:p>
            <a:pPr marL="12700">
              <a:lnSpc>
                <a:spcPct val="100000"/>
              </a:lnSpc>
              <a:spcBef>
                <a:spcPts val="100"/>
              </a:spcBef>
            </a:pPr>
            <a:r>
              <a:rPr sz="3200" spc="-15" dirty="0"/>
              <a:t>Binary</a:t>
            </a:r>
            <a:r>
              <a:rPr sz="3200" spc="-130" dirty="0"/>
              <a:t> </a:t>
            </a:r>
            <a:r>
              <a:rPr sz="3200" spc="-80" dirty="0"/>
              <a:t>Tree</a:t>
            </a:r>
            <a:endParaRPr sz="3200"/>
          </a:p>
        </p:txBody>
      </p:sp>
      <p:sp>
        <p:nvSpPr>
          <p:cNvPr id="3" name="object 3"/>
          <p:cNvSpPr txBox="1"/>
          <p:nvPr/>
        </p:nvSpPr>
        <p:spPr>
          <a:xfrm>
            <a:off x="866139" y="997966"/>
            <a:ext cx="10162540" cy="3265804"/>
          </a:xfrm>
          <a:prstGeom prst="rect">
            <a:avLst/>
          </a:prstGeom>
        </p:spPr>
        <p:txBody>
          <a:bodyPr vert="horz" wrap="square" lIns="0" tIns="12065" rIns="0" bIns="0" rtlCol="0">
            <a:spAutoFit/>
          </a:bodyPr>
          <a:lstStyle/>
          <a:p>
            <a:pPr marL="292100" indent="-229235">
              <a:lnSpc>
                <a:spcPct val="100000"/>
              </a:lnSpc>
              <a:spcBef>
                <a:spcPts val="95"/>
              </a:spcBef>
              <a:buFont typeface="Arial"/>
              <a:buChar char="•"/>
              <a:tabLst>
                <a:tab pos="292735" algn="l"/>
              </a:tabLst>
            </a:pPr>
            <a:r>
              <a:rPr sz="2800" b="0" spc="-10" dirty="0">
                <a:latin typeface="Calibri Light"/>
                <a:cs typeface="Calibri Light"/>
              </a:rPr>
              <a:t>The </a:t>
            </a:r>
            <a:r>
              <a:rPr sz="2800" b="0" spc="-20" dirty="0">
                <a:latin typeface="Calibri Light"/>
                <a:cs typeface="Calibri Light"/>
              </a:rPr>
              <a:t>root </a:t>
            </a:r>
            <a:r>
              <a:rPr sz="2800" b="0" spc="-5" dirty="0">
                <a:latin typeface="Calibri Light"/>
                <a:cs typeface="Calibri Light"/>
              </a:rPr>
              <a:t>node </a:t>
            </a:r>
            <a:r>
              <a:rPr sz="2800" b="0" dirty="0">
                <a:latin typeface="Calibri Light"/>
                <a:cs typeface="Calibri Light"/>
              </a:rPr>
              <a:t>of </a:t>
            </a:r>
            <a:r>
              <a:rPr sz="2800" b="0" spc="-5" dirty="0">
                <a:latin typeface="Calibri Light"/>
                <a:cs typeface="Calibri Light"/>
              </a:rPr>
              <a:t>this binary </a:t>
            </a:r>
            <a:r>
              <a:rPr sz="2800" b="0" spc="-15" dirty="0">
                <a:latin typeface="Calibri Light"/>
                <a:cs typeface="Calibri Light"/>
              </a:rPr>
              <a:t>tree </a:t>
            </a:r>
            <a:r>
              <a:rPr sz="2800" b="0" spc="-5" dirty="0">
                <a:latin typeface="Calibri Light"/>
                <a:cs typeface="Calibri Light"/>
              </a:rPr>
              <a:t>is</a:t>
            </a:r>
            <a:r>
              <a:rPr sz="2800" b="0" spc="60" dirty="0">
                <a:latin typeface="Calibri Light"/>
                <a:cs typeface="Calibri Light"/>
              </a:rPr>
              <a:t> </a:t>
            </a:r>
            <a:r>
              <a:rPr sz="2800" b="0" dirty="0">
                <a:latin typeface="Calibri Light"/>
                <a:cs typeface="Calibri Light"/>
              </a:rPr>
              <a:t>A.</a:t>
            </a:r>
            <a:endParaRPr sz="2800">
              <a:latin typeface="Calibri Light"/>
              <a:cs typeface="Calibri Light"/>
            </a:endParaRPr>
          </a:p>
          <a:p>
            <a:pPr>
              <a:lnSpc>
                <a:spcPct val="100000"/>
              </a:lnSpc>
              <a:spcBef>
                <a:spcPts val="20"/>
              </a:spcBef>
              <a:buFont typeface="Arial"/>
              <a:buChar char="•"/>
            </a:pPr>
            <a:endParaRPr sz="4400">
              <a:latin typeface="Times New Roman"/>
              <a:cs typeface="Times New Roman"/>
            </a:endParaRPr>
          </a:p>
          <a:p>
            <a:pPr marL="292100" marR="55880" indent="-229235">
              <a:lnSpc>
                <a:spcPts val="3020"/>
              </a:lnSpc>
              <a:buFont typeface="Arial"/>
              <a:buChar char="•"/>
              <a:tabLst>
                <a:tab pos="292735" algn="l"/>
              </a:tabLst>
            </a:pPr>
            <a:r>
              <a:rPr sz="2800" b="0" spc="-10" dirty="0">
                <a:latin typeface="Calibri Light"/>
                <a:cs typeface="Calibri Light"/>
              </a:rPr>
              <a:t>The left </a:t>
            </a:r>
            <a:r>
              <a:rPr sz="2800" b="0" spc="-5" dirty="0">
                <a:latin typeface="Calibri Light"/>
                <a:cs typeface="Calibri Light"/>
              </a:rPr>
              <a:t>sub </a:t>
            </a:r>
            <a:r>
              <a:rPr sz="2800" b="0" spc="-15" dirty="0">
                <a:latin typeface="Calibri Light"/>
                <a:cs typeface="Calibri Light"/>
              </a:rPr>
              <a:t>tree </a:t>
            </a:r>
            <a:r>
              <a:rPr sz="2800" b="0" spc="-5" dirty="0">
                <a:latin typeface="Calibri Light"/>
                <a:cs typeface="Calibri Light"/>
              </a:rPr>
              <a:t>of the </a:t>
            </a:r>
            <a:r>
              <a:rPr sz="2800" b="0" spc="-20" dirty="0">
                <a:latin typeface="Calibri Light"/>
                <a:cs typeface="Calibri Light"/>
              </a:rPr>
              <a:t>root </a:t>
            </a:r>
            <a:r>
              <a:rPr sz="2800" b="0" dirty="0">
                <a:latin typeface="Calibri Light"/>
                <a:cs typeface="Calibri Light"/>
              </a:rPr>
              <a:t>node, </a:t>
            </a:r>
            <a:r>
              <a:rPr sz="2800" b="0" spc="-5" dirty="0">
                <a:latin typeface="Calibri Light"/>
                <a:cs typeface="Calibri Light"/>
              </a:rPr>
              <a:t>which </a:t>
            </a:r>
            <a:r>
              <a:rPr sz="2800" b="0" spc="-15" dirty="0">
                <a:latin typeface="Calibri Light"/>
                <a:cs typeface="Calibri Light"/>
              </a:rPr>
              <a:t>we </a:t>
            </a:r>
            <a:r>
              <a:rPr sz="2800" b="0" spc="-10" dirty="0">
                <a:latin typeface="Calibri Light"/>
                <a:cs typeface="Calibri Light"/>
              </a:rPr>
              <a:t>denoted by L</a:t>
            </a:r>
            <a:r>
              <a:rPr sz="2775" b="0" spc="-15" baseline="-21021" dirty="0">
                <a:latin typeface="Calibri Light"/>
                <a:cs typeface="Calibri Light"/>
              </a:rPr>
              <a:t>A</a:t>
            </a:r>
            <a:r>
              <a:rPr sz="2800" b="0" spc="-10" dirty="0">
                <a:latin typeface="Calibri Light"/>
                <a:cs typeface="Calibri Light"/>
              </a:rPr>
              <a:t>, </a:t>
            </a:r>
            <a:r>
              <a:rPr sz="2800" b="0" spc="-5" dirty="0">
                <a:latin typeface="Calibri Light"/>
                <a:cs typeface="Calibri Light"/>
              </a:rPr>
              <a:t>is the </a:t>
            </a:r>
            <a:r>
              <a:rPr sz="2800" b="0" spc="-10" dirty="0">
                <a:latin typeface="Calibri Light"/>
                <a:cs typeface="Calibri Light"/>
              </a:rPr>
              <a:t>set  </a:t>
            </a:r>
            <a:r>
              <a:rPr sz="2800" spc="5" dirty="0">
                <a:latin typeface="Calibri"/>
                <a:cs typeface="Calibri"/>
              </a:rPr>
              <a:t>L</a:t>
            </a:r>
            <a:r>
              <a:rPr sz="2775" spc="7" baseline="-21021" dirty="0">
                <a:latin typeface="Calibri"/>
                <a:cs typeface="Calibri"/>
              </a:rPr>
              <a:t>A </a:t>
            </a:r>
            <a:r>
              <a:rPr sz="2800" b="0" spc="-5" dirty="0">
                <a:latin typeface="Calibri Light"/>
                <a:cs typeface="Calibri Light"/>
              </a:rPr>
              <a:t>= </a:t>
            </a:r>
            <a:r>
              <a:rPr sz="2800" b="0" spc="-15" dirty="0">
                <a:latin typeface="Calibri Light"/>
                <a:cs typeface="Calibri Light"/>
              </a:rPr>
              <a:t>{B,D,E,G} </a:t>
            </a:r>
            <a:r>
              <a:rPr sz="2800" b="0" spc="-5" dirty="0">
                <a:latin typeface="Calibri Light"/>
                <a:cs typeface="Calibri Light"/>
              </a:rPr>
              <a:t>and the </a:t>
            </a:r>
            <a:r>
              <a:rPr sz="2800" b="0" spc="-15" dirty="0">
                <a:latin typeface="Calibri Light"/>
                <a:cs typeface="Calibri Light"/>
              </a:rPr>
              <a:t>right </a:t>
            </a:r>
            <a:r>
              <a:rPr sz="2800" b="0" spc="-5" dirty="0">
                <a:latin typeface="Calibri Light"/>
                <a:cs typeface="Calibri Light"/>
              </a:rPr>
              <a:t>sub </a:t>
            </a:r>
            <a:r>
              <a:rPr sz="2800" b="0" spc="-15" dirty="0">
                <a:latin typeface="Calibri Light"/>
                <a:cs typeface="Calibri Light"/>
              </a:rPr>
              <a:t>tree </a:t>
            </a:r>
            <a:r>
              <a:rPr sz="2800" b="0" spc="-5" dirty="0">
                <a:latin typeface="Calibri Light"/>
                <a:cs typeface="Calibri Light"/>
              </a:rPr>
              <a:t>of the </a:t>
            </a:r>
            <a:r>
              <a:rPr sz="2800" b="0" spc="-20" dirty="0">
                <a:latin typeface="Calibri Light"/>
                <a:cs typeface="Calibri Light"/>
              </a:rPr>
              <a:t>root </a:t>
            </a:r>
            <a:r>
              <a:rPr sz="2800" b="0" spc="-5" dirty="0">
                <a:latin typeface="Calibri Light"/>
                <a:cs typeface="Calibri Light"/>
              </a:rPr>
              <a:t>node, R</a:t>
            </a:r>
            <a:r>
              <a:rPr sz="2775" b="0" spc="-7" baseline="-21021" dirty="0">
                <a:latin typeface="Calibri Light"/>
                <a:cs typeface="Calibri Light"/>
              </a:rPr>
              <a:t>A </a:t>
            </a:r>
            <a:r>
              <a:rPr sz="2800" b="0" spc="-5" dirty="0">
                <a:latin typeface="Calibri Light"/>
                <a:cs typeface="Calibri Light"/>
              </a:rPr>
              <a:t>is the </a:t>
            </a:r>
            <a:r>
              <a:rPr sz="2800" b="0" spc="-10" dirty="0">
                <a:latin typeface="Calibri Light"/>
                <a:cs typeface="Calibri Light"/>
              </a:rPr>
              <a:t>set  </a:t>
            </a:r>
            <a:r>
              <a:rPr sz="2800" b="0" spc="-35" dirty="0">
                <a:latin typeface="Calibri Light"/>
                <a:cs typeface="Calibri Light"/>
              </a:rPr>
              <a:t>R</a:t>
            </a:r>
            <a:r>
              <a:rPr sz="2775" b="0" spc="-52" baseline="-21021" dirty="0">
                <a:latin typeface="Calibri Light"/>
                <a:cs typeface="Calibri Light"/>
              </a:rPr>
              <a:t>A</a:t>
            </a:r>
            <a:r>
              <a:rPr sz="2800" b="0" spc="-35" dirty="0">
                <a:latin typeface="Calibri Light"/>
                <a:cs typeface="Calibri Light"/>
              </a:rPr>
              <a:t>={C,F,H}</a:t>
            </a:r>
            <a:endParaRPr sz="2800">
              <a:latin typeface="Calibri Light"/>
              <a:cs typeface="Calibri Light"/>
            </a:endParaRPr>
          </a:p>
          <a:p>
            <a:pPr>
              <a:lnSpc>
                <a:spcPct val="100000"/>
              </a:lnSpc>
              <a:buFont typeface="Arial"/>
              <a:buChar char="•"/>
            </a:pPr>
            <a:endParaRPr sz="4050">
              <a:latin typeface="Times New Roman"/>
              <a:cs typeface="Times New Roman"/>
            </a:endParaRPr>
          </a:p>
          <a:p>
            <a:pPr marL="292100" indent="-229235">
              <a:lnSpc>
                <a:spcPct val="100000"/>
              </a:lnSpc>
              <a:buFont typeface="Arial"/>
              <a:buChar char="•"/>
              <a:tabLst>
                <a:tab pos="292735" algn="l"/>
              </a:tabLst>
            </a:pPr>
            <a:r>
              <a:rPr sz="2800" b="0" spc="-10" dirty="0">
                <a:latin typeface="Calibri Light"/>
                <a:cs typeface="Calibri Light"/>
              </a:rPr>
              <a:t>The </a:t>
            </a:r>
            <a:r>
              <a:rPr sz="2800" b="0" spc="-20" dirty="0">
                <a:latin typeface="Calibri Light"/>
                <a:cs typeface="Calibri Light"/>
              </a:rPr>
              <a:t>root </a:t>
            </a:r>
            <a:r>
              <a:rPr sz="2800" b="0" spc="-5" dirty="0">
                <a:latin typeface="Calibri Light"/>
                <a:cs typeface="Calibri Light"/>
              </a:rPr>
              <a:t>node </a:t>
            </a:r>
            <a:r>
              <a:rPr sz="2800" b="0" dirty="0">
                <a:latin typeface="Calibri Light"/>
                <a:cs typeface="Calibri Light"/>
              </a:rPr>
              <a:t>of </a:t>
            </a:r>
            <a:r>
              <a:rPr sz="2800" b="0" spc="15" dirty="0">
                <a:latin typeface="Calibri Light"/>
                <a:cs typeface="Calibri Light"/>
              </a:rPr>
              <a:t>L</a:t>
            </a:r>
            <a:r>
              <a:rPr sz="2775" b="0" spc="22" baseline="-21021" dirty="0">
                <a:latin typeface="Calibri Light"/>
                <a:cs typeface="Calibri Light"/>
              </a:rPr>
              <a:t>A </a:t>
            </a:r>
            <a:r>
              <a:rPr sz="2800" b="0" spc="-5" dirty="0">
                <a:latin typeface="Calibri Light"/>
                <a:cs typeface="Calibri Light"/>
              </a:rPr>
              <a:t>is </a:t>
            </a:r>
            <a:r>
              <a:rPr sz="2800" b="0" dirty="0">
                <a:latin typeface="Calibri Light"/>
                <a:cs typeface="Calibri Light"/>
              </a:rPr>
              <a:t>node </a:t>
            </a:r>
            <a:r>
              <a:rPr sz="2800" b="0" spc="-20" dirty="0">
                <a:latin typeface="Calibri Light"/>
                <a:cs typeface="Calibri Light"/>
              </a:rPr>
              <a:t>B, </a:t>
            </a:r>
            <a:r>
              <a:rPr sz="2800" b="0" spc="-5" dirty="0">
                <a:latin typeface="Calibri Light"/>
                <a:cs typeface="Calibri Light"/>
              </a:rPr>
              <a:t>the </a:t>
            </a:r>
            <a:r>
              <a:rPr sz="2800" b="0" spc="-20" dirty="0">
                <a:latin typeface="Calibri Light"/>
                <a:cs typeface="Calibri Light"/>
              </a:rPr>
              <a:t>root </a:t>
            </a:r>
            <a:r>
              <a:rPr sz="2800" b="0" spc="-5" dirty="0">
                <a:latin typeface="Calibri Light"/>
                <a:cs typeface="Calibri Light"/>
              </a:rPr>
              <a:t>node </a:t>
            </a:r>
            <a:r>
              <a:rPr sz="2800" b="0" dirty="0">
                <a:latin typeface="Calibri Light"/>
                <a:cs typeface="Calibri Light"/>
              </a:rPr>
              <a:t>of R</a:t>
            </a:r>
            <a:r>
              <a:rPr sz="2775" b="0" baseline="-21021" dirty="0">
                <a:latin typeface="Calibri Light"/>
                <a:cs typeface="Calibri Light"/>
              </a:rPr>
              <a:t>A </a:t>
            </a:r>
            <a:r>
              <a:rPr sz="2800" b="0" spc="-5" dirty="0">
                <a:latin typeface="Calibri Light"/>
                <a:cs typeface="Calibri Light"/>
              </a:rPr>
              <a:t>is C and so</a:t>
            </a:r>
            <a:r>
              <a:rPr sz="2800" b="0" spc="-295" dirty="0">
                <a:latin typeface="Calibri Light"/>
                <a:cs typeface="Calibri Light"/>
              </a:rPr>
              <a:t> </a:t>
            </a:r>
            <a:r>
              <a:rPr sz="2800" b="0" spc="-10" dirty="0">
                <a:latin typeface="Calibri Light"/>
                <a:cs typeface="Calibri Light"/>
              </a:rPr>
              <a:t>on</a:t>
            </a:r>
            <a:endParaRPr sz="2800">
              <a:latin typeface="Calibri Light"/>
              <a:cs typeface="Calibri Light"/>
            </a:endParaRPr>
          </a:p>
        </p:txBody>
      </p:sp>
      <p:sp>
        <p:nvSpPr>
          <p:cNvPr id="4" name="object 4"/>
          <p:cNvSpPr/>
          <p:nvPr/>
        </p:nvSpPr>
        <p:spPr>
          <a:xfrm>
            <a:off x="2455164" y="4456176"/>
            <a:ext cx="6426708" cy="2045208"/>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24</a:t>
            </a:fld>
            <a:endParaRPr dirty="0"/>
          </a:p>
        </p:txBody>
      </p:sp>
      <p:sp>
        <p:nvSpPr>
          <p:cNvPr id="2" name="object 2"/>
          <p:cNvSpPr txBox="1">
            <a:spLocks noGrp="1"/>
          </p:cNvSpPr>
          <p:nvPr>
            <p:ph type="title"/>
          </p:nvPr>
        </p:nvSpPr>
        <p:spPr>
          <a:xfrm>
            <a:off x="916939" y="406730"/>
            <a:ext cx="4008754" cy="574675"/>
          </a:xfrm>
          <a:prstGeom prst="rect">
            <a:avLst/>
          </a:prstGeom>
        </p:spPr>
        <p:txBody>
          <a:bodyPr vert="horz" wrap="square" lIns="0" tIns="12700" rIns="0" bIns="0" rtlCol="0">
            <a:spAutoFit/>
          </a:bodyPr>
          <a:lstStyle/>
          <a:p>
            <a:pPr marL="12700">
              <a:lnSpc>
                <a:spcPct val="100000"/>
              </a:lnSpc>
              <a:spcBef>
                <a:spcPts val="100"/>
              </a:spcBef>
            </a:pPr>
            <a:r>
              <a:rPr spc="-20" dirty="0"/>
              <a:t>Binary </a:t>
            </a:r>
            <a:r>
              <a:rPr spc="-90" dirty="0"/>
              <a:t>Tree</a:t>
            </a:r>
            <a:r>
              <a:rPr spc="-200" dirty="0"/>
              <a:t> </a:t>
            </a:r>
            <a:r>
              <a:rPr spc="-35" dirty="0"/>
              <a:t>Properties</a:t>
            </a:r>
          </a:p>
        </p:txBody>
      </p:sp>
      <p:sp>
        <p:nvSpPr>
          <p:cNvPr id="3" name="object 3"/>
          <p:cNvSpPr txBox="1"/>
          <p:nvPr/>
        </p:nvSpPr>
        <p:spPr>
          <a:xfrm>
            <a:off x="916939" y="1339342"/>
            <a:ext cx="10029825" cy="2242820"/>
          </a:xfrm>
          <a:prstGeom prst="rect">
            <a:avLst/>
          </a:prstGeom>
        </p:spPr>
        <p:txBody>
          <a:bodyPr vert="horz" wrap="square" lIns="0" tIns="60960" rIns="0" bIns="0" rtlCol="0">
            <a:spAutoFit/>
          </a:bodyPr>
          <a:lstStyle/>
          <a:p>
            <a:pPr marL="241300" marR="448945" indent="-229235">
              <a:lnSpc>
                <a:spcPts val="3020"/>
              </a:lnSpc>
              <a:spcBef>
                <a:spcPts val="480"/>
              </a:spcBef>
              <a:buFont typeface="Arial"/>
              <a:buChar char="•"/>
              <a:tabLst>
                <a:tab pos="241935" algn="l"/>
              </a:tabLst>
            </a:pPr>
            <a:r>
              <a:rPr sz="2800" b="0" spc="-5" dirty="0">
                <a:latin typeface="Calibri Light"/>
                <a:cs typeface="Calibri Light"/>
              </a:rPr>
              <a:t>If a binary </a:t>
            </a:r>
            <a:r>
              <a:rPr sz="2800" b="0" spc="-15" dirty="0">
                <a:latin typeface="Calibri Light"/>
                <a:cs typeface="Calibri Light"/>
              </a:rPr>
              <a:t>tree contains </a:t>
            </a:r>
            <a:r>
              <a:rPr sz="2800" b="0" spc="-5" dirty="0">
                <a:latin typeface="Calibri Light"/>
                <a:cs typeface="Calibri Light"/>
              </a:rPr>
              <a:t>m nodes </a:t>
            </a:r>
            <a:r>
              <a:rPr sz="2800" b="0" spc="-15" dirty="0">
                <a:latin typeface="Calibri Light"/>
                <a:cs typeface="Calibri Light"/>
              </a:rPr>
              <a:t>at level </a:t>
            </a:r>
            <a:r>
              <a:rPr sz="2800" b="0" spc="-10" dirty="0">
                <a:latin typeface="Calibri Light"/>
                <a:cs typeface="Calibri Light"/>
              </a:rPr>
              <a:t>L, </a:t>
            </a:r>
            <a:r>
              <a:rPr sz="2800" b="0" spc="-5" dirty="0">
                <a:latin typeface="Calibri Light"/>
                <a:cs typeface="Calibri Light"/>
              </a:rPr>
              <a:t>it </a:t>
            </a:r>
            <a:r>
              <a:rPr sz="2800" b="0" spc="-15" dirty="0">
                <a:latin typeface="Calibri Light"/>
                <a:cs typeface="Calibri Light"/>
              </a:rPr>
              <a:t>contains at most </a:t>
            </a:r>
            <a:r>
              <a:rPr sz="2800" b="0" spc="-20" dirty="0">
                <a:latin typeface="Calibri Light"/>
                <a:cs typeface="Calibri Light"/>
              </a:rPr>
              <a:t>2m  </a:t>
            </a:r>
            <a:r>
              <a:rPr sz="2800" b="0" spc="-5" dirty="0">
                <a:latin typeface="Calibri Light"/>
                <a:cs typeface="Calibri Light"/>
              </a:rPr>
              <a:t>nodes </a:t>
            </a:r>
            <a:r>
              <a:rPr sz="2800" b="0" spc="-15" dirty="0">
                <a:latin typeface="Calibri Light"/>
                <a:cs typeface="Calibri Light"/>
              </a:rPr>
              <a:t>at level</a:t>
            </a:r>
            <a:r>
              <a:rPr sz="2800" b="0" spc="20" dirty="0">
                <a:latin typeface="Calibri Light"/>
                <a:cs typeface="Calibri Light"/>
              </a:rPr>
              <a:t> </a:t>
            </a:r>
            <a:r>
              <a:rPr sz="2800" b="0" spc="-10" dirty="0">
                <a:latin typeface="Calibri Light"/>
                <a:cs typeface="Calibri Light"/>
              </a:rPr>
              <a:t>L+1</a:t>
            </a:r>
            <a:endParaRPr sz="2800">
              <a:latin typeface="Calibri Light"/>
              <a:cs typeface="Calibri Light"/>
            </a:endParaRPr>
          </a:p>
          <a:p>
            <a:pPr>
              <a:lnSpc>
                <a:spcPct val="100000"/>
              </a:lnSpc>
              <a:buFont typeface="Arial"/>
              <a:buChar char="•"/>
            </a:pPr>
            <a:endParaRPr sz="2800">
              <a:latin typeface="Times New Roman"/>
              <a:cs typeface="Times New Roman"/>
            </a:endParaRPr>
          </a:p>
          <a:p>
            <a:pPr marL="241300" marR="5080" indent="-229235">
              <a:lnSpc>
                <a:spcPts val="3020"/>
              </a:lnSpc>
              <a:spcBef>
                <a:spcPts val="1820"/>
              </a:spcBef>
              <a:buFont typeface="Arial"/>
              <a:buChar char="•"/>
              <a:tabLst>
                <a:tab pos="241935" algn="l"/>
              </a:tabLst>
            </a:pPr>
            <a:r>
              <a:rPr sz="2800" b="0" spc="-5" dirty="0">
                <a:latin typeface="Calibri Light"/>
                <a:cs typeface="Calibri Light"/>
              </a:rPr>
              <a:t>Since a binary </a:t>
            </a:r>
            <a:r>
              <a:rPr sz="2800" b="0" spc="-15" dirty="0">
                <a:latin typeface="Calibri Light"/>
                <a:cs typeface="Calibri Light"/>
              </a:rPr>
              <a:t>tree can </a:t>
            </a:r>
            <a:r>
              <a:rPr sz="2800" b="0" spc="-20" dirty="0">
                <a:latin typeface="Calibri Light"/>
                <a:cs typeface="Calibri Light"/>
              </a:rPr>
              <a:t>contain </a:t>
            </a:r>
            <a:r>
              <a:rPr sz="2800" b="0" spc="-15" dirty="0">
                <a:latin typeface="Calibri Light"/>
                <a:cs typeface="Calibri Light"/>
              </a:rPr>
              <a:t>at most </a:t>
            </a:r>
            <a:r>
              <a:rPr sz="2800" b="0" spc="-5" dirty="0">
                <a:latin typeface="Calibri Light"/>
                <a:cs typeface="Calibri Light"/>
              </a:rPr>
              <a:t>1 node </a:t>
            </a:r>
            <a:r>
              <a:rPr sz="2800" b="0" spc="-10" dirty="0">
                <a:latin typeface="Calibri Light"/>
                <a:cs typeface="Calibri Light"/>
              </a:rPr>
              <a:t>at </a:t>
            </a:r>
            <a:r>
              <a:rPr sz="2800" b="0" spc="-15" dirty="0">
                <a:latin typeface="Calibri Light"/>
                <a:cs typeface="Calibri Light"/>
              </a:rPr>
              <a:t>level </a:t>
            </a:r>
            <a:r>
              <a:rPr sz="2800" b="0" spc="-5" dirty="0">
                <a:latin typeface="Calibri Light"/>
                <a:cs typeface="Calibri Light"/>
              </a:rPr>
              <a:t>0 (the </a:t>
            </a:r>
            <a:r>
              <a:rPr sz="2800" b="0" spc="-15" dirty="0">
                <a:latin typeface="Calibri Light"/>
                <a:cs typeface="Calibri Light"/>
              </a:rPr>
              <a:t>root), </a:t>
            </a:r>
            <a:r>
              <a:rPr sz="2800" b="0" spc="-5" dirty="0">
                <a:latin typeface="Calibri Light"/>
                <a:cs typeface="Calibri Light"/>
              </a:rPr>
              <a:t>it  </a:t>
            </a:r>
            <a:r>
              <a:rPr sz="2800" b="0" spc="-15" dirty="0">
                <a:latin typeface="Calibri Light"/>
                <a:cs typeface="Calibri Light"/>
              </a:rPr>
              <a:t>contains at most </a:t>
            </a:r>
            <a:r>
              <a:rPr sz="2800" b="0" spc="-10" dirty="0">
                <a:latin typeface="Calibri Light"/>
                <a:cs typeface="Calibri Light"/>
              </a:rPr>
              <a:t>2L </a:t>
            </a:r>
            <a:r>
              <a:rPr sz="2800" b="0" spc="-5" dirty="0">
                <a:latin typeface="Calibri Light"/>
                <a:cs typeface="Calibri Light"/>
              </a:rPr>
              <a:t>nodes </a:t>
            </a:r>
            <a:r>
              <a:rPr sz="2800" b="0" spc="-15" dirty="0">
                <a:latin typeface="Calibri Light"/>
                <a:cs typeface="Calibri Light"/>
              </a:rPr>
              <a:t>at level</a:t>
            </a:r>
            <a:r>
              <a:rPr sz="2800" b="0" spc="50" dirty="0">
                <a:latin typeface="Calibri Light"/>
                <a:cs typeface="Calibri Light"/>
              </a:rPr>
              <a:t> </a:t>
            </a:r>
            <a:r>
              <a:rPr sz="2800" b="0" dirty="0">
                <a:latin typeface="Calibri Light"/>
                <a:cs typeface="Calibri Light"/>
              </a:rPr>
              <a:t>L.</a:t>
            </a:r>
            <a:endParaRPr sz="2800">
              <a:latin typeface="Calibri Light"/>
              <a:cs typeface="Calibri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25</a:t>
            </a:fld>
            <a:endParaRPr dirty="0"/>
          </a:p>
        </p:txBody>
      </p:sp>
      <p:sp>
        <p:nvSpPr>
          <p:cNvPr id="2" name="object 2"/>
          <p:cNvSpPr txBox="1">
            <a:spLocks noGrp="1"/>
          </p:cNvSpPr>
          <p:nvPr>
            <p:ph type="title"/>
          </p:nvPr>
        </p:nvSpPr>
        <p:spPr>
          <a:xfrm>
            <a:off x="916939" y="406730"/>
            <a:ext cx="3643629" cy="574675"/>
          </a:xfrm>
          <a:prstGeom prst="rect">
            <a:avLst/>
          </a:prstGeom>
        </p:spPr>
        <p:txBody>
          <a:bodyPr vert="horz" wrap="square" lIns="0" tIns="12700" rIns="0" bIns="0" rtlCol="0">
            <a:spAutoFit/>
          </a:bodyPr>
          <a:lstStyle/>
          <a:p>
            <a:pPr marL="12700">
              <a:lnSpc>
                <a:spcPct val="100000"/>
              </a:lnSpc>
              <a:spcBef>
                <a:spcPts val="100"/>
              </a:spcBef>
            </a:pPr>
            <a:r>
              <a:rPr spc="-55" dirty="0"/>
              <a:t>Types </a:t>
            </a:r>
            <a:r>
              <a:rPr spc="-10" dirty="0"/>
              <a:t>of </a:t>
            </a:r>
            <a:r>
              <a:rPr spc="-20" dirty="0"/>
              <a:t>Binary</a:t>
            </a:r>
            <a:r>
              <a:rPr spc="-229" dirty="0"/>
              <a:t> </a:t>
            </a:r>
            <a:r>
              <a:rPr spc="-90" dirty="0"/>
              <a:t>Tree</a:t>
            </a:r>
          </a:p>
        </p:txBody>
      </p:sp>
      <p:sp>
        <p:nvSpPr>
          <p:cNvPr id="3" name="object 3"/>
          <p:cNvSpPr txBox="1"/>
          <p:nvPr/>
        </p:nvSpPr>
        <p:spPr>
          <a:xfrm>
            <a:off x="916938" y="1253767"/>
            <a:ext cx="5483861" cy="1570943"/>
          </a:xfrm>
          <a:prstGeom prst="rect">
            <a:avLst/>
          </a:prstGeom>
        </p:spPr>
        <p:txBody>
          <a:bodyPr vert="horz" wrap="square" lIns="0" tIns="97790" rIns="0" bIns="0" rtlCol="0">
            <a:spAutoFit/>
          </a:bodyPr>
          <a:lstStyle/>
          <a:p>
            <a:pPr marL="241300" indent="-229235">
              <a:lnSpc>
                <a:spcPct val="100000"/>
              </a:lnSpc>
              <a:spcBef>
                <a:spcPts val="670"/>
              </a:spcBef>
              <a:buFont typeface="Arial"/>
              <a:buChar char="•"/>
              <a:tabLst>
                <a:tab pos="241935" algn="l"/>
              </a:tabLst>
            </a:pPr>
            <a:r>
              <a:rPr sz="2800" b="1" dirty="0"/>
              <a:t>Strictly binary tree</a:t>
            </a:r>
          </a:p>
          <a:p>
            <a:pPr marL="241300" indent="-229235">
              <a:lnSpc>
                <a:spcPct val="100000"/>
              </a:lnSpc>
              <a:spcBef>
                <a:spcPts val="665"/>
              </a:spcBef>
              <a:buFont typeface="Arial"/>
              <a:buChar char="•"/>
              <a:tabLst>
                <a:tab pos="241935" algn="l"/>
              </a:tabLst>
            </a:pPr>
            <a:r>
              <a:rPr sz="2800" b="1" dirty="0"/>
              <a:t>Almost complete</a:t>
            </a:r>
            <a:r>
              <a:rPr lang="en-US" sz="2800" b="1" dirty="0"/>
              <a:t> (full)</a:t>
            </a:r>
            <a:r>
              <a:rPr sz="2800" b="1" dirty="0"/>
              <a:t> binary tree</a:t>
            </a:r>
            <a:endParaRPr lang="en-US" sz="2800" b="1" dirty="0"/>
          </a:p>
          <a:p>
            <a:pPr marL="241300" indent="-229235">
              <a:lnSpc>
                <a:spcPct val="100000"/>
              </a:lnSpc>
              <a:spcBef>
                <a:spcPts val="665"/>
              </a:spcBef>
              <a:buFont typeface="Arial"/>
              <a:buChar char="•"/>
              <a:tabLst>
                <a:tab pos="241935" algn="l"/>
              </a:tabLst>
            </a:pPr>
            <a:r>
              <a:rPr lang="en-US" sz="2800" b="1" dirty="0"/>
              <a:t>Perfect Binary Tree</a:t>
            </a:r>
            <a:endParaRPr sz="28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2">
            <a:extLst>
              <a:ext uri="{FF2B5EF4-FFF2-40B4-BE49-F238E27FC236}">
                <a16:creationId xmlns:a16="http://schemas.microsoft.com/office/drawing/2014/main" id="{31F38FD2-E2EC-49F6-BFF8-032BBE509977}"/>
              </a:ext>
            </a:extLst>
          </p:cNvPr>
          <p:cNvSpPr>
            <a:spLocks noGrp="1"/>
          </p:cNvSpPr>
          <p:nvPr>
            <p:ph type="ftr" sz="quarter" idx="11"/>
          </p:nvPr>
        </p:nvSpPr>
        <p:spPr>
          <a:noFill/>
        </p:spPr>
        <p:txBody>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Aft>
                <a:spcPct val="0"/>
              </a:spcAft>
            </a:pPr>
            <a:r>
              <a:rPr lang="en-US" altLang="zh-TW" sz="1400">
                <a:solidFill>
                  <a:srgbClr val="000000"/>
                </a:solidFill>
              </a:rPr>
              <a:t>CHAPTER 5</a:t>
            </a:r>
          </a:p>
        </p:txBody>
      </p:sp>
      <p:sp>
        <p:nvSpPr>
          <p:cNvPr id="18435" name="Slide Number Placeholder 3">
            <a:extLst>
              <a:ext uri="{FF2B5EF4-FFF2-40B4-BE49-F238E27FC236}">
                <a16:creationId xmlns:a16="http://schemas.microsoft.com/office/drawing/2014/main" id="{A4434F66-9990-4DE6-A476-8B34105A2C27}"/>
              </a:ext>
            </a:extLst>
          </p:cNvPr>
          <p:cNvSpPr>
            <a:spLocks noGrp="1"/>
          </p:cNvSpPr>
          <p:nvPr>
            <p:ph type="sldNum" sz="quarter" idx="12"/>
          </p:nvPr>
        </p:nvSpPr>
        <p:spPr>
          <a:xfrm>
            <a:off x="8604250" y="6342063"/>
            <a:ext cx="1905000" cy="457200"/>
          </a:xfrm>
          <a:noFill/>
        </p:spPr>
        <p:txBody>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Aft>
                <a:spcPct val="0"/>
              </a:spcAft>
            </a:pPr>
            <a:fld id="{50771692-51CE-4033-9DBD-C01350A4DFC0}" type="slidenum">
              <a:rPr lang="en-US" altLang="zh-TW" sz="1400">
                <a:solidFill>
                  <a:srgbClr val="000000"/>
                </a:solidFill>
              </a:rPr>
              <a:pPr fontAlgn="base">
                <a:spcAft>
                  <a:spcPct val="0"/>
                </a:spcAft>
              </a:pPr>
              <a:t>26</a:t>
            </a:fld>
            <a:endParaRPr lang="en-US" altLang="zh-TW" sz="1400">
              <a:solidFill>
                <a:srgbClr val="000000"/>
              </a:solidFill>
            </a:endParaRPr>
          </a:p>
        </p:txBody>
      </p:sp>
      <p:sp>
        <p:nvSpPr>
          <p:cNvPr id="18436" name="Rectangle 2">
            <a:extLst>
              <a:ext uri="{FF2B5EF4-FFF2-40B4-BE49-F238E27FC236}">
                <a16:creationId xmlns:a16="http://schemas.microsoft.com/office/drawing/2014/main" id="{1A407180-7784-4D27-8981-1C071D3F83B2}"/>
              </a:ext>
            </a:extLst>
          </p:cNvPr>
          <p:cNvSpPr>
            <a:spLocks noChangeArrowheads="1"/>
          </p:cNvSpPr>
          <p:nvPr/>
        </p:nvSpPr>
        <p:spPr bwMode="auto">
          <a:xfrm>
            <a:off x="1524000" y="0"/>
            <a:ext cx="91630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algn="ctr" fontAlgn="base">
              <a:spcBef>
                <a:spcPct val="0"/>
              </a:spcBef>
              <a:spcAft>
                <a:spcPct val="0"/>
              </a:spcAft>
            </a:pPr>
            <a:r>
              <a:rPr lang="en-US" altLang="zh-TW" sz="4400">
                <a:solidFill>
                  <a:srgbClr val="003366"/>
                </a:solidFill>
              </a:rPr>
              <a:t>Full BT VS Complete BT</a:t>
            </a:r>
          </a:p>
        </p:txBody>
      </p:sp>
      <p:sp>
        <p:nvSpPr>
          <p:cNvPr id="18437" name="Rectangle 3">
            <a:extLst>
              <a:ext uri="{FF2B5EF4-FFF2-40B4-BE49-F238E27FC236}">
                <a16:creationId xmlns:a16="http://schemas.microsoft.com/office/drawing/2014/main" id="{0674AABB-6A28-49AC-A983-1DB38A0253C6}"/>
              </a:ext>
            </a:extLst>
          </p:cNvPr>
          <p:cNvSpPr>
            <a:spLocks noChangeArrowheads="1"/>
          </p:cNvSpPr>
          <p:nvPr/>
        </p:nvSpPr>
        <p:spPr bwMode="auto">
          <a:xfrm>
            <a:off x="1974057" y="1252857"/>
            <a:ext cx="9266238" cy="228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PMingLiU"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PMingLiU"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PMingLiU"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PMingLiU"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anose="02020500000000000000" pitchFamily="18" charset="-120"/>
              </a:defRPr>
            </a:lvl9pPr>
          </a:lstStyle>
          <a:p>
            <a:pPr fontAlgn="base">
              <a:spcAft>
                <a:spcPct val="0"/>
              </a:spcAft>
              <a:buClr>
                <a:srgbClr val="0099CC"/>
              </a:buClr>
            </a:pPr>
            <a:r>
              <a:rPr lang="en-US" altLang="zh-TW" sz="2000" dirty="0">
                <a:solidFill>
                  <a:srgbClr val="000000"/>
                </a:solidFill>
              </a:rPr>
              <a:t>A full binary tree of depth </a:t>
            </a:r>
            <a:r>
              <a:rPr lang="en-US" altLang="zh-TW" sz="2000" i="1" dirty="0">
                <a:solidFill>
                  <a:srgbClr val="000000"/>
                </a:solidFill>
              </a:rPr>
              <a:t>k</a:t>
            </a:r>
            <a:r>
              <a:rPr lang="en-US" altLang="zh-TW" sz="2000" dirty="0">
                <a:solidFill>
                  <a:srgbClr val="000000"/>
                </a:solidFill>
              </a:rPr>
              <a:t> is a binary tree of depth </a:t>
            </a:r>
            <a:r>
              <a:rPr lang="en-US" altLang="zh-TW" sz="2000" i="1" dirty="0">
                <a:solidFill>
                  <a:srgbClr val="000000"/>
                </a:solidFill>
              </a:rPr>
              <a:t>k</a:t>
            </a:r>
            <a:r>
              <a:rPr lang="en-US" altLang="zh-TW" sz="2000" dirty="0">
                <a:solidFill>
                  <a:srgbClr val="000000"/>
                </a:solidFill>
              </a:rPr>
              <a:t> having 2</a:t>
            </a:r>
            <a:r>
              <a:rPr lang="en-US" altLang="zh-TW" sz="2000" i="1" baseline="30000" dirty="0">
                <a:solidFill>
                  <a:srgbClr val="000000"/>
                </a:solidFill>
              </a:rPr>
              <a:t>k</a:t>
            </a:r>
            <a:r>
              <a:rPr lang="en-US" altLang="zh-TW" sz="2000" dirty="0">
                <a:solidFill>
                  <a:srgbClr val="000000"/>
                </a:solidFill>
              </a:rPr>
              <a:t> -1 nodes, </a:t>
            </a:r>
            <a:r>
              <a:rPr lang="en-US" altLang="zh-TW" sz="2000" i="1" dirty="0">
                <a:solidFill>
                  <a:srgbClr val="000000"/>
                </a:solidFill>
              </a:rPr>
              <a:t>k </a:t>
            </a:r>
            <a:r>
              <a:rPr lang="en-US" altLang="zh-TW" sz="2000" dirty="0">
                <a:solidFill>
                  <a:srgbClr val="000000"/>
                </a:solidFill>
              </a:rPr>
              <a:t>&gt;= 0.</a:t>
            </a:r>
          </a:p>
          <a:p>
            <a:pPr fontAlgn="base">
              <a:spcAft>
                <a:spcPct val="0"/>
              </a:spcAft>
              <a:buClr>
                <a:srgbClr val="0099CC"/>
              </a:buClr>
            </a:pPr>
            <a:r>
              <a:rPr lang="en-US" altLang="zh-TW" sz="2000" dirty="0">
                <a:solidFill>
                  <a:srgbClr val="000000"/>
                </a:solidFill>
              </a:rPr>
              <a:t>A binary tree with </a:t>
            </a:r>
            <a:r>
              <a:rPr lang="en-US" altLang="zh-TW" sz="2000" i="1" dirty="0">
                <a:solidFill>
                  <a:srgbClr val="000000"/>
                </a:solidFill>
              </a:rPr>
              <a:t>n</a:t>
            </a:r>
            <a:r>
              <a:rPr lang="en-US" altLang="zh-TW" sz="2000" dirty="0">
                <a:solidFill>
                  <a:srgbClr val="000000"/>
                </a:solidFill>
              </a:rPr>
              <a:t> nodes and depth </a:t>
            </a:r>
            <a:r>
              <a:rPr lang="en-US" altLang="zh-TW" sz="2000" i="1" dirty="0">
                <a:solidFill>
                  <a:srgbClr val="000000"/>
                </a:solidFill>
              </a:rPr>
              <a:t>k</a:t>
            </a:r>
            <a:r>
              <a:rPr lang="en-US" altLang="zh-TW" sz="2000" dirty="0">
                <a:solidFill>
                  <a:srgbClr val="000000"/>
                </a:solidFill>
              </a:rPr>
              <a:t> is complete </a:t>
            </a:r>
            <a:r>
              <a:rPr lang="en-US" altLang="zh-TW" sz="2000" i="1" dirty="0" err="1">
                <a:solidFill>
                  <a:srgbClr val="000000"/>
                </a:solidFill>
              </a:rPr>
              <a:t>iff</a:t>
            </a:r>
            <a:r>
              <a:rPr lang="en-US" altLang="zh-TW" sz="2000" dirty="0">
                <a:solidFill>
                  <a:srgbClr val="000000"/>
                </a:solidFill>
              </a:rPr>
              <a:t> its nodes correspond to the nodes numbered from 1 to </a:t>
            </a:r>
            <a:r>
              <a:rPr lang="en-US" altLang="zh-TW" sz="2000" i="1" dirty="0">
                <a:solidFill>
                  <a:srgbClr val="000000"/>
                </a:solidFill>
              </a:rPr>
              <a:t>n</a:t>
            </a:r>
            <a:r>
              <a:rPr lang="en-US" altLang="zh-TW" sz="2000" dirty="0">
                <a:solidFill>
                  <a:srgbClr val="000000"/>
                </a:solidFill>
              </a:rPr>
              <a:t> in the full binary tree of depth </a:t>
            </a:r>
            <a:r>
              <a:rPr lang="en-US" altLang="zh-TW" sz="2000" i="1" dirty="0">
                <a:solidFill>
                  <a:srgbClr val="000000"/>
                </a:solidFill>
              </a:rPr>
              <a:t>k</a:t>
            </a:r>
            <a:r>
              <a:rPr lang="en-US" altLang="zh-TW" sz="2000" dirty="0">
                <a:solidFill>
                  <a:srgbClr val="000000"/>
                </a:solidFill>
              </a:rPr>
              <a:t>.</a:t>
            </a:r>
          </a:p>
        </p:txBody>
      </p:sp>
      <p:sp>
        <p:nvSpPr>
          <p:cNvPr id="18438" name="Oval 5">
            <a:extLst>
              <a:ext uri="{FF2B5EF4-FFF2-40B4-BE49-F238E27FC236}">
                <a16:creationId xmlns:a16="http://schemas.microsoft.com/office/drawing/2014/main" id="{905C5601-C1B9-44C4-BA12-CFBE6419DF3F}"/>
              </a:ext>
            </a:extLst>
          </p:cNvPr>
          <p:cNvSpPr>
            <a:spLocks noChangeArrowheads="1"/>
          </p:cNvSpPr>
          <p:nvPr/>
        </p:nvSpPr>
        <p:spPr bwMode="auto">
          <a:xfrm>
            <a:off x="4017964" y="3657600"/>
            <a:ext cx="357187"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39" name="Rectangle 6">
            <a:extLst>
              <a:ext uri="{FF2B5EF4-FFF2-40B4-BE49-F238E27FC236}">
                <a16:creationId xmlns:a16="http://schemas.microsoft.com/office/drawing/2014/main" id="{8E4BA1C2-DB76-448F-A62C-A4488A70D6E0}"/>
              </a:ext>
            </a:extLst>
          </p:cNvPr>
          <p:cNvSpPr>
            <a:spLocks noChangeArrowheads="1"/>
          </p:cNvSpPr>
          <p:nvPr/>
        </p:nvSpPr>
        <p:spPr bwMode="auto">
          <a:xfrm>
            <a:off x="4035425" y="36464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A</a:t>
            </a:r>
          </a:p>
        </p:txBody>
      </p:sp>
      <p:sp>
        <p:nvSpPr>
          <p:cNvPr id="18440" name="Oval 7">
            <a:extLst>
              <a:ext uri="{FF2B5EF4-FFF2-40B4-BE49-F238E27FC236}">
                <a16:creationId xmlns:a16="http://schemas.microsoft.com/office/drawing/2014/main" id="{35402A23-8748-46AE-8EF5-473FEC85B363}"/>
              </a:ext>
            </a:extLst>
          </p:cNvPr>
          <p:cNvSpPr>
            <a:spLocks noChangeArrowheads="1"/>
          </p:cNvSpPr>
          <p:nvPr/>
        </p:nvSpPr>
        <p:spPr bwMode="auto">
          <a:xfrm>
            <a:off x="3405189" y="4267200"/>
            <a:ext cx="357187"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41" name="Rectangle 8">
            <a:extLst>
              <a:ext uri="{FF2B5EF4-FFF2-40B4-BE49-F238E27FC236}">
                <a16:creationId xmlns:a16="http://schemas.microsoft.com/office/drawing/2014/main" id="{C67DE118-D6F4-444E-8C73-712AA694DDC6}"/>
              </a:ext>
            </a:extLst>
          </p:cNvPr>
          <p:cNvSpPr>
            <a:spLocks noChangeArrowheads="1"/>
          </p:cNvSpPr>
          <p:nvPr/>
        </p:nvSpPr>
        <p:spPr bwMode="auto">
          <a:xfrm>
            <a:off x="3440113" y="4238626"/>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B</a:t>
            </a:r>
          </a:p>
        </p:txBody>
      </p:sp>
      <p:sp>
        <p:nvSpPr>
          <p:cNvPr id="18442" name="Line 9">
            <a:extLst>
              <a:ext uri="{FF2B5EF4-FFF2-40B4-BE49-F238E27FC236}">
                <a16:creationId xmlns:a16="http://schemas.microsoft.com/office/drawing/2014/main" id="{E9ABE4C0-BBB8-4A5E-A420-5727C8FF7C34}"/>
              </a:ext>
            </a:extLst>
          </p:cNvPr>
          <p:cNvSpPr>
            <a:spLocks noChangeShapeType="1"/>
          </p:cNvSpPr>
          <p:nvPr/>
        </p:nvSpPr>
        <p:spPr bwMode="auto">
          <a:xfrm flipH="1">
            <a:off x="3592513" y="3916364"/>
            <a:ext cx="482600" cy="3460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43" name="Oval 10">
            <a:extLst>
              <a:ext uri="{FF2B5EF4-FFF2-40B4-BE49-F238E27FC236}">
                <a16:creationId xmlns:a16="http://schemas.microsoft.com/office/drawing/2014/main" id="{D5B16A93-25AB-4A2B-9245-F3DE47BF1FED}"/>
              </a:ext>
            </a:extLst>
          </p:cNvPr>
          <p:cNvSpPr>
            <a:spLocks noChangeArrowheads="1"/>
          </p:cNvSpPr>
          <p:nvPr/>
        </p:nvSpPr>
        <p:spPr bwMode="auto">
          <a:xfrm>
            <a:off x="4600575" y="4284663"/>
            <a:ext cx="355600"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44" name="Rectangle 11">
            <a:extLst>
              <a:ext uri="{FF2B5EF4-FFF2-40B4-BE49-F238E27FC236}">
                <a16:creationId xmlns:a16="http://schemas.microsoft.com/office/drawing/2014/main" id="{1A750ABB-B0C1-40B5-9079-1DB55B102CD2}"/>
              </a:ext>
            </a:extLst>
          </p:cNvPr>
          <p:cNvSpPr>
            <a:spLocks noChangeArrowheads="1"/>
          </p:cNvSpPr>
          <p:nvPr/>
        </p:nvSpPr>
        <p:spPr bwMode="auto">
          <a:xfrm>
            <a:off x="4635500" y="429101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C</a:t>
            </a:r>
          </a:p>
        </p:txBody>
      </p:sp>
      <p:sp>
        <p:nvSpPr>
          <p:cNvPr id="18445" name="Oval 12">
            <a:extLst>
              <a:ext uri="{FF2B5EF4-FFF2-40B4-BE49-F238E27FC236}">
                <a16:creationId xmlns:a16="http://schemas.microsoft.com/office/drawing/2014/main" id="{654CDEEA-7586-4BAB-9E21-552246C19C35}"/>
              </a:ext>
            </a:extLst>
          </p:cNvPr>
          <p:cNvSpPr>
            <a:spLocks noChangeArrowheads="1"/>
          </p:cNvSpPr>
          <p:nvPr/>
        </p:nvSpPr>
        <p:spPr bwMode="auto">
          <a:xfrm>
            <a:off x="4921250" y="4859338"/>
            <a:ext cx="357188"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46" name="Rectangle 13">
            <a:extLst>
              <a:ext uri="{FF2B5EF4-FFF2-40B4-BE49-F238E27FC236}">
                <a16:creationId xmlns:a16="http://schemas.microsoft.com/office/drawing/2014/main" id="{79040E47-7B9B-40C0-A860-D4B7D2AF4E52}"/>
              </a:ext>
            </a:extLst>
          </p:cNvPr>
          <p:cNvSpPr>
            <a:spLocks noChangeArrowheads="1"/>
          </p:cNvSpPr>
          <p:nvPr/>
        </p:nvSpPr>
        <p:spPr bwMode="auto">
          <a:xfrm>
            <a:off x="4945063" y="4848226"/>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G</a:t>
            </a:r>
          </a:p>
        </p:txBody>
      </p:sp>
      <p:sp>
        <p:nvSpPr>
          <p:cNvPr id="18447" name="Line 14">
            <a:extLst>
              <a:ext uri="{FF2B5EF4-FFF2-40B4-BE49-F238E27FC236}">
                <a16:creationId xmlns:a16="http://schemas.microsoft.com/office/drawing/2014/main" id="{57B89F94-E57B-41BE-9EA9-A7021E5ECB45}"/>
              </a:ext>
            </a:extLst>
          </p:cNvPr>
          <p:cNvSpPr>
            <a:spLocks noChangeShapeType="1"/>
          </p:cNvSpPr>
          <p:nvPr/>
        </p:nvSpPr>
        <p:spPr bwMode="auto">
          <a:xfrm>
            <a:off x="4881563" y="4581525"/>
            <a:ext cx="182562" cy="2619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48" name="Oval 15">
            <a:extLst>
              <a:ext uri="{FF2B5EF4-FFF2-40B4-BE49-F238E27FC236}">
                <a16:creationId xmlns:a16="http://schemas.microsoft.com/office/drawing/2014/main" id="{117B04FA-C27A-47BB-B0E0-7E433022966A}"/>
              </a:ext>
            </a:extLst>
          </p:cNvPr>
          <p:cNvSpPr>
            <a:spLocks noChangeArrowheads="1"/>
          </p:cNvSpPr>
          <p:nvPr/>
        </p:nvSpPr>
        <p:spPr bwMode="auto">
          <a:xfrm>
            <a:off x="3740150" y="4886325"/>
            <a:ext cx="355600"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49" name="Rectangle 16">
            <a:extLst>
              <a:ext uri="{FF2B5EF4-FFF2-40B4-BE49-F238E27FC236}">
                <a16:creationId xmlns:a16="http://schemas.microsoft.com/office/drawing/2014/main" id="{1058E4A1-93D9-4EBF-82D2-9FAED9EBD915}"/>
              </a:ext>
            </a:extLst>
          </p:cNvPr>
          <p:cNvSpPr>
            <a:spLocks noChangeArrowheads="1"/>
          </p:cNvSpPr>
          <p:nvPr/>
        </p:nvSpPr>
        <p:spPr bwMode="auto">
          <a:xfrm>
            <a:off x="3773488" y="4864101"/>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E</a:t>
            </a:r>
          </a:p>
        </p:txBody>
      </p:sp>
      <p:sp>
        <p:nvSpPr>
          <p:cNvPr id="18450" name="Oval 17">
            <a:extLst>
              <a:ext uri="{FF2B5EF4-FFF2-40B4-BE49-F238E27FC236}">
                <a16:creationId xmlns:a16="http://schemas.microsoft.com/office/drawing/2014/main" id="{893211CB-3B76-47B2-888F-4BE7A03FA308}"/>
              </a:ext>
            </a:extLst>
          </p:cNvPr>
          <p:cNvSpPr>
            <a:spLocks noChangeArrowheads="1"/>
          </p:cNvSpPr>
          <p:nvPr/>
        </p:nvSpPr>
        <p:spPr bwMode="auto">
          <a:xfrm>
            <a:off x="3481389" y="5546725"/>
            <a:ext cx="357187"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51" name="Rectangle 18">
            <a:extLst>
              <a:ext uri="{FF2B5EF4-FFF2-40B4-BE49-F238E27FC236}">
                <a16:creationId xmlns:a16="http://schemas.microsoft.com/office/drawing/2014/main" id="{5D49109E-CA93-455B-9ED9-61245E4058BA}"/>
              </a:ext>
            </a:extLst>
          </p:cNvPr>
          <p:cNvSpPr>
            <a:spLocks noChangeArrowheads="1"/>
          </p:cNvSpPr>
          <p:nvPr/>
        </p:nvSpPr>
        <p:spPr bwMode="auto">
          <a:xfrm>
            <a:off x="3536950" y="5516563"/>
            <a:ext cx="260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I</a:t>
            </a:r>
          </a:p>
        </p:txBody>
      </p:sp>
      <p:sp>
        <p:nvSpPr>
          <p:cNvPr id="18452" name="Line 19">
            <a:extLst>
              <a:ext uri="{FF2B5EF4-FFF2-40B4-BE49-F238E27FC236}">
                <a16:creationId xmlns:a16="http://schemas.microsoft.com/office/drawing/2014/main" id="{BE75F8C0-D46D-44EB-BB8D-076A8FDCB181}"/>
              </a:ext>
            </a:extLst>
          </p:cNvPr>
          <p:cNvSpPr>
            <a:spLocks noChangeShapeType="1"/>
          </p:cNvSpPr>
          <p:nvPr/>
        </p:nvSpPr>
        <p:spPr bwMode="auto">
          <a:xfrm>
            <a:off x="3387725" y="5213351"/>
            <a:ext cx="268288" cy="3286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53" name="Oval 20">
            <a:extLst>
              <a:ext uri="{FF2B5EF4-FFF2-40B4-BE49-F238E27FC236}">
                <a16:creationId xmlns:a16="http://schemas.microsoft.com/office/drawing/2014/main" id="{353BDFE2-300A-462F-A3B7-F7F0EC6C045B}"/>
              </a:ext>
            </a:extLst>
          </p:cNvPr>
          <p:cNvSpPr>
            <a:spLocks noChangeArrowheads="1"/>
          </p:cNvSpPr>
          <p:nvPr/>
        </p:nvSpPr>
        <p:spPr bwMode="auto">
          <a:xfrm>
            <a:off x="3114675" y="4875213"/>
            <a:ext cx="357188"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54" name="Rectangle 21">
            <a:extLst>
              <a:ext uri="{FF2B5EF4-FFF2-40B4-BE49-F238E27FC236}">
                <a16:creationId xmlns:a16="http://schemas.microsoft.com/office/drawing/2014/main" id="{9C326877-0F7E-41AE-811C-A9F51C6562A9}"/>
              </a:ext>
            </a:extLst>
          </p:cNvPr>
          <p:cNvSpPr>
            <a:spLocks noChangeArrowheads="1"/>
          </p:cNvSpPr>
          <p:nvPr/>
        </p:nvSpPr>
        <p:spPr bwMode="auto">
          <a:xfrm>
            <a:off x="3148013" y="4881563"/>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D</a:t>
            </a:r>
          </a:p>
        </p:txBody>
      </p:sp>
      <p:sp>
        <p:nvSpPr>
          <p:cNvPr id="18455" name="Oval 22">
            <a:extLst>
              <a:ext uri="{FF2B5EF4-FFF2-40B4-BE49-F238E27FC236}">
                <a16:creationId xmlns:a16="http://schemas.microsoft.com/office/drawing/2014/main" id="{F9496500-A23B-425A-B76E-8A1D2775DC21}"/>
              </a:ext>
            </a:extLst>
          </p:cNvPr>
          <p:cNvSpPr>
            <a:spLocks noChangeArrowheads="1"/>
          </p:cNvSpPr>
          <p:nvPr/>
        </p:nvSpPr>
        <p:spPr bwMode="auto">
          <a:xfrm>
            <a:off x="2792414" y="5527675"/>
            <a:ext cx="357187"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56" name="Rectangle 23">
            <a:extLst>
              <a:ext uri="{FF2B5EF4-FFF2-40B4-BE49-F238E27FC236}">
                <a16:creationId xmlns:a16="http://schemas.microsoft.com/office/drawing/2014/main" id="{9E6D075C-4DB0-4641-9875-99491F8EF6F6}"/>
              </a:ext>
            </a:extLst>
          </p:cNvPr>
          <p:cNvSpPr>
            <a:spLocks noChangeArrowheads="1"/>
          </p:cNvSpPr>
          <p:nvPr/>
        </p:nvSpPr>
        <p:spPr bwMode="auto">
          <a:xfrm>
            <a:off x="2809875" y="5514976"/>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H</a:t>
            </a:r>
          </a:p>
        </p:txBody>
      </p:sp>
      <p:sp>
        <p:nvSpPr>
          <p:cNvPr id="18457" name="Oval 24">
            <a:extLst>
              <a:ext uri="{FF2B5EF4-FFF2-40B4-BE49-F238E27FC236}">
                <a16:creationId xmlns:a16="http://schemas.microsoft.com/office/drawing/2014/main" id="{A755D76D-589F-41AA-86CC-B6F096787DF8}"/>
              </a:ext>
            </a:extLst>
          </p:cNvPr>
          <p:cNvSpPr>
            <a:spLocks noChangeArrowheads="1"/>
          </p:cNvSpPr>
          <p:nvPr/>
        </p:nvSpPr>
        <p:spPr bwMode="auto">
          <a:xfrm>
            <a:off x="4308475" y="4857750"/>
            <a:ext cx="355600" cy="30003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58" name="Rectangle 25">
            <a:extLst>
              <a:ext uri="{FF2B5EF4-FFF2-40B4-BE49-F238E27FC236}">
                <a16:creationId xmlns:a16="http://schemas.microsoft.com/office/drawing/2014/main" id="{410AC1AC-543F-47B7-983F-FD44A5868402}"/>
              </a:ext>
            </a:extLst>
          </p:cNvPr>
          <p:cNvSpPr>
            <a:spLocks noChangeArrowheads="1"/>
          </p:cNvSpPr>
          <p:nvPr/>
        </p:nvSpPr>
        <p:spPr bwMode="auto">
          <a:xfrm>
            <a:off x="4332288" y="4837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F</a:t>
            </a:r>
          </a:p>
        </p:txBody>
      </p:sp>
      <p:sp>
        <p:nvSpPr>
          <p:cNvPr id="18459" name="Line 26">
            <a:extLst>
              <a:ext uri="{FF2B5EF4-FFF2-40B4-BE49-F238E27FC236}">
                <a16:creationId xmlns:a16="http://schemas.microsoft.com/office/drawing/2014/main" id="{0F73AA78-F574-4AA8-84BF-7CF0DC6FEA1A}"/>
              </a:ext>
            </a:extLst>
          </p:cNvPr>
          <p:cNvSpPr>
            <a:spLocks noChangeShapeType="1"/>
          </p:cNvSpPr>
          <p:nvPr/>
        </p:nvSpPr>
        <p:spPr bwMode="auto">
          <a:xfrm flipH="1">
            <a:off x="4473575" y="4579939"/>
            <a:ext cx="203200" cy="2635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60" name="Line 27">
            <a:extLst>
              <a:ext uri="{FF2B5EF4-FFF2-40B4-BE49-F238E27FC236}">
                <a16:creationId xmlns:a16="http://schemas.microsoft.com/office/drawing/2014/main" id="{C156D363-82E0-4460-ABF0-333762561FF2}"/>
              </a:ext>
            </a:extLst>
          </p:cNvPr>
          <p:cNvSpPr>
            <a:spLocks noChangeShapeType="1"/>
          </p:cNvSpPr>
          <p:nvPr/>
        </p:nvSpPr>
        <p:spPr bwMode="auto">
          <a:xfrm>
            <a:off x="3646488" y="4552951"/>
            <a:ext cx="234950" cy="3270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61" name="Line 28">
            <a:extLst>
              <a:ext uri="{FF2B5EF4-FFF2-40B4-BE49-F238E27FC236}">
                <a16:creationId xmlns:a16="http://schemas.microsoft.com/office/drawing/2014/main" id="{0826AD51-157A-4BF8-872B-30DFC2193E4D}"/>
              </a:ext>
            </a:extLst>
          </p:cNvPr>
          <p:cNvSpPr>
            <a:spLocks noChangeShapeType="1"/>
          </p:cNvSpPr>
          <p:nvPr/>
        </p:nvSpPr>
        <p:spPr bwMode="auto">
          <a:xfrm flipH="1">
            <a:off x="3279775" y="4543426"/>
            <a:ext cx="204788" cy="3270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62" name="Line 29">
            <a:extLst>
              <a:ext uri="{FF2B5EF4-FFF2-40B4-BE49-F238E27FC236}">
                <a16:creationId xmlns:a16="http://schemas.microsoft.com/office/drawing/2014/main" id="{146FFC05-6DE5-4AA0-A60D-4898EEF3EC53}"/>
              </a:ext>
            </a:extLst>
          </p:cNvPr>
          <p:cNvSpPr>
            <a:spLocks noChangeShapeType="1"/>
          </p:cNvSpPr>
          <p:nvPr/>
        </p:nvSpPr>
        <p:spPr bwMode="auto">
          <a:xfrm flipH="1">
            <a:off x="2968625" y="5203826"/>
            <a:ext cx="268288" cy="3095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63" name="Line 30">
            <a:extLst>
              <a:ext uri="{FF2B5EF4-FFF2-40B4-BE49-F238E27FC236}">
                <a16:creationId xmlns:a16="http://schemas.microsoft.com/office/drawing/2014/main" id="{1A966382-71CB-4E4A-BE2A-D35F055CD03D}"/>
              </a:ext>
            </a:extLst>
          </p:cNvPr>
          <p:cNvSpPr>
            <a:spLocks noChangeShapeType="1"/>
          </p:cNvSpPr>
          <p:nvPr/>
        </p:nvSpPr>
        <p:spPr bwMode="auto">
          <a:xfrm>
            <a:off x="4311650" y="3925888"/>
            <a:ext cx="450850" cy="355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64" name="Oval 31">
            <a:extLst>
              <a:ext uri="{FF2B5EF4-FFF2-40B4-BE49-F238E27FC236}">
                <a16:creationId xmlns:a16="http://schemas.microsoft.com/office/drawing/2014/main" id="{9E20E87D-A472-42E0-B12C-CEAF592CDA1C}"/>
              </a:ext>
            </a:extLst>
          </p:cNvPr>
          <p:cNvSpPr>
            <a:spLocks noChangeArrowheads="1"/>
          </p:cNvSpPr>
          <p:nvPr/>
        </p:nvSpPr>
        <p:spPr bwMode="auto">
          <a:xfrm>
            <a:off x="8059739" y="3438525"/>
            <a:ext cx="357187"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65" name="Rectangle 32">
            <a:extLst>
              <a:ext uri="{FF2B5EF4-FFF2-40B4-BE49-F238E27FC236}">
                <a16:creationId xmlns:a16="http://schemas.microsoft.com/office/drawing/2014/main" id="{38F32970-BA82-498A-AA8C-6AE981B753E8}"/>
              </a:ext>
            </a:extLst>
          </p:cNvPr>
          <p:cNvSpPr>
            <a:spLocks noChangeArrowheads="1"/>
          </p:cNvSpPr>
          <p:nvPr/>
        </p:nvSpPr>
        <p:spPr bwMode="auto">
          <a:xfrm>
            <a:off x="8077200" y="33924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A</a:t>
            </a:r>
          </a:p>
        </p:txBody>
      </p:sp>
      <p:sp>
        <p:nvSpPr>
          <p:cNvPr id="18466" name="Oval 33">
            <a:extLst>
              <a:ext uri="{FF2B5EF4-FFF2-40B4-BE49-F238E27FC236}">
                <a16:creationId xmlns:a16="http://schemas.microsoft.com/office/drawing/2014/main" id="{79F3A6B7-A1DE-49E7-B06D-EE77C1125173}"/>
              </a:ext>
            </a:extLst>
          </p:cNvPr>
          <p:cNvSpPr>
            <a:spLocks noChangeArrowheads="1"/>
          </p:cNvSpPr>
          <p:nvPr/>
        </p:nvSpPr>
        <p:spPr bwMode="auto">
          <a:xfrm>
            <a:off x="7072314" y="4014788"/>
            <a:ext cx="357187"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67" name="Rectangle 34">
            <a:extLst>
              <a:ext uri="{FF2B5EF4-FFF2-40B4-BE49-F238E27FC236}">
                <a16:creationId xmlns:a16="http://schemas.microsoft.com/office/drawing/2014/main" id="{F830855A-C49E-435D-964B-737CE6E793DD}"/>
              </a:ext>
            </a:extLst>
          </p:cNvPr>
          <p:cNvSpPr>
            <a:spLocks noChangeArrowheads="1"/>
          </p:cNvSpPr>
          <p:nvPr/>
        </p:nvSpPr>
        <p:spPr bwMode="auto">
          <a:xfrm>
            <a:off x="7099300" y="3978276"/>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B</a:t>
            </a:r>
          </a:p>
        </p:txBody>
      </p:sp>
      <p:sp>
        <p:nvSpPr>
          <p:cNvPr id="18468" name="Line 35">
            <a:extLst>
              <a:ext uri="{FF2B5EF4-FFF2-40B4-BE49-F238E27FC236}">
                <a16:creationId xmlns:a16="http://schemas.microsoft.com/office/drawing/2014/main" id="{DBFACD01-E57C-4D6F-969B-07EA98386178}"/>
              </a:ext>
            </a:extLst>
          </p:cNvPr>
          <p:cNvSpPr>
            <a:spLocks noChangeShapeType="1"/>
          </p:cNvSpPr>
          <p:nvPr/>
        </p:nvSpPr>
        <p:spPr bwMode="auto">
          <a:xfrm flipH="1">
            <a:off x="7253288" y="3686176"/>
            <a:ext cx="817562" cy="3397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69" name="Oval 36">
            <a:extLst>
              <a:ext uri="{FF2B5EF4-FFF2-40B4-BE49-F238E27FC236}">
                <a16:creationId xmlns:a16="http://schemas.microsoft.com/office/drawing/2014/main" id="{C78D5B5C-BDB4-404F-ACFE-8FBA6ACE821F}"/>
              </a:ext>
            </a:extLst>
          </p:cNvPr>
          <p:cNvSpPr>
            <a:spLocks noChangeArrowheads="1"/>
          </p:cNvSpPr>
          <p:nvPr/>
        </p:nvSpPr>
        <p:spPr bwMode="auto">
          <a:xfrm>
            <a:off x="9050338" y="4032250"/>
            <a:ext cx="355600"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70" name="Rectangle 37">
            <a:extLst>
              <a:ext uri="{FF2B5EF4-FFF2-40B4-BE49-F238E27FC236}">
                <a16:creationId xmlns:a16="http://schemas.microsoft.com/office/drawing/2014/main" id="{38936E04-1758-4863-B703-57E631CB9F0E}"/>
              </a:ext>
            </a:extLst>
          </p:cNvPr>
          <p:cNvSpPr>
            <a:spLocks noChangeArrowheads="1"/>
          </p:cNvSpPr>
          <p:nvPr/>
        </p:nvSpPr>
        <p:spPr bwMode="auto">
          <a:xfrm>
            <a:off x="9077325" y="4003676"/>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C</a:t>
            </a:r>
          </a:p>
        </p:txBody>
      </p:sp>
      <p:sp>
        <p:nvSpPr>
          <p:cNvPr id="18471" name="Oval 38">
            <a:extLst>
              <a:ext uri="{FF2B5EF4-FFF2-40B4-BE49-F238E27FC236}">
                <a16:creationId xmlns:a16="http://schemas.microsoft.com/office/drawing/2014/main" id="{844ADA3A-7C0A-4B3A-B084-5C9E01ED7EEB}"/>
              </a:ext>
            </a:extLst>
          </p:cNvPr>
          <p:cNvSpPr>
            <a:spLocks noChangeArrowheads="1"/>
          </p:cNvSpPr>
          <p:nvPr/>
        </p:nvSpPr>
        <p:spPr bwMode="auto">
          <a:xfrm>
            <a:off x="9437689" y="4641850"/>
            <a:ext cx="357187"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72" name="Rectangle 39">
            <a:extLst>
              <a:ext uri="{FF2B5EF4-FFF2-40B4-BE49-F238E27FC236}">
                <a16:creationId xmlns:a16="http://schemas.microsoft.com/office/drawing/2014/main" id="{79A12B08-961E-44D2-B5BB-B8B8BCE36B92}"/>
              </a:ext>
            </a:extLst>
          </p:cNvPr>
          <p:cNvSpPr>
            <a:spLocks noChangeArrowheads="1"/>
          </p:cNvSpPr>
          <p:nvPr/>
        </p:nvSpPr>
        <p:spPr bwMode="auto">
          <a:xfrm>
            <a:off x="9453563" y="4595813"/>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G</a:t>
            </a:r>
          </a:p>
        </p:txBody>
      </p:sp>
      <p:sp>
        <p:nvSpPr>
          <p:cNvPr id="18473" name="Line 40">
            <a:extLst>
              <a:ext uri="{FF2B5EF4-FFF2-40B4-BE49-F238E27FC236}">
                <a16:creationId xmlns:a16="http://schemas.microsoft.com/office/drawing/2014/main" id="{955FAF20-B78A-4859-B59F-F4ECD623A1F5}"/>
              </a:ext>
            </a:extLst>
          </p:cNvPr>
          <p:cNvSpPr>
            <a:spLocks noChangeShapeType="1"/>
          </p:cNvSpPr>
          <p:nvPr/>
        </p:nvSpPr>
        <p:spPr bwMode="auto">
          <a:xfrm>
            <a:off x="9364663" y="4295776"/>
            <a:ext cx="271462" cy="3413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74" name="Oval 41">
            <a:extLst>
              <a:ext uri="{FF2B5EF4-FFF2-40B4-BE49-F238E27FC236}">
                <a16:creationId xmlns:a16="http://schemas.microsoft.com/office/drawing/2014/main" id="{6CC8FF71-B283-46A2-BF77-8B3A66E13D6C}"/>
              </a:ext>
            </a:extLst>
          </p:cNvPr>
          <p:cNvSpPr>
            <a:spLocks noChangeArrowheads="1"/>
          </p:cNvSpPr>
          <p:nvPr/>
        </p:nvSpPr>
        <p:spPr bwMode="auto">
          <a:xfrm>
            <a:off x="7543800" y="4633913"/>
            <a:ext cx="355600"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75" name="Rectangle 42">
            <a:extLst>
              <a:ext uri="{FF2B5EF4-FFF2-40B4-BE49-F238E27FC236}">
                <a16:creationId xmlns:a16="http://schemas.microsoft.com/office/drawing/2014/main" id="{D397725A-2494-4E69-B867-60F98A8D22DB}"/>
              </a:ext>
            </a:extLst>
          </p:cNvPr>
          <p:cNvSpPr>
            <a:spLocks noChangeArrowheads="1"/>
          </p:cNvSpPr>
          <p:nvPr/>
        </p:nvSpPr>
        <p:spPr bwMode="auto">
          <a:xfrm>
            <a:off x="7577138" y="4603751"/>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E</a:t>
            </a:r>
          </a:p>
        </p:txBody>
      </p:sp>
      <p:sp>
        <p:nvSpPr>
          <p:cNvPr id="18476" name="Oval 43">
            <a:extLst>
              <a:ext uri="{FF2B5EF4-FFF2-40B4-BE49-F238E27FC236}">
                <a16:creationId xmlns:a16="http://schemas.microsoft.com/office/drawing/2014/main" id="{BD563942-9A82-47AF-820A-91D0B1361CA1}"/>
              </a:ext>
            </a:extLst>
          </p:cNvPr>
          <p:cNvSpPr>
            <a:spLocks noChangeArrowheads="1"/>
          </p:cNvSpPr>
          <p:nvPr/>
        </p:nvSpPr>
        <p:spPr bwMode="auto">
          <a:xfrm>
            <a:off x="7777164" y="5243513"/>
            <a:ext cx="357187"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77" name="Rectangle 44">
            <a:extLst>
              <a:ext uri="{FF2B5EF4-FFF2-40B4-BE49-F238E27FC236}">
                <a16:creationId xmlns:a16="http://schemas.microsoft.com/office/drawing/2014/main" id="{FE63B286-8D4D-4B08-8BF8-C62D8325C5A5}"/>
              </a:ext>
            </a:extLst>
          </p:cNvPr>
          <p:cNvSpPr>
            <a:spLocks noChangeArrowheads="1"/>
          </p:cNvSpPr>
          <p:nvPr/>
        </p:nvSpPr>
        <p:spPr bwMode="auto">
          <a:xfrm>
            <a:off x="7807325" y="5205413"/>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K</a:t>
            </a:r>
          </a:p>
        </p:txBody>
      </p:sp>
      <p:sp>
        <p:nvSpPr>
          <p:cNvPr id="18478" name="Line 45">
            <a:extLst>
              <a:ext uri="{FF2B5EF4-FFF2-40B4-BE49-F238E27FC236}">
                <a16:creationId xmlns:a16="http://schemas.microsoft.com/office/drawing/2014/main" id="{5CE13CA6-65B4-4519-810B-C5A934FD4B1C}"/>
              </a:ext>
            </a:extLst>
          </p:cNvPr>
          <p:cNvSpPr>
            <a:spLocks noChangeShapeType="1"/>
          </p:cNvSpPr>
          <p:nvPr/>
        </p:nvSpPr>
        <p:spPr bwMode="auto">
          <a:xfrm>
            <a:off x="7804151" y="4927600"/>
            <a:ext cx="163513"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79" name="Oval 46">
            <a:extLst>
              <a:ext uri="{FF2B5EF4-FFF2-40B4-BE49-F238E27FC236}">
                <a16:creationId xmlns:a16="http://schemas.microsoft.com/office/drawing/2014/main" id="{2DDAE25B-8DF0-4377-A746-3414035608FB}"/>
              </a:ext>
            </a:extLst>
          </p:cNvPr>
          <p:cNvSpPr>
            <a:spLocks noChangeArrowheads="1"/>
          </p:cNvSpPr>
          <p:nvPr/>
        </p:nvSpPr>
        <p:spPr bwMode="auto">
          <a:xfrm>
            <a:off x="6629400" y="4657725"/>
            <a:ext cx="357188"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80" name="Rectangle 47">
            <a:extLst>
              <a:ext uri="{FF2B5EF4-FFF2-40B4-BE49-F238E27FC236}">
                <a16:creationId xmlns:a16="http://schemas.microsoft.com/office/drawing/2014/main" id="{EF6F8B1B-3A0A-4CCB-A401-AF78269C0269}"/>
              </a:ext>
            </a:extLst>
          </p:cNvPr>
          <p:cNvSpPr>
            <a:spLocks noChangeArrowheads="1"/>
          </p:cNvSpPr>
          <p:nvPr/>
        </p:nvSpPr>
        <p:spPr bwMode="auto">
          <a:xfrm>
            <a:off x="6654800" y="4621213"/>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D</a:t>
            </a:r>
          </a:p>
        </p:txBody>
      </p:sp>
      <p:sp>
        <p:nvSpPr>
          <p:cNvPr id="18481" name="Oval 48">
            <a:extLst>
              <a:ext uri="{FF2B5EF4-FFF2-40B4-BE49-F238E27FC236}">
                <a16:creationId xmlns:a16="http://schemas.microsoft.com/office/drawing/2014/main" id="{2A0F5980-2421-4F55-ADB2-903E9DBD4C3F}"/>
              </a:ext>
            </a:extLst>
          </p:cNvPr>
          <p:cNvSpPr>
            <a:spLocks noChangeArrowheads="1"/>
          </p:cNvSpPr>
          <p:nvPr/>
        </p:nvSpPr>
        <p:spPr bwMode="auto">
          <a:xfrm>
            <a:off x="7345364" y="5241925"/>
            <a:ext cx="357187"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82" name="Rectangle 49">
            <a:extLst>
              <a:ext uri="{FF2B5EF4-FFF2-40B4-BE49-F238E27FC236}">
                <a16:creationId xmlns:a16="http://schemas.microsoft.com/office/drawing/2014/main" id="{BB3CAC40-0CC2-4C9C-B063-5A7CF11F3723}"/>
              </a:ext>
            </a:extLst>
          </p:cNvPr>
          <p:cNvSpPr>
            <a:spLocks noChangeArrowheads="1"/>
          </p:cNvSpPr>
          <p:nvPr/>
        </p:nvSpPr>
        <p:spPr bwMode="auto">
          <a:xfrm>
            <a:off x="7389813" y="5221288"/>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J</a:t>
            </a:r>
          </a:p>
        </p:txBody>
      </p:sp>
      <p:sp>
        <p:nvSpPr>
          <p:cNvPr id="18483" name="Oval 50">
            <a:extLst>
              <a:ext uri="{FF2B5EF4-FFF2-40B4-BE49-F238E27FC236}">
                <a16:creationId xmlns:a16="http://schemas.microsoft.com/office/drawing/2014/main" id="{4AEBEFA1-884F-430C-B85E-1E47A1CDD237}"/>
              </a:ext>
            </a:extLst>
          </p:cNvPr>
          <p:cNvSpPr>
            <a:spLocks noChangeArrowheads="1"/>
          </p:cNvSpPr>
          <p:nvPr/>
        </p:nvSpPr>
        <p:spPr bwMode="auto">
          <a:xfrm>
            <a:off x="8555038" y="4622800"/>
            <a:ext cx="355600" cy="30003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84" name="Rectangle 51">
            <a:extLst>
              <a:ext uri="{FF2B5EF4-FFF2-40B4-BE49-F238E27FC236}">
                <a16:creationId xmlns:a16="http://schemas.microsoft.com/office/drawing/2014/main" id="{754D232B-A75D-4137-BD8D-56A91C26AFD1}"/>
              </a:ext>
            </a:extLst>
          </p:cNvPr>
          <p:cNvSpPr>
            <a:spLocks noChangeArrowheads="1"/>
          </p:cNvSpPr>
          <p:nvPr/>
        </p:nvSpPr>
        <p:spPr bwMode="auto">
          <a:xfrm>
            <a:off x="8588375" y="4594226"/>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F</a:t>
            </a:r>
          </a:p>
        </p:txBody>
      </p:sp>
      <p:sp>
        <p:nvSpPr>
          <p:cNvPr id="18485" name="Line 52">
            <a:extLst>
              <a:ext uri="{FF2B5EF4-FFF2-40B4-BE49-F238E27FC236}">
                <a16:creationId xmlns:a16="http://schemas.microsoft.com/office/drawing/2014/main" id="{4796D805-7F7D-4CCE-8B42-813CABEA9744}"/>
              </a:ext>
            </a:extLst>
          </p:cNvPr>
          <p:cNvSpPr>
            <a:spLocks noChangeShapeType="1"/>
          </p:cNvSpPr>
          <p:nvPr/>
        </p:nvSpPr>
        <p:spPr bwMode="auto">
          <a:xfrm flipH="1">
            <a:off x="8699501" y="4294188"/>
            <a:ext cx="392113" cy="3429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86" name="Line 53">
            <a:extLst>
              <a:ext uri="{FF2B5EF4-FFF2-40B4-BE49-F238E27FC236}">
                <a16:creationId xmlns:a16="http://schemas.microsoft.com/office/drawing/2014/main" id="{6EA419C6-CC32-454F-A805-E80C6E0EC87F}"/>
              </a:ext>
            </a:extLst>
          </p:cNvPr>
          <p:cNvSpPr>
            <a:spLocks noChangeShapeType="1"/>
          </p:cNvSpPr>
          <p:nvPr/>
        </p:nvSpPr>
        <p:spPr bwMode="auto">
          <a:xfrm>
            <a:off x="7331076" y="4300538"/>
            <a:ext cx="365125" cy="3032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87" name="Line 54">
            <a:extLst>
              <a:ext uri="{FF2B5EF4-FFF2-40B4-BE49-F238E27FC236}">
                <a16:creationId xmlns:a16="http://schemas.microsoft.com/office/drawing/2014/main" id="{A59B93F7-1020-401A-8F28-72626C831A3E}"/>
              </a:ext>
            </a:extLst>
          </p:cNvPr>
          <p:cNvSpPr>
            <a:spLocks noChangeShapeType="1"/>
          </p:cNvSpPr>
          <p:nvPr/>
        </p:nvSpPr>
        <p:spPr bwMode="auto">
          <a:xfrm flipH="1">
            <a:off x="6777038" y="4308476"/>
            <a:ext cx="374650" cy="3460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88" name="Line 55">
            <a:extLst>
              <a:ext uri="{FF2B5EF4-FFF2-40B4-BE49-F238E27FC236}">
                <a16:creationId xmlns:a16="http://schemas.microsoft.com/office/drawing/2014/main" id="{49A65BFA-9465-45F5-AE3B-07AAA16EF521}"/>
              </a:ext>
            </a:extLst>
          </p:cNvPr>
          <p:cNvSpPr>
            <a:spLocks noChangeShapeType="1"/>
          </p:cNvSpPr>
          <p:nvPr/>
        </p:nvSpPr>
        <p:spPr bwMode="auto">
          <a:xfrm flipH="1">
            <a:off x="7489826" y="4918075"/>
            <a:ext cx="163513" cy="330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89" name="Line 56">
            <a:extLst>
              <a:ext uri="{FF2B5EF4-FFF2-40B4-BE49-F238E27FC236}">
                <a16:creationId xmlns:a16="http://schemas.microsoft.com/office/drawing/2014/main" id="{1699E780-566E-46FB-AE5A-AECDE9C29492}"/>
              </a:ext>
            </a:extLst>
          </p:cNvPr>
          <p:cNvSpPr>
            <a:spLocks noChangeShapeType="1"/>
          </p:cNvSpPr>
          <p:nvPr/>
        </p:nvSpPr>
        <p:spPr bwMode="auto">
          <a:xfrm>
            <a:off x="8410575" y="3702050"/>
            <a:ext cx="800100" cy="3238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90" name="Oval 57">
            <a:extLst>
              <a:ext uri="{FF2B5EF4-FFF2-40B4-BE49-F238E27FC236}">
                <a16:creationId xmlns:a16="http://schemas.microsoft.com/office/drawing/2014/main" id="{7279248A-F28F-4A63-B0ED-DA2E21558046}"/>
              </a:ext>
            </a:extLst>
          </p:cNvPr>
          <p:cNvSpPr>
            <a:spLocks noChangeArrowheads="1"/>
          </p:cNvSpPr>
          <p:nvPr/>
        </p:nvSpPr>
        <p:spPr bwMode="auto">
          <a:xfrm>
            <a:off x="6908800" y="5243513"/>
            <a:ext cx="357188"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91" name="Rectangle 58">
            <a:extLst>
              <a:ext uri="{FF2B5EF4-FFF2-40B4-BE49-F238E27FC236}">
                <a16:creationId xmlns:a16="http://schemas.microsoft.com/office/drawing/2014/main" id="{3580071C-CFA2-45EC-B089-0980F35B329C}"/>
              </a:ext>
            </a:extLst>
          </p:cNvPr>
          <p:cNvSpPr>
            <a:spLocks noChangeArrowheads="1"/>
          </p:cNvSpPr>
          <p:nvPr/>
        </p:nvSpPr>
        <p:spPr bwMode="auto">
          <a:xfrm>
            <a:off x="6964363" y="5224463"/>
            <a:ext cx="260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I</a:t>
            </a:r>
          </a:p>
        </p:txBody>
      </p:sp>
      <p:sp>
        <p:nvSpPr>
          <p:cNvPr id="18492" name="Oval 59">
            <a:extLst>
              <a:ext uri="{FF2B5EF4-FFF2-40B4-BE49-F238E27FC236}">
                <a16:creationId xmlns:a16="http://schemas.microsoft.com/office/drawing/2014/main" id="{BD52D1FB-ABEC-4A1D-BB51-0102FD113D49}"/>
              </a:ext>
            </a:extLst>
          </p:cNvPr>
          <p:cNvSpPr>
            <a:spLocks noChangeArrowheads="1"/>
          </p:cNvSpPr>
          <p:nvPr/>
        </p:nvSpPr>
        <p:spPr bwMode="auto">
          <a:xfrm>
            <a:off x="6451600" y="5257800"/>
            <a:ext cx="357188"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93" name="Rectangle 60">
            <a:extLst>
              <a:ext uri="{FF2B5EF4-FFF2-40B4-BE49-F238E27FC236}">
                <a16:creationId xmlns:a16="http://schemas.microsoft.com/office/drawing/2014/main" id="{93AC56CD-7A88-46B6-9E4E-95E8A2135015}"/>
              </a:ext>
            </a:extLst>
          </p:cNvPr>
          <p:cNvSpPr>
            <a:spLocks noChangeArrowheads="1"/>
          </p:cNvSpPr>
          <p:nvPr/>
        </p:nvSpPr>
        <p:spPr bwMode="auto">
          <a:xfrm>
            <a:off x="6469063" y="52276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H</a:t>
            </a:r>
          </a:p>
        </p:txBody>
      </p:sp>
      <p:sp>
        <p:nvSpPr>
          <p:cNvPr id="18494" name="Line 61">
            <a:extLst>
              <a:ext uri="{FF2B5EF4-FFF2-40B4-BE49-F238E27FC236}">
                <a16:creationId xmlns:a16="http://schemas.microsoft.com/office/drawing/2014/main" id="{C78DF3C5-5207-4770-AF71-AB1EDC7AC544}"/>
              </a:ext>
            </a:extLst>
          </p:cNvPr>
          <p:cNvSpPr>
            <a:spLocks noChangeShapeType="1"/>
          </p:cNvSpPr>
          <p:nvPr/>
        </p:nvSpPr>
        <p:spPr bwMode="auto">
          <a:xfrm flipH="1">
            <a:off x="6607176" y="4960939"/>
            <a:ext cx="169863" cy="2889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95" name="Line 62">
            <a:extLst>
              <a:ext uri="{FF2B5EF4-FFF2-40B4-BE49-F238E27FC236}">
                <a16:creationId xmlns:a16="http://schemas.microsoft.com/office/drawing/2014/main" id="{78381774-8FE4-4475-A376-59825329446D}"/>
              </a:ext>
            </a:extLst>
          </p:cNvPr>
          <p:cNvSpPr>
            <a:spLocks noChangeShapeType="1"/>
          </p:cNvSpPr>
          <p:nvPr/>
        </p:nvSpPr>
        <p:spPr bwMode="auto">
          <a:xfrm>
            <a:off x="6880226" y="4960939"/>
            <a:ext cx="169863" cy="2555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96" name="Oval 63">
            <a:extLst>
              <a:ext uri="{FF2B5EF4-FFF2-40B4-BE49-F238E27FC236}">
                <a16:creationId xmlns:a16="http://schemas.microsoft.com/office/drawing/2014/main" id="{FF56D80E-923E-47ED-B566-C43C1CD1770E}"/>
              </a:ext>
            </a:extLst>
          </p:cNvPr>
          <p:cNvSpPr>
            <a:spLocks noChangeArrowheads="1"/>
          </p:cNvSpPr>
          <p:nvPr/>
        </p:nvSpPr>
        <p:spPr bwMode="auto">
          <a:xfrm>
            <a:off x="9680575" y="5226050"/>
            <a:ext cx="357188"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97" name="Rectangle 64">
            <a:extLst>
              <a:ext uri="{FF2B5EF4-FFF2-40B4-BE49-F238E27FC236}">
                <a16:creationId xmlns:a16="http://schemas.microsoft.com/office/drawing/2014/main" id="{B50D42C1-5673-49F7-91E4-2F7FA0B54F64}"/>
              </a:ext>
            </a:extLst>
          </p:cNvPr>
          <p:cNvSpPr>
            <a:spLocks noChangeArrowheads="1"/>
          </p:cNvSpPr>
          <p:nvPr/>
        </p:nvSpPr>
        <p:spPr bwMode="auto">
          <a:xfrm>
            <a:off x="9674225" y="5211763"/>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O</a:t>
            </a:r>
          </a:p>
        </p:txBody>
      </p:sp>
      <p:sp>
        <p:nvSpPr>
          <p:cNvPr id="18498" name="Oval 65">
            <a:extLst>
              <a:ext uri="{FF2B5EF4-FFF2-40B4-BE49-F238E27FC236}">
                <a16:creationId xmlns:a16="http://schemas.microsoft.com/office/drawing/2014/main" id="{4F5B0969-3017-41F1-8C16-4C6163AAB559}"/>
              </a:ext>
            </a:extLst>
          </p:cNvPr>
          <p:cNvSpPr>
            <a:spLocks noChangeArrowheads="1"/>
          </p:cNvSpPr>
          <p:nvPr/>
        </p:nvSpPr>
        <p:spPr bwMode="auto">
          <a:xfrm>
            <a:off x="9248775" y="5224463"/>
            <a:ext cx="357188"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99" name="Rectangle 66">
            <a:extLst>
              <a:ext uri="{FF2B5EF4-FFF2-40B4-BE49-F238E27FC236}">
                <a16:creationId xmlns:a16="http://schemas.microsoft.com/office/drawing/2014/main" id="{64E91308-4504-4FA7-B5C6-52797DD6595B}"/>
              </a:ext>
            </a:extLst>
          </p:cNvPr>
          <p:cNvSpPr>
            <a:spLocks noChangeArrowheads="1"/>
          </p:cNvSpPr>
          <p:nvPr/>
        </p:nvSpPr>
        <p:spPr bwMode="auto">
          <a:xfrm>
            <a:off x="9264650" y="5211763"/>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N</a:t>
            </a:r>
          </a:p>
        </p:txBody>
      </p:sp>
      <p:sp>
        <p:nvSpPr>
          <p:cNvPr id="18500" name="Oval 67">
            <a:extLst>
              <a:ext uri="{FF2B5EF4-FFF2-40B4-BE49-F238E27FC236}">
                <a16:creationId xmlns:a16="http://schemas.microsoft.com/office/drawing/2014/main" id="{EEA34DEF-D2DB-459A-A398-594F536A028E}"/>
              </a:ext>
            </a:extLst>
          </p:cNvPr>
          <p:cNvSpPr>
            <a:spLocks noChangeArrowheads="1"/>
          </p:cNvSpPr>
          <p:nvPr/>
        </p:nvSpPr>
        <p:spPr bwMode="auto">
          <a:xfrm>
            <a:off x="8812214" y="5226050"/>
            <a:ext cx="357187"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501" name="Rectangle 68">
            <a:extLst>
              <a:ext uri="{FF2B5EF4-FFF2-40B4-BE49-F238E27FC236}">
                <a16:creationId xmlns:a16="http://schemas.microsoft.com/office/drawing/2014/main" id="{C8CD2EA4-3972-4153-8775-8600EBD93C49}"/>
              </a:ext>
            </a:extLst>
          </p:cNvPr>
          <p:cNvSpPr>
            <a:spLocks noChangeArrowheads="1"/>
          </p:cNvSpPr>
          <p:nvPr/>
        </p:nvSpPr>
        <p:spPr bwMode="auto">
          <a:xfrm>
            <a:off x="8809038" y="5191126"/>
            <a:ext cx="387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M</a:t>
            </a:r>
          </a:p>
        </p:txBody>
      </p:sp>
      <p:sp>
        <p:nvSpPr>
          <p:cNvPr id="18502" name="Oval 69">
            <a:extLst>
              <a:ext uri="{FF2B5EF4-FFF2-40B4-BE49-F238E27FC236}">
                <a16:creationId xmlns:a16="http://schemas.microsoft.com/office/drawing/2014/main" id="{1D746A2D-9335-4C21-9E7E-8EBEBAC37D93}"/>
              </a:ext>
            </a:extLst>
          </p:cNvPr>
          <p:cNvSpPr>
            <a:spLocks noChangeArrowheads="1"/>
          </p:cNvSpPr>
          <p:nvPr/>
        </p:nvSpPr>
        <p:spPr bwMode="auto">
          <a:xfrm>
            <a:off x="8355014" y="5240338"/>
            <a:ext cx="357187"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503" name="Rectangle 70">
            <a:extLst>
              <a:ext uri="{FF2B5EF4-FFF2-40B4-BE49-F238E27FC236}">
                <a16:creationId xmlns:a16="http://schemas.microsoft.com/office/drawing/2014/main" id="{39FF0E03-2E68-41A5-AF82-4B44E344A30D}"/>
              </a:ext>
            </a:extLst>
          </p:cNvPr>
          <p:cNvSpPr>
            <a:spLocks noChangeArrowheads="1"/>
          </p:cNvSpPr>
          <p:nvPr/>
        </p:nvSpPr>
        <p:spPr bwMode="auto">
          <a:xfrm>
            <a:off x="8399463" y="5194301"/>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L</a:t>
            </a:r>
          </a:p>
        </p:txBody>
      </p:sp>
      <p:sp>
        <p:nvSpPr>
          <p:cNvPr id="18504" name="Line 71">
            <a:extLst>
              <a:ext uri="{FF2B5EF4-FFF2-40B4-BE49-F238E27FC236}">
                <a16:creationId xmlns:a16="http://schemas.microsoft.com/office/drawing/2014/main" id="{1D0EE0D4-48E5-47FA-B8ED-B2C62F1FED10}"/>
              </a:ext>
            </a:extLst>
          </p:cNvPr>
          <p:cNvSpPr>
            <a:spLocks noChangeShapeType="1"/>
          </p:cNvSpPr>
          <p:nvPr/>
        </p:nvSpPr>
        <p:spPr bwMode="auto">
          <a:xfrm>
            <a:off x="9725026" y="4910138"/>
            <a:ext cx="163513"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505" name="Line 72">
            <a:extLst>
              <a:ext uri="{FF2B5EF4-FFF2-40B4-BE49-F238E27FC236}">
                <a16:creationId xmlns:a16="http://schemas.microsoft.com/office/drawing/2014/main" id="{573DC5C5-FF30-4A6F-8874-5D6CA08FE197}"/>
              </a:ext>
            </a:extLst>
          </p:cNvPr>
          <p:cNvSpPr>
            <a:spLocks noChangeShapeType="1"/>
          </p:cNvSpPr>
          <p:nvPr/>
        </p:nvSpPr>
        <p:spPr bwMode="auto">
          <a:xfrm flipH="1">
            <a:off x="9410701" y="4900613"/>
            <a:ext cx="163513" cy="330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506" name="Line 73">
            <a:extLst>
              <a:ext uri="{FF2B5EF4-FFF2-40B4-BE49-F238E27FC236}">
                <a16:creationId xmlns:a16="http://schemas.microsoft.com/office/drawing/2014/main" id="{DE2523F2-6860-4EB0-807C-EE281CF700C3}"/>
              </a:ext>
            </a:extLst>
          </p:cNvPr>
          <p:cNvSpPr>
            <a:spLocks noChangeShapeType="1"/>
          </p:cNvSpPr>
          <p:nvPr/>
        </p:nvSpPr>
        <p:spPr bwMode="auto">
          <a:xfrm flipH="1">
            <a:off x="8528051" y="4943476"/>
            <a:ext cx="169863" cy="2889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507" name="Line 74">
            <a:extLst>
              <a:ext uri="{FF2B5EF4-FFF2-40B4-BE49-F238E27FC236}">
                <a16:creationId xmlns:a16="http://schemas.microsoft.com/office/drawing/2014/main" id="{0D1C92E1-86BE-40C0-9840-329D0F9507B6}"/>
              </a:ext>
            </a:extLst>
          </p:cNvPr>
          <p:cNvSpPr>
            <a:spLocks noChangeShapeType="1"/>
          </p:cNvSpPr>
          <p:nvPr/>
        </p:nvSpPr>
        <p:spPr bwMode="auto">
          <a:xfrm>
            <a:off x="8801101" y="4943475"/>
            <a:ext cx="169863" cy="255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508" name="Text Box 78">
            <a:extLst>
              <a:ext uri="{FF2B5EF4-FFF2-40B4-BE49-F238E27FC236}">
                <a16:creationId xmlns:a16="http://schemas.microsoft.com/office/drawing/2014/main" id="{FAFEDFAB-7E7A-4C1B-9395-2D27BAA671E1}"/>
              </a:ext>
            </a:extLst>
          </p:cNvPr>
          <p:cNvSpPr txBox="1">
            <a:spLocks noChangeArrowheads="1"/>
          </p:cNvSpPr>
          <p:nvPr/>
        </p:nvSpPr>
        <p:spPr bwMode="auto">
          <a:xfrm>
            <a:off x="6899275" y="5878514"/>
            <a:ext cx="2838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algn="ctr" fontAlgn="base">
              <a:spcBef>
                <a:spcPct val="0"/>
              </a:spcBef>
              <a:spcAft>
                <a:spcPct val="0"/>
              </a:spcAft>
            </a:pPr>
            <a:r>
              <a:rPr lang="en-US" altLang="zh-TW">
                <a:solidFill>
                  <a:srgbClr val="CC3300"/>
                </a:solidFill>
              </a:rPr>
              <a:t>Full binary tree of depth 4</a:t>
            </a:r>
          </a:p>
        </p:txBody>
      </p:sp>
      <p:sp>
        <p:nvSpPr>
          <p:cNvPr id="18509" name="Text Box 79">
            <a:extLst>
              <a:ext uri="{FF2B5EF4-FFF2-40B4-BE49-F238E27FC236}">
                <a16:creationId xmlns:a16="http://schemas.microsoft.com/office/drawing/2014/main" id="{16E5048E-3A34-4940-A9A2-E036154AF115}"/>
              </a:ext>
            </a:extLst>
          </p:cNvPr>
          <p:cNvSpPr txBox="1">
            <a:spLocks noChangeArrowheads="1"/>
          </p:cNvSpPr>
          <p:nvPr/>
        </p:nvSpPr>
        <p:spPr bwMode="auto">
          <a:xfrm>
            <a:off x="2822575" y="5986464"/>
            <a:ext cx="2324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algn="ctr" fontAlgn="base">
              <a:spcBef>
                <a:spcPct val="0"/>
              </a:spcBef>
              <a:spcAft>
                <a:spcPct val="0"/>
              </a:spcAft>
            </a:pPr>
            <a:r>
              <a:rPr lang="en-US" altLang="zh-TW">
                <a:solidFill>
                  <a:srgbClr val="CC3300"/>
                </a:solidFill>
              </a:rPr>
              <a:t>Complete binary tree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6730"/>
            <a:ext cx="3347085" cy="574675"/>
          </a:xfrm>
          <a:prstGeom prst="rect">
            <a:avLst/>
          </a:prstGeom>
        </p:spPr>
        <p:txBody>
          <a:bodyPr vert="horz" wrap="square" lIns="0" tIns="12700" rIns="0" bIns="0" rtlCol="0">
            <a:spAutoFit/>
          </a:bodyPr>
          <a:lstStyle/>
          <a:p>
            <a:pPr marL="12700">
              <a:lnSpc>
                <a:spcPct val="100000"/>
              </a:lnSpc>
              <a:spcBef>
                <a:spcPts val="100"/>
              </a:spcBef>
            </a:pPr>
            <a:r>
              <a:rPr spc="-20" dirty="0"/>
              <a:t>Strictly </a:t>
            </a:r>
            <a:r>
              <a:rPr spc="-15" dirty="0"/>
              <a:t>binary</a:t>
            </a:r>
            <a:r>
              <a:rPr spc="-210" dirty="0"/>
              <a:t> </a:t>
            </a:r>
            <a:r>
              <a:rPr spc="-30" dirty="0"/>
              <a:t>tree</a:t>
            </a:r>
          </a:p>
        </p:txBody>
      </p:sp>
      <p:sp>
        <p:nvSpPr>
          <p:cNvPr id="3" name="object 3"/>
          <p:cNvSpPr txBox="1"/>
          <p:nvPr/>
        </p:nvSpPr>
        <p:spPr>
          <a:xfrm>
            <a:off x="916939" y="1348485"/>
            <a:ext cx="10286365" cy="3205480"/>
          </a:xfrm>
          <a:prstGeom prst="rect">
            <a:avLst/>
          </a:prstGeom>
        </p:spPr>
        <p:txBody>
          <a:bodyPr vert="horz" wrap="square" lIns="0" tIns="53975" rIns="0" bIns="0" rtlCol="0">
            <a:spAutoFit/>
          </a:bodyPr>
          <a:lstStyle/>
          <a:p>
            <a:pPr marL="241300" marR="52069" indent="-229235">
              <a:lnSpc>
                <a:spcPts val="2590"/>
              </a:lnSpc>
              <a:spcBef>
                <a:spcPts val="425"/>
              </a:spcBef>
              <a:buFont typeface="Arial"/>
              <a:buChar char="•"/>
              <a:tabLst>
                <a:tab pos="241935" algn="l"/>
              </a:tabLst>
            </a:pPr>
            <a:r>
              <a:rPr sz="2400" b="0" spc="-5" dirty="0">
                <a:latin typeface="Calibri Light"/>
                <a:cs typeface="Calibri Light"/>
              </a:rPr>
              <a:t>If </a:t>
            </a:r>
            <a:r>
              <a:rPr sz="2400" b="0" spc="-10" dirty="0">
                <a:latin typeface="Calibri Light"/>
                <a:cs typeface="Calibri Light"/>
              </a:rPr>
              <a:t>every </a:t>
            </a:r>
            <a:r>
              <a:rPr sz="2400" b="0" spc="-5" dirty="0">
                <a:latin typeface="Calibri Light"/>
                <a:cs typeface="Calibri Light"/>
              </a:rPr>
              <a:t>non-leaf </a:t>
            </a:r>
            <a:r>
              <a:rPr sz="2400" b="0" dirty="0">
                <a:latin typeface="Calibri Light"/>
                <a:cs typeface="Calibri Light"/>
              </a:rPr>
              <a:t>node in a </a:t>
            </a:r>
            <a:r>
              <a:rPr sz="2400" b="0" spc="-5" dirty="0">
                <a:latin typeface="Calibri Light"/>
                <a:cs typeface="Calibri Light"/>
              </a:rPr>
              <a:t>binary </a:t>
            </a:r>
            <a:r>
              <a:rPr sz="2400" b="0" spc="-15" dirty="0">
                <a:latin typeface="Calibri Light"/>
                <a:cs typeface="Calibri Light"/>
              </a:rPr>
              <a:t>tree </a:t>
            </a:r>
            <a:r>
              <a:rPr sz="2400" b="0" dirty="0">
                <a:latin typeface="Calibri Light"/>
                <a:cs typeface="Calibri Light"/>
              </a:rPr>
              <a:t>has </a:t>
            </a:r>
            <a:r>
              <a:rPr sz="2400" b="0" spc="-5" dirty="0">
                <a:latin typeface="Calibri Light"/>
                <a:cs typeface="Calibri Light"/>
              </a:rPr>
              <a:t>nonempty </a:t>
            </a:r>
            <a:r>
              <a:rPr sz="2400" b="0" spc="-10" dirty="0">
                <a:latin typeface="Calibri Light"/>
                <a:cs typeface="Calibri Light"/>
              </a:rPr>
              <a:t>left </a:t>
            </a:r>
            <a:r>
              <a:rPr sz="2400" b="0" dirty="0">
                <a:latin typeface="Calibri Light"/>
                <a:cs typeface="Calibri Light"/>
              </a:rPr>
              <a:t>and </a:t>
            </a:r>
            <a:r>
              <a:rPr sz="2400" b="0" spc="-10" dirty="0">
                <a:latin typeface="Calibri Light"/>
                <a:cs typeface="Calibri Light"/>
              </a:rPr>
              <a:t>right sub-trees, </a:t>
            </a:r>
            <a:r>
              <a:rPr sz="2400" b="0" dirty="0">
                <a:latin typeface="Calibri Light"/>
                <a:cs typeface="Calibri Light"/>
              </a:rPr>
              <a:t>then  </a:t>
            </a:r>
            <a:r>
              <a:rPr sz="2400" b="0" spc="-5" dirty="0">
                <a:latin typeface="Calibri Light"/>
                <a:cs typeface="Calibri Light"/>
              </a:rPr>
              <a:t>such </a:t>
            </a:r>
            <a:r>
              <a:rPr sz="2400" b="0" dirty="0">
                <a:latin typeface="Calibri Light"/>
                <a:cs typeface="Calibri Light"/>
              </a:rPr>
              <a:t>a </a:t>
            </a:r>
            <a:r>
              <a:rPr sz="2400" b="0" spc="-15" dirty="0">
                <a:latin typeface="Calibri Light"/>
                <a:cs typeface="Calibri Light"/>
              </a:rPr>
              <a:t>tree </a:t>
            </a:r>
            <a:r>
              <a:rPr sz="2400" b="0" dirty="0">
                <a:latin typeface="Calibri Light"/>
                <a:cs typeface="Calibri Light"/>
              </a:rPr>
              <a:t>is </a:t>
            </a:r>
            <a:r>
              <a:rPr sz="2400" b="0" spc="-10" dirty="0">
                <a:latin typeface="Calibri Light"/>
                <a:cs typeface="Calibri Light"/>
              </a:rPr>
              <a:t>called </a:t>
            </a:r>
            <a:r>
              <a:rPr sz="2400" b="0" dirty="0">
                <a:latin typeface="Calibri Light"/>
                <a:cs typeface="Calibri Light"/>
              </a:rPr>
              <a:t>a </a:t>
            </a:r>
            <a:r>
              <a:rPr sz="2400" b="0" spc="-15" dirty="0">
                <a:latin typeface="Calibri Light"/>
                <a:cs typeface="Calibri Light"/>
              </a:rPr>
              <a:t>strictly </a:t>
            </a:r>
            <a:r>
              <a:rPr sz="2400" b="0" spc="-10" dirty="0">
                <a:latin typeface="Calibri Light"/>
                <a:cs typeface="Calibri Light"/>
              </a:rPr>
              <a:t>binary</a:t>
            </a:r>
            <a:r>
              <a:rPr sz="2400" b="0" spc="-140" dirty="0">
                <a:latin typeface="Calibri Light"/>
                <a:cs typeface="Calibri Light"/>
              </a:rPr>
              <a:t> </a:t>
            </a:r>
            <a:r>
              <a:rPr sz="2400" b="0" spc="-20" dirty="0">
                <a:latin typeface="Calibri Light"/>
                <a:cs typeface="Calibri Light"/>
              </a:rPr>
              <a:t>tree.</a:t>
            </a:r>
            <a:endParaRPr sz="2400">
              <a:latin typeface="Calibri Light"/>
              <a:cs typeface="Calibri Light"/>
            </a:endParaRPr>
          </a:p>
          <a:p>
            <a:pPr>
              <a:lnSpc>
                <a:spcPct val="100000"/>
              </a:lnSpc>
              <a:buFont typeface="Arial"/>
              <a:buChar char="•"/>
            </a:pPr>
            <a:endParaRPr sz="2400">
              <a:latin typeface="Times New Roman"/>
              <a:cs typeface="Times New Roman"/>
            </a:endParaRPr>
          </a:p>
          <a:p>
            <a:pPr marL="241300" marR="5080" indent="-229235">
              <a:lnSpc>
                <a:spcPts val="2590"/>
              </a:lnSpc>
              <a:spcBef>
                <a:spcPts val="1845"/>
              </a:spcBef>
              <a:buFont typeface="Arial"/>
              <a:buChar char="•"/>
              <a:tabLst>
                <a:tab pos="241935" algn="l"/>
              </a:tabLst>
            </a:pPr>
            <a:r>
              <a:rPr sz="2400" b="0" spc="-85" dirty="0">
                <a:latin typeface="Calibri Light"/>
                <a:cs typeface="Calibri Light"/>
              </a:rPr>
              <a:t>Or, </a:t>
            </a:r>
            <a:r>
              <a:rPr sz="2400" b="0" spc="-15" dirty="0">
                <a:latin typeface="Calibri Light"/>
                <a:cs typeface="Calibri Light"/>
              </a:rPr>
              <a:t>to </a:t>
            </a:r>
            <a:r>
              <a:rPr sz="2400" b="0" spc="-10" dirty="0">
                <a:latin typeface="Calibri Light"/>
                <a:cs typeface="Calibri Light"/>
              </a:rPr>
              <a:t>put </a:t>
            </a:r>
            <a:r>
              <a:rPr sz="2400" b="0" dirty="0">
                <a:latin typeface="Calibri Light"/>
                <a:cs typeface="Calibri Light"/>
              </a:rPr>
              <a:t>it </a:t>
            </a:r>
            <a:r>
              <a:rPr sz="2400" b="0" spc="-15" dirty="0">
                <a:latin typeface="Calibri Light"/>
                <a:cs typeface="Calibri Light"/>
              </a:rPr>
              <a:t>another </a:t>
            </a:r>
            <a:r>
              <a:rPr sz="2400" b="0" spc="-75" dirty="0">
                <a:latin typeface="Calibri Light"/>
                <a:cs typeface="Calibri Light"/>
              </a:rPr>
              <a:t>way, </a:t>
            </a:r>
            <a:r>
              <a:rPr sz="2400" b="0" dirty="0">
                <a:latin typeface="Calibri Light"/>
                <a:cs typeface="Calibri Light"/>
              </a:rPr>
              <a:t>all </a:t>
            </a:r>
            <a:r>
              <a:rPr sz="2400" b="0" spc="-5" dirty="0">
                <a:latin typeface="Calibri Light"/>
                <a:cs typeface="Calibri Light"/>
              </a:rPr>
              <a:t>of </a:t>
            </a:r>
            <a:r>
              <a:rPr sz="2400" b="0" dirty="0">
                <a:latin typeface="Calibri Light"/>
                <a:cs typeface="Calibri Light"/>
              </a:rPr>
              <a:t>the nodes in a </a:t>
            </a:r>
            <a:r>
              <a:rPr sz="2400" b="0" spc="-5" dirty="0">
                <a:latin typeface="Calibri Light"/>
                <a:cs typeface="Calibri Light"/>
              </a:rPr>
              <a:t>strictly </a:t>
            </a:r>
            <a:r>
              <a:rPr sz="2400" b="0" dirty="0">
                <a:latin typeface="Calibri Light"/>
                <a:cs typeface="Calibri Light"/>
              </a:rPr>
              <a:t>binary </a:t>
            </a:r>
            <a:r>
              <a:rPr sz="2400" b="0" spc="-15" dirty="0">
                <a:latin typeface="Calibri Light"/>
                <a:cs typeface="Calibri Light"/>
              </a:rPr>
              <a:t>tree are </a:t>
            </a:r>
            <a:r>
              <a:rPr sz="2400" b="0" spc="-5" dirty="0">
                <a:latin typeface="Calibri Light"/>
                <a:cs typeface="Calibri Light"/>
              </a:rPr>
              <a:t>of </a:t>
            </a:r>
            <a:r>
              <a:rPr sz="2400" b="0" spc="-10" dirty="0">
                <a:latin typeface="Calibri Light"/>
                <a:cs typeface="Calibri Light"/>
              </a:rPr>
              <a:t>degree</a:t>
            </a:r>
            <a:r>
              <a:rPr sz="2400" b="0" spc="-200" dirty="0">
                <a:latin typeface="Calibri Light"/>
                <a:cs typeface="Calibri Light"/>
              </a:rPr>
              <a:t> </a:t>
            </a:r>
            <a:r>
              <a:rPr sz="2400" b="0" spc="-30" dirty="0">
                <a:latin typeface="Calibri Light"/>
                <a:cs typeface="Calibri Light"/>
              </a:rPr>
              <a:t>zero  </a:t>
            </a:r>
            <a:r>
              <a:rPr sz="2400" b="0" spc="-5" dirty="0">
                <a:latin typeface="Calibri Light"/>
                <a:cs typeface="Calibri Light"/>
              </a:rPr>
              <a:t>or </a:t>
            </a:r>
            <a:r>
              <a:rPr sz="2400" b="0" spc="-20" dirty="0">
                <a:latin typeface="Calibri Light"/>
                <a:cs typeface="Calibri Light"/>
              </a:rPr>
              <a:t>two, </a:t>
            </a:r>
            <a:r>
              <a:rPr sz="2400" b="0" spc="-10" dirty="0">
                <a:latin typeface="Calibri Light"/>
                <a:cs typeface="Calibri Light"/>
              </a:rPr>
              <a:t>never degree </a:t>
            </a:r>
            <a:r>
              <a:rPr sz="2400" b="0" spc="-5" dirty="0">
                <a:latin typeface="Calibri Light"/>
                <a:cs typeface="Calibri Light"/>
              </a:rPr>
              <a:t>one.</a:t>
            </a:r>
            <a:endParaRPr sz="2400">
              <a:latin typeface="Calibri Light"/>
              <a:cs typeface="Calibri Light"/>
            </a:endParaRPr>
          </a:p>
          <a:p>
            <a:pPr>
              <a:lnSpc>
                <a:spcPct val="100000"/>
              </a:lnSpc>
              <a:buFont typeface="Arial"/>
              <a:buChar char="•"/>
            </a:pPr>
            <a:endParaRPr sz="2400">
              <a:latin typeface="Times New Roman"/>
              <a:cs typeface="Times New Roman"/>
            </a:endParaRPr>
          </a:p>
          <a:p>
            <a:pPr marL="241300" indent="-229235">
              <a:lnSpc>
                <a:spcPts val="2735"/>
              </a:lnSpc>
              <a:spcBef>
                <a:spcPts val="1515"/>
              </a:spcBef>
              <a:buFont typeface="Arial"/>
              <a:buChar char="•"/>
              <a:tabLst>
                <a:tab pos="241935" algn="l"/>
              </a:tabLst>
            </a:pPr>
            <a:r>
              <a:rPr sz="2400" b="0" dirty="0">
                <a:latin typeface="Calibri Light"/>
                <a:cs typeface="Calibri Light"/>
              </a:rPr>
              <a:t>A </a:t>
            </a:r>
            <a:r>
              <a:rPr sz="2400" b="0" spc="-5" dirty="0">
                <a:latin typeface="Calibri Light"/>
                <a:cs typeface="Calibri Light"/>
              </a:rPr>
              <a:t>strictly </a:t>
            </a:r>
            <a:r>
              <a:rPr sz="2400" b="0" dirty="0">
                <a:latin typeface="Calibri Light"/>
                <a:cs typeface="Calibri Light"/>
              </a:rPr>
              <a:t>binary </a:t>
            </a:r>
            <a:r>
              <a:rPr sz="2400" b="0" spc="-15" dirty="0">
                <a:latin typeface="Calibri Light"/>
                <a:cs typeface="Calibri Light"/>
              </a:rPr>
              <a:t>tree</a:t>
            </a:r>
            <a:r>
              <a:rPr sz="2400" b="0" spc="-55" dirty="0">
                <a:latin typeface="Calibri Light"/>
                <a:cs typeface="Calibri Light"/>
              </a:rPr>
              <a:t> </a:t>
            </a:r>
            <a:r>
              <a:rPr sz="2400" b="0" dirty="0">
                <a:latin typeface="Calibri Light"/>
                <a:cs typeface="Calibri Light"/>
              </a:rPr>
              <a:t>with</a:t>
            </a:r>
            <a:endParaRPr sz="2400">
              <a:latin typeface="Calibri Light"/>
              <a:cs typeface="Calibri Light"/>
            </a:endParaRPr>
          </a:p>
          <a:p>
            <a:pPr marL="241300">
              <a:lnSpc>
                <a:spcPts val="2735"/>
              </a:lnSpc>
            </a:pPr>
            <a:r>
              <a:rPr sz="2400" b="0" dirty="0">
                <a:latin typeface="Calibri Light"/>
                <a:cs typeface="Calibri Light"/>
              </a:rPr>
              <a:t>N </a:t>
            </a:r>
            <a:r>
              <a:rPr sz="2400" b="0" spc="-15" dirty="0">
                <a:latin typeface="Calibri Light"/>
                <a:cs typeface="Calibri Light"/>
              </a:rPr>
              <a:t>leaves </a:t>
            </a:r>
            <a:r>
              <a:rPr sz="2400" b="0" spc="-20" dirty="0">
                <a:latin typeface="Calibri Light"/>
                <a:cs typeface="Calibri Light"/>
              </a:rPr>
              <a:t>always </a:t>
            </a:r>
            <a:r>
              <a:rPr sz="2400" b="0" spc="-15" dirty="0">
                <a:latin typeface="Calibri Light"/>
                <a:cs typeface="Calibri Light"/>
              </a:rPr>
              <a:t>contains </a:t>
            </a:r>
            <a:r>
              <a:rPr sz="2400" b="0" spc="-5" dirty="0">
                <a:latin typeface="Calibri Light"/>
                <a:cs typeface="Calibri Light"/>
              </a:rPr>
              <a:t>2N </a:t>
            </a:r>
            <a:r>
              <a:rPr sz="2400" b="0" dirty="0">
                <a:latin typeface="Calibri Light"/>
                <a:cs typeface="Calibri Light"/>
              </a:rPr>
              <a:t>– 1</a:t>
            </a:r>
            <a:r>
              <a:rPr sz="2400" b="0" spc="-25" dirty="0">
                <a:latin typeface="Calibri Light"/>
                <a:cs typeface="Calibri Light"/>
              </a:rPr>
              <a:t> </a:t>
            </a:r>
            <a:r>
              <a:rPr sz="2400" b="0" dirty="0">
                <a:latin typeface="Calibri Light"/>
                <a:cs typeface="Calibri Light"/>
              </a:rPr>
              <a:t>nodes.</a:t>
            </a:r>
            <a:endParaRPr sz="2400">
              <a:latin typeface="Calibri Light"/>
              <a:cs typeface="Calibri Light"/>
            </a:endParaRPr>
          </a:p>
        </p:txBody>
      </p:sp>
      <p:sp>
        <p:nvSpPr>
          <p:cNvPr id="4" name="object 4"/>
          <p:cNvSpPr/>
          <p:nvPr/>
        </p:nvSpPr>
        <p:spPr>
          <a:xfrm>
            <a:off x="6610604" y="3163823"/>
            <a:ext cx="5334000" cy="2691398"/>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27</a:t>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26821"/>
            <a:ext cx="3852545" cy="574040"/>
          </a:xfrm>
          <a:prstGeom prst="rect">
            <a:avLst/>
          </a:prstGeom>
        </p:spPr>
        <p:txBody>
          <a:bodyPr vert="horz" wrap="square" lIns="0" tIns="12700" rIns="0" bIns="0" rtlCol="0">
            <a:spAutoFit/>
          </a:bodyPr>
          <a:lstStyle/>
          <a:p>
            <a:pPr marL="12700">
              <a:lnSpc>
                <a:spcPct val="100000"/>
              </a:lnSpc>
              <a:spcBef>
                <a:spcPts val="100"/>
              </a:spcBef>
            </a:pPr>
            <a:r>
              <a:rPr spc="-35" dirty="0"/>
              <a:t>Complete </a:t>
            </a:r>
            <a:r>
              <a:rPr spc="-20" dirty="0"/>
              <a:t>binary</a:t>
            </a:r>
            <a:r>
              <a:rPr spc="-180" dirty="0"/>
              <a:t> </a:t>
            </a:r>
            <a:r>
              <a:rPr spc="-30" dirty="0"/>
              <a:t>tree</a:t>
            </a:r>
          </a:p>
        </p:txBody>
      </p:sp>
      <p:sp>
        <p:nvSpPr>
          <p:cNvPr id="3" name="object 3"/>
          <p:cNvSpPr txBox="1"/>
          <p:nvPr/>
        </p:nvSpPr>
        <p:spPr>
          <a:xfrm>
            <a:off x="878839" y="941324"/>
            <a:ext cx="10129520" cy="2210435"/>
          </a:xfrm>
          <a:prstGeom prst="rect">
            <a:avLst/>
          </a:prstGeom>
        </p:spPr>
        <p:txBody>
          <a:bodyPr vert="horz" wrap="square" lIns="0" tIns="13335" rIns="0" bIns="0" rtlCol="0">
            <a:spAutoFit/>
          </a:bodyPr>
          <a:lstStyle/>
          <a:p>
            <a:pPr marL="279400" indent="-229235">
              <a:lnSpc>
                <a:spcPts val="2280"/>
              </a:lnSpc>
              <a:spcBef>
                <a:spcPts val="105"/>
              </a:spcBef>
              <a:buFont typeface="Arial"/>
              <a:buChar char="•"/>
              <a:tabLst>
                <a:tab pos="279400" algn="l"/>
                <a:tab pos="280035" algn="l"/>
              </a:tabLst>
            </a:pPr>
            <a:r>
              <a:rPr sz="2000" b="0" dirty="0">
                <a:latin typeface="Calibri Light"/>
                <a:cs typeface="Calibri Light"/>
              </a:rPr>
              <a:t>A</a:t>
            </a:r>
            <a:r>
              <a:rPr sz="2000" b="0" spc="-10" dirty="0">
                <a:latin typeface="Calibri Light"/>
                <a:cs typeface="Calibri Light"/>
              </a:rPr>
              <a:t> </a:t>
            </a:r>
            <a:r>
              <a:rPr sz="2000" b="0" spc="-20" dirty="0">
                <a:latin typeface="Calibri Light"/>
                <a:cs typeface="Calibri Light"/>
              </a:rPr>
              <a:t>complete</a:t>
            </a:r>
            <a:r>
              <a:rPr sz="2000" b="0" spc="-45" dirty="0">
                <a:latin typeface="Calibri Light"/>
                <a:cs typeface="Calibri Light"/>
              </a:rPr>
              <a:t> </a:t>
            </a:r>
            <a:r>
              <a:rPr sz="2000" b="0" spc="-5" dirty="0">
                <a:latin typeface="Calibri Light"/>
                <a:cs typeface="Calibri Light"/>
              </a:rPr>
              <a:t>binary</a:t>
            </a:r>
            <a:r>
              <a:rPr sz="2000" b="0" spc="-55" dirty="0">
                <a:latin typeface="Calibri Light"/>
                <a:cs typeface="Calibri Light"/>
              </a:rPr>
              <a:t> </a:t>
            </a:r>
            <a:r>
              <a:rPr sz="2000" b="0" spc="-5" dirty="0">
                <a:latin typeface="Calibri Light"/>
                <a:cs typeface="Calibri Light"/>
              </a:rPr>
              <a:t>tree</a:t>
            </a:r>
            <a:r>
              <a:rPr sz="2000" b="0" spc="-65" dirty="0">
                <a:latin typeface="Calibri Light"/>
                <a:cs typeface="Calibri Light"/>
              </a:rPr>
              <a:t> </a:t>
            </a:r>
            <a:r>
              <a:rPr sz="2000" b="0" dirty="0">
                <a:latin typeface="Calibri Light"/>
                <a:cs typeface="Calibri Light"/>
              </a:rPr>
              <a:t>is a </a:t>
            </a:r>
            <a:r>
              <a:rPr sz="2000" b="0" spc="-5" dirty="0">
                <a:latin typeface="Calibri Light"/>
                <a:cs typeface="Calibri Light"/>
              </a:rPr>
              <a:t>binary</a:t>
            </a:r>
            <a:r>
              <a:rPr sz="2000" b="0" spc="-60" dirty="0">
                <a:latin typeface="Calibri Light"/>
                <a:cs typeface="Calibri Light"/>
              </a:rPr>
              <a:t> </a:t>
            </a:r>
            <a:r>
              <a:rPr sz="2000" b="0" spc="-5" dirty="0">
                <a:latin typeface="Calibri Light"/>
                <a:cs typeface="Calibri Light"/>
              </a:rPr>
              <a:t>tree</a:t>
            </a:r>
            <a:r>
              <a:rPr sz="2000" b="0" spc="-65" dirty="0">
                <a:latin typeface="Calibri Light"/>
                <a:cs typeface="Calibri Light"/>
              </a:rPr>
              <a:t> </a:t>
            </a:r>
            <a:r>
              <a:rPr sz="2000" b="0" dirty="0">
                <a:latin typeface="Calibri Light"/>
                <a:cs typeface="Calibri Light"/>
              </a:rPr>
              <a:t>in</a:t>
            </a:r>
            <a:r>
              <a:rPr sz="2000" b="0" spc="5" dirty="0">
                <a:latin typeface="Calibri Light"/>
                <a:cs typeface="Calibri Light"/>
              </a:rPr>
              <a:t> </a:t>
            </a:r>
            <a:r>
              <a:rPr sz="2000" b="0" dirty="0">
                <a:latin typeface="Calibri Light"/>
                <a:cs typeface="Calibri Light"/>
              </a:rPr>
              <a:t>which</a:t>
            </a:r>
            <a:r>
              <a:rPr sz="2000" b="0" spc="-25" dirty="0">
                <a:latin typeface="Calibri Light"/>
                <a:cs typeface="Calibri Light"/>
              </a:rPr>
              <a:t> </a:t>
            </a:r>
            <a:r>
              <a:rPr sz="2000" b="0" spc="-10" dirty="0">
                <a:latin typeface="Calibri Light"/>
                <a:cs typeface="Calibri Light"/>
              </a:rPr>
              <a:t>every </a:t>
            </a:r>
            <a:r>
              <a:rPr sz="2000" b="0" spc="-5" dirty="0">
                <a:latin typeface="Calibri Light"/>
                <a:cs typeface="Calibri Light"/>
              </a:rPr>
              <a:t>level,</a:t>
            </a:r>
            <a:r>
              <a:rPr sz="2000" b="0" spc="-25" dirty="0">
                <a:latin typeface="Calibri Light"/>
                <a:cs typeface="Calibri Light"/>
              </a:rPr>
              <a:t> </a:t>
            </a:r>
            <a:r>
              <a:rPr sz="2000" b="0" spc="-15" dirty="0">
                <a:latin typeface="Calibri Light"/>
                <a:cs typeface="Calibri Light"/>
              </a:rPr>
              <a:t>except</a:t>
            </a:r>
            <a:r>
              <a:rPr sz="2000" b="0" spc="-30" dirty="0">
                <a:latin typeface="Calibri Light"/>
                <a:cs typeface="Calibri Light"/>
              </a:rPr>
              <a:t> </a:t>
            </a:r>
            <a:r>
              <a:rPr sz="2000" b="0" dirty="0">
                <a:latin typeface="Calibri Light"/>
                <a:cs typeface="Calibri Light"/>
              </a:rPr>
              <a:t>possibly</a:t>
            </a:r>
            <a:r>
              <a:rPr sz="2000" b="0" spc="-35" dirty="0">
                <a:latin typeface="Calibri Light"/>
                <a:cs typeface="Calibri Light"/>
              </a:rPr>
              <a:t> </a:t>
            </a:r>
            <a:r>
              <a:rPr sz="2000" b="0" dirty="0">
                <a:latin typeface="Calibri Light"/>
                <a:cs typeface="Calibri Light"/>
              </a:rPr>
              <a:t>the </a:t>
            </a:r>
            <a:r>
              <a:rPr sz="2000" b="0" spc="-5" dirty="0">
                <a:latin typeface="Calibri Light"/>
                <a:cs typeface="Calibri Light"/>
              </a:rPr>
              <a:t>last,</a:t>
            </a:r>
            <a:r>
              <a:rPr sz="2000" b="0" spc="-25" dirty="0">
                <a:latin typeface="Calibri Light"/>
                <a:cs typeface="Calibri Light"/>
              </a:rPr>
              <a:t> </a:t>
            </a:r>
            <a:r>
              <a:rPr sz="2000" b="0" dirty="0">
                <a:latin typeface="Calibri Light"/>
                <a:cs typeface="Calibri Light"/>
              </a:rPr>
              <a:t>is</a:t>
            </a:r>
            <a:r>
              <a:rPr sz="2000" b="0" spc="5" dirty="0">
                <a:latin typeface="Calibri Light"/>
                <a:cs typeface="Calibri Light"/>
              </a:rPr>
              <a:t> </a:t>
            </a:r>
            <a:r>
              <a:rPr sz="2000" b="0" spc="-10" dirty="0">
                <a:latin typeface="Calibri Light"/>
                <a:cs typeface="Calibri Light"/>
              </a:rPr>
              <a:t>completely</a:t>
            </a:r>
            <a:endParaRPr sz="2000">
              <a:latin typeface="Calibri Light"/>
              <a:cs typeface="Calibri Light"/>
            </a:endParaRPr>
          </a:p>
          <a:p>
            <a:pPr marL="279400">
              <a:lnSpc>
                <a:spcPts val="2280"/>
              </a:lnSpc>
            </a:pPr>
            <a:r>
              <a:rPr sz="2000" b="0" dirty="0">
                <a:latin typeface="Calibri Light"/>
                <a:cs typeface="Calibri Light"/>
              </a:rPr>
              <a:t>filled, and all nodes </a:t>
            </a:r>
            <a:r>
              <a:rPr sz="2000" b="0" spc="-5" dirty="0">
                <a:latin typeface="Calibri Light"/>
                <a:cs typeface="Calibri Light"/>
              </a:rPr>
              <a:t>are </a:t>
            </a:r>
            <a:r>
              <a:rPr sz="2000" b="0" dirty="0">
                <a:latin typeface="Calibri Light"/>
                <a:cs typeface="Calibri Light"/>
              </a:rPr>
              <a:t>as </a:t>
            </a:r>
            <a:r>
              <a:rPr sz="2000" b="0" spc="-15" dirty="0">
                <a:latin typeface="Calibri Light"/>
                <a:cs typeface="Calibri Light"/>
              </a:rPr>
              <a:t>far </a:t>
            </a:r>
            <a:r>
              <a:rPr sz="2000" b="0" spc="-5" dirty="0">
                <a:latin typeface="Calibri Light"/>
                <a:cs typeface="Calibri Light"/>
              </a:rPr>
              <a:t>left </a:t>
            </a:r>
            <a:r>
              <a:rPr sz="2000" b="0" dirty="0">
                <a:latin typeface="Calibri Light"/>
                <a:cs typeface="Calibri Light"/>
              </a:rPr>
              <a:t>as</a:t>
            </a:r>
            <a:r>
              <a:rPr sz="2000" b="0" spc="-200" dirty="0">
                <a:latin typeface="Calibri Light"/>
                <a:cs typeface="Calibri Light"/>
              </a:rPr>
              <a:t> </a:t>
            </a:r>
            <a:r>
              <a:rPr sz="2000" b="0" dirty="0">
                <a:latin typeface="Calibri Light"/>
                <a:cs typeface="Calibri Light"/>
              </a:rPr>
              <a:t>possible.</a:t>
            </a:r>
            <a:endParaRPr sz="2000">
              <a:latin typeface="Calibri Light"/>
              <a:cs typeface="Calibri Light"/>
            </a:endParaRPr>
          </a:p>
          <a:p>
            <a:pPr>
              <a:lnSpc>
                <a:spcPct val="100000"/>
              </a:lnSpc>
            </a:pPr>
            <a:endParaRPr sz="2000">
              <a:latin typeface="Times New Roman"/>
              <a:cs typeface="Times New Roman"/>
            </a:endParaRPr>
          </a:p>
          <a:p>
            <a:pPr marL="279400" indent="-229235">
              <a:lnSpc>
                <a:spcPct val="100000"/>
              </a:lnSpc>
              <a:spcBef>
                <a:spcPts val="1625"/>
              </a:spcBef>
              <a:buFont typeface="Arial"/>
              <a:buChar char="•"/>
              <a:tabLst>
                <a:tab pos="279400" algn="l"/>
                <a:tab pos="280035" algn="l"/>
              </a:tabLst>
            </a:pPr>
            <a:r>
              <a:rPr sz="2000" b="0" dirty="0">
                <a:latin typeface="Calibri Light"/>
                <a:cs typeface="Calibri Light"/>
              </a:rPr>
              <a:t>A </a:t>
            </a:r>
            <a:r>
              <a:rPr sz="2000" b="0" i="1" spc="-20" dirty="0">
                <a:latin typeface="Calibri Light"/>
                <a:cs typeface="Calibri Light"/>
              </a:rPr>
              <a:t>complete </a:t>
            </a:r>
            <a:r>
              <a:rPr sz="2000" b="0" i="1" spc="-10" dirty="0">
                <a:latin typeface="Calibri Light"/>
                <a:cs typeface="Calibri Light"/>
              </a:rPr>
              <a:t>binary tree </a:t>
            </a:r>
            <a:r>
              <a:rPr sz="2000" b="0" spc="-5" dirty="0">
                <a:latin typeface="Calibri Light"/>
                <a:cs typeface="Calibri Light"/>
              </a:rPr>
              <a:t>of </a:t>
            </a:r>
            <a:r>
              <a:rPr sz="2000" b="0" dirty="0">
                <a:latin typeface="Calibri Light"/>
                <a:cs typeface="Calibri Light"/>
              </a:rPr>
              <a:t>depth d is </a:t>
            </a:r>
            <a:r>
              <a:rPr sz="2000" b="0" spc="-5" dirty="0">
                <a:latin typeface="Calibri Light"/>
                <a:cs typeface="Calibri Light"/>
              </a:rPr>
              <a:t>called strictly </a:t>
            </a:r>
            <a:r>
              <a:rPr sz="2000" b="0" dirty="0">
                <a:latin typeface="Calibri Light"/>
                <a:cs typeface="Calibri Light"/>
              </a:rPr>
              <a:t>binary </a:t>
            </a:r>
            <a:r>
              <a:rPr sz="2000" b="0" spc="-5" dirty="0">
                <a:latin typeface="Calibri Light"/>
                <a:cs typeface="Calibri Light"/>
              </a:rPr>
              <a:t>tree </a:t>
            </a:r>
            <a:r>
              <a:rPr sz="2000" b="0" dirty="0">
                <a:latin typeface="Calibri Light"/>
                <a:cs typeface="Calibri Light"/>
              </a:rPr>
              <a:t>if all </a:t>
            </a:r>
            <a:r>
              <a:rPr sz="2000" b="0" spc="-5" dirty="0">
                <a:latin typeface="Calibri Light"/>
                <a:cs typeface="Calibri Light"/>
              </a:rPr>
              <a:t>of </a:t>
            </a:r>
            <a:r>
              <a:rPr sz="2000" b="0" dirty="0">
                <a:latin typeface="Calibri Light"/>
                <a:cs typeface="Calibri Light"/>
              </a:rPr>
              <a:t>whose </a:t>
            </a:r>
            <a:r>
              <a:rPr sz="2000" b="0" spc="-10" dirty="0">
                <a:latin typeface="Calibri Light"/>
                <a:cs typeface="Calibri Light"/>
              </a:rPr>
              <a:t>leaves </a:t>
            </a:r>
            <a:r>
              <a:rPr sz="2000" b="0" spc="-5" dirty="0">
                <a:latin typeface="Calibri Light"/>
                <a:cs typeface="Calibri Light"/>
              </a:rPr>
              <a:t>are </a:t>
            </a:r>
            <a:r>
              <a:rPr sz="2000" b="0" spc="-10" dirty="0">
                <a:latin typeface="Calibri Light"/>
                <a:cs typeface="Calibri Light"/>
              </a:rPr>
              <a:t>at level</a:t>
            </a:r>
            <a:r>
              <a:rPr sz="2000" b="0" spc="-280" dirty="0">
                <a:latin typeface="Calibri Light"/>
                <a:cs typeface="Calibri Light"/>
              </a:rPr>
              <a:t> </a:t>
            </a:r>
            <a:r>
              <a:rPr sz="2000" b="0" spc="-5" dirty="0">
                <a:latin typeface="Calibri Light"/>
                <a:cs typeface="Calibri Light"/>
              </a:rPr>
              <a:t>d.</a:t>
            </a:r>
            <a:endParaRPr sz="2000">
              <a:latin typeface="Calibri Light"/>
              <a:cs typeface="Calibri Light"/>
            </a:endParaRPr>
          </a:p>
          <a:p>
            <a:pPr>
              <a:lnSpc>
                <a:spcPct val="100000"/>
              </a:lnSpc>
              <a:buFont typeface="Arial"/>
              <a:buChar char="•"/>
            </a:pPr>
            <a:endParaRPr sz="3400">
              <a:latin typeface="Times New Roman"/>
              <a:cs typeface="Times New Roman"/>
            </a:endParaRPr>
          </a:p>
          <a:p>
            <a:pPr marL="279400" indent="-229235">
              <a:lnSpc>
                <a:spcPct val="100000"/>
              </a:lnSpc>
              <a:buFont typeface="Arial"/>
              <a:buChar char="•"/>
              <a:tabLst>
                <a:tab pos="279400" algn="l"/>
                <a:tab pos="280035" algn="l"/>
              </a:tabLst>
            </a:pPr>
            <a:r>
              <a:rPr sz="2000" b="0" dirty="0">
                <a:latin typeface="Calibri Light"/>
                <a:cs typeface="Calibri Light"/>
              </a:rPr>
              <a:t>A </a:t>
            </a:r>
            <a:r>
              <a:rPr sz="2000" b="0" spc="-10" dirty="0">
                <a:latin typeface="Calibri Light"/>
                <a:cs typeface="Calibri Light"/>
              </a:rPr>
              <a:t>complete </a:t>
            </a:r>
            <a:r>
              <a:rPr sz="2000" b="0" spc="5" dirty="0">
                <a:latin typeface="Calibri Light"/>
                <a:cs typeface="Calibri Light"/>
              </a:rPr>
              <a:t>binary </a:t>
            </a:r>
            <a:r>
              <a:rPr sz="2000" b="0" spc="-5" dirty="0">
                <a:latin typeface="Calibri Light"/>
                <a:cs typeface="Calibri Light"/>
              </a:rPr>
              <a:t>tree </a:t>
            </a:r>
            <a:r>
              <a:rPr sz="2000" b="0" dirty="0">
                <a:latin typeface="Calibri Light"/>
                <a:cs typeface="Calibri Light"/>
              </a:rPr>
              <a:t>has 2</a:t>
            </a:r>
            <a:r>
              <a:rPr sz="2400" b="0" baseline="24305" dirty="0">
                <a:latin typeface="Calibri Light"/>
                <a:cs typeface="Calibri Light"/>
              </a:rPr>
              <a:t>d </a:t>
            </a:r>
            <a:r>
              <a:rPr sz="2000" b="0" dirty="0">
                <a:latin typeface="Calibri Light"/>
                <a:cs typeface="Calibri Light"/>
              </a:rPr>
              <a:t>nodes </a:t>
            </a:r>
            <a:r>
              <a:rPr sz="2000" b="0" spc="-10" dirty="0">
                <a:latin typeface="Calibri Light"/>
                <a:cs typeface="Calibri Light"/>
              </a:rPr>
              <a:t>at </a:t>
            </a:r>
            <a:r>
              <a:rPr sz="2000" b="0" spc="-5" dirty="0">
                <a:latin typeface="Calibri Light"/>
                <a:cs typeface="Calibri Light"/>
              </a:rPr>
              <a:t>every </a:t>
            </a:r>
            <a:r>
              <a:rPr sz="2000" b="0" dirty="0">
                <a:latin typeface="Calibri Light"/>
                <a:cs typeface="Calibri Light"/>
              </a:rPr>
              <a:t>depth d and 2</a:t>
            </a:r>
            <a:r>
              <a:rPr sz="2400" b="0" baseline="24305" dirty="0">
                <a:latin typeface="Calibri Light"/>
                <a:cs typeface="Calibri Light"/>
              </a:rPr>
              <a:t>d </a:t>
            </a:r>
            <a:r>
              <a:rPr sz="2000" b="0" dirty="0">
                <a:latin typeface="Calibri Light"/>
                <a:cs typeface="Calibri Light"/>
              </a:rPr>
              <a:t>-1 non leaf</a:t>
            </a:r>
            <a:r>
              <a:rPr sz="2000" b="0" spc="-165" dirty="0">
                <a:latin typeface="Calibri Light"/>
                <a:cs typeface="Calibri Light"/>
              </a:rPr>
              <a:t> </a:t>
            </a:r>
            <a:r>
              <a:rPr sz="2000" b="0" dirty="0">
                <a:latin typeface="Calibri Light"/>
                <a:cs typeface="Calibri Light"/>
              </a:rPr>
              <a:t>nodes</a:t>
            </a:r>
            <a:endParaRPr sz="2000">
              <a:latin typeface="Calibri Light"/>
              <a:cs typeface="Calibri Light"/>
            </a:endParaRPr>
          </a:p>
        </p:txBody>
      </p:sp>
      <p:sp>
        <p:nvSpPr>
          <p:cNvPr id="4" name="object 4"/>
          <p:cNvSpPr/>
          <p:nvPr/>
        </p:nvSpPr>
        <p:spPr>
          <a:xfrm>
            <a:off x="3047363" y="3499135"/>
            <a:ext cx="4668873" cy="2677636"/>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70764"/>
            <a:ext cx="5153660" cy="574040"/>
          </a:xfrm>
          <a:prstGeom prst="rect">
            <a:avLst/>
          </a:prstGeom>
        </p:spPr>
        <p:txBody>
          <a:bodyPr vert="horz" wrap="square" lIns="0" tIns="12700" rIns="0" bIns="0" rtlCol="0">
            <a:spAutoFit/>
          </a:bodyPr>
          <a:lstStyle/>
          <a:p>
            <a:pPr marL="12700">
              <a:lnSpc>
                <a:spcPct val="100000"/>
              </a:lnSpc>
              <a:spcBef>
                <a:spcPts val="100"/>
              </a:spcBef>
            </a:pPr>
            <a:r>
              <a:rPr spc="-40" dirty="0"/>
              <a:t>Almost complete </a:t>
            </a:r>
            <a:r>
              <a:rPr spc="-15" dirty="0"/>
              <a:t>binary</a:t>
            </a:r>
            <a:r>
              <a:rPr spc="-200" dirty="0"/>
              <a:t> </a:t>
            </a:r>
            <a:r>
              <a:rPr spc="-30" dirty="0"/>
              <a:t>tree</a:t>
            </a:r>
          </a:p>
        </p:txBody>
      </p:sp>
      <p:sp>
        <p:nvSpPr>
          <p:cNvPr id="3" name="object 3"/>
          <p:cNvSpPr txBox="1"/>
          <p:nvPr/>
        </p:nvSpPr>
        <p:spPr>
          <a:xfrm>
            <a:off x="916939" y="1112646"/>
            <a:ext cx="10028555" cy="720725"/>
          </a:xfrm>
          <a:prstGeom prst="rect">
            <a:avLst/>
          </a:prstGeom>
        </p:spPr>
        <p:txBody>
          <a:bodyPr vert="horz" wrap="square" lIns="0" tIns="53975" rIns="0" bIns="0" rtlCol="0">
            <a:spAutoFit/>
          </a:bodyPr>
          <a:lstStyle/>
          <a:p>
            <a:pPr marL="241300" marR="5080" indent="-229235">
              <a:lnSpc>
                <a:spcPts val="2590"/>
              </a:lnSpc>
              <a:spcBef>
                <a:spcPts val="425"/>
              </a:spcBef>
              <a:buFont typeface="Arial"/>
              <a:buChar char="•"/>
              <a:tabLst>
                <a:tab pos="241935" algn="l"/>
              </a:tabLst>
            </a:pPr>
            <a:r>
              <a:rPr sz="2400" b="0" spc="-5" dirty="0">
                <a:latin typeface="Calibri Light"/>
                <a:cs typeface="Calibri Light"/>
              </a:rPr>
              <a:t>An </a:t>
            </a:r>
            <a:r>
              <a:rPr sz="2400" b="0" spc="-10" dirty="0">
                <a:latin typeface="Calibri Light"/>
                <a:cs typeface="Calibri Light"/>
              </a:rPr>
              <a:t>almost </a:t>
            </a:r>
            <a:r>
              <a:rPr sz="2400" b="0" spc="-15" dirty="0">
                <a:latin typeface="Calibri Light"/>
                <a:cs typeface="Calibri Light"/>
              </a:rPr>
              <a:t>complete </a:t>
            </a:r>
            <a:r>
              <a:rPr sz="2400" b="0" dirty="0">
                <a:latin typeface="Calibri Light"/>
                <a:cs typeface="Calibri Light"/>
              </a:rPr>
              <a:t>binary </a:t>
            </a:r>
            <a:r>
              <a:rPr sz="2400" b="0" spc="-15" dirty="0">
                <a:latin typeface="Calibri Light"/>
                <a:cs typeface="Calibri Light"/>
              </a:rPr>
              <a:t>tree </a:t>
            </a:r>
            <a:r>
              <a:rPr sz="2400" b="0" dirty="0">
                <a:latin typeface="Calibri Light"/>
                <a:cs typeface="Calibri Light"/>
              </a:rPr>
              <a:t>is a </a:t>
            </a:r>
            <a:r>
              <a:rPr sz="2400" b="0" spc="-15" dirty="0">
                <a:latin typeface="Calibri Light"/>
                <a:cs typeface="Calibri Light"/>
              </a:rPr>
              <a:t>tree </a:t>
            </a:r>
            <a:r>
              <a:rPr sz="2400" b="0" spc="-10" dirty="0">
                <a:latin typeface="Calibri Light"/>
                <a:cs typeface="Calibri Light"/>
              </a:rPr>
              <a:t>where </a:t>
            </a:r>
            <a:r>
              <a:rPr sz="2400" b="0" spc="-25" dirty="0">
                <a:latin typeface="Calibri Light"/>
                <a:cs typeface="Calibri Light"/>
              </a:rPr>
              <a:t>for </a:t>
            </a:r>
            <a:r>
              <a:rPr sz="2400" b="0" dirty="0">
                <a:latin typeface="Calibri Light"/>
                <a:cs typeface="Calibri Light"/>
              </a:rPr>
              <a:t>a </a:t>
            </a:r>
            <a:r>
              <a:rPr sz="2400" b="0" spc="-5" dirty="0">
                <a:latin typeface="Calibri Light"/>
                <a:cs typeface="Calibri Light"/>
              </a:rPr>
              <a:t>right child, </a:t>
            </a:r>
            <a:r>
              <a:rPr sz="2400" b="0" spc="-10" dirty="0">
                <a:latin typeface="Calibri Light"/>
                <a:cs typeface="Calibri Light"/>
              </a:rPr>
              <a:t>there </a:t>
            </a:r>
            <a:r>
              <a:rPr sz="2400" b="0" dirty="0">
                <a:latin typeface="Calibri Light"/>
                <a:cs typeface="Calibri Light"/>
              </a:rPr>
              <a:t>is </a:t>
            </a:r>
            <a:r>
              <a:rPr sz="2400" b="0" spc="-20" dirty="0">
                <a:latin typeface="Calibri Light"/>
                <a:cs typeface="Calibri Light"/>
              </a:rPr>
              <a:t>always </a:t>
            </a:r>
            <a:r>
              <a:rPr sz="2400" b="0" dirty="0">
                <a:latin typeface="Calibri Light"/>
                <a:cs typeface="Calibri Light"/>
              </a:rPr>
              <a:t>a  </a:t>
            </a:r>
            <a:r>
              <a:rPr sz="2400" b="0" spc="-10" dirty="0">
                <a:latin typeface="Calibri Light"/>
                <a:cs typeface="Calibri Light"/>
              </a:rPr>
              <a:t>left </a:t>
            </a:r>
            <a:r>
              <a:rPr sz="2400" b="0" spc="-5" dirty="0">
                <a:latin typeface="Calibri Light"/>
                <a:cs typeface="Calibri Light"/>
              </a:rPr>
              <a:t>child, </a:t>
            </a:r>
            <a:r>
              <a:rPr sz="2400" b="0" dirty="0">
                <a:latin typeface="Calibri Light"/>
                <a:cs typeface="Calibri Light"/>
              </a:rPr>
              <a:t>but </a:t>
            </a:r>
            <a:r>
              <a:rPr sz="2400" b="0" spc="-25" dirty="0">
                <a:latin typeface="Calibri Light"/>
                <a:cs typeface="Calibri Light"/>
              </a:rPr>
              <a:t>for </a:t>
            </a:r>
            <a:r>
              <a:rPr sz="2400" b="0" dirty="0">
                <a:latin typeface="Calibri Light"/>
                <a:cs typeface="Calibri Light"/>
              </a:rPr>
              <a:t>a </a:t>
            </a:r>
            <a:r>
              <a:rPr sz="2400" b="0" spc="-10" dirty="0">
                <a:latin typeface="Calibri Light"/>
                <a:cs typeface="Calibri Light"/>
              </a:rPr>
              <a:t>left </a:t>
            </a:r>
            <a:r>
              <a:rPr sz="2400" b="0" spc="-5" dirty="0">
                <a:latin typeface="Calibri Light"/>
                <a:cs typeface="Calibri Light"/>
              </a:rPr>
              <a:t>child </a:t>
            </a:r>
            <a:r>
              <a:rPr sz="2400" b="0" spc="-10" dirty="0">
                <a:latin typeface="Calibri Light"/>
                <a:cs typeface="Calibri Light"/>
              </a:rPr>
              <a:t>there </a:t>
            </a:r>
            <a:r>
              <a:rPr sz="2400" b="0" spc="-20" dirty="0">
                <a:latin typeface="Calibri Light"/>
                <a:cs typeface="Calibri Light"/>
              </a:rPr>
              <a:t>may </a:t>
            </a:r>
            <a:r>
              <a:rPr sz="2400" b="0" dirty="0">
                <a:latin typeface="Calibri Light"/>
                <a:cs typeface="Calibri Light"/>
              </a:rPr>
              <a:t>not be a </a:t>
            </a:r>
            <a:r>
              <a:rPr sz="2400" b="0" spc="-5" dirty="0">
                <a:latin typeface="Calibri Light"/>
                <a:cs typeface="Calibri Light"/>
              </a:rPr>
              <a:t>right</a:t>
            </a:r>
            <a:r>
              <a:rPr sz="2400" b="0" dirty="0">
                <a:latin typeface="Calibri Light"/>
                <a:cs typeface="Calibri Light"/>
              </a:rPr>
              <a:t> </a:t>
            </a:r>
            <a:r>
              <a:rPr sz="2400" b="0" spc="-5" dirty="0">
                <a:latin typeface="Calibri Light"/>
                <a:cs typeface="Calibri Light"/>
              </a:rPr>
              <a:t>child.</a:t>
            </a:r>
            <a:endParaRPr sz="2400">
              <a:latin typeface="Calibri Light"/>
              <a:cs typeface="Calibri Light"/>
            </a:endParaRPr>
          </a:p>
        </p:txBody>
      </p:sp>
      <p:sp>
        <p:nvSpPr>
          <p:cNvPr id="4" name="object 4"/>
          <p:cNvSpPr/>
          <p:nvPr/>
        </p:nvSpPr>
        <p:spPr>
          <a:xfrm>
            <a:off x="754645" y="2722001"/>
            <a:ext cx="4272147" cy="288174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382140" y="2491893"/>
            <a:ext cx="5360361" cy="3206836"/>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3684CCF-CEBB-4D8E-A366-95E43D4C7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838201" y="345810"/>
            <a:ext cx="4960945" cy="1325563"/>
          </a:xfrm>
          <a:prstGeom prst="rect">
            <a:avLst/>
          </a:prstGeom>
        </p:spPr>
        <p:txBody>
          <a:bodyPr vert="horz" lIns="91440" tIns="45720" rIns="91440" bIns="45720" rtlCol="0" anchor="ctr">
            <a:normAutofit/>
          </a:bodyPr>
          <a:lstStyle/>
          <a:p>
            <a:pPr marL="12700" algn="l" rtl="0">
              <a:lnSpc>
                <a:spcPct val="90000"/>
              </a:lnSpc>
              <a:spcBef>
                <a:spcPct val="0"/>
              </a:spcBef>
            </a:pPr>
            <a:r>
              <a:rPr lang="en-US" sz="4400" kern="1200" spc="-35" dirty="0">
                <a:solidFill>
                  <a:schemeClr val="tx1"/>
                </a:solidFill>
                <a:latin typeface="+mj-lt"/>
                <a:ea typeface="+mj-ea"/>
                <a:cs typeface="+mj-cs"/>
              </a:rPr>
              <a:t>Introduction </a:t>
            </a:r>
            <a:r>
              <a:rPr lang="en-US" sz="4400" kern="1200" spc="-25" dirty="0">
                <a:solidFill>
                  <a:schemeClr val="tx1"/>
                </a:solidFill>
                <a:latin typeface="+mj-lt"/>
                <a:ea typeface="+mj-ea"/>
                <a:cs typeface="+mj-cs"/>
              </a:rPr>
              <a:t>to</a:t>
            </a:r>
            <a:r>
              <a:rPr lang="en-US" sz="4400" kern="1200" spc="-170" dirty="0">
                <a:solidFill>
                  <a:schemeClr val="tx1"/>
                </a:solidFill>
                <a:latin typeface="+mj-lt"/>
                <a:ea typeface="+mj-ea"/>
                <a:cs typeface="+mj-cs"/>
              </a:rPr>
              <a:t> </a:t>
            </a:r>
            <a:r>
              <a:rPr lang="en-US" sz="4400" kern="1200" spc="-30" dirty="0">
                <a:solidFill>
                  <a:schemeClr val="tx1"/>
                </a:solidFill>
                <a:latin typeface="+mj-lt"/>
                <a:ea typeface="+mj-ea"/>
                <a:cs typeface="+mj-cs"/>
              </a:rPr>
              <a:t>trees</a:t>
            </a:r>
          </a:p>
        </p:txBody>
      </p:sp>
      <p:sp>
        <p:nvSpPr>
          <p:cNvPr id="3" name="object 3"/>
          <p:cNvSpPr txBox="1"/>
          <p:nvPr/>
        </p:nvSpPr>
        <p:spPr>
          <a:xfrm>
            <a:off x="838201" y="1825625"/>
            <a:ext cx="4933462" cy="4351338"/>
          </a:xfrm>
          <a:prstGeom prst="rect">
            <a:avLst/>
          </a:prstGeom>
        </p:spPr>
        <p:txBody>
          <a:bodyPr vert="horz" lIns="91440" tIns="45720" rIns="91440" bIns="45720" rtlCol="0">
            <a:normAutofit/>
          </a:bodyPr>
          <a:lstStyle/>
          <a:p>
            <a:pPr marL="241300" marR="5080" indent="-228600">
              <a:lnSpc>
                <a:spcPct val="90000"/>
              </a:lnSpc>
              <a:spcBef>
                <a:spcPts val="480"/>
              </a:spcBef>
              <a:buFont typeface="Arial" panose="020B0604020202020204" pitchFamily="34" charset="0"/>
              <a:buChar char="•"/>
              <a:tabLst>
                <a:tab pos="241935" algn="l"/>
              </a:tabLst>
            </a:pPr>
            <a:r>
              <a:rPr lang="en-US" sz="2000" b="0" spc="-5" dirty="0"/>
              <a:t>In COMP 182/L, you </a:t>
            </a:r>
            <a:r>
              <a:rPr lang="en-US" sz="2000" b="0" spc="-20" dirty="0"/>
              <a:t>have learned </a:t>
            </a:r>
            <a:r>
              <a:rPr lang="en-US" sz="2000" b="0" spc="-5" dirty="0"/>
              <a:t>mainly </a:t>
            </a:r>
            <a:r>
              <a:rPr lang="en-US" sz="2000" b="0" spc="-10" dirty="0"/>
              <a:t>linear </a:t>
            </a:r>
            <a:r>
              <a:rPr lang="en-US" sz="2000" b="0" spc="-20" dirty="0"/>
              <a:t>data </a:t>
            </a:r>
            <a:r>
              <a:rPr lang="en-US" sz="2000" b="0" spc="-15" dirty="0"/>
              <a:t>structures </a:t>
            </a:r>
            <a:r>
              <a:rPr lang="en-US" sz="2000" b="0" spc="-5" dirty="0"/>
              <a:t>–</a:t>
            </a:r>
            <a:r>
              <a:rPr lang="en-US" sz="2000" b="0" spc="-10" dirty="0"/>
              <a:t> </a:t>
            </a:r>
            <a:r>
              <a:rPr lang="en-US" sz="2000" b="0" spc="-30" dirty="0"/>
              <a:t>arrays,  </a:t>
            </a:r>
            <a:r>
              <a:rPr lang="en-US" sz="2000" b="0" spc="-10" dirty="0"/>
              <a:t>lists, </a:t>
            </a:r>
            <a:r>
              <a:rPr lang="en-US" sz="2000" b="0" spc="-20" dirty="0"/>
              <a:t>stacks </a:t>
            </a:r>
            <a:r>
              <a:rPr lang="en-US" sz="2000" b="0" spc="-5" dirty="0"/>
              <a:t>and</a:t>
            </a:r>
            <a:r>
              <a:rPr lang="en-US" sz="2000" b="0" spc="45" dirty="0"/>
              <a:t> </a:t>
            </a:r>
            <a:r>
              <a:rPr lang="en-US" sz="2000" b="0" spc="-5" dirty="0"/>
              <a:t>queues</a:t>
            </a:r>
            <a:endParaRPr lang="en-US" sz="2000" dirty="0"/>
          </a:p>
          <a:p>
            <a:pPr indent="-228600">
              <a:lnSpc>
                <a:spcPct val="90000"/>
              </a:lnSpc>
              <a:spcBef>
                <a:spcPts val="55"/>
              </a:spcBef>
              <a:buFont typeface="Arial" panose="020B0604020202020204" pitchFamily="34" charset="0"/>
              <a:buChar char="•"/>
            </a:pPr>
            <a:endParaRPr lang="en-US" sz="2000" dirty="0"/>
          </a:p>
          <a:p>
            <a:pPr marL="241300" indent="-228600">
              <a:lnSpc>
                <a:spcPct val="90000"/>
              </a:lnSpc>
              <a:buFont typeface="Arial" panose="020B0604020202020204" pitchFamily="34" charset="0"/>
              <a:buChar char="•"/>
              <a:tabLst>
                <a:tab pos="241935" algn="l"/>
              </a:tabLst>
            </a:pPr>
            <a:r>
              <a:rPr lang="en-US" sz="2000" b="0" spc="-10" dirty="0"/>
              <a:t>In  this course, </a:t>
            </a:r>
            <a:r>
              <a:rPr lang="en-US" sz="2000" b="0" spc="-15" dirty="0"/>
              <a:t>we </a:t>
            </a:r>
            <a:r>
              <a:rPr lang="en-US" sz="2000" b="0" spc="-10" dirty="0"/>
              <a:t>will discuss </a:t>
            </a:r>
            <a:r>
              <a:rPr lang="en-US" sz="2000" b="0" spc="-5" dirty="0"/>
              <a:t>a non-linear </a:t>
            </a:r>
            <a:r>
              <a:rPr lang="en-US" sz="2000" b="0" spc="-20" dirty="0"/>
              <a:t>data </a:t>
            </a:r>
            <a:r>
              <a:rPr lang="en-US" sz="2000" b="0" spc="-15" dirty="0"/>
              <a:t>structure </a:t>
            </a:r>
            <a:r>
              <a:rPr lang="en-US" sz="2000" b="0" spc="-10" dirty="0"/>
              <a:t>called</a:t>
            </a:r>
            <a:r>
              <a:rPr lang="en-US" sz="2000" b="0" spc="120" dirty="0"/>
              <a:t> </a:t>
            </a:r>
            <a:r>
              <a:rPr lang="en-US" sz="2000" b="0" spc="-20" dirty="0"/>
              <a:t>tree.</a:t>
            </a:r>
            <a:endParaRPr lang="en-US" sz="2000" dirty="0"/>
          </a:p>
          <a:p>
            <a:pPr indent="-228600">
              <a:lnSpc>
                <a:spcPct val="90000"/>
              </a:lnSpc>
              <a:spcBef>
                <a:spcPts val="15"/>
              </a:spcBef>
              <a:buFont typeface="Arial" panose="020B0604020202020204" pitchFamily="34" charset="0"/>
              <a:buChar char="•"/>
            </a:pPr>
            <a:endParaRPr lang="en-US" sz="2000" dirty="0"/>
          </a:p>
          <a:p>
            <a:pPr marL="241300" marR="97155" indent="-228600">
              <a:lnSpc>
                <a:spcPct val="90000"/>
              </a:lnSpc>
              <a:buFont typeface="Arial" panose="020B0604020202020204" pitchFamily="34" charset="0"/>
              <a:buChar char="•"/>
              <a:tabLst>
                <a:tab pos="241935" algn="l"/>
              </a:tabLst>
            </a:pPr>
            <a:r>
              <a:rPr lang="en-US" sz="2000" b="0" spc="-55" dirty="0"/>
              <a:t>Trees </a:t>
            </a:r>
            <a:r>
              <a:rPr lang="en-US" sz="2000" b="0" spc="-20" dirty="0"/>
              <a:t>are </a:t>
            </a:r>
            <a:r>
              <a:rPr lang="en-US" sz="2000" b="0" spc="-5" dirty="0"/>
              <a:t>mainly used </a:t>
            </a:r>
            <a:r>
              <a:rPr lang="en-US" sz="2000" b="0" spc="-15" dirty="0"/>
              <a:t>to </a:t>
            </a:r>
            <a:r>
              <a:rPr lang="en-US" sz="2000" b="0" spc="-20" dirty="0"/>
              <a:t>represent data </a:t>
            </a:r>
            <a:r>
              <a:rPr lang="en-US" sz="2000" b="0" spc="-15" dirty="0"/>
              <a:t>containing </a:t>
            </a:r>
            <a:r>
              <a:rPr lang="en-US" sz="2000" b="0" spc="-5" dirty="0"/>
              <a:t>a </a:t>
            </a:r>
            <a:r>
              <a:rPr lang="en-US" sz="2000" b="0" spc="-15" dirty="0"/>
              <a:t>hierarchical  </a:t>
            </a:r>
            <a:r>
              <a:rPr lang="en-US" sz="2000" b="0" spc="-10" dirty="0"/>
              <a:t>relationship between elements, </a:t>
            </a:r>
            <a:r>
              <a:rPr lang="en-US" sz="2000" b="0" spc="-30" dirty="0"/>
              <a:t>for </a:t>
            </a:r>
            <a:r>
              <a:rPr lang="en-US" sz="2000" b="0" spc="-15" dirty="0"/>
              <a:t>example, </a:t>
            </a:r>
            <a:r>
              <a:rPr lang="en-US" sz="2000" b="0" spc="-20" dirty="0"/>
              <a:t>records, </a:t>
            </a:r>
            <a:r>
              <a:rPr lang="en-US" sz="2000" b="0" spc="-15" dirty="0"/>
              <a:t>family trees </a:t>
            </a:r>
            <a:r>
              <a:rPr lang="en-US" sz="2000" b="0" spc="-5" dirty="0"/>
              <a:t>and  </a:t>
            </a:r>
            <a:r>
              <a:rPr lang="en-US" sz="2000" b="0" spc="-10" dirty="0"/>
              <a:t>table </a:t>
            </a:r>
            <a:r>
              <a:rPr lang="en-US" sz="2000" b="0" spc="-5" dirty="0"/>
              <a:t>of</a:t>
            </a:r>
            <a:r>
              <a:rPr lang="en-US" sz="2000" b="0" spc="5" dirty="0"/>
              <a:t> </a:t>
            </a:r>
            <a:r>
              <a:rPr lang="en-US" sz="2000" b="0" spc="-15" dirty="0"/>
              <a:t>contents.</a:t>
            </a:r>
            <a:endParaRPr lang="en-US" sz="2000" dirty="0"/>
          </a:p>
          <a:p>
            <a:pPr indent="-228600">
              <a:lnSpc>
                <a:spcPct val="90000"/>
              </a:lnSpc>
              <a:spcBef>
                <a:spcPts val="50"/>
              </a:spcBef>
              <a:buFont typeface="Arial" panose="020B0604020202020204" pitchFamily="34" charset="0"/>
              <a:buChar char="•"/>
            </a:pPr>
            <a:endParaRPr lang="en-US" sz="2000" dirty="0"/>
          </a:p>
          <a:p>
            <a:pPr marL="241300" indent="-228600">
              <a:lnSpc>
                <a:spcPct val="90000"/>
              </a:lnSpc>
              <a:buFont typeface="Arial" panose="020B0604020202020204" pitchFamily="34" charset="0"/>
              <a:buChar char="•"/>
              <a:tabLst>
                <a:tab pos="241935" algn="l"/>
              </a:tabLst>
            </a:pPr>
            <a:r>
              <a:rPr lang="en-US" sz="2000" b="0" spc="-5" dirty="0"/>
              <a:t>Consider a </a:t>
            </a:r>
            <a:r>
              <a:rPr lang="en-US" sz="2000" b="0" spc="-10" dirty="0"/>
              <a:t>parent-child</a:t>
            </a:r>
            <a:r>
              <a:rPr lang="en-US" sz="2000" b="0" spc="10" dirty="0"/>
              <a:t> </a:t>
            </a:r>
            <a:r>
              <a:rPr lang="en-US" sz="2000" b="0" spc="-10" dirty="0"/>
              <a:t>relationship</a:t>
            </a:r>
            <a:endParaRPr lang="en-US" sz="2000" dirty="0"/>
          </a:p>
        </p:txBody>
      </p:sp>
      <p:pic>
        <p:nvPicPr>
          <p:cNvPr id="7" name="Picture 6" descr="A tree in front of a sunset&#10;&#10;Description automatically generated">
            <a:extLst>
              <a:ext uri="{FF2B5EF4-FFF2-40B4-BE49-F238E27FC236}">
                <a16:creationId xmlns:a16="http://schemas.microsoft.com/office/drawing/2014/main" id="{77815735-CB31-4485-B7DE-FC0B147860FE}"/>
              </a:ext>
            </a:extLst>
          </p:cNvPr>
          <p:cNvPicPr>
            <a:picLocks noChangeAspect="1"/>
          </p:cNvPicPr>
          <p:nvPr/>
        </p:nvPicPr>
        <p:blipFill rotWithShape="1">
          <a:blip r:embed="rId2">
            <a:extLst>
              <a:ext uri="{28A0092B-C50C-407E-A947-70E740481C1C}">
                <a14:useLocalDpi xmlns:a14="http://schemas.microsoft.com/office/drawing/2010/main" val="0"/>
              </a:ext>
            </a:extLst>
          </a:blip>
          <a:srcRect t="10506" b="18520"/>
          <a:stretch/>
        </p:blipFill>
        <p:spPr>
          <a:xfrm>
            <a:off x="6863996" y="3154859"/>
            <a:ext cx="4030579" cy="3703141"/>
          </a:xfrm>
          <a:custGeom>
            <a:avLst/>
            <a:gdLst/>
            <a:ahLst/>
            <a:cxnLst/>
            <a:rect l="l" t="t" r="r" b="b"/>
            <a:pathLst>
              <a:path w="4030579" h="3703141">
                <a:moveTo>
                  <a:pt x="2015289" y="0"/>
                </a:moveTo>
                <a:cubicBezTo>
                  <a:pt x="3128303" y="0"/>
                  <a:pt x="4030579" y="902277"/>
                  <a:pt x="4030579" y="2015290"/>
                </a:cubicBezTo>
                <a:cubicBezTo>
                  <a:pt x="4030579" y="2710923"/>
                  <a:pt x="3678127" y="3324237"/>
                  <a:pt x="3142057" y="3686399"/>
                </a:cubicBezTo>
                <a:lnTo>
                  <a:pt x="3114499" y="3703141"/>
                </a:lnTo>
                <a:lnTo>
                  <a:pt x="916080" y="3703141"/>
                </a:lnTo>
                <a:lnTo>
                  <a:pt x="888522" y="3686399"/>
                </a:lnTo>
                <a:cubicBezTo>
                  <a:pt x="352452" y="3324237"/>
                  <a:pt x="0" y="2710923"/>
                  <a:pt x="0" y="2015290"/>
                </a:cubicBezTo>
                <a:cubicBezTo>
                  <a:pt x="0" y="902277"/>
                  <a:pt x="902277" y="0"/>
                  <a:pt x="2015289" y="0"/>
                </a:cubicBezTo>
                <a:close/>
              </a:path>
            </a:pathLst>
          </a:custGeom>
        </p:spPr>
      </p:pic>
      <p:sp>
        <p:nvSpPr>
          <p:cNvPr id="18" name="Arc 17">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10869" y="-729072"/>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9" name="Picture 8" descr="A tree next to a fence&#10;&#10;Description automatically generated">
            <a:extLst>
              <a:ext uri="{FF2B5EF4-FFF2-40B4-BE49-F238E27FC236}">
                <a16:creationId xmlns:a16="http://schemas.microsoft.com/office/drawing/2014/main" id="{4C4FEDB3-AA0F-4EF6-A2D2-DEC60CF7F0C4}"/>
              </a:ext>
            </a:extLst>
          </p:cNvPr>
          <p:cNvPicPr>
            <a:picLocks noChangeAspect="1"/>
          </p:cNvPicPr>
          <p:nvPr/>
        </p:nvPicPr>
        <p:blipFill rotWithShape="1">
          <a:blip r:embed="rId3">
            <a:extLst>
              <a:ext uri="{28A0092B-C50C-407E-A947-70E740481C1C}">
                <a14:useLocalDpi xmlns:a14="http://schemas.microsoft.com/office/drawing/2010/main" val="0"/>
              </a:ext>
            </a:extLst>
          </a:blip>
          <a:srcRect t="4886" b="31012"/>
          <a:stretch/>
        </p:blipFill>
        <p:spPr>
          <a:xfrm>
            <a:off x="63058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pic>
        <p:nvPicPr>
          <p:cNvPr id="11" name="Picture 10" descr="A tree in front of a cloudy sky&#10;&#10;Description automatically generated">
            <a:extLst>
              <a:ext uri="{FF2B5EF4-FFF2-40B4-BE49-F238E27FC236}">
                <a16:creationId xmlns:a16="http://schemas.microsoft.com/office/drawing/2014/main" id="{3A63E83B-DF52-46D1-B552-694AE3864C5A}"/>
              </a:ext>
            </a:extLst>
          </p:cNvPr>
          <p:cNvPicPr>
            <a:picLocks noChangeAspect="1"/>
          </p:cNvPicPr>
          <p:nvPr/>
        </p:nvPicPr>
        <p:blipFill rotWithShape="1">
          <a:blip r:embed="rId4">
            <a:extLst>
              <a:ext uri="{28A0092B-C50C-407E-A947-70E740481C1C}">
                <a14:useLocalDpi xmlns:a14="http://schemas.microsoft.com/office/drawing/2010/main" val="0"/>
              </a:ext>
            </a:extLst>
          </a:blip>
          <a:srcRect l="1469" r="15479" b="4"/>
          <a:stretch/>
        </p:blipFill>
        <p:spPr>
          <a:xfrm>
            <a:off x="9933462" y="372217"/>
            <a:ext cx="2258539" cy="3554668"/>
          </a:xfrm>
          <a:custGeom>
            <a:avLst/>
            <a:gdLst/>
            <a:ahLst/>
            <a:cxnLst/>
            <a:rect l="l" t="t" r="r" b="b"/>
            <a:pathLst>
              <a:path w="2258539" h="3554668">
                <a:moveTo>
                  <a:pt x="1777334" y="0"/>
                </a:moveTo>
                <a:cubicBezTo>
                  <a:pt x="1900033" y="0"/>
                  <a:pt x="2019829" y="12434"/>
                  <a:pt x="2135529" y="36109"/>
                </a:cubicBezTo>
                <a:lnTo>
                  <a:pt x="2258539" y="67738"/>
                </a:lnTo>
                <a:lnTo>
                  <a:pt x="2258539" y="3486930"/>
                </a:lnTo>
                <a:lnTo>
                  <a:pt x="2135529" y="3518559"/>
                </a:lnTo>
                <a:cubicBezTo>
                  <a:pt x="2019829" y="3542235"/>
                  <a:pt x="1900033" y="3554668"/>
                  <a:pt x="1777334" y="3554668"/>
                </a:cubicBezTo>
                <a:cubicBezTo>
                  <a:pt x="795739" y="3554668"/>
                  <a:pt x="0" y="2758929"/>
                  <a:pt x="0" y="1777334"/>
                </a:cubicBezTo>
                <a:cubicBezTo>
                  <a:pt x="0" y="795740"/>
                  <a:pt x="795739" y="0"/>
                  <a:pt x="1777334" y="0"/>
                </a:cubicBezTo>
                <a:close/>
              </a:path>
            </a:pathLst>
          </a:custGeom>
        </p:spPr>
      </p:pic>
      <p:sp>
        <p:nvSpPr>
          <p:cNvPr id="5" name="object 5"/>
          <p:cNvSpPr txBox="1">
            <a:spLocks noGrp="1"/>
          </p:cNvSpPr>
          <p:nvPr>
            <p:ph type="sldNum" sz="quarter" idx="7"/>
          </p:nvPr>
        </p:nvSpPr>
        <p:spPr>
          <a:xfrm>
            <a:off x="10437374" y="6356349"/>
            <a:ext cx="916425" cy="365125"/>
          </a:xfrm>
          <a:prstGeom prst="rect">
            <a:avLst/>
          </a:prstGeom>
        </p:spPr>
        <p:txBody>
          <a:bodyPr vert="horz" lIns="91440" tIns="45720" rIns="91440" bIns="45720" rtlCol="0" anchor="ctr">
            <a:normAutofit/>
          </a:bodyPr>
          <a:lstStyle/>
          <a:p>
            <a:pPr algn="r">
              <a:spcAft>
                <a:spcPts val="600"/>
              </a:spcAft>
            </a:pPr>
            <a:fld id="{81D60167-4931-47E6-BA6A-407CBD079E47}" type="slidenum">
              <a:rPr lang="en-US">
                <a:solidFill>
                  <a:schemeClr val="tx1">
                    <a:tint val="75000"/>
                  </a:schemeClr>
                </a:solidFill>
                <a:latin typeface="+mn-lt"/>
                <a:cs typeface="+mn-cs"/>
              </a:rPr>
              <a:pPr algn="r">
                <a:spcAft>
                  <a:spcPts val="600"/>
                </a:spcAft>
              </a:pPr>
              <a:t>3</a:t>
            </a:fld>
            <a:endParaRPr lang="en-US">
              <a:solidFill>
                <a:schemeClr val="tx1">
                  <a:tint val="75000"/>
                </a:schemeClr>
              </a:solidFill>
              <a:latin typeface="+mn-lt"/>
              <a:cs typeface="+mn-cs"/>
            </a:endParaRPr>
          </a:p>
        </p:txBody>
      </p:sp>
      <p:sp>
        <p:nvSpPr>
          <p:cNvPr id="12" name="Rectangle 11">
            <a:extLst>
              <a:ext uri="{FF2B5EF4-FFF2-40B4-BE49-F238E27FC236}">
                <a16:creationId xmlns:a16="http://schemas.microsoft.com/office/drawing/2014/main" id="{5BF579D1-BE82-42A7-BECF-A2FC69935670}"/>
              </a:ext>
            </a:extLst>
          </p:cNvPr>
          <p:cNvSpPr/>
          <p:nvPr/>
        </p:nvSpPr>
        <p:spPr>
          <a:xfrm>
            <a:off x="969203" y="6288795"/>
            <a:ext cx="5064720" cy="646331"/>
          </a:xfrm>
          <a:prstGeom prst="rect">
            <a:avLst/>
          </a:prstGeom>
        </p:spPr>
        <p:txBody>
          <a:bodyPr wrap="none">
            <a:spAutoFit/>
          </a:bodyPr>
          <a:lstStyle/>
          <a:p>
            <a:r>
              <a:rPr lang="en-US" dirty="0">
                <a:hlinkClick r:id="rId5"/>
              </a:rPr>
              <a:t>https://en.wikipedia.org/wiki/Tree_(data_structure)</a:t>
            </a:r>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2">
            <a:extLst>
              <a:ext uri="{FF2B5EF4-FFF2-40B4-BE49-F238E27FC236}">
                <a16:creationId xmlns:a16="http://schemas.microsoft.com/office/drawing/2014/main" id="{90FB903D-1FCD-4E19-82CA-45AB96AB107F}"/>
              </a:ext>
            </a:extLst>
          </p:cNvPr>
          <p:cNvSpPr>
            <a:spLocks noGrp="1"/>
          </p:cNvSpPr>
          <p:nvPr>
            <p:ph type="ftr" sz="quarter" idx="11"/>
          </p:nvPr>
        </p:nvSpPr>
        <p:spPr>
          <a:noFill/>
        </p:spPr>
        <p:txBody>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Aft>
                <a:spcPct val="0"/>
              </a:spcAft>
            </a:pPr>
            <a:r>
              <a:rPr lang="en-US" altLang="zh-TW" sz="1400">
                <a:solidFill>
                  <a:srgbClr val="000000"/>
                </a:solidFill>
              </a:rPr>
              <a:t>CHAPTER 5</a:t>
            </a:r>
          </a:p>
        </p:txBody>
      </p:sp>
      <p:sp>
        <p:nvSpPr>
          <p:cNvPr id="19459" name="Slide Number Placeholder 3">
            <a:extLst>
              <a:ext uri="{FF2B5EF4-FFF2-40B4-BE49-F238E27FC236}">
                <a16:creationId xmlns:a16="http://schemas.microsoft.com/office/drawing/2014/main" id="{BEC636D5-7C0D-4635-AA3D-755746496811}"/>
              </a:ext>
            </a:extLst>
          </p:cNvPr>
          <p:cNvSpPr>
            <a:spLocks noGrp="1"/>
          </p:cNvSpPr>
          <p:nvPr>
            <p:ph type="sldNum" sz="quarter" idx="12"/>
          </p:nvPr>
        </p:nvSpPr>
        <p:spPr>
          <a:noFill/>
        </p:spPr>
        <p:txBody>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Aft>
                <a:spcPct val="0"/>
              </a:spcAft>
            </a:pPr>
            <a:fld id="{C2769986-B64E-44A8-B4C6-49B87075E34D}" type="slidenum">
              <a:rPr lang="en-US" altLang="zh-TW" sz="1400">
                <a:solidFill>
                  <a:srgbClr val="000000"/>
                </a:solidFill>
              </a:rPr>
              <a:pPr fontAlgn="base">
                <a:spcAft>
                  <a:spcPct val="0"/>
                </a:spcAft>
              </a:pPr>
              <a:t>30</a:t>
            </a:fld>
            <a:endParaRPr lang="en-US" altLang="zh-TW" sz="1400">
              <a:solidFill>
                <a:srgbClr val="000000"/>
              </a:solidFill>
            </a:endParaRPr>
          </a:p>
        </p:txBody>
      </p:sp>
      <p:sp>
        <p:nvSpPr>
          <p:cNvPr id="19460" name="Rectangle 2">
            <a:extLst>
              <a:ext uri="{FF2B5EF4-FFF2-40B4-BE49-F238E27FC236}">
                <a16:creationId xmlns:a16="http://schemas.microsoft.com/office/drawing/2014/main" id="{906852EB-C8F6-46E0-9CCA-F5B48DF1BA58}"/>
              </a:ext>
            </a:extLst>
          </p:cNvPr>
          <p:cNvSpPr>
            <a:spLocks noChangeArrowheads="1"/>
          </p:cNvSpPr>
          <p:nvPr/>
        </p:nvSpPr>
        <p:spPr bwMode="auto">
          <a:xfrm>
            <a:off x="1524000" y="609600"/>
            <a:ext cx="91630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algn="ctr" fontAlgn="base">
              <a:spcBef>
                <a:spcPct val="0"/>
              </a:spcBef>
              <a:spcAft>
                <a:spcPct val="0"/>
              </a:spcAft>
            </a:pPr>
            <a:r>
              <a:rPr lang="en-US" altLang="zh-TW" sz="4400">
                <a:solidFill>
                  <a:srgbClr val="003366"/>
                </a:solidFill>
              </a:rPr>
              <a:t>Binary Tree Representations</a:t>
            </a:r>
          </a:p>
        </p:txBody>
      </p:sp>
      <p:sp>
        <p:nvSpPr>
          <p:cNvPr id="19461" name="Rectangle 3">
            <a:extLst>
              <a:ext uri="{FF2B5EF4-FFF2-40B4-BE49-F238E27FC236}">
                <a16:creationId xmlns:a16="http://schemas.microsoft.com/office/drawing/2014/main" id="{5C82E590-8629-45E4-AC3B-5E26D9B2224C}"/>
              </a:ext>
            </a:extLst>
          </p:cNvPr>
          <p:cNvSpPr>
            <a:spLocks noChangeArrowheads="1"/>
          </p:cNvSpPr>
          <p:nvPr/>
        </p:nvSpPr>
        <p:spPr bwMode="auto">
          <a:xfrm>
            <a:off x="1554480" y="1752600"/>
            <a:ext cx="9753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PMingLiU"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PMingLiU"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PMingLiU"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PMingLiU"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anose="02020500000000000000" pitchFamily="18" charset="-120"/>
              </a:defRPr>
            </a:lvl9pPr>
          </a:lstStyle>
          <a:p>
            <a:pPr fontAlgn="base">
              <a:spcAft>
                <a:spcPct val="0"/>
              </a:spcAft>
              <a:buClr>
                <a:srgbClr val="0099CC"/>
              </a:buClr>
            </a:pPr>
            <a:r>
              <a:rPr lang="en-US" altLang="zh-TW" sz="2400" dirty="0">
                <a:solidFill>
                  <a:srgbClr val="000000"/>
                </a:solidFill>
              </a:rPr>
              <a:t>If a complete binary tree with </a:t>
            </a:r>
            <a:r>
              <a:rPr lang="en-US" altLang="zh-TW" sz="2400" i="1" dirty="0">
                <a:solidFill>
                  <a:srgbClr val="000000"/>
                </a:solidFill>
              </a:rPr>
              <a:t>n</a:t>
            </a:r>
            <a:r>
              <a:rPr lang="en-US" altLang="zh-TW" sz="2400" dirty="0">
                <a:solidFill>
                  <a:srgbClr val="000000"/>
                </a:solidFill>
              </a:rPr>
              <a:t> nodes (depth = log</a:t>
            </a:r>
            <a:r>
              <a:rPr lang="en-US" altLang="zh-TW" sz="1800" dirty="0">
                <a:solidFill>
                  <a:srgbClr val="000000"/>
                </a:solidFill>
              </a:rPr>
              <a:t> </a:t>
            </a:r>
            <a:r>
              <a:rPr lang="en-US" altLang="zh-TW" sz="2400" i="1" dirty="0">
                <a:solidFill>
                  <a:srgbClr val="000000"/>
                </a:solidFill>
              </a:rPr>
              <a:t>n </a:t>
            </a:r>
            <a:r>
              <a:rPr lang="en-US" altLang="zh-TW" sz="2400" dirty="0">
                <a:solidFill>
                  <a:srgbClr val="000000"/>
                </a:solidFill>
              </a:rPr>
              <a:t>+ 1) is represented sequentially, then for any node with index </a:t>
            </a:r>
            <a:r>
              <a:rPr lang="en-US" altLang="zh-TW" sz="2400" i="1" dirty="0" err="1">
                <a:solidFill>
                  <a:srgbClr val="000000"/>
                </a:solidFill>
              </a:rPr>
              <a:t>i</a:t>
            </a:r>
            <a:r>
              <a:rPr lang="en-US" altLang="zh-TW" sz="2400" dirty="0">
                <a:solidFill>
                  <a:srgbClr val="000000"/>
                </a:solidFill>
              </a:rPr>
              <a:t>, 1&lt;= </a:t>
            </a:r>
            <a:r>
              <a:rPr lang="en-US" altLang="zh-TW" sz="2400" i="1" dirty="0" err="1">
                <a:solidFill>
                  <a:srgbClr val="000000"/>
                </a:solidFill>
              </a:rPr>
              <a:t>i</a:t>
            </a:r>
            <a:r>
              <a:rPr lang="en-US" altLang="zh-TW" sz="2400" i="1" dirty="0">
                <a:solidFill>
                  <a:srgbClr val="000000"/>
                </a:solidFill>
              </a:rPr>
              <a:t> </a:t>
            </a:r>
            <a:r>
              <a:rPr lang="en-US" altLang="zh-TW" sz="2400" dirty="0">
                <a:solidFill>
                  <a:srgbClr val="000000"/>
                </a:solidFill>
              </a:rPr>
              <a:t>&lt;=</a:t>
            </a:r>
            <a:r>
              <a:rPr lang="en-US" altLang="zh-TW" sz="2400" i="1" dirty="0">
                <a:solidFill>
                  <a:srgbClr val="000000"/>
                </a:solidFill>
              </a:rPr>
              <a:t>n</a:t>
            </a:r>
            <a:r>
              <a:rPr lang="en-US" altLang="zh-TW" sz="2400" dirty="0">
                <a:solidFill>
                  <a:srgbClr val="000000"/>
                </a:solidFill>
              </a:rPr>
              <a:t>, we have:</a:t>
            </a:r>
          </a:p>
          <a:p>
            <a:pPr lvl="1" fontAlgn="base">
              <a:spcAft>
                <a:spcPct val="0"/>
              </a:spcAft>
            </a:pPr>
            <a:r>
              <a:rPr lang="en-US" altLang="zh-TW" sz="2000" i="1" dirty="0">
                <a:solidFill>
                  <a:srgbClr val="000000"/>
                </a:solidFill>
              </a:rPr>
              <a:t>parent</a:t>
            </a:r>
            <a:r>
              <a:rPr lang="en-US" altLang="zh-TW" sz="2000" dirty="0">
                <a:solidFill>
                  <a:srgbClr val="000000"/>
                </a:solidFill>
              </a:rPr>
              <a:t>(</a:t>
            </a:r>
            <a:r>
              <a:rPr lang="en-US" altLang="zh-TW" sz="2000" i="1" dirty="0" err="1">
                <a:solidFill>
                  <a:srgbClr val="000000"/>
                </a:solidFill>
              </a:rPr>
              <a:t>i</a:t>
            </a:r>
            <a:r>
              <a:rPr lang="en-US" altLang="zh-TW" sz="2000" dirty="0">
                <a:solidFill>
                  <a:srgbClr val="000000"/>
                </a:solidFill>
              </a:rPr>
              <a:t>) is at </a:t>
            </a:r>
            <a:r>
              <a:rPr lang="en-US" altLang="zh-TW" sz="2000" i="1" dirty="0" err="1">
                <a:solidFill>
                  <a:srgbClr val="CC3300"/>
                </a:solidFill>
              </a:rPr>
              <a:t>i</a:t>
            </a:r>
            <a:r>
              <a:rPr lang="en-US" altLang="zh-TW" sz="2000" dirty="0">
                <a:solidFill>
                  <a:srgbClr val="CC3300"/>
                </a:solidFill>
              </a:rPr>
              <a:t>/2</a:t>
            </a:r>
            <a:r>
              <a:rPr lang="en-US" altLang="zh-TW" sz="2000" dirty="0">
                <a:solidFill>
                  <a:srgbClr val="000000"/>
                </a:solidFill>
              </a:rPr>
              <a:t> if </a:t>
            </a:r>
            <a:r>
              <a:rPr lang="en-US" altLang="zh-TW" sz="2000" i="1" dirty="0">
                <a:solidFill>
                  <a:srgbClr val="000000"/>
                </a:solidFill>
              </a:rPr>
              <a:t>I </a:t>
            </a:r>
            <a:r>
              <a:rPr lang="en-US" altLang="zh-TW" sz="2000" dirty="0">
                <a:solidFill>
                  <a:srgbClr val="000000"/>
                </a:solidFill>
              </a:rPr>
              <a:t>!=1. If </a:t>
            </a:r>
            <a:r>
              <a:rPr lang="en-US" altLang="zh-TW" sz="2000" i="1" dirty="0" err="1">
                <a:solidFill>
                  <a:srgbClr val="000000"/>
                </a:solidFill>
              </a:rPr>
              <a:t>i</a:t>
            </a:r>
            <a:r>
              <a:rPr lang="en-US" altLang="zh-TW" sz="2000" dirty="0">
                <a:solidFill>
                  <a:srgbClr val="000000"/>
                </a:solidFill>
              </a:rPr>
              <a:t>=1, </a:t>
            </a:r>
            <a:r>
              <a:rPr lang="en-US" altLang="zh-TW" sz="2000" i="1" dirty="0" err="1">
                <a:solidFill>
                  <a:srgbClr val="000000"/>
                </a:solidFill>
              </a:rPr>
              <a:t>i</a:t>
            </a:r>
            <a:r>
              <a:rPr lang="en-US" altLang="zh-TW" sz="2000" dirty="0">
                <a:solidFill>
                  <a:srgbClr val="000000"/>
                </a:solidFill>
              </a:rPr>
              <a:t> is at the root and has no parent.</a:t>
            </a:r>
          </a:p>
          <a:p>
            <a:pPr lvl="1" fontAlgn="base">
              <a:spcAft>
                <a:spcPct val="0"/>
              </a:spcAft>
            </a:pPr>
            <a:r>
              <a:rPr lang="en-US" altLang="zh-TW" sz="2000" i="1" dirty="0" err="1">
                <a:solidFill>
                  <a:srgbClr val="000000"/>
                </a:solidFill>
              </a:rPr>
              <a:t>left_child</a:t>
            </a:r>
            <a:r>
              <a:rPr lang="en-US" altLang="zh-TW" sz="2000" dirty="0">
                <a:solidFill>
                  <a:srgbClr val="000000"/>
                </a:solidFill>
              </a:rPr>
              <a:t>(</a:t>
            </a:r>
            <a:r>
              <a:rPr lang="en-US" altLang="zh-TW" sz="2000" i="1" dirty="0" err="1">
                <a:solidFill>
                  <a:srgbClr val="000000"/>
                </a:solidFill>
              </a:rPr>
              <a:t>i</a:t>
            </a:r>
            <a:r>
              <a:rPr lang="en-US" altLang="zh-TW" sz="2000" dirty="0">
                <a:solidFill>
                  <a:srgbClr val="000000"/>
                </a:solidFill>
              </a:rPr>
              <a:t>) </a:t>
            </a:r>
            <a:r>
              <a:rPr lang="en-US" altLang="zh-TW" sz="2000" dirty="0" err="1">
                <a:solidFill>
                  <a:srgbClr val="000000"/>
                </a:solidFill>
              </a:rPr>
              <a:t>ia</a:t>
            </a:r>
            <a:r>
              <a:rPr lang="en-US" altLang="zh-TW" sz="2000" dirty="0">
                <a:solidFill>
                  <a:srgbClr val="000000"/>
                </a:solidFill>
              </a:rPr>
              <a:t> at </a:t>
            </a:r>
            <a:r>
              <a:rPr lang="en-US" altLang="zh-TW" sz="2000" dirty="0">
                <a:solidFill>
                  <a:srgbClr val="CC3300"/>
                </a:solidFill>
              </a:rPr>
              <a:t>2</a:t>
            </a:r>
            <a:r>
              <a:rPr lang="en-US" altLang="zh-TW" sz="2000" i="1" dirty="0">
                <a:solidFill>
                  <a:srgbClr val="CC3300"/>
                </a:solidFill>
              </a:rPr>
              <a:t>i</a:t>
            </a:r>
            <a:r>
              <a:rPr lang="en-US" altLang="zh-TW" sz="2000" dirty="0">
                <a:solidFill>
                  <a:srgbClr val="000000"/>
                </a:solidFill>
              </a:rPr>
              <a:t> if 2</a:t>
            </a:r>
            <a:r>
              <a:rPr lang="en-US" altLang="zh-TW" sz="2000" i="1" dirty="0">
                <a:solidFill>
                  <a:srgbClr val="000000"/>
                </a:solidFill>
              </a:rPr>
              <a:t>i</a:t>
            </a:r>
            <a:r>
              <a:rPr lang="en-US" altLang="zh-TW" sz="2000" dirty="0">
                <a:solidFill>
                  <a:srgbClr val="000000"/>
                </a:solidFill>
              </a:rPr>
              <a:t>&lt;=</a:t>
            </a:r>
            <a:r>
              <a:rPr lang="en-US" altLang="zh-TW" sz="2000" i="1" dirty="0">
                <a:solidFill>
                  <a:srgbClr val="000000"/>
                </a:solidFill>
              </a:rPr>
              <a:t>n</a:t>
            </a:r>
            <a:r>
              <a:rPr lang="en-US" altLang="zh-TW" sz="2000" dirty="0">
                <a:solidFill>
                  <a:srgbClr val="000000"/>
                </a:solidFill>
              </a:rPr>
              <a:t>. If 2</a:t>
            </a:r>
            <a:r>
              <a:rPr lang="en-US" altLang="zh-TW" sz="2000" i="1" dirty="0">
                <a:solidFill>
                  <a:srgbClr val="000000"/>
                </a:solidFill>
              </a:rPr>
              <a:t>i</a:t>
            </a:r>
            <a:r>
              <a:rPr lang="en-US" altLang="zh-TW" sz="2000" dirty="0">
                <a:solidFill>
                  <a:srgbClr val="000000"/>
                </a:solidFill>
              </a:rPr>
              <a:t>&gt;n, then </a:t>
            </a:r>
            <a:r>
              <a:rPr lang="en-US" altLang="zh-TW" sz="2000" i="1" dirty="0" err="1">
                <a:solidFill>
                  <a:srgbClr val="000000"/>
                </a:solidFill>
              </a:rPr>
              <a:t>i</a:t>
            </a:r>
            <a:r>
              <a:rPr lang="en-US" altLang="zh-TW" sz="2000" dirty="0">
                <a:solidFill>
                  <a:srgbClr val="000000"/>
                </a:solidFill>
              </a:rPr>
              <a:t> has no left child.</a:t>
            </a:r>
          </a:p>
          <a:p>
            <a:pPr lvl="1" fontAlgn="base">
              <a:spcAft>
                <a:spcPct val="0"/>
              </a:spcAft>
            </a:pPr>
            <a:r>
              <a:rPr lang="en-US" altLang="zh-TW" sz="2000" i="1" dirty="0" err="1">
                <a:solidFill>
                  <a:srgbClr val="000000"/>
                </a:solidFill>
              </a:rPr>
              <a:t>right_child</a:t>
            </a:r>
            <a:r>
              <a:rPr lang="en-US" altLang="zh-TW" sz="2000" dirty="0">
                <a:solidFill>
                  <a:srgbClr val="000000"/>
                </a:solidFill>
              </a:rPr>
              <a:t>(</a:t>
            </a:r>
            <a:r>
              <a:rPr lang="en-US" altLang="zh-TW" sz="2000" i="1" dirty="0" err="1">
                <a:solidFill>
                  <a:srgbClr val="000000"/>
                </a:solidFill>
              </a:rPr>
              <a:t>i</a:t>
            </a:r>
            <a:r>
              <a:rPr lang="en-US" altLang="zh-TW" sz="2000" dirty="0">
                <a:solidFill>
                  <a:srgbClr val="000000"/>
                </a:solidFill>
              </a:rPr>
              <a:t>) </a:t>
            </a:r>
            <a:r>
              <a:rPr lang="en-US" altLang="zh-TW" sz="2000" dirty="0" err="1">
                <a:solidFill>
                  <a:srgbClr val="000000"/>
                </a:solidFill>
              </a:rPr>
              <a:t>ia</a:t>
            </a:r>
            <a:r>
              <a:rPr lang="en-US" altLang="zh-TW" sz="2000" dirty="0">
                <a:solidFill>
                  <a:srgbClr val="000000"/>
                </a:solidFill>
              </a:rPr>
              <a:t> at </a:t>
            </a:r>
            <a:r>
              <a:rPr lang="en-US" altLang="zh-TW" sz="2000" dirty="0">
                <a:solidFill>
                  <a:srgbClr val="CC3300"/>
                </a:solidFill>
              </a:rPr>
              <a:t>2</a:t>
            </a:r>
            <a:r>
              <a:rPr lang="en-US" altLang="zh-TW" sz="2000" i="1" dirty="0">
                <a:solidFill>
                  <a:srgbClr val="CC3300"/>
                </a:solidFill>
              </a:rPr>
              <a:t>i</a:t>
            </a:r>
            <a:r>
              <a:rPr lang="en-US" altLang="zh-TW" sz="2000" dirty="0">
                <a:solidFill>
                  <a:srgbClr val="CC3300"/>
                </a:solidFill>
              </a:rPr>
              <a:t>+1</a:t>
            </a:r>
            <a:r>
              <a:rPr lang="en-US" altLang="zh-TW" sz="2000" dirty="0">
                <a:solidFill>
                  <a:srgbClr val="000000"/>
                </a:solidFill>
              </a:rPr>
              <a:t> if 2</a:t>
            </a:r>
            <a:r>
              <a:rPr lang="en-US" altLang="zh-TW" sz="2000" i="1" dirty="0">
                <a:solidFill>
                  <a:srgbClr val="000000"/>
                </a:solidFill>
              </a:rPr>
              <a:t>i </a:t>
            </a:r>
            <a:r>
              <a:rPr lang="en-US" altLang="zh-TW" sz="2000" dirty="0">
                <a:solidFill>
                  <a:srgbClr val="000000"/>
                </a:solidFill>
              </a:rPr>
              <a:t>+1 &lt;=</a:t>
            </a:r>
            <a:r>
              <a:rPr lang="en-US" altLang="zh-TW" sz="2000" i="1" dirty="0">
                <a:solidFill>
                  <a:srgbClr val="000000"/>
                </a:solidFill>
              </a:rPr>
              <a:t>n</a:t>
            </a:r>
            <a:r>
              <a:rPr lang="en-US" altLang="zh-TW" sz="2000" dirty="0">
                <a:solidFill>
                  <a:srgbClr val="000000"/>
                </a:solidFill>
              </a:rPr>
              <a:t>. If 2</a:t>
            </a:r>
            <a:r>
              <a:rPr lang="en-US" altLang="zh-TW" sz="2000" i="1" dirty="0">
                <a:solidFill>
                  <a:srgbClr val="000000"/>
                </a:solidFill>
              </a:rPr>
              <a:t>i </a:t>
            </a:r>
            <a:r>
              <a:rPr lang="en-US" altLang="zh-TW" sz="2000" dirty="0">
                <a:solidFill>
                  <a:srgbClr val="000000"/>
                </a:solidFill>
              </a:rPr>
              <a:t>+1 &gt;n, then </a:t>
            </a:r>
            <a:r>
              <a:rPr lang="en-US" altLang="zh-TW" sz="2000" i="1" dirty="0" err="1">
                <a:solidFill>
                  <a:srgbClr val="000000"/>
                </a:solidFill>
              </a:rPr>
              <a:t>i</a:t>
            </a:r>
            <a:r>
              <a:rPr lang="en-US" altLang="zh-TW" sz="2000" dirty="0">
                <a:solidFill>
                  <a:srgbClr val="000000"/>
                </a:solidFill>
              </a:rPr>
              <a:t> has no right child.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57074" y="279127"/>
            <a:ext cx="9843131" cy="5747362"/>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31</a:t>
            </a:fld>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10872" y="220979"/>
            <a:ext cx="4543404" cy="265955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413759" y="2377439"/>
            <a:ext cx="7671816" cy="3593591"/>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32</a:t>
            </a:fld>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33</a:t>
            </a:fld>
            <a:endParaRPr dirty="0"/>
          </a:p>
        </p:txBody>
      </p:sp>
      <p:sp>
        <p:nvSpPr>
          <p:cNvPr id="2" name="object 2"/>
          <p:cNvSpPr txBox="1">
            <a:spLocks noGrp="1"/>
          </p:cNvSpPr>
          <p:nvPr>
            <p:ph type="title"/>
          </p:nvPr>
        </p:nvSpPr>
        <p:spPr>
          <a:xfrm>
            <a:off x="916939" y="352120"/>
            <a:ext cx="2451100" cy="574675"/>
          </a:xfrm>
          <a:prstGeom prst="rect">
            <a:avLst/>
          </a:prstGeom>
        </p:spPr>
        <p:txBody>
          <a:bodyPr vert="horz" wrap="square" lIns="0" tIns="12700" rIns="0" bIns="0" rtlCol="0">
            <a:spAutoFit/>
          </a:bodyPr>
          <a:lstStyle/>
          <a:p>
            <a:pPr marL="12700">
              <a:lnSpc>
                <a:spcPct val="100000"/>
              </a:lnSpc>
              <a:spcBef>
                <a:spcPts val="100"/>
              </a:spcBef>
            </a:pPr>
            <a:r>
              <a:rPr spc="-90" dirty="0"/>
              <a:t>Tree</a:t>
            </a:r>
            <a:r>
              <a:rPr spc="-125" dirty="0"/>
              <a:t> </a:t>
            </a:r>
            <a:r>
              <a:rPr spc="-55" dirty="0"/>
              <a:t>traversal</a:t>
            </a:r>
          </a:p>
        </p:txBody>
      </p:sp>
      <p:sp>
        <p:nvSpPr>
          <p:cNvPr id="3" name="object 3"/>
          <p:cNvSpPr txBox="1"/>
          <p:nvPr/>
        </p:nvSpPr>
        <p:spPr>
          <a:xfrm>
            <a:off x="916939" y="1021461"/>
            <a:ext cx="10295890" cy="4920615"/>
          </a:xfrm>
          <a:prstGeom prst="rect">
            <a:avLst/>
          </a:prstGeom>
        </p:spPr>
        <p:txBody>
          <a:bodyPr vert="horz" wrap="square" lIns="0" tIns="92075" rIns="0" bIns="0" rtlCol="0">
            <a:spAutoFit/>
          </a:bodyPr>
          <a:lstStyle/>
          <a:p>
            <a:pPr marL="241300" marR="753110" indent="-229235">
              <a:lnSpc>
                <a:spcPct val="80000"/>
              </a:lnSpc>
              <a:spcBef>
                <a:spcPts val="725"/>
              </a:spcBef>
              <a:buFont typeface="Arial"/>
              <a:buChar char="•"/>
              <a:tabLst>
                <a:tab pos="241935" algn="l"/>
              </a:tabLst>
            </a:pPr>
            <a:r>
              <a:rPr sz="2600" b="0" spc="-40" dirty="0">
                <a:latin typeface="Calibri Light"/>
                <a:cs typeface="Calibri Light"/>
              </a:rPr>
              <a:t>Traversal </a:t>
            </a:r>
            <a:r>
              <a:rPr sz="2600" b="0" dirty="0">
                <a:latin typeface="Calibri Light"/>
                <a:cs typeface="Calibri Light"/>
              </a:rPr>
              <a:t>is a </a:t>
            </a:r>
            <a:r>
              <a:rPr sz="2600" b="0" spc="-10" dirty="0">
                <a:latin typeface="Calibri Light"/>
                <a:cs typeface="Calibri Light"/>
              </a:rPr>
              <a:t>process </a:t>
            </a:r>
            <a:r>
              <a:rPr sz="2600" b="0" spc="-15" dirty="0">
                <a:latin typeface="Calibri Light"/>
                <a:cs typeface="Calibri Light"/>
              </a:rPr>
              <a:t>to </a:t>
            </a:r>
            <a:r>
              <a:rPr sz="2600" b="0" dirty="0">
                <a:latin typeface="Calibri Light"/>
                <a:cs typeface="Calibri Light"/>
              </a:rPr>
              <a:t>visit all the nodes </a:t>
            </a:r>
            <a:r>
              <a:rPr sz="2600" b="0" spc="-5" dirty="0">
                <a:latin typeface="Calibri Light"/>
                <a:cs typeface="Calibri Light"/>
              </a:rPr>
              <a:t>of </a:t>
            </a:r>
            <a:r>
              <a:rPr sz="2600" b="0" dirty="0">
                <a:latin typeface="Calibri Light"/>
                <a:cs typeface="Calibri Light"/>
              </a:rPr>
              <a:t>a </a:t>
            </a:r>
            <a:r>
              <a:rPr sz="2600" b="0" spc="-15" dirty="0">
                <a:latin typeface="Calibri Light"/>
                <a:cs typeface="Calibri Light"/>
              </a:rPr>
              <a:t>tree </a:t>
            </a:r>
            <a:r>
              <a:rPr sz="2600" b="0" dirty="0">
                <a:latin typeface="Calibri Light"/>
                <a:cs typeface="Calibri Light"/>
              </a:rPr>
              <a:t>and </a:t>
            </a:r>
            <a:r>
              <a:rPr sz="2600" b="0" spc="-15" dirty="0">
                <a:latin typeface="Calibri Light"/>
                <a:cs typeface="Calibri Light"/>
              </a:rPr>
              <a:t>may </a:t>
            </a:r>
            <a:r>
              <a:rPr sz="2600" b="0" spc="-5" dirty="0">
                <a:latin typeface="Calibri Light"/>
                <a:cs typeface="Calibri Light"/>
              </a:rPr>
              <a:t>print </a:t>
            </a:r>
            <a:r>
              <a:rPr sz="2600" b="0" dirty="0">
                <a:latin typeface="Calibri Light"/>
                <a:cs typeface="Calibri Light"/>
              </a:rPr>
              <a:t>their  </a:t>
            </a:r>
            <a:r>
              <a:rPr sz="2600" b="0" spc="-10" dirty="0">
                <a:latin typeface="Calibri Light"/>
                <a:cs typeface="Calibri Light"/>
              </a:rPr>
              <a:t>values</a:t>
            </a:r>
            <a:r>
              <a:rPr sz="2600" b="0" spc="-5" dirty="0">
                <a:latin typeface="Calibri Light"/>
                <a:cs typeface="Calibri Light"/>
              </a:rPr>
              <a:t> </a:t>
            </a:r>
            <a:r>
              <a:rPr sz="2600" b="0" spc="-15" dirty="0">
                <a:latin typeface="Calibri Light"/>
                <a:cs typeface="Calibri Light"/>
              </a:rPr>
              <a:t>too.</a:t>
            </a:r>
            <a:endParaRPr sz="2600">
              <a:latin typeface="Calibri Light"/>
              <a:cs typeface="Calibri Light"/>
            </a:endParaRPr>
          </a:p>
          <a:p>
            <a:pPr>
              <a:lnSpc>
                <a:spcPct val="100000"/>
              </a:lnSpc>
              <a:spcBef>
                <a:spcPts val="50"/>
              </a:spcBef>
              <a:buFont typeface="Arial"/>
              <a:buChar char="•"/>
            </a:pPr>
            <a:endParaRPr sz="3850">
              <a:latin typeface="Times New Roman"/>
              <a:cs typeface="Times New Roman"/>
            </a:endParaRPr>
          </a:p>
          <a:p>
            <a:pPr marL="241300" marR="743585" indent="-229235">
              <a:lnSpc>
                <a:spcPts val="2500"/>
              </a:lnSpc>
              <a:buFont typeface="Arial"/>
              <a:buChar char="•"/>
              <a:tabLst>
                <a:tab pos="241935" algn="l"/>
              </a:tabLst>
            </a:pPr>
            <a:r>
              <a:rPr sz="2600" b="0" spc="-5" dirty="0">
                <a:latin typeface="Calibri Light"/>
                <a:cs typeface="Calibri Light"/>
              </a:rPr>
              <a:t>All </a:t>
            </a:r>
            <a:r>
              <a:rPr sz="2600" b="0" dirty="0">
                <a:latin typeface="Calibri Light"/>
                <a:cs typeface="Calibri Light"/>
              </a:rPr>
              <a:t>nodes </a:t>
            </a:r>
            <a:r>
              <a:rPr sz="2600" b="0" spc="-15" dirty="0">
                <a:latin typeface="Calibri Light"/>
                <a:cs typeface="Calibri Light"/>
              </a:rPr>
              <a:t>are </a:t>
            </a:r>
            <a:r>
              <a:rPr sz="2600" b="0" spc="-10" dirty="0">
                <a:latin typeface="Calibri Light"/>
                <a:cs typeface="Calibri Light"/>
              </a:rPr>
              <a:t>connected </a:t>
            </a:r>
            <a:r>
              <a:rPr sz="2600" b="0" dirty="0">
                <a:latin typeface="Calibri Light"/>
                <a:cs typeface="Calibri Light"/>
              </a:rPr>
              <a:t>via </a:t>
            </a:r>
            <a:r>
              <a:rPr sz="2600" b="0" spc="-10" dirty="0">
                <a:latin typeface="Calibri Light"/>
                <a:cs typeface="Calibri Light"/>
              </a:rPr>
              <a:t>edges </a:t>
            </a:r>
            <a:r>
              <a:rPr sz="2600" b="0" spc="-5" dirty="0">
                <a:latin typeface="Calibri Light"/>
                <a:cs typeface="Calibri Light"/>
              </a:rPr>
              <a:t>(links) </a:t>
            </a:r>
            <a:r>
              <a:rPr sz="2600" b="0" spc="-10" dirty="0">
                <a:latin typeface="Calibri Light"/>
                <a:cs typeface="Calibri Light"/>
              </a:rPr>
              <a:t>we </a:t>
            </a:r>
            <a:r>
              <a:rPr sz="2600" b="0" spc="-20" dirty="0">
                <a:latin typeface="Calibri Light"/>
                <a:cs typeface="Calibri Light"/>
              </a:rPr>
              <a:t>always </a:t>
            </a:r>
            <a:r>
              <a:rPr sz="2600" b="0" spc="-15" dirty="0">
                <a:latin typeface="Calibri Light"/>
                <a:cs typeface="Calibri Light"/>
              </a:rPr>
              <a:t>start from </a:t>
            </a:r>
            <a:r>
              <a:rPr sz="2600" b="0" dirty="0">
                <a:latin typeface="Calibri Light"/>
                <a:cs typeface="Calibri Light"/>
              </a:rPr>
              <a:t>the </a:t>
            </a:r>
            <a:r>
              <a:rPr sz="2600" b="0" spc="-15" dirty="0">
                <a:latin typeface="Calibri Light"/>
                <a:cs typeface="Calibri Light"/>
              </a:rPr>
              <a:t>root  </a:t>
            </a:r>
            <a:r>
              <a:rPr sz="2600" b="0" dirty="0">
                <a:latin typeface="Calibri Light"/>
                <a:cs typeface="Calibri Light"/>
              </a:rPr>
              <a:t>(head)</a:t>
            </a:r>
            <a:r>
              <a:rPr sz="2600" b="0" spc="-30" dirty="0">
                <a:latin typeface="Calibri Light"/>
                <a:cs typeface="Calibri Light"/>
              </a:rPr>
              <a:t> </a:t>
            </a:r>
            <a:r>
              <a:rPr sz="2600" b="0" dirty="0">
                <a:latin typeface="Calibri Light"/>
                <a:cs typeface="Calibri Light"/>
              </a:rPr>
              <a:t>node.</a:t>
            </a:r>
            <a:endParaRPr sz="2600">
              <a:latin typeface="Calibri Light"/>
              <a:cs typeface="Calibri Light"/>
            </a:endParaRPr>
          </a:p>
          <a:p>
            <a:pPr>
              <a:lnSpc>
                <a:spcPct val="100000"/>
              </a:lnSpc>
              <a:spcBef>
                <a:spcPts val="30"/>
              </a:spcBef>
              <a:buFont typeface="Arial"/>
              <a:buChar char="•"/>
            </a:pPr>
            <a:endParaRPr sz="3350">
              <a:latin typeface="Times New Roman"/>
              <a:cs typeface="Times New Roman"/>
            </a:endParaRPr>
          </a:p>
          <a:p>
            <a:pPr marL="241300" indent="-229235">
              <a:lnSpc>
                <a:spcPts val="3115"/>
              </a:lnSpc>
              <a:buFont typeface="Arial"/>
              <a:buChar char="•"/>
              <a:tabLst>
                <a:tab pos="241935" algn="l"/>
              </a:tabLst>
            </a:pPr>
            <a:r>
              <a:rPr sz="2600" b="0" spc="-10" dirty="0">
                <a:latin typeface="Calibri Light"/>
                <a:cs typeface="Calibri Light"/>
              </a:rPr>
              <a:t>There </a:t>
            </a:r>
            <a:r>
              <a:rPr sz="2600" b="0" spc="-15" dirty="0">
                <a:latin typeface="Calibri Light"/>
                <a:cs typeface="Calibri Light"/>
              </a:rPr>
              <a:t>are </a:t>
            </a:r>
            <a:r>
              <a:rPr sz="2600" b="0" spc="-10" dirty="0">
                <a:latin typeface="Calibri Light"/>
                <a:cs typeface="Calibri Light"/>
              </a:rPr>
              <a:t>three </a:t>
            </a:r>
            <a:r>
              <a:rPr sz="2600" b="0" spc="-30" dirty="0">
                <a:latin typeface="Calibri Light"/>
                <a:cs typeface="Calibri Light"/>
              </a:rPr>
              <a:t>ways </a:t>
            </a:r>
            <a:r>
              <a:rPr sz="2600" b="0" dirty="0">
                <a:latin typeface="Calibri Light"/>
                <a:cs typeface="Calibri Light"/>
              </a:rPr>
              <a:t>which </a:t>
            </a:r>
            <a:r>
              <a:rPr sz="2600" b="0" spc="-15" dirty="0">
                <a:latin typeface="Calibri Light"/>
                <a:cs typeface="Calibri Light"/>
              </a:rPr>
              <a:t>we </a:t>
            </a:r>
            <a:r>
              <a:rPr sz="2600" b="0" dirty="0">
                <a:latin typeface="Calibri Light"/>
                <a:cs typeface="Calibri Light"/>
              </a:rPr>
              <a:t>use </a:t>
            </a:r>
            <a:r>
              <a:rPr sz="2600" b="0" spc="-15" dirty="0">
                <a:latin typeface="Calibri Light"/>
                <a:cs typeface="Calibri Light"/>
              </a:rPr>
              <a:t>to </a:t>
            </a:r>
            <a:r>
              <a:rPr sz="2600" b="0" spc="-25" dirty="0">
                <a:latin typeface="Calibri Light"/>
                <a:cs typeface="Calibri Light"/>
              </a:rPr>
              <a:t>traverse </a:t>
            </a:r>
            <a:r>
              <a:rPr sz="2600" b="0" dirty="0">
                <a:latin typeface="Calibri Light"/>
                <a:cs typeface="Calibri Light"/>
              </a:rPr>
              <a:t>a</a:t>
            </a:r>
            <a:r>
              <a:rPr sz="2600" b="0" spc="30" dirty="0">
                <a:latin typeface="Calibri Light"/>
                <a:cs typeface="Calibri Light"/>
              </a:rPr>
              <a:t> </a:t>
            </a:r>
            <a:r>
              <a:rPr sz="2600" b="0" spc="-15" dirty="0">
                <a:latin typeface="Calibri Light"/>
                <a:cs typeface="Calibri Light"/>
              </a:rPr>
              <a:t>tree</a:t>
            </a:r>
            <a:endParaRPr sz="2600">
              <a:latin typeface="Calibri Light"/>
              <a:cs typeface="Calibri Light"/>
            </a:endParaRPr>
          </a:p>
          <a:p>
            <a:pPr marL="698500" lvl="1" indent="-229235">
              <a:lnSpc>
                <a:spcPts val="2625"/>
              </a:lnSpc>
              <a:buFont typeface="Arial"/>
              <a:buChar char="•"/>
              <a:tabLst>
                <a:tab pos="698500" algn="l"/>
                <a:tab pos="699135" algn="l"/>
              </a:tabLst>
            </a:pPr>
            <a:r>
              <a:rPr sz="2200" b="0" spc="-15" dirty="0">
                <a:latin typeface="Calibri Light"/>
                <a:cs typeface="Calibri Light"/>
              </a:rPr>
              <a:t>In-order</a:t>
            </a:r>
            <a:r>
              <a:rPr sz="2200" b="0" spc="-65" dirty="0">
                <a:latin typeface="Calibri Light"/>
                <a:cs typeface="Calibri Light"/>
              </a:rPr>
              <a:t> </a:t>
            </a:r>
            <a:r>
              <a:rPr sz="2200" b="0" spc="-50" dirty="0">
                <a:latin typeface="Calibri Light"/>
                <a:cs typeface="Calibri Light"/>
              </a:rPr>
              <a:t>Traversal</a:t>
            </a:r>
            <a:endParaRPr sz="2200">
              <a:latin typeface="Calibri Light"/>
              <a:cs typeface="Calibri Light"/>
            </a:endParaRPr>
          </a:p>
          <a:p>
            <a:pPr marL="698500" lvl="1" indent="-229235">
              <a:lnSpc>
                <a:spcPts val="2610"/>
              </a:lnSpc>
              <a:buFont typeface="Arial"/>
              <a:buChar char="•"/>
              <a:tabLst>
                <a:tab pos="698500" algn="l"/>
                <a:tab pos="699135" algn="l"/>
              </a:tabLst>
            </a:pPr>
            <a:r>
              <a:rPr sz="2200" b="0" spc="-25" dirty="0">
                <a:latin typeface="Calibri Light"/>
                <a:cs typeface="Calibri Light"/>
              </a:rPr>
              <a:t>Pre-order</a:t>
            </a:r>
            <a:r>
              <a:rPr sz="2200" b="0" spc="-60" dirty="0">
                <a:latin typeface="Calibri Light"/>
                <a:cs typeface="Calibri Light"/>
              </a:rPr>
              <a:t> </a:t>
            </a:r>
            <a:r>
              <a:rPr sz="2200" b="0" spc="-45" dirty="0">
                <a:latin typeface="Calibri Light"/>
                <a:cs typeface="Calibri Light"/>
              </a:rPr>
              <a:t>Traversal</a:t>
            </a:r>
            <a:endParaRPr sz="2200">
              <a:latin typeface="Calibri Light"/>
              <a:cs typeface="Calibri Light"/>
            </a:endParaRPr>
          </a:p>
          <a:p>
            <a:pPr marL="698500" lvl="1" indent="-229235">
              <a:lnSpc>
                <a:spcPts val="2620"/>
              </a:lnSpc>
              <a:buFont typeface="Arial"/>
              <a:buChar char="•"/>
              <a:tabLst>
                <a:tab pos="698500" algn="l"/>
                <a:tab pos="699135" algn="l"/>
              </a:tabLst>
            </a:pPr>
            <a:r>
              <a:rPr sz="2200" b="0" spc="-25" dirty="0">
                <a:latin typeface="Calibri Light"/>
                <a:cs typeface="Calibri Light"/>
              </a:rPr>
              <a:t>Post-order</a:t>
            </a:r>
            <a:r>
              <a:rPr sz="2200" b="0" spc="-65" dirty="0">
                <a:latin typeface="Calibri Light"/>
                <a:cs typeface="Calibri Light"/>
              </a:rPr>
              <a:t> </a:t>
            </a:r>
            <a:r>
              <a:rPr sz="2200" b="0" spc="-45" dirty="0">
                <a:latin typeface="Calibri Light"/>
                <a:cs typeface="Calibri Light"/>
              </a:rPr>
              <a:t>Traversal</a:t>
            </a:r>
            <a:endParaRPr sz="2200">
              <a:latin typeface="Calibri Light"/>
              <a:cs typeface="Calibri Light"/>
            </a:endParaRPr>
          </a:p>
          <a:p>
            <a:pPr lvl="1">
              <a:lnSpc>
                <a:spcPct val="100000"/>
              </a:lnSpc>
              <a:spcBef>
                <a:spcPts val="30"/>
              </a:spcBef>
              <a:buFont typeface="Arial"/>
              <a:buChar char="•"/>
            </a:pPr>
            <a:endParaRPr sz="3100">
              <a:latin typeface="Times New Roman"/>
              <a:cs typeface="Times New Roman"/>
            </a:endParaRPr>
          </a:p>
          <a:p>
            <a:pPr marL="241300" marR="5080" indent="-229235">
              <a:lnSpc>
                <a:spcPct val="80000"/>
              </a:lnSpc>
              <a:spcBef>
                <a:spcPts val="5"/>
              </a:spcBef>
              <a:buFont typeface="Arial"/>
              <a:buChar char="•"/>
              <a:tabLst>
                <a:tab pos="241935" algn="l"/>
              </a:tabLst>
            </a:pPr>
            <a:r>
              <a:rPr sz="2600" b="0" spc="-10" dirty="0">
                <a:latin typeface="Calibri Light"/>
                <a:cs typeface="Calibri Light"/>
              </a:rPr>
              <a:t>Generally we </a:t>
            </a:r>
            <a:r>
              <a:rPr sz="2600" b="0" spc="-25" dirty="0">
                <a:latin typeface="Calibri Light"/>
                <a:cs typeface="Calibri Light"/>
              </a:rPr>
              <a:t>traverse </a:t>
            </a:r>
            <a:r>
              <a:rPr sz="2600" b="0" dirty="0">
                <a:latin typeface="Calibri Light"/>
                <a:cs typeface="Calibri Light"/>
              </a:rPr>
              <a:t>a </a:t>
            </a:r>
            <a:r>
              <a:rPr sz="2600" b="0" spc="-10" dirty="0">
                <a:latin typeface="Calibri Light"/>
                <a:cs typeface="Calibri Light"/>
              </a:rPr>
              <a:t>tree </a:t>
            </a:r>
            <a:r>
              <a:rPr sz="2600" b="0" spc="-20" dirty="0">
                <a:latin typeface="Calibri Light"/>
                <a:cs typeface="Calibri Light"/>
              </a:rPr>
              <a:t>to </a:t>
            </a:r>
            <a:r>
              <a:rPr sz="2600" b="0" spc="-10" dirty="0">
                <a:latin typeface="Calibri Light"/>
                <a:cs typeface="Calibri Light"/>
              </a:rPr>
              <a:t>search </a:t>
            </a:r>
            <a:r>
              <a:rPr sz="2600" b="0" spc="-5" dirty="0">
                <a:latin typeface="Calibri Light"/>
                <a:cs typeface="Calibri Light"/>
              </a:rPr>
              <a:t>or </a:t>
            </a:r>
            <a:r>
              <a:rPr sz="2600" b="0" spc="-15" dirty="0">
                <a:latin typeface="Calibri Light"/>
                <a:cs typeface="Calibri Light"/>
              </a:rPr>
              <a:t>locate </a:t>
            </a:r>
            <a:r>
              <a:rPr sz="2600" b="0" spc="-10" dirty="0">
                <a:latin typeface="Calibri Light"/>
                <a:cs typeface="Calibri Light"/>
              </a:rPr>
              <a:t>given item </a:t>
            </a:r>
            <a:r>
              <a:rPr sz="2600" b="0" spc="-5" dirty="0">
                <a:latin typeface="Calibri Light"/>
                <a:cs typeface="Calibri Light"/>
              </a:rPr>
              <a:t>or </a:t>
            </a:r>
            <a:r>
              <a:rPr sz="2600" b="0" spc="-35" dirty="0">
                <a:latin typeface="Calibri Light"/>
                <a:cs typeface="Calibri Light"/>
              </a:rPr>
              <a:t>key </a:t>
            </a:r>
            <a:r>
              <a:rPr sz="2600" b="0" dirty="0">
                <a:latin typeface="Calibri Light"/>
                <a:cs typeface="Calibri Light"/>
              </a:rPr>
              <a:t>in the </a:t>
            </a:r>
            <a:r>
              <a:rPr sz="2600" b="0" spc="-15" dirty="0">
                <a:latin typeface="Calibri Light"/>
                <a:cs typeface="Calibri Light"/>
              </a:rPr>
              <a:t>tree  </a:t>
            </a:r>
            <a:r>
              <a:rPr sz="2600" b="0" dirty="0">
                <a:latin typeface="Calibri Light"/>
                <a:cs typeface="Calibri Light"/>
              </a:rPr>
              <a:t>or </a:t>
            </a:r>
            <a:r>
              <a:rPr sz="2600" b="0" spc="-15" dirty="0">
                <a:latin typeface="Calibri Light"/>
                <a:cs typeface="Calibri Light"/>
              </a:rPr>
              <a:t>to </a:t>
            </a:r>
            <a:r>
              <a:rPr sz="2600" b="0" spc="-5" dirty="0">
                <a:latin typeface="Calibri Light"/>
                <a:cs typeface="Calibri Light"/>
              </a:rPr>
              <a:t>print </a:t>
            </a:r>
            <a:r>
              <a:rPr sz="2600" b="0" dirty="0">
                <a:latin typeface="Calibri Light"/>
                <a:cs typeface="Calibri Light"/>
              </a:rPr>
              <a:t>all </a:t>
            </a:r>
            <a:r>
              <a:rPr sz="2600" b="0" spc="-5" dirty="0">
                <a:latin typeface="Calibri Light"/>
                <a:cs typeface="Calibri Light"/>
              </a:rPr>
              <a:t>the </a:t>
            </a:r>
            <a:r>
              <a:rPr sz="2600" b="0" spc="-10" dirty="0">
                <a:latin typeface="Calibri Light"/>
                <a:cs typeface="Calibri Light"/>
              </a:rPr>
              <a:t>values </a:t>
            </a:r>
            <a:r>
              <a:rPr sz="2600" b="0" dirty="0">
                <a:latin typeface="Calibri Light"/>
                <a:cs typeface="Calibri Light"/>
              </a:rPr>
              <a:t>it</a:t>
            </a:r>
            <a:r>
              <a:rPr sz="2600" b="0" spc="-35" dirty="0">
                <a:latin typeface="Calibri Light"/>
                <a:cs typeface="Calibri Light"/>
              </a:rPr>
              <a:t> </a:t>
            </a:r>
            <a:r>
              <a:rPr sz="2600" b="0" spc="-15" dirty="0">
                <a:latin typeface="Calibri Light"/>
                <a:cs typeface="Calibri Light"/>
              </a:rPr>
              <a:t>contains.</a:t>
            </a:r>
            <a:endParaRPr sz="2600">
              <a:latin typeface="Calibri Light"/>
              <a:cs typeface="Calibri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34</a:t>
            </a:fld>
            <a:endParaRPr dirty="0"/>
          </a:p>
        </p:txBody>
      </p:sp>
      <p:sp>
        <p:nvSpPr>
          <p:cNvPr id="2" name="object 2"/>
          <p:cNvSpPr txBox="1">
            <a:spLocks noGrp="1"/>
          </p:cNvSpPr>
          <p:nvPr>
            <p:ph type="title"/>
          </p:nvPr>
        </p:nvSpPr>
        <p:spPr>
          <a:xfrm>
            <a:off x="916939" y="406730"/>
            <a:ext cx="5461635" cy="574675"/>
          </a:xfrm>
          <a:prstGeom prst="rect">
            <a:avLst/>
          </a:prstGeom>
        </p:spPr>
        <p:txBody>
          <a:bodyPr vert="horz" wrap="square" lIns="0" tIns="12700" rIns="0" bIns="0" rtlCol="0">
            <a:spAutoFit/>
          </a:bodyPr>
          <a:lstStyle/>
          <a:p>
            <a:pPr marL="12700">
              <a:lnSpc>
                <a:spcPct val="100000"/>
              </a:lnSpc>
              <a:spcBef>
                <a:spcPts val="100"/>
              </a:spcBef>
            </a:pPr>
            <a:r>
              <a:rPr spc="-75" dirty="0"/>
              <a:t>Pre-order, </a:t>
            </a:r>
            <a:r>
              <a:rPr spc="-70" dirty="0"/>
              <a:t>In-order,</a:t>
            </a:r>
            <a:r>
              <a:rPr spc="-60" dirty="0"/>
              <a:t> </a:t>
            </a:r>
            <a:r>
              <a:rPr spc="-45" dirty="0"/>
              <a:t>Post-order</a:t>
            </a:r>
          </a:p>
        </p:txBody>
      </p:sp>
      <p:sp>
        <p:nvSpPr>
          <p:cNvPr id="3" name="object 3"/>
          <p:cNvSpPr txBox="1"/>
          <p:nvPr/>
        </p:nvSpPr>
        <p:spPr>
          <a:xfrm>
            <a:off x="916939" y="1287676"/>
            <a:ext cx="3575050" cy="4404995"/>
          </a:xfrm>
          <a:prstGeom prst="rect">
            <a:avLst/>
          </a:prstGeom>
        </p:spPr>
        <p:txBody>
          <a:bodyPr vert="horz" wrap="square" lIns="0" tIns="63500" rIns="0" bIns="0" rtlCol="0">
            <a:spAutoFit/>
          </a:bodyPr>
          <a:lstStyle/>
          <a:p>
            <a:pPr marL="241300" indent="-229235">
              <a:lnSpc>
                <a:spcPct val="100000"/>
              </a:lnSpc>
              <a:spcBef>
                <a:spcPts val="500"/>
              </a:spcBef>
              <a:buFont typeface="Arial"/>
              <a:buChar char="•"/>
              <a:tabLst>
                <a:tab pos="241935" algn="l"/>
              </a:tabLst>
            </a:pPr>
            <a:r>
              <a:rPr sz="2800" b="0" spc="-20" dirty="0">
                <a:latin typeface="Calibri Light"/>
                <a:cs typeface="Calibri Light"/>
              </a:rPr>
              <a:t>Pre-order</a:t>
            </a:r>
            <a:endParaRPr sz="2800">
              <a:latin typeface="Calibri Light"/>
              <a:cs typeface="Calibri Light"/>
            </a:endParaRPr>
          </a:p>
          <a:p>
            <a:pPr marL="12700">
              <a:lnSpc>
                <a:spcPct val="100000"/>
              </a:lnSpc>
              <a:spcBef>
                <a:spcPts val="525"/>
              </a:spcBef>
            </a:pPr>
            <a:r>
              <a:rPr sz="3600" b="0" spc="-35" dirty="0">
                <a:latin typeface="Calibri Light"/>
                <a:cs typeface="Calibri Light"/>
              </a:rPr>
              <a:t>&lt;</a:t>
            </a:r>
            <a:r>
              <a:rPr sz="3600" b="0" spc="-35" dirty="0">
                <a:solidFill>
                  <a:srgbClr val="FF0000"/>
                </a:solidFill>
                <a:latin typeface="Calibri Light"/>
                <a:cs typeface="Calibri Light"/>
              </a:rPr>
              <a:t>root</a:t>
            </a:r>
            <a:r>
              <a:rPr sz="3600" b="0" spc="-35" dirty="0">
                <a:latin typeface="Calibri Light"/>
                <a:cs typeface="Calibri Light"/>
              </a:rPr>
              <a:t>&gt;&lt;left&gt;&lt;right&gt;</a:t>
            </a:r>
            <a:endParaRPr sz="3600">
              <a:latin typeface="Calibri Light"/>
              <a:cs typeface="Calibri Light"/>
            </a:endParaRPr>
          </a:p>
          <a:p>
            <a:pPr>
              <a:lnSpc>
                <a:spcPct val="100000"/>
              </a:lnSpc>
              <a:spcBef>
                <a:spcPts val="20"/>
              </a:spcBef>
            </a:pPr>
            <a:endParaRPr sz="4100">
              <a:latin typeface="Times New Roman"/>
              <a:cs typeface="Times New Roman"/>
            </a:endParaRPr>
          </a:p>
          <a:p>
            <a:pPr marL="241300" indent="-229235">
              <a:lnSpc>
                <a:spcPct val="100000"/>
              </a:lnSpc>
              <a:buFont typeface="Arial"/>
              <a:buChar char="•"/>
              <a:tabLst>
                <a:tab pos="241935" algn="l"/>
              </a:tabLst>
            </a:pPr>
            <a:r>
              <a:rPr sz="2800" b="0" spc="-10" dirty="0">
                <a:latin typeface="Calibri Light"/>
                <a:cs typeface="Calibri Light"/>
              </a:rPr>
              <a:t>In-order</a:t>
            </a:r>
            <a:endParaRPr sz="2800">
              <a:latin typeface="Calibri Light"/>
              <a:cs typeface="Calibri Light"/>
            </a:endParaRPr>
          </a:p>
          <a:p>
            <a:pPr marL="12700">
              <a:lnSpc>
                <a:spcPct val="100000"/>
              </a:lnSpc>
              <a:spcBef>
                <a:spcPts val="525"/>
              </a:spcBef>
            </a:pPr>
            <a:r>
              <a:rPr sz="3600" b="0" spc="-35" dirty="0">
                <a:latin typeface="Calibri Light"/>
                <a:cs typeface="Calibri Light"/>
              </a:rPr>
              <a:t>&lt;left&gt;&lt;</a:t>
            </a:r>
            <a:r>
              <a:rPr sz="3600" b="0" spc="-35" dirty="0">
                <a:solidFill>
                  <a:srgbClr val="FF0000"/>
                </a:solidFill>
                <a:latin typeface="Calibri Light"/>
                <a:cs typeface="Calibri Light"/>
              </a:rPr>
              <a:t>root</a:t>
            </a:r>
            <a:r>
              <a:rPr sz="3600" b="0" spc="-35" dirty="0">
                <a:latin typeface="Calibri Light"/>
                <a:cs typeface="Calibri Light"/>
              </a:rPr>
              <a:t>&gt;&lt;right&gt;</a:t>
            </a:r>
            <a:endParaRPr sz="3600">
              <a:latin typeface="Calibri Light"/>
              <a:cs typeface="Calibri Light"/>
            </a:endParaRPr>
          </a:p>
          <a:p>
            <a:pPr>
              <a:lnSpc>
                <a:spcPct val="100000"/>
              </a:lnSpc>
              <a:spcBef>
                <a:spcPts val="20"/>
              </a:spcBef>
            </a:pPr>
            <a:endParaRPr sz="4100">
              <a:latin typeface="Times New Roman"/>
              <a:cs typeface="Times New Roman"/>
            </a:endParaRPr>
          </a:p>
          <a:p>
            <a:pPr marL="241300" indent="-229235">
              <a:lnSpc>
                <a:spcPct val="100000"/>
              </a:lnSpc>
              <a:buFont typeface="Arial"/>
              <a:buChar char="•"/>
              <a:tabLst>
                <a:tab pos="241935" algn="l"/>
              </a:tabLst>
            </a:pPr>
            <a:r>
              <a:rPr sz="2800" b="0" spc="-20" dirty="0">
                <a:latin typeface="Calibri Light"/>
                <a:cs typeface="Calibri Light"/>
              </a:rPr>
              <a:t>Post-order</a:t>
            </a:r>
            <a:endParaRPr sz="2800">
              <a:latin typeface="Calibri Light"/>
              <a:cs typeface="Calibri Light"/>
            </a:endParaRPr>
          </a:p>
          <a:p>
            <a:pPr marL="12700">
              <a:lnSpc>
                <a:spcPct val="100000"/>
              </a:lnSpc>
              <a:spcBef>
                <a:spcPts val="520"/>
              </a:spcBef>
            </a:pPr>
            <a:r>
              <a:rPr sz="3600" b="0" spc="-35" dirty="0">
                <a:latin typeface="Calibri Light"/>
                <a:cs typeface="Calibri Light"/>
              </a:rPr>
              <a:t>&lt;left&gt;&lt;right&gt;&lt;</a:t>
            </a:r>
            <a:r>
              <a:rPr sz="3600" b="0" spc="-35" dirty="0">
                <a:solidFill>
                  <a:srgbClr val="FF0000"/>
                </a:solidFill>
                <a:latin typeface="Calibri Light"/>
                <a:cs typeface="Calibri Light"/>
              </a:rPr>
              <a:t>root</a:t>
            </a:r>
            <a:r>
              <a:rPr sz="3600" b="0" spc="-35" dirty="0">
                <a:latin typeface="Calibri Light"/>
                <a:cs typeface="Calibri Light"/>
              </a:rPr>
              <a:t>&gt;</a:t>
            </a:r>
            <a:endParaRPr sz="3600">
              <a:latin typeface="Calibri Light"/>
              <a:cs typeface="Calibri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6730"/>
            <a:ext cx="3433445" cy="574675"/>
          </a:xfrm>
          <a:prstGeom prst="rect">
            <a:avLst/>
          </a:prstGeom>
        </p:spPr>
        <p:txBody>
          <a:bodyPr vert="horz" wrap="square" lIns="0" tIns="12700" rIns="0" bIns="0" rtlCol="0">
            <a:spAutoFit/>
          </a:bodyPr>
          <a:lstStyle/>
          <a:p>
            <a:pPr marL="12700">
              <a:lnSpc>
                <a:spcPct val="100000"/>
              </a:lnSpc>
              <a:spcBef>
                <a:spcPts val="100"/>
              </a:spcBef>
            </a:pPr>
            <a:r>
              <a:rPr spc="-40" dirty="0"/>
              <a:t>Pre-order</a:t>
            </a:r>
            <a:r>
              <a:rPr spc="-145" dirty="0"/>
              <a:t> </a:t>
            </a:r>
            <a:r>
              <a:rPr spc="-80" dirty="0"/>
              <a:t>Traversal</a:t>
            </a:r>
          </a:p>
        </p:txBody>
      </p:sp>
      <p:sp>
        <p:nvSpPr>
          <p:cNvPr id="3" name="object 3"/>
          <p:cNvSpPr txBox="1"/>
          <p:nvPr/>
        </p:nvSpPr>
        <p:spPr>
          <a:xfrm>
            <a:off x="916939" y="1241908"/>
            <a:ext cx="10272395" cy="1670050"/>
          </a:xfrm>
          <a:prstGeom prst="rect">
            <a:avLst/>
          </a:prstGeom>
        </p:spPr>
        <p:txBody>
          <a:bodyPr vert="horz" wrap="square" lIns="0" tIns="48260" rIns="0" bIns="0" rtlCol="0">
            <a:spAutoFit/>
          </a:bodyPr>
          <a:lstStyle/>
          <a:p>
            <a:pPr marL="241300" indent="-229235">
              <a:lnSpc>
                <a:spcPct val="100000"/>
              </a:lnSpc>
              <a:spcBef>
                <a:spcPts val="380"/>
              </a:spcBef>
              <a:buFont typeface="Arial"/>
              <a:buChar char="•"/>
              <a:tabLst>
                <a:tab pos="241935" algn="l"/>
              </a:tabLst>
            </a:pPr>
            <a:r>
              <a:rPr sz="2800" b="0" spc="-10" dirty="0">
                <a:latin typeface="Calibri Light"/>
                <a:cs typeface="Calibri Light"/>
              </a:rPr>
              <a:t>The </a:t>
            </a:r>
            <a:r>
              <a:rPr sz="2800" b="0" spc="-15" dirty="0">
                <a:latin typeface="Calibri Light"/>
                <a:cs typeface="Calibri Light"/>
              </a:rPr>
              <a:t>preorder </a:t>
            </a:r>
            <a:r>
              <a:rPr sz="2800" b="0" spc="-25" dirty="0">
                <a:latin typeface="Calibri Light"/>
                <a:cs typeface="Calibri Light"/>
              </a:rPr>
              <a:t>traversal </a:t>
            </a:r>
            <a:r>
              <a:rPr sz="2800" b="0" spc="-5" dirty="0">
                <a:latin typeface="Calibri Light"/>
                <a:cs typeface="Calibri Light"/>
              </a:rPr>
              <a:t>of a nonempty binary </a:t>
            </a:r>
            <a:r>
              <a:rPr sz="2800" b="0" spc="-15" dirty="0">
                <a:latin typeface="Calibri Light"/>
                <a:cs typeface="Calibri Light"/>
              </a:rPr>
              <a:t>tree </a:t>
            </a:r>
            <a:r>
              <a:rPr sz="2800" b="0" spc="-5" dirty="0">
                <a:latin typeface="Calibri Light"/>
                <a:cs typeface="Calibri Light"/>
              </a:rPr>
              <a:t>is defined as</a:t>
            </a:r>
            <a:r>
              <a:rPr sz="2800" b="0" spc="135" dirty="0">
                <a:latin typeface="Calibri Light"/>
                <a:cs typeface="Calibri Light"/>
              </a:rPr>
              <a:t> </a:t>
            </a:r>
            <a:r>
              <a:rPr sz="2800" b="0" spc="-20" dirty="0">
                <a:latin typeface="Calibri Light"/>
                <a:cs typeface="Calibri Light"/>
              </a:rPr>
              <a:t>follows:</a:t>
            </a:r>
            <a:endParaRPr sz="2800">
              <a:latin typeface="Calibri Light"/>
              <a:cs typeface="Calibri Light"/>
            </a:endParaRPr>
          </a:p>
          <a:p>
            <a:pPr marL="698500" lvl="1" indent="-229235">
              <a:lnSpc>
                <a:spcPct val="100000"/>
              </a:lnSpc>
              <a:spcBef>
                <a:spcPts val="245"/>
              </a:spcBef>
              <a:buFont typeface="Arial"/>
              <a:buChar char="•"/>
              <a:tabLst>
                <a:tab pos="699135" algn="l"/>
              </a:tabLst>
            </a:pPr>
            <a:r>
              <a:rPr sz="2400" b="0" spc="-5" dirty="0">
                <a:latin typeface="Calibri Light"/>
                <a:cs typeface="Calibri Light"/>
              </a:rPr>
              <a:t>Visit </a:t>
            </a:r>
            <a:r>
              <a:rPr sz="2400" b="0" dirty="0">
                <a:latin typeface="Calibri Light"/>
                <a:cs typeface="Calibri Light"/>
              </a:rPr>
              <a:t>the </a:t>
            </a:r>
            <a:r>
              <a:rPr sz="2400" b="0" spc="-15" dirty="0">
                <a:latin typeface="Calibri Light"/>
                <a:cs typeface="Calibri Light"/>
              </a:rPr>
              <a:t>root</a:t>
            </a:r>
            <a:r>
              <a:rPr sz="2400" b="0" spc="-30" dirty="0">
                <a:latin typeface="Calibri Light"/>
                <a:cs typeface="Calibri Light"/>
              </a:rPr>
              <a:t> </a:t>
            </a:r>
            <a:r>
              <a:rPr sz="2400" b="0" spc="-5" dirty="0">
                <a:latin typeface="Calibri Light"/>
                <a:cs typeface="Calibri Light"/>
              </a:rPr>
              <a:t>node</a:t>
            </a:r>
            <a:endParaRPr sz="2400">
              <a:latin typeface="Calibri Light"/>
              <a:cs typeface="Calibri Light"/>
            </a:endParaRPr>
          </a:p>
          <a:p>
            <a:pPr marL="698500" lvl="1" indent="-229235">
              <a:lnSpc>
                <a:spcPct val="100000"/>
              </a:lnSpc>
              <a:spcBef>
                <a:spcPts val="215"/>
              </a:spcBef>
              <a:buFont typeface="Arial"/>
              <a:buChar char="•"/>
              <a:tabLst>
                <a:tab pos="699135" algn="l"/>
              </a:tabLst>
            </a:pPr>
            <a:r>
              <a:rPr sz="2400" b="0" spc="-45" dirty="0">
                <a:latin typeface="Calibri Light"/>
                <a:cs typeface="Calibri Light"/>
              </a:rPr>
              <a:t>Traverse </a:t>
            </a:r>
            <a:r>
              <a:rPr sz="2400" b="0" dirty="0">
                <a:latin typeface="Calibri Light"/>
                <a:cs typeface="Calibri Light"/>
              </a:rPr>
              <a:t>the </a:t>
            </a:r>
            <a:r>
              <a:rPr sz="2400" b="0" spc="-10" dirty="0">
                <a:latin typeface="Calibri Light"/>
                <a:cs typeface="Calibri Light"/>
              </a:rPr>
              <a:t>left sub-tree </a:t>
            </a:r>
            <a:r>
              <a:rPr sz="2400" b="0" dirty="0">
                <a:latin typeface="Calibri Light"/>
                <a:cs typeface="Calibri Light"/>
              </a:rPr>
              <a:t>in</a:t>
            </a:r>
            <a:r>
              <a:rPr sz="2400" b="0" spc="5" dirty="0">
                <a:latin typeface="Calibri Light"/>
                <a:cs typeface="Calibri Light"/>
              </a:rPr>
              <a:t> </a:t>
            </a:r>
            <a:r>
              <a:rPr sz="2400" b="0" spc="-15" dirty="0">
                <a:latin typeface="Calibri Light"/>
                <a:cs typeface="Calibri Light"/>
              </a:rPr>
              <a:t>preorder</a:t>
            </a:r>
            <a:endParaRPr sz="2400">
              <a:latin typeface="Calibri Light"/>
              <a:cs typeface="Calibri Light"/>
            </a:endParaRPr>
          </a:p>
          <a:p>
            <a:pPr marL="698500" lvl="1" indent="-229235">
              <a:lnSpc>
                <a:spcPct val="100000"/>
              </a:lnSpc>
              <a:spcBef>
                <a:spcPts val="204"/>
              </a:spcBef>
              <a:buFont typeface="Arial"/>
              <a:buChar char="•"/>
              <a:tabLst>
                <a:tab pos="699135" algn="l"/>
              </a:tabLst>
            </a:pPr>
            <a:r>
              <a:rPr sz="2400" b="0" spc="-45" dirty="0">
                <a:latin typeface="Calibri Light"/>
                <a:cs typeface="Calibri Light"/>
              </a:rPr>
              <a:t>Traverse </a:t>
            </a:r>
            <a:r>
              <a:rPr sz="2400" b="0" dirty="0">
                <a:latin typeface="Calibri Light"/>
                <a:cs typeface="Calibri Light"/>
              </a:rPr>
              <a:t>the </a:t>
            </a:r>
            <a:r>
              <a:rPr sz="2400" b="0" spc="-10" dirty="0">
                <a:latin typeface="Calibri Light"/>
                <a:cs typeface="Calibri Light"/>
              </a:rPr>
              <a:t>right sub-tree </a:t>
            </a:r>
            <a:r>
              <a:rPr sz="2400" b="0" dirty="0">
                <a:latin typeface="Calibri Light"/>
                <a:cs typeface="Calibri Light"/>
              </a:rPr>
              <a:t>in </a:t>
            </a:r>
            <a:r>
              <a:rPr sz="2400" b="0" spc="-15" dirty="0">
                <a:latin typeface="Calibri Light"/>
                <a:cs typeface="Calibri Light"/>
              </a:rPr>
              <a:t>preorder</a:t>
            </a:r>
            <a:endParaRPr sz="2400">
              <a:latin typeface="Calibri Light"/>
              <a:cs typeface="Calibri Light"/>
            </a:endParaRPr>
          </a:p>
        </p:txBody>
      </p:sp>
      <p:sp>
        <p:nvSpPr>
          <p:cNvPr id="4" name="object 4"/>
          <p:cNvSpPr txBox="1"/>
          <p:nvPr/>
        </p:nvSpPr>
        <p:spPr>
          <a:xfrm>
            <a:off x="5510784" y="6477380"/>
            <a:ext cx="1170305" cy="153035"/>
          </a:xfrm>
          <a:prstGeom prst="rect">
            <a:avLst/>
          </a:prstGeom>
        </p:spPr>
        <p:txBody>
          <a:bodyPr vert="horz" wrap="square" lIns="0" tIns="0" rIns="0" bIns="0" rtlCol="0">
            <a:spAutoFit/>
          </a:bodyPr>
          <a:lstStyle/>
          <a:p>
            <a:pPr>
              <a:lnSpc>
                <a:spcPts val="1140"/>
              </a:lnSpc>
            </a:pPr>
            <a:r>
              <a:rPr sz="1200" dirty="0">
                <a:solidFill>
                  <a:srgbClr val="888888"/>
                </a:solidFill>
                <a:latin typeface="Calibri"/>
                <a:cs typeface="Calibri"/>
              </a:rPr>
              <a:t>Ashim</a:t>
            </a:r>
            <a:r>
              <a:rPr sz="1200" spc="-50" dirty="0">
                <a:solidFill>
                  <a:srgbClr val="888888"/>
                </a:solidFill>
                <a:latin typeface="Calibri"/>
                <a:cs typeface="Calibri"/>
              </a:rPr>
              <a:t> </a:t>
            </a:r>
            <a:r>
              <a:rPr sz="1200" spc="-5" dirty="0">
                <a:solidFill>
                  <a:srgbClr val="888888"/>
                </a:solidFill>
                <a:latin typeface="Calibri"/>
                <a:cs typeface="Calibri"/>
              </a:rPr>
              <a:t>Lamichhane</a:t>
            </a:r>
            <a:endParaRPr sz="1200">
              <a:latin typeface="Calibri"/>
              <a:cs typeface="Calibri"/>
            </a:endParaRPr>
          </a:p>
        </p:txBody>
      </p:sp>
      <p:sp>
        <p:nvSpPr>
          <p:cNvPr id="5" name="object 5"/>
          <p:cNvSpPr txBox="1"/>
          <p:nvPr/>
        </p:nvSpPr>
        <p:spPr>
          <a:xfrm>
            <a:off x="11094211"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27</a:t>
            </a:r>
            <a:endParaRPr sz="1200">
              <a:latin typeface="Calibri"/>
              <a:cs typeface="Calibri"/>
            </a:endParaRPr>
          </a:p>
        </p:txBody>
      </p:sp>
      <p:sp>
        <p:nvSpPr>
          <p:cNvPr id="6" name="object 6"/>
          <p:cNvSpPr/>
          <p:nvPr/>
        </p:nvSpPr>
        <p:spPr>
          <a:xfrm>
            <a:off x="2793534" y="3046476"/>
            <a:ext cx="6503315" cy="360730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0116" y="227838"/>
            <a:ext cx="4050029" cy="574040"/>
          </a:xfrm>
          <a:prstGeom prst="rect">
            <a:avLst/>
          </a:prstGeom>
        </p:spPr>
        <p:txBody>
          <a:bodyPr vert="horz" wrap="square" lIns="0" tIns="12700" rIns="0" bIns="0" rtlCol="0">
            <a:spAutoFit/>
          </a:bodyPr>
          <a:lstStyle/>
          <a:p>
            <a:pPr marL="12700">
              <a:lnSpc>
                <a:spcPct val="100000"/>
              </a:lnSpc>
              <a:spcBef>
                <a:spcPts val="100"/>
              </a:spcBef>
            </a:pPr>
            <a:r>
              <a:rPr spc="-40" dirty="0"/>
              <a:t>Pre-order</a:t>
            </a:r>
            <a:r>
              <a:rPr spc="-140" dirty="0"/>
              <a:t> </a:t>
            </a:r>
            <a:r>
              <a:rPr spc="-40" dirty="0"/>
              <a:t>Pseudocode</a:t>
            </a:r>
          </a:p>
        </p:txBody>
      </p:sp>
      <p:sp>
        <p:nvSpPr>
          <p:cNvPr id="3" name="object 3"/>
          <p:cNvSpPr txBox="1"/>
          <p:nvPr/>
        </p:nvSpPr>
        <p:spPr>
          <a:xfrm>
            <a:off x="420116" y="1047114"/>
            <a:ext cx="3592195" cy="4870450"/>
          </a:xfrm>
          <a:prstGeom prst="rect">
            <a:avLst/>
          </a:prstGeom>
        </p:spPr>
        <p:txBody>
          <a:bodyPr vert="horz" wrap="square" lIns="0" tIns="4445" rIns="0" bIns="0" rtlCol="0">
            <a:spAutoFit/>
          </a:bodyPr>
          <a:lstStyle/>
          <a:p>
            <a:pPr marL="311150" marR="1608455" indent="-299085">
              <a:lnSpc>
                <a:spcPct val="102099"/>
              </a:lnSpc>
              <a:spcBef>
                <a:spcPts val="35"/>
              </a:spcBef>
            </a:pPr>
            <a:r>
              <a:rPr sz="2600" b="0" spc="-10" dirty="0">
                <a:latin typeface="Calibri Light"/>
                <a:cs typeface="Calibri Light"/>
              </a:rPr>
              <a:t>struct </a:t>
            </a:r>
            <a:r>
              <a:rPr sz="2600" b="0" spc="-15" dirty="0">
                <a:latin typeface="Calibri Light"/>
                <a:cs typeface="Calibri Light"/>
              </a:rPr>
              <a:t>Node{  </a:t>
            </a:r>
            <a:r>
              <a:rPr sz="2600" b="0" spc="-5" dirty="0">
                <a:latin typeface="Calibri Light"/>
                <a:cs typeface="Calibri Light"/>
              </a:rPr>
              <a:t>char </a:t>
            </a:r>
            <a:r>
              <a:rPr sz="2600" b="0" spc="-15" dirty="0">
                <a:latin typeface="Calibri Light"/>
                <a:cs typeface="Calibri Light"/>
              </a:rPr>
              <a:t>data;  </a:t>
            </a:r>
            <a:r>
              <a:rPr sz="2600" b="0" spc="-5" dirty="0">
                <a:latin typeface="Calibri Light"/>
                <a:cs typeface="Calibri Light"/>
              </a:rPr>
              <a:t>Node </a:t>
            </a:r>
            <a:r>
              <a:rPr sz="2600" b="0" spc="-10" dirty="0">
                <a:latin typeface="Calibri Light"/>
                <a:cs typeface="Calibri Light"/>
              </a:rPr>
              <a:t>*left;  </a:t>
            </a:r>
            <a:r>
              <a:rPr sz="2600" b="0" spc="-5" dirty="0">
                <a:latin typeface="Calibri Light"/>
                <a:cs typeface="Calibri Light"/>
              </a:rPr>
              <a:t>Node</a:t>
            </a:r>
            <a:r>
              <a:rPr sz="2600" b="0" spc="-60" dirty="0">
                <a:latin typeface="Calibri Light"/>
                <a:cs typeface="Calibri Light"/>
              </a:rPr>
              <a:t> </a:t>
            </a:r>
            <a:r>
              <a:rPr sz="2600" b="0" spc="-10" dirty="0">
                <a:latin typeface="Calibri Light"/>
                <a:cs typeface="Calibri Light"/>
              </a:rPr>
              <a:t>*right;</a:t>
            </a:r>
            <a:endParaRPr sz="2600">
              <a:latin typeface="Calibri Light"/>
              <a:cs typeface="Calibri Light"/>
            </a:endParaRPr>
          </a:p>
          <a:p>
            <a:pPr marL="12700">
              <a:lnSpc>
                <a:spcPct val="100000"/>
              </a:lnSpc>
              <a:spcBef>
                <a:spcPts val="60"/>
              </a:spcBef>
            </a:pPr>
            <a:r>
              <a:rPr sz="2600" b="0" dirty="0">
                <a:latin typeface="Calibri Light"/>
                <a:cs typeface="Calibri Light"/>
              </a:rPr>
              <a:t>}</a:t>
            </a:r>
            <a:endParaRPr sz="2600">
              <a:latin typeface="Calibri Light"/>
              <a:cs typeface="Calibri Light"/>
            </a:endParaRPr>
          </a:p>
          <a:p>
            <a:pPr marL="12700">
              <a:lnSpc>
                <a:spcPct val="100000"/>
              </a:lnSpc>
              <a:spcBef>
                <a:spcPts val="60"/>
              </a:spcBef>
            </a:pPr>
            <a:r>
              <a:rPr sz="2600" b="0" spc="-10" dirty="0">
                <a:latin typeface="Calibri Light"/>
                <a:cs typeface="Calibri Light"/>
              </a:rPr>
              <a:t>void </a:t>
            </a:r>
            <a:r>
              <a:rPr sz="2600" b="0" spc="-15" dirty="0">
                <a:latin typeface="Calibri Light"/>
                <a:cs typeface="Calibri Light"/>
              </a:rPr>
              <a:t>Preorder(Node</a:t>
            </a:r>
            <a:r>
              <a:rPr sz="2600" b="0" spc="-95" dirty="0">
                <a:latin typeface="Calibri Light"/>
                <a:cs typeface="Calibri Light"/>
              </a:rPr>
              <a:t> </a:t>
            </a:r>
            <a:r>
              <a:rPr sz="2600" b="0" spc="-15" dirty="0">
                <a:latin typeface="Calibri Light"/>
                <a:cs typeface="Calibri Light"/>
              </a:rPr>
              <a:t>*root)</a:t>
            </a:r>
            <a:endParaRPr sz="2600">
              <a:latin typeface="Calibri Light"/>
              <a:cs typeface="Calibri Light"/>
            </a:endParaRPr>
          </a:p>
          <a:p>
            <a:pPr marL="12700">
              <a:lnSpc>
                <a:spcPct val="100000"/>
              </a:lnSpc>
              <a:spcBef>
                <a:spcPts val="75"/>
              </a:spcBef>
            </a:pPr>
            <a:r>
              <a:rPr sz="2600" b="0" dirty="0">
                <a:latin typeface="Calibri Light"/>
                <a:cs typeface="Calibri Light"/>
              </a:rPr>
              <a:t>{</a:t>
            </a:r>
            <a:endParaRPr sz="2600">
              <a:latin typeface="Calibri Light"/>
              <a:cs typeface="Calibri Light"/>
            </a:endParaRPr>
          </a:p>
          <a:p>
            <a:pPr marL="311150" marR="5080">
              <a:lnSpc>
                <a:spcPct val="101899"/>
              </a:lnSpc>
              <a:spcBef>
                <a:spcPts val="5"/>
              </a:spcBef>
            </a:pPr>
            <a:r>
              <a:rPr sz="2600" b="0" dirty="0">
                <a:latin typeface="Calibri Light"/>
                <a:cs typeface="Calibri Light"/>
              </a:rPr>
              <a:t>if </a:t>
            </a:r>
            <a:r>
              <a:rPr sz="2600" b="0" spc="-10" dirty="0">
                <a:latin typeface="Calibri Light"/>
                <a:cs typeface="Calibri Light"/>
              </a:rPr>
              <a:t>(root==NULL) return;  </a:t>
            </a:r>
            <a:r>
              <a:rPr sz="2600" b="0" spc="-5" dirty="0">
                <a:latin typeface="Calibri Light"/>
                <a:cs typeface="Calibri Light"/>
              </a:rPr>
              <a:t>printf </a:t>
            </a:r>
            <a:r>
              <a:rPr sz="2600" b="0" spc="-45" dirty="0">
                <a:latin typeface="Calibri Light"/>
                <a:cs typeface="Calibri Light"/>
              </a:rPr>
              <a:t>(“%c”,</a:t>
            </a:r>
            <a:r>
              <a:rPr sz="2600" b="0" spc="-75" dirty="0">
                <a:latin typeface="Calibri Light"/>
                <a:cs typeface="Calibri Light"/>
              </a:rPr>
              <a:t> </a:t>
            </a:r>
            <a:r>
              <a:rPr sz="2600" b="0" spc="-15" dirty="0">
                <a:latin typeface="Calibri Light"/>
                <a:cs typeface="Calibri Light"/>
              </a:rPr>
              <a:t>root-&gt;data);</a:t>
            </a:r>
            <a:endParaRPr sz="2600">
              <a:latin typeface="Calibri Light"/>
              <a:cs typeface="Calibri Light"/>
            </a:endParaRPr>
          </a:p>
          <a:p>
            <a:pPr marL="311150" marR="371475">
              <a:lnSpc>
                <a:spcPct val="101899"/>
              </a:lnSpc>
              <a:spcBef>
                <a:spcPts val="10"/>
              </a:spcBef>
            </a:pPr>
            <a:r>
              <a:rPr sz="2600" b="0" spc="-10" dirty="0">
                <a:latin typeface="Calibri Light"/>
                <a:cs typeface="Calibri Light"/>
              </a:rPr>
              <a:t>Preorder(root-&gt;left);  </a:t>
            </a:r>
            <a:r>
              <a:rPr sz="2600" b="0" spc="-30" dirty="0">
                <a:latin typeface="Calibri Light"/>
                <a:cs typeface="Calibri Light"/>
              </a:rPr>
              <a:t>P</a:t>
            </a:r>
            <a:r>
              <a:rPr sz="2600" b="0" spc="-40" dirty="0">
                <a:latin typeface="Calibri Light"/>
                <a:cs typeface="Calibri Light"/>
              </a:rPr>
              <a:t>r</a:t>
            </a:r>
            <a:r>
              <a:rPr sz="2600" b="0" spc="-5" dirty="0">
                <a:latin typeface="Calibri Light"/>
                <a:cs typeface="Calibri Light"/>
              </a:rPr>
              <a:t>eo</a:t>
            </a:r>
            <a:r>
              <a:rPr sz="2600" b="0" spc="-45" dirty="0">
                <a:latin typeface="Calibri Light"/>
                <a:cs typeface="Calibri Light"/>
              </a:rPr>
              <a:t>r</a:t>
            </a:r>
            <a:r>
              <a:rPr sz="2600" b="0" dirty="0">
                <a:latin typeface="Calibri Light"/>
                <a:cs typeface="Calibri Light"/>
              </a:rPr>
              <a:t>der(</a:t>
            </a:r>
            <a:r>
              <a:rPr sz="2600" b="0" spc="-50" dirty="0">
                <a:latin typeface="Calibri Light"/>
                <a:cs typeface="Calibri Light"/>
              </a:rPr>
              <a:t>r</a:t>
            </a:r>
            <a:r>
              <a:rPr sz="2600" b="0" spc="-5" dirty="0">
                <a:latin typeface="Calibri Light"/>
                <a:cs typeface="Calibri Light"/>
              </a:rPr>
              <a:t>oo</a:t>
            </a:r>
            <a:r>
              <a:rPr sz="2600" b="0" spc="-10" dirty="0">
                <a:latin typeface="Calibri Light"/>
                <a:cs typeface="Calibri Light"/>
              </a:rPr>
              <a:t>t-</a:t>
            </a:r>
            <a:r>
              <a:rPr sz="2600" b="0" spc="-5" dirty="0">
                <a:latin typeface="Calibri Light"/>
                <a:cs typeface="Calibri Light"/>
              </a:rPr>
              <a:t>&gt;rig</a:t>
            </a:r>
            <a:r>
              <a:rPr sz="2600" b="0" spc="-25" dirty="0">
                <a:latin typeface="Calibri Light"/>
                <a:cs typeface="Calibri Light"/>
              </a:rPr>
              <a:t>h</a:t>
            </a:r>
            <a:r>
              <a:rPr sz="2600" b="0" dirty="0">
                <a:latin typeface="Calibri Light"/>
                <a:cs typeface="Calibri Light"/>
              </a:rPr>
              <a:t>t);</a:t>
            </a:r>
            <a:endParaRPr sz="2600">
              <a:latin typeface="Calibri Light"/>
              <a:cs typeface="Calibri Light"/>
            </a:endParaRPr>
          </a:p>
          <a:p>
            <a:pPr marL="12700">
              <a:lnSpc>
                <a:spcPct val="100000"/>
              </a:lnSpc>
              <a:spcBef>
                <a:spcPts val="60"/>
              </a:spcBef>
            </a:pPr>
            <a:r>
              <a:rPr sz="2600" b="0" dirty="0">
                <a:latin typeface="Calibri Light"/>
                <a:cs typeface="Calibri Light"/>
              </a:rPr>
              <a:t>}</a:t>
            </a:r>
            <a:endParaRPr sz="2600">
              <a:latin typeface="Calibri Light"/>
              <a:cs typeface="Calibri Light"/>
            </a:endParaRPr>
          </a:p>
        </p:txBody>
      </p:sp>
      <p:sp>
        <p:nvSpPr>
          <p:cNvPr id="4" name="object 4"/>
          <p:cNvSpPr/>
          <p:nvPr/>
        </p:nvSpPr>
        <p:spPr>
          <a:xfrm>
            <a:off x="4925567" y="734568"/>
            <a:ext cx="5931408" cy="420319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36</a:t>
            </a:fld>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6730"/>
            <a:ext cx="3143885" cy="574675"/>
          </a:xfrm>
          <a:prstGeom prst="rect">
            <a:avLst/>
          </a:prstGeom>
        </p:spPr>
        <p:txBody>
          <a:bodyPr vert="horz" wrap="square" lIns="0" tIns="12700" rIns="0" bIns="0" rtlCol="0">
            <a:spAutoFit/>
          </a:bodyPr>
          <a:lstStyle/>
          <a:p>
            <a:pPr marL="12700">
              <a:lnSpc>
                <a:spcPct val="100000"/>
              </a:lnSpc>
              <a:spcBef>
                <a:spcPts val="100"/>
              </a:spcBef>
            </a:pPr>
            <a:r>
              <a:rPr spc="-30" dirty="0"/>
              <a:t>In-order</a:t>
            </a:r>
            <a:r>
              <a:rPr spc="-120" dirty="0"/>
              <a:t> </a:t>
            </a:r>
            <a:r>
              <a:rPr spc="-55" dirty="0"/>
              <a:t>traversal</a:t>
            </a:r>
          </a:p>
        </p:txBody>
      </p:sp>
      <p:sp>
        <p:nvSpPr>
          <p:cNvPr id="3" name="object 3"/>
          <p:cNvSpPr txBox="1"/>
          <p:nvPr/>
        </p:nvSpPr>
        <p:spPr>
          <a:xfrm>
            <a:off x="916939" y="1303514"/>
            <a:ext cx="10168255" cy="1670050"/>
          </a:xfrm>
          <a:prstGeom prst="rect">
            <a:avLst/>
          </a:prstGeom>
        </p:spPr>
        <p:txBody>
          <a:bodyPr vert="horz" wrap="square" lIns="0" tIns="47625" rIns="0" bIns="0" rtlCol="0">
            <a:spAutoFit/>
          </a:bodyPr>
          <a:lstStyle/>
          <a:p>
            <a:pPr marL="241300" indent="-229235">
              <a:lnSpc>
                <a:spcPct val="100000"/>
              </a:lnSpc>
              <a:spcBef>
                <a:spcPts val="375"/>
              </a:spcBef>
              <a:buFont typeface="Arial"/>
              <a:buChar char="•"/>
              <a:tabLst>
                <a:tab pos="241935" algn="l"/>
              </a:tabLst>
            </a:pPr>
            <a:r>
              <a:rPr sz="2800" b="0" spc="-10" dirty="0">
                <a:latin typeface="Calibri Light"/>
                <a:cs typeface="Calibri Light"/>
              </a:rPr>
              <a:t>The in-order </a:t>
            </a:r>
            <a:r>
              <a:rPr sz="2800" b="0" spc="-25" dirty="0">
                <a:latin typeface="Calibri Light"/>
                <a:cs typeface="Calibri Light"/>
              </a:rPr>
              <a:t>traversal </a:t>
            </a:r>
            <a:r>
              <a:rPr sz="2800" b="0" spc="-5" dirty="0">
                <a:latin typeface="Calibri Light"/>
                <a:cs typeface="Calibri Light"/>
              </a:rPr>
              <a:t>of a nonempty binary </a:t>
            </a:r>
            <a:r>
              <a:rPr sz="2800" b="0" spc="-15" dirty="0">
                <a:latin typeface="Calibri Light"/>
                <a:cs typeface="Calibri Light"/>
              </a:rPr>
              <a:t>tree </a:t>
            </a:r>
            <a:r>
              <a:rPr sz="2800" b="0" spc="-5" dirty="0">
                <a:latin typeface="Calibri Light"/>
                <a:cs typeface="Calibri Light"/>
              </a:rPr>
              <a:t>is </a:t>
            </a:r>
            <a:r>
              <a:rPr sz="2800" b="0" spc="-10" dirty="0">
                <a:latin typeface="Calibri Light"/>
                <a:cs typeface="Calibri Light"/>
              </a:rPr>
              <a:t>defined </a:t>
            </a:r>
            <a:r>
              <a:rPr sz="2800" b="0" spc="-5" dirty="0">
                <a:latin typeface="Calibri Light"/>
                <a:cs typeface="Calibri Light"/>
              </a:rPr>
              <a:t>as</a:t>
            </a:r>
            <a:r>
              <a:rPr sz="2800" b="0" spc="195" dirty="0">
                <a:latin typeface="Calibri Light"/>
                <a:cs typeface="Calibri Light"/>
              </a:rPr>
              <a:t> </a:t>
            </a:r>
            <a:r>
              <a:rPr sz="2800" b="0" spc="-20" dirty="0">
                <a:latin typeface="Calibri Light"/>
                <a:cs typeface="Calibri Light"/>
              </a:rPr>
              <a:t>follows:</a:t>
            </a:r>
            <a:endParaRPr sz="2800">
              <a:latin typeface="Calibri Light"/>
              <a:cs typeface="Calibri Light"/>
            </a:endParaRPr>
          </a:p>
          <a:p>
            <a:pPr marL="698500" lvl="1" indent="-229235">
              <a:lnSpc>
                <a:spcPct val="100000"/>
              </a:lnSpc>
              <a:spcBef>
                <a:spcPts val="245"/>
              </a:spcBef>
              <a:buFont typeface="Arial"/>
              <a:buChar char="•"/>
              <a:tabLst>
                <a:tab pos="699135" algn="l"/>
              </a:tabLst>
            </a:pPr>
            <a:r>
              <a:rPr sz="2400" b="0" spc="-45" dirty="0">
                <a:latin typeface="Calibri Light"/>
                <a:cs typeface="Calibri Light"/>
              </a:rPr>
              <a:t>Traverse </a:t>
            </a:r>
            <a:r>
              <a:rPr sz="2400" b="0" dirty="0">
                <a:latin typeface="Calibri Light"/>
                <a:cs typeface="Calibri Light"/>
              </a:rPr>
              <a:t>the </a:t>
            </a:r>
            <a:r>
              <a:rPr sz="2400" b="0" spc="-10" dirty="0">
                <a:latin typeface="Calibri Light"/>
                <a:cs typeface="Calibri Light"/>
              </a:rPr>
              <a:t>left sub-tree </a:t>
            </a:r>
            <a:r>
              <a:rPr sz="2400" b="0" dirty="0">
                <a:latin typeface="Calibri Light"/>
                <a:cs typeface="Calibri Light"/>
              </a:rPr>
              <a:t>in</a:t>
            </a:r>
            <a:r>
              <a:rPr sz="2400" b="0" spc="-15" dirty="0">
                <a:latin typeface="Calibri Light"/>
                <a:cs typeface="Calibri Light"/>
              </a:rPr>
              <a:t> </a:t>
            </a:r>
            <a:r>
              <a:rPr sz="2400" b="0" spc="-10" dirty="0">
                <a:latin typeface="Calibri Light"/>
                <a:cs typeface="Calibri Light"/>
              </a:rPr>
              <a:t>in-order</a:t>
            </a:r>
            <a:endParaRPr sz="2400">
              <a:latin typeface="Calibri Light"/>
              <a:cs typeface="Calibri Light"/>
            </a:endParaRPr>
          </a:p>
          <a:p>
            <a:pPr marL="698500" lvl="1" indent="-229235">
              <a:lnSpc>
                <a:spcPct val="100000"/>
              </a:lnSpc>
              <a:spcBef>
                <a:spcPts val="220"/>
              </a:spcBef>
              <a:buFont typeface="Arial"/>
              <a:buChar char="•"/>
              <a:tabLst>
                <a:tab pos="699135" algn="l"/>
              </a:tabLst>
            </a:pPr>
            <a:r>
              <a:rPr sz="2400" b="0" spc="-5" dirty="0">
                <a:latin typeface="Calibri Light"/>
                <a:cs typeface="Calibri Light"/>
              </a:rPr>
              <a:t>Visit </a:t>
            </a:r>
            <a:r>
              <a:rPr sz="2400" b="0" dirty="0">
                <a:latin typeface="Calibri Light"/>
                <a:cs typeface="Calibri Light"/>
              </a:rPr>
              <a:t>the </a:t>
            </a:r>
            <a:r>
              <a:rPr sz="2400" b="0" spc="-15" dirty="0">
                <a:latin typeface="Calibri Light"/>
                <a:cs typeface="Calibri Light"/>
              </a:rPr>
              <a:t>root</a:t>
            </a:r>
            <a:r>
              <a:rPr sz="2400" b="0" spc="-30" dirty="0">
                <a:latin typeface="Calibri Light"/>
                <a:cs typeface="Calibri Light"/>
              </a:rPr>
              <a:t> </a:t>
            </a:r>
            <a:r>
              <a:rPr sz="2400" b="0" spc="-5" dirty="0">
                <a:latin typeface="Calibri Light"/>
                <a:cs typeface="Calibri Light"/>
              </a:rPr>
              <a:t>node</a:t>
            </a:r>
            <a:endParaRPr sz="2400">
              <a:latin typeface="Calibri Light"/>
              <a:cs typeface="Calibri Light"/>
            </a:endParaRPr>
          </a:p>
          <a:p>
            <a:pPr marL="698500" lvl="1" indent="-229235">
              <a:lnSpc>
                <a:spcPct val="100000"/>
              </a:lnSpc>
              <a:spcBef>
                <a:spcPts val="204"/>
              </a:spcBef>
              <a:buFont typeface="Arial"/>
              <a:buChar char="•"/>
              <a:tabLst>
                <a:tab pos="699135" algn="l"/>
              </a:tabLst>
            </a:pPr>
            <a:r>
              <a:rPr sz="2400" b="0" spc="-45" dirty="0">
                <a:latin typeface="Calibri Light"/>
                <a:cs typeface="Calibri Light"/>
              </a:rPr>
              <a:t>Traverse </a:t>
            </a:r>
            <a:r>
              <a:rPr sz="2400" b="0" dirty="0">
                <a:latin typeface="Calibri Light"/>
                <a:cs typeface="Calibri Light"/>
              </a:rPr>
              <a:t>the </a:t>
            </a:r>
            <a:r>
              <a:rPr sz="2400" b="0" spc="-5" dirty="0">
                <a:latin typeface="Calibri Light"/>
                <a:cs typeface="Calibri Light"/>
              </a:rPr>
              <a:t>right </a:t>
            </a:r>
            <a:r>
              <a:rPr sz="2400" b="0" spc="-10" dirty="0">
                <a:latin typeface="Calibri Light"/>
                <a:cs typeface="Calibri Light"/>
              </a:rPr>
              <a:t>sub-tree </a:t>
            </a:r>
            <a:r>
              <a:rPr sz="2400" b="0" dirty="0">
                <a:latin typeface="Calibri Light"/>
                <a:cs typeface="Calibri Light"/>
              </a:rPr>
              <a:t>in </a:t>
            </a:r>
            <a:r>
              <a:rPr sz="2400" b="0" spc="-10" dirty="0">
                <a:latin typeface="Calibri Light"/>
                <a:cs typeface="Calibri Light"/>
              </a:rPr>
              <a:t>inorder</a:t>
            </a:r>
            <a:endParaRPr sz="2400">
              <a:latin typeface="Calibri Light"/>
              <a:cs typeface="Calibri Light"/>
            </a:endParaRPr>
          </a:p>
        </p:txBody>
      </p:sp>
      <p:sp>
        <p:nvSpPr>
          <p:cNvPr id="5" name="object 5"/>
          <p:cNvSpPr txBox="1"/>
          <p:nvPr/>
        </p:nvSpPr>
        <p:spPr>
          <a:xfrm>
            <a:off x="916938" y="4051172"/>
            <a:ext cx="4340861" cy="1219835"/>
          </a:xfrm>
          <a:prstGeom prst="rect">
            <a:avLst/>
          </a:prstGeom>
        </p:spPr>
        <p:txBody>
          <a:bodyPr vert="horz" wrap="square" lIns="0" tIns="60960" rIns="0" bIns="0" rtlCol="0">
            <a:spAutoFit/>
          </a:bodyPr>
          <a:lstStyle/>
          <a:p>
            <a:pPr marL="241300" marR="5080" indent="-229235">
              <a:lnSpc>
                <a:spcPts val="3020"/>
              </a:lnSpc>
              <a:spcBef>
                <a:spcPts val="480"/>
              </a:spcBef>
              <a:buFont typeface="Arial"/>
              <a:buChar char="•"/>
              <a:tabLst>
                <a:tab pos="241935" algn="l"/>
              </a:tabLst>
            </a:pPr>
            <a:r>
              <a:rPr sz="2800" b="0" spc="-10" dirty="0">
                <a:latin typeface="Calibri Light"/>
                <a:cs typeface="Calibri Light"/>
              </a:rPr>
              <a:t>The in-order </a:t>
            </a:r>
            <a:r>
              <a:rPr sz="2800" b="0" spc="-25" dirty="0">
                <a:latin typeface="Calibri Light"/>
                <a:cs typeface="Calibri Light"/>
              </a:rPr>
              <a:t>traversal </a:t>
            </a:r>
            <a:r>
              <a:rPr sz="2800" b="0" spc="-5" dirty="0">
                <a:latin typeface="Calibri Light"/>
                <a:cs typeface="Calibri Light"/>
              </a:rPr>
              <a:t>outp</a:t>
            </a:r>
            <a:r>
              <a:rPr lang="en-US" sz="2800" b="0" spc="-5" dirty="0">
                <a:latin typeface="Calibri Light"/>
                <a:cs typeface="Calibri Light"/>
              </a:rPr>
              <a:t>ut</a:t>
            </a:r>
            <a:r>
              <a:rPr sz="2800" b="0" spc="-5" dirty="0">
                <a:latin typeface="Calibri Light"/>
                <a:cs typeface="Calibri Light"/>
              </a:rPr>
              <a:t>  of the </a:t>
            </a:r>
            <a:r>
              <a:rPr sz="2800" b="0" spc="-10" dirty="0">
                <a:latin typeface="Calibri Light"/>
                <a:cs typeface="Calibri Light"/>
              </a:rPr>
              <a:t>given </a:t>
            </a:r>
            <a:r>
              <a:rPr sz="2800" b="0" spc="-15" dirty="0">
                <a:latin typeface="Calibri Light"/>
                <a:cs typeface="Calibri Light"/>
              </a:rPr>
              <a:t>tree</a:t>
            </a:r>
            <a:r>
              <a:rPr sz="2800" b="0" spc="40" dirty="0">
                <a:latin typeface="Calibri Light"/>
                <a:cs typeface="Calibri Light"/>
              </a:rPr>
              <a:t> </a:t>
            </a:r>
            <a:r>
              <a:rPr sz="2800" b="0" spc="-5" dirty="0">
                <a:latin typeface="Calibri Light"/>
                <a:cs typeface="Calibri Light"/>
              </a:rPr>
              <a:t>is</a:t>
            </a:r>
            <a:endParaRPr sz="2800" dirty="0">
              <a:latin typeface="Calibri Light"/>
              <a:cs typeface="Calibri Light"/>
            </a:endParaRPr>
          </a:p>
          <a:p>
            <a:pPr marL="241300">
              <a:lnSpc>
                <a:spcPts val="2985"/>
              </a:lnSpc>
            </a:pPr>
            <a:r>
              <a:rPr sz="2800" spc="-5" dirty="0">
                <a:latin typeface="Calibri"/>
                <a:cs typeface="Calibri"/>
              </a:rPr>
              <a:t>H D I B E A F C</a:t>
            </a:r>
            <a:r>
              <a:rPr sz="2800" spc="15" dirty="0">
                <a:latin typeface="Calibri"/>
                <a:cs typeface="Calibri"/>
              </a:rPr>
              <a:t> </a:t>
            </a:r>
            <a:r>
              <a:rPr sz="2800" spc="-5" dirty="0">
                <a:latin typeface="Calibri"/>
                <a:cs typeface="Calibri"/>
              </a:rPr>
              <a:t>G</a:t>
            </a:r>
            <a:endParaRPr sz="2800" dirty="0">
              <a:latin typeface="Calibri"/>
              <a:cs typeface="Calibri"/>
            </a:endParaRPr>
          </a:p>
        </p:txBody>
      </p:sp>
      <p:sp>
        <p:nvSpPr>
          <p:cNvPr id="6" name="object 6"/>
          <p:cNvSpPr/>
          <p:nvPr/>
        </p:nvSpPr>
        <p:spPr>
          <a:xfrm>
            <a:off x="5639222" y="3308603"/>
            <a:ext cx="5536269" cy="3048000"/>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37</a:t>
            </a:fld>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0116" y="227838"/>
            <a:ext cx="3796029" cy="574040"/>
          </a:xfrm>
          <a:prstGeom prst="rect">
            <a:avLst/>
          </a:prstGeom>
        </p:spPr>
        <p:txBody>
          <a:bodyPr vert="horz" wrap="square" lIns="0" tIns="12700" rIns="0" bIns="0" rtlCol="0">
            <a:spAutoFit/>
          </a:bodyPr>
          <a:lstStyle/>
          <a:p>
            <a:pPr marL="12700">
              <a:lnSpc>
                <a:spcPct val="100000"/>
              </a:lnSpc>
              <a:spcBef>
                <a:spcPts val="100"/>
              </a:spcBef>
            </a:pPr>
            <a:r>
              <a:rPr spc="-30" dirty="0"/>
              <a:t>In-order</a:t>
            </a:r>
            <a:r>
              <a:rPr spc="-145" dirty="0"/>
              <a:t> </a:t>
            </a:r>
            <a:r>
              <a:rPr spc="-40" dirty="0"/>
              <a:t>Pseudocode</a:t>
            </a:r>
          </a:p>
        </p:txBody>
      </p:sp>
      <p:sp>
        <p:nvSpPr>
          <p:cNvPr id="3" name="object 3"/>
          <p:cNvSpPr txBox="1"/>
          <p:nvPr/>
        </p:nvSpPr>
        <p:spPr>
          <a:xfrm>
            <a:off x="420116" y="1047114"/>
            <a:ext cx="3592195" cy="4870450"/>
          </a:xfrm>
          <a:prstGeom prst="rect">
            <a:avLst/>
          </a:prstGeom>
        </p:spPr>
        <p:txBody>
          <a:bodyPr vert="horz" wrap="square" lIns="0" tIns="4445" rIns="0" bIns="0" rtlCol="0">
            <a:spAutoFit/>
          </a:bodyPr>
          <a:lstStyle/>
          <a:p>
            <a:pPr marL="311150" marR="1608455" indent="-299085">
              <a:lnSpc>
                <a:spcPct val="102099"/>
              </a:lnSpc>
              <a:spcBef>
                <a:spcPts val="35"/>
              </a:spcBef>
            </a:pPr>
            <a:r>
              <a:rPr sz="2600" b="0" spc="-10" dirty="0">
                <a:latin typeface="Calibri Light"/>
                <a:cs typeface="Calibri Light"/>
              </a:rPr>
              <a:t>struct </a:t>
            </a:r>
            <a:r>
              <a:rPr sz="2600" b="0" spc="-15" dirty="0">
                <a:latin typeface="Calibri Light"/>
                <a:cs typeface="Calibri Light"/>
              </a:rPr>
              <a:t>Node{  </a:t>
            </a:r>
            <a:r>
              <a:rPr sz="2600" b="0" spc="-5" dirty="0">
                <a:latin typeface="Calibri Light"/>
                <a:cs typeface="Calibri Light"/>
              </a:rPr>
              <a:t>char </a:t>
            </a:r>
            <a:r>
              <a:rPr sz="2600" b="0" spc="-15" dirty="0">
                <a:latin typeface="Calibri Light"/>
                <a:cs typeface="Calibri Light"/>
              </a:rPr>
              <a:t>data;  </a:t>
            </a:r>
            <a:r>
              <a:rPr sz="2600" b="0" spc="-5" dirty="0">
                <a:latin typeface="Calibri Light"/>
                <a:cs typeface="Calibri Light"/>
              </a:rPr>
              <a:t>Node </a:t>
            </a:r>
            <a:r>
              <a:rPr sz="2600" b="0" spc="-10" dirty="0">
                <a:latin typeface="Calibri Light"/>
                <a:cs typeface="Calibri Light"/>
              </a:rPr>
              <a:t>*left;  </a:t>
            </a:r>
            <a:r>
              <a:rPr sz="2600" b="0" spc="-5" dirty="0">
                <a:latin typeface="Calibri Light"/>
                <a:cs typeface="Calibri Light"/>
              </a:rPr>
              <a:t>Node</a:t>
            </a:r>
            <a:r>
              <a:rPr sz="2600" b="0" spc="-60" dirty="0">
                <a:latin typeface="Calibri Light"/>
                <a:cs typeface="Calibri Light"/>
              </a:rPr>
              <a:t> </a:t>
            </a:r>
            <a:r>
              <a:rPr sz="2600" b="0" spc="-10" dirty="0">
                <a:latin typeface="Calibri Light"/>
                <a:cs typeface="Calibri Light"/>
              </a:rPr>
              <a:t>*right;</a:t>
            </a:r>
            <a:endParaRPr sz="2600">
              <a:latin typeface="Calibri Light"/>
              <a:cs typeface="Calibri Light"/>
            </a:endParaRPr>
          </a:p>
          <a:p>
            <a:pPr marL="12700">
              <a:lnSpc>
                <a:spcPct val="100000"/>
              </a:lnSpc>
              <a:spcBef>
                <a:spcPts val="60"/>
              </a:spcBef>
            </a:pPr>
            <a:r>
              <a:rPr sz="2600" b="0" dirty="0">
                <a:latin typeface="Calibri Light"/>
                <a:cs typeface="Calibri Light"/>
              </a:rPr>
              <a:t>}</a:t>
            </a:r>
            <a:endParaRPr sz="2600">
              <a:latin typeface="Calibri Light"/>
              <a:cs typeface="Calibri Light"/>
            </a:endParaRPr>
          </a:p>
          <a:p>
            <a:pPr marL="12700">
              <a:lnSpc>
                <a:spcPct val="100000"/>
              </a:lnSpc>
              <a:spcBef>
                <a:spcPts val="60"/>
              </a:spcBef>
            </a:pPr>
            <a:r>
              <a:rPr sz="2600" b="0" spc="-10" dirty="0">
                <a:latin typeface="Calibri Light"/>
                <a:cs typeface="Calibri Light"/>
              </a:rPr>
              <a:t>void Inorder(Node</a:t>
            </a:r>
            <a:r>
              <a:rPr sz="2600" b="0" spc="-85" dirty="0">
                <a:latin typeface="Calibri Light"/>
                <a:cs typeface="Calibri Light"/>
              </a:rPr>
              <a:t> </a:t>
            </a:r>
            <a:r>
              <a:rPr sz="2600" b="0" spc="-15" dirty="0">
                <a:latin typeface="Calibri Light"/>
                <a:cs typeface="Calibri Light"/>
              </a:rPr>
              <a:t>*root)</a:t>
            </a:r>
            <a:endParaRPr sz="2600">
              <a:latin typeface="Calibri Light"/>
              <a:cs typeface="Calibri Light"/>
            </a:endParaRPr>
          </a:p>
          <a:p>
            <a:pPr marL="12700">
              <a:lnSpc>
                <a:spcPct val="100000"/>
              </a:lnSpc>
              <a:spcBef>
                <a:spcPts val="75"/>
              </a:spcBef>
            </a:pPr>
            <a:r>
              <a:rPr sz="2600" b="0" dirty="0">
                <a:latin typeface="Calibri Light"/>
                <a:cs typeface="Calibri Light"/>
              </a:rPr>
              <a:t>{</a:t>
            </a:r>
            <a:endParaRPr sz="2600">
              <a:latin typeface="Calibri Light"/>
              <a:cs typeface="Calibri Light"/>
            </a:endParaRPr>
          </a:p>
          <a:p>
            <a:pPr marL="311150" marR="243840">
              <a:lnSpc>
                <a:spcPct val="101899"/>
              </a:lnSpc>
              <a:spcBef>
                <a:spcPts val="5"/>
              </a:spcBef>
            </a:pPr>
            <a:r>
              <a:rPr sz="2600" b="0" dirty="0">
                <a:latin typeface="Calibri Light"/>
                <a:cs typeface="Calibri Light"/>
              </a:rPr>
              <a:t>if </a:t>
            </a:r>
            <a:r>
              <a:rPr sz="2600" b="0" spc="-10" dirty="0">
                <a:latin typeface="Calibri Light"/>
                <a:cs typeface="Calibri Light"/>
              </a:rPr>
              <a:t>(root==NULL) return;  Inorder(root-&gt;left);</a:t>
            </a:r>
            <a:endParaRPr sz="2600">
              <a:latin typeface="Calibri Light"/>
              <a:cs typeface="Calibri Light"/>
            </a:endParaRPr>
          </a:p>
          <a:p>
            <a:pPr marL="311150" marR="5080">
              <a:lnSpc>
                <a:spcPct val="101899"/>
              </a:lnSpc>
              <a:spcBef>
                <a:spcPts val="10"/>
              </a:spcBef>
            </a:pPr>
            <a:r>
              <a:rPr sz="2600" b="0" spc="-5" dirty="0">
                <a:latin typeface="Calibri Light"/>
                <a:cs typeface="Calibri Light"/>
              </a:rPr>
              <a:t>printf </a:t>
            </a:r>
            <a:r>
              <a:rPr sz="2600" b="0" spc="-45" dirty="0">
                <a:latin typeface="Calibri Light"/>
                <a:cs typeface="Calibri Light"/>
              </a:rPr>
              <a:t>(“%c”, </a:t>
            </a:r>
            <a:r>
              <a:rPr sz="2600" b="0" spc="-15" dirty="0">
                <a:latin typeface="Calibri Light"/>
                <a:cs typeface="Calibri Light"/>
              </a:rPr>
              <a:t>root-&gt;data);  </a:t>
            </a:r>
            <a:r>
              <a:rPr sz="2600" b="0" spc="-10" dirty="0">
                <a:latin typeface="Calibri Light"/>
                <a:cs typeface="Calibri Light"/>
              </a:rPr>
              <a:t>Inorder(root-&gt;right);</a:t>
            </a:r>
            <a:endParaRPr sz="2600">
              <a:latin typeface="Calibri Light"/>
              <a:cs typeface="Calibri Light"/>
            </a:endParaRPr>
          </a:p>
          <a:p>
            <a:pPr marL="12700">
              <a:lnSpc>
                <a:spcPct val="100000"/>
              </a:lnSpc>
              <a:spcBef>
                <a:spcPts val="60"/>
              </a:spcBef>
            </a:pPr>
            <a:r>
              <a:rPr sz="2600" b="0" dirty="0">
                <a:latin typeface="Calibri Light"/>
                <a:cs typeface="Calibri Light"/>
              </a:rPr>
              <a:t>}</a:t>
            </a:r>
            <a:endParaRPr sz="2600">
              <a:latin typeface="Calibri Light"/>
              <a:cs typeface="Calibri Light"/>
            </a:endParaRPr>
          </a:p>
        </p:txBody>
      </p:sp>
      <p:sp>
        <p:nvSpPr>
          <p:cNvPr id="4" name="object 4"/>
          <p:cNvSpPr/>
          <p:nvPr/>
        </p:nvSpPr>
        <p:spPr>
          <a:xfrm>
            <a:off x="4925567" y="734568"/>
            <a:ext cx="5931408" cy="420319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38</a:t>
            </a:fld>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6730"/>
            <a:ext cx="3568065" cy="574675"/>
          </a:xfrm>
          <a:prstGeom prst="rect">
            <a:avLst/>
          </a:prstGeom>
        </p:spPr>
        <p:txBody>
          <a:bodyPr vert="horz" wrap="square" lIns="0" tIns="12700" rIns="0" bIns="0" rtlCol="0">
            <a:spAutoFit/>
          </a:bodyPr>
          <a:lstStyle/>
          <a:p>
            <a:pPr marL="12700">
              <a:lnSpc>
                <a:spcPct val="100000"/>
              </a:lnSpc>
              <a:spcBef>
                <a:spcPts val="100"/>
              </a:spcBef>
            </a:pPr>
            <a:r>
              <a:rPr spc="-45" dirty="0"/>
              <a:t>Post-order</a:t>
            </a:r>
            <a:r>
              <a:rPr spc="-145" dirty="0"/>
              <a:t> </a:t>
            </a:r>
            <a:r>
              <a:rPr spc="-50" dirty="0"/>
              <a:t>traversal</a:t>
            </a:r>
          </a:p>
        </p:txBody>
      </p:sp>
      <p:sp>
        <p:nvSpPr>
          <p:cNvPr id="3" name="object 3"/>
          <p:cNvSpPr txBox="1"/>
          <p:nvPr/>
        </p:nvSpPr>
        <p:spPr>
          <a:xfrm>
            <a:off x="916939" y="1303514"/>
            <a:ext cx="10168255" cy="1670050"/>
          </a:xfrm>
          <a:prstGeom prst="rect">
            <a:avLst/>
          </a:prstGeom>
        </p:spPr>
        <p:txBody>
          <a:bodyPr vert="horz" wrap="square" lIns="0" tIns="47625" rIns="0" bIns="0" rtlCol="0">
            <a:spAutoFit/>
          </a:bodyPr>
          <a:lstStyle/>
          <a:p>
            <a:pPr marL="241300" indent="-229235">
              <a:lnSpc>
                <a:spcPct val="100000"/>
              </a:lnSpc>
              <a:spcBef>
                <a:spcPts val="375"/>
              </a:spcBef>
              <a:buFont typeface="Arial"/>
              <a:buChar char="•"/>
              <a:tabLst>
                <a:tab pos="241935" algn="l"/>
              </a:tabLst>
            </a:pPr>
            <a:r>
              <a:rPr sz="2800" b="0" spc="-10" dirty="0">
                <a:latin typeface="Calibri Light"/>
                <a:cs typeface="Calibri Light"/>
              </a:rPr>
              <a:t>The in-order </a:t>
            </a:r>
            <a:r>
              <a:rPr sz="2800" b="0" spc="-25" dirty="0">
                <a:latin typeface="Calibri Light"/>
                <a:cs typeface="Calibri Light"/>
              </a:rPr>
              <a:t>traversal </a:t>
            </a:r>
            <a:r>
              <a:rPr sz="2800" b="0" spc="-5" dirty="0">
                <a:latin typeface="Calibri Light"/>
                <a:cs typeface="Calibri Light"/>
              </a:rPr>
              <a:t>of a nonempty binary </a:t>
            </a:r>
            <a:r>
              <a:rPr sz="2800" b="0" spc="-15" dirty="0">
                <a:latin typeface="Calibri Light"/>
                <a:cs typeface="Calibri Light"/>
              </a:rPr>
              <a:t>tree </a:t>
            </a:r>
            <a:r>
              <a:rPr sz="2800" b="0" spc="-5" dirty="0">
                <a:latin typeface="Calibri Light"/>
                <a:cs typeface="Calibri Light"/>
              </a:rPr>
              <a:t>is </a:t>
            </a:r>
            <a:r>
              <a:rPr sz="2800" b="0" spc="-10" dirty="0">
                <a:latin typeface="Calibri Light"/>
                <a:cs typeface="Calibri Light"/>
              </a:rPr>
              <a:t>defined </a:t>
            </a:r>
            <a:r>
              <a:rPr sz="2800" b="0" spc="-5" dirty="0">
                <a:latin typeface="Calibri Light"/>
                <a:cs typeface="Calibri Light"/>
              </a:rPr>
              <a:t>as</a:t>
            </a:r>
            <a:r>
              <a:rPr sz="2800" b="0" spc="195" dirty="0">
                <a:latin typeface="Calibri Light"/>
                <a:cs typeface="Calibri Light"/>
              </a:rPr>
              <a:t> </a:t>
            </a:r>
            <a:r>
              <a:rPr sz="2800" b="0" spc="-20" dirty="0">
                <a:latin typeface="Calibri Light"/>
                <a:cs typeface="Calibri Light"/>
              </a:rPr>
              <a:t>follows:</a:t>
            </a:r>
            <a:endParaRPr sz="2800">
              <a:latin typeface="Calibri Light"/>
              <a:cs typeface="Calibri Light"/>
            </a:endParaRPr>
          </a:p>
          <a:p>
            <a:pPr marL="698500" lvl="1" indent="-229235">
              <a:lnSpc>
                <a:spcPct val="100000"/>
              </a:lnSpc>
              <a:spcBef>
                <a:spcPts val="245"/>
              </a:spcBef>
              <a:buFont typeface="Arial"/>
              <a:buChar char="•"/>
              <a:tabLst>
                <a:tab pos="699135" algn="l"/>
              </a:tabLst>
            </a:pPr>
            <a:r>
              <a:rPr sz="2400" b="0" spc="-45" dirty="0">
                <a:latin typeface="Calibri Light"/>
                <a:cs typeface="Calibri Light"/>
              </a:rPr>
              <a:t>Traverse </a:t>
            </a:r>
            <a:r>
              <a:rPr sz="2400" b="0" dirty="0">
                <a:latin typeface="Calibri Light"/>
                <a:cs typeface="Calibri Light"/>
              </a:rPr>
              <a:t>the </a:t>
            </a:r>
            <a:r>
              <a:rPr sz="2400" b="0" spc="-10" dirty="0">
                <a:latin typeface="Calibri Light"/>
                <a:cs typeface="Calibri Light"/>
              </a:rPr>
              <a:t>left sub-tree </a:t>
            </a:r>
            <a:r>
              <a:rPr sz="2400" b="0" dirty="0">
                <a:latin typeface="Calibri Light"/>
                <a:cs typeface="Calibri Light"/>
              </a:rPr>
              <a:t>in</a:t>
            </a:r>
            <a:r>
              <a:rPr sz="2400" b="0" spc="-15" dirty="0">
                <a:latin typeface="Calibri Light"/>
                <a:cs typeface="Calibri Light"/>
              </a:rPr>
              <a:t> </a:t>
            </a:r>
            <a:r>
              <a:rPr sz="2400" b="0" spc="-10" dirty="0">
                <a:latin typeface="Calibri Light"/>
                <a:cs typeface="Calibri Light"/>
              </a:rPr>
              <a:t>post-order</a:t>
            </a:r>
            <a:endParaRPr sz="2400">
              <a:latin typeface="Calibri Light"/>
              <a:cs typeface="Calibri Light"/>
            </a:endParaRPr>
          </a:p>
          <a:p>
            <a:pPr marL="698500" lvl="1" indent="-229235">
              <a:lnSpc>
                <a:spcPct val="100000"/>
              </a:lnSpc>
              <a:spcBef>
                <a:spcPts val="220"/>
              </a:spcBef>
              <a:buFont typeface="Arial"/>
              <a:buChar char="•"/>
              <a:tabLst>
                <a:tab pos="699135" algn="l"/>
              </a:tabLst>
            </a:pPr>
            <a:r>
              <a:rPr sz="2400" b="0" spc="-45" dirty="0">
                <a:latin typeface="Calibri Light"/>
                <a:cs typeface="Calibri Light"/>
              </a:rPr>
              <a:t>Traverse </a:t>
            </a:r>
            <a:r>
              <a:rPr sz="2400" b="0" dirty="0">
                <a:latin typeface="Calibri Light"/>
                <a:cs typeface="Calibri Light"/>
              </a:rPr>
              <a:t>the </a:t>
            </a:r>
            <a:r>
              <a:rPr sz="2400" b="0" spc="-5" dirty="0">
                <a:latin typeface="Calibri Light"/>
                <a:cs typeface="Calibri Light"/>
              </a:rPr>
              <a:t>right </a:t>
            </a:r>
            <a:r>
              <a:rPr sz="2400" b="0" spc="-10" dirty="0">
                <a:latin typeface="Calibri Light"/>
                <a:cs typeface="Calibri Light"/>
              </a:rPr>
              <a:t>sub-tree </a:t>
            </a:r>
            <a:r>
              <a:rPr sz="2400" b="0" dirty="0">
                <a:latin typeface="Calibri Light"/>
                <a:cs typeface="Calibri Light"/>
              </a:rPr>
              <a:t>in </a:t>
            </a:r>
            <a:r>
              <a:rPr sz="2400" b="0" spc="-10" dirty="0">
                <a:latin typeface="Calibri Light"/>
                <a:cs typeface="Calibri Light"/>
              </a:rPr>
              <a:t>post-order</a:t>
            </a:r>
            <a:endParaRPr sz="2400">
              <a:latin typeface="Calibri Light"/>
              <a:cs typeface="Calibri Light"/>
            </a:endParaRPr>
          </a:p>
          <a:p>
            <a:pPr marL="698500" lvl="1" indent="-229235">
              <a:lnSpc>
                <a:spcPct val="100000"/>
              </a:lnSpc>
              <a:spcBef>
                <a:spcPts val="204"/>
              </a:spcBef>
              <a:buFont typeface="Arial"/>
              <a:buChar char="•"/>
              <a:tabLst>
                <a:tab pos="699135" algn="l"/>
              </a:tabLst>
            </a:pPr>
            <a:r>
              <a:rPr sz="2400" b="0" spc="-5" dirty="0">
                <a:latin typeface="Calibri Light"/>
                <a:cs typeface="Calibri Light"/>
              </a:rPr>
              <a:t>Visit </a:t>
            </a:r>
            <a:r>
              <a:rPr sz="2400" b="0" dirty="0">
                <a:latin typeface="Calibri Light"/>
                <a:cs typeface="Calibri Light"/>
              </a:rPr>
              <a:t>the </a:t>
            </a:r>
            <a:r>
              <a:rPr sz="2400" b="0" spc="-15" dirty="0">
                <a:latin typeface="Calibri Light"/>
                <a:cs typeface="Calibri Light"/>
              </a:rPr>
              <a:t>root</a:t>
            </a:r>
            <a:r>
              <a:rPr sz="2400" b="0" spc="-30" dirty="0">
                <a:latin typeface="Calibri Light"/>
                <a:cs typeface="Calibri Light"/>
              </a:rPr>
              <a:t> </a:t>
            </a:r>
            <a:r>
              <a:rPr sz="2400" b="0" spc="-5" dirty="0">
                <a:latin typeface="Calibri Light"/>
                <a:cs typeface="Calibri Light"/>
              </a:rPr>
              <a:t>node</a:t>
            </a:r>
            <a:endParaRPr sz="2400">
              <a:latin typeface="Calibri Light"/>
              <a:cs typeface="Calibri Light"/>
            </a:endParaRPr>
          </a:p>
        </p:txBody>
      </p:sp>
      <p:sp>
        <p:nvSpPr>
          <p:cNvPr id="4" name="object 4"/>
          <p:cNvSpPr txBox="1"/>
          <p:nvPr/>
        </p:nvSpPr>
        <p:spPr>
          <a:xfrm>
            <a:off x="4982386" y="4152646"/>
            <a:ext cx="302260" cy="355600"/>
          </a:xfrm>
          <a:prstGeom prst="rect">
            <a:avLst/>
          </a:prstGeom>
        </p:spPr>
        <p:txBody>
          <a:bodyPr vert="horz" wrap="square" lIns="0" tIns="0" rIns="0" bIns="0" rtlCol="0">
            <a:spAutoFit/>
          </a:bodyPr>
          <a:lstStyle/>
          <a:p>
            <a:pPr>
              <a:lnSpc>
                <a:spcPts val="2655"/>
              </a:lnSpc>
            </a:pPr>
            <a:r>
              <a:rPr sz="2800" b="0" spc="-5" dirty="0">
                <a:latin typeface="Calibri Light"/>
                <a:cs typeface="Calibri Light"/>
              </a:rPr>
              <a:t>ut</a:t>
            </a:r>
            <a:endParaRPr sz="2800">
              <a:latin typeface="Calibri Light"/>
              <a:cs typeface="Calibri Light"/>
            </a:endParaRPr>
          </a:p>
        </p:txBody>
      </p:sp>
      <p:sp>
        <p:nvSpPr>
          <p:cNvPr id="5" name="object 5"/>
          <p:cNvSpPr txBox="1"/>
          <p:nvPr/>
        </p:nvSpPr>
        <p:spPr>
          <a:xfrm>
            <a:off x="916939" y="4051172"/>
            <a:ext cx="4078604" cy="1219835"/>
          </a:xfrm>
          <a:prstGeom prst="rect">
            <a:avLst/>
          </a:prstGeom>
        </p:spPr>
        <p:txBody>
          <a:bodyPr vert="horz" wrap="square" lIns="0" tIns="60960" rIns="0" bIns="0" rtlCol="0">
            <a:spAutoFit/>
          </a:bodyPr>
          <a:lstStyle/>
          <a:p>
            <a:pPr marL="241300" marR="5080" indent="-229235">
              <a:lnSpc>
                <a:spcPts val="3020"/>
              </a:lnSpc>
              <a:spcBef>
                <a:spcPts val="480"/>
              </a:spcBef>
              <a:buFont typeface="Arial"/>
              <a:buChar char="•"/>
              <a:tabLst>
                <a:tab pos="241935" algn="l"/>
              </a:tabLst>
            </a:pPr>
            <a:r>
              <a:rPr sz="2800" b="0" spc="-10" dirty="0">
                <a:latin typeface="Calibri Light"/>
                <a:cs typeface="Calibri Light"/>
              </a:rPr>
              <a:t>The in-order </a:t>
            </a:r>
            <a:r>
              <a:rPr sz="2800" b="0" spc="-25" dirty="0">
                <a:latin typeface="Calibri Light"/>
                <a:cs typeface="Calibri Light"/>
              </a:rPr>
              <a:t>traversal </a:t>
            </a:r>
            <a:r>
              <a:rPr sz="2800" b="0" spc="-5" dirty="0">
                <a:latin typeface="Calibri Light"/>
                <a:cs typeface="Calibri Light"/>
              </a:rPr>
              <a:t>outp  of the </a:t>
            </a:r>
            <a:r>
              <a:rPr sz="2800" b="0" spc="-10" dirty="0">
                <a:latin typeface="Calibri Light"/>
                <a:cs typeface="Calibri Light"/>
              </a:rPr>
              <a:t>given </a:t>
            </a:r>
            <a:r>
              <a:rPr sz="2800" b="0" spc="-15" dirty="0">
                <a:latin typeface="Calibri Light"/>
                <a:cs typeface="Calibri Light"/>
              </a:rPr>
              <a:t>tree</a:t>
            </a:r>
            <a:r>
              <a:rPr sz="2800" b="0" spc="40" dirty="0">
                <a:latin typeface="Calibri Light"/>
                <a:cs typeface="Calibri Light"/>
              </a:rPr>
              <a:t> </a:t>
            </a:r>
            <a:r>
              <a:rPr sz="2800" b="0" spc="-5" dirty="0">
                <a:latin typeface="Calibri Light"/>
                <a:cs typeface="Calibri Light"/>
              </a:rPr>
              <a:t>is</a:t>
            </a:r>
            <a:endParaRPr sz="2800">
              <a:latin typeface="Calibri Light"/>
              <a:cs typeface="Calibri Light"/>
            </a:endParaRPr>
          </a:p>
          <a:p>
            <a:pPr marL="241300">
              <a:lnSpc>
                <a:spcPts val="2985"/>
              </a:lnSpc>
            </a:pPr>
            <a:r>
              <a:rPr sz="2800" spc="-5" dirty="0">
                <a:latin typeface="Calibri"/>
                <a:cs typeface="Calibri"/>
              </a:rPr>
              <a:t>H I D E B F G C</a:t>
            </a:r>
            <a:r>
              <a:rPr sz="2800" spc="15" dirty="0">
                <a:latin typeface="Calibri"/>
                <a:cs typeface="Calibri"/>
              </a:rPr>
              <a:t> </a:t>
            </a:r>
            <a:r>
              <a:rPr sz="2800" spc="-5" dirty="0">
                <a:latin typeface="Calibri"/>
                <a:cs typeface="Calibri"/>
              </a:rPr>
              <a:t>A</a:t>
            </a:r>
            <a:endParaRPr sz="2800">
              <a:latin typeface="Calibri"/>
              <a:cs typeface="Calibri"/>
            </a:endParaRPr>
          </a:p>
        </p:txBody>
      </p:sp>
      <p:sp>
        <p:nvSpPr>
          <p:cNvPr id="6" name="object 6"/>
          <p:cNvSpPr/>
          <p:nvPr/>
        </p:nvSpPr>
        <p:spPr>
          <a:xfrm>
            <a:off x="5639222" y="3308603"/>
            <a:ext cx="5536269" cy="3048000"/>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39</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C4998-B764-4C40-8BFB-8E52A0648A78}"/>
              </a:ext>
            </a:extLst>
          </p:cNvPr>
          <p:cNvSpPr>
            <a:spLocks noGrp="1"/>
          </p:cNvSpPr>
          <p:nvPr>
            <p:ph type="title"/>
          </p:nvPr>
        </p:nvSpPr>
        <p:spPr>
          <a:xfrm>
            <a:off x="3441572" y="71120"/>
            <a:ext cx="5308854" cy="677108"/>
          </a:xfrm>
        </p:spPr>
        <p:txBody>
          <a:bodyPr/>
          <a:lstStyle/>
          <a:p>
            <a:pPr algn="ctr"/>
            <a:r>
              <a:rPr lang="en-US" sz="4400" kern="1200" spc="-35" dirty="0">
                <a:latin typeface="+mj-lt"/>
                <a:cs typeface="+mj-cs"/>
              </a:rPr>
              <a:t>Example</a:t>
            </a:r>
          </a:p>
        </p:txBody>
      </p:sp>
      <p:pic>
        <p:nvPicPr>
          <p:cNvPr id="4" name="Picture 3">
            <a:extLst>
              <a:ext uri="{FF2B5EF4-FFF2-40B4-BE49-F238E27FC236}">
                <a16:creationId xmlns:a16="http://schemas.microsoft.com/office/drawing/2014/main" id="{D06CA851-3659-47DA-9E71-DF3E6F55AE09}"/>
              </a:ext>
            </a:extLst>
          </p:cNvPr>
          <p:cNvPicPr>
            <a:picLocks noChangeAspect="1"/>
          </p:cNvPicPr>
          <p:nvPr/>
        </p:nvPicPr>
        <p:blipFill>
          <a:blip r:embed="rId2"/>
          <a:stretch>
            <a:fillRect/>
          </a:stretch>
        </p:blipFill>
        <p:spPr>
          <a:xfrm>
            <a:off x="2057400" y="887949"/>
            <a:ext cx="7737347" cy="5524127"/>
          </a:xfrm>
          <a:prstGeom prst="rect">
            <a:avLst/>
          </a:prstGeom>
        </p:spPr>
      </p:pic>
      <p:sp>
        <p:nvSpPr>
          <p:cNvPr id="6" name="Rectangle 5">
            <a:extLst>
              <a:ext uri="{FF2B5EF4-FFF2-40B4-BE49-F238E27FC236}">
                <a16:creationId xmlns:a16="http://schemas.microsoft.com/office/drawing/2014/main" id="{F0443F5D-8F1A-4051-B665-DE721379D7DA}"/>
              </a:ext>
            </a:extLst>
          </p:cNvPr>
          <p:cNvSpPr/>
          <p:nvPr/>
        </p:nvSpPr>
        <p:spPr>
          <a:xfrm>
            <a:off x="152400" y="6448326"/>
            <a:ext cx="8458200" cy="338554"/>
          </a:xfrm>
          <a:prstGeom prst="rect">
            <a:avLst/>
          </a:prstGeom>
        </p:spPr>
        <p:txBody>
          <a:bodyPr wrap="square">
            <a:spAutoFit/>
          </a:bodyPr>
          <a:lstStyle/>
          <a:p>
            <a:r>
              <a:rPr lang="en-US" sz="1600" dirty="0">
                <a:effectLst/>
                <a:latin typeface="Arial" panose="020B0604020202020204" pitchFamily="34" charset="0"/>
              </a:rPr>
              <a:t>Pedigree from the National Society of Genetic Counselors website: </a:t>
            </a:r>
            <a:r>
              <a:rPr lang="en-US" sz="1600" dirty="0">
                <a:effectLst/>
                <a:latin typeface="Arial" panose="020B0604020202020204" pitchFamily="34" charset="0"/>
                <a:hlinkClick r:id="rId3"/>
              </a:rPr>
              <a:t>www.nsgc.org</a:t>
            </a:r>
            <a:endParaRPr lang="en-US" sz="1600" dirty="0">
              <a:effectLst/>
              <a:latin typeface="Arial" panose="020B0604020202020204" pitchFamily="34" charset="0"/>
            </a:endParaRPr>
          </a:p>
        </p:txBody>
      </p:sp>
    </p:spTree>
    <p:extLst>
      <p:ext uri="{BB962C8B-B14F-4D97-AF65-F5344CB8AC3E}">
        <p14:creationId xmlns:p14="http://schemas.microsoft.com/office/powerpoint/2010/main" val="25138628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0116" y="227838"/>
            <a:ext cx="4224020" cy="574040"/>
          </a:xfrm>
          <a:prstGeom prst="rect">
            <a:avLst/>
          </a:prstGeom>
        </p:spPr>
        <p:txBody>
          <a:bodyPr vert="horz" wrap="square" lIns="0" tIns="12700" rIns="0" bIns="0" rtlCol="0">
            <a:spAutoFit/>
          </a:bodyPr>
          <a:lstStyle/>
          <a:p>
            <a:pPr marL="12700">
              <a:lnSpc>
                <a:spcPct val="100000"/>
              </a:lnSpc>
              <a:spcBef>
                <a:spcPts val="100"/>
              </a:spcBef>
            </a:pPr>
            <a:r>
              <a:rPr spc="-45" dirty="0"/>
              <a:t>Post-order</a:t>
            </a:r>
            <a:r>
              <a:rPr spc="-135" dirty="0"/>
              <a:t> </a:t>
            </a:r>
            <a:r>
              <a:rPr spc="-40" dirty="0"/>
              <a:t>Pseudocode</a:t>
            </a:r>
          </a:p>
        </p:txBody>
      </p:sp>
      <p:sp>
        <p:nvSpPr>
          <p:cNvPr id="3" name="object 3"/>
          <p:cNvSpPr txBox="1"/>
          <p:nvPr/>
        </p:nvSpPr>
        <p:spPr>
          <a:xfrm>
            <a:off x="420116" y="1047114"/>
            <a:ext cx="3648710" cy="4870450"/>
          </a:xfrm>
          <a:prstGeom prst="rect">
            <a:avLst/>
          </a:prstGeom>
        </p:spPr>
        <p:txBody>
          <a:bodyPr vert="horz" wrap="square" lIns="0" tIns="4445" rIns="0" bIns="0" rtlCol="0">
            <a:spAutoFit/>
          </a:bodyPr>
          <a:lstStyle/>
          <a:p>
            <a:pPr marL="311150" marR="1664970" indent="-299085">
              <a:lnSpc>
                <a:spcPct val="102099"/>
              </a:lnSpc>
              <a:spcBef>
                <a:spcPts val="35"/>
              </a:spcBef>
            </a:pPr>
            <a:r>
              <a:rPr sz="2600" b="0" spc="-10" dirty="0">
                <a:latin typeface="Calibri Light"/>
                <a:cs typeface="Calibri Light"/>
              </a:rPr>
              <a:t>struct </a:t>
            </a:r>
            <a:r>
              <a:rPr sz="2600" b="0" spc="-15" dirty="0">
                <a:latin typeface="Calibri Light"/>
                <a:cs typeface="Calibri Light"/>
              </a:rPr>
              <a:t>Node{  </a:t>
            </a:r>
            <a:r>
              <a:rPr sz="2600" b="0" spc="-5" dirty="0">
                <a:latin typeface="Calibri Light"/>
                <a:cs typeface="Calibri Light"/>
              </a:rPr>
              <a:t>char </a:t>
            </a:r>
            <a:r>
              <a:rPr sz="2600" b="0" spc="-15" dirty="0">
                <a:latin typeface="Calibri Light"/>
                <a:cs typeface="Calibri Light"/>
              </a:rPr>
              <a:t>data;  </a:t>
            </a:r>
            <a:r>
              <a:rPr sz="2600" b="0" spc="-5" dirty="0">
                <a:latin typeface="Calibri Light"/>
                <a:cs typeface="Calibri Light"/>
              </a:rPr>
              <a:t>Node </a:t>
            </a:r>
            <a:r>
              <a:rPr sz="2600" b="0" spc="-10" dirty="0">
                <a:latin typeface="Calibri Light"/>
                <a:cs typeface="Calibri Light"/>
              </a:rPr>
              <a:t>*left;  </a:t>
            </a:r>
            <a:r>
              <a:rPr sz="2600" b="0" spc="-5" dirty="0">
                <a:latin typeface="Calibri Light"/>
                <a:cs typeface="Calibri Light"/>
              </a:rPr>
              <a:t>Node</a:t>
            </a:r>
            <a:r>
              <a:rPr sz="2600" b="0" spc="-60" dirty="0">
                <a:latin typeface="Calibri Light"/>
                <a:cs typeface="Calibri Light"/>
              </a:rPr>
              <a:t> </a:t>
            </a:r>
            <a:r>
              <a:rPr sz="2600" b="0" spc="-10" dirty="0">
                <a:latin typeface="Calibri Light"/>
                <a:cs typeface="Calibri Light"/>
              </a:rPr>
              <a:t>*right;</a:t>
            </a:r>
            <a:endParaRPr sz="2600">
              <a:latin typeface="Calibri Light"/>
              <a:cs typeface="Calibri Light"/>
            </a:endParaRPr>
          </a:p>
          <a:p>
            <a:pPr marL="12700">
              <a:lnSpc>
                <a:spcPct val="100000"/>
              </a:lnSpc>
              <a:spcBef>
                <a:spcPts val="60"/>
              </a:spcBef>
            </a:pPr>
            <a:r>
              <a:rPr sz="2600" b="0" dirty="0">
                <a:latin typeface="Calibri Light"/>
                <a:cs typeface="Calibri Light"/>
              </a:rPr>
              <a:t>}</a:t>
            </a:r>
            <a:endParaRPr sz="2600">
              <a:latin typeface="Calibri Light"/>
              <a:cs typeface="Calibri Light"/>
            </a:endParaRPr>
          </a:p>
          <a:p>
            <a:pPr marL="12700">
              <a:lnSpc>
                <a:spcPct val="100000"/>
              </a:lnSpc>
              <a:spcBef>
                <a:spcPts val="60"/>
              </a:spcBef>
            </a:pPr>
            <a:r>
              <a:rPr sz="2600" b="0" spc="-10" dirty="0">
                <a:latin typeface="Calibri Light"/>
                <a:cs typeface="Calibri Light"/>
              </a:rPr>
              <a:t>void </a:t>
            </a:r>
            <a:r>
              <a:rPr sz="2600" b="0" spc="-20" dirty="0">
                <a:latin typeface="Calibri Light"/>
                <a:cs typeface="Calibri Light"/>
              </a:rPr>
              <a:t>Postorder(Node</a:t>
            </a:r>
            <a:r>
              <a:rPr sz="2600" b="0" spc="-95" dirty="0">
                <a:latin typeface="Calibri Light"/>
                <a:cs typeface="Calibri Light"/>
              </a:rPr>
              <a:t> </a:t>
            </a:r>
            <a:r>
              <a:rPr sz="2600" b="0" spc="-15" dirty="0">
                <a:latin typeface="Calibri Light"/>
                <a:cs typeface="Calibri Light"/>
              </a:rPr>
              <a:t>*root)</a:t>
            </a:r>
            <a:endParaRPr sz="2600">
              <a:latin typeface="Calibri Light"/>
              <a:cs typeface="Calibri Light"/>
            </a:endParaRPr>
          </a:p>
          <a:p>
            <a:pPr marL="12700">
              <a:lnSpc>
                <a:spcPct val="100000"/>
              </a:lnSpc>
              <a:spcBef>
                <a:spcPts val="75"/>
              </a:spcBef>
            </a:pPr>
            <a:r>
              <a:rPr sz="2600" b="0" dirty="0">
                <a:latin typeface="Calibri Light"/>
                <a:cs typeface="Calibri Light"/>
              </a:rPr>
              <a:t>{</a:t>
            </a:r>
            <a:endParaRPr sz="2600">
              <a:latin typeface="Calibri Light"/>
              <a:cs typeface="Calibri Light"/>
            </a:endParaRPr>
          </a:p>
          <a:p>
            <a:pPr marL="311150" marR="300355">
              <a:lnSpc>
                <a:spcPct val="101899"/>
              </a:lnSpc>
              <a:spcBef>
                <a:spcPts val="5"/>
              </a:spcBef>
            </a:pPr>
            <a:r>
              <a:rPr sz="2600" b="0" dirty="0">
                <a:latin typeface="Calibri Light"/>
                <a:cs typeface="Calibri Light"/>
              </a:rPr>
              <a:t>if </a:t>
            </a:r>
            <a:r>
              <a:rPr sz="2600" b="0" spc="-10" dirty="0">
                <a:latin typeface="Calibri Light"/>
                <a:cs typeface="Calibri Light"/>
              </a:rPr>
              <a:t>(root==NULL) return;  </a:t>
            </a:r>
            <a:r>
              <a:rPr sz="2600" b="0" spc="-15" dirty="0">
                <a:latin typeface="Calibri Light"/>
                <a:cs typeface="Calibri Light"/>
              </a:rPr>
              <a:t>Postorder(root-&gt;left);</a:t>
            </a:r>
            <a:endParaRPr sz="2600">
              <a:latin typeface="Calibri Light"/>
              <a:cs typeface="Calibri Light"/>
            </a:endParaRPr>
          </a:p>
          <a:p>
            <a:pPr marL="311150" marR="60960">
              <a:lnSpc>
                <a:spcPct val="101899"/>
              </a:lnSpc>
              <a:spcBef>
                <a:spcPts val="10"/>
              </a:spcBef>
            </a:pPr>
            <a:r>
              <a:rPr sz="2600" b="0" spc="-15" dirty="0">
                <a:latin typeface="Calibri Light"/>
                <a:cs typeface="Calibri Light"/>
              </a:rPr>
              <a:t>Postorder(root-&gt;right);  </a:t>
            </a:r>
            <a:r>
              <a:rPr sz="2600" b="0" spc="-5" dirty="0">
                <a:latin typeface="Calibri Light"/>
                <a:cs typeface="Calibri Light"/>
              </a:rPr>
              <a:t>printf </a:t>
            </a:r>
            <a:r>
              <a:rPr sz="2600" b="0" spc="-45" dirty="0">
                <a:latin typeface="Calibri Light"/>
                <a:cs typeface="Calibri Light"/>
              </a:rPr>
              <a:t>(“%c”,</a:t>
            </a:r>
            <a:r>
              <a:rPr sz="2600" b="0" spc="-65" dirty="0">
                <a:latin typeface="Calibri Light"/>
                <a:cs typeface="Calibri Light"/>
              </a:rPr>
              <a:t> </a:t>
            </a:r>
            <a:r>
              <a:rPr sz="2600" b="0" spc="-15" dirty="0">
                <a:latin typeface="Calibri Light"/>
                <a:cs typeface="Calibri Light"/>
              </a:rPr>
              <a:t>root-&gt;data);</a:t>
            </a:r>
            <a:endParaRPr sz="2600">
              <a:latin typeface="Calibri Light"/>
              <a:cs typeface="Calibri Light"/>
            </a:endParaRPr>
          </a:p>
          <a:p>
            <a:pPr marL="12700">
              <a:lnSpc>
                <a:spcPct val="100000"/>
              </a:lnSpc>
              <a:spcBef>
                <a:spcPts val="60"/>
              </a:spcBef>
            </a:pPr>
            <a:r>
              <a:rPr sz="2600" b="0" dirty="0">
                <a:latin typeface="Calibri Light"/>
                <a:cs typeface="Calibri Light"/>
              </a:rPr>
              <a:t>}</a:t>
            </a:r>
            <a:endParaRPr sz="2600">
              <a:latin typeface="Calibri Light"/>
              <a:cs typeface="Calibri Light"/>
            </a:endParaRPr>
          </a:p>
        </p:txBody>
      </p:sp>
      <p:sp>
        <p:nvSpPr>
          <p:cNvPr id="4" name="object 4"/>
          <p:cNvSpPr/>
          <p:nvPr/>
        </p:nvSpPr>
        <p:spPr>
          <a:xfrm>
            <a:off x="4925567" y="734568"/>
            <a:ext cx="5931408" cy="420319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40</a:t>
            </a:fld>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BF485A34-7BF2-4846-B627-93F0020406C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65136FD6-4DB7-4417-8E05-9DE8F499D1EE}" type="slidenum">
              <a:rPr lang="en-US" altLang="en-US" sz="1400">
                <a:solidFill>
                  <a:srgbClr val="000000"/>
                </a:solidFill>
                <a:cs typeface="Arial" panose="020B0604020202020204" pitchFamily="34" charset="0"/>
              </a:rPr>
              <a:pPr fontAlgn="base">
                <a:spcBef>
                  <a:spcPct val="0"/>
                </a:spcBef>
                <a:spcAft>
                  <a:spcPct val="0"/>
                </a:spcAft>
                <a:buClrTx/>
                <a:buSzTx/>
                <a:buNone/>
              </a:pPr>
              <a:t>41</a:t>
            </a:fld>
            <a:endParaRPr lang="en-US" altLang="en-US" sz="1400">
              <a:solidFill>
                <a:srgbClr val="000000"/>
              </a:solidFill>
              <a:cs typeface="Arial" panose="020B0604020202020204" pitchFamily="34" charset="0"/>
            </a:endParaRPr>
          </a:p>
        </p:txBody>
      </p:sp>
      <p:sp>
        <p:nvSpPr>
          <p:cNvPr id="9219" name="Rectangle 2">
            <a:extLst>
              <a:ext uri="{FF2B5EF4-FFF2-40B4-BE49-F238E27FC236}">
                <a16:creationId xmlns:a16="http://schemas.microsoft.com/office/drawing/2014/main" id="{0ADB3E0C-4228-459A-BEA7-E4E0A1BB7E6E}"/>
              </a:ext>
            </a:extLst>
          </p:cNvPr>
          <p:cNvSpPr>
            <a:spLocks noGrp="1" noChangeArrowheads="1"/>
          </p:cNvSpPr>
          <p:nvPr>
            <p:ph type="title"/>
          </p:nvPr>
        </p:nvSpPr>
        <p:spPr>
          <a:xfrm>
            <a:off x="1524000" y="152400"/>
            <a:ext cx="8839200" cy="533400"/>
          </a:xfrm>
        </p:spPr>
        <p:txBody>
          <a:bodyPr/>
          <a:lstStyle/>
          <a:p>
            <a:r>
              <a:rPr lang="en-US" altLang="en-US" sz="3600"/>
              <a:t>Representing Binary Trees</a:t>
            </a:r>
          </a:p>
        </p:txBody>
      </p:sp>
      <p:sp>
        <p:nvSpPr>
          <p:cNvPr id="9220" name="Rectangle 3">
            <a:extLst>
              <a:ext uri="{FF2B5EF4-FFF2-40B4-BE49-F238E27FC236}">
                <a16:creationId xmlns:a16="http://schemas.microsoft.com/office/drawing/2014/main" id="{FF056B62-EE8E-4EF4-84E1-4CF006560E90}"/>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9221" name="Rectangle 4">
            <a:extLst>
              <a:ext uri="{FF2B5EF4-FFF2-40B4-BE49-F238E27FC236}">
                <a16:creationId xmlns:a16="http://schemas.microsoft.com/office/drawing/2014/main" id="{C744E8D0-2C8A-4B1B-AE3C-E3DA06C31637}"/>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9222" name="Rectangle 5">
            <a:extLst>
              <a:ext uri="{FF2B5EF4-FFF2-40B4-BE49-F238E27FC236}">
                <a16:creationId xmlns:a16="http://schemas.microsoft.com/office/drawing/2014/main" id="{AB732980-D17A-46B0-A33E-DEFA51BB271B}"/>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9223" name="Rectangle 6">
            <a:extLst>
              <a:ext uri="{FF2B5EF4-FFF2-40B4-BE49-F238E27FC236}">
                <a16:creationId xmlns:a16="http://schemas.microsoft.com/office/drawing/2014/main" id="{F67B7BF6-72D3-4314-89BF-68703D37B57C}"/>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9224" name="Rectangle 7">
            <a:extLst>
              <a:ext uri="{FF2B5EF4-FFF2-40B4-BE49-F238E27FC236}">
                <a16:creationId xmlns:a16="http://schemas.microsoft.com/office/drawing/2014/main" id="{41E2A72F-8561-4627-8647-C2E9B6EAAE72}"/>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9225" name="Rectangle 8">
            <a:extLst>
              <a:ext uri="{FF2B5EF4-FFF2-40B4-BE49-F238E27FC236}">
                <a16:creationId xmlns:a16="http://schemas.microsoft.com/office/drawing/2014/main" id="{A70B3939-AC28-4711-BC7F-E36F0903CF61}"/>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9226" name="Rectangle 9">
            <a:extLst>
              <a:ext uri="{FF2B5EF4-FFF2-40B4-BE49-F238E27FC236}">
                <a16:creationId xmlns:a16="http://schemas.microsoft.com/office/drawing/2014/main" id="{21155121-BF17-4670-864E-E04F91FFDBD3}"/>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9227" name="Rectangle 10">
            <a:extLst>
              <a:ext uri="{FF2B5EF4-FFF2-40B4-BE49-F238E27FC236}">
                <a16:creationId xmlns:a16="http://schemas.microsoft.com/office/drawing/2014/main" id="{6393C383-2082-4ACC-88B0-DB7980AEBB9E}"/>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9228" name="Rectangle 11">
            <a:extLst>
              <a:ext uri="{FF2B5EF4-FFF2-40B4-BE49-F238E27FC236}">
                <a16:creationId xmlns:a16="http://schemas.microsoft.com/office/drawing/2014/main" id="{6D634927-7FB7-4DFC-94DF-3D2BD3DCE337}"/>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9229" name="Rectangle 12">
            <a:extLst>
              <a:ext uri="{FF2B5EF4-FFF2-40B4-BE49-F238E27FC236}">
                <a16:creationId xmlns:a16="http://schemas.microsoft.com/office/drawing/2014/main" id="{E8C5133E-5361-46EF-AAD6-0CB4236BA9BA}"/>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9230" name="Rectangle 13">
            <a:extLst>
              <a:ext uri="{FF2B5EF4-FFF2-40B4-BE49-F238E27FC236}">
                <a16:creationId xmlns:a16="http://schemas.microsoft.com/office/drawing/2014/main" id="{D9AA92C8-A087-4A9E-9B0F-91BAFF4EF48B}"/>
              </a:ext>
            </a:extLst>
          </p:cNvPr>
          <p:cNvSpPr>
            <a:spLocks noGrp="1" noChangeArrowheads="1"/>
          </p:cNvSpPr>
          <p:nvPr>
            <p:ph type="body" idx="1"/>
          </p:nvPr>
        </p:nvSpPr>
        <p:spPr>
          <a:xfrm>
            <a:off x="990600" y="762000"/>
            <a:ext cx="10287000" cy="1828800"/>
          </a:xfrm>
        </p:spPr>
        <p:txBody>
          <a:bodyPr/>
          <a:lstStyle/>
          <a:p>
            <a:pPr marL="0" indent="0">
              <a:buNone/>
            </a:pPr>
            <a:r>
              <a:rPr lang="en-US" altLang="en-US" sz="2000" dirty="0">
                <a:cs typeface="Courier New" panose="02070309020205020404" pitchFamily="49" charset="0"/>
              </a:rPr>
              <a:t>A binary tree can be represented using a set of linked nodes. Each node contains a value and two links named </a:t>
            </a:r>
            <a:r>
              <a:rPr lang="en-US" altLang="en-US" sz="2000" i="1" dirty="0">
                <a:cs typeface="Courier New" panose="02070309020205020404" pitchFamily="49" charset="0"/>
              </a:rPr>
              <a:t>left</a:t>
            </a:r>
            <a:r>
              <a:rPr lang="en-US" altLang="en-US" sz="2000" dirty="0">
                <a:cs typeface="Courier New" panose="02070309020205020404" pitchFamily="49" charset="0"/>
              </a:rPr>
              <a:t> and </a:t>
            </a:r>
            <a:r>
              <a:rPr lang="en-US" altLang="en-US" sz="2000" i="1" dirty="0">
                <a:cs typeface="Courier New" panose="02070309020205020404" pitchFamily="49" charset="0"/>
              </a:rPr>
              <a:t>right</a:t>
            </a:r>
            <a:r>
              <a:rPr lang="en-US" altLang="en-US" sz="2000" dirty="0">
                <a:cs typeface="Courier New" panose="02070309020205020404" pitchFamily="49" charset="0"/>
              </a:rPr>
              <a:t> that reference the left child and right child, respectively</a:t>
            </a:r>
          </a:p>
        </p:txBody>
      </p:sp>
      <p:sp>
        <p:nvSpPr>
          <p:cNvPr id="9231" name="Rectangle 14">
            <a:extLst>
              <a:ext uri="{FF2B5EF4-FFF2-40B4-BE49-F238E27FC236}">
                <a16:creationId xmlns:a16="http://schemas.microsoft.com/office/drawing/2014/main" id="{4FD67110-D3E3-4055-9FEE-DBC07EAB79C4}"/>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9232" name="Rectangle 16">
            <a:extLst>
              <a:ext uri="{FF2B5EF4-FFF2-40B4-BE49-F238E27FC236}">
                <a16:creationId xmlns:a16="http://schemas.microsoft.com/office/drawing/2014/main" id="{0B481C12-B6E6-4E17-AB4F-5028BEE69F7C}"/>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9233" name="Rectangle 17">
            <a:extLst>
              <a:ext uri="{FF2B5EF4-FFF2-40B4-BE49-F238E27FC236}">
                <a16:creationId xmlns:a16="http://schemas.microsoft.com/office/drawing/2014/main" id="{2819DAB9-AC85-4F0F-9F82-A61B182B8E99}"/>
              </a:ext>
            </a:extLst>
          </p:cNvPr>
          <p:cNvSpPr>
            <a:spLocks noChangeArrowheads="1"/>
          </p:cNvSpPr>
          <p:nvPr/>
        </p:nvSpPr>
        <p:spPr bwMode="auto">
          <a:xfrm>
            <a:off x="7088982" y="2072185"/>
            <a:ext cx="3832225" cy="301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Aft>
                <a:spcPct val="0"/>
              </a:spcAft>
              <a:buClr>
                <a:srgbClr val="000000"/>
              </a:buClr>
              <a:buNone/>
            </a:pPr>
            <a:r>
              <a:rPr lang="en-US" altLang="en-US" sz="1800" b="1" dirty="0">
                <a:solidFill>
                  <a:srgbClr val="000000"/>
                </a:solidFill>
                <a:latin typeface="Courier New" panose="02070309020205020404" pitchFamily="49" charset="0"/>
                <a:cs typeface="Courier New" panose="02070309020205020404" pitchFamily="49" charset="0"/>
              </a:rPr>
              <a:t>class </a:t>
            </a:r>
            <a:r>
              <a:rPr lang="en-US" altLang="en-US" sz="1800" b="1" dirty="0" err="1">
                <a:solidFill>
                  <a:srgbClr val="000000"/>
                </a:solidFill>
                <a:latin typeface="Courier New" panose="02070309020205020404" pitchFamily="49" charset="0"/>
                <a:cs typeface="Courier New" panose="02070309020205020404" pitchFamily="49" charset="0"/>
              </a:rPr>
              <a:t>TreeNode</a:t>
            </a:r>
            <a:r>
              <a:rPr lang="en-US" altLang="en-US" sz="1800" b="1" dirty="0">
                <a:solidFill>
                  <a:srgbClr val="000000"/>
                </a:solidFill>
                <a:latin typeface="Courier New" panose="02070309020205020404" pitchFamily="49" charset="0"/>
                <a:cs typeface="Courier New" panose="02070309020205020404" pitchFamily="49" charset="0"/>
              </a:rPr>
              <a:t>&lt;E&gt; {</a:t>
            </a:r>
            <a:endParaRPr lang="en-US" altLang="en-US" sz="1800" b="1" dirty="0">
              <a:solidFill>
                <a:srgbClr val="000000"/>
              </a:solidFill>
              <a:latin typeface="Courier New" panose="02070309020205020404" pitchFamily="49" charset="0"/>
              <a:cs typeface="Times New Roman" panose="02020603050405020304" pitchFamily="18" charset="0"/>
            </a:endParaRPr>
          </a:p>
          <a:p>
            <a:pPr eaLnBrk="0" fontAlgn="base" hangingPunct="0">
              <a:spcAft>
                <a:spcPct val="0"/>
              </a:spcAft>
              <a:buClr>
                <a:srgbClr val="000000"/>
              </a:buClr>
              <a:buNone/>
            </a:pPr>
            <a:r>
              <a:rPr lang="en-US" altLang="en-US" sz="1800" b="1" dirty="0">
                <a:solidFill>
                  <a:srgbClr val="000000"/>
                </a:solidFill>
                <a:latin typeface="Courier New" panose="02070309020205020404" pitchFamily="49" charset="0"/>
                <a:cs typeface="Courier New" panose="02070309020205020404" pitchFamily="49" charset="0"/>
              </a:rPr>
              <a:t>  E element;</a:t>
            </a:r>
            <a:endParaRPr lang="en-US" altLang="en-US" sz="1800" b="1" dirty="0">
              <a:solidFill>
                <a:srgbClr val="000000"/>
              </a:solidFill>
              <a:latin typeface="Courier New" panose="02070309020205020404" pitchFamily="49" charset="0"/>
              <a:cs typeface="Times New Roman" panose="02020603050405020304" pitchFamily="18" charset="0"/>
            </a:endParaRPr>
          </a:p>
          <a:p>
            <a:pPr eaLnBrk="0" fontAlgn="base" hangingPunct="0">
              <a:spcAft>
                <a:spcPct val="0"/>
              </a:spcAft>
              <a:buClr>
                <a:srgbClr val="000000"/>
              </a:buClr>
              <a:buNone/>
            </a:pPr>
            <a:r>
              <a:rPr lang="en-US" altLang="en-US" sz="1800" b="1" dirty="0">
                <a:solidFill>
                  <a:srgbClr val="000000"/>
                </a:solidFill>
                <a:latin typeface="Courier New" panose="02070309020205020404" pitchFamily="49" charset="0"/>
                <a:cs typeface="Courier New" panose="02070309020205020404" pitchFamily="49" charset="0"/>
              </a:rPr>
              <a:t>  </a:t>
            </a:r>
            <a:r>
              <a:rPr lang="en-US" altLang="en-US" sz="1800" b="1" dirty="0" err="1">
                <a:solidFill>
                  <a:srgbClr val="000000"/>
                </a:solidFill>
                <a:latin typeface="Courier New" panose="02070309020205020404" pitchFamily="49" charset="0"/>
                <a:cs typeface="Courier New" panose="02070309020205020404" pitchFamily="49" charset="0"/>
              </a:rPr>
              <a:t>TreeNode</a:t>
            </a:r>
            <a:r>
              <a:rPr lang="en-US" altLang="en-US" sz="1800" b="1" dirty="0">
                <a:solidFill>
                  <a:srgbClr val="000000"/>
                </a:solidFill>
                <a:latin typeface="Courier New" panose="02070309020205020404" pitchFamily="49" charset="0"/>
                <a:cs typeface="Courier New" panose="02070309020205020404" pitchFamily="49" charset="0"/>
              </a:rPr>
              <a:t>&lt;E&gt; left;</a:t>
            </a:r>
            <a:endParaRPr lang="en-US" altLang="en-US" sz="1800" b="1" dirty="0">
              <a:solidFill>
                <a:srgbClr val="000000"/>
              </a:solidFill>
              <a:latin typeface="Courier New" panose="02070309020205020404" pitchFamily="49" charset="0"/>
              <a:cs typeface="Times New Roman" panose="02020603050405020304" pitchFamily="18" charset="0"/>
            </a:endParaRPr>
          </a:p>
          <a:p>
            <a:pPr eaLnBrk="0" fontAlgn="base" hangingPunct="0">
              <a:spcAft>
                <a:spcPct val="0"/>
              </a:spcAft>
              <a:buClr>
                <a:srgbClr val="000000"/>
              </a:buClr>
              <a:buNone/>
            </a:pPr>
            <a:r>
              <a:rPr lang="en-US" altLang="en-US" sz="1800" b="1" dirty="0">
                <a:solidFill>
                  <a:srgbClr val="000000"/>
                </a:solidFill>
                <a:latin typeface="Courier New" panose="02070309020205020404" pitchFamily="49" charset="0"/>
                <a:cs typeface="Courier New" panose="02070309020205020404" pitchFamily="49" charset="0"/>
              </a:rPr>
              <a:t>  </a:t>
            </a:r>
            <a:r>
              <a:rPr lang="en-US" altLang="en-US" sz="1800" b="1" dirty="0" err="1">
                <a:solidFill>
                  <a:srgbClr val="000000"/>
                </a:solidFill>
                <a:latin typeface="Courier New" panose="02070309020205020404" pitchFamily="49" charset="0"/>
                <a:cs typeface="Courier New" panose="02070309020205020404" pitchFamily="49" charset="0"/>
              </a:rPr>
              <a:t>TreeNode</a:t>
            </a:r>
            <a:r>
              <a:rPr lang="en-US" altLang="en-US" sz="1800" b="1" dirty="0">
                <a:solidFill>
                  <a:srgbClr val="000000"/>
                </a:solidFill>
                <a:latin typeface="Courier New" panose="02070309020205020404" pitchFamily="49" charset="0"/>
                <a:cs typeface="Courier New" panose="02070309020205020404" pitchFamily="49" charset="0"/>
              </a:rPr>
              <a:t>&lt;E&gt; right;</a:t>
            </a:r>
            <a:endParaRPr lang="en-US" altLang="en-US" sz="1800" b="1" dirty="0">
              <a:solidFill>
                <a:srgbClr val="000000"/>
              </a:solidFill>
              <a:latin typeface="Courier New" panose="02070309020205020404" pitchFamily="49" charset="0"/>
              <a:cs typeface="Times New Roman" panose="02020603050405020304" pitchFamily="18" charset="0"/>
            </a:endParaRPr>
          </a:p>
          <a:p>
            <a:pPr eaLnBrk="0" fontAlgn="base" hangingPunct="0">
              <a:spcAft>
                <a:spcPct val="0"/>
              </a:spcAft>
              <a:buClr>
                <a:srgbClr val="000000"/>
              </a:buClr>
              <a:buNone/>
            </a:pPr>
            <a:r>
              <a:rPr lang="en-US" altLang="en-US" sz="1800" b="1" dirty="0">
                <a:solidFill>
                  <a:srgbClr val="000000"/>
                </a:solidFill>
                <a:latin typeface="Courier New" panose="02070309020205020404" pitchFamily="49" charset="0"/>
                <a:cs typeface="Courier New" panose="02070309020205020404" pitchFamily="49" charset="0"/>
              </a:rPr>
              <a:t> </a:t>
            </a:r>
            <a:endParaRPr lang="en-US" altLang="en-US" sz="1800" b="1" dirty="0">
              <a:solidFill>
                <a:srgbClr val="000000"/>
              </a:solidFill>
              <a:latin typeface="Courier New" panose="02070309020205020404" pitchFamily="49" charset="0"/>
              <a:cs typeface="Times New Roman" panose="02020603050405020304" pitchFamily="18" charset="0"/>
            </a:endParaRPr>
          </a:p>
          <a:p>
            <a:pPr eaLnBrk="0" fontAlgn="base" hangingPunct="0">
              <a:spcAft>
                <a:spcPct val="0"/>
              </a:spcAft>
              <a:buClr>
                <a:srgbClr val="000000"/>
              </a:buClr>
              <a:buNone/>
            </a:pPr>
            <a:r>
              <a:rPr lang="en-US" altLang="en-US" sz="1800" b="1" dirty="0">
                <a:solidFill>
                  <a:srgbClr val="000000"/>
                </a:solidFill>
                <a:latin typeface="Courier New" panose="02070309020205020404" pitchFamily="49" charset="0"/>
                <a:cs typeface="Courier New" panose="02070309020205020404" pitchFamily="49" charset="0"/>
              </a:rPr>
              <a:t>  public </a:t>
            </a:r>
            <a:r>
              <a:rPr lang="en-US" altLang="en-US" sz="1800" b="1" dirty="0" err="1">
                <a:solidFill>
                  <a:srgbClr val="000000"/>
                </a:solidFill>
                <a:latin typeface="Courier New" panose="02070309020205020404" pitchFamily="49" charset="0"/>
                <a:cs typeface="Courier New" panose="02070309020205020404" pitchFamily="49" charset="0"/>
              </a:rPr>
              <a:t>TreeNode</a:t>
            </a:r>
            <a:r>
              <a:rPr lang="en-US" altLang="en-US" sz="1800" b="1" dirty="0">
                <a:solidFill>
                  <a:srgbClr val="000000"/>
                </a:solidFill>
                <a:latin typeface="Courier New" panose="02070309020205020404" pitchFamily="49" charset="0"/>
                <a:cs typeface="Courier New" panose="02070309020205020404" pitchFamily="49" charset="0"/>
              </a:rPr>
              <a:t>(E o) {</a:t>
            </a:r>
            <a:endParaRPr lang="en-US" altLang="en-US" sz="1800" b="1" dirty="0">
              <a:solidFill>
                <a:srgbClr val="000000"/>
              </a:solidFill>
              <a:latin typeface="Courier New" panose="02070309020205020404" pitchFamily="49" charset="0"/>
              <a:cs typeface="Times New Roman" panose="02020603050405020304" pitchFamily="18" charset="0"/>
            </a:endParaRPr>
          </a:p>
          <a:p>
            <a:pPr eaLnBrk="0" fontAlgn="base" hangingPunct="0">
              <a:spcAft>
                <a:spcPct val="0"/>
              </a:spcAft>
              <a:buClr>
                <a:srgbClr val="000000"/>
              </a:buClr>
              <a:buNone/>
            </a:pPr>
            <a:r>
              <a:rPr lang="en-US" altLang="en-US" sz="1800" b="1" dirty="0">
                <a:solidFill>
                  <a:srgbClr val="000000"/>
                </a:solidFill>
                <a:latin typeface="Courier New" panose="02070309020205020404" pitchFamily="49" charset="0"/>
                <a:cs typeface="Courier New" panose="02070309020205020404" pitchFamily="49" charset="0"/>
              </a:rPr>
              <a:t>    element = o;</a:t>
            </a:r>
            <a:endParaRPr lang="en-US" altLang="en-US" sz="1800" b="1" dirty="0">
              <a:solidFill>
                <a:srgbClr val="000000"/>
              </a:solidFill>
              <a:latin typeface="Courier New" panose="02070309020205020404" pitchFamily="49" charset="0"/>
              <a:cs typeface="Times New Roman" panose="02020603050405020304" pitchFamily="18" charset="0"/>
            </a:endParaRPr>
          </a:p>
          <a:p>
            <a:pPr eaLnBrk="0" fontAlgn="base" hangingPunct="0">
              <a:spcAft>
                <a:spcPct val="0"/>
              </a:spcAft>
              <a:buClr>
                <a:srgbClr val="000000"/>
              </a:buClr>
              <a:buNone/>
            </a:pPr>
            <a:r>
              <a:rPr lang="en-US" altLang="en-US" sz="1800" b="1" dirty="0">
                <a:solidFill>
                  <a:srgbClr val="000000"/>
                </a:solidFill>
                <a:latin typeface="Courier New" panose="02070309020205020404" pitchFamily="49" charset="0"/>
                <a:cs typeface="Courier New" panose="02070309020205020404" pitchFamily="49" charset="0"/>
              </a:rPr>
              <a:t>  }</a:t>
            </a:r>
          </a:p>
          <a:p>
            <a:pPr eaLnBrk="0" fontAlgn="base" hangingPunct="0">
              <a:spcAft>
                <a:spcPct val="0"/>
              </a:spcAft>
              <a:buClr>
                <a:srgbClr val="000000"/>
              </a:buClr>
              <a:buNone/>
            </a:pPr>
            <a:r>
              <a:rPr lang="en-US" altLang="en-US" sz="1800" b="1" dirty="0">
                <a:solidFill>
                  <a:srgbClr val="000000"/>
                </a:solidFill>
                <a:latin typeface="Courier New" panose="02070309020205020404" pitchFamily="49" charset="0"/>
                <a:cs typeface="Courier New" panose="02070309020205020404" pitchFamily="49" charset="0"/>
              </a:rPr>
              <a:t>}</a:t>
            </a:r>
          </a:p>
        </p:txBody>
      </p:sp>
      <p:pic>
        <p:nvPicPr>
          <p:cNvPr id="9234" name="Picture 19">
            <a:extLst>
              <a:ext uri="{FF2B5EF4-FFF2-40B4-BE49-F238E27FC236}">
                <a16:creationId xmlns:a16="http://schemas.microsoft.com/office/drawing/2014/main" id="{C1839F5B-7512-4032-9F53-FDDB73D7C2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951" y="2201864"/>
            <a:ext cx="4962525"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42</a:t>
            </a:fld>
            <a:endParaRPr dirty="0"/>
          </a:p>
        </p:txBody>
      </p:sp>
      <p:sp>
        <p:nvSpPr>
          <p:cNvPr id="2" name="object 2"/>
          <p:cNvSpPr txBox="1">
            <a:spLocks noGrp="1"/>
          </p:cNvSpPr>
          <p:nvPr>
            <p:ph type="title"/>
          </p:nvPr>
        </p:nvSpPr>
        <p:spPr>
          <a:xfrm>
            <a:off x="916939" y="406730"/>
            <a:ext cx="4287520" cy="574675"/>
          </a:xfrm>
          <a:prstGeom prst="rect">
            <a:avLst/>
          </a:prstGeom>
        </p:spPr>
        <p:txBody>
          <a:bodyPr vert="horz" wrap="square" lIns="0" tIns="12700" rIns="0" bIns="0" rtlCol="0">
            <a:spAutoFit/>
          </a:bodyPr>
          <a:lstStyle/>
          <a:p>
            <a:pPr marL="12700">
              <a:lnSpc>
                <a:spcPct val="100000"/>
              </a:lnSpc>
              <a:spcBef>
                <a:spcPts val="100"/>
              </a:spcBef>
            </a:pPr>
            <a:r>
              <a:rPr spc="-20" dirty="0"/>
              <a:t>Binary </a:t>
            </a:r>
            <a:r>
              <a:rPr spc="-30" dirty="0"/>
              <a:t>Search</a:t>
            </a:r>
            <a:r>
              <a:rPr spc="-204" dirty="0"/>
              <a:t> </a:t>
            </a:r>
            <a:r>
              <a:rPr spc="-60" dirty="0"/>
              <a:t>Tree(BST)</a:t>
            </a:r>
          </a:p>
        </p:txBody>
      </p:sp>
      <p:sp>
        <p:nvSpPr>
          <p:cNvPr id="3" name="object 3"/>
          <p:cNvSpPr txBox="1"/>
          <p:nvPr/>
        </p:nvSpPr>
        <p:spPr>
          <a:xfrm>
            <a:off x="916939" y="1326159"/>
            <a:ext cx="10359390" cy="4581525"/>
          </a:xfrm>
          <a:prstGeom prst="rect">
            <a:avLst/>
          </a:prstGeom>
        </p:spPr>
        <p:txBody>
          <a:bodyPr vert="horz" wrap="square" lIns="0" tIns="12700" rIns="0" bIns="0" rtlCol="0">
            <a:spAutoFit/>
          </a:bodyPr>
          <a:lstStyle/>
          <a:p>
            <a:pPr marL="241300" marR="6350" indent="-229235" algn="just">
              <a:lnSpc>
                <a:spcPct val="140000"/>
              </a:lnSpc>
              <a:spcBef>
                <a:spcPts val="100"/>
              </a:spcBef>
              <a:buFont typeface="Arial"/>
              <a:buChar char="•"/>
              <a:tabLst>
                <a:tab pos="241935" algn="l"/>
              </a:tabLst>
            </a:pPr>
            <a:r>
              <a:rPr sz="2800" b="0" spc="-5" dirty="0">
                <a:latin typeface="Calibri Light"/>
                <a:cs typeface="Calibri Light"/>
              </a:rPr>
              <a:t>A binary </a:t>
            </a:r>
            <a:r>
              <a:rPr sz="2800" b="0" spc="-15" dirty="0">
                <a:latin typeface="Calibri Light"/>
                <a:cs typeface="Calibri Light"/>
              </a:rPr>
              <a:t>search tree </a:t>
            </a:r>
            <a:r>
              <a:rPr sz="2800" b="0" spc="-10" dirty="0">
                <a:latin typeface="Calibri Light"/>
                <a:cs typeface="Calibri Light"/>
              </a:rPr>
              <a:t>(BST) is </a:t>
            </a:r>
            <a:r>
              <a:rPr sz="2800" b="0" spc="-5" dirty="0">
                <a:latin typeface="Calibri Light"/>
                <a:cs typeface="Calibri Light"/>
              </a:rPr>
              <a:t>a </a:t>
            </a:r>
            <a:r>
              <a:rPr sz="2800" b="0" dirty="0">
                <a:latin typeface="Calibri Light"/>
                <a:cs typeface="Calibri Light"/>
              </a:rPr>
              <a:t>binary </a:t>
            </a:r>
            <a:r>
              <a:rPr sz="2800" b="0" spc="-15" dirty="0">
                <a:latin typeface="Calibri Light"/>
                <a:cs typeface="Calibri Light"/>
              </a:rPr>
              <a:t>tree </a:t>
            </a:r>
            <a:r>
              <a:rPr sz="2800" b="0" spc="-10" dirty="0">
                <a:latin typeface="Calibri Light"/>
                <a:cs typeface="Calibri Light"/>
              </a:rPr>
              <a:t>that </a:t>
            </a:r>
            <a:r>
              <a:rPr sz="2800" b="0" spc="-5" dirty="0">
                <a:latin typeface="Calibri Light"/>
                <a:cs typeface="Calibri Light"/>
              </a:rPr>
              <a:t>is either </a:t>
            </a:r>
            <a:r>
              <a:rPr sz="2800" b="0" spc="-10" dirty="0">
                <a:latin typeface="Calibri Light"/>
                <a:cs typeface="Calibri Light"/>
              </a:rPr>
              <a:t>empty </a:t>
            </a:r>
            <a:r>
              <a:rPr sz="2800" b="0" dirty="0">
                <a:latin typeface="Calibri Light"/>
                <a:cs typeface="Calibri Light"/>
              </a:rPr>
              <a:t>or </a:t>
            </a:r>
            <a:r>
              <a:rPr sz="2800" b="0" spc="-15" dirty="0">
                <a:latin typeface="Calibri Light"/>
                <a:cs typeface="Calibri Light"/>
              </a:rPr>
              <a:t>in  </a:t>
            </a:r>
            <a:r>
              <a:rPr sz="2800" b="0" spc="-5" dirty="0">
                <a:latin typeface="Calibri Light"/>
                <a:cs typeface="Calibri Light"/>
              </a:rPr>
              <a:t>which </a:t>
            </a:r>
            <a:r>
              <a:rPr sz="2800" b="0" spc="-10" dirty="0">
                <a:latin typeface="Calibri Light"/>
                <a:cs typeface="Calibri Light"/>
              </a:rPr>
              <a:t>every </a:t>
            </a:r>
            <a:r>
              <a:rPr sz="2800" b="0" spc="-5" dirty="0">
                <a:latin typeface="Calibri Light"/>
                <a:cs typeface="Calibri Light"/>
              </a:rPr>
              <a:t>node </a:t>
            </a:r>
            <a:r>
              <a:rPr sz="2800" b="0" spc="-15" dirty="0">
                <a:latin typeface="Calibri Light"/>
                <a:cs typeface="Calibri Light"/>
              </a:rPr>
              <a:t>contains </a:t>
            </a:r>
            <a:r>
              <a:rPr sz="2800" b="0" spc="-5" dirty="0">
                <a:latin typeface="Calibri Light"/>
                <a:cs typeface="Calibri Light"/>
              </a:rPr>
              <a:t>a </a:t>
            </a:r>
            <a:r>
              <a:rPr sz="2800" b="0" spc="-40" dirty="0">
                <a:latin typeface="Calibri Light"/>
                <a:cs typeface="Calibri Light"/>
              </a:rPr>
              <a:t>key </a:t>
            </a:r>
            <a:r>
              <a:rPr sz="2800" b="0" spc="-10" dirty="0">
                <a:latin typeface="Calibri Light"/>
                <a:cs typeface="Calibri Light"/>
              </a:rPr>
              <a:t>(value) </a:t>
            </a:r>
            <a:r>
              <a:rPr sz="2800" b="0" spc="-5" dirty="0">
                <a:latin typeface="Calibri Light"/>
                <a:cs typeface="Calibri Light"/>
              </a:rPr>
              <a:t>and </a:t>
            </a:r>
            <a:r>
              <a:rPr sz="2800" b="0" spc="-10" dirty="0">
                <a:latin typeface="Calibri Light"/>
                <a:cs typeface="Calibri Light"/>
              </a:rPr>
              <a:t>satisfies </a:t>
            </a:r>
            <a:r>
              <a:rPr sz="2800" b="0" dirty="0">
                <a:latin typeface="Calibri Light"/>
                <a:cs typeface="Calibri Light"/>
              </a:rPr>
              <a:t>the </a:t>
            </a:r>
            <a:r>
              <a:rPr sz="2800" b="0" spc="-15" dirty="0">
                <a:latin typeface="Calibri Light"/>
                <a:cs typeface="Calibri Light"/>
              </a:rPr>
              <a:t>following  </a:t>
            </a:r>
            <a:r>
              <a:rPr sz="2800" b="0" spc="-10" dirty="0">
                <a:latin typeface="Calibri Light"/>
                <a:cs typeface="Calibri Light"/>
              </a:rPr>
              <a:t>conditions:</a:t>
            </a:r>
            <a:endParaRPr sz="2800">
              <a:latin typeface="Calibri Light"/>
              <a:cs typeface="Calibri Light"/>
            </a:endParaRPr>
          </a:p>
          <a:p>
            <a:pPr marL="698500" lvl="1" indent="-229235" algn="just">
              <a:lnSpc>
                <a:spcPct val="100000"/>
              </a:lnSpc>
              <a:spcBef>
                <a:spcPts val="1745"/>
              </a:spcBef>
              <a:buFont typeface="Arial"/>
              <a:buChar char="•"/>
              <a:tabLst>
                <a:tab pos="699135" algn="l"/>
              </a:tabLst>
            </a:pPr>
            <a:r>
              <a:rPr sz="2400" b="0" spc="-5" dirty="0">
                <a:latin typeface="Calibri Light"/>
                <a:cs typeface="Calibri Light"/>
              </a:rPr>
              <a:t>All</a:t>
            </a:r>
            <a:r>
              <a:rPr sz="2400" b="0" spc="320" dirty="0">
                <a:latin typeface="Calibri Light"/>
                <a:cs typeface="Calibri Light"/>
              </a:rPr>
              <a:t> </a:t>
            </a:r>
            <a:r>
              <a:rPr sz="2400" b="0" spc="-35" dirty="0">
                <a:latin typeface="Calibri Light"/>
                <a:cs typeface="Calibri Light"/>
              </a:rPr>
              <a:t>keys</a:t>
            </a:r>
            <a:r>
              <a:rPr sz="2400" b="0" spc="315" dirty="0">
                <a:latin typeface="Calibri Light"/>
                <a:cs typeface="Calibri Light"/>
              </a:rPr>
              <a:t> </a:t>
            </a:r>
            <a:r>
              <a:rPr sz="2400" b="0" spc="-5" dirty="0">
                <a:latin typeface="Calibri Light"/>
                <a:cs typeface="Calibri Light"/>
              </a:rPr>
              <a:t>in</a:t>
            </a:r>
            <a:r>
              <a:rPr sz="2400" b="0" spc="325" dirty="0">
                <a:latin typeface="Calibri Light"/>
                <a:cs typeface="Calibri Light"/>
              </a:rPr>
              <a:t> </a:t>
            </a:r>
            <a:r>
              <a:rPr sz="2400" b="0" dirty="0">
                <a:latin typeface="Calibri Light"/>
                <a:cs typeface="Calibri Light"/>
              </a:rPr>
              <a:t>the</a:t>
            </a:r>
            <a:r>
              <a:rPr sz="2400" b="0" spc="325" dirty="0">
                <a:latin typeface="Calibri Light"/>
                <a:cs typeface="Calibri Light"/>
              </a:rPr>
              <a:t> </a:t>
            </a:r>
            <a:r>
              <a:rPr sz="2400" b="0" spc="-10" dirty="0">
                <a:latin typeface="Calibri Light"/>
                <a:cs typeface="Calibri Light"/>
              </a:rPr>
              <a:t>left</a:t>
            </a:r>
            <a:r>
              <a:rPr sz="2400" b="0" spc="330" dirty="0">
                <a:latin typeface="Calibri Light"/>
                <a:cs typeface="Calibri Light"/>
              </a:rPr>
              <a:t> </a:t>
            </a:r>
            <a:r>
              <a:rPr sz="2400" b="0" spc="-10" dirty="0">
                <a:latin typeface="Calibri Light"/>
                <a:cs typeface="Calibri Light"/>
              </a:rPr>
              <a:t>sub-tree</a:t>
            </a:r>
            <a:r>
              <a:rPr sz="2400" b="0" spc="325" dirty="0">
                <a:latin typeface="Calibri Light"/>
                <a:cs typeface="Calibri Light"/>
              </a:rPr>
              <a:t> </a:t>
            </a:r>
            <a:r>
              <a:rPr sz="2400" b="0" spc="-5" dirty="0">
                <a:latin typeface="Calibri Light"/>
                <a:cs typeface="Calibri Light"/>
              </a:rPr>
              <a:t>of</a:t>
            </a:r>
            <a:r>
              <a:rPr sz="2400" b="0" spc="325" dirty="0">
                <a:latin typeface="Calibri Light"/>
                <a:cs typeface="Calibri Light"/>
              </a:rPr>
              <a:t> </a:t>
            </a:r>
            <a:r>
              <a:rPr sz="2400" b="0" dirty="0">
                <a:latin typeface="Calibri Light"/>
                <a:cs typeface="Calibri Light"/>
              </a:rPr>
              <a:t>the</a:t>
            </a:r>
            <a:r>
              <a:rPr sz="2400" b="0" spc="320" dirty="0">
                <a:latin typeface="Calibri Light"/>
                <a:cs typeface="Calibri Light"/>
              </a:rPr>
              <a:t> </a:t>
            </a:r>
            <a:r>
              <a:rPr sz="2400" b="0" spc="-20" dirty="0">
                <a:latin typeface="Calibri Light"/>
                <a:cs typeface="Calibri Light"/>
              </a:rPr>
              <a:t>root</a:t>
            </a:r>
            <a:r>
              <a:rPr sz="2400" b="0" spc="325" dirty="0">
                <a:latin typeface="Calibri Light"/>
                <a:cs typeface="Calibri Light"/>
              </a:rPr>
              <a:t> </a:t>
            </a:r>
            <a:r>
              <a:rPr sz="2400" b="0" spc="-15" dirty="0">
                <a:latin typeface="Calibri Light"/>
                <a:cs typeface="Calibri Light"/>
              </a:rPr>
              <a:t>are</a:t>
            </a:r>
            <a:r>
              <a:rPr sz="2400" b="0" spc="330" dirty="0">
                <a:latin typeface="Calibri Light"/>
                <a:cs typeface="Calibri Light"/>
              </a:rPr>
              <a:t> </a:t>
            </a:r>
            <a:r>
              <a:rPr sz="2400" b="0" spc="-5" dirty="0">
                <a:latin typeface="Calibri Light"/>
                <a:cs typeface="Calibri Light"/>
              </a:rPr>
              <a:t>smaller</a:t>
            </a:r>
            <a:r>
              <a:rPr sz="2400" b="0" spc="320" dirty="0">
                <a:latin typeface="Calibri Light"/>
                <a:cs typeface="Calibri Light"/>
              </a:rPr>
              <a:t> </a:t>
            </a:r>
            <a:r>
              <a:rPr sz="2400" b="0" dirty="0">
                <a:latin typeface="Calibri Light"/>
                <a:cs typeface="Calibri Light"/>
              </a:rPr>
              <a:t>than</a:t>
            </a:r>
            <a:r>
              <a:rPr sz="2400" b="0" spc="310" dirty="0">
                <a:latin typeface="Calibri Light"/>
                <a:cs typeface="Calibri Light"/>
              </a:rPr>
              <a:t> </a:t>
            </a:r>
            <a:r>
              <a:rPr sz="2400" b="0" spc="-5" dirty="0">
                <a:latin typeface="Calibri Light"/>
                <a:cs typeface="Calibri Light"/>
              </a:rPr>
              <a:t>the</a:t>
            </a:r>
            <a:r>
              <a:rPr sz="2400" b="0" spc="325" dirty="0">
                <a:latin typeface="Calibri Light"/>
                <a:cs typeface="Calibri Light"/>
              </a:rPr>
              <a:t> </a:t>
            </a:r>
            <a:r>
              <a:rPr sz="2400" b="0" spc="-35" dirty="0">
                <a:latin typeface="Calibri Light"/>
                <a:cs typeface="Calibri Light"/>
              </a:rPr>
              <a:t>key</a:t>
            </a:r>
            <a:r>
              <a:rPr sz="2400" b="0" spc="330" dirty="0">
                <a:latin typeface="Calibri Light"/>
                <a:cs typeface="Calibri Light"/>
              </a:rPr>
              <a:t> </a:t>
            </a:r>
            <a:r>
              <a:rPr sz="2400" b="0" spc="-5" dirty="0">
                <a:latin typeface="Calibri Light"/>
                <a:cs typeface="Calibri Light"/>
              </a:rPr>
              <a:t>in</a:t>
            </a:r>
            <a:r>
              <a:rPr sz="2400" b="0" spc="325" dirty="0">
                <a:latin typeface="Calibri Light"/>
                <a:cs typeface="Calibri Light"/>
              </a:rPr>
              <a:t> </a:t>
            </a:r>
            <a:r>
              <a:rPr sz="2400" b="0" dirty="0">
                <a:latin typeface="Calibri Light"/>
                <a:cs typeface="Calibri Light"/>
              </a:rPr>
              <a:t>the</a:t>
            </a:r>
            <a:r>
              <a:rPr sz="2400" b="0" spc="325" dirty="0">
                <a:latin typeface="Calibri Light"/>
                <a:cs typeface="Calibri Light"/>
              </a:rPr>
              <a:t> </a:t>
            </a:r>
            <a:r>
              <a:rPr sz="2400" b="0" spc="-20" dirty="0">
                <a:latin typeface="Calibri Light"/>
                <a:cs typeface="Calibri Light"/>
              </a:rPr>
              <a:t>root</a:t>
            </a:r>
            <a:endParaRPr sz="2400">
              <a:latin typeface="Calibri Light"/>
              <a:cs typeface="Calibri Light"/>
            </a:endParaRPr>
          </a:p>
          <a:p>
            <a:pPr marL="698500">
              <a:lnSpc>
                <a:spcPct val="100000"/>
              </a:lnSpc>
              <a:spcBef>
                <a:spcPts val="1155"/>
              </a:spcBef>
            </a:pPr>
            <a:r>
              <a:rPr sz="2400" b="0" dirty="0">
                <a:latin typeface="Calibri Light"/>
                <a:cs typeface="Calibri Light"/>
              </a:rPr>
              <a:t>node</a:t>
            </a:r>
            <a:endParaRPr sz="2400">
              <a:latin typeface="Calibri Light"/>
              <a:cs typeface="Calibri Light"/>
            </a:endParaRPr>
          </a:p>
          <a:p>
            <a:pPr marL="698500" marR="5080" lvl="1" indent="-228600">
              <a:lnSpc>
                <a:spcPct val="140000"/>
              </a:lnSpc>
              <a:spcBef>
                <a:spcPts val="490"/>
              </a:spcBef>
              <a:buFont typeface="Arial"/>
              <a:buChar char="•"/>
              <a:tabLst>
                <a:tab pos="699135" algn="l"/>
              </a:tabLst>
            </a:pPr>
            <a:r>
              <a:rPr sz="2400" b="0" spc="-5" dirty="0">
                <a:latin typeface="Calibri Light"/>
                <a:cs typeface="Calibri Light"/>
              </a:rPr>
              <a:t>All </a:t>
            </a:r>
            <a:r>
              <a:rPr sz="2400" b="0" spc="-35" dirty="0">
                <a:latin typeface="Calibri Light"/>
                <a:cs typeface="Calibri Light"/>
              </a:rPr>
              <a:t>keys </a:t>
            </a:r>
            <a:r>
              <a:rPr sz="2400" b="0" spc="-5" dirty="0">
                <a:latin typeface="Calibri Light"/>
                <a:cs typeface="Calibri Light"/>
              </a:rPr>
              <a:t>in the right </a:t>
            </a:r>
            <a:r>
              <a:rPr sz="2400" b="0" spc="-10" dirty="0">
                <a:latin typeface="Calibri Light"/>
                <a:cs typeface="Calibri Light"/>
              </a:rPr>
              <a:t>sub-tree </a:t>
            </a:r>
            <a:r>
              <a:rPr sz="2400" b="0" spc="-5" dirty="0">
                <a:latin typeface="Calibri Light"/>
                <a:cs typeface="Calibri Light"/>
              </a:rPr>
              <a:t>of </a:t>
            </a:r>
            <a:r>
              <a:rPr sz="2400" b="0" dirty="0">
                <a:latin typeface="Calibri Light"/>
                <a:cs typeface="Calibri Light"/>
              </a:rPr>
              <a:t>the </a:t>
            </a:r>
            <a:r>
              <a:rPr sz="2400" b="0" spc="-15" dirty="0">
                <a:latin typeface="Calibri Light"/>
                <a:cs typeface="Calibri Light"/>
              </a:rPr>
              <a:t>root are greater </a:t>
            </a:r>
            <a:r>
              <a:rPr sz="2400" b="0" dirty="0">
                <a:latin typeface="Calibri Light"/>
                <a:cs typeface="Calibri Light"/>
              </a:rPr>
              <a:t>than the </a:t>
            </a:r>
            <a:r>
              <a:rPr sz="2400" b="0" spc="-35" dirty="0">
                <a:latin typeface="Calibri Light"/>
                <a:cs typeface="Calibri Light"/>
              </a:rPr>
              <a:t>key </a:t>
            </a:r>
            <a:r>
              <a:rPr sz="2400" b="0" spc="-5" dirty="0">
                <a:latin typeface="Calibri Light"/>
                <a:cs typeface="Calibri Light"/>
              </a:rPr>
              <a:t>in </a:t>
            </a:r>
            <a:r>
              <a:rPr sz="2400" b="0" dirty="0">
                <a:latin typeface="Calibri Light"/>
                <a:cs typeface="Calibri Light"/>
              </a:rPr>
              <a:t>the </a:t>
            </a:r>
            <a:r>
              <a:rPr sz="2400" b="0" spc="-20" dirty="0">
                <a:latin typeface="Calibri Light"/>
                <a:cs typeface="Calibri Light"/>
              </a:rPr>
              <a:t>root  </a:t>
            </a:r>
            <a:r>
              <a:rPr sz="2400" b="0" dirty="0">
                <a:latin typeface="Calibri Light"/>
                <a:cs typeface="Calibri Light"/>
              </a:rPr>
              <a:t>node</a:t>
            </a:r>
            <a:endParaRPr sz="2400">
              <a:latin typeface="Calibri Light"/>
              <a:cs typeface="Calibri Light"/>
            </a:endParaRPr>
          </a:p>
          <a:p>
            <a:pPr marL="698500" lvl="1" indent="-229235">
              <a:lnSpc>
                <a:spcPct val="100000"/>
              </a:lnSpc>
              <a:spcBef>
                <a:spcPts val="1660"/>
              </a:spcBef>
              <a:buFont typeface="Arial"/>
              <a:buChar char="•"/>
              <a:tabLst>
                <a:tab pos="699135" algn="l"/>
              </a:tabLst>
            </a:pPr>
            <a:r>
              <a:rPr sz="2400" b="0" spc="-5" dirty="0">
                <a:latin typeface="Calibri Light"/>
                <a:cs typeface="Calibri Light"/>
              </a:rPr>
              <a:t>The </a:t>
            </a:r>
            <a:r>
              <a:rPr sz="2400" b="0" spc="-10" dirty="0">
                <a:latin typeface="Calibri Light"/>
                <a:cs typeface="Calibri Light"/>
              </a:rPr>
              <a:t>left </a:t>
            </a:r>
            <a:r>
              <a:rPr sz="2400" b="0" dirty="0">
                <a:latin typeface="Calibri Light"/>
                <a:cs typeface="Calibri Light"/>
              </a:rPr>
              <a:t>and </a:t>
            </a:r>
            <a:r>
              <a:rPr sz="2400" b="0" spc="-5" dirty="0">
                <a:latin typeface="Calibri Light"/>
                <a:cs typeface="Calibri Light"/>
              </a:rPr>
              <a:t>right </a:t>
            </a:r>
            <a:r>
              <a:rPr sz="2400" b="0" spc="-10" dirty="0">
                <a:latin typeface="Calibri Light"/>
                <a:cs typeface="Calibri Light"/>
              </a:rPr>
              <a:t>sub-trees </a:t>
            </a:r>
            <a:r>
              <a:rPr sz="2400" b="0" spc="-5" dirty="0">
                <a:latin typeface="Calibri Light"/>
                <a:cs typeface="Calibri Light"/>
              </a:rPr>
              <a:t>of </a:t>
            </a:r>
            <a:r>
              <a:rPr sz="2400" b="0" dirty="0">
                <a:latin typeface="Calibri Light"/>
                <a:cs typeface="Calibri Light"/>
              </a:rPr>
              <a:t>the </a:t>
            </a:r>
            <a:r>
              <a:rPr sz="2400" b="0" spc="-15" dirty="0">
                <a:latin typeface="Calibri Light"/>
                <a:cs typeface="Calibri Light"/>
              </a:rPr>
              <a:t>root are </a:t>
            </a:r>
            <a:r>
              <a:rPr sz="2400" b="0" spc="-10" dirty="0">
                <a:latin typeface="Calibri Light"/>
                <a:cs typeface="Calibri Light"/>
              </a:rPr>
              <a:t>again </a:t>
            </a:r>
            <a:r>
              <a:rPr sz="2400" b="0" dirty="0">
                <a:latin typeface="Calibri Light"/>
                <a:cs typeface="Calibri Light"/>
              </a:rPr>
              <a:t>binary </a:t>
            </a:r>
            <a:r>
              <a:rPr sz="2400" b="0" spc="-10" dirty="0">
                <a:latin typeface="Calibri Light"/>
                <a:cs typeface="Calibri Light"/>
              </a:rPr>
              <a:t>search</a:t>
            </a:r>
            <a:r>
              <a:rPr sz="2400" b="0" spc="-35" dirty="0">
                <a:latin typeface="Calibri Light"/>
                <a:cs typeface="Calibri Light"/>
              </a:rPr>
              <a:t> </a:t>
            </a:r>
            <a:r>
              <a:rPr sz="2400" b="0" spc="-10" dirty="0">
                <a:latin typeface="Calibri Light"/>
                <a:cs typeface="Calibri Light"/>
              </a:rPr>
              <a:t>trees</a:t>
            </a:r>
            <a:endParaRPr sz="2400">
              <a:latin typeface="Calibri Light"/>
              <a:cs typeface="Calibri 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54017" y="406730"/>
            <a:ext cx="4286250" cy="574675"/>
          </a:xfrm>
          <a:prstGeom prst="rect">
            <a:avLst/>
          </a:prstGeom>
        </p:spPr>
        <p:txBody>
          <a:bodyPr vert="horz" wrap="square" lIns="0" tIns="12700" rIns="0" bIns="0" rtlCol="0">
            <a:spAutoFit/>
          </a:bodyPr>
          <a:lstStyle/>
          <a:p>
            <a:pPr marL="12700">
              <a:lnSpc>
                <a:spcPct val="100000"/>
              </a:lnSpc>
              <a:spcBef>
                <a:spcPts val="100"/>
              </a:spcBef>
            </a:pPr>
            <a:r>
              <a:rPr spc="-20" dirty="0"/>
              <a:t>Binary </a:t>
            </a:r>
            <a:r>
              <a:rPr spc="-30" dirty="0"/>
              <a:t>Search</a:t>
            </a:r>
            <a:r>
              <a:rPr spc="-204" dirty="0"/>
              <a:t> </a:t>
            </a:r>
            <a:r>
              <a:rPr spc="-60" dirty="0"/>
              <a:t>Tree(BST)</a:t>
            </a:r>
          </a:p>
        </p:txBody>
      </p:sp>
      <p:sp>
        <p:nvSpPr>
          <p:cNvPr id="3" name="object 3"/>
          <p:cNvSpPr/>
          <p:nvPr/>
        </p:nvSpPr>
        <p:spPr>
          <a:xfrm>
            <a:off x="6752096" y="1948529"/>
            <a:ext cx="4544539" cy="376866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47166" y="2435351"/>
            <a:ext cx="5901806" cy="3339084"/>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43</a:t>
            </a:fld>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3" name="Google Shape;73;p15"/>
          <p:cNvSpPr txBox="1">
            <a:spLocks noGrp="1"/>
          </p:cNvSpPr>
          <p:nvPr>
            <p:ph type="title"/>
          </p:nvPr>
        </p:nvSpPr>
        <p:spPr>
          <a:xfrm>
            <a:off x="2950437" y="376762"/>
            <a:ext cx="6159628" cy="574040"/>
          </a:xfrm>
          <a:prstGeom prst="rect">
            <a:avLst/>
          </a:prstGeom>
        </p:spPr>
        <p:txBody>
          <a:bodyPr spcFirstLastPara="1" vert="horz" wrap="square" lIns="91425" tIns="91425" rIns="91425" bIns="91425" numCol="1" rtlCol="0" anchor="t" anchorCtr="0" compatLnSpc="1">
            <a:prstTxWarp prst="textNoShape">
              <a:avLst/>
            </a:prstTxWarp>
            <a:noAutofit/>
          </a:bodyPr>
          <a:lstStyle/>
          <a:p>
            <a:r>
              <a:rPr lang="en-US" dirty="0"/>
              <a:t>BST Ordering Applies </a:t>
            </a:r>
            <a:r>
              <a:rPr lang="en-US" i="1" dirty="0"/>
              <a:t>Recursively</a:t>
            </a:r>
            <a:endParaRPr dirty="0"/>
          </a:p>
        </p:txBody>
      </p:sp>
      <p:grpSp>
        <p:nvGrpSpPr>
          <p:cNvPr id="55" name="Group 54">
            <a:extLst>
              <a:ext uri="{FF2B5EF4-FFF2-40B4-BE49-F238E27FC236}">
                <a16:creationId xmlns:a16="http://schemas.microsoft.com/office/drawing/2014/main" id="{8FA3AC3B-F801-BF49-A075-C331F6C0FB34}"/>
              </a:ext>
            </a:extLst>
          </p:cNvPr>
          <p:cNvGrpSpPr/>
          <p:nvPr/>
        </p:nvGrpSpPr>
        <p:grpSpPr>
          <a:xfrm>
            <a:off x="2154056" y="1725546"/>
            <a:ext cx="457200" cy="457200"/>
            <a:chOff x="1408670" y="3991232"/>
            <a:chExt cx="457200" cy="457200"/>
          </a:xfrm>
        </p:grpSpPr>
        <p:sp>
          <p:nvSpPr>
            <p:cNvPr id="56" name="Oval 55">
              <a:extLst>
                <a:ext uri="{FF2B5EF4-FFF2-40B4-BE49-F238E27FC236}">
                  <a16:creationId xmlns:a16="http://schemas.microsoft.com/office/drawing/2014/main" id="{9E812834-3974-824C-821D-CBD6338B73C3}"/>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080284BF-5523-4E41-995D-0AC5AD0ECF51}"/>
                </a:ext>
              </a:extLst>
            </p:cNvPr>
            <p:cNvSpPr txBox="1"/>
            <p:nvPr/>
          </p:nvSpPr>
          <p:spPr>
            <a:xfrm>
              <a:off x="1481618" y="4035166"/>
              <a:ext cx="311304"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9</a:t>
              </a:r>
            </a:p>
          </p:txBody>
        </p:sp>
      </p:grpSp>
      <p:cxnSp>
        <p:nvCxnSpPr>
          <p:cNvPr id="58" name="Straight Arrow Connector 57">
            <a:extLst>
              <a:ext uri="{FF2B5EF4-FFF2-40B4-BE49-F238E27FC236}">
                <a16:creationId xmlns:a16="http://schemas.microsoft.com/office/drawing/2014/main" id="{73962383-42F4-D147-AF59-1CC6A231F010}"/>
              </a:ext>
            </a:extLst>
          </p:cNvPr>
          <p:cNvCxnSpPr>
            <a:cxnSpLocks/>
            <a:stCxn id="56" idx="5"/>
            <a:endCxn id="63" idx="1"/>
          </p:cNvCxnSpPr>
          <p:nvPr/>
        </p:nvCxnSpPr>
        <p:spPr>
          <a:xfrm>
            <a:off x="2544301" y="2115791"/>
            <a:ext cx="438061" cy="20020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6C5CE5E0-1EE3-0F43-B018-892A5B6E7A14}"/>
              </a:ext>
            </a:extLst>
          </p:cNvPr>
          <p:cNvGrpSpPr/>
          <p:nvPr/>
        </p:nvGrpSpPr>
        <p:grpSpPr>
          <a:xfrm>
            <a:off x="1188536" y="2249044"/>
            <a:ext cx="457200" cy="457200"/>
            <a:chOff x="1408670" y="3991232"/>
            <a:chExt cx="457200" cy="457200"/>
          </a:xfrm>
        </p:grpSpPr>
        <p:sp>
          <p:nvSpPr>
            <p:cNvPr id="60" name="Oval 59">
              <a:extLst>
                <a:ext uri="{FF2B5EF4-FFF2-40B4-BE49-F238E27FC236}">
                  <a16:creationId xmlns:a16="http://schemas.microsoft.com/office/drawing/2014/main" id="{8EF0B526-2409-A64D-A05B-3506CE3F5B45}"/>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E97ED0ED-2B0B-2642-B49E-EED67F4FE0F2}"/>
                </a:ext>
              </a:extLst>
            </p:cNvPr>
            <p:cNvSpPr txBox="1"/>
            <p:nvPr/>
          </p:nvSpPr>
          <p:spPr>
            <a:xfrm>
              <a:off x="1481618" y="4035166"/>
              <a:ext cx="311304"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3</a:t>
              </a:r>
            </a:p>
          </p:txBody>
        </p:sp>
      </p:grpSp>
      <p:grpSp>
        <p:nvGrpSpPr>
          <p:cNvPr id="62" name="Group 61">
            <a:extLst>
              <a:ext uri="{FF2B5EF4-FFF2-40B4-BE49-F238E27FC236}">
                <a16:creationId xmlns:a16="http://schemas.microsoft.com/office/drawing/2014/main" id="{ABF1791C-4C26-A64C-B446-969642AAE4A8}"/>
              </a:ext>
            </a:extLst>
          </p:cNvPr>
          <p:cNvGrpSpPr/>
          <p:nvPr/>
        </p:nvGrpSpPr>
        <p:grpSpPr>
          <a:xfrm>
            <a:off x="2915407" y="2249044"/>
            <a:ext cx="457200" cy="457200"/>
            <a:chOff x="1408670" y="3991232"/>
            <a:chExt cx="457200" cy="457200"/>
          </a:xfrm>
        </p:grpSpPr>
        <p:sp>
          <p:nvSpPr>
            <p:cNvPr id="63" name="Oval 62">
              <a:extLst>
                <a:ext uri="{FF2B5EF4-FFF2-40B4-BE49-F238E27FC236}">
                  <a16:creationId xmlns:a16="http://schemas.microsoft.com/office/drawing/2014/main" id="{A502B5FB-7AF6-9E4C-9E57-5B30C76CF0C9}"/>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743D2F1D-4F1F-F343-B6E7-D53C7DB353CC}"/>
                </a:ext>
              </a:extLst>
            </p:cNvPr>
            <p:cNvSpPr txBox="1"/>
            <p:nvPr/>
          </p:nvSpPr>
          <p:spPr>
            <a:xfrm>
              <a:off x="1418300" y="4035166"/>
              <a:ext cx="437940"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10</a:t>
              </a:r>
            </a:p>
          </p:txBody>
        </p:sp>
      </p:grpSp>
      <p:grpSp>
        <p:nvGrpSpPr>
          <p:cNvPr id="65" name="Group 64">
            <a:extLst>
              <a:ext uri="{FF2B5EF4-FFF2-40B4-BE49-F238E27FC236}">
                <a16:creationId xmlns:a16="http://schemas.microsoft.com/office/drawing/2014/main" id="{0976A42D-A5E1-3446-852C-32C735550D9D}"/>
              </a:ext>
            </a:extLst>
          </p:cNvPr>
          <p:cNvGrpSpPr/>
          <p:nvPr/>
        </p:nvGrpSpPr>
        <p:grpSpPr>
          <a:xfrm>
            <a:off x="627523" y="2813723"/>
            <a:ext cx="457200" cy="457200"/>
            <a:chOff x="1408670" y="3991232"/>
            <a:chExt cx="457200" cy="457200"/>
          </a:xfrm>
        </p:grpSpPr>
        <p:sp>
          <p:nvSpPr>
            <p:cNvPr id="66" name="Oval 65">
              <a:extLst>
                <a:ext uri="{FF2B5EF4-FFF2-40B4-BE49-F238E27FC236}">
                  <a16:creationId xmlns:a16="http://schemas.microsoft.com/office/drawing/2014/main" id="{E3AF1EE6-1D54-2241-8038-B9AC1C73E372}"/>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a:extLst>
                <a:ext uri="{FF2B5EF4-FFF2-40B4-BE49-F238E27FC236}">
                  <a16:creationId xmlns:a16="http://schemas.microsoft.com/office/drawing/2014/main" id="{CFEAADE6-FF15-844D-9107-FAD5840C5796}"/>
                </a:ext>
              </a:extLst>
            </p:cNvPr>
            <p:cNvSpPr txBox="1"/>
            <p:nvPr/>
          </p:nvSpPr>
          <p:spPr>
            <a:xfrm>
              <a:off x="1481618" y="4035166"/>
              <a:ext cx="311304"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1</a:t>
              </a:r>
            </a:p>
          </p:txBody>
        </p:sp>
      </p:grpSp>
      <p:grpSp>
        <p:nvGrpSpPr>
          <p:cNvPr id="68" name="Group 67">
            <a:extLst>
              <a:ext uri="{FF2B5EF4-FFF2-40B4-BE49-F238E27FC236}">
                <a16:creationId xmlns:a16="http://schemas.microsoft.com/office/drawing/2014/main" id="{17780182-99B3-5F4C-A538-FE6CD66EB59D}"/>
              </a:ext>
            </a:extLst>
          </p:cNvPr>
          <p:cNvGrpSpPr/>
          <p:nvPr/>
        </p:nvGrpSpPr>
        <p:grpSpPr>
          <a:xfrm>
            <a:off x="1779119" y="2805913"/>
            <a:ext cx="457200" cy="457200"/>
            <a:chOff x="1408670" y="3991232"/>
            <a:chExt cx="457200" cy="457200"/>
          </a:xfrm>
        </p:grpSpPr>
        <p:sp>
          <p:nvSpPr>
            <p:cNvPr id="69" name="Oval 68">
              <a:extLst>
                <a:ext uri="{FF2B5EF4-FFF2-40B4-BE49-F238E27FC236}">
                  <a16:creationId xmlns:a16="http://schemas.microsoft.com/office/drawing/2014/main" id="{BC901203-CC05-BF46-89DD-7285AAF58906}"/>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a:extLst>
                <a:ext uri="{FF2B5EF4-FFF2-40B4-BE49-F238E27FC236}">
                  <a16:creationId xmlns:a16="http://schemas.microsoft.com/office/drawing/2014/main" id="{55CA881E-329D-1F44-98BE-D9602EC672B9}"/>
                </a:ext>
              </a:extLst>
            </p:cNvPr>
            <p:cNvSpPr txBox="1"/>
            <p:nvPr/>
          </p:nvSpPr>
          <p:spPr>
            <a:xfrm>
              <a:off x="1481618" y="4035166"/>
              <a:ext cx="311304"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5</a:t>
              </a:r>
            </a:p>
          </p:txBody>
        </p:sp>
      </p:grpSp>
      <p:grpSp>
        <p:nvGrpSpPr>
          <p:cNvPr id="71" name="Group 70">
            <a:extLst>
              <a:ext uri="{FF2B5EF4-FFF2-40B4-BE49-F238E27FC236}">
                <a16:creationId xmlns:a16="http://schemas.microsoft.com/office/drawing/2014/main" id="{4102F811-0FAF-5D49-85BA-3B3BB31668FF}"/>
              </a:ext>
            </a:extLst>
          </p:cNvPr>
          <p:cNvGrpSpPr/>
          <p:nvPr/>
        </p:nvGrpSpPr>
        <p:grpSpPr>
          <a:xfrm>
            <a:off x="3597835" y="2814828"/>
            <a:ext cx="457200" cy="457200"/>
            <a:chOff x="1408670" y="3991232"/>
            <a:chExt cx="457200" cy="457200"/>
          </a:xfrm>
        </p:grpSpPr>
        <p:sp>
          <p:nvSpPr>
            <p:cNvPr id="76" name="Oval 75">
              <a:extLst>
                <a:ext uri="{FF2B5EF4-FFF2-40B4-BE49-F238E27FC236}">
                  <a16:creationId xmlns:a16="http://schemas.microsoft.com/office/drawing/2014/main" id="{6728D93F-8FC5-3F48-82D0-B825744A14B7}"/>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TextBox 85">
              <a:extLst>
                <a:ext uri="{FF2B5EF4-FFF2-40B4-BE49-F238E27FC236}">
                  <a16:creationId xmlns:a16="http://schemas.microsoft.com/office/drawing/2014/main" id="{98394BE6-20C1-684D-BB2B-240742666F40}"/>
                </a:ext>
              </a:extLst>
            </p:cNvPr>
            <p:cNvSpPr txBox="1"/>
            <p:nvPr/>
          </p:nvSpPr>
          <p:spPr>
            <a:xfrm>
              <a:off x="1418300" y="4035166"/>
              <a:ext cx="437940"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30</a:t>
              </a:r>
            </a:p>
          </p:txBody>
        </p:sp>
      </p:grpSp>
      <p:cxnSp>
        <p:nvCxnSpPr>
          <p:cNvPr id="93" name="Straight Arrow Connector 92">
            <a:extLst>
              <a:ext uri="{FF2B5EF4-FFF2-40B4-BE49-F238E27FC236}">
                <a16:creationId xmlns:a16="http://schemas.microsoft.com/office/drawing/2014/main" id="{811D0F36-07F1-A14F-BB33-E360CBEB4116}"/>
              </a:ext>
            </a:extLst>
          </p:cNvPr>
          <p:cNvCxnSpPr>
            <a:cxnSpLocks/>
            <a:stCxn id="56" idx="3"/>
            <a:endCxn id="60" idx="7"/>
          </p:cNvCxnSpPr>
          <p:nvPr/>
        </p:nvCxnSpPr>
        <p:spPr>
          <a:xfrm flipH="1">
            <a:off x="1578781" y="2115791"/>
            <a:ext cx="642230" cy="20020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CE8C7B2D-A471-F545-864D-2E058A285823}"/>
              </a:ext>
            </a:extLst>
          </p:cNvPr>
          <p:cNvCxnSpPr>
            <a:cxnSpLocks/>
            <a:stCxn id="60" idx="3"/>
            <a:endCxn id="66" idx="7"/>
          </p:cNvCxnSpPr>
          <p:nvPr/>
        </p:nvCxnSpPr>
        <p:spPr>
          <a:xfrm flipH="1">
            <a:off x="1017768" y="2639289"/>
            <a:ext cx="237723" cy="24138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EB2C31D-610E-1C45-A9C8-01086D0779E1}"/>
              </a:ext>
            </a:extLst>
          </p:cNvPr>
          <p:cNvCxnSpPr>
            <a:cxnSpLocks/>
            <a:stCxn id="60" idx="5"/>
            <a:endCxn id="69" idx="1"/>
          </p:cNvCxnSpPr>
          <p:nvPr/>
        </p:nvCxnSpPr>
        <p:spPr>
          <a:xfrm>
            <a:off x="1578781" y="2639289"/>
            <a:ext cx="267293" cy="23357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3BA554C0-5B7A-FC43-8003-36329367C120}"/>
              </a:ext>
            </a:extLst>
          </p:cNvPr>
          <p:cNvCxnSpPr>
            <a:cxnSpLocks/>
            <a:stCxn id="63" idx="5"/>
            <a:endCxn id="76" idx="1"/>
          </p:cNvCxnSpPr>
          <p:nvPr/>
        </p:nvCxnSpPr>
        <p:spPr>
          <a:xfrm>
            <a:off x="3305652" y="2639289"/>
            <a:ext cx="359138" cy="24249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708BD106-9CF8-A342-B219-E811C29B2060}"/>
              </a:ext>
            </a:extLst>
          </p:cNvPr>
          <p:cNvGrpSpPr/>
          <p:nvPr/>
        </p:nvGrpSpPr>
        <p:grpSpPr>
          <a:xfrm>
            <a:off x="4170120" y="2805913"/>
            <a:ext cx="4126130" cy="1785948"/>
            <a:chOff x="4170120" y="2805913"/>
            <a:chExt cx="4126130" cy="1785948"/>
          </a:xfrm>
        </p:grpSpPr>
        <p:grpSp>
          <p:nvGrpSpPr>
            <p:cNvPr id="99" name="Group 98">
              <a:extLst>
                <a:ext uri="{FF2B5EF4-FFF2-40B4-BE49-F238E27FC236}">
                  <a16:creationId xmlns:a16="http://schemas.microsoft.com/office/drawing/2014/main" id="{229E50F8-845C-D94B-BCB4-3E462371DEFB}"/>
                </a:ext>
              </a:extLst>
            </p:cNvPr>
            <p:cNvGrpSpPr/>
            <p:nvPr/>
          </p:nvGrpSpPr>
          <p:grpSpPr>
            <a:xfrm>
              <a:off x="6041066" y="2998389"/>
              <a:ext cx="457200" cy="457200"/>
              <a:chOff x="1408670" y="3991232"/>
              <a:chExt cx="457200" cy="457200"/>
            </a:xfrm>
          </p:grpSpPr>
          <p:sp>
            <p:nvSpPr>
              <p:cNvPr id="100" name="Oval 99">
                <a:extLst>
                  <a:ext uri="{FF2B5EF4-FFF2-40B4-BE49-F238E27FC236}">
                    <a16:creationId xmlns:a16="http://schemas.microsoft.com/office/drawing/2014/main" id="{CB6FE33E-3402-0E49-BC4C-E0C89F674129}"/>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TextBox 100">
                <a:extLst>
                  <a:ext uri="{FF2B5EF4-FFF2-40B4-BE49-F238E27FC236}">
                    <a16:creationId xmlns:a16="http://schemas.microsoft.com/office/drawing/2014/main" id="{4F40A284-3A8C-A744-9462-B47870602E2F}"/>
                  </a:ext>
                </a:extLst>
              </p:cNvPr>
              <p:cNvSpPr txBox="1"/>
              <p:nvPr/>
            </p:nvSpPr>
            <p:spPr>
              <a:xfrm>
                <a:off x="1481618" y="4035166"/>
                <a:ext cx="311304"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9</a:t>
                </a:r>
              </a:p>
            </p:txBody>
          </p:sp>
        </p:grpSp>
        <p:cxnSp>
          <p:nvCxnSpPr>
            <p:cNvPr id="102" name="Straight Arrow Connector 101">
              <a:extLst>
                <a:ext uri="{FF2B5EF4-FFF2-40B4-BE49-F238E27FC236}">
                  <a16:creationId xmlns:a16="http://schemas.microsoft.com/office/drawing/2014/main" id="{8FA157C0-2FEE-1244-87B2-A4DDB22B1F1D}"/>
                </a:ext>
              </a:extLst>
            </p:cNvPr>
            <p:cNvCxnSpPr>
              <a:cxnSpLocks/>
              <a:stCxn id="100" idx="5"/>
              <a:endCxn id="144" idx="1"/>
            </p:cNvCxnSpPr>
            <p:nvPr/>
          </p:nvCxnSpPr>
          <p:spPr>
            <a:xfrm>
              <a:off x="6431311" y="3388634"/>
              <a:ext cx="438061" cy="20020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8632C236-B966-234E-A5AA-0AC512FEFB58}"/>
                </a:ext>
              </a:extLst>
            </p:cNvPr>
            <p:cNvGrpSpPr/>
            <p:nvPr/>
          </p:nvGrpSpPr>
          <p:grpSpPr>
            <a:xfrm>
              <a:off x="5075546" y="3521887"/>
              <a:ext cx="457200" cy="457200"/>
              <a:chOff x="1408670" y="3991232"/>
              <a:chExt cx="457200" cy="457200"/>
            </a:xfrm>
          </p:grpSpPr>
          <p:sp>
            <p:nvSpPr>
              <p:cNvPr id="104" name="Oval 103">
                <a:extLst>
                  <a:ext uri="{FF2B5EF4-FFF2-40B4-BE49-F238E27FC236}">
                    <a16:creationId xmlns:a16="http://schemas.microsoft.com/office/drawing/2014/main" id="{81F0EBEA-0DDA-AD4F-9019-48CA2C00BC8D}"/>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a:extLst>
                  <a:ext uri="{FF2B5EF4-FFF2-40B4-BE49-F238E27FC236}">
                    <a16:creationId xmlns:a16="http://schemas.microsoft.com/office/drawing/2014/main" id="{05913A1B-3FC7-7A48-A627-C06C0DF3F654}"/>
                  </a:ext>
                </a:extLst>
              </p:cNvPr>
              <p:cNvSpPr txBox="1"/>
              <p:nvPr/>
            </p:nvSpPr>
            <p:spPr>
              <a:xfrm>
                <a:off x="1481618" y="4035166"/>
                <a:ext cx="311304"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3</a:t>
                </a:r>
              </a:p>
            </p:txBody>
          </p:sp>
        </p:grpSp>
        <p:grpSp>
          <p:nvGrpSpPr>
            <p:cNvPr id="143" name="Group 142">
              <a:extLst>
                <a:ext uri="{FF2B5EF4-FFF2-40B4-BE49-F238E27FC236}">
                  <a16:creationId xmlns:a16="http://schemas.microsoft.com/office/drawing/2014/main" id="{B3F6B3DB-EB28-BB44-B20B-FB1F90C31E0D}"/>
                </a:ext>
              </a:extLst>
            </p:cNvPr>
            <p:cNvGrpSpPr/>
            <p:nvPr/>
          </p:nvGrpSpPr>
          <p:grpSpPr>
            <a:xfrm>
              <a:off x="6802417" y="3521887"/>
              <a:ext cx="457200" cy="457200"/>
              <a:chOff x="1408670" y="3991232"/>
              <a:chExt cx="457200" cy="457200"/>
            </a:xfrm>
          </p:grpSpPr>
          <p:sp>
            <p:nvSpPr>
              <p:cNvPr id="144" name="Oval 143">
                <a:extLst>
                  <a:ext uri="{FF2B5EF4-FFF2-40B4-BE49-F238E27FC236}">
                    <a16:creationId xmlns:a16="http://schemas.microsoft.com/office/drawing/2014/main" id="{135B1AA7-F5A9-ED4A-BC92-089CCDCE4E50}"/>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TextBox 144">
                <a:extLst>
                  <a:ext uri="{FF2B5EF4-FFF2-40B4-BE49-F238E27FC236}">
                    <a16:creationId xmlns:a16="http://schemas.microsoft.com/office/drawing/2014/main" id="{A91D83DD-3E4E-6846-8237-BF59C99D5B8D}"/>
                  </a:ext>
                </a:extLst>
              </p:cNvPr>
              <p:cNvSpPr txBox="1"/>
              <p:nvPr/>
            </p:nvSpPr>
            <p:spPr>
              <a:xfrm>
                <a:off x="1418300" y="4035166"/>
                <a:ext cx="437940"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10</a:t>
                </a:r>
              </a:p>
            </p:txBody>
          </p:sp>
        </p:grpSp>
        <p:grpSp>
          <p:nvGrpSpPr>
            <p:cNvPr id="146" name="Group 145">
              <a:extLst>
                <a:ext uri="{FF2B5EF4-FFF2-40B4-BE49-F238E27FC236}">
                  <a16:creationId xmlns:a16="http://schemas.microsoft.com/office/drawing/2014/main" id="{1AB75F65-8597-C941-A50A-4BF8A7C1B7CF}"/>
                </a:ext>
              </a:extLst>
            </p:cNvPr>
            <p:cNvGrpSpPr/>
            <p:nvPr/>
          </p:nvGrpSpPr>
          <p:grpSpPr>
            <a:xfrm>
              <a:off x="4514533" y="4086566"/>
              <a:ext cx="457200" cy="457200"/>
              <a:chOff x="1408670" y="3991232"/>
              <a:chExt cx="457200" cy="457200"/>
            </a:xfrm>
          </p:grpSpPr>
          <p:sp>
            <p:nvSpPr>
              <p:cNvPr id="147" name="Oval 146">
                <a:extLst>
                  <a:ext uri="{FF2B5EF4-FFF2-40B4-BE49-F238E27FC236}">
                    <a16:creationId xmlns:a16="http://schemas.microsoft.com/office/drawing/2014/main" id="{BE8E48C8-8516-7F4A-9F4D-220FF9D05C1A}"/>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TextBox 147">
                <a:extLst>
                  <a:ext uri="{FF2B5EF4-FFF2-40B4-BE49-F238E27FC236}">
                    <a16:creationId xmlns:a16="http://schemas.microsoft.com/office/drawing/2014/main" id="{56DA7FA6-BDF9-564C-AC7D-F2FC287B676C}"/>
                  </a:ext>
                </a:extLst>
              </p:cNvPr>
              <p:cNvSpPr txBox="1"/>
              <p:nvPr/>
            </p:nvSpPr>
            <p:spPr>
              <a:xfrm>
                <a:off x="1481618" y="4035166"/>
                <a:ext cx="311304"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1</a:t>
                </a:r>
              </a:p>
            </p:txBody>
          </p:sp>
        </p:grpSp>
        <p:grpSp>
          <p:nvGrpSpPr>
            <p:cNvPr id="149" name="Group 148">
              <a:extLst>
                <a:ext uri="{FF2B5EF4-FFF2-40B4-BE49-F238E27FC236}">
                  <a16:creationId xmlns:a16="http://schemas.microsoft.com/office/drawing/2014/main" id="{CB8F41CE-16AE-A04A-9D5A-B162DCFB3ED1}"/>
                </a:ext>
              </a:extLst>
            </p:cNvPr>
            <p:cNvGrpSpPr/>
            <p:nvPr/>
          </p:nvGrpSpPr>
          <p:grpSpPr>
            <a:xfrm>
              <a:off x="5666129" y="4078756"/>
              <a:ext cx="457200" cy="457200"/>
              <a:chOff x="1408670" y="3991232"/>
              <a:chExt cx="457200" cy="457200"/>
            </a:xfrm>
          </p:grpSpPr>
          <p:sp>
            <p:nvSpPr>
              <p:cNvPr id="150" name="Oval 149">
                <a:extLst>
                  <a:ext uri="{FF2B5EF4-FFF2-40B4-BE49-F238E27FC236}">
                    <a16:creationId xmlns:a16="http://schemas.microsoft.com/office/drawing/2014/main" id="{DD593294-4F8D-F54F-AEFF-CE65E49E11A5}"/>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TextBox 150">
                <a:extLst>
                  <a:ext uri="{FF2B5EF4-FFF2-40B4-BE49-F238E27FC236}">
                    <a16:creationId xmlns:a16="http://schemas.microsoft.com/office/drawing/2014/main" id="{7A27F9E4-DE2D-A54C-B805-9715DE549EA0}"/>
                  </a:ext>
                </a:extLst>
              </p:cNvPr>
              <p:cNvSpPr txBox="1"/>
              <p:nvPr/>
            </p:nvSpPr>
            <p:spPr>
              <a:xfrm>
                <a:off x="1481618" y="4035166"/>
                <a:ext cx="311304"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5</a:t>
                </a:r>
              </a:p>
            </p:txBody>
          </p:sp>
        </p:grpSp>
        <p:grpSp>
          <p:nvGrpSpPr>
            <p:cNvPr id="152" name="Group 151">
              <a:extLst>
                <a:ext uri="{FF2B5EF4-FFF2-40B4-BE49-F238E27FC236}">
                  <a16:creationId xmlns:a16="http://schemas.microsoft.com/office/drawing/2014/main" id="{3DB9D239-5FA6-734A-933C-4D365455B7B7}"/>
                </a:ext>
              </a:extLst>
            </p:cNvPr>
            <p:cNvGrpSpPr/>
            <p:nvPr/>
          </p:nvGrpSpPr>
          <p:grpSpPr>
            <a:xfrm>
              <a:off x="7484845" y="4087671"/>
              <a:ext cx="457200" cy="457200"/>
              <a:chOff x="1408670" y="3991232"/>
              <a:chExt cx="457200" cy="457200"/>
            </a:xfrm>
          </p:grpSpPr>
          <p:sp>
            <p:nvSpPr>
              <p:cNvPr id="153" name="Oval 152">
                <a:extLst>
                  <a:ext uri="{FF2B5EF4-FFF2-40B4-BE49-F238E27FC236}">
                    <a16:creationId xmlns:a16="http://schemas.microsoft.com/office/drawing/2014/main" id="{07A2078A-3F6F-E142-B313-0B77B4CD4C41}"/>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TextBox 153">
                <a:extLst>
                  <a:ext uri="{FF2B5EF4-FFF2-40B4-BE49-F238E27FC236}">
                    <a16:creationId xmlns:a16="http://schemas.microsoft.com/office/drawing/2014/main" id="{9E292817-E4B5-6E4E-9C45-708B751730A4}"/>
                  </a:ext>
                </a:extLst>
              </p:cNvPr>
              <p:cNvSpPr txBox="1"/>
              <p:nvPr/>
            </p:nvSpPr>
            <p:spPr>
              <a:xfrm>
                <a:off x="1418300" y="4035166"/>
                <a:ext cx="437940"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30</a:t>
                </a:r>
              </a:p>
            </p:txBody>
          </p:sp>
        </p:grpSp>
        <p:cxnSp>
          <p:nvCxnSpPr>
            <p:cNvPr id="155" name="Straight Arrow Connector 154">
              <a:extLst>
                <a:ext uri="{FF2B5EF4-FFF2-40B4-BE49-F238E27FC236}">
                  <a16:creationId xmlns:a16="http://schemas.microsoft.com/office/drawing/2014/main" id="{47F4BF98-8D9B-1546-83BB-BC7EE0BA9837}"/>
                </a:ext>
              </a:extLst>
            </p:cNvPr>
            <p:cNvCxnSpPr>
              <a:cxnSpLocks/>
              <a:stCxn id="100" idx="3"/>
              <a:endCxn id="104" idx="7"/>
            </p:cNvCxnSpPr>
            <p:nvPr/>
          </p:nvCxnSpPr>
          <p:spPr>
            <a:xfrm flipH="1">
              <a:off x="5465791" y="3388634"/>
              <a:ext cx="642230" cy="20020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7BE7E331-FE96-0E47-81AE-050FD6166535}"/>
                </a:ext>
              </a:extLst>
            </p:cNvPr>
            <p:cNvCxnSpPr>
              <a:cxnSpLocks/>
              <a:stCxn id="104" idx="3"/>
              <a:endCxn id="147" idx="7"/>
            </p:cNvCxnSpPr>
            <p:nvPr/>
          </p:nvCxnSpPr>
          <p:spPr>
            <a:xfrm flipH="1">
              <a:off x="4904778" y="3912132"/>
              <a:ext cx="237723" cy="24138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27EDA94B-7FBC-8640-924D-1152746A348E}"/>
                </a:ext>
              </a:extLst>
            </p:cNvPr>
            <p:cNvCxnSpPr>
              <a:cxnSpLocks/>
              <a:stCxn id="104" idx="5"/>
              <a:endCxn id="150" idx="1"/>
            </p:cNvCxnSpPr>
            <p:nvPr/>
          </p:nvCxnSpPr>
          <p:spPr>
            <a:xfrm>
              <a:off x="5465791" y="3912132"/>
              <a:ext cx="267293" cy="23357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40B53B7D-27DE-5E4F-9F38-8FFED7535D2B}"/>
                </a:ext>
              </a:extLst>
            </p:cNvPr>
            <p:cNvCxnSpPr>
              <a:cxnSpLocks/>
              <a:stCxn id="144" idx="5"/>
              <a:endCxn id="153" idx="1"/>
            </p:cNvCxnSpPr>
            <p:nvPr/>
          </p:nvCxnSpPr>
          <p:spPr>
            <a:xfrm>
              <a:off x="7192662" y="3912132"/>
              <a:ext cx="359138" cy="24249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riangle 1">
              <a:extLst>
                <a:ext uri="{FF2B5EF4-FFF2-40B4-BE49-F238E27FC236}">
                  <a16:creationId xmlns:a16="http://schemas.microsoft.com/office/drawing/2014/main" id="{42AEB1B9-D8E0-9A4F-B960-6A129D7CA125}"/>
                </a:ext>
              </a:extLst>
            </p:cNvPr>
            <p:cNvSpPr/>
            <p:nvPr/>
          </p:nvSpPr>
          <p:spPr>
            <a:xfrm>
              <a:off x="4170120" y="3235216"/>
              <a:ext cx="2359073" cy="1353831"/>
            </a:xfrm>
            <a:prstGeom prst="triangle">
              <a:avLst/>
            </a:prstGeom>
            <a:solidFill>
              <a:srgbClr val="E83C6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a:extLst>
                <a:ext uri="{FF2B5EF4-FFF2-40B4-BE49-F238E27FC236}">
                  <a16:creationId xmlns:a16="http://schemas.microsoft.com/office/drawing/2014/main" id="{47626B34-57BA-F04D-9198-E5A80171C82F}"/>
                </a:ext>
              </a:extLst>
            </p:cNvPr>
            <p:cNvSpPr/>
            <p:nvPr/>
          </p:nvSpPr>
          <p:spPr>
            <a:xfrm>
              <a:off x="6377073" y="3241526"/>
              <a:ext cx="1919177" cy="1350335"/>
            </a:xfrm>
            <a:custGeom>
              <a:avLst/>
              <a:gdLst>
                <a:gd name="connsiteX0" fmla="*/ 1919177 w 1919177"/>
                <a:gd name="connsiteY0" fmla="*/ 1350335 h 1350335"/>
                <a:gd name="connsiteX1" fmla="*/ 744279 w 1919177"/>
                <a:gd name="connsiteY1" fmla="*/ 0 h 1350335"/>
                <a:gd name="connsiteX2" fmla="*/ 0 w 1919177"/>
                <a:gd name="connsiteY2" fmla="*/ 845289 h 1350335"/>
                <a:gd name="connsiteX3" fmla="*/ 457200 w 1919177"/>
                <a:gd name="connsiteY3" fmla="*/ 1350335 h 1350335"/>
                <a:gd name="connsiteX4" fmla="*/ 1919177 w 1919177"/>
                <a:gd name="connsiteY4" fmla="*/ 1350335 h 1350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9177" h="1350335">
                  <a:moveTo>
                    <a:pt x="1919177" y="1350335"/>
                  </a:moveTo>
                  <a:lnTo>
                    <a:pt x="744279" y="0"/>
                  </a:lnTo>
                  <a:lnTo>
                    <a:pt x="0" y="845289"/>
                  </a:lnTo>
                  <a:lnTo>
                    <a:pt x="457200" y="1350335"/>
                  </a:lnTo>
                  <a:lnTo>
                    <a:pt x="1919177" y="1350335"/>
                  </a:lnTo>
                  <a:close/>
                </a:path>
              </a:pathLst>
            </a:custGeom>
            <a:solidFill>
              <a:srgbClr val="E83C6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58784A8-35A4-EE48-9E8B-11E66CFE49F4}"/>
                </a:ext>
              </a:extLst>
            </p:cNvPr>
            <p:cNvSpPr txBox="1"/>
            <p:nvPr/>
          </p:nvSpPr>
          <p:spPr>
            <a:xfrm>
              <a:off x="5083942" y="2829919"/>
              <a:ext cx="470000" cy="369332"/>
            </a:xfrm>
            <a:prstGeom prst="rect">
              <a:avLst/>
            </a:prstGeom>
            <a:noFill/>
          </p:spPr>
          <p:txBody>
            <a:bodyPr wrap="none" rtlCol="0">
              <a:spAutoFit/>
            </a:bodyPr>
            <a:lstStyle/>
            <a:p>
              <a:r>
                <a:rPr lang="en-US" b="1" dirty="0">
                  <a:solidFill>
                    <a:schemeClr val="accent2"/>
                  </a:solidFill>
                </a:rPr>
                <a:t>&lt; 9</a:t>
              </a:r>
            </a:p>
          </p:txBody>
        </p:sp>
        <p:sp>
          <p:nvSpPr>
            <p:cNvPr id="183" name="TextBox 182">
              <a:extLst>
                <a:ext uri="{FF2B5EF4-FFF2-40B4-BE49-F238E27FC236}">
                  <a16:creationId xmlns:a16="http://schemas.microsoft.com/office/drawing/2014/main" id="{5D79BD66-D9F8-5C46-A37D-5BD01C2A5637}"/>
                </a:ext>
              </a:extLst>
            </p:cNvPr>
            <p:cNvSpPr txBox="1"/>
            <p:nvPr/>
          </p:nvSpPr>
          <p:spPr>
            <a:xfrm>
              <a:off x="6884714" y="2805913"/>
              <a:ext cx="470000" cy="369332"/>
            </a:xfrm>
            <a:prstGeom prst="rect">
              <a:avLst/>
            </a:prstGeom>
            <a:noFill/>
          </p:spPr>
          <p:txBody>
            <a:bodyPr wrap="none" rtlCol="0">
              <a:spAutoFit/>
            </a:bodyPr>
            <a:lstStyle/>
            <a:p>
              <a:r>
                <a:rPr lang="en-US" b="1" dirty="0">
                  <a:solidFill>
                    <a:schemeClr val="accent2"/>
                  </a:solidFill>
                </a:rPr>
                <a:t>&gt; 9</a:t>
              </a:r>
            </a:p>
          </p:txBody>
        </p:sp>
      </p:grpSp>
      <p:grpSp>
        <p:nvGrpSpPr>
          <p:cNvPr id="6" name="Group 5">
            <a:extLst>
              <a:ext uri="{FF2B5EF4-FFF2-40B4-BE49-F238E27FC236}">
                <a16:creationId xmlns:a16="http://schemas.microsoft.com/office/drawing/2014/main" id="{03DDD0B6-01A1-2649-A591-83571352635D}"/>
              </a:ext>
            </a:extLst>
          </p:cNvPr>
          <p:cNvGrpSpPr/>
          <p:nvPr/>
        </p:nvGrpSpPr>
        <p:grpSpPr>
          <a:xfrm>
            <a:off x="7880110" y="4455018"/>
            <a:ext cx="4126130" cy="2211532"/>
            <a:chOff x="7880110" y="4455018"/>
            <a:chExt cx="4126130" cy="2211532"/>
          </a:xfrm>
        </p:grpSpPr>
        <p:grpSp>
          <p:nvGrpSpPr>
            <p:cNvPr id="159" name="Group 158">
              <a:extLst>
                <a:ext uri="{FF2B5EF4-FFF2-40B4-BE49-F238E27FC236}">
                  <a16:creationId xmlns:a16="http://schemas.microsoft.com/office/drawing/2014/main" id="{F405912D-9AAF-F945-8826-27D2C193B0A9}"/>
                </a:ext>
              </a:extLst>
            </p:cNvPr>
            <p:cNvGrpSpPr/>
            <p:nvPr/>
          </p:nvGrpSpPr>
          <p:grpSpPr>
            <a:xfrm>
              <a:off x="9761614" y="4692775"/>
              <a:ext cx="457200" cy="457200"/>
              <a:chOff x="1408670" y="3991232"/>
              <a:chExt cx="457200" cy="457200"/>
            </a:xfrm>
          </p:grpSpPr>
          <p:sp>
            <p:nvSpPr>
              <p:cNvPr id="160" name="Oval 159">
                <a:extLst>
                  <a:ext uri="{FF2B5EF4-FFF2-40B4-BE49-F238E27FC236}">
                    <a16:creationId xmlns:a16="http://schemas.microsoft.com/office/drawing/2014/main" id="{1A99EA56-348C-D147-AF4E-26DECE8B577F}"/>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TextBox 160">
                <a:extLst>
                  <a:ext uri="{FF2B5EF4-FFF2-40B4-BE49-F238E27FC236}">
                    <a16:creationId xmlns:a16="http://schemas.microsoft.com/office/drawing/2014/main" id="{F0296D42-57EC-B54F-BBB4-E00A603CB6B3}"/>
                  </a:ext>
                </a:extLst>
              </p:cNvPr>
              <p:cNvSpPr txBox="1"/>
              <p:nvPr/>
            </p:nvSpPr>
            <p:spPr>
              <a:xfrm>
                <a:off x="1481618" y="4035166"/>
                <a:ext cx="311304"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9</a:t>
                </a:r>
              </a:p>
            </p:txBody>
          </p:sp>
        </p:grpSp>
        <p:cxnSp>
          <p:nvCxnSpPr>
            <p:cNvPr id="162" name="Straight Arrow Connector 161">
              <a:extLst>
                <a:ext uri="{FF2B5EF4-FFF2-40B4-BE49-F238E27FC236}">
                  <a16:creationId xmlns:a16="http://schemas.microsoft.com/office/drawing/2014/main" id="{129BFCFC-EA70-054D-A2B7-C02C1D9102CE}"/>
                </a:ext>
              </a:extLst>
            </p:cNvPr>
            <p:cNvCxnSpPr>
              <a:cxnSpLocks/>
              <a:stCxn id="160" idx="5"/>
              <a:endCxn id="167" idx="1"/>
            </p:cNvCxnSpPr>
            <p:nvPr/>
          </p:nvCxnSpPr>
          <p:spPr>
            <a:xfrm>
              <a:off x="10151859" y="5083020"/>
              <a:ext cx="438061" cy="20020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63" name="Group 162">
              <a:extLst>
                <a:ext uri="{FF2B5EF4-FFF2-40B4-BE49-F238E27FC236}">
                  <a16:creationId xmlns:a16="http://schemas.microsoft.com/office/drawing/2014/main" id="{DAA37A66-1AF9-FE43-BD37-7FC596B2823E}"/>
                </a:ext>
              </a:extLst>
            </p:cNvPr>
            <p:cNvGrpSpPr/>
            <p:nvPr/>
          </p:nvGrpSpPr>
          <p:grpSpPr>
            <a:xfrm>
              <a:off x="8796094" y="5216273"/>
              <a:ext cx="457200" cy="457200"/>
              <a:chOff x="1408670" y="3991232"/>
              <a:chExt cx="457200" cy="457200"/>
            </a:xfrm>
          </p:grpSpPr>
          <p:sp>
            <p:nvSpPr>
              <p:cNvPr id="164" name="Oval 163">
                <a:extLst>
                  <a:ext uri="{FF2B5EF4-FFF2-40B4-BE49-F238E27FC236}">
                    <a16:creationId xmlns:a16="http://schemas.microsoft.com/office/drawing/2014/main" id="{4A77834C-13BF-2442-8EBB-9748D08FC2D9}"/>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TextBox 164">
                <a:extLst>
                  <a:ext uri="{FF2B5EF4-FFF2-40B4-BE49-F238E27FC236}">
                    <a16:creationId xmlns:a16="http://schemas.microsoft.com/office/drawing/2014/main" id="{43087EE6-5D81-EE48-86A1-793A3245241E}"/>
                  </a:ext>
                </a:extLst>
              </p:cNvPr>
              <p:cNvSpPr txBox="1"/>
              <p:nvPr/>
            </p:nvSpPr>
            <p:spPr>
              <a:xfrm>
                <a:off x="1481618" y="4035166"/>
                <a:ext cx="311304"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3</a:t>
                </a:r>
              </a:p>
            </p:txBody>
          </p:sp>
        </p:grpSp>
        <p:grpSp>
          <p:nvGrpSpPr>
            <p:cNvPr id="166" name="Group 165">
              <a:extLst>
                <a:ext uri="{FF2B5EF4-FFF2-40B4-BE49-F238E27FC236}">
                  <a16:creationId xmlns:a16="http://schemas.microsoft.com/office/drawing/2014/main" id="{E2CBC279-DD95-0E48-9432-EFC7DD743140}"/>
                </a:ext>
              </a:extLst>
            </p:cNvPr>
            <p:cNvGrpSpPr/>
            <p:nvPr/>
          </p:nvGrpSpPr>
          <p:grpSpPr>
            <a:xfrm>
              <a:off x="10522965" y="5216273"/>
              <a:ext cx="457200" cy="457200"/>
              <a:chOff x="1408670" y="3991232"/>
              <a:chExt cx="457200" cy="457200"/>
            </a:xfrm>
          </p:grpSpPr>
          <p:sp>
            <p:nvSpPr>
              <p:cNvPr id="167" name="Oval 166">
                <a:extLst>
                  <a:ext uri="{FF2B5EF4-FFF2-40B4-BE49-F238E27FC236}">
                    <a16:creationId xmlns:a16="http://schemas.microsoft.com/office/drawing/2014/main" id="{366F0C5F-4E7A-C445-8775-B893EB1DCEEA}"/>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TextBox 167">
                <a:extLst>
                  <a:ext uri="{FF2B5EF4-FFF2-40B4-BE49-F238E27FC236}">
                    <a16:creationId xmlns:a16="http://schemas.microsoft.com/office/drawing/2014/main" id="{3165820B-8EF1-4345-AED7-411F72EC73F3}"/>
                  </a:ext>
                </a:extLst>
              </p:cNvPr>
              <p:cNvSpPr txBox="1"/>
              <p:nvPr/>
            </p:nvSpPr>
            <p:spPr>
              <a:xfrm>
                <a:off x="1418300" y="4035166"/>
                <a:ext cx="437940"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10</a:t>
                </a:r>
              </a:p>
            </p:txBody>
          </p:sp>
        </p:grpSp>
        <p:grpSp>
          <p:nvGrpSpPr>
            <p:cNvPr id="169" name="Group 168">
              <a:extLst>
                <a:ext uri="{FF2B5EF4-FFF2-40B4-BE49-F238E27FC236}">
                  <a16:creationId xmlns:a16="http://schemas.microsoft.com/office/drawing/2014/main" id="{FAB548E3-8FC8-1F4F-A822-692D26BC8D6D}"/>
                </a:ext>
              </a:extLst>
            </p:cNvPr>
            <p:cNvGrpSpPr/>
            <p:nvPr/>
          </p:nvGrpSpPr>
          <p:grpSpPr>
            <a:xfrm>
              <a:off x="8235081" y="5780952"/>
              <a:ext cx="457200" cy="457200"/>
              <a:chOff x="1408670" y="3991232"/>
              <a:chExt cx="457200" cy="457200"/>
            </a:xfrm>
          </p:grpSpPr>
          <p:sp>
            <p:nvSpPr>
              <p:cNvPr id="170" name="Oval 169">
                <a:extLst>
                  <a:ext uri="{FF2B5EF4-FFF2-40B4-BE49-F238E27FC236}">
                    <a16:creationId xmlns:a16="http://schemas.microsoft.com/office/drawing/2014/main" id="{C514EC36-6F57-014C-A38A-D65C374A826E}"/>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TextBox 170">
                <a:extLst>
                  <a:ext uri="{FF2B5EF4-FFF2-40B4-BE49-F238E27FC236}">
                    <a16:creationId xmlns:a16="http://schemas.microsoft.com/office/drawing/2014/main" id="{47C90217-79B6-E040-9C26-9A2CFE70F9D3}"/>
                  </a:ext>
                </a:extLst>
              </p:cNvPr>
              <p:cNvSpPr txBox="1"/>
              <p:nvPr/>
            </p:nvSpPr>
            <p:spPr>
              <a:xfrm>
                <a:off x="1481618" y="4035166"/>
                <a:ext cx="311304"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1</a:t>
                </a:r>
              </a:p>
            </p:txBody>
          </p:sp>
        </p:grpSp>
        <p:grpSp>
          <p:nvGrpSpPr>
            <p:cNvPr id="172" name="Group 171">
              <a:extLst>
                <a:ext uri="{FF2B5EF4-FFF2-40B4-BE49-F238E27FC236}">
                  <a16:creationId xmlns:a16="http://schemas.microsoft.com/office/drawing/2014/main" id="{1054988F-5817-634B-ABDF-57F62EBCE7D2}"/>
                </a:ext>
              </a:extLst>
            </p:cNvPr>
            <p:cNvGrpSpPr/>
            <p:nvPr/>
          </p:nvGrpSpPr>
          <p:grpSpPr>
            <a:xfrm>
              <a:off x="9386677" y="5773142"/>
              <a:ext cx="457200" cy="457200"/>
              <a:chOff x="1408670" y="3991232"/>
              <a:chExt cx="457200" cy="457200"/>
            </a:xfrm>
          </p:grpSpPr>
          <p:sp>
            <p:nvSpPr>
              <p:cNvPr id="173" name="Oval 172">
                <a:extLst>
                  <a:ext uri="{FF2B5EF4-FFF2-40B4-BE49-F238E27FC236}">
                    <a16:creationId xmlns:a16="http://schemas.microsoft.com/office/drawing/2014/main" id="{7DC863BE-5C01-2B49-9EF8-DECA107F25B0}"/>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a:extLst>
                  <a:ext uri="{FF2B5EF4-FFF2-40B4-BE49-F238E27FC236}">
                    <a16:creationId xmlns:a16="http://schemas.microsoft.com/office/drawing/2014/main" id="{EA2A685E-9BF4-0444-93D3-C9D870C5F83F}"/>
                  </a:ext>
                </a:extLst>
              </p:cNvPr>
              <p:cNvSpPr txBox="1"/>
              <p:nvPr/>
            </p:nvSpPr>
            <p:spPr>
              <a:xfrm>
                <a:off x="1481618" y="4035166"/>
                <a:ext cx="311304"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5</a:t>
                </a:r>
              </a:p>
            </p:txBody>
          </p:sp>
        </p:grpSp>
        <p:grpSp>
          <p:nvGrpSpPr>
            <p:cNvPr id="175" name="Group 174">
              <a:extLst>
                <a:ext uri="{FF2B5EF4-FFF2-40B4-BE49-F238E27FC236}">
                  <a16:creationId xmlns:a16="http://schemas.microsoft.com/office/drawing/2014/main" id="{75A78119-BB55-E345-A7FF-B1316F74D676}"/>
                </a:ext>
              </a:extLst>
            </p:cNvPr>
            <p:cNvGrpSpPr/>
            <p:nvPr/>
          </p:nvGrpSpPr>
          <p:grpSpPr>
            <a:xfrm>
              <a:off x="11205393" y="5782057"/>
              <a:ext cx="457200" cy="457200"/>
              <a:chOff x="1408670" y="3991232"/>
              <a:chExt cx="457200" cy="457200"/>
            </a:xfrm>
          </p:grpSpPr>
          <p:sp>
            <p:nvSpPr>
              <p:cNvPr id="176" name="Oval 175">
                <a:extLst>
                  <a:ext uri="{FF2B5EF4-FFF2-40B4-BE49-F238E27FC236}">
                    <a16:creationId xmlns:a16="http://schemas.microsoft.com/office/drawing/2014/main" id="{E184BFFD-7AE9-F24C-B39D-0BA0935A668B}"/>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TextBox 176">
                <a:extLst>
                  <a:ext uri="{FF2B5EF4-FFF2-40B4-BE49-F238E27FC236}">
                    <a16:creationId xmlns:a16="http://schemas.microsoft.com/office/drawing/2014/main" id="{6357ABE5-854F-EF45-A798-815C5E19B592}"/>
                  </a:ext>
                </a:extLst>
              </p:cNvPr>
              <p:cNvSpPr txBox="1"/>
              <p:nvPr/>
            </p:nvSpPr>
            <p:spPr>
              <a:xfrm>
                <a:off x="1418300" y="4035166"/>
                <a:ext cx="437940"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30</a:t>
                </a:r>
              </a:p>
            </p:txBody>
          </p:sp>
        </p:grpSp>
        <p:cxnSp>
          <p:nvCxnSpPr>
            <p:cNvPr id="178" name="Straight Arrow Connector 177">
              <a:extLst>
                <a:ext uri="{FF2B5EF4-FFF2-40B4-BE49-F238E27FC236}">
                  <a16:creationId xmlns:a16="http://schemas.microsoft.com/office/drawing/2014/main" id="{492F242D-EBDD-0442-9938-1BAE29CEEE3F}"/>
                </a:ext>
              </a:extLst>
            </p:cNvPr>
            <p:cNvCxnSpPr>
              <a:cxnSpLocks/>
              <a:stCxn id="160" idx="3"/>
              <a:endCxn id="164" idx="7"/>
            </p:cNvCxnSpPr>
            <p:nvPr/>
          </p:nvCxnSpPr>
          <p:spPr>
            <a:xfrm flipH="1">
              <a:off x="9186339" y="5083020"/>
              <a:ext cx="642230" cy="20020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4B1F77CE-1957-C140-B529-82E829330B1E}"/>
                </a:ext>
              </a:extLst>
            </p:cNvPr>
            <p:cNvCxnSpPr>
              <a:cxnSpLocks/>
              <a:stCxn id="164" idx="3"/>
              <a:endCxn id="170" idx="7"/>
            </p:cNvCxnSpPr>
            <p:nvPr/>
          </p:nvCxnSpPr>
          <p:spPr>
            <a:xfrm flipH="1">
              <a:off x="8625326" y="5606518"/>
              <a:ext cx="237723" cy="24138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7BB119AE-90F5-4146-8F0C-967FC2D3B321}"/>
                </a:ext>
              </a:extLst>
            </p:cNvPr>
            <p:cNvCxnSpPr>
              <a:cxnSpLocks/>
              <a:stCxn id="164" idx="5"/>
              <a:endCxn id="173" idx="1"/>
            </p:cNvCxnSpPr>
            <p:nvPr/>
          </p:nvCxnSpPr>
          <p:spPr>
            <a:xfrm>
              <a:off x="9186339" y="5606518"/>
              <a:ext cx="267293" cy="23357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1877D203-9B0A-BD46-9755-CAA9D01D39D0}"/>
                </a:ext>
              </a:extLst>
            </p:cNvPr>
            <p:cNvCxnSpPr>
              <a:cxnSpLocks/>
              <a:stCxn id="167" idx="5"/>
              <a:endCxn id="176" idx="1"/>
            </p:cNvCxnSpPr>
            <p:nvPr/>
          </p:nvCxnSpPr>
          <p:spPr>
            <a:xfrm>
              <a:off x="10913210" y="5606518"/>
              <a:ext cx="359138" cy="24249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4" name="Triangle 183">
              <a:extLst>
                <a:ext uri="{FF2B5EF4-FFF2-40B4-BE49-F238E27FC236}">
                  <a16:creationId xmlns:a16="http://schemas.microsoft.com/office/drawing/2014/main" id="{118DA832-766F-994D-B2E2-FC16F3850C1E}"/>
                </a:ext>
              </a:extLst>
            </p:cNvPr>
            <p:cNvSpPr/>
            <p:nvPr/>
          </p:nvSpPr>
          <p:spPr>
            <a:xfrm>
              <a:off x="7880110" y="4925040"/>
              <a:ext cx="2359073" cy="1353831"/>
            </a:xfrm>
            <a:prstGeom prst="triangle">
              <a:avLst/>
            </a:prstGeom>
            <a:solidFill>
              <a:srgbClr val="E83C61">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Freeform 184">
              <a:extLst>
                <a:ext uri="{FF2B5EF4-FFF2-40B4-BE49-F238E27FC236}">
                  <a16:creationId xmlns:a16="http://schemas.microsoft.com/office/drawing/2014/main" id="{FBAB6F26-F194-1A4B-B852-5FA7AA4A5981}"/>
                </a:ext>
              </a:extLst>
            </p:cNvPr>
            <p:cNvSpPr/>
            <p:nvPr/>
          </p:nvSpPr>
          <p:spPr>
            <a:xfrm>
              <a:off x="10087063" y="4931350"/>
              <a:ext cx="1919177" cy="1350335"/>
            </a:xfrm>
            <a:custGeom>
              <a:avLst/>
              <a:gdLst>
                <a:gd name="connsiteX0" fmla="*/ 1919177 w 1919177"/>
                <a:gd name="connsiteY0" fmla="*/ 1350335 h 1350335"/>
                <a:gd name="connsiteX1" fmla="*/ 744279 w 1919177"/>
                <a:gd name="connsiteY1" fmla="*/ 0 h 1350335"/>
                <a:gd name="connsiteX2" fmla="*/ 0 w 1919177"/>
                <a:gd name="connsiteY2" fmla="*/ 845289 h 1350335"/>
                <a:gd name="connsiteX3" fmla="*/ 457200 w 1919177"/>
                <a:gd name="connsiteY3" fmla="*/ 1350335 h 1350335"/>
                <a:gd name="connsiteX4" fmla="*/ 1919177 w 1919177"/>
                <a:gd name="connsiteY4" fmla="*/ 1350335 h 1350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9177" h="1350335">
                  <a:moveTo>
                    <a:pt x="1919177" y="1350335"/>
                  </a:moveTo>
                  <a:lnTo>
                    <a:pt x="744279" y="0"/>
                  </a:lnTo>
                  <a:lnTo>
                    <a:pt x="0" y="845289"/>
                  </a:lnTo>
                  <a:lnTo>
                    <a:pt x="457200" y="1350335"/>
                  </a:lnTo>
                  <a:lnTo>
                    <a:pt x="1919177" y="1350335"/>
                  </a:lnTo>
                  <a:close/>
                </a:path>
              </a:pathLst>
            </a:custGeom>
            <a:solidFill>
              <a:srgbClr val="E83C61">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a:extLst>
                <a:ext uri="{FF2B5EF4-FFF2-40B4-BE49-F238E27FC236}">
                  <a16:creationId xmlns:a16="http://schemas.microsoft.com/office/drawing/2014/main" id="{AFC7711A-5E6A-1749-AA26-701E71AFCB9F}"/>
                </a:ext>
              </a:extLst>
            </p:cNvPr>
            <p:cNvSpPr txBox="1"/>
            <p:nvPr/>
          </p:nvSpPr>
          <p:spPr>
            <a:xfrm>
              <a:off x="8793932" y="4479024"/>
              <a:ext cx="470000" cy="369332"/>
            </a:xfrm>
            <a:prstGeom prst="rect">
              <a:avLst/>
            </a:prstGeom>
            <a:noFill/>
          </p:spPr>
          <p:txBody>
            <a:bodyPr wrap="none" rtlCol="0">
              <a:spAutoFit/>
            </a:bodyPr>
            <a:lstStyle/>
            <a:p>
              <a:r>
                <a:rPr lang="en-US" b="1" dirty="0">
                  <a:solidFill>
                    <a:srgbClr val="E8B7C2"/>
                  </a:solidFill>
                </a:rPr>
                <a:t>&lt; 9</a:t>
              </a:r>
            </a:p>
          </p:txBody>
        </p:sp>
        <p:sp>
          <p:nvSpPr>
            <p:cNvPr id="187" name="TextBox 186">
              <a:extLst>
                <a:ext uri="{FF2B5EF4-FFF2-40B4-BE49-F238E27FC236}">
                  <a16:creationId xmlns:a16="http://schemas.microsoft.com/office/drawing/2014/main" id="{7DAB2A6C-64E9-2C44-877C-077D19530DDC}"/>
                </a:ext>
              </a:extLst>
            </p:cNvPr>
            <p:cNvSpPr txBox="1"/>
            <p:nvPr/>
          </p:nvSpPr>
          <p:spPr>
            <a:xfrm>
              <a:off x="10594704" y="4455018"/>
              <a:ext cx="470000" cy="369332"/>
            </a:xfrm>
            <a:prstGeom prst="rect">
              <a:avLst/>
            </a:prstGeom>
            <a:noFill/>
          </p:spPr>
          <p:txBody>
            <a:bodyPr wrap="none" rtlCol="0">
              <a:spAutoFit/>
            </a:bodyPr>
            <a:lstStyle/>
            <a:p>
              <a:r>
                <a:rPr lang="en-US" b="1" dirty="0">
                  <a:solidFill>
                    <a:srgbClr val="E8B7C2"/>
                  </a:solidFill>
                </a:rPr>
                <a:t>&gt; 9</a:t>
              </a:r>
            </a:p>
          </p:txBody>
        </p:sp>
        <p:sp>
          <p:nvSpPr>
            <p:cNvPr id="188" name="Triangle 187">
              <a:extLst>
                <a:ext uri="{FF2B5EF4-FFF2-40B4-BE49-F238E27FC236}">
                  <a16:creationId xmlns:a16="http://schemas.microsoft.com/office/drawing/2014/main" id="{855C5460-4D0E-6646-A18E-9E11BB7203DE}"/>
                </a:ext>
              </a:extLst>
            </p:cNvPr>
            <p:cNvSpPr/>
            <p:nvPr/>
          </p:nvSpPr>
          <p:spPr>
            <a:xfrm>
              <a:off x="7880110" y="5603952"/>
              <a:ext cx="1178509" cy="676326"/>
            </a:xfrm>
            <a:prstGeom prst="triangle">
              <a:avLst/>
            </a:prstGeom>
            <a:solidFill>
              <a:srgbClr val="09A98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riangle 188">
              <a:extLst>
                <a:ext uri="{FF2B5EF4-FFF2-40B4-BE49-F238E27FC236}">
                  <a16:creationId xmlns:a16="http://schemas.microsoft.com/office/drawing/2014/main" id="{93B52923-7288-0647-B950-5E1E3AA107B4}"/>
                </a:ext>
              </a:extLst>
            </p:cNvPr>
            <p:cNvSpPr/>
            <p:nvPr/>
          </p:nvSpPr>
          <p:spPr>
            <a:xfrm>
              <a:off x="9044654" y="5598243"/>
              <a:ext cx="1178509" cy="676326"/>
            </a:xfrm>
            <a:prstGeom prst="triangle">
              <a:avLst/>
            </a:prstGeom>
            <a:solidFill>
              <a:srgbClr val="09A98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extBox 189">
              <a:extLst>
                <a:ext uri="{FF2B5EF4-FFF2-40B4-BE49-F238E27FC236}">
                  <a16:creationId xmlns:a16="http://schemas.microsoft.com/office/drawing/2014/main" id="{579F332A-AEFA-5F41-9715-B0494F1F41FB}"/>
                </a:ext>
              </a:extLst>
            </p:cNvPr>
            <p:cNvSpPr txBox="1"/>
            <p:nvPr/>
          </p:nvSpPr>
          <p:spPr>
            <a:xfrm>
              <a:off x="7946681" y="6297218"/>
              <a:ext cx="1023037" cy="369332"/>
            </a:xfrm>
            <a:prstGeom prst="rect">
              <a:avLst/>
            </a:prstGeom>
            <a:noFill/>
          </p:spPr>
          <p:txBody>
            <a:bodyPr wrap="none" rtlCol="0">
              <a:spAutoFit/>
            </a:bodyPr>
            <a:lstStyle/>
            <a:p>
              <a:r>
                <a:rPr lang="en-US" b="1" dirty="0">
                  <a:solidFill>
                    <a:schemeClr val="accent6"/>
                  </a:solidFill>
                </a:rPr>
                <a:t>&lt; 3 </a:t>
              </a:r>
              <a:r>
                <a:rPr lang="en-US" b="1" dirty="0">
                  <a:solidFill>
                    <a:schemeClr val="bg1">
                      <a:lumMod val="65000"/>
                    </a:schemeClr>
                  </a:solidFill>
                </a:rPr>
                <a:t>&amp;</a:t>
              </a:r>
              <a:r>
                <a:rPr lang="en-US" b="1" dirty="0">
                  <a:solidFill>
                    <a:schemeClr val="accent2"/>
                  </a:solidFill>
                </a:rPr>
                <a:t> &lt; 9</a:t>
              </a:r>
            </a:p>
          </p:txBody>
        </p:sp>
        <p:sp>
          <p:nvSpPr>
            <p:cNvPr id="191" name="TextBox 190">
              <a:extLst>
                <a:ext uri="{FF2B5EF4-FFF2-40B4-BE49-F238E27FC236}">
                  <a16:creationId xmlns:a16="http://schemas.microsoft.com/office/drawing/2014/main" id="{28C526B6-7746-7541-8E5C-D25F79F64D60}"/>
                </a:ext>
              </a:extLst>
            </p:cNvPr>
            <p:cNvSpPr txBox="1"/>
            <p:nvPr/>
          </p:nvSpPr>
          <p:spPr>
            <a:xfrm>
              <a:off x="9099332" y="6297218"/>
              <a:ext cx="1023037" cy="369332"/>
            </a:xfrm>
            <a:prstGeom prst="rect">
              <a:avLst/>
            </a:prstGeom>
            <a:noFill/>
          </p:spPr>
          <p:txBody>
            <a:bodyPr wrap="none" rtlCol="0">
              <a:spAutoFit/>
            </a:bodyPr>
            <a:lstStyle/>
            <a:p>
              <a:r>
                <a:rPr lang="en-US" b="1" dirty="0">
                  <a:solidFill>
                    <a:schemeClr val="accent6"/>
                  </a:solidFill>
                </a:rPr>
                <a:t>&gt; 3 </a:t>
              </a:r>
              <a:r>
                <a:rPr lang="en-US" b="1" dirty="0">
                  <a:solidFill>
                    <a:schemeClr val="bg1">
                      <a:lumMod val="65000"/>
                    </a:schemeClr>
                  </a:solidFill>
                </a:rPr>
                <a:t>&amp;</a:t>
              </a:r>
              <a:r>
                <a:rPr lang="en-US" b="1" dirty="0">
                  <a:solidFill>
                    <a:schemeClr val="accent2"/>
                  </a:solidFill>
                </a:rPr>
                <a:t> &lt; 9</a:t>
              </a:r>
            </a:p>
          </p:txBody>
        </p:sp>
      </p:grpSp>
    </p:spTree>
    <p:extLst>
      <p:ext uri="{BB962C8B-B14F-4D97-AF65-F5344CB8AC3E}">
        <p14:creationId xmlns:p14="http://schemas.microsoft.com/office/powerpoint/2010/main" val="60279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45</a:t>
            </a:fld>
            <a:endParaRPr dirty="0"/>
          </a:p>
        </p:txBody>
      </p:sp>
      <p:sp>
        <p:nvSpPr>
          <p:cNvPr id="2" name="object 2"/>
          <p:cNvSpPr txBox="1">
            <a:spLocks noGrp="1"/>
          </p:cNvSpPr>
          <p:nvPr>
            <p:ph type="title"/>
          </p:nvPr>
        </p:nvSpPr>
        <p:spPr>
          <a:xfrm>
            <a:off x="916938" y="406730"/>
            <a:ext cx="4645661" cy="566822"/>
          </a:xfrm>
          <a:prstGeom prst="rect">
            <a:avLst/>
          </a:prstGeom>
        </p:spPr>
        <p:txBody>
          <a:bodyPr vert="horz" wrap="square" lIns="0" tIns="12700" rIns="0" bIns="0" rtlCol="0">
            <a:spAutoFit/>
          </a:bodyPr>
          <a:lstStyle/>
          <a:p>
            <a:pPr marL="12700">
              <a:lnSpc>
                <a:spcPct val="100000"/>
              </a:lnSpc>
              <a:spcBef>
                <a:spcPts val="100"/>
              </a:spcBef>
            </a:pPr>
            <a:r>
              <a:rPr spc="-20" dirty="0"/>
              <a:t>Binary </a:t>
            </a:r>
            <a:r>
              <a:rPr spc="-30" dirty="0"/>
              <a:t>Search</a:t>
            </a:r>
            <a:r>
              <a:rPr spc="-204" dirty="0"/>
              <a:t> </a:t>
            </a:r>
            <a:r>
              <a:rPr spc="-60" dirty="0"/>
              <a:t>Tree</a:t>
            </a:r>
            <a:r>
              <a:rPr lang="en-US" spc="-60" dirty="0"/>
              <a:t> </a:t>
            </a:r>
            <a:r>
              <a:rPr spc="-60" dirty="0"/>
              <a:t>(BST)</a:t>
            </a:r>
          </a:p>
        </p:txBody>
      </p:sp>
      <p:sp>
        <p:nvSpPr>
          <p:cNvPr id="3" name="object 3"/>
          <p:cNvSpPr txBox="1"/>
          <p:nvPr/>
        </p:nvSpPr>
        <p:spPr>
          <a:xfrm>
            <a:off x="916939" y="1339342"/>
            <a:ext cx="10208260" cy="2626995"/>
          </a:xfrm>
          <a:prstGeom prst="rect">
            <a:avLst/>
          </a:prstGeom>
        </p:spPr>
        <p:txBody>
          <a:bodyPr vert="horz" wrap="square" lIns="0" tIns="60960" rIns="0" bIns="0" rtlCol="0">
            <a:spAutoFit/>
          </a:bodyPr>
          <a:lstStyle/>
          <a:p>
            <a:pPr marL="241300" marR="215900" indent="-229235">
              <a:lnSpc>
                <a:spcPts val="3020"/>
              </a:lnSpc>
              <a:spcBef>
                <a:spcPts val="480"/>
              </a:spcBef>
              <a:buFont typeface="Arial"/>
              <a:buChar char="•"/>
              <a:tabLst>
                <a:tab pos="241935" algn="l"/>
              </a:tabLst>
            </a:pPr>
            <a:r>
              <a:rPr sz="2800" b="0" spc="-5" dirty="0">
                <a:latin typeface="Calibri Light"/>
                <a:cs typeface="Calibri Light"/>
              </a:rPr>
              <a:t>A binary </a:t>
            </a:r>
            <a:r>
              <a:rPr sz="2800" b="0" spc="-15" dirty="0">
                <a:latin typeface="Calibri Light"/>
                <a:cs typeface="Calibri Light"/>
              </a:rPr>
              <a:t>search tree </a:t>
            </a:r>
            <a:r>
              <a:rPr sz="2800" b="0" spc="-5" dirty="0">
                <a:latin typeface="Calibri Light"/>
                <a:cs typeface="Calibri Light"/>
              </a:rPr>
              <a:t>is </a:t>
            </a:r>
            <a:r>
              <a:rPr sz="2800" b="0" spc="-10" dirty="0">
                <a:latin typeface="Calibri Light"/>
                <a:cs typeface="Calibri Light"/>
              </a:rPr>
              <a:t>basically </a:t>
            </a:r>
            <a:r>
              <a:rPr sz="2800" b="0" spc="-5" dirty="0">
                <a:latin typeface="Calibri Light"/>
                <a:cs typeface="Calibri Light"/>
              </a:rPr>
              <a:t>a binary </a:t>
            </a:r>
            <a:r>
              <a:rPr sz="2800" b="0" spc="-15" dirty="0">
                <a:latin typeface="Calibri Light"/>
                <a:cs typeface="Calibri Light"/>
              </a:rPr>
              <a:t>tree, </a:t>
            </a:r>
            <a:r>
              <a:rPr sz="2800" b="0" spc="-5" dirty="0">
                <a:latin typeface="Calibri Light"/>
                <a:cs typeface="Calibri Light"/>
              </a:rPr>
              <a:t>and </a:t>
            </a:r>
            <a:r>
              <a:rPr sz="2800" b="0" spc="-25" dirty="0">
                <a:latin typeface="Calibri Light"/>
                <a:cs typeface="Calibri Light"/>
              </a:rPr>
              <a:t>therefore </a:t>
            </a:r>
            <a:r>
              <a:rPr sz="2800" b="0" spc="-5" dirty="0">
                <a:latin typeface="Calibri Light"/>
                <a:cs typeface="Calibri Light"/>
              </a:rPr>
              <a:t>it </a:t>
            </a:r>
            <a:r>
              <a:rPr sz="2800" b="0" spc="-15" dirty="0">
                <a:latin typeface="Calibri Light"/>
                <a:cs typeface="Calibri Light"/>
              </a:rPr>
              <a:t>can </a:t>
            </a:r>
            <a:r>
              <a:rPr sz="2800" b="0" spc="-10" dirty="0">
                <a:latin typeface="Calibri Light"/>
                <a:cs typeface="Calibri Light"/>
              </a:rPr>
              <a:t>be  </a:t>
            </a:r>
            <a:r>
              <a:rPr sz="2800" b="0" spc="-25" dirty="0">
                <a:latin typeface="Calibri Light"/>
                <a:cs typeface="Calibri Light"/>
              </a:rPr>
              <a:t>traversed </a:t>
            </a:r>
            <a:r>
              <a:rPr sz="2800" b="0" spc="-5" dirty="0">
                <a:latin typeface="Calibri Light"/>
                <a:cs typeface="Calibri Light"/>
              </a:rPr>
              <a:t>in </a:t>
            </a:r>
            <a:r>
              <a:rPr sz="2800" b="0" spc="-45" dirty="0">
                <a:latin typeface="Calibri Light"/>
                <a:cs typeface="Calibri Light"/>
              </a:rPr>
              <a:t>inorder, </a:t>
            </a:r>
            <a:r>
              <a:rPr sz="2800" b="0" spc="-15" dirty="0">
                <a:latin typeface="Calibri Light"/>
                <a:cs typeface="Calibri Light"/>
              </a:rPr>
              <a:t>preorder </a:t>
            </a:r>
            <a:r>
              <a:rPr sz="2800" b="0" spc="-5" dirty="0">
                <a:latin typeface="Calibri Light"/>
                <a:cs typeface="Calibri Light"/>
              </a:rPr>
              <a:t>and</a:t>
            </a:r>
            <a:r>
              <a:rPr sz="2800" b="0" spc="95" dirty="0">
                <a:latin typeface="Calibri Light"/>
                <a:cs typeface="Calibri Light"/>
              </a:rPr>
              <a:t> </a:t>
            </a:r>
            <a:r>
              <a:rPr sz="2800" b="0" spc="-45" dirty="0">
                <a:latin typeface="Calibri Light"/>
                <a:cs typeface="Calibri Light"/>
              </a:rPr>
              <a:t>postorder.</a:t>
            </a:r>
            <a:endParaRPr sz="2800">
              <a:latin typeface="Calibri Light"/>
              <a:cs typeface="Calibri Light"/>
            </a:endParaRPr>
          </a:p>
          <a:p>
            <a:pPr>
              <a:lnSpc>
                <a:spcPct val="100000"/>
              </a:lnSpc>
              <a:buFont typeface="Arial"/>
              <a:buChar char="•"/>
            </a:pPr>
            <a:endParaRPr sz="2800">
              <a:latin typeface="Times New Roman"/>
              <a:cs typeface="Times New Roman"/>
            </a:endParaRPr>
          </a:p>
          <a:p>
            <a:pPr marL="241300" marR="5080" indent="-229235">
              <a:lnSpc>
                <a:spcPts val="3030"/>
              </a:lnSpc>
              <a:spcBef>
                <a:spcPts val="1810"/>
              </a:spcBef>
              <a:buFont typeface="Arial"/>
              <a:buChar char="•"/>
              <a:tabLst>
                <a:tab pos="241935" algn="l"/>
              </a:tabLst>
            </a:pPr>
            <a:r>
              <a:rPr sz="2800" b="0" spc="-5" dirty="0">
                <a:latin typeface="Calibri Light"/>
                <a:cs typeface="Calibri Light"/>
              </a:rPr>
              <a:t>If </a:t>
            </a:r>
            <a:r>
              <a:rPr sz="2800" b="0" spc="-15" dirty="0">
                <a:latin typeface="Calibri Light"/>
                <a:cs typeface="Calibri Light"/>
              </a:rPr>
              <a:t>we </a:t>
            </a:r>
            <a:r>
              <a:rPr sz="2800" b="0" spc="-30" dirty="0">
                <a:latin typeface="Calibri Light"/>
                <a:cs typeface="Calibri Light"/>
              </a:rPr>
              <a:t>traverse </a:t>
            </a:r>
            <a:r>
              <a:rPr sz="2800" b="0" spc="-5" dirty="0">
                <a:latin typeface="Calibri Light"/>
                <a:cs typeface="Calibri Light"/>
              </a:rPr>
              <a:t>a binary </a:t>
            </a:r>
            <a:r>
              <a:rPr sz="2800" b="0" spc="-10" dirty="0">
                <a:latin typeface="Calibri Light"/>
                <a:cs typeface="Calibri Light"/>
              </a:rPr>
              <a:t>search </a:t>
            </a:r>
            <a:r>
              <a:rPr sz="2800" b="0" spc="-15" dirty="0">
                <a:latin typeface="Calibri Light"/>
                <a:cs typeface="Calibri Light"/>
              </a:rPr>
              <a:t>tree </a:t>
            </a:r>
            <a:r>
              <a:rPr sz="2800" b="0" spc="-5" dirty="0">
                <a:latin typeface="Calibri Light"/>
                <a:cs typeface="Calibri Light"/>
              </a:rPr>
              <a:t>in </a:t>
            </a:r>
            <a:r>
              <a:rPr sz="2800" b="0" spc="-10" dirty="0">
                <a:latin typeface="Calibri Light"/>
                <a:cs typeface="Calibri Light"/>
              </a:rPr>
              <a:t>inorder </a:t>
            </a:r>
            <a:r>
              <a:rPr sz="2800" b="0" spc="-5" dirty="0">
                <a:latin typeface="Calibri Light"/>
                <a:cs typeface="Calibri Light"/>
              </a:rPr>
              <a:t>and </a:t>
            </a:r>
            <a:r>
              <a:rPr sz="2800" b="0" spc="-10" dirty="0">
                <a:latin typeface="Calibri Light"/>
                <a:cs typeface="Calibri Light"/>
              </a:rPr>
              <a:t>print </a:t>
            </a:r>
            <a:r>
              <a:rPr sz="2800" b="0" spc="-5" dirty="0">
                <a:latin typeface="Calibri Light"/>
                <a:cs typeface="Calibri Light"/>
              </a:rPr>
              <a:t>the </a:t>
            </a:r>
            <a:r>
              <a:rPr sz="2800" b="0" spc="-15" dirty="0">
                <a:latin typeface="Calibri Light"/>
                <a:cs typeface="Calibri Light"/>
              </a:rPr>
              <a:t>identifiers  contained </a:t>
            </a:r>
            <a:r>
              <a:rPr sz="2800" b="0" spc="-5" dirty="0">
                <a:latin typeface="Calibri Light"/>
                <a:cs typeface="Calibri Light"/>
              </a:rPr>
              <a:t>in the nodes of the </a:t>
            </a:r>
            <a:r>
              <a:rPr sz="2800" b="0" spc="-15" dirty="0">
                <a:latin typeface="Calibri Light"/>
                <a:cs typeface="Calibri Light"/>
              </a:rPr>
              <a:t>tree, we </a:t>
            </a:r>
            <a:r>
              <a:rPr sz="2800" b="0" spc="-20" dirty="0">
                <a:latin typeface="Calibri Light"/>
                <a:cs typeface="Calibri Light"/>
              </a:rPr>
              <a:t>get </a:t>
            </a:r>
            <a:r>
              <a:rPr sz="2800" b="0" spc="-5" dirty="0">
                <a:latin typeface="Calibri Light"/>
                <a:cs typeface="Calibri Light"/>
              </a:rPr>
              <a:t>a </a:t>
            </a:r>
            <a:r>
              <a:rPr sz="2800" b="0" spc="-10" dirty="0">
                <a:latin typeface="Calibri Light"/>
                <a:cs typeface="Calibri Light"/>
              </a:rPr>
              <a:t>sorted </a:t>
            </a:r>
            <a:r>
              <a:rPr sz="2800" b="0" spc="-15" dirty="0">
                <a:latin typeface="Calibri Light"/>
                <a:cs typeface="Calibri Light"/>
              </a:rPr>
              <a:t>list </a:t>
            </a:r>
            <a:r>
              <a:rPr sz="2800" b="0" spc="-5" dirty="0">
                <a:latin typeface="Calibri Light"/>
                <a:cs typeface="Calibri Light"/>
              </a:rPr>
              <a:t>of </a:t>
            </a:r>
            <a:r>
              <a:rPr sz="2800" b="0" spc="-15" dirty="0">
                <a:latin typeface="Calibri Light"/>
                <a:cs typeface="Calibri Light"/>
              </a:rPr>
              <a:t>identifiers </a:t>
            </a:r>
            <a:r>
              <a:rPr sz="2800" b="0" spc="-5" dirty="0">
                <a:latin typeface="Calibri Light"/>
                <a:cs typeface="Calibri Light"/>
              </a:rPr>
              <a:t>in  ascending</a:t>
            </a:r>
            <a:r>
              <a:rPr sz="2800" b="0" dirty="0">
                <a:latin typeface="Calibri Light"/>
                <a:cs typeface="Calibri Light"/>
              </a:rPr>
              <a:t> </a:t>
            </a:r>
            <a:r>
              <a:rPr sz="2800" b="0" spc="-60" dirty="0">
                <a:latin typeface="Calibri Light"/>
                <a:cs typeface="Calibri Light"/>
              </a:rPr>
              <a:t>order.</a:t>
            </a:r>
            <a:endParaRPr sz="2800">
              <a:latin typeface="Calibri Light"/>
              <a:cs typeface="Calibri Ligh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03BBAE17-31C3-4E88-A90F-61864CD935DF}"/>
              </a:ext>
            </a:extLst>
          </p:cNvPr>
          <p:cNvSpPr>
            <a:spLocks noGrp="1"/>
          </p:cNvSpPr>
          <p:nvPr>
            <p:ph type="sldNum" sz="quarter" idx="11"/>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pPr>
              <a:spcBef>
                <a:spcPct val="0"/>
              </a:spcBef>
              <a:buClrTx/>
              <a:buSzTx/>
              <a:buFontTx/>
              <a:buNone/>
              <a:defRPr/>
            </a:pPr>
            <a:fld id="{A4678EE3-B0B1-448A-8307-A20180D0A659}" type="slidenum">
              <a:rPr lang="en-US" altLang="en-US" smtClean="0"/>
              <a:pPr>
                <a:spcBef>
                  <a:spcPct val="0"/>
                </a:spcBef>
                <a:buClrTx/>
                <a:buSzTx/>
                <a:buFontTx/>
                <a:buNone/>
                <a:defRPr/>
              </a:pPr>
              <a:t>46</a:t>
            </a:fld>
            <a:endParaRPr lang="en-US" altLang="en-US" sz="1400"/>
          </a:p>
        </p:txBody>
      </p:sp>
      <p:sp>
        <p:nvSpPr>
          <p:cNvPr id="51203" name="Rectangle 2">
            <a:extLst>
              <a:ext uri="{FF2B5EF4-FFF2-40B4-BE49-F238E27FC236}">
                <a16:creationId xmlns:a16="http://schemas.microsoft.com/office/drawing/2014/main" id="{CEAE121E-6D21-40B9-986C-52DB9CCD5308}"/>
              </a:ext>
            </a:extLst>
          </p:cNvPr>
          <p:cNvSpPr>
            <a:spLocks noGrp="1" noChangeArrowheads="1"/>
          </p:cNvSpPr>
          <p:nvPr>
            <p:ph type="title"/>
          </p:nvPr>
        </p:nvSpPr>
        <p:spPr>
          <a:xfrm>
            <a:off x="1371600" y="283360"/>
            <a:ext cx="8839200" cy="553998"/>
          </a:xfrm>
        </p:spPr>
        <p:txBody>
          <a:bodyPr/>
          <a:lstStyle/>
          <a:p>
            <a:pPr algn="ctr"/>
            <a:r>
              <a:rPr lang="en-US" altLang="en-US" dirty="0"/>
              <a:t>Binary tree time complexity </a:t>
            </a:r>
          </a:p>
        </p:txBody>
      </p:sp>
      <p:sp>
        <p:nvSpPr>
          <p:cNvPr id="51204" name="Rectangle 3">
            <a:extLst>
              <a:ext uri="{FF2B5EF4-FFF2-40B4-BE49-F238E27FC236}">
                <a16:creationId xmlns:a16="http://schemas.microsoft.com/office/drawing/2014/main" id="{1114266D-17FC-4E0B-AD01-70562E8CDEA9}"/>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5" name="Rectangle 4">
            <a:extLst>
              <a:ext uri="{FF2B5EF4-FFF2-40B4-BE49-F238E27FC236}">
                <a16:creationId xmlns:a16="http://schemas.microsoft.com/office/drawing/2014/main" id="{C48930A8-03A7-43B7-9A1C-6A9D97EA49EF}"/>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6" name="Rectangle 5">
            <a:extLst>
              <a:ext uri="{FF2B5EF4-FFF2-40B4-BE49-F238E27FC236}">
                <a16:creationId xmlns:a16="http://schemas.microsoft.com/office/drawing/2014/main" id="{0B8CFE31-EAF7-4A12-858F-1B96FA94BFEE}"/>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7" name="Rectangle 6">
            <a:extLst>
              <a:ext uri="{FF2B5EF4-FFF2-40B4-BE49-F238E27FC236}">
                <a16:creationId xmlns:a16="http://schemas.microsoft.com/office/drawing/2014/main" id="{270FAF88-5BF2-469A-9340-F2C7AC1309AF}"/>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8" name="Rectangle 7">
            <a:extLst>
              <a:ext uri="{FF2B5EF4-FFF2-40B4-BE49-F238E27FC236}">
                <a16:creationId xmlns:a16="http://schemas.microsoft.com/office/drawing/2014/main" id="{B9D974CC-7354-43DB-8883-E235FCC265FF}"/>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9" name="Rectangle 8">
            <a:extLst>
              <a:ext uri="{FF2B5EF4-FFF2-40B4-BE49-F238E27FC236}">
                <a16:creationId xmlns:a16="http://schemas.microsoft.com/office/drawing/2014/main" id="{1A788486-CE91-48AD-A3B2-DFCA2526BDB4}"/>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10" name="Rectangle 9">
            <a:extLst>
              <a:ext uri="{FF2B5EF4-FFF2-40B4-BE49-F238E27FC236}">
                <a16:creationId xmlns:a16="http://schemas.microsoft.com/office/drawing/2014/main" id="{A376EA9F-7A59-434B-88AC-566F5D954217}"/>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11" name="Rectangle 10">
            <a:extLst>
              <a:ext uri="{FF2B5EF4-FFF2-40B4-BE49-F238E27FC236}">
                <a16:creationId xmlns:a16="http://schemas.microsoft.com/office/drawing/2014/main" id="{5F516C7B-8F4D-4BEA-8518-8E06F45C1AEC}"/>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12" name="Rectangle 11">
            <a:extLst>
              <a:ext uri="{FF2B5EF4-FFF2-40B4-BE49-F238E27FC236}">
                <a16:creationId xmlns:a16="http://schemas.microsoft.com/office/drawing/2014/main" id="{2B544187-41A6-4E9A-A22A-526008DADE22}"/>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13" name="Rectangle 12">
            <a:extLst>
              <a:ext uri="{FF2B5EF4-FFF2-40B4-BE49-F238E27FC236}">
                <a16:creationId xmlns:a16="http://schemas.microsoft.com/office/drawing/2014/main" id="{5814FDCD-571D-4B13-B7C1-AB79B536268D}"/>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14" name="Rectangle 13">
            <a:extLst>
              <a:ext uri="{FF2B5EF4-FFF2-40B4-BE49-F238E27FC236}">
                <a16:creationId xmlns:a16="http://schemas.microsoft.com/office/drawing/2014/main" id="{F5EC019A-B0E4-48A8-84D3-270AD282B83C}"/>
              </a:ext>
            </a:extLst>
          </p:cNvPr>
          <p:cNvSpPr>
            <a:spLocks noGrp="1" noChangeArrowheads="1"/>
          </p:cNvSpPr>
          <p:nvPr>
            <p:ph type="body" idx="1"/>
          </p:nvPr>
        </p:nvSpPr>
        <p:spPr>
          <a:xfrm>
            <a:off x="609600" y="990600"/>
            <a:ext cx="10591800" cy="2158732"/>
          </a:xfrm>
        </p:spPr>
        <p:txBody>
          <a:bodyPr/>
          <a:lstStyle/>
          <a:p>
            <a:pPr>
              <a:lnSpc>
                <a:spcPct val="150000"/>
              </a:lnSpc>
            </a:pPr>
            <a:r>
              <a:rPr lang="en-US" altLang="en-US" dirty="0"/>
              <a:t>It is obvious that the time complexity for the </a:t>
            </a:r>
            <a:r>
              <a:rPr lang="en-US" altLang="en-US" dirty="0" err="1"/>
              <a:t>inorder</a:t>
            </a:r>
            <a:r>
              <a:rPr lang="en-US" altLang="en-US" dirty="0"/>
              <a:t>, preorder, and </a:t>
            </a:r>
            <a:r>
              <a:rPr lang="en-US" altLang="en-US" dirty="0" err="1"/>
              <a:t>postorder</a:t>
            </a:r>
            <a:r>
              <a:rPr lang="en-US" altLang="en-US" dirty="0"/>
              <a:t> is O(n), since each node is traversed only once. The time complexity for search, insertion and deletion is the height of the tree. In the worst case, the height of the tree is O(n).</a:t>
            </a:r>
          </a:p>
        </p:txBody>
      </p:sp>
      <p:sp>
        <p:nvSpPr>
          <p:cNvPr id="51215" name="Rectangle 14">
            <a:extLst>
              <a:ext uri="{FF2B5EF4-FFF2-40B4-BE49-F238E27FC236}">
                <a16:creationId xmlns:a16="http://schemas.microsoft.com/office/drawing/2014/main" id="{7B9552D8-CCBC-43DE-A972-98B58F4CEDD2}"/>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47</a:t>
            </a:fld>
            <a:endParaRPr dirty="0"/>
          </a:p>
        </p:txBody>
      </p:sp>
      <p:sp>
        <p:nvSpPr>
          <p:cNvPr id="2" name="object 2"/>
          <p:cNvSpPr txBox="1">
            <a:spLocks noGrp="1"/>
          </p:cNvSpPr>
          <p:nvPr>
            <p:ph type="title"/>
          </p:nvPr>
        </p:nvSpPr>
        <p:spPr>
          <a:xfrm>
            <a:off x="916939" y="406730"/>
            <a:ext cx="4490085" cy="574675"/>
          </a:xfrm>
          <a:prstGeom prst="rect">
            <a:avLst/>
          </a:prstGeom>
        </p:spPr>
        <p:txBody>
          <a:bodyPr vert="horz" wrap="square" lIns="0" tIns="12700" rIns="0" bIns="0" rtlCol="0">
            <a:spAutoFit/>
          </a:bodyPr>
          <a:lstStyle/>
          <a:p>
            <a:pPr marL="12700">
              <a:lnSpc>
                <a:spcPct val="100000"/>
              </a:lnSpc>
              <a:spcBef>
                <a:spcPts val="100"/>
              </a:spcBef>
            </a:pPr>
            <a:r>
              <a:rPr spc="-45" dirty="0"/>
              <a:t>Why </a:t>
            </a:r>
            <a:r>
              <a:rPr spc="-15" dirty="0"/>
              <a:t>Binary </a:t>
            </a:r>
            <a:r>
              <a:rPr spc="-30" dirty="0"/>
              <a:t>Search</a:t>
            </a:r>
            <a:r>
              <a:rPr spc="-260" dirty="0"/>
              <a:t> </a:t>
            </a:r>
            <a:r>
              <a:rPr spc="-80" dirty="0"/>
              <a:t>Tree?</a:t>
            </a:r>
          </a:p>
        </p:txBody>
      </p:sp>
      <p:sp>
        <p:nvSpPr>
          <p:cNvPr id="3" name="object 3"/>
          <p:cNvSpPr txBox="1"/>
          <p:nvPr/>
        </p:nvSpPr>
        <p:spPr>
          <a:xfrm>
            <a:off x="916939" y="1339342"/>
            <a:ext cx="10269220" cy="4034154"/>
          </a:xfrm>
          <a:prstGeom prst="rect">
            <a:avLst/>
          </a:prstGeom>
        </p:spPr>
        <p:txBody>
          <a:bodyPr vert="horz" wrap="square" lIns="0" tIns="12065" rIns="0" bIns="0" rtlCol="0">
            <a:spAutoFit/>
          </a:bodyPr>
          <a:lstStyle/>
          <a:p>
            <a:pPr marL="241300" indent="-229235">
              <a:lnSpc>
                <a:spcPct val="100000"/>
              </a:lnSpc>
              <a:spcBef>
                <a:spcPts val="95"/>
              </a:spcBef>
              <a:buFont typeface="Arial"/>
              <a:buChar char="•"/>
              <a:tabLst>
                <a:tab pos="241935" algn="l"/>
              </a:tabLst>
            </a:pPr>
            <a:r>
              <a:rPr sz="2800" b="0" spc="-5" dirty="0">
                <a:latin typeface="Calibri Light"/>
                <a:cs typeface="Calibri Light"/>
              </a:rPr>
              <a:t>Let us </a:t>
            </a:r>
            <a:r>
              <a:rPr sz="2800" b="0" spc="-10" dirty="0">
                <a:latin typeface="Calibri Light"/>
                <a:cs typeface="Calibri Light"/>
              </a:rPr>
              <a:t>consider </a:t>
            </a:r>
            <a:r>
              <a:rPr sz="2800" b="0" spc="-5" dirty="0">
                <a:latin typeface="Calibri Light"/>
                <a:cs typeface="Calibri Light"/>
              </a:rPr>
              <a:t>a </a:t>
            </a:r>
            <a:r>
              <a:rPr sz="2800" b="0" spc="-15" dirty="0">
                <a:latin typeface="Calibri Light"/>
                <a:cs typeface="Calibri Light"/>
              </a:rPr>
              <a:t>problem </a:t>
            </a:r>
            <a:r>
              <a:rPr sz="2800" b="0" spc="-5" dirty="0">
                <a:latin typeface="Calibri Light"/>
                <a:cs typeface="Calibri Light"/>
              </a:rPr>
              <a:t>of </a:t>
            </a:r>
            <a:r>
              <a:rPr sz="2800" b="0" spc="-10" dirty="0">
                <a:latin typeface="Calibri Light"/>
                <a:cs typeface="Calibri Light"/>
              </a:rPr>
              <a:t>searching </a:t>
            </a:r>
            <a:r>
              <a:rPr sz="2800" b="0" spc="-5" dirty="0">
                <a:latin typeface="Calibri Light"/>
                <a:cs typeface="Calibri Light"/>
              </a:rPr>
              <a:t>a</a:t>
            </a:r>
            <a:r>
              <a:rPr sz="2800" b="0" spc="65" dirty="0">
                <a:latin typeface="Calibri Light"/>
                <a:cs typeface="Calibri Light"/>
              </a:rPr>
              <a:t> </a:t>
            </a:r>
            <a:r>
              <a:rPr sz="2800" b="0" spc="-15" dirty="0">
                <a:latin typeface="Calibri Light"/>
                <a:cs typeface="Calibri Light"/>
              </a:rPr>
              <a:t>list.</a:t>
            </a:r>
            <a:endParaRPr sz="2800">
              <a:latin typeface="Calibri Light"/>
              <a:cs typeface="Calibri Light"/>
            </a:endParaRPr>
          </a:p>
          <a:p>
            <a:pPr>
              <a:lnSpc>
                <a:spcPct val="100000"/>
              </a:lnSpc>
              <a:spcBef>
                <a:spcPts val="20"/>
              </a:spcBef>
              <a:buFont typeface="Arial"/>
              <a:buChar char="•"/>
            </a:pPr>
            <a:endParaRPr sz="4400">
              <a:latin typeface="Times New Roman"/>
              <a:cs typeface="Times New Roman"/>
            </a:endParaRPr>
          </a:p>
          <a:p>
            <a:pPr marL="241300" marR="872490" indent="-229235">
              <a:lnSpc>
                <a:spcPts val="3020"/>
              </a:lnSpc>
              <a:buFont typeface="Arial"/>
              <a:buChar char="•"/>
              <a:tabLst>
                <a:tab pos="241935" algn="l"/>
              </a:tabLst>
            </a:pPr>
            <a:r>
              <a:rPr sz="2800" b="0" spc="-5" dirty="0">
                <a:latin typeface="Calibri Light"/>
                <a:cs typeface="Calibri Light"/>
              </a:rPr>
              <a:t>If a </a:t>
            </a:r>
            <a:r>
              <a:rPr sz="2800" b="0" spc="-15" dirty="0">
                <a:latin typeface="Calibri Light"/>
                <a:cs typeface="Calibri Light"/>
              </a:rPr>
              <a:t>list </a:t>
            </a:r>
            <a:r>
              <a:rPr sz="2800" b="0" spc="-5" dirty="0">
                <a:latin typeface="Calibri Light"/>
                <a:cs typeface="Calibri Light"/>
              </a:rPr>
              <a:t>is </a:t>
            </a:r>
            <a:r>
              <a:rPr sz="2800" b="0" spc="-15" dirty="0">
                <a:latin typeface="Calibri Light"/>
                <a:cs typeface="Calibri Light"/>
              </a:rPr>
              <a:t>ordered </a:t>
            </a:r>
            <a:r>
              <a:rPr sz="2800" b="0" spc="-10" dirty="0">
                <a:latin typeface="Calibri Light"/>
                <a:cs typeface="Calibri Light"/>
              </a:rPr>
              <a:t>searching becomes </a:t>
            </a:r>
            <a:r>
              <a:rPr sz="2800" b="0" spc="-25" dirty="0">
                <a:latin typeface="Calibri Light"/>
                <a:cs typeface="Calibri Light"/>
              </a:rPr>
              <a:t>faster </a:t>
            </a:r>
            <a:r>
              <a:rPr sz="2800" b="0" spc="-5" dirty="0">
                <a:latin typeface="Calibri Light"/>
                <a:cs typeface="Calibri Light"/>
              </a:rPr>
              <a:t>if </a:t>
            </a:r>
            <a:r>
              <a:rPr sz="2800" b="0" spc="-15" dirty="0">
                <a:latin typeface="Calibri Light"/>
                <a:cs typeface="Calibri Light"/>
              </a:rPr>
              <a:t>we </a:t>
            </a:r>
            <a:r>
              <a:rPr sz="2800" b="0" spc="-5" dirty="0">
                <a:latin typeface="Calibri Light"/>
                <a:cs typeface="Calibri Light"/>
              </a:rPr>
              <a:t>use </a:t>
            </a:r>
            <a:r>
              <a:rPr sz="2800" b="0" spc="-10" dirty="0">
                <a:latin typeface="Calibri Light"/>
                <a:cs typeface="Calibri Light"/>
              </a:rPr>
              <a:t>contiguous  </a:t>
            </a:r>
            <a:r>
              <a:rPr sz="2800" b="0" spc="-20" dirty="0">
                <a:latin typeface="Calibri Light"/>
                <a:cs typeface="Calibri Light"/>
              </a:rPr>
              <a:t>list(array).</a:t>
            </a:r>
            <a:endParaRPr sz="2800">
              <a:latin typeface="Calibri Light"/>
              <a:cs typeface="Calibri Light"/>
            </a:endParaRPr>
          </a:p>
          <a:p>
            <a:pPr>
              <a:lnSpc>
                <a:spcPct val="100000"/>
              </a:lnSpc>
              <a:buFont typeface="Arial"/>
              <a:buChar char="•"/>
            </a:pPr>
            <a:endParaRPr sz="2800">
              <a:latin typeface="Times New Roman"/>
              <a:cs typeface="Times New Roman"/>
            </a:endParaRPr>
          </a:p>
          <a:p>
            <a:pPr marL="241300" marR="5080" indent="-229235">
              <a:lnSpc>
                <a:spcPts val="3020"/>
              </a:lnSpc>
              <a:spcBef>
                <a:spcPts val="1814"/>
              </a:spcBef>
              <a:buFont typeface="Arial"/>
              <a:buChar char="•"/>
              <a:tabLst>
                <a:tab pos="241935" algn="l"/>
              </a:tabLst>
            </a:pPr>
            <a:r>
              <a:rPr sz="2800" b="0" spc="-10" dirty="0">
                <a:latin typeface="Calibri Light"/>
                <a:cs typeface="Calibri Light"/>
              </a:rPr>
              <a:t>But </a:t>
            </a:r>
            <a:r>
              <a:rPr sz="2800" b="0" spc="-5" dirty="0">
                <a:latin typeface="Calibri Light"/>
                <a:cs typeface="Calibri Light"/>
              </a:rPr>
              <a:t>if </a:t>
            </a:r>
            <a:r>
              <a:rPr sz="2800" b="0" spc="-15" dirty="0">
                <a:latin typeface="Calibri Light"/>
                <a:cs typeface="Calibri Light"/>
              </a:rPr>
              <a:t>we </a:t>
            </a:r>
            <a:r>
              <a:rPr sz="2800" b="0" spc="-5" dirty="0">
                <a:latin typeface="Calibri Light"/>
                <a:cs typeface="Calibri Light"/>
              </a:rPr>
              <a:t>need </a:t>
            </a:r>
            <a:r>
              <a:rPr sz="2800" b="0" spc="-15" dirty="0">
                <a:latin typeface="Calibri Light"/>
                <a:cs typeface="Calibri Light"/>
              </a:rPr>
              <a:t>to </a:t>
            </a:r>
            <a:r>
              <a:rPr sz="2800" b="0" spc="-30" dirty="0">
                <a:latin typeface="Calibri Light"/>
                <a:cs typeface="Calibri Light"/>
              </a:rPr>
              <a:t>make </a:t>
            </a:r>
            <a:r>
              <a:rPr sz="2800" b="0" spc="-10" dirty="0">
                <a:latin typeface="Calibri Light"/>
                <a:cs typeface="Calibri Light"/>
              </a:rPr>
              <a:t>changes </a:t>
            </a:r>
            <a:r>
              <a:rPr sz="2800" b="0" spc="-5" dirty="0">
                <a:latin typeface="Calibri Light"/>
                <a:cs typeface="Calibri Light"/>
              </a:rPr>
              <a:t>in the </a:t>
            </a:r>
            <a:r>
              <a:rPr sz="2800" b="0" spc="-15" dirty="0">
                <a:latin typeface="Calibri Light"/>
                <a:cs typeface="Calibri Light"/>
              </a:rPr>
              <a:t>list, </a:t>
            </a:r>
            <a:r>
              <a:rPr sz="2800" b="0" spc="-5" dirty="0">
                <a:latin typeface="Calibri Light"/>
                <a:cs typeface="Calibri Light"/>
              </a:rPr>
              <a:t>such as inserting </a:t>
            </a:r>
            <a:r>
              <a:rPr sz="2800" b="0" spc="-10" dirty="0">
                <a:latin typeface="Calibri Light"/>
                <a:cs typeface="Calibri Light"/>
              </a:rPr>
              <a:t>new  entries </a:t>
            </a:r>
            <a:r>
              <a:rPr sz="2800" b="0" spc="-5" dirty="0">
                <a:latin typeface="Calibri Light"/>
                <a:cs typeface="Calibri Light"/>
              </a:rPr>
              <a:t>or deleting old </a:t>
            </a:r>
            <a:r>
              <a:rPr sz="2800" b="0" spc="-10" dirty="0">
                <a:latin typeface="Calibri Light"/>
                <a:cs typeface="Calibri Light"/>
              </a:rPr>
              <a:t>entries, </a:t>
            </a:r>
            <a:r>
              <a:rPr sz="2800" b="0" spc="-30" dirty="0">
                <a:latin typeface="Calibri Light"/>
                <a:cs typeface="Calibri Light"/>
              </a:rPr>
              <a:t>(</a:t>
            </a:r>
            <a:r>
              <a:rPr sz="2800" b="0" spc="-30" dirty="0">
                <a:solidFill>
                  <a:srgbClr val="FF0000"/>
                </a:solidFill>
                <a:latin typeface="Calibri Light"/>
                <a:cs typeface="Calibri Light"/>
              </a:rPr>
              <a:t>SLOWER!!!!</a:t>
            </a:r>
            <a:r>
              <a:rPr sz="2800" b="0" spc="-30" dirty="0">
                <a:latin typeface="Calibri Light"/>
                <a:cs typeface="Calibri Light"/>
              </a:rPr>
              <a:t>) </a:t>
            </a:r>
            <a:r>
              <a:rPr sz="2800" b="0" spc="-10" dirty="0">
                <a:latin typeface="Calibri Light"/>
                <a:cs typeface="Calibri Light"/>
              </a:rPr>
              <a:t>because </a:t>
            </a:r>
            <a:r>
              <a:rPr sz="2800" b="0" spc="-5" dirty="0">
                <a:latin typeface="Calibri Light"/>
                <a:cs typeface="Calibri Light"/>
              </a:rPr>
              <a:t>insertion and  deletion in a </a:t>
            </a:r>
            <a:r>
              <a:rPr sz="2800" b="0" spc="-10" dirty="0">
                <a:latin typeface="Calibri Light"/>
                <a:cs typeface="Calibri Light"/>
              </a:rPr>
              <a:t>contiguous </a:t>
            </a:r>
            <a:r>
              <a:rPr sz="2800" b="0" spc="-15" dirty="0">
                <a:latin typeface="Calibri Light"/>
                <a:cs typeface="Calibri Light"/>
              </a:rPr>
              <a:t>list </a:t>
            </a:r>
            <a:r>
              <a:rPr sz="2800" b="0" spc="-20" dirty="0">
                <a:latin typeface="Calibri Light"/>
                <a:cs typeface="Calibri Light"/>
              </a:rPr>
              <a:t>requires </a:t>
            </a:r>
            <a:r>
              <a:rPr sz="2800" b="0" spc="-5" dirty="0">
                <a:latin typeface="Calibri Light"/>
                <a:cs typeface="Calibri Light"/>
              </a:rPr>
              <a:t>moving </a:t>
            </a:r>
            <a:r>
              <a:rPr sz="2800" b="0" spc="-20" dirty="0">
                <a:latin typeface="Calibri Light"/>
                <a:cs typeface="Calibri Light"/>
              </a:rPr>
              <a:t>many </a:t>
            </a:r>
            <a:r>
              <a:rPr sz="2800" b="0" spc="-5" dirty="0">
                <a:latin typeface="Calibri Light"/>
                <a:cs typeface="Calibri Light"/>
              </a:rPr>
              <a:t>of the </a:t>
            </a:r>
            <a:r>
              <a:rPr sz="2800" b="0" spc="-10" dirty="0">
                <a:latin typeface="Calibri Light"/>
                <a:cs typeface="Calibri Light"/>
              </a:rPr>
              <a:t>entries </a:t>
            </a:r>
            <a:r>
              <a:rPr sz="2800" b="0" spc="-15" dirty="0">
                <a:latin typeface="Calibri Light"/>
                <a:cs typeface="Calibri Light"/>
              </a:rPr>
              <a:t>every  </a:t>
            </a:r>
            <a:r>
              <a:rPr sz="2800" b="0" spc="-5" dirty="0">
                <a:latin typeface="Calibri Light"/>
                <a:cs typeface="Calibri Light"/>
              </a:rPr>
              <a:t>time.</a:t>
            </a:r>
            <a:endParaRPr sz="2800">
              <a:latin typeface="Calibri Light"/>
              <a:cs typeface="Calibri 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48</a:t>
            </a:fld>
            <a:endParaRPr dirty="0"/>
          </a:p>
        </p:txBody>
      </p:sp>
      <p:sp>
        <p:nvSpPr>
          <p:cNvPr id="2" name="object 2"/>
          <p:cNvSpPr txBox="1">
            <a:spLocks noGrp="1"/>
          </p:cNvSpPr>
          <p:nvPr>
            <p:ph type="title"/>
          </p:nvPr>
        </p:nvSpPr>
        <p:spPr>
          <a:xfrm>
            <a:off x="916939" y="406730"/>
            <a:ext cx="4490085" cy="574675"/>
          </a:xfrm>
          <a:prstGeom prst="rect">
            <a:avLst/>
          </a:prstGeom>
        </p:spPr>
        <p:txBody>
          <a:bodyPr vert="horz" wrap="square" lIns="0" tIns="12700" rIns="0" bIns="0" rtlCol="0">
            <a:spAutoFit/>
          </a:bodyPr>
          <a:lstStyle/>
          <a:p>
            <a:pPr marL="12700">
              <a:lnSpc>
                <a:spcPct val="100000"/>
              </a:lnSpc>
              <a:spcBef>
                <a:spcPts val="100"/>
              </a:spcBef>
            </a:pPr>
            <a:r>
              <a:rPr spc="-45" dirty="0"/>
              <a:t>Why </a:t>
            </a:r>
            <a:r>
              <a:rPr spc="-15" dirty="0"/>
              <a:t>Binary </a:t>
            </a:r>
            <a:r>
              <a:rPr spc="-30" dirty="0"/>
              <a:t>Search</a:t>
            </a:r>
            <a:r>
              <a:rPr spc="-260" dirty="0"/>
              <a:t> </a:t>
            </a:r>
            <a:r>
              <a:rPr spc="-80" dirty="0"/>
              <a:t>Tree?</a:t>
            </a:r>
          </a:p>
        </p:txBody>
      </p:sp>
      <p:sp>
        <p:nvSpPr>
          <p:cNvPr id="3" name="object 3"/>
          <p:cNvSpPr txBox="1"/>
          <p:nvPr/>
        </p:nvSpPr>
        <p:spPr>
          <a:xfrm>
            <a:off x="916939" y="1339342"/>
            <a:ext cx="10327640" cy="4034154"/>
          </a:xfrm>
          <a:prstGeom prst="rect">
            <a:avLst/>
          </a:prstGeom>
        </p:spPr>
        <p:txBody>
          <a:bodyPr vert="horz" wrap="square" lIns="0" tIns="60960" rIns="0" bIns="0" rtlCol="0">
            <a:spAutoFit/>
          </a:bodyPr>
          <a:lstStyle/>
          <a:p>
            <a:pPr marL="241300" marR="210820" indent="-229235">
              <a:lnSpc>
                <a:spcPts val="3020"/>
              </a:lnSpc>
              <a:spcBef>
                <a:spcPts val="480"/>
              </a:spcBef>
              <a:buFont typeface="Arial"/>
              <a:buChar char="•"/>
              <a:tabLst>
                <a:tab pos="241935" algn="l"/>
              </a:tabLst>
            </a:pPr>
            <a:r>
              <a:rPr sz="2800" b="0" spc="-5" dirty="0">
                <a:latin typeface="Calibri Light"/>
                <a:cs typeface="Calibri Light"/>
              </a:rPr>
              <a:t>So </a:t>
            </a:r>
            <a:r>
              <a:rPr sz="2800" b="0" spc="-15" dirty="0">
                <a:latin typeface="Calibri Light"/>
                <a:cs typeface="Calibri Light"/>
              </a:rPr>
              <a:t>we </a:t>
            </a:r>
            <a:r>
              <a:rPr sz="2800" b="0" spc="-25" dirty="0">
                <a:latin typeface="Calibri Light"/>
                <a:cs typeface="Calibri Light"/>
              </a:rPr>
              <a:t>may </a:t>
            </a:r>
            <a:r>
              <a:rPr sz="2800" b="0" spc="-5" dirty="0">
                <a:latin typeface="Calibri Light"/>
                <a:cs typeface="Calibri Light"/>
              </a:rPr>
              <a:t>think of using a </a:t>
            </a:r>
            <a:r>
              <a:rPr sz="2800" b="0" spc="-20" dirty="0">
                <a:latin typeface="Calibri Light"/>
                <a:cs typeface="Calibri Light"/>
              </a:rPr>
              <a:t>linked </a:t>
            </a:r>
            <a:r>
              <a:rPr sz="2800" b="0" spc="-15" dirty="0">
                <a:latin typeface="Calibri Light"/>
                <a:cs typeface="Calibri Light"/>
              </a:rPr>
              <a:t>list </a:t>
            </a:r>
            <a:r>
              <a:rPr sz="2800" b="0" spc="-10" dirty="0">
                <a:latin typeface="Calibri Light"/>
                <a:cs typeface="Calibri Light"/>
              </a:rPr>
              <a:t>because </a:t>
            </a:r>
            <a:r>
              <a:rPr sz="2800" b="0" spc="-5" dirty="0">
                <a:latin typeface="Calibri Light"/>
                <a:cs typeface="Calibri Light"/>
              </a:rPr>
              <a:t>it permits </a:t>
            </a:r>
            <a:r>
              <a:rPr sz="2800" b="0" spc="-10" dirty="0">
                <a:latin typeface="Calibri Light"/>
                <a:cs typeface="Calibri Light"/>
              </a:rPr>
              <a:t>insertion </a:t>
            </a:r>
            <a:r>
              <a:rPr sz="2800" b="0" spc="-5" dirty="0">
                <a:latin typeface="Calibri Light"/>
                <a:cs typeface="Calibri Light"/>
              </a:rPr>
              <a:t>and  deletion </a:t>
            </a:r>
            <a:r>
              <a:rPr sz="2800" b="0" spc="-15" dirty="0">
                <a:latin typeface="Calibri Light"/>
                <a:cs typeface="Calibri Light"/>
              </a:rPr>
              <a:t>to </a:t>
            </a:r>
            <a:r>
              <a:rPr sz="2800" b="0" spc="-5" dirty="0">
                <a:latin typeface="Calibri Light"/>
                <a:cs typeface="Calibri Light"/>
              </a:rPr>
              <a:t>be </a:t>
            </a:r>
            <a:r>
              <a:rPr sz="2800" b="0" spc="-10" dirty="0">
                <a:latin typeface="Calibri Light"/>
                <a:cs typeface="Calibri Light"/>
              </a:rPr>
              <a:t>carried </a:t>
            </a:r>
            <a:r>
              <a:rPr sz="2800" b="0" spc="-5" dirty="0">
                <a:latin typeface="Calibri Light"/>
                <a:cs typeface="Calibri Light"/>
              </a:rPr>
              <a:t>out </a:t>
            </a:r>
            <a:r>
              <a:rPr sz="2800" b="0" spc="-10" dirty="0">
                <a:latin typeface="Calibri Light"/>
                <a:cs typeface="Calibri Light"/>
              </a:rPr>
              <a:t>by adjusting </a:t>
            </a:r>
            <a:r>
              <a:rPr sz="2800" b="0" spc="-5" dirty="0">
                <a:latin typeface="Calibri Light"/>
                <a:cs typeface="Calibri Light"/>
              </a:rPr>
              <a:t>only </a:t>
            </a:r>
            <a:r>
              <a:rPr sz="2800" b="0" spc="-35" dirty="0">
                <a:latin typeface="Calibri Light"/>
                <a:cs typeface="Calibri Light"/>
              </a:rPr>
              <a:t>few</a:t>
            </a:r>
            <a:r>
              <a:rPr sz="2800" b="0" spc="80" dirty="0">
                <a:latin typeface="Calibri Light"/>
                <a:cs typeface="Calibri Light"/>
              </a:rPr>
              <a:t> </a:t>
            </a:r>
            <a:r>
              <a:rPr sz="2800" b="0" spc="-15" dirty="0">
                <a:latin typeface="Calibri Light"/>
                <a:cs typeface="Calibri Light"/>
              </a:rPr>
              <a:t>pointers.</a:t>
            </a:r>
            <a:endParaRPr sz="2800">
              <a:latin typeface="Calibri Light"/>
              <a:cs typeface="Calibri Light"/>
            </a:endParaRPr>
          </a:p>
          <a:p>
            <a:pPr>
              <a:lnSpc>
                <a:spcPct val="100000"/>
              </a:lnSpc>
              <a:buFont typeface="Arial"/>
              <a:buChar char="•"/>
            </a:pPr>
            <a:endParaRPr sz="2800">
              <a:latin typeface="Times New Roman"/>
              <a:cs typeface="Times New Roman"/>
            </a:endParaRPr>
          </a:p>
          <a:p>
            <a:pPr marL="241300" marR="386080" indent="-229235">
              <a:lnSpc>
                <a:spcPts val="3020"/>
              </a:lnSpc>
              <a:spcBef>
                <a:spcPts val="1820"/>
              </a:spcBef>
              <a:buFont typeface="Arial"/>
              <a:buChar char="•"/>
              <a:tabLst>
                <a:tab pos="241935" algn="l"/>
              </a:tabLst>
            </a:pPr>
            <a:r>
              <a:rPr sz="2800" b="0" spc="-10" dirty="0">
                <a:latin typeface="Calibri Light"/>
                <a:cs typeface="Calibri Light"/>
              </a:rPr>
              <a:t>But </a:t>
            </a:r>
            <a:r>
              <a:rPr sz="2800" b="0" spc="-5" dirty="0">
                <a:latin typeface="Calibri Light"/>
                <a:cs typeface="Calibri Light"/>
              </a:rPr>
              <a:t>in an </a:t>
            </a:r>
            <a:r>
              <a:rPr sz="2800" b="0" spc="-20" dirty="0">
                <a:latin typeface="Calibri Light"/>
                <a:cs typeface="Calibri Light"/>
              </a:rPr>
              <a:t>n-linked </a:t>
            </a:r>
            <a:r>
              <a:rPr sz="2800" b="0" spc="-15" dirty="0">
                <a:latin typeface="Calibri Light"/>
                <a:cs typeface="Calibri Light"/>
              </a:rPr>
              <a:t>list, </a:t>
            </a:r>
            <a:r>
              <a:rPr sz="2800" b="0" spc="-10" dirty="0">
                <a:latin typeface="Calibri Light"/>
                <a:cs typeface="Calibri Light"/>
              </a:rPr>
              <a:t>there </a:t>
            </a:r>
            <a:r>
              <a:rPr sz="2800" b="0" spc="-5" dirty="0">
                <a:latin typeface="Calibri Light"/>
                <a:cs typeface="Calibri Light"/>
              </a:rPr>
              <a:t>is no </a:t>
            </a:r>
            <a:r>
              <a:rPr sz="2800" b="0" spc="-35" dirty="0">
                <a:latin typeface="Calibri Light"/>
                <a:cs typeface="Calibri Light"/>
              </a:rPr>
              <a:t>way </a:t>
            </a:r>
            <a:r>
              <a:rPr sz="2800" b="0" spc="-15" dirty="0">
                <a:latin typeface="Calibri Light"/>
                <a:cs typeface="Calibri Light"/>
              </a:rPr>
              <a:t>to </a:t>
            </a:r>
            <a:r>
              <a:rPr sz="2800" b="0" spc="-10" dirty="0">
                <a:latin typeface="Calibri Light"/>
                <a:cs typeface="Calibri Light"/>
              </a:rPr>
              <a:t>move </a:t>
            </a:r>
            <a:r>
              <a:rPr sz="2800" b="0" spc="-15" dirty="0">
                <a:latin typeface="Calibri Light"/>
                <a:cs typeface="Calibri Light"/>
              </a:rPr>
              <a:t>through </a:t>
            </a:r>
            <a:r>
              <a:rPr sz="2800" b="0" spc="-5" dirty="0">
                <a:latin typeface="Calibri Light"/>
                <a:cs typeface="Calibri Light"/>
              </a:rPr>
              <a:t>the </a:t>
            </a:r>
            <a:r>
              <a:rPr sz="2800" b="0" spc="-15" dirty="0">
                <a:latin typeface="Calibri Light"/>
                <a:cs typeface="Calibri Light"/>
              </a:rPr>
              <a:t>list </a:t>
            </a:r>
            <a:r>
              <a:rPr sz="2800" b="0" spc="-5" dirty="0">
                <a:latin typeface="Calibri Light"/>
                <a:cs typeface="Calibri Light"/>
              </a:rPr>
              <a:t>other  than one node </a:t>
            </a:r>
            <a:r>
              <a:rPr sz="2800" b="0" spc="-15" dirty="0">
                <a:latin typeface="Calibri Light"/>
                <a:cs typeface="Calibri Light"/>
              </a:rPr>
              <a:t>at </a:t>
            </a:r>
            <a:r>
              <a:rPr sz="2800" b="0" spc="-5" dirty="0">
                <a:latin typeface="Calibri Light"/>
                <a:cs typeface="Calibri Light"/>
              </a:rPr>
              <a:t>a time, </a:t>
            </a:r>
            <a:r>
              <a:rPr sz="2800" b="0" spc="-10" dirty="0">
                <a:latin typeface="Calibri Light"/>
                <a:cs typeface="Calibri Light"/>
              </a:rPr>
              <a:t>permitting </a:t>
            </a:r>
            <a:r>
              <a:rPr sz="2800" b="0" spc="-5" dirty="0">
                <a:latin typeface="Calibri Light"/>
                <a:cs typeface="Calibri Light"/>
              </a:rPr>
              <a:t>only </a:t>
            </a:r>
            <a:r>
              <a:rPr sz="2800" b="0" spc="-10" dirty="0">
                <a:latin typeface="Calibri Light"/>
                <a:cs typeface="Calibri Light"/>
              </a:rPr>
              <a:t>sequential</a:t>
            </a:r>
            <a:r>
              <a:rPr sz="2800" b="0" spc="80" dirty="0">
                <a:latin typeface="Calibri Light"/>
                <a:cs typeface="Calibri Light"/>
              </a:rPr>
              <a:t> </a:t>
            </a:r>
            <a:r>
              <a:rPr sz="2800" b="0" spc="-5" dirty="0">
                <a:latin typeface="Calibri Light"/>
                <a:cs typeface="Calibri Light"/>
              </a:rPr>
              <a:t>access.</a:t>
            </a:r>
            <a:endParaRPr sz="2800">
              <a:latin typeface="Calibri Light"/>
              <a:cs typeface="Calibri Light"/>
            </a:endParaRPr>
          </a:p>
          <a:p>
            <a:pPr>
              <a:lnSpc>
                <a:spcPct val="100000"/>
              </a:lnSpc>
              <a:buFont typeface="Arial"/>
              <a:buChar char="•"/>
            </a:pPr>
            <a:endParaRPr sz="2800">
              <a:latin typeface="Times New Roman"/>
              <a:cs typeface="Times New Roman"/>
            </a:endParaRPr>
          </a:p>
          <a:p>
            <a:pPr marL="241300" marR="5080" indent="-229235">
              <a:lnSpc>
                <a:spcPts val="3020"/>
              </a:lnSpc>
              <a:spcBef>
                <a:spcPts val="1814"/>
              </a:spcBef>
              <a:buFont typeface="Arial"/>
              <a:buChar char="•"/>
              <a:tabLst>
                <a:tab pos="241935" algn="l"/>
              </a:tabLst>
            </a:pPr>
            <a:r>
              <a:rPr sz="2800" b="0" spc="-10" dirty="0">
                <a:latin typeface="Calibri Light"/>
                <a:cs typeface="Calibri Light"/>
              </a:rPr>
              <a:t>Binary </a:t>
            </a:r>
            <a:r>
              <a:rPr sz="2800" b="0" spc="-15" dirty="0">
                <a:latin typeface="Calibri Light"/>
                <a:cs typeface="Calibri Light"/>
              </a:rPr>
              <a:t>trees provide </a:t>
            </a:r>
            <a:r>
              <a:rPr sz="2800" b="0" dirty="0">
                <a:latin typeface="Calibri Light"/>
                <a:cs typeface="Calibri Light"/>
              </a:rPr>
              <a:t>an </a:t>
            </a:r>
            <a:r>
              <a:rPr sz="2800" b="0" spc="-20" dirty="0">
                <a:latin typeface="Calibri Light"/>
                <a:cs typeface="Calibri Light"/>
              </a:rPr>
              <a:t>excellent </a:t>
            </a:r>
            <a:r>
              <a:rPr sz="2800" b="0" spc="-5" dirty="0">
                <a:latin typeface="Calibri Light"/>
                <a:cs typeface="Calibri Light"/>
              </a:rPr>
              <a:t>solution </a:t>
            </a:r>
            <a:r>
              <a:rPr sz="2800" b="0" spc="-10" dirty="0">
                <a:latin typeface="Calibri Light"/>
                <a:cs typeface="Calibri Light"/>
              </a:rPr>
              <a:t>to </a:t>
            </a:r>
            <a:r>
              <a:rPr sz="2800" b="0" spc="-5" dirty="0">
                <a:latin typeface="Calibri Light"/>
                <a:cs typeface="Calibri Light"/>
              </a:rPr>
              <a:t>this </a:t>
            </a:r>
            <a:r>
              <a:rPr sz="2800" b="0" spc="-15" dirty="0">
                <a:latin typeface="Calibri Light"/>
                <a:cs typeface="Calibri Light"/>
              </a:rPr>
              <a:t>problem. By </a:t>
            </a:r>
            <a:r>
              <a:rPr sz="2800" b="0" spc="-5" dirty="0">
                <a:latin typeface="Calibri Light"/>
                <a:cs typeface="Calibri Light"/>
              </a:rPr>
              <a:t>making  the </a:t>
            </a:r>
            <a:r>
              <a:rPr sz="2800" b="0" spc="-10" dirty="0">
                <a:latin typeface="Calibri Light"/>
                <a:cs typeface="Calibri Light"/>
              </a:rPr>
              <a:t>entries </a:t>
            </a:r>
            <a:r>
              <a:rPr sz="2800" b="0" spc="-5" dirty="0">
                <a:latin typeface="Calibri Light"/>
                <a:cs typeface="Calibri Light"/>
              </a:rPr>
              <a:t>of an </a:t>
            </a:r>
            <a:r>
              <a:rPr sz="2800" b="0" spc="-20" dirty="0">
                <a:latin typeface="Calibri Light"/>
                <a:cs typeface="Calibri Light"/>
              </a:rPr>
              <a:t>ordered </a:t>
            </a:r>
            <a:r>
              <a:rPr sz="2800" b="0" spc="-15" dirty="0">
                <a:latin typeface="Calibri Light"/>
                <a:cs typeface="Calibri Light"/>
              </a:rPr>
              <a:t>list into </a:t>
            </a:r>
            <a:r>
              <a:rPr sz="2800" b="0" spc="-5" dirty="0">
                <a:latin typeface="Calibri Light"/>
                <a:cs typeface="Calibri Light"/>
              </a:rPr>
              <a:t>the nodes of a binary </a:t>
            </a:r>
            <a:r>
              <a:rPr sz="2800" b="0" spc="-15" dirty="0">
                <a:latin typeface="Calibri Light"/>
                <a:cs typeface="Calibri Light"/>
              </a:rPr>
              <a:t>search tree, we  </a:t>
            </a:r>
            <a:r>
              <a:rPr sz="2800" b="0" spc="-5" dirty="0">
                <a:latin typeface="Calibri Light"/>
                <a:cs typeface="Calibri Light"/>
              </a:rPr>
              <a:t>find </a:t>
            </a:r>
            <a:r>
              <a:rPr sz="2800" b="0" spc="-10" dirty="0">
                <a:latin typeface="Calibri Light"/>
                <a:cs typeface="Calibri Light"/>
              </a:rPr>
              <a:t>that </a:t>
            </a:r>
            <a:r>
              <a:rPr sz="2800" b="0" spc="-20" dirty="0">
                <a:latin typeface="Calibri Light"/>
                <a:cs typeface="Calibri Light"/>
              </a:rPr>
              <a:t>we </a:t>
            </a:r>
            <a:r>
              <a:rPr sz="2800" b="0" spc="-15" dirty="0">
                <a:latin typeface="Calibri Light"/>
                <a:cs typeface="Calibri Light"/>
              </a:rPr>
              <a:t>can </a:t>
            </a:r>
            <a:r>
              <a:rPr sz="2800" b="0" spc="-10" dirty="0">
                <a:latin typeface="Calibri Light"/>
                <a:cs typeface="Calibri Light"/>
              </a:rPr>
              <a:t>search </a:t>
            </a:r>
            <a:r>
              <a:rPr sz="2800" b="0" spc="-30" dirty="0">
                <a:latin typeface="Calibri Light"/>
                <a:cs typeface="Calibri Light"/>
              </a:rPr>
              <a:t>for </a:t>
            </a:r>
            <a:r>
              <a:rPr sz="2800" b="0" spc="-5" dirty="0">
                <a:latin typeface="Calibri Light"/>
                <a:cs typeface="Calibri Light"/>
              </a:rPr>
              <a:t>a </a:t>
            </a:r>
            <a:r>
              <a:rPr sz="2800" b="0" spc="-40" dirty="0">
                <a:latin typeface="Calibri Light"/>
                <a:cs typeface="Calibri Light"/>
              </a:rPr>
              <a:t>key </a:t>
            </a:r>
            <a:r>
              <a:rPr sz="2800" b="0" spc="-5" dirty="0">
                <a:latin typeface="Calibri Light"/>
                <a:cs typeface="Calibri Light"/>
              </a:rPr>
              <a:t>in</a:t>
            </a:r>
            <a:r>
              <a:rPr sz="2800" b="0" spc="114" dirty="0">
                <a:latin typeface="Calibri Light"/>
                <a:cs typeface="Calibri Light"/>
              </a:rPr>
              <a:t> </a:t>
            </a:r>
            <a:r>
              <a:rPr sz="2800" b="0" spc="-5" dirty="0">
                <a:latin typeface="Calibri Light"/>
                <a:cs typeface="Calibri Light"/>
              </a:rPr>
              <a:t>O(logn)</a:t>
            </a:r>
            <a:endParaRPr sz="2800">
              <a:latin typeface="Calibri Light"/>
              <a:cs typeface="Calibri Ligh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49</a:t>
            </a:fld>
            <a:endParaRPr dirty="0"/>
          </a:p>
        </p:txBody>
      </p:sp>
      <p:sp>
        <p:nvSpPr>
          <p:cNvPr id="2" name="object 2"/>
          <p:cNvSpPr txBox="1">
            <a:spLocks noGrp="1"/>
          </p:cNvSpPr>
          <p:nvPr>
            <p:ph type="title"/>
          </p:nvPr>
        </p:nvSpPr>
        <p:spPr>
          <a:xfrm>
            <a:off x="916939" y="406730"/>
            <a:ext cx="4287520" cy="574675"/>
          </a:xfrm>
          <a:prstGeom prst="rect">
            <a:avLst/>
          </a:prstGeom>
        </p:spPr>
        <p:txBody>
          <a:bodyPr vert="horz" wrap="square" lIns="0" tIns="12700" rIns="0" bIns="0" rtlCol="0">
            <a:spAutoFit/>
          </a:bodyPr>
          <a:lstStyle/>
          <a:p>
            <a:pPr marL="12700">
              <a:lnSpc>
                <a:spcPct val="100000"/>
              </a:lnSpc>
              <a:spcBef>
                <a:spcPts val="100"/>
              </a:spcBef>
            </a:pPr>
            <a:r>
              <a:rPr spc="-20" dirty="0"/>
              <a:t>Binary </a:t>
            </a:r>
            <a:r>
              <a:rPr spc="-30" dirty="0"/>
              <a:t>Search</a:t>
            </a:r>
            <a:r>
              <a:rPr spc="-204" dirty="0"/>
              <a:t> </a:t>
            </a:r>
            <a:r>
              <a:rPr spc="-60" dirty="0"/>
              <a:t>Tree(BST)</a:t>
            </a:r>
          </a:p>
        </p:txBody>
      </p:sp>
      <p:graphicFrame>
        <p:nvGraphicFramePr>
          <p:cNvPr id="3" name="object 3"/>
          <p:cNvGraphicFramePr>
            <a:graphicFrameLocks noGrp="1"/>
          </p:cNvGraphicFramePr>
          <p:nvPr/>
        </p:nvGraphicFramePr>
        <p:xfrm>
          <a:off x="831850" y="1897507"/>
          <a:ext cx="10515600" cy="2001516"/>
        </p:xfrm>
        <a:graphic>
          <a:graphicData uri="http://schemas.openxmlformats.org/drawingml/2006/table">
            <a:tbl>
              <a:tblPr firstRow="1" bandRow="1">
                <a:tableStyleId>{2D5ABB26-0587-4C30-8999-92F81FD0307C}</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518159">
                <a:tc gridSpan="4">
                  <a:txBody>
                    <a:bodyPr/>
                    <a:lstStyle/>
                    <a:p>
                      <a:pPr algn="ctr">
                        <a:lnSpc>
                          <a:spcPct val="100000"/>
                        </a:lnSpc>
                        <a:spcBef>
                          <a:spcPts val="180"/>
                        </a:spcBef>
                      </a:pPr>
                      <a:r>
                        <a:rPr sz="2800" b="1" spc="-10" dirty="0">
                          <a:solidFill>
                            <a:srgbClr val="FFFFFF"/>
                          </a:solidFill>
                          <a:latin typeface="Calibri"/>
                          <a:cs typeface="Calibri"/>
                        </a:rPr>
                        <a:t>Time</a:t>
                      </a:r>
                      <a:r>
                        <a:rPr sz="2800" b="1" dirty="0">
                          <a:solidFill>
                            <a:srgbClr val="FFFFFF"/>
                          </a:solidFill>
                          <a:latin typeface="Calibri"/>
                          <a:cs typeface="Calibri"/>
                        </a:rPr>
                        <a:t> </a:t>
                      </a:r>
                      <a:r>
                        <a:rPr sz="2800" b="1" spc="-15" dirty="0">
                          <a:solidFill>
                            <a:srgbClr val="FFFFFF"/>
                          </a:solidFill>
                          <a:latin typeface="Calibri"/>
                          <a:cs typeface="Calibri"/>
                        </a:rPr>
                        <a:t>Complexity</a:t>
                      </a:r>
                      <a:endParaRPr sz="2800">
                        <a:latin typeface="Calibri"/>
                        <a:cs typeface="Calibri"/>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70840">
                <a:tc>
                  <a:txBody>
                    <a:bodyPr/>
                    <a:lstStyle/>
                    <a:p>
                      <a:pPr>
                        <a:lnSpc>
                          <a:spcPct val="100000"/>
                        </a:lnSpc>
                      </a:pPr>
                      <a:endParaRPr sz="21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0"/>
                        </a:spcBef>
                      </a:pPr>
                      <a:r>
                        <a:rPr sz="1800" b="1" spc="-20" dirty="0">
                          <a:latin typeface="Calibri"/>
                          <a:cs typeface="Calibri"/>
                        </a:rPr>
                        <a:t>Array</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0"/>
                        </a:spcBef>
                      </a:pPr>
                      <a:r>
                        <a:rPr sz="1800" b="1" spc="-10" dirty="0">
                          <a:latin typeface="Calibri"/>
                          <a:cs typeface="Calibri"/>
                        </a:rPr>
                        <a:t>Linked</a:t>
                      </a:r>
                      <a:r>
                        <a:rPr sz="1800" b="1" spc="-25" dirty="0">
                          <a:latin typeface="Calibri"/>
                          <a:cs typeface="Calibri"/>
                        </a:rPr>
                        <a:t> </a:t>
                      </a:r>
                      <a:r>
                        <a:rPr sz="1800" b="1" spc="-10" dirty="0">
                          <a:latin typeface="Calibri"/>
                          <a:cs typeface="Calibri"/>
                        </a:rPr>
                        <a:t>List</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0"/>
                        </a:spcBef>
                      </a:pPr>
                      <a:r>
                        <a:rPr sz="1800" b="1" spc="-5" dirty="0">
                          <a:latin typeface="Calibri"/>
                          <a:cs typeface="Calibri"/>
                        </a:rPr>
                        <a:t>BST</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370839">
                <a:tc>
                  <a:txBody>
                    <a:bodyPr/>
                    <a:lstStyle/>
                    <a:p>
                      <a:pPr marL="91440">
                        <a:lnSpc>
                          <a:spcPct val="100000"/>
                        </a:lnSpc>
                        <a:spcBef>
                          <a:spcPts val="244"/>
                        </a:spcBef>
                      </a:pPr>
                      <a:r>
                        <a:rPr sz="1800" spc="-10" dirty="0">
                          <a:latin typeface="Calibri"/>
                          <a:cs typeface="Calibri"/>
                        </a:rPr>
                        <a:t>Search</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4"/>
                        </a:spcBef>
                      </a:pPr>
                      <a:r>
                        <a:rPr sz="1800" spc="-10" dirty="0">
                          <a:latin typeface="Calibri"/>
                          <a:cs typeface="Calibri"/>
                        </a:rPr>
                        <a:t>O(n)</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4"/>
                        </a:spcBef>
                      </a:pPr>
                      <a:r>
                        <a:rPr sz="1800" spc="-10" dirty="0">
                          <a:latin typeface="Calibri"/>
                          <a:cs typeface="Calibri"/>
                        </a:rPr>
                        <a:t>O(n)</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4"/>
                        </a:spcBef>
                      </a:pPr>
                      <a:r>
                        <a:rPr sz="1800" spc="-5" dirty="0">
                          <a:latin typeface="Calibri"/>
                          <a:cs typeface="Calibri"/>
                        </a:rPr>
                        <a:t>O(logn)</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370839">
                <a:tc>
                  <a:txBody>
                    <a:bodyPr/>
                    <a:lstStyle/>
                    <a:p>
                      <a:pPr marL="91440">
                        <a:lnSpc>
                          <a:spcPct val="100000"/>
                        </a:lnSpc>
                        <a:spcBef>
                          <a:spcPts val="245"/>
                        </a:spcBef>
                      </a:pPr>
                      <a:r>
                        <a:rPr sz="1800" dirty="0">
                          <a:latin typeface="Calibri"/>
                          <a:cs typeface="Calibri"/>
                        </a:rPr>
                        <a:t>Insert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5"/>
                        </a:spcBef>
                      </a:pPr>
                      <a:r>
                        <a:rPr sz="1800" spc="-5" dirty="0">
                          <a:latin typeface="Calibri"/>
                          <a:cs typeface="Calibri"/>
                        </a:rPr>
                        <a:t>O(1)</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5"/>
                        </a:spcBef>
                      </a:pPr>
                      <a:r>
                        <a:rPr sz="1800" spc="-5" dirty="0">
                          <a:latin typeface="Calibri"/>
                          <a:cs typeface="Calibri"/>
                        </a:rPr>
                        <a:t>O(1)</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5"/>
                        </a:spcBef>
                      </a:pPr>
                      <a:r>
                        <a:rPr sz="1800" spc="-5" dirty="0">
                          <a:latin typeface="Calibri"/>
                          <a:cs typeface="Calibri"/>
                        </a:rPr>
                        <a:t>O(logn)</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r h="370839">
                <a:tc>
                  <a:txBody>
                    <a:bodyPr/>
                    <a:lstStyle/>
                    <a:p>
                      <a:pPr marL="91440">
                        <a:lnSpc>
                          <a:spcPct val="100000"/>
                        </a:lnSpc>
                        <a:spcBef>
                          <a:spcPts val="245"/>
                        </a:spcBef>
                      </a:pPr>
                      <a:r>
                        <a:rPr sz="1800" spc="-15" dirty="0">
                          <a:latin typeface="Calibri"/>
                          <a:cs typeface="Calibri"/>
                        </a:rPr>
                        <a:t>Remove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5"/>
                        </a:spcBef>
                      </a:pPr>
                      <a:r>
                        <a:rPr sz="1800" spc="-10" dirty="0">
                          <a:latin typeface="Calibri"/>
                          <a:cs typeface="Calibri"/>
                        </a:rPr>
                        <a:t>O(n)</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5"/>
                        </a:spcBef>
                      </a:pPr>
                      <a:r>
                        <a:rPr sz="1800" spc="-10" dirty="0">
                          <a:latin typeface="Calibri"/>
                          <a:cs typeface="Calibri"/>
                        </a:rPr>
                        <a:t>O(n)</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5"/>
                        </a:spcBef>
                      </a:pPr>
                      <a:r>
                        <a:rPr sz="1800" spc="-5" dirty="0">
                          <a:latin typeface="Calibri"/>
                          <a:cs typeface="Calibri"/>
                        </a:rPr>
                        <a:t>O(logn)</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5</a:t>
            </a:fld>
            <a:endParaRPr dirty="0"/>
          </a:p>
        </p:txBody>
      </p:sp>
      <p:pic>
        <p:nvPicPr>
          <p:cNvPr id="6" name="Picture 5" descr="A picture containing drawing, table, necklace, clock&#10;&#10;Description automatically generated">
            <a:extLst>
              <a:ext uri="{FF2B5EF4-FFF2-40B4-BE49-F238E27FC236}">
                <a16:creationId xmlns:a16="http://schemas.microsoft.com/office/drawing/2014/main" id="{F93C5E55-DC46-4552-9EDE-5142AE1A2D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14" y="685799"/>
            <a:ext cx="3468985" cy="5671791"/>
          </a:xfrm>
          <a:prstGeom prst="rect">
            <a:avLst/>
          </a:prstGeom>
        </p:spPr>
      </p:pic>
      <p:pic>
        <p:nvPicPr>
          <p:cNvPr id="8" name="Picture 7" descr="A picture containing drawing, clock&#10;&#10;Description automatically generated">
            <a:extLst>
              <a:ext uri="{FF2B5EF4-FFF2-40B4-BE49-F238E27FC236}">
                <a16:creationId xmlns:a16="http://schemas.microsoft.com/office/drawing/2014/main" id="{EA046898-3EE7-4A0D-A459-65E390815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3333" y="1600200"/>
            <a:ext cx="3644251" cy="2743200"/>
          </a:xfrm>
          <a:prstGeom prst="rect">
            <a:avLst/>
          </a:prstGeom>
        </p:spPr>
      </p:pic>
      <p:pic>
        <p:nvPicPr>
          <p:cNvPr id="10" name="Picture 9" descr="A close up of a map&#10;&#10;Description automatically generated">
            <a:extLst>
              <a:ext uri="{FF2B5EF4-FFF2-40B4-BE49-F238E27FC236}">
                <a16:creationId xmlns:a16="http://schemas.microsoft.com/office/drawing/2014/main" id="{51B47B53-D894-47C1-9BEC-4E8825BFB1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3159" y="1600200"/>
            <a:ext cx="4395787" cy="39624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50</a:t>
            </a:fld>
            <a:endParaRPr dirty="0"/>
          </a:p>
        </p:txBody>
      </p:sp>
      <p:sp>
        <p:nvSpPr>
          <p:cNvPr id="2" name="object 2"/>
          <p:cNvSpPr txBox="1">
            <a:spLocks noGrp="1"/>
          </p:cNvSpPr>
          <p:nvPr>
            <p:ph type="title"/>
          </p:nvPr>
        </p:nvSpPr>
        <p:spPr>
          <a:xfrm>
            <a:off x="916939" y="406730"/>
            <a:ext cx="7048500" cy="574675"/>
          </a:xfrm>
          <a:prstGeom prst="rect">
            <a:avLst/>
          </a:prstGeom>
        </p:spPr>
        <p:txBody>
          <a:bodyPr vert="horz" wrap="square" lIns="0" tIns="12700" rIns="0" bIns="0" rtlCol="0">
            <a:spAutoFit/>
          </a:bodyPr>
          <a:lstStyle/>
          <a:p>
            <a:pPr marL="12700">
              <a:lnSpc>
                <a:spcPct val="100000"/>
              </a:lnSpc>
              <a:spcBef>
                <a:spcPts val="100"/>
              </a:spcBef>
            </a:pPr>
            <a:r>
              <a:rPr spc="-40" dirty="0"/>
              <a:t>Operations </a:t>
            </a:r>
            <a:r>
              <a:rPr spc="-10" dirty="0"/>
              <a:t>on </a:t>
            </a:r>
            <a:r>
              <a:rPr spc="-20" dirty="0"/>
              <a:t>Binary </a:t>
            </a:r>
            <a:r>
              <a:rPr spc="-30" dirty="0"/>
              <a:t>Search </a:t>
            </a:r>
            <a:r>
              <a:rPr spc="-90" dirty="0"/>
              <a:t>Tree</a:t>
            </a:r>
            <a:r>
              <a:rPr spc="-315" dirty="0"/>
              <a:t> </a:t>
            </a:r>
            <a:r>
              <a:rPr spc="-20" dirty="0"/>
              <a:t>(BST)</a:t>
            </a:r>
          </a:p>
        </p:txBody>
      </p:sp>
      <p:sp>
        <p:nvSpPr>
          <p:cNvPr id="3" name="object 3"/>
          <p:cNvSpPr txBox="1"/>
          <p:nvPr/>
        </p:nvSpPr>
        <p:spPr>
          <a:xfrm>
            <a:off x="916939" y="1305813"/>
            <a:ext cx="10192385" cy="4781550"/>
          </a:xfrm>
          <a:prstGeom prst="rect">
            <a:avLst/>
          </a:prstGeom>
        </p:spPr>
        <p:txBody>
          <a:bodyPr vert="horz" wrap="square" lIns="0" tIns="12065" rIns="0" bIns="0" rtlCol="0">
            <a:spAutoFit/>
          </a:bodyPr>
          <a:lstStyle/>
          <a:p>
            <a:pPr marL="241300" indent="-229235">
              <a:lnSpc>
                <a:spcPct val="100000"/>
              </a:lnSpc>
              <a:spcBef>
                <a:spcPts val="95"/>
              </a:spcBef>
              <a:buFont typeface="Arial"/>
              <a:buChar char="•"/>
              <a:tabLst>
                <a:tab pos="241935" algn="l"/>
              </a:tabLst>
            </a:pPr>
            <a:r>
              <a:rPr sz="2800" b="0" spc="-10" dirty="0">
                <a:latin typeface="Calibri Light"/>
                <a:cs typeface="Calibri Light"/>
              </a:rPr>
              <a:t>Following </a:t>
            </a:r>
            <a:r>
              <a:rPr sz="2800" b="0" spc="-15" dirty="0">
                <a:latin typeface="Calibri Light"/>
                <a:cs typeface="Calibri Light"/>
              </a:rPr>
              <a:t>operations can </a:t>
            </a:r>
            <a:r>
              <a:rPr sz="2800" b="0" spc="-10" dirty="0">
                <a:latin typeface="Calibri Light"/>
                <a:cs typeface="Calibri Light"/>
              </a:rPr>
              <a:t>be </a:t>
            </a:r>
            <a:r>
              <a:rPr sz="2800" b="0" spc="-5" dirty="0">
                <a:latin typeface="Calibri Light"/>
                <a:cs typeface="Calibri Light"/>
              </a:rPr>
              <a:t>done in</a:t>
            </a:r>
            <a:r>
              <a:rPr sz="2800" b="0" spc="65" dirty="0">
                <a:latin typeface="Calibri Light"/>
                <a:cs typeface="Calibri Light"/>
              </a:rPr>
              <a:t> </a:t>
            </a:r>
            <a:r>
              <a:rPr sz="2800" b="0" spc="-65" dirty="0">
                <a:latin typeface="Calibri Light"/>
                <a:cs typeface="Calibri Light"/>
              </a:rPr>
              <a:t>BST:</a:t>
            </a:r>
            <a:endParaRPr sz="2800">
              <a:latin typeface="Calibri Light"/>
              <a:cs typeface="Calibri Light"/>
            </a:endParaRPr>
          </a:p>
          <a:p>
            <a:pPr>
              <a:lnSpc>
                <a:spcPct val="100000"/>
              </a:lnSpc>
              <a:spcBef>
                <a:spcPts val="15"/>
              </a:spcBef>
              <a:buFont typeface="Arial"/>
              <a:buChar char="•"/>
            </a:pPr>
            <a:endParaRPr sz="3600">
              <a:latin typeface="Times New Roman"/>
              <a:cs typeface="Times New Roman"/>
            </a:endParaRPr>
          </a:p>
          <a:p>
            <a:pPr marL="698500" marR="97155" lvl="1" indent="-228600">
              <a:lnSpc>
                <a:spcPct val="81100"/>
              </a:lnSpc>
              <a:buFont typeface="Arial"/>
              <a:buChar char="•"/>
              <a:tabLst>
                <a:tab pos="699135" algn="l"/>
              </a:tabLst>
            </a:pPr>
            <a:r>
              <a:rPr sz="2800" b="0" spc="-25" dirty="0">
                <a:latin typeface="Calibri Light"/>
                <a:cs typeface="Calibri Light"/>
              </a:rPr>
              <a:t>Search(k, </a:t>
            </a:r>
            <a:r>
              <a:rPr sz="2800" b="0" spc="-10" dirty="0">
                <a:latin typeface="Calibri Light"/>
                <a:cs typeface="Calibri Light"/>
              </a:rPr>
              <a:t>T)</a:t>
            </a:r>
            <a:r>
              <a:rPr sz="2400" b="0" spc="-10" dirty="0">
                <a:latin typeface="Calibri Light"/>
                <a:cs typeface="Calibri Light"/>
              </a:rPr>
              <a:t>: Search </a:t>
            </a:r>
            <a:r>
              <a:rPr sz="2400" b="0" spc="-25" dirty="0">
                <a:latin typeface="Calibri Light"/>
                <a:cs typeface="Calibri Light"/>
              </a:rPr>
              <a:t>for </a:t>
            </a:r>
            <a:r>
              <a:rPr sz="2400" b="0" spc="-35" dirty="0">
                <a:latin typeface="Calibri Light"/>
                <a:cs typeface="Calibri Light"/>
              </a:rPr>
              <a:t>key </a:t>
            </a:r>
            <a:r>
              <a:rPr sz="2400" b="0" dirty="0">
                <a:latin typeface="Calibri Light"/>
                <a:cs typeface="Calibri Light"/>
              </a:rPr>
              <a:t>k in the </a:t>
            </a:r>
            <a:r>
              <a:rPr sz="2400" b="0" spc="-10" dirty="0">
                <a:latin typeface="Calibri Light"/>
                <a:cs typeface="Calibri Light"/>
              </a:rPr>
              <a:t>tree </a:t>
            </a:r>
            <a:r>
              <a:rPr sz="2400" b="0" spc="-125" dirty="0">
                <a:latin typeface="Calibri Light"/>
                <a:cs typeface="Calibri Light"/>
              </a:rPr>
              <a:t>T. </a:t>
            </a:r>
            <a:r>
              <a:rPr sz="2400" b="0" spc="-5" dirty="0">
                <a:latin typeface="Calibri Light"/>
                <a:cs typeface="Calibri Light"/>
              </a:rPr>
              <a:t>If </a:t>
            </a:r>
            <a:r>
              <a:rPr sz="2400" b="0" dirty="0">
                <a:latin typeface="Calibri Light"/>
                <a:cs typeface="Calibri Light"/>
              </a:rPr>
              <a:t>k is </a:t>
            </a:r>
            <a:r>
              <a:rPr sz="2400" b="0" spc="-15" dirty="0">
                <a:latin typeface="Calibri Light"/>
                <a:cs typeface="Calibri Light"/>
              </a:rPr>
              <a:t>found </a:t>
            </a:r>
            <a:r>
              <a:rPr sz="2400" b="0" spc="-5" dirty="0">
                <a:latin typeface="Calibri Light"/>
                <a:cs typeface="Calibri Light"/>
              </a:rPr>
              <a:t>in some </a:t>
            </a:r>
            <a:r>
              <a:rPr sz="2400" b="0" dirty="0">
                <a:latin typeface="Calibri Light"/>
                <a:cs typeface="Calibri Light"/>
              </a:rPr>
              <a:t>node </a:t>
            </a:r>
            <a:r>
              <a:rPr sz="2400" b="0" spc="-5" dirty="0">
                <a:latin typeface="Calibri Light"/>
                <a:cs typeface="Calibri Light"/>
              </a:rPr>
              <a:t>of </a:t>
            </a:r>
            <a:r>
              <a:rPr sz="2400" b="0" spc="-15" dirty="0">
                <a:latin typeface="Calibri Light"/>
                <a:cs typeface="Calibri Light"/>
              </a:rPr>
              <a:t>tree  </a:t>
            </a:r>
            <a:r>
              <a:rPr sz="2400" b="0" dirty="0">
                <a:latin typeface="Calibri Light"/>
                <a:cs typeface="Calibri Light"/>
              </a:rPr>
              <a:t>then </a:t>
            </a:r>
            <a:r>
              <a:rPr sz="2400" b="0" spc="-10" dirty="0">
                <a:latin typeface="Calibri Light"/>
                <a:cs typeface="Calibri Light"/>
              </a:rPr>
              <a:t>return </a:t>
            </a:r>
            <a:r>
              <a:rPr sz="2400" b="0" dirty="0">
                <a:latin typeface="Calibri Light"/>
                <a:cs typeface="Calibri Light"/>
              </a:rPr>
              <a:t>true </a:t>
            </a:r>
            <a:r>
              <a:rPr sz="2400" b="0" spc="-5" dirty="0">
                <a:latin typeface="Calibri Light"/>
                <a:cs typeface="Calibri Light"/>
              </a:rPr>
              <a:t>otherwise </a:t>
            </a:r>
            <a:r>
              <a:rPr sz="2400" b="0" spc="-10" dirty="0">
                <a:latin typeface="Calibri Light"/>
                <a:cs typeface="Calibri Light"/>
              </a:rPr>
              <a:t>return</a:t>
            </a:r>
            <a:r>
              <a:rPr sz="2400" b="0" spc="-55" dirty="0">
                <a:latin typeface="Calibri Light"/>
                <a:cs typeface="Calibri Light"/>
              </a:rPr>
              <a:t> </a:t>
            </a:r>
            <a:r>
              <a:rPr sz="2400" b="0" spc="-15" dirty="0">
                <a:latin typeface="Calibri Light"/>
                <a:cs typeface="Calibri Light"/>
              </a:rPr>
              <a:t>false.</a:t>
            </a:r>
            <a:endParaRPr sz="2400">
              <a:latin typeface="Calibri Light"/>
              <a:cs typeface="Calibri Light"/>
            </a:endParaRPr>
          </a:p>
          <a:p>
            <a:pPr lvl="1">
              <a:lnSpc>
                <a:spcPct val="100000"/>
              </a:lnSpc>
              <a:spcBef>
                <a:spcPts val="25"/>
              </a:spcBef>
              <a:buFont typeface="Arial"/>
              <a:buChar char="•"/>
            </a:pPr>
            <a:endParaRPr sz="2250">
              <a:latin typeface="Times New Roman"/>
              <a:cs typeface="Times New Roman"/>
            </a:endParaRPr>
          </a:p>
          <a:p>
            <a:pPr marL="698500" lvl="1" indent="-229235">
              <a:lnSpc>
                <a:spcPts val="3080"/>
              </a:lnSpc>
              <a:buFont typeface="Arial"/>
              <a:buChar char="•"/>
              <a:tabLst>
                <a:tab pos="699135" algn="l"/>
              </a:tabLst>
            </a:pPr>
            <a:r>
              <a:rPr sz="2800" b="0" spc="-15" dirty="0">
                <a:latin typeface="Calibri Light"/>
                <a:cs typeface="Calibri Light"/>
              </a:rPr>
              <a:t>Insert(k, </a:t>
            </a:r>
            <a:r>
              <a:rPr sz="2800" b="0" spc="-10" dirty="0">
                <a:latin typeface="Calibri Light"/>
                <a:cs typeface="Calibri Light"/>
              </a:rPr>
              <a:t>T)</a:t>
            </a:r>
            <a:r>
              <a:rPr sz="2400" b="0" spc="-10" dirty="0">
                <a:latin typeface="Calibri Light"/>
                <a:cs typeface="Calibri Light"/>
              </a:rPr>
              <a:t>: </a:t>
            </a:r>
            <a:r>
              <a:rPr sz="2400" b="0" spc="-5" dirty="0">
                <a:latin typeface="Calibri Light"/>
                <a:cs typeface="Calibri Light"/>
              </a:rPr>
              <a:t>Insert </a:t>
            </a:r>
            <a:r>
              <a:rPr sz="2400" b="0" dirty="0">
                <a:latin typeface="Calibri Light"/>
                <a:cs typeface="Calibri Light"/>
              </a:rPr>
              <a:t>a </a:t>
            </a:r>
            <a:r>
              <a:rPr sz="2400" b="0" spc="-5" dirty="0">
                <a:latin typeface="Calibri Light"/>
                <a:cs typeface="Calibri Light"/>
              </a:rPr>
              <a:t>new node </a:t>
            </a:r>
            <a:r>
              <a:rPr sz="2400" b="0" dirty="0">
                <a:latin typeface="Calibri Light"/>
                <a:cs typeface="Calibri Light"/>
              </a:rPr>
              <a:t>with </a:t>
            </a:r>
            <a:r>
              <a:rPr sz="2400" b="0" spc="-10" dirty="0">
                <a:latin typeface="Calibri Light"/>
                <a:cs typeface="Calibri Light"/>
              </a:rPr>
              <a:t>value </a:t>
            </a:r>
            <a:r>
              <a:rPr sz="2400" b="0" dirty="0">
                <a:latin typeface="Calibri Light"/>
                <a:cs typeface="Calibri Light"/>
              </a:rPr>
              <a:t>k </a:t>
            </a:r>
            <a:r>
              <a:rPr sz="2400" b="0" spc="-5" dirty="0">
                <a:latin typeface="Calibri Light"/>
                <a:cs typeface="Calibri Light"/>
              </a:rPr>
              <a:t>in </a:t>
            </a:r>
            <a:r>
              <a:rPr sz="2400" b="0" dirty="0">
                <a:latin typeface="Calibri Light"/>
                <a:cs typeface="Calibri Light"/>
              </a:rPr>
              <a:t>the </a:t>
            </a:r>
            <a:r>
              <a:rPr sz="2400" b="0" spc="-25" dirty="0">
                <a:latin typeface="Calibri Light"/>
                <a:cs typeface="Calibri Light"/>
              </a:rPr>
              <a:t>info </a:t>
            </a:r>
            <a:r>
              <a:rPr sz="2400" b="0" dirty="0">
                <a:latin typeface="Calibri Light"/>
                <a:cs typeface="Calibri Light"/>
              </a:rPr>
              <a:t>field in the </a:t>
            </a:r>
            <a:r>
              <a:rPr sz="2400" b="0" spc="-15" dirty="0">
                <a:latin typeface="Calibri Light"/>
                <a:cs typeface="Calibri Light"/>
              </a:rPr>
              <a:t>tree </a:t>
            </a:r>
            <a:r>
              <a:rPr sz="2400" b="0" dirty="0">
                <a:latin typeface="Calibri Light"/>
                <a:cs typeface="Calibri Light"/>
              </a:rPr>
              <a:t>T</a:t>
            </a:r>
            <a:r>
              <a:rPr sz="2400" b="0" spc="-135" dirty="0">
                <a:latin typeface="Calibri Light"/>
                <a:cs typeface="Calibri Light"/>
              </a:rPr>
              <a:t> </a:t>
            </a:r>
            <a:r>
              <a:rPr sz="2400" b="0" spc="-5" dirty="0">
                <a:latin typeface="Calibri Light"/>
                <a:cs typeface="Calibri Light"/>
              </a:rPr>
              <a:t>such</a:t>
            </a:r>
            <a:endParaRPr sz="2400">
              <a:latin typeface="Calibri Light"/>
              <a:cs typeface="Calibri Light"/>
            </a:endParaRPr>
          </a:p>
          <a:p>
            <a:pPr marL="698500">
              <a:lnSpc>
                <a:spcPts val="2600"/>
              </a:lnSpc>
            </a:pPr>
            <a:r>
              <a:rPr sz="2400" b="0" spc="-10" dirty="0">
                <a:latin typeface="Calibri Light"/>
                <a:cs typeface="Calibri Light"/>
              </a:rPr>
              <a:t>that </a:t>
            </a:r>
            <a:r>
              <a:rPr sz="2400" b="0" dirty="0">
                <a:latin typeface="Calibri Light"/>
                <a:cs typeface="Calibri Light"/>
              </a:rPr>
              <a:t>the </a:t>
            </a:r>
            <a:r>
              <a:rPr sz="2400" b="0" spc="-10" dirty="0">
                <a:latin typeface="Calibri Light"/>
                <a:cs typeface="Calibri Light"/>
              </a:rPr>
              <a:t>property </a:t>
            </a:r>
            <a:r>
              <a:rPr sz="2400" b="0" spc="-5" dirty="0">
                <a:latin typeface="Calibri Light"/>
                <a:cs typeface="Calibri Light"/>
              </a:rPr>
              <a:t>of BST </a:t>
            </a:r>
            <a:r>
              <a:rPr sz="2400" b="0" dirty="0">
                <a:latin typeface="Calibri Light"/>
                <a:cs typeface="Calibri Light"/>
              </a:rPr>
              <a:t>is</a:t>
            </a:r>
            <a:r>
              <a:rPr sz="2400" b="0" spc="-30" dirty="0">
                <a:latin typeface="Calibri Light"/>
                <a:cs typeface="Calibri Light"/>
              </a:rPr>
              <a:t> </a:t>
            </a:r>
            <a:r>
              <a:rPr sz="2400" b="0" spc="-10" dirty="0">
                <a:latin typeface="Calibri Light"/>
                <a:cs typeface="Calibri Light"/>
              </a:rPr>
              <a:t>maintained.</a:t>
            </a:r>
            <a:endParaRPr sz="2400">
              <a:latin typeface="Calibri Light"/>
              <a:cs typeface="Calibri Light"/>
            </a:endParaRPr>
          </a:p>
          <a:p>
            <a:pPr>
              <a:lnSpc>
                <a:spcPct val="100000"/>
              </a:lnSpc>
              <a:spcBef>
                <a:spcPts val="35"/>
              </a:spcBef>
            </a:pPr>
            <a:endParaRPr sz="2800">
              <a:latin typeface="Times New Roman"/>
              <a:cs typeface="Times New Roman"/>
            </a:endParaRPr>
          </a:p>
          <a:p>
            <a:pPr marL="698500" marR="93980" lvl="1" indent="-228600">
              <a:lnSpc>
                <a:spcPct val="81100"/>
              </a:lnSpc>
              <a:spcBef>
                <a:spcPts val="5"/>
              </a:spcBef>
              <a:buFont typeface="Arial"/>
              <a:buChar char="•"/>
              <a:tabLst>
                <a:tab pos="699135" algn="l"/>
              </a:tabLst>
            </a:pPr>
            <a:r>
              <a:rPr sz="2800" b="0" spc="-20" dirty="0">
                <a:latin typeface="Calibri Light"/>
                <a:cs typeface="Calibri Light"/>
              </a:rPr>
              <a:t>Delete(k, </a:t>
            </a:r>
            <a:r>
              <a:rPr sz="2800" b="0" spc="-10" dirty="0">
                <a:latin typeface="Calibri Light"/>
                <a:cs typeface="Calibri Light"/>
              </a:rPr>
              <a:t>T)</a:t>
            </a:r>
            <a:r>
              <a:rPr sz="2400" b="0" spc="-10" dirty="0">
                <a:latin typeface="Calibri Light"/>
                <a:cs typeface="Calibri Light"/>
              </a:rPr>
              <a:t>:Delete </a:t>
            </a:r>
            <a:r>
              <a:rPr sz="2400" b="0" dirty="0">
                <a:latin typeface="Calibri Light"/>
                <a:cs typeface="Calibri Light"/>
              </a:rPr>
              <a:t>a </a:t>
            </a:r>
            <a:r>
              <a:rPr sz="2400" b="0" spc="-5" dirty="0">
                <a:latin typeface="Calibri Light"/>
                <a:cs typeface="Calibri Light"/>
              </a:rPr>
              <a:t>node </a:t>
            </a:r>
            <a:r>
              <a:rPr sz="2400" b="0" dirty="0">
                <a:latin typeface="Calibri Light"/>
                <a:cs typeface="Calibri Light"/>
              </a:rPr>
              <a:t>with </a:t>
            </a:r>
            <a:r>
              <a:rPr sz="2400" b="0" spc="-10" dirty="0">
                <a:latin typeface="Calibri Light"/>
                <a:cs typeface="Calibri Light"/>
              </a:rPr>
              <a:t>value </a:t>
            </a:r>
            <a:r>
              <a:rPr sz="2400" b="0" dirty="0">
                <a:latin typeface="Calibri Light"/>
                <a:cs typeface="Calibri Light"/>
              </a:rPr>
              <a:t>k </a:t>
            </a:r>
            <a:r>
              <a:rPr sz="2400" b="0" spc="-5" dirty="0">
                <a:latin typeface="Calibri Light"/>
                <a:cs typeface="Calibri Light"/>
              </a:rPr>
              <a:t>in </a:t>
            </a:r>
            <a:r>
              <a:rPr sz="2400" b="0" dirty="0">
                <a:latin typeface="Calibri Light"/>
                <a:cs typeface="Calibri Light"/>
              </a:rPr>
              <a:t>the </a:t>
            </a:r>
            <a:r>
              <a:rPr sz="2400" b="0" spc="-20" dirty="0">
                <a:latin typeface="Calibri Light"/>
                <a:cs typeface="Calibri Light"/>
              </a:rPr>
              <a:t>info </a:t>
            </a:r>
            <a:r>
              <a:rPr sz="2400" b="0" dirty="0">
                <a:latin typeface="Calibri Light"/>
                <a:cs typeface="Calibri Light"/>
              </a:rPr>
              <a:t>field </a:t>
            </a:r>
            <a:r>
              <a:rPr sz="2400" b="0" spc="-15" dirty="0">
                <a:latin typeface="Calibri Light"/>
                <a:cs typeface="Calibri Light"/>
              </a:rPr>
              <a:t>from </a:t>
            </a:r>
            <a:r>
              <a:rPr sz="2400" b="0" dirty="0">
                <a:latin typeface="Calibri Light"/>
                <a:cs typeface="Calibri Light"/>
              </a:rPr>
              <a:t>the </a:t>
            </a:r>
            <a:r>
              <a:rPr sz="2400" b="0" spc="-10" dirty="0">
                <a:latin typeface="Calibri Light"/>
                <a:cs typeface="Calibri Light"/>
              </a:rPr>
              <a:t>tree </a:t>
            </a:r>
            <a:r>
              <a:rPr sz="2400" b="0" dirty="0">
                <a:latin typeface="Calibri Light"/>
                <a:cs typeface="Calibri Light"/>
              </a:rPr>
              <a:t>T</a:t>
            </a:r>
            <a:r>
              <a:rPr sz="2400" b="0" spc="-150" dirty="0">
                <a:latin typeface="Calibri Light"/>
                <a:cs typeface="Calibri Light"/>
              </a:rPr>
              <a:t> </a:t>
            </a:r>
            <a:r>
              <a:rPr sz="2400" b="0" dirty="0">
                <a:latin typeface="Calibri Light"/>
                <a:cs typeface="Calibri Light"/>
              </a:rPr>
              <a:t>such  </a:t>
            </a:r>
            <a:r>
              <a:rPr sz="2400" b="0" spc="-10" dirty="0">
                <a:latin typeface="Calibri Light"/>
                <a:cs typeface="Calibri Light"/>
              </a:rPr>
              <a:t>that </a:t>
            </a:r>
            <a:r>
              <a:rPr sz="2400" b="0" dirty="0">
                <a:latin typeface="Calibri Light"/>
                <a:cs typeface="Calibri Light"/>
              </a:rPr>
              <a:t>the </a:t>
            </a:r>
            <a:r>
              <a:rPr sz="2400" b="0" spc="-10" dirty="0">
                <a:latin typeface="Calibri Light"/>
                <a:cs typeface="Calibri Light"/>
              </a:rPr>
              <a:t>property </a:t>
            </a:r>
            <a:r>
              <a:rPr sz="2400" b="0" spc="-5" dirty="0">
                <a:latin typeface="Calibri Light"/>
                <a:cs typeface="Calibri Light"/>
              </a:rPr>
              <a:t>of BST </a:t>
            </a:r>
            <a:r>
              <a:rPr sz="2400" b="0" dirty="0">
                <a:latin typeface="Calibri Light"/>
                <a:cs typeface="Calibri Light"/>
              </a:rPr>
              <a:t>is</a:t>
            </a:r>
            <a:r>
              <a:rPr sz="2400" b="0" spc="-30" dirty="0">
                <a:latin typeface="Calibri Light"/>
                <a:cs typeface="Calibri Light"/>
              </a:rPr>
              <a:t> </a:t>
            </a:r>
            <a:r>
              <a:rPr sz="2400" b="0" spc="-10" dirty="0">
                <a:latin typeface="Calibri Light"/>
                <a:cs typeface="Calibri Light"/>
              </a:rPr>
              <a:t>maintained.</a:t>
            </a:r>
            <a:endParaRPr sz="2400">
              <a:latin typeface="Calibri Light"/>
              <a:cs typeface="Calibri Light"/>
            </a:endParaRPr>
          </a:p>
          <a:p>
            <a:pPr lvl="1">
              <a:lnSpc>
                <a:spcPct val="100000"/>
              </a:lnSpc>
              <a:spcBef>
                <a:spcPts val="25"/>
              </a:spcBef>
              <a:buFont typeface="Arial"/>
              <a:buChar char="•"/>
            </a:pPr>
            <a:endParaRPr sz="2800">
              <a:latin typeface="Times New Roman"/>
              <a:cs typeface="Times New Roman"/>
            </a:endParaRPr>
          </a:p>
          <a:p>
            <a:pPr marL="698500" marR="262890" lvl="1" indent="-228600">
              <a:lnSpc>
                <a:spcPct val="81100"/>
              </a:lnSpc>
              <a:spcBef>
                <a:spcPts val="5"/>
              </a:spcBef>
              <a:buFont typeface="Arial"/>
              <a:buChar char="•"/>
              <a:tabLst>
                <a:tab pos="699135" algn="l"/>
              </a:tabLst>
            </a:pPr>
            <a:r>
              <a:rPr sz="2800" b="0" spc="-20" dirty="0">
                <a:latin typeface="Calibri Light"/>
                <a:cs typeface="Calibri Light"/>
              </a:rPr>
              <a:t>FindMin(T), </a:t>
            </a:r>
            <a:r>
              <a:rPr sz="2800" b="0" spc="-25" dirty="0">
                <a:latin typeface="Calibri Light"/>
                <a:cs typeface="Calibri Light"/>
              </a:rPr>
              <a:t>FindMax(T)</a:t>
            </a:r>
            <a:r>
              <a:rPr sz="2400" b="0" spc="-25" dirty="0">
                <a:latin typeface="Calibri Light"/>
                <a:cs typeface="Calibri Light"/>
              </a:rPr>
              <a:t>: </a:t>
            </a:r>
            <a:r>
              <a:rPr sz="2400" b="0" dirty="0">
                <a:latin typeface="Calibri Light"/>
                <a:cs typeface="Calibri Light"/>
              </a:rPr>
              <a:t>Find </a:t>
            </a:r>
            <a:r>
              <a:rPr sz="2400" b="0" spc="-5" dirty="0">
                <a:latin typeface="Calibri Light"/>
                <a:cs typeface="Calibri Light"/>
              </a:rPr>
              <a:t>minimum </a:t>
            </a:r>
            <a:r>
              <a:rPr sz="2400" b="0" dirty="0">
                <a:latin typeface="Calibri Light"/>
                <a:cs typeface="Calibri Light"/>
              </a:rPr>
              <a:t>and </a:t>
            </a:r>
            <a:r>
              <a:rPr sz="2400" b="0" spc="-10" dirty="0">
                <a:latin typeface="Calibri Light"/>
                <a:cs typeface="Calibri Light"/>
              </a:rPr>
              <a:t>maximum element </a:t>
            </a:r>
            <a:r>
              <a:rPr sz="2400" b="0" spc="-15" dirty="0">
                <a:latin typeface="Calibri Light"/>
                <a:cs typeface="Calibri Light"/>
              </a:rPr>
              <a:t>from </a:t>
            </a:r>
            <a:r>
              <a:rPr sz="2400" b="0" dirty="0">
                <a:latin typeface="Calibri Light"/>
                <a:cs typeface="Calibri Light"/>
              </a:rPr>
              <a:t>the  </a:t>
            </a:r>
            <a:r>
              <a:rPr sz="2400" b="0" spc="-10" dirty="0">
                <a:latin typeface="Calibri Light"/>
                <a:cs typeface="Calibri Light"/>
              </a:rPr>
              <a:t>given </a:t>
            </a:r>
            <a:r>
              <a:rPr sz="2400" b="0" spc="-5" dirty="0">
                <a:latin typeface="Calibri Light"/>
                <a:cs typeface="Calibri Light"/>
              </a:rPr>
              <a:t>nonempty </a:t>
            </a:r>
            <a:r>
              <a:rPr sz="2400" b="0" spc="-70" dirty="0">
                <a:latin typeface="Calibri Light"/>
                <a:cs typeface="Calibri Light"/>
              </a:rPr>
              <a:t>BST.</a:t>
            </a:r>
            <a:endParaRPr sz="2400">
              <a:latin typeface="Calibri Light"/>
              <a:cs typeface="Calibri Ligh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DABC721E-8073-44A7-9F9C-F4CAA336A48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B4C68902-A817-4EBD-8943-850C7D9D77C3}" type="slidenum">
              <a:rPr lang="en-US" altLang="en-US" sz="1400">
                <a:solidFill>
                  <a:srgbClr val="000000"/>
                </a:solidFill>
                <a:cs typeface="Arial" panose="020B0604020202020204" pitchFamily="34" charset="0"/>
              </a:rPr>
              <a:pPr fontAlgn="base">
                <a:spcBef>
                  <a:spcPct val="0"/>
                </a:spcBef>
                <a:spcAft>
                  <a:spcPct val="0"/>
                </a:spcAft>
                <a:buClrTx/>
                <a:buSzTx/>
                <a:buNone/>
              </a:pPr>
              <a:t>51</a:t>
            </a:fld>
            <a:endParaRPr lang="en-US" altLang="en-US" sz="1400">
              <a:solidFill>
                <a:srgbClr val="000000"/>
              </a:solidFill>
              <a:cs typeface="Arial" panose="020B0604020202020204" pitchFamily="34" charset="0"/>
            </a:endParaRPr>
          </a:p>
        </p:txBody>
      </p:sp>
      <p:sp>
        <p:nvSpPr>
          <p:cNvPr id="7171" name="Rectangle 2">
            <a:extLst>
              <a:ext uri="{FF2B5EF4-FFF2-40B4-BE49-F238E27FC236}">
                <a16:creationId xmlns:a16="http://schemas.microsoft.com/office/drawing/2014/main" id="{BDEDD240-64CD-4523-94BE-9C539D32FBE8}"/>
              </a:ext>
            </a:extLst>
          </p:cNvPr>
          <p:cNvSpPr>
            <a:spLocks noGrp="1" noChangeArrowheads="1"/>
          </p:cNvSpPr>
          <p:nvPr>
            <p:ph type="title"/>
          </p:nvPr>
        </p:nvSpPr>
        <p:spPr>
          <a:xfrm>
            <a:off x="1524000" y="152400"/>
            <a:ext cx="8839200" cy="533400"/>
          </a:xfrm>
        </p:spPr>
        <p:txBody>
          <a:bodyPr/>
          <a:lstStyle/>
          <a:p>
            <a:r>
              <a:rPr lang="en-US" altLang="en-US" sz="3600"/>
              <a:t>See How a Binary Search Tree Works</a:t>
            </a:r>
          </a:p>
        </p:txBody>
      </p:sp>
      <p:sp>
        <p:nvSpPr>
          <p:cNvPr id="7172" name="Rectangle 3">
            <a:extLst>
              <a:ext uri="{FF2B5EF4-FFF2-40B4-BE49-F238E27FC236}">
                <a16:creationId xmlns:a16="http://schemas.microsoft.com/office/drawing/2014/main" id="{E1B6FCD7-5810-49F7-837B-8587863072CF}"/>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7173" name="Rectangle 4">
            <a:extLst>
              <a:ext uri="{FF2B5EF4-FFF2-40B4-BE49-F238E27FC236}">
                <a16:creationId xmlns:a16="http://schemas.microsoft.com/office/drawing/2014/main" id="{3EEE634A-8674-45A2-89EA-828B6DC72528}"/>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7174" name="Rectangle 5">
            <a:extLst>
              <a:ext uri="{FF2B5EF4-FFF2-40B4-BE49-F238E27FC236}">
                <a16:creationId xmlns:a16="http://schemas.microsoft.com/office/drawing/2014/main" id="{E58FC057-E357-458C-ACD4-01F65A102A32}"/>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7175" name="Rectangle 6">
            <a:extLst>
              <a:ext uri="{FF2B5EF4-FFF2-40B4-BE49-F238E27FC236}">
                <a16:creationId xmlns:a16="http://schemas.microsoft.com/office/drawing/2014/main" id="{69D97AC3-6B91-4330-B7A4-F77E0D2DA902}"/>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7176" name="Rectangle 7">
            <a:extLst>
              <a:ext uri="{FF2B5EF4-FFF2-40B4-BE49-F238E27FC236}">
                <a16:creationId xmlns:a16="http://schemas.microsoft.com/office/drawing/2014/main" id="{3E8E1832-118B-4E72-8B7C-8BD4C8CDA6D4}"/>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7177" name="Rectangle 8">
            <a:extLst>
              <a:ext uri="{FF2B5EF4-FFF2-40B4-BE49-F238E27FC236}">
                <a16:creationId xmlns:a16="http://schemas.microsoft.com/office/drawing/2014/main" id="{A2BBEAA2-5613-4D8B-B0AC-515FCED931DD}"/>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7178" name="Rectangle 9">
            <a:extLst>
              <a:ext uri="{FF2B5EF4-FFF2-40B4-BE49-F238E27FC236}">
                <a16:creationId xmlns:a16="http://schemas.microsoft.com/office/drawing/2014/main" id="{3424A107-B2F0-4681-B512-06E4D9086550}"/>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7179" name="Rectangle 10">
            <a:extLst>
              <a:ext uri="{FF2B5EF4-FFF2-40B4-BE49-F238E27FC236}">
                <a16:creationId xmlns:a16="http://schemas.microsoft.com/office/drawing/2014/main" id="{F01EF888-751C-467C-BC9B-57A658936F7B}"/>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7180" name="Rectangle 11">
            <a:extLst>
              <a:ext uri="{FF2B5EF4-FFF2-40B4-BE49-F238E27FC236}">
                <a16:creationId xmlns:a16="http://schemas.microsoft.com/office/drawing/2014/main" id="{1087E612-D8F0-4BEC-9CE0-A8614AE60E2C}"/>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7181" name="Rectangle 12">
            <a:extLst>
              <a:ext uri="{FF2B5EF4-FFF2-40B4-BE49-F238E27FC236}">
                <a16:creationId xmlns:a16="http://schemas.microsoft.com/office/drawing/2014/main" id="{4796D43D-27C0-4F9B-90CF-5A947D82F599}"/>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7182" name="Rectangle 14">
            <a:extLst>
              <a:ext uri="{FF2B5EF4-FFF2-40B4-BE49-F238E27FC236}">
                <a16:creationId xmlns:a16="http://schemas.microsoft.com/office/drawing/2014/main" id="{EF4A1082-B0AF-479D-85D8-A9D83A81D94A}"/>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7183" name="Rectangle 13">
            <a:extLst>
              <a:ext uri="{FF2B5EF4-FFF2-40B4-BE49-F238E27FC236}">
                <a16:creationId xmlns:a16="http://schemas.microsoft.com/office/drawing/2014/main" id="{5F5E76E7-9241-403F-9E37-42E5091E6922}"/>
              </a:ext>
            </a:extLst>
          </p:cNvPr>
          <p:cNvSpPr txBox="1">
            <a:spLocks noChangeArrowheads="1"/>
          </p:cNvSpPr>
          <p:nvPr/>
        </p:nvSpPr>
        <p:spPr bwMode="auto">
          <a:xfrm>
            <a:off x="1676400" y="767060"/>
            <a:ext cx="9686926" cy="92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Aft>
                <a:spcPct val="0"/>
              </a:spcAft>
              <a:buClr>
                <a:srgbClr val="000000"/>
              </a:buClr>
              <a:buNone/>
            </a:pPr>
            <a:r>
              <a:rPr lang="en-US" altLang="en-US" sz="2400" dirty="0">
                <a:solidFill>
                  <a:srgbClr val="000000"/>
                </a:solidFill>
                <a:cs typeface="Courier New" panose="02070309020205020404" pitchFamily="49" charset="0"/>
              </a:rPr>
              <a:t>https://liveexample.pearsoncmg.com/dsanimation/BSTeBook.html</a:t>
            </a:r>
          </a:p>
          <a:p>
            <a:pPr eaLnBrk="0" fontAlgn="base" hangingPunct="0">
              <a:spcAft>
                <a:spcPct val="0"/>
              </a:spcAft>
              <a:buClr>
                <a:srgbClr val="000000"/>
              </a:buClr>
              <a:buNone/>
            </a:pPr>
            <a:endParaRPr lang="en-US" altLang="en-US" sz="2400" dirty="0">
              <a:solidFill>
                <a:srgbClr val="000000"/>
              </a:solidFill>
              <a:cs typeface="Courier New" panose="02070309020205020404" pitchFamily="49" charset="0"/>
            </a:endParaRPr>
          </a:p>
          <a:p>
            <a:pPr eaLnBrk="0" fontAlgn="base" hangingPunct="0">
              <a:spcAft>
                <a:spcPct val="0"/>
              </a:spcAft>
              <a:buClr>
                <a:srgbClr val="000000"/>
              </a:buClr>
              <a:buNone/>
            </a:pPr>
            <a:endParaRPr lang="en-US" altLang="en-US" sz="2800" dirty="0">
              <a:solidFill>
                <a:srgbClr val="000000"/>
              </a:solidFill>
              <a:cs typeface="Courier New" panose="02070309020205020404" pitchFamily="49" charset="0"/>
            </a:endParaRPr>
          </a:p>
        </p:txBody>
      </p:sp>
      <p:pic>
        <p:nvPicPr>
          <p:cNvPr id="7184" name="Picture 17">
            <a:extLst>
              <a:ext uri="{FF2B5EF4-FFF2-40B4-BE49-F238E27FC236}">
                <a16:creationId xmlns:a16="http://schemas.microsoft.com/office/drawing/2014/main" id="{C1D6B3BA-A68B-42F1-AFC8-62E8D840B5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3826" y="1625601"/>
            <a:ext cx="6840538" cy="4773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52</a:t>
            </a:fld>
            <a:endParaRPr dirty="0"/>
          </a:p>
        </p:txBody>
      </p:sp>
      <p:sp>
        <p:nvSpPr>
          <p:cNvPr id="2" name="object 2"/>
          <p:cNvSpPr txBox="1">
            <a:spLocks noGrp="1"/>
          </p:cNvSpPr>
          <p:nvPr>
            <p:ph type="title"/>
          </p:nvPr>
        </p:nvSpPr>
        <p:spPr>
          <a:xfrm>
            <a:off x="916939" y="406730"/>
            <a:ext cx="4926965" cy="574675"/>
          </a:xfrm>
          <a:prstGeom prst="rect">
            <a:avLst/>
          </a:prstGeom>
        </p:spPr>
        <p:txBody>
          <a:bodyPr vert="horz" wrap="square" lIns="0" tIns="12700" rIns="0" bIns="0" rtlCol="0">
            <a:spAutoFit/>
          </a:bodyPr>
          <a:lstStyle/>
          <a:p>
            <a:pPr marL="12700">
              <a:lnSpc>
                <a:spcPct val="100000"/>
              </a:lnSpc>
              <a:spcBef>
                <a:spcPts val="100"/>
              </a:spcBef>
            </a:pPr>
            <a:r>
              <a:rPr spc="-30" dirty="0"/>
              <a:t>Searching </a:t>
            </a:r>
            <a:r>
              <a:rPr spc="-35" dirty="0"/>
              <a:t>Through </a:t>
            </a:r>
            <a:r>
              <a:rPr spc="-15" dirty="0"/>
              <a:t>The</a:t>
            </a:r>
            <a:r>
              <a:rPr spc="-235" dirty="0"/>
              <a:t> </a:t>
            </a:r>
            <a:r>
              <a:rPr spc="-20" dirty="0"/>
              <a:t>BST</a:t>
            </a:r>
          </a:p>
        </p:txBody>
      </p:sp>
      <p:sp>
        <p:nvSpPr>
          <p:cNvPr id="3" name="object 3"/>
          <p:cNvSpPr txBox="1"/>
          <p:nvPr/>
        </p:nvSpPr>
        <p:spPr>
          <a:xfrm>
            <a:off x="916939" y="1303514"/>
            <a:ext cx="8819515" cy="2063114"/>
          </a:xfrm>
          <a:prstGeom prst="rect">
            <a:avLst/>
          </a:prstGeom>
        </p:spPr>
        <p:txBody>
          <a:bodyPr vert="horz" wrap="square" lIns="0" tIns="47625" rIns="0" bIns="0" rtlCol="0">
            <a:spAutoFit/>
          </a:bodyPr>
          <a:lstStyle/>
          <a:p>
            <a:pPr marL="241300" indent="-229235">
              <a:lnSpc>
                <a:spcPct val="100000"/>
              </a:lnSpc>
              <a:spcBef>
                <a:spcPts val="375"/>
              </a:spcBef>
              <a:buFont typeface="Arial"/>
              <a:buChar char="•"/>
              <a:tabLst>
                <a:tab pos="241935" algn="l"/>
              </a:tabLst>
            </a:pPr>
            <a:r>
              <a:rPr sz="2800" b="0" spc="-10" dirty="0">
                <a:latin typeface="Calibri Light"/>
                <a:cs typeface="Calibri Light"/>
              </a:rPr>
              <a:t>Compare </a:t>
            </a:r>
            <a:r>
              <a:rPr sz="2800" b="0" spc="-5" dirty="0">
                <a:latin typeface="Calibri Light"/>
                <a:cs typeface="Calibri Light"/>
              </a:rPr>
              <a:t>the </a:t>
            </a:r>
            <a:r>
              <a:rPr sz="2800" b="0" spc="-25" dirty="0">
                <a:latin typeface="Calibri Light"/>
                <a:cs typeface="Calibri Light"/>
              </a:rPr>
              <a:t>target </a:t>
            </a:r>
            <a:r>
              <a:rPr sz="2800" b="0" spc="-10" dirty="0">
                <a:latin typeface="Calibri Light"/>
                <a:cs typeface="Calibri Light"/>
              </a:rPr>
              <a:t>value </a:t>
            </a:r>
            <a:r>
              <a:rPr sz="2800" b="0" spc="-5" dirty="0">
                <a:latin typeface="Calibri Light"/>
                <a:cs typeface="Calibri Light"/>
              </a:rPr>
              <a:t>with the </a:t>
            </a:r>
            <a:r>
              <a:rPr sz="2800" b="0" spc="-15" dirty="0">
                <a:latin typeface="Calibri Light"/>
                <a:cs typeface="Calibri Light"/>
              </a:rPr>
              <a:t>element </a:t>
            </a:r>
            <a:r>
              <a:rPr sz="2800" b="0" spc="-5" dirty="0">
                <a:latin typeface="Calibri Light"/>
                <a:cs typeface="Calibri Light"/>
              </a:rPr>
              <a:t>in the </a:t>
            </a:r>
            <a:r>
              <a:rPr sz="2800" b="0" spc="-20" dirty="0">
                <a:latin typeface="Calibri Light"/>
                <a:cs typeface="Calibri Light"/>
              </a:rPr>
              <a:t>root</a:t>
            </a:r>
            <a:r>
              <a:rPr sz="2800" b="0" spc="185" dirty="0">
                <a:latin typeface="Calibri Light"/>
                <a:cs typeface="Calibri Light"/>
              </a:rPr>
              <a:t> </a:t>
            </a:r>
            <a:r>
              <a:rPr sz="2800" b="0" dirty="0">
                <a:latin typeface="Calibri Light"/>
                <a:cs typeface="Calibri Light"/>
              </a:rPr>
              <a:t>node</a:t>
            </a:r>
            <a:endParaRPr sz="2800">
              <a:latin typeface="Calibri Light"/>
              <a:cs typeface="Calibri Light"/>
            </a:endParaRPr>
          </a:p>
          <a:p>
            <a:pPr marL="777875" lvl="1" indent="-308610">
              <a:lnSpc>
                <a:spcPct val="100000"/>
              </a:lnSpc>
              <a:spcBef>
                <a:spcPts val="245"/>
              </a:spcBef>
              <a:buFont typeface="Wingdings"/>
              <a:buChar char=""/>
              <a:tabLst>
                <a:tab pos="778510" algn="l"/>
              </a:tabLst>
            </a:pPr>
            <a:r>
              <a:rPr sz="2400" b="0" dirty="0">
                <a:latin typeface="Calibri Light"/>
                <a:cs typeface="Calibri Light"/>
              </a:rPr>
              <a:t>If the </a:t>
            </a:r>
            <a:r>
              <a:rPr sz="2400" b="0" spc="-20" dirty="0">
                <a:latin typeface="Calibri Light"/>
                <a:cs typeface="Calibri Light"/>
              </a:rPr>
              <a:t>target </a:t>
            </a:r>
            <a:r>
              <a:rPr sz="2400" b="0" spc="-10" dirty="0">
                <a:latin typeface="Calibri Light"/>
                <a:cs typeface="Calibri Light"/>
              </a:rPr>
              <a:t>value </a:t>
            </a:r>
            <a:r>
              <a:rPr sz="2400" b="0" dirty="0">
                <a:latin typeface="Calibri Light"/>
                <a:cs typeface="Calibri Light"/>
              </a:rPr>
              <a:t>is </a:t>
            </a:r>
            <a:r>
              <a:rPr sz="2400" b="0" spc="-10" dirty="0">
                <a:latin typeface="Calibri Light"/>
                <a:cs typeface="Calibri Light"/>
              </a:rPr>
              <a:t>equal, </a:t>
            </a:r>
            <a:r>
              <a:rPr sz="2400" b="0" dirty="0">
                <a:latin typeface="Calibri Light"/>
                <a:cs typeface="Calibri Light"/>
              </a:rPr>
              <a:t>the </a:t>
            </a:r>
            <a:r>
              <a:rPr sz="2400" b="0" spc="-10" dirty="0">
                <a:latin typeface="Calibri Light"/>
                <a:cs typeface="Calibri Light"/>
              </a:rPr>
              <a:t>search </a:t>
            </a:r>
            <a:r>
              <a:rPr sz="2400" b="0" spc="-5" dirty="0">
                <a:latin typeface="Calibri Light"/>
                <a:cs typeface="Calibri Light"/>
              </a:rPr>
              <a:t>is</a:t>
            </a:r>
            <a:r>
              <a:rPr sz="2400" b="0" spc="-110" dirty="0">
                <a:latin typeface="Calibri Light"/>
                <a:cs typeface="Calibri Light"/>
              </a:rPr>
              <a:t> </a:t>
            </a:r>
            <a:r>
              <a:rPr sz="2400" b="0" spc="-5" dirty="0">
                <a:latin typeface="Calibri Light"/>
                <a:cs typeface="Calibri Light"/>
              </a:rPr>
              <a:t>successful.</a:t>
            </a:r>
            <a:endParaRPr sz="2400">
              <a:latin typeface="Calibri Light"/>
              <a:cs typeface="Calibri Light"/>
            </a:endParaRPr>
          </a:p>
          <a:p>
            <a:pPr marL="709930" lvl="1" indent="-240665">
              <a:lnSpc>
                <a:spcPct val="100000"/>
              </a:lnSpc>
              <a:spcBef>
                <a:spcPts val="220"/>
              </a:spcBef>
              <a:buFont typeface="Wingdings"/>
              <a:buChar char=""/>
              <a:tabLst>
                <a:tab pos="710565" algn="l"/>
              </a:tabLst>
            </a:pPr>
            <a:r>
              <a:rPr sz="2400" b="0" spc="-5" dirty="0">
                <a:latin typeface="Calibri Light"/>
                <a:cs typeface="Calibri Light"/>
              </a:rPr>
              <a:t>If </a:t>
            </a:r>
            <a:r>
              <a:rPr sz="2400" b="0" spc="-20" dirty="0">
                <a:latin typeface="Calibri Light"/>
                <a:cs typeface="Calibri Light"/>
              </a:rPr>
              <a:t>target </a:t>
            </a:r>
            <a:r>
              <a:rPr sz="2400" b="0" spc="-10" dirty="0">
                <a:latin typeface="Calibri Light"/>
                <a:cs typeface="Calibri Light"/>
              </a:rPr>
              <a:t>value </a:t>
            </a:r>
            <a:r>
              <a:rPr sz="2400" b="0" dirty="0">
                <a:latin typeface="Calibri Light"/>
                <a:cs typeface="Calibri Light"/>
              </a:rPr>
              <a:t>is </a:t>
            </a:r>
            <a:r>
              <a:rPr sz="2400" b="0" spc="-10" dirty="0">
                <a:latin typeface="Calibri Light"/>
                <a:cs typeface="Calibri Light"/>
              </a:rPr>
              <a:t>less, search </a:t>
            </a:r>
            <a:r>
              <a:rPr sz="2400" b="0" dirty="0">
                <a:latin typeface="Calibri Light"/>
                <a:cs typeface="Calibri Light"/>
              </a:rPr>
              <a:t>the </a:t>
            </a:r>
            <a:r>
              <a:rPr sz="2400" b="0" spc="-10" dirty="0">
                <a:latin typeface="Calibri Light"/>
                <a:cs typeface="Calibri Light"/>
              </a:rPr>
              <a:t>left</a:t>
            </a:r>
            <a:r>
              <a:rPr sz="2400" b="0" spc="-85" dirty="0">
                <a:latin typeface="Calibri Light"/>
                <a:cs typeface="Calibri Light"/>
              </a:rPr>
              <a:t> </a:t>
            </a:r>
            <a:r>
              <a:rPr sz="2400" b="0" spc="-10" dirty="0">
                <a:latin typeface="Calibri Light"/>
                <a:cs typeface="Calibri Light"/>
              </a:rPr>
              <a:t>subtree.</a:t>
            </a:r>
            <a:endParaRPr sz="2400">
              <a:latin typeface="Calibri Light"/>
              <a:cs typeface="Calibri Light"/>
            </a:endParaRPr>
          </a:p>
          <a:p>
            <a:pPr marL="709930" lvl="1" indent="-240665">
              <a:lnSpc>
                <a:spcPct val="100000"/>
              </a:lnSpc>
              <a:spcBef>
                <a:spcPts val="204"/>
              </a:spcBef>
              <a:buFont typeface="Wingdings"/>
              <a:buChar char=""/>
              <a:tabLst>
                <a:tab pos="710565" algn="l"/>
              </a:tabLst>
            </a:pPr>
            <a:r>
              <a:rPr sz="2400" b="0" spc="-5" dirty="0">
                <a:latin typeface="Calibri Light"/>
                <a:cs typeface="Calibri Light"/>
              </a:rPr>
              <a:t>If </a:t>
            </a:r>
            <a:r>
              <a:rPr sz="2400" b="0" spc="-20" dirty="0">
                <a:latin typeface="Calibri Light"/>
                <a:cs typeface="Calibri Light"/>
              </a:rPr>
              <a:t>target </a:t>
            </a:r>
            <a:r>
              <a:rPr sz="2400" b="0" spc="-10" dirty="0">
                <a:latin typeface="Calibri Light"/>
                <a:cs typeface="Calibri Light"/>
              </a:rPr>
              <a:t>value </a:t>
            </a:r>
            <a:r>
              <a:rPr sz="2400" b="0" dirty="0">
                <a:latin typeface="Calibri Light"/>
                <a:cs typeface="Calibri Light"/>
              </a:rPr>
              <a:t>is </a:t>
            </a:r>
            <a:r>
              <a:rPr sz="2400" b="0" spc="-25" dirty="0">
                <a:latin typeface="Calibri Light"/>
                <a:cs typeface="Calibri Light"/>
              </a:rPr>
              <a:t>greater, </a:t>
            </a:r>
            <a:r>
              <a:rPr sz="2400" b="0" spc="-10" dirty="0">
                <a:latin typeface="Calibri Light"/>
                <a:cs typeface="Calibri Light"/>
              </a:rPr>
              <a:t>search </a:t>
            </a:r>
            <a:r>
              <a:rPr sz="2400" b="0" dirty="0">
                <a:latin typeface="Calibri Light"/>
                <a:cs typeface="Calibri Light"/>
              </a:rPr>
              <a:t>the </a:t>
            </a:r>
            <a:r>
              <a:rPr sz="2400" b="0" spc="-5" dirty="0">
                <a:latin typeface="Calibri Light"/>
                <a:cs typeface="Calibri Light"/>
              </a:rPr>
              <a:t>right</a:t>
            </a:r>
            <a:r>
              <a:rPr sz="2400" b="0" spc="-80" dirty="0">
                <a:latin typeface="Calibri Light"/>
                <a:cs typeface="Calibri Light"/>
              </a:rPr>
              <a:t> </a:t>
            </a:r>
            <a:r>
              <a:rPr sz="2400" b="0" spc="-10" dirty="0">
                <a:latin typeface="Calibri Light"/>
                <a:cs typeface="Calibri Light"/>
              </a:rPr>
              <a:t>subtree.</a:t>
            </a:r>
            <a:endParaRPr sz="2400">
              <a:latin typeface="Calibri Light"/>
              <a:cs typeface="Calibri Light"/>
            </a:endParaRPr>
          </a:p>
          <a:p>
            <a:pPr marL="709930" lvl="1" indent="-240665">
              <a:lnSpc>
                <a:spcPct val="100000"/>
              </a:lnSpc>
              <a:spcBef>
                <a:spcPts val="215"/>
              </a:spcBef>
              <a:buFont typeface="Wingdings"/>
              <a:buChar char=""/>
              <a:tabLst>
                <a:tab pos="710565" algn="l"/>
              </a:tabLst>
            </a:pPr>
            <a:r>
              <a:rPr sz="2400" b="0" spc="-5" dirty="0">
                <a:latin typeface="Calibri Light"/>
                <a:cs typeface="Calibri Light"/>
              </a:rPr>
              <a:t>If </a:t>
            </a:r>
            <a:r>
              <a:rPr sz="2400" b="0" dirty="0">
                <a:latin typeface="Calibri Light"/>
                <a:cs typeface="Calibri Light"/>
              </a:rPr>
              <a:t>the </a:t>
            </a:r>
            <a:r>
              <a:rPr sz="2400" b="0" spc="-10" dirty="0">
                <a:latin typeface="Calibri Light"/>
                <a:cs typeface="Calibri Light"/>
              </a:rPr>
              <a:t>subtree </a:t>
            </a:r>
            <a:r>
              <a:rPr sz="2400" b="0" spc="-5" dirty="0">
                <a:latin typeface="Calibri Light"/>
                <a:cs typeface="Calibri Light"/>
              </a:rPr>
              <a:t>is </a:t>
            </a:r>
            <a:r>
              <a:rPr sz="2400" b="0" spc="-20" dirty="0">
                <a:latin typeface="Calibri Light"/>
                <a:cs typeface="Calibri Light"/>
              </a:rPr>
              <a:t>empty, </a:t>
            </a:r>
            <a:r>
              <a:rPr sz="2400" b="0" dirty="0">
                <a:latin typeface="Calibri Light"/>
                <a:cs typeface="Calibri Light"/>
              </a:rPr>
              <a:t>the </a:t>
            </a:r>
            <a:r>
              <a:rPr sz="2400" b="0" spc="-10" dirty="0">
                <a:latin typeface="Calibri Light"/>
                <a:cs typeface="Calibri Light"/>
              </a:rPr>
              <a:t>search </a:t>
            </a:r>
            <a:r>
              <a:rPr sz="2400" b="0" dirty="0">
                <a:latin typeface="Calibri Light"/>
                <a:cs typeface="Calibri Light"/>
              </a:rPr>
              <a:t>is</a:t>
            </a:r>
            <a:r>
              <a:rPr sz="2400" b="0" spc="-55" dirty="0">
                <a:latin typeface="Calibri Light"/>
                <a:cs typeface="Calibri Light"/>
              </a:rPr>
              <a:t> </a:t>
            </a:r>
            <a:r>
              <a:rPr sz="2400" b="0" spc="-5" dirty="0">
                <a:latin typeface="Calibri Light"/>
                <a:cs typeface="Calibri Light"/>
              </a:rPr>
              <a:t>unsuccessful.</a:t>
            </a:r>
            <a:endParaRPr sz="2400">
              <a:latin typeface="Calibri Light"/>
              <a:cs typeface="Calibri Ligh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49E691AF-1A2D-4946-AA4C-AAAF0D44E11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443764FC-A2EF-48E5-BD47-7991D4C0D8B6}" type="slidenum">
              <a:rPr lang="en-US" altLang="en-US" sz="1400">
                <a:solidFill>
                  <a:srgbClr val="000000"/>
                </a:solidFill>
                <a:cs typeface="Arial" panose="020B0604020202020204" pitchFamily="34" charset="0"/>
              </a:rPr>
              <a:pPr fontAlgn="base">
                <a:spcBef>
                  <a:spcPct val="0"/>
                </a:spcBef>
                <a:spcAft>
                  <a:spcPct val="0"/>
                </a:spcAft>
                <a:buClrTx/>
                <a:buSzTx/>
                <a:buNone/>
              </a:pPr>
              <a:t>53</a:t>
            </a:fld>
            <a:endParaRPr lang="en-US" altLang="en-US" sz="1400">
              <a:solidFill>
                <a:srgbClr val="000000"/>
              </a:solidFill>
              <a:cs typeface="Arial" panose="020B0604020202020204" pitchFamily="34" charset="0"/>
            </a:endParaRPr>
          </a:p>
        </p:txBody>
      </p:sp>
      <p:sp>
        <p:nvSpPr>
          <p:cNvPr id="10243" name="Rectangle 2">
            <a:extLst>
              <a:ext uri="{FF2B5EF4-FFF2-40B4-BE49-F238E27FC236}">
                <a16:creationId xmlns:a16="http://schemas.microsoft.com/office/drawing/2014/main" id="{2BC4C5FE-B284-4B58-9CCD-02FCEF24DB4E}"/>
              </a:ext>
            </a:extLst>
          </p:cNvPr>
          <p:cNvSpPr>
            <a:spLocks noGrp="1" noChangeArrowheads="1"/>
          </p:cNvSpPr>
          <p:nvPr>
            <p:ph type="title"/>
          </p:nvPr>
        </p:nvSpPr>
        <p:spPr>
          <a:xfrm>
            <a:off x="1524000" y="152400"/>
            <a:ext cx="8839200" cy="533400"/>
          </a:xfrm>
        </p:spPr>
        <p:txBody>
          <a:bodyPr/>
          <a:lstStyle/>
          <a:p>
            <a:r>
              <a:rPr lang="en-US" altLang="en-US" sz="3600"/>
              <a:t>Searching an Element in a Binary Search Tree</a:t>
            </a:r>
          </a:p>
        </p:txBody>
      </p:sp>
      <p:sp>
        <p:nvSpPr>
          <p:cNvPr id="10244" name="Rectangle 3">
            <a:extLst>
              <a:ext uri="{FF2B5EF4-FFF2-40B4-BE49-F238E27FC236}">
                <a16:creationId xmlns:a16="http://schemas.microsoft.com/office/drawing/2014/main" id="{D18DA301-3BCE-487D-B056-19EF05171CA3}"/>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0245" name="Rectangle 4">
            <a:extLst>
              <a:ext uri="{FF2B5EF4-FFF2-40B4-BE49-F238E27FC236}">
                <a16:creationId xmlns:a16="http://schemas.microsoft.com/office/drawing/2014/main" id="{1AE90CF8-654E-4809-A864-3A6ECCC92122}"/>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0246" name="Rectangle 5">
            <a:extLst>
              <a:ext uri="{FF2B5EF4-FFF2-40B4-BE49-F238E27FC236}">
                <a16:creationId xmlns:a16="http://schemas.microsoft.com/office/drawing/2014/main" id="{3F0985F9-F9D5-4ED9-927E-2CF0C3DCC945}"/>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0247" name="Rectangle 6">
            <a:extLst>
              <a:ext uri="{FF2B5EF4-FFF2-40B4-BE49-F238E27FC236}">
                <a16:creationId xmlns:a16="http://schemas.microsoft.com/office/drawing/2014/main" id="{401087DD-6FBA-4C81-930B-15C88B68B3F9}"/>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0248" name="Rectangle 7">
            <a:extLst>
              <a:ext uri="{FF2B5EF4-FFF2-40B4-BE49-F238E27FC236}">
                <a16:creationId xmlns:a16="http://schemas.microsoft.com/office/drawing/2014/main" id="{69B5C1D6-D013-4926-9DD5-F4B4F9A7FDD2}"/>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0249" name="Rectangle 8">
            <a:extLst>
              <a:ext uri="{FF2B5EF4-FFF2-40B4-BE49-F238E27FC236}">
                <a16:creationId xmlns:a16="http://schemas.microsoft.com/office/drawing/2014/main" id="{5A2379EA-548E-4B61-892A-7040E9AD8860}"/>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0250" name="Rectangle 9">
            <a:extLst>
              <a:ext uri="{FF2B5EF4-FFF2-40B4-BE49-F238E27FC236}">
                <a16:creationId xmlns:a16="http://schemas.microsoft.com/office/drawing/2014/main" id="{4E7D109F-E46F-4283-AAEA-332A4420F8C7}"/>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0251" name="Rectangle 10">
            <a:extLst>
              <a:ext uri="{FF2B5EF4-FFF2-40B4-BE49-F238E27FC236}">
                <a16:creationId xmlns:a16="http://schemas.microsoft.com/office/drawing/2014/main" id="{B473EDE9-66E6-423F-8C8F-7836241DF094}"/>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0252" name="Rectangle 11">
            <a:extLst>
              <a:ext uri="{FF2B5EF4-FFF2-40B4-BE49-F238E27FC236}">
                <a16:creationId xmlns:a16="http://schemas.microsoft.com/office/drawing/2014/main" id="{49F414F9-F84C-436E-AEA8-2FAA03D9B5C8}"/>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0253" name="Rectangle 12">
            <a:extLst>
              <a:ext uri="{FF2B5EF4-FFF2-40B4-BE49-F238E27FC236}">
                <a16:creationId xmlns:a16="http://schemas.microsoft.com/office/drawing/2014/main" id="{4F001278-40AC-43D5-9BA7-063516A2724D}"/>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0254" name="Rectangle 14">
            <a:extLst>
              <a:ext uri="{FF2B5EF4-FFF2-40B4-BE49-F238E27FC236}">
                <a16:creationId xmlns:a16="http://schemas.microsoft.com/office/drawing/2014/main" id="{C4F32558-8BA1-4A54-B098-B101C78A386D}"/>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0255" name="Rectangle 15">
            <a:extLst>
              <a:ext uri="{FF2B5EF4-FFF2-40B4-BE49-F238E27FC236}">
                <a16:creationId xmlns:a16="http://schemas.microsoft.com/office/drawing/2014/main" id="{7ACCD8F0-4550-4121-9CF7-A29E13AA23E6}"/>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0256" name="Rectangle 19">
            <a:extLst>
              <a:ext uri="{FF2B5EF4-FFF2-40B4-BE49-F238E27FC236}">
                <a16:creationId xmlns:a16="http://schemas.microsoft.com/office/drawing/2014/main" id="{7CC49E67-3E34-497E-8F94-A5EACAF18285}"/>
              </a:ext>
            </a:extLst>
          </p:cNvPr>
          <p:cNvSpPr>
            <a:spLocks noGrp="1" noChangeArrowheads="1"/>
          </p:cNvSpPr>
          <p:nvPr>
            <p:ph type="body" idx="1"/>
          </p:nvPr>
        </p:nvSpPr>
        <p:spPr>
          <a:xfrm>
            <a:off x="1701483" y="818060"/>
            <a:ext cx="8052117" cy="5526088"/>
          </a:xfrm>
        </p:spPr>
        <p:txBody>
          <a:bodyPr/>
          <a:lstStyle/>
          <a:p>
            <a:pPr marL="0" indent="0">
              <a:lnSpc>
                <a:spcPct val="150000"/>
              </a:lnSpc>
              <a:buNone/>
            </a:pPr>
            <a:r>
              <a:rPr lang="en-US" altLang="en-US" sz="1600" b="1" dirty="0">
                <a:solidFill>
                  <a:schemeClr val="tx2"/>
                </a:solidFill>
                <a:latin typeface="Courier New" panose="02070309020205020404" pitchFamily="49" charset="0"/>
                <a:cs typeface="Courier New" panose="02070309020205020404" pitchFamily="49" charset="0"/>
              </a:rPr>
              <a:t>public </a:t>
            </a:r>
            <a:r>
              <a:rPr lang="en-US" altLang="en-US" sz="1600" b="1" dirty="0" err="1">
                <a:solidFill>
                  <a:schemeClr val="tx2"/>
                </a:solidFill>
                <a:latin typeface="Courier New" panose="02070309020205020404" pitchFamily="49" charset="0"/>
                <a:cs typeface="Courier New" panose="02070309020205020404" pitchFamily="49" charset="0"/>
              </a:rPr>
              <a:t>boolean</a:t>
            </a:r>
            <a:r>
              <a:rPr lang="en-US" altLang="en-US" sz="1600" b="1" dirty="0">
                <a:solidFill>
                  <a:schemeClr val="tx2"/>
                </a:solidFill>
                <a:latin typeface="Courier New" panose="02070309020205020404" pitchFamily="49" charset="0"/>
                <a:cs typeface="Courier New" panose="02070309020205020404" pitchFamily="49" charset="0"/>
              </a:rPr>
              <a:t> search(E element) {</a:t>
            </a:r>
          </a:p>
          <a:p>
            <a:pPr marL="0" indent="0">
              <a:lnSpc>
                <a:spcPct val="150000"/>
              </a:lnSpc>
              <a:buNone/>
            </a:pPr>
            <a:r>
              <a:rPr lang="en-US" altLang="en-US" sz="1600" b="1" dirty="0">
                <a:solidFill>
                  <a:schemeClr val="tx2"/>
                </a:solidFill>
                <a:latin typeface="Courier New" panose="02070309020205020404" pitchFamily="49" charset="0"/>
                <a:cs typeface="Courier New" panose="02070309020205020404" pitchFamily="49" charset="0"/>
              </a:rPr>
              <a:t>  </a:t>
            </a:r>
            <a:r>
              <a:rPr lang="en-US" altLang="en-US" sz="1600" b="1" dirty="0" err="1">
                <a:solidFill>
                  <a:schemeClr val="tx2"/>
                </a:solidFill>
                <a:latin typeface="Courier New" panose="02070309020205020404" pitchFamily="49" charset="0"/>
                <a:cs typeface="Courier New" panose="02070309020205020404" pitchFamily="49" charset="0"/>
              </a:rPr>
              <a:t>TreeNode</a:t>
            </a:r>
            <a:r>
              <a:rPr lang="en-US" altLang="en-US" sz="1600" b="1" dirty="0">
                <a:solidFill>
                  <a:schemeClr val="tx2"/>
                </a:solidFill>
                <a:latin typeface="Courier New" panose="02070309020205020404" pitchFamily="49" charset="0"/>
                <a:cs typeface="Courier New" panose="02070309020205020404" pitchFamily="49" charset="0"/>
              </a:rPr>
              <a:t>&lt;E&gt; current = root; // Start from the root</a:t>
            </a:r>
          </a:p>
          <a:p>
            <a:pPr marL="0" indent="0">
              <a:lnSpc>
                <a:spcPct val="150000"/>
              </a:lnSpc>
              <a:buNone/>
            </a:pPr>
            <a:r>
              <a:rPr lang="en-US" altLang="en-US" sz="1600" b="1" dirty="0">
                <a:solidFill>
                  <a:schemeClr val="tx2"/>
                </a:solidFill>
                <a:latin typeface="Courier New" panose="02070309020205020404" pitchFamily="49" charset="0"/>
                <a:cs typeface="Courier New" panose="02070309020205020404" pitchFamily="49" charset="0"/>
              </a:rPr>
              <a:t>  while (current != null) </a:t>
            </a:r>
          </a:p>
          <a:p>
            <a:pPr marL="0" indent="0">
              <a:lnSpc>
                <a:spcPct val="150000"/>
              </a:lnSpc>
              <a:buNone/>
            </a:pPr>
            <a:r>
              <a:rPr lang="en-US" altLang="en-US" sz="1600" b="1" dirty="0">
                <a:solidFill>
                  <a:schemeClr val="tx2"/>
                </a:solidFill>
                <a:latin typeface="Courier New" panose="02070309020205020404" pitchFamily="49" charset="0"/>
                <a:cs typeface="Courier New" panose="02070309020205020404" pitchFamily="49" charset="0"/>
              </a:rPr>
              <a:t>    if (element &lt; </a:t>
            </a:r>
            <a:r>
              <a:rPr lang="en-US" altLang="en-US" sz="1600" b="1" dirty="0" err="1">
                <a:solidFill>
                  <a:schemeClr val="tx2"/>
                </a:solidFill>
                <a:latin typeface="Courier New" panose="02070309020205020404" pitchFamily="49" charset="0"/>
                <a:cs typeface="Courier New" panose="02070309020205020404" pitchFamily="49" charset="0"/>
              </a:rPr>
              <a:t>current.element</a:t>
            </a:r>
            <a:r>
              <a:rPr lang="en-US" altLang="en-US" sz="1600" b="1" dirty="0">
                <a:solidFill>
                  <a:schemeClr val="tx2"/>
                </a:solidFill>
                <a:latin typeface="Courier New" panose="02070309020205020404" pitchFamily="49" charset="0"/>
                <a:cs typeface="Courier New" panose="02070309020205020404" pitchFamily="49" charset="0"/>
              </a:rPr>
              <a:t>) {</a:t>
            </a:r>
          </a:p>
          <a:p>
            <a:pPr marL="0" indent="0">
              <a:lnSpc>
                <a:spcPct val="150000"/>
              </a:lnSpc>
              <a:buNone/>
            </a:pPr>
            <a:r>
              <a:rPr lang="en-US" altLang="en-US" sz="1600" b="1" dirty="0">
                <a:solidFill>
                  <a:schemeClr val="tx2"/>
                </a:solidFill>
                <a:latin typeface="Courier New" panose="02070309020205020404" pitchFamily="49" charset="0"/>
                <a:cs typeface="Courier New" panose="02070309020205020404" pitchFamily="49" charset="0"/>
              </a:rPr>
              <a:t>      current = </a:t>
            </a:r>
            <a:r>
              <a:rPr lang="en-US" altLang="en-US" sz="1600" b="1" dirty="0" err="1">
                <a:solidFill>
                  <a:schemeClr val="tx2"/>
                </a:solidFill>
                <a:latin typeface="Courier New" panose="02070309020205020404" pitchFamily="49" charset="0"/>
                <a:cs typeface="Courier New" panose="02070309020205020404" pitchFamily="49" charset="0"/>
              </a:rPr>
              <a:t>current.left</a:t>
            </a:r>
            <a:r>
              <a:rPr lang="en-US" altLang="en-US" sz="1600" b="1" dirty="0">
                <a:solidFill>
                  <a:schemeClr val="tx2"/>
                </a:solidFill>
                <a:latin typeface="Courier New" panose="02070309020205020404" pitchFamily="49" charset="0"/>
                <a:cs typeface="Courier New" panose="02070309020205020404" pitchFamily="49" charset="0"/>
              </a:rPr>
              <a:t>; // Go left</a:t>
            </a:r>
          </a:p>
          <a:p>
            <a:pPr marL="0" indent="0">
              <a:lnSpc>
                <a:spcPct val="150000"/>
              </a:lnSpc>
              <a:buNone/>
            </a:pPr>
            <a:r>
              <a:rPr lang="en-US" altLang="en-US" sz="1600" b="1" dirty="0">
                <a:solidFill>
                  <a:schemeClr val="tx2"/>
                </a:solidFill>
                <a:latin typeface="Courier New" panose="02070309020205020404" pitchFamily="49" charset="0"/>
                <a:cs typeface="Courier New" panose="02070309020205020404" pitchFamily="49" charset="0"/>
              </a:rPr>
              <a:t>    }</a:t>
            </a:r>
          </a:p>
          <a:p>
            <a:pPr marL="0" indent="0">
              <a:lnSpc>
                <a:spcPct val="150000"/>
              </a:lnSpc>
              <a:buNone/>
            </a:pPr>
            <a:r>
              <a:rPr lang="en-US" altLang="en-US" sz="1600" b="1" dirty="0">
                <a:solidFill>
                  <a:schemeClr val="tx2"/>
                </a:solidFill>
                <a:latin typeface="Courier New" panose="02070309020205020404" pitchFamily="49" charset="0"/>
                <a:cs typeface="Courier New" panose="02070309020205020404" pitchFamily="49" charset="0"/>
              </a:rPr>
              <a:t>    else if (element &gt; </a:t>
            </a:r>
            <a:r>
              <a:rPr lang="en-US" altLang="en-US" sz="1600" b="1" dirty="0" err="1">
                <a:solidFill>
                  <a:schemeClr val="tx2"/>
                </a:solidFill>
                <a:latin typeface="Courier New" panose="02070309020205020404" pitchFamily="49" charset="0"/>
                <a:cs typeface="Courier New" panose="02070309020205020404" pitchFamily="49" charset="0"/>
              </a:rPr>
              <a:t>current.element</a:t>
            </a:r>
            <a:r>
              <a:rPr lang="en-US" altLang="en-US" sz="1600" b="1" dirty="0">
                <a:solidFill>
                  <a:schemeClr val="tx2"/>
                </a:solidFill>
                <a:latin typeface="Courier New" panose="02070309020205020404" pitchFamily="49" charset="0"/>
                <a:cs typeface="Courier New" panose="02070309020205020404" pitchFamily="49" charset="0"/>
              </a:rPr>
              <a:t>) {</a:t>
            </a:r>
          </a:p>
          <a:p>
            <a:pPr marL="0" indent="0">
              <a:lnSpc>
                <a:spcPct val="150000"/>
              </a:lnSpc>
              <a:buNone/>
            </a:pPr>
            <a:r>
              <a:rPr lang="en-US" altLang="en-US" sz="1600" b="1" dirty="0">
                <a:solidFill>
                  <a:schemeClr val="tx2"/>
                </a:solidFill>
                <a:latin typeface="Courier New" panose="02070309020205020404" pitchFamily="49" charset="0"/>
                <a:cs typeface="Courier New" panose="02070309020205020404" pitchFamily="49" charset="0"/>
              </a:rPr>
              <a:t>      current = </a:t>
            </a:r>
            <a:r>
              <a:rPr lang="en-US" altLang="en-US" sz="1600" b="1" dirty="0" err="1">
                <a:solidFill>
                  <a:schemeClr val="tx2"/>
                </a:solidFill>
                <a:latin typeface="Courier New" panose="02070309020205020404" pitchFamily="49" charset="0"/>
                <a:cs typeface="Courier New" panose="02070309020205020404" pitchFamily="49" charset="0"/>
              </a:rPr>
              <a:t>current.right</a:t>
            </a:r>
            <a:r>
              <a:rPr lang="en-US" altLang="en-US" sz="1600" b="1" dirty="0">
                <a:solidFill>
                  <a:schemeClr val="tx2"/>
                </a:solidFill>
                <a:latin typeface="Courier New" panose="02070309020205020404" pitchFamily="49" charset="0"/>
                <a:cs typeface="Courier New" panose="02070309020205020404" pitchFamily="49" charset="0"/>
              </a:rPr>
              <a:t>; // Go right</a:t>
            </a:r>
          </a:p>
          <a:p>
            <a:pPr marL="0" indent="0">
              <a:lnSpc>
                <a:spcPct val="150000"/>
              </a:lnSpc>
              <a:buNone/>
            </a:pPr>
            <a:r>
              <a:rPr lang="en-US" altLang="en-US" sz="1600" b="1" dirty="0">
                <a:solidFill>
                  <a:schemeClr val="tx2"/>
                </a:solidFill>
                <a:latin typeface="Courier New" panose="02070309020205020404" pitchFamily="49" charset="0"/>
                <a:cs typeface="Courier New" panose="02070309020205020404" pitchFamily="49" charset="0"/>
              </a:rPr>
              <a:t>    }</a:t>
            </a:r>
          </a:p>
          <a:p>
            <a:pPr marL="0" indent="0">
              <a:lnSpc>
                <a:spcPct val="150000"/>
              </a:lnSpc>
              <a:buNone/>
            </a:pPr>
            <a:r>
              <a:rPr lang="en-US" altLang="en-US" sz="1600" b="1" dirty="0">
                <a:solidFill>
                  <a:schemeClr val="tx2"/>
                </a:solidFill>
                <a:latin typeface="Courier New" panose="02070309020205020404" pitchFamily="49" charset="0"/>
                <a:cs typeface="Courier New" panose="02070309020205020404" pitchFamily="49" charset="0"/>
              </a:rPr>
              <a:t>    else // Element matches </a:t>
            </a:r>
            <a:r>
              <a:rPr lang="en-US" altLang="en-US" sz="1600" b="1" dirty="0" err="1">
                <a:solidFill>
                  <a:schemeClr val="tx2"/>
                </a:solidFill>
                <a:latin typeface="Courier New" panose="02070309020205020404" pitchFamily="49" charset="0"/>
                <a:cs typeface="Courier New" panose="02070309020205020404" pitchFamily="49" charset="0"/>
              </a:rPr>
              <a:t>current.element</a:t>
            </a:r>
            <a:endParaRPr lang="en-US" altLang="en-US" sz="1600" b="1" dirty="0">
              <a:solidFill>
                <a:schemeClr val="tx2"/>
              </a:solidFill>
              <a:latin typeface="Courier New" panose="02070309020205020404" pitchFamily="49" charset="0"/>
              <a:cs typeface="Courier New" panose="02070309020205020404" pitchFamily="49" charset="0"/>
            </a:endParaRPr>
          </a:p>
          <a:p>
            <a:pPr marL="0" indent="0">
              <a:lnSpc>
                <a:spcPct val="150000"/>
              </a:lnSpc>
              <a:buNone/>
            </a:pPr>
            <a:r>
              <a:rPr lang="en-US" altLang="en-US" sz="1600" b="1" dirty="0">
                <a:solidFill>
                  <a:schemeClr val="tx2"/>
                </a:solidFill>
                <a:latin typeface="Courier New" panose="02070309020205020404" pitchFamily="49" charset="0"/>
                <a:cs typeface="Courier New" panose="02070309020205020404" pitchFamily="49" charset="0"/>
              </a:rPr>
              <a:t>      return true; // Element is found</a:t>
            </a:r>
          </a:p>
          <a:p>
            <a:pPr marL="0" indent="0">
              <a:lnSpc>
                <a:spcPct val="150000"/>
              </a:lnSpc>
              <a:buNone/>
            </a:pPr>
            <a:r>
              <a:rPr lang="en-US" altLang="en-US" sz="1600" b="1" dirty="0">
                <a:solidFill>
                  <a:schemeClr val="tx2"/>
                </a:solidFill>
                <a:latin typeface="Courier New" panose="02070309020205020404" pitchFamily="49" charset="0"/>
                <a:cs typeface="Courier New" panose="02070309020205020404" pitchFamily="49" charset="0"/>
              </a:rPr>
              <a:t>  return false; // Element is not in the tree</a:t>
            </a:r>
          </a:p>
          <a:p>
            <a:pPr marL="0" indent="0">
              <a:lnSpc>
                <a:spcPct val="150000"/>
              </a:lnSpc>
              <a:buNone/>
            </a:pPr>
            <a:r>
              <a:rPr lang="en-US" altLang="en-US" sz="1600" b="1" dirty="0">
                <a:solidFill>
                  <a:schemeClr val="tx2"/>
                </a:solidFill>
                <a:latin typeface="Courier New" panose="02070309020205020404" pitchFamily="49" charset="0"/>
                <a:cs typeface="Courier New" panose="02070309020205020404" pitchFamily="49" charset="0"/>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54</a:t>
            </a:fld>
            <a:endParaRPr dirty="0"/>
          </a:p>
        </p:txBody>
      </p:sp>
      <p:sp>
        <p:nvSpPr>
          <p:cNvPr id="2" name="object 2"/>
          <p:cNvSpPr txBox="1">
            <a:spLocks noGrp="1"/>
          </p:cNvSpPr>
          <p:nvPr>
            <p:ph type="title"/>
          </p:nvPr>
        </p:nvSpPr>
        <p:spPr>
          <a:xfrm>
            <a:off x="916939" y="406730"/>
            <a:ext cx="4678045" cy="574675"/>
          </a:xfrm>
          <a:prstGeom prst="rect">
            <a:avLst/>
          </a:prstGeom>
        </p:spPr>
        <p:txBody>
          <a:bodyPr vert="horz" wrap="square" lIns="0" tIns="12700" rIns="0" bIns="0" rtlCol="0">
            <a:spAutoFit/>
          </a:bodyPr>
          <a:lstStyle/>
          <a:p>
            <a:pPr marL="12700">
              <a:lnSpc>
                <a:spcPct val="100000"/>
              </a:lnSpc>
              <a:spcBef>
                <a:spcPts val="100"/>
              </a:spcBef>
            </a:pPr>
            <a:r>
              <a:rPr i="1" spc="-30" dirty="0">
                <a:latin typeface="Calibri Light"/>
                <a:cs typeface="Calibri Light"/>
              </a:rPr>
              <a:t>Insertion </a:t>
            </a:r>
            <a:r>
              <a:rPr i="1" spc="-15" dirty="0">
                <a:latin typeface="Calibri Light"/>
                <a:cs typeface="Calibri Light"/>
              </a:rPr>
              <a:t>of a </a:t>
            </a:r>
            <a:r>
              <a:rPr i="1" spc="-30" dirty="0">
                <a:latin typeface="Calibri Light"/>
                <a:cs typeface="Calibri Light"/>
              </a:rPr>
              <a:t>node </a:t>
            </a:r>
            <a:r>
              <a:rPr i="1" spc="-15" dirty="0">
                <a:latin typeface="Calibri Light"/>
                <a:cs typeface="Calibri Light"/>
              </a:rPr>
              <a:t>in</a:t>
            </a:r>
            <a:r>
              <a:rPr i="1" spc="-165" dirty="0">
                <a:latin typeface="Calibri Light"/>
                <a:cs typeface="Calibri Light"/>
              </a:rPr>
              <a:t> </a:t>
            </a:r>
            <a:r>
              <a:rPr i="1" spc="-30" dirty="0">
                <a:latin typeface="Calibri Light"/>
                <a:cs typeface="Calibri Light"/>
              </a:rPr>
              <a:t>BST</a:t>
            </a:r>
            <a:r>
              <a:rPr i="1" dirty="0">
                <a:latin typeface="Calibri Light"/>
                <a:cs typeface="Calibri Light"/>
              </a:rPr>
              <a:t> </a:t>
            </a:r>
          </a:p>
        </p:txBody>
      </p:sp>
      <p:sp>
        <p:nvSpPr>
          <p:cNvPr id="3" name="object 3"/>
          <p:cNvSpPr txBox="1"/>
          <p:nvPr/>
        </p:nvSpPr>
        <p:spPr>
          <a:xfrm>
            <a:off x="916939" y="1311909"/>
            <a:ext cx="10064750" cy="4355465"/>
          </a:xfrm>
          <a:prstGeom prst="rect">
            <a:avLst/>
          </a:prstGeom>
        </p:spPr>
        <p:txBody>
          <a:bodyPr vert="horz" wrap="square" lIns="0" tIns="92075" rIns="0" bIns="0" rtlCol="0">
            <a:spAutoFit/>
          </a:bodyPr>
          <a:lstStyle/>
          <a:p>
            <a:pPr marL="241300" marR="274955" indent="-229235">
              <a:lnSpc>
                <a:spcPct val="80000"/>
              </a:lnSpc>
              <a:spcBef>
                <a:spcPts val="725"/>
              </a:spcBef>
              <a:buFont typeface="Arial"/>
              <a:buChar char="•"/>
              <a:tabLst>
                <a:tab pos="241935" algn="l"/>
              </a:tabLst>
            </a:pPr>
            <a:r>
              <a:rPr sz="2600" b="0" spc="-120" dirty="0">
                <a:latin typeface="Calibri Light"/>
                <a:cs typeface="Calibri Light"/>
              </a:rPr>
              <a:t>To </a:t>
            </a:r>
            <a:r>
              <a:rPr sz="2600" b="0" dirty="0">
                <a:latin typeface="Calibri Light"/>
                <a:cs typeface="Calibri Light"/>
              </a:rPr>
              <a:t>insert a </a:t>
            </a:r>
            <a:r>
              <a:rPr sz="2600" b="0" spc="-5" dirty="0">
                <a:latin typeface="Calibri Light"/>
                <a:cs typeface="Calibri Light"/>
              </a:rPr>
              <a:t>new </a:t>
            </a:r>
            <a:r>
              <a:rPr sz="2600" b="0" spc="-10" dirty="0">
                <a:latin typeface="Calibri Light"/>
                <a:cs typeface="Calibri Light"/>
              </a:rPr>
              <a:t>item </a:t>
            </a:r>
            <a:r>
              <a:rPr sz="2600" b="0" dirty="0">
                <a:latin typeface="Calibri Light"/>
                <a:cs typeface="Calibri Light"/>
              </a:rPr>
              <a:t>in a </a:t>
            </a:r>
            <a:r>
              <a:rPr sz="2600" b="0" spc="-10" dirty="0">
                <a:latin typeface="Calibri Light"/>
                <a:cs typeface="Calibri Light"/>
              </a:rPr>
              <a:t>tree, </a:t>
            </a:r>
            <a:r>
              <a:rPr sz="2600" b="0" spc="-15" dirty="0">
                <a:latin typeface="Calibri Light"/>
                <a:cs typeface="Calibri Light"/>
              </a:rPr>
              <a:t>we </a:t>
            </a:r>
            <a:r>
              <a:rPr sz="2600" b="0" spc="-10" dirty="0">
                <a:latin typeface="Calibri Light"/>
                <a:cs typeface="Calibri Light"/>
              </a:rPr>
              <a:t>must </a:t>
            </a:r>
            <a:r>
              <a:rPr sz="2600" b="0" spc="-20" dirty="0">
                <a:latin typeface="Calibri Light"/>
                <a:cs typeface="Calibri Light"/>
              </a:rPr>
              <a:t>first </a:t>
            </a:r>
            <a:r>
              <a:rPr sz="2600" b="0" spc="-5" dirty="0">
                <a:latin typeface="Calibri Light"/>
                <a:cs typeface="Calibri Light"/>
              </a:rPr>
              <a:t>verify that </a:t>
            </a:r>
            <a:r>
              <a:rPr sz="2600" b="0" dirty="0">
                <a:latin typeface="Calibri Light"/>
                <a:cs typeface="Calibri Light"/>
              </a:rPr>
              <a:t>its </a:t>
            </a:r>
            <a:r>
              <a:rPr sz="2600" b="0" spc="-35" dirty="0">
                <a:latin typeface="Calibri Light"/>
                <a:cs typeface="Calibri Light"/>
              </a:rPr>
              <a:t>key </a:t>
            </a:r>
            <a:r>
              <a:rPr sz="2600" b="0" dirty="0">
                <a:latin typeface="Calibri Light"/>
                <a:cs typeface="Calibri Light"/>
              </a:rPr>
              <a:t>is </a:t>
            </a:r>
            <a:r>
              <a:rPr sz="2600" b="0" spc="-20" dirty="0">
                <a:latin typeface="Calibri Light"/>
                <a:cs typeface="Calibri Light"/>
              </a:rPr>
              <a:t>different  </a:t>
            </a:r>
            <a:r>
              <a:rPr sz="2600" b="0" spc="-15" dirty="0">
                <a:latin typeface="Calibri Light"/>
                <a:cs typeface="Calibri Light"/>
              </a:rPr>
              <a:t>from </a:t>
            </a:r>
            <a:r>
              <a:rPr sz="2600" b="0" dirty="0">
                <a:latin typeface="Calibri Light"/>
                <a:cs typeface="Calibri Light"/>
              </a:rPr>
              <a:t>those </a:t>
            </a:r>
            <a:r>
              <a:rPr sz="2600" b="0" spc="-5" dirty="0">
                <a:latin typeface="Calibri Light"/>
                <a:cs typeface="Calibri Light"/>
              </a:rPr>
              <a:t>of </a:t>
            </a:r>
            <a:r>
              <a:rPr sz="2600" b="0" spc="-10" dirty="0">
                <a:latin typeface="Calibri Light"/>
                <a:cs typeface="Calibri Light"/>
              </a:rPr>
              <a:t>existing</a:t>
            </a:r>
            <a:r>
              <a:rPr sz="2600" b="0" spc="-55" dirty="0">
                <a:latin typeface="Calibri Light"/>
                <a:cs typeface="Calibri Light"/>
              </a:rPr>
              <a:t> </a:t>
            </a:r>
            <a:r>
              <a:rPr sz="2600" b="0" spc="-5" dirty="0">
                <a:latin typeface="Calibri Light"/>
                <a:cs typeface="Calibri Light"/>
              </a:rPr>
              <a:t>elements.</a:t>
            </a:r>
            <a:endParaRPr sz="2600">
              <a:latin typeface="Calibri Light"/>
              <a:cs typeface="Calibri Light"/>
            </a:endParaRPr>
          </a:p>
          <a:p>
            <a:pPr>
              <a:lnSpc>
                <a:spcPct val="100000"/>
              </a:lnSpc>
              <a:buFont typeface="Arial"/>
              <a:buChar char="•"/>
            </a:pPr>
            <a:endParaRPr sz="2600">
              <a:latin typeface="Times New Roman"/>
              <a:cs typeface="Times New Roman"/>
            </a:endParaRPr>
          </a:p>
          <a:p>
            <a:pPr marL="241300" marR="55244" indent="-229235">
              <a:lnSpc>
                <a:spcPct val="80000"/>
              </a:lnSpc>
              <a:spcBef>
                <a:spcPts val="1515"/>
              </a:spcBef>
              <a:buFont typeface="Arial"/>
              <a:buChar char="•"/>
              <a:tabLst>
                <a:tab pos="241935" algn="l"/>
              </a:tabLst>
            </a:pPr>
            <a:r>
              <a:rPr sz="2600" b="0" spc="-5" dirty="0">
                <a:latin typeface="Calibri Light"/>
                <a:cs typeface="Calibri Light"/>
              </a:rPr>
              <a:t>If </a:t>
            </a:r>
            <a:r>
              <a:rPr sz="2600" b="0" dirty="0">
                <a:latin typeface="Calibri Light"/>
                <a:cs typeface="Calibri Light"/>
              </a:rPr>
              <a:t>a </a:t>
            </a:r>
            <a:r>
              <a:rPr sz="2600" b="0" spc="-5" dirty="0">
                <a:latin typeface="Calibri Light"/>
                <a:cs typeface="Calibri Light"/>
              </a:rPr>
              <a:t>new </a:t>
            </a:r>
            <a:r>
              <a:rPr sz="2600" b="0" spc="-10" dirty="0">
                <a:latin typeface="Calibri Light"/>
                <a:cs typeface="Calibri Light"/>
              </a:rPr>
              <a:t>value </a:t>
            </a:r>
            <a:r>
              <a:rPr sz="2600" b="0" dirty="0">
                <a:latin typeface="Calibri Light"/>
                <a:cs typeface="Calibri Light"/>
              </a:rPr>
              <a:t>is less, than the </a:t>
            </a:r>
            <a:r>
              <a:rPr sz="2600" b="0" spc="-10" dirty="0">
                <a:latin typeface="Calibri Light"/>
                <a:cs typeface="Calibri Light"/>
              </a:rPr>
              <a:t>current </a:t>
            </a:r>
            <a:r>
              <a:rPr sz="2600" b="0" dirty="0">
                <a:latin typeface="Calibri Light"/>
                <a:cs typeface="Calibri Light"/>
              </a:rPr>
              <a:t>node's </a:t>
            </a:r>
            <a:r>
              <a:rPr sz="2600" b="0" spc="-10" dirty="0">
                <a:latin typeface="Calibri Light"/>
                <a:cs typeface="Calibri Light"/>
              </a:rPr>
              <a:t>value, go </a:t>
            </a:r>
            <a:r>
              <a:rPr sz="2600" b="0" spc="-15" dirty="0">
                <a:latin typeface="Calibri Light"/>
                <a:cs typeface="Calibri Light"/>
              </a:rPr>
              <a:t>to </a:t>
            </a:r>
            <a:r>
              <a:rPr sz="2600" b="0" dirty="0">
                <a:latin typeface="Calibri Light"/>
                <a:cs typeface="Calibri Light"/>
              </a:rPr>
              <a:t>the </a:t>
            </a:r>
            <a:r>
              <a:rPr sz="2600" b="0" spc="-10" dirty="0">
                <a:latin typeface="Calibri Light"/>
                <a:cs typeface="Calibri Light"/>
              </a:rPr>
              <a:t>left subtree,  </a:t>
            </a:r>
            <a:r>
              <a:rPr sz="2600" b="0" spc="-5" dirty="0">
                <a:latin typeface="Calibri Light"/>
                <a:cs typeface="Calibri Light"/>
              </a:rPr>
              <a:t>else </a:t>
            </a:r>
            <a:r>
              <a:rPr sz="2600" b="0" spc="-10" dirty="0">
                <a:latin typeface="Calibri Light"/>
                <a:cs typeface="Calibri Light"/>
              </a:rPr>
              <a:t>go </a:t>
            </a:r>
            <a:r>
              <a:rPr sz="2600" b="0" spc="-15" dirty="0">
                <a:latin typeface="Calibri Light"/>
                <a:cs typeface="Calibri Light"/>
              </a:rPr>
              <a:t>to </a:t>
            </a:r>
            <a:r>
              <a:rPr sz="2600" b="0" dirty="0">
                <a:latin typeface="Calibri Light"/>
                <a:cs typeface="Calibri Light"/>
              </a:rPr>
              <a:t>the </a:t>
            </a:r>
            <a:r>
              <a:rPr sz="2600" b="0" spc="-5" dirty="0">
                <a:latin typeface="Calibri Light"/>
                <a:cs typeface="Calibri Light"/>
              </a:rPr>
              <a:t>right</a:t>
            </a:r>
            <a:r>
              <a:rPr sz="2600" b="0" spc="-20" dirty="0">
                <a:latin typeface="Calibri Light"/>
                <a:cs typeface="Calibri Light"/>
              </a:rPr>
              <a:t> </a:t>
            </a:r>
            <a:r>
              <a:rPr sz="2600" b="0" spc="-10" dirty="0">
                <a:latin typeface="Calibri Light"/>
                <a:cs typeface="Calibri Light"/>
              </a:rPr>
              <a:t>subtree.</a:t>
            </a:r>
            <a:endParaRPr sz="2600">
              <a:latin typeface="Calibri Light"/>
              <a:cs typeface="Calibri Light"/>
            </a:endParaRPr>
          </a:p>
          <a:p>
            <a:pPr>
              <a:lnSpc>
                <a:spcPct val="100000"/>
              </a:lnSpc>
              <a:spcBef>
                <a:spcPts val="40"/>
              </a:spcBef>
              <a:buFont typeface="Arial"/>
              <a:buChar char="•"/>
            </a:pPr>
            <a:endParaRPr sz="3850">
              <a:latin typeface="Times New Roman"/>
              <a:cs typeface="Times New Roman"/>
            </a:endParaRPr>
          </a:p>
          <a:p>
            <a:pPr marL="241300" marR="5080" indent="-229235">
              <a:lnSpc>
                <a:spcPts val="2500"/>
              </a:lnSpc>
              <a:buFont typeface="Arial"/>
              <a:buChar char="•"/>
              <a:tabLst>
                <a:tab pos="241935" algn="l"/>
              </a:tabLst>
            </a:pPr>
            <a:r>
              <a:rPr sz="2600" b="0" spc="-10" dirty="0">
                <a:latin typeface="Calibri Light"/>
                <a:cs typeface="Calibri Light"/>
              </a:rPr>
              <a:t>Following </a:t>
            </a:r>
            <a:r>
              <a:rPr sz="2600" b="0" dirty="0">
                <a:latin typeface="Calibri Light"/>
                <a:cs typeface="Calibri Light"/>
              </a:rPr>
              <a:t>this simple rule, the </a:t>
            </a:r>
            <a:r>
              <a:rPr sz="2600" b="0" spc="-5" dirty="0">
                <a:latin typeface="Calibri Light"/>
                <a:cs typeface="Calibri Light"/>
              </a:rPr>
              <a:t>algorithm </a:t>
            </a:r>
            <a:r>
              <a:rPr sz="2600" b="0" spc="-10" dirty="0">
                <a:latin typeface="Calibri Light"/>
                <a:cs typeface="Calibri Light"/>
              </a:rPr>
              <a:t>reaches </a:t>
            </a:r>
            <a:r>
              <a:rPr sz="2600" b="0" dirty="0">
                <a:latin typeface="Calibri Light"/>
                <a:cs typeface="Calibri Light"/>
              </a:rPr>
              <a:t>a node, which has no </a:t>
            </a:r>
            <a:r>
              <a:rPr sz="2600" b="0" spc="-10" dirty="0">
                <a:latin typeface="Calibri Light"/>
                <a:cs typeface="Calibri Light"/>
              </a:rPr>
              <a:t>left  </a:t>
            </a:r>
            <a:r>
              <a:rPr sz="2600" b="0" spc="-5" dirty="0">
                <a:latin typeface="Calibri Light"/>
                <a:cs typeface="Calibri Light"/>
              </a:rPr>
              <a:t>or right</a:t>
            </a:r>
            <a:r>
              <a:rPr sz="2600" b="0" spc="-15" dirty="0">
                <a:latin typeface="Calibri Light"/>
                <a:cs typeface="Calibri Light"/>
              </a:rPr>
              <a:t> </a:t>
            </a:r>
            <a:r>
              <a:rPr sz="2600" b="0" spc="-10" dirty="0">
                <a:latin typeface="Calibri Light"/>
                <a:cs typeface="Calibri Light"/>
              </a:rPr>
              <a:t>subtree.</a:t>
            </a:r>
            <a:endParaRPr sz="2600">
              <a:latin typeface="Calibri Light"/>
              <a:cs typeface="Calibri Light"/>
            </a:endParaRPr>
          </a:p>
          <a:p>
            <a:pPr>
              <a:lnSpc>
                <a:spcPct val="100000"/>
              </a:lnSpc>
              <a:buFont typeface="Arial"/>
              <a:buChar char="•"/>
            </a:pPr>
            <a:endParaRPr sz="2600">
              <a:latin typeface="Times New Roman"/>
              <a:cs typeface="Times New Roman"/>
            </a:endParaRPr>
          </a:p>
          <a:p>
            <a:pPr marL="241300" marR="334645" indent="-229235">
              <a:lnSpc>
                <a:spcPts val="2500"/>
              </a:lnSpc>
              <a:spcBef>
                <a:spcPts val="1500"/>
              </a:spcBef>
              <a:buFont typeface="Arial"/>
              <a:buChar char="•"/>
              <a:tabLst>
                <a:tab pos="241935" algn="l"/>
              </a:tabLst>
            </a:pPr>
            <a:r>
              <a:rPr sz="2600" b="0" spc="-15" dirty="0">
                <a:latin typeface="Calibri Light"/>
                <a:cs typeface="Calibri Light"/>
              </a:rPr>
              <a:t>By </a:t>
            </a:r>
            <a:r>
              <a:rPr sz="2600" b="0" dirty="0">
                <a:latin typeface="Calibri Light"/>
                <a:cs typeface="Calibri Light"/>
              </a:rPr>
              <a:t>the </a:t>
            </a:r>
            <a:r>
              <a:rPr sz="2600" b="0" spc="-5" dirty="0">
                <a:latin typeface="Calibri Light"/>
                <a:cs typeface="Calibri Light"/>
              </a:rPr>
              <a:t>moment </a:t>
            </a:r>
            <a:r>
              <a:rPr sz="2600" b="0" dirty="0">
                <a:latin typeface="Calibri Light"/>
                <a:cs typeface="Calibri Light"/>
              </a:rPr>
              <a:t>a place </a:t>
            </a:r>
            <a:r>
              <a:rPr sz="2600" b="0" spc="-20" dirty="0">
                <a:latin typeface="Calibri Light"/>
                <a:cs typeface="Calibri Light"/>
              </a:rPr>
              <a:t>for </a:t>
            </a:r>
            <a:r>
              <a:rPr sz="2600" b="0" dirty="0">
                <a:latin typeface="Calibri Light"/>
                <a:cs typeface="Calibri Light"/>
              </a:rPr>
              <a:t>insertion is </a:t>
            </a:r>
            <a:r>
              <a:rPr sz="2600" b="0" spc="-15" dirty="0">
                <a:latin typeface="Calibri Light"/>
                <a:cs typeface="Calibri Light"/>
              </a:rPr>
              <a:t>found, </a:t>
            </a:r>
            <a:r>
              <a:rPr sz="2600" b="0" spc="-10" dirty="0">
                <a:latin typeface="Calibri Light"/>
                <a:cs typeface="Calibri Light"/>
              </a:rPr>
              <a:t>we can </a:t>
            </a:r>
            <a:r>
              <a:rPr sz="2600" b="0" spc="-20" dirty="0">
                <a:latin typeface="Calibri Light"/>
                <a:cs typeface="Calibri Light"/>
              </a:rPr>
              <a:t>say for </a:t>
            </a:r>
            <a:r>
              <a:rPr sz="2600" b="0" spc="-10" dirty="0">
                <a:latin typeface="Calibri Light"/>
                <a:cs typeface="Calibri Light"/>
              </a:rPr>
              <a:t>sure, that </a:t>
            </a:r>
            <a:r>
              <a:rPr sz="2600" b="0" dirty="0">
                <a:latin typeface="Calibri Light"/>
                <a:cs typeface="Calibri Light"/>
              </a:rPr>
              <a:t>a  </a:t>
            </a:r>
            <a:r>
              <a:rPr sz="2600" b="0" spc="-5" dirty="0">
                <a:latin typeface="Calibri Light"/>
                <a:cs typeface="Calibri Light"/>
              </a:rPr>
              <a:t>new </a:t>
            </a:r>
            <a:r>
              <a:rPr sz="2600" b="0" spc="-10" dirty="0">
                <a:latin typeface="Calibri Light"/>
                <a:cs typeface="Calibri Light"/>
              </a:rPr>
              <a:t>value </a:t>
            </a:r>
            <a:r>
              <a:rPr sz="2600" b="0" dirty="0">
                <a:latin typeface="Calibri Light"/>
                <a:cs typeface="Calibri Light"/>
              </a:rPr>
              <a:t>has no </a:t>
            </a:r>
            <a:r>
              <a:rPr sz="2600" b="0" spc="-10" dirty="0">
                <a:latin typeface="Calibri Light"/>
                <a:cs typeface="Calibri Light"/>
              </a:rPr>
              <a:t>duplicate </a:t>
            </a:r>
            <a:r>
              <a:rPr sz="2600" b="0" dirty="0">
                <a:latin typeface="Calibri Light"/>
                <a:cs typeface="Calibri Light"/>
              </a:rPr>
              <a:t>in the</a:t>
            </a:r>
            <a:r>
              <a:rPr sz="2600" b="0" spc="-55" dirty="0">
                <a:latin typeface="Calibri Light"/>
                <a:cs typeface="Calibri Light"/>
              </a:rPr>
              <a:t> </a:t>
            </a:r>
            <a:r>
              <a:rPr sz="2600" b="0" spc="-15" dirty="0">
                <a:latin typeface="Calibri Light"/>
                <a:cs typeface="Calibri Light"/>
              </a:rPr>
              <a:t>tree.</a:t>
            </a:r>
            <a:endParaRPr sz="2600">
              <a:latin typeface="Calibri Light"/>
              <a:cs typeface="Calibri Ligh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55</a:t>
            </a:fld>
            <a:endParaRPr dirty="0"/>
          </a:p>
        </p:txBody>
      </p:sp>
      <p:sp>
        <p:nvSpPr>
          <p:cNvPr id="2" name="object 2"/>
          <p:cNvSpPr txBox="1">
            <a:spLocks noGrp="1"/>
          </p:cNvSpPr>
          <p:nvPr>
            <p:ph type="title"/>
          </p:nvPr>
        </p:nvSpPr>
        <p:spPr>
          <a:xfrm>
            <a:off x="916939" y="406730"/>
            <a:ext cx="5418455" cy="574675"/>
          </a:xfrm>
          <a:prstGeom prst="rect">
            <a:avLst/>
          </a:prstGeom>
        </p:spPr>
        <p:txBody>
          <a:bodyPr vert="horz" wrap="square" lIns="0" tIns="12700" rIns="0" bIns="0" rtlCol="0">
            <a:spAutoFit/>
          </a:bodyPr>
          <a:lstStyle/>
          <a:p>
            <a:pPr marL="12700">
              <a:lnSpc>
                <a:spcPct val="100000"/>
              </a:lnSpc>
              <a:spcBef>
                <a:spcPts val="100"/>
              </a:spcBef>
            </a:pPr>
            <a:r>
              <a:rPr spc="-5" dirty="0"/>
              <a:t>Algorithm </a:t>
            </a:r>
            <a:r>
              <a:rPr spc="-30" dirty="0"/>
              <a:t>for </a:t>
            </a:r>
            <a:r>
              <a:rPr spc="-5" dirty="0"/>
              <a:t>insertion </a:t>
            </a:r>
            <a:r>
              <a:rPr dirty="0"/>
              <a:t>in</a:t>
            </a:r>
            <a:r>
              <a:rPr spc="-10" dirty="0"/>
              <a:t> </a:t>
            </a:r>
            <a:r>
              <a:rPr spc="-5" dirty="0"/>
              <a:t>BST</a:t>
            </a:r>
          </a:p>
        </p:txBody>
      </p:sp>
      <p:sp>
        <p:nvSpPr>
          <p:cNvPr id="3" name="object 3"/>
          <p:cNvSpPr txBox="1"/>
          <p:nvPr/>
        </p:nvSpPr>
        <p:spPr>
          <a:xfrm>
            <a:off x="916939" y="1339342"/>
            <a:ext cx="10259060" cy="4338320"/>
          </a:xfrm>
          <a:prstGeom prst="rect">
            <a:avLst/>
          </a:prstGeom>
        </p:spPr>
        <p:txBody>
          <a:bodyPr vert="horz" wrap="square" lIns="0" tIns="60960" rIns="0" bIns="0" rtlCol="0">
            <a:spAutoFit/>
          </a:bodyPr>
          <a:lstStyle/>
          <a:p>
            <a:pPr marL="241300" marR="5080" indent="-229235">
              <a:lnSpc>
                <a:spcPts val="3020"/>
              </a:lnSpc>
              <a:spcBef>
                <a:spcPts val="480"/>
              </a:spcBef>
              <a:buFont typeface="Arial"/>
              <a:buChar char="•"/>
              <a:tabLst>
                <a:tab pos="241935" algn="l"/>
              </a:tabLst>
            </a:pPr>
            <a:r>
              <a:rPr sz="2800" b="0" spc="-5" dirty="0">
                <a:latin typeface="Calibri Light"/>
                <a:cs typeface="Calibri Light"/>
              </a:rPr>
              <a:t>Check, whether </a:t>
            </a:r>
            <a:r>
              <a:rPr sz="2800" b="0" spc="-10" dirty="0">
                <a:latin typeface="Calibri Light"/>
                <a:cs typeface="Calibri Light"/>
              </a:rPr>
              <a:t>value </a:t>
            </a:r>
            <a:r>
              <a:rPr sz="2800" b="0" spc="-5" dirty="0">
                <a:latin typeface="Calibri Light"/>
                <a:cs typeface="Calibri Light"/>
              </a:rPr>
              <a:t>in </a:t>
            </a:r>
            <a:r>
              <a:rPr sz="2800" b="0" spc="-20" dirty="0">
                <a:latin typeface="Calibri Light"/>
                <a:cs typeface="Calibri Light"/>
              </a:rPr>
              <a:t>current </a:t>
            </a:r>
            <a:r>
              <a:rPr sz="2800" b="0" spc="-5" dirty="0">
                <a:latin typeface="Calibri Light"/>
                <a:cs typeface="Calibri Light"/>
              </a:rPr>
              <a:t>node and a new </a:t>
            </a:r>
            <a:r>
              <a:rPr sz="2800" b="0" spc="-10" dirty="0">
                <a:latin typeface="Calibri Light"/>
                <a:cs typeface="Calibri Light"/>
              </a:rPr>
              <a:t>value </a:t>
            </a:r>
            <a:r>
              <a:rPr sz="2800" b="0" spc="-20" dirty="0">
                <a:latin typeface="Calibri Light"/>
                <a:cs typeface="Calibri Light"/>
              </a:rPr>
              <a:t>are </a:t>
            </a:r>
            <a:r>
              <a:rPr sz="2800" b="0" spc="-10" dirty="0">
                <a:latin typeface="Calibri Light"/>
                <a:cs typeface="Calibri Light"/>
              </a:rPr>
              <a:t>equal. </a:t>
            </a:r>
            <a:r>
              <a:rPr sz="2800" b="0" spc="-5" dirty="0">
                <a:latin typeface="Calibri Light"/>
                <a:cs typeface="Calibri Light"/>
              </a:rPr>
              <a:t>If </a:t>
            </a:r>
            <a:r>
              <a:rPr sz="2800" b="0" spc="-25" dirty="0">
                <a:latin typeface="Calibri Light"/>
                <a:cs typeface="Calibri Light"/>
              </a:rPr>
              <a:t>so,  </a:t>
            </a:r>
            <a:r>
              <a:rPr sz="2800" b="0" spc="-15" dirty="0">
                <a:latin typeface="Calibri Light"/>
                <a:cs typeface="Calibri Light"/>
              </a:rPr>
              <a:t>duplicate </a:t>
            </a:r>
            <a:r>
              <a:rPr sz="2800" b="0" spc="-5" dirty="0">
                <a:latin typeface="Calibri Light"/>
                <a:cs typeface="Calibri Light"/>
              </a:rPr>
              <a:t>is </a:t>
            </a:r>
            <a:r>
              <a:rPr sz="2800" b="0" spc="-20" dirty="0">
                <a:latin typeface="Calibri Light"/>
                <a:cs typeface="Calibri Light"/>
              </a:rPr>
              <a:t>found.</a:t>
            </a:r>
            <a:r>
              <a:rPr sz="2800" b="0" dirty="0">
                <a:latin typeface="Calibri Light"/>
                <a:cs typeface="Calibri Light"/>
              </a:rPr>
              <a:t> </a:t>
            </a:r>
            <a:r>
              <a:rPr sz="2800" b="0" spc="-5" dirty="0">
                <a:latin typeface="Calibri Light"/>
                <a:cs typeface="Calibri Light"/>
              </a:rPr>
              <a:t>Otherwise,</a:t>
            </a:r>
            <a:endParaRPr sz="2800">
              <a:latin typeface="Calibri Light"/>
              <a:cs typeface="Calibri Light"/>
            </a:endParaRPr>
          </a:p>
          <a:p>
            <a:pPr>
              <a:lnSpc>
                <a:spcPct val="100000"/>
              </a:lnSpc>
              <a:spcBef>
                <a:spcPts val="55"/>
              </a:spcBef>
              <a:buFont typeface="Arial"/>
              <a:buChar char="•"/>
            </a:pPr>
            <a:endParaRPr sz="4000">
              <a:latin typeface="Times New Roman"/>
              <a:cs typeface="Times New Roman"/>
            </a:endParaRPr>
          </a:p>
          <a:p>
            <a:pPr marL="241300" indent="-229235">
              <a:lnSpc>
                <a:spcPct val="100000"/>
              </a:lnSpc>
              <a:buFont typeface="Arial"/>
              <a:buChar char="•"/>
              <a:tabLst>
                <a:tab pos="241935" algn="l"/>
              </a:tabLst>
            </a:pPr>
            <a:r>
              <a:rPr sz="2800" b="0" spc="-5" dirty="0">
                <a:latin typeface="Calibri Light"/>
                <a:cs typeface="Calibri Light"/>
              </a:rPr>
              <a:t>if a </a:t>
            </a:r>
            <a:r>
              <a:rPr sz="2800" b="0" spc="-10" dirty="0">
                <a:latin typeface="Calibri Light"/>
                <a:cs typeface="Calibri Light"/>
              </a:rPr>
              <a:t>new value </a:t>
            </a:r>
            <a:r>
              <a:rPr sz="2800" b="0" spc="-5" dirty="0">
                <a:latin typeface="Calibri Light"/>
                <a:cs typeface="Calibri Light"/>
              </a:rPr>
              <a:t>is less, than the node's</a:t>
            </a:r>
            <a:r>
              <a:rPr sz="2800" b="0" spc="90" dirty="0">
                <a:latin typeface="Calibri Light"/>
                <a:cs typeface="Calibri Light"/>
              </a:rPr>
              <a:t> </a:t>
            </a:r>
            <a:r>
              <a:rPr sz="2800" b="0" spc="-10" dirty="0">
                <a:latin typeface="Calibri Light"/>
                <a:cs typeface="Calibri Light"/>
              </a:rPr>
              <a:t>value:</a:t>
            </a:r>
            <a:endParaRPr sz="2800">
              <a:latin typeface="Calibri Light"/>
              <a:cs typeface="Calibri Light"/>
            </a:endParaRPr>
          </a:p>
          <a:p>
            <a:pPr marL="698500" lvl="1" indent="-229235">
              <a:lnSpc>
                <a:spcPct val="100000"/>
              </a:lnSpc>
              <a:spcBef>
                <a:spcPts val="244"/>
              </a:spcBef>
              <a:buFont typeface="Arial"/>
              <a:buChar char="•"/>
              <a:tabLst>
                <a:tab pos="699135" algn="l"/>
              </a:tabLst>
            </a:pPr>
            <a:r>
              <a:rPr sz="2400" b="0" dirty="0">
                <a:latin typeface="Calibri Light"/>
                <a:cs typeface="Calibri Light"/>
              </a:rPr>
              <a:t>if a </a:t>
            </a:r>
            <a:r>
              <a:rPr sz="2400" b="0" spc="-15" dirty="0">
                <a:latin typeface="Calibri Light"/>
                <a:cs typeface="Calibri Light"/>
              </a:rPr>
              <a:t>current </a:t>
            </a:r>
            <a:r>
              <a:rPr sz="2400" b="0" dirty="0">
                <a:latin typeface="Calibri Light"/>
                <a:cs typeface="Calibri Light"/>
              </a:rPr>
              <a:t>node has no </a:t>
            </a:r>
            <a:r>
              <a:rPr sz="2400" b="0" spc="-10" dirty="0">
                <a:latin typeface="Calibri Light"/>
                <a:cs typeface="Calibri Light"/>
              </a:rPr>
              <a:t>left </a:t>
            </a:r>
            <a:r>
              <a:rPr sz="2400" b="0" spc="-5" dirty="0">
                <a:latin typeface="Calibri Light"/>
                <a:cs typeface="Calibri Light"/>
              </a:rPr>
              <a:t>child, </a:t>
            </a:r>
            <a:r>
              <a:rPr sz="2400" b="0" dirty="0">
                <a:latin typeface="Calibri Light"/>
                <a:cs typeface="Calibri Light"/>
              </a:rPr>
              <a:t>place </a:t>
            </a:r>
            <a:r>
              <a:rPr sz="2400" b="0" spc="-25" dirty="0">
                <a:latin typeface="Calibri Light"/>
                <a:cs typeface="Calibri Light"/>
              </a:rPr>
              <a:t>for </a:t>
            </a:r>
            <a:r>
              <a:rPr sz="2400" b="0" spc="-5" dirty="0">
                <a:latin typeface="Calibri Light"/>
                <a:cs typeface="Calibri Light"/>
              </a:rPr>
              <a:t>insertion </a:t>
            </a:r>
            <a:r>
              <a:rPr sz="2400" b="0" dirty="0">
                <a:latin typeface="Calibri Light"/>
                <a:cs typeface="Calibri Light"/>
              </a:rPr>
              <a:t>has been</a:t>
            </a:r>
            <a:r>
              <a:rPr sz="2400" b="0" spc="-75" dirty="0">
                <a:latin typeface="Calibri Light"/>
                <a:cs typeface="Calibri Light"/>
              </a:rPr>
              <a:t> </a:t>
            </a:r>
            <a:r>
              <a:rPr sz="2400" b="0" spc="-15" dirty="0">
                <a:latin typeface="Calibri Light"/>
                <a:cs typeface="Calibri Light"/>
              </a:rPr>
              <a:t>found;</a:t>
            </a:r>
            <a:endParaRPr sz="2400">
              <a:latin typeface="Calibri Light"/>
              <a:cs typeface="Calibri Light"/>
            </a:endParaRPr>
          </a:p>
          <a:p>
            <a:pPr marL="698500" lvl="1" indent="-229235">
              <a:lnSpc>
                <a:spcPct val="100000"/>
              </a:lnSpc>
              <a:spcBef>
                <a:spcPts val="204"/>
              </a:spcBef>
              <a:buFont typeface="Arial"/>
              <a:buChar char="•"/>
              <a:tabLst>
                <a:tab pos="699135" algn="l"/>
              </a:tabLst>
            </a:pPr>
            <a:r>
              <a:rPr sz="2400" b="0" spc="-5" dirty="0">
                <a:latin typeface="Calibri Light"/>
                <a:cs typeface="Calibri Light"/>
              </a:rPr>
              <a:t>otherwise, </a:t>
            </a:r>
            <a:r>
              <a:rPr sz="2400" b="0" dirty="0">
                <a:latin typeface="Calibri Light"/>
                <a:cs typeface="Calibri Light"/>
              </a:rPr>
              <a:t>handle the </a:t>
            </a:r>
            <a:r>
              <a:rPr sz="2400" b="0" spc="-10" dirty="0">
                <a:latin typeface="Calibri Light"/>
                <a:cs typeface="Calibri Light"/>
              </a:rPr>
              <a:t>left </a:t>
            </a:r>
            <a:r>
              <a:rPr sz="2400" b="0" spc="-5" dirty="0">
                <a:latin typeface="Calibri Light"/>
                <a:cs typeface="Calibri Light"/>
              </a:rPr>
              <a:t>child </a:t>
            </a:r>
            <a:r>
              <a:rPr sz="2400" b="0" dirty="0">
                <a:latin typeface="Calibri Light"/>
                <a:cs typeface="Calibri Light"/>
              </a:rPr>
              <a:t>with the </a:t>
            </a:r>
            <a:r>
              <a:rPr sz="2400" b="0" spc="-5" dirty="0">
                <a:latin typeface="Calibri Light"/>
                <a:cs typeface="Calibri Light"/>
              </a:rPr>
              <a:t>same</a:t>
            </a:r>
            <a:r>
              <a:rPr sz="2400" b="0" spc="-75" dirty="0">
                <a:latin typeface="Calibri Light"/>
                <a:cs typeface="Calibri Light"/>
              </a:rPr>
              <a:t> </a:t>
            </a:r>
            <a:r>
              <a:rPr sz="2400" b="0" spc="-5" dirty="0">
                <a:latin typeface="Calibri Light"/>
                <a:cs typeface="Calibri Light"/>
              </a:rPr>
              <a:t>algorithm.</a:t>
            </a:r>
            <a:endParaRPr sz="2400">
              <a:latin typeface="Calibri Light"/>
              <a:cs typeface="Calibri Light"/>
            </a:endParaRPr>
          </a:p>
          <a:p>
            <a:pPr lvl="1">
              <a:lnSpc>
                <a:spcPct val="100000"/>
              </a:lnSpc>
              <a:spcBef>
                <a:spcPts val="45"/>
              </a:spcBef>
              <a:buFont typeface="Arial"/>
              <a:buChar char="•"/>
            </a:pPr>
            <a:endParaRPr sz="3200">
              <a:latin typeface="Times New Roman"/>
              <a:cs typeface="Times New Roman"/>
            </a:endParaRPr>
          </a:p>
          <a:p>
            <a:pPr marL="241300" indent="-229235">
              <a:lnSpc>
                <a:spcPct val="100000"/>
              </a:lnSpc>
              <a:buFont typeface="Arial"/>
              <a:buChar char="•"/>
              <a:tabLst>
                <a:tab pos="241935" algn="l"/>
              </a:tabLst>
            </a:pPr>
            <a:r>
              <a:rPr sz="2800" b="0" spc="-5" dirty="0">
                <a:latin typeface="Calibri Light"/>
                <a:cs typeface="Calibri Light"/>
              </a:rPr>
              <a:t>if a </a:t>
            </a:r>
            <a:r>
              <a:rPr sz="2800" b="0" spc="-10" dirty="0">
                <a:latin typeface="Calibri Light"/>
                <a:cs typeface="Calibri Light"/>
              </a:rPr>
              <a:t>new value </a:t>
            </a:r>
            <a:r>
              <a:rPr sz="2800" b="0" spc="-5" dirty="0">
                <a:latin typeface="Calibri Light"/>
                <a:cs typeface="Calibri Light"/>
              </a:rPr>
              <a:t>is </a:t>
            </a:r>
            <a:r>
              <a:rPr sz="2800" b="0" spc="-50" dirty="0">
                <a:latin typeface="Calibri Light"/>
                <a:cs typeface="Calibri Light"/>
              </a:rPr>
              <a:t>greater, </a:t>
            </a:r>
            <a:r>
              <a:rPr sz="2800" b="0" spc="-5" dirty="0">
                <a:latin typeface="Calibri Light"/>
                <a:cs typeface="Calibri Light"/>
              </a:rPr>
              <a:t>than the node's</a:t>
            </a:r>
            <a:r>
              <a:rPr sz="2800" b="0" spc="130" dirty="0">
                <a:latin typeface="Calibri Light"/>
                <a:cs typeface="Calibri Light"/>
              </a:rPr>
              <a:t> </a:t>
            </a:r>
            <a:r>
              <a:rPr sz="2800" b="0" spc="-10" dirty="0">
                <a:latin typeface="Calibri Light"/>
                <a:cs typeface="Calibri Light"/>
              </a:rPr>
              <a:t>value:</a:t>
            </a:r>
            <a:endParaRPr sz="2800">
              <a:latin typeface="Calibri Light"/>
              <a:cs typeface="Calibri Light"/>
            </a:endParaRPr>
          </a:p>
          <a:p>
            <a:pPr marL="698500" lvl="1" indent="-229235">
              <a:lnSpc>
                <a:spcPct val="100000"/>
              </a:lnSpc>
              <a:spcBef>
                <a:spcPts val="245"/>
              </a:spcBef>
              <a:buFont typeface="Arial"/>
              <a:buChar char="•"/>
              <a:tabLst>
                <a:tab pos="699135" algn="l"/>
              </a:tabLst>
            </a:pPr>
            <a:r>
              <a:rPr sz="2400" b="0" dirty="0">
                <a:latin typeface="Calibri Light"/>
                <a:cs typeface="Calibri Light"/>
              </a:rPr>
              <a:t>if a </a:t>
            </a:r>
            <a:r>
              <a:rPr sz="2400" b="0" spc="-15" dirty="0">
                <a:latin typeface="Calibri Light"/>
                <a:cs typeface="Calibri Light"/>
              </a:rPr>
              <a:t>current </a:t>
            </a:r>
            <a:r>
              <a:rPr sz="2400" b="0" spc="-5" dirty="0">
                <a:latin typeface="Calibri Light"/>
                <a:cs typeface="Calibri Light"/>
              </a:rPr>
              <a:t>node </a:t>
            </a:r>
            <a:r>
              <a:rPr sz="2400" b="0" dirty="0">
                <a:latin typeface="Calibri Light"/>
                <a:cs typeface="Calibri Light"/>
              </a:rPr>
              <a:t>has no </a:t>
            </a:r>
            <a:r>
              <a:rPr sz="2400" b="0" spc="-10" dirty="0">
                <a:latin typeface="Calibri Light"/>
                <a:cs typeface="Calibri Light"/>
              </a:rPr>
              <a:t>right </a:t>
            </a:r>
            <a:r>
              <a:rPr sz="2400" b="0" spc="-5" dirty="0">
                <a:latin typeface="Calibri Light"/>
                <a:cs typeface="Calibri Light"/>
              </a:rPr>
              <a:t>child, place </a:t>
            </a:r>
            <a:r>
              <a:rPr sz="2400" b="0" spc="-25" dirty="0">
                <a:latin typeface="Calibri Light"/>
                <a:cs typeface="Calibri Light"/>
              </a:rPr>
              <a:t>for </a:t>
            </a:r>
            <a:r>
              <a:rPr sz="2400" b="0" spc="-5" dirty="0">
                <a:latin typeface="Calibri Light"/>
                <a:cs typeface="Calibri Light"/>
              </a:rPr>
              <a:t>insertion </a:t>
            </a:r>
            <a:r>
              <a:rPr sz="2400" b="0" dirty="0">
                <a:latin typeface="Calibri Light"/>
                <a:cs typeface="Calibri Light"/>
              </a:rPr>
              <a:t>has been</a:t>
            </a:r>
            <a:r>
              <a:rPr sz="2400" b="0" spc="-55" dirty="0">
                <a:latin typeface="Calibri Light"/>
                <a:cs typeface="Calibri Light"/>
              </a:rPr>
              <a:t> </a:t>
            </a:r>
            <a:r>
              <a:rPr sz="2400" b="0" spc="-15" dirty="0">
                <a:latin typeface="Calibri Light"/>
                <a:cs typeface="Calibri Light"/>
              </a:rPr>
              <a:t>found;</a:t>
            </a:r>
            <a:endParaRPr sz="2400">
              <a:latin typeface="Calibri Light"/>
              <a:cs typeface="Calibri Light"/>
            </a:endParaRPr>
          </a:p>
          <a:p>
            <a:pPr marL="698500" lvl="1" indent="-229235">
              <a:lnSpc>
                <a:spcPct val="100000"/>
              </a:lnSpc>
              <a:spcBef>
                <a:spcPts val="220"/>
              </a:spcBef>
              <a:buFont typeface="Arial"/>
              <a:buChar char="•"/>
              <a:tabLst>
                <a:tab pos="699135" algn="l"/>
              </a:tabLst>
            </a:pPr>
            <a:r>
              <a:rPr sz="2400" b="0" spc="-5" dirty="0">
                <a:latin typeface="Calibri Light"/>
                <a:cs typeface="Calibri Light"/>
              </a:rPr>
              <a:t>otherwise, </a:t>
            </a:r>
            <a:r>
              <a:rPr sz="2400" b="0" dirty="0">
                <a:latin typeface="Calibri Light"/>
                <a:cs typeface="Calibri Light"/>
              </a:rPr>
              <a:t>handle the </a:t>
            </a:r>
            <a:r>
              <a:rPr sz="2400" b="0" spc="-5" dirty="0">
                <a:latin typeface="Calibri Light"/>
                <a:cs typeface="Calibri Light"/>
              </a:rPr>
              <a:t>right child </a:t>
            </a:r>
            <a:r>
              <a:rPr sz="2400" b="0" dirty="0">
                <a:latin typeface="Calibri Light"/>
                <a:cs typeface="Calibri Light"/>
              </a:rPr>
              <a:t>with the </a:t>
            </a:r>
            <a:r>
              <a:rPr sz="2400" b="0" spc="-5" dirty="0">
                <a:latin typeface="Calibri Light"/>
                <a:cs typeface="Calibri Light"/>
              </a:rPr>
              <a:t>same</a:t>
            </a:r>
            <a:r>
              <a:rPr sz="2400" b="0" spc="-85" dirty="0">
                <a:latin typeface="Calibri Light"/>
                <a:cs typeface="Calibri Light"/>
              </a:rPr>
              <a:t> </a:t>
            </a:r>
            <a:r>
              <a:rPr sz="2400" b="0" spc="-5" dirty="0">
                <a:latin typeface="Calibri Light"/>
                <a:cs typeface="Calibri Light"/>
              </a:rPr>
              <a:t>algorithm.</a:t>
            </a:r>
            <a:endParaRPr sz="2400">
              <a:latin typeface="Calibri Light"/>
              <a:cs typeface="Calibri Ligh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65641" y="425856"/>
            <a:ext cx="2447388" cy="211195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757295" y="482075"/>
            <a:ext cx="2658552" cy="211860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416826" y="291640"/>
            <a:ext cx="2949902" cy="2416917"/>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2378967" y="3250946"/>
            <a:ext cx="3700328" cy="2468239"/>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7155416" y="3277939"/>
            <a:ext cx="2306658" cy="2315325"/>
          </a:xfrm>
          <a:prstGeom prst="rect">
            <a:avLst/>
          </a:prstGeom>
          <a:blipFill>
            <a:blip r:embed="rId6"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56</a:t>
            </a:fld>
            <a:endParaRP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95173" y="597408"/>
            <a:ext cx="7614774" cy="5203538"/>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57</a:t>
            </a:fld>
            <a:endParaRP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3EA1FF27-ABE8-476D-9EDE-C3B1B4EC6C5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44BE9780-5F3D-4EE4-A2C5-E2916F7C6981}" type="slidenum">
              <a:rPr lang="en-US" altLang="en-US" sz="1400">
                <a:solidFill>
                  <a:srgbClr val="000000"/>
                </a:solidFill>
                <a:cs typeface="Arial" panose="020B0604020202020204" pitchFamily="34" charset="0"/>
              </a:rPr>
              <a:pPr fontAlgn="base">
                <a:spcBef>
                  <a:spcPct val="0"/>
                </a:spcBef>
                <a:spcAft>
                  <a:spcPct val="0"/>
                </a:spcAft>
                <a:buClrTx/>
                <a:buSzTx/>
                <a:buNone/>
              </a:pPr>
              <a:t>58</a:t>
            </a:fld>
            <a:endParaRPr lang="en-US" altLang="en-US" sz="1400">
              <a:solidFill>
                <a:srgbClr val="000000"/>
              </a:solidFill>
              <a:cs typeface="Arial" panose="020B0604020202020204" pitchFamily="34" charset="0"/>
            </a:endParaRPr>
          </a:p>
        </p:txBody>
      </p:sp>
      <p:sp>
        <p:nvSpPr>
          <p:cNvPr id="12291" name="Rectangle 2">
            <a:extLst>
              <a:ext uri="{FF2B5EF4-FFF2-40B4-BE49-F238E27FC236}">
                <a16:creationId xmlns:a16="http://schemas.microsoft.com/office/drawing/2014/main" id="{5B60B4C9-BEDC-433E-BAAF-2D93433ACF48}"/>
              </a:ext>
            </a:extLst>
          </p:cNvPr>
          <p:cNvSpPr>
            <a:spLocks noGrp="1" noChangeArrowheads="1"/>
          </p:cNvSpPr>
          <p:nvPr>
            <p:ph type="title"/>
          </p:nvPr>
        </p:nvSpPr>
        <p:spPr>
          <a:xfrm>
            <a:off x="1524000" y="152400"/>
            <a:ext cx="8839200" cy="533400"/>
          </a:xfrm>
        </p:spPr>
        <p:txBody>
          <a:bodyPr/>
          <a:lstStyle/>
          <a:p>
            <a:r>
              <a:rPr lang="en-US" altLang="en-US" sz="3600"/>
              <a:t>Inserting an Element to a Binary Tree</a:t>
            </a:r>
          </a:p>
        </p:txBody>
      </p:sp>
      <p:sp>
        <p:nvSpPr>
          <p:cNvPr id="12292" name="Rectangle 3">
            <a:extLst>
              <a:ext uri="{FF2B5EF4-FFF2-40B4-BE49-F238E27FC236}">
                <a16:creationId xmlns:a16="http://schemas.microsoft.com/office/drawing/2014/main" id="{E051754D-3BC7-451B-9FDC-F092F9B89754}"/>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2293" name="Rectangle 4">
            <a:extLst>
              <a:ext uri="{FF2B5EF4-FFF2-40B4-BE49-F238E27FC236}">
                <a16:creationId xmlns:a16="http://schemas.microsoft.com/office/drawing/2014/main" id="{4FDF32F2-EF17-4EAC-A687-B8A354E543D3}"/>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2294" name="Rectangle 5">
            <a:extLst>
              <a:ext uri="{FF2B5EF4-FFF2-40B4-BE49-F238E27FC236}">
                <a16:creationId xmlns:a16="http://schemas.microsoft.com/office/drawing/2014/main" id="{5BF6E6F4-53C5-46F6-A167-BAD45075D13C}"/>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2295" name="Rectangle 6">
            <a:extLst>
              <a:ext uri="{FF2B5EF4-FFF2-40B4-BE49-F238E27FC236}">
                <a16:creationId xmlns:a16="http://schemas.microsoft.com/office/drawing/2014/main" id="{E9D7365D-85FA-41DB-95D6-902188D9FC5D}"/>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2296" name="Rectangle 7">
            <a:extLst>
              <a:ext uri="{FF2B5EF4-FFF2-40B4-BE49-F238E27FC236}">
                <a16:creationId xmlns:a16="http://schemas.microsoft.com/office/drawing/2014/main" id="{F0BFFD60-5966-4F16-BEDD-1F11918D40FC}"/>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2297" name="Rectangle 8">
            <a:extLst>
              <a:ext uri="{FF2B5EF4-FFF2-40B4-BE49-F238E27FC236}">
                <a16:creationId xmlns:a16="http://schemas.microsoft.com/office/drawing/2014/main" id="{C00263FA-6B78-4643-95CF-AABEAB637530}"/>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2298" name="Rectangle 12">
            <a:extLst>
              <a:ext uri="{FF2B5EF4-FFF2-40B4-BE49-F238E27FC236}">
                <a16:creationId xmlns:a16="http://schemas.microsoft.com/office/drawing/2014/main" id="{FE8E3BED-5A6C-46E0-9287-D04ED1B49661}"/>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2299" name="Rectangle 13">
            <a:extLst>
              <a:ext uri="{FF2B5EF4-FFF2-40B4-BE49-F238E27FC236}">
                <a16:creationId xmlns:a16="http://schemas.microsoft.com/office/drawing/2014/main" id="{FA89DCF6-DB76-4BFE-AC1C-B3C4F7D0F83E}"/>
              </a:ext>
            </a:extLst>
          </p:cNvPr>
          <p:cNvSpPr>
            <a:spLocks noGrp="1" noChangeArrowheads="1"/>
          </p:cNvSpPr>
          <p:nvPr>
            <p:ph type="body" idx="1"/>
          </p:nvPr>
        </p:nvSpPr>
        <p:spPr>
          <a:xfrm>
            <a:off x="1695450" y="685800"/>
            <a:ext cx="5791200" cy="5867400"/>
          </a:xfrm>
        </p:spPr>
        <p:txBody>
          <a:bodyPr/>
          <a:lstStyle/>
          <a:p>
            <a:pPr marL="0" indent="0">
              <a:buNone/>
            </a:pPr>
            <a:r>
              <a:rPr lang="en-US" altLang="en-US" sz="12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return true; // Element inserted</a:t>
            </a:r>
            <a:r>
              <a:rPr lang="en-US" altLang="en-US" sz="12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200" b="1">
                <a:solidFill>
                  <a:schemeClr val="tx2"/>
                </a:solidFill>
                <a:latin typeface="Courier New" panose="02070309020205020404" pitchFamily="49" charset="0"/>
                <a:cs typeface="Courier New" panose="02070309020205020404" pitchFamily="49" charset="0"/>
              </a:rPr>
              <a:t>}</a:t>
            </a:r>
          </a:p>
        </p:txBody>
      </p:sp>
      <p:sp>
        <p:nvSpPr>
          <p:cNvPr id="12300" name="Rectangle 14">
            <a:extLst>
              <a:ext uri="{FF2B5EF4-FFF2-40B4-BE49-F238E27FC236}">
                <a16:creationId xmlns:a16="http://schemas.microsoft.com/office/drawing/2014/main" id="{DEB06B92-624F-41D8-BC9F-2936AE6AEEC4}"/>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2301" name="Rectangle 15">
            <a:extLst>
              <a:ext uri="{FF2B5EF4-FFF2-40B4-BE49-F238E27FC236}">
                <a16:creationId xmlns:a16="http://schemas.microsoft.com/office/drawing/2014/main" id="{3B15F779-D314-4400-B00D-A9F33D93E9CC}"/>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2302" name="Rectangle 16">
            <a:extLst>
              <a:ext uri="{FF2B5EF4-FFF2-40B4-BE49-F238E27FC236}">
                <a16:creationId xmlns:a16="http://schemas.microsoft.com/office/drawing/2014/main" id="{7ADDD29E-60F0-421B-AE36-E03427729730}"/>
              </a:ext>
            </a:extLst>
          </p:cNvPr>
          <p:cNvSpPr>
            <a:spLocks noChangeArrowheads="1"/>
          </p:cNvSpPr>
          <p:nvPr/>
        </p:nvSpPr>
        <p:spPr bwMode="auto">
          <a:xfrm>
            <a:off x="7427914" y="981076"/>
            <a:ext cx="3011487"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12303" name="Rectangle 18">
            <a:extLst>
              <a:ext uri="{FF2B5EF4-FFF2-40B4-BE49-F238E27FC236}">
                <a16:creationId xmlns:a16="http://schemas.microsoft.com/office/drawing/2014/main" id="{C359BEC9-5604-4701-9B76-2C179947091F}"/>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12304" name="Object 17">
            <a:extLst>
              <a:ext uri="{FF2B5EF4-FFF2-40B4-BE49-F238E27FC236}">
                <a16:creationId xmlns:a16="http://schemas.microsoft.com/office/drawing/2014/main" id="{598155B0-4681-4FB7-9368-3AFE0E7F7F4B}"/>
              </a:ext>
            </a:extLst>
          </p:cNvPr>
          <p:cNvGraphicFramePr>
            <a:graphicFrameLocks noChangeAspect="1"/>
          </p:cNvGraphicFramePr>
          <p:nvPr/>
        </p:nvGraphicFramePr>
        <p:xfrm>
          <a:off x="7032625" y="3514725"/>
          <a:ext cx="3538538" cy="2814638"/>
        </p:xfrm>
        <a:graphic>
          <a:graphicData uri="http://schemas.openxmlformats.org/presentationml/2006/ole">
            <mc:AlternateContent xmlns:mc="http://schemas.openxmlformats.org/markup-compatibility/2006">
              <mc:Choice xmlns:v="urn:schemas-microsoft-com:vml" Requires="v">
                <p:oleObj spid="_x0000_s1031" name="Picture" r:id="rId3" imgW="2511745" imgH="2001630" progId="Word.Picture.8">
                  <p:embed/>
                </p:oleObj>
              </mc:Choice>
              <mc:Fallback>
                <p:oleObj name="Picture" r:id="rId3" imgW="2511745" imgH="2001630" progId="Word.Picture.8">
                  <p:embed/>
                  <p:pic>
                    <p:nvPicPr>
                      <p:cNvPr id="12304" name="Object 17">
                        <a:extLst>
                          <a:ext uri="{FF2B5EF4-FFF2-40B4-BE49-F238E27FC236}">
                            <a16:creationId xmlns:a16="http://schemas.microsoft.com/office/drawing/2014/main" id="{598155B0-4681-4FB7-9368-3AFE0E7F7F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2625" y="3514725"/>
                        <a:ext cx="3538538" cy="281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B5FC22AF-1435-40CE-96CB-42376BA49AF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F70CB1FF-02B6-4113-AE63-E8573F25467A}" type="slidenum">
              <a:rPr lang="en-US" altLang="en-US" sz="1400">
                <a:solidFill>
                  <a:srgbClr val="000000"/>
                </a:solidFill>
                <a:cs typeface="Arial" panose="020B0604020202020204" pitchFamily="34" charset="0"/>
              </a:rPr>
              <a:pPr fontAlgn="base">
                <a:spcBef>
                  <a:spcPct val="0"/>
                </a:spcBef>
                <a:spcAft>
                  <a:spcPct val="0"/>
                </a:spcAft>
                <a:buClrTx/>
                <a:buSzTx/>
                <a:buNone/>
              </a:pPr>
              <a:t>59</a:t>
            </a:fld>
            <a:endParaRPr lang="en-US" altLang="en-US" sz="1400">
              <a:solidFill>
                <a:srgbClr val="000000"/>
              </a:solidFill>
              <a:cs typeface="Arial" panose="020B0604020202020204" pitchFamily="34" charset="0"/>
            </a:endParaRPr>
          </a:p>
        </p:txBody>
      </p:sp>
      <p:sp>
        <p:nvSpPr>
          <p:cNvPr id="13315" name="Rectangle 2">
            <a:extLst>
              <a:ext uri="{FF2B5EF4-FFF2-40B4-BE49-F238E27FC236}">
                <a16:creationId xmlns:a16="http://schemas.microsoft.com/office/drawing/2014/main" id="{9B7B49BD-EC33-43F5-BE1F-CA104D20AA71}"/>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a:t>
            </a:r>
          </a:p>
        </p:txBody>
      </p:sp>
      <p:sp>
        <p:nvSpPr>
          <p:cNvPr id="13316" name="Rectangle 3">
            <a:extLst>
              <a:ext uri="{FF2B5EF4-FFF2-40B4-BE49-F238E27FC236}">
                <a16:creationId xmlns:a16="http://schemas.microsoft.com/office/drawing/2014/main" id="{82B872A0-8910-46C1-B7A5-48DB2433CFF5}"/>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3317" name="Rectangle 4">
            <a:extLst>
              <a:ext uri="{FF2B5EF4-FFF2-40B4-BE49-F238E27FC236}">
                <a16:creationId xmlns:a16="http://schemas.microsoft.com/office/drawing/2014/main" id="{93310543-8E2B-4078-858E-814AFBC96C8C}"/>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3318" name="Rectangle 5">
            <a:extLst>
              <a:ext uri="{FF2B5EF4-FFF2-40B4-BE49-F238E27FC236}">
                <a16:creationId xmlns:a16="http://schemas.microsoft.com/office/drawing/2014/main" id="{F404CBD0-34AB-4D7F-92B6-F3F75468EAA8}"/>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3319" name="Rectangle 6">
            <a:extLst>
              <a:ext uri="{FF2B5EF4-FFF2-40B4-BE49-F238E27FC236}">
                <a16:creationId xmlns:a16="http://schemas.microsoft.com/office/drawing/2014/main" id="{FE86C9E3-CC57-4930-8BB0-9CE71B7EB26A}"/>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3320" name="Rectangle 7">
            <a:extLst>
              <a:ext uri="{FF2B5EF4-FFF2-40B4-BE49-F238E27FC236}">
                <a16:creationId xmlns:a16="http://schemas.microsoft.com/office/drawing/2014/main" id="{592A0BB8-873A-4C51-ACD7-D85B6B2035E0}"/>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3321" name="Rectangle 8">
            <a:extLst>
              <a:ext uri="{FF2B5EF4-FFF2-40B4-BE49-F238E27FC236}">
                <a16:creationId xmlns:a16="http://schemas.microsoft.com/office/drawing/2014/main" id="{BADA6441-9F4E-44DE-8195-9A5D0481F082}"/>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3322" name="Rectangle 9">
            <a:extLst>
              <a:ext uri="{FF2B5EF4-FFF2-40B4-BE49-F238E27FC236}">
                <a16:creationId xmlns:a16="http://schemas.microsoft.com/office/drawing/2014/main" id="{ADA4153A-466B-4F5B-8AD7-AF6235E01434}"/>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3323" name="Rectangle 10">
            <a:extLst>
              <a:ext uri="{FF2B5EF4-FFF2-40B4-BE49-F238E27FC236}">
                <a16:creationId xmlns:a16="http://schemas.microsoft.com/office/drawing/2014/main" id="{7193F76D-D9DE-4BF2-8567-E8D57003C207}"/>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3324" name="Rectangle 11">
            <a:extLst>
              <a:ext uri="{FF2B5EF4-FFF2-40B4-BE49-F238E27FC236}">
                <a16:creationId xmlns:a16="http://schemas.microsoft.com/office/drawing/2014/main" id="{8BA01047-AFA9-438F-B7B0-742DC6510229}"/>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3325" name="Rectangle 12">
            <a:extLst>
              <a:ext uri="{FF2B5EF4-FFF2-40B4-BE49-F238E27FC236}">
                <a16:creationId xmlns:a16="http://schemas.microsoft.com/office/drawing/2014/main" id="{F0A2FAF6-F08F-4B3D-9801-EF29B65630BB}"/>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3326" name="Rectangle 13">
            <a:extLst>
              <a:ext uri="{FF2B5EF4-FFF2-40B4-BE49-F238E27FC236}">
                <a16:creationId xmlns:a16="http://schemas.microsoft.com/office/drawing/2014/main" id="{BB500E11-3562-4D86-B87B-D76B6E0CED5E}"/>
              </a:ext>
            </a:extLst>
          </p:cNvPr>
          <p:cNvSpPr>
            <a:spLocks noGrp="1" noChangeArrowheads="1"/>
          </p:cNvSpPr>
          <p:nvPr>
            <p:ph type="body" idx="1"/>
          </p:nvPr>
        </p:nvSpPr>
        <p:spPr>
          <a:xfrm>
            <a:off x="1524000" y="765175"/>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13327" name="Rectangle 14">
            <a:extLst>
              <a:ext uri="{FF2B5EF4-FFF2-40B4-BE49-F238E27FC236}">
                <a16:creationId xmlns:a16="http://schemas.microsoft.com/office/drawing/2014/main" id="{C65E00F3-FDF0-4A1E-829D-392F9633B5E9}"/>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3328" name="Rectangle 15">
            <a:extLst>
              <a:ext uri="{FF2B5EF4-FFF2-40B4-BE49-F238E27FC236}">
                <a16:creationId xmlns:a16="http://schemas.microsoft.com/office/drawing/2014/main" id="{F590CF9B-5B8F-4ECE-9B50-90148A1E1AD0}"/>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3329" name="Rectangle 16">
            <a:extLst>
              <a:ext uri="{FF2B5EF4-FFF2-40B4-BE49-F238E27FC236}">
                <a16:creationId xmlns:a16="http://schemas.microsoft.com/office/drawing/2014/main" id="{AD9F7018-E567-4AE4-98E6-013804583B85}"/>
              </a:ext>
            </a:extLst>
          </p:cNvPr>
          <p:cNvSpPr>
            <a:spLocks noChangeArrowheads="1"/>
          </p:cNvSpPr>
          <p:nvPr/>
        </p:nvSpPr>
        <p:spPr bwMode="auto">
          <a:xfrm>
            <a:off x="6400800" y="990600"/>
            <a:ext cx="4038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13330" name="Rectangle 17">
            <a:extLst>
              <a:ext uri="{FF2B5EF4-FFF2-40B4-BE49-F238E27FC236}">
                <a16:creationId xmlns:a16="http://schemas.microsoft.com/office/drawing/2014/main" id="{29F9DB0E-9A50-4011-87E1-28932D32DCF4}"/>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13331" name="Object 18">
            <a:extLst>
              <a:ext uri="{FF2B5EF4-FFF2-40B4-BE49-F238E27FC236}">
                <a16:creationId xmlns:a16="http://schemas.microsoft.com/office/drawing/2014/main" id="{48DB110C-73CB-4283-9F39-C71869A56301}"/>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2055" name="Picture" r:id="rId3" imgW="2511745" imgH="2001630" progId="Word.Picture.8">
                  <p:embed/>
                </p:oleObj>
              </mc:Choice>
              <mc:Fallback>
                <p:oleObj name="Picture" r:id="rId3" imgW="2511745" imgH="2001630" progId="Word.Picture.8">
                  <p:embed/>
                  <p:pic>
                    <p:nvPicPr>
                      <p:cNvPr id="13331" name="Object 18">
                        <a:extLst>
                          <a:ext uri="{FF2B5EF4-FFF2-40B4-BE49-F238E27FC236}">
                            <a16:creationId xmlns:a16="http://schemas.microsoft.com/office/drawing/2014/main" id="{48DB110C-73CB-4283-9F39-C71869A563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32" name="Rectangle 19">
            <a:extLst>
              <a:ext uri="{FF2B5EF4-FFF2-40B4-BE49-F238E27FC236}">
                <a16:creationId xmlns:a16="http://schemas.microsoft.com/office/drawing/2014/main" id="{6BDB4B59-E358-45C2-A990-A58E75D2570A}"/>
              </a:ext>
            </a:extLst>
          </p:cNvPr>
          <p:cNvSpPr>
            <a:spLocks noChangeArrowheads="1"/>
          </p:cNvSpPr>
          <p:nvPr/>
        </p:nvSpPr>
        <p:spPr bwMode="auto">
          <a:xfrm>
            <a:off x="1524000" y="838200"/>
            <a:ext cx="1600200" cy="152400"/>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3333" name="Rectangle 20">
            <a:extLst>
              <a:ext uri="{FF2B5EF4-FFF2-40B4-BE49-F238E27FC236}">
                <a16:creationId xmlns:a16="http://schemas.microsoft.com/office/drawing/2014/main" id="{AE314EFE-B071-4FDC-BC3A-69BA0F04E72B}"/>
              </a:ext>
            </a:extLst>
          </p:cNvPr>
          <p:cNvSpPr>
            <a:spLocks noChangeArrowheads="1"/>
          </p:cNvSpPr>
          <p:nvPr/>
        </p:nvSpPr>
        <p:spPr bwMode="auto">
          <a:xfrm>
            <a:off x="6851651" y="3249614"/>
            <a:ext cx="792163" cy="142875"/>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1F3CA-F106-438E-9BA6-4DCF0734A1C2}"/>
              </a:ext>
            </a:extLst>
          </p:cNvPr>
          <p:cNvSpPr>
            <a:spLocks noGrp="1"/>
          </p:cNvSpPr>
          <p:nvPr>
            <p:ph type="title"/>
          </p:nvPr>
        </p:nvSpPr>
        <p:spPr>
          <a:xfrm>
            <a:off x="787146" y="381000"/>
            <a:ext cx="5308854" cy="677108"/>
          </a:xfrm>
        </p:spPr>
        <p:txBody>
          <a:bodyPr/>
          <a:lstStyle/>
          <a:p>
            <a:r>
              <a:rPr lang="en-US" sz="4400" kern="1200" spc="-35" dirty="0">
                <a:latin typeface="+mj-lt"/>
                <a:cs typeface="+mj-cs"/>
              </a:rPr>
              <a:t>Terminology</a:t>
            </a:r>
          </a:p>
        </p:txBody>
      </p:sp>
      <p:sp>
        <p:nvSpPr>
          <p:cNvPr id="3" name="Text Placeholder 2">
            <a:extLst>
              <a:ext uri="{FF2B5EF4-FFF2-40B4-BE49-F238E27FC236}">
                <a16:creationId xmlns:a16="http://schemas.microsoft.com/office/drawing/2014/main" id="{6A041C60-927A-4346-B778-40F2AF3E85D6}"/>
              </a:ext>
            </a:extLst>
          </p:cNvPr>
          <p:cNvSpPr>
            <a:spLocks noGrp="1"/>
          </p:cNvSpPr>
          <p:nvPr>
            <p:ph type="body" idx="1"/>
          </p:nvPr>
        </p:nvSpPr>
        <p:spPr>
          <a:xfrm>
            <a:off x="609600" y="1533271"/>
            <a:ext cx="10744200" cy="2585323"/>
          </a:xfrm>
        </p:spPr>
        <p:txBody>
          <a:bodyPr/>
          <a:lstStyle/>
          <a:p>
            <a:pPr marL="342900" indent="-342900">
              <a:lnSpc>
                <a:spcPct val="150000"/>
              </a:lnSpc>
              <a:buFont typeface="Wingdings" panose="05000000000000000000" pitchFamily="2" charset="2"/>
              <a:buChar char="Ø"/>
            </a:pPr>
            <a:r>
              <a:rPr lang="en-US" dirty="0"/>
              <a:t>Names are from Botany and Genealogy: node, branch, depth (height), root, leaf, non-leaf (inner node), path, forest; parent, child, sibling, cousin, ancestor, descendant, and subtree.</a:t>
            </a:r>
          </a:p>
          <a:p>
            <a:pPr marL="342900" indent="-342900">
              <a:lnSpc>
                <a:spcPct val="150000"/>
              </a:lnSpc>
              <a:buFont typeface="Wingdings" panose="05000000000000000000" pitchFamily="2" charset="2"/>
              <a:buChar char="Ø"/>
            </a:pPr>
            <a:r>
              <a:rPr lang="en-US" dirty="0"/>
              <a:t>More terms...</a:t>
            </a:r>
          </a:p>
          <a:p>
            <a:pPr marL="342900"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27816361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3E2CB829-E4B9-4531-821F-4E22CCF6510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B27C2BB8-96D6-4091-90C5-19DEE9A47C92}" type="slidenum">
              <a:rPr lang="en-US" altLang="en-US" sz="1400">
                <a:solidFill>
                  <a:srgbClr val="000000"/>
                </a:solidFill>
                <a:cs typeface="Arial" panose="020B0604020202020204" pitchFamily="34" charset="0"/>
              </a:rPr>
              <a:pPr fontAlgn="base">
                <a:spcBef>
                  <a:spcPct val="0"/>
                </a:spcBef>
                <a:spcAft>
                  <a:spcPct val="0"/>
                </a:spcAft>
                <a:buClrTx/>
                <a:buSzTx/>
                <a:buNone/>
              </a:pPr>
              <a:t>60</a:t>
            </a:fld>
            <a:endParaRPr lang="en-US" altLang="en-US" sz="1400">
              <a:solidFill>
                <a:srgbClr val="000000"/>
              </a:solidFill>
              <a:cs typeface="Arial" panose="020B0604020202020204" pitchFamily="34" charset="0"/>
            </a:endParaRPr>
          </a:p>
        </p:txBody>
      </p:sp>
      <p:sp>
        <p:nvSpPr>
          <p:cNvPr id="14339" name="Rectangle 2">
            <a:extLst>
              <a:ext uri="{FF2B5EF4-FFF2-40B4-BE49-F238E27FC236}">
                <a16:creationId xmlns:a16="http://schemas.microsoft.com/office/drawing/2014/main" id="{CBDA3E99-343C-4824-9C3E-4E649C390B2C}"/>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14340" name="Rectangle 3">
            <a:extLst>
              <a:ext uri="{FF2B5EF4-FFF2-40B4-BE49-F238E27FC236}">
                <a16:creationId xmlns:a16="http://schemas.microsoft.com/office/drawing/2014/main" id="{D17A5F45-2463-47DF-B610-46C730D4A0ED}"/>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4341" name="Rectangle 4">
            <a:extLst>
              <a:ext uri="{FF2B5EF4-FFF2-40B4-BE49-F238E27FC236}">
                <a16:creationId xmlns:a16="http://schemas.microsoft.com/office/drawing/2014/main" id="{8C004E19-0ABD-4CC4-8C8A-F365E1FCF7CF}"/>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4342" name="Rectangle 5">
            <a:extLst>
              <a:ext uri="{FF2B5EF4-FFF2-40B4-BE49-F238E27FC236}">
                <a16:creationId xmlns:a16="http://schemas.microsoft.com/office/drawing/2014/main" id="{0DFC6E23-7C90-4F00-AB92-3E1A2F58A164}"/>
              </a:ext>
            </a:extLst>
          </p:cNvPr>
          <p:cNvSpPr>
            <a:spLocks noChangeArrowheads="1"/>
          </p:cNvSpPr>
          <p:nvPr/>
        </p:nvSpPr>
        <p:spPr bwMode="auto">
          <a:xfrm>
            <a:off x="3867150" y="2384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4343" name="Rectangle 6">
            <a:extLst>
              <a:ext uri="{FF2B5EF4-FFF2-40B4-BE49-F238E27FC236}">
                <a16:creationId xmlns:a16="http://schemas.microsoft.com/office/drawing/2014/main" id="{2F97E37C-EB33-4851-9C27-313C564AC445}"/>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4344" name="Rectangle 7">
            <a:extLst>
              <a:ext uri="{FF2B5EF4-FFF2-40B4-BE49-F238E27FC236}">
                <a16:creationId xmlns:a16="http://schemas.microsoft.com/office/drawing/2014/main" id="{8898CEF8-F66D-4301-B469-09BF30A95DBE}"/>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4345" name="Rectangle 8">
            <a:extLst>
              <a:ext uri="{FF2B5EF4-FFF2-40B4-BE49-F238E27FC236}">
                <a16:creationId xmlns:a16="http://schemas.microsoft.com/office/drawing/2014/main" id="{1F5C8766-BADD-4735-BE74-8358DB10D7D2}"/>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4346" name="Rectangle 9">
            <a:extLst>
              <a:ext uri="{FF2B5EF4-FFF2-40B4-BE49-F238E27FC236}">
                <a16:creationId xmlns:a16="http://schemas.microsoft.com/office/drawing/2014/main" id="{C3254474-1569-4BBC-AAE0-9DBF00A51B6B}"/>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4347" name="Rectangle 10">
            <a:extLst>
              <a:ext uri="{FF2B5EF4-FFF2-40B4-BE49-F238E27FC236}">
                <a16:creationId xmlns:a16="http://schemas.microsoft.com/office/drawing/2014/main" id="{1174E593-334C-487C-B1AA-4B5DBDC53C15}"/>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4348" name="Rectangle 11">
            <a:extLst>
              <a:ext uri="{FF2B5EF4-FFF2-40B4-BE49-F238E27FC236}">
                <a16:creationId xmlns:a16="http://schemas.microsoft.com/office/drawing/2014/main" id="{4F06E296-744C-45FC-B4AB-6748CBE54357}"/>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4349" name="Rectangle 12">
            <a:extLst>
              <a:ext uri="{FF2B5EF4-FFF2-40B4-BE49-F238E27FC236}">
                <a16:creationId xmlns:a16="http://schemas.microsoft.com/office/drawing/2014/main" id="{4D74721D-13EE-45FA-B3A5-76774A1CF5A7}"/>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4350" name="Rectangle 13">
            <a:extLst>
              <a:ext uri="{FF2B5EF4-FFF2-40B4-BE49-F238E27FC236}">
                <a16:creationId xmlns:a16="http://schemas.microsoft.com/office/drawing/2014/main" id="{B712B3B5-ECFF-43AC-A367-05737723FDE7}"/>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14351" name="Rectangle 14">
            <a:extLst>
              <a:ext uri="{FF2B5EF4-FFF2-40B4-BE49-F238E27FC236}">
                <a16:creationId xmlns:a16="http://schemas.microsoft.com/office/drawing/2014/main" id="{C4E18466-C173-4F49-B55B-2E1B8B267154}"/>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4352" name="Rectangle 15">
            <a:extLst>
              <a:ext uri="{FF2B5EF4-FFF2-40B4-BE49-F238E27FC236}">
                <a16:creationId xmlns:a16="http://schemas.microsoft.com/office/drawing/2014/main" id="{2CE8D82D-9FB3-48FE-8187-E651B87DA63D}"/>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4353" name="Rectangle 16">
            <a:extLst>
              <a:ext uri="{FF2B5EF4-FFF2-40B4-BE49-F238E27FC236}">
                <a16:creationId xmlns:a16="http://schemas.microsoft.com/office/drawing/2014/main" id="{FB7CFA67-5619-4C98-88F5-CC2E74EEBCC0}"/>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14354" name="Rectangle 17">
            <a:extLst>
              <a:ext uri="{FF2B5EF4-FFF2-40B4-BE49-F238E27FC236}">
                <a16:creationId xmlns:a16="http://schemas.microsoft.com/office/drawing/2014/main" id="{EAF0DE9A-D37E-43B1-8652-D59BD90565D9}"/>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14355" name="Object 18">
            <a:extLst>
              <a:ext uri="{FF2B5EF4-FFF2-40B4-BE49-F238E27FC236}">
                <a16:creationId xmlns:a16="http://schemas.microsoft.com/office/drawing/2014/main" id="{3D2BA698-6BC5-4368-BCD7-2E24361CE98B}"/>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3079" name="Picture" r:id="rId3" imgW="2511745" imgH="2001630" progId="Word.Picture.8">
                  <p:embed/>
                </p:oleObj>
              </mc:Choice>
              <mc:Fallback>
                <p:oleObj name="Picture" r:id="rId3" imgW="2511745" imgH="2001630" progId="Word.Picture.8">
                  <p:embed/>
                  <p:pic>
                    <p:nvPicPr>
                      <p:cNvPr id="14355" name="Object 18">
                        <a:extLst>
                          <a:ext uri="{FF2B5EF4-FFF2-40B4-BE49-F238E27FC236}">
                            <a16:creationId xmlns:a16="http://schemas.microsoft.com/office/drawing/2014/main" id="{3D2BA698-6BC5-4368-BCD7-2E24361CE9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56" name="Rectangle 19">
            <a:extLst>
              <a:ext uri="{FF2B5EF4-FFF2-40B4-BE49-F238E27FC236}">
                <a16:creationId xmlns:a16="http://schemas.microsoft.com/office/drawing/2014/main" id="{1BE0E877-FB89-47EC-AB2B-15E597EC11D4}"/>
              </a:ext>
            </a:extLst>
          </p:cNvPr>
          <p:cNvSpPr>
            <a:spLocks noChangeArrowheads="1"/>
          </p:cNvSpPr>
          <p:nvPr/>
        </p:nvSpPr>
        <p:spPr bwMode="auto">
          <a:xfrm>
            <a:off x="1752600" y="1600200"/>
            <a:ext cx="1600200" cy="173038"/>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4357" name="Rectangle 22">
            <a:extLst>
              <a:ext uri="{FF2B5EF4-FFF2-40B4-BE49-F238E27FC236}">
                <a16:creationId xmlns:a16="http://schemas.microsoft.com/office/drawing/2014/main" id="{D0CC35B4-0945-49BB-A039-99C676087F8A}"/>
              </a:ext>
            </a:extLst>
          </p:cNvPr>
          <p:cNvSpPr>
            <a:spLocks noChangeArrowheads="1"/>
          </p:cNvSpPr>
          <p:nvPr/>
        </p:nvSpPr>
        <p:spPr bwMode="auto">
          <a:xfrm>
            <a:off x="6600825" y="3644900"/>
            <a:ext cx="827088" cy="173038"/>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4994CA74-5596-4268-8467-1E046D3C0FF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D0260143-4175-467B-A2D3-BE1EAA347C15}" type="slidenum">
              <a:rPr lang="en-US" altLang="en-US" sz="1400">
                <a:solidFill>
                  <a:srgbClr val="000000"/>
                </a:solidFill>
                <a:cs typeface="Arial" panose="020B0604020202020204" pitchFamily="34" charset="0"/>
              </a:rPr>
              <a:pPr fontAlgn="base">
                <a:spcBef>
                  <a:spcPct val="0"/>
                </a:spcBef>
                <a:spcAft>
                  <a:spcPct val="0"/>
                </a:spcAft>
                <a:buClrTx/>
                <a:buSzTx/>
                <a:buNone/>
              </a:pPr>
              <a:t>61</a:t>
            </a:fld>
            <a:endParaRPr lang="en-US" altLang="en-US" sz="1400">
              <a:solidFill>
                <a:srgbClr val="000000"/>
              </a:solidFill>
              <a:cs typeface="Arial" panose="020B0604020202020204" pitchFamily="34" charset="0"/>
            </a:endParaRPr>
          </a:p>
        </p:txBody>
      </p:sp>
      <p:sp>
        <p:nvSpPr>
          <p:cNvPr id="15363" name="Rectangle 2">
            <a:extLst>
              <a:ext uri="{FF2B5EF4-FFF2-40B4-BE49-F238E27FC236}">
                <a16:creationId xmlns:a16="http://schemas.microsoft.com/office/drawing/2014/main" id="{4A1D7060-46A5-4010-BCAE-B52ABD7647D9}"/>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15364" name="Rectangle 3">
            <a:extLst>
              <a:ext uri="{FF2B5EF4-FFF2-40B4-BE49-F238E27FC236}">
                <a16:creationId xmlns:a16="http://schemas.microsoft.com/office/drawing/2014/main" id="{86A428CB-2B08-49F0-8AFB-1F211A369139}"/>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5365" name="Rectangle 4">
            <a:extLst>
              <a:ext uri="{FF2B5EF4-FFF2-40B4-BE49-F238E27FC236}">
                <a16:creationId xmlns:a16="http://schemas.microsoft.com/office/drawing/2014/main" id="{F6BEA7BE-0D14-4003-8939-58FABC7473C0}"/>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5366" name="Rectangle 5">
            <a:extLst>
              <a:ext uri="{FF2B5EF4-FFF2-40B4-BE49-F238E27FC236}">
                <a16:creationId xmlns:a16="http://schemas.microsoft.com/office/drawing/2014/main" id="{FF290E8B-BFCE-4351-AAD6-5A9C5F598531}"/>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5367" name="Rectangle 6">
            <a:extLst>
              <a:ext uri="{FF2B5EF4-FFF2-40B4-BE49-F238E27FC236}">
                <a16:creationId xmlns:a16="http://schemas.microsoft.com/office/drawing/2014/main" id="{BA08B135-ACCC-4FE6-A5F1-B65C8626A456}"/>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5368" name="Rectangle 7">
            <a:extLst>
              <a:ext uri="{FF2B5EF4-FFF2-40B4-BE49-F238E27FC236}">
                <a16:creationId xmlns:a16="http://schemas.microsoft.com/office/drawing/2014/main" id="{A6DF2B68-C43D-4601-BF60-11F9B9620130}"/>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5369" name="Rectangle 8">
            <a:extLst>
              <a:ext uri="{FF2B5EF4-FFF2-40B4-BE49-F238E27FC236}">
                <a16:creationId xmlns:a16="http://schemas.microsoft.com/office/drawing/2014/main" id="{87FBD2DB-B463-4ED5-A24C-999B8576B273}"/>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5370" name="Rectangle 9">
            <a:extLst>
              <a:ext uri="{FF2B5EF4-FFF2-40B4-BE49-F238E27FC236}">
                <a16:creationId xmlns:a16="http://schemas.microsoft.com/office/drawing/2014/main" id="{E3C1103A-0162-48D2-BE28-CC18DF97DFA2}"/>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5371" name="Rectangle 10">
            <a:extLst>
              <a:ext uri="{FF2B5EF4-FFF2-40B4-BE49-F238E27FC236}">
                <a16:creationId xmlns:a16="http://schemas.microsoft.com/office/drawing/2014/main" id="{715D7908-E990-4E3D-81CC-78BEEF178840}"/>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5372" name="Rectangle 11">
            <a:extLst>
              <a:ext uri="{FF2B5EF4-FFF2-40B4-BE49-F238E27FC236}">
                <a16:creationId xmlns:a16="http://schemas.microsoft.com/office/drawing/2014/main" id="{8039C7A4-E741-4B26-A5A4-C2565A7756A6}"/>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5373" name="Rectangle 12">
            <a:extLst>
              <a:ext uri="{FF2B5EF4-FFF2-40B4-BE49-F238E27FC236}">
                <a16:creationId xmlns:a16="http://schemas.microsoft.com/office/drawing/2014/main" id="{FFD28220-BF14-4116-B97C-D85FA812A7EF}"/>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5374" name="Rectangle 13">
            <a:extLst>
              <a:ext uri="{FF2B5EF4-FFF2-40B4-BE49-F238E27FC236}">
                <a16:creationId xmlns:a16="http://schemas.microsoft.com/office/drawing/2014/main" id="{AF302531-F1BE-4EB5-A2B9-B6D95F7EB202}"/>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15375" name="Rectangle 14">
            <a:extLst>
              <a:ext uri="{FF2B5EF4-FFF2-40B4-BE49-F238E27FC236}">
                <a16:creationId xmlns:a16="http://schemas.microsoft.com/office/drawing/2014/main" id="{2A77DFA0-A04C-42AF-AB3E-B44FE0201568}"/>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5376" name="Rectangle 15">
            <a:extLst>
              <a:ext uri="{FF2B5EF4-FFF2-40B4-BE49-F238E27FC236}">
                <a16:creationId xmlns:a16="http://schemas.microsoft.com/office/drawing/2014/main" id="{587A5389-889C-4ABE-ACE2-AEBCA4209E2D}"/>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5377" name="Rectangle 16">
            <a:extLst>
              <a:ext uri="{FF2B5EF4-FFF2-40B4-BE49-F238E27FC236}">
                <a16:creationId xmlns:a16="http://schemas.microsoft.com/office/drawing/2014/main" id="{E1E6913A-4550-4037-88FD-C3505F3050FF}"/>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15378" name="Rectangle 17">
            <a:extLst>
              <a:ext uri="{FF2B5EF4-FFF2-40B4-BE49-F238E27FC236}">
                <a16:creationId xmlns:a16="http://schemas.microsoft.com/office/drawing/2014/main" id="{9E77B571-A46A-415B-A752-52EFE1FBEE90}"/>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15379" name="Object 18">
            <a:extLst>
              <a:ext uri="{FF2B5EF4-FFF2-40B4-BE49-F238E27FC236}">
                <a16:creationId xmlns:a16="http://schemas.microsoft.com/office/drawing/2014/main" id="{BDEDD017-E8AB-49A5-9829-DEAB6ED78671}"/>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4103" name="Picture" r:id="rId3" imgW="2511745" imgH="2001630" progId="Word.Picture.8">
                  <p:embed/>
                </p:oleObj>
              </mc:Choice>
              <mc:Fallback>
                <p:oleObj name="Picture" r:id="rId3" imgW="2511745" imgH="2001630" progId="Word.Picture.8">
                  <p:embed/>
                  <p:pic>
                    <p:nvPicPr>
                      <p:cNvPr id="15379" name="Object 18">
                        <a:extLst>
                          <a:ext uri="{FF2B5EF4-FFF2-40B4-BE49-F238E27FC236}">
                            <a16:creationId xmlns:a16="http://schemas.microsoft.com/office/drawing/2014/main" id="{BDEDD017-E8AB-49A5-9829-DEAB6ED786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80" name="Rectangle 19">
            <a:extLst>
              <a:ext uri="{FF2B5EF4-FFF2-40B4-BE49-F238E27FC236}">
                <a16:creationId xmlns:a16="http://schemas.microsoft.com/office/drawing/2014/main" id="{E3C4105C-D56B-4391-A78D-DC1465174A74}"/>
              </a:ext>
            </a:extLst>
          </p:cNvPr>
          <p:cNvSpPr>
            <a:spLocks noChangeArrowheads="1"/>
          </p:cNvSpPr>
          <p:nvPr/>
        </p:nvSpPr>
        <p:spPr bwMode="auto">
          <a:xfrm>
            <a:off x="1739901" y="1844675"/>
            <a:ext cx="2016125" cy="173038"/>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5381" name="Rectangle 20">
            <a:extLst>
              <a:ext uri="{FF2B5EF4-FFF2-40B4-BE49-F238E27FC236}">
                <a16:creationId xmlns:a16="http://schemas.microsoft.com/office/drawing/2014/main" id="{54BB0395-FCFF-4761-8634-409A67422D37}"/>
              </a:ext>
            </a:extLst>
          </p:cNvPr>
          <p:cNvSpPr>
            <a:spLocks noChangeArrowheads="1"/>
          </p:cNvSpPr>
          <p:nvPr/>
        </p:nvSpPr>
        <p:spPr bwMode="auto">
          <a:xfrm>
            <a:off x="6600825" y="3644900"/>
            <a:ext cx="827088" cy="173038"/>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a:extLst>
              <a:ext uri="{FF2B5EF4-FFF2-40B4-BE49-F238E27FC236}">
                <a16:creationId xmlns:a16="http://schemas.microsoft.com/office/drawing/2014/main" id="{A9A98428-D0EA-4CF5-885D-9CB44A03006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485BCF59-269E-43BD-8ACA-57C75E5EFF4A}" type="slidenum">
              <a:rPr lang="en-US" altLang="en-US" sz="1400">
                <a:solidFill>
                  <a:srgbClr val="000000"/>
                </a:solidFill>
                <a:cs typeface="Arial" panose="020B0604020202020204" pitchFamily="34" charset="0"/>
              </a:rPr>
              <a:pPr fontAlgn="base">
                <a:spcBef>
                  <a:spcPct val="0"/>
                </a:spcBef>
                <a:spcAft>
                  <a:spcPct val="0"/>
                </a:spcAft>
                <a:buClrTx/>
                <a:buSzTx/>
                <a:buNone/>
              </a:pPr>
              <a:t>62</a:t>
            </a:fld>
            <a:endParaRPr lang="en-US" altLang="en-US" sz="1400">
              <a:solidFill>
                <a:srgbClr val="000000"/>
              </a:solidFill>
              <a:cs typeface="Arial" panose="020B0604020202020204" pitchFamily="34" charset="0"/>
            </a:endParaRPr>
          </a:p>
        </p:txBody>
      </p:sp>
      <p:sp>
        <p:nvSpPr>
          <p:cNvPr id="16387" name="Rectangle 2">
            <a:extLst>
              <a:ext uri="{FF2B5EF4-FFF2-40B4-BE49-F238E27FC236}">
                <a16:creationId xmlns:a16="http://schemas.microsoft.com/office/drawing/2014/main" id="{4F51A654-BEF3-47C1-ABD7-A48DB878D253}"/>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16388" name="Rectangle 3">
            <a:extLst>
              <a:ext uri="{FF2B5EF4-FFF2-40B4-BE49-F238E27FC236}">
                <a16:creationId xmlns:a16="http://schemas.microsoft.com/office/drawing/2014/main" id="{F6073C45-685E-46A1-8476-2D13BB309B0D}"/>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6389" name="Rectangle 4">
            <a:extLst>
              <a:ext uri="{FF2B5EF4-FFF2-40B4-BE49-F238E27FC236}">
                <a16:creationId xmlns:a16="http://schemas.microsoft.com/office/drawing/2014/main" id="{926823BB-21B7-4D4A-A26C-65C6E0C9380E}"/>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6390" name="Rectangle 5">
            <a:extLst>
              <a:ext uri="{FF2B5EF4-FFF2-40B4-BE49-F238E27FC236}">
                <a16:creationId xmlns:a16="http://schemas.microsoft.com/office/drawing/2014/main" id="{BABF1EB3-2F0C-49AB-AA52-667B0470BDEA}"/>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6391" name="Rectangle 6">
            <a:extLst>
              <a:ext uri="{FF2B5EF4-FFF2-40B4-BE49-F238E27FC236}">
                <a16:creationId xmlns:a16="http://schemas.microsoft.com/office/drawing/2014/main" id="{EEE46834-8718-4A21-9A89-20C1DE3C911A}"/>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6392" name="Rectangle 7">
            <a:extLst>
              <a:ext uri="{FF2B5EF4-FFF2-40B4-BE49-F238E27FC236}">
                <a16:creationId xmlns:a16="http://schemas.microsoft.com/office/drawing/2014/main" id="{A6F72B52-5D4A-45BA-B3E5-542E02410D7A}"/>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6393" name="Rectangle 8">
            <a:extLst>
              <a:ext uri="{FF2B5EF4-FFF2-40B4-BE49-F238E27FC236}">
                <a16:creationId xmlns:a16="http://schemas.microsoft.com/office/drawing/2014/main" id="{C0A1786E-740E-4640-9DC4-C38189C34189}"/>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6394" name="Rectangle 9">
            <a:extLst>
              <a:ext uri="{FF2B5EF4-FFF2-40B4-BE49-F238E27FC236}">
                <a16:creationId xmlns:a16="http://schemas.microsoft.com/office/drawing/2014/main" id="{2BF223ED-D4AF-498B-84AC-923C9FE24971}"/>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6395" name="Rectangle 10">
            <a:extLst>
              <a:ext uri="{FF2B5EF4-FFF2-40B4-BE49-F238E27FC236}">
                <a16:creationId xmlns:a16="http://schemas.microsoft.com/office/drawing/2014/main" id="{DCCC7A35-DCCC-4364-BEC0-662AB324E299}"/>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6396" name="Rectangle 11">
            <a:extLst>
              <a:ext uri="{FF2B5EF4-FFF2-40B4-BE49-F238E27FC236}">
                <a16:creationId xmlns:a16="http://schemas.microsoft.com/office/drawing/2014/main" id="{458ACFE4-EE7F-43CC-A2E8-E959785B3A0F}"/>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6397" name="Rectangle 12">
            <a:extLst>
              <a:ext uri="{FF2B5EF4-FFF2-40B4-BE49-F238E27FC236}">
                <a16:creationId xmlns:a16="http://schemas.microsoft.com/office/drawing/2014/main" id="{8669B09D-E1EF-4700-9425-3A3D95038B59}"/>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6398" name="Rectangle 13">
            <a:extLst>
              <a:ext uri="{FF2B5EF4-FFF2-40B4-BE49-F238E27FC236}">
                <a16:creationId xmlns:a16="http://schemas.microsoft.com/office/drawing/2014/main" id="{A8A0DC06-7210-49D0-8DC5-A6089E7A20BB}"/>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16399" name="Rectangle 14">
            <a:extLst>
              <a:ext uri="{FF2B5EF4-FFF2-40B4-BE49-F238E27FC236}">
                <a16:creationId xmlns:a16="http://schemas.microsoft.com/office/drawing/2014/main" id="{8ADB8F22-B297-443D-A1B8-9D130A13C3D6}"/>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6400" name="Rectangle 15">
            <a:extLst>
              <a:ext uri="{FF2B5EF4-FFF2-40B4-BE49-F238E27FC236}">
                <a16:creationId xmlns:a16="http://schemas.microsoft.com/office/drawing/2014/main" id="{BB2A716A-8EDB-480F-82C3-20EE937201F5}"/>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6401" name="Rectangle 16">
            <a:extLst>
              <a:ext uri="{FF2B5EF4-FFF2-40B4-BE49-F238E27FC236}">
                <a16:creationId xmlns:a16="http://schemas.microsoft.com/office/drawing/2014/main" id="{880AD6A6-87BE-479C-8714-447D3D1CA62B}"/>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16402" name="Rectangle 17">
            <a:extLst>
              <a:ext uri="{FF2B5EF4-FFF2-40B4-BE49-F238E27FC236}">
                <a16:creationId xmlns:a16="http://schemas.microsoft.com/office/drawing/2014/main" id="{68F835F5-482F-46E8-B7BA-FCD245195024}"/>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16403" name="Object 18">
            <a:extLst>
              <a:ext uri="{FF2B5EF4-FFF2-40B4-BE49-F238E27FC236}">
                <a16:creationId xmlns:a16="http://schemas.microsoft.com/office/drawing/2014/main" id="{881A47C3-546B-45A9-A4F3-73156602518A}"/>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5127" name="Picture" r:id="rId3" imgW="2511745" imgH="2001630" progId="Word.Picture.8">
                  <p:embed/>
                </p:oleObj>
              </mc:Choice>
              <mc:Fallback>
                <p:oleObj name="Picture" r:id="rId3" imgW="2511745" imgH="2001630" progId="Word.Picture.8">
                  <p:embed/>
                  <p:pic>
                    <p:nvPicPr>
                      <p:cNvPr id="16403" name="Object 18">
                        <a:extLst>
                          <a:ext uri="{FF2B5EF4-FFF2-40B4-BE49-F238E27FC236}">
                            <a16:creationId xmlns:a16="http://schemas.microsoft.com/office/drawing/2014/main" id="{881A47C3-546B-45A9-A4F3-7315660251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04" name="Rectangle 19">
            <a:extLst>
              <a:ext uri="{FF2B5EF4-FFF2-40B4-BE49-F238E27FC236}">
                <a16:creationId xmlns:a16="http://schemas.microsoft.com/office/drawing/2014/main" id="{4E964878-BCC3-42A9-BE7C-DA16B6D94199}"/>
              </a:ext>
            </a:extLst>
          </p:cNvPr>
          <p:cNvSpPr>
            <a:spLocks noChangeArrowheads="1"/>
          </p:cNvSpPr>
          <p:nvPr/>
        </p:nvSpPr>
        <p:spPr bwMode="auto">
          <a:xfrm>
            <a:off x="1919288" y="2060576"/>
            <a:ext cx="4140200" cy="136525"/>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6405" name="Rectangle 20">
            <a:extLst>
              <a:ext uri="{FF2B5EF4-FFF2-40B4-BE49-F238E27FC236}">
                <a16:creationId xmlns:a16="http://schemas.microsoft.com/office/drawing/2014/main" id="{D42B718B-04F5-41EE-9292-A84BCC4F75AC}"/>
              </a:ext>
            </a:extLst>
          </p:cNvPr>
          <p:cNvSpPr>
            <a:spLocks noChangeArrowheads="1"/>
          </p:cNvSpPr>
          <p:nvPr/>
        </p:nvSpPr>
        <p:spPr bwMode="auto">
          <a:xfrm>
            <a:off x="6600825" y="3644900"/>
            <a:ext cx="827088" cy="173038"/>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6406" name="Rectangle 21">
            <a:extLst>
              <a:ext uri="{FF2B5EF4-FFF2-40B4-BE49-F238E27FC236}">
                <a16:creationId xmlns:a16="http://schemas.microsoft.com/office/drawing/2014/main" id="{58A78998-0DE3-41CF-B4E9-EE34CC1B4A79}"/>
              </a:ext>
            </a:extLst>
          </p:cNvPr>
          <p:cNvSpPr>
            <a:spLocks noChangeArrowheads="1"/>
          </p:cNvSpPr>
          <p:nvPr/>
        </p:nvSpPr>
        <p:spPr bwMode="auto">
          <a:xfrm>
            <a:off x="6635750" y="1952625"/>
            <a:ext cx="1296988"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101 &lt; 60?</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53351711-E3C3-44C5-95BB-6BB55730378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9A786222-549E-4F79-B4A4-8AC84728EF52}" type="slidenum">
              <a:rPr lang="en-US" altLang="en-US" sz="1400">
                <a:solidFill>
                  <a:srgbClr val="000000"/>
                </a:solidFill>
                <a:cs typeface="Arial" panose="020B0604020202020204" pitchFamily="34" charset="0"/>
              </a:rPr>
              <a:pPr fontAlgn="base">
                <a:spcBef>
                  <a:spcPct val="0"/>
                </a:spcBef>
                <a:spcAft>
                  <a:spcPct val="0"/>
                </a:spcAft>
                <a:buClrTx/>
                <a:buSzTx/>
                <a:buNone/>
              </a:pPr>
              <a:t>63</a:t>
            </a:fld>
            <a:endParaRPr lang="en-US" altLang="en-US" sz="1400">
              <a:solidFill>
                <a:srgbClr val="000000"/>
              </a:solidFill>
              <a:cs typeface="Arial" panose="020B0604020202020204" pitchFamily="34" charset="0"/>
            </a:endParaRPr>
          </a:p>
        </p:txBody>
      </p:sp>
      <p:sp>
        <p:nvSpPr>
          <p:cNvPr id="17411" name="Rectangle 2">
            <a:extLst>
              <a:ext uri="{FF2B5EF4-FFF2-40B4-BE49-F238E27FC236}">
                <a16:creationId xmlns:a16="http://schemas.microsoft.com/office/drawing/2014/main" id="{09D70A48-EA42-444F-80EB-2F3A83BDC46A}"/>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17412" name="Rectangle 3">
            <a:extLst>
              <a:ext uri="{FF2B5EF4-FFF2-40B4-BE49-F238E27FC236}">
                <a16:creationId xmlns:a16="http://schemas.microsoft.com/office/drawing/2014/main" id="{4F494688-C6E6-45B2-AE17-7AB620FC8FAD}"/>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7413" name="Rectangle 4">
            <a:extLst>
              <a:ext uri="{FF2B5EF4-FFF2-40B4-BE49-F238E27FC236}">
                <a16:creationId xmlns:a16="http://schemas.microsoft.com/office/drawing/2014/main" id="{56935299-E387-4DBD-9DB9-F1EB25D35759}"/>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7414" name="Rectangle 5">
            <a:extLst>
              <a:ext uri="{FF2B5EF4-FFF2-40B4-BE49-F238E27FC236}">
                <a16:creationId xmlns:a16="http://schemas.microsoft.com/office/drawing/2014/main" id="{F3099A08-B282-4532-87C4-B44F48C78E91}"/>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7415" name="Rectangle 6">
            <a:extLst>
              <a:ext uri="{FF2B5EF4-FFF2-40B4-BE49-F238E27FC236}">
                <a16:creationId xmlns:a16="http://schemas.microsoft.com/office/drawing/2014/main" id="{B8A6277E-583E-4FA0-9D0E-C7A8B90124E7}"/>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7416" name="Rectangle 7">
            <a:extLst>
              <a:ext uri="{FF2B5EF4-FFF2-40B4-BE49-F238E27FC236}">
                <a16:creationId xmlns:a16="http://schemas.microsoft.com/office/drawing/2014/main" id="{0B73F3DC-C2D8-461F-8324-5E09522EA46F}"/>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7417" name="Rectangle 8">
            <a:extLst>
              <a:ext uri="{FF2B5EF4-FFF2-40B4-BE49-F238E27FC236}">
                <a16:creationId xmlns:a16="http://schemas.microsoft.com/office/drawing/2014/main" id="{F6FAA799-49DB-4577-B822-6E998F763CB4}"/>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7418" name="Rectangle 9">
            <a:extLst>
              <a:ext uri="{FF2B5EF4-FFF2-40B4-BE49-F238E27FC236}">
                <a16:creationId xmlns:a16="http://schemas.microsoft.com/office/drawing/2014/main" id="{7F63B378-EBC6-43D7-B774-C489EF30FFB3}"/>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7419" name="Rectangle 10">
            <a:extLst>
              <a:ext uri="{FF2B5EF4-FFF2-40B4-BE49-F238E27FC236}">
                <a16:creationId xmlns:a16="http://schemas.microsoft.com/office/drawing/2014/main" id="{F8B0647C-8C9F-4058-A1EB-5963EF742F5B}"/>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7420" name="Rectangle 11">
            <a:extLst>
              <a:ext uri="{FF2B5EF4-FFF2-40B4-BE49-F238E27FC236}">
                <a16:creationId xmlns:a16="http://schemas.microsoft.com/office/drawing/2014/main" id="{E0FAEC3E-EC69-4D94-A84C-A31EDF7709C2}"/>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7421" name="Rectangle 12">
            <a:extLst>
              <a:ext uri="{FF2B5EF4-FFF2-40B4-BE49-F238E27FC236}">
                <a16:creationId xmlns:a16="http://schemas.microsoft.com/office/drawing/2014/main" id="{2BD83EBE-D3DC-43CD-A661-2806D284A70B}"/>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7422" name="Rectangle 13">
            <a:extLst>
              <a:ext uri="{FF2B5EF4-FFF2-40B4-BE49-F238E27FC236}">
                <a16:creationId xmlns:a16="http://schemas.microsoft.com/office/drawing/2014/main" id="{5A5CAE49-AEF0-4F73-8DE2-C62D8B7AB2D3}"/>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17423" name="Rectangle 14">
            <a:extLst>
              <a:ext uri="{FF2B5EF4-FFF2-40B4-BE49-F238E27FC236}">
                <a16:creationId xmlns:a16="http://schemas.microsoft.com/office/drawing/2014/main" id="{1C63944C-58CE-4257-99B1-F51A563859F5}"/>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7424" name="Rectangle 15">
            <a:extLst>
              <a:ext uri="{FF2B5EF4-FFF2-40B4-BE49-F238E27FC236}">
                <a16:creationId xmlns:a16="http://schemas.microsoft.com/office/drawing/2014/main" id="{2194AA39-C9A6-498E-B41F-EA41D18FDC41}"/>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7425" name="Rectangle 16">
            <a:extLst>
              <a:ext uri="{FF2B5EF4-FFF2-40B4-BE49-F238E27FC236}">
                <a16:creationId xmlns:a16="http://schemas.microsoft.com/office/drawing/2014/main" id="{EFBD8B7D-2F13-4CF2-B775-2EA0B2B9A923}"/>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17426" name="Rectangle 17">
            <a:extLst>
              <a:ext uri="{FF2B5EF4-FFF2-40B4-BE49-F238E27FC236}">
                <a16:creationId xmlns:a16="http://schemas.microsoft.com/office/drawing/2014/main" id="{AB4CA983-493A-403F-8476-BFB4C73CF880}"/>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17427" name="Object 18">
            <a:extLst>
              <a:ext uri="{FF2B5EF4-FFF2-40B4-BE49-F238E27FC236}">
                <a16:creationId xmlns:a16="http://schemas.microsoft.com/office/drawing/2014/main" id="{577377B7-6CDF-4D25-9FE4-B7620CC091EB}"/>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6151" name="Picture" r:id="rId3" imgW="2511745" imgH="2001630" progId="Word.Picture.8">
                  <p:embed/>
                </p:oleObj>
              </mc:Choice>
              <mc:Fallback>
                <p:oleObj name="Picture" r:id="rId3" imgW="2511745" imgH="2001630" progId="Word.Picture.8">
                  <p:embed/>
                  <p:pic>
                    <p:nvPicPr>
                      <p:cNvPr id="17427" name="Object 18">
                        <a:extLst>
                          <a:ext uri="{FF2B5EF4-FFF2-40B4-BE49-F238E27FC236}">
                            <a16:creationId xmlns:a16="http://schemas.microsoft.com/office/drawing/2014/main" id="{577377B7-6CDF-4D25-9FE4-B7620CC091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28" name="Rectangle 19">
            <a:extLst>
              <a:ext uri="{FF2B5EF4-FFF2-40B4-BE49-F238E27FC236}">
                <a16:creationId xmlns:a16="http://schemas.microsoft.com/office/drawing/2014/main" id="{6DAD9F3E-55FC-4114-9A66-F66B497DD0A6}"/>
              </a:ext>
            </a:extLst>
          </p:cNvPr>
          <p:cNvSpPr>
            <a:spLocks noChangeArrowheads="1"/>
          </p:cNvSpPr>
          <p:nvPr/>
        </p:nvSpPr>
        <p:spPr bwMode="auto">
          <a:xfrm>
            <a:off x="2351088" y="2852739"/>
            <a:ext cx="4140200" cy="136525"/>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7429" name="Rectangle 20">
            <a:extLst>
              <a:ext uri="{FF2B5EF4-FFF2-40B4-BE49-F238E27FC236}">
                <a16:creationId xmlns:a16="http://schemas.microsoft.com/office/drawing/2014/main" id="{0765EACD-0A7D-4E3D-8D81-4BBDEF44BB06}"/>
              </a:ext>
            </a:extLst>
          </p:cNvPr>
          <p:cNvSpPr>
            <a:spLocks noChangeArrowheads="1"/>
          </p:cNvSpPr>
          <p:nvPr/>
        </p:nvSpPr>
        <p:spPr bwMode="auto">
          <a:xfrm>
            <a:off x="6600825" y="3644900"/>
            <a:ext cx="827088" cy="173038"/>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7430" name="Rectangle 21">
            <a:extLst>
              <a:ext uri="{FF2B5EF4-FFF2-40B4-BE49-F238E27FC236}">
                <a16:creationId xmlns:a16="http://schemas.microsoft.com/office/drawing/2014/main" id="{9E65EEBC-1ECA-416F-A4E3-548BB8F0CD56}"/>
              </a:ext>
            </a:extLst>
          </p:cNvPr>
          <p:cNvSpPr>
            <a:spLocks noChangeArrowheads="1"/>
          </p:cNvSpPr>
          <p:nvPr/>
        </p:nvSpPr>
        <p:spPr bwMode="auto">
          <a:xfrm>
            <a:off x="6780214" y="2636839"/>
            <a:ext cx="1296987"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101 &gt; 60?</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C6F14AB4-4D4D-4B36-9F54-1420E434506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AF0DC3F9-1F41-47E8-BFE7-27707A8AC2D7}" type="slidenum">
              <a:rPr lang="en-US" altLang="en-US" sz="1400">
                <a:solidFill>
                  <a:srgbClr val="000000"/>
                </a:solidFill>
                <a:cs typeface="Arial" panose="020B0604020202020204" pitchFamily="34" charset="0"/>
              </a:rPr>
              <a:pPr fontAlgn="base">
                <a:spcBef>
                  <a:spcPct val="0"/>
                </a:spcBef>
                <a:spcAft>
                  <a:spcPct val="0"/>
                </a:spcAft>
                <a:buClrTx/>
                <a:buSzTx/>
                <a:buNone/>
              </a:pPr>
              <a:t>64</a:t>
            </a:fld>
            <a:endParaRPr lang="en-US" altLang="en-US" sz="1400">
              <a:solidFill>
                <a:srgbClr val="000000"/>
              </a:solidFill>
              <a:cs typeface="Arial" panose="020B0604020202020204" pitchFamily="34" charset="0"/>
            </a:endParaRPr>
          </a:p>
        </p:txBody>
      </p:sp>
      <p:sp>
        <p:nvSpPr>
          <p:cNvPr id="18435" name="Rectangle 2">
            <a:extLst>
              <a:ext uri="{FF2B5EF4-FFF2-40B4-BE49-F238E27FC236}">
                <a16:creationId xmlns:a16="http://schemas.microsoft.com/office/drawing/2014/main" id="{46AC0EA1-B314-4DF9-9D9A-883D8CE7FE6F}"/>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18436" name="Rectangle 3">
            <a:extLst>
              <a:ext uri="{FF2B5EF4-FFF2-40B4-BE49-F238E27FC236}">
                <a16:creationId xmlns:a16="http://schemas.microsoft.com/office/drawing/2014/main" id="{F399F1E4-8E9A-4447-8D10-A9D932640A3E}"/>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8437" name="Rectangle 4">
            <a:extLst>
              <a:ext uri="{FF2B5EF4-FFF2-40B4-BE49-F238E27FC236}">
                <a16:creationId xmlns:a16="http://schemas.microsoft.com/office/drawing/2014/main" id="{86D0822A-F3D0-4C6A-8CFD-DE25DF639202}"/>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8438" name="Rectangle 5">
            <a:extLst>
              <a:ext uri="{FF2B5EF4-FFF2-40B4-BE49-F238E27FC236}">
                <a16:creationId xmlns:a16="http://schemas.microsoft.com/office/drawing/2014/main" id="{59FB321D-12B0-44BD-87B3-00F16B34CBCA}"/>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8439" name="Rectangle 6">
            <a:extLst>
              <a:ext uri="{FF2B5EF4-FFF2-40B4-BE49-F238E27FC236}">
                <a16:creationId xmlns:a16="http://schemas.microsoft.com/office/drawing/2014/main" id="{3E8C3981-20A0-4849-87DA-2C37AFAA9A79}"/>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8440" name="Rectangle 7">
            <a:extLst>
              <a:ext uri="{FF2B5EF4-FFF2-40B4-BE49-F238E27FC236}">
                <a16:creationId xmlns:a16="http://schemas.microsoft.com/office/drawing/2014/main" id="{FF8038A2-2A71-4EAD-8643-52C8FB3B15FF}"/>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8441" name="Rectangle 8">
            <a:extLst>
              <a:ext uri="{FF2B5EF4-FFF2-40B4-BE49-F238E27FC236}">
                <a16:creationId xmlns:a16="http://schemas.microsoft.com/office/drawing/2014/main" id="{3FB7BA59-D0A1-4F36-9997-B322FB6F7B6C}"/>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8442" name="Rectangle 9">
            <a:extLst>
              <a:ext uri="{FF2B5EF4-FFF2-40B4-BE49-F238E27FC236}">
                <a16:creationId xmlns:a16="http://schemas.microsoft.com/office/drawing/2014/main" id="{07D65C1F-42B5-4055-A128-6A41553920C0}"/>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8443" name="Rectangle 10">
            <a:extLst>
              <a:ext uri="{FF2B5EF4-FFF2-40B4-BE49-F238E27FC236}">
                <a16:creationId xmlns:a16="http://schemas.microsoft.com/office/drawing/2014/main" id="{B2E688E5-4033-4629-84DB-80822C5C68B8}"/>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8444" name="Rectangle 11">
            <a:extLst>
              <a:ext uri="{FF2B5EF4-FFF2-40B4-BE49-F238E27FC236}">
                <a16:creationId xmlns:a16="http://schemas.microsoft.com/office/drawing/2014/main" id="{89D0B564-57C1-44FF-BA24-7BF4F30728A8}"/>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8445" name="Rectangle 12">
            <a:extLst>
              <a:ext uri="{FF2B5EF4-FFF2-40B4-BE49-F238E27FC236}">
                <a16:creationId xmlns:a16="http://schemas.microsoft.com/office/drawing/2014/main" id="{08AAFE2B-5585-4992-89F9-DC07CB31CE01}"/>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8446" name="Rectangle 13">
            <a:extLst>
              <a:ext uri="{FF2B5EF4-FFF2-40B4-BE49-F238E27FC236}">
                <a16:creationId xmlns:a16="http://schemas.microsoft.com/office/drawing/2014/main" id="{05B60ADA-C6BB-4B74-BB36-A49ECB860F16}"/>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18447" name="Rectangle 14">
            <a:extLst>
              <a:ext uri="{FF2B5EF4-FFF2-40B4-BE49-F238E27FC236}">
                <a16:creationId xmlns:a16="http://schemas.microsoft.com/office/drawing/2014/main" id="{CB8240B5-39DA-48DE-B8B0-31FFF3649274}"/>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8448" name="Rectangle 15">
            <a:extLst>
              <a:ext uri="{FF2B5EF4-FFF2-40B4-BE49-F238E27FC236}">
                <a16:creationId xmlns:a16="http://schemas.microsoft.com/office/drawing/2014/main" id="{7371527F-2DDA-4B57-BA7E-86388CA76941}"/>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8449" name="Rectangle 16">
            <a:extLst>
              <a:ext uri="{FF2B5EF4-FFF2-40B4-BE49-F238E27FC236}">
                <a16:creationId xmlns:a16="http://schemas.microsoft.com/office/drawing/2014/main" id="{B078FE10-47F0-4BA7-A21C-0B8883D18010}"/>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18450" name="Rectangle 17">
            <a:extLst>
              <a:ext uri="{FF2B5EF4-FFF2-40B4-BE49-F238E27FC236}">
                <a16:creationId xmlns:a16="http://schemas.microsoft.com/office/drawing/2014/main" id="{BB970F11-25E2-4358-9A20-5F025EF0CF29}"/>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18451" name="Object 18">
            <a:extLst>
              <a:ext uri="{FF2B5EF4-FFF2-40B4-BE49-F238E27FC236}">
                <a16:creationId xmlns:a16="http://schemas.microsoft.com/office/drawing/2014/main" id="{CC9F94CF-4998-4C0D-9F6D-A49C22214364}"/>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7175" name="Picture" r:id="rId3" imgW="2511745" imgH="2001630" progId="Word.Picture.8">
                  <p:embed/>
                </p:oleObj>
              </mc:Choice>
              <mc:Fallback>
                <p:oleObj name="Picture" r:id="rId3" imgW="2511745" imgH="2001630" progId="Word.Picture.8">
                  <p:embed/>
                  <p:pic>
                    <p:nvPicPr>
                      <p:cNvPr id="18451" name="Object 18">
                        <a:extLst>
                          <a:ext uri="{FF2B5EF4-FFF2-40B4-BE49-F238E27FC236}">
                            <a16:creationId xmlns:a16="http://schemas.microsoft.com/office/drawing/2014/main" id="{CC9F94CF-4998-4C0D-9F6D-A49C222143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52" name="Rectangle 19">
            <a:extLst>
              <a:ext uri="{FF2B5EF4-FFF2-40B4-BE49-F238E27FC236}">
                <a16:creationId xmlns:a16="http://schemas.microsoft.com/office/drawing/2014/main" id="{CCCAFE56-F8D1-4370-A0BD-BDCBBAA36D0B}"/>
              </a:ext>
            </a:extLst>
          </p:cNvPr>
          <p:cNvSpPr>
            <a:spLocks noChangeArrowheads="1"/>
          </p:cNvSpPr>
          <p:nvPr/>
        </p:nvSpPr>
        <p:spPr bwMode="auto">
          <a:xfrm>
            <a:off x="2063750" y="3033714"/>
            <a:ext cx="1728788" cy="136525"/>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8453" name="Rectangle 20">
            <a:extLst>
              <a:ext uri="{FF2B5EF4-FFF2-40B4-BE49-F238E27FC236}">
                <a16:creationId xmlns:a16="http://schemas.microsoft.com/office/drawing/2014/main" id="{38B6A6D0-11EA-4EBC-B4F5-DDFA747A6D8F}"/>
              </a:ext>
            </a:extLst>
          </p:cNvPr>
          <p:cNvSpPr>
            <a:spLocks noChangeArrowheads="1"/>
          </p:cNvSpPr>
          <p:nvPr/>
        </p:nvSpPr>
        <p:spPr bwMode="auto">
          <a:xfrm>
            <a:off x="6527800" y="3429000"/>
            <a:ext cx="827088" cy="173038"/>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8454" name="Rectangle 21">
            <a:extLst>
              <a:ext uri="{FF2B5EF4-FFF2-40B4-BE49-F238E27FC236}">
                <a16:creationId xmlns:a16="http://schemas.microsoft.com/office/drawing/2014/main" id="{910A8380-2076-4B30-A526-D150191A893B}"/>
              </a:ext>
            </a:extLst>
          </p:cNvPr>
          <p:cNvSpPr>
            <a:spLocks noChangeArrowheads="1"/>
          </p:cNvSpPr>
          <p:nvPr/>
        </p:nvSpPr>
        <p:spPr bwMode="auto">
          <a:xfrm>
            <a:off x="6780214" y="2636839"/>
            <a:ext cx="1296987"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101 &gt; 60 true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795C3274-6561-418D-8A26-BB6F173A043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557164C2-D8AA-40D7-A4DF-C10B5B3B0118}" type="slidenum">
              <a:rPr lang="en-US" altLang="en-US" sz="1400">
                <a:solidFill>
                  <a:srgbClr val="000000"/>
                </a:solidFill>
                <a:cs typeface="Arial" panose="020B0604020202020204" pitchFamily="34" charset="0"/>
              </a:rPr>
              <a:pPr fontAlgn="base">
                <a:spcBef>
                  <a:spcPct val="0"/>
                </a:spcBef>
                <a:spcAft>
                  <a:spcPct val="0"/>
                </a:spcAft>
                <a:buClrTx/>
                <a:buSzTx/>
                <a:buNone/>
              </a:pPr>
              <a:t>65</a:t>
            </a:fld>
            <a:endParaRPr lang="en-US" altLang="en-US" sz="1400">
              <a:solidFill>
                <a:srgbClr val="000000"/>
              </a:solidFill>
              <a:cs typeface="Arial" panose="020B0604020202020204" pitchFamily="34" charset="0"/>
            </a:endParaRPr>
          </a:p>
        </p:txBody>
      </p:sp>
      <p:sp>
        <p:nvSpPr>
          <p:cNvPr id="19459" name="Rectangle 2">
            <a:extLst>
              <a:ext uri="{FF2B5EF4-FFF2-40B4-BE49-F238E27FC236}">
                <a16:creationId xmlns:a16="http://schemas.microsoft.com/office/drawing/2014/main" id="{ABFEB18A-9502-4830-A889-1DC5E97BEBB3}"/>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19460" name="Rectangle 3">
            <a:extLst>
              <a:ext uri="{FF2B5EF4-FFF2-40B4-BE49-F238E27FC236}">
                <a16:creationId xmlns:a16="http://schemas.microsoft.com/office/drawing/2014/main" id="{3C855F4A-2886-49DD-8FB8-5C4D68066CEF}"/>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9461" name="Rectangle 4">
            <a:extLst>
              <a:ext uri="{FF2B5EF4-FFF2-40B4-BE49-F238E27FC236}">
                <a16:creationId xmlns:a16="http://schemas.microsoft.com/office/drawing/2014/main" id="{DCF8C687-0D1D-40D3-B5AA-565B7159FE1A}"/>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9462" name="Rectangle 5">
            <a:extLst>
              <a:ext uri="{FF2B5EF4-FFF2-40B4-BE49-F238E27FC236}">
                <a16:creationId xmlns:a16="http://schemas.microsoft.com/office/drawing/2014/main" id="{A0D71886-2672-4038-BF86-8FB471300EDE}"/>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9463" name="Rectangle 6">
            <a:extLst>
              <a:ext uri="{FF2B5EF4-FFF2-40B4-BE49-F238E27FC236}">
                <a16:creationId xmlns:a16="http://schemas.microsoft.com/office/drawing/2014/main" id="{15B9F719-3756-4419-A470-B4E9893EC79B}"/>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9464" name="Rectangle 7">
            <a:extLst>
              <a:ext uri="{FF2B5EF4-FFF2-40B4-BE49-F238E27FC236}">
                <a16:creationId xmlns:a16="http://schemas.microsoft.com/office/drawing/2014/main" id="{86E44BA0-A394-4F5D-B434-4BA826B8D769}"/>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9465" name="Rectangle 8">
            <a:extLst>
              <a:ext uri="{FF2B5EF4-FFF2-40B4-BE49-F238E27FC236}">
                <a16:creationId xmlns:a16="http://schemas.microsoft.com/office/drawing/2014/main" id="{E7E74915-2B2C-487A-B823-F388C3CF8F29}"/>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9466" name="Rectangle 9">
            <a:extLst>
              <a:ext uri="{FF2B5EF4-FFF2-40B4-BE49-F238E27FC236}">
                <a16:creationId xmlns:a16="http://schemas.microsoft.com/office/drawing/2014/main" id="{CCA03A1B-0E62-4D99-98CB-25F035E794F7}"/>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9467" name="Rectangle 10">
            <a:extLst>
              <a:ext uri="{FF2B5EF4-FFF2-40B4-BE49-F238E27FC236}">
                <a16:creationId xmlns:a16="http://schemas.microsoft.com/office/drawing/2014/main" id="{59AEF6A2-998E-43B1-BA35-E0452610360B}"/>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9468" name="Rectangle 11">
            <a:extLst>
              <a:ext uri="{FF2B5EF4-FFF2-40B4-BE49-F238E27FC236}">
                <a16:creationId xmlns:a16="http://schemas.microsoft.com/office/drawing/2014/main" id="{6C2A0085-678C-4078-985D-BBD22E4A13F0}"/>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9469" name="Rectangle 12">
            <a:extLst>
              <a:ext uri="{FF2B5EF4-FFF2-40B4-BE49-F238E27FC236}">
                <a16:creationId xmlns:a16="http://schemas.microsoft.com/office/drawing/2014/main" id="{BD48E240-17D6-4F77-9347-42E4084460E6}"/>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9470" name="Rectangle 13">
            <a:extLst>
              <a:ext uri="{FF2B5EF4-FFF2-40B4-BE49-F238E27FC236}">
                <a16:creationId xmlns:a16="http://schemas.microsoft.com/office/drawing/2014/main" id="{918A7E77-4465-4DE7-83FE-BC656899F314}"/>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19471" name="Rectangle 14">
            <a:extLst>
              <a:ext uri="{FF2B5EF4-FFF2-40B4-BE49-F238E27FC236}">
                <a16:creationId xmlns:a16="http://schemas.microsoft.com/office/drawing/2014/main" id="{7096A26A-C89D-431B-8955-5BC14C4EBBBE}"/>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9472" name="Rectangle 15">
            <a:extLst>
              <a:ext uri="{FF2B5EF4-FFF2-40B4-BE49-F238E27FC236}">
                <a16:creationId xmlns:a16="http://schemas.microsoft.com/office/drawing/2014/main" id="{E07F5AC3-6F98-4D91-9ECF-8B82BD424487}"/>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9473" name="Rectangle 16">
            <a:extLst>
              <a:ext uri="{FF2B5EF4-FFF2-40B4-BE49-F238E27FC236}">
                <a16:creationId xmlns:a16="http://schemas.microsoft.com/office/drawing/2014/main" id="{76A8147F-C8DE-4306-918D-16358B79DE5D}"/>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19474" name="Rectangle 17">
            <a:extLst>
              <a:ext uri="{FF2B5EF4-FFF2-40B4-BE49-F238E27FC236}">
                <a16:creationId xmlns:a16="http://schemas.microsoft.com/office/drawing/2014/main" id="{C8632529-7BEB-44A7-AD7B-E6AFC86D663A}"/>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19475" name="Object 18">
            <a:extLst>
              <a:ext uri="{FF2B5EF4-FFF2-40B4-BE49-F238E27FC236}">
                <a16:creationId xmlns:a16="http://schemas.microsoft.com/office/drawing/2014/main" id="{D760B8E7-11F2-46B7-A057-4ED33F3CD700}"/>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8199" name="Picture" r:id="rId3" imgW="2511745" imgH="2001630" progId="Word.Picture.8">
                  <p:embed/>
                </p:oleObj>
              </mc:Choice>
              <mc:Fallback>
                <p:oleObj name="Picture" r:id="rId3" imgW="2511745" imgH="2001630" progId="Word.Picture.8">
                  <p:embed/>
                  <p:pic>
                    <p:nvPicPr>
                      <p:cNvPr id="19475" name="Object 18">
                        <a:extLst>
                          <a:ext uri="{FF2B5EF4-FFF2-40B4-BE49-F238E27FC236}">
                            <a16:creationId xmlns:a16="http://schemas.microsoft.com/office/drawing/2014/main" id="{D760B8E7-11F2-46B7-A057-4ED33F3CD7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6" name="Rectangle 19">
            <a:extLst>
              <a:ext uri="{FF2B5EF4-FFF2-40B4-BE49-F238E27FC236}">
                <a16:creationId xmlns:a16="http://schemas.microsoft.com/office/drawing/2014/main" id="{6CBBB312-C738-49BB-9F35-A1F42192F560}"/>
              </a:ext>
            </a:extLst>
          </p:cNvPr>
          <p:cNvSpPr>
            <a:spLocks noChangeArrowheads="1"/>
          </p:cNvSpPr>
          <p:nvPr/>
        </p:nvSpPr>
        <p:spPr bwMode="auto">
          <a:xfrm>
            <a:off x="2135189" y="3249613"/>
            <a:ext cx="2016125" cy="171450"/>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9477" name="Rectangle 20">
            <a:extLst>
              <a:ext uri="{FF2B5EF4-FFF2-40B4-BE49-F238E27FC236}">
                <a16:creationId xmlns:a16="http://schemas.microsoft.com/office/drawing/2014/main" id="{AF49F739-3A4A-449E-8F47-641FABD757DB}"/>
              </a:ext>
            </a:extLst>
          </p:cNvPr>
          <p:cNvSpPr>
            <a:spLocks noChangeArrowheads="1"/>
          </p:cNvSpPr>
          <p:nvPr/>
        </p:nvSpPr>
        <p:spPr bwMode="auto">
          <a:xfrm>
            <a:off x="9659939" y="3789364"/>
            <a:ext cx="827087" cy="173037"/>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9478" name="Rectangle 21">
            <a:extLst>
              <a:ext uri="{FF2B5EF4-FFF2-40B4-BE49-F238E27FC236}">
                <a16:creationId xmlns:a16="http://schemas.microsoft.com/office/drawing/2014/main" id="{DB916829-AA49-44AC-B7B6-E96D9DE65EFC}"/>
              </a:ext>
            </a:extLst>
          </p:cNvPr>
          <p:cNvSpPr>
            <a:spLocks noChangeArrowheads="1"/>
          </p:cNvSpPr>
          <p:nvPr/>
        </p:nvSpPr>
        <p:spPr bwMode="auto">
          <a:xfrm>
            <a:off x="6780214" y="2636839"/>
            <a:ext cx="1296987"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101 &gt; 60 true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13D02E94-85A2-47FB-A84A-07F292FA071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F113A2CC-B241-41D0-96A8-35BA942A1085}" type="slidenum">
              <a:rPr lang="en-US" altLang="en-US" sz="1400">
                <a:solidFill>
                  <a:srgbClr val="000000"/>
                </a:solidFill>
                <a:cs typeface="Arial" panose="020B0604020202020204" pitchFamily="34" charset="0"/>
              </a:rPr>
              <a:pPr fontAlgn="base">
                <a:spcBef>
                  <a:spcPct val="0"/>
                </a:spcBef>
                <a:spcAft>
                  <a:spcPct val="0"/>
                </a:spcAft>
                <a:buClrTx/>
                <a:buSzTx/>
                <a:buNone/>
              </a:pPr>
              <a:t>66</a:t>
            </a:fld>
            <a:endParaRPr lang="en-US" altLang="en-US" sz="1400">
              <a:solidFill>
                <a:srgbClr val="000000"/>
              </a:solidFill>
              <a:cs typeface="Arial" panose="020B0604020202020204" pitchFamily="34" charset="0"/>
            </a:endParaRPr>
          </a:p>
        </p:txBody>
      </p:sp>
      <p:sp>
        <p:nvSpPr>
          <p:cNvPr id="20483" name="Rectangle 2">
            <a:extLst>
              <a:ext uri="{FF2B5EF4-FFF2-40B4-BE49-F238E27FC236}">
                <a16:creationId xmlns:a16="http://schemas.microsoft.com/office/drawing/2014/main" id="{92BD984F-22A0-4807-B9D5-1B9FA47D370D}"/>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20484" name="Rectangle 3">
            <a:extLst>
              <a:ext uri="{FF2B5EF4-FFF2-40B4-BE49-F238E27FC236}">
                <a16:creationId xmlns:a16="http://schemas.microsoft.com/office/drawing/2014/main" id="{406E0720-6470-462A-934E-5E2D45807A6A}"/>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0485" name="Rectangle 4">
            <a:extLst>
              <a:ext uri="{FF2B5EF4-FFF2-40B4-BE49-F238E27FC236}">
                <a16:creationId xmlns:a16="http://schemas.microsoft.com/office/drawing/2014/main" id="{B1115E30-466B-4CC3-AD62-00B9F2BDE378}"/>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0486" name="Rectangle 5">
            <a:extLst>
              <a:ext uri="{FF2B5EF4-FFF2-40B4-BE49-F238E27FC236}">
                <a16:creationId xmlns:a16="http://schemas.microsoft.com/office/drawing/2014/main" id="{BB332AC5-3F30-4846-BE7F-A4D9425837BD}"/>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0487" name="Rectangle 6">
            <a:extLst>
              <a:ext uri="{FF2B5EF4-FFF2-40B4-BE49-F238E27FC236}">
                <a16:creationId xmlns:a16="http://schemas.microsoft.com/office/drawing/2014/main" id="{1DE57A29-3655-4C37-96E3-EB8EAB0D073C}"/>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0488" name="Rectangle 7">
            <a:extLst>
              <a:ext uri="{FF2B5EF4-FFF2-40B4-BE49-F238E27FC236}">
                <a16:creationId xmlns:a16="http://schemas.microsoft.com/office/drawing/2014/main" id="{473A770F-848B-4568-8012-7D5B9DB69EA3}"/>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0489" name="Rectangle 8">
            <a:extLst>
              <a:ext uri="{FF2B5EF4-FFF2-40B4-BE49-F238E27FC236}">
                <a16:creationId xmlns:a16="http://schemas.microsoft.com/office/drawing/2014/main" id="{0BCBC724-8FFA-4686-89C7-C564D35C7774}"/>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0490" name="Rectangle 9">
            <a:extLst>
              <a:ext uri="{FF2B5EF4-FFF2-40B4-BE49-F238E27FC236}">
                <a16:creationId xmlns:a16="http://schemas.microsoft.com/office/drawing/2014/main" id="{C5883E89-7A06-4E4D-9E01-FE4C694DC7E4}"/>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0491" name="Rectangle 10">
            <a:extLst>
              <a:ext uri="{FF2B5EF4-FFF2-40B4-BE49-F238E27FC236}">
                <a16:creationId xmlns:a16="http://schemas.microsoft.com/office/drawing/2014/main" id="{738FB52F-D283-45CF-8648-BDBDD930914F}"/>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0492" name="Rectangle 11">
            <a:extLst>
              <a:ext uri="{FF2B5EF4-FFF2-40B4-BE49-F238E27FC236}">
                <a16:creationId xmlns:a16="http://schemas.microsoft.com/office/drawing/2014/main" id="{0A709018-7FEB-4B75-BE51-26ACD45D4737}"/>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0493" name="Rectangle 12">
            <a:extLst>
              <a:ext uri="{FF2B5EF4-FFF2-40B4-BE49-F238E27FC236}">
                <a16:creationId xmlns:a16="http://schemas.microsoft.com/office/drawing/2014/main" id="{1CFC1BDF-8B2B-49EE-B698-A64997E7BD5D}"/>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0494" name="Rectangle 13">
            <a:extLst>
              <a:ext uri="{FF2B5EF4-FFF2-40B4-BE49-F238E27FC236}">
                <a16:creationId xmlns:a16="http://schemas.microsoft.com/office/drawing/2014/main" id="{36ADA55C-44F7-4AC9-A2D4-D0C392670BC9}"/>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20495" name="Rectangle 14">
            <a:extLst>
              <a:ext uri="{FF2B5EF4-FFF2-40B4-BE49-F238E27FC236}">
                <a16:creationId xmlns:a16="http://schemas.microsoft.com/office/drawing/2014/main" id="{49EB5A0A-E5C1-458C-B4C7-265A8C5E4B28}"/>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0496" name="Rectangle 15">
            <a:extLst>
              <a:ext uri="{FF2B5EF4-FFF2-40B4-BE49-F238E27FC236}">
                <a16:creationId xmlns:a16="http://schemas.microsoft.com/office/drawing/2014/main" id="{2E70E956-71CC-42AD-90CD-85136F608F37}"/>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0497" name="Rectangle 16">
            <a:extLst>
              <a:ext uri="{FF2B5EF4-FFF2-40B4-BE49-F238E27FC236}">
                <a16:creationId xmlns:a16="http://schemas.microsoft.com/office/drawing/2014/main" id="{21122AC2-0D64-4727-96F3-5BA6C6C4753B}"/>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20498" name="Rectangle 17">
            <a:extLst>
              <a:ext uri="{FF2B5EF4-FFF2-40B4-BE49-F238E27FC236}">
                <a16:creationId xmlns:a16="http://schemas.microsoft.com/office/drawing/2014/main" id="{611A4C08-92F2-41F3-BC4B-B2F7F9C2BDFC}"/>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20499" name="Object 18">
            <a:extLst>
              <a:ext uri="{FF2B5EF4-FFF2-40B4-BE49-F238E27FC236}">
                <a16:creationId xmlns:a16="http://schemas.microsoft.com/office/drawing/2014/main" id="{2878DA9D-2297-4F88-AF31-463437554470}"/>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9223" name="Picture" r:id="rId3" imgW="2511745" imgH="2001630" progId="Word.Picture.8">
                  <p:embed/>
                </p:oleObj>
              </mc:Choice>
              <mc:Fallback>
                <p:oleObj name="Picture" r:id="rId3" imgW="2511745" imgH="2001630" progId="Word.Picture.8">
                  <p:embed/>
                  <p:pic>
                    <p:nvPicPr>
                      <p:cNvPr id="20499" name="Object 18">
                        <a:extLst>
                          <a:ext uri="{FF2B5EF4-FFF2-40B4-BE49-F238E27FC236}">
                            <a16:creationId xmlns:a16="http://schemas.microsoft.com/office/drawing/2014/main" id="{2878DA9D-2297-4F88-AF31-4634375544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00" name="Rectangle 19">
            <a:extLst>
              <a:ext uri="{FF2B5EF4-FFF2-40B4-BE49-F238E27FC236}">
                <a16:creationId xmlns:a16="http://schemas.microsoft.com/office/drawing/2014/main" id="{ED71CA9E-1F0D-44FB-B2E4-58A2488AD4C6}"/>
              </a:ext>
            </a:extLst>
          </p:cNvPr>
          <p:cNvSpPr>
            <a:spLocks noChangeArrowheads="1"/>
          </p:cNvSpPr>
          <p:nvPr/>
        </p:nvSpPr>
        <p:spPr bwMode="auto">
          <a:xfrm>
            <a:off x="1774826" y="1808163"/>
            <a:ext cx="2016125" cy="171450"/>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0501" name="Rectangle 20">
            <a:extLst>
              <a:ext uri="{FF2B5EF4-FFF2-40B4-BE49-F238E27FC236}">
                <a16:creationId xmlns:a16="http://schemas.microsoft.com/office/drawing/2014/main" id="{2C884648-01A8-4E58-8FE8-6A02E668BDCC}"/>
              </a:ext>
            </a:extLst>
          </p:cNvPr>
          <p:cNvSpPr>
            <a:spLocks noChangeArrowheads="1"/>
          </p:cNvSpPr>
          <p:nvPr/>
        </p:nvSpPr>
        <p:spPr bwMode="auto">
          <a:xfrm>
            <a:off x="9659939" y="3789364"/>
            <a:ext cx="827087" cy="173037"/>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0502" name="Rectangle 21">
            <a:extLst>
              <a:ext uri="{FF2B5EF4-FFF2-40B4-BE49-F238E27FC236}">
                <a16:creationId xmlns:a16="http://schemas.microsoft.com/office/drawing/2014/main" id="{57F925CF-87A6-484A-89E1-509B792DDF0C}"/>
              </a:ext>
            </a:extLst>
          </p:cNvPr>
          <p:cNvSpPr>
            <a:spLocks noChangeArrowheads="1"/>
          </p:cNvSpPr>
          <p:nvPr/>
        </p:nvSpPr>
        <p:spPr bwMode="auto">
          <a:xfrm>
            <a:off x="6780214" y="2636839"/>
            <a:ext cx="1296987"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101 &gt; 60 true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438E6E26-5584-46CC-8838-CDCCEEB4A59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308F2D81-292E-4273-9C0F-E541B8C8584A}" type="slidenum">
              <a:rPr lang="en-US" altLang="en-US" sz="1400">
                <a:solidFill>
                  <a:srgbClr val="000000"/>
                </a:solidFill>
                <a:cs typeface="Arial" panose="020B0604020202020204" pitchFamily="34" charset="0"/>
              </a:rPr>
              <a:pPr fontAlgn="base">
                <a:spcBef>
                  <a:spcPct val="0"/>
                </a:spcBef>
                <a:spcAft>
                  <a:spcPct val="0"/>
                </a:spcAft>
                <a:buClrTx/>
                <a:buSzTx/>
                <a:buNone/>
              </a:pPr>
              <a:t>67</a:t>
            </a:fld>
            <a:endParaRPr lang="en-US" altLang="en-US" sz="1400">
              <a:solidFill>
                <a:srgbClr val="000000"/>
              </a:solidFill>
              <a:cs typeface="Arial" panose="020B0604020202020204" pitchFamily="34" charset="0"/>
            </a:endParaRPr>
          </a:p>
        </p:txBody>
      </p:sp>
      <p:sp>
        <p:nvSpPr>
          <p:cNvPr id="21507" name="Rectangle 2">
            <a:extLst>
              <a:ext uri="{FF2B5EF4-FFF2-40B4-BE49-F238E27FC236}">
                <a16:creationId xmlns:a16="http://schemas.microsoft.com/office/drawing/2014/main" id="{FC2AF80B-FFD1-4D82-8CFF-C785680361B1}"/>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21508" name="Rectangle 3">
            <a:extLst>
              <a:ext uri="{FF2B5EF4-FFF2-40B4-BE49-F238E27FC236}">
                <a16:creationId xmlns:a16="http://schemas.microsoft.com/office/drawing/2014/main" id="{1357CE2F-6A86-44E4-895B-8914EA547E3C}"/>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1509" name="Rectangle 4">
            <a:extLst>
              <a:ext uri="{FF2B5EF4-FFF2-40B4-BE49-F238E27FC236}">
                <a16:creationId xmlns:a16="http://schemas.microsoft.com/office/drawing/2014/main" id="{AC4CDA98-11A4-4218-9810-406097C8DB0E}"/>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1510" name="Rectangle 5">
            <a:extLst>
              <a:ext uri="{FF2B5EF4-FFF2-40B4-BE49-F238E27FC236}">
                <a16:creationId xmlns:a16="http://schemas.microsoft.com/office/drawing/2014/main" id="{737C1319-FF8D-4BA9-9D6B-6AD1A742343A}"/>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1511" name="Rectangle 6">
            <a:extLst>
              <a:ext uri="{FF2B5EF4-FFF2-40B4-BE49-F238E27FC236}">
                <a16:creationId xmlns:a16="http://schemas.microsoft.com/office/drawing/2014/main" id="{56D93358-9ADB-454C-9748-B1150F16A172}"/>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1512" name="Rectangle 7">
            <a:extLst>
              <a:ext uri="{FF2B5EF4-FFF2-40B4-BE49-F238E27FC236}">
                <a16:creationId xmlns:a16="http://schemas.microsoft.com/office/drawing/2014/main" id="{094EC4EC-E18C-4081-9F15-93C3701A7344}"/>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1513" name="Rectangle 8">
            <a:extLst>
              <a:ext uri="{FF2B5EF4-FFF2-40B4-BE49-F238E27FC236}">
                <a16:creationId xmlns:a16="http://schemas.microsoft.com/office/drawing/2014/main" id="{3723DA43-11DC-4C81-98AD-AC1A7E9C0C6A}"/>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1514" name="Rectangle 9">
            <a:extLst>
              <a:ext uri="{FF2B5EF4-FFF2-40B4-BE49-F238E27FC236}">
                <a16:creationId xmlns:a16="http://schemas.microsoft.com/office/drawing/2014/main" id="{DFF2D8F9-31A4-4CA6-8AD4-85C7BF7059C2}"/>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1515" name="Rectangle 10">
            <a:extLst>
              <a:ext uri="{FF2B5EF4-FFF2-40B4-BE49-F238E27FC236}">
                <a16:creationId xmlns:a16="http://schemas.microsoft.com/office/drawing/2014/main" id="{E28AD356-DB94-4289-9339-320E573EC564}"/>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1516" name="Rectangle 11">
            <a:extLst>
              <a:ext uri="{FF2B5EF4-FFF2-40B4-BE49-F238E27FC236}">
                <a16:creationId xmlns:a16="http://schemas.microsoft.com/office/drawing/2014/main" id="{C7D10B93-CF62-4A3E-BF3E-16E2C7EA63A7}"/>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1517" name="Rectangle 12">
            <a:extLst>
              <a:ext uri="{FF2B5EF4-FFF2-40B4-BE49-F238E27FC236}">
                <a16:creationId xmlns:a16="http://schemas.microsoft.com/office/drawing/2014/main" id="{8F5C78DD-B573-468C-A871-BEC61352C7DC}"/>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1518" name="Rectangle 13">
            <a:extLst>
              <a:ext uri="{FF2B5EF4-FFF2-40B4-BE49-F238E27FC236}">
                <a16:creationId xmlns:a16="http://schemas.microsoft.com/office/drawing/2014/main" id="{4036B9C8-85B8-4C75-AB87-D21FA621C415}"/>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21519" name="Rectangle 14">
            <a:extLst>
              <a:ext uri="{FF2B5EF4-FFF2-40B4-BE49-F238E27FC236}">
                <a16:creationId xmlns:a16="http://schemas.microsoft.com/office/drawing/2014/main" id="{597CA527-5750-408D-9869-B884C76B28B2}"/>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1520" name="Rectangle 15">
            <a:extLst>
              <a:ext uri="{FF2B5EF4-FFF2-40B4-BE49-F238E27FC236}">
                <a16:creationId xmlns:a16="http://schemas.microsoft.com/office/drawing/2014/main" id="{E1558096-BEBF-4B97-9377-12F260DAFAB8}"/>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1521" name="Rectangle 16">
            <a:extLst>
              <a:ext uri="{FF2B5EF4-FFF2-40B4-BE49-F238E27FC236}">
                <a16:creationId xmlns:a16="http://schemas.microsoft.com/office/drawing/2014/main" id="{8ED2F147-215F-4BFB-831A-268ADA0DFD64}"/>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21522" name="Rectangle 17">
            <a:extLst>
              <a:ext uri="{FF2B5EF4-FFF2-40B4-BE49-F238E27FC236}">
                <a16:creationId xmlns:a16="http://schemas.microsoft.com/office/drawing/2014/main" id="{E015143F-550D-4092-A2FE-45E8F17A2525}"/>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21523" name="Object 18">
            <a:extLst>
              <a:ext uri="{FF2B5EF4-FFF2-40B4-BE49-F238E27FC236}">
                <a16:creationId xmlns:a16="http://schemas.microsoft.com/office/drawing/2014/main" id="{A086E730-F98D-472F-903C-E68E1E44AE42}"/>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10247" name="Picture" r:id="rId3" imgW="2511745" imgH="2001630" progId="Word.Picture.8">
                  <p:embed/>
                </p:oleObj>
              </mc:Choice>
              <mc:Fallback>
                <p:oleObj name="Picture" r:id="rId3" imgW="2511745" imgH="2001630" progId="Word.Picture.8">
                  <p:embed/>
                  <p:pic>
                    <p:nvPicPr>
                      <p:cNvPr id="21523" name="Object 18">
                        <a:extLst>
                          <a:ext uri="{FF2B5EF4-FFF2-40B4-BE49-F238E27FC236}">
                            <a16:creationId xmlns:a16="http://schemas.microsoft.com/office/drawing/2014/main" id="{A086E730-F98D-472F-903C-E68E1E44AE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24" name="Rectangle 19">
            <a:extLst>
              <a:ext uri="{FF2B5EF4-FFF2-40B4-BE49-F238E27FC236}">
                <a16:creationId xmlns:a16="http://schemas.microsoft.com/office/drawing/2014/main" id="{6D67FB6D-A92C-4F40-8614-6ECDFB0F8571}"/>
              </a:ext>
            </a:extLst>
          </p:cNvPr>
          <p:cNvSpPr>
            <a:spLocks noChangeArrowheads="1"/>
          </p:cNvSpPr>
          <p:nvPr/>
        </p:nvSpPr>
        <p:spPr bwMode="auto">
          <a:xfrm>
            <a:off x="1919288" y="2024063"/>
            <a:ext cx="4140200" cy="171450"/>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1525" name="Rectangle 20">
            <a:extLst>
              <a:ext uri="{FF2B5EF4-FFF2-40B4-BE49-F238E27FC236}">
                <a16:creationId xmlns:a16="http://schemas.microsoft.com/office/drawing/2014/main" id="{9455EB2D-4FF6-4DA5-B273-A84BC95AF95B}"/>
              </a:ext>
            </a:extLst>
          </p:cNvPr>
          <p:cNvSpPr>
            <a:spLocks noChangeArrowheads="1"/>
          </p:cNvSpPr>
          <p:nvPr/>
        </p:nvSpPr>
        <p:spPr bwMode="auto">
          <a:xfrm>
            <a:off x="9659939" y="3789364"/>
            <a:ext cx="827087" cy="173037"/>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1526" name="Rectangle 21">
            <a:extLst>
              <a:ext uri="{FF2B5EF4-FFF2-40B4-BE49-F238E27FC236}">
                <a16:creationId xmlns:a16="http://schemas.microsoft.com/office/drawing/2014/main" id="{8AC228DF-F3CC-4920-AB65-83AF94146DBE}"/>
              </a:ext>
            </a:extLst>
          </p:cNvPr>
          <p:cNvSpPr>
            <a:spLocks noChangeArrowheads="1"/>
          </p:cNvSpPr>
          <p:nvPr/>
        </p:nvSpPr>
        <p:spPr bwMode="auto">
          <a:xfrm>
            <a:off x="6743700" y="1952626"/>
            <a:ext cx="1944688"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101 &gt; 100 false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294D08BE-F607-4D14-A1B2-F2AB01CE9DA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DF2E8E2A-7ABE-4F93-924C-0395318D7EA6}" type="slidenum">
              <a:rPr lang="en-US" altLang="en-US" sz="1400">
                <a:solidFill>
                  <a:srgbClr val="000000"/>
                </a:solidFill>
                <a:cs typeface="Arial" panose="020B0604020202020204" pitchFamily="34" charset="0"/>
              </a:rPr>
              <a:pPr fontAlgn="base">
                <a:spcBef>
                  <a:spcPct val="0"/>
                </a:spcBef>
                <a:spcAft>
                  <a:spcPct val="0"/>
                </a:spcAft>
                <a:buClrTx/>
                <a:buSzTx/>
                <a:buNone/>
              </a:pPr>
              <a:t>68</a:t>
            </a:fld>
            <a:endParaRPr lang="en-US" altLang="en-US" sz="1400">
              <a:solidFill>
                <a:srgbClr val="000000"/>
              </a:solidFill>
              <a:cs typeface="Arial" panose="020B0604020202020204" pitchFamily="34" charset="0"/>
            </a:endParaRPr>
          </a:p>
        </p:txBody>
      </p:sp>
      <p:sp>
        <p:nvSpPr>
          <p:cNvPr id="22531" name="Rectangle 2">
            <a:extLst>
              <a:ext uri="{FF2B5EF4-FFF2-40B4-BE49-F238E27FC236}">
                <a16:creationId xmlns:a16="http://schemas.microsoft.com/office/drawing/2014/main" id="{9F911250-72D8-44DD-ABBD-0A18FCDC09F6}"/>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22532" name="Rectangle 3">
            <a:extLst>
              <a:ext uri="{FF2B5EF4-FFF2-40B4-BE49-F238E27FC236}">
                <a16:creationId xmlns:a16="http://schemas.microsoft.com/office/drawing/2014/main" id="{229026D7-D6B3-4922-BB3D-F2F368BE5513}"/>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2533" name="Rectangle 4">
            <a:extLst>
              <a:ext uri="{FF2B5EF4-FFF2-40B4-BE49-F238E27FC236}">
                <a16:creationId xmlns:a16="http://schemas.microsoft.com/office/drawing/2014/main" id="{13FD40BB-AD34-4A86-9B00-328812A90C96}"/>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2534" name="Rectangle 5">
            <a:extLst>
              <a:ext uri="{FF2B5EF4-FFF2-40B4-BE49-F238E27FC236}">
                <a16:creationId xmlns:a16="http://schemas.microsoft.com/office/drawing/2014/main" id="{57D11565-170F-46D9-A358-6DBD1DA1FFF2}"/>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2535" name="Rectangle 6">
            <a:extLst>
              <a:ext uri="{FF2B5EF4-FFF2-40B4-BE49-F238E27FC236}">
                <a16:creationId xmlns:a16="http://schemas.microsoft.com/office/drawing/2014/main" id="{F6F268A0-1DC5-4DA8-9046-D998835FC0DB}"/>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2536" name="Rectangle 7">
            <a:extLst>
              <a:ext uri="{FF2B5EF4-FFF2-40B4-BE49-F238E27FC236}">
                <a16:creationId xmlns:a16="http://schemas.microsoft.com/office/drawing/2014/main" id="{5AC5CE5D-E777-43F6-8A72-C757716276EB}"/>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2537" name="Rectangle 8">
            <a:extLst>
              <a:ext uri="{FF2B5EF4-FFF2-40B4-BE49-F238E27FC236}">
                <a16:creationId xmlns:a16="http://schemas.microsoft.com/office/drawing/2014/main" id="{97CC3EE9-5D3D-44FE-8594-675DE1F59899}"/>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2538" name="Rectangle 9">
            <a:extLst>
              <a:ext uri="{FF2B5EF4-FFF2-40B4-BE49-F238E27FC236}">
                <a16:creationId xmlns:a16="http://schemas.microsoft.com/office/drawing/2014/main" id="{EA0626B0-87A9-47E5-B296-92DC022244A1}"/>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2539" name="Rectangle 10">
            <a:extLst>
              <a:ext uri="{FF2B5EF4-FFF2-40B4-BE49-F238E27FC236}">
                <a16:creationId xmlns:a16="http://schemas.microsoft.com/office/drawing/2014/main" id="{339C3E6C-E548-4072-BA9C-C8E6A0733DAA}"/>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2540" name="Rectangle 11">
            <a:extLst>
              <a:ext uri="{FF2B5EF4-FFF2-40B4-BE49-F238E27FC236}">
                <a16:creationId xmlns:a16="http://schemas.microsoft.com/office/drawing/2014/main" id="{9CB64498-9777-422C-989A-A92E517BEC61}"/>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2541" name="Rectangle 12">
            <a:extLst>
              <a:ext uri="{FF2B5EF4-FFF2-40B4-BE49-F238E27FC236}">
                <a16:creationId xmlns:a16="http://schemas.microsoft.com/office/drawing/2014/main" id="{E566701E-BAAE-4610-AAB0-93D10CBA0329}"/>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2542" name="Rectangle 13">
            <a:extLst>
              <a:ext uri="{FF2B5EF4-FFF2-40B4-BE49-F238E27FC236}">
                <a16:creationId xmlns:a16="http://schemas.microsoft.com/office/drawing/2014/main" id="{13CC9A61-641D-4E3D-B735-0E9B84DA1A8C}"/>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22543" name="Rectangle 14">
            <a:extLst>
              <a:ext uri="{FF2B5EF4-FFF2-40B4-BE49-F238E27FC236}">
                <a16:creationId xmlns:a16="http://schemas.microsoft.com/office/drawing/2014/main" id="{8A7718F3-377D-4214-B50F-4D6F9C7D26DA}"/>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2544" name="Rectangle 15">
            <a:extLst>
              <a:ext uri="{FF2B5EF4-FFF2-40B4-BE49-F238E27FC236}">
                <a16:creationId xmlns:a16="http://schemas.microsoft.com/office/drawing/2014/main" id="{5DF70751-FCCE-4E67-A46A-D7904B376D89}"/>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2545" name="Rectangle 16">
            <a:extLst>
              <a:ext uri="{FF2B5EF4-FFF2-40B4-BE49-F238E27FC236}">
                <a16:creationId xmlns:a16="http://schemas.microsoft.com/office/drawing/2014/main" id="{74841819-976E-4759-9D2D-FA0FA5EFD2CD}"/>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22546" name="Rectangle 17">
            <a:extLst>
              <a:ext uri="{FF2B5EF4-FFF2-40B4-BE49-F238E27FC236}">
                <a16:creationId xmlns:a16="http://schemas.microsoft.com/office/drawing/2014/main" id="{C1A3F1F2-3E32-4C9F-9ABC-052495620C08}"/>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22547" name="Object 18">
            <a:extLst>
              <a:ext uri="{FF2B5EF4-FFF2-40B4-BE49-F238E27FC236}">
                <a16:creationId xmlns:a16="http://schemas.microsoft.com/office/drawing/2014/main" id="{66710140-C46D-41A8-8597-893F1AEFC225}"/>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11271" name="Picture" r:id="rId3" imgW="2511745" imgH="2001630" progId="Word.Picture.8">
                  <p:embed/>
                </p:oleObj>
              </mc:Choice>
              <mc:Fallback>
                <p:oleObj name="Picture" r:id="rId3" imgW="2511745" imgH="2001630" progId="Word.Picture.8">
                  <p:embed/>
                  <p:pic>
                    <p:nvPicPr>
                      <p:cNvPr id="22547" name="Object 18">
                        <a:extLst>
                          <a:ext uri="{FF2B5EF4-FFF2-40B4-BE49-F238E27FC236}">
                            <a16:creationId xmlns:a16="http://schemas.microsoft.com/office/drawing/2014/main" id="{66710140-C46D-41A8-8597-893F1AEFC2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48" name="Rectangle 19">
            <a:extLst>
              <a:ext uri="{FF2B5EF4-FFF2-40B4-BE49-F238E27FC236}">
                <a16:creationId xmlns:a16="http://schemas.microsoft.com/office/drawing/2014/main" id="{033E23C7-F091-4BB1-8823-0282838802AF}"/>
              </a:ext>
            </a:extLst>
          </p:cNvPr>
          <p:cNvSpPr>
            <a:spLocks noChangeArrowheads="1"/>
          </p:cNvSpPr>
          <p:nvPr/>
        </p:nvSpPr>
        <p:spPr bwMode="auto">
          <a:xfrm>
            <a:off x="2351088" y="2816225"/>
            <a:ext cx="4140200" cy="171450"/>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2549" name="Rectangle 20">
            <a:extLst>
              <a:ext uri="{FF2B5EF4-FFF2-40B4-BE49-F238E27FC236}">
                <a16:creationId xmlns:a16="http://schemas.microsoft.com/office/drawing/2014/main" id="{58CBB70A-C3B9-41A3-9F97-3DAA8FCD17DC}"/>
              </a:ext>
            </a:extLst>
          </p:cNvPr>
          <p:cNvSpPr>
            <a:spLocks noChangeArrowheads="1"/>
          </p:cNvSpPr>
          <p:nvPr/>
        </p:nvSpPr>
        <p:spPr bwMode="auto">
          <a:xfrm>
            <a:off x="9659939" y="3789364"/>
            <a:ext cx="827087" cy="173037"/>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2550" name="Rectangle 21">
            <a:extLst>
              <a:ext uri="{FF2B5EF4-FFF2-40B4-BE49-F238E27FC236}">
                <a16:creationId xmlns:a16="http://schemas.microsoft.com/office/drawing/2014/main" id="{065A8F65-8643-4EEE-A305-54F774275AEA}"/>
              </a:ext>
            </a:extLst>
          </p:cNvPr>
          <p:cNvSpPr>
            <a:spLocks noChangeArrowheads="1"/>
          </p:cNvSpPr>
          <p:nvPr/>
        </p:nvSpPr>
        <p:spPr bwMode="auto">
          <a:xfrm>
            <a:off x="6816725" y="2708276"/>
            <a:ext cx="1944688"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101 &gt; 100 true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58F2CB66-0137-4531-B509-17BF6D1576A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0E38E93D-9C54-4755-B64B-55BF2565DACE}" type="slidenum">
              <a:rPr lang="en-US" altLang="en-US" sz="1400">
                <a:solidFill>
                  <a:srgbClr val="000000"/>
                </a:solidFill>
                <a:cs typeface="Arial" panose="020B0604020202020204" pitchFamily="34" charset="0"/>
              </a:rPr>
              <a:pPr fontAlgn="base">
                <a:spcBef>
                  <a:spcPct val="0"/>
                </a:spcBef>
                <a:spcAft>
                  <a:spcPct val="0"/>
                </a:spcAft>
                <a:buClrTx/>
                <a:buSzTx/>
                <a:buNone/>
              </a:pPr>
              <a:t>69</a:t>
            </a:fld>
            <a:endParaRPr lang="en-US" altLang="en-US" sz="1400">
              <a:solidFill>
                <a:srgbClr val="000000"/>
              </a:solidFill>
              <a:cs typeface="Arial" panose="020B0604020202020204" pitchFamily="34" charset="0"/>
            </a:endParaRPr>
          </a:p>
        </p:txBody>
      </p:sp>
      <p:sp>
        <p:nvSpPr>
          <p:cNvPr id="23555" name="Rectangle 2">
            <a:extLst>
              <a:ext uri="{FF2B5EF4-FFF2-40B4-BE49-F238E27FC236}">
                <a16:creationId xmlns:a16="http://schemas.microsoft.com/office/drawing/2014/main" id="{B6696D4F-6E91-4BAA-82FF-032D6076BD4C}"/>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23556" name="Rectangle 3">
            <a:extLst>
              <a:ext uri="{FF2B5EF4-FFF2-40B4-BE49-F238E27FC236}">
                <a16:creationId xmlns:a16="http://schemas.microsoft.com/office/drawing/2014/main" id="{A2BA4B2E-D766-43AC-A8F5-01089650A7FA}"/>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3557" name="Rectangle 4">
            <a:extLst>
              <a:ext uri="{FF2B5EF4-FFF2-40B4-BE49-F238E27FC236}">
                <a16:creationId xmlns:a16="http://schemas.microsoft.com/office/drawing/2014/main" id="{6EA79FEC-232B-4B24-B66E-B14B58EFFD1E}"/>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3558" name="Rectangle 5">
            <a:extLst>
              <a:ext uri="{FF2B5EF4-FFF2-40B4-BE49-F238E27FC236}">
                <a16:creationId xmlns:a16="http://schemas.microsoft.com/office/drawing/2014/main" id="{0A20A721-FF02-48E4-A447-D8F150A3ED89}"/>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3559" name="Rectangle 6">
            <a:extLst>
              <a:ext uri="{FF2B5EF4-FFF2-40B4-BE49-F238E27FC236}">
                <a16:creationId xmlns:a16="http://schemas.microsoft.com/office/drawing/2014/main" id="{17FE11D7-76A2-48B3-B991-099C3B799026}"/>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3560" name="Rectangle 7">
            <a:extLst>
              <a:ext uri="{FF2B5EF4-FFF2-40B4-BE49-F238E27FC236}">
                <a16:creationId xmlns:a16="http://schemas.microsoft.com/office/drawing/2014/main" id="{E1322EE5-F7B5-4F54-AD42-D7F81784CB5C}"/>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3561" name="Rectangle 8">
            <a:extLst>
              <a:ext uri="{FF2B5EF4-FFF2-40B4-BE49-F238E27FC236}">
                <a16:creationId xmlns:a16="http://schemas.microsoft.com/office/drawing/2014/main" id="{FC7BFC15-DDC4-4109-9222-A23205F8BEF2}"/>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3562" name="Rectangle 9">
            <a:extLst>
              <a:ext uri="{FF2B5EF4-FFF2-40B4-BE49-F238E27FC236}">
                <a16:creationId xmlns:a16="http://schemas.microsoft.com/office/drawing/2014/main" id="{8E4A62B5-EAB4-4390-BB6B-9E56B04B0364}"/>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3563" name="Rectangle 10">
            <a:extLst>
              <a:ext uri="{FF2B5EF4-FFF2-40B4-BE49-F238E27FC236}">
                <a16:creationId xmlns:a16="http://schemas.microsoft.com/office/drawing/2014/main" id="{3529C8B5-2156-4D38-ABC4-9ADBCAB5ABEE}"/>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3564" name="Rectangle 11">
            <a:extLst>
              <a:ext uri="{FF2B5EF4-FFF2-40B4-BE49-F238E27FC236}">
                <a16:creationId xmlns:a16="http://schemas.microsoft.com/office/drawing/2014/main" id="{06A0F107-77F7-499E-8C7B-F53E3EA0C53C}"/>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3565" name="Rectangle 12">
            <a:extLst>
              <a:ext uri="{FF2B5EF4-FFF2-40B4-BE49-F238E27FC236}">
                <a16:creationId xmlns:a16="http://schemas.microsoft.com/office/drawing/2014/main" id="{B17C6624-51B1-4C12-AF77-D6709D2E0AAD}"/>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3566" name="Rectangle 13">
            <a:extLst>
              <a:ext uri="{FF2B5EF4-FFF2-40B4-BE49-F238E27FC236}">
                <a16:creationId xmlns:a16="http://schemas.microsoft.com/office/drawing/2014/main" id="{A55C8EC1-2FE0-4080-88D7-880B13AEBBB4}"/>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latin typeface="Courier New" panose="02070309020205020404" pitchFamily="49" charset="0"/>
                <a:cs typeface="Times New Roman" panose="02020603050405020304" pitchFamily="18" charset="0"/>
              </a:rPr>
              <a:t>if (root == null) </a:t>
            </a:r>
          </a:p>
          <a:p>
            <a:pPr marL="0" indent="0">
              <a:buNone/>
            </a:pPr>
            <a:r>
              <a:rPr lang="en-US" altLang="en-US" sz="1100" b="1">
                <a:latin typeface="Courier New" panose="02070309020205020404" pitchFamily="49" charset="0"/>
                <a:cs typeface="Times New Roman" panose="02020603050405020304" pitchFamily="18" charset="0"/>
              </a:rPr>
              <a:t>  root = new TreeNode(element);</a:t>
            </a:r>
          </a:p>
          <a:p>
            <a:pPr marL="0" indent="0">
              <a:buNone/>
            </a:pPr>
            <a:r>
              <a:rPr lang="en-US" altLang="en-US" sz="1100" b="1">
                <a:latin typeface="Courier New" panose="02070309020205020404" pitchFamily="49" charset="0"/>
                <a:cs typeface="Times New Roman" panose="02020603050405020304" pitchFamily="18" charset="0"/>
              </a:rPr>
              <a:t>else {</a:t>
            </a:r>
          </a:p>
          <a:p>
            <a:pPr marL="0" indent="0">
              <a:buNone/>
            </a:pPr>
            <a:r>
              <a:rPr lang="en-US" altLang="en-US" sz="1100" b="1">
                <a:latin typeface="Courier New" panose="02070309020205020404" pitchFamily="49" charset="0"/>
                <a:cs typeface="Times New Roman" panose="02020603050405020304" pitchFamily="18" charset="0"/>
              </a:rPr>
              <a:t>  // Locate the parent node</a:t>
            </a:r>
          </a:p>
          <a:p>
            <a:pPr marL="0" indent="0">
              <a:buNone/>
            </a:pPr>
            <a:r>
              <a:rPr lang="en-US" altLang="en-US" sz="1100" b="1">
                <a:latin typeface="Courier New" panose="02070309020205020404" pitchFamily="49" charset="0"/>
                <a:cs typeface="Times New Roman" panose="02020603050405020304" pitchFamily="18" charset="0"/>
              </a:rPr>
              <a:t>  current = root;</a:t>
            </a:r>
          </a:p>
          <a:p>
            <a:pPr marL="0" indent="0">
              <a:buNone/>
            </a:pPr>
            <a:r>
              <a:rPr lang="en-US" altLang="en-US" sz="1100" b="1">
                <a:latin typeface="Courier New" panose="02070309020205020404" pitchFamily="49" charset="0"/>
                <a:cs typeface="Times New Roman" panose="02020603050405020304" pitchFamily="18" charset="0"/>
              </a:rPr>
              <a:t>  while (current != null) </a:t>
            </a:r>
          </a:p>
          <a:p>
            <a:pPr marL="0" indent="0">
              <a:buNone/>
            </a:pPr>
            <a:r>
              <a:rPr lang="en-US" altLang="en-US" sz="1100" b="1">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latin typeface="Courier New" panose="02070309020205020404" pitchFamily="49" charset="0"/>
                <a:cs typeface="Times New Roman" panose="02020603050405020304" pitchFamily="18" charset="0"/>
              </a:rPr>
              <a:t>      parent = current;</a:t>
            </a:r>
          </a:p>
          <a:p>
            <a:pPr marL="0" indent="0">
              <a:buNone/>
            </a:pPr>
            <a:r>
              <a:rPr lang="en-US" altLang="en-US" sz="1100" b="1">
                <a:latin typeface="Courier New" panose="02070309020205020404" pitchFamily="49" charset="0"/>
                <a:cs typeface="Times New Roman" panose="02020603050405020304" pitchFamily="18" charset="0"/>
              </a:rPr>
              <a:t>      current = current.left;</a:t>
            </a:r>
          </a:p>
          <a:p>
            <a:pPr marL="0" indent="0">
              <a:buNone/>
            </a:pPr>
            <a:r>
              <a:rPr lang="en-US" altLang="en-US" sz="1100" b="1">
                <a:latin typeface="Courier New" panose="02070309020205020404" pitchFamily="49" charset="0"/>
                <a:cs typeface="Times New Roman" panose="02020603050405020304" pitchFamily="18" charset="0"/>
              </a:rPr>
              <a:t>    }</a:t>
            </a:r>
          </a:p>
          <a:p>
            <a:pPr marL="0" indent="0">
              <a:buNone/>
            </a:pPr>
            <a:r>
              <a:rPr lang="en-US" altLang="en-US" sz="1100" b="1">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latin typeface="Courier New" panose="02070309020205020404" pitchFamily="49" charset="0"/>
                <a:cs typeface="Times New Roman" panose="02020603050405020304" pitchFamily="18" charset="0"/>
              </a:rPr>
              <a:t>      parent = current;</a:t>
            </a:r>
          </a:p>
          <a:p>
            <a:pPr marL="0" indent="0">
              <a:buNone/>
            </a:pPr>
            <a:r>
              <a:rPr lang="en-US" altLang="en-US" sz="1100" b="1">
                <a:latin typeface="Courier New" panose="02070309020205020404" pitchFamily="49" charset="0"/>
                <a:cs typeface="Times New Roman" panose="02020603050405020304" pitchFamily="18" charset="0"/>
              </a:rPr>
              <a:t>      current = current.right;</a:t>
            </a:r>
          </a:p>
          <a:p>
            <a:pPr marL="0" indent="0">
              <a:buNone/>
            </a:pPr>
            <a:r>
              <a:rPr lang="en-US" altLang="en-US" sz="1100" b="1">
                <a:latin typeface="Courier New" panose="02070309020205020404" pitchFamily="49" charset="0"/>
                <a:cs typeface="Times New Roman" panose="02020603050405020304" pitchFamily="18" charset="0"/>
              </a:rPr>
              <a:t>    }</a:t>
            </a:r>
          </a:p>
          <a:p>
            <a:pPr marL="0" indent="0">
              <a:buNone/>
            </a:pPr>
            <a:r>
              <a:rPr lang="en-US" altLang="en-US" sz="1100" b="1">
                <a:latin typeface="Courier New" panose="02070309020205020404" pitchFamily="49" charset="0"/>
                <a:cs typeface="Times New Roman" panose="02020603050405020304" pitchFamily="18" charset="0"/>
              </a:rPr>
              <a:t>    else </a:t>
            </a:r>
          </a:p>
          <a:p>
            <a:pPr marL="0" indent="0">
              <a:buNone/>
            </a:pPr>
            <a:r>
              <a:rPr lang="en-US" altLang="en-US" sz="1100" b="1">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latin typeface="Courier New" panose="02070309020205020404" pitchFamily="49" charset="0"/>
                <a:cs typeface="Times New Roman" panose="02020603050405020304" pitchFamily="18" charset="0"/>
              </a:rPr>
              <a:t> </a:t>
            </a:r>
          </a:p>
          <a:p>
            <a:pPr marL="0" indent="0">
              <a:buNone/>
            </a:pPr>
            <a:r>
              <a:rPr lang="en-US" altLang="en-US" sz="1100" b="1">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latin typeface="Courier New" panose="02070309020205020404" pitchFamily="49" charset="0"/>
                <a:cs typeface="Times New Roman" panose="02020603050405020304" pitchFamily="18" charset="0"/>
              </a:rPr>
              <a:t>  if (element &lt; parent.element)</a:t>
            </a:r>
          </a:p>
          <a:p>
            <a:pPr marL="0" indent="0">
              <a:buNone/>
            </a:pPr>
            <a:r>
              <a:rPr lang="en-US" altLang="en-US" sz="1100" b="1">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latin typeface="Courier New" panose="02070309020205020404" pitchFamily="49" charset="0"/>
                <a:cs typeface="Times New Roman" panose="02020603050405020304" pitchFamily="18" charset="0"/>
              </a:rPr>
              <a:t>  else</a:t>
            </a:r>
          </a:p>
          <a:p>
            <a:pPr marL="0" indent="0">
              <a:buNone/>
            </a:pPr>
            <a:r>
              <a:rPr lang="en-US" altLang="en-US" sz="1100" b="1">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latin typeface="Courier New" panose="02070309020205020404" pitchFamily="49" charset="0"/>
                <a:cs typeface="Times New Roman" panose="02020603050405020304" pitchFamily="18" charset="0"/>
              </a:rPr>
              <a:t> </a:t>
            </a:r>
          </a:p>
          <a:p>
            <a:pPr marL="0" indent="0">
              <a:buNone/>
            </a:pPr>
            <a:r>
              <a:rPr lang="en-US" altLang="en-US" sz="1100" b="1">
                <a:latin typeface="Courier New" panose="02070309020205020404" pitchFamily="49" charset="0"/>
                <a:cs typeface="Times New Roman" panose="02020603050405020304" pitchFamily="18" charset="0"/>
              </a:rPr>
              <a:t>  return true; // Element inserted</a:t>
            </a:r>
            <a:r>
              <a:rPr lang="en-US" altLang="en-US" sz="1400" b="1">
                <a:latin typeface="Courier New" panose="02070309020205020404" pitchFamily="49" charset="0"/>
                <a:cs typeface="Courier New" panose="02070309020205020404" pitchFamily="49" charset="0"/>
              </a:rPr>
              <a:t> </a:t>
            </a:r>
          </a:p>
          <a:p>
            <a:pPr marL="0" indent="0">
              <a:buNone/>
            </a:pPr>
            <a:r>
              <a:rPr lang="en-US" altLang="en-US" sz="1400" b="1">
                <a:latin typeface="Courier New" panose="02070309020205020404" pitchFamily="49" charset="0"/>
                <a:cs typeface="Courier New" panose="02070309020205020404" pitchFamily="49" charset="0"/>
              </a:rPr>
              <a:t>}</a:t>
            </a:r>
          </a:p>
        </p:txBody>
      </p:sp>
      <p:sp>
        <p:nvSpPr>
          <p:cNvPr id="23567" name="Rectangle 14">
            <a:extLst>
              <a:ext uri="{FF2B5EF4-FFF2-40B4-BE49-F238E27FC236}">
                <a16:creationId xmlns:a16="http://schemas.microsoft.com/office/drawing/2014/main" id="{F4CE5B26-0912-4CC9-B865-F44F2846D566}"/>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3568" name="Rectangle 15">
            <a:extLst>
              <a:ext uri="{FF2B5EF4-FFF2-40B4-BE49-F238E27FC236}">
                <a16:creationId xmlns:a16="http://schemas.microsoft.com/office/drawing/2014/main" id="{562FDC0C-45B5-4DD1-908A-7ADAE7D993F5}"/>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3569" name="Rectangle 16">
            <a:extLst>
              <a:ext uri="{FF2B5EF4-FFF2-40B4-BE49-F238E27FC236}">
                <a16:creationId xmlns:a16="http://schemas.microsoft.com/office/drawing/2014/main" id="{1A6E0348-2B00-419A-BBF9-0DF48EA05A00}"/>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23570" name="Rectangle 17">
            <a:extLst>
              <a:ext uri="{FF2B5EF4-FFF2-40B4-BE49-F238E27FC236}">
                <a16:creationId xmlns:a16="http://schemas.microsoft.com/office/drawing/2014/main" id="{596A5F38-A580-43CE-B24E-F859C1DB42F3}"/>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23571" name="Object 18">
            <a:extLst>
              <a:ext uri="{FF2B5EF4-FFF2-40B4-BE49-F238E27FC236}">
                <a16:creationId xmlns:a16="http://schemas.microsoft.com/office/drawing/2014/main" id="{7622F6B8-5AE5-4439-853E-E5D6AA1E91BB}"/>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12295" name="Picture" r:id="rId3" imgW="2511745" imgH="2001630" progId="Word.Picture.8">
                  <p:embed/>
                </p:oleObj>
              </mc:Choice>
              <mc:Fallback>
                <p:oleObj name="Picture" r:id="rId3" imgW="2511745" imgH="2001630" progId="Word.Picture.8">
                  <p:embed/>
                  <p:pic>
                    <p:nvPicPr>
                      <p:cNvPr id="23571" name="Object 18">
                        <a:extLst>
                          <a:ext uri="{FF2B5EF4-FFF2-40B4-BE49-F238E27FC236}">
                            <a16:creationId xmlns:a16="http://schemas.microsoft.com/office/drawing/2014/main" id="{7622F6B8-5AE5-4439-853E-E5D6AA1E91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72" name="Rectangle 19">
            <a:extLst>
              <a:ext uri="{FF2B5EF4-FFF2-40B4-BE49-F238E27FC236}">
                <a16:creationId xmlns:a16="http://schemas.microsoft.com/office/drawing/2014/main" id="{D980CD34-DE98-46C4-AE47-FBF3B92DEFD8}"/>
              </a:ext>
            </a:extLst>
          </p:cNvPr>
          <p:cNvSpPr>
            <a:spLocks noChangeArrowheads="1"/>
          </p:cNvSpPr>
          <p:nvPr/>
        </p:nvSpPr>
        <p:spPr bwMode="auto">
          <a:xfrm>
            <a:off x="2063751" y="3033713"/>
            <a:ext cx="1692275" cy="171450"/>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3573" name="Rectangle 20">
            <a:extLst>
              <a:ext uri="{FF2B5EF4-FFF2-40B4-BE49-F238E27FC236}">
                <a16:creationId xmlns:a16="http://schemas.microsoft.com/office/drawing/2014/main" id="{B12E63F5-324F-459E-A35C-01E2A8E835E6}"/>
              </a:ext>
            </a:extLst>
          </p:cNvPr>
          <p:cNvSpPr>
            <a:spLocks noChangeArrowheads="1"/>
          </p:cNvSpPr>
          <p:nvPr/>
        </p:nvSpPr>
        <p:spPr bwMode="auto">
          <a:xfrm>
            <a:off x="9120189" y="3500439"/>
            <a:ext cx="827087" cy="173037"/>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3574" name="Rectangle 21">
            <a:extLst>
              <a:ext uri="{FF2B5EF4-FFF2-40B4-BE49-F238E27FC236}">
                <a16:creationId xmlns:a16="http://schemas.microsoft.com/office/drawing/2014/main" id="{2A1B6446-6288-45B6-9E56-ACFCA5DD77B5}"/>
              </a:ext>
            </a:extLst>
          </p:cNvPr>
          <p:cNvSpPr>
            <a:spLocks noChangeArrowheads="1"/>
          </p:cNvSpPr>
          <p:nvPr/>
        </p:nvSpPr>
        <p:spPr bwMode="auto">
          <a:xfrm>
            <a:off x="6816725" y="2708276"/>
            <a:ext cx="1944688"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101 &gt; 100 true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406730"/>
            <a:ext cx="1597661" cy="689932"/>
          </a:xfrm>
          <a:prstGeom prst="rect">
            <a:avLst/>
          </a:prstGeom>
        </p:spPr>
        <p:txBody>
          <a:bodyPr vert="horz" wrap="square" lIns="0" tIns="12700" rIns="0" bIns="0" rtlCol="0">
            <a:spAutoFit/>
          </a:bodyPr>
          <a:lstStyle/>
          <a:p>
            <a:pPr marL="12700">
              <a:lnSpc>
                <a:spcPct val="100000"/>
              </a:lnSpc>
              <a:spcBef>
                <a:spcPts val="100"/>
              </a:spcBef>
            </a:pPr>
            <a:r>
              <a:rPr sz="4400" kern="1200" spc="-35" dirty="0">
                <a:latin typeface="+mj-lt"/>
                <a:cs typeface="+mj-cs"/>
              </a:rPr>
              <a:t>Tree</a:t>
            </a:r>
          </a:p>
        </p:txBody>
      </p:sp>
      <p:sp>
        <p:nvSpPr>
          <p:cNvPr id="3" name="object 3"/>
          <p:cNvSpPr txBox="1"/>
          <p:nvPr/>
        </p:nvSpPr>
        <p:spPr>
          <a:xfrm>
            <a:off x="916939" y="1315063"/>
            <a:ext cx="10033000" cy="4043679"/>
          </a:xfrm>
          <a:prstGeom prst="rect">
            <a:avLst/>
          </a:prstGeom>
        </p:spPr>
        <p:txBody>
          <a:bodyPr vert="horz" wrap="square" lIns="0" tIns="12700" rIns="0" bIns="0" rtlCol="0">
            <a:spAutoFit/>
          </a:bodyPr>
          <a:lstStyle/>
          <a:p>
            <a:pPr marL="241300" marR="5080" indent="-229235">
              <a:lnSpc>
                <a:spcPct val="150100"/>
              </a:lnSpc>
              <a:spcBef>
                <a:spcPts val="100"/>
              </a:spcBef>
              <a:buFont typeface="Arial"/>
              <a:buChar char="•"/>
              <a:tabLst>
                <a:tab pos="241935" algn="l"/>
              </a:tabLst>
            </a:pPr>
            <a:r>
              <a:rPr sz="2800" b="0" spc="-5" dirty="0">
                <a:latin typeface="Calibri Light"/>
                <a:cs typeface="Calibri Light"/>
              </a:rPr>
              <a:t>A </a:t>
            </a:r>
            <a:r>
              <a:rPr sz="2800" b="0" spc="-15" dirty="0">
                <a:latin typeface="Calibri Light"/>
                <a:cs typeface="Calibri Light"/>
              </a:rPr>
              <a:t>tree </a:t>
            </a:r>
            <a:r>
              <a:rPr sz="2800" b="0" spc="-5" dirty="0">
                <a:latin typeface="Calibri Light"/>
                <a:cs typeface="Calibri Light"/>
              </a:rPr>
              <a:t>is an </a:t>
            </a:r>
            <a:r>
              <a:rPr sz="2800" b="0" spc="-15" dirty="0">
                <a:latin typeface="Calibri Light"/>
                <a:cs typeface="Calibri Light"/>
              </a:rPr>
              <a:t>abstract </a:t>
            </a:r>
            <a:r>
              <a:rPr sz="2800" b="0" spc="-5" dirty="0">
                <a:latin typeface="Calibri Light"/>
                <a:cs typeface="Calibri Light"/>
              </a:rPr>
              <a:t>model of a </a:t>
            </a:r>
            <a:r>
              <a:rPr sz="2800" b="0" spc="-20" dirty="0">
                <a:latin typeface="Calibri Light"/>
                <a:cs typeface="Calibri Light"/>
              </a:rPr>
              <a:t>hierarchical </a:t>
            </a:r>
            <a:r>
              <a:rPr sz="2800" b="0" spc="-15" dirty="0">
                <a:latin typeface="Calibri Light"/>
                <a:cs typeface="Calibri Light"/>
              </a:rPr>
              <a:t>structure </a:t>
            </a:r>
            <a:r>
              <a:rPr sz="2800" b="0" spc="-10" dirty="0">
                <a:latin typeface="Calibri Light"/>
                <a:cs typeface="Calibri Light"/>
              </a:rPr>
              <a:t>that </a:t>
            </a:r>
            <a:r>
              <a:rPr sz="2800" b="0" spc="-15" dirty="0">
                <a:latin typeface="Calibri Light"/>
                <a:cs typeface="Calibri Light"/>
              </a:rPr>
              <a:t>consists </a:t>
            </a:r>
            <a:r>
              <a:rPr sz="2800" b="0" spc="-10" dirty="0">
                <a:latin typeface="Calibri Light"/>
                <a:cs typeface="Calibri Light"/>
              </a:rPr>
              <a:t>of  </a:t>
            </a:r>
            <a:r>
              <a:rPr sz="2800" b="0" spc="-5" dirty="0">
                <a:latin typeface="Calibri Light"/>
                <a:cs typeface="Calibri Light"/>
              </a:rPr>
              <a:t>nodes with a </a:t>
            </a:r>
            <a:r>
              <a:rPr sz="2800" b="0" spc="-15" dirty="0">
                <a:latin typeface="Calibri Light"/>
                <a:cs typeface="Calibri Light"/>
              </a:rPr>
              <a:t>parent-child</a:t>
            </a:r>
            <a:r>
              <a:rPr sz="2800" b="0" spc="40" dirty="0">
                <a:latin typeface="Calibri Light"/>
                <a:cs typeface="Calibri Light"/>
              </a:rPr>
              <a:t> </a:t>
            </a:r>
            <a:r>
              <a:rPr sz="2800" b="0" spc="-10" dirty="0">
                <a:latin typeface="Calibri Light"/>
                <a:cs typeface="Calibri Light"/>
              </a:rPr>
              <a:t>relationship.</a:t>
            </a:r>
            <a:endParaRPr sz="2800">
              <a:latin typeface="Calibri Light"/>
              <a:cs typeface="Calibri Light"/>
            </a:endParaRPr>
          </a:p>
          <a:p>
            <a:pPr marL="698500" lvl="1" indent="-229235">
              <a:lnSpc>
                <a:spcPct val="100000"/>
              </a:lnSpc>
              <a:spcBef>
                <a:spcPts val="2185"/>
              </a:spcBef>
              <a:buFont typeface="Arial"/>
              <a:buChar char="•"/>
              <a:tabLst>
                <a:tab pos="699135" algn="l"/>
              </a:tabLst>
            </a:pPr>
            <a:r>
              <a:rPr sz="2400" b="0" spc="-55" dirty="0">
                <a:latin typeface="Calibri Light"/>
                <a:cs typeface="Calibri Light"/>
              </a:rPr>
              <a:t>Tree </a:t>
            </a:r>
            <a:r>
              <a:rPr sz="2400" b="0" dirty="0">
                <a:latin typeface="Calibri Light"/>
                <a:cs typeface="Calibri Light"/>
              </a:rPr>
              <a:t>is a </a:t>
            </a:r>
            <a:r>
              <a:rPr sz="2400" b="0" spc="-5" dirty="0">
                <a:latin typeface="Calibri Light"/>
                <a:cs typeface="Calibri Light"/>
              </a:rPr>
              <a:t>sequence of</a:t>
            </a:r>
            <a:r>
              <a:rPr sz="2400" b="0" spc="35" dirty="0">
                <a:latin typeface="Calibri Light"/>
                <a:cs typeface="Calibri Light"/>
              </a:rPr>
              <a:t> </a:t>
            </a:r>
            <a:r>
              <a:rPr sz="2800" b="0" spc="-20" dirty="0">
                <a:solidFill>
                  <a:srgbClr val="538235"/>
                </a:solidFill>
                <a:latin typeface="Calibri Light"/>
                <a:cs typeface="Calibri Light"/>
              </a:rPr>
              <a:t>nodes</a:t>
            </a:r>
            <a:endParaRPr sz="2800">
              <a:latin typeface="Calibri Light"/>
              <a:cs typeface="Calibri Light"/>
            </a:endParaRPr>
          </a:p>
          <a:p>
            <a:pPr marL="698500" lvl="1" indent="-229235">
              <a:lnSpc>
                <a:spcPct val="100000"/>
              </a:lnSpc>
              <a:spcBef>
                <a:spcPts val="2315"/>
              </a:spcBef>
              <a:buFont typeface="Arial"/>
              <a:buChar char="•"/>
              <a:tabLst>
                <a:tab pos="699135" algn="l"/>
              </a:tabLst>
            </a:pPr>
            <a:r>
              <a:rPr sz="2400" b="0" spc="-10" dirty="0">
                <a:latin typeface="Calibri Light"/>
                <a:cs typeface="Calibri Light"/>
              </a:rPr>
              <a:t>There </a:t>
            </a:r>
            <a:r>
              <a:rPr sz="2400" b="0" dirty="0">
                <a:latin typeface="Calibri Light"/>
                <a:cs typeface="Calibri Light"/>
              </a:rPr>
              <a:t>is a </a:t>
            </a:r>
            <a:r>
              <a:rPr sz="2400" b="0" spc="-10" dirty="0">
                <a:latin typeface="Calibri Light"/>
                <a:cs typeface="Calibri Light"/>
              </a:rPr>
              <a:t>starting </a:t>
            </a:r>
            <a:r>
              <a:rPr sz="2400" b="0" dirty="0">
                <a:latin typeface="Calibri Light"/>
                <a:cs typeface="Calibri Light"/>
              </a:rPr>
              <a:t>node </a:t>
            </a:r>
            <a:r>
              <a:rPr sz="2400" b="0" spc="-5" dirty="0">
                <a:latin typeface="Calibri Light"/>
                <a:cs typeface="Calibri Light"/>
              </a:rPr>
              <a:t>known </a:t>
            </a:r>
            <a:r>
              <a:rPr sz="2400" b="0" dirty="0">
                <a:latin typeface="Calibri Light"/>
                <a:cs typeface="Calibri Light"/>
              </a:rPr>
              <a:t>as a </a:t>
            </a:r>
            <a:r>
              <a:rPr sz="3200" b="0" spc="-30" dirty="0">
                <a:solidFill>
                  <a:srgbClr val="FF0000"/>
                </a:solidFill>
                <a:latin typeface="Calibri Light"/>
                <a:cs typeface="Calibri Light"/>
              </a:rPr>
              <a:t>root</a:t>
            </a:r>
            <a:r>
              <a:rPr sz="3200" b="0" spc="-100" dirty="0">
                <a:solidFill>
                  <a:srgbClr val="FF0000"/>
                </a:solidFill>
                <a:latin typeface="Calibri Light"/>
                <a:cs typeface="Calibri Light"/>
              </a:rPr>
              <a:t> </a:t>
            </a:r>
            <a:r>
              <a:rPr sz="2400" b="0" dirty="0">
                <a:latin typeface="Calibri Light"/>
                <a:cs typeface="Calibri Light"/>
              </a:rPr>
              <a:t>node</a:t>
            </a:r>
            <a:endParaRPr sz="2400">
              <a:latin typeface="Calibri Light"/>
              <a:cs typeface="Calibri Light"/>
            </a:endParaRPr>
          </a:p>
          <a:p>
            <a:pPr marL="698500" lvl="1" indent="-229235">
              <a:lnSpc>
                <a:spcPct val="100000"/>
              </a:lnSpc>
              <a:spcBef>
                <a:spcPts val="2145"/>
              </a:spcBef>
              <a:buFont typeface="Arial"/>
              <a:buChar char="•"/>
              <a:tabLst>
                <a:tab pos="699135" algn="l"/>
              </a:tabLst>
            </a:pPr>
            <a:r>
              <a:rPr sz="2400" b="0" spc="-15" dirty="0">
                <a:latin typeface="Calibri Light"/>
                <a:cs typeface="Calibri Light"/>
              </a:rPr>
              <a:t>Every </a:t>
            </a:r>
            <a:r>
              <a:rPr sz="2400" b="0" dirty="0">
                <a:latin typeface="Calibri Light"/>
                <a:cs typeface="Calibri Light"/>
              </a:rPr>
              <a:t>node </a:t>
            </a:r>
            <a:r>
              <a:rPr sz="2400" b="0" spc="-5" dirty="0">
                <a:latin typeface="Calibri Light"/>
                <a:cs typeface="Calibri Light"/>
              </a:rPr>
              <a:t>other </a:t>
            </a:r>
            <a:r>
              <a:rPr sz="2400" b="0" dirty="0">
                <a:latin typeface="Calibri Light"/>
                <a:cs typeface="Calibri Light"/>
              </a:rPr>
              <a:t>than the </a:t>
            </a:r>
            <a:r>
              <a:rPr sz="2400" b="0" spc="-15" dirty="0">
                <a:latin typeface="Calibri Light"/>
                <a:cs typeface="Calibri Light"/>
              </a:rPr>
              <a:t>root </a:t>
            </a:r>
            <a:r>
              <a:rPr sz="2400" b="0" dirty="0">
                <a:latin typeface="Calibri Light"/>
                <a:cs typeface="Calibri Light"/>
              </a:rPr>
              <a:t>has a </a:t>
            </a:r>
            <a:r>
              <a:rPr sz="2400" b="0" spc="-25" dirty="0">
                <a:solidFill>
                  <a:srgbClr val="843B0C"/>
                </a:solidFill>
                <a:latin typeface="Calibri Light"/>
                <a:cs typeface="Calibri Light"/>
              </a:rPr>
              <a:t>parent</a:t>
            </a:r>
            <a:r>
              <a:rPr sz="2400" b="0" spc="-105" dirty="0">
                <a:solidFill>
                  <a:srgbClr val="843B0C"/>
                </a:solidFill>
                <a:latin typeface="Calibri Light"/>
                <a:cs typeface="Calibri Light"/>
              </a:rPr>
              <a:t> </a:t>
            </a:r>
            <a:r>
              <a:rPr sz="2400" b="0" dirty="0">
                <a:latin typeface="Calibri Light"/>
                <a:cs typeface="Calibri Light"/>
              </a:rPr>
              <a:t>node.</a:t>
            </a:r>
            <a:endParaRPr sz="2400">
              <a:latin typeface="Calibri Light"/>
              <a:cs typeface="Calibri Light"/>
            </a:endParaRPr>
          </a:p>
          <a:p>
            <a:pPr marL="698500" lvl="1" indent="-229235">
              <a:lnSpc>
                <a:spcPct val="100000"/>
              </a:lnSpc>
              <a:spcBef>
                <a:spcPts val="1945"/>
              </a:spcBef>
              <a:buFont typeface="Arial"/>
              <a:buChar char="•"/>
              <a:tabLst>
                <a:tab pos="699135" algn="l"/>
              </a:tabLst>
            </a:pPr>
            <a:r>
              <a:rPr sz="2400" b="0" spc="-5" dirty="0">
                <a:latin typeface="Calibri Light"/>
                <a:cs typeface="Calibri Light"/>
              </a:rPr>
              <a:t>Nodes </a:t>
            </a:r>
            <a:r>
              <a:rPr sz="2400" b="0" spc="-20" dirty="0">
                <a:latin typeface="Calibri Light"/>
                <a:cs typeface="Calibri Light"/>
              </a:rPr>
              <a:t>may </a:t>
            </a:r>
            <a:r>
              <a:rPr sz="2400" b="0" spc="-15" dirty="0">
                <a:latin typeface="Calibri Light"/>
                <a:cs typeface="Calibri Light"/>
              </a:rPr>
              <a:t>have </a:t>
            </a:r>
            <a:r>
              <a:rPr sz="2400" b="0" spc="-20" dirty="0">
                <a:latin typeface="Calibri Light"/>
                <a:cs typeface="Calibri Light"/>
              </a:rPr>
              <a:t>any </a:t>
            </a:r>
            <a:r>
              <a:rPr sz="2400" b="0" spc="-5" dirty="0">
                <a:latin typeface="Calibri Light"/>
                <a:cs typeface="Calibri Light"/>
              </a:rPr>
              <a:t>number of</a:t>
            </a:r>
            <a:r>
              <a:rPr sz="2400" b="0" spc="15" dirty="0">
                <a:latin typeface="Calibri Light"/>
                <a:cs typeface="Calibri Light"/>
              </a:rPr>
              <a:t> </a:t>
            </a:r>
            <a:r>
              <a:rPr sz="2400" b="0" spc="-10" dirty="0">
                <a:latin typeface="Calibri Light"/>
                <a:cs typeface="Calibri Light"/>
              </a:rPr>
              <a:t>children</a:t>
            </a:r>
            <a:endParaRPr sz="2400">
              <a:latin typeface="Calibri Light"/>
              <a:cs typeface="Calibri Light"/>
            </a:endParaRPr>
          </a:p>
        </p:txBody>
      </p:sp>
      <p:sp>
        <p:nvSpPr>
          <p:cNvPr id="4" name="object 4"/>
          <p:cNvSpPr/>
          <p:nvPr/>
        </p:nvSpPr>
        <p:spPr>
          <a:xfrm>
            <a:off x="8114525" y="2294635"/>
            <a:ext cx="3561885" cy="3105150"/>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7</a:t>
            </a:fld>
            <a:endParaRP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39FEFB59-059B-4C31-BC74-397619AE6E3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8769DD08-E588-4965-AB7E-6AFAAD5E3263}" type="slidenum">
              <a:rPr lang="en-US" altLang="en-US" sz="1400">
                <a:solidFill>
                  <a:srgbClr val="000000"/>
                </a:solidFill>
                <a:cs typeface="Arial" panose="020B0604020202020204" pitchFamily="34" charset="0"/>
              </a:rPr>
              <a:pPr fontAlgn="base">
                <a:spcBef>
                  <a:spcPct val="0"/>
                </a:spcBef>
                <a:spcAft>
                  <a:spcPct val="0"/>
                </a:spcAft>
                <a:buClrTx/>
                <a:buSzTx/>
                <a:buNone/>
              </a:pPr>
              <a:t>70</a:t>
            </a:fld>
            <a:endParaRPr lang="en-US" altLang="en-US" sz="1400">
              <a:solidFill>
                <a:srgbClr val="000000"/>
              </a:solidFill>
              <a:cs typeface="Arial" panose="020B0604020202020204" pitchFamily="34" charset="0"/>
            </a:endParaRPr>
          </a:p>
        </p:txBody>
      </p:sp>
      <p:sp>
        <p:nvSpPr>
          <p:cNvPr id="24579" name="Rectangle 2">
            <a:extLst>
              <a:ext uri="{FF2B5EF4-FFF2-40B4-BE49-F238E27FC236}">
                <a16:creationId xmlns:a16="http://schemas.microsoft.com/office/drawing/2014/main" id="{E718C7CD-5B64-47A9-8DB6-16A45E1066F0}"/>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24580" name="Rectangle 3">
            <a:extLst>
              <a:ext uri="{FF2B5EF4-FFF2-40B4-BE49-F238E27FC236}">
                <a16:creationId xmlns:a16="http://schemas.microsoft.com/office/drawing/2014/main" id="{043017A9-FFEF-4112-A75C-4D01CBEDA10A}"/>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4581" name="Rectangle 4">
            <a:extLst>
              <a:ext uri="{FF2B5EF4-FFF2-40B4-BE49-F238E27FC236}">
                <a16:creationId xmlns:a16="http://schemas.microsoft.com/office/drawing/2014/main" id="{0ACC2E50-7AB9-4DB9-A735-8E107B889BBC}"/>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4582" name="Rectangle 5">
            <a:extLst>
              <a:ext uri="{FF2B5EF4-FFF2-40B4-BE49-F238E27FC236}">
                <a16:creationId xmlns:a16="http://schemas.microsoft.com/office/drawing/2014/main" id="{EEE13528-0D1A-4D86-AED4-268A0668C31B}"/>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4583" name="Rectangle 6">
            <a:extLst>
              <a:ext uri="{FF2B5EF4-FFF2-40B4-BE49-F238E27FC236}">
                <a16:creationId xmlns:a16="http://schemas.microsoft.com/office/drawing/2014/main" id="{AEDDE244-21FB-42E4-962D-AD97C589D298}"/>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4584" name="Rectangle 7">
            <a:extLst>
              <a:ext uri="{FF2B5EF4-FFF2-40B4-BE49-F238E27FC236}">
                <a16:creationId xmlns:a16="http://schemas.microsoft.com/office/drawing/2014/main" id="{F192D453-24ED-439A-95D4-F60A57B4CDE2}"/>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4585" name="Rectangle 8">
            <a:extLst>
              <a:ext uri="{FF2B5EF4-FFF2-40B4-BE49-F238E27FC236}">
                <a16:creationId xmlns:a16="http://schemas.microsoft.com/office/drawing/2014/main" id="{4D623612-76DD-4770-9B1A-A90F788181C1}"/>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4586" name="Rectangle 9">
            <a:extLst>
              <a:ext uri="{FF2B5EF4-FFF2-40B4-BE49-F238E27FC236}">
                <a16:creationId xmlns:a16="http://schemas.microsoft.com/office/drawing/2014/main" id="{A5E9EED0-ECA6-448D-9086-F56A205DE9D2}"/>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4587" name="Rectangle 10">
            <a:extLst>
              <a:ext uri="{FF2B5EF4-FFF2-40B4-BE49-F238E27FC236}">
                <a16:creationId xmlns:a16="http://schemas.microsoft.com/office/drawing/2014/main" id="{8F17EE1B-62E6-466C-9078-944F9D43B939}"/>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4588" name="Rectangle 11">
            <a:extLst>
              <a:ext uri="{FF2B5EF4-FFF2-40B4-BE49-F238E27FC236}">
                <a16:creationId xmlns:a16="http://schemas.microsoft.com/office/drawing/2014/main" id="{81CF8177-3339-4E75-A3E7-A3DCAC0A2EC1}"/>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4589" name="Rectangle 12">
            <a:extLst>
              <a:ext uri="{FF2B5EF4-FFF2-40B4-BE49-F238E27FC236}">
                <a16:creationId xmlns:a16="http://schemas.microsoft.com/office/drawing/2014/main" id="{D39A1616-5155-44B1-A635-6A2A1844D453}"/>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4590" name="Rectangle 13">
            <a:extLst>
              <a:ext uri="{FF2B5EF4-FFF2-40B4-BE49-F238E27FC236}">
                <a16:creationId xmlns:a16="http://schemas.microsoft.com/office/drawing/2014/main" id="{EEE2FEED-3682-4E9D-A015-D08ACA720E97}"/>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24591" name="Rectangle 14">
            <a:extLst>
              <a:ext uri="{FF2B5EF4-FFF2-40B4-BE49-F238E27FC236}">
                <a16:creationId xmlns:a16="http://schemas.microsoft.com/office/drawing/2014/main" id="{A7683E09-2FB6-44C2-9C1D-A2317C40A174}"/>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4592" name="Rectangle 15">
            <a:extLst>
              <a:ext uri="{FF2B5EF4-FFF2-40B4-BE49-F238E27FC236}">
                <a16:creationId xmlns:a16="http://schemas.microsoft.com/office/drawing/2014/main" id="{BAD96525-78F1-407D-A8B6-153CC87DFA10}"/>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4593" name="Rectangle 16">
            <a:extLst>
              <a:ext uri="{FF2B5EF4-FFF2-40B4-BE49-F238E27FC236}">
                <a16:creationId xmlns:a16="http://schemas.microsoft.com/office/drawing/2014/main" id="{FC0D628D-BA35-4429-9F7A-4CE6AA0B4A11}"/>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24594" name="Rectangle 17">
            <a:extLst>
              <a:ext uri="{FF2B5EF4-FFF2-40B4-BE49-F238E27FC236}">
                <a16:creationId xmlns:a16="http://schemas.microsoft.com/office/drawing/2014/main" id="{474F363C-33AC-407B-9009-CC245C03183F}"/>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24595" name="Object 18">
            <a:extLst>
              <a:ext uri="{FF2B5EF4-FFF2-40B4-BE49-F238E27FC236}">
                <a16:creationId xmlns:a16="http://schemas.microsoft.com/office/drawing/2014/main" id="{598E132D-0238-4AF0-9173-5BA6E638491A}"/>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13319" name="Picture" r:id="rId3" imgW="2511745" imgH="2001630" progId="Word.Picture.8">
                  <p:embed/>
                </p:oleObj>
              </mc:Choice>
              <mc:Fallback>
                <p:oleObj name="Picture" r:id="rId3" imgW="2511745" imgH="2001630" progId="Word.Picture.8">
                  <p:embed/>
                  <p:pic>
                    <p:nvPicPr>
                      <p:cNvPr id="24595" name="Object 18">
                        <a:extLst>
                          <a:ext uri="{FF2B5EF4-FFF2-40B4-BE49-F238E27FC236}">
                            <a16:creationId xmlns:a16="http://schemas.microsoft.com/office/drawing/2014/main" id="{598E132D-0238-4AF0-9173-5BA6E63849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96" name="Rectangle 19">
            <a:extLst>
              <a:ext uri="{FF2B5EF4-FFF2-40B4-BE49-F238E27FC236}">
                <a16:creationId xmlns:a16="http://schemas.microsoft.com/office/drawing/2014/main" id="{B39AEFFE-CFFA-4B98-A840-FC97F88EE44E}"/>
              </a:ext>
            </a:extLst>
          </p:cNvPr>
          <p:cNvSpPr>
            <a:spLocks noChangeArrowheads="1"/>
          </p:cNvSpPr>
          <p:nvPr/>
        </p:nvSpPr>
        <p:spPr bwMode="auto">
          <a:xfrm>
            <a:off x="2100263" y="3249614"/>
            <a:ext cx="2051050" cy="142875"/>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4597" name="Rectangle 20">
            <a:extLst>
              <a:ext uri="{FF2B5EF4-FFF2-40B4-BE49-F238E27FC236}">
                <a16:creationId xmlns:a16="http://schemas.microsoft.com/office/drawing/2014/main" id="{A5E22FAC-7A5D-4ED0-B055-687F9E1680C0}"/>
              </a:ext>
            </a:extLst>
          </p:cNvPr>
          <p:cNvSpPr>
            <a:spLocks noChangeArrowheads="1"/>
          </p:cNvSpPr>
          <p:nvPr/>
        </p:nvSpPr>
        <p:spPr bwMode="auto">
          <a:xfrm>
            <a:off x="9840914" y="4365625"/>
            <a:ext cx="827087" cy="173038"/>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4598" name="Rectangle 21">
            <a:extLst>
              <a:ext uri="{FF2B5EF4-FFF2-40B4-BE49-F238E27FC236}">
                <a16:creationId xmlns:a16="http://schemas.microsoft.com/office/drawing/2014/main" id="{6A4C4C79-B146-4F87-B257-8C5523A13CED}"/>
              </a:ext>
            </a:extLst>
          </p:cNvPr>
          <p:cNvSpPr>
            <a:spLocks noChangeArrowheads="1"/>
          </p:cNvSpPr>
          <p:nvPr/>
        </p:nvSpPr>
        <p:spPr bwMode="auto">
          <a:xfrm>
            <a:off x="6816725" y="2708276"/>
            <a:ext cx="1944688"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101 &gt; 100 true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91B88C94-2AD5-420E-9864-2E573298463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0526B1FB-4B53-4AF4-96D5-C0182A8C5434}" type="slidenum">
              <a:rPr lang="en-US" altLang="en-US" sz="1400">
                <a:solidFill>
                  <a:srgbClr val="000000"/>
                </a:solidFill>
                <a:cs typeface="Arial" panose="020B0604020202020204" pitchFamily="34" charset="0"/>
              </a:rPr>
              <a:pPr fontAlgn="base">
                <a:spcBef>
                  <a:spcPct val="0"/>
                </a:spcBef>
                <a:spcAft>
                  <a:spcPct val="0"/>
                </a:spcAft>
                <a:buClrTx/>
                <a:buSzTx/>
                <a:buNone/>
              </a:pPr>
              <a:t>71</a:t>
            </a:fld>
            <a:endParaRPr lang="en-US" altLang="en-US" sz="1400">
              <a:solidFill>
                <a:srgbClr val="000000"/>
              </a:solidFill>
              <a:cs typeface="Arial" panose="020B0604020202020204" pitchFamily="34" charset="0"/>
            </a:endParaRPr>
          </a:p>
        </p:txBody>
      </p:sp>
      <p:sp>
        <p:nvSpPr>
          <p:cNvPr id="25603" name="Rectangle 2">
            <a:extLst>
              <a:ext uri="{FF2B5EF4-FFF2-40B4-BE49-F238E27FC236}">
                <a16:creationId xmlns:a16="http://schemas.microsoft.com/office/drawing/2014/main" id="{38321F20-8153-476F-9C4B-12570C76BE1C}"/>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25604" name="Rectangle 3">
            <a:extLst>
              <a:ext uri="{FF2B5EF4-FFF2-40B4-BE49-F238E27FC236}">
                <a16:creationId xmlns:a16="http://schemas.microsoft.com/office/drawing/2014/main" id="{B28374B9-A7DD-404E-B6A2-4861EE672929}"/>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5605" name="Rectangle 4">
            <a:extLst>
              <a:ext uri="{FF2B5EF4-FFF2-40B4-BE49-F238E27FC236}">
                <a16:creationId xmlns:a16="http://schemas.microsoft.com/office/drawing/2014/main" id="{BE7F1B02-8ACC-4D21-938B-A956F505F32B}"/>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5606" name="Rectangle 5">
            <a:extLst>
              <a:ext uri="{FF2B5EF4-FFF2-40B4-BE49-F238E27FC236}">
                <a16:creationId xmlns:a16="http://schemas.microsoft.com/office/drawing/2014/main" id="{AE5DD5F9-9429-4188-BE98-05749F3999D7}"/>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5607" name="Rectangle 6">
            <a:extLst>
              <a:ext uri="{FF2B5EF4-FFF2-40B4-BE49-F238E27FC236}">
                <a16:creationId xmlns:a16="http://schemas.microsoft.com/office/drawing/2014/main" id="{622D0822-8809-42F1-8D60-598FF8AED43C}"/>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5608" name="Rectangle 7">
            <a:extLst>
              <a:ext uri="{FF2B5EF4-FFF2-40B4-BE49-F238E27FC236}">
                <a16:creationId xmlns:a16="http://schemas.microsoft.com/office/drawing/2014/main" id="{B492654F-C791-48E2-AE1E-9ACB6C977BDC}"/>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5609" name="Rectangle 8">
            <a:extLst>
              <a:ext uri="{FF2B5EF4-FFF2-40B4-BE49-F238E27FC236}">
                <a16:creationId xmlns:a16="http://schemas.microsoft.com/office/drawing/2014/main" id="{0196FF5B-2C97-4639-B2AE-14C8B01E13A8}"/>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5610" name="Rectangle 9">
            <a:extLst>
              <a:ext uri="{FF2B5EF4-FFF2-40B4-BE49-F238E27FC236}">
                <a16:creationId xmlns:a16="http://schemas.microsoft.com/office/drawing/2014/main" id="{388BC068-FEA1-40C7-B2E2-665634D519FD}"/>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5611" name="Rectangle 10">
            <a:extLst>
              <a:ext uri="{FF2B5EF4-FFF2-40B4-BE49-F238E27FC236}">
                <a16:creationId xmlns:a16="http://schemas.microsoft.com/office/drawing/2014/main" id="{0A300C28-380D-414D-9186-CAFCB95E9CAD}"/>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5612" name="Rectangle 11">
            <a:extLst>
              <a:ext uri="{FF2B5EF4-FFF2-40B4-BE49-F238E27FC236}">
                <a16:creationId xmlns:a16="http://schemas.microsoft.com/office/drawing/2014/main" id="{A9B7DDD1-C0A5-48CE-BFE8-98B1A6C9AB2A}"/>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5613" name="Rectangle 12">
            <a:extLst>
              <a:ext uri="{FF2B5EF4-FFF2-40B4-BE49-F238E27FC236}">
                <a16:creationId xmlns:a16="http://schemas.microsoft.com/office/drawing/2014/main" id="{93E33DD4-79F4-43C3-A644-09313A3789ED}"/>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5614" name="Rectangle 13">
            <a:extLst>
              <a:ext uri="{FF2B5EF4-FFF2-40B4-BE49-F238E27FC236}">
                <a16:creationId xmlns:a16="http://schemas.microsoft.com/office/drawing/2014/main" id="{BFD374B4-10C1-4D8E-AC34-8C3915C84AC5}"/>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25615" name="Rectangle 14">
            <a:extLst>
              <a:ext uri="{FF2B5EF4-FFF2-40B4-BE49-F238E27FC236}">
                <a16:creationId xmlns:a16="http://schemas.microsoft.com/office/drawing/2014/main" id="{0AF0E3C2-D04C-4852-8AC4-5E4DBBF78B9A}"/>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5616" name="Rectangle 15">
            <a:extLst>
              <a:ext uri="{FF2B5EF4-FFF2-40B4-BE49-F238E27FC236}">
                <a16:creationId xmlns:a16="http://schemas.microsoft.com/office/drawing/2014/main" id="{FF1E7920-78AB-4AA3-A831-A72562274291}"/>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5617" name="Rectangle 16">
            <a:extLst>
              <a:ext uri="{FF2B5EF4-FFF2-40B4-BE49-F238E27FC236}">
                <a16:creationId xmlns:a16="http://schemas.microsoft.com/office/drawing/2014/main" id="{8BF94E13-B438-41CA-8BC3-AE762A5DA44D}"/>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25618" name="Rectangle 17">
            <a:extLst>
              <a:ext uri="{FF2B5EF4-FFF2-40B4-BE49-F238E27FC236}">
                <a16:creationId xmlns:a16="http://schemas.microsoft.com/office/drawing/2014/main" id="{52550384-E908-40D5-8E77-DCD737C593DD}"/>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25619" name="Object 18">
            <a:extLst>
              <a:ext uri="{FF2B5EF4-FFF2-40B4-BE49-F238E27FC236}">
                <a16:creationId xmlns:a16="http://schemas.microsoft.com/office/drawing/2014/main" id="{08B89132-0205-4730-895A-F69DECE6D7BA}"/>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14343" name="Picture" r:id="rId3" imgW="2511745" imgH="2001630" progId="Word.Picture.8">
                  <p:embed/>
                </p:oleObj>
              </mc:Choice>
              <mc:Fallback>
                <p:oleObj name="Picture" r:id="rId3" imgW="2511745" imgH="2001630" progId="Word.Picture.8">
                  <p:embed/>
                  <p:pic>
                    <p:nvPicPr>
                      <p:cNvPr id="25619" name="Object 18">
                        <a:extLst>
                          <a:ext uri="{FF2B5EF4-FFF2-40B4-BE49-F238E27FC236}">
                            <a16:creationId xmlns:a16="http://schemas.microsoft.com/office/drawing/2014/main" id="{08B89132-0205-4730-895A-F69DECE6D7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20" name="Rectangle 19">
            <a:extLst>
              <a:ext uri="{FF2B5EF4-FFF2-40B4-BE49-F238E27FC236}">
                <a16:creationId xmlns:a16="http://schemas.microsoft.com/office/drawing/2014/main" id="{DE90B7EE-53EB-48C1-AB1F-58B8A365F523}"/>
              </a:ext>
            </a:extLst>
          </p:cNvPr>
          <p:cNvSpPr>
            <a:spLocks noChangeArrowheads="1"/>
          </p:cNvSpPr>
          <p:nvPr/>
        </p:nvSpPr>
        <p:spPr bwMode="auto">
          <a:xfrm>
            <a:off x="1739900" y="1808164"/>
            <a:ext cx="2052638" cy="180975"/>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5621" name="Rectangle 20">
            <a:extLst>
              <a:ext uri="{FF2B5EF4-FFF2-40B4-BE49-F238E27FC236}">
                <a16:creationId xmlns:a16="http://schemas.microsoft.com/office/drawing/2014/main" id="{10E4265B-67BC-46D6-B7C1-A3A815729554}"/>
              </a:ext>
            </a:extLst>
          </p:cNvPr>
          <p:cNvSpPr>
            <a:spLocks noChangeArrowheads="1"/>
          </p:cNvSpPr>
          <p:nvPr/>
        </p:nvSpPr>
        <p:spPr bwMode="auto">
          <a:xfrm>
            <a:off x="9840914" y="4365625"/>
            <a:ext cx="827087" cy="173038"/>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5622" name="Rectangle 21">
            <a:extLst>
              <a:ext uri="{FF2B5EF4-FFF2-40B4-BE49-F238E27FC236}">
                <a16:creationId xmlns:a16="http://schemas.microsoft.com/office/drawing/2014/main" id="{904E0632-6523-4A9F-9616-6671A6C896B9}"/>
              </a:ext>
            </a:extLst>
          </p:cNvPr>
          <p:cNvSpPr>
            <a:spLocks noChangeArrowheads="1"/>
          </p:cNvSpPr>
          <p:nvPr/>
        </p:nvSpPr>
        <p:spPr bwMode="auto">
          <a:xfrm>
            <a:off x="6816725" y="2708276"/>
            <a:ext cx="1944688"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101 &gt; 100 true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C1093F4C-6044-49CF-8865-596318BCB88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5229B318-A0AB-4296-8613-4F2302A5C7EF}" type="slidenum">
              <a:rPr lang="en-US" altLang="en-US" sz="1400">
                <a:solidFill>
                  <a:srgbClr val="000000"/>
                </a:solidFill>
                <a:cs typeface="Arial" panose="020B0604020202020204" pitchFamily="34" charset="0"/>
              </a:rPr>
              <a:pPr fontAlgn="base">
                <a:spcBef>
                  <a:spcPct val="0"/>
                </a:spcBef>
                <a:spcAft>
                  <a:spcPct val="0"/>
                </a:spcAft>
                <a:buClrTx/>
                <a:buSzTx/>
                <a:buNone/>
              </a:pPr>
              <a:t>72</a:t>
            </a:fld>
            <a:endParaRPr lang="en-US" altLang="en-US" sz="1400">
              <a:solidFill>
                <a:srgbClr val="000000"/>
              </a:solidFill>
              <a:cs typeface="Arial" panose="020B0604020202020204" pitchFamily="34" charset="0"/>
            </a:endParaRPr>
          </a:p>
        </p:txBody>
      </p:sp>
      <p:sp>
        <p:nvSpPr>
          <p:cNvPr id="26627" name="Rectangle 2">
            <a:extLst>
              <a:ext uri="{FF2B5EF4-FFF2-40B4-BE49-F238E27FC236}">
                <a16:creationId xmlns:a16="http://schemas.microsoft.com/office/drawing/2014/main" id="{92923FDB-57C2-4B92-892C-906CB1FA895F}"/>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26628" name="Rectangle 3">
            <a:extLst>
              <a:ext uri="{FF2B5EF4-FFF2-40B4-BE49-F238E27FC236}">
                <a16:creationId xmlns:a16="http://schemas.microsoft.com/office/drawing/2014/main" id="{83A5CD24-237B-4A0F-B02B-9BBEB8B6F965}"/>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6629" name="Rectangle 4">
            <a:extLst>
              <a:ext uri="{FF2B5EF4-FFF2-40B4-BE49-F238E27FC236}">
                <a16:creationId xmlns:a16="http://schemas.microsoft.com/office/drawing/2014/main" id="{D5E8F9D5-AAFF-4345-9207-58CF2142ED3F}"/>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6630" name="Rectangle 5">
            <a:extLst>
              <a:ext uri="{FF2B5EF4-FFF2-40B4-BE49-F238E27FC236}">
                <a16:creationId xmlns:a16="http://schemas.microsoft.com/office/drawing/2014/main" id="{BDE19775-EE7C-4F3A-B995-AE900BDA617E}"/>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6631" name="Rectangle 6">
            <a:extLst>
              <a:ext uri="{FF2B5EF4-FFF2-40B4-BE49-F238E27FC236}">
                <a16:creationId xmlns:a16="http://schemas.microsoft.com/office/drawing/2014/main" id="{05D57D5F-3BA7-4809-A328-989467C63FBC}"/>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6632" name="Rectangle 7">
            <a:extLst>
              <a:ext uri="{FF2B5EF4-FFF2-40B4-BE49-F238E27FC236}">
                <a16:creationId xmlns:a16="http://schemas.microsoft.com/office/drawing/2014/main" id="{206184E7-D255-4FE3-9E09-851B4ECEAC6F}"/>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6633" name="Rectangle 8">
            <a:extLst>
              <a:ext uri="{FF2B5EF4-FFF2-40B4-BE49-F238E27FC236}">
                <a16:creationId xmlns:a16="http://schemas.microsoft.com/office/drawing/2014/main" id="{67337244-3789-49FD-93AE-0BA178310847}"/>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6634" name="Rectangle 9">
            <a:extLst>
              <a:ext uri="{FF2B5EF4-FFF2-40B4-BE49-F238E27FC236}">
                <a16:creationId xmlns:a16="http://schemas.microsoft.com/office/drawing/2014/main" id="{8907E4B3-1A0C-447B-B217-A7A4EF94F7C9}"/>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6635" name="Rectangle 10">
            <a:extLst>
              <a:ext uri="{FF2B5EF4-FFF2-40B4-BE49-F238E27FC236}">
                <a16:creationId xmlns:a16="http://schemas.microsoft.com/office/drawing/2014/main" id="{D48A42BE-981E-44BB-8206-BA533940BFF5}"/>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6636" name="Rectangle 11">
            <a:extLst>
              <a:ext uri="{FF2B5EF4-FFF2-40B4-BE49-F238E27FC236}">
                <a16:creationId xmlns:a16="http://schemas.microsoft.com/office/drawing/2014/main" id="{CBA1FA90-5E51-43B5-8C1A-BF44B2319D25}"/>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6637" name="Rectangle 12">
            <a:extLst>
              <a:ext uri="{FF2B5EF4-FFF2-40B4-BE49-F238E27FC236}">
                <a16:creationId xmlns:a16="http://schemas.microsoft.com/office/drawing/2014/main" id="{822A734E-029D-4B8B-96D8-0A9303DEA7E0}"/>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6638" name="Rectangle 13">
            <a:extLst>
              <a:ext uri="{FF2B5EF4-FFF2-40B4-BE49-F238E27FC236}">
                <a16:creationId xmlns:a16="http://schemas.microsoft.com/office/drawing/2014/main" id="{5E9AD42D-9101-4B86-AA91-8E10E4A8C537}"/>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26639" name="Rectangle 14">
            <a:extLst>
              <a:ext uri="{FF2B5EF4-FFF2-40B4-BE49-F238E27FC236}">
                <a16:creationId xmlns:a16="http://schemas.microsoft.com/office/drawing/2014/main" id="{73B04273-29B9-4C69-BBE1-0BB539095C5D}"/>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6640" name="Rectangle 15">
            <a:extLst>
              <a:ext uri="{FF2B5EF4-FFF2-40B4-BE49-F238E27FC236}">
                <a16:creationId xmlns:a16="http://schemas.microsoft.com/office/drawing/2014/main" id="{5DF740E6-D194-4078-A65D-01E5AD5FFF58}"/>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6641" name="Rectangle 16">
            <a:extLst>
              <a:ext uri="{FF2B5EF4-FFF2-40B4-BE49-F238E27FC236}">
                <a16:creationId xmlns:a16="http://schemas.microsoft.com/office/drawing/2014/main" id="{2CE966CD-4818-4EE6-9B3E-DF9E3ABE0E54}"/>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26642" name="Rectangle 17">
            <a:extLst>
              <a:ext uri="{FF2B5EF4-FFF2-40B4-BE49-F238E27FC236}">
                <a16:creationId xmlns:a16="http://schemas.microsoft.com/office/drawing/2014/main" id="{988F8CC3-C5C7-4109-BA8E-486BBD2A7228}"/>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26643" name="Object 18">
            <a:extLst>
              <a:ext uri="{FF2B5EF4-FFF2-40B4-BE49-F238E27FC236}">
                <a16:creationId xmlns:a16="http://schemas.microsoft.com/office/drawing/2014/main" id="{AF78041C-4C6F-4ACA-A417-9935D0040D8F}"/>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15367" name="Picture" r:id="rId3" imgW="2511745" imgH="2001630" progId="Word.Picture.8">
                  <p:embed/>
                </p:oleObj>
              </mc:Choice>
              <mc:Fallback>
                <p:oleObj name="Picture" r:id="rId3" imgW="2511745" imgH="2001630" progId="Word.Picture.8">
                  <p:embed/>
                  <p:pic>
                    <p:nvPicPr>
                      <p:cNvPr id="26643" name="Object 18">
                        <a:extLst>
                          <a:ext uri="{FF2B5EF4-FFF2-40B4-BE49-F238E27FC236}">
                            <a16:creationId xmlns:a16="http://schemas.microsoft.com/office/drawing/2014/main" id="{AF78041C-4C6F-4ACA-A417-9935D0040D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44" name="Rectangle 19">
            <a:extLst>
              <a:ext uri="{FF2B5EF4-FFF2-40B4-BE49-F238E27FC236}">
                <a16:creationId xmlns:a16="http://schemas.microsoft.com/office/drawing/2014/main" id="{E7B7796D-9BCB-4C85-8A96-3C3871D6E31B}"/>
              </a:ext>
            </a:extLst>
          </p:cNvPr>
          <p:cNvSpPr>
            <a:spLocks noChangeArrowheads="1"/>
          </p:cNvSpPr>
          <p:nvPr/>
        </p:nvSpPr>
        <p:spPr bwMode="auto">
          <a:xfrm>
            <a:off x="2208214" y="2024064"/>
            <a:ext cx="3887787" cy="180975"/>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6645" name="Rectangle 20">
            <a:extLst>
              <a:ext uri="{FF2B5EF4-FFF2-40B4-BE49-F238E27FC236}">
                <a16:creationId xmlns:a16="http://schemas.microsoft.com/office/drawing/2014/main" id="{03B4493F-1038-4ADD-9B05-58500936ABFB}"/>
              </a:ext>
            </a:extLst>
          </p:cNvPr>
          <p:cNvSpPr>
            <a:spLocks noChangeArrowheads="1"/>
          </p:cNvSpPr>
          <p:nvPr/>
        </p:nvSpPr>
        <p:spPr bwMode="auto">
          <a:xfrm>
            <a:off x="9840914" y="4365625"/>
            <a:ext cx="827087" cy="173038"/>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6646" name="Rectangle 21">
            <a:extLst>
              <a:ext uri="{FF2B5EF4-FFF2-40B4-BE49-F238E27FC236}">
                <a16:creationId xmlns:a16="http://schemas.microsoft.com/office/drawing/2014/main" id="{8D797547-0FB8-473A-B6C5-C7492A970C46}"/>
              </a:ext>
            </a:extLst>
          </p:cNvPr>
          <p:cNvSpPr>
            <a:spLocks noChangeArrowheads="1"/>
          </p:cNvSpPr>
          <p:nvPr/>
        </p:nvSpPr>
        <p:spPr bwMode="auto">
          <a:xfrm>
            <a:off x="6708775" y="1952626"/>
            <a:ext cx="1944688"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101 &lt; 107 true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91F04226-44E3-4B85-B9DE-B29EBEF3FF6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2397024F-59AE-44CE-959B-C3985AA0CFA0}" type="slidenum">
              <a:rPr lang="en-US" altLang="en-US" sz="1400">
                <a:solidFill>
                  <a:srgbClr val="000000"/>
                </a:solidFill>
                <a:cs typeface="Arial" panose="020B0604020202020204" pitchFamily="34" charset="0"/>
              </a:rPr>
              <a:pPr fontAlgn="base">
                <a:spcBef>
                  <a:spcPct val="0"/>
                </a:spcBef>
                <a:spcAft>
                  <a:spcPct val="0"/>
                </a:spcAft>
                <a:buClrTx/>
                <a:buSzTx/>
                <a:buNone/>
              </a:pPr>
              <a:t>73</a:t>
            </a:fld>
            <a:endParaRPr lang="en-US" altLang="en-US" sz="1400">
              <a:solidFill>
                <a:srgbClr val="000000"/>
              </a:solidFill>
              <a:cs typeface="Arial" panose="020B0604020202020204" pitchFamily="34" charset="0"/>
            </a:endParaRPr>
          </a:p>
        </p:txBody>
      </p:sp>
      <p:sp>
        <p:nvSpPr>
          <p:cNvPr id="27651" name="Rectangle 2">
            <a:extLst>
              <a:ext uri="{FF2B5EF4-FFF2-40B4-BE49-F238E27FC236}">
                <a16:creationId xmlns:a16="http://schemas.microsoft.com/office/drawing/2014/main" id="{3BCED520-6E23-43D7-806E-D0407FAB2215}"/>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27652" name="Rectangle 3">
            <a:extLst>
              <a:ext uri="{FF2B5EF4-FFF2-40B4-BE49-F238E27FC236}">
                <a16:creationId xmlns:a16="http://schemas.microsoft.com/office/drawing/2014/main" id="{6A9C61DD-F722-4E74-BB90-387B48F4ED4F}"/>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7653" name="Rectangle 4">
            <a:extLst>
              <a:ext uri="{FF2B5EF4-FFF2-40B4-BE49-F238E27FC236}">
                <a16:creationId xmlns:a16="http://schemas.microsoft.com/office/drawing/2014/main" id="{74172809-E67F-4703-AB8F-362267BC661A}"/>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7654" name="Rectangle 5">
            <a:extLst>
              <a:ext uri="{FF2B5EF4-FFF2-40B4-BE49-F238E27FC236}">
                <a16:creationId xmlns:a16="http://schemas.microsoft.com/office/drawing/2014/main" id="{9A474A11-64AD-4450-8104-5402CBC51B2D}"/>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7655" name="Rectangle 6">
            <a:extLst>
              <a:ext uri="{FF2B5EF4-FFF2-40B4-BE49-F238E27FC236}">
                <a16:creationId xmlns:a16="http://schemas.microsoft.com/office/drawing/2014/main" id="{AAF16B64-879D-4B66-BF2F-F73E50F413AE}"/>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7656" name="Rectangle 7">
            <a:extLst>
              <a:ext uri="{FF2B5EF4-FFF2-40B4-BE49-F238E27FC236}">
                <a16:creationId xmlns:a16="http://schemas.microsoft.com/office/drawing/2014/main" id="{89B6B0A7-CFD2-4EC3-843F-D898769DA381}"/>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7657" name="Rectangle 8">
            <a:extLst>
              <a:ext uri="{FF2B5EF4-FFF2-40B4-BE49-F238E27FC236}">
                <a16:creationId xmlns:a16="http://schemas.microsoft.com/office/drawing/2014/main" id="{E39C548F-0050-46B6-82E7-6E6CA9AAFFD5}"/>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7658" name="Rectangle 9">
            <a:extLst>
              <a:ext uri="{FF2B5EF4-FFF2-40B4-BE49-F238E27FC236}">
                <a16:creationId xmlns:a16="http://schemas.microsoft.com/office/drawing/2014/main" id="{3AC954F3-2FD8-4DDB-98D8-C142C7353EB9}"/>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7659" name="Rectangle 10">
            <a:extLst>
              <a:ext uri="{FF2B5EF4-FFF2-40B4-BE49-F238E27FC236}">
                <a16:creationId xmlns:a16="http://schemas.microsoft.com/office/drawing/2014/main" id="{E5FA53C0-6EE5-46F3-B893-1DC9B9A6A8EE}"/>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7660" name="Rectangle 11">
            <a:extLst>
              <a:ext uri="{FF2B5EF4-FFF2-40B4-BE49-F238E27FC236}">
                <a16:creationId xmlns:a16="http://schemas.microsoft.com/office/drawing/2014/main" id="{DC4B669A-18CB-4618-80B4-615E4E7FCB30}"/>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7661" name="Rectangle 12">
            <a:extLst>
              <a:ext uri="{FF2B5EF4-FFF2-40B4-BE49-F238E27FC236}">
                <a16:creationId xmlns:a16="http://schemas.microsoft.com/office/drawing/2014/main" id="{AADA0AB7-EC75-4B90-BF08-A29DA302AE48}"/>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7662" name="Rectangle 13">
            <a:extLst>
              <a:ext uri="{FF2B5EF4-FFF2-40B4-BE49-F238E27FC236}">
                <a16:creationId xmlns:a16="http://schemas.microsoft.com/office/drawing/2014/main" id="{5F85F26B-E978-4484-BD0C-6864D5CB5358}"/>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27663" name="Rectangle 14">
            <a:extLst>
              <a:ext uri="{FF2B5EF4-FFF2-40B4-BE49-F238E27FC236}">
                <a16:creationId xmlns:a16="http://schemas.microsoft.com/office/drawing/2014/main" id="{E4A4E7CD-8E11-44A6-9892-2175AE96F42D}"/>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7664" name="Rectangle 15">
            <a:extLst>
              <a:ext uri="{FF2B5EF4-FFF2-40B4-BE49-F238E27FC236}">
                <a16:creationId xmlns:a16="http://schemas.microsoft.com/office/drawing/2014/main" id="{2E7AAFE9-8AD0-4D5D-B3AF-028E4DCA2974}"/>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7665" name="Rectangle 16">
            <a:extLst>
              <a:ext uri="{FF2B5EF4-FFF2-40B4-BE49-F238E27FC236}">
                <a16:creationId xmlns:a16="http://schemas.microsoft.com/office/drawing/2014/main" id="{32382C54-0D43-4988-9ABE-6141F2021548}"/>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27666" name="Rectangle 17">
            <a:extLst>
              <a:ext uri="{FF2B5EF4-FFF2-40B4-BE49-F238E27FC236}">
                <a16:creationId xmlns:a16="http://schemas.microsoft.com/office/drawing/2014/main" id="{C5073FFE-1497-4888-82C1-6F5BDAD3E12B}"/>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27667" name="Object 18">
            <a:extLst>
              <a:ext uri="{FF2B5EF4-FFF2-40B4-BE49-F238E27FC236}">
                <a16:creationId xmlns:a16="http://schemas.microsoft.com/office/drawing/2014/main" id="{86F80459-C1A9-4C2E-AB28-A9FC0B9C4EDB}"/>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16391" name="Picture" r:id="rId3" imgW="2511745" imgH="2001630" progId="Word.Picture.8">
                  <p:embed/>
                </p:oleObj>
              </mc:Choice>
              <mc:Fallback>
                <p:oleObj name="Picture" r:id="rId3" imgW="2511745" imgH="2001630" progId="Word.Picture.8">
                  <p:embed/>
                  <p:pic>
                    <p:nvPicPr>
                      <p:cNvPr id="27667" name="Object 18">
                        <a:extLst>
                          <a:ext uri="{FF2B5EF4-FFF2-40B4-BE49-F238E27FC236}">
                            <a16:creationId xmlns:a16="http://schemas.microsoft.com/office/drawing/2014/main" id="{86F80459-C1A9-4C2E-AB28-A9FC0B9C4E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8" name="Rectangle 19">
            <a:extLst>
              <a:ext uri="{FF2B5EF4-FFF2-40B4-BE49-F238E27FC236}">
                <a16:creationId xmlns:a16="http://schemas.microsoft.com/office/drawing/2014/main" id="{5E47C890-4726-487C-98A7-687F1DB77322}"/>
              </a:ext>
            </a:extLst>
          </p:cNvPr>
          <p:cNvSpPr>
            <a:spLocks noChangeArrowheads="1"/>
          </p:cNvSpPr>
          <p:nvPr/>
        </p:nvSpPr>
        <p:spPr bwMode="auto">
          <a:xfrm>
            <a:off x="2063751" y="2241551"/>
            <a:ext cx="1692275" cy="180975"/>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7669" name="Rectangle 20">
            <a:extLst>
              <a:ext uri="{FF2B5EF4-FFF2-40B4-BE49-F238E27FC236}">
                <a16:creationId xmlns:a16="http://schemas.microsoft.com/office/drawing/2014/main" id="{DC2037E7-E08E-4FC3-84F0-D017382E5898}"/>
              </a:ext>
            </a:extLst>
          </p:cNvPr>
          <p:cNvSpPr>
            <a:spLocks noChangeArrowheads="1"/>
          </p:cNvSpPr>
          <p:nvPr/>
        </p:nvSpPr>
        <p:spPr bwMode="auto">
          <a:xfrm>
            <a:off x="9659939" y="3933825"/>
            <a:ext cx="827087" cy="173038"/>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7670" name="Rectangle 21">
            <a:extLst>
              <a:ext uri="{FF2B5EF4-FFF2-40B4-BE49-F238E27FC236}">
                <a16:creationId xmlns:a16="http://schemas.microsoft.com/office/drawing/2014/main" id="{93E690EA-08A8-4A68-8E2D-8FCDB86F1573}"/>
              </a:ext>
            </a:extLst>
          </p:cNvPr>
          <p:cNvSpPr>
            <a:spLocks noChangeArrowheads="1"/>
          </p:cNvSpPr>
          <p:nvPr/>
        </p:nvSpPr>
        <p:spPr bwMode="auto">
          <a:xfrm>
            <a:off x="6708775" y="1952626"/>
            <a:ext cx="1944688"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101 &lt; 107 true</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136A0BF7-A817-4685-89EC-95EDC0B2FA9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C2EC8321-3A6C-4E94-AA4D-3DAA54A4F7C0}" type="slidenum">
              <a:rPr lang="en-US" altLang="en-US" sz="1400">
                <a:solidFill>
                  <a:srgbClr val="000000"/>
                </a:solidFill>
                <a:cs typeface="Arial" panose="020B0604020202020204" pitchFamily="34" charset="0"/>
              </a:rPr>
              <a:pPr fontAlgn="base">
                <a:spcBef>
                  <a:spcPct val="0"/>
                </a:spcBef>
                <a:spcAft>
                  <a:spcPct val="0"/>
                </a:spcAft>
                <a:buClrTx/>
                <a:buSzTx/>
                <a:buNone/>
              </a:pPr>
              <a:t>74</a:t>
            </a:fld>
            <a:endParaRPr lang="en-US" altLang="en-US" sz="1400">
              <a:solidFill>
                <a:srgbClr val="000000"/>
              </a:solidFill>
              <a:cs typeface="Arial" panose="020B0604020202020204" pitchFamily="34" charset="0"/>
            </a:endParaRPr>
          </a:p>
        </p:txBody>
      </p:sp>
      <p:sp>
        <p:nvSpPr>
          <p:cNvPr id="28675" name="Rectangle 2">
            <a:extLst>
              <a:ext uri="{FF2B5EF4-FFF2-40B4-BE49-F238E27FC236}">
                <a16:creationId xmlns:a16="http://schemas.microsoft.com/office/drawing/2014/main" id="{619AAF39-3507-47EA-839B-3372E59163A0}"/>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28676" name="Rectangle 3">
            <a:extLst>
              <a:ext uri="{FF2B5EF4-FFF2-40B4-BE49-F238E27FC236}">
                <a16:creationId xmlns:a16="http://schemas.microsoft.com/office/drawing/2014/main" id="{37128E9A-CA36-4D18-84EA-084F93AA6DED}"/>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8677" name="Rectangle 4">
            <a:extLst>
              <a:ext uri="{FF2B5EF4-FFF2-40B4-BE49-F238E27FC236}">
                <a16:creationId xmlns:a16="http://schemas.microsoft.com/office/drawing/2014/main" id="{63739841-E3BF-4A77-AF61-57DD40D14806}"/>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8678" name="Rectangle 5">
            <a:extLst>
              <a:ext uri="{FF2B5EF4-FFF2-40B4-BE49-F238E27FC236}">
                <a16:creationId xmlns:a16="http://schemas.microsoft.com/office/drawing/2014/main" id="{C29AFB56-8B7D-43C5-89B2-C16473CA43B8}"/>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8679" name="Rectangle 6">
            <a:extLst>
              <a:ext uri="{FF2B5EF4-FFF2-40B4-BE49-F238E27FC236}">
                <a16:creationId xmlns:a16="http://schemas.microsoft.com/office/drawing/2014/main" id="{CE8DF5B7-2EFD-4220-B5B8-59EEE2749A8D}"/>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8680" name="Rectangle 7">
            <a:extLst>
              <a:ext uri="{FF2B5EF4-FFF2-40B4-BE49-F238E27FC236}">
                <a16:creationId xmlns:a16="http://schemas.microsoft.com/office/drawing/2014/main" id="{19A46443-183D-4732-BDC1-75A29DA4D81C}"/>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8681" name="Rectangle 8">
            <a:extLst>
              <a:ext uri="{FF2B5EF4-FFF2-40B4-BE49-F238E27FC236}">
                <a16:creationId xmlns:a16="http://schemas.microsoft.com/office/drawing/2014/main" id="{2D3B73ED-31FF-4109-9C90-263EA2489B7F}"/>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8682" name="Rectangle 9">
            <a:extLst>
              <a:ext uri="{FF2B5EF4-FFF2-40B4-BE49-F238E27FC236}">
                <a16:creationId xmlns:a16="http://schemas.microsoft.com/office/drawing/2014/main" id="{CA9A5D84-88C5-4EED-A92A-BA1965574695}"/>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8683" name="Rectangle 10">
            <a:extLst>
              <a:ext uri="{FF2B5EF4-FFF2-40B4-BE49-F238E27FC236}">
                <a16:creationId xmlns:a16="http://schemas.microsoft.com/office/drawing/2014/main" id="{09250D11-9828-4727-B533-97BE29749C5D}"/>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8684" name="Rectangle 11">
            <a:extLst>
              <a:ext uri="{FF2B5EF4-FFF2-40B4-BE49-F238E27FC236}">
                <a16:creationId xmlns:a16="http://schemas.microsoft.com/office/drawing/2014/main" id="{D6DF1BFE-3BF9-4DE7-A906-F8A10F41C0A5}"/>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8685" name="Rectangle 12">
            <a:extLst>
              <a:ext uri="{FF2B5EF4-FFF2-40B4-BE49-F238E27FC236}">
                <a16:creationId xmlns:a16="http://schemas.microsoft.com/office/drawing/2014/main" id="{DBC7DB73-ACCA-42D4-A7ED-9C3447E96B30}"/>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8686" name="Rectangle 13">
            <a:extLst>
              <a:ext uri="{FF2B5EF4-FFF2-40B4-BE49-F238E27FC236}">
                <a16:creationId xmlns:a16="http://schemas.microsoft.com/office/drawing/2014/main" id="{87C57ED3-97F6-4D4B-97F9-315E370F558D}"/>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28687" name="Rectangle 14">
            <a:extLst>
              <a:ext uri="{FF2B5EF4-FFF2-40B4-BE49-F238E27FC236}">
                <a16:creationId xmlns:a16="http://schemas.microsoft.com/office/drawing/2014/main" id="{7DD688CB-D8D7-4C67-92D0-47FF053CFB1E}"/>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8688" name="Rectangle 15">
            <a:extLst>
              <a:ext uri="{FF2B5EF4-FFF2-40B4-BE49-F238E27FC236}">
                <a16:creationId xmlns:a16="http://schemas.microsoft.com/office/drawing/2014/main" id="{AE9C9B65-D246-411A-BE3D-3EE0278CA8D5}"/>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8689" name="Rectangle 16">
            <a:extLst>
              <a:ext uri="{FF2B5EF4-FFF2-40B4-BE49-F238E27FC236}">
                <a16:creationId xmlns:a16="http://schemas.microsoft.com/office/drawing/2014/main" id="{F6EBBE55-8391-4B7F-ABDE-595041959A7B}"/>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28690" name="Rectangle 17">
            <a:extLst>
              <a:ext uri="{FF2B5EF4-FFF2-40B4-BE49-F238E27FC236}">
                <a16:creationId xmlns:a16="http://schemas.microsoft.com/office/drawing/2014/main" id="{17A8FFAB-60FC-407E-8281-71FAE66EB3F8}"/>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28691" name="Object 18">
            <a:extLst>
              <a:ext uri="{FF2B5EF4-FFF2-40B4-BE49-F238E27FC236}">
                <a16:creationId xmlns:a16="http://schemas.microsoft.com/office/drawing/2014/main" id="{4F6D3D78-2508-43A4-93A4-5F07AE4E1EA8}"/>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17415" name="Picture" r:id="rId3" imgW="2511745" imgH="2001630" progId="Word.Picture.8">
                  <p:embed/>
                </p:oleObj>
              </mc:Choice>
              <mc:Fallback>
                <p:oleObj name="Picture" r:id="rId3" imgW="2511745" imgH="2001630" progId="Word.Picture.8">
                  <p:embed/>
                  <p:pic>
                    <p:nvPicPr>
                      <p:cNvPr id="28691" name="Object 18">
                        <a:extLst>
                          <a:ext uri="{FF2B5EF4-FFF2-40B4-BE49-F238E27FC236}">
                            <a16:creationId xmlns:a16="http://schemas.microsoft.com/office/drawing/2014/main" id="{4F6D3D78-2508-43A4-93A4-5F07AE4E1E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92" name="Rectangle 19">
            <a:extLst>
              <a:ext uri="{FF2B5EF4-FFF2-40B4-BE49-F238E27FC236}">
                <a16:creationId xmlns:a16="http://schemas.microsoft.com/office/drawing/2014/main" id="{C4AE814E-A4C6-4489-83F9-46FB675D7155}"/>
              </a:ext>
            </a:extLst>
          </p:cNvPr>
          <p:cNvSpPr>
            <a:spLocks noChangeArrowheads="1"/>
          </p:cNvSpPr>
          <p:nvPr/>
        </p:nvSpPr>
        <p:spPr bwMode="auto">
          <a:xfrm>
            <a:off x="2100263" y="2420939"/>
            <a:ext cx="1979612" cy="217487"/>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8693" name="Rectangle 20">
            <a:extLst>
              <a:ext uri="{FF2B5EF4-FFF2-40B4-BE49-F238E27FC236}">
                <a16:creationId xmlns:a16="http://schemas.microsoft.com/office/drawing/2014/main" id="{6DEE62D4-0048-4175-99EB-B1FB2DE8D52E}"/>
              </a:ext>
            </a:extLst>
          </p:cNvPr>
          <p:cNvSpPr>
            <a:spLocks noChangeArrowheads="1"/>
          </p:cNvSpPr>
          <p:nvPr/>
        </p:nvSpPr>
        <p:spPr bwMode="auto">
          <a:xfrm>
            <a:off x="8291514" y="5734050"/>
            <a:ext cx="1836737" cy="431800"/>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8694" name="Rectangle 21">
            <a:extLst>
              <a:ext uri="{FF2B5EF4-FFF2-40B4-BE49-F238E27FC236}">
                <a16:creationId xmlns:a16="http://schemas.microsoft.com/office/drawing/2014/main" id="{9D125776-3F1B-43E4-AB3A-BB68AB8C5108}"/>
              </a:ext>
            </a:extLst>
          </p:cNvPr>
          <p:cNvSpPr>
            <a:spLocks noChangeArrowheads="1"/>
          </p:cNvSpPr>
          <p:nvPr/>
        </p:nvSpPr>
        <p:spPr bwMode="auto">
          <a:xfrm>
            <a:off x="6708775" y="1952626"/>
            <a:ext cx="1944688"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101 &lt; 107 true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CFEA8C8B-1801-4445-A0C0-701678C6B29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36CFCC1D-B30A-4F0A-B265-851FBD6B30B6}" type="slidenum">
              <a:rPr lang="en-US" altLang="en-US" sz="1400">
                <a:solidFill>
                  <a:srgbClr val="000000"/>
                </a:solidFill>
                <a:cs typeface="Arial" panose="020B0604020202020204" pitchFamily="34" charset="0"/>
              </a:rPr>
              <a:pPr fontAlgn="base">
                <a:spcBef>
                  <a:spcPct val="0"/>
                </a:spcBef>
                <a:spcAft>
                  <a:spcPct val="0"/>
                </a:spcAft>
                <a:buClrTx/>
                <a:buSzTx/>
                <a:buNone/>
              </a:pPr>
              <a:t>75</a:t>
            </a:fld>
            <a:endParaRPr lang="en-US" altLang="en-US" sz="1400">
              <a:solidFill>
                <a:srgbClr val="000000"/>
              </a:solidFill>
              <a:cs typeface="Arial" panose="020B0604020202020204" pitchFamily="34" charset="0"/>
            </a:endParaRPr>
          </a:p>
        </p:txBody>
      </p:sp>
      <p:sp>
        <p:nvSpPr>
          <p:cNvPr id="29699" name="Rectangle 2">
            <a:extLst>
              <a:ext uri="{FF2B5EF4-FFF2-40B4-BE49-F238E27FC236}">
                <a16:creationId xmlns:a16="http://schemas.microsoft.com/office/drawing/2014/main" id="{C91ABAE6-8820-4A58-A4B6-9B21B729C4C1}"/>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29700" name="Rectangle 3">
            <a:extLst>
              <a:ext uri="{FF2B5EF4-FFF2-40B4-BE49-F238E27FC236}">
                <a16:creationId xmlns:a16="http://schemas.microsoft.com/office/drawing/2014/main" id="{9D506A33-D53F-4449-927B-EA03093C05E0}"/>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9701" name="Rectangle 4">
            <a:extLst>
              <a:ext uri="{FF2B5EF4-FFF2-40B4-BE49-F238E27FC236}">
                <a16:creationId xmlns:a16="http://schemas.microsoft.com/office/drawing/2014/main" id="{2762E137-7365-463E-B45E-44A05E998503}"/>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9702" name="Rectangle 5">
            <a:extLst>
              <a:ext uri="{FF2B5EF4-FFF2-40B4-BE49-F238E27FC236}">
                <a16:creationId xmlns:a16="http://schemas.microsoft.com/office/drawing/2014/main" id="{13393C65-3ABF-48F7-905B-AD67A964DA2C}"/>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9703" name="Rectangle 6">
            <a:extLst>
              <a:ext uri="{FF2B5EF4-FFF2-40B4-BE49-F238E27FC236}">
                <a16:creationId xmlns:a16="http://schemas.microsoft.com/office/drawing/2014/main" id="{8B7BD67F-3883-489D-AF2D-25CD584E8AE8}"/>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9704" name="Rectangle 7">
            <a:extLst>
              <a:ext uri="{FF2B5EF4-FFF2-40B4-BE49-F238E27FC236}">
                <a16:creationId xmlns:a16="http://schemas.microsoft.com/office/drawing/2014/main" id="{B65685AE-37C6-48B1-B6B8-DE616C3E1C73}"/>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9705" name="Rectangle 8">
            <a:extLst>
              <a:ext uri="{FF2B5EF4-FFF2-40B4-BE49-F238E27FC236}">
                <a16:creationId xmlns:a16="http://schemas.microsoft.com/office/drawing/2014/main" id="{D9E1EE9E-E83B-4453-8932-97A5D54716DE}"/>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9706" name="Rectangle 9">
            <a:extLst>
              <a:ext uri="{FF2B5EF4-FFF2-40B4-BE49-F238E27FC236}">
                <a16:creationId xmlns:a16="http://schemas.microsoft.com/office/drawing/2014/main" id="{E341D5D8-B201-4436-84F2-DE94C286F576}"/>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9707" name="Rectangle 10">
            <a:extLst>
              <a:ext uri="{FF2B5EF4-FFF2-40B4-BE49-F238E27FC236}">
                <a16:creationId xmlns:a16="http://schemas.microsoft.com/office/drawing/2014/main" id="{D532706D-71BC-4C53-A7BD-5539C14EA351}"/>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9708" name="Rectangle 11">
            <a:extLst>
              <a:ext uri="{FF2B5EF4-FFF2-40B4-BE49-F238E27FC236}">
                <a16:creationId xmlns:a16="http://schemas.microsoft.com/office/drawing/2014/main" id="{588BCD40-0030-4F1D-9C81-1B169385856A}"/>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9709" name="Rectangle 12">
            <a:extLst>
              <a:ext uri="{FF2B5EF4-FFF2-40B4-BE49-F238E27FC236}">
                <a16:creationId xmlns:a16="http://schemas.microsoft.com/office/drawing/2014/main" id="{47C45FDD-8AFF-4C5A-8FC0-00FEC11B98B1}"/>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9710" name="Rectangle 13">
            <a:extLst>
              <a:ext uri="{FF2B5EF4-FFF2-40B4-BE49-F238E27FC236}">
                <a16:creationId xmlns:a16="http://schemas.microsoft.com/office/drawing/2014/main" id="{981DB569-DE7C-48FE-81DA-884EA8BB1D64}"/>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29711" name="Rectangle 14">
            <a:extLst>
              <a:ext uri="{FF2B5EF4-FFF2-40B4-BE49-F238E27FC236}">
                <a16:creationId xmlns:a16="http://schemas.microsoft.com/office/drawing/2014/main" id="{69A42AE7-74C9-420C-977C-30C30962BC1B}"/>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9712" name="Rectangle 15">
            <a:extLst>
              <a:ext uri="{FF2B5EF4-FFF2-40B4-BE49-F238E27FC236}">
                <a16:creationId xmlns:a16="http://schemas.microsoft.com/office/drawing/2014/main" id="{CA4DB269-3AAB-4D6B-8A27-ED6CC339F325}"/>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9713" name="Rectangle 16">
            <a:extLst>
              <a:ext uri="{FF2B5EF4-FFF2-40B4-BE49-F238E27FC236}">
                <a16:creationId xmlns:a16="http://schemas.microsoft.com/office/drawing/2014/main" id="{DD4A402A-DFED-46FD-BD54-5D96560E27F4}"/>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29714" name="Rectangle 17">
            <a:extLst>
              <a:ext uri="{FF2B5EF4-FFF2-40B4-BE49-F238E27FC236}">
                <a16:creationId xmlns:a16="http://schemas.microsoft.com/office/drawing/2014/main" id="{34FB51F5-967B-4C11-8F73-E05404C12392}"/>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29715" name="Object 18">
            <a:extLst>
              <a:ext uri="{FF2B5EF4-FFF2-40B4-BE49-F238E27FC236}">
                <a16:creationId xmlns:a16="http://schemas.microsoft.com/office/drawing/2014/main" id="{53653D52-2E36-46C0-A812-5FFDF11A5EFC}"/>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18439" name="Picture" r:id="rId3" imgW="2511745" imgH="2001630" progId="Word.Picture.8">
                  <p:embed/>
                </p:oleObj>
              </mc:Choice>
              <mc:Fallback>
                <p:oleObj name="Picture" r:id="rId3" imgW="2511745" imgH="2001630" progId="Word.Picture.8">
                  <p:embed/>
                  <p:pic>
                    <p:nvPicPr>
                      <p:cNvPr id="29715" name="Object 18">
                        <a:extLst>
                          <a:ext uri="{FF2B5EF4-FFF2-40B4-BE49-F238E27FC236}">
                            <a16:creationId xmlns:a16="http://schemas.microsoft.com/office/drawing/2014/main" id="{53653D52-2E36-46C0-A812-5FFDF11A5E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16" name="Rectangle 19">
            <a:extLst>
              <a:ext uri="{FF2B5EF4-FFF2-40B4-BE49-F238E27FC236}">
                <a16:creationId xmlns:a16="http://schemas.microsoft.com/office/drawing/2014/main" id="{C87396CE-F61D-405C-A121-143A4E7A3FFD}"/>
              </a:ext>
            </a:extLst>
          </p:cNvPr>
          <p:cNvSpPr>
            <a:spLocks noChangeArrowheads="1"/>
          </p:cNvSpPr>
          <p:nvPr/>
        </p:nvSpPr>
        <p:spPr bwMode="auto">
          <a:xfrm>
            <a:off x="1739901" y="1808164"/>
            <a:ext cx="1979613" cy="217487"/>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9717" name="Rectangle 20">
            <a:extLst>
              <a:ext uri="{FF2B5EF4-FFF2-40B4-BE49-F238E27FC236}">
                <a16:creationId xmlns:a16="http://schemas.microsoft.com/office/drawing/2014/main" id="{9FB7856A-AD35-4DF9-84E9-526F6699D457}"/>
              </a:ext>
            </a:extLst>
          </p:cNvPr>
          <p:cNvSpPr>
            <a:spLocks noChangeArrowheads="1"/>
          </p:cNvSpPr>
          <p:nvPr/>
        </p:nvSpPr>
        <p:spPr bwMode="auto">
          <a:xfrm>
            <a:off x="8291514" y="5734050"/>
            <a:ext cx="1836737" cy="431800"/>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9718" name="Rectangle 21">
            <a:extLst>
              <a:ext uri="{FF2B5EF4-FFF2-40B4-BE49-F238E27FC236}">
                <a16:creationId xmlns:a16="http://schemas.microsoft.com/office/drawing/2014/main" id="{7890D568-2EE3-4B2A-9FE9-9D747CE8B175}"/>
              </a:ext>
            </a:extLst>
          </p:cNvPr>
          <p:cNvSpPr>
            <a:spLocks noChangeArrowheads="1"/>
          </p:cNvSpPr>
          <p:nvPr/>
        </p:nvSpPr>
        <p:spPr bwMode="auto">
          <a:xfrm>
            <a:off x="4367214" y="1700213"/>
            <a:ext cx="1944687"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current is null now</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4ACCF342-5708-4192-8577-F1000F84909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83DE7D6D-946C-4B96-8F87-63755BB42F5F}" type="slidenum">
              <a:rPr lang="en-US" altLang="en-US" sz="1400">
                <a:solidFill>
                  <a:srgbClr val="000000"/>
                </a:solidFill>
                <a:cs typeface="Arial" panose="020B0604020202020204" pitchFamily="34" charset="0"/>
              </a:rPr>
              <a:pPr fontAlgn="base">
                <a:spcBef>
                  <a:spcPct val="0"/>
                </a:spcBef>
                <a:spcAft>
                  <a:spcPct val="0"/>
                </a:spcAft>
                <a:buClrTx/>
                <a:buSzTx/>
                <a:buNone/>
              </a:pPr>
              <a:t>76</a:t>
            </a:fld>
            <a:endParaRPr lang="en-US" altLang="en-US" sz="1400">
              <a:solidFill>
                <a:srgbClr val="000000"/>
              </a:solidFill>
              <a:cs typeface="Arial" panose="020B0604020202020204" pitchFamily="34" charset="0"/>
            </a:endParaRPr>
          </a:p>
        </p:txBody>
      </p:sp>
      <p:sp>
        <p:nvSpPr>
          <p:cNvPr id="30723" name="Rectangle 2">
            <a:extLst>
              <a:ext uri="{FF2B5EF4-FFF2-40B4-BE49-F238E27FC236}">
                <a16:creationId xmlns:a16="http://schemas.microsoft.com/office/drawing/2014/main" id="{2AEDDC49-4C80-4437-80C3-DC4952A02AE9}"/>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30724" name="Rectangle 3">
            <a:extLst>
              <a:ext uri="{FF2B5EF4-FFF2-40B4-BE49-F238E27FC236}">
                <a16:creationId xmlns:a16="http://schemas.microsoft.com/office/drawing/2014/main" id="{36872B22-4DF6-43D4-B36E-86DA0C9EB076}"/>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0725" name="Rectangle 4">
            <a:extLst>
              <a:ext uri="{FF2B5EF4-FFF2-40B4-BE49-F238E27FC236}">
                <a16:creationId xmlns:a16="http://schemas.microsoft.com/office/drawing/2014/main" id="{53F8A5A5-237D-4E2D-8BA9-1855AC0334C0}"/>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0726" name="Rectangle 5">
            <a:extLst>
              <a:ext uri="{FF2B5EF4-FFF2-40B4-BE49-F238E27FC236}">
                <a16:creationId xmlns:a16="http://schemas.microsoft.com/office/drawing/2014/main" id="{627B5448-FDF2-49A6-9FAD-B9EBB697D5A6}"/>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0727" name="Rectangle 6">
            <a:extLst>
              <a:ext uri="{FF2B5EF4-FFF2-40B4-BE49-F238E27FC236}">
                <a16:creationId xmlns:a16="http://schemas.microsoft.com/office/drawing/2014/main" id="{9C7ABA38-2FFD-4E16-BCDC-4B404848183D}"/>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0728" name="Rectangle 7">
            <a:extLst>
              <a:ext uri="{FF2B5EF4-FFF2-40B4-BE49-F238E27FC236}">
                <a16:creationId xmlns:a16="http://schemas.microsoft.com/office/drawing/2014/main" id="{8B058B28-7851-4D7B-8CC0-D60FD9D12851}"/>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0729" name="Rectangle 8">
            <a:extLst>
              <a:ext uri="{FF2B5EF4-FFF2-40B4-BE49-F238E27FC236}">
                <a16:creationId xmlns:a16="http://schemas.microsoft.com/office/drawing/2014/main" id="{CCEA71F1-856D-4920-B903-E9EF2B03B84A}"/>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0730" name="Rectangle 9">
            <a:extLst>
              <a:ext uri="{FF2B5EF4-FFF2-40B4-BE49-F238E27FC236}">
                <a16:creationId xmlns:a16="http://schemas.microsoft.com/office/drawing/2014/main" id="{3FD4C7EE-3238-4F64-A020-94ABFC87670F}"/>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0731" name="Rectangle 10">
            <a:extLst>
              <a:ext uri="{FF2B5EF4-FFF2-40B4-BE49-F238E27FC236}">
                <a16:creationId xmlns:a16="http://schemas.microsoft.com/office/drawing/2014/main" id="{59EA9FF8-4269-42A4-9C78-0780F9E4E44E}"/>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0732" name="Rectangle 11">
            <a:extLst>
              <a:ext uri="{FF2B5EF4-FFF2-40B4-BE49-F238E27FC236}">
                <a16:creationId xmlns:a16="http://schemas.microsoft.com/office/drawing/2014/main" id="{1302B834-F718-48B5-A527-07FAB4FAB3B1}"/>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0733" name="Rectangle 12">
            <a:extLst>
              <a:ext uri="{FF2B5EF4-FFF2-40B4-BE49-F238E27FC236}">
                <a16:creationId xmlns:a16="http://schemas.microsoft.com/office/drawing/2014/main" id="{6D82F4B9-E2F5-453D-84EE-9A1810562174}"/>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0734" name="Rectangle 13">
            <a:extLst>
              <a:ext uri="{FF2B5EF4-FFF2-40B4-BE49-F238E27FC236}">
                <a16:creationId xmlns:a16="http://schemas.microsoft.com/office/drawing/2014/main" id="{7681AADB-59ED-4C91-A693-C2E7E9DD722B}"/>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30735" name="Rectangle 14">
            <a:extLst>
              <a:ext uri="{FF2B5EF4-FFF2-40B4-BE49-F238E27FC236}">
                <a16:creationId xmlns:a16="http://schemas.microsoft.com/office/drawing/2014/main" id="{E157EE2E-E3E8-4E96-A978-B578F4AA3E03}"/>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0736" name="Rectangle 15">
            <a:extLst>
              <a:ext uri="{FF2B5EF4-FFF2-40B4-BE49-F238E27FC236}">
                <a16:creationId xmlns:a16="http://schemas.microsoft.com/office/drawing/2014/main" id="{8DAF329B-5449-401B-A5BB-5162537DCD16}"/>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0737" name="Rectangle 16">
            <a:extLst>
              <a:ext uri="{FF2B5EF4-FFF2-40B4-BE49-F238E27FC236}">
                <a16:creationId xmlns:a16="http://schemas.microsoft.com/office/drawing/2014/main" id="{0AED9FB2-52D3-4BAE-8941-199F0D7B45FF}"/>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30738" name="Rectangle 17">
            <a:extLst>
              <a:ext uri="{FF2B5EF4-FFF2-40B4-BE49-F238E27FC236}">
                <a16:creationId xmlns:a16="http://schemas.microsoft.com/office/drawing/2014/main" id="{0BC718A8-C3DA-4059-A42C-3E8611D90C6F}"/>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30739" name="Object 18">
            <a:extLst>
              <a:ext uri="{FF2B5EF4-FFF2-40B4-BE49-F238E27FC236}">
                <a16:creationId xmlns:a16="http://schemas.microsoft.com/office/drawing/2014/main" id="{3CD89B24-8019-4F73-BDC5-5EEDA20358D9}"/>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19463" name="Picture" r:id="rId3" imgW="2511745" imgH="2001630" progId="Word.Picture.8">
                  <p:embed/>
                </p:oleObj>
              </mc:Choice>
              <mc:Fallback>
                <p:oleObj name="Picture" r:id="rId3" imgW="2511745" imgH="2001630" progId="Word.Picture.8">
                  <p:embed/>
                  <p:pic>
                    <p:nvPicPr>
                      <p:cNvPr id="30739" name="Object 18">
                        <a:extLst>
                          <a:ext uri="{FF2B5EF4-FFF2-40B4-BE49-F238E27FC236}">
                            <a16:creationId xmlns:a16="http://schemas.microsoft.com/office/drawing/2014/main" id="{3CD89B24-8019-4F73-BDC5-5EEDA20358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40" name="Rectangle 19">
            <a:extLst>
              <a:ext uri="{FF2B5EF4-FFF2-40B4-BE49-F238E27FC236}">
                <a16:creationId xmlns:a16="http://schemas.microsoft.com/office/drawing/2014/main" id="{F71B7900-FF20-43AC-B81F-C81DBDF3BBA3}"/>
              </a:ext>
            </a:extLst>
          </p:cNvPr>
          <p:cNvSpPr>
            <a:spLocks noChangeArrowheads="1"/>
          </p:cNvSpPr>
          <p:nvPr/>
        </p:nvSpPr>
        <p:spPr bwMode="auto">
          <a:xfrm>
            <a:off x="1774826" y="4437064"/>
            <a:ext cx="2557463" cy="217487"/>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0741" name="Rectangle 20">
            <a:extLst>
              <a:ext uri="{FF2B5EF4-FFF2-40B4-BE49-F238E27FC236}">
                <a16:creationId xmlns:a16="http://schemas.microsoft.com/office/drawing/2014/main" id="{5A20C008-DF1E-445F-BE3A-6D90DFC9D12D}"/>
              </a:ext>
            </a:extLst>
          </p:cNvPr>
          <p:cNvSpPr>
            <a:spLocks noChangeArrowheads="1"/>
          </p:cNvSpPr>
          <p:nvPr/>
        </p:nvSpPr>
        <p:spPr bwMode="auto">
          <a:xfrm>
            <a:off x="8291514" y="5734050"/>
            <a:ext cx="1836737" cy="431800"/>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0742" name="Rectangle 21">
            <a:extLst>
              <a:ext uri="{FF2B5EF4-FFF2-40B4-BE49-F238E27FC236}">
                <a16:creationId xmlns:a16="http://schemas.microsoft.com/office/drawing/2014/main" id="{06B1D212-4100-4708-8CD2-579111C9EE5E}"/>
              </a:ext>
            </a:extLst>
          </p:cNvPr>
          <p:cNvSpPr>
            <a:spLocks noChangeArrowheads="1"/>
          </p:cNvSpPr>
          <p:nvPr/>
        </p:nvSpPr>
        <p:spPr bwMode="auto">
          <a:xfrm>
            <a:off x="5051425" y="4437063"/>
            <a:ext cx="1944688"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101 &lt; 107 true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64956EFD-5E9E-484F-8A7B-FDB2B3C17E8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1F5F762E-485F-4A85-884B-1EC1D90C9E7D}" type="slidenum">
              <a:rPr lang="en-US" altLang="en-US" sz="1400">
                <a:solidFill>
                  <a:srgbClr val="000000"/>
                </a:solidFill>
                <a:cs typeface="Arial" panose="020B0604020202020204" pitchFamily="34" charset="0"/>
              </a:rPr>
              <a:pPr fontAlgn="base">
                <a:spcBef>
                  <a:spcPct val="0"/>
                </a:spcBef>
                <a:spcAft>
                  <a:spcPct val="0"/>
                </a:spcAft>
                <a:buClrTx/>
                <a:buSzTx/>
                <a:buNone/>
              </a:pPr>
              <a:t>77</a:t>
            </a:fld>
            <a:endParaRPr lang="en-US" altLang="en-US" sz="1400">
              <a:solidFill>
                <a:srgbClr val="000000"/>
              </a:solidFill>
              <a:cs typeface="Arial" panose="020B0604020202020204" pitchFamily="34" charset="0"/>
            </a:endParaRPr>
          </a:p>
        </p:txBody>
      </p:sp>
      <p:sp>
        <p:nvSpPr>
          <p:cNvPr id="31747" name="Rectangle 2">
            <a:extLst>
              <a:ext uri="{FF2B5EF4-FFF2-40B4-BE49-F238E27FC236}">
                <a16:creationId xmlns:a16="http://schemas.microsoft.com/office/drawing/2014/main" id="{804A702F-E96E-4DE6-ABDB-5A0D8926791E}"/>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31748" name="Rectangle 3">
            <a:extLst>
              <a:ext uri="{FF2B5EF4-FFF2-40B4-BE49-F238E27FC236}">
                <a16:creationId xmlns:a16="http://schemas.microsoft.com/office/drawing/2014/main" id="{D6836C71-678B-4933-99DF-847E6DA4E765}"/>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1749" name="Rectangle 4">
            <a:extLst>
              <a:ext uri="{FF2B5EF4-FFF2-40B4-BE49-F238E27FC236}">
                <a16:creationId xmlns:a16="http://schemas.microsoft.com/office/drawing/2014/main" id="{3B5DE923-9F2E-41D5-A765-128467F501C7}"/>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1750" name="Rectangle 5">
            <a:extLst>
              <a:ext uri="{FF2B5EF4-FFF2-40B4-BE49-F238E27FC236}">
                <a16:creationId xmlns:a16="http://schemas.microsoft.com/office/drawing/2014/main" id="{24405748-AA3E-402A-9303-BF93A71C582B}"/>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1751" name="Rectangle 6">
            <a:extLst>
              <a:ext uri="{FF2B5EF4-FFF2-40B4-BE49-F238E27FC236}">
                <a16:creationId xmlns:a16="http://schemas.microsoft.com/office/drawing/2014/main" id="{06563622-CD17-455B-8A79-597D3A24A9FB}"/>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1752" name="Rectangle 7">
            <a:extLst>
              <a:ext uri="{FF2B5EF4-FFF2-40B4-BE49-F238E27FC236}">
                <a16:creationId xmlns:a16="http://schemas.microsoft.com/office/drawing/2014/main" id="{896FFAE6-4E48-4475-A451-E475AF9C6D5F}"/>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1753" name="Rectangle 8">
            <a:extLst>
              <a:ext uri="{FF2B5EF4-FFF2-40B4-BE49-F238E27FC236}">
                <a16:creationId xmlns:a16="http://schemas.microsoft.com/office/drawing/2014/main" id="{CCC2302C-F3F2-4AE5-973B-E1C60955CCFE}"/>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1754" name="Rectangle 9">
            <a:extLst>
              <a:ext uri="{FF2B5EF4-FFF2-40B4-BE49-F238E27FC236}">
                <a16:creationId xmlns:a16="http://schemas.microsoft.com/office/drawing/2014/main" id="{6815CD7F-02D5-42A5-9294-8A8F047567A8}"/>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1755" name="Rectangle 10">
            <a:extLst>
              <a:ext uri="{FF2B5EF4-FFF2-40B4-BE49-F238E27FC236}">
                <a16:creationId xmlns:a16="http://schemas.microsoft.com/office/drawing/2014/main" id="{6717FC9A-2BEF-40AD-A7B1-E1DB9CFA89B8}"/>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1756" name="Rectangle 11">
            <a:extLst>
              <a:ext uri="{FF2B5EF4-FFF2-40B4-BE49-F238E27FC236}">
                <a16:creationId xmlns:a16="http://schemas.microsoft.com/office/drawing/2014/main" id="{9CD086DF-4353-474B-A05F-5C10E33F699D}"/>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1757" name="Rectangle 12">
            <a:extLst>
              <a:ext uri="{FF2B5EF4-FFF2-40B4-BE49-F238E27FC236}">
                <a16:creationId xmlns:a16="http://schemas.microsoft.com/office/drawing/2014/main" id="{6D6F3C81-6462-4841-9C67-B8358CB8FEB4}"/>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1758" name="Rectangle 13">
            <a:extLst>
              <a:ext uri="{FF2B5EF4-FFF2-40B4-BE49-F238E27FC236}">
                <a16:creationId xmlns:a16="http://schemas.microsoft.com/office/drawing/2014/main" id="{B9D0B488-36B7-4CE4-9294-27BFA9CBBEAC}"/>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31759" name="Rectangle 14">
            <a:extLst>
              <a:ext uri="{FF2B5EF4-FFF2-40B4-BE49-F238E27FC236}">
                <a16:creationId xmlns:a16="http://schemas.microsoft.com/office/drawing/2014/main" id="{DF62C093-E2C8-4200-BD19-8F2F8D8A1F1A}"/>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1760" name="Rectangle 15">
            <a:extLst>
              <a:ext uri="{FF2B5EF4-FFF2-40B4-BE49-F238E27FC236}">
                <a16:creationId xmlns:a16="http://schemas.microsoft.com/office/drawing/2014/main" id="{578A6849-FD63-4E0A-95BF-ED4E034D14EC}"/>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1761" name="Rectangle 16">
            <a:extLst>
              <a:ext uri="{FF2B5EF4-FFF2-40B4-BE49-F238E27FC236}">
                <a16:creationId xmlns:a16="http://schemas.microsoft.com/office/drawing/2014/main" id="{9BB82A00-D14C-4ADA-A67B-8D87BCDFA93E}"/>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31762" name="Rectangle 17">
            <a:extLst>
              <a:ext uri="{FF2B5EF4-FFF2-40B4-BE49-F238E27FC236}">
                <a16:creationId xmlns:a16="http://schemas.microsoft.com/office/drawing/2014/main" id="{9EA7962C-7847-42BB-8212-C45719708328}"/>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31763" name="Object 18">
            <a:extLst>
              <a:ext uri="{FF2B5EF4-FFF2-40B4-BE49-F238E27FC236}">
                <a16:creationId xmlns:a16="http://schemas.microsoft.com/office/drawing/2014/main" id="{354F253A-33BB-41BC-BDAA-59EAA019A8F7}"/>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20487" name="Picture" r:id="rId3" imgW="2511745" imgH="2001630" progId="Word.Picture.8">
                  <p:embed/>
                </p:oleObj>
              </mc:Choice>
              <mc:Fallback>
                <p:oleObj name="Picture" r:id="rId3" imgW="2511745" imgH="2001630" progId="Word.Picture.8">
                  <p:embed/>
                  <p:pic>
                    <p:nvPicPr>
                      <p:cNvPr id="31763" name="Object 18">
                        <a:extLst>
                          <a:ext uri="{FF2B5EF4-FFF2-40B4-BE49-F238E27FC236}">
                            <a16:creationId xmlns:a16="http://schemas.microsoft.com/office/drawing/2014/main" id="{354F253A-33BB-41BC-BDAA-59EAA019A8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64" name="Rectangle 19">
            <a:extLst>
              <a:ext uri="{FF2B5EF4-FFF2-40B4-BE49-F238E27FC236}">
                <a16:creationId xmlns:a16="http://schemas.microsoft.com/office/drawing/2014/main" id="{90770A6C-088B-4F6C-8F3B-E80EE3574394}"/>
              </a:ext>
            </a:extLst>
          </p:cNvPr>
          <p:cNvSpPr>
            <a:spLocks noChangeArrowheads="1"/>
          </p:cNvSpPr>
          <p:nvPr/>
        </p:nvSpPr>
        <p:spPr bwMode="auto">
          <a:xfrm>
            <a:off x="1919288" y="4652964"/>
            <a:ext cx="3168650" cy="217487"/>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1765" name="Rectangle 20">
            <a:extLst>
              <a:ext uri="{FF2B5EF4-FFF2-40B4-BE49-F238E27FC236}">
                <a16:creationId xmlns:a16="http://schemas.microsoft.com/office/drawing/2014/main" id="{8AAC1674-A3C8-4A5E-8F70-9A9D376781CB}"/>
              </a:ext>
            </a:extLst>
          </p:cNvPr>
          <p:cNvSpPr>
            <a:spLocks noChangeArrowheads="1"/>
          </p:cNvSpPr>
          <p:nvPr/>
        </p:nvSpPr>
        <p:spPr bwMode="auto">
          <a:xfrm>
            <a:off x="8291514" y="5516564"/>
            <a:ext cx="1368425" cy="757237"/>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1766" name="Rectangle 21">
            <a:extLst>
              <a:ext uri="{FF2B5EF4-FFF2-40B4-BE49-F238E27FC236}">
                <a16:creationId xmlns:a16="http://schemas.microsoft.com/office/drawing/2014/main" id="{2F38386E-A63C-4BFC-A01A-1CA58FC7D59D}"/>
              </a:ext>
            </a:extLst>
          </p:cNvPr>
          <p:cNvSpPr>
            <a:spLocks noChangeArrowheads="1"/>
          </p:cNvSpPr>
          <p:nvPr/>
        </p:nvSpPr>
        <p:spPr bwMode="auto">
          <a:xfrm>
            <a:off x="5051425" y="4437063"/>
            <a:ext cx="1944688"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101 &lt; 107 true</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09DE0A85-9413-40EA-B574-041C30DD38A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5A1E8E32-B38E-472E-AFDE-2E579F30E1A6}" type="slidenum">
              <a:rPr lang="en-US" altLang="en-US" sz="1400">
                <a:solidFill>
                  <a:srgbClr val="000000"/>
                </a:solidFill>
                <a:cs typeface="Arial" panose="020B0604020202020204" pitchFamily="34" charset="0"/>
              </a:rPr>
              <a:pPr fontAlgn="base">
                <a:spcBef>
                  <a:spcPct val="0"/>
                </a:spcBef>
                <a:spcAft>
                  <a:spcPct val="0"/>
                </a:spcAft>
                <a:buClrTx/>
                <a:buSzTx/>
                <a:buNone/>
              </a:pPr>
              <a:t>78</a:t>
            </a:fld>
            <a:endParaRPr lang="en-US" altLang="en-US" sz="1400">
              <a:solidFill>
                <a:srgbClr val="000000"/>
              </a:solidFill>
              <a:cs typeface="Arial" panose="020B0604020202020204" pitchFamily="34" charset="0"/>
            </a:endParaRPr>
          </a:p>
        </p:txBody>
      </p:sp>
      <p:sp>
        <p:nvSpPr>
          <p:cNvPr id="32771" name="Rectangle 2">
            <a:extLst>
              <a:ext uri="{FF2B5EF4-FFF2-40B4-BE49-F238E27FC236}">
                <a16:creationId xmlns:a16="http://schemas.microsoft.com/office/drawing/2014/main" id="{97D087EC-E8AE-4AF2-8BC5-4FD32853D7D0}"/>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32772" name="Rectangle 3">
            <a:extLst>
              <a:ext uri="{FF2B5EF4-FFF2-40B4-BE49-F238E27FC236}">
                <a16:creationId xmlns:a16="http://schemas.microsoft.com/office/drawing/2014/main" id="{6BFA91AF-123B-4D6B-A659-2B99069BEDFF}"/>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2773" name="Rectangle 4">
            <a:extLst>
              <a:ext uri="{FF2B5EF4-FFF2-40B4-BE49-F238E27FC236}">
                <a16:creationId xmlns:a16="http://schemas.microsoft.com/office/drawing/2014/main" id="{258480A5-0EBA-4FDF-99ED-3233FE1CC8D4}"/>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2774" name="Rectangle 5">
            <a:extLst>
              <a:ext uri="{FF2B5EF4-FFF2-40B4-BE49-F238E27FC236}">
                <a16:creationId xmlns:a16="http://schemas.microsoft.com/office/drawing/2014/main" id="{560BD9C5-0AE0-4507-8741-E84414A985F0}"/>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2775" name="Rectangle 6">
            <a:extLst>
              <a:ext uri="{FF2B5EF4-FFF2-40B4-BE49-F238E27FC236}">
                <a16:creationId xmlns:a16="http://schemas.microsoft.com/office/drawing/2014/main" id="{FCE0F5F7-72EB-4E09-B939-41C536D65859}"/>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2776" name="Rectangle 7">
            <a:extLst>
              <a:ext uri="{FF2B5EF4-FFF2-40B4-BE49-F238E27FC236}">
                <a16:creationId xmlns:a16="http://schemas.microsoft.com/office/drawing/2014/main" id="{E513F60E-62A1-40C0-B301-906DDFB1C514}"/>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2777" name="Rectangle 8">
            <a:extLst>
              <a:ext uri="{FF2B5EF4-FFF2-40B4-BE49-F238E27FC236}">
                <a16:creationId xmlns:a16="http://schemas.microsoft.com/office/drawing/2014/main" id="{D35A54E3-CE82-4AC6-8827-98EFD37ACB3D}"/>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2778" name="Rectangle 9">
            <a:extLst>
              <a:ext uri="{FF2B5EF4-FFF2-40B4-BE49-F238E27FC236}">
                <a16:creationId xmlns:a16="http://schemas.microsoft.com/office/drawing/2014/main" id="{148E155A-FF16-44C7-B368-4A5D464BACEB}"/>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2779" name="Rectangle 10">
            <a:extLst>
              <a:ext uri="{FF2B5EF4-FFF2-40B4-BE49-F238E27FC236}">
                <a16:creationId xmlns:a16="http://schemas.microsoft.com/office/drawing/2014/main" id="{97F0DE0C-46B7-4BCF-9622-CCA7ABB0C72F}"/>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2780" name="Rectangle 11">
            <a:extLst>
              <a:ext uri="{FF2B5EF4-FFF2-40B4-BE49-F238E27FC236}">
                <a16:creationId xmlns:a16="http://schemas.microsoft.com/office/drawing/2014/main" id="{491AC990-3A31-4699-932A-15B76809B7AB}"/>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2781" name="Rectangle 12">
            <a:extLst>
              <a:ext uri="{FF2B5EF4-FFF2-40B4-BE49-F238E27FC236}">
                <a16:creationId xmlns:a16="http://schemas.microsoft.com/office/drawing/2014/main" id="{E850C662-D1A8-46BD-AC0B-218180D1A26C}"/>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2782" name="Rectangle 13">
            <a:extLst>
              <a:ext uri="{FF2B5EF4-FFF2-40B4-BE49-F238E27FC236}">
                <a16:creationId xmlns:a16="http://schemas.microsoft.com/office/drawing/2014/main" id="{14C1BC0A-DD82-4C57-AEDA-D24B8458B28C}"/>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32783" name="Rectangle 14">
            <a:extLst>
              <a:ext uri="{FF2B5EF4-FFF2-40B4-BE49-F238E27FC236}">
                <a16:creationId xmlns:a16="http://schemas.microsoft.com/office/drawing/2014/main" id="{23AA6C74-F0B7-430D-A0AE-2DFDA8CA75C3}"/>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2784" name="Rectangle 15">
            <a:extLst>
              <a:ext uri="{FF2B5EF4-FFF2-40B4-BE49-F238E27FC236}">
                <a16:creationId xmlns:a16="http://schemas.microsoft.com/office/drawing/2014/main" id="{0C8DB5D3-A1EE-4DA2-A70E-A5C6FE5307C3}"/>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2785" name="Rectangle 16">
            <a:extLst>
              <a:ext uri="{FF2B5EF4-FFF2-40B4-BE49-F238E27FC236}">
                <a16:creationId xmlns:a16="http://schemas.microsoft.com/office/drawing/2014/main" id="{C452EF00-740F-4B01-98EB-30FEDB210D47}"/>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32786" name="Rectangle 17">
            <a:extLst>
              <a:ext uri="{FF2B5EF4-FFF2-40B4-BE49-F238E27FC236}">
                <a16:creationId xmlns:a16="http://schemas.microsoft.com/office/drawing/2014/main" id="{3458C14C-DDF8-42EA-844D-2A03B8699C65}"/>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32787" name="Object 18">
            <a:extLst>
              <a:ext uri="{FF2B5EF4-FFF2-40B4-BE49-F238E27FC236}">
                <a16:creationId xmlns:a16="http://schemas.microsoft.com/office/drawing/2014/main" id="{87A4CEF8-A04E-488D-B156-05DE60D17269}"/>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21511" name="Picture" r:id="rId3" imgW="2511745" imgH="2001630" progId="Word.Picture.8">
                  <p:embed/>
                </p:oleObj>
              </mc:Choice>
              <mc:Fallback>
                <p:oleObj name="Picture" r:id="rId3" imgW="2511745" imgH="2001630" progId="Word.Picture.8">
                  <p:embed/>
                  <p:pic>
                    <p:nvPicPr>
                      <p:cNvPr id="32787" name="Object 18">
                        <a:extLst>
                          <a:ext uri="{FF2B5EF4-FFF2-40B4-BE49-F238E27FC236}">
                            <a16:creationId xmlns:a16="http://schemas.microsoft.com/office/drawing/2014/main" id="{87A4CEF8-A04E-488D-B156-05DE60D172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88" name="Rectangle 19">
            <a:extLst>
              <a:ext uri="{FF2B5EF4-FFF2-40B4-BE49-F238E27FC236}">
                <a16:creationId xmlns:a16="http://schemas.microsoft.com/office/drawing/2014/main" id="{22049AF7-DC7D-4A2D-867E-BF9E8C67DB03}"/>
              </a:ext>
            </a:extLst>
          </p:cNvPr>
          <p:cNvSpPr>
            <a:spLocks noChangeArrowheads="1"/>
          </p:cNvSpPr>
          <p:nvPr/>
        </p:nvSpPr>
        <p:spPr bwMode="auto">
          <a:xfrm>
            <a:off x="1739900" y="5445125"/>
            <a:ext cx="3168650" cy="217488"/>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2789" name="Rectangle 20">
            <a:extLst>
              <a:ext uri="{FF2B5EF4-FFF2-40B4-BE49-F238E27FC236}">
                <a16:creationId xmlns:a16="http://schemas.microsoft.com/office/drawing/2014/main" id="{C1FCE362-05E3-458E-ABF4-21C0EB58F16F}"/>
              </a:ext>
            </a:extLst>
          </p:cNvPr>
          <p:cNvSpPr>
            <a:spLocks noChangeArrowheads="1"/>
          </p:cNvSpPr>
          <p:nvPr/>
        </p:nvSpPr>
        <p:spPr bwMode="auto">
          <a:xfrm>
            <a:off x="8291514" y="5516564"/>
            <a:ext cx="1368425" cy="757237"/>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2790" name="Rectangle 21">
            <a:extLst>
              <a:ext uri="{FF2B5EF4-FFF2-40B4-BE49-F238E27FC236}">
                <a16:creationId xmlns:a16="http://schemas.microsoft.com/office/drawing/2014/main" id="{3E600CAD-45F0-48BF-9954-6DF40E5C29E0}"/>
              </a:ext>
            </a:extLst>
          </p:cNvPr>
          <p:cNvSpPr>
            <a:spLocks noChangeArrowheads="1"/>
          </p:cNvSpPr>
          <p:nvPr/>
        </p:nvSpPr>
        <p:spPr bwMode="auto">
          <a:xfrm>
            <a:off x="5051425" y="4437063"/>
            <a:ext cx="1944688"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101 &lt; 107 true</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D2835CC1-51BD-4EC1-819F-81F564E7350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A74A482B-2D2F-4988-890E-827D6DB6E716}" type="slidenum">
              <a:rPr lang="en-US" altLang="en-US" sz="1400">
                <a:solidFill>
                  <a:srgbClr val="000000"/>
                </a:solidFill>
                <a:cs typeface="Arial" panose="020B0604020202020204" pitchFamily="34" charset="0"/>
              </a:rPr>
              <a:pPr fontAlgn="base">
                <a:spcBef>
                  <a:spcPct val="0"/>
                </a:spcBef>
                <a:spcAft>
                  <a:spcPct val="0"/>
                </a:spcAft>
                <a:buClrTx/>
                <a:buSzTx/>
                <a:buNone/>
              </a:pPr>
              <a:t>79</a:t>
            </a:fld>
            <a:endParaRPr lang="en-US" altLang="en-US" sz="1400">
              <a:solidFill>
                <a:srgbClr val="000000"/>
              </a:solidFill>
              <a:cs typeface="Arial" panose="020B0604020202020204" pitchFamily="34" charset="0"/>
            </a:endParaRPr>
          </a:p>
        </p:txBody>
      </p:sp>
      <p:sp>
        <p:nvSpPr>
          <p:cNvPr id="33795" name="Rectangle 2">
            <a:extLst>
              <a:ext uri="{FF2B5EF4-FFF2-40B4-BE49-F238E27FC236}">
                <a16:creationId xmlns:a16="http://schemas.microsoft.com/office/drawing/2014/main" id="{7B63121C-6B56-46BB-B5A6-4623DDCCC8EE}"/>
              </a:ext>
            </a:extLst>
          </p:cNvPr>
          <p:cNvSpPr>
            <a:spLocks noGrp="1" noChangeArrowheads="1"/>
          </p:cNvSpPr>
          <p:nvPr>
            <p:ph type="title"/>
          </p:nvPr>
        </p:nvSpPr>
        <p:spPr>
          <a:xfrm>
            <a:off x="1524000" y="152400"/>
            <a:ext cx="8839200" cy="533400"/>
          </a:xfrm>
        </p:spPr>
        <p:txBody>
          <a:bodyPr/>
          <a:lstStyle/>
          <a:p>
            <a:r>
              <a:rPr lang="en-US" altLang="en-US" sz="3600"/>
              <a:t>Inserting 59 into the Tree</a:t>
            </a:r>
          </a:p>
        </p:txBody>
      </p:sp>
      <p:sp>
        <p:nvSpPr>
          <p:cNvPr id="33796" name="Rectangle 3">
            <a:extLst>
              <a:ext uri="{FF2B5EF4-FFF2-40B4-BE49-F238E27FC236}">
                <a16:creationId xmlns:a16="http://schemas.microsoft.com/office/drawing/2014/main" id="{2B97B65E-8EE8-4FF2-BB3A-6E64BD9F5353}"/>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3797" name="Rectangle 4">
            <a:extLst>
              <a:ext uri="{FF2B5EF4-FFF2-40B4-BE49-F238E27FC236}">
                <a16:creationId xmlns:a16="http://schemas.microsoft.com/office/drawing/2014/main" id="{7486DA1A-0DF3-47E2-A2D9-AF4FA29ACDB1}"/>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3798" name="Rectangle 5">
            <a:extLst>
              <a:ext uri="{FF2B5EF4-FFF2-40B4-BE49-F238E27FC236}">
                <a16:creationId xmlns:a16="http://schemas.microsoft.com/office/drawing/2014/main" id="{00C4383A-B7EB-4AC8-9C01-21EC34BE9A74}"/>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3799" name="Rectangle 6">
            <a:extLst>
              <a:ext uri="{FF2B5EF4-FFF2-40B4-BE49-F238E27FC236}">
                <a16:creationId xmlns:a16="http://schemas.microsoft.com/office/drawing/2014/main" id="{ED126684-AEC0-42BB-8A6A-CA416D58ED85}"/>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3800" name="Rectangle 7">
            <a:extLst>
              <a:ext uri="{FF2B5EF4-FFF2-40B4-BE49-F238E27FC236}">
                <a16:creationId xmlns:a16="http://schemas.microsoft.com/office/drawing/2014/main" id="{E1C10478-F0F3-4E54-B9EC-5DBC8A7B1306}"/>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3801" name="Rectangle 8">
            <a:extLst>
              <a:ext uri="{FF2B5EF4-FFF2-40B4-BE49-F238E27FC236}">
                <a16:creationId xmlns:a16="http://schemas.microsoft.com/office/drawing/2014/main" id="{D33AAA73-8110-47DF-9949-81415451895E}"/>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3802" name="Rectangle 9">
            <a:extLst>
              <a:ext uri="{FF2B5EF4-FFF2-40B4-BE49-F238E27FC236}">
                <a16:creationId xmlns:a16="http://schemas.microsoft.com/office/drawing/2014/main" id="{6DABB139-E4BF-4939-8669-BEDC05701558}"/>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3803" name="Rectangle 10">
            <a:extLst>
              <a:ext uri="{FF2B5EF4-FFF2-40B4-BE49-F238E27FC236}">
                <a16:creationId xmlns:a16="http://schemas.microsoft.com/office/drawing/2014/main" id="{97BB9D31-E7C0-4BA6-86C5-8EEEB132691E}"/>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3804" name="Rectangle 11">
            <a:extLst>
              <a:ext uri="{FF2B5EF4-FFF2-40B4-BE49-F238E27FC236}">
                <a16:creationId xmlns:a16="http://schemas.microsoft.com/office/drawing/2014/main" id="{6A63DB6A-DB39-4F1B-BF7A-F77EB9ECF591}"/>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3805" name="Rectangle 12">
            <a:extLst>
              <a:ext uri="{FF2B5EF4-FFF2-40B4-BE49-F238E27FC236}">
                <a16:creationId xmlns:a16="http://schemas.microsoft.com/office/drawing/2014/main" id="{8148AAC1-8CA5-40CC-BEBE-C9CD938E9B73}"/>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3806" name="Rectangle 13">
            <a:extLst>
              <a:ext uri="{FF2B5EF4-FFF2-40B4-BE49-F238E27FC236}">
                <a16:creationId xmlns:a16="http://schemas.microsoft.com/office/drawing/2014/main" id="{917B4AFC-81A1-43A2-AC1E-711221259122}"/>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33807" name="Rectangle 14">
            <a:extLst>
              <a:ext uri="{FF2B5EF4-FFF2-40B4-BE49-F238E27FC236}">
                <a16:creationId xmlns:a16="http://schemas.microsoft.com/office/drawing/2014/main" id="{B25FFE8B-6900-4E2F-8425-7AC4ED88327D}"/>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3808" name="Rectangle 15">
            <a:extLst>
              <a:ext uri="{FF2B5EF4-FFF2-40B4-BE49-F238E27FC236}">
                <a16:creationId xmlns:a16="http://schemas.microsoft.com/office/drawing/2014/main" id="{0BDFFA3D-A5C7-47D5-B403-7C0AD6C465A4}"/>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3809" name="Rectangle 17">
            <a:extLst>
              <a:ext uri="{FF2B5EF4-FFF2-40B4-BE49-F238E27FC236}">
                <a16:creationId xmlns:a16="http://schemas.microsoft.com/office/drawing/2014/main" id="{1F39FDB0-F8F0-443C-BD41-0FA6DBF64055}"/>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33810" name="Object 18">
            <a:extLst>
              <a:ext uri="{FF2B5EF4-FFF2-40B4-BE49-F238E27FC236}">
                <a16:creationId xmlns:a16="http://schemas.microsoft.com/office/drawing/2014/main" id="{D7CB2AAA-BB3F-4113-9CF3-2623E436775C}"/>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22535" r:id="rId3" imgW="2514600" imgH="2001012" progId="Word.Picture.8">
                  <p:embed/>
                </p:oleObj>
              </mc:Choice>
              <mc:Fallback>
                <p:oleObj r:id="rId3" imgW="2514600" imgH="2001012" progId="Word.Picture.8">
                  <p:embed/>
                  <p:pic>
                    <p:nvPicPr>
                      <p:cNvPr id="33810" name="Object 18">
                        <a:extLst>
                          <a:ext uri="{FF2B5EF4-FFF2-40B4-BE49-F238E27FC236}">
                            <a16:creationId xmlns:a16="http://schemas.microsoft.com/office/drawing/2014/main" id="{D7CB2AAA-BB3F-4113-9CF3-2623E43677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406730"/>
            <a:ext cx="1597661" cy="689932"/>
          </a:xfrm>
          <a:prstGeom prst="rect">
            <a:avLst/>
          </a:prstGeom>
        </p:spPr>
        <p:txBody>
          <a:bodyPr vert="horz" wrap="square" lIns="0" tIns="12700" rIns="0" bIns="0" rtlCol="0">
            <a:spAutoFit/>
          </a:bodyPr>
          <a:lstStyle/>
          <a:p>
            <a:pPr marL="12700">
              <a:lnSpc>
                <a:spcPct val="100000"/>
              </a:lnSpc>
              <a:spcBef>
                <a:spcPts val="100"/>
              </a:spcBef>
            </a:pPr>
            <a:r>
              <a:rPr sz="4400" kern="1200" spc="-35" dirty="0">
                <a:latin typeface="+mj-lt"/>
                <a:cs typeface="+mj-cs"/>
              </a:rPr>
              <a:t>Tree</a:t>
            </a:r>
          </a:p>
        </p:txBody>
      </p:sp>
      <p:sp>
        <p:nvSpPr>
          <p:cNvPr id="3" name="object 3"/>
          <p:cNvSpPr txBox="1"/>
          <p:nvPr/>
        </p:nvSpPr>
        <p:spPr>
          <a:xfrm>
            <a:off x="762000" y="1096662"/>
            <a:ext cx="10896600" cy="2764026"/>
          </a:xfrm>
          <a:prstGeom prst="rect">
            <a:avLst/>
          </a:prstGeom>
        </p:spPr>
        <p:txBody>
          <a:bodyPr vert="horz" wrap="square" lIns="0" tIns="12700" rIns="0" bIns="0" rtlCol="0">
            <a:spAutoFit/>
          </a:bodyPr>
          <a:lstStyle/>
          <a:p>
            <a:pPr marL="526415" marR="5080" indent="-514350">
              <a:lnSpc>
                <a:spcPct val="150100"/>
              </a:lnSpc>
              <a:spcBef>
                <a:spcPts val="100"/>
              </a:spcBef>
              <a:buFont typeface="+mj-lt"/>
              <a:buAutoNum type="arabicPeriod"/>
              <a:tabLst>
                <a:tab pos="241935" algn="l"/>
              </a:tabLst>
            </a:pPr>
            <a:r>
              <a:rPr lang="en-US" sz="2400" spc="-5" dirty="0">
                <a:latin typeface="Calibri Light"/>
                <a:cs typeface="Calibri Light"/>
              </a:rPr>
              <a:t>A tree is a collection of nodes with one root and branches that are trees. </a:t>
            </a:r>
          </a:p>
          <a:p>
            <a:pPr marL="526415" marR="5080" indent="-514350">
              <a:lnSpc>
                <a:spcPct val="150100"/>
              </a:lnSpc>
              <a:spcBef>
                <a:spcPts val="100"/>
              </a:spcBef>
              <a:buFont typeface="+mj-lt"/>
              <a:buAutoNum type="arabicPeriod"/>
              <a:tabLst>
                <a:tab pos="241935" algn="l"/>
              </a:tabLst>
            </a:pPr>
            <a:r>
              <a:rPr lang="en-US" sz="2400" spc="-5" dirty="0">
                <a:latin typeface="Calibri Light"/>
                <a:cs typeface="Calibri Light"/>
              </a:rPr>
              <a:t>A tree is a finite set of nodes such that: </a:t>
            </a:r>
          </a:p>
          <a:p>
            <a:pPr marL="698500" marR="5080" lvl="1" indent="-229235">
              <a:lnSpc>
                <a:spcPct val="150100"/>
              </a:lnSpc>
              <a:spcBef>
                <a:spcPts val="100"/>
              </a:spcBef>
              <a:buFont typeface="Arial"/>
              <a:buChar char="•"/>
              <a:tabLst>
                <a:tab pos="241935" algn="l"/>
              </a:tabLst>
            </a:pPr>
            <a:r>
              <a:rPr lang="en-US" sz="2400" spc="-5" dirty="0">
                <a:latin typeface="Calibri Light"/>
                <a:cs typeface="Calibri Light"/>
              </a:rPr>
              <a:t>there exists a specially designated node called </a:t>
            </a:r>
            <a:r>
              <a:rPr lang="en-US" sz="2400" b="1" spc="-5" dirty="0">
                <a:latin typeface="Calibri Light"/>
                <a:cs typeface="Calibri Light"/>
              </a:rPr>
              <a:t>root</a:t>
            </a:r>
            <a:r>
              <a:rPr lang="en-US" sz="2400" spc="-5" dirty="0">
                <a:latin typeface="Calibri Light"/>
                <a:cs typeface="Calibri Light"/>
              </a:rPr>
              <a:t>; </a:t>
            </a:r>
          </a:p>
          <a:p>
            <a:pPr marL="698500" marR="5080" lvl="1" indent="-229235">
              <a:lnSpc>
                <a:spcPct val="150100"/>
              </a:lnSpc>
              <a:spcBef>
                <a:spcPts val="100"/>
              </a:spcBef>
              <a:buFont typeface="Arial"/>
              <a:buChar char="•"/>
              <a:tabLst>
                <a:tab pos="241935" algn="l"/>
              </a:tabLst>
            </a:pPr>
            <a:r>
              <a:rPr lang="en-US" sz="2400" spc="-5" dirty="0">
                <a:latin typeface="Calibri Light"/>
                <a:cs typeface="Calibri Light"/>
              </a:rPr>
              <a:t>the remaining nodes are partitioned into n ≥ 0 disjoint sets, T1, T2, ..., Tn, where each of these sets is a tree, known as </a:t>
            </a:r>
            <a:r>
              <a:rPr lang="en-US" sz="2400" b="1" spc="-5" dirty="0">
                <a:latin typeface="Calibri Light"/>
                <a:cs typeface="Calibri Light"/>
              </a:rPr>
              <a:t>subtree</a:t>
            </a:r>
            <a:r>
              <a:rPr lang="en-US" sz="2400" spc="-5" dirty="0">
                <a:latin typeface="Calibri Light"/>
                <a:cs typeface="Calibri Light"/>
              </a:rPr>
              <a:t>.</a:t>
            </a:r>
            <a:endParaRPr sz="2000" dirty="0">
              <a:latin typeface="Calibri Light"/>
              <a:cs typeface="Calibri Light"/>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8</a:t>
            </a:fld>
            <a:endParaRPr dirty="0"/>
          </a:p>
        </p:txBody>
      </p:sp>
      <p:pic>
        <p:nvPicPr>
          <p:cNvPr id="7" name="Picture 6" descr="A close up of a logo&#10;&#10;Description automatically generated">
            <a:extLst>
              <a:ext uri="{FF2B5EF4-FFF2-40B4-BE49-F238E27FC236}">
                <a16:creationId xmlns:a16="http://schemas.microsoft.com/office/drawing/2014/main" id="{99653493-2E96-490B-9121-413745EEC2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4115497"/>
            <a:ext cx="4743450" cy="2438400"/>
          </a:xfrm>
          <a:prstGeom prst="rect">
            <a:avLst/>
          </a:prstGeom>
        </p:spPr>
      </p:pic>
    </p:spTree>
    <p:extLst>
      <p:ext uri="{BB962C8B-B14F-4D97-AF65-F5344CB8AC3E}">
        <p14:creationId xmlns:p14="http://schemas.microsoft.com/office/powerpoint/2010/main" val="37008133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6730"/>
            <a:ext cx="5309235" cy="574675"/>
          </a:xfrm>
          <a:prstGeom prst="rect">
            <a:avLst/>
          </a:prstGeom>
        </p:spPr>
        <p:txBody>
          <a:bodyPr vert="horz" wrap="square" lIns="0" tIns="12700" rIns="0" bIns="0" rtlCol="0">
            <a:spAutoFit/>
          </a:bodyPr>
          <a:lstStyle/>
          <a:p>
            <a:pPr marL="12700">
              <a:lnSpc>
                <a:spcPct val="100000"/>
              </a:lnSpc>
              <a:spcBef>
                <a:spcPts val="100"/>
              </a:spcBef>
            </a:pPr>
            <a:r>
              <a:rPr spc="-25" dirty="0"/>
              <a:t>Deleting </a:t>
            </a:r>
            <a:r>
              <a:rPr dirty="0"/>
              <a:t>a </a:t>
            </a:r>
            <a:r>
              <a:rPr spc="-20" dirty="0"/>
              <a:t>node </a:t>
            </a:r>
            <a:r>
              <a:rPr spc="-30" dirty="0"/>
              <a:t>from </a:t>
            </a:r>
            <a:r>
              <a:rPr spc="-15" dirty="0"/>
              <a:t>the</a:t>
            </a:r>
            <a:r>
              <a:rPr spc="-365" dirty="0"/>
              <a:t> </a:t>
            </a:r>
            <a:r>
              <a:rPr spc="-20" dirty="0"/>
              <a:t>BST</a:t>
            </a:r>
          </a:p>
        </p:txBody>
      </p:sp>
      <p:sp>
        <p:nvSpPr>
          <p:cNvPr id="3" name="object 3"/>
          <p:cNvSpPr txBox="1"/>
          <p:nvPr/>
        </p:nvSpPr>
        <p:spPr>
          <a:xfrm>
            <a:off x="916939" y="1253767"/>
            <a:ext cx="10098405" cy="1774189"/>
          </a:xfrm>
          <a:prstGeom prst="rect">
            <a:avLst/>
          </a:prstGeom>
        </p:spPr>
        <p:txBody>
          <a:bodyPr vert="horz" wrap="square" lIns="0" tIns="97790" rIns="0" bIns="0" rtlCol="0">
            <a:spAutoFit/>
          </a:bodyPr>
          <a:lstStyle/>
          <a:p>
            <a:pPr marL="241300" indent="-229235">
              <a:lnSpc>
                <a:spcPct val="100000"/>
              </a:lnSpc>
              <a:spcBef>
                <a:spcPts val="770"/>
              </a:spcBef>
              <a:buFont typeface="Arial"/>
              <a:buChar char="•"/>
              <a:tabLst>
                <a:tab pos="241935" algn="l"/>
              </a:tabLst>
            </a:pPr>
            <a:r>
              <a:rPr sz="2800" b="0" spc="-5" dirty="0">
                <a:latin typeface="Calibri Light"/>
                <a:cs typeface="Calibri Light"/>
              </a:rPr>
              <a:t>While deleting a node </a:t>
            </a:r>
            <a:r>
              <a:rPr sz="2800" b="0" spc="-20" dirty="0">
                <a:latin typeface="Calibri Light"/>
                <a:cs typeface="Calibri Light"/>
              </a:rPr>
              <a:t>from </a:t>
            </a:r>
            <a:r>
              <a:rPr sz="2800" b="0" spc="-85" dirty="0">
                <a:latin typeface="Calibri Light"/>
                <a:cs typeface="Calibri Light"/>
              </a:rPr>
              <a:t>BST, </a:t>
            </a:r>
            <a:r>
              <a:rPr sz="2800" b="0" spc="-10" dirty="0">
                <a:latin typeface="Calibri Light"/>
                <a:cs typeface="Calibri Light"/>
              </a:rPr>
              <a:t>there </a:t>
            </a:r>
            <a:r>
              <a:rPr sz="2800" b="0" spc="-25" dirty="0">
                <a:latin typeface="Calibri Light"/>
                <a:cs typeface="Calibri Light"/>
              </a:rPr>
              <a:t>may </a:t>
            </a:r>
            <a:r>
              <a:rPr sz="2800" b="0" spc="-5" dirty="0">
                <a:latin typeface="Calibri Light"/>
                <a:cs typeface="Calibri Light"/>
              </a:rPr>
              <a:t>be </a:t>
            </a:r>
            <a:r>
              <a:rPr sz="2800" b="0" spc="-15" dirty="0">
                <a:latin typeface="Calibri Light"/>
                <a:cs typeface="Calibri Light"/>
              </a:rPr>
              <a:t>three</a:t>
            </a:r>
            <a:r>
              <a:rPr sz="2800" b="0" spc="200" dirty="0">
                <a:latin typeface="Calibri Light"/>
                <a:cs typeface="Calibri Light"/>
              </a:rPr>
              <a:t> </a:t>
            </a:r>
            <a:r>
              <a:rPr sz="2800" b="0" spc="-10" dirty="0">
                <a:latin typeface="Calibri Light"/>
                <a:cs typeface="Calibri Light"/>
              </a:rPr>
              <a:t>cases:</a:t>
            </a:r>
            <a:endParaRPr sz="2800">
              <a:latin typeface="Calibri Light"/>
              <a:cs typeface="Calibri Light"/>
            </a:endParaRPr>
          </a:p>
          <a:p>
            <a:pPr marL="527685" indent="-515620">
              <a:lnSpc>
                <a:spcPct val="100000"/>
              </a:lnSpc>
              <a:spcBef>
                <a:spcPts val="670"/>
              </a:spcBef>
              <a:buAutoNum type="arabicPeriod"/>
              <a:tabLst>
                <a:tab pos="527685" algn="l"/>
                <a:tab pos="528320" algn="l"/>
              </a:tabLst>
            </a:pPr>
            <a:r>
              <a:rPr sz="2800" b="0" spc="-5" dirty="0">
                <a:latin typeface="Calibri Light"/>
                <a:cs typeface="Calibri Light"/>
              </a:rPr>
              <a:t>The node </a:t>
            </a:r>
            <a:r>
              <a:rPr sz="2800" b="0" spc="-15" dirty="0">
                <a:latin typeface="Calibri Light"/>
                <a:cs typeface="Calibri Light"/>
              </a:rPr>
              <a:t>to </a:t>
            </a:r>
            <a:r>
              <a:rPr sz="2800" b="0" spc="-5" dirty="0">
                <a:latin typeface="Calibri Light"/>
                <a:cs typeface="Calibri Light"/>
              </a:rPr>
              <a:t>be </a:t>
            </a:r>
            <a:r>
              <a:rPr sz="2800" b="0" spc="-10" dirty="0">
                <a:latin typeface="Calibri Light"/>
                <a:cs typeface="Calibri Light"/>
              </a:rPr>
              <a:t>deleted </a:t>
            </a:r>
            <a:r>
              <a:rPr sz="2800" b="0" spc="-25" dirty="0">
                <a:latin typeface="Calibri Light"/>
                <a:cs typeface="Calibri Light"/>
              </a:rPr>
              <a:t>may </a:t>
            </a:r>
            <a:r>
              <a:rPr sz="2800" b="0" spc="-5" dirty="0">
                <a:latin typeface="Calibri Light"/>
                <a:cs typeface="Calibri Light"/>
              </a:rPr>
              <a:t>be a </a:t>
            </a:r>
            <a:r>
              <a:rPr sz="2800" b="0" spc="-10" dirty="0">
                <a:latin typeface="Calibri Light"/>
                <a:cs typeface="Calibri Light"/>
              </a:rPr>
              <a:t>leaf</a:t>
            </a:r>
            <a:r>
              <a:rPr sz="2800" b="0" spc="90" dirty="0">
                <a:latin typeface="Calibri Light"/>
                <a:cs typeface="Calibri Light"/>
              </a:rPr>
              <a:t> </a:t>
            </a:r>
            <a:r>
              <a:rPr sz="2800" b="0" dirty="0">
                <a:latin typeface="Calibri Light"/>
                <a:cs typeface="Calibri Light"/>
              </a:rPr>
              <a:t>node:</a:t>
            </a:r>
            <a:endParaRPr sz="2800">
              <a:latin typeface="Calibri Light"/>
              <a:cs typeface="Calibri Light"/>
            </a:endParaRPr>
          </a:p>
          <a:p>
            <a:pPr marL="698500" marR="5080" lvl="1" indent="-228600">
              <a:lnSpc>
                <a:spcPts val="2590"/>
              </a:lnSpc>
              <a:spcBef>
                <a:spcPts val="565"/>
              </a:spcBef>
              <a:buFont typeface="Arial"/>
              <a:buChar char="•"/>
              <a:tabLst>
                <a:tab pos="699135" algn="l"/>
              </a:tabLst>
            </a:pPr>
            <a:r>
              <a:rPr sz="2400" b="0" spc="-5" dirty="0">
                <a:latin typeface="Calibri Light"/>
                <a:cs typeface="Calibri Light"/>
              </a:rPr>
              <a:t>In </a:t>
            </a:r>
            <a:r>
              <a:rPr sz="2400" b="0" dirty="0">
                <a:latin typeface="Calibri Light"/>
                <a:cs typeface="Calibri Light"/>
              </a:rPr>
              <a:t>this </a:t>
            </a:r>
            <a:r>
              <a:rPr sz="2400" b="0" spc="-10" dirty="0">
                <a:latin typeface="Calibri Light"/>
                <a:cs typeface="Calibri Light"/>
              </a:rPr>
              <a:t>case </a:t>
            </a:r>
            <a:r>
              <a:rPr sz="2400" b="0" spc="-5" dirty="0">
                <a:latin typeface="Calibri Light"/>
                <a:cs typeface="Calibri Light"/>
              </a:rPr>
              <a:t>simply </a:t>
            </a:r>
            <a:r>
              <a:rPr sz="2400" b="0" spc="-10" dirty="0">
                <a:latin typeface="Calibri Light"/>
                <a:cs typeface="Calibri Light"/>
              </a:rPr>
              <a:t>delete </a:t>
            </a:r>
            <a:r>
              <a:rPr sz="2400" b="0" dirty="0">
                <a:latin typeface="Calibri Light"/>
                <a:cs typeface="Calibri Light"/>
              </a:rPr>
              <a:t>a </a:t>
            </a:r>
            <a:r>
              <a:rPr sz="2400" b="0" spc="-5" dirty="0">
                <a:latin typeface="Calibri Light"/>
                <a:cs typeface="Calibri Light"/>
              </a:rPr>
              <a:t>node </a:t>
            </a:r>
            <a:r>
              <a:rPr sz="2400" b="0" dirty="0">
                <a:latin typeface="Calibri Light"/>
                <a:cs typeface="Calibri Light"/>
              </a:rPr>
              <a:t>and </a:t>
            </a:r>
            <a:r>
              <a:rPr sz="2400" b="0" spc="-10" dirty="0">
                <a:latin typeface="Calibri Light"/>
                <a:cs typeface="Calibri Light"/>
              </a:rPr>
              <a:t>set </a:t>
            </a:r>
            <a:r>
              <a:rPr sz="2400" b="0" dirty="0">
                <a:latin typeface="Calibri Light"/>
                <a:cs typeface="Calibri Light"/>
              </a:rPr>
              <a:t>null </a:t>
            </a:r>
            <a:r>
              <a:rPr sz="2400" b="0" spc="-10" dirty="0">
                <a:latin typeface="Calibri Light"/>
                <a:cs typeface="Calibri Light"/>
              </a:rPr>
              <a:t>pointer </a:t>
            </a:r>
            <a:r>
              <a:rPr sz="2400" b="0" spc="-15" dirty="0">
                <a:latin typeface="Calibri Light"/>
                <a:cs typeface="Calibri Light"/>
              </a:rPr>
              <a:t>to </a:t>
            </a:r>
            <a:r>
              <a:rPr sz="2400" b="0" spc="-5" dirty="0">
                <a:latin typeface="Calibri Light"/>
                <a:cs typeface="Calibri Light"/>
              </a:rPr>
              <a:t>its </a:t>
            </a:r>
            <a:r>
              <a:rPr sz="2400" b="0" spc="-10" dirty="0">
                <a:latin typeface="Calibri Light"/>
                <a:cs typeface="Calibri Light"/>
              </a:rPr>
              <a:t>parents </a:t>
            </a:r>
            <a:r>
              <a:rPr sz="2400" b="0" spc="-5" dirty="0">
                <a:latin typeface="Calibri Light"/>
                <a:cs typeface="Calibri Light"/>
              </a:rPr>
              <a:t>those side  </a:t>
            </a:r>
            <a:r>
              <a:rPr sz="2400" b="0" spc="-15" dirty="0">
                <a:latin typeface="Calibri Light"/>
                <a:cs typeface="Calibri Light"/>
              </a:rPr>
              <a:t>at </a:t>
            </a:r>
            <a:r>
              <a:rPr sz="2400" b="0" dirty="0">
                <a:latin typeface="Calibri Light"/>
                <a:cs typeface="Calibri Light"/>
              </a:rPr>
              <a:t>which this </a:t>
            </a:r>
            <a:r>
              <a:rPr sz="2400" b="0" spc="-10" dirty="0">
                <a:latin typeface="Calibri Light"/>
                <a:cs typeface="Calibri Light"/>
              </a:rPr>
              <a:t>deleted </a:t>
            </a:r>
            <a:r>
              <a:rPr sz="2400" b="0" dirty="0">
                <a:latin typeface="Calibri Light"/>
                <a:cs typeface="Calibri Light"/>
              </a:rPr>
              <a:t>node</a:t>
            </a:r>
            <a:r>
              <a:rPr sz="2400" b="0" spc="-20" dirty="0">
                <a:latin typeface="Calibri Light"/>
                <a:cs typeface="Calibri Light"/>
              </a:rPr>
              <a:t> </a:t>
            </a:r>
            <a:r>
              <a:rPr sz="2400" b="0" spc="-15" dirty="0">
                <a:latin typeface="Calibri Light"/>
                <a:cs typeface="Calibri Light"/>
              </a:rPr>
              <a:t>exist.</a:t>
            </a:r>
            <a:endParaRPr sz="2400">
              <a:latin typeface="Calibri Light"/>
              <a:cs typeface="Calibri Light"/>
            </a:endParaRPr>
          </a:p>
        </p:txBody>
      </p:sp>
      <p:sp>
        <p:nvSpPr>
          <p:cNvPr id="4" name="object 4"/>
          <p:cNvSpPr/>
          <p:nvPr/>
        </p:nvSpPr>
        <p:spPr>
          <a:xfrm>
            <a:off x="2939795" y="3264408"/>
            <a:ext cx="6096000" cy="264160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80</a:t>
            </a:fld>
            <a:endParaRPr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6730"/>
            <a:ext cx="5309235" cy="574675"/>
          </a:xfrm>
          <a:prstGeom prst="rect">
            <a:avLst/>
          </a:prstGeom>
        </p:spPr>
        <p:txBody>
          <a:bodyPr vert="horz" wrap="square" lIns="0" tIns="12700" rIns="0" bIns="0" rtlCol="0">
            <a:spAutoFit/>
          </a:bodyPr>
          <a:lstStyle/>
          <a:p>
            <a:pPr marL="12700">
              <a:lnSpc>
                <a:spcPct val="100000"/>
              </a:lnSpc>
              <a:spcBef>
                <a:spcPts val="100"/>
              </a:spcBef>
            </a:pPr>
            <a:r>
              <a:rPr spc="-25" dirty="0"/>
              <a:t>Deleting </a:t>
            </a:r>
            <a:r>
              <a:rPr dirty="0"/>
              <a:t>a </a:t>
            </a:r>
            <a:r>
              <a:rPr spc="-20" dirty="0"/>
              <a:t>node </a:t>
            </a:r>
            <a:r>
              <a:rPr spc="-30" dirty="0"/>
              <a:t>from </a:t>
            </a:r>
            <a:r>
              <a:rPr spc="-15" dirty="0"/>
              <a:t>the</a:t>
            </a:r>
            <a:r>
              <a:rPr spc="-365" dirty="0"/>
              <a:t> </a:t>
            </a:r>
            <a:r>
              <a:rPr spc="-20" dirty="0"/>
              <a:t>BST</a:t>
            </a:r>
          </a:p>
        </p:txBody>
      </p:sp>
      <p:sp>
        <p:nvSpPr>
          <p:cNvPr id="3" name="object 3"/>
          <p:cNvSpPr txBox="1"/>
          <p:nvPr/>
        </p:nvSpPr>
        <p:spPr>
          <a:xfrm>
            <a:off x="916939" y="1267713"/>
            <a:ext cx="10268585" cy="1187450"/>
          </a:xfrm>
          <a:prstGeom prst="rect">
            <a:avLst/>
          </a:prstGeom>
        </p:spPr>
        <p:txBody>
          <a:bodyPr vert="horz" wrap="square" lIns="0" tIns="12065" rIns="0" bIns="0" rtlCol="0">
            <a:spAutoFit/>
          </a:bodyPr>
          <a:lstStyle/>
          <a:p>
            <a:pPr marL="361950" indent="-349885">
              <a:lnSpc>
                <a:spcPct val="100000"/>
              </a:lnSpc>
              <a:spcBef>
                <a:spcPts val="95"/>
              </a:spcBef>
              <a:buAutoNum type="arabicPeriod" startAt="2"/>
              <a:tabLst>
                <a:tab pos="362585" algn="l"/>
              </a:tabLst>
            </a:pPr>
            <a:r>
              <a:rPr sz="2800" b="0" spc="-5" dirty="0">
                <a:latin typeface="Calibri Light"/>
                <a:cs typeface="Calibri Light"/>
              </a:rPr>
              <a:t>The </a:t>
            </a:r>
            <a:r>
              <a:rPr sz="2800" b="0" dirty="0">
                <a:latin typeface="Calibri Light"/>
                <a:cs typeface="Calibri Light"/>
              </a:rPr>
              <a:t>node </a:t>
            </a:r>
            <a:r>
              <a:rPr sz="2800" b="0" spc="-15" dirty="0">
                <a:latin typeface="Calibri Light"/>
                <a:cs typeface="Calibri Light"/>
              </a:rPr>
              <a:t>to </a:t>
            </a:r>
            <a:r>
              <a:rPr sz="2800" b="0" spc="-5" dirty="0">
                <a:latin typeface="Calibri Light"/>
                <a:cs typeface="Calibri Light"/>
              </a:rPr>
              <a:t>be </a:t>
            </a:r>
            <a:r>
              <a:rPr sz="2800" b="0" spc="-10" dirty="0">
                <a:latin typeface="Calibri Light"/>
                <a:cs typeface="Calibri Light"/>
              </a:rPr>
              <a:t>deleted </a:t>
            </a:r>
            <a:r>
              <a:rPr sz="2800" b="0" spc="-5" dirty="0">
                <a:latin typeface="Calibri Light"/>
                <a:cs typeface="Calibri Light"/>
              </a:rPr>
              <a:t>has one</a:t>
            </a:r>
            <a:r>
              <a:rPr sz="2800" b="0" spc="30" dirty="0">
                <a:latin typeface="Calibri Light"/>
                <a:cs typeface="Calibri Light"/>
              </a:rPr>
              <a:t> </a:t>
            </a:r>
            <a:r>
              <a:rPr sz="2800" b="0" spc="-10" dirty="0">
                <a:latin typeface="Calibri Light"/>
                <a:cs typeface="Calibri Light"/>
              </a:rPr>
              <a:t>child</a:t>
            </a:r>
            <a:endParaRPr sz="2800">
              <a:latin typeface="Calibri Light"/>
              <a:cs typeface="Calibri Light"/>
            </a:endParaRPr>
          </a:p>
          <a:p>
            <a:pPr marL="698500" lvl="1" indent="-229235">
              <a:lnSpc>
                <a:spcPct val="100000"/>
              </a:lnSpc>
              <a:spcBef>
                <a:spcPts val="30"/>
              </a:spcBef>
              <a:buFont typeface="Arial"/>
              <a:buChar char="•"/>
              <a:tabLst>
                <a:tab pos="699135" algn="l"/>
              </a:tabLst>
            </a:pPr>
            <a:r>
              <a:rPr sz="2400" b="0" spc="-5" dirty="0">
                <a:latin typeface="Calibri Light"/>
                <a:cs typeface="Calibri Light"/>
              </a:rPr>
              <a:t>In </a:t>
            </a:r>
            <a:r>
              <a:rPr sz="2400" b="0" dirty="0">
                <a:latin typeface="Calibri Light"/>
                <a:cs typeface="Calibri Light"/>
              </a:rPr>
              <a:t>this </a:t>
            </a:r>
            <a:r>
              <a:rPr sz="2400" b="0" spc="-10" dirty="0">
                <a:latin typeface="Calibri Light"/>
                <a:cs typeface="Calibri Light"/>
              </a:rPr>
              <a:t>case </a:t>
            </a:r>
            <a:r>
              <a:rPr sz="2400" b="0" dirty="0">
                <a:latin typeface="Calibri Light"/>
                <a:cs typeface="Calibri Light"/>
              </a:rPr>
              <a:t>the </a:t>
            </a:r>
            <a:r>
              <a:rPr sz="2400" b="0" spc="-5" dirty="0">
                <a:latin typeface="Calibri Light"/>
                <a:cs typeface="Calibri Light"/>
              </a:rPr>
              <a:t>child </a:t>
            </a:r>
            <a:r>
              <a:rPr sz="2400" b="0" spc="-10" dirty="0">
                <a:latin typeface="Calibri Light"/>
                <a:cs typeface="Calibri Light"/>
              </a:rPr>
              <a:t>of </a:t>
            </a:r>
            <a:r>
              <a:rPr sz="2400" b="0" dirty="0">
                <a:latin typeface="Calibri Light"/>
                <a:cs typeface="Calibri Light"/>
              </a:rPr>
              <a:t>the </a:t>
            </a:r>
            <a:r>
              <a:rPr sz="2400" b="0" spc="-5" dirty="0">
                <a:latin typeface="Calibri Light"/>
                <a:cs typeface="Calibri Light"/>
              </a:rPr>
              <a:t>node </a:t>
            </a:r>
            <a:r>
              <a:rPr sz="2400" b="0" spc="-15" dirty="0">
                <a:latin typeface="Calibri Light"/>
                <a:cs typeface="Calibri Light"/>
              </a:rPr>
              <a:t>to </a:t>
            </a:r>
            <a:r>
              <a:rPr sz="2400" b="0" spc="-5" dirty="0">
                <a:latin typeface="Calibri Light"/>
                <a:cs typeface="Calibri Light"/>
              </a:rPr>
              <a:t>be </a:t>
            </a:r>
            <a:r>
              <a:rPr sz="2400" b="0" spc="-10" dirty="0">
                <a:latin typeface="Calibri Light"/>
                <a:cs typeface="Calibri Light"/>
              </a:rPr>
              <a:t>deleted </a:t>
            </a:r>
            <a:r>
              <a:rPr sz="2400" b="0" dirty="0">
                <a:latin typeface="Calibri Light"/>
                <a:cs typeface="Calibri Light"/>
              </a:rPr>
              <a:t>is appended </a:t>
            </a:r>
            <a:r>
              <a:rPr sz="2400" b="0" spc="-15" dirty="0">
                <a:latin typeface="Calibri Light"/>
                <a:cs typeface="Calibri Light"/>
              </a:rPr>
              <a:t>to </a:t>
            </a:r>
            <a:r>
              <a:rPr sz="2400" b="0" spc="-5" dirty="0">
                <a:latin typeface="Calibri Light"/>
                <a:cs typeface="Calibri Light"/>
              </a:rPr>
              <a:t>its </a:t>
            </a:r>
            <a:r>
              <a:rPr sz="2400" b="0" spc="-15" dirty="0">
                <a:latin typeface="Calibri Light"/>
                <a:cs typeface="Calibri Light"/>
              </a:rPr>
              <a:t>parent</a:t>
            </a:r>
            <a:r>
              <a:rPr sz="2400" b="0" spc="-5" dirty="0">
                <a:latin typeface="Calibri Light"/>
                <a:cs typeface="Calibri Light"/>
              </a:rPr>
              <a:t> </a:t>
            </a:r>
            <a:r>
              <a:rPr sz="2400" b="0" dirty="0">
                <a:latin typeface="Calibri Light"/>
                <a:cs typeface="Calibri Light"/>
              </a:rPr>
              <a:t>node.</a:t>
            </a:r>
            <a:endParaRPr sz="2400">
              <a:latin typeface="Calibri Light"/>
              <a:cs typeface="Calibri Light"/>
            </a:endParaRPr>
          </a:p>
          <a:p>
            <a:pPr marL="698500">
              <a:lnSpc>
                <a:spcPct val="100000"/>
              </a:lnSpc>
            </a:pPr>
            <a:r>
              <a:rPr sz="2400" b="0" dirty="0">
                <a:latin typeface="Calibri Light"/>
                <a:cs typeface="Calibri Light"/>
              </a:rPr>
              <a:t>Suppose node </a:t>
            </a:r>
            <a:r>
              <a:rPr sz="2400" b="0" spc="-15" dirty="0">
                <a:latin typeface="Calibri Light"/>
                <a:cs typeface="Calibri Light"/>
              </a:rPr>
              <a:t>to </a:t>
            </a:r>
            <a:r>
              <a:rPr sz="2400" b="0" dirty="0">
                <a:latin typeface="Calibri Light"/>
                <a:cs typeface="Calibri Light"/>
              </a:rPr>
              <a:t>be </a:t>
            </a:r>
            <a:r>
              <a:rPr sz="2400" b="0" spc="-10" dirty="0">
                <a:latin typeface="Calibri Light"/>
                <a:cs typeface="Calibri Light"/>
              </a:rPr>
              <a:t>deleted </a:t>
            </a:r>
            <a:r>
              <a:rPr sz="2400" b="0" dirty="0">
                <a:latin typeface="Calibri Light"/>
                <a:cs typeface="Calibri Light"/>
              </a:rPr>
              <a:t>is</a:t>
            </a:r>
            <a:r>
              <a:rPr sz="2400" b="0" spc="-15" dirty="0">
                <a:latin typeface="Calibri Light"/>
                <a:cs typeface="Calibri Light"/>
              </a:rPr>
              <a:t> </a:t>
            </a:r>
            <a:r>
              <a:rPr sz="2400" b="0" spc="-5" dirty="0">
                <a:latin typeface="Calibri Light"/>
                <a:cs typeface="Calibri Light"/>
              </a:rPr>
              <a:t>18</a:t>
            </a:r>
            <a:endParaRPr sz="2400">
              <a:latin typeface="Calibri Light"/>
              <a:cs typeface="Calibri Light"/>
            </a:endParaRPr>
          </a:p>
        </p:txBody>
      </p:sp>
      <p:sp>
        <p:nvSpPr>
          <p:cNvPr id="4" name="object 4"/>
          <p:cNvSpPr/>
          <p:nvPr/>
        </p:nvSpPr>
        <p:spPr>
          <a:xfrm>
            <a:off x="2806192" y="2703576"/>
            <a:ext cx="6908800" cy="365760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81</a:t>
            </a:fld>
            <a:endParaRPr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5875">
              <a:lnSpc>
                <a:spcPct val="100000"/>
              </a:lnSpc>
              <a:spcBef>
                <a:spcPts val="100"/>
              </a:spcBef>
            </a:pPr>
            <a:r>
              <a:rPr spc="-25" dirty="0"/>
              <a:t>Deleting </a:t>
            </a:r>
            <a:r>
              <a:rPr dirty="0"/>
              <a:t>a </a:t>
            </a:r>
            <a:r>
              <a:rPr spc="-20" dirty="0"/>
              <a:t>node </a:t>
            </a:r>
            <a:r>
              <a:rPr spc="-35" dirty="0"/>
              <a:t>from </a:t>
            </a:r>
            <a:r>
              <a:rPr spc="-15" dirty="0"/>
              <a:t>the</a:t>
            </a:r>
            <a:r>
              <a:rPr spc="-375" dirty="0"/>
              <a:t> </a:t>
            </a:r>
            <a:r>
              <a:rPr spc="-20" dirty="0"/>
              <a:t>BST</a:t>
            </a:r>
          </a:p>
        </p:txBody>
      </p:sp>
      <p:sp>
        <p:nvSpPr>
          <p:cNvPr id="3" name="object 3"/>
          <p:cNvSpPr/>
          <p:nvPr/>
        </p:nvSpPr>
        <p:spPr>
          <a:xfrm>
            <a:off x="1092708" y="883919"/>
            <a:ext cx="9018706" cy="547268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82</a:t>
            </a:fld>
            <a:endParaRPr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57783" y="697991"/>
            <a:ext cx="10563108" cy="4600237"/>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83</a:t>
            </a:fld>
            <a:endParaRPr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E5FD2DE8-01BF-4F89-8706-AFCC3C2AF93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6F2BB9E6-ACA3-4AC7-BA0B-596F475C9B17}" type="slidenum">
              <a:rPr lang="en-US" altLang="en-US" sz="1400">
                <a:solidFill>
                  <a:srgbClr val="000000"/>
                </a:solidFill>
                <a:cs typeface="Arial" panose="020B0604020202020204" pitchFamily="34" charset="0"/>
              </a:rPr>
              <a:pPr fontAlgn="base">
                <a:spcBef>
                  <a:spcPct val="0"/>
                </a:spcBef>
                <a:spcAft>
                  <a:spcPct val="0"/>
                </a:spcAft>
                <a:buClrTx/>
                <a:buSzTx/>
                <a:buNone/>
              </a:pPr>
              <a:t>84</a:t>
            </a:fld>
            <a:endParaRPr lang="en-US" altLang="en-US" sz="1400">
              <a:solidFill>
                <a:srgbClr val="000000"/>
              </a:solidFill>
              <a:cs typeface="Arial" panose="020B0604020202020204" pitchFamily="34" charset="0"/>
            </a:endParaRPr>
          </a:p>
        </p:txBody>
      </p:sp>
      <p:sp>
        <p:nvSpPr>
          <p:cNvPr id="43011" name="Rectangle 2">
            <a:extLst>
              <a:ext uri="{FF2B5EF4-FFF2-40B4-BE49-F238E27FC236}">
                <a16:creationId xmlns:a16="http://schemas.microsoft.com/office/drawing/2014/main" id="{870B82AA-213C-442D-9E89-AFB3A154C9BD}"/>
              </a:ext>
            </a:extLst>
          </p:cNvPr>
          <p:cNvSpPr>
            <a:spLocks noGrp="1" noChangeArrowheads="1"/>
          </p:cNvSpPr>
          <p:nvPr>
            <p:ph type="title"/>
          </p:nvPr>
        </p:nvSpPr>
        <p:spPr>
          <a:xfrm>
            <a:off x="1524000" y="152400"/>
            <a:ext cx="8839200" cy="533400"/>
          </a:xfrm>
        </p:spPr>
        <p:txBody>
          <a:bodyPr/>
          <a:lstStyle/>
          <a:p>
            <a:r>
              <a:rPr lang="en-US" altLang="en-US" sz="3600"/>
              <a:t>Deleting Elements in a Binary Search Tree</a:t>
            </a:r>
          </a:p>
        </p:txBody>
      </p:sp>
      <p:sp>
        <p:nvSpPr>
          <p:cNvPr id="43012" name="Rectangle 3">
            <a:extLst>
              <a:ext uri="{FF2B5EF4-FFF2-40B4-BE49-F238E27FC236}">
                <a16:creationId xmlns:a16="http://schemas.microsoft.com/office/drawing/2014/main" id="{794A9DD8-F223-4A0C-A2CC-47C31702326A}"/>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3013" name="Rectangle 4">
            <a:extLst>
              <a:ext uri="{FF2B5EF4-FFF2-40B4-BE49-F238E27FC236}">
                <a16:creationId xmlns:a16="http://schemas.microsoft.com/office/drawing/2014/main" id="{2A2BA587-66F8-4F4D-A7EF-18D7E2236A33}"/>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3014" name="Rectangle 5">
            <a:extLst>
              <a:ext uri="{FF2B5EF4-FFF2-40B4-BE49-F238E27FC236}">
                <a16:creationId xmlns:a16="http://schemas.microsoft.com/office/drawing/2014/main" id="{AEDE67DC-FDDE-4DBA-8572-338F4992F854}"/>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3015" name="Rectangle 6">
            <a:extLst>
              <a:ext uri="{FF2B5EF4-FFF2-40B4-BE49-F238E27FC236}">
                <a16:creationId xmlns:a16="http://schemas.microsoft.com/office/drawing/2014/main" id="{DE583705-2449-4D75-881F-DD671CE9C837}"/>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3016" name="Rectangle 7">
            <a:extLst>
              <a:ext uri="{FF2B5EF4-FFF2-40B4-BE49-F238E27FC236}">
                <a16:creationId xmlns:a16="http://schemas.microsoft.com/office/drawing/2014/main" id="{1EBC14AF-B8C2-4014-A6A5-0B15ED9105FD}"/>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3017" name="Rectangle 8">
            <a:extLst>
              <a:ext uri="{FF2B5EF4-FFF2-40B4-BE49-F238E27FC236}">
                <a16:creationId xmlns:a16="http://schemas.microsoft.com/office/drawing/2014/main" id="{9DF31D06-A85E-4821-BD5E-A27B2DD7F6B5}"/>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3018" name="Rectangle 9">
            <a:extLst>
              <a:ext uri="{FF2B5EF4-FFF2-40B4-BE49-F238E27FC236}">
                <a16:creationId xmlns:a16="http://schemas.microsoft.com/office/drawing/2014/main" id="{87C686A9-089F-43E1-A0E4-86CA6AA32D52}"/>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3019" name="Rectangle 10">
            <a:extLst>
              <a:ext uri="{FF2B5EF4-FFF2-40B4-BE49-F238E27FC236}">
                <a16:creationId xmlns:a16="http://schemas.microsoft.com/office/drawing/2014/main" id="{67850EB2-6A79-4390-B2A6-4B5C7A7579F9}"/>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3020" name="Rectangle 11">
            <a:extLst>
              <a:ext uri="{FF2B5EF4-FFF2-40B4-BE49-F238E27FC236}">
                <a16:creationId xmlns:a16="http://schemas.microsoft.com/office/drawing/2014/main" id="{04069369-8C8A-4BD3-9F6B-E7CD04175F43}"/>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3021" name="Rectangle 12">
            <a:extLst>
              <a:ext uri="{FF2B5EF4-FFF2-40B4-BE49-F238E27FC236}">
                <a16:creationId xmlns:a16="http://schemas.microsoft.com/office/drawing/2014/main" id="{823AEADA-A228-4D79-A99A-48C25CD83014}"/>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3022" name="Rectangle 13">
            <a:extLst>
              <a:ext uri="{FF2B5EF4-FFF2-40B4-BE49-F238E27FC236}">
                <a16:creationId xmlns:a16="http://schemas.microsoft.com/office/drawing/2014/main" id="{42D302F5-9B3E-4FDC-BB09-B7B19C5AC550}"/>
              </a:ext>
            </a:extLst>
          </p:cNvPr>
          <p:cNvSpPr>
            <a:spLocks noGrp="1" noChangeArrowheads="1"/>
          </p:cNvSpPr>
          <p:nvPr>
            <p:ph type="body" idx="1"/>
          </p:nvPr>
        </p:nvSpPr>
        <p:spPr>
          <a:xfrm>
            <a:off x="1703389" y="1089026"/>
            <a:ext cx="8785225" cy="1547813"/>
          </a:xfrm>
        </p:spPr>
        <p:txBody>
          <a:bodyPr/>
          <a:lstStyle/>
          <a:p>
            <a:pPr marL="0" indent="0">
              <a:lnSpc>
                <a:spcPct val="150000"/>
              </a:lnSpc>
              <a:buNone/>
            </a:pPr>
            <a:r>
              <a:rPr lang="en-US" altLang="en-US" sz="2000"/>
              <a:t>Case 1: The current node does not have a left child, as shown in this figure (a). Simply connect the parent with the right child of the current node, as shown in this figure (b).</a:t>
            </a:r>
          </a:p>
        </p:txBody>
      </p:sp>
      <p:sp>
        <p:nvSpPr>
          <p:cNvPr id="43023" name="Rectangle 14">
            <a:extLst>
              <a:ext uri="{FF2B5EF4-FFF2-40B4-BE49-F238E27FC236}">
                <a16:creationId xmlns:a16="http://schemas.microsoft.com/office/drawing/2014/main" id="{CDF36947-A04F-47A8-943D-970CE358FC5F}"/>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3024" name="Rectangle 15">
            <a:extLst>
              <a:ext uri="{FF2B5EF4-FFF2-40B4-BE49-F238E27FC236}">
                <a16:creationId xmlns:a16="http://schemas.microsoft.com/office/drawing/2014/main" id="{3E8D9A0C-A73A-4E41-8A79-D95EED06B345}"/>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3025" name="Rectangle 17">
            <a:extLst>
              <a:ext uri="{FF2B5EF4-FFF2-40B4-BE49-F238E27FC236}">
                <a16:creationId xmlns:a16="http://schemas.microsoft.com/office/drawing/2014/main" id="{CA77B996-34CE-4D4E-98C5-FB28F3E95576}"/>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3026" name="Rectangle 20">
            <a:extLst>
              <a:ext uri="{FF2B5EF4-FFF2-40B4-BE49-F238E27FC236}">
                <a16:creationId xmlns:a16="http://schemas.microsoft.com/office/drawing/2014/main" id="{8A1E9E5B-586F-4DD1-9168-AC4D5CDC5085}"/>
              </a:ext>
            </a:extLst>
          </p:cNvPr>
          <p:cNvSpPr>
            <a:spLocks noChangeArrowheads="1"/>
          </p:cNvSpPr>
          <p:nvPr/>
        </p:nvSpPr>
        <p:spPr bwMode="auto">
          <a:xfrm>
            <a:off x="1524001" y="22948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43027" name="Object 19">
            <a:extLst>
              <a:ext uri="{FF2B5EF4-FFF2-40B4-BE49-F238E27FC236}">
                <a16:creationId xmlns:a16="http://schemas.microsoft.com/office/drawing/2014/main" id="{9E21E3F1-3D3F-4C37-8A9D-53B227499C50}"/>
              </a:ext>
            </a:extLst>
          </p:cNvPr>
          <p:cNvGraphicFramePr>
            <a:graphicFrameLocks noChangeAspect="1"/>
          </p:cNvGraphicFramePr>
          <p:nvPr/>
        </p:nvGraphicFramePr>
        <p:xfrm>
          <a:off x="1524001" y="2628901"/>
          <a:ext cx="8785225" cy="3051175"/>
        </p:xfrm>
        <a:graphic>
          <a:graphicData uri="http://schemas.openxmlformats.org/presentationml/2006/ole">
            <mc:AlternateContent xmlns:mc="http://schemas.openxmlformats.org/markup-compatibility/2006">
              <mc:Choice xmlns:v="urn:schemas-microsoft-com:vml" Requires="v">
                <p:oleObj spid="_x0000_s23559" name="Picture" r:id="rId3" imgW="5210556" imgH="1801368" progId="Word.Picture.8">
                  <p:embed/>
                </p:oleObj>
              </mc:Choice>
              <mc:Fallback>
                <p:oleObj name="Picture" r:id="rId3" imgW="5210556" imgH="1801368" progId="Word.Picture.8">
                  <p:embed/>
                  <p:pic>
                    <p:nvPicPr>
                      <p:cNvPr id="43027" name="Object 19">
                        <a:extLst>
                          <a:ext uri="{FF2B5EF4-FFF2-40B4-BE49-F238E27FC236}">
                            <a16:creationId xmlns:a16="http://schemas.microsoft.com/office/drawing/2014/main" id="{9E21E3F1-3D3F-4C37-8A9D-53B227499C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2628901"/>
                        <a:ext cx="8785225"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99D094AE-6637-49CC-BD7A-8470BDF4213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7C99B6A6-D589-4A4A-8458-899F4F6CAC7E}" type="slidenum">
              <a:rPr lang="en-US" altLang="en-US" sz="1400">
                <a:solidFill>
                  <a:srgbClr val="000000"/>
                </a:solidFill>
                <a:cs typeface="Arial" panose="020B0604020202020204" pitchFamily="34" charset="0"/>
              </a:rPr>
              <a:pPr fontAlgn="base">
                <a:spcBef>
                  <a:spcPct val="0"/>
                </a:spcBef>
                <a:spcAft>
                  <a:spcPct val="0"/>
                </a:spcAft>
                <a:buClrTx/>
                <a:buSzTx/>
                <a:buNone/>
              </a:pPr>
              <a:t>85</a:t>
            </a:fld>
            <a:endParaRPr lang="en-US" altLang="en-US" sz="1400">
              <a:solidFill>
                <a:srgbClr val="000000"/>
              </a:solidFill>
              <a:cs typeface="Arial" panose="020B0604020202020204" pitchFamily="34" charset="0"/>
            </a:endParaRPr>
          </a:p>
        </p:txBody>
      </p:sp>
      <p:sp>
        <p:nvSpPr>
          <p:cNvPr id="44035" name="Rectangle 2">
            <a:extLst>
              <a:ext uri="{FF2B5EF4-FFF2-40B4-BE49-F238E27FC236}">
                <a16:creationId xmlns:a16="http://schemas.microsoft.com/office/drawing/2014/main" id="{7E931363-574B-4012-A496-204123115590}"/>
              </a:ext>
            </a:extLst>
          </p:cNvPr>
          <p:cNvSpPr>
            <a:spLocks noGrp="1" noChangeArrowheads="1"/>
          </p:cNvSpPr>
          <p:nvPr>
            <p:ph type="title"/>
          </p:nvPr>
        </p:nvSpPr>
        <p:spPr>
          <a:xfrm>
            <a:off x="1524000" y="152401"/>
            <a:ext cx="9144000" cy="1260475"/>
          </a:xfrm>
        </p:spPr>
        <p:txBody>
          <a:bodyPr/>
          <a:lstStyle/>
          <a:p>
            <a:r>
              <a:rPr lang="en-US" altLang="en-US" sz="4000"/>
              <a:t>Deleting Elements in a Binary Search Tree</a:t>
            </a:r>
          </a:p>
        </p:txBody>
      </p:sp>
      <p:sp>
        <p:nvSpPr>
          <p:cNvPr id="44036" name="Rectangle 3">
            <a:extLst>
              <a:ext uri="{FF2B5EF4-FFF2-40B4-BE49-F238E27FC236}">
                <a16:creationId xmlns:a16="http://schemas.microsoft.com/office/drawing/2014/main" id="{0FEF4D7A-EE5D-4A3B-98EF-E831C67FBE3E}"/>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4037" name="Rectangle 4">
            <a:extLst>
              <a:ext uri="{FF2B5EF4-FFF2-40B4-BE49-F238E27FC236}">
                <a16:creationId xmlns:a16="http://schemas.microsoft.com/office/drawing/2014/main" id="{A01BD3A1-AE31-4D86-A184-01C6557AE60F}"/>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4038" name="Rectangle 5">
            <a:extLst>
              <a:ext uri="{FF2B5EF4-FFF2-40B4-BE49-F238E27FC236}">
                <a16:creationId xmlns:a16="http://schemas.microsoft.com/office/drawing/2014/main" id="{220D60B2-8DAF-4474-86EA-DE7FE6AB2BEB}"/>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4039" name="Rectangle 6">
            <a:extLst>
              <a:ext uri="{FF2B5EF4-FFF2-40B4-BE49-F238E27FC236}">
                <a16:creationId xmlns:a16="http://schemas.microsoft.com/office/drawing/2014/main" id="{D38B153B-22C4-4042-8E1F-1D00C58C61BE}"/>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4040" name="Rectangle 7">
            <a:extLst>
              <a:ext uri="{FF2B5EF4-FFF2-40B4-BE49-F238E27FC236}">
                <a16:creationId xmlns:a16="http://schemas.microsoft.com/office/drawing/2014/main" id="{62A3DB39-4AFB-4929-8AE5-9CC7E456B66F}"/>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4041" name="Rectangle 8">
            <a:extLst>
              <a:ext uri="{FF2B5EF4-FFF2-40B4-BE49-F238E27FC236}">
                <a16:creationId xmlns:a16="http://schemas.microsoft.com/office/drawing/2014/main" id="{E77E7B4C-C101-4E4C-895B-46D8DBE9239E}"/>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4042" name="Rectangle 9">
            <a:extLst>
              <a:ext uri="{FF2B5EF4-FFF2-40B4-BE49-F238E27FC236}">
                <a16:creationId xmlns:a16="http://schemas.microsoft.com/office/drawing/2014/main" id="{F7C1027B-6E33-4101-97F3-69E6EF539D04}"/>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4043" name="Rectangle 10">
            <a:extLst>
              <a:ext uri="{FF2B5EF4-FFF2-40B4-BE49-F238E27FC236}">
                <a16:creationId xmlns:a16="http://schemas.microsoft.com/office/drawing/2014/main" id="{85A74824-2FB9-4A11-8D79-ECC572CBF352}"/>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4044" name="Rectangle 11">
            <a:extLst>
              <a:ext uri="{FF2B5EF4-FFF2-40B4-BE49-F238E27FC236}">
                <a16:creationId xmlns:a16="http://schemas.microsoft.com/office/drawing/2014/main" id="{9D90515B-AE4E-41FF-971E-AA4F1FDAE19B}"/>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4045" name="Rectangle 12">
            <a:extLst>
              <a:ext uri="{FF2B5EF4-FFF2-40B4-BE49-F238E27FC236}">
                <a16:creationId xmlns:a16="http://schemas.microsoft.com/office/drawing/2014/main" id="{646D77D0-7E3B-4061-96AC-E84A6F20CC16}"/>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4046" name="Rectangle 13">
            <a:extLst>
              <a:ext uri="{FF2B5EF4-FFF2-40B4-BE49-F238E27FC236}">
                <a16:creationId xmlns:a16="http://schemas.microsoft.com/office/drawing/2014/main" id="{92F012F9-BE63-47BE-969A-3804E7EE1D49}"/>
              </a:ext>
            </a:extLst>
          </p:cNvPr>
          <p:cNvSpPr>
            <a:spLocks noGrp="1" noChangeArrowheads="1"/>
          </p:cNvSpPr>
          <p:nvPr>
            <p:ph type="body" idx="1"/>
          </p:nvPr>
        </p:nvSpPr>
        <p:spPr>
          <a:xfrm>
            <a:off x="1703389" y="1484314"/>
            <a:ext cx="8785225" cy="1044575"/>
          </a:xfrm>
        </p:spPr>
        <p:txBody>
          <a:bodyPr/>
          <a:lstStyle/>
          <a:p>
            <a:pPr marL="0" indent="0">
              <a:lnSpc>
                <a:spcPct val="150000"/>
              </a:lnSpc>
              <a:buNone/>
            </a:pPr>
            <a:r>
              <a:rPr lang="en-US" altLang="en-US" sz="1800"/>
              <a:t>For example, to delete node </a:t>
            </a:r>
            <a:r>
              <a:rPr lang="en-US" altLang="en-US" sz="1800" u="sng"/>
              <a:t>10</a:t>
            </a:r>
            <a:r>
              <a:rPr lang="en-US" altLang="en-US" sz="1800"/>
              <a:t> in Figure 25.9a. Connect the parent of node </a:t>
            </a:r>
            <a:r>
              <a:rPr lang="en-US" altLang="en-US" sz="1800" u="sng"/>
              <a:t>10</a:t>
            </a:r>
            <a:r>
              <a:rPr lang="en-US" altLang="en-US" sz="1800"/>
              <a:t> with the right child of node </a:t>
            </a:r>
            <a:r>
              <a:rPr lang="en-US" altLang="en-US" sz="1800" u="sng"/>
              <a:t>10</a:t>
            </a:r>
            <a:r>
              <a:rPr lang="en-US" altLang="en-US" sz="1800"/>
              <a:t>, as shown in Figure 25.9b.</a:t>
            </a:r>
          </a:p>
        </p:txBody>
      </p:sp>
      <p:sp>
        <p:nvSpPr>
          <p:cNvPr id="44047" name="Rectangle 14">
            <a:extLst>
              <a:ext uri="{FF2B5EF4-FFF2-40B4-BE49-F238E27FC236}">
                <a16:creationId xmlns:a16="http://schemas.microsoft.com/office/drawing/2014/main" id="{744520B5-6DDF-41F9-9F66-666AF43ED4A0}"/>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4048" name="Rectangle 15">
            <a:extLst>
              <a:ext uri="{FF2B5EF4-FFF2-40B4-BE49-F238E27FC236}">
                <a16:creationId xmlns:a16="http://schemas.microsoft.com/office/drawing/2014/main" id="{6CA9AD00-E91C-46E7-8CF4-275C932B2D9B}"/>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4049" name="Rectangle 16">
            <a:extLst>
              <a:ext uri="{FF2B5EF4-FFF2-40B4-BE49-F238E27FC236}">
                <a16:creationId xmlns:a16="http://schemas.microsoft.com/office/drawing/2014/main" id="{C8608080-B24D-41FA-9C5E-6591FD4DC6ED}"/>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4050" name="Rectangle 17">
            <a:extLst>
              <a:ext uri="{FF2B5EF4-FFF2-40B4-BE49-F238E27FC236}">
                <a16:creationId xmlns:a16="http://schemas.microsoft.com/office/drawing/2014/main" id="{22581B35-DAFA-4BE0-929E-3887F955B5F6}"/>
              </a:ext>
            </a:extLst>
          </p:cNvPr>
          <p:cNvSpPr>
            <a:spLocks noChangeArrowheads="1"/>
          </p:cNvSpPr>
          <p:nvPr/>
        </p:nvSpPr>
        <p:spPr bwMode="auto">
          <a:xfrm>
            <a:off x="1524001" y="22948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4051" name="Rectangle 22">
            <a:extLst>
              <a:ext uri="{FF2B5EF4-FFF2-40B4-BE49-F238E27FC236}">
                <a16:creationId xmlns:a16="http://schemas.microsoft.com/office/drawing/2014/main" id="{A067EF8D-85C2-4A06-A295-6018DC99CFE8}"/>
              </a:ext>
            </a:extLst>
          </p:cNvPr>
          <p:cNvSpPr>
            <a:spLocks noChangeArrowheads="1"/>
          </p:cNvSpPr>
          <p:nvPr/>
        </p:nvSpPr>
        <p:spPr bwMode="auto">
          <a:xfrm>
            <a:off x="1524001" y="21885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44052" name="Object 21">
            <a:extLst>
              <a:ext uri="{FF2B5EF4-FFF2-40B4-BE49-F238E27FC236}">
                <a16:creationId xmlns:a16="http://schemas.microsoft.com/office/drawing/2014/main" id="{12548D6F-062E-4B21-87C2-7C25539673DE}"/>
              </a:ext>
            </a:extLst>
          </p:cNvPr>
          <p:cNvGraphicFramePr>
            <a:graphicFrameLocks noChangeAspect="1"/>
          </p:cNvGraphicFramePr>
          <p:nvPr/>
        </p:nvGraphicFramePr>
        <p:xfrm>
          <a:off x="1774825" y="2816225"/>
          <a:ext cx="8497888" cy="3322638"/>
        </p:xfrm>
        <a:graphic>
          <a:graphicData uri="http://schemas.openxmlformats.org/presentationml/2006/ole">
            <mc:AlternateContent xmlns:mc="http://schemas.openxmlformats.org/markup-compatibility/2006">
              <mc:Choice xmlns:v="urn:schemas-microsoft-com:vml" Requires="v">
                <p:oleObj spid="_x0000_s24583" name="Picture" r:id="rId3" imgW="5172456" imgH="2017776" progId="Word.Picture.8">
                  <p:embed/>
                </p:oleObj>
              </mc:Choice>
              <mc:Fallback>
                <p:oleObj name="Picture" r:id="rId3" imgW="5172456" imgH="2017776" progId="Word.Picture.8">
                  <p:embed/>
                  <p:pic>
                    <p:nvPicPr>
                      <p:cNvPr id="44052" name="Object 21">
                        <a:extLst>
                          <a:ext uri="{FF2B5EF4-FFF2-40B4-BE49-F238E27FC236}">
                            <a16:creationId xmlns:a16="http://schemas.microsoft.com/office/drawing/2014/main" id="{12548D6F-062E-4B21-87C2-7C25539673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825" y="2816225"/>
                        <a:ext cx="8497888" cy="332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516DBF0E-7B01-4464-912C-5BB0C92156E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1BF2F592-DBEA-4047-A623-107DCCC9E45A}" type="slidenum">
              <a:rPr lang="en-US" altLang="en-US" sz="1400">
                <a:solidFill>
                  <a:srgbClr val="000000"/>
                </a:solidFill>
                <a:cs typeface="Arial" panose="020B0604020202020204" pitchFamily="34" charset="0"/>
              </a:rPr>
              <a:pPr fontAlgn="base">
                <a:spcBef>
                  <a:spcPct val="0"/>
                </a:spcBef>
                <a:spcAft>
                  <a:spcPct val="0"/>
                </a:spcAft>
                <a:buClrTx/>
                <a:buSzTx/>
                <a:buNone/>
              </a:pPr>
              <a:t>86</a:t>
            </a:fld>
            <a:endParaRPr lang="en-US" altLang="en-US" sz="1400">
              <a:solidFill>
                <a:srgbClr val="000000"/>
              </a:solidFill>
              <a:cs typeface="Arial" panose="020B0604020202020204" pitchFamily="34" charset="0"/>
            </a:endParaRPr>
          </a:p>
        </p:txBody>
      </p:sp>
      <p:sp>
        <p:nvSpPr>
          <p:cNvPr id="45059" name="Rectangle 2">
            <a:extLst>
              <a:ext uri="{FF2B5EF4-FFF2-40B4-BE49-F238E27FC236}">
                <a16:creationId xmlns:a16="http://schemas.microsoft.com/office/drawing/2014/main" id="{37D585D0-7CF9-41BB-97FA-82453BD16D0B}"/>
              </a:ext>
            </a:extLst>
          </p:cNvPr>
          <p:cNvSpPr>
            <a:spLocks noGrp="1" noChangeArrowheads="1"/>
          </p:cNvSpPr>
          <p:nvPr>
            <p:ph type="title"/>
          </p:nvPr>
        </p:nvSpPr>
        <p:spPr>
          <a:xfrm>
            <a:off x="1524000" y="152400"/>
            <a:ext cx="8839200" cy="533400"/>
          </a:xfrm>
        </p:spPr>
        <p:txBody>
          <a:bodyPr/>
          <a:lstStyle/>
          <a:p>
            <a:r>
              <a:rPr lang="en-US" altLang="en-US" sz="3600"/>
              <a:t>Deleting Elements in a Binary Search Tree</a:t>
            </a:r>
          </a:p>
        </p:txBody>
      </p:sp>
      <p:sp>
        <p:nvSpPr>
          <p:cNvPr id="45060" name="Rectangle 3">
            <a:extLst>
              <a:ext uri="{FF2B5EF4-FFF2-40B4-BE49-F238E27FC236}">
                <a16:creationId xmlns:a16="http://schemas.microsoft.com/office/drawing/2014/main" id="{AF27EBF6-F2BC-4E46-832A-A61D613346D7}"/>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5061" name="Rectangle 4">
            <a:extLst>
              <a:ext uri="{FF2B5EF4-FFF2-40B4-BE49-F238E27FC236}">
                <a16:creationId xmlns:a16="http://schemas.microsoft.com/office/drawing/2014/main" id="{F82C1B01-4B4C-447D-A03B-1C3F6D38FCEE}"/>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5062" name="Rectangle 5">
            <a:extLst>
              <a:ext uri="{FF2B5EF4-FFF2-40B4-BE49-F238E27FC236}">
                <a16:creationId xmlns:a16="http://schemas.microsoft.com/office/drawing/2014/main" id="{A019425A-1504-4A32-8E30-E0076474ADF3}"/>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5063" name="Rectangle 6">
            <a:extLst>
              <a:ext uri="{FF2B5EF4-FFF2-40B4-BE49-F238E27FC236}">
                <a16:creationId xmlns:a16="http://schemas.microsoft.com/office/drawing/2014/main" id="{C3820B3D-CF53-471B-AC77-3A99C4487820}"/>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5064" name="Rectangle 7">
            <a:extLst>
              <a:ext uri="{FF2B5EF4-FFF2-40B4-BE49-F238E27FC236}">
                <a16:creationId xmlns:a16="http://schemas.microsoft.com/office/drawing/2014/main" id="{4AACBBDA-F50F-4300-81E8-12ACD3884DDD}"/>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5065" name="Rectangle 8">
            <a:extLst>
              <a:ext uri="{FF2B5EF4-FFF2-40B4-BE49-F238E27FC236}">
                <a16:creationId xmlns:a16="http://schemas.microsoft.com/office/drawing/2014/main" id="{93E90730-73D1-4AF4-B782-35475253CF8E}"/>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5066" name="Rectangle 9">
            <a:extLst>
              <a:ext uri="{FF2B5EF4-FFF2-40B4-BE49-F238E27FC236}">
                <a16:creationId xmlns:a16="http://schemas.microsoft.com/office/drawing/2014/main" id="{33C53A79-8649-4D28-A16B-E65E05B74D96}"/>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5067" name="Rectangle 10">
            <a:extLst>
              <a:ext uri="{FF2B5EF4-FFF2-40B4-BE49-F238E27FC236}">
                <a16:creationId xmlns:a16="http://schemas.microsoft.com/office/drawing/2014/main" id="{9FBF82D7-97AB-4FF9-9F4B-3DB3B834AE92}"/>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5068" name="Rectangle 11">
            <a:extLst>
              <a:ext uri="{FF2B5EF4-FFF2-40B4-BE49-F238E27FC236}">
                <a16:creationId xmlns:a16="http://schemas.microsoft.com/office/drawing/2014/main" id="{A6260AA2-2765-4012-BDFF-CA7BD5838B05}"/>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5069" name="Rectangle 12">
            <a:extLst>
              <a:ext uri="{FF2B5EF4-FFF2-40B4-BE49-F238E27FC236}">
                <a16:creationId xmlns:a16="http://schemas.microsoft.com/office/drawing/2014/main" id="{07A40F06-3F17-4B6D-A771-BD871C7CAD6E}"/>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5070" name="Rectangle 13">
            <a:extLst>
              <a:ext uri="{FF2B5EF4-FFF2-40B4-BE49-F238E27FC236}">
                <a16:creationId xmlns:a16="http://schemas.microsoft.com/office/drawing/2014/main" id="{6D702430-59CD-43C6-AF91-CBA10C9AB4C8}"/>
              </a:ext>
            </a:extLst>
          </p:cNvPr>
          <p:cNvSpPr>
            <a:spLocks noGrp="1" noChangeArrowheads="1"/>
          </p:cNvSpPr>
          <p:nvPr>
            <p:ph type="body" idx="1"/>
          </p:nvPr>
        </p:nvSpPr>
        <p:spPr>
          <a:xfrm>
            <a:off x="1703388" y="873126"/>
            <a:ext cx="8748712" cy="5364163"/>
          </a:xfrm>
        </p:spPr>
        <p:txBody>
          <a:bodyPr/>
          <a:lstStyle/>
          <a:p>
            <a:pPr marL="0" indent="0">
              <a:lnSpc>
                <a:spcPct val="150000"/>
              </a:lnSpc>
              <a:buNone/>
            </a:pPr>
            <a:r>
              <a:rPr lang="en-US" altLang="en-US" sz="2000"/>
              <a:t>Case 2: The current node has a left child. Let rightMost point to the node that contains the largest element in the left subtree of the current node and parentOfRightMost point to the parent node of the rightMost node, as shown in Figure 25.10a. Note that the rightMost node cannot have a right child, but may have a left child. Replace the element value in the current node with the one in the rightMost node, connect the parentOfRightMost node with the left child of the rightMost node, and delete the rightMost node, as shown in Figure 25.10b.</a:t>
            </a:r>
          </a:p>
        </p:txBody>
      </p:sp>
      <p:sp>
        <p:nvSpPr>
          <p:cNvPr id="45071" name="Rectangle 14">
            <a:extLst>
              <a:ext uri="{FF2B5EF4-FFF2-40B4-BE49-F238E27FC236}">
                <a16:creationId xmlns:a16="http://schemas.microsoft.com/office/drawing/2014/main" id="{201F1E86-2B6A-47AD-9CC3-D1F1C280891D}"/>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5072" name="Rectangle 15">
            <a:extLst>
              <a:ext uri="{FF2B5EF4-FFF2-40B4-BE49-F238E27FC236}">
                <a16:creationId xmlns:a16="http://schemas.microsoft.com/office/drawing/2014/main" id="{47C1E403-7C50-40F7-85BA-B8331C5F0767}"/>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46F2E73E-7F0F-40F6-AB48-70BF116631D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93F7C9FF-E465-4013-9423-9F76364ABC9A}" type="slidenum">
              <a:rPr lang="en-US" altLang="en-US" sz="1400">
                <a:solidFill>
                  <a:srgbClr val="000000"/>
                </a:solidFill>
                <a:cs typeface="Arial" panose="020B0604020202020204" pitchFamily="34" charset="0"/>
              </a:rPr>
              <a:pPr fontAlgn="base">
                <a:spcBef>
                  <a:spcPct val="0"/>
                </a:spcBef>
                <a:spcAft>
                  <a:spcPct val="0"/>
                </a:spcAft>
                <a:buClrTx/>
                <a:buSzTx/>
                <a:buNone/>
              </a:pPr>
              <a:t>87</a:t>
            </a:fld>
            <a:endParaRPr lang="en-US" altLang="en-US" sz="1400">
              <a:solidFill>
                <a:srgbClr val="000000"/>
              </a:solidFill>
              <a:cs typeface="Arial" panose="020B0604020202020204" pitchFamily="34" charset="0"/>
            </a:endParaRPr>
          </a:p>
        </p:txBody>
      </p:sp>
      <p:sp>
        <p:nvSpPr>
          <p:cNvPr id="46083" name="Rectangle 2">
            <a:extLst>
              <a:ext uri="{FF2B5EF4-FFF2-40B4-BE49-F238E27FC236}">
                <a16:creationId xmlns:a16="http://schemas.microsoft.com/office/drawing/2014/main" id="{43C97B14-4750-4097-BE79-45FD5BE20565}"/>
              </a:ext>
            </a:extLst>
          </p:cNvPr>
          <p:cNvSpPr>
            <a:spLocks noGrp="1" noChangeArrowheads="1"/>
          </p:cNvSpPr>
          <p:nvPr>
            <p:ph type="title"/>
          </p:nvPr>
        </p:nvSpPr>
        <p:spPr>
          <a:xfrm>
            <a:off x="1524000" y="152400"/>
            <a:ext cx="8839200" cy="533400"/>
          </a:xfrm>
        </p:spPr>
        <p:txBody>
          <a:bodyPr/>
          <a:lstStyle/>
          <a:p>
            <a:r>
              <a:rPr lang="en-US" altLang="en-US" sz="3600"/>
              <a:t>Deleting Elements in a Binary Search Tree</a:t>
            </a:r>
          </a:p>
        </p:txBody>
      </p:sp>
      <p:sp>
        <p:nvSpPr>
          <p:cNvPr id="46084" name="Rectangle 3">
            <a:extLst>
              <a:ext uri="{FF2B5EF4-FFF2-40B4-BE49-F238E27FC236}">
                <a16:creationId xmlns:a16="http://schemas.microsoft.com/office/drawing/2014/main" id="{CEC40719-84A5-4614-8843-2591A55B901E}"/>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6085" name="Rectangle 4">
            <a:extLst>
              <a:ext uri="{FF2B5EF4-FFF2-40B4-BE49-F238E27FC236}">
                <a16:creationId xmlns:a16="http://schemas.microsoft.com/office/drawing/2014/main" id="{C398DE0E-1B65-4085-A75D-903312BCD206}"/>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6086" name="Rectangle 5">
            <a:extLst>
              <a:ext uri="{FF2B5EF4-FFF2-40B4-BE49-F238E27FC236}">
                <a16:creationId xmlns:a16="http://schemas.microsoft.com/office/drawing/2014/main" id="{F7D0C801-16E9-43AC-9E2D-DE526FF1AEDD}"/>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6087" name="Rectangle 6">
            <a:extLst>
              <a:ext uri="{FF2B5EF4-FFF2-40B4-BE49-F238E27FC236}">
                <a16:creationId xmlns:a16="http://schemas.microsoft.com/office/drawing/2014/main" id="{6130B9C5-3AFB-4605-9917-86943BDDCC1C}"/>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6088" name="Rectangle 7">
            <a:extLst>
              <a:ext uri="{FF2B5EF4-FFF2-40B4-BE49-F238E27FC236}">
                <a16:creationId xmlns:a16="http://schemas.microsoft.com/office/drawing/2014/main" id="{235220EC-62A2-4BE2-9CC5-3560A9585DB4}"/>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6089" name="Rectangle 8">
            <a:extLst>
              <a:ext uri="{FF2B5EF4-FFF2-40B4-BE49-F238E27FC236}">
                <a16:creationId xmlns:a16="http://schemas.microsoft.com/office/drawing/2014/main" id="{4558BF6C-5D25-4FB3-9BD3-6461440212F9}"/>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6090" name="Rectangle 9">
            <a:extLst>
              <a:ext uri="{FF2B5EF4-FFF2-40B4-BE49-F238E27FC236}">
                <a16:creationId xmlns:a16="http://schemas.microsoft.com/office/drawing/2014/main" id="{6499D75D-A89B-4C4B-AACF-5715346218EB}"/>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6091" name="Rectangle 10">
            <a:extLst>
              <a:ext uri="{FF2B5EF4-FFF2-40B4-BE49-F238E27FC236}">
                <a16:creationId xmlns:a16="http://schemas.microsoft.com/office/drawing/2014/main" id="{202AAB32-B9FF-40E9-A08D-B013E006F1E7}"/>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6092" name="Rectangle 11">
            <a:extLst>
              <a:ext uri="{FF2B5EF4-FFF2-40B4-BE49-F238E27FC236}">
                <a16:creationId xmlns:a16="http://schemas.microsoft.com/office/drawing/2014/main" id="{62CEDDAA-6BAD-46E5-930A-9F9FC9152FF4}"/>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6093" name="Rectangle 12">
            <a:extLst>
              <a:ext uri="{FF2B5EF4-FFF2-40B4-BE49-F238E27FC236}">
                <a16:creationId xmlns:a16="http://schemas.microsoft.com/office/drawing/2014/main" id="{FD4E2A3F-2D2D-4863-86D9-5B85C77574C1}"/>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6094" name="Rectangle 13">
            <a:extLst>
              <a:ext uri="{FF2B5EF4-FFF2-40B4-BE49-F238E27FC236}">
                <a16:creationId xmlns:a16="http://schemas.microsoft.com/office/drawing/2014/main" id="{1D9DED05-7D90-405F-9278-1E620754D6ED}"/>
              </a:ext>
            </a:extLst>
          </p:cNvPr>
          <p:cNvSpPr>
            <a:spLocks noGrp="1" noChangeArrowheads="1"/>
          </p:cNvSpPr>
          <p:nvPr>
            <p:ph type="body" idx="1"/>
          </p:nvPr>
        </p:nvSpPr>
        <p:spPr>
          <a:xfrm>
            <a:off x="1703388" y="765175"/>
            <a:ext cx="8748712" cy="611188"/>
          </a:xfrm>
        </p:spPr>
        <p:txBody>
          <a:bodyPr/>
          <a:lstStyle/>
          <a:p>
            <a:pPr marL="0" indent="0">
              <a:buNone/>
            </a:pPr>
            <a:r>
              <a:rPr lang="en-US" altLang="en-US" sz="2400"/>
              <a:t>Case 2 diagram</a:t>
            </a:r>
          </a:p>
        </p:txBody>
      </p:sp>
      <p:sp>
        <p:nvSpPr>
          <p:cNvPr id="46095" name="Rectangle 14">
            <a:extLst>
              <a:ext uri="{FF2B5EF4-FFF2-40B4-BE49-F238E27FC236}">
                <a16:creationId xmlns:a16="http://schemas.microsoft.com/office/drawing/2014/main" id="{11FA0798-822A-4C4E-BD3B-F5AF1CA4DEFB}"/>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6096" name="Rectangle 15">
            <a:extLst>
              <a:ext uri="{FF2B5EF4-FFF2-40B4-BE49-F238E27FC236}">
                <a16:creationId xmlns:a16="http://schemas.microsoft.com/office/drawing/2014/main" id="{49F097F1-B324-4C49-AD44-2FC61D8FBC59}"/>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6097" name="Rectangle 17">
            <a:extLst>
              <a:ext uri="{FF2B5EF4-FFF2-40B4-BE49-F238E27FC236}">
                <a16:creationId xmlns:a16="http://schemas.microsoft.com/office/drawing/2014/main" id="{EDA1CAFC-4FC9-4C3E-AB4F-4688F4E1B6FC}"/>
              </a:ext>
            </a:extLst>
          </p:cNvPr>
          <p:cNvSpPr>
            <a:spLocks noChangeArrowheads="1"/>
          </p:cNvSpPr>
          <p:nvPr/>
        </p:nvSpPr>
        <p:spPr bwMode="auto">
          <a:xfrm>
            <a:off x="1524001" y="13011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46098" name="Object 16">
            <a:extLst>
              <a:ext uri="{FF2B5EF4-FFF2-40B4-BE49-F238E27FC236}">
                <a16:creationId xmlns:a16="http://schemas.microsoft.com/office/drawing/2014/main" id="{E3D948A6-394F-46C8-832C-F0D03F6350B5}"/>
              </a:ext>
            </a:extLst>
          </p:cNvPr>
          <p:cNvGraphicFramePr>
            <a:graphicFrameLocks noChangeAspect="1"/>
          </p:cNvGraphicFramePr>
          <p:nvPr/>
        </p:nvGraphicFramePr>
        <p:xfrm>
          <a:off x="2027239" y="1268414"/>
          <a:ext cx="8245475" cy="5132387"/>
        </p:xfrm>
        <a:graphic>
          <a:graphicData uri="http://schemas.openxmlformats.org/presentationml/2006/ole">
            <mc:AlternateContent xmlns:mc="http://schemas.openxmlformats.org/markup-compatibility/2006">
              <mc:Choice xmlns:v="urn:schemas-microsoft-com:vml" Requires="v">
                <p:oleObj spid="_x0000_s25607" name="Picture" r:id="rId3" imgW="6163056" imgH="3831336" progId="Word.Picture.8">
                  <p:embed/>
                </p:oleObj>
              </mc:Choice>
              <mc:Fallback>
                <p:oleObj name="Picture" r:id="rId3" imgW="6163056" imgH="3831336" progId="Word.Picture.8">
                  <p:embed/>
                  <p:pic>
                    <p:nvPicPr>
                      <p:cNvPr id="46098" name="Object 16">
                        <a:extLst>
                          <a:ext uri="{FF2B5EF4-FFF2-40B4-BE49-F238E27FC236}">
                            <a16:creationId xmlns:a16="http://schemas.microsoft.com/office/drawing/2014/main" id="{E3D948A6-394F-46C8-832C-F0D03F6350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7239" y="1268414"/>
                        <a:ext cx="8245475" cy="513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A80D22FA-E0F3-4F1D-8A81-F63CD72484E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27CC974F-0581-45D0-8A11-1B7B6D59C90D}" type="slidenum">
              <a:rPr lang="en-US" altLang="en-US" sz="1400">
                <a:solidFill>
                  <a:srgbClr val="000000"/>
                </a:solidFill>
                <a:cs typeface="Arial" panose="020B0604020202020204" pitchFamily="34" charset="0"/>
              </a:rPr>
              <a:pPr fontAlgn="base">
                <a:spcBef>
                  <a:spcPct val="0"/>
                </a:spcBef>
                <a:spcAft>
                  <a:spcPct val="0"/>
                </a:spcAft>
                <a:buClrTx/>
                <a:buSzTx/>
                <a:buNone/>
              </a:pPr>
              <a:t>88</a:t>
            </a:fld>
            <a:endParaRPr lang="en-US" altLang="en-US" sz="1400">
              <a:solidFill>
                <a:srgbClr val="000000"/>
              </a:solidFill>
              <a:cs typeface="Arial" panose="020B0604020202020204" pitchFamily="34" charset="0"/>
            </a:endParaRPr>
          </a:p>
        </p:txBody>
      </p:sp>
      <p:sp>
        <p:nvSpPr>
          <p:cNvPr id="47107" name="Rectangle 2">
            <a:extLst>
              <a:ext uri="{FF2B5EF4-FFF2-40B4-BE49-F238E27FC236}">
                <a16:creationId xmlns:a16="http://schemas.microsoft.com/office/drawing/2014/main" id="{2B3462B4-F473-4899-9B8A-87C20C7B0E4A}"/>
              </a:ext>
            </a:extLst>
          </p:cNvPr>
          <p:cNvSpPr>
            <a:spLocks noGrp="1" noChangeArrowheads="1"/>
          </p:cNvSpPr>
          <p:nvPr>
            <p:ph type="title"/>
          </p:nvPr>
        </p:nvSpPr>
        <p:spPr>
          <a:xfrm>
            <a:off x="1524000" y="152400"/>
            <a:ext cx="8839200" cy="533400"/>
          </a:xfrm>
        </p:spPr>
        <p:txBody>
          <a:bodyPr/>
          <a:lstStyle/>
          <a:p>
            <a:r>
              <a:rPr lang="en-US" altLang="en-US" sz="3600"/>
              <a:t>Deleting Elements in a Binary Search Tree</a:t>
            </a:r>
          </a:p>
        </p:txBody>
      </p:sp>
      <p:sp>
        <p:nvSpPr>
          <p:cNvPr id="47108" name="Rectangle 3">
            <a:extLst>
              <a:ext uri="{FF2B5EF4-FFF2-40B4-BE49-F238E27FC236}">
                <a16:creationId xmlns:a16="http://schemas.microsoft.com/office/drawing/2014/main" id="{5ED4E6B1-9049-41C7-8DA0-67BD4C435D11}"/>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7109" name="Rectangle 4">
            <a:extLst>
              <a:ext uri="{FF2B5EF4-FFF2-40B4-BE49-F238E27FC236}">
                <a16:creationId xmlns:a16="http://schemas.microsoft.com/office/drawing/2014/main" id="{97B47FF1-B631-463E-987F-6BC1B872742B}"/>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7110" name="Rectangle 5">
            <a:extLst>
              <a:ext uri="{FF2B5EF4-FFF2-40B4-BE49-F238E27FC236}">
                <a16:creationId xmlns:a16="http://schemas.microsoft.com/office/drawing/2014/main" id="{3B0C8B59-5F66-40A0-B216-10887DEF1113}"/>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7111" name="Rectangle 6">
            <a:extLst>
              <a:ext uri="{FF2B5EF4-FFF2-40B4-BE49-F238E27FC236}">
                <a16:creationId xmlns:a16="http://schemas.microsoft.com/office/drawing/2014/main" id="{0388DD2A-808F-4E1C-84AD-50C6CCD658CC}"/>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7112" name="Rectangle 7">
            <a:extLst>
              <a:ext uri="{FF2B5EF4-FFF2-40B4-BE49-F238E27FC236}">
                <a16:creationId xmlns:a16="http://schemas.microsoft.com/office/drawing/2014/main" id="{54FC9225-00E2-486A-8F95-F3027572B46F}"/>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7113" name="Rectangle 8">
            <a:extLst>
              <a:ext uri="{FF2B5EF4-FFF2-40B4-BE49-F238E27FC236}">
                <a16:creationId xmlns:a16="http://schemas.microsoft.com/office/drawing/2014/main" id="{B5710BF0-79C6-4054-9FD7-8D62065830BD}"/>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7114" name="Rectangle 9">
            <a:extLst>
              <a:ext uri="{FF2B5EF4-FFF2-40B4-BE49-F238E27FC236}">
                <a16:creationId xmlns:a16="http://schemas.microsoft.com/office/drawing/2014/main" id="{911F17B9-0AC5-4DF3-A90E-22785FCEED3A}"/>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7115" name="Rectangle 10">
            <a:extLst>
              <a:ext uri="{FF2B5EF4-FFF2-40B4-BE49-F238E27FC236}">
                <a16:creationId xmlns:a16="http://schemas.microsoft.com/office/drawing/2014/main" id="{774D54DE-7327-4179-927B-F4CF2D13AA15}"/>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7116" name="Rectangle 11">
            <a:extLst>
              <a:ext uri="{FF2B5EF4-FFF2-40B4-BE49-F238E27FC236}">
                <a16:creationId xmlns:a16="http://schemas.microsoft.com/office/drawing/2014/main" id="{EF05D3DE-510E-4178-8BF8-3E5F82BA2739}"/>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7117" name="Rectangle 12">
            <a:extLst>
              <a:ext uri="{FF2B5EF4-FFF2-40B4-BE49-F238E27FC236}">
                <a16:creationId xmlns:a16="http://schemas.microsoft.com/office/drawing/2014/main" id="{397B277F-E27B-4573-8621-9229B5409F50}"/>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7118" name="Rectangle 13">
            <a:extLst>
              <a:ext uri="{FF2B5EF4-FFF2-40B4-BE49-F238E27FC236}">
                <a16:creationId xmlns:a16="http://schemas.microsoft.com/office/drawing/2014/main" id="{C41D3420-AF98-4B80-8880-D6830249B654}"/>
              </a:ext>
            </a:extLst>
          </p:cNvPr>
          <p:cNvSpPr>
            <a:spLocks noGrp="1" noChangeArrowheads="1"/>
          </p:cNvSpPr>
          <p:nvPr>
            <p:ph type="body" idx="1"/>
          </p:nvPr>
        </p:nvSpPr>
        <p:spPr>
          <a:xfrm>
            <a:off x="1703388" y="873125"/>
            <a:ext cx="8748712" cy="611188"/>
          </a:xfrm>
        </p:spPr>
        <p:txBody>
          <a:bodyPr/>
          <a:lstStyle/>
          <a:p>
            <a:pPr marL="0" indent="0">
              <a:buNone/>
            </a:pPr>
            <a:r>
              <a:rPr lang="en-US" altLang="en-US" sz="2400"/>
              <a:t>Case 2 example, delete 20</a:t>
            </a:r>
          </a:p>
        </p:txBody>
      </p:sp>
      <p:sp>
        <p:nvSpPr>
          <p:cNvPr id="47119" name="Rectangle 14">
            <a:extLst>
              <a:ext uri="{FF2B5EF4-FFF2-40B4-BE49-F238E27FC236}">
                <a16:creationId xmlns:a16="http://schemas.microsoft.com/office/drawing/2014/main" id="{6DD8BEA5-53B3-4CA1-B319-866D550A479C}"/>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7120" name="Rectangle 15">
            <a:extLst>
              <a:ext uri="{FF2B5EF4-FFF2-40B4-BE49-F238E27FC236}">
                <a16:creationId xmlns:a16="http://schemas.microsoft.com/office/drawing/2014/main" id="{171321FA-A4FF-4F35-9B18-64B566A6F021}"/>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7121" name="Rectangle 16">
            <a:extLst>
              <a:ext uri="{FF2B5EF4-FFF2-40B4-BE49-F238E27FC236}">
                <a16:creationId xmlns:a16="http://schemas.microsoft.com/office/drawing/2014/main" id="{5F643BF0-1F43-4A39-B290-788526478E0D}"/>
              </a:ext>
            </a:extLst>
          </p:cNvPr>
          <p:cNvSpPr>
            <a:spLocks noChangeArrowheads="1"/>
          </p:cNvSpPr>
          <p:nvPr/>
        </p:nvSpPr>
        <p:spPr bwMode="auto">
          <a:xfrm>
            <a:off x="1524001" y="13011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7122" name="Rectangle 19">
            <a:extLst>
              <a:ext uri="{FF2B5EF4-FFF2-40B4-BE49-F238E27FC236}">
                <a16:creationId xmlns:a16="http://schemas.microsoft.com/office/drawing/2014/main" id="{A1C38B8A-14D5-4DDF-8030-AC1C75973FB7}"/>
              </a:ext>
            </a:extLst>
          </p:cNvPr>
          <p:cNvSpPr>
            <a:spLocks noChangeArrowheads="1"/>
          </p:cNvSpPr>
          <p:nvPr/>
        </p:nvSpPr>
        <p:spPr bwMode="auto">
          <a:xfrm>
            <a:off x="1524001" y="21885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47123" name="Object 18">
            <a:extLst>
              <a:ext uri="{FF2B5EF4-FFF2-40B4-BE49-F238E27FC236}">
                <a16:creationId xmlns:a16="http://schemas.microsoft.com/office/drawing/2014/main" id="{57F13FF1-D911-4048-B7C9-CACE833F7357}"/>
              </a:ext>
            </a:extLst>
          </p:cNvPr>
          <p:cNvGraphicFramePr>
            <a:graphicFrameLocks noChangeAspect="1"/>
          </p:cNvGraphicFramePr>
          <p:nvPr/>
        </p:nvGraphicFramePr>
        <p:xfrm>
          <a:off x="1703389" y="1773238"/>
          <a:ext cx="8785225" cy="3433762"/>
        </p:xfrm>
        <a:graphic>
          <a:graphicData uri="http://schemas.openxmlformats.org/presentationml/2006/ole">
            <mc:AlternateContent xmlns:mc="http://schemas.openxmlformats.org/markup-compatibility/2006">
              <mc:Choice xmlns:v="urn:schemas-microsoft-com:vml" Requires="v">
                <p:oleObj spid="_x0000_s26631" name="Picture" r:id="rId3" imgW="5172456" imgH="2017776" progId="Word.Picture.8">
                  <p:embed/>
                </p:oleObj>
              </mc:Choice>
              <mc:Fallback>
                <p:oleObj name="Picture" r:id="rId3" imgW="5172456" imgH="2017776" progId="Word.Picture.8">
                  <p:embed/>
                  <p:pic>
                    <p:nvPicPr>
                      <p:cNvPr id="47123" name="Object 18">
                        <a:extLst>
                          <a:ext uri="{FF2B5EF4-FFF2-40B4-BE49-F238E27FC236}">
                            <a16:creationId xmlns:a16="http://schemas.microsoft.com/office/drawing/2014/main" id="{57F13FF1-D911-4048-B7C9-CACE833F73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389" y="1773238"/>
                        <a:ext cx="8785225" cy="343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7C022514-8967-4D89-B520-3D9909315D8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E619378F-57C5-49AE-A361-755407DC7BFA}" type="slidenum">
              <a:rPr lang="en-US" altLang="en-US" sz="1400">
                <a:solidFill>
                  <a:srgbClr val="000000"/>
                </a:solidFill>
                <a:cs typeface="Arial" panose="020B0604020202020204" pitchFamily="34" charset="0"/>
              </a:rPr>
              <a:pPr fontAlgn="base">
                <a:spcBef>
                  <a:spcPct val="0"/>
                </a:spcBef>
                <a:spcAft>
                  <a:spcPct val="0"/>
                </a:spcAft>
                <a:buClrTx/>
                <a:buSzTx/>
                <a:buNone/>
              </a:pPr>
              <a:t>89</a:t>
            </a:fld>
            <a:endParaRPr lang="en-US" altLang="en-US" sz="1400">
              <a:solidFill>
                <a:srgbClr val="000000"/>
              </a:solidFill>
              <a:cs typeface="Arial" panose="020B0604020202020204" pitchFamily="34" charset="0"/>
            </a:endParaRPr>
          </a:p>
        </p:txBody>
      </p:sp>
      <p:sp>
        <p:nvSpPr>
          <p:cNvPr id="48131" name="Rectangle 2">
            <a:extLst>
              <a:ext uri="{FF2B5EF4-FFF2-40B4-BE49-F238E27FC236}">
                <a16:creationId xmlns:a16="http://schemas.microsoft.com/office/drawing/2014/main" id="{3FD4BB2E-8EA5-470C-B8FA-D260BBE95DDD}"/>
              </a:ext>
            </a:extLst>
          </p:cNvPr>
          <p:cNvSpPr>
            <a:spLocks noGrp="1" noChangeArrowheads="1"/>
          </p:cNvSpPr>
          <p:nvPr>
            <p:ph type="title"/>
          </p:nvPr>
        </p:nvSpPr>
        <p:spPr>
          <a:xfrm>
            <a:off x="1524000" y="152401"/>
            <a:ext cx="9144000" cy="1260475"/>
          </a:xfrm>
        </p:spPr>
        <p:txBody>
          <a:bodyPr/>
          <a:lstStyle/>
          <a:p>
            <a:r>
              <a:rPr lang="en-US" altLang="en-US"/>
              <a:t>Examples</a:t>
            </a:r>
          </a:p>
        </p:txBody>
      </p:sp>
      <p:sp>
        <p:nvSpPr>
          <p:cNvPr id="48132" name="Rectangle 3">
            <a:extLst>
              <a:ext uri="{FF2B5EF4-FFF2-40B4-BE49-F238E27FC236}">
                <a16:creationId xmlns:a16="http://schemas.microsoft.com/office/drawing/2014/main" id="{3E3FAFF5-9D48-49F2-A9AE-9BDB07F8D90E}"/>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8133" name="Rectangle 4">
            <a:extLst>
              <a:ext uri="{FF2B5EF4-FFF2-40B4-BE49-F238E27FC236}">
                <a16:creationId xmlns:a16="http://schemas.microsoft.com/office/drawing/2014/main" id="{246CDDCF-DE09-4406-829A-F5567459E05C}"/>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8134" name="Rectangle 5">
            <a:extLst>
              <a:ext uri="{FF2B5EF4-FFF2-40B4-BE49-F238E27FC236}">
                <a16:creationId xmlns:a16="http://schemas.microsoft.com/office/drawing/2014/main" id="{AC044329-ABE5-456F-BFEE-172F93750776}"/>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8135" name="Rectangle 6">
            <a:extLst>
              <a:ext uri="{FF2B5EF4-FFF2-40B4-BE49-F238E27FC236}">
                <a16:creationId xmlns:a16="http://schemas.microsoft.com/office/drawing/2014/main" id="{2D7DC77E-2145-4E17-A40F-7D2999A1410F}"/>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8136" name="Rectangle 7">
            <a:extLst>
              <a:ext uri="{FF2B5EF4-FFF2-40B4-BE49-F238E27FC236}">
                <a16:creationId xmlns:a16="http://schemas.microsoft.com/office/drawing/2014/main" id="{5FD02715-A138-45E5-9B2A-FC177EE81DFF}"/>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8137" name="Rectangle 8">
            <a:extLst>
              <a:ext uri="{FF2B5EF4-FFF2-40B4-BE49-F238E27FC236}">
                <a16:creationId xmlns:a16="http://schemas.microsoft.com/office/drawing/2014/main" id="{4EE27A8B-1092-451B-9186-06EE178032D9}"/>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8138" name="Rectangle 9">
            <a:extLst>
              <a:ext uri="{FF2B5EF4-FFF2-40B4-BE49-F238E27FC236}">
                <a16:creationId xmlns:a16="http://schemas.microsoft.com/office/drawing/2014/main" id="{D1FFA13B-A1AF-48F5-9365-16183405B908}"/>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8139" name="Rectangle 10">
            <a:extLst>
              <a:ext uri="{FF2B5EF4-FFF2-40B4-BE49-F238E27FC236}">
                <a16:creationId xmlns:a16="http://schemas.microsoft.com/office/drawing/2014/main" id="{CBBB0AA1-6507-469E-8624-E488C2FF80B4}"/>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8140" name="Rectangle 11">
            <a:extLst>
              <a:ext uri="{FF2B5EF4-FFF2-40B4-BE49-F238E27FC236}">
                <a16:creationId xmlns:a16="http://schemas.microsoft.com/office/drawing/2014/main" id="{B576A94A-104C-4AF4-B45E-8DE7683FA48A}"/>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8141" name="Rectangle 12">
            <a:extLst>
              <a:ext uri="{FF2B5EF4-FFF2-40B4-BE49-F238E27FC236}">
                <a16:creationId xmlns:a16="http://schemas.microsoft.com/office/drawing/2014/main" id="{6D515A5D-D160-4120-ACA4-B118F2BDC4A4}"/>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8142" name="Rectangle 14">
            <a:extLst>
              <a:ext uri="{FF2B5EF4-FFF2-40B4-BE49-F238E27FC236}">
                <a16:creationId xmlns:a16="http://schemas.microsoft.com/office/drawing/2014/main" id="{13200985-F5C8-4C4E-A033-2B760DD411DD}"/>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8143" name="Rectangle 15">
            <a:extLst>
              <a:ext uri="{FF2B5EF4-FFF2-40B4-BE49-F238E27FC236}">
                <a16:creationId xmlns:a16="http://schemas.microsoft.com/office/drawing/2014/main" id="{27F96DEA-5BB9-432B-B742-185F46C0A1A4}"/>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8144" name="Rectangle 16">
            <a:extLst>
              <a:ext uri="{FF2B5EF4-FFF2-40B4-BE49-F238E27FC236}">
                <a16:creationId xmlns:a16="http://schemas.microsoft.com/office/drawing/2014/main" id="{5BC6CA77-E7AB-4E2C-B8E8-DAF0660C8952}"/>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8145" name="Rectangle 17">
            <a:extLst>
              <a:ext uri="{FF2B5EF4-FFF2-40B4-BE49-F238E27FC236}">
                <a16:creationId xmlns:a16="http://schemas.microsoft.com/office/drawing/2014/main" id="{52E09950-C0C8-437C-8948-16A4D9DFDF01}"/>
              </a:ext>
            </a:extLst>
          </p:cNvPr>
          <p:cNvSpPr>
            <a:spLocks noChangeArrowheads="1"/>
          </p:cNvSpPr>
          <p:nvPr/>
        </p:nvSpPr>
        <p:spPr bwMode="auto">
          <a:xfrm>
            <a:off x="1524001" y="22948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8146" name="Rectangle 18">
            <a:extLst>
              <a:ext uri="{FF2B5EF4-FFF2-40B4-BE49-F238E27FC236}">
                <a16:creationId xmlns:a16="http://schemas.microsoft.com/office/drawing/2014/main" id="{133A270B-BCC6-4496-B633-48037545477D}"/>
              </a:ext>
            </a:extLst>
          </p:cNvPr>
          <p:cNvSpPr>
            <a:spLocks noChangeArrowheads="1"/>
          </p:cNvSpPr>
          <p:nvPr/>
        </p:nvSpPr>
        <p:spPr bwMode="auto">
          <a:xfrm>
            <a:off x="1524001" y="21885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8147" name="Rectangle 22">
            <a:extLst>
              <a:ext uri="{FF2B5EF4-FFF2-40B4-BE49-F238E27FC236}">
                <a16:creationId xmlns:a16="http://schemas.microsoft.com/office/drawing/2014/main" id="{DA92085B-30AB-495E-B139-F6BBD1680ECA}"/>
              </a:ext>
            </a:extLst>
          </p:cNvPr>
          <p:cNvSpPr>
            <a:spLocks noChangeArrowheads="1"/>
          </p:cNvSpPr>
          <p:nvPr/>
        </p:nvSpPr>
        <p:spPr bwMode="auto">
          <a:xfrm>
            <a:off x="1524001" y="2196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48148" name="Object 21">
            <a:extLst>
              <a:ext uri="{FF2B5EF4-FFF2-40B4-BE49-F238E27FC236}">
                <a16:creationId xmlns:a16="http://schemas.microsoft.com/office/drawing/2014/main" id="{E64E2A64-F527-4308-98D6-1D455F432139}"/>
              </a:ext>
            </a:extLst>
          </p:cNvPr>
          <p:cNvGraphicFramePr>
            <a:graphicFrameLocks noChangeAspect="1"/>
          </p:cNvGraphicFramePr>
          <p:nvPr/>
        </p:nvGraphicFramePr>
        <p:xfrm>
          <a:off x="1666875" y="1304925"/>
          <a:ext cx="4319588" cy="3441700"/>
        </p:xfrm>
        <a:graphic>
          <a:graphicData uri="http://schemas.openxmlformats.org/presentationml/2006/ole">
            <mc:AlternateContent xmlns:mc="http://schemas.openxmlformats.org/markup-compatibility/2006">
              <mc:Choice xmlns:v="urn:schemas-microsoft-com:vml" Requires="v">
                <p:oleObj spid="_x0000_s27660" name="Picture" r:id="rId3" imgW="2517648" imgH="1997964" progId="Word.Picture.8">
                  <p:embed/>
                </p:oleObj>
              </mc:Choice>
              <mc:Fallback>
                <p:oleObj name="Picture" r:id="rId3" imgW="2517648" imgH="1997964" progId="Word.Picture.8">
                  <p:embed/>
                  <p:pic>
                    <p:nvPicPr>
                      <p:cNvPr id="48148" name="Object 21">
                        <a:extLst>
                          <a:ext uri="{FF2B5EF4-FFF2-40B4-BE49-F238E27FC236}">
                            <a16:creationId xmlns:a16="http://schemas.microsoft.com/office/drawing/2014/main" id="{E64E2A64-F527-4308-98D6-1D455F4321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6875" y="1304925"/>
                        <a:ext cx="4319588"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49" name="Rectangle 24">
            <a:extLst>
              <a:ext uri="{FF2B5EF4-FFF2-40B4-BE49-F238E27FC236}">
                <a16:creationId xmlns:a16="http://schemas.microsoft.com/office/drawing/2014/main" id="{575C74C0-0883-4970-8F67-1C9109607BB4}"/>
              </a:ext>
            </a:extLst>
          </p:cNvPr>
          <p:cNvSpPr>
            <a:spLocks noChangeArrowheads="1"/>
          </p:cNvSpPr>
          <p:nvPr/>
        </p:nvSpPr>
        <p:spPr bwMode="auto">
          <a:xfrm>
            <a:off x="1524001" y="2196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48150" name="Object 23">
            <a:extLst>
              <a:ext uri="{FF2B5EF4-FFF2-40B4-BE49-F238E27FC236}">
                <a16:creationId xmlns:a16="http://schemas.microsoft.com/office/drawing/2014/main" id="{892AEB4D-4E20-48B1-8E59-6462924C9006}"/>
              </a:ext>
            </a:extLst>
          </p:cNvPr>
          <p:cNvGraphicFramePr>
            <a:graphicFrameLocks noChangeAspect="1"/>
          </p:cNvGraphicFramePr>
          <p:nvPr/>
        </p:nvGraphicFramePr>
        <p:xfrm>
          <a:off x="6167439" y="1304925"/>
          <a:ext cx="4321175" cy="3443288"/>
        </p:xfrm>
        <a:graphic>
          <a:graphicData uri="http://schemas.openxmlformats.org/presentationml/2006/ole">
            <mc:AlternateContent xmlns:mc="http://schemas.openxmlformats.org/markup-compatibility/2006">
              <mc:Choice xmlns:v="urn:schemas-microsoft-com:vml" Requires="v">
                <p:oleObj spid="_x0000_s27661" name="Picture" r:id="rId5" imgW="2517648" imgH="1997964" progId="Word.Picture.8">
                  <p:embed/>
                </p:oleObj>
              </mc:Choice>
              <mc:Fallback>
                <p:oleObj name="Picture" r:id="rId5" imgW="2517648" imgH="1997964" progId="Word.Picture.8">
                  <p:embed/>
                  <p:pic>
                    <p:nvPicPr>
                      <p:cNvPr id="48150" name="Object 23">
                        <a:extLst>
                          <a:ext uri="{FF2B5EF4-FFF2-40B4-BE49-F238E27FC236}">
                            <a16:creationId xmlns:a16="http://schemas.microsoft.com/office/drawing/2014/main" id="{892AEB4D-4E20-48B1-8E59-6462924C90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7439" y="1304925"/>
                        <a:ext cx="4321175" cy="344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9</a:t>
            </a:fld>
            <a:endParaRPr dirty="0"/>
          </a:p>
        </p:txBody>
      </p:sp>
      <p:sp>
        <p:nvSpPr>
          <p:cNvPr id="2" name="object 2"/>
          <p:cNvSpPr txBox="1">
            <a:spLocks noGrp="1"/>
          </p:cNvSpPr>
          <p:nvPr>
            <p:ph type="title"/>
          </p:nvPr>
        </p:nvSpPr>
        <p:spPr>
          <a:xfrm>
            <a:off x="916939" y="406730"/>
            <a:ext cx="5788661" cy="689932"/>
          </a:xfrm>
          <a:prstGeom prst="rect">
            <a:avLst/>
          </a:prstGeom>
        </p:spPr>
        <p:txBody>
          <a:bodyPr vert="horz" wrap="square" lIns="0" tIns="12700" rIns="0" bIns="0" rtlCol="0">
            <a:spAutoFit/>
          </a:bodyPr>
          <a:lstStyle/>
          <a:p>
            <a:pPr marL="12700">
              <a:lnSpc>
                <a:spcPct val="100000"/>
              </a:lnSpc>
              <a:spcBef>
                <a:spcPts val="100"/>
              </a:spcBef>
            </a:pPr>
            <a:r>
              <a:rPr sz="4400" kern="1200" spc="-35" dirty="0">
                <a:latin typeface="+mj-lt"/>
                <a:cs typeface="+mj-cs"/>
              </a:rPr>
              <a:t>Characteristics</a:t>
            </a:r>
            <a:r>
              <a:rPr spc="-15" dirty="0"/>
              <a:t> </a:t>
            </a:r>
            <a:r>
              <a:rPr sz="4400" kern="1200" spc="-35" dirty="0">
                <a:latin typeface="+mj-lt"/>
                <a:cs typeface="+mj-cs"/>
              </a:rPr>
              <a:t>of trees</a:t>
            </a:r>
          </a:p>
        </p:txBody>
      </p:sp>
      <p:sp>
        <p:nvSpPr>
          <p:cNvPr id="3" name="object 3"/>
          <p:cNvSpPr txBox="1"/>
          <p:nvPr/>
        </p:nvSpPr>
        <p:spPr>
          <a:xfrm>
            <a:off x="916939" y="1253767"/>
            <a:ext cx="6525259" cy="2583180"/>
          </a:xfrm>
          <a:prstGeom prst="rect">
            <a:avLst/>
          </a:prstGeom>
        </p:spPr>
        <p:txBody>
          <a:bodyPr vert="horz" wrap="square" lIns="0" tIns="97790" rIns="0" bIns="0" rtlCol="0">
            <a:spAutoFit/>
          </a:bodyPr>
          <a:lstStyle/>
          <a:p>
            <a:pPr marL="241300" indent="-229235">
              <a:lnSpc>
                <a:spcPct val="100000"/>
              </a:lnSpc>
              <a:spcBef>
                <a:spcPts val="770"/>
              </a:spcBef>
              <a:buFont typeface="Arial"/>
              <a:buChar char="•"/>
              <a:tabLst>
                <a:tab pos="241935" algn="l"/>
              </a:tabLst>
            </a:pPr>
            <a:r>
              <a:rPr sz="2800" b="0" spc="-5" dirty="0">
                <a:latin typeface="Calibri Light"/>
                <a:cs typeface="Calibri Light"/>
              </a:rPr>
              <a:t>Non-linear </a:t>
            </a:r>
            <a:r>
              <a:rPr sz="2800" b="0" spc="-20" dirty="0">
                <a:latin typeface="Calibri Light"/>
                <a:cs typeface="Calibri Light"/>
              </a:rPr>
              <a:t>data</a:t>
            </a:r>
            <a:r>
              <a:rPr sz="2800" b="0" spc="-15" dirty="0">
                <a:latin typeface="Calibri Light"/>
                <a:cs typeface="Calibri Light"/>
              </a:rPr>
              <a:t> structure</a:t>
            </a:r>
            <a:endParaRPr sz="2800">
              <a:latin typeface="Calibri Light"/>
              <a:cs typeface="Calibri Light"/>
            </a:endParaRPr>
          </a:p>
          <a:p>
            <a:pPr marL="241300" indent="-229235">
              <a:lnSpc>
                <a:spcPct val="100000"/>
              </a:lnSpc>
              <a:spcBef>
                <a:spcPts val="670"/>
              </a:spcBef>
              <a:buFont typeface="Arial"/>
              <a:buChar char="•"/>
              <a:tabLst>
                <a:tab pos="241935" algn="l"/>
              </a:tabLst>
            </a:pPr>
            <a:r>
              <a:rPr sz="2800" b="0" spc="-5" dirty="0">
                <a:latin typeface="Calibri Light"/>
                <a:cs typeface="Calibri Light"/>
              </a:rPr>
              <a:t>Combines </a:t>
            </a:r>
            <a:r>
              <a:rPr sz="2800" b="0" spc="-15" dirty="0">
                <a:latin typeface="Calibri Light"/>
                <a:cs typeface="Calibri Light"/>
              </a:rPr>
              <a:t>advantages </a:t>
            </a:r>
            <a:r>
              <a:rPr sz="2800" b="0" spc="-5" dirty="0">
                <a:latin typeface="Calibri Light"/>
                <a:cs typeface="Calibri Light"/>
              </a:rPr>
              <a:t>of an </a:t>
            </a:r>
            <a:r>
              <a:rPr sz="2800" b="0" spc="-20" dirty="0">
                <a:latin typeface="Calibri Light"/>
                <a:cs typeface="Calibri Light"/>
              </a:rPr>
              <a:t>ordered</a:t>
            </a:r>
            <a:r>
              <a:rPr sz="2800" b="0" spc="10" dirty="0">
                <a:latin typeface="Calibri Light"/>
                <a:cs typeface="Calibri Light"/>
              </a:rPr>
              <a:t> </a:t>
            </a:r>
            <a:r>
              <a:rPr sz="2800" b="0" spc="-30" dirty="0">
                <a:latin typeface="Calibri Light"/>
                <a:cs typeface="Calibri Light"/>
              </a:rPr>
              <a:t>array</a:t>
            </a:r>
            <a:endParaRPr sz="2800">
              <a:latin typeface="Calibri Light"/>
              <a:cs typeface="Calibri Light"/>
            </a:endParaRPr>
          </a:p>
          <a:p>
            <a:pPr marL="241300" indent="-229235">
              <a:lnSpc>
                <a:spcPct val="100000"/>
              </a:lnSpc>
              <a:spcBef>
                <a:spcPts val="665"/>
              </a:spcBef>
              <a:buFont typeface="Arial"/>
              <a:buChar char="•"/>
              <a:tabLst>
                <a:tab pos="241935" algn="l"/>
              </a:tabLst>
            </a:pPr>
            <a:r>
              <a:rPr sz="2800" b="0" spc="-15" dirty="0">
                <a:latin typeface="Calibri Light"/>
                <a:cs typeface="Calibri Light"/>
              </a:rPr>
              <a:t>Searching </a:t>
            </a:r>
            <a:r>
              <a:rPr sz="2800" b="0" spc="-5" dirty="0">
                <a:latin typeface="Calibri Light"/>
                <a:cs typeface="Calibri Light"/>
              </a:rPr>
              <a:t>as </a:t>
            </a:r>
            <a:r>
              <a:rPr sz="2800" b="0" spc="-25" dirty="0">
                <a:latin typeface="Calibri Light"/>
                <a:cs typeface="Calibri Light"/>
              </a:rPr>
              <a:t>fast </a:t>
            </a:r>
            <a:r>
              <a:rPr sz="2800" b="0" dirty="0">
                <a:latin typeface="Calibri Light"/>
                <a:cs typeface="Calibri Light"/>
              </a:rPr>
              <a:t>as </a:t>
            </a:r>
            <a:r>
              <a:rPr sz="2800" b="0" spc="-5" dirty="0">
                <a:latin typeface="Calibri Light"/>
                <a:cs typeface="Calibri Light"/>
              </a:rPr>
              <a:t>in </a:t>
            </a:r>
            <a:r>
              <a:rPr sz="2800" b="0" spc="-20" dirty="0">
                <a:latin typeface="Calibri Light"/>
                <a:cs typeface="Calibri Light"/>
              </a:rPr>
              <a:t>ordered</a:t>
            </a:r>
            <a:r>
              <a:rPr sz="2800" b="0" spc="55" dirty="0">
                <a:latin typeface="Calibri Light"/>
                <a:cs typeface="Calibri Light"/>
              </a:rPr>
              <a:t> </a:t>
            </a:r>
            <a:r>
              <a:rPr sz="2800" b="0" spc="-30" dirty="0">
                <a:latin typeface="Calibri Light"/>
                <a:cs typeface="Calibri Light"/>
              </a:rPr>
              <a:t>array</a:t>
            </a:r>
            <a:endParaRPr sz="2800">
              <a:latin typeface="Calibri Light"/>
              <a:cs typeface="Calibri Light"/>
            </a:endParaRPr>
          </a:p>
          <a:p>
            <a:pPr marL="241300" indent="-229235">
              <a:lnSpc>
                <a:spcPct val="100000"/>
              </a:lnSpc>
              <a:spcBef>
                <a:spcPts val="660"/>
              </a:spcBef>
              <a:buFont typeface="Arial"/>
              <a:buChar char="•"/>
              <a:tabLst>
                <a:tab pos="241935" algn="l"/>
              </a:tabLst>
            </a:pPr>
            <a:r>
              <a:rPr sz="2800" b="0" spc="-10" dirty="0">
                <a:latin typeface="Calibri Light"/>
                <a:cs typeface="Calibri Light"/>
              </a:rPr>
              <a:t>Insertion </a:t>
            </a:r>
            <a:r>
              <a:rPr sz="2800" b="0" spc="-5" dirty="0">
                <a:latin typeface="Calibri Light"/>
                <a:cs typeface="Calibri Light"/>
              </a:rPr>
              <a:t>and deletion as </a:t>
            </a:r>
            <a:r>
              <a:rPr sz="2800" b="0" spc="-25" dirty="0">
                <a:latin typeface="Calibri Light"/>
                <a:cs typeface="Calibri Light"/>
              </a:rPr>
              <a:t>fast </a:t>
            </a:r>
            <a:r>
              <a:rPr sz="2800" b="0" dirty="0">
                <a:latin typeface="Calibri Light"/>
                <a:cs typeface="Calibri Light"/>
              </a:rPr>
              <a:t>as </a:t>
            </a:r>
            <a:r>
              <a:rPr sz="2800" b="0" spc="-5" dirty="0">
                <a:latin typeface="Calibri Light"/>
                <a:cs typeface="Calibri Light"/>
              </a:rPr>
              <a:t>in </a:t>
            </a:r>
            <a:r>
              <a:rPr sz="2800" b="0" spc="-25" dirty="0">
                <a:latin typeface="Calibri Light"/>
                <a:cs typeface="Calibri Light"/>
              </a:rPr>
              <a:t>linked</a:t>
            </a:r>
            <a:r>
              <a:rPr sz="2800" b="0" spc="70" dirty="0">
                <a:latin typeface="Calibri Light"/>
                <a:cs typeface="Calibri Light"/>
              </a:rPr>
              <a:t> </a:t>
            </a:r>
            <a:r>
              <a:rPr sz="2800" b="0" spc="-15" dirty="0">
                <a:latin typeface="Calibri Light"/>
                <a:cs typeface="Calibri Light"/>
              </a:rPr>
              <a:t>list</a:t>
            </a:r>
            <a:endParaRPr sz="2800">
              <a:latin typeface="Calibri Light"/>
              <a:cs typeface="Calibri Light"/>
            </a:endParaRPr>
          </a:p>
          <a:p>
            <a:pPr marL="241300" indent="-229235">
              <a:lnSpc>
                <a:spcPct val="100000"/>
              </a:lnSpc>
              <a:spcBef>
                <a:spcPts val="670"/>
              </a:spcBef>
              <a:buFont typeface="Arial"/>
              <a:buChar char="•"/>
              <a:tabLst>
                <a:tab pos="241935" algn="l"/>
              </a:tabLst>
            </a:pPr>
            <a:r>
              <a:rPr sz="2800" b="0" spc="-5" dirty="0">
                <a:latin typeface="Calibri Light"/>
                <a:cs typeface="Calibri Light"/>
              </a:rPr>
              <a:t>Simple and</a:t>
            </a:r>
            <a:r>
              <a:rPr sz="2800" b="0" spc="-10" dirty="0">
                <a:latin typeface="Calibri Light"/>
                <a:cs typeface="Calibri Light"/>
              </a:rPr>
              <a:t> </a:t>
            </a:r>
            <a:r>
              <a:rPr sz="2800" b="0" spc="-30" dirty="0">
                <a:latin typeface="Calibri Light"/>
                <a:cs typeface="Calibri Light"/>
              </a:rPr>
              <a:t>fast</a:t>
            </a:r>
            <a:endParaRPr sz="2800">
              <a:latin typeface="Calibri Light"/>
              <a:cs typeface="Calibri Light"/>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58FF2D93-109D-4A3B-97AF-33D4A5C90D8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6A5669CF-96C6-4D8B-A60A-37E831108870}" type="slidenum">
              <a:rPr lang="en-US" altLang="en-US" sz="1400">
                <a:solidFill>
                  <a:srgbClr val="000000"/>
                </a:solidFill>
                <a:cs typeface="Arial" panose="020B0604020202020204" pitchFamily="34" charset="0"/>
              </a:rPr>
              <a:pPr fontAlgn="base">
                <a:spcBef>
                  <a:spcPct val="0"/>
                </a:spcBef>
                <a:spcAft>
                  <a:spcPct val="0"/>
                </a:spcAft>
                <a:buClrTx/>
                <a:buSzTx/>
                <a:buNone/>
              </a:pPr>
              <a:t>90</a:t>
            </a:fld>
            <a:endParaRPr lang="en-US" altLang="en-US" sz="1400">
              <a:solidFill>
                <a:srgbClr val="000000"/>
              </a:solidFill>
              <a:cs typeface="Arial" panose="020B0604020202020204" pitchFamily="34" charset="0"/>
            </a:endParaRPr>
          </a:p>
        </p:txBody>
      </p:sp>
      <p:sp>
        <p:nvSpPr>
          <p:cNvPr id="49155" name="Rectangle 2">
            <a:extLst>
              <a:ext uri="{FF2B5EF4-FFF2-40B4-BE49-F238E27FC236}">
                <a16:creationId xmlns:a16="http://schemas.microsoft.com/office/drawing/2014/main" id="{A87DFF63-DB7C-4098-937C-22FE66AEF66C}"/>
              </a:ext>
            </a:extLst>
          </p:cNvPr>
          <p:cNvSpPr>
            <a:spLocks noGrp="1" noChangeArrowheads="1"/>
          </p:cNvSpPr>
          <p:nvPr>
            <p:ph type="title"/>
          </p:nvPr>
        </p:nvSpPr>
        <p:spPr>
          <a:xfrm>
            <a:off x="1524000" y="152401"/>
            <a:ext cx="9144000" cy="1260475"/>
          </a:xfrm>
        </p:spPr>
        <p:txBody>
          <a:bodyPr/>
          <a:lstStyle/>
          <a:p>
            <a:r>
              <a:rPr lang="en-US" altLang="en-US"/>
              <a:t>Examples</a:t>
            </a:r>
          </a:p>
        </p:txBody>
      </p:sp>
      <p:sp>
        <p:nvSpPr>
          <p:cNvPr id="49156" name="Rectangle 3">
            <a:extLst>
              <a:ext uri="{FF2B5EF4-FFF2-40B4-BE49-F238E27FC236}">
                <a16:creationId xmlns:a16="http://schemas.microsoft.com/office/drawing/2014/main" id="{14FBA0D4-D2E3-479A-9BE7-188070C0614D}"/>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57" name="Rectangle 4">
            <a:extLst>
              <a:ext uri="{FF2B5EF4-FFF2-40B4-BE49-F238E27FC236}">
                <a16:creationId xmlns:a16="http://schemas.microsoft.com/office/drawing/2014/main" id="{5B495EA6-53E7-4B8D-B8C2-F4A2FF2373CC}"/>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58" name="Rectangle 5">
            <a:extLst>
              <a:ext uri="{FF2B5EF4-FFF2-40B4-BE49-F238E27FC236}">
                <a16:creationId xmlns:a16="http://schemas.microsoft.com/office/drawing/2014/main" id="{E80BCB45-807A-4973-BD1A-3EFCE2EEE9C3}"/>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59" name="Rectangle 6">
            <a:extLst>
              <a:ext uri="{FF2B5EF4-FFF2-40B4-BE49-F238E27FC236}">
                <a16:creationId xmlns:a16="http://schemas.microsoft.com/office/drawing/2014/main" id="{74DF809A-3064-4F50-90B4-C87F8AF9E8E4}"/>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60" name="Rectangle 7">
            <a:extLst>
              <a:ext uri="{FF2B5EF4-FFF2-40B4-BE49-F238E27FC236}">
                <a16:creationId xmlns:a16="http://schemas.microsoft.com/office/drawing/2014/main" id="{7331EA15-6059-4189-9823-409B3C12E085}"/>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61" name="Rectangle 8">
            <a:extLst>
              <a:ext uri="{FF2B5EF4-FFF2-40B4-BE49-F238E27FC236}">
                <a16:creationId xmlns:a16="http://schemas.microsoft.com/office/drawing/2014/main" id="{7C31542B-2F7F-4300-8028-B84243669812}"/>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62" name="Rectangle 9">
            <a:extLst>
              <a:ext uri="{FF2B5EF4-FFF2-40B4-BE49-F238E27FC236}">
                <a16:creationId xmlns:a16="http://schemas.microsoft.com/office/drawing/2014/main" id="{2FAB3FF2-A116-4A27-9F95-809DD0446042}"/>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63" name="Rectangle 10">
            <a:extLst>
              <a:ext uri="{FF2B5EF4-FFF2-40B4-BE49-F238E27FC236}">
                <a16:creationId xmlns:a16="http://schemas.microsoft.com/office/drawing/2014/main" id="{FCD8FBFD-2927-45A3-BD8F-9582D0E85159}"/>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64" name="Rectangle 11">
            <a:extLst>
              <a:ext uri="{FF2B5EF4-FFF2-40B4-BE49-F238E27FC236}">
                <a16:creationId xmlns:a16="http://schemas.microsoft.com/office/drawing/2014/main" id="{D7DC9D52-EAA0-4796-9D69-832531C03590}"/>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65" name="Rectangle 12">
            <a:extLst>
              <a:ext uri="{FF2B5EF4-FFF2-40B4-BE49-F238E27FC236}">
                <a16:creationId xmlns:a16="http://schemas.microsoft.com/office/drawing/2014/main" id="{2D3246D9-A64D-41FB-8120-122910DC1245}"/>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66" name="Rectangle 13">
            <a:extLst>
              <a:ext uri="{FF2B5EF4-FFF2-40B4-BE49-F238E27FC236}">
                <a16:creationId xmlns:a16="http://schemas.microsoft.com/office/drawing/2014/main" id="{385ADCB3-1303-4752-A50F-3AC97692BED6}"/>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67" name="Rectangle 14">
            <a:extLst>
              <a:ext uri="{FF2B5EF4-FFF2-40B4-BE49-F238E27FC236}">
                <a16:creationId xmlns:a16="http://schemas.microsoft.com/office/drawing/2014/main" id="{79A75FE2-36BB-4FBB-AA04-C68945EB9BCD}"/>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68" name="Rectangle 15">
            <a:extLst>
              <a:ext uri="{FF2B5EF4-FFF2-40B4-BE49-F238E27FC236}">
                <a16:creationId xmlns:a16="http://schemas.microsoft.com/office/drawing/2014/main" id="{BF340886-D6A2-4E2F-96AD-030C90D82A4A}"/>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69" name="Rectangle 16">
            <a:extLst>
              <a:ext uri="{FF2B5EF4-FFF2-40B4-BE49-F238E27FC236}">
                <a16:creationId xmlns:a16="http://schemas.microsoft.com/office/drawing/2014/main" id="{A276EB71-8299-4EF1-88AD-D664555C3DB0}"/>
              </a:ext>
            </a:extLst>
          </p:cNvPr>
          <p:cNvSpPr>
            <a:spLocks noChangeArrowheads="1"/>
          </p:cNvSpPr>
          <p:nvPr/>
        </p:nvSpPr>
        <p:spPr bwMode="auto">
          <a:xfrm>
            <a:off x="1524001" y="22948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70" name="Rectangle 17">
            <a:extLst>
              <a:ext uri="{FF2B5EF4-FFF2-40B4-BE49-F238E27FC236}">
                <a16:creationId xmlns:a16="http://schemas.microsoft.com/office/drawing/2014/main" id="{A8C95CA2-D840-4E96-BFA4-65969B05562A}"/>
              </a:ext>
            </a:extLst>
          </p:cNvPr>
          <p:cNvSpPr>
            <a:spLocks noChangeArrowheads="1"/>
          </p:cNvSpPr>
          <p:nvPr/>
        </p:nvSpPr>
        <p:spPr bwMode="auto">
          <a:xfrm>
            <a:off x="1524001" y="21885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71" name="Rectangle 18">
            <a:extLst>
              <a:ext uri="{FF2B5EF4-FFF2-40B4-BE49-F238E27FC236}">
                <a16:creationId xmlns:a16="http://schemas.microsoft.com/office/drawing/2014/main" id="{255E7D32-94EC-4983-888A-F86659251461}"/>
              </a:ext>
            </a:extLst>
          </p:cNvPr>
          <p:cNvSpPr>
            <a:spLocks noChangeArrowheads="1"/>
          </p:cNvSpPr>
          <p:nvPr/>
        </p:nvSpPr>
        <p:spPr bwMode="auto">
          <a:xfrm>
            <a:off x="1524001" y="2196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72" name="Rectangle 20">
            <a:extLst>
              <a:ext uri="{FF2B5EF4-FFF2-40B4-BE49-F238E27FC236}">
                <a16:creationId xmlns:a16="http://schemas.microsoft.com/office/drawing/2014/main" id="{29A5A71E-C9BE-4B9A-ABA3-7ABA20F78CAF}"/>
              </a:ext>
            </a:extLst>
          </p:cNvPr>
          <p:cNvSpPr>
            <a:spLocks noChangeArrowheads="1"/>
          </p:cNvSpPr>
          <p:nvPr/>
        </p:nvSpPr>
        <p:spPr bwMode="auto">
          <a:xfrm>
            <a:off x="1524001" y="2196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73" name="Rectangle 23">
            <a:extLst>
              <a:ext uri="{FF2B5EF4-FFF2-40B4-BE49-F238E27FC236}">
                <a16:creationId xmlns:a16="http://schemas.microsoft.com/office/drawing/2014/main" id="{DBC8BE60-5CE1-4F1F-A34F-6ACEBE6993D2}"/>
              </a:ext>
            </a:extLst>
          </p:cNvPr>
          <p:cNvSpPr>
            <a:spLocks noChangeArrowheads="1"/>
          </p:cNvSpPr>
          <p:nvPr/>
        </p:nvSpPr>
        <p:spPr bwMode="auto">
          <a:xfrm>
            <a:off x="1524001" y="2196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49174" name="Object 22">
            <a:extLst>
              <a:ext uri="{FF2B5EF4-FFF2-40B4-BE49-F238E27FC236}">
                <a16:creationId xmlns:a16="http://schemas.microsoft.com/office/drawing/2014/main" id="{3B2391A9-734A-4F85-9D9A-CE67303451AE}"/>
              </a:ext>
            </a:extLst>
          </p:cNvPr>
          <p:cNvGraphicFramePr>
            <a:graphicFrameLocks noChangeAspect="1"/>
          </p:cNvGraphicFramePr>
          <p:nvPr/>
        </p:nvGraphicFramePr>
        <p:xfrm>
          <a:off x="1739901" y="1304925"/>
          <a:ext cx="4314825" cy="3436938"/>
        </p:xfrm>
        <a:graphic>
          <a:graphicData uri="http://schemas.openxmlformats.org/presentationml/2006/ole">
            <mc:AlternateContent xmlns:mc="http://schemas.openxmlformats.org/markup-compatibility/2006">
              <mc:Choice xmlns:v="urn:schemas-microsoft-com:vml" Requires="v">
                <p:oleObj spid="_x0000_s28684" name="Picture" r:id="rId3" imgW="2517648" imgH="1997964" progId="Word.Picture.8">
                  <p:embed/>
                </p:oleObj>
              </mc:Choice>
              <mc:Fallback>
                <p:oleObj name="Picture" r:id="rId3" imgW="2517648" imgH="1997964" progId="Word.Picture.8">
                  <p:embed/>
                  <p:pic>
                    <p:nvPicPr>
                      <p:cNvPr id="49174" name="Object 22">
                        <a:extLst>
                          <a:ext uri="{FF2B5EF4-FFF2-40B4-BE49-F238E27FC236}">
                            <a16:creationId xmlns:a16="http://schemas.microsoft.com/office/drawing/2014/main" id="{3B2391A9-734A-4F85-9D9A-CE67303451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9901" y="1304925"/>
                        <a:ext cx="4314825" cy="343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75" name="Rectangle 25">
            <a:extLst>
              <a:ext uri="{FF2B5EF4-FFF2-40B4-BE49-F238E27FC236}">
                <a16:creationId xmlns:a16="http://schemas.microsoft.com/office/drawing/2014/main" id="{68A1A210-A4C5-4B1C-A225-1AA404D8D711}"/>
              </a:ext>
            </a:extLst>
          </p:cNvPr>
          <p:cNvSpPr>
            <a:spLocks noChangeArrowheads="1"/>
          </p:cNvSpPr>
          <p:nvPr/>
        </p:nvSpPr>
        <p:spPr bwMode="auto">
          <a:xfrm>
            <a:off x="1524001" y="2196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49176" name="Object 24">
            <a:extLst>
              <a:ext uri="{FF2B5EF4-FFF2-40B4-BE49-F238E27FC236}">
                <a16:creationId xmlns:a16="http://schemas.microsoft.com/office/drawing/2014/main" id="{74989657-5B4F-4E27-A348-8A419C243001}"/>
              </a:ext>
            </a:extLst>
          </p:cNvPr>
          <p:cNvGraphicFramePr>
            <a:graphicFrameLocks noChangeAspect="1"/>
          </p:cNvGraphicFramePr>
          <p:nvPr/>
        </p:nvGraphicFramePr>
        <p:xfrm>
          <a:off x="6203951" y="1304925"/>
          <a:ext cx="4321175" cy="3443288"/>
        </p:xfrm>
        <a:graphic>
          <a:graphicData uri="http://schemas.openxmlformats.org/presentationml/2006/ole">
            <mc:AlternateContent xmlns:mc="http://schemas.openxmlformats.org/markup-compatibility/2006">
              <mc:Choice xmlns:v="urn:schemas-microsoft-com:vml" Requires="v">
                <p:oleObj spid="_x0000_s28685" name="Picture" r:id="rId5" imgW="2517648" imgH="1997964" progId="Word.Picture.8">
                  <p:embed/>
                </p:oleObj>
              </mc:Choice>
              <mc:Fallback>
                <p:oleObj name="Picture" r:id="rId5" imgW="2517648" imgH="1997964" progId="Word.Picture.8">
                  <p:embed/>
                  <p:pic>
                    <p:nvPicPr>
                      <p:cNvPr id="49176" name="Object 24">
                        <a:extLst>
                          <a:ext uri="{FF2B5EF4-FFF2-40B4-BE49-F238E27FC236}">
                            <a16:creationId xmlns:a16="http://schemas.microsoft.com/office/drawing/2014/main" id="{74989657-5B4F-4E27-A348-8A419C2430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3951" y="1304925"/>
                        <a:ext cx="4321175" cy="344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53D70511-FF49-4C0C-8369-21AE8DFE380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3B13F381-8D69-4C06-9964-84D40CDFB6B7}" type="slidenum">
              <a:rPr lang="en-US" altLang="en-US" sz="1400">
                <a:solidFill>
                  <a:srgbClr val="000000"/>
                </a:solidFill>
                <a:cs typeface="Arial" panose="020B0604020202020204" pitchFamily="34" charset="0"/>
              </a:rPr>
              <a:pPr fontAlgn="base">
                <a:spcBef>
                  <a:spcPct val="0"/>
                </a:spcBef>
                <a:spcAft>
                  <a:spcPct val="0"/>
                </a:spcAft>
                <a:buClrTx/>
                <a:buSzTx/>
                <a:buNone/>
              </a:pPr>
              <a:t>91</a:t>
            </a:fld>
            <a:endParaRPr lang="en-US" altLang="en-US" sz="1400">
              <a:solidFill>
                <a:srgbClr val="000000"/>
              </a:solidFill>
              <a:cs typeface="Arial" panose="020B0604020202020204" pitchFamily="34" charset="0"/>
            </a:endParaRPr>
          </a:p>
        </p:txBody>
      </p:sp>
      <p:sp>
        <p:nvSpPr>
          <p:cNvPr id="50179" name="Rectangle 2">
            <a:extLst>
              <a:ext uri="{FF2B5EF4-FFF2-40B4-BE49-F238E27FC236}">
                <a16:creationId xmlns:a16="http://schemas.microsoft.com/office/drawing/2014/main" id="{1F26B38B-B82C-4E54-BB6C-C6111E8E3E51}"/>
              </a:ext>
            </a:extLst>
          </p:cNvPr>
          <p:cNvSpPr>
            <a:spLocks noGrp="1" noChangeArrowheads="1"/>
          </p:cNvSpPr>
          <p:nvPr>
            <p:ph type="title"/>
          </p:nvPr>
        </p:nvSpPr>
        <p:spPr>
          <a:xfrm>
            <a:off x="1524000" y="152401"/>
            <a:ext cx="9144000" cy="1260475"/>
          </a:xfrm>
        </p:spPr>
        <p:txBody>
          <a:bodyPr/>
          <a:lstStyle/>
          <a:p>
            <a:r>
              <a:rPr lang="en-US" altLang="en-US"/>
              <a:t>Examples</a:t>
            </a:r>
          </a:p>
        </p:txBody>
      </p:sp>
      <p:sp>
        <p:nvSpPr>
          <p:cNvPr id="50180" name="Rectangle 3">
            <a:extLst>
              <a:ext uri="{FF2B5EF4-FFF2-40B4-BE49-F238E27FC236}">
                <a16:creationId xmlns:a16="http://schemas.microsoft.com/office/drawing/2014/main" id="{797398E9-63A7-490A-AA85-4FE459EE11F2}"/>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81" name="Rectangle 4">
            <a:extLst>
              <a:ext uri="{FF2B5EF4-FFF2-40B4-BE49-F238E27FC236}">
                <a16:creationId xmlns:a16="http://schemas.microsoft.com/office/drawing/2014/main" id="{8A100EBE-8F29-48DB-B62A-12064DC676C8}"/>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82" name="Rectangle 5">
            <a:extLst>
              <a:ext uri="{FF2B5EF4-FFF2-40B4-BE49-F238E27FC236}">
                <a16:creationId xmlns:a16="http://schemas.microsoft.com/office/drawing/2014/main" id="{B4B9AA5B-19D4-4A8B-99F9-85819E557F3F}"/>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83" name="Rectangle 6">
            <a:extLst>
              <a:ext uri="{FF2B5EF4-FFF2-40B4-BE49-F238E27FC236}">
                <a16:creationId xmlns:a16="http://schemas.microsoft.com/office/drawing/2014/main" id="{7408299D-C1C8-44D7-A5B9-5929AE59A6AF}"/>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84" name="Rectangle 7">
            <a:extLst>
              <a:ext uri="{FF2B5EF4-FFF2-40B4-BE49-F238E27FC236}">
                <a16:creationId xmlns:a16="http://schemas.microsoft.com/office/drawing/2014/main" id="{092479E2-E5E6-4CF8-BCAF-ED9E80AE4537}"/>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85" name="Rectangle 8">
            <a:extLst>
              <a:ext uri="{FF2B5EF4-FFF2-40B4-BE49-F238E27FC236}">
                <a16:creationId xmlns:a16="http://schemas.microsoft.com/office/drawing/2014/main" id="{CB2F99CA-F4D5-439A-B1A6-0EAE573FA7CB}"/>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86" name="Rectangle 9">
            <a:extLst>
              <a:ext uri="{FF2B5EF4-FFF2-40B4-BE49-F238E27FC236}">
                <a16:creationId xmlns:a16="http://schemas.microsoft.com/office/drawing/2014/main" id="{CC511AC2-9D9A-4943-A99E-6721973AC6FE}"/>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87" name="Rectangle 10">
            <a:extLst>
              <a:ext uri="{FF2B5EF4-FFF2-40B4-BE49-F238E27FC236}">
                <a16:creationId xmlns:a16="http://schemas.microsoft.com/office/drawing/2014/main" id="{EAABAF0E-B23B-4079-9892-75ECAE813D09}"/>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88" name="Rectangle 11">
            <a:extLst>
              <a:ext uri="{FF2B5EF4-FFF2-40B4-BE49-F238E27FC236}">
                <a16:creationId xmlns:a16="http://schemas.microsoft.com/office/drawing/2014/main" id="{B65432BA-92C2-49B4-84DE-39DC3264B880}"/>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89" name="Rectangle 12">
            <a:extLst>
              <a:ext uri="{FF2B5EF4-FFF2-40B4-BE49-F238E27FC236}">
                <a16:creationId xmlns:a16="http://schemas.microsoft.com/office/drawing/2014/main" id="{FF0C280C-71A9-4661-94D0-78729EB4870A}"/>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90" name="Rectangle 13">
            <a:extLst>
              <a:ext uri="{FF2B5EF4-FFF2-40B4-BE49-F238E27FC236}">
                <a16:creationId xmlns:a16="http://schemas.microsoft.com/office/drawing/2014/main" id="{5A52B64B-EBF1-405D-8FF8-EDD6764FB317}"/>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91" name="Rectangle 14">
            <a:extLst>
              <a:ext uri="{FF2B5EF4-FFF2-40B4-BE49-F238E27FC236}">
                <a16:creationId xmlns:a16="http://schemas.microsoft.com/office/drawing/2014/main" id="{83DEA4C8-A1A5-4148-B39D-A7D6D2338A3E}"/>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92" name="Rectangle 15">
            <a:extLst>
              <a:ext uri="{FF2B5EF4-FFF2-40B4-BE49-F238E27FC236}">
                <a16:creationId xmlns:a16="http://schemas.microsoft.com/office/drawing/2014/main" id="{3EFC660A-7505-44DD-B543-00A93FA42BF6}"/>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93" name="Rectangle 16">
            <a:extLst>
              <a:ext uri="{FF2B5EF4-FFF2-40B4-BE49-F238E27FC236}">
                <a16:creationId xmlns:a16="http://schemas.microsoft.com/office/drawing/2014/main" id="{23943C23-0ADF-4370-AF7D-944C9528294C}"/>
              </a:ext>
            </a:extLst>
          </p:cNvPr>
          <p:cNvSpPr>
            <a:spLocks noChangeArrowheads="1"/>
          </p:cNvSpPr>
          <p:nvPr/>
        </p:nvSpPr>
        <p:spPr bwMode="auto">
          <a:xfrm>
            <a:off x="1524001" y="22948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94" name="Rectangle 17">
            <a:extLst>
              <a:ext uri="{FF2B5EF4-FFF2-40B4-BE49-F238E27FC236}">
                <a16:creationId xmlns:a16="http://schemas.microsoft.com/office/drawing/2014/main" id="{3654DD7B-AA35-4A68-B89A-C6C48BB2B8BB}"/>
              </a:ext>
            </a:extLst>
          </p:cNvPr>
          <p:cNvSpPr>
            <a:spLocks noChangeArrowheads="1"/>
          </p:cNvSpPr>
          <p:nvPr/>
        </p:nvSpPr>
        <p:spPr bwMode="auto">
          <a:xfrm>
            <a:off x="1524001" y="21885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95" name="Rectangle 18">
            <a:extLst>
              <a:ext uri="{FF2B5EF4-FFF2-40B4-BE49-F238E27FC236}">
                <a16:creationId xmlns:a16="http://schemas.microsoft.com/office/drawing/2014/main" id="{D8B33EBE-56D3-4C53-9A2C-9BE80FF1E817}"/>
              </a:ext>
            </a:extLst>
          </p:cNvPr>
          <p:cNvSpPr>
            <a:spLocks noChangeArrowheads="1"/>
          </p:cNvSpPr>
          <p:nvPr/>
        </p:nvSpPr>
        <p:spPr bwMode="auto">
          <a:xfrm>
            <a:off x="1524001" y="2196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96" name="Rectangle 19">
            <a:extLst>
              <a:ext uri="{FF2B5EF4-FFF2-40B4-BE49-F238E27FC236}">
                <a16:creationId xmlns:a16="http://schemas.microsoft.com/office/drawing/2014/main" id="{58CD748F-15D6-4175-BD92-5B8A3A7F35C7}"/>
              </a:ext>
            </a:extLst>
          </p:cNvPr>
          <p:cNvSpPr>
            <a:spLocks noChangeArrowheads="1"/>
          </p:cNvSpPr>
          <p:nvPr/>
        </p:nvSpPr>
        <p:spPr bwMode="auto">
          <a:xfrm>
            <a:off x="1524001" y="2196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97" name="Rectangle 20">
            <a:extLst>
              <a:ext uri="{FF2B5EF4-FFF2-40B4-BE49-F238E27FC236}">
                <a16:creationId xmlns:a16="http://schemas.microsoft.com/office/drawing/2014/main" id="{6A0B3E41-51D7-44DB-B9D7-51AB65C3133C}"/>
              </a:ext>
            </a:extLst>
          </p:cNvPr>
          <p:cNvSpPr>
            <a:spLocks noChangeArrowheads="1"/>
          </p:cNvSpPr>
          <p:nvPr/>
        </p:nvSpPr>
        <p:spPr bwMode="auto">
          <a:xfrm>
            <a:off x="1524001" y="2196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98" name="Rectangle 22">
            <a:extLst>
              <a:ext uri="{FF2B5EF4-FFF2-40B4-BE49-F238E27FC236}">
                <a16:creationId xmlns:a16="http://schemas.microsoft.com/office/drawing/2014/main" id="{D67500AA-3DF9-4F8E-A927-B8FA69708F9B}"/>
              </a:ext>
            </a:extLst>
          </p:cNvPr>
          <p:cNvSpPr>
            <a:spLocks noChangeArrowheads="1"/>
          </p:cNvSpPr>
          <p:nvPr/>
        </p:nvSpPr>
        <p:spPr bwMode="auto">
          <a:xfrm>
            <a:off x="1524001" y="2196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99" name="Rectangle 25">
            <a:extLst>
              <a:ext uri="{FF2B5EF4-FFF2-40B4-BE49-F238E27FC236}">
                <a16:creationId xmlns:a16="http://schemas.microsoft.com/office/drawing/2014/main" id="{1F8A6F48-95FA-4249-A3E3-9915CFDD7E0E}"/>
              </a:ext>
            </a:extLst>
          </p:cNvPr>
          <p:cNvSpPr>
            <a:spLocks noChangeArrowheads="1"/>
          </p:cNvSpPr>
          <p:nvPr/>
        </p:nvSpPr>
        <p:spPr bwMode="auto">
          <a:xfrm>
            <a:off x="1524001" y="2196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50200" name="Object 24">
            <a:extLst>
              <a:ext uri="{FF2B5EF4-FFF2-40B4-BE49-F238E27FC236}">
                <a16:creationId xmlns:a16="http://schemas.microsoft.com/office/drawing/2014/main" id="{556BD21F-F9C1-4BE5-BD33-E256E1530D7A}"/>
              </a:ext>
            </a:extLst>
          </p:cNvPr>
          <p:cNvGraphicFramePr>
            <a:graphicFrameLocks noChangeAspect="1"/>
          </p:cNvGraphicFramePr>
          <p:nvPr/>
        </p:nvGraphicFramePr>
        <p:xfrm>
          <a:off x="1631951" y="1304925"/>
          <a:ext cx="4392613" cy="3500438"/>
        </p:xfrm>
        <a:graphic>
          <a:graphicData uri="http://schemas.openxmlformats.org/presentationml/2006/ole">
            <mc:AlternateContent xmlns:mc="http://schemas.openxmlformats.org/markup-compatibility/2006">
              <mc:Choice xmlns:v="urn:schemas-microsoft-com:vml" Requires="v">
                <p:oleObj spid="_x0000_s29708" name="Picture" r:id="rId3" imgW="2517648" imgH="1997964" progId="Word.Picture.8">
                  <p:embed/>
                </p:oleObj>
              </mc:Choice>
              <mc:Fallback>
                <p:oleObj name="Picture" r:id="rId3" imgW="2517648" imgH="1997964" progId="Word.Picture.8">
                  <p:embed/>
                  <p:pic>
                    <p:nvPicPr>
                      <p:cNvPr id="50200" name="Object 24">
                        <a:extLst>
                          <a:ext uri="{FF2B5EF4-FFF2-40B4-BE49-F238E27FC236}">
                            <a16:creationId xmlns:a16="http://schemas.microsoft.com/office/drawing/2014/main" id="{556BD21F-F9C1-4BE5-BD33-E256E1530D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1951" y="1304925"/>
                        <a:ext cx="4392613"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201" name="Rectangle 27">
            <a:extLst>
              <a:ext uri="{FF2B5EF4-FFF2-40B4-BE49-F238E27FC236}">
                <a16:creationId xmlns:a16="http://schemas.microsoft.com/office/drawing/2014/main" id="{70597BA2-9AF2-42EA-8DA3-D5BA2613AC76}"/>
              </a:ext>
            </a:extLst>
          </p:cNvPr>
          <p:cNvSpPr>
            <a:spLocks noChangeArrowheads="1"/>
          </p:cNvSpPr>
          <p:nvPr/>
        </p:nvSpPr>
        <p:spPr bwMode="auto">
          <a:xfrm>
            <a:off x="1524001" y="2196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50202" name="Object 26">
            <a:extLst>
              <a:ext uri="{FF2B5EF4-FFF2-40B4-BE49-F238E27FC236}">
                <a16:creationId xmlns:a16="http://schemas.microsoft.com/office/drawing/2014/main" id="{6D5BC4D2-1FB8-4728-9E3E-D3E5FD25C327}"/>
              </a:ext>
            </a:extLst>
          </p:cNvPr>
          <p:cNvGraphicFramePr>
            <a:graphicFrameLocks noChangeAspect="1"/>
          </p:cNvGraphicFramePr>
          <p:nvPr/>
        </p:nvGraphicFramePr>
        <p:xfrm>
          <a:off x="6132513" y="1304925"/>
          <a:ext cx="4392612" cy="3500438"/>
        </p:xfrm>
        <a:graphic>
          <a:graphicData uri="http://schemas.openxmlformats.org/presentationml/2006/ole">
            <mc:AlternateContent xmlns:mc="http://schemas.openxmlformats.org/markup-compatibility/2006">
              <mc:Choice xmlns:v="urn:schemas-microsoft-com:vml" Requires="v">
                <p:oleObj spid="_x0000_s29709" name="Picture" r:id="rId5" imgW="2517648" imgH="1997964" progId="Word.Picture.8">
                  <p:embed/>
                </p:oleObj>
              </mc:Choice>
              <mc:Fallback>
                <p:oleObj name="Picture" r:id="rId5" imgW="2517648" imgH="1997964" progId="Word.Picture.8">
                  <p:embed/>
                  <p:pic>
                    <p:nvPicPr>
                      <p:cNvPr id="50202" name="Object 26">
                        <a:extLst>
                          <a:ext uri="{FF2B5EF4-FFF2-40B4-BE49-F238E27FC236}">
                            <a16:creationId xmlns:a16="http://schemas.microsoft.com/office/drawing/2014/main" id="{6D5BC4D2-1FB8-4728-9E3E-D3E5FD25C3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2513" y="1304925"/>
                        <a:ext cx="4392612"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2847" y="76200"/>
            <a:ext cx="6100839" cy="561289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309359" y="76200"/>
            <a:ext cx="5824728" cy="5841492"/>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92</a:t>
            </a:fld>
            <a:endParaRPr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93</a:t>
            </a:fld>
            <a:endParaRPr dirty="0"/>
          </a:p>
        </p:txBody>
      </p:sp>
      <p:sp>
        <p:nvSpPr>
          <p:cNvPr id="2" name="object 2"/>
          <p:cNvSpPr txBox="1">
            <a:spLocks noGrp="1"/>
          </p:cNvSpPr>
          <p:nvPr>
            <p:ph type="title"/>
          </p:nvPr>
        </p:nvSpPr>
        <p:spPr>
          <a:xfrm>
            <a:off x="916939" y="406730"/>
            <a:ext cx="3493770" cy="574675"/>
          </a:xfrm>
          <a:prstGeom prst="rect">
            <a:avLst/>
          </a:prstGeom>
        </p:spPr>
        <p:txBody>
          <a:bodyPr vert="horz" wrap="square" lIns="0" tIns="12700" rIns="0" bIns="0" rtlCol="0">
            <a:spAutoFit/>
          </a:bodyPr>
          <a:lstStyle/>
          <a:p>
            <a:pPr marL="12700">
              <a:lnSpc>
                <a:spcPct val="100000"/>
              </a:lnSpc>
              <a:spcBef>
                <a:spcPts val="100"/>
              </a:spcBef>
            </a:pPr>
            <a:r>
              <a:rPr spc="-35" dirty="0"/>
              <a:t>Huffman</a:t>
            </a:r>
            <a:r>
              <a:rPr spc="-114" dirty="0"/>
              <a:t> </a:t>
            </a:r>
            <a:r>
              <a:rPr spc="-30" dirty="0"/>
              <a:t>Algorithm</a:t>
            </a:r>
          </a:p>
        </p:txBody>
      </p:sp>
      <p:sp>
        <p:nvSpPr>
          <p:cNvPr id="3" name="object 3"/>
          <p:cNvSpPr txBox="1"/>
          <p:nvPr/>
        </p:nvSpPr>
        <p:spPr>
          <a:xfrm>
            <a:off x="916939" y="1339342"/>
            <a:ext cx="10080625" cy="3902710"/>
          </a:xfrm>
          <a:prstGeom prst="rect">
            <a:avLst/>
          </a:prstGeom>
        </p:spPr>
        <p:txBody>
          <a:bodyPr vert="horz" wrap="square" lIns="0" tIns="60960" rIns="0" bIns="0" rtlCol="0">
            <a:spAutoFit/>
          </a:bodyPr>
          <a:lstStyle/>
          <a:p>
            <a:pPr marL="241300" marR="180340" indent="-229235">
              <a:lnSpc>
                <a:spcPts val="3020"/>
              </a:lnSpc>
              <a:spcBef>
                <a:spcPts val="480"/>
              </a:spcBef>
              <a:buFont typeface="Arial"/>
              <a:buChar char="•"/>
              <a:tabLst>
                <a:tab pos="241935" algn="l"/>
              </a:tabLst>
            </a:pPr>
            <a:r>
              <a:rPr sz="2800" b="0" spc="-10" dirty="0">
                <a:latin typeface="Calibri Light"/>
                <a:cs typeface="Calibri Light"/>
              </a:rPr>
              <a:t>Huffman algorithm </a:t>
            </a:r>
            <a:r>
              <a:rPr sz="2800" b="0" spc="-5" dirty="0">
                <a:latin typeface="Calibri Light"/>
                <a:cs typeface="Calibri Light"/>
              </a:rPr>
              <a:t>is a </a:t>
            </a:r>
            <a:r>
              <a:rPr sz="2800" b="0" spc="-10" dirty="0">
                <a:latin typeface="Calibri Light"/>
                <a:cs typeface="Calibri Light"/>
              </a:rPr>
              <a:t>method </a:t>
            </a:r>
            <a:r>
              <a:rPr sz="2800" b="0" spc="-30" dirty="0">
                <a:latin typeface="Calibri Light"/>
                <a:cs typeface="Calibri Light"/>
              </a:rPr>
              <a:t>for </a:t>
            </a:r>
            <a:r>
              <a:rPr sz="2800" b="0" spc="-5" dirty="0">
                <a:latin typeface="Calibri Light"/>
                <a:cs typeface="Calibri Light"/>
              </a:rPr>
              <a:t>building an </a:t>
            </a:r>
            <a:r>
              <a:rPr sz="2800" b="0" spc="-15" dirty="0">
                <a:latin typeface="Calibri Light"/>
                <a:cs typeface="Calibri Light"/>
              </a:rPr>
              <a:t>extended </a:t>
            </a:r>
            <a:r>
              <a:rPr sz="2800" b="0" spc="-5" dirty="0">
                <a:latin typeface="Calibri Light"/>
                <a:cs typeface="Calibri Light"/>
              </a:rPr>
              <a:t>binary </a:t>
            </a:r>
            <a:r>
              <a:rPr sz="2800" b="0" spc="-15" dirty="0">
                <a:latin typeface="Calibri Light"/>
                <a:cs typeface="Calibri Light"/>
              </a:rPr>
              <a:t>tree  </a:t>
            </a:r>
            <a:r>
              <a:rPr sz="2800" b="0" spc="-5" dirty="0">
                <a:latin typeface="Calibri Light"/>
                <a:cs typeface="Calibri Light"/>
              </a:rPr>
              <a:t>with a </a:t>
            </a:r>
            <a:r>
              <a:rPr sz="2800" b="0" spc="-10" dirty="0">
                <a:latin typeface="Calibri Light"/>
                <a:cs typeface="Calibri Light"/>
              </a:rPr>
              <a:t>minimum </a:t>
            </a:r>
            <a:r>
              <a:rPr sz="2800" b="0" spc="-15" dirty="0">
                <a:latin typeface="Calibri Light"/>
                <a:cs typeface="Calibri Light"/>
              </a:rPr>
              <a:t>weighted </a:t>
            </a:r>
            <a:r>
              <a:rPr sz="2800" b="0" spc="-10" dirty="0">
                <a:latin typeface="Calibri Light"/>
                <a:cs typeface="Calibri Light"/>
              </a:rPr>
              <a:t>path </a:t>
            </a:r>
            <a:r>
              <a:rPr sz="2800" b="0" spc="-20" dirty="0">
                <a:latin typeface="Calibri Light"/>
                <a:cs typeface="Calibri Light"/>
              </a:rPr>
              <a:t>length from </a:t>
            </a:r>
            <a:r>
              <a:rPr sz="2800" b="0" spc="-5" dirty="0">
                <a:latin typeface="Calibri Light"/>
                <a:cs typeface="Calibri Light"/>
              </a:rPr>
              <a:t>a </a:t>
            </a:r>
            <a:r>
              <a:rPr sz="2800" b="0" spc="-10" dirty="0">
                <a:latin typeface="Calibri Light"/>
                <a:cs typeface="Calibri Light"/>
              </a:rPr>
              <a:t>set </a:t>
            </a:r>
            <a:r>
              <a:rPr sz="2800" b="0" spc="-5" dirty="0">
                <a:latin typeface="Calibri Light"/>
                <a:cs typeface="Calibri Light"/>
              </a:rPr>
              <a:t>of </a:t>
            </a:r>
            <a:r>
              <a:rPr sz="2800" b="0" spc="-10" dirty="0">
                <a:latin typeface="Calibri Light"/>
                <a:cs typeface="Calibri Light"/>
              </a:rPr>
              <a:t>given</a:t>
            </a:r>
            <a:r>
              <a:rPr sz="2800" b="0" spc="185" dirty="0">
                <a:latin typeface="Calibri Light"/>
                <a:cs typeface="Calibri Light"/>
              </a:rPr>
              <a:t> </a:t>
            </a:r>
            <a:r>
              <a:rPr sz="2800" b="0" spc="-10" dirty="0">
                <a:latin typeface="Calibri Light"/>
                <a:cs typeface="Calibri Light"/>
              </a:rPr>
              <a:t>weights.</a:t>
            </a:r>
            <a:endParaRPr sz="2800">
              <a:latin typeface="Calibri Light"/>
              <a:cs typeface="Calibri Light"/>
            </a:endParaRPr>
          </a:p>
          <a:p>
            <a:pPr>
              <a:lnSpc>
                <a:spcPct val="100000"/>
              </a:lnSpc>
              <a:spcBef>
                <a:spcPts val="55"/>
              </a:spcBef>
              <a:buFont typeface="Arial"/>
              <a:buChar char="•"/>
            </a:pPr>
            <a:endParaRPr sz="4000">
              <a:latin typeface="Times New Roman"/>
              <a:cs typeface="Times New Roman"/>
            </a:endParaRPr>
          </a:p>
          <a:p>
            <a:pPr marL="241300" indent="-229235">
              <a:lnSpc>
                <a:spcPct val="100000"/>
              </a:lnSpc>
              <a:buFont typeface="Arial"/>
              <a:buChar char="•"/>
              <a:tabLst>
                <a:tab pos="241935" algn="l"/>
              </a:tabLst>
            </a:pPr>
            <a:r>
              <a:rPr sz="2800" b="0" spc="-10" dirty="0">
                <a:latin typeface="Calibri Light"/>
                <a:cs typeface="Calibri Light"/>
              </a:rPr>
              <a:t>This </a:t>
            </a:r>
            <a:r>
              <a:rPr sz="2800" b="0" spc="-5" dirty="0">
                <a:latin typeface="Calibri Light"/>
                <a:cs typeface="Calibri Light"/>
              </a:rPr>
              <a:t>is a </a:t>
            </a:r>
            <a:r>
              <a:rPr sz="2800" b="0" spc="-10" dirty="0">
                <a:latin typeface="Calibri Light"/>
                <a:cs typeface="Calibri Light"/>
              </a:rPr>
              <a:t>method </a:t>
            </a:r>
            <a:r>
              <a:rPr sz="2800" b="0" spc="-30" dirty="0">
                <a:latin typeface="Calibri Light"/>
                <a:cs typeface="Calibri Light"/>
              </a:rPr>
              <a:t>for </a:t>
            </a:r>
            <a:r>
              <a:rPr sz="2800" b="0" spc="-5" dirty="0">
                <a:latin typeface="Calibri Light"/>
                <a:cs typeface="Calibri Light"/>
              </a:rPr>
              <a:t>the </a:t>
            </a:r>
            <a:r>
              <a:rPr sz="2800" b="0" spc="-10" dirty="0">
                <a:latin typeface="Calibri Light"/>
                <a:cs typeface="Calibri Light"/>
              </a:rPr>
              <a:t>construction </a:t>
            </a:r>
            <a:r>
              <a:rPr sz="2800" b="0" dirty="0">
                <a:latin typeface="Calibri Light"/>
                <a:cs typeface="Calibri Light"/>
              </a:rPr>
              <a:t>of </a:t>
            </a:r>
            <a:r>
              <a:rPr sz="2800" b="0" spc="-5" dirty="0">
                <a:latin typeface="Calibri Light"/>
                <a:cs typeface="Calibri Light"/>
              </a:rPr>
              <a:t>minimum </a:t>
            </a:r>
            <a:r>
              <a:rPr sz="2800" b="0" spc="-10" dirty="0">
                <a:latin typeface="Calibri Light"/>
                <a:cs typeface="Calibri Light"/>
              </a:rPr>
              <a:t>redundancy</a:t>
            </a:r>
            <a:r>
              <a:rPr sz="2800" b="0" spc="130" dirty="0">
                <a:latin typeface="Calibri Light"/>
                <a:cs typeface="Calibri Light"/>
              </a:rPr>
              <a:t> </a:t>
            </a:r>
            <a:r>
              <a:rPr sz="2800" b="0" spc="-15" dirty="0">
                <a:latin typeface="Calibri Light"/>
                <a:cs typeface="Calibri Light"/>
              </a:rPr>
              <a:t>codes.</a:t>
            </a:r>
            <a:endParaRPr sz="2800">
              <a:latin typeface="Calibri Light"/>
              <a:cs typeface="Calibri Light"/>
            </a:endParaRPr>
          </a:p>
          <a:p>
            <a:pPr>
              <a:lnSpc>
                <a:spcPct val="100000"/>
              </a:lnSpc>
              <a:spcBef>
                <a:spcPts val="35"/>
              </a:spcBef>
              <a:buFont typeface="Arial"/>
              <a:buChar char="•"/>
            </a:pPr>
            <a:endParaRPr sz="4050">
              <a:latin typeface="Times New Roman"/>
              <a:cs typeface="Times New Roman"/>
            </a:endParaRPr>
          </a:p>
          <a:p>
            <a:pPr marL="241300" indent="-229235">
              <a:lnSpc>
                <a:spcPct val="100000"/>
              </a:lnSpc>
              <a:buFont typeface="Arial"/>
              <a:buChar char="•"/>
              <a:tabLst>
                <a:tab pos="241935" algn="l"/>
              </a:tabLst>
            </a:pPr>
            <a:r>
              <a:rPr sz="2800" b="0" spc="-10" dirty="0">
                <a:latin typeface="Calibri Light"/>
                <a:cs typeface="Calibri Light"/>
              </a:rPr>
              <a:t>Applicable </a:t>
            </a:r>
            <a:r>
              <a:rPr sz="2800" b="0" spc="-15" dirty="0">
                <a:latin typeface="Calibri Light"/>
                <a:cs typeface="Calibri Light"/>
              </a:rPr>
              <a:t>to </a:t>
            </a:r>
            <a:r>
              <a:rPr sz="2800" b="0" spc="-20" dirty="0">
                <a:latin typeface="Calibri Light"/>
                <a:cs typeface="Calibri Light"/>
              </a:rPr>
              <a:t>many forms </a:t>
            </a:r>
            <a:r>
              <a:rPr sz="2800" b="0" spc="-5" dirty="0">
                <a:latin typeface="Calibri Light"/>
                <a:cs typeface="Calibri Light"/>
              </a:rPr>
              <a:t>of </a:t>
            </a:r>
            <a:r>
              <a:rPr sz="2800" b="0" spc="-15" dirty="0">
                <a:latin typeface="Calibri Light"/>
                <a:cs typeface="Calibri Light"/>
              </a:rPr>
              <a:t>data</a:t>
            </a:r>
            <a:r>
              <a:rPr sz="2800" b="0" spc="65" dirty="0">
                <a:latin typeface="Calibri Light"/>
                <a:cs typeface="Calibri Light"/>
              </a:rPr>
              <a:t> </a:t>
            </a:r>
            <a:r>
              <a:rPr sz="2800" b="0" spc="-15" dirty="0">
                <a:latin typeface="Calibri Light"/>
                <a:cs typeface="Calibri Light"/>
              </a:rPr>
              <a:t>transmission</a:t>
            </a:r>
            <a:endParaRPr sz="2800">
              <a:latin typeface="Calibri Light"/>
              <a:cs typeface="Calibri Light"/>
            </a:endParaRPr>
          </a:p>
          <a:p>
            <a:pPr>
              <a:lnSpc>
                <a:spcPct val="100000"/>
              </a:lnSpc>
              <a:spcBef>
                <a:spcPts val="25"/>
              </a:spcBef>
              <a:buFont typeface="Arial"/>
              <a:buChar char="•"/>
            </a:pPr>
            <a:endParaRPr sz="4050">
              <a:latin typeface="Times New Roman"/>
              <a:cs typeface="Times New Roman"/>
            </a:endParaRPr>
          </a:p>
          <a:p>
            <a:pPr marL="241300" indent="-229235">
              <a:lnSpc>
                <a:spcPct val="100000"/>
              </a:lnSpc>
              <a:buFont typeface="Arial"/>
              <a:buChar char="•"/>
              <a:tabLst>
                <a:tab pos="241935" algn="l"/>
              </a:tabLst>
            </a:pPr>
            <a:r>
              <a:rPr sz="2800" b="0" spc="-5" dirty="0">
                <a:latin typeface="Calibri Light"/>
                <a:cs typeface="Calibri Light"/>
              </a:rPr>
              <a:t>multimedia </a:t>
            </a:r>
            <a:r>
              <a:rPr sz="2800" b="0" spc="-10" dirty="0">
                <a:latin typeface="Calibri Light"/>
                <a:cs typeface="Calibri Light"/>
              </a:rPr>
              <a:t>codecs </a:t>
            </a:r>
            <a:r>
              <a:rPr sz="2800" b="0" spc="-5" dirty="0">
                <a:latin typeface="Calibri Light"/>
                <a:cs typeface="Calibri Light"/>
              </a:rPr>
              <a:t>such as </a:t>
            </a:r>
            <a:r>
              <a:rPr sz="2800" b="0" spc="-10" dirty="0">
                <a:latin typeface="Calibri Light"/>
                <a:cs typeface="Calibri Light"/>
              </a:rPr>
              <a:t>JPEG </a:t>
            </a:r>
            <a:r>
              <a:rPr sz="2800" b="0" spc="-5" dirty="0">
                <a:latin typeface="Calibri Light"/>
                <a:cs typeface="Calibri Light"/>
              </a:rPr>
              <a:t>and</a:t>
            </a:r>
            <a:r>
              <a:rPr sz="2800" b="0" spc="45" dirty="0">
                <a:latin typeface="Calibri Light"/>
                <a:cs typeface="Calibri Light"/>
              </a:rPr>
              <a:t> </a:t>
            </a:r>
            <a:r>
              <a:rPr sz="2800" b="0" spc="-5" dirty="0">
                <a:latin typeface="Calibri Light"/>
                <a:cs typeface="Calibri Light"/>
              </a:rPr>
              <a:t>MP3</a:t>
            </a:r>
            <a:endParaRPr sz="2800">
              <a:latin typeface="Calibri Light"/>
              <a:cs typeface="Calibri Light"/>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94</a:t>
            </a:fld>
            <a:endParaRPr dirty="0"/>
          </a:p>
        </p:txBody>
      </p:sp>
      <p:sp>
        <p:nvSpPr>
          <p:cNvPr id="2" name="object 2"/>
          <p:cNvSpPr txBox="1">
            <a:spLocks noGrp="1"/>
          </p:cNvSpPr>
          <p:nvPr>
            <p:ph type="title"/>
          </p:nvPr>
        </p:nvSpPr>
        <p:spPr>
          <a:xfrm>
            <a:off x="916939" y="406730"/>
            <a:ext cx="3493770" cy="574675"/>
          </a:xfrm>
          <a:prstGeom prst="rect">
            <a:avLst/>
          </a:prstGeom>
        </p:spPr>
        <p:txBody>
          <a:bodyPr vert="horz" wrap="square" lIns="0" tIns="12700" rIns="0" bIns="0" rtlCol="0">
            <a:spAutoFit/>
          </a:bodyPr>
          <a:lstStyle/>
          <a:p>
            <a:pPr marL="12700">
              <a:lnSpc>
                <a:spcPct val="100000"/>
              </a:lnSpc>
              <a:spcBef>
                <a:spcPts val="100"/>
              </a:spcBef>
            </a:pPr>
            <a:r>
              <a:rPr spc="-35" dirty="0"/>
              <a:t>Huffman</a:t>
            </a:r>
            <a:r>
              <a:rPr spc="-114" dirty="0"/>
              <a:t> </a:t>
            </a:r>
            <a:r>
              <a:rPr spc="-30" dirty="0"/>
              <a:t>Algorithm</a:t>
            </a:r>
          </a:p>
        </p:txBody>
      </p:sp>
      <p:sp>
        <p:nvSpPr>
          <p:cNvPr id="3" name="object 3"/>
          <p:cNvSpPr txBox="1"/>
          <p:nvPr/>
        </p:nvSpPr>
        <p:spPr>
          <a:xfrm>
            <a:off x="916939" y="1311909"/>
            <a:ext cx="10360660" cy="4672330"/>
          </a:xfrm>
          <a:prstGeom prst="rect">
            <a:avLst/>
          </a:prstGeom>
        </p:spPr>
        <p:txBody>
          <a:bodyPr vert="horz" wrap="square" lIns="0" tIns="92075" rIns="0" bIns="0" rtlCol="0">
            <a:spAutoFit/>
          </a:bodyPr>
          <a:lstStyle/>
          <a:p>
            <a:pPr marL="241300" marR="6350" indent="-229235" algn="just">
              <a:lnSpc>
                <a:spcPct val="80000"/>
              </a:lnSpc>
              <a:spcBef>
                <a:spcPts val="725"/>
              </a:spcBef>
              <a:buFont typeface="Arial"/>
              <a:buChar char="•"/>
              <a:tabLst>
                <a:tab pos="241935" algn="l"/>
              </a:tabLst>
            </a:pPr>
            <a:r>
              <a:rPr sz="2600" b="0" spc="-5" dirty="0">
                <a:latin typeface="Calibri Light"/>
                <a:cs typeface="Calibri Light"/>
              </a:rPr>
              <a:t>1951, </a:t>
            </a:r>
            <a:r>
              <a:rPr sz="2600" b="0" spc="-10" dirty="0">
                <a:latin typeface="Calibri Light"/>
                <a:cs typeface="Calibri Light"/>
              </a:rPr>
              <a:t>David Huffman </a:t>
            </a:r>
            <a:r>
              <a:rPr sz="2600" b="0" spc="-15" dirty="0">
                <a:latin typeface="Calibri Light"/>
                <a:cs typeface="Calibri Light"/>
              </a:rPr>
              <a:t>found </a:t>
            </a:r>
            <a:r>
              <a:rPr sz="2600" b="0" spc="-5" dirty="0">
                <a:latin typeface="Calibri Light"/>
                <a:cs typeface="Calibri Light"/>
              </a:rPr>
              <a:t>the </a:t>
            </a:r>
            <a:r>
              <a:rPr sz="2600" b="0" spc="-10" dirty="0">
                <a:latin typeface="Calibri Light"/>
                <a:cs typeface="Calibri Light"/>
              </a:rPr>
              <a:t>“most </a:t>
            </a:r>
            <a:r>
              <a:rPr sz="2600" b="0" spc="-15" dirty="0">
                <a:latin typeface="Calibri Light"/>
                <a:cs typeface="Calibri Light"/>
              </a:rPr>
              <a:t>efficient </a:t>
            </a:r>
            <a:r>
              <a:rPr sz="2600" b="0" spc="-5" dirty="0">
                <a:latin typeface="Calibri Light"/>
                <a:cs typeface="Calibri Light"/>
              </a:rPr>
              <a:t>method </a:t>
            </a:r>
            <a:r>
              <a:rPr sz="2600" b="0" spc="-10" dirty="0">
                <a:latin typeface="Calibri Light"/>
                <a:cs typeface="Calibri Light"/>
              </a:rPr>
              <a:t>of representing  </a:t>
            </a:r>
            <a:r>
              <a:rPr sz="2600" b="0" spc="-5" dirty="0">
                <a:latin typeface="Calibri Light"/>
                <a:cs typeface="Calibri Light"/>
              </a:rPr>
              <a:t>numbers, </a:t>
            </a:r>
            <a:r>
              <a:rPr sz="2600" b="0" spc="-20" dirty="0">
                <a:latin typeface="Calibri Light"/>
                <a:cs typeface="Calibri Light"/>
              </a:rPr>
              <a:t>letters, </a:t>
            </a:r>
            <a:r>
              <a:rPr sz="2600" b="0" spc="-5" dirty="0">
                <a:latin typeface="Calibri Light"/>
                <a:cs typeface="Calibri Light"/>
              </a:rPr>
              <a:t>and other </a:t>
            </a:r>
            <a:r>
              <a:rPr sz="2600" b="0" spc="-10" dirty="0">
                <a:latin typeface="Calibri Light"/>
                <a:cs typeface="Calibri Light"/>
              </a:rPr>
              <a:t>symbols </a:t>
            </a:r>
            <a:r>
              <a:rPr sz="2600" b="0" spc="-5" dirty="0">
                <a:latin typeface="Calibri Light"/>
                <a:cs typeface="Calibri Light"/>
              </a:rPr>
              <a:t>using </a:t>
            </a:r>
            <a:r>
              <a:rPr sz="2600" b="0" dirty="0">
                <a:latin typeface="Calibri Light"/>
                <a:cs typeface="Calibri Light"/>
              </a:rPr>
              <a:t>binary </a:t>
            </a:r>
            <a:r>
              <a:rPr sz="2600" b="0" spc="-50" dirty="0">
                <a:latin typeface="Calibri Light"/>
                <a:cs typeface="Calibri Light"/>
              </a:rPr>
              <a:t>code”. </a:t>
            </a:r>
            <a:r>
              <a:rPr sz="2600" b="0" spc="-15" dirty="0">
                <a:latin typeface="Calibri Light"/>
                <a:cs typeface="Calibri Light"/>
              </a:rPr>
              <a:t>Now </a:t>
            </a:r>
            <a:r>
              <a:rPr sz="2600" b="0" spc="-20" dirty="0">
                <a:latin typeface="Calibri Light"/>
                <a:cs typeface="Calibri Light"/>
              </a:rPr>
              <a:t>standard  </a:t>
            </a:r>
            <a:r>
              <a:rPr sz="2600" b="0" spc="-5" dirty="0">
                <a:latin typeface="Calibri Light"/>
                <a:cs typeface="Calibri Light"/>
              </a:rPr>
              <a:t>method </a:t>
            </a:r>
            <a:r>
              <a:rPr sz="2600" b="0" dirty="0">
                <a:latin typeface="Calibri Light"/>
                <a:cs typeface="Calibri Light"/>
              </a:rPr>
              <a:t>used </a:t>
            </a:r>
            <a:r>
              <a:rPr sz="2600" b="0" spc="-25" dirty="0">
                <a:latin typeface="Calibri Light"/>
                <a:cs typeface="Calibri Light"/>
              </a:rPr>
              <a:t>for </a:t>
            </a:r>
            <a:r>
              <a:rPr sz="2600" b="0" spc="-15" dirty="0">
                <a:latin typeface="Calibri Light"/>
                <a:cs typeface="Calibri Light"/>
              </a:rPr>
              <a:t>data</a:t>
            </a:r>
            <a:r>
              <a:rPr sz="2600" b="0" spc="-50" dirty="0">
                <a:latin typeface="Calibri Light"/>
                <a:cs typeface="Calibri Light"/>
              </a:rPr>
              <a:t> </a:t>
            </a:r>
            <a:r>
              <a:rPr sz="2600" b="0" spc="-10" dirty="0">
                <a:latin typeface="Calibri Light"/>
                <a:cs typeface="Calibri Light"/>
              </a:rPr>
              <a:t>compression.</a:t>
            </a:r>
            <a:endParaRPr sz="2600">
              <a:latin typeface="Calibri Light"/>
              <a:cs typeface="Calibri Light"/>
            </a:endParaRPr>
          </a:p>
          <a:p>
            <a:pPr>
              <a:lnSpc>
                <a:spcPct val="100000"/>
              </a:lnSpc>
              <a:buFont typeface="Arial"/>
              <a:buChar char="•"/>
            </a:pPr>
            <a:endParaRPr sz="2600">
              <a:latin typeface="Times New Roman"/>
              <a:cs typeface="Times New Roman"/>
            </a:endParaRPr>
          </a:p>
          <a:p>
            <a:pPr marL="241300" marR="5080" indent="-229235" algn="just">
              <a:lnSpc>
                <a:spcPct val="80000"/>
              </a:lnSpc>
              <a:spcBef>
                <a:spcPts val="1510"/>
              </a:spcBef>
              <a:buFont typeface="Arial"/>
              <a:buChar char="•"/>
              <a:tabLst>
                <a:tab pos="241935" algn="l"/>
              </a:tabLst>
            </a:pPr>
            <a:r>
              <a:rPr sz="2600" b="0" dirty="0">
                <a:latin typeface="Calibri Light"/>
                <a:cs typeface="Calibri Light"/>
              </a:rPr>
              <a:t>In </a:t>
            </a:r>
            <a:r>
              <a:rPr sz="2600" b="0" spc="-10" dirty="0">
                <a:latin typeface="Calibri Light"/>
                <a:cs typeface="Calibri Light"/>
              </a:rPr>
              <a:t>Huffman </a:t>
            </a:r>
            <a:r>
              <a:rPr sz="2600" b="0" spc="-5" dirty="0">
                <a:latin typeface="Calibri Light"/>
                <a:cs typeface="Calibri Light"/>
              </a:rPr>
              <a:t>Algorithm, </a:t>
            </a:r>
            <a:r>
              <a:rPr sz="2600" b="0" dirty="0">
                <a:latin typeface="Calibri Light"/>
                <a:cs typeface="Calibri Light"/>
              </a:rPr>
              <a:t>a </a:t>
            </a:r>
            <a:r>
              <a:rPr sz="2600" b="0" spc="-5" dirty="0">
                <a:latin typeface="Calibri Light"/>
                <a:cs typeface="Calibri Light"/>
              </a:rPr>
              <a:t>set of nodes assigned with </a:t>
            </a:r>
            <a:r>
              <a:rPr sz="2600" b="0" spc="-10" dirty="0">
                <a:latin typeface="Calibri Light"/>
                <a:cs typeface="Calibri Light"/>
              </a:rPr>
              <a:t>values if </a:t>
            </a:r>
            <a:r>
              <a:rPr sz="2600" b="0" spc="-25" dirty="0">
                <a:latin typeface="Calibri Light"/>
                <a:cs typeface="Calibri Light"/>
              </a:rPr>
              <a:t>fed </a:t>
            </a:r>
            <a:r>
              <a:rPr sz="2600" b="0" spc="-15" dirty="0">
                <a:latin typeface="Calibri Light"/>
                <a:cs typeface="Calibri Light"/>
              </a:rPr>
              <a:t>to </a:t>
            </a:r>
            <a:r>
              <a:rPr sz="2600" b="0" dirty="0">
                <a:latin typeface="Calibri Light"/>
                <a:cs typeface="Calibri Light"/>
              </a:rPr>
              <a:t>the  </a:t>
            </a:r>
            <a:r>
              <a:rPr sz="2600" b="0" spc="-5" dirty="0">
                <a:latin typeface="Calibri Light"/>
                <a:cs typeface="Calibri Light"/>
              </a:rPr>
              <a:t>algorithm. Initially </a:t>
            </a:r>
            <a:r>
              <a:rPr sz="2600" b="0" dirty="0">
                <a:latin typeface="Calibri Light"/>
                <a:cs typeface="Calibri Light"/>
              </a:rPr>
              <a:t>2 </a:t>
            </a:r>
            <a:r>
              <a:rPr sz="2600" b="0" spc="-5" dirty="0">
                <a:latin typeface="Calibri Light"/>
                <a:cs typeface="Calibri Light"/>
              </a:rPr>
              <a:t>nodes </a:t>
            </a:r>
            <a:r>
              <a:rPr sz="2600" b="0" spc="-15" dirty="0">
                <a:latin typeface="Calibri Light"/>
                <a:cs typeface="Calibri Light"/>
              </a:rPr>
              <a:t>are </a:t>
            </a:r>
            <a:r>
              <a:rPr sz="2600" b="0" spc="-10" dirty="0">
                <a:latin typeface="Calibri Light"/>
                <a:cs typeface="Calibri Light"/>
              </a:rPr>
              <a:t>considered </a:t>
            </a:r>
            <a:r>
              <a:rPr sz="2600" b="0" spc="-5" dirty="0">
                <a:latin typeface="Calibri Light"/>
                <a:cs typeface="Calibri Light"/>
              </a:rPr>
              <a:t>and their sum </a:t>
            </a:r>
            <a:r>
              <a:rPr sz="2600" b="0" spc="-20" dirty="0">
                <a:latin typeface="Calibri Light"/>
                <a:cs typeface="Calibri Light"/>
              </a:rPr>
              <a:t>forms </a:t>
            </a:r>
            <a:r>
              <a:rPr sz="2600" b="0" spc="-5" dirty="0">
                <a:latin typeface="Calibri Light"/>
                <a:cs typeface="Calibri Light"/>
              </a:rPr>
              <a:t>their </a:t>
            </a:r>
            <a:r>
              <a:rPr sz="2600" b="0" spc="-10" dirty="0">
                <a:latin typeface="Calibri Light"/>
                <a:cs typeface="Calibri Light"/>
              </a:rPr>
              <a:t>parent  </a:t>
            </a:r>
            <a:r>
              <a:rPr sz="2600" b="0" dirty="0">
                <a:latin typeface="Calibri Light"/>
                <a:cs typeface="Calibri Light"/>
              </a:rPr>
              <a:t>node.</a:t>
            </a:r>
            <a:endParaRPr sz="2600">
              <a:latin typeface="Calibri Light"/>
              <a:cs typeface="Calibri Light"/>
            </a:endParaRPr>
          </a:p>
          <a:p>
            <a:pPr>
              <a:lnSpc>
                <a:spcPct val="100000"/>
              </a:lnSpc>
              <a:spcBef>
                <a:spcPts val="15"/>
              </a:spcBef>
              <a:buFont typeface="Arial"/>
              <a:buChar char="•"/>
            </a:pPr>
            <a:endParaRPr sz="3350">
              <a:latin typeface="Times New Roman"/>
              <a:cs typeface="Times New Roman"/>
            </a:endParaRPr>
          </a:p>
          <a:p>
            <a:pPr marL="241300" indent="-229235">
              <a:lnSpc>
                <a:spcPct val="100000"/>
              </a:lnSpc>
              <a:buFont typeface="Arial"/>
              <a:buChar char="•"/>
              <a:tabLst>
                <a:tab pos="241935" algn="l"/>
              </a:tabLst>
            </a:pPr>
            <a:r>
              <a:rPr sz="2600" b="0" dirty="0">
                <a:latin typeface="Calibri Light"/>
                <a:cs typeface="Calibri Light"/>
              </a:rPr>
              <a:t>When a </a:t>
            </a:r>
            <a:r>
              <a:rPr sz="2600" b="0" spc="-5" dirty="0">
                <a:latin typeface="Calibri Light"/>
                <a:cs typeface="Calibri Light"/>
              </a:rPr>
              <a:t>new </a:t>
            </a:r>
            <a:r>
              <a:rPr sz="2600" b="0" spc="-10" dirty="0">
                <a:latin typeface="Calibri Light"/>
                <a:cs typeface="Calibri Light"/>
              </a:rPr>
              <a:t>element </a:t>
            </a:r>
            <a:r>
              <a:rPr sz="2600" b="0" dirty="0">
                <a:latin typeface="Calibri Light"/>
                <a:cs typeface="Calibri Light"/>
              </a:rPr>
              <a:t>is </a:t>
            </a:r>
            <a:r>
              <a:rPr sz="2600" b="0" spc="-10" dirty="0">
                <a:latin typeface="Calibri Light"/>
                <a:cs typeface="Calibri Light"/>
              </a:rPr>
              <a:t>considered, </a:t>
            </a:r>
            <a:r>
              <a:rPr sz="2600" b="0" dirty="0">
                <a:latin typeface="Calibri Light"/>
                <a:cs typeface="Calibri Light"/>
              </a:rPr>
              <a:t>it </a:t>
            </a:r>
            <a:r>
              <a:rPr sz="2600" b="0" spc="-10" dirty="0">
                <a:latin typeface="Calibri Light"/>
                <a:cs typeface="Calibri Light"/>
              </a:rPr>
              <a:t>can </a:t>
            </a:r>
            <a:r>
              <a:rPr sz="2600" b="0" dirty="0">
                <a:latin typeface="Calibri Light"/>
                <a:cs typeface="Calibri Light"/>
              </a:rPr>
              <a:t>be added </a:t>
            </a:r>
            <a:r>
              <a:rPr sz="2600" b="0" spc="-15" dirty="0">
                <a:latin typeface="Calibri Light"/>
                <a:cs typeface="Calibri Light"/>
              </a:rPr>
              <a:t>to </a:t>
            </a:r>
            <a:r>
              <a:rPr sz="2600" b="0" dirty="0">
                <a:latin typeface="Calibri Light"/>
                <a:cs typeface="Calibri Light"/>
              </a:rPr>
              <a:t>the</a:t>
            </a:r>
            <a:r>
              <a:rPr sz="2600" b="0" spc="-95" dirty="0">
                <a:latin typeface="Calibri Light"/>
                <a:cs typeface="Calibri Light"/>
              </a:rPr>
              <a:t> </a:t>
            </a:r>
            <a:r>
              <a:rPr sz="2600" b="0" spc="-10" dirty="0">
                <a:latin typeface="Calibri Light"/>
                <a:cs typeface="Calibri Light"/>
              </a:rPr>
              <a:t>tree.</a:t>
            </a:r>
            <a:endParaRPr sz="2600">
              <a:latin typeface="Calibri Light"/>
              <a:cs typeface="Calibri Light"/>
            </a:endParaRPr>
          </a:p>
          <a:p>
            <a:pPr>
              <a:lnSpc>
                <a:spcPct val="100000"/>
              </a:lnSpc>
              <a:spcBef>
                <a:spcPts val="20"/>
              </a:spcBef>
              <a:buFont typeface="Arial"/>
              <a:buChar char="•"/>
            </a:pPr>
            <a:endParaRPr sz="3900">
              <a:latin typeface="Times New Roman"/>
              <a:cs typeface="Times New Roman"/>
            </a:endParaRPr>
          </a:p>
          <a:p>
            <a:pPr marL="241300" marR="5080" indent="-229235" algn="just">
              <a:lnSpc>
                <a:spcPct val="80000"/>
              </a:lnSpc>
              <a:buFont typeface="Arial"/>
              <a:buChar char="•"/>
              <a:tabLst>
                <a:tab pos="241935" algn="l"/>
              </a:tabLst>
            </a:pPr>
            <a:r>
              <a:rPr sz="2600" b="0" spc="-5" dirty="0">
                <a:latin typeface="Calibri Light"/>
                <a:cs typeface="Calibri Light"/>
              </a:rPr>
              <a:t>Its </a:t>
            </a:r>
            <a:r>
              <a:rPr sz="2600" b="0" spc="-10" dirty="0">
                <a:latin typeface="Calibri Light"/>
                <a:cs typeface="Calibri Light"/>
              </a:rPr>
              <a:t>value </a:t>
            </a:r>
            <a:r>
              <a:rPr sz="2600" b="0" spc="-5" dirty="0">
                <a:latin typeface="Calibri Light"/>
                <a:cs typeface="Calibri Light"/>
              </a:rPr>
              <a:t>and </a:t>
            </a:r>
            <a:r>
              <a:rPr sz="2600" b="0" dirty="0">
                <a:latin typeface="Calibri Light"/>
                <a:cs typeface="Calibri Light"/>
              </a:rPr>
              <a:t>the </a:t>
            </a:r>
            <a:r>
              <a:rPr sz="2600" b="0" spc="-5" dirty="0">
                <a:latin typeface="Calibri Light"/>
                <a:cs typeface="Calibri Light"/>
              </a:rPr>
              <a:t>previously </a:t>
            </a:r>
            <a:r>
              <a:rPr sz="2600" b="0" spc="-15" dirty="0">
                <a:latin typeface="Calibri Light"/>
                <a:cs typeface="Calibri Light"/>
              </a:rPr>
              <a:t>calculated </a:t>
            </a:r>
            <a:r>
              <a:rPr sz="2600" b="0" spc="-5" dirty="0">
                <a:latin typeface="Calibri Light"/>
                <a:cs typeface="Calibri Light"/>
              </a:rPr>
              <a:t>sum </a:t>
            </a:r>
            <a:r>
              <a:rPr sz="2600" b="0" spc="-10" dirty="0">
                <a:latin typeface="Calibri Light"/>
                <a:cs typeface="Calibri Light"/>
              </a:rPr>
              <a:t>of </a:t>
            </a:r>
            <a:r>
              <a:rPr sz="2600" b="0" dirty="0">
                <a:latin typeface="Calibri Light"/>
                <a:cs typeface="Calibri Light"/>
              </a:rPr>
              <a:t>the </a:t>
            </a:r>
            <a:r>
              <a:rPr sz="2600" b="0" spc="-15" dirty="0">
                <a:latin typeface="Calibri Light"/>
                <a:cs typeface="Calibri Light"/>
              </a:rPr>
              <a:t>tree are </a:t>
            </a:r>
            <a:r>
              <a:rPr sz="2600" b="0" dirty="0">
                <a:latin typeface="Calibri Light"/>
                <a:cs typeface="Calibri Light"/>
              </a:rPr>
              <a:t>used </a:t>
            </a:r>
            <a:r>
              <a:rPr sz="2600" b="0" spc="-15" dirty="0">
                <a:latin typeface="Calibri Light"/>
                <a:cs typeface="Calibri Light"/>
              </a:rPr>
              <a:t>to </a:t>
            </a:r>
            <a:r>
              <a:rPr sz="2600" b="0" spc="-20" dirty="0">
                <a:latin typeface="Calibri Light"/>
                <a:cs typeface="Calibri Light"/>
              </a:rPr>
              <a:t>form </a:t>
            </a:r>
            <a:r>
              <a:rPr sz="2600" b="0" dirty="0">
                <a:latin typeface="Calibri Light"/>
                <a:cs typeface="Calibri Light"/>
              </a:rPr>
              <a:t>the  </a:t>
            </a:r>
            <a:r>
              <a:rPr sz="2600" b="0" spc="-5" dirty="0">
                <a:latin typeface="Calibri Light"/>
                <a:cs typeface="Calibri Light"/>
              </a:rPr>
              <a:t>new </a:t>
            </a:r>
            <a:r>
              <a:rPr sz="2600" b="0" dirty="0">
                <a:latin typeface="Calibri Light"/>
                <a:cs typeface="Calibri Light"/>
              </a:rPr>
              <a:t>node which in turn </a:t>
            </a:r>
            <a:r>
              <a:rPr sz="2600" b="0" spc="-5" dirty="0">
                <a:latin typeface="Calibri Light"/>
                <a:cs typeface="Calibri Light"/>
              </a:rPr>
              <a:t>becomes </a:t>
            </a:r>
            <a:r>
              <a:rPr sz="2600" b="0" dirty="0">
                <a:latin typeface="Calibri Light"/>
                <a:cs typeface="Calibri Light"/>
              </a:rPr>
              <a:t>their</a:t>
            </a:r>
            <a:r>
              <a:rPr sz="2600" b="0" spc="-105" dirty="0">
                <a:latin typeface="Calibri Light"/>
                <a:cs typeface="Calibri Light"/>
              </a:rPr>
              <a:t> </a:t>
            </a:r>
            <a:r>
              <a:rPr sz="2600" b="0" spc="-10" dirty="0">
                <a:latin typeface="Calibri Light"/>
                <a:cs typeface="Calibri Light"/>
              </a:rPr>
              <a:t>parent.</a:t>
            </a:r>
            <a:endParaRPr sz="2600">
              <a:latin typeface="Calibri Light"/>
              <a:cs typeface="Calibri Light"/>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121665"/>
            <a:ext cx="3493770" cy="574040"/>
          </a:xfrm>
          <a:prstGeom prst="rect">
            <a:avLst/>
          </a:prstGeom>
        </p:spPr>
        <p:txBody>
          <a:bodyPr vert="horz" wrap="square" lIns="0" tIns="12700" rIns="0" bIns="0" rtlCol="0">
            <a:spAutoFit/>
          </a:bodyPr>
          <a:lstStyle/>
          <a:p>
            <a:pPr marL="12700">
              <a:lnSpc>
                <a:spcPct val="100000"/>
              </a:lnSpc>
              <a:spcBef>
                <a:spcPts val="100"/>
              </a:spcBef>
            </a:pPr>
            <a:r>
              <a:rPr spc="-35" dirty="0"/>
              <a:t>Huffman</a:t>
            </a:r>
            <a:r>
              <a:rPr spc="-110" dirty="0"/>
              <a:t> </a:t>
            </a:r>
            <a:r>
              <a:rPr spc="-30" dirty="0"/>
              <a:t>Algorithm</a:t>
            </a:r>
          </a:p>
        </p:txBody>
      </p:sp>
      <p:sp>
        <p:nvSpPr>
          <p:cNvPr id="3" name="object 3"/>
          <p:cNvSpPr txBox="1"/>
          <p:nvPr/>
        </p:nvSpPr>
        <p:spPr>
          <a:xfrm>
            <a:off x="916939" y="880109"/>
            <a:ext cx="9992360" cy="1817370"/>
          </a:xfrm>
          <a:prstGeom prst="rect">
            <a:avLst/>
          </a:prstGeom>
        </p:spPr>
        <p:txBody>
          <a:bodyPr vert="horz" wrap="square" lIns="0" tIns="92075" rIns="0" bIns="0" rtlCol="0">
            <a:spAutoFit/>
          </a:bodyPr>
          <a:lstStyle/>
          <a:p>
            <a:pPr marL="241300" marR="168275" indent="-229235">
              <a:lnSpc>
                <a:spcPct val="80000"/>
              </a:lnSpc>
              <a:spcBef>
                <a:spcPts val="725"/>
              </a:spcBef>
              <a:buFont typeface="Arial"/>
              <a:buChar char="•"/>
              <a:tabLst>
                <a:tab pos="241935" algn="l"/>
              </a:tabLst>
            </a:pPr>
            <a:r>
              <a:rPr sz="2600" b="0" spc="-5" dirty="0">
                <a:latin typeface="Calibri Light"/>
                <a:cs typeface="Calibri Light"/>
              </a:rPr>
              <a:t>Let </a:t>
            </a:r>
            <a:r>
              <a:rPr sz="2600" b="0" dirty="0">
                <a:latin typeface="Calibri Light"/>
                <a:cs typeface="Calibri Light"/>
              </a:rPr>
              <a:t>us </a:t>
            </a:r>
            <a:r>
              <a:rPr sz="2600" b="0" spc="-35" dirty="0">
                <a:latin typeface="Calibri Light"/>
                <a:cs typeface="Calibri Light"/>
              </a:rPr>
              <a:t>take </a:t>
            </a:r>
            <a:r>
              <a:rPr sz="2600" b="0" spc="-20" dirty="0">
                <a:latin typeface="Calibri Light"/>
                <a:cs typeface="Calibri Light"/>
              </a:rPr>
              <a:t>any four </a:t>
            </a:r>
            <a:r>
              <a:rPr sz="2600" b="0" spc="-15" dirty="0">
                <a:latin typeface="Calibri Light"/>
                <a:cs typeface="Calibri Light"/>
              </a:rPr>
              <a:t>characters </a:t>
            </a:r>
            <a:r>
              <a:rPr sz="2600" b="0" dirty="0">
                <a:latin typeface="Calibri Light"/>
                <a:cs typeface="Calibri Light"/>
              </a:rPr>
              <a:t>and their </a:t>
            </a:r>
            <a:r>
              <a:rPr sz="2600" b="0" spc="-10" dirty="0">
                <a:latin typeface="Calibri Light"/>
                <a:cs typeface="Calibri Light"/>
              </a:rPr>
              <a:t>frequencies, </a:t>
            </a:r>
            <a:r>
              <a:rPr sz="2600" b="0" dirty="0">
                <a:latin typeface="Calibri Light"/>
                <a:cs typeface="Calibri Light"/>
              </a:rPr>
              <a:t>and sort this </a:t>
            </a:r>
            <a:r>
              <a:rPr sz="2600" b="0" spc="-10" dirty="0">
                <a:latin typeface="Calibri Light"/>
                <a:cs typeface="Calibri Light"/>
              </a:rPr>
              <a:t>list </a:t>
            </a:r>
            <a:r>
              <a:rPr sz="2600" b="0" spc="-5" dirty="0">
                <a:latin typeface="Calibri Light"/>
                <a:cs typeface="Calibri Light"/>
              </a:rPr>
              <a:t>by  increasing</a:t>
            </a:r>
            <a:r>
              <a:rPr sz="2600" b="0" spc="-30" dirty="0">
                <a:latin typeface="Calibri Light"/>
                <a:cs typeface="Calibri Light"/>
              </a:rPr>
              <a:t> </a:t>
            </a:r>
            <a:r>
              <a:rPr sz="2600" b="0" spc="-25" dirty="0">
                <a:latin typeface="Calibri Light"/>
                <a:cs typeface="Calibri Light"/>
              </a:rPr>
              <a:t>frequency.</a:t>
            </a:r>
            <a:endParaRPr sz="2600">
              <a:latin typeface="Calibri Light"/>
              <a:cs typeface="Calibri Light"/>
            </a:endParaRPr>
          </a:p>
          <a:p>
            <a:pPr>
              <a:lnSpc>
                <a:spcPct val="100000"/>
              </a:lnSpc>
              <a:spcBef>
                <a:spcPts val="45"/>
              </a:spcBef>
              <a:buFont typeface="Arial"/>
              <a:buChar char="•"/>
            </a:pPr>
            <a:endParaRPr sz="3000">
              <a:latin typeface="Times New Roman"/>
              <a:cs typeface="Times New Roman"/>
            </a:endParaRPr>
          </a:p>
          <a:p>
            <a:pPr marL="241300" marR="5080" indent="-229235">
              <a:lnSpc>
                <a:spcPct val="80000"/>
              </a:lnSpc>
              <a:buFont typeface="Arial"/>
              <a:buChar char="•"/>
              <a:tabLst>
                <a:tab pos="241935" algn="l"/>
              </a:tabLst>
            </a:pPr>
            <a:r>
              <a:rPr sz="2600" b="0" dirty="0">
                <a:latin typeface="Calibri Light"/>
                <a:cs typeface="Calibri Light"/>
              </a:rPr>
              <a:t>Since </a:t>
            </a:r>
            <a:r>
              <a:rPr sz="2600" b="0" spc="-15" dirty="0">
                <a:latin typeface="Calibri Light"/>
                <a:cs typeface="Calibri Light"/>
              </a:rPr>
              <a:t>to represent </a:t>
            </a:r>
            <a:r>
              <a:rPr sz="2600" b="0" dirty="0">
                <a:latin typeface="Calibri Light"/>
                <a:cs typeface="Calibri Light"/>
              </a:rPr>
              <a:t>4 </a:t>
            </a:r>
            <a:r>
              <a:rPr sz="2600" b="0" spc="-15" dirty="0">
                <a:latin typeface="Calibri Light"/>
                <a:cs typeface="Calibri Light"/>
              </a:rPr>
              <a:t>characters </a:t>
            </a:r>
            <a:r>
              <a:rPr sz="2600" b="0" dirty="0">
                <a:latin typeface="Calibri Light"/>
                <a:cs typeface="Calibri Light"/>
              </a:rPr>
              <a:t>the 2 bit is </a:t>
            </a:r>
            <a:r>
              <a:rPr sz="2600" b="0" spc="-5" dirty="0">
                <a:latin typeface="Calibri Light"/>
                <a:cs typeface="Calibri Light"/>
              </a:rPr>
              <a:t>sufficient </a:t>
            </a:r>
            <a:r>
              <a:rPr sz="2600" b="0" dirty="0">
                <a:latin typeface="Calibri Light"/>
                <a:cs typeface="Calibri Light"/>
              </a:rPr>
              <a:t>thus </a:t>
            </a:r>
            <a:r>
              <a:rPr sz="2600" b="0" spc="-35" dirty="0">
                <a:latin typeface="Calibri Light"/>
                <a:cs typeface="Calibri Light"/>
              </a:rPr>
              <a:t>take </a:t>
            </a:r>
            <a:r>
              <a:rPr sz="2600" b="0" dirty="0">
                <a:latin typeface="Calibri Light"/>
                <a:cs typeface="Calibri Light"/>
              </a:rPr>
              <a:t>initially </a:t>
            </a:r>
            <a:r>
              <a:rPr sz="2600" b="0" spc="-10" dirty="0">
                <a:latin typeface="Calibri Light"/>
                <a:cs typeface="Calibri Light"/>
              </a:rPr>
              <a:t>two  </a:t>
            </a:r>
            <a:r>
              <a:rPr sz="2600" b="0" dirty="0">
                <a:latin typeface="Calibri Light"/>
                <a:cs typeface="Calibri Light"/>
              </a:rPr>
              <a:t>bits </a:t>
            </a:r>
            <a:r>
              <a:rPr sz="2600" b="0" spc="-25" dirty="0">
                <a:latin typeface="Calibri Light"/>
                <a:cs typeface="Calibri Light"/>
              </a:rPr>
              <a:t>for </a:t>
            </a:r>
            <a:r>
              <a:rPr sz="2600" b="0" spc="-5" dirty="0">
                <a:latin typeface="Calibri Light"/>
                <a:cs typeface="Calibri Light"/>
              </a:rPr>
              <a:t>each </a:t>
            </a:r>
            <a:r>
              <a:rPr sz="2600" b="0" spc="-10" dirty="0">
                <a:latin typeface="Calibri Light"/>
                <a:cs typeface="Calibri Light"/>
              </a:rPr>
              <a:t>character </a:t>
            </a:r>
            <a:r>
              <a:rPr sz="2600" b="0" dirty="0">
                <a:latin typeface="Calibri Light"/>
                <a:cs typeface="Calibri Light"/>
              </a:rPr>
              <a:t>this is </a:t>
            </a:r>
            <a:r>
              <a:rPr sz="2600" b="0" spc="-5" dirty="0">
                <a:latin typeface="Calibri Light"/>
                <a:cs typeface="Calibri Light"/>
              </a:rPr>
              <a:t>called </a:t>
            </a:r>
            <a:r>
              <a:rPr sz="2600" b="0" spc="-15" dirty="0">
                <a:latin typeface="Calibri Light"/>
                <a:cs typeface="Calibri Light"/>
              </a:rPr>
              <a:t>fixed </a:t>
            </a:r>
            <a:r>
              <a:rPr sz="2600" b="0" spc="-10" dirty="0">
                <a:latin typeface="Calibri Light"/>
                <a:cs typeface="Calibri Light"/>
              </a:rPr>
              <a:t>length</a:t>
            </a:r>
            <a:r>
              <a:rPr sz="2600" b="0" spc="-80" dirty="0">
                <a:latin typeface="Calibri Light"/>
                <a:cs typeface="Calibri Light"/>
              </a:rPr>
              <a:t> </a:t>
            </a:r>
            <a:r>
              <a:rPr sz="2600" b="0" spc="-40" dirty="0">
                <a:latin typeface="Calibri Light"/>
                <a:cs typeface="Calibri Light"/>
              </a:rPr>
              <a:t>character.</a:t>
            </a:r>
            <a:endParaRPr sz="2600">
              <a:latin typeface="Calibri Light"/>
              <a:cs typeface="Calibri Light"/>
            </a:endParaRPr>
          </a:p>
        </p:txBody>
      </p:sp>
      <p:sp>
        <p:nvSpPr>
          <p:cNvPr id="4" name="object 4"/>
          <p:cNvSpPr txBox="1"/>
          <p:nvPr/>
        </p:nvSpPr>
        <p:spPr>
          <a:xfrm>
            <a:off x="916939" y="4891277"/>
            <a:ext cx="9996805" cy="915669"/>
          </a:xfrm>
          <a:prstGeom prst="rect">
            <a:avLst/>
          </a:prstGeom>
        </p:spPr>
        <p:txBody>
          <a:bodyPr vert="horz" wrap="square" lIns="0" tIns="12700" rIns="0" bIns="0" rtlCol="0">
            <a:spAutoFit/>
          </a:bodyPr>
          <a:lstStyle/>
          <a:p>
            <a:pPr marL="241935" marR="5080" indent="-241935">
              <a:lnSpc>
                <a:spcPct val="112300"/>
              </a:lnSpc>
              <a:spcBef>
                <a:spcPts val="100"/>
              </a:spcBef>
              <a:buFont typeface="Arial"/>
              <a:buChar char="•"/>
              <a:tabLst>
                <a:tab pos="241935" algn="l"/>
              </a:tabLst>
            </a:pPr>
            <a:r>
              <a:rPr sz="2600" b="0" spc="-15" dirty="0">
                <a:latin typeface="Calibri Light"/>
                <a:cs typeface="Calibri Light"/>
              </a:rPr>
              <a:t>Here </a:t>
            </a:r>
            <a:r>
              <a:rPr sz="2600" b="0" spc="-20" dirty="0">
                <a:latin typeface="Calibri Light"/>
                <a:cs typeface="Calibri Light"/>
              </a:rPr>
              <a:t>before </a:t>
            </a:r>
            <a:r>
              <a:rPr sz="2600" b="0" dirty="0">
                <a:latin typeface="Calibri Light"/>
                <a:cs typeface="Calibri Light"/>
              </a:rPr>
              <a:t>using </a:t>
            </a:r>
            <a:r>
              <a:rPr sz="2600" b="0" spc="-5" dirty="0">
                <a:latin typeface="Calibri Light"/>
                <a:cs typeface="Calibri Light"/>
              </a:rPr>
              <a:t>Huffman algorithm </a:t>
            </a:r>
            <a:r>
              <a:rPr sz="2600" b="0" dirty="0">
                <a:latin typeface="Calibri Light"/>
                <a:cs typeface="Calibri Light"/>
              </a:rPr>
              <a:t>the </a:t>
            </a:r>
            <a:r>
              <a:rPr sz="2600" b="0" spc="-15" dirty="0">
                <a:latin typeface="Calibri Light"/>
                <a:cs typeface="Calibri Light"/>
              </a:rPr>
              <a:t>total </a:t>
            </a:r>
            <a:r>
              <a:rPr sz="2600" b="0" dirty="0">
                <a:latin typeface="Calibri Light"/>
                <a:cs typeface="Calibri Light"/>
              </a:rPr>
              <a:t>number </a:t>
            </a:r>
            <a:r>
              <a:rPr sz="2600" b="0" spc="-5" dirty="0">
                <a:latin typeface="Calibri Light"/>
                <a:cs typeface="Calibri Light"/>
              </a:rPr>
              <a:t>of </a:t>
            </a:r>
            <a:r>
              <a:rPr sz="2600" b="0" dirty="0">
                <a:latin typeface="Calibri Light"/>
                <a:cs typeface="Calibri Light"/>
              </a:rPr>
              <a:t>bits </a:t>
            </a:r>
            <a:r>
              <a:rPr sz="2600" b="0" spc="-15" dirty="0">
                <a:latin typeface="Calibri Light"/>
                <a:cs typeface="Calibri Light"/>
              </a:rPr>
              <a:t>required </a:t>
            </a:r>
            <a:r>
              <a:rPr sz="2600" b="0" dirty="0">
                <a:latin typeface="Calibri Light"/>
                <a:cs typeface="Calibri Light"/>
              </a:rPr>
              <a:t>is:  </a:t>
            </a:r>
            <a:r>
              <a:rPr sz="2600" b="0" spc="-5" dirty="0" err="1">
                <a:latin typeface="Calibri Light"/>
                <a:cs typeface="Calibri Light"/>
              </a:rPr>
              <a:t>nb</a:t>
            </a:r>
            <a:r>
              <a:rPr lang="en-US" sz="2600" b="0" spc="-5" dirty="0">
                <a:latin typeface="Calibri Light"/>
                <a:cs typeface="Calibri Light"/>
              </a:rPr>
              <a:t> </a:t>
            </a:r>
            <a:r>
              <a:rPr sz="2600" b="0" spc="-5" dirty="0">
                <a:latin typeface="Calibri Light"/>
                <a:cs typeface="Calibri Light"/>
              </a:rPr>
              <a:t>=</a:t>
            </a:r>
            <a:r>
              <a:rPr lang="en-US" sz="2600" b="0" spc="-5" dirty="0">
                <a:latin typeface="Calibri Light"/>
                <a:cs typeface="Calibri Light"/>
              </a:rPr>
              <a:t> </a:t>
            </a:r>
            <a:r>
              <a:rPr sz="2600" b="0" spc="-5" dirty="0">
                <a:latin typeface="Calibri Light"/>
                <a:cs typeface="Calibri Light"/>
              </a:rPr>
              <a:t>3*2</a:t>
            </a:r>
            <a:r>
              <a:rPr lang="en-US" sz="2600" b="0" spc="-5" dirty="0">
                <a:latin typeface="Calibri Light"/>
                <a:cs typeface="Calibri Light"/>
              </a:rPr>
              <a:t> </a:t>
            </a:r>
            <a:r>
              <a:rPr sz="2600" b="0" spc="-5" dirty="0">
                <a:latin typeface="Calibri Light"/>
                <a:cs typeface="Calibri Light"/>
              </a:rPr>
              <a:t>+</a:t>
            </a:r>
            <a:r>
              <a:rPr lang="en-US" sz="2600" b="0" spc="-5" dirty="0">
                <a:latin typeface="Calibri Light"/>
                <a:cs typeface="Calibri Light"/>
              </a:rPr>
              <a:t> </a:t>
            </a:r>
            <a:r>
              <a:rPr sz="2600" b="0" spc="-5" dirty="0">
                <a:latin typeface="Calibri Light"/>
                <a:cs typeface="Calibri Light"/>
              </a:rPr>
              <a:t>5*2</a:t>
            </a:r>
            <a:r>
              <a:rPr lang="en-US" sz="2600" b="0" spc="-5" dirty="0">
                <a:latin typeface="Calibri Light"/>
                <a:cs typeface="Calibri Light"/>
              </a:rPr>
              <a:t> </a:t>
            </a:r>
            <a:r>
              <a:rPr sz="2600" b="0" spc="-5" dirty="0">
                <a:latin typeface="Calibri Light"/>
                <a:cs typeface="Calibri Light"/>
              </a:rPr>
              <a:t>+</a:t>
            </a:r>
            <a:r>
              <a:rPr lang="en-US" sz="2600" b="0" spc="-5" dirty="0">
                <a:latin typeface="Calibri Light"/>
                <a:cs typeface="Calibri Light"/>
              </a:rPr>
              <a:t> </a:t>
            </a:r>
            <a:r>
              <a:rPr sz="2600" b="0" spc="-5" dirty="0">
                <a:latin typeface="Calibri Light"/>
                <a:cs typeface="Calibri Light"/>
              </a:rPr>
              <a:t>7*2</a:t>
            </a:r>
            <a:r>
              <a:rPr lang="en-US" sz="2600" b="0" spc="-5" dirty="0">
                <a:latin typeface="Calibri Light"/>
                <a:cs typeface="Calibri Light"/>
              </a:rPr>
              <a:t> </a:t>
            </a:r>
            <a:r>
              <a:rPr sz="2600" b="0" spc="-5" dirty="0">
                <a:latin typeface="Calibri Light"/>
                <a:cs typeface="Calibri Light"/>
              </a:rPr>
              <a:t>+</a:t>
            </a:r>
            <a:r>
              <a:rPr lang="en-US" sz="2600" b="0" spc="-5" dirty="0">
                <a:latin typeface="Calibri Light"/>
                <a:cs typeface="Calibri Light"/>
              </a:rPr>
              <a:t> </a:t>
            </a:r>
            <a:r>
              <a:rPr sz="2600" b="0" spc="-5" dirty="0">
                <a:latin typeface="Calibri Light"/>
                <a:cs typeface="Calibri Light"/>
              </a:rPr>
              <a:t>10*2 =</a:t>
            </a:r>
            <a:r>
              <a:rPr lang="en-US" sz="2600" b="0" spc="-5" dirty="0">
                <a:latin typeface="Calibri Light"/>
                <a:cs typeface="Calibri Light"/>
              </a:rPr>
              <a:t> </a:t>
            </a:r>
            <a:r>
              <a:rPr sz="2600" b="0" spc="-5" dirty="0">
                <a:latin typeface="Calibri Light"/>
                <a:cs typeface="Calibri Light"/>
              </a:rPr>
              <a:t>06</a:t>
            </a:r>
            <a:r>
              <a:rPr lang="en-US" sz="2600" b="0" spc="-5" dirty="0">
                <a:latin typeface="Calibri Light"/>
                <a:cs typeface="Calibri Light"/>
              </a:rPr>
              <a:t> </a:t>
            </a:r>
            <a:r>
              <a:rPr sz="2600" b="0" spc="-5" dirty="0">
                <a:latin typeface="Calibri Light"/>
                <a:cs typeface="Calibri Light"/>
              </a:rPr>
              <a:t>+</a:t>
            </a:r>
            <a:r>
              <a:rPr lang="en-US" sz="2600" b="0" spc="-5" dirty="0">
                <a:latin typeface="Calibri Light"/>
                <a:cs typeface="Calibri Light"/>
              </a:rPr>
              <a:t> </a:t>
            </a:r>
            <a:r>
              <a:rPr sz="2600" b="0" spc="-5" dirty="0">
                <a:latin typeface="Calibri Light"/>
                <a:cs typeface="Calibri Light"/>
              </a:rPr>
              <a:t>10</a:t>
            </a:r>
            <a:r>
              <a:rPr lang="en-US" sz="2600" b="0" spc="-5" dirty="0">
                <a:latin typeface="Calibri Light"/>
                <a:cs typeface="Calibri Light"/>
              </a:rPr>
              <a:t> </a:t>
            </a:r>
            <a:r>
              <a:rPr sz="2600" b="0" spc="-5" dirty="0">
                <a:latin typeface="Calibri Light"/>
                <a:cs typeface="Calibri Light"/>
              </a:rPr>
              <a:t>+</a:t>
            </a:r>
            <a:r>
              <a:rPr lang="en-US" sz="2600" b="0" spc="-5" dirty="0">
                <a:latin typeface="Calibri Light"/>
                <a:cs typeface="Calibri Light"/>
              </a:rPr>
              <a:t> </a:t>
            </a:r>
            <a:r>
              <a:rPr sz="2600" b="0" spc="-5" dirty="0">
                <a:latin typeface="Calibri Light"/>
                <a:cs typeface="Calibri Light"/>
              </a:rPr>
              <a:t>14</a:t>
            </a:r>
            <a:r>
              <a:rPr lang="en-US" sz="2600" b="0" spc="-5" dirty="0">
                <a:latin typeface="Calibri Light"/>
                <a:cs typeface="Calibri Light"/>
              </a:rPr>
              <a:t> </a:t>
            </a:r>
            <a:r>
              <a:rPr sz="2600" b="0" spc="-5" dirty="0">
                <a:latin typeface="Calibri Light"/>
                <a:cs typeface="Calibri Light"/>
              </a:rPr>
              <a:t>+</a:t>
            </a:r>
            <a:r>
              <a:rPr lang="en-US" sz="2600" b="0" spc="-5" dirty="0">
                <a:latin typeface="Calibri Light"/>
                <a:cs typeface="Calibri Light"/>
              </a:rPr>
              <a:t> </a:t>
            </a:r>
            <a:r>
              <a:rPr sz="2600" b="0" spc="-5" dirty="0">
                <a:latin typeface="Calibri Light"/>
                <a:cs typeface="Calibri Light"/>
              </a:rPr>
              <a:t>20</a:t>
            </a:r>
            <a:r>
              <a:rPr sz="2600" b="0" spc="-95" dirty="0">
                <a:latin typeface="Calibri Light"/>
                <a:cs typeface="Calibri Light"/>
              </a:rPr>
              <a:t> </a:t>
            </a:r>
            <a:r>
              <a:rPr sz="2600" b="0" spc="-5" dirty="0">
                <a:latin typeface="Calibri Light"/>
                <a:cs typeface="Calibri Light"/>
              </a:rPr>
              <a:t>=</a:t>
            </a:r>
            <a:r>
              <a:rPr lang="en-US" sz="2600" b="0" spc="-5" dirty="0">
                <a:latin typeface="Calibri Light"/>
                <a:cs typeface="Calibri Light"/>
              </a:rPr>
              <a:t> </a:t>
            </a:r>
            <a:r>
              <a:rPr sz="2600" b="0" spc="-5" dirty="0">
                <a:latin typeface="Calibri Light"/>
                <a:cs typeface="Calibri Light"/>
              </a:rPr>
              <a:t>50</a:t>
            </a:r>
            <a:r>
              <a:rPr lang="en-US" sz="2600" b="0" spc="-5" dirty="0">
                <a:latin typeface="Calibri Light"/>
                <a:cs typeface="Calibri Light"/>
              </a:rPr>
              <a:t> </a:t>
            </a:r>
            <a:r>
              <a:rPr sz="2600" b="0" spc="-5" dirty="0">
                <a:latin typeface="Calibri Light"/>
                <a:cs typeface="Calibri Light"/>
              </a:rPr>
              <a:t>bits</a:t>
            </a:r>
            <a:endParaRPr sz="2600" dirty="0">
              <a:latin typeface="Calibri Light"/>
              <a:cs typeface="Calibri Light"/>
            </a:endParaRPr>
          </a:p>
        </p:txBody>
      </p:sp>
      <p:graphicFrame>
        <p:nvGraphicFramePr>
          <p:cNvPr id="5" name="object 5"/>
          <p:cNvGraphicFramePr>
            <a:graphicFrameLocks noGrp="1"/>
          </p:cNvGraphicFramePr>
          <p:nvPr/>
        </p:nvGraphicFramePr>
        <p:xfrm>
          <a:off x="869950" y="2891663"/>
          <a:ext cx="3949700" cy="1828798"/>
        </p:xfrm>
        <a:graphic>
          <a:graphicData uri="http://schemas.openxmlformats.org/drawingml/2006/table">
            <a:tbl>
              <a:tblPr firstRow="1" bandRow="1">
                <a:tableStyleId>{2D5ABB26-0587-4C30-8999-92F81FD0307C}</a:tableStyleId>
              </a:tblPr>
              <a:tblGrid>
                <a:gridCol w="1974850">
                  <a:extLst>
                    <a:ext uri="{9D8B030D-6E8A-4147-A177-3AD203B41FA5}">
                      <a16:colId xmlns:a16="http://schemas.microsoft.com/office/drawing/2014/main" val="20000"/>
                    </a:ext>
                  </a:extLst>
                </a:gridCol>
                <a:gridCol w="1974850">
                  <a:extLst>
                    <a:ext uri="{9D8B030D-6E8A-4147-A177-3AD203B41FA5}">
                      <a16:colId xmlns:a16="http://schemas.microsoft.com/office/drawing/2014/main" val="20001"/>
                    </a:ext>
                  </a:extLst>
                </a:gridCol>
              </a:tblGrid>
              <a:tr h="365760">
                <a:tc>
                  <a:txBody>
                    <a:bodyPr/>
                    <a:lstStyle/>
                    <a:p>
                      <a:pPr marL="91440">
                        <a:lnSpc>
                          <a:spcPct val="100000"/>
                        </a:lnSpc>
                        <a:spcBef>
                          <a:spcPts val="245"/>
                        </a:spcBef>
                      </a:pPr>
                      <a:r>
                        <a:rPr sz="1800" b="1" spc="-10" dirty="0">
                          <a:solidFill>
                            <a:srgbClr val="FFFFFF"/>
                          </a:solidFill>
                          <a:latin typeface="Calibri"/>
                          <a:cs typeface="Calibri"/>
                        </a:rPr>
                        <a:t>character</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1440">
                        <a:lnSpc>
                          <a:spcPct val="100000"/>
                        </a:lnSpc>
                        <a:spcBef>
                          <a:spcPts val="245"/>
                        </a:spcBef>
                      </a:pPr>
                      <a:r>
                        <a:rPr sz="1800" b="1" spc="-5" dirty="0">
                          <a:solidFill>
                            <a:srgbClr val="FFFFFF"/>
                          </a:solidFill>
                          <a:latin typeface="Calibri"/>
                          <a:cs typeface="Calibri"/>
                        </a:rPr>
                        <a:t>frequencies</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365759">
                <a:tc>
                  <a:txBody>
                    <a:bodyPr/>
                    <a:lstStyle/>
                    <a:p>
                      <a:pPr marL="91440">
                        <a:lnSpc>
                          <a:spcPct val="100000"/>
                        </a:lnSpc>
                        <a:spcBef>
                          <a:spcPts val="245"/>
                        </a:spcBef>
                      </a:pPr>
                      <a:r>
                        <a:rPr sz="1800" dirty="0">
                          <a:latin typeface="Calibri"/>
                          <a:cs typeface="Calibri"/>
                        </a:rPr>
                        <a:t>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1440">
                        <a:lnSpc>
                          <a:spcPct val="100000"/>
                        </a:lnSpc>
                        <a:spcBef>
                          <a:spcPts val="245"/>
                        </a:spcBef>
                      </a:pPr>
                      <a:r>
                        <a:rPr sz="1800" dirty="0">
                          <a:latin typeface="Calibri"/>
                          <a:cs typeface="Calibri"/>
                        </a:rPr>
                        <a:t>10</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365760">
                <a:tc>
                  <a:txBody>
                    <a:bodyPr/>
                    <a:lstStyle/>
                    <a:p>
                      <a:pPr marL="91440">
                        <a:lnSpc>
                          <a:spcPct val="100000"/>
                        </a:lnSpc>
                        <a:spcBef>
                          <a:spcPts val="245"/>
                        </a:spcBef>
                      </a:pPr>
                      <a:r>
                        <a:rPr sz="1800" dirty="0">
                          <a:latin typeface="Calibri"/>
                          <a:cs typeface="Calibri"/>
                        </a:rPr>
                        <a:t>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1440">
                        <a:lnSpc>
                          <a:spcPct val="100000"/>
                        </a:lnSpc>
                        <a:spcBef>
                          <a:spcPts val="245"/>
                        </a:spcBef>
                      </a:pPr>
                      <a:r>
                        <a:rPr sz="1800" dirty="0">
                          <a:latin typeface="Calibri"/>
                          <a:cs typeface="Calibri"/>
                        </a:rPr>
                        <a:t>7</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365759">
                <a:tc>
                  <a:txBody>
                    <a:bodyPr/>
                    <a:lstStyle/>
                    <a:p>
                      <a:pPr marL="91440">
                        <a:lnSpc>
                          <a:spcPct val="100000"/>
                        </a:lnSpc>
                        <a:spcBef>
                          <a:spcPts val="245"/>
                        </a:spcBef>
                      </a:pPr>
                      <a:r>
                        <a:rPr sz="1800" dirty="0">
                          <a:latin typeface="Calibri"/>
                          <a:cs typeface="Calibri"/>
                        </a:rPr>
                        <a:t>O</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1440">
                        <a:lnSpc>
                          <a:spcPct val="100000"/>
                        </a:lnSpc>
                        <a:spcBef>
                          <a:spcPts val="245"/>
                        </a:spcBef>
                      </a:pPr>
                      <a:r>
                        <a:rPr sz="1800" dirty="0">
                          <a:latin typeface="Calibri"/>
                          <a:cs typeface="Calibri"/>
                        </a:rPr>
                        <a:t>5</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r h="365760">
                <a:tc>
                  <a:txBody>
                    <a:bodyPr/>
                    <a:lstStyle/>
                    <a:p>
                      <a:pPr marL="91440">
                        <a:lnSpc>
                          <a:spcPct val="100000"/>
                        </a:lnSpc>
                        <a:spcBef>
                          <a:spcPts val="245"/>
                        </a:spcBef>
                      </a:pPr>
                      <a:r>
                        <a:rPr sz="1800" dirty="0">
                          <a:latin typeface="Calibri"/>
                          <a:cs typeface="Calibri"/>
                        </a:rPr>
                        <a:t>A</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1440">
                        <a:lnSpc>
                          <a:spcPct val="100000"/>
                        </a:lnSpc>
                        <a:spcBef>
                          <a:spcPts val="245"/>
                        </a:spcBef>
                      </a:pPr>
                      <a:r>
                        <a:rPr sz="1800" dirty="0">
                          <a:latin typeface="Calibri"/>
                          <a:cs typeface="Calibri"/>
                        </a:rPr>
                        <a:t>3</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4"/>
                  </a:ext>
                </a:extLst>
              </a:tr>
            </a:tbl>
          </a:graphicData>
        </a:graphic>
      </p:graphicFrame>
      <p:graphicFrame>
        <p:nvGraphicFramePr>
          <p:cNvPr id="6" name="object 6"/>
          <p:cNvGraphicFramePr>
            <a:graphicFrameLocks noGrp="1"/>
          </p:cNvGraphicFramePr>
          <p:nvPr/>
        </p:nvGraphicFramePr>
        <p:xfrm>
          <a:off x="6432550" y="2891663"/>
          <a:ext cx="4953000" cy="1828798"/>
        </p:xfrm>
        <a:graphic>
          <a:graphicData uri="http://schemas.openxmlformats.org/drawingml/2006/table">
            <a:tbl>
              <a:tblPr firstRow="1" bandRow="1">
                <a:tableStyleId>{2D5ABB26-0587-4C30-8999-92F81FD0307C}</a:tableStyleId>
              </a:tblPr>
              <a:tblGrid>
                <a:gridCol w="1651000">
                  <a:extLst>
                    <a:ext uri="{9D8B030D-6E8A-4147-A177-3AD203B41FA5}">
                      <a16:colId xmlns:a16="http://schemas.microsoft.com/office/drawing/2014/main" val="20000"/>
                    </a:ext>
                  </a:extLst>
                </a:gridCol>
                <a:gridCol w="1651000">
                  <a:extLst>
                    <a:ext uri="{9D8B030D-6E8A-4147-A177-3AD203B41FA5}">
                      <a16:colId xmlns:a16="http://schemas.microsoft.com/office/drawing/2014/main" val="20001"/>
                    </a:ext>
                  </a:extLst>
                </a:gridCol>
                <a:gridCol w="1651000">
                  <a:extLst>
                    <a:ext uri="{9D8B030D-6E8A-4147-A177-3AD203B41FA5}">
                      <a16:colId xmlns:a16="http://schemas.microsoft.com/office/drawing/2014/main" val="20002"/>
                    </a:ext>
                  </a:extLst>
                </a:gridCol>
              </a:tblGrid>
              <a:tr h="365760">
                <a:tc>
                  <a:txBody>
                    <a:bodyPr/>
                    <a:lstStyle/>
                    <a:p>
                      <a:pPr marL="92075">
                        <a:lnSpc>
                          <a:spcPct val="100000"/>
                        </a:lnSpc>
                        <a:spcBef>
                          <a:spcPts val="245"/>
                        </a:spcBef>
                      </a:pPr>
                      <a:r>
                        <a:rPr sz="1800" b="1" spc="-10" dirty="0">
                          <a:solidFill>
                            <a:srgbClr val="FFFFFF"/>
                          </a:solidFill>
                          <a:latin typeface="Calibri"/>
                          <a:cs typeface="Calibri"/>
                        </a:rPr>
                        <a:t>Character</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45"/>
                        </a:spcBef>
                      </a:pPr>
                      <a:r>
                        <a:rPr sz="1800" b="1" spc="-5" dirty="0">
                          <a:solidFill>
                            <a:srgbClr val="FFFFFF"/>
                          </a:solidFill>
                          <a:latin typeface="Calibri"/>
                          <a:cs typeface="Calibri"/>
                        </a:rPr>
                        <a:t>frequencies</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710">
                        <a:lnSpc>
                          <a:spcPct val="100000"/>
                        </a:lnSpc>
                        <a:spcBef>
                          <a:spcPts val="245"/>
                        </a:spcBef>
                      </a:pPr>
                      <a:r>
                        <a:rPr sz="1800" b="1" spc="-5" dirty="0">
                          <a:solidFill>
                            <a:srgbClr val="FFFFFF"/>
                          </a:solidFill>
                          <a:latin typeface="Calibri"/>
                          <a:cs typeface="Calibri"/>
                        </a:rPr>
                        <a:t>code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365759">
                <a:tc>
                  <a:txBody>
                    <a:bodyPr/>
                    <a:lstStyle/>
                    <a:p>
                      <a:pPr marL="92075">
                        <a:lnSpc>
                          <a:spcPct val="100000"/>
                        </a:lnSpc>
                        <a:spcBef>
                          <a:spcPts val="245"/>
                        </a:spcBef>
                      </a:pPr>
                      <a:r>
                        <a:rPr sz="1800" dirty="0">
                          <a:latin typeface="Calibri"/>
                          <a:cs typeface="Calibri"/>
                        </a:rPr>
                        <a:t>A</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5"/>
                        </a:spcBef>
                      </a:pPr>
                      <a:r>
                        <a:rPr sz="1800" dirty="0">
                          <a:latin typeface="Calibri"/>
                          <a:cs typeface="Calibri"/>
                        </a:rPr>
                        <a:t>3</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710">
                        <a:lnSpc>
                          <a:spcPct val="100000"/>
                        </a:lnSpc>
                        <a:spcBef>
                          <a:spcPts val="245"/>
                        </a:spcBef>
                      </a:pPr>
                      <a:r>
                        <a:rPr sz="1800" spc="-5" dirty="0">
                          <a:latin typeface="Calibri"/>
                          <a:cs typeface="Calibri"/>
                        </a:rPr>
                        <a:t>00</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365760">
                <a:tc>
                  <a:txBody>
                    <a:bodyPr/>
                    <a:lstStyle/>
                    <a:p>
                      <a:pPr marL="92075">
                        <a:lnSpc>
                          <a:spcPct val="100000"/>
                        </a:lnSpc>
                        <a:spcBef>
                          <a:spcPts val="245"/>
                        </a:spcBef>
                      </a:pPr>
                      <a:r>
                        <a:rPr sz="1800" dirty="0">
                          <a:latin typeface="Calibri"/>
                          <a:cs typeface="Calibri"/>
                        </a:rPr>
                        <a:t>O</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5"/>
                        </a:spcBef>
                      </a:pPr>
                      <a:r>
                        <a:rPr sz="1800" dirty="0">
                          <a:latin typeface="Calibri"/>
                          <a:cs typeface="Calibri"/>
                        </a:rPr>
                        <a:t>5</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710">
                        <a:lnSpc>
                          <a:spcPct val="100000"/>
                        </a:lnSpc>
                        <a:spcBef>
                          <a:spcPts val="245"/>
                        </a:spcBef>
                      </a:pPr>
                      <a:r>
                        <a:rPr sz="1800" spc="-5" dirty="0">
                          <a:latin typeface="Calibri"/>
                          <a:cs typeface="Calibri"/>
                        </a:rPr>
                        <a:t>01</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365759">
                <a:tc>
                  <a:txBody>
                    <a:bodyPr/>
                    <a:lstStyle/>
                    <a:p>
                      <a:pPr marL="92075">
                        <a:lnSpc>
                          <a:spcPct val="100000"/>
                        </a:lnSpc>
                        <a:spcBef>
                          <a:spcPts val="245"/>
                        </a:spcBef>
                      </a:pPr>
                      <a:r>
                        <a:rPr sz="1800" dirty="0">
                          <a:latin typeface="Calibri"/>
                          <a:cs typeface="Calibri"/>
                        </a:rPr>
                        <a:t>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5"/>
                        </a:spcBef>
                      </a:pPr>
                      <a:r>
                        <a:rPr sz="1800" dirty="0">
                          <a:latin typeface="Calibri"/>
                          <a:cs typeface="Calibri"/>
                        </a:rPr>
                        <a:t>7</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710">
                        <a:lnSpc>
                          <a:spcPct val="100000"/>
                        </a:lnSpc>
                        <a:spcBef>
                          <a:spcPts val="245"/>
                        </a:spcBef>
                      </a:pPr>
                      <a:r>
                        <a:rPr sz="1800" spc="-5" dirty="0">
                          <a:latin typeface="Calibri"/>
                          <a:cs typeface="Calibri"/>
                        </a:rPr>
                        <a:t>10</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r h="365760">
                <a:tc>
                  <a:txBody>
                    <a:bodyPr/>
                    <a:lstStyle/>
                    <a:p>
                      <a:pPr marL="92075">
                        <a:lnSpc>
                          <a:spcPct val="100000"/>
                        </a:lnSpc>
                        <a:spcBef>
                          <a:spcPts val="245"/>
                        </a:spcBef>
                      </a:pPr>
                      <a:r>
                        <a:rPr sz="1800" dirty="0">
                          <a:latin typeface="Calibri"/>
                          <a:cs typeface="Calibri"/>
                        </a:rPr>
                        <a:t>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5"/>
                        </a:spcBef>
                      </a:pPr>
                      <a:r>
                        <a:rPr sz="1800" spc="-5" dirty="0">
                          <a:latin typeface="Calibri"/>
                          <a:cs typeface="Calibri"/>
                        </a:rPr>
                        <a:t>10</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710">
                        <a:lnSpc>
                          <a:spcPct val="100000"/>
                        </a:lnSpc>
                        <a:spcBef>
                          <a:spcPts val="245"/>
                        </a:spcBef>
                      </a:pPr>
                      <a:r>
                        <a:rPr sz="1800" spc="-5" dirty="0">
                          <a:latin typeface="Calibri"/>
                          <a:cs typeface="Calibri"/>
                        </a:rPr>
                        <a:t>11</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4"/>
                  </a:ext>
                </a:extLst>
              </a:tr>
            </a:tbl>
          </a:graphicData>
        </a:graphic>
      </p:graphicFrame>
      <p:sp>
        <p:nvSpPr>
          <p:cNvPr id="7" name="object 7"/>
          <p:cNvSpPr/>
          <p:nvPr/>
        </p:nvSpPr>
        <p:spPr>
          <a:xfrm>
            <a:off x="4826508" y="3774947"/>
            <a:ext cx="1473200" cy="76200"/>
          </a:xfrm>
          <a:custGeom>
            <a:avLst/>
            <a:gdLst/>
            <a:ahLst/>
            <a:cxnLst/>
            <a:rect l="l" t="t" r="r" b="b"/>
            <a:pathLst>
              <a:path w="1473200" h="76200">
                <a:moveTo>
                  <a:pt x="1397000" y="0"/>
                </a:moveTo>
                <a:lnTo>
                  <a:pt x="1397000" y="76200"/>
                </a:lnTo>
                <a:lnTo>
                  <a:pt x="1460500" y="44450"/>
                </a:lnTo>
                <a:lnTo>
                  <a:pt x="1409700" y="44450"/>
                </a:lnTo>
                <a:lnTo>
                  <a:pt x="1409700" y="31750"/>
                </a:lnTo>
                <a:lnTo>
                  <a:pt x="1460500" y="31750"/>
                </a:lnTo>
                <a:lnTo>
                  <a:pt x="1397000" y="0"/>
                </a:lnTo>
                <a:close/>
              </a:path>
              <a:path w="1473200" h="76200">
                <a:moveTo>
                  <a:pt x="1397000" y="31750"/>
                </a:moveTo>
                <a:lnTo>
                  <a:pt x="0" y="31750"/>
                </a:lnTo>
                <a:lnTo>
                  <a:pt x="0" y="44450"/>
                </a:lnTo>
                <a:lnTo>
                  <a:pt x="1397000" y="44450"/>
                </a:lnTo>
                <a:lnTo>
                  <a:pt x="1397000" y="31750"/>
                </a:lnTo>
                <a:close/>
              </a:path>
              <a:path w="1473200" h="76200">
                <a:moveTo>
                  <a:pt x="1460500" y="31750"/>
                </a:moveTo>
                <a:lnTo>
                  <a:pt x="1409700" y="31750"/>
                </a:lnTo>
                <a:lnTo>
                  <a:pt x="1409700" y="44450"/>
                </a:lnTo>
                <a:lnTo>
                  <a:pt x="1460500" y="44450"/>
                </a:lnTo>
                <a:lnTo>
                  <a:pt x="1473200" y="38100"/>
                </a:lnTo>
                <a:lnTo>
                  <a:pt x="1460500" y="31750"/>
                </a:lnTo>
                <a:close/>
              </a:path>
            </a:pathLst>
          </a:custGeom>
          <a:solidFill>
            <a:srgbClr val="5B9BD4"/>
          </a:solidFill>
        </p:spPr>
        <p:txBody>
          <a:bodyPr wrap="square" lIns="0" tIns="0" rIns="0" bIns="0" rtlCol="0"/>
          <a:lstStyle/>
          <a:p>
            <a:endParaRPr/>
          </a:p>
        </p:txBody>
      </p:sp>
      <p:sp>
        <p:nvSpPr>
          <p:cNvPr id="8" name="object 8"/>
          <p:cNvSpPr txBox="1"/>
          <p:nvPr/>
        </p:nvSpPr>
        <p:spPr>
          <a:xfrm>
            <a:off x="5365496" y="3453510"/>
            <a:ext cx="39179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sort</a:t>
            </a:r>
            <a:endParaRPr sz="1800">
              <a:latin typeface="Calibri"/>
              <a:cs typeface="Calibri"/>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95</a:t>
            </a:fld>
            <a:endParaRPr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74068" y="423672"/>
            <a:ext cx="5458907" cy="194005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61992" y="3334511"/>
            <a:ext cx="4500938" cy="283311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009355" y="2552699"/>
            <a:ext cx="4121280" cy="3519547"/>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3342132" y="2359279"/>
            <a:ext cx="788670" cy="786765"/>
          </a:xfrm>
          <a:custGeom>
            <a:avLst/>
            <a:gdLst/>
            <a:ahLst/>
            <a:cxnLst/>
            <a:rect l="l" t="t" r="r" b="b"/>
            <a:pathLst>
              <a:path w="788670" h="786764">
                <a:moveTo>
                  <a:pt x="27050" y="705612"/>
                </a:moveTo>
                <a:lnTo>
                  <a:pt x="0" y="786511"/>
                </a:lnTo>
                <a:lnTo>
                  <a:pt x="80898" y="759587"/>
                </a:lnTo>
                <a:lnTo>
                  <a:pt x="67468" y="746125"/>
                </a:lnTo>
                <a:lnTo>
                  <a:pt x="49402" y="746125"/>
                </a:lnTo>
                <a:lnTo>
                  <a:pt x="40512" y="737108"/>
                </a:lnTo>
                <a:lnTo>
                  <a:pt x="49513" y="728127"/>
                </a:lnTo>
                <a:lnTo>
                  <a:pt x="27050" y="705612"/>
                </a:lnTo>
                <a:close/>
              </a:path>
              <a:path w="788670" h="786764">
                <a:moveTo>
                  <a:pt x="49513" y="728127"/>
                </a:moveTo>
                <a:lnTo>
                  <a:pt x="40512" y="737108"/>
                </a:lnTo>
                <a:lnTo>
                  <a:pt x="49402" y="746125"/>
                </a:lnTo>
                <a:lnTo>
                  <a:pt x="58456" y="737091"/>
                </a:lnTo>
                <a:lnTo>
                  <a:pt x="49513" y="728127"/>
                </a:lnTo>
                <a:close/>
              </a:path>
              <a:path w="788670" h="786764">
                <a:moveTo>
                  <a:pt x="58456" y="737091"/>
                </a:moveTo>
                <a:lnTo>
                  <a:pt x="49402" y="746125"/>
                </a:lnTo>
                <a:lnTo>
                  <a:pt x="67468" y="746125"/>
                </a:lnTo>
                <a:lnTo>
                  <a:pt x="58456" y="737091"/>
                </a:lnTo>
                <a:close/>
              </a:path>
              <a:path w="788670" h="786764">
                <a:moveTo>
                  <a:pt x="779271" y="0"/>
                </a:moveTo>
                <a:lnTo>
                  <a:pt x="49513" y="728127"/>
                </a:lnTo>
                <a:lnTo>
                  <a:pt x="58456" y="737091"/>
                </a:lnTo>
                <a:lnTo>
                  <a:pt x="788288" y="8890"/>
                </a:lnTo>
                <a:lnTo>
                  <a:pt x="779271" y="0"/>
                </a:lnTo>
                <a:close/>
              </a:path>
            </a:pathLst>
          </a:custGeom>
          <a:solidFill>
            <a:srgbClr val="5B9BD4"/>
          </a:solidFill>
        </p:spPr>
        <p:txBody>
          <a:bodyPr wrap="square" lIns="0" tIns="0" rIns="0" bIns="0" rtlCol="0"/>
          <a:lstStyle/>
          <a:p>
            <a:endParaRPr/>
          </a:p>
        </p:txBody>
      </p:sp>
      <p:sp>
        <p:nvSpPr>
          <p:cNvPr id="6" name="object 6"/>
          <p:cNvSpPr/>
          <p:nvPr/>
        </p:nvSpPr>
        <p:spPr>
          <a:xfrm>
            <a:off x="5465064" y="4322064"/>
            <a:ext cx="1240155" cy="76200"/>
          </a:xfrm>
          <a:custGeom>
            <a:avLst/>
            <a:gdLst/>
            <a:ahLst/>
            <a:cxnLst/>
            <a:rect l="l" t="t" r="r" b="b"/>
            <a:pathLst>
              <a:path w="1240154" h="76200">
                <a:moveTo>
                  <a:pt x="1163446" y="0"/>
                </a:moveTo>
                <a:lnTo>
                  <a:pt x="1163446" y="76200"/>
                </a:lnTo>
                <a:lnTo>
                  <a:pt x="1226946" y="44450"/>
                </a:lnTo>
                <a:lnTo>
                  <a:pt x="1176146" y="44450"/>
                </a:lnTo>
                <a:lnTo>
                  <a:pt x="1176146" y="31750"/>
                </a:lnTo>
                <a:lnTo>
                  <a:pt x="1226946" y="31750"/>
                </a:lnTo>
                <a:lnTo>
                  <a:pt x="1163446" y="0"/>
                </a:lnTo>
                <a:close/>
              </a:path>
              <a:path w="1240154" h="76200">
                <a:moveTo>
                  <a:pt x="1163446" y="31750"/>
                </a:moveTo>
                <a:lnTo>
                  <a:pt x="0" y="31750"/>
                </a:lnTo>
                <a:lnTo>
                  <a:pt x="0" y="44450"/>
                </a:lnTo>
                <a:lnTo>
                  <a:pt x="1163446" y="44450"/>
                </a:lnTo>
                <a:lnTo>
                  <a:pt x="1163446" y="31750"/>
                </a:lnTo>
                <a:close/>
              </a:path>
              <a:path w="1240154" h="76200">
                <a:moveTo>
                  <a:pt x="1226946" y="31750"/>
                </a:moveTo>
                <a:lnTo>
                  <a:pt x="1176146" y="31750"/>
                </a:lnTo>
                <a:lnTo>
                  <a:pt x="1176146" y="44450"/>
                </a:lnTo>
                <a:lnTo>
                  <a:pt x="1226946" y="44450"/>
                </a:lnTo>
                <a:lnTo>
                  <a:pt x="1239646" y="38100"/>
                </a:lnTo>
                <a:lnTo>
                  <a:pt x="1226946" y="31750"/>
                </a:lnTo>
                <a:close/>
              </a:path>
            </a:pathLst>
          </a:custGeom>
          <a:solidFill>
            <a:srgbClr val="5B9BD4"/>
          </a:solid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96</a:t>
            </a:fld>
            <a:endParaRPr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04696" y="4414265"/>
            <a:ext cx="10142855" cy="1744067"/>
          </a:xfrm>
          <a:prstGeom prst="rect">
            <a:avLst/>
          </a:prstGeom>
        </p:spPr>
        <p:txBody>
          <a:bodyPr vert="horz" wrap="square" lIns="0" tIns="12700" rIns="0" bIns="0" rtlCol="0">
            <a:spAutoFit/>
          </a:bodyPr>
          <a:lstStyle/>
          <a:p>
            <a:pPr marL="342900" marR="2543810" indent="-342900" algn="r">
              <a:lnSpc>
                <a:spcPts val="2280"/>
              </a:lnSpc>
              <a:spcBef>
                <a:spcPts val="100"/>
              </a:spcBef>
              <a:buFont typeface="Arial"/>
              <a:buChar char="•"/>
              <a:tabLst>
                <a:tab pos="342900" algn="l"/>
                <a:tab pos="343535" algn="l"/>
              </a:tabLst>
            </a:pPr>
            <a:r>
              <a:rPr sz="2000" b="0" dirty="0">
                <a:latin typeface="Calibri Light"/>
                <a:cs typeface="Calibri Light"/>
              </a:rPr>
              <a:t>Thus </a:t>
            </a:r>
            <a:r>
              <a:rPr sz="2000" b="0" spc="-10" dirty="0">
                <a:latin typeface="Calibri Light"/>
                <a:cs typeface="Calibri Light"/>
              </a:rPr>
              <a:t>after </a:t>
            </a:r>
            <a:r>
              <a:rPr sz="2000" b="0" dirty="0">
                <a:latin typeface="Calibri Light"/>
                <a:cs typeface="Calibri Light"/>
              </a:rPr>
              <a:t>using </a:t>
            </a:r>
            <a:r>
              <a:rPr sz="2000" b="0" spc="-5" dirty="0">
                <a:latin typeface="Calibri Light"/>
                <a:cs typeface="Calibri Light"/>
              </a:rPr>
              <a:t>Huffman algorithm </a:t>
            </a:r>
            <a:r>
              <a:rPr sz="2000" b="0" dirty="0">
                <a:latin typeface="Calibri Light"/>
                <a:cs typeface="Calibri Light"/>
              </a:rPr>
              <a:t>the </a:t>
            </a:r>
            <a:r>
              <a:rPr sz="2000" b="0" spc="-10" dirty="0">
                <a:latin typeface="Calibri Light"/>
                <a:cs typeface="Calibri Light"/>
              </a:rPr>
              <a:t>total </a:t>
            </a:r>
            <a:r>
              <a:rPr sz="2000" b="0" dirty="0">
                <a:latin typeface="Calibri Light"/>
                <a:cs typeface="Calibri Light"/>
              </a:rPr>
              <a:t>number </a:t>
            </a:r>
            <a:r>
              <a:rPr sz="2000" b="0" spc="-5" dirty="0">
                <a:latin typeface="Calibri Light"/>
                <a:cs typeface="Calibri Light"/>
              </a:rPr>
              <a:t>of </a:t>
            </a:r>
            <a:r>
              <a:rPr sz="2000" b="0" dirty="0">
                <a:latin typeface="Calibri Light"/>
                <a:cs typeface="Calibri Light"/>
              </a:rPr>
              <a:t>bits </a:t>
            </a:r>
            <a:r>
              <a:rPr sz="2000" b="0" spc="-10" dirty="0">
                <a:latin typeface="Calibri Light"/>
                <a:cs typeface="Calibri Light"/>
              </a:rPr>
              <a:t>required</a:t>
            </a:r>
            <a:r>
              <a:rPr sz="2000" b="0" spc="-145" dirty="0">
                <a:latin typeface="Calibri Light"/>
                <a:cs typeface="Calibri Light"/>
              </a:rPr>
              <a:t> </a:t>
            </a:r>
            <a:r>
              <a:rPr sz="2000" b="0" dirty="0">
                <a:latin typeface="Calibri Light"/>
                <a:cs typeface="Calibri Light"/>
              </a:rPr>
              <a:t>is</a:t>
            </a:r>
            <a:endParaRPr sz="2000" dirty="0">
              <a:latin typeface="Calibri Light"/>
              <a:cs typeface="Calibri Light"/>
            </a:endParaRPr>
          </a:p>
          <a:p>
            <a:pPr marR="2536190" algn="r">
              <a:lnSpc>
                <a:spcPts val="2160"/>
              </a:lnSpc>
            </a:pPr>
            <a:r>
              <a:rPr lang="en-US" sz="2000" b="0" spc="-5" dirty="0" err="1">
                <a:latin typeface="Calibri Light"/>
                <a:cs typeface="Calibri Light"/>
              </a:rPr>
              <a:t>n</a:t>
            </a:r>
            <a:r>
              <a:rPr sz="2000" b="0" spc="-5" dirty="0" err="1">
                <a:latin typeface="Calibri Light"/>
                <a:cs typeface="Calibri Light"/>
              </a:rPr>
              <a:t>b</a:t>
            </a:r>
            <a:r>
              <a:rPr lang="en-US" sz="2000" b="0" spc="-5" dirty="0">
                <a:latin typeface="Calibri Light"/>
                <a:cs typeface="Calibri Light"/>
              </a:rPr>
              <a:t>  </a:t>
            </a:r>
            <a:r>
              <a:rPr sz="2000" b="0" spc="-5" dirty="0">
                <a:latin typeface="Calibri Light"/>
                <a:cs typeface="Calibri Light"/>
              </a:rPr>
              <a:t>=</a:t>
            </a:r>
            <a:r>
              <a:rPr lang="en-US" sz="2000" b="0" spc="-5" dirty="0">
                <a:latin typeface="Calibri Light"/>
                <a:cs typeface="Calibri Light"/>
              </a:rPr>
              <a:t> </a:t>
            </a:r>
            <a:r>
              <a:rPr sz="2000" b="0" spc="-5" dirty="0">
                <a:latin typeface="Calibri Light"/>
                <a:cs typeface="Calibri Light"/>
              </a:rPr>
              <a:t>3*3</a:t>
            </a:r>
            <a:r>
              <a:rPr lang="en-US" sz="2000" b="0" spc="-5" dirty="0">
                <a:latin typeface="Calibri Light"/>
                <a:cs typeface="Calibri Light"/>
              </a:rPr>
              <a:t> </a:t>
            </a:r>
            <a:r>
              <a:rPr sz="2000" b="0" spc="-5" dirty="0">
                <a:latin typeface="Calibri Light"/>
                <a:cs typeface="Calibri Light"/>
              </a:rPr>
              <a:t>+</a:t>
            </a:r>
            <a:r>
              <a:rPr lang="en-US" sz="2000" b="0" spc="-5" dirty="0">
                <a:latin typeface="Calibri Light"/>
                <a:cs typeface="Calibri Light"/>
              </a:rPr>
              <a:t> </a:t>
            </a:r>
            <a:r>
              <a:rPr sz="2000" b="0" spc="-5" dirty="0">
                <a:latin typeface="Calibri Light"/>
                <a:cs typeface="Calibri Light"/>
              </a:rPr>
              <a:t>5*3</a:t>
            </a:r>
            <a:r>
              <a:rPr lang="en-US" sz="2000" b="0" spc="-5" dirty="0">
                <a:latin typeface="Calibri Light"/>
                <a:cs typeface="Calibri Light"/>
              </a:rPr>
              <a:t> </a:t>
            </a:r>
            <a:r>
              <a:rPr sz="2000" b="0" spc="-5" dirty="0">
                <a:latin typeface="Calibri Light"/>
                <a:cs typeface="Calibri Light"/>
              </a:rPr>
              <a:t>+</a:t>
            </a:r>
            <a:r>
              <a:rPr lang="en-US" sz="2000" b="0" spc="-5" dirty="0">
                <a:latin typeface="Calibri Light"/>
                <a:cs typeface="Calibri Light"/>
              </a:rPr>
              <a:t> </a:t>
            </a:r>
            <a:r>
              <a:rPr sz="2000" b="0" spc="-5" dirty="0">
                <a:latin typeface="Calibri Light"/>
                <a:cs typeface="Calibri Light"/>
              </a:rPr>
              <a:t>7*2</a:t>
            </a:r>
            <a:r>
              <a:rPr lang="en-US" sz="2000" b="0" spc="-5" dirty="0">
                <a:latin typeface="Calibri Light"/>
                <a:cs typeface="Calibri Light"/>
              </a:rPr>
              <a:t> </a:t>
            </a:r>
            <a:r>
              <a:rPr sz="2000" b="0" spc="-5" dirty="0">
                <a:latin typeface="Calibri Light"/>
                <a:cs typeface="Calibri Light"/>
              </a:rPr>
              <a:t>+</a:t>
            </a:r>
            <a:r>
              <a:rPr lang="en-US" sz="2000" b="0" spc="-5" dirty="0">
                <a:latin typeface="Calibri Light"/>
                <a:cs typeface="Calibri Light"/>
              </a:rPr>
              <a:t> </a:t>
            </a:r>
            <a:r>
              <a:rPr sz="2000" b="0" spc="-5" dirty="0">
                <a:latin typeface="Calibri Light"/>
                <a:cs typeface="Calibri Light"/>
              </a:rPr>
              <a:t>10*1 </a:t>
            </a:r>
            <a:r>
              <a:rPr sz="2000" b="0" dirty="0">
                <a:latin typeface="Calibri Light"/>
                <a:cs typeface="Calibri Light"/>
              </a:rPr>
              <a:t>=</a:t>
            </a:r>
            <a:r>
              <a:rPr lang="en-US" sz="2000" b="0" dirty="0">
                <a:latin typeface="Calibri Light"/>
                <a:cs typeface="Calibri Light"/>
              </a:rPr>
              <a:t> </a:t>
            </a:r>
            <a:r>
              <a:rPr sz="2000" b="0" dirty="0">
                <a:latin typeface="Calibri Light"/>
                <a:cs typeface="Calibri Light"/>
              </a:rPr>
              <a:t>09</a:t>
            </a:r>
            <a:r>
              <a:rPr lang="en-US" sz="2000" b="0" dirty="0">
                <a:latin typeface="Calibri Light"/>
                <a:cs typeface="Calibri Light"/>
              </a:rPr>
              <a:t> </a:t>
            </a:r>
            <a:r>
              <a:rPr sz="2000" b="0" dirty="0">
                <a:latin typeface="Calibri Light"/>
                <a:cs typeface="Calibri Light"/>
              </a:rPr>
              <a:t>+</a:t>
            </a:r>
            <a:r>
              <a:rPr lang="en-US" sz="2000" b="0" dirty="0">
                <a:latin typeface="Calibri Light"/>
                <a:cs typeface="Calibri Light"/>
              </a:rPr>
              <a:t> </a:t>
            </a:r>
            <a:r>
              <a:rPr sz="2000" b="0" dirty="0">
                <a:latin typeface="Calibri Light"/>
                <a:cs typeface="Calibri Light"/>
              </a:rPr>
              <a:t>15</a:t>
            </a:r>
            <a:r>
              <a:rPr lang="en-US" sz="2000" b="0" dirty="0">
                <a:latin typeface="Calibri Light"/>
                <a:cs typeface="Calibri Light"/>
              </a:rPr>
              <a:t> </a:t>
            </a:r>
            <a:r>
              <a:rPr sz="2000" b="0" dirty="0">
                <a:latin typeface="Calibri Light"/>
                <a:cs typeface="Calibri Light"/>
              </a:rPr>
              <a:t>+</a:t>
            </a:r>
            <a:r>
              <a:rPr lang="en-US" sz="2000" b="0" dirty="0">
                <a:latin typeface="Calibri Light"/>
                <a:cs typeface="Calibri Light"/>
              </a:rPr>
              <a:t> </a:t>
            </a:r>
            <a:r>
              <a:rPr sz="2000" b="0" dirty="0">
                <a:latin typeface="Calibri Light"/>
                <a:cs typeface="Calibri Light"/>
              </a:rPr>
              <a:t>14</a:t>
            </a:r>
            <a:r>
              <a:rPr lang="en-US" sz="2000" b="0" dirty="0">
                <a:latin typeface="Calibri Light"/>
                <a:cs typeface="Calibri Light"/>
              </a:rPr>
              <a:t> </a:t>
            </a:r>
            <a:r>
              <a:rPr sz="2000" b="0" dirty="0">
                <a:latin typeface="Calibri Light"/>
                <a:cs typeface="Calibri Light"/>
              </a:rPr>
              <a:t>+</a:t>
            </a:r>
            <a:r>
              <a:rPr lang="en-US" sz="2000" b="0" dirty="0">
                <a:latin typeface="Calibri Light"/>
                <a:cs typeface="Calibri Light"/>
              </a:rPr>
              <a:t> </a:t>
            </a:r>
            <a:r>
              <a:rPr sz="2000" b="0" dirty="0">
                <a:latin typeface="Calibri Light"/>
                <a:cs typeface="Calibri Light"/>
              </a:rPr>
              <a:t>10</a:t>
            </a:r>
            <a:r>
              <a:rPr sz="2000" b="0" spc="-114" dirty="0">
                <a:latin typeface="Calibri Light"/>
                <a:cs typeface="Calibri Light"/>
              </a:rPr>
              <a:t> </a:t>
            </a:r>
            <a:r>
              <a:rPr sz="2000" b="0" dirty="0">
                <a:latin typeface="Calibri Light"/>
                <a:cs typeface="Calibri Light"/>
              </a:rPr>
              <a:t>=</a:t>
            </a:r>
            <a:r>
              <a:rPr lang="en-US" sz="2000" b="0" dirty="0">
                <a:latin typeface="Calibri Light"/>
                <a:cs typeface="Calibri Light"/>
              </a:rPr>
              <a:t> </a:t>
            </a:r>
            <a:r>
              <a:rPr sz="2000" b="0" dirty="0">
                <a:latin typeface="Calibri Light"/>
                <a:cs typeface="Calibri Light"/>
              </a:rPr>
              <a:t>48bits</a:t>
            </a:r>
            <a:endParaRPr sz="2000" dirty="0">
              <a:latin typeface="Calibri Light"/>
              <a:cs typeface="Calibri Light"/>
            </a:endParaRPr>
          </a:p>
          <a:p>
            <a:pPr marL="355600">
              <a:lnSpc>
                <a:spcPts val="2160"/>
              </a:lnSpc>
            </a:pPr>
            <a:r>
              <a:rPr sz="2000" b="0" dirty="0">
                <a:latin typeface="Calibri Light"/>
                <a:cs typeface="Calibri Light"/>
              </a:rPr>
              <a:t>i.e</a:t>
            </a:r>
            <a:endParaRPr sz="2000" dirty="0">
              <a:latin typeface="Calibri Light"/>
              <a:cs typeface="Calibri Light"/>
            </a:endParaRPr>
          </a:p>
          <a:p>
            <a:pPr marL="2755900">
              <a:lnSpc>
                <a:spcPts val="2160"/>
              </a:lnSpc>
            </a:pPr>
            <a:r>
              <a:rPr sz="2000" b="0" dirty="0">
                <a:latin typeface="Calibri Light"/>
                <a:cs typeface="Calibri Light"/>
              </a:rPr>
              <a:t>(50</a:t>
            </a:r>
            <a:r>
              <a:rPr lang="en-US" sz="2000" b="0" dirty="0">
                <a:latin typeface="Calibri Light"/>
                <a:cs typeface="Calibri Light"/>
              </a:rPr>
              <a:t> </a:t>
            </a:r>
            <a:r>
              <a:rPr sz="2000" b="0" dirty="0">
                <a:latin typeface="Calibri Light"/>
                <a:cs typeface="Calibri Light"/>
              </a:rPr>
              <a:t>-</a:t>
            </a:r>
            <a:r>
              <a:rPr lang="en-US" sz="2000" b="0" dirty="0">
                <a:latin typeface="Calibri Light"/>
                <a:cs typeface="Calibri Light"/>
              </a:rPr>
              <a:t> </a:t>
            </a:r>
            <a:r>
              <a:rPr sz="2000" b="0" dirty="0">
                <a:latin typeface="Calibri Light"/>
                <a:cs typeface="Calibri Light"/>
              </a:rPr>
              <a:t>48)</a:t>
            </a:r>
            <a:r>
              <a:rPr lang="en-US" sz="2000" b="0" dirty="0">
                <a:latin typeface="Calibri Light"/>
                <a:cs typeface="Calibri Light"/>
              </a:rPr>
              <a:t> </a:t>
            </a:r>
            <a:r>
              <a:rPr sz="2000" b="0" dirty="0">
                <a:latin typeface="Calibri Light"/>
                <a:cs typeface="Calibri Light"/>
              </a:rPr>
              <a:t>/</a:t>
            </a:r>
            <a:r>
              <a:rPr lang="en-US" sz="2000" b="0" dirty="0">
                <a:latin typeface="Calibri Light"/>
                <a:cs typeface="Calibri Light"/>
              </a:rPr>
              <a:t> </a:t>
            </a:r>
            <a:r>
              <a:rPr sz="2000" b="0" dirty="0">
                <a:latin typeface="Calibri Light"/>
                <a:cs typeface="Calibri Light"/>
              </a:rPr>
              <a:t>50</a:t>
            </a:r>
            <a:r>
              <a:rPr lang="en-US" sz="2000" b="0" dirty="0">
                <a:latin typeface="Calibri Light"/>
                <a:cs typeface="Calibri Light"/>
              </a:rPr>
              <a:t> </a:t>
            </a:r>
            <a:r>
              <a:rPr sz="2000" b="0" dirty="0">
                <a:latin typeface="Calibri Light"/>
                <a:cs typeface="Calibri Light"/>
              </a:rPr>
              <a:t>*</a:t>
            </a:r>
            <a:r>
              <a:rPr lang="en-US" sz="2000" b="0" dirty="0">
                <a:latin typeface="Calibri Light"/>
                <a:cs typeface="Calibri Light"/>
              </a:rPr>
              <a:t> </a:t>
            </a:r>
            <a:r>
              <a:rPr sz="2000" b="0" dirty="0">
                <a:latin typeface="Calibri Light"/>
                <a:cs typeface="Calibri Light"/>
              </a:rPr>
              <a:t>100%</a:t>
            </a:r>
            <a:r>
              <a:rPr lang="en-US" sz="2000" b="0" dirty="0">
                <a:latin typeface="Calibri Light"/>
                <a:cs typeface="Calibri Light"/>
              </a:rPr>
              <a:t> </a:t>
            </a:r>
            <a:r>
              <a:rPr sz="2000" b="0" dirty="0">
                <a:latin typeface="Calibri Light"/>
                <a:cs typeface="Calibri Light"/>
              </a:rPr>
              <a:t>=</a:t>
            </a:r>
            <a:r>
              <a:rPr lang="en-US" sz="2000" b="0" dirty="0">
                <a:latin typeface="Calibri Light"/>
                <a:cs typeface="Calibri Light"/>
              </a:rPr>
              <a:t> </a:t>
            </a:r>
            <a:r>
              <a:rPr sz="2000" b="0" dirty="0">
                <a:latin typeface="Calibri Light"/>
                <a:cs typeface="Calibri Light"/>
              </a:rPr>
              <a:t>4%</a:t>
            </a:r>
            <a:endParaRPr sz="2000" dirty="0">
              <a:latin typeface="Calibri Light"/>
              <a:cs typeface="Calibri Light"/>
            </a:endParaRPr>
          </a:p>
          <a:p>
            <a:pPr marL="355600" marR="5080">
              <a:lnSpc>
                <a:spcPts val="2160"/>
              </a:lnSpc>
              <a:spcBef>
                <a:spcPts val="155"/>
              </a:spcBef>
            </a:pPr>
            <a:r>
              <a:rPr sz="2000" b="0" dirty="0">
                <a:latin typeface="Calibri Light"/>
                <a:cs typeface="Calibri Light"/>
              </a:rPr>
              <a:t>Since in this small </a:t>
            </a:r>
            <a:r>
              <a:rPr sz="2000" b="0" spc="-10" dirty="0">
                <a:latin typeface="Calibri Light"/>
                <a:cs typeface="Calibri Light"/>
              </a:rPr>
              <a:t>example we </a:t>
            </a:r>
            <a:r>
              <a:rPr sz="2000" b="0" spc="-15" dirty="0">
                <a:latin typeface="Calibri Light"/>
                <a:cs typeface="Calibri Light"/>
              </a:rPr>
              <a:t>save </a:t>
            </a:r>
            <a:r>
              <a:rPr sz="2000" b="0" spc="-5" dirty="0">
                <a:latin typeface="Calibri Light"/>
                <a:cs typeface="Calibri Light"/>
              </a:rPr>
              <a:t>about </a:t>
            </a:r>
            <a:r>
              <a:rPr sz="2000" b="0" dirty="0">
                <a:latin typeface="Calibri Light"/>
                <a:cs typeface="Calibri Light"/>
              </a:rPr>
              <a:t>4% space </a:t>
            </a:r>
            <a:r>
              <a:rPr sz="2000" b="0" spc="-5" dirty="0">
                <a:latin typeface="Calibri Light"/>
                <a:cs typeface="Calibri Light"/>
              </a:rPr>
              <a:t>by </a:t>
            </a:r>
            <a:r>
              <a:rPr sz="2000" b="0" dirty="0">
                <a:latin typeface="Calibri Light"/>
                <a:cs typeface="Calibri Light"/>
              </a:rPr>
              <a:t>using </a:t>
            </a:r>
            <a:r>
              <a:rPr sz="2000" b="0" spc="-5" dirty="0">
                <a:latin typeface="Calibri Light"/>
                <a:cs typeface="Calibri Light"/>
              </a:rPr>
              <a:t>Huffman algorithm. If </a:t>
            </a:r>
            <a:r>
              <a:rPr sz="2000" b="0" spc="-15" dirty="0">
                <a:latin typeface="Calibri Light"/>
                <a:cs typeface="Calibri Light"/>
              </a:rPr>
              <a:t>we </a:t>
            </a:r>
            <a:r>
              <a:rPr sz="2000" b="0" spc="-25" dirty="0">
                <a:latin typeface="Calibri Light"/>
                <a:cs typeface="Calibri Light"/>
              </a:rPr>
              <a:t>take </a:t>
            </a:r>
            <a:r>
              <a:rPr sz="2000" b="0" spc="-10" dirty="0">
                <a:latin typeface="Calibri Light"/>
                <a:cs typeface="Calibri Light"/>
              </a:rPr>
              <a:t>large  example </a:t>
            </a:r>
            <a:r>
              <a:rPr sz="2000" b="0" dirty="0">
                <a:latin typeface="Calibri Light"/>
                <a:cs typeface="Calibri Light"/>
              </a:rPr>
              <a:t>with a lot </a:t>
            </a:r>
            <a:r>
              <a:rPr sz="2000" b="0" spc="-5" dirty="0">
                <a:latin typeface="Calibri Light"/>
                <a:cs typeface="Calibri Light"/>
              </a:rPr>
              <a:t>of </a:t>
            </a:r>
            <a:r>
              <a:rPr sz="2000" b="0" spc="-15" dirty="0">
                <a:latin typeface="Calibri Light"/>
                <a:cs typeface="Calibri Light"/>
              </a:rPr>
              <a:t>characters </a:t>
            </a:r>
            <a:r>
              <a:rPr sz="2000" b="0" dirty="0">
                <a:latin typeface="Calibri Light"/>
                <a:cs typeface="Calibri Light"/>
              </a:rPr>
              <a:t>and their </a:t>
            </a:r>
            <a:r>
              <a:rPr sz="2000" b="0" spc="-5" dirty="0">
                <a:latin typeface="Calibri Light"/>
                <a:cs typeface="Calibri Light"/>
              </a:rPr>
              <a:t>frequencies </a:t>
            </a:r>
            <a:r>
              <a:rPr sz="2000" b="0" spc="-10" dirty="0">
                <a:latin typeface="Calibri Light"/>
                <a:cs typeface="Calibri Light"/>
              </a:rPr>
              <a:t>we can </a:t>
            </a:r>
            <a:r>
              <a:rPr sz="2000" b="0" spc="-15" dirty="0">
                <a:latin typeface="Calibri Light"/>
                <a:cs typeface="Calibri Light"/>
              </a:rPr>
              <a:t>save </a:t>
            </a:r>
            <a:r>
              <a:rPr sz="2000" b="0" dirty="0">
                <a:latin typeface="Calibri Light"/>
                <a:cs typeface="Calibri Light"/>
              </a:rPr>
              <a:t>a lot </a:t>
            </a:r>
            <a:r>
              <a:rPr sz="2000" b="0" spc="-5" dirty="0">
                <a:latin typeface="Calibri Light"/>
                <a:cs typeface="Calibri Light"/>
              </a:rPr>
              <a:t>of</a:t>
            </a:r>
            <a:r>
              <a:rPr sz="2000" b="0" spc="-180" dirty="0">
                <a:latin typeface="Calibri Light"/>
                <a:cs typeface="Calibri Light"/>
              </a:rPr>
              <a:t> </a:t>
            </a:r>
            <a:r>
              <a:rPr sz="2000" b="0" dirty="0">
                <a:latin typeface="Calibri Light"/>
                <a:cs typeface="Calibri Light"/>
              </a:rPr>
              <a:t>space</a:t>
            </a:r>
            <a:endParaRPr sz="2000" dirty="0">
              <a:latin typeface="Calibri Light"/>
              <a:cs typeface="Calibri Light"/>
            </a:endParaRPr>
          </a:p>
        </p:txBody>
      </p:sp>
      <p:sp>
        <p:nvSpPr>
          <p:cNvPr id="3" name="object 3"/>
          <p:cNvSpPr/>
          <p:nvPr/>
        </p:nvSpPr>
        <p:spPr>
          <a:xfrm>
            <a:off x="1642007" y="508836"/>
            <a:ext cx="4117256" cy="3910763"/>
          </a:xfrm>
          <a:prstGeom prst="rect">
            <a:avLst/>
          </a:prstGeom>
          <a:blipFill>
            <a:blip r:embed="rId2" cstate="print"/>
            <a:stretch>
              <a:fillRect/>
            </a:stretch>
          </a:blipFill>
        </p:spPr>
        <p:txBody>
          <a:bodyPr wrap="square" lIns="0" tIns="0" rIns="0" bIns="0" rtlCol="0"/>
          <a:lstStyle/>
          <a:p>
            <a:endParaRPr/>
          </a:p>
        </p:txBody>
      </p:sp>
      <p:graphicFrame>
        <p:nvGraphicFramePr>
          <p:cNvPr id="4" name="object 4"/>
          <p:cNvGraphicFramePr>
            <a:graphicFrameLocks noGrp="1"/>
          </p:cNvGraphicFramePr>
          <p:nvPr/>
        </p:nvGraphicFramePr>
        <p:xfrm>
          <a:off x="6394450" y="1237233"/>
          <a:ext cx="4953000" cy="1828799"/>
        </p:xfrm>
        <a:graphic>
          <a:graphicData uri="http://schemas.openxmlformats.org/drawingml/2006/table">
            <a:tbl>
              <a:tblPr firstRow="1" bandRow="1">
                <a:tableStyleId>{2D5ABB26-0587-4C30-8999-92F81FD0307C}</a:tableStyleId>
              </a:tblPr>
              <a:tblGrid>
                <a:gridCol w="1651000">
                  <a:extLst>
                    <a:ext uri="{9D8B030D-6E8A-4147-A177-3AD203B41FA5}">
                      <a16:colId xmlns:a16="http://schemas.microsoft.com/office/drawing/2014/main" val="20000"/>
                    </a:ext>
                  </a:extLst>
                </a:gridCol>
                <a:gridCol w="1651000">
                  <a:extLst>
                    <a:ext uri="{9D8B030D-6E8A-4147-A177-3AD203B41FA5}">
                      <a16:colId xmlns:a16="http://schemas.microsoft.com/office/drawing/2014/main" val="20001"/>
                    </a:ext>
                  </a:extLst>
                </a:gridCol>
                <a:gridCol w="1651000">
                  <a:extLst>
                    <a:ext uri="{9D8B030D-6E8A-4147-A177-3AD203B41FA5}">
                      <a16:colId xmlns:a16="http://schemas.microsoft.com/office/drawing/2014/main" val="20002"/>
                    </a:ext>
                  </a:extLst>
                </a:gridCol>
              </a:tblGrid>
              <a:tr h="365760">
                <a:tc>
                  <a:txBody>
                    <a:bodyPr/>
                    <a:lstStyle/>
                    <a:p>
                      <a:pPr marL="92075">
                        <a:lnSpc>
                          <a:spcPct val="100000"/>
                        </a:lnSpc>
                        <a:spcBef>
                          <a:spcPts val="240"/>
                        </a:spcBef>
                      </a:pPr>
                      <a:r>
                        <a:rPr sz="1800" b="1" spc="-10" dirty="0">
                          <a:solidFill>
                            <a:srgbClr val="FFFFFF"/>
                          </a:solidFill>
                          <a:latin typeface="Calibri"/>
                          <a:cs typeface="Calibri"/>
                        </a:rPr>
                        <a:t>Character</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40"/>
                        </a:spcBef>
                      </a:pPr>
                      <a:r>
                        <a:rPr sz="1800" b="1" spc="-5" dirty="0">
                          <a:solidFill>
                            <a:srgbClr val="FFFFFF"/>
                          </a:solidFill>
                          <a:latin typeface="Calibri"/>
                          <a:cs typeface="Calibri"/>
                        </a:rPr>
                        <a:t>frequencies</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40"/>
                        </a:spcBef>
                      </a:pPr>
                      <a:r>
                        <a:rPr sz="1800" b="1" spc="-5" dirty="0">
                          <a:solidFill>
                            <a:srgbClr val="FFFFFF"/>
                          </a:solidFill>
                          <a:latin typeface="Calibri"/>
                          <a:cs typeface="Calibri"/>
                        </a:rPr>
                        <a:t>code</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365759">
                <a:tc>
                  <a:txBody>
                    <a:bodyPr/>
                    <a:lstStyle/>
                    <a:p>
                      <a:pPr marL="92075">
                        <a:lnSpc>
                          <a:spcPct val="100000"/>
                        </a:lnSpc>
                        <a:spcBef>
                          <a:spcPts val="240"/>
                        </a:spcBef>
                      </a:pPr>
                      <a:r>
                        <a:rPr sz="1800" dirty="0">
                          <a:latin typeface="Calibri"/>
                          <a:cs typeface="Calibri"/>
                        </a:rPr>
                        <a:t>A</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0"/>
                        </a:spcBef>
                      </a:pPr>
                      <a:r>
                        <a:rPr sz="1800" dirty="0">
                          <a:latin typeface="Calibri"/>
                          <a:cs typeface="Calibri"/>
                        </a:rPr>
                        <a:t>3</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0"/>
                        </a:spcBef>
                      </a:pPr>
                      <a:r>
                        <a:rPr sz="1800" dirty="0">
                          <a:latin typeface="Calibri"/>
                          <a:cs typeface="Calibri"/>
                        </a:rPr>
                        <a:t>110</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365760">
                <a:tc>
                  <a:txBody>
                    <a:bodyPr/>
                    <a:lstStyle/>
                    <a:p>
                      <a:pPr marL="92075">
                        <a:lnSpc>
                          <a:spcPct val="100000"/>
                        </a:lnSpc>
                        <a:spcBef>
                          <a:spcPts val="240"/>
                        </a:spcBef>
                      </a:pPr>
                      <a:r>
                        <a:rPr sz="1800" dirty="0">
                          <a:latin typeface="Calibri"/>
                          <a:cs typeface="Calibri"/>
                        </a:rPr>
                        <a:t>O</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0"/>
                        </a:spcBef>
                      </a:pPr>
                      <a:r>
                        <a:rPr sz="1800" dirty="0">
                          <a:latin typeface="Calibri"/>
                          <a:cs typeface="Calibri"/>
                        </a:rPr>
                        <a:t>5</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0"/>
                        </a:spcBef>
                      </a:pPr>
                      <a:r>
                        <a:rPr sz="1800" dirty="0">
                          <a:latin typeface="Calibri"/>
                          <a:cs typeface="Calibri"/>
                        </a:rPr>
                        <a:t>111</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365760">
                <a:tc>
                  <a:txBody>
                    <a:bodyPr/>
                    <a:lstStyle/>
                    <a:p>
                      <a:pPr marL="92075">
                        <a:lnSpc>
                          <a:spcPct val="100000"/>
                        </a:lnSpc>
                        <a:spcBef>
                          <a:spcPts val="244"/>
                        </a:spcBef>
                      </a:pPr>
                      <a:r>
                        <a:rPr sz="1800" dirty="0">
                          <a:latin typeface="Calibri"/>
                          <a:cs typeface="Calibri"/>
                        </a:rPr>
                        <a:t>T</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4"/>
                        </a:spcBef>
                      </a:pPr>
                      <a:r>
                        <a:rPr sz="1800" dirty="0">
                          <a:latin typeface="Calibri"/>
                          <a:cs typeface="Calibri"/>
                        </a:rPr>
                        <a:t>7</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4"/>
                        </a:spcBef>
                      </a:pPr>
                      <a:r>
                        <a:rPr sz="1800" dirty="0">
                          <a:latin typeface="Calibri"/>
                          <a:cs typeface="Calibri"/>
                        </a:rPr>
                        <a:t>10</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r h="365760">
                <a:tc>
                  <a:txBody>
                    <a:bodyPr/>
                    <a:lstStyle/>
                    <a:p>
                      <a:pPr marL="92075">
                        <a:lnSpc>
                          <a:spcPct val="100000"/>
                        </a:lnSpc>
                        <a:spcBef>
                          <a:spcPts val="245"/>
                        </a:spcBef>
                      </a:pPr>
                      <a:r>
                        <a:rPr sz="1800" dirty="0">
                          <a:latin typeface="Calibri"/>
                          <a:cs typeface="Calibri"/>
                        </a:rPr>
                        <a:t>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5"/>
                        </a:spcBef>
                      </a:pPr>
                      <a:r>
                        <a:rPr sz="1800" spc="-5" dirty="0">
                          <a:latin typeface="Calibri"/>
                          <a:cs typeface="Calibri"/>
                        </a:rPr>
                        <a:t>10</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5"/>
                        </a:spcBef>
                      </a:pPr>
                      <a:r>
                        <a:rPr sz="1800" dirty="0">
                          <a:latin typeface="Calibri"/>
                          <a:cs typeface="Calibri"/>
                        </a:rPr>
                        <a:t>0</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4"/>
                  </a:ext>
                </a:extLst>
              </a:tr>
            </a:tbl>
          </a:graphicData>
        </a:graphic>
      </p:graphicFrame>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97</a:t>
            </a:fld>
            <a:endParaRPr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F9814020-D454-4189-ADA5-67DD407F63E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B82D1C57-5068-4E46-B8DD-ABF5EE92BB3A}" type="slidenum">
              <a:rPr lang="en-US" altLang="en-US" sz="1400">
                <a:solidFill>
                  <a:srgbClr val="000000"/>
                </a:solidFill>
                <a:cs typeface="Arial" panose="020B0604020202020204" pitchFamily="34" charset="0"/>
              </a:rPr>
              <a:pPr fontAlgn="base">
                <a:spcBef>
                  <a:spcPct val="0"/>
                </a:spcBef>
                <a:spcAft>
                  <a:spcPct val="0"/>
                </a:spcAft>
                <a:buClrTx/>
                <a:buSzTx/>
                <a:buNone/>
              </a:pPr>
              <a:t>98</a:t>
            </a:fld>
            <a:endParaRPr lang="en-US" altLang="en-US" sz="1400">
              <a:solidFill>
                <a:srgbClr val="000000"/>
              </a:solidFill>
              <a:cs typeface="Arial" panose="020B0604020202020204" pitchFamily="34" charset="0"/>
            </a:endParaRPr>
          </a:p>
        </p:txBody>
      </p:sp>
      <p:sp>
        <p:nvSpPr>
          <p:cNvPr id="54275" name="Rectangle 2">
            <a:extLst>
              <a:ext uri="{FF2B5EF4-FFF2-40B4-BE49-F238E27FC236}">
                <a16:creationId xmlns:a16="http://schemas.microsoft.com/office/drawing/2014/main" id="{FC38B1B3-94EE-4586-8B85-0BC227B8C154}"/>
              </a:ext>
            </a:extLst>
          </p:cNvPr>
          <p:cNvSpPr>
            <a:spLocks noGrp="1" noChangeArrowheads="1"/>
          </p:cNvSpPr>
          <p:nvPr>
            <p:ph type="title"/>
          </p:nvPr>
        </p:nvSpPr>
        <p:spPr>
          <a:xfrm>
            <a:off x="1524000" y="152400"/>
            <a:ext cx="8839200" cy="533400"/>
          </a:xfrm>
        </p:spPr>
        <p:txBody>
          <a:bodyPr/>
          <a:lstStyle/>
          <a:p>
            <a:r>
              <a:rPr lang="en-US" altLang="en-US"/>
              <a:t>Data Compression: Huffman Coding </a:t>
            </a:r>
          </a:p>
        </p:txBody>
      </p:sp>
      <p:sp>
        <p:nvSpPr>
          <p:cNvPr id="54276" name="Rectangle 3">
            <a:extLst>
              <a:ext uri="{FF2B5EF4-FFF2-40B4-BE49-F238E27FC236}">
                <a16:creationId xmlns:a16="http://schemas.microsoft.com/office/drawing/2014/main" id="{21ABD536-3839-431E-9523-8E785EAF7CC7}"/>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4277" name="Rectangle 4">
            <a:extLst>
              <a:ext uri="{FF2B5EF4-FFF2-40B4-BE49-F238E27FC236}">
                <a16:creationId xmlns:a16="http://schemas.microsoft.com/office/drawing/2014/main" id="{D3E51EE0-7096-4FB6-84DF-0A302BDF622E}"/>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4278" name="Rectangle 5">
            <a:extLst>
              <a:ext uri="{FF2B5EF4-FFF2-40B4-BE49-F238E27FC236}">
                <a16:creationId xmlns:a16="http://schemas.microsoft.com/office/drawing/2014/main" id="{78AEA699-5C8E-4CDD-8350-55360BAB81DA}"/>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4279" name="Rectangle 6">
            <a:extLst>
              <a:ext uri="{FF2B5EF4-FFF2-40B4-BE49-F238E27FC236}">
                <a16:creationId xmlns:a16="http://schemas.microsoft.com/office/drawing/2014/main" id="{125E1855-552B-49FF-B430-F84DD0F4AB26}"/>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4280" name="Rectangle 7">
            <a:extLst>
              <a:ext uri="{FF2B5EF4-FFF2-40B4-BE49-F238E27FC236}">
                <a16:creationId xmlns:a16="http://schemas.microsoft.com/office/drawing/2014/main" id="{8BE04627-02EC-4846-BCC0-5ECDCAA420FD}"/>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4281" name="Rectangle 8">
            <a:extLst>
              <a:ext uri="{FF2B5EF4-FFF2-40B4-BE49-F238E27FC236}">
                <a16:creationId xmlns:a16="http://schemas.microsoft.com/office/drawing/2014/main" id="{4761FB0A-9461-44BE-B23E-3D1F78E0F63B}"/>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4282" name="Rectangle 9">
            <a:extLst>
              <a:ext uri="{FF2B5EF4-FFF2-40B4-BE49-F238E27FC236}">
                <a16:creationId xmlns:a16="http://schemas.microsoft.com/office/drawing/2014/main" id="{58F1C5CB-C9F3-4C00-97C9-C12470EFEB5F}"/>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4283" name="Rectangle 10">
            <a:extLst>
              <a:ext uri="{FF2B5EF4-FFF2-40B4-BE49-F238E27FC236}">
                <a16:creationId xmlns:a16="http://schemas.microsoft.com/office/drawing/2014/main" id="{D052C973-3347-4917-9A01-1B7CE9B69F9A}"/>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4284" name="Rectangle 11">
            <a:extLst>
              <a:ext uri="{FF2B5EF4-FFF2-40B4-BE49-F238E27FC236}">
                <a16:creationId xmlns:a16="http://schemas.microsoft.com/office/drawing/2014/main" id="{70DF2AEE-7C28-4F24-93C2-AEECC6492452}"/>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4285" name="Rectangle 12">
            <a:extLst>
              <a:ext uri="{FF2B5EF4-FFF2-40B4-BE49-F238E27FC236}">
                <a16:creationId xmlns:a16="http://schemas.microsoft.com/office/drawing/2014/main" id="{5D3ACB5C-95CB-49AE-B10F-9F260E10D7F9}"/>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4286" name="Rectangle 13">
            <a:extLst>
              <a:ext uri="{FF2B5EF4-FFF2-40B4-BE49-F238E27FC236}">
                <a16:creationId xmlns:a16="http://schemas.microsoft.com/office/drawing/2014/main" id="{6B50EDED-97A3-444A-B34B-C7B36BA6D1AE}"/>
              </a:ext>
            </a:extLst>
          </p:cNvPr>
          <p:cNvSpPr>
            <a:spLocks noGrp="1" noChangeArrowheads="1"/>
          </p:cNvSpPr>
          <p:nvPr>
            <p:ph type="body" idx="1"/>
          </p:nvPr>
        </p:nvSpPr>
        <p:spPr>
          <a:xfrm>
            <a:off x="1676400" y="990600"/>
            <a:ext cx="8686800" cy="2438400"/>
          </a:xfrm>
        </p:spPr>
        <p:txBody>
          <a:bodyPr/>
          <a:lstStyle/>
          <a:p>
            <a:pPr marL="0" indent="0" algn="just">
              <a:lnSpc>
                <a:spcPct val="150000"/>
              </a:lnSpc>
              <a:buNone/>
            </a:pPr>
            <a:r>
              <a:rPr lang="en-US" altLang="en-US" sz="2000"/>
              <a:t>In ASCII, every character is encoded in 8 bits. Huffman coding compresses data by using fewer bits to encode more frequently occurring characters. The codes for characters are constructed based on the occurrence of characters in the text using a binary tree, called the </a:t>
            </a:r>
            <a:r>
              <a:rPr lang="en-US" altLang="en-US" sz="2000" i="1"/>
              <a:t>Huffman coding tree</a:t>
            </a:r>
            <a:r>
              <a:rPr lang="en-US" altLang="en-US" sz="2000"/>
              <a:t>.</a:t>
            </a:r>
          </a:p>
          <a:p>
            <a:pPr marL="0" indent="0" algn="just">
              <a:lnSpc>
                <a:spcPct val="150000"/>
              </a:lnSpc>
              <a:buNone/>
            </a:pPr>
            <a:r>
              <a:rPr lang="en-US" altLang="en-US" sz="2000"/>
              <a:t>Mississippi</a:t>
            </a:r>
          </a:p>
        </p:txBody>
      </p:sp>
      <p:sp>
        <p:nvSpPr>
          <p:cNvPr id="54287" name="Rectangle 14">
            <a:extLst>
              <a:ext uri="{FF2B5EF4-FFF2-40B4-BE49-F238E27FC236}">
                <a16:creationId xmlns:a16="http://schemas.microsoft.com/office/drawing/2014/main" id="{C5909BCC-4F67-47F7-8815-496249B9B2F5}"/>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4288" name="Rectangle 15">
            <a:extLst>
              <a:ext uri="{FF2B5EF4-FFF2-40B4-BE49-F238E27FC236}">
                <a16:creationId xmlns:a16="http://schemas.microsoft.com/office/drawing/2014/main" id="{C24007FD-CDFA-4739-986D-5B4B9A782224}"/>
              </a:ext>
            </a:extLst>
          </p:cNvPr>
          <p:cNvSpPr>
            <a:spLocks noChangeArrowheads="1"/>
          </p:cNvSpPr>
          <p:nvPr/>
        </p:nvSpPr>
        <p:spPr bwMode="auto">
          <a:xfrm>
            <a:off x="1524001" y="26266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4289" name="Rectangle 20">
            <a:extLst>
              <a:ext uri="{FF2B5EF4-FFF2-40B4-BE49-F238E27FC236}">
                <a16:creationId xmlns:a16="http://schemas.microsoft.com/office/drawing/2014/main" id="{3C587A0C-2492-4ACF-A440-D056232CB8CD}"/>
              </a:ext>
            </a:extLst>
          </p:cNvPr>
          <p:cNvSpPr>
            <a:spLocks noChangeArrowheads="1"/>
          </p:cNvSpPr>
          <p:nvPr/>
        </p:nvSpPr>
        <p:spPr bwMode="auto">
          <a:xfrm>
            <a:off x="1524001" y="23456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54290" name="Object 19">
            <a:extLst>
              <a:ext uri="{FF2B5EF4-FFF2-40B4-BE49-F238E27FC236}">
                <a16:creationId xmlns:a16="http://schemas.microsoft.com/office/drawing/2014/main" id="{D18175EA-3395-4B1B-A9F2-46286D1D4448}"/>
              </a:ext>
            </a:extLst>
          </p:cNvPr>
          <p:cNvGraphicFramePr>
            <a:graphicFrameLocks noChangeAspect="1"/>
          </p:cNvGraphicFramePr>
          <p:nvPr/>
        </p:nvGraphicFramePr>
        <p:xfrm>
          <a:off x="2963863" y="3213100"/>
          <a:ext cx="2290762" cy="3060700"/>
        </p:xfrm>
        <a:graphic>
          <a:graphicData uri="http://schemas.openxmlformats.org/presentationml/2006/ole">
            <mc:AlternateContent xmlns:mc="http://schemas.openxmlformats.org/markup-compatibility/2006">
              <mc:Choice xmlns:v="urn:schemas-microsoft-com:vml" Requires="v">
                <p:oleObj spid="_x0000_s30732" name="Picture" r:id="rId3" imgW="1517374" imgH="1683026" progId="Word.Picture.8">
                  <p:embed/>
                </p:oleObj>
              </mc:Choice>
              <mc:Fallback>
                <p:oleObj name="Picture" r:id="rId3" imgW="1517374" imgH="1683026" progId="Word.Picture.8">
                  <p:embed/>
                  <p:pic>
                    <p:nvPicPr>
                      <p:cNvPr id="54290" name="Object 19">
                        <a:extLst>
                          <a:ext uri="{FF2B5EF4-FFF2-40B4-BE49-F238E27FC236}">
                            <a16:creationId xmlns:a16="http://schemas.microsoft.com/office/drawing/2014/main" id="{D18175EA-3395-4B1B-A9F2-46286D1D44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3863" y="3213100"/>
                        <a:ext cx="2290762"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91" name="Rectangle 22">
            <a:extLst>
              <a:ext uri="{FF2B5EF4-FFF2-40B4-BE49-F238E27FC236}">
                <a16:creationId xmlns:a16="http://schemas.microsoft.com/office/drawing/2014/main" id="{03921ACF-79A4-483B-99DC-8C6CB1A78633}"/>
              </a:ext>
            </a:extLst>
          </p:cNvPr>
          <p:cNvSpPr>
            <a:spLocks noChangeArrowheads="1"/>
          </p:cNvSpPr>
          <p:nvPr/>
        </p:nvSpPr>
        <p:spPr bwMode="auto">
          <a:xfrm>
            <a:off x="1524001" y="23456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54292" name="Object 21">
            <a:extLst>
              <a:ext uri="{FF2B5EF4-FFF2-40B4-BE49-F238E27FC236}">
                <a16:creationId xmlns:a16="http://schemas.microsoft.com/office/drawing/2014/main" id="{AEBBBA01-AB67-411D-85F7-050A60F2B2B7}"/>
              </a:ext>
            </a:extLst>
          </p:cNvPr>
          <p:cNvGraphicFramePr>
            <a:graphicFrameLocks noChangeAspect="1"/>
          </p:cNvGraphicFramePr>
          <p:nvPr/>
        </p:nvGraphicFramePr>
        <p:xfrm>
          <a:off x="5627688" y="3284539"/>
          <a:ext cx="4176712" cy="3336925"/>
        </p:xfrm>
        <a:graphic>
          <a:graphicData uri="http://schemas.openxmlformats.org/presentationml/2006/ole">
            <mc:AlternateContent xmlns:mc="http://schemas.openxmlformats.org/markup-compatibility/2006">
              <mc:Choice xmlns:v="urn:schemas-microsoft-com:vml" Requires="v">
                <p:oleObj spid="_x0000_s30733" name="Picture" r:id="rId5" imgW="2470826" imgH="1647217" progId="Word.Picture.8">
                  <p:embed/>
                </p:oleObj>
              </mc:Choice>
              <mc:Fallback>
                <p:oleObj name="Picture" r:id="rId5" imgW="2470826" imgH="1647217" progId="Word.Picture.8">
                  <p:embed/>
                  <p:pic>
                    <p:nvPicPr>
                      <p:cNvPr id="54292" name="Object 21">
                        <a:extLst>
                          <a:ext uri="{FF2B5EF4-FFF2-40B4-BE49-F238E27FC236}">
                            <a16:creationId xmlns:a16="http://schemas.microsoft.com/office/drawing/2014/main" id="{AEBBBA01-AB67-411D-85F7-050A60F2B2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27688" y="3284539"/>
                        <a:ext cx="4176712" cy="333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93" name="Rectangle 13">
            <a:extLst>
              <a:ext uri="{FF2B5EF4-FFF2-40B4-BE49-F238E27FC236}">
                <a16:creationId xmlns:a16="http://schemas.microsoft.com/office/drawing/2014/main" id="{1C361E7B-09D3-44FF-B3DD-8734D9C6D8CC}"/>
              </a:ext>
            </a:extLst>
          </p:cNvPr>
          <p:cNvSpPr txBox="1">
            <a:spLocks noChangeArrowheads="1"/>
          </p:cNvSpPr>
          <p:nvPr/>
        </p:nvSpPr>
        <p:spPr bwMode="auto">
          <a:xfrm>
            <a:off x="5375276" y="5481639"/>
            <a:ext cx="52927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Aft>
                <a:spcPct val="0"/>
              </a:spcAft>
              <a:buClr>
                <a:srgbClr val="000000"/>
              </a:buClr>
              <a:buNone/>
            </a:pPr>
            <a:r>
              <a:rPr lang="en-US" altLang="en-US" sz="2000">
                <a:solidFill>
                  <a:srgbClr val="000000"/>
                </a:solidFill>
                <a:cs typeface="Arial" panose="020B0604020202020204" pitchFamily="34" charset="0"/>
              </a:rPr>
              <a:t>000101011010110010011</a:t>
            </a:r>
          </a:p>
          <a:p>
            <a:pPr eaLnBrk="0" fontAlgn="base" hangingPunct="0">
              <a:spcAft>
                <a:spcPct val="0"/>
              </a:spcAft>
              <a:buClr>
                <a:srgbClr val="000000"/>
              </a:buClr>
              <a:buNone/>
            </a:pPr>
            <a:r>
              <a:rPr lang="en-US" altLang="en-US" sz="2000">
                <a:solidFill>
                  <a:srgbClr val="000000"/>
                </a:solidFill>
                <a:cs typeface="Arial" panose="020B0604020202020204" pitchFamily="34" charset="0"/>
              </a:rPr>
              <a:t>21 bits</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9DD1B1B2-A898-49E5-9F7F-40448B6D792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00F56E68-F02A-4A97-878C-3F8330129F9D}" type="slidenum">
              <a:rPr lang="en-US" altLang="en-US" sz="1400">
                <a:solidFill>
                  <a:srgbClr val="000000"/>
                </a:solidFill>
                <a:cs typeface="Arial" panose="020B0604020202020204" pitchFamily="34" charset="0"/>
              </a:rPr>
              <a:pPr fontAlgn="base">
                <a:spcBef>
                  <a:spcPct val="0"/>
                </a:spcBef>
                <a:spcAft>
                  <a:spcPct val="0"/>
                </a:spcAft>
                <a:buClrTx/>
                <a:buSzTx/>
                <a:buNone/>
              </a:pPr>
              <a:t>99</a:t>
            </a:fld>
            <a:endParaRPr lang="en-US" altLang="en-US" sz="1400">
              <a:solidFill>
                <a:srgbClr val="000000"/>
              </a:solidFill>
              <a:cs typeface="Arial" panose="020B0604020202020204" pitchFamily="34" charset="0"/>
            </a:endParaRPr>
          </a:p>
        </p:txBody>
      </p:sp>
      <p:sp>
        <p:nvSpPr>
          <p:cNvPr id="55299" name="Rectangle 2">
            <a:extLst>
              <a:ext uri="{FF2B5EF4-FFF2-40B4-BE49-F238E27FC236}">
                <a16:creationId xmlns:a16="http://schemas.microsoft.com/office/drawing/2014/main" id="{FC72FA5F-1A6D-491A-9801-C4F6C661FF9A}"/>
              </a:ext>
            </a:extLst>
          </p:cNvPr>
          <p:cNvSpPr>
            <a:spLocks noGrp="1" noChangeArrowheads="1"/>
          </p:cNvSpPr>
          <p:nvPr>
            <p:ph type="title"/>
          </p:nvPr>
        </p:nvSpPr>
        <p:spPr>
          <a:xfrm>
            <a:off x="1524000" y="152400"/>
            <a:ext cx="8839200" cy="533400"/>
          </a:xfrm>
        </p:spPr>
        <p:txBody>
          <a:bodyPr/>
          <a:lstStyle/>
          <a:p>
            <a:r>
              <a:rPr lang="en-US" altLang="en-US"/>
              <a:t>Constructing Huffman Tree</a:t>
            </a:r>
          </a:p>
        </p:txBody>
      </p:sp>
      <p:sp>
        <p:nvSpPr>
          <p:cNvPr id="55300" name="Rectangle 3">
            <a:extLst>
              <a:ext uri="{FF2B5EF4-FFF2-40B4-BE49-F238E27FC236}">
                <a16:creationId xmlns:a16="http://schemas.microsoft.com/office/drawing/2014/main" id="{444DBE4E-1355-4DF6-B31B-AA662084722C}"/>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5301" name="Rectangle 4">
            <a:extLst>
              <a:ext uri="{FF2B5EF4-FFF2-40B4-BE49-F238E27FC236}">
                <a16:creationId xmlns:a16="http://schemas.microsoft.com/office/drawing/2014/main" id="{587A2833-FA90-4D87-BB1D-1AB8C9876995}"/>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5302" name="Rectangle 5">
            <a:extLst>
              <a:ext uri="{FF2B5EF4-FFF2-40B4-BE49-F238E27FC236}">
                <a16:creationId xmlns:a16="http://schemas.microsoft.com/office/drawing/2014/main" id="{03DA0313-7E38-46A6-8219-61D843F1E0A2}"/>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5303" name="Rectangle 6">
            <a:extLst>
              <a:ext uri="{FF2B5EF4-FFF2-40B4-BE49-F238E27FC236}">
                <a16:creationId xmlns:a16="http://schemas.microsoft.com/office/drawing/2014/main" id="{30420EC9-D05E-4CB9-AF95-3067CBB289C9}"/>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5304" name="Rectangle 7">
            <a:extLst>
              <a:ext uri="{FF2B5EF4-FFF2-40B4-BE49-F238E27FC236}">
                <a16:creationId xmlns:a16="http://schemas.microsoft.com/office/drawing/2014/main" id="{2898ABE7-1C42-4CC0-9681-21A0662C3CFC}"/>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5305" name="Rectangle 8">
            <a:extLst>
              <a:ext uri="{FF2B5EF4-FFF2-40B4-BE49-F238E27FC236}">
                <a16:creationId xmlns:a16="http://schemas.microsoft.com/office/drawing/2014/main" id="{CC7DC61C-262F-450F-9538-01E7F42AF6DC}"/>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5306" name="Rectangle 9">
            <a:extLst>
              <a:ext uri="{FF2B5EF4-FFF2-40B4-BE49-F238E27FC236}">
                <a16:creationId xmlns:a16="http://schemas.microsoft.com/office/drawing/2014/main" id="{9945D142-30A5-4AEC-B0EF-9337EF9C24A8}"/>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5307" name="Rectangle 10">
            <a:extLst>
              <a:ext uri="{FF2B5EF4-FFF2-40B4-BE49-F238E27FC236}">
                <a16:creationId xmlns:a16="http://schemas.microsoft.com/office/drawing/2014/main" id="{8ABCB8CD-02AB-4862-A633-0FAA37A3AF7D}"/>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5308" name="Rectangle 11">
            <a:extLst>
              <a:ext uri="{FF2B5EF4-FFF2-40B4-BE49-F238E27FC236}">
                <a16:creationId xmlns:a16="http://schemas.microsoft.com/office/drawing/2014/main" id="{EED4C9E3-D050-4848-8BFA-6E4F1D38CC1D}"/>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5309" name="Rectangle 12">
            <a:extLst>
              <a:ext uri="{FF2B5EF4-FFF2-40B4-BE49-F238E27FC236}">
                <a16:creationId xmlns:a16="http://schemas.microsoft.com/office/drawing/2014/main" id="{84BAD61B-755D-4D62-BABE-FE9644FC9B9C}"/>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5310" name="Rectangle 13">
            <a:extLst>
              <a:ext uri="{FF2B5EF4-FFF2-40B4-BE49-F238E27FC236}">
                <a16:creationId xmlns:a16="http://schemas.microsoft.com/office/drawing/2014/main" id="{D041941B-7854-4430-907E-C91F75C81E13}"/>
              </a:ext>
            </a:extLst>
          </p:cNvPr>
          <p:cNvSpPr>
            <a:spLocks noGrp="1" noChangeArrowheads="1"/>
          </p:cNvSpPr>
          <p:nvPr>
            <p:ph type="body" idx="1"/>
          </p:nvPr>
        </p:nvSpPr>
        <p:spPr>
          <a:xfrm>
            <a:off x="1676400" y="990600"/>
            <a:ext cx="8686800" cy="419100"/>
          </a:xfrm>
        </p:spPr>
        <p:txBody>
          <a:bodyPr/>
          <a:lstStyle/>
          <a:p>
            <a:pPr marL="0" indent="0">
              <a:lnSpc>
                <a:spcPct val="90000"/>
              </a:lnSpc>
              <a:buNone/>
            </a:pPr>
            <a:r>
              <a:rPr lang="en-US" altLang="en-US" sz="2000"/>
              <a:t>To construct a </a:t>
            </a:r>
            <a:r>
              <a:rPr lang="en-US" altLang="en-US" sz="2000" i="1"/>
              <a:t>Huffman coding tree</a:t>
            </a:r>
            <a:r>
              <a:rPr lang="en-US" altLang="en-US" sz="2000"/>
              <a:t>, use a greedy algorithm as follows:</a:t>
            </a:r>
          </a:p>
        </p:txBody>
      </p:sp>
      <p:sp>
        <p:nvSpPr>
          <p:cNvPr id="55311" name="Rectangle 16">
            <a:extLst>
              <a:ext uri="{FF2B5EF4-FFF2-40B4-BE49-F238E27FC236}">
                <a16:creationId xmlns:a16="http://schemas.microsoft.com/office/drawing/2014/main" id="{18CC3324-05CA-401F-86E5-607B384C09A2}"/>
              </a:ext>
            </a:extLst>
          </p:cNvPr>
          <p:cNvSpPr>
            <a:spLocks noChangeArrowheads="1"/>
          </p:cNvSpPr>
          <p:nvPr/>
        </p:nvSpPr>
        <p:spPr bwMode="auto">
          <a:xfrm>
            <a:off x="1524001" y="23456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5312" name="Rectangle 18">
            <a:extLst>
              <a:ext uri="{FF2B5EF4-FFF2-40B4-BE49-F238E27FC236}">
                <a16:creationId xmlns:a16="http://schemas.microsoft.com/office/drawing/2014/main" id="{C9F2A51A-9080-4971-A423-EC7FEE2A64C7}"/>
              </a:ext>
            </a:extLst>
          </p:cNvPr>
          <p:cNvSpPr>
            <a:spLocks noChangeArrowheads="1"/>
          </p:cNvSpPr>
          <p:nvPr/>
        </p:nvSpPr>
        <p:spPr bwMode="auto">
          <a:xfrm>
            <a:off x="1524001" y="23456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5313" name="Rectangle 20">
            <a:extLst>
              <a:ext uri="{FF2B5EF4-FFF2-40B4-BE49-F238E27FC236}">
                <a16:creationId xmlns:a16="http://schemas.microsoft.com/office/drawing/2014/main" id="{E002C530-32FD-4419-AF74-25FA78006447}"/>
              </a:ext>
            </a:extLst>
          </p:cNvPr>
          <p:cNvSpPr>
            <a:spLocks noChangeArrowheads="1"/>
          </p:cNvSpPr>
          <p:nvPr/>
        </p:nvSpPr>
        <p:spPr bwMode="auto">
          <a:xfrm>
            <a:off x="1663700" y="1649413"/>
            <a:ext cx="8686800" cy="417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Aft>
                <a:spcPct val="0"/>
              </a:spcAft>
              <a:buClr>
                <a:srgbClr val="000000"/>
              </a:buClr>
              <a:buFont typeface="Wingdings" panose="05000000000000000000" pitchFamily="2" charset="2"/>
              <a:buChar char="§"/>
            </a:pPr>
            <a:r>
              <a:rPr lang="en-US" altLang="en-US" sz="2000">
                <a:solidFill>
                  <a:srgbClr val="000000"/>
                </a:solidFill>
                <a:cs typeface="Arial" panose="020B0604020202020204" pitchFamily="34" charset="0"/>
              </a:rPr>
              <a:t>Begin with a forest of trees. Each tree contains a node for a character. The weight of the node is the frequency of the character in the text.</a:t>
            </a:r>
          </a:p>
          <a:p>
            <a:pPr eaLnBrk="0" fontAlgn="base" hangingPunct="0">
              <a:spcAft>
                <a:spcPct val="0"/>
              </a:spcAft>
              <a:buClr>
                <a:srgbClr val="000000"/>
              </a:buClr>
              <a:buFont typeface="Wingdings" panose="05000000000000000000" pitchFamily="2" charset="2"/>
              <a:buChar char="§"/>
            </a:pPr>
            <a:r>
              <a:rPr lang="en-US" altLang="en-US" sz="2000">
                <a:solidFill>
                  <a:srgbClr val="000000"/>
                </a:solidFill>
                <a:cs typeface="Arial" panose="020B0604020202020204" pitchFamily="34" charset="0"/>
              </a:rPr>
              <a:t>Repeat this step until there is only one tree:</a:t>
            </a:r>
          </a:p>
          <a:p>
            <a:pPr eaLnBrk="0" fontAlgn="base" hangingPunct="0">
              <a:spcAft>
                <a:spcPct val="0"/>
              </a:spcAft>
              <a:buClr>
                <a:srgbClr val="000000"/>
              </a:buClr>
              <a:buNone/>
            </a:pPr>
            <a:r>
              <a:rPr lang="en-US" altLang="en-US" sz="2000">
                <a:solidFill>
                  <a:srgbClr val="000000"/>
                </a:solidFill>
                <a:cs typeface="Arial" panose="020B0604020202020204" pitchFamily="34" charset="0"/>
              </a:rPr>
              <a:t>	Choose two trees with the smallest weight and create a new node as their parent. The weight of the new tree is the sum of the weight of the subtrees.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ads Tie">
  <a:themeElements>
    <a:clrScheme name="Dads Tie.pot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pot">
      <a:majorFont>
        <a:latin typeface="Times New Roman"/>
        <a:ea typeface="PMingLiU"/>
        <a:cs typeface=""/>
      </a:majorFont>
      <a:minorFont>
        <a:latin typeface="Times New Roman"/>
        <a:ea typeface="PMingLiU"/>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0" i="0" u="none" strike="noStrike" cap="none" normalizeH="0" baseline="0" smtClean="0">
            <a:ln>
              <a:noFill/>
            </a:ln>
            <a:solidFill>
              <a:srgbClr val="003399"/>
            </a:solidFill>
            <a:effectLst/>
            <a:latin typeface="Times New Roman" panose="02020603050405020304" pitchFamily="18" charset="0"/>
            <a:ea typeface="PMingLiU" panose="02020500000000000000"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0" i="0" u="none" strike="noStrike" cap="none" normalizeH="0" baseline="0" smtClean="0">
            <a:ln>
              <a:noFill/>
            </a:ln>
            <a:solidFill>
              <a:srgbClr val="003399"/>
            </a:solidFill>
            <a:effectLst/>
            <a:latin typeface="Times New Roman" panose="02020603050405020304" pitchFamily="18" charset="0"/>
            <a:ea typeface="PMingLiU" panose="02020500000000000000" pitchFamily="18" charset="-120"/>
          </a:defRPr>
        </a:defPPr>
      </a:lstStyle>
    </a:lnDef>
  </a:objectDefaults>
  <a:extraClrSchemeLst>
    <a:extraClrScheme>
      <a:clrScheme name="Dads Tie.pot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pot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po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pot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pot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pot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3302</TotalTime>
  <Words>8516</Words>
  <Application>Microsoft Office PowerPoint</Application>
  <PresentationFormat>Widescreen</PresentationFormat>
  <Paragraphs>1296</Paragraphs>
  <Slides>109</Slides>
  <Notes>4</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2</vt:i4>
      </vt:variant>
      <vt:variant>
        <vt:lpstr>Slide Titles</vt:lpstr>
      </vt:variant>
      <vt:variant>
        <vt:i4>109</vt:i4>
      </vt:variant>
    </vt:vector>
  </HeadingPairs>
  <TitlesOfParts>
    <vt:vector size="123" baseType="lpstr">
      <vt:lpstr>PMingLiU</vt:lpstr>
      <vt:lpstr>Arial</vt:lpstr>
      <vt:lpstr>Calibri</vt:lpstr>
      <vt:lpstr>Calibri Light</vt:lpstr>
      <vt:lpstr>Consolas</vt:lpstr>
      <vt:lpstr>Courier New</vt:lpstr>
      <vt:lpstr>Monotype Sorts</vt:lpstr>
      <vt:lpstr>Times New Roman</vt:lpstr>
      <vt:lpstr>Wingdings</vt:lpstr>
      <vt:lpstr>Office Theme</vt:lpstr>
      <vt:lpstr>International</vt:lpstr>
      <vt:lpstr>Dads Tie</vt:lpstr>
      <vt:lpstr>Picture</vt:lpstr>
      <vt:lpstr>Microsoft Word Picture</vt:lpstr>
      <vt:lpstr>Tree   Mahdi Ebrahimi</vt:lpstr>
      <vt:lpstr>Linear data structures</vt:lpstr>
      <vt:lpstr>Introduction to trees</vt:lpstr>
      <vt:lpstr>Example</vt:lpstr>
      <vt:lpstr>PowerPoint Presentation</vt:lpstr>
      <vt:lpstr>Terminology</vt:lpstr>
      <vt:lpstr>Tree</vt:lpstr>
      <vt:lpstr>Tree</vt:lpstr>
      <vt:lpstr>Characteristics of trees</vt:lpstr>
      <vt:lpstr>PowerPoint Presentation</vt:lpstr>
      <vt:lpstr>PowerPoint Presentation</vt:lpstr>
      <vt:lpstr>Some Key Terms:</vt:lpstr>
      <vt:lpstr>Some Key Terms:</vt:lpstr>
      <vt:lpstr>PowerPoint Presentation</vt:lpstr>
      <vt:lpstr>Classification</vt:lpstr>
      <vt:lpstr>Classification</vt:lpstr>
      <vt:lpstr>Why Tree Structure?</vt:lpstr>
      <vt:lpstr>Applications</vt:lpstr>
      <vt:lpstr>Introduction To Binary Trees</vt:lpstr>
      <vt:lpstr>Binary Trees</vt:lpstr>
      <vt:lpstr>Binary Tree</vt:lpstr>
      <vt:lpstr>The following figure shows a binary tree with 9 nodes where A is the root</vt:lpstr>
      <vt:lpstr>Binary Tree</vt:lpstr>
      <vt:lpstr>Binary Tree Properties</vt:lpstr>
      <vt:lpstr>Types of Binary Tree</vt:lpstr>
      <vt:lpstr>PowerPoint Presentation</vt:lpstr>
      <vt:lpstr>Strictly binary tree</vt:lpstr>
      <vt:lpstr>Complete binary tree</vt:lpstr>
      <vt:lpstr>Almost complete binary tree</vt:lpstr>
      <vt:lpstr>PowerPoint Presentation</vt:lpstr>
      <vt:lpstr>PowerPoint Presentation</vt:lpstr>
      <vt:lpstr>PowerPoint Presentation</vt:lpstr>
      <vt:lpstr>Tree traversal</vt:lpstr>
      <vt:lpstr>Pre-order, In-order, Post-order</vt:lpstr>
      <vt:lpstr>Pre-order Traversal</vt:lpstr>
      <vt:lpstr>Pre-order Pseudocode</vt:lpstr>
      <vt:lpstr>In-order traversal</vt:lpstr>
      <vt:lpstr>In-order Pseudocode</vt:lpstr>
      <vt:lpstr>Post-order traversal</vt:lpstr>
      <vt:lpstr>Post-order Pseudocode</vt:lpstr>
      <vt:lpstr>Representing Binary Trees</vt:lpstr>
      <vt:lpstr>Binary Search Tree(BST)</vt:lpstr>
      <vt:lpstr>Binary Search Tree(BST)</vt:lpstr>
      <vt:lpstr>BST Ordering Applies Recursively</vt:lpstr>
      <vt:lpstr>Binary Search Tree (BST)</vt:lpstr>
      <vt:lpstr>Binary tree time complexity </vt:lpstr>
      <vt:lpstr>Why Binary Search Tree?</vt:lpstr>
      <vt:lpstr>Why Binary Search Tree?</vt:lpstr>
      <vt:lpstr>Binary Search Tree(BST)</vt:lpstr>
      <vt:lpstr>Operations on Binary Search Tree (BST)</vt:lpstr>
      <vt:lpstr>See How a Binary Search Tree Works</vt:lpstr>
      <vt:lpstr>Searching Through The BST</vt:lpstr>
      <vt:lpstr>Searching an Element in a Binary Search Tree</vt:lpstr>
      <vt:lpstr>Insertion of a node in BST </vt:lpstr>
      <vt:lpstr>Algorithm for insertion in BST</vt:lpstr>
      <vt:lpstr>PowerPoint Presentation</vt:lpstr>
      <vt:lpstr>PowerPoint Presentation</vt:lpstr>
      <vt:lpstr>Inserting an Element to a Binary Tree</vt:lpstr>
      <vt:lpstr>Trace Inserting 101 into the following tree</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Inserting 59 into the Tree</vt:lpstr>
      <vt:lpstr>Deleting a node from the BST</vt:lpstr>
      <vt:lpstr>Deleting a node from the BST</vt:lpstr>
      <vt:lpstr>Deleting a node from the BST</vt:lpstr>
      <vt:lpstr>PowerPoint Presentation</vt:lpstr>
      <vt:lpstr>Deleting Elements in a Binary Search Tree</vt:lpstr>
      <vt:lpstr>Deleting Elements in a Binary Search Tree</vt:lpstr>
      <vt:lpstr>Deleting Elements in a Binary Search Tree</vt:lpstr>
      <vt:lpstr>Deleting Elements in a Binary Search Tree</vt:lpstr>
      <vt:lpstr>Deleting Elements in a Binary Search Tree</vt:lpstr>
      <vt:lpstr>Examples</vt:lpstr>
      <vt:lpstr>Examples</vt:lpstr>
      <vt:lpstr>Examples</vt:lpstr>
      <vt:lpstr>PowerPoint Presentation</vt:lpstr>
      <vt:lpstr>Huffman Algorithm</vt:lpstr>
      <vt:lpstr>Huffman Algorithm</vt:lpstr>
      <vt:lpstr>Huffman Algorithm</vt:lpstr>
      <vt:lpstr>PowerPoint Presentation</vt:lpstr>
      <vt:lpstr>PowerPoint Presentation</vt:lpstr>
      <vt:lpstr>Data Compression: Huffman Coding </vt:lpstr>
      <vt:lpstr>Constructing Huffman Tree</vt:lpstr>
      <vt:lpstr>Constructing Huffman Tree</vt:lpstr>
      <vt:lpstr>Huffman Algorithm</vt:lpstr>
      <vt:lpstr>Huffman Algorithm</vt:lpstr>
      <vt:lpstr>Huffman Algorithm</vt:lpstr>
      <vt:lpstr>Huffman Algorithm</vt:lpstr>
      <vt:lpstr>BFS vs DFS for Binary Tree</vt:lpstr>
      <vt:lpstr>Size of a tree - Recursion</vt:lpstr>
      <vt:lpstr>Find maximum (or minimum) in Binary Tree</vt:lpstr>
      <vt:lpstr>Find maximum (or minimum) in Binary Tree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   Mahdi Ebrahimi</dc:title>
  <dc:creator>Mahdi Ebi</dc:creator>
  <cp:lastModifiedBy>Mahdi Ebi</cp:lastModifiedBy>
  <cp:revision>34</cp:revision>
  <dcterms:created xsi:type="dcterms:W3CDTF">2020-07-12T06:20:54Z</dcterms:created>
  <dcterms:modified xsi:type="dcterms:W3CDTF">2020-07-16T19:59:42Z</dcterms:modified>
</cp:coreProperties>
</file>