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95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37738" y="2494914"/>
            <a:ext cx="266852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0182" y="392633"/>
            <a:ext cx="418363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549" y="1495170"/>
            <a:ext cx="7824470" cy="2496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7738" y="2494914"/>
            <a:ext cx="2668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CC0000"/>
                </a:solidFill>
                <a:latin typeface="Arial"/>
                <a:cs typeface="Arial"/>
              </a:rPr>
              <a:t>Algorith</a:t>
            </a:r>
            <a:r>
              <a:rPr sz="4400" spc="5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sz="4400" dirty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797" y="4135373"/>
            <a:ext cx="1706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AVL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Tree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254" y="685800"/>
            <a:ext cx="7692746" cy="5082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9764" marR="5080" indent="-1917700">
              <a:lnSpc>
                <a:spcPct val="108900"/>
              </a:lnSpc>
              <a:spcBef>
                <a:spcPts val="95"/>
              </a:spcBef>
            </a:pPr>
            <a:r>
              <a:rPr sz="3200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An AVL tree has </a:t>
            </a:r>
            <a:r>
              <a:rPr sz="3200" spc="-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the </a:t>
            </a:r>
            <a:r>
              <a:rPr sz="320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following</a:t>
            </a:r>
            <a:r>
              <a:rPr lang="en-US" sz="320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 </a:t>
            </a:r>
            <a:r>
              <a:rPr sz="320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</a:rPr>
              <a:t>properties: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89254" y="2077288"/>
            <a:ext cx="3958946" cy="22704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1665" marR="5080" indent="-609600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buAutoNum type="arabicPeriod"/>
              <a:tabLst>
                <a:tab pos="621665" algn="l"/>
                <a:tab pos="622300" algn="l"/>
              </a:tabLst>
            </a:pPr>
            <a:r>
              <a:rPr sz="2800" dirty="0">
                <a:latin typeface="Times New Roman"/>
                <a:cs typeface="Times New Roman"/>
              </a:rPr>
              <a:t>Sub-trees of each node can differ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 most 1 in </a:t>
            </a:r>
            <a:r>
              <a:rPr sz="2800" spc="-5" dirty="0">
                <a:latin typeface="Times New Roman"/>
                <a:cs typeface="Times New Roman"/>
              </a:rPr>
              <a:t>their  </a:t>
            </a:r>
            <a:r>
              <a:rPr sz="2800" dirty="0">
                <a:latin typeface="Times New Roman"/>
                <a:cs typeface="Times New Roman"/>
              </a:rPr>
              <a:t>height</a:t>
            </a:r>
          </a:p>
          <a:p>
            <a:pPr marL="621665" marR="59690" indent="-609600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AutoNum type="arabicPeriod"/>
              <a:tabLst>
                <a:tab pos="621665" algn="l"/>
                <a:tab pos="622300" algn="l"/>
              </a:tabLst>
            </a:pPr>
            <a:r>
              <a:rPr sz="2800" dirty="0">
                <a:latin typeface="Times New Roman"/>
                <a:cs typeface="Times New Roman"/>
              </a:rPr>
              <a:t>Every sub-trees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 AVL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tree</a:t>
            </a:r>
          </a:p>
        </p:txBody>
      </p:sp>
      <p:sp>
        <p:nvSpPr>
          <p:cNvPr id="4" name="object 4"/>
          <p:cNvSpPr/>
          <p:nvPr/>
        </p:nvSpPr>
        <p:spPr>
          <a:xfrm>
            <a:off x="5105400" y="2077288"/>
            <a:ext cx="3826308" cy="2504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1285" y="545033"/>
            <a:ext cx="2281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99"/>
                </a:solidFill>
              </a:rPr>
              <a:t>AVL</a:t>
            </a:r>
            <a:r>
              <a:rPr spc="-85" dirty="0">
                <a:solidFill>
                  <a:srgbClr val="000099"/>
                </a:solidFill>
              </a:rPr>
              <a:t> </a:t>
            </a:r>
            <a:r>
              <a:rPr spc="-5" dirty="0">
                <a:solidFill>
                  <a:srgbClr val="000099"/>
                </a:solidFill>
              </a:rPr>
              <a:t>tree?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340" y="4901641"/>
            <a:ext cx="2989580" cy="1369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YES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2000" i="1" dirty="0">
                <a:latin typeface="Arial"/>
                <a:cs typeface="Arial"/>
              </a:rPr>
              <a:t>Each left sub-tree has  height 1 greater than</a:t>
            </a:r>
            <a:r>
              <a:rPr sz="2000" i="1" spc="-1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each  right</a:t>
            </a:r>
            <a:r>
              <a:rPr sz="2000" i="1" spc="-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sub-tree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1228" y="4901641"/>
            <a:ext cx="3183890" cy="1369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0"/>
              </a:spcBef>
            </a:pPr>
            <a:r>
              <a:rPr sz="2000" i="1" dirty="0">
                <a:latin typeface="Arial"/>
                <a:cs typeface="Arial"/>
              </a:rPr>
              <a:t>Left sub-tree has height 3,  but right sub-tree has</a:t>
            </a:r>
            <a:r>
              <a:rPr sz="2000" i="1" spc="-16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height  1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2782" y="1849506"/>
            <a:ext cx="2552739" cy="26972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8756" y="1937282"/>
            <a:ext cx="2448270" cy="2602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017" y="392633"/>
            <a:ext cx="199961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AVL</a:t>
            </a:r>
            <a:r>
              <a:rPr spc="-9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49" y="1447135"/>
            <a:ext cx="8008620" cy="4662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Times New Roman"/>
                <a:cs typeface="Times New Roman"/>
              </a:rPr>
              <a:t>Height of 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node</a:t>
            </a:r>
            <a:endParaRPr sz="3200">
              <a:latin typeface="Times New Roman"/>
              <a:cs typeface="Times New Roman"/>
            </a:endParaRPr>
          </a:p>
          <a:p>
            <a:pPr marL="355600" marR="267335" indent="-343535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  <a:tab pos="4524375" algn="l"/>
              </a:tabLst>
            </a:pPr>
            <a:r>
              <a:rPr sz="3200" dirty="0">
                <a:latin typeface="Times New Roman"/>
                <a:cs typeface="Times New Roman"/>
              </a:rPr>
              <a:t>The height of a leaf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1.	The height of a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null  </a:t>
            </a:r>
            <a:r>
              <a:rPr sz="3200" dirty="0">
                <a:latin typeface="Times New Roman"/>
                <a:cs typeface="Times New Roman"/>
              </a:rPr>
              <a:t>pointer 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zero.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5" dirty="0">
                <a:latin typeface="Times New Roman"/>
                <a:cs typeface="Times New Roman"/>
              </a:rPr>
              <a:t>height </a:t>
            </a:r>
            <a:r>
              <a:rPr sz="3200" dirty="0">
                <a:latin typeface="Times New Roman"/>
                <a:cs typeface="Times New Roman"/>
              </a:rPr>
              <a:t>of an internal node is the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maximum  </a:t>
            </a:r>
            <a:r>
              <a:rPr sz="3200" spc="5" dirty="0">
                <a:latin typeface="Times New Roman"/>
                <a:cs typeface="Times New Roman"/>
              </a:rPr>
              <a:t>height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its </a:t>
            </a:r>
            <a:r>
              <a:rPr sz="3200" dirty="0">
                <a:latin typeface="Times New Roman"/>
                <a:cs typeface="Times New Roman"/>
              </a:rPr>
              <a:t>children plus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355600" marR="46990" indent="62230">
              <a:lnSpc>
                <a:spcPct val="103099"/>
              </a:lnSpc>
              <a:spcBef>
                <a:spcPts val="2065"/>
              </a:spcBef>
            </a:pPr>
            <a:r>
              <a:rPr sz="2400" spc="-5" dirty="0">
                <a:solidFill>
                  <a:srgbClr val="9900CC"/>
                </a:solidFill>
                <a:latin typeface="Times New Roman"/>
                <a:cs typeface="Times New Roman"/>
              </a:rPr>
              <a:t>Note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that this definition of height </a:t>
            </a:r>
            <a:r>
              <a:rPr sz="2400" spc="-5" dirty="0">
                <a:solidFill>
                  <a:srgbClr val="9900CC"/>
                </a:solidFill>
                <a:latin typeface="Times New Roman"/>
                <a:cs typeface="Times New Roman"/>
              </a:rPr>
              <a:t>is different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from the one</a:t>
            </a:r>
            <a:r>
              <a:rPr sz="2400" spc="-100" dirty="0">
                <a:solidFill>
                  <a:srgbClr val="9900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900CC"/>
                </a:solidFill>
                <a:latin typeface="Times New Roman"/>
                <a:cs typeface="Times New Roman"/>
              </a:rPr>
              <a:t>we 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defined previously </a:t>
            </a:r>
            <a:r>
              <a:rPr sz="2400" spc="-5" dirty="0">
                <a:solidFill>
                  <a:srgbClr val="9900CC"/>
                </a:solidFill>
                <a:latin typeface="Times New Roman"/>
                <a:cs typeface="Times New Roman"/>
              </a:rPr>
              <a:t>(we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defined the height of a leaf </a:t>
            </a:r>
            <a:r>
              <a:rPr sz="2400" spc="-5" dirty="0">
                <a:solidFill>
                  <a:srgbClr val="9900CC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rgbClr val="9900CC"/>
                </a:solidFill>
                <a:latin typeface="Times New Roman"/>
                <a:cs typeface="Times New Roman"/>
              </a:rPr>
              <a:t>zero  previously).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5172" y="528193"/>
            <a:ext cx="2421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AVL</a:t>
            </a:r>
            <a:r>
              <a:rPr spc="-100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1447800" y="2335199"/>
            <a:ext cx="320675" cy="473075"/>
          </a:xfrm>
          <a:custGeom>
            <a:avLst/>
            <a:gdLst/>
            <a:ahLst/>
            <a:cxnLst/>
            <a:rect l="l" t="t" r="r" b="b"/>
            <a:pathLst>
              <a:path w="320675" h="473075">
                <a:moveTo>
                  <a:pt x="17653" y="331724"/>
                </a:moveTo>
                <a:lnTo>
                  <a:pt x="0" y="472566"/>
                </a:lnTo>
                <a:lnTo>
                  <a:pt x="123316" y="402081"/>
                </a:lnTo>
                <a:lnTo>
                  <a:pt x="95661" y="383666"/>
                </a:lnTo>
                <a:lnTo>
                  <a:pt x="72643" y="383666"/>
                </a:lnTo>
                <a:lnTo>
                  <a:pt x="54102" y="371347"/>
                </a:lnTo>
                <a:lnTo>
                  <a:pt x="61192" y="360715"/>
                </a:lnTo>
                <a:lnTo>
                  <a:pt x="17653" y="331724"/>
                </a:lnTo>
                <a:close/>
              </a:path>
              <a:path w="320675" h="473075">
                <a:moveTo>
                  <a:pt x="61192" y="360715"/>
                </a:moveTo>
                <a:lnTo>
                  <a:pt x="54102" y="371347"/>
                </a:lnTo>
                <a:lnTo>
                  <a:pt x="72643" y="383666"/>
                </a:lnTo>
                <a:lnTo>
                  <a:pt x="79719" y="373051"/>
                </a:lnTo>
                <a:lnTo>
                  <a:pt x="61192" y="360715"/>
                </a:lnTo>
                <a:close/>
              </a:path>
              <a:path w="320675" h="473075">
                <a:moveTo>
                  <a:pt x="79719" y="373051"/>
                </a:moveTo>
                <a:lnTo>
                  <a:pt x="72643" y="383666"/>
                </a:lnTo>
                <a:lnTo>
                  <a:pt x="95661" y="383666"/>
                </a:lnTo>
                <a:lnTo>
                  <a:pt x="79719" y="373051"/>
                </a:lnTo>
                <a:close/>
              </a:path>
              <a:path w="320675" h="473075">
                <a:moveTo>
                  <a:pt x="301751" y="0"/>
                </a:moveTo>
                <a:lnTo>
                  <a:pt x="61192" y="360715"/>
                </a:lnTo>
                <a:lnTo>
                  <a:pt x="79719" y="373051"/>
                </a:lnTo>
                <a:lnTo>
                  <a:pt x="320167" y="12318"/>
                </a:lnTo>
                <a:lnTo>
                  <a:pt x="301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" y="3173908"/>
            <a:ext cx="320040" cy="624840"/>
          </a:xfrm>
          <a:custGeom>
            <a:avLst/>
            <a:gdLst/>
            <a:ahLst/>
            <a:cxnLst/>
            <a:rect l="l" t="t" r="r" b="b"/>
            <a:pathLst>
              <a:path w="320040" h="624839">
                <a:moveTo>
                  <a:pt x="0" y="482473"/>
                </a:moveTo>
                <a:lnTo>
                  <a:pt x="0" y="624459"/>
                </a:lnTo>
                <a:lnTo>
                  <a:pt x="113588" y="539242"/>
                </a:lnTo>
                <a:lnTo>
                  <a:pt x="89448" y="527176"/>
                </a:lnTo>
                <a:lnTo>
                  <a:pt x="61061" y="527176"/>
                </a:lnTo>
                <a:lnTo>
                  <a:pt x="41173" y="517271"/>
                </a:lnTo>
                <a:lnTo>
                  <a:pt x="46862" y="505893"/>
                </a:lnTo>
                <a:lnTo>
                  <a:pt x="0" y="482473"/>
                </a:lnTo>
                <a:close/>
              </a:path>
              <a:path w="320040" h="624839">
                <a:moveTo>
                  <a:pt x="46862" y="505893"/>
                </a:moveTo>
                <a:lnTo>
                  <a:pt x="41173" y="517271"/>
                </a:lnTo>
                <a:lnTo>
                  <a:pt x="61061" y="527176"/>
                </a:lnTo>
                <a:lnTo>
                  <a:pt x="66737" y="515826"/>
                </a:lnTo>
                <a:lnTo>
                  <a:pt x="46862" y="505893"/>
                </a:lnTo>
                <a:close/>
              </a:path>
              <a:path w="320040" h="624839">
                <a:moveTo>
                  <a:pt x="66737" y="515826"/>
                </a:moveTo>
                <a:lnTo>
                  <a:pt x="61061" y="527176"/>
                </a:lnTo>
                <a:lnTo>
                  <a:pt x="89448" y="527176"/>
                </a:lnTo>
                <a:lnTo>
                  <a:pt x="66737" y="515826"/>
                </a:lnTo>
                <a:close/>
              </a:path>
              <a:path w="320040" h="624839">
                <a:moveTo>
                  <a:pt x="299834" y="0"/>
                </a:moveTo>
                <a:lnTo>
                  <a:pt x="46862" y="505893"/>
                </a:lnTo>
                <a:lnTo>
                  <a:pt x="66737" y="515826"/>
                </a:lnTo>
                <a:lnTo>
                  <a:pt x="319709" y="9906"/>
                </a:lnTo>
                <a:lnTo>
                  <a:pt x="299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00" y="181716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6400" y="181716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1904" y="1887016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600" y="273156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273156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83639" y="280179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379836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40" y="605609"/>
                </a:lnTo>
                <a:lnTo>
                  <a:pt x="401141" y="594055"/>
                </a:lnTo>
                <a:lnTo>
                  <a:pt x="444874" y="575567"/>
                </a:lnTo>
                <a:lnTo>
                  <a:pt x="484811" y="550773"/>
                </a:lnTo>
                <a:lnTo>
                  <a:pt x="520326" y="520303"/>
                </a:lnTo>
                <a:lnTo>
                  <a:pt x="550791" y="484784"/>
                </a:lnTo>
                <a:lnTo>
                  <a:pt x="575579" y="444846"/>
                </a:lnTo>
                <a:lnTo>
                  <a:pt x="594061" y="401116"/>
                </a:lnTo>
                <a:lnTo>
                  <a:pt x="605610" y="354225"/>
                </a:lnTo>
                <a:lnTo>
                  <a:pt x="609600" y="304800"/>
                </a:lnTo>
                <a:lnTo>
                  <a:pt x="605610" y="255374"/>
                </a:lnTo>
                <a:lnTo>
                  <a:pt x="594061" y="208483"/>
                </a:lnTo>
                <a:lnTo>
                  <a:pt x="575579" y="164753"/>
                </a:lnTo>
                <a:lnTo>
                  <a:pt x="550791" y="124815"/>
                </a:lnTo>
                <a:lnTo>
                  <a:pt x="520326" y="89296"/>
                </a:lnTo>
                <a:lnTo>
                  <a:pt x="484811" y="58826"/>
                </a:lnTo>
                <a:lnTo>
                  <a:pt x="444874" y="34032"/>
                </a:lnTo>
                <a:lnTo>
                  <a:pt x="401141" y="15544"/>
                </a:lnTo>
                <a:lnTo>
                  <a:pt x="354240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379836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74"/>
                </a:lnTo>
                <a:lnTo>
                  <a:pt x="15538" y="208483"/>
                </a:lnTo>
                <a:lnTo>
                  <a:pt x="34020" y="164753"/>
                </a:lnTo>
                <a:lnTo>
                  <a:pt x="58808" y="124815"/>
                </a:lnTo>
                <a:lnTo>
                  <a:pt x="89273" y="89296"/>
                </a:lnTo>
                <a:lnTo>
                  <a:pt x="124788" y="58826"/>
                </a:lnTo>
                <a:lnTo>
                  <a:pt x="164725" y="34032"/>
                </a:lnTo>
                <a:lnTo>
                  <a:pt x="208458" y="15544"/>
                </a:lnTo>
                <a:lnTo>
                  <a:pt x="255359" y="3990"/>
                </a:lnTo>
                <a:lnTo>
                  <a:pt x="304800" y="0"/>
                </a:lnTo>
                <a:lnTo>
                  <a:pt x="354240" y="3990"/>
                </a:lnTo>
                <a:lnTo>
                  <a:pt x="401141" y="15544"/>
                </a:lnTo>
                <a:lnTo>
                  <a:pt x="444874" y="34032"/>
                </a:lnTo>
                <a:lnTo>
                  <a:pt x="484811" y="58826"/>
                </a:lnTo>
                <a:lnTo>
                  <a:pt x="520326" y="89296"/>
                </a:lnTo>
                <a:lnTo>
                  <a:pt x="550791" y="124815"/>
                </a:lnTo>
                <a:lnTo>
                  <a:pt x="575579" y="164753"/>
                </a:lnTo>
                <a:lnTo>
                  <a:pt x="594061" y="208483"/>
                </a:lnTo>
                <a:lnTo>
                  <a:pt x="605610" y="255374"/>
                </a:lnTo>
                <a:lnTo>
                  <a:pt x="609600" y="304800"/>
                </a:lnTo>
                <a:lnTo>
                  <a:pt x="605610" y="354225"/>
                </a:lnTo>
                <a:lnTo>
                  <a:pt x="594061" y="401116"/>
                </a:lnTo>
                <a:lnTo>
                  <a:pt x="575579" y="444846"/>
                </a:lnTo>
                <a:lnTo>
                  <a:pt x="550791" y="484784"/>
                </a:lnTo>
                <a:lnTo>
                  <a:pt x="520326" y="520303"/>
                </a:lnTo>
                <a:lnTo>
                  <a:pt x="484811" y="550773"/>
                </a:lnTo>
                <a:lnTo>
                  <a:pt x="444874" y="575567"/>
                </a:lnTo>
                <a:lnTo>
                  <a:pt x="401141" y="594055"/>
                </a:lnTo>
                <a:lnTo>
                  <a:pt x="354240" y="605609"/>
                </a:lnTo>
                <a:lnTo>
                  <a:pt x="304800" y="609600"/>
                </a:lnTo>
                <a:lnTo>
                  <a:pt x="255359" y="605609"/>
                </a:lnTo>
                <a:lnTo>
                  <a:pt x="208458" y="594055"/>
                </a:lnTo>
                <a:lnTo>
                  <a:pt x="164725" y="575567"/>
                </a:lnTo>
                <a:lnTo>
                  <a:pt x="124788" y="550773"/>
                </a:lnTo>
                <a:lnTo>
                  <a:pt x="89273" y="520303"/>
                </a:lnTo>
                <a:lnTo>
                  <a:pt x="58808" y="484784"/>
                </a:lnTo>
                <a:lnTo>
                  <a:pt x="34020" y="444846"/>
                </a:lnTo>
                <a:lnTo>
                  <a:pt x="15538" y="401116"/>
                </a:lnTo>
                <a:lnTo>
                  <a:pt x="3989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9935" y="386859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94432" y="2335199"/>
            <a:ext cx="320675" cy="473075"/>
          </a:xfrm>
          <a:custGeom>
            <a:avLst/>
            <a:gdLst/>
            <a:ahLst/>
            <a:cxnLst/>
            <a:rect l="l" t="t" r="r" b="b"/>
            <a:pathLst>
              <a:path w="320675" h="473075">
                <a:moveTo>
                  <a:pt x="240447" y="373051"/>
                </a:moveTo>
                <a:lnTo>
                  <a:pt x="196850" y="402081"/>
                </a:lnTo>
                <a:lnTo>
                  <a:pt x="320167" y="472566"/>
                </a:lnTo>
                <a:lnTo>
                  <a:pt x="309024" y="383666"/>
                </a:lnTo>
                <a:lnTo>
                  <a:pt x="247523" y="383666"/>
                </a:lnTo>
                <a:lnTo>
                  <a:pt x="240447" y="373051"/>
                </a:lnTo>
                <a:close/>
              </a:path>
              <a:path w="320675" h="473075">
                <a:moveTo>
                  <a:pt x="258974" y="360715"/>
                </a:moveTo>
                <a:lnTo>
                  <a:pt x="240447" y="373051"/>
                </a:lnTo>
                <a:lnTo>
                  <a:pt x="247523" y="383666"/>
                </a:lnTo>
                <a:lnTo>
                  <a:pt x="266065" y="371347"/>
                </a:lnTo>
                <a:lnTo>
                  <a:pt x="258974" y="360715"/>
                </a:lnTo>
                <a:close/>
              </a:path>
              <a:path w="320675" h="473075">
                <a:moveTo>
                  <a:pt x="302514" y="331724"/>
                </a:moveTo>
                <a:lnTo>
                  <a:pt x="258974" y="360715"/>
                </a:lnTo>
                <a:lnTo>
                  <a:pt x="266065" y="371347"/>
                </a:lnTo>
                <a:lnTo>
                  <a:pt x="247523" y="383666"/>
                </a:lnTo>
                <a:lnTo>
                  <a:pt x="309024" y="383666"/>
                </a:lnTo>
                <a:lnTo>
                  <a:pt x="302514" y="331724"/>
                </a:lnTo>
                <a:close/>
              </a:path>
              <a:path w="320675" h="473075">
                <a:moveTo>
                  <a:pt x="18415" y="0"/>
                </a:moveTo>
                <a:lnTo>
                  <a:pt x="0" y="12318"/>
                </a:lnTo>
                <a:lnTo>
                  <a:pt x="240447" y="373051"/>
                </a:lnTo>
                <a:lnTo>
                  <a:pt x="258974" y="360715"/>
                </a:lnTo>
                <a:lnTo>
                  <a:pt x="18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2200" y="273156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200" y="273156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57704" y="2801797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Arial"/>
                <a:cs typeface="Arial"/>
              </a:rPr>
              <a:t>20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47800" y="5547233"/>
            <a:ext cx="320675" cy="473075"/>
          </a:xfrm>
          <a:custGeom>
            <a:avLst/>
            <a:gdLst/>
            <a:ahLst/>
            <a:cxnLst/>
            <a:rect l="l" t="t" r="r" b="b"/>
            <a:pathLst>
              <a:path w="320675" h="473075">
                <a:moveTo>
                  <a:pt x="17653" y="331724"/>
                </a:moveTo>
                <a:lnTo>
                  <a:pt x="0" y="472567"/>
                </a:lnTo>
                <a:lnTo>
                  <a:pt x="123316" y="402082"/>
                </a:lnTo>
                <a:lnTo>
                  <a:pt x="95661" y="383667"/>
                </a:lnTo>
                <a:lnTo>
                  <a:pt x="72643" y="383667"/>
                </a:lnTo>
                <a:lnTo>
                  <a:pt x="54102" y="371348"/>
                </a:lnTo>
                <a:lnTo>
                  <a:pt x="61192" y="360715"/>
                </a:lnTo>
                <a:lnTo>
                  <a:pt x="17653" y="331724"/>
                </a:lnTo>
                <a:close/>
              </a:path>
              <a:path w="320675" h="473075">
                <a:moveTo>
                  <a:pt x="61192" y="360715"/>
                </a:moveTo>
                <a:lnTo>
                  <a:pt x="54102" y="371348"/>
                </a:lnTo>
                <a:lnTo>
                  <a:pt x="72643" y="383667"/>
                </a:lnTo>
                <a:lnTo>
                  <a:pt x="79719" y="373051"/>
                </a:lnTo>
                <a:lnTo>
                  <a:pt x="61192" y="360715"/>
                </a:lnTo>
                <a:close/>
              </a:path>
              <a:path w="320675" h="473075">
                <a:moveTo>
                  <a:pt x="79719" y="373051"/>
                </a:moveTo>
                <a:lnTo>
                  <a:pt x="72643" y="383667"/>
                </a:lnTo>
                <a:lnTo>
                  <a:pt x="95661" y="383667"/>
                </a:lnTo>
                <a:lnTo>
                  <a:pt x="79719" y="373051"/>
                </a:lnTo>
                <a:close/>
              </a:path>
              <a:path w="320675" h="473075">
                <a:moveTo>
                  <a:pt x="301751" y="0"/>
                </a:moveTo>
                <a:lnTo>
                  <a:pt x="61192" y="360715"/>
                </a:lnTo>
                <a:lnTo>
                  <a:pt x="79719" y="373051"/>
                </a:lnTo>
                <a:lnTo>
                  <a:pt x="320167" y="12319"/>
                </a:lnTo>
                <a:lnTo>
                  <a:pt x="301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94686" y="5471286"/>
            <a:ext cx="320040" cy="548640"/>
          </a:xfrm>
          <a:custGeom>
            <a:avLst/>
            <a:gdLst/>
            <a:ahLst/>
            <a:cxnLst/>
            <a:rect l="l" t="t" r="r" b="b"/>
            <a:pathLst>
              <a:path w="320039" h="548639">
                <a:moveTo>
                  <a:pt x="247226" y="443816"/>
                </a:moveTo>
                <a:lnTo>
                  <a:pt x="201802" y="469772"/>
                </a:lnTo>
                <a:lnTo>
                  <a:pt x="319913" y="548513"/>
                </a:lnTo>
                <a:lnTo>
                  <a:pt x="314706" y="454787"/>
                </a:lnTo>
                <a:lnTo>
                  <a:pt x="253492" y="454787"/>
                </a:lnTo>
                <a:lnTo>
                  <a:pt x="247226" y="443816"/>
                </a:lnTo>
                <a:close/>
              </a:path>
              <a:path w="320039" h="548639">
                <a:moveTo>
                  <a:pt x="266537" y="432782"/>
                </a:moveTo>
                <a:lnTo>
                  <a:pt x="247226" y="443816"/>
                </a:lnTo>
                <a:lnTo>
                  <a:pt x="253492" y="454787"/>
                </a:lnTo>
                <a:lnTo>
                  <a:pt x="272795" y="443738"/>
                </a:lnTo>
                <a:lnTo>
                  <a:pt x="266537" y="432782"/>
                </a:lnTo>
                <a:close/>
              </a:path>
              <a:path w="320039" h="548639">
                <a:moveTo>
                  <a:pt x="312038" y="406781"/>
                </a:moveTo>
                <a:lnTo>
                  <a:pt x="266537" y="432782"/>
                </a:lnTo>
                <a:lnTo>
                  <a:pt x="272795" y="443738"/>
                </a:lnTo>
                <a:lnTo>
                  <a:pt x="253492" y="454787"/>
                </a:lnTo>
                <a:lnTo>
                  <a:pt x="314706" y="454787"/>
                </a:lnTo>
                <a:lnTo>
                  <a:pt x="312038" y="406781"/>
                </a:lnTo>
                <a:close/>
              </a:path>
              <a:path w="320039" h="548639">
                <a:moveTo>
                  <a:pt x="19304" y="0"/>
                </a:moveTo>
                <a:lnTo>
                  <a:pt x="0" y="10921"/>
                </a:lnTo>
                <a:lnTo>
                  <a:pt x="247226" y="443816"/>
                </a:lnTo>
                <a:lnTo>
                  <a:pt x="266537" y="432782"/>
                </a:lnTo>
                <a:lnTo>
                  <a:pt x="19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76400" y="5029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76400" y="5029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0600" y="5943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89"/>
                </a:lnTo>
                <a:lnTo>
                  <a:pt x="208458" y="15538"/>
                </a:lnTo>
                <a:lnTo>
                  <a:pt x="164725" y="34020"/>
                </a:lnTo>
                <a:lnTo>
                  <a:pt x="124788" y="58808"/>
                </a:lnTo>
                <a:lnTo>
                  <a:pt x="89273" y="89273"/>
                </a:lnTo>
                <a:lnTo>
                  <a:pt x="58808" y="124788"/>
                </a:lnTo>
                <a:lnTo>
                  <a:pt x="34020" y="164725"/>
                </a:lnTo>
                <a:lnTo>
                  <a:pt x="15538" y="208458"/>
                </a:lnTo>
                <a:lnTo>
                  <a:pt x="3989" y="255359"/>
                </a:lnTo>
                <a:lnTo>
                  <a:pt x="0" y="304800"/>
                </a:lnTo>
                <a:lnTo>
                  <a:pt x="3989" y="354240"/>
                </a:lnTo>
                <a:lnTo>
                  <a:pt x="15538" y="401141"/>
                </a:lnTo>
                <a:lnTo>
                  <a:pt x="34020" y="444874"/>
                </a:lnTo>
                <a:lnTo>
                  <a:pt x="58808" y="484811"/>
                </a:lnTo>
                <a:lnTo>
                  <a:pt x="89273" y="520326"/>
                </a:lnTo>
                <a:lnTo>
                  <a:pt x="124788" y="550791"/>
                </a:lnTo>
                <a:lnTo>
                  <a:pt x="164725" y="575579"/>
                </a:lnTo>
                <a:lnTo>
                  <a:pt x="208458" y="594061"/>
                </a:lnTo>
                <a:lnTo>
                  <a:pt x="255359" y="605610"/>
                </a:lnTo>
                <a:lnTo>
                  <a:pt x="304800" y="609600"/>
                </a:lnTo>
                <a:lnTo>
                  <a:pt x="354225" y="605610"/>
                </a:lnTo>
                <a:lnTo>
                  <a:pt x="401116" y="594061"/>
                </a:lnTo>
                <a:lnTo>
                  <a:pt x="444846" y="575579"/>
                </a:lnTo>
                <a:lnTo>
                  <a:pt x="484784" y="550791"/>
                </a:lnTo>
                <a:lnTo>
                  <a:pt x="520303" y="520326"/>
                </a:lnTo>
                <a:lnTo>
                  <a:pt x="550773" y="484811"/>
                </a:lnTo>
                <a:lnTo>
                  <a:pt x="575567" y="444874"/>
                </a:lnTo>
                <a:lnTo>
                  <a:pt x="594055" y="401141"/>
                </a:lnTo>
                <a:lnTo>
                  <a:pt x="605609" y="354240"/>
                </a:lnTo>
                <a:lnTo>
                  <a:pt x="609600" y="304800"/>
                </a:lnTo>
                <a:lnTo>
                  <a:pt x="605609" y="255359"/>
                </a:lnTo>
                <a:lnTo>
                  <a:pt x="594055" y="208458"/>
                </a:lnTo>
                <a:lnTo>
                  <a:pt x="575567" y="164725"/>
                </a:lnTo>
                <a:lnTo>
                  <a:pt x="550773" y="124788"/>
                </a:lnTo>
                <a:lnTo>
                  <a:pt x="520303" y="89273"/>
                </a:lnTo>
                <a:lnTo>
                  <a:pt x="484784" y="58808"/>
                </a:lnTo>
                <a:lnTo>
                  <a:pt x="444846" y="34020"/>
                </a:lnTo>
                <a:lnTo>
                  <a:pt x="401116" y="15538"/>
                </a:lnTo>
                <a:lnTo>
                  <a:pt x="354225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0600" y="5943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89" y="255359"/>
                </a:lnTo>
                <a:lnTo>
                  <a:pt x="15538" y="208458"/>
                </a:lnTo>
                <a:lnTo>
                  <a:pt x="34020" y="164725"/>
                </a:lnTo>
                <a:lnTo>
                  <a:pt x="58808" y="124788"/>
                </a:lnTo>
                <a:lnTo>
                  <a:pt x="89273" y="89273"/>
                </a:lnTo>
                <a:lnTo>
                  <a:pt x="124788" y="58808"/>
                </a:lnTo>
                <a:lnTo>
                  <a:pt x="164725" y="34020"/>
                </a:lnTo>
                <a:lnTo>
                  <a:pt x="208458" y="15538"/>
                </a:lnTo>
                <a:lnTo>
                  <a:pt x="255359" y="3989"/>
                </a:lnTo>
                <a:lnTo>
                  <a:pt x="304800" y="0"/>
                </a:lnTo>
                <a:lnTo>
                  <a:pt x="354225" y="3989"/>
                </a:lnTo>
                <a:lnTo>
                  <a:pt x="401116" y="15538"/>
                </a:lnTo>
                <a:lnTo>
                  <a:pt x="444846" y="34020"/>
                </a:lnTo>
                <a:lnTo>
                  <a:pt x="484784" y="58808"/>
                </a:lnTo>
                <a:lnTo>
                  <a:pt x="520303" y="89273"/>
                </a:lnTo>
                <a:lnTo>
                  <a:pt x="550773" y="124788"/>
                </a:lnTo>
                <a:lnTo>
                  <a:pt x="575567" y="164725"/>
                </a:lnTo>
                <a:lnTo>
                  <a:pt x="594055" y="208458"/>
                </a:lnTo>
                <a:lnTo>
                  <a:pt x="605609" y="255359"/>
                </a:lnTo>
                <a:lnTo>
                  <a:pt x="609600" y="304800"/>
                </a:lnTo>
                <a:lnTo>
                  <a:pt x="605609" y="354240"/>
                </a:lnTo>
                <a:lnTo>
                  <a:pt x="594055" y="401141"/>
                </a:lnTo>
                <a:lnTo>
                  <a:pt x="575567" y="444874"/>
                </a:lnTo>
                <a:lnTo>
                  <a:pt x="550773" y="484811"/>
                </a:lnTo>
                <a:lnTo>
                  <a:pt x="520303" y="520326"/>
                </a:lnTo>
                <a:lnTo>
                  <a:pt x="484784" y="550791"/>
                </a:lnTo>
                <a:lnTo>
                  <a:pt x="444846" y="575579"/>
                </a:lnTo>
                <a:lnTo>
                  <a:pt x="401116" y="594061"/>
                </a:lnTo>
                <a:lnTo>
                  <a:pt x="354225" y="605610"/>
                </a:lnTo>
                <a:lnTo>
                  <a:pt x="304800" y="609600"/>
                </a:lnTo>
                <a:lnTo>
                  <a:pt x="255359" y="605610"/>
                </a:lnTo>
                <a:lnTo>
                  <a:pt x="208458" y="594061"/>
                </a:lnTo>
                <a:lnTo>
                  <a:pt x="164725" y="575579"/>
                </a:lnTo>
                <a:lnTo>
                  <a:pt x="124788" y="550791"/>
                </a:lnTo>
                <a:lnTo>
                  <a:pt x="89273" y="520326"/>
                </a:lnTo>
                <a:lnTo>
                  <a:pt x="58808" y="484811"/>
                </a:lnTo>
                <a:lnTo>
                  <a:pt x="34020" y="444874"/>
                </a:lnTo>
                <a:lnTo>
                  <a:pt x="15538" y="401141"/>
                </a:lnTo>
                <a:lnTo>
                  <a:pt x="3989" y="354240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83639" y="6014415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62200" y="5943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89"/>
                </a:lnTo>
                <a:lnTo>
                  <a:pt x="208483" y="15538"/>
                </a:lnTo>
                <a:lnTo>
                  <a:pt x="164753" y="34020"/>
                </a:lnTo>
                <a:lnTo>
                  <a:pt x="124815" y="58808"/>
                </a:lnTo>
                <a:lnTo>
                  <a:pt x="89296" y="89273"/>
                </a:lnTo>
                <a:lnTo>
                  <a:pt x="58826" y="124788"/>
                </a:lnTo>
                <a:lnTo>
                  <a:pt x="34032" y="164725"/>
                </a:lnTo>
                <a:lnTo>
                  <a:pt x="15544" y="208458"/>
                </a:lnTo>
                <a:lnTo>
                  <a:pt x="3990" y="255359"/>
                </a:lnTo>
                <a:lnTo>
                  <a:pt x="0" y="304800"/>
                </a:lnTo>
                <a:lnTo>
                  <a:pt x="3990" y="354240"/>
                </a:lnTo>
                <a:lnTo>
                  <a:pt x="15544" y="401141"/>
                </a:lnTo>
                <a:lnTo>
                  <a:pt x="34032" y="444874"/>
                </a:lnTo>
                <a:lnTo>
                  <a:pt x="58826" y="484811"/>
                </a:lnTo>
                <a:lnTo>
                  <a:pt x="89296" y="520326"/>
                </a:lnTo>
                <a:lnTo>
                  <a:pt x="124815" y="550791"/>
                </a:lnTo>
                <a:lnTo>
                  <a:pt x="164753" y="575579"/>
                </a:lnTo>
                <a:lnTo>
                  <a:pt x="208483" y="594061"/>
                </a:lnTo>
                <a:lnTo>
                  <a:pt x="255374" y="605610"/>
                </a:lnTo>
                <a:lnTo>
                  <a:pt x="304800" y="609600"/>
                </a:lnTo>
                <a:lnTo>
                  <a:pt x="354225" y="605610"/>
                </a:lnTo>
                <a:lnTo>
                  <a:pt x="401116" y="594061"/>
                </a:lnTo>
                <a:lnTo>
                  <a:pt x="444846" y="575579"/>
                </a:lnTo>
                <a:lnTo>
                  <a:pt x="484784" y="550791"/>
                </a:lnTo>
                <a:lnTo>
                  <a:pt x="520303" y="520326"/>
                </a:lnTo>
                <a:lnTo>
                  <a:pt x="550773" y="484811"/>
                </a:lnTo>
                <a:lnTo>
                  <a:pt x="575567" y="444874"/>
                </a:lnTo>
                <a:lnTo>
                  <a:pt x="594055" y="401141"/>
                </a:lnTo>
                <a:lnTo>
                  <a:pt x="605609" y="354240"/>
                </a:lnTo>
                <a:lnTo>
                  <a:pt x="609600" y="304800"/>
                </a:lnTo>
                <a:lnTo>
                  <a:pt x="605609" y="255359"/>
                </a:lnTo>
                <a:lnTo>
                  <a:pt x="594055" y="208458"/>
                </a:lnTo>
                <a:lnTo>
                  <a:pt x="575567" y="164725"/>
                </a:lnTo>
                <a:lnTo>
                  <a:pt x="550773" y="124788"/>
                </a:lnTo>
                <a:lnTo>
                  <a:pt x="520303" y="89273"/>
                </a:lnTo>
                <a:lnTo>
                  <a:pt x="484784" y="58808"/>
                </a:lnTo>
                <a:lnTo>
                  <a:pt x="444846" y="34020"/>
                </a:lnTo>
                <a:lnTo>
                  <a:pt x="401116" y="15538"/>
                </a:lnTo>
                <a:lnTo>
                  <a:pt x="354225" y="3989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2200" y="5943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59"/>
                </a:lnTo>
                <a:lnTo>
                  <a:pt x="15544" y="208458"/>
                </a:lnTo>
                <a:lnTo>
                  <a:pt x="34032" y="164725"/>
                </a:lnTo>
                <a:lnTo>
                  <a:pt x="58826" y="124788"/>
                </a:lnTo>
                <a:lnTo>
                  <a:pt x="89296" y="89273"/>
                </a:lnTo>
                <a:lnTo>
                  <a:pt x="124815" y="58808"/>
                </a:lnTo>
                <a:lnTo>
                  <a:pt x="164753" y="34020"/>
                </a:lnTo>
                <a:lnTo>
                  <a:pt x="208483" y="15538"/>
                </a:lnTo>
                <a:lnTo>
                  <a:pt x="255374" y="3989"/>
                </a:lnTo>
                <a:lnTo>
                  <a:pt x="304800" y="0"/>
                </a:lnTo>
                <a:lnTo>
                  <a:pt x="354225" y="3989"/>
                </a:lnTo>
                <a:lnTo>
                  <a:pt x="401116" y="15538"/>
                </a:lnTo>
                <a:lnTo>
                  <a:pt x="444846" y="34020"/>
                </a:lnTo>
                <a:lnTo>
                  <a:pt x="484784" y="58808"/>
                </a:lnTo>
                <a:lnTo>
                  <a:pt x="520303" y="89273"/>
                </a:lnTo>
                <a:lnTo>
                  <a:pt x="550773" y="124788"/>
                </a:lnTo>
                <a:lnTo>
                  <a:pt x="575567" y="164725"/>
                </a:lnTo>
                <a:lnTo>
                  <a:pt x="594055" y="208458"/>
                </a:lnTo>
                <a:lnTo>
                  <a:pt x="605609" y="255359"/>
                </a:lnTo>
                <a:lnTo>
                  <a:pt x="609600" y="304800"/>
                </a:lnTo>
                <a:lnTo>
                  <a:pt x="605609" y="354240"/>
                </a:lnTo>
                <a:lnTo>
                  <a:pt x="594055" y="401141"/>
                </a:lnTo>
                <a:lnTo>
                  <a:pt x="575567" y="444874"/>
                </a:lnTo>
                <a:lnTo>
                  <a:pt x="550773" y="484811"/>
                </a:lnTo>
                <a:lnTo>
                  <a:pt x="520303" y="520326"/>
                </a:lnTo>
                <a:lnTo>
                  <a:pt x="484784" y="550791"/>
                </a:lnTo>
                <a:lnTo>
                  <a:pt x="444846" y="575579"/>
                </a:lnTo>
                <a:lnTo>
                  <a:pt x="401116" y="594061"/>
                </a:lnTo>
                <a:lnTo>
                  <a:pt x="354225" y="605610"/>
                </a:lnTo>
                <a:lnTo>
                  <a:pt x="304800" y="609600"/>
                </a:lnTo>
                <a:lnTo>
                  <a:pt x="255374" y="605610"/>
                </a:lnTo>
                <a:lnTo>
                  <a:pt x="208483" y="594061"/>
                </a:lnTo>
                <a:lnTo>
                  <a:pt x="164753" y="575579"/>
                </a:lnTo>
                <a:lnTo>
                  <a:pt x="124815" y="550791"/>
                </a:lnTo>
                <a:lnTo>
                  <a:pt x="89296" y="520326"/>
                </a:lnTo>
                <a:lnTo>
                  <a:pt x="58826" y="484811"/>
                </a:lnTo>
                <a:lnTo>
                  <a:pt x="34032" y="444874"/>
                </a:lnTo>
                <a:lnTo>
                  <a:pt x="15544" y="401141"/>
                </a:lnTo>
                <a:lnTo>
                  <a:pt x="3990" y="354240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55239" y="6014415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86400" y="2499232"/>
            <a:ext cx="320675" cy="473075"/>
          </a:xfrm>
          <a:custGeom>
            <a:avLst/>
            <a:gdLst/>
            <a:ahLst/>
            <a:cxnLst/>
            <a:rect l="l" t="t" r="r" b="b"/>
            <a:pathLst>
              <a:path w="320675" h="473075">
                <a:moveTo>
                  <a:pt x="17652" y="331724"/>
                </a:moveTo>
                <a:lnTo>
                  <a:pt x="0" y="472566"/>
                </a:lnTo>
                <a:lnTo>
                  <a:pt x="123316" y="402081"/>
                </a:lnTo>
                <a:lnTo>
                  <a:pt x="95661" y="383666"/>
                </a:lnTo>
                <a:lnTo>
                  <a:pt x="72644" y="383666"/>
                </a:lnTo>
                <a:lnTo>
                  <a:pt x="54101" y="371347"/>
                </a:lnTo>
                <a:lnTo>
                  <a:pt x="61192" y="360715"/>
                </a:lnTo>
                <a:lnTo>
                  <a:pt x="17652" y="331724"/>
                </a:lnTo>
                <a:close/>
              </a:path>
              <a:path w="320675" h="473075">
                <a:moveTo>
                  <a:pt x="61192" y="360715"/>
                </a:moveTo>
                <a:lnTo>
                  <a:pt x="54101" y="371347"/>
                </a:lnTo>
                <a:lnTo>
                  <a:pt x="72644" y="383666"/>
                </a:lnTo>
                <a:lnTo>
                  <a:pt x="79719" y="373051"/>
                </a:lnTo>
                <a:lnTo>
                  <a:pt x="61192" y="360715"/>
                </a:lnTo>
                <a:close/>
              </a:path>
              <a:path w="320675" h="473075">
                <a:moveTo>
                  <a:pt x="79719" y="373051"/>
                </a:moveTo>
                <a:lnTo>
                  <a:pt x="72644" y="383666"/>
                </a:lnTo>
                <a:lnTo>
                  <a:pt x="95661" y="383666"/>
                </a:lnTo>
                <a:lnTo>
                  <a:pt x="79719" y="373051"/>
                </a:lnTo>
                <a:close/>
              </a:path>
              <a:path w="320675" h="473075">
                <a:moveTo>
                  <a:pt x="301751" y="0"/>
                </a:moveTo>
                <a:lnTo>
                  <a:pt x="61192" y="360715"/>
                </a:lnTo>
                <a:lnTo>
                  <a:pt x="79719" y="373051"/>
                </a:lnTo>
                <a:lnTo>
                  <a:pt x="320166" y="12318"/>
                </a:lnTo>
                <a:lnTo>
                  <a:pt x="301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53000" y="3337941"/>
            <a:ext cx="320040" cy="624840"/>
          </a:xfrm>
          <a:custGeom>
            <a:avLst/>
            <a:gdLst/>
            <a:ahLst/>
            <a:cxnLst/>
            <a:rect l="l" t="t" r="r" b="b"/>
            <a:pathLst>
              <a:path w="320039" h="624839">
                <a:moveTo>
                  <a:pt x="0" y="482473"/>
                </a:moveTo>
                <a:lnTo>
                  <a:pt x="0" y="624459"/>
                </a:lnTo>
                <a:lnTo>
                  <a:pt x="113537" y="539242"/>
                </a:lnTo>
                <a:lnTo>
                  <a:pt x="89407" y="527176"/>
                </a:lnTo>
                <a:lnTo>
                  <a:pt x="61087" y="527176"/>
                </a:lnTo>
                <a:lnTo>
                  <a:pt x="41148" y="517271"/>
                </a:lnTo>
                <a:lnTo>
                  <a:pt x="46838" y="505892"/>
                </a:lnTo>
                <a:lnTo>
                  <a:pt x="0" y="482473"/>
                </a:lnTo>
                <a:close/>
              </a:path>
              <a:path w="320039" h="624839">
                <a:moveTo>
                  <a:pt x="46838" y="505892"/>
                </a:moveTo>
                <a:lnTo>
                  <a:pt x="41148" y="517271"/>
                </a:lnTo>
                <a:lnTo>
                  <a:pt x="61087" y="527176"/>
                </a:lnTo>
                <a:lnTo>
                  <a:pt x="66750" y="515848"/>
                </a:lnTo>
                <a:lnTo>
                  <a:pt x="46838" y="505892"/>
                </a:lnTo>
                <a:close/>
              </a:path>
              <a:path w="320039" h="624839">
                <a:moveTo>
                  <a:pt x="66750" y="515848"/>
                </a:moveTo>
                <a:lnTo>
                  <a:pt x="61087" y="527176"/>
                </a:lnTo>
                <a:lnTo>
                  <a:pt x="89407" y="527176"/>
                </a:lnTo>
                <a:lnTo>
                  <a:pt x="66750" y="515848"/>
                </a:lnTo>
                <a:close/>
              </a:path>
              <a:path w="320039" h="624839">
                <a:moveTo>
                  <a:pt x="299847" y="0"/>
                </a:moveTo>
                <a:lnTo>
                  <a:pt x="46838" y="505892"/>
                </a:lnTo>
                <a:lnTo>
                  <a:pt x="66750" y="515848"/>
                </a:lnTo>
                <a:lnTo>
                  <a:pt x="319659" y="9906"/>
                </a:lnTo>
                <a:lnTo>
                  <a:pt x="299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15000" y="1981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15000" y="1981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11139" y="2051049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292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292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95800" y="3962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5800" y="3962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89475" y="4032630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233033" y="2499232"/>
            <a:ext cx="320675" cy="473075"/>
          </a:xfrm>
          <a:custGeom>
            <a:avLst/>
            <a:gdLst/>
            <a:ahLst/>
            <a:cxnLst/>
            <a:rect l="l" t="t" r="r" b="b"/>
            <a:pathLst>
              <a:path w="320675" h="473075">
                <a:moveTo>
                  <a:pt x="240447" y="373051"/>
                </a:moveTo>
                <a:lnTo>
                  <a:pt x="196850" y="402081"/>
                </a:lnTo>
                <a:lnTo>
                  <a:pt x="320166" y="472566"/>
                </a:lnTo>
                <a:lnTo>
                  <a:pt x="309024" y="383666"/>
                </a:lnTo>
                <a:lnTo>
                  <a:pt x="247522" y="383666"/>
                </a:lnTo>
                <a:lnTo>
                  <a:pt x="240447" y="373051"/>
                </a:lnTo>
                <a:close/>
              </a:path>
              <a:path w="320675" h="473075">
                <a:moveTo>
                  <a:pt x="258974" y="360715"/>
                </a:moveTo>
                <a:lnTo>
                  <a:pt x="240447" y="373051"/>
                </a:lnTo>
                <a:lnTo>
                  <a:pt x="247522" y="383666"/>
                </a:lnTo>
                <a:lnTo>
                  <a:pt x="266064" y="371347"/>
                </a:lnTo>
                <a:lnTo>
                  <a:pt x="258974" y="360715"/>
                </a:lnTo>
                <a:close/>
              </a:path>
              <a:path w="320675" h="473075">
                <a:moveTo>
                  <a:pt x="302513" y="331724"/>
                </a:moveTo>
                <a:lnTo>
                  <a:pt x="258974" y="360715"/>
                </a:lnTo>
                <a:lnTo>
                  <a:pt x="266064" y="371347"/>
                </a:lnTo>
                <a:lnTo>
                  <a:pt x="247522" y="383666"/>
                </a:lnTo>
                <a:lnTo>
                  <a:pt x="309024" y="383666"/>
                </a:lnTo>
                <a:lnTo>
                  <a:pt x="302513" y="331724"/>
                </a:lnTo>
                <a:close/>
              </a:path>
              <a:path w="320675" h="473075">
                <a:moveTo>
                  <a:pt x="18414" y="0"/>
                </a:moveTo>
                <a:lnTo>
                  <a:pt x="0" y="12318"/>
                </a:lnTo>
                <a:lnTo>
                  <a:pt x="240447" y="373051"/>
                </a:lnTo>
                <a:lnTo>
                  <a:pt x="258974" y="360715"/>
                </a:lnTo>
                <a:lnTo>
                  <a:pt x="18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008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008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497192" y="2965526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20</a:t>
            </a:r>
            <a:endParaRPr sz="2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19600" y="4480940"/>
            <a:ext cx="243840" cy="472440"/>
          </a:xfrm>
          <a:custGeom>
            <a:avLst/>
            <a:gdLst/>
            <a:ahLst/>
            <a:cxnLst/>
            <a:rect l="l" t="t" r="r" b="b"/>
            <a:pathLst>
              <a:path w="243839" h="472439">
                <a:moveTo>
                  <a:pt x="0" y="330072"/>
                </a:moveTo>
                <a:lnTo>
                  <a:pt x="0" y="472058"/>
                </a:lnTo>
                <a:lnTo>
                  <a:pt x="113537" y="386841"/>
                </a:lnTo>
                <a:lnTo>
                  <a:pt x="89408" y="374776"/>
                </a:lnTo>
                <a:lnTo>
                  <a:pt x="61087" y="374776"/>
                </a:lnTo>
                <a:lnTo>
                  <a:pt x="41148" y="364870"/>
                </a:lnTo>
                <a:lnTo>
                  <a:pt x="46839" y="353492"/>
                </a:lnTo>
                <a:lnTo>
                  <a:pt x="0" y="330072"/>
                </a:lnTo>
                <a:close/>
              </a:path>
              <a:path w="243839" h="472439">
                <a:moveTo>
                  <a:pt x="46839" y="353492"/>
                </a:moveTo>
                <a:lnTo>
                  <a:pt x="41148" y="364870"/>
                </a:lnTo>
                <a:lnTo>
                  <a:pt x="61087" y="374776"/>
                </a:lnTo>
                <a:lnTo>
                  <a:pt x="66749" y="363447"/>
                </a:lnTo>
                <a:lnTo>
                  <a:pt x="46839" y="353492"/>
                </a:lnTo>
                <a:close/>
              </a:path>
              <a:path w="243839" h="472439">
                <a:moveTo>
                  <a:pt x="66749" y="363447"/>
                </a:moveTo>
                <a:lnTo>
                  <a:pt x="61087" y="374776"/>
                </a:lnTo>
                <a:lnTo>
                  <a:pt x="89408" y="374776"/>
                </a:lnTo>
                <a:lnTo>
                  <a:pt x="66749" y="363447"/>
                </a:lnTo>
                <a:close/>
              </a:path>
              <a:path w="243839" h="472439">
                <a:moveTo>
                  <a:pt x="223647" y="0"/>
                </a:moveTo>
                <a:lnTo>
                  <a:pt x="46839" y="353492"/>
                </a:lnTo>
                <a:lnTo>
                  <a:pt x="66749" y="363447"/>
                </a:lnTo>
                <a:lnTo>
                  <a:pt x="243459" y="9905"/>
                </a:lnTo>
                <a:lnTo>
                  <a:pt x="2236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62400" y="4953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62400" y="4953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841564" y="3908748"/>
            <a:ext cx="536004" cy="1631216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298700">
              <a:lnSpc>
                <a:spcPct val="100000"/>
              </a:lnSpc>
              <a:spcBef>
                <a:spcPts val="940"/>
              </a:spcBef>
            </a:pPr>
            <a:endParaRPr lang="en-US" sz="2800" b="1" i="1" spc="-5" dirty="0">
              <a:latin typeface="Arial"/>
              <a:cs typeface="Arial"/>
            </a:endParaRPr>
          </a:p>
          <a:p>
            <a:pPr marL="2298700">
              <a:lnSpc>
                <a:spcPct val="100000"/>
              </a:lnSpc>
              <a:spcBef>
                <a:spcPts val="940"/>
              </a:spcBef>
            </a:pP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b="1" i="1" spc="-5" dirty="0">
                <a:latin typeface="Arial"/>
                <a:cs typeface="Arial"/>
              </a:rPr>
              <a:t>2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842632" y="3489832"/>
            <a:ext cx="320675" cy="473075"/>
          </a:xfrm>
          <a:custGeom>
            <a:avLst/>
            <a:gdLst/>
            <a:ahLst/>
            <a:cxnLst/>
            <a:rect l="l" t="t" r="r" b="b"/>
            <a:pathLst>
              <a:path w="320675" h="473075">
                <a:moveTo>
                  <a:pt x="240447" y="373051"/>
                </a:moveTo>
                <a:lnTo>
                  <a:pt x="196850" y="402081"/>
                </a:lnTo>
                <a:lnTo>
                  <a:pt x="320167" y="472566"/>
                </a:lnTo>
                <a:lnTo>
                  <a:pt x="309024" y="383666"/>
                </a:lnTo>
                <a:lnTo>
                  <a:pt x="247523" y="383666"/>
                </a:lnTo>
                <a:lnTo>
                  <a:pt x="240447" y="373051"/>
                </a:lnTo>
                <a:close/>
              </a:path>
              <a:path w="320675" h="473075">
                <a:moveTo>
                  <a:pt x="258974" y="360715"/>
                </a:moveTo>
                <a:lnTo>
                  <a:pt x="240447" y="373051"/>
                </a:lnTo>
                <a:lnTo>
                  <a:pt x="247523" y="383666"/>
                </a:lnTo>
                <a:lnTo>
                  <a:pt x="266065" y="371347"/>
                </a:lnTo>
                <a:lnTo>
                  <a:pt x="258974" y="360715"/>
                </a:lnTo>
                <a:close/>
              </a:path>
              <a:path w="320675" h="473075">
                <a:moveTo>
                  <a:pt x="302514" y="331724"/>
                </a:moveTo>
                <a:lnTo>
                  <a:pt x="258974" y="360715"/>
                </a:lnTo>
                <a:lnTo>
                  <a:pt x="266065" y="371347"/>
                </a:lnTo>
                <a:lnTo>
                  <a:pt x="247523" y="383666"/>
                </a:lnTo>
                <a:lnTo>
                  <a:pt x="309024" y="383666"/>
                </a:lnTo>
                <a:lnTo>
                  <a:pt x="302514" y="331724"/>
                </a:lnTo>
                <a:close/>
              </a:path>
              <a:path w="320675" h="473075">
                <a:moveTo>
                  <a:pt x="18415" y="0"/>
                </a:moveTo>
                <a:lnTo>
                  <a:pt x="0" y="12318"/>
                </a:lnTo>
                <a:lnTo>
                  <a:pt x="240447" y="373051"/>
                </a:lnTo>
                <a:lnTo>
                  <a:pt x="258974" y="360715"/>
                </a:lnTo>
                <a:lnTo>
                  <a:pt x="18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10400" y="3886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010400" y="3886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106793" y="3956430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Arial"/>
                <a:cs typeface="Arial"/>
              </a:rPr>
              <a:t>43</a:t>
            </a:r>
            <a:endParaRPr sz="2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292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29200" y="2895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222875" y="2965526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191000" y="1676400"/>
            <a:ext cx="3733800" cy="4038600"/>
          </a:xfrm>
          <a:custGeom>
            <a:avLst/>
            <a:gdLst/>
            <a:ahLst/>
            <a:cxnLst/>
            <a:rect l="l" t="t" r="r" b="b"/>
            <a:pathLst>
              <a:path w="3733800" h="4038600">
                <a:moveTo>
                  <a:pt x="0" y="0"/>
                </a:moveTo>
                <a:lnTo>
                  <a:pt x="3733800" y="4038600"/>
                </a:lnTo>
              </a:path>
            </a:pathLst>
          </a:custGeom>
          <a:ln w="127000">
            <a:solidFill>
              <a:srgbClr val="E62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14800" y="1828800"/>
            <a:ext cx="3810000" cy="3886200"/>
          </a:xfrm>
          <a:custGeom>
            <a:avLst/>
            <a:gdLst/>
            <a:ahLst/>
            <a:cxnLst/>
            <a:rect l="l" t="t" r="r" b="b"/>
            <a:pathLst>
              <a:path w="3810000" h="3886200">
                <a:moveTo>
                  <a:pt x="3810000" y="0"/>
                </a:moveTo>
                <a:lnTo>
                  <a:pt x="0" y="3886200"/>
                </a:lnTo>
              </a:path>
            </a:pathLst>
          </a:custGeom>
          <a:ln w="127000">
            <a:solidFill>
              <a:srgbClr val="E62D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45">
            <a:extLst>
              <a:ext uri="{FF2B5EF4-FFF2-40B4-BE49-F238E27FC236}">
                <a16:creationId xmlns:a16="http://schemas.microsoft.com/office/drawing/2014/main" id="{C56BA8B9-FA01-4951-8F96-70BE09067323}"/>
              </a:ext>
            </a:extLst>
          </p:cNvPr>
          <p:cNvSpPr txBox="1"/>
          <p:nvPr/>
        </p:nvSpPr>
        <p:spPr>
          <a:xfrm>
            <a:off x="1840258" y="4365600"/>
            <a:ext cx="2509520" cy="1097736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298700">
              <a:lnSpc>
                <a:spcPct val="100000"/>
              </a:lnSpc>
              <a:spcBef>
                <a:spcPts val="940"/>
              </a:spcBef>
            </a:pPr>
            <a:endParaRPr lang="en-US" sz="2800" b="1" i="1" spc="-5" dirty="0">
              <a:latin typeface="Arial"/>
              <a:cs typeface="Arial"/>
            </a:endParaRPr>
          </a:p>
          <a:p>
            <a:pPr marL="2298700">
              <a:lnSpc>
                <a:spcPct val="100000"/>
              </a:lnSpc>
              <a:spcBef>
                <a:spcPts val="940"/>
              </a:spcBef>
            </a:pPr>
            <a:r>
              <a:rPr sz="2800" b="1" i="1" spc="-5" dirty="0">
                <a:latin typeface="Arial"/>
                <a:cs typeface="Arial"/>
              </a:rPr>
              <a:t>1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1182" y="392633"/>
            <a:ext cx="2421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AVL</a:t>
            </a:r>
            <a:r>
              <a:rPr spc="-100" dirty="0"/>
              <a:t> </a:t>
            </a:r>
            <a:r>
              <a:rPr spc="-5" dirty="0"/>
              <a:t>Trees</a:t>
            </a:r>
          </a:p>
        </p:txBody>
      </p:sp>
      <p:sp>
        <p:nvSpPr>
          <p:cNvPr id="4" name="object 4"/>
          <p:cNvSpPr/>
          <p:nvPr/>
        </p:nvSpPr>
        <p:spPr>
          <a:xfrm>
            <a:off x="5486400" y="3009900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0"/>
                </a:moveTo>
                <a:lnTo>
                  <a:pt x="0" y="6858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600" y="4000500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0" y="0"/>
                </a:moveTo>
                <a:lnTo>
                  <a:pt x="304800" y="6858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7200" y="30099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0"/>
                </a:moveTo>
                <a:lnTo>
                  <a:pt x="381000" y="6858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0400" y="4076700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304800" y="0"/>
                </a:moveTo>
                <a:lnTo>
                  <a:pt x="0" y="6096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7600" y="3009900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457200" y="0"/>
                </a:moveTo>
                <a:lnTo>
                  <a:pt x="0" y="6858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1600" y="20193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533400" y="6858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200" y="2095500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457200" y="0"/>
                </a:moveTo>
                <a:lnTo>
                  <a:pt x="0" y="6096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400" y="1676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4400" y="16764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76927" y="1808733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86200" y="26289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86200" y="26289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08450" y="276161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62600" y="26289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2600" y="26289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15127" y="2761614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76600" y="35433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76600" y="35433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98850" y="36762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43400" y="35433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43400" y="35433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19400" y="461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19400" y="461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41650" y="47430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57600" y="461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7600" y="46101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879850" y="47430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05400" y="35433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05400" y="35433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495546" y="3676269"/>
            <a:ext cx="1071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700" algn="l"/>
              </a:tabLst>
            </a:pPr>
            <a:r>
              <a:rPr sz="2000" b="1" i="1" dirty="0">
                <a:latin typeface="Arial"/>
                <a:cs typeface="Arial"/>
              </a:rPr>
              <a:t>10	14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197" y="392633"/>
            <a:ext cx="216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AVL</a:t>
            </a:r>
            <a:r>
              <a:rPr spc="-9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0" y="1752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9194" y="1854454"/>
            <a:ext cx="2527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79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20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844" y="26168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3276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8194" y="337883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3276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314639" y="4296"/>
                </a:lnTo>
                <a:lnTo>
                  <a:pt x="359760" y="16682"/>
                </a:lnTo>
                <a:lnTo>
                  <a:pt x="401308" y="36406"/>
                </a:lnTo>
                <a:lnTo>
                  <a:pt x="438531" y="62716"/>
                </a:lnTo>
                <a:lnTo>
                  <a:pt x="470675" y="94858"/>
                </a:lnTo>
                <a:lnTo>
                  <a:pt x="496987" y="132079"/>
                </a:lnTo>
                <a:lnTo>
                  <a:pt x="516714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4" y="359770"/>
                </a:lnTo>
                <a:lnTo>
                  <a:pt x="496987" y="401319"/>
                </a:lnTo>
                <a:lnTo>
                  <a:pt x="470675" y="438541"/>
                </a:lnTo>
                <a:lnTo>
                  <a:pt x="438531" y="470683"/>
                </a:lnTo>
                <a:lnTo>
                  <a:pt x="401308" y="496993"/>
                </a:lnTo>
                <a:lnTo>
                  <a:pt x="359760" y="516717"/>
                </a:lnTo>
                <a:lnTo>
                  <a:pt x="314639" y="529103"/>
                </a:lnTo>
                <a:lnTo>
                  <a:pt x="266700" y="533400"/>
                </a:lnTo>
                <a:lnTo>
                  <a:pt x="218760" y="529103"/>
                </a:lnTo>
                <a:lnTo>
                  <a:pt x="173639" y="516717"/>
                </a:lnTo>
                <a:lnTo>
                  <a:pt x="132091" y="496993"/>
                </a:lnTo>
                <a:lnTo>
                  <a:pt x="94868" y="470683"/>
                </a:lnTo>
                <a:lnTo>
                  <a:pt x="62724" y="438541"/>
                </a:lnTo>
                <a:lnTo>
                  <a:pt x="36412" y="401319"/>
                </a:lnTo>
                <a:lnTo>
                  <a:pt x="16685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337883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2200" y="2514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17775" y="26168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6800" y="2129154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4" h="461644">
                <a:moveTo>
                  <a:pt x="26936" y="380873"/>
                </a:moveTo>
                <a:lnTo>
                  <a:pt x="0" y="461645"/>
                </a:lnTo>
                <a:lnTo>
                  <a:pt x="80822" y="434721"/>
                </a:lnTo>
                <a:lnTo>
                  <a:pt x="67351" y="421259"/>
                </a:lnTo>
                <a:lnTo>
                  <a:pt x="49390" y="421259"/>
                </a:lnTo>
                <a:lnTo>
                  <a:pt x="40411" y="412242"/>
                </a:lnTo>
                <a:lnTo>
                  <a:pt x="49367" y="403288"/>
                </a:lnTo>
                <a:lnTo>
                  <a:pt x="26936" y="380873"/>
                </a:lnTo>
                <a:close/>
              </a:path>
              <a:path w="461644" h="461644">
                <a:moveTo>
                  <a:pt x="49367" y="403288"/>
                </a:moveTo>
                <a:lnTo>
                  <a:pt x="40411" y="412242"/>
                </a:lnTo>
                <a:lnTo>
                  <a:pt x="49390" y="421259"/>
                </a:lnTo>
                <a:lnTo>
                  <a:pt x="58366" y="412280"/>
                </a:lnTo>
                <a:lnTo>
                  <a:pt x="49367" y="403288"/>
                </a:lnTo>
                <a:close/>
              </a:path>
              <a:path w="461644" h="461644">
                <a:moveTo>
                  <a:pt x="58366" y="412280"/>
                </a:moveTo>
                <a:lnTo>
                  <a:pt x="49390" y="421259"/>
                </a:lnTo>
                <a:lnTo>
                  <a:pt x="67351" y="421259"/>
                </a:lnTo>
                <a:lnTo>
                  <a:pt x="58366" y="412280"/>
                </a:lnTo>
                <a:close/>
              </a:path>
              <a:path w="461644" h="461644">
                <a:moveTo>
                  <a:pt x="452755" y="0"/>
                </a:moveTo>
                <a:lnTo>
                  <a:pt x="49367" y="403288"/>
                </a:lnTo>
                <a:lnTo>
                  <a:pt x="58366" y="412280"/>
                </a:lnTo>
                <a:lnTo>
                  <a:pt x="461644" y="8890"/>
                </a:lnTo>
                <a:lnTo>
                  <a:pt x="452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600" y="3044444"/>
            <a:ext cx="157683" cy="232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1719" y="2967989"/>
            <a:ext cx="233679" cy="308610"/>
          </a:xfrm>
          <a:custGeom>
            <a:avLst/>
            <a:gdLst/>
            <a:ahLst/>
            <a:cxnLst/>
            <a:rect l="l" t="t" r="r" b="b"/>
            <a:pathLst>
              <a:path w="233680" h="308610">
                <a:moveTo>
                  <a:pt x="182879" y="251460"/>
                </a:moveTo>
                <a:lnTo>
                  <a:pt x="157480" y="270510"/>
                </a:lnTo>
                <a:lnTo>
                  <a:pt x="233680" y="308610"/>
                </a:lnTo>
                <a:lnTo>
                  <a:pt x="225136" y="261620"/>
                </a:lnTo>
                <a:lnTo>
                  <a:pt x="190500" y="261620"/>
                </a:lnTo>
                <a:lnTo>
                  <a:pt x="182879" y="251460"/>
                </a:lnTo>
                <a:close/>
              </a:path>
              <a:path w="233680" h="308610">
                <a:moveTo>
                  <a:pt x="193040" y="243839"/>
                </a:moveTo>
                <a:lnTo>
                  <a:pt x="182879" y="251460"/>
                </a:lnTo>
                <a:lnTo>
                  <a:pt x="190500" y="261620"/>
                </a:lnTo>
                <a:lnTo>
                  <a:pt x="200660" y="254000"/>
                </a:lnTo>
                <a:lnTo>
                  <a:pt x="193040" y="243839"/>
                </a:lnTo>
                <a:close/>
              </a:path>
              <a:path w="233680" h="308610">
                <a:moveTo>
                  <a:pt x="218440" y="224789"/>
                </a:moveTo>
                <a:lnTo>
                  <a:pt x="193040" y="243839"/>
                </a:lnTo>
                <a:lnTo>
                  <a:pt x="200660" y="254000"/>
                </a:lnTo>
                <a:lnTo>
                  <a:pt x="190500" y="261620"/>
                </a:lnTo>
                <a:lnTo>
                  <a:pt x="225136" y="261620"/>
                </a:lnTo>
                <a:lnTo>
                  <a:pt x="218440" y="224789"/>
                </a:lnTo>
                <a:close/>
              </a:path>
              <a:path w="233680" h="308610">
                <a:moveTo>
                  <a:pt x="10160" y="0"/>
                </a:moveTo>
                <a:lnTo>
                  <a:pt x="0" y="7620"/>
                </a:lnTo>
                <a:lnTo>
                  <a:pt x="182879" y="251460"/>
                </a:lnTo>
                <a:lnTo>
                  <a:pt x="193040" y="24383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52192" y="2053717"/>
            <a:ext cx="386715" cy="537210"/>
          </a:xfrm>
          <a:custGeom>
            <a:avLst/>
            <a:gdLst/>
            <a:ahLst/>
            <a:cxnLst/>
            <a:rect l="l" t="t" r="r" b="b"/>
            <a:pathLst>
              <a:path w="386714" h="537210">
                <a:moveTo>
                  <a:pt x="336761" y="478707"/>
                </a:moveTo>
                <a:lnTo>
                  <a:pt x="310895" y="497205"/>
                </a:lnTo>
                <a:lnTo>
                  <a:pt x="386206" y="537083"/>
                </a:lnTo>
                <a:lnTo>
                  <a:pt x="378604" y="489077"/>
                </a:lnTo>
                <a:lnTo>
                  <a:pt x="344169" y="489077"/>
                </a:lnTo>
                <a:lnTo>
                  <a:pt x="336761" y="478707"/>
                </a:lnTo>
                <a:close/>
              </a:path>
              <a:path w="386714" h="537210">
                <a:moveTo>
                  <a:pt x="347054" y="471345"/>
                </a:moveTo>
                <a:lnTo>
                  <a:pt x="336761" y="478707"/>
                </a:lnTo>
                <a:lnTo>
                  <a:pt x="344169" y="489077"/>
                </a:lnTo>
                <a:lnTo>
                  <a:pt x="354456" y="481711"/>
                </a:lnTo>
                <a:lnTo>
                  <a:pt x="347054" y="471345"/>
                </a:lnTo>
                <a:close/>
              </a:path>
              <a:path w="386714" h="537210">
                <a:moveTo>
                  <a:pt x="372871" y="452882"/>
                </a:moveTo>
                <a:lnTo>
                  <a:pt x="347054" y="471345"/>
                </a:lnTo>
                <a:lnTo>
                  <a:pt x="354456" y="481711"/>
                </a:lnTo>
                <a:lnTo>
                  <a:pt x="344169" y="489077"/>
                </a:lnTo>
                <a:lnTo>
                  <a:pt x="378604" y="489077"/>
                </a:lnTo>
                <a:lnTo>
                  <a:pt x="372871" y="452882"/>
                </a:lnTo>
                <a:close/>
              </a:path>
              <a:path w="386714" h="537210">
                <a:moveTo>
                  <a:pt x="10413" y="0"/>
                </a:moveTo>
                <a:lnTo>
                  <a:pt x="0" y="7366"/>
                </a:lnTo>
                <a:lnTo>
                  <a:pt x="336761" y="478707"/>
                </a:lnTo>
                <a:lnTo>
                  <a:pt x="347054" y="471345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34200" y="1828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90409" y="193065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19800" y="2590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76009" y="2693035"/>
            <a:ext cx="2527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05800" y="3352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462264" y="345498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38800" y="3352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95009" y="345498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72400" y="2590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928864" y="26930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77000" y="2205354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5" h="461644">
                <a:moveTo>
                  <a:pt x="26924" y="380873"/>
                </a:moveTo>
                <a:lnTo>
                  <a:pt x="0" y="461645"/>
                </a:lnTo>
                <a:lnTo>
                  <a:pt x="80772" y="434721"/>
                </a:lnTo>
                <a:lnTo>
                  <a:pt x="67309" y="421259"/>
                </a:lnTo>
                <a:lnTo>
                  <a:pt x="49402" y="421259"/>
                </a:lnTo>
                <a:lnTo>
                  <a:pt x="40385" y="412242"/>
                </a:lnTo>
                <a:lnTo>
                  <a:pt x="49340" y="403289"/>
                </a:lnTo>
                <a:lnTo>
                  <a:pt x="26924" y="380873"/>
                </a:lnTo>
                <a:close/>
              </a:path>
              <a:path w="461645" h="461644">
                <a:moveTo>
                  <a:pt x="49340" y="403289"/>
                </a:moveTo>
                <a:lnTo>
                  <a:pt x="40385" y="412242"/>
                </a:lnTo>
                <a:lnTo>
                  <a:pt x="49402" y="421259"/>
                </a:lnTo>
                <a:lnTo>
                  <a:pt x="58355" y="412304"/>
                </a:lnTo>
                <a:lnTo>
                  <a:pt x="49340" y="403289"/>
                </a:lnTo>
                <a:close/>
              </a:path>
              <a:path w="461645" h="461644">
                <a:moveTo>
                  <a:pt x="58355" y="412304"/>
                </a:moveTo>
                <a:lnTo>
                  <a:pt x="49402" y="421259"/>
                </a:lnTo>
                <a:lnTo>
                  <a:pt x="67309" y="421259"/>
                </a:lnTo>
                <a:lnTo>
                  <a:pt x="58355" y="412304"/>
                </a:lnTo>
                <a:close/>
              </a:path>
              <a:path w="461645" h="461644">
                <a:moveTo>
                  <a:pt x="452754" y="0"/>
                </a:moveTo>
                <a:lnTo>
                  <a:pt x="49340" y="403289"/>
                </a:lnTo>
                <a:lnTo>
                  <a:pt x="58355" y="412304"/>
                </a:lnTo>
                <a:lnTo>
                  <a:pt x="461645" y="8890"/>
                </a:lnTo>
                <a:lnTo>
                  <a:pt x="452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9800" y="3120644"/>
            <a:ext cx="157734" cy="232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24519" y="3044189"/>
            <a:ext cx="233679" cy="308610"/>
          </a:xfrm>
          <a:custGeom>
            <a:avLst/>
            <a:gdLst/>
            <a:ahLst/>
            <a:cxnLst/>
            <a:rect l="l" t="t" r="r" b="b"/>
            <a:pathLst>
              <a:path w="233679" h="308610">
                <a:moveTo>
                  <a:pt x="182879" y="251460"/>
                </a:moveTo>
                <a:lnTo>
                  <a:pt x="157479" y="270510"/>
                </a:lnTo>
                <a:lnTo>
                  <a:pt x="233679" y="308610"/>
                </a:lnTo>
                <a:lnTo>
                  <a:pt x="225136" y="261620"/>
                </a:lnTo>
                <a:lnTo>
                  <a:pt x="190500" y="261620"/>
                </a:lnTo>
                <a:lnTo>
                  <a:pt x="182879" y="251460"/>
                </a:lnTo>
                <a:close/>
              </a:path>
              <a:path w="233679" h="308610">
                <a:moveTo>
                  <a:pt x="193039" y="243839"/>
                </a:moveTo>
                <a:lnTo>
                  <a:pt x="182879" y="251460"/>
                </a:lnTo>
                <a:lnTo>
                  <a:pt x="190500" y="261620"/>
                </a:lnTo>
                <a:lnTo>
                  <a:pt x="200659" y="254000"/>
                </a:lnTo>
                <a:lnTo>
                  <a:pt x="193039" y="243839"/>
                </a:lnTo>
                <a:close/>
              </a:path>
              <a:path w="233679" h="308610">
                <a:moveTo>
                  <a:pt x="218439" y="224789"/>
                </a:moveTo>
                <a:lnTo>
                  <a:pt x="193039" y="243839"/>
                </a:lnTo>
                <a:lnTo>
                  <a:pt x="200659" y="254000"/>
                </a:lnTo>
                <a:lnTo>
                  <a:pt x="190500" y="261620"/>
                </a:lnTo>
                <a:lnTo>
                  <a:pt x="225136" y="261620"/>
                </a:lnTo>
                <a:lnTo>
                  <a:pt x="218439" y="224789"/>
                </a:lnTo>
                <a:close/>
              </a:path>
              <a:path w="233679" h="308610">
                <a:moveTo>
                  <a:pt x="10159" y="0"/>
                </a:moveTo>
                <a:lnTo>
                  <a:pt x="0" y="7620"/>
                </a:lnTo>
                <a:lnTo>
                  <a:pt x="182879" y="251460"/>
                </a:lnTo>
                <a:lnTo>
                  <a:pt x="193039" y="243839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62393" y="2129917"/>
            <a:ext cx="386715" cy="537210"/>
          </a:xfrm>
          <a:custGeom>
            <a:avLst/>
            <a:gdLst/>
            <a:ahLst/>
            <a:cxnLst/>
            <a:rect l="l" t="t" r="r" b="b"/>
            <a:pathLst>
              <a:path w="386715" h="537210">
                <a:moveTo>
                  <a:pt x="336761" y="478707"/>
                </a:moveTo>
                <a:lnTo>
                  <a:pt x="310896" y="497205"/>
                </a:lnTo>
                <a:lnTo>
                  <a:pt x="386206" y="537083"/>
                </a:lnTo>
                <a:lnTo>
                  <a:pt x="378604" y="489077"/>
                </a:lnTo>
                <a:lnTo>
                  <a:pt x="344170" y="489077"/>
                </a:lnTo>
                <a:lnTo>
                  <a:pt x="336761" y="478707"/>
                </a:lnTo>
                <a:close/>
              </a:path>
              <a:path w="386715" h="537210">
                <a:moveTo>
                  <a:pt x="347054" y="471345"/>
                </a:moveTo>
                <a:lnTo>
                  <a:pt x="336761" y="478707"/>
                </a:lnTo>
                <a:lnTo>
                  <a:pt x="344170" y="489077"/>
                </a:lnTo>
                <a:lnTo>
                  <a:pt x="354456" y="481711"/>
                </a:lnTo>
                <a:lnTo>
                  <a:pt x="347054" y="471345"/>
                </a:lnTo>
                <a:close/>
              </a:path>
              <a:path w="386715" h="537210">
                <a:moveTo>
                  <a:pt x="372872" y="452882"/>
                </a:moveTo>
                <a:lnTo>
                  <a:pt x="347054" y="471345"/>
                </a:lnTo>
                <a:lnTo>
                  <a:pt x="354456" y="481711"/>
                </a:lnTo>
                <a:lnTo>
                  <a:pt x="344170" y="489077"/>
                </a:lnTo>
                <a:lnTo>
                  <a:pt x="378604" y="489077"/>
                </a:lnTo>
                <a:lnTo>
                  <a:pt x="372872" y="452882"/>
                </a:lnTo>
                <a:close/>
              </a:path>
              <a:path w="386715" h="537210">
                <a:moveTo>
                  <a:pt x="10413" y="0"/>
                </a:moveTo>
                <a:lnTo>
                  <a:pt x="0" y="7366"/>
                </a:lnTo>
                <a:lnTo>
                  <a:pt x="336761" y="478707"/>
                </a:lnTo>
                <a:lnTo>
                  <a:pt x="347054" y="471345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38600" y="3886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94428" y="3988689"/>
            <a:ext cx="2527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-2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24200" y="464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279775" y="47506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57600" y="541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80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13175" y="5513019"/>
            <a:ext cx="2527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43200" y="5410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80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898775" y="551301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76800" y="4648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32628" y="47506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81400" y="4262754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5" h="461645">
                <a:moveTo>
                  <a:pt x="26924" y="380873"/>
                </a:moveTo>
                <a:lnTo>
                  <a:pt x="0" y="461645"/>
                </a:lnTo>
                <a:lnTo>
                  <a:pt x="80772" y="434721"/>
                </a:lnTo>
                <a:lnTo>
                  <a:pt x="67310" y="421259"/>
                </a:lnTo>
                <a:lnTo>
                  <a:pt x="49402" y="421259"/>
                </a:lnTo>
                <a:lnTo>
                  <a:pt x="40386" y="412242"/>
                </a:lnTo>
                <a:lnTo>
                  <a:pt x="49340" y="403289"/>
                </a:lnTo>
                <a:lnTo>
                  <a:pt x="26924" y="380873"/>
                </a:lnTo>
                <a:close/>
              </a:path>
              <a:path w="461645" h="461645">
                <a:moveTo>
                  <a:pt x="49340" y="403289"/>
                </a:moveTo>
                <a:lnTo>
                  <a:pt x="40386" y="412242"/>
                </a:lnTo>
                <a:lnTo>
                  <a:pt x="49402" y="421259"/>
                </a:lnTo>
                <a:lnTo>
                  <a:pt x="58355" y="412304"/>
                </a:lnTo>
                <a:lnTo>
                  <a:pt x="49340" y="403289"/>
                </a:lnTo>
                <a:close/>
              </a:path>
              <a:path w="461645" h="461645">
                <a:moveTo>
                  <a:pt x="58355" y="412304"/>
                </a:moveTo>
                <a:lnTo>
                  <a:pt x="49402" y="421259"/>
                </a:lnTo>
                <a:lnTo>
                  <a:pt x="67310" y="421259"/>
                </a:lnTo>
                <a:lnTo>
                  <a:pt x="58355" y="412304"/>
                </a:lnTo>
                <a:close/>
              </a:path>
              <a:path w="461645" h="461645">
                <a:moveTo>
                  <a:pt x="452754" y="0"/>
                </a:moveTo>
                <a:lnTo>
                  <a:pt x="49340" y="403289"/>
                </a:lnTo>
                <a:lnTo>
                  <a:pt x="58355" y="412304"/>
                </a:lnTo>
                <a:lnTo>
                  <a:pt x="461645" y="8890"/>
                </a:lnTo>
                <a:lnTo>
                  <a:pt x="452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24200" y="5178044"/>
            <a:ext cx="157734" cy="232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6320" y="5101590"/>
            <a:ext cx="233679" cy="308610"/>
          </a:xfrm>
          <a:custGeom>
            <a:avLst/>
            <a:gdLst/>
            <a:ahLst/>
            <a:cxnLst/>
            <a:rect l="l" t="t" r="r" b="b"/>
            <a:pathLst>
              <a:path w="233679" h="308610">
                <a:moveTo>
                  <a:pt x="182879" y="251459"/>
                </a:moveTo>
                <a:lnTo>
                  <a:pt x="157479" y="270510"/>
                </a:lnTo>
                <a:lnTo>
                  <a:pt x="233679" y="308610"/>
                </a:lnTo>
                <a:lnTo>
                  <a:pt x="225136" y="261620"/>
                </a:lnTo>
                <a:lnTo>
                  <a:pt x="190500" y="261620"/>
                </a:lnTo>
                <a:lnTo>
                  <a:pt x="182879" y="251459"/>
                </a:lnTo>
                <a:close/>
              </a:path>
              <a:path w="233679" h="308610">
                <a:moveTo>
                  <a:pt x="193039" y="243840"/>
                </a:moveTo>
                <a:lnTo>
                  <a:pt x="182879" y="251459"/>
                </a:lnTo>
                <a:lnTo>
                  <a:pt x="190500" y="261620"/>
                </a:lnTo>
                <a:lnTo>
                  <a:pt x="200659" y="254000"/>
                </a:lnTo>
                <a:lnTo>
                  <a:pt x="193039" y="243840"/>
                </a:lnTo>
                <a:close/>
              </a:path>
              <a:path w="233679" h="308610">
                <a:moveTo>
                  <a:pt x="218439" y="224790"/>
                </a:moveTo>
                <a:lnTo>
                  <a:pt x="193039" y="243840"/>
                </a:lnTo>
                <a:lnTo>
                  <a:pt x="200659" y="254000"/>
                </a:lnTo>
                <a:lnTo>
                  <a:pt x="190500" y="261620"/>
                </a:lnTo>
                <a:lnTo>
                  <a:pt x="225136" y="261620"/>
                </a:lnTo>
                <a:lnTo>
                  <a:pt x="218439" y="224790"/>
                </a:lnTo>
                <a:close/>
              </a:path>
              <a:path w="233679" h="308610">
                <a:moveTo>
                  <a:pt x="10159" y="0"/>
                </a:moveTo>
                <a:lnTo>
                  <a:pt x="0" y="7620"/>
                </a:lnTo>
                <a:lnTo>
                  <a:pt x="182879" y="251459"/>
                </a:lnTo>
                <a:lnTo>
                  <a:pt x="193039" y="24384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66792" y="4187316"/>
            <a:ext cx="386715" cy="537210"/>
          </a:xfrm>
          <a:custGeom>
            <a:avLst/>
            <a:gdLst/>
            <a:ahLst/>
            <a:cxnLst/>
            <a:rect l="l" t="t" r="r" b="b"/>
            <a:pathLst>
              <a:path w="386714" h="537210">
                <a:moveTo>
                  <a:pt x="336761" y="478707"/>
                </a:moveTo>
                <a:lnTo>
                  <a:pt x="310896" y="497204"/>
                </a:lnTo>
                <a:lnTo>
                  <a:pt x="386207" y="537082"/>
                </a:lnTo>
                <a:lnTo>
                  <a:pt x="378604" y="489076"/>
                </a:lnTo>
                <a:lnTo>
                  <a:pt x="344170" y="489076"/>
                </a:lnTo>
                <a:lnTo>
                  <a:pt x="336761" y="478707"/>
                </a:lnTo>
                <a:close/>
              </a:path>
              <a:path w="386714" h="537210">
                <a:moveTo>
                  <a:pt x="347054" y="471345"/>
                </a:moveTo>
                <a:lnTo>
                  <a:pt x="336761" y="478707"/>
                </a:lnTo>
                <a:lnTo>
                  <a:pt x="344170" y="489076"/>
                </a:lnTo>
                <a:lnTo>
                  <a:pt x="354457" y="481710"/>
                </a:lnTo>
                <a:lnTo>
                  <a:pt x="347054" y="471345"/>
                </a:lnTo>
                <a:close/>
              </a:path>
              <a:path w="386714" h="537210">
                <a:moveTo>
                  <a:pt x="372872" y="452881"/>
                </a:moveTo>
                <a:lnTo>
                  <a:pt x="347054" y="471345"/>
                </a:lnTo>
                <a:lnTo>
                  <a:pt x="354457" y="481710"/>
                </a:lnTo>
                <a:lnTo>
                  <a:pt x="344170" y="489076"/>
                </a:lnTo>
                <a:lnTo>
                  <a:pt x="378604" y="489076"/>
                </a:lnTo>
                <a:lnTo>
                  <a:pt x="372872" y="452881"/>
                </a:lnTo>
                <a:close/>
              </a:path>
              <a:path w="386714" h="537210">
                <a:moveTo>
                  <a:pt x="10414" y="0"/>
                </a:moveTo>
                <a:lnTo>
                  <a:pt x="0" y="7365"/>
                </a:lnTo>
                <a:lnTo>
                  <a:pt x="336761" y="478707"/>
                </a:lnTo>
                <a:lnTo>
                  <a:pt x="347054" y="471345"/>
                </a:lnTo>
                <a:lnTo>
                  <a:pt x="10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41044" y="3912489"/>
            <a:ext cx="1113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latin typeface="Arial"/>
                <a:cs typeface="Arial"/>
              </a:rPr>
              <a:t>AVL</a:t>
            </a:r>
            <a:r>
              <a:rPr sz="2000" b="1" i="1" spc="-13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80809" y="4064889"/>
            <a:ext cx="1113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45" dirty="0">
                <a:latin typeface="Arial"/>
                <a:cs typeface="Arial"/>
              </a:rPr>
              <a:t>AVL</a:t>
            </a:r>
            <a:r>
              <a:rPr sz="2000" b="1" i="1" spc="-13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200400" y="6096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60"/>
                </a:lnTo>
                <a:lnTo>
                  <a:pt x="16682" y="173639"/>
                </a:lnTo>
                <a:lnTo>
                  <a:pt x="36406" y="132091"/>
                </a:lnTo>
                <a:lnTo>
                  <a:pt x="62716" y="94868"/>
                </a:lnTo>
                <a:lnTo>
                  <a:pt x="94858" y="62724"/>
                </a:lnTo>
                <a:lnTo>
                  <a:pt x="132079" y="36412"/>
                </a:lnTo>
                <a:lnTo>
                  <a:pt x="173629" y="16685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5"/>
                </a:lnTo>
                <a:lnTo>
                  <a:pt x="401319" y="36412"/>
                </a:lnTo>
                <a:lnTo>
                  <a:pt x="438541" y="62724"/>
                </a:lnTo>
                <a:lnTo>
                  <a:pt x="470683" y="94868"/>
                </a:lnTo>
                <a:lnTo>
                  <a:pt x="496993" y="132091"/>
                </a:lnTo>
                <a:lnTo>
                  <a:pt x="516717" y="173639"/>
                </a:lnTo>
                <a:lnTo>
                  <a:pt x="529103" y="218760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80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355975" y="619881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81400" y="5863881"/>
            <a:ext cx="157734" cy="232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346828" y="6198819"/>
            <a:ext cx="1963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Not an </a:t>
            </a:r>
            <a:r>
              <a:rPr sz="2000" b="1" i="1" spc="-45" dirty="0">
                <a:latin typeface="Arial"/>
                <a:cs typeface="Arial"/>
              </a:rPr>
              <a:t>AVL</a:t>
            </a:r>
            <a:r>
              <a:rPr sz="2000" b="1" i="1" spc="-240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254" y="545033"/>
            <a:ext cx="5048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Height of an AVL</a:t>
            </a:r>
            <a:r>
              <a:rPr spc="-20" dirty="0"/>
              <a:t> </a:t>
            </a:r>
            <a:r>
              <a:rPr spc="-1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249" y="1629978"/>
            <a:ext cx="8446770" cy="47980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19100" indent="-343535">
              <a:lnSpc>
                <a:spcPct val="100000"/>
              </a:lnSpc>
              <a:spcBef>
                <a:spcPts val="375"/>
              </a:spcBef>
              <a:buClr>
                <a:srgbClr val="0033CC"/>
              </a:buClr>
              <a:buSzPct val="84782"/>
              <a:buFont typeface="Times New Roman"/>
              <a:buChar char="●"/>
              <a:tabLst>
                <a:tab pos="419100" algn="l"/>
                <a:tab pos="419734" algn="l"/>
              </a:tabLst>
            </a:pPr>
            <a:r>
              <a:rPr sz="2300" b="1" spc="-5" dirty="0">
                <a:solidFill>
                  <a:srgbClr val="2F28FF"/>
                </a:solidFill>
                <a:latin typeface="Times New Roman"/>
                <a:cs typeface="Times New Roman"/>
              </a:rPr>
              <a:t>Fact</a:t>
            </a:r>
            <a:r>
              <a:rPr sz="2300" spc="-5" dirty="0">
                <a:latin typeface="Times New Roman"/>
                <a:cs typeface="Times New Roman"/>
              </a:rPr>
              <a:t>: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b="1" i="1" dirty="0">
                <a:latin typeface="Times New Roman"/>
                <a:cs typeface="Times New Roman"/>
              </a:rPr>
              <a:t>height </a:t>
            </a:r>
            <a:r>
              <a:rPr sz="2300" dirty="0">
                <a:latin typeface="Times New Roman"/>
                <a:cs typeface="Times New Roman"/>
              </a:rPr>
              <a:t>of an AVL tree storing n </a:t>
            </a:r>
            <a:r>
              <a:rPr sz="2300" spc="5" dirty="0">
                <a:latin typeface="Times New Roman"/>
                <a:cs typeface="Times New Roman"/>
              </a:rPr>
              <a:t>keys </a:t>
            </a:r>
            <a:r>
              <a:rPr sz="2300" spc="-10" dirty="0">
                <a:latin typeface="Times New Roman"/>
                <a:cs typeface="Times New Roman"/>
              </a:rPr>
              <a:t>is </a:t>
            </a:r>
            <a:r>
              <a:rPr sz="2300" dirty="0">
                <a:latin typeface="Times New Roman"/>
                <a:cs typeface="Times New Roman"/>
              </a:rPr>
              <a:t>O(log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n).</a:t>
            </a:r>
            <a:endParaRPr sz="2300">
              <a:latin typeface="Times New Roman"/>
              <a:cs typeface="Times New Roman"/>
            </a:endParaRPr>
          </a:p>
          <a:p>
            <a:pPr marL="419100" indent="-343535">
              <a:lnSpc>
                <a:spcPts val="2620"/>
              </a:lnSpc>
              <a:spcBef>
                <a:spcPts val="275"/>
              </a:spcBef>
              <a:buClr>
                <a:srgbClr val="0033CC"/>
              </a:buClr>
              <a:buSzPct val="84782"/>
              <a:buFont typeface="Times New Roman"/>
              <a:buChar char="●"/>
              <a:tabLst>
                <a:tab pos="419100" algn="l"/>
                <a:tab pos="419734" algn="l"/>
              </a:tabLst>
            </a:pPr>
            <a:r>
              <a:rPr sz="2300" b="1" dirty="0">
                <a:solidFill>
                  <a:srgbClr val="2F28FF"/>
                </a:solidFill>
                <a:latin typeface="Times New Roman"/>
                <a:cs typeface="Times New Roman"/>
              </a:rPr>
              <a:t>Proof</a:t>
            </a:r>
            <a:r>
              <a:rPr sz="2300" dirty="0">
                <a:latin typeface="Times New Roman"/>
                <a:cs typeface="Times New Roman"/>
              </a:rPr>
              <a:t>: Let us bound </a:t>
            </a:r>
            <a:r>
              <a:rPr sz="2300" b="1" dirty="0">
                <a:latin typeface="Times New Roman"/>
                <a:cs typeface="Times New Roman"/>
              </a:rPr>
              <a:t>n(h):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5" dirty="0">
                <a:latin typeface="Times New Roman"/>
                <a:cs typeface="Times New Roman"/>
              </a:rPr>
              <a:t>minimum </a:t>
            </a:r>
            <a:r>
              <a:rPr sz="2300" dirty="0">
                <a:latin typeface="Times New Roman"/>
                <a:cs typeface="Times New Roman"/>
              </a:rPr>
              <a:t>number of internal</a:t>
            </a:r>
            <a:r>
              <a:rPr sz="2300" spc="-1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nodes</a:t>
            </a:r>
            <a:endParaRPr sz="2300">
              <a:latin typeface="Times New Roman"/>
              <a:cs typeface="Times New Roman"/>
            </a:endParaRPr>
          </a:p>
          <a:p>
            <a:pPr marL="419100">
              <a:lnSpc>
                <a:spcPts val="2620"/>
              </a:lnSpc>
            </a:pPr>
            <a:r>
              <a:rPr sz="2300" dirty="0">
                <a:latin typeface="Times New Roman"/>
                <a:cs typeface="Times New Roman"/>
              </a:rPr>
              <a:t>of an AVL </a:t>
            </a:r>
            <a:r>
              <a:rPr sz="2300" spc="-5" dirty="0">
                <a:latin typeface="Times New Roman"/>
                <a:cs typeface="Times New Roman"/>
              </a:rPr>
              <a:t>tree </a:t>
            </a:r>
            <a:r>
              <a:rPr sz="2300" dirty="0">
                <a:latin typeface="Times New Roman"/>
                <a:cs typeface="Times New Roman"/>
              </a:rPr>
              <a:t>of height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h.</a:t>
            </a:r>
            <a:endParaRPr sz="2300">
              <a:latin typeface="Times New Roman"/>
              <a:cs typeface="Times New Roman"/>
            </a:endParaRPr>
          </a:p>
          <a:p>
            <a:pPr marL="419100" indent="-343535">
              <a:lnSpc>
                <a:spcPct val="100000"/>
              </a:lnSpc>
              <a:spcBef>
                <a:spcPts val="275"/>
              </a:spcBef>
              <a:buClr>
                <a:srgbClr val="0033CC"/>
              </a:buClr>
              <a:buSzPct val="84782"/>
              <a:buChar char="●"/>
              <a:tabLst>
                <a:tab pos="419100" algn="l"/>
                <a:tab pos="419734" algn="l"/>
              </a:tabLst>
            </a:pPr>
            <a:r>
              <a:rPr sz="2300" dirty="0">
                <a:latin typeface="Times New Roman"/>
                <a:cs typeface="Times New Roman"/>
              </a:rPr>
              <a:t>We easily see that n(1) = 1 and n(2) =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  <a:p>
            <a:pPr marL="419100" indent="-343535">
              <a:lnSpc>
                <a:spcPts val="2625"/>
              </a:lnSpc>
              <a:spcBef>
                <a:spcPts val="280"/>
              </a:spcBef>
              <a:buClr>
                <a:srgbClr val="0033CC"/>
              </a:buClr>
              <a:buSzPct val="84782"/>
              <a:buChar char="●"/>
              <a:tabLst>
                <a:tab pos="419100" algn="l"/>
                <a:tab pos="419734" algn="l"/>
              </a:tabLst>
            </a:pPr>
            <a:r>
              <a:rPr sz="2300" dirty="0">
                <a:latin typeface="Times New Roman"/>
                <a:cs typeface="Times New Roman"/>
              </a:rPr>
              <a:t>For n &gt; 2, an AVL </a:t>
            </a:r>
            <a:r>
              <a:rPr sz="2300" spc="-5" dirty="0">
                <a:latin typeface="Times New Roman"/>
                <a:cs typeface="Times New Roman"/>
              </a:rPr>
              <a:t>tree </a:t>
            </a:r>
            <a:r>
              <a:rPr sz="2300" dirty="0">
                <a:latin typeface="Times New Roman"/>
                <a:cs typeface="Times New Roman"/>
              </a:rPr>
              <a:t>of height h contains the root node, one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AVL</a:t>
            </a:r>
            <a:endParaRPr sz="2300">
              <a:latin typeface="Times New Roman"/>
              <a:cs typeface="Times New Roman"/>
            </a:endParaRPr>
          </a:p>
          <a:p>
            <a:pPr marL="419100">
              <a:lnSpc>
                <a:spcPts val="2625"/>
              </a:lnSpc>
            </a:pPr>
            <a:r>
              <a:rPr sz="2300" dirty="0">
                <a:latin typeface="Times New Roman"/>
                <a:cs typeface="Times New Roman"/>
              </a:rPr>
              <a:t>subtree of height </a:t>
            </a:r>
            <a:r>
              <a:rPr sz="2300" spc="-5" dirty="0">
                <a:latin typeface="Times New Roman"/>
                <a:cs typeface="Times New Roman"/>
              </a:rPr>
              <a:t>n-1 </a:t>
            </a:r>
            <a:r>
              <a:rPr sz="2300" dirty="0">
                <a:latin typeface="Times New Roman"/>
                <a:cs typeface="Times New Roman"/>
              </a:rPr>
              <a:t>and another of height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n-2.</a:t>
            </a:r>
            <a:endParaRPr sz="2300">
              <a:latin typeface="Times New Roman"/>
              <a:cs typeface="Times New Roman"/>
            </a:endParaRPr>
          </a:p>
          <a:p>
            <a:pPr marL="419100" indent="-343535">
              <a:lnSpc>
                <a:spcPct val="100000"/>
              </a:lnSpc>
              <a:spcBef>
                <a:spcPts val="275"/>
              </a:spcBef>
              <a:buClr>
                <a:srgbClr val="0033CC"/>
              </a:buClr>
              <a:buSzPct val="84782"/>
              <a:buChar char="●"/>
              <a:tabLst>
                <a:tab pos="419100" algn="l"/>
                <a:tab pos="419734" algn="l"/>
              </a:tabLst>
            </a:pPr>
            <a:r>
              <a:rPr sz="2300" dirty="0">
                <a:latin typeface="Times New Roman"/>
                <a:cs typeface="Times New Roman"/>
              </a:rPr>
              <a:t>That is, n(h) = 1 + </a:t>
            </a:r>
            <a:r>
              <a:rPr sz="2300" spc="-5" dirty="0">
                <a:latin typeface="Times New Roman"/>
                <a:cs typeface="Times New Roman"/>
              </a:rPr>
              <a:t>n(h-1) </a:t>
            </a:r>
            <a:r>
              <a:rPr sz="2300" dirty="0">
                <a:latin typeface="Times New Roman"/>
                <a:cs typeface="Times New Roman"/>
              </a:rPr>
              <a:t>+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n(h-2)</a:t>
            </a:r>
            <a:endParaRPr sz="2300">
              <a:latin typeface="Times New Roman"/>
              <a:cs typeface="Times New Roman"/>
            </a:endParaRPr>
          </a:p>
          <a:p>
            <a:pPr marL="419100" indent="-343535">
              <a:lnSpc>
                <a:spcPct val="100000"/>
              </a:lnSpc>
              <a:spcBef>
                <a:spcPts val="275"/>
              </a:spcBef>
              <a:buClr>
                <a:srgbClr val="0033CC"/>
              </a:buClr>
              <a:buSzPct val="84782"/>
              <a:buChar char="●"/>
              <a:tabLst>
                <a:tab pos="419100" algn="l"/>
                <a:tab pos="419734" algn="l"/>
              </a:tabLst>
            </a:pPr>
            <a:r>
              <a:rPr sz="2300" dirty="0">
                <a:latin typeface="Times New Roman"/>
                <a:cs typeface="Times New Roman"/>
              </a:rPr>
              <a:t>Knowing n(h-1) &gt; n(h-2), we get n(h) &gt; </a:t>
            </a:r>
            <a:r>
              <a:rPr sz="2300" spc="-5" dirty="0">
                <a:latin typeface="Times New Roman"/>
                <a:cs typeface="Times New Roman"/>
              </a:rPr>
              <a:t>2n(h-2).</a:t>
            </a:r>
            <a:r>
              <a:rPr sz="2300" spc="-1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So</a:t>
            </a:r>
            <a:endParaRPr sz="23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spcBef>
                <a:spcPts val="250"/>
              </a:spcBef>
            </a:pPr>
            <a:r>
              <a:rPr sz="2000" spc="5" dirty="0">
                <a:solidFill>
                  <a:srgbClr val="CC0000"/>
                </a:solidFill>
                <a:latin typeface="Times New Roman"/>
                <a:cs typeface="Times New Roman"/>
              </a:rPr>
              <a:t>n(h)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&gt; 2n(h-2), </a:t>
            </a:r>
            <a:r>
              <a:rPr sz="2000" spc="5" dirty="0">
                <a:solidFill>
                  <a:srgbClr val="CC0000"/>
                </a:solidFill>
                <a:latin typeface="Times New Roman"/>
                <a:cs typeface="Times New Roman"/>
              </a:rPr>
              <a:t>n(h)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&gt; 4n(h-4), </a:t>
            </a:r>
            <a:r>
              <a:rPr sz="2000" spc="5" dirty="0">
                <a:solidFill>
                  <a:srgbClr val="CC0000"/>
                </a:solidFill>
                <a:latin typeface="Times New Roman"/>
                <a:cs typeface="Times New Roman"/>
              </a:rPr>
              <a:t>n(h)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&gt; 8n(n-6), … </a:t>
            </a:r>
            <a:r>
              <a:rPr sz="2000" spc="5" dirty="0">
                <a:solidFill>
                  <a:srgbClr val="CC0000"/>
                </a:solidFill>
                <a:latin typeface="Times New Roman"/>
                <a:cs typeface="Times New Roman"/>
              </a:rPr>
              <a:t>(by</a:t>
            </a:r>
            <a:r>
              <a:rPr sz="2000" spc="-3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induction),</a:t>
            </a:r>
            <a:endParaRPr sz="20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spcBef>
                <a:spcPts val="245"/>
              </a:spcBef>
            </a:pPr>
            <a:r>
              <a:rPr sz="2000" spc="5" dirty="0">
                <a:solidFill>
                  <a:srgbClr val="CC0000"/>
                </a:solidFill>
                <a:latin typeface="Times New Roman"/>
                <a:cs typeface="Times New Roman"/>
              </a:rPr>
              <a:t>n(h)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&gt;</a:t>
            </a:r>
            <a:r>
              <a:rPr sz="2000" spc="-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CC0000"/>
                </a:solidFill>
                <a:latin typeface="Times New Roman"/>
                <a:cs typeface="Times New Roman"/>
              </a:rPr>
              <a:t>2</a:t>
            </a:r>
            <a:r>
              <a:rPr sz="1950" spc="7" baseline="25641" dirty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CC0000"/>
                </a:solidFill>
                <a:latin typeface="Times New Roman"/>
                <a:cs typeface="Times New Roman"/>
              </a:rPr>
              <a:t>n(h-2i)</a:t>
            </a:r>
            <a:endParaRPr sz="2000">
              <a:latin typeface="Times New Roman"/>
              <a:cs typeface="Times New Roman"/>
            </a:endParaRPr>
          </a:p>
          <a:p>
            <a:pPr marL="419100" indent="-343535">
              <a:lnSpc>
                <a:spcPct val="100000"/>
              </a:lnSpc>
              <a:spcBef>
                <a:spcPts val="265"/>
              </a:spcBef>
              <a:buClr>
                <a:srgbClr val="0033CC"/>
              </a:buClr>
              <a:buSzPct val="84782"/>
              <a:buChar char="●"/>
              <a:tabLst>
                <a:tab pos="419100" algn="l"/>
                <a:tab pos="419734" algn="l"/>
              </a:tabLst>
            </a:pPr>
            <a:r>
              <a:rPr sz="2300" dirty="0">
                <a:latin typeface="Times New Roman"/>
                <a:cs typeface="Times New Roman"/>
              </a:rPr>
              <a:t>Solving the base case we get: n(h) &gt; 2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250" spc="22" baseline="25925" dirty="0">
                <a:latin typeface="Times New Roman"/>
                <a:cs typeface="Times New Roman"/>
              </a:rPr>
              <a:t>h/2-1</a:t>
            </a:r>
            <a:endParaRPr sz="2250" baseline="25925">
              <a:latin typeface="Times New Roman"/>
              <a:cs typeface="Times New Roman"/>
            </a:endParaRPr>
          </a:p>
          <a:p>
            <a:pPr marL="419100" indent="-343535">
              <a:lnSpc>
                <a:spcPct val="100000"/>
              </a:lnSpc>
              <a:spcBef>
                <a:spcPts val="275"/>
              </a:spcBef>
              <a:buClr>
                <a:srgbClr val="0033CC"/>
              </a:buClr>
              <a:buSzPct val="84782"/>
              <a:buChar char="●"/>
              <a:tabLst>
                <a:tab pos="419100" algn="l"/>
                <a:tab pos="419734" algn="l"/>
              </a:tabLst>
            </a:pPr>
            <a:r>
              <a:rPr sz="2300" dirty="0">
                <a:latin typeface="Times New Roman"/>
                <a:cs typeface="Times New Roman"/>
              </a:rPr>
              <a:t>Taking </a:t>
            </a:r>
            <a:r>
              <a:rPr sz="2300" spc="-5" dirty="0">
                <a:latin typeface="Times New Roman"/>
                <a:cs typeface="Times New Roman"/>
              </a:rPr>
              <a:t>logarithms: </a:t>
            </a:r>
            <a:r>
              <a:rPr sz="2300" dirty="0">
                <a:latin typeface="Times New Roman"/>
                <a:cs typeface="Times New Roman"/>
              </a:rPr>
              <a:t>h &lt; 2log n(h)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+2</a:t>
            </a:r>
            <a:endParaRPr sz="2300">
              <a:latin typeface="Times New Roman"/>
              <a:cs typeface="Times New Roman"/>
            </a:endParaRPr>
          </a:p>
          <a:p>
            <a:pPr marL="419100" indent="-343535">
              <a:lnSpc>
                <a:spcPct val="100000"/>
              </a:lnSpc>
              <a:spcBef>
                <a:spcPts val="275"/>
              </a:spcBef>
              <a:buClr>
                <a:srgbClr val="0033CC"/>
              </a:buClr>
              <a:buSzPct val="84782"/>
              <a:buChar char="●"/>
              <a:tabLst>
                <a:tab pos="419100" algn="l"/>
                <a:tab pos="419734" algn="l"/>
              </a:tabLst>
            </a:pPr>
            <a:r>
              <a:rPr sz="2300" dirty="0">
                <a:latin typeface="Times New Roman"/>
                <a:cs typeface="Times New Roman"/>
              </a:rPr>
              <a:t>Thus the height of an AVL </a:t>
            </a:r>
            <a:r>
              <a:rPr sz="2300" spc="-5" dirty="0">
                <a:latin typeface="Times New Roman"/>
                <a:cs typeface="Times New Roman"/>
              </a:rPr>
              <a:t>tree </a:t>
            </a:r>
            <a:r>
              <a:rPr sz="2300" dirty="0">
                <a:latin typeface="Times New Roman"/>
                <a:cs typeface="Times New Roman"/>
              </a:rPr>
              <a:t>is O(log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n)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20051" y="250825"/>
            <a:ext cx="247650" cy="260350"/>
          </a:xfrm>
          <a:custGeom>
            <a:avLst/>
            <a:gdLst/>
            <a:ahLst/>
            <a:cxnLst/>
            <a:rect l="l" t="t" r="r" b="b"/>
            <a:pathLst>
              <a:path w="247650" h="260350">
                <a:moveTo>
                  <a:pt x="123825" y="0"/>
                </a:moveTo>
                <a:lnTo>
                  <a:pt x="75598" y="10231"/>
                </a:lnTo>
                <a:lnTo>
                  <a:pt x="36242" y="38131"/>
                </a:lnTo>
                <a:lnTo>
                  <a:pt x="9721" y="79509"/>
                </a:lnTo>
                <a:lnTo>
                  <a:pt x="0" y="130175"/>
                </a:lnTo>
                <a:lnTo>
                  <a:pt x="9721" y="180840"/>
                </a:lnTo>
                <a:lnTo>
                  <a:pt x="36242" y="222218"/>
                </a:lnTo>
                <a:lnTo>
                  <a:pt x="75598" y="250118"/>
                </a:lnTo>
                <a:lnTo>
                  <a:pt x="123825" y="260350"/>
                </a:lnTo>
                <a:lnTo>
                  <a:pt x="171997" y="250118"/>
                </a:lnTo>
                <a:lnTo>
                  <a:pt x="211359" y="222218"/>
                </a:lnTo>
                <a:lnTo>
                  <a:pt x="237910" y="180840"/>
                </a:lnTo>
                <a:lnTo>
                  <a:pt x="247650" y="130175"/>
                </a:lnTo>
                <a:lnTo>
                  <a:pt x="237910" y="79509"/>
                </a:lnTo>
                <a:lnTo>
                  <a:pt x="211359" y="38131"/>
                </a:lnTo>
                <a:lnTo>
                  <a:pt x="171997" y="10231"/>
                </a:lnTo>
                <a:lnTo>
                  <a:pt x="123825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0051" y="250825"/>
            <a:ext cx="247650" cy="260350"/>
          </a:xfrm>
          <a:custGeom>
            <a:avLst/>
            <a:gdLst/>
            <a:ahLst/>
            <a:cxnLst/>
            <a:rect l="l" t="t" r="r" b="b"/>
            <a:pathLst>
              <a:path w="247650" h="260350">
                <a:moveTo>
                  <a:pt x="0" y="130175"/>
                </a:moveTo>
                <a:lnTo>
                  <a:pt x="9721" y="79509"/>
                </a:lnTo>
                <a:lnTo>
                  <a:pt x="36242" y="38131"/>
                </a:lnTo>
                <a:lnTo>
                  <a:pt x="75598" y="10231"/>
                </a:lnTo>
                <a:lnTo>
                  <a:pt x="123825" y="0"/>
                </a:lnTo>
                <a:lnTo>
                  <a:pt x="171997" y="10231"/>
                </a:lnTo>
                <a:lnTo>
                  <a:pt x="211359" y="38131"/>
                </a:lnTo>
                <a:lnTo>
                  <a:pt x="237910" y="79509"/>
                </a:lnTo>
                <a:lnTo>
                  <a:pt x="247650" y="130175"/>
                </a:lnTo>
                <a:lnTo>
                  <a:pt x="237910" y="180840"/>
                </a:lnTo>
                <a:lnTo>
                  <a:pt x="211359" y="222218"/>
                </a:lnTo>
                <a:lnTo>
                  <a:pt x="171997" y="250118"/>
                </a:lnTo>
                <a:lnTo>
                  <a:pt x="123825" y="260350"/>
                </a:lnTo>
                <a:lnTo>
                  <a:pt x="75598" y="250118"/>
                </a:lnTo>
                <a:lnTo>
                  <a:pt x="36242" y="222218"/>
                </a:lnTo>
                <a:lnTo>
                  <a:pt x="9721" y="180840"/>
                </a:lnTo>
                <a:lnTo>
                  <a:pt x="0" y="130175"/>
                </a:lnTo>
                <a:close/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81645" y="217423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39000" y="719201"/>
            <a:ext cx="177800" cy="187325"/>
          </a:xfrm>
          <a:custGeom>
            <a:avLst/>
            <a:gdLst/>
            <a:ahLst/>
            <a:cxnLst/>
            <a:rect l="l" t="t" r="r" b="b"/>
            <a:pathLst>
              <a:path w="177800" h="187325">
                <a:moveTo>
                  <a:pt x="0" y="187325"/>
                </a:moveTo>
                <a:lnTo>
                  <a:pt x="177800" y="187325"/>
                </a:lnTo>
                <a:lnTo>
                  <a:pt x="177800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9000" y="719201"/>
            <a:ext cx="177800" cy="187325"/>
          </a:xfrm>
          <a:custGeom>
            <a:avLst/>
            <a:gdLst/>
            <a:ahLst/>
            <a:cxnLst/>
            <a:rect l="l" t="t" r="r" b="b"/>
            <a:pathLst>
              <a:path w="177800" h="187325">
                <a:moveTo>
                  <a:pt x="0" y="187325"/>
                </a:moveTo>
                <a:lnTo>
                  <a:pt x="177800" y="187325"/>
                </a:lnTo>
                <a:lnTo>
                  <a:pt x="177800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27900" y="481076"/>
            <a:ext cx="230504" cy="222250"/>
          </a:xfrm>
          <a:custGeom>
            <a:avLst/>
            <a:gdLst/>
            <a:ahLst/>
            <a:cxnLst/>
            <a:rect l="l" t="t" r="r" b="b"/>
            <a:pathLst>
              <a:path w="230504" h="222250">
                <a:moveTo>
                  <a:pt x="0" y="222250"/>
                </a:moveTo>
                <a:lnTo>
                  <a:pt x="23025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43901" y="716026"/>
            <a:ext cx="246379" cy="260350"/>
          </a:xfrm>
          <a:custGeom>
            <a:avLst/>
            <a:gdLst/>
            <a:ahLst/>
            <a:cxnLst/>
            <a:rect l="l" t="t" r="r" b="b"/>
            <a:pathLst>
              <a:path w="246379" h="260350">
                <a:moveTo>
                  <a:pt x="122935" y="0"/>
                </a:moveTo>
                <a:lnTo>
                  <a:pt x="75062" y="10213"/>
                </a:lnTo>
                <a:lnTo>
                  <a:pt x="35988" y="38084"/>
                </a:lnTo>
                <a:lnTo>
                  <a:pt x="9653" y="79456"/>
                </a:lnTo>
                <a:lnTo>
                  <a:pt x="0" y="130175"/>
                </a:lnTo>
                <a:lnTo>
                  <a:pt x="9653" y="180840"/>
                </a:lnTo>
                <a:lnTo>
                  <a:pt x="35988" y="222218"/>
                </a:lnTo>
                <a:lnTo>
                  <a:pt x="75062" y="250118"/>
                </a:lnTo>
                <a:lnTo>
                  <a:pt x="122935" y="260350"/>
                </a:lnTo>
                <a:lnTo>
                  <a:pt x="170828" y="250118"/>
                </a:lnTo>
                <a:lnTo>
                  <a:pt x="209946" y="222218"/>
                </a:lnTo>
                <a:lnTo>
                  <a:pt x="236325" y="180840"/>
                </a:lnTo>
                <a:lnTo>
                  <a:pt x="245999" y="130175"/>
                </a:lnTo>
                <a:lnTo>
                  <a:pt x="236325" y="79456"/>
                </a:lnTo>
                <a:lnTo>
                  <a:pt x="209946" y="38084"/>
                </a:lnTo>
                <a:lnTo>
                  <a:pt x="170828" y="10213"/>
                </a:lnTo>
                <a:lnTo>
                  <a:pt x="122935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43901" y="716026"/>
            <a:ext cx="246379" cy="260350"/>
          </a:xfrm>
          <a:custGeom>
            <a:avLst/>
            <a:gdLst/>
            <a:ahLst/>
            <a:cxnLst/>
            <a:rect l="l" t="t" r="r" b="b"/>
            <a:pathLst>
              <a:path w="246379" h="260350">
                <a:moveTo>
                  <a:pt x="0" y="130175"/>
                </a:moveTo>
                <a:lnTo>
                  <a:pt x="9653" y="79456"/>
                </a:lnTo>
                <a:lnTo>
                  <a:pt x="35988" y="38084"/>
                </a:lnTo>
                <a:lnTo>
                  <a:pt x="75062" y="10213"/>
                </a:lnTo>
                <a:lnTo>
                  <a:pt x="122935" y="0"/>
                </a:lnTo>
                <a:lnTo>
                  <a:pt x="170828" y="10213"/>
                </a:lnTo>
                <a:lnTo>
                  <a:pt x="209946" y="38084"/>
                </a:lnTo>
                <a:lnTo>
                  <a:pt x="236325" y="79456"/>
                </a:lnTo>
                <a:lnTo>
                  <a:pt x="245999" y="130175"/>
                </a:lnTo>
                <a:lnTo>
                  <a:pt x="236325" y="180840"/>
                </a:lnTo>
                <a:lnTo>
                  <a:pt x="209946" y="222218"/>
                </a:lnTo>
                <a:lnTo>
                  <a:pt x="170828" y="250118"/>
                </a:lnTo>
                <a:lnTo>
                  <a:pt x="122935" y="260350"/>
                </a:lnTo>
                <a:lnTo>
                  <a:pt x="75062" y="250118"/>
                </a:lnTo>
                <a:lnTo>
                  <a:pt x="35988" y="222218"/>
                </a:lnTo>
                <a:lnTo>
                  <a:pt x="9653" y="180840"/>
                </a:lnTo>
                <a:lnTo>
                  <a:pt x="0" y="130175"/>
                </a:lnTo>
                <a:close/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04733" y="682879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CC00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51750" y="1184275"/>
            <a:ext cx="177800" cy="187325"/>
          </a:xfrm>
          <a:custGeom>
            <a:avLst/>
            <a:gdLst/>
            <a:ahLst/>
            <a:cxnLst/>
            <a:rect l="l" t="t" r="r" b="b"/>
            <a:pathLst>
              <a:path w="177800" h="187325">
                <a:moveTo>
                  <a:pt x="0" y="187325"/>
                </a:moveTo>
                <a:lnTo>
                  <a:pt x="177800" y="187325"/>
                </a:lnTo>
                <a:lnTo>
                  <a:pt x="177800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51750" y="1184275"/>
            <a:ext cx="177800" cy="187325"/>
          </a:xfrm>
          <a:custGeom>
            <a:avLst/>
            <a:gdLst/>
            <a:ahLst/>
            <a:cxnLst/>
            <a:rect l="l" t="t" r="r" b="b"/>
            <a:pathLst>
              <a:path w="177800" h="187325">
                <a:moveTo>
                  <a:pt x="0" y="187325"/>
                </a:moveTo>
                <a:lnTo>
                  <a:pt x="177800" y="187325"/>
                </a:lnTo>
                <a:lnTo>
                  <a:pt x="177800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50225" y="1184275"/>
            <a:ext cx="177800" cy="187325"/>
          </a:xfrm>
          <a:custGeom>
            <a:avLst/>
            <a:gdLst/>
            <a:ahLst/>
            <a:cxnLst/>
            <a:rect l="l" t="t" r="r" b="b"/>
            <a:pathLst>
              <a:path w="177800" h="187325">
                <a:moveTo>
                  <a:pt x="0" y="187325"/>
                </a:moveTo>
                <a:lnTo>
                  <a:pt x="177800" y="187325"/>
                </a:lnTo>
                <a:lnTo>
                  <a:pt x="177800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50225" y="1184275"/>
            <a:ext cx="177800" cy="187325"/>
          </a:xfrm>
          <a:custGeom>
            <a:avLst/>
            <a:gdLst/>
            <a:ahLst/>
            <a:cxnLst/>
            <a:rect l="l" t="t" r="r" b="b"/>
            <a:pathLst>
              <a:path w="177800" h="187325">
                <a:moveTo>
                  <a:pt x="0" y="187325"/>
                </a:moveTo>
                <a:lnTo>
                  <a:pt x="177800" y="187325"/>
                </a:lnTo>
                <a:lnTo>
                  <a:pt x="177800" y="0"/>
                </a:lnTo>
                <a:lnTo>
                  <a:pt x="0" y="0"/>
                </a:lnTo>
                <a:lnTo>
                  <a:pt x="0" y="18732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54975" y="946150"/>
            <a:ext cx="184150" cy="222250"/>
          </a:xfrm>
          <a:custGeom>
            <a:avLst/>
            <a:gdLst/>
            <a:ahLst/>
            <a:cxnLst/>
            <a:rect l="l" t="t" r="r" b="b"/>
            <a:pathLst>
              <a:path w="184150" h="222250">
                <a:moveTo>
                  <a:pt x="184150" y="22225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40650" y="946150"/>
            <a:ext cx="138430" cy="222250"/>
          </a:xfrm>
          <a:custGeom>
            <a:avLst/>
            <a:gdLst/>
            <a:ahLst/>
            <a:cxnLst/>
            <a:rect l="l" t="t" r="r" b="b"/>
            <a:pathLst>
              <a:path w="138429" h="222250">
                <a:moveTo>
                  <a:pt x="0" y="222250"/>
                </a:moveTo>
                <a:lnTo>
                  <a:pt x="13817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31125" y="481076"/>
            <a:ext cx="236854" cy="227329"/>
          </a:xfrm>
          <a:custGeom>
            <a:avLst/>
            <a:gdLst/>
            <a:ahLst/>
            <a:cxnLst/>
            <a:rect l="l" t="t" r="r" b="b"/>
            <a:pathLst>
              <a:path w="236854" h="227329">
                <a:moveTo>
                  <a:pt x="236600" y="226949"/>
                </a:moveTo>
                <a:lnTo>
                  <a:pt x="0" y="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33664" y="637997"/>
            <a:ext cx="396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CC0000"/>
                </a:solidFill>
                <a:latin typeface="Arial"/>
                <a:cs typeface="Arial"/>
              </a:rPr>
              <a:t>n</a:t>
            </a:r>
            <a:r>
              <a:rPr sz="1600" b="1" i="1" spc="-15" dirty="0">
                <a:solidFill>
                  <a:srgbClr val="CC0000"/>
                </a:solidFill>
                <a:latin typeface="Arial"/>
                <a:cs typeface="Arial"/>
              </a:rPr>
              <a:t>(</a:t>
            </a:r>
            <a:r>
              <a:rPr sz="1600" b="1" i="1" spc="-5" dirty="0">
                <a:solidFill>
                  <a:srgbClr val="CC0000"/>
                </a:solidFill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87133" y="180848"/>
            <a:ext cx="396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n</a:t>
            </a:r>
            <a:r>
              <a:rPr sz="1600" b="1" i="1" spc="-15" dirty="0">
                <a:latin typeface="Arial"/>
                <a:cs typeface="Arial"/>
              </a:rPr>
              <a:t>(</a:t>
            </a:r>
            <a:r>
              <a:rPr sz="1600" b="1" i="1" spc="-5" dirty="0">
                <a:latin typeface="Arial"/>
                <a:cs typeface="Arial"/>
              </a:rPr>
              <a:t>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15200" y="533400"/>
            <a:ext cx="1219200" cy="838200"/>
          </a:xfrm>
          <a:custGeom>
            <a:avLst/>
            <a:gdLst/>
            <a:ahLst/>
            <a:cxnLst/>
            <a:rect l="l" t="t" r="r" b="b"/>
            <a:pathLst>
              <a:path w="1219200" h="838200">
                <a:moveTo>
                  <a:pt x="0" y="838200"/>
                </a:moveTo>
                <a:lnTo>
                  <a:pt x="609600" y="0"/>
                </a:lnTo>
                <a:lnTo>
                  <a:pt x="1219200" y="838200"/>
                </a:lnTo>
                <a:lnTo>
                  <a:pt x="0" y="838200"/>
                </a:lnTo>
                <a:close/>
              </a:path>
            </a:pathLst>
          </a:custGeom>
          <a:ln w="38100">
            <a:solidFill>
              <a:srgbClr val="CC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29400" y="76200"/>
            <a:ext cx="2057400" cy="1371600"/>
          </a:xfrm>
          <a:custGeom>
            <a:avLst/>
            <a:gdLst/>
            <a:ahLst/>
            <a:cxnLst/>
            <a:rect l="l" t="t" r="r" b="b"/>
            <a:pathLst>
              <a:path w="2057400" h="1371600">
                <a:moveTo>
                  <a:pt x="0" y="1371600"/>
                </a:moveTo>
                <a:lnTo>
                  <a:pt x="1028700" y="0"/>
                </a:lnTo>
                <a:lnTo>
                  <a:pt x="2057400" y="1371600"/>
                </a:lnTo>
                <a:lnTo>
                  <a:pt x="0" y="1371600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9141" y="87884"/>
            <a:ext cx="61233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300" marR="5080" indent="-213423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0000"/>
                </a:solidFill>
              </a:rPr>
              <a:t>AVL </a:t>
            </a:r>
            <a:r>
              <a:rPr spc="-5" dirty="0">
                <a:solidFill>
                  <a:srgbClr val="FF0000"/>
                </a:solidFill>
              </a:rPr>
              <a:t>- Good but not Perfect  Balance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6076" y="1835023"/>
            <a:ext cx="7694930" cy="42583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48260" indent="-342900">
              <a:lnSpc>
                <a:spcPts val="3460"/>
              </a:lnSpc>
              <a:spcBef>
                <a:spcPts val="535"/>
              </a:spcBef>
              <a:buClr>
                <a:srgbClr val="0033CC"/>
              </a:buClr>
              <a:buSzPct val="84375"/>
              <a:buChar char="●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AVL trees are height-balanced binary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search  trees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lr>
                <a:srgbClr val="0033CC"/>
              </a:buClr>
              <a:buSzPct val="84375"/>
              <a:buChar char="●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00FF"/>
                </a:solidFill>
                <a:latin typeface="Times New Roman"/>
                <a:cs typeface="Times New Roman"/>
              </a:rPr>
              <a:t>Balance factor </a:t>
            </a:r>
            <a:r>
              <a:rPr sz="3200" dirty="0">
                <a:latin typeface="Times New Roman"/>
                <a:cs typeface="Times New Roman"/>
              </a:rPr>
              <a:t>of 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node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height(left subtree) -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height(right</a:t>
            </a:r>
            <a:r>
              <a:rPr sz="2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subtree)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460"/>
              </a:lnSpc>
              <a:spcBef>
                <a:spcPts val="810"/>
              </a:spcBef>
              <a:buClr>
                <a:srgbClr val="0033CC"/>
              </a:buClr>
              <a:buSzPct val="84375"/>
              <a:buChar char="●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An AVL tree has balance factor calculated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  every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node</a:t>
            </a:r>
            <a:endParaRPr sz="3200">
              <a:latin typeface="Times New Roman"/>
              <a:cs typeface="Times New Roman"/>
            </a:endParaRPr>
          </a:p>
          <a:p>
            <a:pPr marL="756285" marR="153035" lvl="1" indent="-287020">
              <a:lnSpc>
                <a:spcPts val="302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For every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node,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heights of left and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right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subtree 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differ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by no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more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than 1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Store </a:t>
            </a:r>
            <a:r>
              <a:rPr sz="2800" spc="-5" dirty="0">
                <a:latin typeface="Times New Roman"/>
                <a:cs typeface="Times New Roman"/>
              </a:rPr>
              <a:t>current </a:t>
            </a:r>
            <a:r>
              <a:rPr sz="2800" dirty="0">
                <a:latin typeface="Times New Roman"/>
                <a:cs typeface="Times New Roman"/>
              </a:rPr>
              <a:t>heights </a:t>
            </a:r>
            <a:r>
              <a:rPr sz="2800" spc="-5" dirty="0">
                <a:latin typeface="Times New Roman"/>
                <a:cs typeface="Times New Roman"/>
              </a:rPr>
              <a:t>in each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113" y="392633"/>
            <a:ext cx="5053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Height of an AVL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Tree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3535">
              <a:lnSpc>
                <a:spcPts val="3460"/>
              </a:lnSpc>
              <a:spcBef>
                <a:spcPts val="53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dirty="0"/>
              <a:t>N(h) = </a:t>
            </a:r>
            <a:r>
              <a:rPr dirty="0">
                <a:solidFill>
                  <a:srgbClr val="FF0000"/>
                </a:solidFill>
              </a:rPr>
              <a:t>minimum </a:t>
            </a:r>
            <a:r>
              <a:rPr dirty="0"/>
              <a:t>number of </a:t>
            </a:r>
            <a:r>
              <a:rPr spc="5" dirty="0"/>
              <a:t>nodes </a:t>
            </a:r>
            <a:r>
              <a:rPr dirty="0"/>
              <a:t>in an</a:t>
            </a:r>
            <a:r>
              <a:rPr spc="-160" dirty="0"/>
              <a:t> </a:t>
            </a:r>
            <a:r>
              <a:rPr dirty="0"/>
              <a:t>AVL  tree of height</a:t>
            </a:r>
            <a:r>
              <a:rPr spc="-55" dirty="0"/>
              <a:t> </a:t>
            </a:r>
            <a:r>
              <a:rPr dirty="0"/>
              <a:t>h.</a:t>
            </a:r>
          </a:p>
          <a:p>
            <a:pPr marL="355600" indent="-343535">
              <a:lnSpc>
                <a:spcPct val="100000"/>
              </a:lnSpc>
              <a:spcBef>
                <a:spcPts val="33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dirty="0">
                <a:solidFill>
                  <a:srgbClr val="339933"/>
                </a:solidFill>
              </a:rPr>
              <a:t>Basis</a:t>
            </a: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N(0)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1, </a:t>
            </a:r>
            <a:r>
              <a:rPr sz="2800" spc="-5" dirty="0">
                <a:latin typeface="Times New Roman"/>
                <a:cs typeface="Times New Roman"/>
              </a:rPr>
              <a:t>N(1) =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dirty="0">
                <a:solidFill>
                  <a:srgbClr val="339933"/>
                </a:solidFill>
              </a:rPr>
              <a:t>Induction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49" y="3967121"/>
            <a:ext cx="4693285" cy="102996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42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N(h) </a:t>
            </a:r>
            <a:r>
              <a:rPr sz="2800" spc="-5" dirty="0">
                <a:latin typeface="Times New Roman"/>
                <a:cs typeface="Times New Roman"/>
              </a:rPr>
              <a:t>= N(h-1) + N(h-2) +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339933"/>
                </a:solidFill>
                <a:latin typeface="Times New Roman"/>
                <a:cs typeface="Times New Roman"/>
              </a:rPr>
              <a:t>Solution </a:t>
            </a:r>
            <a:r>
              <a:rPr sz="2000" dirty="0">
                <a:latin typeface="Times New Roman"/>
                <a:cs typeface="Times New Roman"/>
              </a:rPr>
              <a:t>(recall Fibonacci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3657" y="5027371"/>
            <a:ext cx="369417" cy="436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15361" y="5026863"/>
            <a:ext cx="144780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0" dirty="0">
                <a:latin typeface="Times New Roman"/>
                <a:cs typeface="Times New Roman"/>
              </a:rPr>
              <a:t>h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34029" y="5027371"/>
            <a:ext cx="369417" cy="436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8350" y="5027371"/>
            <a:ext cx="390753" cy="43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4054" y="5016195"/>
            <a:ext cx="3352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SzPct val="83928"/>
              <a:buChar char="■"/>
              <a:tabLst>
                <a:tab pos="299720" algn="l"/>
                <a:tab pos="1920875" algn="l"/>
                <a:tab pos="2597150" algn="l"/>
              </a:tabLst>
            </a:pPr>
            <a:r>
              <a:rPr sz="2800" spc="-5" dirty="0">
                <a:latin typeface="Times New Roman"/>
                <a:cs typeface="Times New Roman"/>
              </a:rPr>
              <a:t>N(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)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&gt;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1.</a:t>
            </a:r>
            <a:r>
              <a:rPr sz="2800" dirty="0">
                <a:latin typeface="Times New Roman"/>
                <a:cs typeface="Times New Roman"/>
              </a:rPr>
              <a:t>6</a:t>
            </a:r>
            <a:r>
              <a:rPr sz="2800" spc="-5" dirty="0">
                <a:latin typeface="Times New Roman"/>
                <a:cs typeface="Times New Roman"/>
              </a:rPr>
              <a:t>2)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77000" y="4800600"/>
            <a:ext cx="838200" cy="725805"/>
          </a:xfrm>
          <a:custGeom>
            <a:avLst/>
            <a:gdLst/>
            <a:ahLst/>
            <a:cxnLst/>
            <a:rect l="l" t="t" r="r" b="b"/>
            <a:pathLst>
              <a:path w="838200" h="725804">
                <a:moveTo>
                  <a:pt x="419100" y="0"/>
                </a:moveTo>
                <a:lnTo>
                  <a:pt x="0" y="725551"/>
                </a:lnTo>
                <a:lnTo>
                  <a:pt x="838200" y="725551"/>
                </a:lnTo>
                <a:lnTo>
                  <a:pt x="4191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77000" y="4800600"/>
            <a:ext cx="838200" cy="725805"/>
          </a:xfrm>
          <a:custGeom>
            <a:avLst/>
            <a:gdLst/>
            <a:ahLst/>
            <a:cxnLst/>
            <a:rect l="l" t="t" r="r" b="b"/>
            <a:pathLst>
              <a:path w="838200" h="725804">
                <a:moveTo>
                  <a:pt x="0" y="725551"/>
                </a:moveTo>
                <a:lnTo>
                  <a:pt x="419100" y="0"/>
                </a:lnTo>
                <a:lnTo>
                  <a:pt x="838200" y="725551"/>
                </a:lnTo>
                <a:lnTo>
                  <a:pt x="0" y="7255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000" y="4800600"/>
            <a:ext cx="838200" cy="609600"/>
          </a:xfrm>
          <a:custGeom>
            <a:avLst/>
            <a:gdLst/>
            <a:ahLst/>
            <a:cxnLst/>
            <a:rect l="l" t="t" r="r" b="b"/>
            <a:pathLst>
              <a:path w="838200" h="609600">
                <a:moveTo>
                  <a:pt x="419100" y="0"/>
                </a:moveTo>
                <a:lnTo>
                  <a:pt x="0" y="609600"/>
                </a:lnTo>
                <a:lnTo>
                  <a:pt x="838200" y="609600"/>
                </a:lnTo>
                <a:lnTo>
                  <a:pt x="4191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20000" y="4800600"/>
            <a:ext cx="838200" cy="609600"/>
          </a:xfrm>
          <a:custGeom>
            <a:avLst/>
            <a:gdLst/>
            <a:ahLst/>
            <a:cxnLst/>
            <a:rect l="l" t="t" r="r" b="b"/>
            <a:pathLst>
              <a:path w="838200" h="609600">
                <a:moveTo>
                  <a:pt x="0" y="609600"/>
                </a:moveTo>
                <a:lnTo>
                  <a:pt x="419100" y="0"/>
                </a:lnTo>
                <a:lnTo>
                  <a:pt x="838200" y="609600"/>
                </a:lnTo>
                <a:lnTo>
                  <a:pt x="0" y="609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4200" y="4343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0" y="4191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7766" y="200582"/>
                </a:lnTo>
                <a:lnTo>
                  <a:pt x="29394" y="242419"/>
                </a:lnTo>
                <a:lnTo>
                  <a:pt x="62380" y="275405"/>
                </a:lnTo>
                <a:lnTo>
                  <a:pt x="104217" y="297033"/>
                </a:lnTo>
                <a:lnTo>
                  <a:pt x="152400" y="304800"/>
                </a:lnTo>
                <a:lnTo>
                  <a:pt x="200582" y="297033"/>
                </a:lnTo>
                <a:lnTo>
                  <a:pt x="242419" y="275405"/>
                </a:lnTo>
                <a:lnTo>
                  <a:pt x="275405" y="242419"/>
                </a:lnTo>
                <a:lnTo>
                  <a:pt x="297033" y="200582"/>
                </a:lnTo>
                <a:lnTo>
                  <a:pt x="304800" y="152400"/>
                </a:lnTo>
                <a:lnTo>
                  <a:pt x="297033" y="104217"/>
                </a:lnTo>
                <a:lnTo>
                  <a:pt x="275405" y="62380"/>
                </a:lnTo>
                <a:lnTo>
                  <a:pt x="242419" y="29394"/>
                </a:lnTo>
                <a:lnTo>
                  <a:pt x="200582" y="7766"/>
                </a:lnTo>
                <a:lnTo>
                  <a:pt x="1524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1400" y="4191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6" y="104217"/>
                </a:lnTo>
                <a:lnTo>
                  <a:pt x="29394" y="62380"/>
                </a:lnTo>
                <a:lnTo>
                  <a:pt x="62380" y="29394"/>
                </a:lnTo>
                <a:lnTo>
                  <a:pt x="104217" y="7766"/>
                </a:lnTo>
                <a:lnTo>
                  <a:pt x="152400" y="0"/>
                </a:lnTo>
                <a:lnTo>
                  <a:pt x="200582" y="7766"/>
                </a:lnTo>
                <a:lnTo>
                  <a:pt x="242419" y="29394"/>
                </a:lnTo>
                <a:lnTo>
                  <a:pt x="275405" y="62380"/>
                </a:lnTo>
                <a:lnTo>
                  <a:pt x="297033" y="104217"/>
                </a:lnTo>
                <a:lnTo>
                  <a:pt x="304800" y="152400"/>
                </a:lnTo>
                <a:lnTo>
                  <a:pt x="297033" y="200582"/>
                </a:lnTo>
                <a:lnTo>
                  <a:pt x="275405" y="242419"/>
                </a:lnTo>
                <a:lnTo>
                  <a:pt x="242419" y="275405"/>
                </a:lnTo>
                <a:lnTo>
                  <a:pt x="200582" y="297033"/>
                </a:lnTo>
                <a:lnTo>
                  <a:pt x="152400" y="304800"/>
                </a:lnTo>
                <a:lnTo>
                  <a:pt x="104217" y="297033"/>
                </a:lnTo>
                <a:lnTo>
                  <a:pt x="62380" y="275405"/>
                </a:lnTo>
                <a:lnTo>
                  <a:pt x="29394" y="242419"/>
                </a:lnTo>
                <a:lnTo>
                  <a:pt x="7766" y="200582"/>
                </a:lnTo>
                <a:lnTo>
                  <a:pt x="0" y="152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96200" y="4419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93534" y="5600191"/>
            <a:ext cx="394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52664" y="5436819"/>
            <a:ext cx="3943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h-2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52664" y="39124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113" y="392633"/>
            <a:ext cx="5053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Height of an AVL</a:t>
            </a:r>
            <a:r>
              <a:rPr spc="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2088769" y="1556638"/>
            <a:ext cx="424281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8285" y="1559179"/>
            <a:ext cx="1612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5" dirty="0">
                <a:latin typeface="Times New Roman"/>
                <a:cs typeface="Times New Roman"/>
              </a:rPr>
              <a:t>h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77057" y="1556638"/>
            <a:ext cx="424281" cy="498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7954" y="1556638"/>
            <a:ext cx="448665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6549" y="1545463"/>
            <a:ext cx="38411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  <a:tab pos="2204720" algn="l"/>
                <a:tab pos="2976880" algn="l"/>
              </a:tabLst>
            </a:pPr>
            <a:r>
              <a:rPr sz="3200" dirty="0">
                <a:latin typeface="Times New Roman"/>
                <a:cs typeface="Times New Roman"/>
              </a:rPr>
              <a:t>N(h)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(	1.62)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47976" y="3716782"/>
            <a:ext cx="369417" cy="435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3150" y="3922521"/>
            <a:ext cx="241401" cy="2910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3849" y="2129104"/>
            <a:ext cx="7800340" cy="2965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248920" indent="-343535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buChar char="●"/>
              <a:tabLst>
                <a:tab pos="368300" algn="l"/>
                <a:tab pos="368935" algn="l"/>
              </a:tabLst>
            </a:pPr>
            <a:r>
              <a:rPr sz="3200" dirty="0">
                <a:solidFill>
                  <a:srgbClr val="339933"/>
                </a:solidFill>
                <a:latin typeface="Times New Roman"/>
                <a:cs typeface="Times New Roman"/>
              </a:rPr>
              <a:t>Suppose we have n nodes in an AVL tree</a:t>
            </a:r>
            <a:r>
              <a:rPr sz="3200" spc="-85" dirty="0">
                <a:solidFill>
                  <a:srgbClr val="3399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9933"/>
                </a:solidFill>
                <a:latin typeface="Times New Roman"/>
                <a:cs typeface="Times New Roman"/>
              </a:rPr>
              <a:t>of  </a:t>
            </a:r>
            <a:r>
              <a:rPr sz="3200" spc="5" dirty="0">
                <a:solidFill>
                  <a:srgbClr val="339933"/>
                </a:solidFill>
                <a:latin typeface="Times New Roman"/>
                <a:cs typeface="Times New Roman"/>
              </a:rPr>
              <a:t>height</a:t>
            </a:r>
            <a:r>
              <a:rPr sz="3200" spc="-50" dirty="0">
                <a:solidFill>
                  <a:srgbClr val="339933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9933"/>
                </a:solidFill>
                <a:latin typeface="Times New Roman"/>
                <a:cs typeface="Times New Roman"/>
              </a:rPr>
              <a:t>h.</a:t>
            </a:r>
            <a:endParaRPr sz="3200">
              <a:latin typeface="Times New Roman"/>
              <a:cs typeface="Times New Roman"/>
            </a:endParaRPr>
          </a:p>
          <a:p>
            <a:pPr marL="768985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69620" algn="l"/>
              </a:tabLst>
            </a:pPr>
            <a:r>
              <a:rPr sz="2800" spc="-5" dirty="0">
                <a:latin typeface="Times New Roman"/>
                <a:cs typeface="Times New Roman"/>
              </a:rPr>
              <a:t>n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&gt;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N(h) </a:t>
            </a:r>
            <a:r>
              <a:rPr sz="1800" dirty="0">
                <a:solidFill>
                  <a:srgbClr val="0066CC"/>
                </a:solidFill>
                <a:latin typeface="Times New Roman"/>
                <a:cs typeface="Times New Roman"/>
              </a:rPr>
              <a:t>(because N(h) </a:t>
            </a:r>
            <a:r>
              <a:rPr sz="1800" spc="-5" dirty="0">
                <a:solidFill>
                  <a:srgbClr val="0066CC"/>
                </a:solidFill>
                <a:latin typeface="Times New Roman"/>
                <a:cs typeface="Times New Roman"/>
              </a:rPr>
              <a:t>was </a:t>
            </a:r>
            <a:r>
              <a:rPr sz="1800" dirty="0">
                <a:solidFill>
                  <a:srgbClr val="0066CC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0066CC"/>
                </a:solidFill>
                <a:latin typeface="Times New Roman"/>
                <a:cs typeface="Times New Roman"/>
              </a:rPr>
              <a:t> minimum)</a:t>
            </a:r>
            <a:endParaRPr sz="1800">
              <a:latin typeface="Times New Roman"/>
              <a:cs typeface="Times New Roman"/>
            </a:endParaRPr>
          </a:p>
          <a:p>
            <a:pPr marL="768985" marR="68580" lvl="1" indent="-287020">
              <a:lnSpc>
                <a:spcPts val="3350"/>
              </a:lnSpc>
              <a:spcBef>
                <a:spcPts val="810"/>
              </a:spcBef>
              <a:buClr>
                <a:srgbClr val="CC0000"/>
              </a:buClr>
              <a:buSzPct val="83928"/>
              <a:buChar char="■"/>
              <a:tabLst>
                <a:tab pos="769620" algn="l"/>
                <a:tab pos="1508125" algn="l"/>
                <a:tab pos="3299460" algn="l"/>
                <a:tab pos="4210685" algn="l"/>
              </a:tabLst>
            </a:pPr>
            <a:r>
              <a:rPr sz="2800" spc="-5" dirty="0">
                <a:latin typeface="Times New Roman"/>
                <a:cs typeface="Times New Roman"/>
              </a:rPr>
              <a:t>n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&gt;</a:t>
            </a:r>
            <a:r>
              <a:rPr sz="2800" spc="-5" dirty="0">
                <a:latin typeface="Times New Roman"/>
                <a:cs typeface="Times New Roman"/>
              </a:rPr>
              <a:t>	</a:t>
            </a:r>
            <a:r>
              <a:rPr sz="2775" spc="15" baseline="25525" dirty="0">
                <a:latin typeface="Times New Roman"/>
                <a:cs typeface="Times New Roman"/>
              </a:rPr>
              <a:t>h</a:t>
            </a:r>
            <a:r>
              <a:rPr sz="2775" spc="367" baseline="255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hence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log	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&gt;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h	</a:t>
            </a:r>
            <a:r>
              <a:rPr sz="2800" spc="-5" dirty="0">
                <a:latin typeface="Times New Roman"/>
                <a:cs typeface="Times New Roman"/>
              </a:rPr>
              <a:t>(relatively </a:t>
            </a:r>
            <a:r>
              <a:rPr sz="2800" spc="-10" dirty="0">
                <a:latin typeface="Times New Roman"/>
                <a:cs typeface="Times New Roman"/>
              </a:rPr>
              <a:t>well </a:t>
            </a:r>
            <a:r>
              <a:rPr sz="2800" spc="-5" dirty="0">
                <a:latin typeface="Times New Roman"/>
                <a:cs typeface="Times New Roman"/>
              </a:rPr>
              <a:t>balanced  </a:t>
            </a:r>
            <a:r>
              <a:rPr sz="2800" dirty="0">
                <a:latin typeface="Times New Roman"/>
                <a:cs typeface="Times New Roman"/>
              </a:rPr>
              <a:t>tree!!)</a:t>
            </a:r>
            <a:endParaRPr sz="2800">
              <a:latin typeface="Times New Roman"/>
              <a:cs typeface="Times New Roman"/>
            </a:endParaRPr>
          </a:p>
          <a:p>
            <a:pPr marL="768985" lvl="1" indent="-287020">
              <a:lnSpc>
                <a:spcPct val="100000"/>
              </a:lnSpc>
              <a:spcBef>
                <a:spcPts val="560"/>
              </a:spcBef>
              <a:buClr>
                <a:srgbClr val="CC0000"/>
              </a:buClr>
              <a:buSzPct val="83928"/>
              <a:buChar char="■"/>
              <a:tabLst>
                <a:tab pos="769620" algn="l"/>
              </a:tabLst>
            </a:pPr>
            <a:r>
              <a:rPr sz="2800" spc="-5" dirty="0">
                <a:latin typeface="Times New Roman"/>
                <a:cs typeface="Times New Roman"/>
              </a:rPr>
              <a:t>h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&lt;</a:t>
            </a:r>
            <a:r>
              <a:rPr sz="2800" spc="-5" dirty="0">
                <a:latin typeface="Times New Roman"/>
                <a:cs typeface="Times New Roman"/>
              </a:rPr>
              <a:t> 1.44 </a:t>
            </a:r>
            <a:r>
              <a:rPr sz="2800" dirty="0">
                <a:latin typeface="Times New Roman"/>
                <a:cs typeface="Times New Roman"/>
              </a:rPr>
              <a:t>log</a:t>
            </a:r>
            <a:r>
              <a:rPr sz="2775" baseline="-21021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(i.e., </a:t>
            </a:r>
            <a:r>
              <a:rPr sz="2800" dirty="0">
                <a:solidFill>
                  <a:srgbClr val="339933"/>
                </a:solidFill>
                <a:latin typeface="Times New Roman"/>
                <a:cs typeface="Times New Roman"/>
              </a:rPr>
              <a:t>Find </a:t>
            </a:r>
            <a:r>
              <a:rPr sz="2800" spc="-5" dirty="0">
                <a:solidFill>
                  <a:srgbClr val="339933"/>
                </a:solidFill>
                <a:latin typeface="Times New Roman"/>
                <a:cs typeface="Times New Roman"/>
              </a:rPr>
              <a:t>takes </a:t>
            </a:r>
            <a:r>
              <a:rPr sz="2800" dirty="0">
                <a:solidFill>
                  <a:srgbClr val="339933"/>
                </a:solidFill>
                <a:latin typeface="Times New Roman"/>
                <a:cs typeface="Times New Roman"/>
              </a:rPr>
              <a:t>O(log</a:t>
            </a:r>
            <a:r>
              <a:rPr sz="2800" spc="-10" dirty="0">
                <a:solidFill>
                  <a:srgbClr val="339933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9933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))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9992" y="392633"/>
            <a:ext cx="4686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Balanced binary</a:t>
            </a:r>
            <a:r>
              <a:rPr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6481826" y="3974338"/>
            <a:ext cx="451713" cy="37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6549" y="1546986"/>
            <a:ext cx="782574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940" indent="-343535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 disadvantage of a binary search tree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that its height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 be as large 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N-1</a:t>
            </a:r>
            <a:endParaRPr sz="2400">
              <a:latin typeface="Times New Roman"/>
              <a:cs typeface="Times New Roman"/>
            </a:endParaRPr>
          </a:p>
          <a:p>
            <a:pPr marL="355600" marR="67945" indent="-343535">
              <a:lnSpc>
                <a:spcPct val="100000"/>
              </a:lnSpc>
              <a:spcBef>
                <a:spcPts val="575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means </a:t>
            </a:r>
            <a:r>
              <a:rPr sz="2400" dirty="0">
                <a:latin typeface="Times New Roman"/>
                <a:cs typeface="Times New Roman"/>
              </a:rPr>
              <a:t>that the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needed to perform insertion and  deletion and </a:t>
            </a:r>
            <a:r>
              <a:rPr sz="2400" spc="-5" dirty="0">
                <a:latin typeface="Times New Roman"/>
                <a:cs typeface="Times New Roman"/>
              </a:rPr>
              <a:t>many </a:t>
            </a:r>
            <a:r>
              <a:rPr sz="2400" dirty="0">
                <a:latin typeface="Times New Roman"/>
                <a:cs typeface="Times New Roman"/>
              </a:rPr>
              <a:t>other operations can be </a:t>
            </a:r>
            <a:r>
              <a:rPr sz="2400" spc="-5" dirty="0">
                <a:latin typeface="Times New Roman"/>
                <a:cs typeface="Times New Roman"/>
              </a:rPr>
              <a:t>O(N)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worst  </a:t>
            </a:r>
            <a:r>
              <a:rPr sz="2400" spc="5" dirty="0"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80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</a:tabLst>
            </a:pPr>
            <a:r>
              <a:rPr sz="2400" spc="-1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want a tree with </a:t>
            </a:r>
            <a:r>
              <a:rPr sz="2400" spc="-5" dirty="0">
                <a:latin typeface="Times New Roman"/>
                <a:cs typeface="Times New Roman"/>
              </a:rPr>
              <a:t>small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height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  <a:tab pos="617029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binary tree </a:t>
            </a:r>
            <a:r>
              <a:rPr sz="2400" spc="-5" dirty="0">
                <a:latin typeface="Times New Roman"/>
                <a:cs typeface="Times New Roman"/>
              </a:rPr>
              <a:t>with N </a:t>
            </a:r>
            <a:r>
              <a:rPr sz="2400" dirty="0">
                <a:latin typeface="Times New Roman"/>
                <a:cs typeface="Times New Roman"/>
              </a:rPr>
              <a:t>node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height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FF00"/>
                </a:solidFill>
                <a:latin typeface="Times New Roman"/>
                <a:cs typeface="Times New Roman"/>
              </a:rPr>
              <a:t>at least	</a:t>
            </a:r>
            <a:r>
              <a:rPr sz="2400" dirty="0">
                <a:latin typeface="Times New Roman"/>
                <a:cs typeface="Times New Roman"/>
              </a:rPr>
              <a:t>(log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  <a:p>
            <a:pPr marL="355600" marR="379095" indent="-343535">
              <a:lnSpc>
                <a:spcPct val="100000"/>
              </a:lnSpc>
              <a:spcBef>
                <a:spcPts val="565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Thus, our goal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to keep the height of a binary search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  O(log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N)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Clr>
                <a:srgbClr val="0033CC"/>
              </a:buClr>
              <a:buSzPct val="85416"/>
              <a:buChar char="●"/>
              <a:tabLst>
                <a:tab pos="355600" algn="l"/>
                <a:tab pos="356235" algn="l"/>
                <a:tab pos="6610350" algn="l"/>
              </a:tabLst>
            </a:pP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FF00"/>
                </a:solidFill>
                <a:latin typeface="Times New Roman"/>
                <a:cs typeface="Times New Roman"/>
              </a:rPr>
              <a:t>bal</a:t>
            </a:r>
            <a:r>
              <a:rPr sz="2400" spc="5" dirty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FF00"/>
                </a:solidFill>
                <a:latin typeface="Times New Roman"/>
                <a:cs typeface="Times New Roman"/>
              </a:rPr>
              <a:t>nced</a:t>
            </a:r>
            <a:r>
              <a:rPr sz="2400" spc="-40" dirty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ea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s.</a:t>
            </a:r>
            <a:r>
              <a:rPr sz="2400" dirty="0">
                <a:latin typeface="Times New Roman"/>
                <a:cs typeface="Times New Roman"/>
              </a:rPr>
              <a:t>	Exa</a:t>
            </a:r>
            <a:r>
              <a:rPr sz="2400" spc="-1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pl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 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AVL </a:t>
            </a:r>
            <a:r>
              <a:rPr sz="2400" dirty="0">
                <a:latin typeface="Times New Roman"/>
                <a:cs typeface="Times New Roman"/>
              </a:rPr>
              <a:t>tree, red-black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0954" y="249428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Insertion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12455" y="1676400"/>
            <a:ext cx="2369468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33800" y="1943226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1551406" y="114173"/>
                </a:moveTo>
                <a:lnTo>
                  <a:pt x="1484757" y="197485"/>
                </a:lnTo>
                <a:lnTo>
                  <a:pt x="1481284" y="204225"/>
                </a:lnTo>
                <a:lnTo>
                  <a:pt x="1480693" y="211502"/>
                </a:lnTo>
                <a:lnTo>
                  <a:pt x="1482863" y="218469"/>
                </a:lnTo>
                <a:lnTo>
                  <a:pt x="1487677" y="224282"/>
                </a:lnTo>
                <a:lnTo>
                  <a:pt x="1494418" y="227754"/>
                </a:lnTo>
                <a:lnTo>
                  <a:pt x="1501695" y="228345"/>
                </a:lnTo>
                <a:lnTo>
                  <a:pt x="1508662" y="226175"/>
                </a:lnTo>
                <a:lnTo>
                  <a:pt x="1514475" y="221361"/>
                </a:lnTo>
                <a:lnTo>
                  <a:pt x="1584964" y="133223"/>
                </a:lnTo>
                <a:lnTo>
                  <a:pt x="1575815" y="133223"/>
                </a:lnTo>
                <a:lnTo>
                  <a:pt x="1575815" y="126111"/>
                </a:lnTo>
                <a:lnTo>
                  <a:pt x="1560957" y="126111"/>
                </a:lnTo>
                <a:lnTo>
                  <a:pt x="1551406" y="114173"/>
                </a:lnTo>
                <a:close/>
              </a:path>
              <a:path w="1600200" h="228600">
                <a:moveTo>
                  <a:pt x="1536166" y="95123"/>
                </a:moveTo>
                <a:lnTo>
                  <a:pt x="0" y="95123"/>
                </a:lnTo>
                <a:lnTo>
                  <a:pt x="0" y="133223"/>
                </a:lnTo>
                <a:lnTo>
                  <a:pt x="1536166" y="133223"/>
                </a:lnTo>
                <a:lnTo>
                  <a:pt x="1551406" y="114173"/>
                </a:lnTo>
                <a:lnTo>
                  <a:pt x="1536166" y="95123"/>
                </a:lnTo>
                <a:close/>
              </a:path>
              <a:path w="1600200" h="228600">
                <a:moveTo>
                  <a:pt x="1584964" y="95123"/>
                </a:moveTo>
                <a:lnTo>
                  <a:pt x="1575815" y="95123"/>
                </a:lnTo>
                <a:lnTo>
                  <a:pt x="1575815" y="133223"/>
                </a:lnTo>
                <a:lnTo>
                  <a:pt x="1584964" y="133223"/>
                </a:lnTo>
                <a:lnTo>
                  <a:pt x="1600200" y="114173"/>
                </a:lnTo>
                <a:lnTo>
                  <a:pt x="1584964" y="95123"/>
                </a:lnTo>
                <a:close/>
              </a:path>
              <a:path w="1600200" h="228600">
                <a:moveTo>
                  <a:pt x="1560957" y="102235"/>
                </a:moveTo>
                <a:lnTo>
                  <a:pt x="1551406" y="114173"/>
                </a:lnTo>
                <a:lnTo>
                  <a:pt x="1560957" y="126111"/>
                </a:lnTo>
                <a:lnTo>
                  <a:pt x="1560957" y="102235"/>
                </a:lnTo>
                <a:close/>
              </a:path>
              <a:path w="1600200" h="228600">
                <a:moveTo>
                  <a:pt x="1575815" y="102235"/>
                </a:moveTo>
                <a:lnTo>
                  <a:pt x="1560957" y="102235"/>
                </a:lnTo>
                <a:lnTo>
                  <a:pt x="1560957" y="126111"/>
                </a:lnTo>
                <a:lnTo>
                  <a:pt x="1575815" y="126111"/>
                </a:lnTo>
                <a:lnTo>
                  <a:pt x="1575815" y="102235"/>
                </a:lnTo>
                <a:close/>
              </a:path>
              <a:path w="1600200" h="228600">
                <a:moveTo>
                  <a:pt x="1501695" y="0"/>
                </a:moveTo>
                <a:lnTo>
                  <a:pt x="1494418" y="591"/>
                </a:lnTo>
                <a:lnTo>
                  <a:pt x="1487677" y="4063"/>
                </a:lnTo>
                <a:lnTo>
                  <a:pt x="1482863" y="9876"/>
                </a:lnTo>
                <a:lnTo>
                  <a:pt x="1480693" y="16843"/>
                </a:lnTo>
                <a:lnTo>
                  <a:pt x="1481284" y="24120"/>
                </a:lnTo>
                <a:lnTo>
                  <a:pt x="1484757" y="30861"/>
                </a:lnTo>
                <a:lnTo>
                  <a:pt x="1551406" y="114173"/>
                </a:lnTo>
                <a:lnTo>
                  <a:pt x="1560957" y="102235"/>
                </a:lnTo>
                <a:lnTo>
                  <a:pt x="1575815" y="102235"/>
                </a:lnTo>
                <a:lnTo>
                  <a:pt x="1575815" y="95123"/>
                </a:lnTo>
                <a:lnTo>
                  <a:pt x="1584964" y="95123"/>
                </a:lnTo>
                <a:lnTo>
                  <a:pt x="1514475" y="6985"/>
                </a:lnTo>
                <a:lnTo>
                  <a:pt x="1508662" y="2170"/>
                </a:lnTo>
                <a:lnTo>
                  <a:pt x="1501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0775" y="2310511"/>
            <a:ext cx="1289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latin typeface="Arial"/>
                <a:cs typeface="Arial"/>
              </a:rPr>
              <a:t>Insert</a:t>
            </a:r>
            <a:r>
              <a:rPr sz="2800" b="1" i="1" spc="-7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400" y="3869690"/>
            <a:ext cx="1457325" cy="906144"/>
          </a:xfrm>
          <a:custGeom>
            <a:avLst/>
            <a:gdLst/>
            <a:ahLst/>
            <a:cxnLst/>
            <a:rect l="l" t="t" r="r" b="b"/>
            <a:pathLst>
              <a:path w="1457325" h="906145">
                <a:moveTo>
                  <a:pt x="42163" y="703072"/>
                </a:moveTo>
                <a:lnTo>
                  <a:pt x="0" y="854710"/>
                </a:lnTo>
                <a:lnTo>
                  <a:pt x="127888" y="904494"/>
                </a:lnTo>
                <a:lnTo>
                  <a:pt x="135328" y="905789"/>
                </a:lnTo>
                <a:lnTo>
                  <a:pt x="142446" y="904192"/>
                </a:lnTo>
                <a:lnTo>
                  <a:pt x="148445" y="900047"/>
                </a:lnTo>
                <a:lnTo>
                  <a:pt x="152526" y="893699"/>
                </a:lnTo>
                <a:lnTo>
                  <a:pt x="153822" y="886186"/>
                </a:lnTo>
                <a:lnTo>
                  <a:pt x="152225" y="879030"/>
                </a:lnTo>
                <a:lnTo>
                  <a:pt x="148080" y="873017"/>
                </a:lnTo>
                <a:lnTo>
                  <a:pt x="141732" y="868934"/>
                </a:lnTo>
                <a:lnTo>
                  <a:pt x="116255" y="859028"/>
                </a:lnTo>
                <a:lnTo>
                  <a:pt x="30607" y="859028"/>
                </a:lnTo>
                <a:lnTo>
                  <a:pt x="11557" y="826008"/>
                </a:lnTo>
                <a:lnTo>
                  <a:pt x="45810" y="806176"/>
                </a:lnTo>
                <a:lnTo>
                  <a:pt x="58165" y="724662"/>
                </a:lnTo>
                <a:lnTo>
                  <a:pt x="57773" y="717163"/>
                </a:lnTo>
                <a:lnTo>
                  <a:pt x="54641" y="710580"/>
                </a:lnTo>
                <a:lnTo>
                  <a:pt x="49272" y="705641"/>
                </a:lnTo>
                <a:lnTo>
                  <a:pt x="42163" y="703072"/>
                </a:lnTo>
                <a:close/>
              </a:path>
              <a:path w="1457325" h="906145">
                <a:moveTo>
                  <a:pt x="45810" y="806176"/>
                </a:moveTo>
                <a:lnTo>
                  <a:pt x="11557" y="826008"/>
                </a:lnTo>
                <a:lnTo>
                  <a:pt x="30607" y="859028"/>
                </a:lnTo>
                <a:lnTo>
                  <a:pt x="54297" y="845312"/>
                </a:lnTo>
                <a:lnTo>
                  <a:pt x="39877" y="845312"/>
                </a:lnTo>
                <a:lnTo>
                  <a:pt x="28066" y="824738"/>
                </a:lnTo>
                <a:lnTo>
                  <a:pt x="42996" y="824738"/>
                </a:lnTo>
                <a:lnTo>
                  <a:pt x="45810" y="806176"/>
                </a:lnTo>
                <a:close/>
              </a:path>
              <a:path w="1457325" h="906145">
                <a:moveTo>
                  <a:pt x="65017" y="839105"/>
                </a:moveTo>
                <a:lnTo>
                  <a:pt x="30607" y="859028"/>
                </a:lnTo>
                <a:lnTo>
                  <a:pt x="116255" y="859028"/>
                </a:lnTo>
                <a:lnTo>
                  <a:pt x="65017" y="839105"/>
                </a:lnTo>
                <a:close/>
              </a:path>
              <a:path w="1457325" h="906145">
                <a:moveTo>
                  <a:pt x="28066" y="824738"/>
                </a:moveTo>
                <a:lnTo>
                  <a:pt x="39877" y="845312"/>
                </a:lnTo>
                <a:lnTo>
                  <a:pt x="42165" y="830219"/>
                </a:lnTo>
                <a:lnTo>
                  <a:pt x="28066" y="824738"/>
                </a:lnTo>
                <a:close/>
              </a:path>
              <a:path w="1457325" h="906145">
                <a:moveTo>
                  <a:pt x="42165" y="830219"/>
                </a:moveTo>
                <a:lnTo>
                  <a:pt x="39877" y="845312"/>
                </a:lnTo>
                <a:lnTo>
                  <a:pt x="54297" y="845312"/>
                </a:lnTo>
                <a:lnTo>
                  <a:pt x="65017" y="839105"/>
                </a:lnTo>
                <a:lnTo>
                  <a:pt x="42165" y="830219"/>
                </a:lnTo>
                <a:close/>
              </a:path>
              <a:path w="1457325" h="906145">
                <a:moveTo>
                  <a:pt x="1438275" y="0"/>
                </a:moveTo>
                <a:lnTo>
                  <a:pt x="45810" y="806176"/>
                </a:lnTo>
                <a:lnTo>
                  <a:pt x="42165" y="830219"/>
                </a:lnTo>
                <a:lnTo>
                  <a:pt x="65017" y="839105"/>
                </a:lnTo>
                <a:lnTo>
                  <a:pt x="1457325" y="33020"/>
                </a:lnTo>
                <a:lnTo>
                  <a:pt x="1438275" y="0"/>
                </a:lnTo>
                <a:close/>
              </a:path>
              <a:path w="1457325" h="906145">
                <a:moveTo>
                  <a:pt x="42996" y="824738"/>
                </a:moveTo>
                <a:lnTo>
                  <a:pt x="28066" y="824738"/>
                </a:lnTo>
                <a:lnTo>
                  <a:pt x="42165" y="830219"/>
                </a:lnTo>
                <a:lnTo>
                  <a:pt x="42996" y="824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7828" y="4445889"/>
            <a:ext cx="27984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Imbalance at 8  Perform rotation with</a:t>
            </a:r>
            <a:r>
              <a:rPr sz="2000" b="1" i="1" spc="-17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7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00" y="1447800"/>
            <a:ext cx="2320925" cy="2593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4137025"/>
            <a:ext cx="2754376" cy="2583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252855"/>
            <a:ext cx="1828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i="1" u="heavy" spc="-5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Arial"/>
                <a:cs typeface="Arial"/>
              </a:rPr>
              <a:t>Deletion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32175" y="2235835"/>
            <a:ext cx="997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Delete</a:t>
            </a:r>
            <a:r>
              <a:rPr sz="2000" b="1" i="1" spc="-114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1790826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1246606" y="114173"/>
                </a:moveTo>
                <a:lnTo>
                  <a:pt x="1179957" y="197485"/>
                </a:lnTo>
                <a:lnTo>
                  <a:pt x="1176484" y="204225"/>
                </a:lnTo>
                <a:lnTo>
                  <a:pt x="1175893" y="211502"/>
                </a:lnTo>
                <a:lnTo>
                  <a:pt x="1178063" y="218469"/>
                </a:lnTo>
                <a:lnTo>
                  <a:pt x="1182877" y="224282"/>
                </a:lnTo>
                <a:lnTo>
                  <a:pt x="1189618" y="227754"/>
                </a:lnTo>
                <a:lnTo>
                  <a:pt x="1196895" y="228345"/>
                </a:lnTo>
                <a:lnTo>
                  <a:pt x="1203862" y="226175"/>
                </a:lnTo>
                <a:lnTo>
                  <a:pt x="1209675" y="221361"/>
                </a:lnTo>
                <a:lnTo>
                  <a:pt x="1280164" y="133223"/>
                </a:lnTo>
                <a:lnTo>
                  <a:pt x="1271015" y="133223"/>
                </a:lnTo>
                <a:lnTo>
                  <a:pt x="1271015" y="126111"/>
                </a:lnTo>
                <a:lnTo>
                  <a:pt x="1256157" y="126111"/>
                </a:lnTo>
                <a:lnTo>
                  <a:pt x="1246606" y="114173"/>
                </a:lnTo>
                <a:close/>
              </a:path>
              <a:path w="1295400" h="228600">
                <a:moveTo>
                  <a:pt x="1231366" y="95123"/>
                </a:moveTo>
                <a:lnTo>
                  <a:pt x="0" y="95123"/>
                </a:lnTo>
                <a:lnTo>
                  <a:pt x="0" y="133223"/>
                </a:lnTo>
                <a:lnTo>
                  <a:pt x="1231366" y="133223"/>
                </a:lnTo>
                <a:lnTo>
                  <a:pt x="1246606" y="114173"/>
                </a:lnTo>
                <a:lnTo>
                  <a:pt x="1231366" y="95123"/>
                </a:lnTo>
                <a:close/>
              </a:path>
              <a:path w="1295400" h="228600">
                <a:moveTo>
                  <a:pt x="1280164" y="95123"/>
                </a:moveTo>
                <a:lnTo>
                  <a:pt x="1271015" y="95123"/>
                </a:lnTo>
                <a:lnTo>
                  <a:pt x="1271015" y="133223"/>
                </a:lnTo>
                <a:lnTo>
                  <a:pt x="1280164" y="133223"/>
                </a:lnTo>
                <a:lnTo>
                  <a:pt x="1295400" y="114173"/>
                </a:lnTo>
                <a:lnTo>
                  <a:pt x="1280164" y="95123"/>
                </a:lnTo>
                <a:close/>
              </a:path>
              <a:path w="1295400" h="228600">
                <a:moveTo>
                  <a:pt x="1256157" y="102235"/>
                </a:moveTo>
                <a:lnTo>
                  <a:pt x="1246606" y="114173"/>
                </a:lnTo>
                <a:lnTo>
                  <a:pt x="1256157" y="126111"/>
                </a:lnTo>
                <a:lnTo>
                  <a:pt x="1256157" y="102235"/>
                </a:lnTo>
                <a:close/>
              </a:path>
              <a:path w="1295400" h="228600">
                <a:moveTo>
                  <a:pt x="1271015" y="102235"/>
                </a:moveTo>
                <a:lnTo>
                  <a:pt x="1256157" y="102235"/>
                </a:lnTo>
                <a:lnTo>
                  <a:pt x="1256157" y="126111"/>
                </a:lnTo>
                <a:lnTo>
                  <a:pt x="1271015" y="126111"/>
                </a:lnTo>
                <a:lnTo>
                  <a:pt x="1271015" y="102235"/>
                </a:lnTo>
                <a:close/>
              </a:path>
              <a:path w="1295400" h="228600">
                <a:moveTo>
                  <a:pt x="1196895" y="0"/>
                </a:moveTo>
                <a:lnTo>
                  <a:pt x="1189618" y="591"/>
                </a:lnTo>
                <a:lnTo>
                  <a:pt x="1182877" y="4063"/>
                </a:lnTo>
                <a:lnTo>
                  <a:pt x="1178063" y="9876"/>
                </a:lnTo>
                <a:lnTo>
                  <a:pt x="1175893" y="16843"/>
                </a:lnTo>
                <a:lnTo>
                  <a:pt x="1176484" y="24120"/>
                </a:lnTo>
                <a:lnTo>
                  <a:pt x="1179957" y="30861"/>
                </a:lnTo>
                <a:lnTo>
                  <a:pt x="1246606" y="114173"/>
                </a:lnTo>
                <a:lnTo>
                  <a:pt x="1256157" y="102235"/>
                </a:lnTo>
                <a:lnTo>
                  <a:pt x="1271015" y="102235"/>
                </a:lnTo>
                <a:lnTo>
                  <a:pt x="1271015" y="95123"/>
                </a:lnTo>
                <a:lnTo>
                  <a:pt x="1280164" y="95123"/>
                </a:lnTo>
                <a:lnTo>
                  <a:pt x="1209675" y="6985"/>
                </a:lnTo>
                <a:lnTo>
                  <a:pt x="1203862" y="2170"/>
                </a:lnTo>
                <a:lnTo>
                  <a:pt x="11968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86200" y="3792982"/>
            <a:ext cx="1380490" cy="762635"/>
          </a:xfrm>
          <a:custGeom>
            <a:avLst/>
            <a:gdLst/>
            <a:ahLst/>
            <a:cxnLst/>
            <a:rect l="l" t="t" r="r" b="b"/>
            <a:pathLst>
              <a:path w="1380489" h="762635">
                <a:moveTo>
                  <a:pt x="43757" y="553918"/>
                </a:moveTo>
                <a:lnTo>
                  <a:pt x="37004" y="556672"/>
                </a:lnTo>
                <a:lnTo>
                  <a:pt x="31751" y="561760"/>
                </a:lnTo>
                <a:lnTo>
                  <a:pt x="28701" y="568706"/>
                </a:lnTo>
                <a:lnTo>
                  <a:pt x="0" y="702818"/>
                </a:lnTo>
                <a:lnTo>
                  <a:pt x="124587" y="760349"/>
                </a:lnTo>
                <a:lnTo>
                  <a:pt x="131929" y="762113"/>
                </a:lnTo>
                <a:lnTo>
                  <a:pt x="139128" y="760936"/>
                </a:lnTo>
                <a:lnTo>
                  <a:pt x="145375" y="757116"/>
                </a:lnTo>
                <a:lnTo>
                  <a:pt x="149860" y="750951"/>
                </a:lnTo>
                <a:lnTo>
                  <a:pt x="151626" y="743608"/>
                </a:lnTo>
                <a:lnTo>
                  <a:pt x="150463" y="736409"/>
                </a:lnTo>
                <a:lnTo>
                  <a:pt x="146681" y="730162"/>
                </a:lnTo>
                <a:lnTo>
                  <a:pt x="140588" y="725678"/>
                </a:lnTo>
                <a:lnTo>
                  <a:pt x="104225" y="708914"/>
                </a:lnTo>
                <a:lnTo>
                  <a:pt x="30352" y="708914"/>
                </a:lnTo>
                <a:lnTo>
                  <a:pt x="13335" y="674878"/>
                </a:lnTo>
                <a:lnTo>
                  <a:pt x="48718" y="657186"/>
                </a:lnTo>
                <a:lnTo>
                  <a:pt x="66039" y="576580"/>
                </a:lnTo>
                <a:lnTo>
                  <a:pt x="66095" y="569029"/>
                </a:lnTo>
                <a:lnTo>
                  <a:pt x="63341" y="562276"/>
                </a:lnTo>
                <a:lnTo>
                  <a:pt x="58253" y="557023"/>
                </a:lnTo>
                <a:lnTo>
                  <a:pt x="51308" y="553974"/>
                </a:lnTo>
                <a:lnTo>
                  <a:pt x="43757" y="553918"/>
                </a:lnTo>
                <a:close/>
              </a:path>
              <a:path w="1380489" h="762635">
                <a:moveTo>
                  <a:pt x="48718" y="657186"/>
                </a:moveTo>
                <a:lnTo>
                  <a:pt x="13335" y="674878"/>
                </a:lnTo>
                <a:lnTo>
                  <a:pt x="30352" y="708914"/>
                </a:lnTo>
                <a:lnTo>
                  <a:pt x="56260" y="695960"/>
                </a:lnTo>
                <a:lnTo>
                  <a:pt x="40386" y="695960"/>
                </a:lnTo>
                <a:lnTo>
                  <a:pt x="29845" y="674624"/>
                </a:lnTo>
                <a:lnTo>
                  <a:pt x="44970" y="674624"/>
                </a:lnTo>
                <a:lnTo>
                  <a:pt x="48718" y="657186"/>
                </a:lnTo>
                <a:close/>
              </a:path>
              <a:path w="1380489" h="762635">
                <a:moveTo>
                  <a:pt x="65790" y="691195"/>
                </a:moveTo>
                <a:lnTo>
                  <a:pt x="30352" y="708914"/>
                </a:lnTo>
                <a:lnTo>
                  <a:pt x="104225" y="708914"/>
                </a:lnTo>
                <a:lnTo>
                  <a:pt x="65790" y="691195"/>
                </a:lnTo>
                <a:close/>
              </a:path>
              <a:path w="1380489" h="762635">
                <a:moveTo>
                  <a:pt x="29845" y="674624"/>
                </a:moveTo>
                <a:lnTo>
                  <a:pt x="40386" y="695960"/>
                </a:lnTo>
                <a:lnTo>
                  <a:pt x="43607" y="680968"/>
                </a:lnTo>
                <a:lnTo>
                  <a:pt x="29845" y="674624"/>
                </a:lnTo>
                <a:close/>
              </a:path>
              <a:path w="1380489" h="762635">
                <a:moveTo>
                  <a:pt x="43607" y="680968"/>
                </a:moveTo>
                <a:lnTo>
                  <a:pt x="40386" y="695960"/>
                </a:lnTo>
                <a:lnTo>
                  <a:pt x="56260" y="695960"/>
                </a:lnTo>
                <a:lnTo>
                  <a:pt x="65790" y="691195"/>
                </a:lnTo>
                <a:lnTo>
                  <a:pt x="43607" y="680968"/>
                </a:lnTo>
                <a:close/>
              </a:path>
              <a:path w="1380489" h="762635">
                <a:moveTo>
                  <a:pt x="1363090" y="0"/>
                </a:moveTo>
                <a:lnTo>
                  <a:pt x="48718" y="657186"/>
                </a:lnTo>
                <a:lnTo>
                  <a:pt x="43607" y="680968"/>
                </a:lnTo>
                <a:lnTo>
                  <a:pt x="65790" y="691195"/>
                </a:lnTo>
                <a:lnTo>
                  <a:pt x="1380109" y="34036"/>
                </a:lnTo>
                <a:lnTo>
                  <a:pt x="1363090" y="0"/>
                </a:lnTo>
                <a:close/>
              </a:path>
              <a:path w="1380489" h="762635">
                <a:moveTo>
                  <a:pt x="44970" y="674624"/>
                </a:moveTo>
                <a:lnTo>
                  <a:pt x="29845" y="674624"/>
                </a:lnTo>
                <a:lnTo>
                  <a:pt x="43607" y="680968"/>
                </a:lnTo>
                <a:lnTo>
                  <a:pt x="44970" y="674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32628" y="3836289"/>
            <a:ext cx="27984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Imbalance at 3  Perform rotation with</a:t>
            </a:r>
            <a:r>
              <a:rPr sz="2000" b="1" i="1" spc="-17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" y="1371472"/>
            <a:ext cx="2971800" cy="2440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0200" y="1447672"/>
            <a:ext cx="3048000" cy="2503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3886200"/>
            <a:ext cx="2819400" cy="266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3540" y="6182969"/>
            <a:ext cx="27984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Imbalance at 5  Perform rotation with</a:t>
            </a:r>
            <a:r>
              <a:rPr sz="2000" b="1" i="1" spc="-17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2400" y="5600815"/>
            <a:ext cx="1219200" cy="228600"/>
          </a:xfrm>
          <a:custGeom>
            <a:avLst/>
            <a:gdLst/>
            <a:ahLst/>
            <a:cxnLst/>
            <a:rect l="l" t="t" r="r" b="b"/>
            <a:pathLst>
              <a:path w="1219200" h="228600">
                <a:moveTo>
                  <a:pt x="1170437" y="114184"/>
                </a:moveTo>
                <a:lnTo>
                  <a:pt x="1103757" y="197534"/>
                </a:lnTo>
                <a:lnTo>
                  <a:pt x="1100284" y="204260"/>
                </a:lnTo>
                <a:lnTo>
                  <a:pt x="1099693" y="211539"/>
                </a:lnTo>
                <a:lnTo>
                  <a:pt x="1101863" y="218508"/>
                </a:lnTo>
                <a:lnTo>
                  <a:pt x="1106677" y="224305"/>
                </a:lnTo>
                <a:lnTo>
                  <a:pt x="1113418" y="227772"/>
                </a:lnTo>
                <a:lnTo>
                  <a:pt x="1120695" y="228368"/>
                </a:lnTo>
                <a:lnTo>
                  <a:pt x="1127662" y="226189"/>
                </a:lnTo>
                <a:lnTo>
                  <a:pt x="1133475" y="221334"/>
                </a:lnTo>
                <a:lnTo>
                  <a:pt x="1203959" y="133234"/>
                </a:lnTo>
                <a:lnTo>
                  <a:pt x="1194815" y="133234"/>
                </a:lnTo>
                <a:lnTo>
                  <a:pt x="1194815" y="126084"/>
                </a:lnTo>
                <a:lnTo>
                  <a:pt x="1179957" y="126084"/>
                </a:lnTo>
                <a:lnTo>
                  <a:pt x="1170437" y="114184"/>
                </a:lnTo>
                <a:close/>
              </a:path>
              <a:path w="1219200" h="228600">
                <a:moveTo>
                  <a:pt x="1155197" y="95134"/>
                </a:moveTo>
                <a:lnTo>
                  <a:pt x="0" y="95134"/>
                </a:lnTo>
                <a:lnTo>
                  <a:pt x="0" y="133234"/>
                </a:lnTo>
                <a:lnTo>
                  <a:pt x="1155197" y="133234"/>
                </a:lnTo>
                <a:lnTo>
                  <a:pt x="1170437" y="114184"/>
                </a:lnTo>
                <a:lnTo>
                  <a:pt x="1155197" y="95134"/>
                </a:lnTo>
                <a:close/>
              </a:path>
              <a:path w="1219200" h="228600">
                <a:moveTo>
                  <a:pt x="1203959" y="95134"/>
                </a:moveTo>
                <a:lnTo>
                  <a:pt x="1194815" y="95134"/>
                </a:lnTo>
                <a:lnTo>
                  <a:pt x="1194815" y="133234"/>
                </a:lnTo>
                <a:lnTo>
                  <a:pt x="1203959" y="133234"/>
                </a:lnTo>
                <a:lnTo>
                  <a:pt x="1219200" y="114184"/>
                </a:lnTo>
                <a:lnTo>
                  <a:pt x="1203959" y="95134"/>
                </a:lnTo>
                <a:close/>
              </a:path>
              <a:path w="1219200" h="228600">
                <a:moveTo>
                  <a:pt x="1179957" y="102284"/>
                </a:moveTo>
                <a:lnTo>
                  <a:pt x="1170437" y="114184"/>
                </a:lnTo>
                <a:lnTo>
                  <a:pt x="1179957" y="126084"/>
                </a:lnTo>
                <a:lnTo>
                  <a:pt x="1179957" y="102284"/>
                </a:lnTo>
                <a:close/>
              </a:path>
              <a:path w="1219200" h="228600">
                <a:moveTo>
                  <a:pt x="1194815" y="102284"/>
                </a:moveTo>
                <a:lnTo>
                  <a:pt x="1179957" y="102284"/>
                </a:lnTo>
                <a:lnTo>
                  <a:pt x="1179957" y="126084"/>
                </a:lnTo>
                <a:lnTo>
                  <a:pt x="1194815" y="126084"/>
                </a:lnTo>
                <a:lnTo>
                  <a:pt x="1194815" y="102284"/>
                </a:lnTo>
                <a:close/>
              </a:path>
              <a:path w="1219200" h="228600">
                <a:moveTo>
                  <a:pt x="1120695" y="0"/>
                </a:moveTo>
                <a:lnTo>
                  <a:pt x="1113418" y="595"/>
                </a:lnTo>
                <a:lnTo>
                  <a:pt x="1106677" y="4062"/>
                </a:lnTo>
                <a:lnTo>
                  <a:pt x="1101863" y="9859"/>
                </a:lnTo>
                <a:lnTo>
                  <a:pt x="1099693" y="16829"/>
                </a:lnTo>
                <a:lnTo>
                  <a:pt x="1100284" y="24107"/>
                </a:lnTo>
                <a:lnTo>
                  <a:pt x="1103757" y="30834"/>
                </a:lnTo>
                <a:lnTo>
                  <a:pt x="1170437" y="114184"/>
                </a:lnTo>
                <a:lnTo>
                  <a:pt x="1179957" y="102284"/>
                </a:lnTo>
                <a:lnTo>
                  <a:pt x="1194815" y="102284"/>
                </a:lnTo>
                <a:lnTo>
                  <a:pt x="1194815" y="95134"/>
                </a:lnTo>
                <a:lnTo>
                  <a:pt x="1203959" y="95134"/>
                </a:lnTo>
                <a:lnTo>
                  <a:pt x="1133475" y="7034"/>
                </a:lnTo>
                <a:lnTo>
                  <a:pt x="1127662" y="2178"/>
                </a:lnTo>
                <a:lnTo>
                  <a:pt x="1120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38800" y="4572000"/>
            <a:ext cx="2879725" cy="2114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392633"/>
            <a:ext cx="2451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99"/>
                </a:solidFill>
              </a:rPr>
              <a:t>Key</a:t>
            </a:r>
            <a:r>
              <a:rPr spc="-80" dirty="0">
                <a:solidFill>
                  <a:srgbClr val="000099"/>
                </a:solidFill>
              </a:rPr>
              <a:t> </a:t>
            </a:r>
            <a:r>
              <a:rPr spc="-5" dirty="0">
                <a:solidFill>
                  <a:srgbClr val="000099"/>
                </a:solidFill>
              </a:rPr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49" y="1543938"/>
            <a:ext cx="7549515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44170" indent="-343535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AVL tree remain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balanced </a:t>
            </a:r>
            <a:r>
              <a:rPr sz="3200" dirty="0">
                <a:latin typeface="Times New Roman"/>
                <a:cs typeface="Times New Roman"/>
              </a:rPr>
              <a:t>by applying  rotations, therefore it guarantees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O(log</a:t>
            </a:r>
            <a:r>
              <a:rPr sz="32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N) </a:t>
            </a:r>
            <a:r>
              <a:rPr sz="3200" dirty="0">
                <a:latin typeface="Times New Roman"/>
                <a:cs typeface="Times New Roman"/>
              </a:rPr>
              <a:t> search time in a dynamic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environment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Tree </a:t>
            </a:r>
            <a:r>
              <a:rPr sz="3200" spc="5" dirty="0">
                <a:latin typeface="Times New Roman"/>
                <a:cs typeface="Times New Roman"/>
              </a:rPr>
              <a:t>can </a:t>
            </a:r>
            <a:r>
              <a:rPr sz="3200" dirty="0">
                <a:latin typeface="Times New Roman"/>
                <a:cs typeface="Times New Roman"/>
              </a:rPr>
              <a:t>be re-balanced in at most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O(log</a:t>
            </a:r>
            <a:r>
              <a:rPr sz="32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N) </a:t>
            </a:r>
            <a:r>
              <a:rPr sz="3200" dirty="0">
                <a:latin typeface="Times New Roman"/>
                <a:cs typeface="Times New Roman"/>
              </a:rPr>
              <a:t> time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173" y="392633"/>
            <a:ext cx="4849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Searching AVL</a:t>
            </a:r>
            <a:r>
              <a:rPr spc="-50" dirty="0"/>
              <a:t> </a:t>
            </a:r>
            <a:r>
              <a:rPr spc="-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49" y="1543938"/>
            <a:ext cx="7759700" cy="2880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Searching an AVL tree is exactly the same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  searching a regular binary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tree</a:t>
            </a:r>
            <a:endParaRPr sz="3200">
              <a:latin typeface="Times New Roman"/>
              <a:cs typeface="Times New Roman"/>
            </a:endParaRPr>
          </a:p>
          <a:p>
            <a:pPr marL="756285" marR="178435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 descendants to the </a:t>
            </a:r>
            <a:r>
              <a:rPr sz="2800" dirty="0">
                <a:latin typeface="Times New Roman"/>
                <a:cs typeface="Times New Roman"/>
              </a:rPr>
              <a:t>right of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node </a:t>
            </a:r>
            <a:r>
              <a:rPr sz="2800" spc="-5" dirty="0">
                <a:latin typeface="Times New Roman"/>
                <a:cs typeface="Times New Roman"/>
              </a:rPr>
              <a:t>are greater  than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  <a:p>
            <a:pPr marL="756285" marR="127000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 </a:t>
            </a:r>
            <a:r>
              <a:rPr sz="2800" dirty="0">
                <a:latin typeface="Times New Roman"/>
                <a:cs typeface="Times New Roman"/>
              </a:rPr>
              <a:t>descendants </a:t>
            </a:r>
            <a:r>
              <a:rPr sz="2800" spc="-5" dirty="0">
                <a:latin typeface="Times New Roman"/>
                <a:cs typeface="Times New Roman"/>
              </a:rPr>
              <a:t>to the left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node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less </a:t>
            </a:r>
            <a:r>
              <a:rPr sz="2800" spc="-5" dirty="0">
                <a:latin typeface="Times New Roman"/>
                <a:cs typeface="Times New Roman"/>
              </a:rPr>
              <a:t>than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129" y="392633"/>
            <a:ext cx="4798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Inserting in AVL</a:t>
            </a:r>
            <a:r>
              <a:rPr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49" y="1445325"/>
            <a:ext cx="7833995" cy="44138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9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Insertion is similar to regular binary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tree</a:t>
            </a:r>
            <a:endParaRPr sz="3200">
              <a:latin typeface="Times New Roman"/>
              <a:cs typeface="Times New Roman"/>
            </a:endParaRPr>
          </a:p>
          <a:p>
            <a:pPr marL="756285" marR="414655" lvl="1" indent="-287020">
              <a:lnSpc>
                <a:spcPts val="3020"/>
              </a:lnSpc>
              <a:spcBef>
                <a:spcPts val="72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keep </a:t>
            </a:r>
            <a:r>
              <a:rPr sz="2800" dirty="0">
                <a:latin typeface="Times New Roman"/>
                <a:cs typeface="Times New Roman"/>
              </a:rPr>
              <a:t>going </a:t>
            </a:r>
            <a:r>
              <a:rPr sz="2800" spc="-5" dirty="0">
                <a:latin typeface="Times New Roman"/>
                <a:cs typeface="Times New Roman"/>
              </a:rPr>
              <a:t>left </a:t>
            </a:r>
            <a:r>
              <a:rPr sz="2800" dirty="0">
                <a:latin typeface="Times New Roman"/>
                <a:cs typeface="Times New Roman"/>
              </a:rPr>
              <a:t>(or right)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tree </a:t>
            </a:r>
            <a:r>
              <a:rPr sz="2800" dirty="0">
                <a:latin typeface="Times New Roman"/>
                <a:cs typeface="Times New Roman"/>
              </a:rPr>
              <a:t>until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null  </a:t>
            </a:r>
            <a:r>
              <a:rPr sz="2800" spc="-5" dirty="0">
                <a:latin typeface="Times New Roman"/>
                <a:cs typeface="Times New Roman"/>
              </a:rPr>
              <a:t>child 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reached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insert </a:t>
            </a:r>
            <a:r>
              <a:rPr sz="2800" spc="-5" dirty="0">
                <a:latin typeface="Times New Roman"/>
                <a:cs typeface="Times New Roman"/>
              </a:rPr>
              <a:t>a new </a:t>
            </a:r>
            <a:r>
              <a:rPr sz="2800" dirty="0">
                <a:latin typeface="Times New Roman"/>
                <a:cs typeface="Times New Roman"/>
              </a:rPr>
              <a:t>node </a:t>
            </a:r>
            <a:r>
              <a:rPr sz="2800" spc="-5" dirty="0">
                <a:latin typeface="Times New Roman"/>
                <a:cs typeface="Times New Roman"/>
              </a:rPr>
              <a:t>in this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position</a:t>
            </a:r>
            <a:endParaRPr sz="2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10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an inserted node is </a:t>
            </a:r>
            <a:r>
              <a:rPr sz="2400" i="1" dirty="0">
                <a:latin typeface="Times New Roman"/>
                <a:cs typeface="Times New Roman"/>
              </a:rPr>
              <a:t>always </a:t>
            </a:r>
            <a:r>
              <a:rPr sz="2400" dirty="0">
                <a:latin typeface="Times New Roman"/>
                <a:cs typeface="Times New Roman"/>
              </a:rPr>
              <a:t>a leaf to start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36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Major difference from binary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tree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72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must check if any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sub-trees in the tree have  become too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unbalanced</a:t>
            </a:r>
            <a:endParaRPr sz="2800">
              <a:latin typeface="Times New Roman"/>
              <a:cs typeface="Times New Roman"/>
            </a:endParaRPr>
          </a:p>
          <a:p>
            <a:pPr marL="1155700" marR="10160" lvl="2" indent="-228600">
              <a:lnSpc>
                <a:spcPts val="2590"/>
              </a:lnSpc>
              <a:spcBef>
                <a:spcPts val="595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  <a:tab pos="4271010" algn="l"/>
              </a:tabLst>
            </a:pPr>
            <a:r>
              <a:rPr sz="2400" dirty="0">
                <a:latin typeface="Times New Roman"/>
                <a:cs typeface="Times New Roman"/>
              </a:rPr>
              <a:t>search from inserted node to root looking for any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 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balance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factor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	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045" y="318007"/>
            <a:ext cx="3838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Inserting </a:t>
            </a:r>
            <a:r>
              <a:rPr sz="3200" dirty="0"/>
              <a:t>in AVL</a:t>
            </a:r>
            <a:r>
              <a:rPr sz="3200" spc="-95" dirty="0"/>
              <a:t> </a:t>
            </a:r>
            <a:r>
              <a:rPr sz="3200" dirty="0"/>
              <a:t>Tree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3400" y="1440800"/>
            <a:ext cx="8077200" cy="5188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0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A few points </a:t>
            </a:r>
            <a:r>
              <a:rPr sz="2800" spc="5" dirty="0">
                <a:latin typeface="Times New Roman"/>
                <a:cs typeface="Times New Roman"/>
              </a:rPr>
              <a:t>about </a:t>
            </a:r>
            <a:r>
              <a:rPr sz="2800" dirty="0">
                <a:latin typeface="Times New Roman"/>
                <a:cs typeface="Times New Roman"/>
              </a:rPr>
              <a:t>tree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inserts</a:t>
            </a: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 insert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be done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recursively</a:t>
            </a:r>
          </a:p>
          <a:p>
            <a:pPr marL="756285" marR="144780" lvl="1" indent="-287020">
              <a:lnSpc>
                <a:spcPts val="3020"/>
              </a:lnSpc>
              <a:spcBef>
                <a:spcPts val="72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 insert </a:t>
            </a:r>
            <a:r>
              <a:rPr sz="2400" spc="-5" dirty="0">
                <a:latin typeface="Times New Roman"/>
                <a:cs typeface="Times New Roman"/>
              </a:rPr>
              <a:t>call will </a:t>
            </a:r>
            <a:r>
              <a:rPr sz="2400" dirty="0">
                <a:latin typeface="Times New Roman"/>
                <a:cs typeface="Times New Roman"/>
              </a:rPr>
              <a:t>return true </a:t>
            </a:r>
            <a:r>
              <a:rPr sz="2400" spc="-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the height of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sub-tree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changed</a:t>
            </a:r>
            <a:endParaRPr sz="2400" dirty="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600"/>
              </a:lnSpc>
              <a:spcBef>
                <a:spcPts val="585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since </a:t>
            </a:r>
            <a:r>
              <a:rPr sz="2000" spc="-5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are doing an insert, the height of the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sub-tree  </a:t>
            </a:r>
            <a:r>
              <a:rPr sz="2000" dirty="0">
                <a:latin typeface="Times New Roman"/>
                <a:cs typeface="Times New Roman"/>
              </a:rPr>
              <a:t>can only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</a:t>
            </a:r>
          </a:p>
          <a:p>
            <a:pPr marL="756285" marR="260350" lvl="1" indent="-287020">
              <a:lnSpc>
                <a:spcPts val="3020"/>
              </a:lnSpc>
              <a:spcBef>
                <a:spcPts val="66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if </a:t>
            </a:r>
            <a:r>
              <a:rPr sz="2400" i="1" spc="-5" dirty="0">
                <a:latin typeface="Times New Roman"/>
                <a:cs typeface="Times New Roman"/>
              </a:rPr>
              <a:t>insert() </a:t>
            </a:r>
            <a:r>
              <a:rPr sz="2400" dirty="0">
                <a:latin typeface="Times New Roman"/>
                <a:cs typeface="Times New Roman"/>
              </a:rPr>
              <a:t>returns </a:t>
            </a:r>
            <a:r>
              <a:rPr sz="2400" spc="-5" dirty="0">
                <a:latin typeface="Times New Roman"/>
                <a:cs typeface="Times New Roman"/>
              </a:rPr>
              <a:t>true, balance factor </a:t>
            </a:r>
            <a:r>
              <a:rPr sz="2400" dirty="0">
                <a:latin typeface="Times New Roman"/>
                <a:cs typeface="Times New Roman"/>
              </a:rPr>
              <a:t>of current  node </a:t>
            </a:r>
            <a:r>
              <a:rPr sz="2400" spc="-5" dirty="0">
                <a:latin typeface="Times New Roman"/>
                <a:cs typeface="Times New Roman"/>
              </a:rPr>
              <a:t>needs to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adjusted</a:t>
            </a:r>
            <a:endParaRPr sz="24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60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balance factor = height(right) –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height(left)</a:t>
            </a:r>
          </a:p>
          <a:p>
            <a:pPr marL="1612900" lvl="3" indent="-229235">
              <a:lnSpc>
                <a:spcPct val="100000"/>
              </a:lnSpc>
              <a:spcBef>
                <a:spcPts val="260"/>
              </a:spcBef>
              <a:buClr>
                <a:srgbClr val="0033CC"/>
              </a:buClr>
              <a:buSzPct val="65000"/>
              <a:buFont typeface="Wingdings"/>
              <a:buChar char=""/>
              <a:tabLst>
                <a:tab pos="1613535" algn="l"/>
              </a:tabLst>
            </a:pPr>
            <a:r>
              <a:rPr dirty="0">
                <a:latin typeface="Times New Roman"/>
                <a:cs typeface="Times New Roman"/>
              </a:rPr>
              <a:t>left sub-tree increases, balance factor decreases by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</a:p>
          <a:p>
            <a:pPr marL="1612900" lvl="3" indent="-229235">
              <a:lnSpc>
                <a:spcPct val="100000"/>
              </a:lnSpc>
              <a:spcBef>
                <a:spcPts val="240"/>
              </a:spcBef>
              <a:buClr>
                <a:srgbClr val="0033CC"/>
              </a:buClr>
              <a:buSzPct val="65000"/>
              <a:buFont typeface="Wingdings"/>
              <a:buChar char=""/>
              <a:tabLst>
                <a:tab pos="1613535" algn="l"/>
              </a:tabLst>
            </a:pPr>
            <a:r>
              <a:rPr dirty="0">
                <a:latin typeface="Times New Roman"/>
                <a:cs typeface="Times New Roman"/>
              </a:rPr>
              <a:t>right sub-tree increases, balance factor increases by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</a:t>
            </a:r>
          </a:p>
          <a:p>
            <a:pPr marL="756285" marR="27305" lvl="1" indent="-287020">
              <a:lnSpc>
                <a:spcPts val="3010"/>
              </a:lnSpc>
              <a:spcBef>
                <a:spcPts val="71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  <a:tab pos="4344670" algn="l"/>
              </a:tabLst>
            </a:pPr>
            <a:r>
              <a:rPr sz="2400" spc="-5" dirty="0">
                <a:latin typeface="Times New Roman"/>
                <a:cs typeface="Times New Roman"/>
              </a:rPr>
              <a:t>if balance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factor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equals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any </a:t>
            </a:r>
            <a:r>
              <a:rPr sz="2400" dirty="0">
                <a:latin typeface="Times New Roman"/>
                <a:cs typeface="Times New Roman"/>
              </a:rPr>
              <a:t>node, 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sub-tree must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rebalanced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045" y="744906"/>
            <a:ext cx="38385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Inserting </a:t>
            </a:r>
            <a:r>
              <a:rPr sz="3200" dirty="0"/>
              <a:t>in AVL</a:t>
            </a:r>
            <a:r>
              <a:rPr sz="3200" spc="-95" dirty="0"/>
              <a:t> </a:t>
            </a:r>
            <a:r>
              <a:rPr sz="3200" dirty="0"/>
              <a:t>Tree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133600" y="14708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6394" y="1575740"/>
            <a:ext cx="508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5" dirty="0">
                <a:latin typeface="Arial"/>
                <a:cs typeface="Arial"/>
              </a:rPr>
              <a:t>M</a:t>
            </a:r>
            <a:r>
              <a:rPr sz="1600" i="1" spc="-10" dirty="0">
                <a:latin typeface="Arial"/>
                <a:cs typeface="Arial"/>
              </a:rPr>
              <a:t>(-</a:t>
            </a:r>
            <a:r>
              <a:rPr sz="1600" i="1" spc="-5" dirty="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22328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0" y="29948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800" y="22328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6400" y="1847393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4" h="461644">
                <a:moveTo>
                  <a:pt x="26924" y="380873"/>
                </a:moveTo>
                <a:lnTo>
                  <a:pt x="0" y="461645"/>
                </a:lnTo>
                <a:lnTo>
                  <a:pt x="80772" y="434721"/>
                </a:lnTo>
                <a:lnTo>
                  <a:pt x="67310" y="421259"/>
                </a:lnTo>
                <a:lnTo>
                  <a:pt x="49402" y="421259"/>
                </a:lnTo>
                <a:lnTo>
                  <a:pt x="40386" y="412242"/>
                </a:lnTo>
                <a:lnTo>
                  <a:pt x="49340" y="403289"/>
                </a:lnTo>
                <a:lnTo>
                  <a:pt x="26924" y="380873"/>
                </a:lnTo>
                <a:close/>
              </a:path>
              <a:path w="461644" h="461644">
                <a:moveTo>
                  <a:pt x="49340" y="403289"/>
                </a:moveTo>
                <a:lnTo>
                  <a:pt x="40386" y="412242"/>
                </a:lnTo>
                <a:lnTo>
                  <a:pt x="49402" y="421259"/>
                </a:lnTo>
                <a:lnTo>
                  <a:pt x="58355" y="412304"/>
                </a:lnTo>
                <a:lnTo>
                  <a:pt x="49340" y="403289"/>
                </a:lnTo>
                <a:close/>
              </a:path>
              <a:path w="461644" h="461644">
                <a:moveTo>
                  <a:pt x="58355" y="412304"/>
                </a:moveTo>
                <a:lnTo>
                  <a:pt x="49402" y="421259"/>
                </a:lnTo>
                <a:lnTo>
                  <a:pt x="67310" y="421259"/>
                </a:lnTo>
                <a:lnTo>
                  <a:pt x="58355" y="412304"/>
                </a:lnTo>
                <a:close/>
              </a:path>
              <a:path w="461644" h="461644">
                <a:moveTo>
                  <a:pt x="452755" y="0"/>
                </a:moveTo>
                <a:lnTo>
                  <a:pt x="49340" y="403289"/>
                </a:lnTo>
                <a:lnTo>
                  <a:pt x="58355" y="412304"/>
                </a:lnTo>
                <a:lnTo>
                  <a:pt x="461644" y="8890"/>
                </a:lnTo>
                <a:lnTo>
                  <a:pt x="452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1320" y="2686227"/>
            <a:ext cx="233679" cy="308610"/>
          </a:xfrm>
          <a:custGeom>
            <a:avLst/>
            <a:gdLst/>
            <a:ahLst/>
            <a:cxnLst/>
            <a:rect l="l" t="t" r="r" b="b"/>
            <a:pathLst>
              <a:path w="233680" h="308610">
                <a:moveTo>
                  <a:pt x="182880" y="251460"/>
                </a:moveTo>
                <a:lnTo>
                  <a:pt x="157480" y="270510"/>
                </a:lnTo>
                <a:lnTo>
                  <a:pt x="233680" y="308610"/>
                </a:lnTo>
                <a:lnTo>
                  <a:pt x="225136" y="261620"/>
                </a:lnTo>
                <a:lnTo>
                  <a:pt x="190500" y="261620"/>
                </a:lnTo>
                <a:lnTo>
                  <a:pt x="182880" y="251460"/>
                </a:lnTo>
                <a:close/>
              </a:path>
              <a:path w="233680" h="308610">
                <a:moveTo>
                  <a:pt x="193040" y="243839"/>
                </a:moveTo>
                <a:lnTo>
                  <a:pt x="182880" y="251460"/>
                </a:lnTo>
                <a:lnTo>
                  <a:pt x="190500" y="261620"/>
                </a:lnTo>
                <a:lnTo>
                  <a:pt x="200660" y="254000"/>
                </a:lnTo>
                <a:lnTo>
                  <a:pt x="193040" y="243839"/>
                </a:lnTo>
                <a:close/>
              </a:path>
              <a:path w="233680" h="308610">
                <a:moveTo>
                  <a:pt x="218440" y="224789"/>
                </a:moveTo>
                <a:lnTo>
                  <a:pt x="193040" y="243839"/>
                </a:lnTo>
                <a:lnTo>
                  <a:pt x="200660" y="254000"/>
                </a:lnTo>
                <a:lnTo>
                  <a:pt x="190500" y="261620"/>
                </a:lnTo>
                <a:lnTo>
                  <a:pt x="225136" y="261620"/>
                </a:lnTo>
                <a:lnTo>
                  <a:pt x="218440" y="224789"/>
                </a:lnTo>
                <a:close/>
              </a:path>
              <a:path w="233680" h="308610">
                <a:moveTo>
                  <a:pt x="10160" y="0"/>
                </a:moveTo>
                <a:lnTo>
                  <a:pt x="0" y="7620"/>
                </a:lnTo>
                <a:lnTo>
                  <a:pt x="182880" y="251460"/>
                </a:lnTo>
                <a:lnTo>
                  <a:pt x="193040" y="24383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1792" y="1771954"/>
            <a:ext cx="386715" cy="537210"/>
          </a:xfrm>
          <a:custGeom>
            <a:avLst/>
            <a:gdLst/>
            <a:ahLst/>
            <a:cxnLst/>
            <a:rect l="l" t="t" r="r" b="b"/>
            <a:pathLst>
              <a:path w="386714" h="537210">
                <a:moveTo>
                  <a:pt x="336761" y="478707"/>
                </a:moveTo>
                <a:lnTo>
                  <a:pt x="310895" y="497205"/>
                </a:lnTo>
                <a:lnTo>
                  <a:pt x="386206" y="537083"/>
                </a:lnTo>
                <a:lnTo>
                  <a:pt x="378604" y="489077"/>
                </a:lnTo>
                <a:lnTo>
                  <a:pt x="344169" y="489077"/>
                </a:lnTo>
                <a:lnTo>
                  <a:pt x="336761" y="478707"/>
                </a:lnTo>
                <a:close/>
              </a:path>
              <a:path w="386714" h="537210">
                <a:moveTo>
                  <a:pt x="347054" y="471345"/>
                </a:moveTo>
                <a:lnTo>
                  <a:pt x="336761" y="478707"/>
                </a:lnTo>
                <a:lnTo>
                  <a:pt x="344169" y="489077"/>
                </a:lnTo>
                <a:lnTo>
                  <a:pt x="354456" y="481711"/>
                </a:lnTo>
                <a:lnTo>
                  <a:pt x="347054" y="471345"/>
                </a:lnTo>
                <a:close/>
              </a:path>
              <a:path w="386714" h="537210">
                <a:moveTo>
                  <a:pt x="372871" y="452882"/>
                </a:moveTo>
                <a:lnTo>
                  <a:pt x="347054" y="471345"/>
                </a:lnTo>
                <a:lnTo>
                  <a:pt x="354456" y="481711"/>
                </a:lnTo>
                <a:lnTo>
                  <a:pt x="344169" y="489077"/>
                </a:lnTo>
                <a:lnTo>
                  <a:pt x="378604" y="489077"/>
                </a:lnTo>
                <a:lnTo>
                  <a:pt x="372871" y="452882"/>
                </a:lnTo>
                <a:close/>
              </a:path>
              <a:path w="386714" h="537210">
                <a:moveTo>
                  <a:pt x="10413" y="0"/>
                </a:moveTo>
                <a:lnTo>
                  <a:pt x="0" y="7366"/>
                </a:lnTo>
                <a:lnTo>
                  <a:pt x="336761" y="478707"/>
                </a:lnTo>
                <a:lnTo>
                  <a:pt x="347054" y="471345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0" y="2537638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57150"/>
                </a:moveTo>
                <a:lnTo>
                  <a:pt x="742950" y="57150"/>
                </a:lnTo>
                <a:lnTo>
                  <a:pt x="742950" y="0"/>
                </a:lnTo>
                <a:lnTo>
                  <a:pt x="990600" y="114300"/>
                </a:lnTo>
                <a:lnTo>
                  <a:pt x="742950" y="228600"/>
                </a:lnTo>
                <a:lnTo>
                  <a:pt x="7429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13175" y="2182292"/>
            <a:ext cx="988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insert(V)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2044" y="2337739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E(1)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5394" y="3100120"/>
            <a:ext cx="375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J(0)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4975" y="2337739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P(0)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72200" y="14708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76009" y="1575740"/>
            <a:ext cx="44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5" dirty="0">
                <a:latin typeface="Arial"/>
                <a:cs typeface="Arial"/>
              </a:rPr>
              <a:t>M</a:t>
            </a:r>
            <a:r>
              <a:rPr sz="1600" i="1" spc="-5" dirty="0">
                <a:latin typeface="Arial"/>
                <a:cs typeface="Arial"/>
              </a:rPr>
              <a:t>(0)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57800" y="22328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91200" y="29948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0400" y="22328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5000" y="1847393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5" h="461644">
                <a:moveTo>
                  <a:pt x="26924" y="380873"/>
                </a:moveTo>
                <a:lnTo>
                  <a:pt x="0" y="461645"/>
                </a:lnTo>
                <a:lnTo>
                  <a:pt x="80772" y="434721"/>
                </a:lnTo>
                <a:lnTo>
                  <a:pt x="67310" y="421259"/>
                </a:lnTo>
                <a:lnTo>
                  <a:pt x="49402" y="421259"/>
                </a:lnTo>
                <a:lnTo>
                  <a:pt x="40386" y="412242"/>
                </a:lnTo>
                <a:lnTo>
                  <a:pt x="49340" y="403289"/>
                </a:lnTo>
                <a:lnTo>
                  <a:pt x="26924" y="380873"/>
                </a:lnTo>
                <a:close/>
              </a:path>
              <a:path w="461645" h="461644">
                <a:moveTo>
                  <a:pt x="49340" y="403289"/>
                </a:moveTo>
                <a:lnTo>
                  <a:pt x="40386" y="412242"/>
                </a:lnTo>
                <a:lnTo>
                  <a:pt x="49402" y="421259"/>
                </a:lnTo>
                <a:lnTo>
                  <a:pt x="58355" y="412304"/>
                </a:lnTo>
                <a:lnTo>
                  <a:pt x="49340" y="403289"/>
                </a:lnTo>
                <a:close/>
              </a:path>
              <a:path w="461645" h="461644">
                <a:moveTo>
                  <a:pt x="58355" y="412304"/>
                </a:moveTo>
                <a:lnTo>
                  <a:pt x="49402" y="421259"/>
                </a:lnTo>
                <a:lnTo>
                  <a:pt x="67310" y="421259"/>
                </a:lnTo>
                <a:lnTo>
                  <a:pt x="58355" y="412304"/>
                </a:lnTo>
                <a:close/>
              </a:path>
              <a:path w="461645" h="461644">
                <a:moveTo>
                  <a:pt x="452754" y="0"/>
                </a:moveTo>
                <a:lnTo>
                  <a:pt x="49340" y="403289"/>
                </a:lnTo>
                <a:lnTo>
                  <a:pt x="58355" y="412304"/>
                </a:lnTo>
                <a:lnTo>
                  <a:pt x="461645" y="8890"/>
                </a:lnTo>
                <a:lnTo>
                  <a:pt x="452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09920" y="2686227"/>
            <a:ext cx="233679" cy="308610"/>
          </a:xfrm>
          <a:custGeom>
            <a:avLst/>
            <a:gdLst/>
            <a:ahLst/>
            <a:cxnLst/>
            <a:rect l="l" t="t" r="r" b="b"/>
            <a:pathLst>
              <a:path w="233679" h="308610">
                <a:moveTo>
                  <a:pt x="182879" y="251460"/>
                </a:moveTo>
                <a:lnTo>
                  <a:pt x="157479" y="270510"/>
                </a:lnTo>
                <a:lnTo>
                  <a:pt x="233679" y="308610"/>
                </a:lnTo>
                <a:lnTo>
                  <a:pt x="225136" y="261620"/>
                </a:lnTo>
                <a:lnTo>
                  <a:pt x="190500" y="261620"/>
                </a:lnTo>
                <a:lnTo>
                  <a:pt x="182879" y="251460"/>
                </a:lnTo>
                <a:close/>
              </a:path>
              <a:path w="233679" h="308610">
                <a:moveTo>
                  <a:pt x="193039" y="243839"/>
                </a:moveTo>
                <a:lnTo>
                  <a:pt x="182879" y="251460"/>
                </a:lnTo>
                <a:lnTo>
                  <a:pt x="190500" y="261620"/>
                </a:lnTo>
                <a:lnTo>
                  <a:pt x="200659" y="254000"/>
                </a:lnTo>
                <a:lnTo>
                  <a:pt x="193039" y="243839"/>
                </a:lnTo>
                <a:close/>
              </a:path>
              <a:path w="233679" h="308610">
                <a:moveTo>
                  <a:pt x="218439" y="224789"/>
                </a:moveTo>
                <a:lnTo>
                  <a:pt x="193039" y="243839"/>
                </a:lnTo>
                <a:lnTo>
                  <a:pt x="200659" y="254000"/>
                </a:lnTo>
                <a:lnTo>
                  <a:pt x="190500" y="261620"/>
                </a:lnTo>
                <a:lnTo>
                  <a:pt x="225136" y="261620"/>
                </a:lnTo>
                <a:lnTo>
                  <a:pt x="218439" y="224789"/>
                </a:lnTo>
                <a:close/>
              </a:path>
              <a:path w="233679" h="308610">
                <a:moveTo>
                  <a:pt x="10159" y="0"/>
                </a:moveTo>
                <a:lnTo>
                  <a:pt x="0" y="7620"/>
                </a:lnTo>
                <a:lnTo>
                  <a:pt x="182879" y="251460"/>
                </a:lnTo>
                <a:lnTo>
                  <a:pt x="193039" y="243839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00393" y="1771954"/>
            <a:ext cx="386715" cy="537210"/>
          </a:xfrm>
          <a:custGeom>
            <a:avLst/>
            <a:gdLst/>
            <a:ahLst/>
            <a:cxnLst/>
            <a:rect l="l" t="t" r="r" b="b"/>
            <a:pathLst>
              <a:path w="386715" h="537210">
                <a:moveTo>
                  <a:pt x="336761" y="478707"/>
                </a:moveTo>
                <a:lnTo>
                  <a:pt x="310896" y="497205"/>
                </a:lnTo>
                <a:lnTo>
                  <a:pt x="386206" y="537083"/>
                </a:lnTo>
                <a:lnTo>
                  <a:pt x="378604" y="489077"/>
                </a:lnTo>
                <a:lnTo>
                  <a:pt x="344170" y="489077"/>
                </a:lnTo>
                <a:lnTo>
                  <a:pt x="336761" y="478707"/>
                </a:lnTo>
                <a:close/>
              </a:path>
              <a:path w="386715" h="537210">
                <a:moveTo>
                  <a:pt x="347054" y="471345"/>
                </a:moveTo>
                <a:lnTo>
                  <a:pt x="336761" y="478707"/>
                </a:lnTo>
                <a:lnTo>
                  <a:pt x="344170" y="489077"/>
                </a:lnTo>
                <a:lnTo>
                  <a:pt x="354456" y="481711"/>
                </a:lnTo>
                <a:lnTo>
                  <a:pt x="347054" y="471345"/>
                </a:lnTo>
                <a:close/>
              </a:path>
              <a:path w="386715" h="537210">
                <a:moveTo>
                  <a:pt x="372872" y="452882"/>
                </a:moveTo>
                <a:lnTo>
                  <a:pt x="347054" y="471345"/>
                </a:lnTo>
                <a:lnTo>
                  <a:pt x="354456" y="481711"/>
                </a:lnTo>
                <a:lnTo>
                  <a:pt x="344170" y="489077"/>
                </a:lnTo>
                <a:lnTo>
                  <a:pt x="378604" y="489077"/>
                </a:lnTo>
                <a:lnTo>
                  <a:pt x="372872" y="452882"/>
                </a:lnTo>
                <a:close/>
              </a:path>
              <a:path w="386715" h="537210">
                <a:moveTo>
                  <a:pt x="10413" y="0"/>
                </a:moveTo>
                <a:lnTo>
                  <a:pt x="0" y="7366"/>
                </a:lnTo>
                <a:lnTo>
                  <a:pt x="336761" y="478707"/>
                </a:lnTo>
                <a:lnTo>
                  <a:pt x="347054" y="471345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61228" y="2337739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E(1)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95009" y="3100120"/>
            <a:ext cx="375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J(0)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14209" y="2337739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P(1)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43800" y="29948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62519" y="2686227"/>
            <a:ext cx="233679" cy="308610"/>
          </a:xfrm>
          <a:custGeom>
            <a:avLst/>
            <a:gdLst/>
            <a:ahLst/>
            <a:cxnLst/>
            <a:rect l="l" t="t" r="r" b="b"/>
            <a:pathLst>
              <a:path w="233679" h="308610">
                <a:moveTo>
                  <a:pt x="182879" y="251460"/>
                </a:moveTo>
                <a:lnTo>
                  <a:pt x="157479" y="270510"/>
                </a:lnTo>
                <a:lnTo>
                  <a:pt x="233679" y="308610"/>
                </a:lnTo>
                <a:lnTo>
                  <a:pt x="225136" y="261620"/>
                </a:lnTo>
                <a:lnTo>
                  <a:pt x="190500" y="261620"/>
                </a:lnTo>
                <a:lnTo>
                  <a:pt x="182879" y="251460"/>
                </a:lnTo>
                <a:close/>
              </a:path>
              <a:path w="233679" h="308610">
                <a:moveTo>
                  <a:pt x="193039" y="243839"/>
                </a:moveTo>
                <a:lnTo>
                  <a:pt x="182879" y="251460"/>
                </a:lnTo>
                <a:lnTo>
                  <a:pt x="190500" y="261620"/>
                </a:lnTo>
                <a:lnTo>
                  <a:pt x="200659" y="254000"/>
                </a:lnTo>
                <a:lnTo>
                  <a:pt x="193039" y="243839"/>
                </a:lnTo>
                <a:close/>
              </a:path>
              <a:path w="233679" h="308610">
                <a:moveTo>
                  <a:pt x="218439" y="224789"/>
                </a:moveTo>
                <a:lnTo>
                  <a:pt x="193039" y="243839"/>
                </a:lnTo>
                <a:lnTo>
                  <a:pt x="200659" y="254000"/>
                </a:lnTo>
                <a:lnTo>
                  <a:pt x="190500" y="261620"/>
                </a:lnTo>
                <a:lnTo>
                  <a:pt x="225136" y="261620"/>
                </a:lnTo>
                <a:lnTo>
                  <a:pt x="218439" y="224789"/>
                </a:lnTo>
                <a:close/>
              </a:path>
              <a:path w="233679" h="308610">
                <a:moveTo>
                  <a:pt x="10159" y="0"/>
                </a:moveTo>
                <a:lnTo>
                  <a:pt x="0" y="7620"/>
                </a:lnTo>
                <a:lnTo>
                  <a:pt x="182879" y="251460"/>
                </a:lnTo>
                <a:lnTo>
                  <a:pt x="193039" y="243839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47864" y="3100120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V(0)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33600" y="39854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136394" y="4090670"/>
            <a:ext cx="508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0" dirty="0">
                <a:latin typeface="Arial"/>
                <a:cs typeface="Arial"/>
              </a:rPr>
              <a:t>M</a:t>
            </a:r>
            <a:r>
              <a:rPr sz="1600" i="1" spc="-10" dirty="0">
                <a:latin typeface="Arial"/>
                <a:cs typeface="Arial"/>
              </a:rPr>
              <a:t>(-1)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19200" y="47474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52600" y="55094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19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71800" y="47474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76400" y="4361992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4" h="461645">
                <a:moveTo>
                  <a:pt x="26924" y="380873"/>
                </a:moveTo>
                <a:lnTo>
                  <a:pt x="0" y="461645"/>
                </a:lnTo>
                <a:lnTo>
                  <a:pt x="80772" y="434721"/>
                </a:lnTo>
                <a:lnTo>
                  <a:pt x="67310" y="421259"/>
                </a:lnTo>
                <a:lnTo>
                  <a:pt x="49402" y="421259"/>
                </a:lnTo>
                <a:lnTo>
                  <a:pt x="40386" y="412242"/>
                </a:lnTo>
                <a:lnTo>
                  <a:pt x="49340" y="403289"/>
                </a:lnTo>
                <a:lnTo>
                  <a:pt x="26924" y="380873"/>
                </a:lnTo>
                <a:close/>
              </a:path>
              <a:path w="461644" h="461645">
                <a:moveTo>
                  <a:pt x="49340" y="403289"/>
                </a:moveTo>
                <a:lnTo>
                  <a:pt x="40386" y="412242"/>
                </a:lnTo>
                <a:lnTo>
                  <a:pt x="49402" y="421259"/>
                </a:lnTo>
                <a:lnTo>
                  <a:pt x="58355" y="412304"/>
                </a:lnTo>
                <a:lnTo>
                  <a:pt x="49340" y="403289"/>
                </a:lnTo>
                <a:close/>
              </a:path>
              <a:path w="461644" h="461645">
                <a:moveTo>
                  <a:pt x="58355" y="412304"/>
                </a:moveTo>
                <a:lnTo>
                  <a:pt x="49402" y="421259"/>
                </a:lnTo>
                <a:lnTo>
                  <a:pt x="67310" y="421259"/>
                </a:lnTo>
                <a:lnTo>
                  <a:pt x="58355" y="412304"/>
                </a:lnTo>
                <a:close/>
              </a:path>
              <a:path w="461644" h="461645">
                <a:moveTo>
                  <a:pt x="452755" y="0"/>
                </a:moveTo>
                <a:lnTo>
                  <a:pt x="49340" y="403289"/>
                </a:lnTo>
                <a:lnTo>
                  <a:pt x="58355" y="412304"/>
                </a:lnTo>
                <a:lnTo>
                  <a:pt x="461644" y="8890"/>
                </a:lnTo>
                <a:lnTo>
                  <a:pt x="452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1320" y="5200828"/>
            <a:ext cx="233679" cy="308610"/>
          </a:xfrm>
          <a:custGeom>
            <a:avLst/>
            <a:gdLst/>
            <a:ahLst/>
            <a:cxnLst/>
            <a:rect l="l" t="t" r="r" b="b"/>
            <a:pathLst>
              <a:path w="233680" h="308610">
                <a:moveTo>
                  <a:pt x="182880" y="251460"/>
                </a:moveTo>
                <a:lnTo>
                  <a:pt x="157480" y="270510"/>
                </a:lnTo>
                <a:lnTo>
                  <a:pt x="233680" y="308610"/>
                </a:lnTo>
                <a:lnTo>
                  <a:pt x="225136" y="261620"/>
                </a:lnTo>
                <a:lnTo>
                  <a:pt x="190500" y="261620"/>
                </a:lnTo>
                <a:lnTo>
                  <a:pt x="182880" y="251460"/>
                </a:lnTo>
                <a:close/>
              </a:path>
              <a:path w="233680" h="308610">
                <a:moveTo>
                  <a:pt x="193040" y="243840"/>
                </a:moveTo>
                <a:lnTo>
                  <a:pt x="182880" y="251460"/>
                </a:lnTo>
                <a:lnTo>
                  <a:pt x="190500" y="261620"/>
                </a:lnTo>
                <a:lnTo>
                  <a:pt x="200660" y="254000"/>
                </a:lnTo>
                <a:lnTo>
                  <a:pt x="193040" y="243840"/>
                </a:lnTo>
                <a:close/>
              </a:path>
              <a:path w="233680" h="308610">
                <a:moveTo>
                  <a:pt x="218440" y="224790"/>
                </a:moveTo>
                <a:lnTo>
                  <a:pt x="193040" y="243840"/>
                </a:lnTo>
                <a:lnTo>
                  <a:pt x="200660" y="254000"/>
                </a:lnTo>
                <a:lnTo>
                  <a:pt x="190500" y="261620"/>
                </a:lnTo>
                <a:lnTo>
                  <a:pt x="225136" y="261620"/>
                </a:lnTo>
                <a:lnTo>
                  <a:pt x="218440" y="224790"/>
                </a:lnTo>
                <a:close/>
              </a:path>
              <a:path w="233680" h="308610">
                <a:moveTo>
                  <a:pt x="10160" y="0"/>
                </a:moveTo>
                <a:lnTo>
                  <a:pt x="0" y="7620"/>
                </a:lnTo>
                <a:lnTo>
                  <a:pt x="182880" y="251460"/>
                </a:lnTo>
                <a:lnTo>
                  <a:pt x="193040" y="243840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61792" y="4286554"/>
            <a:ext cx="386715" cy="537210"/>
          </a:xfrm>
          <a:custGeom>
            <a:avLst/>
            <a:gdLst/>
            <a:ahLst/>
            <a:cxnLst/>
            <a:rect l="l" t="t" r="r" b="b"/>
            <a:pathLst>
              <a:path w="386714" h="537210">
                <a:moveTo>
                  <a:pt x="336761" y="478707"/>
                </a:moveTo>
                <a:lnTo>
                  <a:pt x="310895" y="497204"/>
                </a:lnTo>
                <a:lnTo>
                  <a:pt x="386206" y="537082"/>
                </a:lnTo>
                <a:lnTo>
                  <a:pt x="378604" y="489076"/>
                </a:lnTo>
                <a:lnTo>
                  <a:pt x="344169" y="489076"/>
                </a:lnTo>
                <a:lnTo>
                  <a:pt x="336761" y="478707"/>
                </a:lnTo>
                <a:close/>
              </a:path>
              <a:path w="386714" h="537210">
                <a:moveTo>
                  <a:pt x="347054" y="471345"/>
                </a:moveTo>
                <a:lnTo>
                  <a:pt x="336761" y="478707"/>
                </a:lnTo>
                <a:lnTo>
                  <a:pt x="344169" y="489076"/>
                </a:lnTo>
                <a:lnTo>
                  <a:pt x="354456" y="481710"/>
                </a:lnTo>
                <a:lnTo>
                  <a:pt x="347054" y="471345"/>
                </a:lnTo>
                <a:close/>
              </a:path>
              <a:path w="386714" h="537210">
                <a:moveTo>
                  <a:pt x="372871" y="452881"/>
                </a:moveTo>
                <a:lnTo>
                  <a:pt x="347054" y="471345"/>
                </a:lnTo>
                <a:lnTo>
                  <a:pt x="354456" y="481710"/>
                </a:lnTo>
                <a:lnTo>
                  <a:pt x="344169" y="489076"/>
                </a:lnTo>
                <a:lnTo>
                  <a:pt x="378604" y="489076"/>
                </a:lnTo>
                <a:lnTo>
                  <a:pt x="372871" y="452881"/>
                </a:lnTo>
                <a:close/>
              </a:path>
              <a:path w="386714" h="537210">
                <a:moveTo>
                  <a:pt x="10413" y="0"/>
                </a:moveTo>
                <a:lnTo>
                  <a:pt x="0" y="7365"/>
                </a:lnTo>
                <a:lnTo>
                  <a:pt x="336761" y="478707"/>
                </a:lnTo>
                <a:lnTo>
                  <a:pt x="347054" y="471345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0000" y="5052238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0" y="57150"/>
                </a:moveTo>
                <a:lnTo>
                  <a:pt x="742950" y="57150"/>
                </a:lnTo>
                <a:lnTo>
                  <a:pt x="742950" y="0"/>
                </a:lnTo>
                <a:lnTo>
                  <a:pt x="990600" y="114300"/>
                </a:lnTo>
                <a:lnTo>
                  <a:pt x="742950" y="228600"/>
                </a:lnTo>
                <a:lnTo>
                  <a:pt x="7429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813175" y="4697527"/>
            <a:ext cx="9601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insert(L)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2044" y="4852974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E(1)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55394" y="5615355"/>
            <a:ext cx="375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J(0)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74975" y="4852974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P(0)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172200" y="39854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79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176009" y="4090670"/>
            <a:ext cx="508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0" dirty="0">
                <a:latin typeface="Arial"/>
                <a:cs typeface="Arial"/>
              </a:rPr>
              <a:t>M</a:t>
            </a:r>
            <a:r>
              <a:rPr sz="1600" i="1" spc="-10" dirty="0">
                <a:latin typeface="Arial"/>
                <a:cs typeface="Arial"/>
              </a:rPr>
              <a:t>(-2)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257800" y="47474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91200" y="55094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10400" y="47474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20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79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19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15000" y="4361992"/>
            <a:ext cx="461645" cy="461645"/>
          </a:xfrm>
          <a:custGeom>
            <a:avLst/>
            <a:gdLst/>
            <a:ahLst/>
            <a:cxnLst/>
            <a:rect l="l" t="t" r="r" b="b"/>
            <a:pathLst>
              <a:path w="461645" h="461645">
                <a:moveTo>
                  <a:pt x="26924" y="380873"/>
                </a:moveTo>
                <a:lnTo>
                  <a:pt x="0" y="461645"/>
                </a:lnTo>
                <a:lnTo>
                  <a:pt x="80772" y="434721"/>
                </a:lnTo>
                <a:lnTo>
                  <a:pt x="67310" y="421259"/>
                </a:lnTo>
                <a:lnTo>
                  <a:pt x="49402" y="421259"/>
                </a:lnTo>
                <a:lnTo>
                  <a:pt x="40386" y="412242"/>
                </a:lnTo>
                <a:lnTo>
                  <a:pt x="49340" y="403289"/>
                </a:lnTo>
                <a:lnTo>
                  <a:pt x="26924" y="380873"/>
                </a:lnTo>
                <a:close/>
              </a:path>
              <a:path w="461645" h="461645">
                <a:moveTo>
                  <a:pt x="49340" y="403289"/>
                </a:moveTo>
                <a:lnTo>
                  <a:pt x="40386" y="412242"/>
                </a:lnTo>
                <a:lnTo>
                  <a:pt x="49402" y="421259"/>
                </a:lnTo>
                <a:lnTo>
                  <a:pt x="58355" y="412304"/>
                </a:lnTo>
                <a:lnTo>
                  <a:pt x="49340" y="403289"/>
                </a:lnTo>
                <a:close/>
              </a:path>
              <a:path w="461645" h="461645">
                <a:moveTo>
                  <a:pt x="58355" y="412304"/>
                </a:moveTo>
                <a:lnTo>
                  <a:pt x="49402" y="421259"/>
                </a:lnTo>
                <a:lnTo>
                  <a:pt x="67310" y="421259"/>
                </a:lnTo>
                <a:lnTo>
                  <a:pt x="58355" y="412304"/>
                </a:lnTo>
                <a:close/>
              </a:path>
              <a:path w="461645" h="461645">
                <a:moveTo>
                  <a:pt x="452754" y="0"/>
                </a:moveTo>
                <a:lnTo>
                  <a:pt x="49340" y="403289"/>
                </a:lnTo>
                <a:lnTo>
                  <a:pt x="58355" y="412304"/>
                </a:lnTo>
                <a:lnTo>
                  <a:pt x="461645" y="8890"/>
                </a:lnTo>
                <a:lnTo>
                  <a:pt x="452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09920" y="5200828"/>
            <a:ext cx="233679" cy="308610"/>
          </a:xfrm>
          <a:custGeom>
            <a:avLst/>
            <a:gdLst/>
            <a:ahLst/>
            <a:cxnLst/>
            <a:rect l="l" t="t" r="r" b="b"/>
            <a:pathLst>
              <a:path w="233679" h="308610">
                <a:moveTo>
                  <a:pt x="182879" y="251460"/>
                </a:moveTo>
                <a:lnTo>
                  <a:pt x="157479" y="270510"/>
                </a:lnTo>
                <a:lnTo>
                  <a:pt x="233679" y="308610"/>
                </a:lnTo>
                <a:lnTo>
                  <a:pt x="225136" y="261620"/>
                </a:lnTo>
                <a:lnTo>
                  <a:pt x="190500" y="261620"/>
                </a:lnTo>
                <a:lnTo>
                  <a:pt x="182879" y="251460"/>
                </a:lnTo>
                <a:close/>
              </a:path>
              <a:path w="233679" h="308610">
                <a:moveTo>
                  <a:pt x="193039" y="243840"/>
                </a:moveTo>
                <a:lnTo>
                  <a:pt x="182879" y="251460"/>
                </a:lnTo>
                <a:lnTo>
                  <a:pt x="190500" y="261620"/>
                </a:lnTo>
                <a:lnTo>
                  <a:pt x="200659" y="254000"/>
                </a:lnTo>
                <a:lnTo>
                  <a:pt x="193039" y="243840"/>
                </a:lnTo>
                <a:close/>
              </a:path>
              <a:path w="233679" h="308610">
                <a:moveTo>
                  <a:pt x="218439" y="224790"/>
                </a:moveTo>
                <a:lnTo>
                  <a:pt x="193039" y="243840"/>
                </a:lnTo>
                <a:lnTo>
                  <a:pt x="200659" y="254000"/>
                </a:lnTo>
                <a:lnTo>
                  <a:pt x="190500" y="261620"/>
                </a:lnTo>
                <a:lnTo>
                  <a:pt x="225136" y="261620"/>
                </a:lnTo>
                <a:lnTo>
                  <a:pt x="218439" y="224790"/>
                </a:lnTo>
                <a:close/>
              </a:path>
              <a:path w="233679" h="308610">
                <a:moveTo>
                  <a:pt x="10159" y="0"/>
                </a:moveTo>
                <a:lnTo>
                  <a:pt x="0" y="7620"/>
                </a:lnTo>
                <a:lnTo>
                  <a:pt x="182879" y="251460"/>
                </a:lnTo>
                <a:lnTo>
                  <a:pt x="193039" y="24384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00393" y="4286554"/>
            <a:ext cx="386715" cy="537210"/>
          </a:xfrm>
          <a:custGeom>
            <a:avLst/>
            <a:gdLst/>
            <a:ahLst/>
            <a:cxnLst/>
            <a:rect l="l" t="t" r="r" b="b"/>
            <a:pathLst>
              <a:path w="386715" h="537210">
                <a:moveTo>
                  <a:pt x="336761" y="478707"/>
                </a:moveTo>
                <a:lnTo>
                  <a:pt x="310896" y="497204"/>
                </a:lnTo>
                <a:lnTo>
                  <a:pt x="386206" y="537082"/>
                </a:lnTo>
                <a:lnTo>
                  <a:pt x="378604" y="489076"/>
                </a:lnTo>
                <a:lnTo>
                  <a:pt x="344170" y="489076"/>
                </a:lnTo>
                <a:lnTo>
                  <a:pt x="336761" y="478707"/>
                </a:lnTo>
                <a:close/>
              </a:path>
              <a:path w="386715" h="537210">
                <a:moveTo>
                  <a:pt x="347054" y="471345"/>
                </a:moveTo>
                <a:lnTo>
                  <a:pt x="336761" y="478707"/>
                </a:lnTo>
                <a:lnTo>
                  <a:pt x="344170" y="489076"/>
                </a:lnTo>
                <a:lnTo>
                  <a:pt x="354456" y="481710"/>
                </a:lnTo>
                <a:lnTo>
                  <a:pt x="347054" y="471345"/>
                </a:lnTo>
                <a:close/>
              </a:path>
              <a:path w="386715" h="537210">
                <a:moveTo>
                  <a:pt x="372872" y="452881"/>
                </a:moveTo>
                <a:lnTo>
                  <a:pt x="347054" y="471345"/>
                </a:lnTo>
                <a:lnTo>
                  <a:pt x="354456" y="481710"/>
                </a:lnTo>
                <a:lnTo>
                  <a:pt x="344170" y="489076"/>
                </a:lnTo>
                <a:lnTo>
                  <a:pt x="378604" y="489076"/>
                </a:lnTo>
                <a:lnTo>
                  <a:pt x="372872" y="452881"/>
                </a:lnTo>
                <a:close/>
              </a:path>
              <a:path w="386715" h="537210">
                <a:moveTo>
                  <a:pt x="10413" y="0"/>
                </a:moveTo>
                <a:lnTo>
                  <a:pt x="0" y="7365"/>
                </a:lnTo>
                <a:lnTo>
                  <a:pt x="336761" y="478707"/>
                </a:lnTo>
                <a:lnTo>
                  <a:pt x="347054" y="471345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261228" y="4852974"/>
            <a:ext cx="47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E</a:t>
            </a:r>
            <a:r>
              <a:rPr sz="1600" i="1" spc="-10" dirty="0">
                <a:latin typeface="Arial"/>
                <a:cs typeface="Arial"/>
              </a:rPr>
              <a:t>(-</a:t>
            </a:r>
            <a:r>
              <a:rPr sz="1600" i="1" spc="-5" dirty="0">
                <a:latin typeface="Arial"/>
                <a:cs typeface="Arial"/>
              </a:rPr>
              <a:t>2)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95009" y="5615355"/>
            <a:ext cx="375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J(1)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14209" y="4852974"/>
            <a:ext cx="408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P(0)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400800" y="6195238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60"/>
                </a:lnTo>
                <a:lnTo>
                  <a:pt x="16682" y="173639"/>
                </a:lnTo>
                <a:lnTo>
                  <a:pt x="36406" y="132091"/>
                </a:lnTo>
                <a:lnTo>
                  <a:pt x="62716" y="94868"/>
                </a:lnTo>
                <a:lnTo>
                  <a:pt x="94858" y="62724"/>
                </a:lnTo>
                <a:lnTo>
                  <a:pt x="132079" y="36412"/>
                </a:lnTo>
                <a:lnTo>
                  <a:pt x="173629" y="16685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5"/>
                </a:lnTo>
                <a:lnTo>
                  <a:pt x="401320" y="36412"/>
                </a:lnTo>
                <a:lnTo>
                  <a:pt x="438541" y="62724"/>
                </a:lnTo>
                <a:lnTo>
                  <a:pt x="470683" y="94868"/>
                </a:lnTo>
                <a:lnTo>
                  <a:pt x="496993" y="132091"/>
                </a:lnTo>
                <a:lnTo>
                  <a:pt x="516717" y="173639"/>
                </a:lnTo>
                <a:lnTo>
                  <a:pt x="529103" y="218760"/>
                </a:lnTo>
                <a:lnTo>
                  <a:pt x="533400" y="266700"/>
                </a:lnTo>
                <a:lnTo>
                  <a:pt x="529103" y="314639"/>
                </a:lnTo>
                <a:lnTo>
                  <a:pt x="516717" y="359760"/>
                </a:lnTo>
                <a:lnTo>
                  <a:pt x="496993" y="401308"/>
                </a:lnTo>
                <a:lnTo>
                  <a:pt x="470683" y="438531"/>
                </a:lnTo>
                <a:lnTo>
                  <a:pt x="438541" y="470675"/>
                </a:lnTo>
                <a:lnTo>
                  <a:pt x="401320" y="496987"/>
                </a:lnTo>
                <a:lnTo>
                  <a:pt x="359770" y="516714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4"/>
                </a:lnTo>
                <a:lnTo>
                  <a:pt x="132079" y="496987"/>
                </a:lnTo>
                <a:lnTo>
                  <a:pt x="94858" y="470675"/>
                </a:lnTo>
                <a:lnTo>
                  <a:pt x="62716" y="438531"/>
                </a:lnTo>
                <a:lnTo>
                  <a:pt x="36406" y="401308"/>
                </a:lnTo>
                <a:lnTo>
                  <a:pt x="16682" y="359760"/>
                </a:lnTo>
                <a:lnTo>
                  <a:pt x="4296" y="314639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319520" y="5886628"/>
            <a:ext cx="233679" cy="308610"/>
          </a:xfrm>
          <a:custGeom>
            <a:avLst/>
            <a:gdLst/>
            <a:ahLst/>
            <a:cxnLst/>
            <a:rect l="l" t="t" r="r" b="b"/>
            <a:pathLst>
              <a:path w="233679" h="308610">
                <a:moveTo>
                  <a:pt x="182879" y="251459"/>
                </a:moveTo>
                <a:lnTo>
                  <a:pt x="157479" y="270510"/>
                </a:lnTo>
                <a:lnTo>
                  <a:pt x="233679" y="308610"/>
                </a:lnTo>
                <a:lnTo>
                  <a:pt x="225136" y="261620"/>
                </a:lnTo>
                <a:lnTo>
                  <a:pt x="190500" y="261620"/>
                </a:lnTo>
                <a:lnTo>
                  <a:pt x="182879" y="251459"/>
                </a:lnTo>
                <a:close/>
              </a:path>
              <a:path w="233679" h="308610">
                <a:moveTo>
                  <a:pt x="193039" y="243840"/>
                </a:moveTo>
                <a:lnTo>
                  <a:pt x="182879" y="251459"/>
                </a:lnTo>
                <a:lnTo>
                  <a:pt x="190500" y="261620"/>
                </a:lnTo>
                <a:lnTo>
                  <a:pt x="200659" y="254000"/>
                </a:lnTo>
                <a:lnTo>
                  <a:pt x="193039" y="243840"/>
                </a:lnTo>
                <a:close/>
              </a:path>
              <a:path w="233679" h="308610">
                <a:moveTo>
                  <a:pt x="218439" y="224790"/>
                </a:moveTo>
                <a:lnTo>
                  <a:pt x="193039" y="243840"/>
                </a:lnTo>
                <a:lnTo>
                  <a:pt x="200659" y="254000"/>
                </a:lnTo>
                <a:lnTo>
                  <a:pt x="190500" y="261620"/>
                </a:lnTo>
                <a:lnTo>
                  <a:pt x="225136" y="261620"/>
                </a:lnTo>
                <a:lnTo>
                  <a:pt x="218439" y="224790"/>
                </a:lnTo>
                <a:close/>
              </a:path>
              <a:path w="233679" h="308610">
                <a:moveTo>
                  <a:pt x="10159" y="0"/>
                </a:moveTo>
                <a:lnTo>
                  <a:pt x="0" y="7620"/>
                </a:lnTo>
                <a:lnTo>
                  <a:pt x="182879" y="251459"/>
                </a:lnTo>
                <a:lnTo>
                  <a:pt x="193039" y="24384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012373" y="6337300"/>
            <a:ext cx="3310254" cy="4866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685" algn="ctr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L(0)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C1A3E0-A7B4-4369-9FF6-C1710C158858}"/>
              </a:ext>
            </a:extLst>
          </p:cNvPr>
          <p:cNvSpPr/>
          <p:nvPr/>
        </p:nvSpPr>
        <p:spPr>
          <a:xfrm>
            <a:off x="7010400" y="5628900"/>
            <a:ext cx="17052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b="1" i="1" dirty="0">
                <a:latin typeface="Arial"/>
                <a:cs typeface="Arial"/>
              </a:rPr>
              <a:t>This tree needs to be</a:t>
            </a:r>
            <a:r>
              <a:rPr lang="en-US" b="1" i="1" spc="-155" dirty="0">
                <a:latin typeface="Arial"/>
                <a:cs typeface="Arial"/>
              </a:rPr>
              <a:t> </a:t>
            </a:r>
            <a:r>
              <a:rPr lang="en-US" b="1" i="1" dirty="0">
                <a:latin typeface="Arial"/>
                <a:cs typeface="Arial"/>
              </a:rPr>
              <a:t>fixed!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392633"/>
            <a:ext cx="4682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Re-Balancing a</a:t>
            </a:r>
            <a:r>
              <a:rPr spc="-35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49" y="1521001"/>
            <a:ext cx="7907655" cy="484949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5" dirty="0">
                <a:latin typeface="Times New Roman"/>
                <a:cs typeface="Times New Roman"/>
              </a:rPr>
              <a:t>check </a:t>
            </a:r>
            <a:r>
              <a:rPr sz="3200" dirty="0">
                <a:latin typeface="Times New Roman"/>
                <a:cs typeface="Times New Roman"/>
              </a:rPr>
              <a:t>if a tree </a:t>
            </a:r>
            <a:r>
              <a:rPr sz="3200" spc="5" dirty="0">
                <a:latin typeface="Times New Roman"/>
                <a:cs typeface="Times New Roman"/>
              </a:rPr>
              <a:t>needs </a:t>
            </a:r>
            <a:r>
              <a:rPr sz="3200" dirty="0">
                <a:latin typeface="Times New Roman"/>
                <a:cs typeface="Times New Roman"/>
              </a:rPr>
              <a:t>to be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rebalanced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start at the </a:t>
            </a:r>
            <a:r>
              <a:rPr sz="2800" dirty="0">
                <a:latin typeface="Times New Roman"/>
                <a:cs typeface="Times New Roman"/>
              </a:rPr>
              <a:t>parent </a:t>
            </a:r>
            <a:r>
              <a:rPr sz="2800" spc="-5" dirty="0">
                <a:latin typeface="Times New Roman"/>
                <a:cs typeface="Times New Roman"/>
              </a:rPr>
              <a:t>of the </a:t>
            </a:r>
            <a:r>
              <a:rPr sz="2800" dirty="0">
                <a:latin typeface="Times New Roman"/>
                <a:cs typeface="Times New Roman"/>
              </a:rPr>
              <a:t>inserted node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journey  up the </a:t>
            </a:r>
            <a:r>
              <a:rPr sz="2800" spc="-5" dirty="0">
                <a:latin typeface="Times New Roman"/>
                <a:cs typeface="Times New Roman"/>
              </a:rPr>
              <a:t>tree to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root</a:t>
            </a:r>
            <a:endParaRPr sz="2800">
              <a:latin typeface="Times New Roman"/>
              <a:cs typeface="Times New Roman"/>
            </a:endParaRPr>
          </a:p>
          <a:p>
            <a:pPr marL="1155700" marR="572770" lvl="2" indent="-228600">
              <a:lnSpc>
                <a:spcPct val="100000"/>
              </a:lnSpc>
              <a:spcBef>
                <a:spcPts val="595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  <a:tab pos="5617210" algn="l"/>
              </a:tabLst>
            </a:pPr>
            <a:r>
              <a:rPr sz="2400" dirty="0">
                <a:latin typeface="Times New Roman"/>
                <a:cs typeface="Times New Roman"/>
              </a:rPr>
              <a:t>if a node’s balance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factor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becomes	</a:t>
            </a:r>
            <a:r>
              <a:rPr sz="2400" dirty="0">
                <a:latin typeface="Times New Roman"/>
                <a:cs typeface="Times New Roman"/>
              </a:rPr>
              <a:t>2 need to do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rotation in the sub-tree rooted at the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  <a:endParaRPr sz="2400">
              <a:latin typeface="Times New Roman"/>
              <a:cs typeface="Times New Roman"/>
            </a:endParaRPr>
          </a:p>
          <a:p>
            <a:pPr marL="1155700" marR="12700" lvl="2" indent="-228600">
              <a:lnSpc>
                <a:spcPct val="100000"/>
              </a:lnSpc>
              <a:spcBef>
                <a:spcPts val="575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once </a:t>
            </a:r>
            <a:r>
              <a:rPr sz="2400" spc="-5" dirty="0">
                <a:latin typeface="Times New Roman"/>
                <a:cs typeface="Times New Roman"/>
              </a:rPr>
              <a:t>sub-tree has </a:t>
            </a:r>
            <a:r>
              <a:rPr sz="2400" dirty="0">
                <a:latin typeface="Times New Roman"/>
                <a:cs typeface="Times New Roman"/>
              </a:rPr>
              <a:t>been re-balanced, guaranteed that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rest of the tree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balanced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well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500"/>
              </a:spcBef>
              <a:buClr>
                <a:srgbClr val="0033CC"/>
              </a:buClr>
              <a:buSzPct val="65000"/>
              <a:buFont typeface="Wingdings"/>
              <a:buChar char="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can just return false from the </a:t>
            </a:r>
            <a:r>
              <a:rPr sz="2000" i="1" dirty="0">
                <a:latin typeface="Times New Roman"/>
                <a:cs typeface="Times New Roman"/>
              </a:rPr>
              <a:t>insert()</a:t>
            </a:r>
            <a:r>
              <a:rPr sz="2000" i="1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4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4 </a:t>
            </a:r>
            <a:r>
              <a:rPr sz="2800" dirty="0">
                <a:latin typeface="Times New Roman"/>
                <a:cs typeface="Times New Roman"/>
              </a:rPr>
              <a:t>possible </a:t>
            </a:r>
            <a:r>
              <a:rPr sz="2800" spc="-5" dirty="0">
                <a:latin typeface="Times New Roman"/>
                <a:cs typeface="Times New Roman"/>
              </a:rPr>
              <a:t>cases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re-balancing</a:t>
            </a:r>
            <a:endParaRPr sz="2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90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only 2 of them need to be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considered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500"/>
              </a:spcBef>
              <a:buClr>
                <a:srgbClr val="0033CC"/>
              </a:buClr>
              <a:buSzPct val="65000"/>
              <a:buFont typeface="Wingdings"/>
              <a:buChar char="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other 2 are identical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in the opposite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2134" y="1719707"/>
            <a:ext cx="384047" cy="37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37933" y="3183001"/>
            <a:ext cx="384048" cy="3733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12838" y="3548837"/>
            <a:ext cx="384048" cy="373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25385" y="4646421"/>
            <a:ext cx="384048" cy="373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5385" y="5012131"/>
            <a:ext cx="384048" cy="373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708530"/>
            <a:ext cx="6990715" cy="471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  <a:tabLst>
                <a:tab pos="5807710" algn="l"/>
              </a:tabLst>
            </a:pPr>
            <a:r>
              <a:rPr sz="2400" i="1" spc="-5" dirty="0">
                <a:latin typeface="Arial"/>
                <a:cs typeface="Arial"/>
              </a:rPr>
              <a:t>Let the node that needs</a:t>
            </a:r>
            <a:r>
              <a:rPr sz="2400" i="1" spc="8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rebalancing</a:t>
            </a:r>
            <a:r>
              <a:rPr sz="2400" i="1" spc="5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be	</a:t>
            </a:r>
            <a:r>
              <a:rPr sz="2400" i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There are 4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cases:</a:t>
            </a:r>
            <a:endParaRPr sz="2400">
              <a:latin typeface="Arial"/>
              <a:cs typeface="Arial"/>
            </a:endParaRPr>
          </a:p>
          <a:p>
            <a:pPr marL="408940">
              <a:lnSpc>
                <a:spcPct val="100000"/>
              </a:lnSpc>
            </a:pP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Outside Cases </a:t>
            </a:r>
            <a:r>
              <a:rPr sz="2400" i="1" spc="-5" dirty="0">
                <a:latin typeface="Arial"/>
                <a:cs typeface="Arial"/>
              </a:rPr>
              <a:t>(require single rotation)</a:t>
            </a:r>
            <a:r>
              <a:rPr sz="2400" i="1" spc="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999490" indent="-339725">
              <a:lnSpc>
                <a:spcPct val="100000"/>
              </a:lnSpc>
              <a:buAutoNum type="arabicPeriod"/>
              <a:tabLst>
                <a:tab pos="1000125" algn="l"/>
                <a:tab pos="6493510" algn="l"/>
              </a:tabLst>
            </a:pPr>
            <a:r>
              <a:rPr sz="2400" i="1" spc="-5" dirty="0">
                <a:latin typeface="Arial"/>
                <a:cs typeface="Arial"/>
              </a:rPr>
              <a:t>Insertion into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left </a:t>
            </a:r>
            <a:r>
              <a:rPr sz="2400" i="1" spc="-5" dirty="0">
                <a:latin typeface="Arial"/>
                <a:cs typeface="Arial"/>
              </a:rPr>
              <a:t>subtree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of left</a:t>
            </a:r>
            <a:r>
              <a:rPr sz="2400" i="1" spc="14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child</a:t>
            </a:r>
            <a:r>
              <a:rPr sz="2400" i="1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of	</a:t>
            </a:r>
            <a:r>
              <a:rPr sz="2400" i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999490" indent="-339725">
              <a:lnSpc>
                <a:spcPct val="100000"/>
              </a:lnSpc>
              <a:buAutoNum type="arabicPeriod"/>
              <a:tabLst>
                <a:tab pos="1000125" algn="l"/>
                <a:tab pos="6868795" algn="l"/>
              </a:tabLst>
            </a:pPr>
            <a:r>
              <a:rPr sz="2400" i="1" spc="-5" dirty="0">
                <a:latin typeface="Arial"/>
                <a:cs typeface="Arial"/>
              </a:rPr>
              <a:t>Insertion into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right </a:t>
            </a:r>
            <a:r>
              <a:rPr sz="2400" i="1" spc="-5" dirty="0">
                <a:latin typeface="Arial"/>
                <a:cs typeface="Arial"/>
              </a:rPr>
              <a:t>subtree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of right</a:t>
            </a:r>
            <a:r>
              <a:rPr sz="2400" i="1" spc="16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child</a:t>
            </a:r>
            <a:r>
              <a:rPr sz="2400" i="1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of	</a:t>
            </a:r>
            <a:r>
              <a:rPr sz="2400" i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Inside Cases </a:t>
            </a:r>
            <a:r>
              <a:rPr sz="2400" i="1" spc="-5" dirty="0">
                <a:latin typeface="Arial"/>
                <a:cs typeface="Arial"/>
              </a:rPr>
              <a:t>(require double rotation)</a:t>
            </a:r>
            <a:r>
              <a:rPr sz="2400" i="1" spc="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999490" indent="-339725">
              <a:lnSpc>
                <a:spcPct val="100000"/>
              </a:lnSpc>
              <a:buAutoNum type="arabicPeriod" startAt="3"/>
              <a:tabLst>
                <a:tab pos="1000125" algn="l"/>
                <a:tab pos="6680834" algn="l"/>
              </a:tabLst>
            </a:pPr>
            <a:r>
              <a:rPr sz="2400" i="1" spc="-5" dirty="0">
                <a:latin typeface="Arial"/>
                <a:cs typeface="Arial"/>
              </a:rPr>
              <a:t>Insertion into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right </a:t>
            </a:r>
            <a:r>
              <a:rPr sz="2400" i="1" spc="-5" dirty="0">
                <a:latin typeface="Arial"/>
                <a:cs typeface="Arial"/>
              </a:rPr>
              <a:t>subtree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of left</a:t>
            </a:r>
            <a:r>
              <a:rPr sz="2400" i="1" spc="15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child</a:t>
            </a:r>
            <a:r>
              <a:rPr sz="2400" i="1" spc="4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of	</a:t>
            </a:r>
            <a:r>
              <a:rPr sz="2400" i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999490" indent="-339725">
              <a:lnSpc>
                <a:spcPct val="100000"/>
              </a:lnSpc>
              <a:buAutoNum type="arabicPeriod" startAt="3"/>
              <a:tabLst>
                <a:tab pos="1000125" algn="l"/>
                <a:tab pos="6680834" algn="l"/>
              </a:tabLst>
            </a:pPr>
            <a:r>
              <a:rPr sz="2400" i="1" spc="-5" dirty="0">
                <a:latin typeface="Arial"/>
                <a:cs typeface="Arial"/>
              </a:rPr>
              <a:t>Insertion into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left </a:t>
            </a:r>
            <a:r>
              <a:rPr sz="2400" i="1" spc="-5" dirty="0">
                <a:latin typeface="Arial"/>
                <a:cs typeface="Arial"/>
              </a:rPr>
              <a:t>subtree </a:t>
            </a:r>
            <a:r>
              <a:rPr sz="2400" i="1" spc="-5" dirty="0">
                <a:solidFill>
                  <a:srgbClr val="FF3300"/>
                </a:solidFill>
                <a:latin typeface="Arial"/>
                <a:cs typeface="Arial"/>
              </a:rPr>
              <a:t>of right</a:t>
            </a:r>
            <a:r>
              <a:rPr sz="2400" i="1" spc="14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child</a:t>
            </a:r>
            <a:r>
              <a:rPr sz="2400" i="1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of	</a:t>
            </a:r>
            <a:r>
              <a:rPr sz="2400" i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350"/>
              </a:spcBef>
            </a:pPr>
            <a:r>
              <a:rPr sz="2400" i="1" spc="-5" dirty="0">
                <a:latin typeface="Arial"/>
                <a:cs typeface="Arial"/>
              </a:rPr>
              <a:t>The rebalancing is performed through four separate  rotation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algorithms.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05482" y="683717"/>
            <a:ext cx="5735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Insertions in </a:t>
            </a: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</a:t>
            </a:r>
            <a:r>
              <a:rPr sz="4400" i="1" spc="-3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spc="-65" dirty="0">
                <a:solidFill>
                  <a:srgbClr val="FF0000"/>
                </a:solidFill>
                <a:latin typeface="Arial"/>
                <a:cs typeface="Arial"/>
              </a:rPr>
              <a:t>Trees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6901" y="169227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9100" y="0"/>
                </a:moveTo>
                <a:lnTo>
                  <a:pt x="370213" y="2818"/>
                </a:lnTo>
                <a:lnTo>
                  <a:pt x="322985" y="11065"/>
                </a:lnTo>
                <a:lnTo>
                  <a:pt x="277731" y="24426"/>
                </a:lnTo>
                <a:lnTo>
                  <a:pt x="234764" y="42587"/>
                </a:lnTo>
                <a:lnTo>
                  <a:pt x="194399" y="65234"/>
                </a:lnTo>
                <a:lnTo>
                  <a:pt x="156949" y="92053"/>
                </a:lnTo>
                <a:lnTo>
                  <a:pt x="122729" y="122729"/>
                </a:lnTo>
                <a:lnTo>
                  <a:pt x="92053" y="156949"/>
                </a:lnTo>
                <a:lnTo>
                  <a:pt x="65234" y="194399"/>
                </a:lnTo>
                <a:lnTo>
                  <a:pt x="42587" y="234764"/>
                </a:lnTo>
                <a:lnTo>
                  <a:pt x="24426" y="277731"/>
                </a:lnTo>
                <a:lnTo>
                  <a:pt x="11065" y="322985"/>
                </a:lnTo>
                <a:lnTo>
                  <a:pt x="2818" y="370213"/>
                </a:lnTo>
                <a:lnTo>
                  <a:pt x="0" y="419100"/>
                </a:lnTo>
                <a:lnTo>
                  <a:pt x="2818" y="467986"/>
                </a:lnTo>
                <a:lnTo>
                  <a:pt x="11065" y="515214"/>
                </a:lnTo>
                <a:lnTo>
                  <a:pt x="24426" y="560468"/>
                </a:lnTo>
                <a:lnTo>
                  <a:pt x="42587" y="603435"/>
                </a:lnTo>
                <a:lnTo>
                  <a:pt x="65234" y="643800"/>
                </a:lnTo>
                <a:lnTo>
                  <a:pt x="92053" y="681250"/>
                </a:lnTo>
                <a:lnTo>
                  <a:pt x="122729" y="715470"/>
                </a:lnTo>
                <a:lnTo>
                  <a:pt x="156949" y="746146"/>
                </a:lnTo>
                <a:lnTo>
                  <a:pt x="194399" y="772965"/>
                </a:lnTo>
                <a:lnTo>
                  <a:pt x="234764" y="795612"/>
                </a:lnTo>
                <a:lnTo>
                  <a:pt x="277731" y="813773"/>
                </a:lnTo>
                <a:lnTo>
                  <a:pt x="322985" y="827134"/>
                </a:lnTo>
                <a:lnTo>
                  <a:pt x="370213" y="835381"/>
                </a:lnTo>
                <a:lnTo>
                  <a:pt x="419100" y="838200"/>
                </a:lnTo>
                <a:lnTo>
                  <a:pt x="467963" y="835381"/>
                </a:lnTo>
                <a:lnTo>
                  <a:pt x="515174" y="827134"/>
                </a:lnTo>
                <a:lnTo>
                  <a:pt x="560417" y="813773"/>
                </a:lnTo>
                <a:lnTo>
                  <a:pt x="603379" y="795612"/>
                </a:lnTo>
                <a:lnTo>
                  <a:pt x="643744" y="772965"/>
                </a:lnTo>
                <a:lnTo>
                  <a:pt x="681196" y="746146"/>
                </a:lnTo>
                <a:lnTo>
                  <a:pt x="715422" y="715470"/>
                </a:lnTo>
                <a:lnTo>
                  <a:pt x="746106" y="681250"/>
                </a:lnTo>
                <a:lnTo>
                  <a:pt x="772934" y="643800"/>
                </a:lnTo>
                <a:lnTo>
                  <a:pt x="795590" y="603435"/>
                </a:lnTo>
                <a:lnTo>
                  <a:pt x="813759" y="560468"/>
                </a:lnTo>
                <a:lnTo>
                  <a:pt x="827127" y="515214"/>
                </a:lnTo>
                <a:lnTo>
                  <a:pt x="835379" y="467986"/>
                </a:lnTo>
                <a:lnTo>
                  <a:pt x="838200" y="419100"/>
                </a:lnTo>
                <a:lnTo>
                  <a:pt x="835379" y="370213"/>
                </a:lnTo>
                <a:lnTo>
                  <a:pt x="827127" y="322985"/>
                </a:lnTo>
                <a:lnTo>
                  <a:pt x="813759" y="277731"/>
                </a:lnTo>
                <a:lnTo>
                  <a:pt x="795590" y="234764"/>
                </a:lnTo>
                <a:lnTo>
                  <a:pt x="772934" y="194399"/>
                </a:lnTo>
                <a:lnTo>
                  <a:pt x="746106" y="156949"/>
                </a:lnTo>
                <a:lnTo>
                  <a:pt x="715422" y="122729"/>
                </a:lnTo>
                <a:lnTo>
                  <a:pt x="681196" y="92053"/>
                </a:lnTo>
                <a:lnTo>
                  <a:pt x="643744" y="65234"/>
                </a:lnTo>
                <a:lnTo>
                  <a:pt x="603379" y="42587"/>
                </a:lnTo>
                <a:lnTo>
                  <a:pt x="560417" y="24426"/>
                </a:lnTo>
                <a:lnTo>
                  <a:pt x="515174" y="11065"/>
                </a:lnTo>
                <a:lnTo>
                  <a:pt x="467963" y="2818"/>
                </a:lnTo>
                <a:lnTo>
                  <a:pt x="4191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06901" y="169227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63" y="2818"/>
                </a:lnTo>
                <a:lnTo>
                  <a:pt x="515174" y="11065"/>
                </a:lnTo>
                <a:lnTo>
                  <a:pt x="560417" y="24426"/>
                </a:lnTo>
                <a:lnTo>
                  <a:pt x="603379" y="42587"/>
                </a:lnTo>
                <a:lnTo>
                  <a:pt x="643744" y="65234"/>
                </a:lnTo>
                <a:lnTo>
                  <a:pt x="681196" y="92053"/>
                </a:lnTo>
                <a:lnTo>
                  <a:pt x="715422" y="122729"/>
                </a:lnTo>
                <a:lnTo>
                  <a:pt x="746106" y="156949"/>
                </a:lnTo>
                <a:lnTo>
                  <a:pt x="772934" y="194399"/>
                </a:lnTo>
                <a:lnTo>
                  <a:pt x="795590" y="234764"/>
                </a:lnTo>
                <a:lnTo>
                  <a:pt x="813759" y="277731"/>
                </a:lnTo>
                <a:lnTo>
                  <a:pt x="827127" y="322985"/>
                </a:lnTo>
                <a:lnTo>
                  <a:pt x="835379" y="370213"/>
                </a:lnTo>
                <a:lnTo>
                  <a:pt x="838200" y="419100"/>
                </a:lnTo>
                <a:lnTo>
                  <a:pt x="835379" y="467986"/>
                </a:lnTo>
                <a:lnTo>
                  <a:pt x="827127" y="515214"/>
                </a:lnTo>
                <a:lnTo>
                  <a:pt x="813759" y="560468"/>
                </a:lnTo>
                <a:lnTo>
                  <a:pt x="795590" y="603435"/>
                </a:lnTo>
                <a:lnTo>
                  <a:pt x="772934" y="643800"/>
                </a:lnTo>
                <a:lnTo>
                  <a:pt x="746106" y="681250"/>
                </a:lnTo>
                <a:lnTo>
                  <a:pt x="715422" y="715470"/>
                </a:lnTo>
                <a:lnTo>
                  <a:pt x="681196" y="746146"/>
                </a:lnTo>
                <a:lnTo>
                  <a:pt x="643744" y="772965"/>
                </a:lnTo>
                <a:lnTo>
                  <a:pt x="603379" y="795612"/>
                </a:lnTo>
                <a:lnTo>
                  <a:pt x="560417" y="813773"/>
                </a:lnTo>
                <a:lnTo>
                  <a:pt x="515174" y="827134"/>
                </a:lnTo>
                <a:lnTo>
                  <a:pt x="467963" y="835381"/>
                </a:lnTo>
                <a:lnTo>
                  <a:pt x="419100" y="838200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4876" y="1554937"/>
            <a:ext cx="177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0501" y="306387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9100" y="0"/>
                </a:moveTo>
                <a:lnTo>
                  <a:pt x="370213" y="2818"/>
                </a:lnTo>
                <a:lnTo>
                  <a:pt x="322985" y="11065"/>
                </a:lnTo>
                <a:lnTo>
                  <a:pt x="277731" y="24426"/>
                </a:lnTo>
                <a:lnTo>
                  <a:pt x="234764" y="42587"/>
                </a:lnTo>
                <a:lnTo>
                  <a:pt x="194399" y="65234"/>
                </a:lnTo>
                <a:lnTo>
                  <a:pt x="156949" y="92053"/>
                </a:lnTo>
                <a:lnTo>
                  <a:pt x="122729" y="122729"/>
                </a:lnTo>
                <a:lnTo>
                  <a:pt x="92053" y="156949"/>
                </a:lnTo>
                <a:lnTo>
                  <a:pt x="65234" y="194399"/>
                </a:lnTo>
                <a:lnTo>
                  <a:pt x="42587" y="234764"/>
                </a:lnTo>
                <a:lnTo>
                  <a:pt x="24426" y="277731"/>
                </a:lnTo>
                <a:lnTo>
                  <a:pt x="11065" y="322985"/>
                </a:lnTo>
                <a:lnTo>
                  <a:pt x="2818" y="370213"/>
                </a:lnTo>
                <a:lnTo>
                  <a:pt x="0" y="419100"/>
                </a:lnTo>
                <a:lnTo>
                  <a:pt x="2818" y="467986"/>
                </a:lnTo>
                <a:lnTo>
                  <a:pt x="11065" y="515214"/>
                </a:lnTo>
                <a:lnTo>
                  <a:pt x="24426" y="560468"/>
                </a:lnTo>
                <a:lnTo>
                  <a:pt x="42587" y="603435"/>
                </a:lnTo>
                <a:lnTo>
                  <a:pt x="65234" y="643800"/>
                </a:lnTo>
                <a:lnTo>
                  <a:pt x="92053" y="681250"/>
                </a:lnTo>
                <a:lnTo>
                  <a:pt x="122729" y="715470"/>
                </a:lnTo>
                <a:lnTo>
                  <a:pt x="156949" y="746146"/>
                </a:lnTo>
                <a:lnTo>
                  <a:pt x="194399" y="772965"/>
                </a:lnTo>
                <a:lnTo>
                  <a:pt x="234764" y="795612"/>
                </a:lnTo>
                <a:lnTo>
                  <a:pt x="277731" y="813773"/>
                </a:lnTo>
                <a:lnTo>
                  <a:pt x="322985" y="827134"/>
                </a:lnTo>
                <a:lnTo>
                  <a:pt x="370213" y="835381"/>
                </a:lnTo>
                <a:lnTo>
                  <a:pt x="419100" y="838200"/>
                </a:lnTo>
                <a:lnTo>
                  <a:pt x="467963" y="835381"/>
                </a:lnTo>
                <a:lnTo>
                  <a:pt x="515174" y="827134"/>
                </a:lnTo>
                <a:lnTo>
                  <a:pt x="560417" y="813773"/>
                </a:lnTo>
                <a:lnTo>
                  <a:pt x="603379" y="795612"/>
                </a:lnTo>
                <a:lnTo>
                  <a:pt x="643744" y="772965"/>
                </a:lnTo>
                <a:lnTo>
                  <a:pt x="681196" y="746146"/>
                </a:lnTo>
                <a:lnTo>
                  <a:pt x="715422" y="715470"/>
                </a:lnTo>
                <a:lnTo>
                  <a:pt x="746106" y="681250"/>
                </a:lnTo>
                <a:lnTo>
                  <a:pt x="772934" y="643800"/>
                </a:lnTo>
                <a:lnTo>
                  <a:pt x="795590" y="603435"/>
                </a:lnTo>
                <a:lnTo>
                  <a:pt x="813759" y="560468"/>
                </a:lnTo>
                <a:lnTo>
                  <a:pt x="827127" y="515214"/>
                </a:lnTo>
                <a:lnTo>
                  <a:pt x="835379" y="467986"/>
                </a:lnTo>
                <a:lnTo>
                  <a:pt x="838200" y="419100"/>
                </a:lnTo>
                <a:lnTo>
                  <a:pt x="835379" y="370213"/>
                </a:lnTo>
                <a:lnTo>
                  <a:pt x="827127" y="322985"/>
                </a:lnTo>
                <a:lnTo>
                  <a:pt x="813759" y="277731"/>
                </a:lnTo>
                <a:lnTo>
                  <a:pt x="795590" y="234764"/>
                </a:lnTo>
                <a:lnTo>
                  <a:pt x="772934" y="194399"/>
                </a:lnTo>
                <a:lnTo>
                  <a:pt x="746106" y="156949"/>
                </a:lnTo>
                <a:lnTo>
                  <a:pt x="715422" y="122729"/>
                </a:lnTo>
                <a:lnTo>
                  <a:pt x="681196" y="92053"/>
                </a:lnTo>
                <a:lnTo>
                  <a:pt x="643744" y="65234"/>
                </a:lnTo>
                <a:lnTo>
                  <a:pt x="603379" y="42587"/>
                </a:lnTo>
                <a:lnTo>
                  <a:pt x="560417" y="24426"/>
                </a:lnTo>
                <a:lnTo>
                  <a:pt x="515174" y="11065"/>
                </a:lnTo>
                <a:lnTo>
                  <a:pt x="467963" y="2818"/>
                </a:lnTo>
                <a:lnTo>
                  <a:pt x="4191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0501" y="306387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63" y="2818"/>
                </a:lnTo>
                <a:lnTo>
                  <a:pt x="515174" y="11065"/>
                </a:lnTo>
                <a:lnTo>
                  <a:pt x="560417" y="24426"/>
                </a:lnTo>
                <a:lnTo>
                  <a:pt x="603379" y="42587"/>
                </a:lnTo>
                <a:lnTo>
                  <a:pt x="643744" y="65234"/>
                </a:lnTo>
                <a:lnTo>
                  <a:pt x="681196" y="92053"/>
                </a:lnTo>
                <a:lnTo>
                  <a:pt x="715422" y="122729"/>
                </a:lnTo>
                <a:lnTo>
                  <a:pt x="746106" y="156949"/>
                </a:lnTo>
                <a:lnTo>
                  <a:pt x="772934" y="194399"/>
                </a:lnTo>
                <a:lnTo>
                  <a:pt x="795590" y="234764"/>
                </a:lnTo>
                <a:lnTo>
                  <a:pt x="813759" y="277731"/>
                </a:lnTo>
                <a:lnTo>
                  <a:pt x="827127" y="322985"/>
                </a:lnTo>
                <a:lnTo>
                  <a:pt x="835379" y="370213"/>
                </a:lnTo>
                <a:lnTo>
                  <a:pt x="838200" y="419100"/>
                </a:lnTo>
                <a:lnTo>
                  <a:pt x="835379" y="467986"/>
                </a:lnTo>
                <a:lnTo>
                  <a:pt x="827127" y="515214"/>
                </a:lnTo>
                <a:lnTo>
                  <a:pt x="813759" y="560468"/>
                </a:lnTo>
                <a:lnTo>
                  <a:pt x="795590" y="603435"/>
                </a:lnTo>
                <a:lnTo>
                  <a:pt x="772934" y="643800"/>
                </a:lnTo>
                <a:lnTo>
                  <a:pt x="746106" y="681250"/>
                </a:lnTo>
                <a:lnTo>
                  <a:pt x="715422" y="715470"/>
                </a:lnTo>
                <a:lnTo>
                  <a:pt x="681196" y="746146"/>
                </a:lnTo>
                <a:lnTo>
                  <a:pt x="643744" y="772965"/>
                </a:lnTo>
                <a:lnTo>
                  <a:pt x="603379" y="795612"/>
                </a:lnTo>
                <a:lnTo>
                  <a:pt x="560417" y="813773"/>
                </a:lnTo>
                <a:lnTo>
                  <a:pt x="515174" y="827134"/>
                </a:lnTo>
                <a:lnTo>
                  <a:pt x="467963" y="835381"/>
                </a:lnTo>
                <a:lnTo>
                  <a:pt x="419100" y="838200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38222" y="3002991"/>
            <a:ext cx="368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46400" y="2408301"/>
            <a:ext cx="1082675" cy="777875"/>
          </a:xfrm>
          <a:custGeom>
            <a:avLst/>
            <a:gdLst/>
            <a:ahLst/>
            <a:cxnLst/>
            <a:rect l="l" t="t" r="r" b="b"/>
            <a:pathLst>
              <a:path w="1082675" h="777875">
                <a:moveTo>
                  <a:pt x="1082675" y="0"/>
                </a:moveTo>
                <a:lnTo>
                  <a:pt x="0" y="77774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037" y="4435475"/>
            <a:ext cx="1600835" cy="1295400"/>
          </a:xfrm>
          <a:custGeom>
            <a:avLst/>
            <a:gdLst/>
            <a:ahLst/>
            <a:cxnLst/>
            <a:rect l="l" t="t" r="r" b="b"/>
            <a:pathLst>
              <a:path w="1600835" h="1295400">
                <a:moveTo>
                  <a:pt x="800163" y="0"/>
                </a:moveTo>
                <a:lnTo>
                  <a:pt x="0" y="1295400"/>
                </a:lnTo>
                <a:lnTo>
                  <a:pt x="1600263" y="1295400"/>
                </a:lnTo>
                <a:lnTo>
                  <a:pt x="800163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037" y="4435475"/>
            <a:ext cx="1600835" cy="1295400"/>
          </a:xfrm>
          <a:custGeom>
            <a:avLst/>
            <a:gdLst/>
            <a:ahLst/>
            <a:cxnLst/>
            <a:rect l="l" t="t" r="r" b="b"/>
            <a:pathLst>
              <a:path w="1600835" h="1295400">
                <a:moveTo>
                  <a:pt x="0" y="1295400"/>
                </a:moveTo>
                <a:lnTo>
                  <a:pt x="800163" y="0"/>
                </a:lnTo>
                <a:lnTo>
                  <a:pt x="1600263" y="1295400"/>
                </a:lnTo>
                <a:lnTo>
                  <a:pt x="0" y="1295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4200" y="3779901"/>
            <a:ext cx="998855" cy="655955"/>
          </a:xfrm>
          <a:custGeom>
            <a:avLst/>
            <a:gdLst/>
            <a:ahLst/>
            <a:cxnLst/>
            <a:rect l="l" t="t" r="r" b="b"/>
            <a:pathLst>
              <a:path w="998855" h="655954">
                <a:moveTo>
                  <a:pt x="998474" y="0"/>
                </a:moveTo>
                <a:lnTo>
                  <a:pt x="0" y="6555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66266" y="4908296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21101" y="4511675"/>
            <a:ext cx="1524000" cy="1219200"/>
          </a:xfrm>
          <a:custGeom>
            <a:avLst/>
            <a:gdLst/>
            <a:ahLst/>
            <a:cxnLst/>
            <a:rect l="l" t="t" r="r" b="b"/>
            <a:pathLst>
              <a:path w="1524000" h="1219200">
                <a:moveTo>
                  <a:pt x="762000" y="0"/>
                </a:moveTo>
                <a:lnTo>
                  <a:pt x="0" y="1219200"/>
                </a:lnTo>
                <a:lnTo>
                  <a:pt x="1524000" y="1219200"/>
                </a:lnTo>
                <a:lnTo>
                  <a:pt x="7620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21101" y="4511675"/>
            <a:ext cx="1524000" cy="1219200"/>
          </a:xfrm>
          <a:custGeom>
            <a:avLst/>
            <a:gdLst/>
            <a:ahLst/>
            <a:cxnLst/>
            <a:rect l="l" t="t" r="r" b="b"/>
            <a:pathLst>
              <a:path w="1524000" h="1219200">
                <a:moveTo>
                  <a:pt x="0" y="1219200"/>
                </a:moveTo>
                <a:lnTo>
                  <a:pt x="762000" y="0"/>
                </a:lnTo>
                <a:lnTo>
                  <a:pt x="1524000" y="1219200"/>
                </a:lnTo>
                <a:lnTo>
                  <a:pt x="0" y="1219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57676" y="4908296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02301" y="3521075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800100" y="0"/>
                </a:moveTo>
                <a:lnTo>
                  <a:pt x="0" y="1295400"/>
                </a:lnTo>
                <a:lnTo>
                  <a:pt x="1600200" y="1295400"/>
                </a:lnTo>
                <a:lnTo>
                  <a:pt x="8001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02301" y="3521075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1295400"/>
                </a:moveTo>
                <a:lnTo>
                  <a:pt x="800100" y="0"/>
                </a:lnTo>
                <a:lnTo>
                  <a:pt x="1600200" y="1295400"/>
                </a:lnTo>
                <a:lnTo>
                  <a:pt x="0" y="1295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15329" y="3841495"/>
            <a:ext cx="444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Z</a:t>
            </a:r>
            <a:endParaRPr sz="5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46400" y="3779901"/>
            <a:ext cx="1036955" cy="732155"/>
          </a:xfrm>
          <a:custGeom>
            <a:avLst/>
            <a:gdLst/>
            <a:ahLst/>
            <a:cxnLst/>
            <a:rect l="l" t="t" r="r" b="b"/>
            <a:pathLst>
              <a:path w="1036954" h="732154">
                <a:moveTo>
                  <a:pt x="0" y="0"/>
                </a:moveTo>
                <a:lnTo>
                  <a:pt x="1036701" y="7317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22800" y="2408301"/>
            <a:ext cx="1379855" cy="1113155"/>
          </a:xfrm>
          <a:custGeom>
            <a:avLst/>
            <a:gdLst/>
            <a:ahLst/>
            <a:cxnLst/>
            <a:rect l="l" t="t" r="r" b="b"/>
            <a:pathLst>
              <a:path w="1379854" h="1113154">
                <a:moveTo>
                  <a:pt x="0" y="0"/>
                </a:moveTo>
                <a:lnTo>
                  <a:pt x="1379601" y="11127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83501" y="4816475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83501" y="5730875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0344" y="1779854"/>
            <a:ext cx="22104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Consider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valid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i="1" spc="-50" dirty="0">
                <a:latin typeface="Arial"/>
                <a:cs typeface="Arial"/>
              </a:rPr>
              <a:t>AVL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subtree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1661" y="683717"/>
            <a:ext cx="7041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Outside</a:t>
            </a:r>
            <a:r>
              <a:rPr sz="4400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61228" y="32264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31594" y="42172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0628" y="40648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198" y="392633"/>
            <a:ext cx="71412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Binary Search Tree - Best</a:t>
            </a:r>
            <a:r>
              <a:rPr spc="4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3751457" y="2971553"/>
            <a:ext cx="1636637" cy="5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7792" y="3003797"/>
            <a:ext cx="1354589" cy="50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7792" y="3081651"/>
            <a:ext cx="1354589" cy="508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1949" y="1952320"/>
            <a:ext cx="7816850" cy="384365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06400" marR="183515" indent="-343535">
              <a:lnSpc>
                <a:spcPts val="3460"/>
              </a:lnSpc>
              <a:spcBef>
                <a:spcPts val="535"/>
              </a:spcBef>
              <a:buClr>
                <a:srgbClr val="0033CC"/>
              </a:buClr>
              <a:buSzPct val="84375"/>
              <a:buChar char="●"/>
              <a:tabLst>
                <a:tab pos="406400" algn="l"/>
                <a:tab pos="407034" algn="l"/>
              </a:tabLst>
            </a:pPr>
            <a:r>
              <a:rPr sz="3200" dirty="0">
                <a:latin typeface="Times New Roman"/>
                <a:cs typeface="Times New Roman"/>
              </a:rPr>
              <a:t>All BST operations are O(h), where d is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tree  depth</a:t>
            </a:r>
            <a:endParaRPr sz="3200">
              <a:latin typeface="Times New Roman"/>
              <a:cs typeface="Times New Roman"/>
            </a:endParaRPr>
          </a:p>
          <a:p>
            <a:pPr marL="406400" marR="401955" indent="-343535">
              <a:lnSpc>
                <a:spcPts val="3460"/>
              </a:lnSpc>
              <a:spcBef>
                <a:spcPts val="760"/>
              </a:spcBef>
              <a:buClr>
                <a:srgbClr val="0033CC"/>
              </a:buClr>
              <a:buSzPct val="84375"/>
              <a:buChar char="●"/>
              <a:tabLst>
                <a:tab pos="406400" algn="l"/>
                <a:tab pos="407034" algn="l"/>
                <a:tab pos="2875915" algn="l"/>
                <a:tab pos="3670935" algn="l"/>
              </a:tabLst>
            </a:pPr>
            <a:r>
              <a:rPr sz="3200" dirty="0">
                <a:latin typeface="Times New Roman"/>
                <a:cs typeface="Times New Roman"/>
              </a:rPr>
              <a:t>minimum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	</a:t>
            </a:r>
            <a:r>
              <a:rPr sz="4875" spc="135" baseline="-5982" dirty="0">
                <a:latin typeface="Arial"/>
                <a:cs typeface="Arial"/>
              </a:rPr>
              <a:t>h	</a:t>
            </a:r>
            <a:r>
              <a:rPr sz="4875" spc="-7" baseline="-5982" dirty="0">
                <a:latin typeface="Arial"/>
                <a:cs typeface="Arial"/>
              </a:rPr>
              <a:t>log</a:t>
            </a:r>
            <a:r>
              <a:rPr sz="2850" spc="-7" baseline="-33625" dirty="0">
                <a:latin typeface="Arial"/>
                <a:cs typeface="Arial"/>
              </a:rPr>
              <a:t>2</a:t>
            </a:r>
            <a:r>
              <a:rPr sz="4875" spc="-7" baseline="-5982" dirty="0">
                <a:latin typeface="Arial"/>
                <a:cs typeface="Arial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for a binary tree  with 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nodes</a:t>
            </a:r>
            <a:endParaRPr sz="3200">
              <a:latin typeface="Times New Roman"/>
              <a:cs typeface="Times New Roman"/>
            </a:endParaRPr>
          </a:p>
          <a:p>
            <a:pPr marL="807085" lvl="1" indent="-28702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83928"/>
              <a:buChar char="■"/>
              <a:tabLst>
                <a:tab pos="80772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What is the best case</a:t>
            </a:r>
            <a:r>
              <a:rPr sz="2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tree?</a:t>
            </a:r>
            <a:endParaRPr sz="2800">
              <a:latin typeface="Times New Roman"/>
              <a:cs typeface="Times New Roman"/>
            </a:endParaRPr>
          </a:p>
          <a:p>
            <a:pPr marL="807085" lvl="1" indent="-287020">
              <a:lnSpc>
                <a:spcPct val="100000"/>
              </a:lnSpc>
              <a:spcBef>
                <a:spcPts val="335"/>
              </a:spcBef>
              <a:buClr>
                <a:srgbClr val="CC0000"/>
              </a:buClr>
              <a:buSzPct val="83928"/>
              <a:buChar char="■"/>
              <a:tabLst>
                <a:tab pos="807720" algn="l"/>
              </a:tabLst>
            </a:pPr>
            <a:r>
              <a:rPr sz="2800" spc="-5" dirty="0">
                <a:solidFill>
                  <a:srgbClr val="0066CC"/>
                </a:solidFill>
                <a:latin typeface="Times New Roman"/>
                <a:cs typeface="Times New Roman"/>
              </a:rPr>
              <a:t>What is the </a:t>
            </a:r>
            <a:r>
              <a:rPr sz="2800" dirty="0">
                <a:solidFill>
                  <a:srgbClr val="0066CC"/>
                </a:solidFill>
                <a:latin typeface="Times New Roman"/>
                <a:cs typeface="Times New Roman"/>
              </a:rPr>
              <a:t>worst </a:t>
            </a:r>
            <a:r>
              <a:rPr sz="2800" spc="-5" dirty="0">
                <a:solidFill>
                  <a:srgbClr val="0066CC"/>
                </a:solidFill>
                <a:latin typeface="Times New Roman"/>
                <a:cs typeface="Times New Roman"/>
              </a:rPr>
              <a:t>case</a:t>
            </a:r>
            <a:r>
              <a:rPr sz="2800" spc="-35" dirty="0">
                <a:solidFill>
                  <a:srgbClr val="0066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CC"/>
                </a:solidFill>
                <a:latin typeface="Times New Roman"/>
                <a:cs typeface="Times New Roman"/>
              </a:rPr>
              <a:t>tree?</a:t>
            </a:r>
            <a:endParaRPr sz="2800">
              <a:latin typeface="Times New Roman"/>
              <a:cs typeface="Times New Roman"/>
            </a:endParaRPr>
          </a:p>
          <a:p>
            <a:pPr marL="406400" marR="30480" indent="-343535">
              <a:lnSpc>
                <a:spcPts val="3460"/>
              </a:lnSpc>
              <a:spcBef>
                <a:spcPts val="815"/>
              </a:spcBef>
              <a:buClr>
                <a:srgbClr val="0033CC"/>
              </a:buClr>
              <a:buSzPct val="84375"/>
              <a:buChar char="●"/>
              <a:tabLst>
                <a:tab pos="406400" algn="l"/>
                <a:tab pos="407034" algn="l"/>
              </a:tabLst>
            </a:pPr>
            <a:r>
              <a:rPr sz="3200" dirty="0">
                <a:latin typeface="Times New Roman"/>
                <a:cs typeface="Times New Roman"/>
              </a:rPr>
              <a:t>So, best case running time of BST operations  is O(log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8275" y="1719326"/>
            <a:ext cx="789305" cy="742950"/>
          </a:xfrm>
          <a:custGeom>
            <a:avLst/>
            <a:gdLst/>
            <a:ahLst/>
            <a:cxnLst/>
            <a:rect l="l" t="t" r="r" b="b"/>
            <a:pathLst>
              <a:path w="789304" h="742950">
                <a:moveTo>
                  <a:pt x="394462" y="0"/>
                </a:moveTo>
                <a:lnTo>
                  <a:pt x="344991" y="2893"/>
                </a:lnTo>
                <a:lnTo>
                  <a:pt x="297351" y="11340"/>
                </a:lnTo>
                <a:lnTo>
                  <a:pt x="251913" y="24995"/>
                </a:lnTo>
                <a:lnTo>
                  <a:pt x="209045" y="43509"/>
                </a:lnTo>
                <a:lnTo>
                  <a:pt x="169119" y="66536"/>
                </a:lnTo>
                <a:lnTo>
                  <a:pt x="132504" y="93727"/>
                </a:lnTo>
                <a:lnTo>
                  <a:pt x="99570" y="124734"/>
                </a:lnTo>
                <a:lnTo>
                  <a:pt x="70688" y="159211"/>
                </a:lnTo>
                <a:lnTo>
                  <a:pt x="46227" y="196810"/>
                </a:lnTo>
                <a:lnTo>
                  <a:pt x="26557" y="237184"/>
                </a:lnTo>
                <a:lnTo>
                  <a:pt x="12050" y="279984"/>
                </a:lnTo>
                <a:lnTo>
                  <a:pt x="3074" y="324863"/>
                </a:lnTo>
                <a:lnTo>
                  <a:pt x="0" y="371475"/>
                </a:lnTo>
                <a:lnTo>
                  <a:pt x="3074" y="418061"/>
                </a:lnTo>
                <a:lnTo>
                  <a:pt x="12050" y="462923"/>
                </a:lnTo>
                <a:lnTo>
                  <a:pt x="26557" y="505713"/>
                </a:lnTo>
                <a:lnTo>
                  <a:pt x="46227" y="546082"/>
                </a:lnTo>
                <a:lnTo>
                  <a:pt x="70688" y="583682"/>
                </a:lnTo>
                <a:lnTo>
                  <a:pt x="99570" y="618164"/>
                </a:lnTo>
                <a:lnTo>
                  <a:pt x="132504" y="649179"/>
                </a:lnTo>
                <a:lnTo>
                  <a:pt x="169119" y="676379"/>
                </a:lnTo>
                <a:lnTo>
                  <a:pt x="209045" y="699415"/>
                </a:lnTo>
                <a:lnTo>
                  <a:pt x="251913" y="717938"/>
                </a:lnTo>
                <a:lnTo>
                  <a:pt x="297351" y="731601"/>
                </a:lnTo>
                <a:lnTo>
                  <a:pt x="344991" y="740054"/>
                </a:lnTo>
                <a:lnTo>
                  <a:pt x="394462" y="742950"/>
                </a:lnTo>
                <a:lnTo>
                  <a:pt x="443959" y="740054"/>
                </a:lnTo>
                <a:lnTo>
                  <a:pt x="491622" y="731601"/>
                </a:lnTo>
                <a:lnTo>
                  <a:pt x="537079" y="717938"/>
                </a:lnTo>
                <a:lnTo>
                  <a:pt x="579963" y="699415"/>
                </a:lnTo>
                <a:lnTo>
                  <a:pt x="619902" y="676379"/>
                </a:lnTo>
                <a:lnTo>
                  <a:pt x="656526" y="649179"/>
                </a:lnTo>
                <a:lnTo>
                  <a:pt x="689467" y="618164"/>
                </a:lnTo>
                <a:lnTo>
                  <a:pt x="718355" y="583682"/>
                </a:lnTo>
                <a:lnTo>
                  <a:pt x="742819" y="546082"/>
                </a:lnTo>
                <a:lnTo>
                  <a:pt x="762491" y="505713"/>
                </a:lnTo>
                <a:lnTo>
                  <a:pt x="777000" y="462923"/>
                </a:lnTo>
                <a:lnTo>
                  <a:pt x="785976" y="418061"/>
                </a:lnTo>
                <a:lnTo>
                  <a:pt x="789051" y="371475"/>
                </a:lnTo>
                <a:lnTo>
                  <a:pt x="785976" y="324863"/>
                </a:lnTo>
                <a:lnTo>
                  <a:pt x="777000" y="279984"/>
                </a:lnTo>
                <a:lnTo>
                  <a:pt x="762491" y="237184"/>
                </a:lnTo>
                <a:lnTo>
                  <a:pt x="742819" y="196810"/>
                </a:lnTo>
                <a:lnTo>
                  <a:pt x="718355" y="159211"/>
                </a:lnTo>
                <a:lnTo>
                  <a:pt x="689467" y="124734"/>
                </a:lnTo>
                <a:lnTo>
                  <a:pt x="656526" y="93727"/>
                </a:lnTo>
                <a:lnTo>
                  <a:pt x="619902" y="66536"/>
                </a:lnTo>
                <a:lnTo>
                  <a:pt x="579963" y="43509"/>
                </a:lnTo>
                <a:lnTo>
                  <a:pt x="537079" y="24995"/>
                </a:lnTo>
                <a:lnTo>
                  <a:pt x="491622" y="11340"/>
                </a:lnTo>
                <a:lnTo>
                  <a:pt x="443959" y="2893"/>
                </a:lnTo>
                <a:lnTo>
                  <a:pt x="394462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8275" y="1719326"/>
            <a:ext cx="789305" cy="742950"/>
          </a:xfrm>
          <a:custGeom>
            <a:avLst/>
            <a:gdLst/>
            <a:ahLst/>
            <a:cxnLst/>
            <a:rect l="l" t="t" r="r" b="b"/>
            <a:pathLst>
              <a:path w="789304" h="742950">
                <a:moveTo>
                  <a:pt x="0" y="371475"/>
                </a:moveTo>
                <a:lnTo>
                  <a:pt x="3074" y="324863"/>
                </a:lnTo>
                <a:lnTo>
                  <a:pt x="12050" y="279984"/>
                </a:lnTo>
                <a:lnTo>
                  <a:pt x="26557" y="237184"/>
                </a:lnTo>
                <a:lnTo>
                  <a:pt x="46227" y="196810"/>
                </a:lnTo>
                <a:lnTo>
                  <a:pt x="70688" y="159211"/>
                </a:lnTo>
                <a:lnTo>
                  <a:pt x="99570" y="124734"/>
                </a:lnTo>
                <a:lnTo>
                  <a:pt x="132504" y="93727"/>
                </a:lnTo>
                <a:lnTo>
                  <a:pt x="169119" y="66536"/>
                </a:lnTo>
                <a:lnTo>
                  <a:pt x="209045" y="43509"/>
                </a:lnTo>
                <a:lnTo>
                  <a:pt x="251913" y="24995"/>
                </a:lnTo>
                <a:lnTo>
                  <a:pt x="297351" y="11340"/>
                </a:lnTo>
                <a:lnTo>
                  <a:pt x="344991" y="2893"/>
                </a:lnTo>
                <a:lnTo>
                  <a:pt x="394462" y="0"/>
                </a:lnTo>
                <a:lnTo>
                  <a:pt x="443959" y="2893"/>
                </a:lnTo>
                <a:lnTo>
                  <a:pt x="491622" y="11340"/>
                </a:lnTo>
                <a:lnTo>
                  <a:pt x="537079" y="24995"/>
                </a:lnTo>
                <a:lnTo>
                  <a:pt x="579963" y="43509"/>
                </a:lnTo>
                <a:lnTo>
                  <a:pt x="619902" y="66536"/>
                </a:lnTo>
                <a:lnTo>
                  <a:pt x="656526" y="93727"/>
                </a:lnTo>
                <a:lnTo>
                  <a:pt x="689467" y="124734"/>
                </a:lnTo>
                <a:lnTo>
                  <a:pt x="718355" y="159211"/>
                </a:lnTo>
                <a:lnTo>
                  <a:pt x="742819" y="196810"/>
                </a:lnTo>
                <a:lnTo>
                  <a:pt x="762491" y="237184"/>
                </a:lnTo>
                <a:lnTo>
                  <a:pt x="777000" y="279984"/>
                </a:lnTo>
                <a:lnTo>
                  <a:pt x="785976" y="324863"/>
                </a:lnTo>
                <a:lnTo>
                  <a:pt x="789051" y="371475"/>
                </a:lnTo>
                <a:lnTo>
                  <a:pt x="785976" y="418061"/>
                </a:lnTo>
                <a:lnTo>
                  <a:pt x="777000" y="462923"/>
                </a:lnTo>
                <a:lnTo>
                  <a:pt x="762491" y="505713"/>
                </a:lnTo>
                <a:lnTo>
                  <a:pt x="742819" y="546082"/>
                </a:lnTo>
                <a:lnTo>
                  <a:pt x="718355" y="583682"/>
                </a:lnTo>
                <a:lnTo>
                  <a:pt x="689467" y="618164"/>
                </a:lnTo>
                <a:lnTo>
                  <a:pt x="656526" y="649179"/>
                </a:lnTo>
                <a:lnTo>
                  <a:pt x="619902" y="676379"/>
                </a:lnTo>
                <a:lnTo>
                  <a:pt x="579963" y="699415"/>
                </a:lnTo>
                <a:lnTo>
                  <a:pt x="537079" y="717938"/>
                </a:lnTo>
                <a:lnTo>
                  <a:pt x="491622" y="731601"/>
                </a:lnTo>
                <a:lnTo>
                  <a:pt x="443959" y="740054"/>
                </a:lnTo>
                <a:lnTo>
                  <a:pt x="394462" y="742950"/>
                </a:lnTo>
                <a:lnTo>
                  <a:pt x="344991" y="740054"/>
                </a:lnTo>
                <a:lnTo>
                  <a:pt x="297351" y="731601"/>
                </a:lnTo>
                <a:lnTo>
                  <a:pt x="251913" y="717938"/>
                </a:lnTo>
                <a:lnTo>
                  <a:pt x="209045" y="699415"/>
                </a:lnTo>
                <a:lnTo>
                  <a:pt x="169119" y="676379"/>
                </a:lnTo>
                <a:lnTo>
                  <a:pt x="132504" y="649179"/>
                </a:lnTo>
                <a:lnTo>
                  <a:pt x="99570" y="618164"/>
                </a:lnTo>
                <a:lnTo>
                  <a:pt x="70688" y="583682"/>
                </a:lnTo>
                <a:lnTo>
                  <a:pt x="46227" y="546082"/>
                </a:lnTo>
                <a:lnTo>
                  <a:pt x="26557" y="505713"/>
                </a:lnTo>
                <a:lnTo>
                  <a:pt x="12050" y="462923"/>
                </a:lnTo>
                <a:lnTo>
                  <a:pt x="3074" y="418061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29176" y="1520190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8776" y="2933700"/>
            <a:ext cx="790575" cy="742950"/>
          </a:xfrm>
          <a:custGeom>
            <a:avLst/>
            <a:gdLst/>
            <a:ahLst/>
            <a:cxnLst/>
            <a:rect l="l" t="t" r="r" b="b"/>
            <a:pathLst>
              <a:path w="790575" h="742950">
                <a:moveTo>
                  <a:pt x="395224" y="0"/>
                </a:moveTo>
                <a:lnTo>
                  <a:pt x="345640" y="2895"/>
                </a:lnTo>
                <a:lnTo>
                  <a:pt x="297897" y="11348"/>
                </a:lnTo>
                <a:lnTo>
                  <a:pt x="252364" y="25011"/>
                </a:lnTo>
                <a:lnTo>
                  <a:pt x="209410" y="43534"/>
                </a:lnTo>
                <a:lnTo>
                  <a:pt x="169407" y="66570"/>
                </a:lnTo>
                <a:lnTo>
                  <a:pt x="132725" y="93770"/>
                </a:lnTo>
                <a:lnTo>
                  <a:pt x="99732" y="124785"/>
                </a:lnTo>
                <a:lnTo>
                  <a:pt x="70800" y="159267"/>
                </a:lnTo>
                <a:lnTo>
                  <a:pt x="46299" y="196867"/>
                </a:lnTo>
                <a:lnTo>
                  <a:pt x="26598" y="237236"/>
                </a:lnTo>
                <a:lnTo>
                  <a:pt x="12068" y="280026"/>
                </a:lnTo>
                <a:lnTo>
                  <a:pt x="3078" y="324888"/>
                </a:lnTo>
                <a:lnTo>
                  <a:pt x="0" y="371475"/>
                </a:lnTo>
                <a:lnTo>
                  <a:pt x="3078" y="418061"/>
                </a:lnTo>
                <a:lnTo>
                  <a:pt x="12068" y="462923"/>
                </a:lnTo>
                <a:lnTo>
                  <a:pt x="26598" y="505713"/>
                </a:lnTo>
                <a:lnTo>
                  <a:pt x="46299" y="546082"/>
                </a:lnTo>
                <a:lnTo>
                  <a:pt x="70800" y="583682"/>
                </a:lnTo>
                <a:lnTo>
                  <a:pt x="99732" y="618164"/>
                </a:lnTo>
                <a:lnTo>
                  <a:pt x="132725" y="649179"/>
                </a:lnTo>
                <a:lnTo>
                  <a:pt x="169407" y="676379"/>
                </a:lnTo>
                <a:lnTo>
                  <a:pt x="209410" y="699415"/>
                </a:lnTo>
                <a:lnTo>
                  <a:pt x="252364" y="717938"/>
                </a:lnTo>
                <a:lnTo>
                  <a:pt x="297897" y="731601"/>
                </a:lnTo>
                <a:lnTo>
                  <a:pt x="345640" y="740054"/>
                </a:lnTo>
                <a:lnTo>
                  <a:pt x="395224" y="742950"/>
                </a:lnTo>
                <a:lnTo>
                  <a:pt x="444809" y="740054"/>
                </a:lnTo>
                <a:lnTo>
                  <a:pt x="492558" y="731601"/>
                </a:lnTo>
                <a:lnTo>
                  <a:pt x="538101" y="717938"/>
                </a:lnTo>
                <a:lnTo>
                  <a:pt x="581065" y="699415"/>
                </a:lnTo>
                <a:lnTo>
                  <a:pt x="621081" y="676379"/>
                </a:lnTo>
                <a:lnTo>
                  <a:pt x="657778" y="649179"/>
                </a:lnTo>
                <a:lnTo>
                  <a:pt x="690785" y="618164"/>
                </a:lnTo>
                <a:lnTo>
                  <a:pt x="719732" y="583682"/>
                </a:lnTo>
                <a:lnTo>
                  <a:pt x="744246" y="546082"/>
                </a:lnTo>
                <a:lnTo>
                  <a:pt x="763959" y="505713"/>
                </a:lnTo>
                <a:lnTo>
                  <a:pt x="778498" y="462923"/>
                </a:lnTo>
                <a:lnTo>
                  <a:pt x="787494" y="418061"/>
                </a:lnTo>
                <a:lnTo>
                  <a:pt x="790575" y="371475"/>
                </a:lnTo>
                <a:lnTo>
                  <a:pt x="787494" y="324888"/>
                </a:lnTo>
                <a:lnTo>
                  <a:pt x="778498" y="280026"/>
                </a:lnTo>
                <a:lnTo>
                  <a:pt x="763959" y="237236"/>
                </a:lnTo>
                <a:lnTo>
                  <a:pt x="744246" y="196867"/>
                </a:lnTo>
                <a:lnTo>
                  <a:pt x="719732" y="159267"/>
                </a:lnTo>
                <a:lnTo>
                  <a:pt x="690785" y="124785"/>
                </a:lnTo>
                <a:lnTo>
                  <a:pt x="657778" y="93770"/>
                </a:lnTo>
                <a:lnTo>
                  <a:pt x="621081" y="66570"/>
                </a:lnTo>
                <a:lnTo>
                  <a:pt x="581065" y="43534"/>
                </a:lnTo>
                <a:lnTo>
                  <a:pt x="538101" y="25011"/>
                </a:lnTo>
                <a:lnTo>
                  <a:pt x="492558" y="11348"/>
                </a:lnTo>
                <a:lnTo>
                  <a:pt x="444809" y="2895"/>
                </a:lnTo>
                <a:lnTo>
                  <a:pt x="395224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8776" y="2933700"/>
            <a:ext cx="790575" cy="742950"/>
          </a:xfrm>
          <a:custGeom>
            <a:avLst/>
            <a:gdLst/>
            <a:ahLst/>
            <a:cxnLst/>
            <a:rect l="l" t="t" r="r" b="b"/>
            <a:pathLst>
              <a:path w="790575" h="742950">
                <a:moveTo>
                  <a:pt x="0" y="371475"/>
                </a:moveTo>
                <a:lnTo>
                  <a:pt x="3078" y="324888"/>
                </a:lnTo>
                <a:lnTo>
                  <a:pt x="12068" y="280026"/>
                </a:lnTo>
                <a:lnTo>
                  <a:pt x="26598" y="237236"/>
                </a:lnTo>
                <a:lnTo>
                  <a:pt x="46299" y="196867"/>
                </a:lnTo>
                <a:lnTo>
                  <a:pt x="70800" y="159267"/>
                </a:lnTo>
                <a:lnTo>
                  <a:pt x="99732" y="124785"/>
                </a:lnTo>
                <a:lnTo>
                  <a:pt x="132725" y="93770"/>
                </a:lnTo>
                <a:lnTo>
                  <a:pt x="169407" y="66570"/>
                </a:lnTo>
                <a:lnTo>
                  <a:pt x="209410" y="43534"/>
                </a:lnTo>
                <a:lnTo>
                  <a:pt x="252364" y="25011"/>
                </a:lnTo>
                <a:lnTo>
                  <a:pt x="297897" y="11348"/>
                </a:lnTo>
                <a:lnTo>
                  <a:pt x="345640" y="2895"/>
                </a:lnTo>
                <a:lnTo>
                  <a:pt x="395224" y="0"/>
                </a:lnTo>
                <a:lnTo>
                  <a:pt x="444809" y="2895"/>
                </a:lnTo>
                <a:lnTo>
                  <a:pt x="492558" y="11348"/>
                </a:lnTo>
                <a:lnTo>
                  <a:pt x="538101" y="25011"/>
                </a:lnTo>
                <a:lnTo>
                  <a:pt x="581065" y="43534"/>
                </a:lnTo>
                <a:lnTo>
                  <a:pt x="621081" y="66570"/>
                </a:lnTo>
                <a:lnTo>
                  <a:pt x="657778" y="93770"/>
                </a:lnTo>
                <a:lnTo>
                  <a:pt x="690785" y="124785"/>
                </a:lnTo>
                <a:lnTo>
                  <a:pt x="719732" y="159267"/>
                </a:lnTo>
                <a:lnTo>
                  <a:pt x="744246" y="196867"/>
                </a:lnTo>
                <a:lnTo>
                  <a:pt x="763959" y="237236"/>
                </a:lnTo>
                <a:lnTo>
                  <a:pt x="778498" y="280026"/>
                </a:lnTo>
                <a:lnTo>
                  <a:pt x="787494" y="324888"/>
                </a:lnTo>
                <a:lnTo>
                  <a:pt x="790575" y="371475"/>
                </a:lnTo>
                <a:lnTo>
                  <a:pt x="787494" y="418061"/>
                </a:lnTo>
                <a:lnTo>
                  <a:pt x="778498" y="462923"/>
                </a:lnTo>
                <a:lnTo>
                  <a:pt x="763959" y="505713"/>
                </a:lnTo>
                <a:lnTo>
                  <a:pt x="744246" y="546082"/>
                </a:lnTo>
                <a:lnTo>
                  <a:pt x="719732" y="583682"/>
                </a:lnTo>
                <a:lnTo>
                  <a:pt x="690785" y="618164"/>
                </a:lnTo>
                <a:lnTo>
                  <a:pt x="657778" y="649179"/>
                </a:lnTo>
                <a:lnTo>
                  <a:pt x="621081" y="676379"/>
                </a:lnTo>
                <a:lnTo>
                  <a:pt x="581065" y="699415"/>
                </a:lnTo>
                <a:lnTo>
                  <a:pt x="538101" y="717938"/>
                </a:lnTo>
                <a:lnTo>
                  <a:pt x="492558" y="731601"/>
                </a:lnTo>
                <a:lnTo>
                  <a:pt x="444809" y="740054"/>
                </a:lnTo>
                <a:lnTo>
                  <a:pt x="395224" y="742950"/>
                </a:lnTo>
                <a:lnTo>
                  <a:pt x="345640" y="740054"/>
                </a:lnTo>
                <a:lnTo>
                  <a:pt x="297897" y="731601"/>
                </a:lnTo>
                <a:lnTo>
                  <a:pt x="252364" y="717938"/>
                </a:lnTo>
                <a:lnTo>
                  <a:pt x="209410" y="699415"/>
                </a:lnTo>
                <a:lnTo>
                  <a:pt x="169407" y="676379"/>
                </a:lnTo>
                <a:lnTo>
                  <a:pt x="132725" y="649179"/>
                </a:lnTo>
                <a:lnTo>
                  <a:pt x="99732" y="618164"/>
                </a:lnTo>
                <a:lnTo>
                  <a:pt x="70800" y="583682"/>
                </a:lnTo>
                <a:lnTo>
                  <a:pt x="46299" y="546082"/>
                </a:lnTo>
                <a:lnTo>
                  <a:pt x="26598" y="505713"/>
                </a:lnTo>
                <a:lnTo>
                  <a:pt x="12068" y="462923"/>
                </a:lnTo>
                <a:lnTo>
                  <a:pt x="3078" y="418061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04897" y="2849117"/>
            <a:ext cx="36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3400" y="2352675"/>
            <a:ext cx="1019175" cy="688975"/>
          </a:xfrm>
          <a:custGeom>
            <a:avLst/>
            <a:gdLst/>
            <a:ahLst/>
            <a:cxnLst/>
            <a:rect l="l" t="t" r="r" b="b"/>
            <a:pathLst>
              <a:path w="1019175" h="688975">
                <a:moveTo>
                  <a:pt x="1019175" y="0"/>
                </a:moveTo>
                <a:lnTo>
                  <a:pt x="0" y="6889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737" y="4148073"/>
            <a:ext cx="1506855" cy="1957705"/>
          </a:xfrm>
          <a:custGeom>
            <a:avLst/>
            <a:gdLst/>
            <a:ahLst/>
            <a:cxnLst/>
            <a:rect l="l" t="t" r="r" b="b"/>
            <a:pathLst>
              <a:path w="1506855" h="1957704">
                <a:moveTo>
                  <a:pt x="753300" y="0"/>
                </a:moveTo>
                <a:lnTo>
                  <a:pt x="0" y="1957451"/>
                </a:lnTo>
                <a:lnTo>
                  <a:pt x="1506537" y="1957451"/>
                </a:lnTo>
                <a:lnTo>
                  <a:pt x="7533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0737" y="4148073"/>
            <a:ext cx="1506855" cy="1957705"/>
          </a:xfrm>
          <a:custGeom>
            <a:avLst/>
            <a:gdLst/>
            <a:ahLst/>
            <a:cxnLst/>
            <a:rect l="l" t="t" r="r" b="b"/>
            <a:pathLst>
              <a:path w="1506855" h="1957704">
                <a:moveTo>
                  <a:pt x="0" y="1957451"/>
                </a:moveTo>
                <a:lnTo>
                  <a:pt x="753300" y="0"/>
                </a:lnTo>
                <a:lnTo>
                  <a:pt x="1506537" y="1957451"/>
                </a:lnTo>
                <a:lnTo>
                  <a:pt x="0" y="19574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4800" y="3568700"/>
            <a:ext cx="939800" cy="579755"/>
          </a:xfrm>
          <a:custGeom>
            <a:avLst/>
            <a:gdLst/>
            <a:ahLst/>
            <a:cxnLst/>
            <a:rect l="l" t="t" r="r" b="b"/>
            <a:pathLst>
              <a:path w="939800" h="579754">
                <a:moveTo>
                  <a:pt x="939800" y="0"/>
                </a:moveTo>
                <a:lnTo>
                  <a:pt x="0" y="5793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01317" y="5176824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2226" y="4216400"/>
            <a:ext cx="1435100" cy="1079500"/>
          </a:xfrm>
          <a:custGeom>
            <a:avLst/>
            <a:gdLst/>
            <a:ahLst/>
            <a:cxnLst/>
            <a:rect l="l" t="t" r="r" b="b"/>
            <a:pathLst>
              <a:path w="1435100" h="1079500">
                <a:moveTo>
                  <a:pt x="717550" y="0"/>
                </a:moveTo>
                <a:lnTo>
                  <a:pt x="0" y="1079500"/>
                </a:lnTo>
                <a:lnTo>
                  <a:pt x="1435100" y="1079500"/>
                </a:lnTo>
                <a:lnTo>
                  <a:pt x="71755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2226" y="4216400"/>
            <a:ext cx="1435100" cy="1079500"/>
          </a:xfrm>
          <a:custGeom>
            <a:avLst/>
            <a:gdLst/>
            <a:ahLst/>
            <a:cxnLst/>
            <a:rect l="l" t="t" r="r" b="b"/>
            <a:pathLst>
              <a:path w="1435100" h="1079500">
                <a:moveTo>
                  <a:pt x="0" y="1079500"/>
                </a:moveTo>
                <a:lnTo>
                  <a:pt x="717550" y="0"/>
                </a:lnTo>
                <a:lnTo>
                  <a:pt x="1435100" y="1079500"/>
                </a:lnTo>
                <a:lnTo>
                  <a:pt x="0" y="1079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7475" y="3338576"/>
            <a:ext cx="1508125" cy="1148080"/>
          </a:xfrm>
          <a:custGeom>
            <a:avLst/>
            <a:gdLst/>
            <a:ahLst/>
            <a:cxnLst/>
            <a:rect l="l" t="t" r="r" b="b"/>
            <a:pathLst>
              <a:path w="1508125" h="1148079">
                <a:moveTo>
                  <a:pt x="754126" y="0"/>
                </a:moveTo>
                <a:lnTo>
                  <a:pt x="0" y="1147699"/>
                </a:lnTo>
                <a:lnTo>
                  <a:pt x="1508125" y="1147699"/>
                </a:lnTo>
                <a:lnTo>
                  <a:pt x="754126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97475" y="3338576"/>
            <a:ext cx="1508125" cy="1148080"/>
          </a:xfrm>
          <a:custGeom>
            <a:avLst/>
            <a:gdLst/>
            <a:ahLst/>
            <a:cxnLst/>
            <a:rect l="l" t="t" r="r" b="b"/>
            <a:pathLst>
              <a:path w="1508125" h="1148079">
                <a:moveTo>
                  <a:pt x="0" y="1147699"/>
                </a:moveTo>
                <a:lnTo>
                  <a:pt x="754126" y="0"/>
                </a:lnTo>
                <a:lnTo>
                  <a:pt x="1508125" y="1147699"/>
                </a:lnTo>
                <a:lnTo>
                  <a:pt x="0" y="114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36082" y="3569970"/>
            <a:ext cx="444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Z</a:t>
            </a:r>
            <a:endParaRPr sz="5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73400" y="3568700"/>
            <a:ext cx="976630" cy="647700"/>
          </a:xfrm>
          <a:custGeom>
            <a:avLst/>
            <a:gdLst/>
            <a:ahLst/>
            <a:cxnLst/>
            <a:rect l="l" t="t" r="r" b="b"/>
            <a:pathLst>
              <a:path w="976629" h="647700">
                <a:moveTo>
                  <a:pt x="0" y="0"/>
                </a:moveTo>
                <a:lnTo>
                  <a:pt x="976376" y="6477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53026" y="2352675"/>
            <a:ext cx="1298575" cy="986155"/>
          </a:xfrm>
          <a:custGeom>
            <a:avLst/>
            <a:gdLst/>
            <a:ahLst/>
            <a:cxnLst/>
            <a:rect l="l" t="t" r="r" b="b"/>
            <a:pathLst>
              <a:path w="1298575" h="986154">
                <a:moveTo>
                  <a:pt x="0" y="0"/>
                </a:moveTo>
                <a:lnTo>
                  <a:pt x="1298575" y="98590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64375" y="4486275"/>
            <a:ext cx="1506855" cy="1905"/>
          </a:xfrm>
          <a:custGeom>
            <a:avLst/>
            <a:gdLst/>
            <a:ahLst/>
            <a:cxnLst/>
            <a:rect l="l" t="t" r="r" b="b"/>
            <a:pathLst>
              <a:path w="1506854" h="1904">
                <a:moveTo>
                  <a:pt x="0" y="0"/>
                </a:moveTo>
                <a:lnTo>
                  <a:pt x="1506601" y="1524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64375" y="5295900"/>
            <a:ext cx="1506855" cy="1905"/>
          </a:xfrm>
          <a:custGeom>
            <a:avLst/>
            <a:gdLst/>
            <a:ahLst/>
            <a:cxnLst/>
            <a:rect l="l" t="t" r="r" b="b"/>
            <a:pathLst>
              <a:path w="1506854" h="1904">
                <a:moveTo>
                  <a:pt x="0" y="0"/>
                </a:moveTo>
                <a:lnTo>
                  <a:pt x="1506601" y="1650"/>
                </a:lnTo>
              </a:path>
            </a:pathLst>
          </a:custGeom>
          <a:ln w="19049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64375" y="6037262"/>
            <a:ext cx="1506855" cy="1905"/>
          </a:xfrm>
          <a:custGeom>
            <a:avLst/>
            <a:gdLst/>
            <a:ahLst/>
            <a:cxnLst/>
            <a:rect l="l" t="t" r="r" b="b"/>
            <a:pathLst>
              <a:path w="1506854" h="1904">
                <a:moveTo>
                  <a:pt x="0" y="0"/>
                </a:moveTo>
                <a:lnTo>
                  <a:pt x="1506601" y="1587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76009" y="1903857"/>
            <a:ext cx="23971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Inserting into </a:t>
            </a:r>
            <a:r>
              <a:rPr sz="2400" i="1" dirty="0">
                <a:latin typeface="Arial"/>
                <a:cs typeface="Arial"/>
              </a:rPr>
              <a:t>X  </a:t>
            </a:r>
            <a:r>
              <a:rPr sz="2400" i="1" spc="-5" dirty="0">
                <a:latin typeface="Arial"/>
                <a:cs typeface="Arial"/>
              </a:rPr>
              <a:t>destroys the </a:t>
            </a:r>
            <a:r>
              <a:rPr sz="2400" i="1" spc="-50" dirty="0">
                <a:latin typeface="Arial"/>
                <a:cs typeface="Arial"/>
              </a:rPr>
              <a:t>AVL  </a:t>
            </a:r>
            <a:r>
              <a:rPr sz="2400" i="1" spc="-5" dirty="0">
                <a:latin typeface="Arial"/>
                <a:cs typeface="Arial"/>
              </a:rPr>
              <a:t>property at node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1661" y="683717"/>
            <a:ext cx="7041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Outside</a:t>
            </a:r>
            <a:r>
              <a:rPr sz="4400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61228" y="32264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07794" y="4064889"/>
            <a:ext cx="4578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5" dirty="0">
                <a:latin typeface="Arial"/>
                <a:cs typeface="Arial"/>
              </a:rPr>
              <a:t>+</a:t>
            </a: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19525" y="4020803"/>
            <a:ext cx="618490" cy="13176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8275" y="1719326"/>
            <a:ext cx="789305" cy="742950"/>
          </a:xfrm>
          <a:custGeom>
            <a:avLst/>
            <a:gdLst/>
            <a:ahLst/>
            <a:cxnLst/>
            <a:rect l="l" t="t" r="r" b="b"/>
            <a:pathLst>
              <a:path w="789304" h="742950">
                <a:moveTo>
                  <a:pt x="394462" y="0"/>
                </a:moveTo>
                <a:lnTo>
                  <a:pt x="344991" y="2893"/>
                </a:lnTo>
                <a:lnTo>
                  <a:pt x="297351" y="11340"/>
                </a:lnTo>
                <a:lnTo>
                  <a:pt x="251913" y="24995"/>
                </a:lnTo>
                <a:lnTo>
                  <a:pt x="209045" y="43509"/>
                </a:lnTo>
                <a:lnTo>
                  <a:pt x="169119" y="66536"/>
                </a:lnTo>
                <a:lnTo>
                  <a:pt x="132504" y="93727"/>
                </a:lnTo>
                <a:lnTo>
                  <a:pt x="99570" y="124734"/>
                </a:lnTo>
                <a:lnTo>
                  <a:pt x="70688" y="159211"/>
                </a:lnTo>
                <a:lnTo>
                  <a:pt x="46227" y="196810"/>
                </a:lnTo>
                <a:lnTo>
                  <a:pt x="26557" y="237184"/>
                </a:lnTo>
                <a:lnTo>
                  <a:pt x="12050" y="279984"/>
                </a:lnTo>
                <a:lnTo>
                  <a:pt x="3074" y="324863"/>
                </a:lnTo>
                <a:lnTo>
                  <a:pt x="0" y="371475"/>
                </a:lnTo>
                <a:lnTo>
                  <a:pt x="3074" y="418061"/>
                </a:lnTo>
                <a:lnTo>
                  <a:pt x="12050" y="462923"/>
                </a:lnTo>
                <a:lnTo>
                  <a:pt x="26557" y="505713"/>
                </a:lnTo>
                <a:lnTo>
                  <a:pt x="46227" y="546082"/>
                </a:lnTo>
                <a:lnTo>
                  <a:pt x="70688" y="583682"/>
                </a:lnTo>
                <a:lnTo>
                  <a:pt x="99570" y="618164"/>
                </a:lnTo>
                <a:lnTo>
                  <a:pt x="132504" y="649179"/>
                </a:lnTo>
                <a:lnTo>
                  <a:pt x="169119" y="676379"/>
                </a:lnTo>
                <a:lnTo>
                  <a:pt x="209045" y="699415"/>
                </a:lnTo>
                <a:lnTo>
                  <a:pt x="251913" y="717938"/>
                </a:lnTo>
                <a:lnTo>
                  <a:pt x="297351" y="731601"/>
                </a:lnTo>
                <a:lnTo>
                  <a:pt x="344991" y="740054"/>
                </a:lnTo>
                <a:lnTo>
                  <a:pt x="394462" y="742950"/>
                </a:lnTo>
                <a:lnTo>
                  <a:pt x="443959" y="740054"/>
                </a:lnTo>
                <a:lnTo>
                  <a:pt x="491622" y="731601"/>
                </a:lnTo>
                <a:lnTo>
                  <a:pt x="537079" y="717938"/>
                </a:lnTo>
                <a:lnTo>
                  <a:pt x="579963" y="699415"/>
                </a:lnTo>
                <a:lnTo>
                  <a:pt x="619902" y="676379"/>
                </a:lnTo>
                <a:lnTo>
                  <a:pt x="656526" y="649179"/>
                </a:lnTo>
                <a:lnTo>
                  <a:pt x="689467" y="618164"/>
                </a:lnTo>
                <a:lnTo>
                  <a:pt x="718355" y="583682"/>
                </a:lnTo>
                <a:lnTo>
                  <a:pt x="742819" y="546082"/>
                </a:lnTo>
                <a:lnTo>
                  <a:pt x="762491" y="505713"/>
                </a:lnTo>
                <a:lnTo>
                  <a:pt x="777000" y="462923"/>
                </a:lnTo>
                <a:lnTo>
                  <a:pt x="785976" y="418061"/>
                </a:lnTo>
                <a:lnTo>
                  <a:pt x="789051" y="371475"/>
                </a:lnTo>
                <a:lnTo>
                  <a:pt x="785976" y="324863"/>
                </a:lnTo>
                <a:lnTo>
                  <a:pt x="777000" y="279984"/>
                </a:lnTo>
                <a:lnTo>
                  <a:pt x="762491" y="237184"/>
                </a:lnTo>
                <a:lnTo>
                  <a:pt x="742819" y="196810"/>
                </a:lnTo>
                <a:lnTo>
                  <a:pt x="718355" y="159211"/>
                </a:lnTo>
                <a:lnTo>
                  <a:pt x="689467" y="124734"/>
                </a:lnTo>
                <a:lnTo>
                  <a:pt x="656526" y="93727"/>
                </a:lnTo>
                <a:lnTo>
                  <a:pt x="619902" y="66536"/>
                </a:lnTo>
                <a:lnTo>
                  <a:pt x="579963" y="43509"/>
                </a:lnTo>
                <a:lnTo>
                  <a:pt x="537079" y="24995"/>
                </a:lnTo>
                <a:lnTo>
                  <a:pt x="491622" y="11340"/>
                </a:lnTo>
                <a:lnTo>
                  <a:pt x="443959" y="2893"/>
                </a:lnTo>
                <a:lnTo>
                  <a:pt x="394462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8275" y="1719326"/>
            <a:ext cx="789305" cy="742950"/>
          </a:xfrm>
          <a:custGeom>
            <a:avLst/>
            <a:gdLst/>
            <a:ahLst/>
            <a:cxnLst/>
            <a:rect l="l" t="t" r="r" b="b"/>
            <a:pathLst>
              <a:path w="789304" h="742950">
                <a:moveTo>
                  <a:pt x="0" y="371475"/>
                </a:moveTo>
                <a:lnTo>
                  <a:pt x="3074" y="324863"/>
                </a:lnTo>
                <a:lnTo>
                  <a:pt x="12050" y="279984"/>
                </a:lnTo>
                <a:lnTo>
                  <a:pt x="26557" y="237184"/>
                </a:lnTo>
                <a:lnTo>
                  <a:pt x="46227" y="196810"/>
                </a:lnTo>
                <a:lnTo>
                  <a:pt x="70688" y="159211"/>
                </a:lnTo>
                <a:lnTo>
                  <a:pt x="99570" y="124734"/>
                </a:lnTo>
                <a:lnTo>
                  <a:pt x="132504" y="93727"/>
                </a:lnTo>
                <a:lnTo>
                  <a:pt x="169119" y="66536"/>
                </a:lnTo>
                <a:lnTo>
                  <a:pt x="209045" y="43509"/>
                </a:lnTo>
                <a:lnTo>
                  <a:pt x="251913" y="24995"/>
                </a:lnTo>
                <a:lnTo>
                  <a:pt x="297351" y="11340"/>
                </a:lnTo>
                <a:lnTo>
                  <a:pt x="344991" y="2893"/>
                </a:lnTo>
                <a:lnTo>
                  <a:pt x="394462" y="0"/>
                </a:lnTo>
                <a:lnTo>
                  <a:pt x="443959" y="2893"/>
                </a:lnTo>
                <a:lnTo>
                  <a:pt x="491622" y="11340"/>
                </a:lnTo>
                <a:lnTo>
                  <a:pt x="537079" y="24995"/>
                </a:lnTo>
                <a:lnTo>
                  <a:pt x="579963" y="43509"/>
                </a:lnTo>
                <a:lnTo>
                  <a:pt x="619902" y="66536"/>
                </a:lnTo>
                <a:lnTo>
                  <a:pt x="656526" y="93727"/>
                </a:lnTo>
                <a:lnTo>
                  <a:pt x="689467" y="124734"/>
                </a:lnTo>
                <a:lnTo>
                  <a:pt x="718355" y="159211"/>
                </a:lnTo>
                <a:lnTo>
                  <a:pt x="742819" y="196810"/>
                </a:lnTo>
                <a:lnTo>
                  <a:pt x="762491" y="237184"/>
                </a:lnTo>
                <a:lnTo>
                  <a:pt x="777000" y="279984"/>
                </a:lnTo>
                <a:lnTo>
                  <a:pt x="785976" y="324863"/>
                </a:lnTo>
                <a:lnTo>
                  <a:pt x="789051" y="371475"/>
                </a:lnTo>
                <a:lnTo>
                  <a:pt x="785976" y="418061"/>
                </a:lnTo>
                <a:lnTo>
                  <a:pt x="777000" y="462923"/>
                </a:lnTo>
                <a:lnTo>
                  <a:pt x="762491" y="505713"/>
                </a:lnTo>
                <a:lnTo>
                  <a:pt x="742819" y="546082"/>
                </a:lnTo>
                <a:lnTo>
                  <a:pt x="718355" y="583682"/>
                </a:lnTo>
                <a:lnTo>
                  <a:pt x="689467" y="618164"/>
                </a:lnTo>
                <a:lnTo>
                  <a:pt x="656526" y="649179"/>
                </a:lnTo>
                <a:lnTo>
                  <a:pt x="619902" y="676379"/>
                </a:lnTo>
                <a:lnTo>
                  <a:pt x="579963" y="699415"/>
                </a:lnTo>
                <a:lnTo>
                  <a:pt x="537079" y="717938"/>
                </a:lnTo>
                <a:lnTo>
                  <a:pt x="491622" y="731601"/>
                </a:lnTo>
                <a:lnTo>
                  <a:pt x="443959" y="740054"/>
                </a:lnTo>
                <a:lnTo>
                  <a:pt x="394462" y="742950"/>
                </a:lnTo>
                <a:lnTo>
                  <a:pt x="344991" y="740054"/>
                </a:lnTo>
                <a:lnTo>
                  <a:pt x="297351" y="731601"/>
                </a:lnTo>
                <a:lnTo>
                  <a:pt x="251913" y="717938"/>
                </a:lnTo>
                <a:lnTo>
                  <a:pt x="209045" y="699415"/>
                </a:lnTo>
                <a:lnTo>
                  <a:pt x="169119" y="676379"/>
                </a:lnTo>
                <a:lnTo>
                  <a:pt x="132504" y="649179"/>
                </a:lnTo>
                <a:lnTo>
                  <a:pt x="99570" y="618164"/>
                </a:lnTo>
                <a:lnTo>
                  <a:pt x="70688" y="583682"/>
                </a:lnTo>
                <a:lnTo>
                  <a:pt x="46227" y="546082"/>
                </a:lnTo>
                <a:lnTo>
                  <a:pt x="26557" y="505713"/>
                </a:lnTo>
                <a:lnTo>
                  <a:pt x="12050" y="462923"/>
                </a:lnTo>
                <a:lnTo>
                  <a:pt x="3074" y="418061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29176" y="1520190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8776" y="2933700"/>
            <a:ext cx="790575" cy="742950"/>
          </a:xfrm>
          <a:custGeom>
            <a:avLst/>
            <a:gdLst/>
            <a:ahLst/>
            <a:cxnLst/>
            <a:rect l="l" t="t" r="r" b="b"/>
            <a:pathLst>
              <a:path w="790575" h="742950">
                <a:moveTo>
                  <a:pt x="395224" y="0"/>
                </a:moveTo>
                <a:lnTo>
                  <a:pt x="345640" y="2895"/>
                </a:lnTo>
                <a:lnTo>
                  <a:pt x="297897" y="11348"/>
                </a:lnTo>
                <a:lnTo>
                  <a:pt x="252364" y="25011"/>
                </a:lnTo>
                <a:lnTo>
                  <a:pt x="209410" y="43534"/>
                </a:lnTo>
                <a:lnTo>
                  <a:pt x="169407" y="66570"/>
                </a:lnTo>
                <a:lnTo>
                  <a:pt x="132725" y="93770"/>
                </a:lnTo>
                <a:lnTo>
                  <a:pt x="99732" y="124785"/>
                </a:lnTo>
                <a:lnTo>
                  <a:pt x="70800" y="159267"/>
                </a:lnTo>
                <a:lnTo>
                  <a:pt x="46299" y="196867"/>
                </a:lnTo>
                <a:lnTo>
                  <a:pt x="26598" y="237236"/>
                </a:lnTo>
                <a:lnTo>
                  <a:pt x="12068" y="280026"/>
                </a:lnTo>
                <a:lnTo>
                  <a:pt x="3078" y="324888"/>
                </a:lnTo>
                <a:lnTo>
                  <a:pt x="0" y="371475"/>
                </a:lnTo>
                <a:lnTo>
                  <a:pt x="3078" y="418061"/>
                </a:lnTo>
                <a:lnTo>
                  <a:pt x="12068" y="462923"/>
                </a:lnTo>
                <a:lnTo>
                  <a:pt x="26598" y="505713"/>
                </a:lnTo>
                <a:lnTo>
                  <a:pt x="46299" y="546082"/>
                </a:lnTo>
                <a:lnTo>
                  <a:pt x="70800" y="583682"/>
                </a:lnTo>
                <a:lnTo>
                  <a:pt x="99732" y="618164"/>
                </a:lnTo>
                <a:lnTo>
                  <a:pt x="132725" y="649179"/>
                </a:lnTo>
                <a:lnTo>
                  <a:pt x="169407" y="676379"/>
                </a:lnTo>
                <a:lnTo>
                  <a:pt x="209410" y="699415"/>
                </a:lnTo>
                <a:lnTo>
                  <a:pt x="252364" y="717938"/>
                </a:lnTo>
                <a:lnTo>
                  <a:pt x="297897" y="731601"/>
                </a:lnTo>
                <a:lnTo>
                  <a:pt x="345640" y="740054"/>
                </a:lnTo>
                <a:lnTo>
                  <a:pt x="395224" y="742950"/>
                </a:lnTo>
                <a:lnTo>
                  <a:pt x="444809" y="740054"/>
                </a:lnTo>
                <a:lnTo>
                  <a:pt x="492558" y="731601"/>
                </a:lnTo>
                <a:lnTo>
                  <a:pt x="538101" y="717938"/>
                </a:lnTo>
                <a:lnTo>
                  <a:pt x="581065" y="699415"/>
                </a:lnTo>
                <a:lnTo>
                  <a:pt x="621081" y="676379"/>
                </a:lnTo>
                <a:lnTo>
                  <a:pt x="657778" y="649179"/>
                </a:lnTo>
                <a:lnTo>
                  <a:pt x="690785" y="618164"/>
                </a:lnTo>
                <a:lnTo>
                  <a:pt x="719732" y="583682"/>
                </a:lnTo>
                <a:lnTo>
                  <a:pt x="744246" y="546082"/>
                </a:lnTo>
                <a:lnTo>
                  <a:pt x="763959" y="505713"/>
                </a:lnTo>
                <a:lnTo>
                  <a:pt x="778498" y="462923"/>
                </a:lnTo>
                <a:lnTo>
                  <a:pt x="787494" y="418061"/>
                </a:lnTo>
                <a:lnTo>
                  <a:pt x="790575" y="371475"/>
                </a:lnTo>
                <a:lnTo>
                  <a:pt x="787494" y="324888"/>
                </a:lnTo>
                <a:lnTo>
                  <a:pt x="778498" y="280026"/>
                </a:lnTo>
                <a:lnTo>
                  <a:pt x="763959" y="237236"/>
                </a:lnTo>
                <a:lnTo>
                  <a:pt x="744246" y="196867"/>
                </a:lnTo>
                <a:lnTo>
                  <a:pt x="719732" y="159267"/>
                </a:lnTo>
                <a:lnTo>
                  <a:pt x="690785" y="124785"/>
                </a:lnTo>
                <a:lnTo>
                  <a:pt x="657778" y="93770"/>
                </a:lnTo>
                <a:lnTo>
                  <a:pt x="621081" y="66570"/>
                </a:lnTo>
                <a:lnTo>
                  <a:pt x="581065" y="43534"/>
                </a:lnTo>
                <a:lnTo>
                  <a:pt x="538101" y="25011"/>
                </a:lnTo>
                <a:lnTo>
                  <a:pt x="492558" y="11348"/>
                </a:lnTo>
                <a:lnTo>
                  <a:pt x="444809" y="2895"/>
                </a:lnTo>
                <a:lnTo>
                  <a:pt x="395224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8776" y="2933700"/>
            <a:ext cx="790575" cy="742950"/>
          </a:xfrm>
          <a:custGeom>
            <a:avLst/>
            <a:gdLst/>
            <a:ahLst/>
            <a:cxnLst/>
            <a:rect l="l" t="t" r="r" b="b"/>
            <a:pathLst>
              <a:path w="790575" h="742950">
                <a:moveTo>
                  <a:pt x="0" y="371475"/>
                </a:moveTo>
                <a:lnTo>
                  <a:pt x="3078" y="324888"/>
                </a:lnTo>
                <a:lnTo>
                  <a:pt x="12068" y="280026"/>
                </a:lnTo>
                <a:lnTo>
                  <a:pt x="26598" y="237236"/>
                </a:lnTo>
                <a:lnTo>
                  <a:pt x="46299" y="196867"/>
                </a:lnTo>
                <a:lnTo>
                  <a:pt x="70800" y="159267"/>
                </a:lnTo>
                <a:lnTo>
                  <a:pt x="99732" y="124785"/>
                </a:lnTo>
                <a:lnTo>
                  <a:pt x="132725" y="93770"/>
                </a:lnTo>
                <a:lnTo>
                  <a:pt x="169407" y="66570"/>
                </a:lnTo>
                <a:lnTo>
                  <a:pt x="209410" y="43534"/>
                </a:lnTo>
                <a:lnTo>
                  <a:pt x="252364" y="25011"/>
                </a:lnTo>
                <a:lnTo>
                  <a:pt x="297897" y="11348"/>
                </a:lnTo>
                <a:lnTo>
                  <a:pt x="345640" y="2895"/>
                </a:lnTo>
                <a:lnTo>
                  <a:pt x="395224" y="0"/>
                </a:lnTo>
                <a:lnTo>
                  <a:pt x="444809" y="2895"/>
                </a:lnTo>
                <a:lnTo>
                  <a:pt x="492558" y="11348"/>
                </a:lnTo>
                <a:lnTo>
                  <a:pt x="538101" y="25011"/>
                </a:lnTo>
                <a:lnTo>
                  <a:pt x="581065" y="43534"/>
                </a:lnTo>
                <a:lnTo>
                  <a:pt x="621081" y="66570"/>
                </a:lnTo>
                <a:lnTo>
                  <a:pt x="657778" y="93770"/>
                </a:lnTo>
                <a:lnTo>
                  <a:pt x="690785" y="124785"/>
                </a:lnTo>
                <a:lnTo>
                  <a:pt x="719732" y="159267"/>
                </a:lnTo>
                <a:lnTo>
                  <a:pt x="744246" y="196867"/>
                </a:lnTo>
                <a:lnTo>
                  <a:pt x="763959" y="237236"/>
                </a:lnTo>
                <a:lnTo>
                  <a:pt x="778498" y="280026"/>
                </a:lnTo>
                <a:lnTo>
                  <a:pt x="787494" y="324888"/>
                </a:lnTo>
                <a:lnTo>
                  <a:pt x="790575" y="371475"/>
                </a:lnTo>
                <a:lnTo>
                  <a:pt x="787494" y="418061"/>
                </a:lnTo>
                <a:lnTo>
                  <a:pt x="778498" y="462923"/>
                </a:lnTo>
                <a:lnTo>
                  <a:pt x="763959" y="505713"/>
                </a:lnTo>
                <a:lnTo>
                  <a:pt x="744246" y="546082"/>
                </a:lnTo>
                <a:lnTo>
                  <a:pt x="719732" y="583682"/>
                </a:lnTo>
                <a:lnTo>
                  <a:pt x="690785" y="618164"/>
                </a:lnTo>
                <a:lnTo>
                  <a:pt x="657778" y="649179"/>
                </a:lnTo>
                <a:lnTo>
                  <a:pt x="621081" y="676379"/>
                </a:lnTo>
                <a:lnTo>
                  <a:pt x="581065" y="699415"/>
                </a:lnTo>
                <a:lnTo>
                  <a:pt x="538101" y="717938"/>
                </a:lnTo>
                <a:lnTo>
                  <a:pt x="492558" y="731601"/>
                </a:lnTo>
                <a:lnTo>
                  <a:pt x="444809" y="740054"/>
                </a:lnTo>
                <a:lnTo>
                  <a:pt x="395224" y="742950"/>
                </a:lnTo>
                <a:lnTo>
                  <a:pt x="345640" y="740054"/>
                </a:lnTo>
                <a:lnTo>
                  <a:pt x="297897" y="731601"/>
                </a:lnTo>
                <a:lnTo>
                  <a:pt x="252364" y="717938"/>
                </a:lnTo>
                <a:lnTo>
                  <a:pt x="209410" y="699415"/>
                </a:lnTo>
                <a:lnTo>
                  <a:pt x="169407" y="676379"/>
                </a:lnTo>
                <a:lnTo>
                  <a:pt x="132725" y="649179"/>
                </a:lnTo>
                <a:lnTo>
                  <a:pt x="99732" y="618164"/>
                </a:lnTo>
                <a:lnTo>
                  <a:pt x="70800" y="583682"/>
                </a:lnTo>
                <a:lnTo>
                  <a:pt x="46299" y="546082"/>
                </a:lnTo>
                <a:lnTo>
                  <a:pt x="26598" y="505713"/>
                </a:lnTo>
                <a:lnTo>
                  <a:pt x="12068" y="462923"/>
                </a:lnTo>
                <a:lnTo>
                  <a:pt x="3078" y="418061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04897" y="2849117"/>
            <a:ext cx="36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73400" y="2352675"/>
            <a:ext cx="1019175" cy="688975"/>
          </a:xfrm>
          <a:custGeom>
            <a:avLst/>
            <a:gdLst/>
            <a:ahLst/>
            <a:cxnLst/>
            <a:rect l="l" t="t" r="r" b="b"/>
            <a:pathLst>
              <a:path w="1019175" h="688975">
                <a:moveTo>
                  <a:pt x="1019175" y="0"/>
                </a:moveTo>
                <a:lnTo>
                  <a:pt x="0" y="6889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737" y="4148073"/>
            <a:ext cx="1506855" cy="1957705"/>
          </a:xfrm>
          <a:custGeom>
            <a:avLst/>
            <a:gdLst/>
            <a:ahLst/>
            <a:cxnLst/>
            <a:rect l="l" t="t" r="r" b="b"/>
            <a:pathLst>
              <a:path w="1506855" h="1957704">
                <a:moveTo>
                  <a:pt x="753300" y="0"/>
                </a:moveTo>
                <a:lnTo>
                  <a:pt x="0" y="1957451"/>
                </a:lnTo>
                <a:lnTo>
                  <a:pt x="1506537" y="1957451"/>
                </a:lnTo>
                <a:lnTo>
                  <a:pt x="7533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0737" y="4148073"/>
            <a:ext cx="1506855" cy="1957705"/>
          </a:xfrm>
          <a:custGeom>
            <a:avLst/>
            <a:gdLst/>
            <a:ahLst/>
            <a:cxnLst/>
            <a:rect l="l" t="t" r="r" b="b"/>
            <a:pathLst>
              <a:path w="1506855" h="1957704">
                <a:moveTo>
                  <a:pt x="0" y="1957451"/>
                </a:moveTo>
                <a:lnTo>
                  <a:pt x="753300" y="0"/>
                </a:lnTo>
                <a:lnTo>
                  <a:pt x="1506537" y="1957451"/>
                </a:lnTo>
                <a:lnTo>
                  <a:pt x="0" y="19574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4800" y="3568700"/>
            <a:ext cx="939800" cy="579755"/>
          </a:xfrm>
          <a:custGeom>
            <a:avLst/>
            <a:gdLst/>
            <a:ahLst/>
            <a:cxnLst/>
            <a:rect l="l" t="t" r="r" b="b"/>
            <a:pathLst>
              <a:path w="939800" h="579754">
                <a:moveTo>
                  <a:pt x="939800" y="0"/>
                </a:moveTo>
                <a:lnTo>
                  <a:pt x="0" y="5793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01317" y="5176824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2226" y="4216400"/>
            <a:ext cx="1435100" cy="1079500"/>
          </a:xfrm>
          <a:custGeom>
            <a:avLst/>
            <a:gdLst/>
            <a:ahLst/>
            <a:cxnLst/>
            <a:rect l="l" t="t" r="r" b="b"/>
            <a:pathLst>
              <a:path w="1435100" h="1079500">
                <a:moveTo>
                  <a:pt x="717550" y="0"/>
                </a:moveTo>
                <a:lnTo>
                  <a:pt x="0" y="1079500"/>
                </a:lnTo>
                <a:lnTo>
                  <a:pt x="1435100" y="1079500"/>
                </a:lnTo>
                <a:lnTo>
                  <a:pt x="71755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2226" y="4216400"/>
            <a:ext cx="1435100" cy="1079500"/>
          </a:xfrm>
          <a:custGeom>
            <a:avLst/>
            <a:gdLst/>
            <a:ahLst/>
            <a:cxnLst/>
            <a:rect l="l" t="t" r="r" b="b"/>
            <a:pathLst>
              <a:path w="1435100" h="1079500">
                <a:moveTo>
                  <a:pt x="0" y="1079500"/>
                </a:moveTo>
                <a:lnTo>
                  <a:pt x="717550" y="0"/>
                </a:lnTo>
                <a:lnTo>
                  <a:pt x="1435100" y="1079500"/>
                </a:lnTo>
                <a:lnTo>
                  <a:pt x="0" y="1079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7475" y="3338576"/>
            <a:ext cx="1508125" cy="1148080"/>
          </a:xfrm>
          <a:custGeom>
            <a:avLst/>
            <a:gdLst/>
            <a:ahLst/>
            <a:cxnLst/>
            <a:rect l="l" t="t" r="r" b="b"/>
            <a:pathLst>
              <a:path w="1508125" h="1148079">
                <a:moveTo>
                  <a:pt x="754126" y="0"/>
                </a:moveTo>
                <a:lnTo>
                  <a:pt x="0" y="1147699"/>
                </a:lnTo>
                <a:lnTo>
                  <a:pt x="1508125" y="1147699"/>
                </a:lnTo>
                <a:lnTo>
                  <a:pt x="754126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97475" y="3338576"/>
            <a:ext cx="1508125" cy="1148080"/>
          </a:xfrm>
          <a:custGeom>
            <a:avLst/>
            <a:gdLst/>
            <a:ahLst/>
            <a:cxnLst/>
            <a:rect l="l" t="t" r="r" b="b"/>
            <a:pathLst>
              <a:path w="1508125" h="1148079">
                <a:moveTo>
                  <a:pt x="0" y="1147699"/>
                </a:moveTo>
                <a:lnTo>
                  <a:pt x="754126" y="0"/>
                </a:lnTo>
                <a:lnTo>
                  <a:pt x="1508125" y="1147699"/>
                </a:lnTo>
                <a:lnTo>
                  <a:pt x="0" y="114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73400" y="3568700"/>
            <a:ext cx="976630" cy="647700"/>
          </a:xfrm>
          <a:custGeom>
            <a:avLst/>
            <a:gdLst/>
            <a:ahLst/>
            <a:cxnLst/>
            <a:rect l="l" t="t" r="r" b="b"/>
            <a:pathLst>
              <a:path w="976629" h="647700">
                <a:moveTo>
                  <a:pt x="0" y="0"/>
                </a:moveTo>
                <a:lnTo>
                  <a:pt x="976376" y="64770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36082" y="3473797"/>
            <a:ext cx="3044825" cy="18643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318260" algn="l"/>
                <a:tab pos="3030855" algn="l"/>
              </a:tabLst>
            </a:pP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  <a:p>
            <a:pPr marL="1305560" algn="ctr">
              <a:lnSpc>
                <a:spcPct val="100000"/>
              </a:lnSpc>
              <a:spcBef>
                <a:spcPts val="760"/>
              </a:spcBef>
              <a:tabLst>
                <a:tab pos="3018155" algn="l"/>
              </a:tabLst>
            </a:pP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53026" y="2352675"/>
            <a:ext cx="1298575" cy="986155"/>
          </a:xfrm>
          <a:custGeom>
            <a:avLst/>
            <a:gdLst/>
            <a:ahLst/>
            <a:cxnLst/>
            <a:rect l="l" t="t" r="r" b="b"/>
            <a:pathLst>
              <a:path w="1298575" h="986154">
                <a:moveTo>
                  <a:pt x="0" y="0"/>
                </a:moveTo>
                <a:lnTo>
                  <a:pt x="1298575" y="98590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64375" y="6037262"/>
            <a:ext cx="1506855" cy="1905"/>
          </a:xfrm>
          <a:custGeom>
            <a:avLst/>
            <a:gdLst/>
            <a:ahLst/>
            <a:cxnLst/>
            <a:rect l="l" t="t" r="r" b="b"/>
            <a:pathLst>
              <a:path w="1506854" h="1904">
                <a:moveTo>
                  <a:pt x="0" y="0"/>
                </a:moveTo>
                <a:lnTo>
                  <a:pt x="1506601" y="1587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75528" y="1913382"/>
            <a:ext cx="265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Do a </a:t>
            </a: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“right</a:t>
            </a:r>
            <a:r>
              <a:rPr sz="2400" i="1" spc="-5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rotation”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1661" y="683717"/>
            <a:ext cx="7041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Outside</a:t>
            </a:r>
            <a:r>
              <a:rPr sz="4400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81401" y="1852676"/>
            <a:ext cx="1209675" cy="992505"/>
          </a:xfrm>
          <a:custGeom>
            <a:avLst/>
            <a:gdLst/>
            <a:ahLst/>
            <a:cxnLst/>
            <a:rect l="l" t="t" r="r" b="b"/>
            <a:pathLst>
              <a:path w="1209675" h="992505">
                <a:moveTo>
                  <a:pt x="743458" y="14224"/>
                </a:moveTo>
                <a:lnTo>
                  <a:pt x="685800" y="15112"/>
                </a:lnTo>
                <a:lnTo>
                  <a:pt x="629666" y="18414"/>
                </a:lnTo>
                <a:lnTo>
                  <a:pt x="575437" y="24637"/>
                </a:lnTo>
                <a:lnTo>
                  <a:pt x="523367" y="33909"/>
                </a:lnTo>
                <a:lnTo>
                  <a:pt x="473583" y="46736"/>
                </a:lnTo>
                <a:lnTo>
                  <a:pt x="426339" y="63246"/>
                </a:lnTo>
                <a:lnTo>
                  <a:pt x="381762" y="83693"/>
                </a:lnTo>
                <a:lnTo>
                  <a:pt x="340360" y="108712"/>
                </a:lnTo>
                <a:lnTo>
                  <a:pt x="302133" y="138429"/>
                </a:lnTo>
                <a:lnTo>
                  <a:pt x="267208" y="172465"/>
                </a:lnTo>
                <a:lnTo>
                  <a:pt x="235458" y="210820"/>
                </a:lnTo>
                <a:lnTo>
                  <a:pt x="206629" y="252984"/>
                </a:lnTo>
                <a:lnTo>
                  <a:pt x="180340" y="298703"/>
                </a:lnTo>
                <a:lnTo>
                  <a:pt x="156464" y="347852"/>
                </a:lnTo>
                <a:lnTo>
                  <a:pt x="135000" y="399796"/>
                </a:lnTo>
                <a:lnTo>
                  <a:pt x="115316" y="454533"/>
                </a:lnTo>
                <a:lnTo>
                  <a:pt x="97536" y="511683"/>
                </a:lnTo>
                <a:lnTo>
                  <a:pt x="73660" y="601345"/>
                </a:lnTo>
                <a:lnTo>
                  <a:pt x="59436" y="663321"/>
                </a:lnTo>
                <a:lnTo>
                  <a:pt x="46228" y="726694"/>
                </a:lnTo>
                <a:lnTo>
                  <a:pt x="33909" y="791337"/>
                </a:lnTo>
                <a:lnTo>
                  <a:pt x="22225" y="856741"/>
                </a:lnTo>
                <a:lnTo>
                  <a:pt x="10922" y="922654"/>
                </a:lnTo>
                <a:lnTo>
                  <a:pt x="0" y="988949"/>
                </a:lnTo>
                <a:lnTo>
                  <a:pt x="18796" y="992124"/>
                </a:lnTo>
                <a:lnTo>
                  <a:pt x="29718" y="925829"/>
                </a:lnTo>
                <a:lnTo>
                  <a:pt x="41021" y="859916"/>
                </a:lnTo>
                <a:lnTo>
                  <a:pt x="52705" y="794638"/>
                </a:lnTo>
                <a:lnTo>
                  <a:pt x="64897" y="730250"/>
                </a:lnTo>
                <a:lnTo>
                  <a:pt x="78105" y="667258"/>
                </a:lnTo>
                <a:lnTo>
                  <a:pt x="92202" y="605663"/>
                </a:lnTo>
                <a:lnTo>
                  <a:pt x="107696" y="545973"/>
                </a:lnTo>
                <a:lnTo>
                  <a:pt x="124460" y="488314"/>
                </a:lnTo>
                <a:lnTo>
                  <a:pt x="142875" y="433070"/>
                </a:lnTo>
                <a:lnTo>
                  <a:pt x="163068" y="380491"/>
                </a:lnTo>
                <a:lnTo>
                  <a:pt x="185420" y="330962"/>
                </a:lnTo>
                <a:lnTo>
                  <a:pt x="209804" y="284607"/>
                </a:lnTo>
                <a:lnTo>
                  <a:pt x="236600" y="241808"/>
                </a:lnTo>
                <a:lnTo>
                  <a:pt x="265938" y="203073"/>
                </a:lnTo>
                <a:lnTo>
                  <a:pt x="297942" y="168148"/>
                </a:lnTo>
                <a:lnTo>
                  <a:pt x="332867" y="137668"/>
                </a:lnTo>
                <a:lnTo>
                  <a:pt x="370967" y="111760"/>
                </a:lnTo>
                <a:lnTo>
                  <a:pt x="412115" y="90043"/>
                </a:lnTo>
                <a:lnTo>
                  <a:pt x="456311" y="72262"/>
                </a:lnTo>
                <a:lnTo>
                  <a:pt x="503300" y="58165"/>
                </a:lnTo>
                <a:lnTo>
                  <a:pt x="552831" y="47625"/>
                </a:lnTo>
                <a:lnTo>
                  <a:pt x="604774" y="40004"/>
                </a:lnTo>
                <a:lnTo>
                  <a:pt x="658876" y="35433"/>
                </a:lnTo>
                <a:lnTo>
                  <a:pt x="714883" y="33400"/>
                </a:lnTo>
                <a:lnTo>
                  <a:pt x="1016924" y="33274"/>
                </a:lnTo>
                <a:lnTo>
                  <a:pt x="956310" y="26797"/>
                </a:lnTo>
                <a:lnTo>
                  <a:pt x="894207" y="21209"/>
                </a:lnTo>
                <a:lnTo>
                  <a:pt x="832865" y="17018"/>
                </a:lnTo>
                <a:lnTo>
                  <a:pt x="773049" y="14732"/>
                </a:lnTo>
                <a:lnTo>
                  <a:pt x="743458" y="14224"/>
                </a:lnTo>
                <a:close/>
              </a:path>
              <a:path w="1209675" h="992505">
                <a:moveTo>
                  <a:pt x="1154695" y="69600"/>
                </a:moveTo>
                <a:lnTo>
                  <a:pt x="1100963" y="92075"/>
                </a:lnTo>
                <a:lnTo>
                  <a:pt x="1098677" y="97662"/>
                </a:lnTo>
                <a:lnTo>
                  <a:pt x="1100709" y="102488"/>
                </a:lnTo>
                <a:lnTo>
                  <a:pt x="1102740" y="107441"/>
                </a:lnTo>
                <a:lnTo>
                  <a:pt x="1108328" y="109727"/>
                </a:lnTo>
                <a:lnTo>
                  <a:pt x="1192880" y="74295"/>
                </a:lnTo>
                <a:lnTo>
                  <a:pt x="1189609" y="74295"/>
                </a:lnTo>
                <a:lnTo>
                  <a:pt x="1154695" y="69600"/>
                </a:lnTo>
                <a:close/>
              </a:path>
              <a:path w="1209675" h="992505">
                <a:moveTo>
                  <a:pt x="1172074" y="62331"/>
                </a:moveTo>
                <a:lnTo>
                  <a:pt x="1154695" y="69600"/>
                </a:lnTo>
                <a:lnTo>
                  <a:pt x="1189609" y="74295"/>
                </a:lnTo>
                <a:lnTo>
                  <a:pt x="1189864" y="72389"/>
                </a:lnTo>
                <a:lnTo>
                  <a:pt x="1185037" y="72389"/>
                </a:lnTo>
                <a:lnTo>
                  <a:pt x="1172074" y="62331"/>
                </a:lnTo>
                <a:close/>
              </a:path>
              <a:path w="1209675" h="992505">
                <a:moveTo>
                  <a:pt x="1122807" y="0"/>
                </a:moveTo>
                <a:lnTo>
                  <a:pt x="1116838" y="762"/>
                </a:lnTo>
                <a:lnTo>
                  <a:pt x="1113663" y="4952"/>
                </a:lnTo>
                <a:lnTo>
                  <a:pt x="1110361" y="9016"/>
                </a:lnTo>
                <a:lnTo>
                  <a:pt x="1111123" y="14986"/>
                </a:lnTo>
                <a:lnTo>
                  <a:pt x="1115314" y="18287"/>
                </a:lnTo>
                <a:lnTo>
                  <a:pt x="1157170" y="50767"/>
                </a:lnTo>
                <a:lnTo>
                  <a:pt x="1192149" y="55372"/>
                </a:lnTo>
                <a:lnTo>
                  <a:pt x="1189609" y="74295"/>
                </a:lnTo>
                <a:lnTo>
                  <a:pt x="1192880" y="74295"/>
                </a:lnTo>
                <a:lnTo>
                  <a:pt x="1209548" y="67310"/>
                </a:lnTo>
                <a:lnTo>
                  <a:pt x="1126998" y="3175"/>
                </a:lnTo>
                <a:lnTo>
                  <a:pt x="1122807" y="0"/>
                </a:lnTo>
                <a:close/>
              </a:path>
              <a:path w="1209675" h="992505">
                <a:moveTo>
                  <a:pt x="1187196" y="56007"/>
                </a:moveTo>
                <a:lnTo>
                  <a:pt x="1172074" y="62331"/>
                </a:lnTo>
                <a:lnTo>
                  <a:pt x="1185037" y="72389"/>
                </a:lnTo>
                <a:lnTo>
                  <a:pt x="1187196" y="56007"/>
                </a:lnTo>
                <a:close/>
              </a:path>
              <a:path w="1209675" h="992505">
                <a:moveTo>
                  <a:pt x="1192063" y="56007"/>
                </a:moveTo>
                <a:lnTo>
                  <a:pt x="1187196" y="56007"/>
                </a:lnTo>
                <a:lnTo>
                  <a:pt x="1185037" y="72389"/>
                </a:lnTo>
                <a:lnTo>
                  <a:pt x="1189864" y="72389"/>
                </a:lnTo>
                <a:lnTo>
                  <a:pt x="1192063" y="56007"/>
                </a:lnTo>
                <a:close/>
              </a:path>
              <a:path w="1209675" h="992505">
                <a:moveTo>
                  <a:pt x="1016924" y="33274"/>
                </a:moveTo>
                <a:lnTo>
                  <a:pt x="743585" y="33274"/>
                </a:lnTo>
                <a:lnTo>
                  <a:pt x="772795" y="33782"/>
                </a:lnTo>
                <a:lnTo>
                  <a:pt x="832231" y="36068"/>
                </a:lnTo>
                <a:lnTo>
                  <a:pt x="892810" y="40259"/>
                </a:lnTo>
                <a:lnTo>
                  <a:pt x="954532" y="45720"/>
                </a:lnTo>
                <a:lnTo>
                  <a:pt x="1017270" y="52450"/>
                </a:lnTo>
                <a:lnTo>
                  <a:pt x="1154695" y="69600"/>
                </a:lnTo>
                <a:lnTo>
                  <a:pt x="1172074" y="62331"/>
                </a:lnTo>
                <a:lnTo>
                  <a:pt x="1157170" y="50767"/>
                </a:lnTo>
                <a:lnTo>
                  <a:pt x="1019301" y="33527"/>
                </a:lnTo>
                <a:lnTo>
                  <a:pt x="1016924" y="33274"/>
                </a:lnTo>
                <a:close/>
              </a:path>
              <a:path w="1209675" h="992505">
                <a:moveTo>
                  <a:pt x="1157170" y="50767"/>
                </a:moveTo>
                <a:lnTo>
                  <a:pt x="1172074" y="62331"/>
                </a:lnTo>
                <a:lnTo>
                  <a:pt x="1187196" y="56007"/>
                </a:lnTo>
                <a:lnTo>
                  <a:pt x="1192063" y="56007"/>
                </a:lnTo>
                <a:lnTo>
                  <a:pt x="1192149" y="55372"/>
                </a:lnTo>
                <a:lnTo>
                  <a:pt x="1157170" y="50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75089" y="1567998"/>
            <a:ext cx="2936875" cy="2314575"/>
          </a:xfrm>
          <a:custGeom>
            <a:avLst/>
            <a:gdLst/>
            <a:ahLst/>
            <a:cxnLst/>
            <a:rect l="l" t="t" r="r" b="b"/>
            <a:pathLst>
              <a:path w="2936875" h="2314575">
                <a:moveTo>
                  <a:pt x="63717" y="2140401"/>
                </a:moveTo>
                <a:lnTo>
                  <a:pt x="35182" y="2091053"/>
                </a:lnTo>
                <a:lnTo>
                  <a:pt x="15186" y="2037148"/>
                </a:lnTo>
                <a:lnTo>
                  <a:pt x="3526" y="1979017"/>
                </a:lnTo>
                <a:lnTo>
                  <a:pt x="0" y="1916989"/>
                </a:lnTo>
                <a:lnTo>
                  <a:pt x="1223" y="1884617"/>
                </a:lnTo>
                <a:lnTo>
                  <a:pt x="9517" y="1817362"/>
                </a:lnTo>
                <a:lnTo>
                  <a:pt x="25438" y="1747035"/>
                </a:lnTo>
                <a:lnTo>
                  <a:pt x="48783" y="1673965"/>
                </a:lnTo>
                <a:lnTo>
                  <a:pt x="63176" y="1636505"/>
                </a:lnTo>
                <a:lnTo>
                  <a:pt x="79349" y="1598483"/>
                </a:lnTo>
                <a:lnTo>
                  <a:pt x="97277" y="1559940"/>
                </a:lnTo>
                <a:lnTo>
                  <a:pt x="116934" y="1520917"/>
                </a:lnTo>
                <a:lnTo>
                  <a:pt x="138295" y="1481457"/>
                </a:lnTo>
                <a:lnTo>
                  <a:pt x="161335" y="1441599"/>
                </a:lnTo>
                <a:lnTo>
                  <a:pt x="186028" y="1401385"/>
                </a:lnTo>
                <a:lnTo>
                  <a:pt x="212349" y="1360857"/>
                </a:lnTo>
                <a:lnTo>
                  <a:pt x="240273" y="1320055"/>
                </a:lnTo>
                <a:lnTo>
                  <a:pt x="269774" y="1279021"/>
                </a:lnTo>
                <a:lnTo>
                  <a:pt x="300827" y="1237796"/>
                </a:lnTo>
                <a:lnTo>
                  <a:pt x="333406" y="1196421"/>
                </a:lnTo>
                <a:lnTo>
                  <a:pt x="367487" y="1154938"/>
                </a:lnTo>
                <a:lnTo>
                  <a:pt x="403044" y="1113387"/>
                </a:lnTo>
                <a:lnTo>
                  <a:pt x="440051" y="1071811"/>
                </a:lnTo>
                <a:lnTo>
                  <a:pt x="478483" y="1030249"/>
                </a:lnTo>
                <a:lnTo>
                  <a:pt x="518315" y="988744"/>
                </a:lnTo>
                <a:lnTo>
                  <a:pt x="559522" y="947336"/>
                </a:lnTo>
                <a:lnTo>
                  <a:pt x="602078" y="906067"/>
                </a:lnTo>
                <a:lnTo>
                  <a:pt x="645958" y="864978"/>
                </a:lnTo>
                <a:lnTo>
                  <a:pt x="691137" y="824111"/>
                </a:lnTo>
                <a:lnTo>
                  <a:pt x="737589" y="783506"/>
                </a:lnTo>
                <a:lnTo>
                  <a:pt x="785288" y="743204"/>
                </a:lnTo>
                <a:lnTo>
                  <a:pt x="834210" y="703248"/>
                </a:lnTo>
                <a:lnTo>
                  <a:pt x="884330" y="663677"/>
                </a:lnTo>
                <a:lnTo>
                  <a:pt x="935621" y="624534"/>
                </a:lnTo>
                <a:lnTo>
                  <a:pt x="988058" y="585859"/>
                </a:lnTo>
                <a:lnTo>
                  <a:pt x="1041617" y="547694"/>
                </a:lnTo>
                <a:lnTo>
                  <a:pt x="1095792" y="510418"/>
                </a:lnTo>
                <a:lnTo>
                  <a:pt x="1150062" y="474370"/>
                </a:lnTo>
                <a:lnTo>
                  <a:pt x="1204382" y="439560"/>
                </a:lnTo>
                <a:lnTo>
                  <a:pt x="1258702" y="405997"/>
                </a:lnTo>
                <a:lnTo>
                  <a:pt x="1312976" y="373692"/>
                </a:lnTo>
                <a:lnTo>
                  <a:pt x="1367157" y="342654"/>
                </a:lnTo>
                <a:lnTo>
                  <a:pt x="1421196" y="312893"/>
                </a:lnTo>
                <a:lnTo>
                  <a:pt x="1475047" y="284418"/>
                </a:lnTo>
                <a:lnTo>
                  <a:pt x="1528662" y="257240"/>
                </a:lnTo>
                <a:lnTo>
                  <a:pt x="1581994" y="231367"/>
                </a:lnTo>
                <a:lnTo>
                  <a:pt x="1634995" y="206810"/>
                </a:lnTo>
                <a:lnTo>
                  <a:pt x="1687618" y="183578"/>
                </a:lnTo>
                <a:lnTo>
                  <a:pt x="1739816" y="161681"/>
                </a:lnTo>
                <a:lnTo>
                  <a:pt x="1791541" y="141128"/>
                </a:lnTo>
                <a:lnTo>
                  <a:pt x="1842745" y="121930"/>
                </a:lnTo>
                <a:lnTo>
                  <a:pt x="1893381" y="104095"/>
                </a:lnTo>
                <a:lnTo>
                  <a:pt x="1943402" y="87635"/>
                </a:lnTo>
                <a:lnTo>
                  <a:pt x="1992761" y="72557"/>
                </a:lnTo>
                <a:lnTo>
                  <a:pt x="2041410" y="58873"/>
                </a:lnTo>
                <a:lnTo>
                  <a:pt x="2089301" y="46591"/>
                </a:lnTo>
                <a:lnTo>
                  <a:pt x="2136387" y="35722"/>
                </a:lnTo>
                <a:lnTo>
                  <a:pt x="2182621" y="26275"/>
                </a:lnTo>
                <a:lnTo>
                  <a:pt x="2227956" y="18260"/>
                </a:lnTo>
                <a:lnTo>
                  <a:pt x="2272343" y="11686"/>
                </a:lnTo>
                <a:lnTo>
                  <a:pt x="2315736" y="6563"/>
                </a:lnTo>
                <a:lnTo>
                  <a:pt x="2358087" y="2902"/>
                </a:lnTo>
                <a:lnTo>
                  <a:pt x="2399349" y="710"/>
                </a:lnTo>
                <a:lnTo>
                  <a:pt x="2439474" y="0"/>
                </a:lnTo>
                <a:lnTo>
                  <a:pt x="2478415" y="778"/>
                </a:lnTo>
                <a:lnTo>
                  <a:pt x="2552555" y="6845"/>
                </a:lnTo>
                <a:lnTo>
                  <a:pt x="2621389" y="18987"/>
                </a:lnTo>
                <a:lnTo>
                  <a:pt x="2684539" y="37283"/>
                </a:lnTo>
                <a:lnTo>
                  <a:pt x="2741624" y="61810"/>
                </a:lnTo>
                <a:lnTo>
                  <a:pt x="2792266" y="92646"/>
                </a:lnTo>
                <a:lnTo>
                  <a:pt x="2836086" y="129867"/>
                </a:lnTo>
                <a:lnTo>
                  <a:pt x="2872703" y="173552"/>
                </a:lnTo>
                <a:lnTo>
                  <a:pt x="2888051" y="197628"/>
                </a:lnTo>
                <a:lnTo>
                  <a:pt x="2901238" y="222885"/>
                </a:lnTo>
                <a:lnTo>
                  <a:pt x="2921234" y="276776"/>
                </a:lnTo>
                <a:lnTo>
                  <a:pt x="2932894" y="334897"/>
                </a:lnTo>
                <a:lnTo>
                  <a:pt x="2936420" y="396917"/>
                </a:lnTo>
                <a:lnTo>
                  <a:pt x="2935197" y="429286"/>
                </a:lnTo>
                <a:lnTo>
                  <a:pt x="2926903" y="496536"/>
                </a:lnTo>
                <a:lnTo>
                  <a:pt x="2910982" y="566860"/>
                </a:lnTo>
                <a:lnTo>
                  <a:pt x="2887637" y="639927"/>
                </a:lnTo>
                <a:lnTo>
                  <a:pt x="2873244" y="677386"/>
                </a:lnTo>
                <a:lnTo>
                  <a:pt x="2857071" y="715408"/>
                </a:lnTo>
                <a:lnTo>
                  <a:pt x="2839143" y="753951"/>
                </a:lnTo>
                <a:lnTo>
                  <a:pt x="2819486" y="792973"/>
                </a:lnTo>
                <a:lnTo>
                  <a:pt x="2798124" y="832434"/>
                </a:lnTo>
                <a:lnTo>
                  <a:pt x="2775085" y="872292"/>
                </a:lnTo>
                <a:lnTo>
                  <a:pt x="2750392" y="912505"/>
                </a:lnTo>
                <a:lnTo>
                  <a:pt x="2724071" y="953034"/>
                </a:lnTo>
                <a:lnTo>
                  <a:pt x="2696147" y="993835"/>
                </a:lnTo>
                <a:lnTo>
                  <a:pt x="2666646" y="1034869"/>
                </a:lnTo>
                <a:lnTo>
                  <a:pt x="2635593" y="1076094"/>
                </a:lnTo>
                <a:lnTo>
                  <a:pt x="2603014" y="1117468"/>
                </a:lnTo>
                <a:lnTo>
                  <a:pt x="2568933" y="1158951"/>
                </a:lnTo>
                <a:lnTo>
                  <a:pt x="2533376" y="1200500"/>
                </a:lnTo>
                <a:lnTo>
                  <a:pt x="2496369" y="1242076"/>
                </a:lnTo>
                <a:lnTo>
                  <a:pt x="2457937" y="1283636"/>
                </a:lnTo>
                <a:lnTo>
                  <a:pt x="2418104" y="1325139"/>
                </a:lnTo>
                <a:lnTo>
                  <a:pt x="2376898" y="1366544"/>
                </a:lnTo>
                <a:lnTo>
                  <a:pt x="2334341" y="1407811"/>
                </a:lnTo>
                <a:lnTo>
                  <a:pt x="2290461" y="1448896"/>
                </a:lnTo>
                <a:lnTo>
                  <a:pt x="2245283" y="1489760"/>
                </a:lnTo>
                <a:lnTo>
                  <a:pt x="2198831" y="1530361"/>
                </a:lnTo>
                <a:lnTo>
                  <a:pt x="2151132" y="1570657"/>
                </a:lnTo>
                <a:lnTo>
                  <a:pt x="2102210" y="1610609"/>
                </a:lnTo>
                <a:lnTo>
                  <a:pt x="2052090" y="1650173"/>
                </a:lnTo>
                <a:lnTo>
                  <a:pt x="2000799" y="1689309"/>
                </a:lnTo>
                <a:lnTo>
                  <a:pt x="1948362" y="1727976"/>
                </a:lnTo>
                <a:lnTo>
                  <a:pt x="1894803" y="1766132"/>
                </a:lnTo>
                <a:lnTo>
                  <a:pt x="1840628" y="1803418"/>
                </a:lnTo>
                <a:lnTo>
                  <a:pt x="1786358" y="1839474"/>
                </a:lnTo>
                <a:lnTo>
                  <a:pt x="1732038" y="1874292"/>
                </a:lnTo>
                <a:lnTo>
                  <a:pt x="1677718" y="1907862"/>
                </a:lnTo>
                <a:lnTo>
                  <a:pt x="1623444" y="1940174"/>
                </a:lnTo>
                <a:lnTo>
                  <a:pt x="1569263" y="1971219"/>
                </a:lnTo>
                <a:lnTo>
                  <a:pt x="1515224" y="2000986"/>
                </a:lnTo>
                <a:lnTo>
                  <a:pt x="1461373" y="2029467"/>
                </a:lnTo>
                <a:lnTo>
                  <a:pt x="1407757" y="2056651"/>
                </a:lnTo>
                <a:lnTo>
                  <a:pt x="1354426" y="2082529"/>
                </a:lnTo>
                <a:lnTo>
                  <a:pt x="1301424" y="2107092"/>
                </a:lnTo>
                <a:lnTo>
                  <a:pt x="1248801" y="2130329"/>
                </a:lnTo>
                <a:lnTo>
                  <a:pt x="1196604" y="2152230"/>
                </a:lnTo>
                <a:lnTo>
                  <a:pt x="1144879" y="2172787"/>
                </a:lnTo>
                <a:lnTo>
                  <a:pt x="1093675" y="2191989"/>
                </a:lnTo>
                <a:lnTo>
                  <a:pt x="1043039" y="2209827"/>
                </a:lnTo>
                <a:lnTo>
                  <a:pt x="993018" y="2226291"/>
                </a:lnTo>
                <a:lnTo>
                  <a:pt x="943659" y="2241372"/>
                </a:lnTo>
                <a:lnTo>
                  <a:pt x="895010" y="2255059"/>
                </a:lnTo>
                <a:lnTo>
                  <a:pt x="847119" y="2267343"/>
                </a:lnTo>
                <a:lnTo>
                  <a:pt x="800033" y="2278215"/>
                </a:lnTo>
                <a:lnTo>
                  <a:pt x="753799" y="2287664"/>
                </a:lnTo>
                <a:lnTo>
                  <a:pt x="708464" y="2295681"/>
                </a:lnTo>
                <a:lnTo>
                  <a:pt x="664077" y="2302257"/>
                </a:lnTo>
                <a:lnTo>
                  <a:pt x="620684" y="2307381"/>
                </a:lnTo>
                <a:lnTo>
                  <a:pt x="578333" y="2311044"/>
                </a:lnTo>
                <a:lnTo>
                  <a:pt x="537071" y="2313237"/>
                </a:lnTo>
                <a:lnTo>
                  <a:pt x="496946" y="2313949"/>
                </a:lnTo>
                <a:lnTo>
                  <a:pt x="458005" y="2313171"/>
                </a:lnTo>
                <a:lnTo>
                  <a:pt x="383865" y="2307106"/>
                </a:lnTo>
                <a:lnTo>
                  <a:pt x="315031" y="2294965"/>
                </a:lnTo>
                <a:lnTo>
                  <a:pt x="251881" y="2276670"/>
                </a:lnTo>
                <a:lnTo>
                  <a:pt x="194796" y="2252143"/>
                </a:lnTo>
                <a:lnTo>
                  <a:pt x="144154" y="2221308"/>
                </a:lnTo>
                <a:lnTo>
                  <a:pt x="100334" y="2184087"/>
                </a:lnTo>
                <a:lnTo>
                  <a:pt x="63717" y="2140401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61228" y="32264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07794" y="4064889"/>
            <a:ext cx="4578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5" dirty="0">
                <a:latin typeface="Arial"/>
                <a:cs typeface="Arial"/>
              </a:rPr>
              <a:t>+</a:t>
            </a: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19525" y="4020803"/>
            <a:ext cx="618490" cy="13176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8275" y="1719326"/>
            <a:ext cx="789305" cy="742950"/>
          </a:xfrm>
          <a:custGeom>
            <a:avLst/>
            <a:gdLst/>
            <a:ahLst/>
            <a:cxnLst/>
            <a:rect l="l" t="t" r="r" b="b"/>
            <a:pathLst>
              <a:path w="789304" h="742950">
                <a:moveTo>
                  <a:pt x="394462" y="0"/>
                </a:moveTo>
                <a:lnTo>
                  <a:pt x="344991" y="2893"/>
                </a:lnTo>
                <a:lnTo>
                  <a:pt x="297351" y="11340"/>
                </a:lnTo>
                <a:lnTo>
                  <a:pt x="251913" y="24995"/>
                </a:lnTo>
                <a:lnTo>
                  <a:pt x="209045" y="43509"/>
                </a:lnTo>
                <a:lnTo>
                  <a:pt x="169119" y="66536"/>
                </a:lnTo>
                <a:lnTo>
                  <a:pt x="132504" y="93727"/>
                </a:lnTo>
                <a:lnTo>
                  <a:pt x="99570" y="124734"/>
                </a:lnTo>
                <a:lnTo>
                  <a:pt x="70688" y="159211"/>
                </a:lnTo>
                <a:lnTo>
                  <a:pt x="46227" y="196810"/>
                </a:lnTo>
                <a:lnTo>
                  <a:pt x="26557" y="237184"/>
                </a:lnTo>
                <a:lnTo>
                  <a:pt x="12050" y="279984"/>
                </a:lnTo>
                <a:lnTo>
                  <a:pt x="3074" y="324863"/>
                </a:lnTo>
                <a:lnTo>
                  <a:pt x="0" y="371475"/>
                </a:lnTo>
                <a:lnTo>
                  <a:pt x="3074" y="418061"/>
                </a:lnTo>
                <a:lnTo>
                  <a:pt x="12050" y="462923"/>
                </a:lnTo>
                <a:lnTo>
                  <a:pt x="26557" y="505713"/>
                </a:lnTo>
                <a:lnTo>
                  <a:pt x="46227" y="546082"/>
                </a:lnTo>
                <a:lnTo>
                  <a:pt x="70688" y="583682"/>
                </a:lnTo>
                <a:lnTo>
                  <a:pt x="99570" y="618164"/>
                </a:lnTo>
                <a:lnTo>
                  <a:pt x="132504" y="649179"/>
                </a:lnTo>
                <a:lnTo>
                  <a:pt x="169119" y="676379"/>
                </a:lnTo>
                <a:lnTo>
                  <a:pt x="209045" y="699415"/>
                </a:lnTo>
                <a:lnTo>
                  <a:pt x="251913" y="717938"/>
                </a:lnTo>
                <a:lnTo>
                  <a:pt x="297351" y="731601"/>
                </a:lnTo>
                <a:lnTo>
                  <a:pt x="344991" y="740054"/>
                </a:lnTo>
                <a:lnTo>
                  <a:pt x="394462" y="742950"/>
                </a:lnTo>
                <a:lnTo>
                  <a:pt x="443959" y="740054"/>
                </a:lnTo>
                <a:lnTo>
                  <a:pt x="491622" y="731601"/>
                </a:lnTo>
                <a:lnTo>
                  <a:pt x="537079" y="717938"/>
                </a:lnTo>
                <a:lnTo>
                  <a:pt x="579963" y="699415"/>
                </a:lnTo>
                <a:lnTo>
                  <a:pt x="619902" y="676379"/>
                </a:lnTo>
                <a:lnTo>
                  <a:pt x="656526" y="649179"/>
                </a:lnTo>
                <a:lnTo>
                  <a:pt x="689467" y="618164"/>
                </a:lnTo>
                <a:lnTo>
                  <a:pt x="718355" y="583682"/>
                </a:lnTo>
                <a:lnTo>
                  <a:pt x="742819" y="546082"/>
                </a:lnTo>
                <a:lnTo>
                  <a:pt x="762491" y="505713"/>
                </a:lnTo>
                <a:lnTo>
                  <a:pt x="777000" y="462923"/>
                </a:lnTo>
                <a:lnTo>
                  <a:pt x="785976" y="418061"/>
                </a:lnTo>
                <a:lnTo>
                  <a:pt x="789051" y="371475"/>
                </a:lnTo>
                <a:lnTo>
                  <a:pt x="785976" y="324863"/>
                </a:lnTo>
                <a:lnTo>
                  <a:pt x="777000" y="279984"/>
                </a:lnTo>
                <a:lnTo>
                  <a:pt x="762491" y="237184"/>
                </a:lnTo>
                <a:lnTo>
                  <a:pt x="742819" y="196810"/>
                </a:lnTo>
                <a:lnTo>
                  <a:pt x="718355" y="159211"/>
                </a:lnTo>
                <a:lnTo>
                  <a:pt x="689467" y="124734"/>
                </a:lnTo>
                <a:lnTo>
                  <a:pt x="656526" y="93727"/>
                </a:lnTo>
                <a:lnTo>
                  <a:pt x="619902" y="66536"/>
                </a:lnTo>
                <a:lnTo>
                  <a:pt x="579963" y="43509"/>
                </a:lnTo>
                <a:lnTo>
                  <a:pt x="537079" y="24995"/>
                </a:lnTo>
                <a:lnTo>
                  <a:pt x="491622" y="11340"/>
                </a:lnTo>
                <a:lnTo>
                  <a:pt x="443959" y="2893"/>
                </a:lnTo>
                <a:lnTo>
                  <a:pt x="394462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78275" y="1719326"/>
            <a:ext cx="789305" cy="742950"/>
          </a:xfrm>
          <a:custGeom>
            <a:avLst/>
            <a:gdLst/>
            <a:ahLst/>
            <a:cxnLst/>
            <a:rect l="l" t="t" r="r" b="b"/>
            <a:pathLst>
              <a:path w="789304" h="742950">
                <a:moveTo>
                  <a:pt x="0" y="371475"/>
                </a:moveTo>
                <a:lnTo>
                  <a:pt x="3074" y="324863"/>
                </a:lnTo>
                <a:lnTo>
                  <a:pt x="12050" y="279984"/>
                </a:lnTo>
                <a:lnTo>
                  <a:pt x="26557" y="237184"/>
                </a:lnTo>
                <a:lnTo>
                  <a:pt x="46227" y="196810"/>
                </a:lnTo>
                <a:lnTo>
                  <a:pt x="70688" y="159211"/>
                </a:lnTo>
                <a:lnTo>
                  <a:pt x="99570" y="124734"/>
                </a:lnTo>
                <a:lnTo>
                  <a:pt x="132504" y="93727"/>
                </a:lnTo>
                <a:lnTo>
                  <a:pt x="169119" y="66536"/>
                </a:lnTo>
                <a:lnTo>
                  <a:pt x="209045" y="43509"/>
                </a:lnTo>
                <a:lnTo>
                  <a:pt x="251913" y="24995"/>
                </a:lnTo>
                <a:lnTo>
                  <a:pt x="297351" y="11340"/>
                </a:lnTo>
                <a:lnTo>
                  <a:pt x="344991" y="2893"/>
                </a:lnTo>
                <a:lnTo>
                  <a:pt x="394462" y="0"/>
                </a:lnTo>
                <a:lnTo>
                  <a:pt x="443959" y="2893"/>
                </a:lnTo>
                <a:lnTo>
                  <a:pt x="491622" y="11340"/>
                </a:lnTo>
                <a:lnTo>
                  <a:pt x="537079" y="24995"/>
                </a:lnTo>
                <a:lnTo>
                  <a:pt x="579963" y="43509"/>
                </a:lnTo>
                <a:lnTo>
                  <a:pt x="619902" y="66536"/>
                </a:lnTo>
                <a:lnTo>
                  <a:pt x="656526" y="93727"/>
                </a:lnTo>
                <a:lnTo>
                  <a:pt x="689467" y="124734"/>
                </a:lnTo>
                <a:lnTo>
                  <a:pt x="718355" y="159211"/>
                </a:lnTo>
                <a:lnTo>
                  <a:pt x="742819" y="196810"/>
                </a:lnTo>
                <a:lnTo>
                  <a:pt x="762491" y="237184"/>
                </a:lnTo>
                <a:lnTo>
                  <a:pt x="777000" y="279984"/>
                </a:lnTo>
                <a:lnTo>
                  <a:pt x="785976" y="324863"/>
                </a:lnTo>
                <a:lnTo>
                  <a:pt x="789051" y="371475"/>
                </a:lnTo>
                <a:lnTo>
                  <a:pt x="785976" y="418061"/>
                </a:lnTo>
                <a:lnTo>
                  <a:pt x="777000" y="462923"/>
                </a:lnTo>
                <a:lnTo>
                  <a:pt x="762491" y="505713"/>
                </a:lnTo>
                <a:lnTo>
                  <a:pt x="742819" y="546082"/>
                </a:lnTo>
                <a:lnTo>
                  <a:pt x="718355" y="583682"/>
                </a:lnTo>
                <a:lnTo>
                  <a:pt x="689467" y="618164"/>
                </a:lnTo>
                <a:lnTo>
                  <a:pt x="656526" y="649179"/>
                </a:lnTo>
                <a:lnTo>
                  <a:pt x="619902" y="676379"/>
                </a:lnTo>
                <a:lnTo>
                  <a:pt x="579963" y="699415"/>
                </a:lnTo>
                <a:lnTo>
                  <a:pt x="537079" y="717938"/>
                </a:lnTo>
                <a:lnTo>
                  <a:pt x="491622" y="731601"/>
                </a:lnTo>
                <a:lnTo>
                  <a:pt x="443959" y="740054"/>
                </a:lnTo>
                <a:lnTo>
                  <a:pt x="394462" y="742950"/>
                </a:lnTo>
                <a:lnTo>
                  <a:pt x="344991" y="740054"/>
                </a:lnTo>
                <a:lnTo>
                  <a:pt x="297351" y="731601"/>
                </a:lnTo>
                <a:lnTo>
                  <a:pt x="251913" y="717938"/>
                </a:lnTo>
                <a:lnTo>
                  <a:pt x="209045" y="699415"/>
                </a:lnTo>
                <a:lnTo>
                  <a:pt x="169119" y="676379"/>
                </a:lnTo>
                <a:lnTo>
                  <a:pt x="132504" y="649179"/>
                </a:lnTo>
                <a:lnTo>
                  <a:pt x="99570" y="618164"/>
                </a:lnTo>
                <a:lnTo>
                  <a:pt x="70688" y="583682"/>
                </a:lnTo>
                <a:lnTo>
                  <a:pt x="46227" y="546082"/>
                </a:lnTo>
                <a:lnTo>
                  <a:pt x="26557" y="505713"/>
                </a:lnTo>
                <a:lnTo>
                  <a:pt x="12050" y="462923"/>
                </a:lnTo>
                <a:lnTo>
                  <a:pt x="3074" y="418061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29176" y="1520190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98776" y="2933700"/>
            <a:ext cx="790575" cy="742950"/>
          </a:xfrm>
          <a:custGeom>
            <a:avLst/>
            <a:gdLst/>
            <a:ahLst/>
            <a:cxnLst/>
            <a:rect l="l" t="t" r="r" b="b"/>
            <a:pathLst>
              <a:path w="790575" h="742950">
                <a:moveTo>
                  <a:pt x="395224" y="0"/>
                </a:moveTo>
                <a:lnTo>
                  <a:pt x="345640" y="2895"/>
                </a:lnTo>
                <a:lnTo>
                  <a:pt x="297897" y="11348"/>
                </a:lnTo>
                <a:lnTo>
                  <a:pt x="252364" y="25011"/>
                </a:lnTo>
                <a:lnTo>
                  <a:pt x="209410" y="43534"/>
                </a:lnTo>
                <a:lnTo>
                  <a:pt x="169407" y="66570"/>
                </a:lnTo>
                <a:lnTo>
                  <a:pt x="132725" y="93770"/>
                </a:lnTo>
                <a:lnTo>
                  <a:pt x="99732" y="124785"/>
                </a:lnTo>
                <a:lnTo>
                  <a:pt x="70800" y="159267"/>
                </a:lnTo>
                <a:lnTo>
                  <a:pt x="46299" y="196867"/>
                </a:lnTo>
                <a:lnTo>
                  <a:pt x="26598" y="237236"/>
                </a:lnTo>
                <a:lnTo>
                  <a:pt x="12068" y="280026"/>
                </a:lnTo>
                <a:lnTo>
                  <a:pt x="3078" y="324888"/>
                </a:lnTo>
                <a:lnTo>
                  <a:pt x="0" y="371475"/>
                </a:lnTo>
                <a:lnTo>
                  <a:pt x="3078" y="418061"/>
                </a:lnTo>
                <a:lnTo>
                  <a:pt x="12068" y="462923"/>
                </a:lnTo>
                <a:lnTo>
                  <a:pt x="26598" y="505713"/>
                </a:lnTo>
                <a:lnTo>
                  <a:pt x="46299" y="546082"/>
                </a:lnTo>
                <a:lnTo>
                  <a:pt x="70800" y="583682"/>
                </a:lnTo>
                <a:lnTo>
                  <a:pt x="99732" y="618164"/>
                </a:lnTo>
                <a:lnTo>
                  <a:pt x="132725" y="649179"/>
                </a:lnTo>
                <a:lnTo>
                  <a:pt x="169407" y="676379"/>
                </a:lnTo>
                <a:lnTo>
                  <a:pt x="209410" y="699415"/>
                </a:lnTo>
                <a:lnTo>
                  <a:pt x="252364" y="717938"/>
                </a:lnTo>
                <a:lnTo>
                  <a:pt x="297897" y="731601"/>
                </a:lnTo>
                <a:lnTo>
                  <a:pt x="345640" y="740054"/>
                </a:lnTo>
                <a:lnTo>
                  <a:pt x="395224" y="742950"/>
                </a:lnTo>
                <a:lnTo>
                  <a:pt x="444809" y="740054"/>
                </a:lnTo>
                <a:lnTo>
                  <a:pt x="492558" y="731601"/>
                </a:lnTo>
                <a:lnTo>
                  <a:pt x="538101" y="717938"/>
                </a:lnTo>
                <a:lnTo>
                  <a:pt x="581065" y="699415"/>
                </a:lnTo>
                <a:lnTo>
                  <a:pt x="621081" y="676379"/>
                </a:lnTo>
                <a:lnTo>
                  <a:pt x="657778" y="649179"/>
                </a:lnTo>
                <a:lnTo>
                  <a:pt x="690785" y="618164"/>
                </a:lnTo>
                <a:lnTo>
                  <a:pt x="719732" y="583682"/>
                </a:lnTo>
                <a:lnTo>
                  <a:pt x="744246" y="546082"/>
                </a:lnTo>
                <a:lnTo>
                  <a:pt x="763959" y="505713"/>
                </a:lnTo>
                <a:lnTo>
                  <a:pt x="778498" y="462923"/>
                </a:lnTo>
                <a:lnTo>
                  <a:pt x="787494" y="418061"/>
                </a:lnTo>
                <a:lnTo>
                  <a:pt x="790575" y="371475"/>
                </a:lnTo>
                <a:lnTo>
                  <a:pt x="787494" y="324888"/>
                </a:lnTo>
                <a:lnTo>
                  <a:pt x="778498" y="280026"/>
                </a:lnTo>
                <a:lnTo>
                  <a:pt x="763959" y="237236"/>
                </a:lnTo>
                <a:lnTo>
                  <a:pt x="744246" y="196867"/>
                </a:lnTo>
                <a:lnTo>
                  <a:pt x="719732" y="159267"/>
                </a:lnTo>
                <a:lnTo>
                  <a:pt x="690785" y="124785"/>
                </a:lnTo>
                <a:lnTo>
                  <a:pt x="657778" y="93770"/>
                </a:lnTo>
                <a:lnTo>
                  <a:pt x="621081" y="66570"/>
                </a:lnTo>
                <a:lnTo>
                  <a:pt x="581065" y="43534"/>
                </a:lnTo>
                <a:lnTo>
                  <a:pt x="538101" y="25011"/>
                </a:lnTo>
                <a:lnTo>
                  <a:pt x="492558" y="11348"/>
                </a:lnTo>
                <a:lnTo>
                  <a:pt x="444809" y="2895"/>
                </a:lnTo>
                <a:lnTo>
                  <a:pt x="395224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98776" y="2933700"/>
            <a:ext cx="790575" cy="742950"/>
          </a:xfrm>
          <a:custGeom>
            <a:avLst/>
            <a:gdLst/>
            <a:ahLst/>
            <a:cxnLst/>
            <a:rect l="l" t="t" r="r" b="b"/>
            <a:pathLst>
              <a:path w="790575" h="742950">
                <a:moveTo>
                  <a:pt x="0" y="371475"/>
                </a:moveTo>
                <a:lnTo>
                  <a:pt x="3078" y="324888"/>
                </a:lnTo>
                <a:lnTo>
                  <a:pt x="12068" y="280026"/>
                </a:lnTo>
                <a:lnTo>
                  <a:pt x="26598" y="237236"/>
                </a:lnTo>
                <a:lnTo>
                  <a:pt x="46299" y="196867"/>
                </a:lnTo>
                <a:lnTo>
                  <a:pt x="70800" y="159267"/>
                </a:lnTo>
                <a:lnTo>
                  <a:pt x="99732" y="124785"/>
                </a:lnTo>
                <a:lnTo>
                  <a:pt x="132725" y="93770"/>
                </a:lnTo>
                <a:lnTo>
                  <a:pt x="169407" y="66570"/>
                </a:lnTo>
                <a:lnTo>
                  <a:pt x="209410" y="43534"/>
                </a:lnTo>
                <a:lnTo>
                  <a:pt x="252364" y="25011"/>
                </a:lnTo>
                <a:lnTo>
                  <a:pt x="297897" y="11348"/>
                </a:lnTo>
                <a:lnTo>
                  <a:pt x="345640" y="2895"/>
                </a:lnTo>
                <a:lnTo>
                  <a:pt x="395224" y="0"/>
                </a:lnTo>
                <a:lnTo>
                  <a:pt x="444809" y="2895"/>
                </a:lnTo>
                <a:lnTo>
                  <a:pt x="492558" y="11348"/>
                </a:lnTo>
                <a:lnTo>
                  <a:pt x="538101" y="25011"/>
                </a:lnTo>
                <a:lnTo>
                  <a:pt x="581065" y="43534"/>
                </a:lnTo>
                <a:lnTo>
                  <a:pt x="621081" y="66570"/>
                </a:lnTo>
                <a:lnTo>
                  <a:pt x="657778" y="93770"/>
                </a:lnTo>
                <a:lnTo>
                  <a:pt x="690785" y="124785"/>
                </a:lnTo>
                <a:lnTo>
                  <a:pt x="719732" y="159267"/>
                </a:lnTo>
                <a:lnTo>
                  <a:pt x="744246" y="196867"/>
                </a:lnTo>
                <a:lnTo>
                  <a:pt x="763959" y="237236"/>
                </a:lnTo>
                <a:lnTo>
                  <a:pt x="778498" y="280026"/>
                </a:lnTo>
                <a:lnTo>
                  <a:pt x="787494" y="324888"/>
                </a:lnTo>
                <a:lnTo>
                  <a:pt x="790575" y="371475"/>
                </a:lnTo>
                <a:lnTo>
                  <a:pt x="787494" y="418061"/>
                </a:lnTo>
                <a:lnTo>
                  <a:pt x="778498" y="462923"/>
                </a:lnTo>
                <a:lnTo>
                  <a:pt x="763959" y="505713"/>
                </a:lnTo>
                <a:lnTo>
                  <a:pt x="744246" y="546082"/>
                </a:lnTo>
                <a:lnTo>
                  <a:pt x="719732" y="583682"/>
                </a:lnTo>
                <a:lnTo>
                  <a:pt x="690785" y="618164"/>
                </a:lnTo>
                <a:lnTo>
                  <a:pt x="657778" y="649179"/>
                </a:lnTo>
                <a:lnTo>
                  <a:pt x="621081" y="676379"/>
                </a:lnTo>
                <a:lnTo>
                  <a:pt x="581065" y="699415"/>
                </a:lnTo>
                <a:lnTo>
                  <a:pt x="538101" y="717938"/>
                </a:lnTo>
                <a:lnTo>
                  <a:pt x="492558" y="731601"/>
                </a:lnTo>
                <a:lnTo>
                  <a:pt x="444809" y="740054"/>
                </a:lnTo>
                <a:lnTo>
                  <a:pt x="395224" y="742950"/>
                </a:lnTo>
                <a:lnTo>
                  <a:pt x="345640" y="740054"/>
                </a:lnTo>
                <a:lnTo>
                  <a:pt x="297897" y="731601"/>
                </a:lnTo>
                <a:lnTo>
                  <a:pt x="252364" y="717938"/>
                </a:lnTo>
                <a:lnTo>
                  <a:pt x="209410" y="699415"/>
                </a:lnTo>
                <a:lnTo>
                  <a:pt x="169407" y="676379"/>
                </a:lnTo>
                <a:lnTo>
                  <a:pt x="132725" y="649179"/>
                </a:lnTo>
                <a:lnTo>
                  <a:pt x="99732" y="618164"/>
                </a:lnTo>
                <a:lnTo>
                  <a:pt x="70800" y="583682"/>
                </a:lnTo>
                <a:lnTo>
                  <a:pt x="46299" y="546082"/>
                </a:lnTo>
                <a:lnTo>
                  <a:pt x="26598" y="505713"/>
                </a:lnTo>
                <a:lnTo>
                  <a:pt x="12068" y="462923"/>
                </a:lnTo>
                <a:lnTo>
                  <a:pt x="3078" y="418061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04897" y="2849117"/>
            <a:ext cx="36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0737" y="4148073"/>
            <a:ext cx="1506855" cy="1957705"/>
          </a:xfrm>
          <a:custGeom>
            <a:avLst/>
            <a:gdLst/>
            <a:ahLst/>
            <a:cxnLst/>
            <a:rect l="l" t="t" r="r" b="b"/>
            <a:pathLst>
              <a:path w="1506855" h="1957704">
                <a:moveTo>
                  <a:pt x="753300" y="0"/>
                </a:moveTo>
                <a:lnTo>
                  <a:pt x="0" y="1957451"/>
                </a:lnTo>
                <a:lnTo>
                  <a:pt x="1506537" y="1957451"/>
                </a:lnTo>
                <a:lnTo>
                  <a:pt x="7533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737" y="4148073"/>
            <a:ext cx="1506855" cy="1957705"/>
          </a:xfrm>
          <a:custGeom>
            <a:avLst/>
            <a:gdLst/>
            <a:ahLst/>
            <a:cxnLst/>
            <a:rect l="l" t="t" r="r" b="b"/>
            <a:pathLst>
              <a:path w="1506855" h="1957704">
                <a:moveTo>
                  <a:pt x="0" y="1957451"/>
                </a:moveTo>
                <a:lnTo>
                  <a:pt x="753300" y="0"/>
                </a:lnTo>
                <a:lnTo>
                  <a:pt x="1506537" y="1957451"/>
                </a:lnTo>
                <a:lnTo>
                  <a:pt x="0" y="195745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4800" y="3568700"/>
            <a:ext cx="939800" cy="579755"/>
          </a:xfrm>
          <a:custGeom>
            <a:avLst/>
            <a:gdLst/>
            <a:ahLst/>
            <a:cxnLst/>
            <a:rect l="l" t="t" r="r" b="b"/>
            <a:pathLst>
              <a:path w="939800" h="579754">
                <a:moveTo>
                  <a:pt x="939800" y="0"/>
                </a:moveTo>
                <a:lnTo>
                  <a:pt x="0" y="5793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01317" y="5176824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32226" y="4216400"/>
            <a:ext cx="1435100" cy="1079500"/>
          </a:xfrm>
          <a:custGeom>
            <a:avLst/>
            <a:gdLst/>
            <a:ahLst/>
            <a:cxnLst/>
            <a:rect l="l" t="t" r="r" b="b"/>
            <a:pathLst>
              <a:path w="1435100" h="1079500">
                <a:moveTo>
                  <a:pt x="717550" y="0"/>
                </a:moveTo>
                <a:lnTo>
                  <a:pt x="0" y="1079500"/>
                </a:lnTo>
                <a:lnTo>
                  <a:pt x="1435100" y="1079500"/>
                </a:lnTo>
                <a:lnTo>
                  <a:pt x="71755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2226" y="4216400"/>
            <a:ext cx="1435100" cy="1079500"/>
          </a:xfrm>
          <a:custGeom>
            <a:avLst/>
            <a:gdLst/>
            <a:ahLst/>
            <a:cxnLst/>
            <a:rect l="l" t="t" r="r" b="b"/>
            <a:pathLst>
              <a:path w="1435100" h="1079500">
                <a:moveTo>
                  <a:pt x="0" y="1079500"/>
                </a:moveTo>
                <a:lnTo>
                  <a:pt x="717550" y="0"/>
                </a:lnTo>
                <a:lnTo>
                  <a:pt x="1435100" y="1079500"/>
                </a:lnTo>
                <a:lnTo>
                  <a:pt x="0" y="1079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97475" y="3338576"/>
            <a:ext cx="1508125" cy="1148080"/>
          </a:xfrm>
          <a:custGeom>
            <a:avLst/>
            <a:gdLst/>
            <a:ahLst/>
            <a:cxnLst/>
            <a:rect l="l" t="t" r="r" b="b"/>
            <a:pathLst>
              <a:path w="1508125" h="1148079">
                <a:moveTo>
                  <a:pt x="754126" y="0"/>
                </a:moveTo>
                <a:lnTo>
                  <a:pt x="0" y="1147699"/>
                </a:lnTo>
                <a:lnTo>
                  <a:pt x="1508125" y="1147699"/>
                </a:lnTo>
                <a:lnTo>
                  <a:pt x="754126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7475" y="3338576"/>
            <a:ext cx="1508125" cy="1148080"/>
          </a:xfrm>
          <a:custGeom>
            <a:avLst/>
            <a:gdLst/>
            <a:ahLst/>
            <a:cxnLst/>
            <a:rect l="l" t="t" r="r" b="b"/>
            <a:pathLst>
              <a:path w="1508125" h="1148079">
                <a:moveTo>
                  <a:pt x="0" y="1147699"/>
                </a:moveTo>
                <a:lnTo>
                  <a:pt x="754126" y="0"/>
                </a:lnTo>
                <a:lnTo>
                  <a:pt x="1508125" y="1147699"/>
                </a:lnTo>
                <a:lnTo>
                  <a:pt x="0" y="114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53026" y="2352675"/>
            <a:ext cx="1298575" cy="986155"/>
          </a:xfrm>
          <a:custGeom>
            <a:avLst/>
            <a:gdLst/>
            <a:ahLst/>
            <a:cxnLst/>
            <a:rect l="l" t="t" r="r" b="b"/>
            <a:pathLst>
              <a:path w="1298575" h="986154">
                <a:moveTo>
                  <a:pt x="0" y="0"/>
                </a:moveTo>
                <a:lnTo>
                  <a:pt x="1298575" y="98590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36082" y="3473797"/>
            <a:ext cx="3044825" cy="18643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318260" algn="l"/>
                <a:tab pos="3030855" algn="l"/>
              </a:tabLst>
            </a:pP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  <a:p>
            <a:pPr marL="1305560" algn="ctr">
              <a:lnSpc>
                <a:spcPct val="100000"/>
              </a:lnSpc>
              <a:spcBef>
                <a:spcPts val="760"/>
              </a:spcBef>
              <a:tabLst>
                <a:tab pos="3018155" algn="l"/>
              </a:tabLst>
            </a:pP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64375" y="6037262"/>
            <a:ext cx="1506855" cy="1905"/>
          </a:xfrm>
          <a:custGeom>
            <a:avLst/>
            <a:gdLst/>
            <a:ahLst/>
            <a:cxnLst/>
            <a:rect l="l" t="t" r="r" b="b"/>
            <a:pathLst>
              <a:path w="1506854" h="1904">
                <a:moveTo>
                  <a:pt x="0" y="0"/>
                </a:moveTo>
                <a:lnTo>
                  <a:pt x="1506601" y="1587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75528" y="1913382"/>
            <a:ext cx="2651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Do </a:t>
            </a:r>
            <a:r>
              <a:rPr sz="2400" i="1" dirty="0">
                <a:latin typeface="Arial"/>
                <a:cs typeface="Arial"/>
              </a:rPr>
              <a:t>a “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right</a:t>
            </a:r>
            <a:r>
              <a:rPr sz="2400" i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00"/>
                </a:solidFill>
                <a:latin typeface="Arial"/>
                <a:cs typeface="Arial"/>
              </a:rPr>
              <a:t>rotation</a:t>
            </a:r>
            <a:r>
              <a:rPr sz="2400" i="1" dirty="0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0745" y="683717"/>
            <a:ext cx="4844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Single right</a:t>
            </a:r>
            <a:r>
              <a:rPr sz="4400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rotation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48125" y="2352675"/>
            <a:ext cx="46355" cy="1922780"/>
          </a:xfrm>
          <a:custGeom>
            <a:avLst/>
            <a:gdLst/>
            <a:ahLst/>
            <a:cxnLst/>
            <a:rect l="l" t="t" r="r" b="b"/>
            <a:pathLst>
              <a:path w="46354" h="1922779">
                <a:moveTo>
                  <a:pt x="46100" y="0"/>
                </a:moveTo>
                <a:lnTo>
                  <a:pt x="0" y="1922399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73400" y="2352675"/>
            <a:ext cx="1021080" cy="690880"/>
          </a:xfrm>
          <a:custGeom>
            <a:avLst/>
            <a:gdLst/>
            <a:ahLst/>
            <a:cxnLst/>
            <a:rect l="l" t="t" r="r" b="b"/>
            <a:pathLst>
              <a:path w="1021079" h="690880">
                <a:moveTo>
                  <a:pt x="0" y="690499"/>
                </a:moveTo>
                <a:lnTo>
                  <a:pt x="1020826" y="0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29000" y="25908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0"/>
                </a:moveTo>
                <a:lnTo>
                  <a:pt x="381000" y="228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29000" y="25146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304800" y="0"/>
                </a:moveTo>
                <a:lnTo>
                  <a:pt x="0" y="3810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3400" y="3567176"/>
            <a:ext cx="976630" cy="649605"/>
          </a:xfrm>
          <a:custGeom>
            <a:avLst/>
            <a:gdLst/>
            <a:ahLst/>
            <a:cxnLst/>
            <a:rect l="l" t="t" r="r" b="b"/>
            <a:pathLst>
              <a:path w="976629" h="649604">
                <a:moveTo>
                  <a:pt x="0" y="0"/>
                </a:moveTo>
                <a:lnTo>
                  <a:pt x="976376" y="649224"/>
                </a:lnTo>
              </a:path>
            </a:pathLst>
          </a:custGeom>
          <a:ln w="253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2800" y="3810000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0"/>
                </a:moveTo>
                <a:lnTo>
                  <a:pt x="381000" y="2286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2800" y="3733800"/>
            <a:ext cx="304800" cy="381000"/>
          </a:xfrm>
          <a:custGeom>
            <a:avLst/>
            <a:gdLst/>
            <a:ahLst/>
            <a:cxnLst/>
            <a:rect l="l" t="t" r="r" b="b"/>
            <a:pathLst>
              <a:path w="304800" h="381000">
                <a:moveTo>
                  <a:pt x="304800" y="0"/>
                </a:moveTo>
                <a:lnTo>
                  <a:pt x="0" y="3810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61228" y="32264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07794" y="4064889"/>
            <a:ext cx="4578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5" dirty="0">
                <a:latin typeface="Arial"/>
                <a:cs typeface="Arial"/>
              </a:rPr>
              <a:t>+</a:t>
            </a: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19525" y="4020803"/>
            <a:ext cx="618490" cy="13176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2895600"/>
            <a:ext cx="789305" cy="742950"/>
          </a:xfrm>
          <a:custGeom>
            <a:avLst/>
            <a:gdLst/>
            <a:ahLst/>
            <a:cxnLst/>
            <a:rect l="l" t="t" r="r" b="b"/>
            <a:pathLst>
              <a:path w="789304" h="742950">
                <a:moveTo>
                  <a:pt x="394462" y="0"/>
                </a:moveTo>
                <a:lnTo>
                  <a:pt x="344991" y="2895"/>
                </a:lnTo>
                <a:lnTo>
                  <a:pt x="297351" y="11348"/>
                </a:lnTo>
                <a:lnTo>
                  <a:pt x="251913" y="25011"/>
                </a:lnTo>
                <a:lnTo>
                  <a:pt x="209045" y="43534"/>
                </a:lnTo>
                <a:lnTo>
                  <a:pt x="169119" y="66570"/>
                </a:lnTo>
                <a:lnTo>
                  <a:pt x="132504" y="93770"/>
                </a:lnTo>
                <a:lnTo>
                  <a:pt x="99570" y="124785"/>
                </a:lnTo>
                <a:lnTo>
                  <a:pt x="70688" y="159267"/>
                </a:lnTo>
                <a:lnTo>
                  <a:pt x="46227" y="196867"/>
                </a:lnTo>
                <a:lnTo>
                  <a:pt x="26557" y="237236"/>
                </a:lnTo>
                <a:lnTo>
                  <a:pt x="12050" y="280026"/>
                </a:lnTo>
                <a:lnTo>
                  <a:pt x="3074" y="324888"/>
                </a:lnTo>
                <a:lnTo>
                  <a:pt x="0" y="371475"/>
                </a:lnTo>
                <a:lnTo>
                  <a:pt x="3074" y="418061"/>
                </a:lnTo>
                <a:lnTo>
                  <a:pt x="12050" y="462923"/>
                </a:lnTo>
                <a:lnTo>
                  <a:pt x="26557" y="505713"/>
                </a:lnTo>
                <a:lnTo>
                  <a:pt x="46227" y="546082"/>
                </a:lnTo>
                <a:lnTo>
                  <a:pt x="70688" y="583682"/>
                </a:lnTo>
                <a:lnTo>
                  <a:pt x="99570" y="618164"/>
                </a:lnTo>
                <a:lnTo>
                  <a:pt x="132504" y="649179"/>
                </a:lnTo>
                <a:lnTo>
                  <a:pt x="169119" y="676379"/>
                </a:lnTo>
                <a:lnTo>
                  <a:pt x="209045" y="699415"/>
                </a:lnTo>
                <a:lnTo>
                  <a:pt x="251913" y="717938"/>
                </a:lnTo>
                <a:lnTo>
                  <a:pt x="297351" y="731601"/>
                </a:lnTo>
                <a:lnTo>
                  <a:pt x="344991" y="740054"/>
                </a:lnTo>
                <a:lnTo>
                  <a:pt x="394462" y="742950"/>
                </a:lnTo>
                <a:lnTo>
                  <a:pt x="443959" y="740054"/>
                </a:lnTo>
                <a:lnTo>
                  <a:pt x="491622" y="731601"/>
                </a:lnTo>
                <a:lnTo>
                  <a:pt x="537079" y="717938"/>
                </a:lnTo>
                <a:lnTo>
                  <a:pt x="579963" y="699415"/>
                </a:lnTo>
                <a:lnTo>
                  <a:pt x="619902" y="676379"/>
                </a:lnTo>
                <a:lnTo>
                  <a:pt x="656526" y="649179"/>
                </a:lnTo>
                <a:lnTo>
                  <a:pt x="689467" y="618164"/>
                </a:lnTo>
                <a:lnTo>
                  <a:pt x="718355" y="583682"/>
                </a:lnTo>
                <a:lnTo>
                  <a:pt x="742819" y="546082"/>
                </a:lnTo>
                <a:lnTo>
                  <a:pt x="762491" y="505713"/>
                </a:lnTo>
                <a:lnTo>
                  <a:pt x="777000" y="462923"/>
                </a:lnTo>
                <a:lnTo>
                  <a:pt x="785976" y="418061"/>
                </a:lnTo>
                <a:lnTo>
                  <a:pt x="789051" y="371475"/>
                </a:lnTo>
                <a:lnTo>
                  <a:pt x="785976" y="324888"/>
                </a:lnTo>
                <a:lnTo>
                  <a:pt x="777000" y="280026"/>
                </a:lnTo>
                <a:lnTo>
                  <a:pt x="762491" y="237236"/>
                </a:lnTo>
                <a:lnTo>
                  <a:pt x="742819" y="196867"/>
                </a:lnTo>
                <a:lnTo>
                  <a:pt x="718355" y="159267"/>
                </a:lnTo>
                <a:lnTo>
                  <a:pt x="689467" y="124785"/>
                </a:lnTo>
                <a:lnTo>
                  <a:pt x="656526" y="93770"/>
                </a:lnTo>
                <a:lnTo>
                  <a:pt x="619902" y="66570"/>
                </a:lnTo>
                <a:lnTo>
                  <a:pt x="579963" y="43534"/>
                </a:lnTo>
                <a:lnTo>
                  <a:pt x="537079" y="25011"/>
                </a:lnTo>
                <a:lnTo>
                  <a:pt x="491622" y="11348"/>
                </a:lnTo>
                <a:lnTo>
                  <a:pt x="443959" y="2895"/>
                </a:lnTo>
                <a:lnTo>
                  <a:pt x="394462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2895600"/>
            <a:ext cx="789305" cy="742950"/>
          </a:xfrm>
          <a:custGeom>
            <a:avLst/>
            <a:gdLst/>
            <a:ahLst/>
            <a:cxnLst/>
            <a:rect l="l" t="t" r="r" b="b"/>
            <a:pathLst>
              <a:path w="789304" h="742950">
                <a:moveTo>
                  <a:pt x="0" y="371475"/>
                </a:moveTo>
                <a:lnTo>
                  <a:pt x="3074" y="324888"/>
                </a:lnTo>
                <a:lnTo>
                  <a:pt x="12050" y="280026"/>
                </a:lnTo>
                <a:lnTo>
                  <a:pt x="26557" y="237236"/>
                </a:lnTo>
                <a:lnTo>
                  <a:pt x="46227" y="196867"/>
                </a:lnTo>
                <a:lnTo>
                  <a:pt x="70688" y="159267"/>
                </a:lnTo>
                <a:lnTo>
                  <a:pt x="99570" y="124785"/>
                </a:lnTo>
                <a:lnTo>
                  <a:pt x="132504" y="93770"/>
                </a:lnTo>
                <a:lnTo>
                  <a:pt x="169119" y="66570"/>
                </a:lnTo>
                <a:lnTo>
                  <a:pt x="209045" y="43534"/>
                </a:lnTo>
                <a:lnTo>
                  <a:pt x="251913" y="25011"/>
                </a:lnTo>
                <a:lnTo>
                  <a:pt x="297351" y="11348"/>
                </a:lnTo>
                <a:lnTo>
                  <a:pt x="344991" y="2895"/>
                </a:lnTo>
                <a:lnTo>
                  <a:pt x="394462" y="0"/>
                </a:lnTo>
                <a:lnTo>
                  <a:pt x="443959" y="2895"/>
                </a:lnTo>
                <a:lnTo>
                  <a:pt x="491622" y="11348"/>
                </a:lnTo>
                <a:lnTo>
                  <a:pt x="537079" y="25011"/>
                </a:lnTo>
                <a:lnTo>
                  <a:pt x="579963" y="43534"/>
                </a:lnTo>
                <a:lnTo>
                  <a:pt x="619902" y="66570"/>
                </a:lnTo>
                <a:lnTo>
                  <a:pt x="656526" y="93770"/>
                </a:lnTo>
                <a:lnTo>
                  <a:pt x="689467" y="124785"/>
                </a:lnTo>
                <a:lnTo>
                  <a:pt x="718355" y="159267"/>
                </a:lnTo>
                <a:lnTo>
                  <a:pt x="742819" y="196867"/>
                </a:lnTo>
                <a:lnTo>
                  <a:pt x="762491" y="237236"/>
                </a:lnTo>
                <a:lnTo>
                  <a:pt x="777000" y="280026"/>
                </a:lnTo>
                <a:lnTo>
                  <a:pt x="785976" y="324888"/>
                </a:lnTo>
                <a:lnTo>
                  <a:pt x="789051" y="371475"/>
                </a:lnTo>
                <a:lnTo>
                  <a:pt x="785976" y="418061"/>
                </a:lnTo>
                <a:lnTo>
                  <a:pt x="777000" y="462923"/>
                </a:lnTo>
                <a:lnTo>
                  <a:pt x="762491" y="505713"/>
                </a:lnTo>
                <a:lnTo>
                  <a:pt x="742819" y="546082"/>
                </a:lnTo>
                <a:lnTo>
                  <a:pt x="718355" y="583682"/>
                </a:lnTo>
                <a:lnTo>
                  <a:pt x="689467" y="618164"/>
                </a:lnTo>
                <a:lnTo>
                  <a:pt x="656526" y="649179"/>
                </a:lnTo>
                <a:lnTo>
                  <a:pt x="619902" y="676379"/>
                </a:lnTo>
                <a:lnTo>
                  <a:pt x="579963" y="699415"/>
                </a:lnTo>
                <a:lnTo>
                  <a:pt x="537079" y="717938"/>
                </a:lnTo>
                <a:lnTo>
                  <a:pt x="491622" y="731601"/>
                </a:lnTo>
                <a:lnTo>
                  <a:pt x="443959" y="740054"/>
                </a:lnTo>
                <a:lnTo>
                  <a:pt x="394462" y="742950"/>
                </a:lnTo>
                <a:lnTo>
                  <a:pt x="344991" y="740054"/>
                </a:lnTo>
                <a:lnTo>
                  <a:pt x="297351" y="731601"/>
                </a:lnTo>
                <a:lnTo>
                  <a:pt x="251913" y="717938"/>
                </a:lnTo>
                <a:lnTo>
                  <a:pt x="209045" y="699415"/>
                </a:lnTo>
                <a:lnTo>
                  <a:pt x="169119" y="676379"/>
                </a:lnTo>
                <a:lnTo>
                  <a:pt x="132504" y="649179"/>
                </a:lnTo>
                <a:lnTo>
                  <a:pt x="99570" y="618164"/>
                </a:lnTo>
                <a:lnTo>
                  <a:pt x="70688" y="583682"/>
                </a:lnTo>
                <a:lnTo>
                  <a:pt x="46227" y="546082"/>
                </a:lnTo>
                <a:lnTo>
                  <a:pt x="26557" y="505713"/>
                </a:lnTo>
                <a:lnTo>
                  <a:pt x="12050" y="462923"/>
                </a:lnTo>
                <a:lnTo>
                  <a:pt x="3074" y="418061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78704" y="2825241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55900" y="1874901"/>
            <a:ext cx="790575" cy="742950"/>
          </a:xfrm>
          <a:custGeom>
            <a:avLst/>
            <a:gdLst/>
            <a:ahLst/>
            <a:cxnLst/>
            <a:rect l="l" t="t" r="r" b="b"/>
            <a:pathLst>
              <a:path w="790575" h="742950">
                <a:moveTo>
                  <a:pt x="395350" y="0"/>
                </a:moveTo>
                <a:lnTo>
                  <a:pt x="345765" y="2893"/>
                </a:lnTo>
                <a:lnTo>
                  <a:pt x="298016" y="11340"/>
                </a:lnTo>
                <a:lnTo>
                  <a:pt x="252473" y="24995"/>
                </a:lnTo>
                <a:lnTo>
                  <a:pt x="209509" y="43509"/>
                </a:lnTo>
                <a:lnTo>
                  <a:pt x="169493" y="66536"/>
                </a:lnTo>
                <a:lnTo>
                  <a:pt x="132796" y="93727"/>
                </a:lnTo>
                <a:lnTo>
                  <a:pt x="99789" y="124734"/>
                </a:lnTo>
                <a:lnTo>
                  <a:pt x="70842" y="159211"/>
                </a:lnTo>
                <a:lnTo>
                  <a:pt x="46328" y="196810"/>
                </a:lnTo>
                <a:lnTo>
                  <a:pt x="26615" y="237184"/>
                </a:lnTo>
                <a:lnTo>
                  <a:pt x="12076" y="279984"/>
                </a:lnTo>
                <a:lnTo>
                  <a:pt x="3080" y="324863"/>
                </a:lnTo>
                <a:lnTo>
                  <a:pt x="0" y="371475"/>
                </a:lnTo>
                <a:lnTo>
                  <a:pt x="3080" y="418061"/>
                </a:lnTo>
                <a:lnTo>
                  <a:pt x="12076" y="462923"/>
                </a:lnTo>
                <a:lnTo>
                  <a:pt x="26615" y="505713"/>
                </a:lnTo>
                <a:lnTo>
                  <a:pt x="46328" y="546082"/>
                </a:lnTo>
                <a:lnTo>
                  <a:pt x="70842" y="583682"/>
                </a:lnTo>
                <a:lnTo>
                  <a:pt x="99789" y="618164"/>
                </a:lnTo>
                <a:lnTo>
                  <a:pt x="132796" y="649179"/>
                </a:lnTo>
                <a:lnTo>
                  <a:pt x="169493" y="676379"/>
                </a:lnTo>
                <a:lnTo>
                  <a:pt x="209509" y="699415"/>
                </a:lnTo>
                <a:lnTo>
                  <a:pt x="252473" y="717938"/>
                </a:lnTo>
                <a:lnTo>
                  <a:pt x="298016" y="731601"/>
                </a:lnTo>
                <a:lnTo>
                  <a:pt x="345765" y="740054"/>
                </a:lnTo>
                <a:lnTo>
                  <a:pt x="395350" y="742950"/>
                </a:lnTo>
                <a:lnTo>
                  <a:pt x="444909" y="740054"/>
                </a:lnTo>
                <a:lnTo>
                  <a:pt x="492635" y="731601"/>
                </a:lnTo>
                <a:lnTo>
                  <a:pt x="538158" y="717938"/>
                </a:lnTo>
                <a:lnTo>
                  <a:pt x="581107" y="699415"/>
                </a:lnTo>
                <a:lnTo>
                  <a:pt x="621111" y="676379"/>
                </a:lnTo>
                <a:lnTo>
                  <a:pt x="657798" y="649179"/>
                </a:lnTo>
                <a:lnTo>
                  <a:pt x="690798" y="618164"/>
                </a:lnTo>
                <a:lnTo>
                  <a:pt x="719739" y="583682"/>
                </a:lnTo>
                <a:lnTo>
                  <a:pt x="744250" y="546082"/>
                </a:lnTo>
                <a:lnTo>
                  <a:pt x="763960" y="505713"/>
                </a:lnTo>
                <a:lnTo>
                  <a:pt x="778499" y="462923"/>
                </a:lnTo>
                <a:lnTo>
                  <a:pt x="787494" y="418061"/>
                </a:lnTo>
                <a:lnTo>
                  <a:pt x="790575" y="371475"/>
                </a:lnTo>
                <a:lnTo>
                  <a:pt x="787494" y="324863"/>
                </a:lnTo>
                <a:lnTo>
                  <a:pt x="778499" y="279984"/>
                </a:lnTo>
                <a:lnTo>
                  <a:pt x="763960" y="237184"/>
                </a:lnTo>
                <a:lnTo>
                  <a:pt x="744250" y="196810"/>
                </a:lnTo>
                <a:lnTo>
                  <a:pt x="719739" y="159211"/>
                </a:lnTo>
                <a:lnTo>
                  <a:pt x="690798" y="124734"/>
                </a:lnTo>
                <a:lnTo>
                  <a:pt x="657798" y="93727"/>
                </a:lnTo>
                <a:lnTo>
                  <a:pt x="621111" y="66536"/>
                </a:lnTo>
                <a:lnTo>
                  <a:pt x="581107" y="43509"/>
                </a:lnTo>
                <a:lnTo>
                  <a:pt x="538158" y="24995"/>
                </a:lnTo>
                <a:lnTo>
                  <a:pt x="492635" y="11340"/>
                </a:lnTo>
                <a:lnTo>
                  <a:pt x="444909" y="2893"/>
                </a:lnTo>
                <a:lnTo>
                  <a:pt x="39535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5900" y="1874901"/>
            <a:ext cx="790575" cy="742950"/>
          </a:xfrm>
          <a:custGeom>
            <a:avLst/>
            <a:gdLst/>
            <a:ahLst/>
            <a:cxnLst/>
            <a:rect l="l" t="t" r="r" b="b"/>
            <a:pathLst>
              <a:path w="790575" h="742950">
                <a:moveTo>
                  <a:pt x="0" y="371475"/>
                </a:moveTo>
                <a:lnTo>
                  <a:pt x="3080" y="324863"/>
                </a:lnTo>
                <a:lnTo>
                  <a:pt x="12076" y="279984"/>
                </a:lnTo>
                <a:lnTo>
                  <a:pt x="26615" y="237184"/>
                </a:lnTo>
                <a:lnTo>
                  <a:pt x="46328" y="196810"/>
                </a:lnTo>
                <a:lnTo>
                  <a:pt x="70842" y="159211"/>
                </a:lnTo>
                <a:lnTo>
                  <a:pt x="99789" y="124734"/>
                </a:lnTo>
                <a:lnTo>
                  <a:pt x="132796" y="93727"/>
                </a:lnTo>
                <a:lnTo>
                  <a:pt x="169493" y="66536"/>
                </a:lnTo>
                <a:lnTo>
                  <a:pt x="209509" y="43509"/>
                </a:lnTo>
                <a:lnTo>
                  <a:pt x="252473" y="24995"/>
                </a:lnTo>
                <a:lnTo>
                  <a:pt x="298016" y="11340"/>
                </a:lnTo>
                <a:lnTo>
                  <a:pt x="345765" y="2893"/>
                </a:lnTo>
                <a:lnTo>
                  <a:pt x="395350" y="0"/>
                </a:lnTo>
                <a:lnTo>
                  <a:pt x="444909" y="2893"/>
                </a:lnTo>
                <a:lnTo>
                  <a:pt x="492635" y="11340"/>
                </a:lnTo>
                <a:lnTo>
                  <a:pt x="538158" y="24995"/>
                </a:lnTo>
                <a:lnTo>
                  <a:pt x="581107" y="43509"/>
                </a:lnTo>
                <a:lnTo>
                  <a:pt x="621111" y="66536"/>
                </a:lnTo>
                <a:lnTo>
                  <a:pt x="657798" y="93727"/>
                </a:lnTo>
                <a:lnTo>
                  <a:pt x="690798" y="124734"/>
                </a:lnTo>
                <a:lnTo>
                  <a:pt x="719739" y="159211"/>
                </a:lnTo>
                <a:lnTo>
                  <a:pt x="744250" y="196810"/>
                </a:lnTo>
                <a:lnTo>
                  <a:pt x="763960" y="237184"/>
                </a:lnTo>
                <a:lnTo>
                  <a:pt x="778499" y="279984"/>
                </a:lnTo>
                <a:lnTo>
                  <a:pt x="787494" y="324863"/>
                </a:lnTo>
                <a:lnTo>
                  <a:pt x="790575" y="371475"/>
                </a:lnTo>
                <a:lnTo>
                  <a:pt x="787494" y="418061"/>
                </a:lnTo>
                <a:lnTo>
                  <a:pt x="778499" y="462923"/>
                </a:lnTo>
                <a:lnTo>
                  <a:pt x="763960" y="505713"/>
                </a:lnTo>
                <a:lnTo>
                  <a:pt x="744250" y="546082"/>
                </a:lnTo>
                <a:lnTo>
                  <a:pt x="719739" y="583682"/>
                </a:lnTo>
                <a:lnTo>
                  <a:pt x="690798" y="618164"/>
                </a:lnTo>
                <a:lnTo>
                  <a:pt x="657798" y="649179"/>
                </a:lnTo>
                <a:lnTo>
                  <a:pt x="621111" y="676379"/>
                </a:lnTo>
                <a:lnTo>
                  <a:pt x="581107" y="699415"/>
                </a:lnTo>
                <a:lnTo>
                  <a:pt x="538158" y="717938"/>
                </a:lnTo>
                <a:lnTo>
                  <a:pt x="492635" y="731601"/>
                </a:lnTo>
                <a:lnTo>
                  <a:pt x="444909" y="740054"/>
                </a:lnTo>
                <a:lnTo>
                  <a:pt x="395350" y="742950"/>
                </a:lnTo>
                <a:lnTo>
                  <a:pt x="345765" y="740054"/>
                </a:lnTo>
                <a:lnTo>
                  <a:pt x="298016" y="731601"/>
                </a:lnTo>
                <a:lnTo>
                  <a:pt x="252473" y="717938"/>
                </a:lnTo>
                <a:lnTo>
                  <a:pt x="209509" y="699415"/>
                </a:lnTo>
                <a:lnTo>
                  <a:pt x="169493" y="676379"/>
                </a:lnTo>
                <a:lnTo>
                  <a:pt x="132796" y="649179"/>
                </a:lnTo>
                <a:lnTo>
                  <a:pt x="99789" y="618164"/>
                </a:lnTo>
                <a:lnTo>
                  <a:pt x="70842" y="583682"/>
                </a:lnTo>
                <a:lnTo>
                  <a:pt x="46328" y="546082"/>
                </a:lnTo>
                <a:lnTo>
                  <a:pt x="26615" y="505713"/>
                </a:lnTo>
                <a:lnTo>
                  <a:pt x="12076" y="462923"/>
                </a:lnTo>
                <a:lnTo>
                  <a:pt x="3080" y="418061"/>
                </a:lnTo>
                <a:lnTo>
                  <a:pt x="0" y="3714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62148" y="1789887"/>
            <a:ext cx="368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6262" y="3490976"/>
            <a:ext cx="1506855" cy="1957705"/>
          </a:xfrm>
          <a:custGeom>
            <a:avLst/>
            <a:gdLst/>
            <a:ahLst/>
            <a:cxnLst/>
            <a:rect l="l" t="t" r="r" b="b"/>
            <a:pathLst>
              <a:path w="1506855" h="1957704">
                <a:moveTo>
                  <a:pt x="753300" y="0"/>
                </a:moveTo>
                <a:lnTo>
                  <a:pt x="0" y="1957324"/>
                </a:lnTo>
                <a:lnTo>
                  <a:pt x="1506537" y="1957324"/>
                </a:lnTo>
                <a:lnTo>
                  <a:pt x="75330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6262" y="3490976"/>
            <a:ext cx="1506855" cy="1957705"/>
          </a:xfrm>
          <a:custGeom>
            <a:avLst/>
            <a:gdLst/>
            <a:ahLst/>
            <a:cxnLst/>
            <a:rect l="l" t="t" r="r" b="b"/>
            <a:pathLst>
              <a:path w="1506855" h="1957704">
                <a:moveTo>
                  <a:pt x="0" y="1957324"/>
                </a:moveTo>
                <a:lnTo>
                  <a:pt x="753300" y="0"/>
                </a:lnTo>
                <a:lnTo>
                  <a:pt x="1506537" y="1957324"/>
                </a:lnTo>
                <a:lnTo>
                  <a:pt x="0" y="195732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6817" y="4519371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21050" y="4362450"/>
            <a:ext cx="1435100" cy="1079500"/>
          </a:xfrm>
          <a:custGeom>
            <a:avLst/>
            <a:gdLst/>
            <a:ahLst/>
            <a:cxnLst/>
            <a:rect l="l" t="t" r="r" b="b"/>
            <a:pathLst>
              <a:path w="1435100" h="1079500">
                <a:moveTo>
                  <a:pt x="717550" y="0"/>
                </a:moveTo>
                <a:lnTo>
                  <a:pt x="0" y="1079500"/>
                </a:lnTo>
                <a:lnTo>
                  <a:pt x="1435100" y="1079500"/>
                </a:lnTo>
                <a:lnTo>
                  <a:pt x="71755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1050" y="4362450"/>
            <a:ext cx="1435100" cy="1079500"/>
          </a:xfrm>
          <a:custGeom>
            <a:avLst/>
            <a:gdLst/>
            <a:ahLst/>
            <a:cxnLst/>
            <a:rect l="l" t="t" r="r" b="b"/>
            <a:pathLst>
              <a:path w="1435100" h="1079500">
                <a:moveTo>
                  <a:pt x="0" y="1079500"/>
                </a:moveTo>
                <a:lnTo>
                  <a:pt x="717550" y="0"/>
                </a:lnTo>
                <a:lnTo>
                  <a:pt x="1435100" y="1079500"/>
                </a:lnTo>
                <a:lnTo>
                  <a:pt x="0" y="10795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08603" y="4635195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08651" y="4287773"/>
            <a:ext cx="1508125" cy="1148080"/>
          </a:xfrm>
          <a:custGeom>
            <a:avLst/>
            <a:gdLst/>
            <a:ahLst/>
            <a:cxnLst/>
            <a:rect l="l" t="t" r="r" b="b"/>
            <a:pathLst>
              <a:path w="1508125" h="1148079">
                <a:moveTo>
                  <a:pt x="753999" y="0"/>
                </a:moveTo>
                <a:lnTo>
                  <a:pt x="0" y="1147826"/>
                </a:lnTo>
                <a:lnTo>
                  <a:pt x="1508125" y="1147826"/>
                </a:lnTo>
                <a:lnTo>
                  <a:pt x="753999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8651" y="4287773"/>
            <a:ext cx="1508125" cy="1148080"/>
          </a:xfrm>
          <a:custGeom>
            <a:avLst/>
            <a:gdLst/>
            <a:ahLst/>
            <a:cxnLst/>
            <a:rect l="l" t="t" r="r" b="b"/>
            <a:pathLst>
              <a:path w="1508125" h="1148079">
                <a:moveTo>
                  <a:pt x="0" y="1147826"/>
                </a:moveTo>
                <a:lnTo>
                  <a:pt x="753999" y="0"/>
                </a:lnTo>
                <a:lnTo>
                  <a:pt x="1508125" y="1147826"/>
                </a:lnTo>
                <a:lnTo>
                  <a:pt x="0" y="114782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47130" y="4519371"/>
            <a:ext cx="30556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9690" algn="l"/>
                <a:tab pos="3042285" algn="l"/>
              </a:tabLst>
            </a:pP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75528" y="1768855"/>
            <a:ext cx="31184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“Right rotation” </a:t>
            </a:r>
            <a:r>
              <a:rPr sz="2400" i="1" spc="-10" dirty="0">
                <a:latin typeface="Arial"/>
                <a:cs typeface="Arial"/>
              </a:rPr>
              <a:t>done!  </a:t>
            </a:r>
            <a:r>
              <a:rPr sz="2400" i="1" spc="-5" dirty="0">
                <a:latin typeface="Arial"/>
                <a:cs typeface="Arial"/>
              </a:rPr>
              <a:t>(“Left rotation” is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mirror</a:t>
            </a:r>
            <a:endParaRPr sz="24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symmetric)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5735" y="683717"/>
            <a:ext cx="6273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Outside Case</a:t>
            </a:r>
            <a:r>
              <a:rPr sz="4400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Completed</a:t>
            </a:r>
            <a:endParaRPr sz="4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27150" y="2487676"/>
            <a:ext cx="1527175" cy="1014730"/>
          </a:xfrm>
          <a:custGeom>
            <a:avLst/>
            <a:gdLst/>
            <a:ahLst/>
            <a:cxnLst/>
            <a:rect l="l" t="t" r="r" b="b"/>
            <a:pathLst>
              <a:path w="1527175" h="1014729">
                <a:moveTo>
                  <a:pt x="0" y="1014349"/>
                </a:moveTo>
                <a:lnTo>
                  <a:pt x="15271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7076" y="3546475"/>
            <a:ext cx="657225" cy="825500"/>
          </a:xfrm>
          <a:custGeom>
            <a:avLst/>
            <a:gdLst/>
            <a:ahLst/>
            <a:cxnLst/>
            <a:rect l="l" t="t" r="r" b="b"/>
            <a:pathLst>
              <a:path w="657225" h="825500">
                <a:moveTo>
                  <a:pt x="657225" y="0"/>
                </a:moveTo>
                <a:lnTo>
                  <a:pt x="0" y="8255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64150" y="3524250"/>
            <a:ext cx="701675" cy="770255"/>
          </a:xfrm>
          <a:custGeom>
            <a:avLst/>
            <a:gdLst/>
            <a:ahLst/>
            <a:cxnLst/>
            <a:rect l="l" t="t" r="r" b="b"/>
            <a:pathLst>
              <a:path w="701675" h="770254">
                <a:moveTo>
                  <a:pt x="0" y="0"/>
                </a:moveTo>
                <a:lnTo>
                  <a:pt x="701675" y="76987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86226" y="5709920"/>
            <a:ext cx="5142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60" dirty="0">
                <a:latin typeface="Arial"/>
                <a:cs typeface="Arial"/>
              </a:rPr>
              <a:t>AVL </a:t>
            </a:r>
            <a:r>
              <a:rPr sz="2800" i="1" spc="-5" dirty="0">
                <a:latin typeface="Arial"/>
                <a:cs typeface="Arial"/>
              </a:rPr>
              <a:t>property </a:t>
            </a:r>
            <a:r>
              <a:rPr sz="2800" i="1" dirty="0">
                <a:latin typeface="Arial"/>
                <a:cs typeface="Arial"/>
              </a:rPr>
              <a:t>has </a:t>
            </a:r>
            <a:r>
              <a:rPr sz="2800" i="1" spc="-5" dirty="0">
                <a:latin typeface="Arial"/>
                <a:cs typeface="Arial"/>
              </a:rPr>
              <a:t>been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restored!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30651" y="2508250"/>
            <a:ext cx="1536700" cy="387350"/>
          </a:xfrm>
          <a:custGeom>
            <a:avLst/>
            <a:gdLst/>
            <a:ahLst/>
            <a:cxnLst/>
            <a:rect l="l" t="t" r="r" b="b"/>
            <a:pathLst>
              <a:path w="1536700" h="387350">
                <a:moveTo>
                  <a:pt x="0" y="0"/>
                </a:moveTo>
                <a:lnTo>
                  <a:pt x="1536700" y="38735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2792" y="1686193"/>
            <a:ext cx="3108325" cy="2077720"/>
          </a:xfrm>
          <a:custGeom>
            <a:avLst/>
            <a:gdLst/>
            <a:ahLst/>
            <a:cxnLst/>
            <a:rect l="l" t="t" r="r" b="b"/>
            <a:pathLst>
              <a:path w="3108325" h="2077720">
                <a:moveTo>
                  <a:pt x="40067" y="233792"/>
                </a:moveTo>
                <a:lnTo>
                  <a:pt x="71082" y="185977"/>
                </a:lnTo>
                <a:lnTo>
                  <a:pt x="110032" y="143699"/>
                </a:lnTo>
                <a:lnTo>
                  <a:pt x="156532" y="106926"/>
                </a:lnTo>
                <a:lnTo>
                  <a:pt x="210196" y="75628"/>
                </a:lnTo>
                <a:lnTo>
                  <a:pt x="270638" y="49776"/>
                </a:lnTo>
                <a:lnTo>
                  <a:pt x="337472" y="29337"/>
                </a:lnTo>
                <a:lnTo>
                  <a:pt x="410313" y="14283"/>
                </a:lnTo>
                <a:lnTo>
                  <a:pt x="448865" y="8765"/>
                </a:lnTo>
                <a:lnTo>
                  <a:pt x="488774" y="4581"/>
                </a:lnTo>
                <a:lnTo>
                  <a:pt x="529992" y="1728"/>
                </a:lnTo>
                <a:lnTo>
                  <a:pt x="572471" y="202"/>
                </a:lnTo>
                <a:lnTo>
                  <a:pt x="616162" y="0"/>
                </a:lnTo>
                <a:lnTo>
                  <a:pt x="661016" y="1116"/>
                </a:lnTo>
                <a:lnTo>
                  <a:pt x="706987" y="3548"/>
                </a:lnTo>
                <a:lnTo>
                  <a:pt x="754025" y="7291"/>
                </a:lnTo>
                <a:lnTo>
                  <a:pt x="802083" y="12342"/>
                </a:lnTo>
                <a:lnTo>
                  <a:pt x="851112" y="18697"/>
                </a:lnTo>
                <a:lnTo>
                  <a:pt x="901063" y="26353"/>
                </a:lnTo>
                <a:lnTo>
                  <a:pt x="951889" y="35304"/>
                </a:lnTo>
                <a:lnTo>
                  <a:pt x="1003542" y="45549"/>
                </a:lnTo>
                <a:lnTo>
                  <a:pt x="1055973" y="57082"/>
                </a:lnTo>
                <a:lnTo>
                  <a:pt x="1109134" y="69899"/>
                </a:lnTo>
                <a:lnTo>
                  <a:pt x="1162977" y="83998"/>
                </a:lnTo>
                <a:lnTo>
                  <a:pt x="1217453" y="99374"/>
                </a:lnTo>
                <a:lnTo>
                  <a:pt x="1272515" y="116024"/>
                </a:lnTo>
                <a:lnTo>
                  <a:pt x="1328113" y="133943"/>
                </a:lnTo>
                <a:lnTo>
                  <a:pt x="1384201" y="153129"/>
                </a:lnTo>
                <a:lnTo>
                  <a:pt x="1440729" y="173576"/>
                </a:lnTo>
                <a:lnTo>
                  <a:pt x="1497650" y="195281"/>
                </a:lnTo>
                <a:lnTo>
                  <a:pt x="1554914" y="218241"/>
                </a:lnTo>
                <a:lnTo>
                  <a:pt x="1612475" y="242451"/>
                </a:lnTo>
                <a:lnTo>
                  <a:pt x="1670284" y="267908"/>
                </a:lnTo>
                <a:lnTo>
                  <a:pt x="1728292" y="294608"/>
                </a:lnTo>
                <a:lnTo>
                  <a:pt x="1786451" y="322548"/>
                </a:lnTo>
                <a:lnTo>
                  <a:pt x="1844713" y="351722"/>
                </a:lnTo>
                <a:lnTo>
                  <a:pt x="1903030" y="382128"/>
                </a:lnTo>
                <a:lnTo>
                  <a:pt x="1960843" y="413474"/>
                </a:lnTo>
                <a:lnTo>
                  <a:pt x="2017605" y="445463"/>
                </a:lnTo>
                <a:lnTo>
                  <a:pt x="2073286" y="478056"/>
                </a:lnTo>
                <a:lnTo>
                  <a:pt x="2127856" y="511218"/>
                </a:lnTo>
                <a:lnTo>
                  <a:pt x="2181284" y="544908"/>
                </a:lnTo>
                <a:lnTo>
                  <a:pt x="2233541" y="579090"/>
                </a:lnTo>
                <a:lnTo>
                  <a:pt x="2284595" y="613726"/>
                </a:lnTo>
                <a:lnTo>
                  <a:pt x="2334418" y="648778"/>
                </a:lnTo>
                <a:lnTo>
                  <a:pt x="2382979" y="684208"/>
                </a:lnTo>
                <a:lnTo>
                  <a:pt x="2430247" y="719979"/>
                </a:lnTo>
                <a:lnTo>
                  <a:pt x="2476193" y="756052"/>
                </a:lnTo>
                <a:lnTo>
                  <a:pt x="2520787" y="792389"/>
                </a:lnTo>
                <a:lnTo>
                  <a:pt x="2563998" y="828953"/>
                </a:lnTo>
                <a:lnTo>
                  <a:pt x="2605796" y="865706"/>
                </a:lnTo>
                <a:lnTo>
                  <a:pt x="2646150" y="902610"/>
                </a:lnTo>
                <a:lnTo>
                  <a:pt x="2685032" y="939628"/>
                </a:lnTo>
                <a:lnTo>
                  <a:pt x="2722410" y="976720"/>
                </a:lnTo>
                <a:lnTo>
                  <a:pt x="2758255" y="1013851"/>
                </a:lnTo>
                <a:lnTo>
                  <a:pt x="2792536" y="1050981"/>
                </a:lnTo>
                <a:lnTo>
                  <a:pt x="2825223" y="1088073"/>
                </a:lnTo>
                <a:lnTo>
                  <a:pt x="2856286" y="1125089"/>
                </a:lnTo>
                <a:lnTo>
                  <a:pt x="2885695" y="1161991"/>
                </a:lnTo>
                <a:lnTo>
                  <a:pt x="2913419" y="1198742"/>
                </a:lnTo>
                <a:lnTo>
                  <a:pt x="2939429" y="1235303"/>
                </a:lnTo>
                <a:lnTo>
                  <a:pt x="2963694" y="1271637"/>
                </a:lnTo>
                <a:lnTo>
                  <a:pt x="2986185" y="1307706"/>
                </a:lnTo>
                <a:lnTo>
                  <a:pt x="3006870" y="1343471"/>
                </a:lnTo>
                <a:lnTo>
                  <a:pt x="3025721" y="1378896"/>
                </a:lnTo>
                <a:lnTo>
                  <a:pt x="3042706" y="1413943"/>
                </a:lnTo>
                <a:lnTo>
                  <a:pt x="3070959" y="1482748"/>
                </a:lnTo>
                <a:lnTo>
                  <a:pt x="3091389" y="1549585"/>
                </a:lnTo>
                <a:lnTo>
                  <a:pt x="3103755" y="1614150"/>
                </a:lnTo>
                <a:lnTo>
                  <a:pt x="3107815" y="1676141"/>
                </a:lnTo>
                <a:lnTo>
                  <a:pt x="3106655" y="1706077"/>
                </a:lnTo>
                <a:lnTo>
                  <a:pt x="3097804" y="1763640"/>
                </a:lnTo>
                <a:lnTo>
                  <a:pt x="3080044" y="1817872"/>
                </a:lnTo>
                <a:lnTo>
                  <a:pt x="3067747" y="1843644"/>
                </a:lnTo>
                <a:lnTo>
                  <a:pt x="3053256" y="1868254"/>
                </a:lnTo>
                <a:lnTo>
                  <a:pt x="3036733" y="1891475"/>
                </a:lnTo>
                <a:lnTo>
                  <a:pt x="2997783" y="1933767"/>
                </a:lnTo>
                <a:lnTo>
                  <a:pt x="2951283" y="1970550"/>
                </a:lnTo>
                <a:lnTo>
                  <a:pt x="2897619" y="2001856"/>
                </a:lnTo>
                <a:lnTo>
                  <a:pt x="2837177" y="2027714"/>
                </a:lnTo>
                <a:lnTo>
                  <a:pt x="2770342" y="2048157"/>
                </a:lnTo>
                <a:lnTo>
                  <a:pt x="2697502" y="2063214"/>
                </a:lnTo>
                <a:lnTo>
                  <a:pt x="2658949" y="2068733"/>
                </a:lnTo>
                <a:lnTo>
                  <a:pt x="2619040" y="2072918"/>
                </a:lnTo>
                <a:lnTo>
                  <a:pt x="2577822" y="2075771"/>
                </a:lnTo>
                <a:lnTo>
                  <a:pt x="2535344" y="2077297"/>
                </a:lnTo>
                <a:lnTo>
                  <a:pt x="2491653" y="2077500"/>
                </a:lnTo>
                <a:lnTo>
                  <a:pt x="2446798" y="2076384"/>
                </a:lnTo>
                <a:lnTo>
                  <a:pt x="2400827" y="2073952"/>
                </a:lnTo>
                <a:lnTo>
                  <a:pt x="2353789" y="2070209"/>
                </a:lnTo>
                <a:lnTo>
                  <a:pt x="2305732" y="2065158"/>
                </a:lnTo>
                <a:lnTo>
                  <a:pt x="2256703" y="2058802"/>
                </a:lnTo>
                <a:lnTo>
                  <a:pt x="2206751" y="2051147"/>
                </a:lnTo>
                <a:lnTo>
                  <a:pt x="2155925" y="2042196"/>
                </a:lnTo>
                <a:lnTo>
                  <a:pt x="2104272" y="2031952"/>
                </a:lnTo>
                <a:lnTo>
                  <a:pt x="2051841" y="2020420"/>
                </a:lnTo>
                <a:lnTo>
                  <a:pt x="1998680" y="2007603"/>
                </a:lnTo>
                <a:lnTo>
                  <a:pt x="1944838" y="1993505"/>
                </a:lnTo>
                <a:lnTo>
                  <a:pt x="1890361" y="1978131"/>
                </a:lnTo>
                <a:lnTo>
                  <a:pt x="1835300" y="1961483"/>
                </a:lnTo>
                <a:lnTo>
                  <a:pt x="1779701" y="1943566"/>
                </a:lnTo>
                <a:lnTo>
                  <a:pt x="1723614" y="1924384"/>
                </a:lnTo>
                <a:lnTo>
                  <a:pt x="1667085" y="1903940"/>
                </a:lnTo>
                <a:lnTo>
                  <a:pt x="1610165" y="1882238"/>
                </a:lnTo>
                <a:lnTo>
                  <a:pt x="1552900" y="1859283"/>
                </a:lnTo>
                <a:lnTo>
                  <a:pt x="1495339" y="1835077"/>
                </a:lnTo>
                <a:lnTo>
                  <a:pt x="1437531" y="1809626"/>
                </a:lnTo>
                <a:lnTo>
                  <a:pt x="1379523" y="1782932"/>
                </a:lnTo>
                <a:lnTo>
                  <a:pt x="1321364" y="1755000"/>
                </a:lnTo>
                <a:lnTo>
                  <a:pt x="1263101" y="1725833"/>
                </a:lnTo>
                <a:lnTo>
                  <a:pt x="1204784" y="1695435"/>
                </a:lnTo>
                <a:lnTo>
                  <a:pt x="1146971" y="1664089"/>
                </a:lnTo>
                <a:lnTo>
                  <a:pt x="1090209" y="1632100"/>
                </a:lnTo>
                <a:lnTo>
                  <a:pt x="1034528" y="1599505"/>
                </a:lnTo>
                <a:lnTo>
                  <a:pt x="979959" y="1566343"/>
                </a:lnTo>
                <a:lnTo>
                  <a:pt x="926530" y="1532650"/>
                </a:lnTo>
                <a:lnTo>
                  <a:pt x="874274" y="1498466"/>
                </a:lnTo>
                <a:lnTo>
                  <a:pt x="823219" y="1463828"/>
                </a:lnTo>
                <a:lnTo>
                  <a:pt x="773396" y="1428773"/>
                </a:lnTo>
                <a:lnTo>
                  <a:pt x="724836" y="1393340"/>
                </a:lnTo>
                <a:lnTo>
                  <a:pt x="677567" y="1357567"/>
                </a:lnTo>
                <a:lnTo>
                  <a:pt x="631621" y="1321491"/>
                </a:lnTo>
                <a:lnTo>
                  <a:pt x="587027" y="1285150"/>
                </a:lnTo>
                <a:lnTo>
                  <a:pt x="543817" y="1248582"/>
                </a:lnTo>
                <a:lnTo>
                  <a:pt x="502019" y="1211826"/>
                </a:lnTo>
                <a:lnTo>
                  <a:pt x="461664" y="1174917"/>
                </a:lnTo>
                <a:lnTo>
                  <a:pt x="422783" y="1137896"/>
                </a:lnTo>
                <a:lnTo>
                  <a:pt x="385404" y="1100799"/>
                </a:lnTo>
                <a:lnTo>
                  <a:pt x="349560" y="1063664"/>
                </a:lnTo>
                <a:lnTo>
                  <a:pt x="315279" y="1026530"/>
                </a:lnTo>
                <a:lnTo>
                  <a:pt x="282592" y="989434"/>
                </a:lnTo>
                <a:lnTo>
                  <a:pt x="251529" y="952413"/>
                </a:lnTo>
                <a:lnTo>
                  <a:pt x="222120" y="915506"/>
                </a:lnTo>
                <a:lnTo>
                  <a:pt x="194395" y="878751"/>
                </a:lnTo>
                <a:lnTo>
                  <a:pt x="168385" y="842186"/>
                </a:lnTo>
                <a:lnTo>
                  <a:pt x="144120" y="805847"/>
                </a:lnTo>
                <a:lnTo>
                  <a:pt x="121630" y="769774"/>
                </a:lnTo>
                <a:lnTo>
                  <a:pt x="100944" y="734004"/>
                </a:lnTo>
                <a:lnTo>
                  <a:pt x="82094" y="698575"/>
                </a:lnTo>
                <a:lnTo>
                  <a:pt x="65109" y="663525"/>
                </a:lnTo>
                <a:lnTo>
                  <a:pt x="36855" y="594712"/>
                </a:lnTo>
                <a:lnTo>
                  <a:pt x="16425" y="527869"/>
                </a:lnTo>
                <a:lnTo>
                  <a:pt x="4059" y="463298"/>
                </a:lnTo>
                <a:lnTo>
                  <a:pt x="0" y="401301"/>
                </a:lnTo>
                <a:lnTo>
                  <a:pt x="1160" y="371364"/>
                </a:lnTo>
                <a:lnTo>
                  <a:pt x="10011" y="313798"/>
                </a:lnTo>
                <a:lnTo>
                  <a:pt x="27771" y="259565"/>
                </a:lnTo>
                <a:lnTo>
                  <a:pt x="40067" y="233792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52209" y="39886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79194" y="3454984"/>
            <a:ext cx="45783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h+1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42150" y="3988689"/>
            <a:ext cx="1618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5280" algn="l"/>
              </a:tabLst>
            </a:pP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0628" y="40648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0" y="169227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9100" y="0"/>
                </a:moveTo>
                <a:lnTo>
                  <a:pt x="370213" y="2818"/>
                </a:lnTo>
                <a:lnTo>
                  <a:pt x="322985" y="11065"/>
                </a:lnTo>
                <a:lnTo>
                  <a:pt x="277731" y="24426"/>
                </a:lnTo>
                <a:lnTo>
                  <a:pt x="234764" y="42587"/>
                </a:lnTo>
                <a:lnTo>
                  <a:pt x="194399" y="65234"/>
                </a:lnTo>
                <a:lnTo>
                  <a:pt x="156949" y="92053"/>
                </a:lnTo>
                <a:lnTo>
                  <a:pt x="122729" y="122729"/>
                </a:lnTo>
                <a:lnTo>
                  <a:pt x="92053" y="156949"/>
                </a:lnTo>
                <a:lnTo>
                  <a:pt x="65234" y="194399"/>
                </a:lnTo>
                <a:lnTo>
                  <a:pt x="42587" y="234764"/>
                </a:lnTo>
                <a:lnTo>
                  <a:pt x="24426" y="277731"/>
                </a:lnTo>
                <a:lnTo>
                  <a:pt x="11065" y="322985"/>
                </a:lnTo>
                <a:lnTo>
                  <a:pt x="2818" y="370213"/>
                </a:lnTo>
                <a:lnTo>
                  <a:pt x="0" y="419100"/>
                </a:lnTo>
                <a:lnTo>
                  <a:pt x="2818" y="467986"/>
                </a:lnTo>
                <a:lnTo>
                  <a:pt x="11065" y="515214"/>
                </a:lnTo>
                <a:lnTo>
                  <a:pt x="24426" y="560468"/>
                </a:lnTo>
                <a:lnTo>
                  <a:pt x="42587" y="603435"/>
                </a:lnTo>
                <a:lnTo>
                  <a:pt x="65234" y="643800"/>
                </a:lnTo>
                <a:lnTo>
                  <a:pt x="92053" y="681250"/>
                </a:lnTo>
                <a:lnTo>
                  <a:pt x="122729" y="715470"/>
                </a:lnTo>
                <a:lnTo>
                  <a:pt x="156949" y="746146"/>
                </a:lnTo>
                <a:lnTo>
                  <a:pt x="194399" y="772965"/>
                </a:lnTo>
                <a:lnTo>
                  <a:pt x="234764" y="795612"/>
                </a:lnTo>
                <a:lnTo>
                  <a:pt x="277731" y="813773"/>
                </a:lnTo>
                <a:lnTo>
                  <a:pt x="322985" y="827134"/>
                </a:lnTo>
                <a:lnTo>
                  <a:pt x="370213" y="835381"/>
                </a:lnTo>
                <a:lnTo>
                  <a:pt x="419100" y="838200"/>
                </a:lnTo>
                <a:lnTo>
                  <a:pt x="467986" y="835381"/>
                </a:lnTo>
                <a:lnTo>
                  <a:pt x="515214" y="827134"/>
                </a:lnTo>
                <a:lnTo>
                  <a:pt x="560468" y="813773"/>
                </a:lnTo>
                <a:lnTo>
                  <a:pt x="603435" y="795612"/>
                </a:lnTo>
                <a:lnTo>
                  <a:pt x="643800" y="772965"/>
                </a:lnTo>
                <a:lnTo>
                  <a:pt x="681250" y="746146"/>
                </a:lnTo>
                <a:lnTo>
                  <a:pt x="715470" y="715470"/>
                </a:lnTo>
                <a:lnTo>
                  <a:pt x="746146" y="681250"/>
                </a:lnTo>
                <a:lnTo>
                  <a:pt x="772965" y="643800"/>
                </a:lnTo>
                <a:lnTo>
                  <a:pt x="795612" y="603435"/>
                </a:lnTo>
                <a:lnTo>
                  <a:pt x="813773" y="560468"/>
                </a:lnTo>
                <a:lnTo>
                  <a:pt x="827134" y="515214"/>
                </a:lnTo>
                <a:lnTo>
                  <a:pt x="835381" y="467986"/>
                </a:lnTo>
                <a:lnTo>
                  <a:pt x="838200" y="419100"/>
                </a:lnTo>
                <a:lnTo>
                  <a:pt x="835381" y="370213"/>
                </a:lnTo>
                <a:lnTo>
                  <a:pt x="827134" y="322985"/>
                </a:lnTo>
                <a:lnTo>
                  <a:pt x="813773" y="277731"/>
                </a:lnTo>
                <a:lnTo>
                  <a:pt x="795612" y="234764"/>
                </a:lnTo>
                <a:lnTo>
                  <a:pt x="772965" y="194399"/>
                </a:lnTo>
                <a:lnTo>
                  <a:pt x="746146" y="156949"/>
                </a:lnTo>
                <a:lnTo>
                  <a:pt x="715470" y="122729"/>
                </a:lnTo>
                <a:lnTo>
                  <a:pt x="681250" y="92053"/>
                </a:lnTo>
                <a:lnTo>
                  <a:pt x="643800" y="65234"/>
                </a:lnTo>
                <a:lnTo>
                  <a:pt x="603435" y="42587"/>
                </a:lnTo>
                <a:lnTo>
                  <a:pt x="560468" y="24426"/>
                </a:lnTo>
                <a:lnTo>
                  <a:pt x="515214" y="11065"/>
                </a:lnTo>
                <a:lnTo>
                  <a:pt x="467986" y="2818"/>
                </a:lnTo>
                <a:lnTo>
                  <a:pt x="4191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2400" y="169227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200" y="419100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200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0628" y="1554937"/>
            <a:ext cx="177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306387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9100" y="0"/>
                </a:moveTo>
                <a:lnTo>
                  <a:pt x="370213" y="2818"/>
                </a:lnTo>
                <a:lnTo>
                  <a:pt x="322985" y="11065"/>
                </a:lnTo>
                <a:lnTo>
                  <a:pt x="277731" y="24426"/>
                </a:lnTo>
                <a:lnTo>
                  <a:pt x="234764" y="42587"/>
                </a:lnTo>
                <a:lnTo>
                  <a:pt x="194399" y="65234"/>
                </a:lnTo>
                <a:lnTo>
                  <a:pt x="156949" y="92053"/>
                </a:lnTo>
                <a:lnTo>
                  <a:pt x="122729" y="122729"/>
                </a:lnTo>
                <a:lnTo>
                  <a:pt x="92053" y="156949"/>
                </a:lnTo>
                <a:lnTo>
                  <a:pt x="65234" y="194399"/>
                </a:lnTo>
                <a:lnTo>
                  <a:pt x="42587" y="234764"/>
                </a:lnTo>
                <a:lnTo>
                  <a:pt x="24426" y="277731"/>
                </a:lnTo>
                <a:lnTo>
                  <a:pt x="11065" y="322985"/>
                </a:lnTo>
                <a:lnTo>
                  <a:pt x="2818" y="370213"/>
                </a:lnTo>
                <a:lnTo>
                  <a:pt x="0" y="419100"/>
                </a:lnTo>
                <a:lnTo>
                  <a:pt x="2818" y="467986"/>
                </a:lnTo>
                <a:lnTo>
                  <a:pt x="11065" y="515214"/>
                </a:lnTo>
                <a:lnTo>
                  <a:pt x="24426" y="560468"/>
                </a:lnTo>
                <a:lnTo>
                  <a:pt x="42587" y="603435"/>
                </a:lnTo>
                <a:lnTo>
                  <a:pt x="65234" y="643800"/>
                </a:lnTo>
                <a:lnTo>
                  <a:pt x="92053" y="681250"/>
                </a:lnTo>
                <a:lnTo>
                  <a:pt x="122729" y="715470"/>
                </a:lnTo>
                <a:lnTo>
                  <a:pt x="156949" y="746146"/>
                </a:lnTo>
                <a:lnTo>
                  <a:pt x="194399" y="772965"/>
                </a:lnTo>
                <a:lnTo>
                  <a:pt x="234764" y="795612"/>
                </a:lnTo>
                <a:lnTo>
                  <a:pt x="277731" y="813773"/>
                </a:lnTo>
                <a:lnTo>
                  <a:pt x="322985" y="827134"/>
                </a:lnTo>
                <a:lnTo>
                  <a:pt x="370213" y="835381"/>
                </a:lnTo>
                <a:lnTo>
                  <a:pt x="419100" y="838200"/>
                </a:lnTo>
                <a:lnTo>
                  <a:pt x="467986" y="835381"/>
                </a:lnTo>
                <a:lnTo>
                  <a:pt x="515214" y="827134"/>
                </a:lnTo>
                <a:lnTo>
                  <a:pt x="560468" y="813773"/>
                </a:lnTo>
                <a:lnTo>
                  <a:pt x="603435" y="795612"/>
                </a:lnTo>
                <a:lnTo>
                  <a:pt x="643800" y="772965"/>
                </a:lnTo>
                <a:lnTo>
                  <a:pt x="681250" y="746146"/>
                </a:lnTo>
                <a:lnTo>
                  <a:pt x="715470" y="715470"/>
                </a:lnTo>
                <a:lnTo>
                  <a:pt x="746146" y="681250"/>
                </a:lnTo>
                <a:lnTo>
                  <a:pt x="772965" y="643800"/>
                </a:lnTo>
                <a:lnTo>
                  <a:pt x="795612" y="603435"/>
                </a:lnTo>
                <a:lnTo>
                  <a:pt x="813773" y="560468"/>
                </a:lnTo>
                <a:lnTo>
                  <a:pt x="827134" y="515214"/>
                </a:lnTo>
                <a:lnTo>
                  <a:pt x="835381" y="467986"/>
                </a:lnTo>
                <a:lnTo>
                  <a:pt x="838200" y="419100"/>
                </a:lnTo>
                <a:lnTo>
                  <a:pt x="835381" y="370213"/>
                </a:lnTo>
                <a:lnTo>
                  <a:pt x="827134" y="322985"/>
                </a:lnTo>
                <a:lnTo>
                  <a:pt x="813773" y="277731"/>
                </a:lnTo>
                <a:lnTo>
                  <a:pt x="795612" y="234764"/>
                </a:lnTo>
                <a:lnTo>
                  <a:pt x="772965" y="194399"/>
                </a:lnTo>
                <a:lnTo>
                  <a:pt x="746146" y="156949"/>
                </a:lnTo>
                <a:lnTo>
                  <a:pt x="715470" y="122729"/>
                </a:lnTo>
                <a:lnTo>
                  <a:pt x="681250" y="92053"/>
                </a:lnTo>
                <a:lnTo>
                  <a:pt x="643800" y="65234"/>
                </a:lnTo>
                <a:lnTo>
                  <a:pt x="603435" y="42587"/>
                </a:lnTo>
                <a:lnTo>
                  <a:pt x="560468" y="24426"/>
                </a:lnTo>
                <a:lnTo>
                  <a:pt x="515214" y="11065"/>
                </a:lnTo>
                <a:lnTo>
                  <a:pt x="467986" y="2818"/>
                </a:lnTo>
                <a:lnTo>
                  <a:pt x="4191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3063875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200" y="419100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200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93975" y="3002991"/>
            <a:ext cx="368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02026" y="2408301"/>
            <a:ext cx="1082675" cy="777875"/>
          </a:xfrm>
          <a:custGeom>
            <a:avLst/>
            <a:gdLst/>
            <a:ahLst/>
            <a:cxnLst/>
            <a:rect l="l" t="t" r="r" b="b"/>
            <a:pathLst>
              <a:path w="1082675" h="777875">
                <a:moveTo>
                  <a:pt x="1082675" y="0"/>
                </a:moveTo>
                <a:lnTo>
                  <a:pt x="0" y="77774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4435475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800100" y="0"/>
                </a:moveTo>
                <a:lnTo>
                  <a:pt x="0" y="1295400"/>
                </a:lnTo>
                <a:lnTo>
                  <a:pt x="1600200" y="1295400"/>
                </a:lnTo>
                <a:lnTo>
                  <a:pt x="8001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4435475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1295400"/>
                </a:moveTo>
                <a:lnTo>
                  <a:pt x="800100" y="0"/>
                </a:lnTo>
                <a:lnTo>
                  <a:pt x="1600200" y="1295400"/>
                </a:lnTo>
                <a:lnTo>
                  <a:pt x="0" y="1295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9700" y="3779901"/>
            <a:ext cx="998855" cy="655955"/>
          </a:xfrm>
          <a:custGeom>
            <a:avLst/>
            <a:gdLst/>
            <a:ahLst/>
            <a:cxnLst/>
            <a:rect l="l" t="t" r="r" b="b"/>
            <a:pathLst>
              <a:path w="998855" h="655954">
                <a:moveTo>
                  <a:pt x="998601" y="0"/>
                </a:moveTo>
                <a:lnTo>
                  <a:pt x="0" y="6555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22044" y="4908296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6600" y="4511675"/>
            <a:ext cx="1524000" cy="1219200"/>
          </a:xfrm>
          <a:custGeom>
            <a:avLst/>
            <a:gdLst/>
            <a:ahLst/>
            <a:cxnLst/>
            <a:rect l="l" t="t" r="r" b="b"/>
            <a:pathLst>
              <a:path w="1524000" h="1219200">
                <a:moveTo>
                  <a:pt x="762000" y="0"/>
                </a:moveTo>
                <a:lnTo>
                  <a:pt x="0" y="1219200"/>
                </a:lnTo>
                <a:lnTo>
                  <a:pt x="1524000" y="1219200"/>
                </a:lnTo>
                <a:lnTo>
                  <a:pt x="7620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6600" y="4511675"/>
            <a:ext cx="1524000" cy="1219200"/>
          </a:xfrm>
          <a:custGeom>
            <a:avLst/>
            <a:gdLst/>
            <a:ahLst/>
            <a:cxnLst/>
            <a:rect l="l" t="t" r="r" b="b"/>
            <a:pathLst>
              <a:path w="1524000" h="1219200">
                <a:moveTo>
                  <a:pt x="0" y="1219200"/>
                </a:moveTo>
                <a:lnTo>
                  <a:pt x="762000" y="0"/>
                </a:lnTo>
                <a:lnTo>
                  <a:pt x="1524000" y="1219200"/>
                </a:lnTo>
                <a:lnTo>
                  <a:pt x="0" y="1219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13175" y="4908296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57800" y="3521075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800100" y="0"/>
                </a:moveTo>
                <a:lnTo>
                  <a:pt x="0" y="1295400"/>
                </a:lnTo>
                <a:lnTo>
                  <a:pt x="1600200" y="1295400"/>
                </a:lnTo>
                <a:lnTo>
                  <a:pt x="8001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57800" y="3521075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1295400"/>
                </a:moveTo>
                <a:lnTo>
                  <a:pt x="800100" y="0"/>
                </a:lnTo>
                <a:lnTo>
                  <a:pt x="1600200" y="1295400"/>
                </a:lnTo>
                <a:lnTo>
                  <a:pt x="0" y="12954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71209" y="3841495"/>
            <a:ext cx="444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Z</a:t>
            </a:r>
            <a:endParaRPr sz="5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02026" y="3779901"/>
            <a:ext cx="1036955" cy="732155"/>
          </a:xfrm>
          <a:custGeom>
            <a:avLst/>
            <a:gdLst/>
            <a:ahLst/>
            <a:cxnLst/>
            <a:rect l="l" t="t" r="r" b="b"/>
            <a:pathLst>
              <a:path w="1036954" h="732154">
                <a:moveTo>
                  <a:pt x="0" y="0"/>
                </a:moveTo>
                <a:lnTo>
                  <a:pt x="1036574" y="7317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78426" y="2408301"/>
            <a:ext cx="1379855" cy="1113155"/>
          </a:xfrm>
          <a:custGeom>
            <a:avLst/>
            <a:gdLst/>
            <a:ahLst/>
            <a:cxnLst/>
            <a:rect l="l" t="t" r="r" b="b"/>
            <a:pathLst>
              <a:path w="1379854" h="1113154">
                <a:moveTo>
                  <a:pt x="0" y="0"/>
                </a:moveTo>
                <a:lnTo>
                  <a:pt x="1379474" y="11127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39000" y="4816475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39000" y="5730875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269619" y="683717"/>
            <a:ext cx="660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Inside</a:t>
            </a: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0344" y="1779854"/>
            <a:ext cx="22104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Consider 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valid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i="1" spc="-50" dirty="0">
                <a:latin typeface="Arial"/>
                <a:cs typeface="Arial"/>
              </a:rPr>
              <a:t>AVL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subtree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28409" y="337883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0628" y="42172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55394" y="42934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40" y="1770379"/>
            <a:ext cx="205295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Inserting </a:t>
            </a:r>
            <a:r>
              <a:rPr sz="2400" i="1" spc="-5" dirty="0">
                <a:latin typeface="Arial"/>
                <a:cs typeface="Arial"/>
              </a:rPr>
              <a:t>into</a:t>
            </a:r>
            <a:r>
              <a:rPr sz="2400" i="1" spc="-1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  destroys the  </a:t>
            </a:r>
            <a:r>
              <a:rPr sz="2400" i="1" spc="-50" dirty="0">
                <a:latin typeface="Arial"/>
                <a:cs typeface="Arial"/>
              </a:rPr>
              <a:t>AVL </a:t>
            </a:r>
            <a:r>
              <a:rPr sz="2400" i="1" dirty="0">
                <a:latin typeface="Arial"/>
                <a:cs typeface="Arial"/>
              </a:rPr>
              <a:t>property  </a:t>
            </a:r>
            <a:r>
              <a:rPr sz="2400" i="1" spc="-5" dirty="0">
                <a:latin typeface="Arial"/>
                <a:cs typeface="Arial"/>
              </a:rPr>
              <a:t>at node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78401" y="1830451"/>
            <a:ext cx="694055" cy="669925"/>
          </a:xfrm>
          <a:custGeom>
            <a:avLst/>
            <a:gdLst/>
            <a:ahLst/>
            <a:cxnLst/>
            <a:rect l="l" t="t" r="r" b="b"/>
            <a:pathLst>
              <a:path w="694054" h="669925">
                <a:moveTo>
                  <a:pt x="346837" y="0"/>
                </a:moveTo>
                <a:lnTo>
                  <a:pt x="299754" y="3055"/>
                </a:lnTo>
                <a:lnTo>
                  <a:pt x="254602" y="11957"/>
                </a:lnTo>
                <a:lnTo>
                  <a:pt x="211794" y="26306"/>
                </a:lnTo>
                <a:lnTo>
                  <a:pt x="171741" y="45705"/>
                </a:lnTo>
                <a:lnTo>
                  <a:pt x="134856" y="69756"/>
                </a:lnTo>
                <a:lnTo>
                  <a:pt x="101552" y="98059"/>
                </a:lnTo>
                <a:lnTo>
                  <a:pt x="72240" y="130218"/>
                </a:lnTo>
                <a:lnTo>
                  <a:pt x="47333" y="165833"/>
                </a:lnTo>
                <a:lnTo>
                  <a:pt x="27243" y="204507"/>
                </a:lnTo>
                <a:lnTo>
                  <a:pt x="12383" y="245842"/>
                </a:lnTo>
                <a:lnTo>
                  <a:pt x="3164" y="289438"/>
                </a:lnTo>
                <a:lnTo>
                  <a:pt x="0" y="334899"/>
                </a:lnTo>
                <a:lnTo>
                  <a:pt x="3164" y="380361"/>
                </a:lnTo>
                <a:lnTo>
                  <a:pt x="12383" y="423965"/>
                </a:lnTo>
                <a:lnTo>
                  <a:pt x="27243" y="465310"/>
                </a:lnTo>
                <a:lnTo>
                  <a:pt x="47333" y="503997"/>
                </a:lnTo>
                <a:lnTo>
                  <a:pt x="72240" y="539627"/>
                </a:lnTo>
                <a:lnTo>
                  <a:pt x="101552" y="571801"/>
                </a:lnTo>
                <a:lnTo>
                  <a:pt x="134856" y="600120"/>
                </a:lnTo>
                <a:lnTo>
                  <a:pt x="171741" y="624186"/>
                </a:lnTo>
                <a:lnTo>
                  <a:pt x="211794" y="643598"/>
                </a:lnTo>
                <a:lnTo>
                  <a:pt x="254602" y="657958"/>
                </a:lnTo>
                <a:lnTo>
                  <a:pt x="299754" y="666866"/>
                </a:lnTo>
                <a:lnTo>
                  <a:pt x="346837" y="669925"/>
                </a:lnTo>
                <a:lnTo>
                  <a:pt x="393892" y="666866"/>
                </a:lnTo>
                <a:lnTo>
                  <a:pt x="439027" y="657958"/>
                </a:lnTo>
                <a:lnTo>
                  <a:pt x="481826" y="643598"/>
                </a:lnTo>
                <a:lnTo>
                  <a:pt x="521875" y="624186"/>
                </a:lnTo>
                <a:lnTo>
                  <a:pt x="558763" y="600120"/>
                </a:lnTo>
                <a:lnTo>
                  <a:pt x="592073" y="571801"/>
                </a:lnTo>
                <a:lnTo>
                  <a:pt x="621394" y="539627"/>
                </a:lnTo>
                <a:lnTo>
                  <a:pt x="646312" y="503997"/>
                </a:lnTo>
                <a:lnTo>
                  <a:pt x="666412" y="465310"/>
                </a:lnTo>
                <a:lnTo>
                  <a:pt x="681282" y="423965"/>
                </a:lnTo>
                <a:lnTo>
                  <a:pt x="690507" y="380361"/>
                </a:lnTo>
                <a:lnTo>
                  <a:pt x="693674" y="334899"/>
                </a:lnTo>
                <a:lnTo>
                  <a:pt x="690507" y="289438"/>
                </a:lnTo>
                <a:lnTo>
                  <a:pt x="681282" y="245842"/>
                </a:lnTo>
                <a:lnTo>
                  <a:pt x="666412" y="204507"/>
                </a:lnTo>
                <a:lnTo>
                  <a:pt x="646312" y="165833"/>
                </a:lnTo>
                <a:lnTo>
                  <a:pt x="621394" y="130218"/>
                </a:lnTo>
                <a:lnTo>
                  <a:pt x="592073" y="98059"/>
                </a:lnTo>
                <a:lnTo>
                  <a:pt x="558763" y="69756"/>
                </a:lnTo>
                <a:lnTo>
                  <a:pt x="521875" y="45705"/>
                </a:lnTo>
                <a:lnTo>
                  <a:pt x="481826" y="26306"/>
                </a:lnTo>
                <a:lnTo>
                  <a:pt x="439027" y="11957"/>
                </a:lnTo>
                <a:lnTo>
                  <a:pt x="393892" y="3055"/>
                </a:lnTo>
                <a:lnTo>
                  <a:pt x="346837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8401" y="1830451"/>
            <a:ext cx="694055" cy="669925"/>
          </a:xfrm>
          <a:custGeom>
            <a:avLst/>
            <a:gdLst/>
            <a:ahLst/>
            <a:cxnLst/>
            <a:rect l="l" t="t" r="r" b="b"/>
            <a:pathLst>
              <a:path w="694054" h="669925">
                <a:moveTo>
                  <a:pt x="0" y="334899"/>
                </a:moveTo>
                <a:lnTo>
                  <a:pt x="3164" y="289438"/>
                </a:lnTo>
                <a:lnTo>
                  <a:pt x="12383" y="245842"/>
                </a:lnTo>
                <a:lnTo>
                  <a:pt x="27243" y="204507"/>
                </a:lnTo>
                <a:lnTo>
                  <a:pt x="47333" y="165833"/>
                </a:lnTo>
                <a:lnTo>
                  <a:pt x="72240" y="130218"/>
                </a:lnTo>
                <a:lnTo>
                  <a:pt x="101552" y="98059"/>
                </a:lnTo>
                <a:lnTo>
                  <a:pt x="134856" y="69756"/>
                </a:lnTo>
                <a:lnTo>
                  <a:pt x="171741" y="45705"/>
                </a:lnTo>
                <a:lnTo>
                  <a:pt x="211794" y="26306"/>
                </a:lnTo>
                <a:lnTo>
                  <a:pt x="254602" y="11957"/>
                </a:lnTo>
                <a:lnTo>
                  <a:pt x="299754" y="3055"/>
                </a:lnTo>
                <a:lnTo>
                  <a:pt x="346837" y="0"/>
                </a:lnTo>
                <a:lnTo>
                  <a:pt x="393892" y="3055"/>
                </a:lnTo>
                <a:lnTo>
                  <a:pt x="439027" y="11957"/>
                </a:lnTo>
                <a:lnTo>
                  <a:pt x="481826" y="26306"/>
                </a:lnTo>
                <a:lnTo>
                  <a:pt x="521875" y="45705"/>
                </a:lnTo>
                <a:lnTo>
                  <a:pt x="558763" y="69756"/>
                </a:lnTo>
                <a:lnTo>
                  <a:pt x="592073" y="98059"/>
                </a:lnTo>
                <a:lnTo>
                  <a:pt x="621394" y="130218"/>
                </a:lnTo>
                <a:lnTo>
                  <a:pt x="646312" y="165833"/>
                </a:lnTo>
                <a:lnTo>
                  <a:pt x="666412" y="204507"/>
                </a:lnTo>
                <a:lnTo>
                  <a:pt x="681282" y="245842"/>
                </a:lnTo>
                <a:lnTo>
                  <a:pt x="690507" y="289438"/>
                </a:lnTo>
                <a:lnTo>
                  <a:pt x="693674" y="334899"/>
                </a:lnTo>
                <a:lnTo>
                  <a:pt x="690507" y="380361"/>
                </a:lnTo>
                <a:lnTo>
                  <a:pt x="681282" y="423965"/>
                </a:lnTo>
                <a:lnTo>
                  <a:pt x="666412" y="465310"/>
                </a:lnTo>
                <a:lnTo>
                  <a:pt x="646312" y="503997"/>
                </a:lnTo>
                <a:lnTo>
                  <a:pt x="621394" y="539627"/>
                </a:lnTo>
                <a:lnTo>
                  <a:pt x="592074" y="571801"/>
                </a:lnTo>
                <a:lnTo>
                  <a:pt x="558763" y="600120"/>
                </a:lnTo>
                <a:lnTo>
                  <a:pt x="521875" y="624186"/>
                </a:lnTo>
                <a:lnTo>
                  <a:pt x="481826" y="643598"/>
                </a:lnTo>
                <a:lnTo>
                  <a:pt x="439027" y="657958"/>
                </a:lnTo>
                <a:lnTo>
                  <a:pt x="393892" y="666866"/>
                </a:lnTo>
                <a:lnTo>
                  <a:pt x="346837" y="669925"/>
                </a:lnTo>
                <a:lnTo>
                  <a:pt x="299754" y="666866"/>
                </a:lnTo>
                <a:lnTo>
                  <a:pt x="254602" y="657958"/>
                </a:lnTo>
                <a:lnTo>
                  <a:pt x="211794" y="643598"/>
                </a:lnTo>
                <a:lnTo>
                  <a:pt x="171741" y="624186"/>
                </a:lnTo>
                <a:lnTo>
                  <a:pt x="134856" y="600120"/>
                </a:lnTo>
                <a:lnTo>
                  <a:pt x="101552" y="571801"/>
                </a:lnTo>
                <a:lnTo>
                  <a:pt x="72240" y="539627"/>
                </a:lnTo>
                <a:lnTo>
                  <a:pt x="47333" y="503997"/>
                </a:lnTo>
                <a:lnTo>
                  <a:pt x="27243" y="465310"/>
                </a:lnTo>
                <a:lnTo>
                  <a:pt x="12383" y="423965"/>
                </a:lnTo>
                <a:lnTo>
                  <a:pt x="3164" y="380361"/>
                </a:lnTo>
                <a:lnTo>
                  <a:pt x="0" y="3348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8054" y="1623136"/>
            <a:ext cx="177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0926" y="2927350"/>
            <a:ext cx="694055" cy="669925"/>
          </a:xfrm>
          <a:custGeom>
            <a:avLst/>
            <a:gdLst/>
            <a:ahLst/>
            <a:cxnLst/>
            <a:rect l="l" t="t" r="r" b="b"/>
            <a:pathLst>
              <a:path w="694054" h="669925">
                <a:moveTo>
                  <a:pt x="346837" y="0"/>
                </a:moveTo>
                <a:lnTo>
                  <a:pt x="299754" y="3058"/>
                </a:lnTo>
                <a:lnTo>
                  <a:pt x="254602" y="11966"/>
                </a:lnTo>
                <a:lnTo>
                  <a:pt x="211794" y="26326"/>
                </a:lnTo>
                <a:lnTo>
                  <a:pt x="171741" y="45738"/>
                </a:lnTo>
                <a:lnTo>
                  <a:pt x="134856" y="69804"/>
                </a:lnTo>
                <a:lnTo>
                  <a:pt x="101552" y="98123"/>
                </a:lnTo>
                <a:lnTo>
                  <a:pt x="72240" y="130297"/>
                </a:lnTo>
                <a:lnTo>
                  <a:pt x="47333" y="165927"/>
                </a:lnTo>
                <a:lnTo>
                  <a:pt x="27243" y="204614"/>
                </a:lnTo>
                <a:lnTo>
                  <a:pt x="12383" y="245959"/>
                </a:lnTo>
                <a:lnTo>
                  <a:pt x="3164" y="289563"/>
                </a:lnTo>
                <a:lnTo>
                  <a:pt x="0" y="335025"/>
                </a:lnTo>
                <a:lnTo>
                  <a:pt x="3164" y="380459"/>
                </a:lnTo>
                <a:lnTo>
                  <a:pt x="12383" y="424038"/>
                </a:lnTo>
                <a:lnTo>
                  <a:pt x="27243" y="465363"/>
                </a:lnTo>
                <a:lnTo>
                  <a:pt x="47333" y="504034"/>
                </a:lnTo>
                <a:lnTo>
                  <a:pt x="72240" y="539652"/>
                </a:lnTo>
                <a:lnTo>
                  <a:pt x="101552" y="571817"/>
                </a:lnTo>
                <a:lnTo>
                  <a:pt x="134856" y="600130"/>
                </a:lnTo>
                <a:lnTo>
                  <a:pt x="171741" y="624190"/>
                </a:lnTo>
                <a:lnTo>
                  <a:pt x="211794" y="643600"/>
                </a:lnTo>
                <a:lnTo>
                  <a:pt x="254602" y="657958"/>
                </a:lnTo>
                <a:lnTo>
                  <a:pt x="299754" y="666866"/>
                </a:lnTo>
                <a:lnTo>
                  <a:pt x="346837" y="669925"/>
                </a:lnTo>
                <a:lnTo>
                  <a:pt x="393892" y="666866"/>
                </a:lnTo>
                <a:lnTo>
                  <a:pt x="439027" y="657958"/>
                </a:lnTo>
                <a:lnTo>
                  <a:pt x="481826" y="643600"/>
                </a:lnTo>
                <a:lnTo>
                  <a:pt x="521875" y="624190"/>
                </a:lnTo>
                <a:lnTo>
                  <a:pt x="558763" y="600130"/>
                </a:lnTo>
                <a:lnTo>
                  <a:pt x="592074" y="571817"/>
                </a:lnTo>
                <a:lnTo>
                  <a:pt x="621394" y="539652"/>
                </a:lnTo>
                <a:lnTo>
                  <a:pt x="646312" y="504034"/>
                </a:lnTo>
                <a:lnTo>
                  <a:pt x="666412" y="465363"/>
                </a:lnTo>
                <a:lnTo>
                  <a:pt x="681282" y="424038"/>
                </a:lnTo>
                <a:lnTo>
                  <a:pt x="690507" y="380459"/>
                </a:lnTo>
                <a:lnTo>
                  <a:pt x="693674" y="335025"/>
                </a:lnTo>
                <a:lnTo>
                  <a:pt x="690507" y="289563"/>
                </a:lnTo>
                <a:lnTo>
                  <a:pt x="681282" y="245959"/>
                </a:lnTo>
                <a:lnTo>
                  <a:pt x="666412" y="204614"/>
                </a:lnTo>
                <a:lnTo>
                  <a:pt x="646312" y="165927"/>
                </a:lnTo>
                <a:lnTo>
                  <a:pt x="621394" y="130297"/>
                </a:lnTo>
                <a:lnTo>
                  <a:pt x="592074" y="98123"/>
                </a:lnTo>
                <a:lnTo>
                  <a:pt x="558763" y="69804"/>
                </a:lnTo>
                <a:lnTo>
                  <a:pt x="521875" y="45738"/>
                </a:lnTo>
                <a:lnTo>
                  <a:pt x="481826" y="26326"/>
                </a:lnTo>
                <a:lnTo>
                  <a:pt x="439027" y="11966"/>
                </a:lnTo>
                <a:lnTo>
                  <a:pt x="393892" y="3058"/>
                </a:lnTo>
                <a:lnTo>
                  <a:pt x="346837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0926" y="2927350"/>
            <a:ext cx="694055" cy="669925"/>
          </a:xfrm>
          <a:custGeom>
            <a:avLst/>
            <a:gdLst/>
            <a:ahLst/>
            <a:cxnLst/>
            <a:rect l="l" t="t" r="r" b="b"/>
            <a:pathLst>
              <a:path w="694054" h="669925">
                <a:moveTo>
                  <a:pt x="0" y="335025"/>
                </a:moveTo>
                <a:lnTo>
                  <a:pt x="3164" y="289563"/>
                </a:lnTo>
                <a:lnTo>
                  <a:pt x="12383" y="245959"/>
                </a:lnTo>
                <a:lnTo>
                  <a:pt x="27243" y="204614"/>
                </a:lnTo>
                <a:lnTo>
                  <a:pt x="47333" y="165927"/>
                </a:lnTo>
                <a:lnTo>
                  <a:pt x="72240" y="130297"/>
                </a:lnTo>
                <a:lnTo>
                  <a:pt x="101552" y="98123"/>
                </a:lnTo>
                <a:lnTo>
                  <a:pt x="134856" y="69804"/>
                </a:lnTo>
                <a:lnTo>
                  <a:pt x="171741" y="45738"/>
                </a:lnTo>
                <a:lnTo>
                  <a:pt x="211794" y="26326"/>
                </a:lnTo>
                <a:lnTo>
                  <a:pt x="254602" y="11966"/>
                </a:lnTo>
                <a:lnTo>
                  <a:pt x="299754" y="3058"/>
                </a:lnTo>
                <a:lnTo>
                  <a:pt x="346837" y="0"/>
                </a:lnTo>
                <a:lnTo>
                  <a:pt x="393892" y="3058"/>
                </a:lnTo>
                <a:lnTo>
                  <a:pt x="439027" y="11966"/>
                </a:lnTo>
                <a:lnTo>
                  <a:pt x="481826" y="26326"/>
                </a:lnTo>
                <a:lnTo>
                  <a:pt x="521875" y="45738"/>
                </a:lnTo>
                <a:lnTo>
                  <a:pt x="558763" y="69804"/>
                </a:lnTo>
                <a:lnTo>
                  <a:pt x="592073" y="98123"/>
                </a:lnTo>
                <a:lnTo>
                  <a:pt x="621394" y="130297"/>
                </a:lnTo>
                <a:lnTo>
                  <a:pt x="646312" y="165927"/>
                </a:lnTo>
                <a:lnTo>
                  <a:pt x="666412" y="204614"/>
                </a:lnTo>
                <a:lnTo>
                  <a:pt x="681282" y="245959"/>
                </a:lnTo>
                <a:lnTo>
                  <a:pt x="690507" y="289563"/>
                </a:lnTo>
                <a:lnTo>
                  <a:pt x="693674" y="335025"/>
                </a:lnTo>
                <a:lnTo>
                  <a:pt x="690507" y="380459"/>
                </a:lnTo>
                <a:lnTo>
                  <a:pt x="681282" y="424038"/>
                </a:lnTo>
                <a:lnTo>
                  <a:pt x="666412" y="465363"/>
                </a:lnTo>
                <a:lnTo>
                  <a:pt x="646312" y="504034"/>
                </a:lnTo>
                <a:lnTo>
                  <a:pt x="621394" y="539652"/>
                </a:lnTo>
                <a:lnTo>
                  <a:pt x="592074" y="571817"/>
                </a:lnTo>
                <a:lnTo>
                  <a:pt x="558763" y="600130"/>
                </a:lnTo>
                <a:lnTo>
                  <a:pt x="521875" y="624190"/>
                </a:lnTo>
                <a:lnTo>
                  <a:pt x="481826" y="643600"/>
                </a:lnTo>
                <a:lnTo>
                  <a:pt x="439027" y="657958"/>
                </a:lnTo>
                <a:lnTo>
                  <a:pt x="393892" y="666866"/>
                </a:lnTo>
                <a:lnTo>
                  <a:pt x="346837" y="669925"/>
                </a:lnTo>
                <a:lnTo>
                  <a:pt x="299754" y="666866"/>
                </a:lnTo>
                <a:lnTo>
                  <a:pt x="254602" y="657958"/>
                </a:lnTo>
                <a:lnTo>
                  <a:pt x="211794" y="643600"/>
                </a:lnTo>
                <a:lnTo>
                  <a:pt x="171741" y="624190"/>
                </a:lnTo>
                <a:lnTo>
                  <a:pt x="134856" y="600130"/>
                </a:lnTo>
                <a:lnTo>
                  <a:pt x="101552" y="571817"/>
                </a:lnTo>
                <a:lnTo>
                  <a:pt x="72240" y="539652"/>
                </a:lnTo>
                <a:lnTo>
                  <a:pt x="47333" y="504034"/>
                </a:lnTo>
                <a:lnTo>
                  <a:pt x="27243" y="465363"/>
                </a:lnTo>
                <a:lnTo>
                  <a:pt x="12383" y="424038"/>
                </a:lnTo>
                <a:lnTo>
                  <a:pt x="3164" y="380459"/>
                </a:lnTo>
                <a:lnTo>
                  <a:pt x="0" y="3350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92602" y="2826765"/>
            <a:ext cx="36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83000" y="2403475"/>
            <a:ext cx="897255" cy="622300"/>
          </a:xfrm>
          <a:custGeom>
            <a:avLst/>
            <a:gdLst/>
            <a:ahLst/>
            <a:cxnLst/>
            <a:rect l="l" t="t" r="r" b="b"/>
            <a:pathLst>
              <a:path w="897254" h="622300">
                <a:moveTo>
                  <a:pt x="897001" y="0"/>
                </a:moveTo>
                <a:lnTo>
                  <a:pt x="0" y="6223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1800" y="4024248"/>
            <a:ext cx="1325880" cy="1036955"/>
          </a:xfrm>
          <a:custGeom>
            <a:avLst/>
            <a:gdLst/>
            <a:ahLst/>
            <a:cxnLst/>
            <a:rect l="l" t="t" r="r" b="b"/>
            <a:pathLst>
              <a:path w="1325880" h="1036954">
                <a:moveTo>
                  <a:pt x="662813" y="0"/>
                </a:moveTo>
                <a:lnTo>
                  <a:pt x="0" y="1036701"/>
                </a:lnTo>
                <a:lnTo>
                  <a:pt x="1325626" y="1036701"/>
                </a:lnTo>
                <a:lnTo>
                  <a:pt x="662813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01800" y="4024248"/>
            <a:ext cx="1325880" cy="1036955"/>
          </a:xfrm>
          <a:custGeom>
            <a:avLst/>
            <a:gdLst/>
            <a:ahLst/>
            <a:cxnLst/>
            <a:rect l="l" t="t" r="r" b="b"/>
            <a:pathLst>
              <a:path w="1325880" h="1036954">
                <a:moveTo>
                  <a:pt x="0" y="1036701"/>
                </a:moveTo>
                <a:lnTo>
                  <a:pt x="662813" y="0"/>
                </a:lnTo>
                <a:lnTo>
                  <a:pt x="1325626" y="1036701"/>
                </a:lnTo>
                <a:lnTo>
                  <a:pt x="0" y="10367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63851" y="3500501"/>
            <a:ext cx="827405" cy="523875"/>
          </a:xfrm>
          <a:custGeom>
            <a:avLst/>
            <a:gdLst/>
            <a:ahLst/>
            <a:cxnLst/>
            <a:rect l="l" t="t" r="r" b="b"/>
            <a:pathLst>
              <a:path w="827405" h="523875">
                <a:moveTo>
                  <a:pt x="827024" y="0"/>
                </a:moveTo>
                <a:lnTo>
                  <a:pt x="0" y="52374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33345" y="4260595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10076" y="4084573"/>
            <a:ext cx="1262380" cy="1769110"/>
          </a:xfrm>
          <a:custGeom>
            <a:avLst/>
            <a:gdLst/>
            <a:ahLst/>
            <a:cxnLst/>
            <a:rect l="l" t="t" r="r" b="b"/>
            <a:pathLst>
              <a:path w="1262379" h="1769110">
                <a:moveTo>
                  <a:pt x="630936" y="0"/>
                </a:moveTo>
                <a:lnTo>
                  <a:pt x="0" y="1768538"/>
                </a:lnTo>
                <a:lnTo>
                  <a:pt x="1261999" y="1768538"/>
                </a:lnTo>
                <a:lnTo>
                  <a:pt x="630936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10076" y="4084573"/>
            <a:ext cx="1262380" cy="1769110"/>
          </a:xfrm>
          <a:custGeom>
            <a:avLst/>
            <a:gdLst/>
            <a:ahLst/>
            <a:cxnLst/>
            <a:rect l="l" t="t" r="r" b="b"/>
            <a:pathLst>
              <a:path w="1262379" h="1769110">
                <a:moveTo>
                  <a:pt x="0" y="1768538"/>
                </a:moveTo>
                <a:lnTo>
                  <a:pt x="630936" y="0"/>
                </a:lnTo>
                <a:lnTo>
                  <a:pt x="1261999" y="1768538"/>
                </a:lnTo>
                <a:lnTo>
                  <a:pt x="0" y="176853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35526" y="4816297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51551" y="3292475"/>
            <a:ext cx="1325880" cy="1036955"/>
          </a:xfrm>
          <a:custGeom>
            <a:avLst/>
            <a:gdLst/>
            <a:ahLst/>
            <a:cxnLst/>
            <a:rect l="l" t="t" r="r" b="b"/>
            <a:pathLst>
              <a:path w="1325879" h="1036954">
                <a:moveTo>
                  <a:pt x="662686" y="0"/>
                </a:moveTo>
                <a:lnTo>
                  <a:pt x="0" y="1036574"/>
                </a:lnTo>
                <a:lnTo>
                  <a:pt x="1325499" y="1036574"/>
                </a:lnTo>
                <a:lnTo>
                  <a:pt x="662686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51551" y="3292475"/>
            <a:ext cx="1325880" cy="1036955"/>
          </a:xfrm>
          <a:custGeom>
            <a:avLst/>
            <a:gdLst/>
            <a:ahLst/>
            <a:cxnLst/>
            <a:rect l="l" t="t" r="r" b="b"/>
            <a:pathLst>
              <a:path w="1325879" h="1036954">
                <a:moveTo>
                  <a:pt x="0" y="1036574"/>
                </a:moveTo>
                <a:lnTo>
                  <a:pt x="662686" y="0"/>
                </a:lnTo>
                <a:lnTo>
                  <a:pt x="1325499" y="1036574"/>
                </a:lnTo>
                <a:lnTo>
                  <a:pt x="0" y="10365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3000" y="3500501"/>
            <a:ext cx="859155" cy="584200"/>
          </a:xfrm>
          <a:custGeom>
            <a:avLst/>
            <a:gdLst/>
            <a:ahLst/>
            <a:cxnLst/>
            <a:rect l="l" t="t" r="r" b="b"/>
            <a:pathLst>
              <a:path w="859154" h="584200">
                <a:moveTo>
                  <a:pt x="0" y="0"/>
                </a:moveTo>
                <a:lnTo>
                  <a:pt x="858901" y="58407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72126" y="2403475"/>
            <a:ext cx="1141730" cy="889000"/>
          </a:xfrm>
          <a:custGeom>
            <a:avLst/>
            <a:gdLst/>
            <a:ahLst/>
            <a:cxnLst/>
            <a:rect l="l" t="t" r="r" b="b"/>
            <a:pathLst>
              <a:path w="1141729" h="889000">
                <a:moveTo>
                  <a:pt x="0" y="0"/>
                </a:moveTo>
                <a:lnTo>
                  <a:pt x="1141349" y="8890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13600" y="5094223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626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21601" y="5853112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499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69619" y="683717"/>
            <a:ext cx="660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Inside</a:t>
            </a: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98058" y="1845055"/>
            <a:ext cx="2717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Does </a:t>
            </a:r>
            <a:r>
              <a:rPr sz="2400" i="1" dirty="0">
                <a:latin typeface="Arial"/>
                <a:cs typeface="Arial"/>
              </a:rPr>
              <a:t>“right</a:t>
            </a:r>
            <a:r>
              <a:rPr sz="2400" i="1" spc="-8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rotation”  restore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balance?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08489" y="1567998"/>
            <a:ext cx="2936875" cy="2314575"/>
          </a:xfrm>
          <a:custGeom>
            <a:avLst/>
            <a:gdLst/>
            <a:ahLst/>
            <a:cxnLst/>
            <a:rect l="l" t="t" r="r" b="b"/>
            <a:pathLst>
              <a:path w="2936875" h="2314575">
                <a:moveTo>
                  <a:pt x="63717" y="2140401"/>
                </a:moveTo>
                <a:lnTo>
                  <a:pt x="35182" y="2091053"/>
                </a:lnTo>
                <a:lnTo>
                  <a:pt x="15186" y="2037148"/>
                </a:lnTo>
                <a:lnTo>
                  <a:pt x="3526" y="1979017"/>
                </a:lnTo>
                <a:lnTo>
                  <a:pt x="0" y="1916989"/>
                </a:lnTo>
                <a:lnTo>
                  <a:pt x="1223" y="1884617"/>
                </a:lnTo>
                <a:lnTo>
                  <a:pt x="9517" y="1817362"/>
                </a:lnTo>
                <a:lnTo>
                  <a:pt x="25438" y="1747035"/>
                </a:lnTo>
                <a:lnTo>
                  <a:pt x="48783" y="1673965"/>
                </a:lnTo>
                <a:lnTo>
                  <a:pt x="63176" y="1636505"/>
                </a:lnTo>
                <a:lnTo>
                  <a:pt x="79349" y="1598483"/>
                </a:lnTo>
                <a:lnTo>
                  <a:pt x="97277" y="1559940"/>
                </a:lnTo>
                <a:lnTo>
                  <a:pt x="116934" y="1520917"/>
                </a:lnTo>
                <a:lnTo>
                  <a:pt x="138295" y="1481457"/>
                </a:lnTo>
                <a:lnTo>
                  <a:pt x="161335" y="1441599"/>
                </a:lnTo>
                <a:lnTo>
                  <a:pt x="186028" y="1401385"/>
                </a:lnTo>
                <a:lnTo>
                  <a:pt x="212349" y="1360857"/>
                </a:lnTo>
                <a:lnTo>
                  <a:pt x="240273" y="1320055"/>
                </a:lnTo>
                <a:lnTo>
                  <a:pt x="269774" y="1279021"/>
                </a:lnTo>
                <a:lnTo>
                  <a:pt x="300827" y="1237796"/>
                </a:lnTo>
                <a:lnTo>
                  <a:pt x="333406" y="1196421"/>
                </a:lnTo>
                <a:lnTo>
                  <a:pt x="367487" y="1154938"/>
                </a:lnTo>
                <a:lnTo>
                  <a:pt x="403044" y="1113387"/>
                </a:lnTo>
                <a:lnTo>
                  <a:pt x="440051" y="1071811"/>
                </a:lnTo>
                <a:lnTo>
                  <a:pt x="478483" y="1030249"/>
                </a:lnTo>
                <a:lnTo>
                  <a:pt x="518315" y="988744"/>
                </a:lnTo>
                <a:lnTo>
                  <a:pt x="559522" y="947336"/>
                </a:lnTo>
                <a:lnTo>
                  <a:pt x="602078" y="906067"/>
                </a:lnTo>
                <a:lnTo>
                  <a:pt x="645958" y="864978"/>
                </a:lnTo>
                <a:lnTo>
                  <a:pt x="691137" y="824111"/>
                </a:lnTo>
                <a:lnTo>
                  <a:pt x="737589" y="783506"/>
                </a:lnTo>
                <a:lnTo>
                  <a:pt x="785288" y="743204"/>
                </a:lnTo>
                <a:lnTo>
                  <a:pt x="834210" y="703248"/>
                </a:lnTo>
                <a:lnTo>
                  <a:pt x="884330" y="663677"/>
                </a:lnTo>
                <a:lnTo>
                  <a:pt x="935621" y="624534"/>
                </a:lnTo>
                <a:lnTo>
                  <a:pt x="988058" y="585859"/>
                </a:lnTo>
                <a:lnTo>
                  <a:pt x="1041617" y="547694"/>
                </a:lnTo>
                <a:lnTo>
                  <a:pt x="1095792" y="510418"/>
                </a:lnTo>
                <a:lnTo>
                  <a:pt x="1150062" y="474370"/>
                </a:lnTo>
                <a:lnTo>
                  <a:pt x="1204382" y="439560"/>
                </a:lnTo>
                <a:lnTo>
                  <a:pt x="1258702" y="405997"/>
                </a:lnTo>
                <a:lnTo>
                  <a:pt x="1312976" y="373692"/>
                </a:lnTo>
                <a:lnTo>
                  <a:pt x="1367157" y="342654"/>
                </a:lnTo>
                <a:lnTo>
                  <a:pt x="1421196" y="312893"/>
                </a:lnTo>
                <a:lnTo>
                  <a:pt x="1475047" y="284418"/>
                </a:lnTo>
                <a:lnTo>
                  <a:pt x="1528662" y="257240"/>
                </a:lnTo>
                <a:lnTo>
                  <a:pt x="1581994" y="231367"/>
                </a:lnTo>
                <a:lnTo>
                  <a:pt x="1634995" y="206810"/>
                </a:lnTo>
                <a:lnTo>
                  <a:pt x="1687618" y="183578"/>
                </a:lnTo>
                <a:lnTo>
                  <a:pt x="1739816" y="161681"/>
                </a:lnTo>
                <a:lnTo>
                  <a:pt x="1791541" y="141128"/>
                </a:lnTo>
                <a:lnTo>
                  <a:pt x="1842745" y="121930"/>
                </a:lnTo>
                <a:lnTo>
                  <a:pt x="1893381" y="104095"/>
                </a:lnTo>
                <a:lnTo>
                  <a:pt x="1943402" y="87635"/>
                </a:lnTo>
                <a:lnTo>
                  <a:pt x="1992761" y="72557"/>
                </a:lnTo>
                <a:lnTo>
                  <a:pt x="2041410" y="58873"/>
                </a:lnTo>
                <a:lnTo>
                  <a:pt x="2089301" y="46591"/>
                </a:lnTo>
                <a:lnTo>
                  <a:pt x="2136387" y="35722"/>
                </a:lnTo>
                <a:lnTo>
                  <a:pt x="2182621" y="26275"/>
                </a:lnTo>
                <a:lnTo>
                  <a:pt x="2227956" y="18260"/>
                </a:lnTo>
                <a:lnTo>
                  <a:pt x="2272343" y="11686"/>
                </a:lnTo>
                <a:lnTo>
                  <a:pt x="2315736" y="6563"/>
                </a:lnTo>
                <a:lnTo>
                  <a:pt x="2358087" y="2902"/>
                </a:lnTo>
                <a:lnTo>
                  <a:pt x="2399349" y="710"/>
                </a:lnTo>
                <a:lnTo>
                  <a:pt x="2439474" y="0"/>
                </a:lnTo>
                <a:lnTo>
                  <a:pt x="2478415" y="778"/>
                </a:lnTo>
                <a:lnTo>
                  <a:pt x="2552555" y="6845"/>
                </a:lnTo>
                <a:lnTo>
                  <a:pt x="2621389" y="18987"/>
                </a:lnTo>
                <a:lnTo>
                  <a:pt x="2684539" y="37283"/>
                </a:lnTo>
                <a:lnTo>
                  <a:pt x="2741624" y="61810"/>
                </a:lnTo>
                <a:lnTo>
                  <a:pt x="2792266" y="92646"/>
                </a:lnTo>
                <a:lnTo>
                  <a:pt x="2836086" y="129867"/>
                </a:lnTo>
                <a:lnTo>
                  <a:pt x="2872703" y="173552"/>
                </a:lnTo>
                <a:lnTo>
                  <a:pt x="2888051" y="197628"/>
                </a:lnTo>
                <a:lnTo>
                  <a:pt x="2901238" y="222885"/>
                </a:lnTo>
                <a:lnTo>
                  <a:pt x="2921234" y="276776"/>
                </a:lnTo>
                <a:lnTo>
                  <a:pt x="2932894" y="334897"/>
                </a:lnTo>
                <a:lnTo>
                  <a:pt x="2936420" y="396917"/>
                </a:lnTo>
                <a:lnTo>
                  <a:pt x="2935197" y="429286"/>
                </a:lnTo>
                <a:lnTo>
                  <a:pt x="2926903" y="496536"/>
                </a:lnTo>
                <a:lnTo>
                  <a:pt x="2910982" y="566860"/>
                </a:lnTo>
                <a:lnTo>
                  <a:pt x="2887637" y="639927"/>
                </a:lnTo>
                <a:lnTo>
                  <a:pt x="2873244" y="677386"/>
                </a:lnTo>
                <a:lnTo>
                  <a:pt x="2857071" y="715408"/>
                </a:lnTo>
                <a:lnTo>
                  <a:pt x="2839143" y="753951"/>
                </a:lnTo>
                <a:lnTo>
                  <a:pt x="2819486" y="792973"/>
                </a:lnTo>
                <a:lnTo>
                  <a:pt x="2798124" y="832434"/>
                </a:lnTo>
                <a:lnTo>
                  <a:pt x="2775085" y="872292"/>
                </a:lnTo>
                <a:lnTo>
                  <a:pt x="2750392" y="912505"/>
                </a:lnTo>
                <a:lnTo>
                  <a:pt x="2724071" y="953034"/>
                </a:lnTo>
                <a:lnTo>
                  <a:pt x="2696147" y="993835"/>
                </a:lnTo>
                <a:lnTo>
                  <a:pt x="2666646" y="1034869"/>
                </a:lnTo>
                <a:lnTo>
                  <a:pt x="2635593" y="1076094"/>
                </a:lnTo>
                <a:lnTo>
                  <a:pt x="2603014" y="1117468"/>
                </a:lnTo>
                <a:lnTo>
                  <a:pt x="2568933" y="1158951"/>
                </a:lnTo>
                <a:lnTo>
                  <a:pt x="2533376" y="1200500"/>
                </a:lnTo>
                <a:lnTo>
                  <a:pt x="2496369" y="1242076"/>
                </a:lnTo>
                <a:lnTo>
                  <a:pt x="2457937" y="1283636"/>
                </a:lnTo>
                <a:lnTo>
                  <a:pt x="2418104" y="1325139"/>
                </a:lnTo>
                <a:lnTo>
                  <a:pt x="2376898" y="1366544"/>
                </a:lnTo>
                <a:lnTo>
                  <a:pt x="2334341" y="1407811"/>
                </a:lnTo>
                <a:lnTo>
                  <a:pt x="2290461" y="1448896"/>
                </a:lnTo>
                <a:lnTo>
                  <a:pt x="2245283" y="1489760"/>
                </a:lnTo>
                <a:lnTo>
                  <a:pt x="2198831" y="1530361"/>
                </a:lnTo>
                <a:lnTo>
                  <a:pt x="2151132" y="1570657"/>
                </a:lnTo>
                <a:lnTo>
                  <a:pt x="2102210" y="1610609"/>
                </a:lnTo>
                <a:lnTo>
                  <a:pt x="2052090" y="1650173"/>
                </a:lnTo>
                <a:lnTo>
                  <a:pt x="2000799" y="1689309"/>
                </a:lnTo>
                <a:lnTo>
                  <a:pt x="1948362" y="1727976"/>
                </a:lnTo>
                <a:lnTo>
                  <a:pt x="1894803" y="1766132"/>
                </a:lnTo>
                <a:lnTo>
                  <a:pt x="1840628" y="1803418"/>
                </a:lnTo>
                <a:lnTo>
                  <a:pt x="1786358" y="1839474"/>
                </a:lnTo>
                <a:lnTo>
                  <a:pt x="1732038" y="1874292"/>
                </a:lnTo>
                <a:lnTo>
                  <a:pt x="1677718" y="1907862"/>
                </a:lnTo>
                <a:lnTo>
                  <a:pt x="1623444" y="1940174"/>
                </a:lnTo>
                <a:lnTo>
                  <a:pt x="1569263" y="1971219"/>
                </a:lnTo>
                <a:lnTo>
                  <a:pt x="1515224" y="2000986"/>
                </a:lnTo>
                <a:lnTo>
                  <a:pt x="1461373" y="2029467"/>
                </a:lnTo>
                <a:lnTo>
                  <a:pt x="1407757" y="2056651"/>
                </a:lnTo>
                <a:lnTo>
                  <a:pt x="1354426" y="2082529"/>
                </a:lnTo>
                <a:lnTo>
                  <a:pt x="1301424" y="2107092"/>
                </a:lnTo>
                <a:lnTo>
                  <a:pt x="1248801" y="2130329"/>
                </a:lnTo>
                <a:lnTo>
                  <a:pt x="1196604" y="2152230"/>
                </a:lnTo>
                <a:lnTo>
                  <a:pt x="1144879" y="2172787"/>
                </a:lnTo>
                <a:lnTo>
                  <a:pt x="1093675" y="2191989"/>
                </a:lnTo>
                <a:lnTo>
                  <a:pt x="1043039" y="2209827"/>
                </a:lnTo>
                <a:lnTo>
                  <a:pt x="993018" y="2226291"/>
                </a:lnTo>
                <a:lnTo>
                  <a:pt x="943659" y="2241372"/>
                </a:lnTo>
                <a:lnTo>
                  <a:pt x="895010" y="2255059"/>
                </a:lnTo>
                <a:lnTo>
                  <a:pt x="847119" y="2267343"/>
                </a:lnTo>
                <a:lnTo>
                  <a:pt x="800033" y="2278215"/>
                </a:lnTo>
                <a:lnTo>
                  <a:pt x="753799" y="2287664"/>
                </a:lnTo>
                <a:lnTo>
                  <a:pt x="708464" y="2295681"/>
                </a:lnTo>
                <a:lnTo>
                  <a:pt x="664077" y="2302257"/>
                </a:lnTo>
                <a:lnTo>
                  <a:pt x="620684" y="2307381"/>
                </a:lnTo>
                <a:lnTo>
                  <a:pt x="578333" y="2311044"/>
                </a:lnTo>
                <a:lnTo>
                  <a:pt x="537071" y="2313237"/>
                </a:lnTo>
                <a:lnTo>
                  <a:pt x="496946" y="2313949"/>
                </a:lnTo>
                <a:lnTo>
                  <a:pt x="458005" y="2313171"/>
                </a:lnTo>
                <a:lnTo>
                  <a:pt x="383865" y="2307106"/>
                </a:lnTo>
                <a:lnTo>
                  <a:pt x="315031" y="2294965"/>
                </a:lnTo>
                <a:lnTo>
                  <a:pt x="251881" y="2276670"/>
                </a:lnTo>
                <a:lnTo>
                  <a:pt x="194796" y="2252143"/>
                </a:lnTo>
                <a:lnTo>
                  <a:pt x="144154" y="2221308"/>
                </a:lnTo>
                <a:lnTo>
                  <a:pt x="100334" y="2184087"/>
                </a:lnTo>
                <a:lnTo>
                  <a:pt x="63717" y="2140401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83604" y="3034011"/>
            <a:ext cx="588010" cy="13017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5400" i="1" dirty="0">
                <a:latin typeface="Arial"/>
                <a:cs typeface="Arial"/>
              </a:rPr>
              <a:t>Z</a:t>
            </a:r>
            <a:endParaRPr sz="5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78675" y="3074035"/>
            <a:ext cx="1418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05255" algn="l"/>
              </a:tabLst>
            </a:pP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80228" y="3988689"/>
            <a:ext cx="4578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5" dirty="0">
                <a:latin typeface="Arial"/>
                <a:cs typeface="Arial"/>
              </a:rPr>
              <a:t>+</a:t>
            </a: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93975" y="39886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43501" y="2676525"/>
            <a:ext cx="777875" cy="755650"/>
          </a:xfrm>
          <a:custGeom>
            <a:avLst/>
            <a:gdLst/>
            <a:ahLst/>
            <a:cxnLst/>
            <a:rect l="l" t="t" r="r" b="b"/>
            <a:pathLst>
              <a:path w="777875" h="755650">
                <a:moveTo>
                  <a:pt x="388874" y="0"/>
                </a:moveTo>
                <a:lnTo>
                  <a:pt x="340096" y="2943"/>
                </a:lnTo>
                <a:lnTo>
                  <a:pt x="293127" y="11539"/>
                </a:lnTo>
                <a:lnTo>
                  <a:pt x="248329" y="25432"/>
                </a:lnTo>
                <a:lnTo>
                  <a:pt x="206067" y="44269"/>
                </a:lnTo>
                <a:lnTo>
                  <a:pt x="166707" y="67695"/>
                </a:lnTo>
                <a:lnTo>
                  <a:pt x="130612" y="95356"/>
                </a:lnTo>
                <a:lnTo>
                  <a:pt x="98147" y="126898"/>
                </a:lnTo>
                <a:lnTo>
                  <a:pt x="69676" y="161968"/>
                </a:lnTo>
                <a:lnTo>
                  <a:pt x="45565" y="200210"/>
                </a:lnTo>
                <a:lnTo>
                  <a:pt x="26177" y="241271"/>
                </a:lnTo>
                <a:lnTo>
                  <a:pt x="11877" y="284796"/>
                </a:lnTo>
                <a:lnTo>
                  <a:pt x="3030" y="330432"/>
                </a:lnTo>
                <a:lnTo>
                  <a:pt x="0" y="377825"/>
                </a:lnTo>
                <a:lnTo>
                  <a:pt x="3030" y="425217"/>
                </a:lnTo>
                <a:lnTo>
                  <a:pt x="11877" y="470853"/>
                </a:lnTo>
                <a:lnTo>
                  <a:pt x="26177" y="514378"/>
                </a:lnTo>
                <a:lnTo>
                  <a:pt x="45565" y="555439"/>
                </a:lnTo>
                <a:lnTo>
                  <a:pt x="69676" y="593681"/>
                </a:lnTo>
                <a:lnTo>
                  <a:pt x="98147" y="628751"/>
                </a:lnTo>
                <a:lnTo>
                  <a:pt x="130612" y="660293"/>
                </a:lnTo>
                <a:lnTo>
                  <a:pt x="166707" y="687954"/>
                </a:lnTo>
                <a:lnTo>
                  <a:pt x="206067" y="711380"/>
                </a:lnTo>
                <a:lnTo>
                  <a:pt x="248329" y="730217"/>
                </a:lnTo>
                <a:lnTo>
                  <a:pt x="293127" y="744110"/>
                </a:lnTo>
                <a:lnTo>
                  <a:pt x="340096" y="752706"/>
                </a:lnTo>
                <a:lnTo>
                  <a:pt x="388874" y="755650"/>
                </a:lnTo>
                <a:lnTo>
                  <a:pt x="437653" y="752706"/>
                </a:lnTo>
                <a:lnTo>
                  <a:pt x="484628" y="744110"/>
                </a:lnTo>
                <a:lnTo>
                  <a:pt x="529435" y="730217"/>
                </a:lnTo>
                <a:lnTo>
                  <a:pt x="571708" y="711380"/>
                </a:lnTo>
                <a:lnTo>
                  <a:pt x="611082" y="687954"/>
                </a:lnTo>
                <a:lnTo>
                  <a:pt x="647191" y="660293"/>
                </a:lnTo>
                <a:lnTo>
                  <a:pt x="679671" y="628751"/>
                </a:lnTo>
                <a:lnTo>
                  <a:pt x="708156" y="593681"/>
                </a:lnTo>
                <a:lnTo>
                  <a:pt x="732281" y="555439"/>
                </a:lnTo>
                <a:lnTo>
                  <a:pt x="751680" y="514378"/>
                </a:lnTo>
                <a:lnTo>
                  <a:pt x="765989" y="470853"/>
                </a:lnTo>
                <a:lnTo>
                  <a:pt x="774842" y="425217"/>
                </a:lnTo>
                <a:lnTo>
                  <a:pt x="777875" y="377825"/>
                </a:lnTo>
                <a:lnTo>
                  <a:pt x="774842" y="330432"/>
                </a:lnTo>
                <a:lnTo>
                  <a:pt x="765989" y="284796"/>
                </a:lnTo>
                <a:lnTo>
                  <a:pt x="751680" y="241271"/>
                </a:lnTo>
                <a:lnTo>
                  <a:pt x="732281" y="200210"/>
                </a:lnTo>
                <a:lnTo>
                  <a:pt x="708156" y="161968"/>
                </a:lnTo>
                <a:lnTo>
                  <a:pt x="679671" y="126898"/>
                </a:lnTo>
                <a:lnTo>
                  <a:pt x="647192" y="95356"/>
                </a:lnTo>
                <a:lnTo>
                  <a:pt x="611082" y="67695"/>
                </a:lnTo>
                <a:lnTo>
                  <a:pt x="571708" y="44269"/>
                </a:lnTo>
                <a:lnTo>
                  <a:pt x="529435" y="25432"/>
                </a:lnTo>
                <a:lnTo>
                  <a:pt x="484628" y="11539"/>
                </a:lnTo>
                <a:lnTo>
                  <a:pt x="437653" y="2943"/>
                </a:lnTo>
                <a:lnTo>
                  <a:pt x="388874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3501" y="2676525"/>
            <a:ext cx="777875" cy="755650"/>
          </a:xfrm>
          <a:custGeom>
            <a:avLst/>
            <a:gdLst/>
            <a:ahLst/>
            <a:cxnLst/>
            <a:rect l="l" t="t" r="r" b="b"/>
            <a:pathLst>
              <a:path w="777875" h="755650">
                <a:moveTo>
                  <a:pt x="0" y="377825"/>
                </a:moveTo>
                <a:lnTo>
                  <a:pt x="3030" y="330432"/>
                </a:lnTo>
                <a:lnTo>
                  <a:pt x="11877" y="284796"/>
                </a:lnTo>
                <a:lnTo>
                  <a:pt x="26177" y="241271"/>
                </a:lnTo>
                <a:lnTo>
                  <a:pt x="45565" y="200210"/>
                </a:lnTo>
                <a:lnTo>
                  <a:pt x="69676" y="161968"/>
                </a:lnTo>
                <a:lnTo>
                  <a:pt x="98147" y="126898"/>
                </a:lnTo>
                <a:lnTo>
                  <a:pt x="130612" y="95356"/>
                </a:lnTo>
                <a:lnTo>
                  <a:pt x="166707" y="67695"/>
                </a:lnTo>
                <a:lnTo>
                  <a:pt x="206067" y="44269"/>
                </a:lnTo>
                <a:lnTo>
                  <a:pt x="248329" y="25432"/>
                </a:lnTo>
                <a:lnTo>
                  <a:pt x="293127" y="11539"/>
                </a:lnTo>
                <a:lnTo>
                  <a:pt x="340096" y="2943"/>
                </a:lnTo>
                <a:lnTo>
                  <a:pt x="388874" y="0"/>
                </a:lnTo>
                <a:lnTo>
                  <a:pt x="437653" y="2943"/>
                </a:lnTo>
                <a:lnTo>
                  <a:pt x="484628" y="11539"/>
                </a:lnTo>
                <a:lnTo>
                  <a:pt x="529435" y="25432"/>
                </a:lnTo>
                <a:lnTo>
                  <a:pt x="571708" y="44269"/>
                </a:lnTo>
                <a:lnTo>
                  <a:pt x="611082" y="67695"/>
                </a:lnTo>
                <a:lnTo>
                  <a:pt x="647191" y="95356"/>
                </a:lnTo>
                <a:lnTo>
                  <a:pt x="679671" y="126898"/>
                </a:lnTo>
                <a:lnTo>
                  <a:pt x="708156" y="161968"/>
                </a:lnTo>
                <a:lnTo>
                  <a:pt x="732281" y="200210"/>
                </a:lnTo>
                <a:lnTo>
                  <a:pt x="751680" y="241271"/>
                </a:lnTo>
                <a:lnTo>
                  <a:pt x="765989" y="284796"/>
                </a:lnTo>
                <a:lnTo>
                  <a:pt x="774842" y="330432"/>
                </a:lnTo>
                <a:lnTo>
                  <a:pt x="777875" y="377825"/>
                </a:lnTo>
                <a:lnTo>
                  <a:pt x="774842" y="425217"/>
                </a:lnTo>
                <a:lnTo>
                  <a:pt x="765989" y="470853"/>
                </a:lnTo>
                <a:lnTo>
                  <a:pt x="751680" y="514378"/>
                </a:lnTo>
                <a:lnTo>
                  <a:pt x="732281" y="555439"/>
                </a:lnTo>
                <a:lnTo>
                  <a:pt x="708156" y="593681"/>
                </a:lnTo>
                <a:lnTo>
                  <a:pt x="679671" y="628751"/>
                </a:lnTo>
                <a:lnTo>
                  <a:pt x="647191" y="660293"/>
                </a:lnTo>
                <a:lnTo>
                  <a:pt x="611082" y="687954"/>
                </a:lnTo>
                <a:lnTo>
                  <a:pt x="571708" y="711380"/>
                </a:lnTo>
                <a:lnTo>
                  <a:pt x="529435" y="730217"/>
                </a:lnTo>
                <a:lnTo>
                  <a:pt x="484628" y="744110"/>
                </a:lnTo>
                <a:lnTo>
                  <a:pt x="437653" y="752706"/>
                </a:lnTo>
                <a:lnTo>
                  <a:pt x="388874" y="755650"/>
                </a:lnTo>
                <a:lnTo>
                  <a:pt x="340096" y="752706"/>
                </a:lnTo>
                <a:lnTo>
                  <a:pt x="293127" y="744110"/>
                </a:lnTo>
                <a:lnTo>
                  <a:pt x="248329" y="730217"/>
                </a:lnTo>
                <a:lnTo>
                  <a:pt x="206067" y="711380"/>
                </a:lnTo>
                <a:lnTo>
                  <a:pt x="166707" y="687954"/>
                </a:lnTo>
                <a:lnTo>
                  <a:pt x="130612" y="660293"/>
                </a:lnTo>
                <a:lnTo>
                  <a:pt x="98147" y="628751"/>
                </a:lnTo>
                <a:lnTo>
                  <a:pt x="69676" y="593681"/>
                </a:lnTo>
                <a:lnTo>
                  <a:pt x="45565" y="555439"/>
                </a:lnTo>
                <a:lnTo>
                  <a:pt x="26177" y="514378"/>
                </a:lnTo>
                <a:lnTo>
                  <a:pt x="11877" y="470853"/>
                </a:lnTo>
                <a:lnTo>
                  <a:pt x="3030" y="425217"/>
                </a:lnTo>
                <a:lnTo>
                  <a:pt x="0" y="377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35728" y="2498216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9801" y="1755775"/>
            <a:ext cx="779780" cy="755650"/>
          </a:xfrm>
          <a:custGeom>
            <a:avLst/>
            <a:gdLst/>
            <a:ahLst/>
            <a:cxnLst/>
            <a:rect l="l" t="t" r="r" b="b"/>
            <a:pathLst>
              <a:path w="779779" h="755650">
                <a:moveTo>
                  <a:pt x="389636" y="0"/>
                </a:moveTo>
                <a:lnTo>
                  <a:pt x="340746" y="2943"/>
                </a:lnTo>
                <a:lnTo>
                  <a:pt x="293672" y="11539"/>
                </a:lnTo>
                <a:lnTo>
                  <a:pt x="248780" y="25432"/>
                </a:lnTo>
                <a:lnTo>
                  <a:pt x="206432" y="44269"/>
                </a:lnTo>
                <a:lnTo>
                  <a:pt x="166995" y="67695"/>
                </a:lnTo>
                <a:lnTo>
                  <a:pt x="130833" y="95356"/>
                </a:lnTo>
                <a:lnTo>
                  <a:pt x="98309" y="126898"/>
                </a:lnTo>
                <a:lnTo>
                  <a:pt x="69789" y="161968"/>
                </a:lnTo>
                <a:lnTo>
                  <a:pt x="45637" y="200210"/>
                </a:lnTo>
                <a:lnTo>
                  <a:pt x="26217" y="241271"/>
                </a:lnTo>
                <a:lnTo>
                  <a:pt x="11895" y="284796"/>
                </a:lnTo>
                <a:lnTo>
                  <a:pt x="3034" y="330432"/>
                </a:lnTo>
                <a:lnTo>
                  <a:pt x="0" y="377825"/>
                </a:lnTo>
                <a:lnTo>
                  <a:pt x="3034" y="425217"/>
                </a:lnTo>
                <a:lnTo>
                  <a:pt x="11895" y="470853"/>
                </a:lnTo>
                <a:lnTo>
                  <a:pt x="26217" y="514378"/>
                </a:lnTo>
                <a:lnTo>
                  <a:pt x="45637" y="555439"/>
                </a:lnTo>
                <a:lnTo>
                  <a:pt x="69789" y="593681"/>
                </a:lnTo>
                <a:lnTo>
                  <a:pt x="98309" y="628751"/>
                </a:lnTo>
                <a:lnTo>
                  <a:pt x="130833" y="660293"/>
                </a:lnTo>
                <a:lnTo>
                  <a:pt x="166995" y="687954"/>
                </a:lnTo>
                <a:lnTo>
                  <a:pt x="206432" y="711380"/>
                </a:lnTo>
                <a:lnTo>
                  <a:pt x="248780" y="730217"/>
                </a:lnTo>
                <a:lnTo>
                  <a:pt x="293672" y="744110"/>
                </a:lnTo>
                <a:lnTo>
                  <a:pt x="340746" y="752706"/>
                </a:lnTo>
                <a:lnTo>
                  <a:pt x="389636" y="755650"/>
                </a:lnTo>
                <a:lnTo>
                  <a:pt x="438527" y="752706"/>
                </a:lnTo>
                <a:lnTo>
                  <a:pt x="485607" y="744110"/>
                </a:lnTo>
                <a:lnTo>
                  <a:pt x="530509" y="730217"/>
                </a:lnTo>
                <a:lnTo>
                  <a:pt x="572867" y="711380"/>
                </a:lnTo>
                <a:lnTo>
                  <a:pt x="612318" y="687954"/>
                </a:lnTo>
                <a:lnTo>
                  <a:pt x="648495" y="660293"/>
                </a:lnTo>
                <a:lnTo>
                  <a:pt x="681033" y="628751"/>
                </a:lnTo>
                <a:lnTo>
                  <a:pt x="709567" y="593681"/>
                </a:lnTo>
                <a:lnTo>
                  <a:pt x="733733" y="555439"/>
                </a:lnTo>
                <a:lnTo>
                  <a:pt x="753164" y="514378"/>
                </a:lnTo>
                <a:lnTo>
                  <a:pt x="767495" y="470853"/>
                </a:lnTo>
                <a:lnTo>
                  <a:pt x="776362" y="425217"/>
                </a:lnTo>
                <a:lnTo>
                  <a:pt x="779399" y="377825"/>
                </a:lnTo>
                <a:lnTo>
                  <a:pt x="776362" y="330432"/>
                </a:lnTo>
                <a:lnTo>
                  <a:pt x="767495" y="284796"/>
                </a:lnTo>
                <a:lnTo>
                  <a:pt x="753164" y="241271"/>
                </a:lnTo>
                <a:lnTo>
                  <a:pt x="733733" y="200210"/>
                </a:lnTo>
                <a:lnTo>
                  <a:pt x="709567" y="161968"/>
                </a:lnTo>
                <a:lnTo>
                  <a:pt x="681033" y="126898"/>
                </a:lnTo>
                <a:lnTo>
                  <a:pt x="648495" y="95356"/>
                </a:lnTo>
                <a:lnTo>
                  <a:pt x="612318" y="67695"/>
                </a:lnTo>
                <a:lnTo>
                  <a:pt x="572867" y="44269"/>
                </a:lnTo>
                <a:lnTo>
                  <a:pt x="530509" y="25432"/>
                </a:lnTo>
                <a:lnTo>
                  <a:pt x="485607" y="11539"/>
                </a:lnTo>
                <a:lnTo>
                  <a:pt x="438527" y="2943"/>
                </a:lnTo>
                <a:lnTo>
                  <a:pt x="389636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9801" y="1755775"/>
            <a:ext cx="779780" cy="755650"/>
          </a:xfrm>
          <a:custGeom>
            <a:avLst/>
            <a:gdLst/>
            <a:ahLst/>
            <a:cxnLst/>
            <a:rect l="l" t="t" r="r" b="b"/>
            <a:pathLst>
              <a:path w="779779" h="755650">
                <a:moveTo>
                  <a:pt x="0" y="377825"/>
                </a:moveTo>
                <a:lnTo>
                  <a:pt x="3034" y="330432"/>
                </a:lnTo>
                <a:lnTo>
                  <a:pt x="11895" y="284796"/>
                </a:lnTo>
                <a:lnTo>
                  <a:pt x="26217" y="241271"/>
                </a:lnTo>
                <a:lnTo>
                  <a:pt x="45637" y="200210"/>
                </a:lnTo>
                <a:lnTo>
                  <a:pt x="69789" y="161968"/>
                </a:lnTo>
                <a:lnTo>
                  <a:pt x="98309" y="126898"/>
                </a:lnTo>
                <a:lnTo>
                  <a:pt x="130833" y="95356"/>
                </a:lnTo>
                <a:lnTo>
                  <a:pt x="166995" y="67695"/>
                </a:lnTo>
                <a:lnTo>
                  <a:pt x="206432" y="44269"/>
                </a:lnTo>
                <a:lnTo>
                  <a:pt x="248780" y="25432"/>
                </a:lnTo>
                <a:lnTo>
                  <a:pt x="293672" y="11539"/>
                </a:lnTo>
                <a:lnTo>
                  <a:pt x="340746" y="2943"/>
                </a:lnTo>
                <a:lnTo>
                  <a:pt x="389636" y="0"/>
                </a:lnTo>
                <a:lnTo>
                  <a:pt x="438527" y="2943"/>
                </a:lnTo>
                <a:lnTo>
                  <a:pt x="485607" y="11539"/>
                </a:lnTo>
                <a:lnTo>
                  <a:pt x="530509" y="25432"/>
                </a:lnTo>
                <a:lnTo>
                  <a:pt x="572867" y="44269"/>
                </a:lnTo>
                <a:lnTo>
                  <a:pt x="612318" y="67695"/>
                </a:lnTo>
                <a:lnTo>
                  <a:pt x="648495" y="95356"/>
                </a:lnTo>
                <a:lnTo>
                  <a:pt x="681033" y="126898"/>
                </a:lnTo>
                <a:lnTo>
                  <a:pt x="709567" y="161968"/>
                </a:lnTo>
                <a:lnTo>
                  <a:pt x="733733" y="200210"/>
                </a:lnTo>
                <a:lnTo>
                  <a:pt x="753164" y="241271"/>
                </a:lnTo>
                <a:lnTo>
                  <a:pt x="767495" y="284796"/>
                </a:lnTo>
                <a:lnTo>
                  <a:pt x="776362" y="330432"/>
                </a:lnTo>
                <a:lnTo>
                  <a:pt x="779399" y="377825"/>
                </a:lnTo>
                <a:lnTo>
                  <a:pt x="776362" y="425217"/>
                </a:lnTo>
                <a:lnTo>
                  <a:pt x="767495" y="470853"/>
                </a:lnTo>
                <a:lnTo>
                  <a:pt x="753164" y="514378"/>
                </a:lnTo>
                <a:lnTo>
                  <a:pt x="733733" y="555439"/>
                </a:lnTo>
                <a:lnTo>
                  <a:pt x="709567" y="593681"/>
                </a:lnTo>
                <a:lnTo>
                  <a:pt x="681033" y="628751"/>
                </a:lnTo>
                <a:lnTo>
                  <a:pt x="648495" y="660293"/>
                </a:lnTo>
                <a:lnTo>
                  <a:pt x="612318" y="687954"/>
                </a:lnTo>
                <a:lnTo>
                  <a:pt x="572867" y="711380"/>
                </a:lnTo>
                <a:lnTo>
                  <a:pt x="530509" y="730217"/>
                </a:lnTo>
                <a:lnTo>
                  <a:pt x="485607" y="744110"/>
                </a:lnTo>
                <a:lnTo>
                  <a:pt x="438527" y="752706"/>
                </a:lnTo>
                <a:lnTo>
                  <a:pt x="389636" y="755650"/>
                </a:lnTo>
                <a:lnTo>
                  <a:pt x="340746" y="752706"/>
                </a:lnTo>
                <a:lnTo>
                  <a:pt x="293672" y="744110"/>
                </a:lnTo>
                <a:lnTo>
                  <a:pt x="248780" y="730217"/>
                </a:lnTo>
                <a:lnTo>
                  <a:pt x="206432" y="711380"/>
                </a:lnTo>
                <a:lnTo>
                  <a:pt x="166995" y="687954"/>
                </a:lnTo>
                <a:lnTo>
                  <a:pt x="130833" y="660293"/>
                </a:lnTo>
                <a:lnTo>
                  <a:pt x="98309" y="628751"/>
                </a:lnTo>
                <a:lnTo>
                  <a:pt x="69789" y="593681"/>
                </a:lnTo>
                <a:lnTo>
                  <a:pt x="45637" y="555439"/>
                </a:lnTo>
                <a:lnTo>
                  <a:pt x="26217" y="514378"/>
                </a:lnTo>
                <a:lnTo>
                  <a:pt x="11895" y="470853"/>
                </a:lnTo>
                <a:lnTo>
                  <a:pt x="3034" y="425217"/>
                </a:lnTo>
                <a:lnTo>
                  <a:pt x="0" y="3778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94050" y="1680464"/>
            <a:ext cx="36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solidFill>
                  <a:srgbClr val="000000"/>
                </a:solidFill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06850" y="3322701"/>
            <a:ext cx="749300" cy="522605"/>
          </a:xfrm>
          <a:custGeom>
            <a:avLst/>
            <a:gdLst/>
            <a:ahLst/>
            <a:cxnLst/>
            <a:rect l="l" t="t" r="r" b="b"/>
            <a:pathLst>
              <a:path w="749300" h="522604">
                <a:moveTo>
                  <a:pt x="749300" y="0"/>
                </a:moveTo>
                <a:lnTo>
                  <a:pt x="0" y="5222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4050" y="2992373"/>
            <a:ext cx="1450975" cy="1127125"/>
          </a:xfrm>
          <a:custGeom>
            <a:avLst/>
            <a:gdLst/>
            <a:ahLst/>
            <a:cxnLst/>
            <a:rect l="l" t="t" r="r" b="b"/>
            <a:pathLst>
              <a:path w="1450975" h="1127125">
                <a:moveTo>
                  <a:pt x="725424" y="0"/>
                </a:moveTo>
                <a:lnTo>
                  <a:pt x="0" y="1127125"/>
                </a:lnTo>
                <a:lnTo>
                  <a:pt x="1450975" y="1127125"/>
                </a:lnTo>
                <a:lnTo>
                  <a:pt x="725424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050" y="2992373"/>
            <a:ext cx="1450975" cy="1127125"/>
          </a:xfrm>
          <a:custGeom>
            <a:avLst/>
            <a:gdLst/>
            <a:ahLst/>
            <a:cxnLst/>
            <a:rect l="l" t="t" r="r" b="b"/>
            <a:pathLst>
              <a:path w="1450975" h="1127125">
                <a:moveTo>
                  <a:pt x="0" y="1127125"/>
                </a:moveTo>
                <a:lnTo>
                  <a:pt x="725424" y="0"/>
                </a:lnTo>
                <a:lnTo>
                  <a:pt x="1450975" y="1127125"/>
                </a:lnTo>
                <a:lnTo>
                  <a:pt x="0" y="11271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9475" y="2401951"/>
            <a:ext cx="944880" cy="590550"/>
          </a:xfrm>
          <a:custGeom>
            <a:avLst/>
            <a:gdLst/>
            <a:ahLst/>
            <a:cxnLst/>
            <a:rect l="l" t="t" r="r" b="b"/>
            <a:pathLst>
              <a:path w="944880" h="590550">
                <a:moveTo>
                  <a:pt x="944626" y="0"/>
                </a:moveTo>
                <a:lnTo>
                  <a:pt x="0" y="5904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30145" y="3230067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98825" y="3844925"/>
            <a:ext cx="1414780" cy="2129155"/>
          </a:xfrm>
          <a:custGeom>
            <a:avLst/>
            <a:gdLst/>
            <a:ahLst/>
            <a:cxnLst/>
            <a:rect l="l" t="t" r="r" b="b"/>
            <a:pathLst>
              <a:path w="1414779" h="2129154">
                <a:moveTo>
                  <a:pt x="707263" y="0"/>
                </a:moveTo>
                <a:lnTo>
                  <a:pt x="0" y="2128837"/>
                </a:lnTo>
                <a:lnTo>
                  <a:pt x="1414526" y="2128837"/>
                </a:lnTo>
                <a:lnTo>
                  <a:pt x="707263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8825" y="3844925"/>
            <a:ext cx="1414780" cy="2129155"/>
          </a:xfrm>
          <a:custGeom>
            <a:avLst/>
            <a:gdLst/>
            <a:ahLst/>
            <a:cxnLst/>
            <a:rect l="l" t="t" r="r" b="b"/>
            <a:pathLst>
              <a:path w="1414779" h="2129154">
                <a:moveTo>
                  <a:pt x="0" y="2128837"/>
                </a:moveTo>
                <a:lnTo>
                  <a:pt x="707263" y="0"/>
                </a:lnTo>
                <a:lnTo>
                  <a:pt x="1414526" y="2128837"/>
                </a:lnTo>
                <a:lnTo>
                  <a:pt x="0" y="212883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80025" y="3844925"/>
            <a:ext cx="1485900" cy="1167130"/>
          </a:xfrm>
          <a:custGeom>
            <a:avLst/>
            <a:gdLst/>
            <a:ahLst/>
            <a:cxnLst/>
            <a:rect l="l" t="t" r="r" b="b"/>
            <a:pathLst>
              <a:path w="1485900" h="1167129">
                <a:moveTo>
                  <a:pt x="742950" y="0"/>
                </a:moveTo>
                <a:lnTo>
                  <a:pt x="0" y="1166749"/>
                </a:lnTo>
                <a:lnTo>
                  <a:pt x="1485900" y="1166749"/>
                </a:lnTo>
                <a:lnTo>
                  <a:pt x="74295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0025" y="3844925"/>
            <a:ext cx="1485900" cy="1167130"/>
          </a:xfrm>
          <a:custGeom>
            <a:avLst/>
            <a:gdLst/>
            <a:ahLst/>
            <a:cxnLst/>
            <a:rect l="l" t="t" r="r" b="b"/>
            <a:pathLst>
              <a:path w="1485900" h="1167129">
                <a:moveTo>
                  <a:pt x="0" y="1166749"/>
                </a:moveTo>
                <a:lnTo>
                  <a:pt x="742950" y="0"/>
                </a:lnTo>
                <a:lnTo>
                  <a:pt x="1485900" y="1166749"/>
                </a:lnTo>
                <a:lnTo>
                  <a:pt x="0" y="11667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08600" y="3322701"/>
            <a:ext cx="714375" cy="522605"/>
          </a:xfrm>
          <a:custGeom>
            <a:avLst/>
            <a:gdLst/>
            <a:ahLst/>
            <a:cxnLst/>
            <a:rect l="l" t="t" r="r" b="b"/>
            <a:pathLst>
              <a:path w="714375" h="522604">
                <a:moveTo>
                  <a:pt x="0" y="0"/>
                </a:moveTo>
                <a:lnTo>
                  <a:pt x="714375" y="5222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02126" y="4135069"/>
            <a:ext cx="4860925" cy="160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1205">
              <a:lnSpc>
                <a:spcPts val="6215"/>
              </a:lnSpc>
              <a:spcBef>
                <a:spcPts val="100"/>
              </a:spcBef>
              <a:tabLst>
                <a:tab pos="3176270" algn="l"/>
                <a:tab pos="4847590" algn="l"/>
              </a:tabLst>
            </a:pP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  <a:p>
            <a:pPr marL="12700">
              <a:lnSpc>
                <a:spcPts val="6215"/>
              </a:lnSpc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44900" y="2401951"/>
            <a:ext cx="1111250" cy="384175"/>
          </a:xfrm>
          <a:custGeom>
            <a:avLst/>
            <a:gdLst/>
            <a:ahLst/>
            <a:cxnLst/>
            <a:rect l="l" t="t" r="r" b="b"/>
            <a:pathLst>
              <a:path w="1111250" h="384175">
                <a:moveTo>
                  <a:pt x="0" y="0"/>
                </a:moveTo>
                <a:lnTo>
                  <a:pt x="1111250" y="38404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78650" y="4187825"/>
            <a:ext cx="1484630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376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48500" y="5894387"/>
            <a:ext cx="1485900" cy="11430"/>
          </a:xfrm>
          <a:custGeom>
            <a:avLst/>
            <a:gdLst/>
            <a:ahLst/>
            <a:cxnLst/>
            <a:rect l="l" t="t" r="r" b="b"/>
            <a:pathLst>
              <a:path w="1485900" h="11429">
                <a:moveTo>
                  <a:pt x="0" y="11112"/>
                </a:moveTo>
                <a:lnTo>
                  <a:pt x="1485900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99809" y="1794205"/>
            <a:ext cx="25831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“Right rotation”  does not restore  </a:t>
            </a:r>
            <a:r>
              <a:rPr sz="2400" i="1" spc="-10" dirty="0">
                <a:latin typeface="Arial"/>
                <a:cs typeface="Arial"/>
              </a:rPr>
              <a:t>balance… </a:t>
            </a:r>
            <a:r>
              <a:rPr sz="2400" i="1" spc="-5" dirty="0">
                <a:latin typeface="Arial"/>
                <a:cs typeface="Arial"/>
              </a:rPr>
              <a:t>now </a:t>
            </a:r>
            <a:r>
              <a:rPr sz="2400" i="1" dirty="0">
                <a:latin typeface="Arial"/>
                <a:cs typeface="Arial"/>
              </a:rPr>
              <a:t>k </a:t>
            </a:r>
            <a:r>
              <a:rPr sz="2400" i="1" spc="-5" dirty="0">
                <a:latin typeface="Arial"/>
                <a:cs typeface="Arial"/>
              </a:rPr>
              <a:t>is  out of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balance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69619" y="683717"/>
            <a:ext cx="660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Inside</a:t>
            </a: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51392" y="1686193"/>
            <a:ext cx="3108325" cy="2077720"/>
          </a:xfrm>
          <a:custGeom>
            <a:avLst/>
            <a:gdLst/>
            <a:ahLst/>
            <a:cxnLst/>
            <a:rect l="l" t="t" r="r" b="b"/>
            <a:pathLst>
              <a:path w="3108325" h="2077720">
                <a:moveTo>
                  <a:pt x="40067" y="233792"/>
                </a:moveTo>
                <a:lnTo>
                  <a:pt x="71082" y="185977"/>
                </a:lnTo>
                <a:lnTo>
                  <a:pt x="110032" y="143699"/>
                </a:lnTo>
                <a:lnTo>
                  <a:pt x="156532" y="106926"/>
                </a:lnTo>
                <a:lnTo>
                  <a:pt x="210196" y="75628"/>
                </a:lnTo>
                <a:lnTo>
                  <a:pt x="270638" y="49776"/>
                </a:lnTo>
                <a:lnTo>
                  <a:pt x="337472" y="29337"/>
                </a:lnTo>
                <a:lnTo>
                  <a:pt x="410313" y="14283"/>
                </a:lnTo>
                <a:lnTo>
                  <a:pt x="448865" y="8765"/>
                </a:lnTo>
                <a:lnTo>
                  <a:pt x="488774" y="4581"/>
                </a:lnTo>
                <a:lnTo>
                  <a:pt x="529992" y="1728"/>
                </a:lnTo>
                <a:lnTo>
                  <a:pt x="572471" y="202"/>
                </a:lnTo>
                <a:lnTo>
                  <a:pt x="616162" y="0"/>
                </a:lnTo>
                <a:lnTo>
                  <a:pt x="661016" y="1116"/>
                </a:lnTo>
                <a:lnTo>
                  <a:pt x="706987" y="3548"/>
                </a:lnTo>
                <a:lnTo>
                  <a:pt x="754025" y="7291"/>
                </a:lnTo>
                <a:lnTo>
                  <a:pt x="802083" y="12342"/>
                </a:lnTo>
                <a:lnTo>
                  <a:pt x="851112" y="18697"/>
                </a:lnTo>
                <a:lnTo>
                  <a:pt x="901063" y="26353"/>
                </a:lnTo>
                <a:lnTo>
                  <a:pt x="951889" y="35304"/>
                </a:lnTo>
                <a:lnTo>
                  <a:pt x="1003542" y="45549"/>
                </a:lnTo>
                <a:lnTo>
                  <a:pt x="1055973" y="57082"/>
                </a:lnTo>
                <a:lnTo>
                  <a:pt x="1109134" y="69899"/>
                </a:lnTo>
                <a:lnTo>
                  <a:pt x="1162977" y="83998"/>
                </a:lnTo>
                <a:lnTo>
                  <a:pt x="1217453" y="99374"/>
                </a:lnTo>
                <a:lnTo>
                  <a:pt x="1272515" y="116024"/>
                </a:lnTo>
                <a:lnTo>
                  <a:pt x="1328113" y="133943"/>
                </a:lnTo>
                <a:lnTo>
                  <a:pt x="1384201" y="153129"/>
                </a:lnTo>
                <a:lnTo>
                  <a:pt x="1440729" y="173576"/>
                </a:lnTo>
                <a:lnTo>
                  <a:pt x="1497650" y="195281"/>
                </a:lnTo>
                <a:lnTo>
                  <a:pt x="1554914" y="218241"/>
                </a:lnTo>
                <a:lnTo>
                  <a:pt x="1612475" y="242451"/>
                </a:lnTo>
                <a:lnTo>
                  <a:pt x="1670284" y="267908"/>
                </a:lnTo>
                <a:lnTo>
                  <a:pt x="1728292" y="294608"/>
                </a:lnTo>
                <a:lnTo>
                  <a:pt x="1786451" y="322548"/>
                </a:lnTo>
                <a:lnTo>
                  <a:pt x="1844713" y="351722"/>
                </a:lnTo>
                <a:lnTo>
                  <a:pt x="1903030" y="382128"/>
                </a:lnTo>
                <a:lnTo>
                  <a:pt x="1960843" y="413474"/>
                </a:lnTo>
                <a:lnTo>
                  <a:pt x="2017605" y="445463"/>
                </a:lnTo>
                <a:lnTo>
                  <a:pt x="2073286" y="478056"/>
                </a:lnTo>
                <a:lnTo>
                  <a:pt x="2127856" y="511218"/>
                </a:lnTo>
                <a:lnTo>
                  <a:pt x="2181284" y="544908"/>
                </a:lnTo>
                <a:lnTo>
                  <a:pt x="2233541" y="579090"/>
                </a:lnTo>
                <a:lnTo>
                  <a:pt x="2284595" y="613726"/>
                </a:lnTo>
                <a:lnTo>
                  <a:pt x="2334418" y="648778"/>
                </a:lnTo>
                <a:lnTo>
                  <a:pt x="2382979" y="684208"/>
                </a:lnTo>
                <a:lnTo>
                  <a:pt x="2430247" y="719979"/>
                </a:lnTo>
                <a:lnTo>
                  <a:pt x="2476193" y="756052"/>
                </a:lnTo>
                <a:lnTo>
                  <a:pt x="2520787" y="792389"/>
                </a:lnTo>
                <a:lnTo>
                  <a:pt x="2563998" y="828953"/>
                </a:lnTo>
                <a:lnTo>
                  <a:pt x="2605796" y="865706"/>
                </a:lnTo>
                <a:lnTo>
                  <a:pt x="2646150" y="902610"/>
                </a:lnTo>
                <a:lnTo>
                  <a:pt x="2685032" y="939628"/>
                </a:lnTo>
                <a:lnTo>
                  <a:pt x="2722410" y="976720"/>
                </a:lnTo>
                <a:lnTo>
                  <a:pt x="2758255" y="1013851"/>
                </a:lnTo>
                <a:lnTo>
                  <a:pt x="2792536" y="1050981"/>
                </a:lnTo>
                <a:lnTo>
                  <a:pt x="2825223" y="1088073"/>
                </a:lnTo>
                <a:lnTo>
                  <a:pt x="2856286" y="1125089"/>
                </a:lnTo>
                <a:lnTo>
                  <a:pt x="2885695" y="1161991"/>
                </a:lnTo>
                <a:lnTo>
                  <a:pt x="2913419" y="1198742"/>
                </a:lnTo>
                <a:lnTo>
                  <a:pt x="2939429" y="1235303"/>
                </a:lnTo>
                <a:lnTo>
                  <a:pt x="2963694" y="1271637"/>
                </a:lnTo>
                <a:lnTo>
                  <a:pt x="2986185" y="1307706"/>
                </a:lnTo>
                <a:lnTo>
                  <a:pt x="3006870" y="1343471"/>
                </a:lnTo>
                <a:lnTo>
                  <a:pt x="3025721" y="1378896"/>
                </a:lnTo>
                <a:lnTo>
                  <a:pt x="3042706" y="1413943"/>
                </a:lnTo>
                <a:lnTo>
                  <a:pt x="3070959" y="1482748"/>
                </a:lnTo>
                <a:lnTo>
                  <a:pt x="3091389" y="1549585"/>
                </a:lnTo>
                <a:lnTo>
                  <a:pt x="3103755" y="1614150"/>
                </a:lnTo>
                <a:lnTo>
                  <a:pt x="3107815" y="1676141"/>
                </a:lnTo>
                <a:lnTo>
                  <a:pt x="3106655" y="1706077"/>
                </a:lnTo>
                <a:lnTo>
                  <a:pt x="3097804" y="1763640"/>
                </a:lnTo>
                <a:lnTo>
                  <a:pt x="3080044" y="1817872"/>
                </a:lnTo>
                <a:lnTo>
                  <a:pt x="3067747" y="1843644"/>
                </a:lnTo>
                <a:lnTo>
                  <a:pt x="3053256" y="1868254"/>
                </a:lnTo>
                <a:lnTo>
                  <a:pt x="3036733" y="1891475"/>
                </a:lnTo>
                <a:lnTo>
                  <a:pt x="2997783" y="1933767"/>
                </a:lnTo>
                <a:lnTo>
                  <a:pt x="2951283" y="1970550"/>
                </a:lnTo>
                <a:lnTo>
                  <a:pt x="2897619" y="2001856"/>
                </a:lnTo>
                <a:lnTo>
                  <a:pt x="2837177" y="2027714"/>
                </a:lnTo>
                <a:lnTo>
                  <a:pt x="2770342" y="2048157"/>
                </a:lnTo>
                <a:lnTo>
                  <a:pt x="2697502" y="2063214"/>
                </a:lnTo>
                <a:lnTo>
                  <a:pt x="2658949" y="2068733"/>
                </a:lnTo>
                <a:lnTo>
                  <a:pt x="2619040" y="2072918"/>
                </a:lnTo>
                <a:lnTo>
                  <a:pt x="2577822" y="2075771"/>
                </a:lnTo>
                <a:lnTo>
                  <a:pt x="2535344" y="2077297"/>
                </a:lnTo>
                <a:lnTo>
                  <a:pt x="2491653" y="2077500"/>
                </a:lnTo>
                <a:lnTo>
                  <a:pt x="2446798" y="2076384"/>
                </a:lnTo>
                <a:lnTo>
                  <a:pt x="2400827" y="2073952"/>
                </a:lnTo>
                <a:lnTo>
                  <a:pt x="2353789" y="2070209"/>
                </a:lnTo>
                <a:lnTo>
                  <a:pt x="2305732" y="2065158"/>
                </a:lnTo>
                <a:lnTo>
                  <a:pt x="2256703" y="2058802"/>
                </a:lnTo>
                <a:lnTo>
                  <a:pt x="2206751" y="2051147"/>
                </a:lnTo>
                <a:lnTo>
                  <a:pt x="2155925" y="2042196"/>
                </a:lnTo>
                <a:lnTo>
                  <a:pt x="2104272" y="2031952"/>
                </a:lnTo>
                <a:lnTo>
                  <a:pt x="2051841" y="2020420"/>
                </a:lnTo>
                <a:lnTo>
                  <a:pt x="1998680" y="2007603"/>
                </a:lnTo>
                <a:lnTo>
                  <a:pt x="1944838" y="1993505"/>
                </a:lnTo>
                <a:lnTo>
                  <a:pt x="1890361" y="1978131"/>
                </a:lnTo>
                <a:lnTo>
                  <a:pt x="1835300" y="1961483"/>
                </a:lnTo>
                <a:lnTo>
                  <a:pt x="1779701" y="1943566"/>
                </a:lnTo>
                <a:lnTo>
                  <a:pt x="1723614" y="1924384"/>
                </a:lnTo>
                <a:lnTo>
                  <a:pt x="1667085" y="1903940"/>
                </a:lnTo>
                <a:lnTo>
                  <a:pt x="1610165" y="1882238"/>
                </a:lnTo>
                <a:lnTo>
                  <a:pt x="1552900" y="1859283"/>
                </a:lnTo>
                <a:lnTo>
                  <a:pt x="1495339" y="1835077"/>
                </a:lnTo>
                <a:lnTo>
                  <a:pt x="1437531" y="1809626"/>
                </a:lnTo>
                <a:lnTo>
                  <a:pt x="1379523" y="1782932"/>
                </a:lnTo>
                <a:lnTo>
                  <a:pt x="1321364" y="1755000"/>
                </a:lnTo>
                <a:lnTo>
                  <a:pt x="1263101" y="1725833"/>
                </a:lnTo>
                <a:lnTo>
                  <a:pt x="1204784" y="1695435"/>
                </a:lnTo>
                <a:lnTo>
                  <a:pt x="1146971" y="1664089"/>
                </a:lnTo>
                <a:lnTo>
                  <a:pt x="1090209" y="1632100"/>
                </a:lnTo>
                <a:lnTo>
                  <a:pt x="1034528" y="1599505"/>
                </a:lnTo>
                <a:lnTo>
                  <a:pt x="979959" y="1566343"/>
                </a:lnTo>
                <a:lnTo>
                  <a:pt x="926530" y="1532650"/>
                </a:lnTo>
                <a:lnTo>
                  <a:pt x="874274" y="1498466"/>
                </a:lnTo>
                <a:lnTo>
                  <a:pt x="823219" y="1463828"/>
                </a:lnTo>
                <a:lnTo>
                  <a:pt x="773396" y="1428773"/>
                </a:lnTo>
                <a:lnTo>
                  <a:pt x="724836" y="1393340"/>
                </a:lnTo>
                <a:lnTo>
                  <a:pt x="677567" y="1357567"/>
                </a:lnTo>
                <a:lnTo>
                  <a:pt x="631621" y="1321491"/>
                </a:lnTo>
                <a:lnTo>
                  <a:pt x="587027" y="1285150"/>
                </a:lnTo>
                <a:lnTo>
                  <a:pt x="543817" y="1248582"/>
                </a:lnTo>
                <a:lnTo>
                  <a:pt x="502019" y="1211826"/>
                </a:lnTo>
                <a:lnTo>
                  <a:pt x="461664" y="1174917"/>
                </a:lnTo>
                <a:lnTo>
                  <a:pt x="422783" y="1137896"/>
                </a:lnTo>
                <a:lnTo>
                  <a:pt x="385404" y="1100799"/>
                </a:lnTo>
                <a:lnTo>
                  <a:pt x="349560" y="1063664"/>
                </a:lnTo>
                <a:lnTo>
                  <a:pt x="315279" y="1026530"/>
                </a:lnTo>
                <a:lnTo>
                  <a:pt x="282592" y="989434"/>
                </a:lnTo>
                <a:lnTo>
                  <a:pt x="251529" y="952413"/>
                </a:lnTo>
                <a:lnTo>
                  <a:pt x="222120" y="915506"/>
                </a:lnTo>
                <a:lnTo>
                  <a:pt x="194395" y="878751"/>
                </a:lnTo>
                <a:lnTo>
                  <a:pt x="168385" y="842186"/>
                </a:lnTo>
                <a:lnTo>
                  <a:pt x="144120" y="805847"/>
                </a:lnTo>
                <a:lnTo>
                  <a:pt x="121630" y="769774"/>
                </a:lnTo>
                <a:lnTo>
                  <a:pt x="100944" y="734004"/>
                </a:lnTo>
                <a:lnTo>
                  <a:pt x="82094" y="698575"/>
                </a:lnTo>
                <a:lnTo>
                  <a:pt x="65109" y="663525"/>
                </a:lnTo>
                <a:lnTo>
                  <a:pt x="36855" y="594712"/>
                </a:lnTo>
                <a:lnTo>
                  <a:pt x="16425" y="527869"/>
                </a:lnTo>
                <a:lnTo>
                  <a:pt x="4059" y="463298"/>
                </a:lnTo>
                <a:lnTo>
                  <a:pt x="0" y="401301"/>
                </a:lnTo>
                <a:lnTo>
                  <a:pt x="1160" y="371364"/>
                </a:lnTo>
                <a:lnTo>
                  <a:pt x="10011" y="313798"/>
                </a:lnTo>
                <a:lnTo>
                  <a:pt x="27771" y="259565"/>
                </a:lnTo>
                <a:lnTo>
                  <a:pt x="40067" y="233792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28409" y="3607384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0628" y="3760089"/>
            <a:ext cx="4578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5" dirty="0">
                <a:latin typeface="Arial"/>
                <a:cs typeface="Arial"/>
              </a:rPr>
              <a:t>+</a:t>
            </a: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17775" y="28454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40" y="1770379"/>
            <a:ext cx="3028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Consider the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structure  </a:t>
            </a:r>
            <a:r>
              <a:rPr sz="2400" i="1" spc="-5" dirty="0">
                <a:latin typeface="Arial"/>
                <a:cs typeface="Arial"/>
              </a:rPr>
              <a:t>of </a:t>
            </a:r>
            <a:r>
              <a:rPr sz="2400" i="1" dirty="0">
                <a:latin typeface="Arial"/>
                <a:cs typeface="Arial"/>
              </a:rPr>
              <a:t>subtree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Y…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78401" y="1830451"/>
            <a:ext cx="694055" cy="669925"/>
          </a:xfrm>
          <a:custGeom>
            <a:avLst/>
            <a:gdLst/>
            <a:ahLst/>
            <a:cxnLst/>
            <a:rect l="l" t="t" r="r" b="b"/>
            <a:pathLst>
              <a:path w="694054" h="669925">
                <a:moveTo>
                  <a:pt x="346837" y="0"/>
                </a:moveTo>
                <a:lnTo>
                  <a:pt x="299754" y="3055"/>
                </a:lnTo>
                <a:lnTo>
                  <a:pt x="254602" y="11957"/>
                </a:lnTo>
                <a:lnTo>
                  <a:pt x="211794" y="26306"/>
                </a:lnTo>
                <a:lnTo>
                  <a:pt x="171741" y="45705"/>
                </a:lnTo>
                <a:lnTo>
                  <a:pt x="134856" y="69756"/>
                </a:lnTo>
                <a:lnTo>
                  <a:pt x="101552" y="98059"/>
                </a:lnTo>
                <a:lnTo>
                  <a:pt x="72240" y="130218"/>
                </a:lnTo>
                <a:lnTo>
                  <a:pt x="47333" y="165833"/>
                </a:lnTo>
                <a:lnTo>
                  <a:pt x="27243" y="204507"/>
                </a:lnTo>
                <a:lnTo>
                  <a:pt x="12383" y="245842"/>
                </a:lnTo>
                <a:lnTo>
                  <a:pt x="3164" y="289438"/>
                </a:lnTo>
                <a:lnTo>
                  <a:pt x="0" y="334899"/>
                </a:lnTo>
                <a:lnTo>
                  <a:pt x="3164" y="380361"/>
                </a:lnTo>
                <a:lnTo>
                  <a:pt x="12383" y="423965"/>
                </a:lnTo>
                <a:lnTo>
                  <a:pt x="27243" y="465310"/>
                </a:lnTo>
                <a:lnTo>
                  <a:pt x="47333" y="503997"/>
                </a:lnTo>
                <a:lnTo>
                  <a:pt x="72240" y="539627"/>
                </a:lnTo>
                <a:lnTo>
                  <a:pt x="101552" y="571801"/>
                </a:lnTo>
                <a:lnTo>
                  <a:pt x="134856" y="600120"/>
                </a:lnTo>
                <a:lnTo>
                  <a:pt x="171741" y="624186"/>
                </a:lnTo>
                <a:lnTo>
                  <a:pt x="211794" y="643598"/>
                </a:lnTo>
                <a:lnTo>
                  <a:pt x="254602" y="657958"/>
                </a:lnTo>
                <a:lnTo>
                  <a:pt x="299754" y="666866"/>
                </a:lnTo>
                <a:lnTo>
                  <a:pt x="346837" y="669925"/>
                </a:lnTo>
                <a:lnTo>
                  <a:pt x="393892" y="666866"/>
                </a:lnTo>
                <a:lnTo>
                  <a:pt x="439027" y="657958"/>
                </a:lnTo>
                <a:lnTo>
                  <a:pt x="481826" y="643598"/>
                </a:lnTo>
                <a:lnTo>
                  <a:pt x="521875" y="624186"/>
                </a:lnTo>
                <a:lnTo>
                  <a:pt x="558763" y="600120"/>
                </a:lnTo>
                <a:lnTo>
                  <a:pt x="592073" y="571801"/>
                </a:lnTo>
                <a:lnTo>
                  <a:pt x="621394" y="539627"/>
                </a:lnTo>
                <a:lnTo>
                  <a:pt x="646312" y="503997"/>
                </a:lnTo>
                <a:lnTo>
                  <a:pt x="666412" y="465310"/>
                </a:lnTo>
                <a:lnTo>
                  <a:pt x="681282" y="423965"/>
                </a:lnTo>
                <a:lnTo>
                  <a:pt x="690507" y="380361"/>
                </a:lnTo>
                <a:lnTo>
                  <a:pt x="693674" y="334899"/>
                </a:lnTo>
                <a:lnTo>
                  <a:pt x="690507" y="289438"/>
                </a:lnTo>
                <a:lnTo>
                  <a:pt x="681282" y="245842"/>
                </a:lnTo>
                <a:lnTo>
                  <a:pt x="666412" y="204507"/>
                </a:lnTo>
                <a:lnTo>
                  <a:pt x="646312" y="165833"/>
                </a:lnTo>
                <a:lnTo>
                  <a:pt x="621394" y="130218"/>
                </a:lnTo>
                <a:lnTo>
                  <a:pt x="592073" y="98059"/>
                </a:lnTo>
                <a:lnTo>
                  <a:pt x="558763" y="69756"/>
                </a:lnTo>
                <a:lnTo>
                  <a:pt x="521875" y="45705"/>
                </a:lnTo>
                <a:lnTo>
                  <a:pt x="481826" y="26306"/>
                </a:lnTo>
                <a:lnTo>
                  <a:pt x="439027" y="11957"/>
                </a:lnTo>
                <a:lnTo>
                  <a:pt x="393892" y="3055"/>
                </a:lnTo>
                <a:lnTo>
                  <a:pt x="346837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8401" y="1830451"/>
            <a:ext cx="694055" cy="669925"/>
          </a:xfrm>
          <a:custGeom>
            <a:avLst/>
            <a:gdLst/>
            <a:ahLst/>
            <a:cxnLst/>
            <a:rect l="l" t="t" r="r" b="b"/>
            <a:pathLst>
              <a:path w="694054" h="669925">
                <a:moveTo>
                  <a:pt x="0" y="334899"/>
                </a:moveTo>
                <a:lnTo>
                  <a:pt x="3164" y="289438"/>
                </a:lnTo>
                <a:lnTo>
                  <a:pt x="12383" y="245842"/>
                </a:lnTo>
                <a:lnTo>
                  <a:pt x="27243" y="204507"/>
                </a:lnTo>
                <a:lnTo>
                  <a:pt x="47333" y="165833"/>
                </a:lnTo>
                <a:lnTo>
                  <a:pt x="72240" y="130218"/>
                </a:lnTo>
                <a:lnTo>
                  <a:pt x="101552" y="98059"/>
                </a:lnTo>
                <a:lnTo>
                  <a:pt x="134856" y="69756"/>
                </a:lnTo>
                <a:lnTo>
                  <a:pt x="171741" y="45705"/>
                </a:lnTo>
                <a:lnTo>
                  <a:pt x="211794" y="26306"/>
                </a:lnTo>
                <a:lnTo>
                  <a:pt x="254602" y="11957"/>
                </a:lnTo>
                <a:lnTo>
                  <a:pt x="299754" y="3055"/>
                </a:lnTo>
                <a:lnTo>
                  <a:pt x="346837" y="0"/>
                </a:lnTo>
                <a:lnTo>
                  <a:pt x="393892" y="3055"/>
                </a:lnTo>
                <a:lnTo>
                  <a:pt x="439027" y="11957"/>
                </a:lnTo>
                <a:lnTo>
                  <a:pt x="481826" y="26306"/>
                </a:lnTo>
                <a:lnTo>
                  <a:pt x="521875" y="45705"/>
                </a:lnTo>
                <a:lnTo>
                  <a:pt x="558763" y="69756"/>
                </a:lnTo>
                <a:lnTo>
                  <a:pt x="592073" y="98059"/>
                </a:lnTo>
                <a:lnTo>
                  <a:pt x="621394" y="130218"/>
                </a:lnTo>
                <a:lnTo>
                  <a:pt x="646312" y="165833"/>
                </a:lnTo>
                <a:lnTo>
                  <a:pt x="666412" y="204507"/>
                </a:lnTo>
                <a:lnTo>
                  <a:pt x="681282" y="245842"/>
                </a:lnTo>
                <a:lnTo>
                  <a:pt x="690507" y="289438"/>
                </a:lnTo>
                <a:lnTo>
                  <a:pt x="693674" y="334899"/>
                </a:lnTo>
                <a:lnTo>
                  <a:pt x="690507" y="380361"/>
                </a:lnTo>
                <a:lnTo>
                  <a:pt x="681282" y="423965"/>
                </a:lnTo>
                <a:lnTo>
                  <a:pt x="666412" y="465310"/>
                </a:lnTo>
                <a:lnTo>
                  <a:pt x="646312" y="503997"/>
                </a:lnTo>
                <a:lnTo>
                  <a:pt x="621394" y="539627"/>
                </a:lnTo>
                <a:lnTo>
                  <a:pt x="592074" y="571801"/>
                </a:lnTo>
                <a:lnTo>
                  <a:pt x="558763" y="600120"/>
                </a:lnTo>
                <a:lnTo>
                  <a:pt x="521875" y="624186"/>
                </a:lnTo>
                <a:lnTo>
                  <a:pt x="481826" y="643598"/>
                </a:lnTo>
                <a:lnTo>
                  <a:pt x="439027" y="657958"/>
                </a:lnTo>
                <a:lnTo>
                  <a:pt x="393892" y="666866"/>
                </a:lnTo>
                <a:lnTo>
                  <a:pt x="346837" y="669925"/>
                </a:lnTo>
                <a:lnTo>
                  <a:pt x="299754" y="666866"/>
                </a:lnTo>
                <a:lnTo>
                  <a:pt x="254602" y="657958"/>
                </a:lnTo>
                <a:lnTo>
                  <a:pt x="211794" y="643598"/>
                </a:lnTo>
                <a:lnTo>
                  <a:pt x="171741" y="624186"/>
                </a:lnTo>
                <a:lnTo>
                  <a:pt x="134856" y="600120"/>
                </a:lnTo>
                <a:lnTo>
                  <a:pt x="101552" y="571801"/>
                </a:lnTo>
                <a:lnTo>
                  <a:pt x="72240" y="539627"/>
                </a:lnTo>
                <a:lnTo>
                  <a:pt x="47333" y="503997"/>
                </a:lnTo>
                <a:lnTo>
                  <a:pt x="27243" y="465310"/>
                </a:lnTo>
                <a:lnTo>
                  <a:pt x="12383" y="423965"/>
                </a:lnTo>
                <a:lnTo>
                  <a:pt x="3164" y="380361"/>
                </a:lnTo>
                <a:lnTo>
                  <a:pt x="0" y="3348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58054" y="1623136"/>
            <a:ext cx="177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0926" y="2927350"/>
            <a:ext cx="694055" cy="669925"/>
          </a:xfrm>
          <a:custGeom>
            <a:avLst/>
            <a:gdLst/>
            <a:ahLst/>
            <a:cxnLst/>
            <a:rect l="l" t="t" r="r" b="b"/>
            <a:pathLst>
              <a:path w="694054" h="669925">
                <a:moveTo>
                  <a:pt x="346837" y="0"/>
                </a:moveTo>
                <a:lnTo>
                  <a:pt x="299754" y="3058"/>
                </a:lnTo>
                <a:lnTo>
                  <a:pt x="254602" y="11966"/>
                </a:lnTo>
                <a:lnTo>
                  <a:pt x="211794" y="26326"/>
                </a:lnTo>
                <a:lnTo>
                  <a:pt x="171741" y="45738"/>
                </a:lnTo>
                <a:lnTo>
                  <a:pt x="134856" y="69804"/>
                </a:lnTo>
                <a:lnTo>
                  <a:pt x="101552" y="98123"/>
                </a:lnTo>
                <a:lnTo>
                  <a:pt x="72240" y="130297"/>
                </a:lnTo>
                <a:lnTo>
                  <a:pt x="47333" y="165927"/>
                </a:lnTo>
                <a:lnTo>
                  <a:pt x="27243" y="204614"/>
                </a:lnTo>
                <a:lnTo>
                  <a:pt x="12383" y="245959"/>
                </a:lnTo>
                <a:lnTo>
                  <a:pt x="3164" y="289563"/>
                </a:lnTo>
                <a:lnTo>
                  <a:pt x="0" y="335025"/>
                </a:lnTo>
                <a:lnTo>
                  <a:pt x="3164" y="380459"/>
                </a:lnTo>
                <a:lnTo>
                  <a:pt x="12383" y="424038"/>
                </a:lnTo>
                <a:lnTo>
                  <a:pt x="27243" y="465363"/>
                </a:lnTo>
                <a:lnTo>
                  <a:pt x="47333" y="504034"/>
                </a:lnTo>
                <a:lnTo>
                  <a:pt x="72240" y="539652"/>
                </a:lnTo>
                <a:lnTo>
                  <a:pt x="101552" y="571817"/>
                </a:lnTo>
                <a:lnTo>
                  <a:pt x="134856" y="600130"/>
                </a:lnTo>
                <a:lnTo>
                  <a:pt x="171741" y="624190"/>
                </a:lnTo>
                <a:lnTo>
                  <a:pt x="211794" y="643600"/>
                </a:lnTo>
                <a:lnTo>
                  <a:pt x="254602" y="657958"/>
                </a:lnTo>
                <a:lnTo>
                  <a:pt x="299754" y="666866"/>
                </a:lnTo>
                <a:lnTo>
                  <a:pt x="346837" y="669925"/>
                </a:lnTo>
                <a:lnTo>
                  <a:pt x="393892" y="666866"/>
                </a:lnTo>
                <a:lnTo>
                  <a:pt x="439027" y="657958"/>
                </a:lnTo>
                <a:lnTo>
                  <a:pt x="481826" y="643600"/>
                </a:lnTo>
                <a:lnTo>
                  <a:pt x="521875" y="624190"/>
                </a:lnTo>
                <a:lnTo>
                  <a:pt x="558763" y="600130"/>
                </a:lnTo>
                <a:lnTo>
                  <a:pt x="592074" y="571817"/>
                </a:lnTo>
                <a:lnTo>
                  <a:pt x="621394" y="539652"/>
                </a:lnTo>
                <a:lnTo>
                  <a:pt x="646312" y="504034"/>
                </a:lnTo>
                <a:lnTo>
                  <a:pt x="666412" y="465363"/>
                </a:lnTo>
                <a:lnTo>
                  <a:pt x="681282" y="424038"/>
                </a:lnTo>
                <a:lnTo>
                  <a:pt x="690507" y="380459"/>
                </a:lnTo>
                <a:lnTo>
                  <a:pt x="693674" y="335025"/>
                </a:lnTo>
                <a:lnTo>
                  <a:pt x="690507" y="289563"/>
                </a:lnTo>
                <a:lnTo>
                  <a:pt x="681282" y="245959"/>
                </a:lnTo>
                <a:lnTo>
                  <a:pt x="666412" y="204614"/>
                </a:lnTo>
                <a:lnTo>
                  <a:pt x="646312" y="165927"/>
                </a:lnTo>
                <a:lnTo>
                  <a:pt x="621394" y="130297"/>
                </a:lnTo>
                <a:lnTo>
                  <a:pt x="592074" y="98123"/>
                </a:lnTo>
                <a:lnTo>
                  <a:pt x="558763" y="69804"/>
                </a:lnTo>
                <a:lnTo>
                  <a:pt x="521875" y="45738"/>
                </a:lnTo>
                <a:lnTo>
                  <a:pt x="481826" y="26326"/>
                </a:lnTo>
                <a:lnTo>
                  <a:pt x="439027" y="11966"/>
                </a:lnTo>
                <a:lnTo>
                  <a:pt x="393892" y="3058"/>
                </a:lnTo>
                <a:lnTo>
                  <a:pt x="346837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0926" y="2927350"/>
            <a:ext cx="694055" cy="669925"/>
          </a:xfrm>
          <a:custGeom>
            <a:avLst/>
            <a:gdLst/>
            <a:ahLst/>
            <a:cxnLst/>
            <a:rect l="l" t="t" r="r" b="b"/>
            <a:pathLst>
              <a:path w="694054" h="669925">
                <a:moveTo>
                  <a:pt x="0" y="335025"/>
                </a:moveTo>
                <a:lnTo>
                  <a:pt x="3164" y="289563"/>
                </a:lnTo>
                <a:lnTo>
                  <a:pt x="12383" y="245959"/>
                </a:lnTo>
                <a:lnTo>
                  <a:pt x="27243" y="204614"/>
                </a:lnTo>
                <a:lnTo>
                  <a:pt x="47333" y="165927"/>
                </a:lnTo>
                <a:lnTo>
                  <a:pt x="72240" y="130297"/>
                </a:lnTo>
                <a:lnTo>
                  <a:pt x="101552" y="98123"/>
                </a:lnTo>
                <a:lnTo>
                  <a:pt x="134856" y="69804"/>
                </a:lnTo>
                <a:lnTo>
                  <a:pt x="171741" y="45738"/>
                </a:lnTo>
                <a:lnTo>
                  <a:pt x="211794" y="26326"/>
                </a:lnTo>
                <a:lnTo>
                  <a:pt x="254602" y="11966"/>
                </a:lnTo>
                <a:lnTo>
                  <a:pt x="299754" y="3058"/>
                </a:lnTo>
                <a:lnTo>
                  <a:pt x="346837" y="0"/>
                </a:lnTo>
                <a:lnTo>
                  <a:pt x="393892" y="3058"/>
                </a:lnTo>
                <a:lnTo>
                  <a:pt x="439027" y="11966"/>
                </a:lnTo>
                <a:lnTo>
                  <a:pt x="481826" y="26326"/>
                </a:lnTo>
                <a:lnTo>
                  <a:pt x="521875" y="45738"/>
                </a:lnTo>
                <a:lnTo>
                  <a:pt x="558763" y="69804"/>
                </a:lnTo>
                <a:lnTo>
                  <a:pt x="592073" y="98123"/>
                </a:lnTo>
                <a:lnTo>
                  <a:pt x="621394" y="130297"/>
                </a:lnTo>
                <a:lnTo>
                  <a:pt x="646312" y="165927"/>
                </a:lnTo>
                <a:lnTo>
                  <a:pt x="666412" y="204614"/>
                </a:lnTo>
                <a:lnTo>
                  <a:pt x="681282" y="245959"/>
                </a:lnTo>
                <a:lnTo>
                  <a:pt x="690507" y="289563"/>
                </a:lnTo>
                <a:lnTo>
                  <a:pt x="693674" y="335025"/>
                </a:lnTo>
                <a:lnTo>
                  <a:pt x="690507" y="380459"/>
                </a:lnTo>
                <a:lnTo>
                  <a:pt x="681282" y="424038"/>
                </a:lnTo>
                <a:lnTo>
                  <a:pt x="666412" y="465363"/>
                </a:lnTo>
                <a:lnTo>
                  <a:pt x="646312" y="504034"/>
                </a:lnTo>
                <a:lnTo>
                  <a:pt x="621394" y="539652"/>
                </a:lnTo>
                <a:lnTo>
                  <a:pt x="592074" y="571817"/>
                </a:lnTo>
                <a:lnTo>
                  <a:pt x="558763" y="600130"/>
                </a:lnTo>
                <a:lnTo>
                  <a:pt x="521875" y="624190"/>
                </a:lnTo>
                <a:lnTo>
                  <a:pt x="481826" y="643600"/>
                </a:lnTo>
                <a:lnTo>
                  <a:pt x="439027" y="657958"/>
                </a:lnTo>
                <a:lnTo>
                  <a:pt x="393892" y="666866"/>
                </a:lnTo>
                <a:lnTo>
                  <a:pt x="346837" y="669925"/>
                </a:lnTo>
                <a:lnTo>
                  <a:pt x="299754" y="666866"/>
                </a:lnTo>
                <a:lnTo>
                  <a:pt x="254602" y="657958"/>
                </a:lnTo>
                <a:lnTo>
                  <a:pt x="211794" y="643600"/>
                </a:lnTo>
                <a:lnTo>
                  <a:pt x="171741" y="624190"/>
                </a:lnTo>
                <a:lnTo>
                  <a:pt x="134856" y="600130"/>
                </a:lnTo>
                <a:lnTo>
                  <a:pt x="101552" y="571817"/>
                </a:lnTo>
                <a:lnTo>
                  <a:pt x="72240" y="539652"/>
                </a:lnTo>
                <a:lnTo>
                  <a:pt x="47333" y="504034"/>
                </a:lnTo>
                <a:lnTo>
                  <a:pt x="27243" y="465363"/>
                </a:lnTo>
                <a:lnTo>
                  <a:pt x="12383" y="424038"/>
                </a:lnTo>
                <a:lnTo>
                  <a:pt x="3164" y="380459"/>
                </a:lnTo>
                <a:lnTo>
                  <a:pt x="0" y="3350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92602" y="2826765"/>
            <a:ext cx="36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83000" y="2403475"/>
            <a:ext cx="897255" cy="622300"/>
          </a:xfrm>
          <a:custGeom>
            <a:avLst/>
            <a:gdLst/>
            <a:ahLst/>
            <a:cxnLst/>
            <a:rect l="l" t="t" r="r" b="b"/>
            <a:pathLst>
              <a:path w="897254" h="622300">
                <a:moveTo>
                  <a:pt x="897001" y="0"/>
                </a:moveTo>
                <a:lnTo>
                  <a:pt x="0" y="6223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1800" y="4024248"/>
            <a:ext cx="1325880" cy="1036955"/>
          </a:xfrm>
          <a:custGeom>
            <a:avLst/>
            <a:gdLst/>
            <a:ahLst/>
            <a:cxnLst/>
            <a:rect l="l" t="t" r="r" b="b"/>
            <a:pathLst>
              <a:path w="1325880" h="1036954">
                <a:moveTo>
                  <a:pt x="662813" y="0"/>
                </a:moveTo>
                <a:lnTo>
                  <a:pt x="0" y="1036701"/>
                </a:lnTo>
                <a:lnTo>
                  <a:pt x="1325626" y="1036701"/>
                </a:lnTo>
                <a:lnTo>
                  <a:pt x="662813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01800" y="4024248"/>
            <a:ext cx="1325880" cy="1036955"/>
          </a:xfrm>
          <a:custGeom>
            <a:avLst/>
            <a:gdLst/>
            <a:ahLst/>
            <a:cxnLst/>
            <a:rect l="l" t="t" r="r" b="b"/>
            <a:pathLst>
              <a:path w="1325880" h="1036954">
                <a:moveTo>
                  <a:pt x="0" y="1036701"/>
                </a:moveTo>
                <a:lnTo>
                  <a:pt x="662813" y="0"/>
                </a:lnTo>
                <a:lnTo>
                  <a:pt x="1325626" y="1036701"/>
                </a:lnTo>
                <a:lnTo>
                  <a:pt x="0" y="10367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63851" y="3500501"/>
            <a:ext cx="827405" cy="523875"/>
          </a:xfrm>
          <a:custGeom>
            <a:avLst/>
            <a:gdLst/>
            <a:ahLst/>
            <a:cxnLst/>
            <a:rect l="l" t="t" r="r" b="b"/>
            <a:pathLst>
              <a:path w="827405" h="523875">
                <a:moveTo>
                  <a:pt x="827024" y="0"/>
                </a:moveTo>
                <a:lnTo>
                  <a:pt x="0" y="52374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33345" y="4260595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10076" y="4084573"/>
            <a:ext cx="1262380" cy="1769110"/>
          </a:xfrm>
          <a:custGeom>
            <a:avLst/>
            <a:gdLst/>
            <a:ahLst/>
            <a:cxnLst/>
            <a:rect l="l" t="t" r="r" b="b"/>
            <a:pathLst>
              <a:path w="1262379" h="1769110">
                <a:moveTo>
                  <a:pt x="630936" y="0"/>
                </a:moveTo>
                <a:lnTo>
                  <a:pt x="0" y="1768538"/>
                </a:lnTo>
                <a:lnTo>
                  <a:pt x="1261999" y="1768538"/>
                </a:lnTo>
                <a:lnTo>
                  <a:pt x="630936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10076" y="4084573"/>
            <a:ext cx="1262380" cy="1769110"/>
          </a:xfrm>
          <a:custGeom>
            <a:avLst/>
            <a:gdLst/>
            <a:ahLst/>
            <a:cxnLst/>
            <a:rect l="l" t="t" r="r" b="b"/>
            <a:pathLst>
              <a:path w="1262379" h="1769110">
                <a:moveTo>
                  <a:pt x="0" y="1768538"/>
                </a:moveTo>
                <a:lnTo>
                  <a:pt x="630936" y="0"/>
                </a:lnTo>
                <a:lnTo>
                  <a:pt x="1261999" y="1768538"/>
                </a:lnTo>
                <a:lnTo>
                  <a:pt x="0" y="176853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335526" y="4816297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51551" y="3292475"/>
            <a:ext cx="1325880" cy="1036955"/>
          </a:xfrm>
          <a:custGeom>
            <a:avLst/>
            <a:gdLst/>
            <a:ahLst/>
            <a:cxnLst/>
            <a:rect l="l" t="t" r="r" b="b"/>
            <a:pathLst>
              <a:path w="1325879" h="1036954">
                <a:moveTo>
                  <a:pt x="662686" y="0"/>
                </a:moveTo>
                <a:lnTo>
                  <a:pt x="0" y="1036574"/>
                </a:lnTo>
                <a:lnTo>
                  <a:pt x="1325499" y="1036574"/>
                </a:lnTo>
                <a:lnTo>
                  <a:pt x="662686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51551" y="3292475"/>
            <a:ext cx="1325880" cy="1036955"/>
          </a:xfrm>
          <a:custGeom>
            <a:avLst/>
            <a:gdLst/>
            <a:ahLst/>
            <a:cxnLst/>
            <a:rect l="l" t="t" r="r" b="b"/>
            <a:pathLst>
              <a:path w="1325879" h="1036954">
                <a:moveTo>
                  <a:pt x="0" y="1036574"/>
                </a:moveTo>
                <a:lnTo>
                  <a:pt x="662686" y="0"/>
                </a:lnTo>
                <a:lnTo>
                  <a:pt x="1325499" y="1036574"/>
                </a:lnTo>
                <a:lnTo>
                  <a:pt x="0" y="103657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3000" y="3500501"/>
            <a:ext cx="859155" cy="584200"/>
          </a:xfrm>
          <a:custGeom>
            <a:avLst/>
            <a:gdLst/>
            <a:ahLst/>
            <a:cxnLst/>
            <a:rect l="l" t="t" r="r" b="b"/>
            <a:pathLst>
              <a:path w="859154" h="584200">
                <a:moveTo>
                  <a:pt x="0" y="0"/>
                </a:moveTo>
                <a:lnTo>
                  <a:pt x="858901" y="58407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72126" y="2403475"/>
            <a:ext cx="1141730" cy="889000"/>
          </a:xfrm>
          <a:custGeom>
            <a:avLst/>
            <a:gdLst/>
            <a:ahLst/>
            <a:cxnLst/>
            <a:rect l="l" t="t" r="r" b="b"/>
            <a:pathLst>
              <a:path w="1141729" h="889000">
                <a:moveTo>
                  <a:pt x="0" y="0"/>
                </a:moveTo>
                <a:lnTo>
                  <a:pt x="1141349" y="8890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13600" y="5094223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626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21601" y="5853112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499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69619" y="683717"/>
            <a:ext cx="660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Inside</a:t>
            </a: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83604" y="3034011"/>
            <a:ext cx="588010" cy="13017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5400" i="1" dirty="0">
                <a:latin typeface="Arial"/>
                <a:cs typeface="Arial"/>
              </a:rPr>
              <a:t>Z</a:t>
            </a:r>
            <a:endParaRPr sz="5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78675" y="3074035"/>
            <a:ext cx="1418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05255" algn="l"/>
              </a:tabLst>
            </a:pP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80228" y="3988689"/>
            <a:ext cx="4578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r>
              <a:rPr sz="2000" i="1" spc="5" dirty="0">
                <a:latin typeface="Arial"/>
                <a:cs typeface="Arial"/>
              </a:rPr>
              <a:t>+</a:t>
            </a:r>
            <a:r>
              <a:rPr sz="2000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93975" y="39886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1300" y="1695450"/>
            <a:ext cx="762000" cy="722630"/>
          </a:xfrm>
          <a:custGeom>
            <a:avLst/>
            <a:gdLst/>
            <a:ahLst/>
            <a:cxnLst/>
            <a:rect l="l" t="t" r="r" b="b"/>
            <a:pathLst>
              <a:path w="762000" h="722630">
                <a:moveTo>
                  <a:pt x="381000" y="0"/>
                </a:moveTo>
                <a:lnTo>
                  <a:pt x="333204" y="2813"/>
                </a:lnTo>
                <a:lnTo>
                  <a:pt x="287181" y="11028"/>
                </a:lnTo>
                <a:lnTo>
                  <a:pt x="243288" y="24307"/>
                </a:lnTo>
                <a:lnTo>
                  <a:pt x="201881" y="42311"/>
                </a:lnTo>
                <a:lnTo>
                  <a:pt x="163318" y="64702"/>
                </a:lnTo>
                <a:lnTo>
                  <a:pt x="127955" y="91142"/>
                </a:lnTo>
                <a:lnTo>
                  <a:pt x="96149" y="121293"/>
                </a:lnTo>
                <a:lnTo>
                  <a:pt x="68257" y="154816"/>
                </a:lnTo>
                <a:lnTo>
                  <a:pt x="44636" y="191374"/>
                </a:lnTo>
                <a:lnTo>
                  <a:pt x="25643" y="230628"/>
                </a:lnTo>
                <a:lnTo>
                  <a:pt x="11634" y="272241"/>
                </a:lnTo>
                <a:lnTo>
                  <a:pt x="2968" y="315873"/>
                </a:lnTo>
                <a:lnTo>
                  <a:pt x="0" y="361188"/>
                </a:lnTo>
                <a:lnTo>
                  <a:pt x="2968" y="406477"/>
                </a:lnTo>
                <a:lnTo>
                  <a:pt x="11634" y="450092"/>
                </a:lnTo>
                <a:lnTo>
                  <a:pt x="25643" y="491694"/>
                </a:lnTo>
                <a:lnTo>
                  <a:pt x="44636" y="530945"/>
                </a:lnTo>
                <a:lnTo>
                  <a:pt x="68257" y="567503"/>
                </a:lnTo>
                <a:lnTo>
                  <a:pt x="96149" y="601031"/>
                </a:lnTo>
                <a:lnTo>
                  <a:pt x="127955" y="631189"/>
                </a:lnTo>
                <a:lnTo>
                  <a:pt x="163318" y="657638"/>
                </a:lnTo>
                <a:lnTo>
                  <a:pt x="201881" y="680039"/>
                </a:lnTo>
                <a:lnTo>
                  <a:pt x="243288" y="698053"/>
                </a:lnTo>
                <a:lnTo>
                  <a:pt x="287181" y="711339"/>
                </a:lnTo>
                <a:lnTo>
                  <a:pt x="333204" y="719560"/>
                </a:lnTo>
                <a:lnTo>
                  <a:pt x="381000" y="722376"/>
                </a:lnTo>
                <a:lnTo>
                  <a:pt x="428795" y="719560"/>
                </a:lnTo>
                <a:lnTo>
                  <a:pt x="474818" y="711339"/>
                </a:lnTo>
                <a:lnTo>
                  <a:pt x="518711" y="698053"/>
                </a:lnTo>
                <a:lnTo>
                  <a:pt x="560118" y="680039"/>
                </a:lnTo>
                <a:lnTo>
                  <a:pt x="598681" y="657638"/>
                </a:lnTo>
                <a:lnTo>
                  <a:pt x="634044" y="631189"/>
                </a:lnTo>
                <a:lnTo>
                  <a:pt x="665850" y="601031"/>
                </a:lnTo>
                <a:lnTo>
                  <a:pt x="693742" y="567503"/>
                </a:lnTo>
                <a:lnTo>
                  <a:pt x="717363" y="530945"/>
                </a:lnTo>
                <a:lnTo>
                  <a:pt x="736356" y="491694"/>
                </a:lnTo>
                <a:lnTo>
                  <a:pt x="750365" y="450092"/>
                </a:lnTo>
                <a:lnTo>
                  <a:pt x="759031" y="406477"/>
                </a:lnTo>
                <a:lnTo>
                  <a:pt x="762000" y="361188"/>
                </a:lnTo>
                <a:lnTo>
                  <a:pt x="759031" y="315873"/>
                </a:lnTo>
                <a:lnTo>
                  <a:pt x="750365" y="272241"/>
                </a:lnTo>
                <a:lnTo>
                  <a:pt x="736356" y="230628"/>
                </a:lnTo>
                <a:lnTo>
                  <a:pt x="717363" y="191374"/>
                </a:lnTo>
                <a:lnTo>
                  <a:pt x="693742" y="154816"/>
                </a:lnTo>
                <a:lnTo>
                  <a:pt x="665850" y="121293"/>
                </a:lnTo>
                <a:lnTo>
                  <a:pt x="634044" y="91142"/>
                </a:lnTo>
                <a:lnTo>
                  <a:pt x="598681" y="64702"/>
                </a:lnTo>
                <a:lnTo>
                  <a:pt x="560118" y="42311"/>
                </a:lnTo>
                <a:lnTo>
                  <a:pt x="518711" y="24307"/>
                </a:lnTo>
                <a:lnTo>
                  <a:pt x="474818" y="11028"/>
                </a:lnTo>
                <a:lnTo>
                  <a:pt x="428795" y="2813"/>
                </a:lnTo>
                <a:lnTo>
                  <a:pt x="3810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1300" y="1695450"/>
            <a:ext cx="762000" cy="722630"/>
          </a:xfrm>
          <a:custGeom>
            <a:avLst/>
            <a:gdLst/>
            <a:ahLst/>
            <a:cxnLst/>
            <a:rect l="l" t="t" r="r" b="b"/>
            <a:pathLst>
              <a:path w="762000" h="722630">
                <a:moveTo>
                  <a:pt x="0" y="361188"/>
                </a:moveTo>
                <a:lnTo>
                  <a:pt x="2968" y="315873"/>
                </a:lnTo>
                <a:lnTo>
                  <a:pt x="11634" y="272241"/>
                </a:lnTo>
                <a:lnTo>
                  <a:pt x="25643" y="230628"/>
                </a:lnTo>
                <a:lnTo>
                  <a:pt x="44636" y="191374"/>
                </a:lnTo>
                <a:lnTo>
                  <a:pt x="68257" y="154816"/>
                </a:lnTo>
                <a:lnTo>
                  <a:pt x="96149" y="121293"/>
                </a:lnTo>
                <a:lnTo>
                  <a:pt x="127955" y="91142"/>
                </a:lnTo>
                <a:lnTo>
                  <a:pt x="163318" y="64702"/>
                </a:lnTo>
                <a:lnTo>
                  <a:pt x="201881" y="42311"/>
                </a:lnTo>
                <a:lnTo>
                  <a:pt x="243288" y="24307"/>
                </a:lnTo>
                <a:lnTo>
                  <a:pt x="287181" y="11028"/>
                </a:lnTo>
                <a:lnTo>
                  <a:pt x="333204" y="2813"/>
                </a:lnTo>
                <a:lnTo>
                  <a:pt x="381000" y="0"/>
                </a:lnTo>
                <a:lnTo>
                  <a:pt x="428795" y="2813"/>
                </a:lnTo>
                <a:lnTo>
                  <a:pt x="474818" y="11028"/>
                </a:lnTo>
                <a:lnTo>
                  <a:pt x="518711" y="24307"/>
                </a:lnTo>
                <a:lnTo>
                  <a:pt x="560118" y="42311"/>
                </a:lnTo>
                <a:lnTo>
                  <a:pt x="598681" y="64702"/>
                </a:lnTo>
                <a:lnTo>
                  <a:pt x="634044" y="91142"/>
                </a:lnTo>
                <a:lnTo>
                  <a:pt x="665850" y="121293"/>
                </a:lnTo>
                <a:lnTo>
                  <a:pt x="693742" y="154816"/>
                </a:lnTo>
                <a:lnTo>
                  <a:pt x="717363" y="191374"/>
                </a:lnTo>
                <a:lnTo>
                  <a:pt x="736356" y="230628"/>
                </a:lnTo>
                <a:lnTo>
                  <a:pt x="750365" y="272241"/>
                </a:lnTo>
                <a:lnTo>
                  <a:pt x="759031" y="315873"/>
                </a:lnTo>
                <a:lnTo>
                  <a:pt x="762000" y="361188"/>
                </a:lnTo>
                <a:lnTo>
                  <a:pt x="759031" y="406477"/>
                </a:lnTo>
                <a:lnTo>
                  <a:pt x="750365" y="450092"/>
                </a:lnTo>
                <a:lnTo>
                  <a:pt x="736356" y="491694"/>
                </a:lnTo>
                <a:lnTo>
                  <a:pt x="717363" y="530945"/>
                </a:lnTo>
                <a:lnTo>
                  <a:pt x="693742" y="567503"/>
                </a:lnTo>
                <a:lnTo>
                  <a:pt x="665850" y="601031"/>
                </a:lnTo>
                <a:lnTo>
                  <a:pt x="634044" y="631189"/>
                </a:lnTo>
                <a:lnTo>
                  <a:pt x="598681" y="657638"/>
                </a:lnTo>
                <a:lnTo>
                  <a:pt x="560118" y="680039"/>
                </a:lnTo>
                <a:lnTo>
                  <a:pt x="518711" y="698053"/>
                </a:lnTo>
                <a:lnTo>
                  <a:pt x="474818" y="711339"/>
                </a:lnTo>
                <a:lnTo>
                  <a:pt x="428795" y="719560"/>
                </a:lnTo>
                <a:lnTo>
                  <a:pt x="381000" y="722376"/>
                </a:lnTo>
                <a:lnTo>
                  <a:pt x="333204" y="719560"/>
                </a:lnTo>
                <a:lnTo>
                  <a:pt x="287181" y="711339"/>
                </a:lnTo>
                <a:lnTo>
                  <a:pt x="243288" y="698053"/>
                </a:lnTo>
                <a:lnTo>
                  <a:pt x="201881" y="680039"/>
                </a:lnTo>
                <a:lnTo>
                  <a:pt x="163318" y="657638"/>
                </a:lnTo>
                <a:lnTo>
                  <a:pt x="127955" y="631189"/>
                </a:lnTo>
                <a:lnTo>
                  <a:pt x="96149" y="601031"/>
                </a:lnTo>
                <a:lnTo>
                  <a:pt x="68257" y="567503"/>
                </a:lnTo>
                <a:lnTo>
                  <a:pt x="44636" y="530945"/>
                </a:lnTo>
                <a:lnTo>
                  <a:pt x="25643" y="491694"/>
                </a:lnTo>
                <a:lnTo>
                  <a:pt x="11634" y="450092"/>
                </a:lnTo>
                <a:lnTo>
                  <a:pt x="2968" y="406477"/>
                </a:lnTo>
                <a:lnTo>
                  <a:pt x="0" y="3611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38954" y="1512189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solidFill>
                  <a:srgbClr val="000000"/>
                </a:solidFill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25776" y="2878201"/>
            <a:ext cx="762000" cy="722630"/>
          </a:xfrm>
          <a:custGeom>
            <a:avLst/>
            <a:gdLst/>
            <a:ahLst/>
            <a:cxnLst/>
            <a:rect l="l" t="t" r="r" b="b"/>
            <a:pathLst>
              <a:path w="762000" h="722629">
                <a:moveTo>
                  <a:pt x="381000" y="0"/>
                </a:moveTo>
                <a:lnTo>
                  <a:pt x="333204" y="2813"/>
                </a:lnTo>
                <a:lnTo>
                  <a:pt x="287181" y="11028"/>
                </a:lnTo>
                <a:lnTo>
                  <a:pt x="243288" y="24305"/>
                </a:lnTo>
                <a:lnTo>
                  <a:pt x="201881" y="42307"/>
                </a:lnTo>
                <a:lnTo>
                  <a:pt x="163318" y="64695"/>
                </a:lnTo>
                <a:lnTo>
                  <a:pt x="127955" y="91129"/>
                </a:lnTo>
                <a:lnTo>
                  <a:pt x="96149" y="121273"/>
                </a:lnTo>
                <a:lnTo>
                  <a:pt x="68257" y="154787"/>
                </a:lnTo>
                <a:lnTo>
                  <a:pt x="44636" y="191332"/>
                </a:lnTo>
                <a:lnTo>
                  <a:pt x="25643" y="230571"/>
                </a:lnTo>
                <a:lnTo>
                  <a:pt x="11634" y="272164"/>
                </a:lnTo>
                <a:lnTo>
                  <a:pt x="2968" y="315773"/>
                </a:lnTo>
                <a:lnTo>
                  <a:pt x="0" y="361061"/>
                </a:lnTo>
                <a:lnTo>
                  <a:pt x="2968" y="406375"/>
                </a:lnTo>
                <a:lnTo>
                  <a:pt x="11634" y="450007"/>
                </a:lnTo>
                <a:lnTo>
                  <a:pt x="25643" y="491620"/>
                </a:lnTo>
                <a:lnTo>
                  <a:pt x="44636" y="530874"/>
                </a:lnTo>
                <a:lnTo>
                  <a:pt x="68257" y="567432"/>
                </a:lnTo>
                <a:lnTo>
                  <a:pt x="96149" y="600955"/>
                </a:lnTo>
                <a:lnTo>
                  <a:pt x="127955" y="631106"/>
                </a:lnTo>
                <a:lnTo>
                  <a:pt x="163318" y="657546"/>
                </a:lnTo>
                <a:lnTo>
                  <a:pt x="201881" y="679937"/>
                </a:lnTo>
                <a:lnTo>
                  <a:pt x="243288" y="697941"/>
                </a:lnTo>
                <a:lnTo>
                  <a:pt x="287181" y="711220"/>
                </a:lnTo>
                <a:lnTo>
                  <a:pt x="333204" y="719435"/>
                </a:lnTo>
                <a:lnTo>
                  <a:pt x="381000" y="722249"/>
                </a:lnTo>
                <a:lnTo>
                  <a:pt x="428770" y="719435"/>
                </a:lnTo>
                <a:lnTo>
                  <a:pt x="474776" y="711220"/>
                </a:lnTo>
                <a:lnTo>
                  <a:pt x="518659" y="697941"/>
                </a:lnTo>
                <a:lnTo>
                  <a:pt x="560062" y="679937"/>
                </a:lnTo>
                <a:lnTo>
                  <a:pt x="598626" y="657546"/>
                </a:lnTo>
                <a:lnTo>
                  <a:pt x="633993" y="631106"/>
                </a:lnTo>
                <a:lnTo>
                  <a:pt x="665806" y="600955"/>
                </a:lnTo>
                <a:lnTo>
                  <a:pt x="693707" y="567432"/>
                </a:lnTo>
                <a:lnTo>
                  <a:pt x="717338" y="530874"/>
                </a:lnTo>
                <a:lnTo>
                  <a:pt x="736341" y="491620"/>
                </a:lnTo>
                <a:lnTo>
                  <a:pt x="750357" y="450007"/>
                </a:lnTo>
                <a:lnTo>
                  <a:pt x="759029" y="406375"/>
                </a:lnTo>
                <a:lnTo>
                  <a:pt x="762000" y="361061"/>
                </a:lnTo>
                <a:lnTo>
                  <a:pt x="759029" y="315773"/>
                </a:lnTo>
                <a:lnTo>
                  <a:pt x="750357" y="272164"/>
                </a:lnTo>
                <a:lnTo>
                  <a:pt x="736341" y="230571"/>
                </a:lnTo>
                <a:lnTo>
                  <a:pt x="717338" y="191332"/>
                </a:lnTo>
                <a:lnTo>
                  <a:pt x="693707" y="154787"/>
                </a:lnTo>
                <a:lnTo>
                  <a:pt x="665806" y="121273"/>
                </a:lnTo>
                <a:lnTo>
                  <a:pt x="633993" y="91129"/>
                </a:lnTo>
                <a:lnTo>
                  <a:pt x="598626" y="64695"/>
                </a:lnTo>
                <a:lnTo>
                  <a:pt x="560062" y="42307"/>
                </a:lnTo>
                <a:lnTo>
                  <a:pt x="518659" y="24305"/>
                </a:lnTo>
                <a:lnTo>
                  <a:pt x="474776" y="11028"/>
                </a:lnTo>
                <a:lnTo>
                  <a:pt x="428770" y="2813"/>
                </a:lnTo>
                <a:lnTo>
                  <a:pt x="3810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5776" y="2878201"/>
            <a:ext cx="762000" cy="722630"/>
          </a:xfrm>
          <a:custGeom>
            <a:avLst/>
            <a:gdLst/>
            <a:ahLst/>
            <a:cxnLst/>
            <a:rect l="l" t="t" r="r" b="b"/>
            <a:pathLst>
              <a:path w="762000" h="722629">
                <a:moveTo>
                  <a:pt x="0" y="361061"/>
                </a:moveTo>
                <a:lnTo>
                  <a:pt x="2968" y="315773"/>
                </a:lnTo>
                <a:lnTo>
                  <a:pt x="11634" y="272164"/>
                </a:lnTo>
                <a:lnTo>
                  <a:pt x="25643" y="230571"/>
                </a:lnTo>
                <a:lnTo>
                  <a:pt x="44636" y="191332"/>
                </a:lnTo>
                <a:lnTo>
                  <a:pt x="68257" y="154787"/>
                </a:lnTo>
                <a:lnTo>
                  <a:pt x="96149" y="121273"/>
                </a:lnTo>
                <a:lnTo>
                  <a:pt x="127955" y="91129"/>
                </a:lnTo>
                <a:lnTo>
                  <a:pt x="163318" y="64695"/>
                </a:lnTo>
                <a:lnTo>
                  <a:pt x="201881" y="42307"/>
                </a:lnTo>
                <a:lnTo>
                  <a:pt x="243288" y="24305"/>
                </a:lnTo>
                <a:lnTo>
                  <a:pt x="287181" y="11028"/>
                </a:lnTo>
                <a:lnTo>
                  <a:pt x="333204" y="2813"/>
                </a:lnTo>
                <a:lnTo>
                  <a:pt x="381000" y="0"/>
                </a:lnTo>
                <a:lnTo>
                  <a:pt x="428770" y="2813"/>
                </a:lnTo>
                <a:lnTo>
                  <a:pt x="474776" y="11028"/>
                </a:lnTo>
                <a:lnTo>
                  <a:pt x="518659" y="24305"/>
                </a:lnTo>
                <a:lnTo>
                  <a:pt x="560062" y="42307"/>
                </a:lnTo>
                <a:lnTo>
                  <a:pt x="598626" y="64695"/>
                </a:lnTo>
                <a:lnTo>
                  <a:pt x="633993" y="91129"/>
                </a:lnTo>
                <a:lnTo>
                  <a:pt x="665806" y="121273"/>
                </a:lnTo>
                <a:lnTo>
                  <a:pt x="693707" y="154787"/>
                </a:lnTo>
                <a:lnTo>
                  <a:pt x="717338" y="191332"/>
                </a:lnTo>
                <a:lnTo>
                  <a:pt x="736341" y="230571"/>
                </a:lnTo>
                <a:lnTo>
                  <a:pt x="750357" y="272164"/>
                </a:lnTo>
                <a:lnTo>
                  <a:pt x="759029" y="315773"/>
                </a:lnTo>
                <a:lnTo>
                  <a:pt x="762000" y="361061"/>
                </a:lnTo>
                <a:lnTo>
                  <a:pt x="759029" y="406375"/>
                </a:lnTo>
                <a:lnTo>
                  <a:pt x="750357" y="450007"/>
                </a:lnTo>
                <a:lnTo>
                  <a:pt x="736341" y="491620"/>
                </a:lnTo>
                <a:lnTo>
                  <a:pt x="717338" y="530874"/>
                </a:lnTo>
                <a:lnTo>
                  <a:pt x="693707" y="567432"/>
                </a:lnTo>
                <a:lnTo>
                  <a:pt x="665806" y="600955"/>
                </a:lnTo>
                <a:lnTo>
                  <a:pt x="633993" y="631106"/>
                </a:lnTo>
                <a:lnTo>
                  <a:pt x="598626" y="657546"/>
                </a:lnTo>
                <a:lnTo>
                  <a:pt x="560062" y="679937"/>
                </a:lnTo>
                <a:lnTo>
                  <a:pt x="518659" y="697941"/>
                </a:lnTo>
                <a:lnTo>
                  <a:pt x="474776" y="711220"/>
                </a:lnTo>
                <a:lnTo>
                  <a:pt x="428770" y="719435"/>
                </a:lnTo>
                <a:lnTo>
                  <a:pt x="381000" y="722249"/>
                </a:lnTo>
                <a:lnTo>
                  <a:pt x="333204" y="719435"/>
                </a:lnTo>
                <a:lnTo>
                  <a:pt x="287181" y="711220"/>
                </a:lnTo>
                <a:lnTo>
                  <a:pt x="243288" y="697941"/>
                </a:lnTo>
                <a:lnTo>
                  <a:pt x="201881" y="679937"/>
                </a:lnTo>
                <a:lnTo>
                  <a:pt x="163318" y="657546"/>
                </a:lnTo>
                <a:lnTo>
                  <a:pt x="127955" y="631106"/>
                </a:lnTo>
                <a:lnTo>
                  <a:pt x="96149" y="600955"/>
                </a:lnTo>
                <a:lnTo>
                  <a:pt x="68257" y="567432"/>
                </a:lnTo>
                <a:lnTo>
                  <a:pt x="44636" y="530874"/>
                </a:lnTo>
                <a:lnTo>
                  <a:pt x="25643" y="491620"/>
                </a:lnTo>
                <a:lnTo>
                  <a:pt x="11634" y="450007"/>
                </a:lnTo>
                <a:lnTo>
                  <a:pt x="2968" y="406375"/>
                </a:lnTo>
                <a:lnTo>
                  <a:pt x="0" y="3610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57297" y="2771394"/>
            <a:ext cx="36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76651" y="2313051"/>
            <a:ext cx="986155" cy="669925"/>
          </a:xfrm>
          <a:custGeom>
            <a:avLst/>
            <a:gdLst/>
            <a:ahLst/>
            <a:cxnLst/>
            <a:rect l="l" t="t" r="r" b="b"/>
            <a:pathLst>
              <a:path w="986154" h="669925">
                <a:moveTo>
                  <a:pt x="985774" y="0"/>
                </a:moveTo>
                <a:lnTo>
                  <a:pt x="0" y="66979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0125" y="4060825"/>
            <a:ext cx="1456055" cy="1116330"/>
          </a:xfrm>
          <a:custGeom>
            <a:avLst/>
            <a:gdLst/>
            <a:ahLst/>
            <a:cxnLst/>
            <a:rect l="l" t="t" r="r" b="b"/>
            <a:pathLst>
              <a:path w="1456055" h="1116329">
                <a:moveTo>
                  <a:pt x="727837" y="0"/>
                </a:moveTo>
                <a:lnTo>
                  <a:pt x="0" y="1115949"/>
                </a:lnTo>
                <a:lnTo>
                  <a:pt x="1455801" y="1115949"/>
                </a:lnTo>
                <a:lnTo>
                  <a:pt x="727837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125" y="4060825"/>
            <a:ext cx="1456055" cy="1116330"/>
          </a:xfrm>
          <a:custGeom>
            <a:avLst/>
            <a:gdLst/>
            <a:ahLst/>
            <a:cxnLst/>
            <a:rect l="l" t="t" r="r" b="b"/>
            <a:pathLst>
              <a:path w="1456055" h="1116329">
                <a:moveTo>
                  <a:pt x="0" y="1115949"/>
                </a:moveTo>
                <a:lnTo>
                  <a:pt x="727837" y="0"/>
                </a:lnTo>
                <a:lnTo>
                  <a:pt x="1455801" y="1115949"/>
                </a:lnTo>
                <a:lnTo>
                  <a:pt x="0" y="11159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8851" y="3495675"/>
            <a:ext cx="908050" cy="565150"/>
          </a:xfrm>
          <a:custGeom>
            <a:avLst/>
            <a:gdLst/>
            <a:ahLst/>
            <a:cxnLst/>
            <a:rect l="l" t="t" r="r" b="b"/>
            <a:pathLst>
              <a:path w="908050" h="565150">
                <a:moveTo>
                  <a:pt x="908050" y="0"/>
                </a:moveTo>
                <a:lnTo>
                  <a:pt x="0" y="5651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41144" y="4314520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95626" y="4914900"/>
            <a:ext cx="1317625" cy="1183005"/>
          </a:xfrm>
          <a:custGeom>
            <a:avLst/>
            <a:gdLst/>
            <a:ahLst/>
            <a:cxnLst/>
            <a:rect l="l" t="t" r="r" b="b"/>
            <a:pathLst>
              <a:path w="1317625" h="1183004">
                <a:moveTo>
                  <a:pt x="658749" y="0"/>
                </a:moveTo>
                <a:lnTo>
                  <a:pt x="0" y="1182687"/>
                </a:lnTo>
                <a:lnTo>
                  <a:pt x="1317625" y="1182687"/>
                </a:lnTo>
                <a:lnTo>
                  <a:pt x="65874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5626" y="4914900"/>
            <a:ext cx="1317625" cy="1183005"/>
          </a:xfrm>
          <a:custGeom>
            <a:avLst/>
            <a:gdLst/>
            <a:ahLst/>
            <a:cxnLst/>
            <a:rect l="l" t="t" r="r" b="b"/>
            <a:pathLst>
              <a:path w="1317625" h="1183004">
                <a:moveTo>
                  <a:pt x="0" y="1182687"/>
                </a:moveTo>
                <a:lnTo>
                  <a:pt x="658749" y="0"/>
                </a:lnTo>
                <a:lnTo>
                  <a:pt x="1317625" y="1182687"/>
                </a:lnTo>
                <a:lnTo>
                  <a:pt x="0" y="1182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57525" y="5291124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V</a:t>
            </a:r>
            <a:endParaRPr sz="5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29225" y="3271901"/>
            <a:ext cx="1457325" cy="1117600"/>
          </a:xfrm>
          <a:custGeom>
            <a:avLst/>
            <a:gdLst/>
            <a:ahLst/>
            <a:cxnLst/>
            <a:rect l="l" t="t" r="r" b="b"/>
            <a:pathLst>
              <a:path w="1457325" h="1117600">
                <a:moveTo>
                  <a:pt x="728726" y="0"/>
                </a:moveTo>
                <a:lnTo>
                  <a:pt x="0" y="1117473"/>
                </a:lnTo>
                <a:lnTo>
                  <a:pt x="1457325" y="1117473"/>
                </a:lnTo>
                <a:lnTo>
                  <a:pt x="728726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29225" y="3271901"/>
            <a:ext cx="1457325" cy="1117600"/>
          </a:xfrm>
          <a:custGeom>
            <a:avLst/>
            <a:gdLst/>
            <a:ahLst/>
            <a:cxnLst/>
            <a:rect l="l" t="t" r="r" b="b"/>
            <a:pathLst>
              <a:path w="1457325" h="1117600">
                <a:moveTo>
                  <a:pt x="0" y="1117473"/>
                </a:moveTo>
                <a:lnTo>
                  <a:pt x="728726" y="0"/>
                </a:lnTo>
                <a:lnTo>
                  <a:pt x="1457325" y="1117473"/>
                </a:lnTo>
                <a:lnTo>
                  <a:pt x="0" y="111747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76651" y="3495675"/>
            <a:ext cx="640080" cy="473075"/>
          </a:xfrm>
          <a:custGeom>
            <a:avLst/>
            <a:gdLst/>
            <a:ahLst/>
            <a:cxnLst/>
            <a:rect l="l" t="t" r="r" b="b"/>
            <a:pathLst>
              <a:path w="640079" h="473075">
                <a:moveTo>
                  <a:pt x="0" y="0"/>
                </a:moveTo>
                <a:lnTo>
                  <a:pt x="639699" y="4730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02175" y="2313051"/>
            <a:ext cx="1256030" cy="958850"/>
          </a:xfrm>
          <a:custGeom>
            <a:avLst/>
            <a:gdLst/>
            <a:ahLst/>
            <a:cxnLst/>
            <a:rect l="l" t="t" r="r" b="b"/>
            <a:pathLst>
              <a:path w="1256029" h="958850">
                <a:moveTo>
                  <a:pt x="0" y="0"/>
                </a:moveTo>
                <a:lnTo>
                  <a:pt x="1255776" y="9588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2475" y="6030912"/>
            <a:ext cx="1456055" cy="0"/>
          </a:xfrm>
          <a:custGeom>
            <a:avLst/>
            <a:gdLst/>
            <a:ahLst/>
            <a:cxnLst/>
            <a:rect l="l" t="t" r="r" b="b"/>
            <a:pathLst>
              <a:path w="1456054">
                <a:moveTo>
                  <a:pt x="0" y="0"/>
                </a:moveTo>
                <a:lnTo>
                  <a:pt x="1455801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29176" y="4914900"/>
            <a:ext cx="1316355" cy="1183005"/>
          </a:xfrm>
          <a:custGeom>
            <a:avLst/>
            <a:gdLst/>
            <a:ahLst/>
            <a:cxnLst/>
            <a:rect l="l" t="t" r="r" b="b"/>
            <a:pathLst>
              <a:path w="1316354" h="1183004">
                <a:moveTo>
                  <a:pt x="657987" y="0"/>
                </a:moveTo>
                <a:lnTo>
                  <a:pt x="0" y="1182687"/>
                </a:lnTo>
                <a:lnTo>
                  <a:pt x="1315974" y="1182687"/>
                </a:lnTo>
                <a:lnTo>
                  <a:pt x="657987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29176" y="4914900"/>
            <a:ext cx="1316355" cy="1183005"/>
          </a:xfrm>
          <a:custGeom>
            <a:avLst/>
            <a:gdLst/>
            <a:ahLst/>
            <a:cxnLst/>
            <a:rect l="l" t="t" r="r" b="b"/>
            <a:pathLst>
              <a:path w="1316354" h="1183004">
                <a:moveTo>
                  <a:pt x="0" y="1182687"/>
                </a:moveTo>
                <a:lnTo>
                  <a:pt x="657987" y="0"/>
                </a:lnTo>
                <a:lnTo>
                  <a:pt x="1315974" y="1182687"/>
                </a:lnTo>
                <a:lnTo>
                  <a:pt x="0" y="1182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651628" y="5278323"/>
            <a:ext cx="6731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W</a:t>
            </a:r>
            <a:endParaRPr sz="5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03701" y="3863975"/>
            <a:ext cx="763905" cy="722630"/>
          </a:xfrm>
          <a:custGeom>
            <a:avLst/>
            <a:gdLst/>
            <a:ahLst/>
            <a:cxnLst/>
            <a:rect l="l" t="t" r="r" b="b"/>
            <a:pathLst>
              <a:path w="763904" h="722629">
                <a:moveTo>
                  <a:pt x="381762" y="0"/>
                </a:moveTo>
                <a:lnTo>
                  <a:pt x="333853" y="2813"/>
                </a:lnTo>
                <a:lnTo>
                  <a:pt x="287727" y="11028"/>
                </a:lnTo>
                <a:lnTo>
                  <a:pt x="243739" y="24307"/>
                </a:lnTo>
                <a:lnTo>
                  <a:pt x="202247" y="42311"/>
                </a:lnTo>
                <a:lnTo>
                  <a:pt x="163606" y="64702"/>
                </a:lnTo>
                <a:lnTo>
                  <a:pt x="128176" y="91142"/>
                </a:lnTo>
                <a:lnTo>
                  <a:pt x="96311" y="121293"/>
                </a:lnTo>
                <a:lnTo>
                  <a:pt x="68370" y="154816"/>
                </a:lnTo>
                <a:lnTo>
                  <a:pt x="44708" y="191374"/>
                </a:lnTo>
                <a:lnTo>
                  <a:pt x="25683" y="230628"/>
                </a:lnTo>
                <a:lnTo>
                  <a:pt x="11653" y="272241"/>
                </a:lnTo>
                <a:lnTo>
                  <a:pt x="2972" y="315873"/>
                </a:lnTo>
                <a:lnTo>
                  <a:pt x="0" y="361188"/>
                </a:lnTo>
                <a:lnTo>
                  <a:pt x="2972" y="406477"/>
                </a:lnTo>
                <a:lnTo>
                  <a:pt x="11653" y="450092"/>
                </a:lnTo>
                <a:lnTo>
                  <a:pt x="25683" y="491694"/>
                </a:lnTo>
                <a:lnTo>
                  <a:pt x="44708" y="530945"/>
                </a:lnTo>
                <a:lnTo>
                  <a:pt x="68370" y="567503"/>
                </a:lnTo>
                <a:lnTo>
                  <a:pt x="96311" y="601031"/>
                </a:lnTo>
                <a:lnTo>
                  <a:pt x="128176" y="631189"/>
                </a:lnTo>
                <a:lnTo>
                  <a:pt x="163606" y="657638"/>
                </a:lnTo>
                <a:lnTo>
                  <a:pt x="202247" y="680039"/>
                </a:lnTo>
                <a:lnTo>
                  <a:pt x="243739" y="698053"/>
                </a:lnTo>
                <a:lnTo>
                  <a:pt x="287727" y="711339"/>
                </a:lnTo>
                <a:lnTo>
                  <a:pt x="333853" y="719560"/>
                </a:lnTo>
                <a:lnTo>
                  <a:pt x="381762" y="722376"/>
                </a:lnTo>
                <a:lnTo>
                  <a:pt x="429645" y="719560"/>
                </a:lnTo>
                <a:lnTo>
                  <a:pt x="475754" y="711339"/>
                </a:lnTo>
                <a:lnTo>
                  <a:pt x="519732" y="698053"/>
                </a:lnTo>
                <a:lnTo>
                  <a:pt x="561220" y="680039"/>
                </a:lnTo>
                <a:lnTo>
                  <a:pt x="599861" y="657638"/>
                </a:lnTo>
                <a:lnTo>
                  <a:pt x="635296" y="631189"/>
                </a:lnTo>
                <a:lnTo>
                  <a:pt x="667168" y="601031"/>
                </a:lnTo>
                <a:lnTo>
                  <a:pt x="695119" y="567503"/>
                </a:lnTo>
                <a:lnTo>
                  <a:pt x="718790" y="530945"/>
                </a:lnTo>
                <a:lnTo>
                  <a:pt x="737824" y="491694"/>
                </a:lnTo>
                <a:lnTo>
                  <a:pt x="751863" y="450092"/>
                </a:lnTo>
                <a:lnTo>
                  <a:pt x="760549" y="406477"/>
                </a:lnTo>
                <a:lnTo>
                  <a:pt x="763524" y="361188"/>
                </a:lnTo>
                <a:lnTo>
                  <a:pt x="760549" y="315873"/>
                </a:lnTo>
                <a:lnTo>
                  <a:pt x="751863" y="272241"/>
                </a:lnTo>
                <a:lnTo>
                  <a:pt x="737824" y="230628"/>
                </a:lnTo>
                <a:lnTo>
                  <a:pt x="718790" y="191374"/>
                </a:lnTo>
                <a:lnTo>
                  <a:pt x="695119" y="154816"/>
                </a:lnTo>
                <a:lnTo>
                  <a:pt x="667168" y="121293"/>
                </a:lnTo>
                <a:lnTo>
                  <a:pt x="635296" y="91142"/>
                </a:lnTo>
                <a:lnTo>
                  <a:pt x="599861" y="64702"/>
                </a:lnTo>
                <a:lnTo>
                  <a:pt x="561220" y="42311"/>
                </a:lnTo>
                <a:lnTo>
                  <a:pt x="519732" y="24307"/>
                </a:lnTo>
                <a:lnTo>
                  <a:pt x="475754" y="11028"/>
                </a:lnTo>
                <a:lnTo>
                  <a:pt x="429645" y="2813"/>
                </a:lnTo>
                <a:lnTo>
                  <a:pt x="381762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03701" y="3863975"/>
            <a:ext cx="763905" cy="722630"/>
          </a:xfrm>
          <a:custGeom>
            <a:avLst/>
            <a:gdLst/>
            <a:ahLst/>
            <a:cxnLst/>
            <a:rect l="l" t="t" r="r" b="b"/>
            <a:pathLst>
              <a:path w="763904" h="722629">
                <a:moveTo>
                  <a:pt x="0" y="361188"/>
                </a:moveTo>
                <a:lnTo>
                  <a:pt x="2972" y="315873"/>
                </a:lnTo>
                <a:lnTo>
                  <a:pt x="11653" y="272241"/>
                </a:lnTo>
                <a:lnTo>
                  <a:pt x="25683" y="230628"/>
                </a:lnTo>
                <a:lnTo>
                  <a:pt x="44708" y="191374"/>
                </a:lnTo>
                <a:lnTo>
                  <a:pt x="68370" y="154816"/>
                </a:lnTo>
                <a:lnTo>
                  <a:pt x="96311" y="121293"/>
                </a:lnTo>
                <a:lnTo>
                  <a:pt x="128176" y="91142"/>
                </a:lnTo>
                <a:lnTo>
                  <a:pt x="163606" y="64702"/>
                </a:lnTo>
                <a:lnTo>
                  <a:pt x="202247" y="42311"/>
                </a:lnTo>
                <a:lnTo>
                  <a:pt x="243739" y="24307"/>
                </a:lnTo>
                <a:lnTo>
                  <a:pt x="287727" y="11028"/>
                </a:lnTo>
                <a:lnTo>
                  <a:pt x="333853" y="2813"/>
                </a:lnTo>
                <a:lnTo>
                  <a:pt x="381762" y="0"/>
                </a:lnTo>
                <a:lnTo>
                  <a:pt x="429645" y="2813"/>
                </a:lnTo>
                <a:lnTo>
                  <a:pt x="475754" y="11028"/>
                </a:lnTo>
                <a:lnTo>
                  <a:pt x="519732" y="24307"/>
                </a:lnTo>
                <a:lnTo>
                  <a:pt x="561220" y="42311"/>
                </a:lnTo>
                <a:lnTo>
                  <a:pt x="599861" y="64702"/>
                </a:lnTo>
                <a:lnTo>
                  <a:pt x="635296" y="91142"/>
                </a:lnTo>
                <a:lnTo>
                  <a:pt x="667168" y="121293"/>
                </a:lnTo>
                <a:lnTo>
                  <a:pt x="695119" y="154816"/>
                </a:lnTo>
                <a:lnTo>
                  <a:pt x="718790" y="191374"/>
                </a:lnTo>
                <a:lnTo>
                  <a:pt x="737824" y="230628"/>
                </a:lnTo>
                <a:lnTo>
                  <a:pt x="751863" y="272241"/>
                </a:lnTo>
                <a:lnTo>
                  <a:pt x="760549" y="315873"/>
                </a:lnTo>
                <a:lnTo>
                  <a:pt x="763524" y="361188"/>
                </a:lnTo>
                <a:lnTo>
                  <a:pt x="760549" y="406477"/>
                </a:lnTo>
                <a:lnTo>
                  <a:pt x="751863" y="450092"/>
                </a:lnTo>
                <a:lnTo>
                  <a:pt x="737824" y="491694"/>
                </a:lnTo>
                <a:lnTo>
                  <a:pt x="718790" y="530945"/>
                </a:lnTo>
                <a:lnTo>
                  <a:pt x="695119" y="567503"/>
                </a:lnTo>
                <a:lnTo>
                  <a:pt x="667168" y="601031"/>
                </a:lnTo>
                <a:lnTo>
                  <a:pt x="635296" y="631189"/>
                </a:lnTo>
                <a:lnTo>
                  <a:pt x="599861" y="657638"/>
                </a:lnTo>
                <a:lnTo>
                  <a:pt x="561220" y="680039"/>
                </a:lnTo>
                <a:lnTo>
                  <a:pt x="519732" y="698053"/>
                </a:lnTo>
                <a:lnTo>
                  <a:pt x="475754" y="711339"/>
                </a:lnTo>
                <a:lnTo>
                  <a:pt x="429645" y="719560"/>
                </a:lnTo>
                <a:lnTo>
                  <a:pt x="381762" y="722376"/>
                </a:lnTo>
                <a:lnTo>
                  <a:pt x="333853" y="719560"/>
                </a:lnTo>
                <a:lnTo>
                  <a:pt x="287727" y="711339"/>
                </a:lnTo>
                <a:lnTo>
                  <a:pt x="243739" y="698053"/>
                </a:lnTo>
                <a:lnTo>
                  <a:pt x="202247" y="680039"/>
                </a:lnTo>
                <a:lnTo>
                  <a:pt x="163606" y="657638"/>
                </a:lnTo>
                <a:lnTo>
                  <a:pt x="128176" y="631189"/>
                </a:lnTo>
                <a:lnTo>
                  <a:pt x="96311" y="601031"/>
                </a:lnTo>
                <a:lnTo>
                  <a:pt x="68370" y="567503"/>
                </a:lnTo>
                <a:lnTo>
                  <a:pt x="44708" y="530945"/>
                </a:lnTo>
                <a:lnTo>
                  <a:pt x="25683" y="491694"/>
                </a:lnTo>
                <a:lnTo>
                  <a:pt x="11653" y="450092"/>
                </a:lnTo>
                <a:lnTo>
                  <a:pt x="2972" y="406477"/>
                </a:lnTo>
                <a:lnTo>
                  <a:pt x="0" y="3611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70401" y="3779646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i</a:t>
            </a:r>
            <a:endParaRPr sz="5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54375" y="4479925"/>
            <a:ext cx="561975" cy="434975"/>
          </a:xfrm>
          <a:custGeom>
            <a:avLst/>
            <a:gdLst/>
            <a:ahLst/>
            <a:cxnLst/>
            <a:rect l="l" t="t" r="r" b="b"/>
            <a:pathLst>
              <a:path w="561975" h="434975">
                <a:moveTo>
                  <a:pt x="561975" y="0"/>
                </a:moveTo>
                <a:lnTo>
                  <a:pt x="0" y="4349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56100" y="4479925"/>
            <a:ext cx="631825" cy="434975"/>
          </a:xfrm>
          <a:custGeom>
            <a:avLst/>
            <a:gdLst/>
            <a:ahLst/>
            <a:cxnLst/>
            <a:rect l="l" t="t" r="r" b="b"/>
            <a:pathLst>
              <a:path w="631825" h="434975">
                <a:moveTo>
                  <a:pt x="0" y="0"/>
                </a:moveTo>
                <a:lnTo>
                  <a:pt x="631825" y="4349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6440" y="1770379"/>
            <a:ext cx="24498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Y = </a:t>
            </a:r>
            <a:r>
              <a:rPr sz="2400" i="1" spc="-5" dirty="0">
                <a:latin typeface="Arial"/>
                <a:cs typeface="Arial"/>
              </a:rPr>
              <a:t>node i and  </a:t>
            </a:r>
            <a:r>
              <a:rPr sz="2400" i="1" dirty="0">
                <a:latin typeface="Arial"/>
                <a:cs typeface="Arial"/>
              </a:rPr>
              <a:t>subtrees V and</a:t>
            </a:r>
            <a:r>
              <a:rPr sz="2400" i="1" spc="-9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69619" y="683717"/>
            <a:ext cx="660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Inside</a:t>
            </a: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99809" y="3074035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60194" y="39886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36975" y="4826889"/>
            <a:ext cx="899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 or</a:t>
            </a:r>
            <a:r>
              <a:rPr sz="2000" i="1" spc="-1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h-1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75428" y="3561969"/>
            <a:ext cx="4112895" cy="159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3320" algn="l"/>
                <a:tab pos="2456815" algn="l"/>
                <a:tab pos="4099560" algn="l"/>
              </a:tabLst>
            </a:pPr>
            <a:r>
              <a:rPr sz="3000" i="1" baseline="1388" dirty="0">
                <a:latin typeface="Arial"/>
                <a:cs typeface="Arial"/>
              </a:rPr>
              <a:t>h+1	</a:t>
            </a: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  <a:p>
            <a:pPr marL="2456815">
              <a:lnSpc>
                <a:spcPct val="100000"/>
              </a:lnSpc>
              <a:spcBef>
                <a:spcPts val="3479"/>
              </a:spcBef>
              <a:tabLst>
                <a:tab pos="3979545" algn="l"/>
              </a:tabLst>
            </a:pP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8954" y="1512189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7297" y="2771394"/>
            <a:ext cx="368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1144" y="4314520"/>
            <a:ext cx="4832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7525" y="5291124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V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2625" y="5176773"/>
            <a:ext cx="1456055" cy="0"/>
          </a:xfrm>
          <a:custGeom>
            <a:avLst/>
            <a:gdLst/>
            <a:ahLst/>
            <a:cxnLst/>
            <a:rect l="l" t="t" r="r" b="b"/>
            <a:pathLst>
              <a:path w="1456054">
                <a:moveTo>
                  <a:pt x="0" y="0"/>
                </a:moveTo>
                <a:lnTo>
                  <a:pt x="1455801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2475" y="6030912"/>
            <a:ext cx="1456055" cy="0"/>
          </a:xfrm>
          <a:custGeom>
            <a:avLst/>
            <a:gdLst/>
            <a:ahLst/>
            <a:cxnLst/>
            <a:rect l="l" t="t" r="r" b="b"/>
            <a:pathLst>
              <a:path w="1456054">
                <a:moveTo>
                  <a:pt x="0" y="0"/>
                </a:moveTo>
                <a:lnTo>
                  <a:pt x="1455801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51628" y="5278323"/>
            <a:ext cx="6731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W</a:t>
            </a:r>
            <a:endParaRPr sz="5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0401" y="3779646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i</a:t>
            </a:r>
            <a:endParaRPr sz="5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3775" y="1402898"/>
            <a:ext cx="5699125" cy="4701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9619" y="683717"/>
            <a:ext cx="660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Insertion: Inside</a:t>
            </a:r>
            <a:r>
              <a:rPr sz="4400" i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Case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7378" y="1794205"/>
            <a:ext cx="325120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5" dirty="0">
                <a:latin typeface="Arial"/>
                <a:cs typeface="Arial"/>
              </a:rPr>
              <a:t>We </a:t>
            </a:r>
            <a:r>
              <a:rPr sz="2400" i="1" spc="-5" dirty="0">
                <a:latin typeface="Arial"/>
                <a:cs typeface="Arial"/>
              </a:rPr>
              <a:t>will </a:t>
            </a:r>
            <a:r>
              <a:rPr sz="2400" i="1" dirty="0">
                <a:latin typeface="Arial"/>
                <a:cs typeface="Arial"/>
              </a:rPr>
              <a:t>do a</a:t>
            </a:r>
            <a:r>
              <a:rPr sz="2400" i="1" spc="-5" dirty="0"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9933"/>
                </a:solidFill>
                <a:latin typeface="Arial"/>
                <a:cs typeface="Arial"/>
              </a:rPr>
              <a:t>left-right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solidFill>
                  <a:srgbClr val="339933"/>
                </a:solidFill>
                <a:latin typeface="Arial"/>
                <a:cs typeface="Arial"/>
              </a:rPr>
              <a:t>“double </a:t>
            </a: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rotation” </a:t>
            </a:r>
            <a:r>
              <a:rPr sz="2400" i="1" dirty="0">
                <a:solidFill>
                  <a:srgbClr val="339933"/>
                </a:solidFill>
                <a:latin typeface="Arial"/>
                <a:cs typeface="Arial"/>
              </a:rPr>
              <a:t>. </a:t>
            </a:r>
            <a:r>
              <a:rPr sz="2400" i="1" dirty="0">
                <a:latin typeface="Arial"/>
                <a:cs typeface="Arial"/>
              </a:rPr>
              <a:t>.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1950"/>
              </a:spcBef>
              <a:tabLst>
                <a:tab pos="1595120" algn="l"/>
                <a:tab pos="3237865" algn="l"/>
              </a:tabLst>
            </a:pP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750" y="392633"/>
            <a:ext cx="7451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Binary Search Tree - Worst</a:t>
            </a:r>
            <a:r>
              <a:rPr spc="4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49" y="1445325"/>
            <a:ext cx="6889750" cy="31616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9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Worst case running time 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O(N)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72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What </a:t>
            </a:r>
            <a:r>
              <a:rPr sz="2800" dirty="0">
                <a:latin typeface="Times New Roman"/>
                <a:cs typeface="Times New Roman"/>
              </a:rPr>
              <a:t>happens </a:t>
            </a:r>
            <a:r>
              <a:rPr sz="2800" spc="-5" dirty="0">
                <a:latin typeface="Times New Roman"/>
                <a:cs typeface="Times New Roman"/>
              </a:rPr>
              <a:t>when </a:t>
            </a:r>
            <a:r>
              <a:rPr sz="2800" dirty="0">
                <a:latin typeface="Times New Roman"/>
                <a:cs typeface="Times New Roman"/>
              </a:rPr>
              <a:t>you Insert </a:t>
            </a:r>
            <a:r>
              <a:rPr sz="2800" spc="-5" dirty="0">
                <a:latin typeface="Times New Roman"/>
                <a:cs typeface="Times New Roman"/>
              </a:rPr>
              <a:t>elements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 ascending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order?</a:t>
            </a:r>
            <a:endParaRPr sz="2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Insert: 2, 4, 6, 8, 10, 12 into an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empty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BST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Problem: Lack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“balance”:</a:t>
            </a:r>
            <a:endParaRPr sz="2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Clr>
                <a:srgbClr val="0033CC"/>
              </a:buClr>
              <a:buSzPct val="85416"/>
              <a:buChar char="○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compare </a:t>
            </a:r>
            <a:r>
              <a:rPr sz="2400" dirty="0">
                <a:latin typeface="Times New Roman"/>
                <a:cs typeface="Times New Roman"/>
              </a:rPr>
              <a:t>depths of left and right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subtree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Unbalanced degenerate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1300" y="1695450"/>
            <a:ext cx="762000" cy="722630"/>
          </a:xfrm>
          <a:custGeom>
            <a:avLst/>
            <a:gdLst/>
            <a:ahLst/>
            <a:cxnLst/>
            <a:rect l="l" t="t" r="r" b="b"/>
            <a:pathLst>
              <a:path w="762000" h="722630">
                <a:moveTo>
                  <a:pt x="381000" y="0"/>
                </a:moveTo>
                <a:lnTo>
                  <a:pt x="333204" y="2813"/>
                </a:lnTo>
                <a:lnTo>
                  <a:pt x="287181" y="11028"/>
                </a:lnTo>
                <a:lnTo>
                  <a:pt x="243288" y="24307"/>
                </a:lnTo>
                <a:lnTo>
                  <a:pt x="201881" y="42311"/>
                </a:lnTo>
                <a:lnTo>
                  <a:pt x="163318" y="64702"/>
                </a:lnTo>
                <a:lnTo>
                  <a:pt x="127955" y="91142"/>
                </a:lnTo>
                <a:lnTo>
                  <a:pt x="96149" y="121293"/>
                </a:lnTo>
                <a:lnTo>
                  <a:pt x="68257" y="154816"/>
                </a:lnTo>
                <a:lnTo>
                  <a:pt x="44636" y="191374"/>
                </a:lnTo>
                <a:lnTo>
                  <a:pt x="25643" y="230628"/>
                </a:lnTo>
                <a:lnTo>
                  <a:pt x="11634" y="272241"/>
                </a:lnTo>
                <a:lnTo>
                  <a:pt x="2968" y="315873"/>
                </a:lnTo>
                <a:lnTo>
                  <a:pt x="0" y="361188"/>
                </a:lnTo>
                <a:lnTo>
                  <a:pt x="2968" y="406477"/>
                </a:lnTo>
                <a:lnTo>
                  <a:pt x="11634" y="450092"/>
                </a:lnTo>
                <a:lnTo>
                  <a:pt x="25643" y="491694"/>
                </a:lnTo>
                <a:lnTo>
                  <a:pt x="44636" y="530945"/>
                </a:lnTo>
                <a:lnTo>
                  <a:pt x="68257" y="567503"/>
                </a:lnTo>
                <a:lnTo>
                  <a:pt x="96149" y="601031"/>
                </a:lnTo>
                <a:lnTo>
                  <a:pt x="127955" y="631189"/>
                </a:lnTo>
                <a:lnTo>
                  <a:pt x="163318" y="657638"/>
                </a:lnTo>
                <a:lnTo>
                  <a:pt x="201881" y="680039"/>
                </a:lnTo>
                <a:lnTo>
                  <a:pt x="243288" y="698053"/>
                </a:lnTo>
                <a:lnTo>
                  <a:pt x="287181" y="711339"/>
                </a:lnTo>
                <a:lnTo>
                  <a:pt x="333204" y="719560"/>
                </a:lnTo>
                <a:lnTo>
                  <a:pt x="381000" y="722376"/>
                </a:lnTo>
                <a:lnTo>
                  <a:pt x="428795" y="719560"/>
                </a:lnTo>
                <a:lnTo>
                  <a:pt x="474818" y="711339"/>
                </a:lnTo>
                <a:lnTo>
                  <a:pt x="518711" y="698053"/>
                </a:lnTo>
                <a:lnTo>
                  <a:pt x="560118" y="680039"/>
                </a:lnTo>
                <a:lnTo>
                  <a:pt x="598681" y="657638"/>
                </a:lnTo>
                <a:lnTo>
                  <a:pt x="634044" y="631189"/>
                </a:lnTo>
                <a:lnTo>
                  <a:pt x="665850" y="601031"/>
                </a:lnTo>
                <a:lnTo>
                  <a:pt x="693742" y="567503"/>
                </a:lnTo>
                <a:lnTo>
                  <a:pt x="717363" y="530945"/>
                </a:lnTo>
                <a:lnTo>
                  <a:pt x="736356" y="491694"/>
                </a:lnTo>
                <a:lnTo>
                  <a:pt x="750365" y="450092"/>
                </a:lnTo>
                <a:lnTo>
                  <a:pt x="759031" y="406477"/>
                </a:lnTo>
                <a:lnTo>
                  <a:pt x="762000" y="361188"/>
                </a:lnTo>
                <a:lnTo>
                  <a:pt x="759031" y="315873"/>
                </a:lnTo>
                <a:lnTo>
                  <a:pt x="750365" y="272241"/>
                </a:lnTo>
                <a:lnTo>
                  <a:pt x="736356" y="230628"/>
                </a:lnTo>
                <a:lnTo>
                  <a:pt x="717363" y="191374"/>
                </a:lnTo>
                <a:lnTo>
                  <a:pt x="693742" y="154816"/>
                </a:lnTo>
                <a:lnTo>
                  <a:pt x="665850" y="121293"/>
                </a:lnTo>
                <a:lnTo>
                  <a:pt x="634044" y="91142"/>
                </a:lnTo>
                <a:lnTo>
                  <a:pt x="598681" y="64702"/>
                </a:lnTo>
                <a:lnTo>
                  <a:pt x="560118" y="42311"/>
                </a:lnTo>
                <a:lnTo>
                  <a:pt x="518711" y="24307"/>
                </a:lnTo>
                <a:lnTo>
                  <a:pt x="474818" y="11028"/>
                </a:lnTo>
                <a:lnTo>
                  <a:pt x="428795" y="2813"/>
                </a:lnTo>
                <a:lnTo>
                  <a:pt x="3810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1300" y="1695450"/>
            <a:ext cx="762000" cy="722630"/>
          </a:xfrm>
          <a:custGeom>
            <a:avLst/>
            <a:gdLst/>
            <a:ahLst/>
            <a:cxnLst/>
            <a:rect l="l" t="t" r="r" b="b"/>
            <a:pathLst>
              <a:path w="762000" h="722630">
                <a:moveTo>
                  <a:pt x="0" y="361188"/>
                </a:moveTo>
                <a:lnTo>
                  <a:pt x="2968" y="315873"/>
                </a:lnTo>
                <a:lnTo>
                  <a:pt x="11634" y="272241"/>
                </a:lnTo>
                <a:lnTo>
                  <a:pt x="25643" y="230628"/>
                </a:lnTo>
                <a:lnTo>
                  <a:pt x="44636" y="191374"/>
                </a:lnTo>
                <a:lnTo>
                  <a:pt x="68257" y="154816"/>
                </a:lnTo>
                <a:lnTo>
                  <a:pt x="96149" y="121293"/>
                </a:lnTo>
                <a:lnTo>
                  <a:pt x="127955" y="91142"/>
                </a:lnTo>
                <a:lnTo>
                  <a:pt x="163318" y="64702"/>
                </a:lnTo>
                <a:lnTo>
                  <a:pt x="201881" y="42311"/>
                </a:lnTo>
                <a:lnTo>
                  <a:pt x="243288" y="24307"/>
                </a:lnTo>
                <a:lnTo>
                  <a:pt x="287181" y="11028"/>
                </a:lnTo>
                <a:lnTo>
                  <a:pt x="333204" y="2813"/>
                </a:lnTo>
                <a:lnTo>
                  <a:pt x="381000" y="0"/>
                </a:lnTo>
                <a:lnTo>
                  <a:pt x="428795" y="2813"/>
                </a:lnTo>
                <a:lnTo>
                  <a:pt x="474818" y="11028"/>
                </a:lnTo>
                <a:lnTo>
                  <a:pt x="518711" y="24307"/>
                </a:lnTo>
                <a:lnTo>
                  <a:pt x="560118" y="42311"/>
                </a:lnTo>
                <a:lnTo>
                  <a:pt x="598681" y="64702"/>
                </a:lnTo>
                <a:lnTo>
                  <a:pt x="634044" y="91142"/>
                </a:lnTo>
                <a:lnTo>
                  <a:pt x="665850" y="121293"/>
                </a:lnTo>
                <a:lnTo>
                  <a:pt x="693742" y="154816"/>
                </a:lnTo>
                <a:lnTo>
                  <a:pt x="717363" y="191374"/>
                </a:lnTo>
                <a:lnTo>
                  <a:pt x="736356" y="230628"/>
                </a:lnTo>
                <a:lnTo>
                  <a:pt x="750365" y="272241"/>
                </a:lnTo>
                <a:lnTo>
                  <a:pt x="759031" y="315873"/>
                </a:lnTo>
                <a:lnTo>
                  <a:pt x="762000" y="361188"/>
                </a:lnTo>
                <a:lnTo>
                  <a:pt x="759031" y="406477"/>
                </a:lnTo>
                <a:lnTo>
                  <a:pt x="750365" y="450092"/>
                </a:lnTo>
                <a:lnTo>
                  <a:pt x="736356" y="491694"/>
                </a:lnTo>
                <a:lnTo>
                  <a:pt x="717363" y="530945"/>
                </a:lnTo>
                <a:lnTo>
                  <a:pt x="693742" y="567503"/>
                </a:lnTo>
                <a:lnTo>
                  <a:pt x="665850" y="601031"/>
                </a:lnTo>
                <a:lnTo>
                  <a:pt x="634044" y="631189"/>
                </a:lnTo>
                <a:lnTo>
                  <a:pt x="598681" y="657638"/>
                </a:lnTo>
                <a:lnTo>
                  <a:pt x="560118" y="680039"/>
                </a:lnTo>
                <a:lnTo>
                  <a:pt x="518711" y="698053"/>
                </a:lnTo>
                <a:lnTo>
                  <a:pt x="474818" y="711339"/>
                </a:lnTo>
                <a:lnTo>
                  <a:pt x="428795" y="719560"/>
                </a:lnTo>
                <a:lnTo>
                  <a:pt x="381000" y="722376"/>
                </a:lnTo>
                <a:lnTo>
                  <a:pt x="333204" y="719560"/>
                </a:lnTo>
                <a:lnTo>
                  <a:pt x="287181" y="711339"/>
                </a:lnTo>
                <a:lnTo>
                  <a:pt x="243288" y="698053"/>
                </a:lnTo>
                <a:lnTo>
                  <a:pt x="201881" y="680039"/>
                </a:lnTo>
                <a:lnTo>
                  <a:pt x="163318" y="657638"/>
                </a:lnTo>
                <a:lnTo>
                  <a:pt x="127955" y="631189"/>
                </a:lnTo>
                <a:lnTo>
                  <a:pt x="96149" y="601031"/>
                </a:lnTo>
                <a:lnTo>
                  <a:pt x="68257" y="567503"/>
                </a:lnTo>
                <a:lnTo>
                  <a:pt x="44636" y="530945"/>
                </a:lnTo>
                <a:lnTo>
                  <a:pt x="25643" y="491694"/>
                </a:lnTo>
                <a:lnTo>
                  <a:pt x="11634" y="450092"/>
                </a:lnTo>
                <a:lnTo>
                  <a:pt x="2968" y="406477"/>
                </a:lnTo>
                <a:lnTo>
                  <a:pt x="0" y="3611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38954" y="1512189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0" y="3779901"/>
            <a:ext cx="762000" cy="722630"/>
          </a:xfrm>
          <a:custGeom>
            <a:avLst/>
            <a:gdLst/>
            <a:ahLst/>
            <a:cxnLst/>
            <a:rect l="l" t="t" r="r" b="b"/>
            <a:pathLst>
              <a:path w="762000" h="722629">
                <a:moveTo>
                  <a:pt x="381000" y="0"/>
                </a:moveTo>
                <a:lnTo>
                  <a:pt x="333204" y="2813"/>
                </a:lnTo>
                <a:lnTo>
                  <a:pt x="287181" y="11028"/>
                </a:lnTo>
                <a:lnTo>
                  <a:pt x="243288" y="24305"/>
                </a:lnTo>
                <a:lnTo>
                  <a:pt x="201881" y="42307"/>
                </a:lnTo>
                <a:lnTo>
                  <a:pt x="163318" y="64695"/>
                </a:lnTo>
                <a:lnTo>
                  <a:pt x="127955" y="91129"/>
                </a:lnTo>
                <a:lnTo>
                  <a:pt x="96149" y="121273"/>
                </a:lnTo>
                <a:lnTo>
                  <a:pt x="68257" y="154787"/>
                </a:lnTo>
                <a:lnTo>
                  <a:pt x="44636" y="191332"/>
                </a:lnTo>
                <a:lnTo>
                  <a:pt x="25643" y="230571"/>
                </a:lnTo>
                <a:lnTo>
                  <a:pt x="11634" y="272164"/>
                </a:lnTo>
                <a:lnTo>
                  <a:pt x="2968" y="315773"/>
                </a:lnTo>
                <a:lnTo>
                  <a:pt x="0" y="361061"/>
                </a:lnTo>
                <a:lnTo>
                  <a:pt x="2968" y="406375"/>
                </a:lnTo>
                <a:lnTo>
                  <a:pt x="11634" y="450007"/>
                </a:lnTo>
                <a:lnTo>
                  <a:pt x="25643" y="491620"/>
                </a:lnTo>
                <a:lnTo>
                  <a:pt x="44636" y="530874"/>
                </a:lnTo>
                <a:lnTo>
                  <a:pt x="68257" y="567432"/>
                </a:lnTo>
                <a:lnTo>
                  <a:pt x="96149" y="600955"/>
                </a:lnTo>
                <a:lnTo>
                  <a:pt x="127955" y="631106"/>
                </a:lnTo>
                <a:lnTo>
                  <a:pt x="163318" y="657546"/>
                </a:lnTo>
                <a:lnTo>
                  <a:pt x="201881" y="679937"/>
                </a:lnTo>
                <a:lnTo>
                  <a:pt x="243288" y="697941"/>
                </a:lnTo>
                <a:lnTo>
                  <a:pt x="287181" y="711220"/>
                </a:lnTo>
                <a:lnTo>
                  <a:pt x="333204" y="719435"/>
                </a:lnTo>
                <a:lnTo>
                  <a:pt x="381000" y="722249"/>
                </a:lnTo>
                <a:lnTo>
                  <a:pt x="428795" y="719435"/>
                </a:lnTo>
                <a:lnTo>
                  <a:pt x="474818" y="711220"/>
                </a:lnTo>
                <a:lnTo>
                  <a:pt x="518711" y="697941"/>
                </a:lnTo>
                <a:lnTo>
                  <a:pt x="560118" y="679937"/>
                </a:lnTo>
                <a:lnTo>
                  <a:pt x="598681" y="657546"/>
                </a:lnTo>
                <a:lnTo>
                  <a:pt x="634044" y="631106"/>
                </a:lnTo>
                <a:lnTo>
                  <a:pt x="665850" y="600955"/>
                </a:lnTo>
                <a:lnTo>
                  <a:pt x="693742" y="567432"/>
                </a:lnTo>
                <a:lnTo>
                  <a:pt x="717363" y="530874"/>
                </a:lnTo>
                <a:lnTo>
                  <a:pt x="736356" y="491620"/>
                </a:lnTo>
                <a:lnTo>
                  <a:pt x="750365" y="450007"/>
                </a:lnTo>
                <a:lnTo>
                  <a:pt x="759031" y="406375"/>
                </a:lnTo>
                <a:lnTo>
                  <a:pt x="762000" y="361061"/>
                </a:lnTo>
                <a:lnTo>
                  <a:pt x="759031" y="315773"/>
                </a:lnTo>
                <a:lnTo>
                  <a:pt x="750365" y="272164"/>
                </a:lnTo>
                <a:lnTo>
                  <a:pt x="736356" y="230571"/>
                </a:lnTo>
                <a:lnTo>
                  <a:pt x="717363" y="191332"/>
                </a:lnTo>
                <a:lnTo>
                  <a:pt x="693742" y="154787"/>
                </a:lnTo>
                <a:lnTo>
                  <a:pt x="665850" y="121273"/>
                </a:lnTo>
                <a:lnTo>
                  <a:pt x="634044" y="91129"/>
                </a:lnTo>
                <a:lnTo>
                  <a:pt x="598681" y="64695"/>
                </a:lnTo>
                <a:lnTo>
                  <a:pt x="560118" y="42307"/>
                </a:lnTo>
                <a:lnTo>
                  <a:pt x="518711" y="24305"/>
                </a:lnTo>
                <a:lnTo>
                  <a:pt x="474818" y="11028"/>
                </a:lnTo>
                <a:lnTo>
                  <a:pt x="428795" y="2813"/>
                </a:lnTo>
                <a:lnTo>
                  <a:pt x="3810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3779901"/>
            <a:ext cx="762000" cy="722630"/>
          </a:xfrm>
          <a:custGeom>
            <a:avLst/>
            <a:gdLst/>
            <a:ahLst/>
            <a:cxnLst/>
            <a:rect l="l" t="t" r="r" b="b"/>
            <a:pathLst>
              <a:path w="762000" h="722629">
                <a:moveTo>
                  <a:pt x="0" y="361061"/>
                </a:moveTo>
                <a:lnTo>
                  <a:pt x="2968" y="315773"/>
                </a:lnTo>
                <a:lnTo>
                  <a:pt x="11634" y="272164"/>
                </a:lnTo>
                <a:lnTo>
                  <a:pt x="25643" y="230571"/>
                </a:lnTo>
                <a:lnTo>
                  <a:pt x="44636" y="191332"/>
                </a:lnTo>
                <a:lnTo>
                  <a:pt x="68257" y="154787"/>
                </a:lnTo>
                <a:lnTo>
                  <a:pt x="96149" y="121273"/>
                </a:lnTo>
                <a:lnTo>
                  <a:pt x="127955" y="91129"/>
                </a:lnTo>
                <a:lnTo>
                  <a:pt x="163318" y="64695"/>
                </a:lnTo>
                <a:lnTo>
                  <a:pt x="201881" y="42307"/>
                </a:lnTo>
                <a:lnTo>
                  <a:pt x="243288" y="24305"/>
                </a:lnTo>
                <a:lnTo>
                  <a:pt x="287181" y="11028"/>
                </a:lnTo>
                <a:lnTo>
                  <a:pt x="333204" y="2813"/>
                </a:lnTo>
                <a:lnTo>
                  <a:pt x="381000" y="0"/>
                </a:lnTo>
                <a:lnTo>
                  <a:pt x="428795" y="2813"/>
                </a:lnTo>
                <a:lnTo>
                  <a:pt x="474818" y="11028"/>
                </a:lnTo>
                <a:lnTo>
                  <a:pt x="518711" y="24305"/>
                </a:lnTo>
                <a:lnTo>
                  <a:pt x="560118" y="42307"/>
                </a:lnTo>
                <a:lnTo>
                  <a:pt x="598681" y="64695"/>
                </a:lnTo>
                <a:lnTo>
                  <a:pt x="634044" y="91129"/>
                </a:lnTo>
                <a:lnTo>
                  <a:pt x="665850" y="121273"/>
                </a:lnTo>
                <a:lnTo>
                  <a:pt x="693742" y="154787"/>
                </a:lnTo>
                <a:lnTo>
                  <a:pt x="717363" y="191332"/>
                </a:lnTo>
                <a:lnTo>
                  <a:pt x="736356" y="230571"/>
                </a:lnTo>
                <a:lnTo>
                  <a:pt x="750365" y="272164"/>
                </a:lnTo>
                <a:lnTo>
                  <a:pt x="759031" y="315773"/>
                </a:lnTo>
                <a:lnTo>
                  <a:pt x="762000" y="361061"/>
                </a:lnTo>
                <a:lnTo>
                  <a:pt x="759031" y="406375"/>
                </a:lnTo>
                <a:lnTo>
                  <a:pt x="750365" y="450007"/>
                </a:lnTo>
                <a:lnTo>
                  <a:pt x="736356" y="491620"/>
                </a:lnTo>
                <a:lnTo>
                  <a:pt x="717363" y="530874"/>
                </a:lnTo>
                <a:lnTo>
                  <a:pt x="693742" y="567432"/>
                </a:lnTo>
                <a:lnTo>
                  <a:pt x="665850" y="600955"/>
                </a:lnTo>
                <a:lnTo>
                  <a:pt x="634044" y="631106"/>
                </a:lnTo>
                <a:lnTo>
                  <a:pt x="598681" y="657546"/>
                </a:lnTo>
                <a:lnTo>
                  <a:pt x="560118" y="679937"/>
                </a:lnTo>
                <a:lnTo>
                  <a:pt x="518711" y="697941"/>
                </a:lnTo>
                <a:lnTo>
                  <a:pt x="474818" y="711220"/>
                </a:lnTo>
                <a:lnTo>
                  <a:pt x="428795" y="719435"/>
                </a:lnTo>
                <a:lnTo>
                  <a:pt x="381000" y="722249"/>
                </a:lnTo>
                <a:lnTo>
                  <a:pt x="333204" y="719435"/>
                </a:lnTo>
                <a:lnTo>
                  <a:pt x="287181" y="711220"/>
                </a:lnTo>
                <a:lnTo>
                  <a:pt x="243288" y="697941"/>
                </a:lnTo>
                <a:lnTo>
                  <a:pt x="201881" y="679937"/>
                </a:lnTo>
                <a:lnTo>
                  <a:pt x="163318" y="657546"/>
                </a:lnTo>
                <a:lnTo>
                  <a:pt x="127955" y="631106"/>
                </a:lnTo>
                <a:lnTo>
                  <a:pt x="96149" y="600955"/>
                </a:lnTo>
                <a:lnTo>
                  <a:pt x="68257" y="567432"/>
                </a:lnTo>
                <a:lnTo>
                  <a:pt x="44636" y="530874"/>
                </a:lnTo>
                <a:lnTo>
                  <a:pt x="25643" y="491620"/>
                </a:lnTo>
                <a:lnTo>
                  <a:pt x="11634" y="450007"/>
                </a:lnTo>
                <a:lnTo>
                  <a:pt x="2968" y="406375"/>
                </a:lnTo>
                <a:lnTo>
                  <a:pt x="0" y="3610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5776" y="3699205"/>
            <a:ext cx="368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7251" y="2311400"/>
            <a:ext cx="1265555" cy="584200"/>
          </a:xfrm>
          <a:custGeom>
            <a:avLst/>
            <a:gdLst/>
            <a:ahLst/>
            <a:cxnLst/>
            <a:rect l="l" t="t" r="r" b="b"/>
            <a:pathLst>
              <a:path w="1265554" h="584200">
                <a:moveTo>
                  <a:pt x="1265174" y="0"/>
                </a:moveTo>
                <a:lnTo>
                  <a:pt x="0" y="584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4953000"/>
            <a:ext cx="1456055" cy="1116330"/>
          </a:xfrm>
          <a:custGeom>
            <a:avLst/>
            <a:gdLst/>
            <a:ahLst/>
            <a:cxnLst/>
            <a:rect l="l" t="t" r="r" b="b"/>
            <a:pathLst>
              <a:path w="1456055" h="1116329">
                <a:moveTo>
                  <a:pt x="727837" y="0"/>
                </a:moveTo>
                <a:lnTo>
                  <a:pt x="0" y="1116012"/>
                </a:lnTo>
                <a:lnTo>
                  <a:pt x="1455801" y="1116012"/>
                </a:lnTo>
                <a:lnTo>
                  <a:pt x="727837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4953000"/>
            <a:ext cx="1456055" cy="1116330"/>
          </a:xfrm>
          <a:custGeom>
            <a:avLst/>
            <a:gdLst/>
            <a:ahLst/>
            <a:cxnLst/>
            <a:rect l="l" t="t" r="r" b="b"/>
            <a:pathLst>
              <a:path w="1456055" h="1116329">
                <a:moveTo>
                  <a:pt x="0" y="1116012"/>
                </a:moveTo>
                <a:lnTo>
                  <a:pt x="727837" y="0"/>
                </a:lnTo>
                <a:lnTo>
                  <a:pt x="1455801" y="1116012"/>
                </a:lnTo>
                <a:lnTo>
                  <a:pt x="0" y="11160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8325" y="4395723"/>
            <a:ext cx="601980" cy="557530"/>
          </a:xfrm>
          <a:custGeom>
            <a:avLst/>
            <a:gdLst/>
            <a:ahLst/>
            <a:cxnLst/>
            <a:rect l="l" t="t" r="r" b="b"/>
            <a:pathLst>
              <a:path w="601980" h="557529">
                <a:moveTo>
                  <a:pt x="601599" y="0"/>
                </a:moveTo>
                <a:lnTo>
                  <a:pt x="0" y="55727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50416" y="5273750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57501" y="4876800"/>
            <a:ext cx="1317625" cy="1183005"/>
          </a:xfrm>
          <a:custGeom>
            <a:avLst/>
            <a:gdLst/>
            <a:ahLst/>
            <a:cxnLst/>
            <a:rect l="l" t="t" r="r" b="b"/>
            <a:pathLst>
              <a:path w="1317625" h="1183004">
                <a:moveTo>
                  <a:pt x="658749" y="0"/>
                </a:moveTo>
                <a:lnTo>
                  <a:pt x="0" y="1182687"/>
                </a:lnTo>
                <a:lnTo>
                  <a:pt x="1317625" y="1182687"/>
                </a:lnTo>
                <a:lnTo>
                  <a:pt x="65874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7501" y="4876800"/>
            <a:ext cx="1317625" cy="1183005"/>
          </a:xfrm>
          <a:custGeom>
            <a:avLst/>
            <a:gdLst/>
            <a:ahLst/>
            <a:cxnLst/>
            <a:rect l="l" t="t" r="r" b="b"/>
            <a:pathLst>
              <a:path w="1317625" h="1183004">
                <a:moveTo>
                  <a:pt x="0" y="1182687"/>
                </a:moveTo>
                <a:lnTo>
                  <a:pt x="658749" y="0"/>
                </a:lnTo>
                <a:lnTo>
                  <a:pt x="1317625" y="1182687"/>
                </a:lnTo>
                <a:lnTo>
                  <a:pt x="0" y="1182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75585" y="5322519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V</a:t>
            </a:r>
            <a:endParaRPr sz="5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29225" y="3271901"/>
            <a:ext cx="1457325" cy="1117600"/>
          </a:xfrm>
          <a:custGeom>
            <a:avLst/>
            <a:gdLst/>
            <a:ahLst/>
            <a:cxnLst/>
            <a:rect l="l" t="t" r="r" b="b"/>
            <a:pathLst>
              <a:path w="1457325" h="1117600">
                <a:moveTo>
                  <a:pt x="728726" y="0"/>
                </a:moveTo>
                <a:lnTo>
                  <a:pt x="0" y="1117473"/>
                </a:lnTo>
                <a:lnTo>
                  <a:pt x="1457325" y="1117473"/>
                </a:lnTo>
                <a:lnTo>
                  <a:pt x="728726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29225" y="3271901"/>
            <a:ext cx="1457325" cy="1117600"/>
          </a:xfrm>
          <a:custGeom>
            <a:avLst/>
            <a:gdLst/>
            <a:ahLst/>
            <a:cxnLst/>
            <a:rect l="l" t="t" r="r" b="b"/>
            <a:pathLst>
              <a:path w="1457325" h="1117600">
                <a:moveTo>
                  <a:pt x="0" y="1117473"/>
                </a:moveTo>
                <a:lnTo>
                  <a:pt x="728726" y="0"/>
                </a:lnTo>
                <a:lnTo>
                  <a:pt x="1457325" y="1117473"/>
                </a:lnTo>
                <a:lnTo>
                  <a:pt x="0" y="111747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79675" y="4395723"/>
            <a:ext cx="536575" cy="481330"/>
          </a:xfrm>
          <a:custGeom>
            <a:avLst/>
            <a:gdLst/>
            <a:ahLst/>
            <a:cxnLst/>
            <a:rect l="l" t="t" r="r" b="b"/>
            <a:pathLst>
              <a:path w="536575" h="481329">
                <a:moveTo>
                  <a:pt x="0" y="0"/>
                </a:moveTo>
                <a:lnTo>
                  <a:pt x="536575" y="4810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02175" y="2313051"/>
            <a:ext cx="1256030" cy="958850"/>
          </a:xfrm>
          <a:custGeom>
            <a:avLst/>
            <a:gdLst/>
            <a:ahLst/>
            <a:cxnLst/>
            <a:rect l="l" t="t" r="r" b="b"/>
            <a:pathLst>
              <a:path w="1256029" h="958850">
                <a:moveTo>
                  <a:pt x="0" y="0"/>
                </a:moveTo>
                <a:lnTo>
                  <a:pt x="1255776" y="9588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2475" y="6030912"/>
            <a:ext cx="1456055" cy="0"/>
          </a:xfrm>
          <a:custGeom>
            <a:avLst/>
            <a:gdLst/>
            <a:ahLst/>
            <a:cxnLst/>
            <a:rect l="l" t="t" r="r" b="b"/>
            <a:pathLst>
              <a:path w="1456054">
                <a:moveTo>
                  <a:pt x="0" y="0"/>
                </a:moveTo>
                <a:lnTo>
                  <a:pt x="1455801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000" y="4038600"/>
            <a:ext cx="1316355" cy="1183005"/>
          </a:xfrm>
          <a:custGeom>
            <a:avLst/>
            <a:gdLst/>
            <a:ahLst/>
            <a:cxnLst/>
            <a:rect l="l" t="t" r="r" b="b"/>
            <a:pathLst>
              <a:path w="1316354" h="1183004">
                <a:moveTo>
                  <a:pt x="657987" y="0"/>
                </a:moveTo>
                <a:lnTo>
                  <a:pt x="0" y="1182624"/>
                </a:lnTo>
                <a:lnTo>
                  <a:pt x="1316101" y="1182624"/>
                </a:lnTo>
                <a:lnTo>
                  <a:pt x="657987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0000" y="4038600"/>
            <a:ext cx="1316355" cy="1183005"/>
          </a:xfrm>
          <a:custGeom>
            <a:avLst/>
            <a:gdLst/>
            <a:ahLst/>
            <a:cxnLst/>
            <a:rect l="l" t="t" r="r" b="b"/>
            <a:pathLst>
              <a:path w="1316354" h="1183004">
                <a:moveTo>
                  <a:pt x="0" y="1182624"/>
                </a:moveTo>
                <a:lnTo>
                  <a:pt x="657987" y="0"/>
                </a:lnTo>
                <a:lnTo>
                  <a:pt x="1316101" y="1182624"/>
                </a:lnTo>
                <a:lnTo>
                  <a:pt x="0" y="11826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32326" y="4402073"/>
            <a:ext cx="673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W</a:t>
            </a:r>
            <a:endParaRPr sz="5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14600" y="2895600"/>
            <a:ext cx="763905" cy="722630"/>
          </a:xfrm>
          <a:custGeom>
            <a:avLst/>
            <a:gdLst/>
            <a:ahLst/>
            <a:cxnLst/>
            <a:rect l="l" t="t" r="r" b="b"/>
            <a:pathLst>
              <a:path w="763904" h="722629">
                <a:moveTo>
                  <a:pt x="381762" y="0"/>
                </a:moveTo>
                <a:lnTo>
                  <a:pt x="333878" y="2813"/>
                </a:lnTo>
                <a:lnTo>
                  <a:pt x="287769" y="11028"/>
                </a:lnTo>
                <a:lnTo>
                  <a:pt x="243791" y="24307"/>
                </a:lnTo>
                <a:lnTo>
                  <a:pt x="202303" y="42311"/>
                </a:lnTo>
                <a:lnTo>
                  <a:pt x="163662" y="64702"/>
                </a:lnTo>
                <a:lnTo>
                  <a:pt x="128227" y="91142"/>
                </a:lnTo>
                <a:lnTo>
                  <a:pt x="96355" y="121293"/>
                </a:lnTo>
                <a:lnTo>
                  <a:pt x="68404" y="154816"/>
                </a:lnTo>
                <a:lnTo>
                  <a:pt x="44733" y="191374"/>
                </a:lnTo>
                <a:lnTo>
                  <a:pt x="25699" y="230628"/>
                </a:lnTo>
                <a:lnTo>
                  <a:pt x="11660" y="272241"/>
                </a:lnTo>
                <a:lnTo>
                  <a:pt x="2974" y="315873"/>
                </a:lnTo>
                <a:lnTo>
                  <a:pt x="0" y="361188"/>
                </a:lnTo>
                <a:lnTo>
                  <a:pt x="2974" y="406477"/>
                </a:lnTo>
                <a:lnTo>
                  <a:pt x="11660" y="450092"/>
                </a:lnTo>
                <a:lnTo>
                  <a:pt x="25699" y="491694"/>
                </a:lnTo>
                <a:lnTo>
                  <a:pt x="44733" y="530945"/>
                </a:lnTo>
                <a:lnTo>
                  <a:pt x="68404" y="567503"/>
                </a:lnTo>
                <a:lnTo>
                  <a:pt x="96355" y="601031"/>
                </a:lnTo>
                <a:lnTo>
                  <a:pt x="128227" y="631189"/>
                </a:lnTo>
                <a:lnTo>
                  <a:pt x="163662" y="657638"/>
                </a:lnTo>
                <a:lnTo>
                  <a:pt x="202303" y="680039"/>
                </a:lnTo>
                <a:lnTo>
                  <a:pt x="243791" y="698053"/>
                </a:lnTo>
                <a:lnTo>
                  <a:pt x="287769" y="711339"/>
                </a:lnTo>
                <a:lnTo>
                  <a:pt x="333878" y="719560"/>
                </a:lnTo>
                <a:lnTo>
                  <a:pt x="381762" y="722376"/>
                </a:lnTo>
                <a:lnTo>
                  <a:pt x="429672" y="719560"/>
                </a:lnTo>
                <a:lnTo>
                  <a:pt x="475804" y="711339"/>
                </a:lnTo>
                <a:lnTo>
                  <a:pt x="519801" y="698053"/>
                </a:lnTo>
                <a:lnTo>
                  <a:pt x="561305" y="680039"/>
                </a:lnTo>
                <a:lnTo>
                  <a:pt x="599958" y="657638"/>
                </a:lnTo>
                <a:lnTo>
                  <a:pt x="635403" y="631189"/>
                </a:lnTo>
                <a:lnTo>
                  <a:pt x="667283" y="601031"/>
                </a:lnTo>
                <a:lnTo>
                  <a:pt x="695238" y="567503"/>
                </a:lnTo>
                <a:lnTo>
                  <a:pt x="718913" y="530945"/>
                </a:lnTo>
                <a:lnTo>
                  <a:pt x="737949" y="491694"/>
                </a:lnTo>
                <a:lnTo>
                  <a:pt x="751989" y="450092"/>
                </a:lnTo>
                <a:lnTo>
                  <a:pt x="760676" y="406477"/>
                </a:lnTo>
                <a:lnTo>
                  <a:pt x="763651" y="361188"/>
                </a:lnTo>
                <a:lnTo>
                  <a:pt x="760676" y="315873"/>
                </a:lnTo>
                <a:lnTo>
                  <a:pt x="751989" y="272241"/>
                </a:lnTo>
                <a:lnTo>
                  <a:pt x="737949" y="230628"/>
                </a:lnTo>
                <a:lnTo>
                  <a:pt x="718913" y="191374"/>
                </a:lnTo>
                <a:lnTo>
                  <a:pt x="695238" y="154816"/>
                </a:lnTo>
                <a:lnTo>
                  <a:pt x="667283" y="121293"/>
                </a:lnTo>
                <a:lnTo>
                  <a:pt x="635403" y="91142"/>
                </a:lnTo>
                <a:lnTo>
                  <a:pt x="599958" y="64702"/>
                </a:lnTo>
                <a:lnTo>
                  <a:pt x="561305" y="42311"/>
                </a:lnTo>
                <a:lnTo>
                  <a:pt x="519801" y="24307"/>
                </a:lnTo>
                <a:lnTo>
                  <a:pt x="475804" y="11028"/>
                </a:lnTo>
                <a:lnTo>
                  <a:pt x="429672" y="2813"/>
                </a:lnTo>
                <a:lnTo>
                  <a:pt x="381762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26684" y="3561969"/>
            <a:ext cx="2961640" cy="1688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5560" algn="l"/>
                <a:tab pos="2948305" algn="l"/>
              </a:tabLst>
            </a:pP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  <a:p>
            <a:pPr marL="1292860" algn="ctr">
              <a:lnSpc>
                <a:spcPct val="100000"/>
              </a:lnSpc>
              <a:spcBef>
                <a:spcPts val="135"/>
              </a:spcBef>
              <a:tabLst>
                <a:tab pos="2935605" algn="l"/>
              </a:tabLst>
            </a:pP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14600" y="2895600"/>
            <a:ext cx="763905" cy="722630"/>
          </a:xfrm>
          <a:custGeom>
            <a:avLst/>
            <a:gdLst/>
            <a:ahLst/>
            <a:cxnLst/>
            <a:rect l="l" t="t" r="r" b="b"/>
            <a:pathLst>
              <a:path w="763904" h="722629">
                <a:moveTo>
                  <a:pt x="0" y="361188"/>
                </a:moveTo>
                <a:lnTo>
                  <a:pt x="2974" y="315873"/>
                </a:lnTo>
                <a:lnTo>
                  <a:pt x="11660" y="272241"/>
                </a:lnTo>
                <a:lnTo>
                  <a:pt x="25699" y="230628"/>
                </a:lnTo>
                <a:lnTo>
                  <a:pt x="44733" y="191374"/>
                </a:lnTo>
                <a:lnTo>
                  <a:pt x="68404" y="154816"/>
                </a:lnTo>
                <a:lnTo>
                  <a:pt x="96355" y="121293"/>
                </a:lnTo>
                <a:lnTo>
                  <a:pt x="128227" y="91142"/>
                </a:lnTo>
                <a:lnTo>
                  <a:pt x="163662" y="64702"/>
                </a:lnTo>
                <a:lnTo>
                  <a:pt x="202303" y="42311"/>
                </a:lnTo>
                <a:lnTo>
                  <a:pt x="243791" y="24307"/>
                </a:lnTo>
                <a:lnTo>
                  <a:pt x="287769" y="11028"/>
                </a:lnTo>
                <a:lnTo>
                  <a:pt x="333878" y="2813"/>
                </a:lnTo>
                <a:lnTo>
                  <a:pt x="381762" y="0"/>
                </a:lnTo>
                <a:lnTo>
                  <a:pt x="429672" y="2813"/>
                </a:lnTo>
                <a:lnTo>
                  <a:pt x="475804" y="11028"/>
                </a:lnTo>
                <a:lnTo>
                  <a:pt x="519801" y="24307"/>
                </a:lnTo>
                <a:lnTo>
                  <a:pt x="561305" y="42311"/>
                </a:lnTo>
                <a:lnTo>
                  <a:pt x="599958" y="64702"/>
                </a:lnTo>
                <a:lnTo>
                  <a:pt x="635403" y="91142"/>
                </a:lnTo>
                <a:lnTo>
                  <a:pt x="667283" y="121293"/>
                </a:lnTo>
                <a:lnTo>
                  <a:pt x="695238" y="154816"/>
                </a:lnTo>
                <a:lnTo>
                  <a:pt x="718913" y="191374"/>
                </a:lnTo>
                <a:lnTo>
                  <a:pt x="737949" y="230628"/>
                </a:lnTo>
                <a:lnTo>
                  <a:pt x="751989" y="272241"/>
                </a:lnTo>
                <a:lnTo>
                  <a:pt x="760676" y="315873"/>
                </a:lnTo>
                <a:lnTo>
                  <a:pt x="763651" y="361188"/>
                </a:lnTo>
                <a:lnTo>
                  <a:pt x="760676" y="406477"/>
                </a:lnTo>
                <a:lnTo>
                  <a:pt x="751989" y="450092"/>
                </a:lnTo>
                <a:lnTo>
                  <a:pt x="737949" y="491694"/>
                </a:lnTo>
                <a:lnTo>
                  <a:pt x="718913" y="530945"/>
                </a:lnTo>
                <a:lnTo>
                  <a:pt x="695238" y="567503"/>
                </a:lnTo>
                <a:lnTo>
                  <a:pt x="667283" y="601031"/>
                </a:lnTo>
                <a:lnTo>
                  <a:pt x="635403" y="631189"/>
                </a:lnTo>
                <a:lnTo>
                  <a:pt x="599958" y="657638"/>
                </a:lnTo>
                <a:lnTo>
                  <a:pt x="561305" y="680039"/>
                </a:lnTo>
                <a:lnTo>
                  <a:pt x="519801" y="698053"/>
                </a:lnTo>
                <a:lnTo>
                  <a:pt x="475804" y="711339"/>
                </a:lnTo>
                <a:lnTo>
                  <a:pt x="429672" y="719560"/>
                </a:lnTo>
                <a:lnTo>
                  <a:pt x="381762" y="722376"/>
                </a:lnTo>
                <a:lnTo>
                  <a:pt x="333878" y="719560"/>
                </a:lnTo>
                <a:lnTo>
                  <a:pt x="287769" y="711339"/>
                </a:lnTo>
                <a:lnTo>
                  <a:pt x="243791" y="698053"/>
                </a:lnTo>
                <a:lnTo>
                  <a:pt x="202303" y="680039"/>
                </a:lnTo>
                <a:lnTo>
                  <a:pt x="163662" y="657638"/>
                </a:lnTo>
                <a:lnTo>
                  <a:pt x="128227" y="631189"/>
                </a:lnTo>
                <a:lnTo>
                  <a:pt x="96355" y="601031"/>
                </a:lnTo>
                <a:lnTo>
                  <a:pt x="68404" y="567503"/>
                </a:lnTo>
                <a:lnTo>
                  <a:pt x="44733" y="530945"/>
                </a:lnTo>
                <a:lnTo>
                  <a:pt x="25699" y="491694"/>
                </a:lnTo>
                <a:lnTo>
                  <a:pt x="11660" y="450092"/>
                </a:lnTo>
                <a:lnTo>
                  <a:pt x="2974" y="406477"/>
                </a:lnTo>
                <a:lnTo>
                  <a:pt x="0" y="3611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06954" y="2814954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i</a:t>
            </a:r>
            <a:endParaRPr sz="5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67126" y="3511550"/>
            <a:ext cx="1301750" cy="527050"/>
          </a:xfrm>
          <a:custGeom>
            <a:avLst/>
            <a:gdLst/>
            <a:ahLst/>
            <a:cxnLst/>
            <a:rect l="l" t="t" r="r" b="b"/>
            <a:pathLst>
              <a:path w="1301750" h="527050">
                <a:moveTo>
                  <a:pt x="0" y="0"/>
                </a:moveTo>
                <a:lnTo>
                  <a:pt x="1301750" y="5270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69365" y="683717"/>
            <a:ext cx="7205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Double rotation : first</a:t>
            </a:r>
            <a:r>
              <a:rPr sz="4400" i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rotation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37378" y="1794205"/>
            <a:ext cx="2852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339933"/>
                </a:solidFill>
                <a:latin typeface="Arial"/>
                <a:cs typeface="Arial"/>
              </a:rPr>
              <a:t>left rotation</a:t>
            </a:r>
            <a:r>
              <a:rPr sz="2400" i="1" spc="-9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complete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09800" y="3511550"/>
            <a:ext cx="415925" cy="268605"/>
          </a:xfrm>
          <a:custGeom>
            <a:avLst/>
            <a:gdLst/>
            <a:ahLst/>
            <a:cxnLst/>
            <a:rect l="l" t="t" r="r" b="b"/>
            <a:pathLst>
              <a:path w="415925" h="268604">
                <a:moveTo>
                  <a:pt x="415925" y="0"/>
                </a:moveTo>
                <a:lnTo>
                  <a:pt x="0" y="2683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32125" y="2558598"/>
            <a:ext cx="2936875" cy="2314575"/>
          </a:xfrm>
          <a:custGeom>
            <a:avLst/>
            <a:gdLst/>
            <a:ahLst/>
            <a:cxnLst/>
            <a:rect l="l" t="t" r="r" b="b"/>
            <a:pathLst>
              <a:path w="2936875" h="2314575">
                <a:moveTo>
                  <a:pt x="63732" y="2140401"/>
                </a:moveTo>
                <a:lnTo>
                  <a:pt x="35194" y="2091053"/>
                </a:lnTo>
                <a:lnTo>
                  <a:pt x="15195" y="2037148"/>
                </a:lnTo>
                <a:lnTo>
                  <a:pt x="3531" y="1979017"/>
                </a:lnTo>
                <a:lnTo>
                  <a:pt x="0" y="1916989"/>
                </a:lnTo>
                <a:lnTo>
                  <a:pt x="1220" y="1884617"/>
                </a:lnTo>
                <a:lnTo>
                  <a:pt x="9509" y="1817362"/>
                </a:lnTo>
                <a:lnTo>
                  <a:pt x="25424" y="1747035"/>
                </a:lnTo>
                <a:lnTo>
                  <a:pt x="48763" y="1673965"/>
                </a:lnTo>
                <a:lnTo>
                  <a:pt x="63153" y="1636505"/>
                </a:lnTo>
                <a:lnTo>
                  <a:pt x="79323" y="1598483"/>
                </a:lnTo>
                <a:lnTo>
                  <a:pt x="97248" y="1559940"/>
                </a:lnTo>
                <a:lnTo>
                  <a:pt x="116902" y="1520917"/>
                </a:lnTo>
                <a:lnTo>
                  <a:pt x="138260" y="1481457"/>
                </a:lnTo>
                <a:lnTo>
                  <a:pt x="161297" y="1441599"/>
                </a:lnTo>
                <a:lnTo>
                  <a:pt x="185988" y="1401385"/>
                </a:lnTo>
                <a:lnTo>
                  <a:pt x="212306" y="1360857"/>
                </a:lnTo>
                <a:lnTo>
                  <a:pt x="240227" y="1320055"/>
                </a:lnTo>
                <a:lnTo>
                  <a:pt x="269726" y="1279021"/>
                </a:lnTo>
                <a:lnTo>
                  <a:pt x="300777" y="1237796"/>
                </a:lnTo>
                <a:lnTo>
                  <a:pt x="333355" y="1196421"/>
                </a:lnTo>
                <a:lnTo>
                  <a:pt x="367434" y="1154938"/>
                </a:lnTo>
                <a:lnTo>
                  <a:pt x="402989" y="1113387"/>
                </a:lnTo>
                <a:lnTo>
                  <a:pt x="439995" y="1071811"/>
                </a:lnTo>
                <a:lnTo>
                  <a:pt x="478427" y="1030249"/>
                </a:lnTo>
                <a:lnTo>
                  <a:pt x="518259" y="988744"/>
                </a:lnTo>
                <a:lnTo>
                  <a:pt x="559466" y="947336"/>
                </a:lnTo>
                <a:lnTo>
                  <a:pt x="602022" y="906067"/>
                </a:lnTo>
                <a:lnTo>
                  <a:pt x="645902" y="864978"/>
                </a:lnTo>
                <a:lnTo>
                  <a:pt x="691082" y="824111"/>
                </a:lnTo>
                <a:lnTo>
                  <a:pt x="737535" y="783506"/>
                </a:lnTo>
                <a:lnTo>
                  <a:pt x="785236" y="743204"/>
                </a:lnTo>
                <a:lnTo>
                  <a:pt x="834161" y="703248"/>
                </a:lnTo>
                <a:lnTo>
                  <a:pt x="884282" y="663677"/>
                </a:lnTo>
                <a:lnTo>
                  <a:pt x="935577" y="624534"/>
                </a:lnTo>
                <a:lnTo>
                  <a:pt x="988018" y="585859"/>
                </a:lnTo>
                <a:lnTo>
                  <a:pt x="1041581" y="547694"/>
                </a:lnTo>
                <a:lnTo>
                  <a:pt x="1095756" y="510418"/>
                </a:lnTo>
                <a:lnTo>
                  <a:pt x="1150026" y="474370"/>
                </a:lnTo>
                <a:lnTo>
                  <a:pt x="1204345" y="439560"/>
                </a:lnTo>
                <a:lnTo>
                  <a:pt x="1258666" y="405997"/>
                </a:lnTo>
                <a:lnTo>
                  <a:pt x="1312940" y="373692"/>
                </a:lnTo>
                <a:lnTo>
                  <a:pt x="1367121" y="342654"/>
                </a:lnTo>
                <a:lnTo>
                  <a:pt x="1421160" y="312893"/>
                </a:lnTo>
                <a:lnTo>
                  <a:pt x="1475011" y="284418"/>
                </a:lnTo>
                <a:lnTo>
                  <a:pt x="1528626" y="257240"/>
                </a:lnTo>
                <a:lnTo>
                  <a:pt x="1581958" y="231367"/>
                </a:lnTo>
                <a:lnTo>
                  <a:pt x="1634959" y="206810"/>
                </a:lnTo>
                <a:lnTo>
                  <a:pt x="1687582" y="183578"/>
                </a:lnTo>
                <a:lnTo>
                  <a:pt x="1739780" y="161681"/>
                </a:lnTo>
                <a:lnTo>
                  <a:pt x="1791504" y="141128"/>
                </a:lnTo>
                <a:lnTo>
                  <a:pt x="1842709" y="121930"/>
                </a:lnTo>
                <a:lnTo>
                  <a:pt x="1893345" y="104095"/>
                </a:lnTo>
                <a:lnTo>
                  <a:pt x="1943366" y="87635"/>
                </a:lnTo>
                <a:lnTo>
                  <a:pt x="1992725" y="72557"/>
                </a:lnTo>
                <a:lnTo>
                  <a:pt x="2041374" y="58873"/>
                </a:lnTo>
                <a:lnTo>
                  <a:pt x="2089265" y="46591"/>
                </a:lnTo>
                <a:lnTo>
                  <a:pt x="2136351" y="35722"/>
                </a:lnTo>
                <a:lnTo>
                  <a:pt x="2182585" y="26275"/>
                </a:lnTo>
                <a:lnTo>
                  <a:pt x="2227920" y="18260"/>
                </a:lnTo>
                <a:lnTo>
                  <a:pt x="2272307" y="11686"/>
                </a:lnTo>
                <a:lnTo>
                  <a:pt x="2315700" y="6563"/>
                </a:lnTo>
                <a:lnTo>
                  <a:pt x="2358051" y="2902"/>
                </a:lnTo>
                <a:lnTo>
                  <a:pt x="2399313" y="710"/>
                </a:lnTo>
                <a:lnTo>
                  <a:pt x="2439438" y="0"/>
                </a:lnTo>
                <a:lnTo>
                  <a:pt x="2478379" y="778"/>
                </a:lnTo>
                <a:lnTo>
                  <a:pt x="2552519" y="6845"/>
                </a:lnTo>
                <a:lnTo>
                  <a:pt x="2621353" y="18987"/>
                </a:lnTo>
                <a:lnTo>
                  <a:pt x="2684502" y="37283"/>
                </a:lnTo>
                <a:lnTo>
                  <a:pt x="2741588" y="61810"/>
                </a:lnTo>
                <a:lnTo>
                  <a:pt x="2792230" y="92646"/>
                </a:lnTo>
                <a:lnTo>
                  <a:pt x="2836049" y="129867"/>
                </a:lnTo>
                <a:lnTo>
                  <a:pt x="2872667" y="173552"/>
                </a:lnTo>
                <a:lnTo>
                  <a:pt x="2888015" y="197628"/>
                </a:lnTo>
                <a:lnTo>
                  <a:pt x="2901203" y="222885"/>
                </a:lnTo>
                <a:lnTo>
                  <a:pt x="2921201" y="276776"/>
                </a:lnTo>
                <a:lnTo>
                  <a:pt x="2932864" y="334897"/>
                </a:lnTo>
                <a:lnTo>
                  <a:pt x="2936395" y="396917"/>
                </a:lnTo>
                <a:lnTo>
                  <a:pt x="2935174" y="429286"/>
                </a:lnTo>
                <a:lnTo>
                  <a:pt x="2926885" y="496536"/>
                </a:lnTo>
                <a:lnTo>
                  <a:pt x="2910970" y="566860"/>
                </a:lnTo>
                <a:lnTo>
                  <a:pt x="2887631" y="639927"/>
                </a:lnTo>
                <a:lnTo>
                  <a:pt x="2873241" y="677386"/>
                </a:lnTo>
                <a:lnTo>
                  <a:pt x="2857070" y="715408"/>
                </a:lnTo>
                <a:lnTo>
                  <a:pt x="2839145" y="753951"/>
                </a:lnTo>
                <a:lnTo>
                  <a:pt x="2819491" y="792973"/>
                </a:lnTo>
                <a:lnTo>
                  <a:pt x="2798132" y="832434"/>
                </a:lnTo>
                <a:lnTo>
                  <a:pt x="2775095" y="872292"/>
                </a:lnTo>
                <a:lnTo>
                  <a:pt x="2750404" y="912505"/>
                </a:lnTo>
                <a:lnTo>
                  <a:pt x="2724085" y="953034"/>
                </a:lnTo>
                <a:lnTo>
                  <a:pt x="2696163" y="993835"/>
                </a:lnTo>
                <a:lnTo>
                  <a:pt x="2666664" y="1034869"/>
                </a:lnTo>
                <a:lnTo>
                  <a:pt x="2635612" y="1076094"/>
                </a:lnTo>
                <a:lnTo>
                  <a:pt x="2603034" y="1117468"/>
                </a:lnTo>
                <a:lnTo>
                  <a:pt x="2568953" y="1158951"/>
                </a:lnTo>
                <a:lnTo>
                  <a:pt x="2533397" y="1200500"/>
                </a:lnTo>
                <a:lnTo>
                  <a:pt x="2496389" y="1242076"/>
                </a:lnTo>
                <a:lnTo>
                  <a:pt x="2457956" y="1283636"/>
                </a:lnTo>
                <a:lnTo>
                  <a:pt x="2418122" y="1325139"/>
                </a:lnTo>
                <a:lnTo>
                  <a:pt x="2376914" y="1366544"/>
                </a:lnTo>
                <a:lnTo>
                  <a:pt x="2334355" y="1407811"/>
                </a:lnTo>
                <a:lnTo>
                  <a:pt x="2290472" y="1448896"/>
                </a:lnTo>
                <a:lnTo>
                  <a:pt x="2245290" y="1489760"/>
                </a:lnTo>
                <a:lnTo>
                  <a:pt x="2198834" y="1530361"/>
                </a:lnTo>
                <a:lnTo>
                  <a:pt x="2151130" y="1570657"/>
                </a:lnTo>
                <a:lnTo>
                  <a:pt x="2102203" y="1610609"/>
                </a:lnTo>
                <a:lnTo>
                  <a:pt x="2052077" y="1650173"/>
                </a:lnTo>
                <a:lnTo>
                  <a:pt x="2000779" y="1689309"/>
                </a:lnTo>
                <a:lnTo>
                  <a:pt x="1948334" y="1727976"/>
                </a:lnTo>
                <a:lnTo>
                  <a:pt x="1894767" y="1766132"/>
                </a:lnTo>
                <a:lnTo>
                  <a:pt x="1840592" y="1803418"/>
                </a:lnTo>
                <a:lnTo>
                  <a:pt x="1786321" y="1839474"/>
                </a:lnTo>
                <a:lnTo>
                  <a:pt x="1732002" y="1874292"/>
                </a:lnTo>
                <a:lnTo>
                  <a:pt x="1677681" y="1907862"/>
                </a:lnTo>
                <a:lnTo>
                  <a:pt x="1623406" y="1940174"/>
                </a:lnTo>
                <a:lnTo>
                  <a:pt x="1569225" y="1971219"/>
                </a:lnTo>
                <a:lnTo>
                  <a:pt x="1515184" y="2000986"/>
                </a:lnTo>
                <a:lnTo>
                  <a:pt x="1461333" y="2029467"/>
                </a:lnTo>
                <a:lnTo>
                  <a:pt x="1407717" y="2056651"/>
                </a:lnTo>
                <a:lnTo>
                  <a:pt x="1354384" y="2082529"/>
                </a:lnTo>
                <a:lnTo>
                  <a:pt x="1301382" y="2107092"/>
                </a:lnTo>
                <a:lnTo>
                  <a:pt x="1248758" y="2130329"/>
                </a:lnTo>
                <a:lnTo>
                  <a:pt x="1196560" y="2152230"/>
                </a:lnTo>
                <a:lnTo>
                  <a:pt x="1144835" y="2172787"/>
                </a:lnTo>
                <a:lnTo>
                  <a:pt x="1093630" y="2191989"/>
                </a:lnTo>
                <a:lnTo>
                  <a:pt x="1042993" y="2209827"/>
                </a:lnTo>
                <a:lnTo>
                  <a:pt x="992971" y="2226291"/>
                </a:lnTo>
                <a:lnTo>
                  <a:pt x="943612" y="2241372"/>
                </a:lnTo>
                <a:lnTo>
                  <a:pt x="894963" y="2255059"/>
                </a:lnTo>
                <a:lnTo>
                  <a:pt x="847072" y="2267343"/>
                </a:lnTo>
                <a:lnTo>
                  <a:pt x="799985" y="2278215"/>
                </a:lnTo>
                <a:lnTo>
                  <a:pt x="753751" y="2287664"/>
                </a:lnTo>
                <a:lnTo>
                  <a:pt x="708417" y="2295681"/>
                </a:lnTo>
                <a:lnTo>
                  <a:pt x="664031" y="2302257"/>
                </a:lnTo>
                <a:lnTo>
                  <a:pt x="620638" y="2307381"/>
                </a:lnTo>
                <a:lnTo>
                  <a:pt x="578288" y="2311044"/>
                </a:lnTo>
                <a:lnTo>
                  <a:pt x="537028" y="2313237"/>
                </a:lnTo>
                <a:lnTo>
                  <a:pt x="496905" y="2313949"/>
                </a:lnTo>
                <a:lnTo>
                  <a:pt x="457966" y="2313171"/>
                </a:lnTo>
                <a:lnTo>
                  <a:pt x="383831" y="2307106"/>
                </a:lnTo>
                <a:lnTo>
                  <a:pt x="315003" y="2294965"/>
                </a:lnTo>
                <a:lnTo>
                  <a:pt x="251861" y="2276670"/>
                </a:lnTo>
                <a:lnTo>
                  <a:pt x="194785" y="2252143"/>
                </a:lnTo>
                <a:lnTo>
                  <a:pt x="144153" y="2221308"/>
                </a:lnTo>
                <a:lnTo>
                  <a:pt x="100347" y="2184087"/>
                </a:lnTo>
                <a:lnTo>
                  <a:pt x="63744" y="2140401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1300" y="1695450"/>
            <a:ext cx="762000" cy="722630"/>
          </a:xfrm>
          <a:custGeom>
            <a:avLst/>
            <a:gdLst/>
            <a:ahLst/>
            <a:cxnLst/>
            <a:rect l="l" t="t" r="r" b="b"/>
            <a:pathLst>
              <a:path w="762000" h="722630">
                <a:moveTo>
                  <a:pt x="381000" y="0"/>
                </a:moveTo>
                <a:lnTo>
                  <a:pt x="333204" y="2813"/>
                </a:lnTo>
                <a:lnTo>
                  <a:pt x="287181" y="11028"/>
                </a:lnTo>
                <a:lnTo>
                  <a:pt x="243288" y="24307"/>
                </a:lnTo>
                <a:lnTo>
                  <a:pt x="201881" y="42311"/>
                </a:lnTo>
                <a:lnTo>
                  <a:pt x="163318" y="64702"/>
                </a:lnTo>
                <a:lnTo>
                  <a:pt x="127955" y="91142"/>
                </a:lnTo>
                <a:lnTo>
                  <a:pt x="96149" y="121293"/>
                </a:lnTo>
                <a:lnTo>
                  <a:pt x="68257" y="154816"/>
                </a:lnTo>
                <a:lnTo>
                  <a:pt x="44636" y="191374"/>
                </a:lnTo>
                <a:lnTo>
                  <a:pt x="25643" y="230628"/>
                </a:lnTo>
                <a:lnTo>
                  <a:pt x="11634" y="272241"/>
                </a:lnTo>
                <a:lnTo>
                  <a:pt x="2968" y="315873"/>
                </a:lnTo>
                <a:lnTo>
                  <a:pt x="0" y="361188"/>
                </a:lnTo>
                <a:lnTo>
                  <a:pt x="2968" y="406477"/>
                </a:lnTo>
                <a:lnTo>
                  <a:pt x="11634" y="450092"/>
                </a:lnTo>
                <a:lnTo>
                  <a:pt x="25643" y="491694"/>
                </a:lnTo>
                <a:lnTo>
                  <a:pt x="44636" y="530945"/>
                </a:lnTo>
                <a:lnTo>
                  <a:pt x="68257" y="567503"/>
                </a:lnTo>
                <a:lnTo>
                  <a:pt x="96149" y="601031"/>
                </a:lnTo>
                <a:lnTo>
                  <a:pt x="127955" y="631189"/>
                </a:lnTo>
                <a:lnTo>
                  <a:pt x="163318" y="657638"/>
                </a:lnTo>
                <a:lnTo>
                  <a:pt x="201881" y="680039"/>
                </a:lnTo>
                <a:lnTo>
                  <a:pt x="243288" y="698053"/>
                </a:lnTo>
                <a:lnTo>
                  <a:pt x="287181" y="711339"/>
                </a:lnTo>
                <a:lnTo>
                  <a:pt x="333204" y="719560"/>
                </a:lnTo>
                <a:lnTo>
                  <a:pt x="381000" y="722376"/>
                </a:lnTo>
                <a:lnTo>
                  <a:pt x="428795" y="719560"/>
                </a:lnTo>
                <a:lnTo>
                  <a:pt x="474818" y="711339"/>
                </a:lnTo>
                <a:lnTo>
                  <a:pt x="518711" y="698053"/>
                </a:lnTo>
                <a:lnTo>
                  <a:pt x="560118" y="680039"/>
                </a:lnTo>
                <a:lnTo>
                  <a:pt x="598681" y="657638"/>
                </a:lnTo>
                <a:lnTo>
                  <a:pt x="634044" y="631189"/>
                </a:lnTo>
                <a:lnTo>
                  <a:pt x="665850" y="601031"/>
                </a:lnTo>
                <a:lnTo>
                  <a:pt x="693742" y="567503"/>
                </a:lnTo>
                <a:lnTo>
                  <a:pt x="717363" y="530945"/>
                </a:lnTo>
                <a:lnTo>
                  <a:pt x="736356" y="491694"/>
                </a:lnTo>
                <a:lnTo>
                  <a:pt x="750365" y="450092"/>
                </a:lnTo>
                <a:lnTo>
                  <a:pt x="759031" y="406477"/>
                </a:lnTo>
                <a:lnTo>
                  <a:pt x="762000" y="361188"/>
                </a:lnTo>
                <a:lnTo>
                  <a:pt x="759031" y="315873"/>
                </a:lnTo>
                <a:lnTo>
                  <a:pt x="750365" y="272241"/>
                </a:lnTo>
                <a:lnTo>
                  <a:pt x="736356" y="230628"/>
                </a:lnTo>
                <a:lnTo>
                  <a:pt x="717363" y="191374"/>
                </a:lnTo>
                <a:lnTo>
                  <a:pt x="693742" y="154816"/>
                </a:lnTo>
                <a:lnTo>
                  <a:pt x="665850" y="121293"/>
                </a:lnTo>
                <a:lnTo>
                  <a:pt x="634044" y="91142"/>
                </a:lnTo>
                <a:lnTo>
                  <a:pt x="598681" y="64702"/>
                </a:lnTo>
                <a:lnTo>
                  <a:pt x="560118" y="42311"/>
                </a:lnTo>
                <a:lnTo>
                  <a:pt x="518711" y="24307"/>
                </a:lnTo>
                <a:lnTo>
                  <a:pt x="474818" y="11028"/>
                </a:lnTo>
                <a:lnTo>
                  <a:pt x="428795" y="2813"/>
                </a:lnTo>
                <a:lnTo>
                  <a:pt x="3810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51300" y="1695450"/>
            <a:ext cx="762000" cy="722630"/>
          </a:xfrm>
          <a:custGeom>
            <a:avLst/>
            <a:gdLst/>
            <a:ahLst/>
            <a:cxnLst/>
            <a:rect l="l" t="t" r="r" b="b"/>
            <a:pathLst>
              <a:path w="762000" h="722630">
                <a:moveTo>
                  <a:pt x="0" y="361188"/>
                </a:moveTo>
                <a:lnTo>
                  <a:pt x="2968" y="315873"/>
                </a:lnTo>
                <a:lnTo>
                  <a:pt x="11634" y="272241"/>
                </a:lnTo>
                <a:lnTo>
                  <a:pt x="25643" y="230628"/>
                </a:lnTo>
                <a:lnTo>
                  <a:pt x="44636" y="191374"/>
                </a:lnTo>
                <a:lnTo>
                  <a:pt x="68257" y="154816"/>
                </a:lnTo>
                <a:lnTo>
                  <a:pt x="96149" y="121293"/>
                </a:lnTo>
                <a:lnTo>
                  <a:pt x="127955" y="91142"/>
                </a:lnTo>
                <a:lnTo>
                  <a:pt x="163318" y="64702"/>
                </a:lnTo>
                <a:lnTo>
                  <a:pt x="201881" y="42311"/>
                </a:lnTo>
                <a:lnTo>
                  <a:pt x="243288" y="24307"/>
                </a:lnTo>
                <a:lnTo>
                  <a:pt x="287181" y="11028"/>
                </a:lnTo>
                <a:lnTo>
                  <a:pt x="333204" y="2813"/>
                </a:lnTo>
                <a:lnTo>
                  <a:pt x="381000" y="0"/>
                </a:lnTo>
                <a:lnTo>
                  <a:pt x="428795" y="2813"/>
                </a:lnTo>
                <a:lnTo>
                  <a:pt x="474818" y="11028"/>
                </a:lnTo>
                <a:lnTo>
                  <a:pt x="518711" y="24307"/>
                </a:lnTo>
                <a:lnTo>
                  <a:pt x="560118" y="42311"/>
                </a:lnTo>
                <a:lnTo>
                  <a:pt x="598681" y="64702"/>
                </a:lnTo>
                <a:lnTo>
                  <a:pt x="634044" y="91142"/>
                </a:lnTo>
                <a:lnTo>
                  <a:pt x="665850" y="121293"/>
                </a:lnTo>
                <a:lnTo>
                  <a:pt x="693742" y="154816"/>
                </a:lnTo>
                <a:lnTo>
                  <a:pt x="717363" y="191374"/>
                </a:lnTo>
                <a:lnTo>
                  <a:pt x="736356" y="230628"/>
                </a:lnTo>
                <a:lnTo>
                  <a:pt x="750365" y="272241"/>
                </a:lnTo>
                <a:lnTo>
                  <a:pt x="759031" y="315873"/>
                </a:lnTo>
                <a:lnTo>
                  <a:pt x="762000" y="361188"/>
                </a:lnTo>
                <a:lnTo>
                  <a:pt x="759031" y="406477"/>
                </a:lnTo>
                <a:lnTo>
                  <a:pt x="750365" y="450092"/>
                </a:lnTo>
                <a:lnTo>
                  <a:pt x="736356" y="491694"/>
                </a:lnTo>
                <a:lnTo>
                  <a:pt x="717363" y="530945"/>
                </a:lnTo>
                <a:lnTo>
                  <a:pt x="693742" y="567503"/>
                </a:lnTo>
                <a:lnTo>
                  <a:pt x="665850" y="601031"/>
                </a:lnTo>
                <a:lnTo>
                  <a:pt x="634044" y="631189"/>
                </a:lnTo>
                <a:lnTo>
                  <a:pt x="598681" y="657638"/>
                </a:lnTo>
                <a:lnTo>
                  <a:pt x="560118" y="680039"/>
                </a:lnTo>
                <a:lnTo>
                  <a:pt x="518711" y="698053"/>
                </a:lnTo>
                <a:lnTo>
                  <a:pt x="474818" y="711339"/>
                </a:lnTo>
                <a:lnTo>
                  <a:pt x="428795" y="719560"/>
                </a:lnTo>
                <a:lnTo>
                  <a:pt x="381000" y="722376"/>
                </a:lnTo>
                <a:lnTo>
                  <a:pt x="333204" y="719560"/>
                </a:lnTo>
                <a:lnTo>
                  <a:pt x="287181" y="711339"/>
                </a:lnTo>
                <a:lnTo>
                  <a:pt x="243288" y="698053"/>
                </a:lnTo>
                <a:lnTo>
                  <a:pt x="201881" y="680039"/>
                </a:lnTo>
                <a:lnTo>
                  <a:pt x="163318" y="657638"/>
                </a:lnTo>
                <a:lnTo>
                  <a:pt x="127955" y="631189"/>
                </a:lnTo>
                <a:lnTo>
                  <a:pt x="96149" y="601031"/>
                </a:lnTo>
                <a:lnTo>
                  <a:pt x="68257" y="567503"/>
                </a:lnTo>
                <a:lnTo>
                  <a:pt x="44636" y="530945"/>
                </a:lnTo>
                <a:lnTo>
                  <a:pt x="25643" y="491694"/>
                </a:lnTo>
                <a:lnTo>
                  <a:pt x="11634" y="450092"/>
                </a:lnTo>
                <a:lnTo>
                  <a:pt x="2968" y="406477"/>
                </a:lnTo>
                <a:lnTo>
                  <a:pt x="0" y="3611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38954" y="1512189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0" y="3779901"/>
            <a:ext cx="762000" cy="722630"/>
          </a:xfrm>
          <a:custGeom>
            <a:avLst/>
            <a:gdLst/>
            <a:ahLst/>
            <a:cxnLst/>
            <a:rect l="l" t="t" r="r" b="b"/>
            <a:pathLst>
              <a:path w="762000" h="722629">
                <a:moveTo>
                  <a:pt x="381000" y="0"/>
                </a:moveTo>
                <a:lnTo>
                  <a:pt x="333204" y="2813"/>
                </a:lnTo>
                <a:lnTo>
                  <a:pt x="287181" y="11028"/>
                </a:lnTo>
                <a:lnTo>
                  <a:pt x="243288" y="24305"/>
                </a:lnTo>
                <a:lnTo>
                  <a:pt x="201881" y="42307"/>
                </a:lnTo>
                <a:lnTo>
                  <a:pt x="163318" y="64695"/>
                </a:lnTo>
                <a:lnTo>
                  <a:pt x="127955" y="91129"/>
                </a:lnTo>
                <a:lnTo>
                  <a:pt x="96149" y="121273"/>
                </a:lnTo>
                <a:lnTo>
                  <a:pt x="68257" y="154787"/>
                </a:lnTo>
                <a:lnTo>
                  <a:pt x="44636" y="191332"/>
                </a:lnTo>
                <a:lnTo>
                  <a:pt x="25643" y="230571"/>
                </a:lnTo>
                <a:lnTo>
                  <a:pt x="11634" y="272164"/>
                </a:lnTo>
                <a:lnTo>
                  <a:pt x="2968" y="315773"/>
                </a:lnTo>
                <a:lnTo>
                  <a:pt x="0" y="361061"/>
                </a:lnTo>
                <a:lnTo>
                  <a:pt x="2968" y="406375"/>
                </a:lnTo>
                <a:lnTo>
                  <a:pt x="11634" y="450007"/>
                </a:lnTo>
                <a:lnTo>
                  <a:pt x="25643" y="491620"/>
                </a:lnTo>
                <a:lnTo>
                  <a:pt x="44636" y="530874"/>
                </a:lnTo>
                <a:lnTo>
                  <a:pt x="68257" y="567432"/>
                </a:lnTo>
                <a:lnTo>
                  <a:pt x="96149" y="600955"/>
                </a:lnTo>
                <a:lnTo>
                  <a:pt x="127955" y="631106"/>
                </a:lnTo>
                <a:lnTo>
                  <a:pt x="163318" y="657546"/>
                </a:lnTo>
                <a:lnTo>
                  <a:pt x="201881" y="679937"/>
                </a:lnTo>
                <a:lnTo>
                  <a:pt x="243288" y="697941"/>
                </a:lnTo>
                <a:lnTo>
                  <a:pt x="287181" y="711220"/>
                </a:lnTo>
                <a:lnTo>
                  <a:pt x="333204" y="719435"/>
                </a:lnTo>
                <a:lnTo>
                  <a:pt x="381000" y="722249"/>
                </a:lnTo>
                <a:lnTo>
                  <a:pt x="428795" y="719435"/>
                </a:lnTo>
                <a:lnTo>
                  <a:pt x="474818" y="711220"/>
                </a:lnTo>
                <a:lnTo>
                  <a:pt x="518711" y="697941"/>
                </a:lnTo>
                <a:lnTo>
                  <a:pt x="560118" y="679937"/>
                </a:lnTo>
                <a:lnTo>
                  <a:pt x="598681" y="657546"/>
                </a:lnTo>
                <a:lnTo>
                  <a:pt x="634044" y="631106"/>
                </a:lnTo>
                <a:lnTo>
                  <a:pt x="665850" y="600955"/>
                </a:lnTo>
                <a:lnTo>
                  <a:pt x="693742" y="567432"/>
                </a:lnTo>
                <a:lnTo>
                  <a:pt x="717363" y="530874"/>
                </a:lnTo>
                <a:lnTo>
                  <a:pt x="736356" y="491620"/>
                </a:lnTo>
                <a:lnTo>
                  <a:pt x="750365" y="450007"/>
                </a:lnTo>
                <a:lnTo>
                  <a:pt x="759031" y="406375"/>
                </a:lnTo>
                <a:lnTo>
                  <a:pt x="762000" y="361061"/>
                </a:lnTo>
                <a:lnTo>
                  <a:pt x="759031" y="315773"/>
                </a:lnTo>
                <a:lnTo>
                  <a:pt x="750365" y="272164"/>
                </a:lnTo>
                <a:lnTo>
                  <a:pt x="736356" y="230571"/>
                </a:lnTo>
                <a:lnTo>
                  <a:pt x="717363" y="191332"/>
                </a:lnTo>
                <a:lnTo>
                  <a:pt x="693742" y="154787"/>
                </a:lnTo>
                <a:lnTo>
                  <a:pt x="665850" y="121273"/>
                </a:lnTo>
                <a:lnTo>
                  <a:pt x="634044" y="91129"/>
                </a:lnTo>
                <a:lnTo>
                  <a:pt x="598681" y="64695"/>
                </a:lnTo>
                <a:lnTo>
                  <a:pt x="560118" y="42307"/>
                </a:lnTo>
                <a:lnTo>
                  <a:pt x="518711" y="24305"/>
                </a:lnTo>
                <a:lnTo>
                  <a:pt x="474818" y="11028"/>
                </a:lnTo>
                <a:lnTo>
                  <a:pt x="428795" y="2813"/>
                </a:lnTo>
                <a:lnTo>
                  <a:pt x="3810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3779901"/>
            <a:ext cx="762000" cy="722630"/>
          </a:xfrm>
          <a:custGeom>
            <a:avLst/>
            <a:gdLst/>
            <a:ahLst/>
            <a:cxnLst/>
            <a:rect l="l" t="t" r="r" b="b"/>
            <a:pathLst>
              <a:path w="762000" h="722629">
                <a:moveTo>
                  <a:pt x="0" y="361061"/>
                </a:moveTo>
                <a:lnTo>
                  <a:pt x="2968" y="315773"/>
                </a:lnTo>
                <a:lnTo>
                  <a:pt x="11634" y="272164"/>
                </a:lnTo>
                <a:lnTo>
                  <a:pt x="25643" y="230571"/>
                </a:lnTo>
                <a:lnTo>
                  <a:pt x="44636" y="191332"/>
                </a:lnTo>
                <a:lnTo>
                  <a:pt x="68257" y="154787"/>
                </a:lnTo>
                <a:lnTo>
                  <a:pt x="96149" y="121273"/>
                </a:lnTo>
                <a:lnTo>
                  <a:pt x="127955" y="91129"/>
                </a:lnTo>
                <a:lnTo>
                  <a:pt x="163318" y="64695"/>
                </a:lnTo>
                <a:lnTo>
                  <a:pt x="201881" y="42307"/>
                </a:lnTo>
                <a:lnTo>
                  <a:pt x="243288" y="24305"/>
                </a:lnTo>
                <a:lnTo>
                  <a:pt x="287181" y="11028"/>
                </a:lnTo>
                <a:lnTo>
                  <a:pt x="333204" y="2813"/>
                </a:lnTo>
                <a:lnTo>
                  <a:pt x="381000" y="0"/>
                </a:lnTo>
                <a:lnTo>
                  <a:pt x="428795" y="2813"/>
                </a:lnTo>
                <a:lnTo>
                  <a:pt x="474818" y="11028"/>
                </a:lnTo>
                <a:lnTo>
                  <a:pt x="518711" y="24305"/>
                </a:lnTo>
                <a:lnTo>
                  <a:pt x="560118" y="42307"/>
                </a:lnTo>
                <a:lnTo>
                  <a:pt x="598681" y="64695"/>
                </a:lnTo>
                <a:lnTo>
                  <a:pt x="634044" y="91129"/>
                </a:lnTo>
                <a:lnTo>
                  <a:pt x="665850" y="121273"/>
                </a:lnTo>
                <a:lnTo>
                  <a:pt x="693742" y="154787"/>
                </a:lnTo>
                <a:lnTo>
                  <a:pt x="717363" y="191332"/>
                </a:lnTo>
                <a:lnTo>
                  <a:pt x="736356" y="230571"/>
                </a:lnTo>
                <a:lnTo>
                  <a:pt x="750365" y="272164"/>
                </a:lnTo>
                <a:lnTo>
                  <a:pt x="759031" y="315773"/>
                </a:lnTo>
                <a:lnTo>
                  <a:pt x="762000" y="361061"/>
                </a:lnTo>
                <a:lnTo>
                  <a:pt x="759031" y="406375"/>
                </a:lnTo>
                <a:lnTo>
                  <a:pt x="750365" y="450007"/>
                </a:lnTo>
                <a:lnTo>
                  <a:pt x="736356" y="491620"/>
                </a:lnTo>
                <a:lnTo>
                  <a:pt x="717363" y="530874"/>
                </a:lnTo>
                <a:lnTo>
                  <a:pt x="693742" y="567432"/>
                </a:lnTo>
                <a:lnTo>
                  <a:pt x="665850" y="600955"/>
                </a:lnTo>
                <a:lnTo>
                  <a:pt x="634044" y="631106"/>
                </a:lnTo>
                <a:lnTo>
                  <a:pt x="598681" y="657546"/>
                </a:lnTo>
                <a:lnTo>
                  <a:pt x="560118" y="679937"/>
                </a:lnTo>
                <a:lnTo>
                  <a:pt x="518711" y="697941"/>
                </a:lnTo>
                <a:lnTo>
                  <a:pt x="474818" y="711220"/>
                </a:lnTo>
                <a:lnTo>
                  <a:pt x="428795" y="719435"/>
                </a:lnTo>
                <a:lnTo>
                  <a:pt x="381000" y="722249"/>
                </a:lnTo>
                <a:lnTo>
                  <a:pt x="333204" y="719435"/>
                </a:lnTo>
                <a:lnTo>
                  <a:pt x="287181" y="711220"/>
                </a:lnTo>
                <a:lnTo>
                  <a:pt x="243288" y="697941"/>
                </a:lnTo>
                <a:lnTo>
                  <a:pt x="201881" y="679937"/>
                </a:lnTo>
                <a:lnTo>
                  <a:pt x="163318" y="657546"/>
                </a:lnTo>
                <a:lnTo>
                  <a:pt x="127955" y="631106"/>
                </a:lnTo>
                <a:lnTo>
                  <a:pt x="96149" y="600955"/>
                </a:lnTo>
                <a:lnTo>
                  <a:pt x="68257" y="567432"/>
                </a:lnTo>
                <a:lnTo>
                  <a:pt x="44636" y="530874"/>
                </a:lnTo>
                <a:lnTo>
                  <a:pt x="25643" y="491620"/>
                </a:lnTo>
                <a:lnTo>
                  <a:pt x="11634" y="450007"/>
                </a:lnTo>
                <a:lnTo>
                  <a:pt x="2968" y="406375"/>
                </a:lnTo>
                <a:lnTo>
                  <a:pt x="0" y="3610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5776" y="3699205"/>
            <a:ext cx="368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7251" y="2311400"/>
            <a:ext cx="1265555" cy="584200"/>
          </a:xfrm>
          <a:custGeom>
            <a:avLst/>
            <a:gdLst/>
            <a:ahLst/>
            <a:cxnLst/>
            <a:rect l="l" t="t" r="r" b="b"/>
            <a:pathLst>
              <a:path w="1265554" h="584200">
                <a:moveTo>
                  <a:pt x="1265174" y="0"/>
                </a:moveTo>
                <a:lnTo>
                  <a:pt x="0" y="584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4953000"/>
            <a:ext cx="1456055" cy="1116330"/>
          </a:xfrm>
          <a:custGeom>
            <a:avLst/>
            <a:gdLst/>
            <a:ahLst/>
            <a:cxnLst/>
            <a:rect l="l" t="t" r="r" b="b"/>
            <a:pathLst>
              <a:path w="1456055" h="1116329">
                <a:moveTo>
                  <a:pt x="727837" y="0"/>
                </a:moveTo>
                <a:lnTo>
                  <a:pt x="0" y="1116012"/>
                </a:lnTo>
                <a:lnTo>
                  <a:pt x="1455801" y="1116012"/>
                </a:lnTo>
                <a:lnTo>
                  <a:pt x="727837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600" y="4953000"/>
            <a:ext cx="1456055" cy="1116330"/>
          </a:xfrm>
          <a:custGeom>
            <a:avLst/>
            <a:gdLst/>
            <a:ahLst/>
            <a:cxnLst/>
            <a:rect l="l" t="t" r="r" b="b"/>
            <a:pathLst>
              <a:path w="1456055" h="1116329">
                <a:moveTo>
                  <a:pt x="0" y="1116012"/>
                </a:moveTo>
                <a:lnTo>
                  <a:pt x="727837" y="0"/>
                </a:lnTo>
                <a:lnTo>
                  <a:pt x="1455801" y="1116012"/>
                </a:lnTo>
                <a:lnTo>
                  <a:pt x="0" y="11160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38325" y="4395723"/>
            <a:ext cx="601980" cy="557530"/>
          </a:xfrm>
          <a:custGeom>
            <a:avLst/>
            <a:gdLst/>
            <a:ahLst/>
            <a:cxnLst/>
            <a:rect l="l" t="t" r="r" b="b"/>
            <a:pathLst>
              <a:path w="601980" h="557529">
                <a:moveTo>
                  <a:pt x="601599" y="0"/>
                </a:moveTo>
                <a:lnTo>
                  <a:pt x="0" y="55727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50416" y="5273750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X</a:t>
            </a:r>
            <a:endParaRPr sz="5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57501" y="4876800"/>
            <a:ext cx="1317625" cy="1183005"/>
          </a:xfrm>
          <a:custGeom>
            <a:avLst/>
            <a:gdLst/>
            <a:ahLst/>
            <a:cxnLst/>
            <a:rect l="l" t="t" r="r" b="b"/>
            <a:pathLst>
              <a:path w="1317625" h="1183004">
                <a:moveTo>
                  <a:pt x="658749" y="0"/>
                </a:moveTo>
                <a:lnTo>
                  <a:pt x="0" y="1182687"/>
                </a:lnTo>
                <a:lnTo>
                  <a:pt x="1317625" y="1182687"/>
                </a:lnTo>
                <a:lnTo>
                  <a:pt x="65874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7501" y="4876800"/>
            <a:ext cx="1317625" cy="1183005"/>
          </a:xfrm>
          <a:custGeom>
            <a:avLst/>
            <a:gdLst/>
            <a:ahLst/>
            <a:cxnLst/>
            <a:rect l="l" t="t" r="r" b="b"/>
            <a:pathLst>
              <a:path w="1317625" h="1183004">
                <a:moveTo>
                  <a:pt x="0" y="1182687"/>
                </a:moveTo>
                <a:lnTo>
                  <a:pt x="658749" y="0"/>
                </a:lnTo>
                <a:lnTo>
                  <a:pt x="1317625" y="1182687"/>
                </a:lnTo>
                <a:lnTo>
                  <a:pt x="0" y="1182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75585" y="5322519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V</a:t>
            </a:r>
            <a:endParaRPr sz="5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29225" y="3271901"/>
            <a:ext cx="1457325" cy="1117600"/>
          </a:xfrm>
          <a:custGeom>
            <a:avLst/>
            <a:gdLst/>
            <a:ahLst/>
            <a:cxnLst/>
            <a:rect l="l" t="t" r="r" b="b"/>
            <a:pathLst>
              <a:path w="1457325" h="1117600">
                <a:moveTo>
                  <a:pt x="728726" y="0"/>
                </a:moveTo>
                <a:lnTo>
                  <a:pt x="0" y="1117473"/>
                </a:lnTo>
                <a:lnTo>
                  <a:pt x="1457325" y="1117473"/>
                </a:lnTo>
                <a:lnTo>
                  <a:pt x="728726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29225" y="3271901"/>
            <a:ext cx="1457325" cy="1117600"/>
          </a:xfrm>
          <a:custGeom>
            <a:avLst/>
            <a:gdLst/>
            <a:ahLst/>
            <a:cxnLst/>
            <a:rect l="l" t="t" r="r" b="b"/>
            <a:pathLst>
              <a:path w="1457325" h="1117600">
                <a:moveTo>
                  <a:pt x="0" y="1117473"/>
                </a:moveTo>
                <a:lnTo>
                  <a:pt x="728726" y="0"/>
                </a:lnTo>
                <a:lnTo>
                  <a:pt x="1457325" y="1117473"/>
                </a:lnTo>
                <a:lnTo>
                  <a:pt x="0" y="111747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79675" y="4395723"/>
            <a:ext cx="536575" cy="481330"/>
          </a:xfrm>
          <a:custGeom>
            <a:avLst/>
            <a:gdLst/>
            <a:ahLst/>
            <a:cxnLst/>
            <a:rect l="l" t="t" r="r" b="b"/>
            <a:pathLst>
              <a:path w="536575" h="481329">
                <a:moveTo>
                  <a:pt x="0" y="0"/>
                </a:moveTo>
                <a:lnTo>
                  <a:pt x="536575" y="4810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02175" y="2313051"/>
            <a:ext cx="1256030" cy="958850"/>
          </a:xfrm>
          <a:custGeom>
            <a:avLst/>
            <a:gdLst/>
            <a:ahLst/>
            <a:cxnLst/>
            <a:rect l="l" t="t" r="r" b="b"/>
            <a:pathLst>
              <a:path w="1256029" h="958850">
                <a:moveTo>
                  <a:pt x="0" y="0"/>
                </a:moveTo>
                <a:lnTo>
                  <a:pt x="1255776" y="9588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02475" y="6030912"/>
            <a:ext cx="1456055" cy="0"/>
          </a:xfrm>
          <a:custGeom>
            <a:avLst/>
            <a:gdLst/>
            <a:ahLst/>
            <a:cxnLst/>
            <a:rect l="l" t="t" r="r" b="b"/>
            <a:pathLst>
              <a:path w="1456054">
                <a:moveTo>
                  <a:pt x="0" y="0"/>
                </a:moveTo>
                <a:lnTo>
                  <a:pt x="1455801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000" y="4038600"/>
            <a:ext cx="1316355" cy="1183005"/>
          </a:xfrm>
          <a:custGeom>
            <a:avLst/>
            <a:gdLst/>
            <a:ahLst/>
            <a:cxnLst/>
            <a:rect l="l" t="t" r="r" b="b"/>
            <a:pathLst>
              <a:path w="1316354" h="1183004">
                <a:moveTo>
                  <a:pt x="657987" y="0"/>
                </a:moveTo>
                <a:lnTo>
                  <a:pt x="0" y="1182624"/>
                </a:lnTo>
                <a:lnTo>
                  <a:pt x="1316101" y="1182624"/>
                </a:lnTo>
                <a:lnTo>
                  <a:pt x="657987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0000" y="4038600"/>
            <a:ext cx="1316355" cy="1183005"/>
          </a:xfrm>
          <a:custGeom>
            <a:avLst/>
            <a:gdLst/>
            <a:ahLst/>
            <a:cxnLst/>
            <a:rect l="l" t="t" r="r" b="b"/>
            <a:pathLst>
              <a:path w="1316354" h="1183004">
                <a:moveTo>
                  <a:pt x="0" y="1182624"/>
                </a:moveTo>
                <a:lnTo>
                  <a:pt x="657987" y="0"/>
                </a:lnTo>
                <a:lnTo>
                  <a:pt x="1316101" y="1182624"/>
                </a:lnTo>
                <a:lnTo>
                  <a:pt x="0" y="11826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32326" y="4402073"/>
            <a:ext cx="673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W</a:t>
            </a:r>
            <a:endParaRPr sz="5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14600" y="2895600"/>
            <a:ext cx="763905" cy="722630"/>
          </a:xfrm>
          <a:custGeom>
            <a:avLst/>
            <a:gdLst/>
            <a:ahLst/>
            <a:cxnLst/>
            <a:rect l="l" t="t" r="r" b="b"/>
            <a:pathLst>
              <a:path w="763904" h="722629">
                <a:moveTo>
                  <a:pt x="381762" y="0"/>
                </a:moveTo>
                <a:lnTo>
                  <a:pt x="333878" y="2813"/>
                </a:lnTo>
                <a:lnTo>
                  <a:pt x="287769" y="11028"/>
                </a:lnTo>
                <a:lnTo>
                  <a:pt x="243791" y="24307"/>
                </a:lnTo>
                <a:lnTo>
                  <a:pt x="202303" y="42311"/>
                </a:lnTo>
                <a:lnTo>
                  <a:pt x="163662" y="64702"/>
                </a:lnTo>
                <a:lnTo>
                  <a:pt x="128227" y="91142"/>
                </a:lnTo>
                <a:lnTo>
                  <a:pt x="96355" y="121293"/>
                </a:lnTo>
                <a:lnTo>
                  <a:pt x="68404" y="154816"/>
                </a:lnTo>
                <a:lnTo>
                  <a:pt x="44733" y="191374"/>
                </a:lnTo>
                <a:lnTo>
                  <a:pt x="25699" y="230628"/>
                </a:lnTo>
                <a:lnTo>
                  <a:pt x="11660" y="272241"/>
                </a:lnTo>
                <a:lnTo>
                  <a:pt x="2974" y="315873"/>
                </a:lnTo>
                <a:lnTo>
                  <a:pt x="0" y="361188"/>
                </a:lnTo>
                <a:lnTo>
                  <a:pt x="2974" y="406477"/>
                </a:lnTo>
                <a:lnTo>
                  <a:pt x="11660" y="450092"/>
                </a:lnTo>
                <a:lnTo>
                  <a:pt x="25699" y="491694"/>
                </a:lnTo>
                <a:lnTo>
                  <a:pt x="44733" y="530945"/>
                </a:lnTo>
                <a:lnTo>
                  <a:pt x="68404" y="567503"/>
                </a:lnTo>
                <a:lnTo>
                  <a:pt x="96355" y="601031"/>
                </a:lnTo>
                <a:lnTo>
                  <a:pt x="128227" y="631189"/>
                </a:lnTo>
                <a:lnTo>
                  <a:pt x="163662" y="657638"/>
                </a:lnTo>
                <a:lnTo>
                  <a:pt x="202303" y="680039"/>
                </a:lnTo>
                <a:lnTo>
                  <a:pt x="243791" y="698053"/>
                </a:lnTo>
                <a:lnTo>
                  <a:pt x="287769" y="711339"/>
                </a:lnTo>
                <a:lnTo>
                  <a:pt x="333878" y="719560"/>
                </a:lnTo>
                <a:lnTo>
                  <a:pt x="381762" y="722376"/>
                </a:lnTo>
                <a:lnTo>
                  <a:pt x="429672" y="719560"/>
                </a:lnTo>
                <a:lnTo>
                  <a:pt x="475804" y="711339"/>
                </a:lnTo>
                <a:lnTo>
                  <a:pt x="519801" y="698053"/>
                </a:lnTo>
                <a:lnTo>
                  <a:pt x="561305" y="680039"/>
                </a:lnTo>
                <a:lnTo>
                  <a:pt x="599958" y="657638"/>
                </a:lnTo>
                <a:lnTo>
                  <a:pt x="635403" y="631189"/>
                </a:lnTo>
                <a:lnTo>
                  <a:pt x="667283" y="601031"/>
                </a:lnTo>
                <a:lnTo>
                  <a:pt x="695238" y="567503"/>
                </a:lnTo>
                <a:lnTo>
                  <a:pt x="718913" y="530945"/>
                </a:lnTo>
                <a:lnTo>
                  <a:pt x="737949" y="491694"/>
                </a:lnTo>
                <a:lnTo>
                  <a:pt x="751989" y="450092"/>
                </a:lnTo>
                <a:lnTo>
                  <a:pt x="760676" y="406477"/>
                </a:lnTo>
                <a:lnTo>
                  <a:pt x="763651" y="361188"/>
                </a:lnTo>
                <a:lnTo>
                  <a:pt x="760676" y="315873"/>
                </a:lnTo>
                <a:lnTo>
                  <a:pt x="751989" y="272241"/>
                </a:lnTo>
                <a:lnTo>
                  <a:pt x="737949" y="230628"/>
                </a:lnTo>
                <a:lnTo>
                  <a:pt x="718913" y="191374"/>
                </a:lnTo>
                <a:lnTo>
                  <a:pt x="695238" y="154816"/>
                </a:lnTo>
                <a:lnTo>
                  <a:pt x="667283" y="121293"/>
                </a:lnTo>
                <a:lnTo>
                  <a:pt x="635403" y="91142"/>
                </a:lnTo>
                <a:lnTo>
                  <a:pt x="599958" y="64702"/>
                </a:lnTo>
                <a:lnTo>
                  <a:pt x="561305" y="42311"/>
                </a:lnTo>
                <a:lnTo>
                  <a:pt x="519801" y="24307"/>
                </a:lnTo>
                <a:lnTo>
                  <a:pt x="475804" y="11028"/>
                </a:lnTo>
                <a:lnTo>
                  <a:pt x="429672" y="2813"/>
                </a:lnTo>
                <a:lnTo>
                  <a:pt x="381762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26684" y="3561969"/>
            <a:ext cx="2961640" cy="1688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5560" algn="l"/>
                <a:tab pos="2948305" algn="l"/>
              </a:tabLst>
            </a:pP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  <a:p>
            <a:pPr marL="1292860" algn="ctr">
              <a:lnSpc>
                <a:spcPct val="100000"/>
              </a:lnSpc>
              <a:spcBef>
                <a:spcPts val="135"/>
              </a:spcBef>
              <a:tabLst>
                <a:tab pos="2935605" algn="l"/>
              </a:tabLst>
            </a:pP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14600" y="2895600"/>
            <a:ext cx="763905" cy="722630"/>
          </a:xfrm>
          <a:custGeom>
            <a:avLst/>
            <a:gdLst/>
            <a:ahLst/>
            <a:cxnLst/>
            <a:rect l="l" t="t" r="r" b="b"/>
            <a:pathLst>
              <a:path w="763904" h="722629">
                <a:moveTo>
                  <a:pt x="0" y="361188"/>
                </a:moveTo>
                <a:lnTo>
                  <a:pt x="2974" y="315873"/>
                </a:lnTo>
                <a:lnTo>
                  <a:pt x="11660" y="272241"/>
                </a:lnTo>
                <a:lnTo>
                  <a:pt x="25699" y="230628"/>
                </a:lnTo>
                <a:lnTo>
                  <a:pt x="44733" y="191374"/>
                </a:lnTo>
                <a:lnTo>
                  <a:pt x="68404" y="154816"/>
                </a:lnTo>
                <a:lnTo>
                  <a:pt x="96355" y="121293"/>
                </a:lnTo>
                <a:lnTo>
                  <a:pt x="128227" y="91142"/>
                </a:lnTo>
                <a:lnTo>
                  <a:pt x="163662" y="64702"/>
                </a:lnTo>
                <a:lnTo>
                  <a:pt x="202303" y="42311"/>
                </a:lnTo>
                <a:lnTo>
                  <a:pt x="243791" y="24307"/>
                </a:lnTo>
                <a:lnTo>
                  <a:pt x="287769" y="11028"/>
                </a:lnTo>
                <a:lnTo>
                  <a:pt x="333878" y="2813"/>
                </a:lnTo>
                <a:lnTo>
                  <a:pt x="381762" y="0"/>
                </a:lnTo>
                <a:lnTo>
                  <a:pt x="429672" y="2813"/>
                </a:lnTo>
                <a:lnTo>
                  <a:pt x="475804" y="11028"/>
                </a:lnTo>
                <a:lnTo>
                  <a:pt x="519801" y="24307"/>
                </a:lnTo>
                <a:lnTo>
                  <a:pt x="561305" y="42311"/>
                </a:lnTo>
                <a:lnTo>
                  <a:pt x="599958" y="64702"/>
                </a:lnTo>
                <a:lnTo>
                  <a:pt x="635403" y="91142"/>
                </a:lnTo>
                <a:lnTo>
                  <a:pt x="667283" y="121293"/>
                </a:lnTo>
                <a:lnTo>
                  <a:pt x="695238" y="154816"/>
                </a:lnTo>
                <a:lnTo>
                  <a:pt x="718913" y="191374"/>
                </a:lnTo>
                <a:lnTo>
                  <a:pt x="737949" y="230628"/>
                </a:lnTo>
                <a:lnTo>
                  <a:pt x="751989" y="272241"/>
                </a:lnTo>
                <a:lnTo>
                  <a:pt x="760676" y="315873"/>
                </a:lnTo>
                <a:lnTo>
                  <a:pt x="763651" y="361188"/>
                </a:lnTo>
                <a:lnTo>
                  <a:pt x="760676" y="406477"/>
                </a:lnTo>
                <a:lnTo>
                  <a:pt x="751989" y="450092"/>
                </a:lnTo>
                <a:lnTo>
                  <a:pt x="737949" y="491694"/>
                </a:lnTo>
                <a:lnTo>
                  <a:pt x="718913" y="530945"/>
                </a:lnTo>
                <a:lnTo>
                  <a:pt x="695238" y="567503"/>
                </a:lnTo>
                <a:lnTo>
                  <a:pt x="667283" y="601031"/>
                </a:lnTo>
                <a:lnTo>
                  <a:pt x="635403" y="631189"/>
                </a:lnTo>
                <a:lnTo>
                  <a:pt x="599958" y="657638"/>
                </a:lnTo>
                <a:lnTo>
                  <a:pt x="561305" y="680039"/>
                </a:lnTo>
                <a:lnTo>
                  <a:pt x="519801" y="698053"/>
                </a:lnTo>
                <a:lnTo>
                  <a:pt x="475804" y="711339"/>
                </a:lnTo>
                <a:lnTo>
                  <a:pt x="429672" y="719560"/>
                </a:lnTo>
                <a:lnTo>
                  <a:pt x="381762" y="722376"/>
                </a:lnTo>
                <a:lnTo>
                  <a:pt x="333878" y="719560"/>
                </a:lnTo>
                <a:lnTo>
                  <a:pt x="287769" y="711339"/>
                </a:lnTo>
                <a:lnTo>
                  <a:pt x="243791" y="698053"/>
                </a:lnTo>
                <a:lnTo>
                  <a:pt x="202303" y="680039"/>
                </a:lnTo>
                <a:lnTo>
                  <a:pt x="163662" y="657638"/>
                </a:lnTo>
                <a:lnTo>
                  <a:pt x="128227" y="631189"/>
                </a:lnTo>
                <a:lnTo>
                  <a:pt x="96355" y="601031"/>
                </a:lnTo>
                <a:lnTo>
                  <a:pt x="68404" y="567503"/>
                </a:lnTo>
                <a:lnTo>
                  <a:pt x="44733" y="530945"/>
                </a:lnTo>
                <a:lnTo>
                  <a:pt x="25699" y="491694"/>
                </a:lnTo>
                <a:lnTo>
                  <a:pt x="11660" y="450092"/>
                </a:lnTo>
                <a:lnTo>
                  <a:pt x="2974" y="406477"/>
                </a:lnTo>
                <a:lnTo>
                  <a:pt x="0" y="3611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06954" y="2814954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i</a:t>
            </a:r>
            <a:endParaRPr sz="5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67126" y="3511550"/>
            <a:ext cx="1301750" cy="527050"/>
          </a:xfrm>
          <a:custGeom>
            <a:avLst/>
            <a:gdLst/>
            <a:ahLst/>
            <a:cxnLst/>
            <a:rect l="l" t="t" r="r" b="b"/>
            <a:pathLst>
              <a:path w="1301750" h="527050">
                <a:moveTo>
                  <a:pt x="0" y="0"/>
                </a:moveTo>
                <a:lnTo>
                  <a:pt x="1301750" y="5270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28699" y="25400"/>
            <a:ext cx="608774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1375" marR="5080" indent="-2099310">
              <a:lnSpc>
                <a:spcPct val="100000"/>
              </a:lnSpc>
              <a:spcBef>
                <a:spcPts val="100"/>
              </a:spcBef>
            </a:pP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Double rotation :</a:t>
            </a:r>
            <a:r>
              <a:rPr sz="4400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second  rotation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09800" y="3511550"/>
            <a:ext cx="415925" cy="268605"/>
          </a:xfrm>
          <a:custGeom>
            <a:avLst/>
            <a:gdLst/>
            <a:ahLst/>
            <a:cxnLst/>
            <a:rect l="l" t="t" r="r" b="b"/>
            <a:pathLst>
              <a:path w="415925" h="268604">
                <a:moveTo>
                  <a:pt x="415925" y="0"/>
                </a:moveTo>
                <a:lnTo>
                  <a:pt x="0" y="2683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51289" y="1528252"/>
            <a:ext cx="2936875" cy="2314575"/>
          </a:xfrm>
          <a:custGeom>
            <a:avLst/>
            <a:gdLst/>
            <a:ahLst/>
            <a:cxnLst/>
            <a:rect l="l" t="t" r="r" b="b"/>
            <a:pathLst>
              <a:path w="2936875" h="2314575">
                <a:moveTo>
                  <a:pt x="63717" y="2140396"/>
                </a:moveTo>
                <a:lnTo>
                  <a:pt x="35182" y="2091064"/>
                </a:lnTo>
                <a:lnTo>
                  <a:pt x="15186" y="2037172"/>
                </a:lnTo>
                <a:lnTo>
                  <a:pt x="3526" y="1979051"/>
                </a:lnTo>
                <a:lnTo>
                  <a:pt x="0" y="1917031"/>
                </a:lnTo>
                <a:lnTo>
                  <a:pt x="1223" y="1884662"/>
                </a:lnTo>
                <a:lnTo>
                  <a:pt x="9517" y="1817413"/>
                </a:lnTo>
                <a:lnTo>
                  <a:pt x="25438" y="1747089"/>
                </a:lnTo>
                <a:lnTo>
                  <a:pt x="48783" y="1674022"/>
                </a:lnTo>
                <a:lnTo>
                  <a:pt x="63176" y="1636562"/>
                </a:lnTo>
                <a:lnTo>
                  <a:pt x="79349" y="1598540"/>
                </a:lnTo>
                <a:lnTo>
                  <a:pt x="97277" y="1559998"/>
                </a:lnTo>
                <a:lnTo>
                  <a:pt x="116934" y="1520975"/>
                </a:lnTo>
                <a:lnTo>
                  <a:pt x="138295" y="1481515"/>
                </a:lnTo>
                <a:lnTo>
                  <a:pt x="161335" y="1441657"/>
                </a:lnTo>
                <a:lnTo>
                  <a:pt x="186028" y="1401443"/>
                </a:lnTo>
                <a:lnTo>
                  <a:pt x="212349" y="1360915"/>
                </a:lnTo>
                <a:lnTo>
                  <a:pt x="240273" y="1320113"/>
                </a:lnTo>
                <a:lnTo>
                  <a:pt x="269774" y="1279079"/>
                </a:lnTo>
                <a:lnTo>
                  <a:pt x="300827" y="1237855"/>
                </a:lnTo>
                <a:lnTo>
                  <a:pt x="333406" y="1196480"/>
                </a:lnTo>
                <a:lnTo>
                  <a:pt x="367487" y="1154998"/>
                </a:lnTo>
                <a:lnTo>
                  <a:pt x="403044" y="1113448"/>
                </a:lnTo>
                <a:lnTo>
                  <a:pt x="440051" y="1071873"/>
                </a:lnTo>
                <a:lnTo>
                  <a:pt x="478483" y="1030313"/>
                </a:lnTo>
                <a:lnTo>
                  <a:pt x="518315" y="988809"/>
                </a:lnTo>
                <a:lnTo>
                  <a:pt x="559522" y="947404"/>
                </a:lnTo>
                <a:lnTo>
                  <a:pt x="602078" y="906138"/>
                </a:lnTo>
                <a:lnTo>
                  <a:pt x="645958" y="865052"/>
                </a:lnTo>
                <a:lnTo>
                  <a:pt x="691137" y="824188"/>
                </a:lnTo>
                <a:lnTo>
                  <a:pt x="737589" y="783588"/>
                </a:lnTo>
                <a:lnTo>
                  <a:pt x="785288" y="743291"/>
                </a:lnTo>
                <a:lnTo>
                  <a:pt x="834210" y="703340"/>
                </a:lnTo>
                <a:lnTo>
                  <a:pt x="884330" y="663776"/>
                </a:lnTo>
                <a:lnTo>
                  <a:pt x="935621" y="624639"/>
                </a:lnTo>
                <a:lnTo>
                  <a:pt x="988058" y="585972"/>
                </a:lnTo>
                <a:lnTo>
                  <a:pt x="1041617" y="547816"/>
                </a:lnTo>
                <a:lnTo>
                  <a:pt x="1095792" y="510531"/>
                </a:lnTo>
                <a:lnTo>
                  <a:pt x="1150062" y="474475"/>
                </a:lnTo>
                <a:lnTo>
                  <a:pt x="1204382" y="439657"/>
                </a:lnTo>
                <a:lnTo>
                  <a:pt x="1258702" y="406087"/>
                </a:lnTo>
                <a:lnTo>
                  <a:pt x="1312976" y="373775"/>
                </a:lnTo>
                <a:lnTo>
                  <a:pt x="1367157" y="342730"/>
                </a:lnTo>
                <a:lnTo>
                  <a:pt x="1421196" y="312962"/>
                </a:lnTo>
                <a:lnTo>
                  <a:pt x="1475047" y="284482"/>
                </a:lnTo>
                <a:lnTo>
                  <a:pt x="1528662" y="257297"/>
                </a:lnTo>
                <a:lnTo>
                  <a:pt x="1581994" y="231419"/>
                </a:lnTo>
                <a:lnTo>
                  <a:pt x="1634995" y="206857"/>
                </a:lnTo>
                <a:lnTo>
                  <a:pt x="1687618" y="183620"/>
                </a:lnTo>
                <a:lnTo>
                  <a:pt x="1739816" y="161718"/>
                </a:lnTo>
                <a:lnTo>
                  <a:pt x="1791541" y="141162"/>
                </a:lnTo>
                <a:lnTo>
                  <a:pt x="1842745" y="121959"/>
                </a:lnTo>
                <a:lnTo>
                  <a:pt x="1893381" y="104121"/>
                </a:lnTo>
                <a:lnTo>
                  <a:pt x="1943402" y="87657"/>
                </a:lnTo>
                <a:lnTo>
                  <a:pt x="1992761" y="72577"/>
                </a:lnTo>
                <a:lnTo>
                  <a:pt x="2041410" y="58890"/>
                </a:lnTo>
                <a:lnTo>
                  <a:pt x="2089301" y="46605"/>
                </a:lnTo>
                <a:lnTo>
                  <a:pt x="2136387" y="35734"/>
                </a:lnTo>
                <a:lnTo>
                  <a:pt x="2182621" y="26285"/>
                </a:lnTo>
                <a:lnTo>
                  <a:pt x="2227956" y="18267"/>
                </a:lnTo>
                <a:lnTo>
                  <a:pt x="2272343" y="11692"/>
                </a:lnTo>
                <a:lnTo>
                  <a:pt x="2315736" y="6567"/>
                </a:lnTo>
                <a:lnTo>
                  <a:pt x="2358087" y="2904"/>
                </a:lnTo>
                <a:lnTo>
                  <a:pt x="2399349" y="712"/>
                </a:lnTo>
                <a:lnTo>
                  <a:pt x="2439474" y="0"/>
                </a:lnTo>
                <a:lnTo>
                  <a:pt x="2478415" y="777"/>
                </a:lnTo>
                <a:lnTo>
                  <a:pt x="2552555" y="6842"/>
                </a:lnTo>
                <a:lnTo>
                  <a:pt x="2621389" y="18984"/>
                </a:lnTo>
                <a:lnTo>
                  <a:pt x="2684539" y="37279"/>
                </a:lnTo>
                <a:lnTo>
                  <a:pt x="2741624" y="61805"/>
                </a:lnTo>
                <a:lnTo>
                  <a:pt x="2792266" y="92640"/>
                </a:lnTo>
                <a:lnTo>
                  <a:pt x="2836086" y="129862"/>
                </a:lnTo>
                <a:lnTo>
                  <a:pt x="2872703" y="173547"/>
                </a:lnTo>
                <a:lnTo>
                  <a:pt x="2888051" y="197750"/>
                </a:lnTo>
                <a:lnTo>
                  <a:pt x="2912293" y="249401"/>
                </a:lnTo>
                <a:lnTo>
                  <a:pt x="2928098" y="305446"/>
                </a:lnTo>
                <a:lnTo>
                  <a:pt x="2935670" y="365554"/>
                </a:lnTo>
                <a:lnTo>
                  <a:pt x="2936431" y="397028"/>
                </a:lnTo>
                <a:lnTo>
                  <a:pt x="2935210" y="429395"/>
                </a:lnTo>
                <a:lnTo>
                  <a:pt x="2926921" y="496639"/>
                </a:lnTo>
                <a:lnTo>
                  <a:pt x="2911006" y="566957"/>
                </a:lnTo>
                <a:lnTo>
                  <a:pt x="2887667" y="640018"/>
                </a:lnTo>
                <a:lnTo>
                  <a:pt x="2873277" y="677475"/>
                </a:lnTo>
                <a:lnTo>
                  <a:pt x="2857107" y="715494"/>
                </a:lnTo>
                <a:lnTo>
                  <a:pt x="2839182" y="754034"/>
                </a:lnTo>
                <a:lnTo>
                  <a:pt x="2819527" y="793053"/>
                </a:lnTo>
                <a:lnTo>
                  <a:pt x="2798169" y="832511"/>
                </a:lnTo>
                <a:lnTo>
                  <a:pt x="2775131" y="872367"/>
                </a:lnTo>
                <a:lnTo>
                  <a:pt x="2750440" y="912578"/>
                </a:lnTo>
                <a:lnTo>
                  <a:pt x="2724121" y="953105"/>
                </a:lnTo>
                <a:lnTo>
                  <a:pt x="2696199" y="993905"/>
                </a:lnTo>
                <a:lnTo>
                  <a:pt x="2666700" y="1034937"/>
                </a:lnTo>
                <a:lnTo>
                  <a:pt x="2635648" y="1076160"/>
                </a:lnTo>
                <a:lnTo>
                  <a:pt x="2603070" y="1117534"/>
                </a:lnTo>
                <a:lnTo>
                  <a:pt x="2568989" y="1159016"/>
                </a:lnTo>
                <a:lnTo>
                  <a:pt x="2533433" y="1200566"/>
                </a:lnTo>
                <a:lnTo>
                  <a:pt x="2496425" y="1242141"/>
                </a:lnTo>
                <a:lnTo>
                  <a:pt x="2457992" y="1283702"/>
                </a:lnTo>
                <a:lnTo>
                  <a:pt x="2418158" y="1325207"/>
                </a:lnTo>
                <a:lnTo>
                  <a:pt x="2376950" y="1366614"/>
                </a:lnTo>
                <a:lnTo>
                  <a:pt x="2334391" y="1407882"/>
                </a:lnTo>
                <a:lnTo>
                  <a:pt x="2290508" y="1448971"/>
                </a:lnTo>
                <a:lnTo>
                  <a:pt x="2245326" y="1489838"/>
                </a:lnTo>
                <a:lnTo>
                  <a:pt x="2198871" y="1530443"/>
                </a:lnTo>
                <a:lnTo>
                  <a:pt x="2151166" y="1570745"/>
                </a:lnTo>
                <a:lnTo>
                  <a:pt x="2102239" y="1610701"/>
                </a:lnTo>
                <a:lnTo>
                  <a:pt x="2052113" y="1650271"/>
                </a:lnTo>
                <a:lnTo>
                  <a:pt x="2000815" y="1689415"/>
                </a:lnTo>
                <a:lnTo>
                  <a:pt x="1948370" y="1728089"/>
                </a:lnTo>
                <a:lnTo>
                  <a:pt x="1894803" y="1766254"/>
                </a:lnTo>
                <a:lnTo>
                  <a:pt x="1840628" y="1803530"/>
                </a:lnTo>
                <a:lnTo>
                  <a:pt x="1786358" y="1839579"/>
                </a:lnTo>
                <a:lnTo>
                  <a:pt x="1732038" y="1874389"/>
                </a:lnTo>
                <a:lnTo>
                  <a:pt x="1677718" y="1907951"/>
                </a:lnTo>
                <a:lnTo>
                  <a:pt x="1623444" y="1940256"/>
                </a:lnTo>
                <a:lnTo>
                  <a:pt x="1569263" y="1971294"/>
                </a:lnTo>
                <a:lnTo>
                  <a:pt x="1515224" y="2001055"/>
                </a:lnTo>
                <a:lnTo>
                  <a:pt x="1461373" y="2029530"/>
                </a:lnTo>
                <a:lnTo>
                  <a:pt x="1407757" y="2056709"/>
                </a:lnTo>
                <a:lnTo>
                  <a:pt x="1354426" y="2082581"/>
                </a:lnTo>
                <a:lnTo>
                  <a:pt x="1301424" y="2107139"/>
                </a:lnTo>
                <a:lnTo>
                  <a:pt x="1248801" y="2130371"/>
                </a:lnTo>
                <a:lnTo>
                  <a:pt x="1196604" y="2152268"/>
                </a:lnTo>
                <a:lnTo>
                  <a:pt x="1144879" y="2172821"/>
                </a:lnTo>
                <a:lnTo>
                  <a:pt x="1093675" y="2192019"/>
                </a:lnTo>
                <a:lnTo>
                  <a:pt x="1043039" y="2209853"/>
                </a:lnTo>
                <a:lnTo>
                  <a:pt x="993018" y="2226314"/>
                </a:lnTo>
                <a:lnTo>
                  <a:pt x="943659" y="2241391"/>
                </a:lnTo>
                <a:lnTo>
                  <a:pt x="895010" y="2255076"/>
                </a:lnTo>
                <a:lnTo>
                  <a:pt x="847119" y="2267357"/>
                </a:lnTo>
                <a:lnTo>
                  <a:pt x="800033" y="2278226"/>
                </a:lnTo>
                <a:lnTo>
                  <a:pt x="753799" y="2287673"/>
                </a:lnTo>
                <a:lnTo>
                  <a:pt x="708464" y="2295689"/>
                </a:lnTo>
                <a:lnTo>
                  <a:pt x="664077" y="2302262"/>
                </a:lnTo>
                <a:lnTo>
                  <a:pt x="620684" y="2307385"/>
                </a:lnTo>
                <a:lnTo>
                  <a:pt x="578333" y="2311047"/>
                </a:lnTo>
                <a:lnTo>
                  <a:pt x="537071" y="2313238"/>
                </a:lnTo>
                <a:lnTo>
                  <a:pt x="496946" y="2313949"/>
                </a:lnTo>
                <a:lnTo>
                  <a:pt x="458005" y="2313170"/>
                </a:lnTo>
                <a:lnTo>
                  <a:pt x="383865" y="2307104"/>
                </a:lnTo>
                <a:lnTo>
                  <a:pt x="315031" y="2294961"/>
                </a:lnTo>
                <a:lnTo>
                  <a:pt x="251881" y="2276665"/>
                </a:lnTo>
                <a:lnTo>
                  <a:pt x="194796" y="2252138"/>
                </a:lnTo>
                <a:lnTo>
                  <a:pt x="144154" y="2221303"/>
                </a:lnTo>
                <a:lnTo>
                  <a:pt x="100334" y="2184081"/>
                </a:lnTo>
                <a:lnTo>
                  <a:pt x="63717" y="2140396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397753" y="1980057"/>
            <a:ext cx="3091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Now do a right</a:t>
            </a:r>
            <a:r>
              <a:rPr sz="2400" i="1" spc="-15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rotation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0125" y="3773551"/>
            <a:ext cx="762000" cy="722630"/>
          </a:xfrm>
          <a:custGeom>
            <a:avLst/>
            <a:gdLst/>
            <a:ahLst/>
            <a:cxnLst/>
            <a:rect l="l" t="t" r="r" b="b"/>
            <a:pathLst>
              <a:path w="762000" h="722629">
                <a:moveTo>
                  <a:pt x="381000" y="0"/>
                </a:moveTo>
                <a:lnTo>
                  <a:pt x="333204" y="2813"/>
                </a:lnTo>
                <a:lnTo>
                  <a:pt x="287181" y="11028"/>
                </a:lnTo>
                <a:lnTo>
                  <a:pt x="243288" y="24305"/>
                </a:lnTo>
                <a:lnTo>
                  <a:pt x="201881" y="42307"/>
                </a:lnTo>
                <a:lnTo>
                  <a:pt x="163318" y="64695"/>
                </a:lnTo>
                <a:lnTo>
                  <a:pt x="127955" y="91129"/>
                </a:lnTo>
                <a:lnTo>
                  <a:pt x="96149" y="121273"/>
                </a:lnTo>
                <a:lnTo>
                  <a:pt x="68257" y="154787"/>
                </a:lnTo>
                <a:lnTo>
                  <a:pt x="44636" y="191332"/>
                </a:lnTo>
                <a:lnTo>
                  <a:pt x="25643" y="230571"/>
                </a:lnTo>
                <a:lnTo>
                  <a:pt x="11634" y="272164"/>
                </a:lnTo>
                <a:lnTo>
                  <a:pt x="2968" y="315773"/>
                </a:lnTo>
                <a:lnTo>
                  <a:pt x="0" y="361061"/>
                </a:lnTo>
                <a:lnTo>
                  <a:pt x="2968" y="406375"/>
                </a:lnTo>
                <a:lnTo>
                  <a:pt x="11634" y="450007"/>
                </a:lnTo>
                <a:lnTo>
                  <a:pt x="25643" y="491620"/>
                </a:lnTo>
                <a:lnTo>
                  <a:pt x="44636" y="530874"/>
                </a:lnTo>
                <a:lnTo>
                  <a:pt x="68257" y="567432"/>
                </a:lnTo>
                <a:lnTo>
                  <a:pt x="96149" y="600955"/>
                </a:lnTo>
                <a:lnTo>
                  <a:pt x="127955" y="631106"/>
                </a:lnTo>
                <a:lnTo>
                  <a:pt x="163318" y="657546"/>
                </a:lnTo>
                <a:lnTo>
                  <a:pt x="201881" y="679937"/>
                </a:lnTo>
                <a:lnTo>
                  <a:pt x="243288" y="697941"/>
                </a:lnTo>
                <a:lnTo>
                  <a:pt x="287181" y="711220"/>
                </a:lnTo>
                <a:lnTo>
                  <a:pt x="333204" y="719435"/>
                </a:lnTo>
                <a:lnTo>
                  <a:pt x="381000" y="722249"/>
                </a:lnTo>
                <a:lnTo>
                  <a:pt x="428795" y="719435"/>
                </a:lnTo>
                <a:lnTo>
                  <a:pt x="474818" y="711220"/>
                </a:lnTo>
                <a:lnTo>
                  <a:pt x="518711" y="697941"/>
                </a:lnTo>
                <a:lnTo>
                  <a:pt x="560118" y="679937"/>
                </a:lnTo>
                <a:lnTo>
                  <a:pt x="598681" y="657546"/>
                </a:lnTo>
                <a:lnTo>
                  <a:pt x="634044" y="631106"/>
                </a:lnTo>
                <a:lnTo>
                  <a:pt x="665850" y="600955"/>
                </a:lnTo>
                <a:lnTo>
                  <a:pt x="693742" y="567432"/>
                </a:lnTo>
                <a:lnTo>
                  <a:pt x="717363" y="530874"/>
                </a:lnTo>
                <a:lnTo>
                  <a:pt x="736356" y="491620"/>
                </a:lnTo>
                <a:lnTo>
                  <a:pt x="750365" y="450007"/>
                </a:lnTo>
                <a:lnTo>
                  <a:pt x="759031" y="406375"/>
                </a:lnTo>
                <a:lnTo>
                  <a:pt x="762000" y="361061"/>
                </a:lnTo>
                <a:lnTo>
                  <a:pt x="759031" y="315773"/>
                </a:lnTo>
                <a:lnTo>
                  <a:pt x="750365" y="272164"/>
                </a:lnTo>
                <a:lnTo>
                  <a:pt x="736356" y="230571"/>
                </a:lnTo>
                <a:lnTo>
                  <a:pt x="717363" y="191332"/>
                </a:lnTo>
                <a:lnTo>
                  <a:pt x="693742" y="154787"/>
                </a:lnTo>
                <a:lnTo>
                  <a:pt x="665850" y="121273"/>
                </a:lnTo>
                <a:lnTo>
                  <a:pt x="634044" y="91129"/>
                </a:lnTo>
                <a:lnTo>
                  <a:pt x="598681" y="64695"/>
                </a:lnTo>
                <a:lnTo>
                  <a:pt x="560118" y="42307"/>
                </a:lnTo>
                <a:lnTo>
                  <a:pt x="518711" y="24305"/>
                </a:lnTo>
                <a:lnTo>
                  <a:pt x="474818" y="11028"/>
                </a:lnTo>
                <a:lnTo>
                  <a:pt x="428795" y="2813"/>
                </a:lnTo>
                <a:lnTo>
                  <a:pt x="3810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10125" y="3773551"/>
            <a:ext cx="762000" cy="722630"/>
          </a:xfrm>
          <a:custGeom>
            <a:avLst/>
            <a:gdLst/>
            <a:ahLst/>
            <a:cxnLst/>
            <a:rect l="l" t="t" r="r" b="b"/>
            <a:pathLst>
              <a:path w="762000" h="722629">
                <a:moveTo>
                  <a:pt x="0" y="361061"/>
                </a:moveTo>
                <a:lnTo>
                  <a:pt x="2968" y="315773"/>
                </a:lnTo>
                <a:lnTo>
                  <a:pt x="11634" y="272164"/>
                </a:lnTo>
                <a:lnTo>
                  <a:pt x="25643" y="230571"/>
                </a:lnTo>
                <a:lnTo>
                  <a:pt x="44636" y="191332"/>
                </a:lnTo>
                <a:lnTo>
                  <a:pt x="68257" y="154787"/>
                </a:lnTo>
                <a:lnTo>
                  <a:pt x="96149" y="121273"/>
                </a:lnTo>
                <a:lnTo>
                  <a:pt x="127955" y="91129"/>
                </a:lnTo>
                <a:lnTo>
                  <a:pt x="163318" y="64695"/>
                </a:lnTo>
                <a:lnTo>
                  <a:pt x="201881" y="42307"/>
                </a:lnTo>
                <a:lnTo>
                  <a:pt x="243288" y="24305"/>
                </a:lnTo>
                <a:lnTo>
                  <a:pt x="287181" y="11028"/>
                </a:lnTo>
                <a:lnTo>
                  <a:pt x="333204" y="2813"/>
                </a:lnTo>
                <a:lnTo>
                  <a:pt x="381000" y="0"/>
                </a:lnTo>
                <a:lnTo>
                  <a:pt x="428795" y="2813"/>
                </a:lnTo>
                <a:lnTo>
                  <a:pt x="474818" y="11028"/>
                </a:lnTo>
                <a:lnTo>
                  <a:pt x="518711" y="24305"/>
                </a:lnTo>
                <a:lnTo>
                  <a:pt x="560118" y="42307"/>
                </a:lnTo>
                <a:lnTo>
                  <a:pt x="598681" y="64695"/>
                </a:lnTo>
                <a:lnTo>
                  <a:pt x="634044" y="91129"/>
                </a:lnTo>
                <a:lnTo>
                  <a:pt x="665850" y="121273"/>
                </a:lnTo>
                <a:lnTo>
                  <a:pt x="693742" y="154787"/>
                </a:lnTo>
                <a:lnTo>
                  <a:pt x="717363" y="191332"/>
                </a:lnTo>
                <a:lnTo>
                  <a:pt x="736356" y="230571"/>
                </a:lnTo>
                <a:lnTo>
                  <a:pt x="750365" y="272164"/>
                </a:lnTo>
                <a:lnTo>
                  <a:pt x="759031" y="315773"/>
                </a:lnTo>
                <a:lnTo>
                  <a:pt x="762000" y="361061"/>
                </a:lnTo>
                <a:lnTo>
                  <a:pt x="759031" y="406375"/>
                </a:lnTo>
                <a:lnTo>
                  <a:pt x="750365" y="450007"/>
                </a:lnTo>
                <a:lnTo>
                  <a:pt x="736356" y="491620"/>
                </a:lnTo>
                <a:lnTo>
                  <a:pt x="717363" y="530874"/>
                </a:lnTo>
                <a:lnTo>
                  <a:pt x="693742" y="567432"/>
                </a:lnTo>
                <a:lnTo>
                  <a:pt x="665850" y="600955"/>
                </a:lnTo>
                <a:lnTo>
                  <a:pt x="634044" y="631106"/>
                </a:lnTo>
                <a:lnTo>
                  <a:pt x="598681" y="657546"/>
                </a:lnTo>
                <a:lnTo>
                  <a:pt x="560118" y="679937"/>
                </a:lnTo>
                <a:lnTo>
                  <a:pt x="518711" y="697941"/>
                </a:lnTo>
                <a:lnTo>
                  <a:pt x="474818" y="711220"/>
                </a:lnTo>
                <a:lnTo>
                  <a:pt x="428795" y="719435"/>
                </a:lnTo>
                <a:lnTo>
                  <a:pt x="381000" y="722249"/>
                </a:lnTo>
                <a:lnTo>
                  <a:pt x="333204" y="719435"/>
                </a:lnTo>
                <a:lnTo>
                  <a:pt x="287181" y="711220"/>
                </a:lnTo>
                <a:lnTo>
                  <a:pt x="243288" y="697941"/>
                </a:lnTo>
                <a:lnTo>
                  <a:pt x="201881" y="679937"/>
                </a:lnTo>
                <a:lnTo>
                  <a:pt x="163318" y="657546"/>
                </a:lnTo>
                <a:lnTo>
                  <a:pt x="127955" y="631106"/>
                </a:lnTo>
                <a:lnTo>
                  <a:pt x="96149" y="600955"/>
                </a:lnTo>
                <a:lnTo>
                  <a:pt x="68257" y="567432"/>
                </a:lnTo>
                <a:lnTo>
                  <a:pt x="44636" y="530874"/>
                </a:lnTo>
                <a:lnTo>
                  <a:pt x="25643" y="491620"/>
                </a:lnTo>
                <a:lnTo>
                  <a:pt x="11634" y="450007"/>
                </a:lnTo>
                <a:lnTo>
                  <a:pt x="2968" y="406375"/>
                </a:lnTo>
                <a:lnTo>
                  <a:pt x="0" y="3610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02097" y="3693032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j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0" y="3779901"/>
            <a:ext cx="762000" cy="722630"/>
          </a:xfrm>
          <a:custGeom>
            <a:avLst/>
            <a:gdLst/>
            <a:ahLst/>
            <a:cxnLst/>
            <a:rect l="l" t="t" r="r" b="b"/>
            <a:pathLst>
              <a:path w="762000" h="722629">
                <a:moveTo>
                  <a:pt x="381000" y="0"/>
                </a:moveTo>
                <a:lnTo>
                  <a:pt x="333204" y="2813"/>
                </a:lnTo>
                <a:lnTo>
                  <a:pt x="287181" y="11028"/>
                </a:lnTo>
                <a:lnTo>
                  <a:pt x="243288" y="24305"/>
                </a:lnTo>
                <a:lnTo>
                  <a:pt x="201881" y="42307"/>
                </a:lnTo>
                <a:lnTo>
                  <a:pt x="163318" y="64695"/>
                </a:lnTo>
                <a:lnTo>
                  <a:pt x="127955" y="91129"/>
                </a:lnTo>
                <a:lnTo>
                  <a:pt x="96149" y="121273"/>
                </a:lnTo>
                <a:lnTo>
                  <a:pt x="68257" y="154787"/>
                </a:lnTo>
                <a:lnTo>
                  <a:pt x="44636" y="191332"/>
                </a:lnTo>
                <a:lnTo>
                  <a:pt x="25643" y="230571"/>
                </a:lnTo>
                <a:lnTo>
                  <a:pt x="11634" y="272164"/>
                </a:lnTo>
                <a:lnTo>
                  <a:pt x="2968" y="315773"/>
                </a:lnTo>
                <a:lnTo>
                  <a:pt x="0" y="361061"/>
                </a:lnTo>
                <a:lnTo>
                  <a:pt x="2968" y="406375"/>
                </a:lnTo>
                <a:lnTo>
                  <a:pt x="11634" y="450007"/>
                </a:lnTo>
                <a:lnTo>
                  <a:pt x="25643" y="491620"/>
                </a:lnTo>
                <a:lnTo>
                  <a:pt x="44636" y="530874"/>
                </a:lnTo>
                <a:lnTo>
                  <a:pt x="68257" y="567432"/>
                </a:lnTo>
                <a:lnTo>
                  <a:pt x="96149" y="600955"/>
                </a:lnTo>
                <a:lnTo>
                  <a:pt x="127955" y="631106"/>
                </a:lnTo>
                <a:lnTo>
                  <a:pt x="163318" y="657546"/>
                </a:lnTo>
                <a:lnTo>
                  <a:pt x="201881" y="679937"/>
                </a:lnTo>
                <a:lnTo>
                  <a:pt x="243288" y="697941"/>
                </a:lnTo>
                <a:lnTo>
                  <a:pt x="287181" y="711220"/>
                </a:lnTo>
                <a:lnTo>
                  <a:pt x="333204" y="719435"/>
                </a:lnTo>
                <a:lnTo>
                  <a:pt x="381000" y="722249"/>
                </a:lnTo>
                <a:lnTo>
                  <a:pt x="428795" y="719435"/>
                </a:lnTo>
                <a:lnTo>
                  <a:pt x="474818" y="711220"/>
                </a:lnTo>
                <a:lnTo>
                  <a:pt x="518711" y="697941"/>
                </a:lnTo>
                <a:lnTo>
                  <a:pt x="560118" y="679937"/>
                </a:lnTo>
                <a:lnTo>
                  <a:pt x="598681" y="657546"/>
                </a:lnTo>
                <a:lnTo>
                  <a:pt x="634044" y="631106"/>
                </a:lnTo>
                <a:lnTo>
                  <a:pt x="665850" y="600955"/>
                </a:lnTo>
                <a:lnTo>
                  <a:pt x="693742" y="567432"/>
                </a:lnTo>
                <a:lnTo>
                  <a:pt x="717363" y="530874"/>
                </a:lnTo>
                <a:lnTo>
                  <a:pt x="736356" y="491620"/>
                </a:lnTo>
                <a:lnTo>
                  <a:pt x="750365" y="450007"/>
                </a:lnTo>
                <a:lnTo>
                  <a:pt x="759031" y="406375"/>
                </a:lnTo>
                <a:lnTo>
                  <a:pt x="762000" y="361061"/>
                </a:lnTo>
                <a:lnTo>
                  <a:pt x="759031" y="315773"/>
                </a:lnTo>
                <a:lnTo>
                  <a:pt x="750365" y="272164"/>
                </a:lnTo>
                <a:lnTo>
                  <a:pt x="736356" y="230571"/>
                </a:lnTo>
                <a:lnTo>
                  <a:pt x="717363" y="191332"/>
                </a:lnTo>
                <a:lnTo>
                  <a:pt x="693742" y="154787"/>
                </a:lnTo>
                <a:lnTo>
                  <a:pt x="665850" y="121273"/>
                </a:lnTo>
                <a:lnTo>
                  <a:pt x="634044" y="91129"/>
                </a:lnTo>
                <a:lnTo>
                  <a:pt x="598681" y="64695"/>
                </a:lnTo>
                <a:lnTo>
                  <a:pt x="560118" y="42307"/>
                </a:lnTo>
                <a:lnTo>
                  <a:pt x="518711" y="24305"/>
                </a:lnTo>
                <a:lnTo>
                  <a:pt x="474818" y="11028"/>
                </a:lnTo>
                <a:lnTo>
                  <a:pt x="428795" y="2813"/>
                </a:lnTo>
                <a:lnTo>
                  <a:pt x="3810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0" y="3779901"/>
            <a:ext cx="762000" cy="722630"/>
          </a:xfrm>
          <a:custGeom>
            <a:avLst/>
            <a:gdLst/>
            <a:ahLst/>
            <a:cxnLst/>
            <a:rect l="l" t="t" r="r" b="b"/>
            <a:pathLst>
              <a:path w="762000" h="722629">
                <a:moveTo>
                  <a:pt x="0" y="361061"/>
                </a:moveTo>
                <a:lnTo>
                  <a:pt x="2968" y="315773"/>
                </a:lnTo>
                <a:lnTo>
                  <a:pt x="11634" y="272164"/>
                </a:lnTo>
                <a:lnTo>
                  <a:pt x="25643" y="230571"/>
                </a:lnTo>
                <a:lnTo>
                  <a:pt x="44636" y="191332"/>
                </a:lnTo>
                <a:lnTo>
                  <a:pt x="68257" y="154787"/>
                </a:lnTo>
                <a:lnTo>
                  <a:pt x="96149" y="121273"/>
                </a:lnTo>
                <a:lnTo>
                  <a:pt x="127955" y="91129"/>
                </a:lnTo>
                <a:lnTo>
                  <a:pt x="163318" y="64695"/>
                </a:lnTo>
                <a:lnTo>
                  <a:pt x="201881" y="42307"/>
                </a:lnTo>
                <a:lnTo>
                  <a:pt x="243288" y="24305"/>
                </a:lnTo>
                <a:lnTo>
                  <a:pt x="287181" y="11028"/>
                </a:lnTo>
                <a:lnTo>
                  <a:pt x="333204" y="2813"/>
                </a:lnTo>
                <a:lnTo>
                  <a:pt x="381000" y="0"/>
                </a:lnTo>
                <a:lnTo>
                  <a:pt x="428795" y="2813"/>
                </a:lnTo>
                <a:lnTo>
                  <a:pt x="474818" y="11028"/>
                </a:lnTo>
                <a:lnTo>
                  <a:pt x="518711" y="24305"/>
                </a:lnTo>
                <a:lnTo>
                  <a:pt x="560118" y="42307"/>
                </a:lnTo>
                <a:lnTo>
                  <a:pt x="598681" y="64695"/>
                </a:lnTo>
                <a:lnTo>
                  <a:pt x="634044" y="91129"/>
                </a:lnTo>
                <a:lnTo>
                  <a:pt x="665850" y="121273"/>
                </a:lnTo>
                <a:lnTo>
                  <a:pt x="693742" y="154787"/>
                </a:lnTo>
                <a:lnTo>
                  <a:pt x="717363" y="191332"/>
                </a:lnTo>
                <a:lnTo>
                  <a:pt x="736356" y="230571"/>
                </a:lnTo>
                <a:lnTo>
                  <a:pt x="750365" y="272164"/>
                </a:lnTo>
                <a:lnTo>
                  <a:pt x="759031" y="315773"/>
                </a:lnTo>
                <a:lnTo>
                  <a:pt x="762000" y="361061"/>
                </a:lnTo>
                <a:lnTo>
                  <a:pt x="759031" y="406375"/>
                </a:lnTo>
                <a:lnTo>
                  <a:pt x="750365" y="450007"/>
                </a:lnTo>
                <a:lnTo>
                  <a:pt x="736356" y="491620"/>
                </a:lnTo>
                <a:lnTo>
                  <a:pt x="717363" y="530874"/>
                </a:lnTo>
                <a:lnTo>
                  <a:pt x="693742" y="567432"/>
                </a:lnTo>
                <a:lnTo>
                  <a:pt x="665850" y="600955"/>
                </a:lnTo>
                <a:lnTo>
                  <a:pt x="634044" y="631106"/>
                </a:lnTo>
                <a:lnTo>
                  <a:pt x="598681" y="657546"/>
                </a:lnTo>
                <a:lnTo>
                  <a:pt x="560118" y="679937"/>
                </a:lnTo>
                <a:lnTo>
                  <a:pt x="518711" y="697941"/>
                </a:lnTo>
                <a:lnTo>
                  <a:pt x="474818" y="711220"/>
                </a:lnTo>
                <a:lnTo>
                  <a:pt x="428795" y="719435"/>
                </a:lnTo>
                <a:lnTo>
                  <a:pt x="381000" y="722249"/>
                </a:lnTo>
                <a:lnTo>
                  <a:pt x="333204" y="719435"/>
                </a:lnTo>
                <a:lnTo>
                  <a:pt x="287181" y="711220"/>
                </a:lnTo>
                <a:lnTo>
                  <a:pt x="243288" y="697941"/>
                </a:lnTo>
                <a:lnTo>
                  <a:pt x="201881" y="679937"/>
                </a:lnTo>
                <a:lnTo>
                  <a:pt x="163318" y="657546"/>
                </a:lnTo>
                <a:lnTo>
                  <a:pt x="127955" y="631106"/>
                </a:lnTo>
                <a:lnTo>
                  <a:pt x="96149" y="600955"/>
                </a:lnTo>
                <a:lnTo>
                  <a:pt x="68257" y="567432"/>
                </a:lnTo>
                <a:lnTo>
                  <a:pt x="44636" y="530874"/>
                </a:lnTo>
                <a:lnTo>
                  <a:pt x="25643" y="491620"/>
                </a:lnTo>
                <a:lnTo>
                  <a:pt x="11634" y="450007"/>
                </a:lnTo>
                <a:lnTo>
                  <a:pt x="2968" y="406375"/>
                </a:lnTo>
                <a:lnTo>
                  <a:pt x="0" y="3610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25776" y="3699205"/>
            <a:ext cx="368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k</a:t>
            </a:r>
            <a:endParaRPr sz="5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4953000"/>
            <a:ext cx="1456055" cy="1116330"/>
          </a:xfrm>
          <a:custGeom>
            <a:avLst/>
            <a:gdLst/>
            <a:ahLst/>
            <a:cxnLst/>
            <a:rect l="l" t="t" r="r" b="b"/>
            <a:pathLst>
              <a:path w="1456055" h="1116329">
                <a:moveTo>
                  <a:pt x="727837" y="0"/>
                </a:moveTo>
                <a:lnTo>
                  <a:pt x="0" y="1116012"/>
                </a:lnTo>
                <a:lnTo>
                  <a:pt x="1455801" y="1116012"/>
                </a:lnTo>
                <a:lnTo>
                  <a:pt x="727837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4953000"/>
            <a:ext cx="1456055" cy="1116330"/>
          </a:xfrm>
          <a:custGeom>
            <a:avLst/>
            <a:gdLst/>
            <a:ahLst/>
            <a:cxnLst/>
            <a:rect l="l" t="t" r="r" b="b"/>
            <a:pathLst>
              <a:path w="1456055" h="1116329">
                <a:moveTo>
                  <a:pt x="0" y="1116012"/>
                </a:moveTo>
                <a:lnTo>
                  <a:pt x="727837" y="0"/>
                </a:lnTo>
                <a:lnTo>
                  <a:pt x="1455801" y="1116012"/>
                </a:lnTo>
                <a:lnTo>
                  <a:pt x="0" y="11160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38325" y="4395723"/>
            <a:ext cx="601980" cy="557530"/>
          </a:xfrm>
          <a:custGeom>
            <a:avLst/>
            <a:gdLst/>
            <a:ahLst/>
            <a:cxnLst/>
            <a:rect l="l" t="t" r="r" b="b"/>
            <a:pathLst>
              <a:path w="601980" h="557529">
                <a:moveTo>
                  <a:pt x="601599" y="0"/>
                </a:moveTo>
                <a:lnTo>
                  <a:pt x="0" y="55727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0416" y="5269179"/>
            <a:ext cx="444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Times New Roman"/>
                <a:cs typeface="Times New Roman"/>
              </a:rPr>
              <a:t>X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57501" y="4876800"/>
            <a:ext cx="1317625" cy="1183005"/>
          </a:xfrm>
          <a:custGeom>
            <a:avLst/>
            <a:gdLst/>
            <a:ahLst/>
            <a:cxnLst/>
            <a:rect l="l" t="t" r="r" b="b"/>
            <a:pathLst>
              <a:path w="1317625" h="1183004">
                <a:moveTo>
                  <a:pt x="658749" y="0"/>
                </a:moveTo>
                <a:lnTo>
                  <a:pt x="0" y="1182687"/>
                </a:lnTo>
                <a:lnTo>
                  <a:pt x="1317625" y="1182687"/>
                </a:lnTo>
                <a:lnTo>
                  <a:pt x="65874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57501" y="4876800"/>
            <a:ext cx="1317625" cy="1183005"/>
          </a:xfrm>
          <a:custGeom>
            <a:avLst/>
            <a:gdLst/>
            <a:ahLst/>
            <a:cxnLst/>
            <a:rect l="l" t="t" r="r" b="b"/>
            <a:pathLst>
              <a:path w="1317625" h="1183004">
                <a:moveTo>
                  <a:pt x="0" y="1182687"/>
                </a:moveTo>
                <a:lnTo>
                  <a:pt x="658749" y="0"/>
                </a:lnTo>
                <a:lnTo>
                  <a:pt x="1317625" y="1182687"/>
                </a:lnTo>
                <a:lnTo>
                  <a:pt x="0" y="1182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75585" y="5322519"/>
            <a:ext cx="4832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V</a:t>
            </a:r>
            <a:endParaRPr sz="5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29225" y="4906898"/>
            <a:ext cx="1457325" cy="1118235"/>
          </a:xfrm>
          <a:custGeom>
            <a:avLst/>
            <a:gdLst/>
            <a:ahLst/>
            <a:cxnLst/>
            <a:rect l="l" t="t" r="r" b="b"/>
            <a:pathLst>
              <a:path w="1457325" h="1118235">
                <a:moveTo>
                  <a:pt x="728726" y="0"/>
                </a:moveTo>
                <a:lnTo>
                  <a:pt x="0" y="1117663"/>
                </a:lnTo>
                <a:lnTo>
                  <a:pt x="1457325" y="1117663"/>
                </a:lnTo>
                <a:lnTo>
                  <a:pt x="728726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29225" y="4906898"/>
            <a:ext cx="1457325" cy="1118235"/>
          </a:xfrm>
          <a:custGeom>
            <a:avLst/>
            <a:gdLst/>
            <a:ahLst/>
            <a:cxnLst/>
            <a:rect l="l" t="t" r="r" b="b"/>
            <a:pathLst>
              <a:path w="1457325" h="1118235">
                <a:moveTo>
                  <a:pt x="0" y="1117663"/>
                </a:moveTo>
                <a:lnTo>
                  <a:pt x="728726" y="0"/>
                </a:lnTo>
                <a:lnTo>
                  <a:pt x="1457325" y="1117663"/>
                </a:lnTo>
                <a:lnTo>
                  <a:pt x="0" y="11176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79675" y="4395723"/>
            <a:ext cx="536575" cy="481330"/>
          </a:xfrm>
          <a:custGeom>
            <a:avLst/>
            <a:gdLst/>
            <a:ahLst/>
            <a:cxnLst/>
            <a:rect l="l" t="t" r="r" b="b"/>
            <a:pathLst>
              <a:path w="536575" h="481329">
                <a:moveTo>
                  <a:pt x="0" y="0"/>
                </a:moveTo>
                <a:lnTo>
                  <a:pt x="536575" y="4810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26684" y="5197550"/>
            <a:ext cx="30314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5410" algn="l"/>
                <a:tab pos="3018155" algn="l"/>
              </a:tabLst>
            </a:pPr>
            <a:r>
              <a:rPr sz="5400" i="1" dirty="0">
                <a:latin typeface="Arial"/>
                <a:cs typeface="Arial"/>
              </a:rPr>
              <a:t>Z	</a:t>
            </a:r>
            <a:r>
              <a:rPr sz="54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5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61000" y="4389373"/>
            <a:ext cx="497205" cy="517525"/>
          </a:xfrm>
          <a:custGeom>
            <a:avLst/>
            <a:gdLst/>
            <a:ahLst/>
            <a:cxnLst/>
            <a:rect l="l" t="t" r="r" b="b"/>
            <a:pathLst>
              <a:path w="497204" h="517525">
                <a:moveTo>
                  <a:pt x="0" y="0"/>
                </a:moveTo>
                <a:lnTo>
                  <a:pt x="496950" y="5175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32625" y="4389373"/>
            <a:ext cx="1456055" cy="0"/>
          </a:xfrm>
          <a:custGeom>
            <a:avLst/>
            <a:gdLst/>
            <a:ahLst/>
            <a:cxnLst/>
            <a:rect l="l" t="t" r="r" b="b"/>
            <a:pathLst>
              <a:path w="1456054">
                <a:moveTo>
                  <a:pt x="0" y="0"/>
                </a:moveTo>
                <a:lnTo>
                  <a:pt x="1455801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32625" y="5176773"/>
            <a:ext cx="1456055" cy="0"/>
          </a:xfrm>
          <a:custGeom>
            <a:avLst/>
            <a:gdLst/>
            <a:ahLst/>
            <a:cxnLst/>
            <a:rect l="l" t="t" r="r" b="b"/>
            <a:pathLst>
              <a:path w="1456054">
                <a:moveTo>
                  <a:pt x="0" y="0"/>
                </a:moveTo>
                <a:lnTo>
                  <a:pt x="1455801" y="0"/>
                </a:lnTo>
              </a:path>
            </a:pathLst>
          </a:custGeom>
          <a:ln w="1905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0000" y="4876800"/>
            <a:ext cx="1316355" cy="1183005"/>
          </a:xfrm>
          <a:custGeom>
            <a:avLst/>
            <a:gdLst/>
            <a:ahLst/>
            <a:cxnLst/>
            <a:rect l="l" t="t" r="r" b="b"/>
            <a:pathLst>
              <a:path w="1316354" h="1183004">
                <a:moveTo>
                  <a:pt x="657987" y="0"/>
                </a:moveTo>
                <a:lnTo>
                  <a:pt x="0" y="1182687"/>
                </a:lnTo>
                <a:lnTo>
                  <a:pt x="1316101" y="1182687"/>
                </a:lnTo>
                <a:lnTo>
                  <a:pt x="657987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10000" y="4876800"/>
            <a:ext cx="1316355" cy="1183005"/>
          </a:xfrm>
          <a:custGeom>
            <a:avLst/>
            <a:gdLst/>
            <a:ahLst/>
            <a:cxnLst/>
            <a:rect l="l" t="t" r="r" b="b"/>
            <a:pathLst>
              <a:path w="1316354" h="1183004">
                <a:moveTo>
                  <a:pt x="0" y="1182687"/>
                </a:moveTo>
                <a:lnTo>
                  <a:pt x="657987" y="0"/>
                </a:lnTo>
                <a:lnTo>
                  <a:pt x="1316101" y="1182687"/>
                </a:lnTo>
                <a:lnTo>
                  <a:pt x="0" y="11826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32326" y="5240223"/>
            <a:ext cx="6731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dirty="0">
                <a:latin typeface="Arial"/>
                <a:cs typeface="Arial"/>
              </a:rPr>
              <a:t>W</a:t>
            </a:r>
            <a:endParaRPr sz="5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00400" y="2895600"/>
            <a:ext cx="763905" cy="722630"/>
          </a:xfrm>
          <a:custGeom>
            <a:avLst/>
            <a:gdLst/>
            <a:ahLst/>
            <a:cxnLst/>
            <a:rect l="l" t="t" r="r" b="b"/>
            <a:pathLst>
              <a:path w="763904" h="722629">
                <a:moveTo>
                  <a:pt x="381762" y="0"/>
                </a:moveTo>
                <a:lnTo>
                  <a:pt x="333878" y="2813"/>
                </a:lnTo>
                <a:lnTo>
                  <a:pt x="287769" y="11028"/>
                </a:lnTo>
                <a:lnTo>
                  <a:pt x="243791" y="24307"/>
                </a:lnTo>
                <a:lnTo>
                  <a:pt x="202303" y="42311"/>
                </a:lnTo>
                <a:lnTo>
                  <a:pt x="163662" y="64702"/>
                </a:lnTo>
                <a:lnTo>
                  <a:pt x="128227" y="91142"/>
                </a:lnTo>
                <a:lnTo>
                  <a:pt x="96355" y="121293"/>
                </a:lnTo>
                <a:lnTo>
                  <a:pt x="68404" y="154816"/>
                </a:lnTo>
                <a:lnTo>
                  <a:pt x="44733" y="191374"/>
                </a:lnTo>
                <a:lnTo>
                  <a:pt x="25699" y="230628"/>
                </a:lnTo>
                <a:lnTo>
                  <a:pt x="11660" y="272241"/>
                </a:lnTo>
                <a:lnTo>
                  <a:pt x="2974" y="315873"/>
                </a:lnTo>
                <a:lnTo>
                  <a:pt x="0" y="361188"/>
                </a:lnTo>
                <a:lnTo>
                  <a:pt x="2974" y="406477"/>
                </a:lnTo>
                <a:lnTo>
                  <a:pt x="11660" y="450092"/>
                </a:lnTo>
                <a:lnTo>
                  <a:pt x="25699" y="491694"/>
                </a:lnTo>
                <a:lnTo>
                  <a:pt x="44733" y="530945"/>
                </a:lnTo>
                <a:lnTo>
                  <a:pt x="68404" y="567503"/>
                </a:lnTo>
                <a:lnTo>
                  <a:pt x="96355" y="601031"/>
                </a:lnTo>
                <a:lnTo>
                  <a:pt x="128227" y="631189"/>
                </a:lnTo>
                <a:lnTo>
                  <a:pt x="163662" y="657638"/>
                </a:lnTo>
                <a:lnTo>
                  <a:pt x="202303" y="680039"/>
                </a:lnTo>
                <a:lnTo>
                  <a:pt x="243791" y="698053"/>
                </a:lnTo>
                <a:lnTo>
                  <a:pt x="287769" y="711339"/>
                </a:lnTo>
                <a:lnTo>
                  <a:pt x="333878" y="719560"/>
                </a:lnTo>
                <a:lnTo>
                  <a:pt x="381762" y="722376"/>
                </a:lnTo>
                <a:lnTo>
                  <a:pt x="429672" y="719560"/>
                </a:lnTo>
                <a:lnTo>
                  <a:pt x="475804" y="711339"/>
                </a:lnTo>
                <a:lnTo>
                  <a:pt x="519801" y="698053"/>
                </a:lnTo>
                <a:lnTo>
                  <a:pt x="561305" y="680039"/>
                </a:lnTo>
                <a:lnTo>
                  <a:pt x="599958" y="657638"/>
                </a:lnTo>
                <a:lnTo>
                  <a:pt x="635403" y="631189"/>
                </a:lnTo>
                <a:lnTo>
                  <a:pt x="667283" y="601031"/>
                </a:lnTo>
                <a:lnTo>
                  <a:pt x="695238" y="567503"/>
                </a:lnTo>
                <a:lnTo>
                  <a:pt x="718913" y="530945"/>
                </a:lnTo>
                <a:lnTo>
                  <a:pt x="737949" y="491694"/>
                </a:lnTo>
                <a:lnTo>
                  <a:pt x="751989" y="450092"/>
                </a:lnTo>
                <a:lnTo>
                  <a:pt x="760676" y="406477"/>
                </a:lnTo>
                <a:lnTo>
                  <a:pt x="763651" y="361188"/>
                </a:lnTo>
                <a:lnTo>
                  <a:pt x="760676" y="315873"/>
                </a:lnTo>
                <a:lnTo>
                  <a:pt x="751989" y="272241"/>
                </a:lnTo>
                <a:lnTo>
                  <a:pt x="737949" y="230628"/>
                </a:lnTo>
                <a:lnTo>
                  <a:pt x="718913" y="191374"/>
                </a:lnTo>
                <a:lnTo>
                  <a:pt x="695238" y="154816"/>
                </a:lnTo>
                <a:lnTo>
                  <a:pt x="667283" y="121293"/>
                </a:lnTo>
                <a:lnTo>
                  <a:pt x="635403" y="91142"/>
                </a:lnTo>
                <a:lnTo>
                  <a:pt x="599958" y="64702"/>
                </a:lnTo>
                <a:lnTo>
                  <a:pt x="561305" y="42311"/>
                </a:lnTo>
                <a:lnTo>
                  <a:pt x="519801" y="24307"/>
                </a:lnTo>
                <a:lnTo>
                  <a:pt x="475804" y="11028"/>
                </a:lnTo>
                <a:lnTo>
                  <a:pt x="429672" y="2813"/>
                </a:lnTo>
                <a:lnTo>
                  <a:pt x="381762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00400" y="2895600"/>
            <a:ext cx="763905" cy="722630"/>
          </a:xfrm>
          <a:custGeom>
            <a:avLst/>
            <a:gdLst/>
            <a:ahLst/>
            <a:cxnLst/>
            <a:rect l="l" t="t" r="r" b="b"/>
            <a:pathLst>
              <a:path w="763904" h="722629">
                <a:moveTo>
                  <a:pt x="0" y="361188"/>
                </a:moveTo>
                <a:lnTo>
                  <a:pt x="2974" y="315873"/>
                </a:lnTo>
                <a:lnTo>
                  <a:pt x="11660" y="272241"/>
                </a:lnTo>
                <a:lnTo>
                  <a:pt x="25699" y="230628"/>
                </a:lnTo>
                <a:lnTo>
                  <a:pt x="44733" y="191374"/>
                </a:lnTo>
                <a:lnTo>
                  <a:pt x="68404" y="154816"/>
                </a:lnTo>
                <a:lnTo>
                  <a:pt x="96355" y="121293"/>
                </a:lnTo>
                <a:lnTo>
                  <a:pt x="128227" y="91142"/>
                </a:lnTo>
                <a:lnTo>
                  <a:pt x="163662" y="64702"/>
                </a:lnTo>
                <a:lnTo>
                  <a:pt x="202303" y="42311"/>
                </a:lnTo>
                <a:lnTo>
                  <a:pt x="243791" y="24307"/>
                </a:lnTo>
                <a:lnTo>
                  <a:pt x="287769" y="11028"/>
                </a:lnTo>
                <a:lnTo>
                  <a:pt x="333878" y="2813"/>
                </a:lnTo>
                <a:lnTo>
                  <a:pt x="381762" y="0"/>
                </a:lnTo>
                <a:lnTo>
                  <a:pt x="429672" y="2813"/>
                </a:lnTo>
                <a:lnTo>
                  <a:pt x="475804" y="11028"/>
                </a:lnTo>
                <a:lnTo>
                  <a:pt x="519801" y="24307"/>
                </a:lnTo>
                <a:lnTo>
                  <a:pt x="561305" y="42311"/>
                </a:lnTo>
                <a:lnTo>
                  <a:pt x="599958" y="64702"/>
                </a:lnTo>
                <a:lnTo>
                  <a:pt x="635403" y="91142"/>
                </a:lnTo>
                <a:lnTo>
                  <a:pt x="667283" y="121293"/>
                </a:lnTo>
                <a:lnTo>
                  <a:pt x="695238" y="154816"/>
                </a:lnTo>
                <a:lnTo>
                  <a:pt x="718913" y="191374"/>
                </a:lnTo>
                <a:lnTo>
                  <a:pt x="737949" y="230628"/>
                </a:lnTo>
                <a:lnTo>
                  <a:pt x="751989" y="272241"/>
                </a:lnTo>
                <a:lnTo>
                  <a:pt x="760676" y="315873"/>
                </a:lnTo>
                <a:lnTo>
                  <a:pt x="763651" y="361188"/>
                </a:lnTo>
                <a:lnTo>
                  <a:pt x="760676" y="406477"/>
                </a:lnTo>
                <a:lnTo>
                  <a:pt x="751989" y="450092"/>
                </a:lnTo>
                <a:lnTo>
                  <a:pt x="737949" y="491694"/>
                </a:lnTo>
                <a:lnTo>
                  <a:pt x="718913" y="530945"/>
                </a:lnTo>
                <a:lnTo>
                  <a:pt x="695238" y="567503"/>
                </a:lnTo>
                <a:lnTo>
                  <a:pt x="667283" y="601031"/>
                </a:lnTo>
                <a:lnTo>
                  <a:pt x="635403" y="631189"/>
                </a:lnTo>
                <a:lnTo>
                  <a:pt x="599958" y="657638"/>
                </a:lnTo>
                <a:lnTo>
                  <a:pt x="561305" y="680039"/>
                </a:lnTo>
                <a:lnTo>
                  <a:pt x="519801" y="698053"/>
                </a:lnTo>
                <a:lnTo>
                  <a:pt x="475804" y="711339"/>
                </a:lnTo>
                <a:lnTo>
                  <a:pt x="429672" y="719560"/>
                </a:lnTo>
                <a:lnTo>
                  <a:pt x="381762" y="722376"/>
                </a:lnTo>
                <a:lnTo>
                  <a:pt x="333878" y="719560"/>
                </a:lnTo>
                <a:lnTo>
                  <a:pt x="287769" y="711339"/>
                </a:lnTo>
                <a:lnTo>
                  <a:pt x="243791" y="698053"/>
                </a:lnTo>
                <a:lnTo>
                  <a:pt x="202303" y="680039"/>
                </a:lnTo>
                <a:lnTo>
                  <a:pt x="163662" y="657638"/>
                </a:lnTo>
                <a:lnTo>
                  <a:pt x="128227" y="631189"/>
                </a:lnTo>
                <a:lnTo>
                  <a:pt x="96355" y="601031"/>
                </a:lnTo>
                <a:lnTo>
                  <a:pt x="68404" y="567503"/>
                </a:lnTo>
                <a:lnTo>
                  <a:pt x="44733" y="530945"/>
                </a:lnTo>
                <a:lnTo>
                  <a:pt x="25699" y="491694"/>
                </a:lnTo>
                <a:lnTo>
                  <a:pt x="11660" y="450092"/>
                </a:lnTo>
                <a:lnTo>
                  <a:pt x="2974" y="406477"/>
                </a:lnTo>
                <a:lnTo>
                  <a:pt x="0" y="3611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92753" y="2814954"/>
            <a:ext cx="177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i="1" spc="-5" dirty="0">
                <a:latin typeface="Arial"/>
                <a:cs typeface="Arial"/>
              </a:rPr>
              <a:t>i</a:t>
            </a:r>
            <a:endParaRPr sz="5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68876" y="4389373"/>
            <a:ext cx="452755" cy="487680"/>
          </a:xfrm>
          <a:custGeom>
            <a:avLst/>
            <a:gdLst/>
            <a:ahLst/>
            <a:cxnLst/>
            <a:rect l="l" t="t" r="r" b="b"/>
            <a:pathLst>
              <a:path w="452754" h="487679">
                <a:moveTo>
                  <a:pt x="452374" y="0"/>
                </a:moveTo>
                <a:lnTo>
                  <a:pt x="0" y="4874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28699" y="25400"/>
            <a:ext cx="608774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1375" marR="5080" indent="-2099310">
              <a:lnSpc>
                <a:spcPct val="100000"/>
              </a:lnSpc>
              <a:spcBef>
                <a:spcPts val="100"/>
              </a:spcBef>
            </a:pP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Double rotation :</a:t>
            </a:r>
            <a:r>
              <a:rPr sz="4400"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400" i="1" dirty="0">
                <a:solidFill>
                  <a:srgbClr val="FF0000"/>
                </a:solidFill>
                <a:latin typeface="Arial"/>
                <a:cs typeface="Arial"/>
              </a:rPr>
              <a:t>second  rotation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209800" y="3511550"/>
            <a:ext cx="1101725" cy="268605"/>
          </a:xfrm>
          <a:custGeom>
            <a:avLst/>
            <a:gdLst/>
            <a:ahLst/>
            <a:cxnLst/>
            <a:rect l="l" t="t" r="r" b="b"/>
            <a:pathLst>
              <a:path w="1101725" h="268604">
                <a:moveTo>
                  <a:pt x="1101725" y="0"/>
                </a:moveTo>
                <a:lnTo>
                  <a:pt x="0" y="2683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2926" y="3511550"/>
            <a:ext cx="1338580" cy="262255"/>
          </a:xfrm>
          <a:custGeom>
            <a:avLst/>
            <a:gdLst/>
            <a:ahLst/>
            <a:cxnLst/>
            <a:rect l="l" t="t" r="r" b="b"/>
            <a:pathLst>
              <a:path w="1338579" h="262254">
                <a:moveTo>
                  <a:pt x="1338199" y="262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03792" y="2713305"/>
            <a:ext cx="3108325" cy="2077720"/>
          </a:xfrm>
          <a:custGeom>
            <a:avLst/>
            <a:gdLst/>
            <a:ahLst/>
            <a:cxnLst/>
            <a:rect l="l" t="t" r="r" b="b"/>
            <a:pathLst>
              <a:path w="3108325" h="2077720">
                <a:moveTo>
                  <a:pt x="40067" y="233856"/>
                </a:moveTo>
                <a:lnTo>
                  <a:pt x="71082" y="186024"/>
                </a:lnTo>
                <a:lnTo>
                  <a:pt x="110032" y="143733"/>
                </a:lnTo>
                <a:lnTo>
                  <a:pt x="156532" y="106950"/>
                </a:lnTo>
                <a:lnTo>
                  <a:pt x="210196" y="75644"/>
                </a:lnTo>
                <a:lnTo>
                  <a:pt x="270638" y="49785"/>
                </a:lnTo>
                <a:lnTo>
                  <a:pt x="337472" y="29343"/>
                </a:lnTo>
                <a:lnTo>
                  <a:pt x="410313" y="14285"/>
                </a:lnTo>
                <a:lnTo>
                  <a:pt x="448865" y="8766"/>
                </a:lnTo>
                <a:lnTo>
                  <a:pt x="488774" y="4582"/>
                </a:lnTo>
                <a:lnTo>
                  <a:pt x="529992" y="1729"/>
                </a:lnTo>
                <a:lnTo>
                  <a:pt x="572471" y="203"/>
                </a:lnTo>
                <a:lnTo>
                  <a:pt x="616162" y="0"/>
                </a:lnTo>
                <a:lnTo>
                  <a:pt x="661016" y="1116"/>
                </a:lnTo>
                <a:lnTo>
                  <a:pt x="706987" y="3548"/>
                </a:lnTo>
                <a:lnTo>
                  <a:pt x="754025" y="7291"/>
                </a:lnTo>
                <a:lnTo>
                  <a:pt x="802083" y="12342"/>
                </a:lnTo>
                <a:lnTo>
                  <a:pt x="851112" y="18697"/>
                </a:lnTo>
                <a:lnTo>
                  <a:pt x="901063" y="26352"/>
                </a:lnTo>
                <a:lnTo>
                  <a:pt x="951889" y="35304"/>
                </a:lnTo>
                <a:lnTo>
                  <a:pt x="1003542" y="45547"/>
                </a:lnTo>
                <a:lnTo>
                  <a:pt x="1055973" y="57080"/>
                </a:lnTo>
                <a:lnTo>
                  <a:pt x="1109134" y="69897"/>
                </a:lnTo>
                <a:lnTo>
                  <a:pt x="1162977" y="83994"/>
                </a:lnTo>
                <a:lnTo>
                  <a:pt x="1217453" y="99369"/>
                </a:lnTo>
                <a:lnTo>
                  <a:pt x="1272515" y="116017"/>
                </a:lnTo>
                <a:lnTo>
                  <a:pt x="1328113" y="133934"/>
                </a:lnTo>
                <a:lnTo>
                  <a:pt x="1384201" y="153116"/>
                </a:lnTo>
                <a:lnTo>
                  <a:pt x="1440729" y="173560"/>
                </a:lnTo>
                <a:lnTo>
                  <a:pt x="1497650" y="195262"/>
                </a:lnTo>
                <a:lnTo>
                  <a:pt x="1554914" y="218217"/>
                </a:lnTo>
                <a:lnTo>
                  <a:pt x="1612475" y="242422"/>
                </a:lnTo>
                <a:lnTo>
                  <a:pt x="1670284" y="267874"/>
                </a:lnTo>
                <a:lnTo>
                  <a:pt x="1728292" y="294568"/>
                </a:lnTo>
                <a:lnTo>
                  <a:pt x="1786451" y="322500"/>
                </a:lnTo>
                <a:lnTo>
                  <a:pt x="1844713" y="351667"/>
                </a:lnTo>
                <a:lnTo>
                  <a:pt x="1903030" y="382065"/>
                </a:lnTo>
                <a:lnTo>
                  <a:pt x="1960843" y="413410"/>
                </a:lnTo>
                <a:lnTo>
                  <a:pt x="2017605" y="445400"/>
                </a:lnTo>
                <a:lnTo>
                  <a:pt x="2073286" y="477995"/>
                </a:lnTo>
                <a:lnTo>
                  <a:pt x="2127856" y="511157"/>
                </a:lnTo>
                <a:lnTo>
                  <a:pt x="2181284" y="544849"/>
                </a:lnTo>
                <a:lnTo>
                  <a:pt x="2233541" y="579033"/>
                </a:lnTo>
                <a:lnTo>
                  <a:pt x="2284595" y="613672"/>
                </a:lnTo>
                <a:lnTo>
                  <a:pt x="2334418" y="648726"/>
                </a:lnTo>
                <a:lnTo>
                  <a:pt x="2382979" y="684159"/>
                </a:lnTo>
                <a:lnTo>
                  <a:pt x="2430247" y="719933"/>
                </a:lnTo>
                <a:lnTo>
                  <a:pt x="2476193" y="756009"/>
                </a:lnTo>
                <a:lnTo>
                  <a:pt x="2520787" y="792349"/>
                </a:lnTo>
                <a:lnTo>
                  <a:pt x="2563998" y="828917"/>
                </a:lnTo>
                <a:lnTo>
                  <a:pt x="2605796" y="865674"/>
                </a:lnTo>
                <a:lnTo>
                  <a:pt x="2646150" y="902582"/>
                </a:lnTo>
                <a:lnTo>
                  <a:pt x="2685032" y="939604"/>
                </a:lnTo>
                <a:lnTo>
                  <a:pt x="2722410" y="976701"/>
                </a:lnTo>
                <a:lnTo>
                  <a:pt x="2758255" y="1013835"/>
                </a:lnTo>
                <a:lnTo>
                  <a:pt x="2792536" y="1050970"/>
                </a:lnTo>
                <a:lnTo>
                  <a:pt x="2825223" y="1088066"/>
                </a:lnTo>
                <a:lnTo>
                  <a:pt x="2856286" y="1125087"/>
                </a:lnTo>
                <a:lnTo>
                  <a:pt x="2885695" y="1161993"/>
                </a:lnTo>
                <a:lnTo>
                  <a:pt x="2913419" y="1198748"/>
                </a:lnTo>
                <a:lnTo>
                  <a:pt x="2939429" y="1235314"/>
                </a:lnTo>
                <a:lnTo>
                  <a:pt x="2963694" y="1271652"/>
                </a:lnTo>
                <a:lnTo>
                  <a:pt x="2986185" y="1307725"/>
                </a:lnTo>
                <a:lnTo>
                  <a:pt x="3006870" y="1343495"/>
                </a:lnTo>
                <a:lnTo>
                  <a:pt x="3025721" y="1378924"/>
                </a:lnTo>
                <a:lnTo>
                  <a:pt x="3042706" y="1413974"/>
                </a:lnTo>
                <a:lnTo>
                  <a:pt x="3070959" y="1482787"/>
                </a:lnTo>
                <a:lnTo>
                  <a:pt x="3091389" y="1549631"/>
                </a:lnTo>
                <a:lnTo>
                  <a:pt x="3103755" y="1614202"/>
                </a:lnTo>
                <a:lnTo>
                  <a:pt x="3107815" y="1676198"/>
                </a:lnTo>
                <a:lnTo>
                  <a:pt x="3106655" y="1706136"/>
                </a:lnTo>
                <a:lnTo>
                  <a:pt x="3097804" y="1763702"/>
                </a:lnTo>
                <a:lnTo>
                  <a:pt x="3080044" y="1817935"/>
                </a:lnTo>
                <a:lnTo>
                  <a:pt x="3067747" y="1843708"/>
                </a:lnTo>
                <a:lnTo>
                  <a:pt x="3053256" y="1868309"/>
                </a:lnTo>
                <a:lnTo>
                  <a:pt x="3036733" y="1891522"/>
                </a:lnTo>
                <a:lnTo>
                  <a:pt x="2997783" y="1933801"/>
                </a:lnTo>
                <a:lnTo>
                  <a:pt x="2951283" y="1970574"/>
                </a:lnTo>
                <a:lnTo>
                  <a:pt x="2897619" y="2001872"/>
                </a:lnTo>
                <a:lnTo>
                  <a:pt x="2837177" y="2027726"/>
                </a:lnTo>
                <a:lnTo>
                  <a:pt x="2770342" y="2048165"/>
                </a:lnTo>
                <a:lnTo>
                  <a:pt x="2697502" y="2063221"/>
                </a:lnTo>
                <a:lnTo>
                  <a:pt x="2658949" y="2068740"/>
                </a:lnTo>
                <a:lnTo>
                  <a:pt x="2619040" y="2072925"/>
                </a:lnTo>
                <a:lnTo>
                  <a:pt x="2577822" y="2075779"/>
                </a:lnTo>
                <a:lnTo>
                  <a:pt x="2535344" y="2077307"/>
                </a:lnTo>
                <a:lnTo>
                  <a:pt x="2491653" y="2077511"/>
                </a:lnTo>
                <a:lnTo>
                  <a:pt x="2446798" y="2076397"/>
                </a:lnTo>
                <a:lnTo>
                  <a:pt x="2400827" y="2073967"/>
                </a:lnTo>
                <a:lnTo>
                  <a:pt x="2353789" y="2070226"/>
                </a:lnTo>
                <a:lnTo>
                  <a:pt x="2305732" y="2065177"/>
                </a:lnTo>
                <a:lnTo>
                  <a:pt x="2256703" y="2058824"/>
                </a:lnTo>
                <a:lnTo>
                  <a:pt x="2206751" y="2051172"/>
                </a:lnTo>
                <a:lnTo>
                  <a:pt x="2155925" y="2042223"/>
                </a:lnTo>
                <a:lnTo>
                  <a:pt x="2104272" y="2031983"/>
                </a:lnTo>
                <a:lnTo>
                  <a:pt x="2051841" y="2020453"/>
                </a:lnTo>
                <a:lnTo>
                  <a:pt x="1998680" y="2007639"/>
                </a:lnTo>
                <a:lnTo>
                  <a:pt x="1944838" y="1993545"/>
                </a:lnTo>
                <a:lnTo>
                  <a:pt x="1890361" y="1978173"/>
                </a:lnTo>
                <a:lnTo>
                  <a:pt x="1835300" y="1961528"/>
                </a:lnTo>
                <a:lnTo>
                  <a:pt x="1779701" y="1943614"/>
                </a:lnTo>
                <a:lnTo>
                  <a:pt x="1723614" y="1924434"/>
                </a:lnTo>
                <a:lnTo>
                  <a:pt x="1667085" y="1903992"/>
                </a:lnTo>
                <a:lnTo>
                  <a:pt x="1610165" y="1882293"/>
                </a:lnTo>
                <a:lnTo>
                  <a:pt x="1552900" y="1859340"/>
                </a:lnTo>
                <a:lnTo>
                  <a:pt x="1495339" y="1835136"/>
                </a:lnTo>
                <a:lnTo>
                  <a:pt x="1437531" y="1809686"/>
                </a:lnTo>
                <a:lnTo>
                  <a:pt x="1379523" y="1782993"/>
                </a:lnTo>
                <a:lnTo>
                  <a:pt x="1321364" y="1755062"/>
                </a:lnTo>
                <a:lnTo>
                  <a:pt x="1263101" y="1725896"/>
                </a:lnTo>
                <a:lnTo>
                  <a:pt x="1204784" y="1695499"/>
                </a:lnTo>
                <a:lnTo>
                  <a:pt x="1146971" y="1664144"/>
                </a:lnTo>
                <a:lnTo>
                  <a:pt x="1090209" y="1632147"/>
                </a:lnTo>
                <a:lnTo>
                  <a:pt x="1034528" y="1599545"/>
                </a:lnTo>
                <a:lnTo>
                  <a:pt x="979959" y="1566377"/>
                </a:lnTo>
                <a:lnTo>
                  <a:pt x="926530" y="1532679"/>
                </a:lnTo>
                <a:lnTo>
                  <a:pt x="874274" y="1498490"/>
                </a:lnTo>
                <a:lnTo>
                  <a:pt x="823219" y="1463848"/>
                </a:lnTo>
                <a:lnTo>
                  <a:pt x="773396" y="1428790"/>
                </a:lnTo>
                <a:lnTo>
                  <a:pt x="724836" y="1393354"/>
                </a:lnTo>
                <a:lnTo>
                  <a:pt x="677567" y="1357578"/>
                </a:lnTo>
                <a:lnTo>
                  <a:pt x="631621" y="1321500"/>
                </a:lnTo>
                <a:lnTo>
                  <a:pt x="587027" y="1285158"/>
                </a:lnTo>
                <a:lnTo>
                  <a:pt x="543817" y="1248590"/>
                </a:lnTo>
                <a:lnTo>
                  <a:pt x="502019" y="1211832"/>
                </a:lnTo>
                <a:lnTo>
                  <a:pt x="461664" y="1174924"/>
                </a:lnTo>
                <a:lnTo>
                  <a:pt x="422783" y="1137903"/>
                </a:lnTo>
                <a:lnTo>
                  <a:pt x="385404" y="1100807"/>
                </a:lnTo>
                <a:lnTo>
                  <a:pt x="349560" y="1063674"/>
                </a:lnTo>
                <a:lnTo>
                  <a:pt x="315279" y="1026541"/>
                </a:lnTo>
                <a:lnTo>
                  <a:pt x="282592" y="989446"/>
                </a:lnTo>
                <a:lnTo>
                  <a:pt x="251529" y="952428"/>
                </a:lnTo>
                <a:lnTo>
                  <a:pt x="222120" y="915523"/>
                </a:lnTo>
                <a:lnTo>
                  <a:pt x="194395" y="878771"/>
                </a:lnTo>
                <a:lnTo>
                  <a:pt x="168385" y="842208"/>
                </a:lnTo>
                <a:lnTo>
                  <a:pt x="144120" y="805872"/>
                </a:lnTo>
                <a:lnTo>
                  <a:pt x="121630" y="769802"/>
                </a:lnTo>
                <a:lnTo>
                  <a:pt x="100944" y="734035"/>
                </a:lnTo>
                <a:lnTo>
                  <a:pt x="82094" y="698609"/>
                </a:lnTo>
                <a:lnTo>
                  <a:pt x="65109" y="663561"/>
                </a:lnTo>
                <a:lnTo>
                  <a:pt x="36855" y="594754"/>
                </a:lnTo>
                <a:lnTo>
                  <a:pt x="16425" y="527916"/>
                </a:lnTo>
                <a:lnTo>
                  <a:pt x="4059" y="463350"/>
                </a:lnTo>
                <a:lnTo>
                  <a:pt x="0" y="401359"/>
                </a:lnTo>
                <a:lnTo>
                  <a:pt x="1160" y="371423"/>
                </a:lnTo>
                <a:lnTo>
                  <a:pt x="10011" y="313860"/>
                </a:lnTo>
                <a:lnTo>
                  <a:pt x="27771" y="259628"/>
                </a:lnTo>
                <a:lnTo>
                  <a:pt x="40067" y="233856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261228" y="1980057"/>
            <a:ext cx="3036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right rotation</a:t>
            </a:r>
            <a:r>
              <a:rPr sz="2400" i="1" spc="-4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9933"/>
                </a:solidFill>
                <a:latin typeface="Arial"/>
                <a:cs typeface="Arial"/>
              </a:rPr>
              <a:t>complete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42228" y="2692653"/>
            <a:ext cx="24676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Arial"/>
                <a:cs typeface="Arial"/>
              </a:rPr>
              <a:t>Balance has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been  </a:t>
            </a:r>
            <a:r>
              <a:rPr sz="2400" i="1" dirty="0">
                <a:latin typeface="Arial"/>
                <a:cs typeface="Arial"/>
              </a:rPr>
              <a:t>restored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52209" y="45982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93444" y="467448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55975" y="4750689"/>
            <a:ext cx="8991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 or</a:t>
            </a:r>
            <a:r>
              <a:rPr sz="2000" i="1" spc="-13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h-1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394" y="476453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105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b="1" i="1" spc="-20" dirty="0">
                <a:solidFill>
                  <a:srgbClr val="FF0000"/>
                </a:solidFill>
                <a:latin typeface="Arial"/>
                <a:cs typeface="Arial"/>
              </a:rPr>
              <a:t>Trees</a:t>
            </a:r>
            <a:r>
              <a:rPr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249989" y="1835426"/>
            <a:ext cx="1161715" cy="1484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6611" y="1646067"/>
            <a:ext cx="1497701" cy="1997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5496" y="1745672"/>
            <a:ext cx="5552267" cy="26600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60" y="2291595"/>
            <a:ext cx="8906122" cy="3632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6394" y="476453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105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b="1" i="1" spc="-20" dirty="0">
                <a:solidFill>
                  <a:srgbClr val="FF0000"/>
                </a:solidFill>
                <a:latin typeface="Arial"/>
                <a:cs typeface="Arial"/>
              </a:rPr>
              <a:t>Trees</a:t>
            </a:r>
            <a:r>
              <a:rPr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394" y="476453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105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b="1" i="1" spc="-20" dirty="0">
                <a:solidFill>
                  <a:srgbClr val="FF0000"/>
                </a:solidFill>
                <a:latin typeface="Arial"/>
                <a:cs typeface="Arial"/>
              </a:rPr>
              <a:t>Trees</a:t>
            </a:r>
            <a:r>
              <a:rPr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228161" y="2287064"/>
            <a:ext cx="8801758" cy="3532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394" y="476453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105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b="1" i="1" spc="-20" dirty="0">
                <a:solidFill>
                  <a:srgbClr val="FF0000"/>
                </a:solidFill>
                <a:latin typeface="Arial"/>
                <a:cs typeface="Arial"/>
              </a:rPr>
              <a:t>Trees</a:t>
            </a:r>
            <a:r>
              <a:rPr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48338" y="2013761"/>
            <a:ext cx="9095661" cy="41237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394" y="476453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105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b="1" i="1" spc="-20" dirty="0">
                <a:solidFill>
                  <a:srgbClr val="FF0000"/>
                </a:solidFill>
                <a:latin typeface="Arial"/>
                <a:cs typeface="Arial"/>
              </a:rPr>
              <a:t>Trees</a:t>
            </a:r>
            <a:r>
              <a:rPr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585153"/>
            <a:ext cx="9144000" cy="4250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20" y="1599384"/>
            <a:ext cx="9135679" cy="4695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6394" y="476453"/>
            <a:ext cx="4708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i="1" spc="-105" dirty="0">
                <a:solidFill>
                  <a:srgbClr val="FF0000"/>
                </a:solidFill>
                <a:latin typeface="Arial"/>
                <a:cs typeface="Arial"/>
              </a:rPr>
              <a:t>AVL </a:t>
            </a:r>
            <a:r>
              <a:rPr b="1" i="1" spc="-20" dirty="0">
                <a:solidFill>
                  <a:srgbClr val="FF0000"/>
                </a:solidFill>
                <a:latin typeface="Arial"/>
                <a:cs typeface="Arial"/>
              </a:rPr>
              <a:t>Trees</a:t>
            </a:r>
            <a:r>
              <a:rPr b="1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i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291" y="48573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73017" y="392633"/>
            <a:ext cx="2000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49" y="1010538"/>
            <a:ext cx="4582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Insert 3 into the AVL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tree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7035" y="2266314"/>
            <a:ext cx="278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4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8487" y="2122487"/>
            <a:ext cx="3603625" cy="3222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76346" y="3218814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8796" y="40191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8892" y="413346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3546" y="417156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27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2195" y="310451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6000" y="3657600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0"/>
                </a:moveTo>
                <a:lnTo>
                  <a:pt x="152400" y="4572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9800" y="4114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9800" y="4114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42684" y="42477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67600" y="3543300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0"/>
                </a:moveTo>
                <a:lnTo>
                  <a:pt x="0" y="6858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34000" y="3581400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457200" y="0"/>
                </a:moveTo>
                <a:lnTo>
                  <a:pt x="0" y="6096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62800" y="25908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533400" y="6858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6000" y="26670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6858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05600" y="2209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05600" y="2209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67525" y="2342514"/>
            <a:ext cx="278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4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15000" y="3124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15000" y="3124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37630" y="325691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43800" y="31623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43800" y="31623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696581" y="3295014"/>
            <a:ext cx="309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53000" y="4038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3000" y="4038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75630" y="41715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086600" y="40767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86600" y="40767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239381" y="420966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001000" y="37338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228600" y="3810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01000" y="4114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01000" y="4114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154161" y="424776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27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8062" y="685800"/>
            <a:ext cx="7026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Balanced and unbalanced</a:t>
            </a:r>
            <a:r>
              <a:rPr spc="-1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BST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0" y="2057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0" y="2057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99223" y="2080082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12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912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32170" y="27661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724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2400" y="2743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13878" y="27661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05400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05400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46370" y="3528136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00800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6" y="452555"/>
                </a:lnTo>
                <a:lnTo>
                  <a:pt x="317575" y="439233"/>
                </a:lnTo>
                <a:lnTo>
                  <a:pt x="356406" y="418154"/>
                </a:lnTo>
                <a:lnTo>
                  <a:pt x="390239" y="390239"/>
                </a:lnTo>
                <a:lnTo>
                  <a:pt x="418154" y="356406"/>
                </a:lnTo>
                <a:lnTo>
                  <a:pt x="439233" y="317575"/>
                </a:lnTo>
                <a:lnTo>
                  <a:pt x="452555" y="274666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800" y="3505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33"/>
                </a:lnTo>
                <a:lnTo>
                  <a:pt x="17966" y="139624"/>
                </a:lnTo>
                <a:lnTo>
                  <a:pt x="39045" y="100793"/>
                </a:lnTo>
                <a:lnTo>
                  <a:pt x="66960" y="66960"/>
                </a:lnTo>
                <a:lnTo>
                  <a:pt x="100793" y="39045"/>
                </a:lnTo>
                <a:lnTo>
                  <a:pt x="139624" y="17966"/>
                </a:lnTo>
                <a:lnTo>
                  <a:pt x="182533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533" y="452555"/>
                </a:lnTo>
                <a:lnTo>
                  <a:pt x="139624" y="439233"/>
                </a:lnTo>
                <a:lnTo>
                  <a:pt x="100793" y="418154"/>
                </a:lnTo>
                <a:lnTo>
                  <a:pt x="66960" y="390239"/>
                </a:lnTo>
                <a:lnTo>
                  <a:pt x="39045" y="356406"/>
                </a:lnTo>
                <a:lnTo>
                  <a:pt x="17966" y="317575"/>
                </a:lnTo>
                <a:lnTo>
                  <a:pt x="4644" y="274666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42023" y="3528136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81725" y="2447925"/>
            <a:ext cx="742950" cy="361950"/>
          </a:xfrm>
          <a:custGeom>
            <a:avLst/>
            <a:gdLst/>
            <a:ahLst/>
            <a:cxnLst/>
            <a:rect l="l" t="t" r="r" b="b"/>
            <a:pathLst>
              <a:path w="742950" h="361950">
                <a:moveTo>
                  <a:pt x="742950" y="0"/>
                </a:moveTo>
                <a:lnTo>
                  <a:pt x="0" y="361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48525" y="2447925"/>
            <a:ext cx="590550" cy="361950"/>
          </a:xfrm>
          <a:custGeom>
            <a:avLst/>
            <a:gdLst/>
            <a:ahLst/>
            <a:cxnLst/>
            <a:rect l="l" t="t" r="r" b="b"/>
            <a:pathLst>
              <a:path w="590550" h="361950">
                <a:moveTo>
                  <a:pt x="0" y="0"/>
                </a:moveTo>
                <a:lnTo>
                  <a:pt x="590550" y="3619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4000" y="3133725"/>
            <a:ext cx="523875" cy="371475"/>
          </a:xfrm>
          <a:custGeom>
            <a:avLst/>
            <a:gdLst/>
            <a:ahLst/>
            <a:cxnLst/>
            <a:rect l="l" t="t" r="r" b="b"/>
            <a:pathLst>
              <a:path w="523875" h="371475">
                <a:moveTo>
                  <a:pt x="523875" y="0"/>
                </a:moveTo>
                <a:lnTo>
                  <a:pt x="0" y="3714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81725" y="3133725"/>
            <a:ext cx="447675" cy="371475"/>
          </a:xfrm>
          <a:custGeom>
            <a:avLst/>
            <a:gdLst/>
            <a:ahLst/>
            <a:cxnLst/>
            <a:rect l="l" t="t" r="r" b="b"/>
            <a:pathLst>
              <a:path w="447675" h="371475">
                <a:moveTo>
                  <a:pt x="0" y="0"/>
                </a:moveTo>
                <a:lnTo>
                  <a:pt x="447675" y="37147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31135" y="2080082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12970" y="43666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88589" y="26137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79189" y="37570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45789" y="31471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79770" y="55861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46370" y="497631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7050" y="2051050"/>
            <a:ext cx="5575300" cy="397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426335" y="41380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59535" y="48238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40989" y="482384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31135" y="55861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50589" y="55861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3404" y="55861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969135" y="558617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60134" y="4228338"/>
            <a:ext cx="20980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339933"/>
                </a:solidFill>
                <a:latin typeface="Arial"/>
                <a:cs typeface="Arial"/>
              </a:rPr>
              <a:t>Is this</a:t>
            </a:r>
            <a:r>
              <a:rPr sz="2000" i="1" spc="-110" dirty="0">
                <a:solidFill>
                  <a:srgbClr val="339933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9933"/>
                </a:solidFill>
                <a:latin typeface="Arial"/>
                <a:cs typeface="Arial"/>
              </a:rPr>
              <a:t>“balanced”?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3017" y="392633"/>
            <a:ext cx="2000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49" y="1010538"/>
            <a:ext cx="4582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Insert 5 into the AVL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tree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5995" y="48573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7035" y="2266314"/>
            <a:ext cx="278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4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346" y="3218814"/>
            <a:ext cx="309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8796" y="40191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2317" y="2122487"/>
            <a:ext cx="3289795" cy="3222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18892" y="413346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3546" y="417156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27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6000" y="3657600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0"/>
                </a:moveTo>
                <a:lnTo>
                  <a:pt x="152400" y="4572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19800" y="4114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F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19800" y="4114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42684" y="42477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67600" y="3543300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0"/>
                </a:moveTo>
                <a:lnTo>
                  <a:pt x="0" y="6858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4000" y="3581400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457200" y="0"/>
                </a:moveTo>
                <a:lnTo>
                  <a:pt x="0" y="6096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62800" y="25908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0" y="0"/>
                </a:moveTo>
                <a:lnTo>
                  <a:pt x="533400" y="6858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0" y="26670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6858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5600" y="2209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05600" y="2209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67525" y="2342514"/>
            <a:ext cx="278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14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15000" y="3124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15000" y="31242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37630" y="325691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43800" y="31623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43800" y="31623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96581" y="3295014"/>
            <a:ext cx="309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20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53000" y="4038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3000" y="4038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175630" y="417156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086600" y="40767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86600" y="40767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239381" y="420966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001000" y="37338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228600" y="38100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01000" y="4114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74" y="3990"/>
                </a:lnTo>
                <a:lnTo>
                  <a:pt x="208483" y="15544"/>
                </a:lnTo>
                <a:lnTo>
                  <a:pt x="164753" y="34032"/>
                </a:lnTo>
                <a:lnTo>
                  <a:pt x="124815" y="58826"/>
                </a:lnTo>
                <a:lnTo>
                  <a:pt x="89296" y="89296"/>
                </a:lnTo>
                <a:lnTo>
                  <a:pt x="58826" y="124815"/>
                </a:lnTo>
                <a:lnTo>
                  <a:pt x="34032" y="164753"/>
                </a:lnTo>
                <a:lnTo>
                  <a:pt x="15544" y="208483"/>
                </a:lnTo>
                <a:lnTo>
                  <a:pt x="3990" y="255374"/>
                </a:lnTo>
                <a:lnTo>
                  <a:pt x="0" y="304800"/>
                </a:lnTo>
                <a:lnTo>
                  <a:pt x="3990" y="354225"/>
                </a:lnTo>
                <a:lnTo>
                  <a:pt x="15544" y="401116"/>
                </a:lnTo>
                <a:lnTo>
                  <a:pt x="34032" y="444846"/>
                </a:lnTo>
                <a:lnTo>
                  <a:pt x="58826" y="484784"/>
                </a:lnTo>
                <a:lnTo>
                  <a:pt x="89296" y="520303"/>
                </a:lnTo>
                <a:lnTo>
                  <a:pt x="124815" y="550773"/>
                </a:lnTo>
                <a:lnTo>
                  <a:pt x="164753" y="575567"/>
                </a:lnTo>
                <a:lnTo>
                  <a:pt x="208483" y="594055"/>
                </a:lnTo>
                <a:lnTo>
                  <a:pt x="255374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01000" y="41148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154161" y="4247769"/>
            <a:ext cx="309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rial"/>
                <a:cs typeface="Arial"/>
              </a:rPr>
              <a:t>27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22195" y="3104514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5232" y="392633"/>
            <a:ext cx="4656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AVL Trees:</a:t>
            </a:r>
            <a:r>
              <a:rPr spc="-50" dirty="0"/>
              <a:t> </a:t>
            </a:r>
            <a:r>
              <a:rPr dirty="0"/>
              <a:t>Exercise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49" y="1445235"/>
            <a:ext cx="7884795" cy="112522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Insertion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order: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10, 85, </a:t>
            </a:r>
            <a:r>
              <a:rPr sz="2800" spc="-5" dirty="0">
                <a:latin typeface="Times New Roman"/>
                <a:cs typeface="Times New Roman"/>
              </a:rPr>
              <a:t>15, </a:t>
            </a:r>
            <a:r>
              <a:rPr sz="2800" dirty="0">
                <a:latin typeface="Times New Roman"/>
                <a:cs typeface="Times New Roman"/>
              </a:rPr>
              <a:t>70, </a:t>
            </a:r>
            <a:r>
              <a:rPr sz="2800" spc="-5" dirty="0">
                <a:latin typeface="Times New Roman"/>
                <a:cs typeface="Times New Roman"/>
              </a:rPr>
              <a:t>20, </a:t>
            </a:r>
            <a:r>
              <a:rPr sz="2800" dirty="0">
                <a:latin typeface="Times New Roman"/>
                <a:cs typeface="Times New Roman"/>
              </a:rPr>
              <a:t>60, </a:t>
            </a:r>
            <a:r>
              <a:rPr sz="2800" spc="-5" dirty="0">
                <a:latin typeface="Times New Roman"/>
                <a:cs typeface="Times New Roman"/>
              </a:rPr>
              <a:t>30, </a:t>
            </a:r>
            <a:r>
              <a:rPr sz="2800" dirty="0">
                <a:latin typeface="Times New Roman"/>
                <a:cs typeface="Times New Roman"/>
              </a:rPr>
              <a:t>50, </a:t>
            </a:r>
            <a:r>
              <a:rPr sz="2800" spc="-5" dirty="0">
                <a:latin typeface="Times New Roman"/>
                <a:cs typeface="Times New Roman"/>
              </a:rPr>
              <a:t>65, </a:t>
            </a:r>
            <a:r>
              <a:rPr sz="2800" dirty="0">
                <a:latin typeface="Times New Roman"/>
                <a:cs typeface="Times New Roman"/>
              </a:rPr>
              <a:t>80, </a:t>
            </a:r>
            <a:r>
              <a:rPr sz="2800" spc="-5" dirty="0">
                <a:latin typeface="Times New Roman"/>
                <a:cs typeface="Times New Roman"/>
              </a:rPr>
              <a:t>90, </a:t>
            </a:r>
            <a:r>
              <a:rPr sz="2800" dirty="0">
                <a:latin typeface="Times New Roman"/>
                <a:cs typeface="Times New Roman"/>
              </a:rPr>
              <a:t>40, </a:t>
            </a:r>
            <a:r>
              <a:rPr sz="2800" spc="-5" dirty="0">
                <a:latin typeface="Times New Roman"/>
                <a:cs typeface="Times New Roman"/>
              </a:rPr>
              <a:t>5,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55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517" y="392633"/>
            <a:ext cx="5447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Deletion X in AVL</a:t>
            </a:r>
            <a:r>
              <a:rPr spc="5" dirty="0"/>
              <a:t> </a:t>
            </a:r>
            <a:r>
              <a:rPr spc="-5" dirty="0"/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49" y="1445235"/>
            <a:ext cx="7292975" cy="31616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Deletion: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Case 1: if X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 leaf, delete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Case </a:t>
            </a:r>
            <a:r>
              <a:rPr sz="2800" dirty="0">
                <a:latin typeface="Times New Roman"/>
                <a:cs typeface="Times New Roman"/>
              </a:rPr>
              <a:t>2: </a:t>
            </a:r>
            <a:r>
              <a:rPr sz="2800" spc="-5" dirty="0">
                <a:latin typeface="Times New Roman"/>
                <a:cs typeface="Times New Roman"/>
              </a:rPr>
              <a:t>if X </a:t>
            </a:r>
            <a:r>
              <a:rPr sz="2800" dirty="0">
                <a:latin typeface="Times New Roman"/>
                <a:cs typeface="Times New Roman"/>
              </a:rPr>
              <a:t>has </a:t>
            </a:r>
            <a:r>
              <a:rPr sz="2800" spc="-5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imes New Roman"/>
                <a:cs typeface="Times New Roman"/>
              </a:rPr>
              <a:t>child, </a:t>
            </a:r>
            <a:r>
              <a:rPr sz="2800" spc="-5" dirty="0">
                <a:latin typeface="Times New Roman"/>
                <a:cs typeface="Times New Roman"/>
              </a:rPr>
              <a:t>use it to replace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0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Case </a:t>
            </a:r>
            <a:r>
              <a:rPr sz="2800" dirty="0">
                <a:latin typeface="Times New Roman"/>
                <a:cs typeface="Times New Roman"/>
              </a:rPr>
              <a:t>3: </a:t>
            </a:r>
            <a:r>
              <a:rPr sz="2800" spc="-5" dirty="0">
                <a:latin typeface="Times New Roman"/>
                <a:cs typeface="Times New Roman"/>
              </a:rPr>
              <a:t>if X </a:t>
            </a:r>
            <a:r>
              <a:rPr sz="2800" dirty="0">
                <a:latin typeface="Times New Roman"/>
                <a:cs typeface="Times New Roman"/>
              </a:rPr>
              <a:t>has </a:t>
            </a:r>
            <a:r>
              <a:rPr sz="2800" spc="-5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imes New Roman"/>
                <a:cs typeface="Times New Roman"/>
              </a:rPr>
              <a:t>children, </a:t>
            </a:r>
            <a:r>
              <a:rPr sz="2800" spc="-5" dirty="0">
                <a:latin typeface="Times New Roman"/>
                <a:cs typeface="Times New Roman"/>
              </a:rPr>
              <a:t>replace X with its </a:t>
            </a:r>
            <a:r>
              <a:rPr sz="2800" spc="-5" dirty="0">
                <a:solidFill>
                  <a:srgbClr val="E62D1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E62D1F"/>
                </a:solidFill>
                <a:latin typeface="Times New Roman"/>
                <a:cs typeface="Times New Roman"/>
              </a:rPr>
              <a:t>inorder </a:t>
            </a:r>
            <a:r>
              <a:rPr sz="2800" spc="-5" dirty="0">
                <a:solidFill>
                  <a:srgbClr val="E62D1F"/>
                </a:solidFill>
                <a:latin typeface="Times New Roman"/>
                <a:cs typeface="Times New Roman"/>
              </a:rPr>
              <a:t>predecessor </a:t>
            </a:r>
            <a:r>
              <a:rPr sz="2800" dirty="0">
                <a:latin typeface="Times New Roman"/>
                <a:cs typeface="Times New Roman"/>
              </a:rPr>
              <a:t>(and recursively </a:t>
            </a:r>
            <a:r>
              <a:rPr sz="2800" spc="-5" dirty="0">
                <a:latin typeface="Times New Roman"/>
                <a:cs typeface="Times New Roman"/>
              </a:rPr>
              <a:t>delete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it)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Rebalancing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55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9887" y="1893887"/>
            <a:ext cx="8175625" cy="3756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3708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23308" y="519912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55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887" y="1893887"/>
            <a:ext cx="8175625" cy="284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3708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95800" y="5105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753" y="4296"/>
                </a:lnTo>
                <a:lnTo>
                  <a:pt x="173629" y="16682"/>
                </a:lnTo>
                <a:lnTo>
                  <a:pt x="132079" y="36406"/>
                </a:lnTo>
                <a:lnTo>
                  <a:pt x="94858" y="62716"/>
                </a:lnTo>
                <a:lnTo>
                  <a:pt x="62716" y="94858"/>
                </a:lnTo>
                <a:lnTo>
                  <a:pt x="36406" y="132080"/>
                </a:lnTo>
                <a:lnTo>
                  <a:pt x="16682" y="173629"/>
                </a:lnTo>
                <a:lnTo>
                  <a:pt x="4296" y="218753"/>
                </a:lnTo>
                <a:lnTo>
                  <a:pt x="0" y="266700"/>
                </a:lnTo>
                <a:lnTo>
                  <a:pt x="4296" y="314646"/>
                </a:lnTo>
                <a:lnTo>
                  <a:pt x="16682" y="359770"/>
                </a:lnTo>
                <a:lnTo>
                  <a:pt x="36406" y="401320"/>
                </a:lnTo>
                <a:lnTo>
                  <a:pt x="62716" y="438541"/>
                </a:lnTo>
                <a:lnTo>
                  <a:pt x="94858" y="470683"/>
                </a:lnTo>
                <a:lnTo>
                  <a:pt x="132080" y="496993"/>
                </a:lnTo>
                <a:lnTo>
                  <a:pt x="173629" y="516717"/>
                </a:lnTo>
                <a:lnTo>
                  <a:pt x="218753" y="529103"/>
                </a:lnTo>
                <a:lnTo>
                  <a:pt x="266700" y="533400"/>
                </a:lnTo>
                <a:lnTo>
                  <a:pt x="314646" y="529103"/>
                </a:lnTo>
                <a:lnTo>
                  <a:pt x="359770" y="516717"/>
                </a:lnTo>
                <a:lnTo>
                  <a:pt x="401319" y="496993"/>
                </a:lnTo>
                <a:lnTo>
                  <a:pt x="438541" y="470683"/>
                </a:lnTo>
                <a:lnTo>
                  <a:pt x="470683" y="438541"/>
                </a:lnTo>
                <a:lnTo>
                  <a:pt x="496993" y="401320"/>
                </a:lnTo>
                <a:lnTo>
                  <a:pt x="516717" y="359770"/>
                </a:lnTo>
                <a:lnTo>
                  <a:pt x="529103" y="314646"/>
                </a:lnTo>
                <a:lnTo>
                  <a:pt x="533400" y="266700"/>
                </a:lnTo>
                <a:lnTo>
                  <a:pt x="529103" y="218753"/>
                </a:lnTo>
                <a:lnTo>
                  <a:pt x="516717" y="173629"/>
                </a:lnTo>
                <a:lnTo>
                  <a:pt x="496993" y="132080"/>
                </a:lnTo>
                <a:lnTo>
                  <a:pt x="470683" y="94858"/>
                </a:lnTo>
                <a:lnTo>
                  <a:pt x="438541" y="62716"/>
                </a:lnTo>
                <a:lnTo>
                  <a:pt x="401319" y="36406"/>
                </a:lnTo>
                <a:lnTo>
                  <a:pt x="359770" y="16682"/>
                </a:lnTo>
                <a:lnTo>
                  <a:pt x="314646" y="4296"/>
                </a:lnTo>
                <a:lnTo>
                  <a:pt x="2667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95800" y="5105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46" y="4296"/>
                </a:lnTo>
                <a:lnTo>
                  <a:pt x="359770" y="16682"/>
                </a:lnTo>
                <a:lnTo>
                  <a:pt x="401319" y="36406"/>
                </a:lnTo>
                <a:lnTo>
                  <a:pt x="438541" y="62716"/>
                </a:lnTo>
                <a:lnTo>
                  <a:pt x="470683" y="94858"/>
                </a:lnTo>
                <a:lnTo>
                  <a:pt x="496993" y="132080"/>
                </a:lnTo>
                <a:lnTo>
                  <a:pt x="516717" y="173629"/>
                </a:lnTo>
                <a:lnTo>
                  <a:pt x="529103" y="218753"/>
                </a:lnTo>
                <a:lnTo>
                  <a:pt x="533400" y="266700"/>
                </a:lnTo>
                <a:lnTo>
                  <a:pt x="529103" y="314646"/>
                </a:lnTo>
                <a:lnTo>
                  <a:pt x="516717" y="359770"/>
                </a:lnTo>
                <a:lnTo>
                  <a:pt x="496993" y="401319"/>
                </a:lnTo>
                <a:lnTo>
                  <a:pt x="470683" y="438541"/>
                </a:lnTo>
                <a:lnTo>
                  <a:pt x="438541" y="470683"/>
                </a:lnTo>
                <a:lnTo>
                  <a:pt x="401320" y="496993"/>
                </a:lnTo>
                <a:lnTo>
                  <a:pt x="359770" y="516717"/>
                </a:lnTo>
                <a:lnTo>
                  <a:pt x="314646" y="529103"/>
                </a:lnTo>
                <a:lnTo>
                  <a:pt x="266700" y="533400"/>
                </a:lnTo>
                <a:lnTo>
                  <a:pt x="218753" y="529103"/>
                </a:lnTo>
                <a:lnTo>
                  <a:pt x="173629" y="516717"/>
                </a:lnTo>
                <a:lnTo>
                  <a:pt x="132080" y="496993"/>
                </a:lnTo>
                <a:lnTo>
                  <a:pt x="94858" y="470683"/>
                </a:lnTo>
                <a:lnTo>
                  <a:pt x="62716" y="438541"/>
                </a:lnTo>
                <a:lnTo>
                  <a:pt x="36406" y="401320"/>
                </a:lnTo>
                <a:lnTo>
                  <a:pt x="16682" y="359770"/>
                </a:lnTo>
                <a:lnTo>
                  <a:pt x="4296" y="314646"/>
                </a:lnTo>
                <a:lnTo>
                  <a:pt x="0" y="266700"/>
                </a:lnTo>
                <a:close/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23308" y="519912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50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887" y="1893887"/>
            <a:ext cx="8175625" cy="3756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3708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23308" y="519912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50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887" y="1893887"/>
            <a:ext cx="8175625" cy="3756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0908" y="41319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23308" y="519912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60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3)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9887" y="1893887"/>
            <a:ext cx="8175625" cy="3756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3708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23308" y="519912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4353" y="4256913"/>
            <a:ext cx="469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E62D1F"/>
                </a:solidFill>
                <a:latin typeface="Times New Roman"/>
                <a:cs typeface="Times New Roman"/>
              </a:rPr>
              <a:t>p</a:t>
            </a:r>
            <a:r>
              <a:rPr sz="2000" i="1" spc="-70" dirty="0">
                <a:solidFill>
                  <a:srgbClr val="E62D1F"/>
                </a:solidFill>
                <a:latin typeface="Times New Roman"/>
                <a:cs typeface="Times New Roman"/>
              </a:rPr>
              <a:t>r</a:t>
            </a:r>
            <a:r>
              <a:rPr sz="2000" i="1" dirty="0">
                <a:solidFill>
                  <a:srgbClr val="E62D1F"/>
                </a:solidFill>
                <a:latin typeface="Times New Roman"/>
                <a:cs typeface="Times New Roman"/>
              </a:rPr>
              <a:t>ev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60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3)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887" y="1893887"/>
            <a:ext cx="8175625" cy="2841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3708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55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9887" y="1893887"/>
            <a:ext cx="8175625" cy="284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3708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02100" y="2732658"/>
            <a:ext cx="469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5" dirty="0">
                <a:solidFill>
                  <a:srgbClr val="E62D1F"/>
                </a:solidFill>
                <a:latin typeface="Times New Roman"/>
                <a:cs typeface="Times New Roman"/>
              </a:rPr>
              <a:t>p</a:t>
            </a:r>
            <a:r>
              <a:rPr sz="2000" i="1" spc="-75" dirty="0">
                <a:solidFill>
                  <a:srgbClr val="E62D1F"/>
                </a:solidFill>
                <a:latin typeface="Times New Roman"/>
                <a:cs typeface="Times New Roman"/>
              </a:rPr>
              <a:t>r</a:t>
            </a:r>
            <a:r>
              <a:rPr sz="2000" i="1" dirty="0">
                <a:solidFill>
                  <a:srgbClr val="E62D1F"/>
                </a:solidFill>
                <a:latin typeface="Times New Roman"/>
                <a:cs typeface="Times New Roman"/>
              </a:rPr>
              <a:t>ev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8166" y="660400"/>
            <a:ext cx="6892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Approaches to balancing</a:t>
            </a:r>
            <a:r>
              <a:rPr spc="7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5454" y="1762500"/>
            <a:ext cx="6042660" cy="3834129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0033CC"/>
              </a:buClr>
              <a:buSzPct val="83928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9933"/>
                </a:solidFill>
                <a:latin typeface="Times New Roman"/>
                <a:cs typeface="Times New Roman"/>
              </a:rPr>
              <a:t>Don't</a:t>
            </a:r>
            <a:r>
              <a:rPr sz="2800" spc="-10" dirty="0">
                <a:solidFill>
                  <a:srgbClr val="3399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339933"/>
                </a:solidFill>
                <a:latin typeface="Times New Roman"/>
                <a:cs typeface="Times New Roman"/>
              </a:rPr>
              <a:t>balance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lr>
                <a:srgbClr val="CC0000"/>
              </a:buClr>
              <a:buSzPct val="85416"/>
              <a:buChar char="■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May end up with </a:t>
            </a:r>
            <a:r>
              <a:rPr sz="2400" spc="-10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nodes very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deep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0033CC"/>
              </a:buClr>
              <a:buSzPct val="83928"/>
              <a:buChar char="●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8000"/>
                </a:solidFill>
                <a:latin typeface="Times New Roman"/>
                <a:cs typeface="Times New Roman"/>
              </a:rPr>
              <a:t>Strict</a:t>
            </a:r>
            <a:r>
              <a:rPr sz="2800" spc="-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8000"/>
                </a:solidFill>
                <a:latin typeface="Times New Roman"/>
                <a:cs typeface="Times New Roman"/>
              </a:rPr>
              <a:t>balance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CC0000"/>
              </a:buClr>
              <a:buSzPct val="85416"/>
              <a:buChar char="■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 tree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always be balanced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perfectly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0033CC"/>
              </a:buClr>
              <a:buSzPct val="83928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Pretty good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balance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CC0000"/>
              </a:buClr>
              <a:buSzPct val="85416"/>
              <a:buChar char="■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Only allow a little out of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balance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lr>
                <a:srgbClr val="0033CC"/>
              </a:buClr>
              <a:buSzPct val="83928"/>
              <a:buChar char="●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6600CC"/>
                </a:solidFill>
                <a:latin typeface="Times New Roman"/>
                <a:cs typeface="Times New Roman"/>
              </a:rPr>
              <a:t>Adjust on</a:t>
            </a:r>
            <a:r>
              <a:rPr sz="2800" spc="-20" dirty="0">
                <a:solidFill>
                  <a:srgbClr val="6600CC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6600CC"/>
                </a:solidFill>
                <a:latin typeface="Times New Roman"/>
                <a:cs typeface="Times New Roman"/>
              </a:rPr>
              <a:t>access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lr>
                <a:srgbClr val="CC0000"/>
              </a:buClr>
              <a:buSzPct val="85416"/>
              <a:buChar char="■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Self-adjusting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55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887" y="1893887"/>
            <a:ext cx="8175625" cy="284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50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887" y="1893887"/>
            <a:ext cx="8175625" cy="284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80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3500" y="2580258"/>
            <a:ext cx="469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solidFill>
                  <a:srgbClr val="E62D1F"/>
                </a:solidFill>
                <a:latin typeface="Times New Roman"/>
                <a:cs typeface="Times New Roman"/>
              </a:rPr>
              <a:t>p</a:t>
            </a:r>
            <a:r>
              <a:rPr sz="2000" i="1" spc="-70" dirty="0">
                <a:solidFill>
                  <a:srgbClr val="E62D1F"/>
                </a:solidFill>
                <a:latin typeface="Times New Roman"/>
                <a:cs typeface="Times New Roman"/>
              </a:rPr>
              <a:t>r</a:t>
            </a:r>
            <a:r>
              <a:rPr sz="2000" i="1" dirty="0">
                <a:solidFill>
                  <a:srgbClr val="E62D1F"/>
                </a:solidFill>
                <a:latin typeface="Times New Roman"/>
                <a:cs typeface="Times New Roman"/>
              </a:rPr>
              <a:t>ev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50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887" y="1893887"/>
            <a:ext cx="8175625" cy="284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40 </a:t>
            </a:r>
            <a:r>
              <a:rPr dirty="0"/>
              <a:t>(case</a:t>
            </a:r>
            <a:r>
              <a:rPr spc="-30" dirty="0"/>
              <a:t> </a:t>
            </a:r>
            <a:r>
              <a:rPr spc="-5" dirty="0"/>
              <a:t>3)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40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887" y="1893887"/>
            <a:ext cx="8175625" cy="284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2100" y="2732658"/>
            <a:ext cx="469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5" dirty="0">
                <a:solidFill>
                  <a:srgbClr val="E62D1F"/>
                </a:solidFill>
                <a:latin typeface="Times New Roman"/>
                <a:cs typeface="Times New Roman"/>
              </a:rPr>
              <a:t>p</a:t>
            </a:r>
            <a:r>
              <a:rPr sz="2000" i="1" spc="-75" dirty="0">
                <a:solidFill>
                  <a:srgbClr val="E62D1F"/>
                </a:solidFill>
                <a:latin typeface="Times New Roman"/>
                <a:cs typeface="Times New Roman"/>
              </a:rPr>
              <a:t>r</a:t>
            </a:r>
            <a:r>
              <a:rPr sz="2000" i="1" dirty="0">
                <a:solidFill>
                  <a:srgbClr val="E62D1F"/>
                </a:solidFill>
                <a:latin typeface="Times New Roman"/>
                <a:cs typeface="Times New Roman"/>
              </a:rPr>
              <a:t>ev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0517" y="392633"/>
            <a:ext cx="5447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40 </a:t>
            </a:r>
            <a:r>
              <a:rPr dirty="0"/>
              <a:t>: </a:t>
            </a:r>
            <a:r>
              <a:rPr spc="-5" dirty="0"/>
              <a:t>Rebalancing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46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3698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682" y="1893887"/>
            <a:ext cx="8419830" cy="3333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0382" y="42843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3273" y="42843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3994" y="3377310"/>
            <a:ext cx="723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E62D1F"/>
                </a:solidFill>
                <a:latin typeface="Times New Roman"/>
                <a:cs typeface="Times New Roman"/>
              </a:rPr>
              <a:t>Case</a:t>
            </a:r>
            <a:r>
              <a:rPr sz="2000" b="1" i="1" spc="-95" dirty="0">
                <a:solidFill>
                  <a:srgbClr val="E62D1F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E62D1F"/>
                </a:solidFill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0561" y="392633"/>
            <a:ext cx="6264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Delete 40: after</a:t>
            </a:r>
            <a:r>
              <a:rPr spc="5" dirty="0"/>
              <a:t> </a:t>
            </a:r>
            <a:r>
              <a:rPr spc="-5" dirty="0"/>
              <a:t>rebalancing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89908" y="1997786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30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6687" y="1893887"/>
            <a:ext cx="7108825" cy="284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23761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0854" y="268389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385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6708" y="3445890"/>
            <a:ext cx="282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65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3343" y="3445890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7157" y="352204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959595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0454" y="42843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15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57161" y="4208145"/>
            <a:ext cx="282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80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29143" y="420814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5" dirty="0">
                <a:solidFill>
                  <a:srgbClr val="959595"/>
                </a:solidFill>
                <a:latin typeface="Times New Roman"/>
                <a:cs typeface="Times New Roman"/>
              </a:rPr>
              <a:t>90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4898593"/>
            <a:ext cx="3978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E62D1F"/>
                </a:solidFill>
                <a:latin typeface="Times New Roman"/>
                <a:cs typeface="Times New Roman"/>
              </a:rPr>
              <a:t>Single </a:t>
            </a:r>
            <a:r>
              <a:rPr sz="2800" i="1" spc="-15" dirty="0">
                <a:solidFill>
                  <a:srgbClr val="E62D1F"/>
                </a:solidFill>
                <a:latin typeface="Times New Roman"/>
                <a:cs typeface="Times New Roman"/>
              </a:rPr>
              <a:t>rotation </a:t>
            </a:r>
            <a:r>
              <a:rPr sz="2800" i="1" spc="-5" dirty="0">
                <a:solidFill>
                  <a:srgbClr val="E62D1F"/>
                </a:solidFill>
                <a:latin typeface="Times New Roman"/>
                <a:cs typeface="Times New Roman"/>
              </a:rPr>
              <a:t>is</a:t>
            </a:r>
            <a:r>
              <a:rPr sz="2800" i="1" spc="-100" dirty="0">
                <a:solidFill>
                  <a:srgbClr val="E62D1F"/>
                </a:solidFill>
                <a:latin typeface="Times New Roman"/>
                <a:cs typeface="Times New Roman"/>
              </a:rPr>
              <a:t> </a:t>
            </a:r>
            <a:r>
              <a:rPr sz="2800" i="1" spc="-25" dirty="0">
                <a:solidFill>
                  <a:srgbClr val="E62D1F"/>
                </a:solidFill>
                <a:latin typeface="Times New Roman"/>
                <a:cs typeface="Times New Roman"/>
              </a:rPr>
              <a:t>preferred!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49" y="6622795"/>
            <a:ext cx="536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5/22/2012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8494" y="392633"/>
            <a:ext cx="4285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AVL Tree:</a:t>
            </a:r>
            <a:r>
              <a:rPr spc="-5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549" y="1751750"/>
            <a:ext cx="8134984" cy="32448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 depth of AVL Trees is at most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logarithmic.</a:t>
            </a:r>
            <a:endParaRPr sz="3200">
              <a:latin typeface="Times New Roman"/>
              <a:cs typeface="Times New Roman"/>
            </a:endParaRPr>
          </a:p>
          <a:p>
            <a:pPr marL="355600" marR="222885" indent="-343535">
              <a:lnSpc>
                <a:spcPct val="100000"/>
              </a:lnSpc>
              <a:spcBef>
                <a:spcPts val="76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So, all of the operations on AVL trees are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also  logarithmic.</a:t>
            </a:r>
            <a:endParaRPr sz="3200">
              <a:latin typeface="Times New Roman"/>
              <a:cs typeface="Times New Roman"/>
            </a:endParaRPr>
          </a:p>
          <a:p>
            <a:pPr marL="355600" marR="697865" indent="-343535" algn="just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 worst-case height is at most 44 percent  more than the minimum possible for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binary  trees.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600"/>
            <a:ext cx="91440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9586" y="392633"/>
            <a:ext cx="7024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Balancing Binary Search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Trees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5454" y="2001088"/>
            <a:ext cx="7130415" cy="2965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33CC"/>
              </a:buClr>
              <a:buSzPct val="84375"/>
              <a:buChar char="●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Many algorithms exist for keeping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binary  search trees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balanced</a:t>
            </a:r>
            <a:endParaRPr sz="3200">
              <a:latin typeface="Times New Roman"/>
              <a:cs typeface="Times New Roman"/>
            </a:endParaRPr>
          </a:p>
          <a:p>
            <a:pPr marL="756285" marR="561975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Adelson-Velskii and Landis (</a:t>
            </a:r>
            <a:r>
              <a:rPr sz="2800" spc="-5" dirty="0">
                <a:solidFill>
                  <a:srgbClr val="339933"/>
                </a:solidFill>
                <a:latin typeface="Times New Roman"/>
                <a:cs typeface="Times New Roman"/>
              </a:rPr>
              <a:t>AVL) trees </a:t>
            </a:r>
            <a:r>
              <a:rPr sz="2800" spc="-5" dirty="0">
                <a:latin typeface="Times New Roman"/>
                <a:cs typeface="Times New Roman"/>
              </a:rPr>
              <a:t> (height-balanced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trees)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solidFill>
                  <a:srgbClr val="339933"/>
                </a:solidFill>
                <a:latin typeface="Times New Roman"/>
                <a:cs typeface="Times New Roman"/>
              </a:rPr>
              <a:t>Splay trees </a:t>
            </a:r>
            <a:r>
              <a:rPr sz="2800" spc="-5" dirty="0">
                <a:latin typeface="Times New Roman"/>
                <a:cs typeface="Times New Roman"/>
              </a:rPr>
              <a:t>and other </a:t>
            </a:r>
            <a:r>
              <a:rPr sz="2800" dirty="0">
                <a:latin typeface="Times New Roman"/>
                <a:cs typeface="Times New Roman"/>
              </a:rPr>
              <a:t>self-adjusting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trees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lr>
                <a:srgbClr val="CC0000"/>
              </a:buClr>
              <a:buSzPct val="83928"/>
              <a:buChar char="■"/>
              <a:tabLst>
                <a:tab pos="756920" algn="l"/>
              </a:tabLst>
            </a:pPr>
            <a:r>
              <a:rPr sz="2800" spc="-5" dirty="0">
                <a:solidFill>
                  <a:srgbClr val="339933"/>
                </a:solidFill>
                <a:latin typeface="Times New Roman"/>
                <a:cs typeface="Times New Roman"/>
              </a:rPr>
              <a:t>B-trees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5" dirty="0">
                <a:latin typeface="Times New Roman"/>
                <a:cs typeface="Times New Roman"/>
              </a:rPr>
              <a:t>multiway search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0182" y="392633"/>
            <a:ext cx="3184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99"/>
                </a:solidFill>
              </a:rPr>
              <a:t>AVL Tree</a:t>
            </a:r>
            <a:r>
              <a:rPr spc="-75" dirty="0">
                <a:solidFill>
                  <a:srgbClr val="000099"/>
                </a:solidFill>
              </a:rPr>
              <a:t> </a:t>
            </a:r>
            <a:r>
              <a:rPr spc="-10" dirty="0">
                <a:solidFill>
                  <a:srgbClr val="000099"/>
                </a:solidFill>
              </a:rPr>
              <a:t>is…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49" y="1447135"/>
            <a:ext cx="7891145" cy="32448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Named after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delson-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elskii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andis</a:t>
            </a:r>
            <a:endParaRPr sz="3200">
              <a:latin typeface="Times New Roman"/>
              <a:cs typeface="Times New Roman"/>
            </a:endParaRPr>
          </a:p>
          <a:p>
            <a:pPr marL="355600" marR="836930" indent="-343535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the first dynamically balanced trees 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  propose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Binary search tree with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balance condition </a:t>
            </a:r>
            <a:r>
              <a:rPr sz="3200" dirty="0">
                <a:latin typeface="Times New Roman"/>
                <a:cs typeface="Times New Roman"/>
              </a:rPr>
              <a:t>in  which the sub-trees of each node </a:t>
            </a:r>
            <a:r>
              <a:rPr sz="3200" spc="5" dirty="0">
                <a:latin typeface="Times New Roman"/>
                <a:cs typeface="Times New Roman"/>
              </a:rPr>
              <a:t>can </a:t>
            </a:r>
            <a:r>
              <a:rPr sz="3200" dirty="0">
                <a:latin typeface="Times New Roman"/>
                <a:cs typeface="Times New Roman"/>
              </a:rPr>
              <a:t>differ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at most 1</a:t>
            </a:r>
            <a:r>
              <a:rPr sz="3200" dirty="0">
                <a:latin typeface="Times New Roman"/>
                <a:cs typeface="Times New Roman"/>
              </a:rPr>
              <a:t> in their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height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364" y="392633"/>
            <a:ext cx="6355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99"/>
                </a:solidFill>
              </a:rPr>
              <a:t>Definition of a balanced</a:t>
            </a:r>
            <a:r>
              <a:rPr spc="60" dirty="0">
                <a:solidFill>
                  <a:srgbClr val="000099"/>
                </a:solidFill>
              </a:rPr>
              <a:t> </a:t>
            </a:r>
            <a:r>
              <a:rPr spc="-5" dirty="0">
                <a:solidFill>
                  <a:srgbClr val="000099"/>
                </a:solidFill>
              </a:rPr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49" y="1447135"/>
            <a:ext cx="7933055" cy="2757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65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Ensure the depth = O(log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N)</a:t>
            </a:r>
            <a:endParaRPr sz="3200">
              <a:latin typeface="Times New Roman"/>
              <a:cs typeface="Times New Roman"/>
            </a:endParaRPr>
          </a:p>
          <a:p>
            <a:pPr marL="355600" marR="380365" indent="-343535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Take O(log N) time for searching,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insertion, 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deletion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0033CC"/>
              </a:buClr>
              <a:buSzPct val="84375"/>
              <a:buChar char="●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Every node must have left &amp; right sub-trees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 the same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height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2057</Words>
  <Application>Microsoft Office PowerPoint</Application>
  <PresentationFormat>On-screen Show (4:3)</PresentationFormat>
  <Paragraphs>651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Times New Roman</vt:lpstr>
      <vt:lpstr>Wingdings</vt:lpstr>
      <vt:lpstr>Office Theme</vt:lpstr>
      <vt:lpstr>PowerPoint Presentation</vt:lpstr>
      <vt:lpstr>Balanced binary tree</vt:lpstr>
      <vt:lpstr>Binary Search Tree - Best Time</vt:lpstr>
      <vt:lpstr>Binary Search Tree - Worst Time</vt:lpstr>
      <vt:lpstr>Balanced and unbalanced BST</vt:lpstr>
      <vt:lpstr>Approaches to balancing trees</vt:lpstr>
      <vt:lpstr>Balancing Binary Search Trees</vt:lpstr>
      <vt:lpstr>AVL Tree is…</vt:lpstr>
      <vt:lpstr>Definition of a balanced tree</vt:lpstr>
      <vt:lpstr>An AVL tree has the following properties:</vt:lpstr>
      <vt:lpstr>AVL tree?</vt:lpstr>
      <vt:lpstr>AVL tree</vt:lpstr>
      <vt:lpstr>AVL Trees</vt:lpstr>
      <vt:lpstr>AVL Trees</vt:lpstr>
      <vt:lpstr>AVL Tree</vt:lpstr>
      <vt:lpstr>Height of an AVL Tree</vt:lpstr>
      <vt:lpstr>AVL - Good but not Perfect  Balance</vt:lpstr>
      <vt:lpstr>Height of an AVL Tree</vt:lpstr>
      <vt:lpstr>Height of an AVL Tree</vt:lpstr>
      <vt:lpstr>Insertion</vt:lpstr>
      <vt:lpstr>Deletion</vt:lpstr>
      <vt:lpstr>Key Points</vt:lpstr>
      <vt:lpstr>Searching AVL Trees</vt:lpstr>
      <vt:lpstr>Inserting in AVL Tree</vt:lpstr>
      <vt:lpstr>Inserting in AVL Tree</vt:lpstr>
      <vt:lpstr>Inserting in AVL Tree</vt:lpstr>
      <vt:lpstr>Re-Balancing a Tree</vt:lpstr>
      <vt:lpstr>Insertions in AVL Trees</vt:lpstr>
      <vt:lpstr>j</vt:lpstr>
      <vt:lpstr>j</vt:lpstr>
      <vt:lpstr>j</vt:lpstr>
      <vt:lpstr>j</vt:lpstr>
      <vt:lpstr>PowerPoint Presentation</vt:lpstr>
      <vt:lpstr>j</vt:lpstr>
      <vt:lpstr>j</vt:lpstr>
      <vt:lpstr>k</vt:lpstr>
      <vt:lpstr>j</vt:lpstr>
      <vt:lpstr>j</vt:lpstr>
      <vt:lpstr>PowerPoint Presentation</vt:lpstr>
      <vt:lpstr>PowerPoint Presentation</vt:lpstr>
      <vt:lpstr>PowerPoint Presentation</vt:lpstr>
      <vt:lpstr>PowerPoint Presentation</vt:lpstr>
      <vt:lpstr>AVL Trees Example</vt:lpstr>
      <vt:lpstr>AVL Trees Example</vt:lpstr>
      <vt:lpstr>AVL Trees Example</vt:lpstr>
      <vt:lpstr>AVL Trees Example</vt:lpstr>
      <vt:lpstr>AVL Trees Example</vt:lpstr>
      <vt:lpstr>AVL Trees Example</vt:lpstr>
      <vt:lpstr>Example</vt:lpstr>
      <vt:lpstr>Example</vt:lpstr>
      <vt:lpstr>AVL Trees: Exercise</vt:lpstr>
      <vt:lpstr>Deletion X in AVL Trees</vt:lpstr>
      <vt:lpstr>Delete 55 (case 1)</vt:lpstr>
      <vt:lpstr>Delete 55 (case 1)</vt:lpstr>
      <vt:lpstr>Delete 50 (case 2)</vt:lpstr>
      <vt:lpstr>Delete 50 (case 2)</vt:lpstr>
      <vt:lpstr>Delete 60 (case 3)</vt:lpstr>
      <vt:lpstr>Delete 60 (case 3)</vt:lpstr>
      <vt:lpstr>Delete 55 (case 3)</vt:lpstr>
      <vt:lpstr>Delete 55 (case 3)</vt:lpstr>
      <vt:lpstr>Delete 50 (case 3)</vt:lpstr>
      <vt:lpstr>Delete 50 (case 3)</vt:lpstr>
      <vt:lpstr>Delete 40 (case 3)</vt:lpstr>
      <vt:lpstr>Delete 40 : Rebalancing</vt:lpstr>
      <vt:lpstr>Delete 40: after rebalancing</vt:lpstr>
      <vt:lpstr>AVL Tree: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332: Algorithms</dc:title>
  <dc:creator>David Luebke</dc:creator>
  <cp:lastModifiedBy>Mahdi Ebi</cp:lastModifiedBy>
  <cp:revision>1</cp:revision>
  <dcterms:created xsi:type="dcterms:W3CDTF">2020-07-19T06:50:04Z</dcterms:created>
  <dcterms:modified xsi:type="dcterms:W3CDTF">2020-07-19T06:56:57Z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2020-07-19T00:00:00Z</vt:filetime>
  </property>
</Properties>
</file>