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57" r:id="rId3"/>
    <p:sldId id="276" r:id="rId4"/>
    <p:sldId id="258" r:id="rId5"/>
    <p:sldId id="259" r:id="rId6"/>
    <p:sldId id="260" r:id="rId7"/>
    <p:sldId id="275" r:id="rId8"/>
    <p:sldId id="261" r:id="rId9"/>
    <p:sldId id="262" r:id="rId10"/>
    <p:sldId id="263" r:id="rId11"/>
    <p:sldId id="264" r:id="rId12"/>
    <p:sldId id="277" r:id="rId13"/>
    <p:sldId id="265" r:id="rId14"/>
    <p:sldId id="266" r:id="rId15"/>
    <p:sldId id="267" r:id="rId16"/>
    <p:sldId id="270" r:id="rId17"/>
    <p:sldId id="271" r:id="rId18"/>
    <p:sldId id="268" r:id="rId19"/>
    <p:sldId id="272" r:id="rId20"/>
    <p:sldId id="269" r:id="rId21"/>
    <p:sldId id="274" r:id="rId22"/>
    <p:sldId id="273" r:id="rId23"/>
    <p:sldId id="282" r:id="rId24"/>
    <p:sldId id="285" r:id="rId25"/>
    <p:sldId id="286" r:id="rId26"/>
    <p:sldId id="298" r:id="rId27"/>
    <p:sldId id="297" r:id="rId28"/>
    <p:sldId id="296" r:id="rId29"/>
    <p:sldId id="295"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293"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280" r:id="rId72"/>
    <p:sldId id="283" r:id="rId73"/>
    <p:sldId id="289" r:id="rId74"/>
    <p:sldId id="288" r:id="rId75"/>
    <p:sldId id="29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95"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BCB610-7B78-4FC5-993D-93CEEA2C878C}" type="datetimeFigureOut">
              <a:rPr lang="en-US" smtClean="0"/>
              <a:t>7/26/2020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E88D0-6CD6-4C2D-B4D3-88C1BE5399C8}" type="slidenum">
              <a:rPr lang="en-US" smtClean="0"/>
              <a:t>‹#›</a:t>
            </a:fld>
            <a:endParaRPr lang="en-US"/>
          </a:p>
        </p:txBody>
      </p:sp>
    </p:spTree>
    <p:extLst>
      <p:ext uri="{BB962C8B-B14F-4D97-AF65-F5344CB8AC3E}">
        <p14:creationId xmlns:p14="http://schemas.microsoft.com/office/powerpoint/2010/main" val="119594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3E88D0-6CD6-4C2D-B4D3-88C1BE5399C8}" type="slidenum">
              <a:rPr lang="en-US" smtClean="0"/>
              <a:t>4</a:t>
            </a:fld>
            <a:endParaRPr lang="en-US"/>
          </a:p>
        </p:txBody>
      </p:sp>
    </p:spTree>
    <p:extLst>
      <p:ext uri="{BB962C8B-B14F-4D97-AF65-F5344CB8AC3E}">
        <p14:creationId xmlns:p14="http://schemas.microsoft.com/office/powerpoint/2010/main" val="2781456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Color Change </a:t>
            </a: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A3269C66-E6B7-4723-98EB-DE30103DB601}" type="slidenum">
              <a:rPr lang="en-US" altLang="en-US" smtClean="0"/>
              <a:pPr eaLnBrk="1" hangingPunct="1">
                <a:spcBef>
                  <a:spcPct val="0"/>
                </a:spcBef>
              </a:pPr>
              <a:t>44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Rotate</a:t>
            </a: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272E73A-2364-47BC-8E32-DA07E14A90FE}" type="slidenum">
              <a:rPr lang="en-US" altLang="en-US" smtClean="0"/>
              <a:pPr eaLnBrk="1" hangingPunct="1">
                <a:spcBef>
                  <a:spcPct val="0"/>
                </a:spcBef>
              </a:pPr>
              <a:t>46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Another Rotate </a:t>
            </a:r>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3BEAEAE8-5179-4DF9-ABDD-A28FB141BFF7}" type="slidenum">
              <a:rPr lang="en-US" altLang="en-US" smtClean="0"/>
              <a:pPr eaLnBrk="1" hangingPunct="1">
                <a:spcBef>
                  <a:spcPct val="0"/>
                </a:spcBef>
              </a:pPr>
              <a:t>48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Color Change </a:t>
            </a: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6AC8345A-BE82-4E53-979C-FB89853055DD}" type="slidenum">
              <a:rPr lang="en-US" altLang="en-US" smtClean="0"/>
              <a:pPr eaLnBrk="1" hangingPunct="1">
                <a:spcBef>
                  <a:spcPct val="0"/>
                </a:spcBef>
              </a:pPr>
              <a:t>49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
        <p:nvSpPr>
          <p:cNvPr id="6349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110C9FD-37E0-44DE-AB42-7DC4DAEBA32E}" type="slidenum">
              <a:rPr lang="en-US" altLang="en-US" smtClean="0"/>
              <a:pPr eaLnBrk="1" hangingPunct="1">
                <a:spcBef>
                  <a:spcPct val="0"/>
                </a:spcBef>
              </a:pPr>
              <a:t>50</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This the result.</a:t>
            </a: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FFE0DFB-6729-4692-A984-34ABC9F3DB1E}" type="slidenum">
              <a:rPr lang="en-US" altLang="en-US" smtClean="0"/>
              <a:pPr eaLnBrk="1" hangingPunct="1">
                <a:spcBef>
                  <a:spcPct val="0"/>
                </a:spcBef>
              </a:pPr>
              <a:t>51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 So, walking down the tree to perform the insert and then walking back up to perform the rotates is double the work.</a:t>
            </a:r>
          </a:p>
          <a:p>
            <a:r>
              <a:rPr lang="en-US" altLang="en-US"/>
              <a:t>-here (top-down approach), shows how this double work can be avoided for the Red-Black tree as follows.</a:t>
            </a:r>
            <a:br>
              <a:rPr lang="en-US" altLang="en-US"/>
            </a:br>
            <a:br>
              <a:rPr lang="en-US" altLang="en-US"/>
            </a:br>
            <a:br>
              <a:rPr lang="en-US" altLang="en-US"/>
            </a:br>
            <a:endParaRPr lang="en-US" altLang="en-US"/>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7B966AB-C6C6-444A-98CB-8ECD67F49543}" type="slidenum">
              <a:rPr lang="en-US" altLang="en-US" smtClean="0"/>
              <a:pPr eaLnBrk="1" hangingPunct="1">
                <a:spcBef>
                  <a:spcPct val="0"/>
                </a:spcBef>
              </a:pPr>
              <a:t>25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3E88D0-6CD6-4C2D-B4D3-88C1BE5399C8}" type="slidenum">
              <a:rPr lang="en-US" smtClean="0"/>
              <a:t>29</a:t>
            </a:fld>
            <a:endParaRPr lang="en-US"/>
          </a:p>
        </p:txBody>
      </p:sp>
    </p:spTree>
    <p:extLst>
      <p:ext uri="{BB962C8B-B14F-4D97-AF65-F5344CB8AC3E}">
        <p14:creationId xmlns:p14="http://schemas.microsoft.com/office/powerpoint/2010/main" val="68256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If on the way down we come across a node X with two red children, colour-flip it immediately!</a:t>
            </a:r>
          </a:p>
          <a:p>
            <a:r>
              <a:rPr lang="en-US" altLang="en-US"/>
              <a:t> </a:t>
            </a:r>
            <a:br>
              <a:rPr lang="en-US" altLang="en-US"/>
            </a:br>
            <a:r>
              <a:rPr lang="en-US" altLang="en-US"/>
              <a:t>But what if X's parent is also red? We break the invariant!</a:t>
            </a:r>
            <a:br>
              <a:rPr lang="en-US" altLang="en-US"/>
            </a:br>
            <a:br>
              <a:rPr lang="en-US" altLang="en-US"/>
            </a:br>
            <a:endParaRPr lang="en-US" altLang="en-US"/>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85969B8-B01A-4F63-B296-96DEBCD6044A}" type="slidenum">
              <a:rPr lang="en-US" altLang="en-US" smtClean="0"/>
              <a:pPr eaLnBrk="1" hangingPunct="1">
                <a:spcBef>
                  <a:spcPct val="0"/>
                </a:spcBef>
              </a:pPr>
              <a:t>31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Insert 60 </a:t>
            </a:r>
          </a:p>
        </p:txBody>
      </p:sp>
      <p:sp>
        <p:nvSpPr>
          <p:cNvPr id="54276"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C4670D6E-6748-40E1-B38C-8B58B8D75918}" type="slidenum">
              <a:rPr lang="en-US" altLang="en-US" smtClean="0"/>
              <a:pPr eaLnBrk="1" hangingPunct="1">
                <a:spcBef>
                  <a:spcPct val="0"/>
                </a:spcBef>
              </a:pPr>
              <a:t>39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Change the coloers </a:t>
            </a:r>
          </a:p>
        </p:txBody>
      </p:sp>
      <p:sp>
        <p:nvSpPr>
          <p:cNvPr id="55300"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817E9C62-3476-43A5-A7D7-E8F43702639B}" type="slidenum">
              <a:rPr lang="en-US" altLang="en-US" smtClean="0"/>
              <a:pPr eaLnBrk="1" hangingPunct="1">
                <a:spcBef>
                  <a:spcPct val="0"/>
                </a:spcBef>
              </a:pPr>
              <a:t>40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The result </a:t>
            </a:r>
          </a:p>
        </p:txBody>
      </p:sp>
      <p:sp>
        <p:nvSpPr>
          <p:cNvPr id="56324"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72168C6C-6DA6-4E87-909B-6F76DA03AF9A}" type="slidenum">
              <a:rPr lang="en-US" altLang="en-US" smtClean="0"/>
              <a:pPr eaLnBrk="1" hangingPunct="1">
                <a:spcBef>
                  <a:spcPct val="0"/>
                </a:spcBef>
              </a:pPr>
              <a:t>41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Then we insert 60 </a:t>
            </a: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FBAD3A0E-D023-4093-A67C-927A562B3CA4}" type="slidenum">
              <a:rPr lang="en-US" altLang="en-US" smtClean="0"/>
              <a:pPr eaLnBrk="1" hangingPunct="1">
                <a:spcBef>
                  <a:spcPct val="0"/>
                </a:spcBef>
              </a:pPr>
              <a:t>42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Insert 50 </a:t>
            </a:r>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charset="0"/>
              </a:defRPr>
            </a:lvl1pPr>
            <a:lvl2pPr marL="742950" indent="-285750" eaLnBrk="0" hangingPunct="0">
              <a:spcBef>
                <a:spcPct val="30000"/>
              </a:spcBef>
              <a:defRPr sz="1200">
                <a:solidFill>
                  <a:schemeClr val="tx1"/>
                </a:solidFill>
                <a:latin typeface="Times New Roman" charset="0"/>
              </a:defRPr>
            </a:lvl2pPr>
            <a:lvl3pPr marL="1143000" indent="-228600" eaLnBrk="0" hangingPunct="0">
              <a:spcBef>
                <a:spcPct val="30000"/>
              </a:spcBef>
              <a:defRPr sz="1200">
                <a:solidFill>
                  <a:schemeClr val="tx1"/>
                </a:solidFill>
                <a:latin typeface="Times New Roman" charset="0"/>
              </a:defRPr>
            </a:lvl3pPr>
            <a:lvl4pPr marL="1600200" indent="-228600" eaLnBrk="0" hangingPunct="0">
              <a:spcBef>
                <a:spcPct val="30000"/>
              </a:spcBef>
              <a:defRPr sz="1200">
                <a:solidFill>
                  <a:schemeClr val="tx1"/>
                </a:solidFill>
                <a:latin typeface="Times New Roman" charset="0"/>
              </a:defRPr>
            </a:lvl4pPr>
            <a:lvl5pPr marL="2057400" indent="-228600" eaLnBrk="0" hangingPunct="0">
              <a:spcBef>
                <a:spcPct val="30000"/>
              </a:spcBef>
              <a:defRPr sz="1200">
                <a:solidFill>
                  <a:schemeClr val="tx1"/>
                </a:solidFill>
                <a:latin typeface="Times New Roman" charset="0"/>
              </a:defRPr>
            </a:lvl5pPr>
            <a:lvl6pPr marL="2514600" indent="-228600" eaLnBrk="0" fontAlgn="base" hangingPunct="0">
              <a:spcBef>
                <a:spcPct val="30000"/>
              </a:spcBef>
              <a:spcAft>
                <a:spcPct val="0"/>
              </a:spcAft>
              <a:defRPr sz="1200">
                <a:solidFill>
                  <a:schemeClr val="tx1"/>
                </a:solidFill>
                <a:latin typeface="Times New Roman" charset="0"/>
              </a:defRPr>
            </a:lvl6pPr>
            <a:lvl7pPr marL="2971800" indent="-228600" eaLnBrk="0" fontAlgn="base" hangingPunct="0">
              <a:spcBef>
                <a:spcPct val="30000"/>
              </a:spcBef>
              <a:spcAft>
                <a:spcPct val="0"/>
              </a:spcAft>
              <a:defRPr sz="1200">
                <a:solidFill>
                  <a:schemeClr val="tx1"/>
                </a:solidFill>
                <a:latin typeface="Times New Roman" charset="0"/>
              </a:defRPr>
            </a:lvl7pPr>
            <a:lvl8pPr marL="3429000" indent="-228600" eaLnBrk="0" fontAlgn="base" hangingPunct="0">
              <a:spcBef>
                <a:spcPct val="30000"/>
              </a:spcBef>
              <a:spcAft>
                <a:spcPct val="0"/>
              </a:spcAft>
              <a:defRPr sz="1200">
                <a:solidFill>
                  <a:schemeClr val="tx1"/>
                </a:solidFill>
                <a:latin typeface="Times New Roman" charset="0"/>
              </a:defRPr>
            </a:lvl8pPr>
            <a:lvl9pPr marL="3886200" indent="-228600" eaLnBrk="0" fontAlgn="base" hangingPunct="0">
              <a:spcBef>
                <a:spcPct val="30000"/>
              </a:spcBef>
              <a:spcAft>
                <a:spcPct val="0"/>
              </a:spcAft>
              <a:defRPr sz="1200">
                <a:solidFill>
                  <a:schemeClr val="tx1"/>
                </a:solidFill>
                <a:latin typeface="Times New Roman" charset="0"/>
              </a:defRPr>
            </a:lvl9pPr>
          </a:lstStyle>
          <a:p>
            <a:pPr eaLnBrk="1" hangingPunct="1">
              <a:spcBef>
                <a:spcPct val="0"/>
              </a:spcBef>
            </a:pPr>
            <a:fld id="{B1F00197-9F1E-41C6-AF75-1E2E84EE214E}" type="slidenum">
              <a:rPr lang="en-US" altLang="en-US" smtClean="0"/>
              <a:pPr eaLnBrk="1" hangingPunct="1">
                <a:spcBef>
                  <a:spcPct val="0"/>
                </a:spcBef>
              </a:pPr>
              <a:t>43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7/26/2020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7/26/2020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7/26/2020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7/26/2020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146451"/>
            <a:ext cx="8763000" cy="4893647"/>
          </a:xfrm>
          <a:prstGeom prst="rect">
            <a:avLst/>
          </a:prstGeom>
          <a:noFill/>
        </p:spPr>
        <p:txBody>
          <a:bodyPr wrap="square" rtlCol="0">
            <a:spAutoFit/>
          </a:bodyPr>
          <a:lstStyle/>
          <a:p>
            <a:pPr algn="ctr"/>
            <a:r>
              <a:rPr lang="en-US" sz="2400" b="1" dirty="0"/>
              <a:t>Balanced Search Trees</a:t>
            </a:r>
          </a:p>
          <a:p>
            <a:pPr algn="ctr"/>
            <a:r>
              <a:rPr lang="en-US" sz="2400" dirty="0"/>
              <a:t>3.4 – 3.7</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      Team names</a:t>
            </a:r>
          </a:p>
          <a:p>
            <a:pPr algn="ctr"/>
            <a:r>
              <a:rPr lang="en-US" sz="2400" dirty="0"/>
              <a:t>      </a:t>
            </a:r>
            <a:r>
              <a:rPr lang="en-US" sz="2400" dirty="0" err="1"/>
              <a:t>Majed</a:t>
            </a:r>
            <a:r>
              <a:rPr lang="en-US" sz="2400" dirty="0"/>
              <a:t> </a:t>
            </a:r>
            <a:r>
              <a:rPr lang="en-US" sz="2400" dirty="0" err="1"/>
              <a:t>Suhaim</a:t>
            </a:r>
            <a:endParaRPr lang="en-US" sz="2400" dirty="0"/>
          </a:p>
          <a:p>
            <a:pPr algn="ctr"/>
            <a:r>
              <a:rPr lang="en-US" sz="2400" dirty="0"/>
              <a:t>	Ahmed </a:t>
            </a:r>
            <a:r>
              <a:rPr lang="en-US" sz="2400" dirty="0" err="1"/>
              <a:t>Sulaiman</a:t>
            </a:r>
            <a:r>
              <a:rPr lang="en-US" sz="2400" dirty="0"/>
              <a:t> M </a:t>
            </a:r>
            <a:r>
              <a:rPr lang="en-US" sz="2400" dirty="0" err="1"/>
              <a:t>Alharbi</a:t>
            </a:r>
            <a:endParaRPr lang="en-US" sz="2400" dirty="0"/>
          </a:p>
        </p:txBody>
      </p:sp>
      <p:sp>
        <p:nvSpPr>
          <p:cNvPr id="5" name="Oval 4"/>
          <p:cNvSpPr/>
          <p:nvPr/>
        </p:nvSpPr>
        <p:spPr>
          <a:xfrm>
            <a:off x="5067300" y="2566555"/>
            <a:ext cx="6858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3979718" y="3407234"/>
            <a:ext cx="685800" cy="685800"/>
          </a:xfrm>
          <a:prstGeom prst="ellipse">
            <a:avLst/>
          </a:prstGeom>
          <a:solidFill>
            <a:srgbClr val="FF0000"/>
          </a:solidFill>
          <a:ln>
            <a:solidFill>
              <a:srgbClr val="FF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8" name="Straight Connector 7"/>
          <p:cNvCxnSpPr>
            <a:stCxn id="5" idx="3"/>
            <a:endCxn id="6" idx="7"/>
          </p:cNvCxnSpPr>
          <p:nvPr/>
        </p:nvCxnSpPr>
        <p:spPr>
          <a:xfrm flipH="1">
            <a:off x="4565085" y="3151922"/>
            <a:ext cx="602648" cy="3557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795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7924800" cy="1384995"/>
          </a:xfrm>
          <a:prstGeom prst="rect">
            <a:avLst/>
          </a:prstGeom>
          <a:noFill/>
        </p:spPr>
        <p:txBody>
          <a:bodyPr wrap="square" rtlCol="0">
            <a:spAutoFit/>
          </a:bodyPr>
          <a:lstStyle/>
          <a:p>
            <a:r>
              <a:rPr lang="en-US" sz="2800" dirty="0"/>
              <a:t>Case 2: </a:t>
            </a:r>
          </a:p>
          <a:p>
            <a:r>
              <a:rPr lang="en-US" sz="2800" dirty="0">
                <a:solidFill>
                  <a:schemeClr val="accent3">
                    <a:lumMod val="50000"/>
                  </a:schemeClr>
                </a:solidFill>
              </a:rPr>
              <a:t>Double Rotate: X around P then X around G.</a:t>
            </a:r>
          </a:p>
          <a:p>
            <a:r>
              <a:rPr lang="en-US" sz="2800" dirty="0">
                <a:solidFill>
                  <a:srgbClr val="0070C0"/>
                </a:solidFill>
              </a:rPr>
              <a:t>Recolor G and X</a:t>
            </a:r>
          </a:p>
        </p:txBody>
      </p:sp>
      <p:sp>
        <p:nvSpPr>
          <p:cNvPr id="5" name="Oval 2"/>
          <p:cNvSpPr>
            <a:spLocks noChangeArrowheads="1"/>
          </p:cNvSpPr>
          <p:nvPr/>
        </p:nvSpPr>
        <p:spPr bwMode="auto">
          <a:xfrm>
            <a:off x="2261755" y="2819400"/>
            <a:ext cx="685800" cy="74301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371600" y="3791010"/>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352800" y="3867210"/>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1981200" y="4781610"/>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1524000" y="5924610"/>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2895600" y="6000810"/>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1981200" y="3410010"/>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2819400" y="3486210"/>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752600" y="4476810"/>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1905000" y="5467410"/>
            <a:ext cx="304800" cy="4572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2514600" y="5391210"/>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3276600" y="4924455"/>
            <a:ext cx="685800" cy="400110"/>
          </a:xfrm>
          <a:prstGeom prst="rect">
            <a:avLst/>
          </a:prstGeom>
        </p:spPr>
        <p:txBody>
          <a:bodyPr>
            <a:spAutoFit/>
          </a:bodyPr>
          <a:lstStyle/>
          <a:p>
            <a:pPr>
              <a:spcBef>
                <a:spcPct val="50000"/>
              </a:spcBef>
              <a:defRPr/>
            </a:pPr>
            <a:r>
              <a:rPr lang="en-US" sz="2000" b="1" dirty="0"/>
              <a:t>X</a:t>
            </a:r>
          </a:p>
        </p:txBody>
      </p:sp>
      <p:sp>
        <p:nvSpPr>
          <p:cNvPr id="17" name="Line 14"/>
          <p:cNvSpPr>
            <a:spLocks noChangeShapeType="1"/>
          </p:cNvSpPr>
          <p:nvPr/>
        </p:nvSpPr>
        <p:spPr bwMode="auto">
          <a:xfrm flipH="1">
            <a:off x="2781300" y="5134065"/>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18" name="Text Box 15"/>
          <p:cNvSpPr txBox="1">
            <a:spLocks noChangeArrowheads="1"/>
          </p:cNvSpPr>
          <p:nvPr/>
        </p:nvSpPr>
        <p:spPr bwMode="auto">
          <a:xfrm>
            <a:off x="990600" y="3914865"/>
            <a:ext cx="381000" cy="400110"/>
          </a:xfrm>
          <a:prstGeom prst="rect">
            <a:avLst/>
          </a:prstGeom>
        </p:spPr>
        <p:txBody>
          <a:bodyPr>
            <a:spAutoFit/>
          </a:bodyPr>
          <a:lstStyle/>
          <a:p>
            <a:pPr>
              <a:spcBef>
                <a:spcPct val="50000"/>
              </a:spcBef>
              <a:defRPr/>
            </a:pPr>
            <a:r>
              <a:rPr lang="en-US" sz="2000" b="1" dirty="0"/>
              <a:t>P</a:t>
            </a:r>
          </a:p>
        </p:txBody>
      </p:sp>
      <p:sp>
        <p:nvSpPr>
          <p:cNvPr id="19" name="Text Box 16"/>
          <p:cNvSpPr txBox="1">
            <a:spLocks noChangeArrowheads="1"/>
          </p:cNvSpPr>
          <p:nvPr/>
        </p:nvSpPr>
        <p:spPr bwMode="auto">
          <a:xfrm>
            <a:off x="2895600" y="3029010"/>
            <a:ext cx="533400" cy="400110"/>
          </a:xfrm>
          <a:prstGeom prst="rect">
            <a:avLst/>
          </a:prstGeom>
        </p:spPr>
        <p:txBody>
          <a:bodyPr>
            <a:spAutoFit/>
          </a:bodyPr>
          <a:lstStyle/>
          <a:p>
            <a:pPr>
              <a:spcBef>
                <a:spcPct val="50000"/>
              </a:spcBef>
              <a:defRPr/>
            </a:pPr>
            <a:r>
              <a:rPr lang="en-US" sz="2000" dirty="0"/>
              <a:t>G</a:t>
            </a:r>
          </a:p>
        </p:txBody>
      </p:sp>
      <p:sp>
        <p:nvSpPr>
          <p:cNvPr id="20" name="Text Box 17"/>
          <p:cNvSpPr txBox="1">
            <a:spLocks noChangeArrowheads="1"/>
          </p:cNvSpPr>
          <p:nvPr/>
        </p:nvSpPr>
        <p:spPr bwMode="auto">
          <a:xfrm>
            <a:off x="4076700" y="4019490"/>
            <a:ext cx="381000" cy="400110"/>
          </a:xfrm>
          <a:prstGeom prst="rect">
            <a:avLst/>
          </a:prstGeom>
        </p:spPr>
        <p:txBody>
          <a:bodyPr>
            <a:spAutoFit/>
          </a:bodyPr>
          <a:lstStyle/>
          <a:p>
            <a:pPr>
              <a:spcBef>
                <a:spcPct val="50000"/>
              </a:spcBef>
              <a:defRPr/>
            </a:pPr>
            <a:r>
              <a:rPr lang="en-US" sz="2000" b="1" dirty="0"/>
              <a:t>U</a:t>
            </a:r>
          </a:p>
        </p:txBody>
      </p:sp>
      <p:sp>
        <p:nvSpPr>
          <p:cNvPr id="21" name="Oval 18"/>
          <p:cNvSpPr>
            <a:spLocks noChangeArrowheads="1"/>
          </p:cNvSpPr>
          <p:nvPr/>
        </p:nvSpPr>
        <p:spPr bwMode="auto">
          <a:xfrm>
            <a:off x="381000" y="4934010"/>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2" name="Line 19"/>
          <p:cNvSpPr>
            <a:spLocks noChangeShapeType="1"/>
          </p:cNvSpPr>
          <p:nvPr/>
        </p:nvSpPr>
        <p:spPr bwMode="auto">
          <a:xfrm flipH="1">
            <a:off x="914400" y="4324410"/>
            <a:ext cx="533400" cy="609600"/>
          </a:xfrm>
          <a:prstGeom prst="line">
            <a:avLst/>
          </a:prstGeom>
          <a:ln w="9525">
            <a:solidFill>
              <a:schemeClr val="tx1"/>
            </a:solidFill>
            <a:round/>
            <a:headEnd/>
            <a:tailEnd/>
          </a:ln>
        </p:spPr>
        <p:txBody>
          <a:bodyPr/>
          <a:lstStyle/>
          <a:p>
            <a:pPr>
              <a:defRPr/>
            </a:pPr>
            <a:endParaRPr lang="pl-PL" sz="2000"/>
          </a:p>
        </p:txBody>
      </p:sp>
      <p:sp>
        <p:nvSpPr>
          <p:cNvPr id="23" name="Text Box 20"/>
          <p:cNvSpPr txBox="1">
            <a:spLocks noChangeArrowheads="1"/>
          </p:cNvSpPr>
          <p:nvPr/>
        </p:nvSpPr>
        <p:spPr bwMode="auto">
          <a:xfrm>
            <a:off x="162791" y="5524500"/>
            <a:ext cx="533400" cy="400110"/>
          </a:xfrm>
          <a:prstGeom prst="rect">
            <a:avLst/>
          </a:prstGeom>
        </p:spPr>
        <p:txBody>
          <a:bodyPr>
            <a:spAutoFit/>
          </a:bodyPr>
          <a:lstStyle/>
          <a:p>
            <a:pPr>
              <a:spcBef>
                <a:spcPct val="50000"/>
              </a:spcBef>
              <a:defRPr/>
            </a:pPr>
            <a:r>
              <a:rPr lang="en-US" sz="2000" b="1" dirty="0"/>
              <a:t>S</a:t>
            </a:r>
          </a:p>
        </p:txBody>
      </p:sp>
      <p:sp>
        <p:nvSpPr>
          <p:cNvPr id="24" name="Oval 21"/>
          <p:cNvSpPr>
            <a:spLocks noChangeArrowheads="1"/>
          </p:cNvSpPr>
          <p:nvPr/>
        </p:nvSpPr>
        <p:spPr bwMode="auto">
          <a:xfrm>
            <a:off x="6553200" y="2971800"/>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5" name="Oval 22"/>
          <p:cNvSpPr>
            <a:spLocks noChangeArrowheads="1"/>
          </p:cNvSpPr>
          <p:nvPr/>
        </p:nvSpPr>
        <p:spPr bwMode="auto">
          <a:xfrm>
            <a:off x="5638800" y="3886200"/>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3"/>
          <p:cNvSpPr>
            <a:spLocks noChangeArrowheads="1"/>
          </p:cNvSpPr>
          <p:nvPr/>
        </p:nvSpPr>
        <p:spPr bwMode="auto">
          <a:xfrm>
            <a:off x="7620000" y="3962400"/>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7" name="Oval 24"/>
          <p:cNvSpPr>
            <a:spLocks noChangeArrowheads="1"/>
          </p:cNvSpPr>
          <p:nvPr/>
        </p:nvSpPr>
        <p:spPr bwMode="auto">
          <a:xfrm>
            <a:off x="8153400" y="4876800"/>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8" name="Rectangle 25"/>
          <p:cNvSpPr>
            <a:spLocks noChangeArrowheads="1"/>
          </p:cNvSpPr>
          <p:nvPr/>
        </p:nvSpPr>
        <p:spPr bwMode="auto">
          <a:xfrm>
            <a:off x="7086600" y="5105400"/>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Rectangle 26"/>
          <p:cNvSpPr>
            <a:spLocks noChangeArrowheads="1"/>
          </p:cNvSpPr>
          <p:nvPr/>
        </p:nvSpPr>
        <p:spPr bwMode="auto">
          <a:xfrm>
            <a:off x="6172200" y="5181600"/>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30" name="Line 27"/>
          <p:cNvSpPr>
            <a:spLocks noChangeShapeType="1"/>
          </p:cNvSpPr>
          <p:nvPr/>
        </p:nvSpPr>
        <p:spPr bwMode="auto">
          <a:xfrm flipH="1">
            <a:off x="6248400" y="3505200"/>
            <a:ext cx="381000" cy="457200"/>
          </a:xfrm>
          <a:prstGeom prst="line">
            <a:avLst/>
          </a:prstGeom>
          <a:ln w="9525">
            <a:solidFill>
              <a:schemeClr val="tx1"/>
            </a:solidFill>
            <a:round/>
            <a:headEnd/>
            <a:tailEnd/>
          </a:ln>
        </p:spPr>
        <p:txBody>
          <a:bodyPr/>
          <a:lstStyle/>
          <a:p>
            <a:pPr>
              <a:defRPr/>
            </a:pPr>
            <a:endParaRPr lang="pl-PL" sz="2000"/>
          </a:p>
        </p:txBody>
      </p:sp>
      <p:sp>
        <p:nvSpPr>
          <p:cNvPr id="31" name="Line 28"/>
          <p:cNvSpPr>
            <a:spLocks noChangeShapeType="1"/>
          </p:cNvSpPr>
          <p:nvPr/>
        </p:nvSpPr>
        <p:spPr bwMode="auto">
          <a:xfrm>
            <a:off x="7086600" y="3581400"/>
            <a:ext cx="609600" cy="457200"/>
          </a:xfrm>
          <a:prstGeom prst="line">
            <a:avLst/>
          </a:prstGeom>
          <a:ln w="9525">
            <a:solidFill>
              <a:schemeClr val="tx1"/>
            </a:solidFill>
            <a:round/>
            <a:headEnd/>
            <a:tailEnd/>
          </a:ln>
        </p:spPr>
        <p:txBody>
          <a:bodyPr/>
          <a:lstStyle/>
          <a:p>
            <a:pPr>
              <a:defRPr/>
            </a:pPr>
            <a:endParaRPr lang="pl-PL" sz="2000"/>
          </a:p>
        </p:txBody>
      </p:sp>
      <p:sp>
        <p:nvSpPr>
          <p:cNvPr id="32" name="Line 29"/>
          <p:cNvSpPr>
            <a:spLocks noChangeShapeType="1"/>
          </p:cNvSpPr>
          <p:nvPr/>
        </p:nvSpPr>
        <p:spPr bwMode="auto">
          <a:xfrm>
            <a:off x="8153400" y="4572000"/>
            <a:ext cx="381000" cy="304800"/>
          </a:xfrm>
          <a:prstGeom prst="line">
            <a:avLst/>
          </a:prstGeom>
          <a:ln w="9525">
            <a:solidFill>
              <a:schemeClr val="tx1"/>
            </a:solidFill>
            <a:round/>
            <a:headEnd/>
            <a:tailEnd/>
          </a:ln>
        </p:spPr>
        <p:txBody>
          <a:bodyPr/>
          <a:lstStyle/>
          <a:p>
            <a:pPr>
              <a:defRPr/>
            </a:pPr>
            <a:endParaRPr lang="pl-PL" sz="2000"/>
          </a:p>
        </p:txBody>
      </p:sp>
      <p:sp>
        <p:nvSpPr>
          <p:cNvPr id="33" name="Line 30"/>
          <p:cNvSpPr>
            <a:spLocks noChangeShapeType="1"/>
          </p:cNvSpPr>
          <p:nvPr/>
        </p:nvSpPr>
        <p:spPr bwMode="auto">
          <a:xfrm flipH="1">
            <a:off x="7467600" y="4648200"/>
            <a:ext cx="304800" cy="457200"/>
          </a:xfrm>
          <a:prstGeom prst="line">
            <a:avLst/>
          </a:prstGeom>
          <a:ln w="9525">
            <a:solidFill>
              <a:schemeClr val="tx1"/>
            </a:solidFill>
            <a:round/>
            <a:headEnd/>
            <a:tailEnd/>
          </a:ln>
        </p:spPr>
        <p:txBody>
          <a:bodyPr/>
          <a:lstStyle/>
          <a:p>
            <a:pPr>
              <a:defRPr/>
            </a:pPr>
            <a:endParaRPr lang="pl-PL" sz="2000"/>
          </a:p>
        </p:txBody>
      </p:sp>
      <p:sp>
        <p:nvSpPr>
          <p:cNvPr id="34" name="Line 31"/>
          <p:cNvSpPr>
            <a:spLocks noChangeShapeType="1"/>
          </p:cNvSpPr>
          <p:nvPr/>
        </p:nvSpPr>
        <p:spPr bwMode="auto">
          <a:xfrm>
            <a:off x="6019800" y="4572000"/>
            <a:ext cx="381000" cy="609600"/>
          </a:xfrm>
          <a:prstGeom prst="line">
            <a:avLst/>
          </a:prstGeom>
          <a:ln w="9525">
            <a:solidFill>
              <a:schemeClr val="tx1"/>
            </a:solidFill>
            <a:round/>
            <a:headEnd/>
            <a:tailEnd/>
          </a:ln>
        </p:spPr>
        <p:txBody>
          <a:bodyPr/>
          <a:lstStyle/>
          <a:p>
            <a:pPr>
              <a:defRPr/>
            </a:pPr>
            <a:endParaRPr lang="pl-PL" sz="2000"/>
          </a:p>
        </p:txBody>
      </p:sp>
      <p:sp>
        <p:nvSpPr>
          <p:cNvPr id="35" name="Text Box 32"/>
          <p:cNvSpPr txBox="1">
            <a:spLocks noChangeArrowheads="1"/>
          </p:cNvSpPr>
          <p:nvPr/>
        </p:nvSpPr>
        <p:spPr bwMode="auto">
          <a:xfrm>
            <a:off x="7744691" y="3000345"/>
            <a:ext cx="685800" cy="400110"/>
          </a:xfrm>
          <a:prstGeom prst="rect">
            <a:avLst/>
          </a:prstGeom>
        </p:spPr>
        <p:txBody>
          <a:bodyPr>
            <a:spAutoFit/>
          </a:bodyPr>
          <a:lstStyle/>
          <a:p>
            <a:pPr>
              <a:spcBef>
                <a:spcPct val="50000"/>
              </a:spcBef>
              <a:defRPr/>
            </a:pPr>
            <a:r>
              <a:rPr lang="en-US" sz="2000" b="1" dirty="0"/>
              <a:t>X</a:t>
            </a:r>
          </a:p>
        </p:txBody>
      </p:sp>
      <p:sp>
        <p:nvSpPr>
          <p:cNvPr id="36" name="Line 33"/>
          <p:cNvSpPr>
            <a:spLocks noChangeShapeType="1"/>
          </p:cNvSpPr>
          <p:nvPr/>
        </p:nvSpPr>
        <p:spPr bwMode="auto">
          <a:xfrm flipH="1">
            <a:off x="7277100" y="3200400"/>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37" name="Text Box 34"/>
          <p:cNvSpPr txBox="1">
            <a:spLocks noChangeArrowheads="1"/>
          </p:cNvSpPr>
          <p:nvPr/>
        </p:nvSpPr>
        <p:spPr bwMode="auto">
          <a:xfrm>
            <a:off x="5257800" y="3857535"/>
            <a:ext cx="381000" cy="400110"/>
          </a:xfrm>
          <a:prstGeom prst="rect">
            <a:avLst/>
          </a:prstGeom>
        </p:spPr>
        <p:txBody>
          <a:bodyPr>
            <a:spAutoFit/>
          </a:bodyPr>
          <a:lstStyle/>
          <a:p>
            <a:pPr>
              <a:spcBef>
                <a:spcPct val="50000"/>
              </a:spcBef>
              <a:defRPr/>
            </a:pPr>
            <a:r>
              <a:rPr lang="en-US" sz="2000" b="1" dirty="0"/>
              <a:t>P</a:t>
            </a:r>
          </a:p>
        </p:txBody>
      </p:sp>
      <p:sp>
        <p:nvSpPr>
          <p:cNvPr id="38" name="Text Box 36"/>
          <p:cNvSpPr txBox="1">
            <a:spLocks noChangeArrowheads="1"/>
          </p:cNvSpPr>
          <p:nvPr/>
        </p:nvSpPr>
        <p:spPr bwMode="auto">
          <a:xfrm>
            <a:off x="8278091" y="4057590"/>
            <a:ext cx="381000" cy="400110"/>
          </a:xfrm>
          <a:prstGeom prst="rect">
            <a:avLst/>
          </a:prstGeom>
        </p:spPr>
        <p:txBody>
          <a:bodyPr>
            <a:spAutoFit/>
          </a:bodyPr>
          <a:lstStyle/>
          <a:p>
            <a:pPr>
              <a:spcBef>
                <a:spcPct val="50000"/>
              </a:spcBef>
              <a:defRPr/>
            </a:pPr>
            <a:r>
              <a:rPr lang="en-US" sz="2000" b="1" dirty="0"/>
              <a:t>G</a:t>
            </a:r>
          </a:p>
        </p:txBody>
      </p:sp>
      <p:sp>
        <p:nvSpPr>
          <p:cNvPr id="39" name="Oval 37"/>
          <p:cNvSpPr>
            <a:spLocks noChangeArrowheads="1"/>
          </p:cNvSpPr>
          <p:nvPr/>
        </p:nvSpPr>
        <p:spPr bwMode="auto">
          <a:xfrm>
            <a:off x="4648200" y="4953000"/>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40" name="Line 38"/>
          <p:cNvSpPr>
            <a:spLocks noChangeShapeType="1"/>
          </p:cNvSpPr>
          <p:nvPr/>
        </p:nvSpPr>
        <p:spPr bwMode="auto">
          <a:xfrm flipH="1">
            <a:off x="5181600" y="4419600"/>
            <a:ext cx="533400" cy="609600"/>
          </a:xfrm>
          <a:prstGeom prst="line">
            <a:avLst/>
          </a:prstGeom>
          <a:ln w="9525">
            <a:solidFill>
              <a:schemeClr val="tx1"/>
            </a:solidFill>
            <a:round/>
            <a:headEnd/>
            <a:tailEnd/>
          </a:ln>
        </p:spPr>
        <p:txBody>
          <a:bodyPr/>
          <a:lstStyle/>
          <a:p>
            <a:pPr>
              <a:defRPr/>
            </a:pPr>
            <a:endParaRPr lang="pl-PL" sz="2000"/>
          </a:p>
        </p:txBody>
      </p:sp>
      <p:sp>
        <p:nvSpPr>
          <p:cNvPr id="41" name="Text Box 39"/>
          <p:cNvSpPr txBox="1">
            <a:spLocks noChangeArrowheads="1"/>
          </p:cNvSpPr>
          <p:nvPr/>
        </p:nvSpPr>
        <p:spPr bwMode="auto">
          <a:xfrm>
            <a:off x="4114800" y="5029200"/>
            <a:ext cx="533400" cy="400110"/>
          </a:xfrm>
          <a:prstGeom prst="rect">
            <a:avLst/>
          </a:prstGeom>
        </p:spPr>
        <p:txBody>
          <a:bodyPr>
            <a:spAutoFit/>
          </a:bodyPr>
          <a:lstStyle/>
          <a:p>
            <a:pPr>
              <a:spcBef>
                <a:spcPct val="50000"/>
              </a:spcBef>
              <a:defRPr/>
            </a:pPr>
            <a:endParaRPr lang="pl-PL" sz="2000"/>
          </a:p>
        </p:txBody>
      </p:sp>
      <p:sp>
        <p:nvSpPr>
          <p:cNvPr id="42" name="Text Box 40"/>
          <p:cNvSpPr txBox="1">
            <a:spLocks noChangeArrowheads="1"/>
          </p:cNvSpPr>
          <p:nvPr/>
        </p:nvSpPr>
        <p:spPr bwMode="auto">
          <a:xfrm>
            <a:off x="4267200" y="5105400"/>
            <a:ext cx="381000" cy="400110"/>
          </a:xfrm>
          <a:prstGeom prst="rect">
            <a:avLst/>
          </a:prstGeom>
        </p:spPr>
        <p:txBody>
          <a:bodyPr>
            <a:spAutoFit/>
          </a:bodyPr>
          <a:lstStyle/>
          <a:p>
            <a:pPr>
              <a:spcBef>
                <a:spcPct val="50000"/>
              </a:spcBef>
              <a:defRPr/>
            </a:pPr>
            <a:r>
              <a:rPr lang="en-US" sz="2000" b="1" dirty="0"/>
              <a:t>S</a:t>
            </a:r>
          </a:p>
        </p:txBody>
      </p:sp>
      <p:sp>
        <p:nvSpPr>
          <p:cNvPr id="43" name="Text Box 41"/>
          <p:cNvSpPr txBox="1">
            <a:spLocks noChangeArrowheads="1"/>
          </p:cNvSpPr>
          <p:nvPr/>
        </p:nvSpPr>
        <p:spPr bwMode="auto">
          <a:xfrm>
            <a:off x="7897091" y="5324565"/>
            <a:ext cx="381000" cy="400110"/>
          </a:xfrm>
          <a:prstGeom prst="rect">
            <a:avLst/>
          </a:prstGeom>
        </p:spPr>
        <p:txBody>
          <a:bodyPr>
            <a:spAutoFit/>
          </a:bodyPr>
          <a:lstStyle/>
          <a:p>
            <a:pPr>
              <a:spcBef>
                <a:spcPct val="50000"/>
              </a:spcBef>
              <a:defRPr/>
            </a:pPr>
            <a:r>
              <a:rPr lang="en-US" sz="2000" b="1" dirty="0"/>
              <a:t>U</a:t>
            </a:r>
          </a:p>
        </p:txBody>
      </p:sp>
      <p:sp>
        <p:nvSpPr>
          <p:cNvPr id="46" name="Right Arrow 45"/>
          <p:cNvSpPr/>
          <p:nvPr/>
        </p:nvSpPr>
        <p:spPr>
          <a:xfrm>
            <a:off x="4315691" y="3394134"/>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3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40327"/>
            <a:ext cx="7924800" cy="1384995"/>
          </a:xfrm>
          <a:prstGeom prst="rect">
            <a:avLst/>
          </a:prstGeom>
          <a:noFill/>
        </p:spPr>
        <p:txBody>
          <a:bodyPr wrap="square" rtlCol="0">
            <a:spAutoFit/>
          </a:bodyPr>
          <a:lstStyle/>
          <a:p>
            <a:r>
              <a:rPr lang="en-US" sz="2800" dirty="0"/>
              <a:t>Case 3: </a:t>
            </a:r>
          </a:p>
          <a:p>
            <a:r>
              <a:rPr lang="en-US" sz="2800" dirty="0">
                <a:solidFill>
                  <a:schemeClr val="accent3">
                    <a:lumMod val="50000"/>
                  </a:schemeClr>
                </a:solidFill>
              </a:rPr>
              <a:t>Single Rotate P around G</a:t>
            </a:r>
          </a:p>
          <a:p>
            <a:r>
              <a:rPr lang="en-US" sz="2800" dirty="0">
                <a:solidFill>
                  <a:srgbClr val="0070C0"/>
                </a:solidFill>
              </a:rPr>
              <a:t>Recolor P and G</a:t>
            </a:r>
          </a:p>
        </p:txBody>
      </p:sp>
      <p:sp>
        <p:nvSpPr>
          <p:cNvPr id="5" name="Oval 2"/>
          <p:cNvSpPr>
            <a:spLocks noChangeArrowheads="1"/>
          </p:cNvSpPr>
          <p:nvPr/>
        </p:nvSpPr>
        <p:spPr bwMode="auto">
          <a:xfrm>
            <a:off x="2476500" y="29948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562100" y="3909219"/>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543300" y="39854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2171700" y="48998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249382" y="627365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1219200" y="627365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2171700" y="3528219"/>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3009900" y="3604419"/>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943100" y="4595019"/>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419100" y="5661819"/>
            <a:ext cx="304800" cy="6096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1028700" y="5738019"/>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287482" y="5204619"/>
            <a:ext cx="685800" cy="400110"/>
          </a:xfrm>
          <a:prstGeom prst="rect">
            <a:avLst/>
          </a:prstGeom>
        </p:spPr>
        <p:txBody>
          <a:bodyPr>
            <a:spAutoFit/>
          </a:bodyPr>
          <a:lstStyle/>
          <a:p>
            <a:pPr>
              <a:spcBef>
                <a:spcPct val="50000"/>
              </a:spcBef>
              <a:defRPr/>
            </a:pPr>
            <a:r>
              <a:rPr lang="en-US" sz="2000" b="1"/>
              <a:t>X</a:t>
            </a:r>
          </a:p>
        </p:txBody>
      </p:sp>
      <p:sp>
        <p:nvSpPr>
          <p:cNvPr id="17" name="Text Box 15"/>
          <p:cNvSpPr txBox="1">
            <a:spLocks noChangeArrowheads="1"/>
          </p:cNvSpPr>
          <p:nvPr/>
        </p:nvSpPr>
        <p:spPr bwMode="auto">
          <a:xfrm>
            <a:off x="1194955" y="4061619"/>
            <a:ext cx="381000" cy="400110"/>
          </a:xfrm>
          <a:prstGeom prst="rect">
            <a:avLst/>
          </a:prstGeom>
        </p:spPr>
        <p:txBody>
          <a:bodyPr>
            <a:spAutoFit/>
          </a:bodyPr>
          <a:lstStyle/>
          <a:p>
            <a:pPr>
              <a:spcBef>
                <a:spcPct val="50000"/>
              </a:spcBef>
              <a:defRPr/>
            </a:pPr>
            <a:r>
              <a:rPr lang="en-US" sz="2000" b="1"/>
              <a:t>P</a:t>
            </a:r>
          </a:p>
        </p:txBody>
      </p:sp>
      <p:sp>
        <p:nvSpPr>
          <p:cNvPr id="18" name="Text Box 16"/>
          <p:cNvSpPr txBox="1">
            <a:spLocks noChangeArrowheads="1"/>
          </p:cNvSpPr>
          <p:nvPr/>
        </p:nvSpPr>
        <p:spPr bwMode="auto">
          <a:xfrm>
            <a:off x="3120736" y="3147219"/>
            <a:ext cx="533400" cy="400110"/>
          </a:xfrm>
          <a:prstGeom prst="rect">
            <a:avLst/>
          </a:prstGeom>
        </p:spPr>
        <p:txBody>
          <a:bodyPr>
            <a:spAutoFit/>
          </a:bodyPr>
          <a:lstStyle/>
          <a:p>
            <a:pPr>
              <a:spcBef>
                <a:spcPct val="50000"/>
              </a:spcBef>
              <a:defRPr/>
            </a:pPr>
            <a:r>
              <a:rPr lang="en-US" sz="2000" b="1" dirty="0"/>
              <a:t>G</a:t>
            </a:r>
          </a:p>
        </p:txBody>
      </p:sp>
      <p:sp>
        <p:nvSpPr>
          <p:cNvPr id="19" name="Text Box 17"/>
          <p:cNvSpPr txBox="1">
            <a:spLocks noChangeArrowheads="1"/>
          </p:cNvSpPr>
          <p:nvPr/>
        </p:nvSpPr>
        <p:spPr bwMode="auto">
          <a:xfrm>
            <a:off x="4242955" y="4174693"/>
            <a:ext cx="381000" cy="400110"/>
          </a:xfrm>
          <a:prstGeom prst="rect">
            <a:avLst/>
          </a:prstGeom>
        </p:spPr>
        <p:txBody>
          <a:bodyPr>
            <a:spAutoFit/>
          </a:bodyPr>
          <a:lstStyle/>
          <a:p>
            <a:pPr>
              <a:spcBef>
                <a:spcPct val="50000"/>
              </a:spcBef>
              <a:defRPr/>
            </a:pPr>
            <a:r>
              <a:rPr lang="en-US" sz="2000" b="1" dirty="0"/>
              <a:t>U</a:t>
            </a:r>
          </a:p>
        </p:txBody>
      </p:sp>
      <p:sp>
        <p:nvSpPr>
          <p:cNvPr id="20" name="Oval 18"/>
          <p:cNvSpPr>
            <a:spLocks noChangeArrowheads="1"/>
          </p:cNvSpPr>
          <p:nvPr/>
        </p:nvSpPr>
        <p:spPr bwMode="auto">
          <a:xfrm>
            <a:off x="571500" y="5052219"/>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1" name="Line 19"/>
          <p:cNvSpPr>
            <a:spLocks noChangeShapeType="1"/>
          </p:cNvSpPr>
          <p:nvPr/>
        </p:nvSpPr>
        <p:spPr bwMode="auto">
          <a:xfrm flipH="1">
            <a:off x="1104900" y="4442619"/>
            <a:ext cx="533400" cy="609600"/>
          </a:xfrm>
          <a:prstGeom prst="line">
            <a:avLst/>
          </a:prstGeom>
          <a:ln w="9525">
            <a:solidFill>
              <a:schemeClr val="tx1"/>
            </a:solidFill>
            <a:round/>
            <a:headEnd/>
            <a:tailEnd/>
          </a:ln>
        </p:spPr>
        <p:txBody>
          <a:bodyPr/>
          <a:lstStyle/>
          <a:p>
            <a:pPr>
              <a:defRPr/>
            </a:pPr>
            <a:endParaRPr lang="pl-PL" sz="2000"/>
          </a:p>
        </p:txBody>
      </p:sp>
      <p:sp>
        <p:nvSpPr>
          <p:cNvPr id="22" name="Text Box 20"/>
          <p:cNvSpPr txBox="1">
            <a:spLocks noChangeArrowheads="1"/>
          </p:cNvSpPr>
          <p:nvPr/>
        </p:nvSpPr>
        <p:spPr bwMode="auto">
          <a:xfrm>
            <a:off x="2895600" y="4995009"/>
            <a:ext cx="533400" cy="400110"/>
          </a:xfrm>
          <a:prstGeom prst="rect">
            <a:avLst/>
          </a:prstGeom>
        </p:spPr>
        <p:txBody>
          <a:bodyPr>
            <a:spAutoFit/>
          </a:bodyPr>
          <a:lstStyle/>
          <a:p>
            <a:pPr>
              <a:spcBef>
                <a:spcPct val="50000"/>
              </a:spcBef>
              <a:defRPr/>
            </a:pPr>
            <a:r>
              <a:rPr lang="en-US" sz="2000" b="1" dirty="0"/>
              <a:t>S</a:t>
            </a:r>
          </a:p>
        </p:txBody>
      </p:sp>
      <p:sp>
        <p:nvSpPr>
          <p:cNvPr id="23" name="Oval 21"/>
          <p:cNvSpPr>
            <a:spLocks noChangeArrowheads="1"/>
          </p:cNvSpPr>
          <p:nvPr/>
        </p:nvSpPr>
        <p:spPr bwMode="auto">
          <a:xfrm>
            <a:off x="6483927" y="36806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4" name="Oval 22"/>
          <p:cNvSpPr>
            <a:spLocks noChangeArrowheads="1"/>
          </p:cNvSpPr>
          <p:nvPr/>
        </p:nvSpPr>
        <p:spPr bwMode="auto">
          <a:xfrm>
            <a:off x="5645727" y="4518819"/>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5" name="Oval 23"/>
          <p:cNvSpPr>
            <a:spLocks noChangeArrowheads="1"/>
          </p:cNvSpPr>
          <p:nvPr/>
        </p:nvSpPr>
        <p:spPr bwMode="auto">
          <a:xfrm>
            <a:off x="7550727" y="4671219"/>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4"/>
          <p:cNvSpPr>
            <a:spLocks noChangeArrowheads="1"/>
          </p:cNvSpPr>
          <p:nvPr/>
        </p:nvSpPr>
        <p:spPr bwMode="auto">
          <a:xfrm>
            <a:off x="8070272" y="55856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7" name="Rectangle 25"/>
          <p:cNvSpPr>
            <a:spLocks noChangeArrowheads="1"/>
          </p:cNvSpPr>
          <p:nvPr/>
        </p:nvSpPr>
        <p:spPr bwMode="auto">
          <a:xfrm>
            <a:off x="4959927" y="5738019"/>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8" name="Rectangle 26"/>
          <p:cNvSpPr>
            <a:spLocks noChangeArrowheads="1"/>
          </p:cNvSpPr>
          <p:nvPr/>
        </p:nvSpPr>
        <p:spPr bwMode="auto">
          <a:xfrm>
            <a:off x="6102927" y="5890419"/>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Line 27"/>
          <p:cNvSpPr>
            <a:spLocks noChangeShapeType="1"/>
          </p:cNvSpPr>
          <p:nvPr/>
        </p:nvSpPr>
        <p:spPr bwMode="auto">
          <a:xfrm flipH="1">
            <a:off x="6255327" y="4214019"/>
            <a:ext cx="304800" cy="381000"/>
          </a:xfrm>
          <a:prstGeom prst="line">
            <a:avLst/>
          </a:prstGeom>
          <a:ln w="9525">
            <a:solidFill>
              <a:schemeClr val="tx1"/>
            </a:solidFill>
            <a:round/>
            <a:headEnd/>
            <a:tailEnd/>
          </a:ln>
        </p:spPr>
        <p:txBody>
          <a:bodyPr/>
          <a:lstStyle/>
          <a:p>
            <a:pPr>
              <a:defRPr/>
            </a:pPr>
            <a:endParaRPr lang="pl-PL" sz="2000"/>
          </a:p>
        </p:txBody>
      </p:sp>
      <p:sp>
        <p:nvSpPr>
          <p:cNvPr id="30" name="Line 28"/>
          <p:cNvSpPr>
            <a:spLocks noChangeShapeType="1"/>
          </p:cNvSpPr>
          <p:nvPr/>
        </p:nvSpPr>
        <p:spPr bwMode="auto">
          <a:xfrm>
            <a:off x="7017327" y="4290219"/>
            <a:ext cx="609600" cy="457200"/>
          </a:xfrm>
          <a:prstGeom prst="line">
            <a:avLst/>
          </a:prstGeom>
          <a:ln w="9525">
            <a:solidFill>
              <a:schemeClr val="tx1"/>
            </a:solidFill>
            <a:round/>
            <a:headEnd/>
            <a:tailEnd/>
          </a:ln>
        </p:spPr>
        <p:txBody>
          <a:bodyPr/>
          <a:lstStyle/>
          <a:p>
            <a:pPr>
              <a:defRPr/>
            </a:pPr>
            <a:endParaRPr lang="pl-PL" sz="2000"/>
          </a:p>
        </p:txBody>
      </p:sp>
      <p:sp>
        <p:nvSpPr>
          <p:cNvPr id="31" name="Line 29"/>
          <p:cNvSpPr>
            <a:spLocks noChangeShapeType="1"/>
          </p:cNvSpPr>
          <p:nvPr/>
        </p:nvSpPr>
        <p:spPr bwMode="auto">
          <a:xfrm>
            <a:off x="8084127" y="5280819"/>
            <a:ext cx="381000" cy="304800"/>
          </a:xfrm>
          <a:prstGeom prst="line">
            <a:avLst/>
          </a:prstGeom>
          <a:ln w="9525">
            <a:solidFill>
              <a:schemeClr val="tx1"/>
            </a:solidFill>
            <a:round/>
            <a:headEnd/>
            <a:tailEnd/>
          </a:ln>
        </p:spPr>
        <p:txBody>
          <a:bodyPr/>
          <a:lstStyle/>
          <a:p>
            <a:pPr>
              <a:defRPr/>
            </a:pPr>
            <a:endParaRPr lang="pl-PL" sz="2000"/>
          </a:p>
        </p:txBody>
      </p:sp>
      <p:sp>
        <p:nvSpPr>
          <p:cNvPr id="32" name="Line 30"/>
          <p:cNvSpPr>
            <a:spLocks noChangeShapeType="1"/>
          </p:cNvSpPr>
          <p:nvPr/>
        </p:nvSpPr>
        <p:spPr bwMode="auto">
          <a:xfrm flipH="1">
            <a:off x="5340927" y="5128419"/>
            <a:ext cx="457200" cy="609600"/>
          </a:xfrm>
          <a:prstGeom prst="line">
            <a:avLst/>
          </a:prstGeom>
          <a:ln w="9525">
            <a:solidFill>
              <a:schemeClr val="tx1"/>
            </a:solidFill>
            <a:round/>
            <a:headEnd/>
            <a:tailEnd/>
          </a:ln>
        </p:spPr>
        <p:txBody>
          <a:bodyPr/>
          <a:lstStyle/>
          <a:p>
            <a:pPr>
              <a:defRPr/>
            </a:pPr>
            <a:endParaRPr lang="pl-PL" sz="2000"/>
          </a:p>
        </p:txBody>
      </p:sp>
      <p:sp>
        <p:nvSpPr>
          <p:cNvPr id="33" name="Line 31"/>
          <p:cNvSpPr>
            <a:spLocks noChangeShapeType="1"/>
          </p:cNvSpPr>
          <p:nvPr/>
        </p:nvSpPr>
        <p:spPr bwMode="auto">
          <a:xfrm>
            <a:off x="5950527" y="5204619"/>
            <a:ext cx="304800" cy="685800"/>
          </a:xfrm>
          <a:prstGeom prst="line">
            <a:avLst/>
          </a:prstGeom>
          <a:ln w="9525">
            <a:solidFill>
              <a:schemeClr val="tx1"/>
            </a:solidFill>
            <a:round/>
            <a:headEnd/>
            <a:tailEnd/>
          </a:ln>
        </p:spPr>
        <p:txBody>
          <a:bodyPr/>
          <a:lstStyle/>
          <a:p>
            <a:pPr>
              <a:defRPr/>
            </a:pPr>
            <a:endParaRPr lang="pl-PL" sz="2000"/>
          </a:p>
        </p:txBody>
      </p:sp>
      <p:sp>
        <p:nvSpPr>
          <p:cNvPr id="34" name="Text Box 32"/>
          <p:cNvSpPr txBox="1">
            <a:spLocks noChangeArrowheads="1"/>
          </p:cNvSpPr>
          <p:nvPr/>
        </p:nvSpPr>
        <p:spPr bwMode="auto">
          <a:xfrm>
            <a:off x="7155872" y="3680619"/>
            <a:ext cx="685800" cy="400110"/>
          </a:xfrm>
          <a:prstGeom prst="rect">
            <a:avLst/>
          </a:prstGeom>
        </p:spPr>
        <p:txBody>
          <a:bodyPr>
            <a:spAutoFit/>
          </a:bodyPr>
          <a:lstStyle/>
          <a:p>
            <a:pPr>
              <a:spcBef>
                <a:spcPct val="50000"/>
              </a:spcBef>
              <a:defRPr/>
            </a:pPr>
            <a:r>
              <a:rPr lang="en-US" sz="2000" b="1" dirty="0"/>
              <a:t>P</a:t>
            </a:r>
          </a:p>
        </p:txBody>
      </p:sp>
      <p:sp>
        <p:nvSpPr>
          <p:cNvPr id="35" name="Text Box 34"/>
          <p:cNvSpPr txBox="1">
            <a:spLocks noChangeArrowheads="1"/>
          </p:cNvSpPr>
          <p:nvPr/>
        </p:nvSpPr>
        <p:spPr bwMode="auto">
          <a:xfrm>
            <a:off x="5264727" y="4699764"/>
            <a:ext cx="381000" cy="400110"/>
          </a:xfrm>
          <a:prstGeom prst="rect">
            <a:avLst/>
          </a:prstGeom>
        </p:spPr>
        <p:txBody>
          <a:bodyPr>
            <a:spAutoFit/>
          </a:bodyPr>
          <a:lstStyle/>
          <a:p>
            <a:pPr>
              <a:spcBef>
                <a:spcPct val="50000"/>
              </a:spcBef>
              <a:defRPr/>
            </a:pPr>
            <a:r>
              <a:rPr lang="en-US" sz="2000" b="1"/>
              <a:t>X</a:t>
            </a:r>
          </a:p>
        </p:txBody>
      </p:sp>
      <p:sp>
        <p:nvSpPr>
          <p:cNvPr id="36" name="Text Box 35"/>
          <p:cNvSpPr txBox="1">
            <a:spLocks noChangeArrowheads="1"/>
          </p:cNvSpPr>
          <p:nvPr/>
        </p:nvSpPr>
        <p:spPr bwMode="auto">
          <a:xfrm>
            <a:off x="8222672" y="4837919"/>
            <a:ext cx="381000" cy="400110"/>
          </a:xfrm>
          <a:prstGeom prst="rect">
            <a:avLst/>
          </a:prstGeom>
        </p:spPr>
        <p:txBody>
          <a:bodyPr>
            <a:spAutoFit/>
          </a:bodyPr>
          <a:lstStyle/>
          <a:p>
            <a:pPr>
              <a:spcBef>
                <a:spcPct val="50000"/>
              </a:spcBef>
              <a:defRPr/>
            </a:pPr>
            <a:r>
              <a:rPr lang="en-US" sz="2000" b="1"/>
              <a:t>G</a:t>
            </a:r>
          </a:p>
        </p:txBody>
      </p:sp>
      <p:sp>
        <p:nvSpPr>
          <p:cNvPr id="37" name="Oval 36"/>
          <p:cNvSpPr>
            <a:spLocks noChangeArrowheads="1"/>
          </p:cNvSpPr>
          <p:nvPr/>
        </p:nvSpPr>
        <p:spPr bwMode="auto">
          <a:xfrm>
            <a:off x="6864927" y="5661819"/>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8" name="Line 37"/>
          <p:cNvSpPr>
            <a:spLocks noChangeShapeType="1"/>
          </p:cNvSpPr>
          <p:nvPr/>
        </p:nvSpPr>
        <p:spPr bwMode="auto">
          <a:xfrm flipH="1">
            <a:off x="7169727" y="5357019"/>
            <a:ext cx="533400" cy="609600"/>
          </a:xfrm>
          <a:prstGeom prst="line">
            <a:avLst/>
          </a:prstGeom>
          <a:ln w="9525">
            <a:solidFill>
              <a:schemeClr val="tx1"/>
            </a:solidFill>
            <a:round/>
            <a:headEnd/>
            <a:tailEnd/>
          </a:ln>
        </p:spPr>
        <p:txBody>
          <a:bodyPr/>
          <a:lstStyle/>
          <a:p>
            <a:pPr>
              <a:defRPr/>
            </a:pPr>
            <a:endParaRPr lang="pl-PL" sz="2000"/>
          </a:p>
        </p:txBody>
      </p:sp>
      <p:sp>
        <p:nvSpPr>
          <p:cNvPr id="39" name="Text Box 39"/>
          <p:cNvSpPr txBox="1">
            <a:spLocks noChangeArrowheads="1"/>
          </p:cNvSpPr>
          <p:nvPr/>
        </p:nvSpPr>
        <p:spPr bwMode="auto">
          <a:xfrm>
            <a:off x="6889172" y="6310530"/>
            <a:ext cx="381000" cy="400110"/>
          </a:xfrm>
          <a:prstGeom prst="rect">
            <a:avLst/>
          </a:prstGeom>
        </p:spPr>
        <p:txBody>
          <a:bodyPr>
            <a:spAutoFit/>
          </a:bodyPr>
          <a:lstStyle/>
          <a:p>
            <a:pPr>
              <a:spcBef>
                <a:spcPct val="50000"/>
              </a:spcBef>
              <a:defRPr/>
            </a:pPr>
            <a:r>
              <a:rPr lang="en-US" sz="2000" b="1" dirty="0"/>
              <a:t>S</a:t>
            </a:r>
          </a:p>
        </p:txBody>
      </p:sp>
      <p:sp>
        <p:nvSpPr>
          <p:cNvPr id="40" name="Text Box 40"/>
          <p:cNvSpPr txBox="1">
            <a:spLocks noChangeArrowheads="1"/>
          </p:cNvSpPr>
          <p:nvPr/>
        </p:nvSpPr>
        <p:spPr bwMode="auto">
          <a:xfrm>
            <a:off x="8191500" y="6310530"/>
            <a:ext cx="381000" cy="400110"/>
          </a:xfrm>
          <a:prstGeom prst="rect">
            <a:avLst/>
          </a:prstGeom>
        </p:spPr>
        <p:txBody>
          <a:bodyPr>
            <a:spAutoFit/>
          </a:bodyPr>
          <a:lstStyle/>
          <a:p>
            <a:pPr>
              <a:spcBef>
                <a:spcPct val="50000"/>
              </a:spcBef>
              <a:defRPr/>
            </a:pPr>
            <a:r>
              <a:rPr lang="en-US" sz="2000" b="1" dirty="0"/>
              <a:t>U</a:t>
            </a:r>
          </a:p>
        </p:txBody>
      </p:sp>
      <p:sp>
        <p:nvSpPr>
          <p:cNvPr id="41" name="Right Arrow 40"/>
          <p:cNvSpPr/>
          <p:nvPr/>
        </p:nvSpPr>
        <p:spPr>
          <a:xfrm>
            <a:off x="4672445" y="3889838"/>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1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8" y="748129"/>
            <a:ext cx="7924800" cy="4585871"/>
          </a:xfrm>
          <a:prstGeom prst="rect">
            <a:avLst/>
          </a:prstGeom>
          <a:noFill/>
        </p:spPr>
        <p:txBody>
          <a:bodyPr wrap="square" rtlCol="0">
            <a:spAutoFit/>
          </a:bodyPr>
          <a:lstStyle/>
          <a:p>
            <a:pPr algn="ctr"/>
            <a:r>
              <a:rPr lang="en-US" sz="2800" b="1" dirty="0">
                <a:solidFill>
                  <a:srgbClr val="C00000"/>
                </a:solidFill>
              </a:rPr>
              <a:t>Analysis of Insertion</a:t>
            </a:r>
          </a:p>
          <a:p>
            <a:endParaRPr lang="en-US" sz="2400" dirty="0"/>
          </a:p>
          <a:p>
            <a:pPr marL="285750" indent="-285750">
              <a:buFontTx/>
              <a:buChar char="-"/>
            </a:pPr>
            <a:r>
              <a:rPr lang="en-US" sz="2400" b="1" dirty="0"/>
              <a:t>A </a:t>
            </a:r>
            <a:r>
              <a:rPr lang="en-US" sz="2400" dirty="0"/>
              <a:t>red-black tree has </a:t>
            </a:r>
            <a:r>
              <a:rPr lang="en-US" sz="2400" b="1" i="1" dirty="0"/>
              <a:t>O</a:t>
            </a:r>
            <a:r>
              <a:rPr lang="en-US" sz="2400" dirty="0"/>
              <a:t>(log </a:t>
            </a:r>
            <a:r>
              <a:rPr lang="en-US" sz="2400" b="1" i="1" dirty="0"/>
              <a:t>n</a:t>
            </a:r>
            <a:r>
              <a:rPr lang="en-US" sz="2400" dirty="0"/>
              <a:t>) height</a:t>
            </a:r>
          </a:p>
          <a:p>
            <a:pPr marL="285750" indent="-285750">
              <a:buFontTx/>
              <a:buChar char="-"/>
            </a:pPr>
            <a:r>
              <a:rPr lang="en-US" sz="2400" dirty="0"/>
              <a:t>Search for insertion location takes </a:t>
            </a:r>
            <a:r>
              <a:rPr lang="en-US" sz="2400" b="1" i="1" dirty="0"/>
              <a:t>O</a:t>
            </a:r>
            <a:r>
              <a:rPr lang="en-US" sz="2400" dirty="0"/>
              <a:t>(log </a:t>
            </a:r>
            <a:r>
              <a:rPr lang="en-US" sz="2400" b="1" i="1" dirty="0"/>
              <a:t>n</a:t>
            </a:r>
            <a:r>
              <a:rPr lang="en-US" sz="2400" dirty="0"/>
              <a:t>) time because we visit </a:t>
            </a:r>
            <a:r>
              <a:rPr lang="en-US" sz="2400" b="1" i="1" dirty="0"/>
              <a:t>O</a:t>
            </a:r>
            <a:r>
              <a:rPr lang="en-US" sz="2400" dirty="0"/>
              <a:t>(log </a:t>
            </a:r>
            <a:r>
              <a:rPr lang="en-US" sz="2400" b="1" i="1" dirty="0"/>
              <a:t>n</a:t>
            </a:r>
            <a:r>
              <a:rPr lang="en-US" sz="2400" dirty="0"/>
              <a:t>) nodes</a:t>
            </a:r>
          </a:p>
          <a:p>
            <a:pPr marL="285750" indent="-285750">
              <a:buFontTx/>
              <a:buChar char="-"/>
            </a:pPr>
            <a:r>
              <a:rPr lang="en-US" sz="2400" dirty="0"/>
              <a:t>Addition to the node takes </a:t>
            </a:r>
            <a:r>
              <a:rPr lang="en-US" sz="2400" b="1" i="1" dirty="0"/>
              <a:t>O</a:t>
            </a:r>
            <a:r>
              <a:rPr lang="en-US" sz="2400" dirty="0"/>
              <a:t>(1) time</a:t>
            </a:r>
          </a:p>
          <a:p>
            <a:pPr marL="285750" indent="-285750">
              <a:buFontTx/>
              <a:buChar char="-"/>
            </a:pPr>
            <a:r>
              <a:rPr lang="en-US" sz="2400" dirty="0"/>
              <a:t>Rotation or recoloring takes </a:t>
            </a:r>
            <a:r>
              <a:rPr lang="en-US" sz="2400" b="1" i="1" dirty="0"/>
              <a:t>O</a:t>
            </a:r>
            <a:r>
              <a:rPr lang="en-US" sz="2400" dirty="0"/>
              <a:t>(log </a:t>
            </a:r>
            <a:r>
              <a:rPr lang="en-US" sz="2400" b="1" i="1" dirty="0"/>
              <a:t>n</a:t>
            </a:r>
            <a:r>
              <a:rPr lang="en-US" sz="2400" dirty="0"/>
              <a:t>) time because we perform</a:t>
            </a:r>
          </a:p>
          <a:p>
            <a:r>
              <a:rPr lang="en-US" sz="2400" dirty="0"/>
              <a:t>* </a:t>
            </a:r>
            <a:r>
              <a:rPr lang="en-US" sz="2400" b="1" i="1" dirty="0"/>
              <a:t>O</a:t>
            </a:r>
            <a:r>
              <a:rPr lang="en-US" sz="2400" dirty="0"/>
              <a:t>(log </a:t>
            </a:r>
            <a:r>
              <a:rPr lang="en-US" sz="2400" b="1" i="1" dirty="0"/>
              <a:t>n</a:t>
            </a:r>
            <a:r>
              <a:rPr lang="en-US" sz="2400" dirty="0"/>
              <a:t>) recoloring, each taking </a:t>
            </a:r>
            <a:r>
              <a:rPr lang="en-US" sz="2400" b="1" i="1" dirty="0"/>
              <a:t>O</a:t>
            </a:r>
            <a:r>
              <a:rPr lang="en-US" sz="2400" dirty="0"/>
              <a:t>(1) time, and</a:t>
            </a:r>
          </a:p>
          <a:p>
            <a:r>
              <a:rPr lang="en-US" sz="2400" dirty="0"/>
              <a:t>* at most one rotation taking </a:t>
            </a:r>
            <a:r>
              <a:rPr lang="en-US" sz="2400" b="1" i="1" dirty="0"/>
              <a:t>O</a:t>
            </a:r>
            <a:r>
              <a:rPr lang="en-US" sz="2400" dirty="0"/>
              <a:t>(1) time</a:t>
            </a:r>
          </a:p>
          <a:p>
            <a:r>
              <a:rPr lang="en-US" sz="2400" dirty="0"/>
              <a:t>-   Thus, an insertion in a red-black tree takes </a:t>
            </a:r>
            <a:r>
              <a:rPr lang="en-US" sz="2400" b="1" i="1" dirty="0"/>
              <a:t>O</a:t>
            </a:r>
            <a:r>
              <a:rPr lang="en-US" sz="2400" dirty="0"/>
              <a:t>(log </a:t>
            </a:r>
            <a:r>
              <a:rPr lang="en-US" sz="2400" b="1" i="1" dirty="0"/>
              <a:t>n</a:t>
            </a:r>
            <a:r>
              <a:rPr lang="en-US" sz="2400" dirty="0"/>
              <a:t>) time</a:t>
            </a:r>
          </a:p>
        </p:txBody>
      </p:sp>
    </p:spTree>
    <p:extLst>
      <p:ext uri="{BB962C8B-B14F-4D97-AF65-F5344CB8AC3E}">
        <p14:creationId xmlns:p14="http://schemas.microsoft.com/office/powerpoint/2010/main" val="55717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418" y="1066800"/>
            <a:ext cx="8153400" cy="3416320"/>
          </a:xfrm>
          <a:prstGeom prst="rect">
            <a:avLst/>
          </a:prstGeom>
          <a:noFill/>
        </p:spPr>
        <p:txBody>
          <a:bodyPr wrap="square" rtlCol="0">
            <a:spAutoFit/>
          </a:bodyPr>
          <a:lstStyle/>
          <a:p>
            <a:pPr marL="342900" indent="-342900">
              <a:buFont typeface="Arial" charset="0"/>
              <a:buChar char="•"/>
            </a:pPr>
            <a:r>
              <a:rPr lang="en-US" sz="2400" dirty="0">
                <a:solidFill>
                  <a:srgbClr val="C00000"/>
                </a:solidFill>
              </a:rPr>
              <a:t>Deleting a node from a red-black tree is a bit more complicated than inserting a node.</a:t>
            </a:r>
          </a:p>
          <a:p>
            <a:pPr marL="342900" indent="-342900">
              <a:buFont typeface="Arial" charset="0"/>
              <a:buChar char="•"/>
            </a:pPr>
            <a:endParaRPr lang="en-US" sz="2400" dirty="0"/>
          </a:p>
          <a:p>
            <a:pPr marL="342900" indent="-342900">
              <a:buFontTx/>
              <a:buChar char="-"/>
              <a:defRPr/>
            </a:pPr>
            <a:r>
              <a:rPr lang="en-US" sz="2400" dirty="0">
                <a:solidFill>
                  <a:srgbClr val="002060"/>
                </a:solidFill>
              </a:rPr>
              <a:t>If the node is red?</a:t>
            </a:r>
            <a:br>
              <a:rPr lang="en-US" sz="2400" dirty="0"/>
            </a:br>
            <a:r>
              <a:rPr lang="en-US" sz="2400" dirty="0"/>
              <a:t>Not a problem – no RB properties violated</a:t>
            </a:r>
            <a:br>
              <a:rPr lang="en-US" sz="2400" dirty="0"/>
            </a:br>
            <a:endParaRPr lang="en-US" sz="2400" dirty="0"/>
          </a:p>
          <a:p>
            <a:pPr marL="342900" indent="-342900">
              <a:buFontTx/>
              <a:buChar char="-"/>
              <a:defRPr/>
            </a:pPr>
            <a:r>
              <a:rPr lang="en-US" sz="2400" dirty="0">
                <a:solidFill>
                  <a:srgbClr val="002060"/>
                </a:solidFill>
              </a:rPr>
              <a:t>If the node is black?</a:t>
            </a:r>
            <a:br>
              <a:rPr lang="en-US" sz="2400" dirty="0"/>
            </a:br>
            <a:r>
              <a:rPr lang="en-US" sz="2400" dirty="0"/>
              <a:t>deleting it will change the black-height along some path</a:t>
            </a:r>
          </a:p>
        </p:txBody>
      </p:sp>
    </p:spTree>
    <p:extLst>
      <p:ext uri="{BB962C8B-B14F-4D97-AF65-F5344CB8AC3E}">
        <p14:creationId xmlns:p14="http://schemas.microsoft.com/office/powerpoint/2010/main" val="267063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555" y="364223"/>
            <a:ext cx="8001000" cy="461665"/>
          </a:xfrm>
          <a:prstGeom prst="rect">
            <a:avLst/>
          </a:prstGeom>
          <a:noFill/>
        </p:spPr>
        <p:txBody>
          <a:bodyPr wrap="square" rtlCol="0">
            <a:spAutoFit/>
          </a:bodyPr>
          <a:lstStyle/>
          <a:p>
            <a:r>
              <a:rPr lang="en-US" sz="2400" dirty="0"/>
              <a:t>* We have some cases for deletion</a:t>
            </a:r>
          </a:p>
        </p:txBody>
      </p:sp>
      <p:sp>
        <p:nvSpPr>
          <p:cNvPr id="5" name="Oval 4"/>
          <p:cNvSpPr>
            <a:spLocks noChangeArrowheads="1"/>
          </p:cNvSpPr>
          <p:nvPr/>
        </p:nvSpPr>
        <p:spPr bwMode="auto">
          <a:xfrm>
            <a:off x="3390900" y="22479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4000500" y="14859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6"/>
          <p:cNvSpPr>
            <a:spLocks noChangeArrowheads="1"/>
          </p:cNvSpPr>
          <p:nvPr/>
        </p:nvSpPr>
        <p:spPr bwMode="auto">
          <a:xfrm>
            <a:off x="4457700" y="22479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Oval 7"/>
          <p:cNvSpPr>
            <a:spLocks noChangeArrowheads="1"/>
          </p:cNvSpPr>
          <p:nvPr/>
        </p:nvSpPr>
        <p:spPr bwMode="auto">
          <a:xfrm>
            <a:off x="4000500" y="30099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9" name="Oval 8"/>
          <p:cNvSpPr>
            <a:spLocks noChangeArrowheads="1"/>
          </p:cNvSpPr>
          <p:nvPr/>
        </p:nvSpPr>
        <p:spPr bwMode="auto">
          <a:xfrm>
            <a:off x="4838700" y="30099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 name="Line 9"/>
          <p:cNvSpPr>
            <a:spLocks noChangeShapeType="1"/>
          </p:cNvSpPr>
          <p:nvPr/>
        </p:nvSpPr>
        <p:spPr bwMode="auto">
          <a:xfrm flipH="1">
            <a:off x="3695700" y="1943100"/>
            <a:ext cx="381000" cy="381000"/>
          </a:xfrm>
          <a:prstGeom prst="line">
            <a:avLst/>
          </a:prstGeom>
          <a:ln w="9525">
            <a:solidFill>
              <a:schemeClr val="tx1"/>
            </a:solidFill>
            <a:round/>
            <a:headEnd/>
            <a:tailEnd/>
          </a:ln>
        </p:spPr>
        <p:txBody>
          <a:bodyPr/>
          <a:lstStyle/>
          <a:p>
            <a:pPr>
              <a:defRPr/>
            </a:pPr>
            <a:endParaRPr lang="pl-PL"/>
          </a:p>
        </p:txBody>
      </p:sp>
      <p:sp>
        <p:nvSpPr>
          <p:cNvPr id="11" name="Line 10"/>
          <p:cNvSpPr>
            <a:spLocks noChangeShapeType="1"/>
          </p:cNvSpPr>
          <p:nvPr/>
        </p:nvSpPr>
        <p:spPr bwMode="auto">
          <a:xfrm>
            <a:off x="4381500" y="1943100"/>
            <a:ext cx="228600" cy="304800"/>
          </a:xfrm>
          <a:prstGeom prst="line">
            <a:avLst/>
          </a:prstGeom>
          <a:ln w="9525">
            <a:solidFill>
              <a:schemeClr val="tx1"/>
            </a:solidFill>
            <a:round/>
            <a:headEnd/>
            <a:tailEnd/>
          </a:ln>
        </p:spPr>
        <p:txBody>
          <a:bodyPr/>
          <a:lstStyle/>
          <a:p>
            <a:pPr>
              <a:defRPr/>
            </a:pPr>
            <a:endParaRPr lang="pl-PL"/>
          </a:p>
        </p:txBody>
      </p:sp>
      <p:sp>
        <p:nvSpPr>
          <p:cNvPr id="12" name="Line 11"/>
          <p:cNvSpPr>
            <a:spLocks noChangeShapeType="1"/>
          </p:cNvSpPr>
          <p:nvPr/>
        </p:nvSpPr>
        <p:spPr bwMode="auto">
          <a:xfrm flipH="1">
            <a:off x="4381500" y="2705100"/>
            <a:ext cx="228600" cy="381000"/>
          </a:xfrm>
          <a:prstGeom prst="line">
            <a:avLst/>
          </a:prstGeom>
          <a:ln w="9525">
            <a:solidFill>
              <a:schemeClr val="tx1"/>
            </a:solidFill>
            <a:round/>
            <a:headEnd/>
            <a:tailEnd/>
          </a:ln>
        </p:spPr>
        <p:txBody>
          <a:bodyPr/>
          <a:lstStyle/>
          <a:p>
            <a:pPr>
              <a:defRPr/>
            </a:pPr>
            <a:endParaRPr lang="pl-PL"/>
          </a:p>
        </p:txBody>
      </p:sp>
      <p:sp>
        <p:nvSpPr>
          <p:cNvPr id="13" name="Line 12"/>
          <p:cNvSpPr>
            <a:spLocks noChangeShapeType="1"/>
          </p:cNvSpPr>
          <p:nvPr/>
        </p:nvSpPr>
        <p:spPr bwMode="auto">
          <a:xfrm>
            <a:off x="4914900" y="2705100"/>
            <a:ext cx="152400" cy="304800"/>
          </a:xfrm>
          <a:prstGeom prst="line">
            <a:avLst/>
          </a:prstGeom>
          <a:ln w="9525">
            <a:solidFill>
              <a:schemeClr val="tx1"/>
            </a:solidFill>
            <a:round/>
            <a:headEnd/>
            <a:tailEnd/>
          </a:ln>
        </p:spPr>
        <p:txBody>
          <a:bodyPr/>
          <a:lstStyle/>
          <a:p>
            <a:pPr>
              <a:defRPr/>
            </a:pPr>
            <a:endParaRPr lang="pl-PL"/>
          </a:p>
        </p:txBody>
      </p:sp>
      <p:sp>
        <p:nvSpPr>
          <p:cNvPr id="14" name="Text Box 13"/>
          <p:cNvSpPr txBox="1">
            <a:spLocks noChangeArrowheads="1"/>
          </p:cNvSpPr>
          <p:nvPr/>
        </p:nvSpPr>
        <p:spPr bwMode="auto">
          <a:xfrm>
            <a:off x="4533900" y="1333500"/>
            <a:ext cx="304800" cy="369332"/>
          </a:xfrm>
          <a:prstGeom prst="rect">
            <a:avLst/>
          </a:prstGeom>
        </p:spPr>
        <p:txBody>
          <a:bodyPr>
            <a:spAutoFit/>
          </a:bodyPr>
          <a:lstStyle/>
          <a:p>
            <a:pPr>
              <a:spcBef>
                <a:spcPct val="50000"/>
              </a:spcBef>
              <a:defRPr/>
            </a:pPr>
            <a:r>
              <a:rPr lang="en-US" b="1" dirty="0"/>
              <a:t>P</a:t>
            </a:r>
          </a:p>
        </p:txBody>
      </p:sp>
      <p:sp>
        <p:nvSpPr>
          <p:cNvPr id="15" name="Text Box 14"/>
          <p:cNvSpPr txBox="1">
            <a:spLocks noChangeArrowheads="1"/>
          </p:cNvSpPr>
          <p:nvPr/>
        </p:nvSpPr>
        <p:spPr bwMode="auto">
          <a:xfrm>
            <a:off x="4991100" y="2356366"/>
            <a:ext cx="381000" cy="369332"/>
          </a:xfrm>
          <a:prstGeom prst="rect">
            <a:avLst/>
          </a:prstGeom>
        </p:spPr>
        <p:txBody>
          <a:bodyPr>
            <a:spAutoFit/>
          </a:bodyPr>
          <a:lstStyle/>
          <a:p>
            <a:pPr>
              <a:spcBef>
                <a:spcPct val="50000"/>
              </a:spcBef>
              <a:defRPr/>
            </a:pPr>
            <a:r>
              <a:rPr lang="en-US" b="1" dirty="0"/>
              <a:t>S</a:t>
            </a:r>
          </a:p>
        </p:txBody>
      </p:sp>
      <p:sp>
        <p:nvSpPr>
          <p:cNvPr id="16" name="Text Box 15"/>
          <p:cNvSpPr txBox="1">
            <a:spLocks noChangeArrowheads="1"/>
          </p:cNvSpPr>
          <p:nvPr/>
        </p:nvSpPr>
        <p:spPr bwMode="auto">
          <a:xfrm>
            <a:off x="3009900" y="2356366"/>
            <a:ext cx="762000" cy="369332"/>
          </a:xfrm>
          <a:prstGeom prst="rect">
            <a:avLst/>
          </a:prstGeom>
        </p:spPr>
        <p:txBody>
          <a:bodyPr>
            <a:spAutoFit/>
          </a:bodyPr>
          <a:lstStyle/>
          <a:p>
            <a:pPr>
              <a:spcBef>
                <a:spcPct val="50000"/>
              </a:spcBef>
              <a:defRPr/>
            </a:pPr>
            <a:r>
              <a:rPr lang="en-US" b="1" dirty="0"/>
              <a:t>U</a:t>
            </a:r>
          </a:p>
        </p:txBody>
      </p:sp>
      <p:sp>
        <p:nvSpPr>
          <p:cNvPr id="17" name="Line 67"/>
          <p:cNvSpPr>
            <a:spLocks noChangeShapeType="1"/>
          </p:cNvSpPr>
          <p:nvPr/>
        </p:nvSpPr>
        <p:spPr bwMode="auto">
          <a:xfrm flipV="1">
            <a:off x="4305300" y="1104900"/>
            <a:ext cx="0" cy="457200"/>
          </a:xfrm>
          <a:prstGeom prst="line">
            <a:avLst/>
          </a:prstGeom>
          <a:ln w="9525">
            <a:solidFill>
              <a:schemeClr val="tx1"/>
            </a:solidFill>
            <a:round/>
            <a:headEnd/>
            <a:tailEnd/>
          </a:ln>
        </p:spPr>
        <p:txBody>
          <a:bodyPr/>
          <a:lstStyle/>
          <a:p>
            <a:pPr>
              <a:defRPr/>
            </a:pPr>
            <a:endParaRPr lang="pl-PL"/>
          </a:p>
        </p:txBody>
      </p:sp>
      <p:sp>
        <p:nvSpPr>
          <p:cNvPr id="18" name="Oval 17"/>
          <p:cNvSpPr>
            <a:spLocks noChangeArrowheads="1"/>
          </p:cNvSpPr>
          <p:nvPr/>
        </p:nvSpPr>
        <p:spPr bwMode="auto">
          <a:xfrm>
            <a:off x="2791691" y="30099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9" name="Line 9"/>
          <p:cNvSpPr>
            <a:spLocks noChangeShapeType="1"/>
          </p:cNvSpPr>
          <p:nvPr/>
        </p:nvSpPr>
        <p:spPr bwMode="auto">
          <a:xfrm flipH="1">
            <a:off x="3058391" y="2694709"/>
            <a:ext cx="381000" cy="381000"/>
          </a:xfrm>
          <a:prstGeom prst="line">
            <a:avLst/>
          </a:prstGeom>
          <a:ln w="9525">
            <a:solidFill>
              <a:schemeClr val="tx1"/>
            </a:solidFill>
            <a:round/>
            <a:headEnd/>
            <a:tailEnd/>
          </a:ln>
        </p:spPr>
        <p:txBody>
          <a:bodyPr/>
          <a:lstStyle/>
          <a:p>
            <a:pPr>
              <a:defRPr/>
            </a:pPr>
            <a:endParaRPr lang="pl-PL"/>
          </a:p>
        </p:txBody>
      </p:sp>
      <p:sp>
        <p:nvSpPr>
          <p:cNvPr id="20" name="Text Box 15"/>
          <p:cNvSpPr txBox="1">
            <a:spLocks noChangeArrowheads="1"/>
          </p:cNvSpPr>
          <p:nvPr/>
        </p:nvSpPr>
        <p:spPr bwMode="auto">
          <a:xfrm>
            <a:off x="2382982" y="3075709"/>
            <a:ext cx="762000" cy="369332"/>
          </a:xfrm>
          <a:prstGeom prst="rect">
            <a:avLst/>
          </a:prstGeom>
        </p:spPr>
        <p:txBody>
          <a:bodyPr>
            <a:spAutoFit/>
          </a:bodyPr>
          <a:lstStyle/>
          <a:p>
            <a:pPr>
              <a:spcBef>
                <a:spcPct val="50000"/>
              </a:spcBef>
              <a:defRPr/>
            </a:pPr>
            <a:r>
              <a:rPr lang="en-US" b="1" dirty="0"/>
              <a:t>V</a:t>
            </a:r>
          </a:p>
        </p:txBody>
      </p:sp>
      <p:sp>
        <p:nvSpPr>
          <p:cNvPr id="21" name="TextBox 20"/>
          <p:cNvSpPr txBox="1"/>
          <p:nvPr/>
        </p:nvSpPr>
        <p:spPr>
          <a:xfrm>
            <a:off x="457200" y="4191000"/>
            <a:ext cx="7467600" cy="1569660"/>
          </a:xfrm>
          <a:prstGeom prst="rect">
            <a:avLst/>
          </a:prstGeom>
          <a:noFill/>
        </p:spPr>
        <p:txBody>
          <a:bodyPr wrap="square" rtlCol="0">
            <a:spAutoFit/>
          </a:bodyPr>
          <a:lstStyle/>
          <a:p>
            <a:r>
              <a:rPr lang="en-US" sz="2400" dirty="0">
                <a:solidFill>
                  <a:srgbClr val="C00000"/>
                </a:solidFill>
              </a:rPr>
              <a:t>Case A:</a:t>
            </a:r>
          </a:p>
          <a:p>
            <a:pPr>
              <a:defRPr/>
            </a:pPr>
            <a:r>
              <a:rPr lang="en-US" sz="2400" dirty="0"/>
              <a:t>- V’s sibling, S, is Red</a:t>
            </a:r>
          </a:p>
          <a:p>
            <a:pPr>
              <a:defRPr/>
            </a:pPr>
            <a:r>
              <a:rPr lang="en-US" sz="2400" dirty="0"/>
              <a:t>   Rotate S around P and recolor S &amp; P</a:t>
            </a:r>
          </a:p>
          <a:p>
            <a:endParaRPr lang="en-US" sz="2400" dirty="0"/>
          </a:p>
        </p:txBody>
      </p:sp>
      <p:cxnSp>
        <p:nvCxnSpPr>
          <p:cNvPr id="23" name="Straight Arrow Connector 22"/>
          <p:cNvCxnSpPr/>
          <p:nvPr/>
        </p:nvCxnSpPr>
        <p:spPr>
          <a:xfrm>
            <a:off x="2286000" y="2514600"/>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1913659" y="2133600"/>
            <a:ext cx="962891" cy="369332"/>
          </a:xfrm>
          <a:prstGeom prst="rect">
            <a:avLst/>
          </a:prstGeom>
          <a:noFill/>
        </p:spPr>
        <p:txBody>
          <a:bodyPr wrap="square" rtlCol="0">
            <a:spAutoFit/>
          </a:bodyPr>
          <a:lstStyle/>
          <a:p>
            <a:r>
              <a:rPr lang="en-US" dirty="0"/>
              <a:t>delete</a:t>
            </a:r>
          </a:p>
        </p:txBody>
      </p:sp>
    </p:spTree>
    <p:extLst>
      <p:ext uri="{BB962C8B-B14F-4D97-AF65-F5344CB8AC3E}">
        <p14:creationId xmlns:p14="http://schemas.microsoft.com/office/powerpoint/2010/main" val="176497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1143000" y="2438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5" name="Oval 5"/>
          <p:cNvSpPr>
            <a:spLocks noChangeArrowheads="1"/>
          </p:cNvSpPr>
          <p:nvPr/>
        </p:nvSpPr>
        <p:spPr bwMode="auto">
          <a:xfrm>
            <a:off x="1752600" y="1676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6"/>
          <p:cNvSpPr>
            <a:spLocks noChangeArrowheads="1"/>
          </p:cNvSpPr>
          <p:nvPr/>
        </p:nvSpPr>
        <p:spPr bwMode="auto">
          <a:xfrm>
            <a:off x="2209800" y="24384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7"/>
          <p:cNvSpPr>
            <a:spLocks noChangeArrowheads="1"/>
          </p:cNvSpPr>
          <p:nvPr/>
        </p:nvSpPr>
        <p:spPr bwMode="auto">
          <a:xfrm>
            <a:off x="1752600" y="3200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8"/>
          <p:cNvSpPr>
            <a:spLocks noChangeArrowheads="1"/>
          </p:cNvSpPr>
          <p:nvPr/>
        </p:nvSpPr>
        <p:spPr bwMode="auto">
          <a:xfrm>
            <a:off x="2590800" y="3200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9" name="Line 9"/>
          <p:cNvSpPr>
            <a:spLocks noChangeShapeType="1"/>
          </p:cNvSpPr>
          <p:nvPr/>
        </p:nvSpPr>
        <p:spPr bwMode="auto">
          <a:xfrm flipH="1">
            <a:off x="1447800" y="2133600"/>
            <a:ext cx="381000" cy="381000"/>
          </a:xfrm>
          <a:prstGeom prst="line">
            <a:avLst/>
          </a:prstGeom>
          <a:ln w="9525">
            <a:solidFill>
              <a:schemeClr val="tx1"/>
            </a:solidFill>
            <a:round/>
            <a:headEnd/>
            <a:tailEnd/>
          </a:ln>
        </p:spPr>
        <p:txBody>
          <a:bodyPr/>
          <a:lstStyle/>
          <a:p>
            <a:pPr>
              <a:defRPr/>
            </a:pPr>
            <a:endParaRPr lang="pl-PL" sz="2000"/>
          </a:p>
        </p:txBody>
      </p:sp>
      <p:sp>
        <p:nvSpPr>
          <p:cNvPr id="10" name="Line 10"/>
          <p:cNvSpPr>
            <a:spLocks noChangeShapeType="1"/>
          </p:cNvSpPr>
          <p:nvPr/>
        </p:nvSpPr>
        <p:spPr bwMode="auto">
          <a:xfrm>
            <a:off x="2133600" y="2133600"/>
            <a:ext cx="228600" cy="304800"/>
          </a:xfrm>
          <a:prstGeom prst="line">
            <a:avLst/>
          </a:prstGeom>
          <a:ln w="9525">
            <a:solidFill>
              <a:schemeClr val="tx1"/>
            </a:solidFill>
            <a:round/>
            <a:headEnd/>
            <a:tailEnd/>
          </a:ln>
        </p:spPr>
        <p:txBody>
          <a:bodyPr/>
          <a:lstStyle/>
          <a:p>
            <a:pPr>
              <a:defRPr/>
            </a:pPr>
            <a:endParaRPr lang="pl-PL" sz="2000"/>
          </a:p>
        </p:txBody>
      </p:sp>
      <p:sp>
        <p:nvSpPr>
          <p:cNvPr id="11" name="Line 11"/>
          <p:cNvSpPr>
            <a:spLocks noChangeShapeType="1"/>
          </p:cNvSpPr>
          <p:nvPr/>
        </p:nvSpPr>
        <p:spPr bwMode="auto">
          <a:xfrm flipH="1">
            <a:off x="2133600" y="2895600"/>
            <a:ext cx="228600" cy="381000"/>
          </a:xfrm>
          <a:prstGeom prst="line">
            <a:avLst/>
          </a:prstGeom>
          <a:ln w="9525">
            <a:solidFill>
              <a:schemeClr val="tx1"/>
            </a:solidFill>
            <a:round/>
            <a:headEnd/>
            <a:tailEnd/>
          </a:ln>
        </p:spPr>
        <p:txBody>
          <a:bodyPr/>
          <a:lstStyle/>
          <a:p>
            <a:pPr>
              <a:defRPr/>
            </a:pPr>
            <a:endParaRPr lang="pl-PL" sz="2000"/>
          </a:p>
        </p:txBody>
      </p:sp>
      <p:sp>
        <p:nvSpPr>
          <p:cNvPr id="12" name="Line 12"/>
          <p:cNvSpPr>
            <a:spLocks noChangeShapeType="1"/>
          </p:cNvSpPr>
          <p:nvPr/>
        </p:nvSpPr>
        <p:spPr bwMode="auto">
          <a:xfrm>
            <a:off x="2667000" y="2895600"/>
            <a:ext cx="152400" cy="304800"/>
          </a:xfrm>
          <a:prstGeom prst="line">
            <a:avLst/>
          </a:prstGeom>
          <a:ln w="9525">
            <a:solidFill>
              <a:schemeClr val="tx1"/>
            </a:solidFill>
            <a:round/>
            <a:headEnd/>
            <a:tailEnd/>
          </a:ln>
        </p:spPr>
        <p:txBody>
          <a:bodyPr/>
          <a:lstStyle/>
          <a:p>
            <a:pPr>
              <a:defRPr/>
            </a:pPr>
            <a:endParaRPr lang="pl-PL" sz="2000"/>
          </a:p>
        </p:txBody>
      </p:sp>
      <p:sp>
        <p:nvSpPr>
          <p:cNvPr id="13" name="Text Box 13"/>
          <p:cNvSpPr txBox="1">
            <a:spLocks noChangeArrowheads="1"/>
          </p:cNvSpPr>
          <p:nvPr/>
        </p:nvSpPr>
        <p:spPr bwMode="auto">
          <a:xfrm>
            <a:off x="2286000" y="1524000"/>
            <a:ext cx="304800" cy="400110"/>
          </a:xfrm>
          <a:prstGeom prst="rect">
            <a:avLst/>
          </a:prstGeom>
        </p:spPr>
        <p:txBody>
          <a:bodyPr>
            <a:spAutoFit/>
          </a:bodyPr>
          <a:lstStyle/>
          <a:p>
            <a:pPr>
              <a:spcBef>
                <a:spcPct val="50000"/>
              </a:spcBef>
              <a:defRPr/>
            </a:pPr>
            <a:r>
              <a:rPr lang="en-US" sz="2000" b="1"/>
              <a:t>P</a:t>
            </a:r>
          </a:p>
        </p:txBody>
      </p:sp>
      <p:sp>
        <p:nvSpPr>
          <p:cNvPr id="14" name="Text Box 14"/>
          <p:cNvSpPr txBox="1">
            <a:spLocks noChangeArrowheads="1"/>
          </p:cNvSpPr>
          <p:nvPr/>
        </p:nvSpPr>
        <p:spPr bwMode="auto">
          <a:xfrm>
            <a:off x="2743200" y="2362200"/>
            <a:ext cx="381000" cy="400110"/>
          </a:xfrm>
          <a:prstGeom prst="rect">
            <a:avLst/>
          </a:prstGeom>
        </p:spPr>
        <p:txBody>
          <a:bodyPr>
            <a:spAutoFit/>
          </a:bodyPr>
          <a:lstStyle/>
          <a:p>
            <a:pPr>
              <a:spcBef>
                <a:spcPct val="50000"/>
              </a:spcBef>
              <a:defRPr/>
            </a:pPr>
            <a:r>
              <a:rPr lang="en-US" sz="2000" b="1"/>
              <a:t>S</a:t>
            </a:r>
          </a:p>
        </p:txBody>
      </p:sp>
      <p:sp>
        <p:nvSpPr>
          <p:cNvPr id="15" name="Text Box 15"/>
          <p:cNvSpPr txBox="1">
            <a:spLocks noChangeArrowheads="1"/>
          </p:cNvSpPr>
          <p:nvPr/>
        </p:nvSpPr>
        <p:spPr bwMode="auto">
          <a:xfrm>
            <a:off x="775855" y="2473036"/>
            <a:ext cx="762000" cy="400110"/>
          </a:xfrm>
          <a:prstGeom prst="rect">
            <a:avLst/>
          </a:prstGeom>
        </p:spPr>
        <p:txBody>
          <a:bodyPr>
            <a:spAutoFit/>
          </a:bodyPr>
          <a:lstStyle/>
          <a:p>
            <a:pPr>
              <a:spcBef>
                <a:spcPct val="50000"/>
              </a:spcBef>
              <a:defRPr/>
            </a:pPr>
            <a:r>
              <a:rPr lang="en-US" sz="2000" b="1" dirty="0"/>
              <a:t>V</a:t>
            </a:r>
          </a:p>
        </p:txBody>
      </p:sp>
      <p:sp>
        <p:nvSpPr>
          <p:cNvPr id="16" name="Oval 16"/>
          <p:cNvSpPr>
            <a:spLocks noChangeArrowheads="1"/>
          </p:cNvSpPr>
          <p:nvPr/>
        </p:nvSpPr>
        <p:spPr bwMode="auto">
          <a:xfrm>
            <a:off x="6553200" y="22098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17" name="Oval 17"/>
          <p:cNvSpPr>
            <a:spLocks noChangeArrowheads="1"/>
          </p:cNvSpPr>
          <p:nvPr/>
        </p:nvSpPr>
        <p:spPr bwMode="auto">
          <a:xfrm>
            <a:off x="7162800" y="14478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18" name="Oval 18"/>
          <p:cNvSpPr>
            <a:spLocks noChangeArrowheads="1"/>
          </p:cNvSpPr>
          <p:nvPr/>
        </p:nvSpPr>
        <p:spPr bwMode="auto">
          <a:xfrm>
            <a:off x="7620000" y="22098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19" name="Oval 19"/>
          <p:cNvSpPr>
            <a:spLocks noChangeArrowheads="1"/>
          </p:cNvSpPr>
          <p:nvPr/>
        </p:nvSpPr>
        <p:spPr bwMode="auto">
          <a:xfrm>
            <a:off x="6019800" y="30480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0" name="Oval 20"/>
          <p:cNvSpPr>
            <a:spLocks noChangeArrowheads="1"/>
          </p:cNvSpPr>
          <p:nvPr/>
        </p:nvSpPr>
        <p:spPr bwMode="auto">
          <a:xfrm>
            <a:off x="6934200" y="30480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1" name="Line 21"/>
          <p:cNvSpPr>
            <a:spLocks noChangeShapeType="1"/>
          </p:cNvSpPr>
          <p:nvPr/>
        </p:nvSpPr>
        <p:spPr bwMode="auto">
          <a:xfrm flipH="1">
            <a:off x="6858000" y="1905000"/>
            <a:ext cx="381000" cy="381000"/>
          </a:xfrm>
          <a:prstGeom prst="line">
            <a:avLst/>
          </a:prstGeom>
          <a:ln w="9525">
            <a:solidFill>
              <a:schemeClr val="tx1"/>
            </a:solidFill>
            <a:round/>
            <a:headEnd/>
            <a:tailEnd/>
          </a:ln>
        </p:spPr>
        <p:txBody>
          <a:bodyPr/>
          <a:lstStyle/>
          <a:p>
            <a:pPr>
              <a:defRPr/>
            </a:pPr>
            <a:endParaRPr lang="pl-PL" sz="2000"/>
          </a:p>
        </p:txBody>
      </p:sp>
      <p:sp>
        <p:nvSpPr>
          <p:cNvPr id="22" name="Line 22"/>
          <p:cNvSpPr>
            <a:spLocks noChangeShapeType="1"/>
          </p:cNvSpPr>
          <p:nvPr/>
        </p:nvSpPr>
        <p:spPr bwMode="auto">
          <a:xfrm>
            <a:off x="7543800" y="1905000"/>
            <a:ext cx="228600" cy="304800"/>
          </a:xfrm>
          <a:prstGeom prst="line">
            <a:avLst/>
          </a:prstGeom>
          <a:ln w="9525">
            <a:solidFill>
              <a:schemeClr val="tx1"/>
            </a:solidFill>
            <a:round/>
            <a:headEnd/>
            <a:tailEnd/>
          </a:ln>
        </p:spPr>
        <p:txBody>
          <a:bodyPr/>
          <a:lstStyle/>
          <a:p>
            <a:pPr>
              <a:defRPr/>
            </a:pPr>
            <a:endParaRPr lang="pl-PL" sz="2000"/>
          </a:p>
        </p:txBody>
      </p:sp>
      <p:sp>
        <p:nvSpPr>
          <p:cNvPr id="23" name="Line 23"/>
          <p:cNvSpPr>
            <a:spLocks noChangeShapeType="1"/>
          </p:cNvSpPr>
          <p:nvPr/>
        </p:nvSpPr>
        <p:spPr bwMode="auto">
          <a:xfrm flipH="1">
            <a:off x="6400800" y="2743200"/>
            <a:ext cx="228600" cy="381000"/>
          </a:xfrm>
          <a:prstGeom prst="line">
            <a:avLst/>
          </a:prstGeom>
          <a:ln w="9525">
            <a:solidFill>
              <a:schemeClr val="tx1"/>
            </a:solidFill>
            <a:round/>
            <a:headEnd/>
            <a:tailEnd/>
          </a:ln>
        </p:spPr>
        <p:txBody>
          <a:bodyPr/>
          <a:lstStyle/>
          <a:p>
            <a:pPr>
              <a:defRPr/>
            </a:pPr>
            <a:endParaRPr lang="pl-PL" sz="2000"/>
          </a:p>
        </p:txBody>
      </p:sp>
      <p:sp>
        <p:nvSpPr>
          <p:cNvPr id="24" name="Line 24"/>
          <p:cNvSpPr>
            <a:spLocks noChangeShapeType="1"/>
          </p:cNvSpPr>
          <p:nvPr/>
        </p:nvSpPr>
        <p:spPr bwMode="auto">
          <a:xfrm>
            <a:off x="7010400" y="2743200"/>
            <a:ext cx="152400" cy="304800"/>
          </a:xfrm>
          <a:prstGeom prst="line">
            <a:avLst/>
          </a:prstGeom>
          <a:ln w="9525">
            <a:solidFill>
              <a:schemeClr val="tx1"/>
            </a:solidFill>
            <a:round/>
            <a:headEnd/>
            <a:tailEnd/>
          </a:ln>
        </p:spPr>
        <p:txBody>
          <a:bodyPr/>
          <a:lstStyle/>
          <a:p>
            <a:pPr>
              <a:defRPr/>
            </a:pPr>
            <a:endParaRPr lang="pl-PL" sz="2000"/>
          </a:p>
        </p:txBody>
      </p:sp>
      <p:sp>
        <p:nvSpPr>
          <p:cNvPr id="25" name="Text Box 25"/>
          <p:cNvSpPr txBox="1">
            <a:spLocks noChangeArrowheads="1"/>
          </p:cNvSpPr>
          <p:nvPr/>
        </p:nvSpPr>
        <p:spPr bwMode="auto">
          <a:xfrm>
            <a:off x="6172200" y="2133600"/>
            <a:ext cx="304800" cy="400110"/>
          </a:xfrm>
          <a:prstGeom prst="rect">
            <a:avLst/>
          </a:prstGeom>
        </p:spPr>
        <p:txBody>
          <a:bodyPr>
            <a:spAutoFit/>
          </a:bodyPr>
          <a:lstStyle/>
          <a:p>
            <a:pPr>
              <a:spcBef>
                <a:spcPct val="50000"/>
              </a:spcBef>
              <a:defRPr/>
            </a:pPr>
            <a:r>
              <a:rPr lang="en-US" sz="2000" b="1"/>
              <a:t>P</a:t>
            </a:r>
          </a:p>
        </p:txBody>
      </p:sp>
      <p:sp>
        <p:nvSpPr>
          <p:cNvPr id="26" name="Text Box 26"/>
          <p:cNvSpPr txBox="1">
            <a:spLocks noChangeArrowheads="1"/>
          </p:cNvSpPr>
          <p:nvPr/>
        </p:nvSpPr>
        <p:spPr bwMode="auto">
          <a:xfrm>
            <a:off x="7696200" y="1371600"/>
            <a:ext cx="381000" cy="400110"/>
          </a:xfrm>
          <a:prstGeom prst="rect">
            <a:avLst/>
          </a:prstGeom>
        </p:spPr>
        <p:txBody>
          <a:bodyPr>
            <a:spAutoFit/>
          </a:bodyPr>
          <a:lstStyle/>
          <a:p>
            <a:pPr>
              <a:spcBef>
                <a:spcPct val="50000"/>
              </a:spcBef>
              <a:defRPr/>
            </a:pPr>
            <a:r>
              <a:rPr lang="en-US" sz="2000" b="1"/>
              <a:t>S</a:t>
            </a:r>
          </a:p>
        </p:txBody>
      </p:sp>
      <p:sp>
        <p:nvSpPr>
          <p:cNvPr id="27" name="Text Box 27"/>
          <p:cNvSpPr txBox="1">
            <a:spLocks noChangeArrowheads="1"/>
          </p:cNvSpPr>
          <p:nvPr/>
        </p:nvSpPr>
        <p:spPr bwMode="auto">
          <a:xfrm>
            <a:off x="5638800" y="3048000"/>
            <a:ext cx="762000" cy="400110"/>
          </a:xfrm>
          <a:prstGeom prst="rect">
            <a:avLst/>
          </a:prstGeom>
        </p:spPr>
        <p:txBody>
          <a:bodyPr>
            <a:spAutoFit/>
          </a:bodyPr>
          <a:lstStyle/>
          <a:p>
            <a:pPr>
              <a:spcBef>
                <a:spcPct val="50000"/>
              </a:spcBef>
              <a:defRPr/>
            </a:pPr>
            <a:r>
              <a:rPr lang="en-US" sz="2000" b="1" dirty="0"/>
              <a:t>V</a:t>
            </a:r>
          </a:p>
        </p:txBody>
      </p:sp>
      <p:sp>
        <p:nvSpPr>
          <p:cNvPr id="28" name="Line 28"/>
          <p:cNvSpPr>
            <a:spLocks noChangeShapeType="1"/>
          </p:cNvSpPr>
          <p:nvPr/>
        </p:nvSpPr>
        <p:spPr bwMode="auto">
          <a:xfrm>
            <a:off x="3200400" y="2133600"/>
            <a:ext cx="2819400" cy="0"/>
          </a:xfrm>
          <a:prstGeom prst="line">
            <a:avLst/>
          </a:prstGeom>
          <a:ln w="57150">
            <a:solidFill>
              <a:schemeClr val="tx1"/>
            </a:solidFill>
            <a:round/>
            <a:headEnd/>
            <a:tailEnd type="triangle" w="med" len="med"/>
          </a:ln>
        </p:spPr>
        <p:txBody>
          <a:bodyPr/>
          <a:lstStyle/>
          <a:p>
            <a:pPr>
              <a:defRPr/>
            </a:pPr>
            <a:endParaRPr lang="pl-PL" sz="2000"/>
          </a:p>
        </p:txBody>
      </p:sp>
      <p:sp>
        <p:nvSpPr>
          <p:cNvPr id="29" name="Text Box 29"/>
          <p:cNvSpPr txBox="1">
            <a:spLocks noChangeArrowheads="1"/>
          </p:cNvSpPr>
          <p:nvPr/>
        </p:nvSpPr>
        <p:spPr bwMode="auto">
          <a:xfrm>
            <a:off x="3429000" y="1752600"/>
            <a:ext cx="2362200" cy="369332"/>
          </a:xfrm>
          <a:prstGeom prst="rect">
            <a:avLst/>
          </a:prstGeom>
        </p:spPr>
        <p:txBody>
          <a:bodyPr>
            <a:spAutoFit/>
          </a:bodyPr>
          <a:lstStyle/>
          <a:p>
            <a:pPr algn="ctr">
              <a:spcBef>
                <a:spcPct val="50000"/>
              </a:spcBef>
              <a:defRPr/>
            </a:pPr>
            <a:r>
              <a:rPr lang="en-US" dirty="0"/>
              <a:t>Rotate S around P</a:t>
            </a:r>
          </a:p>
        </p:txBody>
      </p:sp>
      <p:sp>
        <p:nvSpPr>
          <p:cNvPr id="30" name="Oval 42"/>
          <p:cNvSpPr>
            <a:spLocks noChangeArrowheads="1"/>
          </p:cNvSpPr>
          <p:nvPr/>
        </p:nvSpPr>
        <p:spPr bwMode="auto">
          <a:xfrm>
            <a:off x="3429000" y="5029200"/>
            <a:ext cx="533400" cy="533400"/>
          </a:xfrm>
          <a:prstGeom prst="ellipse">
            <a:avLst/>
          </a:prstGeom>
          <a:solidFill>
            <a:srgbClr val="FF0000"/>
          </a:solidFill>
          <a:ln w="9525">
            <a:solidFill>
              <a:schemeClr val="tx1"/>
            </a:solidFill>
            <a:round/>
            <a:headEnd/>
            <a:tailEnd/>
          </a:ln>
        </p:spPr>
        <p:txBody>
          <a:bodyPr wrap="none" anchor="ctr"/>
          <a:lstStyle/>
          <a:p>
            <a:pPr>
              <a:defRPr/>
            </a:pPr>
            <a:endParaRPr lang="pl-PL" sz="2000"/>
          </a:p>
        </p:txBody>
      </p:sp>
      <p:sp>
        <p:nvSpPr>
          <p:cNvPr id="31" name="Oval 43"/>
          <p:cNvSpPr>
            <a:spLocks noChangeArrowheads="1"/>
          </p:cNvSpPr>
          <p:nvPr/>
        </p:nvSpPr>
        <p:spPr bwMode="auto">
          <a:xfrm>
            <a:off x="4038600" y="4267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2" name="Oval 44"/>
          <p:cNvSpPr>
            <a:spLocks noChangeArrowheads="1"/>
          </p:cNvSpPr>
          <p:nvPr/>
        </p:nvSpPr>
        <p:spPr bwMode="auto">
          <a:xfrm>
            <a:off x="4495800" y="5029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3" name="Oval 45"/>
          <p:cNvSpPr>
            <a:spLocks noChangeArrowheads="1"/>
          </p:cNvSpPr>
          <p:nvPr/>
        </p:nvSpPr>
        <p:spPr bwMode="auto">
          <a:xfrm>
            <a:off x="2895600" y="5867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4" name="Oval 46"/>
          <p:cNvSpPr>
            <a:spLocks noChangeArrowheads="1"/>
          </p:cNvSpPr>
          <p:nvPr/>
        </p:nvSpPr>
        <p:spPr bwMode="auto">
          <a:xfrm>
            <a:off x="3810000" y="5867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5" name="Line 47"/>
          <p:cNvSpPr>
            <a:spLocks noChangeShapeType="1"/>
          </p:cNvSpPr>
          <p:nvPr/>
        </p:nvSpPr>
        <p:spPr bwMode="auto">
          <a:xfrm flipH="1">
            <a:off x="3733800" y="4724400"/>
            <a:ext cx="381000" cy="381000"/>
          </a:xfrm>
          <a:prstGeom prst="line">
            <a:avLst/>
          </a:prstGeom>
          <a:ln w="9525">
            <a:solidFill>
              <a:schemeClr val="tx1"/>
            </a:solidFill>
            <a:round/>
            <a:headEnd/>
            <a:tailEnd/>
          </a:ln>
        </p:spPr>
        <p:txBody>
          <a:bodyPr/>
          <a:lstStyle/>
          <a:p>
            <a:pPr>
              <a:defRPr/>
            </a:pPr>
            <a:endParaRPr lang="pl-PL" sz="2000"/>
          </a:p>
        </p:txBody>
      </p:sp>
      <p:sp>
        <p:nvSpPr>
          <p:cNvPr id="36" name="Line 48"/>
          <p:cNvSpPr>
            <a:spLocks noChangeShapeType="1"/>
          </p:cNvSpPr>
          <p:nvPr/>
        </p:nvSpPr>
        <p:spPr bwMode="auto">
          <a:xfrm>
            <a:off x="4419600" y="4724400"/>
            <a:ext cx="228600" cy="304800"/>
          </a:xfrm>
          <a:prstGeom prst="line">
            <a:avLst/>
          </a:prstGeom>
          <a:ln w="9525">
            <a:solidFill>
              <a:schemeClr val="tx1"/>
            </a:solidFill>
            <a:round/>
            <a:headEnd/>
            <a:tailEnd/>
          </a:ln>
        </p:spPr>
        <p:txBody>
          <a:bodyPr/>
          <a:lstStyle/>
          <a:p>
            <a:pPr>
              <a:defRPr/>
            </a:pPr>
            <a:endParaRPr lang="pl-PL" sz="2000"/>
          </a:p>
        </p:txBody>
      </p:sp>
      <p:sp>
        <p:nvSpPr>
          <p:cNvPr id="37" name="Line 49"/>
          <p:cNvSpPr>
            <a:spLocks noChangeShapeType="1"/>
          </p:cNvSpPr>
          <p:nvPr/>
        </p:nvSpPr>
        <p:spPr bwMode="auto">
          <a:xfrm flipH="1">
            <a:off x="3276600" y="5562600"/>
            <a:ext cx="228600" cy="381000"/>
          </a:xfrm>
          <a:prstGeom prst="line">
            <a:avLst/>
          </a:prstGeom>
          <a:ln w="9525">
            <a:solidFill>
              <a:schemeClr val="tx1"/>
            </a:solidFill>
            <a:round/>
            <a:headEnd/>
            <a:tailEnd/>
          </a:ln>
        </p:spPr>
        <p:txBody>
          <a:bodyPr/>
          <a:lstStyle/>
          <a:p>
            <a:pPr>
              <a:defRPr/>
            </a:pPr>
            <a:endParaRPr lang="pl-PL" sz="2000"/>
          </a:p>
        </p:txBody>
      </p:sp>
      <p:sp>
        <p:nvSpPr>
          <p:cNvPr id="38" name="Line 50"/>
          <p:cNvSpPr>
            <a:spLocks noChangeShapeType="1"/>
          </p:cNvSpPr>
          <p:nvPr/>
        </p:nvSpPr>
        <p:spPr bwMode="auto">
          <a:xfrm>
            <a:off x="3886200" y="5562600"/>
            <a:ext cx="152400" cy="304800"/>
          </a:xfrm>
          <a:prstGeom prst="line">
            <a:avLst/>
          </a:prstGeom>
          <a:ln w="9525">
            <a:solidFill>
              <a:schemeClr val="tx1"/>
            </a:solidFill>
            <a:round/>
            <a:headEnd/>
            <a:tailEnd/>
          </a:ln>
        </p:spPr>
        <p:txBody>
          <a:bodyPr/>
          <a:lstStyle/>
          <a:p>
            <a:pPr>
              <a:defRPr/>
            </a:pPr>
            <a:endParaRPr lang="pl-PL" sz="2000"/>
          </a:p>
        </p:txBody>
      </p:sp>
      <p:sp>
        <p:nvSpPr>
          <p:cNvPr id="39" name="Text Box 51"/>
          <p:cNvSpPr txBox="1">
            <a:spLocks noChangeArrowheads="1"/>
          </p:cNvSpPr>
          <p:nvPr/>
        </p:nvSpPr>
        <p:spPr bwMode="auto">
          <a:xfrm>
            <a:off x="3048000" y="4953000"/>
            <a:ext cx="304800" cy="400110"/>
          </a:xfrm>
          <a:prstGeom prst="rect">
            <a:avLst/>
          </a:prstGeom>
        </p:spPr>
        <p:txBody>
          <a:bodyPr>
            <a:spAutoFit/>
          </a:bodyPr>
          <a:lstStyle/>
          <a:p>
            <a:pPr>
              <a:spcBef>
                <a:spcPct val="50000"/>
              </a:spcBef>
              <a:defRPr/>
            </a:pPr>
            <a:r>
              <a:rPr lang="en-US" sz="2000" b="1"/>
              <a:t>P</a:t>
            </a:r>
          </a:p>
        </p:txBody>
      </p:sp>
      <p:sp>
        <p:nvSpPr>
          <p:cNvPr id="40" name="Text Box 52"/>
          <p:cNvSpPr txBox="1">
            <a:spLocks noChangeArrowheads="1"/>
          </p:cNvSpPr>
          <p:nvPr/>
        </p:nvSpPr>
        <p:spPr bwMode="auto">
          <a:xfrm>
            <a:off x="2476500" y="5934045"/>
            <a:ext cx="762000" cy="400110"/>
          </a:xfrm>
          <a:prstGeom prst="rect">
            <a:avLst/>
          </a:prstGeom>
        </p:spPr>
        <p:txBody>
          <a:bodyPr>
            <a:spAutoFit/>
          </a:bodyPr>
          <a:lstStyle/>
          <a:p>
            <a:pPr>
              <a:spcBef>
                <a:spcPct val="50000"/>
              </a:spcBef>
              <a:defRPr/>
            </a:pPr>
            <a:r>
              <a:rPr lang="en-US" sz="2000" b="1" dirty="0"/>
              <a:t>V</a:t>
            </a:r>
          </a:p>
        </p:txBody>
      </p:sp>
      <p:sp>
        <p:nvSpPr>
          <p:cNvPr id="41" name="Text Box 64"/>
          <p:cNvSpPr txBox="1">
            <a:spLocks noChangeArrowheads="1"/>
          </p:cNvSpPr>
          <p:nvPr/>
        </p:nvSpPr>
        <p:spPr bwMode="auto">
          <a:xfrm>
            <a:off x="4572000" y="4161499"/>
            <a:ext cx="381000" cy="400110"/>
          </a:xfrm>
          <a:prstGeom prst="rect">
            <a:avLst/>
          </a:prstGeom>
        </p:spPr>
        <p:txBody>
          <a:bodyPr>
            <a:spAutoFit/>
          </a:bodyPr>
          <a:lstStyle/>
          <a:p>
            <a:pPr>
              <a:spcBef>
                <a:spcPct val="50000"/>
              </a:spcBef>
              <a:defRPr/>
            </a:pPr>
            <a:r>
              <a:rPr lang="en-US" sz="2000" b="1"/>
              <a:t>S</a:t>
            </a:r>
          </a:p>
        </p:txBody>
      </p:sp>
      <p:sp>
        <p:nvSpPr>
          <p:cNvPr id="42" name="Line 65"/>
          <p:cNvSpPr>
            <a:spLocks noChangeShapeType="1"/>
          </p:cNvSpPr>
          <p:nvPr/>
        </p:nvSpPr>
        <p:spPr bwMode="auto">
          <a:xfrm flipH="1">
            <a:off x="5334000" y="3962400"/>
            <a:ext cx="1600200" cy="914400"/>
          </a:xfrm>
          <a:prstGeom prst="line">
            <a:avLst/>
          </a:prstGeom>
          <a:ln w="57150">
            <a:solidFill>
              <a:schemeClr val="tx1"/>
            </a:solidFill>
            <a:round/>
            <a:headEnd/>
            <a:tailEnd type="triangle" w="med" len="med"/>
          </a:ln>
        </p:spPr>
        <p:txBody>
          <a:bodyPr/>
          <a:lstStyle/>
          <a:p>
            <a:pPr>
              <a:defRPr/>
            </a:pPr>
            <a:endParaRPr lang="pl-PL" sz="2000"/>
          </a:p>
        </p:txBody>
      </p:sp>
      <p:sp>
        <p:nvSpPr>
          <p:cNvPr id="43" name="Text Box 66"/>
          <p:cNvSpPr txBox="1">
            <a:spLocks noChangeArrowheads="1"/>
          </p:cNvSpPr>
          <p:nvPr/>
        </p:nvSpPr>
        <p:spPr bwMode="auto">
          <a:xfrm>
            <a:off x="5867400" y="4495800"/>
            <a:ext cx="1524000" cy="1169551"/>
          </a:xfrm>
          <a:prstGeom prst="rect">
            <a:avLst/>
          </a:prstGeom>
        </p:spPr>
        <p:txBody>
          <a:bodyPr>
            <a:spAutoFit/>
          </a:bodyPr>
          <a:lstStyle/>
          <a:p>
            <a:pPr>
              <a:spcBef>
                <a:spcPct val="50000"/>
              </a:spcBef>
              <a:defRPr/>
            </a:pPr>
            <a:r>
              <a:rPr lang="en-US" sz="2000" dirty="0"/>
              <a:t>Recolor S &amp; P</a:t>
            </a:r>
          </a:p>
          <a:p>
            <a:pPr>
              <a:spcBef>
                <a:spcPct val="50000"/>
              </a:spcBef>
              <a:defRPr/>
            </a:pPr>
            <a:endParaRPr lang="en-US" sz="2000" dirty="0"/>
          </a:p>
        </p:txBody>
      </p:sp>
      <p:sp>
        <p:nvSpPr>
          <p:cNvPr id="44" name="Line 67"/>
          <p:cNvSpPr>
            <a:spLocks noChangeShapeType="1"/>
          </p:cNvSpPr>
          <p:nvPr/>
        </p:nvSpPr>
        <p:spPr bwMode="auto">
          <a:xfrm flipV="1">
            <a:off x="2057400" y="1295400"/>
            <a:ext cx="0" cy="457200"/>
          </a:xfrm>
          <a:prstGeom prst="line">
            <a:avLst/>
          </a:prstGeom>
          <a:ln w="9525">
            <a:solidFill>
              <a:schemeClr val="tx1"/>
            </a:solidFill>
            <a:round/>
            <a:headEnd/>
            <a:tailEnd/>
          </a:ln>
        </p:spPr>
        <p:txBody>
          <a:bodyPr/>
          <a:lstStyle/>
          <a:p>
            <a:pPr>
              <a:defRPr/>
            </a:pPr>
            <a:endParaRPr lang="pl-PL" sz="2000"/>
          </a:p>
        </p:txBody>
      </p:sp>
      <p:sp>
        <p:nvSpPr>
          <p:cNvPr id="45" name="Line 68"/>
          <p:cNvSpPr>
            <a:spLocks noChangeShapeType="1"/>
          </p:cNvSpPr>
          <p:nvPr/>
        </p:nvSpPr>
        <p:spPr bwMode="auto">
          <a:xfrm flipV="1">
            <a:off x="7391400" y="1143000"/>
            <a:ext cx="0" cy="304800"/>
          </a:xfrm>
          <a:prstGeom prst="line">
            <a:avLst/>
          </a:prstGeom>
          <a:ln w="9525">
            <a:solidFill>
              <a:schemeClr val="tx1"/>
            </a:solidFill>
            <a:round/>
            <a:headEnd/>
            <a:tailEnd/>
          </a:ln>
        </p:spPr>
        <p:txBody>
          <a:bodyPr/>
          <a:lstStyle/>
          <a:p>
            <a:pPr>
              <a:defRPr/>
            </a:pPr>
            <a:endParaRPr lang="pl-PL" sz="2000"/>
          </a:p>
        </p:txBody>
      </p:sp>
      <p:sp>
        <p:nvSpPr>
          <p:cNvPr id="46" name="Line 69"/>
          <p:cNvSpPr>
            <a:spLocks noChangeShapeType="1"/>
          </p:cNvSpPr>
          <p:nvPr/>
        </p:nvSpPr>
        <p:spPr bwMode="auto">
          <a:xfrm flipV="1">
            <a:off x="4267200" y="3733800"/>
            <a:ext cx="0" cy="533400"/>
          </a:xfrm>
          <a:prstGeom prst="line">
            <a:avLst/>
          </a:prstGeom>
          <a:ln w="9525">
            <a:solidFill>
              <a:schemeClr val="tx1"/>
            </a:solidFill>
            <a:round/>
            <a:headEnd/>
            <a:tailEnd/>
          </a:ln>
        </p:spPr>
        <p:txBody>
          <a:bodyPr/>
          <a:lstStyle/>
          <a:p>
            <a:pPr>
              <a:defRPr/>
            </a:pPr>
            <a:endParaRPr lang="pl-PL" sz="2000"/>
          </a:p>
        </p:txBody>
      </p:sp>
    </p:spTree>
    <p:extLst>
      <p:ext uri="{BB962C8B-B14F-4D97-AF65-F5344CB8AC3E}">
        <p14:creationId xmlns:p14="http://schemas.microsoft.com/office/powerpoint/2010/main" val="122222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3075709" y="189562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 name="Oval 6"/>
          <p:cNvSpPr>
            <a:spLocks noChangeArrowheads="1"/>
          </p:cNvSpPr>
          <p:nvPr/>
        </p:nvSpPr>
        <p:spPr bwMode="auto">
          <a:xfrm>
            <a:off x="4142509" y="189562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7"/>
          <p:cNvSpPr>
            <a:spLocks noChangeArrowheads="1"/>
          </p:cNvSpPr>
          <p:nvPr/>
        </p:nvSpPr>
        <p:spPr bwMode="auto">
          <a:xfrm>
            <a:off x="3685309" y="265762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8"/>
          <p:cNvSpPr>
            <a:spLocks noChangeArrowheads="1"/>
          </p:cNvSpPr>
          <p:nvPr/>
        </p:nvSpPr>
        <p:spPr bwMode="auto">
          <a:xfrm>
            <a:off x="4523509" y="265762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8" name="Line 9"/>
          <p:cNvSpPr>
            <a:spLocks noChangeShapeType="1"/>
          </p:cNvSpPr>
          <p:nvPr/>
        </p:nvSpPr>
        <p:spPr bwMode="auto">
          <a:xfrm flipH="1">
            <a:off x="3456709" y="1590820"/>
            <a:ext cx="304800" cy="381000"/>
          </a:xfrm>
          <a:prstGeom prst="line">
            <a:avLst/>
          </a:prstGeom>
          <a:ln w="9525">
            <a:solidFill>
              <a:schemeClr val="tx1"/>
            </a:solidFill>
            <a:round/>
            <a:headEnd/>
            <a:tailEnd/>
          </a:ln>
        </p:spPr>
        <p:txBody>
          <a:bodyPr/>
          <a:lstStyle/>
          <a:p>
            <a:pPr>
              <a:defRPr/>
            </a:pPr>
            <a:endParaRPr lang="pl-PL"/>
          </a:p>
        </p:txBody>
      </p:sp>
      <p:sp>
        <p:nvSpPr>
          <p:cNvPr id="9" name="Line 10"/>
          <p:cNvSpPr>
            <a:spLocks noChangeShapeType="1"/>
          </p:cNvSpPr>
          <p:nvPr/>
        </p:nvSpPr>
        <p:spPr bwMode="auto">
          <a:xfrm>
            <a:off x="4066309" y="1590820"/>
            <a:ext cx="228600" cy="304800"/>
          </a:xfrm>
          <a:prstGeom prst="line">
            <a:avLst/>
          </a:prstGeom>
          <a:ln w="9525">
            <a:solidFill>
              <a:schemeClr val="tx1"/>
            </a:solidFill>
            <a:round/>
            <a:headEnd/>
            <a:tailEnd/>
          </a:ln>
        </p:spPr>
        <p:txBody>
          <a:bodyPr/>
          <a:lstStyle/>
          <a:p>
            <a:pPr>
              <a:defRPr/>
            </a:pPr>
            <a:endParaRPr lang="pl-PL"/>
          </a:p>
        </p:txBody>
      </p:sp>
      <p:sp>
        <p:nvSpPr>
          <p:cNvPr id="10" name="Line 11"/>
          <p:cNvSpPr>
            <a:spLocks noChangeShapeType="1"/>
          </p:cNvSpPr>
          <p:nvPr/>
        </p:nvSpPr>
        <p:spPr bwMode="auto">
          <a:xfrm flipH="1">
            <a:off x="4066309" y="2352820"/>
            <a:ext cx="228600" cy="381000"/>
          </a:xfrm>
          <a:prstGeom prst="line">
            <a:avLst/>
          </a:prstGeom>
          <a:ln w="9525">
            <a:solidFill>
              <a:schemeClr val="tx1"/>
            </a:solidFill>
            <a:round/>
            <a:headEnd/>
            <a:tailEnd/>
          </a:ln>
        </p:spPr>
        <p:txBody>
          <a:bodyPr/>
          <a:lstStyle/>
          <a:p>
            <a:pPr>
              <a:defRPr/>
            </a:pPr>
            <a:endParaRPr lang="pl-PL"/>
          </a:p>
        </p:txBody>
      </p:sp>
      <p:sp>
        <p:nvSpPr>
          <p:cNvPr id="11" name="Line 12"/>
          <p:cNvSpPr>
            <a:spLocks noChangeShapeType="1"/>
          </p:cNvSpPr>
          <p:nvPr/>
        </p:nvSpPr>
        <p:spPr bwMode="auto">
          <a:xfrm>
            <a:off x="4599709" y="2352820"/>
            <a:ext cx="152400" cy="304800"/>
          </a:xfrm>
          <a:prstGeom prst="line">
            <a:avLst/>
          </a:prstGeom>
          <a:ln w="9525">
            <a:solidFill>
              <a:schemeClr val="tx1"/>
            </a:solidFill>
            <a:round/>
            <a:headEnd/>
            <a:tailEnd/>
          </a:ln>
        </p:spPr>
        <p:txBody>
          <a:bodyPr/>
          <a:lstStyle/>
          <a:p>
            <a:pPr>
              <a:defRPr/>
            </a:pPr>
            <a:endParaRPr lang="pl-PL"/>
          </a:p>
        </p:txBody>
      </p:sp>
      <p:sp>
        <p:nvSpPr>
          <p:cNvPr id="12" name="Text Box 13"/>
          <p:cNvSpPr txBox="1">
            <a:spLocks noChangeArrowheads="1"/>
          </p:cNvSpPr>
          <p:nvPr/>
        </p:nvSpPr>
        <p:spPr bwMode="auto">
          <a:xfrm>
            <a:off x="4066309" y="1048040"/>
            <a:ext cx="304800" cy="369332"/>
          </a:xfrm>
          <a:prstGeom prst="rect">
            <a:avLst/>
          </a:prstGeom>
        </p:spPr>
        <p:txBody>
          <a:bodyPr>
            <a:spAutoFit/>
          </a:bodyPr>
          <a:lstStyle/>
          <a:p>
            <a:pPr>
              <a:spcBef>
                <a:spcPct val="50000"/>
              </a:spcBef>
              <a:defRPr/>
            </a:pPr>
            <a:r>
              <a:rPr lang="en-US" b="1" dirty="0"/>
              <a:t>P</a:t>
            </a:r>
          </a:p>
        </p:txBody>
      </p:sp>
      <p:sp>
        <p:nvSpPr>
          <p:cNvPr id="13" name="Text Box 14"/>
          <p:cNvSpPr txBox="1">
            <a:spLocks noChangeArrowheads="1"/>
          </p:cNvSpPr>
          <p:nvPr/>
        </p:nvSpPr>
        <p:spPr bwMode="auto">
          <a:xfrm>
            <a:off x="4665518" y="1817978"/>
            <a:ext cx="381000" cy="369332"/>
          </a:xfrm>
          <a:prstGeom prst="rect">
            <a:avLst/>
          </a:prstGeom>
        </p:spPr>
        <p:txBody>
          <a:bodyPr>
            <a:spAutoFit/>
          </a:bodyPr>
          <a:lstStyle/>
          <a:p>
            <a:pPr>
              <a:spcBef>
                <a:spcPct val="50000"/>
              </a:spcBef>
              <a:defRPr/>
            </a:pPr>
            <a:r>
              <a:rPr lang="en-US" b="1"/>
              <a:t>S</a:t>
            </a:r>
          </a:p>
        </p:txBody>
      </p:sp>
      <p:sp>
        <p:nvSpPr>
          <p:cNvPr id="14" name="Text Box 15"/>
          <p:cNvSpPr txBox="1">
            <a:spLocks noChangeArrowheads="1"/>
          </p:cNvSpPr>
          <p:nvPr/>
        </p:nvSpPr>
        <p:spPr bwMode="auto">
          <a:xfrm>
            <a:off x="2694709" y="1895620"/>
            <a:ext cx="762000" cy="369332"/>
          </a:xfrm>
          <a:prstGeom prst="rect">
            <a:avLst/>
          </a:prstGeom>
        </p:spPr>
        <p:txBody>
          <a:bodyPr>
            <a:spAutoFit/>
          </a:bodyPr>
          <a:lstStyle/>
          <a:p>
            <a:pPr>
              <a:spcBef>
                <a:spcPct val="50000"/>
              </a:spcBef>
              <a:defRPr/>
            </a:pPr>
            <a:r>
              <a:rPr lang="en-US" b="1" dirty="0"/>
              <a:t>U</a:t>
            </a:r>
          </a:p>
        </p:txBody>
      </p:sp>
      <p:sp>
        <p:nvSpPr>
          <p:cNvPr id="15" name="AutoShape 16"/>
          <p:cNvSpPr>
            <a:spLocks noChangeArrowheads="1"/>
          </p:cNvSpPr>
          <p:nvPr/>
        </p:nvSpPr>
        <p:spPr bwMode="auto">
          <a:xfrm>
            <a:off x="3609109" y="105742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6" name="Line 17"/>
          <p:cNvSpPr>
            <a:spLocks noChangeShapeType="1"/>
          </p:cNvSpPr>
          <p:nvPr/>
        </p:nvSpPr>
        <p:spPr bwMode="auto">
          <a:xfrm>
            <a:off x="3913909" y="752620"/>
            <a:ext cx="0" cy="304800"/>
          </a:xfrm>
          <a:prstGeom prst="line">
            <a:avLst/>
          </a:prstGeom>
          <a:ln w="9525">
            <a:solidFill>
              <a:schemeClr val="tx1"/>
            </a:solidFill>
            <a:round/>
            <a:headEnd/>
            <a:tailEnd/>
          </a:ln>
        </p:spPr>
        <p:txBody>
          <a:bodyPr/>
          <a:lstStyle/>
          <a:p>
            <a:pPr>
              <a:defRPr/>
            </a:pPr>
            <a:endParaRPr lang="pl-PL"/>
          </a:p>
        </p:txBody>
      </p:sp>
      <p:sp>
        <p:nvSpPr>
          <p:cNvPr id="17" name="Oval 4"/>
          <p:cNvSpPr>
            <a:spLocks noChangeArrowheads="1"/>
          </p:cNvSpPr>
          <p:nvPr/>
        </p:nvSpPr>
        <p:spPr bwMode="auto">
          <a:xfrm>
            <a:off x="2590800" y="2599749"/>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8" name="Line 9"/>
          <p:cNvSpPr>
            <a:spLocks noChangeShapeType="1"/>
          </p:cNvSpPr>
          <p:nvPr/>
        </p:nvSpPr>
        <p:spPr bwMode="auto">
          <a:xfrm flipH="1">
            <a:off x="2885208" y="2352820"/>
            <a:ext cx="238991" cy="316202"/>
          </a:xfrm>
          <a:prstGeom prst="line">
            <a:avLst/>
          </a:prstGeom>
          <a:ln w="9525">
            <a:solidFill>
              <a:schemeClr val="tx1"/>
            </a:solidFill>
            <a:round/>
            <a:headEnd/>
            <a:tailEnd/>
          </a:ln>
        </p:spPr>
        <p:txBody>
          <a:bodyPr/>
          <a:lstStyle/>
          <a:p>
            <a:pPr>
              <a:defRPr/>
            </a:pPr>
            <a:endParaRPr lang="pl-PL"/>
          </a:p>
        </p:txBody>
      </p:sp>
      <p:sp>
        <p:nvSpPr>
          <p:cNvPr id="19" name="Text Box 15"/>
          <p:cNvSpPr txBox="1">
            <a:spLocks noChangeArrowheads="1"/>
          </p:cNvSpPr>
          <p:nvPr/>
        </p:nvSpPr>
        <p:spPr bwMode="auto">
          <a:xfrm>
            <a:off x="2209800" y="2657620"/>
            <a:ext cx="762000" cy="369332"/>
          </a:xfrm>
          <a:prstGeom prst="rect">
            <a:avLst/>
          </a:prstGeom>
        </p:spPr>
        <p:txBody>
          <a:bodyPr>
            <a:spAutoFit/>
          </a:bodyPr>
          <a:lstStyle/>
          <a:p>
            <a:pPr>
              <a:spcBef>
                <a:spcPct val="50000"/>
              </a:spcBef>
              <a:defRPr/>
            </a:pPr>
            <a:r>
              <a:rPr lang="en-US" b="1" dirty="0"/>
              <a:t>V</a:t>
            </a:r>
          </a:p>
        </p:txBody>
      </p:sp>
      <p:sp>
        <p:nvSpPr>
          <p:cNvPr id="20" name="TextBox 19"/>
          <p:cNvSpPr txBox="1"/>
          <p:nvPr/>
        </p:nvSpPr>
        <p:spPr>
          <a:xfrm>
            <a:off x="332509" y="3810000"/>
            <a:ext cx="7467600" cy="1200329"/>
          </a:xfrm>
          <a:prstGeom prst="rect">
            <a:avLst/>
          </a:prstGeom>
          <a:noFill/>
        </p:spPr>
        <p:txBody>
          <a:bodyPr wrap="square" rtlCol="0">
            <a:spAutoFit/>
          </a:bodyPr>
          <a:lstStyle/>
          <a:p>
            <a:r>
              <a:rPr lang="en-US" sz="2400" dirty="0">
                <a:solidFill>
                  <a:srgbClr val="C00000"/>
                </a:solidFill>
              </a:rPr>
              <a:t>Case B:</a:t>
            </a:r>
          </a:p>
          <a:p>
            <a:pPr>
              <a:defRPr/>
            </a:pPr>
            <a:r>
              <a:rPr lang="en-US" dirty="0"/>
              <a:t>- </a:t>
            </a:r>
            <a:r>
              <a:rPr lang="en-US" sz="2400" dirty="0"/>
              <a:t>V’s sibling, S, is black and has two black children.</a:t>
            </a:r>
          </a:p>
          <a:p>
            <a:pPr lvl="1">
              <a:defRPr/>
            </a:pPr>
            <a:r>
              <a:rPr lang="en-US" sz="2400" dirty="0"/>
              <a:t>Recolor S to be Red</a:t>
            </a:r>
          </a:p>
        </p:txBody>
      </p:sp>
      <p:cxnSp>
        <p:nvCxnSpPr>
          <p:cNvPr id="21" name="Straight Arrow Connector 20"/>
          <p:cNvCxnSpPr/>
          <p:nvPr/>
        </p:nvCxnSpPr>
        <p:spPr>
          <a:xfrm>
            <a:off x="1927513" y="2110365"/>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808018" y="1743220"/>
            <a:ext cx="962891" cy="369332"/>
          </a:xfrm>
          <a:prstGeom prst="rect">
            <a:avLst/>
          </a:prstGeom>
          <a:noFill/>
        </p:spPr>
        <p:txBody>
          <a:bodyPr wrap="square" rtlCol="0">
            <a:spAutoFit/>
          </a:bodyPr>
          <a:lstStyle/>
          <a:p>
            <a:r>
              <a:rPr lang="en-US" dirty="0"/>
              <a:t>delete</a:t>
            </a:r>
          </a:p>
        </p:txBody>
      </p:sp>
      <p:sp>
        <p:nvSpPr>
          <p:cNvPr id="23" name="AutoShape 1031"/>
          <p:cNvSpPr>
            <a:spLocks noChangeArrowheads="1"/>
          </p:cNvSpPr>
          <p:nvPr/>
        </p:nvSpPr>
        <p:spPr bwMode="auto">
          <a:xfrm>
            <a:off x="4371109" y="5961276"/>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24" name="Text Box 1035"/>
          <p:cNvSpPr txBox="1">
            <a:spLocks noChangeArrowheads="1"/>
          </p:cNvSpPr>
          <p:nvPr/>
        </p:nvSpPr>
        <p:spPr bwMode="auto">
          <a:xfrm>
            <a:off x="5015345" y="6181038"/>
            <a:ext cx="4038600" cy="457200"/>
          </a:xfrm>
          <a:prstGeom prst="rect">
            <a:avLst/>
          </a:prstGeom>
        </p:spPr>
        <p:txBody>
          <a:bodyPr>
            <a:spAutoFit/>
          </a:bodyPr>
          <a:lstStyle/>
          <a:p>
            <a:pPr>
              <a:spcBef>
                <a:spcPct val="50000"/>
              </a:spcBef>
              <a:defRPr/>
            </a:pPr>
            <a:r>
              <a:rPr lang="en-US" dirty="0"/>
              <a:t>Red or Black and don’t care</a:t>
            </a:r>
          </a:p>
        </p:txBody>
      </p:sp>
    </p:spTree>
    <p:extLst>
      <p:ext uri="{BB962C8B-B14F-4D97-AF65-F5344CB8AC3E}">
        <p14:creationId xmlns:p14="http://schemas.microsoft.com/office/powerpoint/2010/main" val="100364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1233055" y="26081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 name="Oval 6"/>
          <p:cNvSpPr>
            <a:spLocks noChangeArrowheads="1"/>
          </p:cNvSpPr>
          <p:nvPr/>
        </p:nvSpPr>
        <p:spPr bwMode="auto">
          <a:xfrm>
            <a:off x="2299855" y="26081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7"/>
          <p:cNvSpPr>
            <a:spLocks noChangeArrowheads="1"/>
          </p:cNvSpPr>
          <p:nvPr/>
        </p:nvSpPr>
        <p:spPr bwMode="auto">
          <a:xfrm>
            <a:off x="1842655" y="33701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8"/>
          <p:cNvSpPr>
            <a:spLocks noChangeArrowheads="1"/>
          </p:cNvSpPr>
          <p:nvPr/>
        </p:nvSpPr>
        <p:spPr bwMode="auto">
          <a:xfrm>
            <a:off x="2680855" y="33701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8" name="Line 9"/>
          <p:cNvSpPr>
            <a:spLocks noChangeShapeType="1"/>
          </p:cNvSpPr>
          <p:nvPr/>
        </p:nvSpPr>
        <p:spPr bwMode="auto">
          <a:xfrm flipH="1">
            <a:off x="1537855" y="2303318"/>
            <a:ext cx="381000" cy="381000"/>
          </a:xfrm>
          <a:prstGeom prst="line">
            <a:avLst/>
          </a:prstGeom>
          <a:ln w="9525">
            <a:solidFill>
              <a:schemeClr val="tx1"/>
            </a:solidFill>
            <a:round/>
            <a:headEnd/>
            <a:tailEnd/>
          </a:ln>
        </p:spPr>
        <p:txBody>
          <a:bodyPr/>
          <a:lstStyle/>
          <a:p>
            <a:pPr>
              <a:defRPr/>
            </a:pPr>
            <a:endParaRPr lang="pl-PL"/>
          </a:p>
        </p:txBody>
      </p:sp>
      <p:sp>
        <p:nvSpPr>
          <p:cNvPr id="9" name="Line 10"/>
          <p:cNvSpPr>
            <a:spLocks noChangeShapeType="1"/>
          </p:cNvSpPr>
          <p:nvPr/>
        </p:nvSpPr>
        <p:spPr bwMode="auto">
          <a:xfrm>
            <a:off x="2223655" y="2303318"/>
            <a:ext cx="228600" cy="304800"/>
          </a:xfrm>
          <a:prstGeom prst="line">
            <a:avLst/>
          </a:prstGeom>
          <a:ln w="9525">
            <a:solidFill>
              <a:schemeClr val="tx1"/>
            </a:solidFill>
            <a:round/>
            <a:headEnd/>
            <a:tailEnd/>
          </a:ln>
        </p:spPr>
        <p:txBody>
          <a:bodyPr/>
          <a:lstStyle/>
          <a:p>
            <a:pPr>
              <a:defRPr/>
            </a:pPr>
            <a:endParaRPr lang="pl-PL"/>
          </a:p>
        </p:txBody>
      </p:sp>
      <p:sp>
        <p:nvSpPr>
          <p:cNvPr id="10" name="Line 11"/>
          <p:cNvSpPr>
            <a:spLocks noChangeShapeType="1"/>
          </p:cNvSpPr>
          <p:nvPr/>
        </p:nvSpPr>
        <p:spPr bwMode="auto">
          <a:xfrm flipH="1">
            <a:off x="2223655" y="3065318"/>
            <a:ext cx="228600" cy="381000"/>
          </a:xfrm>
          <a:prstGeom prst="line">
            <a:avLst/>
          </a:prstGeom>
          <a:ln w="9525">
            <a:solidFill>
              <a:schemeClr val="tx1"/>
            </a:solidFill>
            <a:round/>
            <a:headEnd/>
            <a:tailEnd/>
          </a:ln>
        </p:spPr>
        <p:txBody>
          <a:bodyPr/>
          <a:lstStyle/>
          <a:p>
            <a:pPr>
              <a:defRPr/>
            </a:pPr>
            <a:endParaRPr lang="pl-PL"/>
          </a:p>
        </p:txBody>
      </p:sp>
      <p:sp>
        <p:nvSpPr>
          <p:cNvPr id="11" name="Line 12"/>
          <p:cNvSpPr>
            <a:spLocks noChangeShapeType="1"/>
          </p:cNvSpPr>
          <p:nvPr/>
        </p:nvSpPr>
        <p:spPr bwMode="auto">
          <a:xfrm>
            <a:off x="2757055" y="3065318"/>
            <a:ext cx="152400" cy="304800"/>
          </a:xfrm>
          <a:prstGeom prst="line">
            <a:avLst/>
          </a:prstGeom>
          <a:ln w="9525">
            <a:solidFill>
              <a:schemeClr val="tx1"/>
            </a:solidFill>
            <a:round/>
            <a:headEnd/>
            <a:tailEnd/>
          </a:ln>
        </p:spPr>
        <p:txBody>
          <a:bodyPr/>
          <a:lstStyle/>
          <a:p>
            <a:pPr>
              <a:defRPr/>
            </a:pPr>
            <a:endParaRPr lang="pl-PL"/>
          </a:p>
        </p:txBody>
      </p:sp>
      <p:sp>
        <p:nvSpPr>
          <p:cNvPr id="12" name="Text Box 13"/>
          <p:cNvSpPr txBox="1">
            <a:spLocks noChangeArrowheads="1"/>
          </p:cNvSpPr>
          <p:nvPr/>
        </p:nvSpPr>
        <p:spPr bwMode="auto">
          <a:xfrm>
            <a:off x="2299855" y="1805647"/>
            <a:ext cx="304800" cy="369332"/>
          </a:xfrm>
          <a:prstGeom prst="rect">
            <a:avLst/>
          </a:prstGeom>
        </p:spPr>
        <p:txBody>
          <a:bodyPr>
            <a:spAutoFit/>
          </a:bodyPr>
          <a:lstStyle/>
          <a:p>
            <a:pPr>
              <a:spcBef>
                <a:spcPct val="50000"/>
              </a:spcBef>
              <a:defRPr/>
            </a:pPr>
            <a:r>
              <a:rPr lang="en-US" b="1" dirty="0"/>
              <a:t>P</a:t>
            </a:r>
          </a:p>
        </p:txBody>
      </p:sp>
      <p:sp>
        <p:nvSpPr>
          <p:cNvPr id="13" name="Text Box 14"/>
          <p:cNvSpPr txBox="1">
            <a:spLocks noChangeArrowheads="1"/>
          </p:cNvSpPr>
          <p:nvPr/>
        </p:nvSpPr>
        <p:spPr bwMode="auto">
          <a:xfrm>
            <a:off x="2833255" y="2531918"/>
            <a:ext cx="381000" cy="369332"/>
          </a:xfrm>
          <a:prstGeom prst="rect">
            <a:avLst/>
          </a:prstGeom>
        </p:spPr>
        <p:txBody>
          <a:bodyPr>
            <a:spAutoFit/>
          </a:bodyPr>
          <a:lstStyle/>
          <a:p>
            <a:pPr>
              <a:spcBef>
                <a:spcPct val="50000"/>
              </a:spcBef>
              <a:defRPr/>
            </a:pPr>
            <a:r>
              <a:rPr lang="en-US" b="1"/>
              <a:t>S</a:t>
            </a:r>
          </a:p>
        </p:txBody>
      </p:sp>
      <p:sp>
        <p:nvSpPr>
          <p:cNvPr id="14" name="Text Box 15"/>
          <p:cNvSpPr txBox="1">
            <a:spLocks noChangeArrowheads="1"/>
          </p:cNvSpPr>
          <p:nvPr/>
        </p:nvSpPr>
        <p:spPr bwMode="auto">
          <a:xfrm>
            <a:off x="737755" y="2716584"/>
            <a:ext cx="762000" cy="369332"/>
          </a:xfrm>
          <a:prstGeom prst="rect">
            <a:avLst/>
          </a:prstGeom>
        </p:spPr>
        <p:txBody>
          <a:bodyPr>
            <a:spAutoFit/>
          </a:bodyPr>
          <a:lstStyle/>
          <a:p>
            <a:pPr>
              <a:spcBef>
                <a:spcPct val="50000"/>
              </a:spcBef>
              <a:defRPr/>
            </a:pPr>
            <a:r>
              <a:rPr lang="en-US" b="1" dirty="0"/>
              <a:t>V</a:t>
            </a:r>
          </a:p>
        </p:txBody>
      </p:sp>
      <p:sp>
        <p:nvSpPr>
          <p:cNvPr id="15" name="AutoShape 16"/>
          <p:cNvSpPr>
            <a:spLocks noChangeArrowheads="1"/>
          </p:cNvSpPr>
          <p:nvPr/>
        </p:nvSpPr>
        <p:spPr bwMode="auto">
          <a:xfrm>
            <a:off x="1766455" y="1769918"/>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6" name="Line 17"/>
          <p:cNvSpPr>
            <a:spLocks noChangeShapeType="1"/>
          </p:cNvSpPr>
          <p:nvPr/>
        </p:nvSpPr>
        <p:spPr bwMode="auto">
          <a:xfrm>
            <a:off x="2071255" y="1160318"/>
            <a:ext cx="0" cy="609600"/>
          </a:xfrm>
          <a:prstGeom prst="line">
            <a:avLst/>
          </a:prstGeom>
          <a:ln w="9525">
            <a:solidFill>
              <a:schemeClr val="tx1"/>
            </a:solidFill>
            <a:round/>
            <a:headEnd/>
            <a:tailEnd/>
          </a:ln>
        </p:spPr>
        <p:txBody>
          <a:bodyPr/>
          <a:lstStyle/>
          <a:p>
            <a:pPr>
              <a:defRPr/>
            </a:pPr>
            <a:endParaRPr lang="pl-PL"/>
          </a:p>
        </p:txBody>
      </p:sp>
      <p:sp>
        <p:nvSpPr>
          <p:cNvPr id="17" name="Oval 18"/>
          <p:cNvSpPr>
            <a:spLocks noChangeArrowheads="1"/>
          </p:cNvSpPr>
          <p:nvPr/>
        </p:nvSpPr>
        <p:spPr bwMode="auto">
          <a:xfrm>
            <a:off x="5424055" y="25319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8" name="Oval 19"/>
          <p:cNvSpPr>
            <a:spLocks noChangeArrowheads="1"/>
          </p:cNvSpPr>
          <p:nvPr/>
        </p:nvSpPr>
        <p:spPr bwMode="auto">
          <a:xfrm>
            <a:off x="6490855" y="2531918"/>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9" name="Oval 20"/>
          <p:cNvSpPr>
            <a:spLocks noChangeArrowheads="1"/>
          </p:cNvSpPr>
          <p:nvPr/>
        </p:nvSpPr>
        <p:spPr bwMode="auto">
          <a:xfrm>
            <a:off x="6033655" y="32939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0" name="Oval 21"/>
          <p:cNvSpPr>
            <a:spLocks noChangeArrowheads="1"/>
          </p:cNvSpPr>
          <p:nvPr/>
        </p:nvSpPr>
        <p:spPr bwMode="auto">
          <a:xfrm>
            <a:off x="6871855" y="3293918"/>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1" name="Line 22"/>
          <p:cNvSpPr>
            <a:spLocks noChangeShapeType="1"/>
          </p:cNvSpPr>
          <p:nvPr/>
        </p:nvSpPr>
        <p:spPr bwMode="auto">
          <a:xfrm flipH="1">
            <a:off x="5728855" y="2227118"/>
            <a:ext cx="381000" cy="381000"/>
          </a:xfrm>
          <a:prstGeom prst="line">
            <a:avLst/>
          </a:prstGeom>
          <a:ln w="9525">
            <a:solidFill>
              <a:schemeClr val="tx1"/>
            </a:solidFill>
            <a:round/>
            <a:headEnd/>
            <a:tailEnd/>
          </a:ln>
        </p:spPr>
        <p:txBody>
          <a:bodyPr/>
          <a:lstStyle/>
          <a:p>
            <a:pPr>
              <a:defRPr/>
            </a:pPr>
            <a:endParaRPr lang="pl-PL"/>
          </a:p>
        </p:txBody>
      </p:sp>
      <p:sp>
        <p:nvSpPr>
          <p:cNvPr id="22" name="Line 23"/>
          <p:cNvSpPr>
            <a:spLocks noChangeShapeType="1"/>
          </p:cNvSpPr>
          <p:nvPr/>
        </p:nvSpPr>
        <p:spPr bwMode="auto">
          <a:xfrm>
            <a:off x="6414655" y="2227118"/>
            <a:ext cx="228600" cy="304800"/>
          </a:xfrm>
          <a:prstGeom prst="line">
            <a:avLst/>
          </a:prstGeom>
          <a:ln w="9525">
            <a:solidFill>
              <a:schemeClr val="tx1"/>
            </a:solidFill>
            <a:round/>
            <a:headEnd/>
            <a:tailEnd/>
          </a:ln>
        </p:spPr>
        <p:txBody>
          <a:bodyPr/>
          <a:lstStyle/>
          <a:p>
            <a:pPr>
              <a:defRPr/>
            </a:pPr>
            <a:endParaRPr lang="pl-PL"/>
          </a:p>
        </p:txBody>
      </p:sp>
      <p:sp>
        <p:nvSpPr>
          <p:cNvPr id="23" name="Line 24"/>
          <p:cNvSpPr>
            <a:spLocks noChangeShapeType="1"/>
          </p:cNvSpPr>
          <p:nvPr/>
        </p:nvSpPr>
        <p:spPr bwMode="auto">
          <a:xfrm flipH="1">
            <a:off x="6414655" y="2989118"/>
            <a:ext cx="228600" cy="381000"/>
          </a:xfrm>
          <a:prstGeom prst="line">
            <a:avLst/>
          </a:prstGeom>
          <a:ln w="9525">
            <a:solidFill>
              <a:schemeClr val="tx1"/>
            </a:solidFill>
            <a:round/>
            <a:headEnd/>
            <a:tailEnd/>
          </a:ln>
        </p:spPr>
        <p:txBody>
          <a:bodyPr/>
          <a:lstStyle/>
          <a:p>
            <a:pPr>
              <a:defRPr/>
            </a:pPr>
            <a:endParaRPr lang="pl-PL"/>
          </a:p>
        </p:txBody>
      </p:sp>
      <p:sp>
        <p:nvSpPr>
          <p:cNvPr id="24" name="Line 25"/>
          <p:cNvSpPr>
            <a:spLocks noChangeShapeType="1"/>
          </p:cNvSpPr>
          <p:nvPr/>
        </p:nvSpPr>
        <p:spPr bwMode="auto">
          <a:xfrm>
            <a:off x="6948055" y="2989118"/>
            <a:ext cx="152400" cy="304800"/>
          </a:xfrm>
          <a:prstGeom prst="line">
            <a:avLst/>
          </a:prstGeom>
          <a:ln w="9525">
            <a:solidFill>
              <a:schemeClr val="tx1"/>
            </a:solidFill>
            <a:round/>
            <a:headEnd/>
            <a:tailEnd/>
          </a:ln>
        </p:spPr>
        <p:txBody>
          <a:bodyPr/>
          <a:lstStyle/>
          <a:p>
            <a:pPr>
              <a:defRPr/>
            </a:pPr>
            <a:endParaRPr lang="pl-PL"/>
          </a:p>
        </p:txBody>
      </p:sp>
      <p:sp>
        <p:nvSpPr>
          <p:cNvPr id="25" name="Text Box 26"/>
          <p:cNvSpPr txBox="1">
            <a:spLocks noChangeArrowheads="1"/>
          </p:cNvSpPr>
          <p:nvPr/>
        </p:nvSpPr>
        <p:spPr bwMode="auto">
          <a:xfrm>
            <a:off x="6452755" y="1745672"/>
            <a:ext cx="838200" cy="369332"/>
          </a:xfrm>
          <a:prstGeom prst="rect">
            <a:avLst/>
          </a:prstGeom>
        </p:spPr>
        <p:txBody>
          <a:bodyPr>
            <a:spAutoFit/>
          </a:bodyPr>
          <a:lstStyle/>
          <a:p>
            <a:pPr>
              <a:spcBef>
                <a:spcPct val="50000"/>
              </a:spcBef>
              <a:defRPr/>
            </a:pPr>
            <a:r>
              <a:rPr lang="en-US" b="1" dirty="0"/>
              <a:t>P</a:t>
            </a:r>
          </a:p>
        </p:txBody>
      </p:sp>
      <p:sp>
        <p:nvSpPr>
          <p:cNvPr id="26" name="Text Box 27"/>
          <p:cNvSpPr txBox="1">
            <a:spLocks noChangeArrowheads="1"/>
          </p:cNvSpPr>
          <p:nvPr/>
        </p:nvSpPr>
        <p:spPr bwMode="auto">
          <a:xfrm>
            <a:off x="7024255" y="2455718"/>
            <a:ext cx="381000" cy="369332"/>
          </a:xfrm>
          <a:prstGeom prst="rect">
            <a:avLst/>
          </a:prstGeom>
        </p:spPr>
        <p:txBody>
          <a:bodyPr>
            <a:spAutoFit/>
          </a:bodyPr>
          <a:lstStyle/>
          <a:p>
            <a:pPr>
              <a:spcBef>
                <a:spcPct val="50000"/>
              </a:spcBef>
              <a:defRPr/>
            </a:pPr>
            <a:r>
              <a:rPr lang="en-US" b="1"/>
              <a:t>S</a:t>
            </a:r>
          </a:p>
        </p:txBody>
      </p:sp>
      <p:sp>
        <p:nvSpPr>
          <p:cNvPr id="27" name="Text Box 28"/>
          <p:cNvSpPr txBox="1">
            <a:spLocks noChangeArrowheads="1"/>
          </p:cNvSpPr>
          <p:nvPr/>
        </p:nvSpPr>
        <p:spPr bwMode="auto">
          <a:xfrm>
            <a:off x="5043055" y="2531918"/>
            <a:ext cx="762000" cy="369332"/>
          </a:xfrm>
          <a:prstGeom prst="rect">
            <a:avLst/>
          </a:prstGeom>
        </p:spPr>
        <p:txBody>
          <a:bodyPr>
            <a:spAutoFit/>
          </a:bodyPr>
          <a:lstStyle/>
          <a:p>
            <a:pPr>
              <a:spcBef>
                <a:spcPct val="50000"/>
              </a:spcBef>
              <a:defRPr/>
            </a:pPr>
            <a:r>
              <a:rPr lang="en-US" b="1" dirty="0"/>
              <a:t>V</a:t>
            </a:r>
          </a:p>
        </p:txBody>
      </p:sp>
      <p:sp>
        <p:nvSpPr>
          <p:cNvPr id="28" name="AutoShape 29"/>
          <p:cNvSpPr>
            <a:spLocks noChangeArrowheads="1"/>
          </p:cNvSpPr>
          <p:nvPr/>
        </p:nvSpPr>
        <p:spPr bwMode="auto">
          <a:xfrm>
            <a:off x="5957455" y="1693718"/>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29" name="Line 30"/>
          <p:cNvSpPr>
            <a:spLocks noChangeShapeType="1"/>
          </p:cNvSpPr>
          <p:nvPr/>
        </p:nvSpPr>
        <p:spPr bwMode="auto">
          <a:xfrm>
            <a:off x="6262255" y="1084118"/>
            <a:ext cx="0" cy="609600"/>
          </a:xfrm>
          <a:prstGeom prst="line">
            <a:avLst/>
          </a:prstGeom>
          <a:ln w="9525">
            <a:solidFill>
              <a:schemeClr val="tx1"/>
            </a:solidFill>
            <a:round/>
            <a:headEnd/>
            <a:tailEnd/>
          </a:ln>
        </p:spPr>
        <p:txBody>
          <a:bodyPr/>
          <a:lstStyle/>
          <a:p>
            <a:pPr>
              <a:defRPr/>
            </a:pPr>
            <a:endParaRPr lang="pl-PL"/>
          </a:p>
        </p:txBody>
      </p:sp>
      <p:sp>
        <p:nvSpPr>
          <p:cNvPr id="30" name="Line 31"/>
          <p:cNvSpPr>
            <a:spLocks noChangeShapeType="1"/>
          </p:cNvSpPr>
          <p:nvPr/>
        </p:nvSpPr>
        <p:spPr bwMode="auto">
          <a:xfrm>
            <a:off x="3290455" y="1998518"/>
            <a:ext cx="1981200" cy="0"/>
          </a:xfrm>
          <a:prstGeom prst="line">
            <a:avLst/>
          </a:prstGeom>
          <a:ln w="57150">
            <a:solidFill>
              <a:schemeClr val="tx1"/>
            </a:solidFill>
            <a:round/>
            <a:headEnd/>
            <a:tailEnd type="triangle" w="med" len="med"/>
          </a:ln>
        </p:spPr>
        <p:txBody>
          <a:bodyPr/>
          <a:lstStyle/>
          <a:p>
            <a:pPr>
              <a:defRPr/>
            </a:pPr>
            <a:endParaRPr lang="pl-PL"/>
          </a:p>
        </p:txBody>
      </p:sp>
      <p:sp>
        <p:nvSpPr>
          <p:cNvPr id="31" name="Text Box 32"/>
          <p:cNvSpPr txBox="1">
            <a:spLocks noChangeArrowheads="1"/>
          </p:cNvSpPr>
          <p:nvPr/>
        </p:nvSpPr>
        <p:spPr bwMode="auto">
          <a:xfrm>
            <a:off x="2985655" y="1465118"/>
            <a:ext cx="2590800" cy="784830"/>
          </a:xfrm>
          <a:prstGeom prst="rect">
            <a:avLst/>
          </a:prstGeom>
        </p:spPr>
        <p:txBody>
          <a:bodyPr>
            <a:spAutoFit/>
          </a:bodyPr>
          <a:lstStyle/>
          <a:p>
            <a:pPr marL="0" lvl="1">
              <a:spcBef>
                <a:spcPct val="50000"/>
              </a:spcBef>
              <a:defRPr/>
            </a:pPr>
            <a:r>
              <a:rPr lang="en-US" dirty="0"/>
              <a:t>Recolor  S to be Red</a:t>
            </a:r>
          </a:p>
          <a:p>
            <a:pPr>
              <a:spcBef>
                <a:spcPct val="50000"/>
              </a:spcBef>
              <a:defRPr/>
            </a:pPr>
            <a:endParaRPr lang="en-US" dirty="0"/>
          </a:p>
        </p:txBody>
      </p:sp>
    </p:spTree>
    <p:extLst>
      <p:ext uri="{BB962C8B-B14F-4D97-AF65-F5344CB8AC3E}">
        <p14:creationId xmlns:p14="http://schemas.microsoft.com/office/powerpoint/2010/main" val="150988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3099955" y="1614055"/>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 name="Oval 5"/>
          <p:cNvSpPr>
            <a:spLocks noChangeArrowheads="1"/>
          </p:cNvSpPr>
          <p:nvPr/>
        </p:nvSpPr>
        <p:spPr bwMode="auto">
          <a:xfrm>
            <a:off x="4166755" y="1614055"/>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7"/>
          <p:cNvSpPr>
            <a:spLocks noChangeArrowheads="1"/>
          </p:cNvSpPr>
          <p:nvPr/>
        </p:nvSpPr>
        <p:spPr bwMode="auto">
          <a:xfrm>
            <a:off x="4547755" y="2376055"/>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 name="Line 8"/>
          <p:cNvSpPr>
            <a:spLocks noChangeShapeType="1"/>
          </p:cNvSpPr>
          <p:nvPr/>
        </p:nvSpPr>
        <p:spPr bwMode="auto">
          <a:xfrm flipH="1">
            <a:off x="3404755" y="1309255"/>
            <a:ext cx="381000" cy="381000"/>
          </a:xfrm>
          <a:prstGeom prst="line">
            <a:avLst/>
          </a:prstGeom>
          <a:ln w="9525">
            <a:solidFill>
              <a:schemeClr val="tx1"/>
            </a:solidFill>
            <a:round/>
            <a:headEnd/>
            <a:tailEnd/>
          </a:ln>
        </p:spPr>
        <p:txBody>
          <a:bodyPr/>
          <a:lstStyle/>
          <a:p>
            <a:pPr>
              <a:defRPr/>
            </a:pPr>
            <a:endParaRPr lang="pl-PL"/>
          </a:p>
        </p:txBody>
      </p:sp>
      <p:sp>
        <p:nvSpPr>
          <p:cNvPr id="8" name="Line 9"/>
          <p:cNvSpPr>
            <a:spLocks noChangeShapeType="1"/>
          </p:cNvSpPr>
          <p:nvPr/>
        </p:nvSpPr>
        <p:spPr bwMode="auto">
          <a:xfrm>
            <a:off x="4090555" y="1309255"/>
            <a:ext cx="228600" cy="304800"/>
          </a:xfrm>
          <a:prstGeom prst="line">
            <a:avLst/>
          </a:prstGeom>
          <a:ln w="9525">
            <a:solidFill>
              <a:schemeClr val="tx1"/>
            </a:solidFill>
            <a:round/>
            <a:headEnd/>
            <a:tailEnd/>
          </a:ln>
        </p:spPr>
        <p:txBody>
          <a:bodyPr/>
          <a:lstStyle/>
          <a:p>
            <a:pPr>
              <a:defRPr/>
            </a:pPr>
            <a:endParaRPr lang="pl-PL"/>
          </a:p>
        </p:txBody>
      </p:sp>
      <p:sp>
        <p:nvSpPr>
          <p:cNvPr id="9" name="Line 10"/>
          <p:cNvSpPr>
            <a:spLocks noChangeShapeType="1"/>
          </p:cNvSpPr>
          <p:nvPr/>
        </p:nvSpPr>
        <p:spPr bwMode="auto">
          <a:xfrm flipH="1">
            <a:off x="4090555" y="2071255"/>
            <a:ext cx="228600" cy="381000"/>
          </a:xfrm>
          <a:prstGeom prst="line">
            <a:avLst/>
          </a:prstGeom>
          <a:ln w="9525">
            <a:solidFill>
              <a:schemeClr val="tx1"/>
            </a:solidFill>
            <a:round/>
            <a:headEnd/>
            <a:tailEnd/>
          </a:ln>
        </p:spPr>
        <p:txBody>
          <a:bodyPr/>
          <a:lstStyle/>
          <a:p>
            <a:pPr>
              <a:defRPr/>
            </a:pPr>
            <a:endParaRPr lang="pl-PL"/>
          </a:p>
        </p:txBody>
      </p:sp>
      <p:sp>
        <p:nvSpPr>
          <p:cNvPr id="10" name="Line 11"/>
          <p:cNvSpPr>
            <a:spLocks noChangeShapeType="1"/>
          </p:cNvSpPr>
          <p:nvPr/>
        </p:nvSpPr>
        <p:spPr bwMode="auto">
          <a:xfrm>
            <a:off x="4623955" y="2071255"/>
            <a:ext cx="152400" cy="304800"/>
          </a:xfrm>
          <a:prstGeom prst="line">
            <a:avLst/>
          </a:prstGeom>
          <a:ln w="9525">
            <a:solidFill>
              <a:schemeClr val="tx1"/>
            </a:solidFill>
            <a:round/>
            <a:headEnd/>
            <a:tailEnd/>
          </a:ln>
        </p:spPr>
        <p:txBody>
          <a:bodyPr/>
          <a:lstStyle/>
          <a:p>
            <a:pPr>
              <a:defRPr/>
            </a:pPr>
            <a:endParaRPr lang="pl-PL"/>
          </a:p>
        </p:txBody>
      </p:sp>
      <p:sp>
        <p:nvSpPr>
          <p:cNvPr id="11" name="Text Box 12"/>
          <p:cNvSpPr txBox="1">
            <a:spLocks noChangeArrowheads="1"/>
          </p:cNvSpPr>
          <p:nvPr/>
        </p:nvSpPr>
        <p:spPr bwMode="auto">
          <a:xfrm>
            <a:off x="4242955" y="699655"/>
            <a:ext cx="304800" cy="369332"/>
          </a:xfrm>
          <a:prstGeom prst="rect">
            <a:avLst/>
          </a:prstGeom>
        </p:spPr>
        <p:txBody>
          <a:bodyPr>
            <a:spAutoFit/>
          </a:bodyPr>
          <a:lstStyle/>
          <a:p>
            <a:pPr>
              <a:spcBef>
                <a:spcPct val="50000"/>
              </a:spcBef>
              <a:defRPr/>
            </a:pPr>
            <a:r>
              <a:rPr lang="en-US" b="1"/>
              <a:t>P</a:t>
            </a:r>
          </a:p>
        </p:txBody>
      </p:sp>
      <p:sp>
        <p:nvSpPr>
          <p:cNvPr id="12" name="Text Box 13"/>
          <p:cNvSpPr txBox="1">
            <a:spLocks noChangeArrowheads="1"/>
          </p:cNvSpPr>
          <p:nvPr/>
        </p:nvSpPr>
        <p:spPr bwMode="auto">
          <a:xfrm>
            <a:off x="4700155" y="1537855"/>
            <a:ext cx="381000" cy="369332"/>
          </a:xfrm>
          <a:prstGeom prst="rect">
            <a:avLst/>
          </a:prstGeom>
        </p:spPr>
        <p:txBody>
          <a:bodyPr>
            <a:spAutoFit/>
          </a:bodyPr>
          <a:lstStyle/>
          <a:p>
            <a:pPr>
              <a:spcBef>
                <a:spcPct val="50000"/>
              </a:spcBef>
              <a:defRPr/>
            </a:pPr>
            <a:r>
              <a:rPr lang="en-US" b="1"/>
              <a:t>S</a:t>
            </a:r>
          </a:p>
        </p:txBody>
      </p:sp>
      <p:sp>
        <p:nvSpPr>
          <p:cNvPr id="13" name="Text Box 14"/>
          <p:cNvSpPr txBox="1">
            <a:spLocks noChangeArrowheads="1"/>
          </p:cNvSpPr>
          <p:nvPr/>
        </p:nvSpPr>
        <p:spPr bwMode="auto">
          <a:xfrm>
            <a:off x="2642755" y="1696089"/>
            <a:ext cx="762000" cy="369332"/>
          </a:xfrm>
          <a:prstGeom prst="rect">
            <a:avLst/>
          </a:prstGeom>
        </p:spPr>
        <p:txBody>
          <a:bodyPr>
            <a:spAutoFit/>
          </a:bodyPr>
          <a:lstStyle/>
          <a:p>
            <a:pPr>
              <a:spcBef>
                <a:spcPct val="50000"/>
              </a:spcBef>
              <a:defRPr/>
            </a:pPr>
            <a:r>
              <a:rPr lang="en-US" b="1" dirty="0"/>
              <a:t>U</a:t>
            </a:r>
          </a:p>
        </p:txBody>
      </p:sp>
      <p:sp>
        <p:nvSpPr>
          <p:cNvPr id="14" name="AutoShape 15"/>
          <p:cNvSpPr>
            <a:spLocks noChangeArrowheads="1"/>
          </p:cNvSpPr>
          <p:nvPr/>
        </p:nvSpPr>
        <p:spPr bwMode="auto">
          <a:xfrm>
            <a:off x="3633355" y="775855"/>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5" name="Line 16"/>
          <p:cNvSpPr>
            <a:spLocks noChangeShapeType="1"/>
          </p:cNvSpPr>
          <p:nvPr/>
        </p:nvSpPr>
        <p:spPr bwMode="auto">
          <a:xfrm>
            <a:off x="3938155" y="540326"/>
            <a:ext cx="0" cy="235528"/>
          </a:xfrm>
          <a:prstGeom prst="line">
            <a:avLst/>
          </a:prstGeom>
          <a:ln w="9525">
            <a:solidFill>
              <a:schemeClr val="tx1"/>
            </a:solidFill>
            <a:round/>
            <a:headEnd/>
            <a:tailEnd/>
          </a:ln>
        </p:spPr>
        <p:txBody>
          <a:bodyPr/>
          <a:lstStyle/>
          <a:p>
            <a:pPr>
              <a:defRPr/>
            </a:pPr>
            <a:endParaRPr lang="pl-PL"/>
          </a:p>
        </p:txBody>
      </p:sp>
      <p:sp>
        <p:nvSpPr>
          <p:cNvPr id="16" name="AutoShape 17"/>
          <p:cNvSpPr>
            <a:spLocks noChangeArrowheads="1"/>
          </p:cNvSpPr>
          <p:nvPr/>
        </p:nvSpPr>
        <p:spPr bwMode="auto">
          <a:xfrm>
            <a:off x="3785755" y="2376055"/>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7" name="Oval 4"/>
          <p:cNvSpPr>
            <a:spLocks noChangeArrowheads="1"/>
          </p:cNvSpPr>
          <p:nvPr/>
        </p:nvSpPr>
        <p:spPr bwMode="auto">
          <a:xfrm>
            <a:off x="2566555" y="2299855"/>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8" name="Line 8"/>
          <p:cNvSpPr>
            <a:spLocks noChangeShapeType="1"/>
          </p:cNvSpPr>
          <p:nvPr/>
        </p:nvSpPr>
        <p:spPr bwMode="auto">
          <a:xfrm flipH="1">
            <a:off x="2833255" y="1956955"/>
            <a:ext cx="381000" cy="381000"/>
          </a:xfrm>
          <a:prstGeom prst="line">
            <a:avLst/>
          </a:prstGeom>
          <a:ln w="9525">
            <a:solidFill>
              <a:schemeClr val="tx1"/>
            </a:solidFill>
            <a:round/>
            <a:headEnd/>
            <a:tailEnd/>
          </a:ln>
        </p:spPr>
        <p:txBody>
          <a:bodyPr/>
          <a:lstStyle/>
          <a:p>
            <a:pPr>
              <a:defRPr/>
            </a:pPr>
            <a:endParaRPr lang="pl-PL"/>
          </a:p>
        </p:txBody>
      </p:sp>
      <p:sp>
        <p:nvSpPr>
          <p:cNvPr id="19" name="Text Box 14"/>
          <p:cNvSpPr txBox="1">
            <a:spLocks noChangeArrowheads="1"/>
          </p:cNvSpPr>
          <p:nvPr/>
        </p:nvSpPr>
        <p:spPr bwMode="auto">
          <a:xfrm>
            <a:off x="2033155" y="2376055"/>
            <a:ext cx="762000" cy="369332"/>
          </a:xfrm>
          <a:prstGeom prst="rect">
            <a:avLst/>
          </a:prstGeom>
        </p:spPr>
        <p:txBody>
          <a:bodyPr>
            <a:spAutoFit/>
          </a:bodyPr>
          <a:lstStyle/>
          <a:p>
            <a:pPr>
              <a:spcBef>
                <a:spcPct val="50000"/>
              </a:spcBef>
              <a:defRPr/>
            </a:pPr>
            <a:r>
              <a:rPr lang="en-US" b="1" dirty="0"/>
              <a:t>V</a:t>
            </a:r>
          </a:p>
        </p:txBody>
      </p:sp>
      <p:sp>
        <p:nvSpPr>
          <p:cNvPr id="20" name="TextBox 19"/>
          <p:cNvSpPr txBox="1"/>
          <p:nvPr/>
        </p:nvSpPr>
        <p:spPr>
          <a:xfrm>
            <a:off x="356755" y="3581400"/>
            <a:ext cx="7467600" cy="2308324"/>
          </a:xfrm>
          <a:prstGeom prst="rect">
            <a:avLst/>
          </a:prstGeom>
          <a:noFill/>
        </p:spPr>
        <p:txBody>
          <a:bodyPr wrap="square" rtlCol="0">
            <a:spAutoFit/>
          </a:bodyPr>
          <a:lstStyle/>
          <a:p>
            <a:r>
              <a:rPr lang="en-US" sz="2400" dirty="0">
                <a:solidFill>
                  <a:srgbClr val="C00000"/>
                </a:solidFill>
              </a:rPr>
              <a:t>Case C:</a:t>
            </a:r>
          </a:p>
          <a:p>
            <a:pPr>
              <a:defRPr/>
            </a:pPr>
            <a:r>
              <a:rPr lang="en-US" sz="2400" dirty="0"/>
              <a:t>- S is black</a:t>
            </a:r>
          </a:p>
          <a:p>
            <a:pPr>
              <a:defRPr/>
            </a:pPr>
            <a:r>
              <a:rPr lang="en-US" sz="2400" dirty="0"/>
              <a:t>  S’s RIGHT child is RED (Left child either color)</a:t>
            </a:r>
          </a:p>
          <a:p>
            <a:pPr lvl="1">
              <a:defRPr/>
            </a:pPr>
            <a:r>
              <a:rPr lang="en-US" sz="2400" dirty="0"/>
              <a:t>Rotate S around P</a:t>
            </a:r>
          </a:p>
          <a:p>
            <a:pPr lvl="1">
              <a:defRPr/>
            </a:pPr>
            <a:r>
              <a:rPr lang="en-US" sz="2400" dirty="0"/>
              <a:t>Swap colors of S and P, and color S’s Right child Black</a:t>
            </a:r>
          </a:p>
        </p:txBody>
      </p:sp>
      <p:cxnSp>
        <p:nvCxnSpPr>
          <p:cNvPr id="21" name="Straight Arrow Connector 20"/>
          <p:cNvCxnSpPr/>
          <p:nvPr/>
        </p:nvCxnSpPr>
        <p:spPr>
          <a:xfrm>
            <a:off x="1875559" y="1981200"/>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756064" y="1614055"/>
            <a:ext cx="962891" cy="369332"/>
          </a:xfrm>
          <a:prstGeom prst="rect">
            <a:avLst/>
          </a:prstGeom>
          <a:noFill/>
        </p:spPr>
        <p:txBody>
          <a:bodyPr wrap="square" rtlCol="0">
            <a:spAutoFit/>
          </a:bodyPr>
          <a:lstStyle/>
          <a:p>
            <a:r>
              <a:rPr lang="en-US" dirty="0"/>
              <a:t>delete</a:t>
            </a:r>
          </a:p>
        </p:txBody>
      </p:sp>
    </p:spTree>
    <p:extLst>
      <p:ext uri="{BB962C8B-B14F-4D97-AF65-F5344CB8AC3E}">
        <p14:creationId xmlns:p14="http://schemas.microsoft.com/office/powerpoint/2010/main" val="160090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rrowheads="1"/>
          </p:cNvSpPr>
          <p:nvPr/>
        </p:nvSpPr>
        <p:spPr bwMode="auto">
          <a:xfrm>
            <a:off x="1066800" y="2438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2133600" y="2438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7"/>
          <p:cNvSpPr>
            <a:spLocks noChangeArrowheads="1"/>
          </p:cNvSpPr>
          <p:nvPr/>
        </p:nvSpPr>
        <p:spPr bwMode="auto">
          <a:xfrm>
            <a:off x="2514600" y="32004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Line 8"/>
          <p:cNvSpPr>
            <a:spLocks noChangeShapeType="1"/>
          </p:cNvSpPr>
          <p:nvPr/>
        </p:nvSpPr>
        <p:spPr bwMode="auto">
          <a:xfrm flipH="1">
            <a:off x="1371600" y="2133600"/>
            <a:ext cx="381000" cy="381000"/>
          </a:xfrm>
          <a:prstGeom prst="line">
            <a:avLst/>
          </a:prstGeom>
          <a:ln w="9525">
            <a:solidFill>
              <a:schemeClr val="tx1"/>
            </a:solidFill>
            <a:round/>
            <a:headEnd/>
            <a:tailEnd/>
          </a:ln>
        </p:spPr>
        <p:txBody>
          <a:bodyPr/>
          <a:lstStyle/>
          <a:p>
            <a:pPr>
              <a:defRPr/>
            </a:pPr>
            <a:endParaRPr lang="pl-PL"/>
          </a:p>
        </p:txBody>
      </p:sp>
      <p:sp>
        <p:nvSpPr>
          <p:cNvPr id="9" name="Line 9"/>
          <p:cNvSpPr>
            <a:spLocks noChangeShapeType="1"/>
          </p:cNvSpPr>
          <p:nvPr/>
        </p:nvSpPr>
        <p:spPr bwMode="auto">
          <a:xfrm>
            <a:off x="2057400" y="2133600"/>
            <a:ext cx="228600" cy="304800"/>
          </a:xfrm>
          <a:prstGeom prst="line">
            <a:avLst/>
          </a:prstGeom>
          <a:ln w="9525">
            <a:solidFill>
              <a:schemeClr val="tx1"/>
            </a:solidFill>
            <a:round/>
            <a:headEnd/>
            <a:tailEnd/>
          </a:ln>
        </p:spPr>
        <p:txBody>
          <a:bodyPr/>
          <a:lstStyle/>
          <a:p>
            <a:pPr>
              <a:defRPr/>
            </a:pPr>
            <a:endParaRPr lang="pl-PL"/>
          </a:p>
        </p:txBody>
      </p:sp>
      <p:sp>
        <p:nvSpPr>
          <p:cNvPr id="10" name="Line 10"/>
          <p:cNvSpPr>
            <a:spLocks noChangeShapeType="1"/>
          </p:cNvSpPr>
          <p:nvPr/>
        </p:nvSpPr>
        <p:spPr bwMode="auto">
          <a:xfrm flipH="1">
            <a:off x="2057400" y="2895600"/>
            <a:ext cx="228600" cy="381000"/>
          </a:xfrm>
          <a:prstGeom prst="line">
            <a:avLst/>
          </a:prstGeom>
          <a:ln w="9525">
            <a:solidFill>
              <a:schemeClr val="tx1"/>
            </a:solidFill>
            <a:round/>
            <a:headEnd/>
            <a:tailEnd/>
          </a:ln>
        </p:spPr>
        <p:txBody>
          <a:bodyPr/>
          <a:lstStyle/>
          <a:p>
            <a:pPr>
              <a:defRPr/>
            </a:pPr>
            <a:endParaRPr lang="pl-PL"/>
          </a:p>
        </p:txBody>
      </p:sp>
      <p:sp>
        <p:nvSpPr>
          <p:cNvPr id="11" name="Line 11"/>
          <p:cNvSpPr>
            <a:spLocks noChangeShapeType="1"/>
          </p:cNvSpPr>
          <p:nvPr/>
        </p:nvSpPr>
        <p:spPr bwMode="auto">
          <a:xfrm>
            <a:off x="2590800" y="2895600"/>
            <a:ext cx="152400" cy="304800"/>
          </a:xfrm>
          <a:prstGeom prst="line">
            <a:avLst/>
          </a:prstGeom>
          <a:ln w="9525">
            <a:solidFill>
              <a:schemeClr val="tx1"/>
            </a:solidFill>
            <a:round/>
            <a:headEnd/>
            <a:tailEnd/>
          </a:ln>
        </p:spPr>
        <p:txBody>
          <a:bodyPr/>
          <a:lstStyle/>
          <a:p>
            <a:pPr>
              <a:defRPr/>
            </a:pPr>
            <a:endParaRPr lang="pl-PL"/>
          </a:p>
        </p:txBody>
      </p:sp>
      <p:sp>
        <p:nvSpPr>
          <p:cNvPr id="12" name="Text Box 12"/>
          <p:cNvSpPr txBox="1">
            <a:spLocks noChangeArrowheads="1"/>
          </p:cNvSpPr>
          <p:nvPr/>
        </p:nvSpPr>
        <p:spPr bwMode="auto">
          <a:xfrm>
            <a:off x="2057400" y="1600200"/>
            <a:ext cx="304800" cy="369332"/>
          </a:xfrm>
          <a:prstGeom prst="rect">
            <a:avLst/>
          </a:prstGeom>
        </p:spPr>
        <p:txBody>
          <a:bodyPr>
            <a:spAutoFit/>
          </a:bodyPr>
          <a:lstStyle/>
          <a:p>
            <a:pPr>
              <a:spcBef>
                <a:spcPct val="50000"/>
              </a:spcBef>
              <a:defRPr/>
            </a:pPr>
            <a:r>
              <a:rPr lang="en-US" b="1" dirty="0"/>
              <a:t>P</a:t>
            </a:r>
          </a:p>
        </p:txBody>
      </p:sp>
      <p:sp>
        <p:nvSpPr>
          <p:cNvPr id="13" name="Text Box 13"/>
          <p:cNvSpPr txBox="1">
            <a:spLocks noChangeArrowheads="1"/>
          </p:cNvSpPr>
          <p:nvPr/>
        </p:nvSpPr>
        <p:spPr bwMode="auto">
          <a:xfrm>
            <a:off x="2667000" y="2362200"/>
            <a:ext cx="381000" cy="369332"/>
          </a:xfrm>
          <a:prstGeom prst="rect">
            <a:avLst/>
          </a:prstGeom>
        </p:spPr>
        <p:txBody>
          <a:bodyPr>
            <a:spAutoFit/>
          </a:bodyPr>
          <a:lstStyle/>
          <a:p>
            <a:pPr>
              <a:spcBef>
                <a:spcPct val="50000"/>
              </a:spcBef>
              <a:defRPr/>
            </a:pPr>
            <a:r>
              <a:rPr lang="en-US" b="1"/>
              <a:t>S</a:t>
            </a:r>
          </a:p>
        </p:txBody>
      </p:sp>
      <p:sp>
        <p:nvSpPr>
          <p:cNvPr id="14" name="Text Box 14"/>
          <p:cNvSpPr txBox="1">
            <a:spLocks noChangeArrowheads="1"/>
          </p:cNvSpPr>
          <p:nvPr/>
        </p:nvSpPr>
        <p:spPr bwMode="auto">
          <a:xfrm>
            <a:off x="578427" y="2540123"/>
            <a:ext cx="762000" cy="369332"/>
          </a:xfrm>
          <a:prstGeom prst="rect">
            <a:avLst/>
          </a:prstGeom>
        </p:spPr>
        <p:txBody>
          <a:bodyPr>
            <a:spAutoFit/>
          </a:bodyPr>
          <a:lstStyle/>
          <a:p>
            <a:pPr>
              <a:spcBef>
                <a:spcPct val="50000"/>
              </a:spcBef>
              <a:defRPr/>
            </a:pPr>
            <a:r>
              <a:rPr lang="en-US" b="1" dirty="0"/>
              <a:t>V</a:t>
            </a:r>
          </a:p>
        </p:txBody>
      </p:sp>
      <p:sp>
        <p:nvSpPr>
          <p:cNvPr id="15" name="AutoShape 15"/>
          <p:cNvSpPr>
            <a:spLocks noChangeArrowheads="1"/>
          </p:cNvSpPr>
          <p:nvPr/>
        </p:nvSpPr>
        <p:spPr bwMode="auto">
          <a:xfrm>
            <a:off x="1600200" y="16002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6" name="Line 16"/>
          <p:cNvSpPr>
            <a:spLocks noChangeShapeType="1"/>
          </p:cNvSpPr>
          <p:nvPr/>
        </p:nvSpPr>
        <p:spPr bwMode="auto">
          <a:xfrm>
            <a:off x="1905000" y="1143000"/>
            <a:ext cx="0" cy="457200"/>
          </a:xfrm>
          <a:prstGeom prst="line">
            <a:avLst/>
          </a:prstGeom>
          <a:ln w="9525">
            <a:solidFill>
              <a:schemeClr val="tx1"/>
            </a:solidFill>
            <a:round/>
            <a:headEnd/>
            <a:tailEnd/>
          </a:ln>
        </p:spPr>
        <p:txBody>
          <a:bodyPr/>
          <a:lstStyle/>
          <a:p>
            <a:pPr>
              <a:defRPr/>
            </a:pPr>
            <a:endParaRPr lang="pl-PL"/>
          </a:p>
        </p:txBody>
      </p:sp>
      <p:sp>
        <p:nvSpPr>
          <p:cNvPr id="17" name="AutoShape 17"/>
          <p:cNvSpPr>
            <a:spLocks noChangeArrowheads="1"/>
          </p:cNvSpPr>
          <p:nvPr/>
        </p:nvSpPr>
        <p:spPr bwMode="auto">
          <a:xfrm>
            <a:off x="1752600" y="32004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8" name="Oval 18"/>
          <p:cNvSpPr>
            <a:spLocks noChangeArrowheads="1"/>
          </p:cNvSpPr>
          <p:nvPr/>
        </p:nvSpPr>
        <p:spPr bwMode="auto">
          <a:xfrm>
            <a:off x="5562600" y="3124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9" name="Oval 19"/>
          <p:cNvSpPr>
            <a:spLocks noChangeArrowheads="1"/>
          </p:cNvSpPr>
          <p:nvPr/>
        </p:nvSpPr>
        <p:spPr bwMode="auto">
          <a:xfrm>
            <a:off x="6858000" y="14478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0" name="Oval 20"/>
          <p:cNvSpPr>
            <a:spLocks noChangeArrowheads="1"/>
          </p:cNvSpPr>
          <p:nvPr/>
        </p:nvSpPr>
        <p:spPr bwMode="auto">
          <a:xfrm>
            <a:off x="7391400" y="22860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1" name="Line 21"/>
          <p:cNvSpPr>
            <a:spLocks noChangeShapeType="1"/>
          </p:cNvSpPr>
          <p:nvPr/>
        </p:nvSpPr>
        <p:spPr bwMode="auto">
          <a:xfrm flipH="1">
            <a:off x="6629400" y="1981200"/>
            <a:ext cx="381000" cy="381000"/>
          </a:xfrm>
          <a:prstGeom prst="line">
            <a:avLst/>
          </a:prstGeom>
          <a:ln w="9525">
            <a:solidFill>
              <a:schemeClr val="tx1"/>
            </a:solidFill>
            <a:round/>
            <a:headEnd/>
            <a:tailEnd/>
          </a:ln>
        </p:spPr>
        <p:txBody>
          <a:bodyPr/>
          <a:lstStyle/>
          <a:p>
            <a:pPr>
              <a:defRPr/>
            </a:pPr>
            <a:endParaRPr lang="pl-PL"/>
          </a:p>
        </p:txBody>
      </p:sp>
      <p:sp>
        <p:nvSpPr>
          <p:cNvPr id="22" name="Line 24"/>
          <p:cNvSpPr>
            <a:spLocks noChangeShapeType="1"/>
          </p:cNvSpPr>
          <p:nvPr/>
        </p:nvSpPr>
        <p:spPr bwMode="auto">
          <a:xfrm>
            <a:off x="7315200" y="1905000"/>
            <a:ext cx="228600" cy="381000"/>
          </a:xfrm>
          <a:prstGeom prst="line">
            <a:avLst/>
          </a:prstGeom>
          <a:ln w="9525">
            <a:solidFill>
              <a:schemeClr val="tx1"/>
            </a:solidFill>
            <a:round/>
            <a:headEnd/>
            <a:tailEnd/>
          </a:ln>
        </p:spPr>
        <p:txBody>
          <a:bodyPr/>
          <a:lstStyle/>
          <a:p>
            <a:pPr>
              <a:defRPr/>
            </a:pPr>
            <a:endParaRPr lang="pl-PL"/>
          </a:p>
        </p:txBody>
      </p:sp>
      <p:sp>
        <p:nvSpPr>
          <p:cNvPr id="23" name="Text Box 25"/>
          <p:cNvSpPr txBox="1">
            <a:spLocks noChangeArrowheads="1"/>
          </p:cNvSpPr>
          <p:nvPr/>
        </p:nvSpPr>
        <p:spPr bwMode="auto">
          <a:xfrm>
            <a:off x="6019800" y="2209800"/>
            <a:ext cx="419100" cy="369332"/>
          </a:xfrm>
          <a:prstGeom prst="rect">
            <a:avLst/>
          </a:prstGeom>
        </p:spPr>
        <p:txBody>
          <a:bodyPr wrap="square">
            <a:spAutoFit/>
          </a:bodyPr>
          <a:lstStyle/>
          <a:p>
            <a:pPr>
              <a:spcBef>
                <a:spcPct val="50000"/>
              </a:spcBef>
              <a:defRPr/>
            </a:pPr>
            <a:r>
              <a:rPr lang="en-US" b="1"/>
              <a:t>P</a:t>
            </a:r>
          </a:p>
        </p:txBody>
      </p:sp>
      <p:sp>
        <p:nvSpPr>
          <p:cNvPr id="24" name="Text Box 26"/>
          <p:cNvSpPr txBox="1">
            <a:spLocks noChangeArrowheads="1"/>
          </p:cNvSpPr>
          <p:nvPr/>
        </p:nvSpPr>
        <p:spPr bwMode="auto">
          <a:xfrm>
            <a:off x="7467600" y="1295400"/>
            <a:ext cx="381000" cy="369332"/>
          </a:xfrm>
          <a:prstGeom prst="rect">
            <a:avLst/>
          </a:prstGeom>
        </p:spPr>
        <p:txBody>
          <a:bodyPr>
            <a:spAutoFit/>
          </a:bodyPr>
          <a:lstStyle/>
          <a:p>
            <a:pPr>
              <a:spcBef>
                <a:spcPct val="50000"/>
              </a:spcBef>
              <a:defRPr/>
            </a:pPr>
            <a:r>
              <a:rPr lang="en-US" b="1"/>
              <a:t>S</a:t>
            </a:r>
          </a:p>
        </p:txBody>
      </p:sp>
      <p:sp>
        <p:nvSpPr>
          <p:cNvPr id="25" name="Text Box 27"/>
          <p:cNvSpPr txBox="1">
            <a:spLocks noChangeArrowheads="1"/>
          </p:cNvSpPr>
          <p:nvPr/>
        </p:nvSpPr>
        <p:spPr bwMode="auto">
          <a:xfrm>
            <a:off x="5105400" y="3124200"/>
            <a:ext cx="762000" cy="369332"/>
          </a:xfrm>
          <a:prstGeom prst="rect">
            <a:avLst/>
          </a:prstGeom>
        </p:spPr>
        <p:txBody>
          <a:bodyPr>
            <a:spAutoFit/>
          </a:bodyPr>
          <a:lstStyle/>
          <a:p>
            <a:pPr>
              <a:spcBef>
                <a:spcPct val="50000"/>
              </a:spcBef>
              <a:defRPr/>
            </a:pPr>
            <a:r>
              <a:rPr lang="en-US" b="1"/>
              <a:t>V</a:t>
            </a:r>
          </a:p>
        </p:txBody>
      </p:sp>
      <p:sp>
        <p:nvSpPr>
          <p:cNvPr id="26" name="AutoShape 28"/>
          <p:cNvSpPr>
            <a:spLocks noChangeArrowheads="1"/>
          </p:cNvSpPr>
          <p:nvPr/>
        </p:nvSpPr>
        <p:spPr bwMode="auto">
          <a:xfrm>
            <a:off x="6324600" y="22860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27" name="Line 29"/>
          <p:cNvSpPr>
            <a:spLocks noChangeShapeType="1"/>
          </p:cNvSpPr>
          <p:nvPr/>
        </p:nvSpPr>
        <p:spPr bwMode="auto">
          <a:xfrm>
            <a:off x="7162800" y="1143000"/>
            <a:ext cx="0" cy="304800"/>
          </a:xfrm>
          <a:prstGeom prst="line">
            <a:avLst/>
          </a:prstGeom>
          <a:ln w="9525">
            <a:solidFill>
              <a:schemeClr val="tx1"/>
            </a:solidFill>
            <a:round/>
            <a:headEnd/>
            <a:tailEnd/>
          </a:ln>
        </p:spPr>
        <p:txBody>
          <a:bodyPr/>
          <a:lstStyle/>
          <a:p>
            <a:pPr>
              <a:defRPr/>
            </a:pPr>
            <a:endParaRPr lang="pl-PL"/>
          </a:p>
        </p:txBody>
      </p:sp>
      <p:sp>
        <p:nvSpPr>
          <p:cNvPr id="28" name="AutoShape 30"/>
          <p:cNvSpPr>
            <a:spLocks noChangeArrowheads="1"/>
          </p:cNvSpPr>
          <p:nvPr/>
        </p:nvSpPr>
        <p:spPr bwMode="auto">
          <a:xfrm>
            <a:off x="6781800" y="31242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29" name="Line 31"/>
          <p:cNvSpPr>
            <a:spLocks noChangeShapeType="1"/>
          </p:cNvSpPr>
          <p:nvPr/>
        </p:nvSpPr>
        <p:spPr bwMode="auto">
          <a:xfrm flipH="1">
            <a:off x="6019800" y="2819400"/>
            <a:ext cx="609600" cy="381000"/>
          </a:xfrm>
          <a:prstGeom prst="line">
            <a:avLst/>
          </a:prstGeom>
          <a:ln w="9525">
            <a:solidFill>
              <a:schemeClr val="tx1"/>
            </a:solidFill>
            <a:round/>
            <a:headEnd/>
            <a:tailEnd/>
          </a:ln>
        </p:spPr>
        <p:txBody>
          <a:bodyPr/>
          <a:lstStyle/>
          <a:p>
            <a:pPr>
              <a:defRPr/>
            </a:pPr>
            <a:endParaRPr lang="pl-PL"/>
          </a:p>
        </p:txBody>
      </p:sp>
      <p:sp>
        <p:nvSpPr>
          <p:cNvPr id="30" name="Line 32"/>
          <p:cNvSpPr>
            <a:spLocks noChangeShapeType="1"/>
          </p:cNvSpPr>
          <p:nvPr/>
        </p:nvSpPr>
        <p:spPr bwMode="auto">
          <a:xfrm>
            <a:off x="6629400" y="2819400"/>
            <a:ext cx="457200" cy="304800"/>
          </a:xfrm>
          <a:prstGeom prst="line">
            <a:avLst/>
          </a:prstGeom>
          <a:ln w="9525">
            <a:solidFill>
              <a:schemeClr val="tx1"/>
            </a:solidFill>
            <a:round/>
            <a:headEnd/>
            <a:tailEnd/>
          </a:ln>
        </p:spPr>
        <p:txBody>
          <a:bodyPr/>
          <a:lstStyle/>
          <a:p>
            <a:pPr>
              <a:defRPr/>
            </a:pPr>
            <a:endParaRPr lang="pl-PL"/>
          </a:p>
        </p:txBody>
      </p:sp>
      <p:sp>
        <p:nvSpPr>
          <p:cNvPr id="31" name="Line 33"/>
          <p:cNvSpPr>
            <a:spLocks noChangeShapeType="1"/>
          </p:cNvSpPr>
          <p:nvPr/>
        </p:nvSpPr>
        <p:spPr bwMode="auto">
          <a:xfrm>
            <a:off x="3124200" y="2362200"/>
            <a:ext cx="2362200" cy="0"/>
          </a:xfrm>
          <a:prstGeom prst="line">
            <a:avLst/>
          </a:prstGeom>
          <a:ln w="57150">
            <a:solidFill>
              <a:schemeClr val="tx1"/>
            </a:solidFill>
            <a:round/>
            <a:headEnd/>
            <a:tailEnd type="triangle" w="med" len="med"/>
          </a:ln>
        </p:spPr>
        <p:txBody>
          <a:bodyPr/>
          <a:lstStyle/>
          <a:p>
            <a:pPr>
              <a:defRPr/>
            </a:pPr>
            <a:endParaRPr lang="pl-PL"/>
          </a:p>
        </p:txBody>
      </p:sp>
      <p:sp>
        <p:nvSpPr>
          <p:cNvPr id="32" name="Text Box 34"/>
          <p:cNvSpPr txBox="1">
            <a:spLocks noChangeArrowheads="1"/>
          </p:cNvSpPr>
          <p:nvPr/>
        </p:nvSpPr>
        <p:spPr bwMode="auto">
          <a:xfrm>
            <a:off x="3124200" y="1905000"/>
            <a:ext cx="2514600" cy="369332"/>
          </a:xfrm>
          <a:prstGeom prst="rect">
            <a:avLst/>
          </a:prstGeom>
        </p:spPr>
        <p:txBody>
          <a:bodyPr>
            <a:spAutoFit/>
          </a:bodyPr>
          <a:lstStyle/>
          <a:p>
            <a:pPr algn="ctr">
              <a:spcBef>
                <a:spcPct val="50000"/>
              </a:spcBef>
              <a:defRPr/>
            </a:pPr>
            <a:r>
              <a:rPr lang="en-US" dirty="0"/>
              <a:t>Rotate S around P</a:t>
            </a:r>
          </a:p>
        </p:txBody>
      </p:sp>
      <p:sp>
        <p:nvSpPr>
          <p:cNvPr id="33" name="Oval 35"/>
          <p:cNvSpPr>
            <a:spLocks noChangeArrowheads="1"/>
          </p:cNvSpPr>
          <p:nvPr/>
        </p:nvSpPr>
        <p:spPr bwMode="auto">
          <a:xfrm>
            <a:off x="2819400" y="5867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4" name="Oval 36"/>
          <p:cNvSpPr>
            <a:spLocks noChangeArrowheads="1"/>
          </p:cNvSpPr>
          <p:nvPr/>
        </p:nvSpPr>
        <p:spPr bwMode="auto">
          <a:xfrm>
            <a:off x="3657600" y="5105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5" name="Oval 37"/>
          <p:cNvSpPr>
            <a:spLocks noChangeArrowheads="1"/>
          </p:cNvSpPr>
          <p:nvPr/>
        </p:nvSpPr>
        <p:spPr bwMode="auto">
          <a:xfrm>
            <a:off x="4648200" y="5029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6" name="Line 38"/>
          <p:cNvSpPr>
            <a:spLocks noChangeShapeType="1"/>
          </p:cNvSpPr>
          <p:nvPr/>
        </p:nvSpPr>
        <p:spPr bwMode="auto">
          <a:xfrm flipH="1">
            <a:off x="4038600" y="4648200"/>
            <a:ext cx="381000" cy="533400"/>
          </a:xfrm>
          <a:prstGeom prst="line">
            <a:avLst/>
          </a:prstGeom>
          <a:ln w="9525">
            <a:solidFill>
              <a:schemeClr val="tx1"/>
            </a:solidFill>
            <a:round/>
            <a:headEnd/>
            <a:tailEnd/>
          </a:ln>
        </p:spPr>
        <p:txBody>
          <a:bodyPr/>
          <a:lstStyle/>
          <a:p>
            <a:pPr>
              <a:defRPr/>
            </a:pPr>
            <a:endParaRPr lang="pl-PL"/>
          </a:p>
        </p:txBody>
      </p:sp>
      <p:sp>
        <p:nvSpPr>
          <p:cNvPr id="37" name="Line 39"/>
          <p:cNvSpPr>
            <a:spLocks noChangeShapeType="1"/>
          </p:cNvSpPr>
          <p:nvPr/>
        </p:nvSpPr>
        <p:spPr bwMode="auto">
          <a:xfrm>
            <a:off x="4572000" y="4648200"/>
            <a:ext cx="228600" cy="381000"/>
          </a:xfrm>
          <a:prstGeom prst="line">
            <a:avLst/>
          </a:prstGeom>
          <a:ln w="9525">
            <a:solidFill>
              <a:schemeClr val="tx1"/>
            </a:solidFill>
            <a:round/>
            <a:headEnd/>
            <a:tailEnd/>
          </a:ln>
        </p:spPr>
        <p:txBody>
          <a:bodyPr/>
          <a:lstStyle/>
          <a:p>
            <a:pPr>
              <a:defRPr/>
            </a:pPr>
            <a:endParaRPr lang="pl-PL"/>
          </a:p>
        </p:txBody>
      </p:sp>
      <p:sp>
        <p:nvSpPr>
          <p:cNvPr id="38" name="Text Box 40"/>
          <p:cNvSpPr txBox="1">
            <a:spLocks noChangeArrowheads="1"/>
          </p:cNvSpPr>
          <p:nvPr/>
        </p:nvSpPr>
        <p:spPr bwMode="auto">
          <a:xfrm>
            <a:off x="3352800" y="5029200"/>
            <a:ext cx="304800" cy="369332"/>
          </a:xfrm>
          <a:prstGeom prst="rect">
            <a:avLst/>
          </a:prstGeom>
        </p:spPr>
        <p:txBody>
          <a:bodyPr>
            <a:spAutoFit/>
          </a:bodyPr>
          <a:lstStyle/>
          <a:p>
            <a:pPr>
              <a:spcBef>
                <a:spcPct val="50000"/>
              </a:spcBef>
              <a:defRPr/>
            </a:pPr>
            <a:r>
              <a:rPr lang="en-US" b="1" dirty="0"/>
              <a:t>P</a:t>
            </a:r>
          </a:p>
        </p:txBody>
      </p:sp>
      <p:sp>
        <p:nvSpPr>
          <p:cNvPr id="39" name="Text Box 41"/>
          <p:cNvSpPr txBox="1">
            <a:spLocks noChangeArrowheads="1"/>
          </p:cNvSpPr>
          <p:nvPr/>
        </p:nvSpPr>
        <p:spPr bwMode="auto">
          <a:xfrm>
            <a:off x="4724400" y="4038600"/>
            <a:ext cx="381000" cy="369332"/>
          </a:xfrm>
          <a:prstGeom prst="rect">
            <a:avLst/>
          </a:prstGeom>
        </p:spPr>
        <p:txBody>
          <a:bodyPr>
            <a:spAutoFit/>
          </a:bodyPr>
          <a:lstStyle/>
          <a:p>
            <a:pPr>
              <a:spcBef>
                <a:spcPct val="50000"/>
              </a:spcBef>
              <a:defRPr/>
            </a:pPr>
            <a:r>
              <a:rPr lang="en-US" b="1"/>
              <a:t>S</a:t>
            </a:r>
          </a:p>
        </p:txBody>
      </p:sp>
      <p:sp>
        <p:nvSpPr>
          <p:cNvPr id="40" name="Text Box 42"/>
          <p:cNvSpPr txBox="1">
            <a:spLocks noChangeArrowheads="1"/>
          </p:cNvSpPr>
          <p:nvPr/>
        </p:nvSpPr>
        <p:spPr bwMode="auto">
          <a:xfrm>
            <a:off x="2476500" y="5867400"/>
            <a:ext cx="762000" cy="369332"/>
          </a:xfrm>
          <a:prstGeom prst="rect">
            <a:avLst/>
          </a:prstGeom>
        </p:spPr>
        <p:txBody>
          <a:bodyPr>
            <a:spAutoFit/>
          </a:bodyPr>
          <a:lstStyle/>
          <a:p>
            <a:pPr>
              <a:spcBef>
                <a:spcPct val="50000"/>
              </a:spcBef>
              <a:defRPr/>
            </a:pPr>
            <a:r>
              <a:rPr lang="en-US" b="1" dirty="0"/>
              <a:t>V</a:t>
            </a:r>
          </a:p>
        </p:txBody>
      </p:sp>
      <p:sp>
        <p:nvSpPr>
          <p:cNvPr id="41" name="AutoShape 43"/>
          <p:cNvSpPr>
            <a:spLocks noChangeArrowheads="1"/>
          </p:cNvSpPr>
          <p:nvPr/>
        </p:nvSpPr>
        <p:spPr bwMode="auto">
          <a:xfrm>
            <a:off x="4191000" y="41148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42" name="Line 44"/>
          <p:cNvSpPr>
            <a:spLocks noChangeShapeType="1"/>
          </p:cNvSpPr>
          <p:nvPr/>
        </p:nvSpPr>
        <p:spPr bwMode="auto">
          <a:xfrm>
            <a:off x="4495800" y="3505200"/>
            <a:ext cx="0" cy="609600"/>
          </a:xfrm>
          <a:prstGeom prst="line">
            <a:avLst/>
          </a:prstGeom>
          <a:ln w="9525">
            <a:solidFill>
              <a:schemeClr val="tx1"/>
            </a:solidFill>
            <a:round/>
            <a:headEnd/>
            <a:tailEnd/>
          </a:ln>
        </p:spPr>
        <p:txBody>
          <a:bodyPr/>
          <a:lstStyle/>
          <a:p>
            <a:pPr>
              <a:defRPr/>
            </a:pPr>
            <a:endParaRPr lang="pl-PL"/>
          </a:p>
        </p:txBody>
      </p:sp>
      <p:sp>
        <p:nvSpPr>
          <p:cNvPr id="43" name="AutoShape 45"/>
          <p:cNvSpPr>
            <a:spLocks noChangeArrowheads="1"/>
          </p:cNvSpPr>
          <p:nvPr/>
        </p:nvSpPr>
        <p:spPr bwMode="auto">
          <a:xfrm>
            <a:off x="4038600" y="58674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44" name="Line 46"/>
          <p:cNvSpPr>
            <a:spLocks noChangeShapeType="1"/>
          </p:cNvSpPr>
          <p:nvPr/>
        </p:nvSpPr>
        <p:spPr bwMode="auto">
          <a:xfrm flipH="1">
            <a:off x="3276600" y="5562600"/>
            <a:ext cx="609600" cy="381000"/>
          </a:xfrm>
          <a:prstGeom prst="line">
            <a:avLst/>
          </a:prstGeom>
          <a:ln w="9525">
            <a:solidFill>
              <a:schemeClr val="tx1"/>
            </a:solidFill>
            <a:round/>
            <a:headEnd/>
            <a:tailEnd/>
          </a:ln>
        </p:spPr>
        <p:txBody>
          <a:bodyPr/>
          <a:lstStyle/>
          <a:p>
            <a:pPr>
              <a:defRPr/>
            </a:pPr>
            <a:endParaRPr lang="pl-PL"/>
          </a:p>
        </p:txBody>
      </p:sp>
      <p:sp>
        <p:nvSpPr>
          <p:cNvPr id="45" name="Line 47"/>
          <p:cNvSpPr>
            <a:spLocks noChangeShapeType="1"/>
          </p:cNvSpPr>
          <p:nvPr/>
        </p:nvSpPr>
        <p:spPr bwMode="auto">
          <a:xfrm>
            <a:off x="3886200" y="5562600"/>
            <a:ext cx="457200" cy="304800"/>
          </a:xfrm>
          <a:prstGeom prst="line">
            <a:avLst/>
          </a:prstGeom>
          <a:ln w="9525">
            <a:solidFill>
              <a:schemeClr val="tx1"/>
            </a:solidFill>
            <a:round/>
            <a:headEnd/>
            <a:tailEnd/>
          </a:ln>
        </p:spPr>
        <p:txBody>
          <a:bodyPr/>
          <a:lstStyle/>
          <a:p>
            <a:pPr>
              <a:defRPr/>
            </a:pPr>
            <a:endParaRPr lang="pl-PL"/>
          </a:p>
        </p:txBody>
      </p:sp>
      <p:cxnSp>
        <p:nvCxnSpPr>
          <p:cNvPr id="46" name="AutoShape 49"/>
          <p:cNvCxnSpPr>
            <a:cxnSpLocks noChangeShapeType="1"/>
          </p:cNvCxnSpPr>
          <p:nvPr/>
        </p:nvCxnSpPr>
        <p:spPr bwMode="auto">
          <a:xfrm rot="5400000">
            <a:off x="5372894" y="3923506"/>
            <a:ext cx="1295400" cy="1220788"/>
          </a:xfrm>
          <a:prstGeom prst="bentConnector3">
            <a:avLst>
              <a:gd name="adj1" fmla="val 101593"/>
            </a:avLst>
          </a:prstGeom>
          <a:ln w="57150">
            <a:solidFill>
              <a:schemeClr val="tx1"/>
            </a:solidFill>
            <a:miter lim="800000"/>
            <a:headEnd/>
            <a:tailEnd type="triangle" w="med" len="med"/>
          </a:ln>
        </p:spPr>
      </p:cxnSp>
      <p:sp>
        <p:nvSpPr>
          <p:cNvPr id="47" name="Text Box 50"/>
          <p:cNvSpPr txBox="1">
            <a:spLocks noChangeArrowheads="1"/>
          </p:cNvSpPr>
          <p:nvPr/>
        </p:nvSpPr>
        <p:spPr bwMode="auto">
          <a:xfrm>
            <a:off x="5295900" y="5391605"/>
            <a:ext cx="3124200" cy="923330"/>
          </a:xfrm>
          <a:prstGeom prst="rect">
            <a:avLst/>
          </a:prstGeom>
        </p:spPr>
        <p:txBody>
          <a:bodyPr wrap="square">
            <a:spAutoFit/>
          </a:bodyPr>
          <a:lstStyle/>
          <a:p>
            <a:pPr>
              <a:spcBef>
                <a:spcPct val="50000"/>
              </a:spcBef>
              <a:defRPr/>
            </a:pPr>
            <a:r>
              <a:rPr lang="en-US" dirty="0"/>
              <a:t>Recolor: Swap colors of S and P, and color S’s Right child Black</a:t>
            </a:r>
          </a:p>
        </p:txBody>
      </p:sp>
    </p:spTree>
    <p:extLst>
      <p:ext uri="{BB962C8B-B14F-4D97-AF65-F5344CB8AC3E}">
        <p14:creationId xmlns:p14="http://schemas.microsoft.com/office/powerpoint/2010/main" val="24387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95300" y="533400"/>
            <a:ext cx="7772400" cy="685800"/>
          </a:xfrm>
        </p:spPr>
        <p:txBody>
          <a:bodyPr>
            <a:normAutofit/>
          </a:bodyPr>
          <a:lstStyle/>
          <a:p>
            <a:pPr algn="ctr" eaLnBrk="1" hangingPunct="1">
              <a:defRPr/>
            </a:pPr>
            <a:r>
              <a:rPr lang="en-US" dirty="0">
                <a:solidFill>
                  <a:srgbClr val="FF0000"/>
                </a:solidFill>
              </a:rPr>
              <a:t>Red</a:t>
            </a:r>
            <a:r>
              <a:rPr lang="en-US" dirty="0"/>
              <a:t>-</a:t>
            </a:r>
            <a:r>
              <a:rPr lang="en-US" dirty="0">
                <a:solidFill>
                  <a:schemeClr val="tx1"/>
                </a:solidFill>
              </a:rPr>
              <a:t>Black Trees</a:t>
            </a:r>
          </a:p>
        </p:txBody>
      </p:sp>
      <p:sp>
        <p:nvSpPr>
          <p:cNvPr id="3" name="Rectangle 3"/>
          <p:cNvSpPr txBox="1">
            <a:spLocks noChangeArrowheads="1"/>
          </p:cNvSpPr>
          <p:nvPr/>
        </p:nvSpPr>
        <p:spPr>
          <a:xfrm>
            <a:off x="381000" y="1676400"/>
            <a:ext cx="8001000" cy="4800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defRPr/>
            </a:pPr>
            <a:r>
              <a:rPr lang="en-US" dirty="0"/>
              <a:t>Definition: a binary search tree with nodes colored </a:t>
            </a:r>
            <a:r>
              <a:rPr lang="en-US" dirty="0">
                <a:solidFill>
                  <a:srgbClr val="FF0000"/>
                </a:solidFill>
              </a:rPr>
              <a:t>red</a:t>
            </a:r>
            <a:r>
              <a:rPr lang="en-US" dirty="0"/>
              <a:t> and black such that:</a:t>
            </a:r>
          </a:p>
          <a:p>
            <a:pPr lvl="1">
              <a:defRPr/>
            </a:pPr>
            <a:r>
              <a:rPr lang="en-US" sz="2400" dirty="0"/>
              <a:t>the paths from the root to any leaf have the same number of black nodes,</a:t>
            </a:r>
          </a:p>
          <a:p>
            <a:pPr lvl="1">
              <a:defRPr/>
            </a:pPr>
            <a:r>
              <a:rPr lang="en-US" sz="2400" dirty="0"/>
              <a:t>there are no two consecutive </a:t>
            </a:r>
            <a:r>
              <a:rPr lang="en-US" sz="2400" dirty="0">
                <a:solidFill>
                  <a:srgbClr val="FF0000"/>
                </a:solidFill>
              </a:rPr>
              <a:t>red</a:t>
            </a:r>
            <a:r>
              <a:rPr lang="en-US" sz="2400" dirty="0"/>
              <a:t> nodes, If a node is </a:t>
            </a:r>
            <a:r>
              <a:rPr lang="en-US" sz="2400" dirty="0">
                <a:solidFill>
                  <a:srgbClr val="FF0000"/>
                </a:solidFill>
              </a:rPr>
              <a:t>red</a:t>
            </a:r>
            <a:r>
              <a:rPr lang="en-US" sz="2400" dirty="0"/>
              <a:t>, then both of its children are black</a:t>
            </a:r>
          </a:p>
          <a:p>
            <a:pPr lvl="1">
              <a:defRPr/>
            </a:pPr>
            <a:r>
              <a:rPr lang="en-US" sz="2400" dirty="0"/>
              <a:t>the root is black.</a:t>
            </a:r>
          </a:p>
          <a:p>
            <a:pPr marL="365760" lvl="1" indent="0">
              <a:buNone/>
              <a:defRPr/>
            </a:pPr>
            <a:endParaRPr lang="en-US" sz="2400" dirty="0"/>
          </a:p>
          <a:p>
            <a:pPr marL="0" indent="0">
              <a:buNone/>
              <a:defRPr/>
            </a:pPr>
            <a:endParaRPr lang="en-US" dirty="0"/>
          </a:p>
        </p:txBody>
      </p:sp>
    </p:spTree>
    <p:extLst>
      <p:ext uri="{BB962C8B-B14F-4D97-AF65-F5344CB8AC3E}">
        <p14:creationId xmlns:p14="http://schemas.microsoft.com/office/powerpoint/2010/main" val="3498697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3359727" y="1736293"/>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 name="Oval 5"/>
          <p:cNvSpPr>
            <a:spLocks noChangeArrowheads="1"/>
          </p:cNvSpPr>
          <p:nvPr/>
        </p:nvSpPr>
        <p:spPr bwMode="auto">
          <a:xfrm>
            <a:off x="4426527" y="1736293"/>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6"/>
          <p:cNvSpPr>
            <a:spLocks noChangeArrowheads="1"/>
          </p:cNvSpPr>
          <p:nvPr/>
        </p:nvSpPr>
        <p:spPr bwMode="auto">
          <a:xfrm>
            <a:off x="3962400" y="2498293"/>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 name="Line 7"/>
          <p:cNvSpPr>
            <a:spLocks noChangeShapeType="1"/>
          </p:cNvSpPr>
          <p:nvPr/>
        </p:nvSpPr>
        <p:spPr bwMode="auto">
          <a:xfrm flipH="1">
            <a:off x="3664527" y="1431493"/>
            <a:ext cx="381000" cy="381000"/>
          </a:xfrm>
          <a:prstGeom prst="line">
            <a:avLst/>
          </a:prstGeom>
          <a:ln w="9525">
            <a:solidFill>
              <a:schemeClr val="tx1"/>
            </a:solidFill>
            <a:round/>
            <a:headEnd/>
            <a:tailEnd/>
          </a:ln>
        </p:spPr>
        <p:txBody>
          <a:bodyPr/>
          <a:lstStyle/>
          <a:p>
            <a:pPr>
              <a:defRPr/>
            </a:pPr>
            <a:endParaRPr lang="pl-PL"/>
          </a:p>
        </p:txBody>
      </p:sp>
      <p:sp>
        <p:nvSpPr>
          <p:cNvPr id="8" name="Line 8"/>
          <p:cNvSpPr>
            <a:spLocks noChangeShapeType="1"/>
          </p:cNvSpPr>
          <p:nvPr/>
        </p:nvSpPr>
        <p:spPr bwMode="auto">
          <a:xfrm>
            <a:off x="4350327" y="1431493"/>
            <a:ext cx="228600" cy="304800"/>
          </a:xfrm>
          <a:prstGeom prst="line">
            <a:avLst/>
          </a:prstGeom>
          <a:ln w="9525">
            <a:solidFill>
              <a:schemeClr val="tx1"/>
            </a:solidFill>
            <a:round/>
            <a:headEnd/>
            <a:tailEnd/>
          </a:ln>
        </p:spPr>
        <p:txBody>
          <a:bodyPr/>
          <a:lstStyle/>
          <a:p>
            <a:pPr>
              <a:defRPr/>
            </a:pPr>
            <a:endParaRPr lang="pl-PL"/>
          </a:p>
        </p:txBody>
      </p:sp>
      <p:sp>
        <p:nvSpPr>
          <p:cNvPr id="9" name="Line 9"/>
          <p:cNvSpPr>
            <a:spLocks noChangeShapeType="1"/>
          </p:cNvSpPr>
          <p:nvPr/>
        </p:nvSpPr>
        <p:spPr bwMode="auto">
          <a:xfrm flipH="1">
            <a:off x="4426527" y="2193493"/>
            <a:ext cx="152400" cy="304800"/>
          </a:xfrm>
          <a:prstGeom prst="line">
            <a:avLst/>
          </a:prstGeom>
          <a:ln w="9525">
            <a:solidFill>
              <a:schemeClr val="tx1"/>
            </a:solidFill>
            <a:round/>
            <a:headEnd/>
            <a:tailEnd/>
          </a:ln>
        </p:spPr>
        <p:txBody>
          <a:bodyPr/>
          <a:lstStyle/>
          <a:p>
            <a:pPr>
              <a:defRPr/>
            </a:pPr>
            <a:endParaRPr lang="pl-PL"/>
          </a:p>
        </p:txBody>
      </p:sp>
      <p:sp>
        <p:nvSpPr>
          <p:cNvPr id="10" name="Line 10"/>
          <p:cNvSpPr>
            <a:spLocks noChangeShapeType="1"/>
          </p:cNvSpPr>
          <p:nvPr/>
        </p:nvSpPr>
        <p:spPr bwMode="auto">
          <a:xfrm>
            <a:off x="4883727" y="2193493"/>
            <a:ext cx="228600" cy="304800"/>
          </a:xfrm>
          <a:prstGeom prst="line">
            <a:avLst/>
          </a:prstGeom>
          <a:ln w="9525">
            <a:solidFill>
              <a:schemeClr val="tx1"/>
            </a:solidFill>
            <a:round/>
            <a:headEnd/>
            <a:tailEnd/>
          </a:ln>
        </p:spPr>
        <p:txBody>
          <a:bodyPr/>
          <a:lstStyle/>
          <a:p>
            <a:pPr>
              <a:defRPr/>
            </a:pPr>
            <a:endParaRPr lang="pl-PL"/>
          </a:p>
        </p:txBody>
      </p:sp>
      <p:sp>
        <p:nvSpPr>
          <p:cNvPr id="11" name="Text Box 11"/>
          <p:cNvSpPr txBox="1">
            <a:spLocks noChangeArrowheads="1"/>
          </p:cNvSpPr>
          <p:nvPr/>
        </p:nvSpPr>
        <p:spPr bwMode="auto">
          <a:xfrm>
            <a:off x="4502727" y="821893"/>
            <a:ext cx="304800" cy="369332"/>
          </a:xfrm>
          <a:prstGeom prst="rect">
            <a:avLst/>
          </a:prstGeom>
        </p:spPr>
        <p:txBody>
          <a:bodyPr>
            <a:spAutoFit/>
          </a:bodyPr>
          <a:lstStyle/>
          <a:p>
            <a:pPr>
              <a:spcBef>
                <a:spcPct val="50000"/>
              </a:spcBef>
              <a:defRPr/>
            </a:pPr>
            <a:r>
              <a:rPr lang="en-US" b="1"/>
              <a:t>P</a:t>
            </a:r>
          </a:p>
        </p:txBody>
      </p:sp>
      <p:sp>
        <p:nvSpPr>
          <p:cNvPr id="12" name="Text Box 12"/>
          <p:cNvSpPr txBox="1">
            <a:spLocks noChangeArrowheads="1"/>
          </p:cNvSpPr>
          <p:nvPr/>
        </p:nvSpPr>
        <p:spPr bwMode="auto">
          <a:xfrm>
            <a:off x="4959927" y="1660093"/>
            <a:ext cx="381000" cy="369332"/>
          </a:xfrm>
          <a:prstGeom prst="rect">
            <a:avLst/>
          </a:prstGeom>
        </p:spPr>
        <p:txBody>
          <a:bodyPr>
            <a:spAutoFit/>
          </a:bodyPr>
          <a:lstStyle/>
          <a:p>
            <a:pPr>
              <a:spcBef>
                <a:spcPct val="50000"/>
              </a:spcBef>
              <a:defRPr/>
            </a:pPr>
            <a:r>
              <a:rPr lang="en-US" b="1"/>
              <a:t>S</a:t>
            </a:r>
          </a:p>
        </p:txBody>
      </p:sp>
      <p:sp>
        <p:nvSpPr>
          <p:cNvPr id="13" name="Text Box 13"/>
          <p:cNvSpPr txBox="1">
            <a:spLocks noChangeArrowheads="1"/>
          </p:cNvSpPr>
          <p:nvPr/>
        </p:nvSpPr>
        <p:spPr bwMode="auto">
          <a:xfrm>
            <a:off x="2864427" y="1754622"/>
            <a:ext cx="762000" cy="369332"/>
          </a:xfrm>
          <a:prstGeom prst="rect">
            <a:avLst/>
          </a:prstGeom>
        </p:spPr>
        <p:txBody>
          <a:bodyPr>
            <a:spAutoFit/>
          </a:bodyPr>
          <a:lstStyle/>
          <a:p>
            <a:pPr>
              <a:spcBef>
                <a:spcPct val="50000"/>
              </a:spcBef>
              <a:defRPr/>
            </a:pPr>
            <a:r>
              <a:rPr lang="en-US" b="1" dirty="0"/>
              <a:t>U</a:t>
            </a:r>
          </a:p>
        </p:txBody>
      </p:sp>
      <p:sp>
        <p:nvSpPr>
          <p:cNvPr id="14" name="AutoShape 14"/>
          <p:cNvSpPr>
            <a:spLocks noChangeArrowheads="1"/>
          </p:cNvSpPr>
          <p:nvPr/>
        </p:nvSpPr>
        <p:spPr bwMode="auto">
          <a:xfrm>
            <a:off x="3893127" y="898093"/>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5" name="Line 15"/>
          <p:cNvSpPr>
            <a:spLocks noChangeShapeType="1"/>
          </p:cNvSpPr>
          <p:nvPr/>
        </p:nvSpPr>
        <p:spPr bwMode="auto">
          <a:xfrm>
            <a:off x="4197927" y="593293"/>
            <a:ext cx="0" cy="304800"/>
          </a:xfrm>
          <a:prstGeom prst="line">
            <a:avLst/>
          </a:prstGeom>
          <a:ln w="9525">
            <a:solidFill>
              <a:schemeClr val="tx1"/>
            </a:solidFill>
            <a:round/>
            <a:headEnd/>
            <a:tailEnd/>
          </a:ln>
        </p:spPr>
        <p:txBody>
          <a:bodyPr/>
          <a:lstStyle/>
          <a:p>
            <a:pPr>
              <a:defRPr/>
            </a:pPr>
            <a:endParaRPr lang="pl-PL"/>
          </a:p>
        </p:txBody>
      </p:sp>
      <p:sp>
        <p:nvSpPr>
          <p:cNvPr id="16" name="Oval 17"/>
          <p:cNvSpPr>
            <a:spLocks noChangeArrowheads="1"/>
          </p:cNvSpPr>
          <p:nvPr/>
        </p:nvSpPr>
        <p:spPr bwMode="auto">
          <a:xfrm>
            <a:off x="4883727" y="2498293"/>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7" name="Oval 4"/>
          <p:cNvSpPr>
            <a:spLocks noChangeArrowheads="1"/>
          </p:cNvSpPr>
          <p:nvPr/>
        </p:nvSpPr>
        <p:spPr bwMode="auto">
          <a:xfrm>
            <a:off x="2864427" y="2516356"/>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8" name="Line 7"/>
          <p:cNvSpPr>
            <a:spLocks noChangeShapeType="1"/>
          </p:cNvSpPr>
          <p:nvPr/>
        </p:nvSpPr>
        <p:spPr bwMode="auto">
          <a:xfrm flipH="1">
            <a:off x="3054927" y="2155393"/>
            <a:ext cx="381000" cy="381000"/>
          </a:xfrm>
          <a:prstGeom prst="line">
            <a:avLst/>
          </a:prstGeom>
          <a:ln w="9525">
            <a:solidFill>
              <a:schemeClr val="tx1"/>
            </a:solidFill>
            <a:round/>
            <a:headEnd/>
            <a:tailEnd/>
          </a:ln>
        </p:spPr>
        <p:txBody>
          <a:bodyPr/>
          <a:lstStyle/>
          <a:p>
            <a:pPr>
              <a:defRPr/>
            </a:pPr>
            <a:endParaRPr lang="pl-PL"/>
          </a:p>
        </p:txBody>
      </p:sp>
      <p:sp>
        <p:nvSpPr>
          <p:cNvPr id="19" name="Text Box 13"/>
          <p:cNvSpPr txBox="1">
            <a:spLocks noChangeArrowheads="1"/>
          </p:cNvSpPr>
          <p:nvPr/>
        </p:nvSpPr>
        <p:spPr bwMode="auto">
          <a:xfrm>
            <a:off x="2400299" y="2574493"/>
            <a:ext cx="762000" cy="369332"/>
          </a:xfrm>
          <a:prstGeom prst="rect">
            <a:avLst/>
          </a:prstGeom>
        </p:spPr>
        <p:txBody>
          <a:bodyPr>
            <a:spAutoFit/>
          </a:bodyPr>
          <a:lstStyle/>
          <a:p>
            <a:pPr>
              <a:spcBef>
                <a:spcPct val="50000"/>
              </a:spcBef>
              <a:defRPr/>
            </a:pPr>
            <a:r>
              <a:rPr lang="en-US" b="1" dirty="0"/>
              <a:t>V</a:t>
            </a:r>
          </a:p>
        </p:txBody>
      </p:sp>
      <p:cxnSp>
        <p:nvCxnSpPr>
          <p:cNvPr id="20" name="Straight Arrow Connector 19"/>
          <p:cNvCxnSpPr/>
          <p:nvPr/>
        </p:nvCxnSpPr>
        <p:spPr>
          <a:xfrm>
            <a:off x="2038348" y="2001817"/>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918853" y="1634672"/>
            <a:ext cx="962891" cy="369332"/>
          </a:xfrm>
          <a:prstGeom prst="rect">
            <a:avLst/>
          </a:prstGeom>
          <a:noFill/>
        </p:spPr>
        <p:txBody>
          <a:bodyPr wrap="square" rtlCol="0">
            <a:spAutoFit/>
          </a:bodyPr>
          <a:lstStyle/>
          <a:p>
            <a:r>
              <a:rPr lang="en-US" dirty="0"/>
              <a:t>delete</a:t>
            </a:r>
          </a:p>
        </p:txBody>
      </p:sp>
      <p:sp>
        <p:nvSpPr>
          <p:cNvPr id="22" name="TextBox 21"/>
          <p:cNvSpPr txBox="1"/>
          <p:nvPr/>
        </p:nvSpPr>
        <p:spPr>
          <a:xfrm>
            <a:off x="223404" y="3810000"/>
            <a:ext cx="8482446" cy="1569660"/>
          </a:xfrm>
          <a:prstGeom prst="rect">
            <a:avLst/>
          </a:prstGeom>
          <a:noFill/>
        </p:spPr>
        <p:txBody>
          <a:bodyPr wrap="square" rtlCol="0">
            <a:spAutoFit/>
          </a:bodyPr>
          <a:lstStyle/>
          <a:p>
            <a:r>
              <a:rPr lang="en-US" sz="2400" dirty="0">
                <a:solidFill>
                  <a:srgbClr val="C00000"/>
                </a:solidFill>
              </a:rPr>
              <a:t>Case D:</a:t>
            </a:r>
          </a:p>
          <a:p>
            <a:pPr>
              <a:defRPr/>
            </a:pPr>
            <a:r>
              <a:rPr lang="en-US" sz="2400" dirty="0"/>
              <a:t>- S is Black, S’s right child is Black and S’s left child is Red</a:t>
            </a:r>
          </a:p>
          <a:p>
            <a:pPr lvl="1">
              <a:defRPr/>
            </a:pPr>
            <a:r>
              <a:rPr lang="en-US" sz="2400" dirty="0" err="1"/>
              <a:t>i</a:t>
            </a:r>
            <a:r>
              <a:rPr lang="en-US" sz="2400" dirty="0"/>
              <a:t>) Rotate S’s left child around S</a:t>
            </a:r>
          </a:p>
          <a:p>
            <a:pPr lvl="1">
              <a:defRPr/>
            </a:pPr>
            <a:r>
              <a:rPr lang="en-US" sz="2400" dirty="0"/>
              <a:t>ii) Swap color of S and S’s left child</a:t>
            </a:r>
          </a:p>
        </p:txBody>
      </p:sp>
    </p:spTree>
    <p:extLst>
      <p:ext uri="{BB962C8B-B14F-4D97-AF65-F5344CB8AC3E}">
        <p14:creationId xmlns:p14="http://schemas.microsoft.com/office/powerpoint/2010/main" val="50056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rrowheads="1"/>
          </p:cNvSpPr>
          <p:nvPr/>
        </p:nvSpPr>
        <p:spPr bwMode="auto">
          <a:xfrm>
            <a:off x="1066800" y="2438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2133600" y="2438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6"/>
          <p:cNvSpPr>
            <a:spLocks noChangeArrowheads="1"/>
          </p:cNvSpPr>
          <p:nvPr/>
        </p:nvSpPr>
        <p:spPr bwMode="auto">
          <a:xfrm>
            <a:off x="1752600" y="32004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Line 7"/>
          <p:cNvSpPr>
            <a:spLocks noChangeShapeType="1"/>
          </p:cNvSpPr>
          <p:nvPr/>
        </p:nvSpPr>
        <p:spPr bwMode="auto">
          <a:xfrm flipH="1">
            <a:off x="1371600" y="2133600"/>
            <a:ext cx="381000" cy="381000"/>
          </a:xfrm>
          <a:prstGeom prst="line">
            <a:avLst/>
          </a:prstGeom>
          <a:ln w="9525">
            <a:solidFill>
              <a:schemeClr val="tx1"/>
            </a:solidFill>
            <a:round/>
            <a:headEnd/>
            <a:tailEnd/>
          </a:ln>
        </p:spPr>
        <p:txBody>
          <a:bodyPr/>
          <a:lstStyle/>
          <a:p>
            <a:pPr>
              <a:defRPr/>
            </a:pPr>
            <a:endParaRPr lang="pl-PL"/>
          </a:p>
        </p:txBody>
      </p:sp>
      <p:sp>
        <p:nvSpPr>
          <p:cNvPr id="9" name="Line 8"/>
          <p:cNvSpPr>
            <a:spLocks noChangeShapeType="1"/>
          </p:cNvSpPr>
          <p:nvPr/>
        </p:nvSpPr>
        <p:spPr bwMode="auto">
          <a:xfrm>
            <a:off x="2057400" y="2133600"/>
            <a:ext cx="228600" cy="304800"/>
          </a:xfrm>
          <a:prstGeom prst="line">
            <a:avLst/>
          </a:prstGeom>
          <a:ln w="9525">
            <a:solidFill>
              <a:schemeClr val="tx1"/>
            </a:solidFill>
            <a:round/>
            <a:headEnd/>
            <a:tailEnd/>
          </a:ln>
        </p:spPr>
        <p:txBody>
          <a:bodyPr/>
          <a:lstStyle/>
          <a:p>
            <a:pPr>
              <a:defRPr/>
            </a:pPr>
            <a:endParaRPr lang="pl-PL"/>
          </a:p>
        </p:txBody>
      </p:sp>
      <p:sp>
        <p:nvSpPr>
          <p:cNvPr id="10" name="Line 9"/>
          <p:cNvSpPr>
            <a:spLocks noChangeShapeType="1"/>
          </p:cNvSpPr>
          <p:nvPr/>
        </p:nvSpPr>
        <p:spPr bwMode="auto">
          <a:xfrm flipH="1">
            <a:off x="2057400" y="2895600"/>
            <a:ext cx="228600" cy="381000"/>
          </a:xfrm>
          <a:prstGeom prst="line">
            <a:avLst/>
          </a:prstGeom>
          <a:ln w="9525">
            <a:solidFill>
              <a:schemeClr val="tx1"/>
            </a:solidFill>
            <a:round/>
            <a:headEnd/>
            <a:tailEnd/>
          </a:ln>
        </p:spPr>
        <p:txBody>
          <a:bodyPr/>
          <a:lstStyle/>
          <a:p>
            <a:pPr>
              <a:defRPr/>
            </a:pPr>
            <a:endParaRPr lang="pl-PL"/>
          </a:p>
        </p:txBody>
      </p:sp>
      <p:sp>
        <p:nvSpPr>
          <p:cNvPr id="11" name="Line 10"/>
          <p:cNvSpPr>
            <a:spLocks noChangeShapeType="1"/>
          </p:cNvSpPr>
          <p:nvPr/>
        </p:nvSpPr>
        <p:spPr bwMode="auto">
          <a:xfrm>
            <a:off x="2590800" y="2895600"/>
            <a:ext cx="228600" cy="304800"/>
          </a:xfrm>
          <a:prstGeom prst="line">
            <a:avLst/>
          </a:prstGeom>
          <a:ln w="9525">
            <a:solidFill>
              <a:schemeClr val="tx1"/>
            </a:solidFill>
            <a:round/>
            <a:headEnd/>
            <a:tailEnd/>
          </a:ln>
        </p:spPr>
        <p:txBody>
          <a:bodyPr/>
          <a:lstStyle/>
          <a:p>
            <a:pPr>
              <a:defRPr/>
            </a:pPr>
            <a:endParaRPr lang="pl-PL"/>
          </a:p>
        </p:txBody>
      </p:sp>
      <p:sp>
        <p:nvSpPr>
          <p:cNvPr id="12" name="Text Box 11"/>
          <p:cNvSpPr txBox="1">
            <a:spLocks noChangeArrowheads="1"/>
          </p:cNvSpPr>
          <p:nvPr/>
        </p:nvSpPr>
        <p:spPr bwMode="auto">
          <a:xfrm>
            <a:off x="2095500" y="1600200"/>
            <a:ext cx="304800" cy="369332"/>
          </a:xfrm>
          <a:prstGeom prst="rect">
            <a:avLst/>
          </a:prstGeom>
        </p:spPr>
        <p:txBody>
          <a:bodyPr>
            <a:spAutoFit/>
          </a:bodyPr>
          <a:lstStyle/>
          <a:p>
            <a:pPr>
              <a:spcBef>
                <a:spcPct val="50000"/>
              </a:spcBef>
              <a:defRPr/>
            </a:pPr>
            <a:r>
              <a:rPr lang="en-US" b="1"/>
              <a:t>P</a:t>
            </a:r>
          </a:p>
        </p:txBody>
      </p:sp>
      <p:sp>
        <p:nvSpPr>
          <p:cNvPr id="13" name="Text Box 12"/>
          <p:cNvSpPr txBox="1">
            <a:spLocks noChangeArrowheads="1"/>
          </p:cNvSpPr>
          <p:nvPr/>
        </p:nvSpPr>
        <p:spPr bwMode="auto">
          <a:xfrm>
            <a:off x="2667000" y="2362200"/>
            <a:ext cx="381000" cy="369332"/>
          </a:xfrm>
          <a:prstGeom prst="rect">
            <a:avLst/>
          </a:prstGeom>
        </p:spPr>
        <p:txBody>
          <a:bodyPr>
            <a:spAutoFit/>
          </a:bodyPr>
          <a:lstStyle/>
          <a:p>
            <a:pPr>
              <a:spcBef>
                <a:spcPct val="50000"/>
              </a:spcBef>
              <a:defRPr/>
            </a:pPr>
            <a:r>
              <a:rPr lang="en-US" b="1"/>
              <a:t>S</a:t>
            </a:r>
          </a:p>
        </p:txBody>
      </p:sp>
      <p:sp>
        <p:nvSpPr>
          <p:cNvPr id="14" name="Text Box 13"/>
          <p:cNvSpPr txBox="1">
            <a:spLocks noChangeArrowheads="1"/>
          </p:cNvSpPr>
          <p:nvPr/>
        </p:nvSpPr>
        <p:spPr bwMode="auto">
          <a:xfrm>
            <a:off x="647700" y="2504209"/>
            <a:ext cx="762000" cy="369332"/>
          </a:xfrm>
          <a:prstGeom prst="rect">
            <a:avLst/>
          </a:prstGeom>
        </p:spPr>
        <p:txBody>
          <a:bodyPr>
            <a:spAutoFit/>
          </a:bodyPr>
          <a:lstStyle/>
          <a:p>
            <a:pPr>
              <a:spcBef>
                <a:spcPct val="50000"/>
              </a:spcBef>
              <a:defRPr/>
            </a:pPr>
            <a:r>
              <a:rPr lang="en-US" b="1" dirty="0"/>
              <a:t>V</a:t>
            </a:r>
          </a:p>
        </p:txBody>
      </p:sp>
      <p:sp>
        <p:nvSpPr>
          <p:cNvPr id="15" name="AutoShape 14"/>
          <p:cNvSpPr>
            <a:spLocks noChangeArrowheads="1"/>
          </p:cNvSpPr>
          <p:nvPr/>
        </p:nvSpPr>
        <p:spPr bwMode="auto">
          <a:xfrm>
            <a:off x="1600200" y="16002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16" name="Line 15"/>
          <p:cNvSpPr>
            <a:spLocks noChangeShapeType="1"/>
          </p:cNvSpPr>
          <p:nvPr/>
        </p:nvSpPr>
        <p:spPr bwMode="auto">
          <a:xfrm>
            <a:off x="1905000" y="1295400"/>
            <a:ext cx="0" cy="304800"/>
          </a:xfrm>
          <a:prstGeom prst="line">
            <a:avLst/>
          </a:prstGeom>
          <a:ln w="9525">
            <a:solidFill>
              <a:schemeClr val="tx1"/>
            </a:solidFill>
            <a:round/>
            <a:headEnd/>
            <a:tailEnd/>
          </a:ln>
        </p:spPr>
        <p:txBody>
          <a:bodyPr/>
          <a:lstStyle/>
          <a:p>
            <a:pPr>
              <a:defRPr/>
            </a:pPr>
            <a:endParaRPr lang="pl-PL"/>
          </a:p>
        </p:txBody>
      </p:sp>
      <p:sp>
        <p:nvSpPr>
          <p:cNvPr id="17" name="Oval 17"/>
          <p:cNvSpPr>
            <a:spLocks noChangeArrowheads="1"/>
          </p:cNvSpPr>
          <p:nvPr/>
        </p:nvSpPr>
        <p:spPr bwMode="auto">
          <a:xfrm>
            <a:off x="2590800" y="32004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8" name="Oval 18"/>
          <p:cNvSpPr>
            <a:spLocks noChangeArrowheads="1"/>
          </p:cNvSpPr>
          <p:nvPr/>
        </p:nvSpPr>
        <p:spPr bwMode="auto">
          <a:xfrm>
            <a:off x="3124200" y="4267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9" name="Oval 19"/>
          <p:cNvSpPr>
            <a:spLocks noChangeArrowheads="1"/>
          </p:cNvSpPr>
          <p:nvPr/>
        </p:nvSpPr>
        <p:spPr bwMode="auto">
          <a:xfrm>
            <a:off x="5257800" y="5791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0" name="Oval 20"/>
          <p:cNvSpPr>
            <a:spLocks noChangeArrowheads="1"/>
          </p:cNvSpPr>
          <p:nvPr/>
        </p:nvSpPr>
        <p:spPr bwMode="auto">
          <a:xfrm>
            <a:off x="4267200" y="41910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1" name="Line 21"/>
          <p:cNvSpPr>
            <a:spLocks noChangeShapeType="1"/>
          </p:cNvSpPr>
          <p:nvPr/>
        </p:nvSpPr>
        <p:spPr bwMode="auto">
          <a:xfrm flipH="1">
            <a:off x="3429000" y="3962400"/>
            <a:ext cx="381000" cy="381000"/>
          </a:xfrm>
          <a:prstGeom prst="line">
            <a:avLst/>
          </a:prstGeom>
          <a:ln w="9525">
            <a:solidFill>
              <a:schemeClr val="tx1"/>
            </a:solidFill>
            <a:round/>
            <a:headEnd/>
            <a:tailEnd/>
          </a:ln>
        </p:spPr>
        <p:txBody>
          <a:bodyPr/>
          <a:lstStyle/>
          <a:p>
            <a:pPr>
              <a:defRPr/>
            </a:pPr>
            <a:endParaRPr lang="pl-PL"/>
          </a:p>
        </p:txBody>
      </p:sp>
      <p:sp>
        <p:nvSpPr>
          <p:cNvPr id="22" name="Line 22"/>
          <p:cNvSpPr>
            <a:spLocks noChangeShapeType="1"/>
          </p:cNvSpPr>
          <p:nvPr/>
        </p:nvSpPr>
        <p:spPr bwMode="auto">
          <a:xfrm>
            <a:off x="4114800" y="3962400"/>
            <a:ext cx="228600" cy="304800"/>
          </a:xfrm>
          <a:prstGeom prst="line">
            <a:avLst/>
          </a:prstGeom>
          <a:ln w="9525">
            <a:solidFill>
              <a:schemeClr val="tx1"/>
            </a:solidFill>
            <a:round/>
            <a:headEnd/>
            <a:tailEnd/>
          </a:ln>
        </p:spPr>
        <p:txBody>
          <a:bodyPr/>
          <a:lstStyle/>
          <a:p>
            <a:pPr>
              <a:defRPr/>
            </a:pPr>
            <a:endParaRPr lang="pl-PL"/>
          </a:p>
        </p:txBody>
      </p:sp>
      <p:sp>
        <p:nvSpPr>
          <p:cNvPr id="23" name="Line 23"/>
          <p:cNvSpPr>
            <a:spLocks noChangeShapeType="1"/>
          </p:cNvSpPr>
          <p:nvPr/>
        </p:nvSpPr>
        <p:spPr bwMode="auto">
          <a:xfrm>
            <a:off x="5105400" y="5486400"/>
            <a:ext cx="304800" cy="304800"/>
          </a:xfrm>
          <a:prstGeom prst="line">
            <a:avLst/>
          </a:prstGeom>
          <a:ln w="9525">
            <a:solidFill>
              <a:schemeClr val="tx1"/>
            </a:solidFill>
            <a:round/>
            <a:headEnd/>
            <a:tailEnd/>
          </a:ln>
        </p:spPr>
        <p:txBody>
          <a:bodyPr/>
          <a:lstStyle/>
          <a:p>
            <a:pPr>
              <a:defRPr/>
            </a:pPr>
            <a:endParaRPr lang="pl-PL"/>
          </a:p>
        </p:txBody>
      </p:sp>
      <p:sp>
        <p:nvSpPr>
          <p:cNvPr id="24" name="Line 24"/>
          <p:cNvSpPr>
            <a:spLocks noChangeShapeType="1"/>
          </p:cNvSpPr>
          <p:nvPr/>
        </p:nvSpPr>
        <p:spPr bwMode="auto">
          <a:xfrm>
            <a:off x="4648200" y="4724400"/>
            <a:ext cx="228600" cy="304800"/>
          </a:xfrm>
          <a:prstGeom prst="line">
            <a:avLst/>
          </a:prstGeom>
          <a:ln w="9525">
            <a:solidFill>
              <a:schemeClr val="tx1"/>
            </a:solidFill>
            <a:round/>
            <a:headEnd/>
            <a:tailEnd/>
          </a:ln>
        </p:spPr>
        <p:txBody>
          <a:bodyPr/>
          <a:lstStyle/>
          <a:p>
            <a:pPr>
              <a:defRPr/>
            </a:pPr>
            <a:endParaRPr lang="pl-PL"/>
          </a:p>
        </p:txBody>
      </p:sp>
      <p:sp>
        <p:nvSpPr>
          <p:cNvPr id="25" name="Text Box 25"/>
          <p:cNvSpPr txBox="1">
            <a:spLocks noChangeArrowheads="1"/>
          </p:cNvSpPr>
          <p:nvPr/>
        </p:nvSpPr>
        <p:spPr bwMode="auto">
          <a:xfrm>
            <a:off x="4267200" y="3352800"/>
            <a:ext cx="304800" cy="369332"/>
          </a:xfrm>
          <a:prstGeom prst="rect">
            <a:avLst/>
          </a:prstGeom>
        </p:spPr>
        <p:txBody>
          <a:bodyPr>
            <a:spAutoFit/>
          </a:bodyPr>
          <a:lstStyle/>
          <a:p>
            <a:pPr>
              <a:spcBef>
                <a:spcPct val="50000"/>
              </a:spcBef>
              <a:defRPr/>
            </a:pPr>
            <a:r>
              <a:rPr lang="en-US" b="1"/>
              <a:t>P</a:t>
            </a:r>
          </a:p>
        </p:txBody>
      </p:sp>
      <p:sp>
        <p:nvSpPr>
          <p:cNvPr id="26" name="Text Box 26"/>
          <p:cNvSpPr txBox="1">
            <a:spLocks noChangeArrowheads="1"/>
          </p:cNvSpPr>
          <p:nvPr/>
        </p:nvSpPr>
        <p:spPr bwMode="auto">
          <a:xfrm>
            <a:off x="5181600" y="4800600"/>
            <a:ext cx="381000" cy="369332"/>
          </a:xfrm>
          <a:prstGeom prst="rect">
            <a:avLst/>
          </a:prstGeom>
        </p:spPr>
        <p:txBody>
          <a:bodyPr>
            <a:spAutoFit/>
          </a:bodyPr>
          <a:lstStyle/>
          <a:p>
            <a:pPr>
              <a:spcBef>
                <a:spcPct val="50000"/>
              </a:spcBef>
              <a:defRPr/>
            </a:pPr>
            <a:r>
              <a:rPr lang="en-US" b="1"/>
              <a:t>S</a:t>
            </a:r>
          </a:p>
        </p:txBody>
      </p:sp>
      <p:sp>
        <p:nvSpPr>
          <p:cNvPr id="27" name="Text Box 27"/>
          <p:cNvSpPr txBox="1">
            <a:spLocks noChangeArrowheads="1"/>
          </p:cNvSpPr>
          <p:nvPr/>
        </p:nvSpPr>
        <p:spPr bwMode="auto">
          <a:xfrm>
            <a:off x="2590800" y="4349234"/>
            <a:ext cx="762000" cy="369332"/>
          </a:xfrm>
          <a:prstGeom prst="rect">
            <a:avLst/>
          </a:prstGeom>
        </p:spPr>
        <p:txBody>
          <a:bodyPr>
            <a:spAutoFit/>
          </a:bodyPr>
          <a:lstStyle/>
          <a:p>
            <a:pPr>
              <a:spcBef>
                <a:spcPct val="50000"/>
              </a:spcBef>
              <a:defRPr/>
            </a:pPr>
            <a:r>
              <a:rPr lang="en-US" b="1" dirty="0"/>
              <a:t>V</a:t>
            </a:r>
          </a:p>
        </p:txBody>
      </p:sp>
      <p:sp>
        <p:nvSpPr>
          <p:cNvPr id="28" name="AutoShape 28"/>
          <p:cNvSpPr>
            <a:spLocks noChangeArrowheads="1"/>
          </p:cNvSpPr>
          <p:nvPr/>
        </p:nvSpPr>
        <p:spPr bwMode="auto">
          <a:xfrm>
            <a:off x="3657600" y="34290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29" name="Line 29"/>
          <p:cNvSpPr>
            <a:spLocks noChangeShapeType="1"/>
          </p:cNvSpPr>
          <p:nvPr/>
        </p:nvSpPr>
        <p:spPr bwMode="auto">
          <a:xfrm>
            <a:off x="3962400" y="3124200"/>
            <a:ext cx="0" cy="304800"/>
          </a:xfrm>
          <a:prstGeom prst="line">
            <a:avLst/>
          </a:prstGeom>
          <a:ln w="9525">
            <a:solidFill>
              <a:schemeClr val="tx1"/>
            </a:solidFill>
            <a:round/>
            <a:headEnd/>
            <a:tailEnd/>
          </a:ln>
        </p:spPr>
        <p:txBody>
          <a:bodyPr/>
          <a:lstStyle/>
          <a:p>
            <a:pPr>
              <a:defRPr/>
            </a:pPr>
            <a:endParaRPr lang="pl-PL"/>
          </a:p>
        </p:txBody>
      </p:sp>
      <p:sp>
        <p:nvSpPr>
          <p:cNvPr id="30" name="Oval 30"/>
          <p:cNvSpPr>
            <a:spLocks noChangeArrowheads="1"/>
          </p:cNvSpPr>
          <p:nvPr/>
        </p:nvSpPr>
        <p:spPr bwMode="auto">
          <a:xfrm>
            <a:off x="4648200" y="50292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1" name="Text Box 32"/>
          <p:cNvSpPr txBox="1">
            <a:spLocks noChangeArrowheads="1"/>
          </p:cNvSpPr>
          <p:nvPr/>
        </p:nvSpPr>
        <p:spPr bwMode="auto">
          <a:xfrm>
            <a:off x="142009" y="3950732"/>
            <a:ext cx="1295400" cy="923330"/>
          </a:xfrm>
          <a:prstGeom prst="rect">
            <a:avLst/>
          </a:prstGeom>
        </p:spPr>
        <p:txBody>
          <a:bodyPr>
            <a:spAutoFit/>
          </a:bodyPr>
          <a:lstStyle/>
          <a:p>
            <a:pPr>
              <a:spcBef>
                <a:spcPct val="50000"/>
              </a:spcBef>
              <a:defRPr/>
            </a:pPr>
            <a:r>
              <a:rPr lang="en-US" dirty="0"/>
              <a:t>Rotate S’s left child around S</a:t>
            </a:r>
          </a:p>
        </p:txBody>
      </p:sp>
      <p:sp>
        <p:nvSpPr>
          <p:cNvPr id="32" name="Oval 33"/>
          <p:cNvSpPr>
            <a:spLocks noChangeArrowheads="1"/>
          </p:cNvSpPr>
          <p:nvPr/>
        </p:nvSpPr>
        <p:spPr bwMode="auto">
          <a:xfrm>
            <a:off x="6172200" y="30480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3" name="Oval 34"/>
          <p:cNvSpPr>
            <a:spLocks noChangeArrowheads="1"/>
          </p:cNvSpPr>
          <p:nvPr/>
        </p:nvSpPr>
        <p:spPr bwMode="auto">
          <a:xfrm>
            <a:off x="8229600" y="44958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4" name="Oval 35"/>
          <p:cNvSpPr>
            <a:spLocks noChangeArrowheads="1"/>
          </p:cNvSpPr>
          <p:nvPr/>
        </p:nvSpPr>
        <p:spPr bwMode="auto">
          <a:xfrm>
            <a:off x="7315200" y="2971800"/>
            <a:ext cx="533400" cy="5334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5" name="Line 36"/>
          <p:cNvSpPr>
            <a:spLocks noChangeShapeType="1"/>
          </p:cNvSpPr>
          <p:nvPr/>
        </p:nvSpPr>
        <p:spPr bwMode="auto">
          <a:xfrm flipH="1">
            <a:off x="6477000" y="2743200"/>
            <a:ext cx="381000" cy="381000"/>
          </a:xfrm>
          <a:prstGeom prst="line">
            <a:avLst/>
          </a:prstGeom>
          <a:ln w="9525">
            <a:solidFill>
              <a:schemeClr val="tx1"/>
            </a:solidFill>
            <a:round/>
            <a:headEnd/>
            <a:tailEnd/>
          </a:ln>
        </p:spPr>
        <p:txBody>
          <a:bodyPr/>
          <a:lstStyle/>
          <a:p>
            <a:pPr>
              <a:defRPr/>
            </a:pPr>
            <a:endParaRPr lang="pl-PL"/>
          </a:p>
        </p:txBody>
      </p:sp>
      <p:sp>
        <p:nvSpPr>
          <p:cNvPr id="36" name="Line 37"/>
          <p:cNvSpPr>
            <a:spLocks noChangeShapeType="1"/>
          </p:cNvSpPr>
          <p:nvPr/>
        </p:nvSpPr>
        <p:spPr bwMode="auto">
          <a:xfrm>
            <a:off x="7162800" y="2743200"/>
            <a:ext cx="228600" cy="304800"/>
          </a:xfrm>
          <a:prstGeom prst="line">
            <a:avLst/>
          </a:prstGeom>
          <a:ln w="9525">
            <a:solidFill>
              <a:schemeClr val="tx1"/>
            </a:solidFill>
            <a:round/>
            <a:headEnd/>
            <a:tailEnd/>
          </a:ln>
        </p:spPr>
        <p:txBody>
          <a:bodyPr/>
          <a:lstStyle/>
          <a:p>
            <a:pPr>
              <a:defRPr/>
            </a:pPr>
            <a:endParaRPr lang="pl-PL"/>
          </a:p>
        </p:txBody>
      </p:sp>
      <p:sp>
        <p:nvSpPr>
          <p:cNvPr id="37" name="Line 38"/>
          <p:cNvSpPr>
            <a:spLocks noChangeShapeType="1"/>
          </p:cNvSpPr>
          <p:nvPr/>
        </p:nvSpPr>
        <p:spPr bwMode="auto">
          <a:xfrm>
            <a:off x="8153400" y="4267200"/>
            <a:ext cx="304800" cy="304800"/>
          </a:xfrm>
          <a:prstGeom prst="line">
            <a:avLst/>
          </a:prstGeom>
          <a:ln w="9525">
            <a:solidFill>
              <a:schemeClr val="tx1"/>
            </a:solidFill>
            <a:round/>
            <a:headEnd/>
            <a:tailEnd/>
          </a:ln>
        </p:spPr>
        <p:txBody>
          <a:bodyPr/>
          <a:lstStyle/>
          <a:p>
            <a:pPr>
              <a:defRPr/>
            </a:pPr>
            <a:endParaRPr lang="pl-PL"/>
          </a:p>
        </p:txBody>
      </p:sp>
      <p:sp>
        <p:nvSpPr>
          <p:cNvPr id="38" name="Line 39"/>
          <p:cNvSpPr>
            <a:spLocks noChangeShapeType="1"/>
          </p:cNvSpPr>
          <p:nvPr/>
        </p:nvSpPr>
        <p:spPr bwMode="auto">
          <a:xfrm>
            <a:off x="7696200" y="3505200"/>
            <a:ext cx="228600" cy="304800"/>
          </a:xfrm>
          <a:prstGeom prst="line">
            <a:avLst/>
          </a:prstGeom>
          <a:ln w="9525">
            <a:solidFill>
              <a:schemeClr val="tx1"/>
            </a:solidFill>
            <a:round/>
            <a:headEnd/>
            <a:tailEnd/>
          </a:ln>
        </p:spPr>
        <p:txBody>
          <a:bodyPr/>
          <a:lstStyle/>
          <a:p>
            <a:pPr>
              <a:defRPr/>
            </a:pPr>
            <a:endParaRPr lang="pl-PL"/>
          </a:p>
        </p:txBody>
      </p:sp>
      <p:sp>
        <p:nvSpPr>
          <p:cNvPr id="39" name="Text Box 40"/>
          <p:cNvSpPr txBox="1">
            <a:spLocks noChangeArrowheads="1"/>
          </p:cNvSpPr>
          <p:nvPr/>
        </p:nvSpPr>
        <p:spPr bwMode="auto">
          <a:xfrm>
            <a:off x="7315200" y="2133600"/>
            <a:ext cx="304800" cy="369332"/>
          </a:xfrm>
          <a:prstGeom prst="rect">
            <a:avLst/>
          </a:prstGeom>
        </p:spPr>
        <p:txBody>
          <a:bodyPr>
            <a:spAutoFit/>
          </a:bodyPr>
          <a:lstStyle/>
          <a:p>
            <a:pPr>
              <a:spcBef>
                <a:spcPct val="50000"/>
              </a:spcBef>
              <a:defRPr/>
            </a:pPr>
            <a:r>
              <a:rPr lang="en-US" b="1"/>
              <a:t>P</a:t>
            </a:r>
          </a:p>
        </p:txBody>
      </p:sp>
      <p:sp>
        <p:nvSpPr>
          <p:cNvPr id="40" name="Text Box 41"/>
          <p:cNvSpPr txBox="1">
            <a:spLocks noChangeArrowheads="1"/>
          </p:cNvSpPr>
          <p:nvPr/>
        </p:nvSpPr>
        <p:spPr bwMode="auto">
          <a:xfrm>
            <a:off x="8229600" y="3581400"/>
            <a:ext cx="381000" cy="369332"/>
          </a:xfrm>
          <a:prstGeom prst="rect">
            <a:avLst/>
          </a:prstGeom>
        </p:spPr>
        <p:txBody>
          <a:bodyPr>
            <a:spAutoFit/>
          </a:bodyPr>
          <a:lstStyle/>
          <a:p>
            <a:pPr>
              <a:spcBef>
                <a:spcPct val="50000"/>
              </a:spcBef>
              <a:defRPr/>
            </a:pPr>
            <a:r>
              <a:rPr lang="en-US" b="1"/>
              <a:t>S</a:t>
            </a:r>
          </a:p>
        </p:txBody>
      </p:sp>
      <p:sp>
        <p:nvSpPr>
          <p:cNvPr id="41" name="Text Box 42"/>
          <p:cNvSpPr txBox="1">
            <a:spLocks noChangeArrowheads="1"/>
          </p:cNvSpPr>
          <p:nvPr/>
        </p:nvSpPr>
        <p:spPr bwMode="auto">
          <a:xfrm>
            <a:off x="5715000" y="3130034"/>
            <a:ext cx="762000" cy="369332"/>
          </a:xfrm>
          <a:prstGeom prst="rect">
            <a:avLst/>
          </a:prstGeom>
        </p:spPr>
        <p:txBody>
          <a:bodyPr>
            <a:spAutoFit/>
          </a:bodyPr>
          <a:lstStyle/>
          <a:p>
            <a:pPr>
              <a:spcBef>
                <a:spcPct val="50000"/>
              </a:spcBef>
              <a:defRPr/>
            </a:pPr>
            <a:r>
              <a:rPr lang="en-US" b="1" dirty="0"/>
              <a:t>V</a:t>
            </a:r>
          </a:p>
        </p:txBody>
      </p:sp>
      <p:sp>
        <p:nvSpPr>
          <p:cNvPr id="42" name="AutoShape 43"/>
          <p:cNvSpPr>
            <a:spLocks noChangeArrowheads="1"/>
          </p:cNvSpPr>
          <p:nvPr/>
        </p:nvSpPr>
        <p:spPr bwMode="auto">
          <a:xfrm>
            <a:off x="6705600" y="2209800"/>
            <a:ext cx="609600" cy="533400"/>
          </a:xfrm>
          <a:prstGeom prst="triangle">
            <a:avLst>
              <a:gd name="adj" fmla="val 50000"/>
            </a:avLst>
          </a:prstGeom>
          <a:solidFill>
            <a:schemeClr val="bg1"/>
          </a:solidFill>
          <a:ln w="9525">
            <a:solidFill>
              <a:schemeClr val="tx1"/>
            </a:solidFill>
            <a:miter lim="800000"/>
            <a:headEnd/>
            <a:tailEnd/>
          </a:ln>
        </p:spPr>
        <p:txBody>
          <a:bodyPr wrap="none" anchor="ctr"/>
          <a:lstStyle/>
          <a:p>
            <a:pPr>
              <a:defRPr/>
            </a:pPr>
            <a:endParaRPr lang="pl-PL"/>
          </a:p>
        </p:txBody>
      </p:sp>
      <p:sp>
        <p:nvSpPr>
          <p:cNvPr id="43" name="Line 44"/>
          <p:cNvSpPr>
            <a:spLocks noChangeShapeType="1"/>
          </p:cNvSpPr>
          <p:nvPr/>
        </p:nvSpPr>
        <p:spPr bwMode="auto">
          <a:xfrm>
            <a:off x="7010400" y="1905000"/>
            <a:ext cx="0" cy="304800"/>
          </a:xfrm>
          <a:prstGeom prst="line">
            <a:avLst/>
          </a:prstGeom>
          <a:ln w="9525">
            <a:solidFill>
              <a:schemeClr val="tx1"/>
            </a:solidFill>
            <a:round/>
            <a:headEnd/>
            <a:tailEnd/>
          </a:ln>
        </p:spPr>
        <p:txBody>
          <a:bodyPr/>
          <a:lstStyle/>
          <a:p>
            <a:pPr>
              <a:defRPr/>
            </a:pPr>
            <a:endParaRPr lang="pl-PL"/>
          </a:p>
        </p:txBody>
      </p:sp>
      <p:sp>
        <p:nvSpPr>
          <p:cNvPr id="44" name="Oval 45"/>
          <p:cNvSpPr>
            <a:spLocks noChangeArrowheads="1"/>
          </p:cNvSpPr>
          <p:nvPr/>
        </p:nvSpPr>
        <p:spPr bwMode="auto">
          <a:xfrm>
            <a:off x="7696200" y="3810000"/>
            <a:ext cx="533400" cy="533400"/>
          </a:xfrm>
          <a:prstGeom prst="ellipse">
            <a:avLst/>
          </a:prstGeom>
          <a:solidFill>
            <a:srgbClr val="FF0000"/>
          </a:solidFill>
          <a:ln w="9525">
            <a:solidFill>
              <a:srgbClr val="FF0000"/>
            </a:solidFill>
            <a:round/>
            <a:headEnd/>
            <a:tailEnd/>
          </a:ln>
        </p:spPr>
        <p:txBody>
          <a:bodyPr wrap="none" anchor="ctr"/>
          <a:lstStyle/>
          <a:p>
            <a:pPr>
              <a:defRPr/>
            </a:pPr>
            <a:endParaRPr lang="pl-PL"/>
          </a:p>
        </p:txBody>
      </p:sp>
      <p:cxnSp>
        <p:nvCxnSpPr>
          <p:cNvPr id="45" name="AutoShape 47"/>
          <p:cNvCxnSpPr>
            <a:cxnSpLocks noChangeShapeType="1"/>
          </p:cNvCxnSpPr>
          <p:nvPr/>
        </p:nvCxnSpPr>
        <p:spPr bwMode="auto">
          <a:xfrm rot="16200000" flipH="1">
            <a:off x="1181894" y="3848894"/>
            <a:ext cx="1295400" cy="760412"/>
          </a:xfrm>
          <a:prstGeom prst="bentConnector3">
            <a:avLst>
              <a:gd name="adj1" fmla="val 101713"/>
            </a:avLst>
          </a:prstGeom>
          <a:ln w="57150">
            <a:solidFill>
              <a:schemeClr val="tx1"/>
            </a:solidFill>
            <a:miter lim="800000"/>
            <a:headEnd/>
            <a:tailEnd type="triangle" w="med" len="med"/>
          </a:ln>
        </p:spPr>
      </p:cxnSp>
      <p:cxnSp>
        <p:nvCxnSpPr>
          <p:cNvPr id="46" name="AutoShape 48"/>
          <p:cNvCxnSpPr>
            <a:cxnSpLocks noChangeShapeType="1"/>
          </p:cNvCxnSpPr>
          <p:nvPr/>
        </p:nvCxnSpPr>
        <p:spPr bwMode="auto">
          <a:xfrm flipV="1">
            <a:off x="5638800" y="3810000"/>
            <a:ext cx="1447800" cy="1066800"/>
          </a:xfrm>
          <a:prstGeom prst="bentConnector3">
            <a:avLst>
              <a:gd name="adj1" fmla="val 102301"/>
            </a:avLst>
          </a:prstGeom>
          <a:ln w="57150">
            <a:solidFill>
              <a:schemeClr val="tx1"/>
            </a:solidFill>
            <a:miter lim="800000"/>
            <a:headEnd/>
            <a:tailEnd type="triangle" w="med" len="med"/>
          </a:ln>
        </p:spPr>
      </p:cxnSp>
      <p:sp>
        <p:nvSpPr>
          <p:cNvPr id="47" name="Text Box 49"/>
          <p:cNvSpPr txBox="1">
            <a:spLocks noChangeArrowheads="1"/>
          </p:cNvSpPr>
          <p:nvPr/>
        </p:nvSpPr>
        <p:spPr bwMode="auto">
          <a:xfrm>
            <a:off x="5867400" y="4953000"/>
            <a:ext cx="2057400" cy="923330"/>
          </a:xfrm>
          <a:prstGeom prst="rect">
            <a:avLst/>
          </a:prstGeom>
        </p:spPr>
        <p:txBody>
          <a:bodyPr wrap="square">
            <a:spAutoFit/>
          </a:bodyPr>
          <a:lstStyle/>
          <a:p>
            <a:pPr>
              <a:spcBef>
                <a:spcPct val="50000"/>
              </a:spcBef>
              <a:defRPr/>
            </a:pPr>
            <a:r>
              <a:rPr lang="en-US" dirty="0"/>
              <a:t>Recolor: Swap color of S and S’s left child</a:t>
            </a:r>
          </a:p>
        </p:txBody>
      </p:sp>
    </p:spTree>
    <p:extLst>
      <p:ext uri="{BB962C8B-B14F-4D97-AF65-F5344CB8AC3E}">
        <p14:creationId xmlns:p14="http://schemas.microsoft.com/office/powerpoint/2010/main" val="2058116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914400"/>
            <a:ext cx="7924800" cy="4478149"/>
          </a:xfrm>
          <a:prstGeom prst="rect">
            <a:avLst/>
          </a:prstGeom>
          <a:noFill/>
        </p:spPr>
        <p:txBody>
          <a:bodyPr wrap="square" rtlCol="0">
            <a:spAutoFit/>
          </a:bodyPr>
          <a:lstStyle/>
          <a:p>
            <a:pPr algn="ctr">
              <a:lnSpc>
                <a:spcPct val="150000"/>
              </a:lnSpc>
            </a:pPr>
            <a:r>
              <a:rPr lang="en-US" sz="2800" b="1" dirty="0">
                <a:solidFill>
                  <a:srgbClr val="C00000"/>
                </a:solidFill>
              </a:rPr>
              <a:t>Analysis of deletion</a:t>
            </a:r>
          </a:p>
          <a:p>
            <a:pPr>
              <a:lnSpc>
                <a:spcPct val="150000"/>
              </a:lnSpc>
            </a:pPr>
            <a:endParaRPr lang="en-US" dirty="0"/>
          </a:p>
          <a:p>
            <a:pPr marL="342900" indent="-342900">
              <a:lnSpc>
                <a:spcPct val="150000"/>
              </a:lnSpc>
              <a:buFontTx/>
              <a:buChar char="-"/>
            </a:pPr>
            <a:r>
              <a:rPr lang="en-US" sz="2400" dirty="0"/>
              <a:t>A</a:t>
            </a:r>
            <a:r>
              <a:rPr lang="en-US" sz="2400" b="1" dirty="0"/>
              <a:t> </a:t>
            </a:r>
            <a:r>
              <a:rPr lang="en-US" sz="2400" dirty="0"/>
              <a:t>red-black tree has O(log </a:t>
            </a:r>
            <a:r>
              <a:rPr lang="en-US" sz="2400" b="1" i="1" dirty="0"/>
              <a:t>n</a:t>
            </a:r>
            <a:r>
              <a:rPr lang="en-US" sz="2400" dirty="0"/>
              <a:t>) height</a:t>
            </a:r>
          </a:p>
          <a:p>
            <a:pPr marL="342900" indent="-342900">
              <a:lnSpc>
                <a:spcPct val="150000"/>
              </a:lnSpc>
              <a:buFontTx/>
              <a:buChar char="-"/>
            </a:pPr>
            <a:r>
              <a:rPr lang="en-US" sz="2400" dirty="0"/>
              <a:t>Search for deletion location takes O(log </a:t>
            </a:r>
            <a:r>
              <a:rPr lang="en-US" sz="2400" b="1" i="1" dirty="0"/>
              <a:t>n</a:t>
            </a:r>
            <a:r>
              <a:rPr lang="en-US" sz="2400" dirty="0"/>
              <a:t>) time</a:t>
            </a:r>
          </a:p>
          <a:p>
            <a:pPr marL="342900" indent="-342900">
              <a:lnSpc>
                <a:spcPct val="150000"/>
              </a:lnSpc>
              <a:buFontTx/>
              <a:buChar char="-"/>
            </a:pPr>
            <a:r>
              <a:rPr lang="en-US" sz="2400" dirty="0"/>
              <a:t>The </a:t>
            </a:r>
            <a:r>
              <a:rPr lang="en-US" sz="2400" dirty="0" err="1"/>
              <a:t>swaping</a:t>
            </a:r>
            <a:r>
              <a:rPr lang="en-US" sz="2400" dirty="0"/>
              <a:t> and deletion is O(1).</a:t>
            </a:r>
          </a:p>
          <a:p>
            <a:pPr marL="342900" indent="-342900">
              <a:lnSpc>
                <a:spcPct val="150000"/>
              </a:lnSpc>
              <a:buFontTx/>
              <a:buChar char="-"/>
            </a:pPr>
            <a:r>
              <a:rPr lang="en-US" sz="2400" dirty="0"/>
              <a:t>Each rotation or recoloring is O(1).</a:t>
            </a:r>
          </a:p>
          <a:p>
            <a:pPr marL="342900" indent="-342900">
              <a:lnSpc>
                <a:spcPct val="150000"/>
              </a:lnSpc>
              <a:buFontTx/>
              <a:buChar char="-"/>
            </a:pPr>
            <a:r>
              <a:rPr lang="en-US" sz="2400" dirty="0"/>
              <a:t>Thus, the deletion in a red-black tree takes O(log </a:t>
            </a:r>
            <a:r>
              <a:rPr lang="en-US" sz="2400" b="1" i="1" dirty="0"/>
              <a:t>n</a:t>
            </a:r>
            <a:r>
              <a:rPr lang="en-US" sz="2400" dirty="0"/>
              <a:t>) time</a:t>
            </a:r>
          </a:p>
        </p:txBody>
      </p:sp>
    </p:spTree>
    <p:extLst>
      <p:ext uri="{BB962C8B-B14F-4D97-AF65-F5344CB8AC3E}">
        <p14:creationId xmlns:p14="http://schemas.microsoft.com/office/powerpoint/2010/main" val="370504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0"/>
            <a:ext cx="77724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altLang="en-US"/>
              <a:t>Red Black Trees</a:t>
            </a:r>
          </a:p>
        </p:txBody>
      </p:sp>
      <p:sp>
        <p:nvSpPr>
          <p:cNvPr id="3" name="Rectangle 3"/>
          <p:cNvSpPr txBox="1">
            <a:spLocks noChangeArrowheads="1"/>
          </p:cNvSpPr>
          <p:nvPr/>
        </p:nvSpPr>
        <p:spPr>
          <a:xfrm>
            <a:off x="1371600" y="3886200"/>
            <a:ext cx="6400800" cy="1752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ctr"/>
            <a:r>
              <a:rPr lang="en-US" altLang="en-US"/>
              <a:t>Top-Down Insertion</a:t>
            </a:r>
          </a:p>
        </p:txBody>
      </p:sp>
    </p:spTree>
    <p:extLst>
      <p:ext uri="{BB962C8B-B14F-4D97-AF65-F5344CB8AC3E}">
        <p14:creationId xmlns:p14="http://schemas.microsoft.com/office/powerpoint/2010/main" val="686172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a:t>Review of Bottom-Up Insertion</a:t>
            </a:r>
          </a:p>
        </p:txBody>
      </p:sp>
      <p:sp>
        <p:nvSpPr>
          <p:cNvPr id="3075" name="Rectangle 3"/>
          <p:cNvSpPr>
            <a:spLocks noGrp="1" noChangeArrowheads="1"/>
          </p:cNvSpPr>
          <p:nvPr>
            <p:ph type="body" idx="1"/>
          </p:nvPr>
        </p:nvSpPr>
        <p:spPr/>
        <p:txBody>
          <a:bodyPr/>
          <a:lstStyle/>
          <a:p>
            <a:pPr eaLnBrk="1" hangingPunct="1"/>
            <a:r>
              <a:rPr lang="en-US" altLang="en-US"/>
              <a:t>In B-Up insertion, “ordinary” BST insertion was used, followed by correction of the tree on the way back up to the root</a:t>
            </a:r>
          </a:p>
          <a:p>
            <a:pPr eaLnBrk="1" hangingPunct="1"/>
            <a:r>
              <a:rPr lang="en-US" altLang="en-US"/>
              <a:t>This is most easily done recursively</a:t>
            </a:r>
          </a:p>
          <a:p>
            <a:pPr lvl="1" eaLnBrk="1" hangingPunct="1"/>
            <a:r>
              <a:rPr lang="en-US" altLang="en-US"/>
              <a:t>Insert winds up the recursion on the way down the tree to the insertion point</a:t>
            </a:r>
          </a:p>
          <a:p>
            <a:pPr lvl="1" eaLnBrk="1" hangingPunct="1"/>
            <a:r>
              <a:rPr lang="en-US" altLang="en-US"/>
              <a:t>Fixing the tree occurs as the recursion unwinds</a:t>
            </a:r>
          </a:p>
        </p:txBody>
      </p:sp>
    </p:spTree>
    <p:extLst>
      <p:ext uri="{BB962C8B-B14F-4D97-AF65-F5344CB8AC3E}">
        <p14:creationId xmlns:p14="http://schemas.microsoft.com/office/powerpoint/2010/main" val="315681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Top-Down Insertion Strategy</a:t>
            </a:r>
          </a:p>
        </p:txBody>
      </p:sp>
      <p:sp>
        <p:nvSpPr>
          <p:cNvPr id="4099" name="Rectangle 3"/>
          <p:cNvSpPr>
            <a:spLocks noGrp="1" noChangeArrowheads="1"/>
          </p:cNvSpPr>
          <p:nvPr>
            <p:ph type="body" idx="1"/>
          </p:nvPr>
        </p:nvSpPr>
        <p:spPr/>
        <p:txBody>
          <a:bodyPr/>
          <a:lstStyle/>
          <a:p>
            <a:pPr eaLnBrk="1" hangingPunct="1">
              <a:lnSpc>
                <a:spcPct val="90000"/>
              </a:lnSpc>
            </a:pPr>
            <a:r>
              <a:rPr lang="en-US" altLang="en-US"/>
              <a:t>In T-Down insertion, the corrections are done while traversing down the tree to the insertion point.</a:t>
            </a:r>
          </a:p>
          <a:p>
            <a:pPr eaLnBrk="1" hangingPunct="1">
              <a:lnSpc>
                <a:spcPct val="90000"/>
              </a:lnSpc>
            </a:pPr>
            <a:r>
              <a:rPr lang="en-US" altLang="en-US"/>
              <a:t>When the actual insertion is done, no further corrections are needed, so no need to traverse back up the tree.</a:t>
            </a:r>
          </a:p>
          <a:p>
            <a:pPr eaLnBrk="1" hangingPunct="1">
              <a:lnSpc>
                <a:spcPct val="90000"/>
              </a:lnSpc>
            </a:pPr>
            <a:r>
              <a:rPr lang="en-US" altLang="en-US"/>
              <a:t>So, T-Down insertion can be done iteratively which is generally faster</a:t>
            </a:r>
          </a:p>
        </p:txBody>
      </p:sp>
    </p:spTree>
    <p:extLst>
      <p:ext uri="{BB962C8B-B14F-4D97-AF65-F5344CB8AC3E}">
        <p14:creationId xmlns:p14="http://schemas.microsoft.com/office/powerpoint/2010/main" val="300836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lstStyle/>
          <a:p>
            <a:pPr algn="ctr" eaLnBrk="1" hangingPunct="1"/>
            <a:r>
              <a:rPr lang="en-US" altLang="en-US" dirty="0"/>
              <a:t>Goal of T-D Insertion</a:t>
            </a:r>
          </a:p>
        </p:txBody>
      </p:sp>
      <p:sp>
        <p:nvSpPr>
          <p:cNvPr id="5"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a:t>Insertion is always done as a leaf (as in ordinary BST insertion)</a:t>
            </a:r>
          </a:p>
          <a:p>
            <a:r>
              <a:rPr lang="en-US" altLang="en-US" dirty="0"/>
              <a:t>Recall from the B-Up flow chart that if the uncle of a newly inserted node is black, we restore the RB tree properties by one or two local rotations and recoloring – we do not need to make changes further up the tree</a:t>
            </a:r>
          </a:p>
          <a:p>
            <a:pPr>
              <a:buFontTx/>
              <a:buNone/>
            </a:pPr>
            <a:endParaRPr lang="en-US" altLang="en-US" dirty="0"/>
          </a:p>
        </p:txBody>
      </p:sp>
    </p:spTree>
    <p:extLst>
      <p:ext uri="{BB962C8B-B14F-4D97-AF65-F5344CB8AC3E}">
        <p14:creationId xmlns:p14="http://schemas.microsoft.com/office/powerpoint/2010/main" val="2394901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609600"/>
            <a:ext cx="7772400" cy="1143000"/>
          </a:xfrm>
        </p:spPr>
        <p:txBody>
          <a:bodyPr/>
          <a:lstStyle/>
          <a:p>
            <a:pPr algn="ctr" eaLnBrk="1" hangingPunct="1"/>
            <a:r>
              <a:rPr lang="en-US" altLang="en-US" dirty="0"/>
              <a:t>Goal (2)</a:t>
            </a:r>
          </a:p>
        </p:txBody>
      </p:sp>
      <p:sp>
        <p:nvSpPr>
          <p:cNvPr id="7"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a:t>Therefore, the goal of T-D insertion is to traverse from the root to the insertion point in such a way that RB properties are maintained, and at the insertion point, the uncle is Black.</a:t>
            </a:r>
            <a:br>
              <a:rPr lang="en-US" altLang="en-US"/>
            </a:br>
            <a:endParaRPr lang="en-US" altLang="en-US"/>
          </a:p>
          <a:p>
            <a:r>
              <a:rPr lang="en-US" altLang="en-US"/>
              <a:t>That way we may have to rotate and recolor, but not propagate back up the tree</a:t>
            </a:r>
          </a:p>
        </p:txBody>
      </p:sp>
    </p:spTree>
    <p:extLst>
      <p:ext uri="{BB962C8B-B14F-4D97-AF65-F5344CB8AC3E}">
        <p14:creationId xmlns:p14="http://schemas.microsoft.com/office/powerpoint/2010/main" val="50311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228600"/>
            <a:ext cx="7772400" cy="1143000"/>
          </a:xfrm>
        </p:spPr>
        <p:txBody>
          <a:bodyPr/>
          <a:lstStyle/>
          <a:p>
            <a:pPr eaLnBrk="1" hangingPunct="1"/>
            <a:r>
              <a:rPr lang="en-US" altLang="en-US" dirty="0"/>
              <a:t>Possible insertion configurations</a:t>
            </a:r>
          </a:p>
        </p:txBody>
      </p:sp>
      <p:sp>
        <p:nvSpPr>
          <p:cNvPr id="5" name="Oval 5"/>
          <p:cNvSpPr>
            <a:spLocks noChangeArrowheads="1"/>
          </p:cNvSpPr>
          <p:nvPr/>
        </p:nvSpPr>
        <p:spPr bwMode="auto">
          <a:xfrm>
            <a:off x="2590800" y="3657600"/>
            <a:ext cx="914400" cy="914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6" name="Oval 6"/>
          <p:cNvSpPr>
            <a:spLocks noChangeArrowheads="1"/>
          </p:cNvSpPr>
          <p:nvPr/>
        </p:nvSpPr>
        <p:spPr bwMode="auto">
          <a:xfrm>
            <a:off x="4876800" y="3733800"/>
            <a:ext cx="914400" cy="914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7" name="Line 7"/>
          <p:cNvSpPr>
            <a:spLocks noChangeShapeType="1"/>
          </p:cNvSpPr>
          <p:nvPr/>
        </p:nvSpPr>
        <p:spPr bwMode="auto">
          <a:xfrm flipH="1">
            <a:off x="3276600" y="2971800"/>
            <a:ext cx="6096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 name="Line 8"/>
          <p:cNvSpPr>
            <a:spLocks noChangeShapeType="1"/>
          </p:cNvSpPr>
          <p:nvPr/>
        </p:nvSpPr>
        <p:spPr bwMode="auto">
          <a:xfrm>
            <a:off x="4495800" y="2895600"/>
            <a:ext cx="6858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Line 9"/>
          <p:cNvSpPr>
            <a:spLocks noChangeShapeType="1"/>
          </p:cNvSpPr>
          <p:nvPr/>
        </p:nvSpPr>
        <p:spPr bwMode="auto">
          <a:xfrm flipV="1">
            <a:off x="4191000" y="152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Text Box 10"/>
          <p:cNvSpPr txBox="1">
            <a:spLocks noChangeArrowheads="1"/>
          </p:cNvSpPr>
          <p:nvPr/>
        </p:nvSpPr>
        <p:spPr bwMode="auto">
          <a:xfrm>
            <a:off x="4724400" y="2286000"/>
            <a:ext cx="36576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 (Red or Black)</a:t>
            </a:r>
          </a:p>
        </p:txBody>
      </p:sp>
      <p:sp>
        <p:nvSpPr>
          <p:cNvPr id="11" name="Text Box 11"/>
          <p:cNvSpPr txBox="1">
            <a:spLocks noChangeArrowheads="1"/>
          </p:cNvSpPr>
          <p:nvPr/>
        </p:nvSpPr>
        <p:spPr bwMode="auto">
          <a:xfrm>
            <a:off x="1828800" y="3733800"/>
            <a:ext cx="685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2" name="Text Box 12"/>
          <p:cNvSpPr txBox="1">
            <a:spLocks noChangeArrowheads="1"/>
          </p:cNvSpPr>
          <p:nvPr/>
        </p:nvSpPr>
        <p:spPr bwMode="auto">
          <a:xfrm>
            <a:off x="5867400" y="3810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3" name="Text Box 13"/>
          <p:cNvSpPr txBox="1">
            <a:spLocks noChangeArrowheads="1"/>
          </p:cNvSpPr>
          <p:nvPr/>
        </p:nvSpPr>
        <p:spPr bwMode="auto">
          <a:xfrm>
            <a:off x="762000" y="5105400"/>
            <a:ext cx="7620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If a new node is inserted as a child of Y or Z, there is no problem since the new node’s parent is black</a:t>
            </a:r>
          </a:p>
        </p:txBody>
      </p:sp>
      <p:sp>
        <p:nvSpPr>
          <p:cNvPr id="14" name="AutoShape 14"/>
          <p:cNvSpPr>
            <a:spLocks noChangeArrowheads="1"/>
          </p:cNvSpPr>
          <p:nvPr/>
        </p:nvSpPr>
        <p:spPr bwMode="auto">
          <a:xfrm>
            <a:off x="3657600" y="2057400"/>
            <a:ext cx="1057275" cy="914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Tree>
    <p:extLst>
      <p:ext uri="{BB962C8B-B14F-4D97-AF65-F5344CB8AC3E}">
        <p14:creationId xmlns:p14="http://schemas.microsoft.com/office/powerpoint/2010/main" val="115412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57200" y="228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dirty="0">
                <a:solidFill>
                  <a:schemeClr val="tx2"/>
                </a:solidFill>
              </a:rPr>
              <a:t>Possible insertion configurations</a:t>
            </a:r>
          </a:p>
        </p:txBody>
      </p:sp>
      <p:sp>
        <p:nvSpPr>
          <p:cNvPr id="5" name="Oval 5"/>
          <p:cNvSpPr>
            <a:spLocks noChangeArrowheads="1"/>
          </p:cNvSpPr>
          <p:nvPr/>
        </p:nvSpPr>
        <p:spPr bwMode="auto">
          <a:xfrm>
            <a:off x="3733800" y="2133600"/>
            <a:ext cx="914400" cy="914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6" name="Oval 6"/>
          <p:cNvSpPr>
            <a:spLocks noChangeArrowheads="1"/>
          </p:cNvSpPr>
          <p:nvPr/>
        </p:nvSpPr>
        <p:spPr bwMode="auto">
          <a:xfrm>
            <a:off x="2590800" y="3657600"/>
            <a:ext cx="914400" cy="914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7" name="Oval 7"/>
          <p:cNvSpPr>
            <a:spLocks noChangeArrowheads="1"/>
          </p:cNvSpPr>
          <p:nvPr/>
        </p:nvSpPr>
        <p:spPr bwMode="auto">
          <a:xfrm>
            <a:off x="4876800" y="3733800"/>
            <a:ext cx="914400" cy="914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8" name="Line 8"/>
          <p:cNvSpPr>
            <a:spLocks noChangeShapeType="1"/>
          </p:cNvSpPr>
          <p:nvPr/>
        </p:nvSpPr>
        <p:spPr bwMode="auto">
          <a:xfrm flipH="1">
            <a:off x="3276600" y="2971800"/>
            <a:ext cx="6096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Line 9"/>
          <p:cNvSpPr>
            <a:spLocks noChangeShapeType="1"/>
          </p:cNvSpPr>
          <p:nvPr/>
        </p:nvSpPr>
        <p:spPr bwMode="auto">
          <a:xfrm>
            <a:off x="4495800" y="2895600"/>
            <a:ext cx="6858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Line 10"/>
          <p:cNvSpPr>
            <a:spLocks noChangeShapeType="1"/>
          </p:cNvSpPr>
          <p:nvPr/>
        </p:nvSpPr>
        <p:spPr bwMode="auto">
          <a:xfrm flipV="1">
            <a:off x="4191000" y="152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Text Box 11"/>
          <p:cNvSpPr txBox="1">
            <a:spLocks noChangeArrowheads="1"/>
          </p:cNvSpPr>
          <p:nvPr/>
        </p:nvSpPr>
        <p:spPr bwMode="auto">
          <a:xfrm>
            <a:off x="4724400" y="22860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2" name="Text Box 12"/>
          <p:cNvSpPr txBox="1">
            <a:spLocks noChangeArrowheads="1"/>
          </p:cNvSpPr>
          <p:nvPr/>
        </p:nvSpPr>
        <p:spPr bwMode="auto">
          <a:xfrm>
            <a:off x="1828800" y="3733800"/>
            <a:ext cx="685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3" name="Text Box 13"/>
          <p:cNvSpPr txBox="1">
            <a:spLocks noChangeArrowheads="1"/>
          </p:cNvSpPr>
          <p:nvPr/>
        </p:nvSpPr>
        <p:spPr bwMode="auto">
          <a:xfrm>
            <a:off x="5867400" y="3810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4" name="Text Box 14"/>
          <p:cNvSpPr txBox="1">
            <a:spLocks noChangeArrowheads="1"/>
          </p:cNvSpPr>
          <p:nvPr/>
        </p:nvSpPr>
        <p:spPr bwMode="auto">
          <a:xfrm>
            <a:off x="1066800" y="4953000"/>
            <a:ext cx="7543800" cy="137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If new node is child of Z, no problem since Z is black.</a:t>
            </a:r>
          </a:p>
          <a:p>
            <a:pPr eaLnBrk="1" hangingPunct="1">
              <a:spcBef>
                <a:spcPct val="50000"/>
              </a:spcBef>
              <a:buFontTx/>
              <a:buNone/>
            </a:pPr>
            <a:r>
              <a:rPr lang="en-US" altLang="en-US" sz="2400"/>
              <a:t>If new node is child of Y, no problem since the new node’s uncle (Z) is black – do a few rotations and recolor…. done</a:t>
            </a:r>
          </a:p>
        </p:txBody>
      </p:sp>
    </p:spTree>
    <p:extLst>
      <p:ext uri="{BB962C8B-B14F-4D97-AF65-F5344CB8AC3E}">
        <p14:creationId xmlns:p14="http://schemas.microsoft.com/office/powerpoint/2010/main" val="29015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81000" y="228600"/>
                <a:ext cx="7924800" cy="5223802"/>
              </a:xfrm>
              <a:prstGeom prst="rect">
                <a:avLst/>
              </a:prstGeom>
              <a:noFill/>
            </p:spPr>
            <p:txBody>
              <a:bodyPr wrap="square" rtlCol="0">
                <a:spAutoFit/>
              </a:bodyPr>
              <a:lstStyle/>
              <a:p>
                <a:endParaRPr lang="en-US" dirty="0"/>
              </a:p>
              <a:p>
                <a:endParaRPr lang="en-US" dirty="0"/>
              </a:p>
              <a:p>
                <a:pPr algn="ctr"/>
                <a:r>
                  <a:rPr lang="en-US" sz="2000" b="1" dirty="0">
                    <a:solidFill>
                      <a:srgbClr val="C00000"/>
                    </a:solidFill>
                    <a:latin typeface="Arial" panose="020B0604020202020204" pitchFamily="34" charset="0"/>
                    <a:cs typeface="Arial" panose="020B0604020202020204" pitchFamily="34" charset="0"/>
                  </a:rPr>
                  <a:t>A red-black tree of height for </a:t>
                </a:r>
                <a:r>
                  <a:rPr lang="en-US" sz="2000" b="1" i="1" dirty="0">
                    <a:solidFill>
                      <a:srgbClr val="C00000"/>
                    </a:solidFill>
                    <a:latin typeface="Arial" panose="020B0604020202020204" pitchFamily="34" charset="0"/>
                    <a:cs typeface="Arial" panose="020B0604020202020204" pitchFamily="34" charset="0"/>
                  </a:rPr>
                  <a:t>h</a:t>
                </a:r>
                <a:r>
                  <a:rPr lang="en-US" sz="2000" b="1" dirty="0">
                    <a:solidFill>
                      <a:srgbClr val="C00000"/>
                    </a:solidFill>
                    <a:latin typeface="Arial" panose="020B0604020202020204" pitchFamily="34" charset="0"/>
                    <a:cs typeface="Arial" panose="020B0604020202020204" pitchFamily="34" charset="0"/>
                  </a:rPr>
                  <a:t> even and </a:t>
                </a:r>
                <a:r>
                  <a:rPr lang="en-US" sz="2000" b="1" i="1" dirty="0">
                    <a:solidFill>
                      <a:srgbClr val="C00000"/>
                    </a:solidFill>
                    <a:latin typeface="Arial" panose="020B0604020202020204" pitchFamily="34" charset="0"/>
                    <a:cs typeface="Arial" panose="020B0604020202020204" pitchFamily="34" charset="0"/>
                  </a:rPr>
                  <a:t>h</a:t>
                </a:r>
                <a:r>
                  <a:rPr lang="en-US" sz="2000" b="1" dirty="0">
                    <a:solidFill>
                      <a:srgbClr val="C00000"/>
                    </a:solidFill>
                    <a:latin typeface="Arial" panose="020B0604020202020204" pitchFamily="34" charset="0"/>
                    <a:cs typeface="Arial" panose="020B0604020202020204" pitchFamily="34" charset="0"/>
                  </a:rPr>
                  <a:t> odd</a:t>
                </a:r>
              </a:p>
              <a:p>
                <a:endParaRPr lang="en-US" dirty="0"/>
              </a:p>
              <a:p>
                <a:endParaRPr lang="en-US" dirty="0"/>
              </a:p>
              <a:p>
                <a:r>
                  <a:rPr lang="en-US" dirty="0"/>
                  <a:t>The total number of leaves is of the form:</a:t>
                </a:r>
              </a:p>
              <a:p>
                <a:pPr algn="ctr"/>
                <a:r>
                  <a:rPr lang="en-US" dirty="0"/>
                  <a:t>1 + 2</a:t>
                </a:r>
                <a:r>
                  <a:rPr lang="en-US" i="1" baseline="30000" dirty="0"/>
                  <a:t>i</a:t>
                </a:r>
                <a:r>
                  <a:rPr lang="en-US" baseline="30000" dirty="0"/>
                  <a:t>1</a:t>
                </a:r>
                <a:r>
                  <a:rPr lang="en-US" dirty="0"/>
                  <a:t> + 2</a:t>
                </a:r>
                <a:r>
                  <a:rPr lang="en-US" i="1" baseline="30000" dirty="0"/>
                  <a:t>i</a:t>
                </a:r>
                <a:r>
                  <a:rPr lang="en-US" baseline="30000" dirty="0"/>
                  <a:t>2</a:t>
                </a:r>
                <a:r>
                  <a:rPr lang="en-US" dirty="0"/>
                  <a:t> + 2</a:t>
                </a:r>
                <a:r>
                  <a:rPr lang="en-US" i="1" baseline="30000" dirty="0"/>
                  <a:t>i</a:t>
                </a:r>
                <a:r>
                  <a:rPr lang="en-US" baseline="30000" dirty="0"/>
                  <a:t>3</a:t>
                </a:r>
                <a:r>
                  <a:rPr lang="en-US" dirty="0"/>
                  <a:t> +</a:t>
                </a:r>
                <a:r>
                  <a:rPr lang="en-US" altLang="zh-CN" dirty="0"/>
                  <a:t>· · ·</a:t>
                </a:r>
                <a:r>
                  <a:rPr lang="en-US" dirty="0"/>
                  <a:t>+2</a:t>
                </a:r>
                <a:r>
                  <a:rPr lang="en-US" i="1" baseline="30000" dirty="0"/>
                  <a:t>ih</a:t>
                </a:r>
                <a:r>
                  <a:rPr lang="en-US" i="1" dirty="0"/>
                  <a:t> ,</a:t>
                </a:r>
              </a:p>
              <a:p>
                <a:pPr algn="ctr"/>
                <a:endParaRPr lang="en-US" i="1" dirty="0"/>
              </a:p>
              <a:p>
                <a:r>
                  <a:rPr lang="en-US" dirty="0"/>
                  <a:t>So for </a:t>
                </a:r>
                <a:r>
                  <a:rPr lang="en-US" i="1" dirty="0"/>
                  <a:t>h </a:t>
                </a:r>
                <a:r>
                  <a:rPr lang="en-US" dirty="0"/>
                  <a:t>even the number of leaves is:</a:t>
                </a:r>
              </a:p>
              <a:p>
                <a:pPr algn="ctr"/>
                <a:r>
                  <a:rPr lang="en-US" dirty="0"/>
                  <a:t>1 + 2(2</a:t>
                </a:r>
                <a:r>
                  <a:rPr lang="en-US" baseline="30000" dirty="0"/>
                  <a:t>0</a:t>
                </a:r>
                <a:r>
                  <a:rPr lang="en-US" dirty="0"/>
                  <a:t> + 2</a:t>
                </a:r>
                <a:r>
                  <a:rPr lang="en-US" baseline="30000" dirty="0"/>
                  <a:t>1</a:t>
                </a:r>
                <a:r>
                  <a:rPr lang="en-US" dirty="0"/>
                  <a:t> + 2</a:t>
                </a:r>
                <a:r>
                  <a:rPr lang="en-US" baseline="30000" dirty="0"/>
                  <a:t>2</a:t>
                </a:r>
                <a:r>
                  <a:rPr lang="en-US" dirty="0"/>
                  <a:t> +</a:t>
                </a:r>
                <a:r>
                  <a:rPr lang="en-US" altLang="zh-CN" dirty="0"/>
                  <a:t>· · ·</a:t>
                </a:r>
                <a:r>
                  <a:rPr lang="en-US" dirty="0"/>
                  <a:t>+2</a:t>
                </a:r>
                <a:r>
                  <a:rPr lang="en-US" baseline="30000" dirty="0"/>
                  <a:t>(</a:t>
                </a:r>
                <a:r>
                  <a:rPr lang="en-US" i="1" baseline="30000" dirty="0"/>
                  <a:t>h/</a:t>
                </a:r>
                <a:r>
                  <a:rPr lang="en-US" baseline="30000" dirty="0"/>
                  <a:t>2)</a:t>
                </a:r>
                <a:r>
                  <a:rPr lang="zh-CN" altLang="en-US" baseline="30000" dirty="0"/>
                  <a:t>−</a:t>
                </a:r>
                <a:r>
                  <a:rPr lang="en-US" baseline="30000" dirty="0"/>
                  <a:t>1)</a:t>
                </a:r>
                <a:r>
                  <a:rPr lang="en-US" dirty="0"/>
                  <a:t> = 2</a:t>
                </a:r>
                <a:r>
                  <a:rPr lang="en-US" baseline="30000" dirty="0"/>
                  <a:t>(</a:t>
                </a:r>
                <a:r>
                  <a:rPr lang="en-US" i="1" baseline="30000" dirty="0"/>
                  <a:t>h/</a:t>
                </a:r>
                <a:r>
                  <a:rPr lang="en-US" baseline="30000" dirty="0"/>
                  <a:t>2)+1</a:t>
                </a:r>
                <a:r>
                  <a:rPr lang="en-US" dirty="0"/>
                  <a:t> </a:t>
                </a:r>
                <a:r>
                  <a:rPr lang="zh-CN" altLang="en-US" dirty="0"/>
                  <a:t>− </a:t>
                </a:r>
                <a:r>
                  <a:rPr lang="en-US" dirty="0"/>
                  <a:t>1</a:t>
                </a:r>
                <a:r>
                  <a:rPr lang="en-US" i="1" dirty="0"/>
                  <a:t>,</a:t>
                </a:r>
              </a:p>
              <a:p>
                <a:pPr algn="ctr"/>
                <a:endParaRPr lang="en-US" i="1" dirty="0"/>
              </a:p>
              <a:p>
                <a:r>
                  <a:rPr lang="en-US" dirty="0"/>
                  <a:t>and for </a:t>
                </a:r>
                <a:r>
                  <a:rPr lang="en-US" i="1" dirty="0"/>
                  <a:t>h </a:t>
                </a:r>
                <a:r>
                  <a:rPr lang="en-US" dirty="0"/>
                  <a:t>odd it is:</a:t>
                </a:r>
              </a:p>
              <a:p>
                <a:pPr algn="ctr"/>
                <a:r>
                  <a:rPr lang="en-US" dirty="0"/>
                  <a:t>1 + 2(2</a:t>
                </a:r>
                <a:r>
                  <a:rPr lang="en-US" baseline="30000" dirty="0"/>
                  <a:t>0</a:t>
                </a:r>
                <a:r>
                  <a:rPr lang="en-US" dirty="0"/>
                  <a:t> + 2</a:t>
                </a:r>
                <a:r>
                  <a:rPr lang="en-US" baseline="30000" dirty="0"/>
                  <a:t>1</a:t>
                </a:r>
                <a:r>
                  <a:rPr lang="en-US" dirty="0"/>
                  <a:t> + 2</a:t>
                </a:r>
                <a:r>
                  <a:rPr lang="en-US" baseline="30000" dirty="0"/>
                  <a:t>2</a:t>
                </a:r>
                <a:r>
                  <a:rPr lang="en-US" dirty="0"/>
                  <a:t> +</a:t>
                </a:r>
                <a:r>
                  <a:rPr lang="en-US" altLang="zh-CN" dirty="0"/>
                  <a:t>· · ·</a:t>
                </a:r>
                <a:r>
                  <a:rPr lang="en-US" dirty="0"/>
                  <a:t>+2</a:t>
                </a:r>
                <a:r>
                  <a:rPr lang="en-US" baseline="30000" dirty="0"/>
                  <a:t>((</a:t>
                </a:r>
                <a:r>
                  <a:rPr lang="en-US" i="1" baseline="30000" dirty="0"/>
                  <a:t>h</a:t>
                </a:r>
                <a:r>
                  <a:rPr lang="zh-CN" altLang="en-US" baseline="30000" dirty="0"/>
                  <a:t>−</a:t>
                </a:r>
                <a:r>
                  <a:rPr lang="en-US" baseline="30000" dirty="0"/>
                  <a:t>1)</a:t>
                </a:r>
                <a:r>
                  <a:rPr lang="en-US" i="1" baseline="30000" dirty="0"/>
                  <a:t>/</a:t>
                </a:r>
                <a:r>
                  <a:rPr lang="en-US" baseline="30000" dirty="0"/>
                  <a:t>2)</a:t>
                </a:r>
                <a:r>
                  <a:rPr lang="zh-CN" altLang="en-US" baseline="30000" dirty="0"/>
                  <a:t>−</a:t>
                </a:r>
                <a:r>
                  <a:rPr lang="en-US" baseline="30000" dirty="0"/>
                  <a:t>1</a:t>
                </a:r>
                <a:r>
                  <a:rPr lang="en-US" dirty="0"/>
                  <a:t>) + 2</a:t>
                </a:r>
                <a:r>
                  <a:rPr lang="en-US" baseline="30000" dirty="0"/>
                  <a:t>(</a:t>
                </a:r>
                <a:r>
                  <a:rPr lang="en-US" i="1" baseline="30000" dirty="0"/>
                  <a:t>h</a:t>
                </a:r>
                <a:r>
                  <a:rPr lang="zh-CN" altLang="en-US" baseline="30000" dirty="0"/>
                  <a:t>−</a:t>
                </a:r>
                <a:r>
                  <a:rPr lang="en-US" baseline="30000" dirty="0"/>
                  <a:t>1)</a:t>
                </a:r>
                <a:r>
                  <a:rPr lang="en-US" i="1" baseline="30000" dirty="0"/>
                  <a:t>/</a:t>
                </a:r>
                <a:r>
                  <a:rPr lang="en-US" baseline="30000" dirty="0"/>
                  <a:t>2</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a:rPr>
                          <m:t>3</m:t>
                        </m:r>
                      </m:num>
                      <m:den>
                        <m:r>
                          <a:rPr lang="en-US" i="1">
                            <a:latin typeface="Cambria Math"/>
                          </a:rPr>
                          <m:t>2</m:t>
                        </m:r>
                      </m:den>
                    </m:f>
                  </m:oMath>
                </a14:m>
                <a:r>
                  <a:rPr lang="en-US" dirty="0"/>
                  <a:t>2</a:t>
                </a:r>
                <a:r>
                  <a:rPr lang="en-US" baseline="30000" dirty="0"/>
                  <a:t>(</a:t>
                </a:r>
                <a:r>
                  <a:rPr lang="en-US" i="1" baseline="30000" dirty="0"/>
                  <a:t>h</a:t>
                </a:r>
                <a:r>
                  <a:rPr lang="zh-CN" altLang="en-US" baseline="30000" dirty="0"/>
                  <a:t>−</a:t>
                </a:r>
                <a:r>
                  <a:rPr lang="en-US" baseline="30000" dirty="0"/>
                  <a:t>1)</a:t>
                </a:r>
                <a:r>
                  <a:rPr lang="en-US" i="1" baseline="30000" dirty="0"/>
                  <a:t>/</a:t>
                </a:r>
                <a:r>
                  <a:rPr lang="en-US" baseline="30000" dirty="0"/>
                  <a:t>2</a:t>
                </a:r>
                <a:r>
                  <a:rPr lang="en-US" dirty="0"/>
                  <a:t> </a:t>
                </a:r>
                <a:r>
                  <a:rPr lang="zh-CN" altLang="en-US" dirty="0"/>
                  <a:t>− </a:t>
                </a:r>
                <a:r>
                  <a:rPr lang="en-US" dirty="0"/>
                  <a:t>1</a:t>
                </a:r>
              </a:p>
              <a:p>
                <a:pPr algn="ctr"/>
                <a:endParaRPr lang="en-US" dirty="0"/>
              </a:p>
              <a:p>
                <a:pPr algn="ctr"/>
                <a:r>
                  <a:rPr lang="en-US" dirty="0"/>
                  <a:t>So the worst-case height of a red-black tree is really 2 log </a:t>
                </a:r>
                <a:r>
                  <a:rPr lang="en-US" i="1" dirty="0"/>
                  <a:t>n </a:t>
                </a:r>
                <a:r>
                  <a:rPr lang="en-US" dirty="0"/>
                  <a:t>− </a:t>
                </a:r>
                <a:r>
                  <a:rPr lang="en-US" i="1" dirty="0"/>
                  <a:t>O</a:t>
                </a:r>
                <a:r>
                  <a:rPr lang="en-US" dirty="0"/>
                  <a:t>(1).</a:t>
                </a:r>
              </a:p>
              <a:p>
                <a:pPr algn="ctr"/>
                <a:endParaRPr lang="en-US" dirty="0"/>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81000" y="228600"/>
                <a:ext cx="7924800" cy="5223802"/>
              </a:xfrm>
              <a:prstGeom prst="rect">
                <a:avLst/>
              </a:prstGeom>
              <a:blipFill rotWithShape="1">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0626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ltLang="en-US"/>
              <a:t>Possible insertion configurations</a:t>
            </a:r>
          </a:p>
        </p:txBody>
      </p:sp>
      <p:sp>
        <p:nvSpPr>
          <p:cNvPr id="9219" name="Oval 5"/>
          <p:cNvSpPr>
            <a:spLocks noChangeArrowheads="1"/>
          </p:cNvSpPr>
          <p:nvPr/>
        </p:nvSpPr>
        <p:spPr bwMode="auto">
          <a:xfrm>
            <a:off x="3733800" y="2133600"/>
            <a:ext cx="914400" cy="914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9220" name="Oval 6"/>
          <p:cNvSpPr>
            <a:spLocks noChangeArrowheads="1"/>
          </p:cNvSpPr>
          <p:nvPr/>
        </p:nvSpPr>
        <p:spPr bwMode="auto">
          <a:xfrm>
            <a:off x="2590800" y="3657600"/>
            <a:ext cx="914400" cy="914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9221" name="Oval 7"/>
          <p:cNvSpPr>
            <a:spLocks noChangeArrowheads="1"/>
          </p:cNvSpPr>
          <p:nvPr/>
        </p:nvSpPr>
        <p:spPr bwMode="auto">
          <a:xfrm>
            <a:off x="4876800" y="3733800"/>
            <a:ext cx="914400" cy="914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9222" name="Line 8"/>
          <p:cNvSpPr>
            <a:spLocks noChangeShapeType="1"/>
          </p:cNvSpPr>
          <p:nvPr/>
        </p:nvSpPr>
        <p:spPr bwMode="auto">
          <a:xfrm flipH="1">
            <a:off x="3276600" y="2971800"/>
            <a:ext cx="6096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3" name="Line 9"/>
          <p:cNvSpPr>
            <a:spLocks noChangeShapeType="1"/>
          </p:cNvSpPr>
          <p:nvPr/>
        </p:nvSpPr>
        <p:spPr bwMode="auto">
          <a:xfrm>
            <a:off x="4495800" y="2895600"/>
            <a:ext cx="6858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4" name="Line 10"/>
          <p:cNvSpPr>
            <a:spLocks noChangeShapeType="1"/>
          </p:cNvSpPr>
          <p:nvPr/>
        </p:nvSpPr>
        <p:spPr bwMode="auto">
          <a:xfrm flipV="1">
            <a:off x="4191000" y="1524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5" name="Text Box 11"/>
          <p:cNvSpPr txBox="1">
            <a:spLocks noChangeArrowheads="1"/>
          </p:cNvSpPr>
          <p:nvPr/>
        </p:nvSpPr>
        <p:spPr bwMode="auto">
          <a:xfrm>
            <a:off x="4724400" y="22860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9226" name="Text Box 12"/>
          <p:cNvSpPr txBox="1">
            <a:spLocks noChangeArrowheads="1"/>
          </p:cNvSpPr>
          <p:nvPr/>
        </p:nvSpPr>
        <p:spPr bwMode="auto">
          <a:xfrm>
            <a:off x="1828800" y="3733800"/>
            <a:ext cx="685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9227" name="Text Box 13"/>
          <p:cNvSpPr txBox="1">
            <a:spLocks noChangeArrowheads="1"/>
          </p:cNvSpPr>
          <p:nvPr/>
        </p:nvSpPr>
        <p:spPr bwMode="auto">
          <a:xfrm>
            <a:off x="5867400" y="3810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9228" name="Text Box 14"/>
          <p:cNvSpPr txBox="1">
            <a:spLocks noChangeArrowheads="1"/>
          </p:cNvSpPr>
          <p:nvPr/>
        </p:nvSpPr>
        <p:spPr bwMode="auto">
          <a:xfrm>
            <a:off x="914400" y="4953000"/>
            <a:ext cx="73914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If new node is inserted as child of Y or Z, it’s uncle will be red and we will have to go back up the tree.  This is the only case we need to avoid.</a:t>
            </a:r>
          </a:p>
        </p:txBody>
      </p:sp>
    </p:spTree>
    <p:extLst>
      <p:ext uri="{BB962C8B-B14F-4D97-AF65-F5344CB8AC3E}">
        <p14:creationId xmlns:p14="http://schemas.microsoft.com/office/powerpoint/2010/main" val="235565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Top-Down Traversal</a:t>
            </a:r>
          </a:p>
        </p:txBody>
      </p:sp>
      <p:sp>
        <p:nvSpPr>
          <p:cNvPr id="10243" name="Oval 4"/>
          <p:cNvSpPr>
            <a:spLocks noChangeArrowheads="1"/>
          </p:cNvSpPr>
          <p:nvPr/>
        </p:nvSpPr>
        <p:spPr bwMode="auto">
          <a:xfrm>
            <a:off x="1219200" y="22860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0244" name="Oval 5"/>
          <p:cNvSpPr>
            <a:spLocks noChangeArrowheads="1"/>
          </p:cNvSpPr>
          <p:nvPr/>
        </p:nvSpPr>
        <p:spPr bwMode="auto">
          <a:xfrm>
            <a:off x="685800" y="3048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0245" name="Text Box 9"/>
          <p:cNvSpPr txBox="1">
            <a:spLocks noChangeArrowheads="1"/>
          </p:cNvSpPr>
          <p:nvPr/>
        </p:nvSpPr>
        <p:spPr bwMode="auto">
          <a:xfrm>
            <a:off x="1828800" y="22860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0246" name="Text Box 10"/>
          <p:cNvSpPr txBox="1">
            <a:spLocks noChangeArrowheads="1"/>
          </p:cNvSpPr>
          <p:nvPr/>
        </p:nvSpPr>
        <p:spPr bwMode="auto">
          <a:xfrm>
            <a:off x="0" y="3048000"/>
            <a:ext cx="685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0247" name="Text Box 11"/>
          <p:cNvSpPr txBox="1">
            <a:spLocks noChangeArrowheads="1"/>
          </p:cNvSpPr>
          <p:nvPr/>
        </p:nvSpPr>
        <p:spPr bwMode="auto">
          <a:xfrm>
            <a:off x="2438400" y="2971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0248" name="Oval 12"/>
          <p:cNvSpPr>
            <a:spLocks noChangeArrowheads="1"/>
          </p:cNvSpPr>
          <p:nvPr/>
        </p:nvSpPr>
        <p:spPr bwMode="auto">
          <a:xfrm>
            <a:off x="1828800" y="3048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0249" name="Line 14"/>
          <p:cNvSpPr>
            <a:spLocks noChangeShapeType="1"/>
          </p:cNvSpPr>
          <p:nvPr/>
        </p:nvSpPr>
        <p:spPr bwMode="auto">
          <a:xfrm flipH="1">
            <a:off x="1143000" y="28194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 name="Line 15"/>
          <p:cNvSpPr>
            <a:spLocks noChangeShapeType="1"/>
          </p:cNvSpPr>
          <p:nvPr/>
        </p:nvSpPr>
        <p:spPr bwMode="auto">
          <a:xfrm>
            <a:off x="1676400" y="27432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1" name="Line 16"/>
          <p:cNvSpPr>
            <a:spLocks noChangeShapeType="1"/>
          </p:cNvSpPr>
          <p:nvPr/>
        </p:nvSpPr>
        <p:spPr bwMode="auto">
          <a:xfrm flipV="1">
            <a:off x="1524000" y="1524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2" name="Text Box 17"/>
          <p:cNvSpPr txBox="1">
            <a:spLocks noChangeArrowheads="1"/>
          </p:cNvSpPr>
          <p:nvPr/>
        </p:nvSpPr>
        <p:spPr bwMode="auto">
          <a:xfrm>
            <a:off x="3276600" y="2057400"/>
            <a:ext cx="4876800" cy="173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As we traverse down the tree and encounter this case, we recolor and possible do some rotations.</a:t>
            </a:r>
          </a:p>
          <a:p>
            <a:pPr eaLnBrk="1" hangingPunct="1">
              <a:spcBef>
                <a:spcPct val="50000"/>
              </a:spcBef>
              <a:buFontTx/>
              <a:buNone/>
            </a:pPr>
            <a:r>
              <a:rPr lang="en-US" altLang="en-US" sz="2400"/>
              <a:t>There are 3 cases.</a:t>
            </a:r>
          </a:p>
        </p:txBody>
      </p:sp>
      <p:sp>
        <p:nvSpPr>
          <p:cNvPr id="10253" name="Text Box 18"/>
          <p:cNvSpPr txBox="1">
            <a:spLocks noChangeArrowheads="1"/>
          </p:cNvSpPr>
          <p:nvPr/>
        </p:nvSpPr>
        <p:spPr bwMode="auto">
          <a:xfrm>
            <a:off x="685800" y="4419600"/>
            <a:ext cx="78486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Remember the goal – to create an insertion point at which the parent of the new node is Black, or the uncle of the new node is black.</a:t>
            </a:r>
          </a:p>
        </p:txBody>
      </p:sp>
      <p:sp>
        <p:nvSpPr>
          <p:cNvPr id="10254" name="Line 19"/>
          <p:cNvSpPr>
            <a:spLocks noChangeShapeType="1"/>
          </p:cNvSpPr>
          <p:nvPr/>
        </p:nvSpPr>
        <p:spPr bwMode="auto">
          <a:xfrm flipH="1">
            <a:off x="609600" y="35052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5" name="Line 20"/>
          <p:cNvSpPr>
            <a:spLocks noChangeShapeType="1"/>
          </p:cNvSpPr>
          <p:nvPr/>
        </p:nvSpPr>
        <p:spPr bwMode="auto">
          <a:xfrm>
            <a:off x="1143000" y="35052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6" name="Line 21"/>
          <p:cNvSpPr>
            <a:spLocks noChangeShapeType="1"/>
          </p:cNvSpPr>
          <p:nvPr/>
        </p:nvSpPr>
        <p:spPr bwMode="auto">
          <a:xfrm flipH="1">
            <a:off x="1828800" y="3581400"/>
            <a:ext cx="1524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7" name="Line 22"/>
          <p:cNvSpPr>
            <a:spLocks noChangeShapeType="1"/>
          </p:cNvSpPr>
          <p:nvPr/>
        </p:nvSpPr>
        <p:spPr bwMode="auto">
          <a:xfrm>
            <a:off x="2286000" y="35052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52486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Case 1 – X’s Parent is Black</a:t>
            </a:r>
          </a:p>
        </p:txBody>
      </p:sp>
      <p:sp>
        <p:nvSpPr>
          <p:cNvPr id="11267" name="Oval 4"/>
          <p:cNvSpPr>
            <a:spLocks noChangeArrowheads="1"/>
          </p:cNvSpPr>
          <p:nvPr/>
        </p:nvSpPr>
        <p:spPr bwMode="auto">
          <a:xfrm>
            <a:off x="1295400" y="34290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68" name="Oval 5"/>
          <p:cNvSpPr>
            <a:spLocks noChangeArrowheads="1"/>
          </p:cNvSpPr>
          <p:nvPr/>
        </p:nvSpPr>
        <p:spPr bwMode="auto">
          <a:xfrm>
            <a:off x="762000" y="4191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69" name="Text Box 6"/>
          <p:cNvSpPr txBox="1">
            <a:spLocks noChangeArrowheads="1"/>
          </p:cNvSpPr>
          <p:nvPr/>
        </p:nvSpPr>
        <p:spPr bwMode="auto">
          <a:xfrm>
            <a:off x="1905000" y="34290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1270" name="Text Box 7"/>
          <p:cNvSpPr txBox="1">
            <a:spLocks noChangeArrowheads="1"/>
          </p:cNvSpPr>
          <p:nvPr/>
        </p:nvSpPr>
        <p:spPr bwMode="auto">
          <a:xfrm>
            <a:off x="2438400" y="4114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1271" name="Oval 8"/>
          <p:cNvSpPr>
            <a:spLocks noChangeArrowheads="1"/>
          </p:cNvSpPr>
          <p:nvPr/>
        </p:nvSpPr>
        <p:spPr bwMode="auto">
          <a:xfrm>
            <a:off x="1905000" y="4191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72" name="Line 9"/>
          <p:cNvSpPr>
            <a:spLocks noChangeShapeType="1"/>
          </p:cNvSpPr>
          <p:nvPr/>
        </p:nvSpPr>
        <p:spPr bwMode="auto">
          <a:xfrm flipH="1">
            <a:off x="1219200" y="39624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3" name="Line 10"/>
          <p:cNvSpPr>
            <a:spLocks noChangeShapeType="1"/>
          </p:cNvSpPr>
          <p:nvPr/>
        </p:nvSpPr>
        <p:spPr bwMode="auto">
          <a:xfrm>
            <a:off x="1752600" y="38862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4" name="Line 11"/>
          <p:cNvSpPr>
            <a:spLocks noChangeShapeType="1"/>
          </p:cNvSpPr>
          <p:nvPr/>
        </p:nvSpPr>
        <p:spPr bwMode="auto">
          <a:xfrm flipV="1">
            <a:off x="1600200" y="29718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5" name="Text Box 12"/>
          <p:cNvSpPr txBox="1">
            <a:spLocks noChangeArrowheads="1"/>
          </p:cNvSpPr>
          <p:nvPr/>
        </p:nvSpPr>
        <p:spPr bwMode="auto">
          <a:xfrm>
            <a:off x="0" y="4191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1276" name="Oval 13"/>
          <p:cNvSpPr>
            <a:spLocks noChangeArrowheads="1"/>
          </p:cNvSpPr>
          <p:nvPr/>
        </p:nvSpPr>
        <p:spPr bwMode="auto">
          <a:xfrm>
            <a:off x="1295400" y="24384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77" name="Text Box 14"/>
          <p:cNvSpPr txBox="1">
            <a:spLocks noChangeArrowheads="1"/>
          </p:cNvSpPr>
          <p:nvPr/>
        </p:nvSpPr>
        <p:spPr bwMode="auto">
          <a:xfrm>
            <a:off x="1828800" y="23622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1278" name="Line 15"/>
          <p:cNvSpPr>
            <a:spLocks noChangeShapeType="1"/>
          </p:cNvSpPr>
          <p:nvPr/>
        </p:nvSpPr>
        <p:spPr bwMode="auto">
          <a:xfrm flipV="1">
            <a:off x="1600200" y="19812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9" name="Oval 16"/>
          <p:cNvSpPr>
            <a:spLocks noChangeArrowheads="1"/>
          </p:cNvSpPr>
          <p:nvPr/>
        </p:nvSpPr>
        <p:spPr bwMode="auto">
          <a:xfrm>
            <a:off x="5638800" y="35052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80" name="Oval 17"/>
          <p:cNvSpPr>
            <a:spLocks noChangeArrowheads="1"/>
          </p:cNvSpPr>
          <p:nvPr/>
        </p:nvSpPr>
        <p:spPr bwMode="auto">
          <a:xfrm>
            <a:off x="5105400" y="4267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81" name="Text Box 18"/>
          <p:cNvSpPr txBox="1">
            <a:spLocks noChangeArrowheads="1"/>
          </p:cNvSpPr>
          <p:nvPr/>
        </p:nvSpPr>
        <p:spPr bwMode="auto">
          <a:xfrm>
            <a:off x="6248400" y="35052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1282" name="Text Box 19"/>
          <p:cNvSpPr txBox="1">
            <a:spLocks noChangeArrowheads="1"/>
          </p:cNvSpPr>
          <p:nvPr/>
        </p:nvSpPr>
        <p:spPr bwMode="auto">
          <a:xfrm>
            <a:off x="6781800" y="4191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1283" name="Oval 20"/>
          <p:cNvSpPr>
            <a:spLocks noChangeArrowheads="1"/>
          </p:cNvSpPr>
          <p:nvPr/>
        </p:nvSpPr>
        <p:spPr bwMode="auto">
          <a:xfrm>
            <a:off x="6248400" y="4267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84" name="Line 21"/>
          <p:cNvSpPr>
            <a:spLocks noChangeShapeType="1"/>
          </p:cNvSpPr>
          <p:nvPr/>
        </p:nvSpPr>
        <p:spPr bwMode="auto">
          <a:xfrm flipH="1">
            <a:off x="5562600" y="40386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5" name="Line 22"/>
          <p:cNvSpPr>
            <a:spLocks noChangeShapeType="1"/>
          </p:cNvSpPr>
          <p:nvPr/>
        </p:nvSpPr>
        <p:spPr bwMode="auto">
          <a:xfrm>
            <a:off x="60960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6" name="Line 23"/>
          <p:cNvSpPr>
            <a:spLocks noChangeShapeType="1"/>
          </p:cNvSpPr>
          <p:nvPr/>
        </p:nvSpPr>
        <p:spPr bwMode="auto">
          <a:xfrm flipV="1">
            <a:off x="5943600" y="30480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87" name="Oval 24"/>
          <p:cNvSpPr>
            <a:spLocks noChangeArrowheads="1"/>
          </p:cNvSpPr>
          <p:nvPr/>
        </p:nvSpPr>
        <p:spPr bwMode="auto">
          <a:xfrm>
            <a:off x="5638800" y="2514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1288" name="Text Box 25"/>
          <p:cNvSpPr txBox="1">
            <a:spLocks noChangeArrowheads="1"/>
          </p:cNvSpPr>
          <p:nvPr/>
        </p:nvSpPr>
        <p:spPr bwMode="auto">
          <a:xfrm>
            <a:off x="6172200" y="2438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1289" name="Line 26"/>
          <p:cNvSpPr>
            <a:spLocks noChangeShapeType="1"/>
          </p:cNvSpPr>
          <p:nvPr/>
        </p:nvSpPr>
        <p:spPr bwMode="auto">
          <a:xfrm flipV="1">
            <a:off x="5943600" y="20574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0" name="Line 27"/>
          <p:cNvSpPr>
            <a:spLocks noChangeShapeType="1"/>
          </p:cNvSpPr>
          <p:nvPr/>
        </p:nvSpPr>
        <p:spPr bwMode="auto">
          <a:xfrm>
            <a:off x="2667000" y="3124200"/>
            <a:ext cx="251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291" name="Text Box 28"/>
          <p:cNvSpPr txBox="1">
            <a:spLocks noChangeArrowheads="1"/>
          </p:cNvSpPr>
          <p:nvPr/>
        </p:nvSpPr>
        <p:spPr bwMode="auto">
          <a:xfrm>
            <a:off x="1600200" y="5832475"/>
            <a:ext cx="670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r>
              <a:rPr lang="en-US" altLang="en-US" sz="2400"/>
              <a:t>Just recolor and continue down the tree</a:t>
            </a:r>
          </a:p>
        </p:txBody>
      </p:sp>
      <p:sp>
        <p:nvSpPr>
          <p:cNvPr id="11292" name="Text Box 40"/>
          <p:cNvSpPr txBox="1">
            <a:spLocks noChangeArrowheads="1"/>
          </p:cNvSpPr>
          <p:nvPr/>
        </p:nvSpPr>
        <p:spPr bwMode="auto">
          <a:xfrm>
            <a:off x="4343400" y="4191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1293" name="Line 41"/>
          <p:cNvSpPr>
            <a:spLocks noChangeShapeType="1"/>
          </p:cNvSpPr>
          <p:nvPr/>
        </p:nvSpPr>
        <p:spPr bwMode="auto">
          <a:xfrm flipH="1">
            <a:off x="685800" y="47244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4" name="Line 42"/>
          <p:cNvSpPr>
            <a:spLocks noChangeShapeType="1"/>
          </p:cNvSpPr>
          <p:nvPr/>
        </p:nvSpPr>
        <p:spPr bwMode="auto">
          <a:xfrm>
            <a:off x="1219200" y="4724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5" name="Line 43"/>
          <p:cNvSpPr>
            <a:spLocks noChangeShapeType="1"/>
          </p:cNvSpPr>
          <p:nvPr/>
        </p:nvSpPr>
        <p:spPr bwMode="auto">
          <a:xfrm flipH="1">
            <a:off x="1905000" y="4724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6" name="Line 44"/>
          <p:cNvSpPr>
            <a:spLocks noChangeShapeType="1"/>
          </p:cNvSpPr>
          <p:nvPr/>
        </p:nvSpPr>
        <p:spPr bwMode="auto">
          <a:xfrm>
            <a:off x="2286000" y="47244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7" name="Line 45"/>
          <p:cNvSpPr>
            <a:spLocks noChangeShapeType="1"/>
          </p:cNvSpPr>
          <p:nvPr/>
        </p:nvSpPr>
        <p:spPr bwMode="auto">
          <a:xfrm flipH="1">
            <a:off x="51054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8" name="Line 46"/>
          <p:cNvSpPr>
            <a:spLocks noChangeShapeType="1"/>
          </p:cNvSpPr>
          <p:nvPr/>
        </p:nvSpPr>
        <p:spPr bwMode="auto">
          <a:xfrm>
            <a:off x="5486400" y="48006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99" name="Line 47"/>
          <p:cNvSpPr>
            <a:spLocks noChangeShapeType="1"/>
          </p:cNvSpPr>
          <p:nvPr/>
        </p:nvSpPr>
        <p:spPr bwMode="auto">
          <a:xfrm flipH="1">
            <a:off x="62484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00" name="Line 48"/>
          <p:cNvSpPr>
            <a:spLocks noChangeShapeType="1"/>
          </p:cNvSpPr>
          <p:nvPr/>
        </p:nvSpPr>
        <p:spPr bwMode="auto">
          <a:xfrm>
            <a:off x="6705600" y="47244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258458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1143000"/>
          </a:xfrm>
        </p:spPr>
        <p:txBody>
          <a:bodyPr/>
          <a:lstStyle/>
          <a:p>
            <a:pPr eaLnBrk="1" hangingPunct="1"/>
            <a:r>
              <a:rPr lang="en-US" altLang="en-US"/>
              <a:t>Case 2</a:t>
            </a:r>
          </a:p>
        </p:txBody>
      </p:sp>
      <p:sp>
        <p:nvSpPr>
          <p:cNvPr id="12291" name="Rectangle 3"/>
          <p:cNvSpPr>
            <a:spLocks noGrp="1" noChangeArrowheads="1"/>
          </p:cNvSpPr>
          <p:nvPr>
            <p:ph type="body" idx="1"/>
          </p:nvPr>
        </p:nvSpPr>
        <p:spPr>
          <a:xfrm>
            <a:off x="685800" y="1524000"/>
            <a:ext cx="7772400" cy="4876800"/>
          </a:xfrm>
        </p:spPr>
        <p:txBody>
          <a:bodyPr/>
          <a:lstStyle/>
          <a:p>
            <a:pPr eaLnBrk="1" hangingPunct="1">
              <a:lnSpc>
                <a:spcPct val="90000"/>
              </a:lnSpc>
            </a:pPr>
            <a:r>
              <a:rPr lang="en-US" altLang="en-US"/>
              <a:t>X’s Parent is Red (so Grandparent is Black) and X and P are both left/right children</a:t>
            </a:r>
          </a:p>
          <a:p>
            <a:pPr lvl="1" eaLnBrk="1" hangingPunct="1">
              <a:lnSpc>
                <a:spcPct val="90000"/>
              </a:lnSpc>
            </a:pPr>
            <a:r>
              <a:rPr lang="en-US" altLang="en-US"/>
              <a:t>Rotate P around G</a:t>
            </a:r>
          </a:p>
          <a:p>
            <a:pPr lvl="1" eaLnBrk="1" hangingPunct="1">
              <a:lnSpc>
                <a:spcPct val="90000"/>
              </a:lnSpc>
            </a:pPr>
            <a:r>
              <a:rPr lang="en-US" altLang="en-US"/>
              <a:t>Color P black</a:t>
            </a:r>
          </a:p>
          <a:p>
            <a:pPr lvl="1" eaLnBrk="1" hangingPunct="1">
              <a:lnSpc>
                <a:spcPct val="90000"/>
              </a:lnSpc>
            </a:pPr>
            <a:r>
              <a:rPr lang="en-US" altLang="en-US"/>
              <a:t>Color G red</a:t>
            </a:r>
          </a:p>
          <a:p>
            <a:pPr eaLnBrk="1" hangingPunct="1">
              <a:lnSpc>
                <a:spcPct val="90000"/>
              </a:lnSpc>
            </a:pPr>
            <a:r>
              <a:rPr lang="en-US" altLang="en-US"/>
              <a:t>Note that X’s uncle, U, must be black because it (a) was initially black, or (b) would have been made black when we encountered G (which would have had two red children -- X’s Parent and X’s uncle)</a:t>
            </a:r>
          </a:p>
        </p:txBody>
      </p:sp>
    </p:spTree>
    <p:extLst>
      <p:ext uri="{BB962C8B-B14F-4D97-AF65-F5344CB8AC3E}">
        <p14:creationId xmlns:p14="http://schemas.microsoft.com/office/powerpoint/2010/main" val="345913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Case 2 diagrams</a:t>
            </a:r>
          </a:p>
        </p:txBody>
      </p:sp>
      <p:sp>
        <p:nvSpPr>
          <p:cNvPr id="13315" name="Oval 4"/>
          <p:cNvSpPr>
            <a:spLocks noChangeArrowheads="1"/>
          </p:cNvSpPr>
          <p:nvPr/>
        </p:nvSpPr>
        <p:spPr bwMode="auto">
          <a:xfrm>
            <a:off x="990600" y="38100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16" name="Oval 5"/>
          <p:cNvSpPr>
            <a:spLocks noChangeArrowheads="1"/>
          </p:cNvSpPr>
          <p:nvPr/>
        </p:nvSpPr>
        <p:spPr bwMode="auto">
          <a:xfrm>
            <a:off x="457200" y="4572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17" name="Text Box 6"/>
          <p:cNvSpPr txBox="1">
            <a:spLocks noChangeArrowheads="1"/>
          </p:cNvSpPr>
          <p:nvPr/>
        </p:nvSpPr>
        <p:spPr bwMode="auto">
          <a:xfrm>
            <a:off x="1600200" y="38100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3318" name="Text Box 7"/>
          <p:cNvSpPr txBox="1">
            <a:spLocks noChangeArrowheads="1"/>
          </p:cNvSpPr>
          <p:nvPr/>
        </p:nvSpPr>
        <p:spPr bwMode="auto">
          <a:xfrm>
            <a:off x="2133600" y="4495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3319" name="Oval 8"/>
          <p:cNvSpPr>
            <a:spLocks noChangeArrowheads="1"/>
          </p:cNvSpPr>
          <p:nvPr/>
        </p:nvSpPr>
        <p:spPr bwMode="auto">
          <a:xfrm>
            <a:off x="1600200" y="4572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20" name="Line 9"/>
          <p:cNvSpPr>
            <a:spLocks noChangeShapeType="1"/>
          </p:cNvSpPr>
          <p:nvPr/>
        </p:nvSpPr>
        <p:spPr bwMode="auto">
          <a:xfrm flipH="1">
            <a:off x="914400" y="43434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1" name="Line 10"/>
          <p:cNvSpPr>
            <a:spLocks noChangeShapeType="1"/>
          </p:cNvSpPr>
          <p:nvPr/>
        </p:nvSpPr>
        <p:spPr bwMode="auto">
          <a:xfrm>
            <a:off x="1447800" y="42672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2" name="Line 11"/>
          <p:cNvSpPr>
            <a:spLocks noChangeShapeType="1"/>
          </p:cNvSpPr>
          <p:nvPr/>
        </p:nvSpPr>
        <p:spPr bwMode="auto">
          <a:xfrm flipV="1">
            <a:off x="1295400" y="33528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3" name="Text Box 12"/>
          <p:cNvSpPr txBox="1">
            <a:spLocks noChangeArrowheads="1"/>
          </p:cNvSpPr>
          <p:nvPr/>
        </p:nvSpPr>
        <p:spPr bwMode="auto">
          <a:xfrm>
            <a:off x="-304800" y="4572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3324" name="Oval 13"/>
          <p:cNvSpPr>
            <a:spLocks noChangeArrowheads="1"/>
          </p:cNvSpPr>
          <p:nvPr/>
        </p:nvSpPr>
        <p:spPr bwMode="auto">
          <a:xfrm>
            <a:off x="1447800" y="29718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25" name="Text Box 14"/>
          <p:cNvSpPr txBox="1">
            <a:spLocks noChangeArrowheads="1"/>
          </p:cNvSpPr>
          <p:nvPr/>
        </p:nvSpPr>
        <p:spPr bwMode="auto">
          <a:xfrm>
            <a:off x="990600" y="27432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3326" name="Line 15"/>
          <p:cNvSpPr>
            <a:spLocks noChangeShapeType="1"/>
          </p:cNvSpPr>
          <p:nvPr/>
        </p:nvSpPr>
        <p:spPr bwMode="auto">
          <a:xfrm flipV="1">
            <a:off x="18288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7" name="Line 16"/>
          <p:cNvSpPr>
            <a:spLocks noChangeShapeType="1"/>
          </p:cNvSpPr>
          <p:nvPr/>
        </p:nvSpPr>
        <p:spPr bwMode="auto">
          <a:xfrm flipH="1">
            <a:off x="3810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8" name="Line 17"/>
          <p:cNvSpPr>
            <a:spLocks noChangeShapeType="1"/>
          </p:cNvSpPr>
          <p:nvPr/>
        </p:nvSpPr>
        <p:spPr bwMode="auto">
          <a:xfrm>
            <a:off x="9144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9" name="Line 18"/>
          <p:cNvSpPr>
            <a:spLocks noChangeShapeType="1"/>
          </p:cNvSpPr>
          <p:nvPr/>
        </p:nvSpPr>
        <p:spPr bwMode="auto">
          <a:xfrm flipH="1">
            <a:off x="16002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0" name="Line 19"/>
          <p:cNvSpPr>
            <a:spLocks noChangeShapeType="1"/>
          </p:cNvSpPr>
          <p:nvPr/>
        </p:nvSpPr>
        <p:spPr bwMode="auto">
          <a:xfrm>
            <a:off x="1981200" y="51054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1" name="Oval 20"/>
          <p:cNvSpPr>
            <a:spLocks noChangeArrowheads="1"/>
          </p:cNvSpPr>
          <p:nvPr/>
        </p:nvSpPr>
        <p:spPr bwMode="auto">
          <a:xfrm>
            <a:off x="2133600" y="2133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32" name="Text Box 21"/>
          <p:cNvSpPr txBox="1">
            <a:spLocks noChangeArrowheads="1"/>
          </p:cNvSpPr>
          <p:nvPr/>
        </p:nvSpPr>
        <p:spPr bwMode="auto">
          <a:xfrm>
            <a:off x="1524000" y="19812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3333" name="Oval 23"/>
          <p:cNvSpPr>
            <a:spLocks noChangeArrowheads="1"/>
          </p:cNvSpPr>
          <p:nvPr/>
        </p:nvSpPr>
        <p:spPr bwMode="auto">
          <a:xfrm>
            <a:off x="2895600" y="2895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34" name="Oval 24"/>
          <p:cNvSpPr>
            <a:spLocks noChangeArrowheads="1"/>
          </p:cNvSpPr>
          <p:nvPr/>
        </p:nvSpPr>
        <p:spPr bwMode="auto">
          <a:xfrm>
            <a:off x="2362200" y="37338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35" name="Line 25"/>
          <p:cNvSpPr>
            <a:spLocks noChangeShapeType="1"/>
          </p:cNvSpPr>
          <p:nvPr/>
        </p:nvSpPr>
        <p:spPr bwMode="auto">
          <a:xfrm>
            <a:off x="2590800" y="25146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6" name="Line 26"/>
          <p:cNvSpPr>
            <a:spLocks noChangeShapeType="1"/>
          </p:cNvSpPr>
          <p:nvPr/>
        </p:nvSpPr>
        <p:spPr bwMode="auto">
          <a:xfrm>
            <a:off x="1905000" y="3429000"/>
            <a:ext cx="457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7" name="Text Box 27"/>
          <p:cNvSpPr txBox="1">
            <a:spLocks noChangeArrowheads="1"/>
          </p:cNvSpPr>
          <p:nvPr/>
        </p:nvSpPr>
        <p:spPr bwMode="auto">
          <a:xfrm>
            <a:off x="3352800" y="2819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3338" name="Text Box 28"/>
          <p:cNvSpPr txBox="1">
            <a:spLocks noChangeArrowheads="1"/>
          </p:cNvSpPr>
          <p:nvPr/>
        </p:nvSpPr>
        <p:spPr bwMode="auto">
          <a:xfrm>
            <a:off x="2971800" y="3810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S</a:t>
            </a:r>
          </a:p>
        </p:txBody>
      </p:sp>
      <p:sp>
        <p:nvSpPr>
          <p:cNvPr id="13339" name="Oval 29"/>
          <p:cNvSpPr>
            <a:spLocks noChangeArrowheads="1"/>
          </p:cNvSpPr>
          <p:nvPr/>
        </p:nvSpPr>
        <p:spPr bwMode="auto">
          <a:xfrm>
            <a:off x="5181600" y="32766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40" name="Oval 30"/>
          <p:cNvSpPr>
            <a:spLocks noChangeArrowheads="1"/>
          </p:cNvSpPr>
          <p:nvPr/>
        </p:nvSpPr>
        <p:spPr bwMode="auto">
          <a:xfrm>
            <a:off x="4648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41" name="Text Box 31"/>
          <p:cNvSpPr txBox="1">
            <a:spLocks noChangeArrowheads="1"/>
          </p:cNvSpPr>
          <p:nvPr/>
        </p:nvSpPr>
        <p:spPr bwMode="auto">
          <a:xfrm>
            <a:off x="5791200" y="32766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3342" name="Text Box 32"/>
          <p:cNvSpPr txBox="1">
            <a:spLocks noChangeArrowheads="1"/>
          </p:cNvSpPr>
          <p:nvPr/>
        </p:nvSpPr>
        <p:spPr bwMode="auto">
          <a:xfrm>
            <a:off x="6324600" y="3962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3343" name="Oval 33"/>
          <p:cNvSpPr>
            <a:spLocks noChangeArrowheads="1"/>
          </p:cNvSpPr>
          <p:nvPr/>
        </p:nvSpPr>
        <p:spPr bwMode="auto">
          <a:xfrm>
            <a:off x="5791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44" name="Line 34"/>
          <p:cNvSpPr>
            <a:spLocks noChangeShapeType="1"/>
          </p:cNvSpPr>
          <p:nvPr/>
        </p:nvSpPr>
        <p:spPr bwMode="auto">
          <a:xfrm flipH="1">
            <a:off x="5105400" y="3810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45" name="Line 35"/>
          <p:cNvSpPr>
            <a:spLocks noChangeShapeType="1"/>
          </p:cNvSpPr>
          <p:nvPr/>
        </p:nvSpPr>
        <p:spPr bwMode="auto">
          <a:xfrm>
            <a:off x="5715000" y="37338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46" name="Line 36"/>
          <p:cNvSpPr>
            <a:spLocks noChangeShapeType="1"/>
          </p:cNvSpPr>
          <p:nvPr/>
        </p:nvSpPr>
        <p:spPr bwMode="auto">
          <a:xfrm flipV="1">
            <a:off x="5486400" y="2362200"/>
            <a:ext cx="11430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47" name="Text Box 37"/>
          <p:cNvSpPr txBox="1">
            <a:spLocks noChangeArrowheads="1"/>
          </p:cNvSpPr>
          <p:nvPr/>
        </p:nvSpPr>
        <p:spPr bwMode="auto">
          <a:xfrm>
            <a:off x="4191000" y="4572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3348" name="Oval 38"/>
          <p:cNvSpPr>
            <a:spLocks noChangeArrowheads="1"/>
          </p:cNvSpPr>
          <p:nvPr/>
        </p:nvSpPr>
        <p:spPr bwMode="auto">
          <a:xfrm>
            <a:off x="6324600" y="2133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49" name="Text Box 39"/>
          <p:cNvSpPr txBox="1">
            <a:spLocks noChangeArrowheads="1"/>
          </p:cNvSpPr>
          <p:nvPr/>
        </p:nvSpPr>
        <p:spPr bwMode="auto">
          <a:xfrm>
            <a:off x="5791200" y="2057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3350" name="Line 40"/>
          <p:cNvSpPr>
            <a:spLocks noChangeShapeType="1"/>
          </p:cNvSpPr>
          <p:nvPr/>
        </p:nvSpPr>
        <p:spPr bwMode="auto">
          <a:xfrm flipH="1" flipV="1">
            <a:off x="6781800" y="2590800"/>
            <a:ext cx="609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51" name="Line 41"/>
          <p:cNvSpPr>
            <a:spLocks noChangeShapeType="1"/>
          </p:cNvSpPr>
          <p:nvPr/>
        </p:nvSpPr>
        <p:spPr bwMode="auto">
          <a:xfrm flipH="1">
            <a:off x="45720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52" name="Line 42"/>
          <p:cNvSpPr>
            <a:spLocks noChangeShapeType="1"/>
          </p:cNvSpPr>
          <p:nvPr/>
        </p:nvSpPr>
        <p:spPr bwMode="auto">
          <a:xfrm>
            <a:off x="5105400" y="45720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53" name="Line 43"/>
          <p:cNvSpPr>
            <a:spLocks noChangeShapeType="1"/>
          </p:cNvSpPr>
          <p:nvPr/>
        </p:nvSpPr>
        <p:spPr bwMode="auto">
          <a:xfrm flipH="1">
            <a:off x="5791200" y="45720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54" name="Line 44"/>
          <p:cNvSpPr>
            <a:spLocks noChangeShapeType="1"/>
          </p:cNvSpPr>
          <p:nvPr/>
        </p:nvSpPr>
        <p:spPr bwMode="auto">
          <a:xfrm>
            <a:off x="6172200" y="4572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55" name="Oval 45"/>
          <p:cNvSpPr>
            <a:spLocks noChangeArrowheads="1"/>
          </p:cNvSpPr>
          <p:nvPr/>
        </p:nvSpPr>
        <p:spPr bwMode="auto">
          <a:xfrm>
            <a:off x="7239000" y="31242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56" name="Text Box 46"/>
          <p:cNvSpPr txBox="1">
            <a:spLocks noChangeArrowheads="1"/>
          </p:cNvSpPr>
          <p:nvPr/>
        </p:nvSpPr>
        <p:spPr bwMode="auto">
          <a:xfrm>
            <a:off x="7772400" y="3048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3357" name="Oval 47"/>
          <p:cNvSpPr>
            <a:spLocks noChangeArrowheads="1"/>
          </p:cNvSpPr>
          <p:nvPr/>
        </p:nvSpPr>
        <p:spPr bwMode="auto">
          <a:xfrm>
            <a:off x="79248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58" name="Oval 48"/>
          <p:cNvSpPr>
            <a:spLocks noChangeArrowheads="1"/>
          </p:cNvSpPr>
          <p:nvPr/>
        </p:nvSpPr>
        <p:spPr bwMode="auto">
          <a:xfrm>
            <a:off x="6934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3359" name="Line 49"/>
          <p:cNvSpPr>
            <a:spLocks noChangeShapeType="1"/>
          </p:cNvSpPr>
          <p:nvPr/>
        </p:nvSpPr>
        <p:spPr bwMode="auto">
          <a:xfrm>
            <a:off x="7620000" y="3505200"/>
            <a:ext cx="45720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60" name="Line 50"/>
          <p:cNvSpPr>
            <a:spLocks noChangeShapeType="1"/>
          </p:cNvSpPr>
          <p:nvPr/>
        </p:nvSpPr>
        <p:spPr bwMode="auto">
          <a:xfrm flipH="1">
            <a:off x="7239000" y="3657600"/>
            <a:ext cx="152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61" name="Text Box 51"/>
          <p:cNvSpPr txBox="1">
            <a:spLocks noChangeArrowheads="1"/>
          </p:cNvSpPr>
          <p:nvPr/>
        </p:nvSpPr>
        <p:spPr bwMode="auto">
          <a:xfrm>
            <a:off x="7924800" y="4495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3362" name="Text Box 52"/>
          <p:cNvSpPr txBox="1">
            <a:spLocks noChangeArrowheads="1"/>
          </p:cNvSpPr>
          <p:nvPr/>
        </p:nvSpPr>
        <p:spPr bwMode="auto">
          <a:xfrm>
            <a:off x="7086600" y="4495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S</a:t>
            </a:r>
          </a:p>
        </p:txBody>
      </p:sp>
      <p:sp>
        <p:nvSpPr>
          <p:cNvPr id="13363" name="Text Box 53"/>
          <p:cNvSpPr txBox="1">
            <a:spLocks noChangeArrowheads="1"/>
          </p:cNvSpPr>
          <p:nvPr/>
        </p:nvSpPr>
        <p:spPr bwMode="auto">
          <a:xfrm>
            <a:off x="990600" y="5867400"/>
            <a:ext cx="7620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Rotate  P around G.  Recolor X, Y, Z, P and G</a:t>
            </a:r>
          </a:p>
        </p:txBody>
      </p:sp>
      <p:sp>
        <p:nvSpPr>
          <p:cNvPr id="13364" name="Line 55"/>
          <p:cNvSpPr>
            <a:spLocks noChangeShapeType="1"/>
          </p:cNvSpPr>
          <p:nvPr/>
        </p:nvSpPr>
        <p:spPr bwMode="auto">
          <a:xfrm>
            <a:off x="3581400" y="2362200"/>
            <a:ext cx="12192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65" name="Line 56"/>
          <p:cNvSpPr>
            <a:spLocks noChangeShapeType="1"/>
          </p:cNvSpPr>
          <p:nvPr/>
        </p:nvSpPr>
        <p:spPr bwMode="auto">
          <a:xfrm flipV="1">
            <a:off x="2362200" y="16002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66" name="Line 57"/>
          <p:cNvSpPr>
            <a:spLocks noChangeShapeType="1"/>
          </p:cNvSpPr>
          <p:nvPr/>
        </p:nvSpPr>
        <p:spPr bwMode="auto">
          <a:xfrm flipV="1">
            <a:off x="6553200" y="16002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138583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a:solidFill>
                  <a:schemeClr val="tx2"/>
                </a:solidFill>
              </a:rPr>
              <a:t>Case 3</a:t>
            </a:r>
          </a:p>
        </p:txBody>
      </p:sp>
      <p:sp>
        <p:nvSpPr>
          <p:cNvPr id="14339" name="Rectangle 3"/>
          <p:cNvSpPr>
            <a:spLocks noChangeArrowheads="1"/>
          </p:cNvSpPr>
          <p:nvPr/>
        </p:nvSpPr>
        <p:spPr bwMode="auto">
          <a:xfrm>
            <a:off x="685800" y="1524000"/>
            <a:ext cx="77724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lnSpc>
                <a:spcPct val="90000"/>
              </a:lnSpc>
            </a:pPr>
            <a:r>
              <a:rPr lang="en-US" altLang="en-US"/>
              <a:t>X’s Parent is Red (so Grandparent is Black) and X and P are opposite children</a:t>
            </a:r>
          </a:p>
          <a:p>
            <a:pPr lvl="1" eaLnBrk="1" hangingPunct="1">
              <a:lnSpc>
                <a:spcPct val="90000"/>
              </a:lnSpc>
            </a:pPr>
            <a:r>
              <a:rPr lang="en-US" altLang="en-US"/>
              <a:t>Rotate P around G</a:t>
            </a:r>
          </a:p>
          <a:p>
            <a:pPr lvl="1" eaLnBrk="1" hangingPunct="1">
              <a:lnSpc>
                <a:spcPct val="90000"/>
              </a:lnSpc>
            </a:pPr>
            <a:r>
              <a:rPr lang="en-US" altLang="en-US"/>
              <a:t>Color P black</a:t>
            </a:r>
          </a:p>
          <a:p>
            <a:pPr lvl="1" eaLnBrk="1" hangingPunct="1">
              <a:lnSpc>
                <a:spcPct val="90000"/>
              </a:lnSpc>
            </a:pPr>
            <a:r>
              <a:rPr lang="en-US" altLang="en-US"/>
              <a:t>Color G red</a:t>
            </a:r>
          </a:p>
          <a:p>
            <a:pPr eaLnBrk="1" hangingPunct="1">
              <a:lnSpc>
                <a:spcPct val="90000"/>
              </a:lnSpc>
            </a:pPr>
            <a:r>
              <a:rPr lang="en-US" altLang="en-US"/>
              <a:t>Again note that X’s uncle, U, must be black because it (a) was initially black, or (b) would have been made black when we encountered G (which would have had two red children -- X’s Parent and X’s uncle)</a:t>
            </a:r>
          </a:p>
        </p:txBody>
      </p:sp>
    </p:spTree>
    <p:extLst>
      <p:ext uri="{BB962C8B-B14F-4D97-AF65-F5344CB8AC3E}">
        <p14:creationId xmlns:p14="http://schemas.microsoft.com/office/powerpoint/2010/main" val="3290722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Case 3 Diagrams (1 of 2)</a:t>
            </a:r>
          </a:p>
        </p:txBody>
      </p:sp>
      <p:sp>
        <p:nvSpPr>
          <p:cNvPr id="15363" name="Oval 3"/>
          <p:cNvSpPr>
            <a:spLocks noChangeArrowheads="1"/>
          </p:cNvSpPr>
          <p:nvPr/>
        </p:nvSpPr>
        <p:spPr bwMode="auto">
          <a:xfrm>
            <a:off x="533400" y="38100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64" name="Oval 4"/>
          <p:cNvSpPr>
            <a:spLocks noChangeArrowheads="1"/>
          </p:cNvSpPr>
          <p:nvPr/>
        </p:nvSpPr>
        <p:spPr bwMode="auto">
          <a:xfrm>
            <a:off x="1371600" y="4572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65" name="Text Box 5"/>
          <p:cNvSpPr txBox="1">
            <a:spLocks noChangeArrowheads="1"/>
          </p:cNvSpPr>
          <p:nvPr/>
        </p:nvSpPr>
        <p:spPr bwMode="auto">
          <a:xfrm>
            <a:off x="2590800" y="37338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5366" name="Text Box 6"/>
          <p:cNvSpPr txBox="1">
            <a:spLocks noChangeArrowheads="1"/>
          </p:cNvSpPr>
          <p:nvPr/>
        </p:nvSpPr>
        <p:spPr bwMode="auto">
          <a:xfrm>
            <a:off x="3048000" y="4572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5367" name="Oval 7"/>
          <p:cNvSpPr>
            <a:spLocks noChangeArrowheads="1"/>
          </p:cNvSpPr>
          <p:nvPr/>
        </p:nvSpPr>
        <p:spPr bwMode="auto">
          <a:xfrm>
            <a:off x="2514600" y="45720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68" name="Line 8"/>
          <p:cNvSpPr>
            <a:spLocks noChangeShapeType="1"/>
          </p:cNvSpPr>
          <p:nvPr/>
        </p:nvSpPr>
        <p:spPr bwMode="auto">
          <a:xfrm flipH="1">
            <a:off x="1828800" y="43434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69" name="Line 9"/>
          <p:cNvSpPr>
            <a:spLocks noChangeShapeType="1"/>
          </p:cNvSpPr>
          <p:nvPr/>
        </p:nvSpPr>
        <p:spPr bwMode="auto">
          <a:xfrm>
            <a:off x="2362200" y="42672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0" name="Line 10"/>
          <p:cNvSpPr>
            <a:spLocks noChangeShapeType="1"/>
          </p:cNvSpPr>
          <p:nvPr/>
        </p:nvSpPr>
        <p:spPr bwMode="auto">
          <a:xfrm flipV="1">
            <a:off x="838200" y="33528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1" name="Text Box 11"/>
          <p:cNvSpPr txBox="1">
            <a:spLocks noChangeArrowheads="1"/>
          </p:cNvSpPr>
          <p:nvPr/>
        </p:nvSpPr>
        <p:spPr bwMode="auto">
          <a:xfrm>
            <a:off x="609600" y="4572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Y</a:t>
            </a:r>
          </a:p>
        </p:txBody>
      </p:sp>
      <p:sp>
        <p:nvSpPr>
          <p:cNvPr id="15372" name="Oval 12"/>
          <p:cNvSpPr>
            <a:spLocks noChangeArrowheads="1"/>
          </p:cNvSpPr>
          <p:nvPr/>
        </p:nvSpPr>
        <p:spPr bwMode="auto">
          <a:xfrm>
            <a:off x="990600" y="29718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73" name="Text Box 13"/>
          <p:cNvSpPr txBox="1">
            <a:spLocks noChangeArrowheads="1"/>
          </p:cNvSpPr>
          <p:nvPr/>
        </p:nvSpPr>
        <p:spPr bwMode="auto">
          <a:xfrm>
            <a:off x="533400" y="27432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5374" name="Line 14"/>
          <p:cNvSpPr>
            <a:spLocks noChangeShapeType="1"/>
          </p:cNvSpPr>
          <p:nvPr/>
        </p:nvSpPr>
        <p:spPr bwMode="auto">
          <a:xfrm flipV="1">
            <a:off x="13716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5" name="Line 15"/>
          <p:cNvSpPr>
            <a:spLocks noChangeShapeType="1"/>
          </p:cNvSpPr>
          <p:nvPr/>
        </p:nvSpPr>
        <p:spPr bwMode="auto">
          <a:xfrm flipH="1">
            <a:off x="12954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6" name="Line 16"/>
          <p:cNvSpPr>
            <a:spLocks noChangeShapeType="1"/>
          </p:cNvSpPr>
          <p:nvPr/>
        </p:nvSpPr>
        <p:spPr bwMode="auto">
          <a:xfrm>
            <a:off x="18288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7" name="Line 17"/>
          <p:cNvSpPr>
            <a:spLocks noChangeShapeType="1"/>
          </p:cNvSpPr>
          <p:nvPr/>
        </p:nvSpPr>
        <p:spPr bwMode="auto">
          <a:xfrm flipH="1">
            <a:off x="25146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8" name="Line 18"/>
          <p:cNvSpPr>
            <a:spLocks noChangeShapeType="1"/>
          </p:cNvSpPr>
          <p:nvPr/>
        </p:nvSpPr>
        <p:spPr bwMode="auto">
          <a:xfrm>
            <a:off x="2895600" y="51054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9" name="Oval 19"/>
          <p:cNvSpPr>
            <a:spLocks noChangeArrowheads="1"/>
          </p:cNvSpPr>
          <p:nvPr/>
        </p:nvSpPr>
        <p:spPr bwMode="auto">
          <a:xfrm>
            <a:off x="1676400" y="2133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80" name="Text Box 20"/>
          <p:cNvSpPr txBox="1">
            <a:spLocks noChangeArrowheads="1"/>
          </p:cNvSpPr>
          <p:nvPr/>
        </p:nvSpPr>
        <p:spPr bwMode="auto">
          <a:xfrm>
            <a:off x="1066800" y="19812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5381" name="Oval 21"/>
          <p:cNvSpPr>
            <a:spLocks noChangeArrowheads="1"/>
          </p:cNvSpPr>
          <p:nvPr/>
        </p:nvSpPr>
        <p:spPr bwMode="auto">
          <a:xfrm>
            <a:off x="2438400" y="2895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82" name="Oval 22"/>
          <p:cNvSpPr>
            <a:spLocks noChangeArrowheads="1"/>
          </p:cNvSpPr>
          <p:nvPr/>
        </p:nvSpPr>
        <p:spPr bwMode="auto">
          <a:xfrm>
            <a:off x="1905000" y="37338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83" name="Line 23"/>
          <p:cNvSpPr>
            <a:spLocks noChangeShapeType="1"/>
          </p:cNvSpPr>
          <p:nvPr/>
        </p:nvSpPr>
        <p:spPr bwMode="auto">
          <a:xfrm>
            <a:off x="2133600" y="25146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4" name="Line 24"/>
          <p:cNvSpPr>
            <a:spLocks noChangeShapeType="1"/>
          </p:cNvSpPr>
          <p:nvPr/>
        </p:nvSpPr>
        <p:spPr bwMode="auto">
          <a:xfrm>
            <a:off x="1447800" y="3429000"/>
            <a:ext cx="457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5" name="Text Box 25"/>
          <p:cNvSpPr txBox="1">
            <a:spLocks noChangeArrowheads="1"/>
          </p:cNvSpPr>
          <p:nvPr/>
        </p:nvSpPr>
        <p:spPr bwMode="auto">
          <a:xfrm>
            <a:off x="2895600" y="2819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5386" name="Text Box 26"/>
          <p:cNvSpPr txBox="1">
            <a:spLocks noChangeArrowheads="1"/>
          </p:cNvSpPr>
          <p:nvPr/>
        </p:nvSpPr>
        <p:spPr bwMode="auto">
          <a:xfrm>
            <a:off x="0" y="3733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S</a:t>
            </a:r>
          </a:p>
        </p:txBody>
      </p:sp>
      <p:sp>
        <p:nvSpPr>
          <p:cNvPr id="15387" name="Oval 27"/>
          <p:cNvSpPr>
            <a:spLocks noChangeArrowheads="1"/>
          </p:cNvSpPr>
          <p:nvPr/>
        </p:nvSpPr>
        <p:spPr bwMode="auto">
          <a:xfrm>
            <a:off x="5562600" y="36576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88" name="Oval 28"/>
          <p:cNvSpPr>
            <a:spLocks noChangeArrowheads="1"/>
          </p:cNvSpPr>
          <p:nvPr/>
        </p:nvSpPr>
        <p:spPr bwMode="auto">
          <a:xfrm>
            <a:off x="5029200" y="4419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89" name="Text Box 29"/>
          <p:cNvSpPr txBox="1">
            <a:spLocks noChangeArrowheads="1"/>
          </p:cNvSpPr>
          <p:nvPr/>
        </p:nvSpPr>
        <p:spPr bwMode="auto">
          <a:xfrm>
            <a:off x="5638800" y="25146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5390" name="Text Box 30"/>
          <p:cNvSpPr txBox="1">
            <a:spLocks noChangeArrowheads="1"/>
          </p:cNvSpPr>
          <p:nvPr/>
        </p:nvSpPr>
        <p:spPr bwMode="auto">
          <a:xfrm>
            <a:off x="6705600" y="4343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Y</a:t>
            </a:r>
          </a:p>
        </p:txBody>
      </p:sp>
      <p:sp>
        <p:nvSpPr>
          <p:cNvPr id="15391" name="Oval 31"/>
          <p:cNvSpPr>
            <a:spLocks noChangeArrowheads="1"/>
          </p:cNvSpPr>
          <p:nvPr/>
        </p:nvSpPr>
        <p:spPr bwMode="auto">
          <a:xfrm>
            <a:off x="6172200" y="4419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92" name="Line 32"/>
          <p:cNvSpPr>
            <a:spLocks noChangeShapeType="1"/>
          </p:cNvSpPr>
          <p:nvPr/>
        </p:nvSpPr>
        <p:spPr bwMode="auto">
          <a:xfrm flipH="1">
            <a:off x="5486400" y="4191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3" name="Line 33"/>
          <p:cNvSpPr>
            <a:spLocks noChangeShapeType="1"/>
          </p:cNvSpPr>
          <p:nvPr/>
        </p:nvSpPr>
        <p:spPr bwMode="auto">
          <a:xfrm>
            <a:off x="6019800" y="41148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4" name="Line 34"/>
          <p:cNvSpPr>
            <a:spLocks noChangeShapeType="1"/>
          </p:cNvSpPr>
          <p:nvPr/>
        </p:nvSpPr>
        <p:spPr bwMode="auto">
          <a:xfrm flipV="1">
            <a:off x="5867400" y="32004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5" name="Text Box 35"/>
          <p:cNvSpPr txBox="1">
            <a:spLocks noChangeArrowheads="1"/>
          </p:cNvSpPr>
          <p:nvPr/>
        </p:nvSpPr>
        <p:spPr bwMode="auto">
          <a:xfrm>
            <a:off x="4267200" y="44196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S</a:t>
            </a:r>
          </a:p>
        </p:txBody>
      </p:sp>
      <p:sp>
        <p:nvSpPr>
          <p:cNvPr id="15396" name="Oval 36"/>
          <p:cNvSpPr>
            <a:spLocks noChangeArrowheads="1"/>
          </p:cNvSpPr>
          <p:nvPr/>
        </p:nvSpPr>
        <p:spPr bwMode="auto">
          <a:xfrm>
            <a:off x="6019800" y="28194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397" name="Text Box 37"/>
          <p:cNvSpPr txBox="1">
            <a:spLocks noChangeArrowheads="1"/>
          </p:cNvSpPr>
          <p:nvPr/>
        </p:nvSpPr>
        <p:spPr bwMode="auto">
          <a:xfrm>
            <a:off x="5029200" y="3581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5398" name="Line 38"/>
          <p:cNvSpPr>
            <a:spLocks noChangeShapeType="1"/>
          </p:cNvSpPr>
          <p:nvPr/>
        </p:nvSpPr>
        <p:spPr bwMode="auto">
          <a:xfrm flipV="1">
            <a:off x="64008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9" name="Line 39"/>
          <p:cNvSpPr>
            <a:spLocks noChangeShapeType="1"/>
          </p:cNvSpPr>
          <p:nvPr/>
        </p:nvSpPr>
        <p:spPr bwMode="auto">
          <a:xfrm flipH="1">
            <a:off x="4953000" y="49530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0" name="Line 40"/>
          <p:cNvSpPr>
            <a:spLocks noChangeShapeType="1"/>
          </p:cNvSpPr>
          <p:nvPr/>
        </p:nvSpPr>
        <p:spPr bwMode="auto">
          <a:xfrm>
            <a:off x="5486400" y="49530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1" name="Line 41"/>
          <p:cNvSpPr>
            <a:spLocks noChangeShapeType="1"/>
          </p:cNvSpPr>
          <p:nvPr/>
        </p:nvSpPr>
        <p:spPr bwMode="auto">
          <a:xfrm flipH="1">
            <a:off x="6172200" y="49530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2" name="Line 42"/>
          <p:cNvSpPr>
            <a:spLocks noChangeShapeType="1"/>
          </p:cNvSpPr>
          <p:nvPr/>
        </p:nvSpPr>
        <p:spPr bwMode="auto">
          <a:xfrm>
            <a:off x="65532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3" name="Oval 43"/>
          <p:cNvSpPr>
            <a:spLocks noChangeArrowheads="1"/>
          </p:cNvSpPr>
          <p:nvPr/>
        </p:nvSpPr>
        <p:spPr bwMode="auto">
          <a:xfrm>
            <a:off x="6705600" y="1981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404" name="Text Box 44"/>
          <p:cNvSpPr txBox="1">
            <a:spLocks noChangeArrowheads="1"/>
          </p:cNvSpPr>
          <p:nvPr/>
        </p:nvSpPr>
        <p:spPr bwMode="auto">
          <a:xfrm>
            <a:off x="6096000" y="1828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5405" name="Oval 45"/>
          <p:cNvSpPr>
            <a:spLocks noChangeArrowheads="1"/>
          </p:cNvSpPr>
          <p:nvPr/>
        </p:nvSpPr>
        <p:spPr bwMode="auto">
          <a:xfrm>
            <a:off x="7467600" y="2743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406" name="Oval 46"/>
          <p:cNvSpPr>
            <a:spLocks noChangeArrowheads="1"/>
          </p:cNvSpPr>
          <p:nvPr/>
        </p:nvSpPr>
        <p:spPr bwMode="auto">
          <a:xfrm>
            <a:off x="6934200" y="35814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5407" name="Line 47"/>
          <p:cNvSpPr>
            <a:spLocks noChangeShapeType="1"/>
          </p:cNvSpPr>
          <p:nvPr/>
        </p:nvSpPr>
        <p:spPr bwMode="auto">
          <a:xfrm>
            <a:off x="7162800" y="23622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8" name="Line 48"/>
          <p:cNvSpPr>
            <a:spLocks noChangeShapeType="1"/>
          </p:cNvSpPr>
          <p:nvPr/>
        </p:nvSpPr>
        <p:spPr bwMode="auto">
          <a:xfrm>
            <a:off x="6477000" y="3276600"/>
            <a:ext cx="457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09" name="Text Box 49"/>
          <p:cNvSpPr txBox="1">
            <a:spLocks noChangeArrowheads="1"/>
          </p:cNvSpPr>
          <p:nvPr/>
        </p:nvSpPr>
        <p:spPr bwMode="auto">
          <a:xfrm>
            <a:off x="7924800" y="2667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5410" name="Text Box 50"/>
          <p:cNvSpPr txBox="1">
            <a:spLocks noChangeArrowheads="1"/>
          </p:cNvSpPr>
          <p:nvPr/>
        </p:nvSpPr>
        <p:spPr bwMode="auto">
          <a:xfrm>
            <a:off x="7543800" y="36576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5411" name="Line 51"/>
          <p:cNvSpPr>
            <a:spLocks noChangeShapeType="1"/>
          </p:cNvSpPr>
          <p:nvPr/>
        </p:nvSpPr>
        <p:spPr bwMode="auto">
          <a:xfrm flipV="1">
            <a:off x="1905000" y="16002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412" name="Text Box 52"/>
          <p:cNvSpPr txBox="1">
            <a:spLocks noChangeArrowheads="1"/>
          </p:cNvSpPr>
          <p:nvPr/>
        </p:nvSpPr>
        <p:spPr bwMode="auto">
          <a:xfrm>
            <a:off x="609600" y="5715000"/>
            <a:ext cx="7924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50000"/>
              </a:spcBef>
              <a:buFontTx/>
              <a:buNone/>
            </a:pPr>
            <a:r>
              <a:rPr lang="en-US" altLang="en-US" sz="2400"/>
              <a:t>Step 1 – recolor X, Y and Z. Rotate X around P.</a:t>
            </a:r>
          </a:p>
        </p:txBody>
      </p:sp>
      <p:sp>
        <p:nvSpPr>
          <p:cNvPr id="15413" name="Line 53"/>
          <p:cNvSpPr>
            <a:spLocks noChangeShapeType="1"/>
          </p:cNvSpPr>
          <p:nvPr/>
        </p:nvSpPr>
        <p:spPr bwMode="auto">
          <a:xfrm>
            <a:off x="3048000" y="2438400"/>
            <a:ext cx="25908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414" name="Line 55"/>
          <p:cNvSpPr>
            <a:spLocks noChangeShapeType="1"/>
          </p:cNvSpPr>
          <p:nvPr/>
        </p:nvSpPr>
        <p:spPr bwMode="auto">
          <a:xfrm flipV="1">
            <a:off x="7010400" y="16002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899346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Case 3 Diagrams (2 of 2)</a:t>
            </a:r>
          </a:p>
        </p:txBody>
      </p:sp>
      <p:sp>
        <p:nvSpPr>
          <p:cNvPr id="16387" name="Oval 3"/>
          <p:cNvSpPr>
            <a:spLocks noChangeArrowheads="1"/>
          </p:cNvSpPr>
          <p:nvPr/>
        </p:nvSpPr>
        <p:spPr bwMode="auto">
          <a:xfrm>
            <a:off x="1066800" y="40386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388" name="Oval 4"/>
          <p:cNvSpPr>
            <a:spLocks noChangeArrowheads="1"/>
          </p:cNvSpPr>
          <p:nvPr/>
        </p:nvSpPr>
        <p:spPr bwMode="auto">
          <a:xfrm>
            <a:off x="533400" y="4800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389" name="Text Box 5"/>
          <p:cNvSpPr txBox="1">
            <a:spLocks noChangeArrowheads="1"/>
          </p:cNvSpPr>
          <p:nvPr/>
        </p:nvSpPr>
        <p:spPr bwMode="auto">
          <a:xfrm>
            <a:off x="1143000" y="28956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6390" name="Text Box 6"/>
          <p:cNvSpPr txBox="1">
            <a:spLocks noChangeArrowheads="1"/>
          </p:cNvSpPr>
          <p:nvPr/>
        </p:nvSpPr>
        <p:spPr bwMode="auto">
          <a:xfrm>
            <a:off x="2209800" y="4724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Y</a:t>
            </a:r>
          </a:p>
        </p:txBody>
      </p:sp>
      <p:sp>
        <p:nvSpPr>
          <p:cNvPr id="16391" name="Oval 7"/>
          <p:cNvSpPr>
            <a:spLocks noChangeArrowheads="1"/>
          </p:cNvSpPr>
          <p:nvPr/>
        </p:nvSpPr>
        <p:spPr bwMode="auto">
          <a:xfrm>
            <a:off x="1676400" y="4800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392" name="Line 8"/>
          <p:cNvSpPr>
            <a:spLocks noChangeShapeType="1"/>
          </p:cNvSpPr>
          <p:nvPr/>
        </p:nvSpPr>
        <p:spPr bwMode="auto">
          <a:xfrm flipH="1">
            <a:off x="990600" y="4572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93" name="Line 9"/>
          <p:cNvSpPr>
            <a:spLocks noChangeShapeType="1"/>
          </p:cNvSpPr>
          <p:nvPr/>
        </p:nvSpPr>
        <p:spPr bwMode="auto">
          <a:xfrm>
            <a:off x="1524000" y="44958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94" name="Line 10"/>
          <p:cNvSpPr>
            <a:spLocks noChangeShapeType="1"/>
          </p:cNvSpPr>
          <p:nvPr/>
        </p:nvSpPr>
        <p:spPr bwMode="auto">
          <a:xfrm flipV="1">
            <a:off x="1371600" y="35814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95" name="Text Box 11"/>
          <p:cNvSpPr txBox="1">
            <a:spLocks noChangeArrowheads="1"/>
          </p:cNvSpPr>
          <p:nvPr/>
        </p:nvSpPr>
        <p:spPr bwMode="auto">
          <a:xfrm>
            <a:off x="-228600" y="48006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S</a:t>
            </a:r>
          </a:p>
        </p:txBody>
      </p:sp>
      <p:sp>
        <p:nvSpPr>
          <p:cNvPr id="16396" name="Oval 12"/>
          <p:cNvSpPr>
            <a:spLocks noChangeArrowheads="1"/>
          </p:cNvSpPr>
          <p:nvPr/>
        </p:nvSpPr>
        <p:spPr bwMode="auto">
          <a:xfrm>
            <a:off x="1524000" y="32004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397" name="Text Box 13"/>
          <p:cNvSpPr txBox="1">
            <a:spLocks noChangeArrowheads="1"/>
          </p:cNvSpPr>
          <p:nvPr/>
        </p:nvSpPr>
        <p:spPr bwMode="auto">
          <a:xfrm>
            <a:off x="533400" y="3962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6398" name="Line 14"/>
          <p:cNvSpPr>
            <a:spLocks noChangeShapeType="1"/>
          </p:cNvSpPr>
          <p:nvPr/>
        </p:nvSpPr>
        <p:spPr bwMode="auto">
          <a:xfrm flipV="1">
            <a:off x="1905000" y="28194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99" name="Oval 19"/>
          <p:cNvSpPr>
            <a:spLocks noChangeArrowheads="1"/>
          </p:cNvSpPr>
          <p:nvPr/>
        </p:nvSpPr>
        <p:spPr bwMode="auto">
          <a:xfrm>
            <a:off x="2209800" y="2362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00" name="Text Box 20"/>
          <p:cNvSpPr txBox="1">
            <a:spLocks noChangeArrowheads="1"/>
          </p:cNvSpPr>
          <p:nvPr/>
        </p:nvSpPr>
        <p:spPr bwMode="auto">
          <a:xfrm>
            <a:off x="1600200" y="2209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6401" name="Oval 21"/>
          <p:cNvSpPr>
            <a:spLocks noChangeArrowheads="1"/>
          </p:cNvSpPr>
          <p:nvPr/>
        </p:nvSpPr>
        <p:spPr bwMode="auto">
          <a:xfrm>
            <a:off x="2971800" y="31242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02" name="Oval 22"/>
          <p:cNvSpPr>
            <a:spLocks noChangeArrowheads="1"/>
          </p:cNvSpPr>
          <p:nvPr/>
        </p:nvSpPr>
        <p:spPr bwMode="auto">
          <a:xfrm>
            <a:off x="2438400" y="39624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03" name="Line 23"/>
          <p:cNvSpPr>
            <a:spLocks noChangeShapeType="1"/>
          </p:cNvSpPr>
          <p:nvPr/>
        </p:nvSpPr>
        <p:spPr bwMode="auto">
          <a:xfrm>
            <a:off x="2667000" y="27432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04" name="Line 24"/>
          <p:cNvSpPr>
            <a:spLocks noChangeShapeType="1"/>
          </p:cNvSpPr>
          <p:nvPr/>
        </p:nvSpPr>
        <p:spPr bwMode="auto">
          <a:xfrm>
            <a:off x="1981200" y="3657600"/>
            <a:ext cx="4572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05" name="Text Box 25"/>
          <p:cNvSpPr txBox="1">
            <a:spLocks noChangeArrowheads="1"/>
          </p:cNvSpPr>
          <p:nvPr/>
        </p:nvSpPr>
        <p:spPr bwMode="auto">
          <a:xfrm>
            <a:off x="3429000" y="3048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6406" name="Text Box 26"/>
          <p:cNvSpPr txBox="1">
            <a:spLocks noChangeArrowheads="1"/>
          </p:cNvSpPr>
          <p:nvPr/>
        </p:nvSpPr>
        <p:spPr bwMode="auto">
          <a:xfrm>
            <a:off x="3048000" y="40386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6407" name="Line 27"/>
          <p:cNvSpPr>
            <a:spLocks noChangeShapeType="1"/>
          </p:cNvSpPr>
          <p:nvPr/>
        </p:nvSpPr>
        <p:spPr bwMode="auto">
          <a:xfrm flipV="1">
            <a:off x="2438400" y="1905000"/>
            <a:ext cx="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08" name="Oval 52"/>
          <p:cNvSpPr>
            <a:spLocks noChangeArrowheads="1"/>
          </p:cNvSpPr>
          <p:nvPr/>
        </p:nvSpPr>
        <p:spPr bwMode="auto">
          <a:xfrm>
            <a:off x="5181600" y="32766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09" name="Oval 53"/>
          <p:cNvSpPr>
            <a:spLocks noChangeArrowheads="1"/>
          </p:cNvSpPr>
          <p:nvPr/>
        </p:nvSpPr>
        <p:spPr bwMode="auto">
          <a:xfrm>
            <a:off x="4648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10" name="Text Box 54"/>
          <p:cNvSpPr txBox="1">
            <a:spLocks noChangeArrowheads="1"/>
          </p:cNvSpPr>
          <p:nvPr/>
        </p:nvSpPr>
        <p:spPr bwMode="auto">
          <a:xfrm>
            <a:off x="4724400" y="31242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16411" name="Text Box 55"/>
          <p:cNvSpPr txBox="1">
            <a:spLocks noChangeArrowheads="1"/>
          </p:cNvSpPr>
          <p:nvPr/>
        </p:nvSpPr>
        <p:spPr bwMode="auto">
          <a:xfrm>
            <a:off x="5791200" y="4572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Y</a:t>
            </a:r>
          </a:p>
        </p:txBody>
      </p:sp>
      <p:sp>
        <p:nvSpPr>
          <p:cNvPr id="16412" name="Oval 56"/>
          <p:cNvSpPr>
            <a:spLocks noChangeArrowheads="1"/>
          </p:cNvSpPr>
          <p:nvPr/>
        </p:nvSpPr>
        <p:spPr bwMode="auto">
          <a:xfrm>
            <a:off x="5791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13" name="Line 57"/>
          <p:cNvSpPr>
            <a:spLocks noChangeShapeType="1"/>
          </p:cNvSpPr>
          <p:nvPr/>
        </p:nvSpPr>
        <p:spPr bwMode="auto">
          <a:xfrm flipH="1">
            <a:off x="5105400" y="3810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4" name="Line 58"/>
          <p:cNvSpPr>
            <a:spLocks noChangeShapeType="1"/>
          </p:cNvSpPr>
          <p:nvPr/>
        </p:nvSpPr>
        <p:spPr bwMode="auto">
          <a:xfrm>
            <a:off x="5715000" y="3733800"/>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5" name="Line 59"/>
          <p:cNvSpPr>
            <a:spLocks noChangeShapeType="1"/>
          </p:cNvSpPr>
          <p:nvPr/>
        </p:nvSpPr>
        <p:spPr bwMode="auto">
          <a:xfrm flipV="1">
            <a:off x="5486400" y="2362200"/>
            <a:ext cx="11430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6" name="Text Box 60"/>
          <p:cNvSpPr txBox="1">
            <a:spLocks noChangeArrowheads="1"/>
          </p:cNvSpPr>
          <p:nvPr/>
        </p:nvSpPr>
        <p:spPr bwMode="auto">
          <a:xfrm>
            <a:off x="4191000" y="4572000"/>
            <a:ext cx="762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eaLnBrk="1" hangingPunct="1">
              <a:spcBef>
                <a:spcPct val="50000"/>
              </a:spcBef>
              <a:buFontTx/>
              <a:buNone/>
            </a:pPr>
            <a:r>
              <a:rPr lang="en-US" altLang="en-US" b="1"/>
              <a:t>S</a:t>
            </a:r>
          </a:p>
        </p:txBody>
      </p:sp>
      <p:sp>
        <p:nvSpPr>
          <p:cNvPr id="16417" name="Oval 61"/>
          <p:cNvSpPr>
            <a:spLocks noChangeArrowheads="1"/>
          </p:cNvSpPr>
          <p:nvPr/>
        </p:nvSpPr>
        <p:spPr bwMode="auto">
          <a:xfrm>
            <a:off x="6324600" y="2133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18" name="Text Box 62"/>
          <p:cNvSpPr txBox="1">
            <a:spLocks noChangeArrowheads="1"/>
          </p:cNvSpPr>
          <p:nvPr/>
        </p:nvSpPr>
        <p:spPr bwMode="auto">
          <a:xfrm>
            <a:off x="5791200" y="20574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16419" name="Line 63"/>
          <p:cNvSpPr>
            <a:spLocks noChangeShapeType="1"/>
          </p:cNvSpPr>
          <p:nvPr/>
        </p:nvSpPr>
        <p:spPr bwMode="auto">
          <a:xfrm flipH="1" flipV="1">
            <a:off x="6781800" y="2590800"/>
            <a:ext cx="609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0" name="Oval 68"/>
          <p:cNvSpPr>
            <a:spLocks noChangeArrowheads="1"/>
          </p:cNvSpPr>
          <p:nvPr/>
        </p:nvSpPr>
        <p:spPr bwMode="auto">
          <a:xfrm>
            <a:off x="7239000" y="3124200"/>
            <a:ext cx="533400" cy="5334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21" name="Text Box 69"/>
          <p:cNvSpPr txBox="1">
            <a:spLocks noChangeArrowheads="1"/>
          </p:cNvSpPr>
          <p:nvPr/>
        </p:nvSpPr>
        <p:spPr bwMode="auto">
          <a:xfrm>
            <a:off x="7772400" y="3048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G</a:t>
            </a:r>
          </a:p>
        </p:txBody>
      </p:sp>
      <p:sp>
        <p:nvSpPr>
          <p:cNvPr id="16422" name="Oval 70"/>
          <p:cNvSpPr>
            <a:spLocks noChangeArrowheads="1"/>
          </p:cNvSpPr>
          <p:nvPr/>
        </p:nvSpPr>
        <p:spPr bwMode="auto">
          <a:xfrm>
            <a:off x="79248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23" name="Oval 71"/>
          <p:cNvSpPr>
            <a:spLocks noChangeArrowheads="1"/>
          </p:cNvSpPr>
          <p:nvPr/>
        </p:nvSpPr>
        <p:spPr bwMode="auto">
          <a:xfrm>
            <a:off x="6934200" y="4038600"/>
            <a:ext cx="533400" cy="5334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6424" name="Line 72"/>
          <p:cNvSpPr>
            <a:spLocks noChangeShapeType="1"/>
          </p:cNvSpPr>
          <p:nvPr/>
        </p:nvSpPr>
        <p:spPr bwMode="auto">
          <a:xfrm>
            <a:off x="7696200" y="3581400"/>
            <a:ext cx="3810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5" name="Line 73"/>
          <p:cNvSpPr>
            <a:spLocks noChangeShapeType="1"/>
          </p:cNvSpPr>
          <p:nvPr/>
        </p:nvSpPr>
        <p:spPr bwMode="auto">
          <a:xfrm flipH="1">
            <a:off x="7239000" y="3657600"/>
            <a:ext cx="152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6" name="Text Box 74"/>
          <p:cNvSpPr txBox="1">
            <a:spLocks noChangeArrowheads="1"/>
          </p:cNvSpPr>
          <p:nvPr/>
        </p:nvSpPr>
        <p:spPr bwMode="auto">
          <a:xfrm>
            <a:off x="7924800" y="4495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U</a:t>
            </a:r>
          </a:p>
        </p:txBody>
      </p:sp>
      <p:sp>
        <p:nvSpPr>
          <p:cNvPr id="16427" name="Text Box 75"/>
          <p:cNvSpPr txBox="1">
            <a:spLocks noChangeArrowheads="1"/>
          </p:cNvSpPr>
          <p:nvPr/>
        </p:nvSpPr>
        <p:spPr bwMode="auto">
          <a:xfrm>
            <a:off x="7086600" y="4495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Z</a:t>
            </a:r>
          </a:p>
        </p:txBody>
      </p:sp>
      <p:sp>
        <p:nvSpPr>
          <p:cNvPr id="16428" name="Line 76"/>
          <p:cNvSpPr>
            <a:spLocks noChangeShapeType="1"/>
          </p:cNvSpPr>
          <p:nvPr/>
        </p:nvSpPr>
        <p:spPr bwMode="auto">
          <a:xfrm flipV="1">
            <a:off x="6553200" y="16002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9" name="Text Box 77"/>
          <p:cNvSpPr txBox="1">
            <a:spLocks noChangeArrowheads="1"/>
          </p:cNvSpPr>
          <p:nvPr/>
        </p:nvSpPr>
        <p:spPr bwMode="auto">
          <a:xfrm>
            <a:off x="381000" y="5791200"/>
            <a:ext cx="838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50000"/>
              </a:spcBef>
              <a:buFontTx/>
              <a:buNone/>
            </a:pPr>
            <a:r>
              <a:rPr lang="en-US" altLang="en-US" sz="2400"/>
              <a:t>Step 2 – Rotate X around G.  Recolor X and G</a:t>
            </a:r>
          </a:p>
        </p:txBody>
      </p:sp>
    </p:spTree>
    <p:extLst>
      <p:ext uri="{BB962C8B-B14F-4D97-AF65-F5344CB8AC3E}">
        <p14:creationId xmlns:p14="http://schemas.microsoft.com/office/powerpoint/2010/main" val="1213687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762000"/>
          </a:xfrm>
        </p:spPr>
        <p:txBody>
          <a:bodyPr/>
          <a:lstStyle/>
          <a:p>
            <a:pPr eaLnBrk="1" hangingPunct="1"/>
            <a:r>
              <a:rPr lang="en-US" altLang="en-US" sz="2400"/>
              <a:t>Top-Down Insert Summary</a:t>
            </a:r>
          </a:p>
        </p:txBody>
      </p:sp>
      <p:sp>
        <p:nvSpPr>
          <p:cNvPr id="17411" name="Oval 8"/>
          <p:cNvSpPr>
            <a:spLocks noChangeArrowheads="1"/>
          </p:cNvSpPr>
          <p:nvPr/>
        </p:nvSpPr>
        <p:spPr bwMode="auto">
          <a:xfrm>
            <a:off x="1905000" y="1295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12" name="Oval 10"/>
          <p:cNvSpPr>
            <a:spLocks noChangeArrowheads="1"/>
          </p:cNvSpPr>
          <p:nvPr/>
        </p:nvSpPr>
        <p:spPr bwMode="auto">
          <a:xfrm>
            <a:off x="1905000" y="1752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13" name="Oval 11"/>
          <p:cNvSpPr>
            <a:spLocks noChangeArrowheads="1"/>
          </p:cNvSpPr>
          <p:nvPr/>
        </p:nvSpPr>
        <p:spPr bwMode="auto">
          <a:xfrm>
            <a:off x="1600200" y="21336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14" name="Oval 12"/>
          <p:cNvSpPr>
            <a:spLocks noChangeArrowheads="1"/>
          </p:cNvSpPr>
          <p:nvPr/>
        </p:nvSpPr>
        <p:spPr bwMode="auto">
          <a:xfrm>
            <a:off x="2286000" y="21336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15" name="Line 13"/>
          <p:cNvSpPr>
            <a:spLocks noChangeShapeType="1"/>
          </p:cNvSpPr>
          <p:nvPr/>
        </p:nvSpPr>
        <p:spPr bwMode="auto">
          <a:xfrm>
            <a:off x="1981200" y="15240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6" name="Line 14"/>
          <p:cNvSpPr>
            <a:spLocks noChangeShapeType="1"/>
          </p:cNvSpPr>
          <p:nvPr/>
        </p:nvSpPr>
        <p:spPr bwMode="auto">
          <a:xfrm flipV="1">
            <a:off x="1752600" y="19812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7" name="Line 16"/>
          <p:cNvSpPr>
            <a:spLocks noChangeShapeType="1"/>
          </p:cNvSpPr>
          <p:nvPr/>
        </p:nvSpPr>
        <p:spPr bwMode="auto">
          <a:xfrm flipH="1" flipV="1">
            <a:off x="2057400" y="19812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8" name="Text Box 18"/>
          <p:cNvSpPr txBox="1">
            <a:spLocks noChangeArrowheads="1"/>
          </p:cNvSpPr>
          <p:nvPr/>
        </p:nvSpPr>
        <p:spPr bwMode="auto">
          <a:xfrm>
            <a:off x="2133600" y="1295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419" name="Text Box 19"/>
          <p:cNvSpPr txBox="1">
            <a:spLocks noChangeArrowheads="1"/>
          </p:cNvSpPr>
          <p:nvPr/>
        </p:nvSpPr>
        <p:spPr bwMode="auto">
          <a:xfrm>
            <a:off x="1600200" y="1676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420" name="Text Box 20"/>
          <p:cNvSpPr txBox="1">
            <a:spLocks noChangeArrowheads="1"/>
          </p:cNvSpPr>
          <p:nvPr/>
        </p:nvSpPr>
        <p:spPr bwMode="auto">
          <a:xfrm>
            <a:off x="1219200" y="2057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421" name="Text Box 21"/>
          <p:cNvSpPr txBox="1">
            <a:spLocks noChangeArrowheads="1"/>
          </p:cNvSpPr>
          <p:nvPr/>
        </p:nvSpPr>
        <p:spPr bwMode="auto">
          <a:xfrm>
            <a:off x="2590800" y="2057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422" name="Text Box 22"/>
          <p:cNvSpPr txBox="1">
            <a:spLocks noChangeArrowheads="1"/>
          </p:cNvSpPr>
          <p:nvPr/>
        </p:nvSpPr>
        <p:spPr bwMode="auto">
          <a:xfrm>
            <a:off x="228600" y="914400"/>
            <a:ext cx="1371600"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Case 1</a:t>
            </a:r>
          </a:p>
          <a:p>
            <a:pPr eaLnBrk="1" hangingPunct="1">
              <a:spcBef>
                <a:spcPct val="50000"/>
              </a:spcBef>
              <a:buFontTx/>
              <a:buNone/>
            </a:pPr>
            <a:r>
              <a:rPr lang="en-US" altLang="en-US" sz="1400"/>
              <a:t>P is Black</a:t>
            </a:r>
          </a:p>
          <a:p>
            <a:pPr eaLnBrk="1" hangingPunct="1">
              <a:spcBef>
                <a:spcPct val="50000"/>
              </a:spcBef>
              <a:buFontTx/>
              <a:buNone/>
            </a:pPr>
            <a:r>
              <a:rPr lang="en-US" altLang="en-US" sz="1400"/>
              <a:t>Just Recolor</a:t>
            </a:r>
          </a:p>
        </p:txBody>
      </p:sp>
      <p:sp>
        <p:nvSpPr>
          <p:cNvPr id="17423" name="Oval 23"/>
          <p:cNvSpPr>
            <a:spLocks noChangeArrowheads="1"/>
          </p:cNvSpPr>
          <p:nvPr/>
        </p:nvSpPr>
        <p:spPr bwMode="auto">
          <a:xfrm>
            <a:off x="4876800" y="1295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24" name="Oval 24"/>
          <p:cNvSpPr>
            <a:spLocks noChangeArrowheads="1"/>
          </p:cNvSpPr>
          <p:nvPr/>
        </p:nvSpPr>
        <p:spPr bwMode="auto">
          <a:xfrm>
            <a:off x="4876800" y="17526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25" name="Oval 25"/>
          <p:cNvSpPr>
            <a:spLocks noChangeArrowheads="1"/>
          </p:cNvSpPr>
          <p:nvPr/>
        </p:nvSpPr>
        <p:spPr bwMode="auto">
          <a:xfrm>
            <a:off x="4572000" y="2133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26" name="Oval 26"/>
          <p:cNvSpPr>
            <a:spLocks noChangeArrowheads="1"/>
          </p:cNvSpPr>
          <p:nvPr/>
        </p:nvSpPr>
        <p:spPr bwMode="auto">
          <a:xfrm>
            <a:off x="5257800" y="2133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27" name="Line 27"/>
          <p:cNvSpPr>
            <a:spLocks noChangeShapeType="1"/>
          </p:cNvSpPr>
          <p:nvPr/>
        </p:nvSpPr>
        <p:spPr bwMode="auto">
          <a:xfrm>
            <a:off x="4953000" y="15240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8" name="Line 28"/>
          <p:cNvSpPr>
            <a:spLocks noChangeShapeType="1"/>
          </p:cNvSpPr>
          <p:nvPr/>
        </p:nvSpPr>
        <p:spPr bwMode="auto">
          <a:xfrm flipV="1">
            <a:off x="4724400" y="19812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9" name="Line 29"/>
          <p:cNvSpPr>
            <a:spLocks noChangeShapeType="1"/>
          </p:cNvSpPr>
          <p:nvPr/>
        </p:nvSpPr>
        <p:spPr bwMode="auto">
          <a:xfrm flipH="1" flipV="1">
            <a:off x="5029200" y="19812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0" name="Text Box 31"/>
          <p:cNvSpPr txBox="1">
            <a:spLocks noChangeArrowheads="1"/>
          </p:cNvSpPr>
          <p:nvPr/>
        </p:nvSpPr>
        <p:spPr bwMode="auto">
          <a:xfrm>
            <a:off x="5105400" y="1295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431" name="Text Box 32"/>
          <p:cNvSpPr txBox="1">
            <a:spLocks noChangeArrowheads="1"/>
          </p:cNvSpPr>
          <p:nvPr/>
        </p:nvSpPr>
        <p:spPr bwMode="auto">
          <a:xfrm>
            <a:off x="4572000" y="1676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432" name="Text Box 33"/>
          <p:cNvSpPr txBox="1">
            <a:spLocks noChangeArrowheads="1"/>
          </p:cNvSpPr>
          <p:nvPr/>
        </p:nvSpPr>
        <p:spPr bwMode="auto">
          <a:xfrm>
            <a:off x="4191000" y="2057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433" name="Text Box 34"/>
          <p:cNvSpPr txBox="1">
            <a:spLocks noChangeArrowheads="1"/>
          </p:cNvSpPr>
          <p:nvPr/>
        </p:nvSpPr>
        <p:spPr bwMode="auto">
          <a:xfrm>
            <a:off x="5562600" y="2057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434" name="Line 35"/>
          <p:cNvSpPr>
            <a:spLocks noChangeShapeType="1"/>
          </p:cNvSpPr>
          <p:nvPr/>
        </p:nvSpPr>
        <p:spPr bwMode="auto">
          <a:xfrm>
            <a:off x="2971800" y="1524000"/>
            <a:ext cx="12192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35" name="Text Box 36"/>
          <p:cNvSpPr txBox="1">
            <a:spLocks noChangeArrowheads="1"/>
          </p:cNvSpPr>
          <p:nvPr/>
        </p:nvSpPr>
        <p:spPr bwMode="auto">
          <a:xfrm>
            <a:off x="898525" y="1108075"/>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36" name="Line 37"/>
          <p:cNvSpPr>
            <a:spLocks noChangeShapeType="1"/>
          </p:cNvSpPr>
          <p:nvPr/>
        </p:nvSpPr>
        <p:spPr bwMode="auto">
          <a:xfrm>
            <a:off x="609600" y="27432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7" name="Line 38"/>
          <p:cNvSpPr>
            <a:spLocks noChangeShapeType="1"/>
          </p:cNvSpPr>
          <p:nvPr/>
        </p:nvSpPr>
        <p:spPr bwMode="auto">
          <a:xfrm>
            <a:off x="152400" y="4876800"/>
            <a:ext cx="845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8" name="Text Box 39"/>
          <p:cNvSpPr txBox="1">
            <a:spLocks noChangeArrowheads="1"/>
          </p:cNvSpPr>
          <p:nvPr/>
        </p:nvSpPr>
        <p:spPr bwMode="auto">
          <a:xfrm>
            <a:off x="0" y="28956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endParaRPr lang="pl-PL" altLang="en-US" sz="2400"/>
          </a:p>
        </p:txBody>
      </p:sp>
      <p:sp>
        <p:nvSpPr>
          <p:cNvPr id="17439" name="Text Box 40"/>
          <p:cNvSpPr txBox="1">
            <a:spLocks noChangeArrowheads="1"/>
          </p:cNvSpPr>
          <p:nvPr/>
        </p:nvSpPr>
        <p:spPr bwMode="auto">
          <a:xfrm>
            <a:off x="304800" y="2819400"/>
            <a:ext cx="20574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Case 2</a:t>
            </a:r>
            <a:br>
              <a:rPr lang="en-US" altLang="en-US" sz="1400"/>
            </a:br>
            <a:r>
              <a:rPr lang="en-US" altLang="en-US" sz="1400"/>
              <a:t>P is Red</a:t>
            </a:r>
            <a:br>
              <a:rPr lang="en-US" altLang="en-US" sz="1400"/>
            </a:br>
            <a:r>
              <a:rPr lang="en-US" altLang="en-US" sz="1400"/>
              <a:t>X &amp; P both left/right</a:t>
            </a:r>
          </a:p>
        </p:txBody>
      </p:sp>
      <p:sp>
        <p:nvSpPr>
          <p:cNvPr id="17440" name="Oval 41"/>
          <p:cNvSpPr>
            <a:spLocks noChangeArrowheads="1"/>
          </p:cNvSpPr>
          <p:nvPr/>
        </p:nvSpPr>
        <p:spPr bwMode="auto">
          <a:xfrm>
            <a:off x="2057400" y="37338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41" name="Oval 42"/>
          <p:cNvSpPr>
            <a:spLocks noChangeArrowheads="1"/>
          </p:cNvSpPr>
          <p:nvPr/>
        </p:nvSpPr>
        <p:spPr bwMode="auto">
          <a:xfrm>
            <a:off x="18288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42" name="Oval 43"/>
          <p:cNvSpPr>
            <a:spLocks noChangeArrowheads="1"/>
          </p:cNvSpPr>
          <p:nvPr/>
        </p:nvSpPr>
        <p:spPr bwMode="auto">
          <a:xfrm>
            <a:off x="1524000" y="45720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43" name="Oval 44"/>
          <p:cNvSpPr>
            <a:spLocks noChangeArrowheads="1"/>
          </p:cNvSpPr>
          <p:nvPr/>
        </p:nvSpPr>
        <p:spPr bwMode="auto">
          <a:xfrm>
            <a:off x="2209800" y="45720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44" name="Line 45"/>
          <p:cNvSpPr>
            <a:spLocks noChangeShapeType="1"/>
          </p:cNvSpPr>
          <p:nvPr/>
        </p:nvSpPr>
        <p:spPr bwMode="auto">
          <a:xfrm flipH="1">
            <a:off x="1981200" y="3962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5" name="Line 46"/>
          <p:cNvSpPr>
            <a:spLocks noChangeShapeType="1"/>
          </p:cNvSpPr>
          <p:nvPr/>
        </p:nvSpPr>
        <p:spPr bwMode="auto">
          <a:xfrm flipV="1">
            <a:off x="1676400" y="44196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6" name="Line 47"/>
          <p:cNvSpPr>
            <a:spLocks noChangeShapeType="1"/>
          </p:cNvSpPr>
          <p:nvPr/>
        </p:nvSpPr>
        <p:spPr bwMode="auto">
          <a:xfrm flipH="1" flipV="1">
            <a:off x="19812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7" name="Line 48"/>
          <p:cNvSpPr>
            <a:spLocks noChangeShapeType="1"/>
          </p:cNvSpPr>
          <p:nvPr/>
        </p:nvSpPr>
        <p:spPr bwMode="auto">
          <a:xfrm flipV="1">
            <a:off x="2209800" y="3429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8" name="Text Box 49"/>
          <p:cNvSpPr txBox="1">
            <a:spLocks noChangeArrowheads="1"/>
          </p:cNvSpPr>
          <p:nvPr/>
        </p:nvSpPr>
        <p:spPr bwMode="auto">
          <a:xfrm>
            <a:off x="1676400" y="3657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449" name="Text Box 50"/>
          <p:cNvSpPr txBox="1">
            <a:spLocks noChangeArrowheads="1"/>
          </p:cNvSpPr>
          <p:nvPr/>
        </p:nvSpPr>
        <p:spPr bwMode="auto">
          <a:xfrm>
            <a:off x="1524000" y="4114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450" name="Text Box 51"/>
          <p:cNvSpPr txBox="1">
            <a:spLocks noChangeArrowheads="1"/>
          </p:cNvSpPr>
          <p:nvPr/>
        </p:nvSpPr>
        <p:spPr bwMode="auto">
          <a:xfrm>
            <a:off x="1143000" y="4495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451" name="Text Box 52"/>
          <p:cNvSpPr txBox="1">
            <a:spLocks noChangeArrowheads="1"/>
          </p:cNvSpPr>
          <p:nvPr/>
        </p:nvSpPr>
        <p:spPr bwMode="auto">
          <a:xfrm>
            <a:off x="2362200" y="4572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452" name="Oval 53"/>
          <p:cNvSpPr>
            <a:spLocks noChangeArrowheads="1"/>
          </p:cNvSpPr>
          <p:nvPr/>
        </p:nvSpPr>
        <p:spPr bwMode="auto">
          <a:xfrm>
            <a:off x="2286000" y="3352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53" name="Text Box 54"/>
          <p:cNvSpPr txBox="1">
            <a:spLocks noChangeArrowheads="1"/>
          </p:cNvSpPr>
          <p:nvPr/>
        </p:nvSpPr>
        <p:spPr bwMode="auto">
          <a:xfrm>
            <a:off x="2057400" y="3200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454" name="Oval 55"/>
          <p:cNvSpPr>
            <a:spLocks noChangeArrowheads="1"/>
          </p:cNvSpPr>
          <p:nvPr/>
        </p:nvSpPr>
        <p:spPr bwMode="auto">
          <a:xfrm>
            <a:off x="4114800" y="37338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55" name="Oval 56"/>
          <p:cNvSpPr>
            <a:spLocks noChangeArrowheads="1"/>
          </p:cNvSpPr>
          <p:nvPr/>
        </p:nvSpPr>
        <p:spPr bwMode="auto">
          <a:xfrm>
            <a:off x="3886200" y="41910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56" name="Oval 57"/>
          <p:cNvSpPr>
            <a:spLocks noChangeArrowheads="1"/>
          </p:cNvSpPr>
          <p:nvPr/>
        </p:nvSpPr>
        <p:spPr bwMode="auto">
          <a:xfrm>
            <a:off x="3581400" y="4572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57" name="Oval 58"/>
          <p:cNvSpPr>
            <a:spLocks noChangeArrowheads="1"/>
          </p:cNvSpPr>
          <p:nvPr/>
        </p:nvSpPr>
        <p:spPr bwMode="auto">
          <a:xfrm>
            <a:off x="4267200" y="4572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58" name="Line 59"/>
          <p:cNvSpPr>
            <a:spLocks noChangeShapeType="1"/>
          </p:cNvSpPr>
          <p:nvPr/>
        </p:nvSpPr>
        <p:spPr bwMode="auto">
          <a:xfrm flipH="1">
            <a:off x="4038600" y="39624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9" name="Line 60"/>
          <p:cNvSpPr>
            <a:spLocks noChangeShapeType="1"/>
          </p:cNvSpPr>
          <p:nvPr/>
        </p:nvSpPr>
        <p:spPr bwMode="auto">
          <a:xfrm flipV="1">
            <a:off x="3733800" y="44196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0" name="Line 61"/>
          <p:cNvSpPr>
            <a:spLocks noChangeShapeType="1"/>
          </p:cNvSpPr>
          <p:nvPr/>
        </p:nvSpPr>
        <p:spPr bwMode="auto">
          <a:xfrm flipH="1" flipV="1">
            <a:off x="40386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1" name="Line 62"/>
          <p:cNvSpPr>
            <a:spLocks noChangeShapeType="1"/>
          </p:cNvSpPr>
          <p:nvPr/>
        </p:nvSpPr>
        <p:spPr bwMode="auto">
          <a:xfrm flipV="1">
            <a:off x="4267200" y="34290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2" name="Text Box 63"/>
          <p:cNvSpPr txBox="1">
            <a:spLocks noChangeArrowheads="1"/>
          </p:cNvSpPr>
          <p:nvPr/>
        </p:nvSpPr>
        <p:spPr bwMode="auto">
          <a:xfrm>
            <a:off x="3733800" y="3657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463" name="Text Box 64"/>
          <p:cNvSpPr txBox="1">
            <a:spLocks noChangeArrowheads="1"/>
          </p:cNvSpPr>
          <p:nvPr/>
        </p:nvSpPr>
        <p:spPr bwMode="auto">
          <a:xfrm>
            <a:off x="3581400" y="4114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464" name="Text Box 65"/>
          <p:cNvSpPr txBox="1">
            <a:spLocks noChangeArrowheads="1"/>
          </p:cNvSpPr>
          <p:nvPr/>
        </p:nvSpPr>
        <p:spPr bwMode="auto">
          <a:xfrm>
            <a:off x="3200400" y="4495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465" name="Text Box 66"/>
          <p:cNvSpPr txBox="1">
            <a:spLocks noChangeArrowheads="1"/>
          </p:cNvSpPr>
          <p:nvPr/>
        </p:nvSpPr>
        <p:spPr bwMode="auto">
          <a:xfrm>
            <a:off x="4572000" y="4495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466" name="Oval 67"/>
          <p:cNvSpPr>
            <a:spLocks noChangeArrowheads="1"/>
          </p:cNvSpPr>
          <p:nvPr/>
        </p:nvSpPr>
        <p:spPr bwMode="auto">
          <a:xfrm>
            <a:off x="4343400" y="3352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67" name="Text Box 68"/>
          <p:cNvSpPr txBox="1">
            <a:spLocks noChangeArrowheads="1"/>
          </p:cNvSpPr>
          <p:nvPr/>
        </p:nvSpPr>
        <p:spPr bwMode="auto">
          <a:xfrm>
            <a:off x="4114800" y="3200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468" name="Line 69"/>
          <p:cNvSpPr>
            <a:spLocks noChangeShapeType="1"/>
          </p:cNvSpPr>
          <p:nvPr/>
        </p:nvSpPr>
        <p:spPr bwMode="auto">
          <a:xfrm>
            <a:off x="2743200" y="38862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69" name="Text Box 70"/>
          <p:cNvSpPr txBox="1">
            <a:spLocks noChangeArrowheads="1"/>
          </p:cNvSpPr>
          <p:nvPr/>
        </p:nvSpPr>
        <p:spPr bwMode="auto">
          <a:xfrm>
            <a:off x="2819400" y="3352800"/>
            <a:ext cx="9144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Recolor</a:t>
            </a:r>
            <a:br>
              <a:rPr lang="en-US" altLang="en-US" sz="1400"/>
            </a:br>
            <a:r>
              <a:rPr lang="en-US" altLang="en-US" sz="1400"/>
              <a:t>X,Y,Z</a:t>
            </a:r>
          </a:p>
        </p:txBody>
      </p:sp>
      <p:sp>
        <p:nvSpPr>
          <p:cNvPr id="17470" name="Oval 71"/>
          <p:cNvSpPr>
            <a:spLocks noChangeArrowheads="1"/>
          </p:cNvSpPr>
          <p:nvPr/>
        </p:nvSpPr>
        <p:spPr bwMode="auto">
          <a:xfrm>
            <a:off x="6781800" y="3200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71" name="Oval 72"/>
          <p:cNvSpPr>
            <a:spLocks noChangeArrowheads="1"/>
          </p:cNvSpPr>
          <p:nvPr/>
        </p:nvSpPr>
        <p:spPr bwMode="auto">
          <a:xfrm>
            <a:off x="6248400" y="36576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72" name="Oval 73"/>
          <p:cNvSpPr>
            <a:spLocks noChangeArrowheads="1"/>
          </p:cNvSpPr>
          <p:nvPr/>
        </p:nvSpPr>
        <p:spPr bwMode="auto">
          <a:xfrm>
            <a:off x="5943600" y="4038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73" name="Oval 74"/>
          <p:cNvSpPr>
            <a:spLocks noChangeArrowheads="1"/>
          </p:cNvSpPr>
          <p:nvPr/>
        </p:nvSpPr>
        <p:spPr bwMode="auto">
          <a:xfrm>
            <a:off x="6629400" y="4038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74" name="Line 75"/>
          <p:cNvSpPr>
            <a:spLocks noChangeShapeType="1"/>
          </p:cNvSpPr>
          <p:nvPr/>
        </p:nvSpPr>
        <p:spPr bwMode="auto">
          <a:xfrm flipH="1">
            <a:off x="6400800" y="3429000"/>
            <a:ext cx="457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75" name="Line 76"/>
          <p:cNvSpPr>
            <a:spLocks noChangeShapeType="1"/>
          </p:cNvSpPr>
          <p:nvPr/>
        </p:nvSpPr>
        <p:spPr bwMode="auto">
          <a:xfrm flipV="1">
            <a:off x="6096000" y="38862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76" name="Line 77"/>
          <p:cNvSpPr>
            <a:spLocks noChangeShapeType="1"/>
          </p:cNvSpPr>
          <p:nvPr/>
        </p:nvSpPr>
        <p:spPr bwMode="auto">
          <a:xfrm flipH="1" flipV="1">
            <a:off x="6400800" y="38862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77" name="Text Box 79"/>
          <p:cNvSpPr txBox="1">
            <a:spLocks noChangeArrowheads="1"/>
          </p:cNvSpPr>
          <p:nvPr/>
        </p:nvSpPr>
        <p:spPr bwMode="auto">
          <a:xfrm>
            <a:off x="6553200" y="3124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478" name="Text Box 80"/>
          <p:cNvSpPr txBox="1">
            <a:spLocks noChangeArrowheads="1"/>
          </p:cNvSpPr>
          <p:nvPr/>
        </p:nvSpPr>
        <p:spPr bwMode="auto">
          <a:xfrm>
            <a:off x="5943600" y="3581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479" name="Text Box 81"/>
          <p:cNvSpPr txBox="1">
            <a:spLocks noChangeArrowheads="1"/>
          </p:cNvSpPr>
          <p:nvPr/>
        </p:nvSpPr>
        <p:spPr bwMode="auto">
          <a:xfrm>
            <a:off x="5562600" y="3962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480" name="Text Box 82"/>
          <p:cNvSpPr txBox="1">
            <a:spLocks noChangeArrowheads="1"/>
          </p:cNvSpPr>
          <p:nvPr/>
        </p:nvSpPr>
        <p:spPr bwMode="auto">
          <a:xfrm>
            <a:off x="6400800" y="4038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481" name="Oval 83"/>
          <p:cNvSpPr>
            <a:spLocks noChangeArrowheads="1"/>
          </p:cNvSpPr>
          <p:nvPr/>
        </p:nvSpPr>
        <p:spPr bwMode="auto">
          <a:xfrm>
            <a:off x="7315200" y="35814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82" name="Text Box 84"/>
          <p:cNvSpPr txBox="1">
            <a:spLocks noChangeArrowheads="1"/>
          </p:cNvSpPr>
          <p:nvPr/>
        </p:nvSpPr>
        <p:spPr bwMode="auto">
          <a:xfrm>
            <a:off x="7467600" y="3352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483" name="Line 86"/>
          <p:cNvSpPr>
            <a:spLocks noChangeShapeType="1"/>
          </p:cNvSpPr>
          <p:nvPr/>
        </p:nvSpPr>
        <p:spPr bwMode="auto">
          <a:xfrm>
            <a:off x="2209800" y="39624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4" name="Line 88"/>
          <p:cNvSpPr>
            <a:spLocks noChangeShapeType="1"/>
          </p:cNvSpPr>
          <p:nvPr/>
        </p:nvSpPr>
        <p:spPr bwMode="auto">
          <a:xfrm>
            <a:off x="4343400" y="38862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5" name="Line 91"/>
          <p:cNvSpPr>
            <a:spLocks noChangeShapeType="1"/>
          </p:cNvSpPr>
          <p:nvPr/>
        </p:nvSpPr>
        <p:spPr bwMode="auto">
          <a:xfrm>
            <a:off x="6934200" y="3429000"/>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6" name="Line 92"/>
          <p:cNvSpPr>
            <a:spLocks noChangeShapeType="1"/>
          </p:cNvSpPr>
          <p:nvPr/>
        </p:nvSpPr>
        <p:spPr bwMode="auto">
          <a:xfrm flipH="1">
            <a:off x="7239000" y="38100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7" name="Line 93"/>
          <p:cNvSpPr>
            <a:spLocks noChangeShapeType="1"/>
          </p:cNvSpPr>
          <p:nvPr/>
        </p:nvSpPr>
        <p:spPr bwMode="auto">
          <a:xfrm>
            <a:off x="2438400" y="35052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8" name="Line 95"/>
          <p:cNvSpPr>
            <a:spLocks noChangeShapeType="1"/>
          </p:cNvSpPr>
          <p:nvPr/>
        </p:nvSpPr>
        <p:spPr bwMode="auto">
          <a:xfrm>
            <a:off x="4495800" y="3505200"/>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9" name="Line 96"/>
          <p:cNvSpPr>
            <a:spLocks noChangeShapeType="1"/>
          </p:cNvSpPr>
          <p:nvPr/>
        </p:nvSpPr>
        <p:spPr bwMode="auto">
          <a:xfrm>
            <a:off x="74676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0" name="Line 97"/>
          <p:cNvSpPr>
            <a:spLocks noChangeShapeType="1"/>
          </p:cNvSpPr>
          <p:nvPr/>
        </p:nvSpPr>
        <p:spPr bwMode="auto">
          <a:xfrm>
            <a:off x="4953000" y="38862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91" name="Text Box 98"/>
          <p:cNvSpPr txBox="1">
            <a:spLocks noChangeArrowheads="1"/>
          </p:cNvSpPr>
          <p:nvPr/>
        </p:nvSpPr>
        <p:spPr bwMode="auto">
          <a:xfrm>
            <a:off x="4876800" y="3124200"/>
            <a:ext cx="10668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Rotate P around G</a:t>
            </a:r>
            <a:br>
              <a:rPr lang="en-US" altLang="en-US" sz="1400"/>
            </a:br>
            <a:r>
              <a:rPr lang="en-US" altLang="en-US" sz="1400"/>
              <a:t>Recolor P,G</a:t>
            </a:r>
          </a:p>
        </p:txBody>
      </p:sp>
      <p:sp>
        <p:nvSpPr>
          <p:cNvPr id="17492" name="Text Box 99"/>
          <p:cNvSpPr txBox="1">
            <a:spLocks noChangeArrowheads="1"/>
          </p:cNvSpPr>
          <p:nvPr/>
        </p:nvSpPr>
        <p:spPr bwMode="auto">
          <a:xfrm>
            <a:off x="304800" y="5029200"/>
            <a:ext cx="1524000"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Case 3</a:t>
            </a:r>
            <a:br>
              <a:rPr lang="en-US" altLang="en-US" sz="1400"/>
            </a:br>
            <a:r>
              <a:rPr lang="en-US" altLang="en-US" sz="1400"/>
              <a:t>P is Red</a:t>
            </a:r>
            <a:br>
              <a:rPr lang="en-US" altLang="en-US" sz="1400"/>
            </a:br>
            <a:r>
              <a:rPr lang="en-US" altLang="en-US" sz="1400"/>
              <a:t>X and P are opposite children</a:t>
            </a:r>
          </a:p>
        </p:txBody>
      </p:sp>
      <p:sp>
        <p:nvSpPr>
          <p:cNvPr id="17493" name="Oval 100"/>
          <p:cNvSpPr>
            <a:spLocks noChangeArrowheads="1"/>
          </p:cNvSpPr>
          <p:nvPr/>
        </p:nvSpPr>
        <p:spPr bwMode="auto">
          <a:xfrm>
            <a:off x="1524000" y="54864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94" name="Oval 101"/>
          <p:cNvSpPr>
            <a:spLocks noChangeArrowheads="1"/>
          </p:cNvSpPr>
          <p:nvPr/>
        </p:nvSpPr>
        <p:spPr bwMode="auto">
          <a:xfrm>
            <a:off x="1905000" y="6019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95" name="Oval 102"/>
          <p:cNvSpPr>
            <a:spLocks noChangeArrowheads="1"/>
          </p:cNvSpPr>
          <p:nvPr/>
        </p:nvSpPr>
        <p:spPr bwMode="auto">
          <a:xfrm>
            <a:off x="1600200" y="64008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96" name="Oval 103"/>
          <p:cNvSpPr>
            <a:spLocks noChangeArrowheads="1"/>
          </p:cNvSpPr>
          <p:nvPr/>
        </p:nvSpPr>
        <p:spPr bwMode="auto">
          <a:xfrm>
            <a:off x="2286000" y="64008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497" name="Line 104"/>
          <p:cNvSpPr>
            <a:spLocks noChangeShapeType="1"/>
          </p:cNvSpPr>
          <p:nvPr/>
        </p:nvSpPr>
        <p:spPr bwMode="auto">
          <a:xfrm>
            <a:off x="1676400" y="57150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8" name="Line 105"/>
          <p:cNvSpPr>
            <a:spLocks noChangeShapeType="1"/>
          </p:cNvSpPr>
          <p:nvPr/>
        </p:nvSpPr>
        <p:spPr bwMode="auto">
          <a:xfrm flipV="1">
            <a:off x="1752600" y="62484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9" name="Line 106"/>
          <p:cNvSpPr>
            <a:spLocks noChangeShapeType="1"/>
          </p:cNvSpPr>
          <p:nvPr/>
        </p:nvSpPr>
        <p:spPr bwMode="auto">
          <a:xfrm flipH="1" flipV="1">
            <a:off x="2057400" y="62484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00" name="Line 107"/>
          <p:cNvSpPr>
            <a:spLocks noChangeShapeType="1"/>
          </p:cNvSpPr>
          <p:nvPr/>
        </p:nvSpPr>
        <p:spPr bwMode="auto">
          <a:xfrm flipV="1">
            <a:off x="1676400" y="53340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01" name="Text Box 108"/>
          <p:cNvSpPr txBox="1">
            <a:spLocks noChangeArrowheads="1"/>
          </p:cNvSpPr>
          <p:nvPr/>
        </p:nvSpPr>
        <p:spPr bwMode="auto">
          <a:xfrm>
            <a:off x="1828800" y="5486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502" name="Text Box 109"/>
          <p:cNvSpPr txBox="1">
            <a:spLocks noChangeArrowheads="1"/>
          </p:cNvSpPr>
          <p:nvPr/>
        </p:nvSpPr>
        <p:spPr bwMode="auto">
          <a:xfrm>
            <a:off x="1600200" y="5943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503" name="Text Box 110"/>
          <p:cNvSpPr txBox="1">
            <a:spLocks noChangeArrowheads="1"/>
          </p:cNvSpPr>
          <p:nvPr/>
        </p:nvSpPr>
        <p:spPr bwMode="auto">
          <a:xfrm>
            <a:off x="1219200" y="6324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504" name="Text Box 111"/>
          <p:cNvSpPr txBox="1">
            <a:spLocks noChangeArrowheads="1"/>
          </p:cNvSpPr>
          <p:nvPr/>
        </p:nvSpPr>
        <p:spPr bwMode="auto">
          <a:xfrm>
            <a:off x="2590800" y="6324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505" name="Oval 112"/>
          <p:cNvSpPr>
            <a:spLocks noChangeArrowheads="1"/>
          </p:cNvSpPr>
          <p:nvPr/>
        </p:nvSpPr>
        <p:spPr bwMode="auto">
          <a:xfrm>
            <a:off x="1981200" y="5181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06" name="Text Box 113"/>
          <p:cNvSpPr txBox="1">
            <a:spLocks noChangeArrowheads="1"/>
          </p:cNvSpPr>
          <p:nvPr/>
        </p:nvSpPr>
        <p:spPr bwMode="auto">
          <a:xfrm>
            <a:off x="2057400" y="4953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507" name="Line 114"/>
          <p:cNvSpPr>
            <a:spLocks noChangeShapeType="1"/>
          </p:cNvSpPr>
          <p:nvPr/>
        </p:nvSpPr>
        <p:spPr bwMode="auto">
          <a:xfrm flipH="1">
            <a:off x="1219200" y="5638800"/>
            <a:ext cx="304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08" name="Line 115"/>
          <p:cNvSpPr>
            <a:spLocks noChangeShapeType="1"/>
          </p:cNvSpPr>
          <p:nvPr/>
        </p:nvSpPr>
        <p:spPr bwMode="auto">
          <a:xfrm>
            <a:off x="2362200" y="59436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509" name="Text Box 116"/>
          <p:cNvSpPr txBox="1">
            <a:spLocks noChangeArrowheads="1"/>
          </p:cNvSpPr>
          <p:nvPr/>
        </p:nvSpPr>
        <p:spPr bwMode="auto">
          <a:xfrm>
            <a:off x="2286000" y="5181600"/>
            <a:ext cx="12954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Recolor X,Y,Z Rotate X around P</a:t>
            </a:r>
          </a:p>
        </p:txBody>
      </p:sp>
      <p:sp>
        <p:nvSpPr>
          <p:cNvPr id="17510" name="Oval 117"/>
          <p:cNvSpPr>
            <a:spLocks noChangeArrowheads="1"/>
          </p:cNvSpPr>
          <p:nvPr/>
        </p:nvSpPr>
        <p:spPr bwMode="auto">
          <a:xfrm>
            <a:off x="3657600" y="54102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11" name="Oval 118"/>
          <p:cNvSpPr>
            <a:spLocks noChangeArrowheads="1"/>
          </p:cNvSpPr>
          <p:nvPr/>
        </p:nvSpPr>
        <p:spPr bwMode="auto">
          <a:xfrm>
            <a:off x="3352800" y="57912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12" name="Oval 119"/>
          <p:cNvSpPr>
            <a:spLocks noChangeArrowheads="1"/>
          </p:cNvSpPr>
          <p:nvPr/>
        </p:nvSpPr>
        <p:spPr bwMode="auto">
          <a:xfrm>
            <a:off x="3657600" y="6096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13" name="Oval 120"/>
          <p:cNvSpPr>
            <a:spLocks noChangeArrowheads="1"/>
          </p:cNvSpPr>
          <p:nvPr/>
        </p:nvSpPr>
        <p:spPr bwMode="auto">
          <a:xfrm>
            <a:off x="4038600" y="59436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14" name="Line 121"/>
          <p:cNvSpPr>
            <a:spLocks noChangeShapeType="1"/>
          </p:cNvSpPr>
          <p:nvPr/>
        </p:nvSpPr>
        <p:spPr bwMode="auto">
          <a:xfrm>
            <a:off x="3810000" y="56388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5" name="Line 122"/>
          <p:cNvSpPr>
            <a:spLocks noChangeShapeType="1"/>
          </p:cNvSpPr>
          <p:nvPr/>
        </p:nvSpPr>
        <p:spPr bwMode="auto">
          <a:xfrm flipH="1" flipV="1">
            <a:off x="3581400" y="5943600"/>
            <a:ext cx="1524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6" name="Line 124"/>
          <p:cNvSpPr>
            <a:spLocks noChangeShapeType="1"/>
          </p:cNvSpPr>
          <p:nvPr/>
        </p:nvSpPr>
        <p:spPr bwMode="auto">
          <a:xfrm flipV="1">
            <a:off x="3810000" y="52578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7" name="Text Box 125"/>
          <p:cNvSpPr txBox="1">
            <a:spLocks noChangeArrowheads="1"/>
          </p:cNvSpPr>
          <p:nvPr/>
        </p:nvSpPr>
        <p:spPr bwMode="auto">
          <a:xfrm>
            <a:off x="3962400" y="5410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518" name="Text Box 126"/>
          <p:cNvSpPr txBox="1">
            <a:spLocks noChangeArrowheads="1"/>
          </p:cNvSpPr>
          <p:nvPr/>
        </p:nvSpPr>
        <p:spPr bwMode="auto">
          <a:xfrm>
            <a:off x="3581400" y="5715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519" name="Text Box 127"/>
          <p:cNvSpPr txBox="1">
            <a:spLocks noChangeArrowheads="1"/>
          </p:cNvSpPr>
          <p:nvPr/>
        </p:nvSpPr>
        <p:spPr bwMode="auto">
          <a:xfrm>
            <a:off x="3352800" y="6096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520" name="Text Box 128"/>
          <p:cNvSpPr txBox="1">
            <a:spLocks noChangeArrowheads="1"/>
          </p:cNvSpPr>
          <p:nvPr/>
        </p:nvSpPr>
        <p:spPr bwMode="auto">
          <a:xfrm>
            <a:off x="4038600" y="6172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521" name="Oval 129"/>
          <p:cNvSpPr>
            <a:spLocks noChangeArrowheads="1"/>
          </p:cNvSpPr>
          <p:nvPr/>
        </p:nvSpPr>
        <p:spPr bwMode="auto">
          <a:xfrm>
            <a:off x="4114800" y="5105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22" name="Text Box 131"/>
          <p:cNvSpPr txBox="1">
            <a:spLocks noChangeArrowheads="1"/>
          </p:cNvSpPr>
          <p:nvPr/>
        </p:nvSpPr>
        <p:spPr bwMode="auto">
          <a:xfrm>
            <a:off x="3810000" y="4953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523" name="Line 132"/>
          <p:cNvSpPr>
            <a:spLocks noChangeShapeType="1"/>
          </p:cNvSpPr>
          <p:nvPr/>
        </p:nvSpPr>
        <p:spPr bwMode="auto">
          <a:xfrm flipH="1">
            <a:off x="3581400" y="5638800"/>
            <a:ext cx="1524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24" name="Line 133"/>
          <p:cNvSpPr>
            <a:spLocks noChangeShapeType="1"/>
          </p:cNvSpPr>
          <p:nvPr/>
        </p:nvSpPr>
        <p:spPr bwMode="auto">
          <a:xfrm>
            <a:off x="4648200" y="60198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525" name="Text Box 134"/>
          <p:cNvSpPr txBox="1">
            <a:spLocks noChangeArrowheads="1"/>
          </p:cNvSpPr>
          <p:nvPr/>
        </p:nvSpPr>
        <p:spPr bwMode="auto">
          <a:xfrm>
            <a:off x="4572000" y="5257800"/>
            <a:ext cx="11430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Rotate X around G</a:t>
            </a:r>
            <a:br>
              <a:rPr lang="en-US" altLang="en-US" sz="1400"/>
            </a:br>
            <a:r>
              <a:rPr lang="en-US" altLang="en-US" sz="1400"/>
              <a:t>Recolor X, G</a:t>
            </a:r>
          </a:p>
        </p:txBody>
      </p:sp>
      <p:sp>
        <p:nvSpPr>
          <p:cNvPr id="17526" name="Text Box 135"/>
          <p:cNvSpPr txBox="1">
            <a:spLocks noChangeArrowheads="1"/>
          </p:cNvSpPr>
          <p:nvPr/>
        </p:nvSpPr>
        <p:spPr bwMode="auto">
          <a:xfrm>
            <a:off x="2971800" y="990600"/>
            <a:ext cx="9144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Recolor </a:t>
            </a:r>
            <a:br>
              <a:rPr lang="en-US" altLang="en-US" sz="1400"/>
            </a:br>
            <a:r>
              <a:rPr lang="en-US" altLang="en-US" sz="1400"/>
              <a:t>X,Y,Z</a:t>
            </a:r>
          </a:p>
        </p:txBody>
      </p:sp>
      <p:sp>
        <p:nvSpPr>
          <p:cNvPr id="17527" name="Oval 136"/>
          <p:cNvSpPr>
            <a:spLocks noChangeArrowheads="1"/>
          </p:cNvSpPr>
          <p:nvPr/>
        </p:nvSpPr>
        <p:spPr bwMode="auto">
          <a:xfrm>
            <a:off x="6781800" y="50292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28" name="Oval 137"/>
          <p:cNvSpPr>
            <a:spLocks noChangeArrowheads="1"/>
          </p:cNvSpPr>
          <p:nvPr/>
        </p:nvSpPr>
        <p:spPr bwMode="auto">
          <a:xfrm>
            <a:off x="6248400" y="54864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29" name="Oval 138"/>
          <p:cNvSpPr>
            <a:spLocks noChangeArrowheads="1"/>
          </p:cNvSpPr>
          <p:nvPr/>
        </p:nvSpPr>
        <p:spPr bwMode="auto">
          <a:xfrm>
            <a:off x="6553200" y="5867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30" name="Oval 139"/>
          <p:cNvSpPr>
            <a:spLocks noChangeArrowheads="1"/>
          </p:cNvSpPr>
          <p:nvPr/>
        </p:nvSpPr>
        <p:spPr bwMode="auto">
          <a:xfrm>
            <a:off x="7010400" y="5867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31" name="Line 140"/>
          <p:cNvSpPr>
            <a:spLocks noChangeShapeType="1"/>
          </p:cNvSpPr>
          <p:nvPr/>
        </p:nvSpPr>
        <p:spPr bwMode="auto">
          <a:xfrm flipH="1">
            <a:off x="6400800" y="5257800"/>
            <a:ext cx="457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32" name="Text Box 143"/>
          <p:cNvSpPr txBox="1">
            <a:spLocks noChangeArrowheads="1"/>
          </p:cNvSpPr>
          <p:nvPr/>
        </p:nvSpPr>
        <p:spPr bwMode="auto">
          <a:xfrm>
            <a:off x="6553200" y="49530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X</a:t>
            </a:r>
          </a:p>
        </p:txBody>
      </p:sp>
      <p:sp>
        <p:nvSpPr>
          <p:cNvPr id="17533" name="Text Box 144"/>
          <p:cNvSpPr txBox="1">
            <a:spLocks noChangeArrowheads="1"/>
          </p:cNvSpPr>
          <p:nvPr/>
        </p:nvSpPr>
        <p:spPr bwMode="auto">
          <a:xfrm>
            <a:off x="5943600" y="5410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P</a:t>
            </a:r>
          </a:p>
        </p:txBody>
      </p:sp>
      <p:sp>
        <p:nvSpPr>
          <p:cNvPr id="17534" name="Text Box 145"/>
          <p:cNvSpPr txBox="1">
            <a:spLocks noChangeArrowheads="1"/>
          </p:cNvSpPr>
          <p:nvPr/>
        </p:nvSpPr>
        <p:spPr bwMode="auto">
          <a:xfrm>
            <a:off x="6477000" y="6172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Y</a:t>
            </a:r>
          </a:p>
        </p:txBody>
      </p:sp>
      <p:sp>
        <p:nvSpPr>
          <p:cNvPr id="17535" name="Text Box 146"/>
          <p:cNvSpPr txBox="1">
            <a:spLocks noChangeArrowheads="1"/>
          </p:cNvSpPr>
          <p:nvPr/>
        </p:nvSpPr>
        <p:spPr bwMode="auto">
          <a:xfrm>
            <a:off x="7010400" y="6172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Z</a:t>
            </a:r>
          </a:p>
        </p:txBody>
      </p:sp>
      <p:sp>
        <p:nvSpPr>
          <p:cNvPr id="17536" name="Oval 147"/>
          <p:cNvSpPr>
            <a:spLocks noChangeArrowheads="1"/>
          </p:cNvSpPr>
          <p:nvPr/>
        </p:nvSpPr>
        <p:spPr bwMode="auto">
          <a:xfrm>
            <a:off x="7315200" y="5410200"/>
            <a:ext cx="228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17537" name="Text Box 148"/>
          <p:cNvSpPr txBox="1">
            <a:spLocks noChangeArrowheads="1"/>
          </p:cNvSpPr>
          <p:nvPr/>
        </p:nvSpPr>
        <p:spPr bwMode="auto">
          <a:xfrm>
            <a:off x="7467600" y="5181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400"/>
              <a:t>G</a:t>
            </a:r>
          </a:p>
        </p:txBody>
      </p:sp>
      <p:sp>
        <p:nvSpPr>
          <p:cNvPr id="17538" name="Line 149"/>
          <p:cNvSpPr>
            <a:spLocks noChangeShapeType="1"/>
          </p:cNvSpPr>
          <p:nvPr/>
        </p:nvSpPr>
        <p:spPr bwMode="auto">
          <a:xfrm>
            <a:off x="6934200" y="5257800"/>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39" name="Line 152"/>
          <p:cNvSpPr>
            <a:spLocks noChangeShapeType="1"/>
          </p:cNvSpPr>
          <p:nvPr/>
        </p:nvSpPr>
        <p:spPr bwMode="auto">
          <a:xfrm>
            <a:off x="6400800" y="57150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40" name="Line 153"/>
          <p:cNvSpPr>
            <a:spLocks noChangeShapeType="1"/>
          </p:cNvSpPr>
          <p:nvPr/>
        </p:nvSpPr>
        <p:spPr bwMode="auto">
          <a:xfrm flipH="1">
            <a:off x="7162800" y="56388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41" name="Line 154"/>
          <p:cNvSpPr>
            <a:spLocks noChangeShapeType="1"/>
          </p:cNvSpPr>
          <p:nvPr/>
        </p:nvSpPr>
        <p:spPr bwMode="auto">
          <a:xfrm flipH="1">
            <a:off x="6019800" y="5715000"/>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42" name="Line 155"/>
          <p:cNvSpPr>
            <a:spLocks noChangeShapeType="1"/>
          </p:cNvSpPr>
          <p:nvPr/>
        </p:nvSpPr>
        <p:spPr bwMode="auto">
          <a:xfrm>
            <a:off x="7391400" y="5638800"/>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43" name="Line 156"/>
          <p:cNvSpPr>
            <a:spLocks noChangeShapeType="1"/>
          </p:cNvSpPr>
          <p:nvPr/>
        </p:nvSpPr>
        <p:spPr bwMode="auto">
          <a:xfrm flipH="1">
            <a:off x="3200400" y="60198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 name="Oval 1"/>
          <p:cNvSpPr/>
          <p:nvPr/>
        </p:nvSpPr>
        <p:spPr>
          <a:xfrm>
            <a:off x="1598613" y="21336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2311400" y="2130425"/>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4887913" y="17526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p:cNvSpPr/>
          <p:nvPr/>
        </p:nvSpPr>
        <p:spPr>
          <a:xfrm>
            <a:off x="2070100" y="37338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1560513" y="45720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Oval 140"/>
          <p:cNvSpPr/>
          <p:nvPr/>
        </p:nvSpPr>
        <p:spPr>
          <a:xfrm>
            <a:off x="2193925" y="45720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Oval 141"/>
          <p:cNvSpPr/>
          <p:nvPr/>
        </p:nvSpPr>
        <p:spPr>
          <a:xfrm>
            <a:off x="4114800" y="3741738"/>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3924300" y="41910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 name="Oval 143"/>
          <p:cNvSpPr/>
          <p:nvPr/>
        </p:nvSpPr>
        <p:spPr>
          <a:xfrm>
            <a:off x="6283325" y="365760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Oval 144"/>
          <p:cNvSpPr/>
          <p:nvPr/>
        </p:nvSpPr>
        <p:spPr>
          <a:xfrm>
            <a:off x="7315200" y="3586163"/>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 name="Oval 145"/>
          <p:cNvSpPr/>
          <p:nvPr/>
        </p:nvSpPr>
        <p:spPr>
          <a:xfrm>
            <a:off x="1535113" y="5503863"/>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 name="Oval 146"/>
          <p:cNvSpPr/>
          <p:nvPr/>
        </p:nvSpPr>
        <p:spPr>
          <a:xfrm>
            <a:off x="1597025" y="6408738"/>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 name="Oval 147"/>
          <p:cNvSpPr/>
          <p:nvPr/>
        </p:nvSpPr>
        <p:spPr>
          <a:xfrm>
            <a:off x="2286000" y="638175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Oval 148"/>
          <p:cNvSpPr/>
          <p:nvPr/>
        </p:nvSpPr>
        <p:spPr>
          <a:xfrm>
            <a:off x="6248400" y="5500688"/>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50"/>
          <p:cNvSpPr/>
          <p:nvPr/>
        </p:nvSpPr>
        <p:spPr>
          <a:xfrm>
            <a:off x="7326313" y="5432425"/>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 name="Oval 151"/>
          <p:cNvSpPr/>
          <p:nvPr/>
        </p:nvSpPr>
        <p:spPr>
          <a:xfrm>
            <a:off x="3640138" y="541655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 name="Oval 152"/>
          <p:cNvSpPr/>
          <p:nvPr/>
        </p:nvSpPr>
        <p:spPr>
          <a:xfrm>
            <a:off x="3352800" y="5797550"/>
            <a:ext cx="228600" cy="2286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803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09632AE6-8C0B-4FCC-BB67-243388C87FCC}" type="slidenum">
              <a:rPr lang="en-US" altLang="en-US" sz="1400" smtClean="0"/>
              <a:pPr eaLnBrk="1" hangingPunct="1">
                <a:spcBef>
                  <a:spcPct val="0"/>
                </a:spcBef>
                <a:buFontTx/>
                <a:buNone/>
              </a:pPr>
              <a:t>39</a:t>
            </a:fld>
            <a:endParaRPr lang="en-US" altLang="en-US" sz="1400"/>
          </a:p>
        </p:txBody>
      </p:sp>
      <p:pic>
        <p:nvPicPr>
          <p:cNvPr id="18436" name="Picture 2" descr="C:\Users\Ahmed\Desktop\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133600"/>
            <a:ext cx="4321175" cy="3532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375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37565"/>
            <a:ext cx="7772400" cy="707886"/>
          </a:xfrm>
          <a:prstGeom prst="rect">
            <a:avLst/>
          </a:prstGeom>
        </p:spPr>
        <p:txBody>
          <a:bodyPr wrap="square">
            <a:spAutoFit/>
          </a:bodyPr>
          <a:lstStyle/>
          <a:p>
            <a:r>
              <a:rPr lang="en-US" sz="2000" dirty="0"/>
              <a:t>Definition:  The black-height of a node, x, in a </a:t>
            </a:r>
            <a:r>
              <a:rPr lang="en-US" sz="2000" dirty="0">
                <a:solidFill>
                  <a:srgbClr val="FF0000"/>
                </a:solidFill>
              </a:rPr>
              <a:t>red</a:t>
            </a:r>
            <a:r>
              <a:rPr lang="en-US" sz="2000" dirty="0"/>
              <a:t>-black tree is the number of black nodes on any path to a leaf, not counting x.</a:t>
            </a:r>
          </a:p>
        </p:txBody>
      </p:sp>
      <p:sp>
        <p:nvSpPr>
          <p:cNvPr id="5" name="TextBox 4"/>
          <p:cNvSpPr txBox="1"/>
          <p:nvPr/>
        </p:nvSpPr>
        <p:spPr>
          <a:xfrm>
            <a:off x="1905000" y="381000"/>
            <a:ext cx="4876800" cy="523220"/>
          </a:xfrm>
          <a:prstGeom prst="rect">
            <a:avLst/>
          </a:prstGeom>
          <a:noFill/>
        </p:spPr>
        <p:txBody>
          <a:bodyPr wrap="square" rtlCol="0">
            <a:spAutoFit/>
          </a:bodyPr>
          <a:lstStyle/>
          <a:p>
            <a:r>
              <a:rPr lang="en-US" sz="2800" dirty="0"/>
              <a:t>The height of </a:t>
            </a:r>
            <a:r>
              <a:rPr lang="en-US" sz="2800" dirty="0">
                <a:solidFill>
                  <a:srgbClr val="FF0000"/>
                </a:solidFill>
              </a:rPr>
              <a:t>red</a:t>
            </a:r>
            <a:r>
              <a:rPr lang="en-US" sz="2800" dirty="0"/>
              <a:t>-black tree</a:t>
            </a:r>
          </a:p>
        </p:txBody>
      </p:sp>
      <p:sp>
        <p:nvSpPr>
          <p:cNvPr id="6" name="Oval 32"/>
          <p:cNvSpPr>
            <a:spLocks noChangeArrowheads="1"/>
          </p:cNvSpPr>
          <p:nvPr/>
        </p:nvSpPr>
        <p:spPr bwMode="auto">
          <a:xfrm>
            <a:off x="4838700" y="3352800"/>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 name="Oval 33"/>
          <p:cNvSpPr>
            <a:spLocks noChangeArrowheads="1"/>
          </p:cNvSpPr>
          <p:nvPr/>
        </p:nvSpPr>
        <p:spPr bwMode="auto">
          <a:xfrm>
            <a:off x="4000500" y="2057400"/>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8" name="Oval 34"/>
          <p:cNvSpPr>
            <a:spLocks noChangeArrowheads="1"/>
          </p:cNvSpPr>
          <p:nvPr/>
        </p:nvSpPr>
        <p:spPr bwMode="auto">
          <a:xfrm>
            <a:off x="2628900" y="27432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solidFill>
                <a:srgbClr val="FF0000"/>
              </a:solidFill>
            </a:endParaRPr>
          </a:p>
        </p:txBody>
      </p:sp>
      <p:sp>
        <p:nvSpPr>
          <p:cNvPr id="9" name="Oval 35"/>
          <p:cNvSpPr>
            <a:spLocks noChangeArrowheads="1"/>
          </p:cNvSpPr>
          <p:nvPr/>
        </p:nvSpPr>
        <p:spPr bwMode="auto">
          <a:xfrm>
            <a:off x="5753100" y="28194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0" name="Oval 36"/>
          <p:cNvSpPr>
            <a:spLocks noChangeArrowheads="1"/>
          </p:cNvSpPr>
          <p:nvPr/>
        </p:nvSpPr>
        <p:spPr bwMode="auto">
          <a:xfrm>
            <a:off x="1790700" y="3429000"/>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1" name="Oval 37"/>
          <p:cNvSpPr>
            <a:spLocks noChangeArrowheads="1"/>
          </p:cNvSpPr>
          <p:nvPr/>
        </p:nvSpPr>
        <p:spPr bwMode="auto">
          <a:xfrm>
            <a:off x="3390900" y="3352800"/>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2" name="Oval 38"/>
          <p:cNvSpPr>
            <a:spLocks noChangeArrowheads="1"/>
          </p:cNvSpPr>
          <p:nvPr/>
        </p:nvSpPr>
        <p:spPr bwMode="auto">
          <a:xfrm>
            <a:off x="6667500" y="3429000"/>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3" name="Oval 39"/>
          <p:cNvSpPr>
            <a:spLocks noChangeArrowheads="1"/>
          </p:cNvSpPr>
          <p:nvPr/>
        </p:nvSpPr>
        <p:spPr bwMode="auto">
          <a:xfrm>
            <a:off x="12573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4" name="Oval 40"/>
          <p:cNvSpPr>
            <a:spLocks noChangeArrowheads="1"/>
          </p:cNvSpPr>
          <p:nvPr/>
        </p:nvSpPr>
        <p:spPr bwMode="auto">
          <a:xfrm>
            <a:off x="2206336"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5" name="Oval 41"/>
          <p:cNvSpPr>
            <a:spLocks noChangeArrowheads="1"/>
          </p:cNvSpPr>
          <p:nvPr/>
        </p:nvSpPr>
        <p:spPr bwMode="auto">
          <a:xfrm>
            <a:off x="30099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6" name="Oval 42"/>
          <p:cNvSpPr>
            <a:spLocks noChangeArrowheads="1"/>
          </p:cNvSpPr>
          <p:nvPr/>
        </p:nvSpPr>
        <p:spPr bwMode="auto">
          <a:xfrm>
            <a:off x="37719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7" name="Oval 43"/>
          <p:cNvSpPr>
            <a:spLocks noChangeArrowheads="1"/>
          </p:cNvSpPr>
          <p:nvPr/>
        </p:nvSpPr>
        <p:spPr bwMode="auto">
          <a:xfrm>
            <a:off x="45339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8" name="Oval 44"/>
          <p:cNvSpPr>
            <a:spLocks noChangeArrowheads="1"/>
          </p:cNvSpPr>
          <p:nvPr/>
        </p:nvSpPr>
        <p:spPr bwMode="auto">
          <a:xfrm>
            <a:off x="53721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19" name="Oval 45"/>
          <p:cNvSpPr>
            <a:spLocks noChangeArrowheads="1"/>
          </p:cNvSpPr>
          <p:nvPr/>
        </p:nvSpPr>
        <p:spPr bwMode="auto">
          <a:xfrm>
            <a:off x="61341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0" name="Oval 46"/>
          <p:cNvSpPr>
            <a:spLocks noChangeArrowheads="1"/>
          </p:cNvSpPr>
          <p:nvPr/>
        </p:nvSpPr>
        <p:spPr bwMode="auto">
          <a:xfrm>
            <a:off x="7124700" y="4114800"/>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1" name="Line 47"/>
          <p:cNvSpPr>
            <a:spLocks noChangeShapeType="1"/>
          </p:cNvSpPr>
          <p:nvPr/>
        </p:nvSpPr>
        <p:spPr bwMode="auto">
          <a:xfrm flipH="1">
            <a:off x="3009900" y="2362200"/>
            <a:ext cx="990600" cy="457200"/>
          </a:xfrm>
          <a:prstGeom prst="line">
            <a:avLst/>
          </a:prstGeom>
          <a:ln w="9525">
            <a:solidFill>
              <a:schemeClr val="tx1"/>
            </a:solidFill>
            <a:round/>
            <a:headEnd/>
            <a:tailEnd/>
          </a:ln>
        </p:spPr>
        <p:txBody>
          <a:bodyPr/>
          <a:lstStyle/>
          <a:p>
            <a:pPr>
              <a:defRPr/>
            </a:pPr>
            <a:endParaRPr lang="pl-PL"/>
          </a:p>
        </p:txBody>
      </p:sp>
      <p:sp>
        <p:nvSpPr>
          <p:cNvPr id="22" name="Line 48"/>
          <p:cNvSpPr>
            <a:spLocks noChangeShapeType="1"/>
          </p:cNvSpPr>
          <p:nvPr/>
        </p:nvSpPr>
        <p:spPr bwMode="auto">
          <a:xfrm flipH="1">
            <a:off x="2171700" y="3124200"/>
            <a:ext cx="533400" cy="381000"/>
          </a:xfrm>
          <a:prstGeom prst="line">
            <a:avLst/>
          </a:prstGeom>
          <a:ln w="9525">
            <a:solidFill>
              <a:schemeClr val="tx1"/>
            </a:solidFill>
            <a:round/>
            <a:headEnd/>
            <a:tailEnd/>
          </a:ln>
        </p:spPr>
        <p:txBody>
          <a:bodyPr/>
          <a:lstStyle/>
          <a:p>
            <a:pPr>
              <a:defRPr/>
            </a:pPr>
            <a:endParaRPr lang="pl-PL"/>
          </a:p>
        </p:txBody>
      </p:sp>
      <p:sp>
        <p:nvSpPr>
          <p:cNvPr id="23" name="Line 49"/>
          <p:cNvSpPr>
            <a:spLocks noChangeShapeType="1"/>
          </p:cNvSpPr>
          <p:nvPr/>
        </p:nvSpPr>
        <p:spPr bwMode="auto">
          <a:xfrm>
            <a:off x="1866900" y="3810000"/>
            <a:ext cx="0" cy="0"/>
          </a:xfrm>
          <a:prstGeom prst="line">
            <a:avLst/>
          </a:prstGeom>
          <a:ln w="9525">
            <a:solidFill>
              <a:schemeClr val="tx1"/>
            </a:solidFill>
            <a:round/>
            <a:headEnd/>
            <a:tailEnd/>
          </a:ln>
        </p:spPr>
        <p:txBody>
          <a:bodyPr/>
          <a:lstStyle/>
          <a:p>
            <a:pPr>
              <a:defRPr/>
            </a:pPr>
            <a:endParaRPr lang="pl-PL"/>
          </a:p>
        </p:txBody>
      </p:sp>
      <p:sp>
        <p:nvSpPr>
          <p:cNvPr id="24" name="Line 50"/>
          <p:cNvSpPr>
            <a:spLocks noChangeShapeType="1"/>
          </p:cNvSpPr>
          <p:nvPr/>
        </p:nvSpPr>
        <p:spPr bwMode="auto">
          <a:xfrm flipH="1">
            <a:off x="1562100" y="3810000"/>
            <a:ext cx="304800" cy="304800"/>
          </a:xfrm>
          <a:prstGeom prst="line">
            <a:avLst/>
          </a:prstGeom>
          <a:ln w="9525">
            <a:solidFill>
              <a:schemeClr val="tx1"/>
            </a:solidFill>
            <a:round/>
            <a:headEnd/>
            <a:tailEnd/>
          </a:ln>
        </p:spPr>
        <p:txBody>
          <a:bodyPr/>
          <a:lstStyle/>
          <a:p>
            <a:pPr>
              <a:defRPr/>
            </a:pPr>
            <a:endParaRPr lang="pl-PL"/>
          </a:p>
        </p:txBody>
      </p:sp>
      <p:sp>
        <p:nvSpPr>
          <p:cNvPr id="25" name="Line 51"/>
          <p:cNvSpPr>
            <a:spLocks noChangeShapeType="1"/>
          </p:cNvSpPr>
          <p:nvPr/>
        </p:nvSpPr>
        <p:spPr bwMode="auto">
          <a:xfrm>
            <a:off x="2171700" y="3886200"/>
            <a:ext cx="152400" cy="228600"/>
          </a:xfrm>
          <a:prstGeom prst="line">
            <a:avLst/>
          </a:prstGeom>
          <a:ln w="9525">
            <a:solidFill>
              <a:schemeClr val="tx1"/>
            </a:solidFill>
            <a:round/>
            <a:headEnd/>
            <a:tailEnd/>
          </a:ln>
        </p:spPr>
        <p:txBody>
          <a:bodyPr/>
          <a:lstStyle/>
          <a:p>
            <a:pPr>
              <a:defRPr/>
            </a:pPr>
            <a:endParaRPr lang="pl-PL"/>
          </a:p>
        </p:txBody>
      </p:sp>
      <p:sp>
        <p:nvSpPr>
          <p:cNvPr id="26" name="Line 52"/>
          <p:cNvSpPr>
            <a:spLocks noChangeShapeType="1"/>
          </p:cNvSpPr>
          <p:nvPr/>
        </p:nvSpPr>
        <p:spPr bwMode="auto">
          <a:xfrm>
            <a:off x="3009900" y="3124200"/>
            <a:ext cx="457200" cy="304800"/>
          </a:xfrm>
          <a:prstGeom prst="line">
            <a:avLst/>
          </a:prstGeom>
          <a:ln w="9525">
            <a:solidFill>
              <a:schemeClr val="tx1"/>
            </a:solidFill>
            <a:round/>
            <a:headEnd/>
            <a:tailEnd/>
          </a:ln>
        </p:spPr>
        <p:txBody>
          <a:bodyPr/>
          <a:lstStyle/>
          <a:p>
            <a:pPr>
              <a:defRPr/>
            </a:pPr>
            <a:endParaRPr lang="pl-PL"/>
          </a:p>
        </p:txBody>
      </p:sp>
      <p:sp>
        <p:nvSpPr>
          <p:cNvPr id="27" name="Line 53"/>
          <p:cNvSpPr>
            <a:spLocks noChangeShapeType="1"/>
          </p:cNvSpPr>
          <p:nvPr/>
        </p:nvSpPr>
        <p:spPr bwMode="auto">
          <a:xfrm flipH="1">
            <a:off x="3314700" y="3733800"/>
            <a:ext cx="169718" cy="381000"/>
          </a:xfrm>
          <a:prstGeom prst="line">
            <a:avLst/>
          </a:prstGeom>
          <a:ln w="9525">
            <a:solidFill>
              <a:schemeClr val="tx1"/>
            </a:solidFill>
            <a:round/>
            <a:headEnd/>
            <a:tailEnd/>
          </a:ln>
        </p:spPr>
        <p:txBody>
          <a:bodyPr/>
          <a:lstStyle/>
          <a:p>
            <a:pPr>
              <a:defRPr/>
            </a:pPr>
            <a:endParaRPr lang="pl-PL"/>
          </a:p>
        </p:txBody>
      </p:sp>
      <p:sp>
        <p:nvSpPr>
          <p:cNvPr id="28" name="Line 54"/>
          <p:cNvSpPr>
            <a:spLocks noChangeShapeType="1"/>
          </p:cNvSpPr>
          <p:nvPr/>
        </p:nvSpPr>
        <p:spPr bwMode="auto">
          <a:xfrm>
            <a:off x="3695700" y="3810000"/>
            <a:ext cx="228600" cy="304800"/>
          </a:xfrm>
          <a:prstGeom prst="line">
            <a:avLst/>
          </a:prstGeom>
          <a:ln w="9525">
            <a:solidFill>
              <a:schemeClr val="tx1"/>
            </a:solidFill>
            <a:round/>
            <a:headEnd/>
            <a:tailEnd/>
          </a:ln>
        </p:spPr>
        <p:txBody>
          <a:bodyPr/>
          <a:lstStyle/>
          <a:p>
            <a:pPr>
              <a:defRPr/>
            </a:pPr>
            <a:endParaRPr lang="pl-PL"/>
          </a:p>
        </p:txBody>
      </p:sp>
      <p:sp>
        <p:nvSpPr>
          <p:cNvPr id="29" name="Line 55"/>
          <p:cNvSpPr>
            <a:spLocks noChangeShapeType="1"/>
          </p:cNvSpPr>
          <p:nvPr/>
        </p:nvSpPr>
        <p:spPr bwMode="auto">
          <a:xfrm flipH="1">
            <a:off x="4838700" y="3810000"/>
            <a:ext cx="152400" cy="304800"/>
          </a:xfrm>
          <a:prstGeom prst="line">
            <a:avLst/>
          </a:prstGeom>
          <a:ln w="9525">
            <a:solidFill>
              <a:schemeClr val="tx1"/>
            </a:solidFill>
            <a:round/>
            <a:headEnd/>
            <a:tailEnd/>
          </a:ln>
        </p:spPr>
        <p:txBody>
          <a:bodyPr/>
          <a:lstStyle/>
          <a:p>
            <a:pPr>
              <a:defRPr/>
            </a:pPr>
            <a:endParaRPr lang="pl-PL"/>
          </a:p>
        </p:txBody>
      </p:sp>
      <p:sp>
        <p:nvSpPr>
          <p:cNvPr id="30" name="Line 56"/>
          <p:cNvSpPr>
            <a:spLocks noChangeShapeType="1"/>
          </p:cNvSpPr>
          <p:nvPr/>
        </p:nvSpPr>
        <p:spPr bwMode="auto">
          <a:xfrm>
            <a:off x="5219700" y="3733800"/>
            <a:ext cx="304800" cy="381000"/>
          </a:xfrm>
          <a:prstGeom prst="line">
            <a:avLst/>
          </a:prstGeom>
          <a:ln w="9525">
            <a:solidFill>
              <a:schemeClr val="tx1"/>
            </a:solidFill>
            <a:round/>
            <a:headEnd/>
            <a:tailEnd/>
          </a:ln>
        </p:spPr>
        <p:txBody>
          <a:bodyPr/>
          <a:lstStyle/>
          <a:p>
            <a:pPr>
              <a:defRPr/>
            </a:pPr>
            <a:endParaRPr lang="pl-PL"/>
          </a:p>
        </p:txBody>
      </p:sp>
      <p:sp>
        <p:nvSpPr>
          <p:cNvPr id="31" name="Line 57"/>
          <p:cNvSpPr>
            <a:spLocks noChangeShapeType="1"/>
          </p:cNvSpPr>
          <p:nvPr/>
        </p:nvSpPr>
        <p:spPr bwMode="auto">
          <a:xfrm flipH="1">
            <a:off x="6438900" y="3810000"/>
            <a:ext cx="304800" cy="304800"/>
          </a:xfrm>
          <a:prstGeom prst="line">
            <a:avLst/>
          </a:prstGeom>
          <a:ln w="9525">
            <a:solidFill>
              <a:schemeClr val="tx1"/>
            </a:solidFill>
            <a:round/>
            <a:headEnd/>
            <a:tailEnd/>
          </a:ln>
        </p:spPr>
        <p:txBody>
          <a:bodyPr/>
          <a:lstStyle/>
          <a:p>
            <a:pPr>
              <a:defRPr/>
            </a:pPr>
            <a:endParaRPr lang="pl-PL"/>
          </a:p>
        </p:txBody>
      </p:sp>
      <p:sp>
        <p:nvSpPr>
          <p:cNvPr id="32" name="Line 58"/>
          <p:cNvSpPr>
            <a:spLocks noChangeShapeType="1"/>
          </p:cNvSpPr>
          <p:nvPr/>
        </p:nvSpPr>
        <p:spPr bwMode="auto">
          <a:xfrm>
            <a:off x="7048500" y="3810000"/>
            <a:ext cx="228600" cy="304800"/>
          </a:xfrm>
          <a:prstGeom prst="line">
            <a:avLst/>
          </a:prstGeom>
          <a:ln w="9525">
            <a:solidFill>
              <a:schemeClr val="tx1"/>
            </a:solidFill>
            <a:round/>
            <a:headEnd/>
            <a:tailEnd/>
          </a:ln>
        </p:spPr>
        <p:txBody>
          <a:bodyPr/>
          <a:lstStyle/>
          <a:p>
            <a:pPr>
              <a:defRPr/>
            </a:pPr>
            <a:endParaRPr lang="pl-PL"/>
          </a:p>
        </p:txBody>
      </p:sp>
      <p:sp>
        <p:nvSpPr>
          <p:cNvPr id="33" name="Line 59"/>
          <p:cNvSpPr>
            <a:spLocks noChangeShapeType="1"/>
          </p:cNvSpPr>
          <p:nvPr/>
        </p:nvSpPr>
        <p:spPr bwMode="auto">
          <a:xfrm flipH="1">
            <a:off x="5295900" y="3124200"/>
            <a:ext cx="457200" cy="381000"/>
          </a:xfrm>
          <a:prstGeom prst="line">
            <a:avLst/>
          </a:prstGeom>
          <a:ln w="9525">
            <a:solidFill>
              <a:schemeClr val="tx1"/>
            </a:solidFill>
            <a:round/>
            <a:headEnd/>
            <a:tailEnd/>
          </a:ln>
        </p:spPr>
        <p:txBody>
          <a:bodyPr/>
          <a:lstStyle/>
          <a:p>
            <a:pPr>
              <a:defRPr/>
            </a:pPr>
            <a:endParaRPr lang="pl-PL"/>
          </a:p>
        </p:txBody>
      </p:sp>
      <p:sp>
        <p:nvSpPr>
          <p:cNvPr id="34" name="Line 60"/>
          <p:cNvSpPr>
            <a:spLocks noChangeShapeType="1"/>
          </p:cNvSpPr>
          <p:nvPr/>
        </p:nvSpPr>
        <p:spPr bwMode="auto">
          <a:xfrm>
            <a:off x="6210300" y="3124200"/>
            <a:ext cx="533400" cy="381000"/>
          </a:xfrm>
          <a:prstGeom prst="line">
            <a:avLst/>
          </a:prstGeom>
          <a:ln w="9525">
            <a:solidFill>
              <a:schemeClr val="tx1"/>
            </a:solidFill>
            <a:round/>
            <a:headEnd/>
            <a:tailEnd/>
          </a:ln>
        </p:spPr>
        <p:txBody>
          <a:bodyPr/>
          <a:lstStyle/>
          <a:p>
            <a:pPr>
              <a:defRPr/>
            </a:pPr>
            <a:endParaRPr lang="pl-PL"/>
          </a:p>
        </p:txBody>
      </p:sp>
      <p:sp>
        <p:nvSpPr>
          <p:cNvPr id="35" name="Line 61"/>
          <p:cNvSpPr>
            <a:spLocks noChangeShapeType="1"/>
          </p:cNvSpPr>
          <p:nvPr/>
        </p:nvSpPr>
        <p:spPr bwMode="auto">
          <a:xfrm>
            <a:off x="4457700" y="2362200"/>
            <a:ext cx="1371600" cy="533400"/>
          </a:xfrm>
          <a:prstGeom prst="line">
            <a:avLst/>
          </a:prstGeom>
          <a:ln w="9525">
            <a:solidFill>
              <a:schemeClr val="tx1"/>
            </a:solidFill>
            <a:round/>
            <a:headEnd/>
            <a:tailEnd/>
          </a:ln>
        </p:spPr>
        <p:txBody>
          <a:bodyPr/>
          <a:lstStyle/>
          <a:p>
            <a:pPr>
              <a:defRPr/>
            </a:pPr>
            <a:endParaRPr lang="pl-PL"/>
          </a:p>
        </p:txBody>
      </p:sp>
      <p:sp>
        <p:nvSpPr>
          <p:cNvPr id="36" name="Oval 62"/>
          <p:cNvSpPr>
            <a:spLocks noChangeArrowheads="1"/>
          </p:cNvSpPr>
          <p:nvPr/>
        </p:nvSpPr>
        <p:spPr bwMode="auto">
          <a:xfrm>
            <a:off x="1028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7" name="Oval 63"/>
          <p:cNvSpPr>
            <a:spLocks noChangeArrowheads="1"/>
          </p:cNvSpPr>
          <p:nvPr/>
        </p:nvSpPr>
        <p:spPr bwMode="auto">
          <a:xfrm>
            <a:off x="15621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8" name="Oval 64"/>
          <p:cNvSpPr>
            <a:spLocks noChangeArrowheads="1"/>
          </p:cNvSpPr>
          <p:nvPr/>
        </p:nvSpPr>
        <p:spPr bwMode="auto">
          <a:xfrm>
            <a:off x="20193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9" name="Oval 65"/>
          <p:cNvSpPr>
            <a:spLocks noChangeArrowheads="1"/>
          </p:cNvSpPr>
          <p:nvPr/>
        </p:nvSpPr>
        <p:spPr bwMode="auto">
          <a:xfrm>
            <a:off x="2552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0" name="Oval 66"/>
          <p:cNvSpPr>
            <a:spLocks noChangeArrowheads="1"/>
          </p:cNvSpPr>
          <p:nvPr/>
        </p:nvSpPr>
        <p:spPr bwMode="auto">
          <a:xfrm>
            <a:off x="28575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1" name="Oval 67"/>
          <p:cNvSpPr>
            <a:spLocks noChangeArrowheads="1"/>
          </p:cNvSpPr>
          <p:nvPr/>
        </p:nvSpPr>
        <p:spPr bwMode="auto">
          <a:xfrm>
            <a:off x="33909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2" name="Oval 68"/>
          <p:cNvSpPr>
            <a:spLocks noChangeArrowheads="1"/>
          </p:cNvSpPr>
          <p:nvPr/>
        </p:nvSpPr>
        <p:spPr bwMode="auto">
          <a:xfrm>
            <a:off x="3695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3" name="Oval 69"/>
          <p:cNvSpPr>
            <a:spLocks noChangeArrowheads="1"/>
          </p:cNvSpPr>
          <p:nvPr/>
        </p:nvSpPr>
        <p:spPr bwMode="auto">
          <a:xfrm>
            <a:off x="41529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4" name="Oval 70"/>
          <p:cNvSpPr>
            <a:spLocks noChangeArrowheads="1"/>
          </p:cNvSpPr>
          <p:nvPr/>
        </p:nvSpPr>
        <p:spPr bwMode="auto">
          <a:xfrm>
            <a:off x="4457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5" name="Oval 71"/>
          <p:cNvSpPr>
            <a:spLocks noChangeArrowheads="1"/>
          </p:cNvSpPr>
          <p:nvPr/>
        </p:nvSpPr>
        <p:spPr bwMode="auto">
          <a:xfrm>
            <a:off x="4838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6" name="Oval 72"/>
          <p:cNvSpPr>
            <a:spLocks noChangeArrowheads="1"/>
          </p:cNvSpPr>
          <p:nvPr/>
        </p:nvSpPr>
        <p:spPr bwMode="auto">
          <a:xfrm>
            <a:off x="52197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7" name="Oval 73"/>
          <p:cNvSpPr>
            <a:spLocks noChangeArrowheads="1"/>
          </p:cNvSpPr>
          <p:nvPr/>
        </p:nvSpPr>
        <p:spPr bwMode="auto">
          <a:xfrm>
            <a:off x="57531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8" name="Oval 74"/>
          <p:cNvSpPr>
            <a:spLocks noChangeArrowheads="1"/>
          </p:cNvSpPr>
          <p:nvPr/>
        </p:nvSpPr>
        <p:spPr bwMode="auto">
          <a:xfrm>
            <a:off x="60579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9" name="Oval 75"/>
          <p:cNvSpPr>
            <a:spLocks noChangeArrowheads="1"/>
          </p:cNvSpPr>
          <p:nvPr/>
        </p:nvSpPr>
        <p:spPr bwMode="auto">
          <a:xfrm>
            <a:off x="65151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0" name="Oval 76"/>
          <p:cNvSpPr>
            <a:spLocks noChangeArrowheads="1"/>
          </p:cNvSpPr>
          <p:nvPr/>
        </p:nvSpPr>
        <p:spPr bwMode="auto">
          <a:xfrm>
            <a:off x="7048500"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1" name="Oval 77"/>
          <p:cNvSpPr>
            <a:spLocks noChangeArrowheads="1"/>
          </p:cNvSpPr>
          <p:nvPr/>
        </p:nvSpPr>
        <p:spPr bwMode="auto">
          <a:xfrm>
            <a:off x="7439891" y="4648200"/>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2" name="Line 78"/>
          <p:cNvSpPr>
            <a:spLocks noChangeShapeType="1"/>
          </p:cNvSpPr>
          <p:nvPr/>
        </p:nvSpPr>
        <p:spPr bwMode="auto">
          <a:xfrm flipH="1">
            <a:off x="1181100" y="4572000"/>
            <a:ext cx="152400" cy="152400"/>
          </a:xfrm>
          <a:prstGeom prst="line">
            <a:avLst/>
          </a:prstGeom>
          <a:ln w="9525">
            <a:solidFill>
              <a:schemeClr val="tx1"/>
            </a:solidFill>
            <a:round/>
            <a:headEnd/>
            <a:tailEnd/>
          </a:ln>
        </p:spPr>
        <p:txBody>
          <a:bodyPr/>
          <a:lstStyle/>
          <a:p>
            <a:pPr>
              <a:defRPr/>
            </a:pPr>
            <a:endParaRPr lang="pl-PL"/>
          </a:p>
        </p:txBody>
      </p:sp>
      <p:sp>
        <p:nvSpPr>
          <p:cNvPr id="53" name="Line 79"/>
          <p:cNvSpPr>
            <a:spLocks noChangeShapeType="1"/>
          </p:cNvSpPr>
          <p:nvPr/>
        </p:nvSpPr>
        <p:spPr bwMode="auto">
          <a:xfrm>
            <a:off x="1562100" y="4572000"/>
            <a:ext cx="76200" cy="76200"/>
          </a:xfrm>
          <a:prstGeom prst="line">
            <a:avLst/>
          </a:prstGeom>
          <a:ln w="9525">
            <a:solidFill>
              <a:schemeClr val="tx1"/>
            </a:solidFill>
            <a:round/>
            <a:headEnd/>
            <a:tailEnd/>
          </a:ln>
        </p:spPr>
        <p:txBody>
          <a:bodyPr/>
          <a:lstStyle/>
          <a:p>
            <a:pPr>
              <a:defRPr/>
            </a:pPr>
            <a:endParaRPr lang="pl-PL"/>
          </a:p>
        </p:txBody>
      </p:sp>
      <p:sp>
        <p:nvSpPr>
          <p:cNvPr id="54" name="Line 80"/>
          <p:cNvSpPr>
            <a:spLocks noChangeShapeType="1"/>
          </p:cNvSpPr>
          <p:nvPr/>
        </p:nvSpPr>
        <p:spPr bwMode="auto">
          <a:xfrm flipH="1">
            <a:off x="2168236" y="4495800"/>
            <a:ext cx="76200" cy="152400"/>
          </a:xfrm>
          <a:prstGeom prst="line">
            <a:avLst/>
          </a:prstGeom>
          <a:ln w="9525">
            <a:solidFill>
              <a:schemeClr val="tx1"/>
            </a:solidFill>
            <a:round/>
            <a:headEnd/>
            <a:tailEnd/>
          </a:ln>
        </p:spPr>
        <p:txBody>
          <a:bodyPr/>
          <a:lstStyle/>
          <a:p>
            <a:pPr>
              <a:defRPr/>
            </a:pPr>
            <a:endParaRPr lang="pl-PL"/>
          </a:p>
        </p:txBody>
      </p:sp>
      <p:sp>
        <p:nvSpPr>
          <p:cNvPr id="55" name="Line 81"/>
          <p:cNvSpPr>
            <a:spLocks noChangeShapeType="1"/>
          </p:cNvSpPr>
          <p:nvPr/>
        </p:nvSpPr>
        <p:spPr bwMode="auto">
          <a:xfrm>
            <a:off x="2552700" y="4495800"/>
            <a:ext cx="152400" cy="228600"/>
          </a:xfrm>
          <a:prstGeom prst="line">
            <a:avLst/>
          </a:prstGeom>
          <a:ln w="9525">
            <a:solidFill>
              <a:schemeClr val="tx1"/>
            </a:solidFill>
            <a:round/>
            <a:headEnd/>
            <a:tailEnd/>
          </a:ln>
        </p:spPr>
        <p:txBody>
          <a:bodyPr/>
          <a:lstStyle/>
          <a:p>
            <a:pPr>
              <a:defRPr/>
            </a:pPr>
            <a:endParaRPr lang="pl-PL"/>
          </a:p>
        </p:txBody>
      </p:sp>
      <p:sp>
        <p:nvSpPr>
          <p:cNvPr id="56" name="Line 82"/>
          <p:cNvSpPr>
            <a:spLocks noChangeShapeType="1"/>
          </p:cNvSpPr>
          <p:nvPr/>
        </p:nvSpPr>
        <p:spPr bwMode="auto">
          <a:xfrm flipH="1">
            <a:off x="3009900" y="4572000"/>
            <a:ext cx="152400" cy="76200"/>
          </a:xfrm>
          <a:prstGeom prst="line">
            <a:avLst/>
          </a:prstGeom>
          <a:ln w="9525">
            <a:solidFill>
              <a:schemeClr val="tx1"/>
            </a:solidFill>
            <a:round/>
            <a:headEnd/>
            <a:tailEnd/>
          </a:ln>
        </p:spPr>
        <p:txBody>
          <a:bodyPr/>
          <a:lstStyle/>
          <a:p>
            <a:pPr>
              <a:defRPr/>
            </a:pPr>
            <a:endParaRPr lang="pl-PL"/>
          </a:p>
        </p:txBody>
      </p:sp>
      <p:sp>
        <p:nvSpPr>
          <p:cNvPr id="57" name="Line 83"/>
          <p:cNvSpPr>
            <a:spLocks noChangeShapeType="1"/>
          </p:cNvSpPr>
          <p:nvPr/>
        </p:nvSpPr>
        <p:spPr bwMode="auto">
          <a:xfrm>
            <a:off x="3314700" y="4572000"/>
            <a:ext cx="152400" cy="76200"/>
          </a:xfrm>
          <a:prstGeom prst="line">
            <a:avLst/>
          </a:prstGeom>
          <a:ln w="9525">
            <a:solidFill>
              <a:schemeClr val="tx1"/>
            </a:solidFill>
            <a:round/>
            <a:headEnd/>
            <a:tailEnd/>
          </a:ln>
        </p:spPr>
        <p:txBody>
          <a:bodyPr/>
          <a:lstStyle/>
          <a:p>
            <a:pPr>
              <a:defRPr/>
            </a:pPr>
            <a:endParaRPr lang="pl-PL"/>
          </a:p>
        </p:txBody>
      </p:sp>
      <p:sp>
        <p:nvSpPr>
          <p:cNvPr id="58" name="Line 84"/>
          <p:cNvSpPr>
            <a:spLocks noChangeShapeType="1"/>
          </p:cNvSpPr>
          <p:nvPr/>
        </p:nvSpPr>
        <p:spPr bwMode="auto">
          <a:xfrm flipH="1">
            <a:off x="3848100" y="4572000"/>
            <a:ext cx="76200" cy="76200"/>
          </a:xfrm>
          <a:prstGeom prst="line">
            <a:avLst/>
          </a:prstGeom>
          <a:ln w="9525">
            <a:solidFill>
              <a:schemeClr val="tx1"/>
            </a:solidFill>
            <a:round/>
            <a:headEnd/>
            <a:tailEnd/>
          </a:ln>
        </p:spPr>
        <p:txBody>
          <a:bodyPr/>
          <a:lstStyle/>
          <a:p>
            <a:pPr>
              <a:defRPr/>
            </a:pPr>
            <a:endParaRPr lang="pl-PL"/>
          </a:p>
        </p:txBody>
      </p:sp>
      <p:sp>
        <p:nvSpPr>
          <p:cNvPr id="59" name="Line 85"/>
          <p:cNvSpPr>
            <a:spLocks noChangeShapeType="1"/>
          </p:cNvSpPr>
          <p:nvPr/>
        </p:nvSpPr>
        <p:spPr bwMode="auto">
          <a:xfrm>
            <a:off x="4076700" y="4572000"/>
            <a:ext cx="152400" cy="152400"/>
          </a:xfrm>
          <a:prstGeom prst="line">
            <a:avLst/>
          </a:prstGeom>
          <a:ln w="9525">
            <a:solidFill>
              <a:schemeClr val="tx1"/>
            </a:solidFill>
            <a:round/>
            <a:headEnd/>
            <a:tailEnd/>
          </a:ln>
        </p:spPr>
        <p:txBody>
          <a:bodyPr/>
          <a:lstStyle/>
          <a:p>
            <a:pPr>
              <a:defRPr/>
            </a:pPr>
            <a:endParaRPr lang="pl-PL"/>
          </a:p>
        </p:txBody>
      </p:sp>
      <p:sp>
        <p:nvSpPr>
          <p:cNvPr id="60" name="Line 86"/>
          <p:cNvSpPr>
            <a:spLocks noChangeShapeType="1"/>
          </p:cNvSpPr>
          <p:nvPr/>
        </p:nvSpPr>
        <p:spPr bwMode="auto">
          <a:xfrm flipH="1">
            <a:off x="4610100" y="4572000"/>
            <a:ext cx="76200" cy="76200"/>
          </a:xfrm>
          <a:prstGeom prst="line">
            <a:avLst/>
          </a:prstGeom>
          <a:ln w="9525">
            <a:solidFill>
              <a:schemeClr val="tx1"/>
            </a:solidFill>
            <a:round/>
            <a:headEnd/>
            <a:tailEnd/>
          </a:ln>
        </p:spPr>
        <p:txBody>
          <a:bodyPr/>
          <a:lstStyle/>
          <a:p>
            <a:pPr>
              <a:defRPr/>
            </a:pPr>
            <a:endParaRPr lang="pl-PL"/>
          </a:p>
        </p:txBody>
      </p:sp>
      <p:sp>
        <p:nvSpPr>
          <p:cNvPr id="61" name="Line 87"/>
          <p:cNvSpPr>
            <a:spLocks noChangeShapeType="1"/>
          </p:cNvSpPr>
          <p:nvPr/>
        </p:nvSpPr>
        <p:spPr bwMode="auto">
          <a:xfrm>
            <a:off x="4838700" y="4572000"/>
            <a:ext cx="76200" cy="76200"/>
          </a:xfrm>
          <a:prstGeom prst="line">
            <a:avLst/>
          </a:prstGeom>
          <a:ln w="9525">
            <a:solidFill>
              <a:schemeClr val="tx1"/>
            </a:solidFill>
            <a:round/>
            <a:headEnd/>
            <a:tailEnd/>
          </a:ln>
        </p:spPr>
        <p:txBody>
          <a:bodyPr/>
          <a:lstStyle/>
          <a:p>
            <a:pPr>
              <a:defRPr/>
            </a:pPr>
            <a:endParaRPr lang="pl-PL"/>
          </a:p>
        </p:txBody>
      </p:sp>
      <p:sp>
        <p:nvSpPr>
          <p:cNvPr id="62" name="Line 88"/>
          <p:cNvSpPr>
            <a:spLocks noChangeShapeType="1"/>
          </p:cNvSpPr>
          <p:nvPr/>
        </p:nvSpPr>
        <p:spPr bwMode="auto">
          <a:xfrm flipH="1">
            <a:off x="5372100" y="4495800"/>
            <a:ext cx="76200" cy="228600"/>
          </a:xfrm>
          <a:prstGeom prst="line">
            <a:avLst/>
          </a:prstGeom>
          <a:ln w="9525">
            <a:solidFill>
              <a:schemeClr val="tx1"/>
            </a:solidFill>
            <a:round/>
            <a:headEnd/>
            <a:tailEnd/>
          </a:ln>
        </p:spPr>
        <p:txBody>
          <a:bodyPr/>
          <a:lstStyle/>
          <a:p>
            <a:pPr>
              <a:defRPr/>
            </a:pPr>
            <a:endParaRPr lang="pl-PL"/>
          </a:p>
        </p:txBody>
      </p:sp>
      <p:sp>
        <p:nvSpPr>
          <p:cNvPr id="63" name="Line 89"/>
          <p:cNvSpPr>
            <a:spLocks noChangeShapeType="1"/>
          </p:cNvSpPr>
          <p:nvPr/>
        </p:nvSpPr>
        <p:spPr bwMode="auto">
          <a:xfrm>
            <a:off x="5753100" y="4495800"/>
            <a:ext cx="76200" cy="152400"/>
          </a:xfrm>
          <a:prstGeom prst="line">
            <a:avLst/>
          </a:prstGeom>
          <a:ln w="9525">
            <a:solidFill>
              <a:schemeClr val="tx1"/>
            </a:solidFill>
            <a:round/>
            <a:headEnd/>
            <a:tailEnd/>
          </a:ln>
        </p:spPr>
        <p:txBody>
          <a:bodyPr/>
          <a:lstStyle/>
          <a:p>
            <a:pPr>
              <a:defRPr/>
            </a:pPr>
            <a:endParaRPr lang="pl-PL"/>
          </a:p>
        </p:txBody>
      </p:sp>
      <p:sp>
        <p:nvSpPr>
          <p:cNvPr id="64" name="Line 90"/>
          <p:cNvSpPr>
            <a:spLocks noChangeShapeType="1"/>
          </p:cNvSpPr>
          <p:nvPr/>
        </p:nvSpPr>
        <p:spPr bwMode="auto">
          <a:xfrm flipH="1">
            <a:off x="6210300" y="4572000"/>
            <a:ext cx="152400" cy="76200"/>
          </a:xfrm>
          <a:prstGeom prst="line">
            <a:avLst/>
          </a:prstGeom>
          <a:ln w="9525">
            <a:solidFill>
              <a:schemeClr val="tx1"/>
            </a:solidFill>
            <a:round/>
            <a:headEnd/>
            <a:tailEnd/>
          </a:ln>
        </p:spPr>
        <p:txBody>
          <a:bodyPr/>
          <a:lstStyle/>
          <a:p>
            <a:pPr>
              <a:defRPr/>
            </a:pPr>
            <a:endParaRPr lang="pl-PL"/>
          </a:p>
        </p:txBody>
      </p:sp>
      <p:sp>
        <p:nvSpPr>
          <p:cNvPr id="65" name="Line 91"/>
          <p:cNvSpPr>
            <a:spLocks noChangeShapeType="1"/>
          </p:cNvSpPr>
          <p:nvPr/>
        </p:nvSpPr>
        <p:spPr bwMode="auto">
          <a:xfrm>
            <a:off x="6438900" y="4572000"/>
            <a:ext cx="152400" cy="76200"/>
          </a:xfrm>
          <a:prstGeom prst="line">
            <a:avLst/>
          </a:prstGeom>
          <a:ln w="9525">
            <a:solidFill>
              <a:schemeClr val="tx1"/>
            </a:solidFill>
            <a:round/>
            <a:headEnd/>
            <a:tailEnd/>
          </a:ln>
        </p:spPr>
        <p:txBody>
          <a:bodyPr/>
          <a:lstStyle/>
          <a:p>
            <a:pPr>
              <a:defRPr/>
            </a:pPr>
            <a:endParaRPr lang="pl-PL"/>
          </a:p>
        </p:txBody>
      </p:sp>
      <p:sp>
        <p:nvSpPr>
          <p:cNvPr id="66" name="Line 92"/>
          <p:cNvSpPr>
            <a:spLocks noChangeShapeType="1"/>
          </p:cNvSpPr>
          <p:nvPr/>
        </p:nvSpPr>
        <p:spPr bwMode="auto">
          <a:xfrm flipH="1">
            <a:off x="7124700" y="4572000"/>
            <a:ext cx="152400" cy="76200"/>
          </a:xfrm>
          <a:prstGeom prst="line">
            <a:avLst/>
          </a:prstGeom>
          <a:ln w="9525">
            <a:solidFill>
              <a:schemeClr val="tx1"/>
            </a:solidFill>
            <a:round/>
            <a:headEnd/>
            <a:tailEnd/>
          </a:ln>
        </p:spPr>
        <p:txBody>
          <a:bodyPr/>
          <a:lstStyle/>
          <a:p>
            <a:pPr>
              <a:defRPr/>
            </a:pPr>
            <a:endParaRPr lang="pl-PL"/>
          </a:p>
        </p:txBody>
      </p:sp>
      <p:sp>
        <p:nvSpPr>
          <p:cNvPr id="67" name="Line 93"/>
          <p:cNvSpPr>
            <a:spLocks noChangeShapeType="1"/>
          </p:cNvSpPr>
          <p:nvPr/>
        </p:nvSpPr>
        <p:spPr bwMode="auto">
          <a:xfrm>
            <a:off x="7426036" y="4572000"/>
            <a:ext cx="155863" cy="76200"/>
          </a:xfrm>
          <a:prstGeom prst="line">
            <a:avLst/>
          </a:prstGeom>
          <a:ln w="9525">
            <a:solidFill>
              <a:schemeClr val="tx1"/>
            </a:solidFill>
            <a:round/>
            <a:headEnd/>
            <a:tailEnd/>
          </a:ln>
        </p:spPr>
        <p:txBody>
          <a:bodyPr/>
          <a:lstStyle/>
          <a:p>
            <a:pPr>
              <a:defRPr/>
            </a:pPr>
            <a:endParaRPr lang="pl-PL"/>
          </a:p>
        </p:txBody>
      </p:sp>
      <p:sp>
        <p:nvSpPr>
          <p:cNvPr id="68" name="TextBox 67"/>
          <p:cNvSpPr txBox="1"/>
          <p:nvPr/>
        </p:nvSpPr>
        <p:spPr>
          <a:xfrm>
            <a:off x="2434936" y="5504811"/>
            <a:ext cx="3790950" cy="369332"/>
          </a:xfrm>
          <a:prstGeom prst="rect">
            <a:avLst/>
          </a:prstGeom>
          <a:noFill/>
        </p:spPr>
        <p:txBody>
          <a:bodyPr wrap="square" rtlCol="0">
            <a:spAutoFit/>
          </a:bodyPr>
          <a:lstStyle/>
          <a:p>
            <a:pPr algn="ctr"/>
            <a:r>
              <a:rPr lang="en-US" dirty="0"/>
              <a:t>Black-Height of the root = 2</a:t>
            </a:r>
          </a:p>
        </p:txBody>
      </p:sp>
    </p:spTree>
    <p:extLst>
      <p:ext uri="{BB962C8B-B14F-4D97-AF65-F5344CB8AC3E}">
        <p14:creationId xmlns:p14="http://schemas.microsoft.com/office/powerpoint/2010/main" val="3923962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8D763474-2CF8-4A42-8DAE-B410AD9EB290}" type="slidenum">
              <a:rPr lang="en-US" altLang="en-US" sz="1400" smtClean="0"/>
              <a:pPr eaLnBrk="1" hangingPunct="1">
                <a:spcBef>
                  <a:spcPct val="0"/>
                </a:spcBef>
                <a:buFontTx/>
                <a:buNone/>
              </a:pPr>
              <a:t>40</a:t>
            </a:fld>
            <a:endParaRPr lang="en-US" altLang="en-US" sz="1400"/>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773238"/>
            <a:ext cx="4416425" cy="402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87201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1B51990A-054D-4695-AB2E-CD6FA9F7D62A}" type="slidenum">
              <a:rPr lang="en-US" altLang="en-US" sz="1400" smtClean="0"/>
              <a:pPr eaLnBrk="1" hangingPunct="1">
                <a:spcBef>
                  <a:spcPct val="0"/>
                </a:spcBef>
                <a:buFontTx/>
                <a:buNone/>
              </a:pPr>
              <a:t>41</a:t>
            </a:fld>
            <a:endParaRPr lang="en-US" altLang="en-US" sz="1400"/>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3" y="2324100"/>
            <a:ext cx="2273300" cy="3121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058734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CD3C02B4-8D62-4411-8CE5-F2E535552E71}" type="slidenum">
              <a:rPr lang="en-US" altLang="en-US" sz="1400" smtClean="0"/>
              <a:pPr eaLnBrk="1" hangingPunct="1">
                <a:spcBef>
                  <a:spcPct val="0"/>
                </a:spcBef>
                <a:buFontTx/>
                <a:buNone/>
              </a:pPr>
              <a:t>42</a:t>
            </a:fld>
            <a:endParaRPr lang="en-US" altLang="en-US" sz="14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8" y="2309813"/>
            <a:ext cx="2552700" cy="3206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28843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Another Example</a:t>
            </a:r>
          </a:p>
        </p:txBody>
      </p:sp>
      <p:sp>
        <p:nvSpPr>
          <p:cNvPr id="22531"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B9EE0866-FE0E-4383-B7FF-D919F3E9F82E}" type="slidenum">
              <a:rPr lang="en-US" altLang="en-US" sz="1400" smtClean="0"/>
              <a:pPr eaLnBrk="1" hangingPunct="1">
                <a:spcBef>
                  <a:spcPct val="0"/>
                </a:spcBef>
                <a:buFontTx/>
                <a:buNone/>
              </a:pPr>
              <a:t>43</a:t>
            </a:fld>
            <a:endParaRPr lang="en-US" altLang="en-US" sz="1400"/>
          </a:p>
        </p:txBody>
      </p:sp>
      <p:pic>
        <p:nvPicPr>
          <p:cNvPr id="22532" name="Picture 2" descr="C:\Users\Ahmed\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844675"/>
            <a:ext cx="2511425" cy="424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810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3B6B2BFD-FEFD-4EBE-8371-01286BC2A5D4}" type="slidenum">
              <a:rPr lang="en-US" altLang="en-US" sz="1400" smtClean="0"/>
              <a:pPr eaLnBrk="1" hangingPunct="1">
                <a:spcBef>
                  <a:spcPct val="0"/>
                </a:spcBef>
                <a:buFontTx/>
                <a:buNone/>
              </a:pPr>
              <a:t>44</a:t>
            </a:fld>
            <a:endParaRPr lang="en-US" altLang="en-US" sz="1400"/>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r="73578"/>
          <a:stretch>
            <a:fillRect/>
          </a:stretch>
        </p:blipFill>
        <p:spPr bwMode="auto">
          <a:xfrm>
            <a:off x="2843213" y="2041525"/>
            <a:ext cx="2424112" cy="43481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14852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F1131913-EC58-4037-86F3-85018C4B8B76}" type="slidenum">
              <a:rPr lang="en-US" altLang="en-US" sz="1400" smtClean="0"/>
              <a:pPr eaLnBrk="1" hangingPunct="1">
                <a:spcBef>
                  <a:spcPct val="0"/>
                </a:spcBef>
                <a:buFontTx/>
                <a:buNone/>
              </a:pPr>
              <a:t>45</a:t>
            </a:fld>
            <a:endParaRPr lang="en-US" altLang="en-US" sz="1400"/>
          </a:p>
        </p:txBody>
      </p:sp>
      <p:grpSp>
        <p:nvGrpSpPr>
          <p:cNvPr id="24580" name="Group 7"/>
          <p:cNvGrpSpPr>
            <a:grpSpLocks/>
          </p:cNvGrpSpPr>
          <p:nvPr/>
        </p:nvGrpSpPr>
        <p:grpSpPr bwMode="auto">
          <a:xfrm>
            <a:off x="2987675" y="1125538"/>
            <a:ext cx="3190875" cy="5343525"/>
            <a:chOff x="2987824" y="1124744"/>
            <a:chExt cx="3190875" cy="5343525"/>
          </a:xfrm>
        </p:grpSpPr>
        <p:pic>
          <p:nvPicPr>
            <p:cNvPr id="24581" name="Picture 2" descr="C:\Users\Ahmed\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124744"/>
              <a:ext cx="3190875" cy="534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Oval 6"/>
            <p:cNvSpPr/>
            <p:nvPr/>
          </p:nvSpPr>
          <p:spPr>
            <a:xfrm>
              <a:off x="5291287" y="3285331"/>
              <a:ext cx="815975" cy="6556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85</a:t>
              </a:r>
            </a:p>
          </p:txBody>
        </p:sp>
      </p:grpSp>
    </p:spTree>
    <p:extLst>
      <p:ext uri="{BB962C8B-B14F-4D97-AF65-F5344CB8AC3E}">
        <p14:creationId xmlns:p14="http://schemas.microsoft.com/office/powerpoint/2010/main" val="1553366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B9E4DA4D-BDB4-4077-988D-4822E5BB38B9}" type="slidenum">
              <a:rPr lang="en-US" altLang="en-US" sz="1400" smtClean="0"/>
              <a:pPr eaLnBrk="1" hangingPunct="1">
                <a:spcBef>
                  <a:spcPct val="0"/>
                </a:spcBef>
                <a:buFontTx/>
                <a:buNone/>
              </a:pPr>
              <a:t>46</a:t>
            </a:fld>
            <a:endParaRPr lang="en-US" altLang="en-US" sz="140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l="34328" r="37299"/>
          <a:stretch>
            <a:fillRect/>
          </a:stretch>
        </p:blipFill>
        <p:spPr bwMode="auto">
          <a:xfrm>
            <a:off x="3292475" y="2028825"/>
            <a:ext cx="2647950" cy="4425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Oval 6"/>
          <p:cNvSpPr/>
          <p:nvPr/>
        </p:nvSpPr>
        <p:spPr>
          <a:xfrm>
            <a:off x="5165725" y="3789363"/>
            <a:ext cx="815975" cy="6556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85</a:t>
            </a:r>
          </a:p>
        </p:txBody>
      </p:sp>
    </p:spTree>
    <p:extLst>
      <p:ext uri="{BB962C8B-B14F-4D97-AF65-F5344CB8AC3E}">
        <p14:creationId xmlns:p14="http://schemas.microsoft.com/office/powerpoint/2010/main" val="409214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0A8CDB47-2FAE-46F1-B1B8-52765AEEDF63}" type="slidenum">
              <a:rPr lang="en-US" altLang="en-US" sz="1400" smtClean="0"/>
              <a:pPr eaLnBrk="1" hangingPunct="1">
                <a:spcBef>
                  <a:spcPct val="0"/>
                </a:spcBef>
                <a:buFontTx/>
                <a:buNone/>
              </a:pPr>
              <a:t>47</a:t>
            </a:fld>
            <a:endParaRPr lang="en-US" altLang="en-US" sz="1400"/>
          </a:p>
        </p:txBody>
      </p:sp>
      <p:pic>
        <p:nvPicPr>
          <p:cNvPr id="26628" name="Picture 2" descr="C:\Users\Ahmed\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844675"/>
            <a:ext cx="3057525" cy="406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6896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3B47C7F5-E9B8-4B7B-A7B7-D1B87FE336BC}" type="slidenum">
              <a:rPr lang="en-US" altLang="en-US" sz="1400" smtClean="0"/>
              <a:pPr eaLnBrk="1" hangingPunct="1">
                <a:spcBef>
                  <a:spcPct val="0"/>
                </a:spcBef>
                <a:buFontTx/>
                <a:buNone/>
              </a:pPr>
              <a:t>48</a:t>
            </a:fld>
            <a:endParaRPr lang="en-US" altLang="en-US" sz="140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l="64322"/>
          <a:stretch>
            <a:fillRect/>
          </a:stretch>
        </p:blipFill>
        <p:spPr bwMode="auto">
          <a:xfrm>
            <a:off x="2733675" y="2028825"/>
            <a:ext cx="3057525" cy="4064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0844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14F387D3-80E8-4BD2-9CCF-FA5AD2044FEF}" type="slidenum">
              <a:rPr lang="en-US" altLang="en-US" sz="1400" smtClean="0"/>
              <a:pPr eaLnBrk="1" hangingPunct="1">
                <a:spcBef>
                  <a:spcPct val="0"/>
                </a:spcBef>
                <a:buFontTx/>
                <a:buNone/>
              </a:pPr>
              <a:t>49</a:t>
            </a:fld>
            <a:endParaRPr lang="en-US" altLang="en-US" sz="1400"/>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r="64413"/>
          <a:stretch>
            <a:fillRect/>
          </a:stretch>
        </p:blipFill>
        <p:spPr bwMode="auto">
          <a:xfrm>
            <a:off x="2700338" y="2133600"/>
            <a:ext cx="3427412" cy="3527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0427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val 2"/>
          <p:cNvSpPr>
            <a:spLocks noChangeArrowheads="1"/>
          </p:cNvSpPr>
          <p:nvPr/>
        </p:nvSpPr>
        <p:spPr bwMode="auto">
          <a:xfrm>
            <a:off x="4800600" y="22305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67" name="Oval 3"/>
          <p:cNvSpPr>
            <a:spLocks noChangeArrowheads="1"/>
          </p:cNvSpPr>
          <p:nvPr/>
        </p:nvSpPr>
        <p:spPr bwMode="auto">
          <a:xfrm>
            <a:off x="3962400" y="9351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8" name="Oval 4"/>
          <p:cNvSpPr>
            <a:spLocks noChangeArrowheads="1"/>
          </p:cNvSpPr>
          <p:nvPr/>
        </p:nvSpPr>
        <p:spPr bwMode="auto">
          <a:xfrm>
            <a:off x="2590800" y="16209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9" name="Oval 5"/>
          <p:cNvSpPr>
            <a:spLocks noChangeArrowheads="1"/>
          </p:cNvSpPr>
          <p:nvPr/>
        </p:nvSpPr>
        <p:spPr bwMode="auto">
          <a:xfrm>
            <a:off x="5715000" y="16971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0" name="Oval 6"/>
          <p:cNvSpPr>
            <a:spLocks noChangeArrowheads="1"/>
          </p:cNvSpPr>
          <p:nvPr/>
        </p:nvSpPr>
        <p:spPr bwMode="auto">
          <a:xfrm>
            <a:off x="1752600" y="23067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1" name="Oval 7"/>
          <p:cNvSpPr>
            <a:spLocks noChangeArrowheads="1"/>
          </p:cNvSpPr>
          <p:nvPr/>
        </p:nvSpPr>
        <p:spPr bwMode="auto">
          <a:xfrm>
            <a:off x="3352800" y="22305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2" name="Oval 8"/>
          <p:cNvSpPr>
            <a:spLocks noChangeArrowheads="1"/>
          </p:cNvSpPr>
          <p:nvPr/>
        </p:nvSpPr>
        <p:spPr bwMode="auto">
          <a:xfrm>
            <a:off x="6629400" y="23067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3" name="Oval 9"/>
          <p:cNvSpPr>
            <a:spLocks noChangeArrowheads="1"/>
          </p:cNvSpPr>
          <p:nvPr/>
        </p:nvSpPr>
        <p:spPr bwMode="auto">
          <a:xfrm>
            <a:off x="1219200" y="29925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4" name="Oval 10"/>
          <p:cNvSpPr>
            <a:spLocks noChangeArrowheads="1"/>
          </p:cNvSpPr>
          <p:nvPr/>
        </p:nvSpPr>
        <p:spPr bwMode="auto">
          <a:xfrm>
            <a:off x="2209800" y="29925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5" name="Oval 11"/>
          <p:cNvSpPr>
            <a:spLocks noChangeArrowheads="1"/>
          </p:cNvSpPr>
          <p:nvPr/>
        </p:nvSpPr>
        <p:spPr bwMode="auto">
          <a:xfrm>
            <a:off x="2971800" y="29925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6" name="Oval 12"/>
          <p:cNvSpPr>
            <a:spLocks noChangeArrowheads="1"/>
          </p:cNvSpPr>
          <p:nvPr/>
        </p:nvSpPr>
        <p:spPr bwMode="auto">
          <a:xfrm>
            <a:off x="3733800" y="2992582"/>
            <a:ext cx="457200" cy="4572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7" name="Oval 13"/>
          <p:cNvSpPr>
            <a:spLocks noChangeArrowheads="1"/>
          </p:cNvSpPr>
          <p:nvPr/>
        </p:nvSpPr>
        <p:spPr bwMode="auto">
          <a:xfrm>
            <a:off x="4495800" y="29925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8" name="Oval 14"/>
          <p:cNvSpPr>
            <a:spLocks noChangeArrowheads="1"/>
          </p:cNvSpPr>
          <p:nvPr/>
        </p:nvSpPr>
        <p:spPr bwMode="auto">
          <a:xfrm>
            <a:off x="5334000" y="29925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79" name="Oval 15"/>
          <p:cNvSpPr>
            <a:spLocks noChangeArrowheads="1"/>
          </p:cNvSpPr>
          <p:nvPr/>
        </p:nvSpPr>
        <p:spPr bwMode="auto">
          <a:xfrm>
            <a:off x="6096000" y="29925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80" name="Oval 16"/>
          <p:cNvSpPr>
            <a:spLocks noChangeArrowheads="1"/>
          </p:cNvSpPr>
          <p:nvPr/>
        </p:nvSpPr>
        <p:spPr bwMode="auto">
          <a:xfrm>
            <a:off x="7086600" y="2992582"/>
            <a:ext cx="457200" cy="4572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81" name="Line 17"/>
          <p:cNvSpPr>
            <a:spLocks noChangeShapeType="1"/>
          </p:cNvSpPr>
          <p:nvPr/>
        </p:nvSpPr>
        <p:spPr bwMode="auto">
          <a:xfrm flipH="1">
            <a:off x="2971800" y="1163782"/>
            <a:ext cx="990600" cy="533400"/>
          </a:xfrm>
          <a:prstGeom prst="line">
            <a:avLst/>
          </a:prstGeom>
          <a:ln w="9525">
            <a:solidFill>
              <a:schemeClr val="tx1"/>
            </a:solidFill>
            <a:round/>
            <a:headEnd/>
            <a:tailEnd/>
          </a:ln>
        </p:spPr>
        <p:txBody>
          <a:bodyPr/>
          <a:lstStyle/>
          <a:p>
            <a:pPr>
              <a:defRPr/>
            </a:pPr>
            <a:endParaRPr lang="pl-PL"/>
          </a:p>
        </p:txBody>
      </p:sp>
      <p:sp>
        <p:nvSpPr>
          <p:cNvPr id="82" name="Line 18"/>
          <p:cNvSpPr>
            <a:spLocks noChangeShapeType="1"/>
          </p:cNvSpPr>
          <p:nvPr/>
        </p:nvSpPr>
        <p:spPr bwMode="auto">
          <a:xfrm flipH="1">
            <a:off x="2133600" y="2001982"/>
            <a:ext cx="533400" cy="381000"/>
          </a:xfrm>
          <a:prstGeom prst="line">
            <a:avLst/>
          </a:prstGeom>
          <a:ln w="9525">
            <a:solidFill>
              <a:schemeClr val="tx1"/>
            </a:solidFill>
            <a:round/>
            <a:headEnd/>
            <a:tailEnd/>
          </a:ln>
        </p:spPr>
        <p:txBody>
          <a:bodyPr/>
          <a:lstStyle/>
          <a:p>
            <a:pPr>
              <a:defRPr/>
            </a:pPr>
            <a:endParaRPr lang="pl-PL"/>
          </a:p>
        </p:txBody>
      </p:sp>
      <p:sp>
        <p:nvSpPr>
          <p:cNvPr id="83" name="Line 19"/>
          <p:cNvSpPr>
            <a:spLocks noChangeShapeType="1"/>
          </p:cNvSpPr>
          <p:nvPr/>
        </p:nvSpPr>
        <p:spPr bwMode="auto">
          <a:xfrm>
            <a:off x="1828800" y="2687782"/>
            <a:ext cx="0" cy="0"/>
          </a:xfrm>
          <a:prstGeom prst="line">
            <a:avLst/>
          </a:prstGeom>
          <a:ln w="9525">
            <a:solidFill>
              <a:schemeClr val="tx1"/>
            </a:solidFill>
            <a:round/>
            <a:headEnd/>
            <a:tailEnd/>
          </a:ln>
        </p:spPr>
        <p:txBody>
          <a:bodyPr/>
          <a:lstStyle/>
          <a:p>
            <a:pPr>
              <a:defRPr/>
            </a:pPr>
            <a:endParaRPr lang="pl-PL"/>
          </a:p>
        </p:txBody>
      </p:sp>
      <p:sp>
        <p:nvSpPr>
          <p:cNvPr id="84" name="Line 20"/>
          <p:cNvSpPr>
            <a:spLocks noChangeShapeType="1"/>
          </p:cNvSpPr>
          <p:nvPr/>
        </p:nvSpPr>
        <p:spPr bwMode="auto">
          <a:xfrm flipH="1">
            <a:off x="1524000" y="2687782"/>
            <a:ext cx="304800" cy="304800"/>
          </a:xfrm>
          <a:prstGeom prst="line">
            <a:avLst/>
          </a:prstGeom>
          <a:ln w="9525">
            <a:solidFill>
              <a:schemeClr val="tx1"/>
            </a:solidFill>
            <a:round/>
            <a:headEnd/>
            <a:tailEnd/>
          </a:ln>
        </p:spPr>
        <p:txBody>
          <a:bodyPr/>
          <a:lstStyle/>
          <a:p>
            <a:pPr>
              <a:defRPr/>
            </a:pPr>
            <a:endParaRPr lang="pl-PL"/>
          </a:p>
        </p:txBody>
      </p:sp>
      <p:sp>
        <p:nvSpPr>
          <p:cNvPr id="85" name="Line 21"/>
          <p:cNvSpPr>
            <a:spLocks noChangeShapeType="1"/>
          </p:cNvSpPr>
          <p:nvPr/>
        </p:nvSpPr>
        <p:spPr bwMode="auto">
          <a:xfrm>
            <a:off x="2133600" y="2763982"/>
            <a:ext cx="152400" cy="228600"/>
          </a:xfrm>
          <a:prstGeom prst="line">
            <a:avLst/>
          </a:prstGeom>
          <a:ln w="9525">
            <a:solidFill>
              <a:schemeClr val="tx1"/>
            </a:solidFill>
            <a:round/>
            <a:headEnd/>
            <a:tailEnd/>
          </a:ln>
        </p:spPr>
        <p:txBody>
          <a:bodyPr/>
          <a:lstStyle/>
          <a:p>
            <a:pPr>
              <a:defRPr/>
            </a:pPr>
            <a:endParaRPr lang="pl-PL"/>
          </a:p>
        </p:txBody>
      </p:sp>
      <p:sp>
        <p:nvSpPr>
          <p:cNvPr id="86" name="Line 22"/>
          <p:cNvSpPr>
            <a:spLocks noChangeShapeType="1"/>
          </p:cNvSpPr>
          <p:nvPr/>
        </p:nvSpPr>
        <p:spPr bwMode="auto">
          <a:xfrm>
            <a:off x="2971800" y="2001982"/>
            <a:ext cx="457200" cy="304800"/>
          </a:xfrm>
          <a:prstGeom prst="line">
            <a:avLst/>
          </a:prstGeom>
          <a:ln w="9525">
            <a:solidFill>
              <a:schemeClr val="tx1"/>
            </a:solidFill>
            <a:round/>
            <a:headEnd/>
            <a:tailEnd/>
          </a:ln>
        </p:spPr>
        <p:txBody>
          <a:bodyPr/>
          <a:lstStyle/>
          <a:p>
            <a:pPr>
              <a:defRPr/>
            </a:pPr>
            <a:endParaRPr lang="pl-PL"/>
          </a:p>
        </p:txBody>
      </p:sp>
      <p:sp>
        <p:nvSpPr>
          <p:cNvPr id="87" name="Line 23"/>
          <p:cNvSpPr>
            <a:spLocks noChangeShapeType="1"/>
          </p:cNvSpPr>
          <p:nvPr/>
        </p:nvSpPr>
        <p:spPr bwMode="auto">
          <a:xfrm flipH="1">
            <a:off x="3276600" y="2687782"/>
            <a:ext cx="228600" cy="381000"/>
          </a:xfrm>
          <a:prstGeom prst="line">
            <a:avLst/>
          </a:prstGeom>
          <a:ln w="9525">
            <a:solidFill>
              <a:schemeClr val="tx1"/>
            </a:solidFill>
            <a:round/>
            <a:headEnd/>
            <a:tailEnd/>
          </a:ln>
        </p:spPr>
        <p:txBody>
          <a:bodyPr/>
          <a:lstStyle/>
          <a:p>
            <a:pPr>
              <a:defRPr/>
            </a:pPr>
            <a:endParaRPr lang="pl-PL"/>
          </a:p>
        </p:txBody>
      </p:sp>
      <p:sp>
        <p:nvSpPr>
          <p:cNvPr id="88" name="Line 24"/>
          <p:cNvSpPr>
            <a:spLocks noChangeShapeType="1"/>
          </p:cNvSpPr>
          <p:nvPr/>
        </p:nvSpPr>
        <p:spPr bwMode="auto">
          <a:xfrm>
            <a:off x="3657600" y="2687782"/>
            <a:ext cx="228600" cy="304800"/>
          </a:xfrm>
          <a:prstGeom prst="line">
            <a:avLst/>
          </a:prstGeom>
          <a:ln w="9525">
            <a:solidFill>
              <a:schemeClr val="tx1"/>
            </a:solidFill>
            <a:round/>
            <a:headEnd/>
            <a:tailEnd/>
          </a:ln>
        </p:spPr>
        <p:txBody>
          <a:bodyPr/>
          <a:lstStyle/>
          <a:p>
            <a:pPr>
              <a:defRPr/>
            </a:pPr>
            <a:endParaRPr lang="pl-PL"/>
          </a:p>
        </p:txBody>
      </p:sp>
      <p:sp>
        <p:nvSpPr>
          <p:cNvPr id="89" name="Line 25"/>
          <p:cNvSpPr>
            <a:spLocks noChangeShapeType="1"/>
          </p:cNvSpPr>
          <p:nvPr/>
        </p:nvSpPr>
        <p:spPr bwMode="auto">
          <a:xfrm flipH="1">
            <a:off x="4800600" y="2687782"/>
            <a:ext cx="152400" cy="304800"/>
          </a:xfrm>
          <a:prstGeom prst="line">
            <a:avLst/>
          </a:prstGeom>
          <a:ln w="9525">
            <a:solidFill>
              <a:schemeClr val="tx1"/>
            </a:solidFill>
            <a:round/>
            <a:headEnd/>
            <a:tailEnd/>
          </a:ln>
        </p:spPr>
        <p:txBody>
          <a:bodyPr/>
          <a:lstStyle/>
          <a:p>
            <a:pPr>
              <a:defRPr/>
            </a:pPr>
            <a:endParaRPr lang="pl-PL"/>
          </a:p>
        </p:txBody>
      </p:sp>
      <p:sp>
        <p:nvSpPr>
          <p:cNvPr id="90" name="Line 26"/>
          <p:cNvSpPr>
            <a:spLocks noChangeShapeType="1"/>
          </p:cNvSpPr>
          <p:nvPr/>
        </p:nvSpPr>
        <p:spPr bwMode="auto">
          <a:xfrm>
            <a:off x="5181600" y="2611582"/>
            <a:ext cx="304800" cy="381000"/>
          </a:xfrm>
          <a:prstGeom prst="line">
            <a:avLst/>
          </a:prstGeom>
          <a:ln w="9525">
            <a:solidFill>
              <a:schemeClr val="tx1"/>
            </a:solidFill>
            <a:round/>
            <a:headEnd/>
            <a:tailEnd/>
          </a:ln>
        </p:spPr>
        <p:txBody>
          <a:bodyPr/>
          <a:lstStyle/>
          <a:p>
            <a:pPr>
              <a:defRPr/>
            </a:pPr>
            <a:endParaRPr lang="pl-PL"/>
          </a:p>
        </p:txBody>
      </p:sp>
      <p:sp>
        <p:nvSpPr>
          <p:cNvPr id="91" name="Line 27"/>
          <p:cNvSpPr>
            <a:spLocks noChangeShapeType="1"/>
          </p:cNvSpPr>
          <p:nvPr/>
        </p:nvSpPr>
        <p:spPr bwMode="auto">
          <a:xfrm flipH="1">
            <a:off x="6400800" y="2687782"/>
            <a:ext cx="304800" cy="304800"/>
          </a:xfrm>
          <a:prstGeom prst="line">
            <a:avLst/>
          </a:prstGeom>
          <a:ln w="9525">
            <a:solidFill>
              <a:schemeClr val="tx1"/>
            </a:solidFill>
            <a:round/>
            <a:headEnd/>
            <a:tailEnd/>
          </a:ln>
        </p:spPr>
        <p:txBody>
          <a:bodyPr/>
          <a:lstStyle/>
          <a:p>
            <a:pPr>
              <a:defRPr/>
            </a:pPr>
            <a:endParaRPr lang="pl-PL"/>
          </a:p>
        </p:txBody>
      </p:sp>
      <p:sp>
        <p:nvSpPr>
          <p:cNvPr id="92" name="Line 28"/>
          <p:cNvSpPr>
            <a:spLocks noChangeShapeType="1"/>
          </p:cNvSpPr>
          <p:nvPr/>
        </p:nvSpPr>
        <p:spPr bwMode="auto">
          <a:xfrm>
            <a:off x="7010400" y="2687782"/>
            <a:ext cx="228600" cy="304800"/>
          </a:xfrm>
          <a:prstGeom prst="line">
            <a:avLst/>
          </a:prstGeom>
          <a:ln w="9525">
            <a:solidFill>
              <a:schemeClr val="tx1"/>
            </a:solidFill>
            <a:round/>
            <a:headEnd/>
            <a:tailEnd/>
          </a:ln>
        </p:spPr>
        <p:txBody>
          <a:bodyPr/>
          <a:lstStyle/>
          <a:p>
            <a:pPr>
              <a:defRPr/>
            </a:pPr>
            <a:endParaRPr lang="pl-PL"/>
          </a:p>
        </p:txBody>
      </p:sp>
      <p:sp>
        <p:nvSpPr>
          <p:cNvPr id="93" name="Line 29"/>
          <p:cNvSpPr>
            <a:spLocks noChangeShapeType="1"/>
          </p:cNvSpPr>
          <p:nvPr/>
        </p:nvSpPr>
        <p:spPr bwMode="auto">
          <a:xfrm flipH="1">
            <a:off x="5257800" y="2001982"/>
            <a:ext cx="457200" cy="381000"/>
          </a:xfrm>
          <a:prstGeom prst="line">
            <a:avLst/>
          </a:prstGeom>
          <a:ln w="9525">
            <a:solidFill>
              <a:schemeClr val="tx1"/>
            </a:solidFill>
            <a:round/>
            <a:headEnd/>
            <a:tailEnd/>
          </a:ln>
        </p:spPr>
        <p:txBody>
          <a:bodyPr/>
          <a:lstStyle/>
          <a:p>
            <a:pPr>
              <a:defRPr/>
            </a:pPr>
            <a:endParaRPr lang="pl-PL"/>
          </a:p>
        </p:txBody>
      </p:sp>
      <p:sp>
        <p:nvSpPr>
          <p:cNvPr id="94" name="Line 30"/>
          <p:cNvSpPr>
            <a:spLocks noChangeShapeType="1"/>
          </p:cNvSpPr>
          <p:nvPr/>
        </p:nvSpPr>
        <p:spPr bwMode="auto">
          <a:xfrm>
            <a:off x="6096000" y="2078182"/>
            <a:ext cx="609600" cy="304800"/>
          </a:xfrm>
          <a:prstGeom prst="line">
            <a:avLst/>
          </a:prstGeom>
          <a:ln w="9525">
            <a:solidFill>
              <a:schemeClr val="tx1"/>
            </a:solidFill>
            <a:round/>
            <a:headEnd/>
            <a:tailEnd/>
          </a:ln>
        </p:spPr>
        <p:txBody>
          <a:bodyPr/>
          <a:lstStyle/>
          <a:p>
            <a:pPr>
              <a:defRPr/>
            </a:pPr>
            <a:endParaRPr lang="pl-PL"/>
          </a:p>
        </p:txBody>
      </p:sp>
      <p:sp>
        <p:nvSpPr>
          <p:cNvPr id="95" name="Line 31"/>
          <p:cNvSpPr>
            <a:spLocks noChangeShapeType="1"/>
          </p:cNvSpPr>
          <p:nvPr/>
        </p:nvSpPr>
        <p:spPr bwMode="auto">
          <a:xfrm>
            <a:off x="4419600" y="1163782"/>
            <a:ext cx="1371600" cy="609600"/>
          </a:xfrm>
          <a:prstGeom prst="line">
            <a:avLst/>
          </a:prstGeom>
          <a:ln w="9525">
            <a:solidFill>
              <a:schemeClr val="tx1"/>
            </a:solidFill>
            <a:round/>
            <a:headEnd/>
            <a:tailEnd/>
          </a:ln>
        </p:spPr>
        <p:txBody>
          <a:bodyPr/>
          <a:lstStyle/>
          <a:p>
            <a:pPr>
              <a:defRPr/>
            </a:pPr>
            <a:endParaRPr lang="pl-PL"/>
          </a:p>
        </p:txBody>
      </p:sp>
      <p:sp>
        <p:nvSpPr>
          <p:cNvPr id="96" name="Oval 32"/>
          <p:cNvSpPr>
            <a:spLocks noChangeArrowheads="1"/>
          </p:cNvSpPr>
          <p:nvPr/>
        </p:nvSpPr>
        <p:spPr bwMode="auto">
          <a:xfrm>
            <a:off x="990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97" name="Oval 33"/>
          <p:cNvSpPr>
            <a:spLocks noChangeArrowheads="1"/>
          </p:cNvSpPr>
          <p:nvPr/>
        </p:nvSpPr>
        <p:spPr bwMode="auto">
          <a:xfrm>
            <a:off x="15240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98" name="Oval 34"/>
          <p:cNvSpPr>
            <a:spLocks noChangeArrowheads="1"/>
          </p:cNvSpPr>
          <p:nvPr/>
        </p:nvSpPr>
        <p:spPr bwMode="auto">
          <a:xfrm>
            <a:off x="19812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99" name="Oval 35"/>
          <p:cNvSpPr>
            <a:spLocks noChangeArrowheads="1"/>
          </p:cNvSpPr>
          <p:nvPr/>
        </p:nvSpPr>
        <p:spPr bwMode="auto">
          <a:xfrm>
            <a:off x="2514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0" name="Oval 36"/>
          <p:cNvSpPr>
            <a:spLocks noChangeArrowheads="1"/>
          </p:cNvSpPr>
          <p:nvPr/>
        </p:nvSpPr>
        <p:spPr bwMode="auto">
          <a:xfrm>
            <a:off x="28194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1" name="Oval 37"/>
          <p:cNvSpPr>
            <a:spLocks noChangeArrowheads="1"/>
          </p:cNvSpPr>
          <p:nvPr/>
        </p:nvSpPr>
        <p:spPr bwMode="auto">
          <a:xfrm>
            <a:off x="33528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2" name="Oval 38"/>
          <p:cNvSpPr>
            <a:spLocks noChangeArrowheads="1"/>
          </p:cNvSpPr>
          <p:nvPr/>
        </p:nvSpPr>
        <p:spPr bwMode="auto">
          <a:xfrm>
            <a:off x="3657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3" name="Oval 39"/>
          <p:cNvSpPr>
            <a:spLocks noChangeArrowheads="1"/>
          </p:cNvSpPr>
          <p:nvPr/>
        </p:nvSpPr>
        <p:spPr bwMode="auto">
          <a:xfrm>
            <a:off x="41148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4" name="Oval 40"/>
          <p:cNvSpPr>
            <a:spLocks noChangeArrowheads="1"/>
          </p:cNvSpPr>
          <p:nvPr/>
        </p:nvSpPr>
        <p:spPr bwMode="auto">
          <a:xfrm>
            <a:off x="4419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5" name="Oval 41"/>
          <p:cNvSpPr>
            <a:spLocks noChangeArrowheads="1"/>
          </p:cNvSpPr>
          <p:nvPr/>
        </p:nvSpPr>
        <p:spPr bwMode="auto">
          <a:xfrm>
            <a:off x="4800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6" name="Oval 42"/>
          <p:cNvSpPr>
            <a:spLocks noChangeArrowheads="1"/>
          </p:cNvSpPr>
          <p:nvPr/>
        </p:nvSpPr>
        <p:spPr bwMode="auto">
          <a:xfrm>
            <a:off x="5181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7" name="Oval 43"/>
          <p:cNvSpPr>
            <a:spLocks noChangeArrowheads="1"/>
          </p:cNvSpPr>
          <p:nvPr/>
        </p:nvSpPr>
        <p:spPr bwMode="auto">
          <a:xfrm>
            <a:off x="57150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8" name="Oval 44"/>
          <p:cNvSpPr>
            <a:spLocks noChangeArrowheads="1"/>
          </p:cNvSpPr>
          <p:nvPr/>
        </p:nvSpPr>
        <p:spPr bwMode="auto">
          <a:xfrm>
            <a:off x="60198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09" name="Oval 45"/>
          <p:cNvSpPr>
            <a:spLocks noChangeArrowheads="1"/>
          </p:cNvSpPr>
          <p:nvPr/>
        </p:nvSpPr>
        <p:spPr bwMode="auto">
          <a:xfrm>
            <a:off x="64770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10" name="Oval 46"/>
          <p:cNvSpPr>
            <a:spLocks noChangeArrowheads="1"/>
          </p:cNvSpPr>
          <p:nvPr/>
        </p:nvSpPr>
        <p:spPr bwMode="auto">
          <a:xfrm>
            <a:off x="70104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11" name="Oval 47"/>
          <p:cNvSpPr>
            <a:spLocks noChangeArrowheads="1"/>
          </p:cNvSpPr>
          <p:nvPr/>
        </p:nvSpPr>
        <p:spPr bwMode="auto">
          <a:xfrm>
            <a:off x="7467600" y="35259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112" name="Line 48"/>
          <p:cNvSpPr>
            <a:spLocks noChangeShapeType="1"/>
          </p:cNvSpPr>
          <p:nvPr/>
        </p:nvSpPr>
        <p:spPr bwMode="auto">
          <a:xfrm flipH="1">
            <a:off x="1143000" y="3449782"/>
            <a:ext cx="152400" cy="152400"/>
          </a:xfrm>
          <a:prstGeom prst="line">
            <a:avLst/>
          </a:prstGeom>
          <a:ln w="9525">
            <a:solidFill>
              <a:schemeClr val="tx1"/>
            </a:solidFill>
            <a:round/>
            <a:headEnd/>
            <a:tailEnd/>
          </a:ln>
        </p:spPr>
        <p:txBody>
          <a:bodyPr/>
          <a:lstStyle/>
          <a:p>
            <a:pPr>
              <a:defRPr/>
            </a:pPr>
            <a:endParaRPr lang="pl-PL"/>
          </a:p>
        </p:txBody>
      </p:sp>
      <p:sp>
        <p:nvSpPr>
          <p:cNvPr id="113" name="Line 49"/>
          <p:cNvSpPr>
            <a:spLocks noChangeShapeType="1"/>
          </p:cNvSpPr>
          <p:nvPr/>
        </p:nvSpPr>
        <p:spPr bwMode="auto">
          <a:xfrm>
            <a:off x="1524000" y="3449782"/>
            <a:ext cx="76200" cy="76200"/>
          </a:xfrm>
          <a:prstGeom prst="line">
            <a:avLst/>
          </a:prstGeom>
          <a:ln w="9525">
            <a:solidFill>
              <a:schemeClr val="tx1"/>
            </a:solidFill>
            <a:round/>
            <a:headEnd/>
            <a:tailEnd/>
          </a:ln>
        </p:spPr>
        <p:txBody>
          <a:bodyPr/>
          <a:lstStyle/>
          <a:p>
            <a:pPr>
              <a:defRPr/>
            </a:pPr>
            <a:endParaRPr lang="pl-PL"/>
          </a:p>
        </p:txBody>
      </p:sp>
      <p:sp>
        <p:nvSpPr>
          <p:cNvPr id="114" name="Line 50"/>
          <p:cNvSpPr>
            <a:spLocks noChangeShapeType="1"/>
          </p:cNvSpPr>
          <p:nvPr/>
        </p:nvSpPr>
        <p:spPr bwMode="auto">
          <a:xfrm flipH="1">
            <a:off x="2209800" y="3373582"/>
            <a:ext cx="76200" cy="152400"/>
          </a:xfrm>
          <a:prstGeom prst="line">
            <a:avLst/>
          </a:prstGeom>
          <a:ln w="9525">
            <a:solidFill>
              <a:schemeClr val="tx1"/>
            </a:solidFill>
            <a:round/>
            <a:headEnd/>
            <a:tailEnd/>
          </a:ln>
        </p:spPr>
        <p:txBody>
          <a:bodyPr/>
          <a:lstStyle/>
          <a:p>
            <a:pPr>
              <a:defRPr/>
            </a:pPr>
            <a:endParaRPr lang="pl-PL"/>
          </a:p>
        </p:txBody>
      </p:sp>
      <p:sp>
        <p:nvSpPr>
          <p:cNvPr id="115" name="Line 51"/>
          <p:cNvSpPr>
            <a:spLocks noChangeShapeType="1"/>
          </p:cNvSpPr>
          <p:nvPr/>
        </p:nvSpPr>
        <p:spPr bwMode="auto">
          <a:xfrm>
            <a:off x="2514600" y="3373582"/>
            <a:ext cx="152400" cy="228600"/>
          </a:xfrm>
          <a:prstGeom prst="line">
            <a:avLst/>
          </a:prstGeom>
          <a:ln w="9525">
            <a:solidFill>
              <a:schemeClr val="tx1"/>
            </a:solidFill>
            <a:round/>
            <a:headEnd/>
            <a:tailEnd/>
          </a:ln>
        </p:spPr>
        <p:txBody>
          <a:bodyPr/>
          <a:lstStyle/>
          <a:p>
            <a:pPr>
              <a:defRPr/>
            </a:pPr>
            <a:endParaRPr lang="pl-PL"/>
          </a:p>
        </p:txBody>
      </p:sp>
      <p:sp>
        <p:nvSpPr>
          <p:cNvPr id="116" name="Line 52"/>
          <p:cNvSpPr>
            <a:spLocks noChangeShapeType="1"/>
          </p:cNvSpPr>
          <p:nvPr/>
        </p:nvSpPr>
        <p:spPr bwMode="auto">
          <a:xfrm flipH="1">
            <a:off x="2971800" y="3449782"/>
            <a:ext cx="152400" cy="76200"/>
          </a:xfrm>
          <a:prstGeom prst="line">
            <a:avLst/>
          </a:prstGeom>
          <a:ln w="9525">
            <a:solidFill>
              <a:schemeClr val="tx1"/>
            </a:solidFill>
            <a:round/>
            <a:headEnd/>
            <a:tailEnd/>
          </a:ln>
        </p:spPr>
        <p:txBody>
          <a:bodyPr/>
          <a:lstStyle/>
          <a:p>
            <a:pPr>
              <a:defRPr/>
            </a:pPr>
            <a:endParaRPr lang="pl-PL"/>
          </a:p>
        </p:txBody>
      </p:sp>
      <p:sp>
        <p:nvSpPr>
          <p:cNvPr id="117" name="Line 53"/>
          <p:cNvSpPr>
            <a:spLocks noChangeShapeType="1"/>
          </p:cNvSpPr>
          <p:nvPr/>
        </p:nvSpPr>
        <p:spPr bwMode="auto">
          <a:xfrm>
            <a:off x="3352800" y="3449782"/>
            <a:ext cx="76200" cy="76200"/>
          </a:xfrm>
          <a:prstGeom prst="line">
            <a:avLst/>
          </a:prstGeom>
          <a:ln w="9525">
            <a:solidFill>
              <a:schemeClr val="tx1"/>
            </a:solidFill>
            <a:round/>
            <a:headEnd/>
            <a:tailEnd/>
          </a:ln>
        </p:spPr>
        <p:txBody>
          <a:bodyPr/>
          <a:lstStyle/>
          <a:p>
            <a:pPr>
              <a:defRPr/>
            </a:pPr>
            <a:endParaRPr lang="pl-PL"/>
          </a:p>
        </p:txBody>
      </p:sp>
      <p:sp>
        <p:nvSpPr>
          <p:cNvPr id="118" name="Line 54"/>
          <p:cNvSpPr>
            <a:spLocks noChangeShapeType="1"/>
          </p:cNvSpPr>
          <p:nvPr/>
        </p:nvSpPr>
        <p:spPr bwMode="auto">
          <a:xfrm flipH="1">
            <a:off x="3810000" y="3449782"/>
            <a:ext cx="76200" cy="76200"/>
          </a:xfrm>
          <a:prstGeom prst="line">
            <a:avLst/>
          </a:prstGeom>
          <a:ln w="9525">
            <a:solidFill>
              <a:schemeClr val="tx1"/>
            </a:solidFill>
            <a:round/>
            <a:headEnd/>
            <a:tailEnd/>
          </a:ln>
        </p:spPr>
        <p:txBody>
          <a:bodyPr/>
          <a:lstStyle/>
          <a:p>
            <a:pPr>
              <a:defRPr/>
            </a:pPr>
            <a:endParaRPr lang="pl-PL"/>
          </a:p>
        </p:txBody>
      </p:sp>
      <p:sp>
        <p:nvSpPr>
          <p:cNvPr id="119" name="Line 55"/>
          <p:cNvSpPr>
            <a:spLocks noChangeShapeType="1"/>
          </p:cNvSpPr>
          <p:nvPr/>
        </p:nvSpPr>
        <p:spPr bwMode="auto">
          <a:xfrm>
            <a:off x="4038600" y="3449782"/>
            <a:ext cx="152400" cy="152400"/>
          </a:xfrm>
          <a:prstGeom prst="line">
            <a:avLst/>
          </a:prstGeom>
          <a:ln w="9525">
            <a:solidFill>
              <a:schemeClr val="tx1"/>
            </a:solidFill>
            <a:round/>
            <a:headEnd/>
            <a:tailEnd/>
          </a:ln>
        </p:spPr>
        <p:txBody>
          <a:bodyPr/>
          <a:lstStyle/>
          <a:p>
            <a:pPr>
              <a:defRPr/>
            </a:pPr>
            <a:endParaRPr lang="pl-PL"/>
          </a:p>
        </p:txBody>
      </p:sp>
      <p:sp>
        <p:nvSpPr>
          <p:cNvPr id="120" name="Line 56"/>
          <p:cNvSpPr>
            <a:spLocks noChangeShapeType="1"/>
          </p:cNvSpPr>
          <p:nvPr/>
        </p:nvSpPr>
        <p:spPr bwMode="auto">
          <a:xfrm flipH="1">
            <a:off x="4572000" y="3373582"/>
            <a:ext cx="76200" cy="152400"/>
          </a:xfrm>
          <a:prstGeom prst="line">
            <a:avLst/>
          </a:prstGeom>
          <a:ln w="9525">
            <a:solidFill>
              <a:schemeClr val="tx1"/>
            </a:solidFill>
            <a:round/>
            <a:headEnd/>
            <a:tailEnd/>
          </a:ln>
        </p:spPr>
        <p:txBody>
          <a:bodyPr/>
          <a:lstStyle/>
          <a:p>
            <a:pPr>
              <a:defRPr/>
            </a:pPr>
            <a:endParaRPr lang="pl-PL"/>
          </a:p>
        </p:txBody>
      </p:sp>
      <p:sp>
        <p:nvSpPr>
          <p:cNvPr id="121" name="Line 57"/>
          <p:cNvSpPr>
            <a:spLocks noChangeShapeType="1"/>
          </p:cNvSpPr>
          <p:nvPr/>
        </p:nvSpPr>
        <p:spPr bwMode="auto">
          <a:xfrm>
            <a:off x="4800600" y="3449782"/>
            <a:ext cx="76200" cy="76200"/>
          </a:xfrm>
          <a:prstGeom prst="line">
            <a:avLst/>
          </a:prstGeom>
          <a:ln w="9525">
            <a:solidFill>
              <a:schemeClr val="tx1"/>
            </a:solidFill>
            <a:round/>
            <a:headEnd/>
            <a:tailEnd/>
          </a:ln>
        </p:spPr>
        <p:txBody>
          <a:bodyPr/>
          <a:lstStyle/>
          <a:p>
            <a:pPr>
              <a:defRPr/>
            </a:pPr>
            <a:endParaRPr lang="pl-PL"/>
          </a:p>
        </p:txBody>
      </p:sp>
      <p:sp>
        <p:nvSpPr>
          <p:cNvPr id="122" name="Line 58"/>
          <p:cNvSpPr>
            <a:spLocks noChangeShapeType="1"/>
          </p:cNvSpPr>
          <p:nvPr/>
        </p:nvSpPr>
        <p:spPr bwMode="auto">
          <a:xfrm flipH="1">
            <a:off x="5334000" y="3373582"/>
            <a:ext cx="76200" cy="228600"/>
          </a:xfrm>
          <a:prstGeom prst="line">
            <a:avLst/>
          </a:prstGeom>
          <a:ln w="9525">
            <a:solidFill>
              <a:schemeClr val="tx1"/>
            </a:solidFill>
            <a:round/>
            <a:headEnd/>
            <a:tailEnd/>
          </a:ln>
        </p:spPr>
        <p:txBody>
          <a:bodyPr/>
          <a:lstStyle/>
          <a:p>
            <a:pPr>
              <a:defRPr/>
            </a:pPr>
            <a:endParaRPr lang="pl-PL"/>
          </a:p>
        </p:txBody>
      </p:sp>
      <p:sp>
        <p:nvSpPr>
          <p:cNvPr id="123" name="Line 59"/>
          <p:cNvSpPr>
            <a:spLocks noChangeShapeType="1"/>
          </p:cNvSpPr>
          <p:nvPr/>
        </p:nvSpPr>
        <p:spPr bwMode="auto">
          <a:xfrm>
            <a:off x="5715000" y="3449782"/>
            <a:ext cx="76200" cy="76200"/>
          </a:xfrm>
          <a:prstGeom prst="line">
            <a:avLst/>
          </a:prstGeom>
          <a:ln w="9525">
            <a:solidFill>
              <a:schemeClr val="tx1"/>
            </a:solidFill>
            <a:round/>
            <a:headEnd/>
            <a:tailEnd/>
          </a:ln>
        </p:spPr>
        <p:txBody>
          <a:bodyPr/>
          <a:lstStyle/>
          <a:p>
            <a:pPr>
              <a:defRPr/>
            </a:pPr>
            <a:endParaRPr lang="pl-PL"/>
          </a:p>
        </p:txBody>
      </p:sp>
      <p:sp>
        <p:nvSpPr>
          <p:cNvPr id="124" name="Line 60"/>
          <p:cNvSpPr>
            <a:spLocks noChangeShapeType="1"/>
          </p:cNvSpPr>
          <p:nvPr/>
        </p:nvSpPr>
        <p:spPr bwMode="auto">
          <a:xfrm flipH="1">
            <a:off x="6172200" y="3449782"/>
            <a:ext cx="152400" cy="76200"/>
          </a:xfrm>
          <a:prstGeom prst="line">
            <a:avLst/>
          </a:prstGeom>
          <a:ln w="9525">
            <a:solidFill>
              <a:schemeClr val="tx1"/>
            </a:solidFill>
            <a:round/>
            <a:headEnd/>
            <a:tailEnd/>
          </a:ln>
        </p:spPr>
        <p:txBody>
          <a:bodyPr/>
          <a:lstStyle/>
          <a:p>
            <a:pPr>
              <a:defRPr/>
            </a:pPr>
            <a:endParaRPr lang="pl-PL"/>
          </a:p>
        </p:txBody>
      </p:sp>
      <p:sp>
        <p:nvSpPr>
          <p:cNvPr id="125" name="Line 61"/>
          <p:cNvSpPr>
            <a:spLocks noChangeShapeType="1"/>
          </p:cNvSpPr>
          <p:nvPr/>
        </p:nvSpPr>
        <p:spPr bwMode="auto">
          <a:xfrm>
            <a:off x="6400800" y="3449782"/>
            <a:ext cx="152400" cy="76200"/>
          </a:xfrm>
          <a:prstGeom prst="line">
            <a:avLst/>
          </a:prstGeom>
          <a:ln w="9525">
            <a:solidFill>
              <a:schemeClr val="tx1"/>
            </a:solidFill>
            <a:round/>
            <a:headEnd/>
            <a:tailEnd/>
          </a:ln>
        </p:spPr>
        <p:txBody>
          <a:bodyPr/>
          <a:lstStyle/>
          <a:p>
            <a:pPr>
              <a:defRPr/>
            </a:pPr>
            <a:endParaRPr lang="pl-PL"/>
          </a:p>
        </p:txBody>
      </p:sp>
      <p:sp>
        <p:nvSpPr>
          <p:cNvPr id="126" name="Line 62"/>
          <p:cNvSpPr>
            <a:spLocks noChangeShapeType="1"/>
          </p:cNvSpPr>
          <p:nvPr/>
        </p:nvSpPr>
        <p:spPr bwMode="auto">
          <a:xfrm flipH="1">
            <a:off x="7086600" y="3449782"/>
            <a:ext cx="152400" cy="76200"/>
          </a:xfrm>
          <a:prstGeom prst="line">
            <a:avLst/>
          </a:prstGeom>
          <a:ln w="9525">
            <a:solidFill>
              <a:schemeClr val="tx1"/>
            </a:solidFill>
            <a:round/>
            <a:headEnd/>
            <a:tailEnd/>
          </a:ln>
        </p:spPr>
        <p:txBody>
          <a:bodyPr/>
          <a:lstStyle/>
          <a:p>
            <a:pPr>
              <a:defRPr/>
            </a:pPr>
            <a:endParaRPr lang="pl-PL"/>
          </a:p>
        </p:txBody>
      </p:sp>
      <p:sp>
        <p:nvSpPr>
          <p:cNvPr id="127" name="Line 63"/>
          <p:cNvSpPr>
            <a:spLocks noChangeShapeType="1"/>
          </p:cNvSpPr>
          <p:nvPr/>
        </p:nvSpPr>
        <p:spPr bwMode="auto">
          <a:xfrm>
            <a:off x="7467600" y="3373582"/>
            <a:ext cx="76200" cy="152400"/>
          </a:xfrm>
          <a:prstGeom prst="line">
            <a:avLst/>
          </a:prstGeom>
          <a:ln w="9525">
            <a:solidFill>
              <a:schemeClr val="tx1"/>
            </a:solidFill>
            <a:round/>
            <a:headEnd/>
            <a:tailEnd/>
          </a:ln>
        </p:spPr>
        <p:txBody>
          <a:bodyPr/>
          <a:lstStyle/>
          <a:p>
            <a:pPr>
              <a:defRPr/>
            </a:pPr>
            <a:endParaRPr lang="pl-PL"/>
          </a:p>
        </p:txBody>
      </p:sp>
      <p:sp>
        <p:nvSpPr>
          <p:cNvPr id="128" name="TextBox 127"/>
          <p:cNvSpPr txBox="1"/>
          <p:nvPr/>
        </p:nvSpPr>
        <p:spPr>
          <a:xfrm>
            <a:off x="2582141" y="4953000"/>
            <a:ext cx="3790950" cy="369332"/>
          </a:xfrm>
          <a:prstGeom prst="rect">
            <a:avLst/>
          </a:prstGeom>
          <a:noFill/>
        </p:spPr>
        <p:txBody>
          <a:bodyPr wrap="square" rtlCol="0">
            <a:spAutoFit/>
          </a:bodyPr>
          <a:lstStyle/>
          <a:p>
            <a:pPr algn="ctr"/>
            <a:r>
              <a:rPr lang="en-US" dirty="0"/>
              <a:t>Black-Height of the root = 3</a:t>
            </a:r>
          </a:p>
        </p:txBody>
      </p:sp>
    </p:spTree>
    <p:extLst>
      <p:ext uri="{BB962C8B-B14F-4D97-AF65-F5344CB8AC3E}">
        <p14:creationId xmlns:p14="http://schemas.microsoft.com/office/powerpoint/2010/main" val="1007817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55451FD8-532B-4E25-AE99-89F582F7D1F2}" type="slidenum">
              <a:rPr lang="en-US" altLang="en-US" sz="1400" smtClean="0"/>
              <a:pPr eaLnBrk="1" hangingPunct="1">
                <a:spcBef>
                  <a:spcPct val="0"/>
                </a:spcBef>
                <a:buFontTx/>
                <a:buNone/>
              </a:pPr>
              <a:t>50</a:t>
            </a:fld>
            <a:endParaRPr lang="en-US" altLang="en-US" sz="1400"/>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l="35799" r="33466"/>
          <a:stretch>
            <a:fillRect/>
          </a:stretch>
        </p:blipFill>
        <p:spPr bwMode="auto">
          <a:xfrm>
            <a:off x="2363788" y="1557338"/>
            <a:ext cx="3227387" cy="3844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80189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2"/>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fld id="{0A7DB169-3E8F-42BC-BFDB-A09C004F1081}" type="slidenum">
              <a:rPr lang="en-US" altLang="en-US" sz="1400" smtClean="0"/>
              <a:pPr eaLnBrk="1" hangingPunct="1">
                <a:spcBef>
                  <a:spcPct val="0"/>
                </a:spcBef>
                <a:buFontTx/>
                <a:buNone/>
              </a:pPr>
              <a:t>51</a:t>
            </a:fld>
            <a:endParaRPr lang="en-US" altLang="en-US" sz="1400"/>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l="68018"/>
          <a:stretch>
            <a:fillRect/>
          </a:stretch>
        </p:blipFill>
        <p:spPr bwMode="auto">
          <a:xfrm>
            <a:off x="2817813" y="1989138"/>
            <a:ext cx="3338512" cy="3822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99494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1447800"/>
            <a:ext cx="77724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altLang="en-US"/>
              <a:t>Red Black Trees</a:t>
            </a:r>
          </a:p>
        </p:txBody>
      </p:sp>
      <p:sp>
        <p:nvSpPr>
          <p:cNvPr id="5" name="Rectangle 3"/>
          <p:cNvSpPr txBox="1">
            <a:spLocks noChangeArrowheads="1"/>
          </p:cNvSpPr>
          <p:nvPr/>
        </p:nvSpPr>
        <p:spPr>
          <a:xfrm>
            <a:off x="1104900" y="3186545"/>
            <a:ext cx="6172200" cy="1371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ctr">
              <a:buNone/>
            </a:pPr>
            <a:r>
              <a:rPr lang="en-US" altLang="en-US" dirty="0"/>
              <a:t>Top-Down Deletion</a:t>
            </a:r>
          </a:p>
        </p:txBody>
      </p:sp>
    </p:spTree>
    <p:extLst>
      <p:ext uri="{BB962C8B-B14F-4D97-AF65-F5344CB8AC3E}">
        <p14:creationId xmlns:p14="http://schemas.microsoft.com/office/powerpoint/2010/main" val="1054269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Recall the rules for BST deletion</a:t>
            </a:r>
          </a:p>
        </p:txBody>
      </p:sp>
      <p:sp>
        <p:nvSpPr>
          <p:cNvPr id="32771"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altLang="en-US"/>
              <a:t>If a node to be deleted is a leaf, just delete it.</a:t>
            </a:r>
          </a:p>
          <a:p>
            <a:pPr marL="609600" indent="-609600" eaLnBrk="1" hangingPunct="1">
              <a:lnSpc>
                <a:spcPct val="90000"/>
              </a:lnSpc>
              <a:buFontTx/>
              <a:buAutoNum type="arabicPeriod"/>
            </a:pPr>
            <a:r>
              <a:rPr lang="en-US" altLang="en-US"/>
              <a:t>If a node to be deleted has just one child, replace it with that child</a:t>
            </a:r>
          </a:p>
          <a:p>
            <a:pPr marL="609600" indent="-609600" eaLnBrk="1" hangingPunct="1">
              <a:lnSpc>
                <a:spcPct val="90000"/>
              </a:lnSpc>
              <a:buFontTx/>
              <a:buAutoNum type="arabicPeriod"/>
            </a:pPr>
            <a:r>
              <a:rPr lang="en-US" altLang="en-US"/>
              <a:t>If a node to be deleted has two children, replace the </a:t>
            </a:r>
            <a:r>
              <a:rPr lang="en-US" altLang="en-US" b="1" u="sng"/>
              <a:t>value</a:t>
            </a:r>
            <a:r>
              <a:rPr lang="en-US" altLang="en-US"/>
              <a:t> of by it’s in-order predecessor’s value then delete the in-order predecessor (a recursive step)</a:t>
            </a:r>
          </a:p>
          <a:p>
            <a:pPr marL="609600" indent="-609600" eaLnBrk="1" hangingPunct="1">
              <a:lnSpc>
                <a:spcPct val="90000"/>
              </a:lnSpc>
            </a:pPr>
            <a:endParaRPr lang="en-US" altLang="en-US"/>
          </a:p>
        </p:txBody>
      </p:sp>
    </p:spTree>
    <p:extLst>
      <p:ext uri="{BB962C8B-B14F-4D97-AF65-F5344CB8AC3E}">
        <p14:creationId xmlns:p14="http://schemas.microsoft.com/office/powerpoint/2010/main" val="364718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What can go wrong?</a:t>
            </a:r>
          </a:p>
        </p:txBody>
      </p:sp>
      <p:sp>
        <p:nvSpPr>
          <p:cNvPr id="33795" name="Rectangle 3"/>
          <p:cNvSpPr>
            <a:spLocks noGrp="1" noChangeArrowheads="1"/>
          </p:cNvSpPr>
          <p:nvPr>
            <p:ph type="body" idx="1"/>
          </p:nvPr>
        </p:nvSpPr>
        <p:spPr/>
        <p:txBody>
          <a:bodyPr/>
          <a:lstStyle/>
          <a:p>
            <a:pPr marL="609600" indent="-609600" eaLnBrk="1" hangingPunct="1">
              <a:buFontTx/>
              <a:buAutoNum type="arabicPeriod"/>
            </a:pPr>
            <a:r>
              <a:rPr lang="en-US" altLang="en-US"/>
              <a:t>If the delete node is red?</a:t>
            </a:r>
            <a:br>
              <a:rPr lang="en-US" altLang="en-US"/>
            </a:br>
            <a:br>
              <a:rPr lang="en-US" altLang="en-US"/>
            </a:br>
            <a:r>
              <a:rPr lang="en-US" altLang="en-US"/>
              <a:t>Not a problem – no RB properties violated</a:t>
            </a:r>
            <a:br>
              <a:rPr lang="en-US" altLang="en-US"/>
            </a:br>
            <a:endParaRPr lang="en-US" altLang="en-US"/>
          </a:p>
          <a:p>
            <a:pPr marL="609600" indent="-609600" eaLnBrk="1" hangingPunct="1">
              <a:buFontTx/>
              <a:buAutoNum type="arabicPeriod"/>
            </a:pPr>
            <a:r>
              <a:rPr lang="en-US" altLang="en-US"/>
              <a:t>If the deleted node is black?</a:t>
            </a:r>
            <a:br>
              <a:rPr lang="en-US" altLang="en-US"/>
            </a:br>
            <a:br>
              <a:rPr lang="en-US" altLang="en-US"/>
            </a:br>
            <a:r>
              <a:rPr lang="en-US" altLang="en-US"/>
              <a:t>If the node is not the root, deleting it will change the black-height along some path</a:t>
            </a:r>
          </a:p>
          <a:p>
            <a:pPr marL="609600" indent="-609600" eaLnBrk="1" hangingPunct="1"/>
            <a:endParaRPr lang="en-US" altLang="en-US"/>
          </a:p>
        </p:txBody>
      </p:sp>
    </p:spTree>
    <p:extLst>
      <p:ext uri="{BB962C8B-B14F-4D97-AF65-F5344CB8AC3E}">
        <p14:creationId xmlns:p14="http://schemas.microsoft.com/office/powerpoint/2010/main" val="93855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Terminology</a:t>
            </a:r>
          </a:p>
        </p:txBody>
      </p:sp>
      <p:sp>
        <p:nvSpPr>
          <p:cNvPr id="34819" name="Rectangle 3"/>
          <p:cNvSpPr>
            <a:spLocks noGrp="1" noChangeArrowheads="1"/>
          </p:cNvSpPr>
          <p:nvPr>
            <p:ph type="body" idx="1"/>
          </p:nvPr>
        </p:nvSpPr>
        <p:spPr/>
        <p:txBody>
          <a:bodyPr/>
          <a:lstStyle/>
          <a:p>
            <a:pPr eaLnBrk="1" hangingPunct="1"/>
            <a:r>
              <a:rPr lang="en-US" altLang="en-US" sz="2800"/>
              <a:t>Matching Weiss text section 12.2</a:t>
            </a:r>
          </a:p>
          <a:p>
            <a:pPr lvl="1" eaLnBrk="1" hangingPunct="1"/>
            <a:r>
              <a:rPr lang="en-US" altLang="en-US" sz="2400"/>
              <a:t>X is the node being examined</a:t>
            </a:r>
          </a:p>
          <a:p>
            <a:pPr lvl="1" eaLnBrk="1" hangingPunct="1"/>
            <a:r>
              <a:rPr lang="en-US" altLang="en-US" sz="2400"/>
              <a:t>T is X’s sibling</a:t>
            </a:r>
          </a:p>
          <a:p>
            <a:pPr lvl="1" eaLnBrk="1" hangingPunct="1"/>
            <a:r>
              <a:rPr lang="en-US" altLang="en-US" sz="2400"/>
              <a:t>P is X’s (and T’s) parent</a:t>
            </a:r>
          </a:p>
          <a:p>
            <a:pPr lvl="1" eaLnBrk="1" hangingPunct="1"/>
            <a:r>
              <a:rPr lang="en-US" altLang="en-US" sz="2400"/>
              <a:t>R is T’s right child</a:t>
            </a:r>
          </a:p>
          <a:p>
            <a:pPr lvl="1" eaLnBrk="1" hangingPunct="1"/>
            <a:r>
              <a:rPr lang="en-US" altLang="en-US" sz="2400"/>
              <a:t>L is T’s left child.</a:t>
            </a:r>
          </a:p>
        </p:txBody>
      </p:sp>
    </p:spTree>
    <p:extLst>
      <p:ext uri="{BB962C8B-B14F-4D97-AF65-F5344CB8AC3E}">
        <p14:creationId xmlns:p14="http://schemas.microsoft.com/office/powerpoint/2010/main" val="2783969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Basic Strategy</a:t>
            </a:r>
          </a:p>
        </p:txBody>
      </p:sp>
      <p:sp>
        <p:nvSpPr>
          <p:cNvPr id="35843" name="Rectangle 3"/>
          <p:cNvSpPr>
            <a:spLocks noGrp="1" noChangeArrowheads="1"/>
          </p:cNvSpPr>
          <p:nvPr>
            <p:ph type="body" idx="1"/>
          </p:nvPr>
        </p:nvSpPr>
        <p:spPr/>
        <p:txBody>
          <a:bodyPr/>
          <a:lstStyle/>
          <a:p>
            <a:pPr eaLnBrk="1" hangingPunct="1"/>
            <a:r>
              <a:rPr lang="en-US" altLang="en-US"/>
              <a:t>As we traverse the tree, we change every node we visit, X,  to Red.</a:t>
            </a:r>
          </a:p>
          <a:p>
            <a:pPr eaLnBrk="1" hangingPunct="1"/>
            <a:r>
              <a:rPr lang="en-US" altLang="en-US"/>
              <a:t>When we change X to Red, we know</a:t>
            </a:r>
          </a:p>
          <a:p>
            <a:pPr lvl="1" eaLnBrk="1" hangingPunct="1"/>
            <a:r>
              <a:rPr lang="en-US" altLang="en-US"/>
              <a:t>P is also Red (we just came from there)</a:t>
            </a:r>
          </a:p>
          <a:p>
            <a:pPr lvl="1" eaLnBrk="1" hangingPunct="1"/>
            <a:r>
              <a:rPr lang="en-US" altLang="en-US"/>
              <a:t>T is black (since P is Red, it’s children are Black)</a:t>
            </a:r>
          </a:p>
        </p:txBody>
      </p:sp>
    </p:spTree>
    <p:extLst>
      <p:ext uri="{BB962C8B-B14F-4D97-AF65-F5344CB8AC3E}">
        <p14:creationId xmlns:p14="http://schemas.microsoft.com/office/powerpoint/2010/main" val="1443307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Step 1 – Examine the root</a:t>
            </a:r>
          </a:p>
        </p:txBody>
      </p:sp>
      <p:sp>
        <p:nvSpPr>
          <p:cNvPr id="36867" name="Rectangle 3"/>
          <p:cNvSpPr>
            <a:spLocks noGrp="1" noChangeArrowheads="1"/>
          </p:cNvSpPr>
          <p:nvPr>
            <p:ph type="body" idx="1"/>
          </p:nvPr>
        </p:nvSpPr>
        <p:spPr/>
        <p:txBody>
          <a:bodyPr/>
          <a:lstStyle/>
          <a:p>
            <a:pPr marL="609600" indent="-609600" eaLnBrk="1" hangingPunct="1">
              <a:buFontTx/>
              <a:buAutoNum type="arabicPeriod"/>
            </a:pPr>
            <a:r>
              <a:rPr lang="en-US" altLang="en-US"/>
              <a:t>If both of the root’s children are Black</a:t>
            </a:r>
          </a:p>
          <a:p>
            <a:pPr marL="990600" lvl="1" indent="-533400" eaLnBrk="1" hangingPunct="1">
              <a:buFontTx/>
              <a:buAutoNum type="alphaLcPeriod"/>
            </a:pPr>
            <a:r>
              <a:rPr lang="en-US" altLang="en-US"/>
              <a:t>Make the root Red</a:t>
            </a:r>
          </a:p>
          <a:p>
            <a:pPr marL="990600" lvl="1" indent="-533400" eaLnBrk="1" hangingPunct="1">
              <a:buFontTx/>
              <a:buAutoNum type="alphaLcPeriod"/>
            </a:pPr>
            <a:r>
              <a:rPr lang="en-US" altLang="en-US"/>
              <a:t>Move X to the appropriate child of the root</a:t>
            </a:r>
          </a:p>
          <a:p>
            <a:pPr marL="990600" lvl="1" indent="-533400" eaLnBrk="1" hangingPunct="1">
              <a:buFontTx/>
              <a:buAutoNum type="alphaLcPeriod"/>
            </a:pPr>
            <a:r>
              <a:rPr lang="en-US" altLang="en-US"/>
              <a:t>Proceed to step 2</a:t>
            </a:r>
          </a:p>
          <a:p>
            <a:pPr marL="609600" indent="-609600" eaLnBrk="1" hangingPunct="1">
              <a:buFontTx/>
              <a:buAutoNum type="arabicPeriod"/>
            </a:pPr>
            <a:r>
              <a:rPr lang="en-US" altLang="en-US"/>
              <a:t>Otherwise designate the root as X and proceed to step 2B.</a:t>
            </a:r>
          </a:p>
        </p:txBody>
      </p:sp>
    </p:spTree>
    <p:extLst>
      <p:ext uri="{BB962C8B-B14F-4D97-AF65-F5344CB8AC3E}">
        <p14:creationId xmlns:p14="http://schemas.microsoft.com/office/powerpoint/2010/main" val="23558049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Step 2 – the main case</a:t>
            </a:r>
            <a:br>
              <a:rPr lang="en-US" altLang="en-US"/>
            </a:br>
            <a:endParaRPr lang="en-US" altLang="en-US"/>
          </a:p>
        </p:txBody>
      </p:sp>
      <p:sp>
        <p:nvSpPr>
          <p:cNvPr id="37891" name="Rectangle 3"/>
          <p:cNvSpPr>
            <a:spLocks noGrp="1" noChangeArrowheads="1"/>
          </p:cNvSpPr>
          <p:nvPr>
            <p:ph type="body" idx="1"/>
          </p:nvPr>
        </p:nvSpPr>
        <p:spPr>
          <a:xfrm>
            <a:off x="685800" y="1371600"/>
            <a:ext cx="7772400" cy="4876800"/>
          </a:xfrm>
        </p:spPr>
        <p:txBody>
          <a:bodyPr/>
          <a:lstStyle/>
          <a:p>
            <a:pPr marL="609600" indent="-609600" eaLnBrk="1" hangingPunct="1">
              <a:lnSpc>
                <a:spcPct val="90000"/>
              </a:lnSpc>
              <a:buFontTx/>
              <a:buNone/>
            </a:pPr>
            <a:r>
              <a:rPr lang="en-US" altLang="en-US"/>
              <a:t>As we traverse down the tree, we continually encounter this situation until we reach the node to be deleted</a:t>
            </a:r>
          </a:p>
          <a:p>
            <a:pPr marL="609600" indent="-609600" eaLnBrk="1" hangingPunct="1">
              <a:lnSpc>
                <a:spcPct val="90000"/>
              </a:lnSpc>
              <a:buFontTx/>
              <a:buNone/>
            </a:pPr>
            <a:r>
              <a:rPr lang="en-US" altLang="en-US"/>
              <a:t>X is Black, P is Red, T is Black</a:t>
            </a:r>
            <a:br>
              <a:rPr lang="en-US" altLang="en-US"/>
            </a:br>
            <a:endParaRPr lang="en-US" altLang="en-US"/>
          </a:p>
          <a:p>
            <a:pPr marL="609600" indent="-609600" eaLnBrk="1" hangingPunct="1">
              <a:lnSpc>
                <a:spcPct val="90000"/>
              </a:lnSpc>
              <a:buFontTx/>
              <a:buNone/>
            </a:pPr>
            <a:r>
              <a:rPr lang="en-US" altLang="en-US"/>
              <a:t>We are going to color X Red, then recolor other nodes and possibly do rotation(s) based on the color of X’s and T’s children</a:t>
            </a:r>
          </a:p>
          <a:p>
            <a:pPr marL="609600" indent="-609600" eaLnBrk="1" hangingPunct="1">
              <a:lnSpc>
                <a:spcPct val="90000"/>
              </a:lnSpc>
              <a:buFontTx/>
              <a:buNone/>
            </a:pPr>
            <a:r>
              <a:rPr lang="en-US" altLang="en-US"/>
              <a:t>2A. X has 2 Black children</a:t>
            </a:r>
          </a:p>
          <a:p>
            <a:pPr marL="609600" indent="-609600" eaLnBrk="1" hangingPunct="1">
              <a:lnSpc>
                <a:spcPct val="90000"/>
              </a:lnSpc>
              <a:buFontTx/>
              <a:buNone/>
            </a:pPr>
            <a:r>
              <a:rPr lang="en-US" altLang="en-US"/>
              <a:t>2B. X has at least one Red child</a:t>
            </a:r>
          </a:p>
          <a:p>
            <a:pPr marL="990600" lvl="1" indent="-533400" eaLnBrk="1" hangingPunct="1">
              <a:lnSpc>
                <a:spcPct val="90000"/>
              </a:lnSpc>
              <a:buFontTx/>
              <a:buNone/>
            </a:pPr>
            <a:endParaRPr lang="en-US" altLang="en-US"/>
          </a:p>
        </p:txBody>
      </p:sp>
    </p:spTree>
    <p:extLst>
      <p:ext uri="{BB962C8B-B14F-4D97-AF65-F5344CB8AC3E}">
        <p14:creationId xmlns:p14="http://schemas.microsoft.com/office/powerpoint/2010/main" val="379906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
          <p:cNvSpPr>
            <a:spLocks noChangeArrowheads="1"/>
          </p:cNvSpPr>
          <p:nvPr/>
        </p:nvSpPr>
        <p:spPr bwMode="auto">
          <a:xfrm>
            <a:off x="1143000" y="31242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15" name="Oval 3"/>
          <p:cNvSpPr>
            <a:spLocks noChangeArrowheads="1"/>
          </p:cNvSpPr>
          <p:nvPr/>
        </p:nvSpPr>
        <p:spPr bwMode="auto">
          <a:xfrm>
            <a:off x="1905000" y="2362200"/>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16" name="Oval 4"/>
          <p:cNvSpPr>
            <a:spLocks noChangeArrowheads="1"/>
          </p:cNvSpPr>
          <p:nvPr/>
        </p:nvSpPr>
        <p:spPr bwMode="auto">
          <a:xfrm>
            <a:off x="2819400" y="32766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17" name="Oval 5"/>
          <p:cNvSpPr>
            <a:spLocks noChangeArrowheads="1"/>
          </p:cNvSpPr>
          <p:nvPr/>
        </p:nvSpPr>
        <p:spPr bwMode="auto">
          <a:xfrm>
            <a:off x="304800" y="41148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18" name="Oval 6"/>
          <p:cNvSpPr>
            <a:spLocks noChangeArrowheads="1"/>
          </p:cNvSpPr>
          <p:nvPr/>
        </p:nvSpPr>
        <p:spPr bwMode="auto">
          <a:xfrm>
            <a:off x="1676400" y="41148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19" name="Line 7"/>
          <p:cNvSpPr>
            <a:spLocks noChangeShapeType="1"/>
          </p:cNvSpPr>
          <p:nvPr/>
        </p:nvSpPr>
        <p:spPr bwMode="auto">
          <a:xfrm flipH="1">
            <a:off x="1676400" y="28956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0" name="Line 8"/>
          <p:cNvSpPr>
            <a:spLocks noChangeShapeType="1"/>
          </p:cNvSpPr>
          <p:nvPr/>
        </p:nvSpPr>
        <p:spPr bwMode="auto">
          <a:xfrm flipH="1">
            <a:off x="838200" y="3657600"/>
            <a:ext cx="3810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1" name="Line 9"/>
          <p:cNvSpPr>
            <a:spLocks noChangeShapeType="1"/>
          </p:cNvSpPr>
          <p:nvPr/>
        </p:nvSpPr>
        <p:spPr bwMode="auto">
          <a:xfrm>
            <a:off x="1600200" y="37338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2" name="Line 10"/>
          <p:cNvSpPr>
            <a:spLocks noChangeShapeType="1"/>
          </p:cNvSpPr>
          <p:nvPr/>
        </p:nvSpPr>
        <p:spPr bwMode="auto">
          <a:xfrm>
            <a:off x="2438400" y="2895600"/>
            <a:ext cx="533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3" name="Line 11"/>
          <p:cNvSpPr>
            <a:spLocks noChangeShapeType="1"/>
          </p:cNvSpPr>
          <p:nvPr/>
        </p:nvSpPr>
        <p:spPr bwMode="auto">
          <a:xfrm flipV="1">
            <a:off x="2209800" y="18288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4" name="Text Box 12"/>
          <p:cNvSpPr txBox="1">
            <a:spLocks noChangeArrowheads="1"/>
          </p:cNvSpPr>
          <p:nvPr/>
        </p:nvSpPr>
        <p:spPr bwMode="auto">
          <a:xfrm>
            <a:off x="2667000" y="24384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38925" name="Text Box 13"/>
          <p:cNvSpPr txBox="1">
            <a:spLocks noChangeArrowheads="1"/>
          </p:cNvSpPr>
          <p:nvPr/>
        </p:nvSpPr>
        <p:spPr bwMode="auto">
          <a:xfrm>
            <a:off x="3581400" y="33528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38926" name="Text Box 14"/>
          <p:cNvSpPr txBox="1">
            <a:spLocks noChangeArrowheads="1"/>
          </p:cNvSpPr>
          <p:nvPr/>
        </p:nvSpPr>
        <p:spPr bwMode="auto">
          <a:xfrm>
            <a:off x="685800" y="32004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38927" name="Rectangle 15"/>
          <p:cNvSpPr>
            <a:spLocks noGrp="1" noChangeArrowheads="1"/>
          </p:cNvSpPr>
          <p:nvPr>
            <p:ph type="title"/>
          </p:nvPr>
        </p:nvSpPr>
        <p:spPr/>
        <p:txBody>
          <a:bodyPr/>
          <a:lstStyle/>
          <a:p>
            <a:pPr eaLnBrk="1" hangingPunct="1"/>
            <a:r>
              <a:rPr lang="en-US" altLang="en-US"/>
              <a:t>Case 2A</a:t>
            </a:r>
            <a:br>
              <a:rPr lang="en-US" altLang="en-US"/>
            </a:br>
            <a:r>
              <a:rPr lang="en-US" altLang="en-US"/>
              <a:t>X has two Black Children</a:t>
            </a:r>
          </a:p>
        </p:txBody>
      </p:sp>
      <p:sp>
        <p:nvSpPr>
          <p:cNvPr id="38928" name="Line 17"/>
          <p:cNvSpPr>
            <a:spLocks noChangeShapeType="1"/>
          </p:cNvSpPr>
          <p:nvPr/>
        </p:nvSpPr>
        <p:spPr bwMode="auto">
          <a:xfrm flipH="1">
            <a:off x="2895600" y="38862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29" name="Line 18"/>
          <p:cNvSpPr>
            <a:spLocks noChangeShapeType="1"/>
          </p:cNvSpPr>
          <p:nvPr/>
        </p:nvSpPr>
        <p:spPr bwMode="auto">
          <a:xfrm>
            <a:off x="3276600" y="38862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930" name="AutoShape 20"/>
          <p:cNvSpPr>
            <a:spLocks noChangeArrowheads="1"/>
          </p:cNvSpPr>
          <p:nvPr/>
        </p:nvSpPr>
        <p:spPr bwMode="auto">
          <a:xfrm>
            <a:off x="2667000" y="4114800"/>
            <a:ext cx="609600" cy="4572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31" name="AutoShape 23"/>
          <p:cNvSpPr>
            <a:spLocks noChangeArrowheads="1"/>
          </p:cNvSpPr>
          <p:nvPr/>
        </p:nvSpPr>
        <p:spPr bwMode="auto">
          <a:xfrm>
            <a:off x="3352800" y="4114800"/>
            <a:ext cx="533400" cy="4572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8932" name="Text Box 24"/>
          <p:cNvSpPr txBox="1">
            <a:spLocks noChangeArrowheads="1"/>
          </p:cNvSpPr>
          <p:nvPr/>
        </p:nvSpPr>
        <p:spPr bwMode="auto">
          <a:xfrm>
            <a:off x="4191000" y="2209800"/>
            <a:ext cx="4495800"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2A1. T has 2 Black Children</a:t>
            </a:r>
          </a:p>
          <a:p>
            <a:pPr eaLnBrk="1" hangingPunct="1">
              <a:spcBef>
                <a:spcPct val="50000"/>
              </a:spcBef>
              <a:buFontTx/>
              <a:buNone/>
            </a:pPr>
            <a:r>
              <a:rPr lang="en-US" altLang="en-US" sz="2400"/>
              <a:t>2A2. T’s left child is Red</a:t>
            </a:r>
          </a:p>
          <a:p>
            <a:pPr eaLnBrk="1" hangingPunct="1">
              <a:spcBef>
                <a:spcPct val="50000"/>
              </a:spcBef>
              <a:buFontTx/>
              <a:buNone/>
            </a:pPr>
            <a:r>
              <a:rPr lang="en-US" altLang="en-US" sz="2400"/>
              <a:t>2A3. T’s right child is Red</a:t>
            </a:r>
            <a:br>
              <a:rPr lang="en-US" altLang="en-US" sz="2400"/>
            </a:br>
            <a:br>
              <a:rPr lang="en-US" altLang="en-US" sz="2400"/>
            </a:br>
            <a:r>
              <a:rPr lang="en-US" altLang="en-US" sz="2400"/>
              <a:t>** if both of T’s children are Red, we can do either 2A2 or 2A3</a:t>
            </a:r>
          </a:p>
        </p:txBody>
      </p:sp>
    </p:spTree>
    <p:extLst>
      <p:ext uri="{BB962C8B-B14F-4D97-AF65-F5344CB8AC3E}">
        <p14:creationId xmlns:p14="http://schemas.microsoft.com/office/powerpoint/2010/main" val="84340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4782" y="505691"/>
            <a:ext cx="5181600" cy="461665"/>
          </a:xfrm>
          <a:prstGeom prst="rect">
            <a:avLst/>
          </a:prstGeom>
          <a:noFill/>
        </p:spPr>
        <p:txBody>
          <a:bodyPr wrap="square" rtlCol="0">
            <a:spAutoFit/>
          </a:bodyPr>
          <a:lstStyle/>
          <a:p>
            <a:pPr algn="ctr"/>
            <a:r>
              <a:rPr lang="en-US" sz="2400" dirty="0"/>
              <a:t>Height-balanced trees</a:t>
            </a:r>
          </a:p>
        </p:txBody>
      </p:sp>
      <p:sp>
        <p:nvSpPr>
          <p:cNvPr id="5" name="TextBox 4"/>
          <p:cNvSpPr txBox="1"/>
          <p:nvPr/>
        </p:nvSpPr>
        <p:spPr>
          <a:xfrm>
            <a:off x="533400" y="1403866"/>
            <a:ext cx="8001000" cy="1200329"/>
          </a:xfrm>
          <a:prstGeom prst="rect">
            <a:avLst/>
          </a:prstGeom>
          <a:noFill/>
        </p:spPr>
        <p:txBody>
          <a:bodyPr wrap="square" rtlCol="0">
            <a:spAutoFit/>
          </a:bodyPr>
          <a:lstStyle/>
          <a:p>
            <a:r>
              <a:rPr lang="en-US" dirty="0"/>
              <a:t>We have to maintain the following </a:t>
            </a:r>
            <a:r>
              <a:rPr lang="en-US" dirty="0" err="1"/>
              <a:t>balancedness</a:t>
            </a:r>
            <a:r>
              <a:rPr lang="en-US" dirty="0"/>
              <a:t> property</a:t>
            </a:r>
          </a:p>
          <a:p>
            <a:endParaRPr lang="en-US" dirty="0"/>
          </a:p>
          <a:p>
            <a:r>
              <a:rPr lang="en-US" dirty="0"/>
              <a:t>- Each path from the root to a leaf contains the same number of black nodes</a:t>
            </a:r>
          </a:p>
        </p:txBody>
      </p:sp>
      <p:sp>
        <p:nvSpPr>
          <p:cNvPr id="7" name="Oval 4"/>
          <p:cNvSpPr>
            <a:spLocks noChangeArrowheads="1"/>
          </p:cNvSpPr>
          <p:nvPr/>
        </p:nvSpPr>
        <p:spPr bwMode="auto">
          <a:xfrm>
            <a:off x="4076700" y="2992582"/>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dirty="0"/>
              <a:t>7</a:t>
            </a:r>
            <a:endParaRPr lang="pl-PL" dirty="0"/>
          </a:p>
        </p:txBody>
      </p:sp>
      <p:sp>
        <p:nvSpPr>
          <p:cNvPr id="8" name="Oval 6"/>
          <p:cNvSpPr>
            <a:spLocks noChangeArrowheads="1"/>
          </p:cNvSpPr>
          <p:nvPr/>
        </p:nvSpPr>
        <p:spPr bwMode="auto">
          <a:xfrm>
            <a:off x="3238500" y="3678382"/>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dirty="0"/>
              <a:t>3</a:t>
            </a:r>
            <a:endParaRPr lang="pl-PL" dirty="0"/>
          </a:p>
        </p:txBody>
      </p:sp>
      <p:sp>
        <p:nvSpPr>
          <p:cNvPr id="9" name="Oval 7"/>
          <p:cNvSpPr>
            <a:spLocks noChangeArrowheads="1"/>
          </p:cNvSpPr>
          <p:nvPr/>
        </p:nvSpPr>
        <p:spPr bwMode="auto">
          <a:xfrm>
            <a:off x="4991100" y="3678382"/>
            <a:ext cx="457200" cy="457200"/>
          </a:xfrm>
          <a:prstGeom prst="ellipse">
            <a:avLst/>
          </a:prstGeom>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rgbClr val="FF0000"/>
                </a:solidFill>
              </a:rPr>
              <a:t>18</a:t>
            </a:r>
            <a:endParaRPr lang="pl-PL" dirty="0">
              <a:solidFill>
                <a:srgbClr val="FF0000"/>
              </a:solidFill>
            </a:endParaRPr>
          </a:p>
        </p:txBody>
      </p:sp>
      <p:sp>
        <p:nvSpPr>
          <p:cNvPr id="12" name="Oval 11"/>
          <p:cNvSpPr>
            <a:spLocks noChangeArrowheads="1"/>
          </p:cNvSpPr>
          <p:nvPr/>
        </p:nvSpPr>
        <p:spPr bwMode="auto">
          <a:xfrm>
            <a:off x="4547755" y="4364182"/>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t>10</a:t>
            </a:r>
            <a:endParaRPr lang="pl-PL" dirty="0"/>
          </a:p>
        </p:txBody>
      </p:sp>
      <p:sp>
        <p:nvSpPr>
          <p:cNvPr id="13" name="Oval 12"/>
          <p:cNvSpPr>
            <a:spLocks noChangeArrowheads="1"/>
          </p:cNvSpPr>
          <p:nvPr/>
        </p:nvSpPr>
        <p:spPr bwMode="auto">
          <a:xfrm>
            <a:off x="5486400" y="4402283"/>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t>22</a:t>
            </a:r>
            <a:endParaRPr lang="pl-PL" dirty="0"/>
          </a:p>
        </p:txBody>
      </p:sp>
      <p:sp>
        <p:nvSpPr>
          <p:cNvPr id="14" name="Line 18"/>
          <p:cNvSpPr>
            <a:spLocks noChangeShapeType="1"/>
          </p:cNvSpPr>
          <p:nvPr/>
        </p:nvSpPr>
        <p:spPr bwMode="auto">
          <a:xfrm flipH="1">
            <a:off x="3619500" y="3373582"/>
            <a:ext cx="533400" cy="381000"/>
          </a:xfrm>
          <a:prstGeom prst="line">
            <a:avLst/>
          </a:prstGeom>
          <a:ln w="9525">
            <a:solidFill>
              <a:schemeClr val="tx1"/>
            </a:solidFill>
            <a:round/>
            <a:headEnd/>
            <a:tailEnd/>
          </a:ln>
        </p:spPr>
        <p:txBody>
          <a:bodyPr/>
          <a:lstStyle/>
          <a:p>
            <a:pPr>
              <a:defRPr/>
            </a:pPr>
            <a:endParaRPr lang="pl-PL"/>
          </a:p>
        </p:txBody>
      </p:sp>
      <p:sp>
        <p:nvSpPr>
          <p:cNvPr id="15" name="Line 19"/>
          <p:cNvSpPr>
            <a:spLocks noChangeShapeType="1"/>
          </p:cNvSpPr>
          <p:nvPr/>
        </p:nvSpPr>
        <p:spPr bwMode="auto">
          <a:xfrm>
            <a:off x="3314700" y="4059382"/>
            <a:ext cx="0" cy="0"/>
          </a:xfrm>
          <a:prstGeom prst="line">
            <a:avLst/>
          </a:prstGeom>
          <a:ln w="9525">
            <a:solidFill>
              <a:schemeClr val="tx1"/>
            </a:solidFill>
            <a:round/>
            <a:headEnd/>
            <a:tailEnd/>
          </a:ln>
        </p:spPr>
        <p:txBody>
          <a:bodyPr/>
          <a:lstStyle/>
          <a:p>
            <a:pPr>
              <a:defRPr/>
            </a:pPr>
            <a:endParaRPr lang="pl-PL"/>
          </a:p>
        </p:txBody>
      </p:sp>
      <p:sp>
        <p:nvSpPr>
          <p:cNvPr id="16" name="Line 20"/>
          <p:cNvSpPr>
            <a:spLocks noChangeShapeType="1"/>
          </p:cNvSpPr>
          <p:nvPr/>
        </p:nvSpPr>
        <p:spPr bwMode="auto">
          <a:xfrm flipH="1">
            <a:off x="3124200" y="4097482"/>
            <a:ext cx="266700" cy="342900"/>
          </a:xfrm>
          <a:prstGeom prst="line">
            <a:avLst/>
          </a:prstGeom>
          <a:ln w="9525">
            <a:solidFill>
              <a:schemeClr val="tx1"/>
            </a:solidFill>
            <a:round/>
            <a:headEnd/>
            <a:tailEnd/>
          </a:ln>
        </p:spPr>
        <p:txBody>
          <a:bodyPr/>
          <a:lstStyle/>
          <a:p>
            <a:pPr>
              <a:defRPr/>
            </a:pPr>
            <a:endParaRPr lang="pl-PL"/>
          </a:p>
        </p:txBody>
      </p:sp>
      <p:sp>
        <p:nvSpPr>
          <p:cNvPr id="17" name="Line 21"/>
          <p:cNvSpPr>
            <a:spLocks noChangeShapeType="1"/>
          </p:cNvSpPr>
          <p:nvPr/>
        </p:nvSpPr>
        <p:spPr bwMode="auto">
          <a:xfrm>
            <a:off x="3543300" y="4135582"/>
            <a:ext cx="152400" cy="228600"/>
          </a:xfrm>
          <a:prstGeom prst="line">
            <a:avLst/>
          </a:prstGeom>
          <a:ln w="9525">
            <a:solidFill>
              <a:schemeClr val="tx1"/>
            </a:solidFill>
            <a:round/>
            <a:headEnd/>
            <a:tailEnd/>
          </a:ln>
        </p:spPr>
        <p:txBody>
          <a:bodyPr/>
          <a:lstStyle/>
          <a:p>
            <a:pPr>
              <a:defRPr/>
            </a:pPr>
            <a:endParaRPr lang="pl-PL"/>
          </a:p>
        </p:txBody>
      </p:sp>
      <p:sp>
        <p:nvSpPr>
          <p:cNvPr id="18" name="Line 22"/>
          <p:cNvSpPr>
            <a:spLocks noChangeShapeType="1"/>
          </p:cNvSpPr>
          <p:nvPr/>
        </p:nvSpPr>
        <p:spPr bwMode="auto">
          <a:xfrm>
            <a:off x="4457700" y="3373582"/>
            <a:ext cx="571500" cy="381000"/>
          </a:xfrm>
          <a:prstGeom prst="line">
            <a:avLst/>
          </a:prstGeom>
          <a:ln w="9525">
            <a:solidFill>
              <a:schemeClr val="tx1"/>
            </a:solidFill>
            <a:round/>
            <a:headEnd/>
            <a:tailEnd/>
          </a:ln>
        </p:spPr>
        <p:txBody>
          <a:bodyPr/>
          <a:lstStyle/>
          <a:p>
            <a:pPr>
              <a:defRPr/>
            </a:pPr>
            <a:endParaRPr lang="pl-PL"/>
          </a:p>
        </p:txBody>
      </p:sp>
      <p:sp>
        <p:nvSpPr>
          <p:cNvPr id="19" name="Line 23"/>
          <p:cNvSpPr>
            <a:spLocks noChangeShapeType="1"/>
          </p:cNvSpPr>
          <p:nvPr/>
        </p:nvSpPr>
        <p:spPr bwMode="auto">
          <a:xfrm flipH="1">
            <a:off x="4838699" y="4059382"/>
            <a:ext cx="204355" cy="304800"/>
          </a:xfrm>
          <a:prstGeom prst="line">
            <a:avLst/>
          </a:prstGeom>
          <a:ln w="9525">
            <a:solidFill>
              <a:schemeClr val="tx1"/>
            </a:solidFill>
            <a:round/>
            <a:headEnd/>
            <a:tailEnd/>
          </a:ln>
        </p:spPr>
        <p:txBody>
          <a:bodyPr/>
          <a:lstStyle/>
          <a:p>
            <a:pPr>
              <a:defRPr/>
            </a:pPr>
            <a:endParaRPr lang="pl-PL"/>
          </a:p>
        </p:txBody>
      </p:sp>
      <p:sp>
        <p:nvSpPr>
          <p:cNvPr id="20" name="Line 24"/>
          <p:cNvSpPr>
            <a:spLocks noChangeShapeType="1"/>
          </p:cNvSpPr>
          <p:nvPr/>
        </p:nvSpPr>
        <p:spPr bwMode="auto">
          <a:xfrm>
            <a:off x="5372100" y="4097483"/>
            <a:ext cx="228600" cy="304800"/>
          </a:xfrm>
          <a:prstGeom prst="line">
            <a:avLst/>
          </a:prstGeom>
          <a:ln w="9525">
            <a:solidFill>
              <a:schemeClr val="tx1"/>
            </a:solidFill>
            <a:round/>
            <a:headEnd/>
            <a:tailEnd/>
          </a:ln>
        </p:spPr>
        <p:txBody>
          <a:bodyPr/>
          <a:lstStyle/>
          <a:p>
            <a:pPr>
              <a:defRPr/>
            </a:pPr>
            <a:endParaRPr lang="pl-PL" dirty="0"/>
          </a:p>
        </p:txBody>
      </p:sp>
      <p:sp>
        <p:nvSpPr>
          <p:cNvPr id="21" name="Oval 32"/>
          <p:cNvSpPr>
            <a:spLocks noChangeArrowheads="1"/>
          </p:cNvSpPr>
          <p:nvPr/>
        </p:nvSpPr>
        <p:spPr bwMode="auto">
          <a:xfrm>
            <a:off x="3009900" y="4364182"/>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2" name="Oval 33"/>
          <p:cNvSpPr>
            <a:spLocks noChangeArrowheads="1"/>
          </p:cNvSpPr>
          <p:nvPr/>
        </p:nvSpPr>
        <p:spPr bwMode="auto">
          <a:xfrm>
            <a:off x="3619500" y="4360719"/>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37" name="Line 23"/>
          <p:cNvSpPr>
            <a:spLocks noChangeShapeType="1"/>
          </p:cNvSpPr>
          <p:nvPr/>
        </p:nvSpPr>
        <p:spPr bwMode="auto">
          <a:xfrm flipH="1">
            <a:off x="4305299" y="4772892"/>
            <a:ext cx="292677" cy="353291"/>
          </a:xfrm>
          <a:prstGeom prst="line">
            <a:avLst/>
          </a:prstGeom>
          <a:ln w="9525">
            <a:solidFill>
              <a:schemeClr val="tx1"/>
            </a:solidFill>
            <a:round/>
            <a:headEnd/>
            <a:tailEnd/>
          </a:ln>
        </p:spPr>
        <p:txBody>
          <a:bodyPr/>
          <a:lstStyle/>
          <a:p>
            <a:pPr>
              <a:defRPr/>
            </a:pPr>
            <a:endParaRPr lang="pl-PL"/>
          </a:p>
        </p:txBody>
      </p:sp>
      <p:sp>
        <p:nvSpPr>
          <p:cNvPr id="38" name="Line 20"/>
          <p:cNvSpPr>
            <a:spLocks noChangeShapeType="1"/>
          </p:cNvSpPr>
          <p:nvPr/>
        </p:nvSpPr>
        <p:spPr bwMode="auto">
          <a:xfrm flipH="1">
            <a:off x="5467350" y="4845629"/>
            <a:ext cx="133350" cy="256311"/>
          </a:xfrm>
          <a:prstGeom prst="line">
            <a:avLst/>
          </a:prstGeom>
          <a:ln w="9525">
            <a:solidFill>
              <a:schemeClr val="tx1"/>
            </a:solidFill>
            <a:round/>
            <a:headEnd/>
            <a:tailEnd/>
          </a:ln>
        </p:spPr>
        <p:txBody>
          <a:bodyPr/>
          <a:lstStyle/>
          <a:p>
            <a:pPr>
              <a:defRPr/>
            </a:pPr>
            <a:endParaRPr lang="pl-PL"/>
          </a:p>
        </p:txBody>
      </p:sp>
      <p:sp>
        <p:nvSpPr>
          <p:cNvPr id="39" name="Oval 33"/>
          <p:cNvSpPr>
            <a:spLocks noChangeArrowheads="1"/>
          </p:cNvSpPr>
          <p:nvPr/>
        </p:nvSpPr>
        <p:spPr bwMode="auto">
          <a:xfrm>
            <a:off x="5372100" y="5077693"/>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0" name="Line 24"/>
          <p:cNvSpPr>
            <a:spLocks noChangeShapeType="1"/>
          </p:cNvSpPr>
          <p:nvPr/>
        </p:nvSpPr>
        <p:spPr bwMode="auto">
          <a:xfrm>
            <a:off x="5832764" y="4821384"/>
            <a:ext cx="228600" cy="304800"/>
          </a:xfrm>
          <a:prstGeom prst="line">
            <a:avLst/>
          </a:prstGeom>
          <a:ln w="9525">
            <a:solidFill>
              <a:schemeClr val="tx1"/>
            </a:solidFill>
            <a:round/>
            <a:headEnd/>
            <a:tailEnd/>
          </a:ln>
        </p:spPr>
        <p:txBody>
          <a:bodyPr/>
          <a:lstStyle/>
          <a:p>
            <a:pPr>
              <a:defRPr/>
            </a:pPr>
            <a:endParaRPr lang="pl-PL" dirty="0"/>
          </a:p>
        </p:txBody>
      </p:sp>
      <p:sp>
        <p:nvSpPr>
          <p:cNvPr id="41" name="Oval 7"/>
          <p:cNvSpPr>
            <a:spLocks noChangeArrowheads="1"/>
          </p:cNvSpPr>
          <p:nvPr/>
        </p:nvSpPr>
        <p:spPr bwMode="auto">
          <a:xfrm>
            <a:off x="5966980" y="5101940"/>
            <a:ext cx="457200" cy="457200"/>
          </a:xfrm>
          <a:prstGeom prst="ellipse">
            <a:avLst/>
          </a:prstGeom>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rgbClr val="FF0000"/>
                </a:solidFill>
              </a:rPr>
              <a:t>26</a:t>
            </a:r>
            <a:endParaRPr lang="pl-PL" dirty="0">
              <a:solidFill>
                <a:srgbClr val="FF0000"/>
              </a:solidFill>
            </a:endParaRPr>
          </a:p>
        </p:txBody>
      </p:sp>
      <p:sp>
        <p:nvSpPr>
          <p:cNvPr id="42" name="Line 20"/>
          <p:cNvSpPr>
            <a:spLocks noChangeShapeType="1"/>
          </p:cNvSpPr>
          <p:nvPr/>
        </p:nvSpPr>
        <p:spPr bwMode="auto">
          <a:xfrm flipH="1">
            <a:off x="5947930" y="5541824"/>
            <a:ext cx="133350" cy="256311"/>
          </a:xfrm>
          <a:prstGeom prst="line">
            <a:avLst/>
          </a:prstGeom>
          <a:ln w="9525">
            <a:solidFill>
              <a:schemeClr val="tx1"/>
            </a:solidFill>
            <a:round/>
            <a:headEnd/>
            <a:tailEnd/>
          </a:ln>
        </p:spPr>
        <p:txBody>
          <a:bodyPr/>
          <a:lstStyle/>
          <a:p>
            <a:pPr>
              <a:defRPr/>
            </a:pPr>
            <a:endParaRPr lang="pl-PL"/>
          </a:p>
        </p:txBody>
      </p:sp>
      <p:sp>
        <p:nvSpPr>
          <p:cNvPr id="43" name="Oval 33"/>
          <p:cNvSpPr>
            <a:spLocks noChangeArrowheads="1"/>
          </p:cNvSpPr>
          <p:nvPr/>
        </p:nvSpPr>
        <p:spPr bwMode="auto">
          <a:xfrm>
            <a:off x="5852680" y="5773888"/>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4" name="Line 21"/>
          <p:cNvSpPr>
            <a:spLocks noChangeShapeType="1"/>
          </p:cNvSpPr>
          <p:nvPr/>
        </p:nvSpPr>
        <p:spPr bwMode="auto">
          <a:xfrm>
            <a:off x="6347980" y="5548751"/>
            <a:ext cx="152400" cy="228600"/>
          </a:xfrm>
          <a:prstGeom prst="line">
            <a:avLst/>
          </a:prstGeom>
          <a:ln w="9525">
            <a:solidFill>
              <a:schemeClr val="tx1"/>
            </a:solidFill>
            <a:round/>
            <a:headEnd/>
            <a:tailEnd/>
          </a:ln>
        </p:spPr>
        <p:txBody>
          <a:bodyPr/>
          <a:lstStyle/>
          <a:p>
            <a:pPr>
              <a:defRPr/>
            </a:pPr>
            <a:endParaRPr lang="pl-PL"/>
          </a:p>
        </p:txBody>
      </p:sp>
      <p:sp>
        <p:nvSpPr>
          <p:cNvPr id="45" name="Oval 33"/>
          <p:cNvSpPr>
            <a:spLocks noChangeArrowheads="1"/>
          </p:cNvSpPr>
          <p:nvPr/>
        </p:nvSpPr>
        <p:spPr bwMode="auto">
          <a:xfrm>
            <a:off x="6424180" y="5773888"/>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46" name="Line 21"/>
          <p:cNvSpPr>
            <a:spLocks noChangeShapeType="1"/>
          </p:cNvSpPr>
          <p:nvPr/>
        </p:nvSpPr>
        <p:spPr bwMode="auto">
          <a:xfrm>
            <a:off x="4852555" y="4810993"/>
            <a:ext cx="152400" cy="228600"/>
          </a:xfrm>
          <a:prstGeom prst="line">
            <a:avLst/>
          </a:prstGeom>
          <a:ln w="9525">
            <a:solidFill>
              <a:schemeClr val="tx1"/>
            </a:solidFill>
            <a:round/>
            <a:headEnd/>
            <a:tailEnd/>
          </a:ln>
        </p:spPr>
        <p:txBody>
          <a:bodyPr/>
          <a:lstStyle/>
          <a:p>
            <a:pPr>
              <a:defRPr/>
            </a:pPr>
            <a:endParaRPr lang="pl-PL"/>
          </a:p>
        </p:txBody>
      </p:sp>
      <p:sp>
        <p:nvSpPr>
          <p:cNvPr id="47" name="Oval 7"/>
          <p:cNvSpPr>
            <a:spLocks noChangeArrowheads="1"/>
          </p:cNvSpPr>
          <p:nvPr/>
        </p:nvSpPr>
        <p:spPr bwMode="auto">
          <a:xfrm>
            <a:off x="4814454" y="5084624"/>
            <a:ext cx="457200" cy="457200"/>
          </a:xfrm>
          <a:prstGeom prst="ellipse">
            <a:avLst/>
          </a:prstGeom>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rgbClr val="FF0000"/>
                </a:solidFill>
              </a:rPr>
              <a:t>11</a:t>
            </a:r>
            <a:endParaRPr lang="pl-PL" dirty="0">
              <a:solidFill>
                <a:srgbClr val="FF0000"/>
              </a:solidFill>
            </a:endParaRPr>
          </a:p>
        </p:txBody>
      </p:sp>
      <p:sp>
        <p:nvSpPr>
          <p:cNvPr id="48" name="Oval 7"/>
          <p:cNvSpPr>
            <a:spLocks noChangeArrowheads="1"/>
          </p:cNvSpPr>
          <p:nvPr/>
        </p:nvSpPr>
        <p:spPr bwMode="auto">
          <a:xfrm>
            <a:off x="4019550" y="5101940"/>
            <a:ext cx="457200" cy="457200"/>
          </a:xfrm>
          <a:prstGeom prst="ellipse">
            <a:avLst/>
          </a:prstGeom>
          <a:ln>
            <a:solidFill>
              <a:srgbClr val="FF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dirty="0">
                <a:solidFill>
                  <a:srgbClr val="FF0000"/>
                </a:solidFill>
              </a:rPr>
              <a:t>8</a:t>
            </a:r>
            <a:endParaRPr lang="pl-PL" dirty="0">
              <a:solidFill>
                <a:srgbClr val="FF0000"/>
              </a:solidFill>
            </a:endParaRPr>
          </a:p>
        </p:txBody>
      </p:sp>
      <p:sp>
        <p:nvSpPr>
          <p:cNvPr id="49" name="Line 20"/>
          <p:cNvSpPr>
            <a:spLocks noChangeShapeType="1"/>
          </p:cNvSpPr>
          <p:nvPr/>
        </p:nvSpPr>
        <p:spPr bwMode="auto">
          <a:xfrm flipH="1">
            <a:off x="3943350" y="5510650"/>
            <a:ext cx="133350" cy="256311"/>
          </a:xfrm>
          <a:prstGeom prst="line">
            <a:avLst/>
          </a:prstGeom>
          <a:ln w="9525">
            <a:solidFill>
              <a:schemeClr val="tx1"/>
            </a:solidFill>
            <a:round/>
            <a:headEnd/>
            <a:tailEnd/>
          </a:ln>
        </p:spPr>
        <p:txBody>
          <a:bodyPr/>
          <a:lstStyle/>
          <a:p>
            <a:pPr>
              <a:defRPr/>
            </a:pPr>
            <a:endParaRPr lang="pl-PL"/>
          </a:p>
        </p:txBody>
      </p:sp>
      <p:sp>
        <p:nvSpPr>
          <p:cNvPr id="50" name="Oval 33"/>
          <p:cNvSpPr>
            <a:spLocks noChangeArrowheads="1"/>
          </p:cNvSpPr>
          <p:nvPr/>
        </p:nvSpPr>
        <p:spPr bwMode="auto">
          <a:xfrm>
            <a:off x="3829050" y="5746187"/>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1" name="Line 21"/>
          <p:cNvSpPr>
            <a:spLocks noChangeShapeType="1"/>
          </p:cNvSpPr>
          <p:nvPr/>
        </p:nvSpPr>
        <p:spPr bwMode="auto">
          <a:xfrm>
            <a:off x="4334740" y="5538361"/>
            <a:ext cx="152400" cy="228600"/>
          </a:xfrm>
          <a:prstGeom prst="line">
            <a:avLst/>
          </a:prstGeom>
          <a:ln w="9525">
            <a:solidFill>
              <a:schemeClr val="tx1"/>
            </a:solidFill>
            <a:round/>
            <a:headEnd/>
            <a:tailEnd/>
          </a:ln>
        </p:spPr>
        <p:txBody>
          <a:bodyPr/>
          <a:lstStyle/>
          <a:p>
            <a:pPr>
              <a:defRPr/>
            </a:pPr>
            <a:endParaRPr lang="pl-PL"/>
          </a:p>
        </p:txBody>
      </p:sp>
      <p:sp>
        <p:nvSpPr>
          <p:cNvPr id="52" name="Oval 33"/>
          <p:cNvSpPr>
            <a:spLocks noChangeArrowheads="1"/>
          </p:cNvSpPr>
          <p:nvPr/>
        </p:nvSpPr>
        <p:spPr bwMode="auto">
          <a:xfrm>
            <a:off x="4369376" y="5770424"/>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3" name="Line 20"/>
          <p:cNvSpPr>
            <a:spLocks noChangeShapeType="1"/>
          </p:cNvSpPr>
          <p:nvPr/>
        </p:nvSpPr>
        <p:spPr bwMode="auto">
          <a:xfrm flipH="1">
            <a:off x="4852554" y="5521040"/>
            <a:ext cx="66675" cy="277095"/>
          </a:xfrm>
          <a:prstGeom prst="line">
            <a:avLst/>
          </a:prstGeom>
          <a:ln w="9525">
            <a:solidFill>
              <a:schemeClr val="tx1"/>
            </a:solidFill>
            <a:round/>
            <a:headEnd/>
            <a:tailEnd/>
          </a:ln>
        </p:spPr>
        <p:txBody>
          <a:bodyPr/>
          <a:lstStyle/>
          <a:p>
            <a:pPr>
              <a:defRPr/>
            </a:pPr>
            <a:endParaRPr lang="pl-PL"/>
          </a:p>
        </p:txBody>
      </p:sp>
      <p:sp>
        <p:nvSpPr>
          <p:cNvPr id="54" name="Oval 33"/>
          <p:cNvSpPr>
            <a:spLocks noChangeArrowheads="1"/>
          </p:cNvSpPr>
          <p:nvPr/>
        </p:nvSpPr>
        <p:spPr bwMode="auto">
          <a:xfrm>
            <a:off x="4701886" y="5766961"/>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5" name="Line 21"/>
          <p:cNvSpPr>
            <a:spLocks noChangeShapeType="1"/>
          </p:cNvSpPr>
          <p:nvPr/>
        </p:nvSpPr>
        <p:spPr bwMode="auto">
          <a:xfrm>
            <a:off x="5145231" y="5541824"/>
            <a:ext cx="152400" cy="228600"/>
          </a:xfrm>
          <a:prstGeom prst="line">
            <a:avLst/>
          </a:prstGeom>
          <a:ln w="9525">
            <a:solidFill>
              <a:schemeClr val="tx1"/>
            </a:solidFill>
            <a:round/>
            <a:headEnd/>
            <a:tailEnd/>
          </a:ln>
        </p:spPr>
        <p:txBody>
          <a:bodyPr/>
          <a:lstStyle/>
          <a:p>
            <a:pPr>
              <a:defRPr/>
            </a:pPr>
            <a:endParaRPr lang="pl-PL"/>
          </a:p>
        </p:txBody>
      </p:sp>
      <p:sp>
        <p:nvSpPr>
          <p:cNvPr id="56" name="Oval 33"/>
          <p:cNvSpPr>
            <a:spLocks noChangeArrowheads="1"/>
          </p:cNvSpPr>
          <p:nvPr/>
        </p:nvSpPr>
        <p:spPr bwMode="auto">
          <a:xfrm>
            <a:off x="5221431" y="5766961"/>
            <a:ext cx="228600" cy="2286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57" name="TextBox 56"/>
          <p:cNvSpPr txBox="1"/>
          <p:nvPr/>
        </p:nvSpPr>
        <p:spPr>
          <a:xfrm>
            <a:off x="3415145" y="3006391"/>
            <a:ext cx="695325" cy="276999"/>
          </a:xfrm>
          <a:prstGeom prst="rect">
            <a:avLst/>
          </a:prstGeom>
          <a:noFill/>
        </p:spPr>
        <p:txBody>
          <a:bodyPr wrap="square" rtlCol="0">
            <a:spAutoFit/>
          </a:bodyPr>
          <a:lstStyle/>
          <a:p>
            <a:r>
              <a:rPr lang="en-US" sz="1200" dirty="0" err="1"/>
              <a:t>bh</a:t>
            </a:r>
            <a:r>
              <a:rPr lang="en-US" sz="1200" dirty="0"/>
              <a:t> =2</a:t>
            </a:r>
          </a:p>
        </p:txBody>
      </p:sp>
      <p:sp>
        <p:nvSpPr>
          <p:cNvPr id="58" name="TextBox 57"/>
          <p:cNvSpPr txBox="1"/>
          <p:nvPr/>
        </p:nvSpPr>
        <p:spPr>
          <a:xfrm>
            <a:off x="5445703" y="3754582"/>
            <a:ext cx="695325" cy="276999"/>
          </a:xfrm>
          <a:prstGeom prst="rect">
            <a:avLst/>
          </a:prstGeom>
          <a:noFill/>
        </p:spPr>
        <p:txBody>
          <a:bodyPr wrap="square" rtlCol="0">
            <a:spAutoFit/>
          </a:bodyPr>
          <a:lstStyle/>
          <a:p>
            <a:r>
              <a:rPr lang="en-US" sz="1200" dirty="0" err="1"/>
              <a:t>bh</a:t>
            </a:r>
            <a:r>
              <a:rPr lang="en-US" sz="1200" dirty="0"/>
              <a:t> =2</a:t>
            </a:r>
          </a:p>
        </p:txBody>
      </p:sp>
      <p:sp>
        <p:nvSpPr>
          <p:cNvPr id="59" name="TextBox 58"/>
          <p:cNvSpPr txBox="1"/>
          <p:nvPr/>
        </p:nvSpPr>
        <p:spPr>
          <a:xfrm>
            <a:off x="2662237" y="3768482"/>
            <a:ext cx="695325" cy="276999"/>
          </a:xfrm>
          <a:prstGeom prst="rect">
            <a:avLst/>
          </a:prstGeom>
          <a:noFill/>
        </p:spPr>
        <p:txBody>
          <a:bodyPr wrap="square" rtlCol="0">
            <a:spAutoFit/>
          </a:bodyPr>
          <a:lstStyle/>
          <a:p>
            <a:r>
              <a:rPr lang="en-US" sz="1200" dirty="0" err="1"/>
              <a:t>bh</a:t>
            </a:r>
            <a:r>
              <a:rPr lang="en-US" sz="1200" dirty="0"/>
              <a:t> =1</a:t>
            </a:r>
          </a:p>
        </p:txBody>
      </p:sp>
      <p:sp>
        <p:nvSpPr>
          <p:cNvPr id="60" name="TextBox 59"/>
          <p:cNvSpPr txBox="1"/>
          <p:nvPr/>
        </p:nvSpPr>
        <p:spPr>
          <a:xfrm>
            <a:off x="3957636" y="4450819"/>
            <a:ext cx="695325" cy="276999"/>
          </a:xfrm>
          <a:prstGeom prst="rect">
            <a:avLst/>
          </a:prstGeom>
          <a:noFill/>
        </p:spPr>
        <p:txBody>
          <a:bodyPr wrap="square" rtlCol="0">
            <a:spAutoFit/>
          </a:bodyPr>
          <a:lstStyle/>
          <a:p>
            <a:r>
              <a:rPr lang="en-US" sz="1200" dirty="0" err="1"/>
              <a:t>bh</a:t>
            </a:r>
            <a:r>
              <a:rPr lang="en-US" sz="1200" dirty="0"/>
              <a:t> =1</a:t>
            </a:r>
          </a:p>
        </p:txBody>
      </p:sp>
      <p:sp>
        <p:nvSpPr>
          <p:cNvPr id="61" name="TextBox 60"/>
          <p:cNvSpPr txBox="1"/>
          <p:nvPr/>
        </p:nvSpPr>
        <p:spPr>
          <a:xfrm>
            <a:off x="5943600" y="4440382"/>
            <a:ext cx="695325" cy="276999"/>
          </a:xfrm>
          <a:prstGeom prst="rect">
            <a:avLst/>
          </a:prstGeom>
          <a:noFill/>
        </p:spPr>
        <p:txBody>
          <a:bodyPr wrap="square" rtlCol="0">
            <a:spAutoFit/>
          </a:bodyPr>
          <a:lstStyle/>
          <a:p>
            <a:r>
              <a:rPr lang="en-US" sz="1200" dirty="0" err="1"/>
              <a:t>bh</a:t>
            </a:r>
            <a:r>
              <a:rPr lang="en-US" sz="1200" dirty="0"/>
              <a:t> =1</a:t>
            </a:r>
          </a:p>
        </p:txBody>
      </p:sp>
      <p:sp>
        <p:nvSpPr>
          <p:cNvPr id="63" name="TextBox 62"/>
          <p:cNvSpPr txBox="1"/>
          <p:nvPr/>
        </p:nvSpPr>
        <p:spPr>
          <a:xfrm>
            <a:off x="6424180" y="5205766"/>
            <a:ext cx="695325" cy="276999"/>
          </a:xfrm>
          <a:prstGeom prst="rect">
            <a:avLst/>
          </a:prstGeom>
          <a:noFill/>
        </p:spPr>
        <p:txBody>
          <a:bodyPr wrap="square" rtlCol="0">
            <a:spAutoFit/>
          </a:bodyPr>
          <a:lstStyle/>
          <a:p>
            <a:r>
              <a:rPr lang="en-US" sz="1200" dirty="0" err="1"/>
              <a:t>bh</a:t>
            </a:r>
            <a:r>
              <a:rPr lang="en-US" sz="1200" dirty="0"/>
              <a:t> =1</a:t>
            </a:r>
          </a:p>
        </p:txBody>
      </p:sp>
      <p:sp>
        <p:nvSpPr>
          <p:cNvPr id="64" name="TextBox 63"/>
          <p:cNvSpPr txBox="1"/>
          <p:nvPr/>
        </p:nvSpPr>
        <p:spPr>
          <a:xfrm>
            <a:off x="3408218" y="5167756"/>
            <a:ext cx="695325" cy="276999"/>
          </a:xfrm>
          <a:prstGeom prst="rect">
            <a:avLst/>
          </a:prstGeom>
          <a:noFill/>
        </p:spPr>
        <p:txBody>
          <a:bodyPr wrap="square" rtlCol="0">
            <a:spAutoFit/>
          </a:bodyPr>
          <a:lstStyle/>
          <a:p>
            <a:r>
              <a:rPr lang="en-US" sz="1200" dirty="0" err="1"/>
              <a:t>bh</a:t>
            </a:r>
            <a:r>
              <a:rPr lang="en-US" sz="1200" dirty="0"/>
              <a:t> =1</a:t>
            </a:r>
          </a:p>
        </p:txBody>
      </p:sp>
    </p:spTree>
    <p:extLst>
      <p:ext uri="{BB962C8B-B14F-4D97-AF65-F5344CB8AC3E}">
        <p14:creationId xmlns:p14="http://schemas.microsoft.com/office/powerpoint/2010/main" val="2885651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altLang="en-US"/>
              <a:t>Case 2A1</a:t>
            </a:r>
            <a:br>
              <a:rPr lang="en-US" altLang="en-US"/>
            </a:br>
            <a:r>
              <a:rPr lang="en-US" altLang="en-US"/>
              <a:t>X and T have 2 Black Children</a:t>
            </a:r>
            <a:br>
              <a:rPr lang="en-US" altLang="en-US"/>
            </a:br>
            <a:endParaRPr lang="en-US" altLang="en-US"/>
          </a:p>
        </p:txBody>
      </p:sp>
      <p:sp>
        <p:nvSpPr>
          <p:cNvPr id="39939" name="Oval 4"/>
          <p:cNvSpPr>
            <a:spLocks noChangeArrowheads="1"/>
          </p:cNvSpPr>
          <p:nvPr/>
        </p:nvSpPr>
        <p:spPr bwMode="auto">
          <a:xfrm>
            <a:off x="1143000" y="31242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40" name="Oval 5"/>
          <p:cNvSpPr>
            <a:spLocks noChangeArrowheads="1"/>
          </p:cNvSpPr>
          <p:nvPr/>
        </p:nvSpPr>
        <p:spPr bwMode="auto">
          <a:xfrm>
            <a:off x="1905000" y="2362200"/>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41" name="Oval 6"/>
          <p:cNvSpPr>
            <a:spLocks noChangeArrowheads="1"/>
          </p:cNvSpPr>
          <p:nvPr/>
        </p:nvSpPr>
        <p:spPr bwMode="auto">
          <a:xfrm>
            <a:off x="2819400" y="32766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42" name="Oval 7"/>
          <p:cNvSpPr>
            <a:spLocks noChangeArrowheads="1"/>
          </p:cNvSpPr>
          <p:nvPr/>
        </p:nvSpPr>
        <p:spPr bwMode="auto">
          <a:xfrm>
            <a:off x="609600" y="41910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43" name="Oval 8"/>
          <p:cNvSpPr>
            <a:spLocks noChangeArrowheads="1"/>
          </p:cNvSpPr>
          <p:nvPr/>
        </p:nvSpPr>
        <p:spPr bwMode="auto">
          <a:xfrm>
            <a:off x="1447800" y="41910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44" name="Line 9"/>
          <p:cNvSpPr>
            <a:spLocks noChangeShapeType="1"/>
          </p:cNvSpPr>
          <p:nvPr/>
        </p:nvSpPr>
        <p:spPr bwMode="auto">
          <a:xfrm flipH="1">
            <a:off x="1676400" y="28956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45" name="Line 10"/>
          <p:cNvSpPr>
            <a:spLocks noChangeShapeType="1"/>
          </p:cNvSpPr>
          <p:nvPr/>
        </p:nvSpPr>
        <p:spPr bwMode="auto">
          <a:xfrm flipH="1">
            <a:off x="990600" y="3733800"/>
            <a:ext cx="304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46" name="Line 11"/>
          <p:cNvSpPr>
            <a:spLocks noChangeShapeType="1"/>
          </p:cNvSpPr>
          <p:nvPr/>
        </p:nvSpPr>
        <p:spPr bwMode="auto">
          <a:xfrm>
            <a:off x="1524000" y="3733800"/>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47" name="Line 12"/>
          <p:cNvSpPr>
            <a:spLocks noChangeShapeType="1"/>
          </p:cNvSpPr>
          <p:nvPr/>
        </p:nvSpPr>
        <p:spPr bwMode="auto">
          <a:xfrm>
            <a:off x="2438400" y="2895600"/>
            <a:ext cx="533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48" name="Line 13"/>
          <p:cNvSpPr>
            <a:spLocks noChangeShapeType="1"/>
          </p:cNvSpPr>
          <p:nvPr/>
        </p:nvSpPr>
        <p:spPr bwMode="auto">
          <a:xfrm flipV="1">
            <a:off x="2209800" y="18288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49" name="Text Box 14"/>
          <p:cNvSpPr txBox="1">
            <a:spLocks noChangeArrowheads="1"/>
          </p:cNvSpPr>
          <p:nvPr/>
        </p:nvSpPr>
        <p:spPr bwMode="auto">
          <a:xfrm>
            <a:off x="2667000" y="24384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39950" name="Text Box 15"/>
          <p:cNvSpPr txBox="1">
            <a:spLocks noChangeArrowheads="1"/>
          </p:cNvSpPr>
          <p:nvPr/>
        </p:nvSpPr>
        <p:spPr bwMode="auto">
          <a:xfrm>
            <a:off x="3581400" y="33528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39951" name="Text Box 16"/>
          <p:cNvSpPr txBox="1">
            <a:spLocks noChangeArrowheads="1"/>
          </p:cNvSpPr>
          <p:nvPr/>
        </p:nvSpPr>
        <p:spPr bwMode="auto">
          <a:xfrm>
            <a:off x="685800" y="32004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39952" name="Line 17"/>
          <p:cNvSpPr>
            <a:spLocks noChangeShapeType="1"/>
          </p:cNvSpPr>
          <p:nvPr/>
        </p:nvSpPr>
        <p:spPr bwMode="auto">
          <a:xfrm flipH="1">
            <a:off x="2895600" y="38862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53" name="Line 18"/>
          <p:cNvSpPr>
            <a:spLocks noChangeShapeType="1"/>
          </p:cNvSpPr>
          <p:nvPr/>
        </p:nvSpPr>
        <p:spPr bwMode="auto">
          <a:xfrm>
            <a:off x="3276600" y="38862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54" name="Oval 21"/>
          <p:cNvSpPr>
            <a:spLocks noChangeArrowheads="1"/>
          </p:cNvSpPr>
          <p:nvPr/>
        </p:nvSpPr>
        <p:spPr bwMode="auto">
          <a:xfrm>
            <a:off x="2514600" y="41910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55" name="Oval 22"/>
          <p:cNvSpPr>
            <a:spLocks noChangeArrowheads="1"/>
          </p:cNvSpPr>
          <p:nvPr/>
        </p:nvSpPr>
        <p:spPr bwMode="auto">
          <a:xfrm>
            <a:off x="3352800" y="41910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56" name="Oval 23"/>
          <p:cNvSpPr>
            <a:spLocks noChangeArrowheads="1"/>
          </p:cNvSpPr>
          <p:nvPr/>
        </p:nvSpPr>
        <p:spPr bwMode="auto">
          <a:xfrm>
            <a:off x="5334000" y="3276600"/>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57" name="Oval 24"/>
          <p:cNvSpPr>
            <a:spLocks noChangeArrowheads="1"/>
          </p:cNvSpPr>
          <p:nvPr/>
        </p:nvSpPr>
        <p:spPr bwMode="auto">
          <a:xfrm>
            <a:off x="6096000" y="25146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58" name="Oval 25"/>
          <p:cNvSpPr>
            <a:spLocks noChangeArrowheads="1"/>
          </p:cNvSpPr>
          <p:nvPr/>
        </p:nvSpPr>
        <p:spPr bwMode="auto">
          <a:xfrm>
            <a:off x="7010400" y="3429000"/>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59" name="Oval 26"/>
          <p:cNvSpPr>
            <a:spLocks noChangeArrowheads="1"/>
          </p:cNvSpPr>
          <p:nvPr/>
        </p:nvSpPr>
        <p:spPr bwMode="auto">
          <a:xfrm>
            <a:off x="4800600" y="43434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60" name="Oval 27"/>
          <p:cNvSpPr>
            <a:spLocks noChangeArrowheads="1"/>
          </p:cNvSpPr>
          <p:nvPr/>
        </p:nvSpPr>
        <p:spPr bwMode="auto">
          <a:xfrm>
            <a:off x="5638800" y="43434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61" name="Line 28"/>
          <p:cNvSpPr>
            <a:spLocks noChangeShapeType="1"/>
          </p:cNvSpPr>
          <p:nvPr/>
        </p:nvSpPr>
        <p:spPr bwMode="auto">
          <a:xfrm flipH="1">
            <a:off x="5867400" y="30480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62" name="Line 29"/>
          <p:cNvSpPr>
            <a:spLocks noChangeShapeType="1"/>
          </p:cNvSpPr>
          <p:nvPr/>
        </p:nvSpPr>
        <p:spPr bwMode="auto">
          <a:xfrm flipH="1">
            <a:off x="5181600" y="3886200"/>
            <a:ext cx="304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63" name="Line 30"/>
          <p:cNvSpPr>
            <a:spLocks noChangeShapeType="1"/>
          </p:cNvSpPr>
          <p:nvPr/>
        </p:nvSpPr>
        <p:spPr bwMode="auto">
          <a:xfrm>
            <a:off x="5715000" y="3886200"/>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64" name="Line 31"/>
          <p:cNvSpPr>
            <a:spLocks noChangeShapeType="1"/>
          </p:cNvSpPr>
          <p:nvPr/>
        </p:nvSpPr>
        <p:spPr bwMode="auto">
          <a:xfrm>
            <a:off x="6629400" y="3048000"/>
            <a:ext cx="533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65" name="Line 32"/>
          <p:cNvSpPr>
            <a:spLocks noChangeShapeType="1"/>
          </p:cNvSpPr>
          <p:nvPr/>
        </p:nvSpPr>
        <p:spPr bwMode="auto">
          <a:xfrm flipV="1">
            <a:off x="6400800" y="198120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66" name="Text Box 33"/>
          <p:cNvSpPr txBox="1">
            <a:spLocks noChangeArrowheads="1"/>
          </p:cNvSpPr>
          <p:nvPr/>
        </p:nvSpPr>
        <p:spPr bwMode="auto">
          <a:xfrm>
            <a:off x="6858000" y="25908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39967" name="Text Box 34"/>
          <p:cNvSpPr txBox="1">
            <a:spLocks noChangeArrowheads="1"/>
          </p:cNvSpPr>
          <p:nvPr/>
        </p:nvSpPr>
        <p:spPr bwMode="auto">
          <a:xfrm>
            <a:off x="7772400" y="35052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39968" name="Text Box 35"/>
          <p:cNvSpPr txBox="1">
            <a:spLocks noChangeArrowheads="1"/>
          </p:cNvSpPr>
          <p:nvPr/>
        </p:nvSpPr>
        <p:spPr bwMode="auto">
          <a:xfrm>
            <a:off x="4876800" y="3352800"/>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39969" name="Line 36"/>
          <p:cNvSpPr>
            <a:spLocks noChangeShapeType="1"/>
          </p:cNvSpPr>
          <p:nvPr/>
        </p:nvSpPr>
        <p:spPr bwMode="auto">
          <a:xfrm flipH="1">
            <a:off x="7086600" y="4038600"/>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0" name="Line 37"/>
          <p:cNvSpPr>
            <a:spLocks noChangeShapeType="1"/>
          </p:cNvSpPr>
          <p:nvPr/>
        </p:nvSpPr>
        <p:spPr bwMode="auto">
          <a:xfrm>
            <a:off x="7467600" y="4038600"/>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1" name="Oval 38"/>
          <p:cNvSpPr>
            <a:spLocks noChangeArrowheads="1"/>
          </p:cNvSpPr>
          <p:nvPr/>
        </p:nvSpPr>
        <p:spPr bwMode="auto">
          <a:xfrm>
            <a:off x="6705600" y="43434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72" name="Oval 39"/>
          <p:cNvSpPr>
            <a:spLocks noChangeArrowheads="1"/>
          </p:cNvSpPr>
          <p:nvPr/>
        </p:nvSpPr>
        <p:spPr bwMode="auto">
          <a:xfrm>
            <a:off x="7543800" y="4343400"/>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39973" name="Text Box 40"/>
          <p:cNvSpPr txBox="1">
            <a:spLocks noChangeArrowheads="1"/>
          </p:cNvSpPr>
          <p:nvPr/>
        </p:nvSpPr>
        <p:spPr bwMode="auto">
          <a:xfrm>
            <a:off x="838200" y="5562600"/>
            <a:ext cx="7162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Just recolor X, P and T and move down the tree</a:t>
            </a:r>
          </a:p>
        </p:txBody>
      </p:sp>
      <p:sp>
        <p:nvSpPr>
          <p:cNvPr id="39974" name="Line 41"/>
          <p:cNvSpPr>
            <a:spLocks noChangeShapeType="1"/>
          </p:cNvSpPr>
          <p:nvPr/>
        </p:nvSpPr>
        <p:spPr bwMode="auto">
          <a:xfrm flipH="1">
            <a:off x="609600" y="47244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5" name="Line 42"/>
          <p:cNvSpPr>
            <a:spLocks noChangeShapeType="1"/>
          </p:cNvSpPr>
          <p:nvPr/>
        </p:nvSpPr>
        <p:spPr bwMode="auto">
          <a:xfrm>
            <a:off x="1143000" y="47244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6" name="Line 43"/>
          <p:cNvSpPr>
            <a:spLocks noChangeShapeType="1"/>
          </p:cNvSpPr>
          <p:nvPr/>
        </p:nvSpPr>
        <p:spPr bwMode="auto">
          <a:xfrm flipH="1">
            <a:off x="14478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7" name="Line 44"/>
          <p:cNvSpPr>
            <a:spLocks noChangeShapeType="1"/>
          </p:cNvSpPr>
          <p:nvPr/>
        </p:nvSpPr>
        <p:spPr bwMode="auto">
          <a:xfrm>
            <a:off x="19812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8" name="Line 45"/>
          <p:cNvSpPr>
            <a:spLocks noChangeShapeType="1"/>
          </p:cNvSpPr>
          <p:nvPr/>
        </p:nvSpPr>
        <p:spPr bwMode="auto">
          <a:xfrm flipH="1">
            <a:off x="25146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79" name="Line 46"/>
          <p:cNvSpPr>
            <a:spLocks noChangeShapeType="1"/>
          </p:cNvSpPr>
          <p:nvPr/>
        </p:nvSpPr>
        <p:spPr bwMode="auto">
          <a:xfrm>
            <a:off x="30480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0" name="Line 47"/>
          <p:cNvSpPr>
            <a:spLocks noChangeShapeType="1"/>
          </p:cNvSpPr>
          <p:nvPr/>
        </p:nvSpPr>
        <p:spPr bwMode="auto">
          <a:xfrm flipH="1">
            <a:off x="33528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1" name="Line 48"/>
          <p:cNvSpPr>
            <a:spLocks noChangeShapeType="1"/>
          </p:cNvSpPr>
          <p:nvPr/>
        </p:nvSpPr>
        <p:spPr bwMode="auto">
          <a:xfrm>
            <a:off x="3886200" y="48006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2" name="Line 49"/>
          <p:cNvSpPr>
            <a:spLocks noChangeShapeType="1"/>
          </p:cNvSpPr>
          <p:nvPr/>
        </p:nvSpPr>
        <p:spPr bwMode="auto">
          <a:xfrm flipH="1">
            <a:off x="48006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3" name="Line 50"/>
          <p:cNvSpPr>
            <a:spLocks noChangeShapeType="1"/>
          </p:cNvSpPr>
          <p:nvPr/>
        </p:nvSpPr>
        <p:spPr bwMode="auto">
          <a:xfrm>
            <a:off x="53340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4" name="Line 51"/>
          <p:cNvSpPr>
            <a:spLocks noChangeShapeType="1"/>
          </p:cNvSpPr>
          <p:nvPr/>
        </p:nvSpPr>
        <p:spPr bwMode="auto">
          <a:xfrm flipH="1">
            <a:off x="56388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5" name="Line 52"/>
          <p:cNvSpPr>
            <a:spLocks noChangeShapeType="1"/>
          </p:cNvSpPr>
          <p:nvPr/>
        </p:nvSpPr>
        <p:spPr bwMode="auto">
          <a:xfrm>
            <a:off x="61722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6" name="Line 53"/>
          <p:cNvSpPr>
            <a:spLocks noChangeShapeType="1"/>
          </p:cNvSpPr>
          <p:nvPr/>
        </p:nvSpPr>
        <p:spPr bwMode="auto">
          <a:xfrm flipH="1">
            <a:off x="67056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7" name="Line 54"/>
          <p:cNvSpPr>
            <a:spLocks noChangeShapeType="1"/>
          </p:cNvSpPr>
          <p:nvPr/>
        </p:nvSpPr>
        <p:spPr bwMode="auto">
          <a:xfrm>
            <a:off x="72390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8" name="Line 55"/>
          <p:cNvSpPr>
            <a:spLocks noChangeShapeType="1"/>
          </p:cNvSpPr>
          <p:nvPr/>
        </p:nvSpPr>
        <p:spPr bwMode="auto">
          <a:xfrm flipH="1">
            <a:off x="75438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9" name="Line 56"/>
          <p:cNvSpPr>
            <a:spLocks noChangeShapeType="1"/>
          </p:cNvSpPr>
          <p:nvPr/>
        </p:nvSpPr>
        <p:spPr bwMode="auto">
          <a:xfrm>
            <a:off x="80772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853006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0164"/>
            <a:ext cx="7772400" cy="609600"/>
          </a:xfrm>
        </p:spPr>
        <p:txBody>
          <a:bodyPr/>
          <a:lstStyle/>
          <a:p>
            <a:pPr eaLnBrk="1" hangingPunct="1"/>
            <a:r>
              <a:rPr lang="en-US" altLang="en-US"/>
              <a:t>Case 2A2</a:t>
            </a:r>
          </a:p>
        </p:txBody>
      </p:sp>
      <p:sp>
        <p:nvSpPr>
          <p:cNvPr id="40963" name="Oval 4"/>
          <p:cNvSpPr>
            <a:spLocks noChangeArrowheads="1"/>
          </p:cNvSpPr>
          <p:nvPr/>
        </p:nvSpPr>
        <p:spPr bwMode="auto">
          <a:xfrm>
            <a:off x="762000" y="36991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64" name="Oval 5"/>
          <p:cNvSpPr>
            <a:spLocks noChangeArrowheads="1"/>
          </p:cNvSpPr>
          <p:nvPr/>
        </p:nvSpPr>
        <p:spPr bwMode="auto">
          <a:xfrm>
            <a:off x="1524000" y="2937164"/>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65" name="Oval 6"/>
          <p:cNvSpPr>
            <a:spLocks noChangeArrowheads="1"/>
          </p:cNvSpPr>
          <p:nvPr/>
        </p:nvSpPr>
        <p:spPr bwMode="auto">
          <a:xfrm>
            <a:off x="2438400" y="38515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66" name="Oval 7"/>
          <p:cNvSpPr>
            <a:spLocks noChangeArrowheads="1"/>
          </p:cNvSpPr>
          <p:nvPr/>
        </p:nvSpPr>
        <p:spPr bwMode="auto">
          <a:xfrm>
            <a:off x="228600" y="47659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67" name="Oval 8"/>
          <p:cNvSpPr>
            <a:spLocks noChangeArrowheads="1"/>
          </p:cNvSpPr>
          <p:nvPr/>
        </p:nvSpPr>
        <p:spPr bwMode="auto">
          <a:xfrm>
            <a:off x="1066800" y="47659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68" name="Line 9"/>
          <p:cNvSpPr>
            <a:spLocks noChangeShapeType="1"/>
          </p:cNvSpPr>
          <p:nvPr/>
        </p:nvSpPr>
        <p:spPr bwMode="auto">
          <a:xfrm flipH="1">
            <a:off x="1295400" y="3470564"/>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69" name="Line 10"/>
          <p:cNvSpPr>
            <a:spLocks noChangeShapeType="1"/>
          </p:cNvSpPr>
          <p:nvPr/>
        </p:nvSpPr>
        <p:spPr bwMode="auto">
          <a:xfrm flipH="1">
            <a:off x="609600" y="4308764"/>
            <a:ext cx="304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0" name="Line 11"/>
          <p:cNvSpPr>
            <a:spLocks noChangeShapeType="1"/>
          </p:cNvSpPr>
          <p:nvPr/>
        </p:nvSpPr>
        <p:spPr bwMode="auto">
          <a:xfrm>
            <a:off x="1143000" y="4308764"/>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1" name="Line 12"/>
          <p:cNvSpPr>
            <a:spLocks noChangeShapeType="1"/>
          </p:cNvSpPr>
          <p:nvPr/>
        </p:nvSpPr>
        <p:spPr bwMode="auto">
          <a:xfrm>
            <a:off x="2057400" y="3470564"/>
            <a:ext cx="533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2" name="Line 13"/>
          <p:cNvSpPr>
            <a:spLocks noChangeShapeType="1"/>
          </p:cNvSpPr>
          <p:nvPr/>
        </p:nvSpPr>
        <p:spPr bwMode="auto">
          <a:xfrm flipV="1">
            <a:off x="1828800" y="2403764"/>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3" name="Text Box 14"/>
          <p:cNvSpPr txBox="1">
            <a:spLocks noChangeArrowheads="1"/>
          </p:cNvSpPr>
          <p:nvPr/>
        </p:nvSpPr>
        <p:spPr bwMode="auto">
          <a:xfrm>
            <a:off x="2286000" y="30133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40974" name="Text Box 15"/>
          <p:cNvSpPr txBox="1">
            <a:spLocks noChangeArrowheads="1"/>
          </p:cNvSpPr>
          <p:nvPr/>
        </p:nvSpPr>
        <p:spPr bwMode="auto">
          <a:xfrm>
            <a:off x="3200400" y="39277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40975" name="Text Box 16"/>
          <p:cNvSpPr txBox="1">
            <a:spLocks noChangeArrowheads="1"/>
          </p:cNvSpPr>
          <p:nvPr/>
        </p:nvSpPr>
        <p:spPr bwMode="auto">
          <a:xfrm>
            <a:off x="304800" y="37753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40976" name="Line 17"/>
          <p:cNvSpPr>
            <a:spLocks noChangeShapeType="1"/>
          </p:cNvSpPr>
          <p:nvPr/>
        </p:nvSpPr>
        <p:spPr bwMode="auto">
          <a:xfrm flipH="1">
            <a:off x="2514600" y="4461164"/>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7" name="Line 18"/>
          <p:cNvSpPr>
            <a:spLocks noChangeShapeType="1"/>
          </p:cNvSpPr>
          <p:nvPr/>
        </p:nvSpPr>
        <p:spPr bwMode="auto">
          <a:xfrm>
            <a:off x="2895600" y="4461164"/>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8" name="Oval 19"/>
          <p:cNvSpPr>
            <a:spLocks noChangeArrowheads="1"/>
          </p:cNvSpPr>
          <p:nvPr/>
        </p:nvSpPr>
        <p:spPr bwMode="auto">
          <a:xfrm>
            <a:off x="2133600" y="4765964"/>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79" name="Oval 20"/>
          <p:cNvSpPr>
            <a:spLocks noChangeArrowheads="1"/>
          </p:cNvSpPr>
          <p:nvPr/>
        </p:nvSpPr>
        <p:spPr bwMode="auto">
          <a:xfrm>
            <a:off x="2971800" y="47659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80" name="Text Box 21"/>
          <p:cNvSpPr txBox="1">
            <a:spLocks noChangeArrowheads="1"/>
          </p:cNvSpPr>
          <p:nvPr/>
        </p:nvSpPr>
        <p:spPr bwMode="auto">
          <a:xfrm>
            <a:off x="1828800" y="4491327"/>
            <a:ext cx="4572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L</a:t>
            </a:r>
          </a:p>
        </p:txBody>
      </p:sp>
      <p:sp>
        <p:nvSpPr>
          <p:cNvPr id="40981" name="Text Box 41"/>
          <p:cNvSpPr txBox="1">
            <a:spLocks noChangeArrowheads="1"/>
          </p:cNvSpPr>
          <p:nvPr/>
        </p:nvSpPr>
        <p:spPr bwMode="auto">
          <a:xfrm>
            <a:off x="381000" y="1260764"/>
            <a:ext cx="7543800"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solidFill>
                  <a:schemeClr val="tx2"/>
                </a:solidFill>
              </a:rPr>
              <a:t>X has 2 Black Children and T’s Left Child is Red</a:t>
            </a:r>
          </a:p>
          <a:p>
            <a:pPr eaLnBrk="1" hangingPunct="1">
              <a:spcBef>
                <a:spcPct val="50000"/>
              </a:spcBef>
              <a:buFontTx/>
              <a:buNone/>
            </a:pPr>
            <a:r>
              <a:rPr lang="en-US" altLang="en-US" sz="2400"/>
              <a:t>Rotate L around T, then L around P</a:t>
            </a:r>
            <a:br>
              <a:rPr lang="en-US" altLang="en-US" sz="2400"/>
            </a:br>
            <a:r>
              <a:rPr lang="en-US" altLang="en-US" sz="2400"/>
              <a:t>Recolor X and P then continue down the tree</a:t>
            </a:r>
          </a:p>
          <a:p>
            <a:pPr eaLnBrk="1" hangingPunct="1">
              <a:spcBef>
                <a:spcPct val="50000"/>
              </a:spcBef>
              <a:buFontTx/>
              <a:buNone/>
            </a:pPr>
            <a:endParaRPr lang="en-US" altLang="en-US" sz="2400">
              <a:solidFill>
                <a:schemeClr val="tx2"/>
              </a:solidFill>
            </a:endParaRPr>
          </a:p>
        </p:txBody>
      </p:sp>
      <p:sp>
        <p:nvSpPr>
          <p:cNvPr id="40982" name="AutoShape 42"/>
          <p:cNvSpPr>
            <a:spLocks noChangeArrowheads="1"/>
          </p:cNvSpPr>
          <p:nvPr/>
        </p:nvSpPr>
        <p:spPr bwMode="auto">
          <a:xfrm>
            <a:off x="1676400" y="5604164"/>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L1</a:t>
            </a:r>
          </a:p>
        </p:txBody>
      </p:sp>
      <p:sp>
        <p:nvSpPr>
          <p:cNvPr id="40983" name="AutoShape 43"/>
          <p:cNvSpPr>
            <a:spLocks noChangeArrowheads="1"/>
          </p:cNvSpPr>
          <p:nvPr/>
        </p:nvSpPr>
        <p:spPr bwMode="auto">
          <a:xfrm>
            <a:off x="2438400" y="5604164"/>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L2</a:t>
            </a:r>
          </a:p>
        </p:txBody>
      </p:sp>
      <p:sp>
        <p:nvSpPr>
          <p:cNvPr id="40984" name="Line 44"/>
          <p:cNvSpPr>
            <a:spLocks noChangeShapeType="1"/>
          </p:cNvSpPr>
          <p:nvPr/>
        </p:nvSpPr>
        <p:spPr bwMode="auto">
          <a:xfrm flipH="1">
            <a:off x="2057400" y="5375564"/>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85" name="Line 45"/>
          <p:cNvSpPr>
            <a:spLocks noChangeShapeType="1"/>
          </p:cNvSpPr>
          <p:nvPr/>
        </p:nvSpPr>
        <p:spPr bwMode="auto">
          <a:xfrm>
            <a:off x="2590800" y="5375564"/>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86" name="Oval 46"/>
          <p:cNvSpPr>
            <a:spLocks noChangeArrowheads="1"/>
          </p:cNvSpPr>
          <p:nvPr/>
        </p:nvSpPr>
        <p:spPr bwMode="auto">
          <a:xfrm>
            <a:off x="5257800" y="4537364"/>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87" name="Oval 47"/>
          <p:cNvSpPr>
            <a:spLocks noChangeArrowheads="1"/>
          </p:cNvSpPr>
          <p:nvPr/>
        </p:nvSpPr>
        <p:spPr bwMode="auto">
          <a:xfrm>
            <a:off x="5715000" y="36991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88" name="Oval 48"/>
          <p:cNvSpPr>
            <a:spLocks noChangeArrowheads="1"/>
          </p:cNvSpPr>
          <p:nvPr/>
        </p:nvSpPr>
        <p:spPr bwMode="auto">
          <a:xfrm>
            <a:off x="7467600" y="34705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89" name="Oval 49"/>
          <p:cNvSpPr>
            <a:spLocks noChangeArrowheads="1"/>
          </p:cNvSpPr>
          <p:nvPr/>
        </p:nvSpPr>
        <p:spPr bwMode="auto">
          <a:xfrm>
            <a:off x="4724400" y="57565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90" name="Oval 50"/>
          <p:cNvSpPr>
            <a:spLocks noChangeArrowheads="1"/>
          </p:cNvSpPr>
          <p:nvPr/>
        </p:nvSpPr>
        <p:spPr bwMode="auto">
          <a:xfrm>
            <a:off x="5562600" y="57565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0991" name="Line 51"/>
          <p:cNvSpPr>
            <a:spLocks noChangeShapeType="1"/>
          </p:cNvSpPr>
          <p:nvPr/>
        </p:nvSpPr>
        <p:spPr bwMode="auto">
          <a:xfrm flipH="1">
            <a:off x="5715000" y="4308764"/>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2" name="Line 52"/>
          <p:cNvSpPr>
            <a:spLocks noChangeShapeType="1"/>
          </p:cNvSpPr>
          <p:nvPr/>
        </p:nvSpPr>
        <p:spPr bwMode="auto">
          <a:xfrm flipH="1">
            <a:off x="5105400" y="5146964"/>
            <a:ext cx="3810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3" name="Line 53"/>
          <p:cNvSpPr>
            <a:spLocks noChangeShapeType="1"/>
          </p:cNvSpPr>
          <p:nvPr/>
        </p:nvSpPr>
        <p:spPr bwMode="auto">
          <a:xfrm>
            <a:off x="5638800" y="5146964"/>
            <a:ext cx="228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4" name="Line 54"/>
          <p:cNvSpPr>
            <a:spLocks noChangeShapeType="1"/>
          </p:cNvSpPr>
          <p:nvPr/>
        </p:nvSpPr>
        <p:spPr bwMode="auto">
          <a:xfrm>
            <a:off x="6934200" y="3165764"/>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5" name="Line 55"/>
          <p:cNvSpPr>
            <a:spLocks noChangeShapeType="1"/>
          </p:cNvSpPr>
          <p:nvPr/>
        </p:nvSpPr>
        <p:spPr bwMode="auto">
          <a:xfrm flipV="1">
            <a:off x="6172200" y="3318164"/>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6" name="Text Box 56"/>
          <p:cNvSpPr txBox="1">
            <a:spLocks noChangeArrowheads="1"/>
          </p:cNvSpPr>
          <p:nvPr/>
        </p:nvSpPr>
        <p:spPr bwMode="auto">
          <a:xfrm>
            <a:off x="5410200" y="36991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40997" name="Text Box 57"/>
          <p:cNvSpPr txBox="1">
            <a:spLocks noChangeArrowheads="1"/>
          </p:cNvSpPr>
          <p:nvPr/>
        </p:nvSpPr>
        <p:spPr bwMode="auto">
          <a:xfrm>
            <a:off x="8229600" y="35467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40998" name="Text Box 58"/>
          <p:cNvSpPr txBox="1">
            <a:spLocks noChangeArrowheads="1"/>
          </p:cNvSpPr>
          <p:nvPr/>
        </p:nvSpPr>
        <p:spPr bwMode="auto">
          <a:xfrm>
            <a:off x="4800600" y="47659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40999" name="Line 59"/>
          <p:cNvSpPr>
            <a:spLocks noChangeShapeType="1"/>
          </p:cNvSpPr>
          <p:nvPr/>
        </p:nvSpPr>
        <p:spPr bwMode="auto">
          <a:xfrm flipH="1">
            <a:off x="6629400" y="2327564"/>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0" name="Line 60"/>
          <p:cNvSpPr>
            <a:spLocks noChangeShapeType="1"/>
          </p:cNvSpPr>
          <p:nvPr/>
        </p:nvSpPr>
        <p:spPr bwMode="auto">
          <a:xfrm>
            <a:off x="7924800" y="4080164"/>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1" name="Oval 61"/>
          <p:cNvSpPr>
            <a:spLocks noChangeArrowheads="1"/>
          </p:cNvSpPr>
          <p:nvPr/>
        </p:nvSpPr>
        <p:spPr bwMode="auto">
          <a:xfrm>
            <a:off x="6248400" y="2784764"/>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002" name="Oval 62"/>
          <p:cNvSpPr>
            <a:spLocks noChangeArrowheads="1"/>
          </p:cNvSpPr>
          <p:nvPr/>
        </p:nvSpPr>
        <p:spPr bwMode="auto">
          <a:xfrm>
            <a:off x="8001000" y="4537364"/>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003" name="Text Box 63"/>
          <p:cNvSpPr txBox="1">
            <a:spLocks noChangeArrowheads="1"/>
          </p:cNvSpPr>
          <p:nvPr/>
        </p:nvSpPr>
        <p:spPr bwMode="auto">
          <a:xfrm>
            <a:off x="5867400" y="2556164"/>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L</a:t>
            </a:r>
          </a:p>
        </p:txBody>
      </p:sp>
      <p:sp>
        <p:nvSpPr>
          <p:cNvPr id="41004" name="AutoShape 64"/>
          <p:cNvSpPr>
            <a:spLocks noChangeArrowheads="1"/>
          </p:cNvSpPr>
          <p:nvPr/>
        </p:nvSpPr>
        <p:spPr bwMode="auto">
          <a:xfrm>
            <a:off x="6096000" y="4613564"/>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L1</a:t>
            </a:r>
          </a:p>
        </p:txBody>
      </p:sp>
      <p:sp>
        <p:nvSpPr>
          <p:cNvPr id="41005" name="AutoShape 65"/>
          <p:cNvSpPr>
            <a:spLocks noChangeArrowheads="1"/>
          </p:cNvSpPr>
          <p:nvPr/>
        </p:nvSpPr>
        <p:spPr bwMode="auto">
          <a:xfrm>
            <a:off x="7086600" y="4613564"/>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L2</a:t>
            </a:r>
          </a:p>
        </p:txBody>
      </p:sp>
      <p:sp>
        <p:nvSpPr>
          <p:cNvPr id="41006" name="Line 66"/>
          <p:cNvSpPr>
            <a:spLocks noChangeShapeType="1"/>
          </p:cNvSpPr>
          <p:nvPr/>
        </p:nvSpPr>
        <p:spPr bwMode="auto">
          <a:xfrm>
            <a:off x="6248400" y="4232564"/>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7" name="Line 67"/>
          <p:cNvSpPr>
            <a:spLocks noChangeShapeType="1"/>
          </p:cNvSpPr>
          <p:nvPr/>
        </p:nvSpPr>
        <p:spPr bwMode="auto">
          <a:xfrm flipH="1">
            <a:off x="7391400" y="4080164"/>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8" name="Line 68"/>
          <p:cNvSpPr>
            <a:spLocks noChangeShapeType="1"/>
          </p:cNvSpPr>
          <p:nvPr/>
        </p:nvSpPr>
        <p:spPr bwMode="auto">
          <a:xfrm flipH="1">
            <a:off x="1524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9" name="Line 69"/>
          <p:cNvSpPr>
            <a:spLocks noChangeShapeType="1"/>
          </p:cNvSpPr>
          <p:nvPr/>
        </p:nvSpPr>
        <p:spPr bwMode="auto">
          <a:xfrm>
            <a:off x="6858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0" name="Line 70"/>
          <p:cNvSpPr>
            <a:spLocks noChangeShapeType="1"/>
          </p:cNvSpPr>
          <p:nvPr/>
        </p:nvSpPr>
        <p:spPr bwMode="auto">
          <a:xfrm flipH="1">
            <a:off x="10668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1" name="Line 71"/>
          <p:cNvSpPr>
            <a:spLocks noChangeShapeType="1"/>
          </p:cNvSpPr>
          <p:nvPr/>
        </p:nvSpPr>
        <p:spPr bwMode="auto">
          <a:xfrm>
            <a:off x="16002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2" name="Line 72"/>
          <p:cNvSpPr>
            <a:spLocks noChangeShapeType="1"/>
          </p:cNvSpPr>
          <p:nvPr/>
        </p:nvSpPr>
        <p:spPr bwMode="auto">
          <a:xfrm flipH="1">
            <a:off x="30480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3" name="Line 73"/>
          <p:cNvSpPr>
            <a:spLocks noChangeShapeType="1"/>
          </p:cNvSpPr>
          <p:nvPr/>
        </p:nvSpPr>
        <p:spPr bwMode="auto">
          <a:xfrm>
            <a:off x="3581400" y="53755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4" name="Line 74"/>
          <p:cNvSpPr>
            <a:spLocks noChangeShapeType="1"/>
          </p:cNvSpPr>
          <p:nvPr/>
        </p:nvSpPr>
        <p:spPr bwMode="auto">
          <a:xfrm flipH="1">
            <a:off x="8001000" y="51469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5" name="Line 75"/>
          <p:cNvSpPr>
            <a:spLocks noChangeShapeType="1"/>
          </p:cNvSpPr>
          <p:nvPr/>
        </p:nvSpPr>
        <p:spPr bwMode="auto">
          <a:xfrm>
            <a:off x="8534400" y="51469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6" name="Line 76"/>
          <p:cNvSpPr>
            <a:spLocks noChangeShapeType="1"/>
          </p:cNvSpPr>
          <p:nvPr/>
        </p:nvSpPr>
        <p:spPr bwMode="auto">
          <a:xfrm flipH="1">
            <a:off x="4648200" y="62137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7" name="Line 77"/>
          <p:cNvSpPr>
            <a:spLocks noChangeShapeType="1"/>
          </p:cNvSpPr>
          <p:nvPr/>
        </p:nvSpPr>
        <p:spPr bwMode="auto">
          <a:xfrm>
            <a:off x="5181600" y="62137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8" name="Line 78"/>
          <p:cNvSpPr>
            <a:spLocks noChangeShapeType="1"/>
          </p:cNvSpPr>
          <p:nvPr/>
        </p:nvSpPr>
        <p:spPr bwMode="auto">
          <a:xfrm flipH="1">
            <a:off x="5638800" y="62137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9" name="Line 79"/>
          <p:cNvSpPr>
            <a:spLocks noChangeShapeType="1"/>
          </p:cNvSpPr>
          <p:nvPr/>
        </p:nvSpPr>
        <p:spPr bwMode="auto">
          <a:xfrm>
            <a:off x="6172200" y="6213764"/>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266753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57200" y="512618"/>
            <a:ext cx="7772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dirty="0">
                <a:solidFill>
                  <a:schemeClr val="tx2"/>
                </a:solidFill>
              </a:rPr>
              <a:t>Case 2A3</a:t>
            </a:r>
          </a:p>
        </p:txBody>
      </p:sp>
      <p:sp>
        <p:nvSpPr>
          <p:cNvPr id="41987" name="Oval 3"/>
          <p:cNvSpPr>
            <a:spLocks noChangeArrowheads="1"/>
          </p:cNvSpPr>
          <p:nvPr/>
        </p:nvSpPr>
        <p:spPr bwMode="auto">
          <a:xfrm>
            <a:off x="762000" y="37130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988" name="Oval 4"/>
          <p:cNvSpPr>
            <a:spLocks noChangeArrowheads="1"/>
          </p:cNvSpPr>
          <p:nvPr/>
        </p:nvSpPr>
        <p:spPr bwMode="auto">
          <a:xfrm>
            <a:off x="1524000" y="2951018"/>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989" name="Oval 5"/>
          <p:cNvSpPr>
            <a:spLocks noChangeArrowheads="1"/>
          </p:cNvSpPr>
          <p:nvPr/>
        </p:nvSpPr>
        <p:spPr bwMode="auto">
          <a:xfrm>
            <a:off x="2438400" y="38654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990" name="Oval 6"/>
          <p:cNvSpPr>
            <a:spLocks noChangeArrowheads="1"/>
          </p:cNvSpPr>
          <p:nvPr/>
        </p:nvSpPr>
        <p:spPr bwMode="auto">
          <a:xfrm>
            <a:off x="228600" y="47798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991" name="Oval 7"/>
          <p:cNvSpPr>
            <a:spLocks noChangeArrowheads="1"/>
          </p:cNvSpPr>
          <p:nvPr/>
        </p:nvSpPr>
        <p:spPr bwMode="auto">
          <a:xfrm>
            <a:off x="1066800" y="47798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1992" name="Line 8"/>
          <p:cNvSpPr>
            <a:spLocks noChangeShapeType="1"/>
          </p:cNvSpPr>
          <p:nvPr/>
        </p:nvSpPr>
        <p:spPr bwMode="auto">
          <a:xfrm flipH="1">
            <a:off x="1295400" y="3484418"/>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993" name="Line 9"/>
          <p:cNvSpPr>
            <a:spLocks noChangeShapeType="1"/>
          </p:cNvSpPr>
          <p:nvPr/>
        </p:nvSpPr>
        <p:spPr bwMode="auto">
          <a:xfrm flipH="1">
            <a:off x="609600" y="4322618"/>
            <a:ext cx="304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994" name="Line 10"/>
          <p:cNvSpPr>
            <a:spLocks noChangeShapeType="1"/>
          </p:cNvSpPr>
          <p:nvPr/>
        </p:nvSpPr>
        <p:spPr bwMode="auto">
          <a:xfrm>
            <a:off x="1143000" y="4322618"/>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995" name="Line 11"/>
          <p:cNvSpPr>
            <a:spLocks noChangeShapeType="1"/>
          </p:cNvSpPr>
          <p:nvPr/>
        </p:nvSpPr>
        <p:spPr bwMode="auto">
          <a:xfrm>
            <a:off x="2057400" y="3484418"/>
            <a:ext cx="533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996" name="Line 12"/>
          <p:cNvSpPr>
            <a:spLocks noChangeShapeType="1"/>
          </p:cNvSpPr>
          <p:nvPr/>
        </p:nvSpPr>
        <p:spPr bwMode="auto">
          <a:xfrm flipV="1">
            <a:off x="1828800" y="241761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997" name="Text Box 13"/>
          <p:cNvSpPr txBox="1">
            <a:spLocks noChangeArrowheads="1"/>
          </p:cNvSpPr>
          <p:nvPr/>
        </p:nvSpPr>
        <p:spPr bwMode="auto">
          <a:xfrm>
            <a:off x="2286000" y="30272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41998" name="Text Box 14"/>
          <p:cNvSpPr txBox="1">
            <a:spLocks noChangeArrowheads="1"/>
          </p:cNvSpPr>
          <p:nvPr/>
        </p:nvSpPr>
        <p:spPr bwMode="auto">
          <a:xfrm>
            <a:off x="3200400" y="39416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41999" name="Text Box 15"/>
          <p:cNvSpPr txBox="1">
            <a:spLocks noChangeArrowheads="1"/>
          </p:cNvSpPr>
          <p:nvPr/>
        </p:nvSpPr>
        <p:spPr bwMode="auto">
          <a:xfrm>
            <a:off x="304800" y="37892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42000" name="Line 16"/>
          <p:cNvSpPr>
            <a:spLocks noChangeShapeType="1"/>
          </p:cNvSpPr>
          <p:nvPr/>
        </p:nvSpPr>
        <p:spPr bwMode="auto">
          <a:xfrm flipH="1">
            <a:off x="2514600" y="4475018"/>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01" name="Line 17"/>
          <p:cNvSpPr>
            <a:spLocks noChangeShapeType="1"/>
          </p:cNvSpPr>
          <p:nvPr/>
        </p:nvSpPr>
        <p:spPr bwMode="auto">
          <a:xfrm>
            <a:off x="2895600" y="4475018"/>
            <a:ext cx="304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02" name="Oval 18"/>
          <p:cNvSpPr>
            <a:spLocks noChangeArrowheads="1"/>
          </p:cNvSpPr>
          <p:nvPr/>
        </p:nvSpPr>
        <p:spPr bwMode="auto">
          <a:xfrm>
            <a:off x="2133600" y="47798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03" name="Oval 19"/>
          <p:cNvSpPr>
            <a:spLocks noChangeArrowheads="1"/>
          </p:cNvSpPr>
          <p:nvPr/>
        </p:nvSpPr>
        <p:spPr bwMode="auto">
          <a:xfrm>
            <a:off x="2971800" y="4779818"/>
            <a:ext cx="685800" cy="609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04" name="Text Box 21"/>
          <p:cNvSpPr txBox="1">
            <a:spLocks noChangeArrowheads="1"/>
          </p:cNvSpPr>
          <p:nvPr/>
        </p:nvSpPr>
        <p:spPr bwMode="auto">
          <a:xfrm>
            <a:off x="571500" y="1122218"/>
            <a:ext cx="7543800"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solidFill>
                  <a:schemeClr val="tx2"/>
                </a:solidFill>
              </a:rPr>
              <a:t>X has 2 Black Children and T’s Right Child is Red</a:t>
            </a:r>
          </a:p>
          <a:p>
            <a:pPr eaLnBrk="1" hangingPunct="1">
              <a:spcBef>
                <a:spcPct val="50000"/>
              </a:spcBef>
              <a:buFontTx/>
              <a:buNone/>
            </a:pPr>
            <a:r>
              <a:rPr lang="en-US" altLang="en-US" sz="2400"/>
              <a:t>Rotate T around P</a:t>
            </a:r>
            <a:br>
              <a:rPr lang="en-US" altLang="en-US" sz="2400"/>
            </a:br>
            <a:r>
              <a:rPr lang="en-US" altLang="en-US" sz="2400"/>
              <a:t>Recolor X, P, T and R then continue down the tree</a:t>
            </a:r>
          </a:p>
          <a:p>
            <a:pPr eaLnBrk="1" hangingPunct="1">
              <a:spcBef>
                <a:spcPct val="50000"/>
              </a:spcBef>
              <a:buFontTx/>
              <a:buNone/>
            </a:pPr>
            <a:endParaRPr lang="en-US" altLang="en-US" sz="2400">
              <a:solidFill>
                <a:schemeClr val="tx2"/>
              </a:solidFill>
            </a:endParaRPr>
          </a:p>
        </p:txBody>
      </p:sp>
      <p:sp>
        <p:nvSpPr>
          <p:cNvPr id="42005" name="AutoShape 22"/>
          <p:cNvSpPr>
            <a:spLocks noChangeArrowheads="1"/>
          </p:cNvSpPr>
          <p:nvPr/>
        </p:nvSpPr>
        <p:spPr bwMode="auto">
          <a:xfrm>
            <a:off x="2590800" y="5618018"/>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R1</a:t>
            </a:r>
          </a:p>
        </p:txBody>
      </p:sp>
      <p:sp>
        <p:nvSpPr>
          <p:cNvPr id="42006" name="AutoShape 23"/>
          <p:cNvSpPr>
            <a:spLocks noChangeArrowheads="1"/>
          </p:cNvSpPr>
          <p:nvPr/>
        </p:nvSpPr>
        <p:spPr bwMode="auto">
          <a:xfrm>
            <a:off x="3352800" y="5618018"/>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R2</a:t>
            </a:r>
          </a:p>
        </p:txBody>
      </p:sp>
      <p:sp>
        <p:nvSpPr>
          <p:cNvPr id="42007" name="Line 24"/>
          <p:cNvSpPr>
            <a:spLocks noChangeShapeType="1"/>
          </p:cNvSpPr>
          <p:nvPr/>
        </p:nvSpPr>
        <p:spPr bwMode="auto">
          <a:xfrm flipH="1">
            <a:off x="2971800" y="5389418"/>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08" name="Line 25"/>
          <p:cNvSpPr>
            <a:spLocks noChangeShapeType="1"/>
          </p:cNvSpPr>
          <p:nvPr/>
        </p:nvSpPr>
        <p:spPr bwMode="auto">
          <a:xfrm>
            <a:off x="3505200" y="5389418"/>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09" name="Oval 26"/>
          <p:cNvSpPr>
            <a:spLocks noChangeArrowheads="1"/>
          </p:cNvSpPr>
          <p:nvPr/>
        </p:nvSpPr>
        <p:spPr bwMode="auto">
          <a:xfrm>
            <a:off x="5257800" y="4779818"/>
            <a:ext cx="685800" cy="609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10" name="Oval 27"/>
          <p:cNvSpPr>
            <a:spLocks noChangeArrowheads="1"/>
          </p:cNvSpPr>
          <p:nvPr/>
        </p:nvSpPr>
        <p:spPr bwMode="auto">
          <a:xfrm>
            <a:off x="5715000" y="39416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11" name="Oval 28"/>
          <p:cNvSpPr>
            <a:spLocks noChangeArrowheads="1"/>
          </p:cNvSpPr>
          <p:nvPr/>
        </p:nvSpPr>
        <p:spPr bwMode="auto">
          <a:xfrm>
            <a:off x="7467600" y="37130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12" name="Oval 29"/>
          <p:cNvSpPr>
            <a:spLocks noChangeArrowheads="1"/>
          </p:cNvSpPr>
          <p:nvPr/>
        </p:nvSpPr>
        <p:spPr bwMode="auto">
          <a:xfrm>
            <a:off x="4724400" y="59990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13" name="Oval 30"/>
          <p:cNvSpPr>
            <a:spLocks noChangeArrowheads="1"/>
          </p:cNvSpPr>
          <p:nvPr/>
        </p:nvSpPr>
        <p:spPr bwMode="auto">
          <a:xfrm>
            <a:off x="5562600" y="59990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14" name="Line 31"/>
          <p:cNvSpPr>
            <a:spLocks noChangeShapeType="1"/>
          </p:cNvSpPr>
          <p:nvPr/>
        </p:nvSpPr>
        <p:spPr bwMode="auto">
          <a:xfrm flipH="1">
            <a:off x="5715000" y="4551218"/>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15" name="Line 32"/>
          <p:cNvSpPr>
            <a:spLocks noChangeShapeType="1"/>
          </p:cNvSpPr>
          <p:nvPr/>
        </p:nvSpPr>
        <p:spPr bwMode="auto">
          <a:xfrm flipH="1">
            <a:off x="5105400" y="5389418"/>
            <a:ext cx="3810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16" name="Line 33"/>
          <p:cNvSpPr>
            <a:spLocks noChangeShapeType="1"/>
          </p:cNvSpPr>
          <p:nvPr/>
        </p:nvSpPr>
        <p:spPr bwMode="auto">
          <a:xfrm>
            <a:off x="5638800" y="5389418"/>
            <a:ext cx="228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17" name="Line 34"/>
          <p:cNvSpPr>
            <a:spLocks noChangeShapeType="1"/>
          </p:cNvSpPr>
          <p:nvPr/>
        </p:nvSpPr>
        <p:spPr bwMode="auto">
          <a:xfrm>
            <a:off x="6934200" y="3408218"/>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18" name="Line 35"/>
          <p:cNvSpPr>
            <a:spLocks noChangeShapeType="1"/>
          </p:cNvSpPr>
          <p:nvPr/>
        </p:nvSpPr>
        <p:spPr bwMode="auto">
          <a:xfrm flipV="1">
            <a:off x="6172200" y="3560618"/>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19" name="Text Box 36"/>
          <p:cNvSpPr txBox="1">
            <a:spLocks noChangeArrowheads="1"/>
          </p:cNvSpPr>
          <p:nvPr/>
        </p:nvSpPr>
        <p:spPr bwMode="auto">
          <a:xfrm>
            <a:off x="5334000" y="39416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P</a:t>
            </a:r>
          </a:p>
        </p:txBody>
      </p:sp>
      <p:sp>
        <p:nvSpPr>
          <p:cNvPr id="42020" name="Text Box 37"/>
          <p:cNvSpPr txBox="1">
            <a:spLocks noChangeArrowheads="1"/>
          </p:cNvSpPr>
          <p:nvPr/>
        </p:nvSpPr>
        <p:spPr bwMode="auto">
          <a:xfrm>
            <a:off x="8229600" y="37892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R</a:t>
            </a:r>
          </a:p>
        </p:txBody>
      </p:sp>
      <p:sp>
        <p:nvSpPr>
          <p:cNvPr id="42021" name="Text Box 38"/>
          <p:cNvSpPr txBox="1">
            <a:spLocks noChangeArrowheads="1"/>
          </p:cNvSpPr>
          <p:nvPr/>
        </p:nvSpPr>
        <p:spPr bwMode="auto">
          <a:xfrm>
            <a:off x="4800600" y="50084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
        <p:nvSpPr>
          <p:cNvPr id="42022" name="Line 39"/>
          <p:cNvSpPr>
            <a:spLocks noChangeShapeType="1"/>
          </p:cNvSpPr>
          <p:nvPr/>
        </p:nvSpPr>
        <p:spPr bwMode="auto">
          <a:xfrm flipH="1">
            <a:off x="6629400" y="2570018"/>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23" name="Line 40"/>
          <p:cNvSpPr>
            <a:spLocks noChangeShapeType="1"/>
          </p:cNvSpPr>
          <p:nvPr/>
        </p:nvSpPr>
        <p:spPr bwMode="auto">
          <a:xfrm>
            <a:off x="7924800" y="4398818"/>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24" name="Oval 41"/>
          <p:cNvSpPr>
            <a:spLocks noChangeArrowheads="1"/>
          </p:cNvSpPr>
          <p:nvPr/>
        </p:nvSpPr>
        <p:spPr bwMode="auto">
          <a:xfrm>
            <a:off x="6248400" y="3027218"/>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25" name="Text Box 43"/>
          <p:cNvSpPr txBox="1">
            <a:spLocks noChangeArrowheads="1"/>
          </p:cNvSpPr>
          <p:nvPr/>
        </p:nvSpPr>
        <p:spPr bwMode="auto">
          <a:xfrm>
            <a:off x="5867400" y="27986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T</a:t>
            </a:r>
          </a:p>
        </p:txBody>
      </p:sp>
      <p:sp>
        <p:nvSpPr>
          <p:cNvPr id="42026" name="AutoShape 44"/>
          <p:cNvSpPr>
            <a:spLocks noChangeArrowheads="1"/>
          </p:cNvSpPr>
          <p:nvPr/>
        </p:nvSpPr>
        <p:spPr bwMode="auto">
          <a:xfrm>
            <a:off x="7848600" y="4856018"/>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R2</a:t>
            </a:r>
          </a:p>
        </p:txBody>
      </p:sp>
      <p:sp>
        <p:nvSpPr>
          <p:cNvPr id="42027" name="AutoShape 45"/>
          <p:cNvSpPr>
            <a:spLocks noChangeArrowheads="1"/>
          </p:cNvSpPr>
          <p:nvPr/>
        </p:nvSpPr>
        <p:spPr bwMode="auto">
          <a:xfrm>
            <a:off x="7086600" y="4856018"/>
            <a:ext cx="685800" cy="533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2400"/>
              <a:t>R1</a:t>
            </a:r>
          </a:p>
        </p:txBody>
      </p:sp>
      <p:sp>
        <p:nvSpPr>
          <p:cNvPr id="42028" name="Line 46"/>
          <p:cNvSpPr>
            <a:spLocks noChangeShapeType="1"/>
          </p:cNvSpPr>
          <p:nvPr/>
        </p:nvSpPr>
        <p:spPr bwMode="auto">
          <a:xfrm>
            <a:off x="6248400" y="4475018"/>
            <a:ext cx="228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29" name="Line 47"/>
          <p:cNvSpPr>
            <a:spLocks noChangeShapeType="1"/>
          </p:cNvSpPr>
          <p:nvPr/>
        </p:nvSpPr>
        <p:spPr bwMode="auto">
          <a:xfrm flipH="1">
            <a:off x="7391400" y="4322618"/>
            <a:ext cx="228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0" name="Text Box 95"/>
          <p:cNvSpPr txBox="1">
            <a:spLocks noChangeArrowheads="1"/>
          </p:cNvSpPr>
          <p:nvPr/>
        </p:nvSpPr>
        <p:spPr bwMode="auto">
          <a:xfrm>
            <a:off x="3657600" y="4505181"/>
            <a:ext cx="457200"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R</a:t>
            </a:r>
          </a:p>
        </p:txBody>
      </p:sp>
      <p:sp>
        <p:nvSpPr>
          <p:cNvPr id="42031" name="Text Box 96"/>
          <p:cNvSpPr txBox="1">
            <a:spLocks noChangeArrowheads="1"/>
          </p:cNvSpPr>
          <p:nvPr/>
        </p:nvSpPr>
        <p:spPr bwMode="auto">
          <a:xfrm>
            <a:off x="2209800" y="53894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L</a:t>
            </a:r>
          </a:p>
        </p:txBody>
      </p:sp>
      <p:sp>
        <p:nvSpPr>
          <p:cNvPr id="42032" name="Oval 98"/>
          <p:cNvSpPr>
            <a:spLocks noChangeArrowheads="1"/>
          </p:cNvSpPr>
          <p:nvPr/>
        </p:nvSpPr>
        <p:spPr bwMode="auto">
          <a:xfrm>
            <a:off x="6248400" y="4779818"/>
            <a:ext cx="685800" cy="609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33" name="Text Box 99"/>
          <p:cNvSpPr txBox="1">
            <a:spLocks noChangeArrowheads="1"/>
          </p:cNvSpPr>
          <p:nvPr/>
        </p:nvSpPr>
        <p:spPr bwMode="auto">
          <a:xfrm>
            <a:off x="6324600" y="5389418"/>
            <a:ext cx="4572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L</a:t>
            </a:r>
          </a:p>
        </p:txBody>
      </p:sp>
      <p:sp>
        <p:nvSpPr>
          <p:cNvPr id="42034" name="Line 100"/>
          <p:cNvSpPr>
            <a:spLocks noChangeShapeType="1"/>
          </p:cNvSpPr>
          <p:nvPr/>
        </p:nvSpPr>
        <p:spPr bwMode="auto">
          <a:xfrm flipH="1">
            <a:off x="1524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5" name="Line 101"/>
          <p:cNvSpPr>
            <a:spLocks noChangeShapeType="1"/>
          </p:cNvSpPr>
          <p:nvPr/>
        </p:nvSpPr>
        <p:spPr bwMode="auto">
          <a:xfrm>
            <a:off x="6858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6" name="Line 102"/>
          <p:cNvSpPr>
            <a:spLocks noChangeShapeType="1"/>
          </p:cNvSpPr>
          <p:nvPr/>
        </p:nvSpPr>
        <p:spPr bwMode="auto">
          <a:xfrm flipH="1">
            <a:off x="10668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7" name="Line 103"/>
          <p:cNvSpPr>
            <a:spLocks noChangeShapeType="1"/>
          </p:cNvSpPr>
          <p:nvPr/>
        </p:nvSpPr>
        <p:spPr bwMode="auto">
          <a:xfrm>
            <a:off x="16002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8" name="Line 104"/>
          <p:cNvSpPr>
            <a:spLocks noChangeShapeType="1"/>
          </p:cNvSpPr>
          <p:nvPr/>
        </p:nvSpPr>
        <p:spPr bwMode="auto">
          <a:xfrm flipH="1">
            <a:off x="4724400" y="64562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9" name="Line 105"/>
          <p:cNvSpPr>
            <a:spLocks noChangeShapeType="1"/>
          </p:cNvSpPr>
          <p:nvPr/>
        </p:nvSpPr>
        <p:spPr bwMode="auto">
          <a:xfrm>
            <a:off x="5257800" y="64562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0" name="Line 106"/>
          <p:cNvSpPr>
            <a:spLocks noChangeShapeType="1"/>
          </p:cNvSpPr>
          <p:nvPr/>
        </p:nvSpPr>
        <p:spPr bwMode="auto">
          <a:xfrm flipH="1">
            <a:off x="5562600" y="64562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1" name="Line 107"/>
          <p:cNvSpPr>
            <a:spLocks noChangeShapeType="1"/>
          </p:cNvSpPr>
          <p:nvPr/>
        </p:nvSpPr>
        <p:spPr bwMode="auto">
          <a:xfrm>
            <a:off x="6096000" y="64562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2" name="Line 108"/>
          <p:cNvSpPr>
            <a:spLocks noChangeShapeType="1"/>
          </p:cNvSpPr>
          <p:nvPr/>
        </p:nvSpPr>
        <p:spPr bwMode="auto">
          <a:xfrm flipH="1">
            <a:off x="6172200" y="5389418"/>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3" name="Line 109"/>
          <p:cNvSpPr>
            <a:spLocks noChangeShapeType="1"/>
          </p:cNvSpPr>
          <p:nvPr/>
        </p:nvSpPr>
        <p:spPr bwMode="auto">
          <a:xfrm>
            <a:off x="67056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4" name="Line 110"/>
          <p:cNvSpPr>
            <a:spLocks noChangeShapeType="1"/>
          </p:cNvSpPr>
          <p:nvPr/>
        </p:nvSpPr>
        <p:spPr bwMode="auto">
          <a:xfrm flipH="1">
            <a:off x="20574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5" name="Line 111"/>
          <p:cNvSpPr>
            <a:spLocks noChangeShapeType="1"/>
          </p:cNvSpPr>
          <p:nvPr/>
        </p:nvSpPr>
        <p:spPr bwMode="auto">
          <a:xfrm>
            <a:off x="2590800" y="5389418"/>
            <a:ext cx="152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6" name="Oval 4"/>
          <p:cNvSpPr>
            <a:spLocks noChangeArrowheads="1"/>
          </p:cNvSpPr>
          <p:nvPr/>
        </p:nvSpPr>
        <p:spPr bwMode="auto">
          <a:xfrm>
            <a:off x="2986088" y="4779818"/>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2047" name="Oval 41"/>
          <p:cNvSpPr>
            <a:spLocks noChangeArrowheads="1"/>
          </p:cNvSpPr>
          <p:nvPr/>
        </p:nvSpPr>
        <p:spPr bwMode="auto">
          <a:xfrm>
            <a:off x="5254625" y="4817918"/>
            <a:ext cx="685800" cy="609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Tree>
    <p:extLst>
      <p:ext uri="{BB962C8B-B14F-4D97-AF65-F5344CB8AC3E}">
        <p14:creationId xmlns:p14="http://schemas.microsoft.com/office/powerpoint/2010/main" val="499894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Case 2B</a:t>
            </a:r>
            <a:br>
              <a:rPr lang="en-US" altLang="en-US"/>
            </a:br>
            <a:r>
              <a:rPr lang="en-US" altLang="en-US"/>
              <a:t>X has at least one Red child </a:t>
            </a:r>
          </a:p>
        </p:txBody>
      </p:sp>
      <p:sp>
        <p:nvSpPr>
          <p:cNvPr id="43011" name="Rectangle 3"/>
          <p:cNvSpPr>
            <a:spLocks noGrp="1" noChangeArrowheads="1"/>
          </p:cNvSpPr>
          <p:nvPr>
            <p:ph type="body" idx="1"/>
          </p:nvPr>
        </p:nvSpPr>
        <p:spPr/>
        <p:txBody>
          <a:bodyPr/>
          <a:lstStyle/>
          <a:p>
            <a:pPr eaLnBrk="1" hangingPunct="1">
              <a:buFontTx/>
              <a:buNone/>
            </a:pPr>
            <a:r>
              <a:rPr lang="en-US" altLang="en-US"/>
              <a:t>Continue down the tree to the next level</a:t>
            </a:r>
          </a:p>
          <a:p>
            <a:pPr eaLnBrk="1" hangingPunct="1">
              <a:buFontTx/>
              <a:buNone/>
            </a:pPr>
            <a:r>
              <a:rPr lang="en-US" altLang="en-US"/>
              <a:t>If the new X is Red, continue down again</a:t>
            </a:r>
          </a:p>
          <a:p>
            <a:pPr eaLnBrk="1" hangingPunct="1">
              <a:buFontTx/>
              <a:buNone/>
            </a:pPr>
            <a:r>
              <a:rPr lang="en-US" altLang="en-US"/>
              <a:t>If the new X is Black (T is Red, P is Black)</a:t>
            </a:r>
          </a:p>
          <a:p>
            <a:pPr eaLnBrk="1" hangingPunct="1">
              <a:buFontTx/>
              <a:buNone/>
            </a:pPr>
            <a:r>
              <a:rPr lang="en-US" altLang="en-US"/>
              <a:t>	Rotate T around P</a:t>
            </a:r>
          </a:p>
          <a:p>
            <a:pPr eaLnBrk="1" hangingPunct="1">
              <a:buFontTx/>
              <a:buNone/>
            </a:pPr>
            <a:r>
              <a:rPr lang="en-US" altLang="en-US"/>
              <a:t>	Recolor P and T</a:t>
            </a:r>
          </a:p>
          <a:p>
            <a:pPr eaLnBrk="1" hangingPunct="1">
              <a:buFontTx/>
              <a:buNone/>
            </a:pPr>
            <a:r>
              <a:rPr lang="en-US" altLang="en-US"/>
              <a:t>	Back to main case – step 2</a:t>
            </a:r>
          </a:p>
        </p:txBody>
      </p:sp>
    </p:spTree>
    <p:extLst>
      <p:ext uri="{BB962C8B-B14F-4D97-AF65-F5344CB8AC3E}">
        <p14:creationId xmlns:p14="http://schemas.microsoft.com/office/powerpoint/2010/main" val="2581234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7467600" cy="1143000"/>
          </a:xfrm>
        </p:spPr>
        <p:txBody>
          <a:bodyPr/>
          <a:lstStyle/>
          <a:p>
            <a:pPr eaLnBrk="1" hangingPunct="1"/>
            <a:r>
              <a:rPr lang="en-US" altLang="en-US"/>
              <a:t>Case 2B Diagram</a:t>
            </a:r>
          </a:p>
        </p:txBody>
      </p:sp>
      <p:sp>
        <p:nvSpPr>
          <p:cNvPr id="44035" name="Oval 4"/>
          <p:cNvSpPr>
            <a:spLocks noChangeArrowheads="1"/>
          </p:cNvSpPr>
          <p:nvPr/>
        </p:nvSpPr>
        <p:spPr bwMode="auto">
          <a:xfrm>
            <a:off x="4343400" y="19351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36" name="Line 12"/>
          <p:cNvSpPr>
            <a:spLocks noChangeShapeType="1"/>
          </p:cNvSpPr>
          <p:nvPr/>
        </p:nvSpPr>
        <p:spPr bwMode="auto">
          <a:xfrm flipV="1">
            <a:off x="4572000" y="1554162"/>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37" name="Text Box 13"/>
          <p:cNvSpPr txBox="1">
            <a:spLocks noChangeArrowheads="1"/>
          </p:cNvSpPr>
          <p:nvPr/>
        </p:nvSpPr>
        <p:spPr bwMode="auto">
          <a:xfrm>
            <a:off x="4724400" y="17827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P</a:t>
            </a:r>
          </a:p>
        </p:txBody>
      </p:sp>
      <p:sp>
        <p:nvSpPr>
          <p:cNvPr id="44038" name="Oval 28"/>
          <p:cNvSpPr>
            <a:spLocks noChangeArrowheads="1"/>
          </p:cNvSpPr>
          <p:nvPr/>
        </p:nvSpPr>
        <p:spPr bwMode="auto">
          <a:xfrm>
            <a:off x="3733800" y="23923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39" name="Oval 29"/>
          <p:cNvSpPr>
            <a:spLocks noChangeArrowheads="1"/>
          </p:cNvSpPr>
          <p:nvPr/>
        </p:nvSpPr>
        <p:spPr bwMode="auto">
          <a:xfrm>
            <a:off x="4953000" y="23923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40" name="Oval 30"/>
          <p:cNvSpPr>
            <a:spLocks noChangeArrowheads="1"/>
          </p:cNvSpPr>
          <p:nvPr/>
        </p:nvSpPr>
        <p:spPr bwMode="auto">
          <a:xfrm>
            <a:off x="3276600" y="29257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41" name="Oval 31"/>
          <p:cNvSpPr>
            <a:spLocks noChangeArrowheads="1"/>
          </p:cNvSpPr>
          <p:nvPr/>
        </p:nvSpPr>
        <p:spPr bwMode="auto">
          <a:xfrm>
            <a:off x="4191000" y="29257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42" name="Line 32"/>
          <p:cNvSpPr>
            <a:spLocks noChangeShapeType="1"/>
          </p:cNvSpPr>
          <p:nvPr/>
        </p:nvSpPr>
        <p:spPr bwMode="auto">
          <a:xfrm flipH="1">
            <a:off x="4038600" y="22399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3" name="Line 33"/>
          <p:cNvSpPr>
            <a:spLocks noChangeShapeType="1"/>
          </p:cNvSpPr>
          <p:nvPr/>
        </p:nvSpPr>
        <p:spPr bwMode="auto">
          <a:xfrm flipH="1">
            <a:off x="3505200" y="26971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4" name="Line 34"/>
          <p:cNvSpPr>
            <a:spLocks noChangeShapeType="1"/>
          </p:cNvSpPr>
          <p:nvPr/>
        </p:nvSpPr>
        <p:spPr bwMode="auto">
          <a:xfrm flipH="1" flipV="1">
            <a:off x="4038600" y="2697162"/>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5" name="Line 35"/>
          <p:cNvSpPr>
            <a:spLocks noChangeShapeType="1"/>
          </p:cNvSpPr>
          <p:nvPr/>
        </p:nvSpPr>
        <p:spPr bwMode="auto">
          <a:xfrm flipH="1" flipV="1">
            <a:off x="4648200" y="2239962"/>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6" name="Line 36"/>
          <p:cNvSpPr>
            <a:spLocks noChangeShapeType="1"/>
          </p:cNvSpPr>
          <p:nvPr/>
        </p:nvSpPr>
        <p:spPr bwMode="auto">
          <a:xfrm flipH="1">
            <a:off x="4953000" y="2773362"/>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7" name="Line 37"/>
          <p:cNvSpPr>
            <a:spLocks noChangeShapeType="1"/>
          </p:cNvSpPr>
          <p:nvPr/>
        </p:nvSpPr>
        <p:spPr bwMode="auto">
          <a:xfrm flipH="1" flipV="1">
            <a:off x="5257800" y="2773362"/>
            <a:ext cx="76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8" name="Text Box 38"/>
          <p:cNvSpPr txBox="1">
            <a:spLocks noChangeArrowheads="1"/>
          </p:cNvSpPr>
          <p:nvPr/>
        </p:nvSpPr>
        <p:spPr bwMode="auto">
          <a:xfrm>
            <a:off x="3429000" y="23161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X</a:t>
            </a:r>
          </a:p>
        </p:txBody>
      </p:sp>
      <p:sp>
        <p:nvSpPr>
          <p:cNvPr id="44049" name="Text Box 39"/>
          <p:cNvSpPr txBox="1">
            <a:spLocks noChangeArrowheads="1"/>
          </p:cNvSpPr>
          <p:nvPr/>
        </p:nvSpPr>
        <p:spPr bwMode="auto">
          <a:xfrm>
            <a:off x="5257800" y="23161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T</a:t>
            </a:r>
          </a:p>
        </p:txBody>
      </p:sp>
      <p:sp>
        <p:nvSpPr>
          <p:cNvPr id="44050" name="Text Box 56"/>
          <p:cNvSpPr txBox="1">
            <a:spLocks noChangeArrowheads="1"/>
          </p:cNvSpPr>
          <p:nvPr/>
        </p:nvSpPr>
        <p:spPr bwMode="auto">
          <a:xfrm>
            <a:off x="3048000" y="3306762"/>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Move down the tree. </a:t>
            </a:r>
          </a:p>
        </p:txBody>
      </p:sp>
      <p:sp>
        <p:nvSpPr>
          <p:cNvPr id="44051" name="Oval 57"/>
          <p:cNvSpPr>
            <a:spLocks noChangeArrowheads="1"/>
          </p:cNvSpPr>
          <p:nvPr/>
        </p:nvSpPr>
        <p:spPr bwMode="auto">
          <a:xfrm>
            <a:off x="1905000" y="36877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52" name="Line 58"/>
          <p:cNvSpPr>
            <a:spLocks noChangeShapeType="1"/>
          </p:cNvSpPr>
          <p:nvPr/>
        </p:nvSpPr>
        <p:spPr bwMode="auto">
          <a:xfrm flipV="1">
            <a:off x="2133600" y="3306762"/>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53" name="Text Box 59"/>
          <p:cNvSpPr txBox="1">
            <a:spLocks noChangeArrowheads="1"/>
          </p:cNvSpPr>
          <p:nvPr/>
        </p:nvSpPr>
        <p:spPr bwMode="auto">
          <a:xfrm>
            <a:off x="914400" y="40687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P</a:t>
            </a:r>
          </a:p>
        </p:txBody>
      </p:sp>
      <p:sp>
        <p:nvSpPr>
          <p:cNvPr id="44054" name="Oval 60"/>
          <p:cNvSpPr>
            <a:spLocks noChangeArrowheads="1"/>
          </p:cNvSpPr>
          <p:nvPr/>
        </p:nvSpPr>
        <p:spPr bwMode="auto">
          <a:xfrm>
            <a:off x="1295400" y="41449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55" name="Oval 61"/>
          <p:cNvSpPr>
            <a:spLocks noChangeArrowheads="1"/>
          </p:cNvSpPr>
          <p:nvPr/>
        </p:nvSpPr>
        <p:spPr bwMode="auto">
          <a:xfrm>
            <a:off x="2514600" y="41449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56" name="Oval 62"/>
          <p:cNvSpPr>
            <a:spLocks noChangeArrowheads="1"/>
          </p:cNvSpPr>
          <p:nvPr/>
        </p:nvSpPr>
        <p:spPr bwMode="auto">
          <a:xfrm>
            <a:off x="838200" y="46783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57" name="Oval 63"/>
          <p:cNvSpPr>
            <a:spLocks noChangeArrowheads="1"/>
          </p:cNvSpPr>
          <p:nvPr/>
        </p:nvSpPr>
        <p:spPr bwMode="auto">
          <a:xfrm>
            <a:off x="1752600" y="46783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58" name="Line 64"/>
          <p:cNvSpPr>
            <a:spLocks noChangeShapeType="1"/>
          </p:cNvSpPr>
          <p:nvPr/>
        </p:nvSpPr>
        <p:spPr bwMode="auto">
          <a:xfrm flipH="1">
            <a:off x="1600200" y="39925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59" name="Line 65"/>
          <p:cNvSpPr>
            <a:spLocks noChangeShapeType="1"/>
          </p:cNvSpPr>
          <p:nvPr/>
        </p:nvSpPr>
        <p:spPr bwMode="auto">
          <a:xfrm flipH="1">
            <a:off x="1066800" y="44497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0" name="Line 66"/>
          <p:cNvSpPr>
            <a:spLocks noChangeShapeType="1"/>
          </p:cNvSpPr>
          <p:nvPr/>
        </p:nvSpPr>
        <p:spPr bwMode="auto">
          <a:xfrm flipH="1" flipV="1">
            <a:off x="1600200" y="4449762"/>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1" name="Line 67"/>
          <p:cNvSpPr>
            <a:spLocks noChangeShapeType="1"/>
          </p:cNvSpPr>
          <p:nvPr/>
        </p:nvSpPr>
        <p:spPr bwMode="auto">
          <a:xfrm flipH="1" flipV="1">
            <a:off x="2209800" y="3992562"/>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2" name="Line 68"/>
          <p:cNvSpPr>
            <a:spLocks noChangeShapeType="1"/>
          </p:cNvSpPr>
          <p:nvPr/>
        </p:nvSpPr>
        <p:spPr bwMode="auto">
          <a:xfrm flipH="1">
            <a:off x="2514600" y="4525962"/>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3" name="Line 69"/>
          <p:cNvSpPr>
            <a:spLocks noChangeShapeType="1"/>
          </p:cNvSpPr>
          <p:nvPr/>
        </p:nvSpPr>
        <p:spPr bwMode="auto">
          <a:xfrm flipH="1" flipV="1">
            <a:off x="2819400" y="4525962"/>
            <a:ext cx="76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4" name="Text Box 70"/>
          <p:cNvSpPr txBox="1">
            <a:spLocks noChangeArrowheads="1"/>
          </p:cNvSpPr>
          <p:nvPr/>
        </p:nvSpPr>
        <p:spPr bwMode="auto">
          <a:xfrm>
            <a:off x="457200" y="46783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X</a:t>
            </a:r>
          </a:p>
        </p:txBody>
      </p:sp>
      <p:sp>
        <p:nvSpPr>
          <p:cNvPr id="44065" name="Text Box 71"/>
          <p:cNvSpPr txBox="1">
            <a:spLocks noChangeArrowheads="1"/>
          </p:cNvSpPr>
          <p:nvPr/>
        </p:nvSpPr>
        <p:spPr bwMode="auto">
          <a:xfrm>
            <a:off x="2133600" y="46783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T</a:t>
            </a:r>
          </a:p>
        </p:txBody>
      </p:sp>
      <p:sp>
        <p:nvSpPr>
          <p:cNvPr id="44066" name="Oval 72"/>
          <p:cNvSpPr>
            <a:spLocks noChangeArrowheads="1"/>
          </p:cNvSpPr>
          <p:nvPr/>
        </p:nvSpPr>
        <p:spPr bwMode="auto">
          <a:xfrm>
            <a:off x="6781800" y="36877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67" name="Line 73"/>
          <p:cNvSpPr>
            <a:spLocks noChangeShapeType="1"/>
          </p:cNvSpPr>
          <p:nvPr/>
        </p:nvSpPr>
        <p:spPr bwMode="auto">
          <a:xfrm flipV="1">
            <a:off x="7010400" y="3306762"/>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68" name="Text Box 74"/>
          <p:cNvSpPr txBox="1">
            <a:spLocks noChangeArrowheads="1"/>
          </p:cNvSpPr>
          <p:nvPr/>
        </p:nvSpPr>
        <p:spPr bwMode="auto">
          <a:xfrm>
            <a:off x="5791200" y="40687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P</a:t>
            </a:r>
          </a:p>
        </p:txBody>
      </p:sp>
      <p:sp>
        <p:nvSpPr>
          <p:cNvPr id="44069" name="Oval 75"/>
          <p:cNvSpPr>
            <a:spLocks noChangeArrowheads="1"/>
          </p:cNvSpPr>
          <p:nvPr/>
        </p:nvSpPr>
        <p:spPr bwMode="auto">
          <a:xfrm>
            <a:off x="6172200" y="41449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70" name="Oval 76"/>
          <p:cNvSpPr>
            <a:spLocks noChangeArrowheads="1"/>
          </p:cNvSpPr>
          <p:nvPr/>
        </p:nvSpPr>
        <p:spPr bwMode="auto">
          <a:xfrm>
            <a:off x="7391400" y="41449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71" name="Oval 77"/>
          <p:cNvSpPr>
            <a:spLocks noChangeArrowheads="1"/>
          </p:cNvSpPr>
          <p:nvPr/>
        </p:nvSpPr>
        <p:spPr bwMode="auto">
          <a:xfrm>
            <a:off x="5715000" y="4678362"/>
            <a:ext cx="381000" cy="3810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72" name="Oval 78"/>
          <p:cNvSpPr>
            <a:spLocks noChangeArrowheads="1"/>
          </p:cNvSpPr>
          <p:nvPr/>
        </p:nvSpPr>
        <p:spPr bwMode="auto">
          <a:xfrm>
            <a:off x="6629400" y="4678362"/>
            <a:ext cx="3810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4073" name="Line 79"/>
          <p:cNvSpPr>
            <a:spLocks noChangeShapeType="1"/>
          </p:cNvSpPr>
          <p:nvPr/>
        </p:nvSpPr>
        <p:spPr bwMode="auto">
          <a:xfrm flipH="1">
            <a:off x="6477000" y="39925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4" name="Line 80"/>
          <p:cNvSpPr>
            <a:spLocks noChangeShapeType="1"/>
          </p:cNvSpPr>
          <p:nvPr/>
        </p:nvSpPr>
        <p:spPr bwMode="auto">
          <a:xfrm flipH="1">
            <a:off x="5943600" y="4449762"/>
            <a:ext cx="3048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5" name="Line 81"/>
          <p:cNvSpPr>
            <a:spLocks noChangeShapeType="1"/>
          </p:cNvSpPr>
          <p:nvPr/>
        </p:nvSpPr>
        <p:spPr bwMode="auto">
          <a:xfrm flipH="1" flipV="1">
            <a:off x="6477000" y="4449762"/>
            <a:ext cx="228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6" name="Line 82"/>
          <p:cNvSpPr>
            <a:spLocks noChangeShapeType="1"/>
          </p:cNvSpPr>
          <p:nvPr/>
        </p:nvSpPr>
        <p:spPr bwMode="auto">
          <a:xfrm flipH="1" flipV="1">
            <a:off x="7086600" y="3992562"/>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7" name="Line 83"/>
          <p:cNvSpPr>
            <a:spLocks noChangeShapeType="1"/>
          </p:cNvSpPr>
          <p:nvPr/>
        </p:nvSpPr>
        <p:spPr bwMode="auto">
          <a:xfrm flipH="1">
            <a:off x="7391400" y="4525962"/>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8" name="Line 84"/>
          <p:cNvSpPr>
            <a:spLocks noChangeShapeType="1"/>
          </p:cNvSpPr>
          <p:nvPr/>
        </p:nvSpPr>
        <p:spPr bwMode="auto">
          <a:xfrm flipH="1" flipV="1">
            <a:off x="7696200" y="4525962"/>
            <a:ext cx="76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79" name="Text Box 85"/>
          <p:cNvSpPr txBox="1">
            <a:spLocks noChangeArrowheads="1"/>
          </p:cNvSpPr>
          <p:nvPr/>
        </p:nvSpPr>
        <p:spPr bwMode="auto">
          <a:xfrm>
            <a:off x="5334000" y="46783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T</a:t>
            </a:r>
          </a:p>
        </p:txBody>
      </p:sp>
      <p:sp>
        <p:nvSpPr>
          <p:cNvPr id="44080" name="Text Box 86"/>
          <p:cNvSpPr txBox="1">
            <a:spLocks noChangeArrowheads="1"/>
          </p:cNvSpPr>
          <p:nvPr/>
        </p:nvSpPr>
        <p:spPr bwMode="auto">
          <a:xfrm>
            <a:off x="7010400" y="4678362"/>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b="1"/>
              <a:t>X</a:t>
            </a:r>
          </a:p>
        </p:txBody>
      </p:sp>
      <p:sp>
        <p:nvSpPr>
          <p:cNvPr id="44081" name="Line 87"/>
          <p:cNvSpPr>
            <a:spLocks noChangeShapeType="1"/>
          </p:cNvSpPr>
          <p:nvPr/>
        </p:nvSpPr>
        <p:spPr bwMode="auto">
          <a:xfrm>
            <a:off x="4572000" y="3763962"/>
            <a:ext cx="0" cy="2438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82" name="Text Box 88"/>
          <p:cNvSpPr txBox="1">
            <a:spLocks noChangeArrowheads="1"/>
          </p:cNvSpPr>
          <p:nvPr/>
        </p:nvSpPr>
        <p:spPr bwMode="auto">
          <a:xfrm>
            <a:off x="0" y="5364162"/>
            <a:ext cx="45720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If move to Black child (2B2)</a:t>
            </a:r>
            <a:br>
              <a:rPr lang="en-US" altLang="en-US" sz="2400"/>
            </a:br>
            <a:r>
              <a:rPr lang="en-US" altLang="en-US" sz="2400"/>
              <a:t>Rotate T around P; Recolor P and T</a:t>
            </a:r>
            <a:br>
              <a:rPr lang="en-US" altLang="en-US" sz="2400"/>
            </a:br>
            <a:r>
              <a:rPr lang="en-US" altLang="en-US" sz="2400"/>
              <a:t>Back to step 2, the main case</a:t>
            </a:r>
          </a:p>
        </p:txBody>
      </p:sp>
      <p:sp>
        <p:nvSpPr>
          <p:cNvPr id="44083" name="Text Box 91"/>
          <p:cNvSpPr txBox="1">
            <a:spLocks noChangeArrowheads="1"/>
          </p:cNvSpPr>
          <p:nvPr/>
        </p:nvSpPr>
        <p:spPr bwMode="auto">
          <a:xfrm>
            <a:off x="4572000" y="5364162"/>
            <a:ext cx="43434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If move to the Red child (2B1) Move down again</a:t>
            </a:r>
          </a:p>
        </p:txBody>
      </p:sp>
    </p:spTree>
    <p:extLst>
      <p:ext uri="{BB962C8B-B14F-4D97-AF65-F5344CB8AC3E}">
        <p14:creationId xmlns:p14="http://schemas.microsoft.com/office/powerpoint/2010/main" val="29502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Step 3</a:t>
            </a:r>
          </a:p>
        </p:txBody>
      </p:sp>
      <p:sp>
        <p:nvSpPr>
          <p:cNvPr id="45059" name="Text Box 3"/>
          <p:cNvSpPr txBox="1">
            <a:spLocks noChangeArrowheads="1"/>
          </p:cNvSpPr>
          <p:nvPr/>
        </p:nvSpPr>
        <p:spPr bwMode="auto">
          <a:xfrm>
            <a:off x="609600" y="2057400"/>
            <a:ext cx="7924800" cy="137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Eventually, find the node to be deleted – a leaf or a node with one non-null child that is a leaf. </a:t>
            </a:r>
          </a:p>
          <a:p>
            <a:pPr eaLnBrk="1" hangingPunct="1">
              <a:spcBef>
                <a:spcPct val="50000"/>
              </a:spcBef>
              <a:buFontTx/>
              <a:buNone/>
            </a:pPr>
            <a:r>
              <a:rPr lang="en-US" altLang="en-US" sz="2400"/>
              <a:t>Delete the appropriate node as a Red leaf</a:t>
            </a:r>
          </a:p>
        </p:txBody>
      </p:sp>
      <p:sp>
        <p:nvSpPr>
          <p:cNvPr id="45060" name="Rectangle 6"/>
          <p:cNvSpPr>
            <a:spLocks noChangeArrowheads="1"/>
          </p:cNvSpPr>
          <p:nvPr/>
        </p:nvSpPr>
        <p:spPr bwMode="auto">
          <a:xfrm>
            <a:off x="685800" y="34290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a:solidFill>
                  <a:schemeClr val="tx2"/>
                </a:solidFill>
              </a:rPr>
              <a:t>Step 4</a:t>
            </a:r>
          </a:p>
        </p:txBody>
      </p:sp>
      <p:sp>
        <p:nvSpPr>
          <p:cNvPr id="45061" name="Text Box 7"/>
          <p:cNvSpPr txBox="1">
            <a:spLocks noChangeArrowheads="1"/>
          </p:cNvSpPr>
          <p:nvPr/>
        </p:nvSpPr>
        <p:spPr bwMode="auto">
          <a:xfrm>
            <a:off x="685800" y="4267200"/>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Color the Root Black</a:t>
            </a:r>
          </a:p>
        </p:txBody>
      </p:sp>
    </p:spTree>
    <p:extLst>
      <p:ext uri="{BB962C8B-B14F-4D97-AF65-F5344CB8AC3E}">
        <p14:creationId xmlns:p14="http://schemas.microsoft.com/office/powerpoint/2010/main" val="2643590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Example 1</a:t>
            </a:r>
            <a:br>
              <a:rPr lang="en-US" altLang="en-US"/>
            </a:br>
            <a:r>
              <a:rPr lang="en-US" altLang="en-US"/>
              <a:t>Delete 10 from this RB Tree</a:t>
            </a:r>
          </a:p>
        </p:txBody>
      </p:sp>
      <p:sp>
        <p:nvSpPr>
          <p:cNvPr id="46083" name="Oval 4"/>
          <p:cNvSpPr>
            <a:spLocks noChangeArrowheads="1"/>
          </p:cNvSpPr>
          <p:nvPr/>
        </p:nvSpPr>
        <p:spPr bwMode="auto">
          <a:xfrm>
            <a:off x="4457700" y="23622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4" name="Oval 5"/>
          <p:cNvSpPr>
            <a:spLocks noChangeArrowheads="1"/>
          </p:cNvSpPr>
          <p:nvPr/>
        </p:nvSpPr>
        <p:spPr bwMode="auto">
          <a:xfrm>
            <a:off x="3048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5" name="Oval 6"/>
          <p:cNvSpPr>
            <a:spLocks noChangeArrowheads="1"/>
          </p:cNvSpPr>
          <p:nvPr/>
        </p:nvSpPr>
        <p:spPr bwMode="auto">
          <a:xfrm>
            <a:off x="6096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6" name="Oval 7"/>
          <p:cNvSpPr>
            <a:spLocks noChangeArrowheads="1"/>
          </p:cNvSpPr>
          <p:nvPr/>
        </p:nvSpPr>
        <p:spPr bwMode="auto">
          <a:xfrm>
            <a:off x="22098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7" name="Oval 8"/>
          <p:cNvSpPr>
            <a:spLocks noChangeArrowheads="1"/>
          </p:cNvSpPr>
          <p:nvPr/>
        </p:nvSpPr>
        <p:spPr bwMode="auto">
          <a:xfrm>
            <a:off x="37338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8" name="Oval 9"/>
          <p:cNvSpPr>
            <a:spLocks noChangeArrowheads="1"/>
          </p:cNvSpPr>
          <p:nvPr/>
        </p:nvSpPr>
        <p:spPr bwMode="auto">
          <a:xfrm>
            <a:off x="53340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89" name="Oval 10"/>
          <p:cNvSpPr>
            <a:spLocks noChangeArrowheads="1"/>
          </p:cNvSpPr>
          <p:nvPr/>
        </p:nvSpPr>
        <p:spPr bwMode="auto">
          <a:xfrm>
            <a:off x="68580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0" name="Oval 11"/>
          <p:cNvSpPr>
            <a:spLocks noChangeArrowheads="1"/>
          </p:cNvSpPr>
          <p:nvPr/>
        </p:nvSpPr>
        <p:spPr bwMode="auto">
          <a:xfrm>
            <a:off x="32766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1" name="Oval 12"/>
          <p:cNvSpPr>
            <a:spLocks noChangeArrowheads="1"/>
          </p:cNvSpPr>
          <p:nvPr/>
        </p:nvSpPr>
        <p:spPr bwMode="auto">
          <a:xfrm>
            <a:off x="4343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2" name="Oval 13"/>
          <p:cNvSpPr>
            <a:spLocks noChangeArrowheads="1"/>
          </p:cNvSpPr>
          <p:nvPr/>
        </p:nvSpPr>
        <p:spPr bwMode="auto">
          <a:xfrm>
            <a:off x="64770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3" name="Oval 14"/>
          <p:cNvSpPr>
            <a:spLocks noChangeArrowheads="1"/>
          </p:cNvSpPr>
          <p:nvPr/>
        </p:nvSpPr>
        <p:spPr bwMode="auto">
          <a:xfrm>
            <a:off x="7391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4" name="Oval 15"/>
          <p:cNvSpPr>
            <a:spLocks noChangeArrowheads="1"/>
          </p:cNvSpPr>
          <p:nvPr/>
        </p:nvSpPr>
        <p:spPr bwMode="auto">
          <a:xfrm>
            <a:off x="2819400" y="48768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6095" name="Line 16"/>
          <p:cNvSpPr>
            <a:spLocks noChangeShapeType="1"/>
          </p:cNvSpPr>
          <p:nvPr/>
        </p:nvSpPr>
        <p:spPr bwMode="auto">
          <a:xfrm flipH="1">
            <a:off x="3200400" y="2514600"/>
            <a:ext cx="1371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6" name="Line 17"/>
          <p:cNvSpPr>
            <a:spLocks noChangeShapeType="1"/>
          </p:cNvSpPr>
          <p:nvPr/>
        </p:nvSpPr>
        <p:spPr bwMode="auto">
          <a:xfrm flipH="1">
            <a:off x="2362200" y="3200400"/>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7" name="Line 18"/>
          <p:cNvSpPr>
            <a:spLocks noChangeShapeType="1"/>
          </p:cNvSpPr>
          <p:nvPr/>
        </p:nvSpPr>
        <p:spPr bwMode="auto">
          <a:xfrm>
            <a:off x="3200400" y="3200400"/>
            <a:ext cx="609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8" name="Line 20"/>
          <p:cNvSpPr>
            <a:spLocks noChangeShapeType="1"/>
          </p:cNvSpPr>
          <p:nvPr/>
        </p:nvSpPr>
        <p:spPr bwMode="auto">
          <a:xfrm>
            <a:off x="3962400" y="3733800"/>
            <a:ext cx="609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9" name="Line 21"/>
          <p:cNvSpPr>
            <a:spLocks noChangeShapeType="1"/>
          </p:cNvSpPr>
          <p:nvPr/>
        </p:nvSpPr>
        <p:spPr bwMode="auto">
          <a:xfrm flipH="1">
            <a:off x="2971800" y="44196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0" name="Line 22"/>
          <p:cNvSpPr>
            <a:spLocks noChangeShapeType="1"/>
          </p:cNvSpPr>
          <p:nvPr/>
        </p:nvSpPr>
        <p:spPr bwMode="auto">
          <a:xfrm>
            <a:off x="4572000" y="2514600"/>
            <a:ext cx="15240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1" name="Line 23"/>
          <p:cNvSpPr>
            <a:spLocks noChangeShapeType="1"/>
          </p:cNvSpPr>
          <p:nvPr/>
        </p:nvSpPr>
        <p:spPr bwMode="auto">
          <a:xfrm flipH="1">
            <a:off x="55626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2" name="Line 24"/>
          <p:cNvSpPr>
            <a:spLocks noChangeShapeType="1"/>
          </p:cNvSpPr>
          <p:nvPr/>
        </p:nvSpPr>
        <p:spPr bwMode="auto">
          <a:xfrm>
            <a:off x="6172200" y="3200400"/>
            <a:ext cx="762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3" name="Line 25"/>
          <p:cNvSpPr>
            <a:spLocks noChangeShapeType="1"/>
          </p:cNvSpPr>
          <p:nvPr/>
        </p:nvSpPr>
        <p:spPr bwMode="auto">
          <a:xfrm flipH="1">
            <a:off x="6629400" y="3810000"/>
            <a:ext cx="228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4" name="Line 26"/>
          <p:cNvSpPr>
            <a:spLocks noChangeShapeType="1"/>
          </p:cNvSpPr>
          <p:nvPr/>
        </p:nvSpPr>
        <p:spPr bwMode="auto">
          <a:xfrm>
            <a:off x="7086600" y="37338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5" name="Line 27"/>
          <p:cNvSpPr>
            <a:spLocks noChangeShapeType="1"/>
          </p:cNvSpPr>
          <p:nvPr/>
        </p:nvSpPr>
        <p:spPr bwMode="auto">
          <a:xfrm flipH="1">
            <a:off x="3429000" y="38100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6" name="Text Box 28"/>
          <p:cNvSpPr txBox="1">
            <a:spLocks noChangeArrowheads="1"/>
          </p:cNvSpPr>
          <p:nvPr/>
        </p:nvSpPr>
        <p:spPr bwMode="auto">
          <a:xfrm>
            <a:off x="4648200" y="2209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15</a:t>
            </a:r>
          </a:p>
        </p:txBody>
      </p:sp>
      <p:sp>
        <p:nvSpPr>
          <p:cNvPr id="46107" name="Text Box 30"/>
          <p:cNvSpPr txBox="1">
            <a:spLocks noChangeArrowheads="1"/>
          </p:cNvSpPr>
          <p:nvPr/>
        </p:nvSpPr>
        <p:spPr bwMode="auto">
          <a:xfrm>
            <a:off x="62484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17</a:t>
            </a:r>
          </a:p>
        </p:txBody>
      </p:sp>
      <p:sp>
        <p:nvSpPr>
          <p:cNvPr id="46108" name="Text Box 31"/>
          <p:cNvSpPr txBox="1">
            <a:spLocks noChangeArrowheads="1"/>
          </p:cNvSpPr>
          <p:nvPr/>
        </p:nvSpPr>
        <p:spPr bwMode="auto">
          <a:xfrm>
            <a:off x="49530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16</a:t>
            </a:r>
          </a:p>
        </p:txBody>
      </p:sp>
      <p:sp>
        <p:nvSpPr>
          <p:cNvPr id="46109" name="Text Box 32"/>
          <p:cNvSpPr txBox="1">
            <a:spLocks noChangeArrowheads="1"/>
          </p:cNvSpPr>
          <p:nvPr/>
        </p:nvSpPr>
        <p:spPr bwMode="auto">
          <a:xfrm>
            <a:off x="7086600" y="3352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20</a:t>
            </a:r>
          </a:p>
        </p:txBody>
      </p:sp>
      <p:sp>
        <p:nvSpPr>
          <p:cNvPr id="46110" name="Text Box 33"/>
          <p:cNvSpPr txBox="1">
            <a:spLocks noChangeArrowheads="1"/>
          </p:cNvSpPr>
          <p:nvPr/>
        </p:nvSpPr>
        <p:spPr bwMode="auto">
          <a:xfrm>
            <a:off x="7620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23</a:t>
            </a:r>
          </a:p>
        </p:txBody>
      </p:sp>
      <p:sp>
        <p:nvSpPr>
          <p:cNvPr id="46111" name="Text Box 34"/>
          <p:cNvSpPr txBox="1">
            <a:spLocks noChangeArrowheads="1"/>
          </p:cNvSpPr>
          <p:nvPr/>
        </p:nvSpPr>
        <p:spPr bwMode="auto">
          <a:xfrm>
            <a:off x="6096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18</a:t>
            </a:r>
          </a:p>
        </p:txBody>
      </p:sp>
      <p:sp>
        <p:nvSpPr>
          <p:cNvPr id="46112" name="Text Box 35"/>
          <p:cNvSpPr txBox="1">
            <a:spLocks noChangeArrowheads="1"/>
          </p:cNvSpPr>
          <p:nvPr/>
        </p:nvSpPr>
        <p:spPr bwMode="auto">
          <a:xfrm>
            <a:off x="44958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13</a:t>
            </a:r>
          </a:p>
        </p:txBody>
      </p:sp>
      <p:sp>
        <p:nvSpPr>
          <p:cNvPr id="46113" name="Text Box 36"/>
          <p:cNvSpPr txBox="1">
            <a:spLocks noChangeArrowheads="1"/>
          </p:cNvSpPr>
          <p:nvPr/>
        </p:nvSpPr>
        <p:spPr bwMode="auto">
          <a:xfrm>
            <a:off x="2819400" y="4038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10</a:t>
            </a:r>
          </a:p>
        </p:txBody>
      </p:sp>
      <p:sp>
        <p:nvSpPr>
          <p:cNvPr id="46114" name="Text Box 37"/>
          <p:cNvSpPr txBox="1">
            <a:spLocks noChangeArrowheads="1"/>
          </p:cNvSpPr>
          <p:nvPr/>
        </p:nvSpPr>
        <p:spPr bwMode="auto">
          <a:xfrm>
            <a:off x="2438400" y="4800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7</a:t>
            </a:r>
          </a:p>
        </p:txBody>
      </p:sp>
      <p:sp>
        <p:nvSpPr>
          <p:cNvPr id="46115" name="Text Box 38"/>
          <p:cNvSpPr txBox="1">
            <a:spLocks noChangeArrowheads="1"/>
          </p:cNvSpPr>
          <p:nvPr/>
        </p:nvSpPr>
        <p:spPr bwMode="auto">
          <a:xfrm>
            <a:off x="3962400" y="34290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12</a:t>
            </a:r>
          </a:p>
        </p:txBody>
      </p:sp>
      <p:sp>
        <p:nvSpPr>
          <p:cNvPr id="46116" name="Text Box 39"/>
          <p:cNvSpPr txBox="1">
            <a:spLocks noChangeArrowheads="1"/>
          </p:cNvSpPr>
          <p:nvPr/>
        </p:nvSpPr>
        <p:spPr bwMode="auto">
          <a:xfrm>
            <a:off x="26670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6</a:t>
            </a:r>
          </a:p>
        </p:txBody>
      </p:sp>
      <p:sp>
        <p:nvSpPr>
          <p:cNvPr id="46117" name="Text Box 40"/>
          <p:cNvSpPr txBox="1">
            <a:spLocks noChangeArrowheads="1"/>
          </p:cNvSpPr>
          <p:nvPr/>
        </p:nvSpPr>
        <p:spPr bwMode="auto">
          <a:xfrm>
            <a:off x="18288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3</a:t>
            </a:r>
          </a:p>
        </p:txBody>
      </p:sp>
      <p:sp>
        <p:nvSpPr>
          <p:cNvPr id="46118" name="Text Box 41"/>
          <p:cNvSpPr txBox="1">
            <a:spLocks noChangeArrowheads="1"/>
          </p:cNvSpPr>
          <p:nvPr/>
        </p:nvSpPr>
        <p:spPr bwMode="auto">
          <a:xfrm>
            <a:off x="838200" y="5486400"/>
            <a:ext cx="754380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Step 1 – Root has 2 Black children.  Color Root Red</a:t>
            </a:r>
          </a:p>
          <a:p>
            <a:pPr eaLnBrk="1" hangingPunct="1">
              <a:spcBef>
                <a:spcPct val="50000"/>
              </a:spcBef>
              <a:buFontTx/>
              <a:buNone/>
            </a:pPr>
            <a:r>
              <a:rPr lang="en-US" altLang="en-US" sz="2400"/>
              <a:t>Descend the tree, moving X to 6</a:t>
            </a:r>
          </a:p>
        </p:txBody>
      </p:sp>
    </p:spTree>
    <p:extLst>
      <p:ext uri="{BB962C8B-B14F-4D97-AF65-F5344CB8AC3E}">
        <p14:creationId xmlns:p14="http://schemas.microsoft.com/office/powerpoint/2010/main" val="251560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en-US" altLang="en-US"/>
              <a:t>Example 1 (cont’d)</a:t>
            </a:r>
          </a:p>
        </p:txBody>
      </p:sp>
      <p:sp>
        <p:nvSpPr>
          <p:cNvPr id="47107" name="Oval 5"/>
          <p:cNvSpPr>
            <a:spLocks noChangeArrowheads="1"/>
          </p:cNvSpPr>
          <p:nvPr/>
        </p:nvSpPr>
        <p:spPr bwMode="auto">
          <a:xfrm>
            <a:off x="4457700" y="23622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08" name="Oval 6"/>
          <p:cNvSpPr>
            <a:spLocks noChangeArrowheads="1"/>
          </p:cNvSpPr>
          <p:nvPr/>
        </p:nvSpPr>
        <p:spPr bwMode="auto">
          <a:xfrm>
            <a:off x="3048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09" name="Oval 7"/>
          <p:cNvSpPr>
            <a:spLocks noChangeArrowheads="1"/>
          </p:cNvSpPr>
          <p:nvPr/>
        </p:nvSpPr>
        <p:spPr bwMode="auto">
          <a:xfrm>
            <a:off x="6096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0" name="Oval 8"/>
          <p:cNvSpPr>
            <a:spLocks noChangeArrowheads="1"/>
          </p:cNvSpPr>
          <p:nvPr/>
        </p:nvSpPr>
        <p:spPr bwMode="auto">
          <a:xfrm>
            <a:off x="22098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1" name="Oval 9"/>
          <p:cNvSpPr>
            <a:spLocks noChangeArrowheads="1"/>
          </p:cNvSpPr>
          <p:nvPr/>
        </p:nvSpPr>
        <p:spPr bwMode="auto">
          <a:xfrm>
            <a:off x="37338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2" name="Oval 10"/>
          <p:cNvSpPr>
            <a:spLocks noChangeArrowheads="1"/>
          </p:cNvSpPr>
          <p:nvPr/>
        </p:nvSpPr>
        <p:spPr bwMode="auto">
          <a:xfrm>
            <a:off x="53340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3" name="Oval 11"/>
          <p:cNvSpPr>
            <a:spLocks noChangeArrowheads="1"/>
          </p:cNvSpPr>
          <p:nvPr/>
        </p:nvSpPr>
        <p:spPr bwMode="auto">
          <a:xfrm>
            <a:off x="68580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4" name="Oval 12"/>
          <p:cNvSpPr>
            <a:spLocks noChangeArrowheads="1"/>
          </p:cNvSpPr>
          <p:nvPr/>
        </p:nvSpPr>
        <p:spPr bwMode="auto">
          <a:xfrm>
            <a:off x="32766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5" name="Oval 13"/>
          <p:cNvSpPr>
            <a:spLocks noChangeArrowheads="1"/>
          </p:cNvSpPr>
          <p:nvPr/>
        </p:nvSpPr>
        <p:spPr bwMode="auto">
          <a:xfrm>
            <a:off x="4343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6" name="Oval 14"/>
          <p:cNvSpPr>
            <a:spLocks noChangeArrowheads="1"/>
          </p:cNvSpPr>
          <p:nvPr/>
        </p:nvSpPr>
        <p:spPr bwMode="auto">
          <a:xfrm>
            <a:off x="64770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7" name="Oval 15"/>
          <p:cNvSpPr>
            <a:spLocks noChangeArrowheads="1"/>
          </p:cNvSpPr>
          <p:nvPr/>
        </p:nvSpPr>
        <p:spPr bwMode="auto">
          <a:xfrm>
            <a:off x="7391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8" name="Oval 16"/>
          <p:cNvSpPr>
            <a:spLocks noChangeArrowheads="1"/>
          </p:cNvSpPr>
          <p:nvPr/>
        </p:nvSpPr>
        <p:spPr bwMode="auto">
          <a:xfrm>
            <a:off x="2819400" y="48768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7119" name="Line 17"/>
          <p:cNvSpPr>
            <a:spLocks noChangeShapeType="1"/>
          </p:cNvSpPr>
          <p:nvPr/>
        </p:nvSpPr>
        <p:spPr bwMode="auto">
          <a:xfrm flipH="1">
            <a:off x="3200400" y="2514600"/>
            <a:ext cx="13716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0" name="Line 18"/>
          <p:cNvSpPr>
            <a:spLocks noChangeShapeType="1"/>
          </p:cNvSpPr>
          <p:nvPr/>
        </p:nvSpPr>
        <p:spPr bwMode="auto">
          <a:xfrm flipH="1">
            <a:off x="2362200" y="3200400"/>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1" name="Line 19"/>
          <p:cNvSpPr>
            <a:spLocks noChangeShapeType="1"/>
          </p:cNvSpPr>
          <p:nvPr/>
        </p:nvSpPr>
        <p:spPr bwMode="auto">
          <a:xfrm>
            <a:off x="3200400" y="3200400"/>
            <a:ext cx="609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2" name="Line 20"/>
          <p:cNvSpPr>
            <a:spLocks noChangeShapeType="1"/>
          </p:cNvSpPr>
          <p:nvPr/>
        </p:nvSpPr>
        <p:spPr bwMode="auto">
          <a:xfrm>
            <a:off x="3886200" y="3810000"/>
            <a:ext cx="68580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3" name="Line 21"/>
          <p:cNvSpPr>
            <a:spLocks noChangeShapeType="1"/>
          </p:cNvSpPr>
          <p:nvPr/>
        </p:nvSpPr>
        <p:spPr bwMode="auto">
          <a:xfrm flipH="1">
            <a:off x="2971800" y="44196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4" name="Line 22"/>
          <p:cNvSpPr>
            <a:spLocks noChangeShapeType="1"/>
          </p:cNvSpPr>
          <p:nvPr/>
        </p:nvSpPr>
        <p:spPr bwMode="auto">
          <a:xfrm>
            <a:off x="4572000" y="2514600"/>
            <a:ext cx="15240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5" name="Line 23"/>
          <p:cNvSpPr>
            <a:spLocks noChangeShapeType="1"/>
          </p:cNvSpPr>
          <p:nvPr/>
        </p:nvSpPr>
        <p:spPr bwMode="auto">
          <a:xfrm flipH="1">
            <a:off x="55626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6" name="Line 24"/>
          <p:cNvSpPr>
            <a:spLocks noChangeShapeType="1"/>
          </p:cNvSpPr>
          <p:nvPr/>
        </p:nvSpPr>
        <p:spPr bwMode="auto">
          <a:xfrm>
            <a:off x="6172200" y="3200400"/>
            <a:ext cx="762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7" name="Line 25"/>
          <p:cNvSpPr>
            <a:spLocks noChangeShapeType="1"/>
          </p:cNvSpPr>
          <p:nvPr/>
        </p:nvSpPr>
        <p:spPr bwMode="auto">
          <a:xfrm flipH="1">
            <a:off x="6629400" y="3810000"/>
            <a:ext cx="228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8" name="Line 26"/>
          <p:cNvSpPr>
            <a:spLocks noChangeShapeType="1"/>
          </p:cNvSpPr>
          <p:nvPr/>
        </p:nvSpPr>
        <p:spPr bwMode="auto">
          <a:xfrm>
            <a:off x="7086600" y="37338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29" name="Line 27"/>
          <p:cNvSpPr>
            <a:spLocks noChangeShapeType="1"/>
          </p:cNvSpPr>
          <p:nvPr/>
        </p:nvSpPr>
        <p:spPr bwMode="auto">
          <a:xfrm flipH="1">
            <a:off x="3429000" y="38100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130" name="Text Box 28"/>
          <p:cNvSpPr txBox="1">
            <a:spLocks noChangeArrowheads="1"/>
          </p:cNvSpPr>
          <p:nvPr/>
        </p:nvSpPr>
        <p:spPr bwMode="auto">
          <a:xfrm>
            <a:off x="4648200" y="2209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15</a:t>
            </a:r>
          </a:p>
        </p:txBody>
      </p:sp>
      <p:sp>
        <p:nvSpPr>
          <p:cNvPr id="47131" name="Text Box 29"/>
          <p:cNvSpPr txBox="1">
            <a:spLocks noChangeArrowheads="1"/>
          </p:cNvSpPr>
          <p:nvPr/>
        </p:nvSpPr>
        <p:spPr bwMode="auto">
          <a:xfrm>
            <a:off x="62484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17</a:t>
            </a:r>
          </a:p>
        </p:txBody>
      </p:sp>
      <p:sp>
        <p:nvSpPr>
          <p:cNvPr id="47132" name="Text Box 30"/>
          <p:cNvSpPr txBox="1">
            <a:spLocks noChangeArrowheads="1"/>
          </p:cNvSpPr>
          <p:nvPr/>
        </p:nvSpPr>
        <p:spPr bwMode="auto">
          <a:xfrm>
            <a:off x="49530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16</a:t>
            </a:r>
          </a:p>
        </p:txBody>
      </p:sp>
      <p:sp>
        <p:nvSpPr>
          <p:cNvPr id="47133" name="Text Box 31"/>
          <p:cNvSpPr txBox="1">
            <a:spLocks noChangeArrowheads="1"/>
          </p:cNvSpPr>
          <p:nvPr/>
        </p:nvSpPr>
        <p:spPr bwMode="auto">
          <a:xfrm>
            <a:off x="7086600" y="3352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20</a:t>
            </a:r>
          </a:p>
        </p:txBody>
      </p:sp>
      <p:sp>
        <p:nvSpPr>
          <p:cNvPr id="47134" name="Text Box 32"/>
          <p:cNvSpPr txBox="1">
            <a:spLocks noChangeArrowheads="1"/>
          </p:cNvSpPr>
          <p:nvPr/>
        </p:nvSpPr>
        <p:spPr bwMode="auto">
          <a:xfrm>
            <a:off x="7620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23</a:t>
            </a:r>
          </a:p>
        </p:txBody>
      </p:sp>
      <p:sp>
        <p:nvSpPr>
          <p:cNvPr id="47135" name="Text Box 33"/>
          <p:cNvSpPr txBox="1">
            <a:spLocks noChangeArrowheads="1"/>
          </p:cNvSpPr>
          <p:nvPr/>
        </p:nvSpPr>
        <p:spPr bwMode="auto">
          <a:xfrm>
            <a:off x="6096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18</a:t>
            </a:r>
          </a:p>
        </p:txBody>
      </p:sp>
      <p:sp>
        <p:nvSpPr>
          <p:cNvPr id="47136" name="Text Box 34"/>
          <p:cNvSpPr txBox="1">
            <a:spLocks noChangeArrowheads="1"/>
          </p:cNvSpPr>
          <p:nvPr/>
        </p:nvSpPr>
        <p:spPr bwMode="auto">
          <a:xfrm>
            <a:off x="44958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13</a:t>
            </a:r>
          </a:p>
        </p:txBody>
      </p:sp>
      <p:sp>
        <p:nvSpPr>
          <p:cNvPr id="47137" name="Text Box 35"/>
          <p:cNvSpPr txBox="1">
            <a:spLocks noChangeArrowheads="1"/>
          </p:cNvSpPr>
          <p:nvPr/>
        </p:nvSpPr>
        <p:spPr bwMode="auto">
          <a:xfrm>
            <a:off x="2819400" y="4038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10</a:t>
            </a:r>
          </a:p>
        </p:txBody>
      </p:sp>
      <p:sp>
        <p:nvSpPr>
          <p:cNvPr id="47138" name="Text Box 36"/>
          <p:cNvSpPr txBox="1">
            <a:spLocks noChangeArrowheads="1"/>
          </p:cNvSpPr>
          <p:nvPr/>
        </p:nvSpPr>
        <p:spPr bwMode="auto">
          <a:xfrm>
            <a:off x="2438400" y="4800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7</a:t>
            </a:r>
          </a:p>
        </p:txBody>
      </p:sp>
      <p:sp>
        <p:nvSpPr>
          <p:cNvPr id="47139" name="Text Box 37"/>
          <p:cNvSpPr txBox="1">
            <a:spLocks noChangeArrowheads="1"/>
          </p:cNvSpPr>
          <p:nvPr/>
        </p:nvSpPr>
        <p:spPr bwMode="auto">
          <a:xfrm>
            <a:off x="3962400" y="34290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12</a:t>
            </a:r>
          </a:p>
        </p:txBody>
      </p:sp>
      <p:sp>
        <p:nvSpPr>
          <p:cNvPr id="47140" name="Text Box 38"/>
          <p:cNvSpPr txBox="1">
            <a:spLocks noChangeArrowheads="1"/>
          </p:cNvSpPr>
          <p:nvPr/>
        </p:nvSpPr>
        <p:spPr bwMode="auto">
          <a:xfrm>
            <a:off x="26670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6</a:t>
            </a:r>
          </a:p>
        </p:txBody>
      </p:sp>
      <p:sp>
        <p:nvSpPr>
          <p:cNvPr id="47141" name="Text Box 39"/>
          <p:cNvSpPr txBox="1">
            <a:spLocks noChangeArrowheads="1"/>
          </p:cNvSpPr>
          <p:nvPr/>
        </p:nvSpPr>
        <p:spPr bwMode="auto">
          <a:xfrm>
            <a:off x="18288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3</a:t>
            </a:r>
          </a:p>
        </p:txBody>
      </p:sp>
      <p:sp>
        <p:nvSpPr>
          <p:cNvPr id="47142" name="Text Box 40"/>
          <p:cNvSpPr txBox="1">
            <a:spLocks noChangeArrowheads="1"/>
          </p:cNvSpPr>
          <p:nvPr/>
        </p:nvSpPr>
        <p:spPr bwMode="auto">
          <a:xfrm>
            <a:off x="838200" y="5486400"/>
            <a:ext cx="75438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One of X’s children is Red (case 2B).  Descend down the tree, arriving at 12. Since the new X (12) is also Red (2B1), continue down the tree, arriving at 10. </a:t>
            </a:r>
          </a:p>
        </p:txBody>
      </p:sp>
      <p:sp>
        <p:nvSpPr>
          <p:cNvPr id="47143" name="Text Box 41"/>
          <p:cNvSpPr txBox="1">
            <a:spLocks noChangeArrowheads="1"/>
          </p:cNvSpPr>
          <p:nvPr/>
        </p:nvSpPr>
        <p:spPr bwMode="auto">
          <a:xfrm>
            <a:off x="2209800" y="26670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Tree>
    <p:extLst>
      <p:ext uri="{BB962C8B-B14F-4D97-AF65-F5344CB8AC3E}">
        <p14:creationId xmlns:p14="http://schemas.microsoft.com/office/powerpoint/2010/main" val="2004150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a:solidFill>
                  <a:schemeClr val="tx2"/>
                </a:solidFill>
              </a:rPr>
              <a:t>Example 1 (cont’d)</a:t>
            </a:r>
          </a:p>
        </p:txBody>
      </p:sp>
      <p:sp>
        <p:nvSpPr>
          <p:cNvPr id="48131" name="Oval 3"/>
          <p:cNvSpPr>
            <a:spLocks noChangeArrowheads="1"/>
          </p:cNvSpPr>
          <p:nvPr/>
        </p:nvSpPr>
        <p:spPr bwMode="auto">
          <a:xfrm>
            <a:off x="4457700" y="23622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2" name="Oval 4"/>
          <p:cNvSpPr>
            <a:spLocks noChangeArrowheads="1"/>
          </p:cNvSpPr>
          <p:nvPr/>
        </p:nvSpPr>
        <p:spPr bwMode="auto">
          <a:xfrm>
            <a:off x="3048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3" name="Oval 5"/>
          <p:cNvSpPr>
            <a:spLocks noChangeArrowheads="1"/>
          </p:cNvSpPr>
          <p:nvPr/>
        </p:nvSpPr>
        <p:spPr bwMode="auto">
          <a:xfrm>
            <a:off x="6096000" y="29718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4" name="Oval 6"/>
          <p:cNvSpPr>
            <a:spLocks noChangeArrowheads="1"/>
          </p:cNvSpPr>
          <p:nvPr/>
        </p:nvSpPr>
        <p:spPr bwMode="auto">
          <a:xfrm>
            <a:off x="22098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5" name="Oval 7"/>
          <p:cNvSpPr>
            <a:spLocks noChangeArrowheads="1"/>
          </p:cNvSpPr>
          <p:nvPr/>
        </p:nvSpPr>
        <p:spPr bwMode="auto">
          <a:xfrm>
            <a:off x="37338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6" name="Oval 8"/>
          <p:cNvSpPr>
            <a:spLocks noChangeArrowheads="1"/>
          </p:cNvSpPr>
          <p:nvPr/>
        </p:nvSpPr>
        <p:spPr bwMode="auto">
          <a:xfrm>
            <a:off x="5334000" y="35814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7" name="Oval 9"/>
          <p:cNvSpPr>
            <a:spLocks noChangeArrowheads="1"/>
          </p:cNvSpPr>
          <p:nvPr/>
        </p:nvSpPr>
        <p:spPr bwMode="auto">
          <a:xfrm>
            <a:off x="6858000" y="35814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8" name="Oval 10"/>
          <p:cNvSpPr>
            <a:spLocks noChangeArrowheads="1"/>
          </p:cNvSpPr>
          <p:nvPr/>
        </p:nvSpPr>
        <p:spPr bwMode="auto">
          <a:xfrm>
            <a:off x="32766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39" name="Oval 11"/>
          <p:cNvSpPr>
            <a:spLocks noChangeArrowheads="1"/>
          </p:cNvSpPr>
          <p:nvPr/>
        </p:nvSpPr>
        <p:spPr bwMode="auto">
          <a:xfrm>
            <a:off x="4343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40" name="Oval 12"/>
          <p:cNvSpPr>
            <a:spLocks noChangeArrowheads="1"/>
          </p:cNvSpPr>
          <p:nvPr/>
        </p:nvSpPr>
        <p:spPr bwMode="auto">
          <a:xfrm>
            <a:off x="64770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41" name="Oval 13"/>
          <p:cNvSpPr>
            <a:spLocks noChangeArrowheads="1"/>
          </p:cNvSpPr>
          <p:nvPr/>
        </p:nvSpPr>
        <p:spPr bwMode="auto">
          <a:xfrm>
            <a:off x="73914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42" name="Oval 14"/>
          <p:cNvSpPr>
            <a:spLocks noChangeArrowheads="1"/>
          </p:cNvSpPr>
          <p:nvPr/>
        </p:nvSpPr>
        <p:spPr bwMode="auto">
          <a:xfrm>
            <a:off x="2819400" y="4876800"/>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8143" name="Line 15"/>
          <p:cNvSpPr>
            <a:spLocks noChangeShapeType="1"/>
          </p:cNvSpPr>
          <p:nvPr/>
        </p:nvSpPr>
        <p:spPr bwMode="auto">
          <a:xfrm flipH="1">
            <a:off x="3200400" y="2590800"/>
            <a:ext cx="1295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4" name="Line 16"/>
          <p:cNvSpPr>
            <a:spLocks noChangeShapeType="1"/>
          </p:cNvSpPr>
          <p:nvPr/>
        </p:nvSpPr>
        <p:spPr bwMode="auto">
          <a:xfrm flipH="1">
            <a:off x="2362200" y="3200400"/>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5" name="Line 17"/>
          <p:cNvSpPr>
            <a:spLocks noChangeShapeType="1"/>
          </p:cNvSpPr>
          <p:nvPr/>
        </p:nvSpPr>
        <p:spPr bwMode="auto">
          <a:xfrm>
            <a:off x="3200400" y="3200400"/>
            <a:ext cx="609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6" name="Line 18"/>
          <p:cNvSpPr>
            <a:spLocks noChangeShapeType="1"/>
          </p:cNvSpPr>
          <p:nvPr/>
        </p:nvSpPr>
        <p:spPr bwMode="auto">
          <a:xfrm>
            <a:off x="3962400" y="3733800"/>
            <a:ext cx="609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7" name="Line 19"/>
          <p:cNvSpPr>
            <a:spLocks noChangeShapeType="1"/>
          </p:cNvSpPr>
          <p:nvPr/>
        </p:nvSpPr>
        <p:spPr bwMode="auto">
          <a:xfrm flipH="1">
            <a:off x="2971800" y="44196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8" name="Line 20"/>
          <p:cNvSpPr>
            <a:spLocks noChangeShapeType="1"/>
          </p:cNvSpPr>
          <p:nvPr/>
        </p:nvSpPr>
        <p:spPr bwMode="auto">
          <a:xfrm>
            <a:off x="4648200" y="2590800"/>
            <a:ext cx="1447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49" name="Line 21"/>
          <p:cNvSpPr>
            <a:spLocks noChangeShapeType="1"/>
          </p:cNvSpPr>
          <p:nvPr/>
        </p:nvSpPr>
        <p:spPr bwMode="auto">
          <a:xfrm flipH="1">
            <a:off x="55626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50" name="Line 22"/>
          <p:cNvSpPr>
            <a:spLocks noChangeShapeType="1"/>
          </p:cNvSpPr>
          <p:nvPr/>
        </p:nvSpPr>
        <p:spPr bwMode="auto">
          <a:xfrm>
            <a:off x="6172200" y="3200400"/>
            <a:ext cx="762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51" name="Line 23"/>
          <p:cNvSpPr>
            <a:spLocks noChangeShapeType="1"/>
          </p:cNvSpPr>
          <p:nvPr/>
        </p:nvSpPr>
        <p:spPr bwMode="auto">
          <a:xfrm flipH="1">
            <a:off x="6629400" y="3810000"/>
            <a:ext cx="228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52" name="Line 24"/>
          <p:cNvSpPr>
            <a:spLocks noChangeShapeType="1"/>
          </p:cNvSpPr>
          <p:nvPr/>
        </p:nvSpPr>
        <p:spPr bwMode="auto">
          <a:xfrm>
            <a:off x="7086600" y="3733800"/>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53" name="Line 25"/>
          <p:cNvSpPr>
            <a:spLocks noChangeShapeType="1"/>
          </p:cNvSpPr>
          <p:nvPr/>
        </p:nvSpPr>
        <p:spPr bwMode="auto">
          <a:xfrm flipH="1">
            <a:off x="3429000" y="38100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54" name="Text Box 26"/>
          <p:cNvSpPr txBox="1">
            <a:spLocks noChangeArrowheads="1"/>
          </p:cNvSpPr>
          <p:nvPr/>
        </p:nvSpPr>
        <p:spPr bwMode="auto">
          <a:xfrm>
            <a:off x="4648200" y="2209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15</a:t>
            </a:r>
          </a:p>
        </p:txBody>
      </p:sp>
      <p:sp>
        <p:nvSpPr>
          <p:cNvPr id="48155" name="Text Box 27"/>
          <p:cNvSpPr txBox="1">
            <a:spLocks noChangeArrowheads="1"/>
          </p:cNvSpPr>
          <p:nvPr/>
        </p:nvSpPr>
        <p:spPr bwMode="auto">
          <a:xfrm>
            <a:off x="62484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17</a:t>
            </a:r>
          </a:p>
        </p:txBody>
      </p:sp>
      <p:sp>
        <p:nvSpPr>
          <p:cNvPr id="48156" name="Text Box 28"/>
          <p:cNvSpPr txBox="1">
            <a:spLocks noChangeArrowheads="1"/>
          </p:cNvSpPr>
          <p:nvPr/>
        </p:nvSpPr>
        <p:spPr bwMode="auto">
          <a:xfrm>
            <a:off x="49530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16</a:t>
            </a:r>
          </a:p>
        </p:txBody>
      </p:sp>
      <p:sp>
        <p:nvSpPr>
          <p:cNvPr id="48157" name="Text Box 29"/>
          <p:cNvSpPr txBox="1">
            <a:spLocks noChangeArrowheads="1"/>
          </p:cNvSpPr>
          <p:nvPr/>
        </p:nvSpPr>
        <p:spPr bwMode="auto">
          <a:xfrm>
            <a:off x="7086600" y="3352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20</a:t>
            </a:r>
          </a:p>
        </p:txBody>
      </p:sp>
      <p:sp>
        <p:nvSpPr>
          <p:cNvPr id="48158" name="Text Box 30"/>
          <p:cNvSpPr txBox="1">
            <a:spLocks noChangeArrowheads="1"/>
          </p:cNvSpPr>
          <p:nvPr/>
        </p:nvSpPr>
        <p:spPr bwMode="auto">
          <a:xfrm>
            <a:off x="7620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23</a:t>
            </a:r>
          </a:p>
        </p:txBody>
      </p:sp>
      <p:sp>
        <p:nvSpPr>
          <p:cNvPr id="48159" name="Text Box 31"/>
          <p:cNvSpPr txBox="1">
            <a:spLocks noChangeArrowheads="1"/>
          </p:cNvSpPr>
          <p:nvPr/>
        </p:nvSpPr>
        <p:spPr bwMode="auto">
          <a:xfrm>
            <a:off x="60960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18</a:t>
            </a:r>
          </a:p>
        </p:txBody>
      </p:sp>
      <p:sp>
        <p:nvSpPr>
          <p:cNvPr id="48160" name="Text Box 32"/>
          <p:cNvSpPr txBox="1">
            <a:spLocks noChangeArrowheads="1"/>
          </p:cNvSpPr>
          <p:nvPr/>
        </p:nvSpPr>
        <p:spPr bwMode="auto">
          <a:xfrm>
            <a:off x="44958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13</a:t>
            </a:r>
          </a:p>
        </p:txBody>
      </p:sp>
      <p:sp>
        <p:nvSpPr>
          <p:cNvPr id="48161" name="Text Box 33"/>
          <p:cNvSpPr txBox="1">
            <a:spLocks noChangeArrowheads="1"/>
          </p:cNvSpPr>
          <p:nvPr/>
        </p:nvSpPr>
        <p:spPr bwMode="auto">
          <a:xfrm>
            <a:off x="2819400" y="4038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10</a:t>
            </a:r>
          </a:p>
        </p:txBody>
      </p:sp>
      <p:sp>
        <p:nvSpPr>
          <p:cNvPr id="48162" name="Text Box 34"/>
          <p:cNvSpPr txBox="1">
            <a:spLocks noChangeArrowheads="1"/>
          </p:cNvSpPr>
          <p:nvPr/>
        </p:nvSpPr>
        <p:spPr bwMode="auto">
          <a:xfrm>
            <a:off x="2438400" y="48006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7</a:t>
            </a:r>
          </a:p>
        </p:txBody>
      </p:sp>
      <p:sp>
        <p:nvSpPr>
          <p:cNvPr id="48163" name="Text Box 35"/>
          <p:cNvSpPr txBox="1">
            <a:spLocks noChangeArrowheads="1"/>
          </p:cNvSpPr>
          <p:nvPr/>
        </p:nvSpPr>
        <p:spPr bwMode="auto">
          <a:xfrm>
            <a:off x="3962400" y="34290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12</a:t>
            </a:r>
          </a:p>
        </p:txBody>
      </p:sp>
      <p:sp>
        <p:nvSpPr>
          <p:cNvPr id="48164" name="Text Box 36"/>
          <p:cNvSpPr txBox="1">
            <a:spLocks noChangeArrowheads="1"/>
          </p:cNvSpPr>
          <p:nvPr/>
        </p:nvSpPr>
        <p:spPr bwMode="auto">
          <a:xfrm>
            <a:off x="2667000" y="28194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6</a:t>
            </a:r>
          </a:p>
        </p:txBody>
      </p:sp>
      <p:sp>
        <p:nvSpPr>
          <p:cNvPr id="48165" name="Text Box 37"/>
          <p:cNvSpPr txBox="1">
            <a:spLocks noChangeArrowheads="1"/>
          </p:cNvSpPr>
          <p:nvPr/>
        </p:nvSpPr>
        <p:spPr bwMode="auto">
          <a:xfrm>
            <a:off x="1828800" y="35052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3</a:t>
            </a:r>
          </a:p>
        </p:txBody>
      </p:sp>
      <p:sp>
        <p:nvSpPr>
          <p:cNvPr id="48166" name="Text Box 38"/>
          <p:cNvSpPr txBox="1">
            <a:spLocks noChangeArrowheads="1"/>
          </p:cNvSpPr>
          <p:nvPr/>
        </p:nvSpPr>
        <p:spPr bwMode="auto">
          <a:xfrm>
            <a:off x="762000" y="5305425"/>
            <a:ext cx="75438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Step 3 -Since 10 is the node to be deleted, replace it’s value with the value of it’s only child (7) and delete 7’s red node</a:t>
            </a:r>
          </a:p>
        </p:txBody>
      </p:sp>
      <p:sp>
        <p:nvSpPr>
          <p:cNvPr id="48167" name="Text Box 39"/>
          <p:cNvSpPr txBox="1">
            <a:spLocks noChangeArrowheads="1"/>
          </p:cNvSpPr>
          <p:nvPr/>
        </p:nvSpPr>
        <p:spPr bwMode="auto">
          <a:xfrm>
            <a:off x="3429000" y="411480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b="1"/>
              <a:t>X</a:t>
            </a:r>
          </a:p>
        </p:txBody>
      </p:sp>
    </p:spTree>
    <p:extLst>
      <p:ext uri="{BB962C8B-B14F-4D97-AF65-F5344CB8AC3E}">
        <p14:creationId xmlns:p14="http://schemas.microsoft.com/office/powerpoint/2010/main" val="1459403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598488"/>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spcBef>
                <a:spcPct val="0"/>
              </a:spcBef>
              <a:buFontTx/>
              <a:buNone/>
            </a:pPr>
            <a:r>
              <a:rPr lang="en-US" altLang="en-US" sz="4400">
                <a:solidFill>
                  <a:schemeClr val="tx2"/>
                </a:solidFill>
              </a:rPr>
              <a:t>Example 1 (cont’d)</a:t>
            </a:r>
          </a:p>
        </p:txBody>
      </p:sp>
      <p:sp>
        <p:nvSpPr>
          <p:cNvPr id="49155" name="Oval 3"/>
          <p:cNvSpPr>
            <a:spLocks noChangeArrowheads="1"/>
          </p:cNvSpPr>
          <p:nvPr/>
        </p:nvSpPr>
        <p:spPr bwMode="auto">
          <a:xfrm>
            <a:off x="4457700" y="23510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56" name="Oval 4"/>
          <p:cNvSpPr>
            <a:spLocks noChangeArrowheads="1"/>
          </p:cNvSpPr>
          <p:nvPr/>
        </p:nvSpPr>
        <p:spPr bwMode="auto">
          <a:xfrm>
            <a:off x="3048000" y="29606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57" name="Oval 5"/>
          <p:cNvSpPr>
            <a:spLocks noChangeArrowheads="1"/>
          </p:cNvSpPr>
          <p:nvPr/>
        </p:nvSpPr>
        <p:spPr bwMode="auto">
          <a:xfrm>
            <a:off x="6096000" y="29606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58" name="Oval 6"/>
          <p:cNvSpPr>
            <a:spLocks noChangeArrowheads="1"/>
          </p:cNvSpPr>
          <p:nvPr/>
        </p:nvSpPr>
        <p:spPr bwMode="auto">
          <a:xfrm>
            <a:off x="2209800" y="35702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59" name="Oval 7"/>
          <p:cNvSpPr>
            <a:spLocks noChangeArrowheads="1"/>
          </p:cNvSpPr>
          <p:nvPr/>
        </p:nvSpPr>
        <p:spPr bwMode="auto">
          <a:xfrm>
            <a:off x="3733800" y="3570288"/>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0" name="Oval 8"/>
          <p:cNvSpPr>
            <a:spLocks noChangeArrowheads="1"/>
          </p:cNvSpPr>
          <p:nvPr/>
        </p:nvSpPr>
        <p:spPr bwMode="auto">
          <a:xfrm>
            <a:off x="5334000" y="35702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1" name="Oval 9"/>
          <p:cNvSpPr>
            <a:spLocks noChangeArrowheads="1"/>
          </p:cNvSpPr>
          <p:nvPr/>
        </p:nvSpPr>
        <p:spPr bwMode="auto">
          <a:xfrm>
            <a:off x="6858000" y="3570288"/>
            <a:ext cx="228600" cy="2286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2" name="Oval 11"/>
          <p:cNvSpPr>
            <a:spLocks noChangeArrowheads="1"/>
          </p:cNvSpPr>
          <p:nvPr/>
        </p:nvSpPr>
        <p:spPr bwMode="auto">
          <a:xfrm>
            <a:off x="4343400" y="41798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3" name="Oval 12"/>
          <p:cNvSpPr>
            <a:spLocks noChangeArrowheads="1"/>
          </p:cNvSpPr>
          <p:nvPr/>
        </p:nvSpPr>
        <p:spPr bwMode="auto">
          <a:xfrm>
            <a:off x="6477000" y="41798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4" name="Oval 13"/>
          <p:cNvSpPr>
            <a:spLocks noChangeArrowheads="1"/>
          </p:cNvSpPr>
          <p:nvPr/>
        </p:nvSpPr>
        <p:spPr bwMode="auto">
          <a:xfrm>
            <a:off x="7391400" y="4179888"/>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5" name="Oval 14"/>
          <p:cNvSpPr>
            <a:spLocks noChangeArrowheads="1"/>
          </p:cNvSpPr>
          <p:nvPr/>
        </p:nvSpPr>
        <p:spPr bwMode="auto">
          <a:xfrm>
            <a:off x="3276600" y="4191000"/>
            <a:ext cx="228600" cy="22860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pl-PL" altLang="en-US" sz="2400"/>
          </a:p>
        </p:txBody>
      </p:sp>
      <p:sp>
        <p:nvSpPr>
          <p:cNvPr id="49166" name="Line 15"/>
          <p:cNvSpPr>
            <a:spLocks noChangeShapeType="1"/>
          </p:cNvSpPr>
          <p:nvPr/>
        </p:nvSpPr>
        <p:spPr bwMode="auto">
          <a:xfrm flipH="1">
            <a:off x="3200400" y="2579688"/>
            <a:ext cx="1295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67" name="Line 16"/>
          <p:cNvSpPr>
            <a:spLocks noChangeShapeType="1"/>
          </p:cNvSpPr>
          <p:nvPr/>
        </p:nvSpPr>
        <p:spPr bwMode="auto">
          <a:xfrm flipH="1">
            <a:off x="2362200" y="3189288"/>
            <a:ext cx="685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68" name="Line 17"/>
          <p:cNvSpPr>
            <a:spLocks noChangeShapeType="1"/>
          </p:cNvSpPr>
          <p:nvPr/>
        </p:nvSpPr>
        <p:spPr bwMode="auto">
          <a:xfrm>
            <a:off x="3200400" y="3189288"/>
            <a:ext cx="6096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69" name="Line 18"/>
          <p:cNvSpPr>
            <a:spLocks noChangeShapeType="1"/>
          </p:cNvSpPr>
          <p:nvPr/>
        </p:nvSpPr>
        <p:spPr bwMode="auto">
          <a:xfrm>
            <a:off x="3962400" y="3722688"/>
            <a:ext cx="457200" cy="4683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0" name="Line 20"/>
          <p:cNvSpPr>
            <a:spLocks noChangeShapeType="1"/>
          </p:cNvSpPr>
          <p:nvPr/>
        </p:nvSpPr>
        <p:spPr bwMode="auto">
          <a:xfrm>
            <a:off x="4648200" y="2579688"/>
            <a:ext cx="1447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1" name="Line 21"/>
          <p:cNvSpPr>
            <a:spLocks noChangeShapeType="1"/>
          </p:cNvSpPr>
          <p:nvPr/>
        </p:nvSpPr>
        <p:spPr bwMode="auto">
          <a:xfrm flipH="1">
            <a:off x="5562600" y="3189288"/>
            <a:ext cx="609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2" name="Line 22"/>
          <p:cNvSpPr>
            <a:spLocks noChangeShapeType="1"/>
          </p:cNvSpPr>
          <p:nvPr/>
        </p:nvSpPr>
        <p:spPr bwMode="auto">
          <a:xfrm>
            <a:off x="6172200" y="3189288"/>
            <a:ext cx="762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3" name="Line 23"/>
          <p:cNvSpPr>
            <a:spLocks noChangeShapeType="1"/>
          </p:cNvSpPr>
          <p:nvPr/>
        </p:nvSpPr>
        <p:spPr bwMode="auto">
          <a:xfrm flipH="1">
            <a:off x="6629400" y="3798888"/>
            <a:ext cx="228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4" name="Line 24"/>
          <p:cNvSpPr>
            <a:spLocks noChangeShapeType="1"/>
          </p:cNvSpPr>
          <p:nvPr/>
        </p:nvSpPr>
        <p:spPr bwMode="auto">
          <a:xfrm>
            <a:off x="7086600" y="3722688"/>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5" name="Line 25"/>
          <p:cNvSpPr>
            <a:spLocks noChangeShapeType="1"/>
          </p:cNvSpPr>
          <p:nvPr/>
        </p:nvSpPr>
        <p:spPr bwMode="auto">
          <a:xfrm flipH="1">
            <a:off x="3429000" y="3798888"/>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76" name="Text Box 26"/>
          <p:cNvSpPr txBox="1">
            <a:spLocks noChangeArrowheads="1"/>
          </p:cNvSpPr>
          <p:nvPr/>
        </p:nvSpPr>
        <p:spPr bwMode="auto">
          <a:xfrm>
            <a:off x="4648200" y="21986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15</a:t>
            </a:r>
          </a:p>
        </p:txBody>
      </p:sp>
      <p:sp>
        <p:nvSpPr>
          <p:cNvPr id="49177" name="Text Box 27"/>
          <p:cNvSpPr txBox="1">
            <a:spLocks noChangeArrowheads="1"/>
          </p:cNvSpPr>
          <p:nvPr/>
        </p:nvSpPr>
        <p:spPr bwMode="auto">
          <a:xfrm>
            <a:off x="6248400" y="28082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17</a:t>
            </a:r>
          </a:p>
        </p:txBody>
      </p:sp>
      <p:sp>
        <p:nvSpPr>
          <p:cNvPr id="49178" name="Text Box 28"/>
          <p:cNvSpPr txBox="1">
            <a:spLocks noChangeArrowheads="1"/>
          </p:cNvSpPr>
          <p:nvPr/>
        </p:nvSpPr>
        <p:spPr bwMode="auto">
          <a:xfrm>
            <a:off x="4953000" y="34940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16</a:t>
            </a:r>
          </a:p>
        </p:txBody>
      </p:sp>
      <p:sp>
        <p:nvSpPr>
          <p:cNvPr id="49179" name="Text Box 29"/>
          <p:cNvSpPr txBox="1">
            <a:spLocks noChangeArrowheads="1"/>
          </p:cNvSpPr>
          <p:nvPr/>
        </p:nvSpPr>
        <p:spPr bwMode="auto">
          <a:xfrm>
            <a:off x="7086600" y="33416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20</a:t>
            </a:r>
          </a:p>
        </p:txBody>
      </p:sp>
      <p:sp>
        <p:nvSpPr>
          <p:cNvPr id="49180" name="Text Box 30"/>
          <p:cNvSpPr txBox="1">
            <a:spLocks noChangeArrowheads="1"/>
          </p:cNvSpPr>
          <p:nvPr/>
        </p:nvSpPr>
        <p:spPr bwMode="auto">
          <a:xfrm>
            <a:off x="7620000" y="41036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23</a:t>
            </a:r>
          </a:p>
        </p:txBody>
      </p:sp>
      <p:sp>
        <p:nvSpPr>
          <p:cNvPr id="49181" name="Text Box 31"/>
          <p:cNvSpPr txBox="1">
            <a:spLocks noChangeArrowheads="1"/>
          </p:cNvSpPr>
          <p:nvPr/>
        </p:nvSpPr>
        <p:spPr bwMode="auto">
          <a:xfrm>
            <a:off x="6096000" y="41036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18</a:t>
            </a:r>
          </a:p>
        </p:txBody>
      </p:sp>
      <p:sp>
        <p:nvSpPr>
          <p:cNvPr id="49182" name="Text Box 32"/>
          <p:cNvSpPr txBox="1">
            <a:spLocks noChangeArrowheads="1"/>
          </p:cNvSpPr>
          <p:nvPr/>
        </p:nvSpPr>
        <p:spPr bwMode="auto">
          <a:xfrm>
            <a:off x="4495800" y="41036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13</a:t>
            </a:r>
          </a:p>
        </p:txBody>
      </p:sp>
      <p:sp>
        <p:nvSpPr>
          <p:cNvPr id="49183" name="Text Box 34"/>
          <p:cNvSpPr txBox="1">
            <a:spLocks noChangeArrowheads="1"/>
          </p:cNvSpPr>
          <p:nvPr/>
        </p:nvSpPr>
        <p:spPr bwMode="auto">
          <a:xfrm>
            <a:off x="2895600" y="4114800"/>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7</a:t>
            </a:r>
          </a:p>
        </p:txBody>
      </p:sp>
      <p:sp>
        <p:nvSpPr>
          <p:cNvPr id="49184" name="Text Box 35"/>
          <p:cNvSpPr txBox="1">
            <a:spLocks noChangeArrowheads="1"/>
          </p:cNvSpPr>
          <p:nvPr/>
        </p:nvSpPr>
        <p:spPr bwMode="auto">
          <a:xfrm>
            <a:off x="3962400" y="34178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12</a:t>
            </a:r>
          </a:p>
        </p:txBody>
      </p:sp>
      <p:sp>
        <p:nvSpPr>
          <p:cNvPr id="49185" name="Text Box 36"/>
          <p:cNvSpPr txBox="1">
            <a:spLocks noChangeArrowheads="1"/>
          </p:cNvSpPr>
          <p:nvPr/>
        </p:nvSpPr>
        <p:spPr bwMode="auto">
          <a:xfrm>
            <a:off x="2667000" y="28082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6</a:t>
            </a:r>
          </a:p>
        </p:txBody>
      </p:sp>
      <p:sp>
        <p:nvSpPr>
          <p:cNvPr id="49186" name="Text Box 37"/>
          <p:cNvSpPr txBox="1">
            <a:spLocks noChangeArrowheads="1"/>
          </p:cNvSpPr>
          <p:nvPr/>
        </p:nvSpPr>
        <p:spPr bwMode="auto">
          <a:xfrm>
            <a:off x="1828800" y="3494088"/>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000" b="1"/>
              <a:t>3</a:t>
            </a:r>
          </a:p>
        </p:txBody>
      </p:sp>
      <p:sp>
        <p:nvSpPr>
          <p:cNvPr id="49187" name="Text Box 38"/>
          <p:cNvSpPr txBox="1">
            <a:spLocks noChangeArrowheads="1"/>
          </p:cNvSpPr>
          <p:nvPr/>
        </p:nvSpPr>
        <p:spPr bwMode="auto">
          <a:xfrm>
            <a:off x="762000" y="5294313"/>
            <a:ext cx="75438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2400"/>
              <a:t>The final tree after 7 has replaced 10 and 7’s red node deleted and (step 4) the root has been colored Black.</a:t>
            </a:r>
          </a:p>
        </p:txBody>
      </p:sp>
    </p:spTree>
    <p:extLst>
      <p:ext uri="{BB962C8B-B14F-4D97-AF65-F5344CB8AC3E}">
        <p14:creationId xmlns:p14="http://schemas.microsoft.com/office/powerpoint/2010/main" val="425057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800" y="457200"/>
            <a:ext cx="7543800" cy="1415772"/>
          </a:xfrm>
          <a:prstGeom prst="rect">
            <a:avLst/>
          </a:prstGeom>
          <a:noFill/>
        </p:spPr>
        <p:txBody>
          <a:bodyPr wrap="square" rtlCol="0">
            <a:spAutoFit/>
          </a:bodyPr>
          <a:lstStyle/>
          <a:p>
            <a:pPr algn="ctr"/>
            <a:r>
              <a:rPr lang="en-US" sz="3200" dirty="0"/>
              <a:t>Rotation</a:t>
            </a:r>
          </a:p>
          <a:p>
            <a:pPr algn="ctr"/>
            <a:endParaRPr lang="en-US" dirty="0"/>
          </a:p>
          <a:p>
            <a:r>
              <a:rPr lang="en-US" dirty="0">
                <a:solidFill>
                  <a:schemeClr val="accent2">
                    <a:lumMod val="50000"/>
                  </a:schemeClr>
                </a:solidFill>
              </a:rPr>
              <a:t>A rotation is a local operation in a search tree that preserves </a:t>
            </a:r>
            <a:r>
              <a:rPr lang="en-US" i="1" dirty="0">
                <a:solidFill>
                  <a:schemeClr val="accent2">
                    <a:lumMod val="50000"/>
                  </a:schemeClr>
                </a:solidFill>
              </a:rPr>
              <a:t>in-order</a:t>
            </a:r>
            <a:r>
              <a:rPr lang="en-US" dirty="0">
                <a:solidFill>
                  <a:schemeClr val="accent2">
                    <a:lumMod val="50000"/>
                  </a:schemeClr>
                </a:solidFill>
              </a:rPr>
              <a:t> traversal key ordering. </a:t>
            </a:r>
            <a:endParaRPr lang="en-US" dirty="0"/>
          </a:p>
        </p:txBody>
      </p:sp>
      <p:pic>
        <p:nvPicPr>
          <p:cNvPr id="1027" name="Picture 3" descr="https://www.cs.auckland.ac.nz/software/AlgAnim/fig/rb_tree_r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3276600"/>
            <a:ext cx="4171950" cy="19145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04737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p:txBody>
          <a:bodyPr/>
          <a:lstStyle/>
          <a:p>
            <a:r>
              <a:rPr lang="en-US" altLang="en-US" b="1"/>
              <a:t>Trees with Constant Update Time at a Known Location</a:t>
            </a:r>
            <a:endParaRPr lang="en-US" altLang="en-US"/>
          </a:p>
        </p:txBody>
      </p:sp>
      <p:sp>
        <p:nvSpPr>
          <p:cNvPr id="50179" name="Content Placeholder 3"/>
          <p:cNvSpPr>
            <a:spLocks noGrp="1"/>
          </p:cNvSpPr>
          <p:nvPr>
            <p:ph idx="1"/>
          </p:nvPr>
        </p:nvSpPr>
        <p:spPr>
          <a:xfrm>
            <a:off x="685800" y="1981200"/>
            <a:ext cx="7772400" cy="4687888"/>
          </a:xfrm>
        </p:spPr>
        <p:txBody>
          <a:bodyPr/>
          <a:lstStyle/>
          <a:p>
            <a:r>
              <a:rPr lang="en-US" altLang="en-US"/>
              <a:t>The insertion and deletion operations, along with the tree rearrangement and recoloring, are performed in O(log n) time.</a:t>
            </a:r>
          </a:p>
          <a:p>
            <a:r>
              <a:rPr lang="en-US" altLang="en-US" i="1"/>
              <a:t> </a:t>
            </a:r>
            <a:r>
              <a:rPr lang="en-US" altLang="en-US"/>
              <a:t>insertion will take </a:t>
            </a:r>
            <a:r>
              <a:rPr lang="en-US" altLang="en-US" i="1"/>
              <a:t>O</a:t>
            </a:r>
            <a:r>
              <a:rPr lang="en-US" altLang="en-US"/>
              <a:t>(1), if the location  is already known.</a:t>
            </a:r>
            <a:br>
              <a:rPr lang="en-US" altLang="en-US"/>
            </a:br>
            <a:br>
              <a:rPr lang="en-US" altLang="en-US"/>
            </a:br>
            <a:endParaRPr lang="en-US" altLang="en-US"/>
          </a:p>
        </p:txBody>
      </p:sp>
      <p:sp>
        <p:nvSpPr>
          <p:cNvPr id="50180" name="Slide Number Placeholder 1"/>
          <p:cNvSpPr>
            <a:spLocks noGrp="1"/>
          </p:cNvSpPr>
          <p:nvPr>
            <p:ph type="sldNum" sz="quarter" idx="4294967295"/>
          </p:nvPr>
        </p:nvSpPr>
        <p:spPr>
          <a:xfrm>
            <a:off x="6553200" y="6248400"/>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C1C38A9-C36E-40BD-A017-71FA3FDD6982}" type="slidenum">
              <a:rPr lang="en-US" altLang="en-US" sz="1400" smtClean="0"/>
              <a:pPr eaLnBrk="1" hangingPunct="1"/>
              <a:t>70</a:t>
            </a:fld>
            <a:endParaRPr lang="en-US" altLang="en-US" sz="1400"/>
          </a:p>
        </p:txBody>
      </p:sp>
    </p:spTree>
    <p:extLst>
      <p:ext uri="{BB962C8B-B14F-4D97-AF65-F5344CB8AC3E}">
        <p14:creationId xmlns:p14="http://schemas.microsoft.com/office/powerpoint/2010/main" val="1290807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4118" y="533400"/>
            <a:ext cx="6477000" cy="584775"/>
          </a:xfrm>
          <a:prstGeom prst="rect">
            <a:avLst/>
          </a:prstGeom>
          <a:noFill/>
        </p:spPr>
        <p:txBody>
          <a:bodyPr wrap="square" rtlCol="0">
            <a:spAutoFit/>
          </a:bodyPr>
          <a:lstStyle/>
          <a:p>
            <a:pPr algn="ctr"/>
            <a:r>
              <a:rPr lang="en-US" sz="3200" dirty="0">
                <a:solidFill>
                  <a:srgbClr val="C00000"/>
                </a:solidFill>
              </a:rPr>
              <a:t>Finger Trees and Level Linking</a:t>
            </a:r>
          </a:p>
        </p:txBody>
      </p:sp>
      <p:sp>
        <p:nvSpPr>
          <p:cNvPr id="4" name="TextBox 3"/>
          <p:cNvSpPr txBox="1"/>
          <p:nvPr/>
        </p:nvSpPr>
        <p:spPr>
          <a:xfrm>
            <a:off x="512618" y="1717964"/>
            <a:ext cx="7620000" cy="2677656"/>
          </a:xfrm>
          <a:prstGeom prst="rect">
            <a:avLst/>
          </a:prstGeom>
          <a:noFill/>
        </p:spPr>
        <p:txBody>
          <a:bodyPr wrap="square" rtlCol="0">
            <a:spAutoFit/>
          </a:bodyPr>
          <a:lstStyle/>
          <a:p>
            <a:r>
              <a:rPr lang="en-US" sz="2400" dirty="0"/>
              <a:t>The idea of finger trees is that searching for an element should be faster if the position of a nearby element is known. This nearby element is known as the “finger.” The search time should not depend on the total size of the underlying set S, but only on the neighborhood or distance from the finger f to the element q that is searched.</a:t>
            </a:r>
          </a:p>
        </p:txBody>
      </p:sp>
    </p:spTree>
    <p:extLst>
      <p:ext uri="{BB962C8B-B14F-4D97-AF65-F5344CB8AC3E}">
        <p14:creationId xmlns:p14="http://schemas.microsoft.com/office/powerpoint/2010/main" val="4146034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7620000" cy="523220"/>
          </a:xfrm>
          <a:prstGeom prst="rect">
            <a:avLst/>
          </a:prstGeom>
          <a:noFill/>
        </p:spPr>
        <p:txBody>
          <a:bodyPr wrap="square" rtlCol="0">
            <a:spAutoFit/>
          </a:bodyPr>
          <a:lstStyle/>
          <a:p>
            <a:pPr algn="ctr"/>
            <a:r>
              <a:rPr lang="en-US" sz="2800" dirty="0">
                <a:solidFill>
                  <a:srgbClr val="C00000"/>
                </a:solidFill>
              </a:rPr>
              <a:t>The finger search method</a:t>
            </a:r>
          </a:p>
        </p:txBody>
      </p:sp>
      <p:sp>
        <p:nvSpPr>
          <p:cNvPr id="5" name="TextBox 4"/>
          <p:cNvSpPr txBox="1"/>
          <p:nvPr/>
        </p:nvSpPr>
        <p:spPr>
          <a:xfrm>
            <a:off x="533400" y="1524000"/>
            <a:ext cx="8001000" cy="1938992"/>
          </a:xfrm>
          <a:prstGeom prst="rect">
            <a:avLst/>
          </a:prstGeom>
          <a:noFill/>
        </p:spPr>
        <p:txBody>
          <a:bodyPr wrap="square" rtlCol="0">
            <a:spAutoFit/>
          </a:bodyPr>
          <a:lstStyle/>
          <a:p>
            <a:r>
              <a:rPr lang="en-US" sz="2400" dirty="0"/>
              <a:t>A finger search method could have the following outline: go from the finger leaf several levels up, move in the list of nodes at level </a:t>
            </a:r>
            <a:r>
              <a:rPr lang="en-US" sz="2400" i="1" dirty="0" err="1"/>
              <a:t>i</a:t>
            </a:r>
            <a:r>
              <a:rPr lang="en-US" sz="2400" i="1" dirty="0"/>
              <a:t> </a:t>
            </a:r>
            <a:r>
              <a:rPr lang="en-US" sz="2400" dirty="0"/>
              <a:t>in the right direction till the subtree with the query element is found, and then go down in the tree again to the query element</a:t>
            </a:r>
          </a:p>
        </p:txBody>
      </p:sp>
    </p:spTree>
    <p:extLst>
      <p:ext uri="{BB962C8B-B14F-4D97-AF65-F5344CB8AC3E}">
        <p14:creationId xmlns:p14="http://schemas.microsoft.com/office/powerpoint/2010/main" val="5209944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143000"/>
            <a:ext cx="8305800" cy="4154984"/>
          </a:xfrm>
          <a:prstGeom prst="rect">
            <a:avLst/>
          </a:prstGeom>
          <a:noFill/>
        </p:spPr>
        <p:txBody>
          <a:bodyPr wrap="square" rtlCol="0">
            <a:spAutoFit/>
          </a:bodyPr>
          <a:lstStyle/>
          <a:p>
            <a:r>
              <a:rPr lang="en-US" sz="2400" dirty="0"/>
              <a:t>- The paths from the root to the leaves have different lengths</a:t>
            </a:r>
          </a:p>
          <a:p>
            <a:endParaRPr lang="en-US" sz="2400" dirty="0"/>
          </a:p>
          <a:p>
            <a:r>
              <a:rPr lang="en-US" sz="2400" dirty="0"/>
              <a:t>* We need to maintain two conditions:</a:t>
            </a:r>
          </a:p>
          <a:p>
            <a:endParaRPr lang="en-US" sz="2400" dirty="0"/>
          </a:p>
          <a:p>
            <a:r>
              <a:rPr lang="en-US" sz="2400" dirty="0"/>
              <a:t>1. within each level, the intervals associated with the nodes form a partition</a:t>
            </a:r>
          </a:p>
          <a:p>
            <a:r>
              <a:rPr lang="en-US" sz="2400" dirty="0"/>
              <a:t>of ]−∞,∞[</a:t>
            </a:r>
          </a:p>
          <a:p>
            <a:r>
              <a:rPr lang="en-US" sz="2400" dirty="0"/>
              <a:t>2. along each path from the root to a leaf, the number of nodes between two</a:t>
            </a:r>
          </a:p>
          <a:p>
            <a:r>
              <a:rPr lang="en-US" sz="2400" dirty="0"/>
              <a:t>nodes of consecutive levels is bounded by a constant C.</a:t>
            </a:r>
          </a:p>
        </p:txBody>
      </p:sp>
    </p:spTree>
    <p:extLst>
      <p:ext uri="{BB962C8B-B14F-4D97-AF65-F5344CB8AC3E}">
        <p14:creationId xmlns:p14="http://schemas.microsoft.com/office/powerpoint/2010/main" val="289837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1dd29a2db1a98231bba4c58ae24b545-initialtwoth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982" y="762000"/>
            <a:ext cx="4429125" cy="16287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008909" y="2469953"/>
            <a:ext cx="4267200" cy="307777"/>
          </a:xfrm>
          <a:prstGeom prst="rect">
            <a:avLst/>
          </a:prstGeom>
          <a:noFill/>
        </p:spPr>
        <p:txBody>
          <a:bodyPr wrap="square" rtlCol="0">
            <a:spAutoFit/>
          </a:bodyPr>
          <a:lstStyle/>
          <a:p>
            <a:pPr algn="ctr"/>
            <a:r>
              <a:rPr lang="en-US" sz="1400" dirty="0"/>
              <a:t>2-3 tree of integers</a:t>
            </a:r>
          </a:p>
        </p:txBody>
      </p:sp>
      <p:sp>
        <p:nvSpPr>
          <p:cNvPr id="5" name="TextBox 4"/>
          <p:cNvSpPr txBox="1"/>
          <p:nvPr/>
        </p:nvSpPr>
        <p:spPr>
          <a:xfrm>
            <a:off x="484909" y="4038600"/>
            <a:ext cx="7315200" cy="1200329"/>
          </a:xfrm>
          <a:prstGeom prst="rect">
            <a:avLst/>
          </a:prstGeom>
          <a:noFill/>
        </p:spPr>
        <p:txBody>
          <a:bodyPr wrap="square" rtlCol="0">
            <a:spAutoFit/>
          </a:bodyPr>
          <a:lstStyle/>
          <a:p>
            <a:r>
              <a:rPr lang="en-US" dirty="0"/>
              <a:t>To make it a finger tree, what you do, in theory, is reach down to the leftmost and rightmost internal nodes of the tree – in our case, the parents of (1,2) and (8, 9, 10). Then you pick up the tree by those two nodes, and let the rest dangle down. </a:t>
            </a:r>
          </a:p>
        </p:txBody>
      </p:sp>
    </p:spTree>
    <p:extLst>
      <p:ext uri="{BB962C8B-B14F-4D97-AF65-F5344CB8AC3E}">
        <p14:creationId xmlns:p14="http://schemas.microsoft.com/office/powerpoint/2010/main" val="23685089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73c99350cc15fc41fe7f6cb6325cc63e-finger-dang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4849091" cy="25908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381000" y="3733800"/>
            <a:ext cx="7924800" cy="923330"/>
          </a:xfrm>
          <a:prstGeom prst="rect">
            <a:avLst/>
          </a:prstGeom>
          <a:noFill/>
        </p:spPr>
        <p:txBody>
          <a:bodyPr wrap="square" rtlCol="0">
            <a:spAutoFit/>
          </a:bodyPr>
          <a:lstStyle/>
          <a:p>
            <a:r>
              <a:rPr lang="en-US" dirty="0"/>
              <a:t>If you look at this, you’ve got a finger for the node (1,2), and a finger for the node (8,9,10). In between them, you’ve got a bunch of stuff dangling. But if you look at the dangling stuff: it’s a finger tree. </a:t>
            </a:r>
          </a:p>
        </p:txBody>
      </p:sp>
    </p:spTree>
    <p:extLst>
      <p:ext uri="{BB962C8B-B14F-4D97-AF65-F5344CB8AC3E}">
        <p14:creationId xmlns:p14="http://schemas.microsoft.com/office/powerpoint/2010/main" val="97775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54043"/>
            <a:ext cx="6629400" cy="461665"/>
          </a:xfrm>
          <a:prstGeom prst="rect">
            <a:avLst/>
          </a:prstGeom>
          <a:noFill/>
        </p:spPr>
        <p:txBody>
          <a:bodyPr wrap="square" rtlCol="0">
            <a:spAutoFit/>
          </a:bodyPr>
          <a:lstStyle/>
          <a:p>
            <a:pPr algn="ctr"/>
            <a:r>
              <a:rPr lang="en-US" sz="2400" dirty="0"/>
              <a:t>Bottom-Up Rebalancing for </a:t>
            </a:r>
            <a:r>
              <a:rPr lang="en-US" sz="2400" dirty="0">
                <a:solidFill>
                  <a:srgbClr val="FF0000"/>
                </a:solidFill>
              </a:rPr>
              <a:t>Red</a:t>
            </a:r>
            <a:r>
              <a:rPr lang="en-US" sz="2400" dirty="0"/>
              <a:t>-Black Trees</a:t>
            </a:r>
          </a:p>
        </p:txBody>
      </p:sp>
      <p:sp>
        <p:nvSpPr>
          <p:cNvPr id="2" name="TextBox 1"/>
          <p:cNvSpPr txBox="1"/>
          <p:nvPr/>
        </p:nvSpPr>
        <p:spPr>
          <a:xfrm>
            <a:off x="304800" y="1260764"/>
            <a:ext cx="8382000" cy="1015663"/>
          </a:xfrm>
          <a:prstGeom prst="rect">
            <a:avLst/>
          </a:prstGeom>
          <a:noFill/>
        </p:spPr>
        <p:txBody>
          <a:bodyPr wrap="square" rtlCol="0">
            <a:spAutoFit/>
          </a:bodyPr>
          <a:lstStyle/>
          <a:p>
            <a:r>
              <a:rPr lang="en-US" sz="2000" dirty="0"/>
              <a:t>* The idea for insertion in a </a:t>
            </a:r>
            <a:r>
              <a:rPr lang="en-US" sz="2000" dirty="0">
                <a:solidFill>
                  <a:srgbClr val="FF0000"/>
                </a:solidFill>
              </a:rPr>
              <a:t>red</a:t>
            </a:r>
            <a:r>
              <a:rPr lang="en-US" sz="2000" dirty="0"/>
              <a:t>-black tree is to insert like in a binary search tree and then reestablish the color properties through a sequence of recoloring and rotations</a:t>
            </a:r>
          </a:p>
        </p:txBody>
      </p:sp>
      <p:sp>
        <p:nvSpPr>
          <p:cNvPr id="3" name="TextBox 2"/>
          <p:cNvSpPr txBox="1"/>
          <p:nvPr/>
        </p:nvSpPr>
        <p:spPr>
          <a:xfrm>
            <a:off x="495300" y="2361394"/>
            <a:ext cx="8001000" cy="4278094"/>
          </a:xfrm>
          <a:prstGeom prst="rect">
            <a:avLst/>
          </a:prstGeom>
          <a:noFill/>
        </p:spPr>
        <p:txBody>
          <a:bodyPr wrap="square" rtlCol="0">
            <a:spAutoFit/>
          </a:bodyPr>
          <a:lstStyle/>
          <a:p>
            <a:r>
              <a:rPr lang="en-US" sz="1600" dirty="0">
                <a:solidFill>
                  <a:srgbClr val="FF0000"/>
                </a:solidFill>
              </a:rPr>
              <a:t>The rules are as follows:</a:t>
            </a:r>
          </a:p>
          <a:p>
            <a:r>
              <a:rPr lang="en-US" sz="1600" dirty="0"/>
              <a:t>1. If other is red, color current and other black and upper red.</a:t>
            </a:r>
          </a:p>
          <a:p>
            <a:r>
              <a:rPr lang="en-US" sz="1600" dirty="0"/>
              <a:t>2. If current = upper-&gt;left</a:t>
            </a:r>
          </a:p>
          <a:p>
            <a:r>
              <a:rPr lang="en-US" sz="1600" dirty="0"/>
              <a:t>   2.1 If current-&gt;right-&gt;color is black,</a:t>
            </a:r>
          </a:p>
          <a:p>
            <a:r>
              <a:rPr lang="en-US" sz="1600" dirty="0"/>
              <a:t>   perform a right rotation around upper and color upper-&gt;right</a:t>
            </a:r>
          </a:p>
          <a:p>
            <a:r>
              <a:rPr lang="en-US" sz="1600" dirty="0"/>
              <a:t>   red.</a:t>
            </a:r>
          </a:p>
          <a:p>
            <a:r>
              <a:rPr lang="en-US" sz="1600" dirty="0"/>
              <a:t>   2.2 If current-&gt;right-&gt;color is red,</a:t>
            </a:r>
          </a:p>
          <a:p>
            <a:r>
              <a:rPr lang="en-US" sz="1600" dirty="0"/>
              <a:t>   perform a left rotation around current followed by a right rotation</a:t>
            </a:r>
          </a:p>
          <a:p>
            <a:r>
              <a:rPr lang="en-US" sz="1600" dirty="0"/>
              <a:t>   around upper, and color upper-&gt;right and upper-&gt;left</a:t>
            </a:r>
          </a:p>
          <a:p>
            <a:r>
              <a:rPr lang="en-US" sz="1600" dirty="0"/>
              <a:t>   black and upper red.</a:t>
            </a:r>
          </a:p>
          <a:p>
            <a:r>
              <a:rPr lang="en-US" sz="1600" dirty="0"/>
              <a:t>3. If current = upper-&gt;right</a:t>
            </a:r>
          </a:p>
          <a:p>
            <a:r>
              <a:rPr lang="en-US" sz="1600" dirty="0"/>
              <a:t>   3.1 If current-&gt;left-&gt;color is black,</a:t>
            </a:r>
          </a:p>
          <a:p>
            <a:r>
              <a:rPr lang="en-US" sz="1600" dirty="0"/>
              <a:t>   perform a left rotation around upper and color upper-&gt;left red.</a:t>
            </a:r>
          </a:p>
          <a:p>
            <a:r>
              <a:rPr lang="en-US" sz="1600" dirty="0"/>
              <a:t>   3.2 If current-&gt;left-&gt;color is red,</a:t>
            </a:r>
          </a:p>
          <a:p>
            <a:r>
              <a:rPr lang="en-US" sz="1600" dirty="0"/>
              <a:t>   perform a right rotation around current followed by a left rotation</a:t>
            </a:r>
          </a:p>
          <a:p>
            <a:r>
              <a:rPr lang="en-US" sz="1600" dirty="0"/>
              <a:t>   around upper, and color upper-&gt;right and upper-&gt;left</a:t>
            </a:r>
          </a:p>
          <a:p>
            <a:r>
              <a:rPr lang="en-US" sz="1600" dirty="0"/>
              <a:t>   black and upper red.</a:t>
            </a:r>
          </a:p>
        </p:txBody>
      </p:sp>
    </p:spTree>
    <p:extLst>
      <p:ext uri="{BB962C8B-B14F-4D97-AF65-F5344CB8AC3E}">
        <p14:creationId xmlns:p14="http://schemas.microsoft.com/office/powerpoint/2010/main" val="377516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7315200" cy="1846659"/>
          </a:xfrm>
          <a:prstGeom prst="rect">
            <a:avLst/>
          </a:prstGeom>
          <a:noFill/>
        </p:spPr>
        <p:txBody>
          <a:bodyPr wrap="square" rtlCol="0">
            <a:spAutoFit/>
          </a:bodyPr>
          <a:lstStyle/>
          <a:p>
            <a:r>
              <a:rPr lang="en-US" sz="2400" dirty="0">
                <a:solidFill>
                  <a:srgbClr val="C00000"/>
                </a:solidFill>
              </a:rPr>
              <a:t>* We have 3 cases for insertion </a:t>
            </a:r>
          </a:p>
          <a:p>
            <a:endParaRPr lang="en-US" sz="2400" dirty="0"/>
          </a:p>
          <a:p>
            <a:endParaRPr lang="en-US" sz="2400" dirty="0"/>
          </a:p>
          <a:p>
            <a:r>
              <a:rPr lang="en-US" sz="2400" dirty="0"/>
              <a:t>Case 1</a:t>
            </a:r>
            <a:r>
              <a:rPr lang="en-US" sz="2400" b="1" dirty="0"/>
              <a:t>: </a:t>
            </a:r>
            <a:r>
              <a:rPr lang="en-US" sz="2400" dirty="0"/>
              <a:t>Recolor (uncle is red)</a:t>
            </a:r>
          </a:p>
          <a:p>
            <a:endParaRPr lang="en-US" dirty="0"/>
          </a:p>
        </p:txBody>
      </p:sp>
      <p:sp>
        <p:nvSpPr>
          <p:cNvPr id="5" name="Oval 3"/>
          <p:cNvSpPr>
            <a:spLocks noChangeArrowheads="1"/>
          </p:cNvSpPr>
          <p:nvPr/>
        </p:nvSpPr>
        <p:spPr bwMode="auto">
          <a:xfrm>
            <a:off x="1769918" y="2918403"/>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855518" y="383280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 name="Oval 6"/>
          <p:cNvSpPr>
            <a:spLocks noChangeArrowheads="1"/>
          </p:cNvSpPr>
          <p:nvPr/>
        </p:nvSpPr>
        <p:spPr bwMode="auto">
          <a:xfrm>
            <a:off x="2836718" y="390900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Oval 7"/>
          <p:cNvSpPr>
            <a:spLocks noChangeArrowheads="1"/>
          </p:cNvSpPr>
          <p:nvPr/>
        </p:nvSpPr>
        <p:spPr bwMode="auto">
          <a:xfrm>
            <a:off x="855518" y="497580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9" name="Rectangle 8"/>
          <p:cNvSpPr>
            <a:spLocks noChangeArrowheads="1"/>
          </p:cNvSpPr>
          <p:nvPr/>
        </p:nvSpPr>
        <p:spPr bwMode="auto">
          <a:xfrm>
            <a:off x="322118" y="604260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0" name="Rectangle 10"/>
          <p:cNvSpPr>
            <a:spLocks noChangeArrowheads="1"/>
          </p:cNvSpPr>
          <p:nvPr/>
        </p:nvSpPr>
        <p:spPr bwMode="auto">
          <a:xfrm>
            <a:off x="1693718" y="611880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1" name="Line 11"/>
          <p:cNvSpPr>
            <a:spLocks noChangeShapeType="1"/>
          </p:cNvSpPr>
          <p:nvPr/>
        </p:nvSpPr>
        <p:spPr bwMode="auto">
          <a:xfrm flipH="1">
            <a:off x="1465118" y="3451803"/>
            <a:ext cx="381000" cy="457200"/>
          </a:xfrm>
          <a:prstGeom prst="line">
            <a:avLst/>
          </a:prstGeom>
          <a:ln w="9525">
            <a:solidFill>
              <a:schemeClr val="tx1"/>
            </a:solidFill>
            <a:round/>
            <a:headEnd/>
            <a:tailEnd/>
          </a:ln>
        </p:spPr>
        <p:txBody>
          <a:bodyPr/>
          <a:lstStyle/>
          <a:p>
            <a:pPr>
              <a:defRPr/>
            </a:pPr>
            <a:endParaRPr lang="pl-PL"/>
          </a:p>
        </p:txBody>
      </p:sp>
      <p:sp>
        <p:nvSpPr>
          <p:cNvPr id="12" name="Line 12"/>
          <p:cNvSpPr>
            <a:spLocks noChangeShapeType="1"/>
          </p:cNvSpPr>
          <p:nvPr/>
        </p:nvSpPr>
        <p:spPr bwMode="auto">
          <a:xfrm>
            <a:off x="2303318" y="3528003"/>
            <a:ext cx="609600" cy="457200"/>
          </a:xfrm>
          <a:prstGeom prst="line">
            <a:avLst/>
          </a:prstGeom>
          <a:ln w="9525">
            <a:solidFill>
              <a:schemeClr val="tx1"/>
            </a:solidFill>
            <a:round/>
            <a:headEnd/>
            <a:tailEnd/>
          </a:ln>
        </p:spPr>
        <p:txBody>
          <a:bodyPr/>
          <a:lstStyle/>
          <a:p>
            <a:pPr>
              <a:defRPr/>
            </a:pPr>
            <a:endParaRPr lang="pl-PL"/>
          </a:p>
        </p:txBody>
      </p:sp>
      <p:sp>
        <p:nvSpPr>
          <p:cNvPr id="13" name="Line 13"/>
          <p:cNvSpPr>
            <a:spLocks noChangeShapeType="1"/>
          </p:cNvSpPr>
          <p:nvPr/>
        </p:nvSpPr>
        <p:spPr bwMode="auto">
          <a:xfrm>
            <a:off x="1236518" y="4518603"/>
            <a:ext cx="0" cy="457200"/>
          </a:xfrm>
          <a:prstGeom prst="line">
            <a:avLst/>
          </a:prstGeom>
          <a:ln w="9525">
            <a:solidFill>
              <a:schemeClr val="tx1"/>
            </a:solidFill>
            <a:round/>
            <a:headEnd/>
            <a:tailEnd/>
          </a:ln>
        </p:spPr>
        <p:txBody>
          <a:bodyPr/>
          <a:lstStyle/>
          <a:p>
            <a:pPr>
              <a:defRPr/>
            </a:pPr>
            <a:endParaRPr lang="pl-PL"/>
          </a:p>
        </p:txBody>
      </p:sp>
      <p:sp>
        <p:nvSpPr>
          <p:cNvPr id="14" name="Line 14"/>
          <p:cNvSpPr>
            <a:spLocks noChangeShapeType="1"/>
          </p:cNvSpPr>
          <p:nvPr/>
        </p:nvSpPr>
        <p:spPr bwMode="auto">
          <a:xfrm flipH="1">
            <a:off x="703118" y="5585403"/>
            <a:ext cx="304800" cy="457200"/>
          </a:xfrm>
          <a:prstGeom prst="line">
            <a:avLst/>
          </a:prstGeom>
          <a:ln w="9525">
            <a:solidFill>
              <a:schemeClr val="tx1"/>
            </a:solidFill>
            <a:round/>
            <a:headEnd/>
            <a:tailEnd/>
          </a:ln>
        </p:spPr>
        <p:txBody>
          <a:bodyPr/>
          <a:lstStyle/>
          <a:p>
            <a:pPr>
              <a:defRPr/>
            </a:pPr>
            <a:endParaRPr lang="pl-PL"/>
          </a:p>
        </p:txBody>
      </p:sp>
      <p:sp>
        <p:nvSpPr>
          <p:cNvPr id="15" name="Line 15"/>
          <p:cNvSpPr>
            <a:spLocks noChangeShapeType="1"/>
          </p:cNvSpPr>
          <p:nvPr/>
        </p:nvSpPr>
        <p:spPr bwMode="auto">
          <a:xfrm>
            <a:off x="1312718" y="5661603"/>
            <a:ext cx="381000" cy="457200"/>
          </a:xfrm>
          <a:prstGeom prst="line">
            <a:avLst/>
          </a:prstGeom>
          <a:ln w="9525">
            <a:solidFill>
              <a:schemeClr val="tx1"/>
            </a:solidFill>
            <a:round/>
            <a:headEnd/>
            <a:tailEnd/>
          </a:ln>
        </p:spPr>
        <p:txBody>
          <a:bodyPr/>
          <a:lstStyle/>
          <a:p>
            <a:pPr>
              <a:defRPr/>
            </a:pPr>
            <a:endParaRPr lang="pl-PL"/>
          </a:p>
        </p:txBody>
      </p:sp>
      <p:sp>
        <p:nvSpPr>
          <p:cNvPr id="16" name="Text Box 18"/>
          <p:cNvSpPr txBox="1">
            <a:spLocks noChangeArrowheads="1"/>
          </p:cNvSpPr>
          <p:nvPr/>
        </p:nvSpPr>
        <p:spPr bwMode="auto">
          <a:xfrm>
            <a:off x="398318" y="3985203"/>
            <a:ext cx="381000" cy="579438"/>
          </a:xfrm>
          <a:prstGeom prst="rect">
            <a:avLst/>
          </a:prstGeom>
        </p:spPr>
        <p:txBody>
          <a:bodyPr>
            <a:spAutoFit/>
          </a:bodyPr>
          <a:lstStyle/>
          <a:p>
            <a:pPr>
              <a:spcBef>
                <a:spcPct val="50000"/>
              </a:spcBef>
              <a:defRPr/>
            </a:pPr>
            <a:r>
              <a:rPr lang="en-US" sz="3200" b="1"/>
              <a:t>P</a:t>
            </a:r>
          </a:p>
        </p:txBody>
      </p:sp>
      <p:sp>
        <p:nvSpPr>
          <p:cNvPr id="17" name="Text Box 19"/>
          <p:cNvSpPr txBox="1">
            <a:spLocks noChangeArrowheads="1"/>
          </p:cNvSpPr>
          <p:nvPr/>
        </p:nvSpPr>
        <p:spPr bwMode="auto">
          <a:xfrm>
            <a:off x="2531918" y="3070803"/>
            <a:ext cx="533400" cy="579438"/>
          </a:xfrm>
          <a:prstGeom prst="rect">
            <a:avLst/>
          </a:prstGeom>
        </p:spPr>
        <p:txBody>
          <a:bodyPr>
            <a:spAutoFit/>
          </a:bodyPr>
          <a:lstStyle/>
          <a:p>
            <a:pPr>
              <a:spcBef>
                <a:spcPct val="50000"/>
              </a:spcBef>
              <a:defRPr/>
            </a:pPr>
            <a:r>
              <a:rPr lang="en-US" sz="3200" b="1"/>
              <a:t>G</a:t>
            </a:r>
          </a:p>
        </p:txBody>
      </p:sp>
      <p:sp>
        <p:nvSpPr>
          <p:cNvPr id="18" name="Text Box 20"/>
          <p:cNvSpPr txBox="1">
            <a:spLocks noChangeArrowheads="1"/>
          </p:cNvSpPr>
          <p:nvPr/>
        </p:nvSpPr>
        <p:spPr bwMode="auto">
          <a:xfrm>
            <a:off x="3598718" y="4061403"/>
            <a:ext cx="381000" cy="579438"/>
          </a:xfrm>
          <a:prstGeom prst="rect">
            <a:avLst/>
          </a:prstGeom>
        </p:spPr>
        <p:txBody>
          <a:bodyPr>
            <a:spAutoFit/>
          </a:bodyPr>
          <a:lstStyle/>
          <a:p>
            <a:pPr>
              <a:spcBef>
                <a:spcPct val="50000"/>
              </a:spcBef>
              <a:defRPr/>
            </a:pPr>
            <a:r>
              <a:rPr lang="en-US" sz="3200" b="1"/>
              <a:t>U</a:t>
            </a:r>
          </a:p>
        </p:txBody>
      </p:sp>
      <p:sp>
        <p:nvSpPr>
          <p:cNvPr id="19" name="Oval 21"/>
          <p:cNvSpPr>
            <a:spLocks noChangeArrowheads="1"/>
          </p:cNvSpPr>
          <p:nvPr/>
        </p:nvSpPr>
        <p:spPr bwMode="auto">
          <a:xfrm>
            <a:off x="6324600" y="2964441"/>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0" name="Oval 22"/>
          <p:cNvSpPr>
            <a:spLocks noChangeArrowheads="1"/>
          </p:cNvSpPr>
          <p:nvPr/>
        </p:nvSpPr>
        <p:spPr bwMode="auto">
          <a:xfrm>
            <a:off x="5410200" y="3878841"/>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1" name="Oval 23"/>
          <p:cNvSpPr>
            <a:spLocks noChangeArrowheads="1"/>
          </p:cNvSpPr>
          <p:nvPr/>
        </p:nvSpPr>
        <p:spPr bwMode="auto">
          <a:xfrm>
            <a:off x="7391400" y="3955041"/>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2" name="Oval 24"/>
          <p:cNvSpPr>
            <a:spLocks noChangeArrowheads="1"/>
          </p:cNvSpPr>
          <p:nvPr/>
        </p:nvSpPr>
        <p:spPr bwMode="auto">
          <a:xfrm>
            <a:off x="5410200" y="5021841"/>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3" name="Rectangle 25"/>
          <p:cNvSpPr>
            <a:spLocks noChangeArrowheads="1"/>
          </p:cNvSpPr>
          <p:nvPr/>
        </p:nvSpPr>
        <p:spPr bwMode="auto">
          <a:xfrm>
            <a:off x="4876800" y="6088641"/>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4" name="Rectangle 26"/>
          <p:cNvSpPr>
            <a:spLocks noChangeArrowheads="1"/>
          </p:cNvSpPr>
          <p:nvPr/>
        </p:nvSpPr>
        <p:spPr bwMode="auto">
          <a:xfrm>
            <a:off x="6109855" y="6164841"/>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5" name="Line 27"/>
          <p:cNvSpPr>
            <a:spLocks noChangeShapeType="1"/>
          </p:cNvSpPr>
          <p:nvPr/>
        </p:nvSpPr>
        <p:spPr bwMode="auto">
          <a:xfrm flipH="1">
            <a:off x="6019800" y="3497841"/>
            <a:ext cx="381000" cy="457200"/>
          </a:xfrm>
          <a:prstGeom prst="line">
            <a:avLst/>
          </a:prstGeom>
          <a:ln w="9525">
            <a:solidFill>
              <a:schemeClr val="tx1"/>
            </a:solidFill>
            <a:round/>
            <a:headEnd/>
            <a:tailEnd/>
          </a:ln>
        </p:spPr>
        <p:txBody>
          <a:bodyPr/>
          <a:lstStyle/>
          <a:p>
            <a:pPr>
              <a:defRPr/>
            </a:pPr>
            <a:endParaRPr lang="pl-PL"/>
          </a:p>
        </p:txBody>
      </p:sp>
      <p:sp>
        <p:nvSpPr>
          <p:cNvPr id="26" name="Line 28"/>
          <p:cNvSpPr>
            <a:spLocks noChangeShapeType="1"/>
          </p:cNvSpPr>
          <p:nvPr/>
        </p:nvSpPr>
        <p:spPr bwMode="auto">
          <a:xfrm>
            <a:off x="6858000" y="3574041"/>
            <a:ext cx="609600" cy="457200"/>
          </a:xfrm>
          <a:prstGeom prst="line">
            <a:avLst/>
          </a:prstGeom>
          <a:ln w="9525">
            <a:solidFill>
              <a:schemeClr val="tx1"/>
            </a:solidFill>
            <a:round/>
            <a:headEnd/>
            <a:tailEnd/>
          </a:ln>
        </p:spPr>
        <p:txBody>
          <a:bodyPr/>
          <a:lstStyle/>
          <a:p>
            <a:pPr>
              <a:defRPr/>
            </a:pPr>
            <a:endParaRPr lang="pl-PL"/>
          </a:p>
        </p:txBody>
      </p:sp>
      <p:sp>
        <p:nvSpPr>
          <p:cNvPr id="27" name="Line 29"/>
          <p:cNvSpPr>
            <a:spLocks noChangeShapeType="1"/>
          </p:cNvSpPr>
          <p:nvPr/>
        </p:nvSpPr>
        <p:spPr bwMode="auto">
          <a:xfrm>
            <a:off x="5791200" y="4564641"/>
            <a:ext cx="0" cy="457200"/>
          </a:xfrm>
          <a:prstGeom prst="line">
            <a:avLst/>
          </a:prstGeom>
          <a:ln w="9525">
            <a:solidFill>
              <a:schemeClr val="tx1"/>
            </a:solidFill>
            <a:round/>
            <a:headEnd/>
            <a:tailEnd/>
          </a:ln>
        </p:spPr>
        <p:txBody>
          <a:bodyPr/>
          <a:lstStyle/>
          <a:p>
            <a:pPr>
              <a:defRPr/>
            </a:pPr>
            <a:endParaRPr lang="pl-PL"/>
          </a:p>
        </p:txBody>
      </p:sp>
      <p:sp>
        <p:nvSpPr>
          <p:cNvPr id="28" name="Line 30"/>
          <p:cNvSpPr>
            <a:spLocks noChangeShapeType="1"/>
          </p:cNvSpPr>
          <p:nvPr/>
        </p:nvSpPr>
        <p:spPr bwMode="auto">
          <a:xfrm flipH="1">
            <a:off x="5257800" y="5631441"/>
            <a:ext cx="304800" cy="457200"/>
          </a:xfrm>
          <a:prstGeom prst="line">
            <a:avLst/>
          </a:prstGeom>
          <a:ln w="9525">
            <a:solidFill>
              <a:schemeClr val="tx1"/>
            </a:solidFill>
            <a:round/>
            <a:headEnd/>
            <a:tailEnd/>
          </a:ln>
        </p:spPr>
        <p:txBody>
          <a:bodyPr/>
          <a:lstStyle/>
          <a:p>
            <a:pPr>
              <a:defRPr/>
            </a:pPr>
            <a:endParaRPr lang="pl-PL"/>
          </a:p>
        </p:txBody>
      </p:sp>
      <p:sp>
        <p:nvSpPr>
          <p:cNvPr id="29" name="Line 31"/>
          <p:cNvSpPr>
            <a:spLocks noChangeShapeType="1"/>
          </p:cNvSpPr>
          <p:nvPr/>
        </p:nvSpPr>
        <p:spPr bwMode="auto">
          <a:xfrm>
            <a:off x="5867400" y="5707641"/>
            <a:ext cx="381000" cy="457200"/>
          </a:xfrm>
          <a:prstGeom prst="line">
            <a:avLst/>
          </a:prstGeom>
          <a:ln w="9525">
            <a:solidFill>
              <a:schemeClr val="tx1"/>
            </a:solidFill>
            <a:round/>
            <a:headEnd/>
            <a:tailEnd/>
          </a:ln>
        </p:spPr>
        <p:txBody>
          <a:bodyPr/>
          <a:lstStyle/>
          <a:p>
            <a:pPr>
              <a:defRPr/>
            </a:pPr>
            <a:endParaRPr lang="pl-PL"/>
          </a:p>
        </p:txBody>
      </p:sp>
      <p:sp>
        <p:nvSpPr>
          <p:cNvPr id="30" name="Text Box 33"/>
          <p:cNvSpPr txBox="1">
            <a:spLocks noChangeArrowheads="1"/>
          </p:cNvSpPr>
          <p:nvPr/>
        </p:nvSpPr>
        <p:spPr bwMode="auto">
          <a:xfrm>
            <a:off x="4953000" y="4031241"/>
            <a:ext cx="381000" cy="579438"/>
          </a:xfrm>
          <a:prstGeom prst="rect">
            <a:avLst/>
          </a:prstGeom>
        </p:spPr>
        <p:txBody>
          <a:bodyPr>
            <a:spAutoFit/>
          </a:bodyPr>
          <a:lstStyle/>
          <a:p>
            <a:pPr>
              <a:spcBef>
                <a:spcPct val="50000"/>
              </a:spcBef>
              <a:defRPr/>
            </a:pPr>
            <a:r>
              <a:rPr lang="en-US" sz="3200" b="1"/>
              <a:t>P</a:t>
            </a:r>
          </a:p>
        </p:txBody>
      </p:sp>
      <p:sp>
        <p:nvSpPr>
          <p:cNvPr id="31" name="Text Box 34"/>
          <p:cNvSpPr txBox="1">
            <a:spLocks noChangeArrowheads="1"/>
          </p:cNvSpPr>
          <p:nvPr/>
        </p:nvSpPr>
        <p:spPr bwMode="auto">
          <a:xfrm>
            <a:off x="7086600" y="3116841"/>
            <a:ext cx="533400" cy="579438"/>
          </a:xfrm>
          <a:prstGeom prst="rect">
            <a:avLst/>
          </a:prstGeom>
        </p:spPr>
        <p:txBody>
          <a:bodyPr>
            <a:spAutoFit/>
          </a:bodyPr>
          <a:lstStyle/>
          <a:p>
            <a:pPr>
              <a:spcBef>
                <a:spcPct val="50000"/>
              </a:spcBef>
              <a:defRPr/>
            </a:pPr>
            <a:r>
              <a:rPr lang="en-US" sz="3200" b="1"/>
              <a:t>G</a:t>
            </a:r>
          </a:p>
        </p:txBody>
      </p:sp>
      <p:sp>
        <p:nvSpPr>
          <p:cNvPr id="32" name="Text Box 35"/>
          <p:cNvSpPr txBox="1">
            <a:spLocks noChangeArrowheads="1"/>
          </p:cNvSpPr>
          <p:nvPr/>
        </p:nvSpPr>
        <p:spPr bwMode="auto">
          <a:xfrm>
            <a:off x="8153400" y="4107441"/>
            <a:ext cx="381000" cy="579438"/>
          </a:xfrm>
          <a:prstGeom prst="rect">
            <a:avLst/>
          </a:prstGeom>
        </p:spPr>
        <p:txBody>
          <a:bodyPr>
            <a:spAutoFit/>
          </a:bodyPr>
          <a:lstStyle/>
          <a:p>
            <a:pPr>
              <a:spcBef>
                <a:spcPct val="50000"/>
              </a:spcBef>
              <a:defRPr/>
            </a:pPr>
            <a:r>
              <a:rPr lang="en-US" sz="3200" b="1"/>
              <a:t>U</a:t>
            </a:r>
          </a:p>
        </p:txBody>
      </p:sp>
      <p:sp>
        <p:nvSpPr>
          <p:cNvPr id="33" name="Line 38"/>
          <p:cNvSpPr>
            <a:spLocks noChangeShapeType="1"/>
          </p:cNvSpPr>
          <p:nvPr/>
        </p:nvSpPr>
        <p:spPr bwMode="auto">
          <a:xfrm>
            <a:off x="6674427" y="2545341"/>
            <a:ext cx="0" cy="419100"/>
          </a:xfrm>
          <a:prstGeom prst="line">
            <a:avLst/>
          </a:prstGeom>
          <a:ln w="9525">
            <a:solidFill>
              <a:schemeClr val="tx1"/>
            </a:solidFill>
            <a:round/>
            <a:headEnd/>
            <a:tailEnd/>
          </a:ln>
        </p:spPr>
        <p:txBody>
          <a:bodyPr/>
          <a:lstStyle/>
          <a:p>
            <a:pPr>
              <a:defRPr/>
            </a:pPr>
            <a:endParaRPr lang="pl-PL"/>
          </a:p>
        </p:txBody>
      </p:sp>
      <p:sp>
        <p:nvSpPr>
          <p:cNvPr id="35" name="Line 38"/>
          <p:cNvSpPr>
            <a:spLocks noChangeShapeType="1"/>
          </p:cNvSpPr>
          <p:nvPr/>
        </p:nvSpPr>
        <p:spPr bwMode="auto">
          <a:xfrm>
            <a:off x="2112818" y="2545341"/>
            <a:ext cx="0" cy="419100"/>
          </a:xfrm>
          <a:prstGeom prst="line">
            <a:avLst/>
          </a:prstGeom>
          <a:ln w="9525">
            <a:solidFill>
              <a:schemeClr val="tx1"/>
            </a:solidFill>
            <a:round/>
            <a:headEnd/>
            <a:tailEnd/>
          </a:ln>
        </p:spPr>
        <p:txBody>
          <a:bodyPr/>
          <a:lstStyle/>
          <a:p>
            <a:pPr>
              <a:defRPr/>
            </a:pPr>
            <a:endParaRPr lang="pl-PL"/>
          </a:p>
        </p:txBody>
      </p:sp>
      <p:sp>
        <p:nvSpPr>
          <p:cNvPr id="39" name="Right Arrow 38"/>
          <p:cNvSpPr/>
          <p:nvPr/>
        </p:nvSpPr>
        <p:spPr>
          <a:xfrm>
            <a:off x="3979718" y="3451803"/>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042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4454</TotalTime>
  <Words>2913</Words>
  <Application>Microsoft Office PowerPoint</Application>
  <PresentationFormat>On-screen Show (4:3)</PresentationFormat>
  <Paragraphs>598</Paragraphs>
  <Slides>75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Calibri</vt:lpstr>
      <vt:lpstr>Cambria Math</vt:lpstr>
      <vt:lpstr>Century Schoolbook</vt:lpstr>
      <vt:lpstr>Times New Roman</vt:lpstr>
      <vt:lpstr>Wingdings</vt:lpstr>
      <vt:lpstr>Wingdings 2</vt:lpstr>
      <vt:lpstr>Oriel</vt:lpstr>
      <vt:lpstr>PowerPoint Presentation</vt:lpstr>
      <vt:lpstr>Red-Black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Bottom-Up Insertion</vt:lpstr>
      <vt:lpstr>Top-Down Insertion Strategy</vt:lpstr>
      <vt:lpstr>Goal of T-D Insertion</vt:lpstr>
      <vt:lpstr>Goal (2)</vt:lpstr>
      <vt:lpstr>Possible insertion configurations</vt:lpstr>
      <vt:lpstr>PowerPoint Presentation</vt:lpstr>
      <vt:lpstr>Possible insertion configurations</vt:lpstr>
      <vt:lpstr>Top-Down Traversal</vt:lpstr>
      <vt:lpstr>Case 1 – X’s Parent is Black</vt:lpstr>
      <vt:lpstr>Case 2</vt:lpstr>
      <vt:lpstr>Case 2 diagrams</vt:lpstr>
      <vt:lpstr>PowerPoint Presentation</vt:lpstr>
      <vt:lpstr>Case 3 Diagrams (1 of 2)</vt:lpstr>
      <vt:lpstr>Case 3 Diagrams (2 of 2)</vt:lpstr>
      <vt:lpstr>Top-Down Insert Summary</vt:lpstr>
      <vt:lpstr>PowerPoint Presentation</vt:lpstr>
      <vt:lpstr>PowerPoint Presentation</vt:lpstr>
      <vt:lpstr>PowerPoint Presentation</vt:lpstr>
      <vt:lpstr>PowerPoint Presentation</vt:lpstr>
      <vt:lpstr>Another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Recall the rules for BST deletion</vt:lpstr>
      <vt:lpstr>What can go wrong?</vt:lpstr>
      <vt:lpstr>Terminology</vt:lpstr>
      <vt:lpstr>Basic Strategy</vt:lpstr>
      <vt:lpstr>Step 1 – Examine the root</vt:lpstr>
      <vt:lpstr>Step 2 – the main case </vt:lpstr>
      <vt:lpstr>Case 2A X has two Black Children</vt:lpstr>
      <vt:lpstr>Case 2A1 X and T have 2 Black Children </vt:lpstr>
      <vt:lpstr>Case 2A2</vt:lpstr>
      <vt:lpstr>PowerPoint Presentation</vt:lpstr>
      <vt:lpstr>Case 2B X has at least one Red child </vt:lpstr>
      <vt:lpstr>Case 2B Diagram</vt:lpstr>
      <vt:lpstr>Step 3</vt:lpstr>
      <vt:lpstr>Example 1 Delete 10 from this RB Tree</vt:lpstr>
      <vt:lpstr>Example 1 (cont’d)</vt:lpstr>
      <vt:lpstr>PowerPoint Presentation</vt:lpstr>
      <vt:lpstr>PowerPoint Presentation</vt:lpstr>
      <vt:lpstr>Trees with Constant Update Time at a Known Location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Mahdi Ebi</cp:lastModifiedBy>
  <cp:revision>60</cp:revision>
  <dcterms:created xsi:type="dcterms:W3CDTF">2006-08-16T00:00:00Z</dcterms:created>
  <dcterms:modified xsi:type="dcterms:W3CDTF">2020-07-27T02:01:00Z</dcterms:modified>
</cp:coreProperties>
</file>