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6"/>
  </p:notesMasterIdLst>
  <p:sldIdLst>
    <p:sldId id="256" r:id="rId2"/>
    <p:sldId id="410" r:id="rId3"/>
    <p:sldId id="477" r:id="rId4"/>
    <p:sldId id="418" r:id="rId5"/>
    <p:sldId id="419" r:id="rId6"/>
    <p:sldId id="467" r:id="rId7"/>
    <p:sldId id="420" r:id="rId8"/>
    <p:sldId id="421" r:id="rId9"/>
    <p:sldId id="422" r:id="rId10"/>
    <p:sldId id="468" r:id="rId11"/>
    <p:sldId id="469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72" r:id="rId40"/>
    <p:sldId id="451" r:id="rId41"/>
    <p:sldId id="452" r:id="rId42"/>
    <p:sldId id="453" r:id="rId43"/>
    <p:sldId id="473" r:id="rId44"/>
    <p:sldId id="454" r:id="rId45"/>
    <p:sldId id="455" r:id="rId46"/>
    <p:sldId id="456" r:id="rId47"/>
    <p:sldId id="476" r:id="rId48"/>
    <p:sldId id="462" r:id="rId49"/>
    <p:sldId id="475" r:id="rId50"/>
    <p:sldId id="463" r:id="rId51"/>
    <p:sldId id="464" r:id="rId52"/>
    <p:sldId id="465" r:id="rId53"/>
    <p:sldId id="466" r:id="rId54"/>
    <p:sldId id="302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4660"/>
  </p:normalViewPr>
  <p:slideViewPr>
    <p:cSldViewPr>
      <p:cViewPr varScale="1">
        <p:scale>
          <a:sx n="86" d="100"/>
          <a:sy n="86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8/1/2020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F1B96-E17B-444C-96FB-4ACB636F9FE2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4A8D2A-9EAD-4573-B878-2A272EDA46A7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D29899-DB23-44BE-A734-949A65A7AB26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112E92-2C80-4B29-8950-DAD9840D790E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BD70A-64EE-4D31-9054-AE6C719E3CF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A8B7A-6E2F-4DB9-BEDD-9EE61E8C8261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6D3EF1-411C-4324-988E-CB5163284C01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239702-E3AD-4842-9778-A7ECF321492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5E610F-ED75-4478-85CE-EB8D281199B8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12A17B-3F31-4E87-9006-426F8ABFBDB1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AE876B-6C98-4EB4-BF16-06B3882AE14B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8155A8-6EAF-40B8-8FCD-CE7846D70BE7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51A69-81B2-4900-8323-F9D84F6178C7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CD2B2-103E-4FD8-B9EE-22B7ADFB93CA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5D194-623C-4791-AA9F-F0756D4E7B36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E1A25C-958D-4E10-A774-23D4B193B5D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132F07-E821-483A-A14B-5820F3A800BA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6B7A2B-7B16-46E7-983B-43A568169C60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A44FFB-5FC5-47C7-A9C2-F335B0C237DA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48AC91-38DF-4D5A-9043-5E43B0C5648C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EC6C0-48A0-41EC-B2E4-071BCD2E0738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D26EE9-F949-49BB-951B-ABAE6D05CC45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D66956-12A0-4CCF-8482-2209D4F7CC7D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A346E-05C8-457E-8C01-254BD71026FB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7AE03F-448E-4AA7-8CE9-DB816C88D44D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04D5E-30E0-4FBA-8803-F111AFF19F5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C04D5E-30E0-4FBA-8803-F111AFF19F5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F94F05-D73D-406D-A0D8-84AF076AED60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450A3F-CBED-42F7-8672-BC1549C8FAB5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A97A8-9D0C-4EB3-A489-F973C3C63E9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5B311B-A4A4-4687-A566-042E4DE41DF3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55F79-E1B3-4B11-B497-793CEC108F2F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FB3982-68E4-4C95-8042-ABE25245120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1B7F07-FE14-4EC1-892E-42EAC2072193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959B7-113B-4FFB-8854-E6527DD9D6CD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E1073A-D0ED-47F7-8536-9CA90255B94A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2A1A-AD24-40EF-BCE8-0307B9F5D56F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53D45-4C98-408B-9E42-ED3CE91C4611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DD6256-C2FC-4AD4-B46F-5EC1610FA17E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FD823-9E91-4FCE-97B9-1F35D4D9453F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5472113" y="4365625"/>
            <a:ext cx="3671887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sz="1200" b="1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200" b="1" kern="0" dirty="0" err="1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200" b="1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457200">
              <a:spcBef>
                <a:spcPct val="20000"/>
              </a:spcBef>
              <a:defRPr/>
            </a:pPr>
            <a:endParaRPr lang="en-US" sz="11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100" kern="0" dirty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457200">
              <a:spcBef>
                <a:spcPct val="20000"/>
              </a:spcBef>
              <a:defRPr/>
            </a:pPr>
            <a:endParaRPr lang="en-CA" sz="900" dirty="0">
              <a:solidFill>
                <a:schemeClr val="tx1"/>
              </a:solidFill>
              <a:latin typeface="Arial"/>
              <a:ea typeface="ＭＳ Ｐゴシック" charset="-128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CA" sz="900" dirty="0">
                <a:solidFill>
                  <a:schemeClr val="tx1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900" kern="0" dirty="0">
              <a:solidFill>
                <a:schemeClr val="tx1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2400" dirty="0">
              <a:solidFill>
                <a:schemeClr val="tx1"/>
              </a:solidFill>
              <a:latin typeface="Arial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286750" y="6254014"/>
            <a:ext cx="400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CB04C21C-B0BC-4588-B282-CC300FAFEEC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655762" y="6290447"/>
            <a:ext cx="583247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Multiway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search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tree-set-3-types-of-binary-tre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31540" y="2204864"/>
            <a:ext cx="82809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alt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Multiway Search Trees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Insertion also becomes much more interesting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&lt;Type&gt;::insert( Type const &amp;obj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return false;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&lt;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first();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obj;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obj;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204825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if (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first() ||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== second()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false;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obj &lt; first()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if ( left() == nullptr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( obj 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return true;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    return left()-&gt;insert( obj );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&gt; second() )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// create or insert a new node at the right sub-tree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// create or insert a new node at the middle sub-tree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Erasing an element is even more complex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There are many more cases to consider</a:t>
            </a:r>
            <a:endParaRPr lang="en-US" alt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105422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Consider inserting values into an empty 3-way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Starting with 68, it would be inserted into the root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24155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 descr="C:\Users\dwharder\Desktop\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22150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27 was inserted next, it would be fit into the root node</a:t>
            </a:r>
          </a:p>
        </p:txBody>
      </p:sp>
      <p:pic>
        <p:nvPicPr>
          <p:cNvPr id="22532" name="Picture 2" descr="C:\Users\dwharder\Desktop\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56443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3556" name="Picture 2" descr="C:\Users\dwharder\Desktop\a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03681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Any new insertion would create an appropriate sub-tree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Inserting 91, we note that 91 &gt; 68, so a right sub-tree is constructed</a:t>
            </a:r>
          </a:p>
        </p:txBody>
      </p:sp>
      <p:pic>
        <p:nvPicPr>
          <p:cNvPr id="24580" name="Picture 3" descr="C:\Users\dwharder\Desktop\kk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0618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C:\Users\dwharder\Desktop\k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64112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38, we note that 28 &lt; 38 &lt; 68 and thus build a new sub-tree in the middle</a:t>
            </a:r>
          </a:p>
        </p:txBody>
      </p:sp>
      <p:pic>
        <p:nvPicPr>
          <p:cNvPr id="26628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19315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7652" name="Picture 2" descr="C:\Users\dwharder\Desktop\xx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905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 we will look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introduction to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search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implementation in C++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In-order traversals of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406600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At this point, if we insert 82, we note 82 &gt; 68 and the right sub-tree is not yet full</a:t>
            </a:r>
          </a:p>
        </p:txBody>
      </p:sp>
      <p:pic>
        <p:nvPicPr>
          <p:cNvPr id="28676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71733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29700" name="Picture 5" descr="C:\Users\dwharder\Desktop\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23434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insert 14, we note 14 &lt; 27, so we create a new node</a:t>
            </a:r>
          </a:p>
        </p:txBody>
      </p:sp>
      <p:pic>
        <p:nvPicPr>
          <p:cNvPr id="30724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14620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1748" name="Picture 6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67466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Next, inserting 62, 27 &lt; 62 &lt; 28 so we insert it into the middle sub-tree which also is not full</a:t>
            </a:r>
          </a:p>
        </p:txBody>
      </p:sp>
      <p:pic>
        <p:nvPicPr>
          <p:cNvPr id="32772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63255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First, 27 &lt; 45 &lt; 68 and then 38 &lt; 45 &lt; 62</a:t>
            </a:r>
          </a:p>
        </p:txBody>
      </p:sp>
      <p:pic>
        <p:nvPicPr>
          <p:cNvPr id="33796" name="Picture 7" descr="C:\Users\dwharder\Desktop\a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75575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45,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First, 27 &lt; 45 &lt; 68 and then 38 &lt; 45 &lt; 62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34820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365006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5844" name="Picture 8" descr="C:\Users\dwharder\Desktop\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410004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76, we note 68 &gt; 76 but then 76 &lt; 82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Create a new left sub-tree of the 82-91 node</a:t>
            </a:r>
          </a:p>
        </p:txBody>
      </p:sp>
      <p:pic>
        <p:nvPicPr>
          <p:cNvPr id="36868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33938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7892" name="Picture 9" descr="C:\Users\dwharder\Desktop\a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17155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B86C-8483-4455-A439-D122BC38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Tree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CFF8-1816-47F6-881C-A99086C5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</a:p>
          <a:p>
            <a:r>
              <a:rPr lang="en-US" b="1" dirty="0"/>
              <a:t>Complete Binary Tree</a:t>
            </a:r>
          </a:p>
          <a:p>
            <a:r>
              <a:rPr lang="en-US" b="1" dirty="0"/>
              <a:t>Perfect Binary Tree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F497A-0DF4-4345-A1C9-1B0678875DAE}"/>
              </a:ext>
            </a:extLst>
          </p:cNvPr>
          <p:cNvSpPr/>
          <p:nvPr/>
        </p:nvSpPr>
        <p:spPr>
          <a:xfrm>
            <a:off x="1619672" y="4653136"/>
            <a:ext cx="65344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https://www.geeksforgeeks.org/binary-tree-set-3-types-of-binary-tree/</a:t>
            </a:r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83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4, 4 &lt; 27 and the left sub-tree contains only a single element</a:t>
            </a:r>
          </a:p>
        </p:txBody>
      </p:sp>
      <p:pic>
        <p:nvPicPr>
          <p:cNvPr id="38916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639637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39940" name="Picture 10" descr="C:\Users\dwharder\Desktop\a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664679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51, 27 &lt; 51 &lt; 68 and 38 &lt; 51 &lt; 62; therefore, we insert 51 into the node containing 45</a:t>
            </a:r>
          </a:p>
        </p:txBody>
      </p:sp>
      <p:pic>
        <p:nvPicPr>
          <p:cNvPr id="40964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06229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1988" name="Picture 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65260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If we insert 8, 8 &lt; 27 and then 4 &lt; 8 &lt; 14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middle sub-tree of the 4-14 node</a:t>
            </a:r>
          </a:p>
        </p:txBody>
      </p:sp>
      <p:pic>
        <p:nvPicPr>
          <p:cNvPr id="43012" name="Picture 5" descr="C:\Users\dwharder\Desktop\v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736296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Construct a new right sub-tree of the 81-91 node</a:t>
            </a:r>
          </a:p>
        </p:txBody>
      </p:sp>
      <p:pic>
        <p:nvPicPr>
          <p:cNvPr id="44036" name="Picture 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942729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insert 98, 98 &gt; 68 and 98 &gt; 91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Construct a new right sub-tree of the 81-91 node</a:t>
            </a:r>
          </a:p>
          <a:p>
            <a:pPr>
              <a:buFont typeface="Arial" charset="0"/>
              <a:buNone/>
            </a:pPr>
            <a:endParaRPr lang="en-CA" altLang="en-US">
              <a:latin typeface="Arial" charset="0"/>
              <a:cs typeface="Arial" charset="0"/>
            </a:endParaRPr>
          </a:p>
        </p:txBody>
      </p:sp>
      <p:pic>
        <p:nvPicPr>
          <p:cNvPr id="45060" name="Picture 12" descr="C:\Users\dwharder\Desktop\a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795485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6084" name="Picture 12" descr="C:\Users\dwharder\Desktop\a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2477882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 into 3-Way Trees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Finally, consider adding 57: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27 &lt; 57 &lt; 68, 38 &lt; 57 &lt; 62 and 57 &gt; 51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Construct a new right sub-tree of the 45-51 node</a:t>
            </a:r>
          </a:p>
        </p:txBody>
      </p:sp>
      <p:pic>
        <p:nvPicPr>
          <p:cNvPr id="47108" name="Picture 13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4788"/>
            <a:ext cx="396081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6.4.2.2</a:t>
            </a:r>
          </a:p>
        </p:txBody>
      </p:sp>
    </p:spTree>
    <p:extLst>
      <p:ext uri="{BB962C8B-B14F-4D97-AF65-F5344CB8AC3E}">
        <p14:creationId xmlns:p14="http://schemas.microsoft.com/office/powerpoint/2010/main" val="3268639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Insertion also becomes much more interesting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first();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left()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left()-&gt;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first();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middle()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middle()-&gt;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&lt;&lt; second();</a:t>
            </a:r>
          </a:p>
          <a:p>
            <a:pPr lvl="2">
              <a:buNone/>
            </a:pPr>
            <a:endParaRPr lang="en-US" altLang="en-US" sz="1200" b="1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if ( right() != nullptr ) {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    right()-&gt;</a:t>
            </a:r>
            <a:r>
              <a:rPr lang="en-US" altLang="en-US" sz="1200" b="1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42936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gen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708275"/>
            <a:ext cx="27368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 on general trees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noted that in-order traversals only make sense for binary search trees and not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trees in general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8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6.4.1</a:t>
            </a:r>
          </a:p>
        </p:txBody>
      </p:sp>
    </p:spTree>
    <p:extLst>
      <p:ext uri="{BB962C8B-B14F-4D97-AF65-F5344CB8AC3E}">
        <p14:creationId xmlns:p14="http://schemas.microsoft.com/office/powerpoint/2010/main" val="137611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In-order Traversals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An in-order traversal can be performed on this tree: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4  8  14  27  38  45  51  57  62  68  76  82  91  98</a:t>
            </a:r>
          </a:p>
        </p:txBody>
      </p:sp>
      <p:pic>
        <p:nvPicPr>
          <p:cNvPr id="48132" name="Picture 7" descr="C:\Users\dwharder\Desktop\asl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740025"/>
            <a:ext cx="4067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6.4.2.3</a:t>
            </a:r>
          </a:p>
        </p:txBody>
      </p:sp>
    </p:spTree>
    <p:extLst>
      <p:ext uri="{BB962C8B-B14F-4D97-AF65-F5344CB8AC3E}">
        <p14:creationId xmlns:p14="http://schemas.microsoft.com/office/powerpoint/2010/main" val="149151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had a node storing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values and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describe this as 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-way tree</a:t>
            </a:r>
          </a:p>
          <a:p>
            <a:pPr>
              <a:buFontTx/>
              <a:buNone/>
            </a:pP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template &lt;typename Type,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N&gt;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private: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int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Type elements[N – 1];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*[N];  // an array of pointers to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nodes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public: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 );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        // ...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};</a:t>
            </a:r>
          </a:p>
          <a:p>
            <a:pPr lvl="1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template&lt;typename Type,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M&gt;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M_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way_node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&lt;Type, M&gt;::full()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    return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== M - 1 );</a:t>
            </a:r>
          </a:p>
          <a:p>
            <a:pPr lvl="1">
              <a:buFontTx/>
              <a:buNone/>
            </a:pP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73336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constructor would initial the node to store one element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Type,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N&gt;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&lt;Type, N&gt;::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):</a:t>
            </a:r>
          </a:p>
          <a:p>
            <a:pPr lvl="1">
              <a:buFontTx/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( 1 )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elements[0]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// All sub-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treees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are null sub-trees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subtrees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1704184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 implementation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in-order traversal would be similar: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Type, int N&gt;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Multiway_node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&lt;Type, N&gt;::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empty()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if ( !full()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for ( int i = 0; i &lt;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++i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elements[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for ( int i = 0; i &lt; N - 1; ++i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if ( subtrees[i] != nullptr ) {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    subtrees[i]-&gt;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&lt;&lt; elements[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subtrees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[N - 1]-&gt;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in_order_traversal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</a:t>
            </a:r>
          </a:p>
        </p:txBody>
      </p:sp>
    </p:spTree>
    <p:extLst>
      <p:ext uri="{BB962C8B-B14F-4D97-AF65-F5344CB8AC3E}">
        <p14:creationId xmlns:p14="http://schemas.microsoft.com/office/powerpoint/2010/main" val="4009778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is the maximum number of elements which may be stored in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consider 3-way trees and, if possible, generalize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</p:spTree>
    <p:extLst>
      <p:ext uri="{BB962C8B-B14F-4D97-AF65-F5344CB8AC3E}">
        <p14:creationId xmlns:p14="http://schemas.microsoft.com/office/powerpoint/2010/main" val="2245181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Examining these perfect 3-way trees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we get the table:</a:t>
            </a:r>
          </a:p>
        </p:txBody>
      </p:sp>
      <p:pic>
        <p:nvPicPr>
          <p:cNvPr id="52228" name="Picture 4" descr="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5830887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43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08596"/>
              </p:ext>
            </p:extLst>
          </p:nvPr>
        </p:nvGraphicFramePr>
        <p:xfrm>
          <a:off x="3060700" y="3860800"/>
          <a:ext cx="2663825" cy="19812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Formula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26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80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8362" y="3789040"/>
            <a:ext cx="1189781" cy="2016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0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Suggested form: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maximum number of nodes in a perfect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true 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dirty="0">
                <a:latin typeface="Arial" charset="0"/>
                <a:cs typeface="Arial" charset="0"/>
              </a:rPr>
              <a:t>: 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prove this, we need only observe: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 err="1">
                <a:latin typeface="Arial" charset="0"/>
                <a:cs typeface="Arial" charset="0"/>
              </a:rPr>
              <a:t>ary</a:t>
            </a:r>
            <a:r>
              <a:rPr lang="en-US" altLang="en-US" dirty="0">
                <a:latin typeface="Arial" charset="0"/>
                <a:cs typeface="Arial" charset="0"/>
              </a:rPr>
              <a:t> tree of height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                  nodes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if each node now has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en-US" altLang="en-US" dirty="0">
                <a:latin typeface="Arial" charset="0"/>
                <a:cs typeface="Arial" charset="0"/>
              </a:rPr>
              <a:t>elements: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6.4.3.1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72993"/>
              </p:ext>
            </p:extLst>
          </p:nvPr>
        </p:nvGraphicFramePr>
        <p:xfrm>
          <a:off x="4956175" y="4149725"/>
          <a:ext cx="9667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Equation" r:id="rId4" imgW="495000" imgH="380880" progId="Equation.DSMT4">
                  <p:embed/>
                </p:oleObj>
              </mc:Choice>
              <mc:Fallback>
                <p:oleObj name="Equation" r:id="rId4" imgW="495000" imgH="380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149725"/>
                        <a:ext cx="9667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3216"/>
              </p:ext>
            </p:extLst>
          </p:nvPr>
        </p:nvGraphicFramePr>
        <p:xfrm>
          <a:off x="3140075" y="5445125"/>
          <a:ext cx="31527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6" imgW="1473120" imgH="380880" progId="Equation.DSMT4">
                  <p:embed/>
                </p:oleObj>
              </mc:Choice>
              <mc:Fallback>
                <p:oleObj name="Equation" r:id="rId6" imgW="1473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5445125"/>
                        <a:ext cx="31527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4136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also that the majority of elements are in the leaf nodes: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in a perfect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-way search tree of height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of these stores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elements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we may calculate the ratio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an 8-way search tree,   ~87.5 % of elements are in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a 100-way search tree, ~99 % of elements are in the leaf nodes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6.4.3.2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18713"/>
              </p:ext>
            </p:extLst>
          </p:nvPr>
        </p:nvGraphicFramePr>
        <p:xfrm>
          <a:off x="2589213" y="3429000"/>
          <a:ext cx="39687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4" imgW="1854000" imgH="393480" progId="Equation.DSMT4">
                  <p:embed/>
                </p:oleObj>
              </mc:Choice>
              <mc:Fallback>
                <p:oleObj name="Equation" r:id="rId4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429000"/>
                        <a:ext cx="39687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940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72631"/>
            <a:ext cx="4968875" cy="386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Minimum height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minimum height of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storing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elements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large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, the depth is potentially much less than a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plot of the minimum height of a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2, 3, ..., 20 </a:t>
            </a:r>
            <a:r>
              <a:rPr lang="en-US" altLang="en-US" dirty="0">
                <a:latin typeface="Arial" charset="0"/>
                <a:cs typeface="Arial" charset="0"/>
              </a:rPr>
              <a:t>for up to one-million elements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6.4.3.3</a:t>
            </a:r>
          </a:p>
        </p:txBody>
      </p:sp>
    </p:spTree>
    <p:extLst>
      <p:ext uri="{BB962C8B-B14F-4D97-AF65-F5344CB8AC3E}">
        <p14:creationId xmlns:p14="http://schemas.microsoft.com/office/powerpoint/2010/main" val="2059252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8-way trees versus binary 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dirty="0">
                <a:latin typeface="Arial" charset="0"/>
                <a:cs typeface="Arial" charset="0"/>
              </a:rPr>
              <a:t>-way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73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8</a:t>
            </a:r>
          </a:p>
          <a:p>
            <a:pPr lvl="2"/>
            <a:r>
              <a:rPr lang="en-US" altLang="en-US" dirty="0">
                <a:latin typeface="Times New Roman" pitchFamily="18" charset="0"/>
                <a:cs typeface="Arial" charset="0"/>
              </a:rPr>
              <a:t>511</a:t>
            </a:r>
            <a:r>
              <a:rPr lang="en-US" altLang="en-US" dirty="0">
                <a:latin typeface="Arial" charset="0"/>
                <a:cs typeface="Arial" charset="0"/>
              </a:rPr>
              <a:t> elements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511 </a:t>
            </a:r>
            <a:r>
              <a:rPr lang="en-US" altLang="en-US" dirty="0">
                <a:latin typeface="Arial" charset="0"/>
                <a:cs typeface="Arial" charset="0"/>
              </a:rPr>
              <a:t>nodes</a:t>
            </a:r>
          </a:p>
          <a:p>
            <a:pPr lvl="1"/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04" y="3545605"/>
            <a:ext cx="8949892" cy="120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6.4.3.3</a:t>
            </a:r>
          </a:p>
        </p:txBody>
      </p:sp>
    </p:spTree>
    <p:extLst>
      <p:ext uri="{BB962C8B-B14F-4D97-AF65-F5344CB8AC3E}">
        <p14:creationId xmlns:p14="http://schemas.microsoft.com/office/powerpoint/2010/main" val="390406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had a node storing two values and with three sub-trees: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</a:p>
        </p:txBody>
      </p:sp>
      <p:pic>
        <p:nvPicPr>
          <p:cNvPr id="76802" name="Picture 2" descr="C:\Users\dwharder\Desktop\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92896"/>
            <a:ext cx="1871663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</p:spTree>
    <p:extLst>
      <p:ext uri="{BB962C8B-B14F-4D97-AF65-F5344CB8AC3E}">
        <p14:creationId xmlns:p14="http://schemas.microsoft.com/office/powerpoint/2010/main" val="3803178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8-way tree 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sample 8-way search tree: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how a binary search is required to find the appropriate sub-tree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do you determine if 43 is in this search tree?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Question:  what order would these entries have been inserted?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How do we erase an element?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6.4.3.4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449376"/>
            <a:ext cx="9144000" cy="213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88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Multiway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Advantage: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Shorter paths from the root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Disadvantage: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More complex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Under what conditions is the additional complexity worth the effort?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the cost from jumping nodes is exceptionally dominant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6.4.3.4</a:t>
            </a:r>
          </a:p>
        </p:txBody>
      </p:sp>
    </p:spTree>
    <p:extLst>
      <p:ext uri="{BB962C8B-B14F-4D97-AF65-F5344CB8AC3E}">
        <p14:creationId xmlns:p14="http://schemas.microsoft.com/office/powerpoint/2010/main" val="13766922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Multiway trees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Each node stores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sorted elements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 sub-trees interleave the elements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Perfect Multiway trees store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elements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saw an implementation in C++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considered in-order traversals of </a:t>
            </a:r>
            <a:r>
              <a:rPr lang="en-US" altLang="en-US" dirty="0" err="1">
                <a:latin typeface="Arial" charset="0"/>
                <a:cs typeface="Arial" charset="0"/>
              </a:rPr>
              <a:t>multiway</a:t>
            </a:r>
            <a:r>
              <a:rPr lang="en-US" altLang="en-US" dirty="0">
                <a:latin typeface="Arial" charset="0"/>
                <a:cs typeface="Arial" charset="0"/>
              </a:rPr>
              <a:t>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Has the potential to store more elements in shallower trees</a:t>
            </a:r>
          </a:p>
        </p:txBody>
      </p:sp>
    </p:spTree>
    <p:extLst>
      <p:ext uri="{BB962C8B-B14F-4D97-AF65-F5344CB8AC3E}">
        <p14:creationId xmlns:p14="http://schemas.microsoft.com/office/powerpoint/2010/main" val="3526665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References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[1]	Cormen, Leiserson, and Rivest, </a:t>
            </a:r>
            <a:r>
              <a:rPr lang="en-US" altLang="en-US" i="1">
                <a:latin typeface="Arial" charset="0"/>
                <a:cs typeface="Arial" charset="0"/>
              </a:rPr>
              <a:t>Introduction to Algorithms</a:t>
            </a:r>
            <a:r>
              <a:rPr lang="en-US" altLang="en-US">
                <a:latin typeface="Arial" charset="0"/>
                <a:cs typeface="Arial" charset="0"/>
              </a:rPr>
              <a:t>, MIT Press, 1990, §7.1-3, p.152.</a:t>
            </a:r>
          </a:p>
          <a:p>
            <a:pPr marL="533400" indent="-533400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[2]	Weiss, </a:t>
            </a:r>
            <a:r>
              <a:rPr lang="en-US" altLang="en-US" i="1">
                <a:latin typeface="Arial" charset="0"/>
                <a:cs typeface="Arial" charset="0"/>
              </a:rPr>
              <a:t>Data Structures and Algorithm Analysis in C++</a:t>
            </a:r>
            <a:r>
              <a:rPr lang="en-US" altLang="en-US">
                <a:latin typeface="Arial" charset="0"/>
                <a:cs typeface="Arial" charset="0"/>
              </a:rPr>
              <a:t>, </a:t>
            </a:r>
            <a:r>
              <a:rPr lang="en-US" altLang="en-US" i="1">
                <a:latin typeface="Arial" charset="0"/>
                <a:cs typeface="Arial" charset="0"/>
              </a:rPr>
              <a:t>3</a:t>
            </a:r>
            <a:r>
              <a:rPr lang="en-US" altLang="en-US" i="1" baseline="30000">
                <a:latin typeface="Arial" charset="0"/>
                <a:cs typeface="Arial" charset="0"/>
              </a:rPr>
              <a:t>rd</a:t>
            </a:r>
            <a:r>
              <a:rPr lang="en-US" altLang="en-US" i="1">
                <a:latin typeface="Arial" charset="0"/>
                <a:cs typeface="Arial" charset="0"/>
              </a:rPr>
              <a:t> Ed.</a:t>
            </a:r>
            <a:r>
              <a:rPr lang="en-US" altLang="en-US">
                <a:latin typeface="Arial" charset="0"/>
                <a:cs typeface="Arial" charset="0"/>
              </a:rPr>
              <a:t>, Addison Wesley, §6.5-6, p.215-25.</a:t>
            </a:r>
          </a:p>
        </p:txBody>
      </p:sp>
    </p:spTree>
    <p:extLst>
      <p:ext uri="{BB962C8B-B14F-4D97-AF65-F5344CB8AC3E}">
        <p14:creationId xmlns:p14="http://schemas.microsoft.com/office/powerpoint/2010/main" val="260906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could be implemented as follows: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p_middle_tree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p_right_tree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p_left_tree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p_middle_tree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p_right_tree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</p:spTree>
    <p:extLst>
      <p:ext uri="{BB962C8B-B14F-4D97-AF65-F5344CB8AC3E}">
        <p14:creationId xmlns:p14="http://schemas.microsoft.com/office/powerpoint/2010/main" val="230396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order to define a search tree, we will require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first element is less than the second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sub-trees are 3-way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contains items less than the 1</a:t>
            </a:r>
            <a:r>
              <a:rPr lang="en-US" altLang="en-US" baseline="30000" dirty="0">
                <a:latin typeface="Arial" charset="0"/>
                <a:cs typeface="Arial" charset="0"/>
              </a:rPr>
              <a:t>st</a:t>
            </a:r>
            <a:r>
              <a:rPr lang="en-US" alt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middle sub-tree contains items between the two elements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right sub-tree contains items greater than the 2</a:t>
            </a:r>
            <a:r>
              <a:rPr lang="en-US" altLang="en-US" baseline="30000" dirty="0">
                <a:latin typeface="Arial" charset="0"/>
                <a:cs typeface="Arial" charset="0"/>
              </a:rPr>
              <a:t>nd</a:t>
            </a:r>
            <a:r>
              <a:rPr lang="en-US" altLang="en-US" dirty="0">
                <a:latin typeface="Arial" charset="0"/>
                <a:cs typeface="Arial" charset="0"/>
              </a:rPr>
              <a:t> element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16238" y="4960938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p_left_tree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30763" y="4954588"/>
            <a:ext cx="1830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p_middle_tree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8813" y="4960938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p_right_tree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57613" y="4659313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left_element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0238" y="4652963"/>
            <a:ext cx="183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right_element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3276600" y="5313363"/>
            <a:ext cx="2889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653088" y="53133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981950" y="5313363"/>
            <a:ext cx="287338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90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a node has only one element, all trees are assumed to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a second object is inserted, it will be inserted into this node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p_left_tree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first_value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p_middle_tree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Type  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second_value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p_right_tree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int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# 1 or 2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// ...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::full()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num_values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== 2;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</a:t>
            </a:r>
          </a:p>
        </p:txBody>
      </p:sp>
    </p:spTree>
    <p:extLst>
      <p:ext uri="{BB962C8B-B14F-4D97-AF65-F5344CB8AC3E}">
        <p14:creationId xmlns:p14="http://schemas.microsoft.com/office/powerpoint/2010/main" val="308711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3-Way Trees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Most operations are more complex than with binary trees…</a:t>
            </a:r>
          </a:p>
          <a:p>
            <a:pPr lvl="2">
              <a:buFont typeface="Arial" charset="0"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FontTx/>
              <a:buNone/>
            </a:pP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Three_way_node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&lt;Type&gt;::find( Type const &amp;obj ) const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!full()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first() ==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if ( (obj == first()) || (obj == second())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this;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&lt; first() ) {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 left() == nullptr) ?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nulltpr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:   left()-&gt;find(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if ( obj &gt; second()) ) {</a:t>
            </a:r>
          </a:p>
          <a:p>
            <a:pPr lvl="2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 right() == nullptr) ? nullptr :  right()-&gt;find(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    return (middle() == </a:t>
            </a:r>
            <a:r>
              <a:rPr lang="en-US" altLang="en-US" sz="1300" dirty="0" err="1">
                <a:latin typeface="Consolas" pitchFamily="49" charset="0"/>
                <a:cs typeface="Consolas" pitchFamily="49" charset="0"/>
              </a:rPr>
              <a:t>nulltpr</a:t>
            </a: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) ? nullptr : middle()-&gt;find( obj );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altLang="en-US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79388" y="682849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6.4.2.1</a:t>
            </a:r>
          </a:p>
        </p:txBody>
      </p:sp>
    </p:spTree>
    <p:extLst>
      <p:ext uri="{BB962C8B-B14F-4D97-AF65-F5344CB8AC3E}">
        <p14:creationId xmlns:p14="http://schemas.microsoft.com/office/powerpoint/2010/main" val="888542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16436</TotalTime>
  <Words>2834</Words>
  <Application>Microsoft Office PowerPoint</Application>
  <PresentationFormat>On-screen Show (4:3)</PresentationFormat>
  <Paragraphs>464</Paragraphs>
  <Slides>54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Times New Roman</vt:lpstr>
      <vt:lpstr>Custom Design</vt:lpstr>
      <vt:lpstr>Equation</vt:lpstr>
      <vt:lpstr>PowerPoint Presentation</vt:lpstr>
      <vt:lpstr>Outline</vt:lpstr>
      <vt:lpstr>Binary Tree </vt:lpstr>
      <vt:lpstr>In-order traversals on general trees</vt:lpstr>
      <vt:lpstr>3-Way Trees</vt:lpstr>
      <vt:lpstr>3-Way Trees</vt:lpstr>
      <vt:lpstr>3-Way Trees</vt:lpstr>
      <vt:lpstr>3-Way Trees</vt:lpstr>
      <vt:lpstr>3-Way Trees</vt:lpstr>
      <vt:lpstr>3-Way Trees</vt:lpstr>
      <vt:lpstr>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Insertion into 3-Way Trees</vt:lpstr>
      <vt:lpstr>In-order Traversals</vt:lpstr>
      <vt:lpstr>In-order Traversals</vt:lpstr>
      <vt:lpstr>Multiway tree implementation</vt:lpstr>
      <vt:lpstr>Multiway tree implementation</vt:lpstr>
      <vt:lpstr>Multiway tree implementation</vt:lpstr>
      <vt:lpstr>Size</vt:lpstr>
      <vt:lpstr>Size</vt:lpstr>
      <vt:lpstr>Size</vt:lpstr>
      <vt:lpstr>Size</vt:lpstr>
      <vt:lpstr>Minimum height</vt:lpstr>
      <vt:lpstr>8-way trees versus binary trees</vt:lpstr>
      <vt:lpstr>8-way tree example</vt:lpstr>
      <vt:lpstr>Multiway trees</vt:lpstr>
      <vt:lpstr>Summary</vt:lpstr>
      <vt:lpstr>References</vt:lpstr>
      <vt:lpstr>Usage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Mahdi Ebi</cp:lastModifiedBy>
  <cp:revision>473</cp:revision>
  <dcterms:created xsi:type="dcterms:W3CDTF">2009-09-11T23:00:44Z</dcterms:created>
  <dcterms:modified xsi:type="dcterms:W3CDTF">2020-08-01T21:19:16Z</dcterms:modified>
</cp:coreProperties>
</file>