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notesMasterIdLst>
    <p:notesMasterId r:id="rId53"/>
  </p:notesMasterIdLst>
  <p:handoutMasterIdLst>
    <p:handoutMasterId r:id="rId54"/>
  </p:handoutMasterIdLst>
  <p:sldIdLst>
    <p:sldId id="256" r:id="rId2"/>
    <p:sldId id="470" r:id="rId3"/>
    <p:sldId id="471" r:id="rId4"/>
    <p:sldId id="472" r:id="rId5"/>
    <p:sldId id="473" r:id="rId6"/>
    <p:sldId id="474" r:id="rId7"/>
    <p:sldId id="475" r:id="rId8"/>
    <p:sldId id="476" r:id="rId9"/>
    <p:sldId id="477" r:id="rId10"/>
    <p:sldId id="478" r:id="rId11"/>
    <p:sldId id="479" r:id="rId12"/>
    <p:sldId id="480" r:id="rId13"/>
    <p:sldId id="481" r:id="rId14"/>
    <p:sldId id="482" r:id="rId15"/>
    <p:sldId id="483" r:id="rId16"/>
    <p:sldId id="484" r:id="rId17"/>
    <p:sldId id="485" r:id="rId18"/>
    <p:sldId id="486" r:id="rId19"/>
    <p:sldId id="487" r:id="rId20"/>
    <p:sldId id="488" r:id="rId21"/>
    <p:sldId id="489" r:id="rId22"/>
    <p:sldId id="490" r:id="rId23"/>
    <p:sldId id="491" r:id="rId24"/>
    <p:sldId id="492" r:id="rId25"/>
    <p:sldId id="493" r:id="rId26"/>
    <p:sldId id="494" r:id="rId27"/>
    <p:sldId id="495" r:id="rId28"/>
    <p:sldId id="496" r:id="rId29"/>
    <p:sldId id="497" r:id="rId30"/>
    <p:sldId id="498" r:id="rId31"/>
    <p:sldId id="499" r:id="rId32"/>
    <p:sldId id="521" r:id="rId33"/>
    <p:sldId id="522" r:id="rId34"/>
    <p:sldId id="523" r:id="rId35"/>
    <p:sldId id="524" r:id="rId36"/>
    <p:sldId id="525" r:id="rId37"/>
    <p:sldId id="526" r:id="rId38"/>
    <p:sldId id="527" r:id="rId39"/>
    <p:sldId id="528" r:id="rId40"/>
    <p:sldId id="529" r:id="rId41"/>
    <p:sldId id="530" r:id="rId42"/>
    <p:sldId id="531" r:id="rId43"/>
    <p:sldId id="532" r:id="rId44"/>
    <p:sldId id="533" r:id="rId45"/>
    <p:sldId id="534" r:id="rId46"/>
    <p:sldId id="535" r:id="rId47"/>
    <p:sldId id="536" r:id="rId48"/>
    <p:sldId id="537" r:id="rId49"/>
    <p:sldId id="539" r:id="rId50"/>
    <p:sldId id="538" r:id="rId51"/>
    <p:sldId id="373" r:id="rId52"/>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93" autoAdjust="0"/>
    <p:restoredTop sz="94660"/>
  </p:normalViewPr>
  <p:slideViewPr>
    <p:cSldViewPr>
      <p:cViewPr varScale="1">
        <p:scale>
          <a:sx n="86" d="100"/>
          <a:sy n="86" d="100"/>
        </p:scale>
        <p:origin x="1176" y="62"/>
      </p:cViewPr>
      <p:guideLst>
        <p:guide orient="horz" pos="2160"/>
        <p:guide pos="2880"/>
      </p:guideLst>
    </p:cSldViewPr>
  </p:slideViewPr>
  <p:notesTextViewPr>
    <p:cViewPr>
      <p:scale>
        <a:sx n="100" d="100"/>
        <a:sy n="100" d="100"/>
      </p:scale>
      <p:origin x="0" y="0"/>
    </p:cViewPr>
  </p:notesTextViewPr>
  <p:notesViewPr>
    <p:cSldViewPr>
      <p:cViewPr varScale="1">
        <p:scale>
          <a:sx n="69" d="100"/>
          <a:sy n="69" d="100"/>
        </p:scale>
        <p:origin x="2894"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A0F04F0-ED99-4A7D-AD7F-22DD5823387D}" type="datetimeFigureOut">
              <a:rPr lang="en-CA" smtClean="0"/>
              <a:t>2020-08-03</a:t>
            </a:fld>
            <a:endParaRPr lang="en-CA"/>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6EDBF7C-66B1-4946-B091-A4A819905A03}" type="slidenum">
              <a:rPr lang="en-CA" smtClean="0"/>
              <a:t>‹#›</a:t>
            </a:fld>
            <a:endParaRPr lang="en-CA"/>
          </a:p>
        </p:txBody>
      </p:sp>
    </p:spTree>
    <p:extLst>
      <p:ext uri="{BB962C8B-B14F-4D97-AF65-F5344CB8AC3E}">
        <p14:creationId xmlns:p14="http://schemas.microsoft.com/office/powerpoint/2010/main" val="41585060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CA"/>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4A6F3147-B3C0-4B2A-B964-AB106F786BE1}" type="datetimeFigureOut">
              <a:rPr lang="en-US"/>
              <a:pPr>
                <a:defRPr/>
              </a:pPr>
              <a:t>8/3/2020</a:t>
            </a:fld>
            <a:endParaRPr lang="en-CA"/>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CA"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CA"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CA"/>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1BF7B1FF-DFE5-4B27-8E0E-F1DDF2FB76BC}" type="slidenum">
              <a:rPr lang="en-CA"/>
              <a:pPr>
                <a:defRPr/>
              </a:pPr>
              <a:t>‹#›</a:t>
            </a:fld>
            <a:endParaRPr lang="en-CA"/>
          </a:p>
        </p:txBody>
      </p:sp>
    </p:spTree>
    <p:extLst>
      <p:ext uri="{BB962C8B-B14F-4D97-AF65-F5344CB8AC3E}">
        <p14:creationId xmlns:p14="http://schemas.microsoft.com/office/powerpoint/2010/main" val="267198168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bwMode="auto">
          <a:noFill/>
          <a:ln>
            <a:solidFill>
              <a:srgbClr val="000000"/>
            </a:solidFill>
            <a:miter lim="800000"/>
            <a:headEnd/>
            <a:tailEnd/>
          </a:ln>
        </p:spPr>
      </p:sp>
      <p:sp>
        <p:nvSpPr>
          <p:cNvPr id="5017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CA"/>
          </a:p>
        </p:txBody>
      </p:sp>
      <p:sp>
        <p:nvSpPr>
          <p:cNvPr id="717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E6226FB-55D5-4CAA-90EF-D8DC53E1A20F}" type="slidenum">
              <a:rPr lang="en-CA" smtClean="0"/>
              <a:pPr fontAlgn="base">
                <a:spcBef>
                  <a:spcPct val="0"/>
                </a:spcBef>
                <a:spcAft>
                  <a:spcPct val="0"/>
                </a:spcAft>
                <a:defRPr/>
              </a:pPr>
              <a:t>1</a:t>
            </a:fld>
            <a:endParaRPr lang="en-CA"/>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bwMode="auto">
          <a:noFill/>
          <a:ln>
            <a:solidFill>
              <a:srgbClr val="000000"/>
            </a:solidFill>
            <a:miter lim="800000"/>
            <a:headEnd/>
            <a:tailEnd/>
          </a:ln>
        </p:spPr>
      </p:sp>
      <p:sp>
        <p:nvSpPr>
          <p:cNvPr id="3891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CA"/>
          </a:p>
        </p:txBody>
      </p:sp>
      <p:sp>
        <p:nvSpPr>
          <p:cNvPr id="4" name="Slide Number Placeholder 3"/>
          <p:cNvSpPr>
            <a:spLocks noGrp="1"/>
          </p:cNvSpPr>
          <p:nvPr>
            <p:ph type="sldNum" sz="quarter" idx="5"/>
          </p:nvPr>
        </p:nvSpPr>
        <p:spPr/>
        <p:txBody>
          <a:bodyPr/>
          <a:lstStyle/>
          <a:p>
            <a:pPr>
              <a:defRPr/>
            </a:pPr>
            <a:fld id="{C9719500-C45E-434A-BC8A-8FFFDCB8ACC3}" type="slidenum">
              <a:rPr lang="en-CA" smtClean="0"/>
              <a:pPr>
                <a:defRPr/>
              </a:pPr>
              <a:t>51</a:t>
            </a:fld>
            <a:endParaRPr lang="en-CA"/>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normAutofit/>
          </a:bodyPr>
          <a:lstStyle>
            <a:lvl1pPr>
              <a:defRPr sz="4000"/>
            </a:lvl1pPr>
          </a:lstStyle>
          <a:p>
            <a:r>
              <a:rPr lang="en-US" dirty="0"/>
              <a:t>Click to edit Master title style</a:t>
            </a:r>
            <a:endParaRPr lang="en-CA" dirty="0"/>
          </a:p>
        </p:txBody>
      </p:sp>
      <p:sp>
        <p:nvSpPr>
          <p:cNvPr id="7" name="Text Box 14"/>
          <p:cNvSpPr txBox="1">
            <a:spLocks noChangeArrowheads="1"/>
          </p:cNvSpPr>
          <p:nvPr userDrawn="1"/>
        </p:nvSpPr>
        <p:spPr bwMode="auto">
          <a:xfrm>
            <a:off x="5472113" y="4365625"/>
            <a:ext cx="3671887" cy="2270125"/>
          </a:xfrm>
          <a:prstGeom prst="rect">
            <a:avLst/>
          </a:prstGeom>
          <a:noFill/>
          <a:ln w="9525">
            <a:noFill/>
            <a:miter lim="800000"/>
            <a:headEnd/>
            <a:tailEnd/>
          </a:ln>
          <a:effectLst>
            <a:outerShdw blurRad="50800" dist="25400" dir="2700000" algn="tl" rotWithShape="0">
              <a:prstClr val="black"/>
            </a:outerShdw>
          </a:effectLst>
        </p:spPr>
        <p:txBody>
          <a:bodyPr>
            <a:spAutoFit/>
          </a:bodyPr>
          <a:lstStyle/>
          <a:p>
            <a:pPr defTabSz="457200">
              <a:spcBef>
                <a:spcPct val="20000"/>
              </a:spcBef>
              <a:defRPr/>
            </a:pPr>
            <a:r>
              <a:rPr lang="en-US" sz="1200" b="1" kern="0" dirty="0">
                <a:solidFill>
                  <a:srgbClr val="FFFFFF"/>
                </a:solidFill>
                <a:latin typeface="Arial" pitchFamily="34" charset="0"/>
                <a:ea typeface="ＭＳ Ｐゴシック" charset="-128"/>
                <a:cs typeface="Arial" pitchFamily="34" charset="0"/>
              </a:rPr>
              <a:t>Douglas Wilhelm Harder, </a:t>
            </a:r>
            <a:r>
              <a:rPr lang="en-US" sz="1200" b="1" kern="0" dirty="0" err="1">
                <a:solidFill>
                  <a:srgbClr val="FFFFFF"/>
                </a:solidFill>
                <a:latin typeface="Arial" pitchFamily="34" charset="0"/>
                <a:ea typeface="ＭＳ Ｐゴシック" charset="-128"/>
                <a:cs typeface="Arial" pitchFamily="34" charset="0"/>
              </a:rPr>
              <a:t>M.Math</a:t>
            </a:r>
            <a:r>
              <a:rPr lang="en-US" sz="1200" b="1" kern="0" dirty="0">
                <a:solidFill>
                  <a:srgbClr val="FFFFFF"/>
                </a:solidFill>
                <a:latin typeface="Arial" pitchFamily="34" charset="0"/>
                <a:ea typeface="ＭＳ Ｐゴシック" charset="-128"/>
                <a:cs typeface="Arial" pitchFamily="34" charset="0"/>
              </a:rPr>
              <a:t>. LEL</a:t>
            </a:r>
          </a:p>
          <a:p>
            <a:pPr defTabSz="457200">
              <a:spcBef>
                <a:spcPct val="20000"/>
              </a:spcBef>
              <a:defRPr/>
            </a:pPr>
            <a:r>
              <a:rPr lang="en-US" sz="1100" kern="0" dirty="0">
                <a:solidFill>
                  <a:srgbClr val="FFFFFF"/>
                </a:solidFill>
                <a:latin typeface="Arial" pitchFamily="34" charset="0"/>
                <a:ea typeface="ＭＳ Ｐゴシック" charset="-128"/>
                <a:cs typeface="Arial" pitchFamily="34" charset="0"/>
              </a:rPr>
              <a:t>Department of Electrical and Computer Engineering</a:t>
            </a:r>
          </a:p>
          <a:p>
            <a:pPr defTabSz="457200">
              <a:spcBef>
                <a:spcPct val="20000"/>
              </a:spcBef>
              <a:defRPr/>
            </a:pPr>
            <a:r>
              <a:rPr lang="en-US" sz="1100" kern="0" dirty="0">
                <a:solidFill>
                  <a:srgbClr val="FFFFFF"/>
                </a:solidFill>
                <a:latin typeface="Arial" pitchFamily="34" charset="0"/>
                <a:ea typeface="ＭＳ Ｐゴシック" charset="-128"/>
                <a:cs typeface="Arial" pitchFamily="34" charset="0"/>
              </a:rPr>
              <a:t>University of Waterloo</a:t>
            </a:r>
          </a:p>
          <a:p>
            <a:pPr defTabSz="457200">
              <a:spcBef>
                <a:spcPct val="20000"/>
              </a:spcBef>
              <a:defRPr/>
            </a:pPr>
            <a:r>
              <a:rPr lang="en-US" sz="1100" kern="0" dirty="0">
                <a:solidFill>
                  <a:srgbClr val="FFFFFF"/>
                </a:solidFill>
                <a:latin typeface="Arial" pitchFamily="34" charset="0"/>
                <a:ea typeface="ＭＳ Ｐゴシック" charset="-128"/>
                <a:cs typeface="Arial" pitchFamily="34" charset="0"/>
              </a:rPr>
              <a:t>Waterloo, Ontario, Canada</a:t>
            </a:r>
          </a:p>
          <a:p>
            <a:pPr defTabSz="457200">
              <a:spcBef>
                <a:spcPct val="20000"/>
              </a:spcBef>
              <a:defRPr/>
            </a:pPr>
            <a:endParaRPr lang="en-US" sz="1100" kern="0" dirty="0">
              <a:solidFill>
                <a:srgbClr val="FFFFFF"/>
              </a:solidFill>
              <a:latin typeface="Arial" pitchFamily="34" charset="0"/>
              <a:ea typeface="ＭＳ Ｐゴシック" charset="-128"/>
              <a:cs typeface="Arial" pitchFamily="34" charset="0"/>
            </a:endParaRPr>
          </a:p>
          <a:p>
            <a:pPr defTabSz="457200">
              <a:spcBef>
                <a:spcPct val="20000"/>
              </a:spcBef>
              <a:defRPr/>
            </a:pPr>
            <a:r>
              <a:rPr lang="en-US" sz="1100" kern="0" dirty="0">
                <a:solidFill>
                  <a:srgbClr val="FFFFFF"/>
                </a:solidFill>
                <a:latin typeface="Arial" pitchFamily="34" charset="0"/>
                <a:ea typeface="ＭＳ Ｐゴシック" charset="-128"/>
                <a:cs typeface="Arial" pitchFamily="34" charset="0"/>
              </a:rPr>
              <a:t>ece.uwaterloo.ca</a:t>
            </a:r>
          </a:p>
          <a:p>
            <a:pPr defTabSz="457200">
              <a:spcBef>
                <a:spcPct val="20000"/>
              </a:spcBef>
              <a:defRPr/>
            </a:pPr>
            <a:r>
              <a:rPr lang="en-US" sz="1100" kern="0" dirty="0">
                <a:solidFill>
                  <a:srgbClr val="FFFFFF"/>
                </a:solidFill>
                <a:latin typeface="Arial" pitchFamily="34" charset="0"/>
                <a:ea typeface="ＭＳ Ｐゴシック" charset="-128"/>
                <a:cs typeface="Arial" pitchFamily="34" charset="0"/>
              </a:rPr>
              <a:t>dwharder@alumni.uwaterloo.ca</a:t>
            </a:r>
          </a:p>
          <a:p>
            <a:pPr defTabSz="457200">
              <a:spcBef>
                <a:spcPct val="20000"/>
              </a:spcBef>
              <a:defRPr/>
            </a:pPr>
            <a:endParaRPr lang="en-CA" sz="900" dirty="0">
              <a:solidFill>
                <a:srgbClr val="FFFFFF"/>
              </a:solidFill>
              <a:latin typeface="Arial"/>
              <a:ea typeface="ＭＳ Ｐゴシック" charset="-128"/>
            </a:endParaRPr>
          </a:p>
          <a:p>
            <a:pPr defTabSz="457200">
              <a:spcBef>
                <a:spcPct val="20000"/>
              </a:spcBef>
              <a:defRPr/>
            </a:pPr>
            <a:r>
              <a:rPr lang="en-CA" sz="900" dirty="0">
                <a:solidFill>
                  <a:srgbClr val="FFFFFF"/>
                </a:solidFill>
                <a:latin typeface="Arial"/>
                <a:ea typeface="ＭＳ Ｐゴシック" charset="-128"/>
              </a:rPr>
              <a:t>© 2006-2013 by Douglas Wilhelm Harder.  Some rights reserved.</a:t>
            </a:r>
            <a:endParaRPr lang="en-US" sz="900" kern="0" dirty="0">
              <a:solidFill>
                <a:srgbClr val="FFFFFF"/>
              </a:solidFill>
              <a:latin typeface="Arial" pitchFamily="34" charset="0"/>
              <a:ea typeface="ＭＳ Ｐゴシック" charset="-128"/>
              <a:cs typeface="Arial" pitchFamily="34" charset="0"/>
            </a:endParaRPr>
          </a:p>
          <a:p>
            <a:pPr defTabSz="457200">
              <a:spcBef>
                <a:spcPct val="20000"/>
              </a:spcBef>
              <a:defRPr/>
            </a:pPr>
            <a:endParaRPr lang="en-CA" sz="2400" dirty="0">
              <a:solidFill>
                <a:srgbClr val="FFFFFF"/>
              </a:solidFill>
              <a:latin typeface="Arial"/>
              <a:ea typeface="ＭＳ Ｐゴシック" charset="-128"/>
            </a:endParaRPr>
          </a:p>
        </p:txBody>
      </p:sp>
      <p:pic>
        <p:nvPicPr>
          <p:cNvPr id="5" name="Picture 2" descr="C:\Users\dwharder\Desktop\cc.png"/>
          <p:cNvPicPr>
            <a:picLocks noChangeAspect="1" noChangeArrowheads="1"/>
          </p:cNvPicPr>
          <p:nvPr userDrawn="1"/>
        </p:nvPicPr>
        <p:blipFill>
          <a:blip r:embed="rId2" cstate="print"/>
          <a:srcRect/>
          <a:stretch>
            <a:fillRect/>
          </a:stretch>
        </p:blipFill>
        <p:spPr bwMode="auto">
          <a:xfrm>
            <a:off x="8297863" y="6373813"/>
            <a:ext cx="679450" cy="330200"/>
          </a:xfrm>
          <a:prstGeom prst="rect">
            <a:avLst/>
          </a:prstGeom>
          <a:noFill/>
          <a:ln w="9525">
            <a:noFill/>
            <a:miter lim="800000"/>
            <a:headEnd/>
            <a:tailEnd/>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6" name="TextBox 5"/>
          <p:cNvSpPr txBox="1"/>
          <p:nvPr userDrawn="1"/>
        </p:nvSpPr>
        <p:spPr>
          <a:xfrm>
            <a:off x="8286183" y="6218237"/>
            <a:ext cx="400050" cy="304800"/>
          </a:xfrm>
          <a:prstGeom prst="rect">
            <a:avLst/>
          </a:prstGeom>
          <a:noFill/>
        </p:spPr>
        <p:txBody>
          <a:bodyPr wrap="none">
            <a:spAutoFit/>
          </a:bodyPr>
          <a:lstStyle/>
          <a:p>
            <a:pPr algn="r">
              <a:defRPr/>
            </a:pPr>
            <a:fld id="{CB04C21C-B0BC-4588-B282-CC300FAFEEC9}" type="slidenum">
              <a:rPr lang="en-CA" sz="1400">
                <a:solidFill>
                  <a:schemeClr val="tx1">
                    <a:lumMod val="50000"/>
                    <a:lumOff val="50000"/>
                  </a:schemeClr>
                </a:solidFill>
              </a:rPr>
              <a:pPr algn="r">
                <a:defRPr/>
              </a:pPr>
              <a:t>‹#›</a:t>
            </a:fld>
            <a:endParaRPr lang="en-CA" sz="1400" dirty="0">
              <a:solidFill>
                <a:schemeClr val="tx1">
                  <a:lumMod val="50000"/>
                  <a:lumOff val="50000"/>
                </a:schemeClr>
              </a:solidFill>
            </a:endParaRPr>
          </a:p>
        </p:txBody>
      </p:sp>
      <p:sp>
        <p:nvSpPr>
          <p:cNvPr id="7" name="Footer Placeholder 4"/>
          <p:cNvSpPr txBox="1">
            <a:spLocks/>
          </p:cNvSpPr>
          <p:nvPr userDrawn="1"/>
        </p:nvSpPr>
        <p:spPr>
          <a:xfrm>
            <a:off x="1655762" y="6218237"/>
            <a:ext cx="5832475" cy="365125"/>
          </a:xfrm>
          <a:prstGeom prst="rect">
            <a:avLst/>
          </a:prstGeom>
        </p:spPr>
        <p:txBody>
          <a:bodyPr/>
          <a:lstStyle>
            <a:lvl1pPr algn="ctr" fontAlgn="auto">
              <a:spcBef>
                <a:spcPts val="0"/>
              </a:spcBef>
              <a:spcAft>
                <a:spcPts val="0"/>
              </a:spcAft>
              <a:defRPr sz="1600">
                <a:solidFill>
                  <a:schemeClr val="tx1">
                    <a:lumMod val="50000"/>
                    <a:lumOff val="50000"/>
                  </a:schemeClr>
                </a:solidFill>
                <a:latin typeface="+mn-lt"/>
                <a:cs typeface="+mn-cs"/>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600" b="0" i="0" u="none" strike="noStrike" kern="1200" cap="none" spc="0" normalizeH="0" baseline="0" noProof="0" dirty="0">
                <a:ln>
                  <a:noFill/>
                </a:ln>
                <a:solidFill>
                  <a:schemeClr val="tx1">
                    <a:lumMod val="50000"/>
                    <a:lumOff val="50000"/>
                  </a:schemeClr>
                </a:solidFill>
                <a:effectLst/>
                <a:uLnTx/>
                <a:uFillTx/>
                <a:latin typeface="+mn-lt"/>
                <a:ea typeface="+mn-ea"/>
                <a:cs typeface="+mn-cs"/>
              </a:rPr>
              <a:t>Matrix Data Structures</a:t>
            </a:r>
          </a:p>
        </p:txBody>
      </p:sp>
      <p:sp>
        <p:nvSpPr>
          <p:cNvPr id="2" name="Title 1"/>
          <p:cNvSpPr>
            <a:spLocks noGrp="1"/>
          </p:cNvSpPr>
          <p:nvPr>
            <p:ph type="title"/>
          </p:nvPr>
        </p:nvSpPr>
        <p:spPr/>
        <p:txBody>
          <a:bodyPr>
            <a:normAutofit/>
          </a:bodyPr>
          <a:lstStyle>
            <a:lvl1pPr>
              <a:defRPr sz="2800"/>
            </a:lvl1pPr>
          </a:lstStyle>
          <a:p>
            <a:r>
              <a:rPr lang="en-US" dirty="0"/>
              <a:t>Click to edit Master title style</a:t>
            </a:r>
            <a:endParaRPr lang="en-CA" dirty="0"/>
          </a:p>
        </p:txBody>
      </p:sp>
      <p:sp>
        <p:nvSpPr>
          <p:cNvPr id="3" name="Content Placeholder 2"/>
          <p:cNvSpPr>
            <a:spLocks noGrp="1"/>
          </p:cNvSpPr>
          <p:nvPr>
            <p:ph idx="1"/>
          </p:nvPr>
        </p:nvSpPr>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CA"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174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a:t>Click to edit Master title style</a:t>
            </a:r>
            <a:endParaRPr lang="en-CA" dirty="0"/>
          </a:p>
        </p:txBody>
      </p:sp>
      <p:sp>
        <p:nvSpPr>
          <p:cNvPr id="3174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endParaRPr lang="en-CA"/>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Lst>
  <p:hf sldNum="0" hdr="0" dt="0"/>
  <p:txStyles>
    <p:titleStyle>
      <a:lvl1pPr algn="ctr" rtl="0" eaLnBrk="0" fontAlgn="base" hangingPunct="0">
        <a:spcBef>
          <a:spcPct val="0"/>
        </a:spcBef>
        <a:spcAft>
          <a:spcPct val="0"/>
        </a:spcAft>
        <a:defRPr sz="2800" kern="1200">
          <a:solidFill>
            <a:schemeClr val="tx1"/>
          </a:solidFill>
          <a:latin typeface="Arial" pitchFamily="34" charset="0"/>
          <a:ea typeface="+mj-ea"/>
          <a:cs typeface="Arial" pitchFamily="34" charset="0"/>
        </a:defRPr>
      </a:lvl1pPr>
      <a:lvl2pPr algn="ctr" rtl="0" eaLnBrk="0" fontAlgn="base" hangingPunct="0">
        <a:spcBef>
          <a:spcPct val="0"/>
        </a:spcBef>
        <a:spcAft>
          <a:spcPct val="0"/>
        </a:spcAft>
        <a:defRPr sz="2800">
          <a:solidFill>
            <a:schemeClr val="tx1"/>
          </a:solidFill>
          <a:latin typeface="Arial" charset="0"/>
          <a:cs typeface="Arial" charset="0"/>
        </a:defRPr>
      </a:lvl2pPr>
      <a:lvl3pPr algn="ctr" rtl="0" eaLnBrk="0" fontAlgn="base" hangingPunct="0">
        <a:spcBef>
          <a:spcPct val="0"/>
        </a:spcBef>
        <a:spcAft>
          <a:spcPct val="0"/>
        </a:spcAft>
        <a:defRPr sz="2800">
          <a:solidFill>
            <a:schemeClr val="tx1"/>
          </a:solidFill>
          <a:latin typeface="Arial" charset="0"/>
          <a:cs typeface="Arial" charset="0"/>
        </a:defRPr>
      </a:lvl3pPr>
      <a:lvl4pPr algn="ctr" rtl="0" eaLnBrk="0" fontAlgn="base" hangingPunct="0">
        <a:spcBef>
          <a:spcPct val="0"/>
        </a:spcBef>
        <a:spcAft>
          <a:spcPct val="0"/>
        </a:spcAft>
        <a:defRPr sz="2800">
          <a:solidFill>
            <a:schemeClr val="tx1"/>
          </a:solidFill>
          <a:latin typeface="Arial" charset="0"/>
          <a:cs typeface="Arial" charset="0"/>
        </a:defRPr>
      </a:lvl4pPr>
      <a:lvl5pPr algn="ctr" rtl="0" eaLnBrk="0" fontAlgn="base" hangingPunct="0">
        <a:spcBef>
          <a:spcPct val="0"/>
        </a:spcBef>
        <a:spcAft>
          <a:spcPct val="0"/>
        </a:spcAft>
        <a:defRPr sz="2800">
          <a:solidFill>
            <a:schemeClr val="tx1"/>
          </a:solidFill>
          <a:latin typeface="Arial" charset="0"/>
          <a:cs typeface="Arial"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charset="0"/>
        <a:buChar char="–"/>
        <a:defRPr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charset="0"/>
        <a:buChar char="•"/>
        <a:defRPr sz="16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3.wmf"/></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4"/>
          <p:cNvSpPr txBox="1">
            <a:spLocks noChangeArrowheads="1"/>
          </p:cNvSpPr>
          <p:nvPr/>
        </p:nvSpPr>
        <p:spPr bwMode="auto">
          <a:xfrm>
            <a:off x="755650" y="2558504"/>
            <a:ext cx="7199313" cy="769441"/>
          </a:xfrm>
          <a:prstGeom prst="rect">
            <a:avLst/>
          </a:prstGeom>
          <a:noFill/>
          <a:ln w="9525">
            <a:noFill/>
            <a:miter lim="800000"/>
            <a:headEnd/>
            <a:tailEnd/>
          </a:ln>
          <a:effectLst>
            <a:outerShdw blurRad="50800" dist="25400" dir="2700000" algn="tl" rotWithShape="0">
              <a:prstClr val="black"/>
            </a:outerShdw>
          </a:effectLst>
        </p:spPr>
        <p:txBody>
          <a:bodyPr anchor="ctr">
            <a:spAutoFit/>
          </a:bodyPr>
          <a:lstStyle/>
          <a:p>
            <a:pPr algn="ctr" fontAlgn="auto">
              <a:spcBef>
                <a:spcPts val="0"/>
              </a:spcBef>
              <a:spcAft>
                <a:spcPts val="0"/>
              </a:spcAft>
              <a:defRPr/>
            </a:pPr>
            <a:r>
              <a:rPr lang="en-US" sz="4400" dirty="0">
                <a:latin typeface="Arial" pitchFamily="34" charset="0"/>
                <a:cs typeface="Arial" pitchFamily="34" charset="0"/>
              </a:rPr>
              <a:t>Graph Data Structures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6162" name="Rectangle 2"/>
          <p:cNvSpPr>
            <a:spLocks noGrp="1" noChangeArrowheads="1"/>
          </p:cNvSpPr>
          <p:nvPr>
            <p:ph type="title"/>
          </p:nvPr>
        </p:nvSpPr>
        <p:spPr/>
        <p:txBody>
          <a:bodyPr>
            <a:normAutofit/>
          </a:bodyPr>
          <a:lstStyle/>
          <a:p>
            <a:r>
              <a:rPr lang="en-US" altLang="en-US" dirty="0"/>
              <a:t>Adjacency Matrix</a:t>
            </a:r>
          </a:p>
        </p:txBody>
      </p:sp>
      <p:sp>
        <p:nvSpPr>
          <p:cNvPr id="476163" name="Rectangle 3"/>
          <p:cNvSpPr>
            <a:spLocks noGrp="1" noChangeArrowheads="1"/>
          </p:cNvSpPr>
          <p:nvPr>
            <p:ph type="body" idx="1"/>
          </p:nvPr>
        </p:nvSpPr>
        <p:spPr/>
        <p:txBody>
          <a:bodyPr>
            <a:normAutofit/>
          </a:bodyPr>
          <a:lstStyle/>
          <a:p>
            <a:pPr marL="400050" lvl="1" indent="0">
              <a:buNone/>
            </a:pPr>
            <a:r>
              <a:rPr lang="en-US" altLang="en-US" sz="2000" dirty="0"/>
              <a:t>First we must allocate memory for a two-dimensional array</a:t>
            </a:r>
          </a:p>
          <a:p>
            <a:pPr marL="400050" lvl="1" indent="0">
              <a:buNone/>
            </a:pPr>
            <a:endParaRPr lang="en-US" altLang="en-US" sz="2000" dirty="0"/>
          </a:p>
          <a:p>
            <a:pPr marL="400050" lvl="1" indent="0">
              <a:buNone/>
            </a:pPr>
            <a:r>
              <a:rPr lang="en-US" altLang="en-US" sz="2000" dirty="0"/>
              <a:t>C++ does not have native support for anything more than one-dimensional arrays, thus how do we store a two-dimensional array?</a:t>
            </a:r>
          </a:p>
          <a:p>
            <a:pPr lvl="1"/>
            <a:r>
              <a:rPr lang="en-US" altLang="en-US" dirty="0"/>
              <a:t>as an array of arrays</a:t>
            </a:r>
          </a:p>
        </p:txBody>
      </p:sp>
    </p:spTree>
    <p:extLst>
      <p:ext uri="{BB962C8B-B14F-4D97-AF65-F5344CB8AC3E}">
        <p14:creationId xmlns:p14="http://schemas.microsoft.com/office/powerpoint/2010/main" val="37428891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7188" name="Picture 4" descr="d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19638" y="2930525"/>
            <a:ext cx="4100512" cy="3451225"/>
          </a:xfrm>
          <a:prstGeom prst="rect">
            <a:avLst/>
          </a:prstGeom>
          <a:noFill/>
          <a:extLst>
            <a:ext uri="{909E8E84-426E-40DD-AFC4-6F175D3DCCD1}">
              <a14:hiddenFill xmlns:a14="http://schemas.microsoft.com/office/drawing/2010/main">
                <a:solidFill>
                  <a:srgbClr val="FFFFFF"/>
                </a:solidFill>
              </a14:hiddenFill>
            </a:ext>
          </a:extLst>
        </p:spPr>
      </p:pic>
      <p:sp>
        <p:nvSpPr>
          <p:cNvPr id="477186" name="Rectangle 2"/>
          <p:cNvSpPr>
            <a:spLocks noGrp="1" noChangeArrowheads="1"/>
          </p:cNvSpPr>
          <p:nvPr>
            <p:ph type="title"/>
          </p:nvPr>
        </p:nvSpPr>
        <p:spPr/>
        <p:txBody>
          <a:bodyPr>
            <a:normAutofit/>
          </a:bodyPr>
          <a:lstStyle/>
          <a:p>
            <a:r>
              <a:rPr lang="en-US" altLang="en-US" dirty="0"/>
              <a:t>Adjacency Matrix</a:t>
            </a:r>
          </a:p>
        </p:txBody>
      </p:sp>
      <p:sp>
        <p:nvSpPr>
          <p:cNvPr id="477187" name="Rectangle 3"/>
          <p:cNvSpPr>
            <a:spLocks noGrp="1" noChangeArrowheads="1"/>
          </p:cNvSpPr>
          <p:nvPr>
            <p:ph type="body" idx="1"/>
          </p:nvPr>
        </p:nvSpPr>
        <p:spPr/>
        <p:txBody>
          <a:bodyPr/>
          <a:lstStyle/>
          <a:p>
            <a:pPr marL="400050" lvl="1" indent="0">
              <a:buNone/>
            </a:pPr>
            <a:r>
              <a:rPr lang="en-US" altLang="en-US" sz="2000" dirty="0"/>
              <a:t>Suppose we require a 16 </a:t>
            </a:r>
            <a:r>
              <a:rPr lang="en-US" altLang="en-US" sz="2000" dirty="0">
                <a:latin typeface="Tahoma" panose="020B0604030504040204" pitchFamily="34" charset="0"/>
                <a:ea typeface="Tahoma" panose="020B0604030504040204" pitchFamily="34" charset="0"/>
                <a:cs typeface="Tahoma" panose="020B0604030504040204" pitchFamily="34" charset="0"/>
              </a:rPr>
              <a:t>×</a:t>
            </a:r>
            <a:r>
              <a:rPr lang="en-US" altLang="en-US" sz="2000" dirty="0"/>
              <a:t> 16 matrix of double-precision floating-point numbers</a:t>
            </a:r>
          </a:p>
          <a:p>
            <a:endParaRPr lang="en-US" altLang="en-US" dirty="0"/>
          </a:p>
          <a:p>
            <a:pPr marL="400050" lvl="1" indent="0">
              <a:buNone/>
            </a:pPr>
            <a:r>
              <a:rPr lang="en-US" altLang="en-US" sz="2000" dirty="0"/>
              <a:t>Each row of the matrix can be represented by</a:t>
            </a:r>
            <a:br>
              <a:rPr lang="en-US" altLang="en-US" sz="2000" dirty="0"/>
            </a:br>
            <a:r>
              <a:rPr lang="en-US" altLang="en-US" sz="2000" dirty="0"/>
              <a:t>an array</a:t>
            </a:r>
          </a:p>
          <a:p>
            <a:pPr marL="0" indent="0">
              <a:buNone/>
            </a:pPr>
            <a:endParaRPr lang="en-US" altLang="en-US" dirty="0"/>
          </a:p>
          <a:p>
            <a:pPr marL="400050" lvl="1" indent="0">
              <a:buNone/>
            </a:pPr>
            <a:r>
              <a:rPr lang="en-US" altLang="en-US" sz="2000" dirty="0"/>
              <a:t>The address of the first entry must be stored</a:t>
            </a:r>
            <a:br>
              <a:rPr lang="en-US" altLang="en-US" sz="2000" dirty="0"/>
            </a:br>
            <a:r>
              <a:rPr lang="en-US" altLang="en-US" sz="2000" dirty="0"/>
              <a:t>in a pointer to a double:</a:t>
            </a:r>
          </a:p>
          <a:p>
            <a:pPr lvl="1">
              <a:buFontTx/>
              <a:buNone/>
            </a:pPr>
            <a:r>
              <a:rPr lang="en-US" altLang="en-US" dirty="0"/>
              <a:t>		</a:t>
            </a:r>
            <a:r>
              <a:rPr lang="en-US" altLang="en-US" b="1" dirty="0">
                <a:latin typeface="Courier New" pitchFamily="49" charset="0"/>
              </a:rPr>
              <a:t>double *</a:t>
            </a:r>
          </a:p>
        </p:txBody>
      </p:sp>
    </p:spTree>
    <p:extLst>
      <p:ext uri="{BB962C8B-B14F-4D97-AF65-F5344CB8AC3E}">
        <p14:creationId xmlns:p14="http://schemas.microsoft.com/office/powerpoint/2010/main" val="18437359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1284" name="Picture 4" descr="d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19638" y="2930525"/>
            <a:ext cx="4100512" cy="3451225"/>
          </a:xfrm>
          <a:prstGeom prst="rect">
            <a:avLst/>
          </a:prstGeom>
          <a:noFill/>
          <a:extLst>
            <a:ext uri="{909E8E84-426E-40DD-AFC4-6F175D3DCCD1}">
              <a14:hiddenFill xmlns:a14="http://schemas.microsoft.com/office/drawing/2010/main">
                <a:solidFill>
                  <a:srgbClr val="FFFFFF"/>
                </a:solidFill>
              </a14:hiddenFill>
            </a:ext>
          </a:extLst>
        </p:spPr>
      </p:pic>
      <p:sp>
        <p:nvSpPr>
          <p:cNvPr id="481282" name="Rectangle 2"/>
          <p:cNvSpPr>
            <a:spLocks noGrp="1" noChangeArrowheads="1"/>
          </p:cNvSpPr>
          <p:nvPr>
            <p:ph type="title"/>
          </p:nvPr>
        </p:nvSpPr>
        <p:spPr/>
        <p:txBody>
          <a:bodyPr>
            <a:normAutofit/>
          </a:bodyPr>
          <a:lstStyle/>
          <a:p>
            <a:r>
              <a:rPr lang="en-US" altLang="en-US" dirty="0"/>
              <a:t>Adjacency Matrix</a:t>
            </a:r>
          </a:p>
        </p:txBody>
      </p:sp>
      <p:sp>
        <p:nvSpPr>
          <p:cNvPr id="481283" name="Rectangle 3"/>
          <p:cNvSpPr>
            <a:spLocks noGrp="1" noChangeArrowheads="1"/>
          </p:cNvSpPr>
          <p:nvPr>
            <p:ph type="body" idx="1"/>
          </p:nvPr>
        </p:nvSpPr>
        <p:spPr/>
        <p:txBody>
          <a:bodyPr/>
          <a:lstStyle/>
          <a:p>
            <a:pPr marL="400050" lvl="1" indent="0">
              <a:buNone/>
            </a:pPr>
            <a:r>
              <a:rPr lang="en-US" altLang="en-US" sz="2000" dirty="0"/>
              <a:t>However, because we must store 16 of these pointers-to-doubles, it makes sense that we store these in an array</a:t>
            </a:r>
          </a:p>
          <a:p>
            <a:pPr marL="0" indent="0">
              <a:buNone/>
            </a:pPr>
            <a:endParaRPr lang="en-US" altLang="en-US" dirty="0"/>
          </a:p>
          <a:p>
            <a:pPr marL="400050" lvl="1" indent="0">
              <a:buNone/>
            </a:pPr>
            <a:r>
              <a:rPr lang="en-US" altLang="en-US" sz="2000" dirty="0"/>
              <a:t>What is the declaration</a:t>
            </a:r>
            <a:br>
              <a:rPr lang="en-US" altLang="en-US" sz="2000" dirty="0"/>
            </a:br>
            <a:r>
              <a:rPr lang="en-US" altLang="en-US" sz="2000" dirty="0"/>
              <a:t>of this array?</a:t>
            </a:r>
          </a:p>
          <a:p>
            <a:pPr marL="0" indent="0">
              <a:buNone/>
            </a:pPr>
            <a:endParaRPr lang="en-US" altLang="en-US" sz="2400" dirty="0"/>
          </a:p>
          <a:p>
            <a:pPr marL="400050" lvl="1" indent="0">
              <a:buNone/>
            </a:pPr>
            <a:r>
              <a:rPr lang="en-US" altLang="en-US" sz="2000" dirty="0"/>
              <a:t>Well, we must store a</a:t>
            </a:r>
            <a:br>
              <a:rPr lang="en-US" altLang="en-US" sz="2000" dirty="0"/>
            </a:br>
            <a:r>
              <a:rPr lang="en-US" altLang="en-US" sz="2000" dirty="0"/>
              <a:t>   </a:t>
            </a:r>
            <a:r>
              <a:rPr lang="en-US" altLang="en-US" sz="2400" i="1" dirty="0"/>
              <a:t>pointer to a pointer to a double</a:t>
            </a:r>
          </a:p>
          <a:p>
            <a:pPr marL="0" indent="0">
              <a:buNone/>
            </a:pPr>
            <a:endParaRPr lang="en-US" altLang="en-US" sz="2400" dirty="0"/>
          </a:p>
          <a:p>
            <a:pPr marL="400050" lvl="1" indent="0">
              <a:buNone/>
            </a:pPr>
            <a:r>
              <a:rPr lang="en-US" altLang="en-US" sz="2000" dirty="0"/>
              <a:t>That is:</a:t>
            </a:r>
            <a:r>
              <a:rPr lang="en-US" altLang="en-US" sz="2000" i="1" dirty="0"/>
              <a:t>  </a:t>
            </a:r>
            <a:r>
              <a:rPr lang="en-US" altLang="en-US" sz="2000" dirty="0">
                <a:latin typeface="Consolas" panose="020B0609020204030204" pitchFamily="49" charset="0"/>
                <a:cs typeface="Consolas" panose="020B0609020204030204" pitchFamily="49" charset="0"/>
              </a:rPr>
              <a:t>double **</a:t>
            </a:r>
          </a:p>
        </p:txBody>
      </p:sp>
    </p:spTree>
    <p:extLst>
      <p:ext uri="{BB962C8B-B14F-4D97-AF65-F5344CB8AC3E}">
        <p14:creationId xmlns:p14="http://schemas.microsoft.com/office/powerpoint/2010/main" val="1430108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0260" name="Picture 4" descr="d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19638" y="2930525"/>
            <a:ext cx="4100512" cy="3451225"/>
          </a:xfrm>
          <a:prstGeom prst="rect">
            <a:avLst/>
          </a:prstGeom>
          <a:noFill/>
          <a:extLst>
            <a:ext uri="{909E8E84-426E-40DD-AFC4-6F175D3DCCD1}">
              <a14:hiddenFill xmlns:a14="http://schemas.microsoft.com/office/drawing/2010/main">
                <a:solidFill>
                  <a:srgbClr val="FFFFFF"/>
                </a:solidFill>
              </a14:hiddenFill>
            </a:ext>
          </a:extLst>
        </p:spPr>
      </p:pic>
      <p:sp>
        <p:nvSpPr>
          <p:cNvPr id="480258" name="Rectangle 2"/>
          <p:cNvSpPr>
            <a:spLocks noGrp="1" noChangeArrowheads="1"/>
          </p:cNvSpPr>
          <p:nvPr>
            <p:ph type="title"/>
          </p:nvPr>
        </p:nvSpPr>
        <p:spPr/>
        <p:txBody>
          <a:bodyPr>
            <a:normAutofit/>
          </a:bodyPr>
          <a:lstStyle/>
          <a:p>
            <a:r>
              <a:rPr lang="en-US" altLang="en-US" dirty="0"/>
              <a:t>Adjacency Matrix</a:t>
            </a:r>
          </a:p>
        </p:txBody>
      </p:sp>
      <p:sp>
        <p:nvSpPr>
          <p:cNvPr id="480259" name="Rectangle 3"/>
          <p:cNvSpPr>
            <a:spLocks noGrp="1" noChangeArrowheads="1"/>
          </p:cNvSpPr>
          <p:nvPr>
            <p:ph type="body" idx="1"/>
          </p:nvPr>
        </p:nvSpPr>
        <p:spPr/>
        <p:txBody>
          <a:bodyPr>
            <a:normAutofit/>
          </a:bodyPr>
          <a:lstStyle/>
          <a:p>
            <a:pPr marL="400050" lvl="1" indent="0">
              <a:buNone/>
            </a:pPr>
            <a:r>
              <a:rPr lang="en-US" altLang="en-US" sz="2000" dirty="0"/>
              <a:t>Thus, the address of the first array must be declared to be:</a:t>
            </a:r>
          </a:p>
          <a:p>
            <a:pPr lvl="1">
              <a:buFontTx/>
              <a:buNone/>
            </a:pPr>
            <a:r>
              <a:rPr lang="en-US" altLang="en-US" sz="2000" b="1" dirty="0">
                <a:latin typeface="Courier New" pitchFamily="49" charset="0"/>
              </a:rPr>
              <a:t>double **matrix;</a:t>
            </a:r>
          </a:p>
        </p:txBody>
      </p:sp>
    </p:spTree>
    <p:extLst>
      <p:ext uri="{BB962C8B-B14F-4D97-AF65-F5344CB8AC3E}">
        <p14:creationId xmlns:p14="http://schemas.microsoft.com/office/powerpoint/2010/main" val="7897132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4354" name="Rectangle 2"/>
          <p:cNvSpPr>
            <a:spLocks noGrp="1" noChangeArrowheads="1"/>
          </p:cNvSpPr>
          <p:nvPr>
            <p:ph type="title"/>
          </p:nvPr>
        </p:nvSpPr>
        <p:spPr/>
        <p:txBody>
          <a:bodyPr>
            <a:normAutofit/>
          </a:bodyPr>
          <a:lstStyle/>
          <a:p>
            <a:r>
              <a:rPr lang="en-US" altLang="en-US" dirty="0"/>
              <a:t>Adjacency Matrix</a:t>
            </a:r>
          </a:p>
        </p:txBody>
      </p:sp>
      <p:sp>
        <p:nvSpPr>
          <p:cNvPr id="484355" name="Rectangle 3"/>
          <p:cNvSpPr>
            <a:spLocks noGrp="1" noChangeArrowheads="1"/>
          </p:cNvSpPr>
          <p:nvPr>
            <p:ph type="body" idx="1"/>
          </p:nvPr>
        </p:nvSpPr>
        <p:spPr/>
        <p:txBody>
          <a:bodyPr/>
          <a:lstStyle/>
          <a:p>
            <a:pPr marL="400050" lvl="1" indent="0">
              <a:buNone/>
            </a:pPr>
            <a:r>
              <a:rPr lang="en-US" altLang="en-US" sz="2000" dirty="0"/>
              <a:t>The next question is memory allocation</a:t>
            </a:r>
          </a:p>
          <a:p>
            <a:pPr lvl="1"/>
            <a:endParaRPr lang="en-US" altLang="en-US" sz="2000" dirty="0"/>
          </a:p>
          <a:p>
            <a:pPr marL="400050" lvl="1" indent="0">
              <a:buNone/>
            </a:pPr>
            <a:r>
              <a:rPr lang="en-US" altLang="en-US" sz="2000" dirty="0"/>
              <a:t>First, we must allocate the memory for the array of pointers to doubles:</a:t>
            </a:r>
          </a:p>
          <a:p>
            <a:pPr lvl="1">
              <a:buFontTx/>
              <a:buNone/>
            </a:pPr>
            <a:r>
              <a:rPr lang="en-US" altLang="en-US" dirty="0"/>
              <a:t>	</a:t>
            </a:r>
            <a:r>
              <a:rPr lang="en-US" altLang="en-US" b="1" dirty="0">
                <a:latin typeface="Courier New" pitchFamily="49" charset="0"/>
              </a:rPr>
              <a:t>matrix = new double * [16];</a:t>
            </a:r>
            <a:endParaRPr lang="en-US" altLang="en-US" dirty="0"/>
          </a:p>
        </p:txBody>
      </p:sp>
      <p:pic>
        <p:nvPicPr>
          <p:cNvPr id="484356" name="Picture 4" descr="d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80063" y="4137025"/>
            <a:ext cx="3095625" cy="26050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93647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5378" name="Rectangle 2"/>
          <p:cNvSpPr>
            <a:spLocks noGrp="1" noChangeArrowheads="1"/>
          </p:cNvSpPr>
          <p:nvPr>
            <p:ph type="title"/>
          </p:nvPr>
        </p:nvSpPr>
        <p:spPr/>
        <p:txBody>
          <a:bodyPr>
            <a:normAutofit/>
          </a:bodyPr>
          <a:lstStyle/>
          <a:p>
            <a:r>
              <a:rPr lang="en-US" altLang="en-US" dirty="0"/>
              <a:t>Adjacency Matrix</a:t>
            </a:r>
          </a:p>
        </p:txBody>
      </p:sp>
      <p:sp>
        <p:nvSpPr>
          <p:cNvPr id="485379" name="Rectangle 3"/>
          <p:cNvSpPr>
            <a:spLocks noGrp="1" noChangeArrowheads="1"/>
          </p:cNvSpPr>
          <p:nvPr>
            <p:ph type="body" idx="1"/>
          </p:nvPr>
        </p:nvSpPr>
        <p:spPr/>
        <p:txBody>
          <a:bodyPr/>
          <a:lstStyle/>
          <a:p>
            <a:pPr marL="400050" lvl="1" indent="0">
              <a:buNone/>
            </a:pPr>
            <a:r>
              <a:rPr lang="en-US" altLang="en-US" sz="2000" dirty="0"/>
              <a:t>Next, to each entry of this matrix, we must assign the memory allocated for an array of doubles</a:t>
            </a:r>
          </a:p>
          <a:p>
            <a:pPr marL="400050" lvl="1" indent="0">
              <a:buNone/>
            </a:pPr>
            <a:endParaRPr lang="en-US" altLang="en-US" dirty="0"/>
          </a:p>
          <a:p>
            <a:pPr lvl="1">
              <a:buFontTx/>
              <a:buNone/>
            </a:pPr>
            <a:r>
              <a:rPr lang="en-US" altLang="en-US" dirty="0"/>
              <a:t>	</a:t>
            </a:r>
            <a:r>
              <a:rPr lang="en-US" altLang="en-US" b="1" dirty="0">
                <a:latin typeface="Courier New" pitchFamily="49" charset="0"/>
              </a:rPr>
              <a:t>for ( </a:t>
            </a:r>
            <a:r>
              <a:rPr lang="en-US" altLang="en-US" b="1" dirty="0" err="1">
                <a:latin typeface="Courier New" pitchFamily="49" charset="0"/>
              </a:rPr>
              <a:t>int</a:t>
            </a:r>
            <a:r>
              <a:rPr lang="en-US" altLang="en-US" b="1" dirty="0">
                <a:latin typeface="Courier New" pitchFamily="49" charset="0"/>
              </a:rPr>
              <a:t> </a:t>
            </a:r>
            <a:r>
              <a:rPr lang="en-US" altLang="en-US" b="1" dirty="0" err="1">
                <a:latin typeface="Courier New" pitchFamily="49" charset="0"/>
              </a:rPr>
              <a:t>i</a:t>
            </a:r>
            <a:r>
              <a:rPr lang="en-US" altLang="en-US" b="1" dirty="0">
                <a:latin typeface="Courier New" pitchFamily="49" charset="0"/>
              </a:rPr>
              <a:t> = 0; </a:t>
            </a:r>
            <a:r>
              <a:rPr lang="en-US" altLang="en-US" b="1" dirty="0" err="1">
                <a:latin typeface="Courier New" pitchFamily="49" charset="0"/>
              </a:rPr>
              <a:t>i</a:t>
            </a:r>
            <a:r>
              <a:rPr lang="en-US" altLang="en-US" b="1" dirty="0">
                <a:latin typeface="Courier New" pitchFamily="49" charset="0"/>
              </a:rPr>
              <a:t> &lt; 16; ++</a:t>
            </a:r>
            <a:r>
              <a:rPr lang="en-US" altLang="en-US" b="1" dirty="0" err="1">
                <a:latin typeface="Courier New" pitchFamily="49" charset="0"/>
              </a:rPr>
              <a:t>i</a:t>
            </a:r>
            <a:r>
              <a:rPr lang="en-US" altLang="en-US" b="1" dirty="0">
                <a:latin typeface="Courier New" pitchFamily="49" charset="0"/>
              </a:rPr>
              <a:t> ) {</a:t>
            </a:r>
          </a:p>
          <a:p>
            <a:pPr lvl="1">
              <a:buFontTx/>
              <a:buNone/>
            </a:pPr>
            <a:r>
              <a:rPr lang="en-US" altLang="en-US" b="1" dirty="0">
                <a:latin typeface="Courier New" pitchFamily="49" charset="0"/>
              </a:rPr>
              <a:t>     matrix[</a:t>
            </a:r>
            <a:r>
              <a:rPr lang="en-US" altLang="en-US" b="1" dirty="0" err="1">
                <a:latin typeface="Courier New" pitchFamily="49" charset="0"/>
              </a:rPr>
              <a:t>i</a:t>
            </a:r>
            <a:r>
              <a:rPr lang="en-US" altLang="en-US" b="1" dirty="0">
                <a:latin typeface="Courier New" pitchFamily="49" charset="0"/>
              </a:rPr>
              <a:t>] = new double[16];</a:t>
            </a:r>
          </a:p>
          <a:p>
            <a:pPr lvl="1">
              <a:buFontTx/>
              <a:buNone/>
            </a:pPr>
            <a:r>
              <a:rPr lang="en-US" altLang="en-US" b="1" dirty="0">
                <a:latin typeface="Courier New" pitchFamily="49" charset="0"/>
              </a:rPr>
              <a:t> }</a:t>
            </a:r>
            <a:endParaRPr lang="en-US" altLang="en-US" dirty="0"/>
          </a:p>
        </p:txBody>
      </p:sp>
      <p:pic>
        <p:nvPicPr>
          <p:cNvPr id="485380" name="Picture 4" descr="d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80063" y="4137025"/>
            <a:ext cx="3095625" cy="2605088"/>
          </a:xfrm>
          <a:prstGeom prst="rect">
            <a:avLst/>
          </a:prstGeom>
          <a:noFill/>
          <a:extLst>
            <a:ext uri="{909E8E84-426E-40DD-AFC4-6F175D3DCCD1}">
              <a14:hiddenFill xmlns:a14="http://schemas.microsoft.com/office/drawing/2010/main">
                <a:solidFill>
                  <a:srgbClr val="FFFFFF"/>
                </a:solidFill>
              </a14:hiddenFill>
            </a:ext>
          </a:extLst>
        </p:spPr>
      </p:pic>
      <p:pic>
        <p:nvPicPr>
          <p:cNvPr id="485381" name="Picture 5" descr="d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80063" y="4137025"/>
            <a:ext cx="3095625" cy="2605088"/>
          </a:xfrm>
          <a:prstGeom prst="rect">
            <a:avLst/>
          </a:prstGeom>
          <a:noFill/>
          <a:extLst>
            <a:ext uri="{909E8E84-426E-40DD-AFC4-6F175D3DCCD1}">
              <a14:hiddenFill xmlns:a14="http://schemas.microsoft.com/office/drawing/2010/main">
                <a:solidFill>
                  <a:srgbClr val="FFFFFF"/>
                </a:solidFill>
              </a14:hiddenFill>
            </a:ext>
          </a:extLst>
        </p:spPr>
      </p:pic>
      <p:pic>
        <p:nvPicPr>
          <p:cNvPr id="485382" name="Picture 6" descr="d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580063" y="4137025"/>
            <a:ext cx="3095625" cy="2605088"/>
          </a:xfrm>
          <a:prstGeom prst="rect">
            <a:avLst/>
          </a:prstGeom>
          <a:noFill/>
          <a:extLst>
            <a:ext uri="{909E8E84-426E-40DD-AFC4-6F175D3DCCD1}">
              <a14:hiddenFill xmlns:a14="http://schemas.microsoft.com/office/drawing/2010/main">
                <a:solidFill>
                  <a:srgbClr val="FFFFFF"/>
                </a:solidFill>
              </a14:hiddenFill>
            </a:ext>
          </a:extLst>
        </p:spPr>
      </p:pic>
      <p:pic>
        <p:nvPicPr>
          <p:cNvPr id="485383" name="Picture 7" descr="d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580063" y="4137025"/>
            <a:ext cx="3095625" cy="26050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194227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8538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8538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4594" name="Rectangle 2"/>
          <p:cNvSpPr>
            <a:spLocks noGrp="1" noChangeArrowheads="1"/>
          </p:cNvSpPr>
          <p:nvPr>
            <p:ph type="title"/>
          </p:nvPr>
        </p:nvSpPr>
        <p:spPr/>
        <p:txBody>
          <a:bodyPr>
            <a:normAutofit/>
          </a:bodyPr>
          <a:lstStyle/>
          <a:p>
            <a:r>
              <a:rPr lang="en-US" altLang="en-US" dirty="0"/>
              <a:t>Adjacency Matrix</a:t>
            </a:r>
          </a:p>
        </p:txBody>
      </p:sp>
      <p:sp>
        <p:nvSpPr>
          <p:cNvPr id="494595" name="Rectangle 3"/>
          <p:cNvSpPr>
            <a:spLocks noGrp="1" noChangeArrowheads="1"/>
          </p:cNvSpPr>
          <p:nvPr>
            <p:ph type="body" idx="1"/>
          </p:nvPr>
        </p:nvSpPr>
        <p:spPr/>
        <p:txBody>
          <a:bodyPr>
            <a:normAutofit/>
          </a:bodyPr>
          <a:lstStyle/>
          <a:p>
            <a:pPr marL="400050" lvl="1" indent="0">
              <a:buNone/>
            </a:pPr>
            <a:r>
              <a:rPr lang="en-US" altLang="en-US" sz="2000" dirty="0"/>
              <a:t>Accessing a matrix is done through a double index, </a:t>
            </a:r>
            <a:r>
              <a:rPr lang="en-US" altLang="en-US" sz="2000" i="1" dirty="0"/>
              <a:t>e</a:t>
            </a:r>
            <a:r>
              <a:rPr lang="en-US" altLang="en-US" sz="2000" dirty="0"/>
              <a:t>.</a:t>
            </a:r>
            <a:r>
              <a:rPr lang="en-US" altLang="en-US" sz="2000" i="1" dirty="0"/>
              <a:t>g</a:t>
            </a:r>
            <a:r>
              <a:rPr lang="en-US" altLang="en-US" sz="2000" dirty="0"/>
              <a:t>., </a:t>
            </a:r>
            <a:r>
              <a:rPr lang="en-US" altLang="en-US" sz="2000" b="1" dirty="0">
                <a:latin typeface="Consolas" panose="020B0609020204030204" pitchFamily="49" charset="0"/>
                <a:cs typeface="Consolas" panose="020B0609020204030204" pitchFamily="49" charset="0"/>
              </a:rPr>
              <a:t>matrix[3][4]</a:t>
            </a:r>
            <a:endParaRPr lang="en-US" altLang="en-US" sz="1600" dirty="0">
              <a:latin typeface="Consolas" panose="020B0609020204030204" pitchFamily="49" charset="0"/>
              <a:cs typeface="Consolas" panose="020B0609020204030204" pitchFamily="49" charset="0"/>
            </a:endParaRPr>
          </a:p>
          <a:p>
            <a:pPr marL="400050" lvl="1" indent="0">
              <a:buNone/>
            </a:pPr>
            <a:endParaRPr lang="en-US" altLang="en-US" sz="2000" dirty="0"/>
          </a:p>
          <a:p>
            <a:pPr marL="400050" lvl="1" indent="0">
              <a:buNone/>
            </a:pPr>
            <a:r>
              <a:rPr lang="en-US" altLang="en-US" sz="2000" dirty="0"/>
              <a:t>You can interpret this as </a:t>
            </a:r>
            <a:r>
              <a:rPr lang="en-US" altLang="en-US" sz="2000" b="1" dirty="0">
                <a:latin typeface="Consolas" panose="020B0609020204030204" pitchFamily="49" charset="0"/>
                <a:cs typeface="Consolas" panose="020B0609020204030204" pitchFamily="49" charset="0"/>
              </a:rPr>
              <a:t>(matrix[3])[4]</a:t>
            </a:r>
            <a:endParaRPr lang="en-US" altLang="en-US" sz="16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7846410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5618" name="Rectangle 2"/>
          <p:cNvSpPr>
            <a:spLocks noGrp="1" noChangeArrowheads="1"/>
          </p:cNvSpPr>
          <p:nvPr>
            <p:ph type="title"/>
          </p:nvPr>
        </p:nvSpPr>
        <p:spPr/>
        <p:txBody>
          <a:bodyPr>
            <a:normAutofit/>
          </a:bodyPr>
          <a:lstStyle/>
          <a:p>
            <a:r>
              <a:rPr lang="en-US" altLang="en-US" dirty="0"/>
              <a:t>Adjacency Matrix</a:t>
            </a:r>
          </a:p>
        </p:txBody>
      </p:sp>
      <p:sp>
        <p:nvSpPr>
          <p:cNvPr id="495619" name="Rectangle 3"/>
          <p:cNvSpPr>
            <a:spLocks noGrp="1" noChangeArrowheads="1"/>
          </p:cNvSpPr>
          <p:nvPr>
            <p:ph type="body" idx="1"/>
          </p:nvPr>
        </p:nvSpPr>
        <p:spPr/>
        <p:txBody>
          <a:bodyPr>
            <a:normAutofit/>
          </a:bodyPr>
          <a:lstStyle/>
          <a:p>
            <a:pPr marL="400050" lvl="1" indent="0">
              <a:buNone/>
            </a:pPr>
            <a:r>
              <a:rPr lang="en-US" altLang="en-US" sz="2000" dirty="0"/>
              <a:t>Recall that in </a:t>
            </a:r>
            <a:r>
              <a:rPr lang="en-US" altLang="en-US" sz="2000" b="1" dirty="0">
                <a:latin typeface="Consolas" panose="020B0609020204030204" pitchFamily="49" charset="0"/>
                <a:cs typeface="Consolas" panose="020B0609020204030204" pitchFamily="49" charset="0"/>
              </a:rPr>
              <a:t>matrix[3][4]</a:t>
            </a:r>
            <a:r>
              <a:rPr lang="en-US" altLang="en-US" sz="2000" dirty="0"/>
              <a:t>, the variable </a:t>
            </a:r>
            <a:r>
              <a:rPr lang="en-US" altLang="en-US" sz="2000" dirty="0">
                <a:latin typeface="Consolas" panose="020B0609020204030204" pitchFamily="49" charset="0"/>
                <a:cs typeface="Consolas" panose="020B0609020204030204" pitchFamily="49" charset="0"/>
              </a:rPr>
              <a:t>matrix</a:t>
            </a:r>
            <a:r>
              <a:rPr lang="en-US" altLang="en-US" sz="2000" dirty="0"/>
              <a:t> is a pointer-to-a-pointer-to-a-double:</a:t>
            </a:r>
          </a:p>
        </p:txBody>
      </p:sp>
      <p:pic>
        <p:nvPicPr>
          <p:cNvPr id="495620" name="Picture 4" descr="v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8200" y="3146425"/>
            <a:ext cx="4100513" cy="3451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13074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7666" name="Rectangle 2"/>
          <p:cNvSpPr>
            <a:spLocks noGrp="1" noChangeArrowheads="1"/>
          </p:cNvSpPr>
          <p:nvPr>
            <p:ph type="title"/>
          </p:nvPr>
        </p:nvSpPr>
        <p:spPr/>
        <p:txBody>
          <a:bodyPr>
            <a:normAutofit/>
          </a:bodyPr>
          <a:lstStyle/>
          <a:p>
            <a:r>
              <a:rPr lang="en-US" altLang="en-US" dirty="0"/>
              <a:t>Adjacency Matrix</a:t>
            </a:r>
          </a:p>
        </p:txBody>
      </p:sp>
      <p:sp>
        <p:nvSpPr>
          <p:cNvPr id="497667" name="Rectangle 3"/>
          <p:cNvSpPr>
            <a:spLocks noGrp="1" noChangeArrowheads="1"/>
          </p:cNvSpPr>
          <p:nvPr>
            <p:ph type="body" idx="1"/>
          </p:nvPr>
        </p:nvSpPr>
        <p:spPr/>
        <p:txBody>
          <a:bodyPr>
            <a:normAutofit/>
          </a:bodyPr>
          <a:lstStyle/>
          <a:p>
            <a:pPr marL="400050" lvl="1" indent="0">
              <a:buNone/>
            </a:pPr>
            <a:r>
              <a:rPr lang="en-US" altLang="en-US" sz="2000" dirty="0"/>
              <a:t>Therefore, </a:t>
            </a:r>
            <a:r>
              <a:rPr lang="en-US" altLang="en-US" sz="2000" b="1" dirty="0">
                <a:solidFill>
                  <a:srgbClr val="CC0099"/>
                </a:solidFill>
                <a:latin typeface="Consolas" panose="020B0609020204030204" pitchFamily="49" charset="0"/>
                <a:cs typeface="Consolas" panose="020B0609020204030204" pitchFamily="49" charset="0"/>
              </a:rPr>
              <a:t>matrix</a:t>
            </a:r>
            <a:r>
              <a:rPr lang="en-US" altLang="en-US" sz="2000" b="1" dirty="0">
                <a:latin typeface="Consolas" panose="020B0609020204030204" pitchFamily="49" charset="0"/>
                <a:cs typeface="Consolas" panose="020B0609020204030204" pitchFamily="49" charset="0"/>
              </a:rPr>
              <a:t>[</a:t>
            </a:r>
            <a:r>
              <a:rPr lang="en-US" altLang="en-US" sz="2000" b="1" dirty="0">
                <a:solidFill>
                  <a:srgbClr val="FF0000"/>
                </a:solidFill>
                <a:latin typeface="Consolas" panose="020B0609020204030204" pitchFamily="49" charset="0"/>
                <a:cs typeface="Consolas" panose="020B0609020204030204" pitchFamily="49" charset="0"/>
              </a:rPr>
              <a:t>3</a:t>
            </a:r>
            <a:r>
              <a:rPr lang="en-US" altLang="en-US" sz="2000" b="1" dirty="0">
                <a:latin typeface="Consolas" panose="020B0609020204030204" pitchFamily="49" charset="0"/>
                <a:cs typeface="Consolas" panose="020B0609020204030204" pitchFamily="49" charset="0"/>
              </a:rPr>
              <a:t>]</a:t>
            </a:r>
            <a:r>
              <a:rPr lang="en-US" altLang="en-US" sz="2000" dirty="0"/>
              <a:t> is a pointer-to-a-double:</a:t>
            </a:r>
          </a:p>
        </p:txBody>
      </p:sp>
      <p:pic>
        <p:nvPicPr>
          <p:cNvPr id="497668" name="Picture 4" descr="v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8200" y="3146425"/>
            <a:ext cx="4100513" cy="3451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47711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6642" name="Rectangle 2"/>
          <p:cNvSpPr>
            <a:spLocks noGrp="1" noChangeArrowheads="1"/>
          </p:cNvSpPr>
          <p:nvPr>
            <p:ph type="title"/>
          </p:nvPr>
        </p:nvSpPr>
        <p:spPr/>
        <p:txBody>
          <a:bodyPr>
            <a:normAutofit/>
          </a:bodyPr>
          <a:lstStyle/>
          <a:p>
            <a:r>
              <a:rPr lang="en-US" altLang="en-US" dirty="0"/>
              <a:t>Adjacency Matrix</a:t>
            </a:r>
          </a:p>
        </p:txBody>
      </p:sp>
      <p:sp>
        <p:nvSpPr>
          <p:cNvPr id="496643" name="Rectangle 3"/>
          <p:cNvSpPr>
            <a:spLocks noGrp="1" noChangeArrowheads="1"/>
          </p:cNvSpPr>
          <p:nvPr>
            <p:ph type="body" idx="1"/>
          </p:nvPr>
        </p:nvSpPr>
        <p:spPr/>
        <p:txBody>
          <a:bodyPr>
            <a:normAutofit/>
          </a:bodyPr>
          <a:lstStyle/>
          <a:p>
            <a:pPr marL="400050" lvl="1" indent="0">
              <a:buNone/>
            </a:pPr>
            <a:r>
              <a:rPr lang="en-US" altLang="en-US" sz="2000" dirty="0"/>
              <a:t>And consequently, </a:t>
            </a:r>
            <a:r>
              <a:rPr lang="en-US" altLang="en-US" sz="2000" b="1" dirty="0">
                <a:solidFill>
                  <a:srgbClr val="CC0099"/>
                </a:solidFill>
                <a:latin typeface="Consolas" panose="020B0609020204030204" pitchFamily="49" charset="0"/>
                <a:cs typeface="Consolas" panose="020B0609020204030204" pitchFamily="49" charset="0"/>
              </a:rPr>
              <a:t>matrix</a:t>
            </a:r>
            <a:r>
              <a:rPr lang="en-US" altLang="en-US" sz="2000" b="1" dirty="0">
                <a:latin typeface="Consolas" panose="020B0609020204030204" pitchFamily="49" charset="0"/>
                <a:cs typeface="Consolas" panose="020B0609020204030204" pitchFamily="49" charset="0"/>
              </a:rPr>
              <a:t>[</a:t>
            </a:r>
            <a:r>
              <a:rPr lang="en-US" altLang="en-US" sz="2000" b="1" dirty="0">
                <a:solidFill>
                  <a:srgbClr val="FF0000"/>
                </a:solidFill>
                <a:latin typeface="Consolas" panose="020B0609020204030204" pitchFamily="49" charset="0"/>
                <a:cs typeface="Consolas" panose="020B0609020204030204" pitchFamily="49" charset="0"/>
              </a:rPr>
              <a:t>3</a:t>
            </a:r>
            <a:r>
              <a:rPr lang="en-US" altLang="en-US" sz="2000" b="1" dirty="0">
                <a:latin typeface="Consolas" panose="020B0609020204030204" pitchFamily="49" charset="0"/>
                <a:cs typeface="Consolas" panose="020B0609020204030204" pitchFamily="49" charset="0"/>
              </a:rPr>
              <a:t>][</a:t>
            </a:r>
            <a:r>
              <a:rPr lang="en-US" altLang="en-US" sz="2000" b="1" dirty="0">
                <a:solidFill>
                  <a:schemeClr val="hlink"/>
                </a:solidFill>
                <a:latin typeface="Consolas" panose="020B0609020204030204" pitchFamily="49" charset="0"/>
                <a:cs typeface="Consolas" panose="020B0609020204030204" pitchFamily="49" charset="0"/>
              </a:rPr>
              <a:t>4</a:t>
            </a:r>
            <a:r>
              <a:rPr lang="en-US" altLang="en-US" sz="2000" b="1" dirty="0">
                <a:latin typeface="Consolas" panose="020B0609020204030204" pitchFamily="49" charset="0"/>
                <a:cs typeface="Consolas" panose="020B0609020204030204" pitchFamily="49" charset="0"/>
              </a:rPr>
              <a:t>]</a:t>
            </a:r>
            <a:r>
              <a:rPr lang="en-US" altLang="en-US" sz="2000" dirty="0"/>
              <a:t> is a double:</a:t>
            </a:r>
          </a:p>
          <a:p>
            <a:endParaRPr lang="en-US" altLang="en-US" sz="2400" dirty="0"/>
          </a:p>
        </p:txBody>
      </p:sp>
      <p:pic>
        <p:nvPicPr>
          <p:cNvPr id="496644" name="Picture 4" descr="v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8200" y="3146425"/>
            <a:ext cx="4100513" cy="3451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30806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5922" name="Rectangle 2"/>
          <p:cNvSpPr>
            <a:spLocks noGrp="1" noChangeArrowheads="1"/>
          </p:cNvSpPr>
          <p:nvPr>
            <p:ph type="title"/>
          </p:nvPr>
        </p:nvSpPr>
        <p:spPr/>
        <p:txBody>
          <a:bodyPr>
            <a:normAutofit/>
          </a:bodyPr>
          <a:lstStyle/>
          <a:p>
            <a:r>
              <a:rPr lang="en-US" altLang="en-US" dirty="0"/>
              <a:t>Outline</a:t>
            </a:r>
          </a:p>
        </p:txBody>
      </p:sp>
      <p:sp>
        <p:nvSpPr>
          <p:cNvPr id="465923" name="Rectangle 3"/>
          <p:cNvSpPr>
            <a:spLocks noGrp="1" noChangeArrowheads="1"/>
          </p:cNvSpPr>
          <p:nvPr>
            <p:ph type="body" idx="1"/>
          </p:nvPr>
        </p:nvSpPr>
        <p:spPr/>
        <p:txBody>
          <a:bodyPr/>
          <a:lstStyle/>
          <a:p>
            <a:r>
              <a:rPr lang="en-US" altLang="en-US" dirty="0"/>
              <a:t>In this topic, we will cover the representation of graphs on a computer</a:t>
            </a:r>
          </a:p>
          <a:p>
            <a:r>
              <a:rPr lang="en-US" altLang="en-US" dirty="0"/>
              <a:t>We will examine:</a:t>
            </a:r>
          </a:p>
          <a:p>
            <a:pPr lvl="1"/>
            <a:r>
              <a:rPr lang="en-US" altLang="en-US" dirty="0"/>
              <a:t>an adjacency matrix representation</a:t>
            </a:r>
          </a:p>
          <a:p>
            <a:pPr lvl="1"/>
            <a:r>
              <a:rPr lang="en-US" altLang="en-US" dirty="0"/>
              <a:t>smaller representations and pointer arithmetic</a:t>
            </a:r>
          </a:p>
          <a:p>
            <a:pPr lvl="1"/>
            <a:r>
              <a:rPr lang="en-US" altLang="en-US" dirty="0"/>
              <a:t>sparse matrices and linked lists</a:t>
            </a:r>
          </a:p>
        </p:txBody>
      </p:sp>
    </p:spTree>
    <p:extLst>
      <p:ext uri="{BB962C8B-B14F-4D97-AF65-F5344CB8AC3E}">
        <p14:creationId xmlns:p14="http://schemas.microsoft.com/office/powerpoint/2010/main" val="41688657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3570" name="Rectangle 2"/>
          <p:cNvSpPr>
            <a:spLocks noGrp="1" noChangeArrowheads="1"/>
          </p:cNvSpPr>
          <p:nvPr>
            <p:ph type="title"/>
          </p:nvPr>
        </p:nvSpPr>
        <p:spPr/>
        <p:txBody>
          <a:bodyPr>
            <a:normAutofit/>
          </a:bodyPr>
          <a:lstStyle/>
          <a:p>
            <a:r>
              <a:rPr lang="en-US" altLang="en-US" dirty="0"/>
              <a:t>C++ Notation Warning</a:t>
            </a:r>
          </a:p>
        </p:txBody>
      </p:sp>
      <p:sp>
        <p:nvSpPr>
          <p:cNvPr id="493571" name="Rectangle 3"/>
          <p:cNvSpPr>
            <a:spLocks noGrp="1" noChangeArrowheads="1"/>
          </p:cNvSpPr>
          <p:nvPr>
            <p:ph type="body" idx="1"/>
          </p:nvPr>
        </p:nvSpPr>
        <p:spPr/>
        <p:txBody>
          <a:bodyPr/>
          <a:lstStyle/>
          <a:p>
            <a:pPr marL="400050" lvl="1" indent="0">
              <a:buNone/>
            </a:pPr>
            <a:r>
              <a:rPr lang="en-US" altLang="en-US" sz="2000" dirty="0"/>
              <a:t>Do not use </a:t>
            </a:r>
            <a:r>
              <a:rPr lang="en-US" altLang="en-US" sz="2000" b="1" dirty="0">
                <a:latin typeface="Consolas" panose="020B0609020204030204" pitchFamily="49" charset="0"/>
                <a:cs typeface="Consolas" panose="020B0609020204030204" pitchFamily="49" charset="0"/>
              </a:rPr>
              <a:t>matrix[3, 4]</a:t>
            </a:r>
            <a:r>
              <a:rPr lang="en-US" altLang="en-US" sz="2000" dirty="0"/>
              <a:t> because:</a:t>
            </a:r>
          </a:p>
          <a:p>
            <a:pPr lvl="1"/>
            <a:r>
              <a:rPr lang="en-US" altLang="en-US" dirty="0"/>
              <a:t>in C++, the comma operator evaluates the operands in order from left-to-right</a:t>
            </a:r>
          </a:p>
          <a:p>
            <a:pPr lvl="1"/>
            <a:r>
              <a:rPr lang="en-US" altLang="en-US" dirty="0"/>
              <a:t>the </a:t>
            </a:r>
            <a:r>
              <a:rPr lang="en-US" altLang="en-US" i="1" dirty="0"/>
              <a:t>value</a:t>
            </a:r>
            <a:r>
              <a:rPr lang="en-US" altLang="en-US" dirty="0"/>
              <a:t> is the last one</a:t>
            </a:r>
          </a:p>
          <a:p>
            <a:pPr marL="0" indent="0">
              <a:buNone/>
            </a:pPr>
            <a:endParaRPr lang="en-US" altLang="en-US" dirty="0"/>
          </a:p>
          <a:p>
            <a:pPr marL="400050" lvl="1" indent="0">
              <a:buNone/>
            </a:pPr>
            <a:r>
              <a:rPr lang="en-US" altLang="en-US" sz="2000" dirty="0"/>
              <a:t>Therefore, </a:t>
            </a:r>
            <a:r>
              <a:rPr lang="en-US" altLang="en-US" sz="2000" b="1" dirty="0">
                <a:latin typeface="Consolas" panose="020B0609020204030204" pitchFamily="49" charset="0"/>
                <a:cs typeface="Consolas" panose="020B0609020204030204" pitchFamily="49" charset="0"/>
              </a:rPr>
              <a:t>matrix[3, 4]</a:t>
            </a:r>
            <a:r>
              <a:rPr lang="en-US" altLang="en-US" sz="2000" dirty="0"/>
              <a:t> is equivalent to calling </a:t>
            </a:r>
            <a:r>
              <a:rPr lang="en-US" altLang="en-US" sz="2000" b="1" dirty="0">
                <a:latin typeface="Consolas" panose="020B0609020204030204" pitchFamily="49" charset="0"/>
                <a:cs typeface="Consolas" panose="020B0609020204030204" pitchFamily="49" charset="0"/>
              </a:rPr>
              <a:t>matrix[4]</a:t>
            </a:r>
            <a:endParaRPr lang="en-US" altLang="en-US" sz="2000" dirty="0">
              <a:latin typeface="Consolas" panose="020B0609020204030204" pitchFamily="49" charset="0"/>
              <a:cs typeface="Consolas" panose="020B0609020204030204" pitchFamily="49" charset="0"/>
            </a:endParaRPr>
          </a:p>
          <a:p>
            <a:pPr marL="0" indent="0">
              <a:buNone/>
            </a:pPr>
            <a:endParaRPr lang="en-US" altLang="en-US" sz="2400" dirty="0"/>
          </a:p>
          <a:p>
            <a:pPr marL="400050" lvl="1" indent="0">
              <a:buNone/>
            </a:pPr>
            <a:r>
              <a:rPr lang="en-US" altLang="en-US" sz="2000" dirty="0"/>
              <a:t>Try it:</a:t>
            </a:r>
          </a:p>
          <a:p>
            <a:pPr lvl="1">
              <a:buFontTx/>
              <a:buNone/>
            </a:pPr>
            <a:r>
              <a:rPr lang="en-US" altLang="en-US" b="1" dirty="0">
                <a:latin typeface="Courier New" pitchFamily="49" charset="0"/>
              </a:rPr>
              <a:t>		</a:t>
            </a:r>
            <a:r>
              <a:rPr lang="en-US" altLang="en-US" b="1" dirty="0" err="1">
                <a:latin typeface="Courier New" pitchFamily="49" charset="0"/>
              </a:rPr>
              <a:t>int</a:t>
            </a:r>
            <a:r>
              <a:rPr lang="en-US" altLang="en-US" b="1" dirty="0">
                <a:latin typeface="Courier New" pitchFamily="49" charset="0"/>
              </a:rPr>
              <a:t> </a:t>
            </a:r>
            <a:r>
              <a:rPr lang="en-US" altLang="en-US" b="1" dirty="0" err="1">
                <a:latin typeface="Courier New" pitchFamily="49" charset="0"/>
              </a:rPr>
              <a:t>i</a:t>
            </a:r>
            <a:r>
              <a:rPr lang="en-US" altLang="en-US" b="1" dirty="0">
                <a:latin typeface="Courier New" pitchFamily="49" charset="0"/>
              </a:rPr>
              <a:t> = (3, 4);</a:t>
            </a:r>
          </a:p>
          <a:p>
            <a:pPr lvl="1">
              <a:buFontTx/>
              <a:buNone/>
            </a:pPr>
            <a:r>
              <a:rPr lang="en-US" altLang="en-US" b="1" dirty="0">
                <a:latin typeface="Courier New" pitchFamily="49" charset="0"/>
              </a:rPr>
              <a:t>		</a:t>
            </a:r>
            <a:r>
              <a:rPr lang="en-US" altLang="en-US" b="1" dirty="0" err="1">
                <a:latin typeface="Courier New" pitchFamily="49" charset="0"/>
              </a:rPr>
              <a:t>cout</a:t>
            </a:r>
            <a:r>
              <a:rPr lang="en-US" altLang="en-US" b="1" dirty="0">
                <a:latin typeface="Courier New" pitchFamily="49" charset="0"/>
              </a:rPr>
              <a:t> &lt;&lt; </a:t>
            </a:r>
            <a:r>
              <a:rPr lang="en-US" altLang="en-US" b="1" dirty="0" err="1">
                <a:latin typeface="Courier New" pitchFamily="49" charset="0"/>
              </a:rPr>
              <a:t>i</a:t>
            </a:r>
            <a:r>
              <a:rPr lang="en-US" altLang="en-US" b="1" dirty="0">
                <a:latin typeface="Courier New" pitchFamily="49" charset="0"/>
              </a:rPr>
              <a:t> &lt;&lt; </a:t>
            </a:r>
            <a:r>
              <a:rPr lang="en-US" altLang="en-US" b="1" dirty="0" err="1">
                <a:latin typeface="Courier New" pitchFamily="49" charset="0"/>
              </a:rPr>
              <a:t>endl</a:t>
            </a:r>
            <a:r>
              <a:rPr lang="en-US" altLang="en-US" b="1" dirty="0">
                <a:latin typeface="Courier New" pitchFamily="49" charset="0"/>
              </a:rPr>
              <a:t>;</a:t>
            </a:r>
          </a:p>
        </p:txBody>
      </p:sp>
    </p:spTree>
    <p:extLst>
      <p:ext uri="{BB962C8B-B14F-4D97-AF65-F5344CB8AC3E}">
        <p14:creationId xmlns:p14="http://schemas.microsoft.com/office/powerpoint/2010/main" val="6513659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4530" name="Rectangle 2"/>
          <p:cNvSpPr>
            <a:spLocks noGrp="1" noChangeArrowheads="1"/>
          </p:cNvSpPr>
          <p:nvPr>
            <p:ph type="title"/>
          </p:nvPr>
        </p:nvSpPr>
        <p:spPr/>
        <p:txBody>
          <a:bodyPr>
            <a:normAutofit/>
          </a:bodyPr>
          <a:lstStyle/>
          <a:p>
            <a:r>
              <a:rPr lang="en-US" altLang="en-US" dirty="0"/>
              <a:t>C++ Notation Warning</a:t>
            </a:r>
          </a:p>
        </p:txBody>
      </p:sp>
      <p:sp>
        <p:nvSpPr>
          <p:cNvPr id="534531" name="Rectangle 3"/>
          <p:cNvSpPr>
            <a:spLocks noGrp="1" noChangeArrowheads="1"/>
          </p:cNvSpPr>
          <p:nvPr>
            <p:ph type="body" idx="1"/>
          </p:nvPr>
        </p:nvSpPr>
        <p:spPr/>
        <p:txBody>
          <a:bodyPr/>
          <a:lstStyle/>
          <a:p>
            <a:pPr marL="400050" lvl="1" indent="0">
              <a:buNone/>
            </a:pPr>
            <a:r>
              <a:rPr lang="en-US" altLang="en-US" sz="2000" dirty="0"/>
              <a:t>Many things will compile if you try to use this notation:</a:t>
            </a:r>
          </a:p>
          <a:p>
            <a:pPr lvl="1">
              <a:buFontTx/>
              <a:buNone/>
            </a:pPr>
            <a:r>
              <a:rPr lang="en-US" altLang="en-US" b="1" dirty="0">
                <a:latin typeface="Courier New" pitchFamily="49" charset="0"/>
              </a:rPr>
              <a:t>		</a:t>
            </a:r>
            <a:r>
              <a:rPr lang="en-US" altLang="en-US" dirty="0">
                <a:latin typeface="Consolas" panose="020B0609020204030204" pitchFamily="49" charset="0"/>
                <a:cs typeface="Consolas" panose="020B0609020204030204" pitchFamily="49" charset="0"/>
              </a:rPr>
              <a:t>matrix = new double[N, N];</a:t>
            </a:r>
          </a:p>
          <a:p>
            <a:pPr>
              <a:buFontTx/>
              <a:buNone/>
            </a:pPr>
            <a:r>
              <a:rPr lang="en-US" altLang="en-US" dirty="0"/>
              <a:t>	will allocate an array of </a:t>
            </a:r>
            <a:r>
              <a:rPr lang="en-US" altLang="en-US" i="1" dirty="0">
                <a:latin typeface="Times New Roman" pitchFamily="18" charset="0"/>
              </a:rPr>
              <a:t>N</a:t>
            </a:r>
            <a:r>
              <a:rPr lang="en-US" altLang="en-US" dirty="0"/>
              <a:t> doubles, just like:</a:t>
            </a:r>
          </a:p>
          <a:p>
            <a:pPr>
              <a:buFontTx/>
              <a:buNone/>
            </a:pPr>
            <a:r>
              <a:rPr lang="en-US" altLang="en-US" sz="2800" dirty="0"/>
              <a:t>	</a:t>
            </a:r>
            <a:r>
              <a:rPr lang="en-US" altLang="en-US" sz="2800" b="1" dirty="0">
                <a:latin typeface="Courier New" pitchFamily="49" charset="0"/>
              </a:rPr>
              <a:t>	</a:t>
            </a:r>
            <a:r>
              <a:rPr lang="en-US" altLang="en-US" b="1" dirty="0">
                <a:latin typeface="Consolas" panose="020B0609020204030204" pitchFamily="49" charset="0"/>
                <a:cs typeface="Consolas" panose="020B0609020204030204" pitchFamily="49" charset="0"/>
              </a:rPr>
              <a:t>matrix = new double[N];</a:t>
            </a:r>
          </a:p>
          <a:p>
            <a:pPr marL="0" indent="0">
              <a:buNone/>
            </a:pPr>
            <a:endParaRPr lang="en-US" altLang="en-US" dirty="0"/>
          </a:p>
          <a:p>
            <a:pPr marL="400050" lvl="1" indent="0">
              <a:buNone/>
            </a:pPr>
            <a:r>
              <a:rPr lang="en-US" altLang="en-US" sz="2000" dirty="0"/>
              <a:t>However, this is likely not to do what you really expect...	</a:t>
            </a:r>
          </a:p>
        </p:txBody>
      </p:sp>
    </p:spTree>
    <p:extLst>
      <p:ext uri="{BB962C8B-B14F-4D97-AF65-F5344CB8AC3E}">
        <p14:creationId xmlns:p14="http://schemas.microsoft.com/office/powerpoint/2010/main" val="30061059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8690" name="Rectangle 2"/>
          <p:cNvSpPr>
            <a:spLocks noGrp="1" noChangeArrowheads="1"/>
          </p:cNvSpPr>
          <p:nvPr>
            <p:ph type="title"/>
          </p:nvPr>
        </p:nvSpPr>
        <p:spPr/>
        <p:txBody>
          <a:bodyPr>
            <a:normAutofit/>
          </a:bodyPr>
          <a:lstStyle/>
          <a:p>
            <a:r>
              <a:rPr lang="en-US" altLang="en-US" dirty="0"/>
              <a:t>Adjacency Matrix</a:t>
            </a:r>
          </a:p>
        </p:txBody>
      </p:sp>
      <p:sp>
        <p:nvSpPr>
          <p:cNvPr id="498691" name="Rectangle 3"/>
          <p:cNvSpPr>
            <a:spLocks noGrp="1" noChangeArrowheads="1"/>
          </p:cNvSpPr>
          <p:nvPr>
            <p:ph type="body" idx="1"/>
          </p:nvPr>
        </p:nvSpPr>
        <p:spPr/>
        <p:txBody>
          <a:bodyPr>
            <a:normAutofit/>
          </a:bodyPr>
          <a:lstStyle/>
          <a:p>
            <a:pPr marL="400050" lvl="1" indent="0">
              <a:buNone/>
            </a:pPr>
            <a:r>
              <a:rPr lang="en-US" altLang="en-US" sz="2000" dirty="0"/>
              <a:t>Now, once you’ve used the matrix, you must also delete it...</a:t>
            </a:r>
          </a:p>
        </p:txBody>
      </p:sp>
    </p:spTree>
    <p:extLst>
      <p:ext uri="{BB962C8B-B14F-4D97-AF65-F5344CB8AC3E}">
        <p14:creationId xmlns:p14="http://schemas.microsoft.com/office/powerpoint/2010/main" val="33573629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9476" name="Picture 4" descr="d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35538" y="3217863"/>
            <a:ext cx="4100512" cy="3451225"/>
          </a:xfrm>
          <a:prstGeom prst="rect">
            <a:avLst/>
          </a:prstGeom>
          <a:noFill/>
          <a:extLst>
            <a:ext uri="{909E8E84-426E-40DD-AFC4-6F175D3DCCD1}">
              <a14:hiddenFill xmlns:a14="http://schemas.microsoft.com/office/drawing/2010/main">
                <a:solidFill>
                  <a:srgbClr val="FFFFFF"/>
                </a:solidFill>
              </a14:hiddenFill>
            </a:ext>
          </a:extLst>
        </p:spPr>
      </p:pic>
      <p:sp>
        <p:nvSpPr>
          <p:cNvPr id="489474" name="Rectangle 2"/>
          <p:cNvSpPr>
            <a:spLocks noGrp="1" noChangeArrowheads="1"/>
          </p:cNvSpPr>
          <p:nvPr>
            <p:ph type="title"/>
          </p:nvPr>
        </p:nvSpPr>
        <p:spPr/>
        <p:txBody>
          <a:bodyPr>
            <a:normAutofit/>
          </a:bodyPr>
          <a:lstStyle/>
          <a:p>
            <a:r>
              <a:rPr lang="en-US" altLang="en-US" dirty="0"/>
              <a:t>Adjacency Matrix</a:t>
            </a:r>
          </a:p>
        </p:txBody>
      </p:sp>
      <p:sp>
        <p:nvSpPr>
          <p:cNvPr id="489475" name="Rectangle 3"/>
          <p:cNvSpPr>
            <a:spLocks noGrp="1" noChangeArrowheads="1"/>
          </p:cNvSpPr>
          <p:nvPr>
            <p:ph type="body" idx="1"/>
          </p:nvPr>
        </p:nvSpPr>
        <p:spPr/>
        <p:txBody>
          <a:bodyPr/>
          <a:lstStyle/>
          <a:p>
            <a:pPr marL="400050" lvl="1" indent="0">
              <a:buNone/>
            </a:pPr>
            <a:r>
              <a:rPr lang="en-US" altLang="en-US" sz="2000" dirty="0"/>
              <a:t>Recall that for each call to </a:t>
            </a:r>
            <a:r>
              <a:rPr lang="en-US" altLang="en-US" sz="2000" dirty="0">
                <a:latin typeface="Consolas" panose="020B0609020204030204" pitchFamily="49" charset="0"/>
                <a:cs typeface="Consolas" panose="020B0609020204030204" pitchFamily="49" charset="0"/>
              </a:rPr>
              <a:t>new[]</a:t>
            </a:r>
            <a:r>
              <a:rPr lang="en-US" altLang="en-US" sz="2000" dirty="0"/>
              <a:t>,you must have a corresponding call to </a:t>
            </a:r>
            <a:r>
              <a:rPr lang="en-US" altLang="en-US" sz="2000" dirty="0">
                <a:latin typeface="Consolas" panose="020B0609020204030204" pitchFamily="49" charset="0"/>
                <a:cs typeface="Consolas" panose="020B0609020204030204" pitchFamily="49" charset="0"/>
              </a:rPr>
              <a:t>delete[]</a:t>
            </a:r>
            <a:r>
              <a:rPr lang="en-US" altLang="en-US" sz="2000" dirty="0"/>
              <a:t> </a:t>
            </a:r>
          </a:p>
          <a:p>
            <a:pPr marL="400050" lvl="1" indent="0">
              <a:buNone/>
            </a:pPr>
            <a:endParaRPr lang="en-US" altLang="en-US" sz="2000" dirty="0"/>
          </a:p>
          <a:p>
            <a:pPr marL="400050" lvl="1" indent="0">
              <a:buNone/>
            </a:pPr>
            <a:r>
              <a:rPr lang="en-US" altLang="en-US" sz="2000" dirty="0"/>
              <a:t>Therefore, we must use</a:t>
            </a:r>
            <a:br>
              <a:rPr lang="en-US" altLang="en-US" sz="2000" dirty="0"/>
            </a:br>
            <a:r>
              <a:rPr lang="en-US" altLang="en-US" sz="2000" dirty="0"/>
              <a:t>a for-loop to delete the</a:t>
            </a:r>
            <a:br>
              <a:rPr lang="en-US" altLang="en-US" sz="2000" dirty="0"/>
            </a:br>
            <a:r>
              <a:rPr lang="en-US" altLang="en-US" sz="2000" dirty="0"/>
              <a:t>arrays</a:t>
            </a:r>
          </a:p>
          <a:p>
            <a:pPr lvl="1"/>
            <a:r>
              <a:rPr lang="en-US" altLang="en-US" dirty="0"/>
              <a:t>implementation up to you</a:t>
            </a:r>
          </a:p>
        </p:txBody>
      </p:sp>
      <p:sp>
        <p:nvSpPr>
          <p:cNvPr id="489477" name="Line 5"/>
          <p:cNvSpPr>
            <a:spLocks noChangeShapeType="1"/>
          </p:cNvSpPr>
          <p:nvPr/>
        </p:nvSpPr>
        <p:spPr bwMode="auto">
          <a:xfrm>
            <a:off x="6804025" y="3213100"/>
            <a:ext cx="2160588" cy="2159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489478" name="Line 6"/>
          <p:cNvSpPr>
            <a:spLocks noChangeShapeType="1"/>
          </p:cNvSpPr>
          <p:nvPr/>
        </p:nvSpPr>
        <p:spPr bwMode="auto">
          <a:xfrm flipV="1">
            <a:off x="6804025" y="3213100"/>
            <a:ext cx="2160588" cy="2159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489479" name="Line 7"/>
          <p:cNvSpPr>
            <a:spLocks noChangeShapeType="1"/>
          </p:cNvSpPr>
          <p:nvPr/>
        </p:nvSpPr>
        <p:spPr bwMode="auto">
          <a:xfrm>
            <a:off x="6804025" y="3429000"/>
            <a:ext cx="2160588" cy="2159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489480" name="Line 8"/>
          <p:cNvSpPr>
            <a:spLocks noChangeShapeType="1"/>
          </p:cNvSpPr>
          <p:nvPr/>
        </p:nvSpPr>
        <p:spPr bwMode="auto">
          <a:xfrm flipV="1">
            <a:off x="6804025" y="3429000"/>
            <a:ext cx="2160588" cy="2159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489481" name="Line 9"/>
          <p:cNvSpPr>
            <a:spLocks noChangeShapeType="1"/>
          </p:cNvSpPr>
          <p:nvPr/>
        </p:nvSpPr>
        <p:spPr bwMode="auto">
          <a:xfrm>
            <a:off x="6804025" y="3644900"/>
            <a:ext cx="2160588" cy="2159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489482" name="Line 10"/>
          <p:cNvSpPr>
            <a:spLocks noChangeShapeType="1"/>
          </p:cNvSpPr>
          <p:nvPr/>
        </p:nvSpPr>
        <p:spPr bwMode="auto">
          <a:xfrm flipV="1">
            <a:off x="6804025" y="3644900"/>
            <a:ext cx="2160588" cy="2159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489483" name="Line 11"/>
          <p:cNvSpPr>
            <a:spLocks noChangeShapeType="1"/>
          </p:cNvSpPr>
          <p:nvPr/>
        </p:nvSpPr>
        <p:spPr bwMode="auto">
          <a:xfrm>
            <a:off x="6804025" y="3860800"/>
            <a:ext cx="2160588" cy="2159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489484" name="Line 12"/>
          <p:cNvSpPr>
            <a:spLocks noChangeShapeType="1"/>
          </p:cNvSpPr>
          <p:nvPr/>
        </p:nvSpPr>
        <p:spPr bwMode="auto">
          <a:xfrm flipV="1">
            <a:off x="6804025" y="3860800"/>
            <a:ext cx="2160588" cy="2159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489485" name="Line 13"/>
          <p:cNvSpPr>
            <a:spLocks noChangeShapeType="1"/>
          </p:cNvSpPr>
          <p:nvPr/>
        </p:nvSpPr>
        <p:spPr bwMode="auto">
          <a:xfrm>
            <a:off x="6804025" y="4076700"/>
            <a:ext cx="2160588" cy="2159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489486" name="Line 14"/>
          <p:cNvSpPr>
            <a:spLocks noChangeShapeType="1"/>
          </p:cNvSpPr>
          <p:nvPr/>
        </p:nvSpPr>
        <p:spPr bwMode="auto">
          <a:xfrm flipV="1">
            <a:off x="6804025" y="4076700"/>
            <a:ext cx="2160588" cy="2159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489487" name="Line 15"/>
          <p:cNvSpPr>
            <a:spLocks noChangeShapeType="1"/>
          </p:cNvSpPr>
          <p:nvPr/>
        </p:nvSpPr>
        <p:spPr bwMode="auto">
          <a:xfrm>
            <a:off x="6804025" y="4292600"/>
            <a:ext cx="2160588" cy="2159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489488" name="Line 16"/>
          <p:cNvSpPr>
            <a:spLocks noChangeShapeType="1"/>
          </p:cNvSpPr>
          <p:nvPr/>
        </p:nvSpPr>
        <p:spPr bwMode="auto">
          <a:xfrm flipV="1">
            <a:off x="6804025" y="4292600"/>
            <a:ext cx="2160588" cy="2159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489489" name="Line 17"/>
          <p:cNvSpPr>
            <a:spLocks noChangeShapeType="1"/>
          </p:cNvSpPr>
          <p:nvPr/>
        </p:nvSpPr>
        <p:spPr bwMode="auto">
          <a:xfrm>
            <a:off x="6804025" y="4508500"/>
            <a:ext cx="2160588" cy="2159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489490" name="Line 18"/>
          <p:cNvSpPr>
            <a:spLocks noChangeShapeType="1"/>
          </p:cNvSpPr>
          <p:nvPr/>
        </p:nvSpPr>
        <p:spPr bwMode="auto">
          <a:xfrm flipV="1">
            <a:off x="6804025" y="4508500"/>
            <a:ext cx="2160588" cy="2159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489491" name="Line 19"/>
          <p:cNvSpPr>
            <a:spLocks noChangeShapeType="1"/>
          </p:cNvSpPr>
          <p:nvPr/>
        </p:nvSpPr>
        <p:spPr bwMode="auto">
          <a:xfrm>
            <a:off x="6804025" y="4724400"/>
            <a:ext cx="2160588" cy="2159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489492" name="Line 20"/>
          <p:cNvSpPr>
            <a:spLocks noChangeShapeType="1"/>
          </p:cNvSpPr>
          <p:nvPr/>
        </p:nvSpPr>
        <p:spPr bwMode="auto">
          <a:xfrm flipV="1">
            <a:off x="6804025" y="4724400"/>
            <a:ext cx="2160588" cy="2159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489493" name="Line 21"/>
          <p:cNvSpPr>
            <a:spLocks noChangeShapeType="1"/>
          </p:cNvSpPr>
          <p:nvPr/>
        </p:nvSpPr>
        <p:spPr bwMode="auto">
          <a:xfrm>
            <a:off x="6804025" y="4940300"/>
            <a:ext cx="2160588" cy="2159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489494" name="Line 22"/>
          <p:cNvSpPr>
            <a:spLocks noChangeShapeType="1"/>
          </p:cNvSpPr>
          <p:nvPr/>
        </p:nvSpPr>
        <p:spPr bwMode="auto">
          <a:xfrm flipV="1">
            <a:off x="6804025" y="4940300"/>
            <a:ext cx="2160588" cy="2159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489495" name="Line 23"/>
          <p:cNvSpPr>
            <a:spLocks noChangeShapeType="1"/>
          </p:cNvSpPr>
          <p:nvPr/>
        </p:nvSpPr>
        <p:spPr bwMode="auto">
          <a:xfrm>
            <a:off x="6804025" y="5156200"/>
            <a:ext cx="2160588" cy="2159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489496" name="Line 24"/>
          <p:cNvSpPr>
            <a:spLocks noChangeShapeType="1"/>
          </p:cNvSpPr>
          <p:nvPr/>
        </p:nvSpPr>
        <p:spPr bwMode="auto">
          <a:xfrm flipV="1">
            <a:off x="6804025" y="5156200"/>
            <a:ext cx="2160588" cy="2159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489497" name="Line 25"/>
          <p:cNvSpPr>
            <a:spLocks noChangeShapeType="1"/>
          </p:cNvSpPr>
          <p:nvPr/>
        </p:nvSpPr>
        <p:spPr bwMode="auto">
          <a:xfrm>
            <a:off x="6804025" y="5372100"/>
            <a:ext cx="2160588" cy="2159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489498" name="Line 26"/>
          <p:cNvSpPr>
            <a:spLocks noChangeShapeType="1"/>
          </p:cNvSpPr>
          <p:nvPr/>
        </p:nvSpPr>
        <p:spPr bwMode="auto">
          <a:xfrm flipV="1">
            <a:off x="6804025" y="5372100"/>
            <a:ext cx="2160588" cy="2159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489499" name="Line 27"/>
          <p:cNvSpPr>
            <a:spLocks noChangeShapeType="1"/>
          </p:cNvSpPr>
          <p:nvPr/>
        </p:nvSpPr>
        <p:spPr bwMode="auto">
          <a:xfrm>
            <a:off x="6804025" y="5588000"/>
            <a:ext cx="2160588" cy="2159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489500" name="Line 28"/>
          <p:cNvSpPr>
            <a:spLocks noChangeShapeType="1"/>
          </p:cNvSpPr>
          <p:nvPr/>
        </p:nvSpPr>
        <p:spPr bwMode="auto">
          <a:xfrm flipV="1">
            <a:off x="6804025" y="5588000"/>
            <a:ext cx="2160588" cy="2159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489501" name="Line 29"/>
          <p:cNvSpPr>
            <a:spLocks noChangeShapeType="1"/>
          </p:cNvSpPr>
          <p:nvPr/>
        </p:nvSpPr>
        <p:spPr bwMode="auto">
          <a:xfrm>
            <a:off x="6804025" y="5803900"/>
            <a:ext cx="2160588" cy="2159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489502" name="Line 30"/>
          <p:cNvSpPr>
            <a:spLocks noChangeShapeType="1"/>
          </p:cNvSpPr>
          <p:nvPr/>
        </p:nvSpPr>
        <p:spPr bwMode="auto">
          <a:xfrm flipV="1">
            <a:off x="6804025" y="5803900"/>
            <a:ext cx="2160588" cy="2159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489503" name="Line 31"/>
          <p:cNvSpPr>
            <a:spLocks noChangeShapeType="1"/>
          </p:cNvSpPr>
          <p:nvPr/>
        </p:nvSpPr>
        <p:spPr bwMode="auto">
          <a:xfrm>
            <a:off x="6804025" y="6019800"/>
            <a:ext cx="2160588" cy="2159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489504" name="Line 32"/>
          <p:cNvSpPr>
            <a:spLocks noChangeShapeType="1"/>
          </p:cNvSpPr>
          <p:nvPr/>
        </p:nvSpPr>
        <p:spPr bwMode="auto">
          <a:xfrm flipV="1">
            <a:off x="6804025" y="6019800"/>
            <a:ext cx="2160588" cy="2159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489505" name="Line 33"/>
          <p:cNvSpPr>
            <a:spLocks noChangeShapeType="1"/>
          </p:cNvSpPr>
          <p:nvPr/>
        </p:nvSpPr>
        <p:spPr bwMode="auto">
          <a:xfrm>
            <a:off x="6804025" y="6235700"/>
            <a:ext cx="2160588" cy="2159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489506" name="Line 34"/>
          <p:cNvSpPr>
            <a:spLocks noChangeShapeType="1"/>
          </p:cNvSpPr>
          <p:nvPr/>
        </p:nvSpPr>
        <p:spPr bwMode="auto">
          <a:xfrm flipV="1">
            <a:off x="6804025" y="6235700"/>
            <a:ext cx="2160588" cy="2159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489507" name="Line 35"/>
          <p:cNvSpPr>
            <a:spLocks noChangeShapeType="1"/>
          </p:cNvSpPr>
          <p:nvPr/>
        </p:nvSpPr>
        <p:spPr bwMode="auto">
          <a:xfrm>
            <a:off x="6804025" y="6451600"/>
            <a:ext cx="2160588" cy="2159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489508" name="Line 36"/>
          <p:cNvSpPr>
            <a:spLocks noChangeShapeType="1"/>
          </p:cNvSpPr>
          <p:nvPr/>
        </p:nvSpPr>
        <p:spPr bwMode="auto">
          <a:xfrm flipV="1">
            <a:off x="6804025" y="6451600"/>
            <a:ext cx="2160588" cy="2159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489509" name="Line 37"/>
          <p:cNvSpPr>
            <a:spLocks noChangeShapeType="1"/>
          </p:cNvSpPr>
          <p:nvPr/>
        </p:nvSpPr>
        <p:spPr bwMode="auto">
          <a:xfrm>
            <a:off x="5795963" y="3860800"/>
            <a:ext cx="215900" cy="2160588"/>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489510" name="Line 38"/>
          <p:cNvSpPr>
            <a:spLocks noChangeShapeType="1"/>
          </p:cNvSpPr>
          <p:nvPr/>
        </p:nvSpPr>
        <p:spPr bwMode="auto">
          <a:xfrm flipV="1">
            <a:off x="5795963" y="3860800"/>
            <a:ext cx="215900" cy="2160588"/>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Tree>
    <p:extLst>
      <p:ext uri="{BB962C8B-B14F-4D97-AF65-F5344CB8AC3E}">
        <p14:creationId xmlns:p14="http://schemas.microsoft.com/office/powerpoint/2010/main" val="387732873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8947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89478"/>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8947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89480"/>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8948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89482"/>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8948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89484"/>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8948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89486"/>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8948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89488"/>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8948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89490"/>
                                        </p:tgtEl>
                                        <p:attrNameLst>
                                          <p:attrName>style.visibility</p:attrName>
                                        </p:attrNameLst>
                                      </p:cBhvr>
                                      <p:to>
                                        <p:strVal val="visible"/>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489491"/>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489492"/>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489493"/>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489494"/>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489495"/>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489496"/>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489497"/>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489498"/>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489499"/>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489500"/>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489501"/>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489502"/>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489503"/>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489504"/>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489505"/>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489506"/>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489507"/>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489508"/>
                                        </p:tgtEl>
                                        <p:attrNameLst>
                                          <p:attrName>style.visibility</p:attrName>
                                        </p:attrNameLst>
                                      </p:cBhvr>
                                      <p:to>
                                        <p:strVal val="visible"/>
                                      </p:to>
                                    </p:set>
                                  </p:childTnLst>
                                </p:cTn>
                              </p:par>
                            </p:childTnLst>
                          </p:cTn>
                        </p:par>
                      </p:childTnLst>
                    </p:cTn>
                  </p:par>
                  <p:par>
                    <p:cTn id="83" fill="hold" nodeType="clickPar">
                      <p:stCondLst>
                        <p:cond delay="indefinite"/>
                      </p:stCondLst>
                      <p:childTnLst>
                        <p:par>
                          <p:cTn id="84" fill="hold" nodeType="withGroup">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489509"/>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4895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9477" grpId="0" animBg="1"/>
      <p:bldP spid="489478" grpId="0" animBg="1"/>
      <p:bldP spid="489479" grpId="0" animBg="1"/>
      <p:bldP spid="489480" grpId="0" animBg="1"/>
      <p:bldP spid="489481" grpId="0" animBg="1"/>
      <p:bldP spid="489482" grpId="0" animBg="1"/>
      <p:bldP spid="489483" grpId="0" animBg="1"/>
      <p:bldP spid="489484" grpId="0" animBg="1"/>
      <p:bldP spid="489485" grpId="0" animBg="1"/>
      <p:bldP spid="489486" grpId="0" animBg="1"/>
      <p:bldP spid="489487" grpId="0" animBg="1"/>
      <p:bldP spid="489488" grpId="0" animBg="1"/>
      <p:bldP spid="489489" grpId="0" animBg="1"/>
      <p:bldP spid="489490" grpId="0" animBg="1"/>
      <p:bldP spid="489491" grpId="0" animBg="1"/>
      <p:bldP spid="489492" grpId="0" animBg="1"/>
      <p:bldP spid="489493" grpId="0" animBg="1"/>
      <p:bldP spid="489494" grpId="0" animBg="1"/>
      <p:bldP spid="489495" grpId="0" animBg="1"/>
      <p:bldP spid="489496" grpId="0" animBg="1"/>
      <p:bldP spid="489497" grpId="0" animBg="1"/>
      <p:bldP spid="489498" grpId="0" animBg="1"/>
      <p:bldP spid="489499" grpId="0" animBg="1"/>
      <p:bldP spid="489500" grpId="0" animBg="1"/>
      <p:bldP spid="489501" grpId="0" animBg="1"/>
      <p:bldP spid="489502" grpId="0" animBg="1"/>
      <p:bldP spid="489503" grpId="0" animBg="1"/>
      <p:bldP spid="489504" grpId="0" animBg="1"/>
      <p:bldP spid="489505" grpId="0" animBg="1"/>
      <p:bldP spid="489506" grpId="0" animBg="1"/>
      <p:bldP spid="489507" grpId="0" animBg="1"/>
      <p:bldP spid="489508" grpId="0" animBg="1"/>
      <p:bldP spid="489509" grpId="0" animBg="1"/>
      <p:bldP spid="489510"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7362" name="Rectangle 2"/>
          <p:cNvSpPr>
            <a:spLocks noGrp="1" noChangeArrowheads="1"/>
          </p:cNvSpPr>
          <p:nvPr>
            <p:ph type="title"/>
          </p:nvPr>
        </p:nvSpPr>
        <p:spPr/>
        <p:txBody>
          <a:bodyPr>
            <a:normAutofit/>
          </a:bodyPr>
          <a:lstStyle/>
          <a:p>
            <a:r>
              <a:rPr lang="en-US" altLang="en-US" dirty="0"/>
              <a:t> Default Values</a:t>
            </a:r>
            <a:endParaRPr lang="en-US" altLang="en-US" sz="2000" dirty="0"/>
          </a:p>
        </p:txBody>
      </p:sp>
      <p:sp>
        <p:nvSpPr>
          <p:cNvPr id="527363" name="Rectangle 3"/>
          <p:cNvSpPr>
            <a:spLocks noGrp="1" noChangeArrowheads="1"/>
          </p:cNvSpPr>
          <p:nvPr>
            <p:ph type="body" idx="1"/>
          </p:nvPr>
        </p:nvSpPr>
        <p:spPr/>
        <p:txBody>
          <a:bodyPr/>
          <a:lstStyle/>
          <a:p>
            <a:pPr marL="400050" lvl="1" indent="0">
              <a:buNone/>
            </a:pPr>
            <a:r>
              <a:rPr lang="en-US" altLang="en-US" sz="2000" dirty="0"/>
              <a:t>Question: what do we do about vertices which are not connected?</a:t>
            </a:r>
          </a:p>
          <a:p>
            <a:pPr lvl="1"/>
            <a:r>
              <a:rPr lang="en-US" altLang="en-US" dirty="0"/>
              <a:t>the value </a:t>
            </a:r>
            <a:r>
              <a:rPr lang="en-US" altLang="en-US" dirty="0">
                <a:latin typeface="Times New Roman" pitchFamily="18" charset="0"/>
              </a:rPr>
              <a:t>0</a:t>
            </a:r>
            <a:endParaRPr lang="en-US" altLang="en-US" dirty="0"/>
          </a:p>
          <a:p>
            <a:pPr lvl="1"/>
            <a:r>
              <a:rPr lang="en-US" altLang="en-US" dirty="0"/>
              <a:t>a negative number, </a:t>
            </a:r>
            <a:r>
              <a:rPr lang="en-US" altLang="en-US" i="1" dirty="0"/>
              <a:t>e</a:t>
            </a:r>
            <a:r>
              <a:rPr lang="en-US" altLang="en-US" dirty="0"/>
              <a:t>.</a:t>
            </a:r>
            <a:r>
              <a:rPr lang="en-US" altLang="en-US" i="1" dirty="0"/>
              <a:t>g</a:t>
            </a:r>
            <a:r>
              <a:rPr lang="en-US" altLang="en-US" dirty="0"/>
              <a:t>., </a:t>
            </a:r>
            <a:r>
              <a:rPr lang="en-US" altLang="en-US" dirty="0">
                <a:latin typeface="Times New Roman" pitchFamily="18" charset="0"/>
              </a:rPr>
              <a:t>–1</a:t>
            </a:r>
          </a:p>
          <a:p>
            <a:pPr lvl="1"/>
            <a:r>
              <a:rPr lang="en-US" altLang="en-US" dirty="0"/>
              <a:t>positive infinity: </a:t>
            </a:r>
            <a:r>
              <a:rPr lang="en-US" altLang="en-US" dirty="0">
                <a:latin typeface="Times New Roman" pitchFamily="18" charset="0"/>
              </a:rPr>
              <a:t>∞</a:t>
            </a:r>
            <a:endParaRPr lang="en-US" altLang="en-US" dirty="0"/>
          </a:p>
          <a:p>
            <a:pPr marL="0" indent="0">
              <a:buNone/>
            </a:pPr>
            <a:endParaRPr lang="en-US" altLang="en-US" dirty="0"/>
          </a:p>
          <a:p>
            <a:pPr marL="400050" lvl="1" indent="0">
              <a:buNone/>
            </a:pPr>
            <a:r>
              <a:rPr lang="en-US" altLang="en-US" sz="2000" dirty="0"/>
              <a:t>The last is the most logical, in that it makes sense that two vertices which are not connected have an infinite distance between them</a:t>
            </a:r>
          </a:p>
        </p:txBody>
      </p:sp>
    </p:spTree>
    <p:extLst>
      <p:ext uri="{BB962C8B-B14F-4D97-AF65-F5344CB8AC3E}">
        <p14:creationId xmlns:p14="http://schemas.microsoft.com/office/powerpoint/2010/main" val="32174810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8386" name="Rectangle 2"/>
          <p:cNvSpPr>
            <a:spLocks noGrp="1" noChangeArrowheads="1"/>
          </p:cNvSpPr>
          <p:nvPr>
            <p:ph type="title"/>
          </p:nvPr>
        </p:nvSpPr>
        <p:spPr/>
        <p:txBody>
          <a:bodyPr>
            <a:normAutofit/>
          </a:bodyPr>
          <a:lstStyle/>
          <a:p>
            <a:r>
              <a:rPr lang="en-US" altLang="en-US" dirty="0"/>
              <a:t> Default Values</a:t>
            </a:r>
          </a:p>
        </p:txBody>
      </p:sp>
      <p:sp>
        <p:nvSpPr>
          <p:cNvPr id="528387" name="Rectangle 3"/>
          <p:cNvSpPr>
            <a:spLocks noGrp="1" noChangeArrowheads="1"/>
          </p:cNvSpPr>
          <p:nvPr>
            <p:ph type="body" idx="1"/>
          </p:nvPr>
        </p:nvSpPr>
        <p:spPr>
          <a:xfrm>
            <a:off x="457200" y="1600200"/>
            <a:ext cx="8686800" cy="4525963"/>
          </a:xfrm>
        </p:spPr>
        <p:txBody>
          <a:bodyPr/>
          <a:lstStyle/>
          <a:p>
            <a:pPr marL="400050" lvl="1" indent="0">
              <a:buNone/>
            </a:pPr>
            <a:r>
              <a:rPr lang="en-US" altLang="en-US" sz="2000" dirty="0"/>
              <a:t>To use infinity, you may declare a constant static member variable </a:t>
            </a:r>
            <a:r>
              <a:rPr lang="en-US" altLang="en-US" sz="2000" dirty="0">
                <a:latin typeface="Consolas" panose="020B0609020204030204" pitchFamily="49" charset="0"/>
                <a:cs typeface="Consolas" panose="020B0609020204030204" pitchFamily="49" charset="0"/>
              </a:rPr>
              <a:t>INF</a:t>
            </a:r>
            <a:r>
              <a:rPr lang="en-US" altLang="en-US" sz="2000" dirty="0"/>
              <a:t>:</a:t>
            </a:r>
          </a:p>
          <a:p>
            <a:pPr lvl="2">
              <a:buFontTx/>
              <a:buNone/>
            </a:pPr>
            <a:r>
              <a:rPr lang="en-US" altLang="en-US" sz="1800" dirty="0">
                <a:latin typeface="Consolas" panose="020B0609020204030204" pitchFamily="49" charset="0"/>
                <a:cs typeface="Consolas" panose="020B0609020204030204" pitchFamily="49" charset="0"/>
              </a:rPr>
              <a:t>#include &lt;limits&gt;</a:t>
            </a:r>
          </a:p>
          <a:p>
            <a:pPr lvl="2">
              <a:buFontTx/>
              <a:buNone/>
            </a:pPr>
            <a:endParaRPr lang="en-US" altLang="en-US" sz="1800" dirty="0">
              <a:latin typeface="Consolas" panose="020B0609020204030204" pitchFamily="49" charset="0"/>
              <a:cs typeface="Consolas" panose="020B0609020204030204" pitchFamily="49" charset="0"/>
            </a:endParaRPr>
          </a:p>
          <a:p>
            <a:pPr lvl="2">
              <a:buFontTx/>
              <a:buNone/>
            </a:pPr>
            <a:r>
              <a:rPr lang="en-US" altLang="en-US" sz="1800" dirty="0">
                <a:latin typeface="Consolas" panose="020B0609020204030204" pitchFamily="49" charset="0"/>
                <a:cs typeface="Consolas" panose="020B0609020204030204" pitchFamily="49" charset="0"/>
              </a:rPr>
              <a:t>class </a:t>
            </a:r>
            <a:r>
              <a:rPr lang="en-US" altLang="en-US" sz="1800" dirty="0" err="1">
                <a:latin typeface="Consolas" panose="020B0609020204030204" pitchFamily="49" charset="0"/>
                <a:cs typeface="Consolas" panose="020B0609020204030204" pitchFamily="49" charset="0"/>
              </a:rPr>
              <a:t>Weighted_graph</a:t>
            </a:r>
            <a:r>
              <a:rPr lang="en-US" altLang="en-US" sz="1800" dirty="0">
                <a:latin typeface="Consolas" panose="020B0609020204030204" pitchFamily="49" charset="0"/>
                <a:cs typeface="Consolas" panose="020B0609020204030204" pitchFamily="49" charset="0"/>
              </a:rPr>
              <a:t> {</a:t>
            </a:r>
          </a:p>
          <a:p>
            <a:pPr lvl="2">
              <a:buFontTx/>
              <a:buNone/>
            </a:pPr>
            <a:r>
              <a:rPr lang="en-US" altLang="en-US" sz="1800" dirty="0">
                <a:latin typeface="Consolas" panose="020B0609020204030204" pitchFamily="49" charset="0"/>
                <a:cs typeface="Consolas" panose="020B0609020204030204" pitchFamily="49" charset="0"/>
              </a:rPr>
              <a:t>    private:</a:t>
            </a:r>
          </a:p>
          <a:p>
            <a:pPr lvl="2">
              <a:buFontTx/>
              <a:buNone/>
            </a:pPr>
            <a:r>
              <a:rPr lang="en-US" altLang="en-US" sz="1800" dirty="0">
                <a:latin typeface="Consolas" panose="020B0609020204030204" pitchFamily="49" charset="0"/>
                <a:cs typeface="Consolas" panose="020B0609020204030204" pitchFamily="49" charset="0"/>
              </a:rPr>
              <a:t>        static </a:t>
            </a:r>
            <a:r>
              <a:rPr lang="en-US" altLang="en-US" sz="1800" dirty="0" err="1">
                <a:latin typeface="Consolas" panose="020B0609020204030204" pitchFamily="49" charset="0"/>
                <a:cs typeface="Consolas" panose="020B0609020204030204" pitchFamily="49" charset="0"/>
              </a:rPr>
              <a:t>const</a:t>
            </a:r>
            <a:r>
              <a:rPr lang="en-US" altLang="en-US" sz="1800" dirty="0">
                <a:latin typeface="Consolas" panose="020B0609020204030204" pitchFamily="49" charset="0"/>
                <a:cs typeface="Consolas" panose="020B0609020204030204" pitchFamily="49" charset="0"/>
              </a:rPr>
              <a:t> double INF;</a:t>
            </a:r>
          </a:p>
          <a:p>
            <a:pPr lvl="2">
              <a:buFontTx/>
              <a:buNone/>
            </a:pPr>
            <a:r>
              <a:rPr lang="en-US" altLang="en-US" sz="1800" dirty="0">
                <a:latin typeface="Consolas" panose="020B0609020204030204" pitchFamily="49" charset="0"/>
                <a:cs typeface="Consolas" panose="020B0609020204030204" pitchFamily="49" charset="0"/>
              </a:rPr>
              <a:t>        // ...</a:t>
            </a:r>
          </a:p>
          <a:p>
            <a:pPr lvl="2">
              <a:buFontTx/>
              <a:buNone/>
            </a:pPr>
            <a:r>
              <a:rPr lang="en-US" altLang="en-US" sz="1800" dirty="0">
                <a:latin typeface="Consolas" panose="020B0609020204030204" pitchFamily="49" charset="0"/>
                <a:cs typeface="Consolas" panose="020B0609020204030204" pitchFamily="49" charset="0"/>
              </a:rPr>
              <a:t>    // ...</a:t>
            </a:r>
          </a:p>
          <a:p>
            <a:pPr lvl="2">
              <a:buFontTx/>
              <a:buNone/>
            </a:pPr>
            <a:r>
              <a:rPr lang="en-US" altLang="en-US" sz="1800" dirty="0">
                <a:latin typeface="Consolas" panose="020B0609020204030204" pitchFamily="49" charset="0"/>
                <a:cs typeface="Consolas" panose="020B0609020204030204" pitchFamily="49" charset="0"/>
              </a:rPr>
              <a:t>};</a:t>
            </a:r>
          </a:p>
          <a:p>
            <a:pPr lvl="2">
              <a:buFontTx/>
              <a:buNone/>
            </a:pPr>
            <a:endParaRPr lang="en-US" altLang="en-US" sz="1800" dirty="0">
              <a:latin typeface="Consolas" panose="020B0609020204030204" pitchFamily="49" charset="0"/>
              <a:cs typeface="Consolas" panose="020B0609020204030204" pitchFamily="49" charset="0"/>
            </a:endParaRPr>
          </a:p>
          <a:p>
            <a:pPr lvl="2">
              <a:buFontTx/>
              <a:buNone/>
            </a:pPr>
            <a:r>
              <a:rPr lang="en-US" altLang="en-US" sz="1800" dirty="0" err="1">
                <a:latin typeface="Consolas" panose="020B0609020204030204" pitchFamily="49" charset="0"/>
                <a:cs typeface="Consolas" panose="020B0609020204030204" pitchFamily="49" charset="0"/>
              </a:rPr>
              <a:t>const</a:t>
            </a:r>
            <a:r>
              <a:rPr lang="en-US" altLang="en-US" sz="1800" dirty="0">
                <a:latin typeface="Consolas" panose="020B0609020204030204" pitchFamily="49" charset="0"/>
                <a:cs typeface="Consolas" panose="020B0609020204030204" pitchFamily="49" charset="0"/>
              </a:rPr>
              <a:t> double </a:t>
            </a:r>
            <a:r>
              <a:rPr lang="en-US" altLang="en-US" sz="1800" dirty="0" err="1">
                <a:latin typeface="Consolas" panose="020B0609020204030204" pitchFamily="49" charset="0"/>
                <a:cs typeface="Consolas" panose="020B0609020204030204" pitchFamily="49" charset="0"/>
              </a:rPr>
              <a:t>Weighted_graph</a:t>
            </a:r>
            <a:r>
              <a:rPr lang="en-US" altLang="en-US" sz="1800" dirty="0">
                <a:latin typeface="Consolas" panose="020B0609020204030204" pitchFamily="49" charset="0"/>
                <a:cs typeface="Consolas" panose="020B0609020204030204" pitchFamily="49" charset="0"/>
              </a:rPr>
              <a:t>::INF =</a:t>
            </a:r>
          </a:p>
          <a:p>
            <a:pPr lvl="2">
              <a:buFontTx/>
              <a:buNone/>
            </a:pPr>
            <a:r>
              <a:rPr lang="en-US" altLang="en-US" sz="1800" dirty="0">
                <a:latin typeface="Consolas" panose="020B0609020204030204" pitchFamily="49" charset="0"/>
                <a:cs typeface="Consolas" panose="020B0609020204030204" pitchFamily="49" charset="0"/>
              </a:rPr>
              <a:t>    </a:t>
            </a:r>
            <a:r>
              <a:rPr lang="en-US" altLang="en-US" sz="1800" dirty="0" err="1">
                <a:latin typeface="Consolas" panose="020B0609020204030204" pitchFamily="49" charset="0"/>
                <a:cs typeface="Consolas" panose="020B0609020204030204" pitchFamily="49" charset="0"/>
              </a:rPr>
              <a:t>std</a:t>
            </a:r>
            <a:r>
              <a:rPr lang="en-US" altLang="en-US" sz="1800" dirty="0">
                <a:latin typeface="Consolas" panose="020B0609020204030204" pitchFamily="49" charset="0"/>
                <a:cs typeface="Consolas" panose="020B0609020204030204" pitchFamily="49" charset="0"/>
              </a:rPr>
              <a:t>::</a:t>
            </a:r>
            <a:r>
              <a:rPr lang="en-US" altLang="en-US" sz="1800" dirty="0" err="1">
                <a:latin typeface="Consolas" panose="020B0609020204030204" pitchFamily="49" charset="0"/>
                <a:cs typeface="Consolas" panose="020B0609020204030204" pitchFamily="49" charset="0"/>
              </a:rPr>
              <a:t>numeric_limits</a:t>
            </a:r>
            <a:r>
              <a:rPr lang="en-US" altLang="en-US" sz="1800" dirty="0">
                <a:latin typeface="Consolas" panose="020B0609020204030204" pitchFamily="49" charset="0"/>
                <a:cs typeface="Consolas" panose="020B0609020204030204" pitchFamily="49" charset="0"/>
              </a:rPr>
              <a:t>&lt;double&gt;::infinity();</a:t>
            </a:r>
            <a:r>
              <a:rPr lang="en-US" altLang="en-US" sz="2000" dirty="0">
                <a:latin typeface="Consolas" panose="020B0609020204030204" pitchFamily="49" charset="0"/>
                <a:cs typeface="Consolas" panose="020B0609020204030204" pitchFamily="49" charset="0"/>
              </a:rPr>
              <a:t> </a:t>
            </a:r>
          </a:p>
        </p:txBody>
      </p:sp>
    </p:spTree>
    <p:extLst>
      <p:ext uri="{BB962C8B-B14F-4D97-AF65-F5344CB8AC3E}">
        <p14:creationId xmlns:p14="http://schemas.microsoft.com/office/powerpoint/2010/main" val="10385132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22" name="Rectangle 2"/>
          <p:cNvSpPr>
            <a:spLocks noGrp="1" noChangeArrowheads="1"/>
          </p:cNvSpPr>
          <p:nvPr>
            <p:ph type="title"/>
          </p:nvPr>
        </p:nvSpPr>
        <p:spPr/>
        <p:txBody>
          <a:bodyPr>
            <a:normAutofit/>
          </a:bodyPr>
          <a:lstStyle/>
          <a:p>
            <a:r>
              <a:rPr lang="en-US" altLang="en-US" dirty="0"/>
              <a:t> Default Values</a:t>
            </a:r>
          </a:p>
        </p:txBody>
      </p:sp>
      <p:sp>
        <p:nvSpPr>
          <p:cNvPr id="542723" name="Rectangle 3"/>
          <p:cNvSpPr>
            <a:spLocks noGrp="1" noChangeArrowheads="1"/>
          </p:cNvSpPr>
          <p:nvPr>
            <p:ph type="body" idx="1"/>
          </p:nvPr>
        </p:nvSpPr>
        <p:spPr/>
        <p:txBody>
          <a:bodyPr/>
          <a:lstStyle/>
          <a:p>
            <a:pPr marL="400050" lvl="1" indent="0">
              <a:buNone/>
            </a:pPr>
            <a:r>
              <a:rPr lang="en-US" altLang="en-US" sz="2000" dirty="0"/>
              <a:t>As defined in the IEEE 754 standard, the representation of the double-precision floating-point infinity eight bytes:</a:t>
            </a:r>
            <a:endParaRPr lang="en-US" altLang="en-US" dirty="0"/>
          </a:p>
          <a:p>
            <a:pPr lvl="1">
              <a:buFontTx/>
              <a:buNone/>
            </a:pPr>
            <a:r>
              <a:rPr lang="en-US" altLang="en-US" dirty="0"/>
              <a:t>	</a:t>
            </a:r>
            <a:r>
              <a:rPr lang="en-US" altLang="en-US" b="1" dirty="0">
                <a:latin typeface="Courier New" pitchFamily="49" charset="0"/>
              </a:rPr>
              <a:t>0x</a:t>
            </a:r>
            <a:r>
              <a:rPr lang="en-US" altLang="en-US" sz="1200" b="1" dirty="0">
                <a:latin typeface="Courier New" pitchFamily="49" charset="0"/>
              </a:rPr>
              <a:t> </a:t>
            </a:r>
            <a:r>
              <a:rPr lang="en-US" altLang="en-US" b="1" dirty="0">
                <a:latin typeface="Courier New" pitchFamily="49" charset="0"/>
              </a:rPr>
              <a:t>7F</a:t>
            </a:r>
            <a:r>
              <a:rPr lang="en-US" altLang="en-US" sz="1200" b="1" dirty="0">
                <a:latin typeface="Courier New" pitchFamily="49" charset="0"/>
              </a:rPr>
              <a:t> </a:t>
            </a:r>
            <a:r>
              <a:rPr lang="en-US" altLang="en-US" b="1" dirty="0">
                <a:latin typeface="Courier New" pitchFamily="49" charset="0"/>
              </a:rPr>
              <a:t>F0</a:t>
            </a:r>
            <a:r>
              <a:rPr lang="en-US" altLang="en-US" sz="1200" b="1" dirty="0">
                <a:latin typeface="Courier New" pitchFamily="49" charset="0"/>
              </a:rPr>
              <a:t> </a:t>
            </a:r>
            <a:r>
              <a:rPr lang="en-US" altLang="en-US" b="1" dirty="0">
                <a:latin typeface="Courier New" pitchFamily="49" charset="0"/>
              </a:rPr>
              <a:t>00</a:t>
            </a:r>
            <a:r>
              <a:rPr lang="en-US" altLang="en-US" sz="1200" b="1" dirty="0">
                <a:latin typeface="Courier New" pitchFamily="49" charset="0"/>
              </a:rPr>
              <a:t> </a:t>
            </a:r>
            <a:r>
              <a:rPr lang="en-US" altLang="en-US" b="1" dirty="0">
                <a:latin typeface="Courier New" pitchFamily="49" charset="0"/>
              </a:rPr>
              <a:t>00</a:t>
            </a:r>
            <a:r>
              <a:rPr lang="en-US" altLang="en-US" sz="1200" b="1" dirty="0">
                <a:latin typeface="Courier New" pitchFamily="49" charset="0"/>
              </a:rPr>
              <a:t> </a:t>
            </a:r>
            <a:r>
              <a:rPr lang="en-US" altLang="en-US" b="1" dirty="0">
                <a:latin typeface="Courier New" pitchFamily="49" charset="0"/>
              </a:rPr>
              <a:t>00</a:t>
            </a:r>
            <a:r>
              <a:rPr lang="en-US" altLang="en-US" sz="1200" b="1" dirty="0">
                <a:latin typeface="Courier New" pitchFamily="49" charset="0"/>
              </a:rPr>
              <a:t> </a:t>
            </a:r>
            <a:r>
              <a:rPr lang="en-US" altLang="en-US" b="1" dirty="0">
                <a:latin typeface="Courier New" pitchFamily="49" charset="0"/>
              </a:rPr>
              <a:t>00</a:t>
            </a:r>
            <a:r>
              <a:rPr lang="en-US" altLang="en-US" sz="1200" b="1" dirty="0">
                <a:latin typeface="Courier New" pitchFamily="49" charset="0"/>
              </a:rPr>
              <a:t> </a:t>
            </a:r>
            <a:r>
              <a:rPr lang="en-US" altLang="en-US" b="1" dirty="0">
                <a:latin typeface="Courier New" pitchFamily="49" charset="0"/>
              </a:rPr>
              <a:t>00</a:t>
            </a:r>
            <a:r>
              <a:rPr lang="en-US" altLang="en-US" sz="1200" b="1" dirty="0">
                <a:latin typeface="Courier New" pitchFamily="49" charset="0"/>
              </a:rPr>
              <a:t> </a:t>
            </a:r>
            <a:r>
              <a:rPr lang="en-US" altLang="en-US" b="1" dirty="0">
                <a:latin typeface="Courier New" pitchFamily="49" charset="0"/>
              </a:rPr>
              <a:t>00</a:t>
            </a:r>
          </a:p>
          <a:p>
            <a:pPr marL="0" indent="0">
              <a:buNone/>
            </a:pPr>
            <a:endParaRPr lang="en-US" altLang="en-US" dirty="0"/>
          </a:p>
          <a:p>
            <a:pPr marL="400050" lvl="1" indent="0">
              <a:buNone/>
            </a:pPr>
            <a:r>
              <a:rPr lang="en-US" altLang="en-US" sz="2000" dirty="0"/>
              <a:t>Incidentally, negative infinity is stored as:</a:t>
            </a:r>
          </a:p>
          <a:p>
            <a:pPr lvl="1">
              <a:buFontTx/>
              <a:buNone/>
            </a:pPr>
            <a:r>
              <a:rPr lang="en-US" altLang="en-US" dirty="0"/>
              <a:t>	</a:t>
            </a:r>
            <a:r>
              <a:rPr lang="en-US" altLang="en-US" b="1" dirty="0">
                <a:latin typeface="Courier New" pitchFamily="49" charset="0"/>
              </a:rPr>
              <a:t>0x</a:t>
            </a:r>
            <a:r>
              <a:rPr lang="en-US" altLang="en-US" sz="1200" b="1" dirty="0">
                <a:latin typeface="Courier New" pitchFamily="49" charset="0"/>
              </a:rPr>
              <a:t> </a:t>
            </a:r>
            <a:r>
              <a:rPr lang="en-US" altLang="en-US" b="1" dirty="0">
                <a:solidFill>
                  <a:srgbClr val="FF0000"/>
                </a:solidFill>
                <a:latin typeface="Courier New" pitchFamily="49" charset="0"/>
              </a:rPr>
              <a:t>F</a:t>
            </a:r>
            <a:r>
              <a:rPr lang="en-US" altLang="en-US" b="1" dirty="0">
                <a:latin typeface="Courier New" pitchFamily="49" charset="0"/>
              </a:rPr>
              <a:t>F</a:t>
            </a:r>
            <a:r>
              <a:rPr lang="en-US" altLang="en-US" sz="1200" b="1" dirty="0">
                <a:latin typeface="Courier New" pitchFamily="49" charset="0"/>
              </a:rPr>
              <a:t> </a:t>
            </a:r>
            <a:r>
              <a:rPr lang="en-US" altLang="en-US" b="1" dirty="0">
                <a:latin typeface="Courier New" pitchFamily="49" charset="0"/>
              </a:rPr>
              <a:t>F0</a:t>
            </a:r>
            <a:r>
              <a:rPr lang="en-US" altLang="en-US" sz="1200" b="1" dirty="0">
                <a:latin typeface="Courier New" pitchFamily="49" charset="0"/>
              </a:rPr>
              <a:t> </a:t>
            </a:r>
            <a:r>
              <a:rPr lang="en-US" altLang="en-US" b="1" dirty="0">
                <a:latin typeface="Courier New" pitchFamily="49" charset="0"/>
              </a:rPr>
              <a:t>00</a:t>
            </a:r>
            <a:r>
              <a:rPr lang="en-US" altLang="en-US" sz="1200" b="1" dirty="0">
                <a:latin typeface="Courier New" pitchFamily="49" charset="0"/>
              </a:rPr>
              <a:t> </a:t>
            </a:r>
            <a:r>
              <a:rPr lang="en-US" altLang="en-US" b="1" dirty="0">
                <a:latin typeface="Courier New" pitchFamily="49" charset="0"/>
              </a:rPr>
              <a:t>00</a:t>
            </a:r>
            <a:r>
              <a:rPr lang="en-US" altLang="en-US" sz="1200" b="1" dirty="0">
                <a:latin typeface="Courier New" pitchFamily="49" charset="0"/>
              </a:rPr>
              <a:t> </a:t>
            </a:r>
            <a:r>
              <a:rPr lang="en-US" altLang="en-US" b="1" dirty="0">
                <a:latin typeface="Courier New" pitchFamily="49" charset="0"/>
              </a:rPr>
              <a:t>00</a:t>
            </a:r>
            <a:r>
              <a:rPr lang="en-US" altLang="en-US" sz="1200" b="1" dirty="0">
                <a:latin typeface="Courier New" pitchFamily="49" charset="0"/>
              </a:rPr>
              <a:t> </a:t>
            </a:r>
            <a:r>
              <a:rPr lang="en-US" altLang="en-US" b="1" dirty="0">
                <a:latin typeface="Courier New" pitchFamily="49" charset="0"/>
              </a:rPr>
              <a:t>00</a:t>
            </a:r>
            <a:r>
              <a:rPr lang="en-US" altLang="en-US" sz="1200" b="1" dirty="0">
                <a:latin typeface="Courier New" pitchFamily="49" charset="0"/>
              </a:rPr>
              <a:t> </a:t>
            </a:r>
            <a:r>
              <a:rPr lang="en-US" altLang="en-US" b="1" dirty="0">
                <a:latin typeface="Courier New" pitchFamily="49" charset="0"/>
              </a:rPr>
              <a:t>00</a:t>
            </a:r>
            <a:r>
              <a:rPr lang="en-US" altLang="en-US" sz="1200" b="1" dirty="0">
                <a:latin typeface="Courier New" pitchFamily="49" charset="0"/>
              </a:rPr>
              <a:t> </a:t>
            </a:r>
            <a:r>
              <a:rPr lang="en-US" altLang="en-US" b="1" dirty="0">
                <a:latin typeface="Courier New" pitchFamily="49" charset="0"/>
              </a:rPr>
              <a:t>00</a:t>
            </a:r>
          </a:p>
          <a:p>
            <a:pPr lvl="1">
              <a:buFontTx/>
              <a:buNone/>
            </a:pPr>
            <a:endParaRPr lang="en-US" altLang="en-US" b="1" dirty="0">
              <a:latin typeface="Courier New" pitchFamily="49" charset="0"/>
            </a:endParaRPr>
          </a:p>
        </p:txBody>
      </p:sp>
    </p:spTree>
    <p:extLst>
      <p:ext uri="{BB962C8B-B14F-4D97-AF65-F5344CB8AC3E}">
        <p14:creationId xmlns:p14="http://schemas.microsoft.com/office/powerpoint/2010/main" val="34087409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9410" name="Rectangle 2"/>
          <p:cNvSpPr>
            <a:spLocks noGrp="1" noChangeArrowheads="1"/>
          </p:cNvSpPr>
          <p:nvPr>
            <p:ph type="title"/>
          </p:nvPr>
        </p:nvSpPr>
        <p:spPr/>
        <p:txBody>
          <a:bodyPr>
            <a:normAutofit/>
          </a:bodyPr>
          <a:lstStyle/>
          <a:p>
            <a:r>
              <a:rPr lang="en-US" altLang="en-US" dirty="0"/>
              <a:t> Default Values</a:t>
            </a:r>
          </a:p>
        </p:txBody>
      </p:sp>
      <p:sp>
        <p:nvSpPr>
          <p:cNvPr id="529411" name="Rectangle 3"/>
          <p:cNvSpPr>
            <a:spLocks noGrp="1" noChangeArrowheads="1"/>
          </p:cNvSpPr>
          <p:nvPr>
            <p:ph type="body" idx="1"/>
          </p:nvPr>
        </p:nvSpPr>
        <p:spPr/>
        <p:txBody>
          <a:bodyPr/>
          <a:lstStyle/>
          <a:p>
            <a:pPr marL="400050" lvl="1" indent="0">
              <a:buNone/>
            </a:pPr>
            <a:r>
              <a:rPr lang="en-US" altLang="en-US" sz="2000" dirty="0"/>
              <a:t>In this case, you can initialize your array as follows:</a:t>
            </a:r>
          </a:p>
          <a:p>
            <a:pPr marL="400050" lvl="1" indent="0">
              <a:buNone/>
            </a:pPr>
            <a:endParaRPr lang="en-US" altLang="en-US" sz="2000" dirty="0"/>
          </a:p>
          <a:p>
            <a:pPr lvl="1">
              <a:buFontTx/>
              <a:buNone/>
            </a:pPr>
            <a:r>
              <a:rPr lang="en-US" altLang="en-US" sz="2000" dirty="0">
                <a:latin typeface="Consolas" panose="020B0609020204030204" pitchFamily="49" charset="0"/>
                <a:cs typeface="Consolas" panose="020B0609020204030204" pitchFamily="49" charset="0"/>
              </a:rPr>
              <a:t>for ( </a:t>
            </a:r>
            <a:r>
              <a:rPr lang="en-US" altLang="en-US" sz="2000" dirty="0" err="1">
                <a:latin typeface="Consolas" panose="020B0609020204030204" pitchFamily="49" charset="0"/>
                <a:cs typeface="Consolas" panose="020B0609020204030204" pitchFamily="49" charset="0"/>
              </a:rPr>
              <a:t>int</a:t>
            </a:r>
            <a:r>
              <a:rPr lang="en-US" altLang="en-US" sz="2000" dirty="0">
                <a:latin typeface="Consolas" panose="020B0609020204030204" pitchFamily="49" charset="0"/>
                <a:cs typeface="Consolas" panose="020B0609020204030204" pitchFamily="49" charset="0"/>
              </a:rPr>
              <a:t> </a:t>
            </a:r>
            <a:r>
              <a:rPr lang="en-US" altLang="en-US" sz="2000" dirty="0" err="1">
                <a:latin typeface="Consolas" panose="020B0609020204030204" pitchFamily="49" charset="0"/>
                <a:cs typeface="Consolas" panose="020B0609020204030204" pitchFamily="49" charset="0"/>
              </a:rPr>
              <a:t>i</a:t>
            </a:r>
            <a:r>
              <a:rPr lang="en-US" altLang="en-US" sz="2000" dirty="0">
                <a:latin typeface="Consolas" panose="020B0609020204030204" pitchFamily="49" charset="0"/>
                <a:cs typeface="Consolas" panose="020B0609020204030204" pitchFamily="49" charset="0"/>
              </a:rPr>
              <a:t> = 0; </a:t>
            </a:r>
            <a:r>
              <a:rPr lang="en-US" altLang="en-US" sz="2000" dirty="0" err="1">
                <a:latin typeface="Consolas" panose="020B0609020204030204" pitchFamily="49" charset="0"/>
                <a:cs typeface="Consolas" panose="020B0609020204030204" pitchFamily="49" charset="0"/>
              </a:rPr>
              <a:t>i</a:t>
            </a:r>
            <a:r>
              <a:rPr lang="en-US" altLang="en-US" sz="2000" dirty="0">
                <a:latin typeface="Consolas" panose="020B0609020204030204" pitchFamily="49" charset="0"/>
                <a:cs typeface="Consolas" panose="020B0609020204030204" pitchFamily="49" charset="0"/>
              </a:rPr>
              <a:t> &lt; N; ++</a:t>
            </a:r>
            <a:r>
              <a:rPr lang="en-US" altLang="en-US" sz="2000" dirty="0" err="1">
                <a:latin typeface="Consolas" panose="020B0609020204030204" pitchFamily="49" charset="0"/>
                <a:cs typeface="Consolas" panose="020B0609020204030204" pitchFamily="49" charset="0"/>
              </a:rPr>
              <a:t>i</a:t>
            </a:r>
            <a:r>
              <a:rPr lang="en-US" altLang="en-US" sz="2000" dirty="0">
                <a:latin typeface="Consolas" panose="020B0609020204030204" pitchFamily="49" charset="0"/>
                <a:cs typeface="Consolas" panose="020B0609020204030204" pitchFamily="49" charset="0"/>
              </a:rPr>
              <a:t> ) {</a:t>
            </a:r>
          </a:p>
          <a:p>
            <a:pPr lvl="1">
              <a:buFontTx/>
              <a:buNone/>
            </a:pPr>
            <a:r>
              <a:rPr lang="en-US" altLang="en-US" sz="2000" dirty="0">
                <a:latin typeface="Consolas" panose="020B0609020204030204" pitchFamily="49" charset="0"/>
                <a:cs typeface="Consolas" panose="020B0609020204030204" pitchFamily="49" charset="0"/>
              </a:rPr>
              <a:t>    for ( </a:t>
            </a:r>
            <a:r>
              <a:rPr lang="en-US" altLang="en-US" sz="2000" dirty="0" err="1">
                <a:latin typeface="Consolas" panose="020B0609020204030204" pitchFamily="49" charset="0"/>
                <a:cs typeface="Consolas" panose="020B0609020204030204" pitchFamily="49" charset="0"/>
              </a:rPr>
              <a:t>int</a:t>
            </a:r>
            <a:r>
              <a:rPr lang="en-US" altLang="en-US" sz="2000" dirty="0">
                <a:latin typeface="Consolas" panose="020B0609020204030204" pitchFamily="49" charset="0"/>
                <a:cs typeface="Consolas" panose="020B0609020204030204" pitchFamily="49" charset="0"/>
              </a:rPr>
              <a:t> j = 0; j &lt; N; ++j ) {</a:t>
            </a:r>
          </a:p>
          <a:p>
            <a:pPr lvl="1">
              <a:buFontTx/>
              <a:buNone/>
            </a:pPr>
            <a:r>
              <a:rPr lang="en-US" altLang="en-US" sz="2000" dirty="0">
                <a:latin typeface="Consolas" panose="020B0609020204030204" pitchFamily="49" charset="0"/>
                <a:cs typeface="Consolas" panose="020B0609020204030204" pitchFamily="49" charset="0"/>
              </a:rPr>
              <a:t>        matrix[</a:t>
            </a:r>
            <a:r>
              <a:rPr lang="en-US" altLang="en-US" sz="2000" dirty="0" err="1">
                <a:latin typeface="Consolas" panose="020B0609020204030204" pitchFamily="49" charset="0"/>
                <a:cs typeface="Consolas" panose="020B0609020204030204" pitchFamily="49" charset="0"/>
              </a:rPr>
              <a:t>i</a:t>
            </a:r>
            <a:r>
              <a:rPr lang="en-US" altLang="en-US" sz="2000" dirty="0">
                <a:latin typeface="Consolas" panose="020B0609020204030204" pitchFamily="49" charset="0"/>
                <a:cs typeface="Consolas" panose="020B0609020204030204" pitchFamily="49" charset="0"/>
              </a:rPr>
              <a:t>][j] = INF;</a:t>
            </a:r>
          </a:p>
          <a:p>
            <a:pPr lvl="1">
              <a:buFontTx/>
              <a:buNone/>
            </a:pPr>
            <a:r>
              <a:rPr lang="en-US" altLang="en-US" sz="2000" dirty="0">
                <a:latin typeface="Consolas" panose="020B0609020204030204" pitchFamily="49" charset="0"/>
                <a:cs typeface="Consolas" panose="020B0609020204030204" pitchFamily="49" charset="0"/>
              </a:rPr>
              <a:t>    }</a:t>
            </a:r>
          </a:p>
          <a:p>
            <a:pPr lvl="1">
              <a:buFontTx/>
              <a:buNone/>
            </a:pPr>
            <a:endParaRPr lang="en-US" altLang="en-US" sz="2000" dirty="0">
              <a:latin typeface="Consolas" panose="020B0609020204030204" pitchFamily="49" charset="0"/>
              <a:cs typeface="Consolas" panose="020B0609020204030204" pitchFamily="49" charset="0"/>
            </a:endParaRPr>
          </a:p>
          <a:p>
            <a:pPr lvl="1">
              <a:buFontTx/>
              <a:buNone/>
            </a:pPr>
            <a:r>
              <a:rPr lang="en-US" altLang="en-US" sz="2000" dirty="0">
                <a:latin typeface="Consolas" panose="020B0609020204030204" pitchFamily="49" charset="0"/>
                <a:cs typeface="Consolas" panose="020B0609020204030204" pitchFamily="49" charset="0"/>
              </a:rPr>
              <a:t>    matrix[</a:t>
            </a:r>
            <a:r>
              <a:rPr lang="en-US" altLang="en-US" sz="2000" dirty="0" err="1">
                <a:latin typeface="Consolas" panose="020B0609020204030204" pitchFamily="49" charset="0"/>
                <a:cs typeface="Consolas" panose="020B0609020204030204" pitchFamily="49" charset="0"/>
              </a:rPr>
              <a:t>i</a:t>
            </a:r>
            <a:r>
              <a:rPr lang="en-US" altLang="en-US" sz="2000" dirty="0">
                <a:latin typeface="Consolas" panose="020B0609020204030204" pitchFamily="49" charset="0"/>
                <a:cs typeface="Consolas" panose="020B0609020204030204" pitchFamily="49" charset="0"/>
              </a:rPr>
              <a:t>][</a:t>
            </a:r>
            <a:r>
              <a:rPr lang="en-US" altLang="en-US" sz="2000" dirty="0" err="1">
                <a:latin typeface="Consolas" panose="020B0609020204030204" pitchFamily="49" charset="0"/>
                <a:cs typeface="Consolas" panose="020B0609020204030204" pitchFamily="49" charset="0"/>
              </a:rPr>
              <a:t>i</a:t>
            </a:r>
            <a:r>
              <a:rPr lang="en-US" altLang="en-US" sz="2000" dirty="0">
                <a:latin typeface="Consolas" panose="020B0609020204030204" pitchFamily="49" charset="0"/>
                <a:cs typeface="Consolas" panose="020B0609020204030204" pitchFamily="49" charset="0"/>
              </a:rPr>
              <a:t>] = 0;</a:t>
            </a:r>
          </a:p>
          <a:p>
            <a:pPr lvl="1">
              <a:buFontTx/>
              <a:buNone/>
            </a:pPr>
            <a:r>
              <a:rPr lang="en-US" altLang="en-US" sz="2000" dirty="0">
                <a:latin typeface="Consolas" panose="020B0609020204030204" pitchFamily="49" charset="0"/>
                <a:cs typeface="Consolas" panose="020B0609020204030204" pitchFamily="49" charset="0"/>
              </a:rPr>
              <a:t>}</a:t>
            </a:r>
          </a:p>
          <a:p>
            <a:endParaRPr lang="en-US" altLang="en-US" dirty="0"/>
          </a:p>
          <a:p>
            <a:pPr marL="400050" lvl="1" indent="0">
              <a:buNone/>
            </a:pPr>
            <a:r>
              <a:rPr lang="en-US" altLang="en-US" sz="2000" dirty="0"/>
              <a:t>It makes intuitive sense that the distance from a node to itself is </a:t>
            </a:r>
            <a:r>
              <a:rPr lang="en-US" altLang="en-US" sz="2000" dirty="0">
                <a:latin typeface="Consolas" panose="020B0609020204030204" pitchFamily="49" charset="0"/>
                <a:cs typeface="Consolas" panose="020B0609020204030204" pitchFamily="49" charset="0"/>
              </a:rPr>
              <a:t>0</a:t>
            </a:r>
          </a:p>
        </p:txBody>
      </p:sp>
    </p:spTree>
    <p:extLst>
      <p:ext uri="{BB962C8B-B14F-4D97-AF65-F5344CB8AC3E}">
        <p14:creationId xmlns:p14="http://schemas.microsoft.com/office/powerpoint/2010/main" val="16680006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7058" name="Rectangle 2"/>
          <p:cNvSpPr>
            <a:spLocks noGrp="1" noChangeArrowheads="1"/>
          </p:cNvSpPr>
          <p:nvPr>
            <p:ph type="title"/>
          </p:nvPr>
        </p:nvSpPr>
        <p:spPr/>
        <p:txBody>
          <a:bodyPr>
            <a:normAutofit/>
          </a:bodyPr>
          <a:lstStyle/>
          <a:p>
            <a:r>
              <a:rPr lang="en-US" altLang="en-US" dirty="0"/>
              <a:t> Default Values</a:t>
            </a:r>
          </a:p>
        </p:txBody>
      </p:sp>
      <p:sp>
        <p:nvSpPr>
          <p:cNvPr id="557059" name="Rectangle 3"/>
          <p:cNvSpPr>
            <a:spLocks noGrp="1" noChangeArrowheads="1"/>
          </p:cNvSpPr>
          <p:nvPr>
            <p:ph type="body" idx="1"/>
          </p:nvPr>
        </p:nvSpPr>
        <p:spPr/>
        <p:txBody>
          <a:bodyPr/>
          <a:lstStyle/>
          <a:p>
            <a:pPr marL="400050" lvl="1" indent="0">
              <a:buNone/>
            </a:pPr>
            <a:r>
              <a:rPr lang="en-US" altLang="en-US" sz="2000" dirty="0"/>
              <a:t>If we are representing an </a:t>
            </a:r>
            <a:r>
              <a:rPr lang="en-US" altLang="en-US" sz="2000" dirty="0" err="1"/>
              <a:t>unweighted</a:t>
            </a:r>
            <a:r>
              <a:rPr lang="en-US" altLang="en-US" sz="2000" dirty="0"/>
              <a:t> graph, use Boolean values:</a:t>
            </a:r>
          </a:p>
          <a:p>
            <a:pPr lvl="1">
              <a:buFontTx/>
              <a:buNone/>
            </a:pPr>
            <a:endParaRPr lang="en-US" altLang="en-US" sz="2000" b="1" dirty="0">
              <a:latin typeface="Courier New" pitchFamily="49" charset="0"/>
            </a:endParaRPr>
          </a:p>
          <a:p>
            <a:pPr lvl="1">
              <a:buFontTx/>
              <a:buNone/>
            </a:pPr>
            <a:r>
              <a:rPr lang="en-US" altLang="en-US" sz="2000" dirty="0">
                <a:latin typeface="Consolas" panose="020B0609020204030204" pitchFamily="49" charset="0"/>
                <a:cs typeface="Consolas" panose="020B0609020204030204" pitchFamily="49" charset="0"/>
              </a:rPr>
              <a:t>for ( </a:t>
            </a:r>
            <a:r>
              <a:rPr lang="en-US" altLang="en-US" sz="2000" dirty="0" err="1">
                <a:latin typeface="Consolas" panose="020B0609020204030204" pitchFamily="49" charset="0"/>
                <a:cs typeface="Consolas" panose="020B0609020204030204" pitchFamily="49" charset="0"/>
              </a:rPr>
              <a:t>int</a:t>
            </a:r>
            <a:r>
              <a:rPr lang="en-US" altLang="en-US" sz="2000" dirty="0">
                <a:latin typeface="Consolas" panose="020B0609020204030204" pitchFamily="49" charset="0"/>
                <a:cs typeface="Consolas" panose="020B0609020204030204" pitchFamily="49" charset="0"/>
              </a:rPr>
              <a:t> </a:t>
            </a:r>
            <a:r>
              <a:rPr lang="en-US" altLang="en-US" sz="2000" dirty="0" err="1">
                <a:latin typeface="Consolas" panose="020B0609020204030204" pitchFamily="49" charset="0"/>
                <a:cs typeface="Consolas" panose="020B0609020204030204" pitchFamily="49" charset="0"/>
              </a:rPr>
              <a:t>i</a:t>
            </a:r>
            <a:r>
              <a:rPr lang="en-US" altLang="en-US" sz="2000" dirty="0">
                <a:latin typeface="Consolas" panose="020B0609020204030204" pitchFamily="49" charset="0"/>
                <a:cs typeface="Consolas" panose="020B0609020204030204" pitchFamily="49" charset="0"/>
              </a:rPr>
              <a:t> = 0; </a:t>
            </a:r>
            <a:r>
              <a:rPr lang="en-US" altLang="en-US" sz="2000" dirty="0" err="1">
                <a:latin typeface="Consolas" panose="020B0609020204030204" pitchFamily="49" charset="0"/>
                <a:cs typeface="Consolas" panose="020B0609020204030204" pitchFamily="49" charset="0"/>
              </a:rPr>
              <a:t>i</a:t>
            </a:r>
            <a:r>
              <a:rPr lang="en-US" altLang="en-US" sz="2000" dirty="0">
                <a:latin typeface="Consolas" panose="020B0609020204030204" pitchFamily="49" charset="0"/>
                <a:cs typeface="Consolas" panose="020B0609020204030204" pitchFamily="49" charset="0"/>
              </a:rPr>
              <a:t> &lt; N; ++</a:t>
            </a:r>
            <a:r>
              <a:rPr lang="en-US" altLang="en-US" sz="2000" dirty="0" err="1">
                <a:latin typeface="Consolas" panose="020B0609020204030204" pitchFamily="49" charset="0"/>
                <a:cs typeface="Consolas" panose="020B0609020204030204" pitchFamily="49" charset="0"/>
              </a:rPr>
              <a:t>i</a:t>
            </a:r>
            <a:r>
              <a:rPr lang="en-US" altLang="en-US" sz="2000" dirty="0">
                <a:latin typeface="Consolas" panose="020B0609020204030204" pitchFamily="49" charset="0"/>
                <a:cs typeface="Consolas" panose="020B0609020204030204" pitchFamily="49" charset="0"/>
              </a:rPr>
              <a:t> ) {</a:t>
            </a:r>
          </a:p>
          <a:p>
            <a:pPr lvl="1">
              <a:buFontTx/>
              <a:buNone/>
            </a:pPr>
            <a:r>
              <a:rPr lang="en-US" altLang="en-US" sz="2000" dirty="0">
                <a:latin typeface="Consolas" panose="020B0609020204030204" pitchFamily="49" charset="0"/>
                <a:cs typeface="Consolas" panose="020B0609020204030204" pitchFamily="49" charset="0"/>
              </a:rPr>
              <a:t>    for ( </a:t>
            </a:r>
            <a:r>
              <a:rPr lang="en-US" altLang="en-US" sz="2000" dirty="0" err="1">
                <a:latin typeface="Consolas" panose="020B0609020204030204" pitchFamily="49" charset="0"/>
                <a:cs typeface="Consolas" panose="020B0609020204030204" pitchFamily="49" charset="0"/>
              </a:rPr>
              <a:t>int</a:t>
            </a:r>
            <a:r>
              <a:rPr lang="en-US" altLang="en-US" sz="2000" dirty="0">
                <a:latin typeface="Consolas" panose="020B0609020204030204" pitchFamily="49" charset="0"/>
                <a:cs typeface="Consolas" panose="020B0609020204030204" pitchFamily="49" charset="0"/>
              </a:rPr>
              <a:t> j = 0; j &lt; N; ++j ) {</a:t>
            </a:r>
          </a:p>
          <a:p>
            <a:pPr lvl="1">
              <a:buFontTx/>
              <a:buNone/>
            </a:pPr>
            <a:r>
              <a:rPr lang="en-US" altLang="en-US" sz="2000" dirty="0">
                <a:latin typeface="Consolas" panose="020B0609020204030204" pitchFamily="49" charset="0"/>
                <a:cs typeface="Consolas" panose="020B0609020204030204" pitchFamily="49" charset="0"/>
              </a:rPr>
              <a:t>        matrix[</a:t>
            </a:r>
            <a:r>
              <a:rPr lang="en-US" altLang="en-US" sz="2000" dirty="0" err="1">
                <a:latin typeface="Consolas" panose="020B0609020204030204" pitchFamily="49" charset="0"/>
                <a:cs typeface="Consolas" panose="020B0609020204030204" pitchFamily="49" charset="0"/>
              </a:rPr>
              <a:t>i</a:t>
            </a:r>
            <a:r>
              <a:rPr lang="en-US" altLang="en-US" sz="2000" dirty="0">
                <a:latin typeface="Consolas" panose="020B0609020204030204" pitchFamily="49" charset="0"/>
                <a:cs typeface="Consolas" panose="020B0609020204030204" pitchFamily="49" charset="0"/>
              </a:rPr>
              <a:t>][j] = false;</a:t>
            </a:r>
          </a:p>
          <a:p>
            <a:pPr lvl="1">
              <a:buFontTx/>
              <a:buNone/>
            </a:pPr>
            <a:r>
              <a:rPr lang="en-US" altLang="en-US" sz="2000" dirty="0">
                <a:latin typeface="Consolas" panose="020B0609020204030204" pitchFamily="49" charset="0"/>
                <a:cs typeface="Consolas" panose="020B0609020204030204" pitchFamily="49" charset="0"/>
              </a:rPr>
              <a:t>    }</a:t>
            </a:r>
          </a:p>
          <a:p>
            <a:pPr lvl="1">
              <a:buFontTx/>
              <a:buNone/>
            </a:pPr>
            <a:endParaRPr lang="en-US" altLang="en-US" sz="2000" dirty="0">
              <a:latin typeface="Consolas" panose="020B0609020204030204" pitchFamily="49" charset="0"/>
              <a:cs typeface="Consolas" panose="020B0609020204030204" pitchFamily="49" charset="0"/>
            </a:endParaRPr>
          </a:p>
          <a:p>
            <a:pPr lvl="1">
              <a:buFontTx/>
              <a:buNone/>
            </a:pPr>
            <a:r>
              <a:rPr lang="en-US" altLang="en-US" sz="2000" dirty="0">
                <a:latin typeface="Consolas" panose="020B0609020204030204" pitchFamily="49" charset="0"/>
                <a:cs typeface="Consolas" panose="020B0609020204030204" pitchFamily="49" charset="0"/>
              </a:rPr>
              <a:t>    matrix[</a:t>
            </a:r>
            <a:r>
              <a:rPr lang="en-US" altLang="en-US" sz="2000" dirty="0" err="1">
                <a:latin typeface="Consolas" panose="020B0609020204030204" pitchFamily="49" charset="0"/>
                <a:cs typeface="Consolas" panose="020B0609020204030204" pitchFamily="49" charset="0"/>
              </a:rPr>
              <a:t>i</a:t>
            </a:r>
            <a:r>
              <a:rPr lang="en-US" altLang="en-US" sz="2000" dirty="0">
                <a:latin typeface="Consolas" panose="020B0609020204030204" pitchFamily="49" charset="0"/>
                <a:cs typeface="Consolas" panose="020B0609020204030204" pitchFamily="49" charset="0"/>
              </a:rPr>
              <a:t>][</a:t>
            </a:r>
            <a:r>
              <a:rPr lang="en-US" altLang="en-US" sz="2000" dirty="0" err="1">
                <a:latin typeface="Consolas" panose="020B0609020204030204" pitchFamily="49" charset="0"/>
                <a:cs typeface="Consolas" panose="020B0609020204030204" pitchFamily="49" charset="0"/>
              </a:rPr>
              <a:t>i</a:t>
            </a:r>
            <a:r>
              <a:rPr lang="en-US" altLang="en-US" sz="2000" dirty="0">
                <a:latin typeface="Consolas" panose="020B0609020204030204" pitchFamily="49" charset="0"/>
                <a:cs typeface="Consolas" panose="020B0609020204030204" pitchFamily="49" charset="0"/>
              </a:rPr>
              <a:t>] = true;</a:t>
            </a:r>
          </a:p>
          <a:p>
            <a:pPr lvl="1">
              <a:buFontTx/>
              <a:buNone/>
            </a:pPr>
            <a:r>
              <a:rPr lang="en-US" altLang="en-US" sz="2000" dirty="0">
                <a:latin typeface="Consolas" panose="020B0609020204030204" pitchFamily="49" charset="0"/>
                <a:cs typeface="Consolas" panose="020B0609020204030204" pitchFamily="49" charset="0"/>
              </a:rPr>
              <a:t>}</a:t>
            </a:r>
          </a:p>
          <a:p>
            <a:pPr lvl="1">
              <a:buFontTx/>
              <a:buNone/>
            </a:pPr>
            <a:endParaRPr lang="en-US" altLang="en-US" sz="2000" dirty="0">
              <a:latin typeface="Consolas" panose="020B0609020204030204" pitchFamily="49" charset="0"/>
              <a:cs typeface="Consolas" panose="020B0609020204030204" pitchFamily="49" charset="0"/>
            </a:endParaRPr>
          </a:p>
          <a:p>
            <a:pPr marL="400050" lvl="1" indent="0">
              <a:buNone/>
            </a:pPr>
            <a:r>
              <a:rPr lang="en-US" altLang="en-US" sz="2000" dirty="0"/>
              <a:t>It makes intuitive sense that a vertex is connected to itself</a:t>
            </a:r>
          </a:p>
        </p:txBody>
      </p:sp>
    </p:spTree>
    <p:extLst>
      <p:ext uri="{BB962C8B-B14F-4D97-AF65-F5344CB8AC3E}">
        <p14:creationId xmlns:p14="http://schemas.microsoft.com/office/powerpoint/2010/main" val="19552280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1458" name="Rectangle 2"/>
          <p:cNvSpPr>
            <a:spLocks noGrp="1" noChangeArrowheads="1"/>
          </p:cNvSpPr>
          <p:nvPr>
            <p:ph type="title"/>
          </p:nvPr>
        </p:nvSpPr>
        <p:spPr/>
        <p:txBody>
          <a:bodyPr>
            <a:normAutofit/>
          </a:bodyPr>
          <a:lstStyle/>
          <a:p>
            <a:r>
              <a:rPr lang="en-US" altLang="en-US" dirty="0"/>
              <a:t>Adjacency Matrix</a:t>
            </a:r>
          </a:p>
        </p:txBody>
      </p:sp>
      <p:sp>
        <p:nvSpPr>
          <p:cNvPr id="531459" name="Rectangle 3"/>
          <p:cNvSpPr>
            <a:spLocks noGrp="1" noChangeArrowheads="1"/>
          </p:cNvSpPr>
          <p:nvPr>
            <p:ph type="body" idx="1"/>
          </p:nvPr>
        </p:nvSpPr>
        <p:spPr/>
        <p:txBody>
          <a:bodyPr>
            <a:normAutofit/>
          </a:bodyPr>
          <a:lstStyle/>
          <a:p>
            <a:pPr marL="400050" lvl="1" indent="0">
              <a:buNone/>
            </a:pPr>
            <a:r>
              <a:rPr lang="en-US" altLang="en-US" sz="2000" dirty="0"/>
              <a:t>Let us look at the representation of our example graph</a:t>
            </a:r>
          </a:p>
          <a:p>
            <a:pPr marL="400050" lvl="1" indent="0">
              <a:buNone/>
            </a:pPr>
            <a:r>
              <a:rPr lang="en-US" altLang="en-US" sz="2000" dirty="0"/>
              <a:t>Initially none of the edges are recorded:</a:t>
            </a:r>
          </a:p>
        </p:txBody>
      </p:sp>
      <p:pic>
        <p:nvPicPr>
          <p:cNvPr id="531460" name="Picture 4" descr="d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57375" y="3394075"/>
            <a:ext cx="5430838" cy="19065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81376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42" name="Rectangle 2"/>
          <p:cNvSpPr>
            <a:spLocks noGrp="1" noChangeArrowheads="1"/>
          </p:cNvSpPr>
          <p:nvPr>
            <p:ph type="title"/>
          </p:nvPr>
        </p:nvSpPr>
        <p:spPr/>
        <p:txBody>
          <a:bodyPr>
            <a:normAutofit/>
          </a:bodyPr>
          <a:lstStyle/>
          <a:p>
            <a:r>
              <a:rPr lang="en-US" altLang="en-US" dirty="0"/>
              <a:t>Background</a:t>
            </a:r>
          </a:p>
        </p:txBody>
      </p:sp>
      <p:sp>
        <p:nvSpPr>
          <p:cNvPr id="522243" name="Rectangle 3"/>
          <p:cNvSpPr>
            <a:spLocks noGrp="1" noChangeArrowheads="1"/>
          </p:cNvSpPr>
          <p:nvPr>
            <p:ph type="body" idx="1"/>
          </p:nvPr>
        </p:nvSpPr>
        <p:spPr/>
        <p:txBody>
          <a:bodyPr/>
          <a:lstStyle/>
          <a:p>
            <a:r>
              <a:rPr lang="en-US" altLang="en-US"/>
              <a:t>Project 5 requires you to store a graph with a given number of vertices numbered </a:t>
            </a:r>
            <a:r>
              <a:rPr lang="en-US" altLang="en-US">
                <a:latin typeface="Times New Roman" pitchFamily="18" charset="0"/>
              </a:rPr>
              <a:t>0</a:t>
            </a:r>
            <a:r>
              <a:rPr lang="en-US" altLang="en-US"/>
              <a:t> through </a:t>
            </a:r>
            <a:r>
              <a:rPr lang="en-US" altLang="en-US" i="1">
                <a:latin typeface="Times New Roman" pitchFamily="18" charset="0"/>
              </a:rPr>
              <a:t>n</a:t>
            </a:r>
            <a:r>
              <a:rPr lang="en-US" altLang="en-US">
                <a:latin typeface="Times New Roman" pitchFamily="18" charset="0"/>
              </a:rPr>
              <a:t> – 1</a:t>
            </a:r>
          </a:p>
          <a:p>
            <a:r>
              <a:rPr lang="en-US" altLang="en-US"/>
              <a:t>Initially, there are no edges between these </a:t>
            </a:r>
            <a:r>
              <a:rPr lang="en-US" altLang="en-US" i="1">
                <a:latin typeface="Times New Roman" pitchFamily="18" charset="0"/>
              </a:rPr>
              <a:t>n</a:t>
            </a:r>
            <a:r>
              <a:rPr lang="en-US" altLang="en-US"/>
              <a:t> vertices</a:t>
            </a:r>
          </a:p>
          <a:p>
            <a:r>
              <a:rPr lang="en-US" altLang="en-US"/>
              <a:t>The </a:t>
            </a:r>
            <a:r>
              <a:rPr lang="en-US" altLang="en-US" sz="2800" b="1">
                <a:latin typeface="Courier New" pitchFamily="49" charset="0"/>
              </a:rPr>
              <a:t>insert</a:t>
            </a:r>
            <a:r>
              <a:rPr lang="en-US" altLang="en-US"/>
              <a:t> command adds edges to the graph while the number vertices remains unchanged</a:t>
            </a:r>
          </a:p>
        </p:txBody>
      </p:sp>
    </p:spTree>
    <p:extLst>
      <p:ext uri="{BB962C8B-B14F-4D97-AF65-F5344CB8AC3E}">
        <p14:creationId xmlns:p14="http://schemas.microsoft.com/office/powerpoint/2010/main" val="206025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2485" name="Picture 5" descr="d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57375" y="3394075"/>
            <a:ext cx="5430838" cy="1906588"/>
          </a:xfrm>
          <a:prstGeom prst="rect">
            <a:avLst/>
          </a:prstGeom>
          <a:noFill/>
          <a:extLst>
            <a:ext uri="{909E8E84-426E-40DD-AFC4-6F175D3DCCD1}">
              <a14:hiddenFill xmlns:a14="http://schemas.microsoft.com/office/drawing/2010/main">
                <a:solidFill>
                  <a:srgbClr val="FFFFFF"/>
                </a:solidFill>
              </a14:hiddenFill>
            </a:ext>
          </a:extLst>
        </p:spPr>
      </p:pic>
      <p:sp>
        <p:nvSpPr>
          <p:cNvPr id="532482" name="Rectangle 2"/>
          <p:cNvSpPr>
            <a:spLocks noGrp="1" noChangeArrowheads="1"/>
          </p:cNvSpPr>
          <p:nvPr>
            <p:ph type="title"/>
          </p:nvPr>
        </p:nvSpPr>
        <p:spPr/>
        <p:txBody>
          <a:bodyPr>
            <a:normAutofit/>
          </a:bodyPr>
          <a:lstStyle/>
          <a:p>
            <a:r>
              <a:rPr lang="en-US" altLang="en-US" dirty="0"/>
              <a:t>Adjacency Matrix</a:t>
            </a:r>
          </a:p>
        </p:txBody>
      </p:sp>
      <p:sp>
        <p:nvSpPr>
          <p:cNvPr id="532483" name="Rectangle 3"/>
          <p:cNvSpPr>
            <a:spLocks noGrp="1" noChangeArrowheads="1"/>
          </p:cNvSpPr>
          <p:nvPr>
            <p:ph type="body" idx="1"/>
          </p:nvPr>
        </p:nvSpPr>
        <p:spPr/>
        <p:txBody>
          <a:bodyPr/>
          <a:lstStyle/>
          <a:p>
            <a:pPr marL="400050" lvl="1" indent="0">
              <a:buNone/>
            </a:pPr>
            <a:r>
              <a:rPr lang="en-US" altLang="en-US" sz="2000" dirty="0"/>
              <a:t>To insert the edge between </a:t>
            </a:r>
            <a:r>
              <a:rPr lang="en-US" altLang="en-US" sz="2000" dirty="0">
                <a:latin typeface="Times New Roman" pitchFamily="18" charset="0"/>
              </a:rPr>
              <a:t>0</a:t>
            </a:r>
            <a:r>
              <a:rPr lang="en-US" altLang="en-US" sz="2000" dirty="0"/>
              <a:t> and </a:t>
            </a:r>
            <a:r>
              <a:rPr lang="en-US" altLang="en-US" sz="2000" dirty="0">
                <a:latin typeface="Times New Roman" pitchFamily="18" charset="0"/>
              </a:rPr>
              <a:t>1</a:t>
            </a:r>
            <a:r>
              <a:rPr lang="en-US" altLang="en-US" sz="2000" dirty="0"/>
              <a:t> with weight </a:t>
            </a:r>
            <a:r>
              <a:rPr lang="en-US" altLang="en-US" sz="2000" dirty="0">
                <a:latin typeface="Times New Roman" pitchFamily="18" charset="0"/>
              </a:rPr>
              <a:t>0.83</a:t>
            </a:r>
            <a:r>
              <a:rPr lang="en-US" altLang="en-US" sz="2000" dirty="0"/>
              <a:t>, we set</a:t>
            </a:r>
          </a:p>
          <a:p>
            <a:pPr lvl="1">
              <a:buFontTx/>
              <a:buNone/>
            </a:pPr>
            <a:r>
              <a:rPr lang="en-US" altLang="en-US" dirty="0"/>
              <a:t>	</a:t>
            </a:r>
            <a:r>
              <a:rPr lang="en-US" altLang="en-US" dirty="0">
                <a:latin typeface="Consolas" panose="020B0609020204030204" pitchFamily="49" charset="0"/>
                <a:cs typeface="Consolas" panose="020B0609020204030204" pitchFamily="49" charset="0"/>
              </a:rPr>
              <a:t>matrix[0][1] = matrix[1][0] = 0.83;</a:t>
            </a:r>
          </a:p>
        </p:txBody>
      </p:sp>
    </p:spTree>
    <p:extLst>
      <p:ext uri="{BB962C8B-B14F-4D97-AF65-F5344CB8AC3E}">
        <p14:creationId xmlns:p14="http://schemas.microsoft.com/office/powerpoint/2010/main" val="385779346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3510" name="Picture 6" descr="d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57375" y="3394075"/>
            <a:ext cx="5430838" cy="1906588"/>
          </a:xfrm>
          <a:prstGeom prst="rect">
            <a:avLst/>
          </a:prstGeom>
          <a:noFill/>
          <a:extLst>
            <a:ext uri="{909E8E84-426E-40DD-AFC4-6F175D3DCCD1}">
              <a14:hiddenFill xmlns:a14="http://schemas.microsoft.com/office/drawing/2010/main">
                <a:solidFill>
                  <a:srgbClr val="FFFFFF"/>
                </a:solidFill>
              </a14:hiddenFill>
            </a:ext>
          </a:extLst>
        </p:spPr>
      </p:pic>
      <p:sp>
        <p:nvSpPr>
          <p:cNvPr id="533506" name="Rectangle 2"/>
          <p:cNvSpPr>
            <a:spLocks noGrp="1" noChangeArrowheads="1"/>
          </p:cNvSpPr>
          <p:nvPr>
            <p:ph type="title"/>
          </p:nvPr>
        </p:nvSpPr>
        <p:spPr/>
        <p:txBody>
          <a:bodyPr>
            <a:normAutofit/>
          </a:bodyPr>
          <a:lstStyle/>
          <a:p>
            <a:r>
              <a:rPr lang="en-US" altLang="en-US" dirty="0"/>
              <a:t>Adjacency Matrix</a:t>
            </a:r>
          </a:p>
        </p:txBody>
      </p:sp>
      <p:sp>
        <p:nvSpPr>
          <p:cNvPr id="533507" name="Rectangle 3"/>
          <p:cNvSpPr>
            <a:spLocks noGrp="1" noChangeArrowheads="1"/>
          </p:cNvSpPr>
          <p:nvPr>
            <p:ph type="body" idx="1"/>
          </p:nvPr>
        </p:nvSpPr>
        <p:spPr/>
        <p:txBody>
          <a:bodyPr>
            <a:normAutofit/>
          </a:bodyPr>
          <a:lstStyle/>
          <a:p>
            <a:pPr marL="400050" lvl="1" indent="0">
              <a:buNone/>
            </a:pPr>
            <a:r>
              <a:rPr lang="en-US" altLang="en-US" sz="2000" dirty="0"/>
              <a:t>The final result is shown as follows</a:t>
            </a:r>
          </a:p>
          <a:p>
            <a:pPr marL="400050" lvl="1" indent="0">
              <a:buNone/>
            </a:pPr>
            <a:endParaRPr lang="en-US" altLang="en-US" sz="2000" dirty="0"/>
          </a:p>
          <a:p>
            <a:pPr marL="400050" lvl="1" indent="0">
              <a:buNone/>
            </a:pPr>
            <a:r>
              <a:rPr lang="en-US" altLang="en-US" sz="2000" dirty="0"/>
              <a:t>Note, however, that these six arrays could be anywhere in memory...</a:t>
            </a:r>
          </a:p>
        </p:txBody>
      </p:sp>
    </p:spTree>
    <p:extLst>
      <p:ext uri="{BB962C8B-B14F-4D97-AF65-F5344CB8AC3E}">
        <p14:creationId xmlns:p14="http://schemas.microsoft.com/office/powerpoint/2010/main" val="278423007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5794" name="Rectangle 2"/>
          <p:cNvSpPr>
            <a:spLocks noGrp="1" noChangeArrowheads="1"/>
          </p:cNvSpPr>
          <p:nvPr>
            <p:ph type="title"/>
          </p:nvPr>
        </p:nvSpPr>
        <p:spPr/>
        <p:txBody>
          <a:bodyPr>
            <a:normAutofit/>
          </a:bodyPr>
          <a:lstStyle/>
          <a:p>
            <a:r>
              <a:rPr lang="en-US" altLang="en-US" dirty="0"/>
              <a:t>Beyond Array Bounds</a:t>
            </a:r>
          </a:p>
        </p:txBody>
      </p:sp>
      <p:sp>
        <p:nvSpPr>
          <p:cNvPr id="545795" name="Rectangle 3"/>
          <p:cNvSpPr>
            <a:spLocks noGrp="1" noChangeArrowheads="1"/>
          </p:cNvSpPr>
          <p:nvPr>
            <p:ph type="body" idx="1"/>
          </p:nvPr>
        </p:nvSpPr>
        <p:spPr/>
        <p:txBody>
          <a:bodyPr/>
          <a:lstStyle/>
          <a:p>
            <a:r>
              <a:rPr lang="en-US" altLang="en-US"/>
              <a:t>Until now, some of you may have gone beyond array bounds accidentally</a:t>
            </a:r>
          </a:p>
          <a:p>
            <a:r>
              <a:rPr lang="en-US" altLang="en-US"/>
              <a:t>Recall that</a:t>
            </a:r>
          </a:p>
          <a:p>
            <a:pPr>
              <a:buFontTx/>
              <a:buNone/>
            </a:pPr>
            <a:r>
              <a:rPr lang="en-US" altLang="en-US" sz="2400" b="1">
                <a:latin typeface="Courier New" pitchFamily="49" charset="0"/>
              </a:rPr>
              <a:t>			int * array = new int[10];</a:t>
            </a:r>
            <a:endParaRPr lang="en-US" altLang="en-US"/>
          </a:p>
          <a:p>
            <a:pPr>
              <a:buFontTx/>
              <a:buNone/>
            </a:pPr>
            <a:r>
              <a:rPr lang="en-US" altLang="en-US"/>
              <a:t>	allocates 40 bytes (4 bytes/int) and the entries are accessed with </a:t>
            </a:r>
            <a:r>
              <a:rPr lang="en-US" altLang="en-US" sz="2400" b="1">
                <a:latin typeface="Courier New" pitchFamily="49" charset="0"/>
              </a:rPr>
              <a:t>array[0]</a:t>
            </a:r>
            <a:r>
              <a:rPr lang="en-US" altLang="en-US"/>
              <a:t> through </a:t>
            </a:r>
            <a:r>
              <a:rPr lang="en-US" altLang="en-US" sz="2400" b="1">
                <a:latin typeface="Courier New" pitchFamily="49" charset="0"/>
              </a:rPr>
              <a:t>array[9]</a:t>
            </a:r>
            <a:r>
              <a:rPr lang="en-US" altLang="en-US"/>
              <a:t> </a:t>
            </a:r>
          </a:p>
        </p:txBody>
      </p:sp>
      <p:pic>
        <p:nvPicPr>
          <p:cNvPr id="545797" name="Picture 5" descr="x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025" y="5227638"/>
            <a:ext cx="8963025" cy="1441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197257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6818" name="Rectangle 2"/>
          <p:cNvSpPr>
            <a:spLocks noGrp="1" noChangeArrowheads="1"/>
          </p:cNvSpPr>
          <p:nvPr>
            <p:ph type="title"/>
          </p:nvPr>
        </p:nvSpPr>
        <p:spPr/>
        <p:txBody>
          <a:bodyPr>
            <a:normAutofit/>
          </a:bodyPr>
          <a:lstStyle/>
          <a:p>
            <a:r>
              <a:rPr lang="en-US" altLang="en-US" dirty="0"/>
              <a:t>Beyond Array Bounds</a:t>
            </a:r>
          </a:p>
        </p:txBody>
      </p:sp>
      <p:sp>
        <p:nvSpPr>
          <p:cNvPr id="546819" name="Rectangle 3"/>
          <p:cNvSpPr>
            <a:spLocks noGrp="1" noChangeArrowheads="1"/>
          </p:cNvSpPr>
          <p:nvPr>
            <p:ph type="body" idx="1"/>
          </p:nvPr>
        </p:nvSpPr>
        <p:spPr/>
        <p:txBody>
          <a:bodyPr/>
          <a:lstStyle/>
          <a:p>
            <a:r>
              <a:rPr lang="en-US" altLang="en-US"/>
              <a:t>If you try to access either </a:t>
            </a:r>
            <a:r>
              <a:rPr lang="en-US" altLang="en-US" sz="2800" b="1">
                <a:latin typeface="Courier New" pitchFamily="49" charset="0"/>
              </a:rPr>
              <a:t>array[10]</a:t>
            </a:r>
            <a:r>
              <a:rPr lang="en-US" altLang="en-US"/>
              <a:t> or </a:t>
            </a:r>
            <a:r>
              <a:rPr lang="en-US" altLang="en-US" sz="2800" b="1">
                <a:latin typeface="Courier New" pitchFamily="49" charset="0"/>
              </a:rPr>
              <a:t>array[-1]</a:t>
            </a:r>
            <a:r>
              <a:rPr lang="en-US" altLang="en-US"/>
              <a:t>, you are accessing memory which has not been allocated for this array</a:t>
            </a:r>
          </a:p>
          <a:p>
            <a:endParaRPr lang="en-US" altLang="en-US"/>
          </a:p>
          <a:p>
            <a:endParaRPr lang="en-US" altLang="en-US"/>
          </a:p>
          <a:p>
            <a:endParaRPr lang="en-US" altLang="en-US"/>
          </a:p>
        </p:txBody>
      </p:sp>
      <p:pic>
        <p:nvPicPr>
          <p:cNvPr id="546822" name="Picture 6" descr="x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025" y="3213100"/>
            <a:ext cx="8963025" cy="1441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429583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0914" name="Rectangle 2"/>
          <p:cNvSpPr>
            <a:spLocks noGrp="1" noChangeArrowheads="1"/>
          </p:cNvSpPr>
          <p:nvPr>
            <p:ph type="title"/>
          </p:nvPr>
        </p:nvSpPr>
        <p:spPr/>
        <p:txBody>
          <a:bodyPr>
            <a:normAutofit/>
          </a:bodyPr>
          <a:lstStyle/>
          <a:p>
            <a:r>
              <a:rPr lang="en-US" altLang="en-US" dirty="0"/>
              <a:t>Beyond Array Bounds</a:t>
            </a:r>
          </a:p>
        </p:txBody>
      </p:sp>
      <p:sp>
        <p:nvSpPr>
          <p:cNvPr id="550915" name="Rectangle 3"/>
          <p:cNvSpPr>
            <a:spLocks noGrp="1" noChangeArrowheads="1"/>
          </p:cNvSpPr>
          <p:nvPr>
            <p:ph type="body" idx="1"/>
          </p:nvPr>
        </p:nvSpPr>
        <p:spPr/>
        <p:txBody>
          <a:bodyPr/>
          <a:lstStyle/>
          <a:p>
            <a:r>
              <a:rPr lang="en-US" altLang="en-US"/>
              <a:t>This memory may be used:</a:t>
            </a:r>
          </a:p>
          <a:p>
            <a:pPr lvl="1"/>
            <a:r>
              <a:rPr lang="en-US" altLang="en-US"/>
              <a:t>for different local variables, or</a:t>
            </a:r>
          </a:p>
          <a:p>
            <a:pPr lvl="1"/>
            <a:r>
              <a:rPr lang="en-US" altLang="en-US"/>
              <a:t>by some other process</a:t>
            </a:r>
          </a:p>
          <a:p>
            <a:r>
              <a:rPr lang="en-US" altLang="en-US"/>
              <a:t>In the first case, you will have a bug which is very difficult to track down</a:t>
            </a:r>
          </a:p>
          <a:p>
            <a:pPr lvl="1"/>
            <a:r>
              <a:rPr lang="en-US" altLang="en-US" i="1"/>
              <a:t>e</a:t>
            </a:r>
            <a:r>
              <a:rPr lang="en-US" altLang="en-US"/>
              <a:t>.</a:t>
            </a:r>
            <a:r>
              <a:rPr lang="en-US" altLang="en-US" i="1"/>
              <a:t>g</a:t>
            </a:r>
            <a:r>
              <a:rPr lang="en-US" altLang="en-US"/>
              <a:t>., a variable will appear to change its value without an explicit assignment</a:t>
            </a:r>
          </a:p>
          <a:p>
            <a:r>
              <a:rPr lang="en-US" altLang="en-US"/>
              <a:t>In the second case, the OS will terminate your process (segmentation fault)</a:t>
            </a:r>
          </a:p>
        </p:txBody>
      </p:sp>
    </p:spTree>
    <p:extLst>
      <p:ext uri="{BB962C8B-B14F-4D97-AF65-F5344CB8AC3E}">
        <p14:creationId xmlns:p14="http://schemas.microsoft.com/office/powerpoint/2010/main" val="201698819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1938" name="Rectangle 2"/>
          <p:cNvSpPr>
            <a:spLocks noGrp="1" noChangeArrowheads="1"/>
          </p:cNvSpPr>
          <p:nvPr>
            <p:ph type="title"/>
          </p:nvPr>
        </p:nvSpPr>
        <p:spPr/>
        <p:txBody>
          <a:bodyPr>
            <a:normAutofit/>
          </a:bodyPr>
          <a:lstStyle/>
          <a:p>
            <a:r>
              <a:rPr lang="en-US" altLang="en-US" dirty="0"/>
              <a:t>Beyond Array Bounds</a:t>
            </a:r>
          </a:p>
        </p:txBody>
      </p:sp>
      <p:sp>
        <p:nvSpPr>
          <p:cNvPr id="551939" name="Rectangle 3"/>
          <p:cNvSpPr>
            <a:spLocks noGrp="1" noChangeArrowheads="1"/>
          </p:cNvSpPr>
          <p:nvPr>
            <p:ph type="body" idx="1"/>
          </p:nvPr>
        </p:nvSpPr>
        <p:spPr/>
        <p:txBody>
          <a:bodyPr/>
          <a:lstStyle/>
          <a:p>
            <a:r>
              <a:rPr lang="en-US" altLang="en-US"/>
              <a:t>Now we have a very explicit example of what happens if you go outside your expected array bounds</a:t>
            </a:r>
          </a:p>
          <a:p>
            <a:r>
              <a:rPr lang="en-US" altLang="en-US"/>
              <a:t>Notice that the value stored</a:t>
            </a:r>
            <a:br>
              <a:rPr lang="en-US" altLang="en-US"/>
            </a:br>
            <a:r>
              <a:rPr lang="en-US" altLang="en-US"/>
              <a:t>at </a:t>
            </a:r>
            <a:r>
              <a:rPr lang="en-US" altLang="en-US" sz="2800" b="1">
                <a:latin typeface="Courier New" pitchFamily="49" charset="0"/>
              </a:rPr>
              <a:t>matrix</a:t>
            </a:r>
            <a:r>
              <a:rPr lang="en-US" altLang="en-US" sz="2800" b="1">
                <a:solidFill>
                  <a:schemeClr val="hlink"/>
                </a:solidFill>
                <a:latin typeface="Courier New" pitchFamily="49" charset="0"/>
              </a:rPr>
              <a:t>[4]</a:t>
            </a:r>
            <a:r>
              <a:rPr lang="en-US" altLang="en-US" sz="2800" b="1">
                <a:latin typeface="Courier New" pitchFamily="49" charset="0"/>
              </a:rPr>
              <a:t>[1]</a:t>
            </a:r>
            <a:r>
              <a:rPr lang="en-US" altLang="en-US"/>
              <a:t> is </a:t>
            </a:r>
            <a:r>
              <a:rPr lang="en-US" altLang="en-US">
                <a:solidFill>
                  <a:schemeClr val="hlink"/>
                </a:solidFill>
              </a:rPr>
              <a:t>0.46</a:t>
            </a:r>
            <a:endParaRPr lang="en-US" altLang="en-US"/>
          </a:p>
          <a:p>
            <a:r>
              <a:rPr lang="en-US" altLang="en-US"/>
              <a:t>We can also access it using</a:t>
            </a:r>
            <a:br>
              <a:rPr lang="en-US" altLang="en-US"/>
            </a:br>
            <a:r>
              <a:rPr lang="en-US" altLang="en-US"/>
              <a:t>either:</a:t>
            </a:r>
          </a:p>
          <a:p>
            <a:pPr lvl="1">
              <a:buFontTx/>
              <a:buNone/>
            </a:pPr>
            <a:r>
              <a:rPr lang="en-US" altLang="en-US"/>
              <a:t>		</a:t>
            </a:r>
            <a:r>
              <a:rPr lang="en-US" altLang="en-US" b="1">
                <a:latin typeface="Courier New" pitchFamily="49" charset="0"/>
              </a:rPr>
              <a:t>matrix</a:t>
            </a:r>
            <a:r>
              <a:rPr lang="en-US" altLang="en-US" b="1">
                <a:solidFill>
                  <a:srgbClr val="00CC00"/>
                </a:solidFill>
                <a:latin typeface="Courier New" pitchFamily="49" charset="0"/>
              </a:rPr>
              <a:t>[3]</a:t>
            </a:r>
            <a:r>
              <a:rPr lang="en-US" altLang="en-US" b="1">
                <a:latin typeface="Courier New" pitchFamily="49" charset="0"/>
              </a:rPr>
              <a:t>[4]</a:t>
            </a:r>
          </a:p>
          <a:p>
            <a:pPr lvl="1">
              <a:buFontTx/>
              <a:buNone/>
            </a:pPr>
            <a:r>
              <a:rPr lang="en-US" altLang="en-US" b="1"/>
              <a:t>		</a:t>
            </a:r>
            <a:r>
              <a:rPr lang="en-US" altLang="en-US" b="1">
                <a:latin typeface="Courier New" pitchFamily="49" charset="0"/>
              </a:rPr>
              <a:t>matrix</a:t>
            </a:r>
            <a:r>
              <a:rPr lang="en-US" altLang="en-US" b="1">
                <a:solidFill>
                  <a:srgbClr val="CC3399"/>
                </a:solidFill>
                <a:latin typeface="Courier New" pitchFamily="49" charset="0"/>
              </a:rPr>
              <a:t>[5]</a:t>
            </a:r>
            <a:r>
              <a:rPr lang="en-US" altLang="en-US" b="1">
                <a:latin typeface="Courier New" pitchFamily="49" charset="0"/>
              </a:rPr>
              <a:t>[-3]</a:t>
            </a:r>
          </a:p>
        </p:txBody>
      </p:sp>
      <p:pic>
        <p:nvPicPr>
          <p:cNvPr id="551941" name="Picture 5" descr="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27763" y="3284538"/>
            <a:ext cx="2587625" cy="3309937"/>
          </a:xfrm>
          <a:prstGeom prst="rect">
            <a:avLst/>
          </a:prstGeom>
          <a:noFill/>
          <a:extLst>
            <a:ext uri="{909E8E84-426E-40DD-AFC4-6F175D3DCCD1}">
              <a14:hiddenFill xmlns:a14="http://schemas.microsoft.com/office/drawing/2010/main">
                <a:solidFill>
                  <a:srgbClr val="FFFFFF"/>
                </a:solidFill>
              </a14:hiddenFill>
            </a:ext>
          </a:extLst>
        </p:spPr>
      </p:pic>
      <p:sp>
        <p:nvSpPr>
          <p:cNvPr id="551942" name="Oval 6"/>
          <p:cNvSpPr>
            <a:spLocks noChangeArrowheads="1"/>
          </p:cNvSpPr>
          <p:nvPr/>
        </p:nvSpPr>
        <p:spPr bwMode="auto">
          <a:xfrm>
            <a:off x="8459788" y="4797425"/>
            <a:ext cx="288925" cy="287338"/>
          </a:xfrm>
          <a:prstGeom prst="ellipse">
            <a:avLst/>
          </a:prstGeom>
          <a:noFill/>
          <a:ln w="381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Tree>
    <p:extLst>
      <p:ext uri="{BB962C8B-B14F-4D97-AF65-F5344CB8AC3E}">
        <p14:creationId xmlns:p14="http://schemas.microsoft.com/office/powerpoint/2010/main" val="358612846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62" name="Rectangle 2"/>
          <p:cNvSpPr>
            <a:spLocks noGrp="1" noChangeArrowheads="1"/>
          </p:cNvSpPr>
          <p:nvPr>
            <p:ph type="title"/>
          </p:nvPr>
        </p:nvSpPr>
        <p:spPr/>
        <p:txBody>
          <a:bodyPr>
            <a:normAutofit/>
          </a:bodyPr>
          <a:lstStyle/>
          <a:p>
            <a:r>
              <a:rPr lang="en-US" altLang="en-US" dirty="0"/>
              <a:t>Beyond Array Bounds</a:t>
            </a:r>
          </a:p>
        </p:txBody>
      </p:sp>
      <p:sp>
        <p:nvSpPr>
          <p:cNvPr id="552963" name="Rectangle 3"/>
          <p:cNvSpPr>
            <a:spLocks noGrp="1" noChangeArrowheads="1"/>
          </p:cNvSpPr>
          <p:nvPr>
            <p:ph type="body" idx="1"/>
          </p:nvPr>
        </p:nvSpPr>
        <p:spPr/>
        <p:txBody>
          <a:bodyPr/>
          <a:lstStyle/>
          <a:p>
            <a:r>
              <a:rPr lang="en-US" altLang="en-US"/>
              <a:t>Thus, if you wanted to find the distance between vertices 3 and 4, if you access</a:t>
            </a:r>
            <a:br>
              <a:rPr lang="en-US" altLang="en-US"/>
            </a:br>
            <a:r>
              <a:rPr lang="en-US" altLang="en-US" sz="2800" b="1">
                <a:latin typeface="Courier New" pitchFamily="49" charset="0"/>
              </a:rPr>
              <a:t>matrix</a:t>
            </a:r>
            <a:r>
              <a:rPr lang="en-US" altLang="en-US" sz="2800" b="1">
                <a:solidFill>
                  <a:schemeClr val="hlink"/>
                </a:solidFill>
                <a:latin typeface="Courier New" pitchFamily="49" charset="0"/>
              </a:rPr>
              <a:t>[4]</a:t>
            </a:r>
            <a:r>
              <a:rPr lang="en-US" altLang="en-US" sz="2800" b="1">
                <a:latin typeface="Courier New" pitchFamily="49" charset="0"/>
              </a:rPr>
              <a:t>[3]</a:t>
            </a:r>
            <a:r>
              <a:rPr lang="en-US" altLang="en-US"/>
              <a:t>, you get is 0.24</a:t>
            </a:r>
          </a:p>
          <a:p>
            <a:r>
              <a:rPr lang="en-US" altLang="en-US"/>
              <a:t>If, however, you access</a:t>
            </a:r>
            <a:br>
              <a:rPr lang="en-US" altLang="en-US"/>
            </a:br>
            <a:r>
              <a:rPr lang="en-US" altLang="en-US" sz="2800" b="1">
                <a:latin typeface="Courier New" pitchFamily="49" charset="0"/>
              </a:rPr>
              <a:t>matrix</a:t>
            </a:r>
            <a:r>
              <a:rPr lang="en-US" altLang="en-US" sz="2800" b="1">
                <a:solidFill>
                  <a:srgbClr val="00CC00"/>
                </a:solidFill>
                <a:latin typeface="Courier New" pitchFamily="49" charset="0"/>
              </a:rPr>
              <a:t>[3]</a:t>
            </a:r>
            <a:r>
              <a:rPr lang="en-US" altLang="en-US" sz="2800" b="1">
                <a:latin typeface="Courier New" pitchFamily="49" charset="0"/>
              </a:rPr>
              <a:t>[4]</a:t>
            </a:r>
            <a:r>
              <a:rPr lang="en-US" altLang="en-US"/>
              <a:t>, you get 0.46</a:t>
            </a:r>
            <a:endParaRPr lang="en-US" altLang="en-US" b="1">
              <a:latin typeface="Courier New" pitchFamily="49" charset="0"/>
            </a:endParaRPr>
          </a:p>
        </p:txBody>
      </p:sp>
      <p:pic>
        <p:nvPicPr>
          <p:cNvPr id="552965" name="Picture 5" descr="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27763" y="3284538"/>
            <a:ext cx="2587625" cy="3309937"/>
          </a:xfrm>
          <a:prstGeom prst="rect">
            <a:avLst/>
          </a:prstGeom>
          <a:noFill/>
          <a:extLst>
            <a:ext uri="{909E8E84-426E-40DD-AFC4-6F175D3DCCD1}">
              <a14:hiddenFill xmlns:a14="http://schemas.microsoft.com/office/drawing/2010/main">
                <a:solidFill>
                  <a:srgbClr val="FFFFFF"/>
                </a:solidFill>
              </a14:hiddenFill>
            </a:ext>
          </a:extLst>
        </p:spPr>
      </p:pic>
      <p:sp>
        <p:nvSpPr>
          <p:cNvPr id="552967" name="Oval 7"/>
          <p:cNvSpPr>
            <a:spLocks noChangeArrowheads="1"/>
          </p:cNvSpPr>
          <p:nvPr/>
        </p:nvSpPr>
        <p:spPr bwMode="auto">
          <a:xfrm>
            <a:off x="8459788" y="4797425"/>
            <a:ext cx="288925" cy="287338"/>
          </a:xfrm>
          <a:prstGeom prst="ellipse">
            <a:avLst/>
          </a:prstGeom>
          <a:noFill/>
          <a:ln w="381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552968" name="Oval 8"/>
          <p:cNvSpPr>
            <a:spLocks noChangeArrowheads="1"/>
          </p:cNvSpPr>
          <p:nvPr/>
        </p:nvSpPr>
        <p:spPr bwMode="auto">
          <a:xfrm>
            <a:off x="8459788" y="5229225"/>
            <a:ext cx="288925" cy="287338"/>
          </a:xfrm>
          <a:prstGeom prst="ellipse">
            <a:avLst/>
          </a:prstGeom>
          <a:noFill/>
          <a:ln w="381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Tree>
    <p:extLst>
      <p:ext uri="{BB962C8B-B14F-4D97-AF65-F5344CB8AC3E}">
        <p14:creationId xmlns:p14="http://schemas.microsoft.com/office/powerpoint/2010/main" val="342346629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986" name="Rectangle 2"/>
          <p:cNvSpPr>
            <a:spLocks noGrp="1" noChangeArrowheads="1"/>
          </p:cNvSpPr>
          <p:nvPr>
            <p:ph type="title"/>
          </p:nvPr>
        </p:nvSpPr>
        <p:spPr/>
        <p:txBody>
          <a:bodyPr>
            <a:normAutofit/>
          </a:bodyPr>
          <a:lstStyle/>
          <a:p>
            <a:r>
              <a:rPr lang="en-US" altLang="en-US" dirty="0"/>
              <a:t>Beyond Array Bounds</a:t>
            </a:r>
          </a:p>
        </p:txBody>
      </p:sp>
      <p:sp>
        <p:nvSpPr>
          <p:cNvPr id="553987" name="Rectangle 3"/>
          <p:cNvSpPr>
            <a:spLocks noGrp="1" noChangeArrowheads="1"/>
          </p:cNvSpPr>
          <p:nvPr>
            <p:ph type="body" idx="1"/>
          </p:nvPr>
        </p:nvSpPr>
        <p:spPr/>
        <p:txBody>
          <a:bodyPr/>
          <a:lstStyle/>
          <a:p>
            <a:r>
              <a:rPr lang="en-US" altLang="en-US"/>
              <a:t>Similarly, if you wanted to find the distance between vertices 2 and 3, if you access</a:t>
            </a:r>
            <a:br>
              <a:rPr lang="en-US" altLang="en-US"/>
            </a:br>
            <a:r>
              <a:rPr lang="en-US" altLang="en-US" sz="2800" b="1">
                <a:latin typeface="Courier New" pitchFamily="49" charset="0"/>
              </a:rPr>
              <a:t>matrix</a:t>
            </a:r>
            <a:r>
              <a:rPr lang="en-US" altLang="en-US" sz="2800" b="1">
                <a:solidFill>
                  <a:srgbClr val="00CC00"/>
                </a:solidFill>
                <a:latin typeface="Courier New" pitchFamily="49" charset="0"/>
              </a:rPr>
              <a:t>[3]</a:t>
            </a:r>
            <a:r>
              <a:rPr lang="en-US" altLang="en-US" sz="2800" b="1">
                <a:latin typeface="Courier New" pitchFamily="49" charset="0"/>
              </a:rPr>
              <a:t>[2]</a:t>
            </a:r>
            <a:r>
              <a:rPr lang="en-US" altLang="en-US"/>
              <a:t>, you get is 0.39</a:t>
            </a:r>
          </a:p>
          <a:p>
            <a:r>
              <a:rPr lang="en-US" altLang="en-US"/>
              <a:t>If, however, you access</a:t>
            </a:r>
            <a:br>
              <a:rPr lang="en-US" altLang="en-US"/>
            </a:br>
            <a:r>
              <a:rPr lang="en-US" altLang="en-US" sz="2800" b="1">
                <a:latin typeface="Courier New" pitchFamily="49" charset="0"/>
              </a:rPr>
              <a:t>matrix</a:t>
            </a:r>
            <a:r>
              <a:rPr lang="en-US" altLang="en-US" sz="2800" b="1">
                <a:solidFill>
                  <a:srgbClr val="FFFF00"/>
                </a:solidFill>
                <a:latin typeface="Courier New" pitchFamily="49" charset="0"/>
              </a:rPr>
              <a:t>[2]</a:t>
            </a:r>
            <a:r>
              <a:rPr lang="en-US" altLang="en-US" sz="2800" b="1">
                <a:latin typeface="Courier New" pitchFamily="49" charset="0"/>
              </a:rPr>
              <a:t>[3]</a:t>
            </a:r>
            <a:r>
              <a:rPr lang="en-US" altLang="en-US"/>
              <a:t>, you get 0.72</a:t>
            </a:r>
            <a:endParaRPr lang="en-US" altLang="en-US" b="1">
              <a:latin typeface="Courier New" pitchFamily="49" charset="0"/>
            </a:endParaRPr>
          </a:p>
        </p:txBody>
      </p:sp>
      <p:pic>
        <p:nvPicPr>
          <p:cNvPr id="553988" name="Picture 4" descr="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27763" y="3284538"/>
            <a:ext cx="2587625" cy="3309937"/>
          </a:xfrm>
          <a:prstGeom prst="rect">
            <a:avLst/>
          </a:prstGeom>
          <a:noFill/>
          <a:extLst>
            <a:ext uri="{909E8E84-426E-40DD-AFC4-6F175D3DCCD1}">
              <a14:hiddenFill xmlns:a14="http://schemas.microsoft.com/office/drawing/2010/main">
                <a:solidFill>
                  <a:srgbClr val="FFFFFF"/>
                </a:solidFill>
              </a14:hiddenFill>
            </a:ext>
          </a:extLst>
        </p:spPr>
      </p:pic>
      <p:sp>
        <p:nvSpPr>
          <p:cNvPr id="553989" name="Oval 5"/>
          <p:cNvSpPr>
            <a:spLocks noChangeArrowheads="1"/>
          </p:cNvSpPr>
          <p:nvPr/>
        </p:nvSpPr>
        <p:spPr bwMode="auto">
          <a:xfrm>
            <a:off x="8459788" y="4365625"/>
            <a:ext cx="288925" cy="287338"/>
          </a:xfrm>
          <a:prstGeom prst="ellipse">
            <a:avLst/>
          </a:prstGeom>
          <a:noFill/>
          <a:ln w="381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553990" name="Oval 6"/>
          <p:cNvSpPr>
            <a:spLocks noChangeArrowheads="1"/>
          </p:cNvSpPr>
          <p:nvPr/>
        </p:nvSpPr>
        <p:spPr bwMode="auto">
          <a:xfrm>
            <a:off x="8459788" y="4149725"/>
            <a:ext cx="288925" cy="287338"/>
          </a:xfrm>
          <a:prstGeom prst="ellipse">
            <a:avLst/>
          </a:prstGeom>
          <a:noFill/>
          <a:ln w="381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Tree>
    <p:extLst>
      <p:ext uri="{BB962C8B-B14F-4D97-AF65-F5344CB8AC3E}">
        <p14:creationId xmlns:p14="http://schemas.microsoft.com/office/powerpoint/2010/main" val="165981088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1698" name="Rectangle 2"/>
          <p:cNvSpPr>
            <a:spLocks noGrp="1" noChangeArrowheads="1"/>
          </p:cNvSpPr>
          <p:nvPr>
            <p:ph type="title"/>
          </p:nvPr>
        </p:nvSpPr>
        <p:spPr/>
        <p:txBody>
          <a:bodyPr>
            <a:normAutofit/>
          </a:bodyPr>
          <a:lstStyle/>
          <a:p>
            <a:r>
              <a:rPr lang="en-US" altLang="en-US" dirty="0"/>
              <a:t> Sparse Matrices</a:t>
            </a:r>
          </a:p>
        </p:txBody>
      </p:sp>
      <p:sp>
        <p:nvSpPr>
          <p:cNvPr id="541699" name="Rectangle 3"/>
          <p:cNvSpPr>
            <a:spLocks noGrp="1" noChangeArrowheads="1"/>
          </p:cNvSpPr>
          <p:nvPr>
            <p:ph type="body" idx="1"/>
          </p:nvPr>
        </p:nvSpPr>
        <p:spPr/>
        <p:txBody>
          <a:bodyPr/>
          <a:lstStyle/>
          <a:p>
            <a:r>
              <a:rPr lang="en-US" altLang="en-US"/>
              <a:t>Finally we will consider the problem with sparse matrices and we will look at one implementation using linked lists</a:t>
            </a:r>
          </a:p>
        </p:txBody>
      </p:sp>
    </p:spTree>
    <p:extLst>
      <p:ext uri="{BB962C8B-B14F-4D97-AF65-F5344CB8AC3E}">
        <p14:creationId xmlns:p14="http://schemas.microsoft.com/office/powerpoint/2010/main" val="234424456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9714" name="Rectangle 2"/>
          <p:cNvSpPr>
            <a:spLocks noGrp="1" noChangeArrowheads="1"/>
          </p:cNvSpPr>
          <p:nvPr>
            <p:ph type="title"/>
          </p:nvPr>
        </p:nvSpPr>
        <p:spPr/>
        <p:txBody>
          <a:bodyPr>
            <a:normAutofit/>
          </a:bodyPr>
          <a:lstStyle/>
          <a:p>
            <a:r>
              <a:rPr lang="en-US" altLang="en-US" dirty="0"/>
              <a:t> Sparse Matrices</a:t>
            </a:r>
          </a:p>
        </p:txBody>
      </p:sp>
      <p:sp>
        <p:nvSpPr>
          <p:cNvPr id="499715" name="Rectangle 3"/>
          <p:cNvSpPr>
            <a:spLocks noGrp="1" noChangeArrowheads="1"/>
          </p:cNvSpPr>
          <p:nvPr>
            <p:ph type="body" idx="1"/>
          </p:nvPr>
        </p:nvSpPr>
        <p:spPr/>
        <p:txBody>
          <a:bodyPr/>
          <a:lstStyle/>
          <a:p>
            <a:r>
              <a:rPr lang="en-US" altLang="en-US"/>
              <a:t>The memory required for creating an </a:t>
            </a:r>
            <a:r>
              <a:rPr lang="en-US" altLang="en-US" i="1">
                <a:latin typeface="Times New Roman" pitchFamily="18" charset="0"/>
              </a:rPr>
              <a:t>n</a:t>
            </a:r>
            <a:r>
              <a:rPr lang="en-US" altLang="en-US">
                <a:latin typeface="Times New Roman" pitchFamily="18" charset="0"/>
              </a:rPr>
              <a:t> × </a:t>
            </a:r>
            <a:r>
              <a:rPr lang="en-US" altLang="en-US" i="1">
                <a:latin typeface="Times New Roman" pitchFamily="18" charset="0"/>
              </a:rPr>
              <a:t>n</a:t>
            </a:r>
            <a:r>
              <a:rPr lang="en-US" altLang="en-US"/>
              <a:t> matrix using an array-of-arrays is:</a:t>
            </a:r>
          </a:p>
          <a:p>
            <a:pPr lvl="1">
              <a:buFontTx/>
              <a:buNone/>
            </a:pPr>
            <a:r>
              <a:rPr lang="en-US" altLang="en-US"/>
              <a:t>		</a:t>
            </a:r>
            <a:r>
              <a:rPr lang="en-US" altLang="en-US">
                <a:latin typeface="Times New Roman" pitchFamily="18" charset="0"/>
              </a:rPr>
              <a:t>4 bytes + 4</a:t>
            </a:r>
            <a:r>
              <a:rPr lang="en-US" altLang="en-US" i="1">
                <a:latin typeface="Times New Roman" pitchFamily="18" charset="0"/>
              </a:rPr>
              <a:t>n </a:t>
            </a:r>
            <a:r>
              <a:rPr lang="en-US" altLang="en-US">
                <a:latin typeface="Times New Roman" pitchFamily="18" charset="0"/>
              </a:rPr>
              <a:t>bytes + 8</a:t>
            </a:r>
            <a:r>
              <a:rPr lang="en-US" altLang="en-US" i="1">
                <a:latin typeface="Times New Roman" pitchFamily="18" charset="0"/>
              </a:rPr>
              <a:t>n</a:t>
            </a:r>
            <a:r>
              <a:rPr lang="en-US" altLang="en-US" baseline="30000">
                <a:latin typeface="Times New Roman" pitchFamily="18" charset="0"/>
              </a:rPr>
              <a:t>2</a:t>
            </a:r>
            <a:r>
              <a:rPr lang="en-US" altLang="en-US">
                <a:latin typeface="Times New Roman" pitchFamily="18" charset="0"/>
              </a:rPr>
              <a:t> bytes = </a:t>
            </a:r>
            <a:r>
              <a:rPr lang="en-US" altLang="en-US" b="1">
                <a:latin typeface="Symbol" pitchFamily="18" charset="2"/>
              </a:rPr>
              <a:t>Q</a:t>
            </a:r>
            <a:r>
              <a:rPr lang="en-US" altLang="en-US">
                <a:latin typeface="Times New Roman" pitchFamily="18" charset="0"/>
              </a:rPr>
              <a:t>(</a:t>
            </a:r>
            <a:r>
              <a:rPr lang="en-US" altLang="en-US" i="1">
                <a:latin typeface="Times New Roman" pitchFamily="18" charset="0"/>
              </a:rPr>
              <a:t>n</a:t>
            </a:r>
            <a:r>
              <a:rPr lang="en-US" altLang="en-US" baseline="30000">
                <a:latin typeface="Times New Roman" pitchFamily="18" charset="0"/>
              </a:rPr>
              <a:t>2</a:t>
            </a:r>
            <a:r>
              <a:rPr lang="en-US" altLang="en-US">
                <a:latin typeface="Times New Roman" pitchFamily="18" charset="0"/>
              </a:rPr>
              <a:t>) bytes</a:t>
            </a:r>
          </a:p>
          <a:p>
            <a:r>
              <a:rPr lang="en-US" altLang="en-US"/>
              <a:t>This could potentially waste a significant amount of memory:</a:t>
            </a:r>
          </a:p>
          <a:p>
            <a:pPr lvl="1"/>
            <a:r>
              <a:rPr lang="en-US" altLang="en-US"/>
              <a:t>consider all intersections in Canada as vertices and streets as edges</a:t>
            </a:r>
          </a:p>
          <a:p>
            <a:pPr lvl="1"/>
            <a:r>
              <a:rPr lang="en-US" altLang="en-US"/>
              <a:t>how could we estimate the number of intersections in Canada?</a:t>
            </a:r>
          </a:p>
        </p:txBody>
      </p:sp>
    </p:spTree>
    <p:extLst>
      <p:ext uri="{BB962C8B-B14F-4D97-AF65-F5344CB8AC3E}">
        <p14:creationId xmlns:p14="http://schemas.microsoft.com/office/powerpoint/2010/main" val="10453511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5010" name="Rectangle 2"/>
          <p:cNvSpPr>
            <a:spLocks noGrp="1" noChangeArrowheads="1"/>
          </p:cNvSpPr>
          <p:nvPr>
            <p:ph type="title"/>
          </p:nvPr>
        </p:nvSpPr>
        <p:spPr/>
        <p:txBody>
          <a:bodyPr>
            <a:normAutofit/>
          </a:bodyPr>
          <a:lstStyle/>
          <a:p>
            <a:r>
              <a:rPr lang="en-US" altLang="en-US" sz="3200" dirty="0"/>
              <a:t> </a:t>
            </a:r>
            <a:r>
              <a:rPr lang="en-US" altLang="en-US" dirty="0"/>
              <a:t>Background</a:t>
            </a:r>
          </a:p>
        </p:txBody>
      </p:sp>
      <p:sp>
        <p:nvSpPr>
          <p:cNvPr id="555011" name="Rectangle 3"/>
          <p:cNvSpPr>
            <a:spLocks noGrp="1" noChangeArrowheads="1"/>
          </p:cNvSpPr>
          <p:nvPr>
            <p:ph type="body" idx="1"/>
          </p:nvPr>
        </p:nvSpPr>
        <p:spPr/>
        <p:txBody>
          <a:bodyPr/>
          <a:lstStyle/>
          <a:p>
            <a:r>
              <a:rPr lang="en-US" altLang="en-US"/>
              <a:t>In this laboratory, we will look at techniques for storing the edges of a graph</a:t>
            </a:r>
          </a:p>
          <a:p>
            <a:r>
              <a:rPr lang="en-US" altLang="en-US"/>
              <a:t>This laboratory will focus on weighted graphs, however, for unweighted graphs, one can easily use </a:t>
            </a:r>
            <a:r>
              <a:rPr lang="en-US" altLang="en-US" b="1">
                <a:latin typeface="Courier New" pitchFamily="49" charset="0"/>
              </a:rPr>
              <a:t>bool</a:t>
            </a:r>
            <a:r>
              <a:rPr lang="en-US" altLang="en-US"/>
              <a:t> in place of </a:t>
            </a:r>
            <a:r>
              <a:rPr lang="en-US" altLang="en-US" b="1">
                <a:latin typeface="Courier New" pitchFamily="49" charset="0"/>
              </a:rPr>
              <a:t>double</a:t>
            </a:r>
          </a:p>
        </p:txBody>
      </p:sp>
    </p:spTree>
    <p:extLst>
      <p:ext uri="{BB962C8B-B14F-4D97-AF65-F5344CB8AC3E}">
        <p14:creationId xmlns:p14="http://schemas.microsoft.com/office/powerpoint/2010/main" val="150160880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0738" name="Rectangle 2"/>
          <p:cNvSpPr>
            <a:spLocks noGrp="1" noChangeArrowheads="1"/>
          </p:cNvSpPr>
          <p:nvPr>
            <p:ph type="title"/>
          </p:nvPr>
        </p:nvSpPr>
        <p:spPr/>
        <p:txBody>
          <a:bodyPr>
            <a:normAutofit/>
          </a:bodyPr>
          <a:lstStyle/>
          <a:p>
            <a:r>
              <a:rPr lang="en-US" altLang="en-US" dirty="0"/>
              <a:t> Sparse Matrices</a:t>
            </a:r>
          </a:p>
        </p:txBody>
      </p:sp>
      <p:sp>
        <p:nvSpPr>
          <p:cNvPr id="500739" name="Rectangle 3"/>
          <p:cNvSpPr>
            <a:spLocks noGrp="1" noChangeArrowheads="1"/>
          </p:cNvSpPr>
          <p:nvPr>
            <p:ph type="body" idx="1"/>
          </p:nvPr>
        </p:nvSpPr>
        <p:spPr/>
        <p:txBody>
          <a:bodyPr/>
          <a:lstStyle/>
          <a:p>
            <a:r>
              <a:rPr lang="en-US" altLang="en-US"/>
              <a:t>The population of Canada is ~33 million</a:t>
            </a:r>
          </a:p>
          <a:p>
            <a:r>
              <a:rPr lang="en-US" altLang="en-US"/>
              <a:t>Suppose we have one intersection per 10 houses and four occupants per house</a:t>
            </a:r>
          </a:p>
          <a:p>
            <a:r>
              <a:rPr lang="en-US" altLang="en-US"/>
              <a:t>Therefore, there are roughly</a:t>
            </a:r>
          </a:p>
          <a:p>
            <a:pPr lvl="1">
              <a:buFontTx/>
              <a:buNone/>
            </a:pPr>
            <a:r>
              <a:rPr lang="en-US" altLang="en-US">
                <a:latin typeface="Times New Roman" pitchFamily="18" charset="0"/>
              </a:rPr>
              <a:t>			33 million / 10 / 4 ≈ 800 000</a:t>
            </a:r>
            <a:r>
              <a:rPr lang="en-US" altLang="en-US"/>
              <a:t> </a:t>
            </a:r>
          </a:p>
          <a:p>
            <a:pPr>
              <a:buFontTx/>
              <a:buNone/>
            </a:pPr>
            <a:r>
              <a:rPr lang="en-US" altLang="en-US"/>
              <a:t>	intersections in Canada which would require </a:t>
            </a:r>
            <a:r>
              <a:rPr lang="en-US" altLang="en-US">
                <a:latin typeface="Times New Roman" pitchFamily="18" charset="0"/>
              </a:rPr>
              <a:t>4.66 TiB</a:t>
            </a:r>
            <a:r>
              <a:rPr lang="en-US" altLang="en-US"/>
              <a:t> of memory</a:t>
            </a:r>
          </a:p>
        </p:txBody>
      </p:sp>
    </p:spTree>
    <p:extLst>
      <p:ext uri="{BB962C8B-B14F-4D97-AF65-F5344CB8AC3E}">
        <p14:creationId xmlns:p14="http://schemas.microsoft.com/office/powerpoint/2010/main" val="98730206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62" name="Rectangle 2"/>
          <p:cNvSpPr>
            <a:spLocks noGrp="1" noChangeArrowheads="1"/>
          </p:cNvSpPr>
          <p:nvPr>
            <p:ph type="title"/>
          </p:nvPr>
        </p:nvSpPr>
        <p:spPr/>
        <p:txBody>
          <a:bodyPr>
            <a:normAutofit/>
          </a:bodyPr>
          <a:lstStyle/>
          <a:p>
            <a:r>
              <a:rPr lang="en-US" altLang="en-US" dirty="0"/>
              <a:t> Sparse Matrices</a:t>
            </a:r>
          </a:p>
        </p:txBody>
      </p:sp>
      <p:sp>
        <p:nvSpPr>
          <p:cNvPr id="501763" name="Rectangle 3"/>
          <p:cNvSpPr>
            <a:spLocks noGrp="1" noChangeArrowheads="1"/>
          </p:cNvSpPr>
          <p:nvPr>
            <p:ph type="body" idx="1"/>
          </p:nvPr>
        </p:nvSpPr>
        <p:spPr/>
        <p:txBody>
          <a:bodyPr/>
          <a:lstStyle/>
          <a:p>
            <a:r>
              <a:rPr lang="en-US" altLang="en-US"/>
              <a:t>Assume that each intersection connects, on average, four other intersections</a:t>
            </a:r>
          </a:p>
          <a:p>
            <a:r>
              <a:rPr lang="en-US" altLang="en-US"/>
              <a:t>Therefore, less than </a:t>
            </a:r>
            <a:r>
              <a:rPr lang="en-US" altLang="en-US">
                <a:latin typeface="Times New Roman" pitchFamily="18" charset="0"/>
              </a:rPr>
              <a:t>0.0005%</a:t>
            </a:r>
            <a:r>
              <a:rPr lang="en-US" altLang="en-US"/>
              <a:t> of the entries of the matrix are used to store connections</a:t>
            </a:r>
          </a:p>
          <a:p>
            <a:pPr lvl="1"/>
            <a:r>
              <a:rPr lang="en-US" altLang="en-US"/>
              <a:t>the rest are storing the value </a:t>
            </a:r>
            <a:r>
              <a:rPr lang="en-US" altLang="en-US" i="1"/>
              <a:t>infinity</a:t>
            </a:r>
          </a:p>
          <a:p>
            <a:endParaRPr lang="en-US" altLang="en-US"/>
          </a:p>
        </p:txBody>
      </p:sp>
    </p:spTree>
    <p:extLst>
      <p:ext uri="{BB962C8B-B14F-4D97-AF65-F5344CB8AC3E}">
        <p14:creationId xmlns:p14="http://schemas.microsoft.com/office/powerpoint/2010/main" val="385831359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2786" name="Rectangle 2"/>
          <p:cNvSpPr>
            <a:spLocks noGrp="1" noChangeArrowheads="1"/>
          </p:cNvSpPr>
          <p:nvPr>
            <p:ph type="title"/>
          </p:nvPr>
        </p:nvSpPr>
        <p:spPr/>
        <p:txBody>
          <a:bodyPr>
            <a:normAutofit/>
          </a:bodyPr>
          <a:lstStyle/>
          <a:p>
            <a:r>
              <a:rPr lang="en-US" altLang="en-US" dirty="0"/>
              <a:t> Sparse Matrices</a:t>
            </a:r>
          </a:p>
        </p:txBody>
      </p:sp>
      <p:sp>
        <p:nvSpPr>
          <p:cNvPr id="502787" name="Rectangle 3"/>
          <p:cNvSpPr>
            <a:spLocks noGrp="1" noChangeArrowheads="1"/>
          </p:cNvSpPr>
          <p:nvPr>
            <p:ph type="body" idx="1"/>
          </p:nvPr>
        </p:nvSpPr>
        <p:spPr/>
        <p:txBody>
          <a:bodyPr/>
          <a:lstStyle/>
          <a:p>
            <a:r>
              <a:rPr lang="en-US" altLang="en-US"/>
              <a:t>Matrices where less than </a:t>
            </a:r>
            <a:r>
              <a:rPr lang="en-US" altLang="en-US">
                <a:latin typeface="Times New Roman" pitchFamily="18" charset="0"/>
              </a:rPr>
              <a:t>5%</a:t>
            </a:r>
            <a:r>
              <a:rPr lang="en-US" altLang="en-US"/>
              <a:t> of the entries are not the default value (either infinity or 0, or perhaps some other default value) are said to be </a:t>
            </a:r>
            <a:r>
              <a:rPr lang="en-US" altLang="en-US" i="1"/>
              <a:t>sparse</a:t>
            </a:r>
          </a:p>
          <a:p>
            <a:r>
              <a:rPr lang="en-US" altLang="en-US"/>
              <a:t>Matrices where most entries (25% or more) are not the default value are said to be </a:t>
            </a:r>
            <a:r>
              <a:rPr lang="en-US" altLang="en-US" i="1"/>
              <a:t>dense</a:t>
            </a:r>
            <a:r>
              <a:rPr lang="en-US" altLang="en-US"/>
              <a:t> </a:t>
            </a:r>
          </a:p>
          <a:p>
            <a:r>
              <a:rPr lang="en-US" altLang="en-US"/>
              <a:t>Clearly, these are not hard limits</a:t>
            </a:r>
          </a:p>
        </p:txBody>
      </p:sp>
    </p:spTree>
    <p:extLst>
      <p:ext uri="{BB962C8B-B14F-4D97-AF65-F5344CB8AC3E}">
        <p14:creationId xmlns:p14="http://schemas.microsoft.com/office/powerpoint/2010/main" val="248924834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4834" name="Rectangle 2"/>
          <p:cNvSpPr>
            <a:spLocks noGrp="1" noChangeArrowheads="1"/>
          </p:cNvSpPr>
          <p:nvPr>
            <p:ph type="title"/>
          </p:nvPr>
        </p:nvSpPr>
        <p:spPr/>
        <p:txBody>
          <a:bodyPr>
            <a:normAutofit/>
          </a:bodyPr>
          <a:lstStyle/>
          <a:p>
            <a:r>
              <a:rPr lang="en-US" altLang="en-US" dirty="0"/>
              <a:t> Sparse Matrices</a:t>
            </a:r>
          </a:p>
        </p:txBody>
      </p:sp>
      <p:sp>
        <p:nvSpPr>
          <p:cNvPr id="504835" name="Rectangle 3"/>
          <p:cNvSpPr>
            <a:spLocks noGrp="1" noChangeArrowheads="1"/>
          </p:cNvSpPr>
          <p:nvPr>
            <p:ph type="body" idx="1"/>
          </p:nvPr>
        </p:nvSpPr>
        <p:spPr/>
        <p:txBody>
          <a:bodyPr/>
          <a:lstStyle/>
          <a:p>
            <a:r>
              <a:rPr lang="en-US" altLang="en-US"/>
              <a:t>We will look at a very efficient sparse-matrix implementation with the last topic</a:t>
            </a:r>
          </a:p>
          <a:p>
            <a:r>
              <a:rPr lang="en-US" altLang="en-US"/>
              <a:t>Here, we will consider a simpler implementation:</a:t>
            </a:r>
          </a:p>
          <a:p>
            <a:pPr lvl="1"/>
            <a:r>
              <a:rPr lang="en-US" altLang="en-US"/>
              <a:t>use an array of linked lists to store edges</a:t>
            </a:r>
          </a:p>
          <a:p>
            <a:r>
              <a:rPr lang="en-US" altLang="en-US"/>
              <a:t>Note, however, that each node in a linked list must store two items of information:</a:t>
            </a:r>
          </a:p>
          <a:p>
            <a:pPr lvl="1"/>
            <a:r>
              <a:rPr lang="en-US" altLang="en-US"/>
              <a:t>the connecting vertex and the weight</a:t>
            </a:r>
          </a:p>
        </p:txBody>
      </p:sp>
    </p:spTree>
    <p:extLst>
      <p:ext uri="{BB962C8B-B14F-4D97-AF65-F5344CB8AC3E}">
        <p14:creationId xmlns:p14="http://schemas.microsoft.com/office/powerpoint/2010/main" val="274151726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5858" name="Rectangle 2"/>
          <p:cNvSpPr>
            <a:spLocks noGrp="1" noChangeArrowheads="1"/>
          </p:cNvSpPr>
          <p:nvPr>
            <p:ph type="title"/>
          </p:nvPr>
        </p:nvSpPr>
        <p:spPr/>
        <p:txBody>
          <a:bodyPr>
            <a:normAutofit/>
          </a:bodyPr>
          <a:lstStyle/>
          <a:p>
            <a:r>
              <a:rPr lang="en-US" altLang="en-US" dirty="0"/>
              <a:t> Sparse Matrices</a:t>
            </a:r>
          </a:p>
        </p:txBody>
      </p:sp>
      <p:sp>
        <p:nvSpPr>
          <p:cNvPr id="505859" name="Rectangle 3"/>
          <p:cNvSpPr>
            <a:spLocks noGrp="1" noChangeArrowheads="1"/>
          </p:cNvSpPr>
          <p:nvPr>
            <p:ph type="body" idx="1"/>
          </p:nvPr>
        </p:nvSpPr>
        <p:spPr/>
        <p:txBody>
          <a:bodyPr/>
          <a:lstStyle/>
          <a:p>
            <a:r>
              <a:rPr lang="en-US" altLang="en-US"/>
              <a:t>One possible solution:</a:t>
            </a:r>
          </a:p>
          <a:p>
            <a:pPr lvl="1"/>
            <a:r>
              <a:rPr lang="en-US" altLang="en-US"/>
              <a:t>modify the </a:t>
            </a:r>
            <a:r>
              <a:rPr lang="en-US" altLang="en-US" sz="2400" b="1">
                <a:latin typeface="Courier New" pitchFamily="49" charset="0"/>
              </a:rPr>
              <a:t>SingleNode</a:t>
            </a:r>
            <a:r>
              <a:rPr lang="en-US" altLang="en-US"/>
              <a:t> data structure to store both an integer and a double:</a:t>
            </a:r>
          </a:p>
          <a:p>
            <a:pPr lvl="1">
              <a:buFontTx/>
              <a:buNone/>
            </a:pPr>
            <a:r>
              <a:rPr lang="en-US" altLang="en-US" sz="1400" b="1">
                <a:latin typeface="Courier New" pitchFamily="49" charset="0"/>
              </a:rPr>
              <a:t>class SingleNode {</a:t>
            </a:r>
          </a:p>
          <a:p>
            <a:pPr lvl="1">
              <a:buFontTx/>
              <a:buNone/>
            </a:pPr>
            <a:r>
              <a:rPr lang="en-US" altLang="en-US" sz="1400" b="1">
                <a:latin typeface="Courier New" pitchFamily="49" charset="0"/>
              </a:rPr>
              <a:t>    private:</a:t>
            </a:r>
          </a:p>
          <a:p>
            <a:pPr lvl="1">
              <a:buFontTx/>
              <a:buNone/>
            </a:pPr>
            <a:r>
              <a:rPr lang="en-US" altLang="en-US" sz="1400" b="1">
                <a:latin typeface="Courier New" pitchFamily="49" charset="0"/>
              </a:rPr>
              <a:t>        int adacent_vertex;</a:t>
            </a:r>
          </a:p>
          <a:p>
            <a:pPr lvl="1">
              <a:buFontTx/>
              <a:buNone/>
            </a:pPr>
            <a:r>
              <a:rPr lang="en-US" altLang="en-US" sz="1400" b="1">
                <a:latin typeface="Courier New" pitchFamily="49" charset="0"/>
              </a:rPr>
              <a:t>        double edge_weight;</a:t>
            </a:r>
          </a:p>
          <a:p>
            <a:pPr lvl="1">
              <a:buFontTx/>
              <a:buNone/>
            </a:pPr>
            <a:r>
              <a:rPr lang="en-US" altLang="en-US" sz="1400" b="1">
                <a:latin typeface="Courier New" pitchFamily="49" charset="0"/>
              </a:rPr>
              <a:t>        SingleNode * next_node;</a:t>
            </a:r>
          </a:p>
          <a:p>
            <a:pPr lvl="1">
              <a:buFontTx/>
              <a:buNone/>
            </a:pPr>
            <a:r>
              <a:rPr lang="en-US" altLang="en-US" sz="1400" b="1">
                <a:latin typeface="Courier New" pitchFamily="49" charset="0"/>
              </a:rPr>
              <a:t>    public:</a:t>
            </a:r>
          </a:p>
          <a:p>
            <a:pPr lvl="1">
              <a:buFontTx/>
              <a:buNone/>
            </a:pPr>
            <a:r>
              <a:rPr lang="en-US" altLang="en-US" sz="1400" b="1">
                <a:latin typeface="Courier New" pitchFamily="49" charset="0"/>
              </a:rPr>
              <a:t>        SingleNode( int, double SingleNode = 0 );</a:t>
            </a:r>
          </a:p>
          <a:p>
            <a:pPr lvl="1">
              <a:buFontTx/>
              <a:buNone/>
            </a:pPr>
            <a:r>
              <a:rPr lang="en-US" altLang="en-US" sz="1400" b="1">
                <a:latin typeface="Courier New" pitchFamily="49" charset="0"/>
              </a:rPr>
              <a:t>        double weight() const;</a:t>
            </a:r>
          </a:p>
          <a:p>
            <a:pPr lvl="1">
              <a:buFontTx/>
              <a:buNone/>
            </a:pPr>
            <a:r>
              <a:rPr lang="en-US" altLang="en-US" sz="1400" b="1">
                <a:latin typeface="Courier New" pitchFamily="49" charset="0"/>
              </a:rPr>
              <a:t>        int vertex() const;</a:t>
            </a:r>
          </a:p>
          <a:p>
            <a:pPr lvl="1">
              <a:buFontTx/>
              <a:buNone/>
            </a:pPr>
            <a:r>
              <a:rPr lang="en-US" altLang="en-US" sz="1400" b="1">
                <a:latin typeface="Courier New" pitchFamily="49" charset="0"/>
              </a:rPr>
              <a:t>        SingleNode * next() const;</a:t>
            </a:r>
          </a:p>
          <a:p>
            <a:pPr lvl="1">
              <a:buFontTx/>
              <a:buNone/>
            </a:pPr>
            <a:r>
              <a:rPr lang="en-US" altLang="en-US" sz="1400" b="1">
                <a:latin typeface="Courier New" pitchFamily="49" charset="0"/>
              </a:rPr>
              <a:t>};</a:t>
            </a:r>
          </a:p>
          <a:p>
            <a:pPr lvl="1"/>
            <a:r>
              <a:rPr lang="en-US" altLang="en-US"/>
              <a:t>exceptionally stupid and inefficient </a:t>
            </a:r>
          </a:p>
        </p:txBody>
      </p:sp>
    </p:spTree>
    <p:extLst>
      <p:ext uri="{BB962C8B-B14F-4D97-AF65-F5344CB8AC3E}">
        <p14:creationId xmlns:p14="http://schemas.microsoft.com/office/powerpoint/2010/main" val="379855620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6882" name="Rectangle 2"/>
          <p:cNvSpPr>
            <a:spLocks noGrp="1" noChangeArrowheads="1"/>
          </p:cNvSpPr>
          <p:nvPr>
            <p:ph type="title"/>
          </p:nvPr>
        </p:nvSpPr>
        <p:spPr/>
        <p:txBody>
          <a:bodyPr>
            <a:normAutofit/>
          </a:bodyPr>
          <a:lstStyle/>
          <a:p>
            <a:r>
              <a:rPr lang="en-US" altLang="en-US" dirty="0"/>
              <a:t> Sparse Matrices</a:t>
            </a:r>
          </a:p>
        </p:txBody>
      </p:sp>
      <p:sp>
        <p:nvSpPr>
          <p:cNvPr id="506883" name="Rectangle 3"/>
          <p:cNvSpPr>
            <a:spLocks noGrp="1" noChangeArrowheads="1"/>
          </p:cNvSpPr>
          <p:nvPr>
            <p:ph type="body" idx="1"/>
          </p:nvPr>
        </p:nvSpPr>
        <p:spPr/>
        <p:txBody>
          <a:bodyPr/>
          <a:lstStyle/>
          <a:p>
            <a:pPr marL="400050" lvl="1" indent="0">
              <a:buNone/>
            </a:pPr>
            <a:r>
              <a:rPr lang="en-US" altLang="en-US" sz="2000" dirty="0"/>
              <a:t>A better solution is to create a new class which stores a vertex-edge pair</a:t>
            </a:r>
            <a:endParaRPr lang="en-US" altLang="en-US" dirty="0"/>
          </a:p>
          <a:p>
            <a:pPr lvl="1">
              <a:buFontTx/>
              <a:buNone/>
            </a:pPr>
            <a:endParaRPr lang="en-US" altLang="en-US" sz="1400" b="1" dirty="0">
              <a:latin typeface="Courier New" pitchFamily="49" charset="0"/>
            </a:endParaRPr>
          </a:p>
          <a:p>
            <a:pPr lvl="1">
              <a:buFontTx/>
              <a:buNone/>
            </a:pPr>
            <a:r>
              <a:rPr lang="en-US" altLang="en-US" sz="1400" b="1" dirty="0">
                <a:latin typeface="Courier New" pitchFamily="49" charset="0"/>
              </a:rPr>
              <a:t>class Pair {</a:t>
            </a:r>
          </a:p>
          <a:p>
            <a:pPr lvl="1">
              <a:buFontTx/>
              <a:buNone/>
            </a:pPr>
            <a:r>
              <a:rPr lang="en-US" altLang="en-US" sz="1400" b="1" dirty="0">
                <a:latin typeface="Courier New" pitchFamily="49" charset="0"/>
              </a:rPr>
              <a:t>    private:</a:t>
            </a:r>
          </a:p>
          <a:p>
            <a:pPr lvl="1">
              <a:buFontTx/>
              <a:buNone/>
            </a:pPr>
            <a:r>
              <a:rPr lang="en-US" altLang="en-US" sz="1400" b="1" dirty="0">
                <a:latin typeface="Courier New" pitchFamily="49" charset="0"/>
              </a:rPr>
              <a:t>        double </a:t>
            </a:r>
            <a:r>
              <a:rPr lang="en-US" altLang="en-US" sz="1400" b="1" dirty="0" err="1">
                <a:latin typeface="Courier New" pitchFamily="49" charset="0"/>
              </a:rPr>
              <a:t>edge_weight</a:t>
            </a:r>
            <a:r>
              <a:rPr lang="en-US" altLang="en-US" sz="1400" b="1" dirty="0">
                <a:latin typeface="Courier New" pitchFamily="49" charset="0"/>
              </a:rPr>
              <a:t>;</a:t>
            </a:r>
          </a:p>
          <a:p>
            <a:pPr lvl="1">
              <a:buFontTx/>
              <a:buNone/>
            </a:pPr>
            <a:r>
              <a:rPr lang="en-US" altLang="en-US" sz="1400" b="1" dirty="0">
                <a:latin typeface="Courier New" pitchFamily="49" charset="0"/>
              </a:rPr>
              <a:t>        </a:t>
            </a:r>
            <a:r>
              <a:rPr lang="en-US" altLang="en-US" sz="1400" b="1" dirty="0" err="1">
                <a:latin typeface="Courier New" pitchFamily="49" charset="0"/>
              </a:rPr>
              <a:t>int</a:t>
            </a:r>
            <a:r>
              <a:rPr lang="en-US" altLang="en-US" sz="1400" b="1" dirty="0">
                <a:latin typeface="Courier New" pitchFamily="49" charset="0"/>
              </a:rPr>
              <a:t> </a:t>
            </a:r>
            <a:r>
              <a:rPr lang="en-US" altLang="en-US" sz="1400" b="1" dirty="0" err="1">
                <a:latin typeface="Courier New" pitchFamily="49" charset="0"/>
              </a:rPr>
              <a:t>adacent_vertex</a:t>
            </a:r>
            <a:r>
              <a:rPr lang="en-US" altLang="en-US" sz="1400" b="1" dirty="0">
                <a:latin typeface="Courier New" pitchFamily="49" charset="0"/>
              </a:rPr>
              <a:t>;</a:t>
            </a:r>
          </a:p>
          <a:p>
            <a:pPr lvl="1">
              <a:buFontTx/>
              <a:buNone/>
            </a:pPr>
            <a:r>
              <a:rPr lang="en-US" altLang="en-US" sz="1400" b="1" dirty="0">
                <a:latin typeface="Courier New" pitchFamily="49" charset="0"/>
              </a:rPr>
              <a:t>    public:</a:t>
            </a:r>
          </a:p>
          <a:p>
            <a:pPr lvl="1">
              <a:buFontTx/>
              <a:buNone/>
            </a:pPr>
            <a:r>
              <a:rPr lang="en-US" altLang="en-US" sz="1400" b="1" dirty="0">
                <a:latin typeface="Courier New" pitchFamily="49" charset="0"/>
              </a:rPr>
              <a:t>        Pair( </a:t>
            </a:r>
            <a:r>
              <a:rPr lang="en-US" altLang="en-US" sz="1400" b="1" dirty="0" err="1">
                <a:latin typeface="Courier New" pitchFamily="49" charset="0"/>
              </a:rPr>
              <a:t>int</a:t>
            </a:r>
            <a:r>
              <a:rPr lang="en-US" altLang="en-US" sz="1400" b="1" dirty="0">
                <a:latin typeface="Courier New" pitchFamily="49" charset="0"/>
              </a:rPr>
              <a:t>, double );</a:t>
            </a:r>
          </a:p>
          <a:p>
            <a:pPr lvl="1">
              <a:buFontTx/>
              <a:buNone/>
            </a:pPr>
            <a:r>
              <a:rPr lang="en-US" altLang="en-US" sz="1400" b="1" dirty="0">
                <a:latin typeface="Courier New" pitchFamily="49" charset="0"/>
              </a:rPr>
              <a:t>        double weight() </a:t>
            </a:r>
            <a:r>
              <a:rPr lang="en-US" altLang="en-US" sz="1400" b="1" dirty="0" err="1">
                <a:latin typeface="Courier New" pitchFamily="49" charset="0"/>
              </a:rPr>
              <a:t>const</a:t>
            </a:r>
            <a:r>
              <a:rPr lang="en-US" altLang="en-US" sz="1400" b="1" dirty="0">
                <a:latin typeface="Courier New" pitchFamily="49" charset="0"/>
              </a:rPr>
              <a:t>;</a:t>
            </a:r>
          </a:p>
          <a:p>
            <a:pPr lvl="1">
              <a:buFontTx/>
              <a:buNone/>
            </a:pPr>
            <a:r>
              <a:rPr lang="en-US" altLang="en-US" sz="1400" b="1" dirty="0">
                <a:latin typeface="Courier New" pitchFamily="49" charset="0"/>
              </a:rPr>
              <a:t>        </a:t>
            </a:r>
            <a:r>
              <a:rPr lang="en-US" altLang="en-US" sz="1400" b="1" dirty="0" err="1">
                <a:latin typeface="Courier New" pitchFamily="49" charset="0"/>
              </a:rPr>
              <a:t>int</a:t>
            </a:r>
            <a:r>
              <a:rPr lang="en-US" altLang="en-US" sz="1400" b="1" dirty="0">
                <a:latin typeface="Courier New" pitchFamily="49" charset="0"/>
              </a:rPr>
              <a:t> vertex() </a:t>
            </a:r>
            <a:r>
              <a:rPr lang="en-US" altLang="en-US" sz="1400" b="1" dirty="0" err="1">
                <a:latin typeface="Courier New" pitchFamily="49" charset="0"/>
              </a:rPr>
              <a:t>const</a:t>
            </a:r>
            <a:r>
              <a:rPr lang="en-US" altLang="en-US" sz="1400" b="1" dirty="0">
                <a:latin typeface="Courier New" pitchFamily="49" charset="0"/>
              </a:rPr>
              <a:t>;</a:t>
            </a:r>
          </a:p>
          <a:p>
            <a:pPr lvl="1">
              <a:buFontTx/>
              <a:buNone/>
            </a:pPr>
            <a:r>
              <a:rPr lang="en-US" altLang="en-US" sz="1400" b="1" dirty="0">
                <a:latin typeface="Courier New" pitchFamily="49" charset="0"/>
              </a:rPr>
              <a:t>};</a:t>
            </a:r>
          </a:p>
          <a:p>
            <a:pPr lvl="1">
              <a:buFontTx/>
              <a:buNone/>
            </a:pPr>
            <a:endParaRPr lang="en-US" altLang="en-US" sz="1400" b="1" dirty="0">
              <a:latin typeface="Courier New" pitchFamily="49" charset="0"/>
            </a:endParaRPr>
          </a:p>
          <a:p>
            <a:pPr marL="400050" lvl="1" indent="0">
              <a:buNone/>
            </a:pPr>
            <a:r>
              <a:rPr lang="en-US" altLang="en-US" sz="2000" dirty="0"/>
              <a:t>Now create an array of linked-lists storing these pairs </a:t>
            </a:r>
          </a:p>
        </p:txBody>
      </p:sp>
    </p:spTree>
    <p:extLst>
      <p:ext uri="{BB962C8B-B14F-4D97-AF65-F5344CB8AC3E}">
        <p14:creationId xmlns:p14="http://schemas.microsoft.com/office/powerpoint/2010/main" val="373506109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7906" name="Rectangle 2"/>
          <p:cNvSpPr>
            <a:spLocks noGrp="1" noChangeArrowheads="1"/>
          </p:cNvSpPr>
          <p:nvPr>
            <p:ph type="title"/>
          </p:nvPr>
        </p:nvSpPr>
        <p:spPr/>
        <p:txBody>
          <a:bodyPr>
            <a:normAutofit/>
          </a:bodyPr>
          <a:lstStyle/>
          <a:p>
            <a:r>
              <a:rPr lang="en-US" altLang="en-US" dirty="0"/>
              <a:t> Sparse Matrices</a:t>
            </a:r>
          </a:p>
        </p:txBody>
      </p:sp>
      <p:sp>
        <p:nvSpPr>
          <p:cNvPr id="507907" name="Rectangle 3"/>
          <p:cNvSpPr>
            <a:spLocks noGrp="1" noChangeArrowheads="1"/>
          </p:cNvSpPr>
          <p:nvPr>
            <p:ph type="body" idx="1"/>
          </p:nvPr>
        </p:nvSpPr>
        <p:spPr/>
        <p:txBody>
          <a:bodyPr/>
          <a:lstStyle/>
          <a:p>
            <a:pPr marL="400050" lvl="1" indent="0">
              <a:buNone/>
            </a:pPr>
            <a:r>
              <a:rPr lang="en-US" altLang="en-US" sz="2000" dirty="0"/>
              <a:t>Thus, we define and create the array:</a:t>
            </a:r>
          </a:p>
          <a:p>
            <a:pPr lvl="1">
              <a:buFontTx/>
              <a:buNone/>
            </a:pPr>
            <a:r>
              <a:rPr lang="en-US" altLang="en-US" sz="2400" b="1" dirty="0">
                <a:latin typeface="Courier New" pitchFamily="49" charset="0"/>
              </a:rPr>
              <a:t>	</a:t>
            </a:r>
            <a:r>
              <a:rPr lang="en-US" altLang="en-US" sz="2000" dirty="0" err="1">
                <a:latin typeface="Consolas" panose="020B0609020204030204" pitchFamily="49" charset="0"/>
                <a:cs typeface="Consolas" panose="020B0609020204030204" pitchFamily="49" charset="0"/>
              </a:rPr>
              <a:t>SingleList</a:t>
            </a:r>
            <a:r>
              <a:rPr lang="en-US" altLang="en-US" sz="2000" dirty="0">
                <a:latin typeface="Consolas" panose="020B0609020204030204" pitchFamily="49" charset="0"/>
                <a:cs typeface="Consolas" panose="020B0609020204030204" pitchFamily="49" charset="0"/>
              </a:rPr>
              <a:t>&lt;Pair&gt; * array;</a:t>
            </a:r>
          </a:p>
          <a:p>
            <a:pPr lvl="1">
              <a:buFontTx/>
              <a:buNone/>
            </a:pPr>
            <a:endParaRPr lang="en-US" altLang="en-US" sz="2000" dirty="0">
              <a:latin typeface="Consolas" panose="020B0609020204030204" pitchFamily="49" charset="0"/>
              <a:cs typeface="Consolas" panose="020B0609020204030204" pitchFamily="49" charset="0"/>
            </a:endParaRPr>
          </a:p>
          <a:p>
            <a:pPr lvl="1">
              <a:buFontTx/>
              <a:buNone/>
            </a:pPr>
            <a:r>
              <a:rPr lang="en-US" altLang="en-US" sz="2000" dirty="0">
                <a:latin typeface="Consolas" panose="020B0609020204030204" pitchFamily="49" charset="0"/>
                <a:cs typeface="Consolas" panose="020B0609020204030204" pitchFamily="49" charset="0"/>
              </a:rPr>
              <a:t>	array = new </a:t>
            </a:r>
            <a:r>
              <a:rPr lang="en-US" altLang="en-US" sz="2000" dirty="0" err="1">
                <a:latin typeface="Consolas" panose="020B0609020204030204" pitchFamily="49" charset="0"/>
                <a:cs typeface="Consolas" panose="020B0609020204030204" pitchFamily="49" charset="0"/>
              </a:rPr>
              <a:t>SingleList</a:t>
            </a:r>
            <a:r>
              <a:rPr lang="en-US" altLang="en-US" sz="2000" dirty="0">
                <a:latin typeface="Consolas" panose="020B0609020204030204" pitchFamily="49" charset="0"/>
                <a:cs typeface="Consolas" panose="020B0609020204030204" pitchFamily="49" charset="0"/>
              </a:rPr>
              <a:t>&lt;Pair&gt;[16];</a:t>
            </a:r>
          </a:p>
        </p:txBody>
      </p:sp>
      <p:pic>
        <p:nvPicPr>
          <p:cNvPr id="507908" name="Picture 4" descr="v"/>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513" y="3719513"/>
            <a:ext cx="2120900" cy="23733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4605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8930" name="Rectangle 2"/>
          <p:cNvSpPr>
            <a:spLocks noGrp="1" noChangeArrowheads="1"/>
          </p:cNvSpPr>
          <p:nvPr>
            <p:ph type="title"/>
          </p:nvPr>
        </p:nvSpPr>
        <p:spPr/>
        <p:txBody>
          <a:bodyPr>
            <a:normAutofit/>
          </a:bodyPr>
          <a:lstStyle/>
          <a:p>
            <a:r>
              <a:rPr lang="en-US" altLang="en-US" dirty="0"/>
              <a:t> Sparse Matrices</a:t>
            </a:r>
          </a:p>
        </p:txBody>
      </p:sp>
      <p:sp>
        <p:nvSpPr>
          <p:cNvPr id="508931" name="Rectangle 3"/>
          <p:cNvSpPr>
            <a:spLocks noGrp="1" noChangeArrowheads="1"/>
          </p:cNvSpPr>
          <p:nvPr>
            <p:ph type="body" idx="1"/>
          </p:nvPr>
        </p:nvSpPr>
        <p:spPr/>
        <p:txBody>
          <a:bodyPr/>
          <a:lstStyle/>
          <a:p>
            <a:pPr marL="400050" lvl="1" indent="0">
              <a:buNone/>
            </a:pPr>
            <a:r>
              <a:rPr lang="en-US" altLang="en-US" sz="2000" dirty="0"/>
              <a:t>As before, to reduce redundancy, we would only insert the entry into the entry corresponding with the larger vertex </a:t>
            </a:r>
          </a:p>
          <a:p>
            <a:pPr>
              <a:buFontTx/>
              <a:buNone/>
            </a:pPr>
            <a:endParaRPr lang="en-US" altLang="en-US" sz="2400" b="1" dirty="0">
              <a:latin typeface="Courier New" pitchFamily="49" charset="0"/>
            </a:endParaRPr>
          </a:p>
          <a:p>
            <a:pPr lvl="1">
              <a:buFontTx/>
              <a:buNone/>
            </a:pPr>
            <a:r>
              <a:rPr lang="en-US" altLang="en-US" sz="2000" dirty="0">
                <a:latin typeface="Consolas" panose="020B0609020204030204" pitchFamily="49" charset="0"/>
                <a:cs typeface="Consolas" panose="020B0609020204030204" pitchFamily="49" charset="0"/>
              </a:rPr>
              <a:t>void insert( </a:t>
            </a:r>
            <a:r>
              <a:rPr lang="en-US" altLang="en-US" sz="2000" dirty="0" err="1">
                <a:latin typeface="Consolas" panose="020B0609020204030204" pitchFamily="49" charset="0"/>
                <a:cs typeface="Consolas" panose="020B0609020204030204" pitchFamily="49" charset="0"/>
              </a:rPr>
              <a:t>int</a:t>
            </a:r>
            <a:r>
              <a:rPr lang="en-US" altLang="en-US" sz="2000" dirty="0">
                <a:latin typeface="Consolas" panose="020B0609020204030204" pitchFamily="49" charset="0"/>
                <a:cs typeface="Consolas" panose="020B0609020204030204" pitchFamily="49" charset="0"/>
              </a:rPr>
              <a:t> </a:t>
            </a:r>
            <a:r>
              <a:rPr lang="en-US" altLang="en-US" sz="2000" dirty="0" err="1">
                <a:latin typeface="Consolas" panose="020B0609020204030204" pitchFamily="49" charset="0"/>
                <a:cs typeface="Consolas" panose="020B0609020204030204" pitchFamily="49" charset="0"/>
              </a:rPr>
              <a:t>i</a:t>
            </a:r>
            <a:r>
              <a:rPr lang="en-US" altLang="en-US" sz="2000" dirty="0">
                <a:latin typeface="Consolas" panose="020B0609020204030204" pitchFamily="49" charset="0"/>
                <a:cs typeface="Consolas" panose="020B0609020204030204" pitchFamily="49" charset="0"/>
              </a:rPr>
              <a:t>, </a:t>
            </a:r>
            <a:r>
              <a:rPr lang="en-US" altLang="en-US" sz="2000" dirty="0" err="1">
                <a:latin typeface="Consolas" panose="020B0609020204030204" pitchFamily="49" charset="0"/>
                <a:cs typeface="Consolas" panose="020B0609020204030204" pitchFamily="49" charset="0"/>
              </a:rPr>
              <a:t>int</a:t>
            </a:r>
            <a:r>
              <a:rPr lang="en-US" altLang="en-US" sz="2000" dirty="0">
                <a:latin typeface="Consolas" panose="020B0609020204030204" pitchFamily="49" charset="0"/>
                <a:cs typeface="Consolas" panose="020B0609020204030204" pitchFamily="49" charset="0"/>
              </a:rPr>
              <a:t> j, double w ) {</a:t>
            </a:r>
          </a:p>
          <a:p>
            <a:pPr lvl="1">
              <a:buFontTx/>
              <a:buNone/>
            </a:pPr>
            <a:r>
              <a:rPr lang="en-US" altLang="en-US" sz="2000" dirty="0">
                <a:latin typeface="Consolas" panose="020B0609020204030204" pitchFamily="49" charset="0"/>
                <a:cs typeface="Consolas" panose="020B0609020204030204" pitchFamily="49" charset="0"/>
              </a:rPr>
              <a:t>    if ( </a:t>
            </a:r>
            <a:r>
              <a:rPr lang="en-US" altLang="en-US" sz="2000" dirty="0" err="1">
                <a:latin typeface="Consolas" panose="020B0609020204030204" pitchFamily="49" charset="0"/>
                <a:cs typeface="Consolas" panose="020B0609020204030204" pitchFamily="49" charset="0"/>
              </a:rPr>
              <a:t>i</a:t>
            </a:r>
            <a:r>
              <a:rPr lang="en-US" altLang="en-US" sz="2000" dirty="0">
                <a:latin typeface="Consolas" panose="020B0609020204030204" pitchFamily="49" charset="0"/>
                <a:cs typeface="Consolas" panose="020B0609020204030204" pitchFamily="49" charset="0"/>
              </a:rPr>
              <a:t> &lt; j ) {</a:t>
            </a:r>
          </a:p>
          <a:p>
            <a:pPr lvl="1">
              <a:buFontTx/>
              <a:buNone/>
            </a:pPr>
            <a:r>
              <a:rPr lang="en-US" altLang="en-US" sz="2000" dirty="0">
                <a:latin typeface="Consolas" panose="020B0609020204030204" pitchFamily="49" charset="0"/>
                <a:cs typeface="Consolas" panose="020B0609020204030204" pitchFamily="49" charset="0"/>
              </a:rPr>
              <a:t>        array[j].</a:t>
            </a:r>
            <a:r>
              <a:rPr lang="en-US" altLang="en-US" sz="2000" dirty="0" err="1">
                <a:latin typeface="Consolas" panose="020B0609020204030204" pitchFamily="49" charset="0"/>
                <a:cs typeface="Consolas" panose="020B0609020204030204" pitchFamily="49" charset="0"/>
              </a:rPr>
              <a:t>push_front</a:t>
            </a:r>
            <a:r>
              <a:rPr lang="en-US" altLang="en-US" sz="2000" dirty="0">
                <a:latin typeface="Consolas" panose="020B0609020204030204" pitchFamily="49" charset="0"/>
                <a:cs typeface="Consolas" panose="020B0609020204030204" pitchFamily="49" charset="0"/>
              </a:rPr>
              <a:t>( Pair(</a:t>
            </a:r>
            <a:r>
              <a:rPr lang="en-US" altLang="en-US" sz="2000" dirty="0" err="1">
                <a:latin typeface="Consolas" panose="020B0609020204030204" pitchFamily="49" charset="0"/>
                <a:cs typeface="Consolas" panose="020B0609020204030204" pitchFamily="49" charset="0"/>
              </a:rPr>
              <a:t>i</a:t>
            </a:r>
            <a:r>
              <a:rPr lang="en-US" altLang="en-US" sz="2000" dirty="0">
                <a:latin typeface="Consolas" panose="020B0609020204030204" pitchFamily="49" charset="0"/>
                <a:cs typeface="Consolas" panose="020B0609020204030204" pitchFamily="49" charset="0"/>
              </a:rPr>
              <a:t>, w) );</a:t>
            </a:r>
          </a:p>
          <a:p>
            <a:pPr lvl="1">
              <a:buFontTx/>
              <a:buNone/>
            </a:pPr>
            <a:r>
              <a:rPr lang="en-US" altLang="en-US" sz="2000" dirty="0">
                <a:latin typeface="Consolas" panose="020B0609020204030204" pitchFamily="49" charset="0"/>
                <a:cs typeface="Consolas" panose="020B0609020204030204" pitchFamily="49" charset="0"/>
              </a:rPr>
              <a:t>    } else {</a:t>
            </a:r>
          </a:p>
          <a:p>
            <a:pPr lvl="1">
              <a:buFontTx/>
              <a:buNone/>
            </a:pPr>
            <a:r>
              <a:rPr lang="en-US" altLang="en-US" sz="2000" dirty="0">
                <a:latin typeface="Consolas" panose="020B0609020204030204" pitchFamily="49" charset="0"/>
                <a:cs typeface="Consolas" panose="020B0609020204030204" pitchFamily="49" charset="0"/>
              </a:rPr>
              <a:t>        array[</a:t>
            </a:r>
            <a:r>
              <a:rPr lang="en-US" altLang="en-US" sz="2000" dirty="0" err="1">
                <a:latin typeface="Consolas" panose="020B0609020204030204" pitchFamily="49" charset="0"/>
                <a:cs typeface="Consolas" panose="020B0609020204030204" pitchFamily="49" charset="0"/>
              </a:rPr>
              <a:t>i</a:t>
            </a:r>
            <a:r>
              <a:rPr lang="en-US" altLang="en-US" sz="2000" dirty="0">
                <a:latin typeface="Consolas" panose="020B0609020204030204" pitchFamily="49" charset="0"/>
                <a:cs typeface="Consolas" panose="020B0609020204030204" pitchFamily="49" charset="0"/>
              </a:rPr>
              <a:t>].</a:t>
            </a:r>
            <a:r>
              <a:rPr lang="en-US" altLang="en-US" sz="2000" dirty="0" err="1">
                <a:latin typeface="Consolas" panose="020B0609020204030204" pitchFamily="49" charset="0"/>
                <a:cs typeface="Consolas" panose="020B0609020204030204" pitchFamily="49" charset="0"/>
              </a:rPr>
              <a:t>push_front</a:t>
            </a:r>
            <a:r>
              <a:rPr lang="en-US" altLang="en-US" sz="2000" dirty="0">
                <a:latin typeface="Consolas" panose="020B0609020204030204" pitchFamily="49" charset="0"/>
                <a:cs typeface="Consolas" panose="020B0609020204030204" pitchFamily="49" charset="0"/>
              </a:rPr>
              <a:t>( Pair(j, w) );</a:t>
            </a:r>
          </a:p>
          <a:p>
            <a:pPr lvl="1">
              <a:buFontTx/>
              <a:buNone/>
            </a:pPr>
            <a:r>
              <a:rPr lang="en-US" altLang="en-US" sz="2000" dirty="0">
                <a:latin typeface="Consolas" panose="020B0609020204030204" pitchFamily="49" charset="0"/>
                <a:cs typeface="Consolas" panose="020B0609020204030204" pitchFamily="49" charset="0"/>
              </a:rPr>
              <a:t>    }</a:t>
            </a:r>
          </a:p>
          <a:p>
            <a:pPr lvl="1">
              <a:buFontTx/>
              <a:buNone/>
            </a:pPr>
            <a:r>
              <a:rPr lang="en-US" altLang="en-US" sz="2000" dirty="0">
                <a:latin typeface="Consolas" panose="020B0609020204030204" pitchFamily="49" charset="0"/>
                <a:cs typeface="Consolas" panose="020B0609020204030204" pitchFamily="49" charset="0"/>
              </a:rPr>
              <a:t>}</a:t>
            </a:r>
          </a:p>
          <a:p>
            <a:pPr lvl="1"/>
            <a:endParaRPr lang="en-US" altLang="en-US" sz="20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52609652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5074" name="Rectangle 2"/>
          <p:cNvSpPr>
            <a:spLocks noGrp="1" noChangeArrowheads="1"/>
          </p:cNvSpPr>
          <p:nvPr>
            <p:ph type="title"/>
          </p:nvPr>
        </p:nvSpPr>
        <p:spPr/>
        <p:txBody>
          <a:bodyPr>
            <a:normAutofit/>
          </a:bodyPr>
          <a:lstStyle/>
          <a:p>
            <a:r>
              <a:rPr lang="en-US" altLang="en-US" dirty="0"/>
              <a:t> Sparse Matrices</a:t>
            </a:r>
          </a:p>
        </p:txBody>
      </p:sp>
      <p:sp>
        <p:nvSpPr>
          <p:cNvPr id="515075" name="Rectangle 3"/>
          <p:cNvSpPr>
            <a:spLocks noGrp="1" noChangeArrowheads="1"/>
          </p:cNvSpPr>
          <p:nvPr>
            <p:ph type="body" idx="1"/>
          </p:nvPr>
        </p:nvSpPr>
        <p:spPr/>
        <p:txBody>
          <a:bodyPr>
            <a:normAutofit/>
          </a:bodyPr>
          <a:lstStyle/>
          <a:p>
            <a:pPr marL="400050" lvl="1" indent="0">
              <a:buNone/>
            </a:pPr>
            <a:r>
              <a:rPr lang="en-US" altLang="en-US" sz="2000" dirty="0"/>
              <a:t>For example, the graph shown below would be stored as</a:t>
            </a:r>
          </a:p>
        </p:txBody>
      </p:sp>
      <p:pic>
        <p:nvPicPr>
          <p:cNvPr id="515077" name="Picture 5" descr="dv"/>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9613" y="3644900"/>
            <a:ext cx="5362575" cy="13668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017898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5074" name="Rectangle 2"/>
          <p:cNvSpPr>
            <a:spLocks noGrp="1" noChangeArrowheads="1"/>
          </p:cNvSpPr>
          <p:nvPr>
            <p:ph type="title"/>
          </p:nvPr>
        </p:nvSpPr>
        <p:spPr/>
        <p:txBody>
          <a:bodyPr>
            <a:normAutofit/>
          </a:bodyPr>
          <a:lstStyle/>
          <a:p>
            <a:r>
              <a:rPr lang="en-US" altLang="en-US" dirty="0"/>
              <a:t> Sparse Matrices</a:t>
            </a:r>
          </a:p>
        </p:txBody>
      </p:sp>
      <p:sp>
        <p:nvSpPr>
          <p:cNvPr id="515075" name="Rectangle 3"/>
          <p:cNvSpPr>
            <a:spLocks noGrp="1" noChangeArrowheads="1"/>
          </p:cNvSpPr>
          <p:nvPr>
            <p:ph type="body" idx="1"/>
          </p:nvPr>
        </p:nvSpPr>
        <p:spPr/>
        <p:txBody>
          <a:bodyPr>
            <a:normAutofit/>
          </a:bodyPr>
          <a:lstStyle/>
          <a:p>
            <a:pPr marL="400050" lvl="1" indent="0">
              <a:buNone/>
            </a:pPr>
            <a:r>
              <a:rPr lang="en-US" altLang="en-US" sz="2000" dirty="0"/>
              <a:t>Later, we will see an even more efficient implementation</a:t>
            </a:r>
          </a:p>
          <a:p>
            <a:pPr lvl="1" indent="-342900"/>
            <a:r>
              <a:rPr lang="en-US" altLang="en-US" dirty="0"/>
              <a:t>The old an new Yale sparse matrix formats</a:t>
            </a:r>
          </a:p>
        </p:txBody>
      </p:sp>
      <p:pic>
        <p:nvPicPr>
          <p:cNvPr id="515077" name="Picture 5" descr="dv"/>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9613" y="3644900"/>
            <a:ext cx="5362575" cy="13668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00598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3266" name="Rectangle 2"/>
          <p:cNvSpPr>
            <a:spLocks noGrp="1" noChangeArrowheads="1"/>
          </p:cNvSpPr>
          <p:nvPr>
            <p:ph type="title"/>
          </p:nvPr>
        </p:nvSpPr>
        <p:spPr/>
        <p:txBody>
          <a:bodyPr>
            <a:normAutofit/>
          </a:bodyPr>
          <a:lstStyle/>
          <a:p>
            <a:r>
              <a:rPr lang="en-US" altLang="en-US" sz="3200" dirty="0"/>
              <a:t> </a:t>
            </a:r>
            <a:r>
              <a:rPr lang="en-US" altLang="en-US" dirty="0"/>
              <a:t>Background</a:t>
            </a:r>
          </a:p>
        </p:txBody>
      </p:sp>
      <p:sp>
        <p:nvSpPr>
          <p:cNvPr id="523267" name="Rectangle 3"/>
          <p:cNvSpPr>
            <a:spLocks noGrp="1" noChangeArrowheads="1"/>
          </p:cNvSpPr>
          <p:nvPr>
            <p:ph type="body" idx="1"/>
          </p:nvPr>
        </p:nvSpPr>
        <p:spPr/>
        <p:txBody>
          <a:bodyPr/>
          <a:lstStyle/>
          <a:p>
            <a:r>
              <a:rPr lang="en-US" altLang="en-US"/>
              <a:t>To demonstrate these techniques, we will look at storing the edges of the following graph:</a:t>
            </a:r>
          </a:p>
        </p:txBody>
      </p:sp>
      <p:pic>
        <p:nvPicPr>
          <p:cNvPr id="523268" name="Picture 4" descr="d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9475" y="3141663"/>
            <a:ext cx="2089150" cy="1806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298730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3810" name="Rectangle 2"/>
          <p:cNvSpPr>
            <a:spLocks noGrp="1" noChangeArrowheads="1"/>
          </p:cNvSpPr>
          <p:nvPr>
            <p:ph type="title"/>
          </p:nvPr>
        </p:nvSpPr>
        <p:spPr/>
        <p:txBody>
          <a:bodyPr>
            <a:normAutofit/>
          </a:bodyPr>
          <a:lstStyle/>
          <a:p>
            <a:r>
              <a:rPr lang="en-US" altLang="en-US" dirty="0"/>
              <a:t>Summary</a:t>
            </a:r>
          </a:p>
        </p:txBody>
      </p:sp>
      <p:sp>
        <p:nvSpPr>
          <p:cNvPr id="503811" name="Rectangle 3"/>
          <p:cNvSpPr>
            <a:spLocks noGrp="1" noChangeArrowheads="1"/>
          </p:cNvSpPr>
          <p:nvPr>
            <p:ph type="body" idx="1"/>
          </p:nvPr>
        </p:nvSpPr>
        <p:spPr/>
        <p:txBody>
          <a:bodyPr/>
          <a:lstStyle/>
          <a:p>
            <a:r>
              <a:rPr lang="en-US" altLang="en-US"/>
              <a:t>In this laboratory, we have looked at a number of graph representations</a:t>
            </a:r>
          </a:p>
          <a:p>
            <a:r>
              <a:rPr lang="en-US" altLang="en-US"/>
              <a:t>C++ lacks a </a:t>
            </a:r>
            <a:r>
              <a:rPr lang="en-US" altLang="en-US" i="1"/>
              <a:t>matrix</a:t>
            </a:r>
            <a:r>
              <a:rPr lang="en-US" altLang="en-US"/>
              <a:t> data structure</a:t>
            </a:r>
          </a:p>
          <a:p>
            <a:pPr lvl="1"/>
            <a:r>
              <a:rPr lang="en-US" altLang="en-US"/>
              <a:t>must use array of arrays</a:t>
            </a:r>
          </a:p>
          <a:p>
            <a:r>
              <a:rPr lang="en-US" altLang="en-US"/>
              <a:t>The possible factors affecting your choice of data structure are:</a:t>
            </a:r>
          </a:p>
          <a:p>
            <a:pPr lvl="1"/>
            <a:r>
              <a:rPr lang="en-US" altLang="en-US"/>
              <a:t>weighted or unweighted graphs</a:t>
            </a:r>
          </a:p>
          <a:p>
            <a:pPr lvl="1"/>
            <a:r>
              <a:rPr lang="en-US" altLang="en-US"/>
              <a:t>directed or undirected graphs</a:t>
            </a:r>
          </a:p>
          <a:p>
            <a:pPr lvl="1"/>
            <a:r>
              <a:rPr lang="en-US" altLang="en-US"/>
              <a:t>dense or sparse graphs</a:t>
            </a:r>
          </a:p>
        </p:txBody>
      </p:sp>
    </p:spTree>
    <p:extLst>
      <p:ext uri="{BB962C8B-B14F-4D97-AF65-F5344CB8AC3E}">
        <p14:creationId xmlns:p14="http://schemas.microsoft.com/office/powerpoint/2010/main" val="6210468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a:latin typeface="Arial" charset="0"/>
                <a:cs typeface="Arial" charset="0"/>
              </a:rPr>
              <a:t>References</a:t>
            </a:r>
          </a:p>
        </p:txBody>
      </p:sp>
      <p:sp>
        <p:nvSpPr>
          <p:cNvPr id="20483" name="Rectangle 3"/>
          <p:cNvSpPr>
            <a:spLocks noGrp="1" noChangeArrowheads="1"/>
          </p:cNvSpPr>
          <p:nvPr>
            <p:ph type="body" idx="1"/>
          </p:nvPr>
        </p:nvSpPr>
        <p:spPr/>
        <p:txBody>
          <a:bodyPr/>
          <a:lstStyle/>
          <a:p>
            <a:pPr marL="533400" indent="-533400">
              <a:buFontTx/>
              <a:buNone/>
              <a:defRPr/>
            </a:pPr>
            <a:r>
              <a:rPr lang="en-US" sz="1400" dirty="0">
                <a:latin typeface="Arial" charset="0"/>
                <a:cs typeface="Arial" charset="0"/>
              </a:rPr>
              <a:t>	Wikipedia, http://en.wikipedia.org/wiki/Adjacency_matrix</a:t>
            </a:r>
          </a:p>
          <a:p>
            <a:pPr marL="533400" indent="-533400">
              <a:buFontTx/>
              <a:buNone/>
              <a:defRPr/>
            </a:pPr>
            <a:r>
              <a:rPr lang="en-US" sz="1400" dirty="0">
                <a:latin typeface="Arial" charset="0"/>
                <a:cs typeface="Arial" charset="0"/>
              </a:rPr>
              <a:t>		          http://en.wikipedia.org/wiki/Adjacency_list</a:t>
            </a:r>
          </a:p>
          <a:p>
            <a:pPr marL="533400" indent="-533400">
              <a:buFontTx/>
              <a:buNone/>
              <a:defRPr/>
            </a:pPr>
            <a:endParaRPr lang="en-US" sz="1400" dirty="0">
              <a:latin typeface="Arial" charset="0"/>
              <a:cs typeface="Arial" charset="0"/>
            </a:endParaRPr>
          </a:p>
          <a:p>
            <a:pPr marL="533400" indent="-533400" algn="just">
              <a:buFont typeface="Arial" charset="0"/>
              <a:buNone/>
              <a:defRPr/>
            </a:pPr>
            <a:r>
              <a:rPr lang="en-US" sz="1400" dirty="0">
                <a:solidFill>
                  <a:schemeClr val="tx1">
                    <a:lumMod val="65000"/>
                    <a:lumOff val="35000"/>
                  </a:schemeClr>
                </a:solidFill>
                <a:latin typeface="Arial" charset="0"/>
                <a:cs typeface="Arial" charset="0"/>
              </a:rPr>
              <a:t>	These slides are provided for the ECE 250</a:t>
            </a:r>
            <a:r>
              <a:rPr lang="en-US" sz="1400" i="1" dirty="0">
                <a:solidFill>
                  <a:schemeClr val="tx1">
                    <a:lumMod val="65000"/>
                    <a:lumOff val="35000"/>
                  </a:schemeClr>
                </a:solidFill>
                <a:latin typeface="Arial" charset="0"/>
                <a:cs typeface="Arial" charset="0"/>
              </a:rPr>
              <a:t> Algorithms and Data Structures</a:t>
            </a:r>
            <a:r>
              <a:rPr lang="en-US" sz="1400" dirty="0">
                <a:solidFill>
                  <a:schemeClr val="tx1">
                    <a:lumMod val="65000"/>
                    <a:lumOff val="35000"/>
                  </a:schemeClr>
                </a:solidFill>
                <a:latin typeface="Arial" charset="0"/>
                <a:cs typeface="Arial" charset="0"/>
              </a:rPr>
              <a:t> course.  The material in it reflects Douglas W. Harder’s best judgment in light of the information available to him at the time of preparation.  Any reliance on these course slides by any party for any other purpose are the responsibility of such parties.  Douglas W. Harder accepts no responsibility for damages, if any, suffered by any party as a result of decisions made or actions based on these course slides for any other purpose than that for which it was intended.</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noChangeArrowheads="1"/>
          </p:cNvSpPr>
          <p:nvPr>
            <p:ph type="title"/>
          </p:nvPr>
        </p:nvSpPr>
        <p:spPr/>
        <p:txBody>
          <a:bodyPr>
            <a:normAutofit/>
          </a:bodyPr>
          <a:lstStyle/>
          <a:p>
            <a:r>
              <a:rPr lang="en-US" altLang="en-US" dirty="0"/>
              <a:t>Adjacency Matrix</a:t>
            </a:r>
          </a:p>
        </p:txBody>
      </p:sp>
      <p:sp>
        <p:nvSpPr>
          <p:cNvPr id="200707" name="Rectangle 3"/>
          <p:cNvSpPr>
            <a:spLocks noGrp="1" noChangeArrowheads="1"/>
          </p:cNvSpPr>
          <p:nvPr>
            <p:ph type="body" idx="1"/>
          </p:nvPr>
        </p:nvSpPr>
        <p:spPr/>
        <p:txBody>
          <a:bodyPr/>
          <a:lstStyle/>
          <a:p>
            <a:pPr marL="400050" lvl="1" indent="0">
              <a:buNone/>
            </a:pPr>
            <a:r>
              <a:rPr lang="en-US" altLang="en-US" sz="2000" dirty="0"/>
              <a:t>A graph of </a:t>
            </a:r>
            <a:r>
              <a:rPr lang="en-US" altLang="en-US" sz="2000" i="1" dirty="0">
                <a:latin typeface="Times New Roman" pitchFamily="18" charset="0"/>
              </a:rPr>
              <a:t>n</a:t>
            </a:r>
            <a:r>
              <a:rPr lang="en-US" altLang="en-US" sz="2000" dirty="0"/>
              <a:t> vertices may have up to </a:t>
            </a:r>
          </a:p>
          <a:p>
            <a:endParaRPr lang="en-US" altLang="en-US" dirty="0"/>
          </a:p>
          <a:p>
            <a:endParaRPr lang="en-US" altLang="en-US" dirty="0"/>
          </a:p>
          <a:p>
            <a:pPr>
              <a:buFontTx/>
              <a:buNone/>
            </a:pPr>
            <a:r>
              <a:rPr lang="en-US" altLang="en-US" dirty="0"/>
              <a:t>	edges</a:t>
            </a:r>
          </a:p>
          <a:p>
            <a:endParaRPr lang="en-US" altLang="en-US" dirty="0"/>
          </a:p>
          <a:p>
            <a:pPr marL="400050" lvl="1" indent="0">
              <a:buNone/>
            </a:pPr>
            <a:r>
              <a:rPr lang="en-US" altLang="en-US" sz="2000" dirty="0"/>
              <a:t>The first straight-forward implementation is an adjacency matrix</a:t>
            </a:r>
          </a:p>
        </p:txBody>
      </p:sp>
      <p:graphicFrame>
        <p:nvGraphicFramePr>
          <p:cNvPr id="200710" name="Object 6"/>
          <p:cNvGraphicFramePr>
            <a:graphicFrameLocks noChangeAspect="1"/>
          </p:cNvGraphicFramePr>
          <p:nvPr>
            <p:extLst>
              <p:ext uri="{D42A27DB-BD31-4B8C-83A1-F6EECF244321}">
                <p14:modId xmlns:p14="http://schemas.microsoft.com/office/powerpoint/2010/main" val="4273578125"/>
              </p:ext>
            </p:extLst>
          </p:nvPr>
        </p:nvGraphicFramePr>
        <p:xfrm>
          <a:off x="3347864" y="2060848"/>
          <a:ext cx="2675756" cy="838345"/>
        </p:xfrm>
        <a:graphic>
          <a:graphicData uri="http://schemas.openxmlformats.org/presentationml/2006/ole">
            <mc:AlternateContent xmlns:mc="http://schemas.openxmlformats.org/markup-compatibility/2006">
              <mc:Choice xmlns:v="urn:schemas-microsoft-com:vml" Requires="v">
                <p:oleObj spid="_x0000_s296969" name="Equation" r:id="rId3" imgW="1460160" imgH="457200" progId="Equation.3">
                  <p:embed/>
                </p:oleObj>
              </mc:Choice>
              <mc:Fallback>
                <p:oleObj name="Equation" r:id="rId3" imgW="1460160" imgH="4572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7864" y="2060848"/>
                        <a:ext cx="2675756" cy="838345"/>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38916299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194" name="Rectangle 2"/>
          <p:cNvSpPr>
            <a:spLocks noGrp="1" noChangeArrowheads="1"/>
          </p:cNvSpPr>
          <p:nvPr>
            <p:ph type="title"/>
          </p:nvPr>
        </p:nvSpPr>
        <p:spPr/>
        <p:txBody>
          <a:bodyPr>
            <a:normAutofit/>
          </a:bodyPr>
          <a:lstStyle/>
          <a:p>
            <a:r>
              <a:rPr lang="en-US" altLang="en-US" dirty="0"/>
              <a:t>Adjacency Matrix</a:t>
            </a:r>
          </a:p>
        </p:txBody>
      </p:sp>
      <p:sp>
        <p:nvSpPr>
          <p:cNvPr id="392195" name="Rectangle 3"/>
          <p:cNvSpPr>
            <a:spLocks noGrp="1" noChangeArrowheads="1"/>
          </p:cNvSpPr>
          <p:nvPr>
            <p:ph type="body" idx="1"/>
          </p:nvPr>
        </p:nvSpPr>
        <p:spPr/>
        <p:txBody>
          <a:bodyPr>
            <a:normAutofit/>
          </a:bodyPr>
          <a:lstStyle/>
          <a:p>
            <a:pPr marL="400050" lvl="1" indent="0">
              <a:buNone/>
            </a:pPr>
            <a:r>
              <a:rPr lang="en-US" altLang="en-US" sz="2000" dirty="0"/>
              <a:t>Define an </a:t>
            </a:r>
            <a:r>
              <a:rPr lang="en-US" altLang="en-US" sz="2000" i="1" dirty="0">
                <a:latin typeface="Times New Roman" pitchFamily="18" charset="0"/>
              </a:rPr>
              <a:t>n</a:t>
            </a:r>
            <a:r>
              <a:rPr lang="en-US" altLang="en-US" sz="2000" dirty="0">
                <a:latin typeface="Times New Roman" pitchFamily="18" charset="0"/>
              </a:rPr>
              <a:t> </a:t>
            </a:r>
            <a:r>
              <a:rPr lang="en-US" altLang="en-US" sz="2000" dirty="0">
                <a:latin typeface="Tahoma" panose="020B0604030504040204" pitchFamily="34" charset="0"/>
                <a:ea typeface="Tahoma" panose="020B0604030504040204" pitchFamily="34" charset="0"/>
                <a:cs typeface="Tahoma" panose="020B0604030504040204" pitchFamily="34" charset="0"/>
              </a:rPr>
              <a:t>×</a:t>
            </a:r>
            <a:r>
              <a:rPr lang="en-US" altLang="en-US" sz="2000" dirty="0">
                <a:latin typeface="Times New Roman" pitchFamily="18" charset="0"/>
              </a:rPr>
              <a:t> </a:t>
            </a:r>
            <a:r>
              <a:rPr lang="en-US" altLang="en-US" sz="2000" i="1" dirty="0">
                <a:latin typeface="Times New Roman" pitchFamily="18" charset="0"/>
              </a:rPr>
              <a:t>n</a:t>
            </a:r>
            <a:r>
              <a:rPr lang="en-US" altLang="en-US" sz="2000" dirty="0"/>
              <a:t> matrix </a:t>
            </a:r>
            <a:r>
              <a:rPr lang="en-US" altLang="en-US" sz="2000" b="1" dirty="0">
                <a:latin typeface="Times New Roman" pitchFamily="18" charset="0"/>
              </a:rPr>
              <a:t>A</a:t>
            </a:r>
            <a:r>
              <a:rPr lang="en-US" altLang="en-US" sz="2000" dirty="0">
                <a:latin typeface="Times New Roman" pitchFamily="18" charset="0"/>
              </a:rPr>
              <a:t> = (</a:t>
            </a:r>
            <a:r>
              <a:rPr lang="en-US" altLang="en-US" sz="2000" i="1" dirty="0" err="1">
                <a:latin typeface="Times New Roman" pitchFamily="18" charset="0"/>
              </a:rPr>
              <a:t>a</a:t>
            </a:r>
            <a:r>
              <a:rPr lang="en-US" altLang="en-US" sz="2000" i="1" baseline="-25000" dirty="0" err="1">
                <a:latin typeface="Times New Roman" pitchFamily="18" charset="0"/>
              </a:rPr>
              <a:t>ij</a:t>
            </a:r>
            <a:r>
              <a:rPr lang="en-US" altLang="en-US" sz="2000" dirty="0">
                <a:latin typeface="Times New Roman" pitchFamily="18" charset="0"/>
              </a:rPr>
              <a:t>)</a:t>
            </a:r>
            <a:r>
              <a:rPr lang="en-US" altLang="en-US" sz="2000" dirty="0"/>
              <a:t> and if the vertices </a:t>
            </a:r>
            <a:r>
              <a:rPr lang="en-US" altLang="en-US" sz="2000" i="1" dirty="0">
                <a:latin typeface="Times New Roman" pitchFamily="18" charset="0"/>
              </a:rPr>
              <a:t>v</a:t>
            </a:r>
            <a:r>
              <a:rPr lang="en-US" altLang="en-US" sz="2000" i="1" baseline="-25000" dirty="0">
                <a:latin typeface="Times New Roman" pitchFamily="18" charset="0"/>
              </a:rPr>
              <a:t>i</a:t>
            </a:r>
            <a:r>
              <a:rPr lang="en-US" altLang="en-US" sz="2000" dirty="0"/>
              <a:t> and </a:t>
            </a:r>
            <a:r>
              <a:rPr lang="en-US" altLang="en-US" sz="2000" i="1" dirty="0" err="1">
                <a:latin typeface="Times New Roman" pitchFamily="18" charset="0"/>
              </a:rPr>
              <a:t>v</a:t>
            </a:r>
            <a:r>
              <a:rPr lang="en-US" altLang="en-US" sz="2000" i="1" baseline="-25000" dirty="0" err="1">
                <a:latin typeface="Times New Roman" pitchFamily="18" charset="0"/>
              </a:rPr>
              <a:t>j</a:t>
            </a:r>
            <a:r>
              <a:rPr lang="en-US" altLang="en-US" sz="2000" dirty="0"/>
              <a:t> are connected with weight </a:t>
            </a:r>
            <a:r>
              <a:rPr lang="en-US" altLang="en-US" sz="2000" i="1" dirty="0">
                <a:latin typeface="Times New Roman" pitchFamily="18" charset="0"/>
              </a:rPr>
              <a:t>w</a:t>
            </a:r>
            <a:r>
              <a:rPr lang="en-US" altLang="en-US" sz="2000" dirty="0"/>
              <a:t>, then set </a:t>
            </a:r>
            <a:r>
              <a:rPr lang="en-US" altLang="en-US" sz="2000" i="1" dirty="0" err="1">
                <a:latin typeface="Times New Roman" pitchFamily="18" charset="0"/>
              </a:rPr>
              <a:t>a</a:t>
            </a:r>
            <a:r>
              <a:rPr lang="en-US" altLang="en-US" sz="2000" i="1" baseline="-25000" dirty="0" err="1">
                <a:latin typeface="Times New Roman" pitchFamily="18" charset="0"/>
              </a:rPr>
              <a:t>ij</a:t>
            </a:r>
            <a:r>
              <a:rPr lang="en-US" altLang="en-US" sz="2000" dirty="0">
                <a:latin typeface="Times New Roman" pitchFamily="18" charset="0"/>
              </a:rPr>
              <a:t> = </a:t>
            </a:r>
            <a:r>
              <a:rPr lang="en-US" altLang="en-US" sz="2000" i="1" dirty="0">
                <a:latin typeface="Times New Roman" pitchFamily="18" charset="0"/>
              </a:rPr>
              <a:t>w</a:t>
            </a:r>
            <a:r>
              <a:rPr lang="en-US" altLang="en-US" sz="2000" dirty="0"/>
              <a:t> and </a:t>
            </a:r>
            <a:r>
              <a:rPr lang="en-US" altLang="en-US" sz="2000" i="1" dirty="0" err="1">
                <a:latin typeface="Times New Roman" pitchFamily="18" charset="0"/>
              </a:rPr>
              <a:t>a</a:t>
            </a:r>
            <a:r>
              <a:rPr lang="en-US" altLang="en-US" sz="2000" i="1" baseline="-25000" dirty="0" err="1">
                <a:latin typeface="Times New Roman" pitchFamily="18" charset="0"/>
              </a:rPr>
              <a:t>ji</a:t>
            </a:r>
            <a:r>
              <a:rPr lang="en-US" altLang="en-US" sz="2000" dirty="0">
                <a:latin typeface="Times New Roman" pitchFamily="18" charset="0"/>
              </a:rPr>
              <a:t> = </a:t>
            </a:r>
            <a:r>
              <a:rPr lang="en-US" altLang="en-US" sz="2000" i="1" dirty="0">
                <a:latin typeface="Times New Roman" pitchFamily="18" charset="0"/>
              </a:rPr>
              <a:t>w</a:t>
            </a:r>
            <a:endParaRPr lang="en-US" altLang="en-US" sz="2000" dirty="0"/>
          </a:p>
          <a:p>
            <a:pPr marL="400050" lvl="1" indent="0">
              <a:buNone/>
            </a:pPr>
            <a:endParaRPr lang="en-US" altLang="en-US" sz="2000" dirty="0"/>
          </a:p>
          <a:p>
            <a:pPr marL="400050" lvl="1" indent="0">
              <a:buNone/>
            </a:pPr>
            <a:r>
              <a:rPr lang="en-US" altLang="en-US" sz="2000" dirty="0"/>
              <a:t>That is, the matrix is symmetric, </a:t>
            </a:r>
            <a:r>
              <a:rPr lang="en-US" altLang="en-US" sz="2000" i="1" dirty="0"/>
              <a:t>e</a:t>
            </a:r>
            <a:r>
              <a:rPr lang="en-US" altLang="en-US" sz="2000" dirty="0"/>
              <a:t>.</a:t>
            </a:r>
            <a:r>
              <a:rPr lang="en-US" altLang="en-US" sz="2000" i="1" dirty="0"/>
              <a:t>g</a:t>
            </a:r>
            <a:r>
              <a:rPr lang="en-US" altLang="en-US" sz="2000" dirty="0"/>
              <a:t>., </a:t>
            </a:r>
          </a:p>
        </p:txBody>
      </p:sp>
      <p:pic>
        <p:nvPicPr>
          <p:cNvPr id="392198" name="Picture 6" descr="xx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813" y="3933825"/>
            <a:ext cx="6124575" cy="2352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39653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6034" name="Rectangle 2"/>
          <p:cNvSpPr>
            <a:spLocks noGrp="1" noChangeArrowheads="1"/>
          </p:cNvSpPr>
          <p:nvPr>
            <p:ph type="title"/>
          </p:nvPr>
        </p:nvSpPr>
        <p:spPr/>
        <p:txBody>
          <a:bodyPr>
            <a:normAutofit/>
          </a:bodyPr>
          <a:lstStyle/>
          <a:p>
            <a:r>
              <a:rPr lang="en-US" altLang="en-US" dirty="0"/>
              <a:t>Adjacency Matrix</a:t>
            </a:r>
          </a:p>
        </p:txBody>
      </p:sp>
      <p:sp>
        <p:nvSpPr>
          <p:cNvPr id="556035" name="Rectangle 3"/>
          <p:cNvSpPr>
            <a:spLocks noGrp="1" noChangeArrowheads="1"/>
          </p:cNvSpPr>
          <p:nvPr>
            <p:ph type="body" idx="1"/>
          </p:nvPr>
        </p:nvSpPr>
        <p:spPr/>
        <p:txBody>
          <a:bodyPr/>
          <a:lstStyle/>
          <a:p>
            <a:pPr marL="400050" lvl="1" indent="0">
              <a:buNone/>
            </a:pPr>
            <a:r>
              <a:rPr lang="en-US" altLang="en-US" sz="2000" dirty="0"/>
              <a:t>An </a:t>
            </a:r>
            <a:r>
              <a:rPr lang="en-US" altLang="en-US" sz="2000" dirty="0" err="1"/>
              <a:t>unweighted</a:t>
            </a:r>
            <a:r>
              <a:rPr lang="en-US" altLang="en-US" sz="2000" dirty="0"/>
              <a:t> graph may be saved as an array of Boolean values</a:t>
            </a:r>
          </a:p>
          <a:p>
            <a:pPr lvl="1"/>
            <a:r>
              <a:rPr lang="en-US" altLang="en-US" dirty="0"/>
              <a:t>vertices </a:t>
            </a:r>
            <a:r>
              <a:rPr lang="en-US" altLang="en-US" i="1" dirty="0">
                <a:latin typeface="Times New Roman" pitchFamily="18" charset="0"/>
              </a:rPr>
              <a:t>v</a:t>
            </a:r>
            <a:r>
              <a:rPr lang="en-US" altLang="en-US" i="1" baseline="-25000" dirty="0">
                <a:latin typeface="Times New Roman" pitchFamily="18" charset="0"/>
              </a:rPr>
              <a:t>i</a:t>
            </a:r>
            <a:r>
              <a:rPr lang="en-US" altLang="en-US" dirty="0"/>
              <a:t> and </a:t>
            </a:r>
            <a:r>
              <a:rPr lang="en-US" altLang="en-US" i="1" dirty="0" err="1">
                <a:latin typeface="Times New Roman" pitchFamily="18" charset="0"/>
              </a:rPr>
              <a:t>v</a:t>
            </a:r>
            <a:r>
              <a:rPr lang="en-US" altLang="en-US" i="1" baseline="-25000" dirty="0" err="1">
                <a:latin typeface="Times New Roman" pitchFamily="18" charset="0"/>
              </a:rPr>
              <a:t>j</a:t>
            </a:r>
            <a:r>
              <a:rPr lang="en-US" altLang="en-US" dirty="0"/>
              <a:t> are connected then set</a:t>
            </a:r>
            <a:br>
              <a:rPr lang="en-US" altLang="en-US" dirty="0"/>
            </a:br>
            <a:r>
              <a:rPr lang="en-US" altLang="en-US" dirty="0"/>
              <a:t>    </a:t>
            </a:r>
            <a:r>
              <a:rPr lang="en-US" altLang="en-US" i="1" dirty="0" err="1">
                <a:latin typeface="Times New Roman" pitchFamily="18" charset="0"/>
              </a:rPr>
              <a:t>a</a:t>
            </a:r>
            <a:r>
              <a:rPr lang="en-US" altLang="en-US" i="1" baseline="-25000" dirty="0" err="1">
                <a:latin typeface="Times New Roman" pitchFamily="18" charset="0"/>
              </a:rPr>
              <a:t>ij</a:t>
            </a:r>
            <a:r>
              <a:rPr lang="en-US" altLang="en-US" dirty="0">
                <a:latin typeface="Times New Roman" pitchFamily="18" charset="0"/>
              </a:rPr>
              <a:t> = </a:t>
            </a:r>
            <a:r>
              <a:rPr lang="en-US" altLang="en-US" i="1" dirty="0" err="1">
                <a:latin typeface="Times New Roman" pitchFamily="18" charset="0"/>
              </a:rPr>
              <a:t>a</a:t>
            </a:r>
            <a:r>
              <a:rPr lang="en-US" altLang="en-US" i="1" baseline="-25000" dirty="0" err="1">
                <a:latin typeface="Times New Roman" pitchFamily="18" charset="0"/>
              </a:rPr>
              <a:t>ji</a:t>
            </a:r>
            <a:r>
              <a:rPr lang="en-US" altLang="en-US" dirty="0">
                <a:latin typeface="Times New Roman" pitchFamily="18" charset="0"/>
              </a:rPr>
              <a:t> = </a:t>
            </a:r>
            <a:r>
              <a:rPr lang="en-US" altLang="en-US" i="1" dirty="0">
                <a:latin typeface="Times New Roman" pitchFamily="18" charset="0"/>
              </a:rPr>
              <a:t>true</a:t>
            </a:r>
            <a:endParaRPr lang="en-US" altLang="en-US" dirty="0"/>
          </a:p>
          <a:p>
            <a:pPr lvl="1"/>
            <a:endParaRPr lang="en-US" altLang="en-US" dirty="0"/>
          </a:p>
        </p:txBody>
      </p:sp>
      <p:pic>
        <p:nvPicPr>
          <p:cNvPr id="556036" name="Picture 4" descr="xx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813" y="3933825"/>
            <a:ext cx="6124575" cy="2352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03628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3746" name="Rectangle 2"/>
          <p:cNvSpPr>
            <a:spLocks noGrp="1" noChangeArrowheads="1"/>
          </p:cNvSpPr>
          <p:nvPr>
            <p:ph type="title"/>
          </p:nvPr>
        </p:nvSpPr>
        <p:spPr/>
        <p:txBody>
          <a:bodyPr>
            <a:normAutofit/>
          </a:bodyPr>
          <a:lstStyle/>
          <a:p>
            <a:r>
              <a:rPr lang="en-US" altLang="en-US" dirty="0"/>
              <a:t>Adjacency Matrix</a:t>
            </a:r>
          </a:p>
        </p:txBody>
      </p:sp>
      <p:sp>
        <p:nvSpPr>
          <p:cNvPr id="543747" name="Rectangle 3"/>
          <p:cNvSpPr>
            <a:spLocks noGrp="1" noChangeArrowheads="1"/>
          </p:cNvSpPr>
          <p:nvPr>
            <p:ph type="body" idx="1"/>
          </p:nvPr>
        </p:nvSpPr>
        <p:spPr/>
        <p:txBody>
          <a:bodyPr>
            <a:normAutofit/>
          </a:bodyPr>
          <a:lstStyle/>
          <a:p>
            <a:pPr marL="400050" lvl="1" indent="0">
              <a:buNone/>
            </a:pPr>
            <a:r>
              <a:rPr lang="en-US" altLang="en-US" sz="2000" dirty="0"/>
              <a:t>If the graph was directed, then the matrix would not necessarily be symmetric </a:t>
            </a:r>
          </a:p>
        </p:txBody>
      </p:sp>
      <p:pic>
        <p:nvPicPr>
          <p:cNvPr id="543749" name="Picture 5" descr="xx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3050" y="3933825"/>
            <a:ext cx="6124575" cy="2362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6194395"/>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16792</TotalTime>
  <Words>2260</Words>
  <Application>Microsoft Office PowerPoint</Application>
  <PresentationFormat>On-screen Show (4:3)</PresentationFormat>
  <Paragraphs>279</Paragraphs>
  <Slides>51</Slides>
  <Notes>2</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51</vt:i4>
      </vt:variant>
    </vt:vector>
  </HeadingPairs>
  <TitlesOfParts>
    <vt:vector size="60" baseType="lpstr">
      <vt:lpstr>Arial</vt:lpstr>
      <vt:lpstr>Calibri</vt:lpstr>
      <vt:lpstr>Consolas</vt:lpstr>
      <vt:lpstr>Courier New</vt:lpstr>
      <vt:lpstr>Symbol</vt:lpstr>
      <vt:lpstr>Tahoma</vt:lpstr>
      <vt:lpstr>Times New Roman</vt:lpstr>
      <vt:lpstr>Custom Design</vt:lpstr>
      <vt:lpstr>Equation</vt:lpstr>
      <vt:lpstr>PowerPoint Presentation</vt:lpstr>
      <vt:lpstr>Outline</vt:lpstr>
      <vt:lpstr>Background</vt:lpstr>
      <vt:lpstr> Background</vt:lpstr>
      <vt:lpstr> Background</vt:lpstr>
      <vt:lpstr>Adjacency Matrix</vt:lpstr>
      <vt:lpstr>Adjacency Matrix</vt:lpstr>
      <vt:lpstr>Adjacency Matrix</vt:lpstr>
      <vt:lpstr>Adjacency Matrix</vt:lpstr>
      <vt:lpstr>Adjacency Matrix</vt:lpstr>
      <vt:lpstr>Adjacency Matrix</vt:lpstr>
      <vt:lpstr>Adjacency Matrix</vt:lpstr>
      <vt:lpstr>Adjacency Matrix</vt:lpstr>
      <vt:lpstr>Adjacency Matrix</vt:lpstr>
      <vt:lpstr>Adjacency Matrix</vt:lpstr>
      <vt:lpstr>Adjacency Matrix</vt:lpstr>
      <vt:lpstr>Adjacency Matrix</vt:lpstr>
      <vt:lpstr>Adjacency Matrix</vt:lpstr>
      <vt:lpstr>Adjacency Matrix</vt:lpstr>
      <vt:lpstr>C++ Notation Warning</vt:lpstr>
      <vt:lpstr>C++ Notation Warning</vt:lpstr>
      <vt:lpstr>Adjacency Matrix</vt:lpstr>
      <vt:lpstr>Adjacency Matrix</vt:lpstr>
      <vt:lpstr> Default Values</vt:lpstr>
      <vt:lpstr> Default Values</vt:lpstr>
      <vt:lpstr> Default Values</vt:lpstr>
      <vt:lpstr> Default Values</vt:lpstr>
      <vt:lpstr> Default Values</vt:lpstr>
      <vt:lpstr>Adjacency Matrix</vt:lpstr>
      <vt:lpstr>Adjacency Matrix</vt:lpstr>
      <vt:lpstr>Adjacency Matrix</vt:lpstr>
      <vt:lpstr>Beyond Array Bounds</vt:lpstr>
      <vt:lpstr>Beyond Array Bounds</vt:lpstr>
      <vt:lpstr>Beyond Array Bounds</vt:lpstr>
      <vt:lpstr>Beyond Array Bounds</vt:lpstr>
      <vt:lpstr>Beyond Array Bounds</vt:lpstr>
      <vt:lpstr>Beyond Array Bounds</vt:lpstr>
      <vt:lpstr> Sparse Matrices</vt:lpstr>
      <vt:lpstr> Sparse Matrices</vt:lpstr>
      <vt:lpstr> Sparse Matrices</vt:lpstr>
      <vt:lpstr> Sparse Matrices</vt:lpstr>
      <vt:lpstr> Sparse Matrices</vt:lpstr>
      <vt:lpstr> Sparse Matrices</vt:lpstr>
      <vt:lpstr> Sparse Matrices</vt:lpstr>
      <vt:lpstr> Sparse Matrices</vt:lpstr>
      <vt:lpstr> Sparse Matrices</vt:lpstr>
      <vt:lpstr> Sparse Matrices</vt:lpstr>
      <vt:lpstr> Sparse Matrices</vt:lpstr>
      <vt:lpstr> Sparse Matrices</vt:lpstr>
      <vt:lpstr>Summary</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ECE 250 Algorithms and Data Structures</dc:title>
  <dc:creator>dwharder</dc:creator>
  <cp:lastModifiedBy>Mahdi Ebi</cp:lastModifiedBy>
  <cp:revision>1290</cp:revision>
  <dcterms:created xsi:type="dcterms:W3CDTF">2009-09-11T23:00:44Z</dcterms:created>
  <dcterms:modified xsi:type="dcterms:W3CDTF">2020-08-03T19:12:10Z</dcterms:modified>
</cp:coreProperties>
</file>