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0"/>
  </p:notesMasterIdLst>
  <p:handoutMasterIdLst>
    <p:handoutMasterId r:id="rId41"/>
  </p:handoutMasterIdLst>
  <p:sldIdLst>
    <p:sldId id="256" r:id="rId2"/>
    <p:sldId id="374" r:id="rId3"/>
    <p:sldId id="384" r:id="rId4"/>
    <p:sldId id="375" r:id="rId5"/>
    <p:sldId id="391" r:id="rId6"/>
    <p:sldId id="386" r:id="rId7"/>
    <p:sldId id="387" r:id="rId8"/>
    <p:sldId id="385" r:id="rId9"/>
    <p:sldId id="388" r:id="rId10"/>
    <p:sldId id="390" r:id="rId11"/>
    <p:sldId id="392" r:id="rId12"/>
    <p:sldId id="402" r:id="rId13"/>
    <p:sldId id="401" r:id="rId14"/>
    <p:sldId id="393" r:id="rId15"/>
    <p:sldId id="394" r:id="rId16"/>
    <p:sldId id="397" r:id="rId17"/>
    <p:sldId id="398" r:id="rId18"/>
    <p:sldId id="399" r:id="rId19"/>
    <p:sldId id="400" r:id="rId20"/>
    <p:sldId id="396" r:id="rId21"/>
    <p:sldId id="403" r:id="rId22"/>
    <p:sldId id="414" r:id="rId23"/>
    <p:sldId id="404" r:id="rId24"/>
    <p:sldId id="405" r:id="rId25"/>
    <p:sldId id="406" r:id="rId26"/>
    <p:sldId id="407" r:id="rId27"/>
    <p:sldId id="408" r:id="rId28"/>
    <p:sldId id="409" r:id="rId29"/>
    <p:sldId id="410" r:id="rId30"/>
    <p:sldId id="411" r:id="rId31"/>
    <p:sldId id="413" r:id="rId32"/>
    <p:sldId id="412" r:id="rId33"/>
    <p:sldId id="415" r:id="rId34"/>
    <p:sldId id="416" r:id="rId35"/>
    <p:sldId id="376" r:id="rId36"/>
    <p:sldId id="417" r:id="rId37"/>
    <p:sldId id="418" r:id="rId38"/>
    <p:sldId id="373"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4660"/>
  </p:normalViewPr>
  <p:slideViewPr>
    <p:cSldViewPr>
      <p:cViewPr varScale="1">
        <p:scale>
          <a:sx n="86" d="100"/>
          <a:sy n="86" d="100"/>
        </p:scale>
        <p:origin x="1478" y="6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2020-08-03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8/3/2020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38</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286750" y="6156325"/>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dirty="0">
              <a:solidFill>
                <a:schemeClr val="tx1">
                  <a:lumMod val="50000"/>
                  <a:lumOff val="50000"/>
                </a:schemeClr>
              </a:solidFill>
            </a:endParaRPr>
          </a:p>
        </p:txBody>
      </p:sp>
      <p:sp>
        <p:nvSpPr>
          <p:cNvPr id="7" name="Footer Placeholder 4"/>
          <p:cNvSpPr txBox="1">
            <a:spLocks/>
          </p:cNvSpPr>
          <p:nvPr userDrawn="1"/>
        </p:nvSpPr>
        <p:spPr>
          <a:xfrm>
            <a:off x="1547664" y="6159718"/>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rPr>
              <a:t>Graph traversals</a:t>
            </a:r>
          </a:p>
        </p:txBody>
      </p:sp>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755650" y="2558504"/>
            <a:ext cx="7199313" cy="769441"/>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4400" dirty="0">
                <a:latin typeface="Arial" pitchFamily="34" charset="0"/>
                <a:cs typeface="Arial" pitchFamily="34" charset="0"/>
              </a:rPr>
              <a:t>Graph traversals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If memory is an issue, we can reduce the stack size:</a:t>
            </a:r>
          </a:p>
          <a:p>
            <a:pPr lvl="1"/>
            <a:r>
              <a:rPr lang="en-US" altLang="en-US" dirty="0">
                <a:latin typeface="Arial" charset="0"/>
                <a:cs typeface="Arial" charset="0"/>
              </a:rPr>
              <a:t>For the vertex:</a:t>
            </a:r>
          </a:p>
          <a:p>
            <a:pPr lvl="2"/>
            <a:r>
              <a:rPr lang="en-US" altLang="en-US" dirty="0">
                <a:latin typeface="Arial" charset="0"/>
                <a:cs typeface="Arial" charset="0"/>
              </a:rPr>
              <a:t>Mark it as visited</a:t>
            </a:r>
          </a:p>
          <a:p>
            <a:pPr lvl="2"/>
            <a:r>
              <a:rPr lang="en-US" altLang="en-US" dirty="0">
                <a:latin typeface="Arial" charset="0"/>
                <a:cs typeface="Arial" charset="0"/>
              </a:rPr>
              <a:t>Perform an operation on that vertex</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a:t>
            </a:r>
          </a:p>
          <a:p>
            <a:pPr lvl="3"/>
            <a:r>
              <a:rPr lang="en-US" altLang="en-US" dirty="0">
                <a:latin typeface="Arial" charset="0"/>
                <a:cs typeface="Arial" charset="0"/>
              </a:rPr>
              <a:t>Mark it as visited</a:t>
            </a:r>
          </a:p>
          <a:p>
            <a:pPr lvl="3"/>
            <a:r>
              <a:rPr lang="en-US" altLang="en-US" dirty="0">
                <a:latin typeface="Arial" charset="0"/>
                <a:cs typeface="Arial" charset="0"/>
              </a:rPr>
              <a:t>Perform an operation on that vertex</a:t>
            </a:r>
          </a:p>
          <a:p>
            <a:pPr lvl="3"/>
            <a:r>
              <a:rPr lang="en-US" altLang="en-US" dirty="0">
                <a:latin typeface="Arial" charset="0"/>
                <a:cs typeface="Arial" charset="0"/>
              </a:rPr>
              <a:t>Place it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Strategies</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Traversals of graphs are also called </a:t>
            </a:r>
            <a:r>
              <a:rPr lang="en-CA" i="1" dirty="0"/>
              <a:t>searches</a:t>
            </a:r>
            <a:endParaRPr lang="en-CA" dirty="0"/>
          </a:p>
          <a:p>
            <a:pPr marL="357188" indent="-357188">
              <a:buNone/>
            </a:pPr>
            <a:endParaRPr lang="en-CA" dirty="0"/>
          </a:p>
          <a:p>
            <a:pPr marL="357188" indent="-357188">
              <a:buNone/>
            </a:pPr>
            <a:r>
              <a:rPr lang="en-CA" dirty="0"/>
              <a:t>	We can use either breadth-first or depth-first traversals</a:t>
            </a:r>
          </a:p>
          <a:p>
            <a:pPr lvl="1"/>
            <a:r>
              <a:rPr lang="en-CA" dirty="0"/>
              <a:t>Breadth-first requires a queue</a:t>
            </a:r>
          </a:p>
          <a:p>
            <a:pPr lvl="1"/>
            <a:r>
              <a:rPr lang="en-CA" dirty="0"/>
              <a:t>Depth-first requires a stack</a:t>
            </a:r>
          </a:p>
          <a:p>
            <a:pPr lvl="1"/>
            <a:endParaRPr lang="en-CA" dirty="0"/>
          </a:p>
          <a:p>
            <a:pPr>
              <a:buNone/>
            </a:pPr>
            <a:r>
              <a:rPr lang="en-US" altLang="en-US" dirty="0">
                <a:latin typeface="Arial" charset="0"/>
                <a:cs typeface="Arial" charset="0"/>
              </a:rPr>
              <a:t>	We each case, we will have to track which vertices have been visited 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lvl="1"/>
            <a:r>
              <a:rPr lang="en-US" altLang="en-US" dirty="0">
                <a:latin typeface="Arial" charset="0"/>
                <a:cs typeface="Arial" charset="0"/>
              </a:rPr>
              <a:t>One option is a hash table</a:t>
            </a:r>
          </a:p>
          <a:p>
            <a:pPr lvl="1"/>
            <a:r>
              <a:rPr lang="en-US" altLang="en-US" dirty="0">
                <a:latin typeface="Arial" charset="0"/>
                <a:cs typeface="Arial" charset="0"/>
              </a:rPr>
              <a:t>If we can use a bit array, this requires only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|/8</a:t>
            </a:r>
            <a:r>
              <a:rPr lang="en-US" altLang="en-US" dirty="0">
                <a:latin typeface="Arial" charset="0"/>
                <a:cs typeface="Arial" charset="0"/>
              </a:rPr>
              <a:t> bytes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The time complexity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F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H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Comparison</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144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if there are no unvisited vertices, the graph is connected,</a:t>
            </a:r>
          </a:p>
        </p:txBody>
      </p:sp>
    </p:spTree>
    <p:extLst>
      <p:ext uri="{BB962C8B-B14F-4D97-AF65-F5344CB8AC3E}">
        <p14:creationId xmlns:p14="http://schemas.microsoft.com/office/powerpoint/2010/main" val="411497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4331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Consider implementing a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most previous vertex that has not yet had all of its adjacent vertices visited and continue from there</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Iterative</a:t>
            </a:r>
          </a:p>
        </p:txBody>
      </p:sp>
    </p:spTree>
    <p:extLst>
      <p:ext uri="{BB962C8B-B14F-4D97-AF65-F5344CB8AC3E}">
        <p14:creationId xmlns:p14="http://schemas.microsoft.com/office/powerpoint/2010/main" val="328612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16986</TotalTime>
  <Words>1733</Words>
  <Application>Microsoft Office PowerPoint</Application>
  <PresentationFormat>On-screen Show (4:3)</PresentationFormat>
  <Paragraphs>273</Paragraphs>
  <Slides>38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Times New Roman</vt:lpstr>
      <vt:lpstr>Custom Design</vt:lpstr>
      <vt:lpstr>PowerPoint Presentation</vt:lpstr>
      <vt:lpstr>Outline</vt:lpstr>
      <vt:lpstr>Strategies</vt:lpstr>
      <vt:lpstr>Breadth-first traversal</vt:lpstr>
      <vt:lpstr>Iterative depth-first traversal</vt:lpstr>
      <vt:lpstr>Breadth-first traversal</vt:lpstr>
      <vt:lpstr>Depth-first traversal</vt:lpstr>
      <vt:lpstr>Recursive depth-first traversal</vt:lpstr>
      <vt:lpstr>Iterative depth-first traversal</vt:lpstr>
      <vt:lpstr>Iterative depth-first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Comparison</vt:lpstr>
      <vt:lpstr>Applications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Mahdi Ebi</cp:lastModifiedBy>
  <cp:revision>1306</cp:revision>
  <dcterms:created xsi:type="dcterms:W3CDTF">2009-09-11T23:00:44Z</dcterms:created>
  <dcterms:modified xsi:type="dcterms:W3CDTF">2020-08-03T19:16:07Z</dcterms:modified>
</cp:coreProperties>
</file>