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43"/>
  </p:notesMasterIdLst>
  <p:sldIdLst>
    <p:sldId id="256" r:id="rId2"/>
    <p:sldId id="440" r:id="rId3"/>
    <p:sldId id="564" r:id="rId4"/>
    <p:sldId id="565" r:id="rId5"/>
    <p:sldId id="441" r:id="rId6"/>
    <p:sldId id="571" r:id="rId7"/>
    <p:sldId id="442" r:id="rId8"/>
    <p:sldId id="558" r:id="rId9"/>
    <p:sldId id="572" r:id="rId10"/>
    <p:sldId id="573" r:id="rId11"/>
    <p:sldId id="574" r:id="rId12"/>
    <p:sldId id="575" r:id="rId13"/>
    <p:sldId id="568" r:id="rId14"/>
    <p:sldId id="577" r:id="rId15"/>
    <p:sldId id="578" r:id="rId16"/>
    <p:sldId id="569" r:id="rId17"/>
    <p:sldId id="570" r:id="rId18"/>
    <p:sldId id="567" r:id="rId19"/>
    <p:sldId id="457" r:id="rId20"/>
    <p:sldId id="458" r:id="rId21"/>
    <p:sldId id="512" r:id="rId22"/>
    <p:sldId id="513" r:id="rId23"/>
    <p:sldId id="514" r:id="rId24"/>
    <p:sldId id="515" r:id="rId25"/>
    <p:sldId id="516" r:id="rId26"/>
    <p:sldId id="509" r:id="rId27"/>
    <p:sldId id="459" r:id="rId28"/>
    <p:sldId id="460" r:id="rId29"/>
    <p:sldId id="461" r:id="rId30"/>
    <p:sldId id="462" r:id="rId31"/>
    <p:sldId id="463" r:id="rId32"/>
    <p:sldId id="464" r:id="rId33"/>
    <p:sldId id="522" r:id="rId34"/>
    <p:sldId id="467" r:id="rId35"/>
    <p:sldId id="519" r:id="rId36"/>
    <p:sldId id="520" r:id="rId37"/>
    <p:sldId id="517" r:id="rId38"/>
    <p:sldId id="518" r:id="rId39"/>
    <p:sldId id="523" r:id="rId40"/>
    <p:sldId id="469" r:id="rId41"/>
    <p:sldId id="471" r:id="rId42"/>
    <p:sldId id="472" r:id="rId43"/>
    <p:sldId id="473" r:id="rId44"/>
    <p:sldId id="524" r:id="rId45"/>
    <p:sldId id="477" r:id="rId46"/>
    <p:sldId id="526" r:id="rId47"/>
    <p:sldId id="566" r:id="rId48"/>
    <p:sldId id="525" r:id="rId49"/>
    <p:sldId id="527" r:id="rId50"/>
    <p:sldId id="528" r:id="rId51"/>
    <p:sldId id="529" r:id="rId52"/>
    <p:sldId id="580" r:id="rId53"/>
    <p:sldId id="576" r:id="rId54"/>
    <p:sldId id="587" r:id="rId55"/>
    <p:sldId id="588" r:id="rId56"/>
    <p:sldId id="589" r:id="rId57"/>
    <p:sldId id="590" r:id="rId58"/>
    <p:sldId id="594" r:id="rId59"/>
    <p:sldId id="591" r:id="rId60"/>
    <p:sldId id="593" r:id="rId61"/>
    <p:sldId id="596" r:id="rId62"/>
    <p:sldId id="595" r:id="rId63"/>
    <p:sldId id="597" r:id="rId64"/>
    <p:sldId id="598" r:id="rId65"/>
    <p:sldId id="599" r:id="rId66"/>
    <p:sldId id="600" r:id="rId67"/>
    <p:sldId id="602" r:id="rId68"/>
    <p:sldId id="603" r:id="rId69"/>
    <p:sldId id="604" r:id="rId70"/>
    <p:sldId id="605" r:id="rId71"/>
    <p:sldId id="606" r:id="rId72"/>
    <p:sldId id="607" r:id="rId73"/>
    <p:sldId id="608" r:id="rId74"/>
    <p:sldId id="609" r:id="rId75"/>
    <p:sldId id="610" r:id="rId76"/>
    <p:sldId id="611" r:id="rId77"/>
    <p:sldId id="612" r:id="rId78"/>
    <p:sldId id="613" r:id="rId79"/>
    <p:sldId id="614" r:id="rId80"/>
    <p:sldId id="615" r:id="rId81"/>
    <p:sldId id="616" r:id="rId82"/>
    <p:sldId id="617" r:id="rId83"/>
    <p:sldId id="618" r:id="rId84"/>
    <p:sldId id="619" r:id="rId85"/>
    <p:sldId id="620" r:id="rId86"/>
    <p:sldId id="621" r:id="rId87"/>
    <p:sldId id="622" r:id="rId88"/>
    <p:sldId id="623" r:id="rId89"/>
    <p:sldId id="624" r:id="rId90"/>
    <p:sldId id="625" r:id="rId91"/>
    <p:sldId id="626" r:id="rId92"/>
    <p:sldId id="627" r:id="rId93"/>
    <p:sldId id="628" r:id="rId94"/>
    <p:sldId id="629" r:id="rId95"/>
    <p:sldId id="630" r:id="rId96"/>
    <p:sldId id="631" r:id="rId97"/>
    <p:sldId id="632" r:id="rId98"/>
    <p:sldId id="633" r:id="rId99"/>
    <p:sldId id="634" r:id="rId100"/>
    <p:sldId id="635" r:id="rId101"/>
    <p:sldId id="636" r:id="rId102"/>
    <p:sldId id="637" r:id="rId103"/>
    <p:sldId id="638" r:id="rId104"/>
    <p:sldId id="639" r:id="rId105"/>
    <p:sldId id="534" r:id="rId106"/>
    <p:sldId id="535" r:id="rId107"/>
    <p:sldId id="536" r:id="rId108"/>
    <p:sldId id="533" r:id="rId109"/>
    <p:sldId id="537" r:id="rId110"/>
    <p:sldId id="494" r:id="rId111"/>
    <p:sldId id="539" r:id="rId112"/>
    <p:sldId id="538" r:id="rId113"/>
    <p:sldId id="495" r:id="rId114"/>
    <p:sldId id="540" r:id="rId115"/>
    <p:sldId id="550" r:id="rId116"/>
    <p:sldId id="497" r:id="rId117"/>
    <p:sldId id="541" r:id="rId118"/>
    <p:sldId id="542" r:id="rId119"/>
    <p:sldId id="551" r:id="rId120"/>
    <p:sldId id="543" r:id="rId121"/>
    <p:sldId id="544" r:id="rId122"/>
    <p:sldId id="498" r:id="rId123"/>
    <p:sldId id="552" r:id="rId124"/>
    <p:sldId id="545" r:id="rId125"/>
    <p:sldId id="499" r:id="rId126"/>
    <p:sldId id="546" r:id="rId127"/>
    <p:sldId id="553" r:id="rId128"/>
    <p:sldId id="547" r:id="rId129"/>
    <p:sldId id="500" r:id="rId130"/>
    <p:sldId id="548" r:id="rId131"/>
    <p:sldId id="554" r:id="rId132"/>
    <p:sldId id="549" r:id="rId133"/>
    <p:sldId id="501" r:id="rId134"/>
    <p:sldId id="502" r:id="rId135"/>
    <p:sldId id="555" r:id="rId136"/>
    <p:sldId id="556" r:id="rId137"/>
    <p:sldId id="557" r:id="rId138"/>
    <p:sldId id="504" r:id="rId139"/>
    <p:sldId id="579" r:id="rId140"/>
    <p:sldId id="505" r:id="rId141"/>
    <p:sldId id="373" r:id="rId1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3" autoAdjust="0"/>
    <p:restoredTop sz="94660"/>
  </p:normalViewPr>
  <p:slideViewPr>
    <p:cSldViewPr>
      <p:cViewPr varScale="1">
        <p:scale>
          <a:sx n="86" d="100"/>
          <a:sy n="86" d="100"/>
        </p:scale>
        <p:origin x="1176" y="62"/>
      </p:cViewPr>
      <p:guideLst>
        <p:guide orient="horz" pos="2160"/>
        <p:guide pos="2880"/>
      </p:guideLst>
    </p:cSldViewPr>
  </p:slideViewPr>
  <p:notesTextViewPr>
    <p:cViewPr>
      <p:scale>
        <a:sx n="100" d="100"/>
        <a:sy n="100" d="100"/>
      </p:scale>
      <p:origin x="0" y="0"/>
    </p:cViewPr>
  </p:notesText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8/3/2020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141</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
        <p:nvSpPr>
          <p:cNvPr id="7" name="Text Box 14"/>
          <p:cNvSpPr txBox="1">
            <a:spLocks noChangeArrowheads="1"/>
          </p:cNvSpPr>
          <p:nvPr userDrawn="1"/>
        </p:nvSpPr>
        <p:spPr bwMode="auto">
          <a:xfrm>
            <a:off x="5472113" y="4365625"/>
            <a:ext cx="3671887" cy="2270125"/>
          </a:xfrm>
          <a:prstGeom prst="rect">
            <a:avLst/>
          </a:prstGeom>
          <a:noFill/>
          <a:ln w="9525">
            <a:noFill/>
            <a:miter lim="800000"/>
            <a:headEnd/>
            <a:tailEnd/>
          </a:ln>
          <a:effectLst>
            <a:outerShdw blurRad="50800" dist="25400" dir="2700000" algn="tl" rotWithShape="0">
              <a:prstClr val="black"/>
            </a:outerShdw>
          </a:effectLst>
        </p:spPr>
        <p:txBody>
          <a:bodyPr>
            <a:spAutoFit/>
          </a:bodyPr>
          <a:lstStyle/>
          <a:p>
            <a:pPr defTabSz="457200">
              <a:spcBef>
                <a:spcPct val="20000"/>
              </a:spcBef>
              <a:defRPr/>
            </a:pPr>
            <a:r>
              <a:rPr lang="en-US" sz="1200" b="1" kern="0" dirty="0">
                <a:solidFill>
                  <a:srgbClr val="FFFFFF"/>
                </a:solidFill>
                <a:latin typeface="Arial" pitchFamily="34" charset="0"/>
                <a:ea typeface="ＭＳ Ｐゴシック" charset="-128"/>
                <a:cs typeface="Arial" pitchFamily="34" charset="0"/>
              </a:rPr>
              <a:t>Douglas Wilhelm Harder, </a:t>
            </a:r>
            <a:r>
              <a:rPr lang="en-US" sz="1200" b="1" kern="0" dirty="0" err="1">
                <a:solidFill>
                  <a:srgbClr val="FFFFFF"/>
                </a:solidFill>
                <a:latin typeface="Arial" pitchFamily="34" charset="0"/>
                <a:ea typeface="ＭＳ Ｐゴシック" charset="-128"/>
                <a:cs typeface="Arial" pitchFamily="34" charset="0"/>
              </a:rPr>
              <a:t>M.Math</a:t>
            </a:r>
            <a:r>
              <a:rPr lang="en-US" sz="1200" b="1" kern="0" dirty="0">
                <a:solidFill>
                  <a:srgbClr val="FFFFFF"/>
                </a:solidFill>
                <a:latin typeface="Arial" pitchFamily="34" charset="0"/>
                <a:ea typeface="ＭＳ Ｐゴシック" charset="-128"/>
                <a:cs typeface="Arial" pitchFamily="34" charset="0"/>
              </a:rPr>
              <a:t>. LEL</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Department of Electrical and Computer Engineering</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University of Waterloo</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Waterloo, Ontario, Canada</a:t>
            </a:r>
          </a:p>
          <a:p>
            <a:pPr defTabSz="457200">
              <a:spcBef>
                <a:spcPct val="20000"/>
              </a:spcBef>
              <a:defRPr/>
            </a:pPr>
            <a:endParaRPr lang="en-US" sz="1100" kern="0" dirty="0">
              <a:solidFill>
                <a:srgbClr val="FFFFFF"/>
              </a:solidFill>
              <a:latin typeface="Arial" pitchFamily="34" charset="0"/>
              <a:ea typeface="ＭＳ Ｐゴシック" charset="-128"/>
              <a:cs typeface="Arial" pitchFamily="34" charset="0"/>
            </a:endParaRP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ece.uwaterloo.ca</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dwharder@alumni.uwaterloo.ca</a:t>
            </a:r>
          </a:p>
          <a:p>
            <a:pPr defTabSz="457200">
              <a:spcBef>
                <a:spcPct val="20000"/>
              </a:spcBef>
              <a:defRPr/>
            </a:pPr>
            <a:endParaRPr lang="en-CA" sz="900" dirty="0">
              <a:solidFill>
                <a:srgbClr val="FFFFFF"/>
              </a:solidFill>
              <a:latin typeface="Arial"/>
              <a:ea typeface="ＭＳ Ｐゴシック" charset="-128"/>
            </a:endParaRPr>
          </a:p>
          <a:p>
            <a:pPr defTabSz="457200">
              <a:spcBef>
                <a:spcPct val="20000"/>
              </a:spcBef>
              <a:defRPr/>
            </a:pPr>
            <a:r>
              <a:rPr lang="en-CA" sz="900" dirty="0">
                <a:solidFill>
                  <a:srgbClr val="FFFFFF"/>
                </a:solidFill>
                <a:latin typeface="Arial"/>
                <a:ea typeface="ＭＳ Ｐゴシック" charset="-128"/>
              </a:rPr>
              <a:t>© 2006-2013 by Douglas Wilhelm Harder.  Some rights reserved.</a:t>
            </a:r>
            <a:endParaRPr lang="en-US" sz="900" kern="0" dirty="0">
              <a:solidFill>
                <a:srgbClr val="FFFFFF"/>
              </a:solidFill>
              <a:latin typeface="Arial" pitchFamily="34" charset="0"/>
              <a:ea typeface="ＭＳ Ｐゴシック" charset="-128"/>
              <a:cs typeface="Arial" pitchFamily="34" charset="0"/>
            </a:endParaRPr>
          </a:p>
          <a:p>
            <a:pPr defTabSz="457200">
              <a:spcBef>
                <a:spcPct val="20000"/>
              </a:spcBef>
              <a:defRPr/>
            </a:pPr>
            <a:endParaRPr lang="en-CA" sz="2400" dirty="0">
              <a:solidFill>
                <a:srgbClr val="FFFFFF"/>
              </a:solidFill>
              <a:latin typeface="Arial"/>
              <a:ea typeface="ＭＳ Ｐゴシック" charset="-128"/>
            </a:endParaRPr>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TextBox 5"/>
          <p:cNvSpPr txBox="1"/>
          <p:nvPr userDrawn="1"/>
        </p:nvSpPr>
        <p:spPr>
          <a:xfrm>
            <a:off x="8276406" y="6220544"/>
            <a:ext cx="400050" cy="304800"/>
          </a:xfrm>
          <a:prstGeom prst="rect">
            <a:avLst/>
          </a:prstGeom>
          <a:noFill/>
        </p:spPr>
        <p:txBody>
          <a:bodyPr wrap="none">
            <a:spAutoFit/>
          </a:bodyPr>
          <a:lstStyle/>
          <a:p>
            <a:pPr algn="r">
              <a:defRPr/>
            </a:pPr>
            <a:fld id="{CB04C21C-B0BC-4588-B282-CC300FAFEEC9}" type="slidenum">
              <a:rPr lang="en-CA" sz="1400">
                <a:solidFill>
                  <a:schemeClr val="tx1">
                    <a:lumMod val="50000"/>
                    <a:lumOff val="50000"/>
                  </a:schemeClr>
                </a:solidFill>
              </a:rPr>
              <a:pPr algn="r">
                <a:defRPr/>
              </a:pPr>
              <a:t>‹#›</a:t>
            </a:fld>
            <a:endParaRPr lang="en-CA" sz="1400" dirty="0">
              <a:solidFill>
                <a:schemeClr val="tx1">
                  <a:lumMod val="50000"/>
                  <a:lumOff val="50000"/>
                </a:schemeClr>
              </a:solidFill>
            </a:endParaRPr>
          </a:p>
        </p:txBody>
      </p:sp>
      <p:sp>
        <p:nvSpPr>
          <p:cNvPr id="7" name="Footer Placeholder 4"/>
          <p:cNvSpPr txBox="1">
            <a:spLocks/>
          </p:cNvSpPr>
          <p:nvPr userDrawn="1"/>
        </p:nvSpPr>
        <p:spPr>
          <a:xfrm>
            <a:off x="1547664" y="6218237"/>
            <a:ext cx="5832475" cy="365125"/>
          </a:xfrm>
          <a:prstGeom prst="rect">
            <a:avLst/>
          </a:prstGeom>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tx1">
                    <a:lumMod val="50000"/>
                    <a:lumOff val="50000"/>
                  </a:schemeClr>
                </a:solidFill>
                <a:effectLst/>
                <a:uLnTx/>
                <a:uFillTx/>
                <a:latin typeface="+mn-lt"/>
                <a:ea typeface="+mn-ea"/>
                <a:cs typeface="+mn-cs"/>
              </a:rPr>
              <a:t>Topological sort</a:t>
            </a:r>
          </a:p>
        </p:txBody>
      </p:sp>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755650" y="2558504"/>
            <a:ext cx="7199313" cy="769441"/>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CA" sz="4400" dirty="0">
                <a:latin typeface="Arial" pitchFamily="34" charset="0"/>
                <a:cs typeface="Arial" pitchFamily="34" charset="0"/>
              </a:rPr>
              <a:t>Topological sort</a:t>
            </a:r>
            <a:endParaRPr lang="en-US"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dirty="0">
                <a:latin typeface="Arial" charset="0"/>
                <a:cs typeface="Arial" charset="0"/>
              </a:rPr>
              <a:t>Applications</a:t>
            </a:r>
          </a:p>
        </p:txBody>
      </p:sp>
      <p:sp>
        <p:nvSpPr>
          <p:cNvPr id="1638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following is a task graph for getting dressed:</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One topological sort is:</a:t>
            </a:r>
          </a:p>
          <a:p>
            <a:pPr lvl="2">
              <a:buFont typeface="Arial" charset="0"/>
              <a:buNone/>
            </a:pPr>
            <a:r>
              <a:rPr lang="en-US" altLang="en-US" dirty="0">
                <a:latin typeface="Arial" charset="0"/>
                <a:cs typeface="Arial" charset="0"/>
              </a:rPr>
              <a:t>briefs, pants, wallet, keys, belt, socks, shoes, shirt, tie, jacket, iPod, watch</a:t>
            </a:r>
          </a:p>
          <a:p>
            <a:pPr lvl="2">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 more reasonable topological sort is:</a:t>
            </a:r>
          </a:p>
          <a:p>
            <a:pPr lvl="2">
              <a:buFont typeface="Arial" charset="0"/>
              <a:buNone/>
            </a:pPr>
            <a:r>
              <a:rPr lang="en-US" altLang="en-US" dirty="0">
                <a:latin typeface="Arial" charset="0"/>
                <a:cs typeface="Arial" charset="0"/>
              </a:rPr>
              <a:t> briefs, socks, pants, shirt, belt, tie, jacket, wallet, keys, iPod, watch, shoes</a:t>
            </a:r>
          </a:p>
        </p:txBody>
      </p:sp>
      <p:pic>
        <p:nvPicPr>
          <p:cNvPr id="16388" name="Picture 4" descr="d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060575"/>
            <a:ext cx="352425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614876" y="3429000"/>
            <a:ext cx="936104" cy="297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4051398" y="3223202"/>
            <a:ext cx="275396" cy="297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11.4.3</a:t>
            </a:r>
          </a:p>
        </p:txBody>
      </p:sp>
    </p:spTree>
    <p:extLst>
      <p:ext uri="{BB962C8B-B14F-4D97-AF65-F5344CB8AC3E}">
        <p14:creationId xmlns:p14="http://schemas.microsoft.com/office/powerpoint/2010/main" val="17339866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873172034"/>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940152"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graphicFrame>
        <p:nvGraphicFramePr>
          <p:cNvPr id="12" name="Group 5"/>
          <p:cNvGraphicFramePr>
            <a:graphicFrameLocks noGrp="1"/>
          </p:cNvGraphicFramePr>
          <p:nvPr>
            <p:extLst>
              <p:ext uri="{D42A27DB-BD31-4B8C-83A1-F6EECF244321}">
                <p14:modId xmlns:p14="http://schemas.microsoft.com/office/powerpoint/2010/main" val="511864004"/>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C</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D</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I</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J</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6095718" y="4932701"/>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cxnSp>
        <p:nvCxnSpPr>
          <p:cNvPr id="11" name="Straight Arrow Connector 10"/>
          <p:cNvCxnSpPr/>
          <p:nvPr/>
        </p:nvCxnSpPr>
        <p:spPr>
          <a:xfrm flipV="1">
            <a:off x="5796136"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1365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L has no neighbors—it is also a </a:t>
            </a:r>
            <a:r>
              <a:rPr lang="en-US" altLang="en-US" i="1" dirty="0">
                <a:solidFill>
                  <a:prstClr val="black"/>
                </a:solidFill>
                <a:latin typeface="Arial" charset="0"/>
                <a:cs typeface="Arial" charset="0"/>
              </a:rPr>
              <a:t>sink</a:t>
            </a:r>
            <a:endParaRPr lang="en-US" altLang="en-US" i="1"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4034159063"/>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940152"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graphicFrame>
        <p:nvGraphicFramePr>
          <p:cNvPr id="12" name="Group 5"/>
          <p:cNvGraphicFramePr>
            <a:graphicFrameLocks noGrp="1"/>
          </p:cNvGraphicFramePr>
          <p:nvPr>
            <p:extLst>
              <p:ext uri="{D42A27DB-BD31-4B8C-83A1-F6EECF244321}">
                <p14:modId xmlns:p14="http://schemas.microsoft.com/office/powerpoint/2010/main" val="3468909405"/>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6095718" y="4932701"/>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cxnSp>
        <p:nvCxnSpPr>
          <p:cNvPr id="13" name="Straight Arrow Connector 12"/>
          <p:cNvCxnSpPr/>
          <p:nvPr/>
        </p:nvCxnSpPr>
        <p:spPr>
          <a:xfrm flipV="1">
            <a:off x="6194316"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155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The queue is empty, so we are done</a:t>
            </a:r>
            <a:endParaRPr lang="en-US" altLang="en-US" i="1"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824678125"/>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940152"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graphicFrame>
        <p:nvGraphicFramePr>
          <p:cNvPr id="12" name="Group 5"/>
          <p:cNvGraphicFramePr>
            <a:graphicFrameLocks noGrp="1"/>
          </p:cNvGraphicFramePr>
          <p:nvPr>
            <p:extLst>
              <p:ext uri="{D42A27DB-BD31-4B8C-83A1-F6EECF244321}">
                <p14:modId xmlns:p14="http://schemas.microsoft.com/office/powerpoint/2010/main" val="3369940071"/>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C</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D</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I</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J</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cxnSp>
        <p:nvCxnSpPr>
          <p:cNvPr id="13" name="Straight Arrow Connector 12"/>
          <p:cNvCxnSpPr/>
          <p:nvPr/>
        </p:nvCxnSpPr>
        <p:spPr>
          <a:xfrm flipV="1">
            <a:off x="6194316"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7412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We deallocate the memory for the temporary in-degree array</a:t>
            </a:r>
          </a:p>
          <a:p>
            <a:pPr>
              <a:buNone/>
            </a:pPr>
            <a:endParaRPr lang="en-US" altLang="en-US" i="1" dirty="0">
              <a:latin typeface="Arial" charset="0"/>
              <a:cs typeface="Arial" charset="0"/>
            </a:endParaRPr>
          </a:p>
          <a:p>
            <a:pPr>
              <a:buNone/>
            </a:pPr>
            <a:r>
              <a:rPr lang="en-US" altLang="en-US" dirty="0">
                <a:latin typeface="Arial" charset="0"/>
                <a:cs typeface="Arial" charset="0"/>
              </a:rPr>
              <a:t>	The array stores the topological sorting</a:t>
            </a: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250976606"/>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5"/>
          <p:cNvGraphicFramePr>
            <a:graphicFrameLocks noGrp="1"/>
          </p:cNvGraphicFramePr>
          <p:nvPr>
            <p:extLst>
              <p:ext uri="{D42A27DB-BD31-4B8C-83A1-F6EECF244321}">
                <p14:modId xmlns:p14="http://schemas.microsoft.com/office/powerpoint/2010/main" val="2214313079"/>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949757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We deallocate the memory for the temporary in-degree array</a:t>
            </a:r>
          </a:p>
          <a:p>
            <a:pPr>
              <a:buNone/>
            </a:pPr>
            <a:endParaRPr lang="en-US" altLang="en-US" i="1" dirty="0">
              <a:latin typeface="Arial" charset="0"/>
              <a:cs typeface="Arial" charset="0"/>
            </a:endParaRPr>
          </a:p>
          <a:p>
            <a:pPr>
              <a:buNone/>
            </a:pPr>
            <a:r>
              <a:rPr lang="en-US" altLang="en-US" dirty="0">
                <a:latin typeface="Arial" charset="0"/>
                <a:cs typeface="Arial" charset="0"/>
              </a:rPr>
              <a:t>	The array used for the queue stores the topological sort</a:t>
            </a:r>
          </a:p>
          <a:p>
            <a:pPr lvl="1"/>
            <a:r>
              <a:rPr lang="en-US" altLang="en-US" dirty="0">
                <a:latin typeface="Arial" charset="0"/>
                <a:cs typeface="Arial" charset="0"/>
              </a:rPr>
              <a:t>Note the difference in order from our previous sort?</a:t>
            </a:r>
          </a:p>
          <a:p>
            <a:pPr marL="457200" lvl="1" indent="0">
              <a:buNone/>
            </a:pPr>
            <a:r>
              <a:rPr lang="en-US" altLang="en-US" dirty="0">
                <a:latin typeface="Arial" charset="0"/>
                <a:cs typeface="Arial" charset="0"/>
              </a:rPr>
              <a:t>	       </a:t>
            </a:r>
            <a:r>
              <a:rPr lang="en-CA" altLang="en-US" dirty="0"/>
              <a:t>C, H, D, </a:t>
            </a:r>
            <a:r>
              <a:rPr lang="en-CA" altLang="en-US" dirty="0">
                <a:solidFill>
                  <a:srgbClr val="FF0000"/>
                </a:solidFill>
              </a:rPr>
              <a:t>A</a:t>
            </a:r>
            <a:r>
              <a:rPr lang="en-CA" altLang="en-US" dirty="0"/>
              <a:t>,</a:t>
            </a:r>
            <a:r>
              <a:rPr lang="en-CA" altLang="en-US" dirty="0">
                <a:solidFill>
                  <a:srgbClr val="FF0000"/>
                </a:solidFill>
              </a:rPr>
              <a:t> B</a:t>
            </a:r>
            <a:r>
              <a:rPr lang="en-CA" altLang="en-US" dirty="0"/>
              <a:t>,</a:t>
            </a:r>
            <a:r>
              <a:rPr lang="en-CA" altLang="en-US" dirty="0">
                <a:solidFill>
                  <a:srgbClr val="FF0000"/>
                </a:solidFill>
              </a:rPr>
              <a:t> I</a:t>
            </a:r>
            <a:r>
              <a:rPr lang="en-CA" altLang="en-US" dirty="0"/>
              <a:t>,</a:t>
            </a:r>
            <a:r>
              <a:rPr lang="en-CA" altLang="en-US" dirty="0">
                <a:solidFill>
                  <a:srgbClr val="FF0000"/>
                </a:solidFill>
              </a:rPr>
              <a:t> J</a:t>
            </a:r>
            <a:r>
              <a:rPr lang="en-CA" altLang="en-US" dirty="0"/>
              <a:t>,</a:t>
            </a:r>
            <a:r>
              <a:rPr lang="en-CA" altLang="en-US" dirty="0">
                <a:solidFill>
                  <a:srgbClr val="FF0000"/>
                </a:solidFill>
              </a:rPr>
              <a:t> F</a:t>
            </a:r>
            <a:r>
              <a:rPr lang="en-CA" altLang="en-US" dirty="0"/>
              <a:t>,</a:t>
            </a:r>
            <a:r>
              <a:rPr lang="en-CA" altLang="en-US" dirty="0">
                <a:solidFill>
                  <a:srgbClr val="FF0000"/>
                </a:solidFill>
              </a:rPr>
              <a:t> G</a:t>
            </a:r>
            <a:r>
              <a:rPr lang="en-CA" altLang="en-US" dirty="0"/>
              <a:t>,</a:t>
            </a:r>
            <a:r>
              <a:rPr lang="en-CA" altLang="en-US" dirty="0">
                <a:solidFill>
                  <a:srgbClr val="FF0000"/>
                </a:solidFill>
              </a:rPr>
              <a:t> E</a:t>
            </a:r>
            <a:r>
              <a:rPr lang="en-CA" altLang="en-US" dirty="0"/>
              <a:t>,</a:t>
            </a:r>
            <a:r>
              <a:rPr lang="en-CA" altLang="en-US" dirty="0">
                <a:solidFill>
                  <a:srgbClr val="FF0000"/>
                </a:solidFill>
              </a:rPr>
              <a:t> K</a:t>
            </a:r>
            <a:r>
              <a:rPr lang="en-CA" altLang="en-US" dirty="0"/>
              <a:t>, L</a:t>
            </a:r>
          </a:p>
          <a:p>
            <a:pPr marL="457200" lvl="1" indent="0">
              <a:buNone/>
            </a:pPr>
            <a:endParaRPr lang="en-US" altLang="en-US"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26981264"/>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rgbClr val="FF0000"/>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rgbClr val="FF0000"/>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rgbClr val="FF0000"/>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rgbClr val="FF0000"/>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rgbClr val="FF0000"/>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rgbClr val="FF0000"/>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rgbClr val="FF0000"/>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rgbClr val="FF000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5"/>
          <p:cNvGraphicFramePr>
            <a:graphicFrameLocks noGrp="1"/>
          </p:cNvGraphicFramePr>
          <p:nvPr>
            <p:extLst>
              <p:ext uri="{D42A27DB-BD31-4B8C-83A1-F6EECF244321}">
                <p14:modId xmlns:p14="http://schemas.microsoft.com/office/powerpoint/2010/main" val="3464892321"/>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417033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0681" y="2636837"/>
            <a:ext cx="2376487" cy="1584325"/>
          </a:xfrm>
          <a:prstGeom prst="rect">
            <a:avLst/>
          </a:prstGeom>
          <a:noFill/>
          <a:extLst>
            <a:ext uri="{909E8E84-426E-40DD-AFC4-6F175D3DCCD1}">
              <a14:hiddenFill xmlns:a14="http://schemas.microsoft.com/office/drawing/2010/main">
                <a:solidFill>
                  <a:srgbClr val="FFFFFF"/>
                </a:solidFill>
              </a14:hiddenFill>
            </a:ext>
          </a:extLst>
        </p:spPr>
      </p:pic>
      <p:sp>
        <p:nvSpPr>
          <p:cNvPr id="58371" name="Rectangle 3"/>
          <p:cNvSpPr>
            <a:spLocks noGrp="1"/>
          </p:cNvSpPr>
          <p:nvPr>
            <p:ph type="title" idx="4294967295"/>
          </p:nvPr>
        </p:nvSpPr>
        <p:spPr/>
        <p:txBody>
          <a:bodyPr/>
          <a:lstStyle/>
          <a:p>
            <a:r>
              <a:rPr lang="en-US" altLang="en-US" dirty="0">
                <a:latin typeface="Arial" charset="0"/>
                <a:cs typeface="Arial" charset="0"/>
              </a:rPr>
              <a:t>Critical path</a:t>
            </a:r>
          </a:p>
        </p:txBody>
      </p:sp>
      <p:sp>
        <p:nvSpPr>
          <p:cNvPr id="58372"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Suppose each task has a performance time associated with it</a:t>
            </a:r>
          </a:p>
          <a:p>
            <a:pPr lvl="1"/>
            <a:r>
              <a:rPr lang="en-US" altLang="en-US" dirty="0">
                <a:latin typeface="Arial" charset="0"/>
                <a:cs typeface="Arial" charset="0"/>
              </a:rPr>
              <a:t>If the tasks are performed serially, the time required to complete the last task equals to the sum of the individual task times</a:t>
            </a: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These tasks require </a:t>
            </a:r>
            <a:r>
              <a:rPr lang="en-US" altLang="en-US" dirty="0">
                <a:latin typeface="Times New Roman" panose="02020603050405020304" pitchFamily="18" charset="0"/>
                <a:cs typeface="Times New Roman" panose="02020603050405020304" pitchFamily="18" charset="0"/>
              </a:rPr>
              <a:t>0.3 + 0.7 + 0.5 + 0.4 + 0.1 = 2.0 s </a:t>
            </a:r>
            <a:r>
              <a:rPr lang="en-US" altLang="en-US" dirty="0">
                <a:latin typeface="Arial" charset="0"/>
                <a:cs typeface="Arial" charset="0"/>
              </a:rPr>
              <a:t>to execute serially</a:t>
            </a:r>
          </a:p>
        </p:txBody>
      </p:sp>
      <p:sp>
        <p:nvSpPr>
          <p:cNvPr id="5"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a:t>
            </a:r>
          </a:p>
        </p:txBody>
      </p:sp>
      <p:pic>
        <p:nvPicPr>
          <p:cNvPr id="7"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72397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p:cNvSpPr>
          <p:nvPr>
            <p:ph type="title" idx="4294967295"/>
          </p:nvPr>
        </p:nvSpPr>
        <p:spPr/>
        <p:txBody>
          <a:bodyPr/>
          <a:lstStyle/>
          <a:p>
            <a:r>
              <a:rPr lang="en-US" altLang="en-US" dirty="0">
                <a:latin typeface="Arial" charset="0"/>
                <a:cs typeface="Arial" charset="0"/>
              </a:rPr>
              <a:t>Critical path</a:t>
            </a:r>
          </a:p>
        </p:txBody>
      </p:sp>
      <p:sp>
        <p:nvSpPr>
          <p:cNvPr id="58372"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Suppose two tasks are ready to execute</a:t>
            </a:r>
          </a:p>
          <a:p>
            <a:pPr lvl="1"/>
            <a:r>
              <a:rPr lang="en-US" altLang="en-US" dirty="0">
                <a:latin typeface="Arial" charset="0"/>
                <a:cs typeface="Arial" charset="0"/>
              </a:rPr>
              <a:t>We could perform these tasks in parallel</a:t>
            </a: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Computer tasks can be executed in parallel (multi-processing)</a:t>
            </a:r>
          </a:p>
          <a:p>
            <a:pPr lvl="1"/>
            <a:r>
              <a:rPr lang="en-US" altLang="en-US" dirty="0">
                <a:latin typeface="Arial" charset="0"/>
                <a:cs typeface="Arial" charset="0"/>
              </a:rPr>
              <a:t>Different tasks can be completed by different teams in a company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0681" y="2636837"/>
            <a:ext cx="2376487" cy="1584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a:t>
            </a:r>
          </a:p>
        </p:txBody>
      </p:sp>
      <p:pic>
        <p:nvPicPr>
          <p:cNvPr id="7"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4313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p:cNvSpPr>
          <p:nvPr>
            <p:ph type="title" idx="4294967295"/>
          </p:nvPr>
        </p:nvSpPr>
        <p:spPr/>
        <p:txBody>
          <a:bodyPr/>
          <a:lstStyle/>
          <a:p>
            <a:r>
              <a:rPr lang="en-US" altLang="en-US" dirty="0">
                <a:latin typeface="Arial" charset="0"/>
                <a:cs typeface="Arial" charset="0"/>
              </a:rPr>
              <a:t>Critical path</a:t>
            </a:r>
          </a:p>
        </p:txBody>
      </p:sp>
      <p:sp>
        <p:nvSpPr>
          <p:cNvPr id="58372"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Suppose Task A completes</a:t>
            </a:r>
          </a:p>
          <a:p>
            <a:pPr lvl="1"/>
            <a:r>
              <a:rPr lang="en-US" altLang="en-US" dirty="0">
                <a:latin typeface="Arial" charset="0"/>
                <a:cs typeface="Arial" charset="0"/>
              </a:rPr>
              <a:t>We can now execute Tasks B and D in parallel</a:t>
            </a: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However, Task E cannot execute until Task C completes, and Task C cannot execute until Task B completes</a:t>
            </a:r>
          </a:p>
          <a:p>
            <a:pPr lvl="2"/>
            <a:r>
              <a:rPr lang="en-US" altLang="en-US" dirty="0">
                <a:latin typeface="Arial" charset="0"/>
                <a:cs typeface="Arial" charset="0"/>
              </a:rPr>
              <a:t>The least time in which these five tasks can be completed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0.3 + 0.5 + 0.4 + 0.1 = 1.3 s</a:t>
            </a:r>
          </a:p>
          <a:p>
            <a:pPr lvl="2"/>
            <a:r>
              <a:rPr lang="en-US" altLang="en-US" dirty="0">
                <a:latin typeface="Arial" charset="0"/>
                <a:cs typeface="Arial" charset="0"/>
              </a:rPr>
              <a:t>This is called the </a:t>
            </a:r>
            <a:r>
              <a:rPr lang="en-US" altLang="en-US" i="1" dirty="0">
                <a:latin typeface="Arial" charset="0"/>
                <a:cs typeface="Arial" charset="0"/>
              </a:rPr>
              <a:t>critical time</a:t>
            </a:r>
            <a:r>
              <a:rPr lang="en-US" altLang="en-US" dirty="0">
                <a:latin typeface="Arial" charset="0"/>
                <a:cs typeface="Arial" charset="0"/>
              </a:rPr>
              <a:t> </a:t>
            </a:r>
            <a:r>
              <a:rPr lang="en-US" altLang="en-US" i="1" dirty="0">
                <a:latin typeface="Arial" charset="0"/>
                <a:cs typeface="Arial" charset="0"/>
              </a:rPr>
              <a:t>of all tasks</a:t>
            </a:r>
            <a:endParaRPr lang="en-US" altLang="en-US" i="1" dirty="0">
              <a:latin typeface="Times New Roman" panose="02020603050405020304" pitchFamily="18" charset="0"/>
              <a:cs typeface="Times New Roman" panose="02020603050405020304" pitchFamily="18" charset="0"/>
            </a:endParaRPr>
          </a:p>
          <a:p>
            <a:pPr lvl="2"/>
            <a:r>
              <a:rPr lang="en-US" altLang="en-US" dirty="0">
                <a:latin typeface="Arial" charset="0"/>
                <a:cs typeface="Arial" charset="0"/>
              </a:rPr>
              <a:t>The path (A, B, C, E) is said to be the </a:t>
            </a:r>
            <a:r>
              <a:rPr lang="en-US" altLang="en-US" i="1" dirty="0">
                <a:latin typeface="Arial" charset="0"/>
                <a:cs typeface="Arial" charset="0"/>
              </a:rPr>
              <a:t>critical path</a:t>
            </a:r>
            <a:endParaRPr lang="en-US" altLang="en-US" dirty="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0681" y="2636837"/>
            <a:ext cx="2376487" cy="1584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a:t>
            </a:r>
          </a:p>
        </p:txBody>
      </p:sp>
      <p:pic>
        <p:nvPicPr>
          <p:cNvPr id="7"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644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2">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765175"/>
            <a:ext cx="40608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Grp="1"/>
          </p:cNvSpPr>
          <p:nvPr>
            <p:ph type="title" idx="4294967295"/>
          </p:nvPr>
        </p:nvSpPr>
        <p:spPr/>
        <p:txBody>
          <a:bodyPr/>
          <a:lstStyle/>
          <a:p>
            <a:r>
              <a:rPr lang="en-US" altLang="en-US" dirty="0">
                <a:latin typeface="Arial" charset="0"/>
                <a:cs typeface="Arial" charset="0"/>
              </a:rPr>
              <a:t>Critical path</a:t>
            </a:r>
          </a:p>
        </p:txBody>
      </p:sp>
      <p:sp>
        <p:nvSpPr>
          <p:cNvPr id="20484"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The program described previously</a:t>
            </a:r>
            <a:br>
              <a:rPr lang="en-US" altLang="en-US" dirty="0">
                <a:latin typeface="Arial" charset="0"/>
                <a:cs typeface="Arial" charset="0"/>
              </a:rPr>
            </a:br>
            <a:r>
              <a:rPr lang="en-US" altLang="en-US" dirty="0">
                <a:latin typeface="Arial" charset="0"/>
                <a:cs typeface="Arial" charset="0"/>
              </a:rPr>
              <a:t>shows the critical path in red</a:t>
            </a:r>
          </a:p>
          <a:p>
            <a:pPr lvl="1"/>
            <a:r>
              <a:rPr lang="en-US" altLang="en-US" dirty="0">
                <a:latin typeface="Arial" charset="0"/>
                <a:cs typeface="Arial" charset="0"/>
              </a:rPr>
              <a:t>We will define the </a:t>
            </a:r>
            <a:r>
              <a:rPr lang="en-US" altLang="en-US" i="1" dirty="0">
                <a:latin typeface="Arial" charset="0"/>
                <a:cs typeface="Arial" charset="0"/>
              </a:rPr>
              <a:t>critical time</a:t>
            </a:r>
            <a:r>
              <a:rPr lang="en-US" altLang="en-US" dirty="0">
                <a:latin typeface="Arial" charset="0"/>
                <a:cs typeface="Arial" charset="0"/>
              </a:rPr>
              <a:t> of</a:t>
            </a:r>
            <a:br>
              <a:rPr lang="en-US" altLang="en-US" dirty="0">
                <a:latin typeface="Arial" charset="0"/>
                <a:cs typeface="Arial" charset="0"/>
              </a:rPr>
            </a:br>
            <a:r>
              <a:rPr lang="en-US" altLang="en-US" dirty="0">
                <a:latin typeface="Arial" charset="0"/>
                <a:cs typeface="Arial" charset="0"/>
              </a:rPr>
              <a:t>each task to be the earliest time</a:t>
            </a:r>
            <a:br>
              <a:rPr lang="en-US" altLang="en-US" dirty="0">
                <a:latin typeface="Arial" charset="0"/>
                <a:cs typeface="Arial" charset="0"/>
              </a:rPr>
            </a:br>
            <a:r>
              <a:rPr lang="en-US" altLang="en-US" dirty="0">
                <a:latin typeface="Arial" charset="0"/>
                <a:cs typeface="Arial" charset="0"/>
              </a:rPr>
              <a:t>that it could be completed after</a:t>
            </a:r>
            <a:br>
              <a:rPr lang="en-US" altLang="en-US" dirty="0">
                <a:latin typeface="Arial" charset="0"/>
                <a:cs typeface="Arial" charset="0"/>
              </a:rPr>
            </a:br>
            <a:r>
              <a:rPr lang="en-US" altLang="en-US" dirty="0">
                <a:latin typeface="Arial" charset="0"/>
                <a:cs typeface="Arial" charset="0"/>
              </a:rPr>
              <a:t>the start of execution</a:t>
            </a:r>
            <a:endParaRPr lang="en-US" altLang="en-US" sz="1000" dirty="0">
              <a:solidFill>
                <a:schemeClr val="bg2"/>
              </a:solidFill>
              <a:latin typeface="Arial" charset="0"/>
              <a:cs typeface="Arial" charset="0"/>
            </a:endParaRPr>
          </a:p>
        </p:txBody>
      </p:sp>
      <p:sp>
        <p:nvSpPr>
          <p:cNvPr id="161797" name="Rectangle 5"/>
          <p:cNvSpPr>
            <a:spLocks noChangeArrowheads="1"/>
          </p:cNvSpPr>
          <p:nvPr/>
        </p:nvSpPr>
        <p:spPr bwMode="auto">
          <a:xfrm>
            <a:off x="1944688" y="6216650"/>
            <a:ext cx="5651500" cy="584200"/>
          </a:xfrm>
          <a:prstGeom prst="rect">
            <a:avLst/>
          </a:prstGeom>
          <a:noFill/>
          <a:ln w="9525">
            <a:noFill/>
            <a:miter lim="800000"/>
            <a:headEnd/>
            <a:tailEnd/>
          </a:ln>
          <a:effectLst/>
        </p:spPr>
        <p:txBody>
          <a:bodyPr>
            <a:spAutoFit/>
          </a:bodyPr>
          <a:lstStyle/>
          <a:p>
            <a:pPr>
              <a:defRPr/>
            </a:pPr>
            <a:r>
              <a:rPr lang="en-US" sz="1600" dirty="0">
                <a:solidFill>
                  <a:schemeClr val="tx1">
                    <a:lumMod val="50000"/>
                    <a:lumOff val="50000"/>
                  </a:schemeClr>
                </a:solidFill>
              </a:rPr>
              <a:t>Ref: The Standard Task Graph</a:t>
            </a:r>
          </a:p>
          <a:p>
            <a:pPr>
              <a:defRPr/>
            </a:pPr>
            <a:r>
              <a:rPr lang="en-US" sz="1600" dirty="0">
                <a:solidFill>
                  <a:schemeClr val="tx1">
                    <a:lumMod val="50000"/>
                    <a:lumOff val="50000"/>
                  </a:schemeClr>
                </a:solidFill>
              </a:rPr>
              <a:t>       http://www.kasahara.elec.waseda.ac.jp/schedule/</a:t>
            </a:r>
          </a:p>
        </p:txBody>
      </p:sp>
      <p:sp>
        <p:nvSpPr>
          <p:cNvPr id="6"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a:t>
            </a:r>
          </a:p>
        </p:txBody>
      </p:sp>
      <p:pic>
        <p:nvPicPr>
          <p:cNvPr id="7"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6941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59395" name="Rectangle 4"/>
          <p:cNvSpPr>
            <a:spLocks noGrp="1"/>
          </p:cNvSpPr>
          <p:nvPr>
            <p:ph type="body" idx="4294967295"/>
          </p:nvPr>
        </p:nvSpPr>
        <p:spPr/>
        <p:txBody>
          <a:bodyPr/>
          <a:lstStyle/>
          <a:p>
            <a:pPr>
              <a:buNone/>
            </a:pPr>
            <a:r>
              <a:rPr lang="en-US" altLang="en-US" dirty="0">
                <a:latin typeface="Arial" charset="0"/>
                <a:cs typeface="Arial" charset="0"/>
              </a:rPr>
              <a:t>	Tasks that have no prerequisites have a critical time equal to the time it takes to complete that task</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tasks that depend on others, the critical time will be:</a:t>
            </a:r>
          </a:p>
          <a:p>
            <a:pPr lvl="1"/>
            <a:r>
              <a:rPr lang="en-US" altLang="en-US" dirty="0">
                <a:latin typeface="Arial" charset="0"/>
                <a:cs typeface="Arial" charset="0"/>
              </a:rPr>
              <a:t>The maximum critical time that it takes to complete a prerequisite </a:t>
            </a:r>
          </a:p>
          <a:p>
            <a:pPr lvl="1"/>
            <a:r>
              <a:rPr lang="en-US" altLang="en-US" dirty="0">
                <a:latin typeface="Arial" charset="0"/>
                <a:cs typeface="Arial" charset="0"/>
              </a:rPr>
              <a:t>Plus the time it takes to complete this task</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In this example, the critical times are:</a:t>
            </a:r>
          </a:p>
          <a:p>
            <a:pPr lvl="1"/>
            <a:r>
              <a:rPr lang="en-US" altLang="en-US" dirty="0">
                <a:latin typeface="Arial" charset="0"/>
                <a:cs typeface="Arial" charset="0"/>
              </a:rPr>
              <a:t>Task A completes in </a:t>
            </a:r>
            <a:r>
              <a:rPr lang="en-US" altLang="en-US" dirty="0">
                <a:latin typeface="Times New Roman" panose="02020603050405020304" pitchFamily="18" charset="0"/>
                <a:cs typeface="Times New Roman" panose="02020603050405020304" pitchFamily="18" charset="0"/>
              </a:rPr>
              <a:t>0.3 s</a:t>
            </a:r>
          </a:p>
          <a:p>
            <a:pPr lvl="1"/>
            <a:r>
              <a:rPr lang="en-US" altLang="en-US" dirty="0">
                <a:latin typeface="Arial" charset="0"/>
                <a:cs typeface="Arial" charset="0"/>
              </a:rPr>
              <a:t>Task B must wait for A and completes after </a:t>
            </a:r>
            <a:r>
              <a:rPr lang="en-US" altLang="en-US" dirty="0">
                <a:latin typeface="Times New Roman" panose="02020603050405020304" pitchFamily="18" charset="0"/>
                <a:cs typeface="Times New Roman" panose="02020603050405020304" pitchFamily="18" charset="0"/>
              </a:rPr>
              <a:t>0.8 s</a:t>
            </a:r>
          </a:p>
          <a:p>
            <a:pPr lvl="1"/>
            <a:r>
              <a:rPr lang="en-US" altLang="en-US" dirty="0">
                <a:latin typeface="Arial" charset="0"/>
                <a:cs typeface="Arial" charset="0"/>
              </a:rPr>
              <a:t>Task D must wait for A and completes after </a:t>
            </a:r>
            <a:r>
              <a:rPr lang="en-US" altLang="en-US" dirty="0">
                <a:latin typeface="Times New Roman" panose="02020603050405020304" pitchFamily="18" charset="0"/>
                <a:cs typeface="Times New Roman" panose="02020603050405020304" pitchFamily="18" charset="0"/>
              </a:rPr>
              <a:t>1.0 s</a:t>
            </a:r>
          </a:p>
          <a:p>
            <a:pPr lvl="1"/>
            <a:r>
              <a:rPr lang="en-US" altLang="en-US" dirty="0">
                <a:latin typeface="Arial" charset="0"/>
                <a:cs typeface="Arial" charset="0"/>
              </a:rPr>
              <a:t>Task C must wait for B and completes after </a:t>
            </a:r>
            <a:r>
              <a:rPr lang="en-US" altLang="en-US" dirty="0">
                <a:latin typeface="Times New Roman" panose="02020603050405020304" pitchFamily="18" charset="0"/>
                <a:cs typeface="Times New Roman" panose="02020603050405020304" pitchFamily="18" charset="0"/>
              </a:rPr>
              <a:t>1.2 s</a:t>
            </a:r>
          </a:p>
          <a:p>
            <a:pPr lvl="1"/>
            <a:r>
              <a:rPr lang="en-US" altLang="en-US" dirty="0">
                <a:latin typeface="Arial" charset="0"/>
                <a:cs typeface="Arial" charset="0"/>
              </a:rPr>
              <a:t>Task E must wait for both C and D, and completes after</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max(1.0, 1.2) + 0.1 = 1.3 s</a:t>
            </a:r>
          </a:p>
          <a:p>
            <a:pPr lvl="1"/>
            <a:endParaRPr lang="en-US" altLang="en-US" dirty="0">
              <a:latin typeface="Arial" charset="0"/>
              <a:cs typeface="Arial"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71977" y="3645024"/>
            <a:ext cx="2376487" cy="1584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a:t>
            </a:r>
          </a:p>
        </p:txBody>
      </p:sp>
      <p:pic>
        <p:nvPicPr>
          <p:cNvPr id="6"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66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39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39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altLang="en-US" dirty="0">
                <a:latin typeface="Arial" charset="0"/>
                <a:cs typeface="Arial" charset="0"/>
              </a:rPr>
              <a:t>Applications</a:t>
            </a:r>
          </a:p>
        </p:txBody>
      </p:sp>
      <p:sp>
        <p:nvSpPr>
          <p:cNvPr id="1741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 header and source files have </a:t>
            </a:r>
            <a:r>
              <a:rPr lang="en-US" altLang="en-US" dirty="0">
                <a:latin typeface="Consolas" panose="020B0609020204030204" pitchFamily="49" charset="0"/>
                <a:cs typeface="Consolas" panose="020B0609020204030204" pitchFamily="49" charset="0"/>
              </a:rPr>
              <a:t>#include</a:t>
            </a:r>
            <a:r>
              <a:rPr lang="en-US" altLang="en-US" dirty="0">
                <a:latin typeface="Arial" charset="0"/>
                <a:cs typeface="Arial" charset="0"/>
              </a:rPr>
              <a:t> statements</a:t>
            </a:r>
          </a:p>
          <a:p>
            <a:pPr lvl="1"/>
            <a:r>
              <a:rPr lang="en-US" altLang="en-US" dirty="0">
                <a:latin typeface="Arial" charset="0"/>
                <a:cs typeface="Arial" charset="0"/>
              </a:rPr>
              <a:t>A change to an included file requires a recompilation of the current file</a:t>
            </a:r>
          </a:p>
          <a:p>
            <a:pPr lvl="1"/>
            <a:r>
              <a:rPr lang="en-US" altLang="en-US" dirty="0">
                <a:latin typeface="Arial" charset="0"/>
                <a:cs typeface="Arial" charset="0"/>
              </a:rPr>
              <a:t>On a large project, it is desirable to recompile only those source files that depended on those files which changed</a:t>
            </a:r>
          </a:p>
          <a:p>
            <a:pPr lvl="1"/>
            <a:r>
              <a:rPr lang="en-US" altLang="en-US" dirty="0">
                <a:latin typeface="Arial" charset="0"/>
                <a:cs typeface="Arial" charset="0"/>
              </a:rPr>
              <a:t>For large software projects, full compilations may take hours</a:t>
            </a:r>
          </a:p>
          <a:p>
            <a:pPr lvl="1"/>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
        <p:nvSpPr>
          <p:cNvPr id="5"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11.4.3</a:t>
            </a:r>
          </a:p>
        </p:txBody>
      </p:sp>
    </p:spTree>
    <p:extLst>
      <p:ext uri="{BB962C8B-B14F-4D97-AF65-F5344CB8AC3E}">
        <p14:creationId xmlns:p14="http://schemas.microsoft.com/office/powerpoint/2010/main" val="18944686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0419"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Thus, we require more information:</a:t>
            </a:r>
          </a:p>
          <a:p>
            <a:pPr lvl="1"/>
            <a:r>
              <a:rPr lang="en-US" altLang="en-US" dirty="0">
                <a:latin typeface="Arial" charset="0"/>
                <a:cs typeface="Arial" charset="0"/>
              </a:rPr>
              <a:t>We must know the execution time of each task</a:t>
            </a:r>
          </a:p>
          <a:p>
            <a:pPr lvl="1"/>
            <a:r>
              <a:rPr lang="en-US" altLang="en-US" dirty="0">
                <a:latin typeface="Arial" charset="0"/>
                <a:cs typeface="Arial" charset="0"/>
              </a:rPr>
              <a:t>We will have to record the critical time for each task</a:t>
            </a:r>
          </a:p>
          <a:p>
            <a:pPr lvl="2"/>
            <a:r>
              <a:rPr lang="en-US" altLang="en-US" dirty="0">
                <a:latin typeface="Arial" charset="0"/>
                <a:cs typeface="Arial" charset="0"/>
              </a:rPr>
              <a:t>Initialize these to zero</a:t>
            </a:r>
          </a:p>
          <a:p>
            <a:pPr lvl="1"/>
            <a:r>
              <a:rPr lang="en-US" altLang="en-US" dirty="0">
                <a:latin typeface="Arial" charset="0"/>
                <a:cs typeface="Arial" charset="0"/>
              </a:rPr>
              <a:t>We will need to know the previous task with the longest critical time to determine the critical path</a:t>
            </a:r>
          </a:p>
          <a:p>
            <a:pPr lvl="2"/>
            <a:r>
              <a:rPr lang="en-US" altLang="en-US" dirty="0">
                <a:latin typeface="Arial" charset="0"/>
                <a:cs typeface="Arial" charset="0"/>
              </a:rPr>
              <a:t>Set these to null</a:t>
            </a:r>
          </a:p>
        </p:txBody>
      </p:sp>
      <p:sp>
        <p:nvSpPr>
          <p:cNvPr id="4"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11.4.8.1</a:t>
            </a:r>
          </a:p>
        </p:txBody>
      </p:sp>
      <p:pic>
        <p:nvPicPr>
          <p:cNvPr id="5" name="Picture 10" descr="no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241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61442"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Suppose we have the following times for the tasks</a:t>
            </a:r>
          </a:p>
        </p:txBody>
      </p:sp>
      <p:sp>
        <p:nvSpPr>
          <p:cNvPr id="61444"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graphicFrame>
        <p:nvGraphicFramePr>
          <p:cNvPr id="5" name="Group 5"/>
          <p:cNvGraphicFramePr>
            <a:graphicFrameLocks noGrp="1"/>
          </p:cNvGraphicFramePr>
          <p:nvPr>
            <p:extLst>
              <p:ext uri="{D42A27DB-BD31-4B8C-83A1-F6EECF244321}">
                <p14:modId xmlns:p14="http://schemas.microsoft.com/office/powerpoint/2010/main" val="664354719"/>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lumMod val="50000"/>
                              <a:lumOff val="50000"/>
                            </a:schemeClr>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lumMod val="50000"/>
                              <a:lumOff val="50000"/>
                            </a:schemeClr>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Task</a:t>
                      </a:r>
                      <a:br>
                        <a:rPr kumimoji="0" lang="en-US" sz="1600" b="1" i="0" u="none" strike="noStrike" cap="none" normalizeH="0" baseline="0" dirty="0">
                          <a:ln>
                            <a:noFill/>
                          </a:ln>
                          <a:solidFill>
                            <a:srgbClr val="FF0000"/>
                          </a:solidFill>
                          <a:effectLst/>
                          <a:latin typeface="Arial" charset="0"/>
                          <a:cs typeface="Arial" charset="0"/>
                        </a:rPr>
                      </a:br>
                      <a:r>
                        <a:rPr kumimoji="0" lang="en-US" sz="1600" b="1" i="0" u="none" strike="noStrike" cap="none" normalizeH="0" baseline="0" dirty="0">
                          <a:ln>
                            <a:noFill/>
                          </a:ln>
                          <a:solidFill>
                            <a:srgbClr val="FF0000"/>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CA" sz="2400" b="0" i="0" u="none" strike="noStrike" kern="1200" cap="none" spc="0" normalizeH="0" baseline="0" noProof="0" dirty="0">
                          <a:ln>
                            <a:noFill/>
                          </a:ln>
                          <a:solidFill>
                            <a:prstClr val="black"/>
                          </a:solidFill>
                          <a:effectLst/>
                          <a:uLnTx/>
                          <a:uFillTx/>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lang="en-CA" sz="2400" b="0" i="0" kern="1200" dirty="0">
                          <a:solidFill>
                            <a:schemeClr val="tx1"/>
                          </a:solidFill>
                          <a:effectLst/>
                          <a:latin typeface="+mn-lt"/>
                          <a:ea typeface="+mn-ea"/>
                          <a:cs typeface="+mn-cs"/>
                        </a:rPr>
                        <a:t>Ø</a:t>
                      </a:r>
                      <a:endParaRPr kumimoji="0" lang="en-US" sz="32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lumMod val="50000"/>
                              <a:lumOff val="50000"/>
                            </a:schemeClr>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3844946810"/>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507"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9"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4468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0419"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Each time we pop a vertex </a:t>
            </a:r>
            <a:r>
              <a:rPr lang="en-US" altLang="en-US" i="1" dirty="0">
                <a:latin typeface="Times New Roman" pitchFamily="18" charset="0"/>
                <a:cs typeface="Times New Roman" pitchFamily="18" charset="0"/>
              </a:rPr>
              <a:t>v</a:t>
            </a:r>
            <a:r>
              <a:rPr lang="en-US" altLang="en-US" dirty="0">
                <a:latin typeface="Arial" charset="0"/>
                <a:cs typeface="Arial" charset="0"/>
              </a:rPr>
              <a:t>, in addition to what we already do:</a:t>
            </a:r>
          </a:p>
          <a:p>
            <a:pPr lvl="1"/>
            <a:r>
              <a:rPr lang="en-US" altLang="en-US" dirty="0">
                <a:latin typeface="Arial" charset="0"/>
                <a:cs typeface="Arial" charset="0"/>
              </a:rPr>
              <a:t>For </a:t>
            </a:r>
            <a:r>
              <a:rPr lang="en-US" altLang="en-US" i="1" dirty="0">
                <a:latin typeface="Times New Roman" pitchFamily="18" charset="0"/>
                <a:cs typeface="Times New Roman" pitchFamily="18" charset="0"/>
              </a:rPr>
              <a:t>v</a:t>
            </a:r>
            <a:r>
              <a:rPr lang="en-US" altLang="en-US" dirty="0">
                <a:latin typeface="Arial" charset="0"/>
                <a:cs typeface="Arial" charset="0"/>
              </a:rPr>
              <a:t>, add the task time onto the critical time for that vertex:</a:t>
            </a:r>
          </a:p>
          <a:p>
            <a:pPr lvl="2"/>
            <a:r>
              <a:rPr lang="en-US" altLang="en-US" dirty="0">
                <a:latin typeface="Arial" charset="0"/>
                <a:cs typeface="Arial" charset="0"/>
              </a:rPr>
              <a:t>That is the critical time for </a:t>
            </a:r>
            <a:r>
              <a:rPr lang="en-US" altLang="en-US" i="1" dirty="0">
                <a:latin typeface="Times New Roman" pitchFamily="18" charset="0"/>
                <a:cs typeface="Times New Roman" pitchFamily="18" charset="0"/>
              </a:rPr>
              <a:t>v</a:t>
            </a:r>
            <a:endParaRPr lang="en-US" altLang="en-US" dirty="0">
              <a:latin typeface="Arial" charset="0"/>
              <a:cs typeface="Arial" charset="0"/>
            </a:endParaRPr>
          </a:p>
          <a:p>
            <a:pPr lvl="1"/>
            <a:r>
              <a:rPr lang="en-US" altLang="en-US" dirty="0">
                <a:latin typeface="Arial" charset="0"/>
                <a:cs typeface="Arial" charset="0"/>
              </a:rPr>
              <a:t>For each </a:t>
            </a:r>
            <a:r>
              <a:rPr lang="en-US" altLang="en-US" u="sng" dirty="0">
                <a:latin typeface="Arial" charset="0"/>
                <a:cs typeface="Arial" charset="0"/>
              </a:rPr>
              <a:t>adjacent</a:t>
            </a:r>
            <a:r>
              <a:rPr lang="en-US" altLang="en-US" dirty="0">
                <a:latin typeface="Arial" charset="0"/>
                <a:cs typeface="Arial" charset="0"/>
              </a:rPr>
              <a:t> vertex </a:t>
            </a:r>
            <a:r>
              <a:rPr lang="en-US" altLang="en-US" i="1" dirty="0">
                <a:latin typeface="Times New Roman" pitchFamily="18" charset="0"/>
                <a:cs typeface="Times New Roman" pitchFamily="18" charset="0"/>
              </a:rPr>
              <a:t>w</a:t>
            </a:r>
            <a:r>
              <a:rPr lang="en-US" altLang="en-US" dirty="0">
                <a:latin typeface="Arial" charset="0"/>
                <a:cs typeface="Arial" charset="0"/>
              </a:rPr>
              <a:t>:</a:t>
            </a:r>
          </a:p>
          <a:p>
            <a:pPr lvl="2"/>
            <a:r>
              <a:rPr lang="en-US" altLang="en-US" dirty="0">
                <a:latin typeface="Arial" charset="0"/>
                <a:cs typeface="Arial" charset="0"/>
              </a:rPr>
              <a:t>If the critical time for </a:t>
            </a:r>
            <a:r>
              <a:rPr lang="en-US" altLang="en-US" i="1" dirty="0">
                <a:latin typeface="Times New Roman" pitchFamily="18" charset="0"/>
                <a:cs typeface="Times New Roman" pitchFamily="18" charset="0"/>
              </a:rPr>
              <a:t>v</a:t>
            </a:r>
            <a:r>
              <a:rPr lang="en-US" altLang="en-US" dirty="0">
                <a:latin typeface="Arial" charset="0"/>
                <a:cs typeface="Arial" charset="0"/>
              </a:rPr>
              <a:t> is greater than the currently stored critical time for </a:t>
            </a:r>
            <a:r>
              <a:rPr lang="en-US" altLang="en-US" i="1" dirty="0">
                <a:latin typeface="Times New Roman" pitchFamily="18" charset="0"/>
                <a:cs typeface="Times New Roman" pitchFamily="18" charset="0"/>
              </a:rPr>
              <a:t>w</a:t>
            </a:r>
            <a:endParaRPr lang="en-US" altLang="en-US" dirty="0">
              <a:latin typeface="Arial" charset="0"/>
              <a:cs typeface="Arial" charset="0"/>
            </a:endParaRPr>
          </a:p>
          <a:p>
            <a:pPr lvl="3"/>
            <a:r>
              <a:rPr lang="en-US" altLang="en-US" dirty="0">
                <a:latin typeface="Arial" charset="0"/>
                <a:cs typeface="Arial" charset="0"/>
              </a:rPr>
              <a:t>Update the critical time with the critical time for </a:t>
            </a:r>
            <a:r>
              <a:rPr lang="en-US" altLang="en-US" i="1" dirty="0">
                <a:latin typeface="Times New Roman" pitchFamily="18" charset="0"/>
                <a:cs typeface="Times New Roman" pitchFamily="18" charset="0"/>
              </a:rPr>
              <a:t>v</a:t>
            </a:r>
            <a:endParaRPr lang="en-US" altLang="en-US" dirty="0">
              <a:latin typeface="Arial" charset="0"/>
              <a:cs typeface="Arial" charset="0"/>
            </a:endParaRPr>
          </a:p>
          <a:p>
            <a:pPr lvl="3"/>
            <a:r>
              <a:rPr lang="en-US" altLang="en-US" dirty="0">
                <a:latin typeface="Arial" charset="0"/>
                <a:cs typeface="Arial" charset="0"/>
              </a:rPr>
              <a:t>Set the previous pointer to the vertex </a:t>
            </a:r>
            <a:r>
              <a:rPr lang="en-US" altLang="en-US" i="1" dirty="0">
                <a:latin typeface="Times New Roman" pitchFamily="18" charset="0"/>
                <a:cs typeface="Times New Roman" pitchFamily="18" charset="0"/>
              </a:rPr>
              <a:t>v</a:t>
            </a:r>
            <a:endParaRPr lang="en-US" altLang="en-US" dirty="0">
              <a:latin typeface="Arial" charset="0"/>
              <a:cs typeface="Arial" charset="0"/>
            </a:endParaRPr>
          </a:p>
        </p:txBody>
      </p:sp>
      <p:sp>
        <p:nvSpPr>
          <p:cNvPr id="4"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5" name="Picture 10" descr="no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7036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61442"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So we initialize the queue with those vertices with in-degree zero</a:t>
            </a:r>
          </a:p>
        </p:txBody>
      </p:sp>
      <p:sp>
        <p:nvSpPr>
          <p:cNvPr id="61444"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graphicFrame>
        <p:nvGraphicFramePr>
          <p:cNvPr id="5" name="Group 5"/>
          <p:cNvGraphicFramePr>
            <a:graphicFrameLocks noGrp="1"/>
          </p:cNvGraphicFramePr>
          <p:nvPr>
            <p:extLst>
              <p:ext uri="{D42A27DB-BD31-4B8C-83A1-F6EECF244321}">
                <p14:modId xmlns:p14="http://schemas.microsoft.com/office/powerpoint/2010/main" val="1523336170"/>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rgbClr val="FF0000"/>
                          </a:solidFill>
                          <a:effectLst/>
                          <a:latin typeface="+mn-lt"/>
                          <a:ea typeface="+mn-ea"/>
                          <a:cs typeface="+mn-cs"/>
                        </a:rPr>
                        <a:t>Ø</a:t>
                      </a:r>
                      <a:endParaRPr kumimoji="0" lang="en-US" sz="2400" b="0" i="0" u="none" strike="noStrike" cap="none" normalizeH="0" baseline="0" dirty="0">
                        <a:ln>
                          <a:noFill/>
                        </a:ln>
                        <a:solidFill>
                          <a:srgbClr val="FF0000"/>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CA" sz="2400" b="0" i="0" u="none" strike="noStrike" kern="1200" cap="none" spc="0" normalizeH="0" baseline="0" noProof="0" dirty="0">
                          <a:ln>
                            <a:noFill/>
                          </a:ln>
                          <a:solidFill>
                            <a:prstClr val="black"/>
                          </a:solidFill>
                          <a:effectLst/>
                          <a:uLnTx/>
                          <a:uFillTx/>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lang="en-CA" sz="2400" b="0" i="0" kern="1200" dirty="0">
                          <a:solidFill>
                            <a:schemeClr val="tx1"/>
                          </a:solidFill>
                          <a:effectLst/>
                          <a:latin typeface="+mn-lt"/>
                          <a:ea typeface="+mn-ea"/>
                          <a:cs typeface="+mn-cs"/>
                        </a:rPr>
                        <a:t>Ø</a:t>
                      </a:r>
                      <a:endParaRPr kumimoji="0" lang="en-US" sz="32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rgbClr val="FF0000"/>
                          </a:solidFill>
                          <a:effectLst/>
                          <a:latin typeface="+mn-lt"/>
                          <a:ea typeface="+mn-ea"/>
                          <a:cs typeface="+mn-cs"/>
                        </a:rPr>
                        <a:t>Ø</a:t>
                      </a:r>
                      <a:endParaRPr kumimoji="0" lang="en-US" sz="2400" b="0" i="0" u="none" strike="noStrike" cap="none" normalizeH="0" baseline="0" dirty="0">
                        <a:ln>
                          <a:noFill/>
                        </a:ln>
                        <a:solidFill>
                          <a:srgbClr val="FF0000"/>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3045293225"/>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rgbClr val="FF0000"/>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rgbClr val="FF0000"/>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507"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9"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0644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3491"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Pop Task A and update its critical time 0.0 + 5.2 = 5.2</a:t>
            </a:r>
          </a:p>
          <a:p>
            <a:pPr marL="457200" lvl="1" indent="0">
              <a:buNone/>
            </a:pPr>
            <a:endParaRPr lang="en-US" altLang="en-US" dirty="0">
              <a:latin typeface="Arial" charset="0"/>
              <a:cs typeface="Arial" charset="0"/>
            </a:endParaRPr>
          </a:p>
        </p:txBody>
      </p:sp>
      <p:graphicFrame>
        <p:nvGraphicFramePr>
          <p:cNvPr id="5" name="Group 5"/>
          <p:cNvGraphicFramePr>
            <a:graphicFrameLocks noGrp="1"/>
          </p:cNvGraphicFramePr>
          <p:nvPr>
            <p:extLst>
              <p:ext uri="{D42A27DB-BD31-4B8C-83A1-F6EECF244321}">
                <p14:modId xmlns:p14="http://schemas.microsoft.com/office/powerpoint/2010/main" val="463230745"/>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rgbClr val="FF0000"/>
                          </a:solidFill>
                          <a:effectLst/>
                          <a:latin typeface="Arial" charset="0"/>
                          <a:cs typeface="Arial" charset="0"/>
                        </a:rPr>
                        <a:t>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rgbClr val="FF0000"/>
                          </a:solidFill>
                          <a:effectLst/>
                          <a:latin typeface="+mn-lt"/>
                          <a:ea typeface="+mn-ea"/>
                          <a:cs typeface="+mn-cs"/>
                        </a:rPr>
                        <a:t>Ø</a:t>
                      </a:r>
                      <a:endParaRPr kumimoji="0" lang="en-US" sz="2400" b="0" i="0" u="none" strike="noStrike" cap="none" normalizeH="0" baseline="0" dirty="0">
                        <a:ln>
                          <a:noFill/>
                        </a:ln>
                        <a:solidFill>
                          <a:srgbClr val="FF0000"/>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CA" sz="2400" b="0" i="0" u="none" strike="noStrike" kern="1200" cap="none" spc="0" normalizeH="0" baseline="0" noProof="0" dirty="0">
                          <a:ln>
                            <a:noFill/>
                          </a:ln>
                          <a:solidFill>
                            <a:prstClr val="black"/>
                          </a:solidFill>
                          <a:effectLst/>
                          <a:uLnTx/>
                          <a:uFillTx/>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lang="en-CA" sz="2400" b="0" i="0" kern="1200" dirty="0">
                          <a:solidFill>
                            <a:schemeClr val="tx1"/>
                          </a:solidFill>
                          <a:effectLst/>
                          <a:latin typeface="+mn-lt"/>
                          <a:ea typeface="+mn-ea"/>
                          <a:cs typeface="+mn-cs"/>
                        </a:rPr>
                        <a:t>Ø</a:t>
                      </a:r>
                      <a:endParaRPr kumimoji="0" lang="en-US" sz="32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1781598574"/>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3555"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9" name="Picture 7"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2049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3491"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Pop Task A and update its critical time 0.0 + 5.2 = 5.2</a:t>
            </a:r>
          </a:p>
          <a:p>
            <a:pPr marL="457200" lvl="1" indent="0">
              <a:buNone/>
            </a:pPr>
            <a:endParaRPr lang="en-US" altLang="en-US" dirty="0">
              <a:latin typeface="Arial" charset="0"/>
              <a:cs typeface="Arial" charset="0"/>
            </a:endParaRPr>
          </a:p>
        </p:txBody>
      </p:sp>
      <p:graphicFrame>
        <p:nvGraphicFramePr>
          <p:cNvPr id="5" name="Group 5"/>
          <p:cNvGraphicFramePr>
            <a:graphicFrameLocks noGrp="1"/>
          </p:cNvGraphicFramePr>
          <p:nvPr>
            <p:extLst>
              <p:ext uri="{D42A27DB-BD31-4B8C-83A1-F6EECF244321}">
                <p14:modId xmlns:p14="http://schemas.microsoft.com/office/powerpoint/2010/main" val="264314480"/>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rgbClr val="FF0000"/>
                          </a:solidFill>
                          <a:effectLst/>
                          <a:latin typeface="+mn-lt"/>
                          <a:ea typeface="+mn-ea"/>
                          <a:cs typeface="+mn-cs"/>
                        </a:rPr>
                        <a:t>Ø</a:t>
                      </a:r>
                      <a:endParaRPr kumimoji="0" lang="en-US" sz="2400" b="0" i="0" u="none" strike="noStrike" cap="none" normalizeH="0" baseline="0" dirty="0">
                        <a:ln>
                          <a:noFill/>
                        </a:ln>
                        <a:solidFill>
                          <a:srgbClr val="FF0000"/>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CA" sz="2400" b="0" i="0" u="none" strike="noStrike" kern="1200" cap="none" spc="0" normalizeH="0" baseline="0" noProof="0" dirty="0">
                          <a:ln>
                            <a:noFill/>
                          </a:ln>
                          <a:solidFill>
                            <a:prstClr val="black"/>
                          </a:solidFill>
                          <a:effectLst/>
                          <a:uLnTx/>
                          <a:uFillTx/>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lang="en-CA" sz="2400" b="0" i="0" kern="1200" dirty="0">
                          <a:solidFill>
                            <a:schemeClr val="tx1"/>
                          </a:solidFill>
                          <a:effectLst/>
                          <a:latin typeface="+mn-lt"/>
                          <a:ea typeface="+mn-ea"/>
                          <a:cs typeface="+mn-cs"/>
                        </a:rPr>
                        <a:t>Ø</a:t>
                      </a:r>
                      <a:endParaRPr kumimoji="0" lang="en-US" sz="32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3882664410"/>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3555"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9" name="Picture 7"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4625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3491"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For each neighbor of Task A:</a:t>
            </a:r>
          </a:p>
          <a:p>
            <a:pPr lvl="1"/>
            <a:r>
              <a:rPr lang="en-US" altLang="en-US" dirty="0">
                <a:latin typeface="Arial" charset="0"/>
                <a:cs typeface="Arial" charset="0"/>
              </a:rPr>
              <a:t>Decrement the in-degree, push if necessary, and check if we must update the critical time</a:t>
            </a:r>
          </a:p>
        </p:txBody>
      </p:sp>
      <p:graphicFrame>
        <p:nvGraphicFramePr>
          <p:cNvPr id="5" name="Group 5"/>
          <p:cNvGraphicFramePr>
            <a:graphicFrameLocks noGrp="1"/>
          </p:cNvGraphicFramePr>
          <p:nvPr>
            <p:extLst>
              <p:ext uri="{D42A27DB-BD31-4B8C-83A1-F6EECF244321}">
                <p14:modId xmlns:p14="http://schemas.microsoft.com/office/powerpoint/2010/main" val="2860478957"/>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chemeClr val="tx1"/>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   </a:t>
                      </a:r>
                      <a:r>
                        <a:rPr kumimoji="0" lang="en-US" sz="2400" b="0" i="0" u="none" strike="noStrike" cap="none" normalizeH="0" baseline="0" dirty="0">
                          <a:ln>
                            <a:noFill/>
                          </a:ln>
                          <a:solidFill>
                            <a:srgbClr val="00B0F0"/>
                          </a:solidFill>
                          <a:effectLst/>
                          <a:latin typeface="Arial" charset="0"/>
                          <a:cs typeface="Arial" charset="0"/>
                        </a:rPr>
                        <a:t>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lang="en-CA" sz="2400" b="0" i="0" kern="1200" dirty="0">
                          <a:solidFill>
                            <a:srgbClr val="00B0F0"/>
                          </a:solidFill>
                          <a:effectLst/>
                          <a:latin typeface="+mn-lt"/>
                          <a:ea typeface="+mn-ea"/>
                          <a:cs typeface="+mn-cs"/>
                        </a:rPr>
                        <a:t>Ø</a:t>
                      </a:r>
                      <a:endParaRPr kumimoji="0" lang="en-US" sz="2400" b="0" i="0" u="none" strike="noStrike" cap="none" normalizeH="0" baseline="0" dirty="0">
                        <a:ln>
                          <a:noFill/>
                        </a:ln>
                        <a:solidFill>
                          <a:srgbClr val="00B0F0"/>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  </a:t>
                      </a:r>
                      <a:r>
                        <a:rPr kumimoji="0" lang="en-US" sz="2400" b="0" i="0" u="none" strike="noStrike" cap="none" normalizeH="0" baseline="0" dirty="0">
                          <a:ln>
                            <a:noFill/>
                          </a:ln>
                          <a:solidFill>
                            <a:srgbClr val="00B0F0"/>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lang="en-CA" sz="2400" b="0" i="0" kern="1200" dirty="0">
                          <a:solidFill>
                            <a:srgbClr val="00B0F0"/>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3101991935"/>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3555"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9" name="Picture 7"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5420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3491"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For each neighbor of Task A:</a:t>
            </a:r>
          </a:p>
          <a:p>
            <a:pPr lvl="1"/>
            <a:r>
              <a:rPr lang="en-US" altLang="en-US" dirty="0">
                <a:latin typeface="Arial" charset="0"/>
                <a:cs typeface="Arial" charset="0"/>
              </a:rPr>
              <a:t>Decrement the in-degree, push if necessary, and check if we must update the critical time</a:t>
            </a:r>
          </a:p>
        </p:txBody>
      </p:sp>
      <p:graphicFrame>
        <p:nvGraphicFramePr>
          <p:cNvPr id="5" name="Group 5"/>
          <p:cNvGraphicFramePr>
            <a:graphicFrameLocks noGrp="1"/>
          </p:cNvGraphicFramePr>
          <p:nvPr>
            <p:extLst>
              <p:ext uri="{D42A27DB-BD31-4B8C-83A1-F6EECF244321}">
                <p14:modId xmlns:p14="http://schemas.microsoft.com/office/powerpoint/2010/main" val="4005627435"/>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chemeClr val="tx1"/>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1333293881"/>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rgbClr val="00B0F0"/>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3555"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9" name="Picture 7"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4057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3491" name="Rectangle 4"/>
          <p:cNvSpPr>
            <a:spLocks noGrp="1"/>
          </p:cNvSpPr>
          <p:nvPr>
            <p:ph type="body" idx="4294967295"/>
          </p:nvPr>
        </p:nvSpPr>
        <p:spPr/>
        <p:txBody>
          <a:bodyPr/>
          <a:lstStyle/>
          <a:p>
            <a:pPr>
              <a:buNone/>
            </a:pPr>
            <a:r>
              <a:rPr lang="en-US" altLang="en-US" dirty="0">
                <a:latin typeface="Arial" charset="0"/>
                <a:cs typeface="Arial" charset="0"/>
              </a:rPr>
              <a:t>	Pop Task F and update its critical time 0.0 + 17.1 = 17.1</a:t>
            </a:r>
          </a:p>
        </p:txBody>
      </p:sp>
      <p:graphicFrame>
        <p:nvGraphicFramePr>
          <p:cNvPr id="5" name="Group 5"/>
          <p:cNvGraphicFramePr>
            <a:graphicFrameLocks noGrp="1"/>
          </p:cNvGraphicFramePr>
          <p:nvPr>
            <p:extLst>
              <p:ext uri="{D42A27DB-BD31-4B8C-83A1-F6EECF244321}">
                <p14:modId xmlns:p14="http://schemas.microsoft.com/office/powerpoint/2010/main" val="367562720"/>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chemeClr val="tx1"/>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rgbClr val="FF0000"/>
                          </a:solidFill>
                          <a:effectLst/>
                          <a:latin typeface="+mn-lt"/>
                          <a:ea typeface="+mn-ea"/>
                          <a:cs typeface="+mn-cs"/>
                        </a:rPr>
                        <a:t>Ø</a:t>
                      </a:r>
                      <a:endParaRPr kumimoji="0" lang="en-US" sz="2400" b="0" i="0" u="none" strike="noStrike" cap="none" normalizeH="0" baseline="0" dirty="0">
                        <a:ln>
                          <a:noFill/>
                        </a:ln>
                        <a:solidFill>
                          <a:srgbClr val="FF0000"/>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3319455746"/>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3555"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6"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86091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3491" name="Rectangle 4"/>
          <p:cNvSpPr>
            <a:spLocks noGrp="1"/>
          </p:cNvSpPr>
          <p:nvPr>
            <p:ph type="body" idx="4294967295"/>
          </p:nvPr>
        </p:nvSpPr>
        <p:spPr/>
        <p:txBody>
          <a:bodyPr/>
          <a:lstStyle/>
          <a:p>
            <a:pPr>
              <a:buNone/>
            </a:pPr>
            <a:r>
              <a:rPr lang="en-US" altLang="en-US" dirty="0">
                <a:latin typeface="Arial" charset="0"/>
                <a:cs typeface="Arial" charset="0"/>
              </a:rPr>
              <a:t>	Pop Task F and update its critical time 0.0 + 17.1 = 17.1</a:t>
            </a:r>
          </a:p>
        </p:txBody>
      </p:sp>
      <p:graphicFrame>
        <p:nvGraphicFramePr>
          <p:cNvPr id="5" name="Group 5"/>
          <p:cNvGraphicFramePr>
            <a:graphicFrameLocks noGrp="1"/>
          </p:cNvGraphicFramePr>
          <p:nvPr>
            <p:extLst>
              <p:ext uri="{D42A27DB-BD31-4B8C-83A1-F6EECF244321}">
                <p14:modId xmlns:p14="http://schemas.microsoft.com/office/powerpoint/2010/main" val="974059088"/>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chemeClr val="tx1"/>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a:t>
                      </a:r>
                      <a:r>
                        <a:rPr kumimoji="0" lang="en-US" sz="2400" b="1" i="0" u="none" strike="noStrike" cap="none" normalizeH="0" baseline="0" dirty="0">
                          <a:ln>
                            <a:noFill/>
                          </a:ln>
                          <a:solidFill>
                            <a:srgbClr val="FF0000"/>
                          </a:solidFill>
                          <a:effectLst/>
                          <a:latin typeface="Arial" charset="0"/>
                          <a:cs typeface="Arial" charset="0"/>
                        </a:rPr>
                        <a:t>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rgbClr val="FF0000"/>
                          </a:solidFill>
                          <a:effectLst/>
                          <a:latin typeface="+mn-lt"/>
                          <a:ea typeface="+mn-ea"/>
                          <a:cs typeface="+mn-cs"/>
                        </a:rPr>
                        <a:t>Ø</a:t>
                      </a:r>
                      <a:endParaRPr kumimoji="0" lang="en-US" sz="2400" b="0" i="0" u="none" strike="noStrike" cap="none" normalizeH="0" baseline="0" dirty="0">
                        <a:ln>
                          <a:noFill/>
                        </a:ln>
                        <a:solidFill>
                          <a:srgbClr val="FF0000"/>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294703654"/>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3555"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6"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359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75" y="692696"/>
            <a:ext cx="420370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3"/>
          <p:cNvSpPr>
            <a:spLocks noGrp="1"/>
          </p:cNvSpPr>
          <p:nvPr>
            <p:ph type="title" idx="4294967295"/>
          </p:nvPr>
        </p:nvSpPr>
        <p:spPr/>
        <p:txBody>
          <a:bodyPr/>
          <a:lstStyle/>
          <a:p>
            <a:r>
              <a:rPr lang="en-US" altLang="en-US" dirty="0">
                <a:latin typeface="Arial" charset="0"/>
                <a:cs typeface="Arial" charset="0"/>
              </a:rPr>
              <a:t>Applications</a:t>
            </a:r>
          </a:p>
        </p:txBody>
      </p:sp>
      <p:sp>
        <p:nvSpPr>
          <p:cNvPr id="19460"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The following is a DAG</a:t>
            </a:r>
          </a:p>
          <a:p>
            <a:pPr>
              <a:buFont typeface="Arial" charset="0"/>
              <a:buNone/>
            </a:pPr>
            <a:r>
              <a:rPr lang="en-US" altLang="en-US" dirty="0">
                <a:latin typeface="Arial" charset="0"/>
                <a:cs typeface="Arial" charset="0"/>
              </a:rPr>
              <a:t>	representing a number of tasks</a:t>
            </a:r>
          </a:p>
          <a:p>
            <a:pPr lvl="1"/>
            <a:r>
              <a:rPr lang="en-US" altLang="en-US" dirty="0">
                <a:latin typeface="Arial" charset="0"/>
                <a:cs typeface="Arial" charset="0"/>
              </a:rPr>
              <a:t>The green arrows represent</a:t>
            </a:r>
            <a:br>
              <a:rPr lang="en-US" altLang="en-US" dirty="0">
                <a:latin typeface="Arial" charset="0"/>
                <a:cs typeface="Arial" charset="0"/>
              </a:rPr>
            </a:br>
            <a:r>
              <a:rPr lang="en-US" altLang="en-US" dirty="0">
                <a:latin typeface="Arial" charset="0"/>
                <a:cs typeface="Arial" charset="0"/>
              </a:rPr>
              <a:t>dependencies</a:t>
            </a:r>
          </a:p>
          <a:p>
            <a:pPr lvl="1"/>
            <a:r>
              <a:rPr lang="en-US" altLang="en-US" dirty="0">
                <a:latin typeface="Arial" charset="0"/>
                <a:cs typeface="Arial" charset="0"/>
              </a:rPr>
              <a:t>The numbering indicates a</a:t>
            </a:r>
            <a:br>
              <a:rPr lang="en-US" altLang="en-US" dirty="0">
                <a:latin typeface="Arial" charset="0"/>
                <a:cs typeface="Arial" charset="0"/>
              </a:rPr>
            </a:br>
            <a:r>
              <a:rPr lang="en-US" altLang="en-US" dirty="0">
                <a:latin typeface="Arial" charset="0"/>
                <a:cs typeface="Arial" charset="0"/>
              </a:rPr>
              <a:t>topological sort of the tasks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t>
            </a:r>
          </a:p>
        </p:txBody>
      </p:sp>
      <p:sp>
        <p:nvSpPr>
          <p:cNvPr id="160773" name="Rectangle 5"/>
          <p:cNvSpPr>
            <a:spLocks noChangeArrowheads="1"/>
          </p:cNvSpPr>
          <p:nvPr/>
        </p:nvSpPr>
        <p:spPr bwMode="auto">
          <a:xfrm>
            <a:off x="3492500" y="6216650"/>
            <a:ext cx="5651500" cy="584200"/>
          </a:xfrm>
          <a:prstGeom prst="rect">
            <a:avLst/>
          </a:prstGeom>
          <a:noFill/>
          <a:ln w="9525">
            <a:noFill/>
            <a:miter lim="800000"/>
            <a:headEnd/>
            <a:tailEnd/>
          </a:ln>
          <a:effectLst/>
        </p:spPr>
        <p:txBody>
          <a:bodyPr>
            <a:spAutoFit/>
          </a:bodyPr>
          <a:lstStyle/>
          <a:p>
            <a:pPr>
              <a:defRPr/>
            </a:pPr>
            <a:r>
              <a:rPr lang="en-US" sz="1600" dirty="0">
                <a:solidFill>
                  <a:schemeClr val="tx1">
                    <a:lumMod val="50000"/>
                    <a:lumOff val="50000"/>
                  </a:schemeClr>
                </a:solidFill>
              </a:rPr>
              <a:t>Ref: The Standard Task Graph</a:t>
            </a:r>
          </a:p>
          <a:p>
            <a:pPr>
              <a:defRPr/>
            </a:pPr>
            <a:r>
              <a:rPr lang="en-US" sz="1600" dirty="0">
                <a:solidFill>
                  <a:schemeClr val="tx1">
                    <a:lumMod val="50000"/>
                    <a:lumOff val="50000"/>
                  </a:schemeClr>
                </a:solidFill>
              </a:rPr>
              <a:t>       http://www.kasahara.elec.waseda.ac.jp/schedule/</a:t>
            </a:r>
          </a:p>
        </p:txBody>
      </p:sp>
      <p:sp>
        <p:nvSpPr>
          <p:cNvPr id="7"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11.4.3</a:t>
            </a:r>
          </a:p>
        </p:txBody>
      </p:sp>
    </p:spTree>
    <p:extLst>
      <p:ext uri="{BB962C8B-B14F-4D97-AF65-F5344CB8AC3E}">
        <p14:creationId xmlns:p14="http://schemas.microsoft.com/office/powerpoint/2010/main" val="136829525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3491" name="Rectangle 4"/>
          <p:cNvSpPr>
            <a:spLocks noGrp="1"/>
          </p:cNvSpPr>
          <p:nvPr>
            <p:ph type="body" idx="4294967295"/>
          </p:nvPr>
        </p:nvSpPr>
        <p:spPr/>
        <p:txBody>
          <a:bodyPr/>
          <a:lstStyle/>
          <a:p>
            <a:pPr>
              <a:buNone/>
            </a:pPr>
            <a:r>
              <a:rPr lang="en-US" altLang="en-US" dirty="0">
                <a:latin typeface="Arial" charset="0"/>
                <a:cs typeface="Arial" charset="0"/>
              </a:rPr>
              <a:t>	For each neighbor of Task F:</a:t>
            </a:r>
          </a:p>
          <a:p>
            <a:pPr lvl="1"/>
            <a:r>
              <a:rPr lang="en-US" altLang="en-US" dirty="0">
                <a:latin typeface="Arial" charset="0"/>
                <a:cs typeface="Arial" charset="0"/>
              </a:rPr>
              <a:t>Decrement the in-degree, push if necessary, and check if we must update the critical time</a:t>
            </a:r>
          </a:p>
        </p:txBody>
      </p:sp>
      <p:graphicFrame>
        <p:nvGraphicFramePr>
          <p:cNvPr id="5" name="Group 5"/>
          <p:cNvGraphicFramePr>
            <a:graphicFrameLocks noGrp="1"/>
          </p:cNvGraphicFramePr>
          <p:nvPr>
            <p:extLst>
              <p:ext uri="{D42A27DB-BD31-4B8C-83A1-F6EECF244321}">
                <p14:modId xmlns:p14="http://schemas.microsoft.com/office/powerpoint/2010/main" val="1738536908"/>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chemeClr val="tx1"/>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rgbClr val="00B0F0"/>
                          </a:solidFill>
                          <a:effectLst/>
                          <a:latin typeface="+mn-lt"/>
                          <a:ea typeface="+mn-ea"/>
                          <a:cs typeface="+mn-cs"/>
                        </a:rPr>
                        <a:t>Ø</a:t>
                      </a:r>
                      <a:endParaRPr kumimoji="0" lang="en-US" sz="2400" b="0" i="0" u="none" strike="noStrike" cap="none" normalizeH="0" baseline="0" dirty="0">
                        <a:ln>
                          <a:noFill/>
                        </a:ln>
                        <a:solidFill>
                          <a:srgbClr val="00B0F0"/>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0.0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rgbClr val="00B0F0"/>
                          </a:solidFill>
                          <a:effectLst/>
                          <a:latin typeface="+mn-lt"/>
                          <a:ea typeface="+mn-ea"/>
                          <a:cs typeface="+mn-cs"/>
                        </a:rPr>
                        <a:t>Ø</a:t>
                      </a:r>
                      <a:endParaRPr kumimoji="0" lang="en-US" sz="2400" b="0" i="0" u="none" strike="noStrike" cap="none" normalizeH="0" baseline="0" dirty="0">
                        <a:ln>
                          <a:noFill/>
                        </a:ln>
                        <a:solidFill>
                          <a:srgbClr val="00B0F0"/>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437085130"/>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3555"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6"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7820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4515" name="Rectangle 4"/>
          <p:cNvSpPr>
            <a:spLocks noGrp="1"/>
          </p:cNvSpPr>
          <p:nvPr>
            <p:ph type="body" idx="4294967295"/>
          </p:nvPr>
        </p:nvSpPr>
        <p:spPr/>
        <p:txBody>
          <a:bodyPr/>
          <a:lstStyle/>
          <a:p>
            <a:pPr>
              <a:buNone/>
            </a:pPr>
            <a:r>
              <a:rPr lang="en-US" altLang="en-US" dirty="0">
                <a:latin typeface="Arial" charset="0"/>
                <a:cs typeface="Arial" charset="0"/>
              </a:rPr>
              <a:t>	For each neighbor of Task F:</a:t>
            </a:r>
          </a:p>
          <a:p>
            <a:pPr lvl="1"/>
            <a:r>
              <a:rPr lang="en-US" altLang="en-US" dirty="0">
                <a:latin typeface="Arial" charset="0"/>
                <a:cs typeface="Arial" charset="0"/>
              </a:rPr>
              <a:t>Decrement the in-degree, push if necessary, and check if we must update the critical time</a:t>
            </a:r>
          </a:p>
        </p:txBody>
      </p:sp>
      <p:graphicFrame>
        <p:nvGraphicFramePr>
          <p:cNvPr id="5" name="Group 5"/>
          <p:cNvGraphicFramePr>
            <a:graphicFrameLocks noGrp="1"/>
          </p:cNvGraphicFramePr>
          <p:nvPr>
            <p:extLst>
              <p:ext uri="{D42A27DB-BD31-4B8C-83A1-F6EECF244321}">
                <p14:modId xmlns:p14="http://schemas.microsoft.com/office/powerpoint/2010/main" val="1138278058"/>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166640364"/>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4578"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6"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17577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4515" name="Rectangle 4"/>
          <p:cNvSpPr>
            <a:spLocks noGrp="1"/>
          </p:cNvSpPr>
          <p:nvPr>
            <p:ph type="body" idx="4294967295"/>
          </p:nvPr>
        </p:nvSpPr>
        <p:spPr/>
        <p:txBody>
          <a:bodyPr/>
          <a:lstStyle/>
          <a:p>
            <a:pPr>
              <a:buNone/>
            </a:pPr>
            <a:r>
              <a:rPr lang="en-US" altLang="en-US" dirty="0">
                <a:latin typeface="Arial" charset="0"/>
                <a:cs typeface="Arial" charset="0"/>
              </a:rPr>
              <a:t>	Pop Task B and update its critical time 5.2 + 6.1 = 11.3</a:t>
            </a:r>
          </a:p>
        </p:txBody>
      </p:sp>
      <p:graphicFrame>
        <p:nvGraphicFramePr>
          <p:cNvPr id="5" name="Group 5"/>
          <p:cNvGraphicFramePr>
            <a:graphicFrameLocks noGrp="1"/>
          </p:cNvGraphicFramePr>
          <p:nvPr>
            <p:extLst>
              <p:ext uri="{D42A27DB-BD31-4B8C-83A1-F6EECF244321}">
                <p14:modId xmlns:p14="http://schemas.microsoft.com/office/powerpoint/2010/main" val="843195195"/>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rgbClr val="FF0000"/>
                          </a:solidFill>
                          <a:effectLst/>
                          <a:latin typeface="Arial" charset="0"/>
                          <a:cs typeface="Arial" charset="0"/>
                        </a:rPr>
                        <a:t>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2114350092"/>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4578"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9" name="Picture 5"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9093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4515" name="Rectangle 4"/>
          <p:cNvSpPr>
            <a:spLocks noGrp="1"/>
          </p:cNvSpPr>
          <p:nvPr>
            <p:ph type="body" idx="4294967295"/>
          </p:nvPr>
        </p:nvSpPr>
        <p:spPr/>
        <p:txBody>
          <a:bodyPr/>
          <a:lstStyle/>
          <a:p>
            <a:pPr>
              <a:buNone/>
            </a:pPr>
            <a:r>
              <a:rPr lang="en-US" altLang="en-US" dirty="0">
                <a:latin typeface="Arial" charset="0"/>
                <a:cs typeface="Arial" charset="0"/>
              </a:rPr>
              <a:t>	Pop Task B and update its critical time 5.2 + 6.1 = 11.3</a:t>
            </a:r>
          </a:p>
        </p:txBody>
      </p:sp>
      <p:graphicFrame>
        <p:nvGraphicFramePr>
          <p:cNvPr id="5" name="Group 5"/>
          <p:cNvGraphicFramePr>
            <a:graphicFrameLocks noGrp="1"/>
          </p:cNvGraphicFramePr>
          <p:nvPr>
            <p:extLst>
              <p:ext uri="{D42A27DB-BD31-4B8C-83A1-F6EECF244321}">
                <p14:modId xmlns:p14="http://schemas.microsoft.com/office/powerpoint/2010/main" val="3227079789"/>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2499017378"/>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4578"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9" name="Picture 5"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25040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4515" name="Rectangle 4"/>
          <p:cNvSpPr>
            <a:spLocks noGrp="1"/>
          </p:cNvSpPr>
          <p:nvPr>
            <p:ph type="body" idx="4294967295"/>
          </p:nvPr>
        </p:nvSpPr>
        <p:spPr/>
        <p:txBody>
          <a:bodyPr/>
          <a:lstStyle/>
          <a:p>
            <a:pPr>
              <a:buNone/>
            </a:pPr>
            <a:r>
              <a:rPr lang="en-US" altLang="en-US" dirty="0">
                <a:latin typeface="Arial" charset="0"/>
                <a:cs typeface="Arial" charset="0"/>
              </a:rPr>
              <a:t>	For each neighbor of Task B:</a:t>
            </a:r>
          </a:p>
          <a:p>
            <a:pPr lvl="1"/>
            <a:r>
              <a:rPr lang="en-US" altLang="en-US" dirty="0">
                <a:latin typeface="Arial" charset="0"/>
                <a:cs typeface="Arial" charset="0"/>
              </a:rPr>
              <a:t>Decrement the in-degree, push if necessary, and check if we must update the critical time</a:t>
            </a:r>
          </a:p>
        </p:txBody>
      </p:sp>
      <p:graphicFrame>
        <p:nvGraphicFramePr>
          <p:cNvPr id="5" name="Group 5"/>
          <p:cNvGraphicFramePr>
            <a:graphicFrameLocks noGrp="1"/>
          </p:cNvGraphicFramePr>
          <p:nvPr>
            <p:extLst>
              <p:ext uri="{D42A27DB-BD31-4B8C-83A1-F6EECF244321}">
                <p14:modId xmlns:p14="http://schemas.microsoft.com/office/powerpoint/2010/main" val="649536472"/>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3969010574"/>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4578"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9" name="Picture 5"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6014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65538"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5539" name="Rectangle 4"/>
          <p:cNvSpPr>
            <a:spLocks noGrp="1"/>
          </p:cNvSpPr>
          <p:nvPr>
            <p:ph type="body" idx="4294967295"/>
          </p:nvPr>
        </p:nvSpPr>
        <p:spPr/>
        <p:txBody>
          <a:bodyPr/>
          <a:lstStyle/>
          <a:p>
            <a:pPr>
              <a:buNone/>
            </a:pPr>
            <a:r>
              <a:rPr lang="en-US" altLang="en-US" dirty="0">
                <a:latin typeface="Arial" charset="0"/>
                <a:cs typeface="Arial" charset="0"/>
              </a:rPr>
              <a:t>	For each neighbor of Task F:</a:t>
            </a:r>
          </a:p>
          <a:p>
            <a:pPr lvl="1"/>
            <a:r>
              <a:rPr lang="en-US" altLang="en-US" dirty="0">
                <a:latin typeface="Arial" charset="0"/>
                <a:cs typeface="Arial" charset="0"/>
              </a:rPr>
              <a:t>Decrement the in-degree, push if necessary, and check if we must update the critical time</a:t>
            </a:r>
          </a:p>
          <a:p>
            <a:pPr lvl="1"/>
            <a:r>
              <a:rPr lang="en-US" altLang="en-US" dirty="0">
                <a:latin typeface="Arial" charset="0"/>
                <a:cs typeface="Arial" charset="0"/>
              </a:rPr>
              <a:t>Both C and E are waiting on F</a:t>
            </a:r>
          </a:p>
        </p:txBody>
      </p:sp>
      <p:graphicFrame>
        <p:nvGraphicFramePr>
          <p:cNvPr id="5" name="Group 5"/>
          <p:cNvGraphicFramePr>
            <a:graphicFrameLocks noGrp="1"/>
          </p:cNvGraphicFramePr>
          <p:nvPr>
            <p:extLst>
              <p:ext uri="{D42A27DB-BD31-4B8C-83A1-F6EECF244321}">
                <p14:modId xmlns:p14="http://schemas.microsoft.com/office/powerpoint/2010/main" val="3769606256"/>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a:t>
                      </a:r>
                      <a:r>
                        <a:rPr kumimoji="0" lang="en-US" sz="2400" b="1" i="0" u="none" strike="noStrike" cap="none" normalizeH="0" baseline="0" dirty="0">
                          <a:ln>
                            <a:noFill/>
                          </a:ln>
                          <a:solidFill>
                            <a:srgbClr val="00B0F0"/>
                          </a:solidFill>
                          <a:effectLst/>
                          <a:latin typeface="Arial" charset="0"/>
                          <a:cs typeface="Arial" charset="0"/>
                        </a:rPr>
                        <a:t>11.3</a:t>
                      </a:r>
                      <a:endParaRPr kumimoji="0" lang="en-US" sz="2400" b="0" i="0" u="none" strike="noStrike" cap="none" normalizeH="0" baseline="0" dirty="0">
                        <a:ln>
                          <a:noFill/>
                        </a:ln>
                        <a:solidFill>
                          <a:srgbClr val="00B0F0"/>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3931411074"/>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rgbClr val="00B0F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602"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35022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5539" name="Rectangle 4"/>
          <p:cNvSpPr>
            <a:spLocks noGrp="1"/>
          </p:cNvSpPr>
          <p:nvPr>
            <p:ph type="body" idx="4294967295"/>
          </p:nvPr>
        </p:nvSpPr>
        <p:spPr/>
        <p:txBody>
          <a:bodyPr/>
          <a:lstStyle/>
          <a:p>
            <a:pPr>
              <a:buNone/>
            </a:pPr>
            <a:r>
              <a:rPr lang="en-US" altLang="en-US" dirty="0">
                <a:latin typeface="Arial" charset="0"/>
                <a:cs typeface="Arial" charset="0"/>
              </a:rPr>
              <a:t>	Pop Task E and update its critical time 17.1 + 9.5 = 26.6</a:t>
            </a:r>
          </a:p>
        </p:txBody>
      </p:sp>
      <p:graphicFrame>
        <p:nvGraphicFramePr>
          <p:cNvPr id="5" name="Group 5"/>
          <p:cNvGraphicFramePr>
            <a:graphicFrameLocks noGrp="1"/>
          </p:cNvGraphicFramePr>
          <p:nvPr>
            <p:extLst>
              <p:ext uri="{D42A27DB-BD31-4B8C-83A1-F6EECF244321}">
                <p14:modId xmlns:p14="http://schemas.microsoft.com/office/powerpoint/2010/main" val="4104567214"/>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3035485027"/>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00B0F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602"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5"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9014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5539" name="Rectangle 4"/>
          <p:cNvSpPr>
            <a:spLocks noGrp="1"/>
          </p:cNvSpPr>
          <p:nvPr>
            <p:ph type="body" idx="4294967295"/>
          </p:nvPr>
        </p:nvSpPr>
        <p:spPr/>
        <p:txBody>
          <a:bodyPr/>
          <a:lstStyle/>
          <a:p>
            <a:pPr>
              <a:buNone/>
            </a:pPr>
            <a:r>
              <a:rPr lang="en-US" altLang="en-US" dirty="0">
                <a:latin typeface="Arial" charset="0"/>
                <a:cs typeface="Arial" charset="0"/>
              </a:rPr>
              <a:t>	Pop Task E and update its critical time 17.1 + 9.5 = 26.6</a:t>
            </a:r>
          </a:p>
        </p:txBody>
      </p:sp>
      <p:graphicFrame>
        <p:nvGraphicFramePr>
          <p:cNvPr id="5" name="Group 5"/>
          <p:cNvGraphicFramePr>
            <a:graphicFrameLocks noGrp="1"/>
          </p:cNvGraphicFramePr>
          <p:nvPr>
            <p:extLst>
              <p:ext uri="{D42A27DB-BD31-4B8C-83A1-F6EECF244321}">
                <p14:modId xmlns:p14="http://schemas.microsoft.com/office/powerpoint/2010/main" val="1920122094"/>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a:t>
                      </a:r>
                      <a:r>
                        <a:rPr kumimoji="0" lang="en-US" sz="2400" b="1" i="0" u="none" strike="noStrike" cap="none" normalizeH="0" baseline="0" dirty="0">
                          <a:ln>
                            <a:noFill/>
                          </a:ln>
                          <a:solidFill>
                            <a:srgbClr val="FF0000"/>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2669610343"/>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00B0F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602"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5"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881819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5539" name="Rectangle 4"/>
          <p:cNvSpPr>
            <a:spLocks noGrp="1"/>
          </p:cNvSpPr>
          <p:nvPr>
            <p:ph type="body" idx="4294967295"/>
          </p:nvPr>
        </p:nvSpPr>
        <p:spPr/>
        <p:txBody>
          <a:bodyPr/>
          <a:lstStyle/>
          <a:p>
            <a:pPr>
              <a:buNone/>
            </a:pPr>
            <a:r>
              <a:rPr lang="en-US" altLang="en-US" dirty="0">
                <a:latin typeface="Arial" charset="0"/>
                <a:cs typeface="Arial" charset="0"/>
              </a:rPr>
              <a:t>	For each neighbor of Task E:</a:t>
            </a:r>
          </a:p>
          <a:p>
            <a:pPr lvl="1"/>
            <a:r>
              <a:rPr lang="en-US" altLang="en-US" dirty="0">
                <a:latin typeface="Arial" charset="0"/>
                <a:cs typeface="Arial" charset="0"/>
              </a:rPr>
              <a:t>Decrement the in-degree, push if necessary, and check if we must update the critical time</a:t>
            </a:r>
          </a:p>
        </p:txBody>
      </p:sp>
      <p:graphicFrame>
        <p:nvGraphicFramePr>
          <p:cNvPr id="5" name="Group 5"/>
          <p:cNvGraphicFramePr>
            <a:graphicFrameLocks noGrp="1"/>
          </p:cNvGraphicFramePr>
          <p:nvPr>
            <p:extLst>
              <p:ext uri="{D42A27DB-BD31-4B8C-83A1-F6EECF244321}">
                <p14:modId xmlns:p14="http://schemas.microsoft.com/office/powerpoint/2010/main" val="2497371390"/>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4052078232"/>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00B0F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602"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5"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95752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6563" name="Rectangle 4"/>
          <p:cNvSpPr>
            <a:spLocks noGrp="1"/>
          </p:cNvSpPr>
          <p:nvPr>
            <p:ph type="body" idx="4294967295"/>
          </p:nvPr>
        </p:nvSpPr>
        <p:spPr/>
        <p:txBody>
          <a:bodyPr/>
          <a:lstStyle/>
          <a:p>
            <a:pPr>
              <a:buNone/>
            </a:pPr>
            <a:r>
              <a:rPr lang="en-US" altLang="en-US" dirty="0">
                <a:latin typeface="Arial" charset="0"/>
                <a:cs typeface="Arial" charset="0"/>
              </a:rPr>
              <a:t>	For each neighbor of Task E:</a:t>
            </a:r>
          </a:p>
          <a:p>
            <a:pPr lvl="1"/>
            <a:r>
              <a:rPr lang="en-US" altLang="en-US" dirty="0">
                <a:latin typeface="Arial" charset="0"/>
                <a:cs typeface="Arial" charset="0"/>
              </a:rPr>
              <a:t>Decrement the in-degree, push if necessary, and check if we must update the critical time</a:t>
            </a:r>
          </a:p>
        </p:txBody>
      </p:sp>
      <p:graphicFrame>
        <p:nvGraphicFramePr>
          <p:cNvPr id="5" name="Group 5"/>
          <p:cNvGraphicFramePr>
            <a:graphicFrameLocks noGrp="1"/>
          </p:cNvGraphicFramePr>
          <p:nvPr>
            <p:extLst>
              <p:ext uri="{D42A27DB-BD31-4B8C-83A1-F6EECF244321}">
                <p14:modId xmlns:p14="http://schemas.microsoft.com/office/powerpoint/2010/main" val="2269298239"/>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cap="none" normalizeH="0" baseline="0" dirty="0">
                          <a:ln>
                            <a:noFill/>
                          </a:ln>
                          <a:solidFill>
                            <a:srgbClr val="00B0F0"/>
                          </a:solidFill>
                          <a:effectLst/>
                          <a:latin typeface="Arial" charset="0"/>
                          <a:cs typeface="Arial" charset="0"/>
                        </a:rPr>
                        <a:t> </a:t>
                      </a:r>
                      <a:r>
                        <a:rPr kumimoji="0" lang="en-US" sz="2400" b="1" i="0" u="none" strike="noStrike" cap="none" normalizeH="0" baseline="0" dirty="0">
                          <a:ln>
                            <a:noFill/>
                          </a:ln>
                          <a:solidFill>
                            <a:srgbClr val="00B0F0"/>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3716603178"/>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cap="none" normalizeH="0" baseline="0" dirty="0">
                          <a:ln>
                            <a:noFill/>
                          </a:ln>
                          <a:solidFill>
                            <a:srgbClr val="00B0F0"/>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6626"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791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altLang="en-US">
                <a:latin typeface="Arial" charset="0"/>
                <a:cs typeface="Arial" charset="0"/>
              </a:rPr>
              <a:t>Topological Sort</a:t>
            </a:r>
          </a:p>
        </p:txBody>
      </p:sp>
      <p:sp>
        <p:nvSpPr>
          <p:cNvPr id="921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Theorem:</a:t>
            </a:r>
          </a:p>
          <a:p>
            <a:pPr lvl="1">
              <a:buFont typeface="Arial" charset="0"/>
              <a:buNone/>
            </a:pPr>
            <a:r>
              <a:rPr lang="en-US" altLang="en-US" dirty="0">
                <a:latin typeface="Arial" charset="0"/>
                <a:cs typeface="Arial" charset="0"/>
              </a:rPr>
              <a:t>	A graph is a DAG if and only if it has a topological sorting</a:t>
            </a:r>
          </a:p>
          <a:p>
            <a:pPr lvl="1">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Proof strategy:</a:t>
            </a:r>
          </a:p>
          <a:p>
            <a:pPr lvl="1">
              <a:buFont typeface="Arial" charset="0"/>
              <a:buNone/>
            </a:pPr>
            <a:r>
              <a:rPr lang="en-US" altLang="en-US" dirty="0">
                <a:latin typeface="Arial" charset="0"/>
                <a:cs typeface="Arial" charset="0"/>
              </a:rPr>
              <a:t>	Such a statement is of the form </a:t>
            </a:r>
            <a:r>
              <a:rPr lang="en-US" altLang="en-US" i="1" dirty="0">
                <a:latin typeface="Times New Roman" pitchFamily="18" charset="0"/>
                <a:cs typeface="Times New Roman" pitchFamily="18" charset="0"/>
              </a:rPr>
              <a:t>a</a:t>
            </a:r>
            <a:r>
              <a:rPr lang="en-US" altLang="en-US"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CA" altLang="en-US" i="1" dirty="0">
                <a:latin typeface="Times New Roman" pitchFamily="18" charset="0"/>
                <a:cs typeface="Times New Roman" pitchFamily="18" charset="0"/>
              </a:rPr>
              <a:t>b</a:t>
            </a:r>
            <a:r>
              <a:rPr lang="en-CA" altLang="en-US" dirty="0">
                <a:latin typeface="Arial" charset="0"/>
                <a:cs typeface="Arial" charset="0"/>
              </a:rPr>
              <a:t> and this is equivalent to:</a:t>
            </a:r>
          </a:p>
          <a:p>
            <a:pPr lvl="1" algn="ctr">
              <a:buFont typeface="Arial" charset="0"/>
              <a:buNone/>
            </a:pPr>
            <a:r>
              <a:rPr lang="en-US" altLang="en-US" i="1" dirty="0">
                <a:latin typeface="Times New Roman" pitchFamily="18" charset="0"/>
                <a:cs typeface="Times New Roman" pitchFamily="18" charset="0"/>
              </a:rPr>
              <a:t>a</a:t>
            </a:r>
            <a:r>
              <a:rPr lang="en-US" altLang="en-US" dirty="0">
                <a:latin typeface="Times New Roman" pitchFamily="18" charset="0"/>
                <a:cs typeface="Times New Roman" pitchFamily="18" charset="0"/>
              </a:rPr>
              <a:t> </a:t>
            </a:r>
            <a:r>
              <a:rPr lang="en-CA" altLang="en-US" dirty="0">
                <a:latin typeface="Arial" charset="0"/>
                <a:cs typeface="Arial" charset="0"/>
              </a:rPr>
              <a:t>→</a:t>
            </a:r>
            <a:r>
              <a:rPr lang="en-CA" altLang="en-US" dirty="0">
                <a:latin typeface="Times New Roman" pitchFamily="18" charset="0"/>
                <a:cs typeface="Times New Roman" pitchFamily="18" charset="0"/>
              </a:rPr>
              <a:t> </a:t>
            </a:r>
            <a:r>
              <a:rPr lang="en-CA" altLang="en-US" i="1" dirty="0">
                <a:latin typeface="Times New Roman" pitchFamily="18" charset="0"/>
                <a:cs typeface="Times New Roman" pitchFamily="18" charset="0"/>
              </a:rPr>
              <a:t>b</a:t>
            </a:r>
            <a:r>
              <a:rPr lang="en-CA" altLang="en-US" dirty="0">
                <a:latin typeface="Arial" charset="0"/>
                <a:cs typeface="Arial" charset="0"/>
              </a:rPr>
              <a:t> and </a:t>
            </a:r>
            <a:r>
              <a:rPr lang="en-US" altLang="en-US" i="1" dirty="0">
                <a:latin typeface="Times New Roman" pitchFamily="18" charset="0"/>
                <a:cs typeface="Times New Roman" pitchFamily="18" charset="0"/>
              </a:rPr>
              <a:t>b</a:t>
            </a:r>
            <a:r>
              <a:rPr lang="en-US" altLang="en-US" dirty="0">
                <a:latin typeface="Times New Roman" pitchFamily="18" charset="0"/>
                <a:cs typeface="Times New Roman" pitchFamily="18" charset="0"/>
              </a:rPr>
              <a:t> </a:t>
            </a:r>
            <a:r>
              <a:rPr lang="en-CA" altLang="en-US" dirty="0">
                <a:latin typeface="Arial" charset="0"/>
                <a:cs typeface="Arial" charset="0"/>
              </a:rPr>
              <a:t>→</a:t>
            </a:r>
            <a:r>
              <a:rPr lang="en-CA" altLang="en-US" dirty="0">
                <a:latin typeface="Times New Roman" pitchFamily="18" charset="0"/>
                <a:cs typeface="Times New Roman" pitchFamily="18" charset="0"/>
              </a:rPr>
              <a:t> </a:t>
            </a:r>
            <a:r>
              <a:rPr lang="en-CA" altLang="en-US" i="1" dirty="0">
                <a:latin typeface="Times New Roman" pitchFamily="18" charset="0"/>
                <a:cs typeface="Times New Roman" pitchFamily="18" charset="0"/>
              </a:rPr>
              <a:t>a</a:t>
            </a:r>
          </a:p>
        </p:txBody>
      </p:sp>
      <p:sp>
        <p:nvSpPr>
          <p:cNvPr id="5"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11.4.4</a:t>
            </a:r>
          </a:p>
        </p:txBody>
      </p:sp>
    </p:spTree>
    <p:extLst>
      <p:ext uri="{BB962C8B-B14F-4D97-AF65-F5344CB8AC3E}">
        <p14:creationId xmlns:p14="http://schemas.microsoft.com/office/powerpoint/2010/main" val="422703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6563" name="Rectangle 4"/>
          <p:cNvSpPr>
            <a:spLocks noGrp="1"/>
          </p:cNvSpPr>
          <p:nvPr>
            <p:ph type="body" idx="4294967295"/>
          </p:nvPr>
        </p:nvSpPr>
        <p:spPr/>
        <p:txBody>
          <a:bodyPr/>
          <a:lstStyle/>
          <a:p>
            <a:pPr>
              <a:buNone/>
            </a:pPr>
            <a:r>
              <a:rPr lang="en-US" altLang="en-US" dirty="0">
                <a:latin typeface="Arial" charset="0"/>
                <a:cs typeface="Arial" charset="0"/>
              </a:rPr>
              <a:t>	Pop Task C and update its critical time 26.6 + 4.7 = 31.3</a:t>
            </a:r>
          </a:p>
        </p:txBody>
      </p:sp>
      <p:graphicFrame>
        <p:nvGraphicFramePr>
          <p:cNvPr id="5" name="Group 5"/>
          <p:cNvGraphicFramePr>
            <a:graphicFrameLocks noGrp="1"/>
          </p:cNvGraphicFramePr>
          <p:nvPr>
            <p:extLst>
              <p:ext uri="{D42A27DB-BD31-4B8C-83A1-F6EECF244321}">
                <p14:modId xmlns:p14="http://schemas.microsoft.com/office/powerpoint/2010/main" val="1439107607"/>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cap="none" normalizeH="0" baseline="0" dirty="0">
                          <a:ln>
                            <a:noFill/>
                          </a:ln>
                          <a:solidFill>
                            <a:srgbClr val="FF0000"/>
                          </a:solidFill>
                          <a:effectLst/>
                          <a:latin typeface="Arial" charset="0"/>
                          <a:cs typeface="Arial" charset="0"/>
                        </a:rPr>
                        <a:t> 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3264767601"/>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sz="2000" b="1" i="0" u="none" strike="noStrike" cap="none" normalizeH="0" baseline="0" dirty="0">
                        <a:ln>
                          <a:noFill/>
                        </a:ln>
                        <a:solidFill>
                          <a:srgbClr val="00B0F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6626"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258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6563" name="Rectangle 4"/>
          <p:cNvSpPr>
            <a:spLocks noGrp="1"/>
          </p:cNvSpPr>
          <p:nvPr>
            <p:ph type="body" idx="4294967295"/>
          </p:nvPr>
        </p:nvSpPr>
        <p:spPr/>
        <p:txBody>
          <a:bodyPr/>
          <a:lstStyle/>
          <a:p>
            <a:pPr>
              <a:buNone/>
            </a:pPr>
            <a:r>
              <a:rPr lang="en-US" altLang="en-US" dirty="0">
                <a:latin typeface="Arial" charset="0"/>
                <a:cs typeface="Arial" charset="0"/>
              </a:rPr>
              <a:t>	Pop Task C and update its critical time 26.6 + 4.7 = 31.3</a:t>
            </a:r>
          </a:p>
        </p:txBody>
      </p:sp>
      <p:graphicFrame>
        <p:nvGraphicFramePr>
          <p:cNvPr id="5" name="Group 5"/>
          <p:cNvGraphicFramePr>
            <a:graphicFrameLocks noGrp="1"/>
          </p:cNvGraphicFramePr>
          <p:nvPr>
            <p:extLst>
              <p:ext uri="{D42A27DB-BD31-4B8C-83A1-F6EECF244321}">
                <p14:modId xmlns:p14="http://schemas.microsoft.com/office/powerpoint/2010/main" val="2588696607"/>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cap="none" normalizeH="0" baseline="0" dirty="0">
                          <a:ln>
                            <a:noFill/>
                          </a:ln>
                          <a:solidFill>
                            <a:srgbClr val="FF0000"/>
                          </a:solidFill>
                          <a:effectLst/>
                          <a:latin typeface="Arial" charset="0"/>
                          <a:cs typeface="Arial" charset="0"/>
                        </a:rPr>
                        <a:t> </a:t>
                      </a:r>
                      <a:r>
                        <a:rPr kumimoji="0" lang="en-US" sz="2400" b="1" i="0" u="none" strike="noStrike" cap="none" normalizeH="0" baseline="0" dirty="0">
                          <a:ln>
                            <a:noFill/>
                          </a:ln>
                          <a:solidFill>
                            <a:srgbClr val="FF0000"/>
                          </a:solidFill>
                          <a:effectLst/>
                          <a:latin typeface="Arial" charset="0"/>
                          <a:cs typeface="Arial" charset="0"/>
                        </a:rPr>
                        <a:t>31.3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1028054860"/>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sz="2000" b="1" i="0" u="none" strike="noStrike" cap="none" normalizeH="0" baseline="0" dirty="0">
                        <a:ln>
                          <a:noFill/>
                        </a:ln>
                        <a:solidFill>
                          <a:srgbClr val="00B0F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6626"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28626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6563" name="Rectangle 4"/>
          <p:cNvSpPr>
            <a:spLocks noGrp="1"/>
          </p:cNvSpPr>
          <p:nvPr>
            <p:ph type="body" idx="4294967295"/>
          </p:nvPr>
        </p:nvSpPr>
        <p:spPr/>
        <p:txBody>
          <a:bodyPr/>
          <a:lstStyle/>
          <a:p>
            <a:pPr>
              <a:buNone/>
            </a:pPr>
            <a:r>
              <a:rPr lang="en-US" altLang="en-US" dirty="0">
                <a:latin typeface="Arial" charset="0"/>
                <a:cs typeface="Arial" charset="0"/>
              </a:rPr>
              <a:t>	For each neighbor of Task C:</a:t>
            </a:r>
          </a:p>
          <a:p>
            <a:pPr lvl="1"/>
            <a:r>
              <a:rPr lang="en-US" altLang="en-US" dirty="0">
                <a:latin typeface="Arial" charset="0"/>
                <a:cs typeface="Arial" charset="0"/>
              </a:rPr>
              <a:t>Decrement the in-degree, push if necessary, and check if we must update the critical time</a:t>
            </a:r>
          </a:p>
        </p:txBody>
      </p:sp>
      <p:graphicFrame>
        <p:nvGraphicFramePr>
          <p:cNvPr id="5" name="Group 5"/>
          <p:cNvGraphicFramePr>
            <a:graphicFrameLocks noGrp="1"/>
          </p:cNvGraphicFramePr>
          <p:nvPr>
            <p:extLst>
              <p:ext uri="{D42A27DB-BD31-4B8C-83A1-F6EECF244321}">
                <p14:modId xmlns:p14="http://schemas.microsoft.com/office/powerpoint/2010/main" val="1527456536"/>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cap="none" normalizeH="0" baseline="0" dirty="0">
                          <a:ln>
                            <a:noFill/>
                          </a:ln>
                          <a:solidFill>
                            <a:schemeClr val="tx1"/>
                          </a:solidFill>
                          <a:effectLst/>
                          <a:latin typeface="Arial" charset="0"/>
                          <a:cs typeface="Arial" charset="0"/>
                        </a:rPr>
                        <a:t> 31.3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456491142"/>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sz="2000" b="1" i="0" u="none" strike="noStrike" cap="none" normalizeH="0" baseline="0" dirty="0">
                        <a:ln>
                          <a:noFill/>
                        </a:ln>
                        <a:solidFill>
                          <a:srgbClr val="00B0F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6626"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2499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7587" name="Rectangle 4"/>
          <p:cNvSpPr>
            <a:spLocks noGrp="1"/>
          </p:cNvSpPr>
          <p:nvPr>
            <p:ph type="body" idx="4294967295"/>
          </p:nvPr>
        </p:nvSpPr>
        <p:spPr/>
        <p:txBody>
          <a:bodyPr/>
          <a:lstStyle/>
          <a:p>
            <a:pPr>
              <a:buNone/>
            </a:pPr>
            <a:r>
              <a:rPr lang="en-US" altLang="en-US" dirty="0">
                <a:latin typeface="Arial" charset="0"/>
                <a:cs typeface="Arial" charset="0"/>
              </a:rPr>
              <a:t>	For each neighbor of Task C:</a:t>
            </a:r>
          </a:p>
          <a:p>
            <a:pPr lvl="1"/>
            <a:r>
              <a:rPr lang="en-US" altLang="en-US" dirty="0">
                <a:latin typeface="Arial" charset="0"/>
                <a:cs typeface="Arial" charset="0"/>
              </a:rPr>
              <a:t>Decrement the in-degree, push if necessary, and check if we must update the critical time</a:t>
            </a:r>
          </a:p>
        </p:txBody>
      </p:sp>
      <p:graphicFrame>
        <p:nvGraphicFramePr>
          <p:cNvPr id="5" name="Group 5"/>
          <p:cNvGraphicFramePr>
            <a:graphicFrameLocks noGrp="1"/>
          </p:cNvGraphicFramePr>
          <p:nvPr>
            <p:extLst>
              <p:ext uri="{D42A27DB-BD31-4B8C-83A1-F6EECF244321}">
                <p14:modId xmlns:p14="http://schemas.microsoft.com/office/powerpoint/2010/main" val="325930398"/>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31.3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00B0F0"/>
                          </a:solidFill>
                          <a:effectLst/>
                          <a:latin typeface="Arial" charset="0"/>
                          <a:cs typeface="Arial" charset="0"/>
                        </a:rPr>
                        <a:t> </a:t>
                      </a:r>
                      <a:r>
                        <a:rPr kumimoji="0" lang="en-US" sz="2400" b="1" i="0" u="none" strike="noStrike" cap="none" normalizeH="0" baseline="0" dirty="0">
                          <a:ln>
                            <a:noFill/>
                          </a:ln>
                          <a:solidFill>
                            <a:srgbClr val="00B0F0"/>
                          </a:solidFill>
                          <a:effectLst/>
                          <a:latin typeface="Arial" charset="0"/>
                          <a:cs typeface="Arial" charset="0"/>
                        </a:rPr>
                        <a:t>31.3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00B0F0"/>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2117920137"/>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rgbClr val="00B0F0"/>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7650"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3"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00603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8611" name="Rectangle 4"/>
          <p:cNvSpPr>
            <a:spLocks noGrp="1"/>
          </p:cNvSpPr>
          <p:nvPr>
            <p:ph type="body" idx="4294967295"/>
          </p:nvPr>
        </p:nvSpPr>
        <p:spPr/>
        <p:txBody>
          <a:bodyPr/>
          <a:lstStyle/>
          <a:p>
            <a:pPr>
              <a:buNone/>
            </a:pPr>
            <a:r>
              <a:rPr lang="en-US" altLang="en-US" dirty="0">
                <a:latin typeface="Arial" charset="0"/>
                <a:cs typeface="Arial" charset="0"/>
              </a:rPr>
              <a:t>	Pop Task D and update its critical time 31.3 + 8.1 = 39.4</a:t>
            </a:r>
          </a:p>
        </p:txBody>
      </p:sp>
      <p:graphicFrame>
        <p:nvGraphicFramePr>
          <p:cNvPr id="5" name="Group 5"/>
          <p:cNvGraphicFramePr>
            <a:graphicFrameLocks noGrp="1"/>
          </p:cNvGraphicFramePr>
          <p:nvPr>
            <p:extLst>
              <p:ext uri="{D42A27DB-BD31-4B8C-83A1-F6EECF244321}">
                <p14:modId xmlns:p14="http://schemas.microsoft.com/office/powerpoint/2010/main" val="904388284"/>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31.3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rgbClr val="FF0000"/>
                          </a:solidFill>
                          <a:effectLst/>
                          <a:latin typeface="Arial" charset="0"/>
                          <a:cs typeface="Arial" charset="0"/>
                        </a:rPr>
                        <a:t>31.3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3131107315"/>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8674"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2"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80594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8611" name="Rectangle 4"/>
          <p:cNvSpPr>
            <a:spLocks noGrp="1"/>
          </p:cNvSpPr>
          <p:nvPr>
            <p:ph type="body" idx="4294967295"/>
          </p:nvPr>
        </p:nvSpPr>
        <p:spPr/>
        <p:txBody>
          <a:bodyPr/>
          <a:lstStyle/>
          <a:p>
            <a:pPr>
              <a:buNone/>
            </a:pPr>
            <a:r>
              <a:rPr lang="en-US" altLang="en-US" dirty="0">
                <a:latin typeface="Arial" charset="0"/>
                <a:cs typeface="Arial" charset="0"/>
              </a:rPr>
              <a:t>	Pop Task D and update its critical time 31.3 + 8.1 = 39.4</a:t>
            </a:r>
          </a:p>
        </p:txBody>
      </p:sp>
      <p:graphicFrame>
        <p:nvGraphicFramePr>
          <p:cNvPr id="5" name="Group 5"/>
          <p:cNvGraphicFramePr>
            <a:graphicFrameLocks noGrp="1"/>
          </p:cNvGraphicFramePr>
          <p:nvPr>
            <p:extLst>
              <p:ext uri="{D42A27DB-BD31-4B8C-83A1-F6EECF244321}">
                <p14:modId xmlns:p14="http://schemas.microsoft.com/office/powerpoint/2010/main" val="1986875017"/>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31.3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39.4</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rgbClr val="FF0000"/>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561605274"/>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8674"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2"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097102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8611" name="Rectangle 4"/>
          <p:cNvSpPr>
            <a:spLocks noGrp="1"/>
          </p:cNvSpPr>
          <p:nvPr>
            <p:ph type="body" idx="4294967295"/>
          </p:nvPr>
        </p:nvSpPr>
        <p:spPr/>
        <p:txBody>
          <a:bodyPr/>
          <a:lstStyle/>
          <a:p>
            <a:pPr>
              <a:buNone/>
            </a:pPr>
            <a:r>
              <a:rPr lang="en-US" altLang="en-US" dirty="0">
                <a:latin typeface="Arial" charset="0"/>
                <a:cs typeface="Arial" charset="0"/>
              </a:rPr>
              <a:t>	Task D has no neighbors and the queue is empty</a:t>
            </a:r>
          </a:p>
          <a:p>
            <a:pPr lvl="1"/>
            <a:r>
              <a:rPr lang="en-US" altLang="en-US" dirty="0">
                <a:latin typeface="Arial" charset="0"/>
                <a:cs typeface="Arial" charset="0"/>
              </a:rPr>
              <a:t>We are done</a:t>
            </a:r>
          </a:p>
        </p:txBody>
      </p:sp>
      <p:graphicFrame>
        <p:nvGraphicFramePr>
          <p:cNvPr id="5" name="Group 5"/>
          <p:cNvGraphicFramePr>
            <a:graphicFrameLocks noGrp="1"/>
          </p:cNvGraphicFramePr>
          <p:nvPr>
            <p:extLst>
              <p:ext uri="{D42A27DB-BD31-4B8C-83A1-F6EECF244321}">
                <p14:modId xmlns:p14="http://schemas.microsoft.com/office/powerpoint/2010/main" val="1520903107"/>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31.3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39.4</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2112496774"/>
              </p:ext>
            </p:extLst>
          </p:nvPr>
        </p:nvGraphicFramePr>
        <p:xfrm>
          <a:off x="971550" y="5645621"/>
          <a:ext cx="2592388" cy="447675"/>
        </p:xfrm>
        <a:graphic>
          <a:graphicData uri="http://schemas.openxmlformats.org/drawingml/2006/table">
            <a:tbl>
              <a:tblPr/>
              <a:tblGrid>
                <a:gridCol w="6477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dirty="0">
                        <a:ln>
                          <a:noFill/>
                        </a:ln>
                        <a:solidFill>
                          <a:srgbClr val="FF0000"/>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8674" name="Text Box 40"/>
          <p:cNvSpPr txBox="1">
            <a:spLocks noChangeArrowheads="1"/>
          </p:cNvSpPr>
          <p:nvPr/>
        </p:nvSpPr>
        <p:spPr bwMode="auto">
          <a:xfrm>
            <a:off x="900113" y="5285259"/>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Queue</a:t>
            </a:r>
          </a:p>
        </p:txBody>
      </p:sp>
      <p:pic>
        <p:nvPicPr>
          <p:cNvPr id="8" name="Picture 2"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10"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78168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68611" name="Rectangle 4"/>
          <p:cNvSpPr>
            <a:spLocks noGrp="1"/>
          </p:cNvSpPr>
          <p:nvPr>
            <p:ph type="body" idx="4294967295"/>
          </p:nvPr>
        </p:nvSpPr>
        <p:spPr/>
        <p:txBody>
          <a:bodyPr/>
          <a:lstStyle/>
          <a:p>
            <a:pPr>
              <a:buNone/>
            </a:pPr>
            <a:r>
              <a:rPr lang="en-US" altLang="en-US" dirty="0">
                <a:latin typeface="Arial" charset="0"/>
                <a:cs typeface="Arial" charset="0"/>
              </a:rPr>
              <a:t>	Task D has no neighbors and the queue is empty</a:t>
            </a:r>
          </a:p>
          <a:p>
            <a:pPr lvl="1"/>
            <a:r>
              <a:rPr lang="en-US" altLang="en-US" dirty="0">
                <a:latin typeface="Arial" charset="0"/>
                <a:cs typeface="Arial" charset="0"/>
              </a:rPr>
              <a:t>We are done</a:t>
            </a:r>
          </a:p>
        </p:txBody>
      </p:sp>
      <p:graphicFrame>
        <p:nvGraphicFramePr>
          <p:cNvPr id="5" name="Group 5"/>
          <p:cNvGraphicFramePr>
            <a:graphicFrameLocks noGrp="1"/>
          </p:cNvGraphicFramePr>
          <p:nvPr>
            <p:extLst>
              <p:ext uri="{D42A27DB-BD31-4B8C-83A1-F6EECF244321}">
                <p14:modId xmlns:p14="http://schemas.microsoft.com/office/powerpoint/2010/main" val="202621059"/>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31.3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39.4</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8" name="Picture 2"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81771"/>
            <a:ext cx="2233613" cy="2522537"/>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C:\Users\dwharder\Desktop\a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733" y="2753579"/>
            <a:ext cx="2797175" cy="2552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9" name="Picture 10" descr="noex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7218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70660"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We can also plot the completing of the tasks tasks in time</a:t>
            </a:r>
          </a:p>
          <a:p>
            <a:pPr lvl="1"/>
            <a:r>
              <a:rPr lang="en-US" altLang="en-US" dirty="0">
                <a:latin typeface="Arial" charset="0"/>
                <a:cs typeface="Arial" charset="0"/>
              </a:rPr>
              <a:t>We need to be able to execute two tasks in parallel for this example</a:t>
            </a:r>
          </a:p>
        </p:txBody>
      </p:sp>
      <p:graphicFrame>
        <p:nvGraphicFramePr>
          <p:cNvPr id="5" name="Group 5"/>
          <p:cNvGraphicFramePr>
            <a:graphicFrameLocks noGrp="1"/>
          </p:cNvGraphicFramePr>
          <p:nvPr>
            <p:extLst>
              <p:ext uri="{D42A27DB-BD31-4B8C-83A1-F6EECF244321}">
                <p14:modId xmlns:p14="http://schemas.microsoft.com/office/powerpoint/2010/main" val="4075731863"/>
              </p:ext>
            </p:extLst>
          </p:nvPr>
        </p:nvGraphicFramePr>
        <p:xfrm>
          <a:off x="4427538" y="2420938"/>
          <a:ext cx="4464050" cy="3322639"/>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gridCol w="906761">
                  <a:extLst>
                    <a:ext uri="{9D8B030D-6E8A-4147-A177-3AD203B41FA5}">
                      <a16:colId xmlns:a16="http://schemas.microsoft.com/office/drawing/2014/main" val="20002"/>
                    </a:ext>
                  </a:extLst>
                </a:gridCol>
                <a:gridCol w="906761">
                  <a:extLst>
                    <a:ext uri="{9D8B030D-6E8A-4147-A177-3AD203B41FA5}">
                      <a16:colId xmlns:a16="http://schemas.microsoft.com/office/drawing/2014/main" val="20003"/>
                    </a:ext>
                  </a:extLst>
                </a:gridCol>
                <a:gridCol w="906761">
                  <a:extLst>
                    <a:ext uri="{9D8B030D-6E8A-4147-A177-3AD203B41FA5}">
                      <a16:colId xmlns:a16="http://schemas.microsoft.com/office/drawing/2014/main" val="20004"/>
                    </a:ext>
                  </a:extLst>
                </a:gridCol>
              </a:tblGrid>
              <a:tr h="5791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In-degree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br>
                        <a:rPr kumimoji="0" lang="en-US" sz="1600" b="1" i="0" u="none" strike="noStrike" cap="none" normalizeH="0" baseline="0" dirty="0">
                          <a:ln>
                            <a:noFill/>
                          </a:ln>
                          <a:solidFill>
                            <a:schemeClr val="tx1"/>
                          </a:solidFill>
                          <a:effectLst/>
                          <a:latin typeface="Arial" charset="0"/>
                          <a:cs typeface="Arial" charset="0"/>
                        </a:rPr>
                      </a:br>
                      <a:r>
                        <a:rPr kumimoji="0" lang="en-US" sz="1600" b="1" i="0" u="none" strike="noStrike" cap="none" normalizeH="0" baseline="0" dirty="0">
                          <a:ln>
                            <a:noFill/>
                          </a:ln>
                          <a:solidFill>
                            <a:schemeClr val="tx1"/>
                          </a:solidFill>
                          <a:effectLst/>
                          <a:latin typeface="Arial" charset="0"/>
                          <a:cs typeface="Arial" charset="0"/>
                        </a:rPr>
                        <a:t>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Critical Time</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5.2</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6.1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4.7</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31.3</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8.1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39.4</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9.5</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a:ln>
                            <a:noFill/>
                          </a:ln>
                          <a:solidFill>
                            <a:srgbClr val="FF0000"/>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26.6</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0</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 17.1</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921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739" y="2348880"/>
            <a:ext cx="3224213" cy="40624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7"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294517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p:cNvSpPr>
          <p:nvPr>
            <p:ph type="title" idx="4294967295"/>
          </p:nvPr>
        </p:nvSpPr>
        <p:spPr/>
        <p:txBody>
          <a:bodyPr/>
          <a:lstStyle/>
          <a:p>
            <a:r>
              <a:rPr lang="en-US" altLang="en-US" dirty="0">
                <a:latin typeface="Arial" charset="0"/>
                <a:cs typeface="Arial" charset="0"/>
              </a:rPr>
              <a:t>Finding the critical path</a:t>
            </a:r>
          </a:p>
        </p:txBody>
      </p:sp>
      <p:sp>
        <p:nvSpPr>
          <p:cNvPr id="70660"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Incidentally, the task and previous task defines a forest using the parental tree data structure</a:t>
            </a:r>
          </a:p>
        </p:txBody>
      </p:sp>
      <p:graphicFrame>
        <p:nvGraphicFramePr>
          <p:cNvPr id="5" name="Group 5"/>
          <p:cNvGraphicFramePr>
            <a:graphicFrameLocks noGrp="1"/>
          </p:cNvGraphicFramePr>
          <p:nvPr>
            <p:extLst>
              <p:ext uri="{D42A27DB-BD31-4B8C-83A1-F6EECF244321}">
                <p14:modId xmlns:p14="http://schemas.microsoft.com/office/powerpoint/2010/main" val="3857592930"/>
              </p:ext>
            </p:extLst>
          </p:nvPr>
        </p:nvGraphicFramePr>
        <p:xfrm>
          <a:off x="4417474" y="2506518"/>
          <a:ext cx="1743767" cy="3237248"/>
        </p:xfrm>
        <a:graphic>
          <a:graphicData uri="http://schemas.openxmlformats.org/drawingml/2006/table">
            <a:tbl>
              <a:tblPr/>
              <a:tblGrid>
                <a:gridCol w="837006">
                  <a:extLst>
                    <a:ext uri="{9D8B030D-6E8A-4147-A177-3AD203B41FA5}">
                      <a16:colId xmlns:a16="http://schemas.microsoft.com/office/drawing/2014/main" val="20000"/>
                    </a:ext>
                  </a:extLst>
                </a:gridCol>
                <a:gridCol w="906761">
                  <a:extLst>
                    <a:ext uri="{9D8B030D-6E8A-4147-A177-3AD203B41FA5}">
                      <a16:colId xmlns:a16="http://schemas.microsoft.com/office/drawing/2014/main" val="20001"/>
                    </a:ext>
                  </a:extLst>
                </a:gridCol>
              </a:tblGrid>
              <a:tr h="147177">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Previous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dirty="0">
                          <a:ln>
                            <a:noFill/>
                          </a:ln>
                          <a:solidFill>
                            <a:schemeClr val="tx1"/>
                          </a:solidFill>
                          <a:effectLst/>
                          <a:latin typeface="Arial" charset="0"/>
                          <a:cs typeface="Arial" charset="0"/>
                        </a:rPr>
                        <a:t>Task</a:t>
                      </a:r>
                    </a:p>
                  </a:txBody>
                  <a:tcPr marL="91431" marR="91431" marT="45724" marB="45724"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B</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A</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D</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C</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E</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Arial" charset="0"/>
                          <a:cs typeface="Arial" charset="0"/>
                        </a:rPr>
                        <a:t>F</a:t>
                      </a: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CA" sz="2400" b="0" i="0" kern="1200" dirty="0">
                          <a:solidFill>
                            <a:schemeClr val="tx1"/>
                          </a:solidFill>
                          <a:effectLst/>
                          <a:latin typeface="+mn-lt"/>
                          <a:ea typeface="+mn-ea"/>
                          <a:cs typeface="+mn-cs"/>
                        </a:rPr>
                        <a:t>Ø</a:t>
                      </a:r>
                      <a:endParaRPr kumimoji="0" lang="en-US" sz="2400" b="0" i="0" u="none" strike="noStrike" cap="none" normalizeH="0" baseline="0" dirty="0">
                        <a:ln>
                          <a:noFill/>
                        </a:ln>
                        <a:solidFill>
                          <a:schemeClr val="tx1"/>
                        </a:solidFill>
                        <a:effectLst/>
                        <a:latin typeface="Arial" charset="0"/>
                        <a:cs typeface="Arial" charset="0"/>
                      </a:endParaRPr>
                    </a:p>
                  </a:txBody>
                  <a:tcPr marL="91431" marR="91431" marT="45724" marB="45724"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11.4.8.2</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5837" y="2348880"/>
            <a:ext cx="3224016" cy="40624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76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altLang="en-US">
                <a:latin typeface="Arial" charset="0"/>
                <a:cs typeface="Arial" charset="0"/>
              </a:rPr>
              <a:t>Topological Sort</a:t>
            </a:r>
          </a:p>
        </p:txBody>
      </p:sp>
      <p:sp>
        <p:nvSpPr>
          <p:cNvPr id="71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First, we need a two lemmas:</a:t>
            </a:r>
          </a:p>
          <a:p>
            <a:pPr lvl="1"/>
            <a:r>
              <a:rPr lang="en-US" altLang="en-US" dirty="0">
                <a:latin typeface="Arial" charset="0"/>
                <a:cs typeface="Arial" charset="0"/>
              </a:rPr>
              <a:t>A DAG always has at least one vertex with in-degree zero</a:t>
            </a:r>
          </a:p>
          <a:p>
            <a:pPr lvl="2"/>
            <a:r>
              <a:rPr lang="en-US" altLang="en-US" dirty="0">
                <a:latin typeface="Arial" charset="0"/>
                <a:cs typeface="Arial" charset="0"/>
              </a:rPr>
              <a:t>That is, it has at least one </a:t>
            </a:r>
            <a:r>
              <a:rPr lang="en-US" altLang="en-US" i="1" dirty="0">
                <a:latin typeface="Arial" charset="0"/>
                <a:cs typeface="Arial" charset="0"/>
              </a:rPr>
              <a:t>source</a:t>
            </a:r>
          </a:p>
          <a:p>
            <a:pPr marL="914400" lvl="2" inden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Proof:	</a:t>
            </a:r>
          </a:p>
          <a:p>
            <a:pPr lvl="1"/>
            <a:r>
              <a:rPr lang="en-US" altLang="en-US" dirty="0">
                <a:latin typeface="Arial" charset="0"/>
                <a:cs typeface="Arial" charset="0"/>
              </a:rPr>
              <a:t>If we cannot find a vertex with in-degree zero, we will show there must be a cycle</a:t>
            </a:r>
          </a:p>
          <a:p>
            <a:pPr lvl="1"/>
            <a:r>
              <a:rPr lang="en-US" altLang="en-US" dirty="0">
                <a:latin typeface="Arial" charset="0"/>
                <a:cs typeface="Arial" charset="0"/>
              </a:rPr>
              <a:t>Start with any vertex and define a list </a:t>
            </a:r>
            <a:r>
              <a:rPr lang="en-US" altLang="en-US" i="1" dirty="0">
                <a:latin typeface="Times New Roman" panose="02020603050405020304" pitchFamily="18" charset="0"/>
                <a:cs typeface="Times New Roman" panose="02020603050405020304" pitchFamily="18" charset="0"/>
              </a:rPr>
              <a:t>L</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Then iterate this loop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times:</a:t>
            </a:r>
            <a:endParaRPr lang="en-US" altLang="en-US" i="1" dirty="0">
              <a:latin typeface="Arial" charset="0"/>
              <a:cs typeface="Arial" charset="0"/>
            </a:endParaRPr>
          </a:p>
          <a:p>
            <a:pPr lvl="2"/>
            <a:r>
              <a:rPr lang="en-US" altLang="en-US" dirty="0">
                <a:latin typeface="Arial" charset="0"/>
                <a:cs typeface="Arial" charset="0"/>
              </a:rPr>
              <a:t>Given the list </a:t>
            </a:r>
            <a:r>
              <a:rPr lang="en-US" altLang="en-US" i="1" dirty="0">
                <a:latin typeface="Times New Roman" panose="02020603050405020304" pitchFamily="18" charset="0"/>
                <a:cs typeface="Times New Roman" panose="02020603050405020304" pitchFamily="18" charset="0"/>
              </a:rPr>
              <a:t>L</a:t>
            </a:r>
            <a:r>
              <a:rPr lang="en-US" altLang="en-US" dirty="0">
                <a:latin typeface="Arial" charset="0"/>
                <a:cs typeface="Arial" charset="0"/>
              </a:rPr>
              <a:t>, the first vertex </a:t>
            </a:r>
            <a:r>
              <a:rPr lang="en-CA" i="1" dirty="0">
                <a:latin typeface="Times New Roman" panose="02020603050405020304" pitchFamily="18" charset="0"/>
                <a:cs typeface="Times New Roman" panose="02020603050405020304" pitchFamily="18" charset="0"/>
              </a:rPr>
              <a:t>ℓ</a:t>
            </a:r>
            <a:r>
              <a:rPr lang="en-CA" baseline="-25000" dirty="0">
                <a:latin typeface="Times New Roman" panose="02020603050405020304" pitchFamily="18" charset="0"/>
                <a:cs typeface="Times New Roman" panose="02020603050405020304" pitchFamily="18" charset="0"/>
              </a:rPr>
              <a:t>1</a:t>
            </a:r>
            <a:r>
              <a:rPr lang="en-US" altLang="en-US" dirty="0">
                <a:latin typeface="Arial" charset="0"/>
                <a:cs typeface="Arial" charset="0"/>
              </a:rPr>
              <a:t> does not have in-degree zero</a:t>
            </a:r>
          </a:p>
          <a:p>
            <a:pPr lvl="2"/>
            <a:r>
              <a:rPr lang="en-US" altLang="en-US" dirty="0">
                <a:latin typeface="Arial" charset="0"/>
                <a:cs typeface="Arial" charset="0"/>
              </a:rPr>
              <a:t>Find any vertex </a:t>
            </a:r>
            <a:r>
              <a:rPr lang="en-US" altLang="en-US" i="1" dirty="0">
                <a:latin typeface="Times New Roman" panose="02020603050405020304" pitchFamily="18" charset="0"/>
                <a:cs typeface="Times New Roman" panose="02020603050405020304" pitchFamily="18" charset="0"/>
              </a:rPr>
              <a:t>w</a:t>
            </a:r>
            <a:r>
              <a:rPr lang="en-US" altLang="en-US" dirty="0">
                <a:latin typeface="Arial" charset="0"/>
                <a:cs typeface="Arial" charset="0"/>
              </a:rPr>
              <a:t> such that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w</a:t>
            </a:r>
            <a:r>
              <a:rPr lang="en-US" altLang="en-US"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ℓ</a:t>
            </a:r>
            <a:r>
              <a:rPr lang="en-CA" baseline="-25000" dirty="0">
                <a:latin typeface="Times New Roman" panose="02020603050405020304" pitchFamily="18" charset="0"/>
                <a:cs typeface="Times New Roman" panose="02020603050405020304" pitchFamily="18" charset="0"/>
              </a:rPr>
              <a:t>1</a:t>
            </a:r>
            <a:r>
              <a:rPr lang="en-CA"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is an edge</a:t>
            </a:r>
          </a:p>
          <a:p>
            <a:pPr lvl="2"/>
            <a:r>
              <a:rPr lang="en-US" altLang="en-US" dirty="0">
                <a:latin typeface="Arial" charset="0"/>
                <a:cs typeface="Arial" charset="0"/>
              </a:rPr>
              <a:t>Create a new list </a:t>
            </a:r>
            <a:r>
              <a:rPr lang="en-US" altLang="en-US" i="1" dirty="0">
                <a:latin typeface="Times New Roman" panose="02020603050405020304" pitchFamily="18" charset="0"/>
                <a:cs typeface="Times New Roman" panose="02020603050405020304" pitchFamily="18" charset="0"/>
              </a:rPr>
              <a:t>L</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w</a:t>
            </a:r>
            <a:r>
              <a:rPr lang="en-US" altLang="en-US"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ℓ</a:t>
            </a:r>
            <a:r>
              <a:rPr lang="en-CA" baseline="-25000" dirty="0">
                <a:latin typeface="Times New Roman" panose="02020603050405020304" pitchFamily="18" charset="0"/>
                <a:cs typeface="Times New Roman" panose="02020603050405020304" pitchFamily="18" charset="0"/>
              </a:rPr>
              <a:t>1</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ℓ</a:t>
            </a:r>
            <a:r>
              <a:rPr lang="en-CA" i="1" baseline="-25000"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By the pigeon-hole principle, at least one vertex must appear twice</a:t>
            </a:r>
          </a:p>
          <a:p>
            <a:pPr lvl="2"/>
            <a:r>
              <a:rPr lang="en-US" altLang="en-US" dirty="0">
                <a:latin typeface="Arial" charset="0"/>
                <a:cs typeface="Arial" charset="0"/>
              </a:rPr>
              <a:t>This forms a cycle; hence a contradiction, as this is a DAG</a:t>
            </a:r>
          </a:p>
          <a:p>
            <a:pPr lvl="2"/>
            <a:endParaRPr lang="en-US" altLang="en-US" dirty="0">
              <a:latin typeface="Arial" charset="0"/>
              <a:cs typeface="Arial" charset="0"/>
            </a:endParaRPr>
          </a:p>
          <a:p>
            <a:pPr marL="357188" indent="-357188">
              <a:buNone/>
            </a:pPr>
            <a:r>
              <a:rPr lang="en-CA" dirty="0"/>
              <a:t>	∴</a:t>
            </a:r>
            <a:r>
              <a:rPr lang="en-US" altLang="en-US" dirty="0">
                <a:latin typeface="Arial" charset="0"/>
                <a:cs typeface="Arial" charset="0"/>
              </a:rPr>
              <a:t> we can always find a vertex with in-degree zero</a:t>
            </a:r>
            <a:endParaRPr lang="en-US" altLang="en-US" dirty="0">
              <a:latin typeface="Times New Roman" panose="02020603050405020304" pitchFamily="18" charset="0"/>
              <a:cs typeface="Times New Roman" panose="02020603050405020304" pitchFamily="18" charset="0"/>
            </a:endParaRPr>
          </a:p>
        </p:txBody>
      </p:sp>
      <p:sp>
        <p:nvSpPr>
          <p:cNvPr id="6"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11.4.4</a:t>
            </a:r>
          </a:p>
        </p:txBody>
      </p:sp>
    </p:spTree>
    <p:extLst>
      <p:ext uri="{BB962C8B-B14F-4D97-AF65-F5344CB8AC3E}">
        <p14:creationId xmlns:p14="http://schemas.microsoft.com/office/powerpoint/2010/main" val="13528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71">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a:lstStyle/>
          <a:p>
            <a:r>
              <a:rPr lang="en-US" altLang="en-US">
                <a:latin typeface="Arial" charset="0"/>
                <a:cs typeface="Arial" charset="0"/>
              </a:rPr>
              <a:t>Summary</a:t>
            </a:r>
          </a:p>
        </p:txBody>
      </p:sp>
      <p:sp>
        <p:nvSpPr>
          <p:cNvPr id="7168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this topic, we have discussed topological sorts</a:t>
            </a:r>
          </a:p>
          <a:p>
            <a:pPr lvl="1"/>
            <a:r>
              <a:rPr lang="en-US" altLang="en-US" dirty="0">
                <a:latin typeface="Arial" charset="0"/>
                <a:cs typeface="Arial" charset="0"/>
              </a:rPr>
              <a:t>Sorting of elements in a DAG</a:t>
            </a:r>
          </a:p>
          <a:p>
            <a:pPr lvl="1"/>
            <a:r>
              <a:rPr lang="en-US" altLang="en-US" dirty="0">
                <a:latin typeface="Arial" charset="0"/>
                <a:cs typeface="Arial" charset="0"/>
              </a:rPr>
              <a:t>Implementation</a:t>
            </a:r>
          </a:p>
          <a:p>
            <a:pPr lvl="2"/>
            <a:r>
              <a:rPr lang="en-US" altLang="en-US" dirty="0">
                <a:latin typeface="Arial" charset="0"/>
                <a:cs typeface="Arial" charset="0"/>
              </a:rPr>
              <a:t>A table of in-degrees</a:t>
            </a:r>
          </a:p>
          <a:p>
            <a:pPr lvl="2"/>
            <a:r>
              <a:rPr lang="en-US" altLang="en-US" dirty="0">
                <a:latin typeface="Arial" charset="0"/>
                <a:cs typeface="Arial" charset="0"/>
              </a:rPr>
              <a:t>Select that vertex which has current in-degree zero</a:t>
            </a:r>
          </a:p>
          <a:p>
            <a:pPr lvl="1"/>
            <a:r>
              <a:rPr lang="en-US" altLang="en-US" dirty="0">
                <a:latin typeface="Arial" charset="0"/>
                <a:cs typeface="Arial" charset="0"/>
              </a:rPr>
              <a:t>We defined critical paths</a:t>
            </a:r>
          </a:p>
          <a:p>
            <a:pPr lvl="2"/>
            <a:r>
              <a:rPr lang="en-US" altLang="en-US" dirty="0">
                <a:latin typeface="Arial" charset="0"/>
                <a:cs typeface="Arial" charset="0"/>
              </a:rPr>
              <a:t>The implementation requires only a few more table entries</a:t>
            </a:r>
          </a:p>
        </p:txBody>
      </p:sp>
    </p:spTree>
    <p:extLst>
      <p:ext uri="{BB962C8B-B14F-4D97-AF65-F5344CB8AC3E}">
        <p14:creationId xmlns:p14="http://schemas.microsoft.com/office/powerpoint/2010/main" val="201862215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http://en.wikipedia.org/wiki/Topological_sorting</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§9.2, p.342-5.</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altLang="en-US">
                <a:latin typeface="Arial" charset="0"/>
                <a:cs typeface="Arial" charset="0"/>
              </a:rPr>
              <a:t>Topological Sort</a:t>
            </a:r>
          </a:p>
        </p:txBody>
      </p:sp>
      <p:sp>
        <p:nvSpPr>
          <p:cNvPr id="71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First, we need a two lemmas:</a:t>
            </a:r>
          </a:p>
          <a:p>
            <a:pPr lvl="1"/>
            <a:r>
              <a:rPr lang="en-US" altLang="en-US" dirty="0">
                <a:latin typeface="Arial" charset="0"/>
                <a:cs typeface="Arial" charset="0"/>
              </a:rPr>
              <a:t>Any sub-graph of a DAG is a DAG</a:t>
            </a:r>
          </a:p>
          <a:p>
            <a:pPr marL="914400" lvl="2" inden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Proof:	</a:t>
            </a:r>
          </a:p>
          <a:p>
            <a:pPr lvl="1"/>
            <a:r>
              <a:rPr lang="en-CA" altLang="en-US" dirty="0">
                <a:latin typeface="Arial" charset="0"/>
                <a:cs typeface="Arial" charset="0"/>
              </a:rPr>
              <a:t>If a sub-graph has a cycle, that same cycle must appear in the super-graph</a:t>
            </a:r>
          </a:p>
          <a:p>
            <a:pPr lvl="1"/>
            <a:r>
              <a:rPr lang="en-CA" altLang="en-US" dirty="0">
                <a:latin typeface="Arial" charset="0"/>
                <a:cs typeface="Arial" charset="0"/>
              </a:rPr>
              <a:t>We assumed the super-graph was a DAG</a:t>
            </a:r>
          </a:p>
          <a:p>
            <a:pPr lvl="1"/>
            <a:r>
              <a:rPr lang="en-CA" altLang="en-US" dirty="0">
                <a:latin typeface="Arial" charset="0"/>
                <a:cs typeface="Arial" charset="0"/>
              </a:rPr>
              <a:t>This is a contradiction</a:t>
            </a:r>
          </a:p>
          <a:p>
            <a:pPr marL="357188" lvl="0" indent="-357188">
              <a:buNone/>
            </a:pPr>
            <a:r>
              <a:rPr lang="en-CA" dirty="0">
                <a:solidFill>
                  <a:prstClr val="black"/>
                </a:solidFill>
              </a:rPr>
              <a:t>	∴</a:t>
            </a:r>
            <a:r>
              <a:rPr lang="en-US" altLang="en-US" dirty="0">
                <a:solidFill>
                  <a:prstClr val="black"/>
                </a:solidFill>
                <a:latin typeface="Arial" charset="0"/>
                <a:cs typeface="Arial" charset="0"/>
              </a:rPr>
              <a:t> the sub-graph must be a DAG</a:t>
            </a:r>
            <a:endParaRPr lang="en-US" altLang="en-US" dirty="0">
              <a:solidFill>
                <a:prstClr val="black"/>
              </a:solidFill>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p:txBody>
      </p:sp>
      <p:sp>
        <p:nvSpPr>
          <p:cNvPr id="6"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11.4.4</a:t>
            </a:r>
          </a:p>
        </p:txBody>
      </p:sp>
    </p:spTree>
    <p:extLst>
      <p:ext uri="{BB962C8B-B14F-4D97-AF65-F5344CB8AC3E}">
        <p14:creationId xmlns:p14="http://schemas.microsoft.com/office/powerpoint/2010/main" val="336296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a:latin typeface="Arial" charset="0"/>
                <a:cs typeface="Arial" charset="0"/>
              </a:rPr>
              <a:t>Topological Sort</a:t>
            </a:r>
          </a:p>
        </p:txBody>
      </p:sp>
      <p:sp>
        <p:nvSpPr>
          <p:cNvPr id="10243" name="Rectangle 3"/>
          <p:cNvSpPr>
            <a:spLocks noGrp="1"/>
          </p:cNvSpPr>
          <p:nvPr>
            <p:ph type="body" idx="4294967295"/>
          </p:nvPr>
        </p:nvSpPr>
        <p:spPr/>
        <p:txBody>
          <a:bodyPr/>
          <a:lstStyle/>
          <a:p>
            <a:pPr lvl="1">
              <a:buFont typeface="Arial" charset="0"/>
              <a:buNone/>
            </a:pPr>
            <a:r>
              <a:rPr lang="en-US" altLang="en-US" dirty="0">
                <a:latin typeface="Arial" charset="0"/>
                <a:cs typeface="Arial" charset="0"/>
              </a:rPr>
              <a:t>	We will start with showing </a:t>
            </a:r>
            <a:r>
              <a:rPr lang="en-US" altLang="en-US" i="1" dirty="0">
                <a:latin typeface="Times New Roman" pitchFamily="18" charset="0"/>
                <a:cs typeface="Times New Roman" pitchFamily="18" charset="0"/>
              </a:rPr>
              <a:t>a</a:t>
            </a:r>
            <a:r>
              <a:rPr lang="en-US" altLang="en-US" dirty="0">
                <a:latin typeface="Times New Roman" pitchFamily="18" charset="0"/>
                <a:cs typeface="Times New Roman" pitchFamily="18" charset="0"/>
              </a:rPr>
              <a:t> </a:t>
            </a:r>
            <a:r>
              <a:rPr lang="en-CA" altLang="en-US" dirty="0">
                <a:latin typeface="Arial" charset="0"/>
                <a:cs typeface="Arial" charset="0"/>
              </a:rPr>
              <a:t>→</a:t>
            </a:r>
            <a:r>
              <a:rPr lang="en-CA" altLang="en-US" dirty="0">
                <a:latin typeface="Times New Roman" pitchFamily="18" charset="0"/>
                <a:cs typeface="Times New Roman" pitchFamily="18" charset="0"/>
              </a:rPr>
              <a:t> </a:t>
            </a:r>
            <a:r>
              <a:rPr lang="en-CA" altLang="en-US" i="1" dirty="0">
                <a:latin typeface="Times New Roman" pitchFamily="18" charset="0"/>
                <a:cs typeface="Times New Roman" pitchFamily="18" charset="0"/>
              </a:rPr>
              <a:t>b</a:t>
            </a:r>
            <a:r>
              <a:rPr lang="en-US" altLang="en-US" dirty="0">
                <a:latin typeface="Arial" charset="0"/>
                <a:cs typeface="Arial" charset="0"/>
              </a:rPr>
              <a:t>:</a:t>
            </a:r>
          </a:p>
          <a:p>
            <a:pPr lvl="1">
              <a:buFont typeface="Arial" charset="0"/>
              <a:buNone/>
            </a:pPr>
            <a:r>
              <a:rPr lang="en-US" altLang="en-US" dirty="0">
                <a:latin typeface="Arial" charset="0"/>
                <a:cs typeface="Arial" charset="0"/>
              </a:rPr>
              <a:t>		     If a graph is a DAG, it has a topological sort</a:t>
            </a:r>
          </a:p>
          <a:p>
            <a:pPr lvl="1">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By induction:</a:t>
            </a:r>
          </a:p>
          <a:p>
            <a:pPr lvl="2">
              <a:buFont typeface="Arial" charset="0"/>
              <a:buNone/>
            </a:pPr>
            <a:r>
              <a:rPr lang="en-US" altLang="en-US" dirty="0">
                <a:latin typeface="Arial" charset="0"/>
                <a:cs typeface="Arial" charset="0"/>
              </a:rPr>
              <a:t>	A graph with one vertex is a DAG and it has a topological sort</a:t>
            </a:r>
          </a:p>
          <a:p>
            <a:pPr lvl="2">
              <a:buFont typeface="Arial" charset="0"/>
              <a:buNone/>
            </a:pPr>
            <a:endParaRPr lang="en-US" altLang="en-US" dirty="0">
              <a:latin typeface="Arial" charset="0"/>
              <a:cs typeface="Arial" charset="0"/>
            </a:endParaRPr>
          </a:p>
          <a:p>
            <a:pPr lvl="2">
              <a:buFont typeface="Arial" charset="0"/>
              <a:buNone/>
            </a:pPr>
            <a:r>
              <a:rPr lang="en-US" altLang="en-US" dirty="0">
                <a:latin typeface="Arial" charset="0"/>
                <a:cs typeface="Arial" charset="0"/>
              </a:rPr>
              <a:t>	Assume a DAG with </a:t>
            </a:r>
            <a:r>
              <a:rPr lang="en-US" altLang="en-US" i="1" dirty="0">
                <a:latin typeface="Times New Roman" pitchFamily="18" charset="0"/>
                <a:cs typeface="Times New Roman" pitchFamily="18" charset="0"/>
              </a:rPr>
              <a:t>n</a:t>
            </a:r>
            <a:r>
              <a:rPr lang="en-US" altLang="en-US" dirty="0">
                <a:latin typeface="Arial" charset="0"/>
                <a:cs typeface="Arial" charset="0"/>
              </a:rPr>
              <a:t> vertices has a topological sort</a:t>
            </a:r>
          </a:p>
          <a:p>
            <a:pPr lvl="2">
              <a:buFont typeface="Arial" charset="0"/>
              <a:buNone/>
            </a:pPr>
            <a:endParaRPr lang="en-US" altLang="en-US" dirty="0">
              <a:latin typeface="Arial" charset="0"/>
              <a:cs typeface="Arial" charset="0"/>
            </a:endParaRPr>
          </a:p>
          <a:p>
            <a:pPr lvl="2">
              <a:buFont typeface="Arial" charset="0"/>
              <a:buNone/>
            </a:pPr>
            <a:r>
              <a:rPr lang="en-US" altLang="en-US" dirty="0">
                <a:latin typeface="Arial" charset="0"/>
                <a:cs typeface="Arial" charset="0"/>
              </a:rPr>
              <a:t>	A DAG with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+ 1</a:t>
            </a:r>
            <a:r>
              <a:rPr lang="en-US" altLang="en-US" dirty="0">
                <a:latin typeface="Arial" charset="0"/>
                <a:cs typeface="Arial" charset="0"/>
              </a:rPr>
              <a:t> vertices must have at least one vertex </a:t>
            </a:r>
            <a:r>
              <a:rPr lang="en-US" altLang="en-US" i="1" dirty="0">
                <a:latin typeface="Times New Roman" pitchFamily="18" charset="0"/>
                <a:cs typeface="Times New Roman" pitchFamily="18" charset="0"/>
              </a:rPr>
              <a:t>v</a:t>
            </a:r>
            <a:r>
              <a:rPr lang="en-US" altLang="en-US" dirty="0">
                <a:latin typeface="Arial" charset="0"/>
                <a:cs typeface="Arial" charset="0"/>
              </a:rPr>
              <a:t> of in-degree zero</a:t>
            </a:r>
          </a:p>
          <a:p>
            <a:pPr lvl="2">
              <a:buFont typeface="Arial" charset="0"/>
              <a:buNone/>
            </a:pPr>
            <a:r>
              <a:rPr lang="en-US" altLang="en-US" dirty="0">
                <a:latin typeface="Arial" charset="0"/>
                <a:cs typeface="Arial" charset="0"/>
              </a:rPr>
              <a:t>	Removing the vertex </a:t>
            </a:r>
            <a:r>
              <a:rPr lang="en-US" altLang="en-US" i="1" dirty="0">
                <a:latin typeface="Times New Roman" pitchFamily="18" charset="0"/>
                <a:cs typeface="Times New Roman" pitchFamily="18" charset="0"/>
              </a:rPr>
              <a:t>v</a:t>
            </a:r>
            <a:r>
              <a:rPr lang="en-US" altLang="en-US" dirty="0">
                <a:latin typeface="Arial" charset="0"/>
                <a:cs typeface="Arial" charset="0"/>
              </a:rPr>
              <a:t> and consider the vertex-induced sub-graph with the remaining </a:t>
            </a:r>
            <a:r>
              <a:rPr lang="en-US" altLang="en-US" i="1" dirty="0">
                <a:latin typeface="Times New Roman" pitchFamily="18" charset="0"/>
                <a:cs typeface="Times New Roman" pitchFamily="18" charset="0"/>
              </a:rPr>
              <a:t>n</a:t>
            </a:r>
            <a:r>
              <a:rPr lang="en-US" altLang="en-US" dirty="0">
                <a:latin typeface="Arial" charset="0"/>
                <a:cs typeface="Arial" charset="0"/>
              </a:rPr>
              <a:t> vertices</a:t>
            </a:r>
          </a:p>
          <a:p>
            <a:pPr lvl="3"/>
            <a:r>
              <a:rPr lang="en-US" altLang="en-US" dirty="0">
                <a:latin typeface="Arial" charset="0"/>
                <a:cs typeface="Arial" charset="0"/>
              </a:rPr>
              <a:t>If this sub-graph has a cycle, so would the original graph—contradiction</a:t>
            </a:r>
          </a:p>
          <a:p>
            <a:pPr lvl="3"/>
            <a:r>
              <a:rPr lang="en-US" altLang="en-US" dirty="0">
                <a:latin typeface="Arial" charset="0"/>
                <a:cs typeface="Arial" charset="0"/>
              </a:rPr>
              <a:t>Thus, the graph with </a:t>
            </a:r>
            <a:r>
              <a:rPr lang="en-US" altLang="en-US" i="1" dirty="0">
                <a:latin typeface="Times New Roman" pitchFamily="18" charset="0"/>
                <a:cs typeface="Times New Roman" pitchFamily="18" charset="0"/>
              </a:rPr>
              <a:t>n</a:t>
            </a:r>
            <a:r>
              <a:rPr lang="en-US" altLang="en-US" dirty="0">
                <a:latin typeface="Arial" charset="0"/>
                <a:cs typeface="Arial" charset="0"/>
              </a:rPr>
              <a:t> vertices is also a DAG, therefore it has a topological sort</a:t>
            </a:r>
          </a:p>
          <a:p>
            <a:pPr lvl="2">
              <a:buFont typeface="Arial" charset="0"/>
              <a:buNone/>
            </a:pPr>
            <a:r>
              <a:rPr lang="en-US" altLang="en-US" dirty="0">
                <a:latin typeface="Arial" charset="0"/>
                <a:cs typeface="Arial" charset="0"/>
              </a:rPr>
              <a:t>	Add the vertex </a:t>
            </a:r>
            <a:r>
              <a:rPr lang="en-US" altLang="en-US" i="1" dirty="0">
                <a:latin typeface="Times New Roman" pitchFamily="18" charset="0"/>
                <a:cs typeface="Times New Roman" pitchFamily="18" charset="0"/>
              </a:rPr>
              <a:t>v</a:t>
            </a:r>
            <a:r>
              <a:rPr lang="en-US" altLang="en-US" dirty="0">
                <a:latin typeface="Arial" charset="0"/>
                <a:cs typeface="Arial" charset="0"/>
              </a:rPr>
              <a:t> to the start of the topological sort to get one for the graph of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+ 1</a:t>
            </a:r>
          </a:p>
          <a:p>
            <a:pPr lvl="1">
              <a:buFont typeface="Arial" charset="0"/>
              <a:buNone/>
            </a:pPr>
            <a:endParaRPr lang="en-US" altLang="en-US" dirty="0">
              <a:latin typeface="Arial" charset="0"/>
              <a:cs typeface="Arial" charset="0"/>
            </a:endParaRPr>
          </a:p>
        </p:txBody>
      </p:sp>
      <p:sp>
        <p:nvSpPr>
          <p:cNvPr id="5"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11.4.4</a:t>
            </a:r>
          </a:p>
        </p:txBody>
      </p:sp>
    </p:spTree>
    <p:extLst>
      <p:ext uri="{BB962C8B-B14F-4D97-AF65-F5344CB8AC3E}">
        <p14:creationId xmlns:p14="http://schemas.microsoft.com/office/powerpoint/2010/main" val="354066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altLang="en-US">
                <a:latin typeface="Arial" charset="0"/>
                <a:cs typeface="Arial" charset="0"/>
              </a:rPr>
              <a:t>Topological Sort</a:t>
            </a:r>
          </a:p>
        </p:txBody>
      </p:sp>
      <p:sp>
        <p:nvSpPr>
          <p:cNvPr id="11267" name="Rectangle 3"/>
          <p:cNvSpPr>
            <a:spLocks noGrp="1"/>
          </p:cNvSpPr>
          <p:nvPr>
            <p:ph type="body" idx="4294967295"/>
          </p:nvPr>
        </p:nvSpPr>
        <p:spPr/>
        <p:txBody>
          <a:bodyPr/>
          <a:lstStyle/>
          <a:p>
            <a:pPr lvl="1">
              <a:buFont typeface="Arial" charset="0"/>
              <a:buNone/>
            </a:pPr>
            <a:r>
              <a:rPr lang="en-US" altLang="en-US" dirty="0">
                <a:latin typeface="Arial" charset="0"/>
                <a:cs typeface="Arial" charset="0"/>
              </a:rPr>
              <a:t>	Next, we will show that </a:t>
            </a:r>
            <a:r>
              <a:rPr lang="en-US" altLang="en-US" i="1" dirty="0">
                <a:latin typeface="Times New Roman" pitchFamily="18" charset="0"/>
                <a:cs typeface="Times New Roman" pitchFamily="18" charset="0"/>
              </a:rPr>
              <a:t>b</a:t>
            </a:r>
            <a:r>
              <a:rPr lang="en-US" altLang="en-US" dirty="0">
                <a:latin typeface="Times New Roman" pitchFamily="18" charset="0"/>
                <a:cs typeface="Times New Roman" pitchFamily="18" charset="0"/>
              </a:rPr>
              <a:t> </a:t>
            </a:r>
            <a:r>
              <a:rPr lang="en-CA" altLang="en-US" dirty="0">
                <a:latin typeface="Arial" charset="0"/>
                <a:cs typeface="Arial" charset="0"/>
              </a:rPr>
              <a:t>→</a:t>
            </a:r>
            <a:r>
              <a:rPr lang="en-CA" altLang="en-US" dirty="0">
                <a:latin typeface="Times New Roman" pitchFamily="18" charset="0"/>
                <a:cs typeface="Times New Roman" pitchFamily="18" charset="0"/>
              </a:rPr>
              <a:t> </a:t>
            </a:r>
            <a:r>
              <a:rPr lang="en-CA" altLang="en-US" i="1" dirty="0">
                <a:latin typeface="Times New Roman" pitchFamily="18" charset="0"/>
                <a:cs typeface="Times New Roman" pitchFamily="18" charset="0"/>
              </a:rPr>
              <a:t>a</a:t>
            </a:r>
            <a:r>
              <a:rPr lang="en-US" altLang="en-US" dirty="0">
                <a:latin typeface="Arial" charset="0"/>
                <a:cs typeface="Arial" charset="0"/>
              </a:rPr>
              <a:t>:</a:t>
            </a:r>
          </a:p>
          <a:p>
            <a:pPr lvl="1">
              <a:buFont typeface="Arial" charset="0"/>
              <a:buNone/>
            </a:pPr>
            <a:r>
              <a:rPr lang="en-US" altLang="en-US" dirty="0">
                <a:latin typeface="Arial" charset="0"/>
                <a:cs typeface="Arial" charset="0"/>
              </a:rPr>
              <a:t>		     If a graph has a topological ordering, it must be a DAG</a:t>
            </a:r>
          </a:p>
          <a:p>
            <a:pPr lvl="1">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We will show this by showing the contrapositive:  </a:t>
            </a:r>
            <a:r>
              <a:rPr lang="en-CA"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a</a:t>
            </a:r>
            <a:r>
              <a:rPr lang="en-US" altLang="en-US" dirty="0">
                <a:latin typeface="Times New Roman" pitchFamily="18" charset="0"/>
                <a:cs typeface="Times New Roman" pitchFamily="18" charset="0"/>
              </a:rPr>
              <a:t> </a:t>
            </a:r>
            <a:r>
              <a:rPr lang="en-CA" altLang="en-US" dirty="0">
                <a:latin typeface="Arial" charset="0"/>
                <a:cs typeface="Arial" charset="0"/>
              </a:rPr>
              <a:t>→</a:t>
            </a:r>
            <a:r>
              <a:rPr lang="en-CA" altLang="en-US" dirty="0">
                <a:latin typeface="Times New Roman" pitchFamily="18" charset="0"/>
                <a:cs typeface="Times New Roman" pitchFamily="18" charset="0"/>
              </a:rPr>
              <a:t> ¬</a:t>
            </a:r>
            <a:r>
              <a:rPr lang="en-CA" altLang="en-US" i="1" dirty="0">
                <a:latin typeface="Times New Roman" pitchFamily="18" charset="0"/>
                <a:cs typeface="Times New Roman" pitchFamily="18" charset="0"/>
              </a:rPr>
              <a:t>b</a:t>
            </a:r>
            <a:r>
              <a:rPr lang="en-CA" altLang="en-US" dirty="0">
                <a:latin typeface="Arial" charset="0"/>
                <a:cs typeface="Arial" charset="0"/>
              </a:rPr>
              <a:t>:</a:t>
            </a:r>
          </a:p>
          <a:p>
            <a:pPr lvl="2">
              <a:buFont typeface="Arial" charset="0"/>
              <a:buNone/>
            </a:pPr>
            <a:r>
              <a:rPr lang="en-CA" altLang="en-US" dirty="0">
                <a:latin typeface="Arial" charset="0"/>
                <a:cs typeface="Arial" charset="0"/>
              </a:rPr>
              <a:t>	</a:t>
            </a:r>
            <a:r>
              <a:rPr lang="en-US" altLang="en-US" dirty="0">
                <a:latin typeface="Arial" charset="0"/>
                <a:cs typeface="Arial" charset="0"/>
              </a:rPr>
              <a:t>If a graph is not a DAG, it does not have a topological sort</a:t>
            </a:r>
          </a:p>
          <a:p>
            <a:pPr lvl="2">
              <a:buFont typeface="Arial" charset="0"/>
              <a:buNone/>
            </a:pPr>
            <a:r>
              <a:rPr lang="en-US" altLang="en-US" dirty="0">
                <a:latin typeface="Arial" charset="0"/>
                <a:cs typeface="Arial" charset="0"/>
              </a:rPr>
              <a:t>	By definition, it has a cycle: </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3</a:t>
            </a:r>
            <a:r>
              <a:rPr lang="en-US" altLang="en-US" dirty="0">
                <a:latin typeface="Times New Roman" pitchFamily="18" charset="0"/>
                <a:cs typeface="Times New Roman" pitchFamily="18" charset="0"/>
              </a:rPr>
              <a:t>, …,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a:t>
            </a:r>
            <a:endParaRPr lang="en-US" altLang="en-US" dirty="0">
              <a:latin typeface="Arial" charset="0"/>
              <a:cs typeface="Arial" charset="0"/>
            </a:endParaRPr>
          </a:p>
          <a:p>
            <a:pPr lvl="3"/>
            <a:r>
              <a:rPr lang="en-US" altLang="en-US" dirty="0">
                <a:latin typeface="Arial" charset="0"/>
                <a:cs typeface="Arial" charset="0"/>
              </a:rPr>
              <a:t>In any topological sort,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must appear before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because </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Times New Roman" pitchFamily="18" charset="0"/>
                <a:cs typeface="Times New Roman" pitchFamily="18" charset="0"/>
              </a:rPr>
              <a:t>)</a:t>
            </a:r>
            <a:r>
              <a:rPr lang="en-US" altLang="en-US" dirty="0">
                <a:latin typeface="Arial" charset="0"/>
                <a:cs typeface="Arial" charset="0"/>
              </a:rPr>
              <a:t> is a path</a:t>
            </a:r>
            <a:endParaRPr lang="en-US" altLang="en-US" dirty="0">
              <a:latin typeface="Times New Roman" pitchFamily="18" charset="0"/>
              <a:cs typeface="Times New Roman" pitchFamily="18" charset="0"/>
            </a:endParaRPr>
          </a:p>
          <a:p>
            <a:pPr lvl="3"/>
            <a:r>
              <a:rPr lang="en-US" altLang="en-US" dirty="0">
                <a:latin typeface="Arial" charset="0"/>
                <a:cs typeface="Arial" charset="0"/>
              </a:rPr>
              <a:t>However, there is also a path from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to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3</a:t>
            </a:r>
            <a:r>
              <a:rPr lang="en-US" altLang="en-US" dirty="0">
                <a:latin typeface="Times New Roman" pitchFamily="18" charset="0"/>
                <a:cs typeface="Times New Roman" pitchFamily="18" charset="0"/>
              </a:rPr>
              <a:t>, …,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a:t>
            </a:r>
          </a:p>
          <a:p>
            <a:pPr lvl="3"/>
            <a:r>
              <a:rPr lang="en-US" altLang="en-US" dirty="0">
                <a:latin typeface="Arial" charset="0"/>
                <a:cs typeface="Arial" charset="0"/>
              </a:rPr>
              <a:t>Therefore,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 </a:t>
            </a:r>
            <a:r>
              <a:rPr lang="en-US" altLang="en-US" dirty="0">
                <a:latin typeface="Arial" charset="0"/>
                <a:cs typeface="Arial" charset="0"/>
              </a:rPr>
              <a:t> must appear in the topological sort before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endParaRPr lang="en-US" altLang="en-US" dirty="0">
              <a:latin typeface="Times New Roman" pitchFamily="18" charset="0"/>
              <a:cs typeface="Times New Roman" pitchFamily="18" charset="0"/>
            </a:endParaRPr>
          </a:p>
          <a:p>
            <a:pPr lvl="2">
              <a:buFont typeface="Arial" charset="0"/>
              <a:buNone/>
            </a:pPr>
            <a:endParaRPr lang="en-US" altLang="en-US" dirty="0">
              <a:latin typeface="Times New Roman" pitchFamily="18" charset="0"/>
              <a:cs typeface="Times New Roman" pitchFamily="18" charset="0"/>
            </a:endParaRPr>
          </a:p>
          <a:p>
            <a:pPr lvl="2">
              <a:buFont typeface="Arial" charset="0"/>
              <a:buNone/>
            </a:pPr>
            <a:r>
              <a:rPr lang="en-US" altLang="en-US" dirty="0">
                <a:latin typeface="Times New Roman" pitchFamily="18" charset="0"/>
                <a:cs typeface="Times New Roman" pitchFamily="18" charset="0"/>
              </a:rPr>
              <a:t>	</a:t>
            </a:r>
            <a:r>
              <a:rPr lang="en-US" altLang="en-US" dirty="0">
                <a:latin typeface="Arial" charset="0"/>
                <a:cs typeface="Arial" charset="0"/>
              </a:rPr>
              <a:t>This is a contradiction, therefore the graph cannot have a topological sort</a:t>
            </a:r>
          </a:p>
          <a:p>
            <a:pPr lvl="2">
              <a:buFont typeface="Arial" charset="0"/>
              <a:buNone/>
            </a:pPr>
            <a:endParaRPr lang="en-US" altLang="en-US" dirty="0">
              <a:latin typeface="Arial" charset="0"/>
              <a:cs typeface="Arial" charset="0"/>
            </a:endParaRPr>
          </a:p>
          <a:p>
            <a:pPr lvl="1">
              <a:buNone/>
            </a:pPr>
            <a:r>
              <a:rPr lang="en-CA" dirty="0"/>
              <a:t>	∴  </a:t>
            </a:r>
            <a:r>
              <a:rPr lang="en-US" altLang="en-US" dirty="0">
                <a:latin typeface="Arial" charset="0"/>
                <a:cs typeface="Arial" charset="0"/>
              </a:rPr>
              <a:t>A graph is a DAG if and only if it has a topological sorting</a:t>
            </a:r>
          </a:p>
          <a:p>
            <a:pPr lvl="1">
              <a:buFont typeface="Arial" charset="0"/>
              <a:buNone/>
            </a:pPr>
            <a:endParaRPr lang="en-US" altLang="en-US" dirty="0">
              <a:latin typeface="Times New Roman" pitchFamily="18" charset="0"/>
              <a:cs typeface="Times New Roman" pitchFamily="18" charset="0"/>
            </a:endParaRPr>
          </a:p>
        </p:txBody>
      </p:sp>
      <p:sp>
        <p:nvSpPr>
          <p:cNvPr id="5"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11.4.4</a:t>
            </a:r>
          </a:p>
        </p:txBody>
      </p:sp>
    </p:spTree>
    <p:extLst>
      <p:ext uri="{BB962C8B-B14F-4D97-AF65-F5344CB8AC3E}">
        <p14:creationId xmlns:p14="http://schemas.microsoft.com/office/powerpoint/2010/main" val="421905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2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altLang="en-US">
                <a:latin typeface="Arial" charset="0"/>
                <a:cs typeface="Arial" charset="0"/>
              </a:rPr>
              <a:t>Topological Sort</a:t>
            </a:r>
          </a:p>
        </p:txBody>
      </p:sp>
      <p:sp>
        <p:nvSpPr>
          <p:cNvPr id="71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Idea:</a:t>
            </a:r>
          </a:p>
          <a:p>
            <a:pPr lvl="1"/>
            <a:r>
              <a:rPr lang="en-US" altLang="en-US" dirty="0">
                <a:latin typeface="Arial" charset="0"/>
                <a:cs typeface="Arial" charset="0"/>
              </a:rPr>
              <a:t>Given a DAG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make a copy </a:t>
            </a:r>
            <a:r>
              <a:rPr lang="en-US" altLang="en-US" i="1" dirty="0">
                <a:latin typeface="Times New Roman" panose="02020603050405020304" pitchFamily="18" charset="0"/>
                <a:cs typeface="Times New Roman" panose="02020603050405020304" pitchFamily="18" charset="0"/>
              </a:rPr>
              <a:t>W</a:t>
            </a:r>
            <a:r>
              <a:rPr lang="en-US" altLang="en-US" dirty="0">
                <a:latin typeface="Arial" charset="0"/>
                <a:cs typeface="Arial" charset="0"/>
              </a:rPr>
              <a:t> and iterate:</a:t>
            </a:r>
          </a:p>
          <a:p>
            <a:pPr lvl="2"/>
            <a:r>
              <a:rPr lang="en-US" altLang="en-US" dirty="0">
                <a:latin typeface="Arial" charset="0"/>
                <a:cs typeface="Arial" charset="0"/>
              </a:rPr>
              <a:t>Find a vertex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in </a:t>
            </a:r>
            <a:r>
              <a:rPr lang="en-US" altLang="en-US" i="1" dirty="0">
                <a:latin typeface="Times New Roman" panose="02020603050405020304" pitchFamily="18" charset="0"/>
                <a:cs typeface="Times New Roman" panose="02020603050405020304" pitchFamily="18" charset="0"/>
              </a:rPr>
              <a:t>W </a:t>
            </a:r>
            <a:r>
              <a:rPr lang="en-US" altLang="en-US" dirty="0">
                <a:latin typeface="Arial" charset="0"/>
                <a:cs typeface="Arial" charset="0"/>
              </a:rPr>
              <a:t>with in-degree zero</a:t>
            </a:r>
          </a:p>
          <a:p>
            <a:pPr lvl="2"/>
            <a:r>
              <a:rPr lang="en-US" altLang="en-US" dirty="0">
                <a:latin typeface="Arial" charset="0"/>
                <a:cs typeface="Arial" charset="0"/>
              </a:rPr>
              <a:t>Let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be the next vertex in the topological sort</a:t>
            </a:r>
          </a:p>
          <a:p>
            <a:pPr lvl="2"/>
            <a:r>
              <a:rPr lang="en-US" altLang="en-US" dirty="0">
                <a:latin typeface="Arial" charset="0"/>
                <a:cs typeface="Arial" charset="0"/>
              </a:rPr>
              <a:t>Continue iterating with the vertex-induced sub-graph </a:t>
            </a:r>
            <a:r>
              <a:rPr lang="en-US" altLang="en-US" i="1" dirty="0">
                <a:latin typeface="Times New Roman" panose="02020603050405020304" pitchFamily="18" charset="0"/>
                <a:cs typeface="Times New Roman" panose="02020603050405020304" pitchFamily="18" charset="0"/>
              </a:rPr>
              <a:t>W</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marL="914400" lvl="2" indent="0">
              <a:buNone/>
            </a:pPr>
            <a:endParaRPr lang="en-US" altLang="en-US" dirty="0">
              <a:latin typeface="Times New Roman" panose="02020603050405020304" pitchFamily="18" charset="0"/>
              <a:cs typeface="Times New Roman" panose="02020603050405020304" pitchFamily="18" charset="0"/>
            </a:endParaRPr>
          </a:p>
        </p:txBody>
      </p:sp>
      <p:sp>
        <p:nvSpPr>
          <p:cNvPr id="6"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a:t>
            </a:r>
          </a:p>
        </p:txBody>
      </p:sp>
    </p:spTree>
    <p:extLst>
      <p:ext uri="{BB962C8B-B14F-4D97-AF65-F5344CB8AC3E}">
        <p14:creationId xmlns:p14="http://schemas.microsoft.com/office/powerpoint/2010/main" val="812092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22531"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22532" name="Rectangle 3"/>
          <p:cNvSpPr>
            <a:spLocks noGrp="1"/>
          </p:cNvSpPr>
          <p:nvPr>
            <p:ph type="body" idx="4294967295"/>
          </p:nvPr>
        </p:nvSpPr>
        <p:spPr>
          <a:xfrm>
            <a:off x="457200" y="1600200"/>
            <a:ext cx="8363272" cy="4525963"/>
          </a:xfrm>
        </p:spPr>
        <p:txBody>
          <a:bodyPr/>
          <a:lstStyle/>
          <a:p>
            <a:pPr>
              <a:buFont typeface="Arial" charset="0"/>
              <a:buNone/>
            </a:pPr>
            <a:r>
              <a:rPr lang="en-US" altLang="en-US" dirty="0">
                <a:latin typeface="Arial" charset="0"/>
                <a:cs typeface="Arial" charset="0"/>
              </a:rPr>
              <a:t>	On this graph, iterate the following</a:t>
            </a:r>
            <a:r>
              <a:rPr lang="en-US" altLang="en-US" i="1" dirty="0">
                <a:latin typeface="Arial" charset="0"/>
                <a:cs typeface="Arial" charset="0"/>
              </a:rPr>
              <a:t>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12</a:t>
            </a:r>
            <a:r>
              <a:rPr lang="en-US" altLang="en-US" dirty="0">
                <a:latin typeface="Arial" charset="0"/>
                <a:cs typeface="Arial" charset="0"/>
              </a:rPr>
              <a:t> times</a:t>
            </a:r>
          </a:p>
          <a:p>
            <a:pPr lvl="1"/>
            <a:r>
              <a:rPr lang="en-US" altLang="en-US" dirty="0">
                <a:latin typeface="Arial" charset="0"/>
                <a:cs typeface="Arial" charset="0"/>
              </a:rPr>
              <a:t>Choose a vertex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that has in-degree zero</a:t>
            </a:r>
          </a:p>
          <a:p>
            <a:pPr lvl="1"/>
            <a:r>
              <a:rPr lang="en-US" altLang="en-US" dirty="0">
                <a:latin typeface="Arial" charset="0"/>
                <a:cs typeface="Arial" charset="0"/>
              </a:rPr>
              <a:t>Let </a:t>
            </a:r>
            <a:r>
              <a:rPr lang="en-US" altLang="en-US" i="1" dirty="0">
                <a:solidFill>
                  <a:prstClr val="black"/>
                </a:solidFill>
                <a:latin typeface="Times New Roman" panose="02020603050405020304" pitchFamily="18" charset="0"/>
                <a:cs typeface="Times New Roman" panose="02020603050405020304" pitchFamily="18" charset="0"/>
              </a:rPr>
              <a:t>v</a:t>
            </a:r>
            <a:r>
              <a:rPr lang="en-US" altLang="en-US" dirty="0">
                <a:latin typeface="Arial" charset="0"/>
                <a:cs typeface="Arial" charset="0"/>
              </a:rPr>
              <a:t> be the next vertex in our topological sort</a:t>
            </a:r>
          </a:p>
          <a:p>
            <a:pPr lvl="1"/>
            <a:r>
              <a:rPr lang="en-US" altLang="en-US" dirty="0">
                <a:latin typeface="Arial" charset="0"/>
                <a:cs typeface="Arial" charset="0"/>
              </a:rPr>
              <a:t>Remove </a:t>
            </a:r>
            <a:r>
              <a:rPr lang="en-US" altLang="en-US" i="1" dirty="0">
                <a:solidFill>
                  <a:prstClr val="black"/>
                </a:solidFill>
                <a:latin typeface="Times New Roman" panose="02020603050405020304" pitchFamily="18" charset="0"/>
                <a:cs typeface="Times New Roman" panose="02020603050405020304" pitchFamily="18" charset="0"/>
              </a:rPr>
              <a:t>v </a:t>
            </a:r>
            <a:r>
              <a:rPr lang="en-US" altLang="en-US" dirty="0">
                <a:latin typeface="Arial" charset="0"/>
                <a:cs typeface="Arial" charset="0"/>
              </a:rPr>
              <a:t>and all edges connected to it</a:t>
            </a:r>
          </a:p>
        </p:txBody>
      </p:sp>
      <p:sp>
        <p:nvSpPr>
          <p:cNvPr id="6"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382739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a:lstStyle/>
          <a:p>
            <a:r>
              <a:rPr lang="en-US" altLang="en-US">
                <a:latin typeface="Arial" charset="0"/>
                <a:cs typeface="Arial" charset="0"/>
              </a:rPr>
              <a:t>Topological Sort</a:t>
            </a:r>
          </a:p>
        </p:txBody>
      </p:sp>
      <p:sp>
        <p:nvSpPr>
          <p:cNvPr id="51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this topic, we will discuss:</a:t>
            </a:r>
          </a:p>
          <a:p>
            <a:pPr lvl="1"/>
            <a:r>
              <a:rPr lang="en-US" altLang="en-US" dirty="0">
                <a:latin typeface="Arial" charset="0"/>
                <a:cs typeface="Arial" charset="0"/>
              </a:rPr>
              <a:t>Motivations</a:t>
            </a:r>
          </a:p>
          <a:p>
            <a:pPr lvl="1"/>
            <a:r>
              <a:rPr lang="en-US" altLang="en-US" dirty="0">
                <a:latin typeface="Arial" charset="0"/>
                <a:cs typeface="Arial" charset="0"/>
              </a:rPr>
              <a:t>Review the definition of a directed acyclic graph (DAG)</a:t>
            </a:r>
          </a:p>
          <a:p>
            <a:pPr lvl="1"/>
            <a:r>
              <a:rPr lang="en-US" altLang="en-US" dirty="0">
                <a:latin typeface="Arial" charset="0"/>
                <a:cs typeface="Arial" charset="0"/>
              </a:rPr>
              <a:t>Describe a topological sort and applications</a:t>
            </a:r>
          </a:p>
          <a:p>
            <a:pPr lvl="1"/>
            <a:r>
              <a:rPr lang="en-CA" altLang="en-US" dirty="0">
                <a:latin typeface="Arial" charset="0"/>
                <a:cs typeface="Arial" charset="0"/>
              </a:rPr>
              <a:t>Prove the existence of topological sorts on DAGs</a:t>
            </a:r>
          </a:p>
          <a:p>
            <a:pPr lvl="1"/>
            <a:r>
              <a:rPr lang="en-CA" altLang="en-US" dirty="0">
                <a:latin typeface="Arial" charset="0"/>
                <a:cs typeface="Arial" charset="0"/>
              </a:rPr>
              <a:t>Describe an abstract algorithm for a topological sort</a:t>
            </a:r>
          </a:p>
          <a:p>
            <a:pPr lvl="1"/>
            <a:r>
              <a:rPr lang="en-CA" altLang="en-US" dirty="0">
                <a:latin typeface="Arial" charset="0"/>
                <a:cs typeface="Arial" charset="0"/>
              </a:rPr>
              <a:t>Do a run-time and memory analysis of the algorithm</a:t>
            </a:r>
          </a:p>
          <a:p>
            <a:pPr lvl="1"/>
            <a:r>
              <a:rPr lang="en-CA" altLang="en-US" dirty="0">
                <a:latin typeface="Arial" charset="0"/>
                <a:cs typeface="Arial" charset="0"/>
              </a:rPr>
              <a:t>Describe a concrete algorithm</a:t>
            </a:r>
          </a:p>
          <a:p>
            <a:pPr lvl="1"/>
            <a:r>
              <a:rPr lang="en-CA" altLang="en-US" dirty="0">
                <a:latin typeface="Arial" charset="0"/>
                <a:cs typeface="Arial" charset="0"/>
              </a:rPr>
              <a:t>Define critical times and critical paths</a:t>
            </a:r>
          </a:p>
          <a:p>
            <a:pPr marL="457200" lvl="1" indent="0">
              <a:buNone/>
            </a:pPr>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482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23555" name="Rectangle 3"/>
          <p:cNvSpPr>
            <a:spLocks noGrp="1"/>
          </p:cNvSpPr>
          <p:nvPr>
            <p:ph type="body" idx="4294967295"/>
          </p:nvPr>
        </p:nvSpPr>
        <p:spPr>
          <a:xfrm>
            <a:off x="457200" y="1600200"/>
            <a:ext cx="8147050" cy="4525963"/>
          </a:xfrm>
        </p:spPr>
        <p:txBody>
          <a:bodyPr/>
          <a:lstStyle/>
          <a:p>
            <a:pPr>
              <a:buFont typeface="Arial" charset="0"/>
              <a:buNone/>
            </a:pPr>
            <a:r>
              <a:rPr lang="en-US" altLang="en-US" dirty="0">
                <a:latin typeface="Arial" charset="0"/>
                <a:cs typeface="Arial" charset="0"/>
              </a:rPr>
              <a:t>	Let’s step through this algorithm with this example</a:t>
            </a:r>
          </a:p>
          <a:p>
            <a:pPr lvl="1"/>
            <a:r>
              <a:rPr lang="en-US" altLang="en-US" dirty="0">
                <a:latin typeface="Arial" charset="0"/>
                <a:cs typeface="Arial" charset="0"/>
              </a:rPr>
              <a:t>Which task can we start with?</a:t>
            </a:r>
          </a:p>
          <a:p>
            <a:pPr lvl="1">
              <a:buFont typeface="Arial" charset="0"/>
              <a:buNone/>
            </a:pPr>
            <a:endParaRPr lang="en-US" altLang="en-US" dirty="0">
              <a:solidFill>
                <a:schemeClr val="bg1"/>
              </a:solidFill>
              <a:latin typeface="Arial" charset="0"/>
              <a:cs typeface="Arial" charset="0"/>
            </a:endParaRPr>
          </a:p>
        </p:txBody>
      </p:sp>
      <p:pic>
        <p:nvPicPr>
          <p:cNvPr id="4098"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3330788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23555" name="Rectangle 3"/>
          <p:cNvSpPr>
            <a:spLocks noGrp="1"/>
          </p:cNvSpPr>
          <p:nvPr>
            <p:ph type="body" idx="4294967295"/>
          </p:nvPr>
        </p:nvSpPr>
        <p:spPr>
          <a:xfrm>
            <a:off x="457200" y="1600200"/>
            <a:ext cx="8147050" cy="4525963"/>
          </a:xfrm>
        </p:spPr>
        <p:txBody>
          <a:bodyPr/>
          <a:lstStyle/>
          <a:p>
            <a:pPr>
              <a:buFont typeface="Arial" charset="0"/>
              <a:buNone/>
            </a:pPr>
            <a:r>
              <a:rPr lang="en-US" altLang="en-US" dirty="0">
                <a:latin typeface="Arial" charset="0"/>
                <a:cs typeface="Arial" charset="0"/>
              </a:rPr>
              <a:t>	Of Tasks C or H, choose Task C</a:t>
            </a:r>
            <a:endParaRPr lang="en-US" altLang="en-US" dirty="0">
              <a:solidFill>
                <a:schemeClr val="bg1"/>
              </a:solidFill>
              <a:latin typeface="Arial" charset="0"/>
              <a:cs typeface="Arial" charset="0"/>
            </a:endParaRPr>
          </a:p>
        </p:txBody>
      </p:sp>
      <p:pic>
        <p:nvPicPr>
          <p:cNvPr id="5" name="Picture 3" descr="C:\Users\dwharder\Desktop\Old Desktop\b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1162160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23555" name="Rectangle 3"/>
          <p:cNvSpPr>
            <a:spLocks noGrp="1"/>
          </p:cNvSpPr>
          <p:nvPr>
            <p:ph type="body" idx="4294967295"/>
          </p:nvPr>
        </p:nvSpPr>
        <p:spPr>
          <a:xfrm>
            <a:off x="457200" y="1600200"/>
            <a:ext cx="8147050" cy="4525963"/>
          </a:xfrm>
        </p:spPr>
        <p:txBody>
          <a:bodyPr/>
          <a:lstStyle/>
          <a:p>
            <a:pPr>
              <a:buFont typeface="Arial" charset="0"/>
              <a:buNone/>
            </a:pPr>
            <a:r>
              <a:rPr lang="en-US" altLang="en-US" dirty="0">
                <a:latin typeface="Arial" charset="0"/>
                <a:cs typeface="Arial" charset="0"/>
              </a:rPr>
              <a:t>	Having completed Task C, which vertices have in-degree zero?</a:t>
            </a:r>
          </a:p>
          <a:p>
            <a:pPr lvl="1">
              <a:buFont typeface="Arial" charset="0"/>
              <a:buNone/>
            </a:pPr>
            <a:endParaRPr lang="en-US" altLang="en-US" dirty="0">
              <a:solidFill>
                <a:schemeClr val="bg1"/>
              </a:solidFill>
              <a:latin typeface="Arial" charset="0"/>
              <a:cs typeface="Arial" charset="0"/>
            </a:endParaRPr>
          </a:p>
        </p:txBody>
      </p:sp>
      <p:sp>
        <p:nvSpPr>
          <p:cNvPr id="23557" name="TextBox 6"/>
          <p:cNvSpPr txBox="1">
            <a:spLocks noChangeArrowheads="1"/>
          </p:cNvSpPr>
          <p:nvPr/>
        </p:nvSpPr>
        <p:spPr bwMode="auto">
          <a:xfrm>
            <a:off x="1868488" y="530066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a:t>
            </a:r>
            <a:endParaRPr lang="en-CA" altLang="en-US" dirty="0"/>
          </a:p>
        </p:txBody>
      </p:sp>
      <p:pic>
        <p:nvPicPr>
          <p:cNvPr id="5" name="Picture 4" descr="C:\Users\dwharder\Desktop\Old Desktop\b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187716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23555" name="Rectangle 3"/>
          <p:cNvSpPr>
            <a:spLocks noGrp="1"/>
          </p:cNvSpPr>
          <p:nvPr>
            <p:ph type="body" idx="4294967295"/>
          </p:nvPr>
        </p:nvSpPr>
        <p:spPr>
          <a:xfrm>
            <a:off x="457200" y="1600200"/>
            <a:ext cx="8147050" cy="4525963"/>
          </a:xfrm>
        </p:spPr>
        <p:txBody>
          <a:bodyPr/>
          <a:lstStyle/>
          <a:p>
            <a:pPr>
              <a:buFont typeface="Arial" charset="0"/>
              <a:buNone/>
            </a:pPr>
            <a:r>
              <a:rPr lang="en-US" altLang="en-US" dirty="0">
                <a:latin typeface="Arial" charset="0"/>
                <a:cs typeface="Arial" charset="0"/>
              </a:rPr>
              <a:t>	Only Task H can be completed, so we choose it</a:t>
            </a:r>
          </a:p>
          <a:p>
            <a:pPr lvl="1">
              <a:buFont typeface="Arial" charset="0"/>
              <a:buNone/>
            </a:pPr>
            <a:endParaRPr lang="en-US" altLang="en-US" dirty="0">
              <a:solidFill>
                <a:schemeClr val="bg1"/>
              </a:solidFill>
              <a:latin typeface="Arial" charset="0"/>
              <a:cs typeface="Arial" charset="0"/>
            </a:endParaRPr>
          </a:p>
        </p:txBody>
      </p:sp>
      <p:sp>
        <p:nvSpPr>
          <p:cNvPr id="23557" name="TextBox 6"/>
          <p:cNvSpPr txBox="1">
            <a:spLocks noChangeArrowheads="1"/>
          </p:cNvSpPr>
          <p:nvPr/>
        </p:nvSpPr>
        <p:spPr bwMode="auto">
          <a:xfrm>
            <a:off x="1868488" y="530066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a:t>
            </a:r>
            <a:endParaRPr lang="en-CA" altLang="en-US" dirty="0"/>
          </a:p>
        </p:txBody>
      </p:sp>
      <p:pic>
        <p:nvPicPr>
          <p:cNvPr id="5" name="Picture 5" descr="C:\Users\dwharder\Desktop\Old Desktop\b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1910037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23555" name="Rectangle 3"/>
          <p:cNvSpPr>
            <a:spLocks noGrp="1"/>
          </p:cNvSpPr>
          <p:nvPr>
            <p:ph type="body" idx="4294967295"/>
          </p:nvPr>
        </p:nvSpPr>
        <p:spPr>
          <a:xfrm>
            <a:off x="457200" y="1600200"/>
            <a:ext cx="8147050" cy="4525963"/>
          </a:xfrm>
        </p:spPr>
        <p:txBody>
          <a:bodyPr/>
          <a:lstStyle/>
          <a:p>
            <a:pPr>
              <a:buFont typeface="Arial" charset="0"/>
              <a:buNone/>
            </a:pPr>
            <a:r>
              <a:rPr lang="en-US" altLang="en-US" dirty="0">
                <a:latin typeface="Arial" charset="0"/>
                <a:cs typeface="Arial" charset="0"/>
              </a:rPr>
              <a:t>	Having removed H, what is next?</a:t>
            </a:r>
          </a:p>
          <a:p>
            <a:pPr lvl="1">
              <a:buFont typeface="Arial" charset="0"/>
              <a:buNone/>
            </a:pPr>
            <a:endParaRPr lang="en-US" altLang="en-US" dirty="0">
              <a:solidFill>
                <a:schemeClr val="bg1"/>
              </a:solidFill>
              <a:latin typeface="Arial" charset="0"/>
              <a:cs typeface="Arial" charset="0"/>
            </a:endParaRPr>
          </a:p>
        </p:txBody>
      </p:sp>
      <p:sp>
        <p:nvSpPr>
          <p:cNvPr id="23557" name="TextBox 6"/>
          <p:cNvSpPr txBox="1">
            <a:spLocks noChangeArrowheads="1"/>
          </p:cNvSpPr>
          <p:nvPr/>
        </p:nvSpPr>
        <p:spPr bwMode="auto">
          <a:xfrm>
            <a:off x="1868488" y="530066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endParaRPr lang="en-CA" altLang="en-US" dirty="0"/>
          </a:p>
        </p:txBody>
      </p:sp>
      <p:pic>
        <p:nvPicPr>
          <p:cNvPr id="5" name="Picture 6" descr="C:\Users\dwharder\Desktop\Old Desktop\b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1581812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23555" name="Rectangle 3"/>
          <p:cNvSpPr>
            <a:spLocks noGrp="1"/>
          </p:cNvSpPr>
          <p:nvPr>
            <p:ph type="body" idx="4294967295"/>
          </p:nvPr>
        </p:nvSpPr>
        <p:spPr>
          <a:xfrm>
            <a:off x="457200" y="1600200"/>
            <a:ext cx="8147050" cy="4525963"/>
          </a:xfrm>
        </p:spPr>
        <p:txBody>
          <a:bodyPr/>
          <a:lstStyle/>
          <a:p>
            <a:pPr>
              <a:buFont typeface="Arial" charset="0"/>
              <a:buNone/>
            </a:pPr>
            <a:r>
              <a:rPr lang="en-US" altLang="en-US" dirty="0">
                <a:latin typeface="Arial" charset="0"/>
                <a:cs typeface="Arial" charset="0"/>
              </a:rPr>
              <a:t>	Both Tasks D and I have in-degree zero</a:t>
            </a:r>
            <a:endParaRPr lang="en-US" altLang="en-US" dirty="0">
              <a:solidFill>
                <a:schemeClr val="bg1"/>
              </a:solidFill>
              <a:latin typeface="Arial" charset="0"/>
              <a:cs typeface="Arial" charset="0"/>
            </a:endParaRPr>
          </a:p>
          <a:p>
            <a:pPr lvl="1"/>
            <a:r>
              <a:rPr lang="en-US" altLang="en-US" dirty="0">
                <a:latin typeface="Arial" charset="0"/>
                <a:cs typeface="Arial" charset="0"/>
              </a:rPr>
              <a:t>Let us choose Task D</a:t>
            </a:r>
          </a:p>
          <a:p>
            <a:pPr lvl="1">
              <a:buFont typeface="Arial" charset="0"/>
              <a:buNone/>
            </a:pPr>
            <a:endParaRPr lang="en-US" altLang="en-US" dirty="0">
              <a:solidFill>
                <a:schemeClr val="bg1"/>
              </a:solidFill>
              <a:latin typeface="Arial" charset="0"/>
              <a:cs typeface="Arial" charset="0"/>
            </a:endParaRPr>
          </a:p>
        </p:txBody>
      </p:sp>
      <p:sp>
        <p:nvSpPr>
          <p:cNvPr id="23557" name="TextBox 6"/>
          <p:cNvSpPr txBox="1">
            <a:spLocks noChangeArrowheads="1"/>
          </p:cNvSpPr>
          <p:nvPr/>
        </p:nvSpPr>
        <p:spPr bwMode="auto">
          <a:xfrm>
            <a:off x="1868488" y="530066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p>
        </p:txBody>
      </p:sp>
      <p:pic>
        <p:nvPicPr>
          <p:cNvPr id="5" name="Picture 7" descr="C:\Users\dwharder\Desktop\Old Desktop\b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859426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23555" name="Rectangle 3"/>
          <p:cNvSpPr>
            <a:spLocks noGrp="1"/>
          </p:cNvSpPr>
          <p:nvPr>
            <p:ph type="body" idx="4294967295"/>
          </p:nvPr>
        </p:nvSpPr>
        <p:spPr>
          <a:xfrm>
            <a:off x="457200" y="1600200"/>
            <a:ext cx="8147050" cy="4525963"/>
          </a:xfrm>
        </p:spPr>
        <p:txBody>
          <a:bodyPr/>
          <a:lstStyle/>
          <a:p>
            <a:pPr>
              <a:buFont typeface="Arial" charset="0"/>
              <a:buNone/>
            </a:pPr>
            <a:r>
              <a:rPr lang="en-US" altLang="en-US" dirty="0">
                <a:latin typeface="Arial" charset="0"/>
                <a:cs typeface="Arial" charset="0"/>
              </a:rPr>
              <a:t>	We remove Task D, and now?</a:t>
            </a:r>
            <a:endParaRPr lang="en-US" altLang="en-US" dirty="0">
              <a:solidFill>
                <a:schemeClr val="bg1"/>
              </a:solidFill>
              <a:latin typeface="Arial" charset="0"/>
              <a:cs typeface="Arial" charset="0"/>
            </a:endParaRPr>
          </a:p>
        </p:txBody>
      </p:sp>
      <p:sp>
        <p:nvSpPr>
          <p:cNvPr id="23557" name="TextBox 6"/>
          <p:cNvSpPr txBox="1">
            <a:spLocks noChangeArrowheads="1"/>
          </p:cNvSpPr>
          <p:nvPr/>
        </p:nvSpPr>
        <p:spPr bwMode="auto">
          <a:xfrm>
            <a:off x="1868488" y="5300663"/>
            <a:ext cx="9925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a:t>
            </a:r>
            <a:endParaRPr lang="en-CA" altLang="en-US" sz="2000" dirty="0"/>
          </a:p>
        </p:txBody>
      </p:sp>
      <p:pic>
        <p:nvPicPr>
          <p:cNvPr id="6" name="Picture 8" descr="C:\Users\dwharder\Desktop\Old Desktop\b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3942063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p:cNvSpPr>
          <p:nvPr>
            <p:ph type="title" idx="4294967295"/>
          </p:nvPr>
        </p:nvSpPr>
        <p:spPr/>
        <p:txBody>
          <a:bodyPr/>
          <a:lstStyle/>
          <a:p>
            <a:r>
              <a:rPr lang="en-US" altLang="en-US" dirty="0">
                <a:latin typeface="Arial" charset="0"/>
                <a:cs typeface="Arial" charset="0"/>
              </a:rPr>
              <a:t>Example</a:t>
            </a:r>
          </a:p>
        </p:txBody>
      </p:sp>
      <p:sp>
        <p:nvSpPr>
          <p:cNvPr id="24581"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Both Tasks A and I have in-degree zero</a:t>
            </a:r>
          </a:p>
          <a:p>
            <a:pPr lvl="1"/>
            <a:r>
              <a:rPr lang="en-US" altLang="en-US" dirty="0">
                <a:latin typeface="Arial" charset="0"/>
                <a:cs typeface="Arial" charset="0"/>
              </a:rPr>
              <a:t>Let’s choose Task A</a:t>
            </a:r>
          </a:p>
        </p:txBody>
      </p:sp>
      <p:pic>
        <p:nvPicPr>
          <p:cNvPr id="6" name="Picture 9" descr="C:\Users\dwharder\Desktop\Old Desktop\b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a:spLocks noChangeArrowheads="1"/>
          </p:cNvSpPr>
          <p:nvPr/>
        </p:nvSpPr>
        <p:spPr bwMode="auto">
          <a:xfrm>
            <a:off x="1868488" y="5300663"/>
            <a:ext cx="9925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a:t>
            </a:r>
            <a:endParaRPr lang="en-CA" altLang="en-US" sz="2000" dirty="0"/>
          </a:p>
        </p:txBody>
      </p:sp>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1438973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type="title" idx="4294967295"/>
          </p:nvPr>
        </p:nvSpPr>
        <p:spPr/>
        <p:txBody>
          <a:bodyPr/>
          <a:lstStyle/>
          <a:p>
            <a:r>
              <a:rPr lang="en-US" altLang="en-US" dirty="0">
                <a:latin typeface="Arial" charset="0"/>
                <a:cs typeface="Arial" charset="0"/>
              </a:rPr>
              <a:t>Example</a:t>
            </a:r>
          </a:p>
        </p:txBody>
      </p:sp>
      <p:sp>
        <p:nvSpPr>
          <p:cNvPr id="25603"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Having removed A, what now?</a:t>
            </a:r>
          </a:p>
        </p:txBody>
      </p:sp>
      <p:pic>
        <p:nvPicPr>
          <p:cNvPr id="6" name="Picture 10" descr="C:\Users\dwharder\Desktop\Old Desktop\b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a:spLocks noChangeArrowheads="1"/>
          </p:cNvSpPr>
          <p:nvPr/>
        </p:nvSpPr>
        <p:spPr bwMode="auto">
          <a:xfrm>
            <a:off x="1868488" y="5300663"/>
            <a:ext cx="12619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endParaRPr lang="en-CA" altLang="en-US" sz="2000" dirty="0"/>
          </a:p>
        </p:txBody>
      </p:sp>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1199587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type="title" idx="4294967295"/>
          </p:nvPr>
        </p:nvSpPr>
        <p:spPr/>
        <p:txBody>
          <a:bodyPr/>
          <a:lstStyle/>
          <a:p>
            <a:r>
              <a:rPr lang="en-US" altLang="en-US" dirty="0">
                <a:latin typeface="Arial" charset="0"/>
                <a:cs typeface="Arial" charset="0"/>
              </a:rPr>
              <a:t>Example</a:t>
            </a:r>
          </a:p>
        </p:txBody>
      </p:sp>
      <p:sp>
        <p:nvSpPr>
          <p:cNvPr id="26627"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Both Tasks B and I have in-degree zero</a:t>
            </a:r>
          </a:p>
          <a:p>
            <a:pPr lvl="1"/>
            <a:r>
              <a:rPr lang="en-US" altLang="en-US" dirty="0">
                <a:latin typeface="Arial" charset="0"/>
                <a:cs typeface="Arial" charset="0"/>
              </a:rPr>
              <a:t>Choose Task B</a:t>
            </a:r>
          </a:p>
        </p:txBody>
      </p:sp>
      <p:pic>
        <p:nvPicPr>
          <p:cNvPr id="6" name="Picture 11" descr="C:\Users\dwharder\Desktop\Old Desktop\b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1868488" y="5300663"/>
            <a:ext cx="12619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endParaRPr lang="en-CA" altLang="en-US" sz="2000" dirty="0"/>
          </a:p>
        </p:txBody>
      </p:sp>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343654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a:t>
            </a:r>
          </a:p>
        </p:txBody>
      </p:sp>
      <p:sp>
        <p:nvSpPr>
          <p:cNvPr id="3" name="Content Placeholder 2"/>
          <p:cNvSpPr>
            <a:spLocks noGrp="1"/>
          </p:cNvSpPr>
          <p:nvPr>
            <p:ph idx="1"/>
          </p:nvPr>
        </p:nvSpPr>
        <p:spPr/>
        <p:txBody>
          <a:bodyPr/>
          <a:lstStyle/>
          <a:p>
            <a:pPr marL="357188" indent="-357188">
              <a:buNone/>
            </a:pPr>
            <a:r>
              <a:rPr lang="en-CA" dirty="0"/>
              <a:t>	Given a set of tasks with dependencies,</a:t>
            </a:r>
          </a:p>
          <a:p>
            <a:pPr marL="357188" indent="-357188">
              <a:buNone/>
            </a:pPr>
            <a:r>
              <a:rPr lang="en-CA" dirty="0"/>
              <a:t>		is there an order in which we can complete the tasks?</a:t>
            </a:r>
          </a:p>
          <a:p>
            <a:pPr marL="357188" indent="-357188">
              <a:buNone/>
            </a:pPr>
            <a:endParaRPr lang="en-CA" dirty="0"/>
          </a:p>
          <a:p>
            <a:pPr marL="357188" indent="-357188">
              <a:buNone/>
            </a:pPr>
            <a:r>
              <a:rPr lang="en-CA" dirty="0"/>
              <a:t>	Dependencies form a partial ordering</a:t>
            </a:r>
          </a:p>
          <a:p>
            <a:pPr lvl="1"/>
            <a:r>
              <a:rPr lang="en-CA" dirty="0"/>
              <a:t>A partial ordering on a finite number of objects can</a:t>
            </a:r>
            <a:br>
              <a:rPr lang="en-CA" dirty="0"/>
            </a:br>
            <a:r>
              <a:rPr lang="en-CA" dirty="0"/>
              <a:t>be represented as a directed acyclic graph (DAG)</a:t>
            </a:r>
          </a:p>
        </p:txBody>
      </p:sp>
      <p:sp>
        <p:nvSpPr>
          <p:cNvPr id="4"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11.4.1</a:t>
            </a:r>
          </a:p>
        </p:txBody>
      </p:sp>
    </p:spTree>
    <p:extLst>
      <p:ext uri="{BB962C8B-B14F-4D97-AF65-F5344CB8AC3E}">
        <p14:creationId xmlns:p14="http://schemas.microsoft.com/office/powerpoint/2010/main" val="1645718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type="title" idx="4294967295"/>
          </p:nvPr>
        </p:nvSpPr>
        <p:spPr/>
        <p:txBody>
          <a:bodyPr/>
          <a:lstStyle/>
          <a:p>
            <a:r>
              <a:rPr lang="en-US" altLang="en-US" dirty="0">
                <a:latin typeface="Arial" charset="0"/>
                <a:cs typeface="Arial" charset="0"/>
              </a:rPr>
              <a:t>Example</a:t>
            </a:r>
          </a:p>
        </p:txBody>
      </p:sp>
      <p:sp>
        <p:nvSpPr>
          <p:cNvPr id="27651"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Removing Task B, we note that Task E still has an in-degree of two</a:t>
            </a:r>
          </a:p>
          <a:p>
            <a:pPr lvl="1"/>
            <a:r>
              <a:rPr lang="en-US" altLang="en-US" dirty="0">
                <a:latin typeface="Arial" charset="0"/>
                <a:cs typeface="Arial" charset="0"/>
              </a:rPr>
              <a:t>Next?</a:t>
            </a:r>
          </a:p>
        </p:txBody>
      </p:sp>
      <p:pic>
        <p:nvPicPr>
          <p:cNvPr id="6" name="Picture 12" descr="C:\Users\dwharder\Desktop\Old Desktop\b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
        <p:nvSpPr>
          <p:cNvPr id="9" name="TextBox 8"/>
          <p:cNvSpPr txBox="1">
            <a:spLocks noChangeArrowheads="1"/>
          </p:cNvSpPr>
          <p:nvPr/>
        </p:nvSpPr>
        <p:spPr bwMode="auto">
          <a:xfrm>
            <a:off x="1868488" y="5300663"/>
            <a:ext cx="15745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a:t>
            </a:r>
          </a:p>
        </p:txBody>
      </p:sp>
    </p:spTree>
    <p:extLst>
      <p:ext uri="{BB962C8B-B14F-4D97-AF65-F5344CB8AC3E}">
        <p14:creationId xmlns:p14="http://schemas.microsoft.com/office/powerpoint/2010/main" val="1504562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title" idx="4294967295"/>
          </p:nvPr>
        </p:nvSpPr>
        <p:spPr/>
        <p:txBody>
          <a:bodyPr/>
          <a:lstStyle/>
          <a:p>
            <a:r>
              <a:rPr lang="en-US" altLang="en-US" dirty="0">
                <a:latin typeface="Arial" charset="0"/>
                <a:cs typeface="Arial" charset="0"/>
              </a:rPr>
              <a:t>Example</a:t>
            </a:r>
          </a:p>
        </p:txBody>
      </p:sp>
      <p:sp>
        <p:nvSpPr>
          <p:cNvPr id="28675"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As only Task I has in-degree zero, we choose it</a:t>
            </a:r>
          </a:p>
        </p:txBody>
      </p:sp>
      <p:pic>
        <p:nvPicPr>
          <p:cNvPr id="6" name="Picture 13" descr="C:\Users\dwharder\Desktop\Old Desktop\b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a:spLocks noChangeArrowheads="1"/>
          </p:cNvSpPr>
          <p:nvPr/>
        </p:nvSpPr>
        <p:spPr bwMode="auto">
          <a:xfrm>
            <a:off x="1868488" y="5300663"/>
            <a:ext cx="15745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a:t>
            </a:r>
          </a:p>
        </p:txBody>
      </p:sp>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1645316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type="title" idx="4294967295"/>
          </p:nvPr>
        </p:nvSpPr>
        <p:spPr/>
        <p:txBody>
          <a:bodyPr/>
          <a:lstStyle/>
          <a:p>
            <a:r>
              <a:rPr lang="en-US" altLang="en-US" dirty="0">
                <a:latin typeface="Arial" charset="0"/>
                <a:cs typeface="Arial" charset="0"/>
              </a:rPr>
              <a:t>Example</a:t>
            </a:r>
          </a:p>
        </p:txBody>
      </p:sp>
      <p:sp>
        <p:nvSpPr>
          <p:cNvPr id="29699"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Having completed Task I, what now?</a:t>
            </a:r>
          </a:p>
        </p:txBody>
      </p:sp>
      <p:pic>
        <p:nvPicPr>
          <p:cNvPr id="6" name="Picture 2" descr="C:\Users\dwharder\Desktop\Old Desktop\b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852936"/>
            <a:ext cx="4032250"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a:spLocks noChangeArrowheads="1"/>
          </p:cNvSpPr>
          <p:nvPr/>
        </p:nvSpPr>
        <p:spPr bwMode="auto">
          <a:xfrm>
            <a:off x="1868488" y="5300663"/>
            <a:ext cx="17861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 I</a:t>
            </a:r>
          </a:p>
        </p:txBody>
      </p:sp>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1462495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Only Task J has in-degree zero:  choose it</a:t>
            </a:r>
          </a:p>
        </p:txBody>
      </p:sp>
      <p:pic>
        <p:nvPicPr>
          <p:cNvPr id="5" name="Picture 2"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a:spLocks noChangeArrowheads="1"/>
          </p:cNvSpPr>
          <p:nvPr/>
        </p:nvSpPr>
        <p:spPr bwMode="auto">
          <a:xfrm>
            <a:off x="1868488" y="5300663"/>
            <a:ext cx="17861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 I</a:t>
            </a:r>
          </a:p>
        </p:txBody>
      </p:sp>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2993414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type="title" idx="4294967295"/>
          </p:nvPr>
        </p:nvSpPr>
        <p:spPr/>
        <p:txBody>
          <a:bodyPr/>
          <a:lstStyle/>
          <a:p>
            <a:r>
              <a:rPr lang="en-US" altLang="en-US" dirty="0">
                <a:latin typeface="Arial" charset="0"/>
                <a:cs typeface="Arial" charset="0"/>
              </a:rPr>
              <a:t>Example</a:t>
            </a:r>
          </a:p>
        </p:txBody>
      </p:sp>
      <p:sp>
        <p:nvSpPr>
          <p:cNvPr id="32771"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Having completed Task J, what now?</a:t>
            </a:r>
          </a:p>
        </p:txBody>
      </p:sp>
      <p:pic>
        <p:nvPicPr>
          <p:cNvPr id="6" name="Picture 3"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a:spLocks noChangeArrowheads="1"/>
          </p:cNvSpPr>
          <p:nvPr/>
        </p:nvSpPr>
        <p:spPr bwMode="auto">
          <a:xfrm>
            <a:off x="1868488" y="5300663"/>
            <a:ext cx="20554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 I, J</a:t>
            </a:r>
          </a:p>
        </p:txBody>
      </p:sp>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4142764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Only Task F can be completed, so choose it</a:t>
            </a:r>
          </a:p>
        </p:txBody>
      </p:sp>
      <p:pic>
        <p:nvPicPr>
          <p:cNvPr id="5" name="Picture 4"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a:spLocks noChangeArrowheads="1"/>
          </p:cNvSpPr>
          <p:nvPr/>
        </p:nvSpPr>
        <p:spPr bwMode="auto">
          <a:xfrm>
            <a:off x="1868488" y="5300663"/>
            <a:ext cx="20554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 I, J</a:t>
            </a:r>
          </a:p>
        </p:txBody>
      </p:sp>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3740740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type="title" idx="4294967295"/>
          </p:nvPr>
        </p:nvSpPr>
        <p:spPr/>
        <p:txBody>
          <a:bodyPr/>
          <a:lstStyle/>
          <a:p>
            <a:r>
              <a:rPr lang="en-US" altLang="en-US" dirty="0">
                <a:latin typeface="Arial" charset="0"/>
                <a:cs typeface="Arial" charset="0"/>
              </a:rPr>
              <a:t>Example</a:t>
            </a:r>
          </a:p>
        </p:txBody>
      </p:sp>
      <p:sp>
        <p:nvSpPr>
          <p:cNvPr id="32771"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What choices do we have now?</a:t>
            </a:r>
          </a:p>
        </p:txBody>
      </p:sp>
      <p:pic>
        <p:nvPicPr>
          <p:cNvPr id="5" name="Picture 5"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a:spLocks noChangeArrowheads="1"/>
          </p:cNvSpPr>
          <p:nvPr/>
        </p:nvSpPr>
        <p:spPr bwMode="auto">
          <a:xfrm>
            <a:off x="1868488" y="5300663"/>
            <a:ext cx="23535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 I, J, F</a:t>
            </a:r>
          </a:p>
        </p:txBody>
      </p:sp>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2338972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We can perform Tasks G or K</a:t>
            </a:r>
          </a:p>
          <a:p>
            <a:pPr lvl="1"/>
            <a:r>
              <a:rPr lang="en-US" altLang="en-US" dirty="0">
                <a:latin typeface="Arial" charset="0"/>
                <a:cs typeface="Arial" charset="0"/>
              </a:rPr>
              <a:t>Choose Task G</a:t>
            </a:r>
          </a:p>
        </p:txBody>
      </p:sp>
      <p:pic>
        <p:nvPicPr>
          <p:cNvPr id="5" name="Picture 6"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a:spLocks noChangeArrowheads="1"/>
          </p:cNvSpPr>
          <p:nvPr/>
        </p:nvSpPr>
        <p:spPr bwMode="auto">
          <a:xfrm>
            <a:off x="1868488" y="5300663"/>
            <a:ext cx="23535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 I, J, F</a:t>
            </a:r>
          </a:p>
        </p:txBody>
      </p:sp>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3834606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32770" name="Rectangle 3"/>
          <p:cNvSpPr>
            <a:spLocks noGrp="1"/>
          </p:cNvSpPr>
          <p:nvPr>
            <p:ph type="title" idx="4294967295"/>
          </p:nvPr>
        </p:nvSpPr>
        <p:spPr/>
        <p:txBody>
          <a:bodyPr/>
          <a:lstStyle/>
          <a:p>
            <a:r>
              <a:rPr lang="en-US" altLang="en-US" dirty="0">
                <a:latin typeface="Arial" charset="0"/>
                <a:cs typeface="Arial" charset="0"/>
              </a:rPr>
              <a:t>Example</a:t>
            </a:r>
          </a:p>
        </p:txBody>
      </p:sp>
      <p:sp>
        <p:nvSpPr>
          <p:cNvPr id="32771"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Having removed Task G from the graph, what next?</a:t>
            </a:r>
          </a:p>
        </p:txBody>
      </p:sp>
      <p:sp>
        <p:nvSpPr>
          <p:cNvPr id="6" name="TextBox 5"/>
          <p:cNvSpPr txBox="1">
            <a:spLocks noChangeArrowheads="1"/>
          </p:cNvSpPr>
          <p:nvPr/>
        </p:nvSpPr>
        <p:spPr bwMode="auto">
          <a:xfrm>
            <a:off x="1868488" y="5300663"/>
            <a:ext cx="2665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 I, J, F, G</a:t>
            </a:r>
          </a:p>
        </p:txBody>
      </p:sp>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1720019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type="title" idx="4294967295"/>
          </p:nvPr>
        </p:nvSpPr>
        <p:spPr/>
        <p:txBody>
          <a:bodyPr/>
          <a:lstStyle/>
          <a:p>
            <a:r>
              <a:rPr lang="en-US" altLang="en-US" dirty="0">
                <a:latin typeface="Arial" charset="0"/>
                <a:cs typeface="Arial" charset="0"/>
              </a:rPr>
              <a:t>Example</a:t>
            </a:r>
          </a:p>
        </p:txBody>
      </p:sp>
      <p:sp>
        <p:nvSpPr>
          <p:cNvPr id="32771"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Choosing between Tasks E and K, choose Task E</a:t>
            </a:r>
          </a:p>
        </p:txBody>
      </p:sp>
      <p:pic>
        <p:nvPicPr>
          <p:cNvPr id="5" name="Picture 7"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a:spLocks noChangeArrowheads="1"/>
          </p:cNvSpPr>
          <p:nvPr/>
        </p:nvSpPr>
        <p:spPr bwMode="auto">
          <a:xfrm>
            <a:off x="1868488" y="5300663"/>
            <a:ext cx="2665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 I, J, F, G</a:t>
            </a:r>
          </a:p>
        </p:txBody>
      </p:sp>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313120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dirty="0">
                <a:latin typeface="Arial" charset="0"/>
                <a:cs typeface="Arial" charset="0"/>
              </a:rPr>
              <a:t>Motivation</a:t>
            </a:r>
          </a:p>
        </p:txBody>
      </p:sp>
      <p:sp>
        <p:nvSpPr>
          <p:cNvPr id="8195" name="Rectangle 3"/>
          <p:cNvSpPr>
            <a:spLocks noGrp="1"/>
          </p:cNvSpPr>
          <p:nvPr>
            <p:ph type="body" idx="4294967295"/>
          </p:nvPr>
        </p:nvSpPr>
        <p:spPr/>
        <p:txBody>
          <a:bodyPr/>
          <a:lstStyle/>
          <a:p>
            <a:pPr>
              <a:buFont typeface="Arial" charset="0"/>
              <a:buNone/>
            </a:pPr>
            <a:r>
              <a:rPr lang="en-US" altLang="en-US">
                <a:latin typeface="Arial" charset="0"/>
                <a:cs typeface="Arial" charset="0"/>
              </a:rPr>
              <a:t>	Cycles in dependencies can cause issues...</a:t>
            </a:r>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2491528"/>
            <a:ext cx="8712968" cy="237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674494" y="4849217"/>
            <a:ext cx="1785938" cy="307975"/>
          </a:xfrm>
          <a:prstGeom prst="rect">
            <a:avLst/>
          </a:prstGeom>
        </p:spPr>
        <p:txBody>
          <a:bodyPr wrap="none">
            <a:spAutoFit/>
          </a:bodyPr>
          <a:lstStyle/>
          <a:p>
            <a:pPr>
              <a:defRPr/>
            </a:pPr>
            <a:r>
              <a:rPr lang="en-CA" sz="1400" dirty="0">
                <a:solidFill>
                  <a:schemeClr val="tx1">
                    <a:lumMod val="50000"/>
                    <a:lumOff val="50000"/>
                  </a:schemeClr>
                </a:solidFill>
              </a:rPr>
              <a:t>http://xkcd.com/754/</a:t>
            </a:r>
          </a:p>
        </p:txBody>
      </p:sp>
      <p:cxnSp>
        <p:nvCxnSpPr>
          <p:cNvPr id="3" name="Straight Connector 2"/>
          <p:cNvCxnSpPr/>
          <p:nvPr/>
        </p:nvCxnSpPr>
        <p:spPr>
          <a:xfrm>
            <a:off x="2411760" y="3933056"/>
            <a:ext cx="12961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38272" y="3933056"/>
            <a:ext cx="12961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11.4.1</a:t>
            </a:r>
          </a:p>
        </p:txBody>
      </p:sp>
    </p:spTree>
    <p:extLst>
      <p:ext uri="{BB962C8B-B14F-4D97-AF65-F5344CB8AC3E}">
        <p14:creationId xmlns:p14="http://schemas.microsoft.com/office/powerpoint/2010/main" val="857828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type="title" idx="4294967295"/>
          </p:nvPr>
        </p:nvSpPr>
        <p:spPr/>
        <p:txBody>
          <a:bodyPr/>
          <a:lstStyle/>
          <a:p>
            <a:r>
              <a:rPr lang="en-US" altLang="en-US" dirty="0">
                <a:latin typeface="Arial" charset="0"/>
                <a:cs typeface="Arial" charset="0"/>
              </a:rPr>
              <a:t>Example</a:t>
            </a:r>
          </a:p>
        </p:txBody>
      </p:sp>
      <p:sp>
        <p:nvSpPr>
          <p:cNvPr id="34819"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At this point, Task K is the only one that can be run</a:t>
            </a:r>
          </a:p>
        </p:txBody>
      </p:sp>
      <p:pic>
        <p:nvPicPr>
          <p:cNvPr id="6" name="Picture 9" descr="C:\Users\dwharder\Desktop\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a:spLocks noChangeArrowheads="1"/>
          </p:cNvSpPr>
          <p:nvPr/>
        </p:nvSpPr>
        <p:spPr bwMode="auto">
          <a:xfrm>
            <a:off x="1868488" y="5300663"/>
            <a:ext cx="29776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 I, J, F, G, E</a:t>
            </a:r>
          </a:p>
        </p:txBody>
      </p:sp>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1308895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3686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And now that both Tasks G and K are complete,</a:t>
            </a:r>
            <a:br>
              <a:rPr lang="en-US" altLang="en-US" dirty="0">
                <a:latin typeface="Arial" charset="0"/>
                <a:cs typeface="Arial" charset="0"/>
              </a:rPr>
            </a:br>
            <a:r>
              <a:rPr lang="en-US" altLang="en-US" dirty="0">
                <a:latin typeface="Arial" charset="0"/>
                <a:cs typeface="Arial" charset="0"/>
              </a:rPr>
              <a:t>we can complete Task L</a:t>
            </a:r>
          </a:p>
        </p:txBody>
      </p:sp>
      <p:pic>
        <p:nvPicPr>
          <p:cNvPr id="6" name="Picture 11"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a:spLocks noChangeArrowheads="1"/>
          </p:cNvSpPr>
          <p:nvPr/>
        </p:nvSpPr>
        <p:spPr bwMode="auto">
          <a:xfrm>
            <a:off x="1868488" y="5300663"/>
            <a:ext cx="3290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 I, J, F, G, E, K</a:t>
            </a:r>
          </a:p>
        </p:txBody>
      </p:sp>
      <p:sp>
        <p:nvSpPr>
          <p:cNvPr id="8"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3766255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3789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There are no more vertices left</a:t>
            </a:r>
          </a:p>
        </p:txBody>
      </p:sp>
      <p:pic>
        <p:nvPicPr>
          <p:cNvPr id="5" name="Picture 12" descr="C:\Users\dwharder\Desktop\a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a:spLocks noChangeArrowheads="1"/>
          </p:cNvSpPr>
          <p:nvPr/>
        </p:nvSpPr>
        <p:spPr bwMode="auto">
          <a:xfrm>
            <a:off x="1868488" y="5300663"/>
            <a:ext cx="3573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C, H</a:t>
            </a:r>
            <a:r>
              <a:rPr lang="en-CA" altLang="en-US" dirty="0"/>
              <a:t>, D, A</a:t>
            </a:r>
            <a:r>
              <a:rPr lang="en-CA" altLang="en-US" sz="2000" dirty="0"/>
              <a:t>, B, I, J, F, G, E, K, L</a:t>
            </a:r>
          </a:p>
        </p:txBody>
      </p:sp>
      <p:sp>
        <p:nvSpPr>
          <p:cNvPr id="7"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433420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389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one possible topological sort would be:</a:t>
            </a:r>
          </a:p>
          <a:p>
            <a:pPr algn="ctr">
              <a:buNone/>
            </a:pPr>
            <a:r>
              <a:rPr lang="en-CA" altLang="en-US" dirty="0"/>
              <a:t>C, H, D, A, B, I, J, F, G, E, K, L</a:t>
            </a:r>
          </a:p>
          <a:p>
            <a:pPr algn="ctr">
              <a:buFont typeface="Arial" charset="0"/>
              <a:buNone/>
            </a:pPr>
            <a:endParaRPr lang="en-US" altLang="en-US" dirty="0">
              <a:latin typeface="Arial" charset="0"/>
              <a:cs typeface="Arial" charset="0"/>
            </a:endParaRPr>
          </a:p>
        </p:txBody>
      </p:sp>
      <p:pic>
        <p:nvPicPr>
          <p:cNvPr id="4"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2855911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389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Note that topological sorts need not be unique:</a:t>
            </a:r>
          </a:p>
          <a:p>
            <a:pPr algn="ctr">
              <a:buNone/>
            </a:pPr>
            <a:r>
              <a:rPr lang="en-CA" altLang="en-US" dirty="0"/>
              <a:t>C, H, D, A, B, I, J, F, G, E, K, L</a:t>
            </a:r>
          </a:p>
          <a:p>
            <a:pPr algn="ctr">
              <a:buNone/>
            </a:pPr>
            <a:r>
              <a:rPr lang="en-CA" altLang="en-US" dirty="0"/>
              <a:t>H, I, J, C, D, F, G, K, L, A, B, E</a:t>
            </a:r>
          </a:p>
          <a:p>
            <a:pPr algn="ctr">
              <a:buFont typeface="Arial" charset="0"/>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6"/>
          <p:cNvSpPr txBox="1">
            <a:spLocks noChangeArrowheads="1"/>
          </p:cNvSpPr>
          <p:nvPr/>
        </p:nvSpPr>
        <p:spPr bwMode="auto">
          <a:xfrm>
            <a:off x="179388" y="682849"/>
            <a:ext cx="1001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11.4.5.1</a:t>
            </a:r>
          </a:p>
        </p:txBody>
      </p:sp>
    </p:spTree>
    <p:extLst>
      <p:ext uri="{BB962C8B-B14F-4D97-AF65-F5344CB8AC3E}">
        <p14:creationId xmlns:p14="http://schemas.microsoft.com/office/powerpoint/2010/main" val="756976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dirty="0">
                <a:latin typeface="Arial" charset="0"/>
                <a:cs typeface="Arial" charset="0"/>
              </a:rPr>
              <a:t>Analysis</a:t>
            </a:r>
          </a:p>
        </p:txBody>
      </p:sp>
      <p:sp>
        <p:nvSpPr>
          <p:cNvPr id="43011" name="Rectangle 3"/>
          <p:cNvSpPr>
            <a:spLocks noGrp="1"/>
          </p:cNvSpPr>
          <p:nvPr>
            <p:ph type="body" idx="4294967295"/>
          </p:nvPr>
        </p:nvSpPr>
        <p:spPr>
          <a:xfrm>
            <a:off x="457200" y="1600200"/>
            <a:ext cx="6923088" cy="4525963"/>
          </a:xfrm>
        </p:spPr>
        <p:txBody>
          <a:bodyPr/>
          <a:lstStyle/>
          <a:p>
            <a:pPr>
              <a:buFont typeface="Arial" charset="0"/>
              <a:buNone/>
            </a:pPr>
            <a:r>
              <a:rPr lang="en-US" altLang="en-US" dirty="0">
                <a:latin typeface="Arial" charset="0"/>
                <a:cs typeface="Arial" charset="0"/>
              </a:rPr>
              <a:t>	What are the tools necessary for a topological sort?</a:t>
            </a:r>
          </a:p>
          <a:p>
            <a:pPr lvl="1"/>
            <a:r>
              <a:rPr lang="en-US" altLang="en-US" dirty="0">
                <a:latin typeface="Arial" charset="0"/>
                <a:cs typeface="Arial" charset="0"/>
              </a:rPr>
              <a:t>We must know and be able to update the in-degrees of each of the vertices</a:t>
            </a:r>
          </a:p>
          <a:p>
            <a:pPr lvl="1"/>
            <a:r>
              <a:rPr lang="en-US" altLang="en-US" dirty="0">
                <a:latin typeface="Arial" charset="0"/>
                <a:cs typeface="Arial" charset="0"/>
              </a:rPr>
              <a:t>We could do this with a table of the in-degrees of</a:t>
            </a:r>
            <a:br>
              <a:rPr lang="en-US" altLang="en-US" dirty="0">
                <a:latin typeface="Arial" charset="0"/>
                <a:cs typeface="Arial" charset="0"/>
              </a:rPr>
            </a:br>
            <a:r>
              <a:rPr lang="en-US" altLang="en-US" dirty="0">
                <a:latin typeface="Arial" charset="0"/>
                <a:cs typeface="Arial" charset="0"/>
              </a:rPr>
              <a:t>each of the vertices</a:t>
            </a:r>
          </a:p>
          <a:p>
            <a:pPr lvl="1"/>
            <a:r>
              <a:rPr lang="en-US" altLang="en-US" dirty="0">
                <a:latin typeface="Arial" charset="0"/>
                <a:cs typeface="Arial" charset="0"/>
              </a:rPr>
              <a:t>This requires </a:t>
            </a:r>
            <a:r>
              <a:rPr lang="en-US" altLang="en-US" dirty="0">
                <a:latin typeface="Symbol" panose="05050102010706020507" pitchFamily="18" charset="2"/>
                <a:cs typeface="Arial"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memory</a:t>
            </a:r>
          </a:p>
        </p:txBody>
      </p:sp>
      <p:graphicFrame>
        <p:nvGraphicFramePr>
          <p:cNvPr id="182277" name="Group 5"/>
          <p:cNvGraphicFramePr>
            <a:graphicFrameLocks noGrp="1"/>
          </p:cNvGraphicFramePr>
          <p:nvPr>
            <p:extLst>
              <p:ext uri="{D42A27DB-BD31-4B8C-83A1-F6EECF244321}">
                <p14:modId xmlns:p14="http://schemas.microsoft.com/office/powerpoint/2010/main" val="2501301845"/>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6"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934172"/>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11.4.6</a:t>
            </a:r>
          </a:p>
        </p:txBody>
      </p:sp>
    </p:spTree>
    <p:extLst>
      <p:ext uri="{BB962C8B-B14F-4D97-AF65-F5344CB8AC3E}">
        <p14:creationId xmlns:p14="http://schemas.microsoft.com/office/powerpoint/2010/main" val="258700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22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Analysis</a:t>
            </a:r>
          </a:p>
        </p:txBody>
      </p:sp>
      <p:sp>
        <p:nvSpPr>
          <p:cNvPr id="44035" name="Rectangle 3"/>
          <p:cNvSpPr>
            <a:spLocks noGrp="1"/>
          </p:cNvSpPr>
          <p:nvPr>
            <p:ph type="body" idx="4294967295"/>
          </p:nvPr>
        </p:nvSpPr>
        <p:spPr>
          <a:xfrm>
            <a:off x="457200" y="1600200"/>
            <a:ext cx="8075240" cy="4525963"/>
          </a:xfrm>
        </p:spPr>
        <p:txBody>
          <a:bodyPr/>
          <a:lstStyle/>
          <a:p>
            <a:pPr>
              <a:buNone/>
            </a:pPr>
            <a:r>
              <a:rPr lang="en-US" altLang="en-US" dirty="0">
                <a:latin typeface="Arial" charset="0"/>
                <a:cs typeface="Arial" charset="0"/>
              </a:rPr>
              <a:t>	We must iterate at least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times, so the run-time must be </a:t>
            </a:r>
            <a:r>
              <a:rPr lang="en-US" altLang="en-US" dirty="0">
                <a:latin typeface="Symbol" panose="05050102010706020507" pitchFamily="18" charset="2"/>
                <a:cs typeface="Arial" charset="0"/>
              </a:rPr>
              <a:t>W</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graphicFrame>
        <p:nvGraphicFramePr>
          <p:cNvPr id="5" name="Group 5"/>
          <p:cNvGraphicFramePr>
            <a:graphicFrameLocks noGrp="1"/>
          </p:cNvGraphicFramePr>
          <p:nvPr>
            <p:extLst>
              <p:ext uri="{D42A27DB-BD31-4B8C-83A1-F6EECF244321}">
                <p14:modId xmlns:p14="http://schemas.microsoft.com/office/powerpoint/2010/main" val="3934667853"/>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6"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934172"/>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11.4.6</a:t>
            </a:r>
          </a:p>
        </p:txBody>
      </p:sp>
    </p:spTree>
    <p:extLst>
      <p:ext uri="{BB962C8B-B14F-4D97-AF65-F5344CB8AC3E}">
        <p14:creationId xmlns:p14="http://schemas.microsoft.com/office/powerpoint/2010/main" val="2804176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Analysis</a:t>
            </a:r>
          </a:p>
        </p:txBody>
      </p:sp>
      <p:sp>
        <p:nvSpPr>
          <p:cNvPr id="44035" name="Rectangle 3"/>
          <p:cNvSpPr>
            <a:spLocks noGrp="1"/>
          </p:cNvSpPr>
          <p:nvPr>
            <p:ph type="body" idx="4294967295"/>
          </p:nvPr>
        </p:nvSpPr>
        <p:spPr>
          <a:xfrm>
            <a:off x="457200" y="1600200"/>
            <a:ext cx="6995120" cy="4525963"/>
          </a:xfrm>
        </p:spPr>
        <p:txBody>
          <a:bodyPr/>
          <a:lstStyle/>
          <a:p>
            <a:pPr>
              <a:buFont typeface="Arial" charset="0"/>
              <a:buNone/>
            </a:pPr>
            <a:r>
              <a:rPr lang="en-US" altLang="en-US" dirty="0">
                <a:latin typeface="Arial" charset="0"/>
                <a:cs typeface="Arial" charset="0"/>
              </a:rPr>
              <a:t>	We need to find vertices with in-degree zero</a:t>
            </a:r>
          </a:p>
          <a:p>
            <a:pPr lvl="1"/>
            <a:r>
              <a:rPr lang="en-US" altLang="en-US" dirty="0">
                <a:latin typeface="Arial" charset="0"/>
                <a:cs typeface="Arial" charset="0"/>
              </a:rPr>
              <a:t>We could loop through the array with each iteration</a:t>
            </a:r>
          </a:p>
          <a:p>
            <a:pPr lvl="1"/>
            <a:r>
              <a:rPr lang="en-US" altLang="en-US" dirty="0">
                <a:latin typeface="Arial" charset="0"/>
                <a:cs typeface="Arial" charset="0"/>
              </a:rPr>
              <a:t>The run time would be </a:t>
            </a:r>
            <a:r>
              <a:rPr lang="en-US" altLang="en-US" dirty="0">
                <a:latin typeface="Times New Roman" panose="02020603050405020304" pitchFamily="18" charset="0"/>
                <a:cs typeface="Times New Roman" panose="02020603050405020304" pitchFamily="18" charset="0"/>
              </a:rPr>
              <a:t>O(|</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p:txBody>
      </p:sp>
      <p:graphicFrame>
        <p:nvGraphicFramePr>
          <p:cNvPr id="5" name="Group 5"/>
          <p:cNvGraphicFramePr>
            <a:graphicFrameLocks noGrp="1"/>
          </p:cNvGraphicFramePr>
          <p:nvPr>
            <p:extLst>
              <p:ext uri="{D42A27DB-BD31-4B8C-83A1-F6EECF244321}">
                <p14:modId xmlns:p14="http://schemas.microsoft.com/office/powerpoint/2010/main" val="228572619"/>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6"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934172"/>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11.4.6</a:t>
            </a:r>
          </a:p>
        </p:txBody>
      </p:sp>
    </p:spTree>
    <p:extLst>
      <p:ext uri="{BB962C8B-B14F-4D97-AF65-F5344CB8AC3E}">
        <p14:creationId xmlns:p14="http://schemas.microsoft.com/office/powerpoint/2010/main" val="376737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Analysis</a:t>
            </a:r>
          </a:p>
        </p:txBody>
      </p:sp>
      <p:sp>
        <p:nvSpPr>
          <p:cNvPr id="44035" name="Rectangle 3"/>
          <p:cNvSpPr>
            <a:spLocks noGrp="1"/>
          </p:cNvSpPr>
          <p:nvPr>
            <p:ph type="body" idx="4294967295"/>
          </p:nvPr>
        </p:nvSpPr>
        <p:spPr>
          <a:xfrm>
            <a:off x="457200" y="1600200"/>
            <a:ext cx="6995120" cy="4525963"/>
          </a:xfrm>
        </p:spPr>
        <p:txBody>
          <a:bodyPr/>
          <a:lstStyle/>
          <a:p>
            <a:pPr>
              <a:buFont typeface="Arial" charset="0"/>
              <a:buNone/>
            </a:pPr>
            <a:r>
              <a:rPr lang="en-US" altLang="en-US" dirty="0">
                <a:latin typeface="Arial" charset="0"/>
                <a:cs typeface="Arial" charset="0"/>
              </a:rPr>
              <a:t>	What did we do with tree traversals?</a:t>
            </a:r>
          </a:p>
          <a:p>
            <a:pPr lvl="1"/>
            <a:r>
              <a:rPr lang="en-US" altLang="en-US" dirty="0">
                <a:latin typeface="Arial" charset="0"/>
                <a:cs typeface="Arial" charset="0"/>
              </a:rPr>
              <a:t>Use a queue (or other container) to temporarily store those vertices with in-degree zero</a:t>
            </a:r>
          </a:p>
          <a:p>
            <a:pPr lvl="1"/>
            <a:r>
              <a:rPr lang="en-US" altLang="en-US" dirty="0">
                <a:latin typeface="Arial" charset="0"/>
                <a:cs typeface="Arial" charset="0"/>
              </a:rPr>
              <a:t>Each time the in-degree of a vertex is decremented to</a:t>
            </a:r>
            <a:br>
              <a:rPr lang="en-US" altLang="en-US" dirty="0">
                <a:latin typeface="Arial" charset="0"/>
                <a:cs typeface="Arial" charset="0"/>
              </a:rPr>
            </a:br>
            <a:r>
              <a:rPr lang="en-US" altLang="en-US" dirty="0">
                <a:latin typeface="Arial" charset="0"/>
                <a:cs typeface="Arial" charset="0"/>
              </a:rPr>
              <a:t>zero, push it onto the queue</a:t>
            </a:r>
          </a:p>
        </p:txBody>
      </p:sp>
      <p:graphicFrame>
        <p:nvGraphicFramePr>
          <p:cNvPr id="5" name="Group 5"/>
          <p:cNvGraphicFramePr>
            <a:graphicFrameLocks noGrp="1"/>
          </p:cNvGraphicFramePr>
          <p:nvPr>
            <p:extLst>
              <p:ext uri="{D42A27DB-BD31-4B8C-83A1-F6EECF244321}">
                <p14:modId xmlns:p14="http://schemas.microsoft.com/office/powerpoint/2010/main" val="918273861"/>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6"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934172"/>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11.4.6</a:t>
            </a:r>
          </a:p>
        </p:txBody>
      </p:sp>
    </p:spTree>
    <p:extLst>
      <p:ext uri="{BB962C8B-B14F-4D97-AF65-F5344CB8AC3E}">
        <p14:creationId xmlns:p14="http://schemas.microsoft.com/office/powerpoint/2010/main" val="99419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Analysis</a:t>
            </a:r>
          </a:p>
        </p:txBody>
      </p:sp>
      <p:sp>
        <p:nvSpPr>
          <p:cNvPr id="44035" name="Rectangle 3"/>
          <p:cNvSpPr>
            <a:spLocks noGrp="1"/>
          </p:cNvSpPr>
          <p:nvPr>
            <p:ph type="body" idx="4294967295"/>
          </p:nvPr>
        </p:nvSpPr>
        <p:spPr>
          <a:xfrm>
            <a:off x="457200" y="1600200"/>
            <a:ext cx="6995120" cy="4525963"/>
          </a:xfrm>
        </p:spPr>
        <p:txBody>
          <a:bodyPr/>
          <a:lstStyle/>
          <a:p>
            <a:pPr>
              <a:buFont typeface="Arial" charset="0"/>
              <a:buNone/>
            </a:pPr>
            <a:r>
              <a:rPr lang="en-US" altLang="en-US" dirty="0">
                <a:latin typeface="Arial" charset="0"/>
                <a:cs typeface="Arial" charset="0"/>
              </a:rPr>
              <a:t>	What are the run times associated with the queue?</a:t>
            </a:r>
          </a:p>
          <a:p>
            <a:pPr lvl="1"/>
            <a:r>
              <a:rPr lang="en-US" altLang="en-US" dirty="0">
                <a:latin typeface="Arial" charset="0"/>
                <a:cs typeface="Arial" charset="0"/>
              </a:rPr>
              <a:t>Initially, we must scan through each of the vertices: </a:t>
            </a:r>
            <a:r>
              <a:rPr lang="en-US" altLang="en-US" dirty="0">
                <a:latin typeface="Symbol" panose="05050102010706020507" pitchFamily="18" charset="2"/>
                <a:cs typeface="Arial"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For each vertex, we will have to push onto and pop off the queue once, also </a:t>
            </a:r>
            <a:r>
              <a:rPr lang="en-US" altLang="en-US" dirty="0">
                <a:latin typeface="Symbol" panose="05050102010706020507" pitchFamily="18" charset="2"/>
                <a:cs typeface="Arial"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endParaRPr lang="en-US" altLang="en-US" dirty="0">
              <a:latin typeface="Arial" charset="0"/>
              <a:cs typeface="Arial" charset="0"/>
            </a:endParaRPr>
          </a:p>
        </p:txBody>
      </p:sp>
      <p:graphicFrame>
        <p:nvGraphicFramePr>
          <p:cNvPr id="5" name="Group 5"/>
          <p:cNvGraphicFramePr>
            <a:graphicFrameLocks noGrp="1"/>
          </p:cNvGraphicFramePr>
          <p:nvPr>
            <p:extLst>
              <p:ext uri="{D42A27DB-BD31-4B8C-83A1-F6EECF244321}">
                <p14:modId xmlns:p14="http://schemas.microsoft.com/office/powerpoint/2010/main" val="2941883288"/>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6"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934172"/>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11.4.6</a:t>
            </a:r>
          </a:p>
        </p:txBody>
      </p:sp>
    </p:spTree>
    <p:extLst>
      <p:ext uri="{BB962C8B-B14F-4D97-AF65-F5344CB8AC3E}">
        <p14:creationId xmlns:p14="http://schemas.microsoft.com/office/powerpoint/2010/main" val="117772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p:txBody>
          <a:bodyPr/>
          <a:lstStyle/>
          <a:p>
            <a:r>
              <a:rPr lang="en-US" altLang="en-US" dirty="0">
                <a:latin typeface="Arial" charset="0"/>
                <a:cs typeface="Arial" charset="0"/>
              </a:rPr>
              <a:t>Restriction of paths in DAGs</a:t>
            </a:r>
          </a:p>
        </p:txBody>
      </p:sp>
      <p:sp>
        <p:nvSpPr>
          <p:cNvPr id="6147" name="Rectangle 3"/>
          <p:cNvSpPr>
            <a:spLocks noGrp="1"/>
          </p:cNvSpPr>
          <p:nvPr>
            <p:ph type="body" idx="4294967295"/>
          </p:nvPr>
        </p:nvSpPr>
        <p:spPr/>
        <p:txBody>
          <a:bodyPr/>
          <a:lstStyle/>
          <a:p>
            <a:pPr>
              <a:buNone/>
            </a:pPr>
            <a:r>
              <a:rPr lang="en-US" altLang="en-US" dirty="0">
                <a:latin typeface="Arial" charset="0"/>
                <a:cs typeface="Arial" charset="0"/>
              </a:rPr>
              <a:t>	In a DAG, given two different vertices</a:t>
            </a:r>
            <a:r>
              <a:rPr lang="en-US" altLang="en-US" i="1"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and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a:t>
            </a:r>
            <a:br>
              <a:rPr lang="en-US" altLang="en-US" dirty="0">
                <a:latin typeface="Arial" charset="0"/>
                <a:cs typeface="Arial" charset="0"/>
              </a:rPr>
            </a:br>
            <a:r>
              <a:rPr lang="en-US" altLang="en-US" dirty="0">
                <a:latin typeface="Arial" charset="0"/>
                <a:cs typeface="Arial" charset="0"/>
              </a:rPr>
              <a:t>there cannot both be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and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Proof:</a:t>
            </a:r>
          </a:p>
          <a:p>
            <a:pPr lvl="1"/>
            <a:r>
              <a:rPr lang="en-US" altLang="en-US" dirty="0">
                <a:latin typeface="Arial" charset="0"/>
                <a:cs typeface="Arial" charset="0"/>
              </a:rPr>
              <a:t>Assume otherwise; thus there exists two paths:</a:t>
            </a:r>
          </a:p>
          <a:p>
            <a:pPr lvl="1">
              <a:buFont typeface="Arial" charset="0"/>
              <a:buNone/>
            </a:pPr>
            <a:r>
              <a:rPr lang="en-US" altLang="en-US" dirty="0">
                <a:latin typeface="Arial" charset="0"/>
                <a:cs typeface="Arial" charset="0"/>
              </a:rPr>
              <a:t>			</a:t>
            </a:r>
            <a:r>
              <a:rPr lang="en-US" altLang="en-US" dirty="0">
                <a:latin typeface="Times New Roman" pitchFamily="18" charset="0"/>
                <a:cs typeface="Times New Roman" pitchFamily="18" charset="0"/>
              </a:rPr>
              <a:t>(</a:t>
            </a:r>
            <a:r>
              <a:rPr lang="en-US" altLang="en-US" i="1" dirty="0" err="1">
                <a:solidFill>
                  <a:srgbClr val="FF0000"/>
                </a:solidFill>
                <a:latin typeface="Times New Roman" pitchFamily="18" charset="0"/>
                <a:cs typeface="Times New Roman" pitchFamily="18" charset="0"/>
              </a:rPr>
              <a:t>v</a:t>
            </a:r>
            <a:r>
              <a:rPr lang="en-US" altLang="en-US" i="1" baseline="-25000" dirty="0" err="1">
                <a:solidFill>
                  <a:srgbClr val="FF0000"/>
                </a:solidFill>
                <a:latin typeface="Times New Roman" pitchFamily="18" charset="0"/>
                <a:cs typeface="Times New Roman" pitchFamily="18" charset="0"/>
              </a:rPr>
              <a:t>j</a:t>
            </a:r>
            <a:r>
              <a:rPr lang="en-US" altLang="en-US" dirty="0">
                <a:latin typeface="Times New Roman" pitchFamily="18" charset="0"/>
                <a:cs typeface="Times New Roman" pitchFamily="18" charset="0"/>
              </a:rPr>
              <a:t>, </a:t>
            </a:r>
            <a:r>
              <a:rPr lang="en-US" altLang="en-US" i="1" dirty="0">
                <a:solidFill>
                  <a:srgbClr val="0070C0"/>
                </a:solidFill>
                <a:latin typeface="Times New Roman" pitchFamily="18" charset="0"/>
                <a:cs typeface="Times New Roman" pitchFamily="18" charset="0"/>
              </a:rPr>
              <a:t>v</a:t>
            </a:r>
            <a:r>
              <a:rPr lang="en-US" altLang="en-US" baseline="-25000" dirty="0">
                <a:solidFill>
                  <a:srgbClr val="0070C0"/>
                </a:solidFill>
                <a:latin typeface="Times New Roman" pitchFamily="18" charset="0"/>
                <a:cs typeface="Times New Roman" pitchFamily="18" charset="0"/>
              </a:rPr>
              <a:t>1,1</a:t>
            </a:r>
            <a:r>
              <a:rPr lang="en-US" altLang="en-US" dirty="0">
                <a:solidFill>
                  <a:srgbClr val="0070C0"/>
                </a:solidFill>
                <a:latin typeface="Times New Roman" pitchFamily="18" charset="0"/>
                <a:cs typeface="Times New Roman" pitchFamily="18" charset="0"/>
              </a:rPr>
              <a:t>, </a:t>
            </a:r>
            <a:r>
              <a:rPr lang="en-US" altLang="en-US" i="1" dirty="0">
                <a:solidFill>
                  <a:srgbClr val="0070C0"/>
                </a:solidFill>
                <a:latin typeface="Times New Roman" pitchFamily="18" charset="0"/>
                <a:cs typeface="Times New Roman" pitchFamily="18" charset="0"/>
              </a:rPr>
              <a:t>v</a:t>
            </a:r>
            <a:r>
              <a:rPr lang="en-US" altLang="en-US" baseline="-25000" dirty="0">
                <a:solidFill>
                  <a:srgbClr val="0070C0"/>
                </a:solidFill>
                <a:latin typeface="Times New Roman" pitchFamily="18" charset="0"/>
                <a:cs typeface="Times New Roman" pitchFamily="18" charset="0"/>
              </a:rPr>
              <a:t>1,2</a:t>
            </a:r>
            <a:r>
              <a:rPr lang="en-US" altLang="en-US" dirty="0">
                <a:solidFill>
                  <a:srgbClr val="0070C0"/>
                </a:solidFill>
                <a:latin typeface="Times New Roman" pitchFamily="18" charset="0"/>
                <a:cs typeface="Times New Roman" pitchFamily="18" charset="0"/>
              </a:rPr>
              <a:t> , </a:t>
            </a:r>
            <a:r>
              <a:rPr lang="en-US" altLang="en-US" i="1" dirty="0">
                <a:solidFill>
                  <a:srgbClr val="0070C0"/>
                </a:solidFill>
                <a:latin typeface="Times New Roman" pitchFamily="18" charset="0"/>
                <a:cs typeface="Times New Roman" pitchFamily="18" charset="0"/>
              </a:rPr>
              <a:t>v</a:t>
            </a:r>
            <a:r>
              <a:rPr lang="en-US" altLang="en-US" baseline="-25000" dirty="0">
                <a:solidFill>
                  <a:srgbClr val="0070C0"/>
                </a:solidFill>
                <a:latin typeface="Times New Roman" pitchFamily="18" charset="0"/>
                <a:cs typeface="Times New Roman" pitchFamily="18" charset="0"/>
              </a:rPr>
              <a:t>1,3</a:t>
            </a:r>
            <a:r>
              <a:rPr lang="en-US" altLang="en-US" dirty="0">
                <a:solidFill>
                  <a:srgbClr val="0070C0"/>
                </a:solidFill>
                <a:latin typeface="Times New Roman" pitchFamily="18" charset="0"/>
                <a:cs typeface="Times New Roman" pitchFamily="18" charset="0"/>
              </a:rPr>
              <a:t> , … </a:t>
            </a:r>
            <a:r>
              <a:rPr lang="en-US" altLang="en-US" dirty="0">
                <a:latin typeface="Times New Roman" pitchFamily="18" charset="0"/>
                <a:cs typeface="Times New Roman" pitchFamily="18" charset="0"/>
              </a:rPr>
              <a:t>,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Times New Roman" pitchFamily="18" charset="0"/>
                <a:cs typeface="Times New Roman" pitchFamily="18" charset="0"/>
              </a:rPr>
              <a:t>)</a:t>
            </a:r>
          </a:p>
          <a:p>
            <a:pPr lvl="1">
              <a:buFont typeface="Arial" charset="0"/>
              <a:buNone/>
            </a:pPr>
            <a:r>
              <a:rPr lang="en-US" altLang="en-US" dirty="0">
                <a:latin typeface="Times New Roman" pitchFamily="18" charset="0"/>
                <a:cs typeface="Times New Roman" pitchFamily="18" charset="0"/>
              </a:rPr>
              <a:t>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Times New Roman" pitchFamily="18" charset="0"/>
                <a:cs typeface="Times New Roman" pitchFamily="18" charset="0"/>
              </a:rPr>
              <a:t>, </a:t>
            </a:r>
            <a:r>
              <a:rPr lang="en-US" altLang="en-US" i="1" dirty="0">
                <a:solidFill>
                  <a:srgbClr val="7030A0"/>
                </a:solidFill>
                <a:latin typeface="Times New Roman" pitchFamily="18" charset="0"/>
                <a:cs typeface="Times New Roman" pitchFamily="18" charset="0"/>
              </a:rPr>
              <a:t>v</a:t>
            </a:r>
            <a:r>
              <a:rPr lang="en-US" altLang="en-US" baseline="-25000" dirty="0">
                <a:solidFill>
                  <a:srgbClr val="7030A0"/>
                </a:solidFill>
                <a:latin typeface="Times New Roman" pitchFamily="18" charset="0"/>
                <a:cs typeface="Times New Roman" pitchFamily="18" charset="0"/>
              </a:rPr>
              <a:t>2,1</a:t>
            </a:r>
            <a:r>
              <a:rPr lang="en-US" altLang="en-US" dirty="0">
                <a:solidFill>
                  <a:srgbClr val="7030A0"/>
                </a:solidFill>
                <a:latin typeface="Times New Roman" pitchFamily="18" charset="0"/>
                <a:cs typeface="Times New Roman" pitchFamily="18" charset="0"/>
              </a:rPr>
              <a:t>, </a:t>
            </a:r>
            <a:r>
              <a:rPr lang="en-US" altLang="en-US" i="1" dirty="0">
                <a:solidFill>
                  <a:srgbClr val="7030A0"/>
                </a:solidFill>
                <a:latin typeface="Times New Roman" pitchFamily="18" charset="0"/>
                <a:cs typeface="Times New Roman" pitchFamily="18" charset="0"/>
              </a:rPr>
              <a:t>v</a:t>
            </a:r>
            <a:r>
              <a:rPr lang="en-US" altLang="en-US" baseline="-25000" dirty="0">
                <a:solidFill>
                  <a:srgbClr val="7030A0"/>
                </a:solidFill>
                <a:latin typeface="Times New Roman" pitchFamily="18" charset="0"/>
                <a:cs typeface="Times New Roman" pitchFamily="18" charset="0"/>
              </a:rPr>
              <a:t>2,2</a:t>
            </a:r>
            <a:r>
              <a:rPr lang="en-US" altLang="en-US" dirty="0">
                <a:solidFill>
                  <a:srgbClr val="7030A0"/>
                </a:solidFill>
                <a:latin typeface="Times New Roman" pitchFamily="18" charset="0"/>
                <a:cs typeface="Times New Roman" pitchFamily="18" charset="0"/>
              </a:rPr>
              <a:t> , </a:t>
            </a:r>
            <a:r>
              <a:rPr lang="en-US" altLang="en-US" i="1" dirty="0">
                <a:solidFill>
                  <a:srgbClr val="7030A0"/>
                </a:solidFill>
                <a:latin typeface="Times New Roman" pitchFamily="18" charset="0"/>
                <a:cs typeface="Times New Roman" pitchFamily="18" charset="0"/>
              </a:rPr>
              <a:t>v</a:t>
            </a:r>
            <a:r>
              <a:rPr lang="en-US" altLang="en-US" baseline="-25000" dirty="0">
                <a:solidFill>
                  <a:srgbClr val="7030A0"/>
                </a:solidFill>
                <a:latin typeface="Times New Roman" pitchFamily="18" charset="0"/>
                <a:cs typeface="Times New Roman" pitchFamily="18" charset="0"/>
              </a:rPr>
              <a:t>2,3</a:t>
            </a:r>
            <a:r>
              <a:rPr lang="en-US" altLang="en-US" dirty="0">
                <a:solidFill>
                  <a:srgbClr val="7030A0"/>
                </a:solidFill>
                <a:latin typeface="Times New Roman" pitchFamily="18" charset="0"/>
                <a:cs typeface="Times New Roman" pitchFamily="18" charset="0"/>
              </a:rPr>
              <a:t> , … </a:t>
            </a:r>
            <a:r>
              <a:rPr lang="en-US" altLang="en-US" dirty="0">
                <a:latin typeface="Times New Roman" pitchFamily="18" charset="0"/>
                <a:cs typeface="Times New Roman" pitchFamily="18" charset="0"/>
              </a:rPr>
              <a:t>, </a:t>
            </a:r>
            <a:r>
              <a:rPr lang="en-US" altLang="en-US" i="1" dirty="0" err="1">
                <a:solidFill>
                  <a:srgbClr val="FF0000"/>
                </a:solidFill>
                <a:latin typeface="Times New Roman" pitchFamily="18" charset="0"/>
                <a:cs typeface="Times New Roman" pitchFamily="18" charset="0"/>
              </a:rPr>
              <a:t>v</a:t>
            </a:r>
            <a:r>
              <a:rPr lang="en-US" altLang="en-US" i="1" baseline="-25000" dirty="0" err="1">
                <a:solidFill>
                  <a:srgbClr val="FF0000"/>
                </a:solidFill>
                <a:latin typeface="Times New Roman" pitchFamily="18" charset="0"/>
                <a:cs typeface="Times New Roman" pitchFamily="18" charset="0"/>
              </a:rPr>
              <a:t>j</a:t>
            </a:r>
            <a:r>
              <a:rPr lang="en-US" altLang="en-US" dirty="0">
                <a:latin typeface="Times New Roman" pitchFamily="18" charset="0"/>
                <a:cs typeface="Times New Roman" pitchFamily="18" charset="0"/>
              </a:rPr>
              <a:t>)</a:t>
            </a:r>
            <a:endParaRPr lang="en-US" altLang="en-US" i="1" dirty="0">
              <a:latin typeface="Times New Roman" pitchFamily="18" charset="0"/>
              <a:cs typeface="Times New Roman" pitchFamily="18" charset="0"/>
            </a:endParaRPr>
          </a:p>
          <a:p>
            <a:pPr lvl="1">
              <a:buFont typeface="Arial" charset="0"/>
              <a:buNone/>
            </a:pPr>
            <a:r>
              <a:rPr lang="en-US" altLang="en-US" dirty="0">
                <a:latin typeface="Arial" charset="0"/>
                <a:cs typeface="Arial" charset="0"/>
              </a:rPr>
              <a:t>	From this, we can construct the path</a:t>
            </a:r>
          </a:p>
          <a:p>
            <a:pPr lvl="1">
              <a:buFont typeface="Arial" charset="0"/>
              <a:buNone/>
            </a:pPr>
            <a:r>
              <a:rPr lang="en-US" altLang="en-US" dirty="0">
                <a:latin typeface="Arial" charset="0"/>
                <a:cs typeface="Arial" charset="0"/>
              </a:rPr>
              <a:t>			</a:t>
            </a:r>
            <a:r>
              <a:rPr lang="en-US" altLang="en-US" dirty="0">
                <a:latin typeface="Times New Roman" pitchFamily="18" charset="0"/>
                <a:cs typeface="Times New Roman" pitchFamily="18" charset="0"/>
              </a:rPr>
              <a:t>(</a:t>
            </a:r>
            <a:r>
              <a:rPr lang="en-US" altLang="en-US" i="1" dirty="0" err="1">
                <a:solidFill>
                  <a:srgbClr val="FF0000"/>
                </a:solidFill>
                <a:latin typeface="Times New Roman" pitchFamily="18" charset="0"/>
                <a:cs typeface="Times New Roman" pitchFamily="18" charset="0"/>
              </a:rPr>
              <a:t>v</a:t>
            </a:r>
            <a:r>
              <a:rPr lang="en-US" altLang="en-US" i="1" baseline="-25000" dirty="0" err="1">
                <a:solidFill>
                  <a:srgbClr val="FF0000"/>
                </a:solidFill>
                <a:latin typeface="Times New Roman" pitchFamily="18" charset="0"/>
                <a:cs typeface="Times New Roman" pitchFamily="18" charset="0"/>
              </a:rPr>
              <a:t>j</a:t>
            </a:r>
            <a:r>
              <a:rPr lang="en-US" altLang="en-US" dirty="0">
                <a:latin typeface="Times New Roman" pitchFamily="18" charset="0"/>
                <a:cs typeface="Times New Roman" pitchFamily="18" charset="0"/>
              </a:rPr>
              <a:t>, </a:t>
            </a:r>
            <a:r>
              <a:rPr lang="en-US" altLang="en-US" i="1" dirty="0">
                <a:solidFill>
                  <a:srgbClr val="0070C0"/>
                </a:solidFill>
                <a:latin typeface="Times New Roman" pitchFamily="18" charset="0"/>
                <a:cs typeface="Times New Roman" pitchFamily="18" charset="0"/>
              </a:rPr>
              <a:t>v</a:t>
            </a:r>
            <a:r>
              <a:rPr lang="en-US" altLang="en-US" baseline="-25000" dirty="0">
                <a:solidFill>
                  <a:srgbClr val="0070C0"/>
                </a:solidFill>
                <a:latin typeface="Times New Roman" pitchFamily="18" charset="0"/>
                <a:cs typeface="Times New Roman" pitchFamily="18" charset="0"/>
              </a:rPr>
              <a:t>1,1</a:t>
            </a:r>
            <a:r>
              <a:rPr lang="en-US" altLang="en-US" dirty="0">
                <a:solidFill>
                  <a:srgbClr val="0070C0"/>
                </a:solidFill>
                <a:latin typeface="Times New Roman" pitchFamily="18" charset="0"/>
                <a:cs typeface="Times New Roman" pitchFamily="18" charset="0"/>
              </a:rPr>
              <a:t>, </a:t>
            </a:r>
            <a:r>
              <a:rPr lang="en-US" altLang="en-US" i="1" dirty="0">
                <a:solidFill>
                  <a:srgbClr val="0070C0"/>
                </a:solidFill>
                <a:latin typeface="Times New Roman" pitchFamily="18" charset="0"/>
                <a:cs typeface="Times New Roman" pitchFamily="18" charset="0"/>
              </a:rPr>
              <a:t>v</a:t>
            </a:r>
            <a:r>
              <a:rPr lang="en-US" altLang="en-US" baseline="-25000" dirty="0">
                <a:solidFill>
                  <a:srgbClr val="0070C0"/>
                </a:solidFill>
                <a:latin typeface="Times New Roman" pitchFamily="18" charset="0"/>
                <a:cs typeface="Times New Roman" pitchFamily="18" charset="0"/>
              </a:rPr>
              <a:t>1,2</a:t>
            </a:r>
            <a:r>
              <a:rPr lang="en-US" altLang="en-US" dirty="0">
                <a:solidFill>
                  <a:srgbClr val="0070C0"/>
                </a:solidFill>
                <a:latin typeface="Times New Roman" pitchFamily="18" charset="0"/>
                <a:cs typeface="Times New Roman" pitchFamily="18" charset="0"/>
              </a:rPr>
              <a:t> , </a:t>
            </a:r>
            <a:r>
              <a:rPr lang="en-US" altLang="en-US" i="1" dirty="0">
                <a:solidFill>
                  <a:srgbClr val="0070C0"/>
                </a:solidFill>
                <a:latin typeface="Times New Roman" pitchFamily="18" charset="0"/>
                <a:cs typeface="Times New Roman" pitchFamily="18" charset="0"/>
              </a:rPr>
              <a:t>v</a:t>
            </a:r>
            <a:r>
              <a:rPr lang="en-US" altLang="en-US" baseline="-25000" dirty="0">
                <a:solidFill>
                  <a:srgbClr val="0070C0"/>
                </a:solidFill>
                <a:latin typeface="Times New Roman" pitchFamily="18" charset="0"/>
                <a:cs typeface="Times New Roman" pitchFamily="18" charset="0"/>
              </a:rPr>
              <a:t>1,3</a:t>
            </a:r>
            <a:r>
              <a:rPr lang="en-US" altLang="en-US" dirty="0">
                <a:solidFill>
                  <a:srgbClr val="0070C0"/>
                </a:solidFill>
                <a:latin typeface="Times New Roman" pitchFamily="18" charset="0"/>
                <a:cs typeface="Times New Roman" pitchFamily="18" charset="0"/>
              </a:rPr>
              <a:t> , … </a:t>
            </a:r>
            <a:r>
              <a:rPr lang="en-US" altLang="en-US" dirty="0">
                <a:latin typeface="Times New Roman" pitchFamily="18" charset="0"/>
                <a:cs typeface="Times New Roman" pitchFamily="18" charset="0"/>
              </a:rPr>
              <a:t>,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Times New Roman" pitchFamily="18" charset="0"/>
                <a:cs typeface="Times New Roman" pitchFamily="18" charset="0"/>
              </a:rPr>
              <a:t>, </a:t>
            </a:r>
            <a:r>
              <a:rPr lang="en-US" altLang="en-US" i="1" dirty="0">
                <a:solidFill>
                  <a:srgbClr val="7030A0"/>
                </a:solidFill>
                <a:latin typeface="Times New Roman" pitchFamily="18" charset="0"/>
                <a:cs typeface="Times New Roman" pitchFamily="18" charset="0"/>
              </a:rPr>
              <a:t>v</a:t>
            </a:r>
            <a:r>
              <a:rPr lang="en-US" altLang="en-US" baseline="-25000" dirty="0">
                <a:solidFill>
                  <a:srgbClr val="7030A0"/>
                </a:solidFill>
                <a:latin typeface="Times New Roman" pitchFamily="18" charset="0"/>
                <a:cs typeface="Times New Roman" pitchFamily="18" charset="0"/>
              </a:rPr>
              <a:t>2,1</a:t>
            </a:r>
            <a:r>
              <a:rPr lang="en-US" altLang="en-US" dirty="0">
                <a:solidFill>
                  <a:srgbClr val="7030A0"/>
                </a:solidFill>
                <a:latin typeface="Times New Roman" pitchFamily="18" charset="0"/>
                <a:cs typeface="Times New Roman" pitchFamily="18" charset="0"/>
              </a:rPr>
              <a:t>, </a:t>
            </a:r>
            <a:r>
              <a:rPr lang="en-US" altLang="en-US" i="1" dirty="0">
                <a:solidFill>
                  <a:srgbClr val="7030A0"/>
                </a:solidFill>
                <a:latin typeface="Times New Roman" pitchFamily="18" charset="0"/>
                <a:cs typeface="Times New Roman" pitchFamily="18" charset="0"/>
              </a:rPr>
              <a:t>v</a:t>
            </a:r>
            <a:r>
              <a:rPr lang="en-US" altLang="en-US" baseline="-25000" dirty="0">
                <a:solidFill>
                  <a:srgbClr val="7030A0"/>
                </a:solidFill>
                <a:latin typeface="Times New Roman" pitchFamily="18" charset="0"/>
                <a:cs typeface="Times New Roman" pitchFamily="18" charset="0"/>
              </a:rPr>
              <a:t>2,2</a:t>
            </a:r>
            <a:r>
              <a:rPr lang="en-US" altLang="en-US" dirty="0">
                <a:solidFill>
                  <a:srgbClr val="7030A0"/>
                </a:solidFill>
                <a:latin typeface="Times New Roman" pitchFamily="18" charset="0"/>
                <a:cs typeface="Times New Roman" pitchFamily="18" charset="0"/>
              </a:rPr>
              <a:t> , </a:t>
            </a:r>
            <a:r>
              <a:rPr lang="en-US" altLang="en-US" i="1" dirty="0">
                <a:solidFill>
                  <a:srgbClr val="7030A0"/>
                </a:solidFill>
                <a:latin typeface="Times New Roman" pitchFamily="18" charset="0"/>
                <a:cs typeface="Times New Roman" pitchFamily="18" charset="0"/>
              </a:rPr>
              <a:t>v</a:t>
            </a:r>
            <a:r>
              <a:rPr lang="en-US" altLang="en-US" baseline="-25000" dirty="0">
                <a:solidFill>
                  <a:srgbClr val="7030A0"/>
                </a:solidFill>
                <a:latin typeface="Times New Roman" pitchFamily="18" charset="0"/>
                <a:cs typeface="Times New Roman" pitchFamily="18" charset="0"/>
              </a:rPr>
              <a:t>2,3</a:t>
            </a:r>
            <a:r>
              <a:rPr lang="en-US" altLang="en-US" dirty="0">
                <a:solidFill>
                  <a:srgbClr val="7030A0"/>
                </a:solidFill>
                <a:latin typeface="Times New Roman" pitchFamily="18" charset="0"/>
                <a:cs typeface="Times New Roman" pitchFamily="18" charset="0"/>
              </a:rPr>
              <a:t> , … </a:t>
            </a:r>
            <a:r>
              <a:rPr lang="en-US" altLang="en-US" dirty="0">
                <a:latin typeface="Times New Roman" pitchFamily="18" charset="0"/>
                <a:cs typeface="Times New Roman" pitchFamily="18" charset="0"/>
              </a:rPr>
              <a:t>, </a:t>
            </a:r>
            <a:r>
              <a:rPr lang="en-US" altLang="en-US" i="1" dirty="0" err="1">
                <a:solidFill>
                  <a:srgbClr val="FF0000"/>
                </a:solidFill>
                <a:latin typeface="Times New Roman" pitchFamily="18" charset="0"/>
                <a:cs typeface="Times New Roman" pitchFamily="18" charset="0"/>
              </a:rPr>
              <a:t>v</a:t>
            </a:r>
            <a:r>
              <a:rPr lang="en-US" altLang="en-US" i="1" baseline="-25000" dirty="0" err="1">
                <a:solidFill>
                  <a:srgbClr val="FF0000"/>
                </a:solidFill>
                <a:latin typeface="Times New Roman" pitchFamily="18" charset="0"/>
                <a:cs typeface="Times New Roman" pitchFamily="18" charset="0"/>
              </a:rPr>
              <a:t>j</a:t>
            </a:r>
            <a:r>
              <a:rPr lang="en-US" altLang="en-US" dirty="0">
                <a:latin typeface="Times New Roman" pitchFamily="18" charset="0"/>
                <a:cs typeface="Times New Roman" pitchFamily="18" charset="0"/>
              </a:rPr>
              <a:t>)</a:t>
            </a:r>
          </a:p>
          <a:p>
            <a:pPr lvl="1">
              <a:buFont typeface="Arial" charset="0"/>
              <a:buNone/>
            </a:pPr>
            <a:r>
              <a:rPr lang="en-US" altLang="en-US" dirty="0">
                <a:latin typeface="Times New Roman" pitchFamily="18" charset="0"/>
                <a:cs typeface="Times New Roman" pitchFamily="18" charset="0"/>
              </a:rPr>
              <a:t>	</a:t>
            </a:r>
            <a:r>
              <a:rPr lang="en-US" altLang="en-US" dirty="0">
                <a:latin typeface="Arial" charset="0"/>
                <a:cs typeface="Arial" charset="0"/>
              </a:rPr>
              <a:t>This a path is a cycle, but this is an </a:t>
            </a:r>
            <a:r>
              <a:rPr lang="en-US" altLang="en-US" i="1" dirty="0">
                <a:latin typeface="Arial" charset="0"/>
                <a:cs typeface="Arial" charset="0"/>
              </a:rPr>
              <a:t>acyclic </a:t>
            </a:r>
            <a:r>
              <a:rPr lang="en-US" altLang="en-US" dirty="0">
                <a:latin typeface="Arial" charset="0"/>
                <a:cs typeface="Arial" charset="0"/>
              </a:rPr>
              <a:t>graph</a:t>
            </a:r>
          </a:p>
          <a:p>
            <a:pPr lvl="1">
              <a:buNone/>
            </a:pPr>
            <a:r>
              <a:rPr lang="en-US" altLang="en-US" dirty="0">
                <a:latin typeface="Arial" charset="0"/>
                <a:cs typeface="Arial" charset="0"/>
              </a:rPr>
              <a:t>	</a:t>
            </a:r>
            <a:r>
              <a:rPr lang="en-CA" dirty="0"/>
              <a:t>∴</a:t>
            </a:r>
            <a:r>
              <a:rPr lang="en-US" altLang="en-US" dirty="0">
                <a:latin typeface="Arial" charset="0"/>
                <a:cs typeface="Arial" charset="0"/>
              </a:rPr>
              <a:t> contradiction</a:t>
            </a:r>
            <a:endParaRPr lang="en-US" altLang="en-US" i="1" dirty="0">
              <a:latin typeface="Times New Roman" pitchFamily="18" charset="0"/>
              <a:cs typeface="Times New Roman" pitchFamily="18" charset="0"/>
            </a:endParaRPr>
          </a:p>
          <a:p>
            <a:pPr lvl="1">
              <a:buFont typeface="Arial" charset="0"/>
              <a:buNone/>
            </a:pPr>
            <a:endParaRPr lang="en-US" altLang="en-US" i="1" dirty="0">
              <a:latin typeface="Times New Roman" pitchFamily="18" charset="0"/>
              <a:cs typeface="Times New Roman" pitchFamily="18" charset="0"/>
            </a:endParaRPr>
          </a:p>
        </p:txBody>
      </p:sp>
      <p:sp>
        <p:nvSpPr>
          <p:cNvPr id="4"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11.4.2</a:t>
            </a:r>
          </a:p>
        </p:txBody>
      </p:sp>
    </p:spTree>
    <p:extLst>
      <p:ext uri="{BB962C8B-B14F-4D97-AF65-F5344CB8AC3E}">
        <p14:creationId xmlns:p14="http://schemas.microsoft.com/office/powerpoint/2010/main" val="207161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934172"/>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44034" name="Rectangle 2"/>
          <p:cNvSpPr>
            <a:spLocks noGrp="1"/>
          </p:cNvSpPr>
          <p:nvPr>
            <p:ph type="title" idx="4294967295"/>
          </p:nvPr>
        </p:nvSpPr>
        <p:spPr/>
        <p:txBody>
          <a:bodyPr/>
          <a:lstStyle/>
          <a:p>
            <a:r>
              <a:rPr lang="en-US" altLang="en-US" dirty="0">
                <a:latin typeface="Arial" charset="0"/>
                <a:cs typeface="Arial" charset="0"/>
              </a:rPr>
              <a:t>Analysis</a:t>
            </a:r>
          </a:p>
        </p:txBody>
      </p:sp>
      <p:sp>
        <p:nvSpPr>
          <p:cNvPr id="44035" name="Rectangle 3"/>
          <p:cNvSpPr>
            <a:spLocks noGrp="1"/>
          </p:cNvSpPr>
          <p:nvPr>
            <p:ph type="body" idx="4294967295"/>
          </p:nvPr>
        </p:nvSpPr>
        <p:spPr>
          <a:xfrm>
            <a:off x="457200" y="1600200"/>
            <a:ext cx="6995120" cy="4525963"/>
          </a:xfrm>
        </p:spPr>
        <p:txBody>
          <a:bodyPr/>
          <a:lstStyle/>
          <a:p>
            <a:pPr>
              <a:buFont typeface="Arial" charset="0"/>
              <a:buNone/>
            </a:pPr>
            <a:r>
              <a:rPr lang="en-US" altLang="en-US" dirty="0">
                <a:latin typeface="Arial" charset="0"/>
                <a:cs typeface="Arial" charset="0"/>
              </a:rPr>
              <a:t>	Finally, each value in the in-degree table is associated with an edge</a:t>
            </a:r>
          </a:p>
          <a:p>
            <a:pPr lvl="1"/>
            <a:r>
              <a:rPr lang="en-US" altLang="en-US" dirty="0">
                <a:latin typeface="Arial" charset="0"/>
                <a:cs typeface="Arial" charset="0"/>
              </a:rPr>
              <a:t>Here,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 = 16</a:t>
            </a:r>
            <a:endParaRPr lang="en-US" altLang="en-US" dirty="0">
              <a:latin typeface="Arial" charset="0"/>
              <a:cs typeface="Arial" charset="0"/>
            </a:endParaRPr>
          </a:p>
          <a:p>
            <a:pPr lvl="1"/>
            <a:r>
              <a:rPr lang="en-US" altLang="en-US" dirty="0">
                <a:latin typeface="Arial" charset="0"/>
                <a:cs typeface="Arial" charset="0"/>
              </a:rPr>
              <a:t>Each of the in-degrees must be decremented to zero</a:t>
            </a:r>
          </a:p>
          <a:p>
            <a:pPr lvl="1"/>
            <a:r>
              <a:rPr lang="en-US" altLang="en-US" dirty="0">
                <a:latin typeface="Arial" charset="0"/>
                <a:cs typeface="Arial" charset="0"/>
              </a:rPr>
              <a:t>The run time of these operations is </a:t>
            </a:r>
            <a:r>
              <a:rPr lang="en-US" altLang="en-US" dirty="0">
                <a:latin typeface="Symbol" panose="05050102010706020507" pitchFamily="18" charset="2"/>
                <a:cs typeface="Arial" charset="0"/>
              </a:rPr>
              <a:t>W</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If we are using an adjacency matrix:	</a:t>
            </a:r>
            <a:r>
              <a:rPr lang="en-US" altLang="en-US" dirty="0">
                <a:latin typeface="Symbol" panose="05050102010706020507" pitchFamily="18" charset="2"/>
                <a:cs typeface="Arial"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If we are using an adjacency list:	</a:t>
            </a:r>
            <a:r>
              <a:rPr lang="en-US" altLang="en-US" dirty="0">
                <a:latin typeface="Symbol" panose="05050102010706020507" pitchFamily="18" charset="2"/>
                <a:cs typeface="Arial" charset="0"/>
              </a:rPr>
              <a:t>Q</a:t>
            </a:r>
            <a:r>
              <a:rPr lang="en-US" altLang="en-US" dirty="0">
                <a:latin typeface="Times New Roman" panose="02020603050405020304" pitchFamily="18" charset="0"/>
                <a:cs typeface="Times New Roman" panose="02020603050405020304" pitchFamily="18" charset="0"/>
              </a:rPr>
              <a:t>(|E|)</a:t>
            </a:r>
          </a:p>
          <a:p>
            <a:pPr marL="457200" lvl="1" indent="0">
              <a:buNone/>
            </a:pPr>
            <a:endParaRPr lang="en-US" altLang="en-US" dirty="0">
              <a:latin typeface="Arial" charset="0"/>
              <a:cs typeface="Arial" charset="0"/>
            </a:endParaRPr>
          </a:p>
        </p:txBody>
      </p:sp>
      <p:graphicFrame>
        <p:nvGraphicFramePr>
          <p:cNvPr id="5" name="Group 5"/>
          <p:cNvGraphicFramePr>
            <a:graphicFrameLocks noGrp="1"/>
          </p:cNvGraphicFramePr>
          <p:nvPr>
            <p:extLst>
              <p:ext uri="{D42A27DB-BD31-4B8C-83A1-F6EECF244321}">
                <p14:modId xmlns:p14="http://schemas.microsoft.com/office/powerpoint/2010/main" val="3464018411"/>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cxnSp>
        <p:nvCxnSpPr>
          <p:cNvPr id="7" name="Straight Connector 6"/>
          <p:cNvCxnSpPr/>
          <p:nvPr/>
        </p:nvCxnSpPr>
        <p:spPr>
          <a:xfrm>
            <a:off x="7668344" y="6432316"/>
            <a:ext cx="6480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875270" y="6444044"/>
            <a:ext cx="441146" cy="369332"/>
          </a:xfrm>
          <a:prstGeom prst="rect">
            <a:avLst/>
          </a:prstGeom>
        </p:spPr>
        <p:txBody>
          <a:bodyPr wrap="none">
            <a:spAutoFit/>
          </a:bodyPr>
          <a:lstStyle/>
          <a:p>
            <a:r>
              <a:rPr lang="en-US" altLang="en-US" b="1" dirty="0">
                <a:solidFill>
                  <a:srgbClr val="FF0000"/>
                </a:solidFill>
              </a:rPr>
              <a:t>16</a:t>
            </a:r>
            <a:endParaRPr lang="en-CA" b="1" dirty="0">
              <a:solidFill>
                <a:srgbClr val="FF0000"/>
              </a:solidFill>
            </a:endParaRPr>
          </a:p>
        </p:txBody>
      </p:sp>
      <p:sp>
        <p:nvSpPr>
          <p:cNvPr id="11" name="Rectangle 10"/>
          <p:cNvSpPr/>
          <p:nvPr/>
        </p:nvSpPr>
        <p:spPr>
          <a:xfrm>
            <a:off x="7740352" y="6022506"/>
            <a:ext cx="319318" cy="369332"/>
          </a:xfrm>
          <a:prstGeom prst="rect">
            <a:avLst/>
          </a:prstGeom>
        </p:spPr>
        <p:txBody>
          <a:bodyPr wrap="none">
            <a:spAutoFit/>
          </a:bodyPr>
          <a:lstStyle/>
          <a:p>
            <a:r>
              <a:rPr lang="en-US" altLang="en-US" b="1" dirty="0">
                <a:solidFill>
                  <a:srgbClr val="FF0000"/>
                </a:solidFill>
              </a:rPr>
              <a:t>+</a:t>
            </a:r>
            <a:endParaRPr lang="en-CA" b="1" dirty="0">
              <a:solidFill>
                <a:srgbClr val="FF0000"/>
              </a:solidFill>
            </a:endParaRPr>
          </a:p>
        </p:txBody>
      </p:sp>
      <p:sp>
        <p:nvSpPr>
          <p:cNvPr id="12"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11.4.6</a:t>
            </a:r>
          </a:p>
        </p:txBody>
      </p:sp>
    </p:spTree>
    <p:extLst>
      <p:ext uri="{BB962C8B-B14F-4D97-AF65-F5344CB8AC3E}">
        <p14:creationId xmlns:p14="http://schemas.microsoft.com/office/powerpoint/2010/main" val="199037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Analysis</a:t>
            </a:r>
          </a:p>
        </p:txBody>
      </p:sp>
      <p:sp>
        <p:nvSpPr>
          <p:cNvPr id="44035" name="Rectangle 3"/>
          <p:cNvSpPr>
            <a:spLocks noGrp="1"/>
          </p:cNvSpPr>
          <p:nvPr>
            <p:ph type="body" idx="4294967295"/>
          </p:nvPr>
        </p:nvSpPr>
        <p:spPr>
          <a:xfrm>
            <a:off x="457200" y="1600200"/>
            <a:ext cx="6995120" cy="4525963"/>
          </a:xfrm>
        </p:spPr>
        <p:txBody>
          <a:bodyPr/>
          <a:lstStyle/>
          <a:p>
            <a:pPr>
              <a:buNone/>
            </a:pPr>
            <a:r>
              <a:rPr lang="en-US" altLang="en-US" dirty="0">
                <a:latin typeface="Arial" charset="0"/>
                <a:cs typeface="Arial" charset="0"/>
              </a:rPr>
              <a:t>	Therefore, the run time of a topological sort is:</a:t>
            </a:r>
          </a:p>
          <a:p>
            <a:pPr marL="342900" lvl="1" indent="-342900">
              <a:buNone/>
            </a:pPr>
            <a:r>
              <a:rPr lang="en-US" altLang="en-US" dirty="0">
                <a:latin typeface="Arial" charset="0"/>
                <a:cs typeface="Arial" charset="0"/>
              </a:rPr>
              <a:t>		</a:t>
            </a:r>
            <a:r>
              <a:rPr lang="en-US" altLang="en-US" dirty="0">
                <a:latin typeface="Symbol" panose="05050102010706020507" pitchFamily="18" charset="2"/>
                <a:cs typeface="Arial"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 </a:t>
            </a:r>
            <a:r>
              <a:rPr lang="en-US" altLang="en-US" dirty="0">
                <a:latin typeface="Arial" charset="0"/>
                <a:cs typeface="Arial" charset="0"/>
              </a:rPr>
              <a:t> if we use an adjacency list</a:t>
            </a:r>
            <a:endParaRPr lang="en-US" altLang="en-US" dirty="0">
              <a:latin typeface="Times New Roman" panose="02020603050405020304" pitchFamily="18" charset="0"/>
              <a:cs typeface="Times New Roman" panose="02020603050405020304" pitchFamily="18" charset="0"/>
            </a:endParaRPr>
          </a:p>
          <a:p>
            <a:pPr marL="342900" lvl="1" indent="-342900">
              <a:buNone/>
            </a:pPr>
            <a:r>
              <a:rPr lang="en-US" altLang="en-US" dirty="0">
                <a:latin typeface="Arial" charset="0"/>
                <a:cs typeface="Arial" charset="0"/>
              </a:rPr>
              <a:t>		</a:t>
            </a:r>
            <a:r>
              <a:rPr lang="en-US" altLang="en-US" dirty="0">
                <a:latin typeface="Symbol" panose="05050102010706020507" pitchFamily="18" charset="2"/>
                <a:cs typeface="Arial"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if we use an adjacency matrix</a:t>
            </a:r>
          </a:p>
          <a:p>
            <a:pPr marL="342900" lvl="1" indent="-342900">
              <a:buNone/>
            </a:pPr>
            <a:r>
              <a:rPr lang="en-US" altLang="en-US" dirty="0">
                <a:latin typeface="Arial" charset="0"/>
                <a:cs typeface="Arial" charset="0"/>
              </a:rPr>
              <a:t>	and the memory requirements is </a:t>
            </a:r>
            <a:r>
              <a:rPr lang="en-US" altLang="en-US" dirty="0">
                <a:latin typeface="Symbol" panose="05050102010706020507" pitchFamily="18" charset="2"/>
                <a:cs typeface="Arial"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a:buNone/>
            </a:pPr>
            <a:endParaRPr lang="en-US" altLang="en-US" dirty="0">
              <a:latin typeface="Arial" charset="0"/>
              <a:cs typeface="Arial" charset="0"/>
            </a:endParaRPr>
          </a:p>
        </p:txBody>
      </p:sp>
      <p:graphicFrame>
        <p:nvGraphicFramePr>
          <p:cNvPr id="5" name="Group 5"/>
          <p:cNvGraphicFramePr>
            <a:graphicFrameLocks noGrp="1"/>
          </p:cNvGraphicFramePr>
          <p:nvPr>
            <p:extLst>
              <p:ext uri="{D42A27DB-BD31-4B8C-83A1-F6EECF244321}">
                <p14:modId xmlns:p14="http://schemas.microsoft.com/office/powerpoint/2010/main" val="1701401037"/>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6"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934172"/>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11.4.6</a:t>
            </a:r>
          </a:p>
        </p:txBody>
      </p:sp>
    </p:spTree>
    <p:extLst>
      <p:ext uri="{BB962C8B-B14F-4D97-AF65-F5344CB8AC3E}">
        <p14:creationId xmlns:p14="http://schemas.microsoft.com/office/powerpoint/2010/main" val="242984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934172"/>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44034" name="Rectangle 2"/>
          <p:cNvSpPr>
            <a:spLocks noGrp="1"/>
          </p:cNvSpPr>
          <p:nvPr>
            <p:ph type="title" idx="4294967295"/>
          </p:nvPr>
        </p:nvSpPr>
        <p:spPr/>
        <p:txBody>
          <a:bodyPr/>
          <a:lstStyle/>
          <a:p>
            <a:r>
              <a:rPr lang="en-US" altLang="en-US" dirty="0">
                <a:latin typeface="Arial" charset="0"/>
                <a:cs typeface="Arial" charset="0"/>
              </a:rPr>
              <a:t>Analysis</a:t>
            </a:r>
          </a:p>
        </p:txBody>
      </p:sp>
      <p:sp>
        <p:nvSpPr>
          <p:cNvPr id="44035" name="Rectangle 3"/>
          <p:cNvSpPr>
            <a:spLocks noGrp="1"/>
          </p:cNvSpPr>
          <p:nvPr>
            <p:ph type="body" idx="4294967295"/>
          </p:nvPr>
        </p:nvSpPr>
        <p:spPr>
          <a:xfrm>
            <a:off x="457200" y="1600200"/>
            <a:ext cx="6995120" cy="4525963"/>
          </a:xfrm>
        </p:spPr>
        <p:txBody>
          <a:bodyPr/>
          <a:lstStyle/>
          <a:p>
            <a:pPr>
              <a:buNone/>
            </a:pPr>
            <a:r>
              <a:rPr lang="en-US" altLang="en-US" dirty="0">
                <a:latin typeface="Arial" charset="0"/>
                <a:cs typeface="Arial" charset="0"/>
              </a:rPr>
              <a:t>	What happens if at some step, all remaining vertices have an in-degree greater than zero?</a:t>
            </a:r>
          </a:p>
          <a:p>
            <a:pPr lvl="1"/>
            <a:r>
              <a:rPr lang="en-US" altLang="en-US" dirty="0">
                <a:latin typeface="Arial" charset="0"/>
                <a:cs typeface="Arial" charset="0"/>
              </a:rPr>
              <a:t>There must be at least one cycle within that sub-set of vertices</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Consequence:  we now have an </a:t>
            </a:r>
            <a:r>
              <a:rPr lang="en-US" altLang="en-US" dirty="0">
                <a:latin typeface="Symbol" panose="05050102010706020507" pitchFamily="18" charset="2"/>
                <a:cs typeface="Arial"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 </a:t>
            </a:r>
            <a:r>
              <a:rPr lang="en-US" altLang="en-US" dirty="0">
                <a:latin typeface="Arial" charset="0"/>
                <a:cs typeface="Arial" charset="0"/>
              </a:rPr>
              <a:t> algorithm</a:t>
            </a:r>
            <a:br>
              <a:rPr lang="en-US" altLang="en-US" dirty="0">
                <a:latin typeface="Arial" charset="0"/>
                <a:cs typeface="Arial" charset="0"/>
              </a:rPr>
            </a:br>
            <a:r>
              <a:rPr lang="en-US" altLang="en-US" dirty="0">
                <a:latin typeface="Arial" charset="0"/>
                <a:cs typeface="Arial" charset="0"/>
              </a:rPr>
              <a:t>for determining if a graph has a cycle</a:t>
            </a:r>
            <a:endParaRPr lang="en-US" altLang="en-US" dirty="0">
              <a:latin typeface="Times New Roman" panose="02020603050405020304" pitchFamily="18" charset="0"/>
              <a:cs typeface="Times New Roman" panose="02020603050405020304" pitchFamily="18" charset="0"/>
            </a:endParaRPr>
          </a:p>
          <a:p>
            <a:pPr>
              <a:buNone/>
            </a:pPr>
            <a:endParaRPr lang="en-US" altLang="en-US" dirty="0">
              <a:latin typeface="Arial" charset="0"/>
              <a:cs typeface="Arial" charset="0"/>
            </a:endParaRPr>
          </a:p>
        </p:txBody>
      </p:sp>
      <p:graphicFrame>
        <p:nvGraphicFramePr>
          <p:cNvPr id="5" name="Group 5"/>
          <p:cNvGraphicFramePr>
            <a:graphicFrameLocks noGrp="1"/>
          </p:cNvGraphicFramePr>
          <p:nvPr>
            <p:extLst>
              <p:ext uri="{D42A27DB-BD31-4B8C-83A1-F6EECF244321}">
                <p14:modId xmlns:p14="http://schemas.microsoft.com/office/powerpoint/2010/main" val="3741198141"/>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7"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11.4.6</a:t>
            </a:r>
          </a:p>
        </p:txBody>
      </p:sp>
    </p:spTree>
    <p:extLst>
      <p:ext uri="{BB962C8B-B14F-4D97-AF65-F5344CB8AC3E}">
        <p14:creationId xmlns:p14="http://schemas.microsoft.com/office/powerpoint/2010/main" val="1303656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Implementation</a:t>
            </a:r>
          </a:p>
        </p:txBody>
      </p:sp>
      <p:sp>
        <p:nvSpPr>
          <p:cNvPr id="3" name="Content Placeholder 2"/>
          <p:cNvSpPr>
            <a:spLocks noGrp="1"/>
          </p:cNvSpPr>
          <p:nvPr>
            <p:ph idx="1"/>
          </p:nvPr>
        </p:nvSpPr>
        <p:spPr/>
        <p:txBody>
          <a:bodyPr/>
          <a:lstStyle/>
          <a:p>
            <a:pPr marL="357188" indent="-357188">
              <a:buNone/>
            </a:pPr>
            <a:r>
              <a:rPr lang="en-CA" dirty="0"/>
              <a:t>	Thus, to implement a topological sort:</a:t>
            </a:r>
          </a:p>
          <a:p>
            <a:pPr lvl="1"/>
            <a:r>
              <a:rPr lang="en-CA" dirty="0"/>
              <a:t>Allocate memory for and initialize an array of in-degrees</a:t>
            </a:r>
          </a:p>
          <a:p>
            <a:pPr lvl="1"/>
            <a:r>
              <a:rPr lang="en-CA" dirty="0"/>
              <a:t>Create a queue and initialize it with all vertices that have in-degree zero</a:t>
            </a:r>
          </a:p>
          <a:p>
            <a:pPr lvl="1"/>
            <a:endParaRPr lang="en-CA" dirty="0"/>
          </a:p>
          <a:p>
            <a:pPr>
              <a:buNone/>
            </a:pPr>
            <a:r>
              <a:rPr lang="en-CA" dirty="0"/>
              <a:t>	While the queue is not empty:</a:t>
            </a:r>
            <a:endParaRPr lang="en-US" altLang="en-US" dirty="0">
              <a:latin typeface="Arial" charset="0"/>
              <a:cs typeface="Arial" charset="0"/>
            </a:endParaRPr>
          </a:p>
          <a:p>
            <a:pPr lvl="1"/>
            <a:r>
              <a:rPr lang="en-US" altLang="en-US" dirty="0">
                <a:latin typeface="Arial" charset="0"/>
                <a:cs typeface="Arial" charset="0"/>
              </a:rPr>
              <a:t>Pop a vertex from the queue</a:t>
            </a:r>
          </a:p>
          <a:p>
            <a:pPr lvl="1"/>
            <a:r>
              <a:rPr lang="en-US" altLang="en-US" dirty="0">
                <a:latin typeface="Arial" charset="0"/>
                <a:cs typeface="Arial" charset="0"/>
              </a:rPr>
              <a:t>Decrement the in-degree of each neighbor</a:t>
            </a:r>
          </a:p>
          <a:p>
            <a:pPr lvl="1"/>
            <a:r>
              <a:rPr lang="en-US" altLang="en-US" dirty="0">
                <a:latin typeface="Arial" charset="0"/>
                <a:cs typeface="Arial" charset="0"/>
              </a:rPr>
              <a:t>Those neighbors whose in-degree was decremented to zero are pushed onto the queue</a:t>
            </a:r>
            <a:endParaRPr lang="en-CA" dirty="0"/>
          </a:p>
          <a:p>
            <a:pPr marL="357188" indent="-357188">
              <a:buNone/>
            </a:pPr>
            <a:endParaRPr lang="en-CA" dirty="0"/>
          </a:p>
          <a:p>
            <a:pPr lvl="1"/>
            <a:endParaRPr lang="en-CA" dirty="0"/>
          </a:p>
        </p:txBody>
      </p:sp>
      <p:sp>
        <p:nvSpPr>
          <p:cNvPr id="4"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11.4.7</a:t>
            </a:r>
          </a:p>
        </p:txBody>
      </p:sp>
    </p:spTree>
    <p:extLst>
      <p:ext uri="{BB962C8B-B14F-4D97-AF65-F5344CB8AC3E}">
        <p14:creationId xmlns:p14="http://schemas.microsoft.com/office/powerpoint/2010/main" val="990284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Implementation</a:t>
            </a:r>
          </a:p>
        </p:txBody>
      </p:sp>
      <p:sp>
        <p:nvSpPr>
          <p:cNvPr id="3" name="Content Placeholder 2"/>
          <p:cNvSpPr>
            <a:spLocks noGrp="1"/>
          </p:cNvSpPr>
          <p:nvPr>
            <p:ph idx="1"/>
          </p:nvPr>
        </p:nvSpPr>
        <p:spPr/>
        <p:txBody>
          <a:bodyPr/>
          <a:lstStyle/>
          <a:p>
            <a:pPr marL="357188" indent="-357188">
              <a:buNone/>
            </a:pPr>
            <a:r>
              <a:rPr lang="en-CA" dirty="0"/>
              <a:t>	We will, however, use a trick with our queue</a:t>
            </a:r>
          </a:p>
          <a:p>
            <a:pPr lvl="1"/>
            <a:r>
              <a:rPr lang="en-CA" dirty="0"/>
              <a:t>Initialization</a:t>
            </a:r>
          </a:p>
          <a:p>
            <a:pPr marL="914400" lvl="2" indent="0">
              <a:buNone/>
            </a:pPr>
            <a:r>
              <a:rPr lang="en-CA" dirty="0">
                <a:latin typeface="Consolas" panose="020B0609020204030204" pitchFamily="49" charset="0"/>
                <a:cs typeface="Consolas" panose="020B0609020204030204" pitchFamily="49" charset="0"/>
              </a:rPr>
              <a:t>Type array[</a:t>
            </a:r>
            <a:r>
              <a:rPr lang="en-CA" dirty="0" err="1">
                <a:latin typeface="Consolas" panose="020B0609020204030204" pitchFamily="49" charset="0"/>
                <a:cs typeface="Consolas" panose="020B0609020204030204" pitchFamily="49" charset="0"/>
              </a:rPr>
              <a:t>vertex_size</a:t>
            </a:r>
            <a:r>
              <a:rPr lang="en-CA" dirty="0">
                <a:latin typeface="Consolas" panose="020B0609020204030204" pitchFamily="49" charset="0"/>
                <a:cs typeface="Consolas" panose="020B0609020204030204" pitchFamily="49" charset="0"/>
              </a:rPr>
              <a:t>()];</a:t>
            </a:r>
          </a:p>
          <a:p>
            <a:pPr marL="914400" lvl="2" indent="0">
              <a:buNone/>
            </a:pPr>
            <a:r>
              <a:rPr lang="en-CA" dirty="0" err="1">
                <a:latin typeface="Consolas" panose="020B0609020204030204" pitchFamily="49" charset="0"/>
                <a:cs typeface="Consolas" panose="020B0609020204030204" pitchFamily="49" charset="0"/>
              </a:rPr>
              <a:t>int</a:t>
            </a:r>
            <a:r>
              <a:rPr lang="en-CA" dirty="0">
                <a:latin typeface="Consolas" panose="020B0609020204030204" pitchFamily="49" charset="0"/>
                <a:cs typeface="Consolas" panose="020B0609020204030204" pitchFamily="49" charset="0"/>
              </a:rPr>
              <a:t> </a:t>
            </a:r>
            <a:r>
              <a:rPr lang="en-CA" dirty="0" err="1">
                <a:latin typeface="Consolas" panose="020B0609020204030204" pitchFamily="49" charset="0"/>
                <a:cs typeface="Consolas" panose="020B0609020204030204" pitchFamily="49" charset="0"/>
              </a:rPr>
              <a:t>ihead</a:t>
            </a:r>
            <a:r>
              <a:rPr lang="en-CA" dirty="0">
                <a:latin typeface="Consolas" panose="020B0609020204030204" pitchFamily="49" charset="0"/>
                <a:cs typeface="Consolas" panose="020B0609020204030204" pitchFamily="49" charset="0"/>
              </a:rPr>
              <a:t> = 0, </a:t>
            </a:r>
            <a:r>
              <a:rPr lang="en-CA" dirty="0" err="1">
                <a:latin typeface="Consolas" panose="020B0609020204030204" pitchFamily="49" charset="0"/>
                <a:cs typeface="Consolas" panose="020B0609020204030204" pitchFamily="49" charset="0"/>
              </a:rPr>
              <a:t>itail</a:t>
            </a:r>
            <a:r>
              <a:rPr lang="en-CA" dirty="0">
                <a:latin typeface="Consolas" panose="020B0609020204030204" pitchFamily="49" charset="0"/>
                <a:cs typeface="Consolas" panose="020B0609020204030204" pitchFamily="49" charset="0"/>
              </a:rPr>
              <a:t> = -1;</a:t>
            </a:r>
          </a:p>
          <a:p>
            <a:pPr lvl="1"/>
            <a:endParaRPr lang="en-CA" sz="1000" dirty="0"/>
          </a:p>
          <a:p>
            <a:pPr lvl="1"/>
            <a:r>
              <a:rPr lang="en-CA" dirty="0"/>
              <a:t>Testing if empty:</a:t>
            </a:r>
          </a:p>
          <a:p>
            <a:pPr marL="914400" lvl="2" indent="0">
              <a:buNone/>
            </a:pPr>
            <a:r>
              <a:rPr lang="en-CA" dirty="0" err="1">
                <a:latin typeface="Consolas" panose="020B0609020204030204" pitchFamily="49" charset="0"/>
                <a:cs typeface="Consolas" panose="020B0609020204030204" pitchFamily="49" charset="0"/>
              </a:rPr>
              <a:t>ihead</a:t>
            </a:r>
            <a:r>
              <a:rPr lang="en-CA" dirty="0">
                <a:latin typeface="Consolas" panose="020B0609020204030204" pitchFamily="49" charset="0"/>
                <a:cs typeface="Consolas" panose="020B0609020204030204" pitchFamily="49" charset="0"/>
              </a:rPr>
              <a:t> == </a:t>
            </a:r>
            <a:r>
              <a:rPr lang="en-CA" dirty="0" err="1">
                <a:latin typeface="Consolas" panose="020B0609020204030204" pitchFamily="49" charset="0"/>
                <a:cs typeface="Consolas" panose="020B0609020204030204" pitchFamily="49" charset="0"/>
              </a:rPr>
              <a:t>itail</a:t>
            </a:r>
            <a:r>
              <a:rPr lang="en-CA" dirty="0">
                <a:latin typeface="Consolas" panose="020B0609020204030204" pitchFamily="49" charset="0"/>
                <a:cs typeface="Consolas" panose="020B0609020204030204" pitchFamily="49" charset="0"/>
              </a:rPr>
              <a:t> + 1</a:t>
            </a:r>
          </a:p>
          <a:p>
            <a:pPr lvl="1"/>
            <a:endParaRPr lang="en-CA" sz="1000" dirty="0"/>
          </a:p>
          <a:p>
            <a:pPr lvl="1"/>
            <a:r>
              <a:rPr lang="en-CA" dirty="0"/>
              <a:t>For push</a:t>
            </a:r>
          </a:p>
          <a:p>
            <a:pPr marL="914400" lvl="2" indent="0">
              <a:buNone/>
            </a:pPr>
            <a:r>
              <a:rPr lang="en-CA" dirty="0">
                <a:latin typeface="Consolas" panose="020B0609020204030204" pitchFamily="49" charset="0"/>
                <a:cs typeface="Consolas" panose="020B0609020204030204" pitchFamily="49" charset="0"/>
              </a:rPr>
              <a:t>++</a:t>
            </a:r>
            <a:r>
              <a:rPr lang="en-CA" dirty="0" err="1">
                <a:latin typeface="Consolas" panose="020B0609020204030204" pitchFamily="49" charset="0"/>
                <a:cs typeface="Consolas" panose="020B0609020204030204" pitchFamily="49" charset="0"/>
              </a:rPr>
              <a:t>itail</a:t>
            </a:r>
            <a:r>
              <a:rPr lang="en-CA" dirty="0">
                <a:latin typeface="Consolas" panose="020B0609020204030204" pitchFamily="49" charset="0"/>
                <a:cs typeface="Consolas" panose="020B0609020204030204" pitchFamily="49" charset="0"/>
              </a:rPr>
              <a:t>;</a:t>
            </a:r>
          </a:p>
          <a:p>
            <a:pPr marL="914400" lvl="2" indent="0">
              <a:buNone/>
            </a:pPr>
            <a:r>
              <a:rPr lang="en-CA" dirty="0">
                <a:latin typeface="Consolas" panose="020B0609020204030204" pitchFamily="49" charset="0"/>
                <a:cs typeface="Consolas" panose="020B0609020204030204" pitchFamily="49" charset="0"/>
              </a:rPr>
              <a:t>array[</a:t>
            </a:r>
            <a:r>
              <a:rPr lang="en-CA" dirty="0" err="1">
                <a:latin typeface="Consolas" panose="020B0609020204030204" pitchFamily="49" charset="0"/>
                <a:cs typeface="Consolas" panose="020B0609020204030204" pitchFamily="49" charset="0"/>
              </a:rPr>
              <a:t>itail</a:t>
            </a:r>
            <a:r>
              <a:rPr lang="en-CA" dirty="0">
                <a:latin typeface="Consolas" panose="020B0609020204030204" pitchFamily="49" charset="0"/>
                <a:cs typeface="Consolas" panose="020B0609020204030204" pitchFamily="49" charset="0"/>
              </a:rPr>
              <a:t>] = </a:t>
            </a:r>
            <a:r>
              <a:rPr lang="en-CA" i="1" dirty="0">
                <a:latin typeface="Consolas" panose="020B0609020204030204" pitchFamily="49" charset="0"/>
                <a:cs typeface="Consolas" panose="020B0609020204030204" pitchFamily="49" charset="0"/>
              </a:rPr>
              <a:t>next vertex</a:t>
            </a:r>
            <a:r>
              <a:rPr lang="en-CA" dirty="0">
                <a:latin typeface="Consolas" panose="020B0609020204030204" pitchFamily="49" charset="0"/>
                <a:cs typeface="Consolas" panose="020B0609020204030204" pitchFamily="49" charset="0"/>
              </a:rPr>
              <a:t>;</a:t>
            </a:r>
          </a:p>
          <a:p>
            <a:pPr lvl="1"/>
            <a:endParaRPr lang="en-CA" sz="1000" dirty="0"/>
          </a:p>
          <a:p>
            <a:pPr lvl="1"/>
            <a:r>
              <a:rPr lang="en-CA" dirty="0"/>
              <a:t>For pop</a:t>
            </a:r>
          </a:p>
          <a:p>
            <a:pPr marL="914400" lvl="2" indent="0">
              <a:buNone/>
            </a:pPr>
            <a:r>
              <a:rPr lang="en-CA" dirty="0">
                <a:latin typeface="Consolas" panose="020B0609020204030204" pitchFamily="49" charset="0"/>
                <a:cs typeface="Consolas" panose="020B0609020204030204" pitchFamily="49" charset="0"/>
              </a:rPr>
              <a:t>Type </a:t>
            </a:r>
            <a:r>
              <a:rPr lang="en-CA" dirty="0" err="1">
                <a:latin typeface="Consolas" panose="020B0609020204030204" pitchFamily="49" charset="0"/>
                <a:cs typeface="Consolas" panose="020B0609020204030204" pitchFamily="49" charset="0"/>
              </a:rPr>
              <a:t>current_top</a:t>
            </a:r>
            <a:r>
              <a:rPr lang="en-CA" dirty="0">
                <a:latin typeface="Consolas" panose="020B0609020204030204" pitchFamily="49" charset="0"/>
                <a:cs typeface="Consolas" panose="020B0609020204030204" pitchFamily="49" charset="0"/>
              </a:rPr>
              <a:t> = array[</a:t>
            </a:r>
            <a:r>
              <a:rPr lang="en-CA" dirty="0" err="1">
                <a:latin typeface="Consolas" panose="020B0609020204030204" pitchFamily="49" charset="0"/>
                <a:cs typeface="Consolas" panose="020B0609020204030204" pitchFamily="49" charset="0"/>
              </a:rPr>
              <a:t>ihead</a:t>
            </a:r>
            <a:r>
              <a:rPr lang="en-CA" dirty="0">
                <a:latin typeface="Consolas" panose="020B0609020204030204" pitchFamily="49" charset="0"/>
                <a:cs typeface="Consolas" panose="020B0609020204030204" pitchFamily="49" charset="0"/>
              </a:rPr>
              <a:t>];</a:t>
            </a:r>
          </a:p>
          <a:p>
            <a:pPr marL="914400" lvl="2" indent="0">
              <a:buNone/>
            </a:pPr>
            <a:r>
              <a:rPr lang="en-CA" dirty="0">
                <a:latin typeface="Consolas" panose="020B0609020204030204" pitchFamily="49" charset="0"/>
                <a:cs typeface="Consolas" panose="020B0609020204030204" pitchFamily="49" charset="0"/>
              </a:rPr>
              <a:t>++</a:t>
            </a:r>
            <a:r>
              <a:rPr lang="en-CA" dirty="0" err="1">
                <a:latin typeface="Consolas" panose="020B0609020204030204" pitchFamily="49" charset="0"/>
                <a:cs typeface="Consolas" panose="020B0609020204030204" pitchFamily="49" charset="0"/>
              </a:rPr>
              <a:t>ihead</a:t>
            </a:r>
            <a:r>
              <a:rPr lang="en-CA" dirty="0">
                <a:latin typeface="Consolas" panose="020B0609020204030204" pitchFamily="49" charset="0"/>
                <a:cs typeface="Consolas" panose="020B0609020204030204" pitchFamily="49" charset="0"/>
              </a:rPr>
              <a:t>;</a:t>
            </a:r>
          </a:p>
        </p:txBody>
      </p:sp>
      <p:sp>
        <p:nvSpPr>
          <p:cNvPr id="4"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11.4.7</a:t>
            </a:r>
          </a:p>
        </p:txBody>
      </p:sp>
    </p:spTree>
    <p:extLst>
      <p:ext uri="{BB962C8B-B14F-4D97-AF65-F5344CB8AC3E}">
        <p14:creationId xmlns:p14="http://schemas.microsoft.com/office/powerpoint/2010/main" val="245939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Implementation</a:t>
            </a:r>
          </a:p>
        </p:txBody>
      </p:sp>
      <p:sp>
        <p:nvSpPr>
          <p:cNvPr id="3" name="Content Placeholder 2"/>
          <p:cNvSpPr>
            <a:spLocks noGrp="1"/>
          </p:cNvSpPr>
          <p:nvPr>
            <p:ph idx="1"/>
          </p:nvPr>
        </p:nvSpPr>
        <p:spPr/>
        <p:txBody>
          <a:bodyPr/>
          <a:lstStyle/>
          <a:p>
            <a:pPr marL="357188" indent="-357188">
              <a:buNone/>
            </a:pPr>
            <a:r>
              <a:rPr lang="en-CA" dirty="0"/>
              <a:t>	Because we place each vertex into the queue exactly once</a:t>
            </a:r>
          </a:p>
          <a:p>
            <a:pPr lvl="1"/>
            <a:r>
              <a:rPr lang="en-CA" dirty="0"/>
              <a:t>We must never resize the array</a:t>
            </a:r>
          </a:p>
          <a:p>
            <a:pPr lvl="1"/>
            <a:r>
              <a:rPr lang="en-CA" dirty="0"/>
              <a:t>We do not have to worry about the queue cycling</a:t>
            </a:r>
          </a:p>
          <a:p>
            <a:pPr lvl="1"/>
            <a:endParaRPr lang="en-CA" dirty="0"/>
          </a:p>
          <a:p>
            <a:pPr marL="355600" indent="-355600">
              <a:buNone/>
            </a:pPr>
            <a:r>
              <a:rPr lang="en-CA" dirty="0"/>
              <a:t>	Most importantly, however, because of the properties of a queue</a:t>
            </a:r>
          </a:p>
          <a:p>
            <a:pPr lvl="1"/>
            <a:r>
              <a:rPr lang="en-CA" dirty="0"/>
              <a:t>When we finish, the underlying array stores the topological sort</a:t>
            </a:r>
          </a:p>
        </p:txBody>
      </p:sp>
      <p:sp>
        <p:nvSpPr>
          <p:cNvPr id="4"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11.4.7</a:t>
            </a:r>
          </a:p>
        </p:txBody>
      </p:sp>
    </p:spTree>
    <p:extLst>
      <p:ext uri="{BB962C8B-B14F-4D97-AF65-F5344CB8AC3E}">
        <p14:creationId xmlns:p14="http://schemas.microsoft.com/office/powerpoint/2010/main" val="26183780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5600" indent="-355600">
              <a:buNone/>
            </a:pPr>
            <a:r>
              <a:rPr lang="en-CA" dirty="0"/>
              <a:t>	With the previous example, we initialize:</a:t>
            </a:r>
          </a:p>
          <a:p>
            <a:pPr lvl="1"/>
            <a:r>
              <a:rPr lang="en-CA" dirty="0"/>
              <a:t>The array of in-degrees</a:t>
            </a:r>
          </a:p>
          <a:p>
            <a:pPr lvl="1"/>
            <a:r>
              <a:rPr lang="en-CA" dirty="0"/>
              <a:t>The queue</a:t>
            </a:r>
          </a:p>
        </p:txBody>
      </p:sp>
      <p:graphicFrame>
        <p:nvGraphicFramePr>
          <p:cNvPr id="4" name="Group 5"/>
          <p:cNvGraphicFramePr>
            <a:graphicFrameLocks noGrp="1"/>
          </p:cNvGraphicFramePr>
          <p:nvPr>
            <p:extLst>
              <p:ext uri="{D42A27DB-BD31-4B8C-83A1-F6EECF244321}">
                <p14:modId xmlns:p14="http://schemas.microsoft.com/office/powerpoint/2010/main" val="1561340475"/>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642618163"/>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796054"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10371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298" y="6453336"/>
            <a:ext cx="1755609" cy="307777"/>
          </a:xfrm>
          <a:prstGeom prst="rect">
            <a:avLst/>
          </a:prstGeom>
          <a:noFill/>
        </p:spPr>
        <p:txBody>
          <a:bodyPr wrap="none" rtlCol="0">
            <a:spAutoFit/>
          </a:bodyPr>
          <a:lstStyle/>
          <a:p>
            <a:r>
              <a:rPr lang="en-CA" sz="1400" dirty="0"/>
              <a:t>The queue is empty</a:t>
            </a:r>
          </a:p>
        </p:txBody>
      </p: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Tree>
    <p:extLst>
      <p:ext uri="{BB962C8B-B14F-4D97-AF65-F5344CB8AC3E}">
        <p14:creationId xmlns:p14="http://schemas.microsoft.com/office/powerpoint/2010/main" val="2087775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Stepping through the table, push all source vertices into the queue</a:t>
            </a:r>
          </a:p>
        </p:txBody>
      </p:sp>
      <p:graphicFrame>
        <p:nvGraphicFramePr>
          <p:cNvPr id="4" name="Group 5"/>
          <p:cNvGraphicFramePr>
            <a:graphicFrameLocks noGrp="1"/>
          </p:cNvGraphicFramePr>
          <p:nvPr>
            <p:extLst>
              <p:ext uri="{D42A27DB-BD31-4B8C-83A1-F6EECF244321}">
                <p14:modId xmlns:p14="http://schemas.microsoft.com/office/powerpoint/2010/main" val="489592458"/>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4063916691"/>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796054"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10371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298" y="6453336"/>
            <a:ext cx="1755609" cy="307777"/>
          </a:xfrm>
          <a:prstGeom prst="rect">
            <a:avLst/>
          </a:prstGeom>
          <a:noFill/>
        </p:spPr>
        <p:txBody>
          <a:bodyPr wrap="none" rtlCol="0">
            <a:spAutoFit/>
          </a:bodyPr>
          <a:lstStyle/>
          <a:p>
            <a:r>
              <a:rPr lang="en-CA" sz="1400" dirty="0"/>
              <a:t>The queue is empty</a:t>
            </a:r>
          </a:p>
        </p:txBody>
      </p: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Tree>
    <p:extLst>
      <p:ext uri="{BB962C8B-B14F-4D97-AF65-F5344CB8AC3E}">
        <p14:creationId xmlns:p14="http://schemas.microsoft.com/office/powerpoint/2010/main" val="2956981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Stepping through the table, push all source vertices into the queue</a:t>
            </a:r>
          </a:p>
        </p:txBody>
      </p:sp>
      <p:graphicFrame>
        <p:nvGraphicFramePr>
          <p:cNvPr id="4" name="Group 5"/>
          <p:cNvGraphicFramePr>
            <a:graphicFrameLocks noGrp="1"/>
          </p:cNvGraphicFramePr>
          <p:nvPr>
            <p:extLst>
              <p:ext uri="{D42A27DB-BD31-4B8C-83A1-F6EECF244321}">
                <p14:modId xmlns:p14="http://schemas.microsoft.com/office/powerpoint/2010/main" val="1922063832"/>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046737848"/>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rgbClr val="FF0000"/>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rgbClr val="FF0000"/>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V="1">
            <a:off x="110371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298" y="6453336"/>
            <a:ext cx="1755609" cy="307777"/>
          </a:xfrm>
          <a:prstGeom prst="rect">
            <a:avLst/>
          </a:prstGeom>
          <a:noFill/>
        </p:spPr>
        <p:txBody>
          <a:bodyPr wrap="none" rtlCol="0">
            <a:spAutoFit/>
          </a:bodyPr>
          <a:lstStyle/>
          <a:p>
            <a:r>
              <a:rPr lang="en-CA" sz="1400" dirty="0"/>
              <a:t>The queue is empty</a:t>
            </a:r>
          </a:p>
        </p:txBody>
      </p: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1" name="Straight Arrow Connector 10"/>
          <p:cNvCxnSpPr/>
          <p:nvPr/>
        </p:nvCxnSpPr>
        <p:spPr>
          <a:xfrm flipV="1">
            <a:off x="1666279"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979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p:txBody>
      </p:sp>
      <p:graphicFrame>
        <p:nvGraphicFramePr>
          <p:cNvPr id="4" name="Group 5"/>
          <p:cNvGraphicFramePr>
            <a:graphicFrameLocks noGrp="1"/>
          </p:cNvGraphicFramePr>
          <p:nvPr>
            <p:extLst>
              <p:ext uri="{D42A27DB-BD31-4B8C-83A1-F6EECF244321}">
                <p14:modId xmlns:p14="http://schemas.microsoft.com/office/powerpoint/2010/main" val="363115179"/>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590059682"/>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1666279"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110371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75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p:txBody>
          <a:bodyPr/>
          <a:lstStyle/>
          <a:p>
            <a:r>
              <a:rPr lang="en-US" altLang="en-US" dirty="0">
                <a:latin typeface="Arial" charset="0"/>
                <a:cs typeface="Arial" charset="0"/>
              </a:rPr>
              <a:t>Definition of topological sorting</a:t>
            </a:r>
          </a:p>
        </p:txBody>
      </p:sp>
      <p:sp>
        <p:nvSpPr>
          <p:cNvPr id="6147" name="Rectangle 3"/>
          <p:cNvSpPr>
            <a:spLocks noGrp="1"/>
          </p:cNvSpPr>
          <p:nvPr>
            <p:ph type="body" idx="4294967295"/>
          </p:nvPr>
        </p:nvSpPr>
        <p:spPr/>
        <p:txBody>
          <a:bodyPr/>
          <a:lstStyle/>
          <a:p>
            <a:pPr>
              <a:buNone/>
            </a:pPr>
            <a:r>
              <a:rPr lang="en-US" altLang="en-US" dirty="0">
                <a:latin typeface="Arial" charset="0"/>
                <a:cs typeface="Arial" charset="0"/>
              </a:rPr>
              <a:t>	A topological sorting of the vertices in a DAG is an ordering</a:t>
            </a:r>
          </a:p>
          <a:p>
            <a:pPr algn="ctr">
              <a:buNone/>
            </a:pP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3</a:t>
            </a:r>
            <a:r>
              <a:rPr lang="en-US" altLang="en-US" dirty="0">
                <a:latin typeface="Times New Roman" panose="02020603050405020304" pitchFamily="18" charset="0"/>
                <a:cs typeface="Times New Roman" panose="02020603050405020304" pitchFamily="18" charset="0"/>
              </a:rPr>
              <a:t>, …, </a:t>
            </a:r>
            <a:r>
              <a:rPr lang="en-US" altLang="en-US" i="1" dirty="0" err="1">
                <a:latin typeface="Times New Roman" pitchFamily="18" charset="0"/>
                <a:cs typeface="Arial" charset="0"/>
              </a:rPr>
              <a:t>v</a:t>
            </a:r>
            <a:r>
              <a:rPr lang="en-US" altLang="en-US" baseline="-25000" dirty="0" err="1">
                <a:latin typeface="Times New Roman" pitchFamily="18" charset="0"/>
                <a:cs typeface="Arial" charset="0"/>
              </a:rPr>
              <a:t>|</a:t>
            </a:r>
            <a:r>
              <a:rPr lang="en-US" altLang="en-US" i="1" baseline="-25000" dirty="0" err="1">
                <a:latin typeface="Times New Roman" pitchFamily="18" charset="0"/>
                <a:cs typeface="Arial" charset="0"/>
              </a:rPr>
              <a:t>V</a:t>
            </a:r>
            <a:r>
              <a:rPr lang="en-US" altLang="en-US" baseline="-25000" dirty="0">
                <a:latin typeface="Times New Roman" pitchFamily="18" charset="0"/>
                <a:cs typeface="Arial" charset="0"/>
              </a:rPr>
              <a:t>|</a:t>
            </a:r>
            <a:r>
              <a:rPr lang="en-US" altLang="en-US" dirty="0">
                <a:latin typeface="Times New Roman" panose="02020603050405020304" pitchFamily="18" charset="0"/>
                <a:cs typeface="Times New Roman" panose="02020603050405020304" pitchFamily="18" charset="0"/>
              </a:rPr>
              <a:t> </a:t>
            </a:r>
            <a:endParaRPr lang="en-US" altLang="en-US" dirty="0">
              <a:latin typeface="Arial" charset="0"/>
              <a:cs typeface="Arial" charset="0"/>
            </a:endParaRPr>
          </a:p>
          <a:p>
            <a:pPr>
              <a:buNone/>
            </a:pPr>
            <a:r>
              <a:rPr lang="en-US" altLang="en-US" dirty="0">
                <a:latin typeface="Arial" charset="0"/>
                <a:cs typeface="Arial" charset="0"/>
              </a:rPr>
              <a:t>	such that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appears before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if there is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dirty="0">
              <a:latin typeface="Arial" charset="0"/>
              <a:cs typeface="Arial" charset="0"/>
            </a:endParaRPr>
          </a:p>
        </p:txBody>
      </p:sp>
      <p:sp>
        <p:nvSpPr>
          <p:cNvPr id="4"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11.4.3</a:t>
            </a:r>
          </a:p>
        </p:txBody>
      </p:sp>
    </p:spTree>
    <p:extLst>
      <p:ext uri="{BB962C8B-B14F-4D97-AF65-F5344CB8AC3E}">
        <p14:creationId xmlns:p14="http://schemas.microsoft.com/office/powerpoint/2010/main" val="41454181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latin typeface="Arial" charset="0"/>
                <a:cs typeface="Arial" charset="0"/>
              </a:rPr>
              <a:t>C has one neighbor:  D</a:t>
            </a:r>
          </a:p>
        </p:txBody>
      </p:sp>
      <p:graphicFrame>
        <p:nvGraphicFramePr>
          <p:cNvPr id="4" name="Group 5"/>
          <p:cNvGraphicFramePr>
            <a:graphicFrameLocks noGrp="1"/>
          </p:cNvGraphicFramePr>
          <p:nvPr>
            <p:extLst>
              <p:ext uri="{D42A27DB-BD31-4B8C-83A1-F6EECF244321}">
                <p14:modId xmlns:p14="http://schemas.microsoft.com/office/powerpoint/2010/main" val="4248216434"/>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451115888"/>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1666279"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530730"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1" name="Oval 10"/>
          <p:cNvSpPr/>
          <p:nvPr/>
        </p:nvSpPr>
        <p:spPr>
          <a:xfrm>
            <a:off x="3144579" y="3934634"/>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720643" y="3934634"/>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46632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latin typeface="Arial" charset="0"/>
                <a:cs typeface="Arial" charset="0"/>
              </a:rPr>
              <a:t>C has one neighbor:  D</a:t>
            </a:r>
          </a:p>
          <a:p>
            <a:pPr lvl="1"/>
            <a:r>
              <a:rPr lang="en-US" altLang="en-US" dirty="0">
                <a:latin typeface="Arial" charset="0"/>
                <a:cs typeface="Arial" charset="0"/>
              </a:rPr>
              <a:t>Decrement its in-degree</a:t>
            </a:r>
          </a:p>
        </p:txBody>
      </p:sp>
      <p:graphicFrame>
        <p:nvGraphicFramePr>
          <p:cNvPr id="4" name="Group 5"/>
          <p:cNvGraphicFramePr>
            <a:graphicFrameLocks noGrp="1"/>
          </p:cNvGraphicFramePr>
          <p:nvPr>
            <p:extLst>
              <p:ext uri="{D42A27DB-BD31-4B8C-83A1-F6EECF244321}">
                <p14:modId xmlns:p14="http://schemas.microsoft.com/office/powerpoint/2010/main" val="1139622515"/>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641170971"/>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1666279"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530730"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1" name="Oval 10"/>
          <p:cNvSpPr/>
          <p:nvPr/>
        </p:nvSpPr>
        <p:spPr>
          <a:xfrm>
            <a:off x="3144579" y="3934634"/>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720643" y="3934634"/>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9700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p:txBody>
      </p:sp>
      <p:graphicFrame>
        <p:nvGraphicFramePr>
          <p:cNvPr id="4" name="Group 5"/>
          <p:cNvGraphicFramePr>
            <a:graphicFrameLocks noGrp="1"/>
          </p:cNvGraphicFramePr>
          <p:nvPr>
            <p:extLst>
              <p:ext uri="{D42A27DB-BD31-4B8C-83A1-F6EECF244321}">
                <p14:modId xmlns:p14="http://schemas.microsoft.com/office/powerpoint/2010/main" val="3299278680"/>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95529109"/>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1666279"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530730"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Tree>
    <p:extLst>
      <p:ext uri="{BB962C8B-B14F-4D97-AF65-F5344CB8AC3E}">
        <p14:creationId xmlns:p14="http://schemas.microsoft.com/office/powerpoint/2010/main" val="28104131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H has two neighbors:  D and I</a:t>
            </a: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1386589048"/>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2222532364"/>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1666279"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94157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4" name="Oval 13"/>
          <p:cNvSpPr/>
          <p:nvPr/>
        </p:nvSpPr>
        <p:spPr>
          <a:xfrm>
            <a:off x="3720643" y="3934634"/>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3148774" y="4932701"/>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2572710" y="4932701"/>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209869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H has two neighbors:  D and I</a:t>
            </a:r>
            <a:endParaRPr lang="en-US" altLang="en-US" dirty="0">
              <a:latin typeface="Arial" charset="0"/>
              <a:cs typeface="Arial" charset="0"/>
            </a:endParaRPr>
          </a:p>
          <a:p>
            <a:pPr lvl="1"/>
            <a:r>
              <a:rPr lang="en-US" altLang="en-US" dirty="0">
                <a:latin typeface="Arial" charset="0"/>
                <a:cs typeface="Arial" charset="0"/>
              </a:rPr>
              <a:t>Decrement their in-degrees</a:t>
            </a:r>
          </a:p>
          <a:p>
            <a:pPr lvl="1"/>
            <a:endParaRPr lang="en-US" altLang="en-US" dirty="0">
              <a:solidFill>
                <a:prstClr val="black"/>
              </a:solidFill>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916868499"/>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105540506"/>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1666279"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1" name="Straight Arrow Connector 10"/>
          <p:cNvCxnSpPr/>
          <p:nvPr/>
        </p:nvCxnSpPr>
        <p:spPr>
          <a:xfrm flipV="1">
            <a:off x="194157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720643" y="3934634"/>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148774" y="4932701"/>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2572710" y="4932701"/>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765981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H has two neighbors:  D and I</a:t>
            </a:r>
            <a:endParaRPr lang="en-US" altLang="en-US" dirty="0">
              <a:latin typeface="Arial" charset="0"/>
              <a:cs typeface="Arial" charset="0"/>
            </a:endParaRPr>
          </a:p>
          <a:p>
            <a:pPr lvl="1"/>
            <a:r>
              <a:rPr lang="en-US" altLang="en-US" dirty="0">
                <a:latin typeface="Arial" charset="0"/>
                <a:cs typeface="Arial" charset="0"/>
              </a:rPr>
              <a:t>Decrement their in-degrees</a:t>
            </a:r>
          </a:p>
          <a:p>
            <a:pPr lvl="2"/>
            <a:r>
              <a:rPr lang="en-US" altLang="en-US" dirty="0">
                <a:latin typeface="Arial" charset="0"/>
                <a:cs typeface="Arial" charset="0"/>
              </a:rPr>
              <a:t>Both are decremented to zero, so push them onto the queue</a:t>
            </a:r>
          </a:p>
          <a:p>
            <a:pPr lvl="1"/>
            <a:endParaRPr lang="en-US" altLang="en-US" dirty="0">
              <a:solidFill>
                <a:prstClr val="black"/>
              </a:solidFill>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2449075946"/>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827525034"/>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1666279"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1" name="Straight Arrow Connector 10"/>
          <p:cNvCxnSpPr/>
          <p:nvPr/>
        </p:nvCxnSpPr>
        <p:spPr>
          <a:xfrm flipV="1">
            <a:off x="194157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720643" y="3934634"/>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148774" y="4932701"/>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2572710" y="4932701"/>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12878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H has two neighbors:  D and I</a:t>
            </a:r>
            <a:endParaRPr lang="en-US" altLang="en-US" dirty="0">
              <a:latin typeface="Arial" charset="0"/>
              <a:cs typeface="Arial" charset="0"/>
            </a:endParaRPr>
          </a:p>
          <a:p>
            <a:pPr lvl="1"/>
            <a:r>
              <a:rPr lang="en-US" altLang="en-US" dirty="0">
                <a:latin typeface="Arial" charset="0"/>
                <a:cs typeface="Arial" charset="0"/>
              </a:rPr>
              <a:t>Decrement their in-degrees</a:t>
            </a:r>
          </a:p>
          <a:p>
            <a:pPr lvl="2"/>
            <a:r>
              <a:rPr lang="en-US" altLang="en-US" dirty="0">
                <a:latin typeface="Arial" charset="0"/>
                <a:cs typeface="Arial" charset="0"/>
              </a:rPr>
              <a:t>Both are decremented to zero, so push them onto the queue</a:t>
            </a:r>
          </a:p>
          <a:p>
            <a:pPr lvl="1"/>
            <a:endParaRPr lang="en-US" altLang="en-US" dirty="0">
              <a:solidFill>
                <a:prstClr val="black"/>
              </a:solidFill>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119189283"/>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611360568"/>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2555776"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1" name="Straight Arrow Connector 10"/>
          <p:cNvCxnSpPr/>
          <p:nvPr/>
        </p:nvCxnSpPr>
        <p:spPr>
          <a:xfrm flipV="1">
            <a:off x="194157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720643" y="3934634"/>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148774" y="4932701"/>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2572710" y="4932701"/>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456207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2464991794"/>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716329500"/>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2555776"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1" name="Straight Arrow Connector 10"/>
          <p:cNvCxnSpPr/>
          <p:nvPr/>
        </p:nvCxnSpPr>
        <p:spPr>
          <a:xfrm flipV="1">
            <a:off x="194157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5247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D has three neighbors:  A, E and F</a:t>
            </a: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2442576772"/>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4</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445523612"/>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2555776"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1" name="Straight Arrow Connector 10"/>
          <p:cNvCxnSpPr/>
          <p:nvPr/>
        </p:nvCxnSpPr>
        <p:spPr>
          <a:xfrm flipV="1">
            <a:off x="2369425"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720643" y="3934634"/>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422918" y="344842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6084168" y="3928784"/>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4427984" y="4409148"/>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386410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D has three neighbors:  A, E and F</a:t>
            </a:r>
            <a:endParaRPr lang="en-US" altLang="en-US" dirty="0">
              <a:latin typeface="Arial" charset="0"/>
              <a:cs typeface="Arial" charset="0"/>
            </a:endParaRPr>
          </a:p>
          <a:p>
            <a:pPr lvl="1"/>
            <a:r>
              <a:rPr lang="en-US" altLang="en-US" dirty="0">
                <a:latin typeface="Arial" charset="0"/>
                <a:cs typeface="Arial" charset="0"/>
              </a:rPr>
              <a:t>Decrement their in-degrees</a:t>
            </a: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1452345617"/>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728286708"/>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2555776"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2369425"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720643" y="3934634"/>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4422918" y="344842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6084168" y="3928784"/>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4427984" y="4409148"/>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25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altLang="en-US" dirty="0">
                <a:latin typeface="Arial" charset="0"/>
                <a:cs typeface="Arial" charset="0"/>
              </a:rPr>
              <a:t>Definition of topological sorting</a:t>
            </a:r>
          </a:p>
        </p:txBody>
      </p:sp>
      <p:sp>
        <p:nvSpPr>
          <p:cNvPr id="71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Given this DAG, a topological sort is</a:t>
            </a:r>
            <a:br>
              <a:rPr lang="en-US" altLang="en-US" dirty="0">
                <a:latin typeface="Arial" charset="0"/>
                <a:cs typeface="Arial" charset="0"/>
              </a:rPr>
            </a:br>
            <a:endParaRPr lang="en-US" altLang="en-US" dirty="0">
              <a:latin typeface="Arial" charset="0"/>
              <a:cs typeface="Arial" charset="0"/>
            </a:endParaRPr>
          </a:p>
          <a:p>
            <a:pPr>
              <a:buFont typeface="Arial" charset="0"/>
              <a:buNone/>
            </a:pPr>
            <a:r>
              <a:rPr lang="en-US" altLang="en-US" dirty="0">
                <a:latin typeface="Arial" charset="0"/>
                <a:cs typeface="Arial" charset="0"/>
              </a:rPr>
              <a:t>			H, C, I, D, J, A, F, B, G, K, E, L</a:t>
            </a:r>
          </a:p>
        </p:txBody>
      </p:sp>
      <p:pic>
        <p:nvPicPr>
          <p:cNvPr id="4"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11.4.3</a:t>
            </a:r>
          </a:p>
        </p:txBody>
      </p:sp>
    </p:spTree>
    <p:extLst>
      <p:ext uri="{BB962C8B-B14F-4D97-AF65-F5344CB8AC3E}">
        <p14:creationId xmlns:p14="http://schemas.microsoft.com/office/powerpoint/2010/main" val="7716895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D has three neighbors:  A, E and F</a:t>
            </a:r>
            <a:endParaRPr lang="en-US" altLang="en-US" dirty="0">
              <a:latin typeface="Arial" charset="0"/>
              <a:cs typeface="Arial" charset="0"/>
            </a:endParaRPr>
          </a:p>
          <a:p>
            <a:pPr lvl="1"/>
            <a:r>
              <a:rPr lang="en-US" altLang="en-US" dirty="0">
                <a:latin typeface="Arial" charset="0"/>
                <a:cs typeface="Arial" charset="0"/>
              </a:rPr>
              <a:t>Decrement their in-degrees</a:t>
            </a:r>
          </a:p>
          <a:p>
            <a:pPr lvl="2"/>
            <a:r>
              <a:rPr lang="en-US" altLang="en-US" dirty="0">
                <a:latin typeface="Arial" charset="0"/>
                <a:cs typeface="Arial" charset="0"/>
              </a:rPr>
              <a:t>A is decremented to zero, so push it onto the queue</a:t>
            </a:r>
          </a:p>
          <a:p>
            <a:pPr lvl="1"/>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1143348667"/>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2558896378"/>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2958151"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2369425"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20643" y="3934634"/>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422918" y="344842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6084168" y="3928784"/>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4427984" y="4409148"/>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3523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marL="457200" lvl="1" indent="0">
              <a:buNone/>
            </a:pPr>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140553622"/>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682828896"/>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2958151"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2369425"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4011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I has one neighbor:  J</a:t>
            </a:r>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3698230073"/>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287253053"/>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2958151"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279720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140307" y="4940052"/>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3716371" y="4941168"/>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856343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I has one neighbor:  J</a:t>
            </a:r>
            <a:endParaRPr lang="en-US" altLang="en-US" dirty="0">
              <a:latin typeface="Arial" charset="0"/>
              <a:cs typeface="Arial" charset="0"/>
            </a:endParaRPr>
          </a:p>
          <a:p>
            <a:pPr lvl="1"/>
            <a:r>
              <a:rPr lang="en-US" altLang="en-US" dirty="0">
                <a:latin typeface="Arial" charset="0"/>
                <a:cs typeface="Arial" charset="0"/>
              </a:rPr>
              <a:t>Decrement its in-degree</a:t>
            </a:r>
          </a:p>
          <a:p>
            <a:pPr lvl="1"/>
            <a:endParaRPr lang="en-US" altLang="en-US"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2926615951"/>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973386276"/>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2958151"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279720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140307" y="4940052"/>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716371" y="4941168"/>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768464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I has one neighbor:  J</a:t>
            </a:r>
            <a:endParaRPr lang="en-US" altLang="en-US" dirty="0">
              <a:latin typeface="Arial" charset="0"/>
              <a:cs typeface="Arial" charset="0"/>
            </a:endParaRPr>
          </a:p>
          <a:p>
            <a:pPr lvl="1"/>
            <a:r>
              <a:rPr lang="en-US" altLang="en-US" dirty="0">
                <a:latin typeface="Arial" charset="0"/>
                <a:cs typeface="Arial" charset="0"/>
              </a:rPr>
              <a:t>Decrement its in-degree</a:t>
            </a:r>
          </a:p>
          <a:p>
            <a:pPr lvl="2"/>
            <a:r>
              <a:rPr lang="en-US" altLang="en-US" dirty="0">
                <a:latin typeface="Arial" charset="0"/>
                <a:cs typeface="Arial" charset="0"/>
              </a:rPr>
              <a:t>J is decremented to zero, so push it onto the queue</a:t>
            </a:r>
          </a:p>
          <a:p>
            <a:pPr lvl="1"/>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3882198136"/>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612578917"/>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3364798"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279720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140307" y="4940052"/>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716371" y="4941168"/>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757152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1164340434"/>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87036037"/>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3364798"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279720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4315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A has one neighbor:  B</a:t>
            </a:r>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2850925176"/>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604723879"/>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3364798"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3237716"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427984" y="3420533"/>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5148064" y="3421649"/>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7858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A has one neighbor:  B</a:t>
            </a:r>
            <a:endParaRPr lang="en-US" altLang="en-US" dirty="0">
              <a:latin typeface="Arial" charset="0"/>
              <a:cs typeface="Arial" charset="0"/>
            </a:endParaRPr>
          </a:p>
          <a:p>
            <a:pPr lvl="1"/>
            <a:r>
              <a:rPr lang="en-US" altLang="en-US" dirty="0">
                <a:latin typeface="Arial" charset="0"/>
                <a:cs typeface="Arial" charset="0"/>
              </a:rPr>
              <a:t>Decrement its in-degree</a:t>
            </a: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1690399451"/>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400736871"/>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3364798"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3237716"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427984" y="3420533"/>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5148064" y="3421649"/>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141582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A has one neighbor:  B</a:t>
            </a:r>
            <a:endParaRPr lang="en-US" altLang="en-US" dirty="0">
              <a:latin typeface="Arial" charset="0"/>
              <a:cs typeface="Arial" charset="0"/>
            </a:endParaRPr>
          </a:p>
          <a:p>
            <a:pPr lvl="1"/>
            <a:r>
              <a:rPr lang="en-US" altLang="en-US" dirty="0">
                <a:latin typeface="Arial" charset="0"/>
                <a:cs typeface="Arial" charset="0"/>
              </a:rPr>
              <a:t>Decrement its in-degree</a:t>
            </a:r>
          </a:p>
          <a:p>
            <a:pPr lvl="2"/>
            <a:r>
              <a:rPr lang="en-US" altLang="en-US" dirty="0">
                <a:latin typeface="Arial" charset="0"/>
                <a:cs typeface="Arial" charset="0"/>
              </a:rPr>
              <a:t>B is decremented to zero, so push it onto the queue</a:t>
            </a:r>
          </a:p>
          <a:p>
            <a:pPr lvl="1"/>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1046445868"/>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972074017"/>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3813780"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3237716"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427984" y="3420533"/>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5148064" y="3421649"/>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719109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endParaRPr lang="en-US" altLang="en-US"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1956392317"/>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319107857"/>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3813780"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3237716"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78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altLang="en-US" dirty="0">
                <a:latin typeface="Arial" charset="0"/>
                <a:cs typeface="Arial" charset="0"/>
              </a:rPr>
              <a:t>Example</a:t>
            </a:r>
          </a:p>
        </p:txBody>
      </p:sp>
      <p:sp>
        <p:nvSpPr>
          <p:cNvPr id="71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example, there are paths from H, C, I, D and J to F, so all these must come before F in a topological sort</a:t>
            </a:r>
          </a:p>
          <a:p>
            <a:pPr>
              <a:buFont typeface="Arial" charset="0"/>
              <a:buNone/>
            </a:pPr>
            <a:r>
              <a:rPr lang="en-US" altLang="en-US" b="1" dirty="0">
                <a:solidFill>
                  <a:srgbClr val="00B0F0"/>
                </a:solidFill>
                <a:latin typeface="Arial" charset="0"/>
                <a:cs typeface="Arial" charset="0"/>
              </a:rPr>
              <a:t>			H</a:t>
            </a:r>
            <a:r>
              <a:rPr lang="en-US" altLang="en-US" dirty="0">
                <a:latin typeface="Arial" charset="0"/>
                <a:cs typeface="Arial" charset="0"/>
              </a:rPr>
              <a:t>, </a:t>
            </a:r>
            <a:r>
              <a:rPr lang="en-US" altLang="en-US" b="1" dirty="0">
                <a:solidFill>
                  <a:srgbClr val="00B0F0"/>
                </a:solidFill>
                <a:latin typeface="Arial" charset="0"/>
                <a:cs typeface="Arial" charset="0"/>
              </a:rPr>
              <a:t>C</a:t>
            </a:r>
            <a:r>
              <a:rPr lang="en-US" altLang="en-US" dirty="0">
                <a:latin typeface="Arial" charset="0"/>
                <a:cs typeface="Arial" charset="0"/>
              </a:rPr>
              <a:t>, </a:t>
            </a:r>
            <a:r>
              <a:rPr lang="en-US" altLang="en-US" b="1" dirty="0">
                <a:solidFill>
                  <a:srgbClr val="00B0F0"/>
                </a:solidFill>
                <a:latin typeface="Arial" charset="0"/>
                <a:cs typeface="Arial" charset="0"/>
              </a:rPr>
              <a:t>I</a:t>
            </a:r>
            <a:r>
              <a:rPr lang="en-US" altLang="en-US" dirty="0">
                <a:latin typeface="Arial" charset="0"/>
                <a:cs typeface="Arial" charset="0"/>
              </a:rPr>
              <a:t>, </a:t>
            </a:r>
            <a:r>
              <a:rPr lang="en-US" altLang="en-US" b="1" dirty="0">
                <a:solidFill>
                  <a:srgbClr val="00B0F0"/>
                </a:solidFill>
                <a:latin typeface="Arial" charset="0"/>
                <a:cs typeface="Arial" charset="0"/>
              </a:rPr>
              <a:t>D</a:t>
            </a:r>
            <a:r>
              <a:rPr lang="en-US" altLang="en-US" dirty="0">
                <a:latin typeface="Arial" charset="0"/>
                <a:cs typeface="Arial" charset="0"/>
              </a:rPr>
              <a:t>, </a:t>
            </a:r>
            <a:r>
              <a:rPr lang="en-US" altLang="en-US" b="1" dirty="0">
                <a:solidFill>
                  <a:srgbClr val="00B0F0"/>
                </a:solidFill>
                <a:latin typeface="Arial" charset="0"/>
                <a:cs typeface="Arial" charset="0"/>
              </a:rPr>
              <a:t>J</a:t>
            </a:r>
            <a:r>
              <a:rPr lang="en-US" altLang="en-US" dirty="0">
                <a:latin typeface="Arial" charset="0"/>
                <a:cs typeface="Arial" charset="0"/>
              </a:rPr>
              <a:t>,</a:t>
            </a:r>
            <a:r>
              <a:rPr lang="en-US" altLang="en-US" sz="1100" dirty="0">
                <a:latin typeface="Arial" charset="0"/>
                <a:cs typeface="Arial" charset="0"/>
              </a:rPr>
              <a:t> </a:t>
            </a:r>
            <a:r>
              <a:rPr lang="en-US" altLang="en-US" dirty="0">
                <a:latin typeface="Arial" charset="0"/>
                <a:cs typeface="Arial" charset="0"/>
              </a:rPr>
              <a:t>A, </a:t>
            </a:r>
            <a:r>
              <a:rPr lang="en-US" altLang="en-US" b="1" dirty="0">
                <a:solidFill>
                  <a:srgbClr val="FF0000"/>
                </a:solidFill>
                <a:latin typeface="Arial" charset="0"/>
                <a:cs typeface="Arial" charset="0"/>
              </a:rPr>
              <a:t>F</a:t>
            </a:r>
            <a:r>
              <a:rPr lang="en-US" altLang="en-US" dirty="0">
                <a:latin typeface="Arial" charset="0"/>
                <a:cs typeface="Arial" charset="0"/>
              </a:rPr>
              <a:t>,</a:t>
            </a:r>
            <a:r>
              <a:rPr lang="en-US" altLang="en-US" sz="1200" dirty="0">
                <a:latin typeface="Arial" charset="0"/>
                <a:cs typeface="Arial" charset="0"/>
              </a:rPr>
              <a:t> </a:t>
            </a:r>
            <a:r>
              <a:rPr lang="en-US" altLang="en-US" dirty="0">
                <a:latin typeface="Arial" charset="0"/>
                <a:cs typeface="Arial" charset="0"/>
              </a:rPr>
              <a:t>B, G, K, E, L</a:t>
            </a:r>
          </a:p>
          <a:p>
            <a:pPr algn="ctr">
              <a:buFont typeface="Arial" charset="0"/>
              <a:buNone/>
            </a:pPr>
            <a:endParaRPr lang="en-US" altLang="en-US" dirty="0">
              <a:latin typeface="Arial" charset="0"/>
              <a:cs typeface="Arial" charset="0"/>
            </a:endParaRPr>
          </a:p>
          <a:p>
            <a:pPr algn="ctr">
              <a:buFont typeface="Arial" charset="0"/>
              <a:buNone/>
            </a:pPr>
            <a:endParaRPr lang="en-US" altLang="en-US" dirty="0">
              <a:latin typeface="Arial" charset="0"/>
              <a:cs typeface="Arial" charset="0"/>
            </a:endParaRPr>
          </a:p>
          <a:p>
            <a:pPr algn="ctr">
              <a:buFont typeface="Arial" charset="0"/>
              <a:buNone/>
            </a:pPr>
            <a:endParaRPr lang="en-US" altLang="en-US" dirty="0">
              <a:latin typeface="Arial" charset="0"/>
              <a:cs typeface="Arial" charset="0"/>
            </a:endParaRPr>
          </a:p>
          <a:p>
            <a:pPr algn="ctr">
              <a:buFont typeface="Arial" charset="0"/>
              <a:buNone/>
            </a:pPr>
            <a:endParaRPr lang="en-US" altLang="en-US" dirty="0">
              <a:latin typeface="Arial" charset="0"/>
              <a:cs typeface="Arial" charset="0"/>
            </a:endParaRPr>
          </a:p>
          <a:p>
            <a:pPr algn="ctr">
              <a:buFont typeface="Arial" charset="0"/>
              <a:buNone/>
            </a:pPr>
            <a:endParaRPr lang="en-US" altLang="en-US" dirty="0">
              <a:latin typeface="Arial" charset="0"/>
              <a:cs typeface="Arial" charset="0"/>
            </a:endParaRPr>
          </a:p>
          <a:p>
            <a:pPr algn="ctr">
              <a:buFont typeface="Arial" charset="0"/>
              <a:buNone/>
            </a:pPr>
            <a:endParaRPr lang="en-US" altLang="en-US" dirty="0">
              <a:latin typeface="Arial" charset="0"/>
              <a:cs typeface="Arial" charset="0"/>
            </a:endParaRPr>
          </a:p>
          <a:p>
            <a:pPr algn="ctr">
              <a:buFont typeface="Arial" charset="0"/>
              <a:buNone/>
            </a:pPr>
            <a:endParaRPr lang="en-US" altLang="en-US" dirty="0">
              <a:latin typeface="Arial" charset="0"/>
              <a:cs typeface="Arial" charset="0"/>
            </a:endParaRPr>
          </a:p>
          <a:p>
            <a:pPr>
              <a:buNone/>
            </a:pPr>
            <a:r>
              <a:rPr lang="en-US" altLang="en-US" dirty="0">
                <a:solidFill>
                  <a:prstClr val="black"/>
                </a:solidFill>
                <a:latin typeface="Arial" charset="0"/>
                <a:cs typeface="Arial" charset="0"/>
              </a:rPr>
              <a:t>	Clearly, this sorting need not be unique</a:t>
            </a:r>
            <a:endParaRPr lang="en-US" altLang="en-US" dirty="0">
              <a:latin typeface="Arial" charset="0"/>
              <a:cs typeface="Arial" charset="0"/>
            </a:endParaRPr>
          </a:p>
        </p:txBody>
      </p:sp>
      <p:pic>
        <p:nvPicPr>
          <p:cNvPr id="4"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852936"/>
            <a:ext cx="4030663" cy="19431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4273458" y="3792956"/>
            <a:ext cx="690112" cy="5406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11.4.3</a:t>
            </a:r>
          </a:p>
        </p:txBody>
      </p:sp>
    </p:spTree>
    <p:extLst>
      <p:ext uri="{BB962C8B-B14F-4D97-AF65-F5344CB8AC3E}">
        <p14:creationId xmlns:p14="http://schemas.microsoft.com/office/powerpoint/2010/main" val="354498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J has one neighbor:  F</a:t>
            </a:r>
            <a:endParaRPr lang="en-US" altLang="en-US"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3137736917"/>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102971322"/>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3813780"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2" name="Straight Arrow Connector 11"/>
          <p:cNvCxnSpPr/>
          <p:nvPr/>
        </p:nvCxnSpPr>
        <p:spPr>
          <a:xfrm flipV="1">
            <a:off x="367823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07904" y="4940052"/>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427984" y="4437112"/>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455141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J has one neighbor:  F</a:t>
            </a:r>
            <a:endParaRPr lang="en-US" altLang="en-US" dirty="0">
              <a:latin typeface="Arial" charset="0"/>
              <a:cs typeface="Arial" charset="0"/>
            </a:endParaRPr>
          </a:p>
          <a:p>
            <a:pPr lvl="1"/>
            <a:r>
              <a:rPr lang="en-US" altLang="en-US" dirty="0">
                <a:latin typeface="Arial" charset="0"/>
                <a:cs typeface="Arial" charset="0"/>
              </a:rPr>
              <a:t>Decrement its in-degree</a:t>
            </a: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4217856067"/>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970284288"/>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3813780"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1" name="Oval 10"/>
          <p:cNvSpPr/>
          <p:nvPr/>
        </p:nvSpPr>
        <p:spPr>
          <a:xfrm>
            <a:off x="3707904" y="4940052"/>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427984" y="4437112"/>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p:nvPr/>
        </p:nvCxnSpPr>
        <p:spPr>
          <a:xfrm flipV="1">
            <a:off x="367823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1191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J has one neighbor:  F</a:t>
            </a:r>
            <a:endParaRPr lang="en-US" altLang="en-US" dirty="0">
              <a:latin typeface="Arial" charset="0"/>
              <a:cs typeface="Arial" charset="0"/>
            </a:endParaRPr>
          </a:p>
          <a:p>
            <a:pPr lvl="1"/>
            <a:r>
              <a:rPr lang="en-US" altLang="en-US" dirty="0">
                <a:latin typeface="Arial" charset="0"/>
                <a:cs typeface="Arial" charset="0"/>
              </a:rPr>
              <a:t>Decrement its in-degree</a:t>
            </a:r>
          </a:p>
          <a:p>
            <a:pPr lvl="2"/>
            <a:r>
              <a:rPr lang="en-US" altLang="en-US" dirty="0">
                <a:latin typeface="Arial" charset="0"/>
                <a:cs typeface="Arial" charset="0"/>
              </a:rPr>
              <a:t>F is decremented to zero, so push it onto the queue</a:t>
            </a:r>
          </a:p>
          <a:p>
            <a:pPr lvl="1"/>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4228099887"/>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924620860"/>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4254295"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1" name="Oval 10"/>
          <p:cNvSpPr/>
          <p:nvPr/>
        </p:nvSpPr>
        <p:spPr>
          <a:xfrm>
            <a:off x="3707904" y="4940052"/>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427984" y="4437112"/>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p:nvPr/>
        </p:nvCxnSpPr>
        <p:spPr>
          <a:xfrm flipV="1">
            <a:off x="367823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6145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3172248780"/>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A</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B</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C</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D</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E</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3</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F</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G</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1</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H</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I</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J</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K</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1</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L</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4107515922"/>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4254295"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4" name="Straight Arrow Connector 13"/>
          <p:cNvCxnSpPr/>
          <p:nvPr/>
        </p:nvCxnSpPr>
        <p:spPr>
          <a:xfrm flipV="1">
            <a:off x="3678231"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6440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B has one neighbor:  E</a:t>
            </a:r>
            <a:endParaRPr lang="en-US" altLang="en-US" dirty="0">
              <a:latin typeface="Arial" charset="0"/>
              <a:cs typeface="Arial" charset="0"/>
            </a:endParaRPr>
          </a:p>
          <a:p>
            <a:pPr marL="457200" lvl="1" indent="0">
              <a:buNone/>
            </a:pPr>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4" name="Group 5"/>
          <p:cNvGraphicFramePr>
            <a:graphicFrameLocks noGrp="1"/>
          </p:cNvGraphicFramePr>
          <p:nvPr>
            <p:extLst>
              <p:ext uri="{D42A27DB-BD31-4B8C-83A1-F6EECF244321}">
                <p14:modId xmlns:p14="http://schemas.microsoft.com/office/powerpoint/2010/main" val="3737986345"/>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3</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F</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G</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1</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H</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K</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1</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L</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442253435"/>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4254295"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1" name="Oval 10"/>
          <p:cNvSpPr/>
          <p:nvPr/>
        </p:nvSpPr>
        <p:spPr>
          <a:xfrm>
            <a:off x="5148064" y="3429000"/>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6084168" y="3933056"/>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p:nvPr/>
        </p:nvCxnSpPr>
        <p:spPr>
          <a:xfrm flipV="1">
            <a:off x="410181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246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B has one neighbor:  E</a:t>
            </a:r>
            <a:endParaRPr lang="en-US" altLang="en-US" dirty="0">
              <a:latin typeface="Arial" charset="0"/>
              <a:cs typeface="Arial" charset="0"/>
            </a:endParaRPr>
          </a:p>
          <a:p>
            <a:pPr lvl="1"/>
            <a:r>
              <a:rPr lang="en-US" altLang="en-US" dirty="0">
                <a:latin typeface="Arial" charset="0"/>
                <a:cs typeface="Arial" charset="0"/>
              </a:rPr>
              <a:t>Decrement its in-degree</a:t>
            </a:r>
          </a:p>
          <a:p>
            <a:pPr marL="457200" lvl="1" indent="0">
              <a:buNone/>
            </a:pPr>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500081328"/>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4254295"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1" name="Oval 10"/>
          <p:cNvSpPr/>
          <p:nvPr/>
        </p:nvSpPr>
        <p:spPr>
          <a:xfrm>
            <a:off x="5148064" y="3429000"/>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6084168" y="3933056"/>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p:nvPr/>
        </p:nvCxnSpPr>
        <p:spPr>
          <a:xfrm flipV="1">
            <a:off x="410181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Group 5"/>
          <p:cNvGraphicFramePr>
            <a:graphicFrameLocks noGrp="1"/>
          </p:cNvGraphicFramePr>
          <p:nvPr>
            <p:extLst>
              <p:ext uri="{D42A27DB-BD31-4B8C-83A1-F6EECF244321}">
                <p14:modId xmlns:p14="http://schemas.microsoft.com/office/powerpoint/2010/main" val="3070442170"/>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F</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G</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1</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H</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K</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1</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L</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0152210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marL="457200" lvl="1" indent="0">
              <a:buNone/>
            </a:pPr>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720422339"/>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4254295"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4" name="Straight Arrow Connector 13"/>
          <p:cNvCxnSpPr/>
          <p:nvPr/>
        </p:nvCxnSpPr>
        <p:spPr>
          <a:xfrm flipV="1">
            <a:off x="410181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Group 5"/>
          <p:cNvGraphicFramePr>
            <a:graphicFrameLocks noGrp="1"/>
          </p:cNvGraphicFramePr>
          <p:nvPr>
            <p:extLst>
              <p:ext uri="{D42A27DB-BD31-4B8C-83A1-F6EECF244321}">
                <p14:modId xmlns:p14="http://schemas.microsoft.com/office/powerpoint/2010/main" val="2551980362"/>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C</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D</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F</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G</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1</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H</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I</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J</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K</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1</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L</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040385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F has three neighbors:  E, G and K</a:t>
            </a: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4156036501"/>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4254295"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1" name="Oval 10"/>
          <p:cNvSpPr/>
          <p:nvPr/>
        </p:nvSpPr>
        <p:spPr>
          <a:xfrm>
            <a:off x="4427984" y="4434418"/>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6084168" y="3933056"/>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p:nvPr/>
        </p:nvCxnSpPr>
        <p:spPr>
          <a:xfrm flipV="1">
            <a:off x="449999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Group 5"/>
          <p:cNvGraphicFramePr>
            <a:graphicFrameLocks noGrp="1"/>
          </p:cNvGraphicFramePr>
          <p:nvPr>
            <p:extLst>
              <p:ext uri="{D42A27DB-BD31-4B8C-83A1-F6EECF244321}">
                <p14:modId xmlns:p14="http://schemas.microsoft.com/office/powerpoint/2010/main" val="1432478826"/>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L</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5153331" y="4429143"/>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164998" y="492523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299614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F has three neighbors:  E, G and K</a:t>
            </a:r>
            <a:endParaRPr lang="en-US" altLang="en-US" dirty="0">
              <a:latin typeface="Arial" charset="0"/>
              <a:cs typeface="Arial" charset="0"/>
            </a:endParaRPr>
          </a:p>
          <a:p>
            <a:pPr lvl="1"/>
            <a:r>
              <a:rPr lang="en-US" altLang="en-US" dirty="0">
                <a:latin typeface="Arial" charset="0"/>
                <a:cs typeface="Arial" charset="0"/>
              </a:rPr>
              <a:t>Decrement their in-degrees</a:t>
            </a: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249995429"/>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4254295"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1" name="Oval 10"/>
          <p:cNvSpPr/>
          <p:nvPr/>
        </p:nvSpPr>
        <p:spPr>
          <a:xfrm>
            <a:off x="4427984" y="4434418"/>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6084168" y="3933056"/>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p:nvPr/>
        </p:nvCxnSpPr>
        <p:spPr>
          <a:xfrm flipV="1">
            <a:off x="449999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Group 5"/>
          <p:cNvGraphicFramePr>
            <a:graphicFrameLocks noGrp="1"/>
          </p:cNvGraphicFramePr>
          <p:nvPr>
            <p:extLst>
              <p:ext uri="{D42A27DB-BD31-4B8C-83A1-F6EECF244321}">
                <p14:modId xmlns:p14="http://schemas.microsoft.com/office/powerpoint/2010/main" val="1513350050"/>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L</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5153331" y="4429143"/>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164998" y="492523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191516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F has three neighbors:  E, G and K</a:t>
            </a:r>
            <a:endParaRPr lang="en-US" altLang="en-US" dirty="0">
              <a:latin typeface="Arial" charset="0"/>
              <a:cs typeface="Arial" charset="0"/>
            </a:endParaRPr>
          </a:p>
          <a:p>
            <a:pPr lvl="1"/>
            <a:r>
              <a:rPr lang="en-US" altLang="en-US" dirty="0">
                <a:latin typeface="Arial" charset="0"/>
                <a:cs typeface="Arial" charset="0"/>
              </a:rPr>
              <a:t>Decrement their in-degrees</a:t>
            </a:r>
          </a:p>
          <a:p>
            <a:pPr lvl="2"/>
            <a:r>
              <a:rPr lang="en-US" altLang="en-US" dirty="0">
                <a:latin typeface="Arial" charset="0"/>
                <a:cs typeface="Arial" charset="0"/>
              </a:rPr>
              <a:t>G and K are decremented to zero,</a:t>
            </a:r>
            <a:br>
              <a:rPr lang="en-US" altLang="en-US" dirty="0">
                <a:latin typeface="Arial" charset="0"/>
                <a:cs typeface="Arial" charset="0"/>
              </a:rPr>
            </a:br>
            <a:r>
              <a:rPr lang="en-US" altLang="en-US" dirty="0">
                <a:latin typeface="Arial" charset="0"/>
                <a:cs typeface="Arial" charset="0"/>
              </a:rPr>
              <a:t>                   so push them onto the queue</a:t>
            </a:r>
          </a:p>
          <a:p>
            <a:pPr lvl="1"/>
            <a:endParaRPr lang="en-US" altLang="en-US" dirty="0">
              <a:latin typeface="Arial" charset="0"/>
              <a:cs typeface="Arial" charset="0"/>
            </a:endParaRPr>
          </a:p>
          <a:p>
            <a:pPr marL="457200" lvl="1" indent="0">
              <a:buNone/>
            </a:pPr>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489824085"/>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076056"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1" name="Oval 10"/>
          <p:cNvSpPr/>
          <p:nvPr/>
        </p:nvSpPr>
        <p:spPr>
          <a:xfrm>
            <a:off x="4427984" y="4434418"/>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6084168" y="3933056"/>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p:nvPr/>
        </p:nvCxnSpPr>
        <p:spPr>
          <a:xfrm flipV="1">
            <a:off x="449999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Group 5"/>
          <p:cNvGraphicFramePr>
            <a:graphicFrameLocks noGrp="1"/>
          </p:cNvGraphicFramePr>
          <p:nvPr>
            <p:extLst>
              <p:ext uri="{D42A27DB-BD31-4B8C-83A1-F6EECF244321}">
                <p14:modId xmlns:p14="http://schemas.microsoft.com/office/powerpoint/2010/main" val="1395891483"/>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L</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5153331" y="4429143"/>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164998" y="492523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363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altLang="en-US" dirty="0">
                <a:latin typeface="Arial" charset="0"/>
                <a:cs typeface="Arial" charset="0"/>
              </a:rPr>
              <a:t>Applications</a:t>
            </a:r>
          </a:p>
        </p:txBody>
      </p:sp>
      <p:sp>
        <p:nvSpPr>
          <p:cNvPr id="153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the course instructor getting ready for a dinner out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He must wear the following:</a:t>
            </a:r>
          </a:p>
          <a:p>
            <a:pPr lvl="1"/>
            <a:r>
              <a:rPr lang="en-US" altLang="en-US" dirty="0">
                <a:latin typeface="Arial" charset="0"/>
                <a:cs typeface="Arial" charset="0"/>
              </a:rPr>
              <a:t>jacket, shirt, briefs, socks, tie, etc.</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 are certain constraints:</a:t>
            </a:r>
          </a:p>
          <a:p>
            <a:pPr lvl="1"/>
            <a:r>
              <a:rPr lang="en-US" altLang="en-US" dirty="0">
                <a:latin typeface="Arial" charset="0"/>
                <a:cs typeface="Arial" charset="0"/>
              </a:rPr>
              <a:t>the pants really should go on after the briefs,</a:t>
            </a:r>
          </a:p>
          <a:p>
            <a:pPr lvl="1"/>
            <a:r>
              <a:rPr lang="en-US" altLang="en-US" dirty="0">
                <a:latin typeface="Arial" charset="0"/>
                <a:cs typeface="Arial" charset="0"/>
              </a:rPr>
              <a:t>socks are put on before shoes</a:t>
            </a:r>
          </a:p>
          <a:p>
            <a:pPr>
              <a:buFont typeface="Arial" charset="0"/>
              <a:buNone/>
            </a:pPr>
            <a:endParaRPr lang="en-US" altLang="en-US" sz="1000" dirty="0">
              <a:solidFill>
                <a:schemeClr val="bg2"/>
              </a:solidFill>
              <a:latin typeface="Arial" charset="0"/>
              <a:cs typeface="Arial" charset="0"/>
            </a:endParaRPr>
          </a:p>
          <a:p>
            <a:pPr>
              <a:buFont typeface="Arial" charset="0"/>
              <a:buNone/>
            </a:pPr>
            <a:r>
              <a:rPr lang="en-US" altLang="en-US" sz="1000" dirty="0">
                <a:solidFill>
                  <a:schemeClr val="bg2"/>
                </a:solidFill>
                <a:latin typeface="Arial" charset="0"/>
                <a:cs typeface="Arial" charset="0"/>
              </a:rPr>
              <a:t>http://www.idealliance.org/proceedings/xml03/slides/mansfield&amp;otkunc/Paper/03-02-04.html</a:t>
            </a:r>
          </a:p>
        </p:txBody>
      </p:sp>
      <p:sp>
        <p:nvSpPr>
          <p:cNvPr id="6" name="TextBox 16"/>
          <p:cNvSpPr txBox="1">
            <a:spLocks noChangeArrowheads="1"/>
          </p:cNvSpPr>
          <p:nvPr/>
        </p:nvSpPr>
        <p:spPr bwMode="auto">
          <a:xfrm>
            <a:off x="179388" y="682849"/>
            <a:ext cx="808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11.4.3</a:t>
            </a:r>
          </a:p>
        </p:txBody>
      </p:sp>
    </p:spTree>
    <p:extLst>
      <p:ext uri="{BB962C8B-B14F-4D97-AF65-F5344CB8AC3E}">
        <p14:creationId xmlns:p14="http://schemas.microsoft.com/office/powerpoint/2010/main" val="23826668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891396440"/>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076056"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3" name="Oval 12"/>
          <p:cNvSpPr/>
          <p:nvPr/>
        </p:nvSpPr>
        <p:spPr>
          <a:xfrm>
            <a:off x="6084168" y="3933056"/>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p:nvPr/>
        </p:nvCxnSpPr>
        <p:spPr>
          <a:xfrm flipV="1">
            <a:off x="4499992"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Group 5"/>
          <p:cNvGraphicFramePr>
            <a:graphicFrameLocks noGrp="1"/>
          </p:cNvGraphicFramePr>
          <p:nvPr>
            <p:extLst>
              <p:ext uri="{D42A27DB-BD31-4B8C-83A1-F6EECF244321}">
                <p14:modId xmlns:p14="http://schemas.microsoft.com/office/powerpoint/2010/main" val="3700658430"/>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C</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D</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I</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J</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L</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6" name="Oval 15"/>
          <p:cNvSpPr/>
          <p:nvPr/>
        </p:nvSpPr>
        <p:spPr>
          <a:xfrm>
            <a:off x="6084168" y="492523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344623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G has two neighbors:  E and L</a:t>
            </a: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2041729835"/>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076056"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3" name="Oval 12"/>
          <p:cNvSpPr/>
          <p:nvPr/>
        </p:nvSpPr>
        <p:spPr>
          <a:xfrm>
            <a:off x="6084168" y="3933056"/>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p:nvPr/>
        </p:nvCxnSpPr>
        <p:spPr>
          <a:xfrm flipV="1">
            <a:off x="4932040"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Group 5"/>
          <p:cNvGraphicFramePr>
            <a:graphicFrameLocks noGrp="1"/>
          </p:cNvGraphicFramePr>
          <p:nvPr>
            <p:extLst>
              <p:ext uri="{D42A27DB-BD31-4B8C-83A1-F6EECF244321}">
                <p14:modId xmlns:p14="http://schemas.microsoft.com/office/powerpoint/2010/main" val="2440668492"/>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2</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5153331" y="4429143"/>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6" name="Oval 15"/>
          <p:cNvSpPr/>
          <p:nvPr/>
        </p:nvSpPr>
        <p:spPr>
          <a:xfrm>
            <a:off x="6084168" y="492523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03721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G has two neighbors:  E and L</a:t>
            </a:r>
            <a:endParaRPr lang="en-US" altLang="en-US" dirty="0">
              <a:latin typeface="Arial" charset="0"/>
              <a:cs typeface="Arial" charset="0"/>
            </a:endParaRPr>
          </a:p>
          <a:p>
            <a:pPr lvl="1"/>
            <a:r>
              <a:rPr lang="en-US" altLang="en-US" dirty="0">
                <a:latin typeface="Arial" charset="0"/>
                <a:cs typeface="Arial" charset="0"/>
              </a:rPr>
              <a:t>Decrement their in-degrees</a:t>
            </a:r>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482117087"/>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076056"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3" name="Oval 12"/>
          <p:cNvSpPr/>
          <p:nvPr/>
        </p:nvSpPr>
        <p:spPr>
          <a:xfrm>
            <a:off x="6084168" y="3933056"/>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p:nvPr/>
        </p:nvCxnSpPr>
        <p:spPr>
          <a:xfrm flipV="1">
            <a:off x="4932040"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Group 5"/>
          <p:cNvGraphicFramePr>
            <a:graphicFrameLocks noGrp="1"/>
          </p:cNvGraphicFramePr>
          <p:nvPr>
            <p:extLst>
              <p:ext uri="{D42A27DB-BD31-4B8C-83A1-F6EECF244321}">
                <p14:modId xmlns:p14="http://schemas.microsoft.com/office/powerpoint/2010/main" val="3563128948"/>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5153331" y="4429143"/>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6" name="Oval 15"/>
          <p:cNvSpPr/>
          <p:nvPr/>
        </p:nvSpPr>
        <p:spPr>
          <a:xfrm>
            <a:off x="6084168" y="492523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492818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G has two neighbors:  E and L</a:t>
            </a:r>
            <a:endParaRPr lang="en-US" altLang="en-US" dirty="0">
              <a:latin typeface="Arial" charset="0"/>
              <a:cs typeface="Arial" charset="0"/>
            </a:endParaRPr>
          </a:p>
          <a:p>
            <a:pPr lvl="1"/>
            <a:r>
              <a:rPr lang="en-US" altLang="en-US" dirty="0">
                <a:latin typeface="Arial" charset="0"/>
                <a:cs typeface="Arial" charset="0"/>
              </a:rPr>
              <a:t>Decrement their in-degrees</a:t>
            </a:r>
          </a:p>
          <a:p>
            <a:pPr lvl="2"/>
            <a:r>
              <a:rPr lang="en-US" altLang="en-US" dirty="0">
                <a:latin typeface="Arial" charset="0"/>
                <a:cs typeface="Arial" charset="0"/>
              </a:rPr>
              <a:t>E is decremented to zero, so push it onto the queue</a:t>
            </a:r>
          </a:p>
          <a:p>
            <a:pPr lvl="1"/>
            <a:endParaRPr lang="en-US" altLang="en-US" dirty="0">
              <a:latin typeface="Arial" charset="0"/>
              <a:cs typeface="Arial" charset="0"/>
            </a:endParaRPr>
          </a:p>
          <a:p>
            <a:pPr marL="457200" lvl="1" indent="0">
              <a:buNone/>
            </a:pPr>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801487859"/>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508104"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sp>
        <p:nvSpPr>
          <p:cNvPr id="13" name="Oval 12"/>
          <p:cNvSpPr/>
          <p:nvPr/>
        </p:nvSpPr>
        <p:spPr>
          <a:xfrm>
            <a:off x="6084168" y="3933056"/>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p:nvPr/>
        </p:nvCxnSpPr>
        <p:spPr>
          <a:xfrm flipV="1">
            <a:off x="4932040"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Group 5"/>
          <p:cNvGraphicFramePr>
            <a:graphicFrameLocks noGrp="1"/>
          </p:cNvGraphicFramePr>
          <p:nvPr>
            <p:extLst>
              <p:ext uri="{D42A27DB-BD31-4B8C-83A1-F6EECF244321}">
                <p14:modId xmlns:p14="http://schemas.microsoft.com/office/powerpoint/2010/main" val="3327236826"/>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5153331" y="4429143"/>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6" name="Oval 15"/>
          <p:cNvSpPr/>
          <p:nvPr/>
        </p:nvSpPr>
        <p:spPr>
          <a:xfrm>
            <a:off x="6084168" y="492523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191446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637281173"/>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508104"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4" name="Straight Arrow Connector 13"/>
          <p:cNvCxnSpPr/>
          <p:nvPr/>
        </p:nvCxnSpPr>
        <p:spPr>
          <a:xfrm flipV="1">
            <a:off x="4932040"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Group 5"/>
          <p:cNvGraphicFramePr>
            <a:graphicFrameLocks noGrp="1"/>
          </p:cNvGraphicFramePr>
          <p:nvPr>
            <p:extLst>
              <p:ext uri="{D42A27DB-BD31-4B8C-83A1-F6EECF244321}">
                <p14:modId xmlns:p14="http://schemas.microsoft.com/office/powerpoint/2010/main" val="3160109537"/>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C</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D</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I</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J</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7397623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K has one neighbors:  L</a:t>
            </a:r>
            <a:endParaRPr lang="en-US" altLang="en-US" dirty="0">
              <a:latin typeface="Arial" charset="0"/>
              <a:cs typeface="Arial" charset="0"/>
            </a:endParaRPr>
          </a:p>
          <a:p>
            <a:pPr marL="457200" lvl="1" indent="0">
              <a:buNone/>
            </a:pPr>
            <a:endParaRPr lang="en-US" altLang="en-US" dirty="0">
              <a:solidFill>
                <a:prstClr val="black"/>
              </a:solidFill>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207480271"/>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508104"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cxnSp>
        <p:nvCxnSpPr>
          <p:cNvPr id="14" name="Straight Arrow Connector 13"/>
          <p:cNvCxnSpPr/>
          <p:nvPr/>
        </p:nvCxnSpPr>
        <p:spPr>
          <a:xfrm flipV="1">
            <a:off x="5364088"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Group 5"/>
          <p:cNvGraphicFramePr>
            <a:graphicFrameLocks noGrp="1"/>
          </p:cNvGraphicFramePr>
          <p:nvPr>
            <p:extLst>
              <p:ext uri="{D42A27DB-BD31-4B8C-83A1-F6EECF244321}">
                <p14:modId xmlns:p14="http://schemas.microsoft.com/office/powerpoint/2010/main" val="1784687385"/>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1</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5153331" y="4941168"/>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6" name="Oval 15"/>
          <p:cNvSpPr/>
          <p:nvPr/>
        </p:nvSpPr>
        <p:spPr>
          <a:xfrm>
            <a:off x="6084168" y="492523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593060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K has one neighbors:  L</a:t>
            </a:r>
            <a:endParaRPr lang="en-US" altLang="en-US" dirty="0">
              <a:latin typeface="Arial" charset="0"/>
              <a:cs typeface="Arial" charset="0"/>
            </a:endParaRPr>
          </a:p>
          <a:p>
            <a:pPr lvl="1"/>
            <a:r>
              <a:rPr lang="en-US" altLang="en-US" dirty="0">
                <a:latin typeface="Arial" charset="0"/>
                <a:cs typeface="Arial" charset="0"/>
              </a:rPr>
              <a:t>Decrement its in-degree</a:t>
            </a: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2541441072"/>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508104"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graphicFrame>
        <p:nvGraphicFramePr>
          <p:cNvPr id="12" name="Group 5"/>
          <p:cNvGraphicFramePr>
            <a:graphicFrameLocks noGrp="1"/>
          </p:cNvGraphicFramePr>
          <p:nvPr>
            <p:extLst>
              <p:ext uri="{D42A27DB-BD31-4B8C-83A1-F6EECF244321}">
                <p14:modId xmlns:p14="http://schemas.microsoft.com/office/powerpoint/2010/main" val="804275732"/>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5153331" y="4941168"/>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6" name="Oval 15"/>
          <p:cNvSpPr/>
          <p:nvPr/>
        </p:nvSpPr>
        <p:spPr>
          <a:xfrm>
            <a:off x="6084168" y="492523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p:cNvCxnSpPr/>
          <p:nvPr/>
        </p:nvCxnSpPr>
        <p:spPr>
          <a:xfrm flipV="1">
            <a:off x="5364088"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123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K has one neighbors:  L</a:t>
            </a:r>
            <a:endParaRPr lang="en-US" altLang="en-US" dirty="0">
              <a:latin typeface="Arial" charset="0"/>
              <a:cs typeface="Arial" charset="0"/>
            </a:endParaRPr>
          </a:p>
          <a:p>
            <a:pPr lvl="1"/>
            <a:r>
              <a:rPr lang="en-US" altLang="en-US" dirty="0">
                <a:latin typeface="Arial" charset="0"/>
                <a:cs typeface="Arial" charset="0"/>
              </a:rPr>
              <a:t>Decrement its in-degree</a:t>
            </a:r>
          </a:p>
          <a:p>
            <a:pPr lvl="2"/>
            <a:r>
              <a:rPr lang="en-US" altLang="en-US" dirty="0">
                <a:latin typeface="Arial" charset="0"/>
                <a:cs typeface="Arial" charset="0"/>
              </a:rPr>
              <a:t>L is decremented to zero, so push it onto the queue</a:t>
            </a:r>
          </a:p>
          <a:p>
            <a:pPr lvl="1"/>
            <a:endParaRPr lang="en-US" altLang="en-US"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1164492987"/>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940152"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graphicFrame>
        <p:nvGraphicFramePr>
          <p:cNvPr id="12" name="Group 5"/>
          <p:cNvGraphicFramePr>
            <a:graphicFrameLocks noGrp="1"/>
          </p:cNvGraphicFramePr>
          <p:nvPr>
            <p:extLst>
              <p:ext uri="{D42A27DB-BD31-4B8C-83A1-F6EECF244321}">
                <p14:modId xmlns:p14="http://schemas.microsoft.com/office/powerpoint/2010/main" val="1537804289"/>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7030A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5153331" y="4941168"/>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6" name="Oval 15"/>
          <p:cNvSpPr/>
          <p:nvPr/>
        </p:nvSpPr>
        <p:spPr>
          <a:xfrm>
            <a:off x="6084168" y="4925230"/>
            <a:ext cx="432048" cy="43204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p:cNvCxnSpPr/>
          <p:nvPr/>
        </p:nvCxnSpPr>
        <p:spPr>
          <a:xfrm flipV="1">
            <a:off x="5364088"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303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99305337"/>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940152"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graphicFrame>
        <p:nvGraphicFramePr>
          <p:cNvPr id="12" name="Group 5"/>
          <p:cNvGraphicFramePr>
            <a:graphicFrameLocks noGrp="1"/>
          </p:cNvGraphicFramePr>
          <p:nvPr>
            <p:extLst>
              <p:ext uri="{D42A27DB-BD31-4B8C-83A1-F6EECF244321}">
                <p14:modId xmlns:p14="http://schemas.microsoft.com/office/powerpoint/2010/main" val="1706023409"/>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C</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D</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I</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J</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cs typeface="Arial" charset="0"/>
                        </a:rPr>
                        <a:t>0</a:t>
                      </a:r>
                      <a:endParaRPr kumimoji="0" lang="en-US" sz="1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cxnSp>
        <p:nvCxnSpPr>
          <p:cNvPr id="13" name="Straight Arrow Connector 12"/>
          <p:cNvCxnSpPr/>
          <p:nvPr/>
        </p:nvCxnSpPr>
        <p:spPr>
          <a:xfrm flipV="1">
            <a:off x="5364088"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2261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a:buNone/>
            </a:pPr>
            <a:r>
              <a:rPr lang="en-CA" dirty="0"/>
              <a:t>	</a:t>
            </a:r>
            <a:r>
              <a:rPr lang="en-US" altLang="en-US" dirty="0">
                <a:latin typeface="Arial" charset="0"/>
                <a:cs typeface="Arial" charset="0"/>
              </a:rPr>
              <a:t>Pop the front of the queue</a:t>
            </a:r>
          </a:p>
          <a:p>
            <a:pPr lvl="1"/>
            <a:r>
              <a:rPr lang="en-US" altLang="en-US" dirty="0">
                <a:solidFill>
                  <a:prstClr val="black"/>
                </a:solidFill>
                <a:latin typeface="Arial" charset="0"/>
                <a:cs typeface="Arial" charset="0"/>
              </a:rPr>
              <a:t>E has no neighbors—it is a </a:t>
            </a:r>
            <a:r>
              <a:rPr lang="en-US" altLang="en-US" i="1" dirty="0">
                <a:solidFill>
                  <a:prstClr val="black"/>
                </a:solidFill>
                <a:latin typeface="Arial" charset="0"/>
                <a:cs typeface="Arial" charset="0"/>
              </a:rPr>
              <a:t>sink</a:t>
            </a:r>
            <a:endParaRPr lang="en-US" altLang="en-US" i="1" dirty="0">
              <a:latin typeface="Arial" charset="0"/>
              <a:cs typeface="Arial" charset="0"/>
            </a:endParaRPr>
          </a:p>
          <a:p>
            <a:pPr lvl="1"/>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pic>
        <p:nvPicPr>
          <p:cNvPr id="5" name="Picture 2" descr="C:\Users\dwharder\Desktop\a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429000"/>
            <a:ext cx="4030663" cy="194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oup 28"/>
          <p:cNvGraphicFramePr>
            <a:graphicFrameLocks noGrp="1"/>
          </p:cNvGraphicFramePr>
          <p:nvPr>
            <p:extLst>
              <p:ext uri="{D42A27DB-BD31-4B8C-83A1-F6EECF244321}">
                <p14:modId xmlns:p14="http://schemas.microsoft.com/office/powerpoint/2010/main" val="346446888"/>
              </p:ext>
            </p:extLst>
          </p:nvPr>
        </p:nvGraphicFramePr>
        <p:xfrm>
          <a:off x="971550" y="5734050"/>
          <a:ext cx="5112614" cy="447675"/>
        </p:xfrm>
        <a:graphic>
          <a:graphicData uri="http://schemas.openxmlformats.org/drawingml/2006/table">
            <a:tbl>
              <a:tblPr/>
              <a:tblGrid>
                <a:gridCol w="425964">
                  <a:extLst>
                    <a:ext uri="{9D8B030D-6E8A-4147-A177-3AD203B41FA5}">
                      <a16:colId xmlns:a16="http://schemas.microsoft.com/office/drawing/2014/main" val="20000"/>
                    </a:ext>
                  </a:extLst>
                </a:gridCol>
                <a:gridCol w="427010">
                  <a:extLst>
                    <a:ext uri="{9D8B030D-6E8A-4147-A177-3AD203B41FA5}">
                      <a16:colId xmlns:a16="http://schemas.microsoft.com/office/drawing/2014/main" val="20001"/>
                    </a:ext>
                  </a:extLst>
                </a:gridCol>
                <a:gridCol w="425964">
                  <a:extLst>
                    <a:ext uri="{9D8B030D-6E8A-4147-A177-3AD203B41FA5}">
                      <a16:colId xmlns:a16="http://schemas.microsoft.com/office/drawing/2014/main" val="20002"/>
                    </a:ext>
                  </a:extLst>
                </a:gridCol>
                <a:gridCol w="425964">
                  <a:extLst>
                    <a:ext uri="{9D8B030D-6E8A-4147-A177-3AD203B41FA5}">
                      <a16:colId xmlns:a16="http://schemas.microsoft.com/office/drawing/2014/main" val="20003"/>
                    </a:ext>
                  </a:extLst>
                </a:gridCol>
                <a:gridCol w="425964">
                  <a:extLst>
                    <a:ext uri="{9D8B030D-6E8A-4147-A177-3AD203B41FA5}">
                      <a16:colId xmlns:a16="http://schemas.microsoft.com/office/drawing/2014/main" val="20004"/>
                    </a:ext>
                  </a:extLst>
                </a:gridCol>
                <a:gridCol w="425964">
                  <a:extLst>
                    <a:ext uri="{9D8B030D-6E8A-4147-A177-3AD203B41FA5}">
                      <a16:colId xmlns:a16="http://schemas.microsoft.com/office/drawing/2014/main" val="20005"/>
                    </a:ext>
                  </a:extLst>
                </a:gridCol>
                <a:gridCol w="425964">
                  <a:extLst>
                    <a:ext uri="{9D8B030D-6E8A-4147-A177-3AD203B41FA5}">
                      <a16:colId xmlns:a16="http://schemas.microsoft.com/office/drawing/2014/main" val="20006"/>
                    </a:ext>
                  </a:extLst>
                </a:gridCol>
                <a:gridCol w="425964">
                  <a:extLst>
                    <a:ext uri="{9D8B030D-6E8A-4147-A177-3AD203B41FA5}">
                      <a16:colId xmlns:a16="http://schemas.microsoft.com/office/drawing/2014/main" val="20007"/>
                    </a:ext>
                  </a:extLst>
                </a:gridCol>
                <a:gridCol w="425964">
                  <a:extLst>
                    <a:ext uri="{9D8B030D-6E8A-4147-A177-3AD203B41FA5}">
                      <a16:colId xmlns:a16="http://schemas.microsoft.com/office/drawing/2014/main" val="20008"/>
                    </a:ext>
                  </a:extLst>
                </a:gridCol>
                <a:gridCol w="425964">
                  <a:extLst>
                    <a:ext uri="{9D8B030D-6E8A-4147-A177-3AD203B41FA5}">
                      <a16:colId xmlns:a16="http://schemas.microsoft.com/office/drawing/2014/main" val="20009"/>
                    </a:ext>
                  </a:extLst>
                </a:gridCol>
                <a:gridCol w="425964">
                  <a:extLst>
                    <a:ext uri="{9D8B030D-6E8A-4147-A177-3AD203B41FA5}">
                      <a16:colId xmlns:a16="http://schemas.microsoft.com/office/drawing/2014/main" val="20010"/>
                    </a:ext>
                  </a:extLst>
                </a:gridCol>
                <a:gridCol w="425964">
                  <a:extLst>
                    <a:ext uri="{9D8B030D-6E8A-4147-A177-3AD203B41FA5}">
                      <a16:colId xmlns:a16="http://schemas.microsoft.com/office/drawing/2014/main" val="20011"/>
                    </a:ext>
                  </a:extLst>
                </a:gridCol>
              </a:tblGrid>
              <a:tr h="4476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C</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D</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I</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J</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bg1">
                              <a:lumMod val="85000"/>
                            </a:schemeClr>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flipV="1">
            <a:off x="5940152" y="6165304"/>
            <a:ext cx="0" cy="28803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 Box 40"/>
          <p:cNvSpPr txBox="1">
            <a:spLocks noChangeArrowheads="1"/>
          </p:cNvSpPr>
          <p:nvPr/>
        </p:nvSpPr>
        <p:spPr bwMode="auto">
          <a:xfrm>
            <a:off x="35496" y="5758657"/>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latin typeface="Consolas" panose="020B0609020204030204" pitchFamily="49" charset="0"/>
                <a:cs typeface="Consolas" panose="020B0609020204030204" pitchFamily="49" charset="0"/>
              </a:rPr>
              <a:t>Queue:</a:t>
            </a:r>
          </a:p>
        </p:txBody>
      </p:sp>
      <p:graphicFrame>
        <p:nvGraphicFramePr>
          <p:cNvPr id="12" name="Group 5"/>
          <p:cNvGraphicFramePr>
            <a:graphicFrameLocks noGrp="1"/>
          </p:cNvGraphicFramePr>
          <p:nvPr>
            <p:extLst>
              <p:ext uri="{D42A27DB-BD31-4B8C-83A1-F6EECF244321}">
                <p14:modId xmlns:p14="http://schemas.microsoft.com/office/powerpoint/2010/main" val="3492124415"/>
              </p:ext>
            </p:extLst>
          </p:nvPr>
        </p:nvGraphicFramePr>
        <p:xfrm>
          <a:off x="7308304" y="2348880"/>
          <a:ext cx="1223912" cy="4023360"/>
        </p:xfrm>
        <a:graphic>
          <a:graphicData uri="http://schemas.openxmlformats.org/drawingml/2006/table">
            <a:tbl>
              <a:tblPr/>
              <a:tblGrid>
                <a:gridCol w="4318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A</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B</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C</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D</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E</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dirty="0">
                          <a:ln>
                            <a:noFill/>
                          </a:ln>
                          <a:solidFill>
                            <a:srgbClr val="FF0000"/>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F</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G</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H</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I</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J</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bg1">
                              <a:lumMod val="85000"/>
                            </a:schemeClr>
                          </a:solidFill>
                          <a:effectLst/>
                          <a:latin typeface="Arial" charset="0"/>
                          <a:cs typeface="Arial" charset="0"/>
                        </a:rPr>
                        <a:t>0</a:t>
                      </a:r>
                      <a:endParaRPr kumimoji="0" lang="en-US" sz="1600" b="0" i="0" u="none" strike="noStrike" cap="none" normalizeH="0" baseline="0" dirty="0">
                        <a:ln>
                          <a:noFill/>
                        </a:ln>
                        <a:solidFill>
                          <a:schemeClr val="bg1">
                            <a:lumMod val="85000"/>
                          </a:schemeClr>
                        </a:solidFill>
                        <a:effectLst/>
                        <a:latin typeface="Arial" charset="0"/>
                        <a:cs typeface="Arial" charset="0"/>
                      </a:endParaRP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K</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L</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bg1">
                              <a:lumMod val="85000"/>
                            </a:schemeClr>
                          </a:solidFill>
                          <a:effectLst/>
                          <a:latin typeface="Arial" charset="0"/>
                          <a:cs typeface="Arial" charset="0"/>
                        </a:rPr>
                        <a:t>0</a:t>
                      </a:r>
                    </a:p>
                  </a:txBody>
                  <a:tcP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5" name="Oval 14"/>
          <p:cNvSpPr/>
          <p:nvPr/>
        </p:nvSpPr>
        <p:spPr>
          <a:xfrm>
            <a:off x="6104185" y="3939737"/>
            <a:ext cx="432048"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cxnSp>
        <p:nvCxnSpPr>
          <p:cNvPr id="13" name="Straight Arrow Connector 12"/>
          <p:cNvCxnSpPr/>
          <p:nvPr/>
        </p:nvCxnSpPr>
        <p:spPr>
          <a:xfrm flipV="1">
            <a:off x="5796136" y="6165304"/>
            <a:ext cx="0" cy="288032"/>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67723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17434</TotalTime>
  <Words>8076</Words>
  <Application>Microsoft Office PowerPoint</Application>
  <PresentationFormat>On-screen Show (4:3)</PresentationFormat>
  <Paragraphs>3549</Paragraphs>
  <Slides>141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141</vt:i4>
      </vt:variant>
    </vt:vector>
  </HeadingPairs>
  <TitlesOfParts>
    <vt:vector size="147" baseType="lpstr">
      <vt:lpstr>Arial</vt:lpstr>
      <vt:lpstr>Calibri</vt:lpstr>
      <vt:lpstr>Consolas</vt:lpstr>
      <vt:lpstr>Symbol</vt:lpstr>
      <vt:lpstr>Times New Roman</vt:lpstr>
      <vt:lpstr>Custom Design</vt:lpstr>
      <vt:lpstr>PowerPoint Presentation</vt:lpstr>
      <vt:lpstr>Topological Sort</vt:lpstr>
      <vt:lpstr>Motivation</vt:lpstr>
      <vt:lpstr>Motivation</vt:lpstr>
      <vt:lpstr>Restriction of paths in DAGs</vt:lpstr>
      <vt:lpstr>Definition of topological sorting</vt:lpstr>
      <vt:lpstr>Definition of topological sorting</vt:lpstr>
      <vt:lpstr>Example</vt:lpstr>
      <vt:lpstr>Applications</vt:lpstr>
      <vt:lpstr>Applications</vt:lpstr>
      <vt:lpstr>Applications</vt:lpstr>
      <vt:lpstr>Applications</vt:lpstr>
      <vt:lpstr>Topological Sort</vt:lpstr>
      <vt:lpstr>Topological Sort</vt:lpstr>
      <vt:lpstr>Topological Sort</vt:lpstr>
      <vt:lpstr>Topological Sort</vt:lpstr>
      <vt:lpstr>Topological Sort</vt:lpstr>
      <vt:lpstr>Topological Sort</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Analysis</vt:lpstr>
      <vt:lpstr>Analysis</vt:lpstr>
      <vt:lpstr>Analysis</vt:lpstr>
      <vt:lpstr>Analysis</vt:lpstr>
      <vt:lpstr>Analysis</vt:lpstr>
      <vt:lpstr>Analysis</vt:lpstr>
      <vt:lpstr>Analysis</vt:lpstr>
      <vt:lpstr>Analysis</vt:lpstr>
      <vt:lpstr>Implementation</vt:lpstr>
      <vt:lpstr>Implementation</vt:lpstr>
      <vt:lpstr>Implementation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Critical path</vt:lpstr>
      <vt:lpstr>Critical path</vt:lpstr>
      <vt:lpstr>Critical path</vt:lpstr>
      <vt:lpstr>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Finding the critical path</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Mahdi Ebi</cp:lastModifiedBy>
  <cp:revision>1251</cp:revision>
  <dcterms:created xsi:type="dcterms:W3CDTF">2009-09-11T23:00:44Z</dcterms:created>
  <dcterms:modified xsi:type="dcterms:W3CDTF">2020-08-03T19:20:31Z</dcterms:modified>
</cp:coreProperties>
</file>