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2"/>
  </p:notesMasterIdLst>
  <p:handoutMasterIdLst>
    <p:handoutMasterId r:id="rId53"/>
  </p:handoutMasterIdLst>
  <p:sldIdLst>
    <p:sldId id="256" r:id="rId2"/>
    <p:sldId id="374" r:id="rId3"/>
    <p:sldId id="437" r:id="rId4"/>
    <p:sldId id="438" r:id="rId5"/>
    <p:sldId id="395" r:id="rId6"/>
    <p:sldId id="396" r:id="rId7"/>
    <p:sldId id="397" r:id="rId8"/>
    <p:sldId id="398" r:id="rId9"/>
    <p:sldId id="399" r:id="rId10"/>
    <p:sldId id="400" r:id="rId11"/>
    <p:sldId id="401" r:id="rId12"/>
    <p:sldId id="402" r:id="rId13"/>
    <p:sldId id="403" r:id="rId14"/>
    <p:sldId id="404" r:id="rId15"/>
    <p:sldId id="405" r:id="rId16"/>
    <p:sldId id="445" r:id="rId17"/>
    <p:sldId id="447" r:id="rId18"/>
    <p:sldId id="446" r:id="rId19"/>
    <p:sldId id="448"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4" r:id="rId45"/>
    <p:sldId id="440" r:id="rId46"/>
    <p:sldId id="441" r:id="rId47"/>
    <p:sldId id="443" r:id="rId48"/>
    <p:sldId id="444" r:id="rId49"/>
    <p:sldId id="436" r:id="rId50"/>
    <p:sldId id="373"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77607" autoAdjust="0"/>
  </p:normalViewPr>
  <p:slideViewPr>
    <p:cSldViewPr>
      <p:cViewPr varScale="1">
        <p:scale>
          <a:sx n="70" d="100"/>
          <a:sy n="70" d="100"/>
        </p:scale>
        <p:origin x="1934" y="6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3.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2020-08-05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8/5/2020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079FA4D-0BD0-4BAA-B311-6D7F630B1CFE}" type="slidenum">
              <a:rPr lang="en-CA" smtClean="0"/>
              <a:pPr>
                <a:defRPr/>
              </a:pPr>
              <a:t>23</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B37DF17-C4FA-468B-AFA9-19A12BF3BAA1}" type="slidenum">
              <a:rPr lang="en-CA" smtClean="0"/>
              <a:pPr>
                <a:defRPr/>
              </a:pPr>
              <a:t>24</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C474E9F-CC8D-41D7-8954-C9AC18A30791}" type="slidenum">
              <a:rPr lang="en-CA" smtClean="0"/>
              <a:pPr>
                <a:defRPr/>
              </a:pPr>
              <a:t>25</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DDD8A06-D25C-4D96-B5FE-8B7124020F3F}" type="slidenum">
              <a:rPr lang="en-CA" smtClean="0"/>
              <a:pPr>
                <a:defRPr/>
              </a:pPr>
              <a:t>26</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9DEFCB6-1C7E-4209-8C1A-A522D18D6B01}" type="slidenum">
              <a:rPr lang="en-CA" smtClean="0"/>
              <a:pPr>
                <a:defRPr/>
              </a:pPr>
              <a:t>27</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3611C12-24AF-4AF6-970D-765310755CEA}" type="slidenum">
              <a:rPr lang="en-CA" smtClean="0"/>
              <a:pPr>
                <a:defRPr/>
              </a:pPr>
              <a:t>28</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26F80C6-B270-443C-9CCC-28517BE11D8C}" type="slidenum">
              <a:rPr lang="en-CA" smtClean="0"/>
              <a:pPr>
                <a:defRPr/>
              </a:pPr>
              <a:t>29</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F8E265C-4BB5-45B3-83E8-A024D2DF99DD}" type="slidenum">
              <a:rPr lang="en-CA" smtClean="0"/>
              <a:pPr>
                <a:defRPr/>
              </a:pPr>
              <a:t>30</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52999CD-4A0F-4837-8F5F-63DA0D1779D3}" type="slidenum">
              <a:rPr lang="en-CA" smtClean="0"/>
              <a:pPr>
                <a:defRPr/>
              </a:pPr>
              <a:t>31</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D11BCBE-92A2-44FA-9D79-5A16A5C20717}" type="slidenum">
              <a:rPr lang="en-CA" smtClean="0"/>
              <a:pPr>
                <a:defRPr/>
              </a:pPr>
              <a:t>32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A5134C9-1C9D-47AB-8A02-B09A56C54F59}" type="slidenum">
              <a:rPr lang="en-CA" smtClean="0"/>
              <a:pPr>
                <a:defRPr/>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F653DA0-397A-4648-A6AA-BE423DDCDF59}" type="slidenum">
              <a:rPr lang="en-CA" smtClean="0"/>
              <a:pPr>
                <a:defRPr/>
              </a:pPr>
              <a:t>33</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710491B-C6B0-4308-8DBB-720DAC644C73}" type="slidenum">
              <a:rPr lang="en-CA" smtClean="0"/>
              <a:pPr>
                <a:defRPr/>
              </a:pPr>
              <a:t>34</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2225F1-AB94-4A44-8AE4-CD7C63849A13}" type="slidenum">
              <a:rPr lang="en-CA" smtClean="0"/>
              <a:pPr>
                <a:defRPr/>
              </a:pPr>
              <a:t>35</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66B261A-C85F-41A4-9FF9-CAD39D1CB721}" type="slidenum">
              <a:rPr lang="en-CA" smtClean="0"/>
              <a:pPr>
                <a:defRPr/>
              </a:pPr>
              <a:t>36</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F580368-5ADF-4DB1-983E-0D4669041C9C}" type="slidenum">
              <a:rPr lang="en-CA" smtClean="0"/>
              <a:pPr>
                <a:defRPr/>
              </a:pPr>
              <a:t>37</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C54572-112E-4FAB-86AD-8F8991B82040}" type="slidenum">
              <a:rPr lang="en-CA" smtClean="0"/>
              <a:pPr>
                <a:defRPr/>
              </a:pPr>
              <a:t>38</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8D398A2-1F4C-4F8F-B03C-D710C0C37832}" type="slidenum">
              <a:rPr lang="en-CA" smtClean="0"/>
              <a:pPr>
                <a:defRPr/>
              </a:pPr>
              <a:t>39</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A3EE1C9-8157-4D59-9006-D6A10F55F595}" type="slidenum">
              <a:rPr lang="en-CA" smtClean="0"/>
              <a:pPr>
                <a:defRPr/>
              </a:pPr>
              <a:t>40</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4D2758F-DDFE-4691-B0FF-28860C8AFC29}" type="slidenum">
              <a:rPr lang="en-CA" smtClean="0"/>
              <a:pPr>
                <a:defRPr/>
              </a:pPr>
              <a:t>41</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0B022BD-A3C6-43EF-84B4-CA1FEA390DE4}" type="slidenum">
              <a:rPr lang="en-CA" smtClean="0"/>
              <a:pPr>
                <a:defRPr/>
              </a:pPr>
              <a:t>42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9C84A54-AC53-4761-BC97-B9EC2F1BD2C6}" type="slidenum">
              <a:rPr lang="en-CA" smtClean="0"/>
              <a:pPr>
                <a:defRPr/>
              </a:pPr>
              <a:t>5</a:t>
            </a:fld>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32ECAC9-64A7-4B09-8A26-A8783867771C}" type="slidenum">
              <a:rPr lang="en-CA" smtClean="0"/>
              <a:pPr>
                <a:defRPr/>
              </a:pPr>
              <a:t>43</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6C9F537-5F8B-44CA-BB34-C92F9C345FA1}" type="slidenum">
              <a:rPr lang="en-CA" smtClean="0"/>
              <a:pPr>
                <a:defRPr/>
              </a:pPr>
              <a:t>44</a:t>
            </a:fld>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6C9F537-5F8B-44CA-BB34-C92F9C345FA1}" type="slidenum">
              <a:rPr lang="en-CA" smtClean="0"/>
              <a:pPr>
                <a:defRPr/>
              </a:pPr>
              <a:t>45</a:t>
            </a:fld>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6C9F537-5F8B-44CA-BB34-C92F9C345FA1}" type="slidenum">
              <a:rPr lang="en-CA" smtClean="0"/>
              <a:pPr>
                <a:defRPr/>
              </a:pPr>
              <a:t>46</a:t>
            </a:fld>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3185B20-8779-4A88-B535-53DE0ECD1324}" type="slidenum">
              <a:rPr lang="en-CA" smtClean="0"/>
              <a:pPr>
                <a:defRPr/>
              </a:pPr>
              <a:t>49</a:t>
            </a:fld>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50</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C9C63C5-D3CA-45E1-B408-3A28C6B149A3}" type="slidenum">
              <a:rPr lang="en-CA" smtClean="0"/>
              <a:pPr>
                <a:defRPr/>
              </a:pPr>
              <a:t>15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O</a:t>
            </a:r>
            <a:r>
              <a:rPr lang="en-US" dirty="0"/>
              <a:t>(</a:t>
            </a:r>
            <a:r>
              <a:rPr lang="en-US" i="1" dirty="0"/>
              <a:t>n</a:t>
            </a:r>
            <a:r>
              <a:rPr lang="en-US" baseline="30000" dirty="0"/>
              <a:t>2</a:t>
            </a:r>
            <a:r>
              <a:rPr lang="en-US" dirty="0"/>
              <a:t>) algorithm.</a:t>
            </a:r>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16</a:t>
            </a:fld>
            <a:endParaRPr lang="en-CA"/>
          </a:p>
        </p:txBody>
      </p:sp>
    </p:spTree>
    <p:extLst>
      <p:ext uri="{BB962C8B-B14F-4D97-AF65-F5344CB8AC3E}">
        <p14:creationId xmlns:p14="http://schemas.microsoft.com/office/powerpoint/2010/main" val="397531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two arrays, </a:t>
            </a:r>
            <a:r>
              <a:rPr lang="en-US" b="1" dirty="0"/>
              <a:t>closest and </a:t>
            </a:r>
            <a:r>
              <a:rPr lang="en-US" b="1" dirty="0" err="1"/>
              <a:t>lowcost</a:t>
            </a:r>
            <a:r>
              <a:rPr lang="en-US" b="1" dirty="0"/>
              <a:t>.</a:t>
            </a:r>
            <a:r>
              <a:rPr lang="en-US" dirty="0"/>
              <a:t> </a:t>
            </a:r>
          </a:p>
          <a:p>
            <a:r>
              <a:rPr lang="en-US" dirty="0"/>
              <a:t>For </a:t>
            </a:r>
            <a:r>
              <a:rPr lang="en-US" i="1" dirty="0" err="1"/>
              <a:t>i</a:t>
            </a:r>
            <a:r>
              <a:rPr lang="en-US" dirty="0"/>
              <a:t> belong to </a:t>
            </a:r>
            <a:r>
              <a:rPr lang="en-US" i="1" dirty="0"/>
              <a:t>V</a:t>
            </a:r>
            <a:r>
              <a:rPr lang="en-US" dirty="0"/>
              <a:t> - </a:t>
            </a:r>
            <a:r>
              <a:rPr lang="en-US" i="1" dirty="0"/>
              <a:t>U</a:t>
            </a:r>
            <a:r>
              <a:rPr lang="en-US" dirty="0"/>
              <a:t>, closest[</a:t>
            </a:r>
            <a:r>
              <a:rPr lang="en-US" i="1" dirty="0" err="1"/>
              <a:t>i</a:t>
            </a:r>
            <a:r>
              <a:rPr lang="en-US" dirty="0"/>
              <a:t>] gives the vertex in </a:t>
            </a:r>
            <a:r>
              <a:rPr lang="en-US" i="1" dirty="0"/>
              <a:t>U</a:t>
            </a:r>
            <a:r>
              <a:rPr lang="en-US" dirty="0"/>
              <a:t> that is closest to </a:t>
            </a:r>
            <a:r>
              <a:rPr lang="en-US" i="1" dirty="0" err="1"/>
              <a:t>i</a:t>
            </a:r>
            <a:endParaRPr lang="en-US" dirty="0"/>
          </a:p>
          <a:p>
            <a:r>
              <a:rPr lang="en-US" dirty="0"/>
              <a:t>For </a:t>
            </a:r>
            <a:r>
              <a:rPr lang="en-US" i="1" dirty="0"/>
              <a:t>I belong to</a:t>
            </a:r>
            <a:r>
              <a:rPr lang="en-US" dirty="0"/>
              <a:t> </a:t>
            </a:r>
            <a:r>
              <a:rPr lang="en-US" i="1" dirty="0"/>
              <a:t>V</a:t>
            </a:r>
            <a:r>
              <a:rPr lang="en-US" dirty="0"/>
              <a:t> - </a:t>
            </a:r>
            <a:r>
              <a:rPr lang="en-US" i="1" dirty="0"/>
              <a:t>U</a:t>
            </a:r>
            <a:r>
              <a:rPr lang="en-US" dirty="0"/>
              <a:t>, </a:t>
            </a:r>
            <a:r>
              <a:rPr lang="en-US" dirty="0" err="1"/>
              <a:t>lowcost</a:t>
            </a:r>
            <a:r>
              <a:rPr lang="en-US" dirty="0"/>
              <a:t>[</a:t>
            </a:r>
            <a:r>
              <a:rPr lang="en-US" i="1" dirty="0" err="1"/>
              <a:t>i</a:t>
            </a:r>
            <a:r>
              <a:rPr lang="en-US" dirty="0"/>
              <a:t>] gives the cost of the edge (</a:t>
            </a:r>
            <a:r>
              <a:rPr lang="en-US" i="1" dirty="0" err="1"/>
              <a:t>i</a:t>
            </a:r>
            <a:r>
              <a:rPr lang="en-US" dirty="0"/>
              <a:t>, closest(</a:t>
            </a:r>
            <a:r>
              <a:rPr lang="en-US" i="1" dirty="0" err="1"/>
              <a:t>i</a:t>
            </a:r>
            <a:r>
              <a:rPr lang="en-US" dirty="0"/>
              <a:t>))</a:t>
            </a:r>
          </a:p>
          <a:p>
            <a:endParaRPr lang="en-US"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19</a:t>
            </a:fld>
            <a:endParaRPr lang="en-CA"/>
          </a:p>
        </p:txBody>
      </p:sp>
    </p:spTree>
    <p:extLst>
      <p:ext uri="{BB962C8B-B14F-4D97-AF65-F5344CB8AC3E}">
        <p14:creationId xmlns:p14="http://schemas.microsoft.com/office/powerpoint/2010/main" val="374713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C8FEBA-7113-40B2-92C5-71D662CEA0AF}" type="slidenum">
              <a:rPr lang="en-CA" smtClean="0"/>
              <a:pPr>
                <a:defRPr/>
              </a:pPr>
              <a:t>20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2C5F33C-7282-492D-A919-CBF4DF55C8B2}" type="slidenum">
              <a:rPr lang="en-CA" smtClean="0"/>
              <a:pPr>
                <a:defRPr/>
              </a:pPr>
              <a:t>21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5C1E3A6-23F2-479A-B3FF-7405255C6D97}" type="slidenum">
              <a:rPr lang="en-CA" smtClean="0"/>
              <a:pPr>
                <a:defRPr/>
              </a:pPr>
              <a:t>22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
        <p:nvSpPr>
          <p:cNvPr id="7" name="Text Box 14"/>
          <p:cNvSpPr txBox="1">
            <a:spLocks noChangeArrowheads="1"/>
          </p:cNvSpPr>
          <p:nvPr userDrawn="1"/>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rgbClr val="FFFFFF"/>
                </a:solidFill>
                <a:latin typeface="Arial" pitchFamily="34" charset="0"/>
                <a:ea typeface="ＭＳ Ｐゴシック" charset="-128"/>
                <a:cs typeface="Arial" pitchFamily="34" charset="0"/>
              </a:rPr>
              <a:t>Douglas Wilhelm Harder, </a:t>
            </a:r>
            <a:r>
              <a:rPr lang="en-US" sz="1200" b="1" kern="0" dirty="0" err="1">
                <a:solidFill>
                  <a:srgbClr val="FFFFFF"/>
                </a:solidFill>
                <a:latin typeface="Arial" pitchFamily="34" charset="0"/>
                <a:ea typeface="ＭＳ Ｐゴシック" charset="-128"/>
                <a:cs typeface="Arial" pitchFamily="34" charset="0"/>
              </a:rPr>
              <a:t>M.Math</a:t>
            </a:r>
            <a:r>
              <a:rPr lang="en-US" sz="1200" b="1" kern="0" dirty="0">
                <a:solidFill>
                  <a:srgbClr val="FFFFFF"/>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rgbClr val="FFFFFF"/>
              </a:solidFill>
              <a:latin typeface="Arial" pitchFamily="34" charset="0"/>
              <a:ea typeface="ＭＳ Ｐゴシック" charset="-128"/>
              <a:cs typeface="Arial" pitchFamily="34" charset="0"/>
            </a:endParaRP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rgbClr val="FFFFFF"/>
              </a:solidFill>
              <a:latin typeface="Arial"/>
              <a:ea typeface="ＭＳ Ｐゴシック" charset="-128"/>
            </a:endParaRPr>
          </a:p>
          <a:p>
            <a:pPr defTabSz="457200">
              <a:spcBef>
                <a:spcPct val="20000"/>
              </a:spcBef>
              <a:defRPr/>
            </a:pPr>
            <a:r>
              <a:rPr lang="en-CA" sz="900" dirty="0">
                <a:solidFill>
                  <a:srgbClr val="FFFFFF"/>
                </a:solidFill>
                <a:latin typeface="Arial"/>
                <a:ea typeface="ＭＳ Ｐゴシック" charset="-128"/>
              </a:rPr>
              <a:t>© 2006-2013 by Douglas Wilhelm Harder.  Some rights reserved.</a:t>
            </a:r>
            <a:endParaRPr lang="en-US" sz="900" kern="0" dirty="0">
              <a:solidFill>
                <a:srgbClr val="FFFFFF"/>
              </a:solidFill>
              <a:latin typeface="Arial" pitchFamily="34" charset="0"/>
              <a:ea typeface="ＭＳ Ｐゴシック" charset="-128"/>
              <a:cs typeface="Arial" pitchFamily="34" charset="0"/>
            </a:endParaRPr>
          </a:p>
          <a:p>
            <a:pPr defTabSz="457200">
              <a:spcBef>
                <a:spcPct val="20000"/>
              </a:spcBef>
              <a:defRPr/>
            </a:pPr>
            <a:endParaRPr lang="en-CA" sz="2400" dirty="0">
              <a:solidFill>
                <a:srgbClr val="FFFFFF"/>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299333" y="6249118"/>
            <a:ext cx="400050" cy="304800"/>
          </a:xfrm>
          <a:prstGeom prst="rect">
            <a:avLst/>
          </a:prstGeom>
          <a:noFill/>
        </p:spPr>
        <p:txBody>
          <a:bodyPr wrap="none">
            <a:spAutoFit/>
          </a:bodyPr>
          <a:lstStyle/>
          <a:p>
            <a:pPr algn="r">
              <a:defRPr/>
            </a:pPr>
            <a:fld id="{CB04C21C-B0BC-4588-B282-CC300FAFEEC9}" type="slidenum">
              <a:rPr lang="en-CA" sz="1400">
                <a:solidFill>
                  <a:schemeClr val="tx1">
                    <a:lumMod val="50000"/>
                    <a:lumOff val="50000"/>
                  </a:schemeClr>
                </a:solidFill>
              </a:rPr>
              <a:pPr algn="r">
                <a:defRPr/>
              </a:pPr>
              <a:t>‹#›</a:t>
            </a:fld>
            <a:endParaRPr lang="en-CA" sz="1400" dirty="0">
              <a:solidFill>
                <a:schemeClr val="tx1">
                  <a:lumMod val="50000"/>
                  <a:lumOff val="50000"/>
                </a:schemeClr>
              </a:solidFill>
            </a:endParaRPr>
          </a:p>
        </p:txBody>
      </p:sp>
      <p:sp>
        <p:nvSpPr>
          <p:cNvPr id="7" name="Footer Placeholder 4"/>
          <p:cNvSpPr txBox="1">
            <a:spLocks/>
          </p:cNvSpPr>
          <p:nvPr userDrawn="1"/>
        </p:nvSpPr>
        <p:spPr>
          <a:xfrm>
            <a:off x="1475656" y="6290447"/>
            <a:ext cx="5832475" cy="365125"/>
          </a:xfrm>
          <a:prstGeom prst="rect">
            <a:avLst/>
          </a:prstGeo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tx1">
                    <a:lumMod val="50000"/>
                    <a:lumOff val="50000"/>
                  </a:schemeClr>
                </a:solidFill>
                <a:effectLst/>
                <a:uLnTx/>
                <a:uFillTx/>
                <a:latin typeface="+mn-lt"/>
                <a:ea typeface="+mn-ea"/>
                <a:cs typeface="+mn-cs"/>
              </a:rPr>
              <a:t>Prim’s algorithm</a:t>
            </a:r>
          </a:p>
        </p:txBody>
      </p:sp>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4.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4.pn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gif"/></Relationships>
</file>

<file path=ppt/slides/_rels/slide17.xml.rels><?xml version="1.0" encoding="UTF-8" standalone="yes"?>
<Relationships xmlns="http://schemas.openxmlformats.org/package/2006/relationships"><Relationship Id="rId3" Type="http://schemas.openxmlformats.org/officeDocument/2006/relationships/hyperlink" Target="http://lcm.csa.iisc.ernet.in/dsa/node183.html" TargetMode="External"/><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2.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755650" y="2558504"/>
            <a:ext cx="7199313" cy="769441"/>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4400" dirty="0">
                <a:latin typeface="Arial" pitchFamily="34" charset="0"/>
                <a:cs typeface="Arial" pitchFamily="34" charset="0"/>
              </a:rPr>
              <a:t>Prim’s algorithm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C:\Users\dwharder\Desktop\v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76588"/>
            <a:ext cx="4265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itle 1"/>
          <p:cNvSpPr>
            <a:spLocks noGrp="1"/>
          </p:cNvSpPr>
          <p:nvPr>
            <p:ph type="title"/>
          </p:nvPr>
        </p:nvSpPr>
        <p:spPr/>
        <p:txBody>
          <a:bodyPr/>
          <a:lstStyle/>
          <a:p>
            <a:r>
              <a:rPr lang="en-CA" altLang="en-US">
                <a:latin typeface="Arial" charset="0"/>
                <a:cs typeface="Arial" charset="0"/>
              </a:rPr>
              <a:t>Strategy</a:t>
            </a:r>
          </a:p>
        </p:txBody>
      </p:sp>
      <p:sp>
        <p:nvSpPr>
          <p:cNvPr id="27652" name="Content Placeholder 2"/>
          <p:cNvSpPr>
            <a:spLocks noGrp="1"/>
          </p:cNvSpPr>
          <p:nvPr>
            <p:ph idx="1"/>
          </p:nvPr>
        </p:nvSpPr>
        <p:spPr/>
        <p:txBody>
          <a:bodyPr/>
          <a:lstStyle/>
          <a:p>
            <a:pPr>
              <a:buFont typeface="Arial" charset="0"/>
              <a:buNone/>
            </a:pPr>
            <a:r>
              <a:rPr lang="en-CA" altLang="en-US">
                <a:latin typeface="Arial" charset="0"/>
                <a:cs typeface="Arial" charset="0"/>
              </a:rPr>
              <a:t>	Consider, however, suppose we swap edges and instead choose to include </a:t>
            </a:r>
            <a:r>
              <a:rPr lang="en-CA" altLang="en-US" i="1">
                <a:latin typeface="Times New Roman" pitchFamily="18" charset="0"/>
                <a:cs typeface="Times New Roman" pitchFamily="18" charset="0"/>
              </a:rPr>
              <a:t>e</a:t>
            </a:r>
            <a:r>
              <a:rPr lang="en-CA" altLang="en-US" i="1" baseline="-25000">
                <a:latin typeface="Times New Roman" pitchFamily="18" charset="0"/>
                <a:cs typeface="Times New Roman" pitchFamily="18" charset="0"/>
              </a:rPr>
              <a:t>k</a:t>
            </a:r>
            <a:r>
              <a:rPr lang="en-CA" altLang="en-US">
                <a:latin typeface="Arial" charset="0"/>
                <a:cs typeface="Arial" charset="0"/>
              </a:rPr>
              <a:t>  and exclude </a:t>
            </a:r>
          </a:p>
          <a:p>
            <a:pPr lvl="1"/>
            <a:r>
              <a:rPr lang="en-CA" altLang="en-US">
                <a:latin typeface="Arial" charset="0"/>
                <a:cs typeface="Arial" charset="0"/>
              </a:rPr>
              <a:t>The result is still a minimum spanning tree, but the weight is now</a:t>
            </a:r>
          </a:p>
        </p:txBody>
      </p:sp>
      <p:sp>
        <p:nvSpPr>
          <p:cNvPr id="27653" name="Rectangle 10"/>
          <p:cNvSpPr>
            <a:spLocks noChangeArrowheads="1"/>
          </p:cNvSpPr>
          <p:nvPr/>
        </p:nvSpPr>
        <p:spPr bwMode="auto">
          <a:xfrm>
            <a:off x="4724400" y="3984625"/>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v</a:t>
            </a:r>
            <a:r>
              <a:rPr lang="en-CA" altLang="en-US" sz="1400" i="1" baseline="-25000">
                <a:latin typeface="Times New Roman" pitchFamily="18" charset="0"/>
                <a:cs typeface="Times New Roman" pitchFamily="18" charset="0"/>
              </a:rPr>
              <a:t>k</a:t>
            </a:r>
            <a:r>
              <a:rPr lang="en-CA" altLang="en-US" sz="1400" baseline="-25000">
                <a:latin typeface="Times New Roman" pitchFamily="18" charset="0"/>
                <a:cs typeface="Times New Roman" pitchFamily="18" charset="0"/>
              </a:rPr>
              <a:t> + 1</a:t>
            </a:r>
            <a:endParaRPr lang="en-CA" altLang="en-US" sz="1400"/>
          </a:p>
        </p:txBody>
      </p:sp>
      <p:sp>
        <p:nvSpPr>
          <p:cNvPr id="27654" name="Rectangle 11"/>
          <p:cNvSpPr>
            <a:spLocks noChangeArrowheads="1"/>
          </p:cNvSpPr>
          <p:nvPr/>
        </p:nvSpPr>
        <p:spPr bwMode="auto">
          <a:xfrm>
            <a:off x="4592638" y="4221163"/>
            <a:ext cx="555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e</a:t>
            </a:r>
            <a:r>
              <a:rPr lang="en-CA" altLang="en-US" sz="1400" i="1" baseline="-25000">
                <a:latin typeface="Times New Roman" pitchFamily="18" charset="0"/>
                <a:cs typeface="Times New Roman" pitchFamily="18" charset="0"/>
              </a:rPr>
              <a:t>k</a:t>
            </a:r>
            <a:r>
              <a:rPr lang="en-CA" altLang="en-US" sz="1400" baseline="-25000">
                <a:latin typeface="Times New Roman" pitchFamily="18" charset="0"/>
                <a:cs typeface="Times New Roman" pitchFamily="18" charset="0"/>
              </a:rPr>
              <a:t> + 1</a:t>
            </a:r>
            <a:r>
              <a:rPr lang="en-CA" altLang="en-US" sz="1400"/>
              <a:t> </a:t>
            </a:r>
          </a:p>
        </p:txBody>
      </p:sp>
      <p:graphicFrame>
        <p:nvGraphicFramePr>
          <p:cNvPr id="27655" name="Object 8"/>
          <p:cNvGraphicFramePr>
            <a:graphicFrameLocks noChangeAspect="1"/>
          </p:cNvGraphicFramePr>
          <p:nvPr/>
        </p:nvGraphicFramePr>
        <p:xfrm>
          <a:off x="4859338" y="5453063"/>
          <a:ext cx="144462" cy="207962"/>
        </p:xfrm>
        <a:graphic>
          <a:graphicData uri="http://schemas.openxmlformats.org/presentationml/2006/ole">
            <mc:AlternateContent xmlns:mc="http://schemas.openxmlformats.org/markup-compatibility/2006">
              <mc:Choice xmlns:v="urn:schemas-microsoft-com:vml" Requires="v">
                <p:oleObj spid="_x0000_s3113" name="Equation" r:id="rId4" imgW="114151" imgH="164885" progId="Equation.DSMT4">
                  <p:embed/>
                </p:oleObj>
              </mc:Choice>
              <mc:Fallback>
                <p:oleObj name="Equation" r:id="rId4" imgW="114151" imgH="16488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5453063"/>
                        <a:ext cx="144462" cy="2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9"/>
          <p:cNvGraphicFramePr>
            <a:graphicFrameLocks noChangeAspect="1"/>
          </p:cNvGraphicFramePr>
          <p:nvPr/>
        </p:nvGraphicFramePr>
        <p:xfrm>
          <a:off x="3419475" y="2708275"/>
          <a:ext cx="1698625" cy="390525"/>
        </p:xfrm>
        <a:graphic>
          <a:graphicData uri="http://schemas.openxmlformats.org/presentationml/2006/ole">
            <mc:AlternateContent xmlns:mc="http://schemas.openxmlformats.org/markup-compatibility/2006">
              <mc:Choice xmlns:v="urn:schemas-microsoft-com:vml" Requires="v">
                <p:oleObj spid="_x0000_s3114" name="Equation" r:id="rId6" imgW="990600" imgH="228600" progId="Equation.DSMT4">
                  <p:embed/>
                </p:oleObj>
              </mc:Choice>
              <mc:Fallback>
                <p:oleObj name="Equation" r:id="rId6" imgW="9906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2708275"/>
                        <a:ext cx="16986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3"/>
          <p:cNvGraphicFramePr>
            <a:graphicFrameLocks noChangeAspect="1"/>
          </p:cNvGraphicFramePr>
          <p:nvPr/>
        </p:nvGraphicFramePr>
        <p:xfrm>
          <a:off x="3554413" y="1971675"/>
          <a:ext cx="200025" cy="288925"/>
        </p:xfrm>
        <a:graphic>
          <a:graphicData uri="http://schemas.openxmlformats.org/presentationml/2006/ole">
            <mc:AlternateContent xmlns:mc="http://schemas.openxmlformats.org/markup-compatibility/2006">
              <mc:Choice xmlns:v="urn:schemas-microsoft-com:vml" Requires="v">
                <p:oleObj spid="_x0000_s3115" name="Equation" r:id="rId8" imgW="114151" imgH="164885" progId="Equation.DSMT4">
                  <p:embed/>
                </p:oleObj>
              </mc:Choice>
              <mc:Fallback>
                <p:oleObj name="Equation" r:id="rId8" imgW="114151" imgH="16488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4413" y="1971675"/>
                        <a:ext cx="20002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8072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C:\Users\dwharder\Desktop\v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76588"/>
            <a:ext cx="4265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p:cNvSpPr>
            <a:spLocks noGrp="1"/>
          </p:cNvSpPr>
          <p:nvPr>
            <p:ph type="title"/>
          </p:nvPr>
        </p:nvSpPr>
        <p:spPr/>
        <p:txBody>
          <a:bodyPr/>
          <a:lstStyle/>
          <a:p>
            <a:r>
              <a:rPr lang="en-CA" altLang="en-US">
                <a:latin typeface="Arial" charset="0"/>
                <a:cs typeface="Arial" charset="0"/>
              </a:rPr>
              <a:t>Strategy</a:t>
            </a:r>
          </a:p>
        </p:txBody>
      </p:sp>
      <p:sp>
        <p:nvSpPr>
          <p:cNvPr id="28676" name="Content Placeholder 2"/>
          <p:cNvSpPr>
            <a:spLocks noGrp="1"/>
          </p:cNvSpPr>
          <p:nvPr>
            <p:ph idx="1"/>
          </p:nvPr>
        </p:nvSpPr>
        <p:spPr/>
        <p:txBody>
          <a:bodyPr/>
          <a:lstStyle/>
          <a:p>
            <a:pPr>
              <a:buFont typeface="Arial" charset="0"/>
              <a:buNone/>
            </a:pPr>
            <a:r>
              <a:rPr lang="en-CA" altLang="en-US">
                <a:latin typeface="Arial" charset="0"/>
                <a:cs typeface="Arial" charset="0"/>
              </a:rPr>
              <a:t>	Thus, by swapping </a:t>
            </a:r>
            <a:r>
              <a:rPr lang="en-CA" altLang="en-US" i="1">
                <a:latin typeface="Times New Roman" pitchFamily="18" charset="0"/>
                <a:cs typeface="Times New Roman" pitchFamily="18" charset="0"/>
              </a:rPr>
              <a:t>e</a:t>
            </a:r>
            <a:r>
              <a:rPr lang="en-CA" altLang="en-US" i="1" baseline="-25000">
                <a:latin typeface="Times New Roman" pitchFamily="18" charset="0"/>
                <a:cs typeface="Times New Roman" pitchFamily="18" charset="0"/>
              </a:rPr>
              <a:t>k</a:t>
            </a:r>
            <a:r>
              <a:rPr lang="en-CA" altLang="en-US">
                <a:latin typeface="Arial" charset="0"/>
                <a:cs typeface="Arial" charset="0"/>
              </a:rPr>
              <a:t> for   , we have a spanning tree that has less weight than the so-called minimum spanning tree containing </a:t>
            </a:r>
          </a:p>
          <a:p>
            <a:pPr lvl="1"/>
            <a:r>
              <a:rPr lang="en-CA" altLang="en-US">
                <a:latin typeface="Arial" charset="0"/>
                <a:cs typeface="Arial" charset="0"/>
              </a:rPr>
              <a:t>This contradicts our assumption that the spanning tree containing      was minimal</a:t>
            </a:r>
          </a:p>
          <a:p>
            <a:pPr lvl="1"/>
            <a:r>
              <a:rPr lang="en-CA" altLang="en-US">
                <a:latin typeface="Arial" charset="0"/>
                <a:cs typeface="Arial" charset="0"/>
              </a:rPr>
              <a:t>Therefore, our minimum spanning tree must contain </a:t>
            </a:r>
            <a:r>
              <a:rPr lang="en-CA" altLang="en-US" i="1">
                <a:latin typeface="Times New Roman" pitchFamily="18" charset="0"/>
                <a:cs typeface="Times New Roman" pitchFamily="18" charset="0"/>
              </a:rPr>
              <a:t>e</a:t>
            </a:r>
            <a:r>
              <a:rPr lang="en-CA" altLang="en-US" i="1" baseline="-25000">
                <a:latin typeface="Times New Roman" pitchFamily="18" charset="0"/>
                <a:cs typeface="Times New Roman" pitchFamily="18" charset="0"/>
              </a:rPr>
              <a:t>k</a:t>
            </a:r>
            <a:r>
              <a:rPr lang="en-CA" altLang="en-US">
                <a:latin typeface="Arial" charset="0"/>
                <a:cs typeface="Arial" charset="0"/>
              </a:rPr>
              <a:t> </a:t>
            </a:r>
          </a:p>
        </p:txBody>
      </p:sp>
      <p:sp>
        <p:nvSpPr>
          <p:cNvPr id="28677" name="Rectangle 10"/>
          <p:cNvSpPr>
            <a:spLocks noChangeArrowheads="1"/>
          </p:cNvSpPr>
          <p:nvPr/>
        </p:nvSpPr>
        <p:spPr bwMode="auto">
          <a:xfrm>
            <a:off x="4724400" y="3984625"/>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v</a:t>
            </a:r>
            <a:r>
              <a:rPr lang="en-CA" altLang="en-US" sz="1400" i="1" baseline="-25000">
                <a:latin typeface="Times New Roman" pitchFamily="18" charset="0"/>
                <a:cs typeface="Times New Roman" pitchFamily="18" charset="0"/>
              </a:rPr>
              <a:t>k</a:t>
            </a:r>
            <a:r>
              <a:rPr lang="en-CA" altLang="en-US" sz="1400" baseline="-25000">
                <a:latin typeface="Times New Roman" pitchFamily="18" charset="0"/>
                <a:cs typeface="Times New Roman" pitchFamily="18" charset="0"/>
              </a:rPr>
              <a:t> + 1</a:t>
            </a:r>
            <a:endParaRPr lang="en-CA" altLang="en-US" sz="1400"/>
          </a:p>
        </p:txBody>
      </p:sp>
      <p:sp>
        <p:nvSpPr>
          <p:cNvPr id="28678" name="Rectangle 11"/>
          <p:cNvSpPr>
            <a:spLocks noChangeArrowheads="1"/>
          </p:cNvSpPr>
          <p:nvPr/>
        </p:nvSpPr>
        <p:spPr bwMode="auto">
          <a:xfrm>
            <a:off x="4592638" y="4221163"/>
            <a:ext cx="317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e</a:t>
            </a:r>
            <a:r>
              <a:rPr lang="en-CA" altLang="en-US" sz="1400" i="1" baseline="-25000">
                <a:latin typeface="Times New Roman" pitchFamily="18" charset="0"/>
                <a:cs typeface="Times New Roman" pitchFamily="18" charset="0"/>
              </a:rPr>
              <a:t>k</a:t>
            </a:r>
            <a:endParaRPr lang="en-CA" altLang="en-US" sz="1400"/>
          </a:p>
        </p:txBody>
      </p:sp>
      <p:graphicFrame>
        <p:nvGraphicFramePr>
          <p:cNvPr id="28679" name="Object 8"/>
          <p:cNvGraphicFramePr>
            <a:graphicFrameLocks noChangeAspect="1"/>
          </p:cNvGraphicFramePr>
          <p:nvPr/>
        </p:nvGraphicFramePr>
        <p:xfrm>
          <a:off x="4859338" y="5453063"/>
          <a:ext cx="144462" cy="207962"/>
        </p:xfrm>
        <a:graphic>
          <a:graphicData uri="http://schemas.openxmlformats.org/presentationml/2006/ole">
            <mc:AlternateContent xmlns:mc="http://schemas.openxmlformats.org/markup-compatibility/2006">
              <mc:Choice xmlns:v="urn:schemas-microsoft-com:vml" Requires="v">
                <p:oleObj spid="_x0000_s4150" name="Equation" r:id="rId4" imgW="114151" imgH="164885" progId="Equation.DSMT4">
                  <p:embed/>
                </p:oleObj>
              </mc:Choice>
              <mc:Fallback>
                <p:oleObj name="Equation" r:id="rId4" imgW="114151" imgH="16488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5453063"/>
                        <a:ext cx="144462" cy="2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9"/>
          <p:cNvGraphicFramePr>
            <a:graphicFrameLocks noChangeAspect="1"/>
          </p:cNvGraphicFramePr>
          <p:nvPr/>
        </p:nvGraphicFramePr>
        <p:xfrm>
          <a:off x="3656013" y="1671638"/>
          <a:ext cx="195262" cy="282575"/>
        </p:xfrm>
        <a:graphic>
          <a:graphicData uri="http://schemas.openxmlformats.org/presentationml/2006/ole">
            <mc:AlternateContent xmlns:mc="http://schemas.openxmlformats.org/markup-compatibility/2006">
              <mc:Choice xmlns:v="urn:schemas-microsoft-com:vml" Requires="v">
                <p:oleObj spid="_x0000_s4151" name="Equation" r:id="rId6" imgW="114151" imgH="164885" progId="Equation.DSMT4">
                  <p:embed/>
                </p:oleObj>
              </mc:Choice>
              <mc:Fallback>
                <p:oleObj name="Equation" r:id="rId6" imgW="114151" imgH="16488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6013" y="1671638"/>
                        <a:ext cx="195262"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5"/>
          <p:cNvGraphicFramePr>
            <a:graphicFrameLocks noChangeAspect="1"/>
          </p:cNvGraphicFramePr>
          <p:nvPr/>
        </p:nvGraphicFramePr>
        <p:xfrm>
          <a:off x="7689850" y="1978025"/>
          <a:ext cx="195263" cy="282575"/>
        </p:xfrm>
        <a:graphic>
          <a:graphicData uri="http://schemas.openxmlformats.org/presentationml/2006/ole">
            <mc:AlternateContent xmlns:mc="http://schemas.openxmlformats.org/markup-compatibility/2006">
              <mc:Choice xmlns:v="urn:schemas-microsoft-com:vml" Requires="v">
                <p:oleObj spid="_x0000_s4152" name="Equation" r:id="rId8" imgW="114151" imgH="164885" progId="Equation.DSMT4">
                  <p:embed/>
                </p:oleObj>
              </mc:Choice>
              <mc:Fallback>
                <p:oleObj name="Equation" r:id="rId8" imgW="114151" imgH="16488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9850" y="1978025"/>
                        <a:ext cx="195263"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6"/>
          <p:cNvGraphicFramePr>
            <a:graphicFrameLocks noChangeAspect="1"/>
          </p:cNvGraphicFramePr>
          <p:nvPr/>
        </p:nvGraphicFramePr>
        <p:xfrm>
          <a:off x="7943850" y="2319338"/>
          <a:ext cx="168275" cy="244475"/>
        </p:xfrm>
        <a:graphic>
          <a:graphicData uri="http://schemas.openxmlformats.org/presentationml/2006/ole">
            <mc:AlternateContent xmlns:mc="http://schemas.openxmlformats.org/markup-compatibility/2006">
              <mc:Choice xmlns:v="urn:schemas-microsoft-com:vml" Requires="v">
                <p:oleObj spid="_x0000_s4153" name="Equation" r:id="rId10" imgW="114151" imgH="164885" progId="Equation.DSMT4">
                  <p:embed/>
                </p:oleObj>
              </mc:Choice>
              <mc:Fallback>
                <p:oleObj name="Equation" r:id="rId10" imgW="114151" imgH="16488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3850" y="2319338"/>
                        <a:ext cx="1682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3288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descr="C:\Users\dwharder\Desktop\v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76588"/>
            <a:ext cx="4265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itle 1"/>
          <p:cNvSpPr>
            <a:spLocks noGrp="1"/>
          </p:cNvSpPr>
          <p:nvPr>
            <p:ph type="title"/>
          </p:nvPr>
        </p:nvSpPr>
        <p:spPr/>
        <p:txBody>
          <a:bodyPr/>
          <a:lstStyle/>
          <a:p>
            <a:r>
              <a:rPr lang="en-CA" altLang="en-US">
                <a:latin typeface="Arial" charset="0"/>
                <a:cs typeface="Arial" charset="0"/>
              </a:rPr>
              <a:t>Strategy</a:t>
            </a:r>
          </a:p>
        </p:txBody>
      </p:sp>
      <p:sp>
        <p:nvSpPr>
          <p:cNvPr id="29700" name="Content Placeholder 2"/>
          <p:cNvSpPr>
            <a:spLocks noGrp="1"/>
          </p:cNvSpPr>
          <p:nvPr>
            <p:ph idx="1"/>
          </p:nvPr>
        </p:nvSpPr>
        <p:spPr/>
        <p:txBody>
          <a:bodyPr/>
          <a:lstStyle/>
          <a:p>
            <a:pPr>
              <a:buFont typeface="Arial" charset="0"/>
              <a:buNone/>
            </a:pPr>
            <a:r>
              <a:rPr lang="en-CA" altLang="en-US">
                <a:latin typeface="Arial" charset="0"/>
                <a:cs typeface="Arial" charset="0"/>
              </a:rPr>
              <a:t>	Recall that we did not prescribe the value of </a:t>
            </a:r>
            <a:r>
              <a:rPr lang="en-CA" altLang="en-US" i="1">
                <a:latin typeface="Times New Roman" pitchFamily="18" charset="0"/>
                <a:cs typeface="Times New Roman" pitchFamily="18" charset="0"/>
              </a:rPr>
              <a:t>k</a:t>
            </a:r>
            <a:r>
              <a:rPr lang="en-CA" altLang="en-US">
                <a:latin typeface="Arial" charset="0"/>
                <a:cs typeface="Arial" charset="0"/>
              </a:rPr>
              <a:t>, and thus, </a:t>
            </a:r>
            <a:r>
              <a:rPr lang="en-CA" altLang="en-US" i="1">
                <a:latin typeface="Times New Roman" pitchFamily="18" charset="0"/>
                <a:cs typeface="Times New Roman" pitchFamily="18" charset="0"/>
              </a:rPr>
              <a:t>k</a:t>
            </a:r>
            <a:r>
              <a:rPr lang="en-CA" altLang="en-US">
                <a:latin typeface="Arial" charset="0"/>
                <a:cs typeface="Arial" charset="0"/>
              </a:rPr>
              <a:t> could be any value, including </a:t>
            </a:r>
            <a:r>
              <a:rPr lang="en-CA" altLang="en-US" i="1">
                <a:latin typeface="Times New Roman" pitchFamily="18" charset="0"/>
                <a:cs typeface="Times New Roman" pitchFamily="18" charset="0"/>
              </a:rPr>
              <a:t>k</a:t>
            </a:r>
            <a:r>
              <a:rPr lang="en-CA" altLang="en-US">
                <a:latin typeface="Times New Roman" pitchFamily="18" charset="0"/>
                <a:cs typeface="Times New Roman" pitchFamily="18" charset="0"/>
              </a:rPr>
              <a:t> = 1</a:t>
            </a:r>
          </a:p>
        </p:txBody>
      </p:sp>
      <p:sp>
        <p:nvSpPr>
          <p:cNvPr id="29701" name="Rectangle 10"/>
          <p:cNvSpPr>
            <a:spLocks noChangeArrowheads="1"/>
          </p:cNvSpPr>
          <p:nvPr/>
        </p:nvSpPr>
        <p:spPr bwMode="auto">
          <a:xfrm>
            <a:off x="4724400" y="3984625"/>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v</a:t>
            </a:r>
            <a:r>
              <a:rPr lang="en-CA" altLang="en-US" sz="1400" i="1" baseline="-25000">
                <a:latin typeface="Times New Roman" pitchFamily="18" charset="0"/>
                <a:cs typeface="Times New Roman" pitchFamily="18" charset="0"/>
              </a:rPr>
              <a:t>k</a:t>
            </a:r>
            <a:r>
              <a:rPr lang="en-CA" altLang="en-US" sz="1400" baseline="-25000">
                <a:latin typeface="Times New Roman" pitchFamily="18" charset="0"/>
                <a:cs typeface="Times New Roman" pitchFamily="18" charset="0"/>
              </a:rPr>
              <a:t> + 1</a:t>
            </a:r>
            <a:endParaRPr lang="en-CA" altLang="en-US" sz="1400"/>
          </a:p>
        </p:txBody>
      </p:sp>
      <p:sp>
        <p:nvSpPr>
          <p:cNvPr id="29702" name="Rectangle 11"/>
          <p:cNvSpPr>
            <a:spLocks noChangeArrowheads="1"/>
          </p:cNvSpPr>
          <p:nvPr/>
        </p:nvSpPr>
        <p:spPr bwMode="auto">
          <a:xfrm>
            <a:off x="4592638" y="4221163"/>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e</a:t>
            </a:r>
            <a:r>
              <a:rPr lang="en-CA" altLang="en-US" sz="1400" i="1" baseline="-25000">
                <a:latin typeface="Times New Roman" pitchFamily="18" charset="0"/>
                <a:cs typeface="Times New Roman" pitchFamily="18" charset="0"/>
              </a:rPr>
              <a:t>k</a:t>
            </a:r>
            <a:r>
              <a:rPr lang="en-CA" altLang="en-US" sz="1400"/>
              <a:t> </a:t>
            </a:r>
          </a:p>
        </p:txBody>
      </p:sp>
      <p:graphicFrame>
        <p:nvGraphicFramePr>
          <p:cNvPr id="29703" name="Object 8"/>
          <p:cNvGraphicFramePr>
            <a:graphicFrameLocks noChangeAspect="1"/>
          </p:cNvGraphicFramePr>
          <p:nvPr/>
        </p:nvGraphicFramePr>
        <p:xfrm>
          <a:off x="4859338" y="5453063"/>
          <a:ext cx="144462" cy="207962"/>
        </p:xfrm>
        <a:graphic>
          <a:graphicData uri="http://schemas.openxmlformats.org/presentationml/2006/ole">
            <mc:AlternateContent xmlns:mc="http://schemas.openxmlformats.org/markup-compatibility/2006">
              <mc:Choice xmlns:v="urn:schemas-microsoft-com:vml" Requires="v">
                <p:oleObj spid="_x0000_s5135" name="Equation" r:id="rId4" imgW="114151" imgH="164885" progId="Equation.DSMT4">
                  <p:embed/>
                </p:oleObj>
              </mc:Choice>
              <mc:Fallback>
                <p:oleObj name="Equation" r:id="rId4" imgW="114151" imgH="16488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5453063"/>
                        <a:ext cx="144462" cy="2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9175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CA" altLang="en-US">
                <a:latin typeface="Arial" charset="0"/>
                <a:cs typeface="Arial" charset="0"/>
              </a:rPr>
              <a:t>Strategy</a:t>
            </a:r>
          </a:p>
        </p:txBody>
      </p:sp>
      <p:sp>
        <p:nvSpPr>
          <p:cNvPr id="30723" name="Content Placeholder 2"/>
          <p:cNvSpPr>
            <a:spLocks noGrp="1"/>
          </p:cNvSpPr>
          <p:nvPr>
            <p:ph idx="1"/>
          </p:nvPr>
        </p:nvSpPr>
        <p:spPr/>
        <p:txBody>
          <a:bodyPr/>
          <a:lstStyle/>
          <a:p>
            <a:pPr>
              <a:buFont typeface="Arial" charset="0"/>
              <a:buNone/>
            </a:pPr>
            <a:r>
              <a:rPr lang="en-CA" altLang="en-US">
                <a:latin typeface="Arial" charset="0"/>
                <a:cs typeface="Arial" charset="0"/>
              </a:rPr>
              <a:t>	Recall that we did not prescribe the value of </a:t>
            </a:r>
            <a:r>
              <a:rPr lang="en-CA" altLang="en-US" i="1">
                <a:latin typeface="Times New Roman" pitchFamily="18" charset="0"/>
                <a:cs typeface="Times New Roman" pitchFamily="18" charset="0"/>
              </a:rPr>
              <a:t>k</a:t>
            </a:r>
            <a:r>
              <a:rPr lang="en-CA" altLang="en-US">
                <a:latin typeface="Arial" charset="0"/>
                <a:cs typeface="Arial" charset="0"/>
              </a:rPr>
              <a:t>, and thus, </a:t>
            </a:r>
            <a:r>
              <a:rPr lang="en-CA" altLang="en-US" i="1">
                <a:latin typeface="Times New Roman" pitchFamily="18" charset="0"/>
                <a:cs typeface="Times New Roman" pitchFamily="18" charset="0"/>
              </a:rPr>
              <a:t>k</a:t>
            </a:r>
            <a:r>
              <a:rPr lang="en-CA" altLang="en-US">
                <a:latin typeface="Arial" charset="0"/>
                <a:cs typeface="Arial" charset="0"/>
              </a:rPr>
              <a:t> could be any value, including </a:t>
            </a:r>
            <a:r>
              <a:rPr lang="en-CA" altLang="en-US" i="1">
                <a:latin typeface="Times New Roman" pitchFamily="18" charset="0"/>
                <a:cs typeface="Times New Roman" pitchFamily="18" charset="0"/>
              </a:rPr>
              <a:t>k</a:t>
            </a:r>
            <a:r>
              <a:rPr lang="en-CA" altLang="en-US">
                <a:latin typeface="Times New Roman" pitchFamily="18" charset="0"/>
                <a:cs typeface="Times New Roman" pitchFamily="18" charset="0"/>
              </a:rPr>
              <a:t> = 1</a:t>
            </a:r>
            <a:endParaRPr lang="en-CA" altLang="en-US">
              <a:latin typeface="Arial" charset="0"/>
              <a:cs typeface="Arial" charset="0"/>
            </a:endParaRPr>
          </a:p>
          <a:p>
            <a:pPr lvl="1"/>
            <a:r>
              <a:rPr lang="en-CA" altLang="en-US">
                <a:latin typeface="Arial" charset="0"/>
                <a:cs typeface="Arial" charset="0"/>
              </a:rPr>
              <a:t>Given a single vertex </a:t>
            </a:r>
            <a:r>
              <a:rPr lang="en-CA" altLang="en-US" i="1">
                <a:latin typeface="Times New Roman" pitchFamily="18" charset="0"/>
                <a:cs typeface="Times New Roman" pitchFamily="18" charset="0"/>
              </a:rPr>
              <a:t>e</a:t>
            </a:r>
            <a:r>
              <a:rPr lang="en-CA" altLang="en-US" baseline="-25000">
                <a:latin typeface="Times New Roman" pitchFamily="18" charset="0"/>
                <a:cs typeface="Times New Roman" pitchFamily="18" charset="0"/>
              </a:rPr>
              <a:t>1</a:t>
            </a:r>
            <a:r>
              <a:rPr lang="en-CA" altLang="en-US">
                <a:latin typeface="Arial" charset="0"/>
                <a:cs typeface="Arial" charset="0"/>
              </a:rPr>
              <a:t>, it forms a minimum spanning tree on one vertex  </a:t>
            </a:r>
          </a:p>
        </p:txBody>
      </p:sp>
      <p:pic>
        <p:nvPicPr>
          <p:cNvPr id="30724" name="Picture 3"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141663"/>
            <a:ext cx="3889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9"/>
          <p:cNvSpPr>
            <a:spLocks noChangeArrowheads="1"/>
          </p:cNvSpPr>
          <p:nvPr/>
        </p:nvSpPr>
        <p:spPr bwMode="auto">
          <a:xfrm>
            <a:off x="4211638" y="4746625"/>
            <a:ext cx="403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600" i="1">
                <a:latin typeface="Times New Roman" pitchFamily="18" charset="0"/>
                <a:cs typeface="Times New Roman" pitchFamily="18" charset="0"/>
              </a:rPr>
              <a:t>v</a:t>
            </a:r>
            <a:r>
              <a:rPr lang="en-CA" altLang="en-US" sz="1600" baseline="-25000">
                <a:latin typeface="Times New Roman" pitchFamily="18" charset="0"/>
                <a:cs typeface="Times New Roman" pitchFamily="18" charset="0"/>
              </a:rPr>
              <a:t>1</a:t>
            </a:r>
            <a:r>
              <a:rPr lang="en-CA" altLang="en-US" sz="1600"/>
              <a:t> </a:t>
            </a:r>
          </a:p>
        </p:txBody>
      </p:sp>
    </p:spTree>
    <p:extLst>
      <p:ext uri="{BB962C8B-B14F-4D97-AF65-F5344CB8AC3E}">
        <p14:creationId xmlns:p14="http://schemas.microsoft.com/office/powerpoint/2010/main" val="97986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CA" altLang="en-US">
                <a:latin typeface="Arial" charset="0"/>
                <a:cs typeface="Arial" charset="0"/>
              </a:rPr>
              <a:t>Strategy</a:t>
            </a: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Add that adjacent vertex</a:t>
            </a:r>
            <a:r>
              <a:rPr lang="en-CA" altLang="en-US" i="1">
                <a:latin typeface="Times New Roman" pitchFamily="18" charset="0"/>
                <a:cs typeface="Times New Roman" pitchFamily="18" charset="0"/>
              </a:rPr>
              <a:t> v</a:t>
            </a:r>
            <a:r>
              <a:rPr lang="en-CA" altLang="en-US" baseline="-25000">
                <a:latin typeface="Times New Roman" pitchFamily="18" charset="0"/>
                <a:cs typeface="Times New Roman" pitchFamily="18" charset="0"/>
              </a:rPr>
              <a:t>2</a:t>
            </a:r>
            <a:r>
              <a:rPr lang="en-CA" altLang="en-US">
                <a:latin typeface="Arial" charset="0"/>
                <a:cs typeface="Arial" charset="0"/>
              </a:rPr>
              <a:t> that has a connecting edge </a:t>
            </a:r>
            <a:r>
              <a:rPr lang="en-CA" altLang="en-US" i="1">
                <a:latin typeface="Times New Roman" pitchFamily="18" charset="0"/>
                <a:cs typeface="Times New Roman" pitchFamily="18" charset="0"/>
              </a:rPr>
              <a:t>e</a:t>
            </a:r>
            <a:r>
              <a:rPr lang="en-CA" altLang="en-US" baseline="-25000">
                <a:latin typeface="Times New Roman" pitchFamily="18" charset="0"/>
                <a:cs typeface="Times New Roman" pitchFamily="18" charset="0"/>
              </a:rPr>
              <a:t>1</a:t>
            </a:r>
            <a:r>
              <a:rPr lang="en-CA" altLang="en-US">
                <a:latin typeface="Arial" charset="0"/>
                <a:cs typeface="Arial" charset="0"/>
              </a:rPr>
              <a:t> of minimum weight</a:t>
            </a:r>
          </a:p>
          <a:p>
            <a:pPr lvl="1"/>
            <a:r>
              <a:rPr lang="en-CA" altLang="en-US">
                <a:latin typeface="Arial" charset="0"/>
                <a:cs typeface="Arial" charset="0"/>
              </a:rPr>
              <a:t>This forms a minimum spanning tree on our two vertices and </a:t>
            </a:r>
            <a:r>
              <a:rPr lang="en-CA" altLang="en-US" i="1">
                <a:latin typeface="Times New Roman" pitchFamily="18" charset="0"/>
                <a:cs typeface="Times New Roman" pitchFamily="18" charset="0"/>
              </a:rPr>
              <a:t>e</a:t>
            </a:r>
            <a:r>
              <a:rPr lang="en-CA" altLang="en-US" baseline="-25000">
                <a:latin typeface="Times New Roman" pitchFamily="18" charset="0"/>
                <a:cs typeface="Times New Roman" pitchFamily="18" charset="0"/>
              </a:rPr>
              <a:t>1</a:t>
            </a:r>
            <a:r>
              <a:rPr lang="en-CA" altLang="en-US">
                <a:latin typeface="Arial" charset="0"/>
                <a:cs typeface="Arial" charset="0"/>
              </a:rPr>
              <a:t> must be in any minimum spanning tree containing the vertices </a:t>
            </a:r>
            <a:r>
              <a:rPr lang="en-CA" altLang="en-US" i="1">
                <a:latin typeface="Times New Roman" pitchFamily="18" charset="0"/>
                <a:cs typeface="Times New Roman" pitchFamily="18" charset="0"/>
              </a:rPr>
              <a:t>v</a:t>
            </a:r>
            <a:r>
              <a:rPr lang="en-CA" altLang="en-US" baseline="-25000">
                <a:latin typeface="Times New Roman" pitchFamily="18" charset="0"/>
                <a:cs typeface="Times New Roman" pitchFamily="18" charset="0"/>
              </a:rPr>
              <a:t>1</a:t>
            </a:r>
            <a:r>
              <a:rPr lang="en-CA" altLang="en-US">
                <a:latin typeface="Arial" charset="0"/>
                <a:cs typeface="Arial" charset="0"/>
              </a:rPr>
              <a:t> and </a:t>
            </a:r>
            <a:r>
              <a:rPr lang="en-CA" altLang="en-US" i="1">
                <a:latin typeface="Times New Roman" pitchFamily="18" charset="0"/>
                <a:cs typeface="Times New Roman" pitchFamily="18" charset="0"/>
              </a:rPr>
              <a:t>v</a:t>
            </a:r>
            <a:r>
              <a:rPr lang="en-CA" altLang="en-US" baseline="-25000">
                <a:latin typeface="Times New Roman" pitchFamily="18" charset="0"/>
                <a:cs typeface="Times New Roman" pitchFamily="18" charset="0"/>
              </a:rPr>
              <a:t>2</a:t>
            </a:r>
            <a:endParaRPr lang="en-CA" altLang="en-US">
              <a:latin typeface="Arial" charset="0"/>
              <a:cs typeface="Arial" charset="0"/>
            </a:endParaRPr>
          </a:p>
          <a:p>
            <a:pPr lvl="1">
              <a:buFont typeface="Arial" charset="0"/>
              <a:buNone/>
            </a:pPr>
            <a:endParaRPr lang="en-CA" altLang="en-US">
              <a:latin typeface="Times New Roman" pitchFamily="18" charset="0"/>
              <a:cs typeface="Times New Roman" pitchFamily="18" charset="0"/>
            </a:endParaRPr>
          </a:p>
        </p:txBody>
      </p:sp>
      <p:pic>
        <p:nvPicPr>
          <p:cNvPr id="31748" name="Picture 4" descr="C:\Users\dwharder\Desktop\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141663"/>
            <a:ext cx="3889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6"/>
          <p:cNvSpPr>
            <a:spLocks noChangeArrowheads="1"/>
          </p:cNvSpPr>
          <p:nvPr/>
        </p:nvSpPr>
        <p:spPr bwMode="auto">
          <a:xfrm>
            <a:off x="4211638" y="4746625"/>
            <a:ext cx="403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600" i="1">
                <a:latin typeface="Times New Roman" pitchFamily="18" charset="0"/>
                <a:cs typeface="Times New Roman" pitchFamily="18" charset="0"/>
              </a:rPr>
              <a:t>v</a:t>
            </a:r>
            <a:r>
              <a:rPr lang="en-CA" altLang="en-US" sz="1600" baseline="-25000">
                <a:latin typeface="Times New Roman" pitchFamily="18" charset="0"/>
                <a:cs typeface="Times New Roman" pitchFamily="18" charset="0"/>
              </a:rPr>
              <a:t>1</a:t>
            </a:r>
            <a:r>
              <a:rPr lang="en-CA" altLang="en-US" sz="1600"/>
              <a:t> </a:t>
            </a:r>
          </a:p>
        </p:txBody>
      </p:sp>
      <p:sp>
        <p:nvSpPr>
          <p:cNvPr id="31750" name="Rectangle 7"/>
          <p:cNvSpPr>
            <a:spLocks noChangeArrowheads="1"/>
          </p:cNvSpPr>
          <p:nvPr/>
        </p:nvSpPr>
        <p:spPr bwMode="auto">
          <a:xfrm>
            <a:off x="3851275" y="3716338"/>
            <a:ext cx="403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600" i="1">
                <a:latin typeface="Times New Roman" pitchFamily="18" charset="0"/>
                <a:cs typeface="Times New Roman" pitchFamily="18" charset="0"/>
              </a:rPr>
              <a:t>v</a:t>
            </a:r>
            <a:r>
              <a:rPr lang="en-CA" altLang="en-US" sz="1600" baseline="-25000">
                <a:latin typeface="Times New Roman" pitchFamily="18" charset="0"/>
                <a:cs typeface="Times New Roman" pitchFamily="18" charset="0"/>
              </a:rPr>
              <a:t>2</a:t>
            </a:r>
            <a:r>
              <a:rPr lang="en-CA" altLang="en-US" sz="1600"/>
              <a:t> </a:t>
            </a:r>
          </a:p>
        </p:txBody>
      </p:sp>
      <p:sp>
        <p:nvSpPr>
          <p:cNvPr id="31751" name="Rectangle 8"/>
          <p:cNvSpPr>
            <a:spLocks noChangeArrowheads="1"/>
          </p:cNvSpPr>
          <p:nvPr/>
        </p:nvSpPr>
        <p:spPr bwMode="auto">
          <a:xfrm>
            <a:off x="4148138" y="4195763"/>
            <a:ext cx="403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600" i="1">
                <a:latin typeface="Times New Roman" pitchFamily="18" charset="0"/>
                <a:cs typeface="Times New Roman" pitchFamily="18" charset="0"/>
              </a:rPr>
              <a:t>e</a:t>
            </a:r>
            <a:r>
              <a:rPr lang="en-CA" altLang="en-US" sz="1600" baseline="-25000">
                <a:latin typeface="Times New Roman" pitchFamily="18" charset="0"/>
                <a:cs typeface="Times New Roman" pitchFamily="18" charset="0"/>
              </a:rPr>
              <a:t>1</a:t>
            </a:r>
            <a:r>
              <a:rPr lang="en-CA" altLang="en-US" sz="1600"/>
              <a:t> </a:t>
            </a:r>
          </a:p>
        </p:txBody>
      </p:sp>
    </p:spTree>
    <p:extLst>
      <p:ext uri="{BB962C8B-B14F-4D97-AF65-F5344CB8AC3E}">
        <p14:creationId xmlns:p14="http://schemas.microsoft.com/office/powerpoint/2010/main" val="412223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latin typeface="Arial" charset="0"/>
                <a:cs typeface="Arial" charset="0"/>
              </a:rPr>
              <a:t>Minimum Spanning Trees</a:t>
            </a:r>
          </a:p>
        </p:txBody>
      </p:sp>
      <p:sp>
        <p:nvSpPr>
          <p:cNvPr id="2273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Prim’s algorithm for finding the minimum spanning tree states:</a:t>
            </a:r>
          </a:p>
          <a:p>
            <a:pPr lvl="1"/>
            <a:r>
              <a:rPr lang="en-US" altLang="en-US">
                <a:latin typeface="Arial" charset="0"/>
                <a:cs typeface="Arial" charset="0"/>
              </a:rPr>
              <a:t>Start with an arbitrary vertex to form a minimum spanning tree on one vertex</a:t>
            </a:r>
          </a:p>
          <a:p>
            <a:pPr lvl="1"/>
            <a:r>
              <a:rPr lang="en-US" altLang="en-US">
                <a:latin typeface="Arial" charset="0"/>
                <a:cs typeface="Arial" charset="0"/>
              </a:rPr>
              <a:t>At each step, add that vertex </a:t>
            </a:r>
            <a:r>
              <a:rPr lang="en-US" altLang="en-US" i="1">
                <a:latin typeface="Times New Roman" pitchFamily="18" charset="0"/>
                <a:cs typeface="Times New Roman" pitchFamily="18" charset="0"/>
              </a:rPr>
              <a:t>v</a:t>
            </a:r>
            <a:r>
              <a:rPr lang="en-US" altLang="en-US">
                <a:latin typeface="Arial" charset="0"/>
                <a:cs typeface="Arial" charset="0"/>
              </a:rPr>
              <a:t> not yet in the minimum spanning tree that has an edge with least weight that connects </a:t>
            </a:r>
            <a:r>
              <a:rPr lang="en-US" altLang="en-US" i="1">
                <a:latin typeface="Times New Roman" pitchFamily="18" charset="0"/>
                <a:cs typeface="Times New Roman" pitchFamily="18" charset="0"/>
              </a:rPr>
              <a:t>v </a:t>
            </a:r>
            <a:r>
              <a:rPr lang="en-US" altLang="en-US">
                <a:latin typeface="Arial" charset="0"/>
                <a:cs typeface="Arial" charset="0"/>
              </a:rPr>
              <a:t>to the existing minimum spanning sub-tree</a:t>
            </a:r>
          </a:p>
          <a:p>
            <a:pPr lvl="1"/>
            <a:r>
              <a:rPr lang="en-US" altLang="en-US">
                <a:latin typeface="Arial" charset="0"/>
                <a:cs typeface="Arial" charset="0"/>
              </a:rPr>
              <a:t>Continue until we have </a:t>
            </a:r>
            <a:r>
              <a:rPr lang="en-US" altLang="en-US" i="1">
                <a:latin typeface="Times New Roman" pitchFamily="18" charset="0"/>
                <a:cs typeface="Times New Roman" pitchFamily="18" charset="0"/>
              </a:rPr>
              <a:t>n</a:t>
            </a:r>
            <a:r>
              <a:rPr lang="en-US" altLang="en-US">
                <a:latin typeface="Times New Roman" pitchFamily="18" charset="0"/>
                <a:cs typeface="Times New Roman" pitchFamily="18" charset="0"/>
              </a:rPr>
              <a:t> – 1</a:t>
            </a:r>
            <a:r>
              <a:rPr lang="en-US" altLang="en-US">
                <a:latin typeface="Arial" charset="0"/>
                <a:cs typeface="Arial" charset="0"/>
              </a:rPr>
              <a:t> edges and </a:t>
            </a:r>
            <a:r>
              <a:rPr lang="en-US" altLang="en-US" i="1">
                <a:latin typeface="Times New Roman" pitchFamily="18" charset="0"/>
                <a:cs typeface="Times New Roman" pitchFamily="18" charset="0"/>
              </a:rPr>
              <a:t>n</a:t>
            </a:r>
            <a:r>
              <a:rPr lang="en-US" altLang="en-US">
                <a:latin typeface="Arial" charset="0"/>
                <a:cs typeface="Arial" charset="0"/>
              </a:rPr>
              <a:t> vertices</a:t>
            </a:r>
          </a:p>
          <a:p>
            <a:endParaRPr lang="en-US" altLang="en-US">
              <a:latin typeface="Arial" charset="0"/>
              <a:cs typeface="Arial" charset="0"/>
            </a:endParaRPr>
          </a:p>
          <a:p>
            <a:pPr>
              <a:buFont typeface="Arial" charset="0"/>
              <a:buNone/>
            </a:pPr>
            <a:r>
              <a:rPr lang="en-US" altLang="en-US">
                <a:latin typeface="Arial" charset="0"/>
                <a:cs typeface="Arial" charset="0"/>
              </a:rPr>
              <a:t>	Another possibility is Kruskal’s algorithm</a:t>
            </a:r>
          </a:p>
        </p:txBody>
      </p:sp>
    </p:spTree>
    <p:extLst>
      <p:ext uri="{BB962C8B-B14F-4D97-AF65-F5344CB8AC3E}">
        <p14:creationId xmlns:p14="http://schemas.microsoft.com/office/powerpoint/2010/main" val="3267909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C618-C7F6-4B0D-B707-F332A6CA2913}"/>
              </a:ext>
            </a:extLst>
          </p:cNvPr>
          <p:cNvSpPr>
            <a:spLocks noGrp="1"/>
          </p:cNvSpPr>
          <p:nvPr>
            <p:ph type="title"/>
          </p:nvPr>
        </p:nvSpPr>
        <p:spPr/>
        <p:txBody>
          <a:bodyPr/>
          <a:lstStyle/>
          <a:p>
            <a:r>
              <a:rPr lang="en-US" b="1" dirty="0"/>
              <a:t>Prim's Algorithm</a:t>
            </a:r>
            <a:endParaRPr lang="en-US" dirty="0"/>
          </a:p>
        </p:txBody>
      </p:sp>
      <p:grpSp>
        <p:nvGrpSpPr>
          <p:cNvPr id="5" name="Group 4">
            <a:extLst>
              <a:ext uri="{FF2B5EF4-FFF2-40B4-BE49-F238E27FC236}">
                <a16:creationId xmlns:a16="http://schemas.microsoft.com/office/drawing/2014/main" id="{AB660664-9620-4ED5-A262-BE4D4D4B9498}"/>
              </a:ext>
            </a:extLst>
          </p:cNvPr>
          <p:cNvGrpSpPr/>
          <p:nvPr/>
        </p:nvGrpSpPr>
        <p:grpSpPr>
          <a:xfrm>
            <a:off x="755576" y="1433662"/>
            <a:ext cx="7632848" cy="3524042"/>
            <a:chOff x="899592" y="1926699"/>
            <a:chExt cx="7632848" cy="3524042"/>
          </a:xfrm>
        </p:grpSpPr>
        <p:sp>
          <p:nvSpPr>
            <p:cNvPr id="4" name="Rectangle 1">
              <a:extLst>
                <a:ext uri="{FF2B5EF4-FFF2-40B4-BE49-F238E27FC236}">
                  <a16:creationId xmlns:a16="http://schemas.microsoft.com/office/drawing/2014/main" id="{983BB529-131F-493D-8224-35D46809BF8C}"/>
                </a:ext>
              </a:extLst>
            </p:cNvPr>
            <p:cNvSpPr>
              <a:spLocks noChangeArrowheads="1"/>
            </p:cNvSpPr>
            <p:nvPr/>
          </p:nvSpPr>
          <p:spPr bwMode="auto">
            <a:xfrm>
              <a:off x="899592" y="1926699"/>
              <a:ext cx="7632848"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T =   </a:t>
              </a:r>
              <a:r>
                <a:rPr kumimoji="0" lang="en-US" altLang="en-US" sz="27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U = {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while (</a:t>
              </a:r>
              <a:r>
                <a:rPr kumimoji="0" lang="en-US" altLang="en-US" sz="1800" i="1" u="none" strike="noStrike" cap="none" normalizeH="0" baseline="0" dirty="0">
                  <a:ln>
                    <a:noFill/>
                  </a:ln>
                  <a:solidFill>
                    <a:schemeClr val="tx1"/>
                  </a:solidFill>
                  <a:effectLst/>
                  <a:latin typeface="Arial" panose="020B0604020202020204" pitchFamily="34" charset="0"/>
                </a:rPr>
                <a:t>U  </a:t>
              </a:r>
              <a:r>
                <a:rPr kumimoji="0" lang="en-US" altLang="en-US" sz="2700" i="1" u="none" strike="noStrike" cap="none" normalizeH="0" baseline="0" dirty="0">
                  <a:ln>
                    <a:noFill/>
                  </a:ln>
                  <a:solidFill>
                    <a:schemeClr val="tx1"/>
                  </a:solidFill>
                  <a:effectLst/>
                  <a:latin typeface="Arial" panose="020B0604020202020204" pitchFamily="34" charset="0"/>
                </a:rPr>
                <a:t>  </a:t>
              </a:r>
              <a:r>
                <a:rPr kumimoji="0" lang="en-US" altLang="en-US" sz="1800" i="1" u="none" strike="noStrike" cap="none" normalizeH="0" baseline="0" dirty="0">
                  <a:ln>
                    <a:noFill/>
                  </a:ln>
                  <a:solidFill>
                    <a:schemeClr val="tx1"/>
                  </a:solidFill>
                  <a:effectLst/>
                  <a:latin typeface="Arial" panose="020B0604020202020204" pitchFamily="34" charset="0"/>
                </a:rPr>
                <a:t>V</a:t>
              </a: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let (</a:t>
              </a:r>
              <a:r>
                <a:rPr kumimoji="0" lang="en-US" altLang="en-US" sz="1800" i="1" u="none" strike="noStrike" cap="none" normalizeH="0" baseline="0" dirty="0">
                  <a:ln>
                    <a:noFill/>
                  </a:ln>
                  <a:solidFill>
                    <a:schemeClr val="tx1"/>
                  </a:solidFill>
                  <a:effectLst/>
                  <a:latin typeface="Arial" panose="020B0604020202020204" pitchFamily="34" charset="0"/>
                </a:rPr>
                <a:t>u</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1" u="none" strike="noStrike" cap="none" normalizeH="0" baseline="0" dirty="0">
                  <a:ln>
                    <a:noFill/>
                  </a:ln>
                  <a:solidFill>
                    <a:schemeClr val="tx1"/>
                  </a:solidFill>
                  <a:effectLst/>
                  <a:latin typeface="Arial" panose="020B0604020202020204" pitchFamily="34" charset="0"/>
                </a:rPr>
                <a:t>v</a:t>
              </a:r>
              <a:r>
                <a:rPr kumimoji="0" lang="en-US" altLang="en-US" sz="1800" i="0" u="none" strike="noStrike" cap="none" normalizeH="0" baseline="0" dirty="0">
                  <a:ln>
                    <a:noFill/>
                  </a:ln>
                  <a:solidFill>
                    <a:schemeClr val="tx1"/>
                  </a:solidFill>
                  <a:effectLst/>
                  <a:latin typeface="Arial" panose="020B0604020202020204" pitchFamily="34" charset="0"/>
                </a:rPr>
                <a:t>) be the lowest cost edge such that </a:t>
              </a:r>
              <a:r>
                <a:rPr kumimoji="0" lang="en-US" altLang="en-US" sz="1800" i="1" u="none" strike="noStrike" cap="none" normalizeH="0" baseline="0" dirty="0">
                  <a:ln>
                    <a:noFill/>
                  </a:ln>
                  <a:solidFill>
                    <a:schemeClr val="tx1"/>
                  </a:solidFill>
                  <a:effectLst/>
                  <a:latin typeface="Arial" panose="020B0604020202020204" pitchFamily="34" charset="0"/>
                </a:rPr>
                <a:t>u  </a:t>
              </a:r>
              <a:r>
                <a:rPr kumimoji="0" lang="en-US" altLang="en-US" sz="2500" i="1" u="none" strike="noStrike" cap="none" normalizeH="0" baseline="0" dirty="0">
                  <a:ln>
                    <a:noFill/>
                  </a:ln>
                  <a:solidFill>
                    <a:schemeClr val="tx1"/>
                  </a:solidFill>
                  <a:effectLst/>
                  <a:latin typeface="Arial" panose="020B0604020202020204" pitchFamily="34" charset="0"/>
                </a:rPr>
                <a:t> </a:t>
              </a:r>
              <a:r>
                <a:rPr kumimoji="0" lang="en-US" altLang="en-US" sz="1800" i="1" u="none" strike="noStrike" cap="none" normalizeH="0" baseline="0" dirty="0" err="1">
                  <a:ln>
                    <a:noFill/>
                  </a:ln>
                  <a:solidFill>
                    <a:schemeClr val="tx1"/>
                  </a:solidFill>
                  <a:effectLst/>
                  <a:latin typeface="Arial" panose="020B0604020202020204" pitchFamily="34" charset="0"/>
                </a:rPr>
                <a:t>U</a:t>
              </a:r>
              <a:r>
                <a:rPr kumimoji="0" lang="en-US" altLang="en-US" sz="1800" i="0" u="none" strike="noStrike" cap="none" normalizeH="0" baseline="0" dirty="0">
                  <a:ln>
                    <a:noFill/>
                  </a:ln>
                  <a:solidFill>
                    <a:schemeClr val="tx1"/>
                  </a:solidFill>
                  <a:effectLst/>
                  <a:latin typeface="Arial" panose="020B0604020202020204" pitchFamily="34" charset="0"/>
                </a:rPr>
                <a:t> and </a:t>
              </a:r>
              <a:r>
                <a:rPr kumimoji="0" lang="en-US" altLang="en-US" sz="1800" i="1" u="none" strike="noStrike" cap="none" normalizeH="0" baseline="0" dirty="0">
                  <a:ln>
                    <a:noFill/>
                  </a:ln>
                  <a:solidFill>
                    <a:schemeClr val="tx1"/>
                  </a:solidFill>
                  <a:effectLst/>
                  <a:latin typeface="Arial" panose="020B0604020202020204" pitchFamily="34" charset="0"/>
                </a:rPr>
                <a:t>v  </a:t>
              </a:r>
              <a:r>
                <a:rPr kumimoji="0" lang="en-US" altLang="en-US" sz="2500" i="1" u="none" strike="noStrike" cap="none" normalizeH="0" baseline="0" dirty="0">
                  <a:ln>
                    <a:noFill/>
                  </a:ln>
                  <a:solidFill>
                    <a:schemeClr val="tx1"/>
                  </a:solidFill>
                  <a:effectLst/>
                  <a:latin typeface="Arial" panose="020B0604020202020204" pitchFamily="34" charset="0"/>
                </a:rPr>
                <a:t> </a:t>
              </a:r>
              <a:r>
                <a:rPr kumimoji="0" lang="en-US" altLang="en-US" sz="1800" i="1" u="none" strike="noStrike" cap="none" normalizeH="0" baseline="0" dirty="0" err="1">
                  <a:ln>
                    <a:noFill/>
                  </a:ln>
                  <a:solidFill>
                    <a:schemeClr val="tx1"/>
                  </a:solidFill>
                  <a:effectLst/>
                  <a:latin typeface="Arial" panose="020B0604020202020204" pitchFamily="34" charset="0"/>
                </a:rPr>
                <a:t>V</a:t>
              </a:r>
              <a:r>
                <a:rPr kumimoji="0" lang="en-US" altLang="en-US" sz="1800" i="0" u="none" strike="noStrike" cap="none" normalizeH="0" baseline="0" dirty="0">
                  <a:ln>
                    <a:noFill/>
                  </a:ln>
                  <a:solidFill>
                    <a:schemeClr val="tx1"/>
                  </a:solidFill>
                  <a:effectLst/>
                  <a:latin typeface="Arial" panose="020B0604020202020204" pitchFamily="34" charset="0"/>
                </a:rPr>
                <a:t> - </a:t>
              </a:r>
              <a:r>
                <a:rPr kumimoji="0" lang="en-US" altLang="en-US" sz="1800" i="1" u="none" strike="noStrike" cap="none" normalizeH="0" baseline="0" dirty="0">
                  <a:ln>
                    <a:noFill/>
                  </a:ln>
                  <a:solidFill>
                    <a:schemeClr val="tx1"/>
                  </a:solidFill>
                  <a:effectLst/>
                  <a:latin typeface="Arial" panose="020B0604020202020204" pitchFamily="34" charset="0"/>
                </a:rPr>
                <a:t>U</a:t>
              </a: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1" u="none" strike="noStrike" cap="none" normalizeH="0" baseline="0" dirty="0">
                  <a:ln>
                    <a:noFill/>
                  </a:ln>
                  <a:solidFill>
                    <a:schemeClr val="tx1"/>
                  </a:solidFill>
                  <a:effectLst/>
                  <a:latin typeface="Arial" panose="020B0604020202020204" pitchFamily="34" charset="0"/>
                </a:rPr>
                <a:t>                T</a:t>
              </a:r>
              <a:r>
                <a:rPr kumimoji="0" lang="en-US" altLang="en-US" sz="1800" i="0" u="none" strike="noStrike" cap="none" normalizeH="0" baseline="0" dirty="0">
                  <a:ln>
                    <a:noFill/>
                  </a:ln>
                  <a:solidFill>
                    <a:schemeClr val="tx1"/>
                  </a:solidFill>
                  <a:effectLst/>
                  <a:latin typeface="Arial" panose="020B0604020202020204" pitchFamily="34" charset="0"/>
                </a:rPr>
                <a:t> = </a:t>
              </a:r>
              <a:r>
                <a:rPr kumimoji="0" lang="en-US" altLang="en-US" sz="1800" i="1" u="none" strike="noStrike" cap="none" normalizeH="0" baseline="0" dirty="0">
                  <a:ln>
                    <a:noFill/>
                  </a:ln>
                  <a:solidFill>
                    <a:schemeClr val="tx1"/>
                  </a:solidFill>
                  <a:effectLst/>
                  <a:latin typeface="Arial" panose="020B0604020202020204" pitchFamily="34" charset="0"/>
                </a:rPr>
                <a:t>T  </a:t>
              </a:r>
              <a:r>
                <a:rPr kumimoji="0" lang="en-US" altLang="en-US" sz="1200" i="1"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1" u="none" strike="noStrike" cap="none" normalizeH="0" baseline="0" dirty="0">
                  <a:ln>
                    <a:noFill/>
                  </a:ln>
                  <a:solidFill>
                    <a:schemeClr val="tx1"/>
                  </a:solidFill>
                  <a:effectLst/>
                  <a:latin typeface="Arial" panose="020B0604020202020204" pitchFamily="34" charset="0"/>
                </a:rPr>
                <a:t>u</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1" u="none" strike="noStrike" cap="none" normalizeH="0" baseline="0" dirty="0">
                  <a:ln>
                    <a:noFill/>
                  </a:ln>
                  <a:solidFill>
                    <a:schemeClr val="tx1"/>
                  </a:solidFill>
                  <a:effectLst/>
                  <a:latin typeface="Arial" panose="020B0604020202020204" pitchFamily="34" charset="0"/>
                </a:rPr>
                <a:t>v</a:t>
              </a: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1" u="none" strike="noStrike" cap="none" normalizeH="0" baseline="0" dirty="0">
                  <a:ln>
                    <a:noFill/>
                  </a:ln>
                  <a:solidFill>
                    <a:schemeClr val="tx1"/>
                  </a:solidFill>
                  <a:effectLst/>
                  <a:latin typeface="Arial" panose="020B0604020202020204" pitchFamily="34" charset="0"/>
                </a:rPr>
                <a:t>                U</a:t>
              </a:r>
              <a:r>
                <a:rPr kumimoji="0" lang="en-US" altLang="en-US" sz="1800" i="0" u="none" strike="noStrike" cap="none" normalizeH="0" baseline="0" dirty="0">
                  <a:ln>
                    <a:noFill/>
                  </a:ln>
                  <a:solidFill>
                    <a:schemeClr val="tx1"/>
                  </a:solidFill>
                  <a:effectLst/>
                  <a:latin typeface="Arial" panose="020B0604020202020204" pitchFamily="34" charset="0"/>
                </a:rPr>
                <a:t> = </a:t>
              </a:r>
              <a:r>
                <a:rPr kumimoji="0" lang="en-US" altLang="en-US" sz="1800" i="1" u="none" strike="noStrike" cap="none" normalizeH="0" baseline="0" dirty="0">
                  <a:ln>
                    <a:noFill/>
                  </a:ln>
                  <a:solidFill>
                    <a:schemeClr val="tx1"/>
                  </a:solidFill>
                  <a:effectLst/>
                  <a:latin typeface="Arial" panose="020B0604020202020204" pitchFamily="34" charset="0"/>
                </a:rPr>
                <a:t>U  </a:t>
              </a:r>
              <a:r>
                <a:rPr kumimoji="0" lang="en-US" altLang="en-US" sz="1200" i="1"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1" u="none" strike="noStrike" cap="none" normalizeH="0" baseline="0" dirty="0">
                  <a:ln>
                    <a:noFill/>
                  </a:ln>
                  <a:solidFill>
                    <a:schemeClr val="tx1"/>
                  </a:solidFill>
                  <a:effectLst/>
                  <a:latin typeface="Arial" panose="020B0604020202020204" pitchFamily="34" charset="0"/>
                </a:rPr>
                <a:t>v</a:t>
              </a: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p>
          </p:txBody>
        </p:sp>
        <p:pic>
          <p:nvPicPr>
            <p:cNvPr id="6146" name="Picture 2" descr="$ \phi$">
              <a:extLst>
                <a:ext uri="{FF2B5EF4-FFF2-40B4-BE49-F238E27FC236}">
                  <a16:creationId xmlns:a16="http://schemas.microsoft.com/office/drawing/2014/main" id="{6CC4CE1A-74A6-4877-A423-547D02FC6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305" y="2600416"/>
              <a:ext cx="1905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 \neq$">
              <a:extLst>
                <a:ext uri="{FF2B5EF4-FFF2-40B4-BE49-F238E27FC236}">
                  <a16:creationId xmlns:a16="http://schemas.microsoft.com/office/drawing/2014/main" id="{C3941179-53FE-48F9-B5CD-D1B0A1F9D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311" y="3289391"/>
              <a:ext cx="2286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 \in$">
              <a:extLst>
                <a:ext uri="{FF2B5EF4-FFF2-40B4-BE49-F238E27FC236}">
                  <a16:creationId xmlns:a16="http://schemas.microsoft.com/office/drawing/2014/main" id="{5543BD61-7F23-48B0-872E-3D90936BEA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9422" y="4010428"/>
              <a:ext cx="2095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 \in$">
              <a:extLst>
                <a:ext uri="{FF2B5EF4-FFF2-40B4-BE49-F238E27FC236}">
                  <a16:creationId xmlns:a16="http://schemas.microsoft.com/office/drawing/2014/main" id="{AB6C8DCA-2A14-4037-A113-40256F9BA0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8816" y="4010428"/>
              <a:ext cx="2095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 \cup$">
              <a:extLst>
                <a:ext uri="{FF2B5EF4-FFF2-40B4-BE49-F238E27FC236}">
                  <a16:creationId xmlns:a16="http://schemas.microsoft.com/office/drawing/2014/main" id="{73721C7E-019F-404E-8AF3-A96180AA4D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4991" y="4309969"/>
              <a:ext cx="2095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 \cup$">
              <a:extLst>
                <a:ext uri="{FF2B5EF4-FFF2-40B4-BE49-F238E27FC236}">
                  <a16:creationId xmlns:a16="http://schemas.microsoft.com/office/drawing/2014/main" id="{7B6EC969-AD40-4E4C-B99E-AE5FEE718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017" y="4582112"/>
              <a:ext cx="209550" cy="2000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6029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5856-68EC-45EA-9FAF-4286D1B07E71}"/>
              </a:ext>
            </a:extLst>
          </p:cNvPr>
          <p:cNvSpPr>
            <a:spLocks noGrp="1"/>
          </p:cNvSpPr>
          <p:nvPr>
            <p:ph type="title"/>
          </p:nvPr>
        </p:nvSpPr>
        <p:spPr/>
        <p:txBody>
          <a:bodyPr/>
          <a:lstStyle/>
          <a:p>
            <a:r>
              <a:rPr lang="en-US" dirty="0"/>
              <a:t>Example</a:t>
            </a:r>
          </a:p>
        </p:txBody>
      </p:sp>
      <p:pic>
        <p:nvPicPr>
          <p:cNvPr id="5" name="Content Placeholder 4" descr="A close up of text on a white background&#10;&#10;Description automatically generated">
            <a:extLst>
              <a:ext uri="{FF2B5EF4-FFF2-40B4-BE49-F238E27FC236}">
                <a16:creationId xmlns:a16="http://schemas.microsoft.com/office/drawing/2014/main" id="{BCDA2FB0-AEE5-42D6-B191-F4595CCBCB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324" b="69899"/>
          <a:stretch/>
        </p:blipFill>
        <p:spPr>
          <a:xfrm>
            <a:off x="2987824" y="1881419"/>
            <a:ext cx="5040560" cy="3528392"/>
          </a:xfrm>
        </p:spPr>
      </p:pic>
      <p:sp>
        <p:nvSpPr>
          <p:cNvPr id="3" name="Rectangle 2">
            <a:extLst>
              <a:ext uri="{FF2B5EF4-FFF2-40B4-BE49-F238E27FC236}">
                <a16:creationId xmlns:a16="http://schemas.microsoft.com/office/drawing/2014/main" id="{FA4F0438-08A3-4680-A8F6-3625E37064C6}"/>
              </a:ext>
            </a:extLst>
          </p:cNvPr>
          <p:cNvSpPr/>
          <p:nvPr/>
        </p:nvSpPr>
        <p:spPr>
          <a:xfrm>
            <a:off x="827584" y="5437826"/>
            <a:ext cx="5688632" cy="461665"/>
          </a:xfrm>
          <a:prstGeom prst="rect">
            <a:avLst/>
          </a:prstGeom>
        </p:spPr>
        <p:txBody>
          <a:bodyPr wrap="square">
            <a:spAutoFit/>
          </a:bodyPr>
          <a:lstStyle/>
          <a:p>
            <a:r>
              <a:rPr lang="en-US" sz="1200" dirty="0">
                <a:hlinkClick r:id="rId3"/>
              </a:rPr>
              <a:t>http://lcm.csa.iisc.ernet.in/dsa/node183.html</a:t>
            </a:r>
            <a:endParaRPr lang="en-US" sz="1200" dirty="0"/>
          </a:p>
          <a:p>
            <a:endParaRPr lang="en-US" sz="1200" dirty="0"/>
          </a:p>
        </p:txBody>
      </p:sp>
    </p:spTree>
    <p:extLst>
      <p:ext uri="{BB962C8B-B14F-4D97-AF65-F5344CB8AC3E}">
        <p14:creationId xmlns:p14="http://schemas.microsoft.com/office/powerpoint/2010/main" val="62815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5856-68EC-45EA-9FAF-4286D1B07E71}"/>
              </a:ext>
            </a:extLst>
          </p:cNvPr>
          <p:cNvSpPr>
            <a:spLocks noGrp="1"/>
          </p:cNvSpPr>
          <p:nvPr>
            <p:ph type="title"/>
          </p:nvPr>
        </p:nvSpPr>
        <p:spPr/>
        <p:txBody>
          <a:bodyPr/>
          <a:lstStyle/>
          <a:p>
            <a:r>
              <a:rPr lang="en-US" dirty="0"/>
              <a:t>Example</a:t>
            </a:r>
          </a:p>
        </p:txBody>
      </p:sp>
      <p:pic>
        <p:nvPicPr>
          <p:cNvPr id="5" name="Content Placeholder 4" descr="A close up of text on a white background&#10;&#10;Description automatically generated">
            <a:extLst>
              <a:ext uri="{FF2B5EF4-FFF2-40B4-BE49-F238E27FC236}">
                <a16:creationId xmlns:a16="http://schemas.microsoft.com/office/drawing/2014/main" id="{BCDA2FB0-AEE5-42D6-B191-F4595CCBC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196752"/>
            <a:ext cx="6229772" cy="5023621"/>
          </a:xfrm>
        </p:spPr>
      </p:pic>
    </p:spTree>
    <p:extLst>
      <p:ext uri="{BB962C8B-B14F-4D97-AF65-F5344CB8AC3E}">
        <p14:creationId xmlns:p14="http://schemas.microsoft.com/office/powerpoint/2010/main" val="184863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D84B9-5400-48F0-8940-24172359F115}"/>
              </a:ext>
            </a:extLst>
          </p:cNvPr>
          <p:cNvSpPr>
            <a:spLocks noGrp="1"/>
          </p:cNvSpPr>
          <p:nvPr>
            <p:ph idx="1"/>
          </p:nvPr>
        </p:nvSpPr>
        <p:spPr>
          <a:xfrm>
            <a:off x="457200" y="237331"/>
            <a:ext cx="8229600" cy="6383337"/>
          </a:xfrm>
        </p:spPr>
        <p:txBody>
          <a:bodyPr>
            <a:normAutofit/>
          </a:bodyPr>
          <a:lstStyle/>
          <a:p>
            <a:pPr marL="0" indent="0">
              <a:buNone/>
            </a:pPr>
            <a:r>
              <a:rPr lang="en-US" sz="1050" b="1" dirty="0"/>
              <a:t>{Step 1}</a:t>
            </a:r>
            <a:r>
              <a:rPr lang="en-US" sz="1050" dirty="0"/>
              <a:t>  	  	 </a:t>
            </a:r>
          </a:p>
          <a:p>
            <a:pPr marL="0" indent="0">
              <a:buNone/>
            </a:pPr>
            <a:r>
              <a:rPr lang="en-US" sz="1050" dirty="0"/>
              <a:t>U = {1} 	V - U = {2, 3, 4, 5, 6}</a:t>
            </a:r>
          </a:p>
          <a:p>
            <a:pPr marL="0" indent="0">
              <a:buNone/>
            </a:pPr>
            <a:r>
              <a:rPr lang="en-US" sz="1050" dirty="0"/>
              <a:t>closest 	                      </a:t>
            </a:r>
            <a:r>
              <a:rPr lang="en-US" sz="1050" dirty="0" err="1"/>
              <a:t>lowcost</a:t>
            </a:r>
            <a:endParaRPr lang="en-US" sz="1050" dirty="0"/>
          </a:p>
          <a:p>
            <a:pPr marL="0" indent="0">
              <a:buNone/>
            </a:pPr>
            <a:r>
              <a:rPr lang="en-US" sz="1050" dirty="0"/>
              <a:t>V - U 	U 	 </a:t>
            </a:r>
          </a:p>
          <a:p>
            <a:pPr marL="0" indent="0">
              <a:buNone/>
            </a:pPr>
            <a:r>
              <a:rPr lang="en-US" sz="1050" dirty="0"/>
              <a:t>2 	1 	6</a:t>
            </a:r>
          </a:p>
          <a:p>
            <a:pPr marL="0" indent="0">
              <a:buNone/>
            </a:pPr>
            <a:r>
              <a:rPr lang="en-US" sz="1050" dirty="0"/>
              <a:t>3 	1 	1</a:t>
            </a:r>
          </a:p>
          <a:p>
            <a:pPr marL="0" indent="0">
              <a:buNone/>
            </a:pPr>
            <a:r>
              <a:rPr lang="en-US" sz="1050" dirty="0"/>
              <a:t>4 	1 	5</a:t>
            </a:r>
          </a:p>
          <a:p>
            <a:pPr marL="0" indent="0">
              <a:buNone/>
            </a:pPr>
            <a:r>
              <a:rPr lang="en-US" sz="1050" dirty="0"/>
              <a:t>5 	1 	$ \</a:t>
            </a:r>
            <a:r>
              <a:rPr lang="en-US" sz="1050" dirty="0" err="1"/>
              <a:t>infty</a:t>
            </a:r>
            <a:r>
              <a:rPr lang="en-US" sz="1050" dirty="0"/>
              <a:t>$</a:t>
            </a:r>
          </a:p>
          <a:p>
            <a:pPr marL="0" indent="0">
              <a:buNone/>
            </a:pPr>
            <a:r>
              <a:rPr lang="en-US" sz="1050" dirty="0"/>
              <a:t>6 	1 	$ \</a:t>
            </a:r>
            <a:r>
              <a:rPr lang="en-US" sz="1050" dirty="0" err="1"/>
              <a:t>infty</a:t>
            </a:r>
            <a:r>
              <a:rPr lang="en-US" sz="1050" dirty="0"/>
              <a:t>$</a:t>
            </a:r>
          </a:p>
          <a:p>
            <a:pPr marL="0" indent="0">
              <a:buNone/>
            </a:pPr>
            <a:endParaRPr lang="en-US" sz="1050" dirty="0"/>
          </a:p>
          <a:p>
            <a:pPr marL="0" indent="0">
              <a:buNone/>
            </a:pPr>
            <a:r>
              <a:rPr lang="en-US" sz="1050" dirty="0"/>
              <a:t>Select vertex 3 to include in U</a:t>
            </a:r>
          </a:p>
          <a:p>
            <a:pPr marL="0" indent="0">
              <a:buNone/>
            </a:pPr>
            <a:endParaRPr lang="en-US" sz="1050" dirty="0"/>
          </a:p>
          <a:p>
            <a:pPr marL="0" indent="0">
              <a:buNone/>
            </a:pPr>
            <a:r>
              <a:rPr lang="en-US" sz="1050" b="1" dirty="0"/>
              <a:t>{Step 2}</a:t>
            </a:r>
            <a:r>
              <a:rPr lang="en-US" sz="1050" dirty="0"/>
              <a:t>  	  	 </a:t>
            </a:r>
          </a:p>
          <a:p>
            <a:pPr marL="0" indent="0">
              <a:buNone/>
            </a:pPr>
            <a:r>
              <a:rPr lang="en-US" sz="1050" dirty="0"/>
              <a:t>U = {1, 3} 	V - U = {2, 4, 5, 6}</a:t>
            </a:r>
          </a:p>
          <a:p>
            <a:pPr marL="0" indent="0">
              <a:buNone/>
            </a:pPr>
            <a:r>
              <a:rPr lang="en-US" sz="1050" dirty="0"/>
              <a:t>closest 	                     </a:t>
            </a:r>
            <a:r>
              <a:rPr lang="en-US" sz="1050" dirty="0" err="1"/>
              <a:t>lowcost</a:t>
            </a:r>
            <a:endParaRPr lang="en-US" sz="1050" dirty="0"/>
          </a:p>
          <a:p>
            <a:pPr marL="0" indent="0">
              <a:buNone/>
            </a:pPr>
            <a:r>
              <a:rPr lang="en-US" sz="1050" dirty="0"/>
              <a:t>V - U 	U 	 </a:t>
            </a:r>
          </a:p>
          <a:p>
            <a:pPr marL="0" indent="0">
              <a:buNone/>
            </a:pPr>
            <a:r>
              <a:rPr lang="en-US" sz="1050" dirty="0"/>
              <a:t>2 	3 	5</a:t>
            </a:r>
          </a:p>
          <a:p>
            <a:pPr marL="0" indent="0">
              <a:buNone/>
            </a:pPr>
            <a:r>
              <a:rPr lang="en-US" sz="1050" dirty="0"/>
              <a:t>4 	1 	5</a:t>
            </a:r>
          </a:p>
          <a:p>
            <a:pPr marL="0" indent="0">
              <a:buNone/>
            </a:pPr>
            <a:r>
              <a:rPr lang="en-US" sz="1050" dirty="0"/>
              <a:t>5 	3 	6</a:t>
            </a:r>
          </a:p>
          <a:p>
            <a:pPr marL="0" indent="0">
              <a:buNone/>
            </a:pPr>
            <a:r>
              <a:rPr lang="en-US" sz="1050" dirty="0"/>
              <a:t>6 	3 	4</a:t>
            </a:r>
          </a:p>
          <a:p>
            <a:pPr marL="0" indent="0">
              <a:buNone/>
            </a:pPr>
            <a:r>
              <a:rPr lang="en-US" sz="1050" dirty="0"/>
              <a:t>Now select vertex 6</a:t>
            </a:r>
          </a:p>
          <a:p>
            <a:pPr marL="0" indent="0">
              <a:buNone/>
            </a:pPr>
            <a:endParaRPr lang="en-US" sz="1050" dirty="0"/>
          </a:p>
          <a:p>
            <a:pPr marL="0" indent="0">
              <a:buNone/>
            </a:pPr>
            <a:r>
              <a:rPr lang="en-US" sz="1050" b="1" dirty="0"/>
              <a:t>{Step3}</a:t>
            </a:r>
          </a:p>
          <a:p>
            <a:pPr marL="0" indent="0">
              <a:buNone/>
            </a:pPr>
            <a:r>
              <a:rPr lang="en-US" sz="1050" dirty="0"/>
              <a:t>U = {1, 3, 6} 	V - U = {2, 4, 5, 6}</a:t>
            </a:r>
          </a:p>
          <a:p>
            <a:pPr marL="0" indent="0">
              <a:buNone/>
            </a:pPr>
            <a:r>
              <a:rPr lang="en-US" sz="1050" dirty="0"/>
              <a:t>closest 	                      </a:t>
            </a:r>
            <a:r>
              <a:rPr lang="en-US" sz="1050" dirty="0" err="1"/>
              <a:t>lowcost</a:t>
            </a:r>
            <a:endParaRPr lang="en-US" sz="1050" dirty="0"/>
          </a:p>
          <a:p>
            <a:pPr marL="0" indent="0">
              <a:buNone/>
            </a:pPr>
            <a:r>
              <a:rPr lang="en-US" sz="1050" dirty="0"/>
              <a:t>V - U 	U 	 </a:t>
            </a:r>
          </a:p>
          <a:p>
            <a:pPr marL="0" indent="0">
              <a:buNone/>
            </a:pPr>
            <a:r>
              <a:rPr lang="en-US" sz="1050" dirty="0"/>
              <a:t>2 	3 	5</a:t>
            </a:r>
          </a:p>
          <a:p>
            <a:pPr marL="0" indent="0">
              <a:buNone/>
            </a:pPr>
            <a:r>
              <a:rPr lang="en-US" sz="1050" dirty="0"/>
              <a:t>4 	6 	2</a:t>
            </a:r>
          </a:p>
          <a:p>
            <a:pPr marL="0" indent="0">
              <a:buNone/>
            </a:pPr>
            <a:r>
              <a:rPr lang="en-US" sz="1050" dirty="0"/>
              <a:t>5 	3 	6</a:t>
            </a:r>
          </a:p>
          <a:p>
            <a:pPr marL="0" indent="0">
              <a:buNone/>
            </a:pPr>
            <a:r>
              <a:rPr lang="en-US" sz="1050" dirty="0"/>
              <a:t>Now select vertex 4, and so on</a:t>
            </a:r>
          </a:p>
        </p:txBody>
      </p:sp>
      <p:pic>
        <p:nvPicPr>
          <p:cNvPr id="9" name="Picture 8" descr="A close up of a map&#10;&#10;Description automatically generated">
            <a:extLst>
              <a:ext uri="{FF2B5EF4-FFF2-40B4-BE49-F238E27FC236}">
                <a16:creationId xmlns:a16="http://schemas.microsoft.com/office/drawing/2014/main" id="{975F67D3-0567-4C5E-B71B-ECB8C3EAB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052736"/>
            <a:ext cx="3276600" cy="3333750"/>
          </a:xfrm>
          <a:prstGeom prst="rect">
            <a:avLst/>
          </a:prstGeom>
        </p:spPr>
      </p:pic>
    </p:spTree>
    <p:extLst>
      <p:ext uri="{BB962C8B-B14F-4D97-AF65-F5344CB8AC3E}">
        <p14:creationId xmlns:p14="http://schemas.microsoft.com/office/powerpoint/2010/main" val="192727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covers Prim’s algorithm:</a:t>
            </a:r>
          </a:p>
          <a:p>
            <a:pPr lvl="1"/>
            <a:r>
              <a:rPr lang="en-US" altLang="en-US" dirty="0">
                <a:latin typeface="Arial" charset="0"/>
                <a:cs typeface="Arial" charset="0"/>
              </a:rPr>
              <a:t>Finding a minimum spanning tree</a:t>
            </a:r>
          </a:p>
          <a:p>
            <a:pPr lvl="1"/>
            <a:r>
              <a:rPr lang="en-US" altLang="en-US" dirty="0">
                <a:latin typeface="Arial" charset="0"/>
                <a:cs typeface="Arial" charset="0"/>
              </a:rPr>
              <a:t>The idea and the algorithm</a:t>
            </a:r>
          </a:p>
          <a:p>
            <a:pPr lvl="1"/>
            <a:r>
              <a:rPr lang="en-US" altLang="en-US" dirty="0">
                <a:latin typeface="Arial" charset="0"/>
                <a:cs typeface="Arial" charset="0"/>
              </a:rPr>
              <a:t>An example</a:t>
            </a:r>
          </a:p>
        </p:txBody>
      </p:sp>
    </p:spTree>
    <p:extLst>
      <p:ext uri="{BB962C8B-B14F-4D97-AF65-F5344CB8AC3E}">
        <p14:creationId xmlns:p14="http://schemas.microsoft.com/office/powerpoint/2010/main" val="3161131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2334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Associate with each vertex three items of data:</a:t>
            </a:r>
          </a:p>
          <a:p>
            <a:pPr lvl="1"/>
            <a:r>
              <a:rPr lang="en-US" altLang="en-US">
                <a:latin typeface="Arial" charset="0"/>
                <a:cs typeface="Arial" charset="0"/>
              </a:rPr>
              <a:t>A Boolean flag indicating if the vertex has been visited,</a:t>
            </a:r>
          </a:p>
          <a:p>
            <a:pPr lvl="1"/>
            <a:r>
              <a:rPr lang="en-US" altLang="en-US">
                <a:latin typeface="Arial" charset="0"/>
                <a:cs typeface="Arial" charset="0"/>
              </a:rPr>
              <a:t>The minimum distance to the partially constructed tree, and</a:t>
            </a:r>
          </a:p>
          <a:p>
            <a:pPr lvl="1"/>
            <a:r>
              <a:rPr lang="en-US" altLang="en-US">
                <a:latin typeface="Arial" charset="0"/>
                <a:cs typeface="Arial" charset="0"/>
              </a:rPr>
              <a:t>A pointer to that vertex which will form the parent node in the resulting tree</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For example:</a:t>
            </a:r>
          </a:p>
          <a:p>
            <a:pPr lvl="1"/>
            <a:r>
              <a:rPr lang="en-US" altLang="en-US">
                <a:latin typeface="Arial" charset="0"/>
                <a:cs typeface="Arial" charset="0"/>
              </a:rPr>
              <a:t>Add three member variables to the vertex class</a:t>
            </a:r>
          </a:p>
          <a:p>
            <a:pPr lvl="1"/>
            <a:r>
              <a:rPr lang="en-US" altLang="en-US">
                <a:latin typeface="Arial" charset="0"/>
                <a:cs typeface="Arial" charset="0"/>
              </a:rPr>
              <a:t>Track three tables</a:t>
            </a:r>
          </a:p>
        </p:txBody>
      </p:sp>
    </p:spTree>
    <p:extLst>
      <p:ext uri="{BB962C8B-B14F-4D97-AF65-F5344CB8AC3E}">
        <p14:creationId xmlns:p14="http://schemas.microsoft.com/office/powerpoint/2010/main" val="482081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34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34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34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34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34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2816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Initialization:</a:t>
            </a:r>
          </a:p>
          <a:p>
            <a:pPr lvl="1"/>
            <a:r>
              <a:rPr lang="en-US" altLang="en-US">
                <a:latin typeface="Arial" charset="0"/>
                <a:cs typeface="Arial" charset="0"/>
              </a:rPr>
              <a:t>Select a root node and set its distance as 0</a:t>
            </a:r>
          </a:p>
          <a:p>
            <a:pPr lvl="1"/>
            <a:r>
              <a:rPr lang="en-US" altLang="en-US">
                <a:latin typeface="Arial" charset="0"/>
                <a:cs typeface="Arial" charset="0"/>
              </a:rPr>
              <a:t>Set the distance to all other vertices as ∞ </a:t>
            </a:r>
          </a:p>
          <a:p>
            <a:pPr lvl="1"/>
            <a:r>
              <a:rPr lang="en-US" altLang="en-US">
                <a:latin typeface="Arial" charset="0"/>
                <a:cs typeface="Arial" charset="0"/>
              </a:rPr>
              <a:t>Set all vertices to being unvisited</a:t>
            </a:r>
          </a:p>
          <a:p>
            <a:pPr lvl="1"/>
            <a:r>
              <a:rPr lang="en-US" altLang="en-US">
                <a:latin typeface="Arial" charset="0"/>
                <a:cs typeface="Arial" charset="0"/>
              </a:rPr>
              <a:t>Set the parent pointer of all vertices to 0</a:t>
            </a:r>
          </a:p>
        </p:txBody>
      </p:sp>
    </p:spTree>
    <p:extLst>
      <p:ext uri="{BB962C8B-B14F-4D97-AF65-F5344CB8AC3E}">
        <p14:creationId xmlns:p14="http://schemas.microsoft.com/office/powerpoint/2010/main" val="2528569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16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1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2826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Iterate while there exists an unvisited vertex with distance &lt; ∞</a:t>
            </a:r>
          </a:p>
          <a:p>
            <a:pPr lvl="1"/>
            <a:r>
              <a:rPr lang="en-US" altLang="en-US">
                <a:latin typeface="Arial" charset="0"/>
                <a:cs typeface="Arial" charset="0"/>
              </a:rPr>
              <a:t>Select that unvisited vertex with minimum distance</a:t>
            </a:r>
          </a:p>
          <a:p>
            <a:pPr lvl="1"/>
            <a:r>
              <a:rPr lang="en-US" altLang="en-US">
                <a:latin typeface="Arial" charset="0"/>
                <a:cs typeface="Arial" charset="0"/>
              </a:rPr>
              <a:t>Mark that vertex as having been visited</a:t>
            </a:r>
          </a:p>
          <a:p>
            <a:pPr lvl="1"/>
            <a:r>
              <a:rPr lang="en-US" altLang="en-US">
                <a:latin typeface="Arial" charset="0"/>
                <a:cs typeface="Arial" charset="0"/>
              </a:rPr>
              <a:t>For each adjacent vertex, if the weight of the connecting edge is less than the current distance to that vertex:</a:t>
            </a:r>
          </a:p>
          <a:p>
            <a:pPr lvl="2"/>
            <a:r>
              <a:rPr lang="en-US" altLang="en-US">
                <a:latin typeface="Arial" charset="0"/>
                <a:cs typeface="Arial" charset="0"/>
              </a:rPr>
              <a:t>Update the distance to equal the weight of the edge</a:t>
            </a:r>
          </a:p>
          <a:p>
            <a:pPr lvl="2"/>
            <a:r>
              <a:rPr lang="en-US" altLang="en-US">
                <a:latin typeface="Arial" charset="0"/>
                <a:cs typeface="Arial" charset="0"/>
              </a:rPr>
              <a:t>Set the current vertex as the parent of the adjacent vertex</a:t>
            </a:r>
          </a:p>
          <a:p>
            <a:pPr lvl="1"/>
            <a:endParaRPr lang="en-US" altLang="en-US">
              <a:latin typeface="Arial" charset="0"/>
              <a:cs typeface="Arial" charset="0"/>
            </a:endParaRPr>
          </a:p>
          <a:p>
            <a:endParaRPr lang="en-US" altLang="en-US">
              <a:latin typeface="Arial" charset="0"/>
              <a:cs typeface="Arial" charset="0"/>
            </a:endParaRPr>
          </a:p>
        </p:txBody>
      </p:sp>
    </p:spTree>
    <p:extLst>
      <p:ext uri="{BB962C8B-B14F-4D97-AF65-F5344CB8AC3E}">
        <p14:creationId xmlns:p14="http://schemas.microsoft.com/office/powerpoint/2010/main" val="734526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2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26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2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368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Halting Conditions:</a:t>
            </a:r>
          </a:p>
          <a:p>
            <a:pPr lvl="1"/>
            <a:r>
              <a:rPr lang="en-US" altLang="en-US">
                <a:latin typeface="Arial" charset="0"/>
                <a:cs typeface="Arial" charset="0"/>
              </a:rPr>
              <a:t>There are no unvisited vertices which have a distance &lt; ∞</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If all vertices have been visited, we have a spanning tree of the entire graph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If there are vertices with distance ∞, then the graph is not connected and we only have a minimum spanning tree of the connected sub-graph containing the root</a:t>
            </a:r>
          </a:p>
        </p:txBody>
      </p:sp>
    </p:spTree>
    <p:extLst>
      <p:ext uri="{BB962C8B-B14F-4D97-AF65-F5344CB8AC3E}">
        <p14:creationId xmlns:p14="http://schemas.microsoft.com/office/powerpoint/2010/main" val="30208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8" descr="st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337" y="2585877"/>
            <a:ext cx="3775326" cy="354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3789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Let us find the minimum spanning tree for the following undirected weighted graph</a:t>
            </a:r>
          </a:p>
        </p:txBody>
      </p:sp>
    </p:spTree>
    <p:extLst>
      <p:ext uri="{BB962C8B-B14F-4D97-AF65-F5344CB8AC3E}">
        <p14:creationId xmlns:p14="http://schemas.microsoft.com/office/powerpoint/2010/main" val="1686058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r>
              <a:rPr lang="en-US" altLang="en-US">
                <a:latin typeface="Arial" charset="0"/>
                <a:cs typeface="Arial" charset="0"/>
              </a:rPr>
              <a:t>Prim’s Algorithm</a:t>
            </a:r>
          </a:p>
        </p:txBody>
      </p:sp>
      <p:sp>
        <p:nvSpPr>
          <p:cNvPr id="38915"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First we set up the appropriate table and initialize it</a:t>
            </a:r>
          </a:p>
        </p:txBody>
      </p:sp>
      <p:graphicFrame>
        <p:nvGraphicFramePr>
          <p:cNvPr id="252012" name="Group 108"/>
          <p:cNvGraphicFramePr>
            <a:graphicFrameLocks noGrp="1"/>
          </p:cNvGraphicFramePr>
          <p:nvPr>
            <p:extLst>
              <p:ext uri="{D42A27DB-BD31-4B8C-83A1-F6EECF244321}">
                <p14:modId xmlns:p14="http://schemas.microsoft.com/office/powerpoint/2010/main" val="400419355"/>
              </p:ext>
            </p:extLst>
          </p:nvPr>
        </p:nvGraphicFramePr>
        <p:xfrm>
          <a:off x="6289672" y="2406654"/>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38973" name="Picture 111" descr="st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5" y="2769711"/>
            <a:ext cx="3713159" cy="34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616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3993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Visiting vertex 1, we update vertices 2, 4, and 5</a:t>
            </a:r>
          </a:p>
        </p:txBody>
      </p:sp>
      <p:graphicFrame>
        <p:nvGraphicFramePr>
          <p:cNvPr id="241726" name="Group 62"/>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39997" name="Picture 66" descr="s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72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6" descr="st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2636838"/>
            <a:ext cx="17748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4096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What these numbers really mean is that at this point, we could extend the trivial tree containing just the root node by one of the three possible children:</a:t>
            </a:r>
          </a:p>
          <a:p>
            <a:endParaRPr lang="en-US" altLang="en-US">
              <a:latin typeface="Arial" charset="0"/>
              <a:cs typeface="Arial" charset="0"/>
            </a:endParaRPr>
          </a:p>
          <a:p>
            <a:endParaRPr lang="en-US" altLang="en-US">
              <a:latin typeface="Arial" charset="0"/>
              <a:cs typeface="Arial" charset="0"/>
            </a:endParaRPr>
          </a:p>
          <a:p>
            <a:pPr>
              <a:buFont typeface="Arial" charset="0"/>
              <a:buNone/>
            </a:pPr>
            <a:r>
              <a:rPr lang="en-US" altLang="en-US">
                <a:latin typeface="Arial" charset="0"/>
                <a:cs typeface="Arial" charset="0"/>
              </a:rPr>
              <a:t>	As we wish to find a </a:t>
            </a:r>
            <a:r>
              <a:rPr lang="en-US" altLang="en-US" i="1">
                <a:latin typeface="Arial" charset="0"/>
                <a:cs typeface="Arial" charset="0"/>
              </a:rPr>
              <a:t>minimum</a:t>
            </a:r>
            <a:r>
              <a:rPr lang="en-US" altLang="en-US">
                <a:latin typeface="Arial" charset="0"/>
                <a:cs typeface="Arial" charset="0"/>
              </a:rPr>
              <a:t> spanning tree, it makes sense we add that vertex with a connecting edge with least weight</a:t>
            </a:r>
          </a:p>
        </p:txBody>
      </p:sp>
    </p:spTree>
    <p:extLst>
      <p:ext uri="{BB962C8B-B14F-4D97-AF65-F5344CB8AC3E}">
        <p14:creationId xmlns:p14="http://schemas.microsoft.com/office/powerpoint/2010/main" val="1547553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419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next unvisited vertex with minimum distance is vertex 4</a:t>
            </a:r>
          </a:p>
          <a:p>
            <a:pPr lvl="1"/>
            <a:r>
              <a:rPr lang="en-US" altLang="en-US">
                <a:latin typeface="Arial" charset="0"/>
                <a:cs typeface="Arial" charset="0"/>
              </a:rPr>
              <a:t>Update vertices 2, 7, 8</a:t>
            </a:r>
          </a:p>
          <a:p>
            <a:pPr lvl="1"/>
            <a:r>
              <a:rPr lang="en-US" altLang="en-US">
                <a:latin typeface="Arial" charset="0"/>
                <a:cs typeface="Arial" charset="0"/>
              </a:rPr>
              <a:t>Don’t update vertex 5</a:t>
            </a:r>
          </a:p>
        </p:txBody>
      </p:sp>
      <p:graphicFrame>
        <p:nvGraphicFramePr>
          <p:cNvPr id="249920" name="Group 64"/>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42045" name="Picture 69" descr="st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248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st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2924175"/>
            <a:ext cx="17748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4301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Now that we have updated all vertices adjacent to vertex 4, we can extend the tree by adding one of the edges </a:t>
            </a:r>
          </a:p>
          <a:p>
            <a:pPr lvl="1">
              <a:buFontTx/>
              <a:buNone/>
            </a:pPr>
            <a:r>
              <a:rPr lang="en-US" altLang="en-US">
                <a:latin typeface="Arial" charset="0"/>
                <a:cs typeface="Arial" charset="0"/>
              </a:rPr>
              <a:t>			(1, 5), (4, 2), (4, 7), or (4, 8)</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add that edge with the least</a:t>
            </a:r>
            <a:br>
              <a:rPr lang="en-US" altLang="en-US">
                <a:latin typeface="Arial" charset="0"/>
                <a:cs typeface="Arial" charset="0"/>
              </a:rPr>
            </a:br>
            <a:r>
              <a:rPr lang="en-US" altLang="en-US">
                <a:latin typeface="Arial" charset="0"/>
                <a:cs typeface="Arial" charset="0"/>
              </a:rPr>
              <a:t>weight: (4, 2) </a:t>
            </a:r>
          </a:p>
        </p:txBody>
      </p:sp>
    </p:spTree>
    <p:extLst>
      <p:ext uri="{BB962C8B-B14F-4D97-AF65-F5344CB8AC3E}">
        <p14:creationId xmlns:p14="http://schemas.microsoft.com/office/powerpoint/2010/main" val="140538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CA" altLang="en-US">
                <a:latin typeface="Arial" charset="0"/>
                <a:cs typeface="Arial" charset="0"/>
              </a:rPr>
              <a:t>Strategy</a:t>
            </a:r>
          </a:p>
        </p:txBody>
      </p:sp>
      <p:sp>
        <p:nvSpPr>
          <p:cNvPr id="30723"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take a vertex </a:t>
            </a:r>
          </a:p>
          <a:p>
            <a:pPr lvl="1"/>
            <a:r>
              <a:rPr lang="en-CA" altLang="en-US" dirty="0">
                <a:latin typeface="Arial" charset="0"/>
                <a:cs typeface="Arial" charset="0"/>
              </a:rPr>
              <a:t>Given a single vertex </a:t>
            </a:r>
            <a:r>
              <a:rPr lang="en-CA" altLang="en-US" i="1" dirty="0">
                <a:latin typeface="Times New Roman" pitchFamily="18" charset="0"/>
                <a:cs typeface="Times New Roman" pitchFamily="18" charset="0"/>
              </a:rPr>
              <a:t>e</a:t>
            </a:r>
            <a:r>
              <a:rPr lang="en-CA" altLang="en-US" baseline="-25000" dirty="0">
                <a:latin typeface="Times New Roman" pitchFamily="18" charset="0"/>
                <a:cs typeface="Times New Roman" pitchFamily="18" charset="0"/>
              </a:rPr>
              <a:t>1</a:t>
            </a:r>
            <a:r>
              <a:rPr lang="en-CA" altLang="en-US" dirty="0">
                <a:latin typeface="Arial" charset="0"/>
                <a:cs typeface="Arial" charset="0"/>
              </a:rPr>
              <a:t>, it forms a minimum spanning tree on one vertex  </a:t>
            </a:r>
          </a:p>
        </p:txBody>
      </p:sp>
      <p:pic>
        <p:nvPicPr>
          <p:cNvPr id="30724" name="Picture 3"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141663"/>
            <a:ext cx="3889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9"/>
          <p:cNvSpPr>
            <a:spLocks noChangeArrowheads="1"/>
          </p:cNvSpPr>
          <p:nvPr/>
        </p:nvSpPr>
        <p:spPr bwMode="auto">
          <a:xfrm>
            <a:off x="4211638" y="4746625"/>
            <a:ext cx="403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600" i="1">
                <a:latin typeface="Times New Roman" pitchFamily="18" charset="0"/>
                <a:cs typeface="Times New Roman" pitchFamily="18" charset="0"/>
              </a:rPr>
              <a:t>v</a:t>
            </a:r>
            <a:r>
              <a:rPr lang="en-CA" altLang="en-US" sz="1600" baseline="-25000">
                <a:latin typeface="Times New Roman" pitchFamily="18" charset="0"/>
                <a:cs typeface="Times New Roman" pitchFamily="18" charset="0"/>
              </a:rPr>
              <a:t>1</a:t>
            </a:r>
            <a:r>
              <a:rPr lang="en-CA" altLang="en-US" sz="1600"/>
              <a:t> </a:t>
            </a:r>
          </a:p>
        </p:txBody>
      </p:sp>
    </p:spTree>
    <p:extLst>
      <p:ext uri="{BB962C8B-B14F-4D97-AF65-F5344CB8AC3E}">
        <p14:creationId xmlns:p14="http://schemas.microsoft.com/office/powerpoint/2010/main" val="2486117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440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Next visit vertex 2</a:t>
            </a:r>
          </a:p>
          <a:p>
            <a:pPr lvl="1"/>
            <a:r>
              <a:rPr lang="en-US" altLang="en-US">
                <a:latin typeface="Arial" charset="0"/>
                <a:cs typeface="Arial" charset="0"/>
              </a:rPr>
              <a:t>Update 3, 5, and 6</a:t>
            </a:r>
          </a:p>
        </p:txBody>
      </p:sp>
      <p:graphicFrame>
        <p:nvGraphicFramePr>
          <p:cNvPr id="242751" name="Group 63"/>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44093" name="Picture 68" descr="st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883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450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Again looking at the shortest edges to each of the vertices adjacent to the current tree, we note that we can add (2, 6) with the least increase in weight</a:t>
            </a:r>
          </a:p>
        </p:txBody>
      </p:sp>
      <p:pic>
        <p:nvPicPr>
          <p:cNvPr id="45060" name="Picture 6" descr="st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3860800"/>
            <a:ext cx="17748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045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Next, we visit vertex 6:</a:t>
            </a:r>
          </a:p>
          <a:p>
            <a:pPr lvl="1"/>
            <a:r>
              <a:rPr lang="en-US" altLang="en-US">
                <a:latin typeface="Arial" charset="0"/>
                <a:cs typeface="Arial" charset="0"/>
              </a:rPr>
              <a:t>update vertices 5, 8, and 9</a:t>
            </a:r>
          </a:p>
        </p:txBody>
      </p:sp>
      <p:graphicFrame>
        <p:nvGraphicFramePr>
          <p:cNvPr id="250946" name="Group 66"/>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46141" name="Picture 70" descr="s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940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4710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edge with least weight is (2, 3)</a:t>
            </a:r>
          </a:p>
          <a:p>
            <a:pPr lvl="1"/>
            <a:r>
              <a:rPr lang="en-US" altLang="en-US">
                <a:latin typeface="Arial" charset="0"/>
                <a:cs typeface="Arial" charset="0"/>
              </a:rPr>
              <a:t>This adds the weight of 2 to the weight minimum spanning tree</a:t>
            </a:r>
          </a:p>
        </p:txBody>
      </p:sp>
      <p:pic>
        <p:nvPicPr>
          <p:cNvPr id="47108" name="Picture 5" descr="st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3860800"/>
            <a:ext cx="17748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22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Next, we visit vertex 3 and update 5</a:t>
            </a:r>
          </a:p>
        </p:txBody>
      </p:sp>
      <p:sp>
        <p:nvSpPr>
          <p:cNvPr id="48131" name="Rectangle 2"/>
          <p:cNvSpPr>
            <a:spLocks noGrp="1" noChangeArrowheads="1"/>
          </p:cNvSpPr>
          <p:nvPr>
            <p:ph type="title"/>
          </p:nvPr>
        </p:nvSpPr>
        <p:spPr/>
        <p:txBody>
          <a:bodyPr/>
          <a:lstStyle/>
          <a:p>
            <a:r>
              <a:rPr lang="en-US" altLang="en-US">
                <a:latin typeface="Arial" charset="0"/>
                <a:cs typeface="Arial" charset="0"/>
              </a:rPr>
              <a:t>Prim’s Algorithm</a:t>
            </a:r>
          </a:p>
        </p:txBody>
      </p:sp>
      <p:graphicFrame>
        <p:nvGraphicFramePr>
          <p:cNvPr id="243778" name="Group 66"/>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48189" name="Picture 69" descr="st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232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4915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At this point, we can extend the tree by adding the edge (3, 5)</a:t>
            </a:r>
          </a:p>
        </p:txBody>
      </p:sp>
      <p:pic>
        <p:nvPicPr>
          <p:cNvPr id="49156" name="Picture 5" descr="st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3860800"/>
            <a:ext cx="17748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754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5017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Visiting vertex 5, we update 7, 8, 9</a:t>
            </a:r>
          </a:p>
        </p:txBody>
      </p:sp>
      <p:graphicFrame>
        <p:nvGraphicFramePr>
          <p:cNvPr id="244800" name="Group 64"/>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50237" name="Picture 68" descr="st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890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512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At this point, there are three possible edges which we could include which will extend the tree</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The edge to 8 has the least weight</a:t>
            </a:r>
          </a:p>
        </p:txBody>
      </p:sp>
      <p:pic>
        <p:nvPicPr>
          <p:cNvPr id="51204" name="Picture 5" descr="st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3860800"/>
            <a:ext cx="17748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541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522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Visiting vertex 8, we only update vertex 9</a:t>
            </a:r>
          </a:p>
        </p:txBody>
      </p:sp>
      <p:graphicFrame>
        <p:nvGraphicFramePr>
          <p:cNvPr id="245823" name="Group 63"/>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52285" name="Picture 66" descr="st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078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5325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There are no other vertices to update while visiting vertex 9</a:t>
            </a:r>
          </a:p>
        </p:txBody>
      </p:sp>
      <p:graphicFrame>
        <p:nvGraphicFramePr>
          <p:cNvPr id="246847" name="Group 63"/>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53309" name="Picture 66" descr="st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13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CA" altLang="en-US">
                <a:latin typeface="Arial" charset="0"/>
                <a:cs typeface="Arial" charset="0"/>
              </a:rPr>
              <a:t>Strategy</a:t>
            </a: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Add that adjacent vertex</a:t>
            </a:r>
            <a:r>
              <a:rPr lang="en-CA" altLang="en-US" i="1">
                <a:latin typeface="Times New Roman" pitchFamily="18" charset="0"/>
                <a:cs typeface="Times New Roman" pitchFamily="18" charset="0"/>
              </a:rPr>
              <a:t> v</a:t>
            </a:r>
            <a:r>
              <a:rPr lang="en-CA" altLang="en-US" baseline="-25000">
                <a:latin typeface="Times New Roman" pitchFamily="18" charset="0"/>
                <a:cs typeface="Times New Roman" pitchFamily="18" charset="0"/>
              </a:rPr>
              <a:t>2</a:t>
            </a:r>
            <a:r>
              <a:rPr lang="en-CA" altLang="en-US">
                <a:latin typeface="Arial" charset="0"/>
                <a:cs typeface="Arial" charset="0"/>
              </a:rPr>
              <a:t> that has a connecting edge </a:t>
            </a:r>
            <a:r>
              <a:rPr lang="en-CA" altLang="en-US" i="1">
                <a:latin typeface="Times New Roman" pitchFamily="18" charset="0"/>
                <a:cs typeface="Times New Roman" pitchFamily="18" charset="0"/>
              </a:rPr>
              <a:t>e</a:t>
            </a:r>
            <a:r>
              <a:rPr lang="en-CA" altLang="en-US" baseline="-25000">
                <a:latin typeface="Times New Roman" pitchFamily="18" charset="0"/>
                <a:cs typeface="Times New Roman" pitchFamily="18" charset="0"/>
              </a:rPr>
              <a:t>1</a:t>
            </a:r>
            <a:r>
              <a:rPr lang="en-CA" altLang="en-US">
                <a:latin typeface="Arial" charset="0"/>
                <a:cs typeface="Arial" charset="0"/>
              </a:rPr>
              <a:t> of minimum weight</a:t>
            </a:r>
          </a:p>
          <a:p>
            <a:pPr lvl="1"/>
            <a:r>
              <a:rPr lang="en-CA" altLang="en-US">
                <a:latin typeface="Arial" charset="0"/>
                <a:cs typeface="Arial" charset="0"/>
              </a:rPr>
              <a:t>This forms a minimum spanning tree on our two vertices and </a:t>
            </a:r>
            <a:r>
              <a:rPr lang="en-CA" altLang="en-US" i="1">
                <a:latin typeface="Times New Roman" pitchFamily="18" charset="0"/>
                <a:cs typeface="Times New Roman" pitchFamily="18" charset="0"/>
              </a:rPr>
              <a:t>e</a:t>
            </a:r>
            <a:r>
              <a:rPr lang="en-CA" altLang="en-US" baseline="-25000">
                <a:latin typeface="Times New Roman" pitchFamily="18" charset="0"/>
                <a:cs typeface="Times New Roman" pitchFamily="18" charset="0"/>
              </a:rPr>
              <a:t>1</a:t>
            </a:r>
            <a:r>
              <a:rPr lang="en-CA" altLang="en-US">
                <a:latin typeface="Arial" charset="0"/>
                <a:cs typeface="Arial" charset="0"/>
              </a:rPr>
              <a:t> must be in any minimum spanning tree containing the vertices </a:t>
            </a:r>
            <a:r>
              <a:rPr lang="en-CA" altLang="en-US" i="1">
                <a:latin typeface="Times New Roman" pitchFamily="18" charset="0"/>
                <a:cs typeface="Times New Roman" pitchFamily="18" charset="0"/>
              </a:rPr>
              <a:t>v</a:t>
            </a:r>
            <a:r>
              <a:rPr lang="en-CA" altLang="en-US" baseline="-25000">
                <a:latin typeface="Times New Roman" pitchFamily="18" charset="0"/>
                <a:cs typeface="Times New Roman" pitchFamily="18" charset="0"/>
              </a:rPr>
              <a:t>1</a:t>
            </a:r>
            <a:r>
              <a:rPr lang="en-CA" altLang="en-US">
                <a:latin typeface="Arial" charset="0"/>
                <a:cs typeface="Arial" charset="0"/>
              </a:rPr>
              <a:t> and </a:t>
            </a:r>
            <a:r>
              <a:rPr lang="en-CA" altLang="en-US" i="1">
                <a:latin typeface="Times New Roman" pitchFamily="18" charset="0"/>
                <a:cs typeface="Times New Roman" pitchFamily="18" charset="0"/>
              </a:rPr>
              <a:t>v</a:t>
            </a:r>
            <a:r>
              <a:rPr lang="en-CA" altLang="en-US" baseline="-25000">
                <a:latin typeface="Times New Roman" pitchFamily="18" charset="0"/>
                <a:cs typeface="Times New Roman" pitchFamily="18" charset="0"/>
              </a:rPr>
              <a:t>2</a:t>
            </a:r>
            <a:endParaRPr lang="en-CA" altLang="en-US">
              <a:latin typeface="Arial" charset="0"/>
              <a:cs typeface="Arial" charset="0"/>
            </a:endParaRPr>
          </a:p>
          <a:p>
            <a:pPr lvl="1">
              <a:buFont typeface="Arial" charset="0"/>
              <a:buNone/>
            </a:pPr>
            <a:endParaRPr lang="en-CA" altLang="en-US">
              <a:latin typeface="Times New Roman" pitchFamily="18" charset="0"/>
              <a:cs typeface="Times New Roman" pitchFamily="18" charset="0"/>
            </a:endParaRPr>
          </a:p>
        </p:txBody>
      </p:sp>
      <p:pic>
        <p:nvPicPr>
          <p:cNvPr id="31748" name="Picture 4" descr="C:\Users\dwharder\Desktop\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141663"/>
            <a:ext cx="3889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6"/>
          <p:cNvSpPr>
            <a:spLocks noChangeArrowheads="1"/>
          </p:cNvSpPr>
          <p:nvPr/>
        </p:nvSpPr>
        <p:spPr bwMode="auto">
          <a:xfrm>
            <a:off x="4211638" y="4746625"/>
            <a:ext cx="403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600" i="1">
                <a:latin typeface="Times New Roman" pitchFamily="18" charset="0"/>
                <a:cs typeface="Times New Roman" pitchFamily="18" charset="0"/>
              </a:rPr>
              <a:t>v</a:t>
            </a:r>
            <a:r>
              <a:rPr lang="en-CA" altLang="en-US" sz="1600" baseline="-25000">
                <a:latin typeface="Times New Roman" pitchFamily="18" charset="0"/>
                <a:cs typeface="Times New Roman" pitchFamily="18" charset="0"/>
              </a:rPr>
              <a:t>1</a:t>
            </a:r>
            <a:r>
              <a:rPr lang="en-CA" altLang="en-US" sz="1600"/>
              <a:t> </a:t>
            </a:r>
          </a:p>
        </p:txBody>
      </p:sp>
      <p:sp>
        <p:nvSpPr>
          <p:cNvPr id="31750" name="Rectangle 7"/>
          <p:cNvSpPr>
            <a:spLocks noChangeArrowheads="1"/>
          </p:cNvSpPr>
          <p:nvPr/>
        </p:nvSpPr>
        <p:spPr bwMode="auto">
          <a:xfrm>
            <a:off x="3851275" y="3716338"/>
            <a:ext cx="403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600" i="1">
                <a:latin typeface="Times New Roman" pitchFamily="18" charset="0"/>
                <a:cs typeface="Times New Roman" pitchFamily="18" charset="0"/>
              </a:rPr>
              <a:t>v</a:t>
            </a:r>
            <a:r>
              <a:rPr lang="en-CA" altLang="en-US" sz="1600" baseline="-25000">
                <a:latin typeface="Times New Roman" pitchFamily="18" charset="0"/>
                <a:cs typeface="Times New Roman" pitchFamily="18" charset="0"/>
              </a:rPr>
              <a:t>2</a:t>
            </a:r>
            <a:r>
              <a:rPr lang="en-CA" altLang="en-US" sz="1600"/>
              <a:t> </a:t>
            </a:r>
          </a:p>
        </p:txBody>
      </p:sp>
      <p:sp>
        <p:nvSpPr>
          <p:cNvPr id="31751" name="Rectangle 8"/>
          <p:cNvSpPr>
            <a:spLocks noChangeArrowheads="1"/>
          </p:cNvSpPr>
          <p:nvPr/>
        </p:nvSpPr>
        <p:spPr bwMode="auto">
          <a:xfrm>
            <a:off x="4148138" y="4195763"/>
            <a:ext cx="403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600" i="1">
                <a:latin typeface="Times New Roman" pitchFamily="18" charset="0"/>
                <a:cs typeface="Times New Roman" pitchFamily="18" charset="0"/>
              </a:rPr>
              <a:t>e</a:t>
            </a:r>
            <a:r>
              <a:rPr lang="en-CA" altLang="en-US" sz="1600" baseline="-25000">
                <a:latin typeface="Times New Roman" pitchFamily="18" charset="0"/>
                <a:cs typeface="Times New Roman" pitchFamily="18" charset="0"/>
              </a:rPr>
              <a:t>1</a:t>
            </a:r>
            <a:r>
              <a:rPr lang="en-CA" altLang="en-US" sz="1600"/>
              <a:t> </a:t>
            </a:r>
          </a:p>
        </p:txBody>
      </p:sp>
    </p:spTree>
    <p:extLst>
      <p:ext uri="{BB962C8B-B14F-4D97-AF65-F5344CB8AC3E}">
        <p14:creationId xmlns:p14="http://schemas.microsoft.com/office/powerpoint/2010/main" val="230579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542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And neither are there any vertices to update when visiting vertex 7</a:t>
            </a:r>
          </a:p>
        </p:txBody>
      </p:sp>
      <p:graphicFrame>
        <p:nvGraphicFramePr>
          <p:cNvPr id="247871" name="Group 63"/>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9"/>
                  </a:ext>
                </a:extLst>
              </a:tr>
            </a:tbl>
          </a:graphicData>
        </a:graphic>
      </p:graphicFrame>
      <p:pic>
        <p:nvPicPr>
          <p:cNvPr id="54333" name="Picture 67" descr="st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4978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At this point, there are no more unvisited vertices, and therefore we are done</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If at any point, all remaining vertices had a distance of ∞, this would indicate that the graph is not connected</a:t>
            </a:r>
          </a:p>
          <a:p>
            <a:pPr lvl="1"/>
            <a:r>
              <a:rPr lang="en-US" altLang="en-US">
                <a:latin typeface="Arial" charset="0"/>
                <a:cs typeface="Arial" charset="0"/>
              </a:rPr>
              <a:t>in this case, the minimum spanning tree would only span one connected sub-graph</a:t>
            </a:r>
          </a:p>
        </p:txBody>
      </p:sp>
    </p:spTree>
    <p:extLst>
      <p:ext uri="{BB962C8B-B14F-4D97-AF65-F5344CB8AC3E}">
        <p14:creationId xmlns:p14="http://schemas.microsoft.com/office/powerpoint/2010/main" val="4187411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563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Using the parent pointers, we can now construct the minimum spanning tree</a:t>
            </a:r>
          </a:p>
        </p:txBody>
      </p:sp>
      <p:graphicFrame>
        <p:nvGraphicFramePr>
          <p:cNvPr id="248895" name="Group 63"/>
          <p:cNvGraphicFramePr>
            <a:graphicFrameLocks noGrp="1"/>
          </p:cNvGraphicFramePr>
          <p:nvPr/>
        </p:nvGraphicFramePr>
        <p:xfrm>
          <a:off x="6300788" y="2781300"/>
          <a:ext cx="2663825" cy="3719509"/>
        </p:xfrm>
        <a:graphic>
          <a:graphicData uri="http://schemas.openxmlformats.org/drawingml/2006/table">
            <a:tbl>
              <a:tblPr/>
              <a:tblGrid>
                <a:gridCol w="431800">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Distance</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Parent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1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0000"/>
                          </a:solidFill>
                          <a:effectLst/>
                          <a:latin typeface="Arial" charset="0"/>
                        </a:rPr>
                        <a:t>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hlink"/>
                          </a:solidFill>
                          <a:effectLst/>
                          <a:latin typeface="Arial"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56381" name="Picture 65" descr="s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808413"/>
            <a:ext cx="39592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683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cs typeface="Arial" charset="0"/>
              </a:rPr>
              <a:t>Prim’s Algorithm</a:t>
            </a:r>
          </a:p>
        </p:txBody>
      </p:sp>
      <p:sp>
        <p:nvSpPr>
          <p:cNvPr id="573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summarize:</a:t>
            </a:r>
          </a:p>
          <a:p>
            <a:pPr lvl="1"/>
            <a:r>
              <a:rPr lang="en-US" altLang="en-US">
                <a:latin typeface="Arial" charset="0"/>
                <a:cs typeface="Arial" charset="0"/>
              </a:rPr>
              <a:t>we begin with a vertex which represents the root</a:t>
            </a:r>
          </a:p>
          <a:p>
            <a:pPr lvl="1"/>
            <a:r>
              <a:rPr lang="en-US" altLang="en-US">
                <a:latin typeface="Arial" charset="0"/>
                <a:cs typeface="Arial" charset="0"/>
              </a:rPr>
              <a:t>starting with this trivial tree and iteration, we find the shortest edge which we can add to this already existing tree to expand it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This is a reasonably efficient algorithm:  the number of visits to vertices is kept to a minimum</a:t>
            </a:r>
          </a:p>
        </p:txBody>
      </p:sp>
    </p:spTree>
    <p:extLst>
      <p:ext uri="{BB962C8B-B14F-4D97-AF65-F5344CB8AC3E}">
        <p14:creationId xmlns:p14="http://schemas.microsoft.com/office/powerpoint/2010/main" val="1992765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dirty="0">
                <a:latin typeface="Arial" charset="0"/>
                <a:cs typeface="Arial" charset="0"/>
              </a:rPr>
              <a:t>Implementation and analysis</a:t>
            </a:r>
          </a:p>
        </p:txBody>
      </p:sp>
      <p:sp>
        <p:nvSpPr>
          <p:cNvPr id="65539" name="Rectangle 3"/>
          <p:cNvSpPr>
            <a:spLocks noGrp="1" noChangeArrowheads="1"/>
          </p:cNvSpPr>
          <p:nvPr>
            <p:ph type="body" idx="1"/>
          </p:nvPr>
        </p:nvSpPr>
        <p:spPr/>
        <p:txBody>
          <a:bodyPr/>
          <a:lstStyle/>
          <a:p>
            <a:pPr marL="342900" lvl="1" indent="-342900">
              <a:buNone/>
              <a:defRPr/>
            </a:pPr>
            <a:r>
              <a:rPr lang="en-US" dirty="0">
                <a:latin typeface="Arial" charset="0"/>
                <a:cs typeface="Arial" charset="0"/>
              </a:rPr>
              <a:t>	The initialization requires </a:t>
            </a:r>
            <a:r>
              <a:rPr lang="en-US" dirty="0">
                <a:latin typeface="Symbol" pitchFamily="18" charset="2"/>
                <a:cs typeface="Arial" charset="0"/>
              </a:rPr>
              <a:t>Q</a:t>
            </a:r>
            <a:r>
              <a:rPr lang="en-US" dirty="0">
                <a:latin typeface="Times New Roman" pitchFamily="18" charset="0"/>
                <a:cs typeface="Times New Roman" pitchFamily="18" charset="0"/>
              </a:rPr>
              <a:t>(</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 </a:t>
            </a:r>
            <a:r>
              <a:rPr lang="en-US" dirty="0">
                <a:latin typeface="Arial" charset="0"/>
                <a:cs typeface="Arial" charset="0"/>
              </a:rPr>
              <a:t>memory and run time</a:t>
            </a:r>
          </a:p>
          <a:p>
            <a:pPr marL="342900" lvl="1" indent="-342900">
              <a:buNone/>
              <a:defRPr/>
            </a:pPr>
            <a:endParaRPr lang="en-US" dirty="0">
              <a:latin typeface="Arial" charset="0"/>
              <a:cs typeface="Arial" charset="0"/>
            </a:endParaRPr>
          </a:p>
          <a:p>
            <a:pPr marL="342900" lvl="1" indent="-342900">
              <a:buNone/>
              <a:defRPr/>
            </a:pPr>
            <a:r>
              <a:rPr lang="en-US" dirty="0">
                <a:latin typeface="Arial" charset="0"/>
                <a:cs typeface="Arial" charset="0"/>
              </a:rPr>
              <a:t>	We iterate </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 – 1 </a:t>
            </a:r>
            <a:r>
              <a:rPr lang="en-US" dirty="0">
                <a:latin typeface="Arial" charset="0"/>
                <a:cs typeface="Arial" charset="0"/>
              </a:rPr>
              <a:t> times, each time finding the </a:t>
            </a:r>
            <a:r>
              <a:rPr lang="en-US" i="1" dirty="0">
                <a:latin typeface="Arial" charset="0"/>
                <a:cs typeface="Arial" charset="0"/>
              </a:rPr>
              <a:t>closest </a:t>
            </a:r>
            <a:r>
              <a:rPr lang="en-US" dirty="0">
                <a:latin typeface="Arial" charset="0"/>
                <a:cs typeface="Arial" charset="0"/>
              </a:rPr>
              <a:t>vertex</a:t>
            </a:r>
          </a:p>
          <a:p>
            <a:pPr lvl="1">
              <a:defRPr/>
            </a:pPr>
            <a:r>
              <a:rPr lang="en-US" dirty="0">
                <a:solidFill>
                  <a:prstClr val="black"/>
                </a:solidFill>
                <a:latin typeface="Arial" charset="0"/>
                <a:cs typeface="Arial" charset="0"/>
              </a:rPr>
              <a:t>Iterating through the table requires is </a:t>
            </a:r>
            <a:r>
              <a:rPr lang="en-US" dirty="0">
                <a:latin typeface="Symbol" pitchFamily="18" charset="2"/>
                <a:cs typeface="Arial" charset="0"/>
              </a:rPr>
              <a:t>Q</a:t>
            </a:r>
            <a:r>
              <a:rPr lang="en-US" dirty="0">
                <a:solidFill>
                  <a:prstClr val="black"/>
                </a:solidFill>
                <a:latin typeface="Times New Roman" pitchFamily="18" charset="0"/>
                <a:cs typeface="Arial" charset="0"/>
              </a:rPr>
              <a:t>(|</a:t>
            </a:r>
            <a:r>
              <a:rPr lang="en-US" i="1" dirty="0">
                <a:solidFill>
                  <a:prstClr val="black"/>
                </a:solidFill>
                <a:latin typeface="Times New Roman" pitchFamily="18" charset="0"/>
                <a:cs typeface="Arial" charset="0"/>
              </a:rPr>
              <a:t>V</a:t>
            </a:r>
            <a:r>
              <a:rPr lang="en-US" dirty="0">
                <a:solidFill>
                  <a:prstClr val="black"/>
                </a:solidFill>
                <a:latin typeface="Times New Roman" pitchFamily="18" charset="0"/>
                <a:cs typeface="Arial" charset="0"/>
              </a:rPr>
              <a:t>|)</a:t>
            </a:r>
            <a:r>
              <a:rPr lang="en-US" dirty="0">
                <a:latin typeface="Arial" charset="0"/>
                <a:cs typeface="Arial" charset="0"/>
              </a:rPr>
              <a:t> time</a:t>
            </a:r>
          </a:p>
          <a:p>
            <a:pPr lvl="1">
              <a:defRPr/>
            </a:pPr>
            <a:r>
              <a:rPr lang="en-US" dirty="0">
                <a:solidFill>
                  <a:prstClr val="black"/>
                </a:solidFill>
                <a:latin typeface="Arial" charset="0"/>
                <a:cs typeface="Arial" charset="0"/>
              </a:rPr>
              <a:t>Each time we find a vertex, we must check all of its neighbors</a:t>
            </a:r>
          </a:p>
          <a:p>
            <a:pPr lvl="1">
              <a:defRPr/>
            </a:pPr>
            <a:r>
              <a:rPr lang="en-US" dirty="0">
                <a:solidFill>
                  <a:prstClr val="black"/>
                </a:solidFill>
                <a:latin typeface="Arial" charset="0"/>
                <a:cs typeface="Arial" charset="0"/>
              </a:rPr>
              <a:t>With an adjacency matrix, the run time is </a:t>
            </a:r>
            <a:r>
              <a:rPr lang="en-US" dirty="0">
                <a:latin typeface="Symbol" pitchFamily="18" charset="2"/>
                <a:cs typeface="Arial" charset="0"/>
              </a:rPr>
              <a:t>Q</a:t>
            </a:r>
            <a:r>
              <a:rPr lang="en-US" dirty="0">
                <a:solidFill>
                  <a:prstClr val="black"/>
                </a:solidFill>
                <a:latin typeface="Times New Roman" pitchFamily="18" charset="0"/>
                <a:cs typeface="Arial" charset="0"/>
              </a:rPr>
              <a:t>(|</a:t>
            </a:r>
            <a:r>
              <a:rPr lang="en-US" i="1" dirty="0">
                <a:solidFill>
                  <a:prstClr val="black"/>
                </a:solidFill>
                <a:latin typeface="Times New Roman" pitchFamily="18" charset="0"/>
                <a:cs typeface="Arial" charset="0"/>
              </a:rPr>
              <a:t>V</a:t>
            </a:r>
            <a:r>
              <a:rPr lang="en-US" dirty="0">
                <a:solidFill>
                  <a:prstClr val="black"/>
                </a:solidFill>
                <a:latin typeface="Times New Roman" pitchFamily="18" charset="0"/>
                <a:cs typeface="Arial" charset="0"/>
              </a:rPr>
              <a:t>|(|</a:t>
            </a:r>
            <a:r>
              <a:rPr lang="en-US" i="1" dirty="0">
                <a:solidFill>
                  <a:prstClr val="black"/>
                </a:solidFill>
                <a:latin typeface="Times New Roman" pitchFamily="18" charset="0"/>
                <a:cs typeface="Arial" charset="0"/>
              </a:rPr>
              <a:t>V</a:t>
            </a:r>
            <a:r>
              <a:rPr lang="en-US" dirty="0">
                <a:solidFill>
                  <a:prstClr val="black"/>
                </a:solidFill>
                <a:latin typeface="Times New Roman" pitchFamily="18" charset="0"/>
                <a:cs typeface="Arial" charset="0"/>
              </a:rPr>
              <a:t>| + |</a:t>
            </a:r>
            <a:r>
              <a:rPr lang="en-US" i="1" dirty="0">
                <a:solidFill>
                  <a:prstClr val="black"/>
                </a:solidFill>
                <a:latin typeface="Times New Roman" pitchFamily="18" charset="0"/>
                <a:cs typeface="Arial" charset="0"/>
              </a:rPr>
              <a:t>V</a:t>
            </a:r>
            <a:r>
              <a:rPr lang="en-US" dirty="0">
                <a:solidFill>
                  <a:prstClr val="black"/>
                </a:solidFill>
                <a:latin typeface="Times New Roman" pitchFamily="18" charset="0"/>
                <a:cs typeface="Arial" charset="0"/>
              </a:rPr>
              <a:t>|)) = </a:t>
            </a:r>
            <a:r>
              <a:rPr lang="en-US" dirty="0">
                <a:latin typeface="Symbol" pitchFamily="18" charset="2"/>
                <a:cs typeface="Arial" charset="0"/>
              </a:rPr>
              <a:t>Q</a:t>
            </a:r>
            <a:r>
              <a:rPr lang="en-US" dirty="0">
                <a:solidFill>
                  <a:prstClr val="black"/>
                </a:solidFill>
                <a:latin typeface="Times New Roman" pitchFamily="18" charset="0"/>
                <a:cs typeface="Arial" charset="0"/>
              </a:rPr>
              <a:t>(|</a:t>
            </a:r>
            <a:r>
              <a:rPr lang="en-US" i="1" dirty="0">
                <a:solidFill>
                  <a:prstClr val="black"/>
                </a:solidFill>
                <a:latin typeface="Times New Roman" pitchFamily="18" charset="0"/>
                <a:cs typeface="Arial" charset="0"/>
              </a:rPr>
              <a:t>V</a:t>
            </a:r>
            <a:r>
              <a:rPr lang="en-US" dirty="0">
                <a:solidFill>
                  <a:prstClr val="black"/>
                </a:solidFill>
                <a:latin typeface="Times New Roman" pitchFamily="18" charset="0"/>
                <a:cs typeface="Arial" charset="0"/>
              </a:rPr>
              <a:t>|</a:t>
            </a:r>
            <a:r>
              <a:rPr lang="en-US" baseline="30000" dirty="0">
                <a:solidFill>
                  <a:prstClr val="black"/>
                </a:solidFill>
                <a:latin typeface="Times New Roman" pitchFamily="18" charset="0"/>
                <a:cs typeface="Arial" charset="0"/>
              </a:rPr>
              <a:t>2</a:t>
            </a:r>
            <a:r>
              <a:rPr lang="en-US" dirty="0">
                <a:solidFill>
                  <a:prstClr val="black"/>
                </a:solidFill>
                <a:latin typeface="Times New Roman" pitchFamily="18" charset="0"/>
                <a:cs typeface="Arial" charset="0"/>
              </a:rPr>
              <a:t>)</a:t>
            </a:r>
          </a:p>
          <a:p>
            <a:pPr lvl="1">
              <a:defRPr/>
            </a:pPr>
            <a:r>
              <a:rPr lang="en-US" dirty="0">
                <a:solidFill>
                  <a:prstClr val="black"/>
                </a:solidFill>
                <a:latin typeface="Arial" charset="0"/>
                <a:cs typeface="Arial" charset="0"/>
              </a:rPr>
              <a:t>With an adjacency list, the run time is </a:t>
            </a:r>
            <a:r>
              <a:rPr lang="en-US" dirty="0">
                <a:latin typeface="Symbol" pitchFamily="18" charset="2"/>
                <a:cs typeface="Arial" charset="0"/>
              </a:rPr>
              <a:t>Q</a:t>
            </a:r>
            <a:r>
              <a:rPr lang="en-US" dirty="0">
                <a:solidFill>
                  <a:prstClr val="black"/>
                </a:solidFill>
                <a:latin typeface="Times New Roman" pitchFamily="18" charset="0"/>
                <a:cs typeface="Arial" charset="0"/>
              </a:rPr>
              <a:t>(|</a:t>
            </a:r>
            <a:r>
              <a:rPr lang="en-US" i="1" dirty="0">
                <a:solidFill>
                  <a:prstClr val="black"/>
                </a:solidFill>
                <a:latin typeface="Times New Roman" pitchFamily="18" charset="0"/>
                <a:cs typeface="Arial" charset="0"/>
              </a:rPr>
              <a:t>V</a:t>
            </a:r>
            <a:r>
              <a:rPr lang="en-US" dirty="0">
                <a:solidFill>
                  <a:prstClr val="black"/>
                </a:solidFill>
                <a:latin typeface="Times New Roman" pitchFamily="18" charset="0"/>
                <a:cs typeface="Arial" charset="0"/>
              </a:rPr>
              <a:t>|</a:t>
            </a:r>
            <a:r>
              <a:rPr lang="en-US" baseline="30000" dirty="0">
                <a:solidFill>
                  <a:prstClr val="black"/>
                </a:solidFill>
                <a:latin typeface="Times New Roman" pitchFamily="18" charset="0"/>
                <a:cs typeface="Arial" charset="0"/>
              </a:rPr>
              <a:t>2</a:t>
            </a:r>
            <a:r>
              <a:rPr lang="en-US" dirty="0">
                <a:solidFill>
                  <a:prstClr val="black"/>
                </a:solidFill>
                <a:latin typeface="Times New Roman" pitchFamily="18" charset="0"/>
                <a:cs typeface="Arial" charset="0"/>
              </a:rPr>
              <a:t> + |</a:t>
            </a:r>
            <a:r>
              <a:rPr lang="en-US" i="1" dirty="0">
                <a:solidFill>
                  <a:prstClr val="black"/>
                </a:solidFill>
                <a:latin typeface="Times New Roman" pitchFamily="18" charset="0"/>
                <a:cs typeface="Arial" charset="0"/>
              </a:rPr>
              <a:t>E</a:t>
            </a:r>
            <a:r>
              <a:rPr lang="en-US" dirty="0">
                <a:solidFill>
                  <a:prstClr val="black"/>
                </a:solidFill>
                <a:latin typeface="Times New Roman" pitchFamily="18" charset="0"/>
                <a:cs typeface="Arial" charset="0"/>
              </a:rPr>
              <a:t>|) = </a:t>
            </a:r>
            <a:r>
              <a:rPr lang="en-US" dirty="0">
                <a:latin typeface="Symbol" pitchFamily="18" charset="2"/>
                <a:cs typeface="Arial" charset="0"/>
              </a:rPr>
              <a:t>Q</a:t>
            </a:r>
            <a:r>
              <a:rPr lang="en-US" dirty="0">
                <a:solidFill>
                  <a:prstClr val="black"/>
                </a:solidFill>
                <a:latin typeface="Times New Roman" pitchFamily="18" charset="0"/>
                <a:cs typeface="Arial" charset="0"/>
              </a:rPr>
              <a:t>(|</a:t>
            </a:r>
            <a:r>
              <a:rPr lang="en-US" i="1" dirty="0">
                <a:solidFill>
                  <a:prstClr val="black"/>
                </a:solidFill>
                <a:latin typeface="Times New Roman" pitchFamily="18" charset="0"/>
                <a:cs typeface="Arial" charset="0"/>
              </a:rPr>
              <a:t>V</a:t>
            </a:r>
            <a:r>
              <a:rPr lang="en-US" dirty="0">
                <a:solidFill>
                  <a:prstClr val="black"/>
                </a:solidFill>
                <a:latin typeface="Times New Roman" pitchFamily="18" charset="0"/>
                <a:cs typeface="Arial" charset="0"/>
              </a:rPr>
              <a:t>|</a:t>
            </a:r>
            <a:r>
              <a:rPr lang="en-US" baseline="30000" dirty="0">
                <a:solidFill>
                  <a:prstClr val="black"/>
                </a:solidFill>
                <a:latin typeface="Times New Roman" pitchFamily="18" charset="0"/>
                <a:cs typeface="Arial" charset="0"/>
              </a:rPr>
              <a:t>2</a:t>
            </a:r>
            <a:r>
              <a:rPr lang="en-US" dirty="0">
                <a:solidFill>
                  <a:prstClr val="black"/>
                </a:solidFill>
                <a:latin typeface="Times New Roman" pitchFamily="18" charset="0"/>
                <a:cs typeface="Arial" charset="0"/>
              </a:rPr>
              <a:t>)</a:t>
            </a:r>
            <a:r>
              <a:rPr lang="en-US" dirty="0">
                <a:solidFill>
                  <a:prstClr val="black"/>
                </a:solidFill>
                <a:latin typeface="Arial" charset="0"/>
                <a:cs typeface="Arial" charset="0"/>
              </a:rPr>
              <a:t> as </a:t>
            </a:r>
            <a:r>
              <a:rPr lang="en-US" dirty="0">
                <a:solidFill>
                  <a:prstClr val="black"/>
                </a:solidFill>
                <a:latin typeface="Times New Roman" pitchFamily="18" charset="0"/>
                <a:cs typeface="Arial" charset="0"/>
              </a:rPr>
              <a:t>|</a:t>
            </a:r>
            <a:r>
              <a:rPr lang="en-US" i="1" dirty="0">
                <a:solidFill>
                  <a:prstClr val="black"/>
                </a:solidFill>
                <a:latin typeface="Times New Roman" pitchFamily="18" charset="0"/>
                <a:cs typeface="Arial" charset="0"/>
              </a:rPr>
              <a:t>E</a:t>
            </a:r>
            <a:r>
              <a:rPr lang="en-US" dirty="0">
                <a:solidFill>
                  <a:prstClr val="black"/>
                </a:solidFill>
                <a:latin typeface="Times New Roman" pitchFamily="18" charset="0"/>
                <a:cs typeface="Arial" charset="0"/>
              </a:rPr>
              <a:t>| = O(|</a:t>
            </a:r>
            <a:r>
              <a:rPr lang="en-US" i="1" dirty="0">
                <a:solidFill>
                  <a:prstClr val="black"/>
                </a:solidFill>
                <a:latin typeface="Times New Roman" pitchFamily="18" charset="0"/>
                <a:cs typeface="Arial" charset="0"/>
              </a:rPr>
              <a:t>V</a:t>
            </a:r>
            <a:r>
              <a:rPr lang="en-US" dirty="0">
                <a:solidFill>
                  <a:prstClr val="black"/>
                </a:solidFill>
                <a:latin typeface="Times New Roman" pitchFamily="18" charset="0"/>
                <a:cs typeface="Arial" charset="0"/>
              </a:rPr>
              <a:t>|</a:t>
            </a:r>
            <a:r>
              <a:rPr lang="en-US" baseline="30000" dirty="0">
                <a:solidFill>
                  <a:prstClr val="black"/>
                </a:solidFill>
                <a:latin typeface="Times New Roman" pitchFamily="18" charset="0"/>
                <a:cs typeface="Arial" charset="0"/>
              </a:rPr>
              <a:t>2</a:t>
            </a:r>
            <a:r>
              <a:rPr lang="en-US" dirty="0">
                <a:solidFill>
                  <a:prstClr val="black"/>
                </a:solidFill>
                <a:latin typeface="Times New Roman" pitchFamily="18" charset="0"/>
                <a:cs typeface="Arial" charset="0"/>
              </a:rPr>
              <a:t>)</a:t>
            </a:r>
            <a:endParaRPr lang="en-US" dirty="0">
              <a:solidFill>
                <a:prstClr val="black"/>
              </a:solidFill>
              <a:latin typeface="Arial" charset="0"/>
              <a:cs typeface="Arial" charset="0"/>
            </a:endParaRPr>
          </a:p>
          <a:p>
            <a:pPr lvl="1">
              <a:defRPr/>
            </a:pPr>
            <a:endParaRPr lang="en-US" dirty="0">
              <a:solidFill>
                <a:prstClr val="black"/>
              </a:solidFill>
              <a:latin typeface="Arial" charset="0"/>
              <a:cs typeface="Arial" charset="0"/>
            </a:endParaRPr>
          </a:p>
          <a:p>
            <a:pPr marL="342900" lvl="1" indent="-342900">
              <a:buNone/>
              <a:defRPr/>
            </a:pPr>
            <a:r>
              <a:rPr lang="en-US" dirty="0">
                <a:latin typeface="Arial" charset="0"/>
                <a:cs typeface="Arial" charset="0"/>
              </a:rPr>
              <a:t>	Can we do better?</a:t>
            </a:r>
          </a:p>
          <a:p>
            <a:pPr lvl="1">
              <a:defRPr/>
            </a:pPr>
            <a:r>
              <a:rPr lang="en-US" dirty="0">
                <a:solidFill>
                  <a:prstClr val="black"/>
                </a:solidFill>
                <a:latin typeface="Arial" charset="0"/>
                <a:cs typeface="Arial" charset="0"/>
              </a:rPr>
              <a:t>Recall, we only need the shortest edge next</a:t>
            </a:r>
          </a:p>
          <a:p>
            <a:pPr lvl="1">
              <a:defRPr/>
            </a:pPr>
            <a:r>
              <a:rPr lang="en-US" dirty="0">
                <a:solidFill>
                  <a:prstClr val="black"/>
                </a:solidFill>
                <a:latin typeface="Arial" charset="0"/>
                <a:cs typeface="Arial" charset="0"/>
              </a:rPr>
              <a:t>How about a priority queue?</a:t>
            </a:r>
          </a:p>
          <a:p>
            <a:pPr lvl="2">
              <a:defRPr/>
            </a:pPr>
            <a:r>
              <a:rPr lang="en-US" dirty="0">
                <a:solidFill>
                  <a:prstClr val="black"/>
                </a:solidFill>
                <a:latin typeface="Arial" charset="0"/>
                <a:cs typeface="Arial" charset="0"/>
              </a:rPr>
              <a:t>Assume we are using a binary heap</a:t>
            </a:r>
          </a:p>
          <a:p>
            <a:pPr lvl="2">
              <a:defRPr/>
            </a:pPr>
            <a:r>
              <a:rPr lang="en-US" dirty="0">
                <a:solidFill>
                  <a:prstClr val="black"/>
                </a:solidFill>
                <a:latin typeface="Arial" charset="0"/>
                <a:cs typeface="Arial" charset="0"/>
              </a:rPr>
              <a:t>We will have to update the heap structure—this requires additional work</a:t>
            </a:r>
            <a:endParaRPr lang="en-US" dirty="0">
              <a:latin typeface="Arial" charset="0"/>
              <a:cs typeface="Arial" charset="0"/>
            </a:endParaRPr>
          </a:p>
        </p:txBody>
      </p:sp>
    </p:spTree>
    <p:extLst>
      <p:ext uri="{BB962C8B-B14F-4D97-AF65-F5344CB8AC3E}">
        <p14:creationId xmlns:p14="http://schemas.microsoft.com/office/powerpoint/2010/main" val="4134680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dirty="0">
                <a:latin typeface="Arial" charset="0"/>
                <a:cs typeface="Arial" charset="0"/>
              </a:rPr>
              <a:t>Implementation and analysis</a:t>
            </a:r>
          </a:p>
        </p:txBody>
      </p:sp>
      <p:sp>
        <p:nvSpPr>
          <p:cNvPr id="65539" name="Rectangle 3"/>
          <p:cNvSpPr>
            <a:spLocks noGrp="1" noChangeArrowheads="1"/>
          </p:cNvSpPr>
          <p:nvPr>
            <p:ph type="body" idx="1"/>
          </p:nvPr>
        </p:nvSpPr>
        <p:spPr/>
        <p:txBody>
          <a:bodyPr>
            <a:normAutofit lnSpcReduction="10000"/>
          </a:bodyPr>
          <a:lstStyle/>
          <a:p>
            <a:pPr marL="342900" lvl="1" indent="-342900">
              <a:buNone/>
              <a:defRPr/>
            </a:pPr>
            <a:r>
              <a:rPr lang="en-US" dirty="0">
                <a:latin typeface="Arial" charset="0"/>
                <a:cs typeface="Arial" charset="0"/>
              </a:rPr>
              <a:t>	The initialization still requires </a:t>
            </a:r>
            <a:r>
              <a:rPr lang="en-US" dirty="0">
                <a:latin typeface="Symbol" pitchFamily="18" charset="2"/>
                <a:cs typeface="Arial" charset="0"/>
              </a:rPr>
              <a:t>Q</a:t>
            </a:r>
            <a:r>
              <a:rPr lang="en-US" dirty="0">
                <a:latin typeface="Times New Roman" pitchFamily="18" charset="0"/>
                <a:cs typeface="Times New Roman" pitchFamily="18" charset="0"/>
              </a:rPr>
              <a:t>(</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 </a:t>
            </a:r>
            <a:r>
              <a:rPr lang="en-US" dirty="0">
                <a:latin typeface="Arial" charset="0"/>
                <a:cs typeface="Arial" charset="0"/>
              </a:rPr>
              <a:t>memory and run time</a:t>
            </a:r>
          </a:p>
          <a:p>
            <a:pPr lvl="1">
              <a:defRPr/>
            </a:pPr>
            <a:r>
              <a:rPr lang="en-US" dirty="0">
                <a:solidFill>
                  <a:prstClr val="black"/>
                </a:solidFill>
                <a:latin typeface="Arial" charset="0"/>
                <a:cs typeface="Arial" charset="0"/>
              </a:rPr>
              <a:t>The priority queue will also requires </a:t>
            </a:r>
            <a:r>
              <a:rPr lang="en-US" dirty="0">
                <a:latin typeface="Symbol" pitchFamily="18" charset="2"/>
                <a:cs typeface="Arial" charset="0"/>
              </a:rPr>
              <a:t>O</a:t>
            </a:r>
            <a:r>
              <a:rPr lang="en-US" dirty="0">
                <a:latin typeface="Times New Roman" pitchFamily="18" charset="0"/>
                <a:cs typeface="Times New Roman" pitchFamily="18" charset="0"/>
              </a:rPr>
              <a:t>(</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r>
              <a:rPr lang="en-US" dirty="0">
                <a:solidFill>
                  <a:prstClr val="black"/>
                </a:solidFill>
                <a:latin typeface="Arial" charset="0"/>
                <a:cs typeface="Arial" charset="0"/>
              </a:rPr>
              <a:t> memory</a:t>
            </a:r>
          </a:p>
          <a:p>
            <a:pPr marL="342900" lvl="1" indent="-342900">
              <a:buNone/>
              <a:defRPr/>
            </a:pPr>
            <a:endParaRPr lang="en-US" dirty="0">
              <a:latin typeface="Arial" charset="0"/>
              <a:cs typeface="Arial" charset="0"/>
            </a:endParaRPr>
          </a:p>
          <a:p>
            <a:pPr marL="342900" lvl="1" indent="-342900">
              <a:buNone/>
              <a:defRPr/>
            </a:pPr>
            <a:r>
              <a:rPr lang="en-US" dirty="0">
                <a:latin typeface="Arial" charset="0"/>
                <a:cs typeface="Arial" charset="0"/>
              </a:rPr>
              <a:t>	We iterate </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 – 1 </a:t>
            </a:r>
            <a:r>
              <a:rPr lang="en-US" dirty="0">
                <a:latin typeface="Arial" charset="0"/>
                <a:cs typeface="Arial" charset="0"/>
              </a:rPr>
              <a:t> times, each time finding the </a:t>
            </a:r>
            <a:r>
              <a:rPr lang="en-US" i="1" dirty="0">
                <a:latin typeface="Arial" charset="0"/>
                <a:cs typeface="Arial" charset="0"/>
              </a:rPr>
              <a:t>closest </a:t>
            </a:r>
            <a:r>
              <a:rPr lang="en-US" dirty="0">
                <a:latin typeface="Arial" charset="0"/>
                <a:cs typeface="Arial" charset="0"/>
              </a:rPr>
              <a:t>vertex</a:t>
            </a:r>
          </a:p>
          <a:p>
            <a:pPr lvl="1">
              <a:defRPr/>
            </a:pPr>
            <a:r>
              <a:rPr lang="en-US" dirty="0">
                <a:solidFill>
                  <a:prstClr val="black"/>
                </a:solidFill>
                <a:latin typeface="Arial" charset="0"/>
                <a:cs typeface="Arial" charset="0"/>
              </a:rPr>
              <a:t>Place the shortest distances into a priority queue</a:t>
            </a:r>
          </a:p>
          <a:p>
            <a:pPr lvl="1">
              <a:defRPr/>
            </a:pPr>
            <a:r>
              <a:rPr lang="en-US" dirty="0">
                <a:solidFill>
                  <a:prstClr val="black"/>
                </a:solidFill>
                <a:latin typeface="Arial" charset="0"/>
                <a:cs typeface="Arial" charset="0"/>
              </a:rPr>
              <a:t>The size of the priority queue is </a:t>
            </a:r>
            <a:r>
              <a:rPr lang="en-US" dirty="0">
                <a:latin typeface="Symbol" pitchFamily="18" charset="2"/>
                <a:cs typeface="Arial" charset="0"/>
              </a:rPr>
              <a:t>O</a:t>
            </a:r>
            <a:r>
              <a:rPr lang="en-US" dirty="0">
                <a:latin typeface="Times New Roman" pitchFamily="18" charset="0"/>
                <a:cs typeface="Times New Roman" pitchFamily="18" charset="0"/>
              </a:rPr>
              <a:t>(</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endParaRPr lang="en-US" dirty="0">
              <a:solidFill>
                <a:prstClr val="black"/>
              </a:solidFill>
              <a:latin typeface="Arial" charset="0"/>
              <a:cs typeface="Arial" charset="0"/>
            </a:endParaRPr>
          </a:p>
          <a:p>
            <a:pPr lvl="1">
              <a:defRPr/>
            </a:pPr>
            <a:r>
              <a:rPr lang="en-US" dirty="0">
                <a:solidFill>
                  <a:prstClr val="black"/>
                </a:solidFill>
                <a:latin typeface="Arial" charset="0"/>
                <a:cs typeface="Arial" charset="0"/>
              </a:rPr>
              <a:t>Thus, the work required for this is </a:t>
            </a:r>
            <a:r>
              <a:rPr lang="en-US" dirty="0">
                <a:latin typeface="Times New Roman" pitchFamily="18" charset="0"/>
                <a:cs typeface="Times New Roman" pitchFamily="18" charset="0"/>
              </a:rPr>
              <a:t>O(|</a:t>
            </a:r>
            <a:r>
              <a:rPr lang="en-US" i="1" dirty="0">
                <a:latin typeface="Times New Roman" pitchFamily="18" charset="0"/>
                <a:cs typeface="Arial" charset="0"/>
              </a:rPr>
              <a:t>V</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endParaRPr lang="en-US" dirty="0">
              <a:latin typeface="Arial" charset="0"/>
              <a:cs typeface="Arial" charset="0"/>
            </a:endParaRPr>
          </a:p>
          <a:p>
            <a:pPr marL="342900" lvl="1" indent="-342900">
              <a:buNone/>
              <a:defRPr/>
            </a:pPr>
            <a:endParaRPr lang="en-US" dirty="0">
              <a:latin typeface="Arial" charset="0"/>
              <a:cs typeface="Arial" charset="0"/>
            </a:endParaRPr>
          </a:p>
          <a:p>
            <a:pPr marL="342900" lvl="1" indent="-342900">
              <a:buNone/>
              <a:defRPr/>
            </a:pPr>
            <a:r>
              <a:rPr lang="en-US" dirty="0">
                <a:latin typeface="Arial" charset="0"/>
                <a:cs typeface="Arial" charset="0"/>
              </a:rPr>
              <a:t>	Is this all the work that is necessary?</a:t>
            </a:r>
          </a:p>
          <a:p>
            <a:pPr lvl="1">
              <a:defRPr/>
            </a:pPr>
            <a:r>
              <a:rPr lang="en-US" dirty="0">
                <a:solidFill>
                  <a:prstClr val="black"/>
                </a:solidFill>
                <a:latin typeface="Arial" charset="0"/>
                <a:cs typeface="Arial" charset="0"/>
              </a:rPr>
              <a:t>Recall that each edge visited may result in a new edge being pushed to the very top of the heap</a:t>
            </a:r>
          </a:p>
          <a:p>
            <a:pPr lvl="1">
              <a:defRPr/>
            </a:pPr>
            <a:r>
              <a:rPr lang="en-US" dirty="0">
                <a:solidFill>
                  <a:prstClr val="black"/>
                </a:solidFill>
                <a:latin typeface="Arial" charset="0"/>
                <a:cs typeface="Arial" charset="0"/>
              </a:rPr>
              <a:t>Thus, the work required for this is </a:t>
            </a:r>
            <a:r>
              <a:rPr lang="en-US" dirty="0">
                <a:latin typeface="Times New Roman" pitchFamily="18" charset="0"/>
                <a:cs typeface="Times New Roman" pitchFamily="18" charset="0"/>
              </a:rPr>
              <a:t>O(|</a:t>
            </a:r>
            <a:r>
              <a:rPr lang="en-US" i="1" dirty="0">
                <a:latin typeface="Times New Roman" pitchFamily="18" charset="0"/>
                <a:cs typeface="Arial" charset="0"/>
              </a:rPr>
              <a:t>E</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p>
          <a:p>
            <a:pPr lvl="1">
              <a:defRPr/>
            </a:pPr>
            <a:endParaRPr lang="en-US" dirty="0">
              <a:latin typeface="Times New Roman" pitchFamily="18" charset="0"/>
              <a:cs typeface="Arial" charset="0"/>
            </a:endParaRPr>
          </a:p>
          <a:p>
            <a:pPr marL="342900" lvl="1" indent="-342900">
              <a:buNone/>
              <a:defRPr/>
            </a:pPr>
            <a:r>
              <a:rPr lang="en-US" dirty="0">
                <a:latin typeface="Arial" charset="0"/>
                <a:cs typeface="Arial" charset="0"/>
              </a:rPr>
              <a:t>	Thus, the total run time is </a:t>
            </a:r>
            <a:r>
              <a:rPr lang="en-US" dirty="0">
                <a:latin typeface="Times New Roman" pitchFamily="18" charset="0"/>
                <a:cs typeface="Times New Roman" pitchFamily="18" charset="0"/>
              </a:rPr>
              <a:t>O(|</a:t>
            </a:r>
            <a:r>
              <a:rPr lang="en-US" i="1" dirty="0">
                <a:latin typeface="Times New Roman" pitchFamily="18" charset="0"/>
                <a:cs typeface="Arial" charset="0"/>
              </a:rPr>
              <a:t>V</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 + </a:t>
            </a:r>
            <a:r>
              <a:rPr lang="en-US" dirty="0">
                <a:latin typeface="Times New Roman" pitchFamily="18" charset="0"/>
                <a:cs typeface="Times New Roman" pitchFamily="18" charset="0"/>
              </a:rPr>
              <a:t>|</a:t>
            </a:r>
            <a:r>
              <a:rPr lang="en-US" i="1" dirty="0">
                <a:latin typeface="Times New Roman" pitchFamily="18" charset="0"/>
                <a:cs typeface="Arial" charset="0"/>
              </a:rPr>
              <a:t>E</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 = </a:t>
            </a:r>
            <a:r>
              <a:rPr lang="en-US" dirty="0">
                <a:latin typeface="Times New Roman" pitchFamily="18" charset="0"/>
                <a:cs typeface="Times New Roman" pitchFamily="18" charset="0"/>
              </a:rPr>
              <a:t>O(|</a:t>
            </a:r>
            <a:r>
              <a:rPr lang="en-US" i="1" dirty="0">
                <a:latin typeface="Times New Roman" pitchFamily="18" charset="0"/>
                <a:cs typeface="Arial" charset="0"/>
              </a:rPr>
              <a:t>E</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p>
          <a:p>
            <a:pPr marL="342900" lvl="1" indent="-342900">
              <a:buNone/>
              <a:defRPr/>
            </a:pPr>
            <a:endParaRPr lang="en-US" dirty="0">
              <a:latin typeface="Arial" charset="0"/>
              <a:cs typeface="Arial" charset="0"/>
            </a:endParaRPr>
          </a:p>
        </p:txBody>
      </p:sp>
    </p:spTree>
    <p:extLst>
      <p:ext uri="{BB962C8B-B14F-4D97-AF65-F5344CB8AC3E}">
        <p14:creationId xmlns:p14="http://schemas.microsoft.com/office/powerpoint/2010/main" val="3980106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dirty="0">
                <a:latin typeface="Arial" charset="0"/>
                <a:cs typeface="Arial" charset="0"/>
              </a:rPr>
              <a:t>Implementation and analysis</a:t>
            </a:r>
          </a:p>
        </p:txBody>
      </p:sp>
      <p:sp>
        <p:nvSpPr>
          <p:cNvPr id="65539" name="Rectangle 3"/>
          <p:cNvSpPr>
            <a:spLocks noGrp="1" noChangeArrowheads="1"/>
          </p:cNvSpPr>
          <p:nvPr>
            <p:ph type="body" idx="1"/>
          </p:nvPr>
        </p:nvSpPr>
        <p:spPr/>
        <p:txBody>
          <a:bodyPr/>
          <a:lstStyle/>
          <a:p>
            <a:pPr marL="342900" lvl="1" indent="-342900">
              <a:buNone/>
              <a:defRPr/>
            </a:pPr>
            <a:r>
              <a:rPr lang="en-US" dirty="0">
                <a:latin typeface="Arial" charset="0"/>
                <a:cs typeface="Arial" charset="0"/>
              </a:rPr>
              <a:t>	Here is a worst-case graph if we were to start with Vertex A</a:t>
            </a:r>
          </a:p>
          <a:p>
            <a:pPr lvl="1">
              <a:defRPr/>
            </a:pPr>
            <a:r>
              <a:rPr lang="en-US" dirty="0">
                <a:solidFill>
                  <a:prstClr val="black"/>
                </a:solidFill>
                <a:latin typeface="Arial" charset="0"/>
                <a:cs typeface="Arial" charset="0"/>
              </a:rPr>
              <a:t>Assume that the adjacency lists are in order</a:t>
            </a:r>
          </a:p>
          <a:p>
            <a:pPr lvl="1">
              <a:defRPr/>
            </a:pPr>
            <a:r>
              <a:rPr lang="en-US" dirty="0">
                <a:solidFill>
                  <a:prstClr val="black"/>
                </a:solidFill>
                <a:latin typeface="Arial" charset="0"/>
                <a:cs typeface="Arial" charset="0"/>
              </a:rPr>
              <a:t>Each time, the edge is percolated to the top of the heap</a:t>
            </a:r>
          </a:p>
        </p:txBody>
      </p:sp>
      <p:pic>
        <p:nvPicPr>
          <p:cNvPr id="6146" name="Picture 2" descr="C:\Users\dwharder\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780928"/>
            <a:ext cx="3314700" cy="317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853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 and analysis</a:t>
            </a:r>
            <a:endParaRPr lang="en-CA" dirty="0"/>
          </a:p>
        </p:txBody>
      </p:sp>
      <p:sp>
        <p:nvSpPr>
          <p:cNvPr id="3" name="Content Placeholder 2"/>
          <p:cNvSpPr>
            <a:spLocks noGrp="1"/>
          </p:cNvSpPr>
          <p:nvPr>
            <p:ph idx="1"/>
          </p:nvPr>
        </p:nvSpPr>
        <p:spPr/>
        <p:txBody>
          <a:bodyPr/>
          <a:lstStyle/>
          <a:p>
            <a:pPr marL="357188" indent="-357188">
              <a:buNone/>
            </a:pPr>
            <a:r>
              <a:rPr lang="en-CA" dirty="0"/>
              <a:t>	We could use a different heap structure:</a:t>
            </a:r>
          </a:p>
          <a:p>
            <a:pPr lvl="1"/>
            <a:r>
              <a:rPr lang="en-CA" dirty="0"/>
              <a:t>A Fibonacci heap is a node-based heap</a:t>
            </a:r>
          </a:p>
          <a:p>
            <a:pPr lvl="1"/>
            <a:r>
              <a:rPr lang="en-CA" dirty="0"/>
              <a:t>Pop is still </a:t>
            </a:r>
            <a:r>
              <a:rPr lang="en-US" dirty="0">
                <a:latin typeface="Times New Roman" pitchFamily="18" charset="0"/>
                <a:cs typeface="Times New Roman" pitchFamily="18" charset="0"/>
              </a:rPr>
              <a:t>O(</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r>
              <a:rPr lang="en-CA" dirty="0"/>
              <a:t>, but inserting and moving a key is </a:t>
            </a:r>
            <a:r>
              <a:rPr lang="en-US" dirty="0">
                <a:latin typeface="Symbol" pitchFamily="18" charset="2"/>
                <a:cs typeface="Arial" charset="0"/>
              </a:rPr>
              <a:t>Q</a:t>
            </a:r>
            <a:r>
              <a:rPr lang="en-US" dirty="0">
                <a:latin typeface="Times New Roman" pitchFamily="18" charset="0"/>
                <a:cs typeface="Times New Roman" pitchFamily="18" charset="0"/>
              </a:rPr>
              <a:t>(</a:t>
            </a:r>
            <a:r>
              <a:rPr lang="en-US" dirty="0">
                <a:latin typeface="Times New Roman" pitchFamily="18" charset="0"/>
                <a:cs typeface="Arial" charset="0"/>
              </a:rPr>
              <a:t>1)</a:t>
            </a:r>
            <a:endParaRPr lang="en-US" dirty="0">
              <a:latin typeface="Arial" charset="0"/>
              <a:cs typeface="Arial" charset="0"/>
            </a:endParaRPr>
          </a:p>
          <a:p>
            <a:pPr lvl="1">
              <a:defRPr/>
            </a:pPr>
            <a:r>
              <a:rPr lang="en-US" dirty="0">
                <a:solidFill>
                  <a:prstClr val="black"/>
                </a:solidFill>
                <a:latin typeface="Arial" charset="0"/>
                <a:cs typeface="Arial" charset="0"/>
              </a:rPr>
              <a:t>Thus, because we are only calling pop </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 – 1</a:t>
            </a:r>
            <a:r>
              <a:rPr lang="en-US" dirty="0">
                <a:solidFill>
                  <a:prstClr val="black"/>
                </a:solidFill>
                <a:latin typeface="Arial" charset="0"/>
                <a:cs typeface="Arial" charset="0"/>
              </a:rPr>
              <a:t> times, work required reduces to </a:t>
            </a:r>
            <a:r>
              <a:rPr lang="en-US" dirty="0">
                <a:latin typeface="Times New Roman" pitchFamily="18" charset="0"/>
                <a:cs typeface="Times New Roman" pitchFamily="18" charset="0"/>
              </a:rPr>
              <a:t>O(|</a:t>
            </a:r>
            <a:r>
              <a:rPr lang="en-US" i="1" dirty="0">
                <a:latin typeface="Times New Roman" pitchFamily="18" charset="0"/>
                <a:cs typeface="Arial" charset="0"/>
              </a:rPr>
              <a:t>E</a:t>
            </a:r>
            <a:r>
              <a:rPr lang="en-US" dirty="0">
                <a:latin typeface="Times New Roman" pitchFamily="18" charset="0"/>
                <a:cs typeface="Arial" charset="0"/>
              </a:rPr>
              <a:t>| + |</a:t>
            </a:r>
            <a:r>
              <a:rPr lang="en-US" i="1" dirty="0">
                <a:latin typeface="Times New Roman" pitchFamily="18" charset="0"/>
                <a:cs typeface="Arial" charset="0"/>
              </a:rPr>
              <a:t>V</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endParaRPr lang="en-US" dirty="0">
              <a:solidFill>
                <a:prstClr val="black"/>
              </a:solidFill>
              <a:latin typeface="Arial" charset="0"/>
              <a:cs typeface="Arial" charset="0"/>
            </a:endParaRPr>
          </a:p>
          <a:p>
            <a:pPr lvl="1">
              <a:defRPr/>
            </a:pPr>
            <a:r>
              <a:rPr lang="en-US" dirty="0">
                <a:solidFill>
                  <a:prstClr val="black"/>
                </a:solidFill>
                <a:latin typeface="Arial" charset="0"/>
                <a:cs typeface="Arial" charset="0"/>
              </a:rPr>
              <a:t>Thus, the overall run-time is </a:t>
            </a:r>
            <a:r>
              <a:rPr lang="en-US" dirty="0">
                <a:latin typeface="Times New Roman" pitchFamily="18" charset="0"/>
                <a:cs typeface="Times New Roman" pitchFamily="18" charset="0"/>
              </a:rPr>
              <a:t>O(|</a:t>
            </a:r>
            <a:r>
              <a:rPr lang="en-US" i="1" dirty="0">
                <a:latin typeface="Times New Roman" pitchFamily="18" charset="0"/>
                <a:cs typeface="Arial" charset="0"/>
              </a:rPr>
              <a:t>E</a:t>
            </a:r>
            <a:r>
              <a:rPr lang="en-US" dirty="0">
                <a:latin typeface="Times New Roman" pitchFamily="18" charset="0"/>
                <a:cs typeface="Arial" charset="0"/>
              </a:rPr>
              <a:t>| + |</a:t>
            </a:r>
            <a:r>
              <a:rPr lang="en-US" i="1" dirty="0">
                <a:latin typeface="Times New Roman" pitchFamily="18" charset="0"/>
                <a:cs typeface="Arial" charset="0"/>
              </a:rPr>
              <a:t>V</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p>
        </p:txBody>
      </p:sp>
    </p:spTree>
    <p:extLst>
      <p:ext uri="{BB962C8B-B14F-4D97-AF65-F5344CB8AC3E}">
        <p14:creationId xmlns:p14="http://schemas.microsoft.com/office/powerpoint/2010/main" val="3560613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 and analysis</a:t>
            </a:r>
            <a:endParaRPr lang="en-CA" dirty="0"/>
          </a:p>
        </p:txBody>
      </p:sp>
      <p:sp>
        <p:nvSpPr>
          <p:cNvPr id="3" name="Content Placeholder 2"/>
          <p:cNvSpPr>
            <a:spLocks noGrp="1"/>
          </p:cNvSpPr>
          <p:nvPr>
            <p:ph idx="1"/>
          </p:nvPr>
        </p:nvSpPr>
        <p:spPr/>
        <p:txBody>
          <a:bodyPr/>
          <a:lstStyle/>
          <a:p>
            <a:pPr marL="357188" indent="-357188">
              <a:buNone/>
            </a:pPr>
            <a:r>
              <a:rPr lang="en-CA" dirty="0"/>
              <a:t>	Thus, we have two run times when using</a:t>
            </a:r>
          </a:p>
          <a:p>
            <a:pPr lvl="1"/>
            <a:r>
              <a:rPr lang="en-CA" dirty="0"/>
              <a:t>A binary heap:	</a:t>
            </a:r>
            <a:r>
              <a:rPr lang="en-US" dirty="0">
                <a:latin typeface="Times New Roman" pitchFamily="18" charset="0"/>
                <a:cs typeface="Times New Roman" pitchFamily="18" charset="0"/>
              </a:rPr>
              <a:t>O(|</a:t>
            </a:r>
            <a:r>
              <a:rPr lang="en-US" i="1" dirty="0">
                <a:latin typeface="Times New Roman" pitchFamily="18" charset="0"/>
                <a:cs typeface="Arial" charset="0"/>
              </a:rPr>
              <a:t>E</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p>
          <a:p>
            <a:pPr lvl="1"/>
            <a:r>
              <a:rPr lang="en-CA" dirty="0"/>
              <a:t>A Fibonacci heap:	</a:t>
            </a:r>
            <a:r>
              <a:rPr lang="en-US" dirty="0">
                <a:latin typeface="Times New Roman" pitchFamily="18" charset="0"/>
                <a:cs typeface="Times New Roman" pitchFamily="18" charset="0"/>
              </a:rPr>
              <a:t>O(|</a:t>
            </a:r>
            <a:r>
              <a:rPr lang="en-US" i="1" dirty="0">
                <a:latin typeface="Times New Roman" pitchFamily="18" charset="0"/>
                <a:cs typeface="Arial" charset="0"/>
              </a:rPr>
              <a:t>E</a:t>
            </a:r>
            <a:r>
              <a:rPr lang="en-US" dirty="0">
                <a:latin typeface="Times New Roman" pitchFamily="18" charset="0"/>
                <a:cs typeface="Arial" charset="0"/>
              </a:rPr>
              <a:t>| + |</a:t>
            </a:r>
            <a:r>
              <a:rPr lang="en-US" i="1" dirty="0">
                <a:latin typeface="Times New Roman" pitchFamily="18" charset="0"/>
                <a:cs typeface="Arial" charset="0"/>
              </a:rPr>
              <a:t>V</a:t>
            </a:r>
            <a:r>
              <a:rPr lang="en-US" dirty="0">
                <a:latin typeface="Times New Roman" pitchFamily="18" charset="0"/>
                <a:cs typeface="Arial" charset="0"/>
              </a:rPr>
              <a:t>| </a:t>
            </a:r>
            <a:r>
              <a:rPr lang="en-US" dirty="0" err="1">
                <a:latin typeface="Times New Roman" pitchFamily="18" charset="0"/>
                <a:cs typeface="Arial" charset="0"/>
              </a:rPr>
              <a:t>ln</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p>
          <a:p>
            <a:pPr lvl="1"/>
            <a:endParaRPr lang="en-CA" dirty="0"/>
          </a:p>
          <a:p>
            <a:pPr marL="357188" indent="-357188">
              <a:buNone/>
            </a:pPr>
            <a:r>
              <a:rPr lang="en-CA" dirty="0"/>
              <a:t>	Questions:  Which is faster if </a:t>
            </a:r>
            <a:r>
              <a:rPr lang="en-US" dirty="0">
                <a:latin typeface="Times New Roman" pitchFamily="18" charset="0"/>
                <a:cs typeface="Times New Roman" pitchFamily="18" charset="0"/>
              </a:rPr>
              <a:t>|</a:t>
            </a:r>
            <a:r>
              <a:rPr lang="en-US" i="1" dirty="0">
                <a:latin typeface="Times New Roman" pitchFamily="18" charset="0"/>
                <a:cs typeface="Arial" charset="0"/>
              </a:rPr>
              <a:t>E</a:t>
            </a:r>
            <a:r>
              <a:rPr lang="en-US" dirty="0">
                <a:latin typeface="Times New Roman" pitchFamily="18" charset="0"/>
                <a:cs typeface="Arial" charset="0"/>
              </a:rPr>
              <a:t>| = </a:t>
            </a:r>
            <a:r>
              <a:rPr lang="en-US" dirty="0">
                <a:latin typeface="Symbol" pitchFamily="18" charset="2"/>
                <a:cs typeface="Arial" charset="0"/>
              </a:rPr>
              <a:t>Q</a:t>
            </a:r>
            <a:r>
              <a:rPr lang="en-US" dirty="0">
                <a:latin typeface="Times New Roman" pitchFamily="18" charset="0"/>
                <a:cs typeface="Times New Roman" pitchFamily="18" charset="0"/>
              </a:rPr>
              <a:t>(</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r>
              <a:rPr lang="en-CA" dirty="0"/>
              <a:t>?   How about if </a:t>
            </a:r>
            <a:r>
              <a:rPr lang="en-US" dirty="0">
                <a:latin typeface="Times New Roman" pitchFamily="18" charset="0"/>
                <a:cs typeface="Times New Roman" pitchFamily="18" charset="0"/>
              </a:rPr>
              <a:t>|</a:t>
            </a:r>
            <a:r>
              <a:rPr lang="en-US" i="1" dirty="0">
                <a:latin typeface="Times New Roman" pitchFamily="18" charset="0"/>
                <a:cs typeface="Arial" charset="0"/>
              </a:rPr>
              <a:t>E</a:t>
            </a:r>
            <a:r>
              <a:rPr lang="en-US" dirty="0">
                <a:latin typeface="Times New Roman" pitchFamily="18" charset="0"/>
                <a:cs typeface="Arial" charset="0"/>
              </a:rPr>
              <a:t>| = </a:t>
            </a:r>
            <a:r>
              <a:rPr lang="en-US" dirty="0">
                <a:latin typeface="Symbol" pitchFamily="18" charset="2"/>
                <a:cs typeface="Arial" charset="0"/>
              </a:rPr>
              <a:t>Q</a:t>
            </a:r>
            <a:r>
              <a:rPr lang="en-US" dirty="0">
                <a:latin typeface="Times New Roman" pitchFamily="18" charset="0"/>
                <a:cs typeface="Times New Roman" pitchFamily="18" charset="0"/>
              </a:rPr>
              <a:t>(</a:t>
            </a:r>
            <a:r>
              <a:rPr lang="en-US" dirty="0">
                <a:latin typeface="Times New Roman" pitchFamily="18" charset="0"/>
                <a:cs typeface="Arial" charset="0"/>
              </a:rPr>
              <a:t>|</a:t>
            </a:r>
            <a:r>
              <a:rPr lang="en-US" i="1" dirty="0">
                <a:latin typeface="Times New Roman" pitchFamily="18" charset="0"/>
                <a:cs typeface="Arial" charset="0"/>
              </a:rPr>
              <a:t>V</a:t>
            </a:r>
            <a:r>
              <a:rPr lang="en-US" dirty="0">
                <a:latin typeface="Times New Roman" pitchFamily="18" charset="0"/>
                <a:cs typeface="Arial" charset="0"/>
              </a:rPr>
              <a:t>|</a:t>
            </a:r>
            <a:r>
              <a:rPr lang="en-US" baseline="30000" dirty="0">
                <a:latin typeface="Times New Roman" pitchFamily="18" charset="0"/>
                <a:cs typeface="Arial" charset="0"/>
              </a:rPr>
              <a:t>2</a:t>
            </a:r>
            <a:r>
              <a:rPr lang="en-US" dirty="0">
                <a:latin typeface="Times New Roman" pitchFamily="18" charset="0"/>
                <a:cs typeface="Arial" charset="0"/>
              </a:rPr>
              <a:t>)</a:t>
            </a:r>
            <a:r>
              <a:rPr lang="en-CA" dirty="0"/>
              <a:t>?</a:t>
            </a:r>
            <a:endParaRPr lang="en-US" dirty="0">
              <a:solidFill>
                <a:prstClr val="black"/>
              </a:solidFill>
              <a:latin typeface="Arial" charset="0"/>
              <a:cs typeface="Arial" charset="0"/>
            </a:endParaRPr>
          </a:p>
        </p:txBody>
      </p:sp>
    </p:spTree>
    <p:extLst>
      <p:ext uri="{BB962C8B-B14F-4D97-AF65-F5344CB8AC3E}">
        <p14:creationId xmlns:p14="http://schemas.microsoft.com/office/powerpoint/2010/main" val="1113937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645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have seen an algorithm for finding minimum spanning trees</a:t>
            </a:r>
          </a:p>
          <a:p>
            <a:pPr lvl="1"/>
            <a:r>
              <a:rPr lang="en-US" altLang="en-US" dirty="0">
                <a:latin typeface="Arial" charset="0"/>
                <a:cs typeface="Arial" charset="0"/>
              </a:rPr>
              <a:t>Start with a trivial minimum spanning tree and grow it</a:t>
            </a:r>
          </a:p>
          <a:p>
            <a:pPr lvl="1"/>
            <a:r>
              <a:rPr lang="en-US" altLang="en-US" dirty="0">
                <a:latin typeface="Arial" charset="0"/>
                <a:cs typeface="Arial" charset="0"/>
              </a:rPr>
              <a:t>An alternate algorithm, Kruskal’s algorithm, uses a different approach</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Prim’s algorithm finds an edge with least weight which grows an already existing tree</a:t>
            </a:r>
          </a:p>
          <a:p>
            <a:pPr lvl="1"/>
            <a:r>
              <a:rPr lang="en-US" altLang="en-US" dirty="0">
                <a:latin typeface="Arial" charset="0"/>
                <a:cs typeface="Arial" charset="0"/>
              </a:rPr>
              <a:t>It solves the problem in </a:t>
            </a:r>
            <a:r>
              <a:rPr lang="en-US" altLang="en-US" dirty="0">
                <a:latin typeface="Times New Roman" pitchFamily="18" charset="0"/>
                <a:cs typeface="Arial" charset="0"/>
              </a:rPr>
              <a:t>O(|E| </a:t>
            </a:r>
            <a:r>
              <a:rPr lang="en-US" altLang="en-US" dirty="0" err="1">
                <a:latin typeface="Times New Roman" pitchFamily="18" charset="0"/>
                <a:cs typeface="Arial" charset="0"/>
              </a:rPr>
              <a:t>ln</a:t>
            </a:r>
            <a:r>
              <a:rPr lang="en-US" altLang="en-US" dirty="0">
                <a:latin typeface="Times New Roman" pitchFamily="18" charset="0"/>
                <a:cs typeface="Arial" charset="0"/>
              </a:rPr>
              <a:t>(|V|))</a:t>
            </a:r>
            <a:r>
              <a:rPr lang="en-US" altLang="en-US" dirty="0">
                <a:latin typeface="Arial" charset="0"/>
                <a:cs typeface="Arial" charset="0"/>
              </a:rPr>
              <a:t> time</a:t>
            </a:r>
          </a:p>
        </p:txBody>
      </p:sp>
    </p:spTree>
    <p:extLst>
      <p:ext uri="{BB962C8B-B14F-4D97-AF65-F5344CB8AC3E}">
        <p14:creationId xmlns:p14="http://schemas.microsoft.com/office/powerpoint/2010/main" val="48589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CA" altLang="en-US">
                <a:latin typeface="Arial" charset="0"/>
                <a:cs typeface="Arial" charset="0"/>
              </a:rPr>
              <a:t>Strategy</a:t>
            </a:r>
            <a:endParaRPr lang="en-US" altLang="en-US">
              <a:latin typeface="Arial" charset="0"/>
              <a:cs typeface="Arial" charset="0"/>
            </a:endParaRPr>
          </a:p>
        </p:txBody>
      </p:sp>
      <p:sp>
        <p:nvSpPr>
          <p:cNvPr id="225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Strategy:</a:t>
            </a:r>
          </a:p>
          <a:p>
            <a:pPr lvl="1"/>
            <a:r>
              <a:rPr lang="en-US" altLang="en-US">
                <a:latin typeface="Arial" charset="0"/>
                <a:cs typeface="Arial" charset="0"/>
              </a:rPr>
              <a:t>Suppose we have a known minimum spanning tree on </a:t>
            </a:r>
            <a:r>
              <a:rPr lang="en-US" altLang="en-US" i="1">
                <a:latin typeface="Times New Roman" pitchFamily="18" charset="0"/>
                <a:cs typeface="Times New Roman" pitchFamily="18" charset="0"/>
              </a:rPr>
              <a:t>k</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n</a:t>
            </a:r>
            <a:r>
              <a:rPr lang="en-US" altLang="en-US">
                <a:latin typeface="Times New Roman" pitchFamily="18" charset="0"/>
                <a:cs typeface="Times New Roman" pitchFamily="18" charset="0"/>
              </a:rPr>
              <a:t> </a:t>
            </a:r>
            <a:r>
              <a:rPr lang="en-US" altLang="en-US">
                <a:latin typeface="Arial" charset="0"/>
                <a:cs typeface="Arial" charset="0"/>
              </a:rPr>
              <a:t>vertices</a:t>
            </a:r>
          </a:p>
          <a:p>
            <a:pPr lvl="1"/>
            <a:r>
              <a:rPr lang="en-US" altLang="en-US">
                <a:latin typeface="Arial" charset="0"/>
                <a:cs typeface="Arial" charset="0"/>
              </a:rPr>
              <a:t>How could we extend this minimum spanning tree?</a:t>
            </a:r>
          </a:p>
        </p:txBody>
      </p:sp>
      <p:pic>
        <p:nvPicPr>
          <p:cNvPr id="22532"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76588"/>
            <a:ext cx="4265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977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http://en.wikipedia.org/wiki/Minimum_spanning_tree</a:t>
            </a:r>
          </a:p>
          <a:p>
            <a:pPr marL="533400" indent="-533400">
              <a:buNone/>
              <a:defRPr/>
            </a:pPr>
            <a:r>
              <a:rPr lang="en-US" sz="1400" dirty="0">
                <a:latin typeface="Arial" charset="0"/>
                <a:cs typeface="Arial" charset="0"/>
              </a:rPr>
              <a:t>	Wikipedia, http://en.wikipedia.org/wiki/</a:t>
            </a:r>
            <a:r>
              <a:rPr lang="en-US" sz="1400" dirty="0" err="1">
                <a:latin typeface="Arial" charset="0"/>
                <a:cs typeface="Arial" charset="0"/>
              </a:rPr>
              <a:t>Prim’s_algorithm</a:t>
            </a:r>
            <a:endParaRPr 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Strategy</a:t>
            </a:r>
          </a:p>
        </p:txBody>
      </p:sp>
      <p:sp>
        <p:nvSpPr>
          <p:cNvPr id="23555" name="Content Placeholder 2"/>
          <p:cNvSpPr>
            <a:spLocks noGrp="1"/>
          </p:cNvSpPr>
          <p:nvPr>
            <p:ph idx="1"/>
          </p:nvPr>
        </p:nvSpPr>
        <p:spPr/>
        <p:txBody>
          <a:bodyPr/>
          <a:lstStyle/>
          <a:p>
            <a:pPr>
              <a:buFont typeface="Arial" charset="0"/>
              <a:buNone/>
            </a:pPr>
            <a:r>
              <a:rPr lang="en-CA" altLang="en-US">
                <a:latin typeface="Arial" charset="0"/>
                <a:cs typeface="Arial" charset="0"/>
              </a:rPr>
              <a:t>	Add that edge </a:t>
            </a:r>
            <a:r>
              <a:rPr lang="en-CA" altLang="en-US" i="1">
                <a:latin typeface="Times New Roman" pitchFamily="18" charset="0"/>
                <a:cs typeface="Times New Roman" pitchFamily="18" charset="0"/>
              </a:rPr>
              <a:t>e</a:t>
            </a:r>
            <a:r>
              <a:rPr lang="en-CA" altLang="en-US" i="1" baseline="-25000">
                <a:latin typeface="Times New Roman" pitchFamily="18" charset="0"/>
                <a:cs typeface="Times New Roman" pitchFamily="18" charset="0"/>
              </a:rPr>
              <a:t>k</a:t>
            </a:r>
            <a:r>
              <a:rPr lang="en-CA" altLang="en-US">
                <a:latin typeface="Arial" charset="0"/>
                <a:cs typeface="Arial" charset="0"/>
              </a:rPr>
              <a:t> with least weight that connects this minimum spanning tree to a new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baseline="-25000">
                <a:latin typeface="Times New Roman" pitchFamily="18" charset="0"/>
                <a:cs typeface="Times New Roman" pitchFamily="18" charset="0"/>
              </a:rPr>
              <a:t> + 1</a:t>
            </a:r>
            <a:endParaRPr lang="en-CA" altLang="en-US">
              <a:latin typeface="Times New Roman" pitchFamily="18" charset="0"/>
              <a:cs typeface="Times New Roman" pitchFamily="18" charset="0"/>
            </a:endParaRPr>
          </a:p>
          <a:p>
            <a:pPr lvl="1"/>
            <a:r>
              <a:rPr lang="en-CA" altLang="en-US">
                <a:latin typeface="Arial" charset="0"/>
                <a:cs typeface="Arial" charset="0"/>
              </a:rPr>
              <a:t>This does create a minimum spanning tree on </a:t>
            </a:r>
            <a:r>
              <a:rPr lang="en-CA" altLang="en-US" i="1">
                <a:latin typeface="Times New Roman" pitchFamily="18" charset="0"/>
                <a:cs typeface="Times New Roman" pitchFamily="18" charset="0"/>
              </a:rPr>
              <a:t>k</a:t>
            </a:r>
            <a:r>
              <a:rPr lang="en-CA" altLang="en-US">
                <a:latin typeface="Times New Roman" pitchFamily="18" charset="0"/>
                <a:cs typeface="Times New Roman" pitchFamily="18" charset="0"/>
              </a:rPr>
              <a:t> + 1</a:t>
            </a:r>
            <a:r>
              <a:rPr lang="en-CA" altLang="en-US">
                <a:latin typeface="Arial" charset="0"/>
                <a:cs typeface="Arial" charset="0"/>
              </a:rPr>
              <a:t> nodes—there is no other edge we could add that would connect this vertex</a:t>
            </a:r>
          </a:p>
          <a:p>
            <a:pPr lvl="1"/>
            <a:r>
              <a:rPr lang="en-CA" altLang="en-US">
                <a:latin typeface="Arial" charset="0"/>
                <a:cs typeface="Arial" charset="0"/>
              </a:rPr>
              <a:t>Does the new edge, however, belong to the minimum spanning tree on all </a:t>
            </a:r>
            <a:r>
              <a:rPr lang="en-CA" altLang="en-US" i="1">
                <a:latin typeface="Times New Roman" pitchFamily="18" charset="0"/>
                <a:cs typeface="Times New Roman" pitchFamily="18" charset="0"/>
              </a:rPr>
              <a:t>n</a:t>
            </a:r>
            <a:r>
              <a:rPr lang="en-CA" altLang="en-US">
                <a:latin typeface="Arial" charset="0"/>
                <a:cs typeface="Arial" charset="0"/>
              </a:rPr>
              <a:t> vertices?</a:t>
            </a:r>
          </a:p>
        </p:txBody>
      </p:sp>
      <p:sp>
        <p:nvSpPr>
          <p:cNvPr id="5" name="Oval 4"/>
          <p:cNvSpPr/>
          <p:nvPr/>
        </p:nvSpPr>
        <p:spPr>
          <a:xfrm rot="1977790">
            <a:off x="4511675" y="4089400"/>
            <a:ext cx="215900" cy="5762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pic>
        <p:nvPicPr>
          <p:cNvPr id="23557" name="Picture 7" descr="C:\Users\dwharder\Desktop\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76588"/>
            <a:ext cx="4265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6"/>
          <p:cNvSpPr>
            <a:spLocks noChangeArrowheads="1"/>
          </p:cNvSpPr>
          <p:nvPr/>
        </p:nvSpPr>
        <p:spPr bwMode="auto">
          <a:xfrm>
            <a:off x="4724400" y="3984625"/>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v</a:t>
            </a:r>
            <a:r>
              <a:rPr lang="en-CA" altLang="en-US" sz="1400" i="1" baseline="-25000">
                <a:latin typeface="Times New Roman" pitchFamily="18" charset="0"/>
                <a:cs typeface="Times New Roman" pitchFamily="18" charset="0"/>
              </a:rPr>
              <a:t>k</a:t>
            </a:r>
            <a:r>
              <a:rPr lang="en-CA" altLang="en-US" sz="1400" baseline="-25000">
                <a:latin typeface="Times New Roman" pitchFamily="18" charset="0"/>
                <a:cs typeface="Times New Roman" pitchFamily="18" charset="0"/>
              </a:rPr>
              <a:t> + 1</a:t>
            </a:r>
            <a:endParaRPr lang="en-CA" altLang="en-US" sz="1400"/>
          </a:p>
        </p:txBody>
      </p:sp>
      <p:sp>
        <p:nvSpPr>
          <p:cNvPr id="23559" name="Rectangle 7"/>
          <p:cNvSpPr>
            <a:spLocks noChangeArrowheads="1"/>
          </p:cNvSpPr>
          <p:nvPr/>
        </p:nvSpPr>
        <p:spPr bwMode="auto">
          <a:xfrm>
            <a:off x="4592638" y="4221163"/>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e</a:t>
            </a:r>
            <a:r>
              <a:rPr lang="en-CA" altLang="en-US" sz="1400" i="1" baseline="-25000">
                <a:latin typeface="Times New Roman" pitchFamily="18" charset="0"/>
                <a:cs typeface="Times New Roman" pitchFamily="18" charset="0"/>
              </a:rPr>
              <a:t>k</a:t>
            </a:r>
            <a:r>
              <a:rPr lang="en-CA" altLang="en-US" sz="1400"/>
              <a:t> </a:t>
            </a:r>
          </a:p>
        </p:txBody>
      </p:sp>
    </p:spTree>
    <p:extLst>
      <p:ext uri="{BB962C8B-B14F-4D97-AF65-F5344CB8AC3E}">
        <p14:creationId xmlns:p14="http://schemas.microsoft.com/office/powerpoint/2010/main" val="374033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CA" altLang="en-US">
                <a:latin typeface="Arial" charset="0"/>
                <a:cs typeface="Arial" charset="0"/>
              </a:rPr>
              <a:t>Strategy</a:t>
            </a:r>
          </a:p>
        </p:txBody>
      </p:sp>
      <p:sp>
        <p:nvSpPr>
          <p:cNvPr id="24579" name="Content Placeholder 2"/>
          <p:cNvSpPr>
            <a:spLocks noGrp="1"/>
          </p:cNvSpPr>
          <p:nvPr>
            <p:ph idx="1"/>
          </p:nvPr>
        </p:nvSpPr>
        <p:spPr/>
        <p:txBody>
          <a:bodyPr/>
          <a:lstStyle/>
          <a:p>
            <a:pPr>
              <a:buFont typeface="Arial" charset="0"/>
              <a:buNone/>
            </a:pPr>
            <a:r>
              <a:rPr lang="en-CA" altLang="en-US">
                <a:latin typeface="Arial" charset="0"/>
                <a:cs typeface="Arial" charset="0"/>
              </a:rPr>
              <a:t>	Suppose it does not</a:t>
            </a:r>
          </a:p>
          <a:p>
            <a:pPr lvl="1"/>
            <a:r>
              <a:rPr lang="en-CA" altLang="en-US">
                <a:latin typeface="Arial" charset="0"/>
                <a:cs typeface="Arial" charset="0"/>
              </a:rPr>
              <a:t>Thus,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baseline="-25000">
                <a:latin typeface="Times New Roman" pitchFamily="18" charset="0"/>
                <a:cs typeface="Times New Roman" pitchFamily="18" charset="0"/>
              </a:rPr>
              <a:t> + 1 </a:t>
            </a:r>
            <a:r>
              <a:rPr lang="en-CA" altLang="en-US">
                <a:latin typeface="Arial" charset="0"/>
                <a:cs typeface="Arial" charset="0"/>
              </a:rPr>
              <a:t>is connected to the minimum spanning tree via another sequence of edges</a:t>
            </a:r>
          </a:p>
        </p:txBody>
      </p:sp>
      <p:pic>
        <p:nvPicPr>
          <p:cNvPr id="24580" name="Picture 6"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76588"/>
            <a:ext cx="4265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5"/>
          <p:cNvSpPr>
            <a:spLocks noChangeArrowheads="1"/>
          </p:cNvSpPr>
          <p:nvPr/>
        </p:nvSpPr>
        <p:spPr bwMode="auto">
          <a:xfrm>
            <a:off x="4724400" y="3984625"/>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v</a:t>
            </a:r>
            <a:r>
              <a:rPr lang="en-CA" altLang="en-US" sz="1400" i="1" baseline="-25000">
                <a:latin typeface="Times New Roman" pitchFamily="18" charset="0"/>
                <a:cs typeface="Times New Roman" pitchFamily="18" charset="0"/>
              </a:rPr>
              <a:t>k</a:t>
            </a:r>
            <a:r>
              <a:rPr lang="en-CA" altLang="en-US" sz="1400" baseline="-25000">
                <a:latin typeface="Times New Roman" pitchFamily="18" charset="0"/>
                <a:cs typeface="Times New Roman" pitchFamily="18" charset="0"/>
              </a:rPr>
              <a:t> + 1</a:t>
            </a:r>
            <a:endParaRPr lang="en-CA" altLang="en-US" sz="1400"/>
          </a:p>
        </p:txBody>
      </p:sp>
      <p:sp>
        <p:nvSpPr>
          <p:cNvPr id="24582" name="Rectangle 6"/>
          <p:cNvSpPr>
            <a:spLocks noChangeArrowheads="1"/>
          </p:cNvSpPr>
          <p:nvPr/>
        </p:nvSpPr>
        <p:spPr bwMode="auto">
          <a:xfrm>
            <a:off x="4592638" y="4221163"/>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e</a:t>
            </a:r>
            <a:r>
              <a:rPr lang="en-CA" altLang="en-US" sz="1400" i="1" baseline="-25000">
                <a:latin typeface="Times New Roman" pitchFamily="18" charset="0"/>
                <a:cs typeface="Times New Roman" pitchFamily="18" charset="0"/>
              </a:rPr>
              <a:t>k</a:t>
            </a:r>
            <a:r>
              <a:rPr lang="en-CA" altLang="en-US" sz="1400"/>
              <a:t> </a:t>
            </a:r>
          </a:p>
        </p:txBody>
      </p:sp>
    </p:spTree>
    <p:extLst>
      <p:ext uri="{BB962C8B-B14F-4D97-AF65-F5344CB8AC3E}">
        <p14:creationId xmlns:p14="http://schemas.microsoft.com/office/powerpoint/2010/main" val="375640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Strategy</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Because a minimum spanning tree is connected, there must be a path from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baseline="-25000">
                <a:latin typeface="Times New Roman" pitchFamily="18" charset="0"/>
                <a:cs typeface="Times New Roman" pitchFamily="18" charset="0"/>
              </a:rPr>
              <a:t> + 1 </a:t>
            </a:r>
            <a:r>
              <a:rPr lang="en-CA" altLang="en-US">
                <a:latin typeface="Arial" charset="0"/>
                <a:cs typeface="Arial" charset="0"/>
              </a:rPr>
              <a:t>back to our existing minimum spanning tree</a:t>
            </a:r>
          </a:p>
          <a:p>
            <a:pPr lvl="1"/>
            <a:r>
              <a:rPr lang="en-CA" altLang="en-US">
                <a:latin typeface="Arial" charset="0"/>
                <a:cs typeface="Arial" charset="0"/>
              </a:rPr>
              <a:t>It must be connected along some edge</a:t>
            </a:r>
          </a:p>
        </p:txBody>
      </p:sp>
      <p:pic>
        <p:nvPicPr>
          <p:cNvPr id="25604" name="Picture 5" descr="C:\Users\dwharder\Desktop\v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76588"/>
            <a:ext cx="4265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7"/>
          <p:cNvSpPr>
            <a:spLocks noChangeArrowheads="1"/>
          </p:cNvSpPr>
          <p:nvPr/>
        </p:nvSpPr>
        <p:spPr bwMode="auto">
          <a:xfrm>
            <a:off x="4724400" y="3984625"/>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v</a:t>
            </a:r>
            <a:r>
              <a:rPr lang="en-CA" altLang="en-US" sz="1400" i="1" baseline="-25000">
                <a:latin typeface="Times New Roman" pitchFamily="18" charset="0"/>
                <a:cs typeface="Times New Roman" pitchFamily="18" charset="0"/>
              </a:rPr>
              <a:t>k</a:t>
            </a:r>
            <a:r>
              <a:rPr lang="en-CA" altLang="en-US" sz="1400" baseline="-25000">
                <a:latin typeface="Times New Roman" pitchFamily="18" charset="0"/>
                <a:cs typeface="Times New Roman" pitchFamily="18" charset="0"/>
              </a:rPr>
              <a:t> + 1</a:t>
            </a:r>
            <a:endParaRPr lang="en-CA" altLang="en-US" sz="1400"/>
          </a:p>
        </p:txBody>
      </p:sp>
      <p:graphicFrame>
        <p:nvGraphicFramePr>
          <p:cNvPr id="25606" name="Object 2"/>
          <p:cNvGraphicFramePr>
            <a:graphicFrameLocks noChangeAspect="1"/>
          </p:cNvGraphicFramePr>
          <p:nvPr/>
        </p:nvGraphicFramePr>
        <p:xfrm>
          <a:off x="4859338" y="5453063"/>
          <a:ext cx="144462" cy="207962"/>
        </p:xfrm>
        <a:graphic>
          <a:graphicData uri="http://schemas.openxmlformats.org/presentationml/2006/ole">
            <mc:AlternateContent xmlns:mc="http://schemas.openxmlformats.org/markup-compatibility/2006">
              <mc:Choice xmlns:v="urn:schemas-microsoft-com:vml" Requires="v">
                <p:oleObj spid="_x0000_s1052" name="Equation" r:id="rId4" imgW="114151" imgH="164885" progId="Equation.DSMT4">
                  <p:embed/>
                </p:oleObj>
              </mc:Choice>
              <mc:Fallback>
                <p:oleObj name="Equation" r:id="rId4" imgW="114151" imgH="16488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5453063"/>
                        <a:ext cx="144462" cy="2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Rectangle 9"/>
          <p:cNvSpPr>
            <a:spLocks noChangeArrowheads="1"/>
          </p:cNvSpPr>
          <p:nvPr/>
        </p:nvSpPr>
        <p:spPr bwMode="auto">
          <a:xfrm>
            <a:off x="4592638" y="4221163"/>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e</a:t>
            </a:r>
            <a:r>
              <a:rPr lang="en-CA" altLang="en-US" sz="1400" i="1" baseline="-25000">
                <a:latin typeface="Times New Roman" pitchFamily="18" charset="0"/>
                <a:cs typeface="Times New Roman" pitchFamily="18" charset="0"/>
              </a:rPr>
              <a:t>k</a:t>
            </a:r>
            <a:r>
              <a:rPr lang="en-CA" altLang="en-US" sz="1400"/>
              <a:t> </a:t>
            </a:r>
          </a:p>
        </p:txBody>
      </p:sp>
      <p:graphicFrame>
        <p:nvGraphicFramePr>
          <p:cNvPr id="25608" name="Object 3"/>
          <p:cNvGraphicFramePr>
            <a:graphicFrameLocks noChangeAspect="1"/>
          </p:cNvGraphicFramePr>
          <p:nvPr/>
        </p:nvGraphicFramePr>
        <p:xfrm>
          <a:off x="5260975" y="2314575"/>
          <a:ext cx="200025" cy="288925"/>
        </p:xfrm>
        <a:graphic>
          <a:graphicData uri="http://schemas.openxmlformats.org/presentationml/2006/ole">
            <mc:AlternateContent xmlns:mc="http://schemas.openxmlformats.org/markup-compatibility/2006">
              <mc:Choice xmlns:v="urn:schemas-microsoft-com:vml" Requires="v">
                <p:oleObj spid="_x0000_s1053" name="Equation" r:id="rId6" imgW="114151" imgH="164885" progId="Equation.DSMT4">
                  <p:embed/>
                </p:oleObj>
              </mc:Choice>
              <mc:Fallback>
                <p:oleObj name="Equation" r:id="rId6" imgW="114151" imgH="16488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0975" y="2314575"/>
                        <a:ext cx="20002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1640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Strategy</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Let </a:t>
            </a:r>
            <a:r>
              <a:rPr lang="en-CA" altLang="en-US" i="1">
                <a:latin typeface="Times New Roman" pitchFamily="18" charset="0"/>
                <a:cs typeface="Times New Roman" pitchFamily="18" charset="0"/>
              </a:rPr>
              <a:t>w</a:t>
            </a:r>
            <a:r>
              <a:rPr lang="en-CA" altLang="en-US">
                <a:latin typeface="Arial" charset="0"/>
                <a:cs typeface="Arial" charset="0"/>
              </a:rPr>
              <a:t> be the weight of this minimum spanning tree</a:t>
            </a:r>
          </a:p>
          <a:p>
            <a:pPr lvl="1"/>
            <a:r>
              <a:rPr lang="en-CA" altLang="en-US">
                <a:latin typeface="Arial" charset="0"/>
                <a:cs typeface="Arial" charset="0"/>
              </a:rPr>
              <a:t>Recall, however, that when we chose to add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baseline="-25000">
                <a:latin typeface="Times New Roman" pitchFamily="18" charset="0"/>
                <a:cs typeface="Times New Roman" pitchFamily="18" charset="0"/>
              </a:rPr>
              <a:t> + 1</a:t>
            </a:r>
            <a:r>
              <a:rPr lang="en-CA" altLang="en-US">
                <a:latin typeface="Arial" charset="0"/>
                <a:cs typeface="Arial" charset="0"/>
              </a:rPr>
              <a:t>, it was because </a:t>
            </a:r>
            <a:r>
              <a:rPr lang="en-CA" altLang="en-US" i="1">
                <a:latin typeface="Times New Roman" pitchFamily="18" charset="0"/>
                <a:cs typeface="Times New Roman" pitchFamily="18" charset="0"/>
              </a:rPr>
              <a:t>e</a:t>
            </a:r>
            <a:r>
              <a:rPr lang="en-CA" altLang="en-US" i="1" baseline="-25000">
                <a:latin typeface="Times New Roman" pitchFamily="18" charset="0"/>
                <a:cs typeface="Times New Roman" pitchFamily="18" charset="0"/>
              </a:rPr>
              <a:t>k</a:t>
            </a:r>
            <a:r>
              <a:rPr lang="en-CA" altLang="en-US" baseline="-25000">
                <a:latin typeface="Times New Roman" pitchFamily="18" charset="0"/>
                <a:cs typeface="Times New Roman" pitchFamily="18" charset="0"/>
              </a:rPr>
              <a:t> </a:t>
            </a:r>
            <a:r>
              <a:rPr lang="en-CA" altLang="en-US">
                <a:latin typeface="Arial" charset="0"/>
                <a:cs typeface="Arial" charset="0"/>
              </a:rPr>
              <a:t>was the edge connecting an adjacent vertex with least weight</a:t>
            </a:r>
          </a:p>
          <a:p>
            <a:pPr lvl="1"/>
            <a:r>
              <a:rPr lang="en-CA" altLang="en-US">
                <a:latin typeface="Arial" charset="0"/>
                <a:cs typeface="Arial" charset="0"/>
              </a:rPr>
              <a:t>Therefore                  where </a:t>
            </a:r>
            <a:r>
              <a:rPr lang="en-CA" altLang="en-US">
                <a:latin typeface="Times New Roman" pitchFamily="18" charset="0"/>
                <a:cs typeface="Times New Roman" pitchFamily="18" charset="0"/>
              </a:rPr>
              <a:t>|</a:t>
            </a:r>
            <a:r>
              <a:rPr lang="en-CA" altLang="en-US" i="1">
                <a:latin typeface="Times New Roman" pitchFamily="18" charset="0"/>
                <a:cs typeface="Times New Roman" pitchFamily="18" charset="0"/>
              </a:rPr>
              <a:t>e</a:t>
            </a:r>
            <a:r>
              <a:rPr lang="en-CA" altLang="en-US">
                <a:latin typeface="Times New Roman" pitchFamily="18" charset="0"/>
                <a:cs typeface="Times New Roman" pitchFamily="18" charset="0"/>
              </a:rPr>
              <a:t>|</a:t>
            </a:r>
            <a:r>
              <a:rPr lang="en-CA" altLang="en-US">
                <a:latin typeface="Arial" charset="0"/>
                <a:cs typeface="Arial" charset="0"/>
              </a:rPr>
              <a:t> represents the weight of the edge </a:t>
            </a:r>
            <a:r>
              <a:rPr lang="en-CA" altLang="en-US" i="1">
                <a:latin typeface="Times New Roman" pitchFamily="18" charset="0"/>
                <a:cs typeface="Times New Roman" pitchFamily="18" charset="0"/>
              </a:rPr>
              <a:t>e</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26628" name="Picture 4" descr="C:\Users\dwharder\Desktop\v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76588"/>
            <a:ext cx="4265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5"/>
          <p:cNvSpPr>
            <a:spLocks noChangeArrowheads="1"/>
          </p:cNvSpPr>
          <p:nvPr/>
        </p:nvSpPr>
        <p:spPr bwMode="auto">
          <a:xfrm>
            <a:off x="4724400" y="3984625"/>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v</a:t>
            </a:r>
            <a:r>
              <a:rPr lang="en-CA" altLang="en-US" sz="1400" i="1" baseline="-25000">
                <a:latin typeface="Times New Roman" pitchFamily="18" charset="0"/>
                <a:cs typeface="Times New Roman" pitchFamily="18" charset="0"/>
              </a:rPr>
              <a:t>k</a:t>
            </a:r>
            <a:r>
              <a:rPr lang="en-CA" altLang="en-US" sz="1400" baseline="-25000">
                <a:latin typeface="Times New Roman" pitchFamily="18" charset="0"/>
                <a:cs typeface="Times New Roman" pitchFamily="18" charset="0"/>
              </a:rPr>
              <a:t> + 1</a:t>
            </a:r>
            <a:endParaRPr lang="en-CA" altLang="en-US" sz="1400"/>
          </a:p>
        </p:txBody>
      </p:sp>
      <p:sp>
        <p:nvSpPr>
          <p:cNvPr id="26630" name="Rectangle 6"/>
          <p:cNvSpPr>
            <a:spLocks noChangeArrowheads="1"/>
          </p:cNvSpPr>
          <p:nvPr/>
        </p:nvSpPr>
        <p:spPr bwMode="auto">
          <a:xfrm>
            <a:off x="4592638" y="4221163"/>
            <a:ext cx="368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400">
                <a:solidFill>
                  <a:schemeClr val="tx1"/>
                </a:solidFill>
                <a:latin typeface="Arial" charset="0"/>
                <a:cs typeface="Arial" charset="0"/>
              </a:defRPr>
            </a:lvl1pPr>
            <a:lvl2pPr marL="742950" indent="-285750" eaLnBrk="0" hangingPunct="0">
              <a:spcBef>
                <a:spcPct val="20000"/>
              </a:spcBef>
              <a:buFont typeface="Arial" charset="0"/>
              <a:buChar char="–"/>
              <a:defRPr sz="2000">
                <a:solidFill>
                  <a:schemeClr val="tx1"/>
                </a:solidFill>
                <a:latin typeface="Arial" charset="0"/>
                <a:cs typeface="Arial" charset="0"/>
              </a:defRPr>
            </a:lvl2pPr>
            <a:lvl3pPr marL="1143000" indent="-228600" eaLnBrk="0" hangingPunct="0">
              <a:spcBef>
                <a:spcPct val="20000"/>
              </a:spcBef>
              <a:buFont typeface="Arial" charset="0"/>
              <a:buChar char="•"/>
              <a:defRPr>
                <a:solidFill>
                  <a:schemeClr val="tx1"/>
                </a:solidFill>
                <a:latin typeface="Arial" charset="0"/>
                <a:cs typeface="Arial" charset="0"/>
              </a:defRPr>
            </a:lvl3pPr>
            <a:lvl4pPr marL="1600200" indent="-228600" eaLnBrk="0" hangingPunct="0">
              <a:spcBef>
                <a:spcPct val="20000"/>
              </a:spcBef>
              <a:buFont typeface="Arial" charset="0"/>
              <a:buChar char="–"/>
              <a:defRPr sz="1600">
                <a:solidFill>
                  <a:schemeClr val="tx1"/>
                </a:solidFill>
                <a:latin typeface="Arial" charset="0"/>
                <a:cs typeface="Arial" charset="0"/>
              </a:defRPr>
            </a:lvl4pPr>
            <a:lvl5pPr marL="2057400" indent="-228600" eaLnBrk="0" hangingPunct="0">
              <a:spcBef>
                <a:spcPct val="20000"/>
              </a:spcBef>
              <a:buFont typeface="Arial" charset="0"/>
              <a:buChar char="»"/>
              <a:defRPr sz="16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600">
                <a:solidFill>
                  <a:schemeClr val="tx1"/>
                </a:solidFill>
                <a:latin typeface="Arial" charset="0"/>
                <a:cs typeface="Arial" charset="0"/>
              </a:defRPr>
            </a:lvl9pPr>
          </a:lstStyle>
          <a:p>
            <a:pPr eaLnBrk="1" hangingPunct="1">
              <a:spcBef>
                <a:spcPct val="0"/>
              </a:spcBef>
              <a:buFontTx/>
              <a:buNone/>
            </a:pPr>
            <a:r>
              <a:rPr lang="en-CA" altLang="en-US" sz="1400" i="1">
                <a:latin typeface="Times New Roman" pitchFamily="18" charset="0"/>
                <a:cs typeface="Times New Roman" pitchFamily="18" charset="0"/>
              </a:rPr>
              <a:t>e</a:t>
            </a:r>
            <a:r>
              <a:rPr lang="en-CA" altLang="en-US" sz="1400" i="1" baseline="-25000">
                <a:latin typeface="Times New Roman" pitchFamily="18" charset="0"/>
                <a:cs typeface="Times New Roman" pitchFamily="18" charset="0"/>
              </a:rPr>
              <a:t>k</a:t>
            </a:r>
            <a:r>
              <a:rPr lang="en-CA" altLang="en-US" sz="1400"/>
              <a:t> </a:t>
            </a:r>
          </a:p>
        </p:txBody>
      </p:sp>
      <p:graphicFrame>
        <p:nvGraphicFramePr>
          <p:cNvPr id="26631" name="Object 2"/>
          <p:cNvGraphicFramePr>
            <a:graphicFrameLocks noChangeAspect="1"/>
          </p:cNvGraphicFramePr>
          <p:nvPr/>
        </p:nvGraphicFramePr>
        <p:xfrm>
          <a:off x="4859338" y="5453063"/>
          <a:ext cx="144462" cy="207962"/>
        </p:xfrm>
        <a:graphic>
          <a:graphicData uri="http://schemas.openxmlformats.org/presentationml/2006/ole">
            <mc:AlternateContent xmlns:mc="http://schemas.openxmlformats.org/markup-compatibility/2006">
              <mc:Choice xmlns:v="urn:schemas-microsoft-com:vml" Requires="v">
                <p:oleObj spid="_x0000_s2089" name="Equation" r:id="rId4" imgW="114151" imgH="164885" progId="Equation.DSMT4">
                  <p:embed/>
                </p:oleObj>
              </mc:Choice>
              <mc:Fallback>
                <p:oleObj name="Equation" r:id="rId4" imgW="114151" imgH="16488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5453063"/>
                        <a:ext cx="144462" cy="2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3"/>
          <p:cNvGraphicFramePr>
            <a:graphicFrameLocks noChangeAspect="1"/>
          </p:cNvGraphicFramePr>
          <p:nvPr/>
        </p:nvGraphicFramePr>
        <p:xfrm>
          <a:off x="2449513" y="2565400"/>
          <a:ext cx="784225" cy="390525"/>
        </p:xfrm>
        <a:graphic>
          <a:graphicData uri="http://schemas.openxmlformats.org/presentationml/2006/ole">
            <mc:AlternateContent xmlns:mc="http://schemas.openxmlformats.org/markup-compatibility/2006">
              <mc:Choice xmlns:v="urn:schemas-microsoft-com:vml" Requires="v">
                <p:oleObj spid="_x0000_s2090" name="Equation" r:id="rId6" imgW="457200" imgH="228600" progId="Equation.DSMT4">
                  <p:embed/>
                </p:oleObj>
              </mc:Choice>
              <mc:Fallback>
                <p:oleObj name="Equation" r:id="rId6" imgW="4572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9513" y="2565400"/>
                        <a:ext cx="7842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4"/>
          <p:cNvGraphicFramePr>
            <a:graphicFrameLocks noChangeAspect="1"/>
          </p:cNvGraphicFramePr>
          <p:nvPr/>
        </p:nvGraphicFramePr>
        <p:xfrm>
          <a:off x="1900238" y="3284538"/>
          <a:ext cx="1133475" cy="392112"/>
        </p:xfrm>
        <a:graphic>
          <a:graphicData uri="http://schemas.openxmlformats.org/presentationml/2006/ole">
            <mc:AlternateContent xmlns:mc="http://schemas.openxmlformats.org/markup-compatibility/2006">
              <mc:Choice xmlns:v="urn:schemas-microsoft-com:vml" Requires="v">
                <p:oleObj spid="_x0000_s2091" name="Equation" r:id="rId8" imgW="660400" imgH="228600" progId="Equation.DSMT4">
                  <p:embed/>
                </p:oleObj>
              </mc:Choice>
              <mc:Fallback>
                <p:oleObj name="Equation" r:id="rId8" imgW="6604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0238" y="3284538"/>
                        <a:ext cx="11334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7607727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17089</TotalTime>
  <Words>2953</Words>
  <Application>Microsoft Office PowerPoint</Application>
  <PresentationFormat>On-screen Show (4:3)</PresentationFormat>
  <Paragraphs>720</Paragraphs>
  <Slides>50</Slides>
  <Notes>35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Calibri</vt:lpstr>
      <vt:lpstr>Symbol</vt:lpstr>
      <vt:lpstr>Times New Roman</vt:lpstr>
      <vt:lpstr>Custom Design</vt:lpstr>
      <vt:lpstr>Equation</vt:lpstr>
      <vt:lpstr>PowerPoint Presentation</vt:lpstr>
      <vt:lpstr>Outline</vt:lpstr>
      <vt:lpstr>Strategy</vt:lpstr>
      <vt:lpstr>Strategy</vt:lpstr>
      <vt:lpstr>Strategy</vt:lpstr>
      <vt:lpstr>Strategy</vt:lpstr>
      <vt:lpstr>Strategy</vt:lpstr>
      <vt:lpstr>Strategy</vt:lpstr>
      <vt:lpstr>Strategy</vt:lpstr>
      <vt:lpstr>Strategy</vt:lpstr>
      <vt:lpstr>Strategy</vt:lpstr>
      <vt:lpstr>Strategy</vt:lpstr>
      <vt:lpstr>Strategy</vt:lpstr>
      <vt:lpstr>Strategy</vt:lpstr>
      <vt:lpstr>Minimum Spanning Trees</vt:lpstr>
      <vt:lpstr>Prim's Algorithm</vt:lpstr>
      <vt:lpstr>Example</vt:lpstr>
      <vt:lpstr>Example</vt:lpstr>
      <vt:lpstr>PowerPoint Presentation</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Implementation and analysis</vt:lpstr>
      <vt:lpstr>Implementation and analysis</vt:lpstr>
      <vt:lpstr>Implementation and analysis</vt:lpstr>
      <vt:lpstr>Implementation and analysis</vt:lpstr>
      <vt:lpstr>Implementation and analysis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Mahdi Ebi</cp:lastModifiedBy>
  <cp:revision>1325</cp:revision>
  <dcterms:created xsi:type="dcterms:W3CDTF">2009-09-11T23:00:44Z</dcterms:created>
  <dcterms:modified xsi:type="dcterms:W3CDTF">2020-08-05T19:52:01Z</dcterms:modified>
</cp:coreProperties>
</file>