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56" r:id="rId3"/>
    <p:sldId id="305" r:id="rId4"/>
    <p:sldId id="306" r:id="rId5"/>
    <p:sldId id="307" r:id="rId6"/>
    <p:sldId id="308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16" r:id="rId16"/>
    <p:sldId id="317" r:id="rId17"/>
    <p:sldId id="318" r:id="rId18"/>
    <p:sldId id="319" r:id="rId19"/>
    <p:sldId id="365" r:id="rId20"/>
    <p:sldId id="366" r:id="rId21"/>
    <p:sldId id="368" r:id="rId22"/>
    <p:sldId id="370" r:id="rId23"/>
    <p:sldId id="371" r:id="rId24"/>
    <p:sldId id="372" r:id="rId25"/>
    <p:sldId id="373" r:id="rId26"/>
    <p:sldId id="374" r:id="rId27"/>
    <p:sldId id="328" r:id="rId28"/>
    <p:sldId id="3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119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D101-EBA1-46BE-BD17-3ABA82C37E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B1E4-1DF8-4B16-8100-EF1EF863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514599"/>
          </a:xfrm>
        </p:spPr>
        <p:txBody>
          <a:bodyPr/>
          <a:lstStyle>
            <a:lvl1pPr algn="ctr">
              <a:lnSpc>
                <a:spcPct val="200000"/>
              </a:lnSpc>
              <a:spcAft>
                <a:spcPts val="1200"/>
              </a:spcAft>
              <a:defRPr sz="3600" b="1" i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320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13,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332 Data Abstractions, Summer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August 13,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CSE 332 Data Abstractions, Summer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i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br>
              <a:rPr lang="en-US" dirty="0"/>
            </a:br>
            <a:r>
              <a:rPr lang="en-US" dirty="0"/>
              <a:t>Minimum Spanning Trees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Mahdi Ebrahimi</a:t>
            </a:r>
          </a:p>
          <a:p>
            <a:r>
              <a:rPr lang="en-US" dirty="0"/>
              <a:t>Summer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60181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07871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94370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14467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18185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41984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56251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5782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0150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770502"/>
            <a:ext cx="4208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dirty="0"/>
              <a:t>(A, D)		(C, F)</a:t>
            </a:r>
          </a:p>
          <a:p>
            <a:r>
              <a:rPr lang="en-US" sz="2000" dirty="0"/>
              <a:t>(B, E)		(D, E)</a:t>
            </a:r>
          </a:p>
          <a:p>
            <a:r>
              <a:rPr lang="en-US" sz="2000" dirty="0"/>
              <a:t>(C, D)		(E, G)</a:t>
            </a:r>
          </a:p>
          <a:p>
            <a:endParaRPr lang="en-US" sz="2000" dirty="0"/>
          </a:p>
          <a:p>
            <a:r>
              <a:rPr lang="en-US" sz="2000" b="1" dirty="0"/>
              <a:t>Total Cost: 	9</a:t>
            </a:r>
          </a:p>
        </p:txBody>
      </p:sp>
    </p:spTree>
    <p:extLst>
      <p:ext uri="{BB962C8B-B14F-4D97-AF65-F5344CB8AC3E}">
        <p14:creationId xmlns:p14="http://schemas.microsoft.com/office/powerpoint/2010/main" val="229683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Prim's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Correctness</a:t>
            </a:r>
          </a:p>
          <a:p>
            <a:r>
              <a:rPr lang="en-US" dirty="0"/>
              <a:t>Intuitively similar to </a:t>
            </a:r>
            <a:r>
              <a:rPr lang="en-US" dirty="0" err="1"/>
              <a:t>Dijkstra's</a:t>
            </a:r>
            <a:r>
              <a:rPr lang="en-US" dirty="0"/>
              <a:t> algorithm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Run-time</a:t>
            </a:r>
          </a:p>
          <a:p>
            <a:r>
              <a:rPr lang="en-US" dirty="0"/>
              <a:t>Same as </a:t>
            </a:r>
            <a:r>
              <a:rPr lang="en-US" dirty="0" err="1"/>
              <a:t>Dijkstra's</a:t>
            </a:r>
            <a:r>
              <a:rPr lang="en-US" dirty="0"/>
              <a:t> algorithm</a:t>
            </a:r>
          </a:p>
          <a:p>
            <a:r>
              <a:rPr lang="en-US" dirty="0"/>
              <a:t>O(|E|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/>
              <a:t> |V|) using a priority queue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Central Idea: </a:t>
            </a:r>
          </a:p>
          <a:p>
            <a:r>
              <a:rPr lang="en-US" sz="2000" dirty="0"/>
              <a:t>Grow a forest out of edges that do not grow a cycle, just like for the spanning tree problem.</a:t>
            </a:r>
          </a:p>
          <a:p>
            <a:r>
              <a:rPr lang="en-US" sz="2000" dirty="0"/>
              <a:t>But now consider the edges in order by weight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2400" dirty="0"/>
              <a:t>Basic implementation: </a:t>
            </a:r>
          </a:p>
          <a:p>
            <a:r>
              <a:rPr lang="en-US" sz="2000" dirty="0"/>
              <a:t>Sort edges by weight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O(|E|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dirty="0"/>
              <a:t> |E|) = O(|E|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dirty="0"/>
              <a:t> |V|)</a:t>
            </a:r>
          </a:p>
          <a:p>
            <a:r>
              <a:rPr lang="en-US" sz="2000" dirty="0"/>
              <a:t>Iterate through edges using DSUF for cycle detection </a:t>
            </a:r>
            <a:br>
              <a:rPr lang="en-US" sz="2000" dirty="0"/>
            </a:b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O(|E|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dirty="0"/>
              <a:t> |V|)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2400" dirty="0"/>
              <a:t>Somewhat better implementation:</a:t>
            </a:r>
          </a:p>
          <a:p>
            <a:r>
              <a:rPr lang="en-US" sz="2000" dirty="0"/>
              <a:t>Floyd’s algorithm to build min-heap with edges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O(|E|)</a:t>
            </a:r>
          </a:p>
          <a:p>
            <a:r>
              <a:rPr lang="en-US" sz="2000" dirty="0"/>
              <a:t>Iterate through edges using DSUF for cycle detection and </a:t>
            </a:r>
            <a:r>
              <a:rPr lang="en-US" sz="2000" dirty="0" err="1">
                <a:latin typeface="+mj-lt"/>
                <a:cs typeface="Courier New" pitchFamily="49" charset="0"/>
              </a:rPr>
              <a:t>deleteMin</a:t>
            </a:r>
            <a:r>
              <a:rPr lang="en-US" sz="2000" dirty="0"/>
              <a:t> to get next edge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O(|E|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000" dirty="0"/>
              <a:t> |V|)</a:t>
            </a:r>
          </a:p>
          <a:p>
            <a:r>
              <a:rPr lang="en-US" sz="2000" dirty="0"/>
              <a:t>Not better worst-case asymptotically, but often stop long before considering all edges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Put edges in min-heap using edge weights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Create DSUF with each vertex in its own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While output size &lt; |V|-1</a:t>
            </a:r>
          </a:p>
          <a:p>
            <a:pPr marL="922337" lvl="1" indent="-457200">
              <a:buFont typeface="+mj-lt"/>
              <a:buAutoNum type="alphaLcParenR"/>
            </a:pPr>
            <a:r>
              <a:rPr lang="en-US" sz="2000" dirty="0">
                <a:latin typeface="+mj-lt"/>
              </a:rPr>
              <a:t>Consider next smallest edge </a:t>
            </a:r>
            <a:r>
              <a:rPr lang="en-US" sz="2000" dirty="0">
                <a:latin typeface="+mj-lt"/>
                <a:cs typeface="Courier New" pitchFamily="49" charset="0"/>
              </a:rPr>
              <a:t>(</a:t>
            </a:r>
            <a:r>
              <a:rPr lang="en-US" sz="2000" dirty="0" err="1">
                <a:latin typeface="+mj-lt"/>
                <a:cs typeface="Courier New" pitchFamily="49" charset="0"/>
              </a:rPr>
              <a:t>u,v</a:t>
            </a:r>
            <a:r>
              <a:rPr lang="en-US" sz="2000" dirty="0">
                <a:latin typeface="+mj-lt"/>
                <a:cs typeface="Courier New" pitchFamily="49" charset="0"/>
              </a:rPr>
              <a:t>)</a:t>
            </a:r>
          </a:p>
          <a:p>
            <a:pPr marL="922337" lvl="1" indent="-457200">
              <a:buFont typeface="+mj-lt"/>
              <a:buAutoNum type="alphaLcParenR"/>
            </a:pPr>
            <a:r>
              <a:rPr lang="en-US" sz="2000" dirty="0">
                <a:latin typeface="+mj-lt"/>
              </a:rPr>
              <a:t>if </a:t>
            </a:r>
            <a:r>
              <a:rPr lang="en-US" sz="2000" dirty="0">
                <a:latin typeface="+mj-lt"/>
                <a:cs typeface="Courier New" pitchFamily="49" charset="0"/>
              </a:rPr>
              <a:t>find(</a:t>
            </a:r>
            <a:r>
              <a:rPr lang="en-US" sz="2000" dirty="0" err="1">
                <a:latin typeface="+mj-lt"/>
                <a:cs typeface="Courier New" pitchFamily="49" charset="0"/>
              </a:rPr>
              <a:t>u,v</a:t>
            </a:r>
            <a:r>
              <a:rPr lang="en-US" sz="2000" dirty="0">
                <a:latin typeface="+mj-lt"/>
                <a:cs typeface="Courier New" pitchFamily="49" charset="0"/>
              </a:rPr>
              <a:t>)</a:t>
            </a:r>
            <a:r>
              <a:rPr lang="en-US" sz="2000" dirty="0">
                <a:latin typeface="+mj-lt"/>
              </a:rPr>
              <a:t> indicates </a:t>
            </a:r>
            <a:r>
              <a:rPr lang="en-US" sz="2000" dirty="0">
                <a:latin typeface="+mj-lt"/>
                <a:cs typeface="Courier New" pitchFamily="49" charset="0"/>
              </a:rPr>
              <a:t>u</a:t>
            </a:r>
            <a:r>
              <a:rPr lang="en-US" sz="2000" dirty="0">
                <a:latin typeface="+mj-lt"/>
              </a:rPr>
              <a:t> and </a:t>
            </a:r>
            <a:r>
              <a:rPr lang="en-US" sz="2000" dirty="0">
                <a:latin typeface="+mj-lt"/>
                <a:cs typeface="Courier New" pitchFamily="49" charset="0"/>
              </a:rPr>
              <a:t>v</a:t>
            </a:r>
            <a:r>
              <a:rPr lang="en-US" sz="2000" dirty="0">
                <a:latin typeface="+mj-lt"/>
              </a:rPr>
              <a:t> are in different sets</a:t>
            </a:r>
          </a:p>
          <a:p>
            <a:pPr marL="1139825" lvl="2" indent="-225425"/>
            <a:r>
              <a:rPr lang="en-US" sz="2000" dirty="0">
                <a:latin typeface="+mj-lt"/>
              </a:rPr>
              <a:t> output </a:t>
            </a:r>
            <a:r>
              <a:rPr lang="en-US" sz="2000" dirty="0">
                <a:latin typeface="+mj-lt"/>
                <a:cs typeface="Courier New" pitchFamily="49" charset="0"/>
              </a:rPr>
              <a:t>(</a:t>
            </a:r>
            <a:r>
              <a:rPr lang="en-US" sz="2000" dirty="0" err="1">
                <a:latin typeface="+mj-lt"/>
                <a:cs typeface="Courier New" pitchFamily="49" charset="0"/>
              </a:rPr>
              <a:t>u,v</a:t>
            </a:r>
            <a:r>
              <a:rPr lang="en-US" sz="2000" dirty="0">
                <a:latin typeface="+mj-lt"/>
                <a:cs typeface="Courier New" pitchFamily="49" charset="0"/>
              </a:rPr>
              <a:t>)</a:t>
            </a:r>
          </a:p>
          <a:p>
            <a:pPr marL="1139825" lvl="2" indent="-225425"/>
            <a:r>
              <a:rPr lang="en-US" sz="2000" dirty="0">
                <a:latin typeface="+mj-lt"/>
                <a:cs typeface="Courier New" pitchFamily="49" charset="0"/>
              </a:rPr>
              <a:t> union(</a:t>
            </a:r>
            <a:r>
              <a:rPr lang="en-US" sz="2000" dirty="0" err="1">
                <a:latin typeface="+mj-lt"/>
                <a:cs typeface="Courier New" pitchFamily="49" charset="0"/>
              </a:rPr>
              <a:t>u,v</a:t>
            </a:r>
            <a:r>
              <a:rPr lang="en-US" sz="2000" dirty="0">
                <a:latin typeface="+mj-lt"/>
                <a:cs typeface="Courier New" pitchFamily="49" charset="0"/>
              </a:rPr>
              <a:t>)</a:t>
            </a:r>
          </a:p>
          <a:p>
            <a:pPr marL="1257300" lvl="2" indent="-457200"/>
            <a:endParaRPr lang="en-US" sz="2000" dirty="0">
              <a:latin typeface="+mj-lt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Recall invariant: </a:t>
            </a:r>
          </a:p>
          <a:p>
            <a:pPr marL="457200" indent="-457200"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	u and v in same set if and only if connected in output-so-far</a:t>
            </a:r>
          </a:p>
          <a:p>
            <a:pPr marL="857250" lvl="1" indent="-457200">
              <a:buNone/>
            </a:pP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7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(A,D) (C,D) (B,E) 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(A) (B) (C) (D) (E)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18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9234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/>
              <a:t>(C,D) (B,E) 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(A,D) (B) (C) (E)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19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8025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Prim and </a:t>
            </a:r>
            <a:r>
              <a:rPr lang="en-US" dirty="0" err="1"/>
              <a:t>KruskaL's</a:t>
            </a:r>
            <a:r>
              <a:rPr lang="en-US" dirty="0"/>
              <a:t>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87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/>
              <a:t>(B,E) 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(A,C,D) (B) (E)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20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55642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/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(A,C,D) (B,E) 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(B,E)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21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6506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(A,B) 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(A,B,C,D,E)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(B,E) (D,E)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22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26"/>
          <p:cNvCxnSpPr>
            <a:cxnSpLocks noChangeShapeType="1"/>
            <a:stCxn id="50" idx="2"/>
            <a:endCxn id="48" idx="6"/>
          </p:cNvCxnSpPr>
          <p:nvPr/>
        </p:nvCxnSpPr>
        <p:spPr bwMode="auto">
          <a:xfrm flipH="1">
            <a:off x="1190470" y="137360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1647670" y="103229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3797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/>
              <a:t>(C,F) 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(A,B,C,D,E)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(B,E) (D,E)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23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5113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(C,F)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/>
              <a:t>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(A,B,C,D,E,F)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(B,E) (D,E) (C,F)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24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6" name="AutoShape 24"/>
          <p:cNvCxnSpPr>
            <a:cxnSpLocks noChangeShapeType="1"/>
            <a:stCxn id="48" idx="4"/>
            <a:endCxn id="51" idx="0"/>
          </p:cNvCxnSpPr>
          <p:nvPr/>
        </p:nvCxnSpPr>
        <p:spPr bwMode="auto">
          <a:xfrm flipH="1">
            <a:off x="847570" y="164030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550890" y="186890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1491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(C,F)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(A,B,C,D,E,F) (G)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(B,E) (D,E) (C,F)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25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91690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2651125" y="1143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54324" y="839449"/>
            <a:ext cx="4684745" cy="3351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Edges in sorted order: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(C,D)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(B,E)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(D,E)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2: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(A,B)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(C,F)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(A,C)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3:  	</a:t>
            </a:r>
            <a:r>
              <a:rPr lang="en-US" sz="2400" strike="sngStrike" dirty="0">
                <a:solidFill>
                  <a:schemeClr val="bg1">
                    <a:lumMod val="75000"/>
                  </a:schemeClr>
                </a:solidFill>
              </a:rPr>
              <a:t>(E,G)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5:  	(D,G) (B,D)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6:  	(D,F)</a:t>
            </a:r>
          </a:p>
          <a:p>
            <a:pPr marL="465138" indent="-465138">
              <a:buNone/>
              <a:tabLst>
                <a:tab pos="630238" algn="l"/>
              </a:tabLst>
            </a:pPr>
            <a:r>
              <a:rPr lang="en-US" sz="2400" dirty="0"/>
              <a:t>10:	(F,G)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5416686"/>
            <a:ext cx="779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At each step, the union/find sets are the trees in the forest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4191000"/>
            <a:ext cx="7086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Sets: 	(A,B,C,D,E,F,G)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19213" algn="l"/>
              </a:tabLst>
              <a:defRPr/>
            </a:pPr>
            <a:r>
              <a:rPr lang="en-US" sz="2400" kern="0" dirty="0"/>
              <a:t>Output:	(A,D) (C,D) (B,E) (D,E) (C,F) (E,G)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26</a:t>
            </a:fld>
            <a:endParaRPr lang="en-US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809470" y="12593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287264" y="11831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57070" y="24785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2257270" y="224990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71963" y="331749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552670" y="18800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400270" y="287062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58" name="AutoShape 32"/>
          <p:cNvCxnSpPr>
            <a:cxnSpLocks noChangeShapeType="1"/>
            <a:stCxn id="52" idx="0"/>
            <a:endCxn id="50" idx="4"/>
          </p:cNvCxnSpPr>
          <p:nvPr/>
        </p:nvCxnSpPr>
        <p:spPr bwMode="auto">
          <a:xfrm flipV="1">
            <a:off x="2447770" y="156410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1723870" y="1651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515850" y="178471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63" name="AutoShape 26"/>
          <p:cNvCxnSpPr>
            <a:cxnSpLocks noChangeShapeType="1"/>
            <a:stCxn id="48" idx="5"/>
            <a:endCxn id="52" idx="1"/>
          </p:cNvCxnSpPr>
          <p:nvPr/>
        </p:nvCxnSpPr>
        <p:spPr bwMode="auto">
          <a:xfrm rot="16200000" flipH="1">
            <a:off x="1363274" y="135591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64" name="AutoShape 26"/>
          <p:cNvCxnSpPr>
            <a:cxnSpLocks noChangeShapeType="1"/>
            <a:stCxn id="51" idx="6"/>
            <a:endCxn id="52" idx="2"/>
          </p:cNvCxnSpPr>
          <p:nvPr/>
        </p:nvCxnSpPr>
        <p:spPr bwMode="auto">
          <a:xfrm flipV="1">
            <a:off x="1038070" y="244040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334764" y="220522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6" name="AutoShape 26"/>
          <p:cNvCxnSpPr>
            <a:cxnSpLocks noChangeShapeType="1"/>
            <a:stCxn id="52" idx="6"/>
            <a:endCxn id="54" idx="3"/>
          </p:cNvCxnSpPr>
          <p:nvPr/>
        </p:nvCxnSpPr>
        <p:spPr bwMode="auto">
          <a:xfrm flipV="1">
            <a:off x="2638270" y="2205224"/>
            <a:ext cx="970196" cy="23518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2934964" y="195335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68" name="AutoShape 32"/>
          <p:cNvCxnSpPr>
            <a:cxnSpLocks noChangeShapeType="1"/>
            <a:stCxn id="54" idx="1"/>
            <a:endCxn id="50" idx="6"/>
          </p:cNvCxnSpPr>
          <p:nvPr/>
        </p:nvCxnSpPr>
        <p:spPr bwMode="auto">
          <a:xfrm flipH="1" flipV="1">
            <a:off x="2668264" y="1373607"/>
            <a:ext cx="940202" cy="56220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163564" y="127042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70" name="AutoShape 26"/>
          <p:cNvCxnSpPr>
            <a:cxnSpLocks noChangeShapeType="1"/>
            <a:stCxn id="51" idx="5"/>
            <a:endCxn id="53" idx="1"/>
          </p:cNvCxnSpPr>
          <p:nvPr/>
        </p:nvCxnSpPr>
        <p:spPr bwMode="auto">
          <a:xfrm>
            <a:off x="982274" y="2803711"/>
            <a:ext cx="845485" cy="56957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1135312" y="310788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72" name="AutoShape 32"/>
          <p:cNvCxnSpPr>
            <a:cxnSpLocks noChangeShapeType="1"/>
            <a:stCxn id="52" idx="4"/>
            <a:endCxn id="53" idx="7"/>
          </p:cNvCxnSpPr>
          <p:nvPr/>
        </p:nvCxnSpPr>
        <p:spPr bwMode="auto">
          <a:xfrm flipH="1">
            <a:off x="2097167" y="263090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3" name="Text Box 63"/>
          <p:cNvSpPr txBox="1">
            <a:spLocks noChangeArrowheads="1"/>
          </p:cNvSpPr>
          <p:nvPr/>
        </p:nvSpPr>
        <p:spPr bwMode="auto">
          <a:xfrm>
            <a:off x="1952470" y="27507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2964944" y="24434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75" name="AutoShape 26"/>
          <p:cNvCxnSpPr>
            <a:cxnSpLocks noChangeShapeType="1"/>
            <a:stCxn id="52" idx="5"/>
            <a:endCxn id="55" idx="1"/>
          </p:cNvCxnSpPr>
          <p:nvPr/>
        </p:nvCxnSpPr>
        <p:spPr bwMode="auto">
          <a:xfrm rot="16200000" flipH="1">
            <a:off x="2843618" y="231396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6" name="AutoShape 26"/>
          <p:cNvCxnSpPr>
            <a:cxnSpLocks noChangeShapeType="1"/>
            <a:stCxn id="55" idx="0"/>
            <a:endCxn id="54" idx="4"/>
          </p:cNvCxnSpPr>
          <p:nvPr/>
        </p:nvCxnSpPr>
        <p:spPr bwMode="auto">
          <a:xfrm rot="5400000" flipH="1" flipV="1">
            <a:off x="3362170" y="2489620"/>
            <a:ext cx="609600" cy="1524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3673840" y="23821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78" name="AutoShape 26"/>
          <p:cNvCxnSpPr>
            <a:cxnSpLocks noChangeShapeType="1"/>
            <a:stCxn id="53" idx="6"/>
            <a:endCxn id="55" idx="3"/>
          </p:cNvCxnSpPr>
          <p:nvPr/>
        </p:nvCxnSpPr>
        <p:spPr bwMode="auto">
          <a:xfrm flipV="1">
            <a:off x="2152963" y="319582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2477764" y="296306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40597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</a:t>
            </a:r>
            <a:r>
              <a:rPr lang="en-US" dirty="0" err="1"/>
              <a:t>Kruskal's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Correctness: It is a spanning tree</a:t>
            </a:r>
          </a:p>
          <a:p>
            <a:r>
              <a:rPr lang="en-US" sz="2800" dirty="0"/>
              <a:t>When we add an edge, it adds a vertex to the tree (or else it would have created a cycle)</a:t>
            </a:r>
          </a:p>
          <a:p>
            <a:r>
              <a:rPr lang="en-US" sz="2800" dirty="0"/>
              <a:t>The graph is connected, we consider all edges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Correctness: That it is minimum weight</a:t>
            </a:r>
          </a:p>
          <a:p>
            <a:r>
              <a:rPr lang="en-US" dirty="0"/>
              <a:t>Can be shown by induction</a:t>
            </a:r>
          </a:p>
          <a:p>
            <a:r>
              <a:rPr lang="en-US" dirty="0"/>
              <a:t>At every step, the output is a subset of a minimum tree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Run-time</a:t>
            </a:r>
          </a:p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b="1" dirty="0"/>
              <a:t>|E|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b="1" dirty="0"/>
              <a:t> |V|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Which 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Time/space complexities essentially the same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Both are fairly simple to implement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Still, </a:t>
            </a:r>
            <a:r>
              <a:rPr lang="en-US" sz="2800" dirty="0" err="1"/>
              <a:t>Kruskal's</a:t>
            </a:r>
            <a:r>
              <a:rPr lang="en-US" sz="2800" dirty="0"/>
              <a:t> is slightly better</a:t>
            </a:r>
          </a:p>
          <a:p>
            <a:r>
              <a:rPr lang="en-US" sz="2800" dirty="0"/>
              <a:t>If the graph is not connected, </a:t>
            </a:r>
            <a:r>
              <a:rPr lang="en-US" sz="2800" dirty="0" err="1"/>
              <a:t>Kruskal's</a:t>
            </a:r>
            <a:r>
              <a:rPr lang="en-US" sz="2800" dirty="0"/>
              <a:t> will find a forest of minimum spanning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Problem, Two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Algorithm #1: </a:t>
            </a:r>
            <a:r>
              <a:rPr lang="en-US" sz="2800" dirty="0">
                <a:solidFill>
                  <a:schemeClr val="accent6"/>
                </a:solidFill>
              </a:rPr>
              <a:t>Prim's Algorithm</a:t>
            </a:r>
          </a:p>
          <a:p>
            <a:r>
              <a:rPr lang="en-US" sz="2400" dirty="0"/>
              <a:t>Shortest-path is to Dijkstra’s Algorithm as Minimum Spanning Tree is to Prim’s Algorithm</a:t>
            </a:r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r>
              <a:rPr lang="en-US" sz="2800" dirty="0"/>
              <a:t>Algorithm #2: </a:t>
            </a:r>
            <a:r>
              <a:rPr lang="en-US" sz="2800" dirty="0" err="1">
                <a:solidFill>
                  <a:schemeClr val="accent6"/>
                </a:solidFill>
              </a:rPr>
              <a:t>Kruskal's</a:t>
            </a:r>
            <a:r>
              <a:rPr lang="en-US" sz="2800" dirty="0">
                <a:solidFill>
                  <a:schemeClr val="accent6"/>
                </a:solidFill>
              </a:rPr>
              <a:t> Algorithm</a:t>
            </a:r>
          </a:p>
          <a:p>
            <a:r>
              <a:rPr lang="en-US" sz="2400" dirty="0"/>
              <a:t>Exactly our forest-merging approach to spanning tree but process edges in cost order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Prim’s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Central Idea: </a:t>
            </a:r>
          </a:p>
          <a:p>
            <a:r>
              <a:rPr lang="en-US" sz="2000" dirty="0"/>
              <a:t>Grow a tree by adding an edge from the “known” vertices to the “unknown” vertices. </a:t>
            </a:r>
          </a:p>
          <a:p>
            <a:r>
              <a:rPr lang="en-US" sz="2000" dirty="0"/>
              <a:t>Pick the edge with the smallest weight that connects “known” to “unknown.”</a:t>
            </a:r>
          </a:p>
          <a:p>
            <a:pPr>
              <a:buNone/>
            </a:pPr>
            <a:endParaRPr lang="en-US" sz="800" dirty="0"/>
          </a:p>
          <a:p>
            <a:pPr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Recall </a:t>
            </a:r>
            <a:r>
              <a:rPr lang="en-US" sz="2400" dirty="0" err="1"/>
              <a:t>Dijkstra</a:t>
            </a:r>
            <a:r>
              <a:rPr lang="en-US" sz="2400" dirty="0"/>
              <a:t> picked “edge with closest known distance to source.” </a:t>
            </a:r>
          </a:p>
          <a:p>
            <a:r>
              <a:rPr lang="en-US" sz="2000" dirty="0"/>
              <a:t>But that is not what we want here</a:t>
            </a:r>
          </a:p>
          <a:p>
            <a:r>
              <a:rPr lang="en-US" sz="2000" dirty="0"/>
              <a:t>Otherwise identical</a:t>
            </a:r>
          </a:p>
          <a:p>
            <a:r>
              <a:rPr lang="en-US" sz="2000" dirty="0"/>
              <a:t>Feel free to look back and compare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: Prim's Algorithm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 each node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, set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v.cost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 </a:t>
            </a:r>
            <a:r>
              <a:rPr lang="en-US" dirty="0">
                <a:latin typeface="+mj-lt"/>
                <a:cs typeface="Courier New" pitchFamily="49" charset="0"/>
                <a:sym typeface="Symbol"/>
              </a:rPr>
              <a:t>and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v.known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 = false</a:t>
            </a:r>
          </a:p>
          <a:p>
            <a:pPr marL="457200" indent="-457200">
              <a:buFont typeface="+mj-lt"/>
              <a:buAutoNum type="arabicPeriod"/>
            </a:pPr>
            <a:endParaRPr lang="en-US" sz="1800" b="1" dirty="0">
              <a:latin typeface="+mj-lt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any node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v.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>
                <a:latin typeface="+mj-lt"/>
                <a:cs typeface="Courier New" pitchFamily="49" charset="0"/>
              </a:rPr>
              <a:t>Mark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as known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>
                <a:latin typeface="+mj-lt"/>
                <a:cs typeface="Courier New" pitchFamily="49" charset="0"/>
              </a:rPr>
              <a:t>For each edge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with weight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, set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w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u.prev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v</a:t>
            </a:r>
          </a:p>
          <a:p>
            <a:pPr marL="457200" indent="-457200">
              <a:buFont typeface="+mj-lt"/>
              <a:buAutoNum type="arabicPeriod"/>
            </a:pPr>
            <a:endParaRPr lang="en-US" sz="1800" b="1" dirty="0">
              <a:latin typeface="+mj-lt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there are unknown nodes in the graph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Select the unknown node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with lowest cost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Mark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as known and add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v.prev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to output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For each edge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with weight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,</a:t>
            </a:r>
          </a:p>
          <a:p>
            <a:pPr marL="857250" lvl="1" indent="-457200">
              <a:buNone/>
            </a:pPr>
            <a:r>
              <a:rPr lang="en-US" dirty="0"/>
              <a:t>		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if(w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857250" lvl="1" indent="-457200">
              <a:buNone/>
            </a:pPr>
            <a:r>
              <a:rPr lang="en-US" dirty="0"/>
              <a:t>		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w;</a:t>
            </a:r>
          </a:p>
          <a:p>
            <a:pPr marL="857250" lvl="1" indent="-45720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u.prev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v;</a:t>
            </a:r>
          </a:p>
          <a:p>
            <a:pPr marL="857250" lvl="1" indent="-457200">
              <a:buNone/>
            </a:pPr>
            <a:r>
              <a:rPr lang="en-US" dirty="0"/>
              <a:t>		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57250" lvl="1" indent="-45720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76210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06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95166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17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78701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9716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Prim's Algorithm</a:t>
            </a:r>
          </a:p>
        </p:txBody>
      </p:sp>
      <p:cxnSp>
        <p:nvCxnSpPr>
          <p:cNvPr id="14" name="AutoShape 24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952500" y="1970087"/>
            <a:ext cx="152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1295400" y="1703387"/>
            <a:ext cx="1096794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2552700" y="1893887"/>
            <a:ext cx="29994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1752600" y="1362075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1828800" y="1981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655820" y="2198687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2620780" y="2114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30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468204" y="1685691"/>
            <a:ext cx="721192" cy="117839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cxnSp>
        <p:nvCxnSpPr>
          <p:cNvPr id="31" name="AutoShape 26"/>
          <p:cNvCxnSpPr>
            <a:cxnSpLocks noChangeShapeType="1"/>
            <a:stCxn id="9" idx="6"/>
            <a:endCxn id="10" idx="2"/>
          </p:cNvCxnSpPr>
          <p:nvPr/>
        </p:nvCxnSpPr>
        <p:spPr bwMode="auto">
          <a:xfrm flipV="1">
            <a:off x="1143000" y="2770187"/>
            <a:ext cx="1219200" cy="2286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med" len="med"/>
          </a:ln>
        </p:spPr>
      </p:cxn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1439694" y="2535004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3" name="AutoShape 26"/>
          <p:cNvCxnSpPr>
            <a:cxnSpLocks noChangeShapeType="1"/>
            <a:stCxn id="10" idx="6"/>
            <a:endCxn id="12" idx="3"/>
          </p:cNvCxnSpPr>
          <p:nvPr/>
        </p:nvCxnSpPr>
        <p:spPr bwMode="auto">
          <a:xfrm flipV="1">
            <a:off x="2743200" y="25350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3039894" y="228313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5" name="AutoShape 32"/>
          <p:cNvCxnSpPr>
            <a:cxnSpLocks noChangeShapeType="1"/>
            <a:stCxn id="12" idx="1"/>
            <a:endCxn id="8" idx="6"/>
          </p:cNvCxnSpPr>
          <p:nvPr/>
        </p:nvCxnSpPr>
        <p:spPr bwMode="auto">
          <a:xfrm flipH="1" flipV="1">
            <a:off x="2773194" y="1703387"/>
            <a:ext cx="940202" cy="5622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268494" y="160020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</a:t>
            </a:r>
          </a:p>
        </p:txBody>
      </p:sp>
      <p:cxnSp>
        <p:nvCxnSpPr>
          <p:cNvPr id="37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1087204" y="3133491"/>
            <a:ext cx="845485" cy="5695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8" name="Text Box 66"/>
          <p:cNvSpPr txBox="1">
            <a:spLocks noChangeArrowheads="1"/>
          </p:cNvSpPr>
          <p:nvPr/>
        </p:nvSpPr>
        <p:spPr bwMode="auto">
          <a:xfrm>
            <a:off x="1240242" y="343766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2</a:t>
            </a:r>
          </a:p>
        </p:txBody>
      </p:sp>
      <p:cxnSp>
        <p:nvCxnSpPr>
          <p:cNvPr id="39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flipH="1">
            <a:off x="2202097" y="2960687"/>
            <a:ext cx="350603" cy="74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 Box 63"/>
          <p:cNvSpPr txBox="1">
            <a:spLocks noChangeArrowheads="1"/>
          </p:cNvSpPr>
          <p:nvPr/>
        </p:nvSpPr>
        <p:spPr bwMode="auto">
          <a:xfrm>
            <a:off x="2057400" y="3080543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6</a:t>
            </a: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3069874" y="277318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5</a:t>
            </a:r>
          </a:p>
        </p:txBody>
      </p:sp>
      <p:cxnSp>
        <p:nvCxnSpPr>
          <p:cNvPr id="42" name="AutoShape 26"/>
          <p:cNvCxnSpPr>
            <a:cxnSpLocks noChangeShapeType="1"/>
            <a:stCxn id="10" idx="5"/>
            <a:endCxn id="13" idx="1"/>
          </p:cNvCxnSpPr>
          <p:nvPr/>
        </p:nvCxnSpPr>
        <p:spPr bwMode="auto">
          <a:xfrm rot="16200000" flipH="1">
            <a:off x="2948548" y="26437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3" name="AutoShape 26"/>
          <p:cNvCxnSpPr>
            <a:cxnSpLocks noChangeShapeType="1"/>
            <a:stCxn id="13" idx="0"/>
            <a:endCxn id="12" idx="4"/>
          </p:cNvCxnSpPr>
          <p:nvPr/>
        </p:nvCxnSpPr>
        <p:spPr bwMode="auto">
          <a:xfrm rot="5400000" flipH="1" flipV="1">
            <a:off x="3467100" y="28194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3778770" y="271197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3</a:t>
            </a:r>
          </a:p>
        </p:txBody>
      </p:sp>
      <p:cxnSp>
        <p:nvCxnSpPr>
          <p:cNvPr id="45" name="AutoShape 26"/>
          <p:cNvCxnSpPr>
            <a:cxnSpLocks noChangeShapeType="1"/>
            <a:stCxn id="11" idx="6"/>
            <a:endCxn id="13" idx="3"/>
          </p:cNvCxnSpPr>
          <p:nvPr/>
        </p:nvCxnSpPr>
        <p:spPr bwMode="auto">
          <a:xfrm flipV="1">
            <a:off x="2257893" y="3525604"/>
            <a:ext cx="1303103" cy="3121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582694" y="3292840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38118"/>
              </p:ext>
            </p:extLst>
          </p:nvPr>
        </p:nvGraphicFramePr>
        <p:xfrm>
          <a:off x="4572000" y="32004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914400" y="15890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92194" y="15128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28082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362200" y="2579687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876893" y="364727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2209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9593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1343"/>
      </a:dk2>
      <a:lt2>
        <a:srgbClr val="F9FDEF"/>
      </a:lt2>
      <a:accent1>
        <a:srgbClr val="53AFC5"/>
      </a:accent1>
      <a:accent2>
        <a:srgbClr val="D62D31"/>
      </a:accent2>
      <a:accent3>
        <a:srgbClr val="FEB80A"/>
      </a:accent3>
      <a:accent4>
        <a:srgbClr val="4F271C"/>
      </a:accent4>
      <a:accent5>
        <a:srgbClr val="72E540"/>
      </a:accent5>
      <a:accent6>
        <a:srgbClr val="475A8D"/>
      </a:accent6>
      <a:hlink>
        <a:srgbClr val="8DC765"/>
      </a:hlink>
      <a:folHlink>
        <a:srgbClr val="CB5B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2660</Words>
  <Application>Microsoft Office PowerPoint</Application>
  <PresentationFormat>On-screen Show (4:3)</PresentationFormat>
  <Paragraphs>831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Verdana</vt:lpstr>
      <vt:lpstr>Wingdings</vt:lpstr>
      <vt:lpstr>Office Theme</vt:lpstr>
      <vt:lpstr> Minimum Spanning Trees</vt:lpstr>
      <vt:lpstr>Prim and KruskaL's Algorithms</vt:lpstr>
      <vt:lpstr>One Problem, Two Algorithms</vt:lpstr>
      <vt:lpstr>Idea: Prim’s Algorithm</vt:lpstr>
      <vt:lpstr>Pseudocode: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Example: Prim's Algorithm</vt:lpstr>
      <vt:lpstr>Analysis: Prim's Algorithm</vt:lpstr>
      <vt:lpstr>Idea: Kruskal’s Algorithm</vt:lpstr>
      <vt:lpstr>Pseudocode: Kruskal's Algorithm</vt:lpstr>
      <vt:lpstr>Example: Kruskal's Algorithm</vt:lpstr>
      <vt:lpstr>Example: Kruskal's Algorithm</vt:lpstr>
      <vt:lpstr>Example: Kruskal's Algorithm</vt:lpstr>
      <vt:lpstr>Example: Kruskal's Algorithm</vt:lpstr>
      <vt:lpstr>Example: Kruskal's Algorithm</vt:lpstr>
      <vt:lpstr>Example: Kruskal's Algorithm</vt:lpstr>
      <vt:lpstr>Example: Kruskal's Algorithm</vt:lpstr>
      <vt:lpstr>Example: Kruskal's Algorithm</vt:lpstr>
      <vt:lpstr>Example: Kruskal's Algorithm</vt:lpstr>
      <vt:lpstr>Analysis: Kruskal's Algorithm</vt:lpstr>
      <vt:lpstr>So Which Is Better?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deibel</dc:creator>
  <cp:lastModifiedBy>Mahdi Ebi</cp:lastModifiedBy>
  <cp:revision>66</cp:revision>
  <dcterms:created xsi:type="dcterms:W3CDTF">2012-06-18T04:45:26Z</dcterms:created>
  <dcterms:modified xsi:type="dcterms:W3CDTF">2020-08-05T22:50:13Z</dcterms:modified>
</cp:coreProperties>
</file>