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7" r:id="rId2"/>
    <p:sldId id="258" r:id="rId3"/>
    <p:sldId id="336" r:id="rId4"/>
    <p:sldId id="337" r:id="rId5"/>
    <p:sldId id="260" r:id="rId6"/>
    <p:sldId id="338" r:id="rId7"/>
    <p:sldId id="341" r:id="rId8"/>
    <p:sldId id="340" r:id="rId9"/>
    <p:sldId id="261" r:id="rId10"/>
    <p:sldId id="342" r:id="rId11"/>
    <p:sldId id="264" r:id="rId12"/>
    <p:sldId id="265" r:id="rId13"/>
    <p:sldId id="266" r:id="rId14"/>
    <p:sldId id="343" r:id="rId15"/>
    <p:sldId id="267" r:id="rId16"/>
    <p:sldId id="268" r:id="rId17"/>
    <p:sldId id="344" r:id="rId18"/>
    <p:sldId id="270" r:id="rId19"/>
    <p:sldId id="345" r:id="rId20"/>
    <p:sldId id="346" r:id="rId21"/>
    <p:sldId id="271" r:id="rId22"/>
    <p:sldId id="347" r:id="rId23"/>
    <p:sldId id="348" r:id="rId24"/>
    <p:sldId id="381" r:id="rId25"/>
    <p:sldId id="349" r:id="rId26"/>
    <p:sldId id="273" r:id="rId27"/>
    <p:sldId id="353" r:id="rId28"/>
    <p:sldId id="351" r:id="rId29"/>
    <p:sldId id="352" r:id="rId30"/>
    <p:sldId id="354" r:id="rId31"/>
    <p:sldId id="277" r:id="rId32"/>
    <p:sldId id="278" r:id="rId33"/>
    <p:sldId id="355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2" r:id="rId57"/>
    <p:sldId id="304" r:id="rId58"/>
    <p:sldId id="356" r:id="rId59"/>
    <p:sldId id="305" r:id="rId60"/>
    <p:sldId id="306" r:id="rId61"/>
    <p:sldId id="307" r:id="rId62"/>
    <p:sldId id="308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16" r:id="rId72"/>
    <p:sldId id="317" r:id="rId73"/>
    <p:sldId id="318" r:id="rId74"/>
    <p:sldId id="319" r:id="rId75"/>
    <p:sldId id="365" r:id="rId76"/>
    <p:sldId id="366" r:id="rId77"/>
    <p:sldId id="368" r:id="rId78"/>
    <p:sldId id="370" r:id="rId79"/>
    <p:sldId id="371" r:id="rId80"/>
    <p:sldId id="372" r:id="rId81"/>
    <p:sldId id="373" r:id="rId82"/>
    <p:sldId id="374" r:id="rId83"/>
    <p:sldId id="328" r:id="rId84"/>
    <p:sldId id="375" r:id="rId85"/>
    <p:sldId id="376" r:id="rId86"/>
    <p:sldId id="377" r:id="rId87"/>
    <p:sldId id="378" r:id="rId88"/>
    <p:sldId id="379" r:id="rId89"/>
    <p:sldId id="380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95C1D-6B72-4029-A45F-EC156ABCE1FE}" type="slidenum">
              <a:rPr lang="en-US"/>
              <a:pPr/>
              <a:t>2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95C1D-6B72-4029-A45F-EC156ABCE1FE}" type="slidenum">
              <a:rPr lang="en-US"/>
              <a:pPr/>
              <a:t>4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30253-0A57-4334-8AE5-FCCE916B7C9D}" type="slidenum">
              <a:rPr lang="en-US"/>
              <a:pPr/>
              <a:t>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3"/>
          </a:xfrm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5209D-D1FF-4CAB-B5FE-94D6160F8ECA}" type="slidenum">
              <a:rPr lang="en-US"/>
              <a:pPr/>
              <a:t>10</a:t>
            </a:fld>
            <a:endParaRPr lang="en-US"/>
          </a:p>
        </p:txBody>
      </p:sp>
      <p:sp>
        <p:nvSpPr>
          <p:cNvPr id="470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say we’re in the middle of knocking out walls to make a good maze.</a:t>
            </a:r>
          </a:p>
          <a:p>
            <a:endParaRPr lang="en-US"/>
          </a:p>
          <a:p>
            <a:r>
              <a:rPr lang="en-US"/>
              <a:t>How do we decide whether to knock down the current wall?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5CCB9-8808-41CB-A668-AFFA56B33BE0}" type="slidenum">
              <a:rPr lang="en-US"/>
              <a:pPr/>
              <a:t>12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BB1E4-1DF8-4B16-8100-EF1EF863A7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06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BB1E4-1DF8-4B16-8100-EF1EF863A7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EE8D3-9E82-4D89-A35B-ECE90C3EC08C}" type="slidenum">
              <a:rPr lang="en-US"/>
              <a:pPr/>
              <a:t>28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talk about some funky doped horses at the silicon downs.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7F75C-ABD0-4989-970C-88C7CD9A07E1}" type="slidenum">
              <a:rPr lang="en-US"/>
              <a:pPr/>
              <a:t>29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OK, now, your book shows a proof that find now takes amortized O(log</a:t>
            </a:r>
            <a:r>
              <a:rPr lang="en-US" baseline="30000"/>
              <a:t>*</a:t>
            </a:r>
            <a:r>
              <a:rPr lang="en-US"/>
              <a:t>n)</a:t>
            </a:r>
          </a:p>
          <a:p>
            <a:endParaRPr lang="en-US"/>
          </a:p>
          <a:p>
            <a:r>
              <a:rPr lang="en-US"/>
              <a:t>but actually, it’s even better than that: O(alpha(m,n)) time.</a:t>
            </a:r>
          </a:p>
          <a:p>
            <a:endParaRPr lang="en-US"/>
          </a:p>
          <a:p>
            <a:r>
              <a:rPr lang="en-US"/>
              <a:t>Basically amortized 1.</a:t>
            </a:r>
          </a:p>
          <a:p>
            <a:endParaRPr lang="en-US"/>
          </a:p>
          <a:p>
            <a:r>
              <a:rPr lang="en-US"/>
              <a:t>Can anyone think why the alpha doesn’t matter even in any good theoretical sense?</a:t>
            </a:r>
          </a:p>
          <a:p>
            <a:endParaRPr lang="en-US"/>
          </a:p>
          <a:p>
            <a:r>
              <a:rPr lang="en-US"/>
              <a:t>Remember B-Trees: they showed us that our model was bogus for large data sets. By the time alpha gets near 4, our data sets are already larger than we can even imagine.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http://www.cs.washington.edu/images/logo/CSElogo2text_14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03663"/>
            <a:ext cx="13716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WashingtonColorSeal-21-cli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1504" y="303663"/>
            <a:ext cx="1371600" cy="1371600"/>
          </a:xfrm>
          <a:prstGeom prst="rect">
            <a:avLst/>
          </a:prstGeom>
          <a:noFill/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August 13, 2012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CSE 332 Data Abstractions, Summer 2012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CSE 332 Data Abstractions, Summer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0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CSE 332 Data Abstractions: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Disjoint Set Union-Find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Minimum Spanning Trees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Kate Deibel</a:t>
            </a:r>
          </a:p>
          <a:p>
            <a:r>
              <a:rPr lang="en-US"/>
              <a:t>Summer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47800" cy="365125"/>
          </a:xfrm>
        </p:spPr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2600" y="6356350"/>
            <a:ext cx="5638800" cy="365125"/>
          </a:xfr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Middle of the Algorithm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/>
              <a:t>So far, we've knocked down </a:t>
            </a:r>
            <a:br>
              <a:rPr lang="en-US" sz="2800" dirty="0"/>
            </a:br>
            <a:r>
              <a:rPr lang="en-US" sz="2800" dirty="0"/>
              <a:t>several walls while others </a:t>
            </a:r>
            <a:br>
              <a:rPr lang="en-US" sz="2800" dirty="0"/>
            </a:br>
            <a:r>
              <a:rPr lang="en-US" sz="2800" dirty="0"/>
              <a:t>still remain.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/>
              <a:t>Consider the walls between </a:t>
            </a:r>
            <a:r>
              <a:rPr lang="en-US" sz="2800" dirty="0">
                <a:solidFill>
                  <a:schemeClr val="accent2"/>
                </a:solidFill>
              </a:rPr>
              <a:t>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>
                <a:solidFill>
                  <a:schemeClr val="accent2"/>
                </a:solidFill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C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D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Which walls can we knock </a:t>
            </a:r>
            <a:br>
              <a:rPr lang="en-US" sz="2800" dirty="0"/>
            </a:br>
            <a:r>
              <a:rPr lang="en-US" sz="2800" dirty="0"/>
              <a:t>down and maintain both </a:t>
            </a:r>
            <a:br>
              <a:rPr lang="en-US" sz="2800" dirty="0"/>
            </a:br>
            <a:r>
              <a:rPr lang="en-US" sz="2800" dirty="0"/>
              <a:t>our </a:t>
            </a:r>
            <a:r>
              <a:rPr lang="en-US" sz="2800" dirty="0">
                <a:solidFill>
                  <a:schemeClr val="accent6"/>
                </a:solidFill>
              </a:rPr>
              <a:t>connectedness</a:t>
            </a:r>
            <a:r>
              <a:rPr lang="en-US" sz="2800" dirty="0"/>
              <a:t> and </a:t>
            </a:r>
            <a:br>
              <a:rPr lang="en-US" sz="2800" dirty="0"/>
            </a:br>
            <a:r>
              <a:rPr lang="en-US" sz="2800" dirty="0"/>
              <a:t>our </a:t>
            </a:r>
            <a:r>
              <a:rPr lang="en-US" sz="2800" dirty="0">
                <a:solidFill>
                  <a:schemeClr val="accent6"/>
                </a:solidFill>
              </a:rPr>
              <a:t>no cycles </a:t>
            </a:r>
            <a:r>
              <a:rPr lang="en-US" sz="2800" dirty="0"/>
              <a:t>properties?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/>
              <a:t>How do we do this efficiently?</a:t>
            </a:r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5986983" y="595863"/>
            <a:ext cx="2667000" cy="2514600"/>
            <a:chOff x="5912033" y="970613"/>
            <a:chExt cx="2667000" cy="2514600"/>
          </a:xfrm>
        </p:grpSpPr>
        <p:sp>
          <p:nvSpPr>
            <p:cNvPr id="400388" name="Rectangle 4"/>
            <p:cNvSpPr>
              <a:spLocks noChangeArrowheads="1"/>
            </p:cNvSpPr>
            <p:nvPr/>
          </p:nvSpPr>
          <p:spPr bwMode="auto">
            <a:xfrm>
              <a:off x="6293033" y="1199213"/>
              <a:ext cx="2286000" cy="2057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0389" name="AutoShape 5"/>
            <p:cNvCxnSpPr>
              <a:cxnSpLocks noChangeShapeType="1"/>
              <a:stCxn id="400388" idx="0"/>
              <a:endCxn id="400388" idx="2"/>
            </p:cNvCxnSpPr>
            <p:nvPr/>
          </p:nvCxnSpPr>
          <p:spPr bwMode="auto">
            <a:xfrm>
              <a:off x="7436033" y="1199213"/>
              <a:ext cx="0" cy="2057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390" name="AutoShape 6"/>
            <p:cNvCxnSpPr>
              <a:cxnSpLocks noChangeShapeType="1"/>
              <a:stCxn id="400388" idx="1"/>
              <a:endCxn id="400388" idx="3"/>
            </p:cNvCxnSpPr>
            <p:nvPr/>
          </p:nvCxnSpPr>
          <p:spPr bwMode="auto">
            <a:xfrm>
              <a:off x="6293033" y="2227913"/>
              <a:ext cx="2286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0391" name="Rectangle 7"/>
            <p:cNvSpPr>
              <a:spLocks noChangeArrowheads="1"/>
            </p:cNvSpPr>
            <p:nvPr/>
          </p:nvSpPr>
          <p:spPr bwMode="auto">
            <a:xfrm>
              <a:off x="7431271" y="1162701"/>
              <a:ext cx="1147762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400392" name="Rectangle 8"/>
            <p:cNvSpPr>
              <a:spLocks noChangeArrowheads="1"/>
            </p:cNvSpPr>
            <p:nvPr/>
          </p:nvSpPr>
          <p:spPr bwMode="auto">
            <a:xfrm>
              <a:off x="7443971" y="2310463"/>
              <a:ext cx="1133475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400393" name="Line 9"/>
            <p:cNvSpPr>
              <a:spLocks noChangeShapeType="1"/>
            </p:cNvSpPr>
            <p:nvPr/>
          </p:nvSpPr>
          <p:spPr bwMode="auto">
            <a:xfrm flipV="1">
              <a:off x="7436033" y="9706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4" name="Line 10"/>
            <p:cNvSpPr>
              <a:spLocks noChangeShapeType="1"/>
            </p:cNvSpPr>
            <p:nvPr/>
          </p:nvSpPr>
          <p:spPr bwMode="auto">
            <a:xfrm flipV="1">
              <a:off x="8579033" y="31804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5" name="Line 11"/>
            <p:cNvSpPr>
              <a:spLocks noChangeShapeType="1"/>
            </p:cNvSpPr>
            <p:nvPr/>
          </p:nvSpPr>
          <p:spPr bwMode="auto">
            <a:xfrm>
              <a:off x="7436033" y="2229501"/>
              <a:ext cx="11430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6" name="Line 12"/>
            <p:cNvSpPr>
              <a:spLocks noChangeShapeType="1"/>
            </p:cNvSpPr>
            <p:nvPr/>
          </p:nvSpPr>
          <p:spPr bwMode="auto">
            <a:xfrm flipV="1">
              <a:off x="6293033" y="9706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7" name="Line 13"/>
            <p:cNvSpPr>
              <a:spLocks noChangeShapeType="1"/>
            </p:cNvSpPr>
            <p:nvPr/>
          </p:nvSpPr>
          <p:spPr bwMode="auto">
            <a:xfrm flipH="1">
              <a:off x="5912033" y="32566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8" name="Line 14"/>
            <p:cNvSpPr>
              <a:spLocks noChangeShapeType="1"/>
            </p:cNvSpPr>
            <p:nvPr/>
          </p:nvSpPr>
          <p:spPr bwMode="auto">
            <a:xfrm flipH="1">
              <a:off x="5912033" y="2229501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9" name="Line 15"/>
            <p:cNvSpPr>
              <a:spLocks noChangeShapeType="1"/>
            </p:cNvSpPr>
            <p:nvPr/>
          </p:nvSpPr>
          <p:spPr bwMode="auto">
            <a:xfrm flipV="1">
              <a:off x="8579033" y="9706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0" name="Line 16"/>
            <p:cNvSpPr>
              <a:spLocks noChangeShapeType="1"/>
            </p:cNvSpPr>
            <p:nvPr/>
          </p:nvSpPr>
          <p:spPr bwMode="auto">
            <a:xfrm flipV="1">
              <a:off x="8579033" y="32566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366396" y="3767530"/>
            <a:ext cx="2286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504634" y="3731018"/>
            <a:ext cx="1147762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517334" y="4833810"/>
            <a:ext cx="1133475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7509396" y="35389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8652396" y="57487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361634" y="4797818"/>
            <a:ext cx="1143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V="1">
            <a:off x="6366396" y="353893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>
            <a:off x="5985396" y="582493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H="1">
            <a:off x="5985396" y="479781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8652396" y="35389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V="1">
            <a:off x="8652396" y="58249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713362" y="5136377"/>
            <a:ext cx="43954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729392" y="4033585"/>
            <a:ext cx="40748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Algorithm: Number the Cells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2026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Number each cell and treat as disjoint sets:</a:t>
            </a:r>
          </a:p>
          <a:p>
            <a:r>
              <a:rPr lang="en-US" sz="2400" dirty="0"/>
              <a:t>S ={ {1}, {2}, {3}, {4},… {36} }</a:t>
            </a:r>
          </a:p>
          <a:p>
            <a:pPr marL="0" indent="0">
              <a:buNone/>
            </a:pPr>
            <a:r>
              <a:rPr lang="en-US" sz="2800" dirty="0"/>
              <a:t>Create a set of all edges between cells:</a:t>
            </a:r>
          </a:p>
          <a:p>
            <a:r>
              <a:rPr lang="en-US" sz="2400" dirty="0"/>
              <a:t>W ={ (1,2), (1,7), (2,8), (2,3), … } 60 walls total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82194" y="2971800"/>
            <a:ext cx="5779612" cy="3200400"/>
            <a:chOff x="1381847" y="2971800"/>
            <a:chExt cx="5779612" cy="3200400"/>
          </a:xfrm>
        </p:grpSpPr>
        <p:sp>
          <p:nvSpPr>
            <p:cNvPr id="536579" name="Line 3"/>
            <p:cNvSpPr>
              <a:spLocks noChangeShapeType="1"/>
            </p:cNvSpPr>
            <p:nvPr/>
          </p:nvSpPr>
          <p:spPr bwMode="auto">
            <a:xfrm>
              <a:off x="29718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0" name="Line 4"/>
            <p:cNvSpPr>
              <a:spLocks noChangeShapeType="1"/>
            </p:cNvSpPr>
            <p:nvPr/>
          </p:nvSpPr>
          <p:spPr bwMode="auto">
            <a:xfrm>
              <a:off x="2971800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>
              <a:off x="35814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>
              <a:off x="3581400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>
              <a:off x="41910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4" name="Line 8"/>
            <p:cNvSpPr>
              <a:spLocks noChangeShapeType="1"/>
            </p:cNvSpPr>
            <p:nvPr/>
          </p:nvSpPr>
          <p:spPr bwMode="auto">
            <a:xfrm>
              <a:off x="4191000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5" name="Line 9"/>
            <p:cNvSpPr>
              <a:spLocks noChangeShapeType="1"/>
            </p:cNvSpPr>
            <p:nvPr/>
          </p:nvSpPr>
          <p:spPr bwMode="auto">
            <a:xfrm>
              <a:off x="48006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6" name="Line 10"/>
            <p:cNvSpPr>
              <a:spLocks noChangeShapeType="1"/>
            </p:cNvSpPr>
            <p:nvPr/>
          </p:nvSpPr>
          <p:spPr bwMode="auto">
            <a:xfrm>
              <a:off x="4800600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7" name="Line 11"/>
            <p:cNvSpPr>
              <a:spLocks noChangeShapeType="1"/>
            </p:cNvSpPr>
            <p:nvPr/>
          </p:nvSpPr>
          <p:spPr bwMode="auto">
            <a:xfrm>
              <a:off x="5410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8" name="Line 12"/>
            <p:cNvSpPr>
              <a:spLocks noChangeShapeType="1"/>
            </p:cNvSpPr>
            <p:nvPr/>
          </p:nvSpPr>
          <p:spPr bwMode="auto">
            <a:xfrm>
              <a:off x="5410200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9" name="Line 13"/>
            <p:cNvSpPr>
              <a:spLocks noChangeShapeType="1"/>
            </p:cNvSpPr>
            <p:nvPr/>
          </p:nvSpPr>
          <p:spPr bwMode="auto">
            <a:xfrm>
              <a:off x="60198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0" name="Line 14"/>
            <p:cNvSpPr>
              <a:spLocks noChangeShapeType="1"/>
            </p:cNvSpPr>
            <p:nvPr/>
          </p:nvSpPr>
          <p:spPr bwMode="auto">
            <a:xfrm>
              <a:off x="2362200" y="3505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1" name="Line 15"/>
            <p:cNvSpPr>
              <a:spLocks noChangeShapeType="1"/>
            </p:cNvSpPr>
            <p:nvPr/>
          </p:nvSpPr>
          <p:spPr bwMode="auto">
            <a:xfrm>
              <a:off x="29718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2" name="Line 16"/>
            <p:cNvSpPr>
              <a:spLocks noChangeShapeType="1"/>
            </p:cNvSpPr>
            <p:nvPr/>
          </p:nvSpPr>
          <p:spPr bwMode="auto">
            <a:xfrm>
              <a:off x="2971800" y="3505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3" name="Line 17"/>
            <p:cNvSpPr>
              <a:spLocks noChangeShapeType="1"/>
            </p:cNvSpPr>
            <p:nvPr/>
          </p:nvSpPr>
          <p:spPr bwMode="auto">
            <a:xfrm>
              <a:off x="35814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4" name="Line 18"/>
            <p:cNvSpPr>
              <a:spLocks noChangeShapeType="1"/>
            </p:cNvSpPr>
            <p:nvPr/>
          </p:nvSpPr>
          <p:spPr bwMode="auto">
            <a:xfrm>
              <a:off x="3581400" y="3505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5" name="Line 19"/>
            <p:cNvSpPr>
              <a:spLocks noChangeShapeType="1"/>
            </p:cNvSpPr>
            <p:nvPr/>
          </p:nvSpPr>
          <p:spPr bwMode="auto">
            <a:xfrm>
              <a:off x="41910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6" name="Line 20"/>
            <p:cNvSpPr>
              <a:spLocks noChangeShapeType="1"/>
            </p:cNvSpPr>
            <p:nvPr/>
          </p:nvSpPr>
          <p:spPr bwMode="auto">
            <a:xfrm>
              <a:off x="4191000" y="3505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7" name="Line 21"/>
            <p:cNvSpPr>
              <a:spLocks noChangeShapeType="1"/>
            </p:cNvSpPr>
            <p:nvPr/>
          </p:nvSpPr>
          <p:spPr bwMode="auto">
            <a:xfrm>
              <a:off x="48006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8" name="Line 22"/>
            <p:cNvSpPr>
              <a:spLocks noChangeShapeType="1"/>
            </p:cNvSpPr>
            <p:nvPr/>
          </p:nvSpPr>
          <p:spPr bwMode="auto">
            <a:xfrm>
              <a:off x="4800600" y="3505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99" name="Line 23"/>
            <p:cNvSpPr>
              <a:spLocks noChangeShapeType="1"/>
            </p:cNvSpPr>
            <p:nvPr/>
          </p:nvSpPr>
          <p:spPr bwMode="auto">
            <a:xfrm>
              <a:off x="54102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0" name="Line 24"/>
            <p:cNvSpPr>
              <a:spLocks noChangeShapeType="1"/>
            </p:cNvSpPr>
            <p:nvPr/>
          </p:nvSpPr>
          <p:spPr bwMode="auto">
            <a:xfrm>
              <a:off x="5410200" y="3505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1" name="Line 25"/>
            <p:cNvSpPr>
              <a:spLocks noChangeShapeType="1"/>
            </p:cNvSpPr>
            <p:nvPr/>
          </p:nvSpPr>
          <p:spPr bwMode="auto">
            <a:xfrm>
              <a:off x="60198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2" name="Line 26"/>
            <p:cNvSpPr>
              <a:spLocks noChangeShapeType="1"/>
            </p:cNvSpPr>
            <p:nvPr/>
          </p:nvSpPr>
          <p:spPr bwMode="auto">
            <a:xfrm>
              <a:off x="2362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3" name="Line 27"/>
            <p:cNvSpPr>
              <a:spLocks noChangeShapeType="1"/>
            </p:cNvSpPr>
            <p:nvPr/>
          </p:nvSpPr>
          <p:spPr bwMode="auto">
            <a:xfrm>
              <a:off x="2971800" y="4038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4" name="Line 28"/>
            <p:cNvSpPr>
              <a:spLocks noChangeShapeType="1"/>
            </p:cNvSpPr>
            <p:nvPr/>
          </p:nvSpPr>
          <p:spPr bwMode="auto">
            <a:xfrm>
              <a:off x="29718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5" name="Line 29"/>
            <p:cNvSpPr>
              <a:spLocks noChangeShapeType="1"/>
            </p:cNvSpPr>
            <p:nvPr/>
          </p:nvSpPr>
          <p:spPr bwMode="auto">
            <a:xfrm>
              <a:off x="3581400" y="4038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6" name="Line 30"/>
            <p:cNvSpPr>
              <a:spLocks noChangeShapeType="1"/>
            </p:cNvSpPr>
            <p:nvPr/>
          </p:nvSpPr>
          <p:spPr bwMode="auto">
            <a:xfrm>
              <a:off x="35814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7" name="Line 31"/>
            <p:cNvSpPr>
              <a:spLocks noChangeShapeType="1"/>
            </p:cNvSpPr>
            <p:nvPr/>
          </p:nvSpPr>
          <p:spPr bwMode="auto">
            <a:xfrm>
              <a:off x="4191000" y="4038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8" name="Line 32"/>
            <p:cNvSpPr>
              <a:spLocks noChangeShapeType="1"/>
            </p:cNvSpPr>
            <p:nvPr/>
          </p:nvSpPr>
          <p:spPr bwMode="auto">
            <a:xfrm>
              <a:off x="41910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09" name="Line 33"/>
            <p:cNvSpPr>
              <a:spLocks noChangeShapeType="1"/>
            </p:cNvSpPr>
            <p:nvPr/>
          </p:nvSpPr>
          <p:spPr bwMode="auto">
            <a:xfrm>
              <a:off x="4800600" y="4038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0" name="Line 34"/>
            <p:cNvSpPr>
              <a:spLocks noChangeShapeType="1"/>
            </p:cNvSpPr>
            <p:nvPr/>
          </p:nvSpPr>
          <p:spPr bwMode="auto">
            <a:xfrm>
              <a:off x="48006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1" name="Line 35"/>
            <p:cNvSpPr>
              <a:spLocks noChangeShapeType="1"/>
            </p:cNvSpPr>
            <p:nvPr/>
          </p:nvSpPr>
          <p:spPr bwMode="auto">
            <a:xfrm>
              <a:off x="5410200" y="4038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2" name="Line 36"/>
            <p:cNvSpPr>
              <a:spLocks noChangeShapeType="1"/>
            </p:cNvSpPr>
            <p:nvPr/>
          </p:nvSpPr>
          <p:spPr bwMode="auto">
            <a:xfrm>
              <a:off x="5410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3" name="Line 37"/>
            <p:cNvSpPr>
              <a:spLocks noChangeShapeType="1"/>
            </p:cNvSpPr>
            <p:nvPr/>
          </p:nvSpPr>
          <p:spPr bwMode="auto">
            <a:xfrm>
              <a:off x="6019800" y="4038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4" name="Line 38"/>
            <p:cNvSpPr>
              <a:spLocks noChangeShapeType="1"/>
            </p:cNvSpPr>
            <p:nvPr/>
          </p:nvSpPr>
          <p:spPr bwMode="auto">
            <a:xfrm>
              <a:off x="2362200" y="4572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5" name="Line 39"/>
            <p:cNvSpPr>
              <a:spLocks noChangeShapeType="1"/>
            </p:cNvSpPr>
            <p:nvPr/>
          </p:nvSpPr>
          <p:spPr bwMode="auto">
            <a:xfrm>
              <a:off x="2971800" y="4572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6" name="Line 40"/>
            <p:cNvSpPr>
              <a:spLocks noChangeShapeType="1"/>
            </p:cNvSpPr>
            <p:nvPr/>
          </p:nvSpPr>
          <p:spPr bwMode="auto">
            <a:xfrm>
              <a:off x="2971800" y="4572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7" name="Line 41"/>
            <p:cNvSpPr>
              <a:spLocks noChangeShapeType="1"/>
            </p:cNvSpPr>
            <p:nvPr/>
          </p:nvSpPr>
          <p:spPr bwMode="auto">
            <a:xfrm>
              <a:off x="3581400" y="4572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8" name="Line 42"/>
            <p:cNvSpPr>
              <a:spLocks noChangeShapeType="1"/>
            </p:cNvSpPr>
            <p:nvPr/>
          </p:nvSpPr>
          <p:spPr bwMode="auto">
            <a:xfrm>
              <a:off x="3581400" y="4572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9" name="Line 43"/>
            <p:cNvSpPr>
              <a:spLocks noChangeShapeType="1"/>
            </p:cNvSpPr>
            <p:nvPr/>
          </p:nvSpPr>
          <p:spPr bwMode="auto">
            <a:xfrm>
              <a:off x="4191000" y="4572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0" name="Line 44"/>
            <p:cNvSpPr>
              <a:spLocks noChangeShapeType="1"/>
            </p:cNvSpPr>
            <p:nvPr/>
          </p:nvSpPr>
          <p:spPr bwMode="auto">
            <a:xfrm>
              <a:off x="4191000" y="4572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1" name="Line 45"/>
            <p:cNvSpPr>
              <a:spLocks noChangeShapeType="1"/>
            </p:cNvSpPr>
            <p:nvPr/>
          </p:nvSpPr>
          <p:spPr bwMode="auto">
            <a:xfrm>
              <a:off x="4800600" y="4572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2" name="Line 46"/>
            <p:cNvSpPr>
              <a:spLocks noChangeShapeType="1"/>
            </p:cNvSpPr>
            <p:nvPr/>
          </p:nvSpPr>
          <p:spPr bwMode="auto">
            <a:xfrm>
              <a:off x="4800600" y="4572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3" name="Line 47"/>
            <p:cNvSpPr>
              <a:spLocks noChangeShapeType="1"/>
            </p:cNvSpPr>
            <p:nvPr/>
          </p:nvSpPr>
          <p:spPr bwMode="auto">
            <a:xfrm>
              <a:off x="5410200" y="4572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4" name="Line 48"/>
            <p:cNvSpPr>
              <a:spLocks noChangeShapeType="1"/>
            </p:cNvSpPr>
            <p:nvPr/>
          </p:nvSpPr>
          <p:spPr bwMode="auto">
            <a:xfrm>
              <a:off x="5410200" y="4572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5" name="Line 49"/>
            <p:cNvSpPr>
              <a:spLocks noChangeShapeType="1"/>
            </p:cNvSpPr>
            <p:nvPr/>
          </p:nvSpPr>
          <p:spPr bwMode="auto">
            <a:xfrm>
              <a:off x="6019800" y="4572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6" name="Line 50"/>
            <p:cNvSpPr>
              <a:spLocks noChangeShapeType="1"/>
            </p:cNvSpPr>
            <p:nvPr/>
          </p:nvSpPr>
          <p:spPr bwMode="auto">
            <a:xfrm>
              <a:off x="2362200" y="5105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7" name="Line 51"/>
            <p:cNvSpPr>
              <a:spLocks noChangeShapeType="1"/>
            </p:cNvSpPr>
            <p:nvPr/>
          </p:nvSpPr>
          <p:spPr bwMode="auto">
            <a:xfrm>
              <a:off x="2971800" y="5105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8" name="Line 52"/>
            <p:cNvSpPr>
              <a:spLocks noChangeShapeType="1"/>
            </p:cNvSpPr>
            <p:nvPr/>
          </p:nvSpPr>
          <p:spPr bwMode="auto">
            <a:xfrm>
              <a:off x="2971800" y="5105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9" name="Line 53"/>
            <p:cNvSpPr>
              <a:spLocks noChangeShapeType="1"/>
            </p:cNvSpPr>
            <p:nvPr/>
          </p:nvSpPr>
          <p:spPr bwMode="auto">
            <a:xfrm>
              <a:off x="3581400" y="5105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0" name="Line 54"/>
            <p:cNvSpPr>
              <a:spLocks noChangeShapeType="1"/>
            </p:cNvSpPr>
            <p:nvPr/>
          </p:nvSpPr>
          <p:spPr bwMode="auto">
            <a:xfrm>
              <a:off x="3581400" y="5105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1" name="Line 55"/>
            <p:cNvSpPr>
              <a:spLocks noChangeShapeType="1"/>
            </p:cNvSpPr>
            <p:nvPr/>
          </p:nvSpPr>
          <p:spPr bwMode="auto">
            <a:xfrm>
              <a:off x="4191000" y="5105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2" name="Line 56"/>
            <p:cNvSpPr>
              <a:spLocks noChangeShapeType="1"/>
            </p:cNvSpPr>
            <p:nvPr/>
          </p:nvSpPr>
          <p:spPr bwMode="auto">
            <a:xfrm>
              <a:off x="4191000" y="5105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3" name="Line 57"/>
            <p:cNvSpPr>
              <a:spLocks noChangeShapeType="1"/>
            </p:cNvSpPr>
            <p:nvPr/>
          </p:nvSpPr>
          <p:spPr bwMode="auto">
            <a:xfrm>
              <a:off x="4800600" y="5105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4" name="Line 58"/>
            <p:cNvSpPr>
              <a:spLocks noChangeShapeType="1"/>
            </p:cNvSpPr>
            <p:nvPr/>
          </p:nvSpPr>
          <p:spPr bwMode="auto">
            <a:xfrm>
              <a:off x="4800600" y="5105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5" name="Line 59"/>
            <p:cNvSpPr>
              <a:spLocks noChangeShapeType="1"/>
            </p:cNvSpPr>
            <p:nvPr/>
          </p:nvSpPr>
          <p:spPr bwMode="auto">
            <a:xfrm>
              <a:off x="5410200" y="5105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6" name="Line 60"/>
            <p:cNvSpPr>
              <a:spLocks noChangeShapeType="1"/>
            </p:cNvSpPr>
            <p:nvPr/>
          </p:nvSpPr>
          <p:spPr bwMode="auto">
            <a:xfrm>
              <a:off x="5410200" y="5105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7" name="Line 61"/>
            <p:cNvSpPr>
              <a:spLocks noChangeShapeType="1"/>
            </p:cNvSpPr>
            <p:nvPr/>
          </p:nvSpPr>
          <p:spPr bwMode="auto">
            <a:xfrm>
              <a:off x="6019800" y="5105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8" name="Line 62"/>
            <p:cNvSpPr>
              <a:spLocks noChangeShapeType="1"/>
            </p:cNvSpPr>
            <p:nvPr/>
          </p:nvSpPr>
          <p:spPr bwMode="auto">
            <a:xfrm>
              <a:off x="2362200" y="5638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9" name="Line 63"/>
            <p:cNvSpPr>
              <a:spLocks noChangeShapeType="1"/>
            </p:cNvSpPr>
            <p:nvPr/>
          </p:nvSpPr>
          <p:spPr bwMode="auto">
            <a:xfrm>
              <a:off x="29718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0" name="Line 64"/>
            <p:cNvSpPr>
              <a:spLocks noChangeShapeType="1"/>
            </p:cNvSpPr>
            <p:nvPr/>
          </p:nvSpPr>
          <p:spPr bwMode="auto">
            <a:xfrm>
              <a:off x="2971800" y="5638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1" name="Line 65"/>
            <p:cNvSpPr>
              <a:spLocks noChangeShapeType="1"/>
            </p:cNvSpPr>
            <p:nvPr/>
          </p:nvSpPr>
          <p:spPr bwMode="auto">
            <a:xfrm>
              <a:off x="35814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2" name="Line 66"/>
            <p:cNvSpPr>
              <a:spLocks noChangeShapeType="1"/>
            </p:cNvSpPr>
            <p:nvPr/>
          </p:nvSpPr>
          <p:spPr bwMode="auto">
            <a:xfrm>
              <a:off x="3581400" y="5638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3" name="Line 67"/>
            <p:cNvSpPr>
              <a:spLocks noChangeShapeType="1"/>
            </p:cNvSpPr>
            <p:nvPr/>
          </p:nvSpPr>
          <p:spPr bwMode="auto">
            <a:xfrm>
              <a:off x="41910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4" name="Line 68"/>
            <p:cNvSpPr>
              <a:spLocks noChangeShapeType="1"/>
            </p:cNvSpPr>
            <p:nvPr/>
          </p:nvSpPr>
          <p:spPr bwMode="auto">
            <a:xfrm>
              <a:off x="4191000" y="5638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5" name="Line 69"/>
            <p:cNvSpPr>
              <a:spLocks noChangeShapeType="1"/>
            </p:cNvSpPr>
            <p:nvPr/>
          </p:nvSpPr>
          <p:spPr bwMode="auto">
            <a:xfrm>
              <a:off x="48006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6" name="Line 70"/>
            <p:cNvSpPr>
              <a:spLocks noChangeShapeType="1"/>
            </p:cNvSpPr>
            <p:nvPr/>
          </p:nvSpPr>
          <p:spPr bwMode="auto">
            <a:xfrm>
              <a:off x="4800600" y="5638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7" name="Line 71"/>
            <p:cNvSpPr>
              <a:spLocks noChangeShapeType="1"/>
            </p:cNvSpPr>
            <p:nvPr/>
          </p:nvSpPr>
          <p:spPr bwMode="auto">
            <a:xfrm>
              <a:off x="54102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8" name="Line 72"/>
            <p:cNvSpPr>
              <a:spLocks noChangeShapeType="1"/>
            </p:cNvSpPr>
            <p:nvPr/>
          </p:nvSpPr>
          <p:spPr bwMode="auto">
            <a:xfrm>
              <a:off x="5410200" y="5638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9" name="Line 73"/>
            <p:cNvSpPr>
              <a:spLocks noChangeShapeType="1"/>
            </p:cNvSpPr>
            <p:nvPr/>
          </p:nvSpPr>
          <p:spPr bwMode="auto">
            <a:xfrm rot="10800000">
              <a:off x="2362200" y="61722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50" name="Line 74"/>
            <p:cNvSpPr>
              <a:spLocks noChangeShapeType="1"/>
            </p:cNvSpPr>
            <p:nvPr/>
          </p:nvSpPr>
          <p:spPr bwMode="auto">
            <a:xfrm rot="10800000">
              <a:off x="2362200" y="35052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53" name="Rectangle 77"/>
            <p:cNvSpPr>
              <a:spLocks noChangeArrowheads="1"/>
            </p:cNvSpPr>
            <p:nvPr/>
          </p:nvSpPr>
          <p:spPr bwMode="auto">
            <a:xfrm>
              <a:off x="2438400" y="3048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36654" name="Rectangle 78"/>
            <p:cNvSpPr>
              <a:spLocks noChangeArrowheads="1"/>
            </p:cNvSpPr>
            <p:nvPr/>
          </p:nvSpPr>
          <p:spPr bwMode="auto">
            <a:xfrm>
              <a:off x="3048000" y="3048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36655" name="Rectangle 79"/>
            <p:cNvSpPr>
              <a:spLocks noChangeArrowheads="1"/>
            </p:cNvSpPr>
            <p:nvPr/>
          </p:nvSpPr>
          <p:spPr bwMode="auto">
            <a:xfrm>
              <a:off x="3657600" y="3048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36656" name="Rectangle 80"/>
            <p:cNvSpPr>
              <a:spLocks noChangeArrowheads="1"/>
            </p:cNvSpPr>
            <p:nvPr/>
          </p:nvSpPr>
          <p:spPr bwMode="auto">
            <a:xfrm>
              <a:off x="4267200" y="3048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36657" name="Rectangle 81"/>
            <p:cNvSpPr>
              <a:spLocks noChangeArrowheads="1"/>
            </p:cNvSpPr>
            <p:nvPr/>
          </p:nvSpPr>
          <p:spPr bwMode="auto">
            <a:xfrm>
              <a:off x="4876800" y="3048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36658" name="Rectangle 82"/>
            <p:cNvSpPr>
              <a:spLocks noChangeArrowheads="1"/>
            </p:cNvSpPr>
            <p:nvPr/>
          </p:nvSpPr>
          <p:spPr bwMode="auto">
            <a:xfrm>
              <a:off x="5486400" y="3048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536659" name="Rectangle 83"/>
            <p:cNvSpPr>
              <a:spLocks noChangeArrowheads="1"/>
            </p:cNvSpPr>
            <p:nvPr/>
          </p:nvSpPr>
          <p:spPr bwMode="auto">
            <a:xfrm>
              <a:off x="2438400" y="35814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36660" name="Rectangle 84"/>
            <p:cNvSpPr>
              <a:spLocks noChangeArrowheads="1"/>
            </p:cNvSpPr>
            <p:nvPr/>
          </p:nvSpPr>
          <p:spPr bwMode="auto">
            <a:xfrm>
              <a:off x="3048000" y="35814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536661" name="Rectangle 85"/>
            <p:cNvSpPr>
              <a:spLocks noChangeArrowheads="1"/>
            </p:cNvSpPr>
            <p:nvPr/>
          </p:nvSpPr>
          <p:spPr bwMode="auto">
            <a:xfrm>
              <a:off x="3657600" y="35814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36662" name="Rectangle 86"/>
            <p:cNvSpPr>
              <a:spLocks noChangeArrowheads="1"/>
            </p:cNvSpPr>
            <p:nvPr/>
          </p:nvSpPr>
          <p:spPr bwMode="auto">
            <a:xfrm>
              <a:off x="4267200" y="35814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36663" name="Rectangle 87"/>
            <p:cNvSpPr>
              <a:spLocks noChangeArrowheads="1"/>
            </p:cNvSpPr>
            <p:nvPr/>
          </p:nvSpPr>
          <p:spPr bwMode="auto">
            <a:xfrm>
              <a:off x="4876800" y="35814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536664" name="Rectangle 88"/>
            <p:cNvSpPr>
              <a:spLocks noChangeArrowheads="1"/>
            </p:cNvSpPr>
            <p:nvPr/>
          </p:nvSpPr>
          <p:spPr bwMode="auto">
            <a:xfrm>
              <a:off x="5486400" y="35814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536665" name="Rectangle 89"/>
            <p:cNvSpPr>
              <a:spLocks noChangeArrowheads="1"/>
            </p:cNvSpPr>
            <p:nvPr/>
          </p:nvSpPr>
          <p:spPr bwMode="auto">
            <a:xfrm>
              <a:off x="2438400" y="41148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536666" name="Rectangle 90"/>
            <p:cNvSpPr>
              <a:spLocks noChangeArrowheads="1"/>
            </p:cNvSpPr>
            <p:nvPr/>
          </p:nvSpPr>
          <p:spPr bwMode="auto">
            <a:xfrm>
              <a:off x="3048000" y="41148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36667" name="Rectangle 91"/>
            <p:cNvSpPr>
              <a:spLocks noChangeArrowheads="1"/>
            </p:cNvSpPr>
            <p:nvPr/>
          </p:nvSpPr>
          <p:spPr bwMode="auto">
            <a:xfrm>
              <a:off x="3657600" y="41148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36668" name="Rectangle 92"/>
            <p:cNvSpPr>
              <a:spLocks noChangeArrowheads="1"/>
            </p:cNvSpPr>
            <p:nvPr/>
          </p:nvSpPr>
          <p:spPr bwMode="auto">
            <a:xfrm>
              <a:off x="4267200" y="41148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536669" name="Rectangle 93"/>
            <p:cNvSpPr>
              <a:spLocks noChangeArrowheads="1"/>
            </p:cNvSpPr>
            <p:nvPr/>
          </p:nvSpPr>
          <p:spPr bwMode="auto">
            <a:xfrm>
              <a:off x="4876800" y="41148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536670" name="Rectangle 94"/>
            <p:cNvSpPr>
              <a:spLocks noChangeArrowheads="1"/>
            </p:cNvSpPr>
            <p:nvPr/>
          </p:nvSpPr>
          <p:spPr bwMode="auto">
            <a:xfrm>
              <a:off x="5486400" y="41148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36671" name="Rectangle 95"/>
            <p:cNvSpPr>
              <a:spLocks noChangeArrowheads="1"/>
            </p:cNvSpPr>
            <p:nvPr/>
          </p:nvSpPr>
          <p:spPr bwMode="auto">
            <a:xfrm>
              <a:off x="24384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536672" name="Rectangle 96"/>
            <p:cNvSpPr>
              <a:spLocks noChangeArrowheads="1"/>
            </p:cNvSpPr>
            <p:nvPr/>
          </p:nvSpPr>
          <p:spPr bwMode="auto">
            <a:xfrm>
              <a:off x="30480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36673" name="Rectangle 97"/>
            <p:cNvSpPr>
              <a:spLocks noChangeArrowheads="1"/>
            </p:cNvSpPr>
            <p:nvPr/>
          </p:nvSpPr>
          <p:spPr bwMode="auto">
            <a:xfrm>
              <a:off x="36576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536674" name="Rectangle 98"/>
            <p:cNvSpPr>
              <a:spLocks noChangeArrowheads="1"/>
            </p:cNvSpPr>
            <p:nvPr/>
          </p:nvSpPr>
          <p:spPr bwMode="auto">
            <a:xfrm>
              <a:off x="42672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22</a:t>
              </a:r>
            </a:p>
          </p:txBody>
        </p:sp>
        <p:sp>
          <p:nvSpPr>
            <p:cNvPr id="536675" name="Rectangle 99"/>
            <p:cNvSpPr>
              <a:spLocks noChangeArrowheads="1"/>
            </p:cNvSpPr>
            <p:nvPr/>
          </p:nvSpPr>
          <p:spPr bwMode="auto">
            <a:xfrm>
              <a:off x="48768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23</a:t>
              </a:r>
            </a:p>
          </p:txBody>
        </p:sp>
        <p:sp>
          <p:nvSpPr>
            <p:cNvPr id="536676" name="Rectangle 100"/>
            <p:cNvSpPr>
              <a:spLocks noChangeArrowheads="1"/>
            </p:cNvSpPr>
            <p:nvPr/>
          </p:nvSpPr>
          <p:spPr bwMode="auto">
            <a:xfrm>
              <a:off x="54864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24</a:t>
              </a:r>
            </a:p>
          </p:txBody>
        </p:sp>
        <p:sp>
          <p:nvSpPr>
            <p:cNvPr id="536677" name="Rectangle 101"/>
            <p:cNvSpPr>
              <a:spLocks noChangeArrowheads="1"/>
            </p:cNvSpPr>
            <p:nvPr/>
          </p:nvSpPr>
          <p:spPr bwMode="auto">
            <a:xfrm>
              <a:off x="2438400" y="51816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536678" name="Rectangle 102"/>
            <p:cNvSpPr>
              <a:spLocks noChangeArrowheads="1"/>
            </p:cNvSpPr>
            <p:nvPr/>
          </p:nvSpPr>
          <p:spPr bwMode="auto">
            <a:xfrm>
              <a:off x="3048000" y="51816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536679" name="Rectangle 103"/>
            <p:cNvSpPr>
              <a:spLocks noChangeArrowheads="1"/>
            </p:cNvSpPr>
            <p:nvPr/>
          </p:nvSpPr>
          <p:spPr bwMode="auto">
            <a:xfrm>
              <a:off x="3657600" y="51816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27</a:t>
              </a:r>
            </a:p>
          </p:txBody>
        </p:sp>
        <p:sp>
          <p:nvSpPr>
            <p:cNvPr id="536680" name="Rectangle 104"/>
            <p:cNvSpPr>
              <a:spLocks noChangeArrowheads="1"/>
            </p:cNvSpPr>
            <p:nvPr/>
          </p:nvSpPr>
          <p:spPr bwMode="auto">
            <a:xfrm>
              <a:off x="4267200" y="51816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28</a:t>
              </a:r>
            </a:p>
          </p:txBody>
        </p:sp>
        <p:sp>
          <p:nvSpPr>
            <p:cNvPr id="536681" name="Rectangle 105"/>
            <p:cNvSpPr>
              <a:spLocks noChangeArrowheads="1"/>
            </p:cNvSpPr>
            <p:nvPr/>
          </p:nvSpPr>
          <p:spPr bwMode="auto">
            <a:xfrm>
              <a:off x="4876800" y="51816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29</a:t>
              </a:r>
            </a:p>
          </p:txBody>
        </p:sp>
        <p:sp>
          <p:nvSpPr>
            <p:cNvPr id="536682" name="Rectangle 106"/>
            <p:cNvSpPr>
              <a:spLocks noChangeArrowheads="1"/>
            </p:cNvSpPr>
            <p:nvPr/>
          </p:nvSpPr>
          <p:spPr bwMode="auto">
            <a:xfrm>
              <a:off x="5486400" y="51816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536683" name="Rectangle 107"/>
            <p:cNvSpPr>
              <a:spLocks noChangeArrowheads="1"/>
            </p:cNvSpPr>
            <p:nvPr/>
          </p:nvSpPr>
          <p:spPr bwMode="auto">
            <a:xfrm>
              <a:off x="2438400" y="5715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31</a:t>
              </a:r>
            </a:p>
          </p:txBody>
        </p:sp>
        <p:sp>
          <p:nvSpPr>
            <p:cNvPr id="536684" name="Rectangle 108"/>
            <p:cNvSpPr>
              <a:spLocks noChangeArrowheads="1"/>
            </p:cNvSpPr>
            <p:nvPr/>
          </p:nvSpPr>
          <p:spPr bwMode="auto">
            <a:xfrm>
              <a:off x="3048000" y="5715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536685" name="Rectangle 109"/>
            <p:cNvSpPr>
              <a:spLocks noChangeArrowheads="1"/>
            </p:cNvSpPr>
            <p:nvPr/>
          </p:nvSpPr>
          <p:spPr bwMode="auto">
            <a:xfrm>
              <a:off x="3657600" y="5715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33</a:t>
              </a:r>
            </a:p>
          </p:txBody>
        </p:sp>
        <p:sp>
          <p:nvSpPr>
            <p:cNvPr id="536686" name="Rectangle 110"/>
            <p:cNvSpPr>
              <a:spLocks noChangeArrowheads="1"/>
            </p:cNvSpPr>
            <p:nvPr/>
          </p:nvSpPr>
          <p:spPr bwMode="auto">
            <a:xfrm>
              <a:off x="4267200" y="5715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34</a:t>
              </a:r>
            </a:p>
          </p:txBody>
        </p:sp>
        <p:sp>
          <p:nvSpPr>
            <p:cNvPr id="536687" name="Rectangle 111"/>
            <p:cNvSpPr>
              <a:spLocks noChangeArrowheads="1"/>
            </p:cNvSpPr>
            <p:nvPr/>
          </p:nvSpPr>
          <p:spPr bwMode="auto">
            <a:xfrm>
              <a:off x="4876800" y="5715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536688" name="Rectangle 112"/>
            <p:cNvSpPr>
              <a:spLocks noChangeArrowheads="1"/>
            </p:cNvSpPr>
            <p:nvPr/>
          </p:nvSpPr>
          <p:spPr bwMode="auto">
            <a:xfrm>
              <a:off x="5486400" y="5715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36</a:t>
              </a:r>
            </a:p>
          </p:txBody>
        </p:sp>
        <p:sp>
          <p:nvSpPr>
            <p:cNvPr id="536690" name="Line 114"/>
            <p:cNvSpPr>
              <a:spLocks noChangeShapeType="1"/>
            </p:cNvSpPr>
            <p:nvPr/>
          </p:nvSpPr>
          <p:spPr bwMode="auto">
            <a:xfrm>
              <a:off x="2438400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91" name="Line 115"/>
            <p:cNvSpPr>
              <a:spLocks noChangeShapeType="1"/>
            </p:cNvSpPr>
            <p:nvPr/>
          </p:nvSpPr>
          <p:spPr bwMode="auto">
            <a:xfrm>
              <a:off x="5410200" y="617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Text Box 76"/>
            <p:cNvSpPr txBox="1">
              <a:spLocks noChangeArrowheads="1"/>
            </p:cNvSpPr>
            <p:nvPr/>
          </p:nvSpPr>
          <p:spPr bwMode="auto">
            <a:xfrm>
              <a:off x="1381847" y="3053834"/>
              <a:ext cx="1023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START</a:t>
              </a:r>
            </a:p>
          </p:txBody>
        </p:sp>
        <p:sp>
          <p:nvSpPr>
            <p:cNvPr id="119" name="Text Box 76"/>
            <p:cNvSpPr txBox="1">
              <a:spLocks noChangeArrowheads="1"/>
            </p:cNvSpPr>
            <p:nvPr/>
          </p:nvSpPr>
          <p:spPr bwMode="auto">
            <a:xfrm>
              <a:off x="6019800" y="5720834"/>
              <a:ext cx="11416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FINISH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Maze Algorithm:</a:t>
            </a:r>
            <a:r>
              <a:rPr lang="en-US" sz="2400" dirty="0"/>
              <a:t> </a:t>
            </a:r>
            <a:r>
              <a:rPr lang="en-US" dirty="0"/>
              <a:t>Building with DSUF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sketch:</a:t>
            </a:r>
          </a:p>
          <a:p>
            <a:r>
              <a:rPr lang="en-US" dirty="0"/>
              <a:t>Choose a wall at random.</a:t>
            </a:r>
          </a:p>
          <a:p>
            <a:r>
              <a:rPr lang="en-US" dirty="0"/>
              <a:t>Erase wall if the neighbors are in disjoint sets (this avoids creating cycles)</a:t>
            </a:r>
          </a:p>
          <a:p>
            <a:r>
              <a:rPr lang="en-US" dirty="0"/>
              <a:t>Take union of those cell's sets</a:t>
            </a:r>
          </a:p>
          <a:p>
            <a:r>
              <a:rPr lang="en-US" dirty="0"/>
              <a:t>Repeat until there is only one set</a:t>
            </a:r>
          </a:p>
          <a:p>
            <a:pPr lvl="1"/>
            <a:r>
              <a:rPr lang="en-US" sz="2800" dirty="0"/>
              <a:t>Every cell is thus reachable from every other cell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 To Why This 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Notice that a connected, acyclic maze is actually a </a:t>
            </a:r>
            <a:r>
              <a:rPr lang="en-US" sz="2800" dirty="0">
                <a:solidFill>
                  <a:schemeClr val="accent6"/>
                </a:solidFill>
              </a:rPr>
              <a:t>Hidden Tree</a:t>
            </a: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800" dirty="0"/>
              <a:t>This suggests how we should implement the Disjoint Set Union-Find ADT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60852" y="1873780"/>
            <a:ext cx="5822296" cy="3200400"/>
            <a:chOff x="1660852" y="1873780"/>
            <a:chExt cx="5822296" cy="3200400"/>
          </a:xfrm>
        </p:grpSpPr>
        <p:sp>
          <p:nvSpPr>
            <p:cNvPr id="535555" name="Line 3"/>
            <p:cNvSpPr>
              <a:spLocks noChangeShapeType="1"/>
            </p:cNvSpPr>
            <p:nvPr/>
          </p:nvSpPr>
          <p:spPr bwMode="auto">
            <a:xfrm>
              <a:off x="32934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56" name="Line 4"/>
            <p:cNvSpPr>
              <a:spLocks noChangeShapeType="1"/>
            </p:cNvSpPr>
            <p:nvPr/>
          </p:nvSpPr>
          <p:spPr bwMode="auto">
            <a:xfrm>
              <a:off x="3903089" y="18737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57" name="Line 5"/>
            <p:cNvSpPr>
              <a:spLocks noChangeShapeType="1"/>
            </p:cNvSpPr>
            <p:nvPr/>
          </p:nvSpPr>
          <p:spPr bwMode="auto">
            <a:xfrm>
              <a:off x="39030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58" name="Line 6"/>
            <p:cNvSpPr>
              <a:spLocks noChangeShapeType="1"/>
            </p:cNvSpPr>
            <p:nvPr/>
          </p:nvSpPr>
          <p:spPr bwMode="auto">
            <a:xfrm>
              <a:off x="45126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59" name="Line 7"/>
            <p:cNvSpPr>
              <a:spLocks noChangeShapeType="1"/>
            </p:cNvSpPr>
            <p:nvPr/>
          </p:nvSpPr>
          <p:spPr bwMode="auto">
            <a:xfrm>
              <a:off x="51222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0" name="Line 8"/>
            <p:cNvSpPr>
              <a:spLocks noChangeShapeType="1"/>
            </p:cNvSpPr>
            <p:nvPr/>
          </p:nvSpPr>
          <p:spPr bwMode="auto">
            <a:xfrm>
              <a:off x="57318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1" name="Line 9"/>
            <p:cNvSpPr>
              <a:spLocks noChangeShapeType="1"/>
            </p:cNvSpPr>
            <p:nvPr/>
          </p:nvSpPr>
          <p:spPr bwMode="auto">
            <a:xfrm>
              <a:off x="6341489" y="18737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2" name="Line 10"/>
            <p:cNvSpPr>
              <a:spLocks noChangeShapeType="1"/>
            </p:cNvSpPr>
            <p:nvPr/>
          </p:nvSpPr>
          <p:spPr bwMode="auto">
            <a:xfrm>
              <a:off x="2683889" y="2407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3" name="Line 11"/>
            <p:cNvSpPr>
              <a:spLocks noChangeShapeType="1"/>
            </p:cNvSpPr>
            <p:nvPr/>
          </p:nvSpPr>
          <p:spPr bwMode="auto">
            <a:xfrm>
              <a:off x="3903089" y="2407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4" name="Line 12"/>
            <p:cNvSpPr>
              <a:spLocks noChangeShapeType="1"/>
            </p:cNvSpPr>
            <p:nvPr/>
          </p:nvSpPr>
          <p:spPr bwMode="auto">
            <a:xfrm>
              <a:off x="4512689" y="2407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5" name="Line 13"/>
            <p:cNvSpPr>
              <a:spLocks noChangeShapeType="1"/>
            </p:cNvSpPr>
            <p:nvPr/>
          </p:nvSpPr>
          <p:spPr bwMode="auto">
            <a:xfrm>
              <a:off x="5122289" y="2407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6" name="Line 14"/>
            <p:cNvSpPr>
              <a:spLocks noChangeShapeType="1"/>
            </p:cNvSpPr>
            <p:nvPr/>
          </p:nvSpPr>
          <p:spPr bwMode="auto">
            <a:xfrm>
              <a:off x="5731889" y="24071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7" name="Line 15"/>
            <p:cNvSpPr>
              <a:spLocks noChangeShapeType="1"/>
            </p:cNvSpPr>
            <p:nvPr/>
          </p:nvSpPr>
          <p:spPr bwMode="auto">
            <a:xfrm>
              <a:off x="6341489" y="24071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8" name="Line 16"/>
            <p:cNvSpPr>
              <a:spLocks noChangeShapeType="1"/>
            </p:cNvSpPr>
            <p:nvPr/>
          </p:nvSpPr>
          <p:spPr bwMode="auto">
            <a:xfrm>
              <a:off x="3293489" y="29405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69" name="Line 17"/>
            <p:cNvSpPr>
              <a:spLocks noChangeShapeType="1"/>
            </p:cNvSpPr>
            <p:nvPr/>
          </p:nvSpPr>
          <p:spPr bwMode="auto">
            <a:xfrm>
              <a:off x="3293489" y="29405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0" name="Line 18"/>
            <p:cNvSpPr>
              <a:spLocks noChangeShapeType="1"/>
            </p:cNvSpPr>
            <p:nvPr/>
          </p:nvSpPr>
          <p:spPr bwMode="auto">
            <a:xfrm>
              <a:off x="3903089" y="29405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1" name="Line 19"/>
            <p:cNvSpPr>
              <a:spLocks noChangeShapeType="1"/>
            </p:cNvSpPr>
            <p:nvPr/>
          </p:nvSpPr>
          <p:spPr bwMode="auto">
            <a:xfrm>
              <a:off x="4512689" y="29405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2" name="Line 20"/>
            <p:cNvSpPr>
              <a:spLocks noChangeShapeType="1"/>
            </p:cNvSpPr>
            <p:nvPr/>
          </p:nvSpPr>
          <p:spPr bwMode="auto">
            <a:xfrm>
              <a:off x="5731889" y="29405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3" name="Line 21"/>
            <p:cNvSpPr>
              <a:spLocks noChangeShapeType="1"/>
            </p:cNvSpPr>
            <p:nvPr/>
          </p:nvSpPr>
          <p:spPr bwMode="auto">
            <a:xfrm>
              <a:off x="6341489" y="29405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4" name="Line 22"/>
            <p:cNvSpPr>
              <a:spLocks noChangeShapeType="1"/>
            </p:cNvSpPr>
            <p:nvPr/>
          </p:nvSpPr>
          <p:spPr bwMode="auto">
            <a:xfrm>
              <a:off x="32934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5" name="Line 23"/>
            <p:cNvSpPr>
              <a:spLocks noChangeShapeType="1"/>
            </p:cNvSpPr>
            <p:nvPr/>
          </p:nvSpPr>
          <p:spPr bwMode="auto">
            <a:xfrm>
              <a:off x="39030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6" name="Line 24"/>
            <p:cNvSpPr>
              <a:spLocks noChangeShapeType="1"/>
            </p:cNvSpPr>
            <p:nvPr/>
          </p:nvSpPr>
          <p:spPr bwMode="auto">
            <a:xfrm>
              <a:off x="45126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7" name="Line 25"/>
            <p:cNvSpPr>
              <a:spLocks noChangeShapeType="1"/>
            </p:cNvSpPr>
            <p:nvPr/>
          </p:nvSpPr>
          <p:spPr bwMode="auto">
            <a:xfrm>
              <a:off x="4512689" y="34739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8" name="Line 26"/>
            <p:cNvSpPr>
              <a:spLocks noChangeShapeType="1"/>
            </p:cNvSpPr>
            <p:nvPr/>
          </p:nvSpPr>
          <p:spPr bwMode="auto">
            <a:xfrm>
              <a:off x="5122289" y="34739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9" name="Line 27"/>
            <p:cNvSpPr>
              <a:spLocks noChangeShapeType="1"/>
            </p:cNvSpPr>
            <p:nvPr/>
          </p:nvSpPr>
          <p:spPr bwMode="auto">
            <a:xfrm>
              <a:off x="57318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0" name="Line 28"/>
            <p:cNvSpPr>
              <a:spLocks noChangeShapeType="1"/>
            </p:cNvSpPr>
            <p:nvPr/>
          </p:nvSpPr>
          <p:spPr bwMode="auto">
            <a:xfrm>
              <a:off x="63414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1" name="Line 29"/>
            <p:cNvSpPr>
              <a:spLocks noChangeShapeType="1"/>
            </p:cNvSpPr>
            <p:nvPr/>
          </p:nvSpPr>
          <p:spPr bwMode="auto">
            <a:xfrm>
              <a:off x="2683889" y="40073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2" name="Line 30"/>
            <p:cNvSpPr>
              <a:spLocks noChangeShapeType="1"/>
            </p:cNvSpPr>
            <p:nvPr/>
          </p:nvSpPr>
          <p:spPr bwMode="auto">
            <a:xfrm>
              <a:off x="3293489" y="40073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3" name="Line 31"/>
            <p:cNvSpPr>
              <a:spLocks noChangeShapeType="1"/>
            </p:cNvSpPr>
            <p:nvPr/>
          </p:nvSpPr>
          <p:spPr bwMode="auto">
            <a:xfrm>
              <a:off x="3903089" y="40073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4" name="Line 32"/>
            <p:cNvSpPr>
              <a:spLocks noChangeShapeType="1"/>
            </p:cNvSpPr>
            <p:nvPr/>
          </p:nvSpPr>
          <p:spPr bwMode="auto">
            <a:xfrm>
              <a:off x="4512689" y="40073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5" name="Line 33"/>
            <p:cNvSpPr>
              <a:spLocks noChangeShapeType="1"/>
            </p:cNvSpPr>
            <p:nvPr/>
          </p:nvSpPr>
          <p:spPr bwMode="auto">
            <a:xfrm>
              <a:off x="5122289" y="40073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6" name="Line 34"/>
            <p:cNvSpPr>
              <a:spLocks noChangeShapeType="1"/>
            </p:cNvSpPr>
            <p:nvPr/>
          </p:nvSpPr>
          <p:spPr bwMode="auto">
            <a:xfrm>
              <a:off x="6341489" y="40073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7" name="Line 35"/>
            <p:cNvSpPr>
              <a:spLocks noChangeShapeType="1"/>
            </p:cNvSpPr>
            <p:nvPr/>
          </p:nvSpPr>
          <p:spPr bwMode="auto">
            <a:xfrm>
              <a:off x="3293489" y="4540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8" name="Line 36"/>
            <p:cNvSpPr>
              <a:spLocks noChangeShapeType="1"/>
            </p:cNvSpPr>
            <p:nvPr/>
          </p:nvSpPr>
          <p:spPr bwMode="auto">
            <a:xfrm>
              <a:off x="4512689" y="4540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9" name="Line 37"/>
            <p:cNvSpPr>
              <a:spLocks noChangeShapeType="1"/>
            </p:cNvSpPr>
            <p:nvPr/>
          </p:nvSpPr>
          <p:spPr bwMode="auto">
            <a:xfrm>
              <a:off x="5731889" y="4540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90" name="Line 38"/>
            <p:cNvSpPr>
              <a:spLocks noChangeShapeType="1"/>
            </p:cNvSpPr>
            <p:nvPr/>
          </p:nvSpPr>
          <p:spPr bwMode="auto">
            <a:xfrm rot="10800000">
              <a:off x="2683889" y="507418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91" name="Line 39"/>
            <p:cNvSpPr>
              <a:spLocks noChangeShapeType="1"/>
            </p:cNvSpPr>
            <p:nvPr/>
          </p:nvSpPr>
          <p:spPr bwMode="auto">
            <a:xfrm rot="10800000">
              <a:off x="2683889" y="240718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94" name="Freeform 42"/>
            <p:cNvSpPr>
              <a:spLocks/>
            </p:cNvSpPr>
            <p:nvPr/>
          </p:nvSpPr>
          <p:spPr bwMode="auto">
            <a:xfrm>
              <a:off x="3628452" y="3237443"/>
              <a:ext cx="2058987" cy="1622425"/>
            </a:xfrm>
            <a:custGeom>
              <a:avLst/>
              <a:gdLst/>
              <a:ahLst/>
              <a:cxnLst>
                <a:cxn ang="0">
                  <a:pos x="1297" y="1013"/>
                </a:cxn>
                <a:cxn ang="0">
                  <a:pos x="534" y="1005"/>
                </a:cxn>
                <a:cxn ang="0">
                  <a:pos x="501" y="996"/>
                </a:cxn>
                <a:cxn ang="0">
                  <a:pos x="450" y="861"/>
                </a:cxn>
                <a:cxn ang="0">
                  <a:pos x="433" y="742"/>
                </a:cxn>
                <a:cxn ang="0">
                  <a:pos x="153" y="666"/>
                </a:cxn>
                <a:cxn ang="0">
                  <a:pos x="69" y="573"/>
                </a:cxn>
                <a:cxn ang="0">
                  <a:pos x="60" y="539"/>
                </a:cxn>
                <a:cxn ang="0">
                  <a:pos x="145" y="47"/>
                </a:cxn>
                <a:cxn ang="0">
                  <a:pos x="170" y="13"/>
                </a:cxn>
                <a:cxn ang="0">
                  <a:pos x="484" y="47"/>
                </a:cxn>
                <a:cxn ang="0">
                  <a:pos x="907" y="47"/>
                </a:cxn>
              </a:cxnLst>
              <a:rect l="0" t="0" r="r" b="b"/>
              <a:pathLst>
                <a:path w="1297" h="1022">
                  <a:moveTo>
                    <a:pt x="1297" y="1013"/>
                  </a:moveTo>
                  <a:cubicBezTo>
                    <a:pt x="1042" y="1022"/>
                    <a:pt x="789" y="1021"/>
                    <a:pt x="534" y="1005"/>
                  </a:cubicBezTo>
                  <a:cubicBezTo>
                    <a:pt x="523" y="1002"/>
                    <a:pt x="510" y="1002"/>
                    <a:pt x="501" y="996"/>
                  </a:cubicBezTo>
                  <a:cubicBezTo>
                    <a:pt x="480" y="982"/>
                    <a:pt x="459" y="890"/>
                    <a:pt x="450" y="861"/>
                  </a:cubicBezTo>
                  <a:cubicBezTo>
                    <a:pt x="446" y="821"/>
                    <a:pt x="458" y="773"/>
                    <a:pt x="433" y="742"/>
                  </a:cubicBezTo>
                  <a:cubicBezTo>
                    <a:pt x="382" y="679"/>
                    <a:pt x="212" y="669"/>
                    <a:pt x="153" y="666"/>
                  </a:cubicBezTo>
                  <a:cubicBezTo>
                    <a:pt x="117" y="642"/>
                    <a:pt x="100" y="604"/>
                    <a:pt x="69" y="573"/>
                  </a:cubicBezTo>
                  <a:cubicBezTo>
                    <a:pt x="66" y="562"/>
                    <a:pt x="60" y="551"/>
                    <a:pt x="60" y="539"/>
                  </a:cubicBezTo>
                  <a:cubicBezTo>
                    <a:pt x="60" y="499"/>
                    <a:pt x="0" y="119"/>
                    <a:pt x="145" y="47"/>
                  </a:cubicBezTo>
                  <a:cubicBezTo>
                    <a:pt x="153" y="36"/>
                    <a:pt x="156" y="15"/>
                    <a:pt x="170" y="13"/>
                  </a:cubicBezTo>
                  <a:cubicBezTo>
                    <a:pt x="275" y="0"/>
                    <a:pt x="381" y="33"/>
                    <a:pt x="484" y="47"/>
                  </a:cubicBezTo>
                  <a:cubicBezTo>
                    <a:pt x="617" y="95"/>
                    <a:pt x="907" y="47"/>
                    <a:pt x="907" y="47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95" name="Freeform 43"/>
            <p:cNvSpPr>
              <a:spLocks/>
            </p:cNvSpPr>
            <p:nvPr/>
          </p:nvSpPr>
          <p:spPr bwMode="auto">
            <a:xfrm>
              <a:off x="3091877" y="2129368"/>
              <a:ext cx="2286000" cy="1208087"/>
            </a:xfrm>
            <a:custGeom>
              <a:avLst/>
              <a:gdLst/>
              <a:ahLst/>
              <a:cxnLst>
                <a:cxn ang="0">
                  <a:pos x="1237" y="745"/>
                </a:cxn>
                <a:cxn ang="0">
                  <a:pos x="1440" y="627"/>
                </a:cxn>
                <a:cxn ang="0">
                  <a:pos x="1415" y="500"/>
                </a:cxn>
                <a:cxn ang="0">
                  <a:pos x="1008" y="347"/>
                </a:cxn>
                <a:cxn ang="0">
                  <a:pos x="576" y="322"/>
                </a:cxn>
                <a:cxn ang="0">
                  <a:pos x="407" y="246"/>
                </a:cxn>
                <a:cxn ang="0">
                  <a:pos x="373" y="229"/>
                </a:cxn>
                <a:cxn ang="0">
                  <a:pos x="313" y="102"/>
                </a:cxn>
                <a:cxn ang="0">
                  <a:pos x="263" y="59"/>
                </a:cxn>
                <a:cxn ang="0">
                  <a:pos x="68" y="0"/>
                </a:cxn>
                <a:cxn ang="0">
                  <a:pos x="0" y="8"/>
                </a:cxn>
              </a:cxnLst>
              <a:rect l="0" t="0" r="r" b="b"/>
              <a:pathLst>
                <a:path w="1440" h="761">
                  <a:moveTo>
                    <a:pt x="1237" y="745"/>
                  </a:moveTo>
                  <a:cubicBezTo>
                    <a:pt x="1392" y="736"/>
                    <a:pt x="1392" y="761"/>
                    <a:pt x="1440" y="627"/>
                  </a:cubicBezTo>
                  <a:cubicBezTo>
                    <a:pt x="1436" y="600"/>
                    <a:pt x="1435" y="525"/>
                    <a:pt x="1415" y="500"/>
                  </a:cubicBezTo>
                  <a:cubicBezTo>
                    <a:pt x="1313" y="376"/>
                    <a:pt x="1158" y="368"/>
                    <a:pt x="1008" y="347"/>
                  </a:cubicBezTo>
                  <a:cubicBezTo>
                    <a:pt x="870" y="303"/>
                    <a:pt x="719" y="344"/>
                    <a:pt x="576" y="322"/>
                  </a:cubicBezTo>
                  <a:cubicBezTo>
                    <a:pt x="531" y="291"/>
                    <a:pt x="462" y="259"/>
                    <a:pt x="407" y="246"/>
                  </a:cubicBezTo>
                  <a:cubicBezTo>
                    <a:pt x="396" y="240"/>
                    <a:pt x="382" y="238"/>
                    <a:pt x="373" y="229"/>
                  </a:cubicBezTo>
                  <a:cubicBezTo>
                    <a:pt x="335" y="191"/>
                    <a:pt x="356" y="137"/>
                    <a:pt x="313" y="102"/>
                  </a:cubicBezTo>
                  <a:cubicBezTo>
                    <a:pt x="296" y="88"/>
                    <a:pt x="283" y="69"/>
                    <a:pt x="263" y="59"/>
                  </a:cubicBezTo>
                  <a:cubicBezTo>
                    <a:pt x="208" y="31"/>
                    <a:pt x="129" y="19"/>
                    <a:pt x="68" y="0"/>
                  </a:cubicBezTo>
                  <a:cubicBezTo>
                    <a:pt x="45" y="3"/>
                    <a:pt x="0" y="8"/>
                    <a:pt x="0" y="8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96" name="Freeform 44"/>
            <p:cNvSpPr>
              <a:spLocks/>
            </p:cNvSpPr>
            <p:nvPr/>
          </p:nvSpPr>
          <p:spPr bwMode="auto">
            <a:xfrm>
              <a:off x="3029214" y="4267730"/>
              <a:ext cx="1385887" cy="590550"/>
            </a:xfrm>
            <a:custGeom>
              <a:avLst/>
              <a:gdLst/>
              <a:ahLst/>
              <a:cxnLst>
                <a:cxn ang="0">
                  <a:pos x="873" y="339"/>
                </a:cxn>
                <a:cxn ang="0">
                  <a:pos x="60" y="279"/>
                </a:cxn>
                <a:cxn ang="0">
                  <a:pos x="34" y="51"/>
                </a:cxn>
                <a:cxn ang="0">
                  <a:pos x="43" y="0"/>
                </a:cxn>
              </a:cxnLst>
              <a:rect l="0" t="0" r="r" b="b"/>
              <a:pathLst>
                <a:path w="873" h="372">
                  <a:moveTo>
                    <a:pt x="873" y="339"/>
                  </a:moveTo>
                  <a:cubicBezTo>
                    <a:pt x="603" y="352"/>
                    <a:pt x="319" y="372"/>
                    <a:pt x="60" y="279"/>
                  </a:cubicBezTo>
                  <a:cubicBezTo>
                    <a:pt x="0" y="201"/>
                    <a:pt x="24" y="182"/>
                    <a:pt x="34" y="51"/>
                  </a:cubicBezTo>
                  <a:cubicBezTo>
                    <a:pt x="35" y="34"/>
                    <a:pt x="43" y="0"/>
                    <a:pt x="43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97" name="Freeform 45"/>
            <p:cNvSpPr>
              <a:spLocks/>
            </p:cNvSpPr>
            <p:nvPr/>
          </p:nvSpPr>
          <p:spPr bwMode="auto">
            <a:xfrm>
              <a:off x="4072952" y="2096030"/>
              <a:ext cx="2062162" cy="2762250"/>
            </a:xfrm>
            <a:custGeom>
              <a:avLst/>
              <a:gdLst/>
              <a:ahLst/>
              <a:cxnLst>
                <a:cxn ang="0">
                  <a:pos x="813" y="1740"/>
                </a:cxn>
                <a:cxn ang="0">
                  <a:pos x="805" y="1622"/>
                </a:cxn>
                <a:cxn ang="0">
                  <a:pos x="822" y="1436"/>
                </a:cxn>
                <a:cxn ang="0">
                  <a:pos x="1110" y="1368"/>
                </a:cxn>
                <a:cxn ang="0">
                  <a:pos x="1169" y="1325"/>
                </a:cxn>
                <a:cxn ang="0">
                  <a:pos x="1203" y="1275"/>
                </a:cxn>
                <a:cxn ang="0">
                  <a:pos x="1262" y="1029"/>
                </a:cxn>
                <a:cxn ang="0">
                  <a:pos x="1279" y="478"/>
                </a:cxn>
                <a:cxn ang="0">
                  <a:pos x="1245" y="199"/>
                </a:cxn>
                <a:cxn ang="0">
                  <a:pos x="1152" y="114"/>
                </a:cxn>
                <a:cxn ang="0">
                  <a:pos x="881" y="55"/>
                </a:cxn>
                <a:cxn ang="0">
                  <a:pos x="449" y="38"/>
                </a:cxn>
                <a:cxn ang="0">
                  <a:pos x="0" y="72"/>
                </a:cxn>
              </a:cxnLst>
              <a:rect l="0" t="0" r="r" b="b"/>
              <a:pathLst>
                <a:path w="1299" h="1740">
                  <a:moveTo>
                    <a:pt x="813" y="1740"/>
                  </a:moveTo>
                  <a:cubicBezTo>
                    <a:pt x="810" y="1701"/>
                    <a:pt x="805" y="1661"/>
                    <a:pt x="805" y="1622"/>
                  </a:cubicBezTo>
                  <a:cubicBezTo>
                    <a:pt x="805" y="1560"/>
                    <a:pt x="783" y="1484"/>
                    <a:pt x="822" y="1436"/>
                  </a:cubicBezTo>
                  <a:cubicBezTo>
                    <a:pt x="878" y="1367"/>
                    <a:pt x="1048" y="1371"/>
                    <a:pt x="1110" y="1368"/>
                  </a:cubicBezTo>
                  <a:cubicBezTo>
                    <a:pt x="1144" y="1351"/>
                    <a:pt x="1146" y="1355"/>
                    <a:pt x="1169" y="1325"/>
                  </a:cubicBezTo>
                  <a:cubicBezTo>
                    <a:pt x="1181" y="1309"/>
                    <a:pt x="1203" y="1275"/>
                    <a:pt x="1203" y="1275"/>
                  </a:cubicBezTo>
                  <a:cubicBezTo>
                    <a:pt x="1217" y="1194"/>
                    <a:pt x="1214" y="1099"/>
                    <a:pt x="1262" y="1029"/>
                  </a:cubicBezTo>
                  <a:cubicBezTo>
                    <a:pt x="1267" y="845"/>
                    <a:pt x="1279" y="662"/>
                    <a:pt x="1279" y="478"/>
                  </a:cubicBezTo>
                  <a:cubicBezTo>
                    <a:pt x="1279" y="387"/>
                    <a:pt x="1299" y="279"/>
                    <a:pt x="1245" y="199"/>
                  </a:cubicBezTo>
                  <a:cubicBezTo>
                    <a:pt x="1229" y="146"/>
                    <a:pt x="1199" y="140"/>
                    <a:pt x="1152" y="114"/>
                  </a:cubicBezTo>
                  <a:cubicBezTo>
                    <a:pt x="1057" y="61"/>
                    <a:pt x="988" y="61"/>
                    <a:pt x="881" y="55"/>
                  </a:cubicBezTo>
                  <a:cubicBezTo>
                    <a:pt x="717" y="0"/>
                    <a:pt x="719" y="31"/>
                    <a:pt x="449" y="38"/>
                  </a:cubicBezTo>
                  <a:cubicBezTo>
                    <a:pt x="301" y="66"/>
                    <a:pt x="135" y="0"/>
                    <a:pt x="0" y="7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98" name="Freeform 46"/>
            <p:cNvSpPr>
              <a:spLocks/>
            </p:cNvSpPr>
            <p:nvPr/>
          </p:nvSpPr>
          <p:spPr bwMode="auto">
            <a:xfrm>
              <a:off x="2902964" y="2487811"/>
              <a:ext cx="781050" cy="1290637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212" y="33"/>
                </a:cxn>
                <a:cxn ang="0">
                  <a:pos x="60" y="135"/>
                </a:cxn>
                <a:cxn ang="0">
                  <a:pos x="51" y="161"/>
                </a:cxn>
                <a:cxn ang="0">
                  <a:pos x="17" y="211"/>
                </a:cxn>
                <a:cxn ang="0">
                  <a:pos x="0" y="321"/>
                </a:cxn>
                <a:cxn ang="0">
                  <a:pos x="9" y="813"/>
                </a:cxn>
              </a:cxnLst>
              <a:rect l="0" t="0" r="r" b="b"/>
              <a:pathLst>
                <a:path w="492" h="813">
                  <a:moveTo>
                    <a:pt x="492" y="0"/>
                  </a:moveTo>
                  <a:cubicBezTo>
                    <a:pt x="399" y="11"/>
                    <a:pt x="306" y="22"/>
                    <a:pt x="212" y="33"/>
                  </a:cubicBezTo>
                  <a:cubicBezTo>
                    <a:pt x="151" y="49"/>
                    <a:pt x="90" y="76"/>
                    <a:pt x="60" y="135"/>
                  </a:cubicBezTo>
                  <a:cubicBezTo>
                    <a:pt x="56" y="143"/>
                    <a:pt x="56" y="153"/>
                    <a:pt x="51" y="161"/>
                  </a:cubicBezTo>
                  <a:cubicBezTo>
                    <a:pt x="41" y="179"/>
                    <a:pt x="17" y="211"/>
                    <a:pt x="17" y="211"/>
                  </a:cubicBezTo>
                  <a:cubicBezTo>
                    <a:pt x="8" y="250"/>
                    <a:pt x="0" y="278"/>
                    <a:pt x="0" y="321"/>
                  </a:cubicBezTo>
                  <a:cubicBezTo>
                    <a:pt x="0" y="485"/>
                    <a:pt x="9" y="813"/>
                    <a:pt x="9" y="813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99" name="Freeform 47"/>
            <p:cNvSpPr>
              <a:spLocks/>
            </p:cNvSpPr>
            <p:nvPr/>
          </p:nvSpPr>
          <p:spPr bwMode="auto">
            <a:xfrm>
              <a:off x="4195189" y="3285320"/>
              <a:ext cx="66675" cy="5651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04"/>
                </a:cxn>
                <a:cxn ang="0">
                  <a:pos x="8" y="356"/>
                </a:cxn>
              </a:cxnLst>
              <a:rect l="0" t="0" r="r" b="b"/>
              <a:pathLst>
                <a:path w="42" h="356">
                  <a:moveTo>
                    <a:pt x="42" y="0"/>
                  </a:moveTo>
                  <a:cubicBezTo>
                    <a:pt x="34" y="72"/>
                    <a:pt x="16" y="134"/>
                    <a:pt x="0" y="204"/>
                  </a:cubicBezTo>
                  <a:cubicBezTo>
                    <a:pt x="3" y="255"/>
                    <a:pt x="8" y="356"/>
                    <a:pt x="8" y="35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00" name="Freeform 48"/>
            <p:cNvSpPr>
              <a:spLocks/>
            </p:cNvSpPr>
            <p:nvPr/>
          </p:nvSpPr>
          <p:spPr bwMode="auto">
            <a:xfrm>
              <a:off x="4785739" y="3758561"/>
              <a:ext cx="727075" cy="552450"/>
            </a:xfrm>
            <a:custGeom>
              <a:avLst/>
              <a:gdLst/>
              <a:ahLst/>
              <a:cxnLst>
                <a:cxn ang="0">
                  <a:pos x="458" y="348"/>
                </a:cxn>
                <a:cxn ang="0">
                  <a:pos x="432" y="204"/>
                </a:cxn>
                <a:cxn ang="0">
                  <a:pos x="415" y="102"/>
                </a:cxn>
                <a:cxn ang="0">
                  <a:pos x="407" y="77"/>
                </a:cxn>
                <a:cxn ang="0">
                  <a:pos x="280" y="0"/>
                </a:cxn>
                <a:cxn ang="0">
                  <a:pos x="0" y="17"/>
                </a:cxn>
              </a:cxnLst>
              <a:rect l="0" t="0" r="r" b="b"/>
              <a:pathLst>
                <a:path w="458" h="348">
                  <a:moveTo>
                    <a:pt x="458" y="348"/>
                  </a:moveTo>
                  <a:cubicBezTo>
                    <a:pt x="450" y="300"/>
                    <a:pt x="449" y="250"/>
                    <a:pt x="432" y="204"/>
                  </a:cubicBezTo>
                  <a:cubicBezTo>
                    <a:pt x="426" y="170"/>
                    <a:pt x="422" y="136"/>
                    <a:pt x="415" y="102"/>
                  </a:cubicBezTo>
                  <a:cubicBezTo>
                    <a:pt x="413" y="93"/>
                    <a:pt x="413" y="83"/>
                    <a:pt x="407" y="77"/>
                  </a:cubicBezTo>
                  <a:cubicBezTo>
                    <a:pt x="375" y="45"/>
                    <a:pt x="321" y="21"/>
                    <a:pt x="280" y="0"/>
                  </a:cubicBezTo>
                  <a:cubicBezTo>
                    <a:pt x="189" y="6"/>
                    <a:pt x="91" y="17"/>
                    <a:pt x="0" y="17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01" name="Line 49"/>
            <p:cNvSpPr>
              <a:spLocks noChangeShapeType="1"/>
            </p:cNvSpPr>
            <p:nvPr/>
          </p:nvSpPr>
          <p:spPr bwMode="auto">
            <a:xfrm>
              <a:off x="27600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02" name="Line 50"/>
            <p:cNvSpPr>
              <a:spLocks noChangeShapeType="1"/>
            </p:cNvSpPr>
            <p:nvPr/>
          </p:nvSpPr>
          <p:spPr bwMode="auto">
            <a:xfrm>
              <a:off x="5731889" y="5074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76"/>
            <p:cNvSpPr txBox="1">
              <a:spLocks noChangeArrowheads="1"/>
            </p:cNvSpPr>
            <p:nvPr/>
          </p:nvSpPr>
          <p:spPr bwMode="auto">
            <a:xfrm>
              <a:off x="1660852" y="1955814"/>
              <a:ext cx="1023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START</a:t>
              </a:r>
            </a:p>
          </p:txBody>
        </p:sp>
        <p:sp>
          <p:nvSpPr>
            <p:cNvPr id="53" name="Text Box 76"/>
            <p:cNvSpPr txBox="1">
              <a:spLocks noChangeArrowheads="1"/>
            </p:cNvSpPr>
            <p:nvPr/>
          </p:nvSpPr>
          <p:spPr bwMode="auto">
            <a:xfrm>
              <a:off x="6341489" y="4666748"/>
              <a:ext cx="11416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FINISH</a:t>
              </a:r>
            </a:p>
          </p:txBody>
        </p:sp>
        <p:sp>
          <p:nvSpPr>
            <p:cNvPr id="56" name="Freeform 47"/>
            <p:cNvSpPr>
              <a:spLocks/>
            </p:cNvSpPr>
            <p:nvPr/>
          </p:nvSpPr>
          <p:spPr bwMode="auto">
            <a:xfrm rot="4699764">
              <a:off x="4530872" y="3938397"/>
              <a:ext cx="168422" cy="77311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04"/>
                </a:cxn>
                <a:cxn ang="0">
                  <a:pos x="8" y="356"/>
                </a:cxn>
              </a:cxnLst>
              <a:rect l="0" t="0" r="r" b="b"/>
              <a:pathLst>
                <a:path w="42" h="356">
                  <a:moveTo>
                    <a:pt x="42" y="0"/>
                  </a:moveTo>
                  <a:cubicBezTo>
                    <a:pt x="34" y="72"/>
                    <a:pt x="16" y="134"/>
                    <a:pt x="0" y="204"/>
                  </a:cubicBezTo>
                  <a:cubicBezTo>
                    <a:pt x="3" y="255"/>
                    <a:pt x="8" y="356"/>
                    <a:pt x="8" y="35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48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DSUF with UP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promise the first twenty minutes of this section will not be the saddest trees you have ever seen…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4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4" idx="0"/>
            <a:endCxn id="33" idx="4"/>
          </p:cNvCxnSpPr>
          <p:nvPr/>
        </p:nvCxnSpPr>
        <p:spPr>
          <a:xfrm flipV="1">
            <a:off x="3339550" y="4730174"/>
            <a:ext cx="0" cy="287371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0"/>
            <a:endCxn id="39" idx="4"/>
          </p:cNvCxnSpPr>
          <p:nvPr/>
        </p:nvCxnSpPr>
        <p:spPr>
          <a:xfrm flipV="1">
            <a:off x="4906856" y="4747349"/>
            <a:ext cx="0" cy="270196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1"/>
            <a:endCxn id="39" idx="5"/>
          </p:cNvCxnSpPr>
          <p:nvPr/>
        </p:nvCxnSpPr>
        <p:spPr>
          <a:xfrm flipH="1" flipV="1">
            <a:off x="5036172" y="4693785"/>
            <a:ext cx="525021" cy="377324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0"/>
            <a:endCxn id="36" idx="4"/>
          </p:cNvCxnSpPr>
          <p:nvPr/>
        </p:nvCxnSpPr>
        <p:spPr>
          <a:xfrm flipV="1">
            <a:off x="5690509" y="5383305"/>
            <a:ext cx="0" cy="270195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Trees for Disjoin Set Union-Find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297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Up trees </a:t>
            </a:r>
          </a:p>
          <a:p>
            <a:r>
              <a:rPr lang="en-US" sz="2400" dirty="0"/>
              <a:t>Notes point to parent, not children</a:t>
            </a:r>
          </a:p>
          <a:p>
            <a:r>
              <a:rPr lang="en-US" sz="2400" dirty="0"/>
              <a:t>Thus only one pointer per node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In a DSUF</a:t>
            </a:r>
          </a:p>
          <a:p>
            <a:r>
              <a:rPr lang="en-US" sz="2400" dirty="0"/>
              <a:t>Each disjoint set is its own up tree</a:t>
            </a:r>
          </a:p>
          <a:p>
            <a:r>
              <a:rPr lang="en-US" sz="2400" dirty="0"/>
              <a:t>The root of the tree is the </a:t>
            </a:r>
            <a:r>
              <a:rPr lang="en-US" sz="2400" dirty="0">
                <a:solidFill>
                  <a:schemeClr val="accent6"/>
                </a:solidFill>
              </a:rPr>
              <a:t>name</a:t>
            </a:r>
            <a:r>
              <a:rPr lang="en-US" sz="2400" dirty="0"/>
              <a:t> for the disjoint set</a:t>
            </a:r>
          </a:p>
          <a:p>
            <a:endParaRPr lang="en-US" sz="2400" dirty="0"/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3156670" y="374800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3940323" y="374800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2000">
                <a:latin typeface="+mj-lt"/>
              </a:rPr>
              <a:t>2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4723976" y="374800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2000">
                <a:latin typeface="+mj-lt"/>
              </a:rPr>
              <a:t>3</a:t>
            </a: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5507629" y="374800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2000">
                <a:latin typeface="+mj-lt"/>
              </a:rPr>
              <a:t>4</a:t>
            </a: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6291282" y="374800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2000">
                <a:latin typeface="+mj-lt"/>
              </a:rPr>
              <a:t>5</a:t>
            </a: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074935" y="374800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2000">
                <a:latin typeface="+mj-lt"/>
              </a:rPr>
              <a:t>6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7858590" y="374800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2000">
                <a:latin typeface="+mj-lt"/>
              </a:rPr>
              <a:t>7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457200" y="3730829"/>
            <a:ext cx="19062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Initial State</a:t>
            </a: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3156670" y="436441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156670" y="5017545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3940323" y="437738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457200" y="4359484"/>
            <a:ext cx="1986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After Unions</a:t>
            </a: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5507629" y="5017545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4723976" y="5017545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5507629" y="5653500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39" name="Oval 17"/>
          <p:cNvSpPr>
            <a:spLocks noChangeArrowheads="1"/>
          </p:cNvSpPr>
          <p:nvPr/>
        </p:nvSpPr>
        <p:spPr bwMode="auto">
          <a:xfrm>
            <a:off x="4723976" y="4381589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Operation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1"/>
            <a:ext cx="8458200" cy="97685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1484313" algn="l"/>
              </a:tabLst>
            </a:pPr>
            <a:r>
              <a:rPr lang="en-US" sz="2800" dirty="0"/>
              <a:t>find(x):	follow x to the root and return the 	root (the name of the disjoint set)</a:t>
            </a:r>
          </a:p>
        </p:txBody>
      </p:sp>
      <p:grpSp>
        <p:nvGrpSpPr>
          <p:cNvPr id="494612" name="Group 494611"/>
          <p:cNvGrpSpPr/>
          <p:nvPr/>
        </p:nvGrpSpPr>
        <p:grpSpPr>
          <a:xfrm>
            <a:off x="1874106" y="2523691"/>
            <a:ext cx="5395789" cy="1654846"/>
            <a:chOff x="1401573" y="2523691"/>
            <a:chExt cx="5395789" cy="1654846"/>
          </a:xfrm>
        </p:grpSpPr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401573" y="2573978"/>
              <a:ext cx="1787669" cy="155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b="1" dirty="0">
                  <a:latin typeface="+mj-lt"/>
                </a:rPr>
                <a:t>find(1) = 1</a:t>
              </a:r>
            </a:p>
            <a:p>
              <a:pPr>
                <a:spcBef>
                  <a:spcPts val="600"/>
                </a:spcBef>
              </a:pPr>
              <a:r>
                <a:rPr lang="en-US" sz="2000" b="1" dirty="0"/>
                <a:t>find(3) = 3</a:t>
              </a:r>
              <a:endParaRPr lang="en-US" sz="2000" b="1" dirty="0">
                <a:latin typeface="+mj-lt"/>
              </a:endParaRPr>
            </a:p>
            <a:p>
              <a:pPr>
                <a:spcBef>
                  <a:spcPts val="600"/>
                </a:spcBef>
              </a:pPr>
              <a:r>
                <a:rPr lang="en-US" sz="2000" b="1" dirty="0">
                  <a:latin typeface="+mj-lt"/>
                </a:rPr>
                <a:t>find(4) = 1</a:t>
              </a:r>
            </a:p>
            <a:p>
              <a:pPr>
                <a:spcBef>
                  <a:spcPts val="600"/>
                </a:spcBef>
              </a:pPr>
              <a:r>
                <a:rPr lang="en-US" sz="2000" b="1" dirty="0">
                  <a:latin typeface="+mj-lt"/>
                </a:rPr>
                <a:t>find(6) = 7</a:t>
              </a:r>
            </a:p>
          </p:txBody>
        </p:sp>
        <p:grpSp>
          <p:nvGrpSpPr>
            <p:cNvPr id="494611" name="Group 494610"/>
            <p:cNvGrpSpPr/>
            <p:nvPr/>
          </p:nvGrpSpPr>
          <p:grpSpPr>
            <a:xfrm>
              <a:off x="4067943" y="2523691"/>
              <a:ext cx="2729419" cy="1654846"/>
              <a:chOff x="3438363" y="2491126"/>
              <a:chExt cx="2729419" cy="1654846"/>
            </a:xfrm>
          </p:grpSpPr>
          <p:cxnSp>
            <p:nvCxnSpPr>
              <p:cNvPr id="18" name="Straight Arrow Connector 17"/>
              <p:cNvCxnSpPr>
                <a:stCxn id="23" idx="0"/>
                <a:endCxn id="22" idx="4"/>
              </p:cNvCxnSpPr>
              <p:nvPr/>
            </p:nvCxnSpPr>
            <p:spPr>
              <a:xfrm flipV="1">
                <a:off x="3621243" y="2856886"/>
                <a:ext cx="0" cy="28737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26" idx="0"/>
                <a:endCxn id="28" idx="4"/>
              </p:cNvCxnSpPr>
              <p:nvPr/>
            </p:nvCxnSpPr>
            <p:spPr>
              <a:xfrm flipV="1">
                <a:off x="5188549" y="2874061"/>
                <a:ext cx="0" cy="270196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25" idx="1"/>
                <a:endCxn id="28" idx="5"/>
              </p:cNvCxnSpPr>
              <p:nvPr/>
            </p:nvCxnSpPr>
            <p:spPr>
              <a:xfrm flipH="1" flipV="1">
                <a:off x="5317865" y="2820497"/>
                <a:ext cx="525021" cy="37732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7" idx="0"/>
                <a:endCxn id="25" idx="4"/>
              </p:cNvCxnSpPr>
              <p:nvPr/>
            </p:nvCxnSpPr>
            <p:spPr>
              <a:xfrm flipV="1">
                <a:off x="5972202" y="3510017"/>
                <a:ext cx="0" cy="270195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3438363" y="2491126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3438363" y="3144257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4222016" y="2504096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3</a:t>
                </a:r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auto">
              <a:xfrm>
                <a:off x="5005669" y="3144257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5</a:t>
                </a:r>
              </a:p>
            </p:txBody>
          </p:sp>
          <p:sp>
            <p:nvSpPr>
              <p:cNvPr id="28" name="Oval 17"/>
              <p:cNvSpPr>
                <a:spLocks noChangeArrowheads="1"/>
              </p:cNvSpPr>
              <p:nvPr/>
            </p:nvSpPr>
            <p:spPr bwMode="auto">
              <a:xfrm>
                <a:off x="5005669" y="2508301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46" name="Oval 14"/>
              <p:cNvSpPr>
                <a:spLocks noChangeArrowheads="1"/>
              </p:cNvSpPr>
              <p:nvPr/>
            </p:nvSpPr>
            <p:spPr bwMode="auto">
              <a:xfrm>
                <a:off x="5789322" y="2508301"/>
                <a:ext cx="365760" cy="36576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47" name="Elbow Connector 2"/>
              <p:cNvCxnSpPr>
                <a:stCxn id="25" idx="6"/>
                <a:endCxn id="46" idx="6"/>
              </p:cNvCxnSpPr>
              <p:nvPr/>
            </p:nvCxnSpPr>
            <p:spPr>
              <a:xfrm flipV="1">
                <a:off x="6155082" y="2691181"/>
                <a:ext cx="12700" cy="635956"/>
              </a:xfrm>
              <a:prstGeom prst="curvedConnector3">
                <a:avLst>
                  <a:gd name="adj1" fmla="val 1800000"/>
                </a:avLst>
              </a:prstGeom>
              <a:ln w="38100" cap="rnd">
                <a:solidFill>
                  <a:schemeClr val="accent3"/>
                </a:solidFill>
                <a:miter lim="800000"/>
                <a:tailEnd type="non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2"/>
              <p:cNvCxnSpPr>
                <a:stCxn id="46" idx="6"/>
                <a:endCxn id="28" idx="6"/>
              </p:cNvCxnSpPr>
              <p:nvPr/>
            </p:nvCxnSpPr>
            <p:spPr>
              <a:xfrm flipH="1">
                <a:off x="5371429" y="2691181"/>
                <a:ext cx="783653" cy="0"/>
              </a:xfrm>
              <a:prstGeom prst="straightConnector1">
                <a:avLst/>
              </a:prstGeom>
              <a:ln w="38100" cap="rnd">
                <a:solidFill>
                  <a:schemeClr val="accent3"/>
                </a:solidFill>
                <a:miter lim="800000"/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5789322" y="3144257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cxnSp>
            <p:nvCxnSpPr>
              <p:cNvPr id="3" name="Elbow Connector 2"/>
              <p:cNvCxnSpPr>
                <a:stCxn id="27" idx="6"/>
                <a:endCxn id="25" idx="6"/>
              </p:cNvCxnSpPr>
              <p:nvPr/>
            </p:nvCxnSpPr>
            <p:spPr>
              <a:xfrm flipV="1">
                <a:off x="6155082" y="3327137"/>
                <a:ext cx="12700" cy="635955"/>
              </a:xfrm>
              <a:prstGeom prst="curvedConnector3">
                <a:avLst>
                  <a:gd name="adj1" fmla="val 1800000"/>
                </a:avLst>
              </a:prstGeom>
              <a:ln w="38100" cap="rnd">
                <a:solidFill>
                  <a:schemeClr val="accent6"/>
                </a:solidFill>
                <a:miter lim="800000"/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16"/>
              <p:cNvSpPr>
                <a:spLocks noChangeArrowheads="1"/>
              </p:cNvSpPr>
              <p:nvPr/>
            </p:nvSpPr>
            <p:spPr bwMode="auto">
              <a:xfrm>
                <a:off x="5789322" y="3780212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6</a:t>
                </a:r>
              </a:p>
            </p:txBody>
          </p:sp>
          <p:cxnSp>
            <p:nvCxnSpPr>
              <p:cNvPr id="54" name="Elbow Connector 2"/>
              <p:cNvCxnSpPr>
                <a:stCxn id="23" idx="2"/>
                <a:endCxn id="22" idx="2"/>
              </p:cNvCxnSpPr>
              <p:nvPr/>
            </p:nvCxnSpPr>
            <p:spPr>
              <a:xfrm rot="10800000">
                <a:off x="3438363" y="2674007"/>
                <a:ext cx="12700" cy="653131"/>
              </a:xfrm>
              <a:prstGeom prst="curvedConnector3">
                <a:avLst>
                  <a:gd name="adj1" fmla="val 1800000"/>
                </a:avLst>
              </a:prstGeom>
              <a:ln w="38100" cap="rnd">
                <a:solidFill>
                  <a:schemeClr val="accent2"/>
                </a:solidFill>
                <a:miter lim="800000"/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4614" name="Date Placeholder 4946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94615" name="Footer Placeholder 4946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94616" name="Slide Number Placeholder 4946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Operation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1993900" algn="l"/>
              </a:tabLst>
            </a:pPr>
            <a:r>
              <a:rPr lang="en-US" sz="2800" dirty="0"/>
              <a:t>union(</a:t>
            </a:r>
            <a:r>
              <a:rPr lang="en-US" sz="2800" dirty="0" err="1"/>
              <a:t>i,j</a:t>
            </a:r>
            <a:r>
              <a:rPr lang="en-US" sz="2800" dirty="0"/>
              <a:t>):	assuming </a:t>
            </a:r>
            <a:r>
              <a:rPr lang="en-US" sz="2800" dirty="0" err="1"/>
              <a:t>i</a:t>
            </a:r>
            <a:r>
              <a:rPr lang="en-US" sz="2800" dirty="0"/>
              <a:t> and j are roots, point 	root </a:t>
            </a:r>
            <a:r>
              <a:rPr lang="en-US" sz="2800" dirty="0" err="1"/>
              <a:t>i</a:t>
            </a:r>
            <a:r>
              <a:rPr lang="en-US" sz="2800" dirty="0"/>
              <a:t> to root j</a:t>
            </a:r>
          </a:p>
          <a:p>
            <a:pPr marL="0" indent="0">
              <a:lnSpc>
                <a:spcPct val="90000"/>
              </a:lnSpc>
              <a:buNone/>
              <a:tabLst>
                <a:tab pos="2112963" algn="l"/>
              </a:tabLst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  <a:tabLst>
                <a:tab pos="2112963" algn="l"/>
              </a:tabLst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  <a:tabLst>
                <a:tab pos="2112963" algn="l"/>
              </a:tabLst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  <a:tabLst>
                <a:tab pos="2112963" algn="l"/>
              </a:tabLst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  <a:tabLst>
                <a:tab pos="2112963" algn="l"/>
              </a:tabLst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  <a:tabLst>
                <a:tab pos="2112963" algn="l"/>
              </a:tabLst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  <a:tabLst>
                <a:tab pos="2112963" algn="l"/>
              </a:tabLst>
            </a:pPr>
            <a:r>
              <a:rPr lang="en-US" sz="2800" dirty="0"/>
              <a:t>What if </a:t>
            </a:r>
            <a:r>
              <a:rPr lang="en-US" sz="2800" dirty="0" err="1"/>
              <a:t>i</a:t>
            </a:r>
            <a:r>
              <a:rPr lang="en-US" sz="2800" dirty="0"/>
              <a:t> or j is not a root?</a:t>
            </a:r>
          </a:p>
          <a:p>
            <a:pPr>
              <a:lnSpc>
                <a:spcPct val="90000"/>
              </a:lnSpc>
              <a:tabLst>
                <a:tab pos="2112963" algn="l"/>
              </a:tabLst>
            </a:pPr>
            <a:r>
              <a:rPr lang="en-US" sz="2800" dirty="0"/>
              <a:t>Run a find on </a:t>
            </a:r>
            <a:r>
              <a:rPr lang="en-US" sz="2800" dirty="0" err="1"/>
              <a:t>i</a:t>
            </a:r>
            <a:r>
              <a:rPr lang="en-US" sz="2800" dirty="0"/>
              <a:t> and j first and use the returned values for the joining</a:t>
            </a:r>
          </a:p>
          <a:p>
            <a:pPr>
              <a:lnSpc>
                <a:spcPct val="90000"/>
              </a:lnSpc>
              <a:tabLst>
                <a:tab pos="2112963" algn="l"/>
              </a:tabLst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  <a:tabLst>
                <a:tab pos="2112963" algn="l"/>
              </a:tabLst>
            </a:pPr>
            <a:r>
              <a:rPr lang="en-US" sz="2800" dirty="0"/>
              <a:t>Why do we join roots and not just the nodes?</a:t>
            </a:r>
          </a:p>
          <a:p>
            <a:pPr marL="0" indent="0">
              <a:lnSpc>
                <a:spcPct val="90000"/>
              </a:lnSpc>
              <a:buNone/>
              <a:tabLst>
                <a:tab pos="2112963" algn="l"/>
              </a:tabLst>
            </a:pPr>
            <a:endParaRPr lang="en-US" sz="2800" dirty="0"/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806473" y="1764518"/>
            <a:ext cx="1550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+mj-lt"/>
              </a:rPr>
              <a:t>union(1,7)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17</a:t>
            </a:fld>
            <a:endParaRPr lang="en-US"/>
          </a:p>
        </p:txBody>
      </p:sp>
      <p:grpSp>
        <p:nvGrpSpPr>
          <p:cNvPr id="494597" name="Group 494596"/>
          <p:cNvGrpSpPr/>
          <p:nvPr/>
        </p:nvGrpSpPr>
        <p:grpSpPr>
          <a:xfrm>
            <a:off x="1057139" y="2267204"/>
            <a:ext cx="7029722" cy="2290802"/>
            <a:chOff x="806473" y="2267204"/>
            <a:chExt cx="7029722" cy="2290802"/>
          </a:xfrm>
        </p:grpSpPr>
        <p:grpSp>
          <p:nvGrpSpPr>
            <p:cNvPr id="494596" name="Group 494595"/>
            <p:cNvGrpSpPr/>
            <p:nvPr/>
          </p:nvGrpSpPr>
          <p:grpSpPr>
            <a:xfrm>
              <a:off x="806473" y="2267204"/>
              <a:ext cx="2716719" cy="1654846"/>
              <a:chOff x="806473" y="2267204"/>
              <a:chExt cx="2716719" cy="1654846"/>
            </a:xfrm>
          </p:grpSpPr>
          <p:cxnSp>
            <p:nvCxnSpPr>
              <p:cNvPr id="18" name="Straight Arrow Connector 17"/>
              <p:cNvCxnSpPr>
                <a:stCxn id="23" idx="0"/>
                <a:endCxn id="22" idx="4"/>
              </p:cNvCxnSpPr>
              <p:nvPr/>
            </p:nvCxnSpPr>
            <p:spPr>
              <a:xfrm flipV="1">
                <a:off x="989353" y="2632964"/>
                <a:ext cx="0" cy="28737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26" idx="0"/>
                <a:endCxn id="28" idx="4"/>
              </p:cNvCxnSpPr>
              <p:nvPr/>
            </p:nvCxnSpPr>
            <p:spPr>
              <a:xfrm flipV="1">
                <a:off x="2556659" y="2650139"/>
                <a:ext cx="0" cy="270196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25" idx="1"/>
                <a:endCxn id="28" idx="5"/>
              </p:cNvCxnSpPr>
              <p:nvPr/>
            </p:nvCxnSpPr>
            <p:spPr>
              <a:xfrm flipH="1" flipV="1">
                <a:off x="2685975" y="2596575"/>
                <a:ext cx="525021" cy="37732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7" idx="0"/>
                <a:endCxn id="25" idx="4"/>
              </p:cNvCxnSpPr>
              <p:nvPr/>
            </p:nvCxnSpPr>
            <p:spPr>
              <a:xfrm flipV="1">
                <a:off x="3340312" y="3286095"/>
                <a:ext cx="0" cy="270195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806473" y="2267204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806473" y="2920335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1590126" y="2280174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3</a:t>
                </a:r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auto">
              <a:xfrm>
                <a:off x="2373779" y="2920335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5</a:t>
                </a:r>
              </a:p>
            </p:txBody>
          </p:sp>
          <p:sp>
            <p:nvSpPr>
              <p:cNvPr id="28" name="Oval 17"/>
              <p:cNvSpPr>
                <a:spLocks noChangeArrowheads="1"/>
              </p:cNvSpPr>
              <p:nvPr/>
            </p:nvSpPr>
            <p:spPr bwMode="auto">
              <a:xfrm>
                <a:off x="2373779" y="2284379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46" name="Oval 14"/>
              <p:cNvSpPr>
                <a:spLocks noChangeArrowheads="1"/>
              </p:cNvSpPr>
              <p:nvPr/>
            </p:nvSpPr>
            <p:spPr bwMode="auto">
              <a:xfrm>
                <a:off x="3157432" y="2284379"/>
                <a:ext cx="365760" cy="36576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3157432" y="2920335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27" name="Oval 16"/>
              <p:cNvSpPr>
                <a:spLocks noChangeArrowheads="1"/>
              </p:cNvSpPr>
              <p:nvPr/>
            </p:nvSpPr>
            <p:spPr bwMode="auto">
              <a:xfrm>
                <a:off x="3157432" y="3556290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6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4223957" y="2852311"/>
              <a:ext cx="978408" cy="484632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903129" y="2267204"/>
              <a:ext cx="1933066" cy="2290802"/>
              <a:chOff x="806473" y="2267204"/>
              <a:chExt cx="1933066" cy="2290802"/>
            </a:xfrm>
          </p:grpSpPr>
          <p:cxnSp>
            <p:nvCxnSpPr>
              <p:cNvPr id="57" name="Straight Arrow Connector 56"/>
              <p:cNvCxnSpPr>
                <a:stCxn id="62" idx="0"/>
                <a:endCxn id="61" idx="4"/>
              </p:cNvCxnSpPr>
              <p:nvPr/>
            </p:nvCxnSpPr>
            <p:spPr>
              <a:xfrm flipV="1">
                <a:off x="989353" y="2632964"/>
                <a:ext cx="0" cy="28737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4" idx="0"/>
                <a:endCxn id="65" idx="4"/>
              </p:cNvCxnSpPr>
              <p:nvPr/>
            </p:nvCxnSpPr>
            <p:spPr>
              <a:xfrm flipV="1">
                <a:off x="1773006" y="3286095"/>
                <a:ext cx="0" cy="270196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7" idx="1"/>
                <a:endCxn id="65" idx="5"/>
              </p:cNvCxnSpPr>
              <p:nvPr/>
            </p:nvCxnSpPr>
            <p:spPr>
              <a:xfrm flipH="1" flipV="1">
                <a:off x="1902322" y="3232531"/>
                <a:ext cx="525021" cy="37732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68" idx="0"/>
                <a:endCxn id="67" idx="4"/>
              </p:cNvCxnSpPr>
              <p:nvPr/>
            </p:nvCxnSpPr>
            <p:spPr>
              <a:xfrm flipV="1">
                <a:off x="2556659" y="3922051"/>
                <a:ext cx="0" cy="270195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806473" y="2267204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62" name="Oval 12"/>
              <p:cNvSpPr>
                <a:spLocks noChangeArrowheads="1"/>
              </p:cNvSpPr>
              <p:nvPr/>
            </p:nvSpPr>
            <p:spPr bwMode="auto">
              <a:xfrm>
                <a:off x="806473" y="2920335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2373779" y="2280174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3</a:t>
                </a:r>
              </a:p>
            </p:txBody>
          </p:sp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1590126" y="3556291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5</a:t>
                </a:r>
              </a:p>
            </p:txBody>
          </p:sp>
          <p:sp>
            <p:nvSpPr>
              <p:cNvPr id="65" name="Oval 17"/>
              <p:cNvSpPr>
                <a:spLocks noChangeArrowheads="1"/>
              </p:cNvSpPr>
              <p:nvPr/>
            </p:nvSpPr>
            <p:spPr bwMode="auto">
              <a:xfrm>
                <a:off x="1590126" y="2920335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66" name="Oval 14"/>
              <p:cNvSpPr>
                <a:spLocks noChangeArrowheads="1"/>
              </p:cNvSpPr>
              <p:nvPr/>
            </p:nvSpPr>
            <p:spPr bwMode="auto">
              <a:xfrm>
                <a:off x="2373779" y="2920335"/>
                <a:ext cx="365760" cy="36576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" name="Oval 14"/>
              <p:cNvSpPr>
                <a:spLocks noChangeArrowheads="1"/>
              </p:cNvSpPr>
              <p:nvPr/>
            </p:nvSpPr>
            <p:spPr bwMode="auto">
              <a:xfrm>
                <a:off x="2373779" y="3556291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68" name="Oval 16"/>
              <p:cNvSpPr>
                <a:spLocks noChangeArrowheads="1"/>
              </p:cNvSpPr>
              <p:nvPr/>
            </p:nvSpPr>
            <p:spPr bwMode="auto">
              <a:xfrm>
                <a:off x="2373779" y="4192246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6</a:t>
                </a:r>
              </a:p>
            </p:txBody>
          </p:sp>
          <p:cxnSp>
            <p:nvCxnSpPr>
              <p:cNvPr id="69" name="Straight Arrow Connector 68"/>
              <p:cNvCxnSpPr>
                <a:stCxn id="65" idx="1"/>
                <a:endCxn id="61" idx="5"/>
              </p:cNvCxnSpPr>
              <p:nvPr/>
            </p:nvCxnSpPr>
            <p:spPr>
              <a:xfrm flipH="1" flipV="1">
                <a:off x="1118669" y="2579400"/>
                <a:ext cx="525021" cy="394499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miter lim="800000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0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Implementation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Once again, it is better to implement a tree using an array than with node objects</a:t>
            </a:r>
          </a:p>
          <a:p>
            <a:r>
              <a:rPr lang="en-US" sz="2800" dirty="0"/>
              <a:t>Leave up[0] empty (or # of disjoint sets)</a:t>
            </a:r>
          </a:p>
          <a:p>
            <a:r>
              <a:rPr lang="en-US" sz="2800" dirty="0"/>
              <a:t>up[x] = </a:t>
            </a:r>
            <a:r>
              <a:rPr lang="en-US" sz="2800" dirty="0" err="1"/>
              <a:t>i</a:t>
            </a:r>
            <a:r>
              <a:rPr lang="en-US" sz="2800" dirty="0"/>
              <a:t> means node x's parent is node </a:t>
            </a:r>
            <a:r>
              <a:rPr lang="en-US" sz="2800" dirty="0" err="1"/>
              <a:t>i</a:t>
            </a:r>
            <a:endParaRPr lang="en-US" sz="2800" dirty="0"/>
          </a:p>
          <a:p>
            <a:r>
              <a:rPr lang="en-US" sz="2800" dirty="0"/>
              <a:t>up[x] = 0 means x is a root</a:t>
            </a:r>
          </a:p>
          <a:p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5793928" y="3513492"/>
            <a:ext cx="2716719" cy="1654846"/>
            <a:chOff x="3156670" y="4364414"/>
            <a:chExt cx="2716719" cy="1654846"/>
          </a:xfrm>
        </p:grpSpPr>
        <p:cxnSp>
          <p:nvCxnSpPr>
            <p:cNvPr id="25" name="Straight Arrow Connector 24"/>
            <p:cNvCxnSpPr>
              <a:stCxn id="30" idx="0"/>
              <a:endCxn id="29" idx="4"/>
            </p:cNvCxnSpPr>
            <p:nvPr/>
          </p:nvCxnSpPr>
          <p:spPr>
            <a:xfrm flipV="1">
              <a:off x="3339550" y="4730174"/>
              <a:ext cx="0" cy="28737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3" idx="0"/>
              <a:endCxn id="35" idx="4"/>
            </p:cNvCxnSpPr>
            <p:nvPr/>
          </p:nvCxnSpPr>
          <p:spPr>
            <a:xfrm flipV="1">
              <a:off x="4906856" y="4747349"/>
              <a:ext cx="0" cy="270196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2" idx="1"/>
              <a:endCxn id="35" idx="5"/>
            </p:cNvCxnSpPr>
            <p:nvPr/>
          </p:nvCxnSpPr>
          <p:spPr>
            <a:xfrm flipH="1" flipV="1">
              <a:off x="5036172" y="4693785"/>
              <a:ext cx="525021" cy="37732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4" idx="0"/>
              <a:endCxn id="32" idx="4"/>
            </p:cNvCxnSpPr>
            <p:nvPr/>
          </p:nvCxnSpPr>
          <p:spPr>
            <a:xfrm flipV="1">
              <a:off x="5690509" y="5383305"/>
              <a:ext cx="0" cy="2701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3156670" y="436441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3156670" y="5017545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940323" y="437738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5507629" y="5017545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4723976" y="5017545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507629" y="5653500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4723976" y="4381589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3354" y="3897942"/>
            <a:ext cx="3730333" cy="885947"/>
            <a:chOff x="2353069" y="3207305"/>
            <a:chExt cx="3730333" cy="885947"/>
          </a:xfrm>
        </p:grpSpPr>
        <p:sp>
          <p:nvSpPr>
            <p:cNvPr id="496655" name="Rectangle 15"/>
            <p:cNvSpPr>
              <a:spLocks noChangeArrowheads="1"/>
            </p:cNvSpPr>
            <p:nvPr/>
          </p:nvSpPr>
          <p:spPr bwMode="auto">
            <a:xfrm>
              <a:off x="2882350" y="363605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/>
                <a:t>0</a:t>
              </a:r>
            </a:p>
          </p:txBody>
        </p:sp>
        <p:sp>
          <p:nvSpPr>
            <p:cNvPr id="496656" name="Rectangle 16"/>
            <p:cNvSpPr>
              <a:spLocks noChangeArrowheads="1"/>
            </p:cNvSpPr>
            <p:nvPr/>
          </p:nvSpPr>
          <p:spPr bwMode="auto">
            <a:xfrm>
              <a:off x="3339550" y="363605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496657" name="Rectangle 17"/>
            <p:cNvSpPr>
              <a:spLocks noChangeArrowheads="1"/>
            </p:cNvSpPr>
            <p:nvPr/>
          </p:nvSpPr>
          <p:spPr bwMode="auto">
            <a:xfrm>
              <a:off x="3796750" y="363605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496658" name="Rectangle 18"/>
            <p:cNvSpPr>
              <a:spLocks noChangeArrowheads="1"/>
            </p:cNvSpPr>
            <p:nvPr/>
          </p:nvSpPr>
          <p:spPr bwMode="auto">
            <a:xfrm>
              <a:off x="4253950" y="363605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496659" name="Rectangle 19"/>
            <p:cNvSpPr>
              <a:spLocks noChangeArrowheads="1"/>
            </p:cNvSpPr>
            <p:nvPr/>
          </p:nvSpPr>
          <p:spPr bwMode="auto">
            <a:xfrm>
              <a:off x="4711150" y="363605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496660" name="Rectangle 20"/>
            <p:cNvSpPr>
              <a:spLocks noChangeArrowheads="1"/>
            </p:cNvSpPr>
            <p:nvPr/>
          </p:nvSpPr>
          <p:spPr bwMode="auto">
            <a:xfrm>
              <a:off x="5169002" y="363605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496661" name="Rectangle 21"/>
            <p:cNvSpPr>
              <a:spLocks noChangeArrowheads="1"/>
            </p:cNvSpPr>
            <p:nvPr/>
          </p:nvSpPr>
          <p:spPr bwMode="auto">
            <a:xfrm>
              <a:off x="5626202" y="363605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/>
                <a:t>0</a:t>
              </a:r>
            </a:p>
          </p:txBody>
        </p:sp>
        <p:sp>
          <p:nvSpPr>
            <p:cNvPr id="496663" name="Text Box 23"/>
            <p:cNvSpPr txBox="1">
              <a:spLocks noChangeArrowheads="1"/>
            </p:cNvSpPr>
            <p:nvPr/>
          </p:nvSpPr>
          <p:spPr bwMode="auto">
            <a:xfrm>
              <a:off x="2353069" y="3633039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r>
                <a:rPr lang="en-US" sz="2000" b="1" dirty="0"/>
                <a:t>up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882350" y="3207305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3339659" y="3207305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3796968" y="3207305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4254277" y="3207305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4711586" y="3207305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5168895" y="3207305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5626202" y="3207305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7</a:t>
              </a:r>
            </a:p>
          </p:txBody>
        </p:sp>
      </p:grpSp>
      <p:sp>
        <p:nvSpPr>
          <p:cNvPr id="45" name="Left-Right Arrow 44"/>
          <p:cNvSpPr/>
          <p:nvPr/>
        </p:nvSpPr>
        <p:spPr>
          <a:xfrm>
            <a:off x="4589603" y="4098599"/>
            <a:ext cx="978408" cy="484632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Using array-based up trees, what is the cost for</a:t>
            </a:r>
          </a:p>
          <a:p>
            <a:r>
              <a:rPr lang="en-US" sz="2400" dirty="0"/>
              <a:t>union(</a:t>
            </a:r>
            <a:r>
              <a:rPr lang="en-US" sz="2400" dirty="0" err="1"/>
              <a:t>i,j</a:t>
            </a:r>
            <a:r>
              <a:rPr lang="en-US" sz="2400" dirty="0"/>
              <a:t>)?</a:t>
            </a:r>
          </a:p>
          <a:p>
            <a:r>
              <a:rPr lang="en-US" sz="2400" dirty="0"/>
              <a:t>find(x)?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union(</a:t>
            </a:r>
            <a:r>
              <a:rPr lang="en-US" sz="2400" dirty="0" err="1"/>
              <a:t>i,j</a:t>
            </a:r>
            <a:r>
              <a:rPr lang="en-US" sz="2400" dirty="0"/>
              <a:t>) is O(1) if </a:t>
            </a:r>
            <a:r>
              <a:rPr lang="en-US" sz="2400" dirty="0" err="1"/>
              <a:t>i</a:t>
            </a:r>
            <a:r>
              <a:rPr lang="en-US" sz="2400" dirty="0"/>
              <a:t> and j are roots</a:t>
            </a:r>
          </a:p>
          <a:p>
            <a:r>
              <a:rPr lang="en-US" sz="2400" dirty="0"/>
              <a:t>Otherwise depends on cost of find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find(x) is O(n) in worst-case</a:t>
            </a:r>
          </a:p>
          <a:p>
            <a:r>
              <a:rPr lang="en-US" sz="2400" dirty="0"/>
              <a:t>What does the worst-case look like?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19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7566494" y="1727674"/>
            <a:ext cx="365760" cy="4401667"/>
            <a:chOff x="7383614" y="1326487"/>
            <a:chExt cx="365760" cy="4401667"/>
          </a:xfrm>
        </p:grpSpPr>
        <p:cxnSp>
          <p:nvCxnSpPr>
            <p:cNvPr id="7" name="Straight Arrow Connector 6"/>
            <p:cNvCxnSpPr>
              <a:stCxn id="9" idx="0"/>
              <a:endCxn id="8" idx="4"/>
            </p:cNvCxnSpPr>
            <p:nvPr/>
          </p:nvCxnSpPr>
          <p:spPr>
            <a:xfrm flipV="1">
              <a:off x="7566494" y="5055502"/>
              <a:ext cx="0" cy="3068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7383614" y="4689742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7383614" y="536239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cxnSp>
          <p:nvCxnSpPr>
            <p:cNvPr id="10" name="Straight Arrow Connector 9"/>
            <p:cNvCxnSpPr>
              <a:stCxn id="8" idx="0"/>
              <a:endCxn id="11" idx="4"/>
            </p:cNvCxnSpPr>
            <p:nvPr/>
          </p:nvCxnSpPr>
          <p:spPr>
            <a:xfrm flipV="1">
              <a:off x="7566494" y="4382851"/>
              <a:ext cx="0" cy="3068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7383614" y="4017091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383614" y="3344440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383614" y="1999138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7383614" y="2671789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7383614" y="1326487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cxnSp>
          <p:nvCxnSpPr>
            <p:cNvPr id="21" name="Straight Arrow Connector 20"/>
            <p:cNvCxnSpPr>
              <a:stCxn id="11" idx="0"/>
              <a:endCxn id="12" idx="4"/>
            </p:cNvCxnSpPr>
            <p:nvPr/>
          </p:nvCxnSpPr>
          <p:spPr>
            <a:xfrm flipV="1">
              <a:off x="7566494" y="3710200"/>
              <a:ext cx="0" cy="3068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0"/>
              <a:endCxn id="14" idx="4"/>
            </p:cNvCxnSpPr>
            <p:nvPr/>
          </p:nvCxnSpPr>
          <p:spPr>
            <a:xfrm flipV="1">
              <a:off x="7566494" y="3037549"/>
              <a:ext cx="0" cy="3068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3" idx="4"/>
            </p:cNvCxnSpPr>
            <p:nvPr/>
          </p:nvCxnSpPr>
          <p:spPr>
            <a:xfrm flipV="1">
              <a:off x="7566494" y="2364898"/>
              <a:ext cx="0" cy="3068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0"/>
              <a:endCxn id="15" idx="4"/>
            </p:cNvCxnSpPr>
            <p:nvPr/>
          </p:nvCxnSpPr>
          <p:spPr>
            <a:xfrm flipV="1">
              <a:off x="7566494" y="1692247"/>
              <a:ext cx="0" cy="3068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0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Connections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dirty="0"/>
              <a:t>You have a set of nodes (numbered 1-9) on a network. You are given a sequence of pairwise connections between them:</a:t>
            </a:r>
          </a:p>
          <a:p>
            <a:pPr marL="0" indent="0" algn="ctr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endParaRPr lang="en-US" sz="2800" dirty="0"/>
          </a:p>
          <a:p>
            <a:pPr marL="0" indent="0" algn="ctr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dirty="0"/>
              <a:t>3-5     4-2     1-6     5-7     4-8     3-7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endParaRPr lang="en-US" sz="2800" dirty="0"/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b="1" dirty="0"/>
              <a:t>Q:</a:t>
            </a:r>
            <a:r>
              <a:rPr lang="en-US" sz="2800" dirty="0"/>
              <a:t>	Are nodes 2 and 4 connected?  Indirectly?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b="1" dirty="0"/>
              <a:t>Q:</a:t>
            </a:r>
            <a:r>
              <a:rPr lang="en-US" sz="2800" dirty="0"/>
              <a:t>	How about nodes 3 and 8?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b="1" dirty="0"/>
              <a:t>Q:</a:t>
            </a:r>
            <a:r>
              <a:rPr lang="en-US" sz="2800" dirty="0"/>
              <a:t>	Are any of the paired connections 	redundant due to indirect connections?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b="1" dirty="0"/>
              <a:t>Q:</a:t>
            </a:r>
            <a:r>
              <a:rPr lang="en-US" sz="2800" dirty="0"/>
              <a:t>	How many sub-networks do you have?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Doing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 is that up trees get too tall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In order to make DSUF perform as we promised, we need to improve both our union and find algorithms:</a:t>
            </a:r>
          </a:p>
          <a:p>
            <a:r>
              <a:rPr lang="en-US" dirty="0"/>
              <a:t>Weighted Union</a:t>
            </a:r>
          </a:p>
          <a:p>
            <a:r>
              <a:rPr lang="en-US" dirty="0"/>
              <a:t>Path Compression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Only with BOTH of these will we get find to average-case O(log n) and amortized O(1)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Union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1999"/>
            <a:ext cx="8458200" cy="2951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Instead of arbitrarily joining two roots, always point the smaller tree to the root of the larger tree</a:t>
            </a:r>
          </a:p>
          <a:p>
            <a:r>
              <a:rPr lang="en-US" sz="2000" dirty="0"/>
              <a:t>Each up tree has a weight (number of nodes)</a:t>
            </a:r>
          </a:p>
          <a:p>
            <a:r>
              <a:rPr lang="en-US" sz="2000" dirty="0"/>
              <a:t>The idea is to limit the height of each up tree</a:t>
            </a:r>
          </a:p>
          <a:p>
            <a:r>
              <a:rPr lang="en-US" sz="2000" dirty="0"/>
              <a:t>Trees with more nodes tend to be deeper</a:t>
            </a:r>
          </a:p>
          <a:p>
            <a:pPr marL="0" indent="0">
              <a:buNone/>
            </a:pPr>
            <a:r>
              <a:rPr lang="en-US" sz="2400" dirty="0"/>
              <a:t>Union by rank or height are similar ideas but more complicated to implement</a:t>
            </a:r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06473" y="3668248"/>
            <a:ext cx="1550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+mj-lt"/>
              </a:rPr>
              <a:t>union(1,7)</a:t>
            </a:r>
          </a:p>
        </p:txBody>
      </p:sp>
      <p:cxnSp>
        <p:nvCxnSpPr>
          <p:cNvPr id="41" name="Straight Arrow Connector 40"/>
          <p:cNvCxnSpPr>
            <a:stCxn id="46" idx="0"/>
            <a:endCxn id="45" idx="4"/>
          </p:cNvCxnSpPr>
          <p:nvPr/>
        </p:nvCxnSpPr>
        <p:spPr>
          <a:xfrm flipV="1">
            <a:off x="989353" y="5001384"/>
            <a:ext cx="0" cy="287371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8" idx="0"/>
            <a:endCxn id="49" idx="4"/>
          </p:cNvCxnSpPr>
          <p:nvPr/>
        </p:nvCxnSpPr>
        <p:spPr>
          <a:xfrm flipV="1">
            <a:off x="2556659" y="5018559"/>
            <a:ext cx="0" cy="270196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1" idx="1"/>
            <a:endCxn id="49" idx="5"/>
          </p:cNvCxnSpPr>
          <p:nvPr/>
        </p:nvCxnSpPr>
        <p:spPr>
          <a:xfrm flipH="1" flipV="1">
            <a:off x="2685975" y="4964995"/>
            <a:ext cx="525021" cy="377324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2" idx="0"/>
            <a:endCxn id="51" idx="4"/>
          </p:cNvCxnSpPr>
          <p:nvPr/>
        </p:nvCxnSpPr>
        <p:spPr>
          <a:xfrm flipV="1">
            <a:off x="3340312" y="5654515"/>
            <a:ext cx="0" cy="270195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806473" y="463562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806473" y="5288755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1590126" y="464859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2373779" y="5288755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373779" y="4652799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3157432" y="4652799"/>
            <a:ext cx="365760" cy="36576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3157432" y="5288755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3157432" y="5924710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6</a:t>
            </a:r>
          </a:p>
        </p:txBody>
      </p:sp>
      <p:cxnSp>
        <p:nvCxnSpPr>
          <p:cNvPr id="28" name="Straight Arrow Connector 27"/>
          <p:cNvCxnSpPr>
            <a:stCxn id="33" idx="7"/>
            <a:endCxn id="36" idx="3"/>
          </p:cNvCxnSpPr>
          <p:nvPr/>
        </p:nvCxnSpPr>
        <p:spPr>
          <a:xfrm flipV="1">
            <a:off x="6716658" y="4964995"/>
            <a:ext cx="525021" cy="377324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5" idx="0"/>
            <a:endCxn id="36" idx="4"/>
          </p:cNvCxnSpPr>
          <p:nvPr/>
        </p:nvCxnSpPr>
        <p:spPr>
          <a:xfrm flipV="1">
            <a:off x="7370995" y="5018559"/>
            <a:ext cx="0" cy="270196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1"/>
            <a:endCxn id="36" idx="5"/>
          </p:cNvCxnSpPr>
          <p:nvPr/>
        </p:nvCxnSpPr>
        <p:spPr>
          <a:xfrm flipH="1" flipV="1">
            <a:off x="7500311" y="4964995"/>
            <a:ext cx="525021" cy="377324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9" idx="0"/>
            <a:endCxn id="38" idx="4"/>
          </p:cNvCxnSpPr>
          <p:nvPr/>
        </p:nvCxnSpPr>
        <p:spPr>
          <a:xfrm flipV="1">
            <a:off x="8154648" y="5654515"/>
            <a:ext cx="0" cy="270195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5620809" y="4635624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6404462" y="5288755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6406588" y="5924710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7188115" y="5288755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7188115" y="4652799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7971768" y="4652799"/>
            <a:ext cx="365760" cy="36576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7971768" y="5288755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39" name="Oval 16"/>
          <p:cNvSpPr>
            <a:spLocks noChangeArrowheads="1"/>
          </p:cNvSpPr>
          <p:nvPr/>
        </p:nvSpPr>
        <p:spPr bwMode="auto">
          <a:xfrm>
            <a:off x="7971768" y="5924710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6</a:t>
            </a:r>
          </a:p>
        </p:txBody>
      </p:sp>
      <p:cxnSp>
        <p:nvCxnSpPr>
          <p:cNvPr id="40" name="Straight Arrow Connector 39"/>
          <p:cNvCxnSpPr>
            <a:stCxn id="34" idx="0"/>
            <a:endCxn id="33" idx="4"/>
          </p:cNvCxnSpPr>
          <p:nvPr/>
        </p:nvCxnSpPr>
        <p:spPr>
          <a:xfrm flipH="1" flipV="1">
            <a:off x="6587342" y="5654515"/>
            <a:ext cx="2126" cy="270195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082797" y="5220731"/>
            <a:ext cx="978408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806473" y="4118015"/>
            <a:ext cx="365760" cy="3657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1590126" y="4118015"/>
            <a:ext cx="365760" cy="3657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2373779" y="4118015"/>
            <a:ext cx="365760" cy="3657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5620809" y="4118015"/>
            <a:ext cx="365760" cy="3657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188115" y="4118015"/>
            <a:ext cx="365760" cy="3657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0956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Union Implementation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can just use an additional array to store weights of the roots…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345645" y="1899464"/>
            <a:ext cx="2716719" cy="2172455"/>
            <a:chOff x="806473" y="4118015"/>
            <a:chExt cx="2716719" cy="2172455"/>
          </a:xfrm>
        </p:grpSpPr>
        <p:cxnSp>
          <p:nvCxnSpPr>
            <p:cNvPr id="6" name="Straight Arrow Connector 5"/>
            <p:cNvCxnSpPr>
              <a:stCxn id="11" idx="0"/>
              <a:endCxn id="10" idx="4"/>
            </p:cNvCxnSpPr>
            <p:nvPr/>
          </p:nvCxnSpPr>
          <p:spPr>
            <a:xfrm flipV="1">
              <a:off x="989353" y="5001384"/>
              <a:ext cx="0" cy="28737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3" idx="0"/>
              <a:endCxn id="14" idx="4"/>
            </p:cNvCxnSpPr>
            <p:nvPr/>
          </p:nvCxnSpPr>
          <p:spPr>
            <a:xfrm flipV="1">
              <a:off x="2556659" y="5018559"/>
              <a:ext cx="0" cy="270196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5" idx="1"/>
              <a:endCxn id="14" idx="5"/>
            </p:cNvCxnSpPr>
            <p:nvPr/>
          </p:nvCxnSpPr>
          <p:spPr>
            <a:xfrm flipH="1" flipV="1">
              <a:off x="2685975" y="4964995"/>
              <a:ext cx="525021" cy="37732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6" idx="0"/>
              <a:endCxn id="15" idx="4"/>
            </p:cNvCxnSpPr>
            <p:nvPr/>
          </p:nvCxnSpPr>
          <p:spPr>
            <a:xfrm flipV="1">
              <a:off x="3340312" y="5654515"/>
              <a:ext cx="0" cy="2701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06473" y="463562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06473" y="5288755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590126" y="464859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2373779" y="5288755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2373779" y="4652799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157432" y="5288755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157432" y="5924710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806473" y="4118015"/>
              <a:ext cx="365760" cy="36576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590126" y="4118015"/>
              <a:ext cx="365760" cy="36576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2373779" y="4118015"/>
              <a:ext cx="365760" cy="36576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77946" y="4774247"/>
            <a:ext cx="3730333" cy="460213"/>
            <a:chOff x="2577946" y="4189637"/>
            <a:chExt cx="3730333" cy="460213"/>
          </a:xfrm>
        </p:grpSpPr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1072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/>
                <a:t>0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5644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0216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4788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49360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5393879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5851079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/>
                <a:t>0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2577946" y="4189637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r>
                <a:rPr lang="en-US" sz="2000" b="1" dirty="0"/>
                <a:t>up</a:t>
              </a:r>
            </a:p>
          </p:txBody>
        </p:sp>
      </p:grp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3107227" y="43485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3564536" y="43485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4021845" y="43485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479154" y="43485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4936463" y="43485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393772" y="43485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851079" y="43485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33508" y="5316776"/>
            <a:ext cx="4374771" cy="492443"/>
            <a:chOff x="1933508" y="5016976"/>
            <a:chExt cx="4374771" cy="492443"/>
          </a:xfrm>
        </p:grpSpPr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107227" y="503459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3564427" y="503459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4021627" y="503459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4478827" y="503459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4936027" y="503459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5393879" y="503459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5851079" y="503459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1933508" y="5016976"/>
              <a:ext cx="117371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spAutoFit/>
            </a:bodyPr>
            <a:lstStyle/>
            <a:p>
              <a:r>
                <a:rPr lang="en-US" sz="2000" b="1" dirty="0"/>
                <a:t>weight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671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Union Implementation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344488" algn="l"/>
              </a:tabLst>
            </a:pPr>
            <a:r>
              <a:rPr lang="en-US" sz="2800" dirty="0"/>
              <a:t>…	or we use negative numbers to represent 	roots and their weights </a:t>
            </a:r>
          </a:p>
          <a:p>
            <a:pPr marL="0" indent="0">
              <a:buNone/>
              <a:tabLst>
                <a:tab pos="344488" algn="l"/>
              </a:tabLst>
            </a:pPr>
            <a:endParaRPr lang="en-US" sz="600" dirty="0"/>
          </a:p>
          <a:p>
            <a:pPr marL="0" indent="0">
              <a:buNone/>
              <a:tabLst>
                <a:tab pos="344488" algn="l"/>
              </a:tabLst>
            </a:pPr>
            <a:r>
              <a:rPr lang="en-US" sz="2800" dirty="0"/>
              <a:t>But generally, saving O(n) space is not critical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345645" y="2514054"/>
            <a:ext cx="2716719" cy="2172455"/>
            <a:chOff x="806473" y="4118015"/>
            <a:chExt cx="2716719" cy="2172455"/>
          </a:xfrm>
        </p:grpSpPr>
        <p:cxnSp>
          <p:nvCxnSpPr>
            <p:cNvPr id="6" name="Straight Arrow Connector 5"/>
            <p:cNvCxnSpPr>
              <a:stCxn id="11" idx="0"/>
              <a:endCxn id="10" idx="4"/>
            </p:cNvCxnSpPr>
            <p:nvPr/>
          </p:nvCxnSpPr>
          <p:spPr>
            <a:xfrm flipV="1">
              <a:off x="989353" y="5001384"/>
              <a:ext cx="0" cy="28737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3" idx="0"/>
              <a:endCxn id="14" idx="4"/>
            </p:cNvCxnSpPr>
            <p:nvPr/>
          </p:nvCxnSpPr>
          <p:spPr>
            <a:xfrm flipV="1">
              <a:off x="2556659" y="5018559"/>
              <a:ext cx="0" cy="270196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5" idx="1"/>
              <a:endCxn id="14" idx="5"/>
            </p:cNvCxnSpPr>
            <p:nvPr/>
          </p:nvCxnSpPr>
          <p:spPr>
            <a:xfrm flipH="1" flipV="1">
              <a:off x="2685975" y="4964995"/>
              <a:ext cx="525021" cy="37732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6" idx="0"/>
              <a:endCxn id="15" idx="4"/>
            </p:cNvCxnSpPr>
            <p:nvPr/>
          </p:nvCxnSpPr>
          <p:spPr>
            <a:xfrm flipV="1">
              <a:off x="3340312" y="5654515"/>
              <a:ext cx="0" cy="2701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06473" y="463562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06473" y="5288755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590126" y="464859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2373779" y="5288755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2373779" y="4652799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157432" y="5288755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157432" y="5924710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806473" y="4118015"/>
              <a:ext cx="365760" cy="36576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590126" y="4118015"/>
              <a:ext cx="365760" cy="36576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2373779" y="4118015"/>
              <a:ext cx="365760" cy="36576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77946" y="5388837"/>
            <a:ext cx="3730333" cy="460213"/>
            <a:chOff x="2577946" y="4189637"/>
            <a:chExt cx="3730333" cy="460213"/>
          </a:xfrm>
        </p:grpSpPr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1072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-2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5644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0216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-1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4788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4936027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5393879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5851079" y="419265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pPr algn="ctr"/>
              <a:r>
                <a:rPr lang="en-US" sz="2000" dirty="0"/>
                <a:t>-4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2577946" y="4189637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91440" bIns="91440" anchor="ctr">
              <a:noAutofit/>
            </a:bodyPr>
            <a:lstStyle/>
            <a:p>
              <a:r>
                <a:rPr lang="en-US" sz="2000" b="1" dirty="0"/>
                <a:t>up</a:t>
              </a:r>
            </a:p>
          </p:txBody>
        </p:sp>
      </p:grp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3107227" y="49631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3564536" y="49631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4021845" y="49631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479154" y="49631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4936463" y="49631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393772" y="49631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851079" y="49631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91440" bIns="91440" anchor="ctr">
            <a:noAutofit/>
          </a:bodyPr>
          <a:lstStyle/>
          <a:p>
            <a:pPr algn="ctr"/>
            <a:r>
              <a:rPr lang="en-US" sz="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94634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Union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Weighted union gives us guaranteed worst-case O(log n) for find</a:t>
            </a:r>
          </a:p>
          <a:p>
            <a:r>
              <a:rPr lang="en-US" sz="2800" dirty="0"/>
              <a:t>The union rule prevents linear up trees</a:t>
            </a:r>
          </a:p>
          <a:p>
            <a:r>
              <a:rPr lang="en-US" sz="2800" dirty="0"/>
              <a:t>Convince yourself that it will produce at worst a fairly balanced binary tree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However, we promised ourselves O(1) </a:t>
            </a:r>
            <a:r>
              <a:rPr lang="en-US" sz="2800" i="1" dirty="0"/>
              <a:t>amortized </a:t>
            </a:r>
            <a:r>
              <a:rPr lang="en-US" sz="2800" dirty="0"/>
              <a:t>time for find</a:t>
            </a:r>
          </a:p>
          <a:p>
            <a:r>
              <a:rPr lang="en-US" sz="2800" dirty="0"/>
              <a:t>Weighted union does not give us enough</a:t>
            </a:r>
          </a:p>
          <a:p>
            <a:r>
              <a:rPr lang="en-US" sz="2800" dirty="0"/>
              <a:t>Average-case is still O(log n)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4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Path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Recall splay trees</a:t>
            </a:r>
          </a:p>
          <a:p>
            <a:r>
              <a:rPr lang="en-US" sz="2400" dirty="0"/>
              <a:t>To speed up later finds, we moved searched for nodes to the root </a:t>
            </a:r>
          </a:p>
          <a:p>
            <a:r>
              <a:rPr lang="en-US" sz="2400" dirty="0"/>
              <a:t>Also improved performance for finding other nodes </a:t>
            </a:r>
          </a:p>
          <a:p>
            <a:r>
              <a:rPr lang="en-US" sz="2400" dirty="0"/>
              <a:t>Can we do something similar here?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Yes, but we cannot move the node to the root</a:t>
            </a:r>
          </a:p>
          <a:p>
            <a:r>
              <a:rPr lang="en-US" sz="2400" dirty="0"/>
              <a:t>Roots are the names of the disjoint set</a:t>
            </a:r>
          </a:p>
          <a:p>
            <a:r>
              <a:rPr lang="en-US" sz="2400" dirty="0"/>
              <a:t>Plus, we want to move associated nodes up at the same time</a:t>
            </a:r>
          </a:p>
          <a:p>
            <a:r>
              <a:rPr lang="en-US" sz="2400" dirty="0"/>
              <a:t>Why not move all nodes touched in a find to point directly to the root?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458200" cy="242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 a find operation point all the nodes on the search path directly to the root</a:t>
            </a:r>
          </a:p>
          <a:p>
            <a:r>
              <a:rPr lang="en-US" sz="2800" dirty="0"/>
              <a:t>Keep a stack/queue as you traverse up</a:t>
            </a:r>
          </a:p>
          <a:p>
            <a:r>
              <a:rPr lang="en-US" sz="2800" dirty="0"/>
              <a:t>Then empty to the stack/queue to repoint each stored node to the root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26</a:t>
            </a:fld>
            <a:endParaRPr lang="en-US"/>
          </a:p>
        </p:txBody>
      </p:sp>
      <p:grpSp>
        <p:nvGrpSpPr>
          <p:cNvPr id="508976" name="Group 508975"/>
          <p:cNvGrpSpPr/>
          <p:nvPr/>
        </p:nvGrpSpPr>
        <p:grpSpPr>
          <a:xfrm>
            <a:off x="670209" y="3278490"/>
            <a:ext cx="7803582" cy="2793802"/>
            <a:chOff x="662141" y="2019330"/>
            <a:chExt cx="7803582" cy="2793802"/>
          </a:xfrm>
        </p:grpSpPr>
        <p:sp>
          <p:nvSpPr>
            <p:cNvPr id="93" name="Text Box 22"/>
            <p:cNvSpPr txBox="1">
              <a:spLocks noChangeArrowheads="1"/>
            </p:cNvSpPr>
            <p:nvPr/>
          </p:nvSpPr>
          <p:spPr bwMode="auto">
            <a:xfrm>
              <a:off x="662141" y="2019330"/>
              <a:ext cx="102111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b="1" dirty="0">
                  <a:latin typeface="+mj-lt"/>
                </a:rPr>
                <a:t>find(3)</a:t>
              </a:r>
            </a:p>
          </p:txBody>
        </p:sp>
        <p:grpSp>
          <p:nvGrpSpPr>
            <p:cNvPr id="508975" name="Group 508974"/>
            <p:cNvGrpSpPr/>
            <p:nvPr/>
          </p:nvGrpSpPr>
          <p:grpSpPr>
            <a:xfrm>
              <a:off x="662141" y="2548194"/>
              <a:ext cx="7803582" cy="2264938"/>
              <a:chOff x="662141" y="2548194"/>
              <a:chExt cx="7803582" cy="2264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62141" y="2548194"/>
                <a:ext cx="2693400" cy="2264938"/>
                <a:chOff x="1476039" y="2096556"/>
                <a:chExt cx="2693400" cy="2264938"/>
              </a:xfrm>
            </p:grpSpPr>
            <p:cxnSp>
              <p:nvCxnSpPr>
                <p:cNvPr id="47" name="Straight Arrow Connector 46"/>
                <p:cNvCxnSpPr>
                  <a:endCxn id="54" idx="4"/>
                </p:cNvCxnSpPr>
                <p:nvPr/>
              </p:nvCxnSpPr>
              <p:spPr>
                <a:xfrm flipV="1">
                  <a:off x="2442572" y="2462316"/>
                  <a:ext cx="0" cy="270196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55" idx="1"/>
                  <a:endCxn id="54" idx="5"/>
                </p:cNvCxnSpPr>
                <p:nvPr/>
              </p:nvCxnSpPr>
              <p:spPr>
                <a:xfrm flipH="1" flipV="1">
                  <a:off x="2571888" y="2408752"/>
                  <a:ext cx="525021" cy="377324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56" idx="0"/>
                  <a:endCxn id="55" idx="4"/>
                </p:cNvCxnSpPr>
                <p:nvPr/>
              </p:nvCxnSpPr>
              <p:spPr>
                <a:xfrm flipV="1">
                  <a:off x="3226225" y="3098272"/>
                  <a:ext cx="0" cy="270195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13"/>
                <p:cNvSpPr>
                  <a:spLocks noChangeArrowheads="1"/>
                </p:cNvSpPr>
                <p:nvPr/>
              </p:nvSpPr>
              <p:spPr bwMode="auto">
                <a:xfrm>
                  <a:off x="2259692" y="3368467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8</a:t>
                  </a:r>
                </a:p>
              </p:txBody>
            </p:sp>
            <p:sp>
              <p:nvSpPr>
                <p:cNvPr id="54" name="Oval 17"/>
                <p:cNvSpPr>
                  <a:spLocks noChangeArrowheads="1"/>
                </p:cNvSpPr>
                <p:nvPr/>
              </p:nvSpPr>
              <p:spPr bwMode="auto">
                <a:xfrm>
                  <a:off x="2259692" y="2096556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7</a:t>
                  </a:r>
                </a:p>
              </p:txBody>
            </p:sp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3043345" y="2732512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2</a:t>
                  </a:r>
                </a:p>
              </p:txBody>
            </p:sp>
            <p:sp>
              <p:nvSpPr>
                <p:cNvPr id="56" name="Oval 16"/>
                <p:cNvSpPr>
                  <a:spLocks noChangeArrowheads="1"/>
                </p:cNvSpPr>
                <p:nvPr/>
              </p:nvSpPr>
              <p:spPr bwMode="auto">
                <a:xfrm>
                  <a:off x="3043345" y="3368467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6</a:t>
                  </a:r>
                </a:p>
              </p:txBody>
            </p:sp>
            <p:cxnSp>
              <p:nvCxnSpPr>
                <p:cNvPr id="61" name="Straight Arrow Connector 60"/>
                <p:cNvCxnSpPr>
                  <a:stCxn id="52" idx="0"/>
                  <a:endCxn id="78" idx="4"/>
                </p:cNvCxnSpPr>
                <p:nvPr/>
              </p:nvCxnSpPr>
              <p:spPr>
                <a:xfrm flipV="1">
                  <a:off x="2442572" y="3098272"/>
                  <a:ext cx="0" cy="270195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13"/>
                <p:cNvSpPr>
                  <a:spLocks noChangeArrowheads="1"/>
                </p:cNvSpPr>
                <p:nvPr/>
              </p:nvSpPr>
              <p:spPr bwMode="auto">
                <a:xfrm>
                  <a:off x="3803679" y="3995734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4</a:t>
                  </a:r>
                </a:p>
              </p:txBody>
            </p:sp>
            <p:cxnSp>
              <p:nvCxnSpPr>
                <p:cNvPr id="69" name="Straight Arrow Connector 68"/>
                <p:cNvCxnSpPr>
                  <a:stCxn id="77" idx="7"/>
                  <a:endCxn id="54" idx="3"/>
                </p:cNvCxnSpPr>
                <p:nvPr/>
              </p:nvCxnSpPr>
              <p:spPr>
                <a:xfrm flipV="1">
                  <a:off x="1788235" y="2408752"/>
                  <a:ext cx="525021" cy="377324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13"/>
                <p:cNvSpPr>
                  <a:spLocks noChangeArrowheads="1"/>
                </p:cNvSpPr>
                <p:nvPr/>
              </p:nvSpPr>
              <p:spPr bwMode="auto">
                <a:xfrm>
                  <a:off x="3043345" y="3995734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3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2" idx="0"/>
                  <a:endCxn id="56" idx="4"/>
                </p:cNvCxnSpPr>
                <p:nvPr/>
              </p:nvCxnSpPr>
              <p:spPr>
                <a:xfrm flipV="1">
                  <a:off x="3226225" y="3734227"/>
                  <a:ext cx="0" cy="261507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15"/>
                <p:cNvSpPr>
                  <a:spLocks noChangeArrowheads="1"/>
                </p:cNvSpPr>
                <p:nvPr/>
              </p:nvSpPr>
              <p:spPr bwMode="auto">
                <a:xfrm>
                  <a:off x="1476039" y="2732512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9</a:t>
                  </a:r>
                </a:p>
              </p:txBody>
            </p:sp>
            <p:sp>
              <p:nvSpPr>
                <p:cNvPr id="78" name="Oval 77"/>
                <p:cNvSpPr>
                  <a:spLocks noChangeArrowheads="1"/>
                </p:cNvSpPr>
                <p:nvPr/>
              </p:nvSpPr>
              <p:spPr bwMode="auto">
                <a:xfrm>
                  <a:off x="2259692" y="2732512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5</a:t>
                  </a:r>
                </a:p>
              </p:txBody>
            </p:sp>
            <p:cxnSp>
              <p:nvCxnSpPr>
                <p:cNvPr id="84" name="Straight Arrow Connector 83"/>
                <p:cNvCxnSpPr>
                  <a:stCxn id="64" idx="1"/>
                  <a:endCxn id="56" idx="5"/>
                </p:cNvCxnSpPr>
                <p:nvPr/>
              </p:nvCxnSpPr>
              <p:spPr>
                <a:xfrm flipH="1" flipV="1">
                  <a:off x="3355541" y="3680663"/>
                  <a:ext cx="501702" cy="368635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13"/>
                <p:cNvSpPr>
                  <a:spLocks noChangeArrowheads="1"/>
                </p:cNvSpPr>
                <p:nvPr/>
              </p:nvSpPr>
              <p:spPr bwMode="auto">
                <a:xfrm>
                  <a:off x="2261865" y="3995734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1</a:t>
                  </a:r>
                </a:p>
              </p:txBody>
            </p:sp>
            <p:cxnSp>
              <p:nvCxnSpPr>
                <p:cNvPr id="89" name="Straight Arrow Connector 88"/>
                <p:cNvCxnSpPr>
                  <a:stCxn id="87" idx="0"/>
                  <a:endCxn id="52" idx="4"/>
                </p:cNvCxnSpPr>
                <p:nvPr/>
              </p:nvCxnSpPr>
              <p:spPr>
                <a:xfrm flipH="1" flipV="1">
                  <a:off x="2442572" y="3734227"/>
                  <a:ext cx="2173" cy="261507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Right Arrow 93"/>
              <p:cNvSpPr/>
              <p:nvPr/>
            </p:nvSpPr>
            <p:spPr>
              <a:xfrm>
                <a:off x="3678142" y="3438347"/>
                <a:ext cx="978408" cy="484632"/>
              </a:xfrm>
              <a:prstGeom prst="rightArrow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8974" name="Group 508973"/>
              <p:cNvGrpSpPr/>
              <p:nvPr/>
            </p:nvGrpSpPr>
            <p:grpSpPr>
              <a:xfrm>
                <a:off x="4979150" y="2548194"/>
                <a:ext cx="3486573" cy="2264938"/>
                <a:chOff x="3827564" y="2569841"/>
                <a:chExt cx="3486573" cy="2264938"/>
              </a:xfrm>
            </p:grpSpPr>
            <p:cxnSp>
              <p:nvCxnSpPr>
                <p:cNvPr id="96" name="Straight Arrow Connector 95"/>
                <p:cNvCxnSpPr>
                  <a:endCxn id="100" idx="4"/>
                </p:cNvCxnSpPr>
                <p:nvPr/>
              </p:nvCxnSpPr>
              <p:spPr>
                <a:xfrm flipV="1">
                  <a:off x="4794097" y="2935601"/>
                  <a:ext cx="0" cy="270196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stCxn id="101" idx="1"/>
                  <a:endCxn id="100" idx="5"/>
                </p:cNvCxnSpPr>
                <p:nvPr/>
              </p:nvCxnSpPr>
              <p:spPr>
                <a:xfrm flipH="1" flipV="1">
                  <a:off x="4923413" y="2882037"/>
                  <a:ext cx="525021" cy="377324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102" idx="1"/>
                </p:cNvCxnSpPr>
                <p:nvPr/>
              </p:nvCxnSpPr>
              <p:spPr>
                <a:xfrm flipH="1" flipV="1">
                  <a:off x="4962941" y="2828473"/>
                  <a:ext cx="1245827" cy="430888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13"/>
                <p:cNvSpPr>
                  <a:spLocks noChangeArrowheads="1"/>
                </p:cNvSpPr>
                <p:nvPr/>
              </p:nvSpPr>
              <p:spPr bwMode="auto">
                <a:xfrm>
                  <a:off x="4611217" y="3841752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8</a:t>
                  </a:r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auto">
                <a:xfrm>
                  <a:off x="4611217" y="2569841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7</a:t>
                  </a:r>
                </a:p>
              </p:txBody>
            </p:sp>
            <p:sp>
              <p:nvSpPr>
                <p:cNvPr id="101" name="Oval 100"/>
                <p:cNvSpPr>
                  <a:spLocks noChangeArrowheads="1"/>
                </p:cNvSpPr>
                <p:nvPr/>
              </p:nvSpPr>
              <p:spPr bwMode="auto">
                <a:xfrm>
                  <a:off x="5394870" y="3205797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2</a:t>
                  </a:r>
                </a:p>
              </p:txBody>
            </p:sp>
            <p:sp>
              <p:nvSpPr>
                <p:cNvPr id="102" name="Oval 16"/>
                <p:cNvSpPr>
                  <a:spLocks noChangeArrowheads="1"/>
                </p:cNvSpPr>
                <p:nvPr/>
              </p:nvSpPr>
              <p:spPr bwMode="auto">
                <a:xfrm>
                  <a:off x="6155204" y="3205797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6</a:t>
                  </a:r>
                </a:p>
              </p:txBody>
            </p:sp>
            <p:cxnSp>
              <p:nvCxnSpPr>
                <p:cNvPr id="103" name="Straight Arrow Connector 102"/>
                <p:cNvCxnSpPr>
                  <a:stCxn id="99" idx="0"/>
                  <a:endCxn id="109" idx="4"/>
                </p:cNvCxnSpPr>
                <p:nvPr/>
              </p:nvCxnSpPr>
              <p:spPr>
                <a:xfrm flipV="1">
                  <a:off x="4794097" y="3571557"/>
                  <a:ext cx="0" cy="270195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3"/>
                <p:cNvSpPr>
                  <a:spLocks noChangeArrowheads="1"/>
                </p:cNvSpPr>
                <p:nvPr/>
              </p:nvSpPr>
              <p:spPr bwMode="auto">
                <a:xfrm>
                  <a:off x="6155204" y="3837408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4</a:t>
                  </a:r>
                </a:p>
              </p:txBody>
            </p:sp>
            <p:cxnSp>
              <p:nvCxnSpPr>
                <p:cNvPr id="105" name="Straight Arrow Connector 104"/>
                <p:cNvCxnSpPr>
                  <a:stCxn id="108" idx="7"/>
                  <a:endCxn id="100" idx="3"/>
                </p:cNvCxnSpPr>
                <p:nvPr/>
              </p:nvCxnSpPr>
              <p:spPr>
                <a:xfrm flipV="1">
                  <a:off x="4139760" y="2882037"/>
                  <a:ext cx="525021" cy="377324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29" idx="1"/>
                  <a:endCxn id="100" idx="6"/>
                </p:cNvCxnSpPr>
                <p:nvPr/>
              </p:nvCxnSpPr>
              <p:spPr>
                <a:xfrm flipH="1" flipV="1">
                  <a:off x="4976977" y="2752721"/>
                  <a:ext cx="2024964" cy="50664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5"/>
                <p:cNvSpPr>
                  <a:spLocks noChangeArrowheads="1"/>
                </p:cNvSpPr>
                <p:nvPr/>
              </p:nvSpPr>
              <p:spPr bwMode="auto">
                <a:xfrm>
                  <a:off x="3827564" y="3205797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9</a:t>
                  </a:r>
                </a:p>
              </p:txBody>
            </p:sp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4611217" y="3205797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5</a:t>
                  </a:r>
                </a:p>
              </p:txBody>
            </p:sp>
            <p:cxnSp>
              <p:nvCxnSpPr>
                <p:cNvPr id="110" name="Straight Arrow Connector 109"/>
                <p:cNvCxnSpPr>
                  <a:stCxn id="104" idx="0"/>
                  <a:endCxn id="102" idx="4"/>
                </p:cNvCxnSpPr>
                <p:nvPr/>
              </p:nvCxnSpPr>
              <p:spPr>
                <a:xfrm flipV="1">
                  <a:off x="6338084" y="3571557"/>
                  <a:ext cx="0" cy="265851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3"/>
                <p:cNvSpPr>
                  <a:spLocks noChangeArrowheads="1"/>
                </p:cNvSpPr>
                <p:nvPr/>
              </p:nvSpPr>
              <p:spPr bwMode="auto">
                <a:xfrm>
                  <a:off x="4613390" y="4469019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1</a:t>
                  </a:r>
                </a:p>
              </p:txBody>
            </p:sp>
            <p:cxnSp>
              <p:nvCxnSpPr>
                <p:cNvPr id="112" name="Straight Arrow Connector 111"/>
                <p:cNvCxnSpPr>
                  <a:stCxn id="111" idx="0"/>
                  <a:endCxn id="99" idx="4"/>
                </p:cNvCxnSpPr>
                <p:nvPr/>
              </p:nvCxnSpPr>
              <p:spPr>
                <a:xfrm flipH="1" flipV="1">
                  <a:off x="4794097" y="4207512"/>
                  <a:ext cx="2173" cy="261507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miter lim="800000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>
                  <a:spLocks noChangeArrowheads="1"/>
                </p:cNvSpPr>
                <p:nvPr/>
              </p:nvSpPr>
              <p:spPr bwMode="auto">
                <a:xfrm>
                  <a:off x="6948377" y="3205797"/>
                  <a:ext cx="365760" cy="3657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dirty="0"/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8815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Digression: Ackermann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4692650" algn="l"/>
                  </a:tabLst>
                </a:pPr>
                <a:r>
                  <a:rPr lang="en-US" sz="2400" b="0" dirty="0">
                    <a:latin typeface="+mj-lt"/>
                  </a:rPr>
                  <a:t>The Ackermann function is a recursive function that grows exceptionally fast</a:t>
                </a:r>
              </a:p>
              <a:p>
                <a:pPr marL="0" indent="0">
                  <a:buNone/>
                  <a:tabLst>
                    <a:tab pos="4692650" algn="l"/>
                  </a:tabLst>
                </a:pPr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  <a:tabLst>
                    <a:tab pos="46926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+1,  &amp;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  &amp;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  &amp;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tabLst>
                    <a:tab pos="4692650" algn="l"/>
                  </a:tabLst>
                </a:pPr>
                <a:endParaRPr lang="en-US" sz="2400" dirty="0"/>
              </a:p>
              <a:p>
                <a:pPr marL="0" indent="0">
                  <a:buNone/>
                  <a:tabLst>
                    <a:tab pos="4692650" algn="l"/>
                  </a:tabLs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ack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then the first few values are:</a:t>
                </a:r>
              </a:p>
              <a:p>
                <a:pPr marL="465138" indent="0">
                  <a:buNone/>
                  <a:tabLst>
                    <a:tab pos="46926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𝑎𝑐𝑘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𝑎𝑐𝑘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𝑎𝑐𝑘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=7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𝑎𝑐𝑘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=61</m:t>
                      </m:r>
                    </m:oMath>
                  </m:oMathPara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𝑎𝑐𝑘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65536</m:t>
                                </m:r>
                              </m:sup>
                            </m:sSup>
                          </m:sup>
                        </m:sSup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sz="2400" b="0" dirty="0"/>
                  <a:t>	(WOW!!)</a:t>
                </a:r>
              </a:p>
              <a:p>
                <a:pPr marL="0" indent="0">
                  <a:buNone/>
                  <a:tabLst>
                    <a:tab pos="4692650" algn="l"/>
                  </a:tabLst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81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4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Inverse Ackermann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227" name="Rectangle 1027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FontTx/>
                  <a:buNone/>
                </a:pPr>
                <a:r>
                  <a:rPr lang="en-US" sz="2000" dirty="0"/>
                  <a:t>Just as fast as the Ackermann function grows, its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𝑎𝑐𝑘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, grows </a:t>
                </a:r>
                <a:r>
                  <a:rPr lang="en-US" sz="2000" dirty="0" err="1"/>
                  <a:t>veeeeeeeerrrrrrrrrrrryyyyy</a:t>
                </a:r>
                <a:r>
                  <a:rPr lang="en-US" sz="2000" dirty="0"/>
                  <a:t> slowly</a:t>
                </a:r>
              </a:p>
              <a:p>
                <a:pPr marL="0" indent="0">
                  <a:buFontTx/>
                  <a:buNone/>
                </a:pPr>
                <a:endParaRPr lang="en-US" sz="900" dirty="0"/>
              </a:p>
              <a:p>
                <a:pPr marL="0" indent="0">
                  <a:buFontTx/>
                  <a:buNone/>
                </a:pPr>
                <a:r>
                  <a:rPr lang="en-US" sz="2000" dirty="0"/>
                  <a:t>In fact,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𝑎𝑐𝑘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grows more slowly than the following:</a:t>
                </a:r>
              </a:p>
              <a:p>
                <a:r>
                  <a:rPr lang="en-US" sz="2000" dirty="0"/>
                  <a:t>Let log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k</a:t>
                </a:r>
                <a:r>
                  <a:rPr lang="en-US" sz="2000" baseline="30000" dirty="0"/>
                  <a:t>)</a:t>
                </a:r>
                <a:r>
                  <a:rPr lang="en-US" sz="2000" dirty="0"/>
                  <a:t> n = log (log (log … (log n)))</a:t>
                </a:r>
              </a:p>
              <a:p>
                <a:endParaRPr lang="en-US" sz="3600" dirty="0"/>
              </a:p>
              <a:p>
                <a:r>
                  <a:rPr lang="en-US" sz="2000" dirty="0"/>
                  <a:t>Then, let log* n =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minimum</a:t>
                </a:r>
                <a:r>
                  <a:rPr lang="en-US" sz="2000" dirty="0"/>
                  <a:t> </a:t>
                </a:r>
                <a:r>
                  <a:rPr lang="en-US" sz="2000" i="1" dirty="0"/>
                  <a:t>k</a:t>
                </a:r>
                <a:r>
                  <a:rPr lang="en-US" sz="2000" dirty="0"/>
                  <a:t> such that log</a:t>
                </a:r>
                <a:r>
                  <a:rPr lang="en-US" sz="2000" baseline="30000" dirty="0"/>
                  <a:t>(k)</a:t>
                </a:r>
                <a:r>
                  <a:rPr lang="en-US" sz="2000" dirty="0"/>
                  <a:t> n </a:t>
                </a:r>
                <a:r>
                  <a:rPr lang="en-US" sz="2000" dirty="0">
                    <a:sym typeface="Symbol" pitchFamily="18" charset="2"/>
                  </a:rPr>
                  <a:t> 1</a:t>
                </a:r>
              </a:p>
              <a:p>
                <a:pPr>
                  <a:buFontTx/>
                  <a:buNone/>
                </a:pPr>
                <a:endParaRPr lang="en-US" sz="900" i="1" dirty="0">
                  <a:solidFill>
                    <a:schemeClr val="accent2"/>
                  </a:solidFill>
                  <a:sym typeface="Symbol" pitchFamily="18" charset="2"/>
                </a:endParaRPr>
              </a:p>
              <a:p>
                <a:pPr>
                  <a:buFontTx/>
                  <a:buNone/>
                </a:pPr>
                <a:r>
                  <a:rPr lang="en-US" sz="2000" i="1" dirty="0">
                    <a:solidFill>
                      <a:schemeClr val="accent2"/>
                    </a:solidFill>
                    <a:sym typeface="Symbol" pitchFamily="18" charset="2"/>
                  </a:rPr>
                  <a:t>How fast does log</a:t>
                </a:r>
                <a:r>
                  <a:rPr lang="en-US" sz="2000" i="1" baseline="30000" dirty="0">
                    <a:solidFill>
                      <a:schemeClr val="accent2"/>
                    </a:solidFill>
                    <a:sym typeface="Symbol" pitchFamily="18" charset="2"/>
                  </a:rPr>
                  <a:t>*</a:t>
                </a:r>
                <a:r>
                  <a:rPr lang="en-US" sz="2000" i="1" dirty="0">
                    <a:solidFill>
                      <a:schemeClr val="accent2"/>
                    </a:solidFill>
                    <a:sym typeface="Symbol" pitchFamily="18" charset="2"/>
                  </a:rPr>
                  <a:t> n grow? 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ym typeface="Symbol" pitchFamily="18" charset="2"/>
                  </a:rPr>
                  <a:t>log</a:t>
                </a:r>
                <a:r>
                  <a:rPr lang="en-US" sz="2000" baseline="30000" dirty="0">
                    <a:sym typeface="Symbol" pitchFamily="18" charset="2"/>
                  </a:rPr>
                  <a:t>*</a:t>
                </a:r>
                <a:r>
                  <a:rPr lang="en-US" sz="2000" dirty="0">
                    <a:sym typeface="Symbol" pitchFamily="18" charset="2"/>
                  </a:rPr>
                  <a:t> (2) = 1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ym typeface="Symbol" pitchFamily="18" charset="2"/>
                  </a:rPr>
                  <a:t>log</a:t>
                </a:r>
                <a:r>
                  <a:rPr lang="en-US" sz="2000" baseline="30000" dirty="0">
                    <a:sym typeface="Symbol" pitchFamily="18" charset="2"/>
                  </a:rPr>
                  <a:t>*</a:t>
                </a:r>
                <a:r>
                  <a:rPr lang="en-US" sz="2000" dirty="0">
                    <a:sym typeface="Symbol" pitchFamily="18" charset="2"/>
                  </a:rPr>
                  <a:t> (4) = 2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ym typeface="Symbol" pitchFamily="18" charset="2"/>
                  </a:rPr>
                  <a:t>log</a:t>
                </a:r>
                <a:r>
                  <a:rPr lang="en-US" sz="2000" baseline="30000" dirty="0">
                    <a:sym typeface="Symbol" pitchFamily="18" charset="2"/>
                  </a:rPr>
                  <a:t>*</a:t>
                </a:r>
                <a:r>
                  <a:rPr lang="en-US" sz="2000" dirty="0">
                    <a:sym typeface="Symbol" pitchFamily="18" charset="2"/>
                  </a:rPr>
                  <a:t> (16) = 3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ym typeface="Symbol" pitchFamily="18" charset="2"/>
                  </a:rPr>
                  <a:t>log</a:t>
                </a:r>
                <a:r>
                  <a:rPr lang="en-US" sz="2000" baseline="30000" dirty="0">
                    <a:sym typeface="Symbol" pitchFamily="18" charset="2"/>
                  </a:rPr>
                  <a:t>*</a:t>
                </a:r>
                <a:r>
                  <a:rPr lang="en-US" sz="2000" dirty="0">
                    <a:sym typeface="Symbol" pitchFamily="18" charset="2"/>
                  </a:rPr>
                  <a:t> (65536) = 4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ym typeface="Symbol" pitchFamily="18" charset="2"/>
                  </a:rPr>
                  <a:t>log</a:t>
                </a:r>
                <a:r>
                  <a:rPr lang="en-US" sz="2000" baseline="30000" dirty="0">
                    <a:sym typeface="Symbol" pitchFamily="18" charset="2"/>
                  </a:rPr>
                  <a:t>*</a:t>
                </a:r>
                <a:r>
                  <a:rPr lang="en-US" sz="2000" dirty="0">
                    <a:sym typeface="Symbol" pitchFamily="18" charset="2"/>
                  </a:rPr>
                  <a:t> (2</a:t>
                </a:r>
                <a:r>
                  <a:rPr lang="en-US" sz="2000" baseline="30000" dirty="0">
                    <a:sym typeface="Symbol" pitchFamily="18" charset="2"/>
                  </a:rPr>
                  <a:t>65536</a:t>
                </a:r>
                <a:r>
                  <a:rPr lang="en-US" sz="2000" dirty="0">
                    <a:sym typeface="Symbol" pitchFamily="18" charset="2"/>
                  </a:rPr>
                  <a:t>) = 5   </a:t>
                </a:r>
                <a:r>
                  <a:rPr lang="en-US" sz="2000" dirty="0">
                    <a:solidFill>
                      <a:schemeClr val="accent2"/>
                    </a:solidFill>
                    <a:sym typeface="Symbol" pitchFamily="18" charset="2"/>
                  </a:rPr>
                  <a:t>(a 20,000 digit number!)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ym typeface="Symbol" pitchFamily="18" charset="2"/>
                  </a:rPr>
                  <a:t>log</a:t>
                </a:r>
                <a:r>
                  <a:rPr lang="en-US" sz="2000" baseline="30000" dirty="0">
                    <a:sym typeface="Symbol" pitchFamily="18" charset="2"/>
                  </a:rPr>
                  <a:t>*</a:t>
                </a:r>
                <a:r>
                  <a:rPr lang="en-US" sz="2000" dirty="0">
                    <a:sym typeface="Symbol" pitchFamily="18" charset="2"/>
                  </a:rPr>
                  <a:t> (2</a:t>
                </a:r>
                <a:r>
                  <a:rPr lang="en-US" sz="2000" baseline="30000" dirty="0">
                    <a:sym typeface="Symbol" pitchFamily="18" charset="2"/>
                  </a:rPr>
                  <a:t>2</a:t>
                </a:r>
                <a:r>
                  <a:rPr lang="en-US" sz="2000" baseline="60000" dirty="0">
                    <a:sym typeface="Symbol" pitchFamily="18" charset="2"/>
                  </a:rPr>
                  <a:t>65536</a:t>
                </a:r>
                <a:r>
                  <a:rPr lang="en-US" sz="2000" dirty="0">
                    <a:sym typeface="Symbol" pitchFamily="18" charset="2"/>
                  </a:rPr>
                  <a:t>) = 6</a:t>
                </a:r>
              </a:p>
              <a:p>
                <a:pPr>
                  <a:buFontTx/>
                  <a:buNone/>
                </a:pPr>
                <a:endParaRPr lang="en-US" sz="2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36227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20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6228" name="AutoShape 1028"/>
          <p:cNvSpPr>
            <a:spLocks/>
          </p:cNvSpPr>
          <p:nvPr/>
        </p:nvSpPr>
        <p:spPr bwMode="auto">
          <a:xfrm rot="-5400000">
            <a:off x="4067473" y="1000739"/>
            <a:ext cx="212725" cy="3044851"/>
          </a:xfrm>
          <a:prstGeom prst="leftBrace">
            <a:avLst>
              <a:gd name="adj1" fmla="val 105556"/>
              <a:gd name="adj2" fmla="val 4993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29" name="Text Box 1029"/>
          <p:cNvSpPr txBox="1">
            <a:spLocks noChangeArrowheads="1"/>
          </p:cNvSpPr>
          <p:nvPr/>
        </p:nvSpPr>
        <p:spPr bwMode="auto">
          <a:xfrm>
            <a:off x="3701591" y="2621872"/>
            <a:ext cx="9444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k</a:t>
            </a:r>
            <a:r>
              <a:rPr lang="en-US" sz="2000" dirty="0"/>
              <a:t> logs</a:t>
            </a:r>
            <a:endParaRPr lang="en-US" sz="2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1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Disjoint Set Union-Find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Tarjan</a:t>
            </a:r>
            <a:r>
              <a:rPr lang="en-US" sz="2400" dirty="0"/>
              <a:t> (1984) proved that </a:t>
            </a:r>
            <a:r>
              <a:rPr lang="en-US" sz="2400" b="1" dirty="0"/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weighted union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6"/>
                </a:solidFill>
              </a:rPr>
              <a:t>find 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path compression </a:t>
            </a:r>
            <a:r>
              <a:rPr lang="en-US" sz="2400" dirty="0"/>
              <a:t>operations on a set of </a:t>
            </a:r>
            <a:r>
              <a:rPr lang="en-US" sz="2400" b="1" dirty="0"/>
              <a:t>n</a:t>
            </a:r>
            <a:r>
              <a:rPr lang="en-US" sz="2400" dirty="0"/>
              <a:t> elements have worst case complexity O(m·ack</a:t>
            </a:r>
            <a:r>
              <a:rPr lang="en-US" sz="2400" baseline="30000" dirty="0"/>
              <a:t>-1</a:t>
            </a:r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n))</a:t>
            </a:r>
          </a:p>
          <a:p>
            <a:pPr marL="457200" lvl="1" indent="-457200"/>
            <a:r>
              <a:rPr lang="en-US" sz="2400" dirty="0">
                <a:sym typeface="Symbol" pitchFamily="18" charset="2"/>
              </a:rPr>
              <a:t>For </a:t>
            </a:r>
            <a:r>
              <a:rPr lang="en-US" sz="2400" b="1" dirty="0">
                <a:sym typeface="Symbol" pitchFamily="18" charset="2"/>
              </a:rPr>
              <a:t>all</a:t>
            </a:r>
            <a:r>
              <a:rPr lang="en-US" sz="2400" dirty="0">
                <a:sym typeface="Symbol" pitchFamily="18" charset="2"/>
              </a:rPr>
              <a:t> practical purposes this is amortized constant time as </a:t>
            </a:r>
            <a:r>
              <a:rPr lang="en-US" sz="2400" dirty="0"/>
              <a:t>ack</a:t>
            </a:r>
            <a:r>
              <a:rPr lang="en-US" sz="2400" baseline="30000" dirty="0"/>
              <a:t>-1</a:t>
            </a:r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n) &lt; 5 for reasonable n</a:t>
            </a:r>
          </a:p>
          <a:p>
            <a:pPr marL="0" lvl="1" indent="0">
              <a:buNone/>
            </a:pPr>
            <a:endParaRPr lang="en-US" sz="24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dirty="0">
                <a:sym typeface="Symbol" pitchFamily="18" charset="2"/>
              </a:rPr>
              <a:t>More generally, </a:t>
            </a:r>
            <a:r>
              <a:rPr lang="en-US" sz="2400" dirty="0"/>
              <a:t>the total cost of</a:t>
            </a:r>
            <a:r>
              <a:rPr lang="en-US" sz="2400" dirty="0">
                <a:solidFill>
                  <a:schemeClr val="accent2"/>
                </a:solidFill>
              </a:rPr>
              <a:t> m</a:t>
            </a:r>
            <a:r>
              <a:rPr lang="en-US" sz="2400" dirty="0"/>
              <a:t> finds (with at most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n-1</a:t>
            </a:r>
            <a:r>
              <a:rPr lang="en-US" sz="2400" dirty="0"/>
              <a:t> unions—why?), the total work is: </a:t>
            </a:r>
            <a:r>
              <a:rPr lang="en-US" sz="2400" dirty="0">
                <a:solidFill>
                  <a:schemeClr val="accent2"/>
                </a:solidFill>
                <a:cs typeface="Verdana" pitchFamily="34" charset="0"/>
              </a:rPr>
              <a:t>O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err="1">
                <a:solidFill>
                  <a:schemeClr val="accent2"/>
                </a:solidFill>
              </a:rPr>
              <a:t>m+n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endParaRPr lang="en-US" sz="2400" dirty="0"/>
          </a:p>
          <a:p>
            <a:r>
              <a:rPr lang="en-US" sz="2400" dirty="0"/>
              <a:t>Again, this is </a:t>
            </a:r>
            <a:r>
              <a:rPr lang="en-US" sz="2400" dirty="0">
                <a:solidFill>
                  <a:schemeClr val="accent2"/>
                </a:solidFill>
                <a:cs typeface="Verdana" pitchFamily="34" charset="0"/>
              </a:rPr>
              <a:t>O(1) </a:t>
            </a:r>
            <a:r>
              <a:rPr lang="en-US" sz="2400" dirty="0">
                <a:cs typeface="Verdana" pitchFamily="34" charset="0"/>
              </a:rPr>
              <a:t>amortized with </a:t>
            </a:r>
            <a:r>
              <a:rPr lang="en-US" sz="2400" dirty="0">
                <a:solidFill>
                  <a:schemeClr val="accent2"/>
                </a:solidFill>
                <a:cs typeface="Verdana" pitchFamily="34" charset="0"/>
              </a:rPr>
              <a:t>O(1) </a:t>
            </a:r>
            <a:r>
              <a:rPr lang="en-US" sz="2400" dirty="0">
                <a:cs typeface="Verdana" pitchFamily="34" charset="0"/>
              </a:rPr>
              <a:t>worst-case for union and </a:t>
            </a:r>
            <a:r>
              <a:rPr lang="en-US" sz="2400" dirty="0">
                <a:solidFill>
                  <a:schemeClr val="accent6"/>
                </a:solidFill>
                <a:cs typeface="Verdana" pitchFamily="34" charset="0"/>
              </a:rPr>
              <a:t>O(log n)</a:t>
            </a:r>
            <a:r>
              <a:rPr lang="en-US" sz="2400" dirty="0">
                <a:cs typeface="Verdana" pitchFamily="34" charset="0"/>
              </a:rPr>
              <a:t> worst-case for find</a:t>
            </a:r>
          </a:p>
          <a:p>
            <a:r>
              <a:rPr lang="en-US" sz="2400" dirty="0">
                <a:cs typeface="Verdana" pitchFamily="34" charset="0"/>
              </a:rPr>
              <a:t>One </a:t>
            </a:r>
            <a:r>
              <a:rPr lang="en-US" sz="2400" dirty="0"/>
              <a:t>can also show that any implementation of find and union cannot both be worst-case </a:t>
            </a:r>
            <a:r>
              <a:rPr lang="en-US" sz="2400" dirty="0">
                <a:cs typeface="Verdana" pitchFamily="34" charset="0"/>
              </a:rPr>
              <a:t>O(1)</a:t>
            </a:r>
          </a:p>
          <a:p>
            <a:pPr marL="0" indent="0">
              <a:buNone/>
            </a:pPr>
            <a:endParaRPr lang="en-US" sz="2400" dirty="0">
              <a:cs typeface="Verdana" pitchFamily="34" charset="0"/>
            </a:endParaRPr>
          </a:p>
          <a:p>
            <a:endParaRPr lang="en-US" sz="2400" dirty="0">
              <a:cs typeface="Verdana" pitchFamily="34" charset="0"/>
            </a:endParaRPr>
          </a:p>
          <a:p>
            <a:pPr marL="0" lvl="1" indent="0">
              <a:buNone/>
            </a:pPr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269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Connections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33400" y="1809214"/>
            <a:ext cx="1093569" cy="3600986"/>
          </a:xfrm>
        </p:spPr>
        <p:txBody>
          <a:bodyPr wrap="none">
            <a:sp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sz="2400" dirty="0"/>
              <a:t>Start: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dirty="0"/>
              <a:t>3-5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dirty="0"/>
              <a:t>4-2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dirty="0"/>
              <a:t>1-6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dirty="0"/>
              <a:t>5-7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dirty="0"/>
              <a:t>4-8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dirty="0"/>
              <a:t>3-7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574813" y="1809214"/>
            <a:ext cx="6336991" cy="3600986"/>
          </a:xfrm>
        </p:spPr>
        <p:txBody>
          <a:bodyPr wrap="none">
            <a:spAutoFit/>
          </a:bodyPr>
          <a:lstStyle/>
          <a:p>
            <a:pPr marL="0" lvl="0" indent="0" algn="ctr" fontAlgn="base">
              <a:spcBef>
                <a:spcPts val="1200"/>
              </a:spcBef>
              <a:buClrTx/>
              <a:buNone/>
              <a:defRPr/>
            </a:pPr>
            <a:r>
              <a:rPr lang="en-US" sz="2400" kern="0" dirty="0"/>
              <a:t>{1} {2} {3} {4} {5} {6} {7} {8} {9}</a:t>
            </a:r>
          </a:p>
          <a:p>
            <a:pPr marL="0" lvl="0" indent="0" algn="ctr" fontAlgn="base">
              <a:spcBef>
                <a:spcPts val="1200"/>
              </a:spcBef>
              <a:buClrTx/>
              <a:buNone/>
              <a:defRPr/>
            </a:pPr>
            <a:r>
              <a:rPr lang="en-US" sz="2400" kern="0" dirty="0"/>
              <a:t>{1} {2} {3, 5} {4} {6} {7} {8} {9}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kern="0" dirty="0"/>
              <a:t>{1} {2, 4} {3, 5} {6} {7} {8} {9}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kern="0" dirty="0"/>
              <a:t>{1, 6} {2, 4} {3, 5} {7} {8} {9}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kern="0" dirty="0"/>
              <a:t>{1, 6} {2, 4} {3, 5, 7} {8} {9}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kern="0" dirty="0"/>
              <a:t>{1, 6} {2, 4, 8} {3, 5, 7} {9}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i="1" kern="0" dirty="0"/>
              <a:t>no change </a:t>
            </a:r>
            <a:endParaRPr lang="en-US" sz="2400" kern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7620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Answering these questions is much easier if we create disjoint sets of nodes that are connected:</a:t>
            </a:r>
          </a:p>
        </p:txBody>
      </p:sp>
    </p:spTree>
    <p:extLst>
      <p:ext uri="{BB962C8B-B14F-4D97-AF65-F5344CB8AC3E}">
        <p14:creationId xmlns:p14="http://schemas.microsoft.com/office/powerpoint/2010/main" val="76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 surprise, DSUF will be very useful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4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Problem:</a:t>
            </a:r>
            <a:r>
              <a:rPr lang="en-US" sz="2000" dirty="0"/>
              <a:t> </a:t>
            </a:r>
            <a:r>
              <a:rPr lang="en-US" dirty="0"/>
              <a:t>Spanning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2206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simple problem: Given a </a:t>
            </a:r>
            <a:r>
              <a:rPr lang="en-US" sz="2400" i="1" dirty="0"/>
              <a:t>connected</a:t>
            </a:r>
            <a:r>
              <a:rPr lang="en-US" sz="2400" dirty="0"/>
              <a:t> graph G=(V,E), find a minimal subset of the edges such that the graph is still connected</a:t>
            </a:r>
          </a:p>
          <a:p>
            <a:r>
              <a:rPr lang="en-US" sz="2400" dirty="0"/>
              <a:t>A graph G</a:t>
            </a:r>
            <a:r>
              <a:rPr lang="en-US" sz="2400" baseline="-25000" dirty="0"/>
              <a:t>2</a:t>
            </a:r>
            <a:r>
              <a:rPr lang="en-US" sz="2400" dirty="0"/>
              <a:t>=(V,E2) such that G</a:t>
            </a:r>
            <a:r>
              <a:rPr lang="en-US" sz="2400" baseline="-25000" dirty="0"/>
              <a:t>2</a:t>
            </a:r>
            <a:r>
              <a:rPr lang="en-US" sz="2400" dirty="0"/>
              <a:t> is connected and removing any edge from E</a:t>
            </a:r>
            <a:r>
              <a:rPr lang="en-US" sz="2400" baseline="-25000" dirty="0"/>
              <a:t>2</a:t>
            </a:r>
            <a:r>
              <a:rPr lang="en-US" sz="2400" dirty="0"/>
              <a:t> makes G</a:t>
            </a:r>
            <a:r>
              <a:rPr lang="en-US" sz="2400" baseline="-25000" dirty="0"/>
              <a:t>2</a:t>
            </a:r>
            <a:r>
              <a:rPr lang="en-US" sz="2400" dirty="0"/>
              <a:t> disconnected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31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9600" y="3319072"/>
            <a:ext cx="3505200" cy="2438400"/>
            <a:chOff x="609600" y="3581400"/>
            <a:chExt cx="3505200" cy="243840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1219200" y="3732213"/>
              <a:ext cx="1143000" cy="306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362200" y="3886200"/>
              <a:ext cx="1524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667000" y="3733800"/>
              <a:ext cx="11430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514600" y="4724400"/>
              <a:ext cx="1066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3810000" y="4419600"/>
              <a:ext cx="15240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362200" y="4876800"/>
              <a:ext cx="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2514600" y="5486400"/>
              <a:ext cx="10668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914400" y="5410200"/>
              <a:ext cx="12954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762000" y="4191000"/>
              <a:ext cx="3048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219200" y="4191000"/>
              <a:ext cx="10668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14400" y="38862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09600" y="52578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209800" y="57150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581400" y="52578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209800" y="45720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62200" y="35814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810000" y="41148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05400" y="3319072"/>
            <a:ext cx="3505200" cy="2438400"/>
            <a:chOff x="5105400" y="3581400"/>
            <a:chExt cx="3505200" cy="2438400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6705600" y="57150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5715000" y="3732213"/>
              <a:ext cx="1143000" cy="30638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6858000" y="3886200"/>
              <a:ext cx="152400" cy="6858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7162800" y="3733800"/>
              <a:ext cx="1143000" cy="5334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7010400" y="4724400"/>
              <a:ext cx="1066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>
              <a:off x="8305800" y="4419600"/>
              <a:ext cx="15240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858000" y="4876800"/>
              <a:ext cx="0" cy="8382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7010400" y="5486400"/>
              <a:ext cx="1066800" cy="3810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5410200" y="5410200"/>
              <a:ext cx="1295400" cy="4572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5257800" y="4191000"/>
              <a:ext cx="3048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715000" y="4191000"/>
              <a:ext cx="10668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5410200" y="38862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5105400" y="52578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8077200" y="52578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6705600" y="45720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6858000" y="35814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8305800" y="4114800"/>
              <a:ext cx="3048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4271497" y="4295956"/>
            <a:ext cx="677206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Any solution to this problem is a tree</a:t>
            </a:r>
          </a:p>
          <a:p>
            <a:pPr marL="688975" lvl="1" indent="-223838"/>
            <a:r>
              <a:rPr lang="en-US" sz="2000" dirty="0"/>
              <a:t>Recall a tree does not need a root; just means acyclic</a:t>
            </a:r>
          </a:p>
          <a:p>
            <a:pPr marL="688975" lvl="1" indent="-223838"/>
            <a:r>
              <a:rPr lang="en-US" sz="2000" dirty="0"/>
              <a:t>For any cycle, could remove an edge and still be connected</a:t>
            </a:r>
          </a:p>
          <a:p>
            <a:pPr marL="688975" lvl="1" indent="-223838"/>
            <a:r>
              <a:rPr lang="en-US" sz="2000" dirty="0"/>
              <a:t>We usually just call the solutions spanning trees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Solution not </a:t>
            </a:r>
            <a:r>
              <a:rPr lang="en-US" sz="2400" b="1" dirty="0"/>
              <a:t>unique</a:t>
            </a:r>
            <a:r>
              <a:rPr lang="en-US" sz="2400" dirty="0"/>
              <a:t> unless original graph was already a tree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Problem ill-defined if original graph not connected</a:t>
            </a:r>
          </a:p>
          <a:p>
            <a:pPr lvl="1"/>
            <a:r>
              <a:rPr lang="en-US" sz="2000" dirty="0"/>
              <a:t>We can find a spanning tree per connected component of the graph</a:t>
            </a:r>
          </a:p>
          <a:p>
            <a:pPr lvl="1"/>
            <a:r>
              <a:rPr lang="en-US" sz="2000" dirty="0"/>
              <a:t>This is often called a </a:t>
            </a:r>
            <a:r>
              <a:rPr lang="en-US" sz="2000" i="1" dirty="0"/>
              <a:t>spanning forest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tree with </a:t>
            </a:r>
            <a:r>
              <a:rPr lang="en-US" sz="2400" b="1" dirty="0"/>
              <a:t>|V|</a:t>
            </a:r>
            <a:r>
              <a:rPr lang="en-US" sz="2400" dirty="0"/>
              <a:t> nodes has </a:t>
            </a:r>
            <a:r>
              <a:rPr lang="en-US" sz="2400" b="1" dirty="0"/>
              <a:t>|V|-1</a:t>
            </a:r>
            <a:r>
              <a:rPr lang="en-US" sz="2400" dirty="0"/>
              <a:t> edges</a:t>
            </a:r>
          </a:p>
          <a:p>
            <a:pPr marL="688975" lvl="1" indent="-223838"/>
            <a:r>
              <a:rPr lang="en-US" sz="2000" dirty="0"/>
              <a:t>This every spanning tree solution has </a:t>
            </a:r>
            <a:r>
              <a:rPr lang="en-US" sz="2000" b="1" dirty="0"/>
              <a:t>|V|-1</a:t>
            </a:r>
            <a:r>
              <a:rPr lang="en-US" sz="2000" dirty="0"/>
              <a:t> edges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0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Saw This Earlier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Our acyclic maze consisted of a tree that touched ever square of the grid</a:t>
            </a: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660852" y="2113620"/>
            <a:ext cx="5822296" cy="3200400"/>
            <a:chOff x="1660852" y="1873780"/>
            <a:chExt cx="5822296" cy="3200400"/>
          </a:xfrm>
        </p:grpSpPr>
        <p:sp>
          <p:nvSpPr>
            <p:cNvPr id="57" name="Line 3"/>
            <p:cNvSpPr>
              <a:spLocks noChangeShapeType="1"/>
            </p:cNvSpPr>
            <p:nvPr/>
          </p:nvSpPr>
          <p:spPr bwMode="auto">
            <a:xfrm>
              <a:off x="32934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"/>
            <p:cNvSpPr>
              <a:spLocks noChangeShapeType="1"/>
            </p:cNvSpPr>
            <p:nvPr/>
          </p:nvSpPr>
          <p:spPr bwMode="auto">
            <a:xfrm>
              <a:off x="3903089" y="18737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39030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>
              <a:off x="45126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51222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>
              <a:off x="57318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6341489" y="18737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2683889" y="2407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3903089" y="2407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4512689" y="2407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5122289" y="2407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5731889" y="24071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>
              <a:off x="6341489" y="24071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3293489" y="29405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7"/>
            <p:cNvSpPr>
              <a:spLocks noChangeShapeType="1"/>
            </p:cNvSpPr>
            <p:nvPr/>
          </p:nvSpPr>
          <p:spPr bwMode="auto">
            <a:xfrm>
              <a:off x="3293489" y="29405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>
              <a:off x="3903089" y="29405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4512689" y="29405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5731889" y="29405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6341489" y="29405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32934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39030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>
              <a:off x="45126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5"/>
            <p:cNvSpPr>
              <a:spLocks noChangeShapeType="1"/>
            </p:cNvSpPr>
            <p:nvPr/>
          </p:nvSpPr>
          <p:spPr bwMode="auto">
            <a:xfrm>
              <a:off x="4512689" y="34739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>
              <a:off x="5122289" y="34739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57318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6341489" y="34739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"/>
            <p:cNvSpPr>
              <a:spLocks noChangeShapeType="1"/>
            </p:cNvSpPr>
            <p:nvPr/>
          </p:nvSpPr>
          <p:spPr bwMode="auto">
            <a:xfrm>
              <a:off x="2683889" y="40073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>
              <a:off x="3293489" y="40073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3903089" y="40073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2"/>
            <p:cNvSpPr>
              <a:spLocks noChangeShapeType="1"/>
            </p:cNvSpPr>
            <p:nvPr/>
          </p:nvSpPr>
          <p:spPr bwMode="auto">
            <a:xfrm>
              <a:off x="4512689" y="40073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>
              <a:off x="5122289" y="40073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4"/>
            <p:cNvSpPr>
              <a:spLocks noChangeShapeType="1"/>
            </p:cNvSpPr>
            <p:nvPr/>
          </p:nvSpPr>
          <p:spPr bwMode="auto">
            <a:xfrm>
              <a:off x="6341489" y="40073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5"/>
            <p:cNvSpPr>
              <a:spLocks noChangeShapeType="1"/>
            </p:cNvSpPr>
            <p:nvPr/>
          </p:nvSpPr>
          <p:spPr bwMode="auto">
            <a:xfrm>
              <a:off x="3293489" y="4540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4512689" y="4540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5731889" y="4540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8"/>
            <p:cNvSpPr>
              <a:spLocks noChangeShapeType="1"/>
            </p:cNvSpPr>
            <p:nvPr/>
          </p:nvSpPr>
          <p:spPr bwMode="auto">
            <a:xfrm rot="10800000">
              <a:off x="2683889" y="507418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9"/>
            <p:cNvSpPr>
              <a:spLocks noChangeShapeType="1"/>
            </p:cNvSpPr>
            <p:nvPr/>
          </p:nvSpPr>
          <p:spPr bwMode="auto">
            <a:xfrm rot="10800000">
              <a:off x="2683889" y="240718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42"/>
            <p:cNvSpPr>
              <a:spLocks/>
            </p:cNvSpPr>
            <p:nvPr/>
          </p:nvSpPr>
          <p:spPr bwMode="auto">
            <a:xfrm>
              <a:off x="3628452" y="3237443"/>
              <a:ext cx="2058987" cy="1622425"/>
            </a:xfrm>
            <a:custGeom>
              <a:avLst/>
              <a:gdLst/>
              <a:ahLst/>
              <a:cxnLst>
                <a:cxn ang="0">
                  <a:pos x="1297" y="1013"/>
                </a:cxn>
                <a:cxn ang="0">
                  <a:pos x="534" y="1005"/>
                </a:cxn>
                <a:cxn ang="0">
                  <a:pos x="501" y="996"/>
                </a:cxn>
                <a:cxn ang="0">
                  <a:pos x="450" y="861"/>
                </a:cxn>
                <a:cxn ang="0">
                  <a:pos x="433" y="742"/>
                </a:cxn>
                <a:cxn ang="0">
                  <a:pos x="153" y="666"/>
                </a:cxn>
                <a:cxn ang="0">
                  <a:pos x="69" y="573"/>
                </a:cxn>
                <a:cxn ang="0">
                  <a:pos x="60" y="539"/>
                </a:cxn>
                <a:cxn ang="0">
                  <a:pos x="145" y="47"/>
                </a:cxn>
                <a:cxn ang="0">
                  <a:pos x="170" y="13"/>
                </a:cxn>
                <a:cxn ang="0">
                  <a:pos x="484" y="47"/>
                </a:cxn>
                <a:cxn ang="0">
                  <a:pos x="907" y="47"/>
                </a:cxn>
              </a:cxnLst>
              <a:rect l="0" t="0" r="r" b="b"/>
              <a:pathLst>
                <a:path w="1297" h="1022">
                  <a:moveTo>
                    <a:pt x="1297" y="1013"/>
                  </a:moveTo>
                  <a:cubicBezTo>
                    <a:pt x="1042" y="1022"/>
                    <a:pt x="789" y="1021"/>
                    <a:pt x="534" y="1005"/>
                  </a:cubicBezTo>
                  <a:cubicBezTo>
                    <a:pt x="523" y="1002"/>
                    <a:pt x="510" y="1002"/>
                    <a:pt x="501" y="996"/>
                  </a:cubicBezTo>
                  <a:cubicBezTo>
                    <a:pt x="480" y="982"/>
                    <a:pt x="459" y="890"/>
                    <a:pt x="450" y="861"/>
                  </a:cubicBezTo>
                  <a:cubicBezTo>
                    <a:pt x="446" y="821"/>
                    <a:pt x="458" y="773"/>
                    <a:pt x="433" y="742"/>
                  </a:cubicBezTo>
                  <a:cubicBezTo>
                    <a:pt x="382" y="679"/>
                    <a:pt x="212" y="669"/>
                    <a:pt x="153" y="666"/>
                  </a:cubicBezTo>
                  <a:cubicBezTo>
                    <a:pt x="117" y="642"/>
                    <a:pt x="100" y="604"/>
                    <a:pt x="69" y="573"/>
                  </a:cubicBezTo>
                  <a:cubicBezTo>
                    <a:pt x="66" y="562"/>
                    <a:pt x="60" y="551"/>
                    <a:pt x="60" y="539"/>
                  </a:cubicBezTo>
                  <a:cubicBezTo>
                    <a:pt x="60" y="499"/>
                    <a:pt x="0" y="119"/>
                    <a:pt x="145" y="47"/>
                  </a:cubicBezTo>
                  <a:cubicBezTo>
                    <a:pt x="153" y="36"/>
                    <a:pt x="156" y="15"/>
                    <a:pt x="170" y="13"/>
                  </a:cubicBezTo>
                  <a:cubicBezTo>
                    <a:pt x="275" y="0"/>
                    <a:pt x="381" y="33"/>
                    <a:pt x="484" y="47"/>
                  </a:cubicBezTo>
                  <a:cubicBezTo>
                    <a:pt x="617" y="95"/>
                    <a:pt x="907" y="47"/>
                    <a:pt x="907" y="47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3091877" y="2129368"/>
              <a:ext cx="2286000" cy="1208087"/>
            </a:xfrm>
            <a:custGeom>
              <a:avLst/>
              <a:gdLst/>
              <a:ahLst/>
              <a:cxnLst>
                <a:cxn ang="0">
                  <a:pos x="1237" y="745"/>
                </a:cxn>
                <a:cxn ang="0">
                  <a:pos x="1440" y="627"/>
                </a:cxn>
                <a:cxn ang="0">
                  <a:pos x="1415" y="500"/>
                </a:cxn>
                <a:cxn ang="0">
                  <a:pos x="1008" y="347"/>
                </a:cxn>
                <a:cxn ang="0">
                  <a:pos x="576" y="322"/>
                </a:cxn>
                <a:cxn ang="0">
                  <a:pos x="407" y="246"/>
                </a:cxn>
                <a:cxn ang="0">
                  <a:pos x="373" y="229"/>
                </a:cxn>
                <a:cxn ang="0">
                  <a:pos x="313" y="102"/>
                </a:cxn>
                <a:cxn ang="0">
                  <a:pos x="263" y="59"/>
                </a:cxn>
                <a:cxn ang="0">
                  <a:pos x="68" y="0"/>
                </a:cxn>
                <a:cxn ang="0">
                  <a:pos x="0" y="8"/>
                </a:cxn>
              </a:cxnLst>
              <a:rect l="0" t="0" r="r" b="b"/>
              <a:pathLst>
                <a:path w="1440" h="761">
                  <a:moveTo>
                    <a:pt x="1237" y="745"/>
                  </a:moveTo>
                  <a:cubicBezTo>
                    <a:pt x="1392" y="736"/>
                    <a:pt x="1392" y="761"/>
                    <a:pt x="1440" y="627"/>
                  </a:cubicBezTo>
                  <a:cubicBezTo>
                    <a:pt x="1436" y="600"/>
                    <a:pt x="1435" y="525"/>
                    <a:pt x="1415" y="500"/>
                  </a:cubicBezTo>
                  <a:cubicBezTo>
                    <a:pt x="1313" y="376"/>
                    <a:pt x="1158" y="368"/>
                    <a:pt x="1008" y="347"/>
                  </a:cubicBezTo>
                  <a:cubicBezTo>
                    <a:pt x="870" y="303"/>
                    <a:pt x="719" y="344"/>
                    <a:pt x="576" y="322"/>
                  </a:cubicBezTo>
                  <a:cubicBezTo>
                    <a:pt x="531" y="291"/>
                    <a:pt x="462" y="259"/>
                    <a:pt x="407" y="246"/>
                  </a:cubicBezTo>
                  <a:cubicBezTo>
                    <a:pt x="396" y="240"/>
                    <a:pt x="382" y="238"/>
                    <a:pt x="373" y="229"/>
                  </a:cubicBezTo>
                  <a:cubicBezTo>
                    <a:pt x="335" y="191"/>
                    <a:pt x="356" y="137"/>
                    <a:pt x="313" y="102"/>
                  </a:cubicBezTo>
                  <a:cubicBezTo>
                    <a:pt x="296" y="88"/>
                    <a:pt x="283" y="69"/>
                    <a:pt x="263" y="59"/>
                  </a:cubicBezTo>
                  <a:cubicBezTo>
                    <a:pt x="208" y="31"/>
                    <a:pt x="129" y="19"/>
                    <a:pt x="68" y="0"/>
                  </a:cubicBezTo>
                  <a:cubicBezTo>
                    <a:pt x="45" y="3"/>
                    <a:pt x="0" y="8"/>
                    <a:pt x="0" y="8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3029214" y="4267730"/>
              <a:ext cx="1385887" cy="590550"/>
            </a:xfrm>
            <a:custGeom>
              <a:avLst/>
              <a:gdLst/>
              <a:ahLst/>
              <a:cxnLst>
                <a:cxn ang="0">
                  <a:pos x="873" y="339"/>
                </a:cxn>
                <a:cxn ang="0">
                  <a:pos x="60" y="279"/>
                </a:cxn>
                <a:cxn ang="0">
                  <a:pos x="34" y="51"/>
                </a:cxn>
                <a:cxn ang="0">
                  <a:pos x="43" y="0"/>
                </a:cxn>
              </a:cxnLst>
              <a:rect l="0" t="0" r="r" b="b"/>
              <a:pathLst>
                <a:path w="873" h="372">
                  <a:moveTo>
                    <a:pt x="873" y="339"/>
                  </a:moveTo>
                  <a:cubicBezTo>
                    <a:pt x="603" y="352"/>
                    <a:pt x="319" y="372"/>
                    <a:pt x="60" y="279"/>
                  </a:cubicBezTo>
                  <a:cubicBezTo>
                    <a:pt x="0" y="201"/>
                    <a:pt x="24" y="182"/>
                    <a:pt x="34" y="51"/>
                  </a:cubicBezTo>
                  <a:cubicBezTo>
                    <a:pt x="35" y="34"/>
                    <a:pt x="43" y="0"/>
                    <a:pt x="43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4072952" y="2096030"/>
              <a:ext cx="2062162" cy="2762250"/>
            </a:xfrm>
            <a:custGeom>
              <a:avLst/>
              <a:gdLst/>
              <a:ahLst/>
              <a:cxnLst>
                <a:cxn ang="0">
                  <a:pos x="813" y="1740"/>
                </a:cxn>
                <a:cxn ang="0">
                  <a:pos x="805" y="1622"/>
                </a:cxn>
                <a:cxn ang="0">
                  <a:pos x="822" y="1436"/>
                </a:cxn>
                <a:cxn ang="0">
                  <a:pos x="1110" y="1368"/>
                </a:cxn>
                <a:cxn ang="0">
                  <a:pos x="1169" y="1325"/>
                </a:cxn>
                <a:cxn ang="0">
                  <a:pos x="1203" y="1275"/>
                </a:cxn>
                <a:cxn ang="0">
                  <a:pos x="1262" y="1029"/>
                </a:cxn>
                <a:cxn ang="0">
                  <a:pos x="1279" y="478"/>
                </a:cxn>
                <a:cxn ang="0">
                  <a:pos x="1245" y="199"/>
                </a:cxn>
                <a:cxn ang="0">
                  <a:pos x="1152" y="114"/>
                </a:cxn>
                <a:cxn ang="0">
                  <a:pos x="881" y="55"/>
                </a:cxn>
                <a:cxn ang="0">
                  <a:pos x="449" y="38"/>
                </a:cxn>
                <a:cxn ang="0">
                  <a:pos x="0" y="72"/>
                </a:cxn>
              </a:cxnLst>
              <a:rect l="0" t="0" r="r" b="b"/>
              <a:pathLst>
                <a:path w="1299" h="1740">
                  <a:moveTo>
                    <a:pt x="813" y="1740"/>
                  </a:moveTo>
                  <a:cubicBezTo>
                    <a:pt x="810" y="1701"/>
                    <a:pt x="805" y="1661"/>
                    <a:pt x="805" y="1622"/>
                  </a:cubicBezTo>
                  <a:cubicBezTo>
                    <a:pt x="805" y="1560"/>
                    <a:pt x="783" y="1484"/>
                    <a:pt x="822" y="1436"/>
                  </a:cubicBezTo>
                  <a:cubicBezTo>
                    <a:pt x="878" y="1367"/>
                    <a:pt x="1048" y="1371"/>
                    <a:pt x="1110" y="1368"/>
                  </a:cubicBezTo>
                  <a:cubicBezTo>
                    <a:pt x="1144" y="1351"/>
                    <a:pt x="1146" y="1355"/>
                    <a:pt x="1169" y="1325"/>
                  </a:cubicBezTo>
                  <a:cubicBezTo>
                    <a:pt x="1181" y="1309"/>
                    <a:pt x="1203" y="1275"/>
                    <a:pt x="1203" y="1275"/>
                  </a:cubicBezTo>
                  <a:cubicBezTo>
                    <a:pt x="1217" y="1194"/>
                    <a:pt x="1214" y="1099"/>
                    <a:pt x="1262" y="1029"/>
                  </a:cubicBezTo>
                  <a:cubicBezTo>
                    <a:pt x="1267" y="845"/>
                    <a:pt x="1279" y="662"/>
                    <a:pt x="1279" y="478"/>
                  </a:cubicBezTo>
                  <a:cubicBezTo>
                    <a:pt x="1279" y="387"/>
                    <a:pt x="1299" y="279"/>
                    <a:pt x="1245" y="199"/>
                  </a:cubicBezTo>
                  <a:cubicBezTo>
                    <a:pt x="1229" y="146"/>
                    <a:pt x="1199" y="140"/>
                    <a:pt x="1152" y="114"/>
                  </a:cubicBezTo>
                  <a:cubicBezTo>
                    <a:pt x="1057" y="61"/>
                    <a:pt x="988" y="61"/>
                    <a:pt x="881" y="55"/>
                  </a:cubicBezTo>
                  <a:cubicBezTo>
                    <a:pt x="717" y="0"/>
                    <a:pt x="719" y="31"/>
                    <a:pt x="449" y="38"/>
                  </a:cubicBezTo>
                  <a:cubicBezTo>
                    <a:pt x="301" y="66"/>
                    <a:pt x="135" y="0"/>
                    <a:pt x="0" y="7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46"/>
            <p:cNvSpPr>
              <a:spLocks/>
            </p:cNvSpPr>
            <p:nvPr/>
          </p:nvSpPr>
          <p:spPr bwMode="auto">
            <a:xfrm>
              <a:off x="2902964" y="2487811"/>
              <a:ext cx="781050" cy="1290637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212" y="33"/>
                </a:cxn>
                <a:cxn ang="0">
                  <a:pos x="60" y="135"/>
                </a:cxn>
                <a:cxn ang="0">
                  <a:pos x="51" y="161"/>
                </a:cxn>
                <a:cxn ang="0">
                  <a:pos x="17" y="211"/>
                </a:cxn>
                <a:cxn ang="0">
                  <a:pos x="0" y="321"/>
                </a:cxn>
                <a:cxn ang="0">
                  <a:pos x="9" y="813"/>
                </a:cxn>
              </a:cxnLst>
              <a:rect l="0" t="0" r="r" b="b"/>
              <a:pathLst>
                <a:path w="492" h="813">
                  <a:moveTo>
                    <a:pt x="492" y="0"/>
                  </a:moveTo>
                  <a:cubicBezTo>
                    <a:pt x="399" y="11"/>
                    <a:pt x="306" y="22"/>
                    <a:pt x="212" y="33"/>
                  </a:cubicBezTo>
                  <a:cubicBezTo>
                    <a:pt x="151" y="49"/>
                    <a:pt x="90" y="76"/>
                    <a:pt x="60" y="135"/>
                  </a:cubicBezTo>
                  <a:cubicBezTo>
                    <a:pt x="56" y="143"/>
                    <a:pt x="56" y="153"/>
                    <a:pt x="51" y="161"/>
                  </a:cubicBezTo>
                  <a:cubicBezTo>
                    <a:pt x="41" y="179"/>
                    <a:pt x="17" y="211"/>
                    <a:pt x="17" y="211"/>
                  </a:cubicBezTo>
                  <a:cubicBezTo>
                    <a:pt x="8" y="250"/>
                    <a:pt x="0" y="278"/>
                    <a:pt x="0" y="321"/>
                  </a:cubicBezTo>
                  <a:cubicBezTo>
                    <a:pt x="0" y="485"/>
                    <a:pt x="9" y="813"/>
                    <a:pt x="9" y="813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47"/>
            <p:cNvSpPr>
              <a:spLocks/>
            </p:cNvSpPr>
            <p:nvPr/>
          </p:nvSpPr>
          <p:spPr bwMode="auto">
            <a:xfrm>
              <a:off x="4195189" y="3285320"/>
              <a:ext cx="66675" cy="5651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04"/>
                </a:cxn>
                <a:cxn ang="0">
                  <a:pos x="8" y="356"/>
                </a:cxn>
              </a:cxnLst>
              <a:rect l="0" t="0" r="r" b="b"/>
              <a:pathLst>
                <a:path w="42" h="356">
                  <a:moveTo>
                    <a:pt x="42" y="0"/>
                  </a:moveTo>
                  <a:cubicBezTo>
                    <a:pt x="34" y="72"/>
                    <a:pt x="16" y="134"/>
                    <a:pt x="0" y="204"/>
                  </a:cubicBezTo>
                  <a:cubicBezTo>
                    <a:pt x="3" y="255"/>
                    <a:pt x="8" y="356"/>
                    <a:pt x="8" y="35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48"/>
            <p:cNvSpPr>
              <a:spLocks/>
            </p:cNvSpPr>
            <p:nvPr/>
          </p:nvSpPr>
          <p:spPr bwMode="auto">
            <a:xfrm>
              <a:off x="4785739" y="3758561"/>
              <a:ext cx="727075" cy="552450"/>
            </a:xfrm>
            <a:custGeom>
              <a:avLst/>
              <a:gdLst/>
              <a:ahLst/>
              <a:cxnLst>
                <a:cxn ang="0">
                  <a:pos x="458" y="348"/>
                </a:cxn>
                <a:cxn ang="0">
                  <a:pos x="432" y="204"/>
                </a:cxn>
                <a:cxn ang="0">
                  <a:pos x="415" y="102"/>
                </a:cxn>
                <a:cxn ang="0">
                  <a:pos x="407" y="77"/>
                </a:cxn>
                <a:cxn ang="0">
                  <a:pos x="280" y="0"/>
                </a:cxn>
                <a:cxn ang="0">
                  <a:pos x="0" y="17"/>
                </a:cxn>
              </a:cxnLst>
              <a:rect l="0" t="0" r="r" b="b"/>
              <a:pathLst>
                <a:path w="458" h="348">
                  <a:moveTo>
                    <a:pt x="458" y="348"/>
                  </a:moveTo>
                  <a:cubicBezTo>
                    <a:pt x="450" y="300"/>
                    <a:pt x="449" y="250"/>
                    <a:pt x="432" y="204"/>
                  </a:cubicBezTo>
                  <a:cubicBezTo>
                    <a:pt x="426" y="170"/>
                    <a:pt x="422" y="136"/>
                    <a:pt x="415" y="102"/>
                  </a:cubicBezTo>
                  <a:cubicBezTo>
                    <a:pt x="413" y="93"/>
                    <a:pt x="413" y="83"/>
                    <a:pt x="407" y="77"/>
                  </a:cubicBezTo>
                  <a:cubicBezTo>
                    <a:pt x="375" y="45"/>
                    <a:pt x="321" y="21"/>
                    <a:pt x="280" y="0"/>
                  </a:cubicBezTo>
                  <a:cubicBezTo>
                    <a:pt x="189" y="6"/>
                    <a:pt x="91" y="17"/>
                    <a:pt x="0" y="17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2760089" y="18737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5731889" y="50741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1660852" y="1955814"/>
              <a:ext cx="1023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START</a:t>
              </a:r>
            </a:p>
          </p:txBody>
        </p:sp>
        <p:sp>
          <p:nvSpPr>
            <p:cNvPr id="104" name="Text Box 76"/>
            <p:cNvSpPr txBox="1">
              <a:spLocks noChangeArrowheads="1"/>
            </p:cNvSpPr>
            <p:nvPr/>
          </p:nvSpPr>
          <p:spPr bwMode="auto">
            <a:xfrm>
              <a:off x="6341489" y="4666748"/>
              <a:ext cx="11416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FINISH</a:t>
              </a:r>
            </a:p>
          </p:txBody>
        </p:sp>
        <p:sp>
          <p:nvSpPr>
            <p:cNvPr id="105" name="Freeform 47"/>
            <p:cNvSpPr>
              <a:spLocks/>
            </p:cNvSpPr>
            <p:nvPr/>
          </p:nvSpPr>
          <p:spPr bwMode="auto">
            <a:xfrm rot="4699764">
              <a:off x="4530872" y="3938397"/>
              <a:ext cx="168422" cy="77311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04"/>
                </a:cxn>
                <a:cxn ang="0">
                  <a:pos x="8" y="356"/>
                </a:cxn>
              </a:cxnLst>
              <a:rect l="0" t="0" r="r" b="b"/>
              <a:pathLst>
                <a:path w="42" h="356">
                  <a:moveTo>
                    <a:pt x="42" y="0"/>
                  </a:moveTo>
                  <a:cubicBezTo>
                    <a:pt x="34" y="72"/>
                    <a:pt x="16" y="134"/>
                    <a:pt x="0" y="204"/>
                  </a:cubicBezTo>
                  <a:cubicBezTo>
                    <a:pt x="3" y="255"/>
                    <a:pt x="8" y="356"/>
                    <a:pt x="8" y="35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5056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spanning tree</a:t>
            </a:r>
            <a:r>
              <a:rPr lang="en-US" sz="2400" dirty="0"/>
              <a:t> connects all the nodes with as few edges as possible</a:t>
            </a:r>
          </a:p>
          <a:p>
            <a:pPr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Example: A “phone tree” so everybody gets the </a:t>
            </a:r>
            <a:br>
              <a:rPr lang="en-US" sz="2400" dirty="0"/>
            </a:br>
            <a:r>
              <a:rPr lang="en-US" sz="2400" dirty="0"/>
              <a:t>message and no unnecessary calls get made</a:t>
            </a:r>
          </a:p>
          <a:p>
            <a:r>
              <a:rPr lang="en-US" sz="2200" dirty="0"/>
              <a:t>Bad example since would prefer a balanced tree</a:t>
            </a:r>
          </a:p>
          <a:p>
            <a:pPr marL="5715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In most compelling uses, we have a </a:t>
            </a:r>
            <a:r>
              <a:rPr lang="en-US" sz="2400" i="1" dirty="0"/>
              <a:t>weighted</a:t>
            </a:r>
            <a:r>
              <a:rPr lang="en-US" sz="2400" dirty="0"/>
              <a:t> undirected graph and want a tree of least total cost </a:t>
            </a:r>
          </a:p>
          <a:p>
            <a:r>
              <a:rPr lang="en-US" sz="2200" dirty="0"/>
              <a:t>Minimize electrical wiring for a house or wires on a chip</a:t>
            </a:r>
          </a:p>
          <a:p>
            <a:r>
              <a:rPr lang="en-US" sz="2200" dirty="0"/>
              <a:t>Minimize road network if you cared about asphalt cost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2400" dirty="0"/>
              <a:t>This is the </a:t>
            </a:r>
            <a:r>
              <a:rPr lang="en-US" sz="2400" dirty="0">
                <a:solidFill>
                  <a:schemeClr val="accent2"/>
                </a:solidFill>
              </a:rPr>
              <a:t>minimum spanning tree </a:t>
            </a:r>
            <a:r>
              <a:rPr lang="en-US" sz="2400" dirty="0"/>
              <a:t>problem</a:t>
            </a:r>
          </a:p>
          <a:p>
            <a:r>
              <a:rPr lang="en-US" sz="2200" dirty="0"/>
              <a:t>Will do that next, after intuition from the simpler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5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Unweighted</a:t>
            </a:r>
            <a:r>
              <a:rPr lang="en-US" dirty="0"/>
              <a:t> 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Different algorithmic approaches to the spanning-tree problem: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 a graph traversal (e.g., depth-first search, but any traversal will do) and keep track of edges that form a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or, iterate through edges and add to output any edge that doesn’t create a cycle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6212457"/>
              </p:ext>
            </p:extLst>
          </p:nvPr>
        </p:nvGraphicFramePr>
        <p:xfrm>
          <a:off x="1668905" y="3653383"/>
          <a:ext cx="2605278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Bitmap Image" r:id="rId6" imgW="3715269" imgH="3572374" progId="PBrush">
                  <p:embed/>
                </p:oleObj>
              </mc:Choice>
              <mc:Fallback>
                <p:oleObj name="Bitmap Image" r:id="rId6" imgW="3715269" imgH="357237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905" y="3653383"/>
                        <a:ext cx="2605278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63508381"/>
              </p:ext>
            </p:extLst>
          </p:nvPr>
        </p:nvGraphicFramePr>
        <p:xfrm>
          <a:off x="5025452" y="3653383"/>
          <a:ext cx="232471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Bitmap Image" r:id="rId8" imgW="3315163" imgH="3572374" progId="PBrush">
                  <p:embed/>
                </p:oleObj>
              </mc:Choice>
              <mc:Fallback>
                <p:oleObj name="Bitmap Image" r:id="rId8" imgW="3315163" imgH="357237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452" y="3653383"/>
                        <a:ext cx="232471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8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via DFS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619970"/>
            <a:ext cx="8458200" cy="1628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Correctness: </a:t>
            </a:r>
            <a:br>
              <a:rPr lang="en-US" sz="2000" dirty="0"/>
            </a:br>
            <a:r>
              <a:rPr lang="en-US" sz="2000" dirty="0"/>
              <a:t>DFS reaches each node. We add one edge to connect it to the already visited nodes. Order affects result, not correctness.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000" dirty="0"/>
              <a:t>Time: </a:t>
            </a:r>
            <a:r>
              <a:rPr lang="en-US" sz="2000" i="1" dirty="0"/>
              <a:t>O</a:t>
            </a:r>
            <a:r>
              <a:rPr lang="en-US" sz="2000" dirty="0"/>
              <a:t>(|E|)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5000" y="733770"/>
            <a:ext cx="5009705" cy="38718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spanning_tree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(Graph G)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Courier New" pitchFamily="49" charset="0"/>
              </a:rPr>
              <a:t>  for each node </a:t>
            </a:r>
            <a:r>
              <a:rPr lang="en-US" b="1" kern="0" dirty="0" err="1">
                <a:latin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</a:rPr>
              <a:t>: </a:t>
            </a:r>
            <a:r>
              <a:rPr lang="en-US" b="1" kern="0" dirty="0" err="1">
                <a:latin typeface="Courier New" pitchFamily="49" charset="0"/>
              </a:rPr>
              <a:t>i.marked</a:t>
            </a:r>
            <a:r>
              <a:rPr lang="en-US" b="1" kern="0" dirty="0">
                <a:latin typeface="Courier New" pitchFamily="49" charset="0"/>
              </a:rPr>
              <a:t> = false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 for some node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: f(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f(Node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Courier New" pitchFamily="49" charset="0"/>
              </a:rPr>
              <a:t>  </a:t>
            </a:r>
            <a:r>
              <a:rPr lang="en-US" b="1" kern="0" dirty="0" err="1">
                <a:latin typeface="Courier New" pitchFamily="49" charset="0"/>
              </a:rPr>
              <a:t>i.marked</a:t>
            </a:r>
            <a:r>
              <a:rPr lang="en-US" b="1" kern="0" dirty="0">
                <a:latin typeface="Courier New" pitchFamily="49" charset="0"/>
              </a:rPr>
              <a:t> = true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Courier New" pitchFamily="49" charset="0"/>
              </a:rPr>
              <a:t>  for each j adjacent to </a:t>
            </a:r>
            <a:r>
              <a:rPr lang="en-US" b="1" kern="0" dirty="0" err="1">
                <a:latin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Courier New" pitchFamily="49" charset="0"/>
              </a:rPr>
              <a:t>	  if(!</a:t>
            </a:r>
            <a:r>
              <a:rPr lang="en-US" b="1" kern="0" dirty="0" err="1">
                <a:latin typeface="Courier New" pitchFamily="49" charset="0"/>
              </a:rPr>
              <a:t>j.marked</a:t>
            </a:r>
            <a:r>
              <a:rPr lang="en-US" b="1" kern="0" dirty="0"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Courier New" pitchFamily="49" charset="0"/>
              </a:rPr>
              <a:t>      add(</a:t>
            </a:r>
            <a:r>
              <a:rPr lang="en-US" b="1" kern="0" dirty="0" err="1">
                <a:latin typeface="Courier New" pitchFamily="49" charset="0"/>
              </a:rPr>
              <a:t>i,j</a:t>
            </a:r>
            <a:r>
              <a:rPr lang="en-US" b="1" kern="0" dirty="0">
                <a:latin typeface="Courier New" pitchFamily="49" charset="0"/>
              </a:rPr>
              <a:t>) to output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Courier New" pitchFamily="49" charset="0"/>
              </a:rPr>
              <a:t>      f(j) </a:t>
            </a:r>
            <a:r>
              <a:rPr lang="en-US" b="1" kern="0" dirty="0">
                <a:solidFill>
                  <a:srgbClr val="7030A0"/>
                </a:solidFill>
                <a:latin typeface="Courier New" pitchFamily="49" charset="0"/>
              </a:rPr>
              <a:t>// DFS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Courier New" pitchFamily="49" charset="0"/>
              </a:rPr>
              <a:t>    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9923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Spanning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55448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Stack</a:t>
            </a:r>
          </a:p>
          <a:p>
            <a:pPr algn="ctr">
              <a:buNone/>
            </a:pPr>
            <a:r>
              <a:rPr lang="en-US" sz="2400" dirty="0"/>
              <a:t>f(1)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37</a:t>
            </a:fld>
            <a:endParaRPr lang="en-US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9342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Spanning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55448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Stack</a:t>
            </a:r>
          </a:p>
          <a:p>
            <a:pPr algn="ctr">
              <a:buNone/>
            </a:pPr>
            <a:r>
              <a:rPr lang="en-US" sz="2400" dirty="0"/>
              <a:t>f(1)</a:t>
            </a:r>
          </a:p>
          <a:p>
            <a:pPr algn="ctr">
              <a:buNone/>
            </a:pPr>
            <a:r>
              <a:rPr lang="en-US" sz="2400" dirty="0"/>
              <a:t>f(2)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 (1,2)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9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Spanning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55448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Stack</a:t>
            </a:r>
          </a:p>
          <a:p>
            <a:pPr algn="ctr">
              <a:buNone/>
            </a:pPr>
            <a:r>
              <a:rPr lang="en-US" sz="2400" dirty="0"/>
              <a:t>f(1)</a:t>
            </a:r>
          </a:p>
          <a:p>
            <a:pPr algn="ctr">
              <a:buNone/>
            </a:pPr>
            <a:r>
              <a:rPr lang="en-US" sz="2400" dirty="0"/>
              <a:t>f(2)</a:t>
            </a:r>
          </a:p>
          <a:p>
            <a:pPr algn="ctr">
              <a:buNone/>
            </a:pPr>
            <a:r>
              <a:rPr lang="en-US" sz="2400" dirty="0"/>
              <a:t>f(7)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39</a:t>
            </a:fld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2590799" y="5334000"/>
            <a:ext cx="536897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	(1,2), (2,7)</a:t>
            </a:r>
          </a:p>
        </p:txBody>
      </p:sp>
    </p:spTree>
    <p:extLst>
      <p:ext uri="{BB962C8B-B14F-4D97-AF65-F5344CB8AC3E}">
        <p14:creationId xmlns:p14="http://schemas.microsoft.com/office/powerpoint/2010/main" val="226917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Connections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dirty="0"/>
              <a:t>Let's ask the questions again.</a:t>
            </a:r>
          </a:p>
          <a:p>
            <a:pPr marL="0" indent="0" algn="ctr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endParaRPr lang="en-US" sz="2800" dirty="0"/>
          </a:p>
          <a:p>
            <a:pPr marL="0" indent="0" algn="ctr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dirty="0"/>
              <a:t>3-5     4-2     1-6     5-7     4-8     3-7</a:t>
            </a:r>
          </a:p>
          <a:p>
            <a:pPr marL="0" indent="0" algn="ctr">
              <a:lnSpc>
                <a:spcPct val="80000"/>
              </a:lnSpc>
              <a:spcBef>
                <a:spcPts val="1200"/>
              </a:spcBef>
              <a:buNone/>
              <a:tabLst>
                <a:tab pos="688975" algn="l"/>
              </a:tabLst>
            </a:pPr>
            <a:r>
              <a:rPr lang="en-US" sz="2800" b="1" kern="0" dirty="0">
                <a:latin typeface="Arial Unicode MS"/>
                <a:ea typeface="Arial Unicode MS"/>
                <a:cs typeface="Arial Unicode MS"/>
              </a:rPr>
              <a:t>⇓</a:t>
            </a:r>
            <a:endParaRPr lang="en-US" sz="2800" b="1" kern="0" dirty="0"/>
          </a:p>
          <a:p>
            <a:pPr marL="0" indent="0" algn="ctr">
              <a:lnSpc>
                <a:spcPct val="80000"/>
              </a:lnSpc>
              <a:spcBef>
                <a:spcPts val="1200"/>
              </a:spcBef>
              <a:buNone/>
              <a:tabLst>
                <a:tab pos="688975" algn="l"/>
              </a:tabLst>
            </a:pPr>
            <a:r>
              <a:rPr lang="en-US" sz="2800" kern="0" dirty="0"/>
              <a:t>{1, 6} {2, 4, 8} {3, 5, 7} {9}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endParaRPr lang="en-US" sz="2800" dirty="0"/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b="1" dirty="0"/>
              <a:t>Q:</a:t>
            </a:r>
            <a:r>
              <a:rPr lang="en-US" sz="2800" dirty="0"/>
              <a:t>	Are nodes 2 and 4 connected?  Indirectly?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b="1" dirty="0"/>
              <a:t>Q:</a:t>
            </a:r>
            <a:r>
              <a:rPr lang="en-US" sz="2800" dirty="0"/>
              <a:t>	How about nodes 3 and 8?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b="1" dirty="0"/>
              <a:t>Q:</a:t>
            </a:r>
            <a:r>
              <a:rPr lang="en-US" sz="2800" dirty="0"/>
              <a:t>	Are any of the paired connections 	redundant due to indirect connections?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l"/>
              </a:tabLst>
            </a:pPr>
            <a:r>
              <a:rPr lang="en-US" sz="2800" b="1" dirty="0"/>
              <a:t>Q:</a:t>
            </a:r>
            <a:r>
              <a:rPr lang="en-US" sz="2800" dirty="0"/>
              <a:t>	How many sub-networks do you have?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2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Spanning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55448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Stack</a:t>
            </a:r>
          </a:p>
          <a:p>
            <a:pPr algn="ctr">
              <a:buNone/>
            </a:pPr>
            <a:r>
              <a:rPr lang="en-US" sz="2400" dirty="0"/>
              <a:t>f(1)</a:t>
            </a:r>
          </a:p>
          <a:p>
            <a:pPr algn="ctr">
              <a:buNone/>
            </a:pPr>
            <a:r>
              <a:rPr lang="en-US" sz="2400" dirty="0"/>
              <a:t>f(2)</a:t>
            </a:r>
          </a:p>
          <a:p>
            <a:pPr algn="ctr">
              <a:buNone/>
            </a:pPr>
            <a:r>
              <a:rPr lang="en-US" sz="2400" dirty="0"/>
              <a:t>f(7)</a:t>
            </a:r>
          </a:p>
          <a:p>
            <a:pPr algn="ctr">
              <a:buNone/>
            </a:pPr>
            <a:r>
              <a:rPr lang="en-US" sz="2400" dirty="0"/>
              <a:t>f(5)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40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590799" y="5334000"/>
            <a:ext cx="536897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	(1,2), (2,7), (7,5)</a:t>
            </a:r>
          </a:p>
        </p:txBody>
      </p:sp>
    </p:spTree>
    <p:extLst>
      <p:ext uri="{BB962C8B-B14F-4D97-AF65-F5344CB8AC3E}">
        <p14:creationId xmlns:p14="http://schemas.microsoft.com/office/powerpoint/2010/main" val="393503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Spanning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55448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Stack</a:t>
            </a:r>
          </a:p>
          <a:p>
            <a:pPr algn="ctr">
              <a:buNone/>
            </a:pPr>
            <a:r>
              <a:rPr lang="en-US" sz="2400" dirty="0"/>
              <a:t>f(1)</a:t>
            </a:r>
          </a:p>
          <a:p>
            <a:pPr algn="ctr">
              <a:buNone/>
            </a:pPr>
            <a:r>
              <a:rPr lang="en-US" sz="2400" dirty="0"/>
              <a:t>f(2)</a:t>
            </a:r>
          </a:p>
          <a:p>
            <a:pPr algn="ctr">
              <a:buNone/>
            </a:pPr>
            <a:r>
              <a:rPr lang="en-US" sz="2400" dirty="0"/>
              <a:t>f(7)</a:t>
            </a:r>
          </a:p>
          <a:p>
            <a:pPr algn="ctr">
              <a:buNone/>
            </a:pPr>
            <a:r>
              <a:rPr lang="en-US" sz="2400" dirty="0"/>
              <a:t>f(5)</a:t>
            </a:r>
          </a:p>
          <a:p>
            <a:pPr algn="ctr">
              <a:buNone/>
            </a:pPr>
            <a:r>
              <a:rPr lang="en-US" sz="2400" dirty="0"/>
              <a:t>f(4)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41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590799" y="5334000"/>
            <a:ext cx="536897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	(1,2), (2,7), (7,5), (5,4)</a:t>
            </a:r>
          </a:p>
        </p:txBody>
      </p:sp>
    </p:spTree>
    <p:extLst>
      <p:ext uri="{BB962C8B-B14F-4D97-AF65-F5344CB8AC3E}">
        <p14:creationId xmlns:p14="http://schemas.microsoft.com/office/powerpoint/2010/main" val="1407037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Spanning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55448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Stack</a:t>
            </a:r>
          </a:p>
          <a:p>
            <a:pPr algn="ctr">
              <a:buNone/>
            </a:pPr>
            <a:r>
              <a:rPr lang="en-US" sz="2400" dirty="0"/>
              <a:t>f(1)</a:t>
            </a:r>
          </a:p>
          <a:p>
            <a:pPr algn="ctr">
              <a:buNone/>
            </a:pPr>
            <a:r>
              <a:rPr lang="en-US" sz="2400" dirty="0"/>
              <a:t>f(2)</a:t>
            </a:r>
          </a:p>
          <a:p>
            <a:pPr algn="ctr">
              <a:buNone/>
            </a:pPr>
            <a:r>
              <a:rPr lang="en-US" sz="2400" dirty="0"/>
              <a:t>f(7)</a:t>
            </a:r>
          </a:p>
          <a:p>
            <a:pPr algn="ctr">
              <a:buNone/>
            </a:pPr>
            <a:r>
              <a:rPr lang="en-US" sz="2400" dirty="0"/>
              <a:t>f(5)</a:t>
            </a:r>
          </a:p>
          <a:p>
            <a:pPr algn="ctr">
              <a:buNone/>
            </a:pPr>
            <a:r>
              <a:rPr lang="en-US" sz="2400" dirty="0"/>
              <a:t>f(4)</a:t>
            </a:r>
          </a:p>
          <a:p>
            <a:pPr algn="ctr">
              <a:buNone/>
            </a:pPr>
            <a:r>
              <a:rPr lang="en-US" sz="2400" dirty="0"/>
              <a:t>f(3)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799" y="5334000"/>
            <a:ext cx="536897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	(1,2), (2,7), (7,5), (5,4), 	(4,3)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5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Spanning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55448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Stack</a:t>
            </a:r>
          </a:p>
          <a:p>
            <a:pPr algn="ctr">
              <a:buNone/>
            </a:pPr>
            <a:r>
              <a:rPr lang="en-US" sz="2400" dirty="0"/>
              <a:t>f(1)</a:t>
            </a:r>
          </a:p>
          <a:p>
            <a:pPr algn="ctr">
              <a:buNone/>
            </a:pPr>
            <a:r>
              <a:rPr lang="en-US" sz="2400" dirty="0"/>
              <a:t>f(2)</a:t>
            </a:r>
          </a:p>
          <a:p>
            <a:pPr algn="ctr">
              <a:buNone/>
            </a:pPr>
            <a:r>
              <a:rPr lang="en-US" sz="2400" dirty="0"/>
              <a:t>f(7)</a:t>
            </a:r>
          </a:p>
          <a:p>
            <a:pPr algn="ctr">
              <a:buNone/>
            </a:pPr>
            <a:r>
              <a:rPr lang="en-US" sz="2400" dirty="0"/>
              <a:t>f(5)</a:t>
            </a:r>
          </a:p>
          <a:p>
            <a:pPr algn="ctr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f(4)</a:t>
            </a:r>
          </a:p>
          <a:p>
            <a:pPr algn="ctr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f(3)</a:t>
            </a:r>
          </a:p>
          <a:p>
            <a:pPr algn="ctr">
              <a:buNone/>
            </a:pPr>
            <a:r>
              <a:rPr lang="en-US" sz="2400" dirty="0"/>
              <a:t>f(6)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609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	(1,2), (2,7), (7,5), (5,4), 	(4,3), (5,6)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1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Spanning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55448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Stack</a:t>
            </a:r>
          </a:p>
          <a:p>
            <a:pPr algn="ctr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f(1)</a:t>
            </a:r>
          </a:p>
          <a:p>
            <a:pPr algn="ctr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f(2)</a:t>
            </a:r>
          </a:p>
          <a:p>
            <a:pPr algn="ctr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f(7)</a:t>
            </a:r>
          </a:p>
          <a:p>
            <a:pPr algn="ctr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f(5)</a:t>
            </a:r>
          </a:p>
          <a:p>
            <a:pPr algn="ctr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f(4)  f(6)</a:t>
            </a:r>
          </a:p>
          <a:p>
            <a:pPr algn="ctr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f(3)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609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	(1,2), (2,7), (7,5), (5,4), 	(4,3), (5,6)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5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Iterate through edges; output any edge that does not create a cycle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Correctness (hand-wavy):</a:t>
            </a:r>
          </a:p>
          <a:p>
            <a:r>
              <a:rPr lang="en-US" sz="2400" dirty="0"/>
              <a:t>Goal is to build an acyclic connected graph</a:t>
            </a:r>
          </a:p>
          <a:p>
            <a:r>
              <a:rPr lang="en-US" sz="2400" dirty="0"/>
              <a:t>When we add an edge, it adds a vertex to the tree</a:t>
            </a:r>
            <a:br>
              <a:rPr lang="en-US" sz="2400" dirty="0"/>
            </a:br>
            <a:r>
              <a:rPr lang="en-US" sz="2400" dirty="0"/>
              <a:t>(or else it would have created a cycle)</a:t>
            </a:r>
          </a:p>
          <a:p>
            <a:r>
              <a:rPr lang="en-US" sz="2400" dirty="0"/>
              <a:t>The graph is connected, we consider all edges</a:t>
            </a:r>
          </a:p>
          <a:p>
            <a:pPr lvl="1"/>
            <a:endParaRPr lang="en-US" sz="2000" dirty="0"/>
          </a:p>
          <a:p>
            <a:pPr>
              <a:buNone/>
            </a:pPr>
            <a:r>
              <a:rPr lang="en-US" sz="2400" dirty="0"/>
              <a:t>Efficiency:</a:t>
            </a:r>
          </a:p>
          <a:p>
            <a:r>
              <a:rPr lang="en-US" sz="2400" dirty="0"/>
              <a:t>Depends on how quickly you can detect cycles</a:t>
            </a:r>
          </a:p>
          <a:p>
            <a:r>
              <a:rPr lang="en-US" sz="2400" dirty="0"/>
              <a:t>Reconsider after the example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7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Edges in some arbitrary order:</a:t>
            </a:r>
          </a:p>
          <a:p>
            <a:pPr>
              <a:buNone/>
            </a:pPr>
            <a:r>
              <a:rPr lang="en-US" sz="2800" dirty="0"/>
              <a:t>	(1,2), (3,4), (5,6), (5,7),(1,5), (1,6), (2,7), (2,3), (4,5), (4,7)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46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57200" y="5638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130711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Edges in some arbitrary order:</a:t>
            </a:r>
          </a:p>
          <a:p>
            <a:pPr>
              <a:buNone/>
            </a:pPr>
            <a:r>
              <a:rPr lang="en-US" sz="2800" dirty="0"/>
              <a:t>  	</a:t>
            </a:r>
            <a:r>
              <a:rPr lang="en-US" sz="2800" dirty="0">
                <a:solidFill>
                  <a:schemeClr val="bg2"/>
                </a:solidFill>
              </a:rPr>
              <a:t>(1,2)</a:t>
            </a:r>
            <a:r>
              <a:rPr lang="en-US" sz="2800" dirty="0"/>
              <a:t>, (3,4), (5,6), (5,7),(1,5), (1,6), (2,7), (2,3), (4,5), (4,7)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47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57200" y="5638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</a:t>
            </a:r>
          </a:p>
        </p:txBody>
      </p:sp>
    </p:spTree>
    <p:extLst>
      <p:ext uri="{BB962C8B-B14F-4D97-AF65-F5344CB8AC3E}">
        <p14:creationId xmlns:p14="http://schemas.microsoft.com/office/powerpoint/2010/main" val="2406135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Edges in some arbitrary order:</a:t>
            </a:r>
          </a:p>
          <a:p>
            <a:pPr>
              <a:buNone/>
            </a:pPr>
            <a:r>
              <a:rPr lang="en-US" sz="2800" dirty="0"/>
              <a:t>  	</a:t>
            </a:r>
            <a:r>
              <a:rPr lang="en-US" sz="2800" dirty="0">
                <a:solidFill>
                  <a:schemeClr val="bg2"/>
                </a:solidFill>
              </a:rPr>
              <a:t>(1,2)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(3,4)</a:t>
            </a:r>
            <a:r>
              <a:rPr lang="en-US" sz="2800" dirty="0"/>
              <a:t>, (5,6), (5,7),(1,5), (1,6), (2,7), (2,3), (4,5), (4,7)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48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57200" y="5638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 </a:t>
            </a:r>
          </a:p>
        </p:txBody>
      </p:sp>
    </p:spTree>
    <p:extLst>
      <p:ext uri="{BB962C8B-B14F-4D97-AF65-F5344CB8AC3E}">
        <p14:creationId xmlns:p14="http://schemas.microsoft.com/office/powerpoint/2010/main" val="3322183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Edges in some arbitrary order:</a:t>
            </a:r>
          </a:p>
          <a:p>
            <a:pPr>
              <a:buNone/>
            </a:pPr>
            <a:r>
              <a:rPr lang="en-US" sz="2800" dirty="0"/>
              <a:t>  	</a:t>
            </a:r>
            <a:r>
              <a:rPr lang="en-US" sz="2800" dirty="0">
                <a:solidFill>
                  <a:schemeClr val="bg2"/>
                </a:solidFill>
              </a:rPr>
              <a:t>(1,2)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(3,4)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(5,6)</a:t>
            </a:r>
            <a:r>
              <a:rPr lang="en-US" sz="2800" dirty="0"/>
              <a:t>, (5,7),(1,5), (1,6), (2,7), (2,3), (4,5), (4,7)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57200" y="5638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 </a:t>
            </a:r>
          </a:p>
        </p:txBody>
      </p:sp>
    </p:spTree>
    <p:extLst>
      <p:ext uri="{BB962C8B-B14F-4D97-AF65-F5344CB8AC3E}">
        <p14:creationId xmlns:p14="http://schemas.microsoft.com/office/powerpoint/2010/main" val="4108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Disjoint Set Union-Find ADT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686800" cy="54864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Separate elements into </a:t>
            </a:r>
            <a:r>
              <a:rPr lang="en-US" sz="2400" dirty="0">
                <a:solidFill>
                  <a:schemeClr val="accent6"/>
                </a:solidFill>
              </a:rPr>
              <a:t>disjoint</a:t>
            </a:r>
            <a:r>
              <a:rPr lang="en-US" sz="2400" dirty="0"/>
              <a:t> sets</a:t>
            </a:r>
          </a:p>
          <a:p>
            <a:r>
              <a:rPr lang="en-US" sz="2400" dirty="0"/>
              <a:t>If set x </a:t>
            </a:r>
            <a:r>
              <a:rPr lang="en-US" sz="2400" dirty="0">
                <a:latin typeface="Cambria Math"/>
                <a:ea typeface="Cambria Math"/>
              </a:rPr>
              <a:t>≠ </a:t>
            </a:r>
            <a:r>
              <a:rPr lang="en-US" sz="2400" dirty="0">
                <a:latin typeface="+mj-lt"/>
                <a:ea typeface="Cambria Math"/>
              </a:rPr>
              <a:t>y then x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⋂</a:t>
            </a:r>
            <a:r>
              <a:rPr lang="en-US" sz="2400" dirty="0">
                <a:latin typeface="+mj-lt"/>
                <a:ea typeface="Arial Unicode MS"/>
                <a:cs typeface="Arial Unicode MS"/>
              </a:rPr>
              <a:t> y =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∅ </a:t>
            </a:r>
            <a:r>
              <a:rPr lang="en-US" sz="2400" dirty="0">
                <a:latin typeface="+mj-lt"/>
                <a:ea typeface="Arial Unicode MS"/>
                <a:cs typeface="Arial Unicode MS"/>
              </a:rPr>
              <a:t>(i.e. no shared elements)</a:t>
            </a:r>
            <a:endParaRPr lang="en-US" sz="2400" dirty="0"/>
          </a:p>
          <a:p>
            <a:pPr marL="0" indent="0" eaLnBrk="1" hangingPunct="1">
              <a:buNone/>
            </a:pPr>
            <a:endParaRPr lang="en-US" sz="1100" dirty="0"/>
          </a:p>
          <a:p>
            <a:pPr marL="0" indent="0" eaLnBrk="1" hangingPunct="1">
              <a:buNone/>
            </a:pPr>
            <a:r>
              <a:rPr lang="en-US" sz="2400" dirty="0"/>
              <a:t>Each set has a </a:t>
            </a:r>
            <a:r>
              <a:rPr lang="en-US" sz="2400" dirty="0">
                <a:solidFill>
                  <a:schemeClr val="accent6"/>
                </a:solidFill>
              </a:rPr>
              <a:t>name </a:t>
            </a:r>
            <a:r>
              <a:rPr lang="en-US" sz="2400" dirty="0"/>
              <a:t>(usually an element in the set)</a:t>
            </a:r>
          </a:p>
          <a:p>
            <a:pPr marL="0" indent="0" eaLnBrk="1" hangingPunct="1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en-US" sz="2400" b="1" dirty="0"/>
              <a:t>union(</a:t>
            </a:r>
            <a:r>
              <a:rPr lang="en-US" sz="2400" b="1" dirty="0" err="1"/>
              <a:t>x,y</a:t>
            </a:r>
            <a:r>
              <a:rPr lang="en-US" sz="2400" b="1" dirty="0"/>
              <a:t>):</a:t>
            </a:r>
            <a:r>
              <a:rPr lang="en-US" sz="2400" dirty="0"/>
              <a:t> take the union of the sets x and y (x</a:t>
            </a:r>
            <a:r>
              <a:rPr lang="en-US" sz="1600" dirty="0"/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⋃</a:t>
            </a:r>
            <a:r>
              <a:rPr lang="en-US" sz="16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y)</a:t>
            </a:r>
          </a:p>
          <a:p>
            <a:r>
              <a:rPr lang="en-US" sz="2400" dirty="0"/>
              <a:t>Given sets: {3,</a:t>
            </a:r>
            <a:r>
              <a:rPr lang="en-US" sz="2400" u="sng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,7} , {4,2,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}, {</a:t>
            </a:r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}, {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,6}</a:t>
            </a:r>
          </a:p>
          <a:p>
            <a:r>
              <a:rPr lang="en-US" sz="2400" dirty="0"/>
              <a:t>union(5,1)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{3,</a:t>
            </a:r>
            <a:r>
              <a:rPr lang="en-US" sz="2400" u="sng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,7,1,6}, {4,2,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}, {</a:t>
            </a:r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}, </a:t>
            </a:r>
          </a:p>
          <a:p>
            <a:pPr marL="0" indent="0" eaLnBrk="1" hangingPunct="1">
              <a:buNone/>
            </a:pPr>
            <a:endParaRPr lang="en-US" sz="1100" dirty="0"/>
          </a:p>
          <a:p>
            <a:pPr marL="0" indent="0" eaLnBrk="1" hangingPunct="1">
              <a:buNone/>
            </a:pPr>
            <a:r>
              <a:rPr lang="en-US" sz="2400" b="1" dirty="0"/>
              <a:t>find(x)</a:t>
            </a:r>
            <a:r>
              <a:rPr lang="en-US" sz="2400" dirty="0"/>
              <a:t>: return the name of the set containing x.</a:t>
            </a:r>
          </a:p>
          <a:p>
            <a:r>
              <a:rPr lang="en-US" sz="2400" dirty="0"/>
              <a:t>Given sets: {3,</a:t>
            </a:r>
            <a:r>
              <a:rPr lang="en-US" sz="2400" u="sng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,7,1,6}, {4,2,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}, {</a:t>
            </a:r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}, </a:t>
            </a:r>
          </a:p>
          <a:p>
            <a:r>
              <a:rPr lang="en-US" sz="2400" dirty="0"/>
              <a:t>find(1) returns 5</a:t>
            </a:r>
          </a:p>
          <a:p>
            <a:r>
              <a:rPr lang="en-US" sz="2400" dirty="0"/>
              <a:t>find(4) returns 8</a:t>
            </a:r>
          </a:p>
          <a:p>
            <a:pPr lvl="1"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5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Edges in some arbitrary order:</a:t>
            </a:r>
          </a:p>
          <a:p>
            <a:pPr>
              <a:buNone/>
            </a:pPr>
            <a:r>
              <a:rPr lang="en-US" sz="2800" dirty="0"/>
              <a:t>  	</a:t>
            </a:r>
            <a:r>
              <a:rPr lang="en-US" sz="2800" dirty="0">
                <a:solidFill>
                  <a:schemeClr val="bg2"/>
                </a:solidFill>
              </a:rPr>
              <a:t>(1,2)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(3,4)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(5,6)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(5,7)</a:t>
            </a:r>
            <a:r>
              <a:rPr lang="en-US" sz="2800" dirty="0"/>
              <a:t>, (1,5), (1,6), (2,7), (2,3), (4,5), (4,7)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57200" y="5638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</a:t>
            </a:r>
          </a:p>
        </p:txBody>
      </p:sp>
    </p:spTree>
    <p:extLst>
      <p:ext uri="{BB962C8B-B14F-4D97-AF65-F5344CB8AC3E}">
        <p14:creationId xmlns:p14="http://schemas.microsoft.com/office/powerpoint/2010/main" val="1453945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Edges in some arbitrary order:</a:t>
            </a:r>
          </a:p>
          <a:p>
            <a:pPr>
              <a:buNone/>
            </a:pPr>
            <a:r>
              <a:rPr lang="en-US" sz="2800" dirty="0"/>
              <a:t>  	</a:t>
            </a:r>
            <a:r>
              <a:rPr lang="en-US" sz="2800" dirty="0">
                <a:solidFill>
                  <a:schemeClr val="bg2"/>
                </a:solidFill>
              </a:rPr>
              <a:t>(1,2)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(3,4)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(5,6)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(5,7)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(1,5)</a:t>
            </a:r>
            <a:r>
              <a:rPr lang="en-US" sz="2800" dirty="0"/>
              <a:t>, (1,6), (2,7), (2,3), (4,5), (4,7)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51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57200" y="5638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(5,7), (1,5)</a:t>
            </a:r>
          </a:p>
        </p:txBody>
      </p:sp>
    </p:spTree>
    <p:extLst>
      <p:ext uri="{BB962C8B-B14F-4D97-AF65-F5344CB8AC3E}">
        <p14:creationId xmlns:p14="http://schemas.microsoft.com/office/powerpoint/2010/main" val="3507989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Edges in some arbitrary order:</a:t>
            </a:r>
          </a:p>
          <a:p>
            <a:pPr>
              <a:buNone/>
            </a:pPr>
            <a:r>
              <a:rPr lang="en-US" sz="2800" dirty="0"/>
              <a:t>  	</a:t>
            </a:r>
            <a:r>
              <a:rPr lang="en-US" sz="2800" dirty="0">
                <a:solidFill>
                  <a:schemeClr val="bg2"/>
                </a:solidFill>
              </a:rPr>
              <a:t>(1,2)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(3,4)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(5,6)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(5,7)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(1,5)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(1,6)</a:t>
            </a:r>
            <a:r>
              <a:rPr lang="en-US" sz="2800" dirty="0"/>
              <a:t>, (2,7), (2,3), (4,5), (4,7)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52</a:t>
            </a:fld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57200" y="5638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(5,7), (1,5) </a:t>
            </a:r>
          </a:p>
        </p:txBody>
      </p:sp>
    </p:spTree>
    <p:extLst>
      <p:ext uri="{BB962C8B-B14F-4D97-AF65-F5344CB8AC3E}">
        <p14:creationId xmlns:p14="http://schemas.microsoft.com/office/powerpoint/2010/main" val="3046632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Edges in some arbitrary order:</a:t>
            </a:r>
          </a:p>
          <a:p>
            <a:pPr>
              <a:buNone/>
            </a:pPr>
            <a:r>
              <a:rPr lang="en-US" sz="2800" dirty="0"/>
              <a:t>  	</a:t>
            </a:r>
            <a:r>
              <a:rPr lang="en-US" sz="2800" dirty="0">
                <a:solidFill>
                  <a:schemeClr val="bg2"/>
                </a:solidFill>
              </a:rPr>
              <a:t>(1,2)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(3,4)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(5,6)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(5,7)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(1,5)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(1,6)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(2,7)</a:t>
            </a:r>
            <a:r>
              <a:rPr lang="en-US" sz="2800" dirty="0"/>
              <a:t>, (2,3), (4,5), (4,7)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53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57200" y="5638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(5,7), (1,5) </a:t>
            </a:r>
          </a:p>
        </p:txBody>
      </p:sp>
    </p:spTree>
    <p:extLst>
      <p:ext uri="{BB962C8B-B14F-4D97-AF65-F5344CB8AC3E}">
        <p14:creationId xmlns:p14="http://schemas.microsoft.com/office/powerpoint/2010/main" val="372236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Edges in some arbitrary order:</a:t>
            </a:r>
          </a:p>
          <a:p>
            <a:pPr>
              <a:buNone/>
            </a:pPr>
            <a:r>
              <a:rPr lang="en-US" sz="2800" dirty="0"/>
              <a:t>  	</a:t>
            </a:r>
            <a:r>
              <a:rPr lang="en-US" sz="2800" dirty="0">
                <a:solidFill>
                  <a:schemeClr val="bg2"/>
                </a:solidFill>
              </a:rPr>
              <a:t>(1,2)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(3,4)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(5,6)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(5,7)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(1,5)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(1,6)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(2,7)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/>
                </a:solidFill>
              </a:rPr>
              <a:t>(2,3)</a:t>
            </a:r>
            <a:r>
              <a:rPr lang="en-US" sz="2800" dirty="0"/>
              <a:t>, (4,5), (4,7)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5638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(5,7), (1,5), (2,3)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9497" y="3037492"/>
            <a:ext cx="2475165" cy="800219"/>
          </a:xfrm>
          <a:prstGeom prst="rect">
            <a:avLst/>
          </a:prstGeom>
          <a:solidFill>
            <a:srgbClr val="FFC000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Can stop once we  have </a:t>
            </a:r>
            <a:r>
              <a:rPr lang="en-US" sz="2000" dirty="0">
                <a:latin typeface="+mn-lt"/>
              </a:rPr>
              <a:t>|V|-1 </a:t>
            </a:r>
            <a:r>
              <a:rPr lang="en-US" sz="2000" b="0" dirty="0">
                <a:latin typeface="+mn-lt"/>
              </a:rPr>
              <a:t>edges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decide if an edge could form a cycle is </a:t>
            </a:r>
            <a:r>
              <a:rPr lang="en-US" sz="2800" i="1" dirty="0"/>
              <a:t>O</a:t>
            </a:r>
            <a:r>
              <a:rPr lang="en-US" sz="2800" dirty="0"/>
              <a:t>(|V|) because we may need to traverse all edges already in the output</a:t>
            </a:r>
          </a:p>
          <a:p>
            <a:r>
              <a:rPr lang="en-US" sz="2400" dirty="0"/>
              <a:t>So overall algorithm would be </a:t>
            </a:r>
            <a:r>
              <a:rPr lang="en-US" sz="2400" i="1" dirty="0"/>
              <a:t>O</a:t>
            </a:r>
            <a:r>
              <a:rPr lang="en-US" sz="2400" dirty="0"/>
              <a:t>(|V||E|)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800" dirty="0"/>
              <a:t>But it is faster way to use the </a:t>
            </a:r>
            <a:r>
              <a:rPr lang="en-US" sz="2800" dirty="0">
                <a:solidFill>
                  <a:schemeClr val="accent2"/>
                </a:solidFill>
              </a:rPr>
              <a:t>DSUF ADT</a:t>
            </a:r>
          </a:p>
          <a:p>
            <a:r>
              <a:rPr lang="en-US" sz="2400" dirty="0">
                <a:latin typeface="+mj-lt"/>
              </a:rPr>
              <a:t>Initially, each vertex is in its own 1-element set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find(u)</a:t>
            </a:r>
            <a:r>
              <a:rPr lang="en-US" sz="2400" dirty="0">
                <a:latin typeface="+mj-lt"/>
              </a:rPr>
              <a:t>: what set contains </a:t>
            </a:r>
            <a:r>
              <a:rPr lang="en-US" sz="2400" dirty="0">
                <a:latin typeface="+mj-lt"/>
                <a:cs typeface="Courier New" pitchFamily="49" charset="0"/>
              </a:rPr>
              <a:t>u</a:t>
            </a:r>
            <a:r>
              <a:rPr lang="en-US" sz="2400" dirty="0">
                <a:latin typeface="+mj-lt"/>
              </a:rPr>
              <a:t>?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union(</a:t>
            </a:r>
            <a:r>
              <a:rPr lang="en-US" sz="2400" dirty="0" err="1">
                <a:latin typeface="+mj-lt"/>
                <a:cs typeface="Courier New" pitchFamily="49" charset="0"/>
              </a:rPr>
              <a:t>u,v</a:t>
            </a:r>
            <a:r>
              <a:rPr lang="en-US" sz="2400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</a:rPr>
              <a:t>: combine the sets containing </a:t>
            </a:r>
            <a:r>
              <a:rPr lang="en-US" sz="2400" dirty="0">
                <a:latin typeface="+mj-lt"/>
                <a:cs typeface="Courier New" pitchFamily="49" charset="0"/>
              </a:rPr>
              <a:t>u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latin typeface="+mj-lt"/>
                <a:cs typeface="Courier New" pitchFamily="49" charset="0"/>
              </a:rPr>
              <a:t>v</a:t>
            </a:r>
            <a:endParaRPr lang="en-US" sz="2400" dirty="0"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4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Disjoint-Set to Detect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+mj-lt"/>
              </a:rPr>
              <a:t>Invariant: </a:t>
            </a:r>
            <a:br>
              <a:rPr lang="en-US" sz="2400" dirty="0">
                <a:latin typeface="+mj-lt"/>
              </a:rPr>
            </a:br>
            <a:r>
              <a:rPr lang="en-US" sz="2400" b="1" dirty="0">
                <a:latin typeface="+mj-lt"/>
                <a:cs typeface="Courier New" pitchFamily="49" charset="0"/>
              </a:rPr>
              <a:t>u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1" dirty="0">
                <a:latin typeface="+mj-lt"/>
                <a:cs typeface="Courier New" pitchFamily="49" charset="0"/>
              </a:rPr>
              <a:t>v</a:t>
            </a:r>
            <a:r>
              <a:rPr lang="en-US" sz="2400" dirty="0">
                <a:latin typeface="+mj-lt"/>
              </a:rPr>
              <a:t> are connected in output-so-far if and only if </a:t>
            </a:r>
            <a:r>
              <a:rPr lang="en-US" sz="2400" b="1" dirty="0">
                <a:latin typeface="+mj-lt"/>
                <a:cs typeface="Courier New" pitchFamily="49" charset="0"/>
              </a:rPr>
              <a:t>u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1" dirty="0">
                <a:latin typeface="+mj-lt"/>
                <a:cs typeface="Courier New" pitchFamily="49" charset="0"/>
              </a:rPr>
              <a:t>v</a:t>
            </a:r>
            <a:r>
              <a:rPr lang="en-US" sz="2400" dirty="0">
                <a:latin typeface="+mj-lt"/>
              </a:rPr>
              <a:t> in the same set</a:t>
            </a:r>
          </a:p>
          <a:p>
            <a:pPr>
              <a:buNone/>
            </a:pPr>
            <a:endParaRPr lang="en-US" sz="2400" dirty="0">
              <a:latin typeface="+mj-lt"/>
            </a:endParaRPr>
          </a:p>
          <a:p>
            <a:pPr>
              <a:buNone/>
            </a:pPr>
            <a:r>
              <a:rPr lang="en-US" sz="2400" dirty="0">
                <a:latin typeface="+mj-lt"/>
              </a:rPr>
              <a:t>Algorithm:</a:t>
            </a:r>
          </a:p>
          <a:p>
            <a:r>
              <a:rPr lang="en-US" sz="2400" dirty="0">
                <a:latin typeface="+mj-lt"/>
              </a:rPr>
              <a:t>Initially, each node is in its own set</a:t>
            </a:r>
          </a:p>
          <a:p>
            <a:r>
              <a:rPr lang="en-US" sz="2400" dirty="0">
                <a:latin typeface="+mj-lt"/>
              </a:rPr>
              <a:t>When processing edge </a:t>
            </a:r>
            <a:r>
              <a:rPr lang="en-US" sz="2400" b="1" dirty="0">
                <a:latin typeface="+mj-lt"/>
                <a:cs typeface="Courier New" pitchFamily="49" charset="0"/>
              </a:rPr>
              <a:t>(</a:t>
            </a:r>
            <a:r>
              <a:rPr lang="en-US" sz="2400" b="1" dirty="0" err="1">
                <a:latin typeface="+mj-lt"/>
                <a:cs typeface="Courier New" pitchFamily="49" charset="0"/>
              </a:rPr>
              <a:t>u,v</a:t>
            </a:r>
            <a:r>
              <a:rPr lang="en-US" sz="2400" b="1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</a:rPr>
              <a:t>:</a:t>
            </a:r>
          </a:p>
          <a:p>
            <a:pPr lvl="1"/>
            <a:r>
              <a:rPr lang="en-US" sz="2400" dirty="0">
                <a:latin typeface="+mj-lt"/>
              </a:rPr>
              <a:t>If </a:t>
            </a:r>
            <a:r>
              <a:rPr lang="en-US" sz="2400" b="1" dirty="0">
                <a:latin typeface="+mj-lt"/>
                <a:cs typeface="Courier New" pitchFamily="49" charset="0"/>
              </a:rPr>
              <a:t>find(u)==find(v)</a:t>
            </a:r>
            <a:r>
              <a:rPr lang="en-US" sz="2400" dirty="0">
                <a:latin typeface="+mj-lt"/>
              </a:rPr>
              <a:t>, then do not add the edge</a:t>
            </a:r>
          </a:p>
          <a:p>
            <a:pPr lvl="1"/>
            <a:r>
              <a:rPr lang="en-US" sz="2400" dirty="0">
                <a:latin typeface="+mj-lt"/>
              </a:rPr>
              <a:t>Else add the edge and </a:t>
            </a:r>
            <a:r>
              <a:rPr lang="en-US" sz="2400" b="1" dirty="0">
                <a:latin typeface="+mj-lt"/>
                <a:cs typeface="Courier New" pitchFamily="49" charset="0"/>
              </a:rPr>
              <a:t>union(</a:t>
            </a:r>
            <a:r>
              <a:rPr lang="en-US" sz="2400" b="1" dirty="0" err="1">
                <a:latin typeface="+mj-lt"/>
                <a:cs typeface="Courier New" pitchFamily="49" charset="0"/>
              </a:rPr>
              <a:t>u,v</a:t>
            </a:r>
            <a:r>
              <a:rPr lang="en-US" sz="2400" b="1" dirty="0">
                <a:latin typeface="+mj-lt"/>
                <a:cs typeface="Courier New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43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2"/>
                </a:solidFill>
              </a:rPr>
              <a:t>spanning-tree problem</a:t>
            </a:r>
          </a:p>
          <a:p>
            <a:r>
              <a:rPr lang="en-US" sz="2400" dirty="0"/>
              <a:t>Add nodes to partial tree approach is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b="1" dirty="0"/>
              <a:t>|E|</a:t>
            </a:r>
            <a:r>
              <a:rPr lang="en-US" sz="2400" dirty="0"/>
              <a:t>)</a:t>
            </a:r>
          </a:p>
          <a:p>
            <a:r>
              <a:rPr lang="en-US" sz="2400" dirty="0"/>
              <a:t>Add acyclic edges approach is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b="1" dirty="0"/>
              <a:t>|E|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2400" b="1" dirty="0"/>
              <a:t>|V|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what we really want to solve is the </a:t>
            </a:r>
            <a:r>
              <a:rPr lang="en-US" sz="2400" dirty="0">
                <a:solidFill>
                  <a:schemeClr val="accent2"/>
                </a:solidFill>
              </a:rPr>
              <a:t>minimum-spanning-tree problem</a:t>
            </a:r>
          </a:p>
          <a:p>
            <a:r>
              <a:rPr lang="en-US" sz="2400" dirty="0"/>
              <a:t>Given a weighted undirected graph, find a spanning tree of minimum weight</a:t>
            </a:r>
          </a:p>
          <a:p>
            <a:r>
              <a:rPr lang="en-US" sz="2400" dirty="0"/>
              <a:t>The above approaches suffice with minor changes </a:t>
            </a:r>
          </a:p>
          <a:p>
            <a:r>
              <a:rPr lang="en-US" sz="2400" dirty="0"/>
              <a:t>Both will be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b="1" dirty="0"/>
              <a:t>|E|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2400" b="1" dirty="0"/>
              <a:t>|V|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7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and </a:t>
            </a:r>
            <a:r>
              <a:rPr lang="en-US" dirty="0" err="1"/>
              <a:t>KruskaL's</a:t>
            </a:r>
            <a:r>
              <a:rPr lang="en-US" dirty="0"/>
              <a:t>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vi versus </a:t>
            </a:r>
            <a:r>
              <a:rPr lang="en-US" dirty="0" err="1"/>
              <a:t>emacs</a:t>
            </a:r>
            <a:r>
              <a:rPr lang="en-US" dirty="0"/>
              <a:t> except people do not typically fight over which one is better (</a:t>
            </a:r>
            <a:r>
              <a:rPr lang="en-US" dirty="0" err="1"/>
              <a:t>emacs</a:t>
            </a:r>
            <a:r>
              <a:rPr lang="en-US" dirty="0"/>
              <a:t> and </a:t>
            </a:r>
            <a:r>
              <a:rPr lang="en-US" dirty="0" err="1"/>
              <a:t>Kruskal</a:t>
            </a:r>
            <a:r>
              <a:rPr lang="en-US" dirty="0"/>
              <a:t> are best!)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87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Problem, Two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Algorithm #1: </a:t>
            </a:r>
            <a:r>
              <a:rPr lang="en-US" sz="2800" dirty="0">
                <a:solidFill>
                  <a:schemeClr val="accent6"/>
                </a:solidFill>
              </a:rPr>
              <a:t>Prim's Algorithm</a:t>
            </a:r>
          </a:p>
          <a:p>
            <a:r>
              <a:rPr lang="en-US" sz="2400" dirty="0"/>
              <a:t>Shortest-path is to </a:t>
            </a:r>
            <a:r>
              <a:rPr lang="en-US" sz="2400" dirty="0" err="1"/>
              <a:t>Dijkstra’s</a:t>
            </a:r>
            <a:r>
              <a:rPr lang="en-US" sz="2400" dirty="0"/>
              <a:t> Algorithm as Minimum Spanning Tree is to Prim’s Algorithm</a:t>
            </a:r>
          </a:p>
          <a:p>
            <a:r>
              <a:rPr lang="en-US" sz="2400" dirty="0"/>
              <a:t>Both based on expanding cloud of known vertices, basically using a priority queue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800" dirty="0"/>
              <a:t>Algorithm #2: </a:t>
            </a:r>
            <a:r>
              <a:rPr lang="en-US" sz="2800" dirty="0" err="1">
                <a:solidFill>
                  <a:schemeClr val="accent6"/>
                </a:solidFill>
              </a:rPr>
              <a:t>Kruskal's</a:t>
            </a:r>
            <a:r>
              <a:rPr lang="en-US" sz="2800" dirty="0">
                <a:solidFill>
                  <a:schemeClr val="accent6"/>
                </a:solidFill>
              </a:rPr>
              <a:t> Algorithm</a:t>
            </a:r>
          </a:p>
          <a:p>
            <a:r>
              <a:rPr lang="en-US" sz="2400" dirty="0"/>
              <a:t>Exactly our forest-merging approach to spanning tree but process edges in cost order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Disjoint Set Union-Find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Believe it or not:</a:t>
            </a:r>
          </a:p>
          <a:p>
            <a:r>
              <a:rPr lang="en-US" dirty="0"/>
              <a:t>We can do Union in constant time. </a:t>
            </a:r>
          </a:p>
          <a:p>
            <a:r>
              <a:rPr lang="en-US" dirty="0"/>
              <a:t>We can get Find to be </a:t>
            </a:r>
            <a:r>
              <a:rPr lang="en-US" b="1" i="1" dirty="0"/>
              <a:t>amortized</a:t>
            </a:r>
            <a:r>
              <a:rPr lang="en-US" dirty="0"/>
              <a:t> constant time with worst case O(log n) for an individual Find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see how…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9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Central Idea: </a:t>
            </a:r>
          </a:p>
          <a:p>
            <a:r>
              <a:rPr lang="en-US" sz="2000" dirty="0"/>
              <a:t>Grow a tree by adding an edge from the “known” vertices to the “unknown” vertices. </a:t>
            </a:r>
          </a:p>
          <a:p>
            <a:r>
              <a:rPr lang="en-US" sz="2000" dirty="0"/>
              <a:t>Pick the edge with the smallest weight that connects “known” to “unknown.”</a:t>
            </a:r>
          </a:p>
          <a:p>
            <a:pPr>
              <a:buNone/>
            </a:pPr>
            <a:endParaRPr lang="en-US" sz="800" dirty="0"/>
          </a:p>
          <a:p>
            <a:pPr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Recall </a:t>
            </a:r>
            <a:r>
              <a:rPr lang="en-US" sz="2400" dirty="0" err="1"/>
              <a:t>Dijkstra</a:t>
            </a:r>
            <a:r>
              <a:rPr lang="en-US" sz="2400" dirty="0"/>
              <a:t> picked “edge with closest known distance to source.” </a:t>
            </a:r>
          </a:p>
          <a:p>
            <a:r>
              <a:rPr lang="en-US" sz="2000" dirty="0"/>
              <a:t>But that is not what we want here</a:t>
            </a:r>
          </a:p>
          <a:p>
            <a:r>
              <a:rPr lang="en-US" sz="2000" dirty="0"/>
              <a:t>Otherwise identical</a:t>
            </a:r>
          </a:p>
          <a:p>
            <a:r>
              <a:rPr lang="en-US" sz="2000" dirty="0"/>
              <a:t>Feel free to look back and compare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8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: Prim's Algorithm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each node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, set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 </a:t>
            </a:r>
            <a:r>
              <a:rPr lang="en-US" dirty="0">
                <a:latin typeface="+mj-lt"/>
                <a:cs typeface="Courier New" pitchFamily="49" charset="0"/>
                <a:sym typeface="Symbol"/>
              </a:rPr>
              <a:t>and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v.known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 = false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>
              <a:latin typeface="+mj-lt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any node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v.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latin typeface="+mj-lt"/>
                <a:cs typeface="Courier New" pitchFamily="49" charset="0"/>
              </a:rPr>
              <a:t>Mark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as known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latin typeface="+mj-lt"/>
                <a:cs typeface="Courier New" pitchFamily="49" charset="0"/>
              </a:rPr>
              <a:t>For each edge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with weight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, set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w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>
              <a:latin typeface="+mj-lt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there are unknown nodes in the graph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Select the unknown node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with lowest cost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Mark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as known and add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to output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For each edge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with weight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,</a:t>
            </a:r>
          </a:p>
          <a:p>
            <a:pPr marL="857250" lvl="1" indent="-457200">
              <a:buNone/>
            </a:pPr>
            <a:r>
              <a:rPr lang="en-US" dirty="0"/>
              <a:t>		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if(w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857250" lvl="1" indent="-457200">
              <a:buNone/>
            </a:pPr>
            <a:r>
              <a:rPr lang="en-US" dirty="0"/>
              <a:t>		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w;</a:t>
            </a:r>
          </a:p>
          <a:p>
            <a:pPr marL="857250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v;</a:t>
            </a:r>
          </a:p>
          <a:p>
            <a:pPr marL="857250" lvl="1" indent="-457200">
              <a:buNone/>
            </a:pPr>
            <a:r>
              <a:rPr lang="en-US" dirty="0"/>
              <a:t>		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57250" lvl="1" indent="-45720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60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7621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060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95166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701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7870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7161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38118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959322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6018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078719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9437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44677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18185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4198418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5625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5782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Let's Get Lost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Beware of </a:t>
            </a:r>
            <a:r>
              <a:rPr lang="en-US" dirty="0" err="1"/>
              <a:t>Minotaurs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32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015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770502"/>
            <a:ext cx="4208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dirty="0"/>
              <a:t>(A, D)		(C, F)</a:t>
            </a:r>
          </a:p>
          <a:p>
            <a:r>
              <a:rPr lang="en-US" sz="2000" dirty="0"/>
              <a:t>(B, E)		(D, E)</a:t>
            </a:r>
          </a:p>
          <a:p>
            <a:r>
              <a:rPr lang="en-US" sz="2000" dirty="0"/>
              <a:t>(C, D)		(E, G)</a:t>
            </a:r>
          </a:p>
          <a:p>
            <a:endParaRPr lang="en-US" sz="2000" dirty="0"/>
          </a:p>
          <a:p>
            <a:r>
              <a:rPr lang="en-US" sz="2000" b="1" dirty="0"/>
              <a:t>Total Cost: 	9</a:t>
            </a:r>
          </a:p>
        </p:txBody>
      </p:sp>
    </p:spTree>
    <p:extLst>
      <p:ext uri="{BB962C8B-B14F-4D97-AF65-F5344CB8AC3E}">
        <p14:creationId xmlns:p14="http://schemas.microsoft.com/office/powerpoint/2010/main" val="2296837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Prim's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Correctness</a:t>
            </a:r>
          </a:p>
          <a:p>
            <a:r>
              <a:rPr lang="en-US" dirty="0"/>
              <a:t>Intuitively similar to </a:t>
            </a:r>
            <a:r>
              <a:rPr lang="en-US" dirty="0" err="1"/>
              <a:t>Dijkstra's</a:t>
            </a:r>
            <a:r>
              <a:rPr lang="en-US" dirty="0"/>
              <a:t> algorithm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Run-time</a:t>
            </a:r>
          </a:p>
          <a:p>
            <a:r>
              <a:rPr lang="en-US" dirty="0"/>
              <a:t>Same as </a:t>
            </a:r>
            <a:r>
              <a:rPr lang="en-US" dirty="0" err="1"/>
              <a:t>Dijkstra's</a:t>
            </a:r>
            <a:r>
              <a:rPr lang="en-US" dirty="0"/>
              <a:t> algorithm</a:t>
            </a:r>
          </a:p>
          <a:p>
            <a:r>
              <a:rPr lang="en-US" dirty="0"/>
              <a:t>O(|E|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|V|) using a priority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7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Central Idea: </a:t>
            </a:r>
          </a:p>
          <a:p>
            <a:r>
              <a:rPr lang="en-US" sz="2000" dirty="0"/>
              <a:t>Grow a forest out of edges that do not grow a cycle, just like for the spanning tree problem.</a:t>
            </a:r>
          </a:p>
          <a:p>
            <a:r>
              <a:rPr lang="en-US" sz="2000" dirty="0"/>
              <a:t>But now consider the edges in order by weight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400" dirty="0"/>
              <a:t>Basic implementation: </a:t>
            </a:r>
          </a:p>
          <a:p>
            <a:r>
              <a:rPr lang="en-US" sz="2000" dirty="0"/>
              <a:t>Sort edges by weight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O(|E|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dirty="0"/>
              <a:t> |E|) = O(|E|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dirty="0"/>
              <a:t> |V|)</a:t>
            </a:r>
          </a:p>
          <a:p>
            <a:r>
              <a:rPr lang="en-US" sz="2000" dirty="0"/>
              <a:t>Iterate through edges using DSUF for cycle detection </a:t>
            </a:r>
            <a:br>
              <a:rPr lang="en-US" sz="2000" dirty="0"/>
            </a:b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O(|E|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dirty="0"/>
              <a:t> |V|)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400" dirty="0"/>
              <a:t>Somewhat better implementation:</a:t>
            </a:r>
          </a:p>
          <a:p>
            <a:r>
              <a:rPr lang="en-US" sz="2000" dirty="0"/>
              <a:t>Floyd’s algorithm to build min-heap with edges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O(|E|)</a:t>
            </a:r>
          </a:p>
          <a:p>
            <a:r>
              <a:rPr lang="en-US" sz="2000" dirty="0"/>
              <a:t>Iterate through edges using DSUF for cycle detection and </a:t>
            </a:r>
            <a:r>
              <a:rPr lang="en-US" sz="2000" dirty="0" err="1">
                <a:latin typeface="+mj-lt"/>
                <a:cs typeface="Courier New" pitchFamily="49" charset="0"/>
              </a:rPr>
              <a:t>deleteMin</a:t>
            </a:r>
            <a:r>
              <a:rPr lang="en-US" sz="2000" dirty="0"/>
              <a:t> to get next edge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O(|E|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dirty="0"/>
              <a:t> |V|)</a:t>
            </a:r>
          </a:p>
          <a:p>
            <a:r>
              <a:rPr lang="en-US" sz="2000" dirty="0"/>
              <a:t>Not better worst-case asymptotically, but often stop long before considering all edges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9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Put edges in min-heap using edge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Create DSUF with each vertex in its own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While output size &lt; |V|-1</a:t>
            </a:r>
          </a:p>
          <a:p>
            <a:pPr marL="922337" lvl="1" indent="-457200">
              <a:buFont typeface="+mj-lt"/>
              <a:buAutoNum type="alphaLcParenR"/>
            </a:pPr>
            <a:r>
              <a:rPr lang="en-US" sz="2000" dirty="0">
                <a:latin typeface="+mj-lt"/>
              </a:rPr>
              <a:t>Consider next smallest edge </a:t>
            </a:r>
            <a:r>
              <a:rPr lang="en-US" sz="2000" dirty="0">
                <a:latin typeface="+mj-lt"/>
                <a:cs typeface="Courier New" pitchFamily="49" charset="0"/>
              </a:rPr>
              <a:t>(</a:t>
            </a:r>
            <a:r>
              <a:rPr lang="en-US" sz="2000" dirty="0" err="1">
                <a:latin typeface="+mj-lt"/>
                <a:cs typeface="Courier New" pitchFamily="49" charset="0"/>
              </a:rPr>
              <a:t>u,v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</a:p>
          <a:p>
            <a:pPr marL="922337" lvl="1" indent="-457200">
              <a:buFont typeface="+mj-lt"/>
              <a:buAutoNum type="alphaLcParenR"/>
            </a:pPr>
            <a:r>
              <a:rPr lang="en-US" sz="2000" dirty="0">
                <a:latin typeface="+mj-lt"/>
              </a:rPr>
              <a:t>if </a:t>
            </a:r>
            <a:r>
              <a:rPr lang="en-US" sz="2000" dirty="0">
                <a:latin typeface="+mj-lt"/>
                <a:cs typeface="Courier New" pitchFamily="49" charset="0"/>
              </a:rPr>
              <a:t>find(</a:t>
            </a:r>
            <a:r>
              <a:rPr lang="en-US" sz="2000" dirty="0" err="1">
                <a:latin typeface="+mj-lt"/>
                <a:cs typeface="Courier New" pitchFamily="49" charset="0"/>
              </a:rPr>
              <a:t>u,v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  <a:r>
              <a:rPr lang="en-US" sz="2000" dirty="0">
                <a:latin typeface="+mj-lt"/>
              </a:rPr>
              <a:t> indicates </a:t>
            </a:r>
            <a:r>
              <a:rPr lang="en-US" sz="2000" dirty="0">
                <a:latin typeface="+mj-lt"/>
                <a:cs typeface="Courier New" pitchFamily="49" charset="0"/>
              </a:rPr>
              <a:t>u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</a:rPr>
              <a:t> are in different sets</a:t>
            </a:r>
          </a:p>
          <a:p>
            <a:pPr marL="1139825" lvl="2" indent="-225425"/>
            <a:r>
              <a:rPr lang="en-US" sz="2000" dirty="0">
                <a:latin typeface="+mj-lt"/>
              </a:rPr>
              <a:t> output </a:t>
            </a:r>
            <a:r>
              <a:rPr lang="en-US" sz="2000" dirty="0">
                <a:latin typeface="+mj-lt"/>
                <a:cs typeface="Courier New" pitchFamily="49" charset="0"/>
              </a:rPr>
              <a:t>(</a:t>
            </a:r>
            <a:r>
              <a:rPr lang="en-US" sz="2000" dirty="0" err="1">
                <a:latin typeface="+mj-lt"/>
                <a:cs typeface="Courier New" pitchFamily="49" charset="0"/>
              </a:rPr>
              <a:t>u,v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</a:p>
          <a:p>
            <a:pPr marL="1139825" lvl="2" indent="-225425"/>
            <a:r>
              <a:rPr lang="en-US" sz="2000" dirty="0">
                <a:latin typeface="+mj-lt"/>
                <a:cs typeface="Courier New" pitchFamily="49" charset="0"/>
              </a:rPr>
              <a:t> union(</a:t>
            </a:r>
            <a:r>
              <a:rPr lang="en-US" sz="2000" dirty="0" err="1">
                <a:latin typeface="+mj-lt"/>
                <a:cs typeface="Courier New" pitchFamily="49" charset="0"/>
              </a:rPr>
              <a:t>u,v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</a:p>
          <a:p>
            <a:pPr marL="1257300" lvl="2" indent="-457200"/>
            <a:endParaRPr lang="en-US" sz="2000" dirty="0">
              <a:latin typeface="+mj-lt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Recall invariant: </a:t>
            </a:r>
          </a:p>
          <a:p>
            <a:pPr marL="457200" indent="-457200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u and v in same set if and only if connected in output-so-far</a:t>
            </a:r>
          </a:p>
          <a:p>
            <a:pPr marL="857250" lvl="1" indent="-45720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34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(A,D) (C,D) 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(A) (B) (C) (D)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74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92340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(C,D) 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(A,D) (B) (C)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75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802562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(A,C,D) (B)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76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556429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(A,C,D) (B,E)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77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65063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(A,B,C,D,E)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78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379702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(A,B,C,D,E)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79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113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Maze?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from any room to any other room (connected)</a:t>
            </a:r>
          </a:p>
          <a:p>
            <a:r>
              <a:rPr lang="en-US" dirty="0"/>
              <a:t>There is just one simple path between any two rooms (no loops)</a:t>
            </a:r>
          </a:p>
          <a:p>
            <a:r>
              <a:rPr lang="en-US" dirty="0"/>
              <a:t>The maze is not a simple pattern (random)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99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 (C,F)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80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149153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 (C,F)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81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916900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(A,B,C,D,E,F,G)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 (C,F) (E,G)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82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05975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Correctness: It is a spanning tree</a:t>
            </a:r>
          </a:p>
          <a:p>
            <a:r>
              <a:rPr lang="en-US" sz="2800" dirty="0"/>
              <a:t>When we add an edge, it adds a vertex to the tree (or else it would have created a cycle)</a:t>
            </a:r>
          </a:p>
          <a:p>
            <a:r>
              <a:rPr lang="en-US" sz="2800" dirty="0"/>
              <a:t>The graph is connected, we consider all edges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Correctness: That it is minimum weight</a:t>
            </a:r>
          </a:p>
          <a:p>
            <a:r>
              <a:rPr lang="en-US" dirty="0"/>
              <a:t>Can be shown by induction</a:t>
            </a:r>
          </a:p>
          <a:p>
            <a:r>
              <a:rPr lang="en-US" dirty="0"/>
              <a:t>At every step, the output is a subset of a minimum tree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Run-time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/>
              <a:t>|E|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="1" dirty="0"/>
              <a:t> |V|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3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Time/space complexities essentially the same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Both are fairly simple to implement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Still, </a:t>
            </a:r>
            <a:r>
              <a:rPr lang="en-US" sz="2800" dirty="0" err="1"/>
              <a:t>Kruskal's</a:t>
            </a:r>
            <a:r>
              <a:rPr lang="en-US" sz="2800" dirty="0"/>
              <a:t> is slightly better</a:t>
            </a:r>
          </a:p>
          <a:p>
            <a:r>
              <a:rPr lang="en-US" sz="2800" dirty="0"/>
              <a:t>If the graph is not connected, </a:t>
            </a:r>
            <a:r>
              <a:rPr lang="en-US" sz="2800" dirty="0" err="1"/>
              <a:t>Kruskal's</a:t>
            </a:r>
            <a:r>
              <a:rPr lang="en-US" sz="2800" dirty="0"/>
              <a:t> will find a forest of minimum spanning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16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 Data Abstractions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*sniff*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33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That's All Folks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Disjoint Set Union-Find and minimum spanning trees are the last topics we will get to cover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Still, there are plenty more data structures, algorithms and applications out there to learn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You have the basics now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55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Your Programming Mind has Changed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Before, you often thought first about code</a:t>
            </a:r>
          </a:p>
          <a:p>
            <a:r>
              <a:rPr lang="en-US" sz="2800" dirty="0"/>
              <a:t>Declare a variable, a for-loop here, an if-else statement there, etc.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Now, you will see a problem and also think of the data structure</a:t>
            </a:r>
          </a:p>
          <a:p>
            <a:r>
              <a:rPr lang="en-US" sz="2800" dirty="0"/>
              <a:t>Lots of lookups… use a </a:t>
            </a:r>
            <a:r>
              <a:rPr lang="en-US" sz="2800" dirty="0" err="1"/>
              <a:t>hashtable</a:t>
            </a:r>
            <a:endParaRPr lang="en-US" sz="2800" dirty="0"/>
          </a:p>
          <a:p>
            <a:r>
              <a:rPr lang="en-US" sz="2800" dirty="0"/>
              <a:t>Is this a graph and shortest path problem?</a:t>
            </a:r>
          </a:p>
          <a:p>
            <a:r>
              <a:rPr lang="en-US" sz="2800" dirty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576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There is rarely a best programming solution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solution has strengths and weaknesses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key is to be able to argue in favor of your approach over others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Just remember: </a:t>
            </a:r>
            <a:br>
              <a:rPr lang="en-US" sz="2800" dirty="0"/>
            </a:br>
            <a:r>
              <a:rPr lang="en-US" sz="2800" dirty="0"/>
              <a:t>Even though </a:t>
            </a:r>
            <a:r>
              <a:rPr lang="en-US" sz="2800" dirty="0" err="1"/>
              <a:t>QuickSort's</a:t>
            </a:r>
            <a:r>
              <a:rPr lang="en-US" sz="2800" dirty="0"/>
              <a:t> name says it is fast, it is not always the best sort every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58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Cheers, Thanks, </a:t>
            </a:r>
            <a:r>
              <a:rPr lang="en-US" dirty="0" err="1"/>
              <a:t>Whee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care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the evaluations… I read these!!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luck on the final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Remember: Optional Section on Thursday</a:t>
            </a:r>
          </a:p>
          <a:p>
            <a:r>
              <a:rPr lang="en-US" dirty="0"/>
              <a:t>Get your final back</a:t>
            </a:r>
          </a:p>
          <a:p>
            <a:r>
              <a:rPr lang="en-US" dirty="0"/>
              <a:t>Free doughnuts!</a:t>
            </a:r>
          </a:p>
          <a:p>
            <a:r>
              <a:rPr lang="en-US" dirty="0"/>
              <a:t>And maybe another cool data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Maze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high-level algorithm for a random maze is easy:</a:t>
            </a:r>
          </a:p>
          <a:p>
            <a:r>
              <a:rPr lang="en-US" sz="2400" dirty="0"/>
              <a:t>Start with a grid </a:t>
            </a:r>
          </a:p>
          <a:p>
            <a:r>
              <a:rPr lang="en-US" sz="2400" dirty="0"/>
              <a:t>Pick Start and Finish</a:t>
            </a:r>
          </a:p>
          <a:p>
            <a:r>
              <a:rPr lang="en-US" sz="2400" dirty="0"/>
              <a:t>Randomly erase edges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4700" y="2743200"/>
            <a:ext cx="3657600" cy="3200400"/>
            <a:chOff x="2133600" y="2743200"/>
            <a:chExt cx="3657600" cy="3200400"/>
          </a:xfrm>
        </p:grpSpPr>
        <p:grpSp>
          <p:nvGrpSpPr>
            <p:cNvPr id="115" name="Group 4"/>
            <p:cNvGrpSpPr>
              <a:grpSpLocks/>
            </p:cNvGrpSpPr>
            <p:nvPr/>
          </p:nvGrpSpPr>
          <p:grpSpPr bwMode="auto">
            <a:xfrm>
              <a:off x="2133600" y="2743200"/>
              <a:ext cx="609600" cy="533400"/>
              <a:chOff x="1200" y="1824"/>
              <a:chExt cx="384" cy="336"/>
            </a:xfrm>
          </p:grpSpPr>
          <p:sp>
            <p:nvSpPr>
              <p:cNvPr id="116" name="Line 5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6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8" name="Group 7"/>
            <p:cNvGrpSpPr>
              <a:grpSpLocks/>
            </p:cNvGrpSpPr>
            <p:nvPr/>
          </p:nvGrpSpPr>
          <p:grpSpPr bwMode="auto">
            <a:xfrm>
              <a:off x="2743200" y="2743200"/>
              <a:ext cx="609600" cy="533400"/>
              <a:chOff x="1200" y="1824"/>
              <a:chExt cx="384" cy="336"/>
            </a:xfrm>
          </p:grpSpPr>
          <p:sp>
            <p:nvSpPr>
              <p:cNvPr id="119" name="Line 8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9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0"/>
            <p:cNvGrpSpPr>
              <a:grpSpLocks/>
            </p:cNvGrpSpPr>
            <p:nvPr/>
          </p:nvGrpSpPr>
          <p:grpSpPr bwMode="auto">
            <a:xfrm>
              <a:off x="3352800" y="2743200"/>
              <a:ext cx="609600" cy="533400"/>
              <a:chOff x="1200" y="1824"/>
              <a:chExt cx="384" cy="336"/>
            </a:xfrm>
          </p:grpSpPr>
          <p:sp>
            <p:nvSpPr>
              <p:cNvPr id="122" name="Line 11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Line 1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13"/>
            <p:cNvGrpSpPr>
              <a:grpSpLocks/>
            </p:cNvGrpSpPr>
            <p:nvPr/>
          </p:nvGrpSpPr>
          <p:grpSpPr bwMode="auto">
            <a:xfrm>
              <a:off x="3962400" y="2743200"/>
              <a:ext cx="609600" cy="533400"/>
              <a:chOff x="1200" y="1824"/>
              <a:chExt cx="384" cy="336"/>
            </a:xfrm>
          </p:grpSpPr>
          <p:sp>
            <p:nvSpPr>
              <p:cNvPr id="125" name="Line 14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15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16"/>
            <p:cNvGrpSpPr>
              <a:grpSpLocks/>
            </p:cNvGrpSpPr>
            <p:nvPr/>
          </p:nvGrpSpPr>
          <p:grpSpPr bwMode="auto">
            <a:xfrm>
              <a:off x="4572000" y="2743200"/>
              <a:ext cx="609600" cy="533400"/>
              <a:chOff x="1200" y="1824"/>
              <a:chExt cx="384" cy="336"/>
            </a:xfrm>
          </p:grpSpPr>
          <p:sp>
            <p:nvSpPr>
              <p:cNvPr id="128" name="Line 17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8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" name="Group 19"/>
            <p:cNvGrpSpPr>
              <a:grpSpLocks/>
            </p:cNvGrpSpPr>
            <p:nvPr/>
          </p:nvGrpSpPr>
          <p:grpSpPr bwMode="auto">
            <a:xfrm>
              <a:off x="5181600" y="2743200"/>
              <a:ext cx="609600" cy="533400"/>
              <a:chOff x="1200" y="1824"/>
              <a:chExt cx="384" cy="336"/>
            </a:xfrm>
          </p:grpSpPr>
          <p:sp>
            <p:nvSpPr>
              <p:cNvPr id="131" name="Line 20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21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" name="Group 22"/>
            <p:cNvGrpSpPr>
              <a:grpSpLocks/>
            </p:cNvGrpSpPr>
            <p:nvPr/>
          </p:nvGrpSpPr>
          <p:grpSpPr bwMode="auto">
            <a:xfrm>
              <a:off x="2133600" y="3276600"/>
              <a:ext cx="609600" cy="533400"/>
              <a:chOff x="1200" y="1824"/>
              <a:chExt cx="384" cy="336"/>
            </a:xfrm>
          </p:grpSpPr>
          <p:sp>
            <p:nvSpPr>
              <p:cNvPr id="134" name="Line 23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24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6" name="Group 25"/>
            <p:cNvGrpSpPr>
              <a:grpSpLocks/>
            </p:cNvGrpSpPr>
            <p:nvPr/>
          </p:nvGrpSpPr>
          <p:grpSpPr bwMode="auto">
            <a:xfrm>
              <a:off x="2743200" y="3276600"/>
              <a:ext cx="609600" cy="533400"/>
              <a:chOff x="1200" y="1824"/>
              <a:chExt cx="384" cy="336"/>
            </a:xfrm>
          </p:grpSpPr>
          <p:sp>
            <p:nvSpPr>
              <p:cNvPr id="137" name="Line 26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27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9" name="Group 28"/>
            <p:cNvGrpSpPr>
              <a:grpSpLocks/>
            </p:cNvGrpSpPr>
            <p:nvPr/>
          </p:nvGrpSpPr>
          <p:grpSpPr bwMode="auto">
            <a:xfrm>
              <a:off x="3352800" y="3276600"/>
              <a:ext cx="609600" cy="533400"/>
              <a:chOff x="1200" y="1824"/>
              <a:chExt cx="384" cy="336"/>
            </a:xfrm>
          </p:grpSpPr>
          <p:sp>
            <p:nvSpPr>
              <p:cNvPr id="140" name="Line 29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30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" name="Group 31"/>
            <p:cNvGrpSpPr>
              <a:grpSpLocks/>
            </p:cNvGrpSpPr>
            <p:nvPr/>
          </p:nvGrpSpPr>
          <p:grpSpPr bwMode="auto">
            <a:xfrm>
              <a:off x="3962400" y="3276600"/>
              <a:ext cx="609600" cy="533400"/>
              <a:chOff x="1200" y="1824"/>
              <a:chExt cx="384" cy="336"/>
            </a:xfrm>
          </p:grpSpPr>
          <p:sp>
            <p:nvSpPr>
              <p:cNvPr id="143" name="Line 32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33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5" name="Group 34"/>
            <p:cNvGrpSpPr>
              <a:grpSpLocks/>
            </p:cNvGrpSpPr>
            <p:nvPr/>
          </p:nvGrpSpPr>
          <p:grpSpPr bwMode="auto">
            <a:xfrm>
              <a:off x="4572000" y="3276600"/>
              <a:ext cx="609600" cy="533400"/>
              <a:chOff x="1200" y="1824"/>
              <a:chExt cx="384" cy="336"/>
            </a:xfrm>
          </p:grpSpPr>
          <p:sp>
            <p:nvSpPr>
              <p:cNvPr id="146" name="Line 35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36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37"/>
            <p:cNvGrpSpPr>
              <a:grpSpLocks/>
            </p:cNvGrpSpPr>
            <p:nvPr/>
          </p:nvGrpSpPr>
          <p:grpSpPr bwMode="auto">
            <a:xfrm>
              <a:off x="5181600" y="3276600"/>
              <a:ext cx="609600" cy="533400"/>
              <a:chOff x="1200" y="1824"/>
              <a:chExt cx="384" cy="336"/>
            </a:xfrm>
          </p:grpSpPr>
          <p:sp>
            <p:nvSpPr>
              <p:cNvPr id="149" name="Line 38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39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1" name="Group 40"/>
            <p:cNvGrpSpPr>
              <a:grpSpLocks/>
            </p:cNvGrpSpPr>
            <p:nvPr/>
          </p:nvGrpSpPr>
          <p:grpSpPr bwMode="auto">
            <a:xfrm>
              <a:off x="2133600" y="3810000"/>
              <a:ext cx="609600" cy="533400"/>
              <a:chOff x="1200" y="1824"/>
              <a:chExt cx="384" cy="336"/>
            </a:xfrm>
          </p:grpSpPr>
          <p:sp>
            <p:nvSpPr>
              <p:cNvPr id="152" name="Line 41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4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" name="Group 43"/>
            <p:cNvGrpSpPr>
              <a:grpSpLocks/>
            </p:cNvGrpSpPr>
            <p:nvPr/>
          </p:nvGrpSpPr>
          <p:grpSpPr bwMode="auto">
            <a:xfrm>
              <a:off x="2743200" y="3810000"/>
              <a:ext cx="609600" cy="533400"/>
              <a:chOff x="1200" y="1824"/>
              <a:chExt cx="384" cy="336"/>
            </a:xfrm>
          </p:grpSpPr>
          <p:sp>
            <p:nvSpPr>
              <p:cNvPr id="155" name="Line 44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45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7" name="Group 46"/>
            <p:cNvGrpSpPr>
              <a:grpSpLocks/>
            </p:cNvGrpSpPr>
            <p:nvPr/>
          </p:nvGrpSpPr>
          <p:grpSpPr bwMode="auto">
            <a:xfrm>
              <a:off x="3352800" y="3810000"/>
              <a:ext cx="609600" cy="533400"/>
              <a:chOff x="1200" y="1824"/>
              <a:chExt cx="384" cy="336"/>
            </a:xfrm>
          </p:grpSpPr>
          <p:sp>
            <p:nvSpPr>
              <p:cNvPr id="158" name="Line 47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48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0" name="Group 49"/>
            <p:cNvGrpSpPr>
              <a:grpSpLocks/>
            </p:cNvGrpSpPr>
            <p:nvPr/>
          </p:nvGrpSpPr>
          <p:grpSpPr bwMode="auto">
            <a:xfrm>
              <a:off x="3962400" y="3810000"/>
              <a:ext cx="609600" cy="533400"/>
              <a:chOff x="1200" y="1824"/>
              <a:chExt cx="384" cy="336"/>
            </a:xfrm>
          </p:grpSpPr>
          <p:sp>
            <p:nvSpPr>
              <p:cNvPr id="161" name="Line 50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51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" name="Group 52"/>
            <p:cNvGrpSpPr>
              <a:grpSpLocks/>
            </p:cNvGrpSpPr>
            <p:nvPr/>
          </p:nvGrpSpPr>
          <p:grpSpPr bwMode="auto">
            <a:xfrm>
              <a:off x="4572000" y="3810000"/>
              <a:ext cx="609600" cy="533400"/>
              <a:chOff x="1200" y="1824"/>
              <a:chExt cx="384" cy="336"/>
            </a:xfrm>
          </p:grpSpPr>
          <p:sp>
            <p:nvSpPr>
              <p:cNvPr id="164" name="Line 53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54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6" name="Group 55"/>
            <p:cNvGrpSpPr>
              <a:grpSpLocks/>
            </p:cNvGrpSpPr>
            <p:nvPr/>
          </p:nvGrpSpPr>
          <p:grpSpPr bwMode="auto">
            <a:xfrm>
              <a:off x="5181600" y="3810000"/>
              <a:ext cx="609600" cy="533400"/>
              <a:chOff x="1200" y="1824"/>
              <a:chExt cx="384" cy="336"/>
            </a:xfrm>
          </p:grpSpPr>
          <p:sp>
            <p:nvSpPr>
              <p:cNvPr id="167" name="Line 56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57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" name="Group 58"/>
            <p:cNvGrpSpPr>
              <a:grpSpLocks/>
            </p:cNvGrpSpPr>
            <p:nvPr/>
          </p:nvGrpSpPr>
          <p:grpSpPr bwMode="auto">
            <a:xfrm>
              <a:off x="2133600" y="4343400"/>
              <a:ext cx="609600" cy="533400"/>
              <a:chOff x="1200" y="1824"/>
              <a:chExt cx="384" cy="336"/>
            </a:xfrm>
          </p:grpSpPr>
          <p:sp>
            <p:nvSpPr>
              <p:cNvPr id="170" name="Line 59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60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2" name="Group 61"/>
            <p:cNvGrpSpPr>
              <a:grpSpLocks/>
            </p:cNvGrpSpPr>
            <p:nvPr/>
          </p:nvGrpSpPr>
          <p:grpSpPr bwMode="auto">
            <a:xfrm>
              <a:off x="2743200" y="4343400"/>
              <a:ext cx="609600" cy="533400"/>
              <a:chOff x="1200" y="1824"/>
              <a:chExt cx="384" cy="336"/>
            </a:xfrm>
          </p:grpSpPr>
          <p:sp>
            <p:nvSpPr>
              <p:cNvPr id="173" name="Line 62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63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" name="Group 64"/>
            <p:cNvGrpSpPr>
              <a:grpSpLocks/>
            </p:cNvGrpSpPr>
            <p:nvPr/>
          </p:nvGrpSpPr>
          <p:grpSpPr bwMode="auto">
            <a:xfrm>
              <a:off x="3352800" y="4343400"/>
              <a:ext cx="609600" cy="533400"/>
              <a:chOff x="1200" y="1824"/>
              <a:chExt cx="384" cy="336"/>
            </a:xfrm>
          </p:grpSpPr>
          <p:sp>
            <p:nvSpPr>
              <p:cNvPr id="176" name="Line 65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6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8" name="Group 67"/>
            <p:cNvGrpSpPr>
              <a:grpSpLocks/>
            </p:cNvGrpSpPr>
            <p:nvPr/>
          </p:nvGrpSpPr>
          <p:grpSpPr bwMode="auto">
            <a:xfrm>
              <a:off x="3962400" y="4343400"/>
              <a:ext cx="609600" cy="533400"/>
              <a:chOff x="1200" y="1824"/>
              <a:chExt cx="384" cy="336"/>
            </a:xfrm>
          </p:grpSpPr>
          <p:sp>
            <p:nvSpPr>
              <p:cNvPr id="179" name="Line 68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69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1" name="Group 70"/>
            <p:cNvGrpSpPr>
              <a:grpSpLocks/>
            </p:cNvGrpSpPr>
            <p:nvPr/>
          </p:nvGrpSpPr>
          <p:grpSpPr bwMode="auto">
            <a:xfrm>
              <a:off x="4572000" y="4343400"/>
              <a:ext cx="609600" cy="533400"/>
              <a:chOff x="1200" y="1824"/>
              <a:chExt cx="384" cy="336"/>
            </a:xfrm>
          </p:grpSpPr>
          <p:sp>
            <p:nvSpPr>
              <p:cNvPr id="182" name="Line 71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7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" name="Group 73"/>
            <p:cNvGrpSpPr>
              <a:grpSpLocks/>
            </p:cNvGrpSpPr>
            <p:nvPr/>
          </p:nvGrpSpPr>
          <p:grpSpPr bwMode="auto">
            <a:xfrm>
              <a:off x="5181600" y="4343400"/>
              <a:ext cx="609600" cy="533400"/>
              <a:chOff x="1200" y="1824"/>
              <a:chExt cx="384" cy="336"/>
            </a:xfrm>
          </p:grpSpPr>
          <p:sp>
            <p:nvSpPr>
              <p:cNvPr id="185" name="Line 74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75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" name="Group 76"/>
            <p:cNvGrpSpPr>
              <a:grpSpLocks/>
            </p:cNvGrpSpPr>
            <p:nvPr/>
          </p:nvGrpSpPr>
          <p:grpSpPr bwMode="auto">
            <a:xfrm>
              <a:off x="2133600" y="4876800"/>
              <a:ext cx="609600" cy="533400"/>
              <a:chOff x="1200" y="1824"/>
              <a:chExt cx="384" cy="336"/>
            </a:xfrm>
          </p:grpSpPr>
          <p:sp>
            <p:nvSpPr>
              <p:cNvPr id="188" name="Line 77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78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0" name="Group 79"/>
            <p:cNvGrpSpPr>
              <a:grpSpLocks/>
            </p:cNvGrpSpPr>
            <p:nvPr/>
          </p:nvGrpSpPr>
          <p:grpSpPr bwMode="auto">
            <a:xfrm>
              <a:off x="2743200" y="4876800"/>
              <a:ext cx="609600" cy="533400"/>
              <a:chOff x="1200" y="1824"/>
              <a:chExt cx="384" cy="336"/>
            </a:xfrm>
          </p:grpSpPr>
          <p:sp>
            <p:nvSpPr>
              <p:cNvPr id="191" name="Line 80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81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" name="Group 82"/>
            <p:cNvGrpSpPr>
              <a:grpSpLocks/>
            </p:cNvGrpSpPr>
            <p:nvPr/>
          </p:nvGrpSpPr>
          <p:grpSpPr bwMode="auto">
            <a:xfrm>
              <a:off x="3352800" y="4876800"/>
              <a:ext cx="609600" cy="533400"/>
              <a:chOff x="1200" y="1824"/>
              <a:chExt cx="384" cy="336"/>
            </a:xfrm>
          </p:grpSpPr>
          <p:sp>
            <p:nvSpPr>
              <p:cNvPr id="194" name="Line 83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84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6" name="Group 85"/>
            <p:cNvGrpSpPr>
              <a:grpSpLocks/>
            </p:cNvGrpSpPr>
            <p:nvPr/>
          </p:nvGrpSpPr>
          <p:grpSpPr bwMode="auto">
            <a:xfrm>
              <a:off x="3962400" y="4876800"/>
              <a:ext cx="609600" cy="533400"/>
              <a:chOff x="1200" y="1824"/>
              <a:chExt cx="384" cy="336"/>
            </a:xfrm>
          </p:grpSpPr>
          <p:sp>
            <p:nvSpPr>
              <p:cNvPr id="197" name="Line 86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87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9" name="Group 88"/>
            <p:cNvGrpSpPr>
              <a:grpSpLocks/>
            </p:cNvGrpSpPr>
            <p:nvPr/>
          </p:nvGrpSpPr>
          <p:grpSpPr bwMode="auto">
            <a:xfrm>
              <a:off x="4572000" y="4876800"/>
              <a:ext cx="609600" cy="533400"/>
              <a:chOff x="1200" y="1824"/>
              <a:chExt cx="384" cy="336"/>
            </a:xfrm>
          </p:grpSpPr>
          <p:sp>
            <p:nvSpPr>
              <p:cNvPr id="200" name="Line 89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90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2" name="Group 91"/>
            <p:cNvGrpSpPr>
              <a:grpSpLocks/>
            </p:cNvGrpSpPr>
            <p:nvPr/>
          </p:nvGrpSpPr>
          <p:grpSpPr bwMode="auto">
            <a:xfrm>
              <a:off x="5181600" y="4876800"/>
              <a:ext cx="609600" cy="533400"/>
              <a:chOff x="1200" y="1824"/>
              <a:chExt cx="384" cy="336"/>
            </a:xfrm>
          </p:grpSpPr>
          <p:sp>
            <p:nvSpPr>
              <p:cNvPr id="203" name="Line 92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93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" name="Group 94"/>
            <p:cNvGrpSpPr>
              <a:grpSpLocks/>
            </p:cNvGrpSpPr>
            <p:nvPr/>
          </p:nvGrpSpPr>
          <p:grpSpPr bwMode="auto">
            <a:xfrm>
              <a:off x="2133600" y="5410200"/>
              <a:ext cx="609600" cy="533400"/>
              <a:chOff x="1200" y="1824"/>
              <a:chExt cx="384" cy="336"/>
            </a:xfrm>
          </p:grpSpPr>
          <p:sp>
            <p:nvSpPr>
              <p:cNvPr id="206" name="Line 95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96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" name="Group 97"/>
            <p:cNvGrpSpPr>
              <a:grpSpLocks/>
            </p:cNvGrpSpPr>
            <p:nvPr/>
          </p:nvGrpSpPr>
          <p:grpSpPr bwMode="auto">
            <a:xfrm>
              <a:off x="2743200" y="5410200"/>
              <a:ext cx="609600" cy="533400"/>
              <a:chOff x="1200" y="1824"/>
              <a:chExt cx="384" cy="336"/>
            </a:xfrm>
          </p:grpSpPr>
          <p:sp>
            <p:nvSpPr>
              <p:cNvPr id="209" name="Line 98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99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1" name="Group 100"/>
            <p:cNvGrpSpPr>
              <a:grpSpLocks/>
            </p:cNvGrpSpPr>
            <p:nvPr/>
          </p:nvGrpSpPr>
          <p:grpSpPr bwMode="auto">
            <a:xfrm>
              <a:off x="3352800" y="5410200"/>
              <a:ext cx="609600" cy="533400"/>
              <a:chOff x="1200" y="1824"/>
              <a:chExt cx="384" cy="336"/>
            </a:xfrm>
          </p:grpSpPr>
          <p:sp>
            <p:nvSpPr>
              <p:cNvPr id="212" name="Line 101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0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" name="Group 103"/>
            <p:cNvGrpSpPr>
              <a:grpSpLocks/>
            </p:cNvGrpSpPr>
            <p:nvPr/>
          </p:nvGrpSpPr>
          <p:grpSpPr bwMode="auto">
            <a:xfrm>
              <a:off x="3962400" y="5410200"/>
              <a:ext cx="609600" cy="533400"/>
              <a:chOff x="1200" y="1824"/>
              <a:chExt cx="384" cy="336"/>
            </a:xfrm>
          </p:grpSpPr>
          <p:sp>
            <p:nvSpPr>
              <p:cNvPr id="215" name="Line 104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05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7" name="Group 106"/>
            <p:cNvGrpSpPr>
              <a:grpSpLocks/>
            </p:cNvGrpSpPr>
            <p:nvPr/>
          </p:nvGrpSpPr>
          <p:grpSpPr bwMode="auto">
            <a:xfrm>
              <a:off x="4572000" y="5410200"/>
              <a:ext cx="609600" cy="533400"/>
              <a:chOff x="1200" y="1824"/>
              <a:chExt cx="384" cy="336"/>
            </a:xfrm>
          </p:grpSpPr>
          <p:sp>
            <p:nvSpPr>
              <p:cNvPr id="218" name="Line 107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108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0" name="Group 109"/>
            <p:cNvGrpSpPr>
              <a:grpSpLocks/>
            </p:cNvGrpSpPr>
            <p:nvPr/>
          </p:nvGrpSpPr>
          <p:grpSpPr bwMode="auto">
            <a:xfrm>
              <a:off x="5181600" y="5410200"/>
              <a:ext cx="609600" cy="533400"/>
              <a:chOff x="1200" y="1824"/>
              <a:chExt cx="384" cy="336"/>
            </a:xfrm>
          </p:grpSpPr>
          <p:sp>
            <p:nvSpPr>
              <p:cNvPr id="221" name="Line 110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111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3" name="Line 112"/>
            <p:cNvSpPr>
              <a:spLocks noChangeShapeType="1"/>
            </p:cNvSpPr>
            <p:nvPr/>
          </p:nvSpPr>
          <p:spPr bwMode="auto">
            <a:xfrm rot="10800000">
              <a:off x="2133600" y="5943600"/>
              <a:ext cx="365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113"/>
            <p:cNvSpPr>
              <a:spLocks noChangeShapeType="1"/>
            </p:cNvSpPr>
            <p:nvPr/>
          </p:nvSpPr>
          <p:spPr bwMode="auto">
            <a:xfrm rot="10800000">
              <a:off x="2133600" y="2743200"/>
              <a:ext cx="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343103" y="2764438"/>
            <a:ext cx="4597281" cy="3200400"/>
            <a:chOff x="2335578" y="2209800"/>
            <a:chExt cx="4597281" cy="3200400"/>
          </a:xfrm>
        </p:grpSpPr>
        <p:grpSp>
          <p:nvGrpSpPr>
            <p:cNvPr id="337" name="Group 4"/>
            <p:cNvGrpSpPr>
              <a:grpSpLocks/>
            </p:cNvGrpSpPr>
            <p:nvPr/>
          </p:nvGrpSpPr>
          <p:grpSpPr bwMode="auto">
            <a:xfrm>
              <a:off x="2743200" y="2209800"/>
              <a:ext cx="609600" cy="533400"/>
              <a:chOff x="1200" y="1824"/>
              <a:chExt cx="384" cy="336"/>
            </a:xfrm>
          </p:grpSpPr>
          <p:sp>
            <p:nvSpPr>
              <p:cNvPr id="413" name="Line 5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" name="Line 6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" name="Group 7"/>
            <p:cNvGrpSpPr>
              <a:grpSpLocks/>
            </p:cNvGrpSpPr>
            <p:nvPr/>
          </p:nvGrpSpPr>
          <p:grpSpPr bwMode="auto">
            <a:xfrm>
              <a:off x="3352800" y="2209800"/>
              <a:ext cx="609600" cy="533400"/>
              <a:chOff x="1200" y="1824"/>
              <a:chExt cx="384" cy="336"/>
            </a:xfrm>
          </p:grpSpPr>
          <p:sp>
            <p:nvSpPr>
              <p:cNvPr id="411" name="Line 8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" name="Line 9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9" name="Group 10"/>
            <p:cNvGrpSpPr>
              <a:grpSpLocks/>
            </p:cNvGrpSpPr>
            <p:nvPr/>
          </p:nvGrpSpPr>
          <p:grpSpPr bwMode="auto">
            <a:xfrm>
              <a:off x="3962400" y="2209800"/>
              <a:ext cx="609600" cy="533400"/>
              <a:chOff x="1200" y="1824"/>
              <a:chExt cx="384" cy="336"/>
            </a:xfrm>
          </p:grpSpPr>
          <p:sp>
            <p:nvSpPr>
              <p:cNvPr id="409" name="Line 11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Line 1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0" name="Group 13"/>
            <p:cNvGrpSpPr>
              <a:grpSpLocks/>
            </p:cNvGrpSpPr>
            <p:nvPr/>
          </p:nvGrpSpPr>
          <p:grpSpPr bwMode="auto">
            <a:xfrm>
              <a:off x="4572000" y="2209800"/>
              <a:ext cx="609600" cy="533400"/>
              <a:chOff x="1200" y="1824"/>
              <a:chExt cx="384" cy="336"/>
            </a:xfrm>
          </p:grpSpPr>
          <p:sp>
            <p:nvSpPr>
              <p:cNvPr id="407" name="Line 14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Line 15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1" name="Group 16"/>
            <p:cNvGrpSpPr>
              <a:grpSpLocks/>
            </p:cNvGrpSpPr>
            <p:nvPr/>
          </p:nvGrpSpPr>
          <p:grpSpPr bwMode="auto">
            <a:xfrm>
              <a:off x="5181600" y="2209800"/>
              <a:ext cx="609600" cy="533400"/>
              <a:chOff x="1200" y="1824"/>
              <a:chExt cx="384" cy="336"/>
            </a:xfrm>
          </p:grpSpPr>
          <p:sp>
            <p:nvSpPr>
              <p:cNvPr id="405" name="Line 17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18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2" name="Group 19"/>
            <p:cNvGrpSpPr>
              <a:grpSpLocks/>
            </p:cNvGrpSpPr>
            <p:nvPr/>
          </p:nvGrpSpPr>
          <p:grpSpPr bwMode="auto">
            <a:xfrm>
              <a:off x="5791200" y="2209800"/>
              <a:ext cx="609600" cy="533400"/>
              <a:chOff x="1200" y="1824"/>
              <a:chExt cx="384" cy="336"/>
            </a:xfrm>
          </p:grpSpPr>
          <p:sp>
            <p:nvSpPr>
              <p:cNvPr id="403" name="Line 20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21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3" name="Group 28"/>
            <p:cNvGrpSpPr>
              <a:grpSpLocks/>
            </p:cNvGrpSpPr>
            <p:nvPr/>
          </p:nvGrpSpPr>
          <p:grpSpPr bwMode="auto">
            <a:xfrm>
              <a:off x="3962400" y="2743200"/>
              <a:ext cx="609600" cy="533400"/>
              <a:chOff x="1200" y="1824"/>
              <a:chExt cx="384" cy="336"/>
            </a:xfrm>
          </p:grpSpPr>
          <p:sp>
            <p:nvSpPr>
              <p:cNvPr id="401" name="Line 29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2" name="Line 30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4" name="Group 31"/>
            <p:cNvGrpSpPr>
              <a:grpSpLocks/>
            </p:cNvGrpSpPr>
            <p:nvPr/>
          </p:nvGrpSpPr>
          <p:grpSpPr bwMode="auto">
            <a:xfrm>
              <a:off x="4572000" y="2743200"/>
              <a:ext cx="609600" cy="533400"/>
              <a:chOff x="1200" y="1824"/>
              <a:chExt cx="384" cy="336"/>
            </a:xfrm>
          </p:grpSpPr>
          <p:sp>
            <p:nvSpPr>
              <p:cNvPr id="399" name="Line 32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33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5" name="Group 37"/>
            <p:cNvGrpSpPr>
              <a:grpSpLocks/>
            </p:cNvGrpSpPr>
            <p:nvPr/>
          </p:nvGrpSpPr>
          <p:grpSpPr bwMode="auto">
            <a:xfrm>
              <a:off x="5791200" y="2743200"/>
              <a:ext cx="609600" cy="533400"/>
              <a:chOff x="1200" y="1824"/>
              <a:chExt cx="384" cy="336"/>
            </a:xfrm>
          </p:grpSpPr>
          <p:sp>
            <p:nvSpPr>
              <p:cNvPr id="397" name="Line 38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39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6" name="Group 40"/>
            <p:cNvGrpSpPr>
              <a:grpSpLocks/>
            </p:cNvGrpSpPr>
            <p:nvPr/>
          </p:nvGrpSpPr>
          <p:grpSpPr bwMode="auto">
            <a:xfrm>
              <a:off x="2743200" y="3276600"/>
              <a:ext cx="609600" cy="533400"/>
              <a:chOff x="1200" y="1824"/>
              <a:chExt cx="384" cy="336"/>
            </a:xfrm>
          </p:grpSpPr>
          <p:sp>
            <p:nvSpPr>
              <p:cNvPr id="395" name="Line 41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4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7" name="Group 43"/>
            <p:cNvGrpSpPr>
              <a:grpSpLocks/>
            </p:cNvGrpSpPr>
            <p:nvPr/>
          </p:nvGrpSpPr>
          <p:grpSpPr bwMode="auto">
            <a:xfrm>
              <a:off x="3352800" y="3276600"/>
              <a:ext cx="609600" cy="533400"/>
              <a:chOff x="1200" y="1824"/>
              <a:chExt cx="384" cy="336"/>
            </a:xfrm>
          </p:grpSpPr>
          <p:sp>
            <p:nvSpPr>
              <p:cNvPr id="393" name="Line 44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45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" name="Group 46"/>
            <p:cNvGrpSpPr>
              <a:grpSpLocks/>
            </p:cNvGrpSpPr>
            <p:nvPr/>
          </p:nvGrpSpPr>
          <p:grpSpPr bwMode="auto">
            <a:xfrm>
              <a:off x="3962400" y="3276600"/>
              <a:ext cx="609600" cy="533400"/>
              <a:chOff x="1200" y="1824"/>
              <a:chExt cx="384" cy="336"/>
            </a:xfrm>
          </p:grpSpPr>
          <p:sp>
            <p:nvSpPr>
              <p:cNvPr id="391" name="Line 47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Line 48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" name="Group 49"/>
            <p:cNvGrpSpPr>
              <a:grpSpLocks/>
            </p:cNvGrpSpPr>
            <p:nvPr/>
          </p:nvGrpSpPr>
          <p:grpSpPr bwMode="auto">
            <a:xfrm>
              <a:off x="4572000" y="3276600"/>
              <a:ext cx="609600" cy="533400"/>
              <a:chOff x="1200" y="1824"/>
              <a:chExt cx="384" cy="336"/>
            </a:xfrm>
          </p:grpSpPr>
          <p:sp>
            <p:nvSpPr>
              <p:cNvPr id="389" name="Line 50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" name="Line 51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0" name="Group 55"/>
            <p:cNvGrpSpPr>
              <a:grpSpLocks/>
            </p:cNvGrpSpPr>
            <p:nvPr/>
          </p:nvGrpSpPr>
          <p:grpSpPr bwMode="auto">
            <a:xfrm>
              <a:off x="5791200" y="3276600"/>
              <a:ext cx="609600" cy="533400"/>
              <a:chOff x="1200" y="1824"/>
              <a:chExt cx="384" cy="336"/>
            </a:xfrm>
          </p:grpSpPr>
          <p:sp>
            <p:nvSpPr>
              <p:cNvPr id="387" name="Line 56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" name="Line 57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1" name="Group 61"/>
            <p:cNvGrpSpPr>
              <a:grpSpLocks/>
            </p:cNvGrpSpPr>
            <p:nvPr/>
          </p:nvGrpSpPr>
          <p:grpSpPr bwMode="auto">
            <a:xfrm>
              <a:off x="3352800" y="3810000"/>
              <a:ext cx="609600" cy="533400"/>
              <a:chOff x="1200" y="1824"/>
              <a:chExt cx="384" cy="336"/>
            </a:xfrm>
          </p:grpSpPr>
          <p:sp>
            <p:nvSpPr>
              <p:cNvPr id="385" name="Line 62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" name="Line 63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2" name="Group 67"/>
            <p:cNvGrpSpPr>
              <a:grpSpLocks/>
            </p:cNvGrpSpPr>
            <p:nvPr/>
          </p:nvGrpSpPr>
          <p:grpSpPr bwMode="auto">
            <a:xfrm>
              <a:off x="4572000" y="3810000"/>
              <a:ext cx="609600" cy="533400"/>
              <a:chOff x="1200" y="1824"/>
              <a:chExt cx="384" cy="336"/>
            </a:xfrm>
          </p:grpSpPr>
          <p:sp>
            <p:nvSpPr>
              <p:cNvPr id="383" name="Line 68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" name="Line 69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3" name="Group 70"/>
            <p:cNvGrpSpPr>
              <a:grpSpLocks/>
            </p:cNvGrpSpPr>
            <p:nvPr/>
          </p:nvGrpSpPr>
          <p:grpSpPr bwMode="auto">
            <a:xfrm>
              <a:off x="5181600" y="3810000"/>
              <a:ext cx="609600" cy="533400"/>
              <a:chOff x="1200" y="1824"/>
              <a:chExt cx="384" cy="336"/>
            </a:xfrm>
          </p:grpSpPr>
          <p:sp>
            <p:nvSpPr>
              <p:cNvPr id="381" name="Line 71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Line 7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4" name="Group 73"/>
            <p:cNvGrpSpPr>
              <a:grpSpLocks/>
            </p:cNvGrpSpPr>
            <p:nvPr/>
          </p:nvGrpSpPr>
          <p:grpSpPr bwMode="auto">
            <a:xfrm>
              <a:off x="5791200" y="3810000"/>
              <a:ext cx="609600" cy="533400"/>
              <a:chOff x="1200" y="1824"/>
              <a:chExt cx="384" cy="336"/>
            </a:xfrm>
          </p:grpSpPr>
          <p:sp>
            <p:nvSpPr>
              <p:cNvPr id="379" name="Line 74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Line 75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5" name="Group 76"/>
            <p:cNvGrpSpPr>
              <a:grpSpLocks/>
            </p:cNvGrpSpPr>
            <p:nvPr/>
          </p:nvGrpSpPr>
          <p:grpSpPr bwMode="auto">
            <a:xfrm>
              <a:off x="2743200" y="4343400"/>
              <a:ext cx="609600" cy="533400"/>
              <a:chOff x="1200" y="1824"/>
              <a:chExt cx="384" cy="336"/>
            </a:xfrm>
          </p:grpSpPr>
          <p:sp>
            <p:nvSpPr>
              <p:cNvPr id="377" name="Line 77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" name="Line 78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6" name="Group 82"/>
            <p:cNvGrpSpPr>
              <a:grpSpLocks/>
            </p:cNvGrpSpPr>
            <p:nvPr/>
          </p:nvGrpSpPr>
          <p:grpSpPr bwMode="auto">
            <a:xfrm>
              <a:off x="3962400" y="4343400"/>
              <a:ext cx="609600" cy="533400"/>
              <a:chOff x="1200" y="1824"/>
              <a:chExt cx="384" cy="336"/>
            </a:xfrm>
          </p:grpSpPr>
          <p:sp>
            <p:nvSpPr>
              <p:cNvPr id="375" name="Line 83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6" name="Line 84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" name="Group 91"/>
            <p:cNvGrpSpPr>
              <a:grpSpLocks/>
            </p:cNvGrpSpPr>
            <p:nvPr/>
          </p:nvGrpSpPr>
          <p:grpSpPr bwMode="auto">
            <a:xfrm>
              <a:off x="5791200" y="4343400"/>
              <a:ext cx="609600" cy="533400"/>
              <a:chOff x="1200" y="1824"/>
              <a:chExt cx="384" cy="336"/>
            </a:xfrm>
          </p:grpSpPr>
          <p:sp>
            <p:nvSpPr>
              <p:cNvPr id="373" name="Line 92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" name="Line 93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" name="Group 94"/>
            <p:cNvGrpSpPr>
              <a:grpSpLocks/>
            </p:cNvGrpSpPr>
            <p:nvPr/>
          </p:nvGrpSpPr>
          <p:grpSpPr bwMode="auto">
            <a:xfrm>
              <a:off x="2743200" y="4876800"/>
              <a:ext cx="609600" cy="533400"/>
              <a:chOff x="1200" y="1824"/>
              <a:chExt cx="384" cy="336"/>
            </a:xfrm>
          </p:grpSpPr>
          <p:sp>
            <p:nvSpPr>
              <p:cNvPr id="371" name="Line 95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2" name="Line 96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" name="Group 97"/>
            <p:cNvGrpSpPr>
              <a:grpSpLocks/>
            </p:cNvGrpSpPr>
            <p:nvPr/>
          </p:nvGrpSpPr>
          <p:grpSpPr bwMode="auto">
            <a:xfrm>
              <a:off x="3352800" y="4876800"/>
              <a:ext cx="609600" cy="533400"/>
              <a:chOff x="1200" y="1824"/>
              <a:chExt cx="384" cy="336"/>
            </a:xfrm>
          </p:grpSpPr>
          <p:sp>
            <p:nvSpPr>
              <p:cNvPr id="369" name="Line 98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" name="Line 99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0" name="Group 106"/>
            <p:cNvGrpSpPr>
              <a:grpSpLocks/>
            </p:cNvGrpSpPr>
            <p:nvPr/>
          </p:nvGrpSpPr>
          <p:grpSpPr bwMode="auto">
            <a:xfrm>
              <a:off x="5181600" y="4876800"/>
              <a:ext cx="609600" cy="533400"/>
              <a:chOff x="1200" y="1824"/>
              <a:chExt cx="384" cy="336"/>
            </a:xfrm>
          </p:grpSpPr>
          <p:sp>
            <p:nvSpPr>
              <p:cNvPr id="367" name="Line 107"/>
              <p:cNvSpPr>
                <a:spLocks noChangeShapeType="1"/>
              </p:cNvSpPr>
              <p:nvPr/>
            </p:nvSpPr>
            <p:spPr bwMode="auto">
              <a:xfrm>
                <a:off x="120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Line 108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1" name="Line 112"/>
            <p:cNvSpPr>
              <a:spLocks noChangeShapeType="1"/>
            </p:cNvSpPr>
            <p:nvPr/>
          </p:nvSpPr>
          <p:spPr bwMode="auto">
            <a:xfrm rot="10800000">
              <a:off x="2743200" y="5410200"/>
              <a:ext cx="365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Line 113"/>
            <p:cNvSpPr>
              <a:spLocks noChangeShapeType="1"/>
            </p:cNvSpPr>
            <p:nvPr/>
          </p:nvSpPr>
          <p:spPr bwMode="auto">
            <a:xfrm rot="10800000">
              <a:off x="2743200" y="27432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Line 113"/>
            <p:cNvSpPr>
              <a:spLocks noChangeShapeType="1"/>
            </p:cNvSpPr>
            <p:nvPr/>
          </p:nvSpPr>
          <p:spPr bwMode="auto">
            <a:xfrm rot="10800000">
              <a:off x="6400800" y="22098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Line 112"/>
            <p:cNvSpPr>
              <a:spLocks noChangeShapeType="1"/>
            </p:cNvSpPr>
            <p:nvPr/>
          </p:nvSpPr>
          <p:spPr bwMode="auto">
            <a:xfrm rot="10800000" flipV="1">
              <a:off x="4571998" y="4876799"/>
              <a:ext cx="609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Text Box 76"/>
            <p:cNvSpPr txBox="1">
              <a:spLocks noChangeArrowheads="1"/>
            </p:cNvSpPr>
            <p:nvPr/>
          </p:nvSpPr>
          <p:spPr bwMode="auto">
            <a:xfrm>
              <a:off x="2335578" y="2293052"/>
              <a:ext cx="1023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START</a:t>
              </a:r>
            </a:p>
          </p:txBody>
        </p:sp>
        <p:sp>
          <p:nvSpPr>
            <p:cNvPr id="366" name="Text Box 76"/>
            <p:cNvSpPr txBox="1">
              <a:spLocks noChangeArrowheads="1"/>
            </p:cNvSpPr>
            <p:nvPr/>
          </p:nvSpPr>
          <p:spPr bwMode="auto">
            <a:xfrm>
              <a:off x="5791200" y="4958834"/>
              <a:ext cx="11416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FINISH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49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7708</Words>
  <Application>Microsoft Office PowerPoint</Application>
  <PresentationFormat>On-screen Show (4:3)</PresentationFormat>
  <Paragraphs>1882</Paragraphs>
  <Slides>89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Arial</vt:lpstr>
      <vt:lpstr>Arial Unicode MS</vt:lpstr>
      <vt:lpstr>Calibri</vt:lpstr>
      <vt:lpstr>Cambria Math</vt:lpstr>
      <vt:lpstr>Courier New</vt:lpstr>
      <vt:lpstr>Verdana</vt:lpstr>
      <vt:lpstr>Wingdings</vt:lpstr>
      <vt:lpstr>Office Theme</vt:lpstr>
      <vt:lpstr>Bitmap Image</vt:lpstr>
      <vt:lpstr>CSE 332 Data Abstractions:  Disjoint Set Union-Find  and  Minimum Spanning Trees</vt:lpstr>
      <vt:lpstr>Making Connections</vt:lpstr>
      <vt:lpstr>Making Connections</vt:lpstr>
      <vt:lpstr>Making Connections</vt:lpstr>
      <vt:lpstr>Disjoint Set Union-Find ADT</vt:lpstr>
      <vt:lpstr>Disjoint Set Union-Find Performance</vt:lpstr>
      <vt:lpstr>First, Let's Get Lost</vt:lpstr>
      <vt:lpstr>What Makes a Good Maze?</vt:lpstr>
      <vt:lpstr>Making a Maze</vt:lpstr>
      <vt:lpstr>The Middle of the Algorithm</vt:lpstr>
      <vt:lpstr>Maze Algorithm: Number the Cells</vt:lpstr>
      <vt:lpstr>Maze Algorithm: Building with DSUF</vt:lpstr>
      <vt:lpstr>The Secret To Why This Works</vt:lpstr>
      <vt:lpstr>Implementing DSUF with UP Trees</vt:lpstr>
      <vt:lpstr>Up Trees for Disjoin Set Union-Find</vt:lpstr>
      <vt:lpstr>Find Operation</vt:lpstr>
      <vt:lpstr>Find Operation</vt:lpstr>
      <vt:lpstr>Simple Implementation</vt:lpstr>
      <vt:lpstr>Performance</vt:lpstr>
      <vt:lpstr>Performance – Doing Better</vt:lpstr>
      <vt:lpstr>Weighted Union</vt:lpstr>
      <vt:lpstr>Weighted Union Implementation</vt:lpstr>
      <vt:lpstr>Weighted Union Implementation</vt:lpstr>
      <vt:lpstr>Weighted Union Performance</vt:lpstr>
      <vt:lpstr>Motivating Path Compression</vt:lpstr>
      <vt:lpstr>Path Compression</vt:lpstr>
      <vt:lpstr>Digression: Ackermann Function</vt:lpstr>
      <vt:lpstr>Digression: Inverse Ackermann</vt:lpstr>
      <vt:lpstr>Optimized Disjoint Set Union-Find</vt:lpstr>
      <vt:lpstr>Minimum Spanning Trees</vt:lpstr>
      <vt:lpstr>General Problem: Spanning a Graph</vt:lpstr>
      <vt:lpstr>Observations</vt:lpstr>
      <vt:lpstr>We Saw This Earlier</vt:lpstr>
      <vt:lpstr>Motivation</vt:lpstr>
      <vt:lpstr>Finding Unweighted Spanning Trees</vt:lpstr>
      <vt:lpstr>Spanning Tree via DFS</vt:lpstr>
      <vt:lpstr>DFS Spanning Tree Example</vt:lpstr>
      <vt:lpstr>DFS Spanning Tree Example</vt:lpstr>
      <vt:lpstr>DFS Spanning Tree Example</vt:lpstr>
      <vt:lpstr>DFS Spanning Tree Example</vt:lpstr>
      <vt:lpstr>DFS Spanning Tree Example</vt:lpstr>
      <vt:lpstr>DFS Spanning Tree Example</vt:lpstr>
      <vt:lpstr>DFS Spanning Tree Example</vt:lpstr>
      <vt:lpstr>DFS Spanning Tree Example</vt:lpstr>
      <vt:lpstr>Second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Cycle Detection</vt:lpstr>
      <vt:lpstr>Using Disjoint-Set to Detect Cycles</vt:lpstr>
      <vt:lpstr>Summary so Far</vt:lpstr>
      <vt:lpstr>Prim and KruskaL's Algorithms</vt:lpstr>
      <vt:lpstr>One Problem, Two Algorithms</vt:lpstr>
      <vt:lpstr>Idea: Prim’s Algorithm</vt:lpstr>
      <vt:lpstr>Pseudocode: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Analysis: Prim's Algorithm</vt:lpstr>
      <vt:lpstr>Idea: Kruskal’s Algorithm</vt:lpstr>
      <vt:lpstr>Pseudocode: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Analysis: Kruskal's Algorithm</vt:lpstr>
      <vt:lpstr>So Which Is Better?</vt:lpstr>
      <vt:lpstr>Wrapping Up Data Abstractions</vt:lpstr>
      <vt:lpstr>That's All Folks</vt:lpstr>
      <vt:lpstr>Your Programming Mind has Changed</vt:lpstr>
      <vt:lpstr>Most Important Lesson</vt:lpstr>
      <vt:lpstr>Cheers, Thanks, Whee!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Mahdi Ebi</cp:lastModifiedBy>
  <cp:revision>60</cp:revision>
  <dcterms:created xsi:type="dcterms:W3CDTF">2012-06-18T04:45:26Z</dcterms:created>
  <dcterms:modified xsi:type="dcterms:W3CDTF">2020-08-05T05:20:49Z</dcterms:modified>
</cp:coreProperties>
</file>