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1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2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notesSlides/notesSlide10.xml" ContentType="application/vnd.openxmlformats-officedocument.presentationml.notesSlide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notesSlides/notesSlide11.xml" ContentType="application/vnd.openxmlformats-officedocument.presentationml.notesSlide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notesSlides/notesSlide12.xml" ContentType="application/vnd.openxmlformats-officedocument.presentationml.notesSlide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notesSlides/notesSlide13.xml" ContentType="application/vnd.openxmlformats-officedocument.presentationml.notesSlide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notesSlides/notesSlide14.xml" ContentType="application/vnd.openxmlformats-officedocument.presentationml.notesSlide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notesSlides/notesSlide15.xml" ContentType="application/vnd.openxmlformats-officedocument.presentationml.notesSlide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notesSlides/notesSlide18.xml" ContentType="application/vnd.openxmlformats-officedocument.presentationml.notesSlide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notesSlides/notesSlide19.xml" ContentType="application/vnd.openxmlformats-officedocument.presentationml.notesSlide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notesSlides/notesSlide20.xml" ContentType="application/vnd.openxmlformats-officedocument.presentationml.notesSlide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notesSlides/notesSlide21.xml" ContentType="application/vnd.openxmlformats-officedocument.presentationml.notesSlide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notesSlides/notesSlide22.xml" ContentType="application/vnd.openxmlformats-officedocument.presentationml.notesSlide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notesSlides/notesSlide23.xml" ContentType="application/vnd.openxmlformats-officedocument.presentationml.notesSlide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notesSlides/notesSlide24.xml" ContentType="application/vnd.openxmlformats-officedocument.presentationml.notesSlide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notesSlides/notesSlide25.xml" ContentType="application/vnd.openxmlformats-officedocument.presentationml.notesSlide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notesSlides/notesSlide26.xml" ContentType="application/vnd.openxmlformats-officedocument.presentationml.notesSlide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notesSlides/notesSlide27.xml" ContentType="application/vnd.openxmlformats-officedocument.presentationml.notesSlide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notesSlides/notesSlide28.xml" ContentType="application/vnd.openxmlformats-officedocument.presentationml.notesSlide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tags/tag75.xml" ContentType="application/vnd.openxmlformats-officedocument.presentationml.tags+xml"/>
  <Override PartName="/ppt/notesSlides/notesSlide31.xml" ContentType="application/vnd.openxmlformats-officedocument.presentationml.notesSlide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notesSlides/notesSlide32.xml" ContentType="application/vnd.openxmlformats-officedocument.presentationml.notesSlide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notesSlides/notesSlide35.xml" ContentType="application/vnd.openxmlformats-officedocument.presentationml.notesSlide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notesSlides/notesSlide36.xml" ContentType="application/vnd.openxmlformats-officedocument.presentationml.notesSlide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notesSlides/notesSlide37.xml" ContentType="application/vnd.openxmlformats-officedocument.presentationml.notesSlide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notesSlides/notesSlide38.xml" ContentType="application/vnd.openxmlformats-officedocument.presentationml.notesSlide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notesSlides/notesSlide39.xml" ContentType="application/vnd.openxmlformats-officedocument.presentationml.notesSlide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notesSlides/notesSlide40.xml" ContentType="application/vnd.openxmlformats-officedocument.presentationml.notesSlide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notesSlides/notesSlide41.xml" ContentType="application/vnd.openxmlformats-officedocument.presentationml.notesSlide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notesSlides/notesSlide42.xml" ContentType="application/vnd.openxmlformats-officedocument.presentationml.notesSlide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notesSlides/notesSlide43.xml" ContentType="application/vnd.openxmlformats-officedocument.presentationml.notesSlide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notesSlides/notesSlide44.xml" ContentType="application/vnd.openxmlformats-officedocument.presentationml.notesSlide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notesSlides/notesSlide45.xml" ContentType="application/vnd.openxmlformats-officedocument.presentationml.notesSlide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notesSlides/notesSlide46.xml" ContentType="application/vnd.openxmlformats-officedocument.presentationml.notesSlide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notesSlides/notesSlide47.xml" ContentType="application/vnd.openxmlformats-officedocument.presentationml.notesSlide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notesSlides/notesSlide48.xml" ContentType="application/vnd.openxmlformats-officedocument.presentationml.notesSlide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notesSlides/notesSlide49.xml" ContentType="application/vnd.openxmlformats-officedocument.presentationml.notesSlide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notesSlides/notesSlide50.xml" ContentType="application/vnd.openxmlformats-officedocument.presentationml.notesSlide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notesSlides/notesSlide51.xml" ContentType="application/vnd.openxmlformats-officedocument.presentationml.notesSlide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notesSlides/notesSlide52.xml" ContentType="application/vnd.openxmlformats-officedocument.presentationml.notesSlide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notesSlides/notesSlide53.xml" ContentType="application/vnd.openxmlformats-officedocument.presentationml.notesSlide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notesSlides/notesSlide54.xml" ContentType="application/vnd.openxmlformats-officedocument.presentationml.notesSlide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notesSlides/notesSlide55.xml" ContentType="application/vnd.openxmlformats-officedocument.presentationml.notesSlide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notesSlides/notesSlide56.xml" ContentType="application/vnd.openxmlformats-officedocument.presentationml.notesSlide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notesSlides/notesSlide57.xml" ContentType="application/vnd.openxmlformats-officedocument.presentationml.notesSlide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notesSlides/notesSlide62.xml" ContentType="application/vnd.openxmlformats-officedocument.presentationml.notesSlide+xml"/>
  <Override PartName="/ppt/tags/tag158.xml" ContentType="application/vnd.openxmlformats-officedocument.presentationml.tags+xml"/>
  <Override PartName="/ppt/notesSlides/notesSlide63.xml" ContentType="application/vnd.openxmlformats-officedocument.presentationml.notesSlide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notesSlides/notesSlide64.xml" ContentType="application/vnd.openxmlformats-officedocument.presentationml.notesSlide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notesSlides/notesSlide65.xml" ContentType="application/vnd.openxmlformats-officedocument.presentationml.notesSlide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notesSlides/notesSlide6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7"/>
  </p:notesMasterIdLst>
  <p:sldIdLst>
    <p:sldId id="257" r:id="rId2"/>
    <p:sldId id="330" r:id="rId3"/>
    <p:sldId id="335" r:id="rId4"/>
    <p:sldId id="309" r:id="rId5"/>
    <p:sldId id="312" r:id="rId6"/>
    <p:sldId id="313" r:id="rId7"/>
    <p:sldId id="316" r:id="rId8"/>
    <p:sldId id="338" r:id="rId9"/>
    <p:sldId id="317" r:id="rId10"/>
    <p:sldId id="340" r:id="rId11"/>
    <p:sldId id="430" r:id="rId12"/>
    <p:sldId id="318" r:id="rId13"/>
    <p:sldId id="341" r:id="rId14"/>
    <p:sldId id="342" r:id="rId15"/>
    <p:sldId id="319" r:id="rId16"/>
    <p:sldId id="343" r:id="rId17"/>
    <p:sldId id="344" r:id="rId18"/>
    <p:sldId id="345" r:id="rId19"/>
    <p:sldId id="346" r:id="rId20"/>
    <p:sldId id="347" r:id="rId21"/>
    <p:sldId id="325" r:id="rId22"/>
    <p:sldId id="326" r:id="rId23"/>
    <p:sldId id="427" r:id="rId24"/>
    <p:sldId id="428" r:id="rId25"/>
    <p:sldId id="426" r:id="rId26"/>
    <p:sldId id="348" r:id="rId27"/>
    <p:sldId id="329" r:id="rId28"/>
    <p:sldId id="352" r:id="rId29"/>
    <p:sldId id="398" r:id="rId30"/>
    <p:sldId id="399" r:id="rId31"/>
    <p:sldId id="400" r:id="rId32"/>
    <p:sldId id="401" r:id="rId33"/>
    <p:sldId id="402" r:id="rId34"/>
    <p:sldId id="429" r:id="rId35"/>
    <p:sldId id="358" r:id="rId36"/>
    <p:sldId id="362" r:id="rId37"/>
    <p:sldId id="363" r:id="rId38"/>
    <p:sldId id="364" r:id="rId39"/>
    <p:sldId id="365" r:id="rId40"/>
    <p:sldId id="366" r:id="rId41"/>
    <p:sldId id="403" r:id="rId42"/>
    <p:sldId id="405" r:id="rId43"/>
    <p:sldId id="406" r:id="rId44"/>
    <p:sldId id="367" r:id="rId45"/>
    <p:sldId id="407" r:id="rId46"/>
    <p:sldId id="408" r:id="rId47"/>
    <p:sldId id="373" r:id="rId48"/>
    <p:sldId id="410" r:id="rId49"/>
    <p:sldId id="409" r:id="rId50"/>
    <p:sldId id="411" r:id="rId51"/>
    <p:sldId id="414" r:id="rId52"/>
    <p:sldId id="413" r:id="rId53"/>
    <p:sldId id="415" r:id="rId54"/>
    <p:sldId id="416" r:id="rId55"/>
    <p:sldId id="380" r:id="rId56"/>
    <p:sldId id="381" r:id="rId57"/>
    <p:sldId id="382" r:id="rId58"/>
    <p:sldId id="383" r:id="rId59"/>
    <p:sldId id="417" r:id="rId60"/>
    <p:sldId id="418" r:id="rId61"/>
    <p:sldId id="421" r:id="rId62"/>
    <p:sldId id="419" r:id="rId63"/>
    <p:sldId id="422" r:id="rId64"/>
    <p:sldId id="389" r:id="rId65"/>
    <p:sldId id="390" r:id="rId66"/>
    <p:sldId id="423" r:id="rId67"/>
    <p:sldId id="391" r:id="rId68"/>
    <p:sldId id="424" r:id="rId69"/>
    <p:sldId id="392" r:id="rId70"/>
    <p:sldId id="425" r:id="rId71"/>
    <p:sldId id="393" r:id="rId72"/>
    <p:sldId id="394" r:id="rId73"/>
    <p:sldId id="395" r:id="rId74"/>
    <p:sldId id="396" r:id="rId75"/>
    <p:sldId id="397" r:id="rId7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20"/>
    <p:restoredTop sz="94660"/>
  </p:normalViewPr>
  <p:slideViewPr>
    <p:cSldViewPr snapToGrid="0" showGuides="1">
      <p:cViewPr varScale="1">
        <p:scale>
          <a:sx n="91" d="100"/>
          <a:sy n="91" d="100"/>
        </p:scale>
        <p:origin x="1051" y="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90D101-EBA1-46BE-BD17-3ABA82C37E02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BBB1E4-1DF8-4B16-8100-EF1EF863A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479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4578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  <p:sp>
        <p:nvSpPr>
          <p:cNvPr id="2457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8BD9C9F-F1C6-49C2-A1EC-E6CEE61ACCC1}" type="slidenum">
              <a:rPr lang="en-US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4578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  <p:sp>
        <p:nvSpPr>
          <p:cNvPr id="2457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8BD9C9F-F1C6-49C2-A1EC-E6CEE61ACCC1}" type="slidenum">
              <a:rPr lang="en-US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4578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  <p:sp>
        <p:nvSpPr>
          <p:cNvPr id="2457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8BD9C9F-F1C6-49C2-A1EC-E6CEE61ACCC1}" type="slidenum">
              <a:rPr lang="en-US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4578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  <p:sp>
        <p:nvSpPr>
          <p:cNvPr id="2457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8BD9C9F-F1C6-49C2-A1EC-E6CEE61ACCC1}" type="slidenum">
              <a:rPr lang="en-US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4578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  <p:sp>
        <p:nvSpPr>
          <p:cNvPr id="2457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8BD9C9F-F1C6-49C2-A1EC-E6CEE61ACCC1}" type="slidenum">
              <a:rPr lang="en-US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4578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  <p:sp>
        <p:nvSpPr>
          <p:cNvPr id="2457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8BD9C9F-F1C6-49C2-A1EC-E6CEE61ACCC1}" type="slidenum">
              <a:rPr lang="en-US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41986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  <p:sp>
        <p:nvSpPr>
          <p:cNvPr id="4198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8232AD1-8235-4B01-8709-75E56D976BF8}" type="slidenum">
              <a:rPr lang="en-US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4578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  <p:sp>
        <p:nvSpPr>
          <p:cNvPr id="2457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8BD9C9F-F1C6-49C2-A1EC-E6CEE61ACCC1}" type="slidenum">
              <a:rPr lang="en-US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4578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  <p:sp>
        <p:nvSpPr>
          <p:cNvPr id="2457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8BD9C9F-F1C6-49C2-A1EC-E6CEE61ACCC1}" type="slidenum">
              <a:rPr lang="en-US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41986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  <p:sp>
        <p:nvSpPr>
          <p:cNvPr id="4198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8232AD1-8235-4B01-8709-75E56D976BF8}" type="slidenum">
              <a:rPr lang="en-US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41986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1" dirty="0">
                <a:solidFill>
                  <a:srgbClr val="0070C0"/>
                </a:solidFill>
                <a:sym typeface="Symbol" pitchFamily="18" charset="2"/>
              </a:rPr>
              <a:t></a:t>
            </a:r>
            <a:r>
              <a:rPr lang="en-US" sz="1200" i="0" baseline="0" dirty="0">
                <a:solidFill>
                  <a:schemeClr val="tx1"/>
                </a:solidFill>
                <a:latin typeface="Arial" charset="0"/>
                <a:sym typeface="Symbol" pitchFamily="18" charset="2"/>
              </a:rPr>
              <a:t> is the Greek lowercase lambda</a:t>
            </a:r>
            <a:endParaRPr lang="en-US" sz="1200" i="1" dirty="0">
              <a:solidFill>
                <a:srgbClr val="0070C0"/>
              </a:solidFill>
              <a:sym typeface="Symbol" pitchFamily="18" charset="2"/>
            </a:endParaRPr>
          </a:p>
        </p:txBody>
      </p:sp>
      <p:sp>
        <p:nvSpPr>
          <p:cNvPr id="4198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8232AD1-8235-4B01-8709-75E56D976BF8}" type="slidenum">
              <a:rPr lang="en-US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3554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  <p:sp>
        <p:nvSpPr>
          <p:cNvPr id="2355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35313"/>
            <a:fld id="{25EC91C1-1F7A-4839-8C2B-9B0009754383}" type="slidenum">
              <a:rPr lang="en-US" smtClean="0"/>
              <a:pPr defTabSz="935313"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3554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  <p:sp>
        <p:nvSpPr>
          <p:cNvPr id="2355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35313"/>
            <a:fld id="{25EC91C1-1F7A-4839-8C2B-9B0009754383}" type="slidenum">
              <a:rPr lang="en-US" smtClean="0"/>
              <a:pPr defTabSz="935313"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3554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  <p:sp>
        <p:nvSpPr>
          <p:cNvPr id="2355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35313"/>
            <a:fld id="{25EC91C1-1F7A-4839-8C2B-9B0009754383}" type="slidenum">
              <a:rPr lang="en-US" smtClean="0"/>
              <a:pPr defTabSz="935313"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3554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  <p:sp>
        <p:nvSpPr>
          <p:cNvPr id="2355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35313"/>
            <a:fld id="{25EC91C1-1F7A-4839-8C2B-9B0009754383}" type="slidenum">
              <a:rPr lang="en-US" smtClean="0"/>
              <a:pPr defTabSz="935313"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3554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  <p:sp>
        <p:nvSpPr>
          <p:cNvPr id="2355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35313"/>
            <a:fld id="{25EC91C1-1F7A-4839-8C2B-9B0009754383}" type="slidenum">
              <a:rPr lang="en-US" smtClean="0"/>
              <a:pPr defTabSz="935313"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3554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  <p:sp>
        <p:nvSpPr>
          <p:cNvPr id="2355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35313"/>
            <a:fld id="{25EC91C1-1F7A-4839-8C2B-9B0009754383}" type="slidenum">
              <a:rPr lang="en-US" smtClean="0"/>
              <a:pPr defTabSz="935313"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3554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  <p:sp>
        <p:nvSpPr>
          <p:cNvPr id="2355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35313"/>
            <a:fld id="{25EC91C1-1F7A-4839-8C2B-9B0009754383}" type="slidenum">
              <a:rPr lang="en-US" smtClean="0"/>
              <a:pPr defTabSz="935313"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3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36194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  <p:sp>
        <p:nvSpPr>
          <p:cNvPr id="13619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35313"/>
            <a:fld id="{508CAF5D-6704-4031-87F2-C6666D7BC10E}" type="slidenum">
              <a:rPr lang="en-US" smtClean="0"/>
              <a:pPr defTabSz="935313"/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94210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  <p:sp>
        <p:nvSpPr>
          <p:cNvPr id="9421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35313"/>
            <a:fld id="{1FB961EA-5DC3-43AE-80AE-A27E67A15B21}" type="slidenum">
              <a:rPr lang="en-US" smtClean="0"/>
              <a:pPr defTabSz="935313"/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9625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  <p:sp>
        <p:nvSpPr>
          <p:cNvPr id="9625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35313"/>
            <a:fld id="{471E55CB-CEE8-452E-997B-2E5638A8656E}" type="slidenum">
              <a:rPr lang="en-US" smtClean="0"/>
              <a:pPr defTabSz="935313"/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9625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  <p:sp>
        <p:nvSpPr>
          <p:cNvPr id="9625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35313"/>
            <a:fld id="{471E55CB-CEE8-452E-997B-2E5638A8656E}" type="slidenum">
              <a:rPr lang="en-US" smtClean="0"/>
              <a:pPr defTabSz="935313"/>
              <a:t>42</a:t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9625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  <p:sp>
        <p:nvSpPr>
          <p:cNvPr id="9625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35313"/>
            <a:fld id="{471E55CB-CEE8-452E-997B-2E5638A8656E}" type="slidenum">
              <a:rPr lang="en-US" smtClean="0"/>
              <a:pPr defTabSz="935313"/>
              <a:t>43</a:t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9625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  <p:sp>
        <p:nvSpPr>
          <p:cNvPr id="9625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35313"/>
            <a:fld id="{471E55CB-CEE8-452E-997B-2E5638A8656E}" type="slidenum">
              <a:rPr lang="en-US" smtClean="0"/>
              <a:pPr defTabSz="935313"/>
              <a:t>44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Note that we are ignoring</a:t>
            </a:r>
            <a:r>
              <a:rPr lang="en-US" baseline="0" dirty="0"/>
              <a:t> the data associated with the keys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9625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  <p:sp>
        <p:nvSpPr>
          <p:cNvPr id="9625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35313"/>
            <a:fld id="{471E55CB-CEE8-452E-997B-2E5638A8656E}" type="slidenum">
              <a:rPr lang="en-US" smtClean="0"/>
              <a:pPr defTabSz="935313"/>
              <a:t>45</a:t>
            </a:fld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9625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  <p:sp>
        <p:nvSpPr>
          <p:cNvPr id="9625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35313"/>
            <a:fld id="{471E55CB-CEE8-452E-997B-2E5638A8656E}" type="slidenum">
              <a:rPr lang="en-US" smtClean="0"/>
              <a:pPr defTabSz="935313"/>
              <a:t>46</a:t>
            </a:fld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08546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  <p:sp>
        <p:nvSpPr>
          <p:cNvPr id="10854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35313"/>
            <a:fld id="{D1A6118E-1FA4-408C-8F82-D2F3B8D71BD6}" type="slidenum">
              <a:rPr lang="en-US" smtClean="0"/>
              <a:pPr defTabSz="935313"/>
              <a:t>47</a:t>
            </a:fld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08546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  <p:sp>
        <p:nvSpPr>
          <p:cNvPr id="10854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35313"/>
            <a:fld id="{D1A6118E-1FA4-408C-8F82-D2F3B8D71BD6}" type="slidenum">
              <a:rPr lang="en-US" smtClean="0"/>
              <a:pPr defTabSz="935313"/>
              <a:t>48</a:t>
            </a:fld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08546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  <p:sp>
        <p:nvSpPr>
          <p:cNvPr id="10854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35313"/>
            <a:fld id="{D1A6118E-1FA4-408C-8F82-D2F3B8D71BD6}" type="slidenum">
              <a:rPr lang="en-US" smtClean="0"/>
              <a:pPr defTabSz="935313"/>
              <a:t>49</a:t>
            </a:fld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08546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  <p:sp>
        <p:nvSpPr>
          <p:cNvPr id="10854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35313"/>
            <a:fld id="{D1A6118E-1FA4-408C-8F82-D2F3B8D71BD6}" type="slidenum">
              <a:rPr lang="en-US" smtClean="0"/>
              <a:pPr defTabSz="935313"/>
              <a:t>50</a:t>
            </a:fld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08546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  <p:sp>
        <p:nvSpPr>
          <p:cNvPr id="10854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35313"/>
            <a:fld id="{D1A6118E-1FA4-408C-8F82-D2F3B8D71BD6}" type="slidenum">
              <a:rPr lang="en-US" smtClean="0"/>
              <a:pPr defTabSz="935313"/>
              <a:t>51</a:t>
            </a:fld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08546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  <p:sp>
        <p:nvSpPr>
          <p:cNvPr id="10854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35313"/>
            <a:fld id="{D1A6118E-1FA4-408C-8F82-D2F3B8D71BD6}" type="slidenum">
              <a:rPr lang="en-US" smtClean="0"/>
              <a:pPr defTabSz="935313"/>
              <a:t>52</a:t>
            </a:fld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08546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  <p:sp>
        <p:nvSpPr>
          <p:cNvPr id="10854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35313"/>
            <a:fld id="{D1A6118E-1FA4-408C-8F82-D2F3B8D71BD6}" type="slidenum">
              <a:rPr lang="en-US" smtClean="0"/>
              <a:pPr defTabSz="935313"/>
              <a:t>53</a:t>
            </a:fld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08546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  <p:sp>
        <p:nvSpPr>
          <p:cNvPr id="10854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35313"/>
            <a:fld id="{D1A6118E-1FA4-408C-8F82-D2F3B8D71BD6}" type="slidenum">
              <a:rPr lang="en-US" smtClean="0"/>
              <a:pPr defTabSz="935313"/>
              <a:t>54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1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22882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  <p:sp>
        <p:nvSpPr>
          <p:cNvPr id="12288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35313"/>
            <a:fld id="{F45F4E63-0BAD-43E7-9AD9-576E8A817A5C}" type="slidenum">
              <a:rPr lang="en-US" smtClean="0"/>
              <a:pPr defTabSz="935313"/>
              <a:t>55</a:t>
            </a:fld>
            <a:endParaRPr 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2697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  <p:sp>
        <p:nvSpPr>
          <p:cNvPr id="12697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35313"/>
            <a:fld id="{DD439324-F9A6-4350-B21B-26A17CF25A72}" type="slidenum">
              <a:rPr lang="en-US" smtClean="0"/>
              <a:pPr defTabSz="935313"/>
              <a:t>56</a:t>
            </a:fld>
            <a:endParaRPr 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5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29026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  <p:sp>
        <p:nvSpPr>
          <p:cNvPr id="12902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35313"/>
            <a:fld id="{D1EBBC44-992A-4D62-AD05-3853C92C9DC7}" type="slidenum">
              <a:rPr lang="en-US" smtClean="0"/>
              <a:pPr defTabSz="935313"/>
              <a:t>57</a:t>
            </a:fld>
            <a:endParaRPr 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35313"/>
            <a:fld id="{D140F4C9-9173-4EB6-9AA7-98BD717335DA}" type="slidenum">
              <a:rPr lang="en-US" smtClean="0"/>
              <a:pPr defTabSz="935313"/>
              <a:t>58</a:t>
            </a:fld>
            <a:endParaRPr lang="en-US"/>
          </a:p>
        </p:txBody>
      </p:sp>
      <p:sp>
        <p:nvSpPr>
          <p:cNvPr id="131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6" y="4343704"/>
            <a:ext cx="5030391" cy="4113892"/>
          </a:xfrm>
          <a:noFill/>
          <a:ln/>
        </p:spPr>
        <p:txBody>
          <a:bodyPr/>
          <a:lstStyle/>
          <a:p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35313"/>
            <a:fld id="{D140F4C9-9173-4EB6-9AA7-98BD717335DA}" type="slidenum">
              <a:rPr lang="en-US" smtClean="0"/>
              <a:pPr defTabSz="935313"/>
              <a:t>59</a:t>
            </a:fld>
            <a:endParaRPr lang="en-US"/>
          </a:p>
        </p:txBody>
      </p:sp>
      <p:sp>
        <p:nvSpPr>
          <p:cNvPr id="131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6" y="4343704"/>
            <a:ext cx="5030391" cy="4113892"/>
          </a:xfrm>
          <a:noFill/>
          <a:ln/>
        </p:spPr>
        <p:txBody>
          <a:bodyPr/>
          <a:lstStyle/>
          <a:p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35313"/>
            <a:fld id="{D140F4C9-9173-4EB6-9AA7-98BD717335DA}" type="slidenum">
              <a:rPr lang="en-US" smtClean="0"/>
              <a:pPr defTabSz="935313"/>
              <a:t>60</a:t>
            </a:fld>
            <a:endParaRPr lang="en-US"/>
          </a:p>
        </p:txBody>
      </p:sp>
      <p:sp>
        <p:nvSpPr>
          <p:cNvPr id="131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6" y="4343704"/>
            <a:ext cx="5030391" cy="4113892"/>
          </a:xfrm>
          <a:noFill/>
          <a:ln/>
        </p:spPr>
        <p:txBody>
          <a:bodyPr/>
          <a:lstStyle/>
          <a:p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35313"/>
            <a:fld id="{D140F4C9-9173-4EB6-9AA7-98BD717335DA}" type="slidenum">
              <a:rPr lang="en-US" smtClean="0"/>
              <a:pPr defTabSz="935313"/>
              <a:t>61</a:t>
            </a:fld>
            <a:endParaRPr lang="en-US"/>
          </a:p>
        </p:txBody>
      </p:sp>
      <p:sp>
        <p:nvSpPr>
          <p:cNvPr id="131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6" y="4343704"/>
            <a:ext cx="5030391" cy="4113892"/>
          </a:xfrm>
          <a:noFill/>
          <a:ln/>
        </p:spPr>
        <p:txBody>
          <a:bodyPr/>
          <a:lstStyle/>
          <a:p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35313"/>
            <a:fld id="{D140F4C9-9173-4EB6-9AA7-98BD717335DA}" type="slidenum">
              <a:rPr lang="en-US" smtClean="0"/>
              <a:pPr defTabSz="935313"/>
              <a:t>62</a:t>
            </a:fld>
            <a:endParaRPr lang="en-US"/>
          </a:p>
        </p:txBody>
      </p:sp>
      <p:sp>
        <p:nvSpPr>
          <p:cNvPr id="131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6" y="4343704"/>
            <a:ext cx="5030391" cy="4113892"/>
          </a:xfrm>
          <a:noFill/>
          <a:ln/>
        </p:spPr>
        <p:txBody>
          <a:bodyPr/>
          <a:lstStyle/>
          <a:p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35313"/>
            <a:fld id="{D140F4C9-9173-4EB6-9AA7-98BD717335DA}" type="slidenum">
              <a:rPr lang="en-US" smtClean="0"/>
              <a:pPr defTabSz="935313"/>
              <a:t>63</a:t>
            </a:fld>
            <a:endParaRPr lang="en-US"/>
          </a:p>
        </p:txBody>
      </p:sp>
      <p:sp>
        <p:nvSpPr>
          <p:cNvPr id="131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6" y="4343704"/>
            <a:ext cx="5030391" cy="4113892"/>
          </a:xfrm>
          <a:noFill/>
          <a:ln/>
        </p:spPr>
        <p:txBody>
          <a:bodyPr/>
          <a:lstStyle/>
          <a:p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64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3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41314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  <p:sp>
        <p:nvSpPr>
          <p:cNvPr id="14131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35313"/>
            <a:fld id="{36898F65-8011-4049-9800-E3F8ACF3ED52}" type="slidenum">
              <a:rPr lang="en-US" smtClean="0"/>
              <a:pPr defTabSz="935313"/>
              <a:t>65</a:t>
            </a:fld>
            <a:endParaRPr 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67</a:t>
            </a:fld>
            <a:endParaRPr 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09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45410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  <p:sp>
        <p:nvSpPr>
          <p:cNvPr id="14541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35313"/>
            <a:fld id="{23CCEE80-E5C4-47F4-828C-ECA4836C53A0}" type="slidenum">
              <a:rPr lang="en-US" smtClean="0"/>
              <a:pPr defTabSz="935313"/>
              <a:t>69</a:t>
            </a:fld>
            <a:endParaRPr lang="en-US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71</a:t>
            </a:fld>
            <a:endParaRPr lang="en-US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5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49506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  <p:sp>
        <p:nvSpPr>
          <p:cNvPr id="14950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35313"/>
            <a:fld id="{1699AE80-58D8-4953-99B2-00D15671EE95}" type="slidenum">
              <a:rPr lang="en-US" smtClean="0"/>
              <a:pPr defTabSz="935313"/>
              <a:t>72</a:t>
            </a:fld>
            <a:endParaRPr lang="en-US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49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55650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  <p:sp>
        <p:nvSpPr>
          <p:cNvPr id="15565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35313"/>
            <a:fld id="{9E097455-C90E-46DC-8D53-B3DADDEA31F6}" type="slidenum">
              <a:rPr lang="en-US" smtClean="0"/>
              <a:pPr defTabSz="935313"/>
              <a:t>73</a:t>
            </a:fld>
            <a:endParaRPr lang="en-US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5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59746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  <p:sp>
        <p:nvSpPr>
          <p:cNvPr id="15974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35313"/>
            <a:fld id="{8D58CE50-9F76-4BDE-AC25-20DCA8AFDE5D}" type="slidenum">
              <a:rPr lang="en-US" smtClean="0"/>
              <a:pPr defTabSz="935313"/>
              <a:t>75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BB83B-2EC3-4374-9A15-82AAD265B4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C0A10D-689F-4153-A2AF-6FA7BF8C52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3C3132-5AFC-46F0-91F7-C57BF4D2C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467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D3C80-27CB-428E-9E79-F9A060385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28D6F2-3A5E-4D30-9D9E-9595CE62D4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551C95-04DA-4760-A3B7-014AA1AE4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396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6B4928-DE17-4796-BA5F-99316EEC29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85E361-AC56-4714-9357-EEC8073D00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BDB155-DB61-46F5-8924-827739E9D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788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43BC8-646B-4BBA-99B0-E727F039B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EBF64-86C4-4B62-ADAF-D6A0D96CB2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3C7CA5-DE27-4755-A3F8-D9C6BBDDC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598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089D5-FA74-412D-AB68-E3206BC99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34FE0-E88D-4CBB-A8D0-9681586328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3C7C11-612A-43FA-A975-E34E28185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172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99822-268A-4715-97A3-B6E0D22E1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20582A-65C0-4113-AD5D-44B761DDFC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9BF7E7-F9F9-41E1-BD17-5AB7050775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309523-74B0-49B7-AF0F-4D78DD939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638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0B5D2-F2F9-4F4D-B946-7F885E02E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7E2BD8-B4E4-4EF5-9CA0-F1E37F37F4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EA4B08-C68B-4914-8D67-AAAAB5E953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2DEC21-AF56-4504-817E-143F91EBDC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783E96-D938-4281-8253-AEBED10511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664935-11BB-42A7-9166-9DDCF55E0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838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D06D7-1049-4EA9-A16F-086E950CC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920045-9EEC-41A3-A96A-5D02E90D8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234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2EA985-7F49-44BB-BD7E-842F2A3CB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712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A58DA-CF1A-4E54-85BB-95466CA8D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962430-DBB3-4CE1-91B6-5776FC7EE2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E11BBE-BD21-4D4D-BE84-84D9DD8959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DBBB49-A317-4E52-B8F5-6A5743ED8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778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8BC60-BB50-4649-964F-9180A41D2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E26771-C821-45B8-AA33-3DABD9353A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7AEACA-C7A6-40DC-8C2C-DEB163E84C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5B1C94-9131-4A21-A8F3-5E2381421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547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2FC88F-FEA8-4B37-90FB-674DF6B03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B2DCE0-3AA2-40FC-B44F-7C8709359E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26FC0B-21EB-49B6-894A-28FB48D3CB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81ADA0-3BB4-460A-B7EB-C1A8DEAFE2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602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tags" Target="../tags/tag20.xml"/><Relationship Id="rId13" Type="http://schemas.openxmlformats.org/officeDocument/2006/relationships/tags" Target="../tags/tag25.xml"/><Relationship Id="rId3" Type="http://schemas.openxmlformats.org/officeDocument/2006/relationships/tags" Target="../tags/tag15.xml"/><Relationship Id="rId7" Type="http://schemas.openxmlformats.org/officeDocument/2006/relationships/tags" Target="../tags/tag19.xml"/><Relationship Id="rId12" Type="http://schemas.openxmlformats.org/officeDocument/2006/relationships/tags" Target="../tags/tag24.xml"/><Relationship Id="rId2" Type="http://schemas.openxmlformats.org/officeDocument/2006/relationships/tags" Target="../tags/tag14.xml"/><Relationship Id="rId16" Type="http://schemas.openxmlformats.org/officeDocument/2006/relationships/image" Target="../media/image1.png"/><Relationship Id="rId1" Type="http://schemas.openxmlformats.org/officeDocument/2006/relationships/tags" Target="../tags/tag13.xml"/><Relationship Id="rId6" Type="http://schemas.openxmlformats.org/officeDocument/2006/relationships/tags" Target="../tags/tag18.xml"/><Relationship Id="rId11" Type="http://schemas.openxmlformats.org/officeDocument/2006/relationships/tags" Target="../tags/tag23.xml"/><Relationship Id="rId5" Type="http://schemas.openxmlformats.org/officeDocument/2006/relationships/tags" Target="../tags/tag17.xml"/><Relationship Id="rId15" Type="http://schemas.openxmlformats.org/officeDocument/2006/relationships/notesSlide" Target="../notesSlides/notesSlide10.xml"/><Relationship Id="rId10" Type="http://schemas.openxmlformats.org/officeDocument/2006/relationships/tags" Target="../tags/tag22.xml"/><Relationship Id="rId4" Type="http://schemas.openxmlformats.org/officeDocument/2006/relationships/tags" Target="../tags/tag16.xml"/><Relationship Id="rId9" Type="http://schemas.openxmlformats.org/officeDocument/2006/relationships/tags" Target="../tags/tag21.xml"/><Relationship Id="rId14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34.xml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37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40.xml"/><Relationship Id="rId2" Type="http://schemas.openxmlformats.org/officeDocument/2006/relationships/tags" Target="../tags/tag39.xml"/><Relationship Id="rId1" Type="http://schemas.openxmlformats.org/officeDocument/2006/relationships/tags" Target="../tags/tag38.xml"/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6" Type="http://schemas.openxmlformats.org/officeDocument/2006/relationships/image" Target="../media/image4.png"/><Relationship Id="rId5" Type="http://schemas.openxmlformats.org/officeDocument/2006/relationships/tags" Target="../tags/tag45.xml"/><Relationship Id="rId4" Type="http://schemas.openxmlformats.org/officeDocument/2006/relationships/notesSlide" Target="../notesSlides/notesSlide1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7.xml"/><Relationship Id="rId1" Type="http://schemas.openxmlformats.org/officeDocument/2006/relationships/tags" Target="../tags/tag4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notesSlide" Target="../notesSlides/notesSlide1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9.xml"/><Relationship Id="rId1" Type="http://schemas.openxmlformats.org/officeDocument/2006/relationships/tags" Target="../tags/tag48.xml"/><Relationship Id="rId6" Type="http://schemas.openxmlformats.org/officeDocument/2006/relationships/image" Target="../media/image10.png"/><Relationship Id="rId5" Type="http://schemas.openxmlformats.org/officeDocument/2006/relationships/image" Target="../media/image8.png"/><Relationship Id="rId4" Type="http://schemas.openxmlformats.org/officeDocument/2006/relationships/notesSlide" Target="../notesSlides/notesSlide20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6" Type="http://schemas.openxmlformats.org/officeDocument/2006/relationships/image" Target="../media/image90.png"/><Relationship Id="rId5" Type="http://schemas.openxmlformats.org/officeDocument/2006/relationships/tags" Target="../tags/tag45.xml"/><Relationship Id="rId4" Type="http://schemas.openxmlformats.org/officeDocument/2006/relationships/notesSlide" Target="../notesSlides/notesSlide2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3.xml"/><Relationship Id="rId1" Type="http://schemas.openxmlformats.org/officeDocument/2006/relationships/tags" Target="../tags/tag52.xml"/><Relationship Id="rId6" Type="http://schemas.openxmlformats.org/officeDocument/2006/relationships/image" Target="../media/image100.png"/><Relationship Id="rId5" Type="http://schemas.openxmlformats.org/officeDocument/2006/relationships/tags" Target="../tags/tag53.xml"/><Relationship Id="rId4" Type="http://schemas.openxmlformats.org/officeDocument/2006/relationships/notesSlide" Target="../notesSlides/notesSlide2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tags" Target="../tags/tag57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5" Type="http://schemas.openxmlformats.org/officeDocument/2006/relationships/notesSlide" Target="../notesSlides/notesSlide23.xml"/><Relationship Id="rId4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5" Type="http://schemas.openxmlformats.org/officeDocument/2006/relationships/notesSlide" Target="../notesSlides/notesSlide24.xml"/><Relationship Id="rId4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.xml"/><Relationship Id="rId3" Type="http://schemas.openxmlformats.org/officeDocument/2006/relationships/tags" Target="../tags/tag3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tags" Target="../tags/tag63.xml"/><Relationship Id="rId2" Type="http://schemas.openxmlformats.org/officeDocument/2006/relationships/tags" Target="../tags/tag62.xml"/><Relationship Id="rId1" Type="http://schemas.openxmlformats.org/officeDocument/2006/relationships/tags" Target="../tags/tag61.xml"/><Relationship Id="rId5" Type="http://schemas.openxmlformats.org/officeDocument/2006/relationships/notesSlide" Target="../notesSlides/notesSlide25.xml"/><Relationship Id="rId4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tags" Target="../tags/tag66.xml"/><Relationship Id="rId2" Type="http://schemas.openxmlformats.org/officeDocument/2006/relationships/tags" Target="../tags/tag65.xml"/><Relationship Id="rId1" Type="http://schemas.openxmlformats.org/officeDocument/2006/relationships/tags" Target="../tags/tag64.xml"/><Relationship Id="rId5" Type="http://schemas.openxmlformats.org/officeDocument/2006/relationships/notesSlide" Target="../notesSlides/notesSlide26.xml"/><Relationship Id="rId4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tags" Target="../tags/tag69.xml"/><Relationship Id="rId2" Type="http://schemas.openxmlformats.org/officeDocument/2006/relationships/tags" Target="../tags/tag68.xml"/><Relationship Id="rId1" Type="http://schemas.openxmlformats.org/officeDocument/2006/relationships/tags" Target="../tags/tag67.xml"/><Relationship Id="rId5" Type="http://schemas.openxmlformats.org/officeDocument/2006/relationships/notesSlide" Target="../notesSlides/notesSlide27.xml"/><Relationship Id="rId4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tags" Target="../tags/tag72.xml"/><Relationship Id="rId2" Type="http://schemas.openxmlformats.org/officeDocument/2006/relationships/tags" Target="../tags/tag71.xml"/><Relationship Id="rId1" Type="http://schemas.openxmlformats.org/officeDocument/2006/relationships/tags" Target="../tags/tag70.xml"/><Relationship Id="rId5" Type="http://schemas.openxmlformats.org/officeDocument/2006/relationships/notesSlide" Target="../notesSlides/notesSlide28.xml"/><Relationship Id="rId4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4.xml"/><Relationship Id="rId1" Type="http://schemas.openxmlformats.org/officeDocument/2006/relationships/tags" Target="../tags/tag7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notesSlide" Target="../notesSlides/notesSlide29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7.xml"/><Relationship Id="rId1" Type="http://schemas.openxmlformats.org/officeDocument/2006/relationships/tags" Target="../tags/tag76.xml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3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9.xml"/><Relationship Id="rId1" Type="http://schemas.openxmlformats.org/officeDocument/2006/relationships/tags" Target="../tags/tag78.xml"/><Relationship Id="rId6" Type="http://schemas.openxmlformats.org/officeDocument/2006/relationships/image" Target="../media/image12.png"/><Relationship Id="rId5" Type="http://schemas.openxmlformats.org/officeDocument/2006/relationships/tags" Target="../tags/tag79.xml"/><Relationship Id="rId4" Type="http://schemas.openxmlformats.org/officeDocument/2006/relationships/notesSlide" Target="../notesSlides/notesSlide3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7" Type="http://schemas.openxmlformats.org/officeDocument/2006/relationships/notesSlide" Target="../notesSlides/notesSlide2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1.xml"/><Relationship Id="rId4" Type="http://schemas.openxmlformats.org/officeDocument/2006/relationships/tags" Target="../tags/tag10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1.xml"/><Relationship Id="rId1" Type="http://schemas.openxmlformats.org/officeDocument/2006/relationships/tags" Target="../tags/tag80.xml"/><Relationship Id="rId4" Type="http://schemas.openxmlformats.org/officeDocument/2006/relationships/notesSlide" Target="../notesSlides/notesSlide3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tags" Target="../tags/tag84.xml"/><Relationship Id="rId2" Type="http://schemas.openxmlformats.org/officeDocument/2006/relationships/tags" Target="../tags/tag83.xml"/><Relationship Id="rId1" Type="http://schemas.openxmlformats.org/officeDocument/2006/relationships/tags" Target="../tags/tag82.xml"/><Relationship Id="rId5" Type="http://schemas.openxmlformats.org/officeDocument/2006/relationships/notesSlide" Target="../notesSlides/notesSlide36.xml"/><Relationship Id="rId4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tags" Target="../tags/tag87.xml"/><Relationship Id="rId2" Type="http://schemas.openxmlformats.org/officeDocument/2006/relationships/tags" Target="../tags/tag86.xml"/><Relationship Id="rId1" Type="http://schemas.openxmlformats.org/officeDocument/2006/relationships/tags" Target="../tags/tag85.xml"/><Relationship Id="rId5" Type="http://schemas.openxmlformats.org/officeDocument/2006/relationships/notesSlide" Target="../notesSlides/notesSlide37.xml"/><Relationship Id="rId4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tags" Target="../tags/tag90.xml"/><Relationship Id="rId2" Type="http://schemas.openxmlformats.org/officeDocument/2006/relationships/tags" Target="../tags/tag89.xml"/><Relationship Id="rId1" Type="http://schemas.openxmlformats.org/officeDocument/2006/relationships/tags" Target="../tags/tag88.xml"/><Relationship Id="rId5" Type="http://schemas.openxmlformats.org/officeDocument/2006/relationships/notesSlide" Target="../notesSlides/notesSlide38.xml"/><Relationship Id="rId4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tags" Target="../tags/tag93.xml"/><Relationship Id="rId2" Type="http://schemas.openxmlformats.org/officeDocument/2006/relationships/tags" Target="../tags/tag92.xml"/><Relationship Id="rId1" Type="http://schemas.openxmlformats.org/officeDocument/2006/relationships/tags" Target="../tags/tag91.xml"/><Relationship Id="rId5" Type="http://schemas.openxmlformats.org/officeDocument/2006/relationships/notesSlide" Target="../notesSlides/notesSlide39.xml"/><Relationship Id="rId4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tags" Target="../tags/tag96.xml"/><Relationship Id="rId2" Type="http://schemas.openxmlformats.org/officeDocument/2006/relationships/tags" Target="../tags/tag95.xml"/><Relationship Id="rId1" Type="http://schemas.openxmlformats.org/officeDocument/2006/relationships/tags" Target="../tags/tag94.xml"/><Relationship Id="rId5" Type="http://schemas.openxmlformats.org/officeDocument/2006/relationships/notesSlide" Target="../notesSlides/notesSlide40.xml"/><Relationship Id="rId4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tags" Target="../tags/tag99.xml"/><Relationship Id="rId2" Type="http://schemas.openxmlformats.org/officeDocument/2006/relationships/tags" Target="../tags/tag98.xml"/><Relationship Id="rId1" Type="http://schemas.openxmlformats.org/officeDocument/2006/relationships/tags" Target="../tags/tag97.xml"/><Relationship Id="rId5" Type="http://schemas.openxmlformats.org/officeDocument/2006/relationships/notesSlide" Target="../notesSlides/notesSlide41.xml"/><Relationship Id="rId4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tags" Target="../tags/tag102.xml"/><Relationship Id="rId2" Type="http://schemas.openxmlformats.org/officeDocument/2006/relationships/tags" Target="../tags/tag101.xml"/><Relationship Id="rId1" Type="http://schemas.openxmlformats.org/officeDocument/2006/relationships/tags" Target="../tags/tag100.xml"/><Relationship Id="rId5" Type="http://schemas.openxmlformats.org/officeDocument/2006/relationships/notesSlide" Target="../notesSlides/notesSlide42.xml"/><Relationship Id="rId4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tags" Target="../tags/tag105.xml"/><Relationship Id="rId2" Type="http://schemas.openxmlformats.org/officeDocument/2006/relationships/tags" Target="../tags/tag104.xml"/><Relationship Id="rId1" Type="http://schemas.openxmlformats.org/officeDocument/2006/relationships/tags" Target="../tags/tag103.xml"/><Relationship Id="rId5" Type="http://schemas.openxmlformats.org/officeDocument/2006/relationships/notesSlide" Target="../notesSlides/notesSlide43.xml"/><Relationship Id="rId4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tags" Target="../tags/tag108.xml"/><Relationship Id="rId2" Type="http://schemas.openxmlformats.org/officeDocument/2006/relationships/tags" Target="../tags/tag107.xml"/><Relationship Id="rId1" Type="http://schemas.openxmlformats.org/officeDocument/2006/relationships/tags" Target="../tags/tag106.xml"/><Relationship Id="rId5" Type="http://schemas.openxmlformats.org/officeDocument/2006/relationships/notesSlide" Target="../notesSlides/notesSlide44.xml"/><Relationship Id="rId4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tags" Target="../tags/tag111.xml"/><Relationship Id="rId2" Type="http://schemas.openxmlformats.org/officeDocument/2006/relationships/tags" Target="../tags/tag110.xml"/><Relationship Id="rId1" Type="http://schemas.openxmlformats.org/officeDocument/2006/relationships/tags" Target="../tags/tag109.xml"/><Relationship Id="rId5" Type="http://schemas.openxmlformats.org/officeDocument/2006/relationships/notesSlide" Target="../notesSlides/notesSlide45.xml"/><Relationship Id="rId4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tags" Target="../tags/tag114.xml"/><Relationship Id="rId2" Type="http://schemas.openxmlformats.org/officeDocument/2006/relationships/tags" Target="../tags/tag113.xml"/><Relationship Id="rId1" Type="http://schemas.openxmlformats.org/officeDocument/2006/relationships/tags" Target="../tags/tag112.xml"/><Relationship Id="rId5" Type="http://schemas.openxmlformats.org/officeDocument/2006/relationships/notesSlide" Target="../notesSlides/notesSlide46.xml"/><Relationship Id="rId4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tags" Target="../tags/tag117.xml"/><Relationship Id="rId2" Type="http://schemas.openxmlformats.org/officeDocument/2006/relationships/tags" Target="../tags/tag116.xml"/><Relationship Id="rId1" Type="http://schemas.openxmlformats.org/officeDocument/2006/relationships/tags" Target="../tags/tag115.xml"/><Relationship Id="rId5" Type="http://schemas.openxmlformats.org/officeDocument/2006/relationships/notesSlide" Target="../notesSlides/notesSlide47.xml"/><Relationship Id="rId4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tags" Target="../tags/tag120.xml"/><Relationship Id="rId2" Type="http://schemas.openxmlformats.org/officeDocument/2006/relationships/tags" Target="../tags/tag119.xml"/><Relationship Id="rId1" Type="http://schemas.openxmlformats.org/officeDocument/2006/relationships/tags" Target="../tags/tag118.xml"/><Relationship Id="rId5" Type="http://schemas.openxmlformats.org/officeDocument/2006/relationships/notesSlide" Target="../notesSlides/notesSlide48.xml"/><Relationship Id="rId4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tags" Target="../tags/tag123.xml"/><Relationship Id="rId2" Type="http://schemas.openxmlformats.org/officeDocument/2006/relationships/tags" Target="../tags/tag122.xml"/><Relationship Id="rId1" Type="http://schemas.openxmlformats.org/officeDocument/2006/relationships/tags" Target="../tags/tag121.xml"/><Relationship Id="rId5" Type="http://schemas.openxmlformats.org/officeDocument/2006/relationships/notesSlide" Target="../notesSlides/notesSlide49.xml"/><Relationship Id="rId4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5.xml"/><Relationship Id="rId1" Type="http://schemas.openxmlformats.org/officeDocument/2006/relationships/tags" Target="../tags/tag124.xml"/><Relationship Id="rId4" Type="http://schemas.openxmlformats.org/officeDocument/2006/relationships/notesSlide" Target="../notesSlides/notesSlide50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7.xml"/><Relationship Id="rId1" Type="http://schemas.openxmlformats.org/officeDocument/2006/relationships/tags" Target="../tags/tag126.xml"/><Relationship Id="rId4" Type="http://schemas.openxmlformats.org/officeDocument/2006/relationships/notesSlide" Target="../notesSlides/notesSlide51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9.xml"/><Relationship Id="rId1" Type="http://schemas.openxmlformats.org/officeDocument/2006/relationships/tags" Target="../tags/tag128.xml"/><Relationship Id="rId4" Type="http://schemas.openxmlformats.org/officeDocument/2006/relationships/notesSlide" Target="../notesSlides/notesSlide5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tags" Target="../tags/tag132.xml"/><Relationship Id="rId2" Type="http://schemas.openxmlformats.org/officeDocument/2006/relationships/tags" Target="../tags/tag131.xml"/><Relationship Id="rId1" Type="http://schemas.openxmlformats.org/officeDocument/2006/relationships/tags" Target="../tags/tag130.xml"/><Relationship Id="rId6" Type="http://schemas.openxmlformats.org/officeDocument/2006/relationships/notesSlide" Target="../notesSlides/notesSlide53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33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tags" Target="../tags/tag136.xml"/><Relationship Id="rId2" Type="http://schemas.openxmlformats.org/officeDocument/2006/relationships/tags" Target="../tags/tag135.xml"/><Relationship Id="rId1" Type="http://schemas.openxmlformats.org/officeDocument/2006/relationships/tags" Target="../tags/tag134.xml"/><Relationship Id="rId6" Type="http://schemas.openxmlformats.org/officeDocument/2006/relationships/notesSlide" Target="../notesSlides/notesSlide54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3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tags" Target="../tags/tag140.xml"/><Relationship Id="rId2" Type="http://schemas.openxmlformats.org/officeDocument/2006/relationships/tags" Target="../tags/tag139.xml"/><Relationship Id="rId1" Type="http://schemas.openxmlformats.org/officeDocument/2006/relationships/tags" Target="../tags/tag138.xml"/><Relationship Id="rId6" Type="http://schemas.openxmlformats.org/officeDocument/2006/relationships/notesSlide" Target="../notesSlides/notesSlide55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41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tags" Target="../tags/tag144.xml"/><Relationship Id="rId2" Type="http://schemas.openxmlformats.org/officeDocument/2006/relationships/tags" Target="../tags/tag143.xml"/><Relationship Id="rId1" Type="http://schemas.openxmlformats.org/officeDocument/2006/relationships/tags" Target="../tags/tag142.xml"/><Relationship Id="rId6" Type="http://schemas.openxmlformats.org/officeDocument/2006/relationships/notesSlide" Target="../notesSlides/notesSlide56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45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tags" Target="../tags/tag148.xml"/><Relationship Id="rId2" Type="http://schemas.openxmlformats.org/officeDocument/2006/relationships/tags" Target="../tags/tag147.xml"/><Relationship Id="rId1" Type="http://schemas.openxmlformats.org/officeDocument/2006/relationships/tags" Target="../tags/tag146.xml"/><Relationship Id="rId6" Type="http://schemas.openxmlformats.org/officeDocument/2006/relationships/notesSlide" Target="../notesSlides/notesSlide57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49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tags" Target="../tags/tag152.xml"/><Relationship Id="rId2" Type="http://schemas.openxmlformats.org/officeDocument/2006/relationships/tags" Target="../tags/tag151.xml"/><Relationship Id="rId1" Type="http://schemas.openxmlformats.org/officeDocument/2006/relationships/tags" Target="../tags/tag150.xml"/><Relationship Id="rId6" Type="http://schemas.openxmlformats.org/officeDocument/2006/relationships/notesSlide" Target="../notesSlides/notesSlide58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5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5.xml"/><Relationship Id="rId1" Type="http://schemas.openxmlformats.org/officeDocument/2006/relationships/tags" Target="../tags/tag154.xml"/><Relationship Id="rId4" Type="http://schemas.openxmlformats.org/officeDocument/2006/relationships/notesSlide" Target="../notesSlides/notesSlide60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7.xml"/><Relationship Id="rId1" Type="http://schemas.openxmlformats.org/officeDocument/2006/relationships/tags" Target="../tags/tag156.xml"/><Relationship Id="rId4" Type="http://schemas.openxmlformats.org/officeDocument/2006/relationships/notesSlide" Target="../notesSlides/notesSlide6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8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60.xml"/><Relationship Id="rId1" Type="http://schemas.openxmlformats.org/officeDocument/2006/relationships/tags" Target="../tags/tag159.xml"/><Relationship Id="rId4" Type="http://schemas.openxmlformats.org/officeDocument/2006/relationships/notesSlide" Target="../notesSlides/notesSlide64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62.xml"/><Relationship Id="rId1" Type="http://schemas.openxmlformats.org/officeDocument/2006/relationships/tags" Target="../tags/tag161.xml"/><Relationship Id="rId4" Type="http://schemas.openxmlformats.org/officeDocument/2006/relationships/notesSlide" Target="../notesSlides/notesSlide65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64.xml"/><Relationship Id="rId1" Type="http://schemas.openxmlformats.org/officeDocument/2006/relationships/tags" Target="../tags/tag163.xml"/><Relationship Id="rId4" Type="http://schemas.openxmlformats.org/officeDocument/2006/relationships/notesSlide" Target="../notesSlides/notesSlide6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Hash Tables</a:t>
            </a:r>
          </a:p>
        </p:txBody>
      </p:sp>
      <p:sp>
        <p:nvSpPr>
          <p:cNvPr id="13" name="Subtitle 1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Mahdi Ebrahimi</a:t>
            </a:r>
          </a:p>
          <a:p>
            <a:r>
              <a:rPr lang="en-US" dirty="0"/>
              <a:t>Summer 2020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457200" y="6356350"/>
            <a:ext cx="1447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July 9, 2012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1752600" y="6356350"/>
            <a:ext cx="5638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CSE 332 Data Abstractions, Summer 2012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48600" y="6356350"/>
            <a:ext cx="838200" cy="365125"/>
          </a:xfrm>
        </p:spPr>
        <p:txBody>
          <a:bodyPr/>
          <a:lstStyle/>
          <a:p>
            <a:fld id="{2781ADA0-3BB4-460A-B7EB-C1A8DEAFE2E2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2526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Collision Resolution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Calling a State Farm agent is not an option…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457200" y="635635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July 9, 2012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2124075" y="6356350"/>
            <a:ext cx="489585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CSE 332 Data Abstractions, Summer 2012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7851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Collision Avoidance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With (</a:t>
            </a:r>
            <a:r>
              <a:rPr lang="en-US" sz="2400" dirty="0" err="1"/>
              <a:t>x%TableSize</a:t>
            </a:r>
            <a:r>
              <a:rPr lang="en-US" sz="2400" dirty="0"/>
              <a:t>), number of collisions depends on</a:t>
            </a:r>
          </a:p>
          <a:p>
            <a:r>
              <a:rPr lang="en-US" sz="2400" dirty="0"/>
              <a:t>the </a:t>
            </a:r>
            <a:r>
              <a:rPr lang="en-US" sz="2400" dirty="0" err="1"/>
              <a:t>ints</a:t>
            </a:r>
            <a:r>
              <a:rPr lang="en-US" sz="2400" dirty="0"/>
              <a:t> inserted</a:t>
            </a:r>
          </a:p>
          <a:p>
            <a:r>
              <a:rPr lang="en-US" sz="2400" dirty="0" err="1"/>
              <a:t>TableSize</a:t>
            </a:r>
            <a:endParaRPr lang="en-US" sz="2400" dirty="0"/>
          </a:p>
          <a:p>
            <a:pPr marL="57150" indent="0">
              <a:buNone/>
            </a:pPr>
            <a:endParaRPr lang="en-US" sz="1000" dirty="0"/>
          </a:p>
          <a:p>
            <a:pPr marL="0" indent="0">
              <a:buNone/>
            </a:pPr>
            <a:r>
              <a:rPr lang="en-US" sz="2400" dirty="0"/>
              <a:t>Larger table-size tends to help, but not always</a:t>
            </a:r>
          </a:p>
          <a:p>
            <a:r>
              <a:rPr lang="en-US" sz="2400" dirty="0"/>
              <a:t>Example: 70, 24, 56, 43, 10</a:t>
            </a:r>
            <a:br>
              <a:rPr lang="en-US" sz="2400" dirty="0"/>
            </a:br>
            <a:r>
              <a:rPr lang="en-US" sz="2400" dirty="0"/>
              <a:t>with </a:t>
            </a:r>
            <a:r>
              <a:rPr lang="en-US" sz="2400" dirty="0" err="1"/>
              <a:t>TableSize</a:t>
            </a:r>
            <a:r>
              <a:rPr lang="en-US" sz="2400" dirty="0"/>
              <a:t> = 10 and </a:t>
            </a:r>
            <a:r>
              <a:rPr lang="en-US" sz="2400" dirty="0" err="1"/>
              <a:t>TableSize</a:t>
            </a:r>
            <a:r>
              <a:rPr lang="en-US" sz="2400" dirty="0"/>
              <a:t> = 60</a:t>
            </a:r>
          </a:p>
          <a:p>
            <a:pPr marL="57150" indent="0">
              <a:buNone/>
            </a:pPr>
            <a:endParaRPr lang="en-US" sz="1000" dirty="0"/>
          </a:p>
          <a:p>
            <a:pPr marL="0" indent="0">
              <a:buNone/>
            </a:pPr>
            <a:r>
              <a:rPr lang="en-US" sz="2400" dirty="0"/>
              <a:t>Technique: Pick table size to be prime. Why?</a:t>
            </a:r>
          </a:p>
          <a:p>
            <a:r>
              <a:rPr lang="en-US" sz="2400" dirty="0"/>
              <a:t>Real-life data tends to have a pattern, </a:t>
            </a:r>
          </a:p>
          <a:p>
            <a:r>
              <a:rPr lang="en-US" sz="2400" dirty="0"/>
              <a:t>"Multiples of 61" are probably less likely than "multiples of 60"</a:t>
            </a:r>
          </a:p>
          <a:p>
            <a:r>
              <a:rPr lang="en-US" sz="2400" dirty="0"/>
              <a:t>Some collision strategies do better with prime size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457200" y="635635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July 9, 2012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2124075" y="6356350"/>
            <a:ext cx="489585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CSE 332 Data Abstractions, Summer 2012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982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Collision Resolution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2"/>
                </a:solidFill>
              </a:rPr>
              <a:t>Collision</a:t>
            </a:r>
            <a:r>
              <a:rPr lang="en-US" dirty="0"/>
              <a:t>: </a:t>
            </a:r>
          </a:p>
          <a:p>
            <a:pPr marL="0" indent="0">
              <a:buNone/>
            </a:pPr>
            <a:r>
              <a:rPr lang="en-US" dirty="0"/>
              <a:t>When two keys map to the same location in the hash table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We try to avoid it, but the number of keys always exceeds the table size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Ergo, hash tables generally must support some form of </a:t>
            </a:r>
            <a:r>
              <a:rPr lang="en-US" dirty="0">
                <a:solidFill>
                  <a:schemeClr val="accent2"/>
                </a:solidFill>
              </a:rPr>
              <a:t>collision resolution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457200" y="635635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July 9, 2012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2124075" y="6356350"/>
            <a:ext cx="489585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CSE 332 Data Abstractions, Summer 2012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1187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Flavors of Collision Resolution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Separate Chaining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Open Addressing</a:t>
            </a:r>
          </a:p>
          <a:p>
            <a:r>
              <a:rPr lang="en-US" dirty="0"/>
              <a:t>Linear Probing</a:t>
            </a:r>
          </a:p>
          <a:p>
            <a:r>
              <a:rPr lang="en-US" dirty="0"/>
              <a:t>Quadratic Probing</a:t>
            </a:r>
          </a:p>
          <a:p>
            <a:r>
              <a:rPr lang="en-US" dirty="0"/>
              <a:t>Double Hashing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457200" y="635635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July 9, 2012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2124075" y="6356350"/>
            <a:ext cx="489585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CSE 332 Data Abstractions, Summer 2012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1825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Terminology Warning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We and the book use the terms</a:t>
            </a:r>
          </a:p>
          <a:p>
            <a:r>
              <a:rPr lang="en-US" sz="2400" dirty="0"/>
              <a:t>"chaining" or "separate chaining"</a:t>
            </a:r>
          </a:p>
          <a:p>
            <a:r>
              <a:rPr lang="en-US" sz="2400" dirty="0"/>
              <a:t>"open addressing</a:t>
            </a:r>
            <a:r>
              <a:rPr lang="en-US" sz="2800" dirty="0"/>
              <a:t>"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2800" dirty="0"/>
              <a:t>Very confusingly, others use the terms</a:t>
            </a:r>
          </a:p>
          <a:p>
            <a:r>
              <a:rPr lang="en-US" sz="2400" dirty="0"/>
              <a:t>"open hashing" for "chaining"</a:t>
            </a:r>
          </a:p>
          <a:p>
            <a:r>
              <a:rPr lang="en-US" sz="2400" dirty="0"/>
              <a:t>"closed hashing" for "open addressing"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2800" dirty="0"/>
              <a:t>We also do trees upside-down</a:t>
            </a:r>
          </a:p>
        </p:txBody>
      </p:sp>
      <p:sp>
        <p:nvSpPr>
          <p:cNvPr id="21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457200" y="635635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July 9, 2012</a:t>
            </a:r>
          </a:p>
        </p:txBody>
      </p:sp>
      <p:sp>
        <p:nvSpPr>
          <p:cNvPr id="22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2124075" y="6356350"/>
            <a:ext cx="489585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CSE 332 Data Abstractions, Summer 2012</a:t>
            </a:r>
          </a:p>
        </p:txBody>
      </p:sp>
      <p:sp>
        <p:nvSpPr>
          <p:cNvPr id="2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t>14</a:t>
            </a:fld>
            <a:endParaRPr lang="en-US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8994" y="4301892"/>
            <a:ext cx="1881188" cy="1905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2700950" y="5063148"/>
            <a:ext cx="1417622" cy="1162330"/>
            <a:chOff x="2700950" y="5266344"/>
            <a:chExt cx="1417622" cy="1162330"/>
          </a:xfrm>
        </p:grpSpPr>
        <p:sp>
          <p:nvSpPr>
            <p:cNvPr id="8" name="Oval 3"/>
            <p:cNvSpPr>
              <a:spLocks noChangeAspect="1"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3086477" y="6207638"/>
              <a:ext cx="271604" cy="20170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000" dirty="0"/>
            </a:p>
          </p:txBody>
        </p:sp>
        <p:sp>
          <p:nvSpPr>
            <p:cNvPr id="9" name="Oval 6"/>
            <p:cNvSpPr>
              <a:spLocks noChangeAspect="1"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3656845" y="5736991"/>
              <a:ext cx="271604" cy="20170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000" dirty="0"/>
            </a:p>
          </p:txBody>
        </p:sp>
        <p:sp>
          <p:nvSpPr>
            <p:cNvPr id="10" name="Oval 7"/>
            <p:cNvSpPr>
              <a:spLocks noChangeAspect="1"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2896354" y="5736991"/>
              <a:ext cx="271604" cy="20170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000" dirty="0"/>
            </a:p>
          </p:txBody>
        </p:sp>
        <p:sp>
          <p:nvSpPr>
            <p:cNvPr id="11" name="Oval 9"/>
            <p:cNvSpPr>
              <a:spLocks noChangeAspect="1"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3276600" y="5266344"/>
              <a:ext cx="271604" cy="20170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000" dirty="0"/>
            </a:p>
          </p:txBody>
        </p:sp>
        <p:cxnSp>
          <p:nvCxnSpPr>
            <p:cNvPr id="12" name="AutoShape 15"/>
            <p:cNvCxnSpPr>
              <a:cxnSpLocks noChangeShapeType="1"/>
              <a:stCxn id="11" idx="3"/>
              <a:endCxn id="10" idx="0"/>
            </p:cNvCxnSpPr>
            <p:nvPr>
              <p:custDataLst>
                <p:tags r:id="rId5"/>
              </p:custDataLst>
            </p:nvPr>
          </p:nvCxnSpPr>
          <p:spPr bwMode="auto">
            <a:xfrm flipH="1">
              <a:off x="3032156" y="5448720"/>
              <a:ext cx="284053" cy="27818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3" name="AutoShape 16"/>
            <p:cNvCxnSpPr>
              <a:cxnSpLocks noChangeShapeType="1"/>
              <a:stCxn id="11" idx="5"/>
              <a:endCxn id="9" idx="0"/>
            </p:cNvCxnSpPr>
            <p:nvPr>
              <p:custDataLst>
                <p:tags r:id="rId6"/>
              </p:custDataLst>
            </p:nvPr>
          </p:nvCxnSpPr>
          <p:spPr bwMode="auto">
            <a:xfrm>
              <a:off x="3508595" y="5448720"/>
              <a:ext cx="284052" cy="27818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4" name="AutoShape 17"/>
            <p:cNvCxnSpPr>
              <a:cxnSpLocks noChangeShapeType="1"/>
              <a:stCxn id="10" idx="5"/>
              <a:endCxn id="8" idx="0"/>
            </p:cNvCxnSpPr>
            <p:nvPr>
              <p:custDataLst>
                <p:tags r:id="rId7"/>
              </p:custDataLst>
            </p:nvPr>
          </p:nvCxnSpPr>
          <p:spPr bwMode="auto">
            <a:xfrm>
              <a:off x="3128349" y="5919367"/>
              <a:ext cx="93929" cy="27818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15" name="Oval 20"/>
            <p:cNvSpPr>
              <a:spLocks noChangeAspect="1"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3846968" y="6207638"/>
              <a:ext cx="271604" cy="20170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000" dirty="0"/>
            </a:p>
          </p:txBody>
        </p:sp>
        <p:cxnSp>
          <p:nvCxnSpPr>
            <p:cNvPr id="16" name="AutoShape 21"/>
            <p:cNvCxnSpPr>
              <a:cxnSpLocks noChangeShapeType="1"/>
              <a:stCxn id="9" idx="5"/>
              <a:endCxn id="15" idx="0"/>
            </p:cNvCxnSpPr>
            <p:nvPr>
              <p:custDataLst>
                <p:tags r:id="rId9"/>
              </p:custDataLst>
            </p:nvPr>
          </p:nvCxnSpPr>
          <p:spPr bwMode="auto">
            <a:xfrm>
              <a:off x="3888840" y="5919367"/>
              <a:ext cx="93929" cy="27818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17" name="Oval 22"/>
            <p:cNvSpPr>
              <a:spLocks noChangeAspect="1"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2700950" y="6226968"/>
              <a:ext cx="271604" cy="20170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000" dirty="0"/>
            </a:p>
          </p:txBody>
        </p:sp>
        <p:cxnSp>
          <p:nvCxnSpPr>
            <p:cNvPr id="18" name="AutoShape 23"/>
            <p:cNvCxnSpPr>
              <a:cxnSpLocks noChangeShapeType="1"/>
              <a:endCxn id="17" idx="0"/>
            </p:cNvCxnSpPr>
            <p:nvPr>
              <p:custDataLst>
                <p:tags r:id="rId11"/>
              </p:custDataLst>
            </p:nvPr>
          </p:nvCxnSpPr>
          <p:spPr bwMode="auto">
            <a:xfrm flipH="1">
              <a:off x="2836752" y="5938697"/>
              <a:ext cx="93930" cy="27818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19" name="Oval 22"/>
            <p:cNvSpPr>
              <a:spLocks noChangeAspect="1"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3462950" y="6194191"/>
              <a:ext cx="271604" cy="20170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000" dirty="0"/>
            </a:p>
          </p:txBody>
        </p:sp>
        <p:cxnSp>
          <p:nvCxnSpPr>
            <p:cNvPr id="20" name="AutoShape 23"/>
            <p:cNvCxnSpPr>
              <a:cxnSpLocks noChangeShapeType="1"/>
              <a:endCxn id="19" idx="0"/>
            </p:cNvCxnSpPr>
            <p:nvPr>
              <p:custDataLst>
                <p:tags r:id="rId13"/>
              </p:custDataLst>
            </p:nvPr>
          </p:nvCxnSpPr>
          <p:spPr bwMode="auto">
            <a:xfrm flipH="1">
              <a:off x="3598752" y="5905920"/>
              <a:ext cx="93930" cy="27818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1119955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Separate Chaining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2844800" y="762000"/>
            <a:ext cx="6070600" cy="5486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dirty="0"/>
              <a:t>All keys that map to the same </a:t>
            </a:r>
            <a:br>
              <a:rPr lang="en-US" sz="2600" dirty="0"/>
            </a:br>
            <a:r>
              <a:rPr lang="en-US" sz="2600" dirty="0"/>
              <a:t>table location are kept in a linked list (a.k.a. a "chain" or "bucket")</a:t>
            </a:r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r>
              <a:rPr lang="en-US" sz="2600" dirty="0"/>
              <a:t>As easy as it sounds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600" dirty="0"/>
              <a:t>Example: </a:t>
            </a:r>
            <a:br>
              <a:rPr lang="en-US" sz="2600" dirty="0"/>
            </a:br>
            <a:r>
              <a:rPr lang="en-US" sz="2600" dirty="0"/>
              <a:t>	insert 10, 22, 86, 12, 42 </a:t>
            </a:r>
            <a:br>
              <a:rPr lang="en-US" sz="2600" dirty="0"/>
            </a:br>
            <a:r>
              <a:rPr lang="en-US" sz="2600" dirty="0"/>
              <a:t>	with h(x) = x % 10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4294967295"/>
          </p:nvPr>
        </p:nvSpPr>
        <p:spPr>
          <a:xfrm>
            <a:off x="457200" y="635635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July 9, 2012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2124075" y="6356350"/>
            <a:ext cx="489585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CSE 332 Data Abstractions, Summer 2012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pPr/>
              <a:t>15</a:t>
            </a:fld>
            <a:endParaRPr lang="en-US"/>
          </a:p>
        </p:txBody>
      </p:sp>
      <p:graphicFrame>
        <p:nvGraphicFramePr>
          <p:cNvPr id="7" name="Group 64"/>
          <p:cNvGraphicFramePr>
            <a:graphicFrameLocks noGrp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781900897"/>
              </p:ext>
            </p:extLst>
          </p:nvPr>
        </p:nvGraphicFramePr>
        <p:xfrm>
          <a:off x="609600" y="1447800"/>
          <a:ext cx="1219200" cy="3817938"/>
        </p:xfrm>
        <a:graphic>
          <a:graphicData uri="http://schemas.openxmlformats.org/drawingml/2006/table">
            <a:tbl>
              <a:tblPr/>
              <a:tblGrid>
                <a:gridCol w="6386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/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/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/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3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/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4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/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5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/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6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/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7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/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8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8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/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9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/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18630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Separate Chaining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2844800" y="762000"/>
            <a:ext cx="6070600" cy="5486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dirty="0"/>
              <a:t>All keys that map to the same </a:t>
            </a:r>
            <a:br>
              <a:rPr lang="en-US" sz="2600" dirty="0"/>
            </a:br>
            <a:r>
              <a:rPr lang="en-US" sz="2600" dirty="0"/>
              <a:t>table location are kept in a linked list (a.k.a. a "chain" or "bucket")</a:t>
            </a:r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r>
              <a:rPr lang="en-US" sz="2600" dirty="0"/>
              <a:t>As easy as it sounds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600" dirty="0"/>
              <a:t>Example: </a:t>
            </a:r>
            <a:br>
              <a:rPr lang="en-US" sz="2600" dirty="0"/>
            </a:br>
            <a:r>
              <a:rPr lang="en-US" sz="2600" dirty="0"/>
              <a:t>	insert 10, 22, 86, 12, 42 </a:t>
            </a:r>
            <a:br>
              <a:rPr lang="en-US" sz="2600" dirty="0"/>
            </a:br>
            <a:r>
              <a:rPr lang="en-US" sz="2600" dirty="0"/>
              <a:t>	with h(x) = x % 10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4294967295"/>
          </p:nvPr>
        </p:nvSpPr>
        <p:spPr>
          <a:xfrm>
            <a:off x="457200" y="635635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July 9, 2012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2124075" y="6356350"/>
            <a:ext cx="489585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CSE 332 Data Abstractions, Summer 2012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pPr/>
              <a:t>16</a:t>
            </a:fld>
            <a:endParaRPr lang="en-US"/>
          </a:p>
        </p:txBody>
      </p:sp>
      <p:graphicFrame>
        <p:nvGraphicFramePr>
          <p:cNvPr id="7" name="Group 64"/>
          <p:cNvGraphicFramePr>
            <a:graphicFrameLocks noGrp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697522458"/>
              </p:ext>
            </p:extLst>
          </p:nvPr>
        </p:nvGraphicFramePr>
        <p:xfrm>
          <a:off x="609600" y="1447800"/>
          <a:ext cx="1219200" cy="3817938"/>
        </p:xfrm>
        <a:graphic>
          <a:graphicData uri="http://schemas.openxmlformats.org/drawingml/2006/table">
            <a:tbl>
              <a:tblPr/>
              <a:tblGrid>
                <a:gridCol w="6386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/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/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3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/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4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/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5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/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6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/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7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/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8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8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/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9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/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pSp>
        <p:nvGrpSpPr>
          <p:cNvPr id="8" name="Group 7"/>
          <p:cNvGrpSpPr/>
          <p:nvPr/>
        </p:nvGrpSpPr>
        <p:grpSpPr>
          <a:xfrm>
            <a:off x="1657350" y="1455420"/>
            <a:ext cx="1114637" cy="365760"/>
            <a:chOff x="1657350" y="1455420"/>
            <a:chExt cx="1114637" cy="365760"/>
          </a:xfrm>
        </p:grpSpPr>
        <p:grpSp>
          <p:nvGrpSpPr>
            <p:cNvPr id="17" name="Group 16"/>
            <p:cNvGrpSpPr/>
            <p:nvPr/>
          </p:nvGrpSpPr>
          <p:grpSpPr>
            <a:xfrm>
              <a:off x="2040467" y="1455420"/>
              <a:ext cx="731520" cy="365760"/>
              <a:chOff x="7281333" y="254000"/>
              <a:chExt cx="731520" cy="365760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7281333" y="254000"/>
                <a:ext cx="365760" cy="36576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dirty="0">
                    <a:solidFill>
                      <a:sysClr val="windowText" lastClr="000000"/>
                    </a:solidFill>
                  </a:rPr>
                  <a:t>10</a:t>
                </a:r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7647093" y="254000"/>
                <a:ext cx="365760" cy="36576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dirty="0">
                    <a:solidFill>
                      <a:sysClr val="windowText" lastClr="000000"/>
                    </a:solidFill>
                  </a:rPr>
                  <a:t>/</a:t>
                </a:r>
              </a:p>
            </p:txBody>
          </p:sp>
        </p:grpSp>
        <p:cxnSp>
          <p:nvCxnSpPr>
            <p:cNvPr id="6" name="Straight Arrow Connector 5"/>
            <p:cNvCxnSpPr>
              <a:endCxn id="18" idx="1"/>
            </p:cNvCxnSpPr>
            <p:nvPr/>
          </p:nvCxnSpPr>
          <p:spPr>
            <a:xfrm>
              <a:off x="1657350" y="1638300"/>
              <a:ext cx="383117" cy="0"/>
            </a:xfrm>
            <a:prstGeom prst="straightConnector1">
              <a:avLst/>
            </a:prstGeom>
            <a:ln w="19050">
              <a:solidFill>
                <a:schemeClr val="tx2">
                  <a:lumMod val="50000"/>
                  <a:lumOff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940914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Separate Chaining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2844800" y="762000"/>
            <a:ext cx="6070600" cy="5486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dirty="0"/>
              <a:t>All keys that map to the same </a:t>
            </a:r>
            <a:br>
              <a:rPr lang="en-US" sz="2600" dirty="0"/>
            </a:br>
            <a:r>
              <a:rPr lang="en-US" sz="2600" dirty="0"/>
              <a:t>table location are kept in a linked list (a.k.a. a "chain" or "bucket")</a:t>
            </a:r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r>
              <a:rPr lang="en-US" sz="2600" dirty="0"/>
              <a:t>As easy as it sounds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600" dirty="0"/>
              <a:t>Example: </a:t>
            </a:r>
            <a:br>
              <a:rPr lang="en-US" sz="2600" dirty="0"/>
            </a:br>
            <a:r>
              <a:rPr lang="en-US" sz="2600" dirty="0"/>
              <a:t>	insert 10, 22, 86, 12, 42 </a:t>
            </a:r>
            <a:br>
              <a:rPr lang="en-US" sz="2600" dirty="0"/>
            </a:br>
            <a:r>
              <a:rPr lang="en-US" sz="2600" dirty="0"/>
              <a:t>	with h(x) = x % 10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4294967295"/>
          </p:nvPr>
        </p:nvSpPr>
        <p:spPr>
          <a:xfrm>
            <a:off x="457200" y="635635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July 9, 2012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2124075" y="6356350"/>
            <a:ext cx="489585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CSE 332 Data Abstractions, Summer 2012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pPr/>
              <a:t>17</a:t>
            </a:fld>
            <a:endParaRPr lang="en-US"/>
          </a:p>
        </p:txBody>
      </p:sp>
      <p:graphicFrame>
        <p:nvGraphicFramePr>
          <p:cNvPr id="7" name="Group 64"/>
          <p:cNvGraphicFramePr>
            <a:graphicFrameLocks noGrp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4222893432"/>
              </p:ext>
            </p:extLst>
          </p:nvPr>
        </p:nvGraphicFramePr>
        <p:xfrm>
          <a:off x="609600" y="1447800"/>
          <a:ext cx="1219200" cy="3817938"/>
        </p:xfrm>
        <a:graphic>
          <a:graphicData uri="http://schemas.openxmlformats.org/drawingml/2006/table">
            <a:tbl>
              <a:tblPr/>
              <a:tblGrid>
                <a:gridCol w="6386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/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3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/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4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/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5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/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6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/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7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/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8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8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/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9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/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pSp>
        <p:nvGrpSpPr>
          <p:cNvPr id="8" name="Group 7"/>
          <p:cNvGrpSpPr/>
          <p:nvPr/>
        </p:nvGrpSpPr>
        <p:grpSpPr>
          <a:xfrm>
            <a:off x="1657350" y="1455420"/>
            <a:ext cx="1114637" cy="365760"/>
            <a:chOff x="1657350" y="1455420"/>
            <a:chExt cx="1114637" cy="365760"/>
          </a:xfrm>
        </p:grpSpPr>
        <p:grpSp>
          <p:nvGrpSpPr>
            <p:cNvPr id="17" name="Group 16"/>
            <p:cNvGrpSpPr/>
            <p:nvPr/>
          </p:nvGrpSpPr>
          <p:grpSpPr>
            <a:xfrm>
              <a:off x="2040467" y="1455420"/>
              <a:ext cx="731520" cy="365760"/>
              <a:chOff x="7281333" y="254000"/>
              <a:chExt cx="731520" cy="365760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7281333" y="254000"/>
                <a:ext cx="365760" cy="36576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dirty="0">
                    <a:solidFill>
                      <a:sysClr val="windowText" lastClr="000000"/>
                    </a:solidFill>
                  </a:rPr>
                  <a:t>10</a:t>
                </a:r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7647093" y="254000"/>
                <a:ext cx="365760" cy="36576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dirty="0">
                    <a:solidFill>
                      <a:sysClr val="windowText" lastClr="000000"/>
                    </a:solidFill>
                  </a:rPr>
                  <a:t>/</a:t>
                </a:r>
              </a:p>
            </p:txBody>
          </p:sp>
        </p:grpSp>
        <p:cxnSp>
          <p:nvCxnSpPr>
            <p:cNvPr id="6" name="Straight Arrow Connector 5"/>
            <p:cNvCxnSpPr>
              <a:endCxn id="18" idx="1"/>
            </p:cNvCxnSpPr>
            <p:nvPr/>
          </p:nvCxnSpPr>
          <p:spPr>
            <a:xfrm>
              <a:off x="1657350" y="1638300"/>
              <a:ext cx="383117" cy="0"/>
            </a:xfrm>
            <a:prstGeom prst="straightConnector1">
              <a:avLst/>
            </a:prstGeom>
            <a:ln w="19050">
              <a:solidFill>
                <a:schemeClr val="tx2">
                  <a:lumMod val="50000"/>
                  <a:lumOff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1657350" y="2236470"/>
            <a:ext cx="1114637" cy="365760"/>
            <a:chOff x="1657350" y="1455420"/>
            <a:chExt cx="1114637" cy="365760"/>
          </a:xfrm>
        </p:grpSpPr>
        <p:grpSp>
          <p:nvGrpSpPr>
            <p:cNvPr id="16" name="Group 15"/>
            <p:cNvGrpSpPr/>
            <p:nvPr/>
          </p:nvGrpSpPr>
          <p:grpSpPr>
            <a:xfrm>
              <a:off x="2040467" y="1455420"/>
              <a:ext cx="731520" cy="365760"/>
              <a:chOff x="7281333" y="254000"/>
              <a:chExt cx="731520" cy="365760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7281333" y="254000"/>
                <a:ext cx="365760" cy="36576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dirty="0">
                    <a:solidFill>
                      <a:sysClr val="windowText" lastClr="000000"/>
                    </a:solidFill>
                  </a:rPr>
                  <a:t>22</a:t>
                </a:r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7647093" y="254000"/>
                <a:ext cx="365760" cy="36576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dirty="0">
                    <a:solidFill>
                      <a:sysClr val="windowText" lastClr="000000"/>
                    </a:solidFill>
                  </a:rPr>
                  <a:t>/</a:t>
                </a:r>
              </a:p>
            </p:txBody>
          </p:sp>
        </p:grpSp>
        <p:cxnSp>
          <p:nvCxnSpPr>
            <p:cNvPr id="20" name="Straight Arrow Connector 19"/>
            <p:cNvCxnSpPr>
              <a:endCxn id="21" idx="1"/>
            </p:cNvCxnSpPr>
            <p:nvPr/>
          </p:nvCxnSpPr>
          <p:spPr>
            <a:xfrm>
              <a:off x="1657350" y="1638300"/>
              <a:ext cx="383117" cy="0"/>
            </a:xfrm>
            <a:prstGeom prst="straightConnector1">
              <a:avLst/>
            </a:prstGeom>
            <a:ln w="19050">
              <a:solidFill>
                <a:schemeClr val="tx2">
                  <a:lumMod val="50000"/>
                  <a:lumOff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380349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Separate Chaining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2844800" y="762000"/>
            <a:ext cx="6070600" cy="5486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dirty="0"/>
              <a:t>All keys that map to the same </a:t>
            </a:r>
            <a:br>
              <a:rPr lang="en-US" sz="2600" dirty="0"/>
            </a:br>
            <a:r>
              <a:rPr lang="en-US" sz="2600" dirty="0"/>
              <a:t>table location are kept in a linked list (a.k.a. a "chain" or "bucket")</a:t>
            </a:r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r>
              <a:rPr lang="en-US" sz="2600" dirty="0"/>
              <a:t>As easy as it sounds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600" dirty="0"/>
              <a:t>Example: </a:t>
            </a:r>
            <a:br>
              <a:rPr lang="en-US" sz="2600" dirty="0"/>
            </a:br>
            <a:r>
              <a:rPr lang="en-US" sz="2600" dirty="0"/>
              <a:t>	insert 10, 22, 86, 12, 42 </a:t>
            </a:r>
            <a:br>
              <a:rPr lang="en-US" sz="2600" dirty="0"/>
            </a:br>
            <a:r>
              <a:rPr lang="en-US" sz="2600" dirty="0"/>
              <a:t>	with h(x) = x % 10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4294967295"/>
          </p:nvPr>
        </p:nvSpPr>
        <p:spPr>
          <a:xfrm>
            <a:off x="457200" y="635635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July 9, 2012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2124075" y="6356350"/>
            <a:ext cx="489585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CSE 332 Data Abstractions, Summer 2012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pPr/>
              <a:t>18</a:t>
            </a:fld>
            <a:endParaRPr lang="en-US"/>
          </a:p>
        </p:txBody>
      </p:sp>
      <p:graphicFrame>
        <p:nvGraphicFramePr>
          <p:cNvPr id="7" name="Group 64"/>
          <p:cNvGraphicFramePr>
            <a:graphicFrameLocks noGrp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410094552"/>
              </p:ext>
            </p:extLst>
          </p:nvPr>
        </p:nvGraphicFramePr>
        <p:xfrm>
          <a:off x="609600" y="1447800"/>
          <a:ext cx="1219200" cy="3817938"/>
        </p:xfrm>
        <a:graphic>
          <a:graphicData uri="http://schemas.openxmlformats.org/drawingml/2006/table">
            <a:tbl>
              <a:tblPr/>
              <a:tblGrid>
                <a:gridCol w="6386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/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3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/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4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/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5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/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6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7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/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8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8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/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9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/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pSp>
        <p:nvGrpSpPr>
          <p:cNvPr id="8" name="Group 7"/>
          <p:cNvGrpSpPr/>
          <p:nvPr/>
        </p:nvGrpSpPr>
        <p:grpSpPr>
          <a:xfrm>
            <a:off x="1657350" y="1455420"/>
            <a:ext cx="1114637" cy="365760"/>
            <a:chOff x="1657350" y="1455420"/>
            <a:chExt cx="1114637" cy="365760"/>
          </a:xfrm>
        </p:grpSpPr>
        <p:grpSp>
          <p:nvGrpSpPr>
            <p:cNvPr id="17" name="Group 16"/>
            <p:cNvGrpSpPr/>
            <p:nvPr/>
          </p:nvGrpSpPr>
          <p:grpSpPr>
            <a:xfrm>
              <a:off x="2040467" y="1455420"/>
              <a:ext cx="731520" cy="365760"/>
              <a:chOff x="7281333" y="254000"/>
              <a:chExt cx="731520" cy="365760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7281333" y="254000"/>
                <a:ext cx="365760" cy="36576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dirty="0">
                    <a:solidFill>
                      <a:sysClr val="windowText" lastClr="000000"/>
                    </a:solidFill>
                  </a:rPr>
                  <a:t>10</a:t>
                </a:r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7647093" y="254000"/>
                <a:ext cx="365760" cy="36576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dirty="0">
                    <a:solidFill>
                      <a:sysClr val="windowText" lastClr="000000"/>
                    </a:solidFill>
                  </a:rPr>
                  <a:t>/</a:t>
                </a:r>
              </a:p>
            </p:txBody>
          </p:sp>
        </p:grpSp>
        <p:cxnSp>
          <p:nvCxnSpPr>
            <p:cNvPr id="6" name="Straight Arrow Connector 5"/>
            <p:cNvCxnSpPr>
              <a:endCxn id="18" idx="1"/>
            </p:cNvCxnSpPr>
            <p:nvPr/>
          </p:nvCxnSpPr>
          <p:spPr>
            <a:xfrm>
              <a:off x="1657350" y="1638300"/>
              <a:ext cx="383117" cy="0"/>
            </a:xfrm>
            <a:prstGeom prst="straightConnector1">
              <a:avLst/>
            </a:prstGeom>
            <a:ln w="19050">
              <a:solidFill>
                <a:schemeClr val="tx2">
                  <a:lumMod val="50000"/>
                  <a:lumOff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1657350" y="2236470"/>
            <a:ext cx="1114637" cy="365760"/>
            <a:chOff x="1657350" y="1455420"/>
            <a:chExt cx="1114637" cy="365760"/>
          </a:xfrm>
        </p:grpSpPr>
        <p:grpSp>
          <p:nvGrpSpPr>
            <p:cNvPr id="16" name="Group 15"/>
            <p:cNvGrpSpPr/>
            <p:nvPr/>
          </p:nvGrpSpPr>
          <p:grpSpPr>
            <a:xfrm>
              <a:off x="2040467" y="1455420"/>
              <a:ext cx="731520" cy="365760"/>
              <a:chOff x="7281333" y="254000"/>
              <a:chExt cx="731520" cy="365760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7281333" y="254000"/>
                <a:ext cx="365760" cy="36576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dirty="0">
                    <a:solidFill>
                      <a:sysClr val="windowText" lastClr="000000"/>
                    </a:solidFill>
                  </a:rPr>
                  <a:t>22</a:t>
                </a:r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7647093" y="254000"/>
                <a:ext cx="365760" cy="36576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dirty="0">
                    <a:solidFill>
                      <a:sysClr val="windowText" lastClr="000000"/>
                    </a:solidFill>
                  </a:rPr>
                  <a:t>/</a:t>
                </a:r>
              </a:p>
            </p:txBody>
          </p:sp>
        </p:grpSp>
        <p:cxnSp>
          <p:nvCxnSpPr>
            <p:cNvPr id="20" name="Straight Arrow Connector 19"/>
            <p:cNvCxnSpPr>
              <a:endCxn id="21" idx="1"/>
            </p:cNvCxnSpPr>
            <p:nvPr/>
          </p:nvCxnSpPr>
          <p:spPr>
            <a:xfrm>
              <a:off x="1657350" y="1638300"/>
              <a:ext cx="383117" cy="0"/>
            </a:xfrm>
            <a:prstGeom prst="straightConnector1">
              <a:avLst/>
            </a:prstGeom>
            <a:ln w="19050">
              <a:solidFill>
                <a:schemeClr val="tx2">
                  <a:lumMod val="50000"/>
                  <a:lumOff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1657350" y="3731895"/>
            <a:ext cx="1114637" cy="365760"/>
            <a:chOff x="1657350" y="1455420"/>
            <a:chExt cx="1114637" cy="365760"/>
          </a:xfrm>
        </p:grpSpPr>
        <p:grpSp>
          <p:nvGrpSpPr>
            <p:cNvPr id="24" name="Group 23"/>
            <p:cNvGrpSpPr/>
            <p:nvPr/>
          </p:nvGrpSpPr>
          <p:grpSpPr>
            <a:xfrm>
              <a:off x="2040467" y="1455420"/>
              <a:ext cx="731520" cy="365760"/>
              <a:chOff x="7281333" y="254000"/>
              <a:chExt cx="731520" cy="365760"/>
            </a:xfrm>
          </p:grpSpPr>
          <p:sp>
            <p:nvSpPr>
              <p:cNvPr id="26" name="Rectangle 25"/>
              <p:cNvSpPr/>
              <p:nvPr/>
            </p:nvSpPr>
            <p:spPr>
              <a:xfrm>
                <a:off x="7281333" y="254000"/>
                <a:ext cx="365760" cy="36576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dirty="0">
                    <a:solidFill>
                      <a:sysClr val="windowText" lastClr="000000"/>
                    </a:solidFill>
                  </a:rPr>
                  <a:t>86</a:t>
                </a: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7647093" y="254000"/>
                <a:ext cx="365760" cy="36576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dirty="0">
                    <a:solidFill>
                      <a:sysClr val="windowText" lastClr="000000"/>
                    </a:solidFill>
                  </a:rPr>
                  <a:t>/</a:t>
                </a:r>
              </a:p>
            </p:txBody>
          </p:sp>
        </p:grpSp>
        <p:cxnSp>
          <p:nvCxnSpPr>
            <p:cNvPr id="25" name="Straight Arrow Connector 24"/>
            <p:cNvCxnSpPr>
              <a:endCxn id="26" idx="1"/>
            </p:cNvCxnSpPr>
            <p:nvPr/>
          </p:nvCxnSpPr>
          <p:spPr>
            <a:xfrm>
              <a:off x="1657350" y="1638300"/>
              <a:ext cx="383117" cy="0"/>
            </a:xfrm>
            <a:prstGeom prst="straightConnector1">
              <a:avLst/>
            </a:prstGeom>
            <a:ln w="19050">
              <a:solidFill>
                <a:schemeClr val="tx2">
                  <a:lumMod val="50000"/>
                  <a:lumOff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600100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Separate Chaining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2844800" y="762000"/>
            <a:ext cx="6070600" cy="5486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dirty="0"/>
              <a:t>All keys that map to the same </a:t>
            </a:r>
            <a:br>
              <a:rPr lang="en-US" sz="2600" dirty="0"/>
            </a:br>
            <a:r>
              <a:rPr lang="en-US" sz="2600" dirty="0"/>
              <a:t>table location are kept in a linked list (a.k.a. a "chain" or "bucket")</a:t>
            </a:r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r>
              <a:rPr lang="en-US" sz="2600" dirty="0"/>
              <a:t>As easy as it sounds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600" dirty="0"/>
              <a:t>Example: </a:t>
            </a:r>
            <a:br>
              <a:rPr lang="en-US" sz="2600" dirty="0"/>
            </a:br>
            <a:r>
              <a:rPr lang="en-US" sz="2600" dirty="0"/>
              <a:t>	insert 10, 22, 86, 12, 42 </a:t>
            </a:r>
            <a:br>
              <a:rPr lang="en-US" sz="2600" dirty="0"/>
            </a:br>
            <a:r>
              <a:rPr lang="en-US" sz="2600" dirty="0"/>
              <a:t>	with h(x) = x % 10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4294967295"/>
          </p:nvPr>
        </p:nvSpPr>
        <p:spPr>
          <a:xfrm>
            <a:off x="457200" y="635635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July 9, 2012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2124075" y="6356350"/>
            <a:ext cx="489585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CSE 332 Data Abstractions, Summer 2012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pPr/>
              <a:t>19</a:t>
            </a:fld>
            <a:endParaRPr lang="en-US"/>
          </a:p>
        </p:txBody>
      </p:sp>
      <p:graphicFrame>
        <p:nvGraphicFramePr>
          <p:cNvPr id="7" name="Group 64"/>
          <p:cNvGraphicFramePr>
            <a:graphicFrameLocks noGrp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456413790"/>
              </p:ext>
            </p:extLst>
          </p:nvPr>
        </p:nvGraphicFramePr>
        <p:xfrm>
          <a:off x="609600" y="1447800"/>
          <a:ext cx="1219200" cy="3817938"/>
        </p:xfrm>
        <a:graphic>
          <a:graphicData uri="http://schemas.openxmlformats.org/drawingml/2006/table">
            <a:tbl>
              <a:tblPr/>
              <a:tblGrid>
                <a:gridCol w="6386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/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3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/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4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/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5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/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6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7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/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8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8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/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9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/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pSp>
        <p:nvGrpSpPr>
          <p:cNvPr id="8" name="Group 7"/>
          <p:cNvGrpSpPr/>
          <p:nvPr/>
        </p:nvGrpSpPr>
        <p:grpSpPr>
          <a:xfrm>
            <a:off x="1657350" y="1455420"/>
            <a:ext cx="1114637" cy="365760"/>
            <a:chOff x="1657350" y="1455420"/>
            <a:chExt cx="1114637" cy="365760"/>
          </a:xfrm>
        </p:grpSpPr>
        <p:grpSp>
          <p:nvGrpSpPr>
            <p:cNvPr id="17" name="Group 16"/>
            <p:cNvGrpSpPr/>
            <p:nvPr/>
          </p:nvGrpSpPr>
          <p:grpSpPr>
            <a:xfrm>
              <a:off x="2040467" y="1455420"/>
              <a:ext cx="731520" cy="365760"/>
              <a:chOff x="7281333" y="254000"/>
              <a:chExt cx="731520" cy="365760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7281333" y="254000"/>
                <a:ext cx="365760" cy="36576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dirty="0">
                    <a:solidFill>
                      <a:sysClr val="windowText" lastClr="000000"/>
                    </a:solidFill>
                  </a:rPr>
                  <a:t>10</a:t>
                </a:r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7647093" y="254000"/>
                <a:ext cx="365760" cy="36576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dirty="0">
                    <a:solidFill>
                      <a:sysClr val="windowText" lastClr="000000"/>
                    </a:solidFill>
                  </a:rPr>
                  <a:t>/</a:t>
                </a:r>
              </a:p>
            </p:txBody>
          </p:sp>
        </p:grpSp>
        <p:cxnSp>
          <p:nvCxnSpPr>
            <p:cNvPr id="6" name="Straight Arrow Connector 5"/>
            <p:cNvCxnSpPr>
              <a:endCxn id="18" idx="1"/>
            </p:cNvCxnSpPr>
            <p:nvPr/>
          </p:nvCxnSpPr>
          <p:spPr>
            <a:xfrm>
              <a:off x="1657350" y="1638300"/>
              <a:ext cx="383117" cy="0"/>
            </a:xfrm>
            <a:prstGeom prst="straightConnector1">
              <a:avLst/>
            </a:prstGeom>
            <a:ln w="19050">
              <a:solidFill>
                <a:schemeClr val="tx2">
                  <a:lumMod val="50000"/>
                  <a:lumOff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1657350" y="2236470"/>
            <a:ext cx="1114637" cy="365760"/>
            <a:chOff x="1657350" y="1455420"/>
            <a:chExt cx="1114637" cy="365760"/>
          </a:xfrm>
        </p:grpSpPr>
        <p:grpSp>
          <p:nvGrpSpPr>
            <p:cNvPr id="16" name="Group 15"/>
            <p:cNvGrpSpPr/>
            <p:nvPr/>
          </p:nvGrpSpPr>
          <p:grpSpPr>
            <a:xfrm>
              <a:off x="2040467" y="1455420"/>
              <a:ext cx="731520" cy="365760"/>
              <a:chOff x="7281333" y="254000"/>
              <a:chExt cx="731520" cy="365760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7281333" y="254000"/>
                <a:ext cx="365760" cy="36576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dirty="0">
                    <a:solidFill>
                      <a:sysClr val="windowText" lastClr="000000"/>
                    </a:solidFill>
                  </a:rPr>
                  <a:t>12</a:t>
                </a:r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7647093" y="254000"/>
                <a:ext cx="365760" cy="36576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</p:grpSp>
        <p:cxnSp>
          <p:nvCxnSpPr>
            <p:cNvPr id="20" name="Straight Arrow Connector 19"/>
            <p:cNvCxnSpPr>
              <a:endCxn id="21" idx="1"/>
            </p:cNvCxnSpPr>
            <p:nvPr/>
          </p:nvCxnSpPr>
          <p:spPr>
            <a:xfrm>
              <a:off x="1657350" y="1638300"/>
              <a:ext cx="383117" cy="0"/>
            </a:xfrm>
            <a:prstGeom prst="straightConnector1">
              <a:avLst/>
            </a:prstGeom>
            <a:ln w="19050">
              <a:solidFill>
                <a:schemeClr val="tx2">
                  <a:lumMod val="50000"/>
                  <a:lumOff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1657350" y="3731895"/>
            <a:ext cx="1114637" cy="365760"/>
            <a:chOff x="1657350" y="1455420"/>
            <a:chExt cx="1114637" cy="365760"/>
          </a:xfrm>
        </p:grpSpPr>
        <p:grpSp>
          <p:nvGrpSpPr>
            <p:cNvPr id="24" name="Group 23"/>
            <p:cNvGrpSpPr/>
            <p:nvPr/>
          </p:nvGrpSpPr>
          <p:grpSpPr>
            <a:xfrm>
              <a:off x="2040467" y="1455420"/>
              <a:ext cx="731520" cy="365760"/>
              <a:chOff x="7281333" y="254000"/>
              <a:chExt cx="731520" cy="365760"/>
            </a:xfrm>
          </p:grpSpPr>
          <p:sp>
            <p:nvSpPr>
              <p:cNvPr id="26" name="Rectangle 25"/>
              <p:cNvSpPr/>
              <p:nvPr/>
            </p:nvSpPr>
            <p:spPr>
              <a:xfrm>
                <a:off x="7281333" y="254000"/>
                <a:ext cx="365760" cy="36576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dirty="0">
                    <a:solidFill>
                      <a:sysClr val="windowText" lastClr="000000"/>
                    </a:solidFill>
                  </a:rPr>
                  <a:t>86</a:t>
                </a: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7647093" y="254000"/>
                <a:ext cx="365760" cy="36576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dirty="0">
                    <a:solidFill>
                      <a:sysClr val="windowText" lastClr="000000"/>
                    </a:solidFill>
                  </a:rPr>
                  <a:t>/</a:t>
                </a:r>
              </a:p>
            </p:txBody>
          </p:sp>
        </p:grpSp>
        <p:cxnSp>
          <p:nvCxnSpPr>
            <p:cNvPr id="25" name="Straight Arrow Connector 24"/>
            <p:cNvCxnSpPr>
              <a:endCxn id="26" idx="1"/>
            </p:cNvCxnSpPr>
            <p:nvPr/>
          </p:nvCxnSpPr>
          <p:spPr>
            <a:xfrm>
              <a:off x="1657350" y="1638300"/>
              <a:ext cx="383117" cy="0"/>
            </a:xfrm>
            <a:prstGeom prst="straightConnector1">
              <a:avLst/>
            </a:prstGeom>
            <a:ln w="19050">
              <a:solidFill>
                <a:schemeClr val="tx2">
                  <a:lumMod val="50000"/>
                  <a:lumOff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2589107" y="2236470"/>
            <a:ext cx="1114637" cy="365760"/>
            <a:chOff x="1657350" y="1455420"/>
            <a:chExt cx="1114637" cy="365760"/>
          </a:xfrm>
        </p:grpSpPr>
        <p:grpSp>
          <p:nvGrpSpPr>
            <p:cNvPr id="29" name="Group 28"/>
            <p:cNvGrpSpPr/>
            <p:nvPr/>
          </p:nvGrpSpPr>
          <p:grpSpPr>
            <a:xfrm>
              <a:off x="2040467" y="1455420"/>
              <a:ext cx="731520" cy="365760"/>
              <a:chOff x="7281333" y="254000"/>
              <a:chExt cx="731520" cy="365760"/>
            </a:xfrm>
          </p:grpSpPr>
          <p:sp>
            <p:nvSpPr>
              <p:cNvPr id="31" name="Rectangle 30"/>
              <p:cNvSpPr/>
              <p:nvPr/>
            </p:nvSpPr>
            <p:spPr>
              <a:xfrm>
                <a:off x="7281333" y="254000"/>
                <a:ext cx="365760" cy="36576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dirty="0">
                    <a:solidFill>
                      <a:sysClr val="windowText" lastClr="000000"/>
                    </a:solidFill>
                  </a:rPr>
                  <a:t>22</a:t>
                </a:r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7647093" y="254000"/>
                <a:ext cx="365760" cy="36576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dirty="0">
                    <a:solidFill>
                      <a:sysClr val="windowText" lastClr="000000"/>
                    </a:solidFill>
                  </a:rPr>
                  <a:t>/</a:t>
                </a:r>
              </a:p>
            </p:txBody>
          </p:sp>
        </p:grpSp>
        <p:cxnSp>
          <p:nvCxnSpPr>
            <p:cNvPr id="30" name="Straight Arrow Connector 29"/>
            <p:cNvCxnSpPr>
              <a:endCxn id="31" idx="1"/>
            </p:cNvCxnSpPr>
            <p:nvPr/>
          </p:nvCxnSpPr>
          <p:spPr>
            <a:xfrm>
              <a:off x="1657350" y="1638300"/>
              <a:ext cx="383117" cy="0"/>
            </a:xfrm>
            <a:prstGeom prst="straightConnector1">
              <a:avLst/>
            </a:prstGeom>
            <a:ln w="19050">
              <a:solidFill>
                <a:schemeClr val="tx2">
                  <a:lumMod val="50000"/>
                  <a:lumOff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29876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 tables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national data structure of the Netherlands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457200" y="635635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July 9, 2012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2124075" y="6356350"/>
            <a:ext cx="489585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CSE 332 Data Abstractions, Summer 2012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4656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Separate Chaining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2844800" y="762000"/>
            <a:ext cx="6070600" cy="5486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dirty="0"/>
              <a:t>All keys that map to the same </a:t>
            </a:r>
            <a:br>
              <a:rPr lang="en-US" sz="2600" dirty="0"/>
            </a:br>
            <a:r>
              <a:rPr lang="en-US" sz="2600" dirty="0"/>
              <a:t>table location are kept in a linked list (a.k.a. a "chain" or "bucket")</a:t>
            </a:r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r>
              <a:rPr lang="en-US" sz="2600" dirty="0"/>
              <a:t>As easy as it sounds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600" dirty="0"/>
              <a:t>Example: </a:t>
            </a:r>
            <a:br>
              <a:rPr lang="en-US" sz="2600" dirty="0"/>
            </a:br>
            <a:r>
              <a:rPr lang="en-US" sz="2600" dirty="0"/>
              <a:t>	insert 10, 22, 86, 12, 42 </a:t>
            </a:r>
            <a:br>
              <a:rPr lang="en-US" sz="2600" dirty="0"/>
            </a:br>
            <a:r>
              <a:rPr lang="en-US" sz="2600" dirty="0"/>
              <a:t>	with h(x) = x % 10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4294967295"/>
          </p:nvPr>
        </p:nvSpPr>
        <p:spPr>
          <a:xfrm>
            <a:off x="457200" y="635635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July 9, 2012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2124075" y="6356350"/>
            <a:ext cx="489585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CSE 332 Data Abstractions, Summer 2012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pPr/>
              <a:t>20</a:t>
            </a:fld>
            <a:endParaRPr lang="en-US"/>
          </a:p>
        </p:txBody>
      </p:sp>
      <p:graphicFrame>
        <p:nvGraphicFramePr>
          <p:cNvPr id="7" name="Group 64"/>
          <p:cNvGraphicFramePr>
            <a:graphicFrameLocks noGrp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067363056"/>
              </p:ext>
            </p:extLst>
          </p:nvPr>
        </p:nvGraphicFramePr>
        <p:xfrm>
          <a:off x="609600" y="1447800"/>
          <a:ext cx="1219200" cy="3817938"/>
        </p:xfrm>
        <a:graphic>
          <a:graphicData uri="http://schemas.openxmlformats.org/drawingml/2006/table">
            <a:tbl>
              <a:tblPr/>
              <a:tblGrid>
                <a:gridCol w="6386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/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3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/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4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/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5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/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6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7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/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8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8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/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9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/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pSp>
        <p:nvGrpSpPr>
          <p:cNvPr id="8" name="Group 7"/>
          <p:cNvGrpSpPr/>
          <p:nvPr/>
        </p:nvGrpSpPr>
        <p:grpSpPr>
          <a:xfrm>
            <a:off x="1657350" y="1455420"/>
            <a:ext cx="1114637" cy="365760"/>
            <a:chOff x="1657350" y="1455420"/>
            <a:chExt cx="1114637" cy="365760"/>
          </a:xfrm>
        </p:grpSpPr>
        <p:grpSp>
          <p:nvGrpSpPr>
            <p:cNvPr id="17" name="Group 16"/>
            <p:cNvGrpSpPr/>
            <p:nvPr/>
          </p:nvGrpSpPr>
          <p:grpSpPr>
            <a:xfrm>
              <a:off x="2040467" y="1455420"/>
              <a:ext cx="731520" cy="365760"/>
              <a:chOff x="7281333" y="254000"/>
              <a:chExt cx="731520" cy="365760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7281333" y="254000"/>
                <a:ext cx="365760" cy="36576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dirty="0">
                    <a:solidFill>
                      <a:sysClr val="windowText" lastClr="000000"/>
                    </a:solidFill>
                  </a:rPr>
                  <a:t>10</a:t>
                </a:r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7647093" y="254000"/>
                <a:ext cx="365760" cy="36576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dirty="0">
                    <a:solidFill>
                      <a:sysClr val="windowText" lastClr="000000"/>
                    </a:solidFill>
                  </a:rPr>
                  <a:t>/</a:t>
                </a:r>
              </a:p>
            </p:txBody>
          </p:sp>
        </p:grpSp>
        <p:cxnSp>
          <p:nvCxnSpPr>
            <p:cNvPr id="6" name="Straight Arrow Connector 5"/>
            <p:cNvCxnSpPr>
              <a:endCxn id="18" idx="1"/>
            </p:cNvCxnSpPr>
            <p:nvPr/>
          </p:nvCxnSpPr>
          <p:spPr>
            <a:xfrm>
              <a:off x="1657350" y="1638300"/>
              <a:ext cx="383117" cy="0"/>
            </a:xfrm>
            <a:prstGeom prst="straightConnector1">
              <a:avLst/>
            </a:prstGeom>
            <a:ln w="19050">
              <a:solidFill>
                <a:schemeClr val="tx2">
                  <a:lumMod val="50000"/>
                  <a:lumOff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1657350" y="2236470"/>
            <a:ext cx="1114637" cy="365760"/>
            <a:chOff x="1657350" y="1455420"/>
            <a:chExt cx="1114637" cy="365760"/>
          </a:xfrm>
        </p:grpSpPr>
        <p:grpSp>
          <p:nvGrpSpPr>
            <p:cNvPr id="16" name="Group 15"/>
            <p:cNvGrpSpPr/>
            <p:nvPr/>
          </p:nvGrpSpPr>
          <p:grpSpPr>
            <a:xfrm>
              <a:off x="2040467" y="1455420"/>
              <a:ext cx="731520" cy="365760"/>
              <a:chOff x="7281333" y="254000"/>
              <a:chExt cx="731520" cy="365760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7281333" y="254000"/>
                <a:ext cx="365760" cy="36576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dirty="0">
                    <a:solidFill>
                      <a:sysClr val="windowText" lastClr="000000"/>
                    </a:solidFill>
                  </a:rPr>
                  <a:t>42</a:t>
                </a:r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7647093" y="254000"/>
                <a:ext cx="365760" cy="36576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</p:grpSp>
        <p:cxnSp>
          <p:nvCxnSpPr>
            <p:cNvPr id="20" name="Straight Arrow Connector 19"/>
            <p:cNvCxnSpPr>
              <a:endCxn id="21" idx="1"/>
            </p:cNvCxnSpPr>
            <p:nvPr/>
          </p:nvCxnSpPr>
          <p:spPr>
            <a:xfrm>
              <a:off x="1657350" y="1638300"/>
              <a:ext cx="383117" cy="0"/>
            </a:xfrm>
            <a:prstGeom prst="straightConnector1">
              <a:avLst/>
            </a:prstGeom>
            <a:ln w="19050">
              <a:solidFill>
                <a:schemeClr val="tx2">
                  <a:lumMod val="50000"/>
                  <a:lumOff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1657350" y="3731895"/>
            <a:ext cx="1114637" cy="365760"/>
            <a:chOff x="1657350" y="1455420"/>
            <a:chExt cx="1114637" cy="365760"/>
          </a:xfrm>
        </p:grpSpPr>
        <p:grpSp>
          <p:nvGrpSpPr>
            <p:cNvPr id="24" name="Group 23"/>
            <p:cNvGrpSpPr/>
            <p:nvPr/>
          </p:nvGrpSpPr>
          <p:grpSpPr>
            <a:xfrm>
              <a:off x="2040467" y="1455420"/>
              <a:ext cx="731520" cy="365760"/>
              <a:chOff x="7281333" y="254000"/>
              <a:chExt cx="731520" cy="365760"/>
            </a:xfrm>
          </p:grpSpPr>
          <p:sp>
            <p:nvSpPr>
              <p:cNvPr id="26" name="Rectangle 25"/>
              <p:cNvSpPr/>
              <p:nvPr/>
            </p:nvSpPr>
            <p:spPr>
              <a:xfrm>
                <a:off x="7281333" y="254000"/>
                <a:ext cx="365760" cy="36576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dirty="0">
                    <a:solidFill>
                      <a:sysClr val="windowText" lastClr="000000"/>
                    </a:solidFill>
                  </a:rPr>
                  <a:t>86</a:t>
                </a: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7647093" y="254000"/>
                <a:ext cx="365760" cy="36576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dirty="0">
                    <a:solidFill>
                      <a:sysClr val="windowText" lastClr="000000"/>
                    </a:solidFill>
                  </a:rPr>
                  <a:t>/</a:t>
                </a:r>
              </a:p>
            </p:txBody>
          </p:sp>
        </p:grpSp>
        <p:cxnSp>
          <p:nvCxnSpPr>
            <p:cNvPr id="25" name="Straight Arrow Connector 24"/>
            <p:cNvCxnSpPr>
              <a:endCxn id="26" idx="1"/>
            </p:cNvCxnSpPr>
            <p:nvPr/>
          </p:nvCxnSpPr>
          <p:spPr>
            <a:xfrm>
              <a:off x="1657350" y="1638300"/>
              <a:ext cx="383117" cy="0"/>
            </a:xfrm>
            <a:prstGeom prst="straightConnector1">
              <a:avLst/>
            </a:prstGeom>
            <a:ln w="19050">
              <a:solidFill>
                <a:schemeClr val="tx2">
                  <a:lumMod val="50000"/>
                  <a:lumOff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2589107" y="2236470"/>
            <a:ext cx="1114637" cy="365760"/>
            <a:chOff x="1657350" y="1455420"/>
            <a:chExt cx="1114637" cy="365760"/>
          </a:xfrm>
        </p:grpSpPr>
        <p:grpSp>
          <p:nvGrpSpPr>
            <p:cNvPr id="29" name="Group 28"/>
            <p:cNvGrpSpPr/>
            <p:nvPr/>
          </p:nvGrpSpPr>
          <p:grpSpPr>
            <a:xfrm>
              <a:off x="2040467" y="1455420"/>
              <a:ext cx="731520" cy="365760"/>
              <a:chOff x="7281333" y="254000"/>
              <a:chExt cx="731520" cy="365760"/>
            </a:xfrm>
          </p:grpSpPr>
          <p:sp>
            <p:nvSpPr>
              <p:cNvPr id="31" name="Rectangle 30"/>
              <p:cNvSpPr/>
              <p:nvPr/>
            </p:nvSpPr>
            <p:spPr>
              <a:xfrm>
                <a:off x="7281333" y="254000"/>
                <a:ext cx="365760" cy="36576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dirty="0">
                    <a:solidFill>
                      <a:sysClr val="windowText" lastClr="000000"/>
                    </a:solidFill>
                  </a:rPr>
                  <a:t>12</a:t>
                </a:r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7647093" y="254000"/>
                <a:ext cx="365760" cy="36576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</p:grpSp>
        <p:cxnSp>
          <p:nvCxnSpPr>
            <p:cNvPr id="30" name="Straight Arrow Connector 29"/>
            <p:cNvCxnSpPr>
              <a:endCxn id="31" idx="1"/>
            </p:cNvCxnSpPr>
            <p:nvPr/>
          </p:nvCxnSpPr>
          <p:spPr>
            <a:xfrm>
              <a:off x="1657350" y="1638300"/>
              <a:ext cx="383117" cy="0"/>
            </a:xfrm>
            <a:prstGeom prst="straightConnector1">
              <a:avLst/>
            </a:prstGeom>
            <a:ln w="19050">
              <a:solidFill>
                <a:schemeClr val="tx2">
                  <a:lumMod val="50000"/>
                  <a:lumOff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3534623" y="2236470"/>
            <a:ext cx="1114637" cy="365760"/>
            <a:chOff x="1657350" y="1455420"/>
            <a:chExt cx="1114637" cy="365760"/>
          </a:xfrm>
        </p:grpSpPr>
        <p:grpSp>
          <p:nvGrpSpPr>
            <p:cNvPr id="34" name="Group 33"/>
            <p:cNvGrpSpPr/>
            <p:nvPr/>
          </p:nvGrpSpPr>
          <p:grpSpPr>
            <a:xfrm>
              <a:off x="2040467" y="1455420"/>
              <a:ext cx="731520" cy="365760"/>
              <a:chOff x="7281333" y="254000"/>
              <a:chExt cx="731520" cy="365760"/>
            </a:xfrm>
          </p:grpSpPr>
          <p:sp>
            <p:nvSpPr>
              <p:cNvPr id="36" name="Rectangle 35"/>
              <p:cNvSpPr/>
              <p:nvPr/>
            </p:nvSpPr>
            <p:spPr>
              <a:xfrm>
                <a:off x="7281333" y="254000"/>
                <a:ext cx="365760" cy="36576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dirty="0">
                    <a:solidFill>
                      <a:sysClr val="windowText" lastClr="000000"/>
                    </a:solidFill>
                  </a:rPr>
                  <a:t>22</a:t>
                </a:r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7647093" y="254000"/>
                <a:ext cx="365760" cy="36576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dirty="0">
                    <a:solidFill>
                      <a:sysClr val="windowText" lastClr="000000"/>
                    </a:solidFill>
                  </a:rPr>
                  <a:t>/</a:t>
                </a:r>
              </a:p>
            </p:txBody>
          </p:sp>
        </p:grpSp>
        <p:cxnSp>
          <p:nvCxnSpPr>
            <p:cNvPr id="35" name="Straight Arrow Connector 34"/>
            <p:cNvCxnSpPr>
              <a:endCxn id="36" idx="1"/>
            </p:cNvCxnSpPr>
            <p:nvPr/>
          </p:nvCxnSpPr>
          <p:spPr>
            <a:xfrm>
              <a:off x="1657350" y="1638300"/>
              <a:ext cx="383117" cy="0"/>
            </a:xfrm>
            <a:prstGeom prst="straightConnector1">
              <a:avLst/>
            </a:prstGeom>
            <a:ln w="19050">
              <a:solidFill>
                <a:schemeClr val="tx2">
                  <a:lumMod val="50000"/>
                  <a:lumOff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811396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Thoughts on Separate Chaining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Worst-case time for find?</a:t>
            </a:r>
          </a:p>
          <a:p>
            <a:r>
              <a:rPr lang="en-US" sz="2000" dirty="0"/>
              <a:t>Linear</a:t>
            </a:r>
          </a:p>
          <a:p>
            <a:r>
              <a:rPr lang="en-US" sz="2000" dirty="0"/>
              <a:t>But only with really bad luck or bad hash function</a:t>
            </a:r>
          </a:p>
          <a:p>
            <a:r>
              <a:rPr lang="en-US" sz="2000" dirty="0"/>
              <a:t>Not worth avoiding (e.g., with balanced trees at each bucket)</a:t>
            </a:r>
          </a:p>
          <a:p>
            <a:pPr lvl="1"/>
            <a:r>
              <a:rPr lang="en-US" sz="2000" dirty="0"/>
              <a:t>Keep small number of items in each bucket</a:t>
            </a:r>
          </a:p>
          <a:p>
            <a:pPr lvl="1"/>
            <a:r>
              <a:rPr lang="en-US" sz="2000" dirty="0"/>
              <a:t>Overhead of tree balancing not worthwhile for small n</a:t>
            </a:r>
          </a:p>
          <a:p>
            <a:pPr marL="5715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2400" dirty="0"/>
              <a:t>Beyond asymptotic complexity, some "data-structure engineering" can improve constant factors</a:t>
            </a:r>
          </a:p>
          <a:p>
            <a:r>
              <a:rPr lang="en-US" sz="2000" dirty="0"/>
              <a:t>Linked list, array, or a hybrid</a:t>
            </a:r>
          </a:p>
          <a:p>
            <a:r>
              <a:rPr lang="en-US" sz="2000" dirty="0"/>
              <a:t>Insert at end or beginning of list </a:t>
            </a:r>
          </a:p>
          <a:p>
            <a:r>
              <a:rPr lang="en-US" sz="2000" dirty="0"/>
              <a:t>Sorting the lists gains and loses performance</a:t>
            </a:r>
          </a:p>
          <a:p>
            <a:r>
              <a:rPr lang="en-US" sz="2000" dirty="0"/>
              <a:t>Splay-like: Always move item to front of list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457200" y="635635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July 9, 2012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2124075" y="6356350"/>
            <a:ext cx="489585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CSE 332 Data Abstractions, Summer 2012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836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en-US" sz="3500" dirty="0"/>
              <a:t>Rigorous Separate Chaining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52" name="Content Placeholder 2"/>
              <p:cNvSpPr>
                <a:spLocks noGrp="1"/>
              </p:cNvSpPr>
              <p:nvPr>
                <p:ph idx="1"/>
                <p:custDataLst>
                  <p:tags r:id="rId2"/>
                </p:custDataLst>
              </p:nvPr>
            </p:nvSpPr>
            <p:spPr/>
            <p:txBody>
              <a:bodyPr>
                <a:noAutofit/>
              </a:bodyPr>
              <a:lstStyle/>
              <a:p>
                <a:pPr marL="0" indent="0">
                  <a:spcBef>
                    <a:spcPts val="800"/>
                  </a:spcBef>
                  <a:buNone/>
                </a:pPr>
                <a:r>
                  <a:rPr lang="en-US" sz="2400" dirty="0"/>
                  <a:t>The </a:t>
                </a:r>
                <a:r>
                  <a:rPr lang="en-US" sz="2400" dirty="0">
                    <a:solidFill>
                      <a:schemeClr val="accent2"/>
                    </a:solidFill>
                  </a:rPr>
                  <a:t>load factor</a:t>
                </a:r>
                <a:r>
                  <a:rPr lang="en-US" sz="2400" dirty="0"/>
                  <a:t>, </a:t>
                </a:r>
                <a:r>
                  <a:rPr lang="en-US" sz="2400" i="1" dirty="0">
                    <a:sym typeface="Symbol" pitchFamily="18" charset="2"/>
                  </a:rPr>
                  <a:t></a:t>
                </a:r>
                <a:r>
                  <a:rPr lang="en-US" sz="2400" dirty="0">
                    <a:sym typeface="Symbol" pitchFamily="18" charset="2"/>
                  </a:rPr>
                  <a:t>, </a:t>
                </a:r>
                <a:r>
                  <a:rPr lang="en-US" sz="2400" dirty="0"/>
                  <a:t>of a hash table is calculated as </a:t>
                </a:r>
              </a:p>
              <a:p>
                <a:pPr marL="0" indent="0">
                  <a:spcBef>
                    <a:spcPts val="8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smtClean="0">
                          <a:latin typeface="Cambria Math"/>
                        </a:rPr>
                        <m:t>𝜆</m:t>
                      </m:r>
                      <m:r>
                        <a:rPr lang="en-US" sz="2400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smtClean="0"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sz="2400" smtClean="0">
                              <a:latin typeface="Cambria Math"/>
                            </a:rPr>
                            <m:t>𝑇𝑎𝑏𝑙𝑒𝑆𝑖𝑧𝑒</m:t>
                          </m:r>
                        </m:den>
                      </m:f>
                    </m:oMath>
                  </m:oMathPara>
                </a14:m>
                <a:br>
                  <a:rPr lang="en-US" sz="2400" dirty="0"/>
                </a:br>
                <a:r>
                  <a:rPr lang="en-US" sz="2400" dirty="0"/>
                  <a:t>where </a:t>
                </a:r>
                <a:r>
                  <a:rPr lang="en-US" sz="2400" i="1" dirty="0"/>
                  <a:t>n</a:t>
                </a:r>
                <a:r>
                  <a:rPr lang="en-US" sz="2400" dirty="0"/>
                  <a:t> is the number of items currently in the table</a:t>
                </a:r>
              </a:p>
            </p:txBody>
          </p:sp>
        </mc:Choice>
        <mc:Fallback xmlns="">
          <p:sp>
            <p:nvSpPr>
              <p:cNvPr id="2052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  <p:custDataLst>
                  <p:tags r:id="rId5"/>
                </p:custDataLst>
              </p:nvPr>
            </p:nvSpPr>
            <p:spPr>
              <a:blipFill rotWithShape="1">
                <a:blip r:embed="rId6"/>
                <a:stretch>
                  <a:fillRect l="-1081" t="-1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Date Placeholder 1"/>
          <p:cNvSpPr>
            <a:spLocks noGrp="1"/>
          </p:cNvSpPr>
          <p:nvPr>
            <p:ph type="dt" sz="half" idx="4294967295"/>
          </p:nvPr>
        </p:nvSpPr>
        <p:spPr>
          <a:xfrm>
            <a:off x="457200" y="635635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July 9, 2012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2124075" y="6356350"/>
            <a:ext cx="489585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CSE 332 Data Abstractions, Summer 2012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3821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Load Factor?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4294967295"/>
          </p:nvPr>
        </p:nvSpPr>
        <p:spPr>
          <a:xfrm>
            <a:off x="457200" y="635635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July 9, 2012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2124075" y="6356350"/>
            <a:ext cx="489585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CSE 332 Data Abstractions, Summer 2012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pPr/>
              <a:t>23</a:t>
            </a:fld>
            <a:endParaRPr lang="en-US"/>
          </a:p>
        </p:txBody>
      </p:sp>
      <p:graphicFrame>
        <p:nvGraphicFramePr>
          <p:cNvPr id="7" name="Group 64"/>
          <p:cNvGraphicFramePr>
            <a:graphicFrameLocks noGrp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409173843"/>
              </p:ext>
            </p:extLst>
          </p:nvPr>
        </p:nvGraphicFramePr>
        <p:xfrm>
          <a:off x="609600" y="1447800"/>
          <a:ext cx="1219200" cy="3817938"/>
        </p:xfrm>
        <a:graphic>
          <a:graphicData uri="http://schemas.openxmlformats.org/drawingml/2006/table">
            <a:tbl>
              <a:tblPr/>
              <a:tblGrid>
                <a:gridCol w="6386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/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3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/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4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/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5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/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6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7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/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8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8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/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9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/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pSp>
        <p:nvGrpSpPr>
          <p:cNvPr id="8" name="Group 7"/>
          <p:cNvGrpSpPr/>
          <p:nvPr/>
        </p:nvGrpSpPr>
        <p:grpSpPr>
          <a:xfrm>
            <a:off x="1657350" y="1455420"/>
            <a:ext cx="1114637" cy="365760"/>
            <a:chOff x="1657350" y="1455420"/>
            <a:chExt cx="1114637" cy="365760"/>
          </a:xfrm>
        </p:grpSpPr>
        <p:grpSp>
          <p:nvGrpSpPr>
            <p:cNvPr id="17" name="Group 16"/>
            <p:cNvGrpSpPr/>
            <p:nvPr/>
          </p:nvGrpSpPr>
          <p:grpSpPr>
            <a:xfrm>
              <a:off x="2040467" y="1455420"/>
              <a:ext cx="731520" cy="365760"/>
              <a:chOff x="7281333" y="254000"/>
              <a:chExt cx="731520" cy="365760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7281333" y="254000"/>
                <a:ext cx="365760" cy="36576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dirty="0">
                    <a:solidFill>
                      <a:sysClr val="windowText" lastClr="000000"/>
                    </a:solidFill>
                  </a:rPr>
                  <a:t>10</a:t>
                </a:r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7647093" y="254000"/>
                <a:ext cx="365760" cy="36576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dirty="0">
                    <a:solidFill>
                      <a:sysClr val="windowText" lastClr="000000"/>
                    </a:solidFill>
                  </a:rPr>
                  <a:t>/</a:t>
                </a:r>
              </a:p>
            </p:txBody>
          </p:sp>
        </p:grpSp>
        <p:cxnSp>
          <p:nvCxnSpPr>
            <p:cNvPr id="6" name="Straight Arrow Connector 5"/>
            <p:cNvCxnSpPr>
              <a:endCxn id="18" idx="1"/>
            </p:cNvCxnSpPr>
            <p:nvPr/>
          </p:nvCxnSpPr>
          <p:spPr>
            <a:xfrm>
              <a:off x="1657350" y="1638300"/>
              <a:ext cx="383117" cy="0"/>
            </a:xfrm>
            <a:prstGeom prst="straightConnector1">
              <a:avLst/>
            </a:prstGeom>
            <a:ln w="19050">
              <a:solidFill>
                <a:schemeClr val="tx2">
                  <a:lumMod val="50000"/>
                  <a:lumOff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1657350" y="2236470"/>
            <a:ext cx="1114637" cy="365760"/>
            <a:chOff x="1657350" y="1455420"/>
            <a:chExt cx="1114637" cy="365760"/>
          </a:xfrm>
        </p:grpSpPr>
        <p:grpSp>
          <p:nvGrpSpPr>
            <p:cNvPr id="16" name="Group 15"/>
            <p:cNvGrpSpPr/>
            <p:nvPr/>
          </p:nvGrpSpPr>
          <p:grpSpPr>
            <a:xfrm>
              <a:off x="2040467" y="1455420"/>
              <a:ext cx="731520" cy="365760"/>
              <a:chOff x="7281333" y="254000"/>
              <a:chExt cx="731520" cy="365760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7281333" y="254000"/>
                <a:ext cx="365760" cy="36576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dirty="0">
                    <a:solidFill>
                      <a:sysClr val="windowText" lastClr="000000"/>
                    </a:solidFill>
                  </a:rPr>
                  <a:t>42</a:t>
                </a:r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7647093" y="254000"/>
                <a:ext cx="365760" cy="36576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</p:grpSp>
        <p:cxnSp>
          <p:nvCxnSpPr>
            <p:cNvPr id="20" name="Straight Arrow Connector 19"/>
            <p:cNvCxnSpPr>
              <a:endCxn id="21" idx="1"/>
            </p:cNvCxnSpPr>
            <p:nvPr/>
          </p:nvCxnSpPr>
          <p:spPr>
            <a:xfrm>
              <a:off x="1657350" y="1638300"/>
              <a:ext cx="383117" cy="0"/>
            </a:xfrm>
            <a:prstGeom prst="straightConnector1">
              <a:avLst/>
            </a:prstGeom>
            <a:ln w="19050">
              <a:solidFill>
                <a:schemeClr val="tx2">
                  <a:lumMod val="50000"/>
                  <a:lumOff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1657350" y="3731895"/>
            <a:ext cx="1114637" cy="365760"/>
            <a:chOff x="1657350" y="1455420"/>
            <a:chExt cx="1114637" cy="365760"/>
          </a:xfrm>
        </p:grpSpPr>
        <p:grpSp>
          <p:nvGrpSpPr>
            <p:cNvPr id="24" name="Group 23"/>
            <p:cNvGrpSpPr/>
            <p:nvPr/>
          </p:nvGrpSpPr>
          <p:grpSpPr>
            <a:xfrm>
              <a:off x="2040467" y="1455420"/>
              <a:ext cx="731520" cy="365760"/>
              <a:chOff x="7281333" y="254000"/>
              <a:chExt cx="731520" cy="365760"/>
            </a:xfrm>
          </p:grpSpPr>
          <p:sp>
            <p:nvSpPr>
              <p:cNvPr id="26" name="Rectangle 25"/>
              <p:cNvSpPr/>
              <p:nvPr/>
            </p:nvSpPr>
            <p:spPr>
              <a:xfrm>
                <a:off x="7281333" y="254000"/>
                <a:ext cx="365760" cy="36576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dirty="0">
                    <a:solidFill>
                      <a:sysClr val="windowText" lastClr="000000"/>
                    </a:solidFill>
                  </a:rPr>
                  <a:t>86</a:t>
                </a: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7647093" y="254000"/>
                <a:ext cx="365760" cy="36576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dirty="0">
                    <a:solidFill>
                      <a:sysClr val="windowText" lastClr="000000"/>
                    </a:solidFill>
                  </a:rPr>
                  <a:t>/</a:t>
                </a:r>
              </a:p>
            </p:txBody>
          </p:sp>
        </p:grpSp>
        <p:cxnSp>
          <p:nvCxnSpPr>
            <p:cNvPr id="25" name="Straight Arrow Connector 24"/>
            <p:cNvCxnSpPr>
              <a:endCxn id="26" idx="1"/>
            </p:cNvCxnSpPr>
            <p:nvPr/>
          </p:nvCxnSpPr>
          <p:spPr>
            <a:xfrm>
              <a:off x="1657350" y="1638300"/>
              <a:ext cx="383117" cy="0"/>
            </a:xfrm>
            <a:prstGeom prst="straightConnector1">
              <a:avLst/>
            </a:prstGeom>
            <a:ln w="19050">
              <a:solidFill>
                <a:schemeClr val="tx2">
                  <a:lumMod val="50000"/>
                  <a:lumOff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2589107" y="2236470"/>
            <a:ext cx="1114637" cy="365760"/>
            <a:chOff x="1657350" y="1455420"/>
            <a:chExt cx="1114637" cy="365760"/>
          </a:xfrm>
        </p:grpSpPr>
        <p:grpSp>
          <p:nvGrpSpPr>
            <p:cNvPr id="29" name="Group 28"/>
            <p:cNvGrpSpPr/>
            <p:nvPr/>
          </p:nvGrpSpPr>
          <p:grpSpPr>
            <a:xfrm>
              <a:off x="2040467" y="1455420"/>
              <a:ext cx="731520" cy="365760"/>
              <a:chOff x="7281333" y="254000"/>
              <a:chExt cx="731520" cy="365760"/>
            </a:xfrm>
          </p:grpSpPr>
          <p:sp>
            <p:nvSpPr>
              <p:cNvPr id="31" name="Rectangle 30"/>
              <p:cNvSpPr/>
              <p:nvPr/>
            </p:nvSpPr>
            <p:spPr>
              <a:xfrm>
                <a:off x="7281333" y="254000"/>
                <a:ext cx="365760" cy="36576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dirty="0">
                    <a:solidFill>
                      <a:sysClr val="windowText" lastClr="000000"/>
                    </a:solidFill>
                  </a:rPr>
                  <a:t>12</a:t>
                </a:r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7647093" y="254000"/>
                <a:ext cx="365760" cy="36576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</p:grpSp>
        <p:cxnSp>
          <p:nvCxnSpPr>
            <p:cNvPr id="30" name="Straight Arrow Connector 29"/>
            <p:cNvCxnSpPr>
              <a:endCxn id="31" idx="1"/>
            </p:cNvCxnSpPr>
            <p:nvPr/>
          </p:nvCxnSpPr>
          <p:spPr>
            <a:xfrm>
              <a:off x="1657350" y="1638300"/>
              <a:ext cx="383117" cy="0"/>
            </a:xfrm>
            <a:prstGeom prst="straightConnector1">
              <a:avLst/>
            </a:prstGeom>
            <a:ln w="19050">
              <a:solidFill>
                <a:schemeClr val="tx2">
                  <a:lumMod val="50000"/>
                  <a:lumOff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3534623" y="2236470"/>
            <a:ext cx="1114637" cy="365760"/>
            <a:chOff x="1657350" y="1455420"/>
            <a:chExt cx="1114637" cy="365760"/>
          </a:xfrm>
        </p:grpSpPr>
        <p:grpSp>
          <p:nvGrpSpPr>
            <p:cNvPr id="34" name="Group 33"/>
            <p:cNvGrpSpPr/>
            <p:nvPr/>
          </p:nvGrpSpPr>
          <p:grpSpPr>
            <a:xfrm>
              <a:off x="2040467" y="1455420"/>
              <a:ext cx="731520" cy="365760"/>
              <a:chOff x="7281333" y="254000"/>
              <a:chExt cx="731520" cy="365760"/>
            </a:xfrm>
          </p:grpSpPr>
          <p:sp>
            <p:nvSpPr>
              <p:cNvPr id="36" name="Rectangle 35"/>
              <p:cNvSpPr/>
              <p:nvPr/>
            </p:nvSpPr>
            <p:spPr>
              <a:xfrm>
                <a:off x="7281333" y="254000"/>
                <a:ext cx="365760" cy="36576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dirty="0">
                    <a:solidFill>
                      <a:sysClr val="windowText" lastClr="000000"/>
                    </a:solidFill>
                  </a:rPr>
                  <a:t>22</a:t>
                </a:r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7647093" y="254000"/>
                <a:ext cx="365760" cy="36576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dirty="0">
                    <a:solidFill>
                      <a:sysClr val="windowText" lastClr="000000"/>
                    </a:solidFill>
                  </a:rPr>
                  <a:t>/</a:t>
                </a:r>
              </a:p>
            </p:txBody>
          </p:sp>
        </p:grpSp>
        <p:cxnSp>
          <p:nvCxnSpPr>
            <p:cNvPr id="35" name="Straight Arrow Connector 34"/>
            <p:cNvCxnSpPr>
              <a:endCxn id="36" idx="1"/>
            </p:cNvCxnSpPr>
            <p:nvPr/>
          </p:nvCxnSpPr>
          <p:spPr>
            <a:xfrm>
              <a:off x="1657350" y="1638300"/>
              <a:ext cx="383117" cy="0"/>
            </a:xfrm>
            <a:prstGeom prst="straightConnector1">
              <a:avLst/>
            </a:prstGeom>
            <a:ln w="19050">
              <a:solidFill>
                <a:schemeClr val="tx2">
                  <a:lumMod val="50000"/>
                  <a:lumOff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3121238" y="5019898"/>
                <a:ext cx="3553152" cy="935962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smtClean="0">
                          <a:latin typeface="Cambria Math"/>
                        </a:rPr>
                        <m:t>𝜆</m:t>
                      </m:r>
                      <m:r>
                        <a:rPr lang="en-US" sz="3200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sz="3200">
                              <a:latin typeface="Cambria Math"/>
                            </a:rPr>
                            <m:t>𝑇𝑎𝑏𝑙𝑒𝑆𝑖𝑧𝑒</m:t>
                          </m:r>
                        </m:den>
                      </m:f>
                      <m:r>
                        <a:rPr lang="en-US" sz="3200" b="0" i="1" smtClean="0">
                          <a:latin typeface="Cambria Math"/>
                        </a:rPr>
                        <m:t>= ?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1238" y="5019898"/>
                <a:ext cx="3553152" cy="93596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5843016" y="4923788"/>
                <a:ext cx="2186432" cy="102752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/>
                            </a:rPr>
                            <m:t>5</m:t>
                          </m:r>
                        </m:num>
                        <m:den>
                          <m:r>
                            <a:rPr lang="en-US" sz="3200" b="0" i="1" smtClean="0">
                              <a:latin typeface="Cambria Math"/>
                            </a:rPr>
                            <m:t>10</m:t>
                          </m:r>
                        </m:den>
                      </m:f>
                      <m:r>
                        <a:rPr lang="en-US" sz="3200" b="0" i="1" smtClean="0">
                          <a:latin typeface="Cambria Math"/>
                        </a:rPr>
                        <m:t>=0.5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3016" y="4923788"/>
                <a:ext cx="2186432" cy="102752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0208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Load Factor?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4294967295"/>
          </p:nvPr>
        </p:nvSpPr>
        <p:spPr>
          <a:xfrm>
            <a:off x="457200" y="635635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July 9, 2012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2124075" y="6356350"/>
            <a:ext cx="489585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CSE 332 Data Abstractions, Summer 2012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pPr/>
              <a:t>24</a:t>
            </a:fld>
            <a:endParaRPr lang="en-US"/>
          </a:p>
        </p:txBody>
      </p:sp>
      <p:graphicFrame>
        <p:nvGraphicFramePr>
          <p:cNvPr id="7" name="Group 64"/>
          <p:cNvGraphicFramePr>
            <a:graphicFrameLocks noGrp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925857713"/>
              </p:ext>
            </p:extLst>
          </p:nvPr>
        </p:nvGraphicFramePr>
        <p:xfrm>
          <a:off x="609600" y="1447800"/>
          <a:ext cx="1219200" cy="3817938"/>
        </p:xfrm>
        <a:graphic>
          <a:graphicData uri="http://schemas.openxmlformats.org/drawingml/2006/table">
            <a:tbl>
              <a:tblPr/>
              <a:tblGrid>
                <a:gridCol w="6386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3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4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/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5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6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7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8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8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9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pSp>
        <p:nvGrpSpPr>
          <p:cNvPr id="8" name="Group 7"/>
          <p:cNvGrpSpPr/>
          <p:nvPr/>
        </p:nvGrpSpPr>
        <p:grpSpPr>
          <a:xfrm>
            <a:off x="1657350" y="1455420"/>
            <a:ext cx="1114637" cy="365760"/>
            <a:chOff x="1657350" y="1455420"/>
            <a:chExt cx="1114637" cy="365760"/>
          </a:xfrm>
        </p:grpSpPr>
        <p:grpSp>
          <p:nvGrpSpPr>
            <p:cNvPr id="17" name="Group 16"/>
            <p:cNvGrpSpPr/>
            <p:nvPr/>
          </p:nvGrpSpPr>
          <p:grpSpPr>
            <a:xfrm>
              <a:off x="2040467" y="1455420"/>
              <a:ext cx="731520" cy="365760"/>
              <a:chOff x="7281333" y="254000"/>
              <a:chExt cx="731520" cy="365760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7281333" y="254000"/>
                <a:ext cx="365760" cy="36576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dirty="0">
                    <a:solidFill>
                      <a:sysClr val="windowText" lastClr="000000"/>
                    </a:solidFill>
                  </a:rPr>
                  <a:t>10</a:t>
                </a:r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7647093" y="254000"/>
                <a:ext cx="365760" cy="36576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dirty="0">
                    <a:solidFill>
                      <a:sysClr val="windowText" lastClr="000000"/>
                    </a:solidFill>
                  </a:rPr>
                  <a:t>/</a:t>
                </a:r>
              </a:p>
            </p:txBody>
          </p:sp>
        </p:grpSp>
        <p:cxnSp>
          <p:nvCxnSpPr>
            <p:cNvPr id="6" name="Straight Arrow Connector 5"/>
            <p:cNvCxnSpPr>
              <a:endCxn id="18" idx="1"/>
            </p:cNvCxnSpPr>
            <p:nvPr/>
          </p:nvCxnSpPr>
          <p:spPr>
            <a:xfrm>
              <a:off x="1657350" y="1638300"/>
              <a:ext cx="383117" cy="0"/>
            </a:xfrm>
            <a:prstGeom prst="straightConnector1">
              <a:avLst/>
            </a:prstGeom>
            <a:ln w="19050">
              <a:solidFill>
                <a:schemeClr val="tx2">
                  <a:lumMod val="50000"/>
                  <a:lumOff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1657350" y="2236470"/>
            <a:ext cx="1114637" cy="365760"/>
            <a:chOff x="1657350" y="1455420"/>
            <a:chExt cx="1114637" cy="365760"/>
          </a:xfrm>
        </p:grpSpPr>
        <p:grpSp>
          <p:nvGrpSpPr>
            <p:cNvPr id="16" name="Group 15"/>
            <p:cNvGrpSpPr/>
            <p:nvPr/>
          </p:nvGrpSpPr>
          <p:grpSpPr>
            <a:xfrm>
              <a:off x="2040467" y="1455420"/>
              <a:ext cx="731520" cy="365760"/>
              <a:chOff x="7281333" y="254000"/>
              <a:chExt cx="731520" cy="365760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7281333" y="254000"/>
                <a:ext cx="365760" cy="36576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dirty="0">
                    <a:solidFill>
                      <a:sysClr val="windowText" lastClr="000000"/>
                    </a:solidFill>
                  </a:rPr>
                  <a:t>42</a:t>
                </a:r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7647093" y="254000"/>
                <a:ext cx="365760" cy="36576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</p:grpSp>
        <p:cxnSp>
          <p:nvCxnSpPr>
            <p:cNvPr id="20" name="Straight Arrow Connector 19"/>
            <p:cNvCxnSpPr>
              <a:endCxn id="21" idx="1"/>
            </p:cNvCxnSpPr>
            <p:nvPr/>
          </p:nvCxnSpPr>
          <p:spPr>
            <a:xfrm>
              <a:off x="1657350" y="1638300"/>
              <a:ext cx="383117" cy="0"/>
            </a:xfrm>
            <a:prstGeom prst="straightConnector1">
              <a:avLst/>
            </a:prstGeom>
            <a:ln w="19050">
              <a:solidFill>
                <a:schemeClr val="tx2">
                  <a:lumMod val="50000"/>
                  <a:lumOff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1657350" y="3731895"/>
            <a:ext cx="1114637" cy="365760"/>
            <a:chOff x="1657350" y="1455420"/>
            <a:chExt cx="1114637" cy="365760"/>
          </a:xfrm>
        </p:grpSpPr>
        <p:grpSp>
          <p:nvGrpSpPr>
            <p:cNvPr id="24" name="Group 23"/>
            <p:cNvGrpSpPr/>
            <p:nvPr/>
          </p:nvGrpSpPr>
          <p:grpSpPr>
            <a:xfrm>
              <a:off x="2040467" y="1455420"/>
              <a:ext cx="731520" cy="365760"/>
              <a:chOff x="7281333" y="254000"/>
              <a:chExt cx="731520" cy="365760"/>
            </a:xfrm>
          </p:grpSpPr>
          <p:sp>
            <p:nvSpPr>
              <p:cNvPr id="26" name="Rectangle 25"/>
              <p:cNvSpPr/>
              <p:nvPr/>
            </p:nvSpPr>
            <p:spPr>
              <a:xfrm>
                <a:off x="7281333" y="254000"/>
                <a:ext cx="365760" cy="36576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dirty="0">
                    <a:solidFill>
                      <a:sysClr val="windowText" lastClr="000000"/>
                    </a:solidFill>
                  </a:rPr>
                  <a:t>86</a:t>
                </a: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7647093" y="254000"/>
                <a:ext cx="365760" cy="36576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dirty="0">
                    <a:solidFill>
                      <a:sysClr val="windowText" lastClr="000000"/>
                    </a:solidFill>
                  </a:rPr>
                  <a:t>/</a:t>
                </a:r>
              </a:p>
            </p:txBody>
          </p:sp>
        </p:grpSp>
        <p:cxnSp>
          <p:nvCxnSpPr>
            <p:cNvPr id="25" name="Straight Arrow Connector 24"/>
            <p:cNvCxnSpPr>
              <a:endCxn id="26" idx="1"/>
            </p:cNvCxnSpPr>
            <p:nvPr/>
          </p:nvCxnSpPr>
          <p:spPr>
            <a:xfrm>
              <a:off x="1657350" y="1638300"/>
              <a:ext cx="383117" cy="0"/>
            </a:xfrm>
            <a:prstGeom prst="straightConnector1">
              <a:avLst/>
            </a:prstGeom>
            <a:ln w="19050">
              <a:solidFill>
                <a:schemeClr val="tx2">
                  <a:lumMod val="50000"/>
                  <a:lumOff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2589107" y="2236470"/>
            <a:ext cx="1114637" cy="365760"/>
            <a:chOff x="1657350" y="1455420"/>
            <a:chExt cx="1114637" cy="365760"/>
          </a:xfrm>
        </p:grpSpPr>
        <p:grpSp>
          <p:nvGrpSpPr>
            <p:cNvPr id="29" name="Group 28"/>
            <p:cNvGrpSpPr/>
            <p:nvPr/>
          </p:nvGrpSpPr>
          <p:grpSpPr>
            <a:xfrm>
              <a:off x="2040467" y="1455420"/>
              <a:ext cx="731520" cy="365760"/>
              <a:chOff x="7281333" y="254000"/>
              <a:chExt cx="731520" cy="365760"/>
            </a:xfrm>
          </p:grpSpPr>
          <p:sp>
            <p:nvSpPr>
              <p:cNvPr id="31" name="Rectangle 30"/>
              <p:cNvSpPr/>
              <p:nvPr/>
            </p:nvSpPr>
            <p:spPr>
              <a:xfrm>
                <a:off x="7281333" y="254000"/>
                <a:ext cx="365760" cy="36576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dirty="0">
                    <a:solidFill>
                      <a:sysClr val="windowText" lastClr="000000"/>
                    </a:solidFill>
                  </a:rPr>
                  <a:t>12</a:t>
                </a:r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7647093" y="254000"/>
                <a:ext cx="365760" cy="36576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</p:grpSp>
        <p:cxnSp>
          <p:nvCxnSpPr>
            <p:cNvPr id="30" name="Straight Arrow Connector 29"/>
            <p:cNvCxnSpPr>
              <a:endCxn id="31" idx="1"/>
            </p:cNvCxnSpPr>
            <p:nvPr/>
          </p:nvCxnSpPr>
          <p:spPr>
            <a:xfrm>
              <a:off x="1657350" y="1638300"/>
              <a:ext cx="383117" cy="0"/>
            </a:xfrm>
            <a:prstGeom prst="straightConnector1">
              <a:avLst/>
            </a:prstGeom>
            <a:ln w="19050">
              <a:solidFill>
                <a:schemeClr val="tx2">
                  <a:lumMod val="50000"/>
                  <a:lumOff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3534623" y="2236470"/>
            <a:ext cx="1114637" cy="365760"/>
            <a:chOff x="1657350" y="1455420"/>
            <a:chExt cx="1114637" cy="365760"/>
          </a:xfrm>
        </p:grpSpPr>
        <p:grpSp>
          <p:nvGrpSpPr>
            <p:cNvPr id="34" name="Group 33"/>
            <p:cNvGrpSpPr/>
            <p:nvPr/>
          </p:nvGrpSpPr>
          <p:grpSpPr>
            <a:xfrm>
              <a:off x="2040467" y="1455420"/>
              <a:ext cx="731520" cy="365760"/>
              <a:chOff x="7281333" y="254000"/>
              <a:chExt cx="731520" cy="365760"/>
            </a:xfrm>
          </p:grpSpPr>
          <p:sp>
            <p:nvSpPr>
              <p:cNvPr id="36" name="Rectangle 35"/>
              <p:cNvSpPr/>
              <p:nvPr/>
            </p:nvSpPr>
            <p:spPr>
              <a:xfrm>
                <a:off x="7281333" y="254000"/>
                <a:ext cx="365760" cy="36576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dirty="0">
                    <a:solidFill>
                      <a:sysClr val="windowText" lastClr="000000"/>
                    </a:solidFill>
                  </a:rPr>
                  <a:t>22</a:t>
                </a:r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7647093" y="254000"/>
                <a:ext cx="365760" cy="36576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dirty="0">
                    <a:solidFill>
                      <a:sysClr val="windowText" lastClr="000000"/>
                    </a:solidFill>
                  </a:rPr>
                  <a:t>/</a:t>
                </a:r>
              </a:p>
            </p:txBody>
          </p:sp>
        </p:grpSp>
        <p:cxnSp>
          <p:nvCxnSpPr>
            <p:cNvPr id="35" name="Straight Arrow Connector 34"/>
            <p:cNvCxnSpPr>
              <a:endCxn id="36" idx="1"/>
            </p:cNvCxnSpPr>
            <p:nvPr/>
          </p:nvCxnSpPr>
          <p:spPr>
            <a:xfrm>
              <a:off x="1657350" y="1638300"/>
              <a:ext cx="383117" cy="0"/>
            </a:xfrm>
            <a:prstGeom prst="straightConnector1">
              <a:avLst/>
            </a:prstGeom>
            <a:ln w="19050">
              <a:solidFill>
                <a:schemeClr val="tx2">
                  <a:lumMod val="50000"/>
                  <a:lumOff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3121238" y="5019898"/>
                <a:ext cx="3553152" cy="935962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smtClean="0">
                          <a:latin typeface="Cambria Math"/>
                        </a:rPr>
                        <m:t>𝜆</m:t>
                      </m:r>
                      <m:r>
                        <a:rPr lang="en-US" sz="3200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sz="3200">
                              <a:latin typeface="Cambria Math"/>
                            </a:rPr>
                            <m:t>𝑇𝑎𝑏𝑙𝑒𝑆𝑖𝑧𝑒</m:t>
                          </m:r>
                        </m:den>
                      </m:f>
                      <m:r>
                        <a:rPr lang="en-US" sz="3200" b="0" i="1" smtClean="0">
                          <a:latin typeface="Cambria Math"/>
                        </a:rPr>
                        <m:t>= ?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1238" y="5019898"/>
                <a:ext cx="3553152" cy="93596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5843016" y="4928789"/>
                <a:ext cx="2186431" cy="101752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/>
                            </a:rPr>
                            <m:t>21</m:t>
                          </m:r>
                        </m:num>
                        <m:den>
                          <m:r>
                            <a:rPr lang="en-US" sz="3200" b="0" i="1" smtClean="0">
                              <a:latin typeface="Cambria Math"/>
                            </a:rPr>
                            <m:t>10</m:t>
                          </m:r>
                        </m:den>
                      </m:f>
                      <m:r>
                        <a:rPr lang="en-US" sz="3200" b="0" i="1" smtClean="0">
                          <a:latin typeface="Cambria Math"/>
                        </a:rPr>
                        <m:t>=2.1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3016" y="4928789"/>
                <a:ext cx="2186431" cy="1017523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0" name="Group 39"/>
          <p:cNvGrpSpPr/>
          <p:nvPr/>
        </p:nvGrpSpPr>
        <p:grpSpPr>
          <a:xfrm>
            <a:off x="1657350" y="1853777"/>
            <a:ext cx="1114637" cy="365760"/>
            <a:chOff x="1657350" y="1455420"/>
            <a:chExt cx="1114637" cy="365760"/>
          </a:xfrm>
        </p:grpSpPr>
        <p:grpSp>
          <p:nvGrpSpPr>
            <p:cNvPr id="41" name="Group 40"/>
            <p:cNvGrpSpPr/>
            <p:nvPr/>
          </p:nvGrpSpPr>
          <p:grpSpPr>
            <a:xfrm>
              <a:off x="2040467" y="1455420"/>
              <a:ext cx="731520" cy="365760"/>
              <a:chOff x="7281333" y="254000"/>
              <a:chExt cx="731520" cy="365760"/>
            </a:xfrm>
          </p:grpSpPr>
          <p:sp>
            <p:nvSpPr>
              <p:cNvPr id="43" name="Rectangle 42"/>
              <p:cNvSpPr/>
              <p:nvPr/>
            </p:nvSpPr>
            <p:spPr>
              <a:xfrm>
                <a:off x="7281333" y="254000"/>
                <a:ext cx="365760" cy="36576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dirty="0">
                    <a:solidFill>
                      <a:sysClr val="windowText" lastClr="000000"/>
                    </a:solidFill>
                  </a:rPr>
                  <a:t>71</a:t>
                </a:r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7647093" y="254000"/>
                <a:ext cx="365760" cy="36576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</p:grpSp>
        <p:cxnSp>
          <p:nvCxnSpPr>
            <p:cNvPr id="42" name="Straight Arrow Connector 41"/>
            <p:cNvCxnSpPr>
              <a:endCxn id="43" idx="1"/>
            </p:cNvCxnSpPr>
            <p:nvPr/>
          </p:nvCxnSpPr>
          <p:spPr>
            <a:xfrm>
              <a:off x="1657350" y="1638300"/>
              <a:ext cx="383117" cy="0"/>
            </a:xfrm>
            <a:prstGeom prst="straightConnector1">
              <a:avLst/>
            </a:prstGeom>
            <a:ln w="19050">
              <a:solidFill>
                <a:schemeClr val="tx2">
                  <a:lumMod val="50000"/>
                  <a:lumOff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44"/>
          <p:cNvGrpSpPr/>
          <p:nvPr/>
        </p:nvGrpSpPr>
        <p:grpSpPr>
          <a:xfrm>
            <a:off x="2589107" y="1853777"/>
            <a:ext cx="1114637" cy="365760"/>
            <a:chOff x="1657350" y="1455420"/>
            <a:chExt cx="1114637" cy="365760"/>
          </a:xfrm>
        </p:grpSpPr>
        <p:grpSp>
          <p:nvGrpSpPr>
            <p:cNvPr id="46" name="Group 45"/>
            <p:cNvGrpSpPr/>
            <p:nvPr/>
          </p:nvGrpSpPr>
          <p:grpSpPr>
            <a:xfrm>
              <a:off x="2040467" y="1455420"/>
              <a:ext cx="731520" cy="365760"/>
              <a:chOff x="7281333" y="254000"/>
              <a:chExt cx="731520" cy="365760"/>
            </a:xfrm>
          </p:grpSpPr>
          <p:sp>
            <p:nvSpPr>
              <p:cNvPr id="48" name="Rectangle 47"/>
              <p:cNvSpPr/>
              <p:nvPr/>
            </p:nvSpPr>
            <p:spPr>
              <a:xfrm>
                <a:off x="7281333" y="254000"/>
                <a:ext cx="365760" cy="36576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dirty="0">
                    <a:solidFill>
                      <a:sysClr val="windowText" lastClr="000000"/>
                    </a:solidFill>
                  </a:rPr>
                  <a:t>2</a:t>
                </a:r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7647093" y="254000"/>
                <a:ext cx="365760" cy="36576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</p:grpSp>
        <p:cxnSp>
          <p:nvCxnSpPr>
            <p:cNvPr id="47" name="Straight Arrow Connector 46"/>
            <p:cNvCxnSpPr>
              <a:endCxn id="48" idx="1"/>
            </p:cNvCxnSpPr>
            <p:nvPr/>
          </p:nvCxnSpPr>
          <p:spPr>
            <a:xfrm>
              <a:off x="1657350" y="1638300"/>
              <a:ext cx="383117" cy="0"/>
            </a:xfrm>
            <a:prstGeom prst="straightConnector1">
              <a:avLst/>
            </a:prstGeom>
            <a:ln w="19050">
              <a:solidFill>
                <a:schemeClr val="tx2">
                  <a:lumMod val="50000"/>
                  <a:lumOff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/>
          <p:cNvGrpSpPr/>
          <p:nvPr/>
        </p:nvGrpSpPr>
        <p:grpSpPr>
          <a:xfrm>
            <a:off x="3534623" y="1853777"/>
            <a:ext cx="1114637" cy="365760"/>
            <a:chOff x="1657350" y="1455420"/>
            <a:chExt cx="1114637" cy="365760"/>
          </a:xfrm>
        </p:grpSpPr>
        <p:grpSp>
          <p:nvGrpSpPr>
            <p:cNvPr id="51" name="Group 50"/>
            <p:cNvGrpSpPr/>
            <p:nvPr/>
          </p:nvGrpSpPr>
          <p:grpSpPr>
            <a:xfrm>
              <a:off x="2040467" y="1455420"/>
              <a:ext cx="731520" cy="365760"/>
              <a:chOff x="7281333" y="254000"/>
              <a:chExt cx="731520" cy="365760"/>
            </a:xfrm>
          </p:grpSpPr>
          <p:sp>
            <p:nvSpPr>
              <p:cNvPr id="53" name="Rectangle 52"/>
              <p:cNvSpPr/>
              <p:nvPr/>
            </p:nvSpPr>
            <p:spPr>
              <a:xfrm>
                <a:off x="7281333" y="254000"/>
                <a:ext cx="365760" cy="36576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dirty="0">
                    <a:solidFill>
                      <a:sysClr val="windowText" lastClr="000000"/>
                    </a:solidFill>
                  </a:rPr>
                  <a:t>31</a:t>
                </a:r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7647093" y="254000"/>
                <a:ext cx="365760" cy="36576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dirty="0">
                    <a:solidFill>
                      <a:sysClr val="windowText" lastClr="000000"/>
                    </a:solidFill>
                  </a:rPr>
                  <a:t>/</a:t>
                </a:r>
              </a:p>
            </p:txBody>
          </p:sp>
        </p:grpSp>
        <p:cxnSp>
          <p:nvCxnSpPr>
            <p:cNvPr id="52" name="Straight Arrow Connector 51"/>
            <p:cNvCxnSpPr>
              <a:endCxn id="53" idx="1"/>
            </p:cNvCxnSpPr>
            <p:nvPr/>
          </p:nvCxnSpPr>
          <p:spPr>
            <a:xfrm>
              <a:off x="1657350" y="1638300"/>
              <a:ext cx="383117" cy="0"/>
            </a:xfrm>
            <a:prstGeom prst="straightConnector1">
              <a:avLst/>
            </a:prstGeom>
            <a:ln w="19050">
              <a:solidFill>
                <a:schemeClr val="tx2">
                  <a:lumMod val="50000"/>
                  <a:lumOff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oup 54"/>
          <p:cNvGrpSpPr/>
          <p:nvPr/>
        </p:nvGrpSpPr>
        <p:grpSpPr>
          <a:xfrm>
            <a:off x="1657350" y="2619163"/>
            <a:ext cx="1114637" cy="365760"/>
            <a:chOff x="1657350" y="1455420"/>
            <a:chExt cx="1114637" cy="365760"/>
          </a:xfrm>
        </p:grpSpPr>
        <p:grpSp>
          <p:nvGrpSpPr>
            <p:cNvPr id="56" name="Group 55"/>
            <p:cNvGrpSpPr/>
            <p:nvPr/>
          </p:nvGrpSpPr>
          <p:grpSpPr>
            <a:xfrm>
              <a:off x="2040467" y="1455420"/>
              <a:ext cx="731520" cy="365760"/>
              <a:chOff x="7281333" y="254000"/>
              <a:chExt cx="731520" cy="365760"/>
            </a:xfrm>
          </p:grpSpPr>
          <p:sp>
            <p:nvSpPr>
              <p:cNvPr id="58" name="Rectangle 57"/>
              <p:cNvSpPr/>
              <p:nvPr/>
            </p:nvSpPr>
            <p:spPr>
              <a:xfrm>
                <a:off x="7281333" y="254000"/>
                <a:ext cx="365760" cy="36576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dirty="0">
                    <a:solidFill>
                      <a:sysClr val="windowText" lastClr="000000"/>
                    </a:solidFill>
                  </a:rPr>
                  <a:t>63</a:t>
                </a:r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7647093" y="254000"/>
                <a:ext cx="365760" cy="36576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</p:grpSp>
        <p:cxnSp>
          <p:nvCxnSpPr>
            <p:cNvPr id="57" name="Straight Arrow Connector 56"/>
            <p:cNvCxnSpPr>
              <a:endCxn id="58" idx="1"/>
            </p:cNvCxnSpPr>
            <p:nvPr/>
          </p:nvCxnSpPr>
          <p:spPr>
            <a:xfrm>
              <a:off x="1657350" y="1638300"/>
              <a:ext cx="383117" cy="0"/>
            </a:xfrm>
            <a:prstGeom prst="straightConnector1">
              <a:avLst/>
            </a:prstGeom>
            <a:ln w="19050">
              <a:solidFill>
                <a:schemeClr val="tx2">
                  <a:lumMod val="50000"/>
                  <a:lumOff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/>
          <p:cNvGrpSpPr/>
          <p:nvPr/>
        </p:nvGrpSpPr>
        <p:grpSpPr>
          <a:xfrm>
            <a:off x="2589107" y="2619163"/>
            <a:ext cx="1114637" cy="365760"/>
            <a:chOff x="1657350" y="1455420"/>
            <a:chExt cx="1114637" cy="365760"/>
          </a:xfrm>
        </p:grpSpPr>
        <p:grpSp>
          <p:nvGrpSpPr>
            <p:cNvPr id="61" name="Group 60"/>
            <p:cNvGrpSpPr/>
            <p:nvPr/>
          </p:nvGrpSpPr>
          <p:grpSpPr>
            <a:xfrm>
              <a:off x="2040467" y="1455420"/>
              <a:ext cx="731520" cy="365760"/>
              <a:chOff x="7281333" y="254000"/>
              <a:chExt cx="731520" cy="365760"/>
            </a:xfrm>
          </p:grpSpPr>
          <p:sp>
            <p:nvSpPr>
              <p:cNvPr id="63" name="Rectangle 62"/>
              <p:cNvSpPr/>
              <p:nvPr/>
            </p:nvSpPr>
            <p:spPr>
              <a:xfrm>
                <a:off x="7281333" y="254000"/>
                <a:ext cx="365760" cy="36576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dirty="0">
                    <a:solidFill>
                      <a:sysClr val="windowText" lastClr="000000"/>
                    </a:solidFill>
                  </a:rPr>
                  <a:t>73</a:t>
                </a:r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7647093" y="254000"/>
                <a:ext cx="365760" cy="36576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dirty="0">
                    <a:solidFill>
                      <a:sysClr val="windowText" lastClr="000000"/>
                    </a:solidFill>
                  </a:rPr>
                  <a:t>/</a:t>
                </a:r>
              </a:p>
            </p:txBody>
          </p:sp>
        </p:grpSp>
        <p:cxnSp>
          <p:nvCxnSpPr>
            <p:cNvPr id="62" name="Straight Arrow Connector 61"/>
            <p:cNvCxnSpPr>
              <a:endCxn id="63" idx="1"/>
            </p:cNvCxnSpPr>
            <p:nvPr/>
          </p:nvCxnSpPr>
          <p:spPr>
            <a:xfrm>
              <a:off x="1657350" y="1638300"/>
              <a:ext cx="383117" cy="0"/>
            </a:xfrm>
            <a:prstGeom prst="straightConnector1">
              <a:avLst/>
            </a:prstGeom>
            <a:ln w="19050">
              <a:solidFill>
                <a:schemeClr val="tx2">
                  <a:lumMod val="50000"/>
                  <a:lumOff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Group 69"/>
          <p:cNvGrpSpPr/>
          <p:nvPr/>
        </p:nvGrpSpPr>
        <p:grpSpPr>
          <a:xfrm>
            <a:off x="1657350" y="3349202"/>
            <a:ext cx="1114637" cy="365760"/>
            <a:chOff x="1657350" y="1455420"/>
            <a:chExt cx="1114637" cy="365760"/>
          </a:xfrm>
        </p:grpSpPr>
        <p:grpSp>
          <p:nvGrpSpPr>
            <p:cNvPr id="71" name="Group 70"/>
            <p:cNvGrpSpPr/>
            <p:nvPr/>
          </p:nvGrpSpPr>
          <p:grpSpPr>
            <a:xfrm>
              <a:off x="2040467" y="1455420"/>
              <a:ext cx="731520" cy="365760"/>
              <a:chOff x="7281333" y="254000"/>
              <a:chExt cx="731520" cy="365760"/>
            </a:xfrm>
          </p:grpSpPr>
          <p:sp>
            <p:nvSpPr>
              <p:cNvPr id="73" name="Rectangle 72"/>
              <p:cNvSpPr/>
              <p:nvPr/>
            </p:nvSpPr>
            <p:spPr>
              <a:xfrm>
                <a:off x="7281333" y="254000"/>
                <a:ext cx="365760" cy="36576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dirty="0">
                    <a:solidFill>
                      <a:sysClr val="windowText" lastClr="000000"/>
                    </a:solidFill>
                  </a:rPr>
                  <a:t>75</a:t>
                </a:r>
              </a:p>
            </p:txBody>
          </p:sp>
          <p:sp>
            <p:nvSpPr>
              <p:cNvPr id="74" name="Rectangle 73"/>
              <p:cNvSpPr/>
              <p:nvPr/>
            </p:nvSpPr>
            <p:spPr>
              <a:xfrm>
                <a:off x="7647093" y="254000"/>
                <a:ext cx="365760" cy="36576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</p:grpSp>
        <p:cxnSp>
          <p:nvCxnSpPr>
            <p:cNvPr id="72" name="Straight Arrow Connector 71"/>
            <p:cNvCxnSpPr>
              <a:endCxn id="73" idx="1"/>
            </p:cNvCxnSpPr>
            <p:nvPr/>
          </p:nvCxnSpPr>
          <p:spPr>
            <a:xfrm>
              <a:off x="1657350" y="1638300"/>
              <a:ext cx="383117" cy="0"/>
            </a:xfrm>
            <a:prstGeom prst="straightConnector1">
              <a:avLst/>
            </a:prstGeom>
            <a:ln w="19050">
              <a:solidFill>
                <a:schemeClr val="tx2">
                  <a:lumMod val="50000"/>
                  <a:lumOff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Group 74"/>
          <p:cNvGrpSpPr/>
          <p:nvPr/>
        </p:nvGrpSpPr>
        <p:grpSpPr>
          <a:xfrm>
            <a:off x="2589107" y="3349202"/>
            <a:ext cx="1114637" cy="365760"/>
            <a:chOff x="1657350" y="1455420"/>
            <a:chExt cx="1114637" cy="365760"/>
          </a:xfrm>
        </p:grpSpPr>
        <p:grpSp>
          <p:nvGrpSpPr>
            <p:cNvPr id="76" name="Group 75"/>
            <p:cNvGrpSpPr/>
            <p:nvPr/>
          </p:nvGrpSpPr>
          <p:grpSpPr>
            <a:xfrm>
              <a:off x="2040467" y="1455420"/>
              <a:ext cx="731520" cy="365760"/>
              <a:chOff x="7281333" y="254000"/>
              <a:chExt cx="731520" cy="365760"/>
            </a:xfrm>
          </p:grpSpPr>
          <p:sp>
            <p:nvSpPr>
              <p:cNvPr id="78" name="Rectangle 77"/>
              <p:cNvSpPr/>
              <p:nvPr/>
            </p:nvSpPr>
            <p:spPr>
              <a:xfrm>
                <a:off x="7281333" y="254000"/>
                <a:ext cx="365760" cy="36576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dirty="0">
                    <a:solidFill>
                      <a:sysClr val="windowText" lastClr="000000"/>
                    </a:solidFill>
                  </a:rPr>
                  <a:t>5</a:t>
                </a:r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7647093" y="254000"/>
                <a:ext cx="365760" cy="36576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</p:grpSp>
        <p:cxnSp>
          <p:nvCxnSpPr>
            <p:cNvPr id="77" name="Straight Arrow Connector 76"/>
            <p:cNvCxnSpPr>
              <a:endCxn id="78" idx="1"/>
            </p:cNvCxnSpPr>
            <p:nvPr/>
          </p:nvCxnSpPr>
          <p:spPr>
            <a:xfrm>
              <a:off x="1657350" y="1638300"/>
              <a:ext cx="383117" cy="0"/>
            </a:xfrm>
            <a:prstGeom prst="straightConnector1">
              <a:avLst/>
            </a:prstGeom>
            <a:ln w="19050">
              <a:solidFill>
                <a:schemeClr val="tx2">
                  <a:lumMod val="50000"/>
                  <a:lumOff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0" name="Group 89"/>
          <p:cNvGrpSpPr/>
          <p:nvPr/>
        </p:nvGrpSpPr>
        <p:grpSpPr>
          <a:xfrm>
            <a:off x="3534623" y="3349202"/>
            <a:ext cx="1114637" cy="365760"/>
            <a:chOff x="1657350" y="1455420"/>
            <a:chExt cx="1114637" cy="365760"/>
          </a:xfrm>
        </p:grpSpPr>
        <p:grpSp>
          <p:nvGrpSpPr>
            <p:cNvPr id="91" name="Group 90"/>
            <p:cNvGrpSpPr/>
            <p:nvPr/>
          </p:nvGrpSpPr>
          <p:grpSpPr>
            <a:xfrm>
              <a:off x="2040467" y="1455420"/>
              <a:ext cx="731520" cy="365760"/>
              <a:chOff x="7281333" y="254000"/>
              <a:chExt cx="731520" cy="365760"/>
            </a:xfrm>
          </p:grpSpPr>
          <p:sp>
            <p:nvSpPr>
              <p:cNvPr id="93" name="Rectangle 92"/>
              <p:cNvSpPr/>
              <p:nvPr/>
            </p:nvSpPr>
            <p:spPr>
              <a:xfrm>
                <a:off x="7281333" y="254000"/>
                <a:ext cx="365760" cy="36576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dirty="0">
                    <a:solidFill>
                      <a:sysClr val="windowText" lastClr="000000"/>
                    </a:solidFill>
                  </a:rPr>
                  <a:t>65</a:t>
                </a:r>
              </a:p>
            </p:txBody>
          </p:sp>
          <p:sp>
            <p:nvSpPr>
              <p:cNvPr id="94" name="Rectangle 93"/>
              <p:cNvSpPr/>
              <p:nvPr/>
            </p:nvSpPr>
            <p:spPr>
              <a:xfrm>
                <a:off x="7647093" y="254000"/>
                <a:ext cx="365760" cy="36576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</p:grpSp>
        <p:cxnSp>
          <p:nvCxnSpPr>
            <p:cNvPr id="92" name="Straight Arrow Connector 91"/>
            <p:cNvCxnSpPr>
              <a:endCxn id="93" idx="1"/>
            </p:cNvCxnSpPr>
            <p:nvPr/>
          </p:nvCxnSpPr>
          <p:spPr>
            <a:xfrm>
              <a:off x="1657350" y="1638300"/>
              <a:ext cx="383117" cy="0"/>
            </a:xfrm>
            <a:prstGeom prst="straightConnector1">
              <a:avLst/>
            </a:prstGeom>
            <a:ln w="19050">
              <a:solidFill>
                <a:schemeClr val="tx2">
                  <a:lumMod val="50000"/>
                  <a:lumOff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Group 94"/>
          <p:cNvGrpSpPr/>
          <p:nvPr/>
        </p:nvGrpSpPr>
        <p:grpSpPr>
          <a:xfrm>
            <a:off x="4466380" y="3349202"/>
            <a:ext cx="1114637" cy="365760"/>
            <a:chOff x="1657350" y="1455420"/>
            <a:chExt cx="1114637" cy="365760"/>
          </a:xfrm>
        </p:grpSpPr>
        <p:grpSp>
          <p:nvGrpSpPr>
            <p:cNvPr id="96" name="Group 95"/>
            <p:cNvGrpSpPr/>
            <p:nvPr/>
          </p:nvGrpSpPr>
          <p:grpSpPr>
            <a:xfrm>
              <a:off x="2040467" y="1455420"/>
              <a:ext cx="731520" cy="365760"/>
              <a:chOff x="7281333" y="254000"/>
              <a:chExt cx="731520" cy="365760"/>
            </a:xfrm>
          </p:grpSpPr>
          <p:sp>
            <p:nvSpPr>
              <p:cNvPr id="98" name="Rectangle 97"/>
              <p:cNvSpPr/>
              <p:nvPr/>
            </p:nvSpPr>
            <p:spPr>
              <a:xfrm>
                <a:off x="7281333" y="254000"/>
                <a:ext cx="365760" cy="36576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dirty="0">
                    <a:solidFill>
                      <a:sysClr val="windowText" lastClr="000000"/>
                    </a:solidFill>
                  </a:rPr>
                  <a:t>95</a:t>
                </a:r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7647093" y="254000"/>
                <a:ext cx="365760" cy="36576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dirty="0">
                    <a:solidFill>
                      <a:sysClr val="windowText" lastClr="000000"/>
                    </a:solidFill>
                  </a:rPr>
                  <a:t>/</a:t>
                </a:r>
              </a:p>
            </p:txBody>
          </p:sp>
        </p:grpSp>
        <p:cxnSp>
          <p:nvCxnSpPr>
            <p:cNvPr id="97" name="Straight Arrow Connector 96"/>
            <p:cNvCxnSpPr>
              <a:endCxn id="98" idx="1"/>
            </p:cNvCxnSpPr>
            <p:nvPr/>
          </p:nvCxnSpPr>
          <p:spPr>
            <a:xfrm>
              <a:off x="1657350" y="1638300"/>
              <a:ext cx="383117" cy="0"/>
            </a:xfrm>
            <a:prstGeom prst="straightConnector1">
              <a:avLst/>
            </a:prstGeom>
            <a:ln w="19050">
              <a:solidFill>
                <a:schemeClr val="tx2">
                  <a:lumMod val="50000"/>
                  <a:lumOff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0" name="Group 99"/>
          <p:cNvGrpSpPr/>
          <p:nvPr/>
        </p:nvGrpSpPr>
        <p:grpSpPr>
          <a:xfrm>
            <a:off x="1657350" y="4114588"/>
            <a:ext cx="1114637" cy="365760"/>
            <a:chOff x="1657350" y="1455420"/>
            <a:chExt cx="1114637" cy="365760"/>
          </a:xfrm>
        </p:grpSpPr>
        <p:grpSp>
          <p:nvGrpSpPr>
            <p:cNvPr id="101" name="Group 100"/>
            <p:cNvGrpSpPr/>
            <p:nvPr/>
          </p:nvGrpSpPr>
          <p:grpSpPr>
            <a:xfrm>
              <a:off x="2040467" y="1455420"/>
              <a:ext cx="731520" cy="365760"/>
              <a:chOff x="7281333" y="254000"/>
              <a:chExt cx="731520" cy="365760"/>
            </a:xfrm>
          </p:grpSpPr>
          <p:sp>
            <p:nvSpPr>
              <p:cNvPr id="103" name="Rectangle 102"/>
              <p:cNvSpPr/>
              <p:nvPr/>
            </p:nvSpPr>
            <p:spPr>
              <a:xfrm>
                <a:off x="7281333" y="254000"/>
                <a:ext cx="365760" cy="36576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dirty="0">
                    <a:solidFill>
                      <a:sysClr val="windowText" lastClr="000000"/>
                    </a:solidFill>
                  </a:rPr>
                  <a:t>27</a:t>
                </a:r>
              </a:p>
            </p:txBody>
          </p:sp>
          <p:sp>
            <p:nvSpPr>
              <p:cNvPr id="104" name="Rectangle 103"/>
              <p:cNvSpPr/>
              <p:nvPr/>
            </p:nvSpPr>
            <p:spPr>
              <a:xfrm>
                <a:off x="7647093" y="254000"/>
                <a:ext cx="365760" cy="36576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</p:grpSp>
        <p:cxnSp>
          <p:nvCxnSpPr>
            <p:cNvPr id="102" name="Straight Arrow Connector 101"/>
            <p:cNvCxnSpPr>
              <a:endCxn id="103" idx="1"/>
            </p:cNvCxnSpPr>
            <p:nvPr/>
          </p:nvCxnSpPr>
          <p:spPr>
            <a:xfrm>
              <a:off x="1657350" y="1638300"/>
              <a:ext cx="383117" cy="0"/>
            </a:xfrm>
            <a:prstGeom prst="straightConnector1">
              <a:avLst/>
            </a:prstGeom>
            <a:ln w="19050">
              <a:solidFill>
                <a:schemeClr val="tx2">
                  <a:lumMod val="50000"/>
                  <a:lumOff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5" name="Group 104"/>
          <p:cNvGrpSpPr/>
          <p:nvPr/>
        </p:nvGrpSpPr>
        <p:grpSpPr>
          <a:xfrm>
            <a:off x="2589107" y="4114588"/>
            <a:ext cx="1114637" cy="365760"/>
            <a:chOff x="1657350" y="1455420"/>
            <a:chExt cx="1114637" cy="365760"/>
          </a:xfrm>
        </p:grpSpPr>
        <p:grpSp>
          <p:nvGrpSpPr>
            <p:cNvPr id="106" name="Group 105"/>
            <p:cNvGrpSpPr/>
            <p:nvPr/>
          </p:nvGrpSpPr>
          <p:grpSpPr>
            <a:xfrm>
              <a:off x="2040467" y="1455420"/>
              <a:ext cx="731520" cy="365760"/>
              <a:chOff x="7281333" y="254000"/>
              <a:chExt cx="731520" cy="365760"/>
            </a:xfrm>
          </p:grpSpPr>
          <p:sp>
            <p:nvSpPr>
              <p:cNvPr id="108" name="Rectangle 107"/>
              <p:cNvSpPr/>
              <p:nvPr/>
            </p:nvSpPr>
            <p:spPr>
              <a:xfrm>
                <a:off x="7281333" y="254000"/>
                <a:ext cx="365760" cy="36576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dirty="0">
                    <a:solidFill>
                      <a:sysClr val="windowText" lastClr="000000"/>
                    </a:solidFill>
                  </a:rPr>
                  <a:t>47</a:t>
                </a:r>
              </a:p>
            </p:txBody>
          </p:sp>
          <p:sp>
            <p:nvSpPr>
              <p:cNvPr id="109" name="Rectangle 108"/>
              <p:cNvSpPr/>
              <p:nvPr/>
            </p:nvSpPr>
            <p:spPr>
              <a:xfrm>
                <a:off x="7647093" y="254000"/>
                <a:ext cx="365760" cy="36576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</p:grpSp>
        <p:cxnSp>
          <p:nvCxnSpPr>
            <p:cNvPr id="107" name="Straight Arrow Connector 106"/>
            <p:cNvCxnSpPr>
              <a:endCxn id="108" idx="1"/>
            </p:cNvCxnSpPr>
            <p:nvPr/>
          </p:nvCxnSpPr>
          <p:spPr>
            <a:xfrm>
              <a:off x="1657350" y="1638300"/>
              <a:ext cx="383117" cy="0"/>
            </a:xfrm>
            <a:prstGeom prst="straightConnector1">
              <a:avLst/>
            </a:prstGeom>
            <a:ln w="19050">
              <a:solidFill>
                <a:schemeClr val="tx2">
                  <a:lumMod val="50000"/>
                  <a:lumOff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Group 109"/>
          <p:cNvGrpSpPr/>
          <p:nvPr/>
        </p:nvGrpSpPr>
        <p:grpSpPr>
          <a:xfrm>
            <a:off x="1657350" y="4497281"/>
            <a:ext cx="1114637" cy="365760"/>
            <a:chOff x="1657350" y="1455420"/>
            <a:chExt cx="1114637" cy="365760"/>
          </a:xfrm>
        </p:grpSpPr>
        <p:grpSp>
          <p:nvGrpSpPr>
            <p:cNvPr id="111" name="Group 110"/>
            <p:cNvGrpSpPr/>
            <p:nvPr/>
          </p:nvGrpSpPr>
          <p:grpSpPr>
            <a:xfrm>
              <a:off x="2040467" y="1455420"/>
              <a:ext cx="731520" cy="365760"/>
              <a:chOff x="7281333" y="254000"/>
              <a:chExt cx="731520" cy="365760"/>
            </a:xfrm>
          </p:grpSpPr>
          <p:sp>
            <p:nvSpPr>
              <p:cNvPr id="113" name="Rectangle 112"/>
              <p:cNvSpPr/>
              <p:nvPr/>
            </p:nvSpPr>
            <p:spPr>
              <a:xfrm>
                <a:off x="7281333" y="254000"/>
                <a:ext cx="365760" cy="36576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dirty="0">
                    <a:solidFill>
                      <a:sysClr val="windowText" lastClr="000000"/>
                    </a:solidFill>
                  </a:rPr>
                  <a:t>88</a:t>
                </a:r>
              </a:p>
            </p:txBody>
          </p:sp>
          <p:sp>
            <p:nvSpPr>
              <p:cNvPr id="114" name="Rectangle 113"/>
              <p:cNvSpPr/>
              <p:nvPr/>
            </p:nvSpPr>
            <p:spPr>
              <a:xfrm>
                <a:off x="7647093" y="254000"/>
                <a:ext cx="365760" cy="36576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</p:grpSp>
        <p:cxnSp>
          <p:nvCxnSpPr>
            <p:cNvPr id="112" name="Straight Arrow Connector 111"/>
            <p:cNvCxnSpPr>
              <a:endCxn id="113" idx="1"/>
            </p:cNvCxnSpPr>
            <p:nvPr/>
          </p:nvCxnSpPr>
          <p:spPr>
            <a:xfrm>
              <a:off x="1657350" y="1638300"/>
              <a:ext cx="383117" cy="0"/>
            </a:xfrm>
            <a:prstGeom prst="straightConnector1">
              <a:avLst/>
            </a:prstGeom>
            <a:ln w="19050">
              <a:solidFill>
                <a:schemeClr val="tx2">
                  <a:lumMod val="50000"/>
                  <a:lumOff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5" name="Group 114"/>
          <p:cNvGrpSpPr/>
          <p:nvPr/>
        </p:nvGrpSpPr>
        <p:grpSpPr>
          <a:xfrm>
            <a:off x="2589107" y="4497281"/>
            <a:ext cx="1114637" cy="365760"/>
            <a:chOff x="1657350" y="1455420"/>
            <a:chExt cx="1114637" cy="365760"/>
          </a:xfrm>
        </p:grpSpPr>
        <p:grpSp>
          <p:nvGrpSpPr>
            <p:cNvPr id="116" name="Group 115"/>
            <p:cNvGrpSpPr/>
            <p:nvPr/>
          </p:nvGrpSpPr>
          <p:grpSpPr>
            <a:xfrm>
              <a:off x="2040467" y="1455420"/>
              <a:ext cx="731520" cy="365760"/>
              <a:chOff x="7281333" y="254000"/>
              <a:chExt cx="731520" cy="365760"/>
            </a:xfrm>
          </p:grpSpPr>
          <p:sp>
            <p:nvSpPr>
              <p:cNvPr id="118" name="Rectangle 117"/>
              <p:cNvSpPr/>
              <p:nvPr/>
            </p:nvSpPr>
            <p:spPr>
              <a:xfrm>
                <a:off x="7281333" y="254000"/>
                <a:ext cx="365760" cy="36576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dirty="0">
                    <a:solidFill>
                      <a:sysClr val="windowText" lastClr="000000"/>
                    </a:solidFill>
                  </a:rPr>
                  <a:t>18</a:t>
                </a:r>
              </a:p>
            </p:txBody>
          </p:sp>
          <p:sp>
            <p:nvSpPr>
              <p:cNvPr id="119" name="Rectangle 118"/>
              <p:cNvSpPr/>
              <p:nvPr/>
            </p:nvSpPr>
            <p:spPr>
              <a:xfrm>
                <a:off x="7647093" y="254000"/>
                <a:ext cx="365760" cy="36576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</p:grpSp>
        <p:cxnSp>
          <p:nvCxnSpPr>
            <p:cNvPr id="117" name="Straight Arrow Connector 116"/>
            <p:cNvCxnSpPr>
              <a:endCxn id="118" idx="1"/>
            </p:cNvCxnSpPr>
            <p:nvPr/>
          </p:nvCxnSpPr>
          <p:spPr>
            <a:xfrm>
              <a:off x="1657350" y="1638300"/>
              <a:ext cx="383117" cy="0"/>
            </a:xfrm>
            <a:prstGeom prst="straightConnector1">
              <a:avLst/>
            </a:prstGeom>
            <a:ln w="19050">
              <a:solidFill>
                <a:schemeClr val="tx2">
                  <a:lumMod val="50000"/>
                  <a:lumOff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0" name="Group 119"/>
          <p:cNvGrpSpPr/>
          <p:nvPr/>
        </p:nvGrpSpPr>
        <p:grpSpPr>
          <a:xfrm>
            <a:off x="3534623" y="4497281"/>
            <a:ext cx="1114637" cy="365760"/>
            <a:chOff x="1657350" y="1455420"/>
            <a:chExt cx="1114637" cy="365760"/>
          </a:xfrm>
        </p:grpSpPr>
        <p:grpSp>
          <p:nvGrpSpPr>
            <p:cNvPr id="121" name="Group 120"/>
            <p:cNvGrpSpPr/>
            <p:nvPr/>
          </p:nvGrpSpPr>
          <p:grpSpPr>
            <a:xfrm>
              <a:off x="2040467" y="1455420"/>
              <a:ext cx="731520" cy="365760"/>
              <a:chOff x="7281333" y="254000"/>
              <a:chExt cx="731520" cy="365760"/>
            </a:xfrm>
          </p:grpSpPr>
          <p:sp>
            <p:nvSpPr>
              <p:cNvPr id="123" name="Rectangle 122"/>
              <p:cNvSpPr/>
              <p:nvPr/>
            </p:nvSpPr>
            <p:spPr>
              <a:xfrm>
                <a:off x="7281333" y="254000"/>
                <a:ext cx="365760" cy="36576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dirty="0">
                    <a:solidFill>
                      <a:sysClr val="windowText" lastClr="000000"/>
                    </a:solidFill>
                  </a:rPr>
                  <a:t>38</a:t>
                </a:r>
              </a:p>
            </p:txBody>
          </p:sp>
          <p:sp>
            <p:nvSpPr>
              <p:cNvPr id="124" name="Rectangle 123"/>
              <p:cNvSpPr/>
              <p:nvPr/>
            </p:nvSpPr>
            <p:spPr>
              <a:xfrm>
                <a:off x="7647093" y="254000"/>
                <a:ext cx="365760" cy="36576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</p:grpSp>
        <p:cxnSp>
          <p:nvCxnSpPr>
            <p:cNvPr id="122" name="Straight Arrow Connector 121"/>
            <p:cNvCxnSpPr>
              <a:endCxn id="123" idx="1"/>
            </p:cNvCxnSpPr>
            <p:nvPr/>
          </p:nvCxnSpPr>
          <p:spPr>
            <a:xfrm>
              <a:off x="1657350" y="1638300"/>
              <a:ext cx="383117" cy="0"/>
            </a:xfrm>
            <a:prstGeom prst="straightConnector1">
              <a:avLst/>
            </a:prstGeom>
            <a:ln w="19050">
              <a:solidFill>
                <a:schemeClr val="tx2">
                  <a:lumMod val="50000"/>
                  <a:lumOff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5" name="Group 124"/>
          <p:cNvGrpSpPr/>
          <p:nvPr/>
        </p:nvGrpSpPr>
        <p:grpSpPr>
          <a:xfrm>
            <a:off x="4466380" y="4497281"/>
            <a:ext cx="1114637" cy="365760"/>
            <a:chOff x="1657350" y="1455420"/>
            <a:chExt cx="1114637" cy="365760"/>
          </a:xfrm>
        </p:grpSpPr>
        <p:grpSp>
          <p:nvGrpSpPr>
            <p:cNvPr id="126" name="Group 125"/>
            <p:cNvGrpSpPr/>
            <p:nvPr/>
          </p:nvGrpSpPr>
          <p:grpSpPr>
            <a:xfrm>
              <a:off x="2040467" y="1455420"/>
              <a:ext cx="731520" cy="365760"/>
              <a:chOff x="7281333" y="254000"/>
              <a:chExt cx="731520" cy="365760"/>
            </a:xfrm>
          </p:grpSpPr>
          <p:sp>
            <p:nvSpPr>
              <p:cNvPr id="128" name="Rectangle 127"/>
              <p:cNvSpPr/>
              <p:nvPr/>
            </p:nvSpPr>
            <p:spPr>
              <a:xfrm>
                <a:off x="7281333" y="254000"/>
                <a:ext cx="365760" cy="36576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dirty="0">
                    <a:solidFill>
                      <a:sysClr val="windowText" lastClr="000000"/>
                    </a:solidFill>
                  </a:rPr>
                  <a:t>98</a:t>
                </a:r>
              </a:p>
            </p:txBody>
          </p:sp>
          <p:sp>
            <p:nvSpPr>
              <p:cNvPr id="129" name="Rectangle 128"/>
              <p:cNvSpPr/>
              <p:nvPr/>
            </p:nvSpPr>
            <p:spPr>
              <a:xfrm>
                <a:off x="7647093" y="254000"/>
                <a:ext cx="365760" cy="36576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dirty="0">
                    <a:solidFill>
                      <a:sysClr val="windowText" lastClr="000000"/>
                    </a:solidFill>
                  </a:rPr>
                  <a:t>/</a:t>
                </a:r>
              </a:p>
            </p:txBody>
          </p:sp>
        </p:grpSp>
        <p:cxnSp>
          <p:nvCxnSpPr>
            <p:cNvPr id="127" name="Straight Arrow Connector 126"/>
            <p:cNvCxnSpPr>
              <a:endCxn id="128" idx="1"/>
            </p:cNvCxnSpPr>
            <p:nvPr/>
          </p:nvCxnSpPr>
          <p:spPr>
            <a:xfrm>
              <a:off x="1657350" y="1638300"/>
              <a:ext cx="383117" cy="0"/>
            </a:xfrm>
            <a:prstGeom prst="straightConnector1">
              <a:avLst/>
            </a:prstGeom>
            <a:ln w="19050">
              <a:solidFill>
                <a:schemeClr val="tx2">
                  <a:lumMod val="50000"/>
                  <a:lumOff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0" name="Group 129"/>
          <p:cNvGrpSpPr/>
          <p:nvPr/>
        </p:nvGrpSpPr>
        <p:grpSpPr>
          <a:xfrm>
            <a:off x="1657350" y="4879974"/>
            <a:ext cx="1114637" cy="365760"/>
            <a:chOff x="1657350" y="1455420"/>
            <a:chExt cx="1114637" cy="365760"/>
          </a:xfrm>
        </p:grpSpPr>
        <p:grpSp>
          <p:nvGrpSpPr>
            <p:cNvPr id="131" name="Group 130"/>
            <p:cNvGrpSpPr/>
            <p:nvPr/>
          </p:nvGrpSpPr>
          <p:grpSpPr>
            <a:xfrm>
              <a:off x="2040467" y="1455420"/>
              <a:ext cx="731520" cy="365760"/>
              <a:chOff x="7281333" y="254000"/>
              <a:chExt cx="731520" cy="365760"/>
            </a:xfrm>
          </p:grpSpPr>
          <p:sp>
            <p:nvSpPr>
              <p:cNvPr id="133" name="Rectangle 132"/>
              <p:cNvSpPr/>
              <p:nvPr/>
            </p:nvSpPr>
            <p:spPr>
              <a:xfrm>
                <a:off x="7281333" y="254000"/>
                <a:ext cx="365760" cy="36576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dirty="0">
                    <a:solidFill>
                      <a:sysClr val="windowText" lastClr="000000"/>
                    </a:solidFill>
                  </a:rPr>
                  <a:t>99</a:t>
                </a:r>
              </a:p>
            </p:txBody>
          </p:sp>
          <p:sp>
            <p:nvSpPr>
              <p:cNvPr id="134" name="Rectangle 133"/>
              <p:cNvSpPr/>
              <p:nvPr/>
            </p:nvSpPr>
            <p:spPr>
              <a:xfrm>
                <a:off x="7647093" y="254000"/>
                <a:ext cx="365760" cy="36576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dirty="0">
                    <a:solidFill>
                      <a:sysClr val="windowText" lastClr="000000"/>
                    </a:solidFill>
                  </a:rPr>
                  <a:t>/</a:t>
                </a:r>
              </a:p>
            </p:txBody>
          </p:sp>
        </p:grpSp>
        <p:cxnSp>
          <p:nvCxnSpPr>
            <p:cNvPr id="132" name="Straight Arrow Connector 131"/>
            <p:cNvCxnSpPr>
              <a:endCxn id="133" idx="1"/>
            </p:cNvCxnSpPr>
            <p:nvPr/>
          </p:nvCxnSpPr>
          <p:spPr>
            <a:xfrm>
              <a:off x="1657350" y="1638300"/>
              <a:ext cx="383117" cy="0"/>
            </a:xfrm>
            <a:prstGeom prst="straightConnector1">
              <a:avLst/>
            </a:prstGeom>
            <a:ln w="19050">
              <a:solidFill>
                <a:schemeClr val="tx2">
                  <a:lumMod val="50000"/>
                  <a:lumOff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93003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en-US" sz="3500" dirty="0"/>
              <a:t>Rigorous Separate Chaining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52" name="Content Placeholder 2"/>
              <p:cNvSpPr>
                <a:spLocks noGrp="1"/>
              </p:cNvSpPr>
              <p:nvPr>
                <p:ph idx="1"/>
                <p:custDataLst>
                  <p:tags r:id="rId2"/>
                </p:custDataLst>
              </p:nvPr>
            </p:nvSpPr>
            <p:spPr/>
            <p:txBody>
              <a:bodyPr>
                <a:noAutofit/>
              </a:bodyPr>
              <a:lstStyle/>
              <a:p>
                <a:pPr marL="0" indent="0">
                  <a:spcBef>
                    <a:spcPts val="800"/>
                  </a:spcBef>
                  <a:buNone/>
                </a:pPr>
                <a:r>
                  <a:rPr lang="en-US" sz="2400" dirty="0"/>
                  <a:t>The </a:t>
                </a:r>
                <a:r>
                  <a:rPr lang="en-US" sz="2400" dirty="0">
                    <a:solidFill>
                      <a:schemeClr val="accent2"/>
                    </a:solidFill>
                  </a:rPr>
                  <a:t>load factor</a:t>
                </a:r>
                <a:r>
                  <a:rPr lang="en-US" sz="2400" dirty="0"/>
                  <a:t>, </a:t>
                </a:r>
                <a:r>
                  <a:rPr lang="en-US" sz="2400" i="1" dirty="0">
                    <a:sym typeface="Symbol" pitchFamily="18" charset="2"/>
                  </a:rPr>
                  <a:t></a:t>
                </a:r>
                <a:r>
                  <a:rPr lang="en-US" sz="2400" dirty="0">
                    <a:sym typeface="Symbol" pitchFamily="18" charset="2"/>
                  </a:rPr>
                  <a:t>, </a:t>
                </a:r>
                <a:r>
                  <a:rPr lang="en-US" sz="2400" dirty="0"/>
                  <a:t>of a hash table is calculated as </a:t>
                </a:r>
              </a:p>
              <a:p>
                <a:pPr marL="0" indent="0">
                  <a:spcBef>
                    <a:spcPts val="8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smtClean="0">
                          <a:latin typeface="Cambria Math"/>
                        </a:rPr>
                        <m:t>𝜆</m:t>
                      </m:r>
                      <m:r>
                        <a:rPr lang="en-US" sz="2400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smtClean="0"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sz="2400" smtClean="0">
                              <a:latin typeface="Cambria Math"/>
                            </a:rPr>
                            <m:t>𝑇𝑎𝑏𝑙𝑒𝑆𝑖𝑧𝑒</m:t>
                          </m:r>
                        </m:den>
                      </m:f>
                    </m:oMath>
                  </m:oMathPara>
                </a14:m>
                <a:br>
                  <a:rPr lang="en-US" sz="2400" dirty="0"/>
                </a:br>
                <a:r>
                  <a:rPr lang="en-US" sz="2400" dirty="0"/>
                  <a:t>where </a:t>
                </a:r>
                <a:r>
                  <a:rPr lang="en-US" sz="2400" i="1" dirty="0"/>
                  <a:t>n</a:t>
                </a:r>
                <a:r>
                  <a:rPr lang="en-US" sz="2400" dirty="0"/>
                  <a:t> is the number of items currently in the table</a:t>
                </a:r>
              </a:p>
              <a:p>
                <a:pPr marL="0" indent="0">
                  <a:spcBef>
                    <a:spcPts val="800"/>
                  </a:spcBef>
                  <a:buNone/>
                </a:pPr>
                <a:endParaRPr lang="en-US" sz="600" dirty="0"/>
              </a:p>
              <a:p>
                <a:pPr marL="0" indent="0">
                  <a:spcBef>
                    <a:spcPts val="800"/>
                  </a:spcBef>
                  <a:buNone/>
                </a:pPr>
                <a:r>
                  <a:rPr lang="en-US" sz="2400" dirty="0"/>
                  <a:t>Under chaining, the average number of elements per bucket is ___</a:t>
                </a:r>
                <a:endParaRPr lang="en-US" sz="2400" dirty="0">
                  <a:sym typeface="Symbol" pitchFamily="18" charset="2"/>
                </a:endParaRPr>
              </a:p>
              <a:p>
                <a:pPr marL="0" indent="0">
                  <a:spcBef>
                    <a:spcPts val="800"/>
                  </a:spcBef>
                  <a:buNone/>
                </a:pPr>
                <a:endParaRPr lang="en-US" sz="600" dirty="0">
                  <a:sym typeface="Symbol" pitchFamily="18" charset="2"/>
                </a:endParaRPr>
              </a:p>
              <a:p>
                <a:pPr marL="0" indent="0">
                  <a:spcBef>
                    <a:spcPts val="800"/>
                  </a:spcBef>
                  <a:buNone/>
                </a:pPr>
                <a:r>
                  <a:rPr lang="en-US" sz="2400" dirty="0">
                    <a:sym typeface="Symbol" pitchFamily="18" charset="2"/>
                  </a:rPr>
                  <a:t>So if some inserts are followed by random finds, then on average:</a:t>
                </a:r>
              </a:p>
              <a:p>
                <a:pPr>
                  <a:spcBef>
                    <a:spcPts val="800"/>
                  </a:spcBef>
                </a:pPr>
                <a:r>
                  <a:rPr lang="en-US" sz="2400" dirty="0">
                    <a:sym typeface="Symbol" pitchFamily="18" charset="2"/>
                  </a:rPr>
                  <a:t>Each unsuccessful find compares against ___ items</a:t>
                </a:r>
              </a:p>
              <a:p>
                <a:pPr>
                  <a:spcBef>
                    <a:spcPts val="800"/>
                  </a:spcBef>
                </a:pPr>
                <a:r>
                  <a:rPr lang="en-US" sz="2400" dirty="0">
                    <a:sym typeface="Symbol" pitchFamily="18" charset="2"/>
                  </a:rPr>
                  <a:t>Each successful find compares against ___ items</a:t>
                </a:r>
              </a:p>
              <a:p>
                <a:pPr marL="0" indent="0">
                  <a:spcBef>
                    <a:spcPts val="800"/>
                  </a:spcBef>
                  <a:buNone/>
                </a:pPr>
                <a:endParaRPr lang="en-US" sz="600" dirty="0">
                  <a:sym typeface="Symbol" pitchFamily="18" charset="2"/>
                </a:endParaRPr>
              </a:p>
              <a:p>
                <a:pPr marL="0" indent="0">
                  <a:spcBef>
                    <a:spcPts val="800"/>
                  </a:spcBef>
                  <a:buNone/>
                </a:pPr>
                <a:r>
                  <a:rPr lang="en-US" sz="2400" dirty="0">
                    <a:sym typeface="Symbol" pitchFamily="18" charset="2"/>
                  </a:rPr>
                  <a:t>How big should </a:t>
                </a:r>
                <a:r>
                  <a:rPr lang="en-US" sz="2400" dirty="0" err="1">
                    <a:sym typeface="Symbol" pitchFamily="18" charset="2"/>
                  </a:rPr>
                  <a:t>TableSize</a:t>
                </a:r>
                <a:r>
                  <a:rPr lang="en-US" sz="2400" dirty="0">
                    <a:sym typeface="Symbol" pitchFamily="18" charset="2"/>
                  </a:rPr>
                  <a:t> be??</a:t>
                </a:r>
                <a:endParaRPr lang="en-US" sz="2400" dirty="0"/>
              </a:p>
              <a:p>
                <a:pPr>
                  <a:spcBef>
                    <a:spcPts val="800"/>
                  </a:spcBef>
                </a:pPr>
                <a:endParaRPr lang="en-US" sz="2400" dirty="0"/>
              </a:p>
            </p:txBody>
          </p:sp>
        </mc:Choice>
        <mc:Fallback xmlns="">
          <p:sp>
            <p:nvSpPr>
              <p:cNvPr id="2052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  <p:custDataLst>
                  <p:tags r:id="rId5"/>
                </p:custDataLst>
              </p:nvPr>
            </p:nvSpPr>
            <p:spPr>
              <a:blipFill rotWithShape="1">
                <a:blip r:embed="rId6"/>
                <a:stretch>
                  <a:fillRect l="-1081" t="-1000" r="-20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Date Placeholder 1"/>
          <p:cNvSpPr>
            <a:spLocks noGrp="1"/>
          </p:cNvSpPr>
          <p:nvPr>
            <p:ph type="dt" sz="half" idx="4294967295"/>
          </p:nvPr>
        </p:nvSpPr>
        <p:spPr>
          <a:xfrm>
            <a:off x="457200" y="635635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July 9, 2012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2124075" y="6356350"/>
            <a:ext cx="489585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CSE 332 Data Abstractions, Summer 2012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8601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en-US" sz="3500" dirty="0"/>
              <a:t>Rigorous Separate Chaining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52" name="Content Placeholder 2"/>
              <p:cNvSpPr>
                <a:spLocks noGrp="1"/>
              </p:cNvSpPr>
              <p:nvPr>
                <p:ph idx="1"/>
                <p:custDataLst>
                  <p:tags r:id="rId2"/>
                </p:custDataLst>
              </p:nvPr>
            </p:nvSpPr>
            <p:spPr/>
            <p:txBody>
              <a:bodyPr>
                <a:noAutofit/>
              </a:bodyPr>
              <a:lstStyle/>
              <a:p>
                <a:pPr marL="0" indent="0">
                  <a:spcBef>
                    <a:spcPts val="800"/>
                  </a:spcBef>
                  <a:buNone/>
                </a:pPr>
                <a:r>
                  <a:rPr lang="en-US" sz="2400" dirty="0"/>
                  <a:t>The </a:t>
                </a:r>
                <a:r>
                  <a:rPr lang="en-US" sz="2400" dirty="0">
                    <a:solidFill>
                      <a:schemeClr val="accent2"/>
                    </a:solidFill>
                  </a:rPr>
                  <a:t>load factor</a:t>
                </a:r>
                <a:r>
                  <a:rPr lang="en-US" sz="2400" dirty="0"/>
                  <a:t>, </a:t>
                </a:r>
                <a:r>
                  <a:rPr lang="en-US" sz="2400" i="1" dirty="0">
                    <a:sym typeface="Symbol" pitchFamily="18" charset="2"/>
                  </a:rPr>
                  <a:t></a:t>
                </a:r>
                <a:r>
                  <a:rPr lang="en-US" sz="2400" dirty="0">
                    <a:sym typeface="Symbol" pitchFamily="18" charset="2"/>
                  </a:rPr>
                  <a:t>, </a:t>
                </a:r>
                <a:r>
                  <a:rPr lang="en-US" sz="2400" dirty="0"/>
                  <a:t>of a hash table is calculated as </a:t>
                </a:r>
              </a:p>
              <a:p>
                <a:pPr marL="0" indent="0">
                  <a:spcBef>
                    <a:spcPts val="8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smtClean="0">
                          <a:latin typeface="Cambria Math"/>
                        </a:rPr>
                        <m:t>𝜆</m:t>
                      </m:r>
                      <m:r>
                        <a:rPr lang="en-US" sz="2400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smtClean="0"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sz="2400" smtClean="0">
                              <a:latin typeface="Cambria Math"/>
                            </a:rPr>
                            <m:t>𝑇𝑎𝑏𝑙𝑒𝑆𝑖𝑧𝑒</m:t>
                          </m:r>
                        </m:den>
                      </m:f>
                    </m:oMath>
                  </m:oMathPara>
                </a14:m>
                <a:br>
                  <a:rPr lang="en-US" sz="2400" dirty="0"/>
                </a:br>
                <a:r>
                  <a:rPr lang="en-US" sz="2400" dirty="0"/>
                  <a:t>where </a:t>
                </a:r>
                <a:r>
                  <a:rPr lang="en-US" sz="2400" i="1" dirty="0"/>
                  <a:t>n</a:t>
                </a:r>
                <a:r>
                  <a:rPr lang="en-US" sz="2400" dirty="0"/>
                  <a:t> is the number of items currently in the table</a:t>
                </a:r>
              </a:p>
              <a:p>
                <a:pPr marL="0" indent="0">
                  <a:spcBef>
                    <a:spcPts val="800"/>
                  </a:spcBef>
                  <a:buNone/>
                </a:pPr>
                <a:endParaRPr lang="en-US" sz="600" dirty="0"/>
              </a:p>
              <a:p>
                <a:pPr marL="0" indent="0">
                  <a:spcBef>
                    <a:spcPts val="800"/>
                  </a:spcBef>
                  <a:buNone/>
                </a:pPr>
                <a:r>
                  <a:rPr lang="en-US" sz="2400" dirty="0"/>
                  <a:t>Under chaining, the average number of elements per bucket is </a:t>
                </a:r>
                <a:r>
                  <a:rPr lang="en-US" sz="2400" b="1" i="1" dirty="0">
                    <a:solidFill>
                      <a:srgbClr val="0070C0"/>
                    </a:solidFill>
                    <a:sym typeface="Symbol" pitchFamily="18" charset="2"/>
                  </a:rPr>
                  <a:t></a:t>
                </a:r>
              </a:p>
              <a:p>
                <a:pPr marL="0" indent="0">
                  <a:spcBef>
                    <a:spcPts val="800"/>
                  </a:spcBef>
                  <a:buNone/>
                </a:pPr>
                <a:endParaRPr lang="en-US" sz="600" dirty="0">
                  <a:sym typeface="Symbol" pitchFamily="18" charset="2"/>
                </a:endParaRPr>
              </a:p>
              <a:p>
                <a:pPr marL="0" indent="0">
                  <a:spcBef>
                    <a:spcPts val="800"/>
                  </a:spcBef>
                  <a:buNone/>
                </a:pPr>
                <a:r>
                  <a:rPr lang="en-US" sz="2400" dirty="0">
                    <a:sym typeface="Symbol" pitchFamily="18" charset="2"/>
                  </a:rPr>
                  <a:t>So if some inserts are followed by random finds, then on average:</a:t>
                </a:r>
              </a:p>
              <a:p>
                <a:pPr>
                  <a:spcBef>
                    <a:spcPts val="800"/>
                  </a:spcBef>
                </a:pPr>
                <a:r>
                  <a:rPr lang="en-US" sz="2400" dirty="0">
                    <a:sym typeface="Symbol" pitchFamily="18" charset="2"/>
                  </a:rPr>
                  <a:t>Each unsuccessful find compares against </a:t>
                </a:r>
                <a:r>
                  <a:rPr lang="en-US" sz="2400" b="1" i="1" dirty="0">
                    <a:solidFill>
                      <a:srgbClr val="0070C0"/>
                    </a:solidFill>
                    <a:sym typeface="Symbol" pitchFamily="18" charset="2"/>
                  </a:rPr>
                  <a:t></a:t>
                </a:r>
                <a:r>
                  <a:rPr lang="en-US" sz="2400" dirty="0">
                    <a:sym typeface="Symbol" pitchFamily="18" charset="2"/>
                  </a:rPr>
                  <a:t> items</a:t>
                </a:r>
              </a:p>
              <a:p>
                <a:pPr>
                  <a:spcBef>
                    <a:spcPts val="800"/>
                  </a:spcBef>
                </a:pPr>
                <a:r>
                  <a:rPr lang="en-US" sz="2400" dirty="0">
                    <a:sym typeface="Symbol" pitchFamily="18" charset="2"/>
                  </a:rPr>
                  <a:t>Each successful find compares against </a:t>
                </a:r>
                <a:r>
                  <a:rPr lang="en-US" sz="2400" b="1" i="1" dirty="0">
                    <a:solidFill>
                      <a:srgbClr val="0070C0"/>
                    </a:solidFill>
                    <a:sym typeface="Symbol" pitchFamily="18" charset="2"/>
                  </a:rPr>
                  <a:t></a:t>
                </a:r>
                <a:r>
                  <a:rPr lang="en-US" sz="2400" dirty="0">
                    <a:sym typeface="Symbol" pitchFamily="18" charset="2"/>
                  </a:rPr>
                  <a:t> items</a:t>
                </a:r>
              </a:p>
              <a:p>
                <a:pPr>
                  <a:spcBef>
                    <a:spcPts val="800"/>
                  </a:spcBef>
                </a:pPr>
                <a:r>
                  <a:rPr lang="en-US" sz="2400" dirty="0">
                    <a:sym typeface="Symbol" pitchFamily="18" charset="2"/>
                  </a:rPr>
                  <a:t>If </a:t>
                </a:r>
                <a:r>
                  <a:rPr lang="en-US" sz="2400" i="1" dirty="0">
                    <a:sym typeface="Symbol" pitchFamily="18" charset="2"/>
                  </a:rPr>
                  <a:t></a:t>
                </a:r>
                <a:r>
                  <a:rPr lang="en-US" sz="2400" dirty="0">
                    <a:sym typeface="Symbol" pitchFamily="18" charset="2"/>
                  </a:rPr>
                  <a:t> is low, find and insert likely to be O(1)</a:t>
                </a:r>
              </a:p>
              <a:p>
                <a:pPr>
                  <a:spcBef>
                    <a:spcPts val="800"/>
                  </a:spcBef>
                </a:pPr>
                <a:r>
                  <a:rPr lang="en-US" sz="2400" dirty="0">
                    <a:sym typeface="Symbol" pitchFamily="18" charset="2"/>
                  </a:rPr>
                  <a:t>We like to keep </a:t>
                </a:r>
                <a:r>
                  <a:rPr lang="en-US" sz="2400" i="1" dirty="0">
                    <a:sym typeface="Symbol" pitchFamily="18" charset="2"/>
                  </a:rPr>
                  <a:t></a:t>
                </a:r>
                <a:r>
                  <a:rPr lang="en-US" sz="2400" dirty="0">
                    <a:sym typeface="Symbol" pitchFamily="18" charset="2"/>
                  </a:rPr>
                  <a:t> around 1 for separate chaining</a:t>
                </a:r>
              </a:p>
              <a:p>
                <a:pPr>
                  <a:spcBef>
                    <a:spcPts val="800"/>
                  </a:spcBef>
                </a:pPr>
                <a:endParaRPr lang="en-US" sz="2400" dirty="0"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2052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  <p:custDataLst>
                  <p:tags r:id="rId5"/>
                </p:custDataLst>
              </p:nvPr>
            </p:nvSpPr>
            <p:spPr>
              <a:blipFill rotWithShape="1">
                <a:blip r:embed="rId6"/>
                <a:stretch>
                  <a:fillRect l="-1081" t="-1000" r="-2017" b="-2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Date Placeholder 1"/>
          <p:cNvSpPr>
            <a:spLocks noGrp="1"/>
          </p:cNvSpPr>
          <p:nvPr>
            <p:ph type="dt" sz="half" idx="4294967295"/>
          </p:nvPr>
        </p:nvSpPr>
        <p:spPr>
          <a:xfrm>
            <a:off x="457200" y="635635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July 9, 2012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2124075" y="6356350"/>
            <a:ext cx="489585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CSE 332 Data Abstractions, Summer 2012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4266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Separate Chaining Deletion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649260" y="762000"/>
            <a:ext cx="4359273" cy="5486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Not too bad and quite easy</a:t>
            </a:r>
          </a:p>
          <a:p>
            <a:r>
              <a:rPr lang="en-US" sz="2400" dirty="0"/>
              <a:t>Find in table</a:t>
            </a:r>
          </a:p>
          <a:p>
            <a:r>
              <a:rPr lang="en-US" sz="2400" dirty="0"/>
              <a:t>Delete from bucket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Similar run-time as insert</a:t>
            </a:r>
          </a:p>
          <a:p>
            <a:r>
              <a:rPr lang="en-US" sz="2400" dirty="0"/>
              <a:t>Sensitive to underlying bucket structure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4294967295"/>
          </p:nvPr>
        </p:nvSpPr>
        <p:spPr>
          <a:xfrm>
            <a:off x="457200" y="635635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July 9, 2012</a:t>
            </a:r>
          </a:p>
        </p:txBody>
      </p:sp>
      <p:sp>
        <p:nvSpPr>
          <p:cNvPr id="31" name="Footer Placeholder 30"/>
          <p:cNvSpPr>
            <a:spLocks noGrp="1"/>
          </p:cNvSpPr>
          <p:nvPr>
            <p:ph type="ftr" sz="quarter" idx="4294967295"/>
          </p:nvPr>
        </p:nvSpPr>
        <p:spPr>
          <a:xfrm>
            <a:off x="2124075" y="6356350"/>
            <a:ext cx="489585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CSE 332 Data Abstractions, Summer 2012</a:t>
            </a:r>
          </a:p>
        </p:txBody>
      </p:sp>
      <p:sp>
        <p:nvSpPr>
          <p:cNvPr id="32" name="Slide Number Placeholder 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t>27</a:t>
            </a:fld>
            <a:endParaRPr lang="en-US"/>
          </a:p>
        </p:txBody>
      </p:sp>
      <p:graphicFrame>
        <p:nvGraphicFramePr>
          <p:cNvPr id="33" name="Group 64"/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32100706"/>
              </p:ext>
            </p:extLst>
          </p:nvPr>
        </p:nvGraphicFramePr>
        <p:xfrm>
          <a:off x="609600" y="1447800"/>
          <a:ext cx="1219200" cy="3817938"/>
        </p:xfrm>
        <a:graphic>
          <a:graphicData uri="http://schemas.openxmlformats.org/drawingml/2006/table">
            <a:tbl>
              <a:tblPr/>
              <a:tblGrid>
                <a:gridCol w="6386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/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3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/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4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/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5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/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6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7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/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8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8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/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9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/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pSp>
        <p:nvGrpSpPr>
          <p:cNvPr id="34" name="Group 33"/>
          <p:cNvGrpSpPr/>
          <p:nvPr/>
        </p:nvGrpSpPr>
        <p:grpSpPr>
          <a:xfrm>
            <a:off x="1657350" y="1455420"/>
            <a:ext cx="1114637" cy="365760"/>
            <a:chOff x="1657350" y="1455420"/>
            <a:chExt cx="1114637" cy="365760"/>
          </a:xfrm>
        </p:grpSpPr>
        <p:grpSp>
          <p:nvGrpSpPr>
            <p:cNvPr id="35" name="Group 34"/>
            <p:cNvGrpSpPr/>
            <p:nvPr/>
          </p:nvGrpSpPr>
          <p:grpSpPr>
            <a:xfrm>
              <a:off x="2040467" y="1455420"/>
              <a:ext cx="731520" cy="365760"/>
              <a:chOff x="7281333" y="254000"/>
              <a:chExt cx="731520" cy="365760"/>
            </a:xfrm>
          </p:grpSpPr>
          <p:sp>
            <p:nvSpPr>
              <p:cNvPr id="37" name="Rectangle 36"/>
              <p:cNvSpPr/>
              <p:nvPr/>
            </p:nvSpPr>
            <p:spPr>
              <a:xfrm>
                <a:off x="7281333" y="254000"/>
                <a:ext cx="365760" cy="36576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dirty="0">
                    <a:solidFill>
                      <a:sysClr val="windowText" lastClr="000000"/>
                    </a:solidFill>
                  </a:rPr>
                  <a:t>10</a:t>
                </a:r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7647093" y="254000"/>
                <a:ext cx="365760" cy="36576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dirty="0">
                    <a:solidFill>
                      <a:sysClr val="windowText" lastClr="000000"/>
                    </a:solidFill>
                  </a:rPr>
                  <a:t>/</a:t>
                </a:r>
              </a:p>
            </p:txBody>
          </p:sp>
        </p:grpSp>
        <p:cxnSp>
          <p:nvCxnSpPr>
            <p:cNvPr id="36" name="Straight Arrow Connector 35"/>
            <p:cNvCxnSpPr>
              <a:endCxn id="37" idx="1"/>
            </p:cNvCxnSpPr>
            <p:nvPr/>
          </p:nvCxnSpPr>
          <p:spPr>
            <a:xfrm>
              <a:off x="1657350" y="1638300"/>
              <a:ext cx="383117" cy="0"/>
            </a:xfrm>
            <a:prstGeom prst="straightConnector1">
              <a:avLst/>
            </a:prstGeom>
            <a:ln w="19050">
              <a:solidFill>
                <a:schemeClr val="tx2">
                  <a:lumMod val="50000"/>
                  <a:lumOff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1657350" y="2236470"/>
            <a:ext cx="1114637" cy="365760"/>
            <a:chOff x="1657350" y="1455420"/>
            <a:chExt cx="1114637" cy="365760"/>
          </a:xfrm>
        </p:grpSpPr>
        <p:grpSp>
          <p:nvGrpSpPr>
            <p:cNvPr id="40" name="Group 39"/>
            <p:cNvGrpSpPr/>
            <p:nvPr/>
          </p:nvGrpSpPr>
          <p:grpSpPr>
            <a:xfrm>
              <a:off x="2040467" y="1455420"/>
              <a:ext cx="731520" cy="365760"/>
              <a:chOff x="7281333" y="254000"/>
              <a:chExt cx="731520" cy="365760"/>
            </a:xfrm>
          </p:grpSpPr>
          <p:sp>
            <p:nvSpPr>
              <p:cNvPr id="42" name="Rectangle 41"/>
              <p:cNvSpPr/>
              <p:nvPr/>
            </p:nvSpPr>
            <p:spPr>
              <a:xfrm>
                <a:off x="7281333" y="254000"/>
                <a:ext cx="365760" cy="36576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dirty="0">
                    <a:solidFill>
                      <a:sysClr val="windowText" lastClr="000000"/>
                    </a:solidFill>
                  </a:rPr>
                  <a:t>42</a:t>
                </a:r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7647093" y="254000"/>
                <a:ext cx="365760" cy="36576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</p:grpSp>
        <p:cxnSp>
          <p:nvCxnSpPr>
            <p:cNvPr id="41" name="Straight Arrow Connector 40"/>
            <p:cNvCxnSpPr>
              <a:endCxn id="42" idx="1"/>
            </p:cNvCxnSpPr>
            <p:nvPr/>
          </p:nvCxnSpPr>
          <p:spPr>
            <a:xfrm>
              <a:off x="1657350" y="1638300"/>
              <a:ext cx="383117" cy="0"/>
            </a:xfrm>
            <a:prstGeom prst="straightConnector1">
              <a:avLst/>
            </a:prstGeom>
            <a:ln w="19050">
              <a:solidFill>
                <a:schemeClr val="tx2">
                  <a:lumMod val="50000"/>
                  <a:lumOff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/>
          <p:cNvGrpSpPr/>
          <p:nvPr/>
        </p:nvGrpSpPr>
        <p:grpSpPr>
          <a:xfrm>
            <a:off x="1657350" y="3731895"/>
            <a:ext cx="1114637" cy="365760"/>
            <a:chOff x="1657350" y="1455420"/>
            <a:chExt cx="1114637" cy="365760"/>
          </a:xfrm>
        </p:grpSpPr>
        <p:grpSp>
          <p:nvGrpSpPr>
            <p:cNvPr id="45" name="Group 44"/>
            <p:cNvGrpSpPr/>
            <p:nvPr/>
          </p:nvGrpSpPr>
          <p:grpSpPr>
            <a:xfrm>
              <a:off x="2040467" y="1455420"/>
              <a:ext cx="731520" cy="365760"/>
              <a:chOff x="7281333" y="254000"/>
              <a:chExt cx="731520" cy="365760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7281333" y="254000"/>
                <a:ext cx="365760" cy="36576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dirty="0">
                    <a:solidFill>
                      <a:sysClr val="windowText" lastClr="000000"/>
                    </a:solidFill>
                  </a:rPr>
                  <a:t>86</a:t>
                </a:r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7647093" y="254000"/>
                <a:ext cx="365760" cy="36576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dirty="0">
                    <a:solidFill>
                      <a:sysClr val="windowText" lastClr="000000"/>
                    </a:solidFill>
                  </a:rPr>
                  <a:t>/</a:t>
                </a:r>
              </a:p>
            </p:txBody>
          </p:sp>
        </p:grpSp>
        <p:cxnSp>
          <p:nvCxnSpPr>
            <p:cNvPr id="46" name="Straight Arrow Connector 45"/>
            <p:cNvCxnSpPr>
              <a:endCxn id="47" idx="1"/>
            </p:cNvCxnSpPr>
            <p:nvPr/>
          </p:nvCxnSpPr>
          <p:spPr>
            <a:xfrm>
              <a:off x="1657350" y="1638300"/>
              <a:ext cx="383117" cy="0"/>
            </a:xfrm>
            <a:prstGeom prst="straightConnector1">
              <a:avLst/>
            </a:prstGeom>
            <a:ln w="19050">
              <a:solidFill>
                <a:schemeClr val="tx2">
                  <a:lumMod val="50000"/>
                  <a:lumOff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>
          <a:xfrm>
            <a:off x="2589107" y="2236470"/>
            <a:ext cx="1114637" cy="365760"/>
            <a:chOff x="1657350" y="1455420"/>
            <a:chExt cx="1114637" cy="365760"/>
          </a:xfrm>
        </p:grpSpPr>
        <p:grpSp>
          <p:nvGrpSpPr>
            <p:cNvPr id="50" name="Group 49"/>
            <p:cNvGrpSpPr/>
            <p:nvPr/>
          </p:nvGrpSpPr>
          <p:grpSpPr>
            <a:xfrm>
              <a:off x="2040467" y="1455420"/>
              <a:ext cx="731520" cy="365760"/>
              <a:chOff x="7281333" y="254000"/>
              <a:chExt cx="731520" cy="365760"/>
            </a:xfrm>
          </p:grpSpPr>
          <p:sp>
            <p:nvSpPr>
              <p:cNvPr id="52" name="Rectangle 51"/>
              <p:cNvSpPr/>
              <p:nvPr/>
            </p:nvSpPr>
            <p:spPr>
              <a:xfrm>
                <a:off x="7281333" y="254000"/>
                <a:ext cx="365760" cy="36576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dirty="0">
                    <a:solidFill>
                      <a:sysClr val="windowText" lastClr="000000"/>
                    </a:solidFill>
                  </a:rPr>
                  <a:t>12</a:t>
                </a:r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7647093" y="254000"/>
                <a:ext cx="365760" cy="36576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</p:grpSp>
        <p:cxnSp>
          <p:nvCxnSpPr>
            <p:cNvPr id="51" name="Straight Arrow Connector 50"/>
            <p:cNvCxnSpPr>
              <a:endCxn id="52" idx="1"/>
            </p:cNvCxnSpPr>
            <p:nvPr/>
          </p:nvCxnSpPr>
          <p:spPr>
            <a:xfrm>
              <a:off x="1657350" y="1638300"/>
              <a:ext cx="383117" cy="0"/>
            </a:xfrm>
            <a:prstGeom prst="straightConnector1">
              <a:avLst/>
            </a:prstGeom>
            <a:ln w="19050">
              <a:solidFill>
                <a:schemeClr val="tx2">
                  <a:lumMod val="50000"/>
                  <a:lumOff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/>
          <p:cNvGrpSpPr/>
          <p:nvPr/>
        </p:nvGrpSpPr>
        <p:grpSpPr>
          <a:xfrm>
            <a:off x="3534623" y="2236470"/>
            <a:ext cx="1114637" cy="365760"/>
            <a:chOff x="1657350" y="1455420"/>
            <a:chExt cx="1114637" cy="365760"/>
          </a:xfrm>
        </p:grpSpPr>
        <p:grpSp>
          <p:nvGrpSpPr>
            <p:cNvPr id="55" name="Group 54"/>
            <p:cNvGrpSpPr/>
            <p:nvPr/>
          </p:nvGrpSpPr>
          <p:grpSpPr>
            <a:xfrm>
              <a:off x="2040467" y="1455420"/>
              <a:ext cx="731520" cy="365760"/>
              <a:chOff x="7281333" y="254000"/>
              <a:chExt cx="731520" cy="365760"/>
            </a:xfrm>
          </p:grpSpPr>
          <p:sp>
            <p:nvSpPr>
              <p:cNvPr id="57" name="Rectangle 56"/>
              <p:cNvSpPr/>
              <p:nvPr/>
            </p:nvSpPr>
            <p:spPr>
              <a:xfrm>
                <a:off x="7281333" y="254000"/>
                <a:ext cx="365760" cy="36576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dirty="0">
                    <a:solidFill>
                      <a:sysClr val="windowText" lastClr="000000"/>
                    </a:solidFill>
                  </a:rPr>
                  <a:t>22</a:t>
                </a:r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7647093" y="254000"/>
                <a:ext cx="365760" cy="36576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dirty="0">
                    <a:solidFill>
                      <a:sysClr val="windowText" lastClr="000000"/>
                    </a:solidFill>
                  </a:rPr>
                  <a:t>/</a:t>
                </a:r>
              </a:p>
            </p:txBody>
          </p:sp>
        </p:grpSp>
        <p:cxnSp>
          <p:nvCxnSpPr>
            <p:cNvPr id="56" name="Straight Arrow Connector 55"/>
            <p:cNvCxnSpPr>
              <a:endCxn id="57" idx="1"/>
            </p:cNvCxnSpPr>
            <p:nvPr/>
          </p:nvCxnSpPr>
          <p:spPr>
            <a:xfrm>
              <a:off x="1657350" y="1638300"/>
              <a:ext cx="383117" cy="0"/>
            </a:xfrm>
            <a:prstGeom prst="straightConnector1">
              <a:avLst/>
            </a:prstGeom>
            <a:ln w="19050">
              <a:solidFill>
                <a:schemeClr val="tx2">
                  <a:lumMod val="50000"/>
                  <a:lumOff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17390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/>
              <a:t>Open Addressing: Linear Probing</a:t>
            </a:r>
          </a:p>
        </p:txBody>
      </p:sp>
      <p:sp>
        <p:nvSpPr>
          <p:cNvPr id="22530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2054578" y="762000"/>
            <a:ext cx="6860822" cy="5486400"/>
          </a:xfrm>
        </p:spPr>
        <p:txBody>
          <a:bodyPr>
            <a:normAutofit/>
          </a:bodyPr>
          <a:lstStyle/>
          <a:p>
            <a:pPr marL="0" indent="0" eaLnBrk="1" hangingPunct="1">
              <a:buNone/>
            </a:pPr>
            <a:r>
              <a:rPr lang="en-US" sz="2600" dirty="0"/>
              <a:t>Separate chaining does not use all the space in the table. Why not use it?</a:t>
            </a:r>
          </a:p>
          <a:p>
            <a:pPr eaLnBrk="1" hangingPunct="1"/>
            <a:r>
              <a:rPr lang="en-US" sz="2400" dirty="0"/>
              <a:t>Store directly in the array cell </a:t>
            </a:r>
          </a:p>
          <a:p>
            <a:pPr eaLnBrk="1" hangingPunct="1"/>
            <a:r>
              <a:rPr lang="en-US" sz="2400" dirty="0"/>
              <a:t>No linked lists or buckets</a:t>
            </a:r>
          </a:p>
          <a:p>
            <a:pPr marL="0" indent="0" eaLnBrk="1" hangingPunct="1">
              <a:buNone/>
            </a:pPr>
            <a:endParaRPr lang="en-US" sz="2400" dirty="0"/>
          </a:p>
          <a:p>
            <a:pPr marL="0" indent="0" eaLnBrk="1" hangingPunct="1">
              <a:buNone/>
            </a:pPr>
            <a:r>
              <a:rPr lang="en-US" sz="2600" dirty="0"/>
              <a:t>How to deal with collisions?</a:t>
            </a:r>
          </a:p>
          <a:p>
            <a:pPr marL="225425" indent="0" eaLnBrk="1" hangingPunct="1">
              <a:buNone/>
            </a:pPr>
            <a:r>
              <a:rPr lang="en-US" sz="2400" dirty="0"/>
              <a:t>If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h(key)</a:t>
            </a:r>
            <a:r>
              <a:rPr lang="en-US" sz="2400" dirty="0"/>
              <a:t> is already full, </a:t>
            </a:r>
          </a:p>
          <a:p>
            <a:pPr marL="225425" indent="0" eaLnBrk="1" hangingPunct="1">
              <a:buNone/>
            </a:pPr>
            <a:r>
              <a:rPr lang="en-US" sz="2400" dirty="0"/>
              <a:t>try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(h(key) + 1) %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TableSize</a:t>
            </a:r>
            <a:r>
              <a:rPr lang="en-US" sz="2400" dirty="0"/>
              <a:t>.  If full,</a:t>
            </a:r>
          </a:p>
          <a:p>
            <a:pPr marL="225425" indent="0" eaLnBrk="1" hangingPunct="1">
              <a:buNone/>
            </a:pPr>
            <a:r>
              <a:rPr lang="en-US" sz="2400" dirty="0"/>
              <a:t>try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(h(key) + 2) %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TableSize</a:t>
            </a:r>
            <a:r>
              <a:rPr lang="en-US" sz="2400" dirty="0"/>
              <a:t>.  If full,</a:t>
            </a:r>
          </a:p>
          <a:p>
            <a:pPr marL="225425" indent="0" eaLnBrk="1" hangingPunct="1">
              <a:buNone/>
            </a:pPr>
            <a:r>
              <a:rPr lang="en-US" sz="2400" dirty="0"/>
              <a:t>try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(h(key) + 3) %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TableSize</a:t>
            </a:r>
            <a:r>
              <a:rPr lang="en-US" sz="2400" dirty="0"/>
              <a:t>.  If full…</a:t>
            </a:r>
          </a:p>
          <a:p>
            <a:pPr lvl="1" eaLnBrk="1" hangingPunct="1"/>
            <a:endParaRPr lang="en-US" sz="2400" dirty="0"/>
          </a:p>
          <a:p>
            <a:pPr marL="0" indent="0" eaLnBrk="1" hangingPunct="1">
              <a:buNone/>
            </a:pPr>
            <a:r>
              <a:rPr lang="en-US" sz="2400" dirty="0"/>
              <a:t>Example: insert 38, 19, 8, 79, 10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4294967295"/>
          </p:nvPr>
        </p:nvSpPr>
        <p:spPr>
          <a:xfrm>
            <a:off x="457200" y="635635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July 9, 2012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2124075" y="6356350"/>
            <a:ext cx="489585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CSE 332 Data Abstractions, Summer 2012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t>28</a:t>
            </a:fld>
            <a:endParaRPr lang="en-US"/>
          </a:p>
        </p:txBody>
      </p:sp>
      <p:graphicFrame>
        <p:nvGraphicFramePr>
          <p:cNvPr id="5" name="Group 64"/>
          <p:cNvGraphicFramePr>
            <a:graphicFrameLocks noGrp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878327834"/>
              </p:ext>
            </p:extLst>
          </p:nvPr>
        </p:nvGraphicFramePr>
        <p:xfrm>
          <a:off x="609600" y="1447800"/>
          <a:ext cx="1219200" cy="3817938"/>
        </p:xfrm>
        <a:graphic>
          <a:graphicData uri="http://schemas.openxmlformats.org/drawingml/2006/table">
            <a:tbl>
              <a:tblPr/>
              <a:tblGrid>
                <a:gridCol w="6386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3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4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5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6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7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8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8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9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7230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/>
              <a:t>Open Addressing: Linear Probing</a:t>
            </a:r>
          </a:p>
        </p:txBody>
      </p:sp>
      <p:sp>
        <p:nvSpPr>
          <p:cNvPr id="22530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2054578" y="762000"/>
            <a:ext cx="6860822" cy="5486400"/>
          </a:xfrm>
        </p:spPr>
        <p:txBody>
          <a:bodyPr>
            <a:normAutofit/>
          </a:bodyPr>
          <a:lstStyle/>
          <a:p>
            <a:pPr marL="0" indent="0" eaLnBrk="1" hangingPunct="1">
              <a:buNone/>
            </a:pPr>
            <a:r>
              <a:rPr lang="en-US" sz="2600" dirty="0"/>
              <a:t>Separate chaining does not use all the space in the table. Why not use it?</a:t>
            </a:r>
          </a:p>
          <a:p>
            <a:pPr eaLnBrk="1" hangingPunct="1"/>
            <a:r>
              <a:rPr lang="en-US" sz="2400" dirty="0"/>
              <a:t>Store directly in the array cell (no linked list or buckets)</a:t>
            </a:r>
          </a:p>
          <a:p>
            <a:pPr marL="0" indent="0" eaLnBrk="1" hangingPunct="1">
              <a:buNone/>
            </a:pPr>
            <a:endParaRPr lang="en-US" sz="2400" dirty="0"/>
          </a:p>
          <a:p>
            <a:pPr marL="0" indent="0" eaLnBrk="1" hangingPunct="1">
              <a:buNone/>
            </a:pPr>
            <a:r>
              <a:rPr lang="en-US" sz="2600" dirty="0"/>
              <a:t>How to deal with collisions?</a:t>
            </a:r>
          </a:p>
          <a:p>
            <a:pPr marL="225425" indent="0" eaLnBrk="1" hangingPunct="1">
              <a:buNone/>
            </a:pPr>
            <a:r>
              <a:rPr lang="en-US" sz="2400" dirty="0"/>
              <a:t>If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h(key)</a:t>
            </a:r>
            <a:r>
              <a:rPr lang="en-US" sz="2400" dirty="0"/>
              <a:t> is already full, </a:t>
            </a:r>
          </a:p>
          <a:p>
            <a:pPr marL="225425" indent="0" eaLnBrk="1" hangingPunct="1">
              <a:buNone/>
            </a:pPr>
            <a:r>
              <a:rPr lang="en-US" sz="2400" dirty="0"/>
              <a:t>try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(h(key) + 1) %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TableSize</a:t>
            </a:r>
            <a:r>
              <a:rPr lang="en-US" sz="2400" dirty="0"/>
              <a:t>.  If full,</a:t>
            </a:r>
          </a:p>
          <a:p>
            <a:pPr marL="225425" indent="0" eaLnBrk="1" hangingPunct="1">
              <a:buNone/>
            </a:pPr>
            <a:r>
              <a:rPr lang="en-US" sz="2400" dirty="0"/>
              <a:t>try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(h(key) + 2) %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TableSize</a:t>
            </a:r>
            <a:r>
              <a:rPr lang="en-US" sz="2400" dirty="0"/>
              <a:t>.  If full,</a:t>
            </a:r>
          </a:p>
          <a:p>
            <a:pPr marL="225425" indent="0" eaLnBrk="1" hangingPunct="1">
              <a:buNone/>
            </a:pPr>
            <a:r>
              <a:rPr lang="en-US" sz="2400" dirty="0"/>
              <a:t>try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(h(key) + 3) %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TableSize</a:t>
            </a:r>
            <a:r>
              <a:rPr lang="en-US" sz="2400" dirty="0"/>
              <a:t>.  If full…</a:t>
            </a:r>
          </a:p>
          <a:p>
            <a:pPr lvl="1" eaLnBrk="1" hangingPunct="1"/>
            <a:endParaRPr lang="en-US" sz="2400" dirty="0"/>
          </a:p>
          <a:p>
            <a:pPr marL="0" indent="0" eaLnBrk="1" hangingPunct="1">
              <a:buNone/>
            </a:pPr>
            <a:r>
              <a:rPr lang="en-US" sz="2400" dirty="0"/>
              <a:t>Example: insert 38, 19, 8, 79, 10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4294967295"/>
          </p:nvPr>
        </p:nvSpPr>
        <p:spPr>
          <a:xfrm>
            <a:off x="457200" y="635635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July 9, 2012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2124075" y="6356350"/>
            <a:ext cx="489585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CSE 332 Data Abstractions, Summer 2012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t>29</a:t>
            </a:fld>
            <a:endParaRPr lang="en-US"/>
          </a:p>
        </p:txBody>
      </p:sp>
      <p:graphicFrame>
        <p:nvGraphicFramePr>
          <p:cNvPr id="5" name="Group 64"/>
          <p:cNvGraphicFramePr>
            <a:graphicFrameLocks noGrp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95803210"/>
              </p:ext>
            </p:extLst>
          </p:nvPr>
        </p:nvGraphicFramePr>
        <p:xfrm>
          <a:off x="609600" y="1447800"/>
          <a:ext cx="1219200" cy="3817938"/>
        </p:xfrm>
        <a:graphic>
          <a:graphicData uri="http://schemas.openxmlformats.org/drawingml/2006/table">
            <a:tbl>
              <a:tblPr/>
              <a:tblGrid>
                <a:gridCol w="6386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3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4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5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6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7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8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8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38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9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2390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Hash 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600" dirty="0"/>
              <a:t>A hash table is an array of some fixed size</a:t>
            </a:r>
          </a:p>
          <a:p>
            <a:pPr marL="0" indent="0">
              <a:buNone/>
            </a:pPr>
            <a:r>
              <a:rPr lang="en-US" sz="2600" dirty="0"/>
              <a:t>Basic idea:</a:t>
            </a:r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2600" dirty="0"/>
              <a:t>The goal:</a:t>
            </a:r>
          </a:p>
          <a:p>
            <a:pPr marL="0" indent="0">
              <a:buNone/>
            </a:pPr>
            <a:br>
              <a:rPr lang="en-US" sz="500" dirty="0"/>
            </a:br>
            <a:r>
              <a:rPr lang="en-US" sz="2600" dirty="0"/>
              <a:t>Aim for constant-time find, insert, and delete "on average" under reasonable assumptions</a:t>
            </a:r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4294967295"/>
          </p:nvPr>
        </p:nvSpPr>
        <p:spPr>
          <a:xfrm>
            <a:off x="457200" y="635635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July 9, 2012</a:t>
            </a:r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4294967295"/>
          </p:nvPr>
        </p:nvSpPr>
        <p:spPr>
          <a:xfrm>
            <a:off x="2124075" y="6356350"/>
            <a:ext cx="489585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CSE 332 Data Abstractions, Summer 2012</a:t>
            </a: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t>3</a:t>
            </a:fld>
            <a:endParaRPr lang="en-US"/>
          </a:p>
        </p:txBody>
      </p:sp>
      <p:graphicFrame>
        <p:nvGraphicFramePr>
          <p:cNvPr id="9" name="Group 89"/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13271633"/>
              </p:ext>
            </p:extLst>
          </p:nvPr>
        </p:nvGraphicFramePr>
        <p:xfrm>
          <a:off x="7052791" y="1676987"/>
          <a:ext cx="1478281" cy="3505200"/>
        </p:xfrm>
        <a:graphic>
          <a:graphicData uri="http://schemas.openxmlformats.org/drawingml/2006/table">
            <a:tbl>
              <a:tblPr/>
              <a:tblGrid>
                <a:gridCol w="868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0</a:t>
                      </a: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       </a:t>
                      </a: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/>
                          <a:ea typeface="Cambria Math"/>
                        </a:rPr>
                        <a:t>⁞</a:t>
                      </a:r>
                      <a:endParaRPr kumimoji="0" lang="en-US" sz="3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size -1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pSp>
        <p:nvGrpSpPr>
          <p:cNvPr id="15" name="Group 14"/>
          <p:cNvGrpSpPr/>
          <p:nvPr/>
        </p:nvGrpSpPr>
        <p:grpSpPr>
          <a:xfrm>
            <a:off x="5257800" y="2946350"/>
            <a:ext cx="2130713" cy="966475"/>
            <a:chOff x="4294043" y="2479047"/>
            <a:chExt cx="2130713" cy="966475"/>
          </a:xfrm>
        </p:grpSpPr>
        <p:sp>
          <p:nvSpPr>
            <p:cNvPr id="8" name="Line 6"/>
            <p:cNvSpPr>
              <a:spLocks noChangeShapeType="1"/>
            </p:cNvSpPr>
            <p:nvPr>
              <p:custDataLst>
                <p:tags r:id="rId5"/>
              </p:custDataLst>
            </p:nvPr>
          </p:nvSpPr>
          <p:spPr bwMode="auto">
            <a:xfrm>
              <a:off x="4597399" y="3445522"/>
              <a:ext cx="15240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Text Box 86"/>
            <p:cNvSpPr txBox="1"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4294043" y="2479047"/>
              <a:ext cx="2130713" cy="723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 anchorCtr="1">
              <a:spAutoFit/>
            </a:bodyPr>
            <a:lstStyle/>
            <a:p>
              <a:pPr algn="ctr">
                <a:spcBef>
                  <a:spcPts val="600"/>
                </a:spcBef>
              </a:pPr>
              <a:r>
                <a:rPr lang="en-US" dirty="0"/>
                <a:t>hash function:</a:t>
              </a:r>
            </a:p>
            <a:p>
              <a:pPr algn="ctr">
                <a:spcBef>
                  <a:spcPts val="600"/>
                </a:spcBef>
              </a:pPr>
              <a:r>
                <a:rPr lang="en-US" b="1" dirty="0">
                  <a:solidFill>
                    <a:srgbClr val="FF0000"/>
                  </a:solidFill>
                </a:rPr>
                <a:t>index = h(key)</a:t>
              </a:r>
            </a:p>
          </p:txBody>
        </p:sp>
      </p:grpSp>
      <p:sp>
        <p:nvSpPr>
          <p:cNvPr id="12" name="Text Box 87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7543800" y="1307655"/>
            <a:ext cx="139172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dirty="0"/>
              <a:t>hash table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625900" y="2283246"/>
            <a:ext cx="4631899" cy="2292683"/>
            <a:chOff x="625900" y="2441949"/>
            <a:chExt cx="4631899" cy="2292683"/>
          </a:xfrm>
        </p:grpSpPr>
        <p:sp>
          <p:nvSpPr>
            <p:cNvPr id="7" name="Freeform 4"/>
            <p:cNvSpPr>
              <a:spLocks/>
            </p:cNvSpPr>
            <p:nvPr>
              <p:custDataLst>
                <p:tags r:id="rId3"/>
              </p:custDataLst>
            </p:nvPr>
          </p:nvSpPr>
          <p:spPr bwMode="auto">
            <a:xfrm>
              <a:off x="998750" y="2441949"/>
              <a:ext cx="3886199" cy="1705083"/>
            </a:xfrm>
            <a:custGeom>
              <a:avLst/>
              <a:gdLst>
                <a:gd name="connsiteX0" fmla="*/ 6438 w 9993"/>
                <a:gd name="connsiteY0" fmla="*/ 191 h 9829"/>
                <a:gd name="connsiteX1" fmla="*/ 4053 w 9993"/>
                <a:gd name="connsiteY1" fmla="*/ 191 h 9829"/>
                <a:gd name="connsiteX2" fmla="*/ 3618 w 9993"/>
                <a:gd name="connsiteY2" fmla="*/ 303 h 9829"/>
                <a:gd name="connsiteX3" fmla="*/ 3401 w 9993"/>
                <a:gd name="connsiteY3" fmla="*/ 354 h 9829"/>
                <a:gd name="connsiteX4" fmla="*/ 2389 w 9993"/>
                <a:gd name="connsiteY4" fmla="*/ 737 h 9829"/>
                <a:gd name="connsiteX5" fmla="*/ 1229 w 9993"/>
                <a:gd name="connsiteY5" fmla="*/ 1391 h 9829"/>
                <a:gd name="connsiteX6" fmla="*/ 869 w 9993"/>
                <a:gd name="connsiteY6" fmla="*/ 1717 h 9829"/>
                <a:gd name="connsiteX7" fmla="*/ 509 w 9993"/>
                <a:gd name="connsiteY7" fmla="*/ 2207 h 9829"/>
                <a:gd name="connsiteX8" fmla="*/ 0 w 9993"/>
                <a:gd name="connsiteY8" fmla="*/ 3514 h 9829"/>
                <a:gd name="connsiteX9" fmla="*/ 74 w 9993"/>
                <a:gd name="connsiteY9" fmla="*/ 4111 h 9829"/>
                <a:gd name="connsiteX10" fmla="*/ 577 w 9993"/>
                <a:gd name="connsiteY10" fmla="*/ 4224 h 9829"/>
                <a:gd name="connsiteX11" fmla="*/ 2172 w 9993"/>
                <a:gd name="connsiteY11" fmla="*/ 4331 h 9829"/>
                <a:gd name="connsiteX12" fmla="*/ 2389 w 9993"/>
                <a:gd name="connsiteY12" fmla="*/ 4438 h 9829"/>
                <a:gd name="connsiteX13" fmla="*/ 2532 w 9993"/>
                <a:gd name="connsiteY13" fmla="*/ 4765 h 9829"/>
                <a:gd name="connsiteX14" fmla="*/ 2389 w 9993"/>
                <a:gd name="connsiteY14" fmla="*/ 5311 h 9829"/>
                <a:gd name="connsiteX15" fmla="*/ 1738 w 9993"/>
                <a:gd name="connsiteY15" fmla="*/ 6128 h 9829"/>
                <a:gd name="connsiteX16" fmla="*/ 1378 w 9993"/>
                <a:gd name="connsiteY16" fmla="*/ 6725 h 9829"/>
                <a:gd name="connsiteX17" fmla="*/ 2247 w 9993"/>
                <a:gd name="connsiteY17" fmla="*/ 8032 h 9829"/>
                <a:gd name="connsiteX18" fmla="*/ 3116 w 9993"/>
                <a:gd name="connsiteY18" fmla="*/ 7981 h 9829"/>
                <a:gd name="connsiteX19" fmla="*/ 3985 w 9993"/>
                <a:gd name="connsiteY19" fmla="*/ 7654 h 9829"/>
                <a:gd name="connsiteX20" fmla="*/ 4854 w 9993"/>
                <a:gd name="connsiteY20" fmla="*/ 7271 h 9829"/>
                <a:gd name="connsiteX21" fmla="*/ 5723 w 9993"/>
                <a:gd name="connsiteY21" fmla="*/ 7491 h 9829"/>
                <a:gd name="connsiteX22" fmla="*/ 6008 w 9993"/>
                <a:gd name="connsiteY22" fmla="*/ 7981 h 9829"/>
                <a:gd name="connsiteX23" fmla="*/ 6734 w 9993"/>
                <a:gd name="connsiteY23" fmla="*/ 9829 h 9829"/>
                <a:gd name="connsiteX24" fmla="*/ 8472 w 9993"/>
                <a:gd name="connsiteY24" fmla="*/ 9614 h 9829"/>
                <a:gd name="connsiteX25" fmla="*/ 8832 w 9993"/>
                <a:gd name="connsiteY25" fmla="*/ 9395 h 9829"/>
                <a:gd name="connsiteX26" fmla="*/ 8981 w 9993"/>
                <a:gd name="connsiteY26" fmla="*/ 9231 h 9829"/>
                <a:gd name="connsiteX27" fmla="*/ 9199 w 9993"/>
                <a:gd name="connsiteY27" fmla="*/ 9124 h 9829"/>
                <a:gd name="connsiteX28" fmla="*/ 9993 w 9993"/>
                <a:gd name="connsiteY28" fmla="*/ 6511 h 9829"/>
                <a:gd name="connsiteX29" fmla="*/ 9484 w 9993"/>
                <a:gd name="connsiteY29" fmla="*/ 4494 h 9829"/>
                <a:gd name="connsiteX30" fmla="*/ 9124 w 9993"/>
                <a:gd name="connsiteY30" fmla="*/ 4111 h 9829"/>
                <a:gd name="connsiteX31" fmla="*/ 8832 w 9993"/>
                <a:gd name="connsiteY31" fmla="*/ 3678 h 9829"/>
                <a:gd name="connsiteX32" fmla="*/ 8615 w 9993"/>
                <a:gd name="connsiteY32" fmla="*/ 3080 h 9829"/>
                <a:gd name="connsiteX33" fmla="*/ 9124 w 9993"/>
                <a:gd name="connsiteY33" fmla="*/ 1661 h 9829"/>
                <a:gd name="connsiteX34" fmla="*/ 9124 w 9993"/>
                <a:gd name="connsiteY34" fmla="*/ 574 h 9829"/>
                <a:gd name="connsiteX35" fmla="*/ 8255 w 9993"/>
                <a:gd name="connsiteY35" fmla="*/ 140 h 9829"/>
                <a:gd name="connsiteX36" fmla="*/ 7821 w 9993"/>
                <a:gd name="connsiteY36" fmla="*/ 28 h 9829"/>
                <a:gd name="connsiteX37" fmla="*/ 6438 w 9993"/>
                <a:gd name="connsiteY37" fmla="*/ 191 h 9829"/>
                <a:gd name="connsiteX0" fmla="*/ 6443 w 10000"/>
                <a:gd name="connsiteY0" fmla="*/ 220 h 10026"/>
                <a:gd name="connsiteX1" fmla="*/ 4056 w 10000"/>
                <a:gd name="connsiteY1" fmla="*/ 220 h 10026"/>
                <a:gd name="connsiteX2" fmla="*/ 3621 w 10000"/>
                <a:gd name="connsiteY2" fmla="*/ 334 h 10026"/>
                <a:gd name="connsiteX3" fmla="*/ 3403 w 10000"/>
                <a:gd name="connsiteY3" fmla="*/ 386 h 10026"/>
                <a:gd name="connsiteX4" fmla="*/ 2391 w 10000"/>
                <a:gd name="connsiteY4" fmla="*/ 776 h 10026"/>
                <a:gd name="connsiteX5" fmla="*/ 1230 w 10000"/>
                <a:gd name="connsiteY5" fmla="*/ 1441 h 10026"/>
                <a:gd name="connsiteX6" fmla="*/ 870 w 10000"/>
                <a:gd name="connsiteY6" fmla="*/ 1773 h 10026"/>
                <a:gd name="connsiteX7" fmla="*/ 509 w 10000"/>
                <a:gd name="connsiteY7" fmla="*/ 2271 h 10026"/>
                <a:gd name="connsiteX8" fmla="*/ 0 w 10000"/>
                <a:gd name="connsiteY8" fmla="*/ 3601 h 10026"/>
                <a:gd name="connsiteX9" fmla="*/ 74 w 10000"/>
                <a:gd name="connsiteY9" fmla="*/ 4209 h 10026"/>
                <a:gd name="connsiteX10" fmla="*/ 577 w 10000"/>
                <a:gd name="connsiteY10" fmla="*/ 4323 h 10026"/>
                <a:gd name="connsiteX11" fmla="*/ 2174 w 10000"/>
                <a:gd name="connsiteY11" fmla="*/ 4432 h 10026"/>
                <a:gd name="connsiteX12" fmla="*/ 2391 w 10000"/>
                <a:gd name="connsiteY12" fmla="*/ 4541 h 10026"/>
                <a:gd name="connsiteX13" fmla="*/ 2534 w 10000"/>
                <a:gd name="connsiteY13" fmla="*/ 4874 h 10026"/>
                <a:gd name="connsiteX14" fmla="*/ 2391 w 10000"/>
                <a:gd name="connsiteY14" fmla="*/ 5429 h 10026"/>
                <a:gd name="connsiteX15" fmla="*/ 1739 w 10000"/>
                <a:gd name="connsiteY15" fmla="*/ 6261 h 10026"/>
                <a:gd name="connsiteX16" fmla="*/ 1379 w 10000"/>
                <a:gd name="connsiteY16" fmla="*/ 6868 h 10026"/>
                <a:gd name="connsiteX17" fmla="*/ 2249 w 10000"/>
                <a:gd name="connsiteY17" fmla="*/ 8198 h 10026"/>
                <a:gd name="connsiteX18" fmla="*/ 3118 w 10000"/>
                <a:gd name="connsiteY18" fmla="*/ 8146 h 10026"/>
                <a:gd name="connsiteX19" fmla="*/ 3988 w 10000"/>
                <a:gd name="connsiteY19" fmla="*/ 7813 h 10026"/>
                <a:gd name="connsiteX20" fmla="*/ 4857 w 10000"/>
                <a:gd name="connsiteY20" fmla="*/ 7423 h 10026"/>
                <a:gd name="connsiteX21" fmla="*/ 5727 w 10000"/>
                <a:gd name="connsiteY21" fmla="*/ 7647 h 10026"/>
                <a:gd name="connsiteX22" fmla="*/ 6012 w 10000"/>
                <a:gd name="connsiteY22" fmla="*/ 8146 h 10026"/>
                <a:gd name="connsiteX23" fmla="*/ 6739 w 10000"/>
                <a:gd name="connsiteY23" fmla="*/ 10026 h 10026"/>
                <a:gd name="connsiteX24" fmla="*/ 8478 w 10000"/>
                <a:gd name="connsiteY24" fmla="*/ 9807 h 10026"/>
                <a:gd name="connsiteX25" fmla="*/ 8838 w 10000"/>
                <a:gd name="connsiteY25" fmla="*/ 9584 h 10026"/>
                <a:gd name="connsiteX26" fmla="*/ 8987 w 10000"/>
                <a:gd name="connsiteY26" fmla="*/ 9418 h 10026"/>
                <a:gd name="connsiteX27" fmla="*/ 9205 w 10000"/>
                <a:gd name="connsiteY27" fmla="*/ 9309 h 10026"/>
                <a:gd name="connsiteX28" fmla="*/ 10000 w 10000"/>
                <a:gd name="connsiteY28" fmla="*/ 6650 h 10026"/>
                <a:gd name="connsiteX29" fmla="*/ 9491 w 10000"/>
                <a:gd name="connsiteY29" fmla="*/ 4598 h 10026"/>
                <a:gd name="connsiteX30" fmla="*/ 9130 w 10000"/>
                <a:gd name="connsiteY30" fmla="*/ 4209 h 10026"/>
                <a:gd name="connsiteX31" fmla="*/ 8838 w 10000"/>
                <a:gd name="connsiteY31" fmla="*/ 3768 h 10026"/>
                <a:gd name="connsiteX32" fmla="*/ 8621 w 10000"/>
                <a:gd name="connsiteY32" fmla="*/ 3160 h 10026"/>
                <a:gd name="connsiteX33" fmla="*/ 9130 w 10000"/>
                <a:gd name="connsiteY33" fmla="*/ 1716 h 10026"/>
                <a:gd name="connsiteX34" fmla="*/ 9130 w 10000"/>
                <a:gd name="connsiteY34" fmla="*/ 610 h 10026"/>
                <a:gd name="connsiteX35" fmla="*/ 8261 w 10000"/>
                <a:gd name="connsiteY35" fmla="*/ 168 h 10026"/>
                <a:gd name="connsiteX36" fmla="*/ 7826 w 10000"/>
                <a:gd name="connsiteY36" fmla="*/ 54 h 10026"/>
                <a:gd name="connsiteX37" fmla="*/ 6443 w 10000"/>
                <a:gd name="connsiteY37" fmla="*/ 220 h 10026"/>
                <a:gd name="connsiteX0" fmla="*/ 6443 w 10000"/>
                <a:gd name="connsiteY0" fmla="*/ 166 h 9972"/>
                <a:gd name="connsiteX1" fmla="*/ 4056 w 10000"/>
                <a:gd name="connsiteY1" fmla="*/ 166 h 9972"/>
                <a:gd name="connsiteX2" fmla="*/ 3621 w 10000"/>
                <a:gd name="connsiteY2" fmla="*/ 280 h 9972"/>
                <a:gd name="connsiteX3" fmla="*/ 3403 w 10000"/>
                <a:gd name="connsiteY3" fmla="*/ 332 h 9972"/>
                <a:gd name="connsiteX4" fmla="*/ 2391 w 10000"/>
                <a:gd name="connsiteY4" fmla="*/ 722 h 9972"/>
                <a:gd name="connsiteX5" fmla="*/ 1230 w 10000"/>
                <a:gd name="connsiteY5" fmla="*/ 1387 h 9972"/>
                <a:gd name="connsiteX6" fmla="*/ 870 w 10000"/>
                <a:gd name="connsiteY6" fmla="*/ 1719 h 9972"/>
                <a:gd name="connsiteX7" fmla="*/ 509 w 10000"/>
                <a:gd name="connsiteY7" fmla="*/ 2217 h 9972"/>
                <a:gd name="connsiteX8" fmla="*/ 0 w 10000"/>
                <a:gd name="connsiteY8" fmla="*/ 3547 h 9972"/>
                <a:gd name="connsiteX9" fmla="*/ 74 w 10000"/>
                <a:gd name="connsiteY9" fmla="*/ 4155 h 9972"/>
                <a:gd name="connsiteX10" fmla="*/ 577 w 10000"/>
                <a:gd name="connsiteY10" fmla="*/ 4269 h 9972"/>
                <a:gd name="connsiteX11" fmla="*/ 2174 w 10000"/>
                <a:gd name="connsiteY11" fmla="*/ 4378 h 9972"/>
                <a:gd name="connsiteX12" fmla="*/ 2391 w 10000"/>
                <a:gd name="connsiteY12" fmla="*/ 4487 h 9972"/>
                <a:gd name="connsiteX13" fmla="*/ 2534 w 10000"/>
                <a:gd name="connsiteY13" fmla="*/ 4820 h 9972"/>
                <a:gd name="connsiteX14" fmla="*/ 2391 w 10000"/>
                <a:gd name="connsiteY14" fmla="*/ 5375 h 9972"/>
                <a:gd name="connsiteX15" fmla="*/ 1739 w 10000"/>
                <a:gd name="connsiteY15" fmla="*/ 6207 h 9972"/>
                <a:gd name="connsiteX16" fmla="*/ 1379 w 10000"/>
                <a:gd name="connsiteY16" fmla="*/ 6814 h 9972"/>
                <a:gd name="connsiteX17" fmla="*/ 2249 w 10000"/>
                <a:gd name="connsiteY17" fmla="*/ 8144 h 9972"/>
                <a:gd name="connsiteX18" fmla="*/ 3118 w 10000"/>
                <a:gd name="connsiteY18" fmla="*/ 8092 h 9972"/>
                <a:gd name="connsiteX19" fmla="*/ 3988 w 10000"/>
                <a:gd name="connsiteY19" fmla="*/ 7759 h 9972"/>
                <a:gd name="connsiteX20" fmla="*/ 4857 w 10000"/>
                <a:gd name="connsiteY20" fmla="*/ 7369 h 9972"/>
                <a:gd name="connsiteX21" fmla="*/ 5727 w 10000"/>
                <a:gd name="connsiteY21" fmla="*/ 7593 h 9972"/>
                <a:gd name="connsiteX22" fmla="*/ 6012 w 10000"/>
                <a:gd name="connsiteY22" fmla="*/ 8092 h 9972"/>
                <a:gd name="connsiteX23" fmla="*/ 6739 w 10000"/>
                <a:gd name="connsiteY23" fmla="*/ 9972 h 9972"/>
                <a:gd name="connsiteX24" fmla="*/ 8478 w 10000"/>
                <a:gd name="connsiteY24" fmla="*/ 9753 h 9972"/>
                <a:gd name="connsiteX25" fmla="*/ 8838 w 10000"/>
                <a:gd name="connsiteY25" fmla="*/ 9530 h 9972"/>
                <a:gd name="connsiteX26" fmla="*/ 8987 w 10000"/>
                <a:gd name="connsiteY26" fmla="*/ 9364 h 9972"/>
                <a:gd name="connsiteX27" fmla="*/ 9205 w 10000"/>
                <a:gd name="connsiteY27" fmla="*/ 9255 h 9972"/>
                <a:gd name="connsiteX28" fmla="*/ 10000 w 10000"/>
                <a:gd name="connsiteY28" fmla="*/ 6596 h 9972"/>
                <a:gd name="connsiteX29" fmla="*/ 9491 w 10000"/>
                <a:gd name="connsiteY29" fmla="*/ 4544 h 9972"/>
                <a:gd name="connsiteX30" fmla="*/ 9130 w 10000"/>
                <a:gd name="connsiteY30" fmla="*/ 4155 h 9972"/>
                <a:gd name="connsiteX31" fmla="*/ 8838 w 10000"/>
                <a:gd name="connsiteY31" fmla="*/ 3714 h 9972"/>
                <a:gd name="connsiteX32" fmla="*/ 8621 w 10000"/>
                <a:gd name="connsiteY32" fmla="*/ 3106 h 9972"/>
                <a:gd name="connsiteX33" fmla="*/ 9130 w 10000"/>
                <a:gd name="connsiteY33" fmla="*/ 1662 h 9972"/>
                <a:gd name="connsiteX34" fmla="*/ 9130 w 10000"/>
                <a:gd name="connsiteY34" fmla="*/ 556 h 9972"/>
                <a:gd name="connsiteX35" fmla="*/ 8261 w 10000"/>
                <a:gd name="connsiteY35" fmla="*/ 114 h 9972"/>
                <a:gd name="connsiteX36" fmla="*/ 7826 w 10000"/>
                <a:gd name="connsiteY36" fmla="*/ 0 h 9972"/>
                <a:gd name="connsiteX37" fmla="*/ 6443 w 10000"/>
                <a:gd name="connsiteY37" fmla="*/ 166 h 9972"/>
                <a:gd name="connsiteX0" fmla="*/ 6443 w 10000"/>
                <a:gd name="connsiteY0" fmla="*/ 166 h 10000"/>
                <a:gd name="connsiteX1" fmla="*/ 4056 w 10000"/>
                <a:gd name="connsiteY1" fmla="*/ 166 h 10000"/>
                <a:gd name="connsiteX2" fmla="*/ 3621 w 10000"/>
                <a:gd name="connsiteY2" fmla="*/ 281 h 10000"/>
                <a:gd name="connsiteX3" fmla="*/ 3403 w 10000"/>
                <a:gd name="connsiteY3" fmla="*/ 333 h 10000"/>
                <a:gd name="connsiteX4" fmla="*/ 2391 w 10000"/>
                <a:gd name="connsiteY4" fmla="*/ 724 h 10000"/>
                <a:gd name="connsiteX5" fmla="*/ 1230 w 10000"/>
                <a:gd name="connsiteY5" fmla="*/ 1391 h 10000"/>
                <a:gd name="connsiteX6" fmla="*/ 870 w 10000"/>
                <a:gd name="connsiteY6" fmla="*/ 1724 h 10000"/>
                <a:gd name="connsiteX7" fmla="*/ 509 w 10000"/>
                <a:gd name="connsiteY7" fmla="*/ 2223 h 10000"/>
                <a:gd name="connsiteX8" fmla="*/ 0 w 10000"/>
                <a:gd name="connsiteY8" fmla="*/ 3557 h 10000"/>
                <a:gd name="connsiteX9" fmla="*/ 74 w 10000"/>
                <a:gd name="connsiteY9" fmla="*/ 4167 h 10000"/>
                <a:gd name="connsiteX10" fmla="*/ 577 w 10000"/>
                <a:gd name="connsiteY10" fmla="*/ 4281 h 10000"/>
                <a:gd name="connsiteX11" fmla="*/ 2174 w 10000"/>
                <a:gd name="connsiteY11" fmla="*/ 4390 h 10000"/>
                <a:gd name="connsiteX12" fmla="*/ 2391 w 10000"/>
                <a:gd name="connsiteY12" fmla="*/ 4500 h 10000"/>
                <a:gd name="connsiteX13" fmla="*/ 2534 w 10000"/>
                <a:gd name="connsiteY13" fmla="*/ 4834 h 10000"/>
                <a:gd name="connsiteX14" fmla="*/ 2391 w 10000"/>
                <a:gd name="connsiteY14" fmla="*/ 5390 h 10000"/>
                <a:gd name="connsiteX15" fmla="*/ 1739 w 10000"/>
                <a:gd name="connsiteY15" fmla="*/ 6224 h 10000"/>
                <a:gd name="connsiteX16" fmla="*/ 1379 w 10000"/>
                <a:gd name="connsiteY16" fmla="*/ 6833 h 10000"/>
                <a:gd name="connsiteX17" fmla="*/ 2249 w 10000"/>
                <a:gd name="connsiteY17" fmla="*/ 8167 h 10000"/>
                <a:gd name="connsiteX18" fmla="*/ 3118 w 10000"/>
                <a:gd name="connsiteY18" fmla="*/ 8115 h 10000"/>
                <a:gd name="connsiteX19" fmla="*/ 3988 w 10000"/>
                <a:gd name="connsiteY19" fmla="*/ 7781 h 10000"/>
                <a:gd name="connsiteX20" fmla="*/ 4857 w 10000"/>
                <a:gd name="connsiteY20" fmla="*/ 7390 h 10000"/>
                <a:gd name="connsiteX21" fmla="*/ 5727 w 10000"/>
                <a:gd name="connsiteY21" fmla="*/ 7614 h 10000"/>
                <a:gd name="connsiteX22" fmla="*/ 6012 w 10000"/>
                <a:gd name="connsiteY22" fmla="*/ 8115 h 10000"/>
                <a:gd name="connsiteX23" fmla="*/ 6739 w 10000"/>
                <a:gd name="connsiteY23" fmla="*/ 10000 h 10000"/>
                <a:gd name="connsiteX24" fmla="*/ 8478 w 10000"/>
                <a:gd name="connsiteY24" fmla="*/ 9780 h 10000"/>
                <a:gd name="connsiteX25" fmla="*/ 8838 w 10000"/>
                <a:gd name="connsiteY25" fmla="*/ 9557 h 10000"/>
                <a:gd name="connsiteX26" fmla="*/ 8987 w 10000"/>
                <a:gd name="connsiteY26" fmla="*/ 9390 h 10000"/>
                <a:gd name="connsiteX27" fmla="*/ 9205 w 10000"/>
                <a:gd name="connsiteY27" fmla="*/ 9281 h 10000"/>
                <a:gd name="connsiteX28" fmla="*/ 10000 w 10000"/>
                <a:gd name="connsiteY28" fmla="*/ 6615 h 10000"/>
                <a:gd name="connsiteX29" fmla="*/ 9491 w 10000"/>
                <a:gd name="connsiteY29" fmla="*/ 4557 h 10000"/>
                <a:gd name="connsiteX30" fmla="*/ 9130 w 10000"/>
                <a:gd name="connsiteY30" fmla="*/ 4167 h 10000"/>
                <a:gd name="connsiteX31" fmla="*/ 8838 w 10000"/>
                <a:gd name="connsiteY31" fmla="*/ 3724 h 10000"/>
                <a:gd name="connsiteX32" fmla="*/ 8621 w 10000"/>
                <a:gd name="connsiteY32" fmla="*/ 3115 h 10000"/>
                <a:gd name="connsiteX33" fmla="*/ 9130 w 10000"/>
                <a:gd name="connsiteY33" fmla="*/ 1667 h 10000"/>
                <a:gd name="connsiteX34" fmla="*/ 9130 w 10000"/>
                <a:gd name="connsiteY34" fmla="*/ 558 h 10000"/>
                <a:gd name="connsiteX35" fmla="*/ 8261 w 10000"/>
                <a:gd name="connsiteY35" fmla="*/ 114 h 10000"/>
                <a:gd name="connsiteX36" fmla="*/ 7826 w 10000"/>
                <a:gd name="connsiteY36" fmla="*/ 0 h 10000"/>
                <a:gd name="connsiteX37" fmla="*/ 6443 w 10000"/>
                <a:gd name="connsiteY37" fmla="*/ 166 h 10000"/>
                <a:gd name="connsiteX0" fmla="*/ 6443 w 10000"/>
                <a:gd name="connsiteY0" fmla="*/ 166 h 10000"/>
                <a:gd name="connsiteX1" fmla="*/ 4056 w 10000"/>
                <a:gd name="connsiteY1" fmla="*/ 166 h 10000"/>
                <a:gd name="connsiteX2" fmla="*/ 3621 w 10000"/>
                <a:gd name="connsiteY2" fmla="*/ 281 h 10000"/>
                <a:gd name="connsiteX3" fmla="*/ 3403 w 10000"/>
                <a:gd name="connsiteY3" fmla="*/ 333 h 10000"/>
                <a:gd name="connsiteX4" fmla="*/ 2391 w 10000"/>
                <a:gd name="connsiteY4" fmla="*/ 724 h 10000"/>
                <a:gd name="connsiteX5" fmla="*/ 1230 w 10000"/>
                <a:gd name="connsiteY5" fmla="*/ 1391 h 10000"/>
                <a:gd name="connsiteX6" fmla="*/ 870 w 10000"/>
                <a:gd name="connsiteY6" fmla="*/ 1724 h 10000"/>
                <a:gd name="connsiteX7" fmla="*/ 509 w 10000"/>
                <a:gd name="connsiteY7" fmla="*/ 2223 h 10000"/>
                <a:gd name="connsiteX8" fmla="*/ 0 w 10000"/>
                <a:gd name="connsiteY8" fmla="*/ 3557 h 10000"/>
                <a:gd name="connsiteX9" fmla="*/ 74 w 10000"/>
                <a:gd name="connsiteY9" fmla="*/ 4167 h 10000"/>
                <a:gd name="connsiteX10" fmla="*/ 577 w 10000"/>
                <a:gd name="connsiteY10" fmla="*/ 4281 h 10000"/>
                <a:gd name="connsiteX11" fmla="*/ 2174 w 10000"/>
                <a:gd name="connsiteY11" fmla="*/ 4390 h 10000"/>
                <a:gd name="connsiteX12" fmla="*/ 2391 w 10000"/>
                <a:gd name="connsiteY12" fmla="*/ 4500 h 10000"/>
                <a:gd name="connsiteX13" fmla="*/ 2534 w 10000"/>
                <a:gd name="connsiteY13" fmla="*/ 4834 h 10000"/>
                <a:gd name="connsiteX14" fmla="*/ 2391 w 10000"/>
                <a:gd name="connsiteY14" fmla="*/ 5390 h 10000"/>
                <a:gd name="connsiteX15" fmla="*/ 1739 w 10000"/>
                <a:gd name="connsiteY15" fmla="*/ 6224 h 10000"/>
                <a:gd name="connsiteX16" fmla="*/ 1379 w 10000"/>
                <a:gd name="connsiteY16" fmla="*/ 6833 h 10000"/>
                <a:gd name="connsiteX17" fmla="*/ 2249 w 10000"/>
                <a:gd name="connsiteY17" fmla="*/ 8167 h 10000"/>
                <a:gd name="connsiteX18" fmla="*/ 3118 w 10000"/>
                <a:gd name="connsiteY18" fmla="*/ 8115 h 10000"/>
                <a:gd name="connsiteX19" fmla="*/ 3988 w 10000"/>
                <a:gd name="connsiteY19" fmla="*/ 7781 h 10000"/>
                <a:gd name="connsiteX20" fmla="*/ 4857 w 10000"/>
                <a:gd name="connsiteY20" fmla="*/ 7390 h 10000"/>
                <a:gd name="connsiteX21" fmla="*/ 5727 w 10000"/>
                <a:gd name="connsiteY21" fmla="*/ 7614 h 10000"/>
                <a:gd name="connsiteX22" fmla="*/ 6012 w 10000"/>
                <a:gd name="connsiteY22" fmla="*/ 8115 h 10000"/>
                <a:gd name="connsiteX23" fmla="*/ 6739 w 10000"/>
                <a:gd name="connsiteY23" fmla="*/ 10000 h 10000"/>
                <a:gd name="connsiteX24" fmla="*/ 8478 w 10000"/>
                <a:gd name="connsiteY24" fmla="*/ 9780 h 10000"/>
                <a:gd name="connsiteX25" fmla="*/ 8838 w 10000"/>
                <a:gd name="connsiteY25" fmla="*/ 9557 h 10000"/>
                <a:gd name="connsiteX26" fmla="*/ 8987 w 10000"/>
                <a:gd name="connsiteY26" fmla="*/ 9390 h 10000"/>
                <a:gd name="connsiteX27" fmla="*/ 9205 w 10000"/>
                <a:gd name="connsiteY27" fmla="*/ 9281 h 10000"/>
                <a:gd name="connsiteX28" fmla="*/ 10000 w 10000"/>
                <a:gd name="connsiteY28" fmla="*/ 6615 h 10000"/>
                <a:gd name="connsiteX29" fmla="*/ 9491 w 10000"/>
                <a:gd name="connsiteY29" fmla="*/ 4557 h 10000"/>
                <a:gd name="connsiteX30" fmla="*/ 9130 w 10000"/>
                <a:gd name="connsiteY30" fmla="*/ 4167 h 10000"/>
                <a:gd name="connsiteX31" fmla="*/ 8838 w 10000"/>
                <a:gd name="connsiteY31" fmla="*/ 3724 h 10000"/>
                <a:gd name="connsiteX32" fmla="*/ 8621 w 10000"/>
                <a:gd name="connsiteY32" fmla="*/ 3115 h 10000"/>
                <a:gd name="connsiteX33" fmla="*/ 9130 w 10000"/>
                <a:gd name="connsiteY33" fmla="*/ 1667 h 10000"/>
                <a:gd name="connsiteX34" fmla="*/ 9130 w 10000"/>
                <a:gd name="connsiteY34" fmla="*/ 558 h 10000"/>
                <a:gd name="connsiteX35" fmla="*/ 8261 w 10000"/>
                <a:gd name="connsiteY35" fmla="*/ 114 h 10000"/>
                <a:gd name="connsiteX36" fmla="*/ 7826 w 10000"/>
                <a:gd name="connsiteY36" fmla="*/ 0 h 10000"/>
                <a:gd name="connsiteX37" fmla="*/ 6443 w 10000"/>
                <a:gd name="connsiteY37" fmla="*/ 166 h 10000"/>
                <a:gd name="connsiteX0" fmla="*/ 6443 w 10000"/>
                <a:gd name="connsiteY0" fmla="*/ 188 h 10022"/>
                <a:gd name="connsiteX1" fmla="*/ 4056 w 10000"/>
                <a:gd name="connsiteY1" fmla="*/ 188 h 10022"/>
                <a:gd name="connsiteX2" fmla="*/ 3621 w 10000"/>
                <a:gd name="connsiteY2" fmla="*/ 303 h 10022"/>
                <a:gd name="connsiteX3" fmla="*/ 3403 w 10000"/>
                <a:gd name="connsiteY3" fmla="*/ 355 h 10022"/>
                <a:gd name="connsiteX4" fmla="*/ 2391 w 10000"/>
                <a:gd name="connsiteY4" fmla="*/ 746 h 10022"/>
                <a:gd name="connsiteX5" fmla="*/ 1230 w 10000"/>
                <a:gd name="connsiteY5" fmla="*/ 1413 h 10022"/>
                <a:gd name="connsiteX6" fmla="*/ 870 w 10000"/>
                <a:gd name="connsiteY6" fmla="*/ 1746 h 10022"/>
                <a:gd name="connsiteX7" fmla="*/ 509 w 10000"/>
                <a:gd name="connsiteY7" fmla="*/ 2245 h 10022"/>
                <a:gd name="connsiteX8" fmla="*/ 0 w 10000"/>
                <a:gd name="connsiteY8" fmla="*/ 3579 h 10022"/>
                <a:gd name="connsiteX9" fmla="*/ 74 w 10000"/>
                <a:gd name="connsiteY9" fmla="*/ 4189 h 10022"/>
                <a:gd name="connsiteX10" fmla="*/ 577 w 10000"/>
                <a:gd name="connsiteY10" fmla="*/ 4303 h 10022"/>
                <a:gd name="connsiteX11" fmla="*/ 2174 w 10000"/>
                <a:gd name="connsiteY11" fmla="*/ 4412 h 10022"/>
                <a:gd name="connsiteX12" fmla="*/ 2391 w 10000"/>
                <a:gd name="connsiteY12" fmla="*/ 4522 h 10022"/>
                <a:gd name="connsiteX13" fmla="*/ 2534 w 10000"/>
                <a:gd name="connsiteY13" fmla="*/ 4856 h 10022"/>
                <a:gd name="connsiteX14" fmla="*/ 2391 w 10000"/>
                <a:gd name="connsiteY14" fmla="*/ 5412 h 10022"/>
                <a:gd name="connsiteX15" fmla="*/ 1739 w 10000"/>
                <a:gd name="connsiteY15" fmla="*/ 6246 h 10022"/>
                <a:gd name="connsiteX16" fmla="*/ 1379 w 10000"/>
                <a:gd name="connsiteY16" fmla="*/ 6855 h 10022"/>
                <a:gd name="connsiteX17" fmla="*/ 2249 w 10000"/>
                <a:gd name="connsiteY17" fmla="*/ 8189 h 10022"/>
                <a:gd name="connsiteX18" fmla="*/ 3118 w 10000"/>
                <a:gd name="connsiteY18" fmla="*/ 8137 h 10022"/>
                <a:gd name="connsiteX19" fmla="*/ 3988 w 10000"/>
                <a:gd name="connsiteY19" fmla="*/ 7803 h 10022"/>
                <a:gd name="connsiteX20" fmla="*/ 4857 w 10000"/>
                <a:gd name="connsiteY20" fmla="*/ 7412 h 10022"/>
                <a:gd name="connsiteX21" fmla="*/ 5727 w 10000"/>
                <a:gd name="connsiteY21" fmla="*/ 7636 h 10022"/>
                <a:gd name="connsiteX22" fmla="*/ 6012 w 10000"/>
                <a:gd name="connsiteY22" fmla="*/ 8137 h 10022"/>
                <a:gd name="connsiteX23" fmla="*/ 6739 w 10000"/>
                <a:gd name="connsiteY23" fmla="*/ 10022 h 10022"/>
                <a:gd name="connsiteX24" fmla="*/ 8478 w 10000"/>
                <a:gd name="connsiteY24" fmla="*/ 9802 h 10022"/>
                <a:gd name="connsiteX25" fmla="*/ 8838 w 10000"/>
                <a:gd name="connsiteY25" fmla="*/ 9579 h 10022"/>
                <a:gd name="connsiteX26" fmla="*/ 8987 w 10000"/>
                <a:gd name="connsiteY26" fmla="*/ 9412 h 10022"/>
                <a:gd name="connsiteX27" fmla="*/ 9205 w 10000"/>
                <a:gd name="connsiteY27" fmla="*/ 9303 h 10022"/>
                <a:gd name="connsiteX28" fmla="*/ 10000 w 10000"/>
                <a:gd name="connsiteY28" fmla="*/ 6637 h 10022"/>
                <a:gd name="connsiteX29" fmla="*/ 9491 w 10000"/>
                <a:gd name="connsiteY29" fmla="*/ 4579 h 10022"/>
                <a:gd name="connsiteX30" fmla="*/ 9130 w 10000"/>
                <a:gd name="connsiteY30" fmla="*/ 4189 h 10022"/>
                <a:gd name="connsiteX31" fmla="*/ 8838 w 10000"/>
                <a:gd name="connsiteY31" fmla="*/ 3746 h 10022"/>
                <a:gd name="connsiteX32" fmla="*/ 8621 w 10000"/>
                <a:gd name="connsiteY32" fmla="*/ 3137 h 10022"/>
                <a:gd name="connsiteX33" fmla="*/ 9130 w 10000"/>
                <a:gd name="connsiteY33" fmla="*/ 1689 h 10022"/>
                <a:gd name="connsiteX34" fmla="*/ 9130 w 10000"/>
                <a:gd name="connsiteY34" fmla="*/ 580 h 10022"/>
                <a:gd name="connsiteX35" fmla="*/ 8261 w 10000"/>
                <a:gd name="connsiteY35" fmla="*/ 136 h 10022"/>
                <a:gd name="connsiteX36" fmla="*/ 7826 w 10000"/>
                <a:gd name="connsiteY36" fmla="*/ 22 h 10022"/>
                <a:gd name="connsiteX37" fmla="*/ 6443 w 10000"/>
                <a:gd name="connsiteY37" fmla="*/ 188 h 10022"/>
                <a:gd name="connsiteX0" fmla="*/ 6443 w 10000"/>
                <a:gd name="connsiteY0" fmla="*/ 166 h 10000"/>
                <a:gd name="connsiteX1" fmla="*/ 4315 w 10000"/>
                <a:gd name="connsiteY1" fmla="*/ 529 h 10000"/>
                <a:gd name="connsiteX2" fmla="*/ 3621 w 10000"/>
                <a:gd name="connsiteY2" fmla="*/ 281 h 10000"/>
                <a:gd name="connsiteX3" fmla="*/ 3403 w 10000"/>
                <a:gd name="connsiteY3" fmla="*/ 333 h 10000"/>
                <a:gd name="connsiteX4" fmla="*/ 2391 w 10000"/>
                <a:gd name="connsiteY4" fmla="*/ 724 h 10000"/>
                <a:gd name="connsiteX5" fmla="*/ 1230 w 10000"/>
                <a:gd name="connsiteY5" fmla="*/ 1391 h 10000"/>
                <a:gd name="connsiteX6" fmla="*/ 870 w 10000"/>
                <a:gd name="connsiteY6" fmla="*/ 1724 h 10000"/>
                <a:gd name="connsiteX7" fmla="*/ 509 w 10000"/>
                <a:gd name="connsiteY7" fmla="*/ 2223 h 10000"/>
                <a:gd name="connsiteX8" fmla="*/ 0 w 10000"/>
                <a:gd name="connsiteY8" fmla="*/ 3557 h 10000"/>
                <a:gd name="connsiteX9" fmla="*/ 74 w 10000"/>
                <a:gd name="connsiteY9" fmla="*/ 4167 h 10000"/>
                <a:gd name="connsiteX10" fmla="*/ 577 w 10000"/>
                <a:gd name="connsiteY10" fmla="*/ 4281 h 10000"/>
                <a:gd name="connsiteX11" fmla="*/ 2174 w 10000"/>
                <a:gd name="connsiteY11" fmla="*/ 4390 h 10000"/>
                <a:gd name="connsiteX12" fmla="*/ 2391 w 10000"/>
                <a:gd name="connsiteY12" fmla="*/ 4500 h 10000"/>
                <a:gd name="connsiteX13" fmla="*/ 2534 w 10000"/>
                <a:gd name="connsiteY13" fmla="*/ 4834 h 10000"/>
                <a:gd name="connsiteX14" fmla="*/ 2391 w 10000"/>
                <a:gd name="connsiteY14" fmla="*/ 5390 h 10000"/>
                <a:gd name="connsiteX15" fmla="*/ 1739 w 10000"/>
                <a:gd name="connsiteY15" fmla="*/ 6224 h 10000"/>
                <a:gd name="connsiteX16" fmla="*/ 1379 w 10000"/>
                <a:gd name="connsiteY16" fmla="*/ 6833 h 10000"/>
                <a:gd name="connsiteX17" fmla="*/ 2249 w 10000"/>
                <a:gd name="connsiteY17" fmla="*/ 8167 h 10000"/>
                <a:gd name="connsiteX18" fmla="*/ 3118 w 10000"/>
                <a:gd name="connsiteY18" fmla="*/ 8115 h 10000"/>
                <a:gd name="connsiteX19" fmla="*/ 3988 w 10000"/>
                <a:gd name="connsiteY19" fmla="*/ 7781 h 10000"/>
                <a:gd name="connsiteX20" fmla="*/ 4857 w 10000"/>
                <a:gd name="connsiteY20" fmla="*/ 7390 h 10000"/>
                <a:gd name="connsiteX21" fmla="*/ 5727 w 10000"/>
                <a:gd name="connsiteY21" fmla="*/ 7614 h 10000"/>
                <a:gd name="connsiteX22" fmla="*/ 6012 w 10000"/>
                <a:gd name="connsiteY22" fmla="*/ 8115 h 10000"/>
                <a:gd name="connsiteX23" fmla="*/ 6739 w 10000"/>
                <a:gd name="connsiteY23" fmla="*/ 10000 h 10000"/>
                <a:gd name="connsiteX24" fmla="*/ 8478 w 10000"/>
                <a:gd name="connsiteY24" fmla="*/ 9780 h 10000"/>
                <a:gd name="connsiteX25" fmla="*/ 8838 w 10000"/>
                <a:gd name="connsiteY25" fmla="*/ 9557 h 10000"/>
                <a:gd name="connsiteX26" fmla="*/ 8987 w 10000"/>
                <a:gd name="connsiteY26" fmla="*/ 9390 h 10000"/>
                <a:gd name="connsiteX27" fmla="*/ 9205 w 10000"/>
                <a:gd name="connsiteY27" fmla="*/ 9281 h 10000"/>
                <a:gd name="connsiteX28" fmla="*/ 10000 w 10000"/>
                <a:gd name="connsiteY28" fmla="*/ 6615 h 10000"/>
                <a:gd name="connsiteX29" fmla="*/ 9491 w 10000"/>
                <a:gd name="connsiteY29" fmla="*/ 4557 h 10000"/>
                <a:gd name="connsiteX30" fmla="*/ 9130 w 10000"/>
                <a:gd name="connsiteY30" fmla="*/ 4167 h 10000"/>
                <a:gd name="connsiteX31" fmla="*/ 8838 w 10000"/>
                <a:gd name="connsiteY31" fmla="*/ 3724 h 10000"/>
                <a:gd name="connsiteX32" fmla="*/ 8621 w 10000"/>
                <a:gd name="connsiteY32" fmla="*/ 3115 h 10000"/>
                <a:gd name="connsiteX33" fmla="*/ 9130 w 10000"/>
                <a:gd name="connsiteY33" fmla="*/ 1667 h 10000"/>
                <a:gd name="connsiteX34" fmla="*/ 9130 w 10000"/>
                <a:gd name="connsiteY34" fmla="*/ 558 h 10000"/>
                <a:gd name="connsiteX35" fmla="*/ 8261 w 10000"/>
                <a:gd name="connsiteY35" fmla="*/ 114 h 10000"/>
                <a:gd name="connsiteX36" fmla="*/ 7826 w 10000"/>
                <a:gd name="connsiteY36" fmla="*/ 0 h 10000"/>
                <a:gd name="connsiteX37" fmla="*/ 6443 w 10000"/>
                <a:gd name="connsiteY37" fmla="*/ 166 h 10000"/>
                <a:gd name="connsiteX0" fmla="*/ 6443 w 10000"/>
                <a:gd name="connsiteY0" fmla="*/ 166 h 10000"/>
                <a:gd name="connsiteX1" fmla="*/ 4315 w 10000"/>
                <a:gd name="connsiteY1" fmla="*/ 529 h 10000"/>
                <a:gd name="connsiteX2" fmla="*/ 3855 w 10000"/>
                <a:gd name="connsiteY2" fmla="*/ 281 h 10000"/>
                <a:gd name="connsiteX3" fmla="*/ 3403 w 10000"/>
                <a:gd name="connsiteY3" fmla="*/ 333 h 10000"/>
                <a:gd name="connsiteX4" fmla="*/ 2391 w 10000"/>
                <a:gd name="connsiteY4" fmla="*/ 724 h 10000"/>
                <a:gd name="connsiteX5" fmla="*/ 1230 w 10000"/>
                <a:gd name="connsiteY5" fmla="*/ 1391 h 10000"/>
                <a:gd name="connsiteX6" fmla="*/ 870 w 10000"/>
                <a:gd name="connsiteY6" fmla="*/ 1724 h 10000"/>
                <a:gd name="connsiteX7" fmla="*/ 509 w 10000"/>
                <a:gd name="connsiteY7" fmla="*/ 2223 h 10000"/>
                <a:gd name="connsiteX8" fmla="*/ 0 w 10000"/>
                <a:gd name="connsiteY8" fmla="*/ 3557 h 10000"/>
                <a:gd name="connsiteX9" fmla="*/ 74 w 10000"/>
                <a:gd name="connsiteY9" fmla="*/ 4167 h 10000"/>
                <a:gd name="connsiteX10" fmla="*/ 577 w 10000"/>
                <a:gd name="connsiteY10" fmla="*/ 4281 h 10000"/>
                <a:gd name="connsiteX11" fmla="*/ 2174 w 10000"/>
                <a:gd name="connsiteY11" fmla="*/ 4390 h 10000"/>
                <a:gd name="connsiteX12" fmla="*/ 2391 w 10000"/>
                <a:gd name="connsiteY12" fmla="*/ 4500 h 10000"/>
                <a:gd name="connsiteX13" fmla="*/ 2534 w 10000"/>
                <a:gd name="connsiteY13" fmla="*/ 4834 h 10000"/>
                <a:gd name="connsiteX14" fmla="*/ 2391 w 10000"/>
                <a:gd name="connsiteY14" fmla="*/ 5390 h 10000"/>
                <a:gd name="connsiteX15" fmla="*/ 1739 w 10000"/>
                <a:gd name="connsiteY15" fmla="*/ 6224 h 10000"/>
                <a:gd name="connsiteX16" fmla="*/ 1379 w 10000"/>
                <a:gd name="connsiteY16" fmla="*/ 6833 h 10000"/>
                <a:gd name="connsiteX17" fmla="*/ 2249 w 10000"/>
                <a:gd name="connsiteY17" fmla="*/ 8167 h 10000"/>
                <a:gd name="connsiteX18" fmla="*/ 3118 w 10000"/>
                <a:gd name="connsiteY18" fmla="*/ 8115 h 10000"/>
                <a:gd name="connsiteX19" fmla="*/ 3988 w 10000"/>
                <a:gd name="connsiteY19" fmla="*/ 7781 h 10000"/>
                <a:gd name="connsiteX20" fmla="*/ 4857 w 10000"/>
                <a:gd name="connsiteY20" fmla="*/ 7390 h 10000"/>
                <a:gd name="connsiteX21" fmla="*/ 5727 w 10000"/>
                <a:gd name="connsiteY21" fmla="*/ 7614 h 10000"/>
                <a:gd name="connsiteX22" fmla="*/ 6012 w 10000"/>
                <a:gd name="connsiteY22" fmla="*/ 8115 h 10000"/>
                <a:gd name="connsiteX23" fmla="*/ 6739 w 10000"/>
                <a:gd name="connsiteY23" fmla="*/ 10000 h 10000"/>
                <a:gd name="connsiteX24" fmla="*/ 8478 w 10000"/>
                <a:gd name="connsiteY24" fmla="*/ 9780 h 10000"/>
                <a:gd name="connsiteX25" fmla="*/ 8838 w 10000"/>
                <a:gd name="connsiteY25" fmla="*/ 9557 h 10000"/>
                <a:gd name="connsiteX26" fmla="*/ 8987 w 10000"/>
                <a:gd name="connsiteY26" fmla="*/ 9390 h 10000"/>
                <a:gd name="connsiteX27" fmla="*/ 9205 w 10000"/>
                <a:gd name="connsiteY27" fmla="*/ 9281 h 10000"/>
                <a:gd name="connsiteX28" fmla="*/ 10000 w 10000"/>
                <a:gd name="connsiteY28" fmla="*/ 6615 h 10000"/>
                <a:gd name="connsiteX29" fmla="*/ 9491 w 10000"/>
                <a:gd name="connsiteY29" fmla="*/ 4557 h 10000"/>
                <a:gd name="connsiteX30" fmla="*/ 9130 w 10000"/>
                <a:gd name="connsiteY30" fmla="*/ 4167 h 10000"/>
                <a:gd name="connsiteX31" fmla="*/ 8838 w 10000"/>
                <a:gd name="connsiteY31" fmla="*/ 3724 h 10000"/>
                <a:gd name="connsiteX32" fmla="*/ 8621 w 10000"/>
                <a:gd name="connsiteY32" fmla="*/ 3115 h 10000"/>
                <a:gd name="connsiteX33" fmla="*/ 9130 w 10000"/>
                <a:gd name="connsiteY33" fmla="*/ 1667 h 10000"/>
                <a:gd name="connsiteX34" fmla="*/ 9130 w 10000"/>
                <a:gd name="connsiteY34" fmla="*/ 558 h 10000"/>
                <a:gd name="connsiteX35" fmla="*/ 8261 w 10000"/>
                <a:gd name="connsiteY35" fmla="*/ 114 h 10000"/>
                <a:gd name="connsiteX36" fmla="*/ 7826 w 10000"/>
                <a:gd name="connsiteY36" fmla="*/ 0 h 10000"/>
                <a:gd name="connsiteX37" fmla="*/ 6443 w 10000"/>
                <a:gd name="connsiteY37" fmla="*/ 166 h 10000"/>
                <a:gd name="connsiteX0" fmla="*/ 6443 w 10000"/>
                <a:gd name="connsiteY0" fmla="*/ 166 h 10000"/>
                <a:gd name="connsiteX1" fmla="*/ 4315 w 10000"/>
                <a:gd name="connsiteY1" fmla="*/ 529 h 10000"/>
                <a:gd name="connsiteX2" fmla="*/ 3855 w 10000"/>
                <a:gd name="connsiteY2" fmla="*/ 281 h 10000"/>
                <a:gd name="connsiteX3" fmla="*/ 3403 w 10000"/>
                <a:gd name="connsiteY3" fmla="*/ 333 h 10000"/>
                <a:gd name="connsiteX4" fmla="*/ 2416 w 10000"/>
                <a:gd name="connsiteY4" fmla="*/ 980 h 10000"/>
                <a:gd name="connsiteX5" fmla="*/ 1230 w 10000"/>
                <a:gd name="connsiteY5" fmla="*/ 1391 h 10000"/>
                <a:gd name="connsiteX6" fmla="*/ 870 w 10000"/>
                <a:gd name="connsiteY6" fmla="*/ 1724 h 10000"/>
                <a:gd name="connsiteX7" fmla="*/ 509 w 10000"/>
                <a:gd name="connsiteY7" fmla="*/ 2223 h 10000"/>
                <a:gd name="connsiteX8" fmla="*/ 0 w 10000"/>
                <a:gd name="connsiteY8" fmla="*/ 3557 h 10000"/>
                <a:gd name="connsiteX9" fmla="*/ 74 w 10000"/>
                <a:gd name="connsiteY9" fmla="*/ 4167 h 10000"/>
                <a:gd name="connsiteX10" fmla="*/ 577 w 10000"/>
                <a:gd name="connsiteY10" fmla="*/ 4281 h 10000"/>
                <a:gd name="connsiteX11" fmla="*/ 2174 w 10000"/>
                <a:gd name="connsiteY11" fmla="*/ 4390 h 10000"/>
                <a:gd name="connsiteX12" fmla="*/ 2391 w 10000"/>
                <a:gd name="connsiteY12" fmla="*/ 4500 h 10000"/>
                <a:gd name="connsiteX13" fmla="*/ 2534 w 10000"/>
                <a:gd name="connsiteY13" fmla="*/ 4834 h 10000"/>
                <a:gd name="connsiteX14" fmla="*/ 2391 w 10000"/>
                <a:gd name="connsiteY14" fmla="*/ 5390 h 10000"/>
                <a:gd name="connsiteX15" fmla="*/ 1739 w 10000"/>
                <a:gd name="connsiteY15" fmla="*/ 6224 h 10000"/>
                <a:gd name="connsiteX16" fmla="*/ 1379 w 10000"/>
                <a:gd name="connsiteY16" fmla="*/ 6833 h 10000"/>
                <a:gd name="connsiteX17" fmla="*/ 2249 w 10000"/>
                <a:gd name="connsiteY17" fmla="*/ 8167 h 10000"/>
                <a:gd name="connsiteX18" fmla="*/ 3118 w 10000"/>
                <a:gd name="connsiteY18" fmla="*/ 8115 h 10000"/>
                <a:gd name="connsiteX19" fmla="*/ 3988 w 10000"/>
                <a:gd name="connsiteY19" fmla="*/ 7781 h 10000"/>
                <a:gd name="connsiteX20" fmla="*/ 4857 w 10000"/>
                <a:gd name="connsiteY20" fmla="*/ 7390 h 10000"/>
                <a:gd name="connsiteX21" fmla="*/ 5727 w 10000"/>
                <a:gd name="connsiteY21" fmla="*/ 7614 h 10000"/>
                <a:gd name="connsiteX22" fmla="*/ 6012 w 10000"/>
                <a:gd name="connsiteY22" fmla="*/ 8115 h 10000"/>
                <a:gd name="connsiteX23" fmla="*/ 6739 w 10000"/>
                <a:gd name="connsiteY23" fmla="*/ 10000 h 10000"/>
                <a:gd name="connsiteX24" fmla="*/ 8478 w 10000"/>
                <a:gd name="connsiteY24" fmla="*/ 9780 h 10000"/>
                <a:gd name="connsiteX25" fmla="*/ 8838 w 10000"/>
                <a:gd name="connsiteY25" fmla="*/ 9557 h 10000"/>
                <a:gd name="connsiteX26" fmla="*/ 8987 w 10000"/>
                <a:gd name="connsiteY26" fmla="*/ 9390 h 10000"/>
                <a:gd name="connsiteX27" fmla="*/ 9205 w 10000"/>
                <a:gd name="connsiteY27" fmla="*/ 9281 h 10000"/>
                <a:gd name="connsiteX28" fmla="*/ 10000 w 10000"/>
                <a:gd name="connsiteY28" fmla="*/ 6615 h 10000"/>
                <a:gd name="connsiteX29" fmla="*/ 9491 w 10000"/>
                <a:gd name="connsiteY29" fmla="*/ 4557 h 10000"/>
                <a:gd name="connsiteX30" fmla="*/ 9130 w 10000"/>
                <a:gd name="connsiteY30" fmla="*/ 4167 h 10000"/>
                <a:gd name="connsiteX31" fmla="*/ 8838 w 10000"/>
                <a:gd name="connsiteY31" fmla="*/ 3724 h 10000"/>
                <a:gd name="connsiteX32" fmla="*/ 8621 w 10000"/>
                <a:gd name="connsiteY32" fmla="*/ 3115 h 10000"/>
                <a:gd name="connsiteX33" fmla="*/ 9130 w 10000"/>
                <a:gd name="connsiteY33" fmla="*/ 1667 h 10000"/>
                <a:gd name="connsiteX34" fmla="*/ 9130 w 10000"/>
                <a:gd name="connsiteY34" fmla="*/ 558 h 10000"/>
                <a:gd name="connsiteX35" fmla="*/ 8261 w 10000"/>
                <a:gd name="connsiteY35" fmla="*/ 114 h 10000"/>
                <a:gd name="connsiteX36" fmla="*/ 7826 w 10000"/>
                <a:gd name="connsiteY36" fmla="*/ 0 h 10000"/>
                <a:gd name="connsiteX37" fmla="*/ 6443 w 10000"/>
                <a:gd name="connsiteY37" fmla="*/ 166 h 10000"/>
                <a:gd name="connsiteX0" fmla="*/ 6443 w 10000"/>
                <a:gd name="connsiteY0" fmla="*/ 166 h 10000"/>
                <a:gd name="connsiteX1" fmla="*/ 4315 w 10000"/>
                <a:gd name="connsiteY1" fmla="*/ 529 h 10000"/>
                <a:gd name="connsiteX2" fmla="*/ 3855 w 10000"/>
                <a:gd name="connsiteY2" fmla="*/ 281 h 10000"/>
                <a:gd name="connsiteX3" fmla="*/ 3403 w 10000"/>
                <a:gd name="connsiteY3" fmla="*/ 333 h 10000"/>
                <a:gd name="connsiteX4" fmla="*/ 2416 w 10000"/>
                <a:gd name="connsiteY4" fmla="*/ 980 h 10000"/>
                <a:gd name="connsiteX5" fmla="*/ 1230 w 10000"/>
                <a:gd name="connsiteY5" fmla="*/ 1391 h 10000"/>
                <a:gd name="connsiteX6" fmla="*/ 870 w 10000"/>
                <a:gd name="connsiteY6" fmla="*/ 1724 h 10000"/>
                <a:gd name="connsiteX7" fmla="*/ 509 w 10000"/>
                <a:gd name="connsiteY7" fmla="*/ 2223 h 10000"/>
                <a:gd name="connsiteX8" fmla="*/ 0 w 10000"/>
                <a:gd name="connsiteY8" fmla="*/ 3557 h 10000"/>
                <a:gd name="connsiteX9" fmla="*/ 74 w 10000"/>
                <a:gd name="connsiteY9" fmla="*/ 4167 h 10000"/>
                <a:gd name="connsiteX10" fmla="*/ 577 w 10000"/>
                <a:gd name="connsiteY10" fmla="*/ 4281 h 10000"/>
                <a:gd name="connsiteX11" fmla="*/ 2174 w 10000"/>
                <a:gd name="connsiteY11" fmla="*/ 4390 h 10000"/>
                <a:gd name="connsiteX12" fmla="*/ 2391 w 10000"/>
                <a:gd name="connsiteY12" fmla="*/ 4500 h 10000"/>
                <a:gd name="connsiteX13" fmla="*/ 2534 w 10000"/>
                <a:gd name="connsiteY13" fmla="*/ 4834 h 10000"/>
                <a:gd name="connsiteX14" fmla="*/ 2391 w 10000"/>
                <a:gd name="connsiteY14" fmla="*/ 5390 h 10000"/>
                <a:gd name="connsiteX15" fmla="*/ 1739 w 10000"/>
                <a:gd name="connsiteY15" fmla="*/ 6224 h 10000"/>
                <a:gd name="connsiteX16" fmla="*/ 1379 w 10000"/>
                <a:gd name="connsiteY16" fmla="*/ 6833 h 10000"/>
                <a:gd name="connsiteX17" fmla="*/ 2249 w 10000"/>
                <a:gd name="connsiteY17" fmla="*/ 8167 h 10000"/>
                <a:gd name="connsiteX18" fmla="*/ 3118 w 10000"/>
                <a:gd name="connsiteY18" fmla="*/ 8115 h 10000"/>
                <a:gd name="connsiteX19" fmla="*/ 3988 w 10000"/>
                <a:gd name="connsiteY19" fmla="*/ 7781 h 10000"/>
                <a:gd name="connsiteX20" fmla="*/ 4857 w 10000"/>
                <a:gd name="connsiteY20" fmla="*/ 7390 h 10000"/>
                <a:gd name="connsiteX21" fmla="*/ 5727 w 10000"/>
                <a:gd name="connsiteY21" fmla="*/ 7614 h 10000"/>
                <a:gd name="connsiteX22" fmla="*/ 6012 w 10000"/>
                <a:gd name="connsiteY22" fmla="*/ 8115 h 10000"/>
                <a:gd name="connsiteX23" fmla="*/ 6739 w 10000"/>
                <a:gd name="connsiteY23" fmla="*/ 10000 h 10000"/>
                <a:gd name="connsiteX24" fmla="*/ 8478 w 10000"/>
                <a:gd name="connsiteY24" fmla="*/ 9780 h 10000"/>
                <a:gd name="connsiteX25" fmla="*/ 8838 w 10000"/>
                <a:gd name="connsiteY25" fmla="*/ 9557 h 10000"/>
                <a:gd name="connsiteX26" fmla="*/ 8987 w 10000"/>
                <a:gd name="connsiteY26" fmla="*/ 9390 h 10000"/>
                <a:gd name="connsiteX27" fmla="*/ 9205 w 10000"/>
                <a:gd name="connsiteY27" fmla="*/ 9281 h 10000"/>
                <a:gd name="connsiteX28" fmla="*/ 10000 w 10000"/>
                <a:gd name="connsiteY28" fmla="*/ 6615 h 10000"/>
                <a:gd name="connsiteX29" fmla="*/ 9491 w 10000"/>
                <a:gd name="connsiteY29" fmla="*/ 4557 h 10000"/>
                <a:gd name="connsiteX30" fmla="*/ 9130 w 10000"/>
                <a:gd name="connsiteY30" fmla="*/ 4167 h 10000"/>
                <a:gd name="connsiteX31" fmla="*/ 8838 w 10000"/>
                <a:gd name="connsiteY31" fmla="*/ 3724 h 10000"/>
                <a:gd name="connsiteX32" fmla="*/ 8621 w 10000"/>
                <a:gd name="connsiteY32" fmla="*/ 3115 h 10000"/>
                <a:gd name="connsiteX33" fmla="*/ 9130 w 10000"/>
                <a:gd name="connsiteY33" fmla="*/ 1667 h 10000"/>
                <a:gd name="connsiteX34" fmla="*/ 9130 w 10000"/>
                <a:gd name="connsiteY34" fmla="*/ 558 h 10000"/>
                <a:gd name="connsiteX35" fmla="*/ 8261 w 10000"/>
                <a:gd name="connsiteY35" fmla="*/ 114 h 10000"/>
                <a:gd name="connsiteX36" fmla="*/ 7826 w 10000"/>
                <a:gd name="connsiteY36" fmla="*/ 0 h 10000"/>
                <a:gd name="connsiteX37" fmla="*/ 6443 w 10000"/>
                <a:gd name="connsiteY37" fmla="*/ 166 h 10000"/>
                <a:gd name="connsiteX0" fmla="*/ 6443 w 10000"/>
                <a:gd name="connsiteY0" fmla="*/ 166 h 10000"/>
                <a:gd name="connsiteX1" fmla="*/ 4315 w 10000"/>
                <a:gd name="connsiteY1" fmla="*/ 529 h 10000"/>
                <a:gd name="connsiteX2" fmla="*/ 3855 w 10000"/>
                <a:gd name="connsiteY2" fmla="*/ 281 h 10000"/>
                <a:gd name="connsiteX3" fmla="*/ 3403 w 10000"/>
                <a:gd name="connsiteY3" fmla="*/ 333 h 10000"/>
                <a:gd name="connsiteX4" fmla="*/ 2416 w 10000"/>
                <a:gd name="connsiteY4" fmla="*/ 980 h 10000"/>
                <a:gd name="connsiteX5" fmla="*/ 1230 w 10000"/>
                <a:gd name="connsiteY5" fmla="*/ 1391 h 10000"/>
                <a:gd name="connsiteX6" fmla="*/ 870 w 10000"/>
                <a:gd name="connsiteY6" fmla="*/ 1724 h 10000"/>
                <a:gd name="connsiteX7" fmla="*/ 509 w 10000"/>
                <a:gd name="connsiteY7" fmla="*/ 2223 h 10000"/>
                <a:gd name="connsiteX8" fmla="*/ 0 w 10000"/>
                <a:gd name="connsiteY8" fmla="*/ 3557 h 10000"/>
                <a:gd name="connsiteX9" fmla="*/ 74 w 10000"/>
                <a:gd name="connsiteY9" fmla="*/ 4167 h 10000"/>
                <a:gd name="connsiteX10" fmla="*/ 577 w 10000"/>
                <a:gd name="connsiteY10" fmla="*/ 4281 h 10000"/>
                <a:gd name="connsiteX11" fmla="*/ 2174 w 10000"/>
                <a:gd name="connsiteY11" fmla="*/ 4390 h 10000"/>
                <a:gd name="connsiteX12" fmla="*/ 2391 w 10000"/>
                <a:gd name="connsiteY12" fmla="*/ 4500 h 10000"/>
                <a:gd name="connsiteX13" fmla="*/ 2534 w 10000"/>
                <a:gd name="connsiteY13" fmla="*/ 4834 h 10000"/>
                <a:gd name="connsiteX14" fmla="*/ 2391 w 10000"/>
                <a:gd name="connsiteY14" fmla="*/ 5390 h 10000"/>
                <a:gd name="connsiteX15" fmla="*/ 1739 w 10000"/>
                <a:gd name="connsiteY15" fmla="*/ 6224 h 10000"/>
                <a:gd name="connsiteX16" fmla="*/ 1379 w 10000"/>
                <a:gd name="connsiteY16" fmla="*/ 6833 h 10000"/>
                <a:gd name="connsiteX17" fmla="*/ 2249 w 10000"/>
                <a:gd name="connsiteY17" fmla="*/ 8167 h 10000"/>
                <a:gd name="connsiteX18" fmla="*/ 3118 w 10000"/>
                <a:gd name="connsiteY18" fmla="*/ 8115 h 10000"/>
                <a:gd name="connsiteX19" fmla="*/ 3988 w 10000"/>
                <a:gd name="connsiteY19" fmla="*/ 7781 h 10000"/>
                <a:gd name="connsiteX20" fmla="*/ 4857 w 10000"/>
                <a:gd name="connsiteY20" fmla="*/ 7390 h 10000"/>
                <a:gd name="connsiteX21" fmla="*/ 5727 w 10000"/>
                <a:gd name="connsiteY21" fmla="*/ 7614 h 10000"/>
                <a:gd name="connsiteX22" fmla="*/ 5864 w 10000"/>
                <a:gd name="connsiteY22" fmla="*/ 8243 h 10000"/>
                <a:gd name="connsiteX23" fmla="*/ 6739 w 10000"/>
                <a:gd name="connsiteY23" fmla="*/ 10000 h 10000"/>
                <a:gd name="connsiteX24" fmla="*/ 8478 w 10000"/>
                <a:gd name="connsiteY24" fmla="*/ 9780 h 10000"/>
                <a:gd name="connsiteX25" fmla="*/ 8838 w 10000"/>
                <a:gd name="connsiteY25" fmla="*/ 9557 h 10000"/>
                <a:gd name="connsiteX26" fmla="*/ 8987 w 10000"/>
                <a:gd name="connsiteY26" fmla="*/ 9390 h 10000"/>
                <a:gd name="connsiteX27" fmla="*/ 9205 w 10000"/>
                <a:gd name="connsiteY27" fmla="*/ 9281 h 10000"/>
                <a:gd name="connsiteX28" fmla="*/ 10000 w 10000"/>
                <a:gd name="connsiteY28" fmla="*/ 6615 h 10000"/>
                <a:gd name="connsiteX29" fmla="*/ 9491 w 10000"/>
                <a:gd name="connsiteY29" fmla="*/ 4557 h 10000"/>
                <a:gd name="connsiteX30" fmla="*/ 9130 w 10000"/>
                <a:gd name="connsiteY30" fmla="*/ 4167 h 10000"/>
                <a:gd name="connsiteX31" fmla="*/ 8838 w 10000"/>
                <a:gd name="connsiteY31" fmla="*/ 3724 h 10000"/>
                <a:gd name="connsiteX32" fmla="*/ 8621 w 10000"/>
                <a:gd name="connsiteY32" fmla="*/ 3115 h 10000"/>
                <a:gd name="connsiteX33" fmla="*/ 9130 w 10000"/>
                <a:gd name="connsiteY33" fmla="*/ 1667 h 10000"/>
                <a:gd name="connsiteX34" fmla="*/ 9130 w 10000"/>
                <a:gd name="connsiteY34" fmla="*/ 558 h 10000"/>
                <a:gd name="connsiteX35" fmla="*/ 8261 w 10000"/>
                <a:gd name="connsiteY35" fmla="*/ 114 h 10000"/>
                <a:gd name="connsiteX36" fmla="*/ 7826 w 10000"/>
                <a:gd name="connsiteY36" fmla="*/ 0 h 10000"/>
                <a:gd name="connsiteX37" fmla="*/ 6443 w 10000"/>
                <a:gd name="connsiteY37" fmla="*/ 166 h 10000"/>
                <a:gd name="connsiteX0" fmla="*/ 6443 w 10000"/>
                <a:gd name="connsiteY0" fmla="*/ 166 h 10000"/>
                <a:gd name="connsiteX1" fmla="*/ 4315 w 10000"/>
                <a:gd name="connsiteY1" fmla="*/ 529 h 10000"/>
                <a:gd name="connsiteX2" fmla="*/ 3855 w 10000"/>
                <a:gd name="connsiteY2" fmla="*/ 281 h 10000"/>
                <a:gd name="connsiteX3" fmla="*/ 3403 w 10000"/>
                <a:gd name="connsiteY3" fmla="*/ 333 h 10000"/>
                <a:gd name="connsiteX4" fmla="*/ 2416 w 10000"/>
                <a:gd name="connsiteY4" fmla="*/ 980 h 10000"/>
                <a:gd name="connsiteX5" fmla="*/ 1230 w 10000"/>
                <a:gd name="connsiteY5" fmla="*/ 1391 h 10000"/>
                <a:gd name="connsiteX6" fmla="*/ 870 w 10000"/>
                <a:gd name="connsiteY6" fmla="*/ 1724 h 10000"/>
                <a:gd name="connsiteX7" fmla="*/ 509 w 10000"/>
                <a:gd name="connsiteY7" fmla="*/ 2223 h 10000"/>
                <a:gd name="connsiteX8" fmla="*/ 0 w 10000"/>
                <a:gd name="connsiteY8" fmla="*/ 3557 h 10000"/>
                <a:gd name="connsiteX9" fmla="*/ 74 w 10000"/>
                <a:gd name="connsiteY9" fmla="*/ 4167 h 10000"/>
                <a:gd name="connsiteX10" fmla="*/ 577 w 10000"/>
                <a:gd name="connsiteY10" fmla="*/ 4281 h 10000"/>
                <a:gd name="connsiteX11" fmla="*/ 2174 w 10000"/>
                <a:gd name="connsiteY11" fmla="*/ 4390 h 10000"/>
                <a:gd name="connsiteX12" fmla="*/ 2391 w 10000"/>
                <a:gd name="connsiteY12" fmla="*/ 4500 h 10000"/>
                <a:gd name="connsiteX13" fmla="*/ 2534 w 10000"/>
                <a:gd name="connsiteY13" fmla="*/ 4834 h 10000"/>
                <a:gd name="connsiteX14" fmla="*/ 2391 w 10000"/>
                <a:gd name="connsiteY14" fmla="*/ 5390 h 10000"/>
                <a:gd name="connsiteX15" fmla="*/ 1739 w 10000"/>
                <a:gd name="connsiteY15" fmla="*/ 6224 h 10000"/>
                <a:gd name="connsiteX16" fmla="*/ 1379 w 10000"/>
                <a:gd name="connsiteY16" fmla="*/ 6833 h 10000"/>
                <a:gd name="connsiteX17" fmla="*/ 2249 w 10000"/>
                <a:gd name="connsiteY17" fmla="*/ 8167 h 10000"/>
                <a:gd name="connsiteX18" fmla="*/ 3118 w 10000"/>
                <a:gd name="connsiteY18" fmla="*/ 8115 h 10000"/>
                <a:gd name="connsiteX19" fmla="*/ 3988 w 10000"/>
                <a:gd name="connsiteY19" fmla="*/ 7781 h 10000"/>
                <a:gd name="connsiteX20" fmla="*/ 4857 w 10000"/>
                <a:gd name="connsiteY20" fmla="*/ 7390 h 10000"/>
                <a:gd name="connsiteX21" fmla="*/ 6010 w 10000"/>
                <a:gd name="connsiteY21" fmla="*/ 7529 h 10000"/>
                <a:gd name="connsiteX22" fmla="*/ 5864 w 10000"/>
                <a:gd name="connsiteY22" fmla="*/ 8243 h 10000"/>
                <a:gd name="connsiteX23" fmla="*/ 6739 w 10000"/>
                <a:gd name="connsiteY23" fmla="*/ 10000 h 10000"/>
                <a:gd name="connsiteX24" fmla="*/ 8478 w 10000"/>
                <a:gd name="connsiteY24" fmla="*/ 9780 h 10000"/>
                <a:gd name="connsiteX25" fmla="*/ 8838 w 10000"/>
                <a:gd name="connsiteY25" fmla="*/ 9557 h 10000"/>
                <a:gd name="connsiteX26" fmla="*/ 8987 w 10000"/>
                <a:gd name="connsiteY26" fmla="*/ 9390 h 10000"/>
                <a:gd name="connsiteX27" fmla="*/ 9205 w 10000"/>
                <a:gd name="connsiteY27" fmla="*/ 9281 h 10000"/>
                <a:gd name="connsiteX28" fmla="*/ 10000 w 10000"/>
                <a:gd name="connsiteY28" fmla="*/ 6615 h 10000"/>
                <a:gd name="connsiteX29" fmla="*/ 9491 w 10000"/>
                <a:gd name="connsiteY29" fmla="*/ 4557 h 10000"/>
                <a:gd name="connsiteX30" fmla="*/ 9130 w 10000"/>
                <a:gd name="connsiteY30" fmla="*/ 4167 h 10000"/>
                <a:gd name="connsiteX31" fmla="*/ 8838 w 10000"/>
                <a:gd name="connsiteY31" fmla="*/ 3724 h 10000"/>
                <a:gd name="connsiteX32" fmla="*/ 8621 w 10000"/>
                <a:gd name="connsiteY32" fmla="*/ 3115 h 10000"/>
                <a:gd name="connsiteX33" fmla="*/ 9130 w 10000"/>
                <a:gd name="connsiteY33" fmla="*/ 1667 h 10000"/>
                <a:gd name="connsiteX34" fmla="*/ 9130 w 10000"/>
                <a:gd name="connsiteY34" fmla="*/ 558 h 10000"/>
                <a:gd name="connsiteX35" fmla="*/ 8261 w 10000"/>
                <a:gd name="connsiteY35" fmla="*/ 114 h 10000"/>
                <a:gd name="connsiteX36" fmla="*/ 7826 w 10000"/>
                <a:gd name="connsiteY36" fmla="*/ 0 h 10000"/>
                <a:gd name="connsiteX37" fmla="*/ 6443 w 10000"/>
                <a:gd name="connsiteY37" fmla="*/ 166 h 10000"/>
                <a:gd name="connsiteX0" fmla="*/ 6443 w 10000"/>
                <a:gd name="connsiteY0" fmla="*/ 166 h 10000"/>
                <a:gd name="connsiteX1" fmla="*/ 4315 w 10000"/>
                <a:gd name="connsiteY1" fmla="*/ 529 h 10000"/>
                <a:gd name="connsiteX2" fmla="*/ 3855 w 10000"/>
                <a:gd name="connsiteY2" fmla="*/ 281 h 10000"/>
                <a:gd name="connsiteX3" fmla="*/ 3403 w 10000"/>
                <a:gd name="connsiteY3" fmla="*/ 333 h 10000"/>
                <a:gd name="connsiteX4" fmla="*/ 2416 w 10000"/>
                <a:gd name="connsiteY4" fmla="*/ 980 h 10000"/>
                <a:gd name="connsiteX5" fmla="*/ 1230 w 10000"/>
                <a:gd name="connsiteY5" fmla="*/ 1391 h 10000"/>
                <a:gd name="connsiteX6" fmla="*/ 870 w 10000"/>
                <a:gd name="connsiteY6" fmla="*/ 1724 h 10000"/>
                <a:gd name="connsiteX7" fmla="*/ 509 w 10000"/>
                <a:gd name="connsiteY7" fmla="*/ 2223 h 10000"/>
                <a:gd name="connsiteX8" fmla="*/ 0 w 10000"/>
                <a:gd name="connsiteY8" fmla="*/ 3557 h 10000"/>
                <a:gd name="connsiteX9" fmla="*/ 74 w 10000"/>
                <a:gd name="connsiteY9" fmla="*/ 4167 h 10000"/>
                <a:gd name="connsiteX10" fmla="*/ 577 w 10000"/>
                <a:gd name="connsiteY10" fmla="*/ 4281 h 10000"/>
                <a:gd name="connsiteX11" fmla="*/ 2174 w 10000"/>
                <a:gd name="connsiteY11" fmla="*/ 4390 h 10000"/>
                <a:gd name="connsiteX12" fmla="*/ 2391 w 10000"/>
                <a:gd name="connsiteY12" fmla="*/ 4500 h 10000"/>
                <a:gd name="connsiteX13" fmla="*/ 2534 w 10000"/>
                <a:gd name="connsiteY13" fmla="*/ 4834 h 10000"/>
                <a:gd name="connsiteX14" fmla="*/ 2391 w 10000"/>
                <a:gd name="connsiteY14" fmla="*/ 5390 h 10000"/>
                <a:gd name="connsiteX15" fmla="*/ 1739 w 10000"/>
                <a:gd name="connsiteY15" fmla="*/ 6224 h 10000"/>
                <a:gd name="connsiteX16" fmla="*/ 1379 w 10000"/>
                <a:gd name="connsiteY16" fmla="*/ 6833 h 10000"/>
                <a:gd name="connsiteX17" fmla="*/ 2249 w 10000"/>
                <a:gd name="connsiteY17" fmla="*/ 8167 h 10000"/>
                <a:gd name="connsiteX18" fmla="*/ 3118 w 10000"/>
                <a:gd name="connsiteY18" fmla="*/ 8115 h 10000"/>
                <a:gd name="connsiteX19" fmla="*/ 3988 w 10000"/>
                <a:gd name="connsiteY19" fmla="*/ 7781 h 10000"/>
                <a:gd name="connsiteX20" fmla="*/ 4857 w 10000"/>
                <a:gd name="connsiteY20" fmla="*/ 7390 h 10000"/>
                <a:gd name="connsiteX21" fmla="*/ 6010 w 10000"/>
                <a:gd name="connsiteY21" fmla="*/ 7529 h 10000"/>
                <a:gd name="connsiteX22" fmla="*/ 5864 w 10000"/>
                <a:gd name="connsiteY22" fmla="*/ 8243 h 10000"/>
                <a:gd name="connsiteX23" fmla="*/ 6739 w 10000"/>
                <a:gd name="connsiteY23" fmla="*/ 10000 h 10000"/>
                <a:gd name="connsiteX24" fmla="*/ 8478 w 10000"/>
                <a:gd name="connsiteY24" fmla="*/ 9780 h 10000"/>
                <a:gd name="connsiteX25" fmla="*/ 8838 w 10000"/>
                <a:gd name="connsiteY25" fmla="*/ 9557 h 10000"/>
                <a:gd name="connsiteX26" fmla="*/ 8987 w 10000"/>
                <a:gd name="connsiteY26" fmla="*/ 9390 h 10000"/>
                <a:gd name="connsiteX27" fmla="*/ 9205 w 10000"/>
                <a:gd name="connsiteY27" fmla="*/ 9281 h 10000"/>
                <a:gd name="connsiteX28" fmla="*/ 10000 w 10000"/>
                <a:gd name="connsiteY28" fmla="*/ 6615 h 10000"/>
                <a:gd name="connsiteX29" fmla="*/ 9491 w 10000"/>
                <a:gd name="connsiteY29" fmla="*/ 4557 h 10000"/>
                <a:gd name="connsiteX30" fmla="*/ 9130 w 10000"/>
                <a:gd name="connsiteY30" fmla="*/ 4167 h 10000"/>
                <a:gd name="connsiteX31" fmla="*/ 8838 w 10000"/>
                <a:gd name="connsiteY31" fmla="*/ 3724 h 10000"/>
                <a:gd name="connsiteX32" fmla="*/ 8621 w 10000"/>
                <a:gd name="connsiteY32" fmla="*/ 3115 h 10000"/>
                <a:gd name="connsiteX33" fmla="*/ 9130 w 10000"/>
                <a:gd name="connsiteY33" fmla="*/ 1667 h 10000"/>
                <a:gd name="connsiteX34" fmla="*/ 9130 w 10000"/>
                <a:gd name="connsiteY34" fmla="*/ 558 h 10000"/>
                <a:gd name="connsiteX35" fmla="*/ 8261 w 10000"/>
                <a:gd name="connsiteY35" fmla="*/ 114 h 10000"/>
                <a:gd name="connsiteX36" fmla="*/ 7826 w 10000"/>
                <a:gd name="connsiteY36" fmla="*/ 0 h 10000"/>
                <a:gd name="connsiteX37" fmla="*/ 6443 w 10000"/>
                <a:gd name="connsiteY37" fmla="*/ 166 h 10000"/>
                <a:gd name="connsiteX0" fmla="*/ 6443 w 10000"/>
                <a:gd name="connsiteY0" fmla="*/ 166 h 10000"/>
                <a:gd name="connsiteX1" fmla="*/ 4315 w 10000"/>
                <a:gd name="connsiteY1" fmla="*/ 529 h 10000"/>
                <a:gd name="connsiteX2" fmla="*/ 3855 w 10000"/>
                <a:gd name="connsiteY2" fmla="*/ 281 h 10000"/>
                <a:gd name="connsiteX3" fmla="*/ 3403 w 10000"/>
                <a:gd name="connsiteY3" fmla="*/ 333 h 10000"/>
                <a:gd name="connsiteX4" fmla="*/ 2416 w 10000"/>
                <a:gd name="connsiteY4" fmla="*/ 980 h 10000"/>
                <a:gd name="connsiteX5" fmla="*/ 1230 w 10000"/>
                <a:gd name="connsiteY5" fmla="*/ 1391 h 10000"/>
                <a:gd name="connsiteX6" fmla="*/ 870 w 10000"/>
                <a:gd name="connsiteY6" fmla="*/ 1724 h 10000"/>
                <a:gd name="connsiteX7" fmla="*/ 509 w 10000"/>
                <a:gd name="connsiteY7" fmla="*/ 2223 h 10000"/>
                <a:gd name="connsiteX8" fmla="*/ 0 w 10000"/>
                <a:gd name="connsiteY8" fmla="*/ 3557 h 10000"/>
                <a:gd name="connsiteX9" fmla="*/ 74 w 10000"/>
                <a:gd name="connsiteY9" fmla="*/ 4167 h 10000"/>
                <a:gd name="connsiteX10" fmla="*/ 577 w 10000"/>
                <a:gd name="connsiteY10" fmla="*/ 4281 h 10000"/>
                <a:gd name="connsiteX11" fmla="*/ 2174 w 10000"/>
                <a:gd name="connsiteY11" fmla="*/ 4390 h 10000"/>
                <a:gd name="connsiteX12" fmla="*/ 2391 w 10000"/>
                <a:gd name="connsiteY12" fmla="*/ 4500 h 10000"/>
                <a:gd name="connsiteX13" fmla="*/ 2534 w 10000"/>
                <a:gd name="connsiteY13" fmla="*/ 4834 h 10000"/>
                <a:gd name="connsiteX14" fmla="*/ 2391 w 10000"/>
                <a:gd name="connsiteY14" fmla="*/ 5390 h 10000"/>
                <a:gd name="connsiteX15" fmla="*/ 1739 w 10000"/>
                <a:gd name="connsiteY15" fmla="*/ 6224 h 10000"/>
                <a:gd name="connsiteX16" fmla="*/ 1379 w 10000"/>
                <a:gd name="connsiteY16" fmla="*/ 6833 h 10000"/>
                <a:gd name="connsiteX17" fmla="*/ 2249 w 10000"/>
                <a:gd name="connsiteY17" fmla="*/ 8167 h 10000"/>
                <a:gd name="connsiteX18" fmla="*/ 3118 w 10000"/>
                <a:gd name="connsiteY18" fmla="*/ 8115 h 10000"/>
                <a:gd name="connsiteX19" fmla="*/ 3988 w 10000"/>
                <a:gd name="connsiteY19" fmla="*/ 7781 h 10000"/>
                <a:gd name="connsiteX20" fmla="*/ 4857 w 10000"/>
                <a:gd name="connsiteY20" fmla="*/ 7390 h 10000"/>
                <a:gd name="connsiteX21" fmla="*/ 6010 w 10000"/>
                <a:gd name="connsiteY21" fmla="*/ 7529 h 10000"/>
                <a:gd name="connsiteX22" fmla="*/ 5864 w 10000"/>
                <a:gd name="connsiteY22" fmla="*/ 8243 h 10000"/>
                <a:gd name="connsiteX23" fmla="*/ 6739 w 10000"/>
                <a:gd name="connsiteY23" fmla="*/ 10000 h 10000"/>
                <a:gd name="connsiteX24" fmla="*/ 8478 w 10000"/>
                <a:gd name="connsiteY24" fmla="*/ 9780 h 10000"/>
                <a:gd name="connsiteX25" fmla="*/ 8838 w 10000"/>
                <a:gd name="connsiteY25" fmla="*/ 9557 h 10000"/>
                <a:gd name="connsiteX26" fmla="*/ 8987 w 10000"/>
                <a:gd name="connsiteY26" fmla="*/ 9390 h 10000"/>
                <a:gd name="connsiteX27" fmla="*/ 9205 w 10000"/>
                <a:gd name="connsiteY27" fmla="*/ 9281 h 10000"/>
                <a:gd name="connsiteX28" fmla="*/ 10000 w 10000"/>
                <a:gd name="connsiteY28" fmla="*/ 6615 h 10000"/>
                <a:gd name="connsiteX29" fmla="*/ 9491 w 10000"/>
                <a:gd name="connsiteY29" fmla="*/ 4557 h 10000"/>
                <a:gd name="connsiteX30" fmla="*/ 9130 w 10000"/>
                <a:gd name="connsiteY30" fmla="*/ 4167 h 10000"/>
                <a:gd name="connsiteX31" fmla="*/ 8838 w 10000"/>
                <a:gd name="connsiteY31" fmla="*/ 3724 h 10000"/>
                <a:gd name="connsiteX32" fmla="*/ 8621 w 10000"/>
                <a:gd name="connsiteY32" fmla="*/ 3115 h 10000"/>
                <a:gd name="connsiteX33" fmla="*/ 9130 w 10000"/>
                <a:gd name="connsiteY33" fmla="*/ 1667 h 10000"/>
                <a:gd name="connsiteX34" fmla="*/ 9130 w 10000"/>
                <a:gd name="connsiteY34" fmla="*/ 558 h 10000"/>
                <a:gd name="connsiteX35" fmla="*/ 8261 w 10000"/>
                <a:gd name="connsiteY35" fmla="*/ 114 h 10000"/>
                <a:gd name="connsiteX36" fmla="*/ 7826 w 10000"/>
                <a:gd name="connsiteY36" fmla="*/ 0 h 10000"/>
                <a:gd name="connsiteX37" fmla="*/ 6443 w 10000"/>
                <a:gd name="connsiteY37" fmla="*/ 166 h 10000"/>
                <a:gd name="connsiteX0" fmla="*/ 6443 w 10000"/>
                <a:gd name="connsiteY0" fmla="*/ 166 h 10000"/>
                <a:gd name="connsiteX1" fmla="*/ 4315 w 10000"/>
                <a:gd name="connsiteY1" fmla="*/ 529 h 10000"/>
                <a:gd name="connsiteX2" fmla="*/ 3855 w 10000"/>
                <a:gd name="connsiteY2" fmla="*/ 281 h 10000"/>
                <a:gd name="connsiteX3" fmla="*/ 3403 w 10000"/>
                <a:gd name="connsiteY3" fmla="*/ 333 h 10000"/>
                <a:gd name="connsiteX4" fmla="*/ 2416 w 10000"/>
                <a:gd name="connsiteY4" fmla="*/ 980 h 10000"/>
                <a:gd name="connsiteX5" fmla="*/ 1230 w 10000"/>
                <a:gd name="connsiteY5" fmla="*/ 1391 h 10000"/>
                <a:gd name="connsiteX6" fmla="*/ 870 w 10000"/>
                <a:gd name="connsiteY6" fmla="*/ 1724 h 10000"/>
                <a:gd name="connsiteX7" fmla="*/ 509 w 10000"/>
                <a:gd name="connsiteY7" fmla="*/ 2223 h 10000"/>
                <a:gd name="connsiteX8" fmla="*/ 0 w 10000"/>
                <a:gd name="connsiteY8" fmla="*/ 3557 h 10000"/>
                <a:gd name="connsiteX9" fmla="*/ 74 w 10000"/>
                <a:gd name="connsiteY9" fmla="*/ 4167 h 10000"/>
                <a:gd name="connsiteX10" fmla="*/ 577 w 10000"/>
                <a:gd name="connsiteY10" fmla="*/ 4281 h 10000"/>
                <a:gd name="connsiteX11" fmla="*/ 2174 w 10000"/>
                <a:gd name="connsiteY11" fmla="*/ 4390 h 10000"/>
                <a:gd name="connsiteX12" fmla="*/ 2391 w 10000"/>
                <a:gd name="connsiteY12" fmla="*/ 4500 h 10000"/>
                <a:gd name="connsiteX13" fmla="*/ 2534 w 10000"/>
                <a:gd name="connsiteY13" fmla="*/ 4834 h 10000"/>
                <a:gd name="connsiteX14" fmla="*/ 2391 w 10000"/>
                <a:gd name="connsiteY14" fmla="*/ 5390 h 10000"/>
                <a:gd name="connsiteX15" fmla="*/ 1739 w 10000"/>
                <a:gd name="connsiteY15" fmla="*/ 6224 h 10000"/>
                <a:gd name="connsiteX16" fmla="*/ 1379 w 10000"/>
                <a:gd name="connsiteY16" fmla="*/ 6833 h 10000"/>
                <a:gd name="connsiteX17" fmla="*/ 2249 w 10000"/>
                <a:gd name="connsiteY17" fmla="*/ 8167 h 10000"/>
                <a:gd name="connsiteX18" fmla="*/ 3118 w 10000"/>
                <a:gd name="connsiteY18" fmla="*/ 8115 h 10000"/>
                <a:gd name="connsiteX19" fmla="*/ 3988 w 10000"/>
                <a:gd name="connsiteY19" fmla="*/ 7781 h 10000"/>
                <a:gd name="connsiteX20" fmla="*/ 4857 w 10000"/>
                <a:gd name="connsiteY20" fmla="*/ 7390 h 10000"/>
                <a:gd name="connsiteX21" fmla="*/ 6010 w 10000"/>
                <a:gd name="connsiteY21" fmla="*/ 7529 h 10000"/>
                <a:gd name="connsiteX22" fmla="*/ 5876 w 10000"/>
                <a:gd name="connsiteY22" fmla="*/ 8585 h 10000"/>
                <a:gd name="connsiteX23" fmla="*/ 6739 w 10000"/>
                <a:gd name="connsiteY23" fmla="*/ 10000 h 10000"/>
                <a:gd name="connsiteX24" fmla="*/ 8478 w 10000"/>
                <a:gd name="connsiteY24" fmla="*/ 9780 h 10000"/>
                <a:gd name="connsiteX25" fmla="*/ 8838 w 10000"/>
                <a:gd name="connsiteY25" fmla="*/ 9557 h 10000"/>
                <a:gd name="connsiteX26" fmla="*/ 8987 w 10000"/>
                <a:gd name="connsiteY26" fmla="*/ 9390 h 10000"/>
                <a:gd name="connsiteX27" fmla="*/ 9205 w 10000"/>
                <a:gd name="connsiteY27" fmla="*/ 9281 h 10000"/>
                <a:gd name="connsiteX28" fmla="*/ 10000 w 10000"/>
                <a:gd name="connsiteY28" fmla="*/ 6615 h 10000"/>
                <a:gd name="connsiteX29" fmla="*/ 9491 w 10000"/>
                <a:gd name="connsiteY29" fmla="*/ 4557 h 10000"/>
                <a:gd name="connsiteX30" fmla="*/ 9130 w 10000"/>
                <a:gd name="connsiteY30" fmla="*/ 4167 h 10000"/>
                <a:gd name="connsiteX31" fmla="*/ 8838 w 10000"/>
                <a:gd name="connsiteY31" fmla="*/ 3724 h 10000"/>
                <a:gd name="connsiteX32" fmla="*/ 8621 w 10000"/>
                <a:gd name="connsiteY32" fmla="*/ 3115 h 10000"/>
                <a:gd name="connsiteX33" fmla="*/ 9130 w 10000"/>
                <a:gd name="connsiteY33" fmla="*/ 1667 h 10000"/>
                <a:gd name="connsiteX34" fmla="*/ 9130 w 10000"/>
                <a:gd name="connsiteY34" fmla="*/ 558 h 10000"/>
                <a:gd name="connsiteX35" fmla="*/ 8261 w 10000"/>
                <a:gd name="connsiteY35" fmla="*/ 114 h 10000"/>
                <a:gd name="connsiteX36" fmla="*/ 7826 w 10000"/>
                <a:gd name="connsiteY36" fmla="*/ 0 h 10000"/>
                <a:gd name="connsiteX37" fmla="*/ 6443 w 10000"/>
                <a:gd name="connsiteY37" fmla="*/ 166 h 10000"/>
                <a:gd name="connsiteX0" fmla="*/ 6443 w 10000"/>
                <a:gd name="connsiteY0" fmla="*/ 166 h 10000"/>
                <a:gd name="connsiteX1" fmla="*/ 4315 w 10000"/>
                <a:gd name="connsiteY1" fmla="*/ 529 h 10000"/>
                <a:gd name="connsiteX2" fmla="*/ 3855 w 10000"/>
                <a:gd name="connsiteY2" fmla="*/ 281 h 10000"/>
                <a:gd name="connsiteX3" fmla="*/ 3403 w 10000"/>
                <a:gd name="connsiteY3" fmla="*/ 333 h 10000"/>
                <a:gd name="connsiteX4" fmla="*/ 2416 w 10000"/>
                <a:gd name="connsiteY4" fmla="*/ 980 h 10000"/>
                <a:gd name="connsiteX5" fmla="*/ 1230 w 10000"/>
                <a:gd name="connsiteY5" fmla="*/ 1391 h 10000"/>
                <a:gd name="connsiteX6" fmla="*/ 870 w 10000"/>
                <a:gd name="connsiteY6" fmla="*/ 1724 h 10000"/>
                <a:gd name="connsiteX7" fmla="*/ 509 w 10000"/>
                <a:gd name="connsiteY7" fmla="*/ 2223 h 10000"/>
                <a:gd name="connsiteX8" fmla="*/ 0 w 10000"/>
                <a:gd name="connsiteY8" fmla="*/ 3557 h 10000"/>
                <a:gd name="connsiteX9" fmla="*/ 74 w 10000"/>
                <a:gd name="connsiteY9" fmla="*/ 4167 h 10000"/>
                <a:gd name="connsiteX10" fmla="*/ 577 w 10000"/>
                <a:gd name="connsiteY10" fmla="*/ 4281 h 10000"/>
                <a:gd name="connsiteX11" fmla="*/ 2174 w 10000"/>
                <a:gd name="connsiteY11" fmla="*/ 4390 h 10000"/>
                <a:gd name="connsiteX12" fmla="*/ 2391 w 10000"/>
                <a:gd name="connsiteY12" fmla="*/ 4500 h 10000"/>
                <a:gd name="connsiteX13" fmla="*/ 2534 w 10000"/>
                <a:gd name="connsiteY13" fmla="*/ 4834 h 10000"/>
                <a:gd name="connsiteX14" fmla="*/ 2391 w 10000"/>
                <a:gd name="connsiteY14" fmla="*/ 5390 h 10000"/>
                <a:gd name="connsiteX15" fmla="*/ 1739 w 10000"/>
                <a:gd name="connsiteY15" fmla="*/ 6224 h 10000"/>
                <a:gd name="connsiteX16" fmla="*/ 1379 w 10000"/>
                <a:gd name="connsiteY16" fmla="*/ 6833 h 10000"/>
                <a:gd name="connsiteX17" fmla="*/ 2249 w 10000"/>
                <a:gd name="connsiteY17" fmla="*/ 8167 h 10000"/>
                <a:gd name="connsiteX18" fmla="*/ 3118 w 10000"/>
                <a:gd name="connsiteY18" fmla="*/ 8115 h 10000"/>
                <a:gd name="connsiteX19" fmla="*/ 3988 w 10000"/>
                <a:gd name="connsiteY19" fmla="*/ 7781 h 10000"/>
                <a:gd name="connsiteX20" fmla="*/ 4857 w 10000"/>
                <a:gd name="connsiteY20" fmla="*/ 7390 h 10000"/>
                <a:gd name="connsiteX21" fmla="*/ 6010 w 10000"/>
                <a:gd name="connsiteY21" fmla="*/ 7529 h 10000"/>
                <a:gd name="connsiteX22" fmla="*/ 5876 w 10000"/>
                <a:gd name="connsiteY22" fmla="*/ 8585 h 10000"/>
                <a:gd name="connsiteX23" fmla="*/ 6739 w 10000"/>
                <a:gd name="connsiteY23" fmla="*/ 10000 h 10000"/>
                <a:gd name="connsiteX24" fmla="*/ 8478 w 10000"/>
                <a:gd name="connsiteY24" fmla="*/ 9780 h 10000"/>
                <a:gd name="connsiteX25" fmla="*/ 8838 w 10000"/>
                <a:gd name="connsiteY25" fmla="*/ 9557 h 10000"/>
                <a:gd name="connsiteX26" fmla="*/ 8987 w 10000"/>
                <a:gd name="connsiteY26" fmla="*/ 9390 h 10000"/>
                <a:gd name="connsiteX27" fmla="*/ 9205 w 10000"/>
                <a:gd name="connsiteY27" fmla="*/ 9281 h 10000"/>
                <a:gd name="connsiteX28" fmla="*/ 10000 w 10000"/>
                <a:gd name="connsiteY28" fmla="*/ 6615 h 10000"/>
                <a:gd name="connsiteX29" fmla="*/ 9491 w 10000"/>
                <a:gd name="connsiteY29" fmla="*/ 4557 h 10000"/>
                <a:gd name="connsiteX30" fmla="*/ 9130 w 10000"/>
                <a:gd name="connsiteY30" fmla="*/ 4167 h 10000"/>
                <a:gd name="connsiteX31" fmla="*/ 8838 w 10000"/>
                <a:gd name="connsiteY31" fmla="*/ 3724 h 10000"/>
                <a:gd name="connsiteX32" fmla="*/ 8621 w 10000"/>
                <a:gd name="connsiteY32" fmla="*/ 3115 h 10000"/>
                <a:gd name="connsiteX33" fmla="*/ 9130 w 10000"/>
                <a:gd name="connsiteY33" fmla="*/ 1667 h 10000"/>
                <a:gd name="connsiteX34" fmla="*/ 9130 w 10000"/>
                <a:gd name="connsiteY34" fmla="*/ 558 h 10000"/>
                <a:gd name="connsiteX35" fmla="*/ 8261 w 10000"/>
                <a:gd name="connsiteY35" fmla="*/ 114 h 10000"/>
                <a:gd name="connsiteX36" fmla="*/ 7826 w 10000"/>
                <a:gd name="connsiteY36" fmla="*/ 0 h 10000"/>
                <a:gd name="connsiteX37" fmla="*/ 6443 w 10000"/>
                <a:gd name="connsiteY37" fmla="*/ 166 h 10000"/>
                <a:gd name="connsiteX0" fmla="*/ 6443 w 10000"/>
                <a:gd name="connsiteY0" fmla="*/ 166 h 10000"/>
                <a:gd name="connsiteX1" fmla="*/ 4315 w 10000"/>
                <a:gd name="connsiteY1" fmla="*/ 529 h 10000"/>
                <a:gd name="connsiteX2" fmla="*/ 3855 w 10000"/>
                <a:gd name="connsiteY2" fmla="*/ 281 h 10000"/>
                <a:gd name="connsiteX3" fmla="*/ 3403 w 10000"/>
                <a:gd name="connsiteY3" fmla="*/ 333 h 10000"/>
                <a:gd name="connsiteX4" fmla="*/ 2416 w 10000"/>
                <a:gd name="connsiteY4" fmla="*/ 980 h 10000"/>
                <a:gd name="connsiteX5" fmla="*/ 1230 w 10000"/>
                <a:gd name="connsiteY5" fmla="*/ 1391 h 10000"/>
                <a:gd name="connsiteX6" fmla="*/ 870 w 10000"/>
                <a:gd name="connsiteY6" fmla="*/ 1724 h 10000"/>
                <a:gd name="connsiteX7" fmla="*/ 509 w 10000"/>
                <a:gd name="connsiteY7" fmla="*/ 2223 h 10000"/>
                <a:gd name="connsiteX8" fmla="*/ 0 w 10000"/>
                <a:gd name="connsiteY8" fmla="*/ 3557 h 10000"/>
                <a:gd name="connsiteX9" fmla="*/ 74 w 10000"/>
                <a:gd name="connsiteY9" fmla="*/ 4167 h 10000"/>
                <a:gd name="connsiteX10" fmla="*/ 577 w 10000"/>
                <a:gd name="connsiteY10" fmla="*/ 4281 h 10000"/>
                <a:gd name="connsiteX11" fmla="*/ 2174 w 10000"/>
                <a:gd name="connsiteY11" fmla="*/ 4390 h 10000"/>
                <a:gd name="connsiteX12" fmla="*/ 2391 w 10000"/>
                <a:gd name="connsiteY12" fmla="*/ 4500 h 10000"/>
                <a:gd name="connsiteX13" fmla="*/ 2534 w 10000"/>
                <a:gd name="connsiteY13" fmla="*/ 4834 h 10000"/>
                <a:gd name="connsiteX14" fmla="*/ 2391 w 10000"/>
                <a:gd name="connsiteY14" fmla="*/ 5390 h 10000"/>
                <a:gd name="connsiteX15" fmla="*/ 1739 w 10000"/>
                <a:gd name="connsiteY15" fmla="*/ 6224 h 10000"/>
                <a:gd name="connsiteX16" fmla="*/ 1379 w 10000"/>
                <a:gd name="connsiteY16" fmla="*/ 6833 h 10000"/>
                <a:gd name="connsiteX17" fmla="*/ 2249 w 10000"/>
                <a:gd name="connsiteY17" fmla="*/ 8167 h 10000"/>
                <a:gd name="connsiteX18" fmla="*/ 3118 w 10000"/>
                <a:gd name="connsiteY18" fmla="*/ 8115 h 10000"/>
                <a:gd name="connsiteX19" fmla="*/ 3988 w 10000"/>
                <a:gd name="connsiteY19" fmla="*/ 7781 h 10000"/>
                <a:gd name="connsiteX20" fmla="*/ 4857 w 10000"/>
                <a:gd name="connsiteY20" fmla="*/ 7390 h 10000"/>
                <a:gd name="connsiteX21" fmla="*/ 6010 w 10000"/>
                <a:gd name="connsiteY21" fmla="*/ 7529 h 10000"/>
                <a:gd name="connsiteX22" fmla="*/ 5876 w 10000"/>
                <a:gd name="connsiteY22" fmla="*/ 8585 h 10000"/>
                <a:gd name="connsiteX23" fmla="*/ 6739 w 10000"/>
                <a:gd name="connsiteY23" fmla="*/ 10000 h 10000"/>
                <a:gd name="connsiteX24" fmla="*/ 8478 w 10000"/>
                <a:gd name="connsiteY24" fmla="*/ 9780 h 10000"/>
                <a:gd name="connsiteX25" fmla="*/ 8838 w 10000"/>
                <a:gd name="connsiteY25" fmla="*/ 9557 h 10000"/>
                <a:gd name="connsiteX26" fmla="*/ 8987 w 10000"/>
                <a:gd name="connsiteY26" fmla="*/ 9390 h 10000"/>
                <a:gd name="connsiteX27" fmla="*/ 9205 w 10000"/>
                <a:gd name="connsiteY27" fmla="*/ 9281 h 10000"/>
                <a:gd name="connsiteX28" fmla="*/ 10000 w 10000"/>
                <a:gd name="connsiteY28" fmla="*/ 6615 h 10000"/>
                <a:gd name="connsiteX29" fmla="*/ 9491 w 10000"/>
                <a:gd name="connsiteY29" fmla="*/ 4557 h 10000"/>
                <a:gd name="connsiteX30" fmla="*/ 9130 w 10000"/>
                <a:gd name="connsiteY30" fmla="*/ 4167 h 10000"/>
                <a:gd name="connsiteX31" fmla="*/ 8838 w 10000"/>
                <a:gd name="connsiteY31" fmla="*/ 3724 h 10000"/>
                <a:gd name="connsiteX32" fmla="*/ 8621 w 10000"/>
                <a:gd name="connsiteY32" fmla="*/ 3115 h 10000"/>
                <a:gd name="connsiteX33" fmla="*/ 9130 w 10000"/>
                <a:gd name="connsiteY33" fmla="*/ 1667 h 10000"/>
                <a:gd name="connsiteX34" fmla="*/ 9130 w 10000"/>
                <a:gd name="connsiteY34" fmla="*/ 558 h 10000"/>
                <a:gd name="connsiteX35" fmla="*/ 8261 w 10000"/>
                <a:gd name="connsiteY35" fmla="*/ 114 h 10000"/>
                <a:gd name="connsiteX36" fmla="*/ 7826 w 10000"/>
                <a:gd name="connsiteY36" fmla="*/ 0 h 10000"/>
                <a:gd name="connsiteX37" fmla="*/ 6443 w 10000"/>
                <a:gd name="connsiteY37" fmla="*/ 166 h 10000"/>
                <a:gd name="connsiteX0" fmla="*/ 6443 w 10000"/>
                <a:gd name="connsiteY0" fmla="*/ 166 h 10000"/>
                <a:gd name="connsiteX1" fmla="*/ 4315 w 10000"/>
                <a:gd name="connsiteY1" fmla="*/ 529 h 10000"/>
                <a:gd name="connsiteX2" fmla="*/ 3855 w 10000"/>
                <a:gd name="connsiteY2" fmla="*/ 281 h 10000"/>
                <a:gd name="connsiteX3" fmla="*/ 3403 w 10000"/>
                <a:gd name="connsiteY3" fmla="*/ 333 h 10000"/>
                <a:gd name="connsiteX4" fmla="*/ 2416 w 10000"/>
                <a:gd name="connsiteY4" fmla="*/ 980 h 10000"/>
                <a:gd name="connsiteX5" fmla="*/ 1230 w 10000"/>
                <a:gd name="connsiteY5" fmla="*/ 1391 h 10000"/>
                <a:gd name="connsiteX6" fmla="*/ 870 w 10000"/>
                <a:gd name="connsiteY6" fmla="*/ 1724 h 10000"/>
                <a:gd name="connsiteX7" fmla="*/ 509 w 10000"/>
                <a:gd name="connsiteY7" fmla="*/ 2223 h 10000"/>
                <a:gd name="connsiteX8" fmla="*/ 0 w 10000"/>
                <a:gd name="connsiteY8" fmla="*/ 3557 h 10000"/>
                <a:gd name="connsiteX9" fmla="*/ 74 w 10000"/>
                <a:gd name="connsiteY9" fmla="*/ 4167 h 10000"/>
                <a:gd name="connsiteX10" fmla="*/ 577 w 10000"/>
                <a:gd name="connsiteY10" fmla="*/ 4281 h 10000"/>
                <a:gd name="connsiteX11" fmla="*/ 2174 w 10000"/>
                <a:gd name="connsiteY11" fmla="*/ 4390 h 10000"/>
                <a:gd name="connsiteX12" fmla="*/ 2391 w 10000"/>
                <a:gd name="connsiteY12" fmla="*/ 4500 h 10000"/>
                <a:gd name="connsiteX13" fmla="*/ 2534 w 10000"/>
                <a:gd name="connsiteY13" fmla="*/ 4834 h 10000"/>
                <a:gd name="connsiteX14" fmla="*/ 2391 w 10000"/>
                <a:gd name="connsiteY14" fmla="*/ 5390 h 10000"/>
                <a:gd name="connsiteX15" fmla="*/ 1739 w 10000"/>
                <a:gd name="connsiteY15" fmla="*/ 6224 h 10000"/>
                <a:gd name="connsiteX16" fmla="*/ 1379 w 10000"/>
                <a:gd name="connsiteY16" fmla="*/ 6833 h 10000"/>
                <a:gd name="connsiteX17" fmla="*/ 2249 w 10000"/>
                <a:gd name="connsiteY17" fmla="*/ 8167 h 10000"/>
                <a:gd name="connsiteX18" fmla="*/ 3118 w 10000"/>
                <a:gd name="connsiteY18" fmla="*/ 8115 h 10000"/>
                <a:gd name="connsiteX19" fmla="*/ 3988 w 10000"/>
                <a:gd name="connsiteY19" fmla="*/ 7781 h 10000"/>
                <a:gd name="connsiteX20" fmla="*/ 4857 w 10000"/>
                <a:gd name="connsiteY20" fmla="*/ 7390 h 10000"/>
                <a:gd name="connsiteX21" fmla="*/ 6010 w 10000"/>
                <a:gd name="connsiteY21" fmla="*/ 7529 h 10000"/>
                <a:gd name="connsiteX22" fmla="*/ 5876 w 10000"/>
                <a:gd name="connsiteY22" fmla="*/ 8585 h 10000"/>
                <a:gd name="connsiteX23" fmla="*/ 6739 w 10000"/>
                <a:gd name="connsiteY23" fmla="*/ 10000 h 10000"/>
                <a:gd name="connsiteX24" fmla="*/ 8478 w 10000"/>
                <a:gd name="connsiteY24" fmla="*/ 9780 h 10000"/>
                <a:gd name="connsiteX25" fmla="*/ 8838 w 10000"/>
                <a:gd name="connsiteY25" fmla="*/ 9557 h 10000"/>
                <a:gd name="connsiteX26" fmla="*/ 8987 w 10000"/>
                <a:gd name="connsiteY26" fmla="*/ 9390 h 10000"/>
                <a:gd name="connsiteX27" fmla="*/ 9205 w 10000"/>
                <a:gd name="connsiteY27" fmla="*/ 9281 h 10000"/>
                <a:gd name="connsiteX28" fmla="*/ 10000 w 10000"/>
                <a:gd name="connsiteY28" fmla="*/ 6615 h 10000"/>
                <a:gd name="connsiteX29" fmla="*/ 9491 w 10000"/>
                <a:gd name="connsiteY29" fmla="*/ 4557 h 10000"/>
                <a:gd name="connsiteX30" fmla="*/ 9130 w 10000"/>
                <a:gd name="connsiteY30" fmla="*/ 4167 h 10000"/>
                <a:gd name="connsiteX31" fmla="*/ 8838 w 10000"/>
                <a:gd name="connsiteY31" fmla="*/ 3724 h 10000"/>
                <a:gd name="connsiteX32" fmla="*/ 8621 w 10000"/>
                <a:gd name="connsiteY32" fmla="*/ 3115 h 10000"/>
                <a:gd name="connsiteX33" fmla="*/ 9130 w 10000"/>
                <a:gd name="connsiteY33" fmla="*/ 1667 h 10000"/>
                <a:gd name="connsiteX34" fmla="*/ 9130 w 10000"/>
                <a:gd name="connsiteY34" fmla="*/ 558 h 10000"/>
                <a:gd name="connsiteX35" fmla="*/ 8261 w 10000"/>
                <a:gd name="connsiteY35" fmla="*/ 114 h 10000"/>
                <a:gd name="connsiteX36" fmla="*/ 7826 w 10000"/>
                <a:gd name="connsiteY36" fmla="*/ 0 h 10000"/>
                <a:gd name="connsiteX37" fmla="*/ 6443 w 10000"/>
                <a:gd name="connsiteY37" fmla="*/ 166 h 10000"/>
                <a:gd name="connsiteX0" fmla="*/ 6443 w 10000"/>
                <a:gd name="connsiteY0" fmla="*/ 166 h 10000"/>
                <a:gd name="connsiteX1" fmla="*/ 4315 w 10000"/>
                <a:gd name="connsiteY1" fmla="*/ 529 h 10000"/>
                <a:gd name="connsiteX2" fmla="*/ 3855 w 10000"/>
                <a:gd name="connsiteY2" fmla="*/ 281 h 10000"/>
                <a:gd name="connsiteX3" fmla="*/ 3403 w 10000"/>
                <a:gd name="connsiteY3" fmla="*/ 333 h 10000"/>
                <a:gd name="connsiteX4" fmla="*/ 2416 w 10000"/>
                <a:gd name="connsiteY4" fmla="*/ 980 h 10000"/>
                <a:gd name="connsiteX5" fmla="*/ 1230 w 10000"/>
                <a:gd name="connsiteY5" fmla="*/ 1391 h 10000"/>
                <a:gd name="connsiteX6" fmla="*/ 870 w 10000"/>
                <a:gd name="connsiteY6" fmla="*/ 1724 h 10000"/>
                <a:gd name="connsiteX7" fmla="*/ 509 w 10000"/>
                <a:gd name="connsiteY7" fmla="*/ 2223 h 10000"/>
                <a:gd name="connsiteX8" fmla="*/ 0 w 10000"/>
                <a:gd name="connsiteY8" fmla="*/ 3557 h 10000"/>
                <a:gd name="connsiteX9" fmla="*/ 74 w 10000"/>
                <a:gd name="connsiteY9" fmla="*/ 4167 h 10000"/>
                <a:gd name="connsiteX10" fmla="*/ 577 w 10000"/>
                <a:gd name="connsiteY10" fmla="*/ 4281 h 10000"/>
                <a:gd name="connsiteX11" fmla="*/ 2174 w 10000"/>
                <a:gd name="connsiteY11" fmla="*/ 4390 h 10000"/>
                <a:gd name="connsiteX12" fmla="*/ 2391 w 10000"/>
                <a:gd name="connsiteY12" fmla="*/ 4500 h 10000"/>
                <a:gd name="connsiteX13" fmla="*/ 2534 w 10000"/>
                <a:gd name="connsiteY13" fmla="*/ 4834 h 10000"/>
                <a:gd name="connsiteX14" fmla="*/ 2391 w 10000"/>
                <a:gd name="connsiteY14" fmla="*/ 5390 h 10000"/>
                <a:gd name="connsiteX15" fmla="*/ 1739 w 10000"/>
                <a:gd name="connsiteY15" fmla="*/ 6224 h 10000"/>
                <a:gd name="connsiteX16" fmla="*/ 1379 w 10000"/>
                <a:gd name="connsiteY16" fmla="*/ 6833 h 10000"/>
                <a:gd name="connsiteX17" fmla="*/ 2249 w 10000"/>
                <a:gd name="connsiteY17" fmla="*/ 8167 h 10000"/>
                <a:gd name="connsiteX18" fmla="*/ 3118 w 10000"/>
                <a:gd name="connsiteY18" fmla="*/ 8115 h 10000"/>
                <a:gd name="connsiteX19" fmla="*/ 3988 w 10000"/>
                <a:gd name="connsiteY19" fmla="*/ 7781 h 10000"/>
                <a:gd name="connsiteX20" fmla="*/ 4857 w 10000"/>
                <a:gd name="connsiteY20" fmla="*/ 7390 h 10000"/>
                <a:gd name="connsiteX21" fmla="*/ 6010 w 10000"/>
                <a:gd name="connsiteY21" fmla="*/ 7529 h 10000"/>
                <a:gd name="connsiteX22" fmla="*/ 5876 w 10000"/>
                <a:gd name="connsiteY22" fmla="*/ 8585 h 10000"/>
                <a:gd name="connsiteX23" fmla="*/ 6739 w 10000"/>
                <a:gd name="connsiteY23" fmla="*/ 10000 h 10000"/>
                <a:gd name="connsiteX24" fmla="*/ 8478 w 10000"/>
                <a:gd name="connsiteY24" fmla="*/ 9780 h 10000"/>
                <a:gd name="connsiteX25" fmla="*/ 8838 w 10000"/>
                <a:gd name="connsiteY25" fmla="*/ 9557 h 10000"/>
                <a:gd name="connsiteX26" fmla="*/ 8987 w 10000"/>
                <a:gd name="connsiteY26" fmla="*/ 9390 h 10000"/>
                <a:gd name="connsiteX27" fmla="*/ 9205 w 10000"/>
                <a:gd name="connsiteY27" fmla="*/ 9281 h 10000"/>
                <a:gd name="connsiteX28" fmla="*/ 10000 w 10000"/>
                <a:gd name="connsiteY28" fmla="*/ 6615 h 10000"/>
                <a:gd name="connsiteX29" fmla="*/ 9491 w 10000"/>
                <a:gd name="connsiteY29" fmla="*/ 4557 h 10000"/>
                <a:gd name="connsiteX30" fmla="*/ 9130 w 10000"/>
                <a:gd name="connsiteY30" fmla="*/ 4167 h 10000"/>
                <a:gd name="connsiteX31" fmla="*/ 8838 w 10000"/>
                <a:gd name="connsiteY31" fmla="*/ 3724 h 10000"/>
                <a:gd name="connsiteX32" fmla="*/ 8621 w 10000"/>
                <a:gd name="connsiteY32" fmla="*/ 3115 h 10000"/>
                <a:gd name="connsiteX33" fmla="*/ 9130 w 10000"/>
                <a:gd name="connsiteY33" fmla="*/ 1667 h 10000"/>
                <a:gd name="connsiteX34" fmla="*/ 9130 w 10000"/>
                <a:gd name="connsiteY34" fmla="*/ 558 h 10000"/>
                <a:gd name="connsiteX35" fmla="*/ 8261 w 10000"/>
                <a:gd name="connsiteY35" fmla="*/ 114 h 10000"/>
                <a:gd name="connsiteX36" fmla="*/ 7826 w 10000"/>
                <a:gd name="connsiteY36" fmla="*/ 0 h 10000"/>
                <a:gd name="connsiteX37" fmla="*/ 6443 w 10000"/>
                <a:gd name="connsiteY37" fmla="*/ 166 h 10000"/>
                <a:gd name="connsiteX0" fmla="*/ 6443 w 10000"/>
                <a:gd name="connsiteY0" fmla="*/ 166 h 10000"/>
                <a:gd name="connsiteX1" fmla="*/ 4315 w 10000"/>
                <a:gd name="connsiteY1" fmla="*/ 529 h 10000"/>
                <a:gd name="connsiteX2" fmla="*/ 3855 w 10000"/>
                <a:gd name="connsiteY2" fmla="*/ 281 h 10000"/>
                <a:gd name="connsiteX3" fmla="*/ 3403 w 10000"/>
                <a:gd name="connsiteY3" fmla="*/ 333 h 10000"/>
                <a:gd name="connsiteX4" fmla="*/ 2416 w 10000"/>
                <a:gd name="connsiteY4" fmla="*/ 980 h 10000"/>
                <a:gd name="connsiteX5" fmla="*/ 1230 w 10000"/>
                <a:gd name="connsiteY5" fmla="*/ 1391 h 10000"/>
                <a:gd name="connsiteX6" fmla="*/ 870 w 10000"/>
                <a:gd name="connsiteY6" fmla="*/ 1724 h 10000"/>
                <a:gd name="connsiteX7" fmla="*/ 509 w 10000"/>
                <a:gd name="connsiteY7" fmla="*/ 2223 h 10000"/>
                <a:gd name="connsiteX8" fmla="*/ 0 w 10000"/>
                <a:gd name="connsiteY8" fmla="*/ 3557 h 10000"/>
                <a:gd name="connsiteX9" fmla="*/ 74 w 10000"/>
                <a:gd name="connsiteY9" fmla="*/ 4167 h 10000"/>
                <a:gd name="connsiteX10" fmla="*/ 577 w 10000"/>
                <a:gd name="connsiteY10" fmla="*/ 4281 h 10000"/>
                <a:gd name="connsiteX11" fmla="*/ 2174 w 10000"/>
                <a:gd name="connsiteY11" fmla="*/ 4390 h 10000"/>
                <a:gd name="connsiteX12" fmla="*/ 2391 w 10000"/>
                <a:gd name="connsiteY12" fmla="*/ 4500 h 10000"/>
                <a:gd name="connsiteX13" fmla="*/ 2534 w 10000"/>
                <a:gd name="connsiteY13" fmla="*/ 4834 h 10000"/>
                <a:gd name="connsiteX14" fmla="*/ 2391 w 10000"/>
                <a:gd name="connsiteY14" fmla="*/ 5390 h 10000"/>
                <a:gd name="connsiteX15" fmla="*/ 1739 w 10000"/>
                <a:gd name="connsiteY15" fmla="*/ 6224 h 10000"/>
                <a:gd name="connsiteX16" fmla="*/ 1379 w 10000"/>
                <a:gd name="connsiteY16" fmla="*/ 6833 h 10000"/>
                <a:gd name="connsiteX17" fmla="*/ 2249 w 10000"/>
                <a:gd name="connsiteY17" fmla="*/ 8167 h 10000"/>
                <a:gd name="connsiteX18" fmla="*/ 3118 w 10000"/>
                <a:gd name="connsiteY18" fmla="*/ 8115 h 10000"/>
                <a:gd name="connsiteX19" fmla="*/ 3988 w 10000"/>
                <a:gd name="connsiteY19" fmla="*/ 7781 h 10000"/>
                <a:gd name="connsiteX20" fmla="*/ 4857 w 10000"/>
                <a:gd name="connsiteY20" fmla="*/ 7390 h 10000"/>
                <a:gd name="connsiteX21" fmla="*/ 6010 w 10000"/>
                <a:gd name="connsiteY21" fmla="*/ 7529 h 10000"/>
                <a:gd name="connsiteX22" fmla="*/ 5876 w 10000"/>
                <a:gd name="connsiteY22" fmla="*/ 8585 h 10000"/>
                <a:gd name="connsiteX23" fmla="*/ 6739 w 10000"/>
                <a:gd name="connsiteY23" fmla="*/ 10000 h 10000"/>
                <a:gd name="connsiteX24" fmla="*/ 8478 w 10000"/>
                <a:gd name="connsiteY24" fmla="*/ 9780 h 10000"/>
                <a:gd name="connsiteX25" fmla="*/ 8838 w 10000"/>
                <a:gd name="connsiteY25" fmla="*/ 9557 h 10000"/>
                <a:gd name="connsiteX26" fmla="*/ 8987 w 10000"/>
                <a:gd name="connsiteY26" fmla="*/ 9390 h 10000"/>
                <a:gd name="connsiteX27" fmla="*/ 9205 w 10000"/>
                <a:gd name="connsiteY27" fmla="*/ 9281 h 10000"/>
                <a:gd name="connsiteX28" fmla="*/ 10000 w 10000"/>
                <a:gd name="connsiteY28" fmla="*/ 6615 h 10000"/>
                <a:gd name="connsiteX29" fmla="*/ 9491 w 10000"/>
                <a:gd name="connsiteY29" fmla="*/ 4557 h 10000"/>
                <a:gd name="connsiteX30" fmla="*/ 9130 w 10000"/>
                <a:gd name="connsiteY30" fmla="*/ 4167 h 10000"/>
                <a:gd name="connsiteX31" fmla="*/ 8838 w 10000"/>
                <a:gd name="connsiteY31" fmla="*/ 3724 h 10000"/>
                <a:gd name="connsiteX32" fmla="*/ 8621 w 10000"/>
                <a:gd name="connsiteY32" fmla="*/ 3115 h 10000"/>
                <a:gd name="connsiteX33" fmla="*/ 9130 w 10000"/>
                <a:gd name="connsiteY33" fmla="*/ 1667 h 10000"/>
                <a:gd name="connsiteX34" fmla="*/ 9130 w 10000"/>
                <a:gd name="connsiteY34" fmla="*/ 558 h 10000"/>
                <a:gd name="connsiteX35" fmla="*/ 8261 w 10000"/>
                <a:gd name="connsiteY35" fmla="*/ 114 h 10000"/>
                <a:gd name="connsiteX36" fmla="*/ 7826 w 10000"/>
                <a:gd name="connsiteY36" fmla="*/ 0 h 10000"/>
                <a:gd name="connsiteX37" fmla="*/ 6443 w 10000"/>
                <a:gd name="connsiteY37" fmla="*/ 166 h 10000"/>
                <a:gd name="connsiteX0" fmla="*/ 6443 w 10000"/>
                <a:gd name="connsiteY0" fmla="*/ 166 h 10000"/>
                <a:gd name="connsiteX1" fmla="*/ 4315 w 10000"/>
                <a:gd name="connsiteY1" fmla="*/ 529 h 10000"/>
                <a:gd name="connsiteX2" fmla="*/ 3855 w 10000"/>
                <a:gd name="connsiteY2" fmla="*/ 281 h 10000"/>
                <a:gd name="connsiteX3" fmla="*/ 3403 w 10000"/>
                <a:gd name="connsiteY3" fmla="*/ 333 h 10000"/>
                <a:gd name="connsiteX4" fmla="*/ 2416 w 10000"/>
                <a:gd name="connsiteY4" fmla="*/ 980 h 10000"/>
                <a:gd name="connsiteX5" fmla="*/ 1230 w 10000"/>
                <a:gd name="connsiteY5" fmla="*/ 1391 h 10000"/>
                <a:gd name="connsiteX6" fmla="*/ 870 w 10000"/>
                <a:gd name="connsiteY6" fmla="*/ 1724 h 10000"/>
                <a:gd name="connsiteX7" fmla="*/ 509 w 10000"/>
                <a:gd name="connsiteY7" fmla="*/ 2223 h 10000"/>
                <a:gd name="connsiteX8" fmla="*/ 0 w 10000"/>
                <a:gd name="connsiteY8" fmla="*/ 3557 h 10000"/>
                <a:gd name="connsiteX9" fmla="*/ 74 w 10000"/>
                <a:gd name="connsiteY9" fmla="*/ 4167 h 10000"/>
                <a:gd name="connsiteX10" fmla="*/ 577 w 10000"/>
                <a:gd name="connsiteY10" fmla="*/ 4281 h 10000"/>
                <a:gd name="connsiteX11" fmla="*/ 2174 w 10000"/>
                <a:gd name="connsiteY11" fmla="*/ 4390 h 10000"/>
                <a:gd name="connsiteX12" fmla="*/ 2391 w 10000"/>
                <a:gd name="connsiteY12" fmla="*/ 4500 h 10000"/>
                <a:gd name="connsiteX13" fmla="*/ 2534 w 10000"/>
                <a:gd name="connsiteY13" fmla="*/ 4834 h 10000"/>
                <a:gd name="connsiteX14" fmla="*/ 2391 w 10000"/>
                <a:gd name="connsiteY14" fmla="*/ 5390 h 10000"/>
                <a:gd name="connsiteX15" fmla="*/ 1739 w 10000"/>
                <a:gd name="connsiteY15" fmla="*/ 6224 h 10000"/>
                <a:gd name="connsiteX16" fmla="*/ 1379 w 10000"/>
                <a:gd name="connsiteY16" fmla="*/ 6833 h 10000"/>
                <a:gd name="connsiteX17" fmla="*/ 2249 w 10000"/>
                <a:gd name="connsiteY17" fmla="*/ 8167 h 10000"/>
                <a:gd name="connsiteX18" fmla="*/ 3118 w 10000"/>
                <a:gd name="connsiteY18" fmla="*/ 8115 h 10000"/>
                <a:gd name="connsiteX19" fmla="*/ 3988 w 10000"/>
                <a:gd name="connsiteY19" fmla="*/ 7781 h 10000"/>
                <a:gd name="connsiteX20" fmla="*/ 4857 w 10000"/>
                <a:gd name="connsiteY20" fmla="*/ 7390 h 10000"/>
                <a:gd name="connsiteX21" fmla="*/ 6010 w 10000"/>
                <a:gd name="connsiteY21" fmla="*/ 7529 h 10000"/>
                <a:gd name="connsiteX22" fmla="*/ 5876 w 10000"/>
                <a:gd name="connsiteY22" fmla="*/ 8585 h 10000"/>
                <a:gd name="connsiteX23" fmla="*/ 6739 w 10000"/>
                <a:gd name="connsiteY23" fmla="*/ 10000 h 10000"/>
                <a:gd name="connsiteX24" fmla="*/ 8478 w 10000"/>
                <a:gd name="connsiteY24" fmla="*/ 9780 h 10000"/>
                <a:gd name="connsiteX25" fmla="*/ 8838 w 10000"/>
                <a:gd name="connsiteY25" fmla="*/ 9557 h 10000"/>
                <a:gd name="connsiteX26" fmla="*/ 8987 w 10000"/>
                <a:gd name="connsiteY26" fmla="*/ 9390 h 10000"/>
                <a:gd name="connsiteX27" fmla="*/ 9205 w 10000"/>
                <a:gd name="connsiteY27" fmla="*/ 9281 h 10000"/>
                <a:gd name="connsiteX28" fmla="*/ 10000 w 10000"/>
                <a:gd name="connsiteY28" fmla="*/ 6615 h 10000"/>
                <a:gd name="connsiteX29" fmla="*/ 9491 w 10000"/>
                <a:gd name="connsiteY29" fmla="*/ 4557 h 10000"/>
                <a:gd name="connsiteX30" fmla="*/ 9130 w 10000"/>
                <a:gd name="connsiteY30" fmla="*/ 4167 h 10000"/>
                <a:gd name="connsiteX31" fmla="*/ 8838 w 10000"/>
                <a:gd name="connsiteY31" fmla="*/ 3724 h 10000"/>
                <a:gd name="connsiteX32" fmla="*/ 8621 w 10000"/>
                <a:gd name="connsiteY32" fmla="*/ 3115 h 10000"/>
                <a:gd name="connsiteX33" fmla="*/ 9130 w 10000"/>
                <a:gd name="connsiteY33" fmla="*/ 1667 h 10000"/>
                <a:gd name="connsiteX34" fmla="*/ 9130 w 10000"/>
                <a:gd name="connsiteY34" fmla="*/ 558 h 10000"/>
                <a:gd name="connsiteX35" fmla="*/ 8261 w 10000"/>
                <a:gd name="connsiteY35" fmla="*/ 114 h 10000"/>
                <a:gd name="connsiteX36" fmla="*/ 7826 w 10000"/>
                <a:gd name="connsiteY36" fmla="*/ 0 h 10000"/>
                <a:gd name="connsiteX37" fmla="*/ 6443 w 10000"/>
                <a:gd name="connsiteY37" fmla="*/ 166 h 10000"/>
                <a:gd name="connsiteX0" fmla="*/ 6443 w 10000"/>
                <a:gd name="connsiteY0" fmla="*/ 166 h 10000"/>
                <a:gd name="connsiteX1" fmla="*/ 4315 w 10000"/>
                <a:gd name="connsiteY1" fmla="*/ 529 h 10000"/>
                <a:gd name="connsiteX2" fmla="*/ 3855 w 10000"/>
                <a:gd name="connsiteY2" fmla="*/ 281 h 10000"/>
                <a:gd name="connsiteX3" fmla="*/ 3403 w 10000"/>
                <a:gd name="connsiteY3" fmla="*/ 333 h 10000"/>
                <a:gd name="connsiteX4" fmla="*/ 2416 w 10000"/>
                <a:gd name="connsiteY4" fmla="*/ 980 h 10000"/>
                <a:gd name="connsiteX5" fmla="*/ 1230 w 10000"/>
                <a:gd name="connsiteY5" fmla="*/ 1391 h 10000"/>
                <a:gd name="connsiteX6" fmla="*/ 870 w 10000"/>
                <a:gd name="connsiteY6" fmla="*/ 1724 h 10000"/>
                <a:gd name="connsiteX7" fmla="*/ 509 w 10000"/>
                <a:gd name="connsiteY7" fmla="*/ 2223 h 10000"/>
                <a:gd name="connsiteX8" fmla="*/ 0 w 10000"/>
                <a:gd name="connsiteY8" fmla="*/ 3557 h 10000"/>
                <a:gd name="connsiteX9" fmla="*/ 74 w 10000"/>
                <a:gd name="connsiteY9" fmla="*/ 4167 h 10000"/>
                <a:gd name="connsiteX10" fmla="*/ 577 w 10000"/>
                <a:gd name="connsiteY10" fmla="*/ 4281 h 10000"/>
                <a:gd name="connsiteX11" fmla="*/ 2174 w 10000"/>
                <a:gd name="connsiteY11" fmla="*/ 4390 h 10000"/>
                <a:gd name="connsiteX12" fmla="*/ 2391 w 10000"/>
                <a:gd name="connsiteY12" fmla="*/ 4500 h 10000"/>
                <a:gd name="connsiteX13" fmla="*/ 2534 w 10000"/>
                <a:gd name="connsiteY13" fmla="*/ 4834 h 10000"/>
                <a:gd name="connsiteX14" fmla="*/ 2391 w 10000"/>
                <a:gd name="connsiteY14" fmla="*/ 5390 h 10000"/>
                <a:gd name="connsiteX15" fmla="*/ 1739 w 10000"/>
                <a:gd name="connsiteY15" fmla="*/ 6224 h 10000"/>
                <a:gd name="connsiteX16" fmla="*/ 1379 w 10000"/>
                <a:gd name="connsiteY16" fmla="*/ 6833 h 10000"/>
                <a:gd name="connsiteX17" fmla="*/ 2249 w 10000"/>
                <a:gd name="connsiteY17" fmla="*/ 8167 h 10000"/>
                <a:gd name="connsiteX18" fmla="*/ 3118 w 10000"/>
                <a:gd name="connsiteY18" fmla="*/ 8115 h 10000"/>
                <a:gd name="connsiteX19" fmla="*/ 3988 w 10000"/>
                <a:gd name="connsiteY19" fmla="*/ 7781 h 10000"/>
                <a:gd name="connsiteX20" fmla="*/ 4857 w 10000"/>
                <a:gd name="connsiteY20" fmla="*/ 7390 h 10000"/>
                <a:gd name="connsiteX21" fmla="*/ 6010 w 10000"/>
                <a:gd name="connsiteY21" fmla="*/ 7529 h 10000"/>
                <a:gd name="connsiteX22" fmla="*/ 5876 w 10000"/>
                <a:gd name="connsiteY22" fmla="*/ 8585 h 10000"/>
                <a:gd name="connsiteX23" fmla="*/ 6739 w 10000"/>
                <a:gd name="connsiteY23" fmla="*/ 10000 h 10000"/>
                <a:gd name="connsiteX24" fmla="*/ 8478 w 10000"/>
                <a:gd name="connsiteY24" fmla="*/ 9780 h 10000"/>
                <a:gd name="connsiteX25" fmla="*/ 8838 w 10000"/>
                <a:gd name="connsiteY25" fmla="*/ 9557 h 10000"/>
                <a:gd name="connsiteX26" fmla="*/ 8987 w 10000"/>
                <a:gd name="connsiteY26" fmla="*/ 9390 h 10000"/>
                <a:gd name="connsiteX27" fmla="*/ 9205 w 10000"/>
                <a:gd name="connsiteY27" fmla="*/ 9281 h 10000"/>
                <a:gd name="connsiteX28" fmla="*/ 10000 w 10000"/>
                <a:gd name="connsiteY28" fmla="*/ 6615 h 10000"/>
                <a:gd name="connsiteX29" fmla="*/ 9491 w 10000"/>
                <a:gd name="connsiteY29" fmla="*/ 4557 h 10000"/>
                <a:gd name="connsiteX30" fmla="*/ 9130 w 10000"/>
                <a:gd name="connsiteY30" fmla="*/ 4167 h 10000"/>
                <a:gd name="connsiteX31" fmla="*/ 8838 w 10000"/>
                <a:gd name="connsiteY31" fmla="*/ 3724 h 10000"/>
                <a:gd name="connsiteX32" fmla="*/ 8621 w 10000"/>
                <a:gd name="connsiteY32" fmla="*/ 3115 h 10000"/>
                <a:gd name="connsiteX33" fmla="*/ 9130 w 10000"/>
                <a:gd name="connsiteY33" fmla="*/ 1667 h 10000"/>
                <a:gd name="connsiteX34" fmla="*/ 9130 w 10000"/>
                <a:gd name="connsiteY34" fmla="*/ 558 h 10000"/>
                <a:gd name="connsiteX35" fmla="*/ 8261 w 10000"/>
                <a:gd name="connsiteY35" fmla="*/ 114 h 10000"/>
                <a:gd name="connsiteX36" fmla="*/ 7826 w 10000"/>
                <a:gd name="connsiteY36" fmla="*/ 0 h 10000"/>
                <a:gd name="connsiteX37" fmla="*/ 6443 w 10000"/>
                <a:gd name="connsiteY37" fmla="*/ 166 h 10000"/>
                <a:gd name="connsiteX0" fmla="*/ 6443 w 10000"/>
                <a:gd name="connsiteY0" fmla="*/ 166 h 10000"/>
                <a:gd name="connsiteX1" fmla="*/ 4315 w 10000"/>
                <a:gd name="connsiteY1" fmla="*/ 529 h 10000"/>
                <a:gd name="connsiteX2" fmla="*/ 3855 w 10000"/>
                <a:gd name="connsiteY2" fmla="*/ 281 h 10000"/>
                <a:gd name="connsiteX3" fmla="*/ 3403 w 10000"/>
                <a:gd name="connsiteY3" fmla="*/ 333 h 10000"/>
                <a:gd name="connsiteX4" fmla="*/ 2416 w 10000"/>
                <a:gd name="connsiteY4" fmla="*/ 980 h 10000"/>
                <a:gd name="connsiteX5" fmla="*/ 1230 w 10000"/>
                <a:gd name="connsiteY5" fmla="*/ 1391 h 10000"/>
                <a:gd name="connsiteX6" fmla="*/ 870 w 10000"/>
                <a:gd name="connsiteY6" fmla="*/ 1724 h 10000"/>
                <a:gd name="connsiteX7" fmla="*/ 509 w 10000"/>
                <a:gd name="connsiteY7" fmla="*/ 2223 h 10000"/>
                <a:gd name="connsiteX8" fmla="*/ 0 w 10000"/>
                <a:gd name="connsiteY8" fmla="*/ 3557 h 10000"/>
                <a:gd name="connsiteX9" fmla="*/ 74 w 10000"/>
                <a:gd name="connsiteY9" fmla="*/ 4167 h 10000"/>
                <a:gd name="connsiteX10" fmla="*/ 577 w 10000"/>
                <a:gd name="connsiteY10" fmla="*/ 4281 h 10000"/>
                <a:gd name="connsiteX11" fmla="*/ 2174 w 10000"/>
                <a:gd name="connsiteY11" fmla="*/ 4390 h 10000"/>
                <a:gd name="connsiteX12" fmla="*/ 2391 w 10000"/>
                <a:gd name="connsiteY12" fmla="*/ 4500 h 10000"/>
                <a:gd name="connsiteX13" fmla="*/ 2534 w 10000"/>
                <a:gd name="connsiteY13" fmla="*/ 4834 h 10000"/>
                <a:gd name="connsiteX14" fmla="*/ 2391 w 10000"/>
                <a:gd name="connsiteY14" fmla="*/ 5390 h 10000"/>
                <a:gd name="connsiteX15" fmla="*/ 1739 w 10000"/>
                <a:gd name="connsiteY15" fmla="*/ 6224 h 10000"/>
                <a:gd name="connsiteX16" fmla="*/ 1379 w 10000"/>
                <a:gd name="connsiteY16" fmla="*/ 6833 h 10000"/>
                <a:gd name="connsiteX17" fmla="*/ 2249 w 10000"/>
                <a:gd name="connsiteY17" fmla="*/ 8167 h 10000"/>
                <a:gd name="connsiteX18" fmla="*/ 3118 w 10000"/>
                <a:gd name="connsiteY18" fmla="*/ 8115 h 10000"/>
                <a:gd name="connsiteX19" fmla="*/ 3988 w 10000"/>
                <a:gd name="connsiteY19" fmla="*/ 7781 h 10000"/>
                <a:gd name="connsiteX20" fmla="*/ 4857 w 10000"/>
                <a:gd name="connsiteY20" fmla="*/ 7390 h 10000"/>
                <a:gd name="connsiteX21" fmla="*/ 6010 w 10000"/>
                <a:gd name="connsiteY21" fmla="*/ 7529 h 10000"/>
                <a:gd name="connsiteX22" fmla="*/ 5876 w 10000"/>
                <a:gd name="connsiteY22" fmla="*/ 8585 h 10000"/>
                <a:gd name="connsiteX23" fmla="*/ 6739 w 10000"/>
                <a:gd name="connsiteY23" fmla="*/ 10000 h 10000"/>
                <a:gd name="connsiteX24" fmla="*/ 8478 w 10000"/>
                <a:gd name="connsiteY24" fmla="*/ 9780 h 10000"/>
                <a:gd name="connsiteX25" fmla="*/ 8838 w 10000"/>
                <a:gd name="connsiteY25" fmla="*/ 9557 h 10000"/>
                <a:gd name="connsiteX26" fmla="*/ 8987 w 10000"/>
                <a:gd name="connsiteY26" fmla="*/ 9390 h 10000"/>
                <a:gd name="connsiteX27" fmla="*/ 9205 w 10000"/>
                <a:gd name="connsiteY27" fmla="*/ 9281 h 10000"/>
                <a:gd name="connsiteX28" fmla="*/ 10000 w 10000"/>
                <a:gd name="connsiteY28" fmla="*/ 6615 h 10000"/>
                <a:gd name="connsiteX29" fmla="*/ 9491 w 10000"/>
                <a:gd name="connsiteY29" fmla="*/ 4557 h 10000"/>
                <a:gd name="connsiteX30" fmla="*/ 9130 w 10000"/>
                <a:gd name="connsiteY30" fmla="*/ 4167 h 10000"/>
                <a:gd name="connsiteX31" fmla="*/ 8838 w 10000"/>
                <a:gd name="connsiteY31" fmla="*/ 3724 h 10000"/>
                <a:gd name="connsiteX32" fmla="*/ 8621 w 10000"/>
                <a:gd name="connsiteY32" fmla="*/ 3115 h 10000"/>
                <a:gd name="connsiteX33" fmla="*/ 9130 w 10000"/>
                <a:gd name="connsiteY33" fmla="*/ 1667 h 10000"/>
                <a:gd name="connsiteX34" fmla="*/ 9130 w 10000"/>
                <a:gd name="connsiteY34" fmla="*/ 558 h 10000"/>
                <a:gd name="connsiteX35" fmla="*/ 8261 w 10000"/>
                <a:gd name="connsiteY35" fmla="*/ 114 h 10000"/>
                <a:gd name="connsiteX36" fmla="*/ 7826 w 10000"/>
                <a:gd name="connsiteY36" fmla="*/ 0 h 10000"/>
                <a:gd name="connsiteX37" fmla="*/ 6443 w 10000"/>
                <a:gd name="connsiteY37" fmla="*/ 166 h 10000"/>
                <a:gd name="connsiteX0" fmla="*/ 6443 w 10000"/>
                <a:gd name="connsiteY0" fmla="*/ 166 h 10000"/>
                <a:gd name="connsiteX1" fmla="*/ 4315 w 10000"/>
                <a:gd name="connsiteY1" fmla="*/ 529 h 10000"/>
                <a:gd name="connsiteX2" fmla="*/ 3855 w 10000"/>
                <a:gd name="connsiteY2" fmla="*/ 281 h 10000"/>
                <a:gd name="connsiteX3" fmla="*/ 3403 w 10000"/>
                <a:gd name="connsiteY3" fmla="*/ 333 h 10000"/>
                <a:gd name="connsiteX4" fmla="*/ 2416 w 10000"/>
                <a:gd name="connsiteY4" fmla="*/ 980 h 10000"/>
                <a:gd name="connsiteX5" fmla="*/ 1230 w 10000"/>
                <a:gd name="connsiteY5" fmla="*/ 1391 h 10000"/>
                <a:gd name="connsiteX6" fmla="*/ 870 w 10000"/>
                <a:gd name="connsiteY6" fmla="*/ 1724 h 10000"/>
                <a:gd name="connsiteX7" fmla="*/ 509 w 10000"/>
                <a:gd name="connsiteY7" fmla="*/ 2223 h 10000"/>
                <a:gd name="connsiteX8" fmla="*/ 0 w 10000"/>
                <a:gd name="connsiteY8" fmla="*/ 3557 h 10000"/>
                <a:gd name="connsiteX9" fmla="*/ 74 w 10000"/>
                <a:gd name="connsiteY9" fmla="*/ 4167 h 10000"/>
                <a:gd name="connsiteX10" fmla="*/ 577 w 10000"/>
                <a:gd name="connsiteY10" fmla="*/ 4281 h 10000"/>
                <a:gd name="connsiteX11" fmla="*/ 2174 w 10000"/>
                <a:gd name="connsiteY11" fmla="*/ 4390 h 10000"/>
                <a:gd name="connsiteX12" fmla="*/ 2391 w 10000"/>
                <a:gd name="connsiteY12" fmla="*/ 4500 h 10000"/>
                <a:gd name="connsiteX13" fmla="*/ 2534 w 10000"/>
                <a:gd name="connsiteY13" fmla="*/ 4834 h 10000"/>
                <a:gd name="connsiteX14" fmla="*/ 2391 w 10000"/>
                <a:gd name="connsiteY14" fmla="*/ 5390 h 10000"/>
                <a:gd name="connsiteX15" fmla="*/ 1739 w 10000"/>
                <a:gd name="connsiteY15" fmla="*/ 6224 h 10000"/>
                <a:gd name="connsiteX16" fmla="*/ 1539 w 10000"/>
                <a:gd name="connsiteY16" fmla="*/ 7004 h 10000"/>
                <a:gd name="connsiteX17" fmla="*/ 2249 w 10000"/>
                <a:gd name="connsiteY17" fmla="*/ 8167 h 10000"/>
                <a:gd name="connsiteX18" fmla="*/ 3118 w 10000"/>
                <a:gd name="connsiteY18" fmla="*/ 8115 h 10000"/>
                <a:gd name="connsiteX19" fmla="*/ 3988 w 10000"/>
                <a:gd name="connsiteY19" fmla="*/ 7781 h 10000"/>
                <a:gd name="connsiteX20" fmla="*/ 4857 w 10000"/>
                <a:gd name="connsiteY20" fmla="*/ 7390 h 10000"/>
                <a:gd name="connsiteX21" fmla="*/ 6010 w 10000"/>
                <a:gd name="connsiteY21" fmla="*/ 7529 h 10000"/>
                <a:gd name="connsiteX22" fmla="*/ 5876 w 10000"/>
                <a:gd name="connsiteY22" fmla="*/ 8585 h 10000"/>
                <a:gd name="connsiteX23" fmla="*/ 6739 w 10000"/>
                <a:gd name="connsiteY23" fmla="*/ 10000 h 10000"/>
                <a:gd name="connsiteX24" fmla="*/ 8478 w 10000"/>
                <a:gd name="connsiteY24" fmla="*/ 9780 h 10000"/>
                <a:gd name="connsiteX25" fmla="*/ 8838 w 10000"/>
                <a:gd name="connsiteY25" fmla="*/ 9557 h 10000"/>
                <a:gd name="connsiteX26" fmla="*/ 8987 w 10000"/>
                <a:gd name="connsiteY26" fmla="*/ 9390 h 10000"/>
                <a:gd name="connsiteX27" fmla="*/ 9205 w 10000"/>
                <a:gd name="connsiteY27" fmla="*/ 9281 h 10000"/>
                <a:gd name="connsiteX28" fmla="*/ 10000 w 10000"/>
                <a:gd name="connsiteY28" fmla="*/ 6615 h 10000"/>
                <a:gd name="connsiteX29" fmla="*/ 9491 w 10000"/>
                <a:gd name="connsiteY29" fmla="*/ 4557 h 10000"/>
                <a:gd name="connsiteX30" fmla="*/ 9130 w 10000"/>
                <a:gd name="connsiteY30" fmla="*/ 4167 h 10000"/>
                <a:gd name="connsiteX31" fmla="*/ 8838 w 10000"/>
                <a:gd name="connsiteY31" fmla="*/ 3724 h 10000"/>
                <a:gd name="connsiteX32" fmla="*/ 8621 w 10000"/>
                <a:gd name="connsiteY32" fmla="*/ 3115 h 10000"/>
                <a:gd name="connsiteX33" fmla="*/ 9130 w 10000"/>
                <a:gd name="connsiteY33" fmla="*/ 1667 h 10000"/>
                <a:gd name="connsiteX34" fmla="*/ 9130 w 10000"/>
                <a:gd name="connsiteY34" fmla="*/ 558 h 10000"/>
                <a:gd name="connsiteX35" fmla="*/ 8261 w 10000"/>
                <a:gd name="connsiteY35" fmla="*/ 114 h 10000"/>
                <a:gd name="connsiteX36" fmla="*/ 7826 w 10000"/>
                <a:gd name="connsiteY36" fmla="*/ 0 h 10000"/>
                <a:gd name="connsiteX37" fmla="*/ 6443 w 10000"/>
                <a:gd name="connsiteY37" fmla="*/ 166 h 10000"/>
                <a:gd name="connsiteX0" fmla="*/ 6443 w 10000"/>
                <a:gd name="connsiteY0" fmla="*/ 166 h 10000"/>
                <a:gd name="connsiteX1" fmla="*/ 4315 w 10000"/>
                <a:gd name="connsiteY1" fmla="*/ 529 h 10000"/>
                <a:gd name="connsiteX2" fmla="*/ 3855 w 10000"/>
                <a:gd name="connsiteY2" fmla="*/ 281 h 10000"/>
                <a:gd name="connsiteX3" fmla="*/ 3403 w 10000"/>
                <a:gd name="connsiteY3" fmla="*/ 333 h 10000"/>
                <a:gd name="connsiteX4" fmla="*/ 2416 w 10000"/>
                <a:gd name="connsiteY4" fmla="*/ 980 h 10000"/>
                <a:gd name="connsiteX5" fmla="*/ 1230 w 10000"/>
                <a:gd name="connsiteY5" fmla="*/ 1391 h 10000"/>
                <a:gd name="connsiteX6" fmla="*/ 870 w 10000"/>
                <a:gd name="connsiteY6" fmla="*/ 1724 h 10000"/>
                <a:gd name="connsiteX7" fmla="*/ 509 w 10000"/>
                <a:gd name="connsiteY7" fmla="*/ 2223 h 10000"/>
                <a:gd name="connsiteX8" fmla="*/ 0 w 10000"/>
                <a:gd name="connsiteY8" fmla="*/ 3557 h 10000"/>
                <a:gd name="connsiteX9" fmla="*/ 74 w 10000"/>
                <a:gd name="connsiteY9" fmla="*/ 4167 h 10000"/>
                <a:gd name="connsiteX10" fmla="*/ 577 w 10000"/>
                <a:gd name="connsiteY10" fmla="*/ 4281 h 10000"/>
                <a:gd name="connsiteX11" fmla="*/ 2174 w 10000"/>
                <a:gd name="connsiteY11" fmla="*/ 4390 h 10000"/>
                <a:gd name="connsiteX12" fmla="*/ 2391 w 10000"/>
                <a:gd name="connsiteY12" fmla="*/ 4500 h 10000"/>
                <a:gd name="connsiteX13" fmla="*/ 2534 w 10000"/>
                <a:gd name="connsiteY13" fmla="*/ 4834 h 10000"/>
                <a:gd name="connsiteX14" fmla="*/ 2391 w 10000"/>
                <a:gd name="connsiteY14" fmla="*/ 5390 h 10000"/>
                <a:gd name="connsiteX15" fmla="*/ 1739 w 10000"/>
                <a:gd name="connsiteY15" fmla="*/ 6224 h 10000"/>
                <a:gd name="connsiteX16" fmla="*/ 1539 w 10000"/>
                <a:gd name="connsiteY16" fmla="*/ 7196 h 10000"/>
                <a:gd name="connsiteX17" fmla="*/ 2249 w 10000"/>
                <a:gd name="connsiteY17" fmla="*/ 8167 h 10000"/>
                <a:gd name="connsiteX18" fmla="*/ 3118 w 10000"/>
                <a:gd name="connsiteY18" fmla="*/ 8115 h 10000"/>
                <a:gd name="connsiteX19" fmla="*/ 3988 w 10000"/>
                <a:gd name="connsiteY19" fmla="*/ 7781 h 10000"/>
                <a:gd name="connsiteX20" fmla="*/ 4857 w 10000"/>
                <a:gd name="connsiteY20" fmla="*/ 7390 h 10000"/>
                <a:gd name="connsiteX21" fmla="*/ 6010 w 10000"/>
                <a:gd name="connsiteY21" fmla="*/ 7529 h 10000"/>
                <a:gd name="connsiteX22" fmla="*/ 5876 w 10000"/>
                <a:gd name="connsiteY22" fmla="*/ 8585 h 10000"/>
                <a:gd name="connsiteX23" fmla="*/ 6739 w 10000"/>
                <a:gd name="connsiteY23" fmla="*/ 10000 h 10000"/>
                <a:gd name="connsiteX24" fmla="*/ 8478 w 10000"/>
                <a:gd name="connsiteY24" fmla="*/ 9780 h 10000"/>
                <a:gd name="connsiteX25" fmla="*/ 8838 w 10000"/>
                <a:gd name="connsiteY25" fmla="*/ 9557 h 10000"/>
                <a:gd name="connsiteX26" fmla="*/ 8987 w 10000"/>
                <a:gd name="connsiteY26" fmla="*/ 9390 h 10000"/>
                <a:gd name="connsiteX27" fmla="*/ 9205 w 10000"/>
                <a:gd name="connsiteY27" fmla="*/ 9281 h 10000"/>
                <a:gd name="connsiteX28" fmla="*/ 10000 w 10000"/>
                <a:gd name="connsiteY28" fmla="*/ 6615 h 10000"/>
                <a:gd name="connsiteX29" fmla="*/ 9491 w 10000"/>
                <a:gd name="connsiteY29" fmla="*/ 4557 h 10000"/>
                <a:gd name="connsiteX30" fmla="*/ 9130 w 10000"/>
                <a:gd name="connsiteY30" fmla="*/ 4167 h 10000"/>
                <a:gd name="connsiteX31" fmla="*/ 8838 w 10000"/>
                <a:gd name="connsiteY31" fmla="*/ 3724 h 10000"/>
                <a:gd name="connsiteX32" fmla="*/ 8621 w 10000"/>
                <a:gd name="connsiteY32" fmla="*/ 3115 h 10000"/>
                <a:gd name="connsiteX33" fmla="*/ 9130 w 10000"/>
                <a:gd name="connsiteY33" fmla="*/ 1667 h 10000"/>
                <a:gd name="connsiteX34" fmla="*/ 9130 w 10000"/>
                <a:gd name="connsiteY34" fmla="*/ 558 h 10000"/>
                <a:gd name="connsiteX35" fmla="*/ 8261 w 10000"/>
                <a:gd name="connsiteY35" fmla="*/ 114 h 10000"/>
                <a:gd name="connsiteX36" fmla="*/ 7826 w 10000"/>
                <a:gd name="connsiteY36" fmla="*/ 0 h 10000"/>
                <a:gd name="connsiteX37" fmla="*/ 6443 w 10000"/>
                <a:gd name="connsiteY37" fmla="*/ 166 h 10000"/>
                <a:gd name="connsiteX0" fmla="*/ 6443 w 10000"/>
                <a:gd name="connsiteY0" fmla="*/ 166 h 10000"/>
                <a:gd name="connsiteX1" fmla="*/ 4315 w 10000"/>
                <a:gd name="connsiteY1" fmla="*/ 529 h 10000"/>
                <a:gd name="connsiteX2" fmla="*/ 3855 w 10000"/>
                <a:gd name="connsiteY2" fmla="*/ 281 h 10000"/>
                <a:gd name="connsiteX3" fmla="*/ 3403 w 10000"/>
                <a:gd name="connsiteY3" fmla="*/ 333 h 10000"/>
                <a:gd name="connsiteX4" fmla="*/ 2416 w 10000"/>
                <a:gd name="connsiteY4" fmla="*/ 980 h 10000"/>
                <a:gd name="connsiteX5" fmla="*/ 1230 w 10000"/>
                <a:gd name="connsiteY5" fmla="*/ 1391 h 10000"/>
                <a:gd name="connsiteX6" fmla="*/ 870 w 10000"/>
                <a:gd name="connsiteY6" fmla="*/ 1724 h 10000"/>
                <a:gd name="connsiteX7" fmla="*/ 509 w 10000"/>
                <a:gd name="connsiteY7" fmla="*/ 2223 h 10000"/>
                <a:gd name="connsiteX8" fmla="*/ 0 w 10000"/>
                <a:gd name="connsiteY8" fmla="*/ 3557 h 10000"/>
                <a:gd name="connsiteX9" fmla="*/ 74 w 10000"/>
                <a:gd name="connsiteY9" fmla="*/ 4167 h 10000"/>
                <a:gd name="connsiteX10" fmla="*/ 577 w 10000"/>
                <a:gd name="connsiteY10" fmla="*/ 4281 h 10000"/>
                <a:gd name="connsiteX11" fmla="*/ 2174 w 10000"/>
                <a:gd name="connsiteY11" fmla="*/ 4390 h 10000"/>
                <a:gd name="connsiteX12" fmla="*/ 2391 w 10000"/>
                <a:gd name="connsiteY12" fmla="*/ 4500 h 10000"/>
                <a:gd name="connsiteX13" fmla="*/ 2534 w 10000"/>
                <a:gd name="connsiteY13" fmla="*/ 4834 h 10000"/>
                <a:gd name="connsiteX14" fmla="*/ 2391 w 10000"/>
                <a:gd name="connsiteY14" fmla="*/ 5390 h 10000"/>
                <a:gd name="connsiteX15" fmla="*/ 1739 w 10000"/>
                <a:gd name="connsiteY15" fmla="*/ 6224 h 10000"/>
                <a:gd name="connsiteX16" fmla="*/ 1539 w 10000"/>
                <a:gd name="connsiteY16" fmla="*/ 7196 h 10000"/>
                <a:gd name="connsiteX17" fmla="*/ 2249 w 10000"/>
                <a:gd name="connsiteY17" fmla="*/ 8167 h 10000"/>
                <a:gd name="connsiteX18" fmla="*/ 3118 w 10000"/>
                <a:gd name="connsiteY18" fmla="*/ 8115 h 10000"/>
                <a:gd name="connsiteX19" fmla="*/ 3988 w 10000"/>
                <a:gd name="connsiteY19" fmla="*/ 7781 h 10000"/>
                <a:gd name="connsiteX20" fmla="*/ 4857 w 10000"/>
                <a:gd name="connsiteY20" fmla="*/ 7390 h 10000"/>
                <a:gd name="connsiteX21" fmla="*/ 6010 w 10000"/>
                <a:gd name="connsiteY21" fmla="*/ 7529 h 10000"/>
                <a:gd name="connsiteX22" fmla="*/ 5876 w 10000"/>
                <a:gd name="connsiteY22" fmla="*/ 8585 h 10000"/>
                <a:gd name="connsiteX23" fmla="*/ 6739 w 10000"/>
                <a:gd name="connsiteY23" fmla="*/ 10000 h 10000"/>
                <a:gd name="connsiteX24" fmla="*/ 8478 w 10000"/>
                <a:gd name="connsiteY24" fmla="*/ 9780 h 10000"/>
                <a:gd name="connsiteX25" fmla="*/ 8838 w 10000"/>
                <a:gd name="connsiteY25" fmla="*/ 9557 h 10000"/>
                <a:gd name="connsiteX26" fmla="*/ 8987 w 10000"/>
                <a:gd name="connsiteY26" fmla="*/ 9390 h 10000"/>
                <a:gd name="connsiteX27" fmla="*/ 9205 w 10000"/>
                <a:gd name="connsiteY27" fmla="*/ 9281 h 10000"/>
                <a:gd name="connsiteX28" fmla="*/ 10000 w 10000"/>
                <a:gd name="connsiteY28" fmla="*/ 6615 h 10000"/>
                <a:gd name="connsiteX29" fmla="*/ 9491 w 10000"/>
                <a:gd name="connsiteY29" fmla="*/ 4557 h 10000"/>
                <a:gd name="connsiteX30" fmla="*/ 9130 w 10000"/>
                <a:gd name="connsiteY30" fmla="*/ 4167 h 10000"/>
                <a:gd name="connsiteX31" fmla="*/ 8838 w 10000"/>
                <a:gd name="connsiteY31" fmla="*/ 3724 h 10000"/>
                <a:gd name="connsiteX32" fmla="*/ 8621 w 10000"/>
                <a:gd name="connsiteY32" fmla="*/ 3115 h 10000"/>
                <a:gd name="connsiteX33" fmla="*/ 9130 w 10000"/>
                <a:gd name="connsiteY33" fmla="*/ 1667 h 10000"/>
                <a:gd name="connsiteX34" fmla="*/ 9130 w 10000"/>
                <a:gd name="connsiteY34" fmla="*/ 558 h 10000"/>
                <a:gd name="connsiteX35" fmla="*/ 8261 w 10000"/>
                <a:gd name="connsiteY35" fmla="*/ 114 h 10000"/>
                <a:gd name="connsiteX36" fmla="*/ 7826 w 10000"/>
                <a:gd name="connsiteY36" fmla="*/ 0 h 10000"/>
                <a:gd name="connsiteX37" fmla="*/ 6443 w 10000"/>
                <a:gd name="connsiteY37" fmla="*/ 166 h 10000"/>
                <a:gd name="connsiteX0" fmla="*/ 6443 w 10000"/>
                <a:gd name="connsiteY0" fmla="*/ 166 h 10000"/>
                <a:gd name="connsiteX1" fmla="*/ 4315 w 10000"/>
                <a:gd name="connsiteY1" fmla="*/ 529 h 10000"/>
                <a:gd name="connsiteX2" fmla="*/ 3855 w 10000"/>
                <a:gd name="connsiteY2" fmla="*/ 281 h 10000"/>
                <a:gd name="connsiteX3" fmla="*/ 3403 w 10000"/>
                <a:gd name="connsiteY3" fmla="*/ 333 h 10000"/>
                <a:gd name="connsiteX4" fmla="*/ 2416 w 10000"/>
                <a:gd name="connsiteY4" fmla="*/ 980 h 10000"/>
                <a:gd name="connsiteX5" fmla="*/ 1230 w 10000"/>
                <a:gd name="connsiteY5" fmla="*/ 1391 h 10000"/>
                <a:gd name="connsiteX6" fmla="*/ 870 w 10000"/>
                <a:gd name="connsiteY6" fmla="*/ 1724 h 10000"/>
                <a:gd name="connsiteX7" fmla="*/ 509 w 10000"/>
                <a:gd name="connsiteY7" fmla="*/ 2223 h 10000"/>
                <a:gd name="connsiteX8" fmla="*/ 0 w 10000"/>
                <a:gd name="connsiteY8" fmla="*/ 3557 h 10000"/>
                <a:gd name="connsiteX9" fmla="*/ 74 w 10000"/>
                <a:gd name="connsiteY9" fmla="*/ 4167 h 10000"/>
                <a:gd name="connsiteX10" fmla="*/ 577 w 10000"/>
                <a:gd name="connsiteY10" fmla="*/ 4281 h 10000"/>
                <a:gd name="connsiteX11" fmla="*/ 2174 w 10000"/>
                <a:gd name="connsiteY11" fmla="*/ 4390 h 10000"/>
                <a:gd name="connsiteX12" fmla="*/ 2391 w 10000"/>
                <a:gd name="connsiteY12" fmla="*/ 4500 h 10000"/>
                <a:gd name="connsiteX13" fmla="*/ 2534 w 10000"/>
                <a:gd name="connsiteY13" fmla="*/ 4834 h 10000"/>
                <a:gd name="connsiteX14" fmla="*/ 2391 w 10000"/>
                <a:gd name="connsiteY14" fmla="*/ 5390 h 10000"/>
                <a:gd name="connsiteX15" fmla="*/ 1739 w 10000"/>
                <a:gd name="connsiteY15" fmla="*/ 6224 h 10000"/>
                <a:gd name="connsiteX16" fmla="*/ 1539 w 10000"/>
                <a:gd name="connsiteY16" fmla="*/ 7196 h 10000"/>
                <a:gd name="connsiteX17" fmla="*/ 2249 w 10000"/>
                <a:gd name="connsiteY17" fmla="*/ 8167 h 10000"/>
                <a:gd name="connsiteX18" fmla="*/ 3118 w 10000"/>
                <a:gd name="connsiteY18" fmla="*/ 8115 h 10000"/>
                <a:gd name="connsiteX19" fmla="*/ 3988 w 10000"/>
                <a:gd name="connsiteY19" fmla="*/ 7781 h 10000"/>
                <a:gd name="connsiteX20" fmla="*/ 4857 w 10000"/>
                <a:gd name="connsiteY20" fmla="*/ 7390 h 10000"/>
                <a:gd name="connsiteX21" fmla="*/ 6010 w 10000"/>
                <a:gd name="connsiteY21" fmla="*/ 7529 h 10000"/>
                <a:gd name="connsiteX22" fmla="*/ 5876 w 10000"/>
                <a:gd name="connsiteY22" fmla="*/ 8585 h 10000"/>
                <a:gd name="connsiteX23" fmla="*/ 6739 w 10000"/>
                <a:gd name="connsiteY23" fmla="*/ 10000 h 10000"/>
                <a:gd name="connsiteX24" fmla="*/ 8478 w 10000"/>
                <a:gd name="connsiteY24" fmla="*/ 9780 h 10000"/>
                <a:gd name="connsiteX25" fmla="*/ 8838 w 10000"/>
                <a:gd name="connsiteY25" fmla="*/ 9557 h 10000"/>
                <a:gd name="connsiteX26" fmla="*/ 8987 w 10000"/>
                <a:gd name="connsiteY26" fmla="*/ 9390 h 10000"/>
                <a:gd name="connsiteX27" fmla="*/ 9205 w 10000"/>
                <a:gd name="connsiteY27" fmla="*/ 9281 h 10000"/>
                <a:gd name="connsiteX28" fmla="*/ 10000 w 10000"/>
                <a:gd name="connsiteY28" fmla="*/ 6615 h 10000"/>
                <a:gd name="connsiteX29" fmla="*/ 9491 w 10000"/>
                <a:gd name="connsiteY29" fmla="*/ 4557 h 10000"/>
                <a:gd name="connsiteX30" fmla="*/ 9130 w 10000"/>
                <a:gd name="connsiteY30" fmla="*/ 4167 h 10000"/>
                <a:gd name="connsiteX31" fmla="*/ 8838 w 10000"/>
                <a:gd name="connsiteY31" fmla="*/ 3724 h 10000"/>
                <a:gd name="connsiteX32" fmla="*/ 8621 w 10000"/>
                <a:gd name="connsiteY32" fmla="*/ 3115 h 10000"/>
                <a:gd name="connsiteX33" fmla="*/ 9130 w 10000"/>
                <a:gd name="connsiteY33" fmla="*/ 1667 h 10000"/>
                <a:gd name="connsiteX34" fmla="*/ 9130 w 10000"/>
                <a:gd name="connsiteY34" fmla="*/ 558 h 10000"/>
                <a:gd name="connsiteX35" fmla="*/ 8261 w 10000"/>
                <a:gd name="connsiteY35" fmla="*/ 114 h 10000"/>
                <a:gd name="connsiteX36" fmla="*/ 7826 w 10000"/>
                <a:gd name="connsiteY36" fmla="*/ 0 h 10000"/>
                <a:gd name="connsiteX37" fmla="*/ 6443 w 10000"/>
                <a:gd name="connsiteY37" fmla="*/ 166 h 10000"/>
                <a:gd name="connsiteX0" fmla="*/ 6443 w 10000"/>
                <a:gd name="connsiteY0" fmla="*/ 166 h 10000"/>
                <a:gd name="connsiteX1" fmla="*/ 4315 w 10000"/>
                <a:gd name="connsiteY1" fmla="*/ 529 h 10000"/>
                <a:gd name="connsiteX2" fmla="*/ 3855 w 10000"/>
                <a:gd name="connsiteY2" fmla="*/ 281 h 10000"/>
                <a:gd name="connsiteX3" fmla="*/ 3403 w 10000"/>
                <a:gd name="connsiteY3" fmla="*/ 333 h 10000"/>
                <a:gd name="connsiteX4" fmla="*/ 2416 w 10000"/>
                <a:gd name="connsiteY4" fmla="*/ 980 h 10000"/>
                <a:gd name="connsiteX5" fmla="*/ 1230 w 10000"/>
                <a:gd name="connsiteY5" fmla="*/ 1391 h 10000"/>
                <a:gd name="connsiteX6" fmla="*/ 870 w 10000"/>
                <a:gd name="connsiteY6" fmla="*/ 1724 h 10000"/>
                <a:gd name="connsiteX7" fmla="*/ 509 w 10000"/>
                <a:gd name="connsiteY7" fmla="*/ 2223 h 10000"/>
                <a:gd name="connsiteX8" fmla="*/ 0 w 10000"/>
                <a:gd name="connsiteY8" fmla="*/ 3557 h 10000"/>
                <a:gd name="connsiteX9" fmla="*/ 74 w 10000"/>
                <a:gd name="connsiteY9" fmla="*/ 4167 h 10000"/>
                <a:gd name="connsiteX10" fmla="*/ 577 w 10000"/>
                <a:gd name="connsiteY10" fmla="*/ 4281 h 10000"/>
                <a:gd name="connsiteX11" fmla="*/ 2174 w 10000"/>
                <a:gd name="connsiteY11" fmla="*/ 4390 h 10000"/>
                <a:gd name="connsiteX12" fmla="*/ 2391 w 10000"/>
                <a:gd name="connsiteY12" fmla="*/ 4500 h 10000"/>
                <a:gd name="connsiteX13" fmla="*/ 2534 w 10000"/>
                <a:gd name="connsiteY13" fmla="*/ 4834 h 10000"/>
                <a:gd name="connsiteX14" fmla="*/ 2391 w 10000"/>
                <a:gd name="connsiteY14" fmla="*/ 5390 h 10000"/>
                <a:gd name="connsiteX15" fmla="*/ 1739 w 10000"/>
                <a:gd name="connsiteY15" fmla="*/ 6224 h 10000"/>
                <a:gd name="connsiteX16" fmla="*/ 1539 w 10000"/>
                <a:gd name="connsiteY16" fmla="*/ 7196 h 10000"/>
                <a:gd name="connsiteX17" fmla="*/ 2249 w 10000"/>
                <a:gd name="connsiteY17" fmla="*/ 8167 h 10000"/>
                <a:gd name="connsiteX18" fmla="*/ 3118 w 10000"/>
                <a:gd name="connsiteY18" fmla="*/ 8115 h 10000"/>
                <a:gd name="connsiteX19" fmla="*/ 3988 w 10000"/>
                <a:gd name="connsiteY19" fmla="*/ 7781 h 10000"/>
                <a:gd name="connsiteX20" fmla="*/ 4857 w 10000"/>
                <a:gd name="connsiteY20" fmla="*/ 7390 h 10000"/>
                <a:gd name="connsiteX21" fmla="*/ 6010 w 10000"/>
                <a:gd name="connsiteY21" fmla="*/ 7529 h 10000"/>
                <a:gd name="connsiteX22" fmla="*/ 5876 w 10000"/>
                <a:gd name="connsiteY22" fmla="*/ 8585 h 10000"/>
                <a:gd name="connsiteX23" fmla="*/ 6739 w 10000"/>
                <a:gd name="connsiteY23" fmla="*/ 10000 h 10000"/>
                <a:gd name="connsiteX24" fmla="*/ 8478 w 10000"/>
                <a:gd name="connsiteY24" fmla="*/ 9780 h 10000"/>
                <a:gd name="connsiteX25" fmla="*/ 8838 w 10000"/>
                <a:gd name="connsiteY25" fmla="*/ 9557 h 10000"/>
                <a:gd name="connsiteX26" fmla="*/ 8987 w 10000"/>
                <a:gd name="connsiteY26" fmla="*/ 9390 h 10000"/>
                <a:gd name="connsiteX27" fmla="*/ 9205 w 10000"/>
                <a:gd name="connsiteY27" fmla="*/ 9281 h 10000"/>
                <a:gd name="connsiteX28" fmla="*/ 10000 w 10000"/>
                <a:gd name="connsiteY28" fmla="*/ 6615 h 10000"/>
                <a:gd name="connsiteX29" fmla="*/ 9491 w 10000"/>
                <a:gd name="connsiteY29" fmla="*/ 4557 h 10000"/>
                <a:gd name="connsiteX30" fmla="*/ 9130 w 10000"/>
                <a:gd name="connsiteY30" fmla="*/ 4167 h 10000"/>
                <a:gd name="connsiteX31" fmla="*/ 8838 w 10000"/>
                <a:gd name="connsiteY31" fmla="*/ 3724 h 10000"/>
                <a:gd name="connsiteX32" fmla="*/ 8621 w 10000"/>
                <a:gd name="connsiteY32" fmla="*/ 3115 h 10000"/>
                <a:gd name="connsiteX33" fmla="*/ 9130 w 10000"/>
                <a:gd name="connsiteY33" fmla="*/ 1667 h 10000"/>
                <a:gd name="connsiteX34" fmla="*/ 9130 w 10000"/>
                <a:gd name="connsiteY34" fmla="*/ 558 h 10000"/>
                <a:gd name="connsiteX35" fmla="*/ 8261 w 10000"/>
                <a:gd name="connsiteY35" fmla="*/ 114 h 10000"/>
                <a:gd name="connsiteX36" fmla="*/ 7826 w 10000"/>
                <a:gd name="connsiteY36" fmla="*/ 0 h 10000"/>
                <a:gd name="connsiteX37" fmla="*/ 6443 w 10000"/>
                <a:gd name="connsiteY37" fmla="*/ 166 h 10000"/>
                <a:gd name="connsiteX0" fmla="*/ 6443 w 10000"/>
                <a:gd name="connsiteY0" fmla="*/ 166 h 10000"/>
                <a:gd name="connsiteX1" fmla="*/ 4315 w 10000"/>
                <a:gd name="connsiteY1" fmla="*/ 529 h 10000"/>
                <a:gd name="connsiteX2" fmla="*/ 3855 w 10000"/>
                <a:gd name="connsiteY2" fmla="*/ 281 h 10000"/>
                <a:gd name="connsiteX3" fmla="*/ 3403 w 10000"/>
                <a:gd name="connsiteY3" fmla="*/ 333 h 10000"/>
                <a:gd name="connsiteX4" fmla="*/ 2416 w 10000"/>
                <a:gd name="connsiteY4" fmla="*/ 980 h 10000"/>
                <a:gd name="connsiteX5" fmla="*/ 1230 w 10000"/>
                <a:gd name="connsiteY5" fmla="*/ 1391 h 10000"/>
                <a:gd name="connsiteX6" fmla="*/ 870 w 10000"/>
                <a:gd name="connsiteY6" fmla="*/ 1724 h 10000"/>
                <a:gd name="connsiteX7" fmla="*/ 509 w 10000"/>
                <a:gd name="connsiteY7" fmla="*/ 2223 h 10000"/>
                <a:gd name="connsiteX8" fmla="*/ 0 w 10000"/>
                <a:gd name="connsiteY8" fmla="*/ 3557 h 10000"/>
                <a:gd name="connsiteX9" fmla="*/ 74 w 10000"/>
                <a:gd name="connsiteY9" fmla="*/ 4167 h 10000"/>
                <a:gd name="connsiteX10" fmla="*/ 577 w 10000"/>
                <a:gd name="connsiteY10" fmla="*/ 4281 h 10000"/>
                <a:gd name="connsiteX11" fmla="*/ 2174 w 10000"/>
                <a:gd name="connsiteY11" fmla="*/ 4390 h 10000"/>
                <a:gd name="connsiteX12" fmla="*/ 2391 w 10000"/>
                <a:gd name="connsiteY12" fmla="*/ 4500 h 10000"/>
                <a:gd name="connsiteX13" fmla="*/ 2534 w 10000"/>
                <a:gd name="connsiteY13" fmla="*/ 4834 h 10000"/>
                <a:gd name="connsiteX14" fmla="*/ 2391 w 10000"/>
                <a:gd name="connsiteY14" fmla="*/ 5390 h 10000"/>
                <a:gd name="connsiteX15" fmla="*/ 1739 w 10000"/>
                <a:gd name="connsiteY15" fmla="*/ 6224 h 10000"/>
                <a:gd name="connsiteX16" fmla="*/ 1539 w 10000"/>
                <a:gd name="connsiteY16" fmla="*/ 7196 h 10000"/>
                <a:gd name="connsiteX17" fmla="*/ 2249 w 10000"/>
                <a:gd name="connsiteY17" fmla="*/ 8167 h 10000"/>
                <a:gd name="connsiteX18" fmla="*/ 3118 w 10000"/>
                <a:gd name="connsiteY18" fmla="*/ 8115 h 10000"/>
                <a:gd name="connsiteX19" fmla="*/ 3988 w 10000"/>
                <a:gd name="connsiteY19" fmla="*/ 7781 h 10000"/>
                <a:gd name="connsiteX20" fmla="*/ 4857 w 10000"/>
                <a:gd name="connsiteY20" fmla="*/ 7390 h 10000"/>
                <a:gd name="connsiteX21" fmla="*/ 6010 w 10000"/>
                <a:gd name="connsiteY21" fmla="*/ 7529 h 10000"/>
                <a:gd name="connsiteX22" fmla="*/ 5876 w 10000"/>
                <a:gd name="connsiteY22" fmla="*/ 8585 h 10000"/>
                <a:gd name="connsiteX23" fmla="*/ 6739 w 10000"/>
                <a:gd name="connsiteY23" fmla="*/ 10000 h 10000"/>
                <a:gd name="connsiteX24" fmla="*/ 8478 w 10000"/>
                <a:gd name="connsiteY24" fmla="*/ 9780 h 10000"/>
                <a:gd name="connsiteX25" fmla="*/ 8838 w 10000"/>
                <a:gd name="connsiteY25" fmla="*/ 9557 h 10000"/>
                <a:gd name="connsiteX26" fmla="*/ 8987 w 10000"/>
                <a:gd name="connsiteY26" fmla="*/ 9390 h 10000"/>
                <a:gd name="connsiteX27" fmla="*/ 9205 w 10000"/>
                <a:gd name="connsiteY27" fmla="*/ 9281 h 10000"/>
                <a:gd name="connsiteX28" fmla="*/ 10000 w 10000"/>
                <a:gd name="connsiteY28" fmla="*/ 6615 h 10000"/>
                <a:gd name="connsiteX29" fmla="*/ 9491 w 10000"/>
                <a:gd name="connsiteY29" fmla="*/ 4557 h 10000"/>
                <a:gd name="connsiteX30" fmla="*/ 9130 w 10000"/>
                <a:gd name="connsiteY30" fmla="*/ 4167 h 10000"/>
                <a:gd name="connsiteX31" fmla="*/ 8838 w 10000"/>
                <a:gd name="connsiteY31" fmla="*/ 3724 h 10000"/>
                <a:gd name="connsiteX32" fmla="*/ 8621 w 10000"/>
                <a:gd name="connsiteY32" fmla="*/ 3115 h 10000"/>
                <a:gd name="connsiteX33" fmla="*/ 9130 w 10000"/>
                <a:gd name="connsiteY33" fmla="*/ 1667 h 10000"/>
                <a:gd name="connsiteX34" fmla="*/ 9130 w 10000"/>
                <a:gd name="connsiteY34" fmla="*/ 558 h 10000"/>
                <a:gd name="connsiteX35" fmla="*/ 8261 w 10000"/>
                <a:gd name="connsiteY35" fmla="*/ 114 h 10000"/>
                <a:gd name="connsiteX36" fmla="*/ 7826 w 10000"/>
                <a:gd name="connsiteY36" fmla="*/ 0 h 10000"/>
                <a:gd name="connsiteX37" fmla="*/ 6443 w 10000"/>
                <a:gd name="connsiteY37" fmla="*/ 166 h 10000"/>
                <a:gd name="connsiteX0" fmla="*/ 6396 w 9953"/>
                <a:gd name="connsiteY0" fmla="*/ 166 h 10000"/>
                <a:gd name="connsiteX1" fmla="*/ 4268 w 9953"/>
                <a:gd name="connsiteY1" fmla="*/ 529 h 10000"/>
                <a:gd name="connsiteX2" fmla="*/ 3808 w 9953"/>
                <a:gd name="connsiteY2" fmla="*/ 281 h 10000"/>
                <a:gd name="connsiteX3" fmla="*/ 3356 w 9953"/>
                <a:gd name="connsiteY3" fmla="*/ 333 h 10000"/>
                <a:gd name="connsiteX4" fmla="*/ 2369 w 9953"/>
                <a:gd name="connsiteY4" fmla="*/ 980 h 10000"/>
                <a:gd name="connsiteX5" fmla="*/ 1183 w 9953"/>
                <a:gd name="connsiteY5" fmla="*/ 1391 h 10000"/>
                <a:gd name="connsiteX6" fmla="*/ 823 w 9953"/>
                <a:gd name="connsiteY6" fmla="*/ 1724 h 10000"/>
                <a:gd name="connsiteX7" fmla="*/ 462 w 9953"/>
                <a:gd name="connsiteY7" fmla="*/ 2223 h 10000"/>
                <a:gd name="connsiteX8" fmla="*/ 52 w 9953"/>
                <a:gd name="connsiteY8" fmla="*/ 3151 h 10000"/>
                <a:gd name="connsiteX9" fmla="*/ 27 w 9953"/>
                <a:gd name="connsiteY9" fmla="*/ 4167 h 10000"/>
                <a:gd name="connsiteX10" fmla="*/ 530 w 9953"/>
                <a:gd name="connsiteY10" fmla="*/ 4281 h 10000"/>
                <a:gd name="connsiteX11" fmla="*/ 2127 w 9953"/>
                <a:gd name="connsiteY11" fmla="*/ 4390 h 10000"/>
                <a:gd name="connsiteX12" fmla="*/ 2344 w 9953"/>
                <a:gd name="connsiteY12" fmla="*/ 4500 h 10000"/>
                <a:gd name="connsiteX13" fmla="*/ 2487 w 9953"/>
                <a:gd name="connsiteY13" fmla="*/ 4834 h 10000"/>
                <a:gd name="connsiteX14" fmla="*/ 2344 w 9953"/>
                <a:gd name="connsiteY14" fmla="*/ 5390 h 10000"/>
                <a:gd name="connsiteX15" fmla="*/ 1692 w 9953"/>
                <a:gd name="connsiteY15" fmla="*/ 6224 h 10000"/>
                <a:gd name="connsiteX16" fmla="*/ 1492 w 9953"/>
                <a:gd name="connsiteY16" fmla="*/ 7196 h 10000"/>
                <a:gd name="connsiteX17" fmla="*/ 2202 w 9953"/>
                <a:gd name="connsiteY17" fmla="*/ 8167 h 10000"/>
                <a:gd name="connsiteX18" fmla="*/ 3071 w 9953"/>
                <a:gd name="connsiteY18" fmla="*/ 8115 h 10000"/>
                <a:gd name="connsiteX19" fmla="*/ 3941 w 9953"/>
                <a:gd name="connsiteY19" fmla="*/ 7781 h 10000"/>
                <a:gd name="connsiteX20" fmla="*/ 4810 w 9953"/>
                <a:gd name="connsiteY20" fmla="*/ 7390 h 10000"/>
                <a:gd name="connsiteX21" fmla="*/ 5963 w 9953"/>
                <a:gd name="connsiteY21" fmla="*/ 7529 h 10000"/>
                <a:gd name="connsiteX22" fmla="*/ 5829 w 9953"/>
                <a:gd name="connsiteY22" fmla="*/ 8585 h 10000"/>
                <a:gd name="connsiteX23" fmla="*/ 6692 w 9953"/>
                <a:gd name="connsiteY23" fmla="*/ 10000 h 10000"/>
                <a:gd name="connsiteX24" fmla="*/ 8431 w 9953"/>
                <a:gd name="connsiteY24" fmla="*/ 9780 h 10000"/>
                <a:gd name="connsiteX25" fmla="*/ 8791 w 9953"/>
                <a:gd name="connsiteY25" fmla="*/ 9557 h 10000"/>
                <a:gd name="connsiteX26" fmla="*/ 8940 w 9953"/>
                <a:gd name="connsiteY26" fmla="*/ 9390 h 10000"/>
                <a:gd name="connsiteX27" fmla="*/ 9158 w 9953"/>
                <a:gd name="connsiteY27" fmla="*/ 9281 h 10000"/>
                <a:gd name="connsiteX28" fmla="*/ 9953 w 9953"/>
                <a:gd name="connsiteY28" fmla="*/ 6615 h 10000"/>
                <a:gd name="connsiteX29" fmla="*/ 9444 w 9953"/>
                <a:gd name="connsiteY29" fmla="*/ 4557 h 10000"/>
                <a:gd name="connsiteX30" fmla="*/ 9083 w 9953"/>
                <a:gd name="connsiteY30" fmla="*/ 4167 h 10000"/>
                <a:gd name="connsiteX31" fmla="*/ 8791 w 9953"/>
                <a:gd name="connsiteY31" fmla="*/ 3724 h 10000"/>
                <a:gd name="connsiteX32" fmla="*/ 8574 w 9953"/>
                <a:gd name="connsiteY32" fmla="*/ 3115 h 10000"/>
                <a:gd name="connsiteX33" fmla="*/ 9083 w 9953"/>
                <a:gd name="connsiteY33" fmla="*/ 1667 h 10000"/>
                <a:gd name="connsiteX34" fmla="*/ 9083 w 9953"/>
                <a:gd name="connsiteY34" fmla="*/ 558 h 10000"/>
                <a:gd name="connsiteX35" fmla="*/ 8214 w 9953"/>
                <a:gd name="connsiteY35" fmla="*/ 114 h 10000"/>
                <a:gd name="connsiteX36" fmla="*/ 7779 w 9953"/>
                <a:gd name="connsiteY36" fmla="*/ 0 h 10000"/>
                <a:gd name="connsiteX37" fmla="*/ 6396 w 9953"/>
                <a:gd name="connsiteY37" fmla="*/ 166 h 10000"/>
                <a:gd name="connsiteX0" fmla="*/ 6426 w 10000"/>
                <a:gd name="connsiteY0" fmla="*/ 166 h 10000"/>
                <a:gd name="connsiteX1" fmla="*/ 4288 w 10000"/>
                <a:gd name="connsiteY1" fmla="*/ 529 h 10000"/>
                <a:gd name="connsiteX2" fmla="*/ 3826 w 10000"/>
                <a:gd name="connsiteY2" fmla="*/ 281 h 10000"/>
                <a:gd name="connsiteX3" fmla="*/ 3372 w 10000"/>
                <a:gd name="connsiteY3" fmla="*/ 333 h 10000"/>
                <a:gd name="connsiteX4" fmla="*/ 2380 w 10000"/>
                <a:gd name="connsiteY4" fmla="*/ 980 h 10000"/>
                <a:gd name="connsiteX5" fmla="*/ 1189 w 10000"/>
                <a:gd name="connsiteY5" fmla="*/ 1391 h 10000"/>
                <a:gd name="connsiteX6" fmla="*/ 827 w 10000"/>
                <a:gd name="connsiteY6" fmla="*/ 1724 h 10000"/>
                <a:gd name="connsiteX7" fmla="*/ 464 w 10000"/>
                <a:gd name="connsiteY7" fmla="*/ 2223 h 10000"/>
                <a:gd name="connsiteX8" fmla="*/ 52 w 10000"/>
                <a:gd name="connsiteY8" fmla="*/ 3151 h 10000"/>
                <a:gd name="connsiteX9" fmla="*/ 27 w 10000"/>
                <a:gd name="connsiteY9" fmla="*/ 4167 h 10000"/>
                <a:gd name="connsiteX10" fmla="*/ 533 w 10000"/>
                <a:gd name="connsiteY10" fmla="*/ 4281 h 10000"/>
                <a:gd name="connsiteX11" fmla="*/ 2137 w 10000"/>
                <a:gd name="connsiteY11" fmla="*/ 4390 h 10000"/>
                <a:gd name="connsiteX12" fmla="*/ 2355 w 10000"/>
                <a:gd name="connsiteY12" fmla="*/ 4500 h 10000"/>
                <a:gd name="connsiteX13" fmla="*/ 2499 w 10000"/>
                <a:gd name="connsiteY13" fmla="*/ 4834 h 10000"/>
                <a:gd name="connsiteX14" fmla="*/ 2355 w 10000"/>
                <a:gd name="connsiteY14" fmla="*/ 5390 h 10000"/>
                <a:gd name="connsiteX15" fmla="*/ 1700 w 10000"/>
                <a:gd name="connsiteY15" fmla="*/ 6224 h 10000"/>
                <a:gd name="connsiteX16" fmla="*/ 1499 w 10000"/>
                <a:gd name="connsiteY16" fmla="*/ 7196 h 10000"/>
                <a:gd name="connsiteX17" fmla="*/ 2212 w 10000"/>
                <a:gd name="connsiteY17" fmla="*/ 8167 h 10000"/>
                <a:gd name="connsiteX18" fmla="*/ 3086 w 10000"/>
                <a:gd name="connsiteY18" fmla="*/ 8115 h 10000"/>
                <a:gd name="connsiteX19" fmla="*/ 3960 w 10000"/>
                <a:gd name="connsiteY19" fmla="*/ 7781 h 10000"/>
                <a:gd name="connsiteX20" fmla="*/ 4833 w 10000"/>
                <a:gd name="connsiteY20" fmla="*/ 7390 h 10000"/>
                <a:gd name="connsiteX21" fmla="*/ 5991 w 10000"/>
                <a:gd name="connsiteY21" fmla="*/ 7529 h 10000"/>
                <a:gd name="connsiteX22" fmla="*/ 5857 w 10000"/>
                <a:gd name="connsiteY22" fmla="*/ 8585 h 10000"/>
                <a:gd name="connsiteX23" fmla="*/ 6724 w 10000"/>
                <a:gd name="connsiteY23" fmla="*/ 10000 h 10000"/>
                <a:gd name="connsiteX24" fmla="*/ 8471 w 10000"/>
                <a:gd name="connsiteY24" fmla="*/ 9780 h 10000"/>
                <a:gd name="connsiteX25" fmla="*/ 8833 w 10000"/>
                <a:gd name="connsiteY25" fmla="*/ 9557 h 10000"/>
                <a:gd name="connsiteX26" fmla="*/ 8982 w 10000"/>
                <a:gd name="connsiteY26" fmla="*/ 9390 h 10000"/>
                <a:gd name="connsiteX27" fmla="*/ 9201 w 10000"/>
                <a:gd name="connsiteY27" fmla="*/ 9281 h 10000"/>
                <a:gd name="connsiteX28" fmla="*/ 10000 w 10000"/>
                <a:gd name="connsiteY28" fmla="*/ 6615 h 10000"/>
                <a:gd name="connsiteX29" fmla="*/ 9489 w 10000"/>
                <a:gd name="connsiteY29" fmla="*/ 4557 h 10000"/>
                <a:gd name="connsiteX30" fmla="*/ 9126 w 10000"/>
                <a:gd name="connsiteY30" fmla="*/ 4167 h 10000"/>
                <a:gd name="connsiteX31" fmla="*/ 8833 w 10000"/>
                <a:gd name="connsiteY31" fmla="*/ 3724 h 10000"/>
                <a:gd name="connsiteX32" fmla="*/ 8614 w 10000"/>
                <a:gd name="connsiteY32" fmla="*/ 3115 h 10000"/>
                <a:gd name="connsiteX33" fmla="*/ 9126 w 10000"/>
                <a:gd name="connsiteY33" fmla="*/ 1667 h 10000"/>
                <a:gd name="connsiteX34" fmla="*/ 9126 w 10000"/>
                <a:gd name="connsiteY34" fmla="*/ 558 h 10000"/>
                <a:gd name="connsiteX35" fmla="*/ 8253 w 10000"/>
                <a:gd name="connsiteY35" fmla="*/ 114 h 10000"/>
                <a:gd name="connsiteX36" fmla="*/ 7816 w 10000"/>
                <a:gd name="connsiteY36" fmla="*/ 0 h 10000"/>
                <a:gd name="connsiteX37" fmla="*/ 6426 w 10000"/>
                <a:gd name="connsiteY37" fmla="*/ 166 h 10000"/>
                <a:gd name="connsiteX0" fmla="*/ 6496 w 10070"/>
                <a:gd name="connsiteY0" fmla="*/ 166 h 10000"/>
                <a:gd name="connsiteX1" fmla="*/ 4358 w 10070"/>
                <a:gd name="connsiteY1" fmla="*/ 529 h 10000"/>
                <a:gd name="connsiteX2" fmla="*/ 3896 w 10070"/>
                <a:gd name="connsiteY2" fmla="*/ 281 h 10000"/>
                <a:gd name="connsiteX3" fmla="*/ 3442 w 10070"/>
                <a:gd name="connsiteY3" fmla="*/ 333 h 10000"/>
                <a:gd name="connsiteX4" fmla="*/ 2450 w 10070"/>
                <a:gd name="connsiteY4" fmla="*/ 980 h 10000"/>
                <a:gd name="connsiteX5" fmla="*/ 1259 w 10070"/>
                <a:gd name="connsiteY5" fmla="*/ 1391 h 10000"/>
                <a:gd name="connsiteX6" fmla="*/ 897 w 10070"/>
                <a:gd name="connsiteY6" fmla="*/ 1724 h 10000"/>
                <a:gd name="connsiteX7" fmla="*/ 534 w 10070"/>
                <a:gd name="connsiteY7" fmla="*/ 2223 h 10000"/>
                <a:gd name="connsiteX8" fmla="*/ 122 w 10070"/>
                <a:gd name="connsiteY8" fmla="*/ 3151 h 10000"/>
                <a:gd name="connsiteX9" fmla="*/ 97 w 10070"/>
                <a:gd name="connsiteY9" fmla="*/ 4167 h 10000"/>
                <a:gd name="connsiteX10" fmla="*/ 603 w 10070"/>
                <a:gd name="connsiteY10" fmla="*/ 4281 h 10000"/>
                <a:gd name="connsiteX11" fmla="*/ 2207 w 10070"/>
                <a:gd name="connsiteY11" fmla="*/ 4390 h 10000"/>
                <a:gd name="connsiteX12" fmla="*/ 2425 w 10070"/>
                <a:gd name="connsiteY12" fmla="*/ 4500 h 10000"/>
                <a:gd name="connsiteX13" fmla="*/ 2569 w 10070"/>
                <a:gd name="connsiteY13" fmla="*/ 4834 h 10000"/>
                <a:gd name="connsiteX14" fmla="*/ 2425 w 10070"/>
                <a:gd name="connsiteY14" fmla="*/ 5390 h 10000"/>
                <a:gd name="connsiteX15" fmla="*/ 1770 w 10070"/>
                <a:gd name="connsiteY15" fmla="*/ 6224 h 10000"/>
                <a:gd name="connsiteX16" fmla="*/ 1569 w 10070"/>
                <a:gd name="connsiteY16" fmla="*/ 7196 h 10000"/>
                <a:gd name="connsiteX17" fmla="*/ 2282 w 10070"/>
                <a:gd name="connsiteY17" fmla="*/ 8167 h 10000"/>
                <a:gd name="connsiteX18" fmla="*/ 3156 w 10070"/>
                <a:gd name="connsiteY18" fmla="*/ 8115 h 10000"/>
                <a:gd name="connsiteX19" fmla="*/ 4030 w 10070"/>
                <a:gd name="connsiteY19" fmla="*/ 7781 h 10000"/>
                <a:gd name="connsiteX20" fmla="*/ 4903 w 10070"/>
                <a:gd name="connsiteY20" fmla="*/ 7390 h 10000"/>
                <a:gd name="connsiteX21" fmla="*/ 6061 w 10070"/>
                <a:gd name="connsiteY21" fmla="*/ 7529 h 10000"/>
                <a:gd name="connsiteX22" fmla="*/ 5927 w 10070"/>
                <a:gd name="connsiteY22" fmla="*/ 8585 h 10000"/>
                <a:gd name="connsiteX23" fmla="*/ 6794 w 10070"/>
                <a:gd name="connsiteY23" fmla="*/ 10000 h 10000"/>
                <a:gd name="connsiteX24" fmla="*/ 8541 w 10070"/>
                <a:gd name="connsiteY24" fmla="*/ 9780 h 10000"/>
                <a:gd name="connsiteX25" fmla="*/ 8903 w 10070"/>
                <a:gd name="connsiteY25" fmla="*/ 9557 h 10000"/>
                <a:gd name="connsiteX26" fmla="*/ 9052 w 10070"/>
                <a:gd name="connsiteY26" fmla="*/ 9390 h 10000"/>
                <a:gd name="connsiteX27" fmla="*/ 9271 w 10070"/>
                <a:gd name="connsiteY27" fmla="*/ 9281 h 10000"/>
                <a:gd name="connsiteX28" fmla="*/ 10070 w 10070"/>
                <a:gd name="connsiteY28" fmla="*/ 6615 h 10000"/>
                <a:gd name="connsiteX29" fmla="*/ 9559 w 10070"/>
                <a:gd name="connsiteY29" fmla="*/ 4557 h 10000"/>
                <a:gd name="connsiteX30" fmla="*/ 9196 w 10070"/>
                <a:gd name="connsiteY30" fmla="*/ 4167 h 10000"/>
                <a:gd name="connsiteX31" fmla="*/ 8903 w 10070"/>
                <a:gd name="connsiteY31" fmla="*/ 3724 h 10000"/>
                <a:gd name="connsiteX32" fmla="*/ 8684 w 10070"/>
                <a:gd name="connsiteY32" fmla="*/ 3115 h 10000"/>
                <a:gd name="connsiteX33" fmla="*/ 9196 w 10070"/>
                <a:gd name="connsiteY33" fmla="*/ 1667 h 10000"/>
                <a:gd name="connsiteX34" fmla="*/ 9196 w 10070"/>
                <a:gd name="connsiteY34" fmla="*/ 558 h 10000"/>
                <a:gd name="connsiteX35" fmla="*/ 8323 w 10070"/>
                <a:gd name="connsiteY35" fmla="*/ 114 h 10000"/>
                <a:gd name="connsiteX36" fmla="*/ 7886 w 10070"/>
                <a:gd name="connsiteY36" fmla="*/ 0 h 10000"/>
                <a:gd name="connsiteX37" fmla="*/ 6496 w 10070"/>
                <a:gd name="connsiteY37" fmla="*/ 166 h 10000"/>
                <a:gd name="connsiteX0" fmla="*/ 6496 w 10070"/>
                <a:gd name="connsiteY0" fmla="*/ 166 h 10000"/>
                <a:gd name="connsiteX1" fmla="*/ 4358 w 10070"/>
                <a:gd name="connsiteY1" fmla="*/ 529 h 10000"/>
                <a:gd name="connsiteX2" fmla="*/ 3896 w 10070"/>
                <a:gd name="connsiteY2" fmla="*/ 281 h 10000"/>
                <a:gd name="connsiteX3" fmla="*/ 3442 w 10070"/>
                <a:gd name="connsiteY3" fmla="*/ 333 h 10000"/>
                <a:gd name="connsiteX4" fmla="*/ 2450 w 10070"/>
                <a:gd name="connsiteY4" fmla="*/ 980 h 10000"/>
                <a:gd name="connsiteX5" fmla="*/ 1259 w 10070"/>
                <a:gd name="connsiteY5" fmla="*/ 1391 h 10000"/>
                <a:gd name="connsiteX6" fmla="*/ 897 w 10070"/>
                <a:gd name="connsiteY6" fmla="*/ 1724 h 10000"/>
                <a:gd name="connsiteX7" fmla="*/ 534 w 10070"/>
                <a:gd name="connsiteY7" fmla="*/ 2223 h 10000"/>
                <a:gd name="connsiteX8" fmla="*/ 122 w 10070"/>
                <a:gd name="connsiteY8" fmla="*/ 3151 h 10000"/>
                <a:gd name="connsiteX9" fmla="*/ 97 w 10070"/>
                <a:gd name="connsiteY9" fmla="*/ 4167 h 10000"/>
                <a:gd name="connsiteX10" fmla="*/ 1210 w 10070"/>
                <a:gd name="connsiteY10" fmla="*/ 4281 h 10000"/>
                <a:gd name="connsiteX11" fmla="*/ 2207 w 10070"/>
                <a:gd name="connsiteY11" fmla="*/ 4390 h 10000"/>
                <a:gd name="connsiteX12" fmla="*/ 2425 w 10070"/>
                <a:gd name="connsiteY12" fmla="*/ 4500 h 10000"/>
                <a:gd name="connsiteX13" fmla="*/ 2569 w 10070"/>
                <a:gd name="connsiteY13" fmla="*/ 4834 h 10000"/>
                <a:gd name="connsiteX14" fmla="*/ 2425 w 10070"/>
                <a:gd name="connsiteY14" fmla="*/ 5390 h 10000"/>
                <a:gd name="connsiteX15" fmla="*/ 1770 w 10070"/>
                <a:gd name="connsiteY15" fmla="*/ 6224 h 10000"/>
                <a:gd name="connsiteX16" fmla="*/ 1569 w 10070"/>
                <a:gd name="connsiteY16" fmla="*/ 7196 h 10000"/>
                <a:gd name="connsiteX17" fmla="*/ 2282 w 10070"/>
                <a:gd name="connsiteY17" fmla="*/ 8167 h 10000"/>
                <a:gd name="connsiteX18" fmla="*/ 3156 w 10070"/>
                <a:gd name="connsiteY18" fmla="*/ 8115 h 10000"/>
                <a:gd name="connsiteX19" fmla="*/ 4030 w 10070"/>
                <a:gd name="connsiteY19" fmla="*/ 7781 h 10000"/>
                <a:gd name="connsiteX20" fmla="*/ 4903 w 10070"/>
                <a:gd name="connsiteY20" fmla="*/ 7390 h 10000"/>
                <a:gd name="connsiteX21" fmla="*/ 6061 w 10070"/>
                <a:gd name="connsiteY21" fmla="*/ 7529 h 10000"/>
                <a:gd name="connsiteX22" fmla="*/ 5927 w 10070"/>
                <a:gd name="connsiteY22" fmla="*/ 8585 h 10000"/>
                <a:gd name="connsiteX23" fmla="*/ 6794 w 10070"/>
                <a:gd name="connsiteY23" fmla="*/ 10000 h 10000"/>
                <a:gd name="connsiteX24" fmla="*/ 8541 w 10070"/>
                <a:gd name="connsiteY24" fmla="*/ 9780 h 10000"/>
                <a:gd name="connsiteX25" fmla="*/ 8903 w 10070"/>
                <a:gd name="connsiteY25" fmla="*/ 9557 h 10000"/>
                <a:gd name="connsiteX26" fmla="*/ 9052 w 10070"/>
                <a:gd name="connsiteY26" fmla="*/ 9390 h 10000"/>
                <a:gd name="connsiteX27" fmla="*/ 9271 w 10070"/>
                <a:gd name="connsiteY27" fmla="*/ 9281 h 10000"/>
                <a:gd name="connsiteX28" fmla="*/ 10070 w 10070"/>
                <a:gd name="connsiteY28" fmla="*/ 6615 h 10000"/>
                <a:gd name="connsiteX29" fmla="*/ 9559 w 10070"/>
                <a:gd name="connsiteY29" fmla="*/ 4557 h 10000"/>
                <a:gd name="connsiteX30" fmla="*/ 9196 w 10070"/>
                <a:gd name="connsiteY30" fmla="*/ 4167 h 10000"/>
                <a:gd name="connsiteX31" fmla="*/ 8903 w 10070"/>
                <a:gd name="connsiteY31" fmla="*/ 3724 h 10000"/>
                <a:gd name="connsiteX32" fmla="*/ 8684 w 10070"/>
                <a:gd name="connsiteY32" fmla="*/ 3115 h 10000"/>
                <a:gd name="connsiteX33" fmla="*/ 9196 w 10070"/>
                <a:gd name="connsiteY33" fmla="*/ 1667 h 10000"/>
                <a:gd name="connsiteX34" fmla="*/ 9196 w 10070"/>
                <a:gd name="connsiteY34" fmla="*/ 558 h 10000"/>
                <a:gd name="connsiteX35" fmla="*/ 8323 w 10070"/>
                <a:gd name="connsiteY35" fmla="*/ 114 h 10000"/>
                <a:gd name="connsiteX36" fmla="*/ 7886 w 10070"/>
                <a:gd name="connsiteY36" fmla="*/ 0 h 10000"/>
                <a:gd name="connsiteX37" fmla="*/ 6496 w 10070"/>
                <a:gd name="connsiteY37" fmla="*/ 166 h 10000"/>
                <a:gd name="connsiteX0" fmla="*/ 6496 w 10070"/>
                <a:gd name="connsiteY0" fmla="*/ 166 h 10000"/>
                <a:gd name="connsiteX1" fmla="*/ 4358 w 10070"/>
                <a:gd name="connsiteY1" fmla="*/ 529 h 10000"/>
                <a:gd name="connsiteX2" fmla="*/ 3896 w 10070"/>
                <a:gd name="connsiteY2" fmla="*/ 281 h 10000"/>
                <a:gd name="connsiteX3" fmla="*/ 3442 w 10070"/>
                <a:gd name="connsiteY3" fmla="*/ 333 h 10000"/>
                <a:gd name="connsiteX4" fmla="*/ 2450 w 10070"/>
                <a:gd name="connsiteY4" fmla="*/ 980 h 10000"/>
                <a:gd name="connsiteX5" fmla="*/ 1259 w 10070"/>
                <a:gd name="connsiteY5" fmla="*/ 1391 h 10000"/>
                <a:gd name="connsiteX6" fmla="*/ 897 w 10070"/>
                <a:gd name="connsiteY6" fmla="*/ 1724 h 10000"/>
                <a:gd name="connsiteX7" fmla="*/ 534 w 10070"/>
                <a:gd name="connsiteY7" fmla="*/ 2223 h 10000"/>
                <a:gd name="connsiteX8" fmla="*/ 122 w 10070"/>
                <a:gd name="connsiteY8" fmla="*/ 3151 h 10000"/>
                <a:gd name="connsiteX9" fmla="*/ 97 w 10070"/>
                <a:gd name="connsiteY9" fmla="*/ 4167 h 10000"/>
                <a:gd name="connsiteX10" fmla="*/ 1210 w 10070"/>
                <a:gd name="connsiteY10" fmla="*/ 4281 h 10000"/>
                <a:gd name="connsiteX11" fmla="*/ 2207 w 10070"/>
                <a:gd name="connsiteY11" fmla="*/ 4390 h 10000"/>
                <a:gd name="connsiteX12" fmla="*/ 2425 w 10070"/>
                <a:gd name="connsiteY12" fmla="*/ 4500 h 10000"/>
                <a:gd name="connsiteX13" fmla="*/ 2569 w 10070"/>
                <a:gd name="connsiteY13" fmla="*/ 4834 h 10000"/>
                <a:gd name="connsiteX14" fmla="*/ 2425 w 10070"/>
                <a:gd name="connsiteY14" fmla="*/ 5390 h 10000"/>
                <a:gd name="connsiteX15" fmla="*/ 1770 w 10070"/>
                <a:gd name="connsiteY15" fmla="*/ 6224 h 10000"/>
                <a:gd name="connsiteX16" fmla="*/ 1569 w 10070"/>
                <a:gd name="connsiteY16" fmla="*/ 7196 h 10000"/>
                <a:gd name="connsiteX17" fmla="*/ 2282 w 10070"/>
                <a:gd name="connsiteY17" fmla="*/ 8167 h 10000"/>
                <a:gd name="connsiteX18" fmla="*/ 3156 w 10070"/>
                <a:gd name="connsiteY18" fmla="*/ 8115 h 10000"/>
                <a:gd name="connsiteX19" fmla="*/ 4030 w 10070"/>
                <a:gd name="connsiteY19" fmla="*/ 7781 h 10000"/>
                <a:gd name="connsiteX20" fmla="*/ 4903 w 10070"/>
                <a:gd name="connsiteY20" fmla="*/ 7390 h 10000"/>
                <a:gd name="connsiteX21" fmla="*/ 6061 w 10070"/>
                <a:gd name="connsiteY21" fmla="*/ 7529 h 10000"/>
                <a:gd name="connsiteX22" fmla="*/ 5927 w 10070"/>
                <a:gd name="connsiteY22" fmla="*/ 8585 h 10000"/>
                <a:gd name="connsiteX23" fmla="*/ 6794 w 10070"/>
                <a:gd name="connsiteY23" fmla="*/ 10000 h 10000"/>
                <a:gd name="connsiteX24" fmla="*/ 8541 w 10070"/>
                <a:gd name="connsiteY24" fmla="*/ 9780 h 10000"/>
                <a:gd name="connsiteX25" fmla="*/ 8903 w 10070"/>
                <a:gd name="connsiteY25" fmla="*/ 9557 h 10000"/>
                <a:gd name="connsiteX26" fmla="*/ 9052 w 10070"/>
                <a:gd name="connsiteY26" fmla="*/ 9390 h 10000"/>
                <a:gd name="connsiteX27" fmla="*/ 9271 w 10070"/>
                <a:gd name="connsiteY27" fmla="*/ 9281 h 10000"/>
                <a:gd name="connsiteX28" fmla="*/ 10070 w 10070"/>
                <a:gd name="connsiteY28" fmla="*/ 6615 h 10000"/>
                <a:gd name="connsiteX29" fmla="*/ 9559 w 10070"/>
                <a:gd name="connsiteY29" fmla="*/ 4557 h 10000"/>
                <a:gd name="connsiteX30" fmla="*/ 9196 w 10070"/>
                <a:gd name="connsiteY30" fmla="*/ 4167 h 10000"/>
                <a:gd name="connsiteX31" fmla="*/ 8903 w 10070"/>
                <a:gd name="connsiteY31" fmla="*/ 3724 h 10000"/>
                <a:gd name="connsiteX32" fmla="*/ 8684 w 10070"/>
                <a:gd name="connsiteY32" fmla="*/ 3115 h 10000"/>
                <a:gd name="connsiteX33" fmla="*/ 9196 w 10070"/>
                <a:gd name="connsiteY33" fmla="*/ 1667 h 10000"/>
                <a:gd name="connsiteX34" fmla="*/ 9196 w 10070"/>
                <a:gd name="connsiteY34" fmla="*/ 558 h 10000"/>
                <a:gd name="connsiteX35" fmla="*/ 8323 w 10070"/>
                <a:gd name="connsiteY35" fmla="*/ 114 h 10000"/>
                <a:gd name="connsiteX36" fmla="*/ 7886 w 10070"/>
                <a:gd name="connsiteY36" fmla="*/ 0 h 10000"/>
                <a:gd name="connsiteX37" fmla="*/ 6496 w 10070"/>
                <a:gd name="connsiteY37" fmla="*/ 166 h 10000"/>
                <a:gd name="connsiteX0" fmla="*/ 6496 w 10070"/>
                <a:gd name="connsiteY0" fmla="*/ 166 h 10000"/>
                <a:gd name="connsiteX1" fmla="*/ 4358 w 10070"/>
                <a:gd name="connsiteY1" fmla="*/ 529 h 10000"/>
                <a:gd name="connsiteX2" fmla="*/ 3896 w 10070"/>
                <a:gd name="connsiteY2" fmla="*/ 281 h 10000"/>
                <a:gd name="connsiteX3" fmla="*/ 3442 w 10070"/>
                <a:gd name="connsiteY3" fmla="*/ 333 h 10000"/>
                <a:gd name="connsiteX4" fmla="*/ 2450 w 10070"/>
                <a:gd name="connsiteY4" fmla="*/ 980 h 10000"/>
                <a:gd name="connsiteX5" fmla="*/ 1259 w 10070"/>
                <a:gd name="connsiteY5" fmla="*/ 1391 h 10000"/>
                <a:gd name="connsiteX6" fmla="*/ 897 w 10070"/>
                <a:gd name="connsiteY6" fmla="*/ 1724 h 10000"/>
                <a:gd name="connsiteX7" fmla="*/ 534 w 10070"/>
                <a:gd name="connsiteY7" fmla="*/ 2223 h 10000"/>
                <a:gd name="connsiteX8" fmla="*/ 122 w 10070"/>
                <a:gd name="connsiteY8" fmla="*/ 3151 h 10000"/>
                <a:gd name="connsiteX9" fmla="*/ 97 w 10070"/>
                <a:gd name="connsiteY9" fmla="*/ 4167 h 10000"/>
                <a:gd name="connsiteX10" fmla="*/ 1061 w 10070"/>
                <a:gd name="connsiteY10" fmla="*/ 4623 h 10000"/>
                <a:gd name="connsiteX11" fmla="*/ 2207 w 10070"/>
                <a:gd name="connsiteY11" fmla="*/ 4390 h 10000"/>
                <a:gd name="connsiteX12" fmla="*/ 2425 w 10070"/>
                <a:gd name="connsiteY12" fmla="*/ 4500 h 10000"/>
                <a:gd name="connsiteX13" fmla="*/ 2569 w 10070"/>
                <a:gd name="connsiteY13" fmla="*/ 4834 h 10000"/>
                <a:gd name="connsiteX14" fmla="*/ 2425 w 10070"/>
                <a:gd name="connsiteY14" fmla="*/ 5390 h 10000"/>
                <a:gd name="connsiteX15" fmla="*/ 1770 w 10070"/>
                <a:gd name="connsiteY15" fmla="*/ 6224 h 10000"/>
                <a:gd name="connsiteX16" fmla="*/ 1569 w 10070"/>
                <a:gd name="connsiteY16" fmla="*/ 7196 h 10000"/>
                <a:gd name="connsiteX17" fmla="*/ 2282 w 10070"/>
                <a:gd name="connsiteY17" fmla="*/ 8167 h 10000"/>
                <a:gd name="connsiteX18" fmla="*/ 3156 w 10070"/>
                <a:gd name="connsiteY18" fmla="*/ 8115 h 10000"/>
                <a:gd name="connsiteX19" fmla="*/ 4030 w 10070"/>
                <a:gd name="connsiteY19" fmla="*/ 7781 h 10000"/>
                <a:gd name="connsiteX20" fmla="*/ 4903 w 10070"/>
                <a:gd name="connsiteY20" fmla="*/ 7390 h 10000"/>
                <a:gd name="connsiteX21" fmla="*/ 6061 w 10070"/>
                <a:gd name="connsiteY21" fmla="*/ 7529 h 10000"/>
                <a:gd name="connsiteX22" fmla="*/ 5927 w 10070"/>
                <a:gd name="connsiteY22" fmla="*/ 8585 h 10000"/>
                <a:gd name="connsiteX23" fmla="*/ 6794 w 10070"/>
                <a:gd name="connsiteY23" fmla="*/ 10000 h 10000"/>
                <a:gd name="connsiteX24" fmla="*/ 8541 w 10070"/>
                <a:gd name="connsiteY24" fmla="*/ 9780 h 10000"/>
                <a:gd name="connsiteX25" fmla="*/ 8903 w 10070"/>
                <a:gd name="connsiteY25" fmla="*/ 9557 h 10000"/>
                <a:gd name="connsiteX26" fmla="*/ 9052 w 10070"/>
                <a:gd name="connsiteY26" fmla="*/ 9390 h 10000"/>
                <a:gd name="connsiteX27" fmla="*/ 9271 w 10070"/>
                <a:gd name="connsiteY27" fmla="*/ 9281 h 10000"/>
                <a:gd name="connsiteX28" fmla="*/ 10070 w 10070"/>
                <a:gd name="connsiteY28" fmla="*/ 6615 h 10000"/>
                <a:gd name="connsiteX29" fmla="*/ 9559 w 10070"/>
                <a:gd name="connsiteY29" fmla="*/ 4557 h 10000"/>
                <a:gd name="connsiteX30" fmla="*/ 9196 w 10070"/>
                <a:gd name="connsiteY30" fmla="*/ 4167 h 10000"/>
                <a:gd name="connsiteX31" fmla="*/ 8903 w 10070"/>
                <a:gd name="connsiteY31" fmla="*/ 3724 h 10000"/>
                <a:gd name="connsiteX32" fmla="*/ 8684 w 10070"/>
                <a:gd name="connsiteY32" fmla="*/ 3115 h 10000"/>
                <a:gd name="connsiteX33" fmla="*/ 9196 w 10070"/>
                <a:gd name="connsiteY33" fmla="*/ 1667 h 10000"/>
                <a:gd name="connsiteX34" fmla="*/ 9196 w 10070"/>
                <a:gd name="connsiteY34" fmla="*/ 558 h 10000"/>
                <a:gd name="connsiteX35" fmla="*/ 8323 w 10070"/>
                <a:gd name="connsiteY35" fmla="*/ 114 h 10000"/>
                <a:gd name="connsiteX36" fmla="*/ 7886 w 10070"/>
                <a:gd name="connsiteY36" fmla="*/ 0 h 10000"/>
                <a:gd name="connsiteX37" fmla="*/ 6496 w 10070"/>
                <a:gd name="connsiteY37" fmla="*/ 166 h 10000"/>
                <a:gd name="connsiteX0" fmla="*/ 6496 w 10070"/>
                <a:gd name="connsiteY0" fmla="*/ 166 h 10000"/>
                <a:gd name="connsiteX1" fmla="*/ 4358 w 10070"/>
                <a:gd name="connsiteY1" fmla="*/ 529 h 10000"/>
                <a:gd name="connsiteX2" fmla="*/ 3896 w 10070"/>
                <a:gd name="connsiteY2" fmla="*/ 281 h 10000"/>
                <a:gd name="connsiteX3" fmla="*/ 3442 w 10070"/>
                <a:gd name="connsiteY3" fmla="*/ 333 h 10000"/>
                <a:gd name="connsiteX4" fmla="*/ 2450 w 10070"/>
                <a:gd name="connsiteY4" fmla="*/ 980 h 10000"/>
                <a:gd name="connsiteX5" fmla="*/ 1259 w 10070"/>
                <a:gd name="connsiteY5" fmla="*/ 1391 h 10000"/>
                <a:gd name="connsiteX6" fmla="*/ 897 w 10070"/>
                <a:gd name="connsiteY6" fmla="*/ 1724 h 10000"/>
                <a:gd name="connsiteX7" fmla="*/ 534 w 10070"/>
                <a:gd name="connsiteY7" fmla="*/ 2223 h 10000"/>
                <a:gd name="connsiteX8" fmla="*/ 122 w 10070"/>
                <a:gd name="connsiteY8" fmla="*/ 3151 h 10000"/>
                <a:gd name="connsiteX9" fmla="*/ 97 w 10070"/>
                <a:gd name="connsiteY9" fmla="*/ 4167 h 10000"/>
                <a:gd name="connsiteX10" fmla="*/ 1061 w 10070"/>
                <a:gd name="connsiteY10" fmla="*/ 4623 h 10000"/>
                <a:gd name="connsiteX11" fmla="*/ 2207 w 10070"/>
                <a:gd name="connsiteY11" fmla="*/ 4390 h 10000"/>
                <a:gd name="connsiteX12" fmla="*/ 2425 w 10070"/>
                <a:gd name="connsiteY12" fmla="*/ 4500 h 10000"/>
                <a:gd name="connsiteX13" fmla="*/ 2569 w 10070"/>
                <a:gd name="connsiteY13" fmla="*/ 4834 h 10000"/>
                <a:gd name="connsiteX14" fmla="*/ 2425 w 10070"/>
                <a:gd name="connsiteY14" fmla="*/ 5390 h 10000"/>
                <a:gd name="connsiteX15" fmla="*/ 1770 w 10070"/>
                <a:gd name="connsiteY15" fmla="*/ 6224 h 10000"/>
                <a:gd name="connsiteX16" fmla="*/ 1569 w 10070"/>
                <a:gd name="connsiteY16" fmla="*/ 7196 h 10000"/>
                <a:gd name="connsiteX17" fmla="*/ 2282 w 10070"/>
                <a:gd name="connsiteY17" fmla="*/ 8167 h 10000"/>
                <a:gd name="connsiteX18" fmla="*/ 3156 w 10070"/>
                <a:gd name="connsiteY18" fmla="*/ 8115 h 10000"/>
                <a:gd name="connsiteX19" fmla="*/ 4030 w 10070"/>
                <a:gd name="connsiteY19" fmla="*/ 7781 h 10000"/>
                <a:gd name="connsiteX20" fmla="*/ 4903 w 10070"/>
                <a:gd name="connsiteY20" fmla="*/ 7390 h 10000"/>
                <a:gd name="connsiteX21" fmla="*/ 6061 w 10070"/>
                <a:gd name="connsiteY21" fmla="*/ 7529 h 10000"/>
                <a:gd name="connsiteX22" fmla="*/ 5927 w 10070"/>
                <a:gd name="connsiteY22" fmla="*/ 8585 h 10000"/>
                <a:gd name="connsiteX23" fmla="*/ 6794 w 10070"/>
                <a:gd name="connsiteY23" fmla="*/ 10000 h 10000"/>
                <a:gd name="connsiteX24" fmla="*/ 8541 w 10070"/>
                <a:gd name="connsiteY24" fmla="*/ 9780 h 10000"/>
                <a:gd name="connsiteX25" fmla="*/ 8903 w 10070"/>
                <a:gd name="connsiteY25" fmla="*/ 9557 h 10000"/>
                <a:gd name="connsiteX26" fmla="*/ 9052 w 10070"/>
                <a:gd name="connsiteY26" fmla="*/ 9390 h 10000"/>
                <a:gd name="connsiteX27" fmla="*/ 9271 w 10070"/>
                <a:gd name="connsiteY27" fmla="*/ 9281 h 10000"/>
                <a:gd name="connsiteX28" fmla="*/ 10070 w 10070"/>
                <a:gd name="connsiteY28" fmla="*/ 6615 h 10000"/>
                <a:gd name="connsiteX29" fmla="*/ 9559 w 10070"/>
                <a:gd name="connsiteY29" fmla="*/ 4557 h 10000"/>
                <a:gd name="connsiteX30" fmla="*/ 9196 w 10070"/>
                <a:gd name="connsiteY30" fmla="*/ 4167 h 10000"/>
                <a:gd name="connsiteX31" fmla="*/ 8903 w 10070"/>
                <a:gd name="connsiteY31" fmla="*/ 3724 h 10000"/>
                <a:gd name="connsiteX32" fmla="*/ 8684 w 10070"/>
                <a:gd name="connsiteY32" fmla="*/ 3115 h 10000"/>
                <a:gd name="connsiteX33" fmla="*/ 9196 w 10070"/>
                <a:gd name="connsiteY33" fmla="*/ 1667 h 10000"/>
                <a:gd name="connsiteX34" fmla="*/ 9196 w 10070"/>
                <a:gd name="connsiteY34" fmla="*/ 558 h 10000"/>
                <a:gd name="connsiteX35" fmla="*/ 8323 w 10070"/>
                <a:gd name="connsiteY35" fmla="*/ 114 h 10000"/>
                <a:gd name="connsiteX36" fmla="*/ 7886 w 10070"/>
                <a:gd name="connsiteY36" fmla="*/ 0 h 10000"/>
                <a:gd name="connsiteX37" fmla="*/ 6496 w 10070"/>
                <a:gd name="connsiteY37" fmla="*/ 166 h 10000"/>
                <a:gd name="connsiteX0" fmla="*/ 6496 w 10070"/>
                <a:gd name="connsiteY0" fmla="*/ 166 h 10000"/>
                <a:gd name="connsiteX1" fmla="*/ 4358 w 10070"/>
                <a:gd name="connsiteY1" fmla="*/ 529 h 10000"/>
                <a:gd name="connsiteX2" fmla="*/ 3896 w 10070"/>
                <a:gd name="connsiteY2" fmla="*/ 281 h 10000"/>
                <a:gd name="connsiteX3" fmla="*/ 3442 w 10070"/>
                <a:gd name="connsiteY3" fmla="*/ 333 h 10000"/>
                <a:gd name="connsiteX4" fmla="*/ 2450 w 10070"/>
                <a:gd name="connsiteY4" fmla="*/ 980 h 10000"/>
                <a:gd name="connsiteX5" fmla="*/ 1259 w 10070"/>
                <a:gd name="connsiteY5" fmla="*/ 1391 h 10000"/>
                <a:gd name="connsiteX6" fmla="*/ 897 w 10070"/>
                <a:gd name="connsiteY6" fmla="*/ 1724 h 10000"/>
                <a:gd name="connsiteX7" fmla="*/ 534 w 10070"/>
                <a:gd name="connsiteY7" fmla="*/ 2223 h 10000"/>
                <a:gd name="connsiteX8" fmla="*/ 122 w 10070"/>
                <a:gd name="connsiteY8" fmla="*/ 3151 h 10000"/>
                <a:gd name="connsiteX9" fmla="*/ 97 w 10070"/>
                <a:gd name="connsiteY9" fmla="*/ 4167 h 10000"/>
                <a:gd name="connsiteX10" fmla="*/ 1061 w 10070"/>
                <a:gd name="connsiteY10" fmla="*/ 4623 h 10000"/>
                <a:gd name="connsiteX11" fmla="*/ 1484 w 10070"/>
                <a:gd name="connsiteY11" fmla="*/ 4386 h 10000"/>
                <a:gd name="connsiteX12" fmla="*/ 2207 w 10070"/>
                <a:gd name="connsiteY12" fmla="*/ 4390 h 10000"/>
                <a:gd name="connsiteX13" fmla="*/ 2425 w 10070"/>
                <a:gd name="connsiteY13" fmla="*/ 4500 h 10000"/>
                <a:gd name="connsiteX14" fmla="*/ 2569 w 10070"/>
                <a:gd name="connsiteY14" fmla="*/ 4834 h 10000"/>
                <a:gd name="connsiteX15" fmla="*/ 2425 w 10070"/>
                <a:gd name="connsiteY15" fmla="*/ 5390 h 10000"/>
                <a:gd name="connsiteX16" fmla="*/ 1770 w 10070"/>
                <a:gd name="connsiteY16" fmla="*/ 6224 h 10000"/>
                <a:gd name="connsiteX17" fmla="*/ 1569 w 10070"/>
                <a:gd name="connsiteY17" fmla="*/ 7196 h 10000"/>
                <a:gd name="connsiteX18" fmla="*/ 2282 w 10070"/>
                <a:gd name="connsiteY18" fmla="*/ 8167 h 10000"/>
                <a:gd name="connsiteX19" fmla="*/ 3156 w 10070"/>
                <a:gd name="connsiteY19" fmla="*/ 8115 h 10000"/>
                <a:gd name="connsiteX20" fmla="*/ 4030 w 10070"/>
                <a:gd name="connsiteY20" fmla="*/ 7781 h 10000"/>
                <a:gd name="connsiteX21" fmla="*/ 4903 w 10070"/>
                <a:gd name="connsiteY21" fmla="*/ 7390 h 10000"/>
                <a:gd name="connsiteX22" fmla="*/ 6061 w 10070"/>
                <a:gd name="connsiteY22" fmla="*/ 7529 h 10000"/>
                <a:gd name="connsiteX23" fmla="*/ 5927 w 10070"/>
                <a:gd name="connsiteY23" fmla="*/ 8585 h 10000"/>
                <a:gd name="connsiteX24" fmla="*/ 6794 w 10070"/>
                <a:gd name="connsiteY24" fmla="*/ 10000 h 10000"/>
                <a:gd name="connsiteX25" fmla="*/ 8541 w 10070"/>
                <a:gd name="connsiteY25" fmla="*/ 9780 h 10000"/>
                <a:gd name="connsiteX26" fmla="*/ 8903 w 10070"/>
                <a:gd name="connsiteY26" fmla="*/ 9557 h 10000"/>
                <a:gd name="connsiteX27" fmla="*/ 9052 w 10070"/>
                <a:gd name="connsiteY27" fmla="*/ 9390 h 10000"/>
                <a:gd name="connsiteX28" fmla="*/ 9271 w 10070"/>
                <a:gd name="connsiteY28" fmla="*/ 9281 h 10000"/>
                <a:gd name="connsiteX29" fmla="*/ 10070 w 10070"/>
                <a:gd name="connsiteY29" fmla="*/ 6615 h 10000"/>
                <a:gd name="connsiteX30" fmla="*/ 9559 w 10070"/>
                <a:gd name="connsiteY30" fmla="*/ 4557 h 10000"/>
                <a:gd name="connsiteX31" fmla="*/ 9196 w 10070"/>
                <a:gd name="connsiteY31" fmla="*/ 4167 h 10000"/>
                <a:gd name="connsiteX32" fmla="*/ 8903 w 10070"/>
                <a:gd name="connsiteY32" fmla="*/ 3724 h 10000"/>
                <a:gd name="connsiteX33" fmla="*/ 8684 w 10070"/>
                <a:gd name="connsiteY33" fmla="*/ 3115 h 10000"/>
                <a:gd name="connsiteX34" fmla="*/ 9196 w 10070"/>
                <a:gd name="connsiteY34" fmla="*/ 1667 h 10000"/>
                <a:gd name="connsiteX35" fmla="*/ 9196 w 10070"/>
                <a:gd name="connsiteY35" fmla="*/ 558 h 10000"/>
                <a:gd name="connsiteX36" fmla="*/ 8323 w 10070"/>
                <a:gd name="connsiteY36" fmla="*/ 114 h 10000"/>
                <a:gd name="connsiteX37" fmla="*/ 7886 w 10070"/>
                <a:gd name="connsiteY37" fmla="*/ 0 h 10000"/>
                <a:gd name="connsiteX38" fmla="*/ 6496 w 10070"/>
                <a:gd name="connsiteY38" fmla="*/ 166 h 10000"/>
                <a:gd name="connsiteX0" fmla="*/ 6496 w 10070"/>
                <a:gd name="connsiteY0" fmla="*/ 166 h 10000"/>
                <a:gd name="connsiteX1" fmla="*/ 4358 w 10070"/>
                <a:gd name="connsiteY1" fmla="*/ 529 h 10000"/>
                <a:gd name="connsiteX2" fmla="*/ 3896 w 10070"/>
                <a:gd name="connsiteY2" fmla="*/ 281 h 10000"/>
                <a:gd name="connsiteX3" fmla="*/ 3442 w 10070"/>
                <a:gd name="connsiteY3" fmla="*/ 333 h 10000"/>
                <a:gd name="connsiteX4" fmla="*/ 2450 w 10070"/>
                <a:gd name="connsiteY4" fmla="*/ 980 h 10000"/>
                <a:gd name="connsiteX5" fmla="*/ 1259 w 10070"/>
                <a:gd name="connsiteY5" fmla="*/ 1391 h 10000"/>
                <a:gd name="connsiteX6" fmla="*/ 897 w 10070"/>
                <a:gd name="connsiteY6" fmla="*/ 1724 h 10000"/>
                <a:gd name="connsiteX7" fmla="*/ 534 w 10070"/>
                <a:gd name="connsiteY7" fmla="*/ 2223 h 10000"/>
                <a:gd name="connsiteX8" fmla="*/ 122 w 10070"/>
                <a:gd name="connsiteY8" fmla="*/ 3151 h 10000"/>
                <a:gd name="connsiteX9" fmla="*/ 97 w 10070"/>
                <a:gd name="connsiteY9" fmla="*/ 4167 h 10000"/>
                <a:gd name="connsiteX10" fmla="*/ 702 w 10070"/>
                <a:gd name="connsiteY10" fmla="*/ 4666 h 10000"/>
                <a:gd name="connsiteX11" fmla="*/ 1484 w 10070"/>
                <a:gd name="connsiteY11" fmla="*/ 4386 h 10000"/>
                <a:gd name="connsiteX12" fmla="*/ 2207 w 10070"/>
                <a:gd name="connsiteY12" fmla="*/ 4390 h 10000"/>
                <a:gd name="connsiteX13" fmla="*/ 2425 w 10070"/>
                <a:gd name="connsiteY13" fmla="*/ 4500 h 10000"/>
                <a:gd name="connsiteX14" fmla="*/ 2569 w 10070"/>
                <a:gd name="connsiteY14" fmla="*/ 4834 h 10000"/>
                <a:gd name="connsiteX15" fmla="*/ 2425 w 10070"/>
                <a:gd name="connsiteY15" fmla="*/ 5390 h 10000"/>
                <a:gd name="connsiteX16" fmla="*/ 1770 w 10070"/>
                <a:gd name="connsiteY16" fmla="*/ 6224 h 10000"/>
                <a:gd name="connsiteX17" fmla="*/ 1569 w 10070"/>
                <a:gd name="connsiteY17" fmla="*/ 7196 h 10000"/>
                <a:gd name="connsiteX18" fmla="*/ 2282 w 10070"/>
                <a:gd name="connsiteY18" fmla="*/ 8167 h 10000"/>
                <a:gd name="connsiteX19" fmla="*/ 3156 w 10070"/>
                <a:gd name="connsiteY19" fmla="*/ 8115 h 10000"/>
                <a:gd name="connsiteX20" fmla="*/ 4030 w 10070"/>
                <a:gd name="connsiteY20" fmla="*/ 7781 h 10000"/>
                <a:gd name="connsiteX21" fmla="*/ 4903 w 10070"/>
                <a:gd name="connsiteY21" fmla="*/ 7390 h 10000"/>
                <a:gd name="connsiteX22" fmla="*/ 6061 w 10070"/>
                <a:gd name="connsiteY22" fmla="*/ 7529 h 10000"/>
                <a:gd name="connsiteX23" fmla="*/ 5927 w 10070"/>
                <a:gd name="connsiteY23" fmla="*/ 8585 h 10000"/>
                <a:gd name="connsiteX24" fmla="*/ 6794 w 10070"/>
                <a:gd name="connsiteY24" fmla="*/ 10000 h 10000"/>
                <a:gd name="connsiteX25" fmla="*/ 8541 w 10070"/>
                <a:gd name="connsiteY25" fmla="*/ 9780 h 10000"/>
                <a:gd name="connsiteX26" fmla="*/ 8903 w 10070"/>
                <a:gd name="connsiteY26" fmla="*/ 9557 h 10000"/>
                <a:gd name="connsiteX27" fmla="*/ 9052 w 10070"/>
                <a:gd name="connsiteY27" fmla="*/ 9390 h 10000"/>
                <a:gd name="connsiteX28" fmla="*/ 9271 w 10070"/>
                <a:gd name="connsiteY28" fmla="*/ 9281 h 10000"/>
                <a:gd name="connsiteX29" fmla="*/ 10070 w 10070"/>
                <a:gd name="connsiteY29" fmla="*/ 6615 h 10000"/>
                <a:gd name="connsiteX30" fmla="*/ 9559 w 10070"/>
                <a:gd name="connsiteY30" fmla="*/ 4557 h 10000"/>
                <a:gd name="connsiteX31" fmla="*/ 9196 w 10070"/>
                <a:gd name="connsiteY31" fmla="*/ 4167 h 10000"/>
                <a:gd name="connsiteX32" fmla="*/ 8903 w 10070"/>
                <a:gd name="connsiteY32" fmla="*/ 3724 h 10000"/>
                <a:gd name="connsiteX33" fmla="*/ 8684 w 10070"/>
                <a:gd name="connsiteY33" fmla="*/ 3115 h 10000"/>
                <a:gd name="connsiteX34" fmla="*/ 9196 w 10070"/>
                <a:gd name="connsiteY34" fmla="*/ 1667 h 10000"/>
                <a:gd name="connsiteX35" fmla="*/ 9196 w 10070"/>
                <a:gd name="connsiteY35" fmla="*/ 558 h 10000"/>
                <a:gd name="connsiteX36" fmla="*/ 8323 w 10070"/>
                <a:gd name="connsiteY36" fmla="*/ 114 h 10000"/>
                <a:gd name="connsiteX37" fmla="*/ 7886 w 10070"/>
                <a:gd name="connsiteY37" fmla="*/ 0 h 10000"/>
                <a:gd name="connsiteX38" fmla="*/ 6496 w 10070"/>
                <a:gd name="connsiteY38" fmla="*/ 166 h 10000"/>
                <a:gd name="connsiteX0" fmla="*/ 6496 w 10070"/>
                <a:gd name="connsiteY0" fmla="*/ 166 h 10000"/>
                <a:gd name="connsiteX1" fmla="*/ 4358 w 10070"/>
                <a:gd name="connsiteY1" fmla="*/ 529 h 10000"/>
                <a:gd name="connsiteX2" fmla="*/ 3896 w 10070"/>
                <a:gd name="connsiteY2" fmla="*/ 281 h 10000"/>
                <a:gd name="connsiteX3" fmla="*/ 3442 w 10070"/>
                <a:gd name="connsiteY3" fmla="*/ 333 h 10000"/>
                <a:gd name="connsiteX4" fmla="*/ 2450 w 10070"/>
                <a:gd name="connsiteY4" fmla="*/ 980 h 10000"/>
                <a:gd name="connsiteX5" fmla="*/ 1259 w 10070"/>
                <a:gd name="connsiteY5" fmla="*/ 1391 h 10000"/>
                <a:gd name="connsiteX6" fmla="*/ 897 w 10070"/>
                <a:gd name="connsiteY6" fmla="*/ 1724 h 10000"/>
                <a:gd name="connsiteX7" fmla="*/ 534 w 10070"/>
                <a:gd name="connsiteY7" fmla="*/ 2223 h 10000"/>
                <a:gd name="connsiteX8" fmla="*/ 122 w 10070"/>
                <a:gd name="connsiteY8" fmla="*/ 3151 h 10000"/>
                <a:gd name="connsiteX9" fmla="*/ 97 w 10070"/>
                <a:gd name="connsiteY9" fmla="*/ 4167 h 10000"/>
                <a:gd name="connsiteX10" fmla="*/ 702 w 10070"/>
                <a:gd name="connsiteY10" fmla="*/ 4666 h 10000"/>
                <a:gd name="connsiteX11" fmla="*/ 1484 w 10070"/>
                <a:gd name="connsiteY11" fmla="*/ 3938 h 10000"/>
                <a:gd name="connsiteX12" fmla="*/ 2207 w 10070"/>
                <a:gd name="connsiteY12" fmla="*/ 4390 h 10000"/>
                <a:gd name="connsiteX13" fmla="*/ 2425 w 10070"/>
                <a:gd name="connsiteY13" fmla="*/ 4500 h 10000"/>
                <a:gd name="connsiteX14" fmla="*/ 2569 w 10070"/>
                <a:gd name="connsiteY14" fmla="*/ 4834 h 10000"/>
                <a:gd name="connsiteX15" fmla="*/ 2425 w 10070"/>
                <a:gd name="connsiteY15" fmla="*/ 5390 h 10000"/>
                <a:gd name="connsiteX16" fmla="*/ 1770 w 10070"/>
                <a:gd name="connsiteY16" fmla="*/ 6224 h 10000"/>
                <a:gd name="connsiteX17" fmla="*/ 1569 w 10070"/>
                <a:gd name="connsiteY17" fmla="*/ 7196 h 10000"/>
                <a:gd name="connsiteX18" fmla="*/ 2282 w 10070"/>
                <a:gd name="connsiteY18" fmla="*/ 8167 h 10000"/>
                <a:gd name="connsiteX19" fmla="*/ 3156 w 10070"/>
                <a:gd name="connsiteY19" fmla="*/ 8115 h 10000"/>
                <a:gd name="connsiteX20" fmla="*/ 4030 w 10070"/>
                <a:gd name="connsiteY20" fmla="*/ 7781 h 10000"/>
                <a:gd name="connsiteX21" fmla="*/ 4903 w 10070"/>
                <a:gd name="connsiteY21" fmla="*/ 7390 h 10000"/>
                <a:gd name="connsiteX22" fmla="*/ 6061 w 10070"/>
                <a:gd name="connsiteY22" fmla="*/ 7529 h 10000"/>
                <a:gd name="connsiteX23" fmla="*/ 5927 w 10070"/>
                <a:gd name="connsiteY23" fmla="*/ 8585 h 10000"/>
                <a:gd name="connsiteX24" fmla="*/ 6794 w 10070"/>
                <a:gd name="connsiteY24" fmla="*/ 10000 h 10000"/>
                <a:gd name="connsiteX25" fmla="*/ 8541 w 10070"/>
                <a:gd name="connsiteY25" fmla="*/ 9780 h 10000"/>
                <a:gd name="connsiteX26" fmla="*/ 8903 w 10070"/>
                <a:gd name="connsiteY26" fmla="*/ 9557 h 10000"/>
                <a:gd name="connsiteX27" fmla="*/ 9052 w 10070"/>
                <a:gd name="connsiteY27" fmla="*/ 9390 h 10000"/>
                <a:gd name="connsiteX28" fmla="*/ 9271 w 10070"/>
                <a:gd name="connsiteY28" fmla="*/ 9281 h 10000"/>
                <a:gd name="connsiteX29" fmla="*/ 10070 w 10070"/>
                <a:gd name="connsiteY29" fmla="*/ 6615 h 10000"/>
                <a:gd name="connsiteX30" fmla="*/ 9559 w 10070"/>
                <a:gd name="connsiteY30" fmla="*/ 4557 h 10000"/>
                <a:gd name="connsiteX31" fmla="*/ 9196 w 10070"/>
                <a:gd name="connsiteY31" fmla="*/ 4167 h 10000"/>
                <a:gd name="connsiteX32" fmla="*/ 8903 w 10070"/>
                <a:gd name="connsiteY32" fmla="*/ 3724 h 10000"/>
                <a:gd name="connsiteX33" fmla="*/ 8684 w 10070"/>
                <a:gd name="connsiteY33" fmla="*/ 3115 h 10000"/>
                <a:gd name="connsiteX34" fmla="*/ 9196 w 10070"/>
                <a:gd name="connsiteY34" fmla="*/ 1667 h 10000"/>
                <a:gd name="connsiteX35" fmla="*/ 9196 w 10070"/>
                <a:gd name="connsiteY35" fmla="*/ 558 h 10000"/>
                <a:gd name="connsiteX36" fmla="*/ 8323 w 10070"/>
                <a:gd name="connsiteY36" fmla="*/ 114 h 10000"/>
                <a:gd name="connsiteX37" fmla="*/ 7886 w 10070"/>
                <a:gd name="connsiteY37" fmla="*/ 0 h 10000"/>
                <a:gd name="connsiteX38" fmla="*/ 6496 w 10070"/>
                <a:gd name="connsiteY38" fmla="*/ 166 h 10000"/>
                <a:gd name="connsiteX0" fmla="*/ 6496 w 10070"/>
                <a:gd name="connsiteY0" fmla="*/ 166 h 10000"/>
                <a:gd name="connsiteX1" fmla="*/ 4358 w 10070"/>
                <a:gd name="connsiteY1" fmla="*/ 529 h 10000"/>
                <a:gd name="connsiteX2" fmla="*/ 3896 w 10070"/>
                <a:gd name="connsiteY2" fmla="*/ 281 h 10000"/>
                <a:gd name="connsiteX3" fmla="*/ 3442 w 10070"/>
                <a:gd name="connsiteY3" fmla="*/ 333 h 10000"/>
                <a:gd name="connsiteX4" fmla="*/ 2450 w 10070"/>
                <a:gd name="connsiteY4" fmla="*/ 980 h 10000"/>
                <a:gd name="connsiteX5" fmla="*/ 1259 w 10070"/>
                <a:gd name="connsiteY5" fmla="*/ 1391 h 10000"/>
                <a:gd name="connsiteX6" fmla="*/ 897 w 10070"/>
                <a:gd name="connsiteY6" fmla="*/ 1724 h 10000"/>
                <a:gd name="connsiteX7" fmla="*/ 534 w 10070"/>
                <a:gd name="connsiteY7" fmla="*/ 2223 h 10000"/>
                <a:gd name="connsiteX8" fmla="*/ 122 w 10070"/>
                <a:gd name="connsiteY8" fmla="*/ 3151 h 10000"/>
                <a:gd name="connsiteX9" fmla="*/ 97 w 10070"/>
                <a:gd name="connsiteY9" fmla="*/ 4167 h 10000"/>
                <a:gd name="connsiteX10" fmla="*/ 702 w 10070"/>
                <a:gd name="connsiteY10" fmla="*/ 4666 h 10000"/>
                <a:gd name="connsiteX11" fmla="*/ 1484 w 10070"/>
                <a:gd name="connsiteY11" fmla="*/ 3938 h 10000"/>
                <a:gd name="connsiteX12" fmla="*/ 2207 w 10070"/>
                <a:gd name="connsiteY12" fmla="*/ 4390 h 10000"/>
                <a:gd name="connsiteX13" fmla="*/ 2425 w 10070"/>
                <a:gd name="connsiteY13" fmla="*/ 4500 h 10000"/>
                <a:gd name="connsiteX14" fmla="*/ 2569 w 10070"/>
                <a:gd name="connsiteY14" fmla="*/ 4834 h 10000"/>
                <a:gd name="connsiteX15" fmla="*/ 2425 w 10070"/>
                <a:gd name="connsiteY15" fmla="*/ 5390 h 10000"/>
                <a:gd name="connsiteX16" fmla="*/ 1770 w 10070"/>
                <a:gd name="connsiteY16" fmla="*/ 6224 h 10000"/>
                <a:gd name="connsiteX17" fmla="*/ 1569 w 10070"/>
                <a:gd name="connsiteY17" fmla="*/ 7196 h 10000"/>
                <a:gd name="connsiteX18" fmla="*/ 2282 w 10070"/>
                <a:gd name="connsiteY18" fmla="*/ 8167 h 10000"/>
                <a:gd name="connsiteX19" fmla="*/ 3156 w 10070"/>
                <a:gd name="connsiteY19" fmla="*/ 8115 h 10000"/>
                <a:gd name="connsiteX20" fmla="*/ 4030 w 10070"/>
                <a:gd name="connsiteY20" fmla="*/ 7781 h 10000"/>
                <a:gd name="connsiteX21" fmla="*/ 4903 w 10070"/>
                <a:gd name="connsiteY21" fmla="*/ 7390 h 10000"/>
                <a:gd name="connsiteX22" fmla="*/ 6061 w 10070"/>
                <a:gd name="connsiteY22" fmla="*/ 7529 h 10000"/>
                <a:gd name="connsiteX23" fmla="*/ 5927 w 10070"/>
                <a:gd name="connsiteY23" fmla="*/ 8585 h 10000"/>
                <a:gd name="connsiteX24" fmla="*/ 6794 w 10070"/>
                <a:gd name="connsiteY24" fmla="*/ 10000 h 10000"/>
                <a:gd name="connsiteX25" fmla="*/ 8541 w 10070"/>
                <a:gd name="connsiteY25" fmla="*/ 9780 h 10000"/>
                <a:gd name="connsiteX26" fmla="*/ 8903 w 10070"/>
                <a:gd name="connsiteY26" fmla="*/ 9557 h 10000"/>
                <a:gd name="connsiteX27" fmla="*/ 9052 w 10070"/>
                <a:gd name="connsiteY27" fmla="*/ 9390 h 10000"/>
                <a:gd name="connsiteX28" fmla="*/ 9271 w 10070"/>
                <a:gd name="connsiteY28" fmla="*/ 9281 h 10000"/>
                <a:gd name="connsiteX29" fmla="*/ 10070 w 10070"/>
                <a:gd name="connsiteY29" fmla="*/ 6615 h 10000"/>
                <a:gd name="connsiteX30" fmla="*/ 9559 w 10070"/>
                <a:gd name="connsiteY30" fmla="*/ 4557 h 10000"/>
                <a:gd name="connsiteX31" fmla="*/ 9196 w 10070"/>
                <a:gd name="connsiteY31" fmla="*/ 4167 h 10000"/>
                <a:gd name="connsiteX32" fmla="*/ 8903 w 10070"/>
                <a:gd name="connsiteY32" fmla="*/ 3724 h 10000"/>
                <a:gd name="connsiteX33" fmla="*/ 8684 w 10070"/>
                <a:gd name="connsiteY33" fmla="*/ 3115 h 10000"/>
                <a:gd name="connsiteX34" fmla="*/ 9196 w 10070"/>
                <a:gd name="connsiteY34" fmla="*/ 1667 h 10000"/>
                <a:gd name="connsiteX35" fmla="*/ 9196 w 10070"/>
                <a:gd name="connsiteY35" fmla="*/ 558 h 10000"/>
                <a:gd name="connsiteX36" fmla="*/ 8323 w 10070"/>
                <a:gd name="connsiteY36" fmla="*/ 114 h 10000"/>
                <a:gd name="connsiteX37" fmla="*/ 7886 w 10070"/>
                <a:gd name="connsiteY37" fmla="*/ 0 h 10000"/>
                <a:gd name="connsiteX38" fmla="*/ 6496 w 10070"/>
                <a:gd name="connsiteY38" fmla="*/ 166 h 10000"/>
                <a:gd name="connsiteX0" fmla="*/ 6496 w 10070"/>
                <a:gd name="connsiteY0" fmla="*/ 166 h 10000"/>
                <a:gd name="connsiteX1" fmla="*/ 4358 w 10070"/>
                <a:gd name="connsiteY1" fmla="*/ 529 h 10000"/>
                <a:gd name="connsiteX2" fmla="*/ 3896 w 10070"/>
                <a:gd name="connsiteY2" fmla="*/ 281 h 10000"/>
                <a:gd name="connsiteX3" fmla="*/ 3442 w 10070"/>
                <a:gd name="connsiteY3" fmla="*/ 333 h 10000"/>
                <a:gd name="connsiteX4" fmla="*/ 2450 w 10070"/>
                <a:gd name="connsiteY4" fmla="*/ 980 h 10000"/>
                <a:gd name="connsiteX5" fmla="*/ 1259 w 10070"/>
                <a:gd name="connsiteY5" fmla="*/ 1391 h 10000"/>
                <a:gd name="connsiteX6" fmla="*/ 897 w 10070"/>
                <a:gd name="connsiteY6" fmla="*/ 1724 h 10000"/>
                <a:gd name="connsiteX7" fmla="*/ 534 w 10070"/>
                <a:gd name="connsiteY7" fmla="*/ 2223 h 10000"/>
                <a:gd name="connsiteX8" fmla="*/ 122 w 10070"/>
                <a:gd name="connsiteY8" fmla="*/ 3151 h 10000"/>
                <a:gd name="connsiteX9" fmla="*/ 97 w 10070"/>
                <a:gd name="connsiteY9" fmla="*/ 4167 h 10000"/>
                <a:gd name="connsiteX10" fmla="*/ 702 w 10070"/>
                <a:gd name="connsiteY10" fmla="*/ 4666 h 10000"/>
                <a:gd name="connsiteX11" fmla="*/ 1484 w 10070"/>
                <a:gd name="connsiteY11" fmla="*/ 3938 h 10000"/>
                <a:gd name="connsiteX12" fmla="*/ 2207 w 10070"/>
                <a:gd name="connsiteY12" fmla="*/ 4390 h 10000"/>
                <a:gd name="connsiteX13" fmla="*/ 2425 w 10070"/>
                <a:gd name="connsiteY13" fmla="*/ 4500 h 10000"/>
                <a:gd name="connsiteX14" fmla="*/ 2569 w 10070"/>
                <a:gd name="connsiteY14" fmla="*/ 4834 h 10000"/>
                <a:gd name="connsiteX15" fmla="*/ 2425 w 10070"/>
                <a:gd name="connsiteY15" fmla="*/ 5390 h 10000"/>
                <a:gd name="connsiteX16" fmla="*/ 1770 w 10070"/>
                <a:gd name="connsiteY16" fmla="*/ 6224 h 10000"/>
                <a:gd name="connsiteX17" fmla="*/ 1569 w 10070"/>
                <a:gd name="connsiteY17" fmla="*/ 7196 h 10000"/>
                <a:gd name="connsiteX18" fmla="*/ 2282 w 10070"/>
                <a:gd name="connsiteY18" fmla="*/ 8167 h 10000"/>
                <a:gd name="connsiteX19" fmla="*/ 3156 w 10070"/>
                <a:gd name="connsiteY19" fmla="*/ 8115 h 10000"/>
                <a:gd name="connsiteX20" fmla="*/ 4030 w 10070"/>
                <a:gd name="connsiteY20" fmla="*/ 7781 h 10000"/>
                <a:gd name="connsiteX21" fmla="*/ 4903 w 10070"/>
                <a:gd name="connsiteY21" fmla="*/ 7390 h 10000"/>
                <a:gd name="connsiteX22" fmla="*/ 6061 w 10070"/>
                <a:gd name="connsiteY22" fmla="*/ 7529 h 10000"/>
                <a:gd name="connsiteX23" fmla="*/ 5927 w 10070"/>
                <a:gd name="connsiteY23" fmla="*/ 8585 h 10000"/>
                <a:gd name="connsiteX24" fmla="*/ 6794 w 10070"/>
                <a:gd name="connsiteY24" fmla="*/ 10000 h 10000"/>
                <a:gd name="connsiteX25" fmla="*/ 8541 w 10070"/>
                <a:gd name="connsiteY25" fmla="*/ 9780 h 10000"/>
                <a:gd name="connsiteX26" fmla="*/ 8903 w 10070"/>
                <a:gd name="connsiteY26" fmla="*/ 9557 h 10000"/>
                <a:gd name="connsiteX27" fmla="*/ 9052 w 10070"/>
                <a:gd name="connsiteY27" fmla="*/ 9390 h 10000"/>
                <a:gd name="connsiteX28" fmla="*/ 9271 w 10070"/>
                <a:gd name="connsiteY28" fmla="*/ 9281 h 10000"/>
                <a:gd name="connsiteX29" fmla="*/ 10070 w 10070"/>
                <a:gd name="connsiteY29" fmla="*/ 6615 h 10000"/>
                <a:gd name="connsiteX30" fmla="*/ 9559 w 10070"/>
                <a:gd name="connsiteY30" fmla="*/ 4557 h 10000"/>
                <a:gd name="connsiteX31" fmla="*/ 9196 w 10070"/>
                <a:gd name="connsiteY31" fmla="*/ 4167 h 10000"/>
                <a:gd name="connsiteX32" fmla="*/ 8903 w 10070"/>
                <a:gd name="connsiteY32" fmla="*/ 3724 h 10000"/>
                <a:gd name="connsiteX33" fmla="*/ 8684 w 10070"/>
                <a:gd name="connsiteY33" fmla="*/ 3115 h 10000"/>
                <a:gd name="connsiteX34" fmla="*/ 9196 w 10070"/>
                <a:gd name="connsiteY34" fmla="*/ 1667 h 10000"/>
                <a:gd name="connsiteX35" fmla="*/ 9196 w 10070"/>
                <a:gd name="connsiteY35" fmla="*/ 558 h 10000"/>
                <a:gd name="connsiteX36" fmla="*/ 8323 w 10070"/>
                <a:gd name="connsiteY36" fmla="*/ 114 h 10000"/>
                <a:gd name="connsiteX37" fmla="*/ 7886 w 10070"/>
                <a:gd name="connsiteY37" fmla="*/ 0 h 10000"/>
                <a:gd name="connsiteX38" fmla="*/ 6496 w 10070"/>
                <a:gd name="connsiteY38" fmla="*/ 166 h 10000"/>
                <a:gd name="connsiteX0" fmla="*/ 6496 w 10070"/>
                <a:gd name="connsiteY0" fmla="*/ 166 h 10000"/>
                <a:gd name="connsiteX1" fmla="*/ 4358 w 10070"/>
                <a:gd name="connsiteY1" fmla="*/ 529 h 10000"/>
                <a:gd name="connsiteX2" fmla="*/ 3896 w 10070"/>
                <a:gd name="connsiteY2" fmla="*/ 281 h 10000"/>
                <a:gd name="connsiteX3" fmla="*/ 3442 w 10070"/>
                <a:gd name="connsiteY3" fmla="*/ 333 h 10000"/>
                <a:gd name="connsiteX4" fmla="*/ 2450 w 10070"/>
                <a:gd name="connsiteY4" fmla="*/ 980 h 10000"/>
                <a:gd name="connsiteX5" fmla="*/ 1259 w 10070"/>
                <a:gd name="connsiteY5" fmla="*/ 1391 h 10000"/>
                <a:gd name="connsiteX6" fmla="*/ 897 w 10070"/>
                <a:gd name="connsiteY6" fmla="*/ 1724 h 10000"/>
                <a:gd name="connsiteX7" fmla="*/ 534 w 10070"/>
                <a:gd name="connsiteY7" fmla="*/ 2223 h 10000"/>
                <a:gd name="connsiteX8" fmla="*/ 122 w 10070"/>
                <a:gd name="connsiteY8" fmla="*/ 3151 h 10000"/>
                <a:gd name="connsiteX9" fmla="*/ 97 w 10070"/>
                <a:gd name="connsiteY9" fmla="*/ 4167 h 10000"/>
                <a:gd name="connsiteX10" fmla="*/ 702 w 10070"/>
                <a:gd name="connsiteY10" fmla="*/ 4666 h 10000"/>
                <a:gd name="connsiteX11" fmla="*/ 1484 w 10070"/>
                <a:gd name="connsiteY11" fmla="*/ 3938 h 10000"/>
                <a:gd name="connsiteX12" fmla="*/ 1798 w 10070"/>
                <a:gd name="connsiteY12" fmla="*/ 4497 h 10000"/>
                <a:gd name="connsiteX13" fmla="*/ 2425 w 10070"/>
                <a:gd name="connsiteY13" fmla="*/ 4500 h 10000"/>
                <a:gd name="connsiteX14" fmla="*/ 2569 w 10070"/>
                <a:gd name="connsiteY14" fmla="*/ 4834 h 10000"/>
                <a:gd name="connsiteX15" fmla="*/ 2425 w 10070"/>
                <a:gd name="connsiteY15" fmla="*/ 5390 h 10000"/>
                <a:gd name="connsiteX16" fmla="*/ 1770 w 10070"/>
                <a:gd name="connsiteY16" fmla="*/ 6224 h 10000"/>
                <a:gd name="connsiteX17" fmla="*/ 1569 w 10070"/>
                <a:gd name="connsiteY17" fmla="*/ 7196 h 10000"/>
                <a:gd name="connsiteX18" fmla="*/ 2282 w 10070"/>
                <a:gd name="connsiteY18" fmla="*/ 8167 h 10000"/>
                <a:gd name="connsiteX19" fmla="*/ 3156 w 10070"/>
                <a:gd name="connsiteY19" fmla="*/ 8115 h 10000"/>
                <a:gd name="connsiteX20" fmla="*/ 4030 w 10070"/>
                <a:gd name="connsiteY20" fmla="*/ 7781 h 10000"/>
                <a:gd name="connsiteX21" fmla="*/ 4903 w 10070"/>
                <a:gd name="connsiteY21" fmla="*/ 7390 h 10000"/>
                <a:gd name="connsiteX22" fmla="*/ 6061 w 10070"/>
                <a:gd name="connsiteY22" fmla="*/ 7529 h 10000"/>
                <a:gd name="connsiteX23" fmla="*/ 5927 w 10070"/>
                <a:gd name="connsiteY23" fmla="*/ 8585 h 10000"/>
                <a:gd name="connsiteX24" fmla="*/ 6794 w 10070"/>
                <a:gd name="connsiteY24" fmla="*/ 10000 h 10000"/>
                <a:gd name="connsiteX25" fmla="*/ 8541 w 10070"/>
                <a:gd name="connsiteY25" fmla="*/ 9780 h 10000"/>
                <a:gd name="connsiteX26" fmla="*/ 8903 w 10070"/>
                <a:gd name="connsiteY26" fmla="*/ 9557 h 10000"/>
                <a:gd name="connsiteX27" fmla="*/ 9052 w 10070"/>
                <a:gd name="connsiteY27" fmla="*/ 9390 h 10000"/>
                <a:gd name="connsiteX28" fmla="*/ 9271 w 10070"/>
                <a:gd name="connsiteY28" fmla="*/ 9281 h 10000"/>
                <a:gd name="connsiteX29" fmla="*/ 10070 w 10070"/>
                <a:gd name="connsiteY29" fmla="*/ 6615 h 10000"/>
                <a:gd name="connsiteX30" fmla="*/ 9559 w 10070"/>
                <a:gd name="connsiteY30" fmla="*/ 4557 h 10000"/>
                <a:gd name="connsiteX31" fmla="*/ 9196 w 10070"/>
                <a:gd name="connsiteY31" fmla="*/ 4167 h 10000"/>
                <a:gd name="connsiteX32" fmla="*/ 8903 w 10070"/>
                <a:gd name="connsiteY32" fmla="*/ 3724 h 10000"/>
                <a:gd name="connsiteX33" fmla="*/ 8684 w 10070"/>
                <a:gd name="connsiteY33" fmla="*/ 3115 h 10000"/>
                <a:gd name="connsiteX34" fmla="*/ 9196 w 10070"/>
                <a:gd name="connsiteY34" fmla="*/ 1667 h 10000"/>
                <a:gd name="connsiteX35" fmla="*/ 9196 w 10070"/>
                <a:gd name="connsiteY35" fmla="*/ 558 h 10000"/>
                <a:gd name="connsiteX36" fmla="*/ 8323 w 10070"/>
                <a:gd name="connsiteY36" fmla="*/ 114 h 10000"/>
                <a:gd name="connsiteX37" fmla="*/ 7886 w 10070"/>
                <a:gd name="connsiteY37" fmla="*/ 0 h 10000"/>
                <a:gd name="connsiteX38" fmla="*/ 6496 w 10070"/>
                <a:gd name="connsiteY38" fmla="*/ 166 h 10000"/>
                <a:gd name="connsiteX0" fmla="*/ 6496 w 10070"/>
                <a:gd name="connsiteY0" fmla="*/ 166 h 10000"/>
                <a:gd name="connsiteX1" fmla="*/ 4358 w 10070"/>
                <a:gd name="connsiteY1" fmla="*/ 529 h 10000"/>
                <a:gd name="connsiteX2" fmla="*/ 3896 w 10070"/>
                <a:gd name="connsiteY2" fmla="*/ 281 h 10000"/>
                <a:gd name="connsiteX3" fmla="*/ 3442 w 10070"/>
                <a:gd name="connsiteY3" fmla="*/ 333 h 10000"/>
                <a:gd name="connsiteX4" fmla="*/ 2450 w 10070"/>
                <a:gd name="connsiteY4" fmla="*/ 980 h 10000"/>
                <a:gd name="connsiteX5" fmla="*/ 1259 w 10070"/>
                <a:gd name="connsiteY5" fmla="*/ 1391 h 10000"/>
                <a:gd name="connsiteX6" fmla="*/ 897 w 10070"/>
                <a:gd name="connsiteY6" fmla="*/ 1724 h 10000"/>
                <a:gd name="connsiteX7" fmla="*/ 534 w 10070"/>
                <a:gd name="connsiteY7" fmla="*/ 2223 h 10000"/>
                <a:gd name="connsiteX8" fmla="*/ 122 w 10070"/>
                <a:gd name="connsiteY8" fmla="*/ 3151 h 10000"/>
                <a:gd name="connsiteX9" fmla="*/ 97 w 10070"/>
                <a:gd name="connsiteY9" fmla="*/ 4167 h 10000"/>
                <a:gd name="connsiteX10" fmla="*/ 702 w 10070"/>
                <a:gd name="connsiteY10" fmla="*/ 4666 h 10000"/>
                <a:gd name="connsiteX11" fmla="*/ 1484 w 10070"/>
                <a:gd name="connsiteY11" fmla="*/ 3938 h 10000"/>
                <a:gd name="connsiteX12" fmla="*/ 1798 w 10070"/>
                <a:gd name="connsiteY12" fmla="*/ 4497 h 10000"/>
                <a:gd name="connsiteX13" fmla="*/ 2425 w 10070"/>
                <a:gd name="connsiteY13" fmla="*/ 4500 h 10000"/>
                <a:gd name="connsiteX14" fmla="*/ 2569 w 10070"/>
                <a:gd name="connsiteY14" fmla="*/ 4834 h 10000"/>
                <a:gd name="connsiteX15" fmla="*/ 2425 w 10070"/>
                <a:gd name="connsiteY15" fmla="*/ 5390 h 10000"/>
                <a:gd name="connsiteX16" fmla="*/ 1770 w 10070"/>
                <a:gd name="connsiteY16" fmla="*/ 6224 h 10000"/>
                <a:gd name="connsiteX17" fmla="*/ 1569 w 10070"/>
                <a:gd name="connsiteY17" fmla="*/ 7196 h 10000"/>
                <a:gd name="connsiteX18" fmla="*/ 2282 w 10070"/>
                <a:gd name="connsiteY18" fmla="*/ 8167 h 10000"/>
                <a:gd name="connsiteX19" fmla="*/ 3156 w 10070"/>
                <a:gd name="connsiteY19" fmla="*/ 8115 h 10000"/>
                <a:gd name="connsiteX20" fmla="*/ 4030 w 10070"/>
                <a:gd name="connsiteY20" fmla="*/ 7781 h 10000"/>
                <a:gd name="connsiteX21" fmla="*/ 4903 w 10070"/>
                <a:gd name="connsiteY21" fmla="*/ 7390 h 10000"/>
                <a:gd name="connsiteX22" fmla="*/ 6061 w 10070"/>
                <a:gd name="connsiteY22" fmla="*/ 7529 h 10000"/>
                <a:gd name="connsiteX23" fmla="*/ 5927 w 10070"/>
                <a:gd name="connsiteY23" fmla="*/ 8585 h 10000"/>
                <a:gd name="connsiteX24" fmla="*/ 6794 w 10070"/>
                <a:gd name="connsiteY24" fmla="*/ 10000 h 10000"/>
                <a:gd name="connsiteX25" fmla="*/ 8541 w 10070"/>
                <a:gd name="connsiteY25" fmla="*/ 9780 h 10000"/>
                <a:gd name="connsiteX26" fmla="*/ 8903 w 10070"/>
                <a:gd name="connsiteY26" fmla="*/ 9557 h 10000"/>
                <a:gd name="connsiteX27" fmla="*/ 9052 w 10070"/>
                <a:gd name="connsiteY27" fmla="*/ 9390 h 10000"/>
                <a:gd name="connsiteX28" fmla="*/ 9271 w 10070"/>
                <a:gd name="connsiteY28" fmla="*/ 9281 h 10000"/>
                <a:gd name="connsiteX29" fmla="*/ 10070 w 10070"/>
                <a:gd name="connsiteY29" fmla="*/ 6615 h 10000"/>
                <a:gd name="connsiteX30" fmla="*/ 9559 w 10070"/>
                <a:gd name="connsiteY30" fmla="*/ 4557 h 10000"/>
                <a:gd name="connsiteX31" fmla="*/ 9196 w 10070"/>
                <a:gd name="connsiteY31" fmla="*/ 4167 h 10000"/>
                <a:gd name="connsiteX32" fmla="*/ 8903 w 10070"/>
                <a:gd name="connsiteY32" fmla="*/ 3724 h 10000"/>
                <a:gd name="connsiteX33" fmla="*/ 8684 w 10070"/>
                <a:gd name="connsiteY33" fmla="*/ 3115 h 10000"/>
                <a:gd name="connsiteX34" fmla="*/ 9196 w 10070"/>
                <a:gd name="connsiteY34" fmla="*/ 1667 h 10000"/>
                <a:gd name="connsiteX35" fmla="*/ 9196 w 10070"/>
                <a:gd name="connsiteY35" fmla="*/ 558 h 10000"/>
                <a:gd name="connsiteX36" fmla="*/ 8323 w 10070"/>
                <a:gd name="connsiteY36" fmla="*/ 114 h 10000"/>
                <a:gd name="connsiteX37" fmla="*/ 7886 w 10070"/>
                <a:gd name="connsiteY37" fmla="*/ 0 h 10000"/>
                <a:gd name="connsiteX38" fmla="*/ 6496 w 10070"/>
                <a:gd name="connsiteY38" fmla="*/ 166 h 10000"/>
                <a:gd name="connsiteX0" fmla="*/ 6496 w 10070"/>
                <a:gd name="connsiteY0" fmla="*/ 166 h 10000"/>
                <a:gd name="connsiteX1" fmla="*/ 4358 w 10070"/>
                <a:gd name="connsiteY1" fmla="*/ 529 h 10000"/>
                <a:gd name="connsiteX2" fmla="*/ 3896 w 10070"/>
                <a:gd name="connsiteY2" fmla="*/ 281 h 10000"/>
                <a:gd name="connsiteX3" fmla="*/ 3442 w 10070"/>
                <a:gd name="connsiteY3" fmla="*/ 333 h 10000"/>
                <a:gd name="connsiteX4" fmla="*/ 2450 w 10070"/>
                <a:gd name="connsiteY4" fmla="*/ 980 h 10000"/>
                <a:gd name="connsiteX5" fmla="*/ 1259 w 10070"/>
                <a:gd name="connsiteY5" fmla="*/ 1391 h 10000"/>
                <a:gd name="connsiteX6" fmla="*/ 897 w 10070"/>
                <a:gd name="connsiteY6" fmla="*/ 1724 h 10000"/>
                <a:gd name="connsiteX7" fmla="*/ 534 w 10070"/>
                <a:gd name="connsiteY7" fmla="*/ 2223 h 10000"/>
                <a:gd name="connsiteX8" fmla="*/ 122 w 10070"/>
                <a:gd name="connsiteY8" fmla="*/ 3151 h 10000"/>
                <a:gd name="connsiteX9" fmla="*/ 97 w 10070"/>
                <a:gd name="connsiteY9" fmla="*/ 4167 h 10000"/>
                <a:gd name="connsiteX10" fmla="*/ 702 w 10070"/>
                <a:gd name="connsiteY10" fmla="*/ 4666 h 10000"/>
                <a:gd name="connsiteX11" fmla="*/ 1484 w 10070"/>
                <a:gd name="connsiteY11" fmla="*/ 3938 h 10000"/>
                <a:gd name="connsiteX12" fmla="*/ 1798 w 10070"/>
                <a:gd name="connsiteY12" fmla="*/ 4497 h 10000"/>
                <a:gd name="connsiteX13" fmla="*/ 2425 w 10070"/>
                <a:gd name="connsiteY13" fmla="*/ 4500 h 10000"/>
                <a:gd name="connsiteX14" fmla="*/ 2569 w 10070"/>
                <a:gd name="connsiteY14" fmla="*/ 4834 h 10000"/>
                <a:gd name="connsiteX15" fmla="*/ 2425 w 10070"/>
                <a:gd name="connsiteY15" fmla="*/ 5390 h 10000"/>
                <a:gd name="connsiteX16" fmla="*/ 1770 w 10070"/>
                <a:gd name="connsiteY16" fmla="*/ 6224 h 10000"/>
                <a:gd name="connsiteX17" fmla="*/ 1569 w 10070"/>
                <a:gd name="connsiteY17" fmla="*/ 7196 h 10000"/>
                <a:gd name="connsiteX18" fmla="*/ 2282 w 10070"/>
                <a:gd name="connsiteY18" fmla="*/ 8167 h 10000"/>
                <a:gd name="connsiteX19" fmla="*/ 3156 w 10070"/>
                <a:gd name="connsiteY19" fmla="*/ 8115 h 10000"/>
                <a:gd name="connsiteX20" fmla="*/ 4030 w 10070"/>
                <a:gd name="connsiteY20" fmla="*/ 7781 h 10000"/>
                <a:gd name="connsiteX21" fmla="*/ 4903 w 10070"/>
                <a:gd name="connsiteY21" fmla="*/ 7390 h 10000"/>
                <a:gd name="connsiteX22" fmla="*/ 6061 w 10070"/>
                <a:gd name="connsiteY22" fmla="*/ 7529 h 10000"/>
                <a:gd name="connsiteX23" fmla="*/ 5927 w 10070"/>
                <a:gd name="connsiteY23" fmla="*/ 8585 h 10000"/>
                <a:gd name="connsiteX24" fmla="*/ 6794 w 10070"/>
                <a:gd name="connsiteY24" fmla="*/ 10000 h 10000"/>
                <a:gd name="connsiteX25" fmla="*/ 8541 w 10070"/>
                <a:gd name="connsiteY25" fmla="*/ 9780 h 10000"/>
                <a:gd name="connsiteX26" fmla="*/ 8903 w 10070"/>
                <a:gd name="connsiteY26" fmla="*/ 9557 h 10000"/>
                <a:gd name="connsiteX27" fmla="*/ 9052 w 10070"/>
                <a:gd name="connsiteY27" fmla="*/ 9390 h 10000"/>
                <a:gd name="connsiteX28" fmla="*/ 9271 w 10070"/>
                <a:gd name="connsiteY28" fmla="*/ 9281 h 10000"/>
                <a:gd name="connsiteX29" fmla="*/ 10070 w 10070"/>
                <a:gd name="connsiteY29" fmla="*/ 6615 h 10000"/>
                <a:gd name="connsiteX30" fmla="*/ 9559 w 10070"/>
                <a:gd name="connsiteY30" fmla="*/ 4557 h 10000"/>
                <a:gd name="connsiteX31" fmla="*/ 9196 w 10070"/>
                <a:gd name="connsiteY31" fmla="*/ 4167 h 10000"/>
                <a:gd name="connsiteX32" fmla="*/ 8903 w 10070"/>
                <a:gd name="connsiteY32" fmla="*/ 3724 h 10000"/>
                <a:gd name="connsiteX33" fmla="*/ 8684 w 10070"/>
                <a:gd name="connsiteY33" fmla="*/ 3115 h 10000"/>
                <a:gd name="connsiteX34" fmla="*/ 9196 w 10070"/>
                <a:gd name="connsiteY34" fmla="*/ 1667 h 10000"/>
                <a:gd name="connsiteX35" fmla="*/ 9196 w 10070"/>
                <a:gd name="connsiteY35" fmla="*/ 558 h 10000"/>
                <a:gd name="connsiteX36" fmla="*/ 8323 w 10070"/>
                <a:gd name="connsiteY36" fmla="*/ 114 h 10000"/>
                <a:gd name="connsiteX37" fmla="*/ 7886 w 10070"/>
                <a:gd name="connsiteY37" fmla="*/ 0 h 10000"/>
                <a:gd name="connsiteX38" fmla="*/ 6496 w 10070"/>
                <a:gd name="connsiteY38" fmla="*/ 166 h 10000"/>
                <a:gd name="connsiteX0" fmla="*/ 6496 w 10070"/>
                <a:gd name="connsiteY0" fmla="*/ 166 h 10000"/>
                <a:gd name="connsiteX1" fmla="*/ 4358 w 10070"/>
                <a:gd name="connsiteY1" fmla="*/ 529 h 10000"/>
                <a:gd name="connsiteX2" fmla="*/ 3896 w 10070"/>
                <a:gd name="connsiteY2" fmla="*/ 281 h 10000"/>
                <a:gd name="connsiteX3" fmla="*/ 3442 w 10070"/>
                <a:gd name="connsiteY3" fmla="*/ 333 h 10000"/>
                <a:gd name="connsiteX4" fmla="*/ 2450 w 10070"/>
                <a:gd name="connsiteY4" fmla="*/ 980 h 10000"/>
                <a:gd name="connsiteX5" fmla="*/ 1556 w 10070"/>
                <a:gd name="connsiteY5" fmla="*/ 943 h 10000"/>
                <a:gd name="connsiteX6" fmla="*/ 897 w 10070"/>
                <a:gd name="connsiteY6" fmla="*/ 1724 h 10000"/>
                <a:gd name="connsiteX7" fmla="*/ 534 w 10070"/>
                <a:gd name="connsiteY7" fmla="*/ 2223 h 10000"/>
                <a:gd name="connsiteX8" fmla="*/ 122 w 10070"/>
                <a:gd name="connsiteY8" fmla="*/ 3151 h 10000"/>
                <a:gd name="connsiteX9" fmla="*/ 97 w 10070"/>
                <a:gd name="connsiteY9" fmla="*/ 4167 h 10000"/>
                <a:gd name="connsiteX10" fmla="*/ 702 w 10070"/>
                <a:gd name="connsiteY10" fmla="*/ 4666 h 10000"/>
                <a:gd name="connsiteX11" fmla="*/ 1484 w 10070"/>
                <a:gd name="connsiteY11" fmla="*/ 3938 h 10000"/>
                <a:gd name="connsiteX12" fmla="*/ 1798 w 10070"/>
                <a:gd name="connsiteY12" fmla="*/ 4497 h 10000"/>
                <a:gd name="connsiteX13" fmla="*/ 2425 w 10070"/>
                <a:gd name="connsiteY13" fmla="*/ 4500 h 10000"/>
                <a:gd name="connsiteX14" fmla="*/ 2569 w 10070"/>
                <a:gd name="connsiteY14" fmla="*/ 4834 h 10000"/>
                <a:gd name="connsiteX15" fmla="*/ 2425 w 10070"/>
                <a:gd name="connsiteY15" fmla="*/ 5390 h 10000"/>
                <a:gd name="connsiteX16" fmla="*/ 1770 w 10070"/>
                <a:gd name="connsiteY16" fmla="*/ 6224 h 10000"/>
                <a:gd name="connsiteX17" fmla="*/ 1569 w 10070"/>
                <a:gd name="connsiteY17" fmla="*/ 7196 h 10000"/>
                <a:gd name="connsiteX18" fmla="*/ 2282 w 10070"/>
                <a:gd name="connsiteY18" fmla="*/ 8167 h 10000"/>
                <a:gd name="connsiteX19" fmla="*/ 3156 w 10070"/>
                <a:gd name="connsiteY19" fmla="*/ 8115 h 10000"/>
                <a:gd name="connsiteX20" fmla="*/ 4030 w 10070"/>
                <a:gd name="connsiteY20" fmla="*/ 7781 h 10000"/>
                <a:gd name="connsiteX21" fmla="*/ 4903 w 10070"/>
                <a:gd name="connsiteY21" fmla="*/ 7390 h 10000"/>
                <a:gd name="connsiteX22" fmla="*/ 6061 w 10070"/>
                <a:gd name="connsiteY22" fmla="*/ 7529 h 10000"/>
                <a:gd name="connsiteX23" fmla="*/ 5927 w 10070"/>
                <a:gd name="connsiteY23" fmla="*/ 8585 h 10000"/>
                <a:gd name="connsiteX24" fmla="*/ 6794 w 10070"/>
                <a:gd name="connsiteY24" fmla="*/ 10000 h 10000"/>
                <a:gd name="connsiteX25" fmla="*/ 8541 w 10070"/>
                <a:gd name="connsiteY25" fmla="*/ 9780 h 10000"/>
                <a:gd name="connsiteX26" fmla="*/ 8903 w 10070"/>
                <a:gd name="connsiteY26" fmla="*/ 9557 h 10000"/>
                <a:gd name="connsiteX27" fmla="*/ 9052 w 10070"/>
                <a:gd name="connsiteY27" fmla="*/ 9390 h 10000"/>
                <a:gd name="connsiteX28" fmla="*/ 9271 w 10070"/>
                <a:gd name="connsiteY28" fmla="*/ 9281 h 10000"/>
                <a:gd name="connsiteX29" fmla="*/ 10070 w 10070"/>
                <a:gd name="connsiteY29" fmla="*/ 6615 h 10000"/>
                <a:gd name="connsiteX30" fmla="*/ 9559 w 10070"/>
                <a:gd name="connsiteY30" fmla="*/ 4557 h 10000"/>
                <a:gd name="connsiteX31" fmla="*/ 9196 w 10070"/>
                <a:gd name="connsiteY31" fmla="*/ 4167 h 10000"/>
                <a:gd name="connsiteX32" fmla="*/ 8903 w 10070"/>
                <a:gd name="connsiteY32" fmla="*/ 3724 h 10000"/>
                <a:gd name="connsiteX33" fmla="*/ 8684 w 10070"/>
                <a:gd name="connsiteY33" fmla="*/ 3115 h 10000"/>
                <a:gd name="connsiteX34" fmla="*/ 9196 w 10070"/>
                <a:gd name="connsiteY34" fmla="*/ 1667 h 10000"/>
                <a:gd name="connsiteX35" fmla="*/ 9196 w 10070"/>
                <a:gd name="connsiteY35" fmla="*/ 558 h 10000"/>
                <a:gd name="connsiteX36" fmla="*/ 8323 w 10070"/>
                <a:gd name="connsiteY36" fmla="*/ 114 h 10000"/>
                <a:gd name="connsiteX37" fmla="*/ 7886 w 10070"/>
                <a:gd name="connsiteY37" fmla="*/ 0 h 10000"/>
                <a:gd name="connsiteX38" fmla="*/ 6496 w 10070"/>
                <a:gd name="connsiteY38" fmla="*/ 166 h 10000"/>
                <a:gd name="connsiteX0" fmla="*/ 6496 w 10070"/>
                <a:gd name="connsiteY0" fmla="*/ 166 h 10000"/>
                <a:gd name="connsiteX1" fmla="*/ 4358 w 10070"/>
                <a:gd name="connsiteY1" fmla="*/ 529 h 10000"/>
                <a:gd name="connsiteX2" fmla="*/ 3896 w 10070"/>
                <a:gd name="connsiteY2" fmla="*/ 281 h 10000"/>
                <a:gd name="connsiteX3" fmla="*/ 3442 w 10070"/>
                <a:gd name="connsiteY3" fmla="*/ 333 h 10000"/>
                <a:gd name="connsiteX4" fmla="*/ 2450 w 10070"/>
                <a:gd name="connsiteY4" fmla="*/ 980 h 10000"/>
                <a:gd name="connsiteX5" fmla="*/ 1556 w 10070"/>
                <a:gd name="connsiteY5" fmla="*/ 943 h 10000"/>
                <a:gd name="connsiteX6" fmla="*/ 897 w 10070"/>
                <a:gd name="connsiteY6" fmla="*/ 1724 h 10000"/>
                <a:gd name="connsiteX7" fmla="*/ 534 w 10070"/>
                <a:gd name="connsiteY7" fmla="*/ 2223 h 10000"/>
                <a:gd name="connsiteX8" fmla="*/ 122 w 10070"/>
                <a:gd name="connsiteY8" fmla="*/ 3151 h 10000"/>
                <a:gd name="connsiteX9" fmla="*/ 97 w 10070"/>
                <a:gd name="connsiteY9" fmla="*/ 4167 h 10000"/>
                <a:gd name="connsiteX10" fmla="*/ 702 w 10070"/>
                <a:gd name="connsiteY10" fmla="*/ 4666 h 10000"/>
                <a:gd name="connsiteX11" fmla="*/ 1484 w 10070"/>
                <a:gd name="connsiteY11" fmla="*/ 3938 h 10000"/>
                <a:gd name="connsiteX12" fmla="*/ 1798 w 10070"/>
                <a:gd name="connsiteY12" fmla="*/ 4497 h 10000"/>
                <a:gd name="connsiteX13" fmla="*/ 2425 w 10070"/>
                <a:gd name="connsiteY13" fmla="*/ 4500 h 10000"/>
                <a:gd name="connsiteX14" fmla="*/ 2569 w 10070"/>
                <a:gd name="connsiteY14" fmla="*/ 4834 h 10000"/>
                <a:gd name="connsiteX15" fmla="*/ 2425 w 10070"/>
                <a:gd name="connsiteY15" fmla="*/ 5390 h 10000"/>
                <a:gd name="connsiteX16" fmla="*/ 1770 w 10070"/>
                <a:gd name="connsiteY16" fmla="*/ 6224 h 10000"/>
                <a:gd name="connsiteX17" fmla="*/ 1569 w 10070"/>
                <a:gd name="connsiteY17" fmla="*/ 7196 h 10000"/>
                <a:gd name="connsiteX18" fmla="*/ 2282 w 10070"/>
                <a:gd name="connsiteY18" fmla="*/ 8167 h 10000"/>
                <a:gd name="connsiteX19" fmla="*/ 3156 w 10070"/>
                <a:gd name="connsiteY19" fmla="*/ 8115 h 10000"/>
                <a:gd name="connsiteX20" fmla="*/ 4030 w 10070"/>
                <a:gd name="connsiteY20" fmla="*/ 7781 h 10000"/>
                <a:gd name="connsiteX21" fmla="*/ 4903 w 10070"/>
                <a:gd name="connsiteY21" fmla="*/ 7390 h 10000"/>
                <a:gd name="connsiteX22" fmla="*/ 6061 w 10070"/>
                <a:gd name="connsiteY22" fmla="*/ 7529 h 10000"/>
                <a:gd name="connsiteX23" fmla="*/ 5927 w 10070"/>
                <a:gd name="connsiteY23" fmla="*/ 8585 h 10000"/>
                <a:gd name="connsiteX24" fmla="*/ 6794 w 10070"/>
                <a:gd name="connsiteY24" fmla="*/ 10000 h 10000"/>
                <a:gd name="connsiteX25" fmla="*/ 8541 w 10070"/>
                <a:gd name="connsiteY25" fmla="*/ 9780 h 10000"/>
                <a:gd name="connsiteX26" fmla="*/ 8903 w 10070"/>
                <a:gd name="connsiteY26" fmla="*/ 9557 h 10000"/>
                <a:gd name="connsiteX27" fmla="*/ 9052 w 10070"/>
                <a:gd name="connsiteY27" fmla="*/ 9390 h 10000"/>
                <a:gd name="connsiteX28" fmla="*/ 9271 w 10070"/>
                <a:gd name="connsiteY28" fmla="*/ 9281 h 10000"/>
                <a:gd name="connsiteX29" fmla="*/ 10070 w 10070"/>
                <a:gd name="connsiteY29" fmla="*/ 6615 h 10000"/>
                <a:gd name="connsiteX30" fmla="*/ 9559 w 10070"/>
                <a:gd name="connsiteY30" fmla="*/ 4557 h 10000"/>
                <a:gd name="connsiteX31" fmla="*/ 9196 w 10070"/>
                <a:gd name="connsiteY31" fmla="*/ 4167 h 10000"/>
                <a:gd name="connsiteX32" fmla="*/ 8903 w 10070"/>
                <a:gd name="connsiteY32" fmla="*/ 3724 h 10000"/>
                <a:gd name="connsiteX33" fmla="*/ 8684 w 10070"/>
                <a:gd name="connsiteY33" fmla="*/ 3115 h 10000"/>
                <a:gd name="connsiteX34" fmla="*/ 9196 w 10070"/>
                <a:gd name="connsiteY34" fmla="*/ 1667 h 10000"/>
                <a:gd name="connsiteX35" fmla="*/ 9196 w 10070"/>
                <a:gd name="connsiteY35" fmla="*/ 558 h 10000"/>
                <a:gd name="connsiteX36" fmla="*/ 8323 w 10070"/>
                <a:gd name="connsiteY36" fmla="*/ 114 h 10000"/>
                <a:gd name="connsiteX37" fmla="*/ 7886 w 10070"/>
                <a:gd name="connsiteY37" fmla="*/ 0 h 10000"/>
                <a:gd name="connsiteX38" fmla="*/ 6496 w 10070"/>
                <a:gd name="connsiteY38" fmla="*/ 166 h 10000"/>
                <a:gd name="connsiteX0" fmla="*/ 6496 w 10070"/>
                <a:gd name="connsiteY0" fmla="*/ 166 h 10000"/>
                <a:gd name="connsiteX1" fmla="*/ 4358 w 10070"/>
                <a:gd name="connsiteY1" fmla="*/ 529 h 10000"/>
                <a:gd name="connsiteX2" fmla="*/ 3896 w 10070"/>
                <a:gd name="connsiteY2" fmla="*/ 281 h 10000"/>
                <a:gd name="connsiteX3" fmla="*/ 3442 w 10070"/>
                <a:gd name="connsiteY3" fmla="*/ 333 h 10000"/>
                <a:gd name="connsiteX4" fmla="*/ 2450 w 10070"/>
                <a:gd name="connsiteY4" fmla="*/ 980 h 10000"/>
                <a:gd name="connsiteX5" fmla="*/ 1556 w 10070"/>
                <a:gd name="connsiteY5" fmla="*/ 943 h 10000"/>
                <a:gd name="connsiteX6" fmla="*/ 835 w 10070"/>
                <a:gd name="connsiteY6" fmla="*/ 1553 h 10000"/>
                <a:gd name="connsiteX7" fmla="*/ 534 w 10070"/>
                <a:gd name="connsiteY7" fmla="*/ 2223 h 10000"/>
                <a:gd name="connsiteX8" fmla="*/ 122 w 10070"/>
                <a:gd name="connsiteY8" fmla="*/ 3151 h 10000"/>
                <a:gd name="connsiteX9" fmla="*/ 97 w 10070"/>
                <a:gd name="connsiteY9" fmla="*/ 4167 h 10000"/>
                <a:gd name="connsiteX10" fmla="*/ 702 w 10070"/>
                <a:gd name="connsiteY10" fmla="*/ 4666 h 10000"/>
                <a:gd name="connsiteX11" fmla="*/ 1484 w 10070"/>
                <a:gd name="connsiteY11" fmla="*/ 3938 h 10000"/>
                <a:gd name="connsiteX12" fmla="*/ 1798 w 10070"/>
                <a:gd name="connsiteY12" fmla="*/ 4497 h 10000"/>
                <a:gd name="connsiteX13" fmla="*/ 2425 w 10070"/>
                <a:gd name="connsiteY13" fmla="*/ 4500 h 10000"/>
                <a:gd name="connsiteX14" fmla="*/ 2569 w 10070"/>
                <a:gd name="connsiteY14" fmla="*/ 4834 h 10000"/>
                <a:gd name="connsiteX15" fmla="*/ 2425 w 10070"/>
                <a:gd name="connsiteY15" fmla="*/ 5390 h 10000"/>
                <a:gd name="connsiteX16" fmla="*/ 1770 w 10070"/>
                <a:gd name="connsiteY16" fmla="*/ 6224 h 10000"/>
                <a:gd name="connsiteX17" fmla="*/ 1569 w 10070"/>
                <a:gd name="connsiteY17" fmla="*/ 7196 h 10000"/>
                <a:gd name="connsiteX18" fmla="*/ 2282 w 10070"/>
                <a:gd name="connsiteY18" fmla="*/ 8167 h 10000"/>
                <a:gd name="connsiteX19" fmla="*/ 3156 w 10070"/>
                <a:gd name="connsiteY19" fmla="*/ 8115 h 10000"/>
                <a:gd name="connsiteX20" fmla="*/ 4030 w 10070"/>
                <a:gd name="connsiteY20" fmla="*/ 7781 h 10000"/>
                <a:gd name="connsiteX21" fmla="*/ 4903 w 10070"/>
                <a:gd name="connsiteY21" fmla="*/ 7390 h 10000"/>
                <a:gd name="connsiteX22" fmla="*/ 6061 w 10070"/>
                <a:gd name="connsiteY22" fmla="*/ 7529 h 10000"/>
                <a:gd name="connsiteX23" fmla="*/ 5927 w 10070"/>
                <a:gd name="connsiteY23" fmla="*/ 8585 h 10000"/>
                <a:gd name="connsiteX24" fmla="*/ 6794 w 10070"/>
                <a:gd name="connsiteY24" fmla="*/ 10000 h 10000"/>
                <a:gd name="connsiteX25" fmla="*/ 8541 w 10070"/>
                <a:gd name="connsiteY25" fmla="*/ 9780 h 10000"/>
                <a:gd name="connsiteX26" fmla="*/ 8903 w 10070"/>
                <a:gd name="connsiteY26" fmla="*/ 9557 h 10000"/>
                <a:gd name="connsiteX27" fmla="*/ 9052 w 10070"/>
                <a:gd name="connsiteY27" fmla="*/ 9390 h 10000"/>
                <a:gd name="connsiteX28" fmla="*/ 9271 w 10070"/>
                <a:gd name="connsiteY28" fmla="*/ 9281 h 10000"/>
                <a:gd name="connsiteX29" fmla="*/ 10070 w 10070"/>
                <a:gd name="connsiteY29" fmla="*/ 6615 h 10000"/>
                <a:gd name="connsiteX30" fmla="*/ 9559 w 10070"/>
                <a:gd name="connsiteY30" fmla="*/ 4557 h 10000"/>
                <a:gd name="connsiteX31" fmla="*/ 9196 w 10070"/>
                <a:gd name="connsiteY31" fmla="*/ 4167 h 10000"/>
                <a:gd name="connsiteX32" fmla="*/ 8903 w 10070"/>
                <a:gd name="connsiteY32" fmla="*/ 3724 h 10000"/>
                <a:gd name="connsiteX33" fmla="*/ 8684 w 10070"/>
                <a:gd name="connsiteY33" fmla="*/ 3115 h 10000"/>
                <a:gd name="connsiteX34" fmla="*/ 9196 w 10070"/>
                <a:gd name="connsiteY34" fmla="*/ 1667 h 10000"/>
                <a:gd name="connsiteX35" fmla="*/ 9196 w 10070"/>
                <a:gd name="connsiteY35" fmla="*/ 558 h 10000"/>
                <a:gd name="connsiteX36" fmla="*/ 8323 w 10070"/>
                <a:gd name="connsiteY36" fmla="*/ 114 h 10000"/>
                <a:gd name="connsiteX37" fmla="*/ 7886 w 10070"/>
                <a:gd name="connsiteY37" fmla="*/ 0 h 10000"/>
                <a:gd name="connsiteX38" fmla="*/ 6496 w 10070"/>
                <a:gd name="connsiteY38" fmla="*/ 166 h 10000"/>
                <a:gd name="connsiteX0" fmla="*/ 6496 w 10070"/>
                <a:gd name="connsiteY0" fmla="*/ 166 h 10000"/>
                <a:gd name="connsiteX1" fmla="*/ 4358 w 10070"/>
                <a:gd name="connsiteY1" fmla="*/ 529 h 10000"/>
                <a:gd name="connsiteX2" fmla="*/ 3896 w 10070"/>
                <a:gd name="connsiteY2" fmla="*/ 281 h 10000"/>
                <a:gd name="connsiteX3" fmla="*/ 3442 w 10070"/>
                <a:gd name="connsiteY3" fmla="*/ 333 h 10000"/>
                <a:gd name="connsiteX4" fmla="*/ 2450 w 10070"/>
                <a:gd name="connsiteY4" fmla="*/ 980 h 10000"/>
                <a:gd name="connsiteX5" fmla="*/ 1556 w 10070"/>
                <a:gd name="connsiteY5" fmla="*/ 943 h 10000"/>
                <a:gd name="connsiteX6" fmla="*/ 835 w 10070"/>
                <a:gd name="connsiteY6" fmla="*/ 1553 h 10000"/>
                <a:gd name="connsiteX7" fmla="*/ 559 w 10070"/>
                <a:gd name="connsiteY7" fmla="*/ 2501 h 10000"/>
                <a:gd name="connsiteX8" fmla="*/ 122 w 10070"/>
                <a:gd name="connsiteY8" fmla="*/ 3151 h 10000"/>
                <a:gd name="connsiteX9" fmla="*/ 97 w 10070"/>
                <a:gd name="connsiteY9" fmla="*/ 4167 h 10000"/>
                <a:gd name="connsiteX10" fmla="*/ 702 w 10070"/>
                <a:gd name="connsiteY10" fmla="*/ 4666 h 10000"/>
                <a:gd name="connsiteX11" fmla="*/ 1484 w 10070"/>
                <a:gd name="connsiteY11" fmla="*/ 3938 h 10000"/>
                <a:gd name="connsiteX12" fmla="*/ 1798 w 10070"/>
                <a:gd name="connsiteY12" fmla="*/ 4497 h 10000"/>
                <a:gd name="connsiteX13" fmla="*/ 2425 w 10070"/>
                <a:gd name="connsiteY13" fmla="*/ 4500 h 10000"/>
                <a:gd name="connsiteX14" fmla="*/ 2569 w 10070"/>
                <a:gd name="connsiteY14" fmla="*/ 4834 h 10000"/>
                <a:gd name="connsiteX15" fmla="*/ 2425 w 10070"/>
                <a:gd name="connsiteY15" fmla="*/ 5390 h 10000"/>
                <a:gd name="connsiteX16" fmla="*/ 1770 w 10070"/>
                <a:gd name="connsiteY16" fmla="*/ 6224 h 10000"/>
                <a:gd name="connsiteX17" fmla="*/ 1569 w 10070"/>
                <a:gd name="connsiteY17" fmla="*/ 7196 h 10000"/>
                <a:gd name="connsiteX18" fmla="*/ 2282 w 10070"/>
                <a:gd name="connsiteY18" fmla="*/ 8167 h 10000"/>
                <a:gd name="connsiteX19" fmla="*/ 3156 w 10070"/>
                <a:gd name="connsiteY19" fmla="*/ 8115 h 10000"/>
                <a:gd name="connsiteX20" fmla="*/ 4030 w 10070"/>
                <a:gd name="connsiteY20" fmla="*/ 7781 h 10000"/>
                <a:gd name="connsiteX21" fmla="*/ 4903 w 10070"/>
                <a:gd name="connsiteY21" fmla="*/ 7390 h 10000"/>
                <a:gd name="connsiteX22" fmla="*/ 6061 w 10070"/>
                <a:gd name="connsiteY22" fmla="*/ 7529 h 10000"/>
                <a:gd name="connsiteX23" fmla="*/ 5927 w 10070"/>
                <a:gd name="connsiteY23" fmla="*/ 8585 h 10000"/>
                <a:gd name="connsiteX24" fmla="*/ 6794 w 10070"/>
                <a:gd name="connsiteY24" fmla="*/ 10000 h 10000"/>
                <a:gd name="connsiteX25" fmla="*/ 8541 w 10070"/>
                <a:gd name="connsiteY25" fmla="*/ 9780 h 10000"/>
                <a:gd name="connsiteX26" fmla="*/ 8903 w 10070"/>
                <a:gd name="connsiteY26" fmla="*/ 9557 h 10000"/>
                <a:gd name="connsiteX27" fmla="*/ 9052 w 10070"/>
                <a:gd name="connsiteY27" fmla="*/ 9390 h 10000"/>
                <a:gd name="connsiteX28" fmla="*/ 9271 w 10070"/>
                <a:gd name="connsiteY28" fmla="*/ 9281 h 10000"/>
                <a:gd name="connsiteX29" fmla="*/ 10070 w 10070"/>
                <a:gd name="connsiteY29" fmla="*/ 6615 h 10000"/>
                <a:gd name="connsiteX30" fmla="*/ 9559 w 10070"/>
                <a:gd name="connsiteY30" fmla="*/ 4557 h 10000"/>
                <a:gd name="connsiteX31" fmla="*/ 9196 w 10070"/>
                <a:gd name="connsiteY31" fmla="*/ 4167 h 10000"/>
                <a:gd name="connsiteX32" fmla="*/ 8903 w 10070"/>
                <a:gd name="connsiteY32" fmla="*/ 3724 h 10000"/>
                <a:gd name="connsiteX33" fmla="*/ 8684 w 10070"/>
                <a:gd name="connsiteY33" fmla="*/ 3115 h 10000"/>
                <a:gd name="connsiteX34" fmla="*/ 9196 w 10070"/>
                <a:gd name="connsiteY34" fmla="*/ 1667 h 10000"/>
                <a:gd name="connsiteX35" fmla="*/ 9196 w 10070"/>
                <a:gd name="connsiteY35" fmla="*/ 558 h 10000"/>
                <a:gd name="connsiteX36" fmla="*/ 8323 w 10070"/>
                <a:gd name="connsiteY36" fmla="*/ 114 h 10000"/>
                <a:gd name="connsiteX37" fmla="*/ 7886 w 10070"/>
                <a:gd name="connsiteY37" fmla="*/ 0 h 10000"/>
                <a:gd name="connsiteX38" fmla="*/ 6496 w 10070"/>
                <a:gd name="connsiteY38" fmla="*/ 166 h 10000"/>
                <a:gd name="connsiteX0" fmla="*/ 6496 w 10070"/>
                <a:gd name="connsiteY0" fmla="*/ 166 h 10000"/>
                <a:gd name="connsiteX1" fmla="*/ 4358 w 10070"/>
                <a:gd name="connsiteY1" fmla="*/ 529 h 10000"/>
                <a:gd name="connsiteX2" fmla="*/ 3896 w 10070"/>
                <a:gd name="connsiteY2" fmla="*/ 281 h 10000"/>
                <a:gd name="connsiteX3" fmla="*/ 3442 w 10070"/>
                <a:gd name="connsiteY3" fmla="*/ 333 h 10000"/>
                <a:gd name="connsiteX4" fmla="*/ 2450 w 10070"/>
                <a:gd name="connsiteY4" fmla="*/ 980 h 10000"/>
                <a:gd name="connsiteX5" fmla="*/ 1556 w 10070"/>
                <a:gd name="connsiteY5" fmla="*/ 943 h 10000"/>
                <a:gd name="connsiteX6" fmla="*/ 835 w 10070"/>
                <a:gd name="connsiteY6" fmla="*/ 1553 h 10000"/>
                <a:gd name="connsiteX7" fmla="*/ 559 w 10070"/>
                <a:gd name="connsiteY7" fmla="*/ 2501 h 10000"/>
                <a:gd name="connsiteX8" fmla="*/ 122 w 10070"/>
                <a:gd name="connsiteY8" fmla="*/ 3151 h 10000"/>
                <a:gd name="connsiteX9" fmla="*/ 97 w 10070"/>
                <a:gd name="connsiteY9" fmla="*/ 4167 h 10000"/>
                <a:gd name="connsiteX10" fmla="*/ 702 w 10070"/>
                <a:gd name="connsiteY10" fmla="*/ 4666 h 10000"/>
                <a:gd name="connsiteX11" fmla="*/ 1484 w 10070"/>
                <a:gd name="connsiteY11" fmla="*/ 3938 h 10000"/>
                <a:gd name="connsiteX12" fmla="*/ 1798 w 10070"/>
                <a:gd name="connsiteY12" fmla="*/ 4497 h 10000"/>
                <a:gd name="connsiteX13" fmla="*/ 2425 w 10070"/>
                <a:gd name="connsiteY13" fmla="*/ 4500 h 10000"/>
                <a:gd name="connsiteX14" fmla="*/ 2569 w 10070"/>
                <a:gd name="connsiteY14" fmla="*/ 4834 h 10000"/>
                <a:gd name="connsiteX15" fmla="*/ 2425 w 10070"/>
                <a:gd name="connsiteY15" fmla="*/ 5390 h 10000"/>
                <a:gd name="connsiteX16" fmla="*/ 1770 w 10070"/>
                <a:gd name="connsiteY16" fmla="*/ 6224 h 10000"/>
                <a:gd name="connsiteX17" fmla="*/ 1569 w 10070"/>
                <a:gd name="connsiteY17" fmla="*/ 7196 h 10000"/>
                <a:gd name="connsiteX18" fmla="*/ 2282 w 10070"/>
                <a:gd name="connsiteY18" fmla="*/ 8167 h 10000"/>
                <a:gd name="connsiteX19" fmla="*/ 3156 w 10070"/>
                <a:gd name="connsiteY19" fmla="*/ 8115 h 10000"/>
                <a:gd name="connsiteX20" fmla="*/ 4030 w 10070"/>
                <a:gd name="connsiteY20" fmla="*/ 7781 h 10000"/>
                <a:gd name="connsiteX21" fmla="*/ 4903 w 10070"/>
                <a:gd name="connsiteY21" fmla="*/ 7390 h 10000"/>
                <a:gd name="connsiteX22" fmla="*/ 6061 w 10070"/>
                <a:gd name="connsiteY22" fmla="*/ 7529 h 10000"/>
                <a:gd name="connsiteX23" fmla="*/ 5927 w 10070"/>
                <a:gd name="connsiteY23" fmla="*/ 8585 h 10000"/>
                <a:gd name="connsiteX24" fmla="*/ 6794 w 10070"/>
                <a:gd name="connsiteY24" fmla="*/ 10000 h 10000"/>
                <a:gd name="connsiteX25" fmla="*/ 8541 w 10070"/>
                <a:gd name="connsiteY25" fmla="*/ 9780 h 10000"/>
                <a:gd name="connsiteX26" fmla="*/ 8903 w 10070"/>
                <a:gd name="connsiteY26" fmla="*/ 9557 h 10000"/>
                <a:gd name="connsiteX27" fmla="*/ 9052 w 10070"/>
                <a:gd name="connsiteY27" fmla="*/ 9390 h 10000"/>
                <a:gd name="connsiteX28" fmla="*/ 9271 w 10070"/>
                <a:gd name="connsiteY28" fmla="*/ 9281 h 10000"/>
                <a:gd name="connsiteX29" fmla="*/ 10070 w 10070"/>
                <a:gd name="connsiteY29" fmla="*/ 6615 h 10000"/>
                <a:gd name="connsiteX30" fmla="*/ 9559 w 10070"/>
                <a:gd name="connsiteY30" fmla="*/ 4557 h 10000"/>
                <a:gd name="connsiteX31" fmla="*/ 9196 w 10070"/>
                <a:gd name="connsiteY31" fmla="*/ 4167 h 10000"/>
                <a:gd name="connsiteX32" fmla="*/ 8903 w 10070"/>
                <a:gd name="connsiteY32" fmla="*/ 3724 h 10000"/>
                <a:gd name="connsiteX33" fmla="*/ 8684 w 10070"/>
                <a:gd name="connsiteY33" fmla="*/ 3115 h 10000"/>
                <a:gd name="connsiteX34" fmla="*/ 9196 w 10070"/>
                <a:gd name="connsiteY34" fmla="*/ 1667 h 10000"/>
                <a:gd name="connsiteX35" fmla="*/ 9196 w 10070"/>
                <a:gd name="connsiteY35" fmla="*/ 558 h 10000"/>
                <a:gd name="connsiteX36" fmla="*/ 8323 w 10070"/>
                <a:gd name="connsiteY36" fmla="*/ 114 h 10000"/>
                <a:gd name="connsiteX37" fmla="*/ 7886 w 10070"/>
                <a:gd name="connsiteY37" fmla="*/ 0 h 10000"/>
                <a:gd name="connsiteX38" fmla="*/ 6496 w 10070"/>
                <a:gd name="connsiteY38" fmla="*/ 166 h 10000"/>
                <a:gd name="connsiteX0" fmla="*/ 6496 w 10070"/>
                <a:gd name="connsiteY0" fmla="*/ 166 h 10000"/>
                <a:gd name="connsiteX1" fmla="*/ 4358 w 10070"/>
                <a:gd name="connsiteY1" fmla="*/ 529 h 10000"/>
                <a:gd name="connsiteX2" fmla="*/ 3896 w 10070"/>
                <a:gd name="connsiteY2" fmla="*/ 281 h 10000"/>
                <a:gd name="connsiteX3" fmla="*/ 3442 w 10070"/>
                <a:gd name="connsiteY3" fmla="*/ 333 h 10000"/>
                <a:gd name="connsiteX4" fmla="*/ 2450 w 10070"/>
                <a:gd name="connsiteY4" fmla="*/ 980 h 10000"/>
                <a:gd name="connsiteX5" fmla="*/ 1556 w 10070"/>
                <a:gd name="connsiteY5" fmla="*/ 943 h 10000"/>
                <a:gd name="connsiteX6" fmla="*/ 835 w 10070"/>
                <a:gd name="connsiteY6" fmla="*/ 1553 h 10000"/>
                <a:gd name="connsiteX7" fmla="*/ 559 w 10070"/>
                <a:gd name="connsiteY7" fmla="*/ 2501 h 10000"/>
                <a:gd name="connsiteX8" fmla="*/ 122 w 10070"/>
                <a:gd name="connsiteY8" fmla="*/ 3151 h 10000"/>
                <a:gd name="connsiteX9" fmla="*/ 97 w 10070"/>
                <a:gd name="connsiteY9" fmla="*/ 4167 h 10000"/>
                <a:gd name="connsiteX10" fmla="*/ 702 w 10070"/>
                <a:gd name="connsiteY10" fmla="*/ 4666 h 10000"/>
                <a:gd name="connsiteX11" fmla="*/ 1484 w 10070"/>
                <a:gd name="connsiteY11" fmla="*/ 3938 h 10000"/>
                <a:gd name="connsiteX12" fmla="*/ 1798 w 10070"/>
                <a:gd name="connsiteY12" fmla="*/ 4497 h 10000"/>
                <a:gd name="connsiteX13" fmla="*/ 2425 w 10070"/>
                <a:gd name="connsiteY13" fmla="*/ 4500 h 10000"/>
                <a:gd name="connsiteX14" fmla="*/ 2569 w 10070"/>
                <a:gd name="connsiteY14" fmla="*/ 4834 h 10000"/>
                <a:gd name="connsiteX15" fmla="*/ 2425 w 10070"/>
                <a:gd name="connsiteY15" fmla="*/ 5390 h 10000"/>
                <a:gd name="connsiteX16" fmla="*/ 1770 w 10070"/>
                <a:gd name="connsiteY16" fmla="*/ 6224 h 10000"/>
                <a:gd name="connsiteX17" fmla="*/ 1569 w 10070"/>
                <a:gd name="connsiteY17" fmla="*/ 7196 h 10000"/>
                <a:gd name="connsiteX18" fmla="*/ 2282 w 10070"/>
                <a:gd name="connsiteY18" fmla="*/ 8167 h 10000"/>
                <a:gd name="connsiteX19" fmla="*/ 3156 w 10070"/>
                <a:gd name="connsiteY19" fmla="*/ 8115 h 10000"/>
                <a:gd name="connsiteX20" fmla="*/ 4030 w 10070"/>
                <a:gd name="connsiteY20" fmla="*/ 7781 h 10000"/>
                <a:gd name="connsiteX21" fmla="*/ 4903 w 10070"/>
                <a:gd name="connsiteY21" fmla="*/ 7390 h 10000"/>
                <a:gd name="connsiteX22" fmla="*/ 6061 w 10070"/>
                <a:gd name="connsiteY22" fmla="*/ 7529 h 10000"/>
                <a:gd name="connsiteX23" fmla="*/ 5927 w 10070"/>
                <a:gd name="connsiteY23" fmla="*/ 8585 h 10000"/>
                <a:gd name="connsiteX24" fmla="*/ 6794 w 10070"/>
                <a:gd name="connsiteY24" fmla="*/ 10000 h 10000"/>
                <a:gd name="connsiteX25" fmla="*/ 8541 w 10070"/>
                <a:gd name="connsiteY25" fmla="*/ 9780 h 10000"/>
                <a:gd name="connsiteX26" fmla="*/ 8903 w 10070"/>
                <a:gd name="connsiteY26" fmla="*/ 9557 h 10000"/>
                <a:gd name="connsiteX27" fmla="*/ 9052 w 10070"/>
                <a:gd name="connsiteY27" fmla="*/ 9390 h 10000"/>
                <a:gd name="connsiteX28" fmla="*/ 9271 w 10070"/>
                <a:gd name="connsiteY28" fmla="*/ 9281 h 10000"/>
                <a:gd name="connsiteX29" fmla="*/ 10070 w 10070"/>
                <a:gd name="connsiteY29" fmla="*/ 6615 h 10000"/>
                <a:gd name="connsiteX30" fmla="*/ 9559 w 10070"/>
                <a:gd name="connsiteY30" fmla="*/ 4557 h 10000"/>
                <a:gd name="connsiteX31" fmla="*/ 9196 w 10070"/>
                <a:gd name="connsiteY31" fmla="*/ 4167 h 10000"/>
                <a:gd name="connsiteX32" fmla="*/ 8903 w 10070"/>
                <a:gd name="connsiteY32" fmla="*/ 3724 h 10000"/>
                <a:gd name="connsiteX33" fmla="*/ 8684 w 10070"/>
                <a:gd name="connsiteY33" fmla="*/ 3115 h 10000"/>
                <a:gd name="connsiteX34" fmla="*/ 9196 w 10070"/>
                <a:gd name="connsiteY34" fmla="*/ 1667 h 10000"/>
                <a:gd name="connsiteX35" fmla="*/ 9196 w 10070"/>
                <a:gd name="connsiteY35" fmla="*/ 558 h 10000"/>
                <a:gd name="connsiteX36" fmla="*/ 8323 w 10070"/>
                <a:gd name="connsiteY36" fmla="*/ 114 h 10000"/>
                <a:gd name="connsiteX37" fmla="*/ 7886 w 10070"/>
                <a:gd name="connsiteY37" fmla="*/ 0 h 10000"/>
                <a:gd name="connsiteX38" fmla="*/ 6496 w 10070"/>
                <a:gd name="connsiteY38" fmla="*/ 166 h 10000"/>
                <a:gd name="connsiteX0" fmla="*/ 6496 w 10070"/>
                <a:gd name="connsiteY0" fmla="*/ 166 h 10000"/>
                <a:gd name="connsiteX1" fmla="*/ 4358 w 10070"/>
                <a:gd name="connsiteY1" fmla="*/ 529 h 10000"/>
                <a:gd name="connsiteX2" fmla="*/ 3896 w 10070"/>
                <a:gd name="connsiteY2" fmla="*/ 281 h 10000"/>
                <a:gd name="connsiteX3" fmla="*/ 3442 w 10070"/>
                <a:gd name="connsiteY3" fmla="*/ 333 h 10000"/>
                <a:gd name="connsiteX4" fmla="*/ 2450 w 10070"/>
                <a:gd name="connsiteY4" fmla="*/ 980 h 10000"/>
                <a:gd name="connsiteX5" fmla="*/ 1556 w 10070"/>
                <a:gd name="connsiteY5" fmla="*/ 943 h 10000"/>
                <a:gd name="connsiteX6" fmla="*/ 835 w 10070"/>
                <a:gd name="connsiteY6" fmla="*/ 1553 h 10000"/>
                <a:gd name="connsiteX7" fmla="*/ 559 w 10070"/>
                <a:gd name="connsiteY7" fmla="*/ 2501 h 10000"/>
                <a:gd name="connsiteX8" fmla="*/ 122 w 10070"/>
                <a:gd name="connsiteY8" fmla="*/ 3151 h 10000"/>
                <a:gd name="connsiteX9" fmla="*/ 97 w 10070"/>
                <a:gd name="connsiteY9" fmla="*/ 4167 h 10000"/>
                <a:gd name="connsiteX10" fmla="*/ 702 w 10070"/>
                <a:gd name="connsiteY10" fmla="*/ 4666 h 10000"/>
                <a:gd name="connsiteX11" fmla="*/ 1484 w 10070"/>
                <a:gd name="connsiteY11" fmla="*/ 3938 h 10000"/>
                <a:gd name="connsiteX12" fmla="*/ 1798 w 10070"/>
                <a:gd name="connsiteY12" fmla="*/ 4497 h 10000"/>
                <a:gd name="connsiteX13" fmla="*/ 2425 w 10070"/>
                <a:gd name="connsiteY13" fmla="*/ 4500 h 10000"/>
                <a:gd name="connsiteX14" fmla="*/ 2569 w 10070"/>
                <a:gd name="connsiteY14" fmla="*/ 4834 h 10000"/>
                <a:gd name="connsiteX15" fmla="*/ 2425 w 10070"/>
                <a:gd name="connsiteY15" fmla="*/ 5390 h 10000"/>
                <a:gd name="connsiteX16" fmla="*/ 1770 w 10070"/>
                <a:gd name="connsiteY16" fmla="*/ 6224 h 10000"/>
                <a:gd name="connsiteX17" fmla="*/ 1569 w 10070"/>
                <a:gd name="connsiteY17" fmla="*/ 7196 h 10000"/>
                <a:gd name="connsiteX18" fmla="*/ 2282 w 10070"/>
                <a:gd name="connsiteY18" fmla="*/ 8167 h 10000"/>
                <a:gd name="connsiteX19" fmla="*/ 3156 w 10070"/>
                <a:gd name="connsiteY19" fmla="*/ 8115 h 10000"/>
                <a:gd name="connsiteX20" fmla="*/ 4030 w 10070"/>
                <a:gd name="connsiteY20" fmla="*/ 7781 h 10000"/>
                <a:gd name="connsiteX21" fmla="*/ 4903 w 10070"/>
                <a:gd name="connsiteY21" fmla="*/ 7390 h 10000"/>
                <a:gd name="connsiteX22" fmla="*/ 6061 w 10070"/>
                <a:gd name="connsiteY22" fmla="*/ 7529 h 10000"/>
                <a:gd name="connsiteX23" fmla="*/ 5927 w 10070"/>
                <a:gd name="connsiteY23" fmla="*/ 8585 h 10000"/>
                <a:gd name="connsiteX24" fmla="*/ 6794 w 10070"/>
                <a:gd name="connsiteY24" fmla="*/ 10000 h 10000"/>
                <a:gd name="connsiteX25" fmla="*/ 8541 w 10070"/>
                <a:gd name="connsiteY25" fmla="*/ 9780 h 10000"/>
                <a:gd name="connsiteX26" fmla="*/ 8903 w 10070"/>
                <a:gd name="connsiteY26" fmla="*/ 9557 h 10000"/>
                <a:gd name="connsiteX27" fmla="*/ 9052 w 10070"/>
                <a:gd name="connsiteY27" fmla="*/ 9390 h 10000"/>
                <a:gd name="connsiteX28" fmla="*/ 9271 w 10070"/>
                <a:gd name="connsiteY28" fmla="*/ 9281 h 10000"/>
                <a:gd name="connsiteX29" fmla="*/ 10070 w 10070"/>
                <a:gd name="connsiteY29" fmla="*/ 6615 h 10000"/>
                <a:gd name="connsiteX30" fmla="*/ 9559 w 10070"/>
                <a:gd name="connsiteY30" fmla="*/ 4557 h 10000"/>
                <a:gd name="connsiteX31" fmla="*/ 9196 w 10070"/>
                <a:gd name="connsiteY31" fmla="*/ 4167 h 10000"/>
                <a:gd name="connsiteX32" fmla="*/ 8903 w 10070"/>
                <a:gd name="connsiteY32" fmla="*/ 3724 h 10000"/>
                <a:gd name="connsiteX33" fmla="*/ 8684 w 10070"/>
                <a:gd name="connsiteY33" fmla="*/ 3115 h 10000"/>
                <a:gd name="connsiteX34" fmla="*/ 9196 w 10070"/>
                <a:gd name="connsiteY34" fmla="*/ 1667 h 10000"/>
                <a:gd name="connsiteX35" fmla="*/ 9196 w 10070"/>
                <a:gd name="connsiteY35" fmla="*/ 558 h 10000"/>
                <a:gd name="connsiteX36" fmla="*/ 8323 w 10070"/>
                <a:gd name="connsiteY36" fmla="*/ 114 h 10000"/>
                <a:gd name="connsiteX37" fmla="*/ 7886 w 10070"/>
                <a:gd name="connsiteY37" fmla="*/ 0 h 10000"/>
                <a:gd name="connsiteX38" fmla="*/ 6496 w 10070"/>
                <a:gd name="connsiteY38" fmla="*/ 166 h 10000"/>
                <a:gd name="connsiteX0" fmla="*/ 6496 w 10070"/>
                <a:gd name="connsiteY0" fmla="*/ 166 h 10000"/>
                <a:gd name="connsiteX1" fmla="*/ 4358 w 10070"/>
                <a:gd name="connsiteY1" fmla="*/ 529 h 10000"/>
                <a:gd name="connsiteX2" fmla="*/ 3896 w 10070"/>
                <a:gd name="connsiteY2" fmla="*/ 281 h 10000"/>
                <a:gd name="connsiteX3" fmla="*/ 3442 w 10070"/>
                <a:gd name="connsiteY3" fmla="*/ 333 h 10000"/>
                <a:gd name="connsiteX4" fmla="*/ 2450 w 10070"/>
                <a:gd name="connsiteY4" fmla="*/ 980 h 10000"/>
                <a:gd name="connsiteX5" fmla="*/ 1556 w 10070"/>
                <a:gd name="connsiteY5" fmla="*/ 943 h 10000"/>
                <a:gd name="connsiteX6" fmla="*/ 835 w 10070"/>
                <a:gd name="connsiteY6" fmla="*/ 1553 h 10000"/>
                <a:gd name="connsiteX7" fmla="*/ 559 w 10070"/>
                <a:gd name="connsiteY7" fmla="*/ 2501 h 10000"/>
                <a:gd name="connsiteX8" fmla="*/ 122 w 10070"/>
                <a:gd name="connsiteY8" fmla="*/ 3151 h 10000"/>
                <a:gd name="connsiteX9" fmla="*/ 97 w 10070"/>
                <a:gd name="connsiteY9" fmla="*/ 4167 h 10000"/>
                <a:gd name="connsiteX10" fmla="*/ 702 w 10070"/>
                <a:gd name="connsiteY10" fmla="*/ 4666 h 10000"/>
                <a:gd name="connsiteX11" fmla="*/ 1484 w 10070"/>
                <a:gd name="connsiteY11" fmla="*/ 3938 h 10000"/>
                <a:gd name="connsiteX12" fmla="*/ 1798 w 10070"/>
                <a:gd name="connsiteY12" fmla="*/ 4497 h 10000"/>
                <a:gd name="connsiteX13" fmla="*/ 2425 w 10070"/>
                <a:gd name="connsiteY13" fmla="*/ 4500 h 10000"/>
                <a:gd name="connsiteX14" fmla="*/ 2569 w 10070"/>
                <a:gd name="connsiteY14" fmla="*/ 4834 h 10000"/>
                <a:gd name="connsiteX15" fmla="*/ 2425 w 10070"/>
                <a:gd name="connsiteY15" fmla="*/ 5390 h 10000"/>
                <a:gd name="connsiteX16" fmla="*/ 1770 w 10070"/>
                <a:gd name="connsiteY16" fmla="*/ 6224 h 10000"/>
                <a:gd name="connsiteX17" fmla="*/ 1569 w 10070"/>
                <a:gd name="connsiteY17" fmla="*/ 7196 h 10000"/>
                <a:gd name="connsiteX18" fmla="*/ 2282 w 10070"/>
                <a:gd name="connsiteY18" fmla="*/ 8167 h 10000"/>
                <a:gd name="connsiteX19" fmla="*/ 3156 w 10070"/>
                <a:gd name="connsiteY19" fmla="*/ 8115 h 10000"/>
                <a:gd name="connsiteX20" fmla="*/ 4030 w 10070"/>
                <a:gd name="connsiteY20" fmla="*/ 7781 h 10000"/>
                <a:gd name="connsiteX21" fmla="*/ 4903 w 10070"/>
                <a:gd name="connsiteY21" fmla="*/ 7390 h 10000"/>
                <a:gd name="connsiteX22" fmla="*/ 6061 w 10070"/>
                <a:gd name="connsiteY22" fmla="*/ 7529 h 10000"/>
                <a:gd name="connsiteX23" fmla="*/ 5927 w 10070"/>
                <a:gd name="connsiteY23" fmla="*/ 8585 h 10000"/>
                <a:gd name="connsiteX24" fmla="*/ 6794 w 10070"/>
                <a:gd name="connsiteY24" fmla="*/ 10000 h 10000"/>
                <a:gd name="connsiteX25" fmla="*/ 8541 w 10070"/>
                <a:gd name="connsiteY25" fmla="*/ 9780 h 10000"/>
                <a:gd name="connsiteX26" fmla="*/ 8866 w 10070"/>
                <a:gd name="connsiteY26" fmla="*/ 8745 h 10000"/>
                <a:gd name="connsiteX27" fmla="*/ 9052 w 10070"/>
                <a:gd name="connsiteY27" fmla="*/ 9390 h 10000"/>
                <a:gd name="connsiteX28" fmla="*/ 9271 w 10070"/>
                <a:gd name="connsiteY28" fmla="*/ 9281 h 10000"/>
                <a:gd name="connsiteX29" fmla="*/ 10070 w 10070"/>
                <a:gd name="connsiteY29" fmla="*/ 6615 h 10000"/>
                <a:gd name="connsiteX30" fmla="*/ 9559 w 10070"/>
                <a:gd name="connsiteY30" fmla="*/ 4557 h 10000"/>
                <a:gd name="connsiteX31" fmla="*/ 9196 w 10070"/>
                <a:gd name="connsiteY31" fmla="*/ 4167 h 10000"/>
                <a:gd name="connsiteX32" fmla="*/ 8903 w 10070"/>
                <a:gd name="connsiteY32" fmla="*/ 3724 h 10000"/>
                <a:gd name="connsiteX33" fmla="*/ 8684 w 10070"/>
                <a:gd name="connsiteY33" fmla="*/ 3115 h 10000"/>
                <a:gd name="connsiteX34" fmla="*/ 9196 w 10070"/>
                <a:gd name="connsiteY34" fmla="*/ 1667 h 10000"/>
                <a:gd name="connsiteX35" fmla="*/ 9196 w 10070"/>
                <a:gd name="connsiteY35" fmla="*/ 558 h 10000"/>
                <a:gd name="connsiteX36" fmla="*/ 8323 w 10070"/>
                <a:gd name="connsiteY36" fmla="*/ 114 h 10000"/>
                <a:gd name="connsiteX37" fmla="*/ 7886 w 10070"/>
                <a:gd name="connsiteY37" fmla="*/ 0 h 10000"/>
                <a:gd name="connsiteX38" fmla="*/ 6496 w 10070"/>
                <a:gd name="connsiteY38" fmla="*/ 166 h 10000"/>
                <a:gd name="connsiteX0" fmla="*/ 6496 w 10070"/>
                <a:gd name="connsiteY0" fmla="*/ 166 h 10000"/>
                <a:gd name="connsiteX1" fmla="*/ 4358 w 10070"/>
                <a:gd name="connsiteY1" fmla="*/ 529 h 10000"/>
                <a:gd name="connsiteX2" fmla="*/ 3896 w 10070"/>
                <a:gd name="connsiteY2" fmla="*/ 281 h 10000"/>
                <a:gd name="connsiteX3" fmla="*/ 3442 w 10070"/>
                <a:gd name="connsiteY3" fmla="*/ 333 h 10000"/>
                <a:gd name="connsiteX4" fmla="*/ 2450 w 10070"/>
                <a:gd name="connsiteY4" fmla="*/ 980 h 10000"/>
                <a:gd name="connsiteX5" fmla="*/ 1556 w 10070"/>
                <a:gd name="connsiteY5" fmla="*/ 943 h 10000"/>
                <a:gd name="connsiteX6" fmla="*/ 835 w 10070"/>
                <a:gd name="connsiteY6" fmla="*/ 1553 h 10000"/>
                <a:gd name="connsiteX7" fmla="*/ 559 w 10070"/>
                <a:gd name="connsiteY7" fmla="*/ 2501 h 10000"/>
                <a:gd name="connsiteX8" fmla="*/ 122 w 10070"/>
                <a:gd name="connsiteY8" fmla="*/ 3151 h 10000"/>
                <a:gd name="connsiteX9" fmla="*/ 97 w 10070"/>
                <a:gd name="connsiteY9" fmla="*/ 4167 h 10000"/>
                <a:gd name="connsiteX10" fmla="*/ 702 w 10070"/>
                <a:gd name="connsiteY10" fmla="*/ 4666 h 10000"/>
                <a:gd name="connsiteX11" fmla="*/ 1484 w 10070"/>
                <a:gd name="connsiteY11" fmla="*/ 3938 h 10000"/>
                <a:gd name="connsiteX12" fmla="*/ 1798 w 10070"/>
                <a:gd name="connsiteY12" fmla="*/ 4497 h 10000"/>
                <a:gd name="connsiteX13" fmla="*/ 2425 w 10070"/>
                <a:gd name="connsiteY13" fmla="*/ 4500 h 10000"/>
                <a:gd name="connsiteX14" fmla="*/ 2569 w 10070"/>
                <a:gd name="connsiteY14" fmla="*/ 4834 h 10000"/>
                <a:gd name="connsiteX15" fmla="*/ 2425 w 10070"/>
                <a:gd name="connsiteY15" fmla="*/ 5390 h 10000"/>
                <a:gd name="connsiteX16" fmla="*/ 1770 w 10070"/>
                <a:gd name="connsiteY16" fmla="*/ 6224 h 10000"/>
                <a:gd name="connsiteX17" fmla="*/ 1569 w 10070"/>
                <a:gd name="connsiteY17" fmla="*/ 7196 h 10000"/>
                <a:gd name="connsiteX18" fmla="*/ 2282 w 10070"/>
                <a:gd name="connsiteY18" fmla="*/ 8167 h 10000"/>
                <a:gd name="connsiteX19" fmla="*/ 3156 w 10070"/>
                <a:gd name="connsiteY19" fmla="*/ 8115 h 10000"/>
                <a:gd name="connsiteX20" fmla="*/ 4030 w 10070"/>
                <a:gd name="connsiteY20" fmla="*/ 7781 h 10000"/>
                <a:gd name="connsiteX21" fmla="*/ 4903 w 10070"/>
                <a:gd name="connsiteY21" fmla="*/ 7390 h 10000"/>
                <a:gd name="connsiteX22" fmla="*/ 6061 w 10070"/>
                <a:gd name="connsiteY22" fmla="*/ 7529 h 10000"/>
                <a:gd name="connsiteX23" fmla="*/ 5927 w 10070"/>
                <a:gd name="connsiteY23" fmla="*/ 8585 h 10000"/>
                <a:gd name="connsiteX24" fmla="*/ 6794 w 10070"/>
                <a:gd name="connsiteY24" fmla="*/ 10000 h 10000"/>
                <a:gd name="connsiteX25" fmla="*/ 8541 w 10070"/>
                <a:gd name="connsiteY25" fmla="*/ 9780 h 10000"/>
                <a:gd name="connsiteX26" fmla="*/ 8866 w 10070"/>
                <a:gd name="connsiteY26" fmla="*/ 8745 h 10000"/>
                <a:gd name="connsiteX27" fmla="*/ 9052 w 10070"/>
                <a:gd name="connsiteY27" fmla="*/ 9390 h 10000"/>
                <a:gd name="connsiteX28" fmla="*/ 9531 w 10070"/>
                <a:gd name="connsiteY28" fmla="*/ 8448 h 10000"/>
                <a:gd name="connsiteX29" fmla="*/ 10070 w 10070"/>
                <a:gd name="connsiteY29" fmla="*/ 6615 h 10000"/>
                <a:gd name="connsiteX30" fmla="*/ 9559 w 10070"/>
                <a:gd name="connsiteY30" fmla="*/ 4557 h 10000"/>
                <a:gd name="connsiteX31" fmla="*/ 9196 w 10070"/>
                <a:gd name="connsiteY31" fmla="*/ 4167 h 10000"/>
                <a:gd name="connsiteX32" fmla="*/ 8903 w 10070"/>
                <a:gd name="connsiteY32" fmla="*/ 3724 h 10000"/>
                <a:gd name="connsiteX33" fmla="*/ 8684 w 10070"/>
                <a:gd name="connsiteY33" fmla="*/ 3115 h 10000"/>
                <a:gd name="connsiteX34" fmla="*/ 9196 w 10070"/>
                <a:gd name="connsiteY34" fmla="*/ 1667 h 10000"/>
                <a:gd name="connsiteX35" fmla="*/ 9196 w 10070"/>
                <a:gd name="connsiteY35" fmla="*/ 558 h 10000"/>
                <a:gd name="connsiteX36" fmla="*/ 8323 w 10070"/>
                <a:gd name="connsiteY36" fmla="*/ 114 h 10000"/>
                <a:gd name="connsiteX37" fmla="*/ 7886 w 10070"/>
                <a:gd name="connsiteY37" fmla="*/ 0 h 10000"/>
                <a:gd name="connsiteX38" fmla="*/ 6496 w 10070"/>
                <a:gd name="connsiteY38" fmla="*/ 166 h 10000"/>
                <a:gd name="connsiteX0" fmla="*/ 6496 w 10070"/>
                <a:gd name="connsiteY0" fmla="*/ 166 h 10000"/>
                <a:gd name="connsiteX1" fmla="*/ 4358 w 10070"/>
                <a:gd name="connsiteY1" fmla="*/ 529 h 10000"/>
                <a:gd name="connsiteX2" fmla="*/ 3896 w 10070"/>
                <a:gd name="connsiteY2" fmla="*/ 281 h 10000"/>
                <a:gd name="connsiteX3" fmla="*/ 3442 w 10070"/>
                <a:gd name="connsiteY3" fmla="*/ 333 h 10000"/>
                <a:gd name="connsiteX4" fmla="*/ 2450 w 10070"/>
                <a:gd name="connsiteY4" fmla="*/ 980 h 10000"/>
                <a:gd name="connsiteX5" fmla="*/ 1556 w 10070"/>
                <a:gd name="connsiteY5" fmla="*/ 943 h 10000"/>
                <a:gd name="connsiteX6" fmla="*/ 835 w 10070"/>
                <a:gd name="connsiteY6" fmla="*/ 1553 h 10000"/>
                <a:gd name="connsiteX7" fmla="*/ 559 w 10070"/>
                <a:gd name="connsiteY7" fmla="*/ 2501 h 10000"/>
                <a:gd name="connsiteX8" fmla="*/ 122 w 10070"/>
                <a:gd name="connsiteY8" fmla="*/ 3151 h 10000"/>
                <a:gd name="connsiteX9" fmla="*/ 97 w 10070"/>
                <a:gd name="connsiteY9" fmla="*/ 4167 h 10000"/>
                <a:gd name="connsiteX10" fmla="*/ 702 w 10070"/>
                <a:gd name="connsiteY10" fmla="*/ 4666 h 10000"/>
                <a:gd name="connsiteX11" fmla="*/ 1484 w 10070"/>
                <a:gd name="connsiteY11" fmla="*/ 3938 h 10000"/>
                <a:gd name="connsiteX12" fmla="*/ 1798 w 10070"/>
                <a:gd name="connsiteY12" fmla="*/ 4497 h 10000"/>
                <a:gd name="connsiteX13" fmla="*/ 2425 w 10070"/>
                <a:gd name="connsiteY13" fmla="*/ 4500 h 10000"/>
                <a:gd name="connsiteX14" fmla="*/ 2569 w 10070"/>
                <a:gd name="connsiteY14" fmla="*/ 4834 h 10000"/>
                <a:gd name="connsiteX15" fmla="*/ 2425 w 10070"/>
                <a:gd name="connsiteY15" fmla="*/ 5390 h 10000"/>
                <a:gd name="connsiteX16" fmla="*/ 1770 w 10070"/>
                <a:gd name="connsiteY16" fmla="*/ 6224 h 10000"/>
                <a:gd name="connsiteX17" fmla="*/ 1569 w 10070"/>
                <a:gd name="connsiteY17" fmla="*/ 7196 h 10000"/>
                <a:gd name="connsiteX18" fmla="*/ 2282 w 10070"/>
                <a:gd name="connsiteY18" fmla="*/ 8167 h 10000"/>
                <a:gd name="connsiteX19" fmla="*/ 3156 w 10070"/>
                <a:gd name="connsiteY19" fmla="*/ 8115 h 10000"/>
                <a:gd name="connsiteX20" fmla="*/ 4030 w 10070"/>
                <a:gd name="connsiteY20" fmla="*/ 7781 h 10000"/>
                <a:gd name="connsiteX21" fmla="*/ 4903 w 10070"/>
                <a:gd name="connsiteY21" fmla="*/ 7390 h 10000"/>
                <a:gd name="connsiteX22" fmla="*/ 6061 w 10070"/>
                <a:gd name="connsiteY22" fmla="*/ 7529 h 10000"/>
                <a:gd name="connsiteX23" fmla="*/ 5927 w 10070"/>
                <a:gd name="connsiteY23" fmla="*/ 8585 h 10000"/>
                <a:gd name="connsiteX24" fmla="*/ 6794 w 10070"/>
                <a:gd name="connsiteY24" fmla="*/ 10000 h 10000"/>
                <a:gd name="connsiteX25" fmla="*/ 8541 w 10070"/>
                <a:gd name="connsiteY25" fmla="*/ 9780 h 10000"/>
                <a:gd name="connsiteX26" fmla="*/ 8866 w 10070"/>
                <a:gd name="connsiteY26" fmla="*/ 8745 h 10000"/>
                <a:gd name="connsiteX27" fmla="*/ 9052 w 10070"/>
                <a:gd name="connsiteY27" fmla="*/ 9390 h 10000"/>
                <a:gd name="connsiteX28" fmla="*/ 9531 w 10070"/>
                <a:gd name="connsiteY28" fmla="*/ 8448 h 10000"/>
                <a:gd name="connsiteX29" fmla="*/ 10070 w 10070"/>
                <a:gd name="connsiteY29" fmla="*/ 6615 h 10000"/>
                <a:gd name="connsiteX30" fmla="*/ 9559 w 10070"/>
                <a:gd name="connsiteY30" fmla="*/ 4557 h 10000"/>
                <a:gd name="connsiteX31" fmla="*/ 9196 w 10070"/>
                <a:gd name="connsiteY31" fmla="*/ 4167 h 10000"/>
                <a:gd name="connsiteX32" fmla="*/ 8903 w 10070"/>
                <a:gd name="connsiteY32" fmla="*/ 3724 h 10000"/>
                <a:gd name="connsiteX33" fmla="*/ 8684 w 10070"/>
                <a:gd name="connsiteY33" fmla="*/ 3115 h 10000"/>
                <a:gd name="connsiteX34" fmla="*/ 9196 w 10070"/>
                <a:gd name="connsiteY34" fmla="*/ 1667 h 10000"/>
                <a:gd name="connsiteX35" fmla="*/ 9196 w 10070"/>
                <a:gd name="connsiteY35" fmla="*/ 558 h 10000"/>
                <a:gd name="connsiteX36" fmla="*/ 8323 w 10070"/>
                <a:gd name="connsiteY36" fmla="*/ 114 h 10000"/>
                <a:gd name="connsiteX37" fmla="*/ 7886 w 10070"/>
                <a:gd name="connsiteY37" fmla="*/ 0 h 10000"/>
                <a:gd name="connsiteX38" fmla="*/ 6496 w 10070"/>
                <a:gd name="connsiteY38" fmla="*/ 166 h 10000"/>
                <a:gd name="connsiteX0" fmla="*/ 6496 w 10070"/>
                <a:gd name="connsiteY0" fmla="*/ 166 h 10000"/>
                <a:gd name="connsiteX1" fmla="*/ 4358 w 10070"/>
                <a:gd name="connsiteY1" fmla="*/ 529 h 10000"/>
                <a:gd name="connsiteX2" fmla="*/ 3896 w 10070"/>
                <a:gd name="connsiteY2" fmla="*/ 281 h 10000"/>
                <a:gd name="connsiteX3" fmla="*/ 3442 w 10070"/>
                <a:gd name="connsiteY3" fmla="*/ 333 h 10000"/>
                <a:gd name="connsiteX4" fmla="*/ 2450 w 10070"/>
                <a:gd name="connsiteY4" fmla="*/ 980 h 10000"/>
                <a:gd name="connsiteX5" fmla="*/ 1556 w 10070"/>
                <a:gd name="connsiteY5" fmla="*/ 943 h 10000"/>
                <a:gd name="connsiteX6" fmla="*/ 835 w 10070"/>
                <a:gd name="connsiteY6" fmla="*/ 1553 h 10000"/>
                <a:gd name="connsiteX7" fmla="*/ 559 w 10070"/>
                <a:gd name="connsiteY7" fmla="*/ 2501 h 10000"/>
                <a:gd name="connsiteX8" fmla="*/ 122 w 10070"/>
                <a:gd name="connsiteY8" fmla="*/ 3151 h 10000"/>
                <a:gd name="connsiteX9" fmla="*/ 97 w 10070"/>
                <a:gd name="connsiteY9" fmla="*/ 4167 h 10000"/>
                <a:gd name="connsiteX10" fmla="*/ 702 w 10070"/>
                <a:gd name="connsiteY10" fmla="*/ 4666 h 10000"/>
                <a:gd name="connsiteX11" fmla="*/ 1484 w 10070"/>
                <a:gd name="connsiteY11" fmla="*/ 3938 h 10000"/>
                <a:gd name="connsiteX12" fmla="*/ 1798 w 10070"/>
                <a:gd name="connsiteY12" fmla="*/ 4497 h 10000"/>
                <a:gd name="connsiteX13" fmla="*/ 2425 w 10070"/>
                <a:gd name="connsiteY13" fmla="*/ 4500 h 10000"/>
                <a:gd name="connsiteX14" fmla="*/ 2569 w 10070"/>
                <a:gd name="connsiteY14" fmla="*/ 4834 h 10000"/>
                <a:gd name="connsiteX15" fmla="*/ 2425 w 10070"/>
                <a:gd name="connsiteY15" fmla="*/ 5390 h 10000"/>
                <a:gd name="connsiteX16" fmla="*/ 1770 w 10070"/>
                <a:gd name="connsiteY16" fmla="*/ 6224 h 10000"/>
                <a:gd name="connsiteX17" fmla="*/ 1569 w 10070"/>
                <a:gd name="connsiteY17" fmla="*/ 7196 h 10000"/>
                <a:gd name="connsiteX18" fmla="*/ 2282 w 10070"/>
                <a:gd name="connsiteY18" fmla="*/ 8167 h 10000"/>
                <a:gd name="connsiteX19" fmla="*/ 3156 w 10070"/>
                <a:gd name="connsiteY19" fmla="*/ 8115 h 10000"/>
                <a:gd name="connsiteX20" fmla="*/ 4030 w 10070"/>
                <a:gd name="connsiteY20" fmla="*/ 7781 h 10000"/>
                <a:gd name="connsiteX21" fmla="*/ 4903 w 10070"/>
                <a:gd name="connsiteY21" fmla="*/ 7390 h 10000"/>
                <a:gd name="connsiteX22" fmla="*/ 6061 w 10070"/>
                <a:gd name="connsiteY22" fmla="*/ 7529 h 10000"/>
                <a:gd name="connsiteX23" fmla="*/ 5927 w 10070"/>
                <a:gd name="connsiteY23" fmla="*/ 8585 h 10000"/>
                <a:gd name="connsiteX24" fmla="*/ 6794 w 10070"/>
                <a:gd name="connsiteY24" fmla="*/ 10000 h 10000"/>
                <a:gd name="connsiteX25" fmla="*/ 8541 w 10070"/>
                <a:gd name="connsiteY25" fmla="*/ 9780 h 10000"/>
                <a:gd name="connsiteX26" fmla="*/ 8866 w 10070"/>
                <a:gd name="connsiteY26" fmla="*/ 8745 h 10000"/>
                <a:gd name="connsiteX27" fmla="*/ 9052 w 10070"/>
                <a:gd name="connsiteY27" fmla="*/ 9390 h 10000"/>
                <a:gd name="connsiteX28" fmla="*/ 9531 w 10070"/>
                <a:gd name="connsiteY28" fmla="*/ 8448 h 10000"/>
                <a:gd name="connsiteX29" fmla="*/ 10070 w 10070"/>
                <a:gd name="connsiteY29" fmla="*/ 6615 h 10000"/>
                <a:gd name="connsiteX30" fmla="*/ 9559 w 10070"/>
                <a:gd name="connsiteY30" fmla="*/ 4557 h 10000"/>
                <a:gd name="connsiteX31" fmla="*/ 9196 w 10070"/>
                <a:gd name="connsiteY31" fmla="*/ 4167 h 10000"/>
                <a:gd name="connsiteX32" fmla="*/ 8903 w 10070"/>
                <a:gd name="connsiteY32" fmla="*/ 3724 h 10000"/>
                <a:gd name="connsiteX33" fmla="*/ 8684 w 10070"/>
                <a:gd name="connsiteY33" fmla="*/ 3115 h 10000"/>
                <a:gd name="connsiteX34" fmla="*/ 9196 w 10070"/>
                <a:gd name="connsiteY34" fmla="*/ 1667 h 10000"/>
                <a:gd name="connsiteX35" fmla="*/ 9196 w 10070"/>
                <a:gd name="connsiteY35" fmla="*/ 558 h 10000"/>
                <a:gd name="connsiteX36" fmla="*/ 8323 w 10070"/>
                <a:gd name="connsiteY36" fmla="*/ 114 h 10000"/>
                <a:gd name="connsiteX37" fmla="*/ 7886 w 10070"/>
                <a:gd name="connsiteY37" fmla="*/ 0 h 10000"/>
                <a:gd name="connsiteX38" fmla="*/ 6496 w 10070"/>
                <a:gd name="connsiteY38" fmla="*/ 166 h 10000"/>
                <a:gd name="connsiteX0" fmla="*/ 6496 w 10070"/>
                <a:gd name="connsiteY0" fmla="*/ 166 h 10000"/>
                <a:gd name="connsiteX1" fmla="*/ 4358 w 10070"/>
                <a:gd name="connsiteY1" fmla="*/ 529 h 10000"/>
                <a:gd name="connsiteX2" fmla="*/ 3896 w 10070"/>
                <a:gd name="connsiteY2" fmla="*/ 281 h 10000"/>
                <a:gd name="connsiteX3" fmla="*/ 3442 w 10070"/>
                <a:gd name="connsiteY3" fmla="*/ 333 h 10000"/>
                <a:gd name="connsiteX4" fmla="*/ 2450 w 10070"/>
                <a:gd name="connsiteY4" fmla="*/ 980 h 10000"/>
                <a:gd name="connsiteX5" fmla="*/ 1556 w 10070"/>
                <a:gd name="connsiteY5" fmla="*/ 943 h 10000"/>
                <a:gd name="connsiteX6" fmla="*/ 835 w 10070"/>
                <a:gd name="connsiteY6" fmla="*/ 1553 h 10000"/>
                <a:gd name="connsiteX7" fmla="*/ 559 w 10070"/>
                <a:gd name="connsiteY7" fmla="*/ 2501 h 10000"/>
                <a:gd name="connsiteX8" fmla="*/ 122 w 10070"/>
                <a:gd name="connsiteY8" fmla="*/ 3151 h 10000"/>
                <a:gd name="connsiteX9" fmla="*/ 97 w 10070"/>
                <a:gd name="connsiteY9" fmla="*/ 4167 h 10000"/>
                <a:gd name="connsiteX10" fmla="*/ 702 w 10070"/>
                <a:gd name="connsiteY10" fmla="*/ 4666 h 10000"/>
                <a:gd name="connsiteX11" fmla="*/ 1484 w 10070"/>
                <a:gd name="connsiteY11" fmla="*/ 3938 h 10000"/>
                <a:gd name="connsiteX12" fmla="*/ 1798 w 10070"/>
                <a:gd name="connsiteY12" fmla="*/ 4497 h 10000"/>
                <a:gd name="connsiteX13" fmla="*/ 2425 w 10070"/>
                <a:gd name="connsiteY13" fmla="*/ 4500 h 10000"/>
                <a:gd name="connsiteX14" fmla="*/ 2569 w 10070"/>
                <a:gd name="connsiteY14" fmla="*/ 4834 h 10000"/>
                <a:gd name="connsiteX15" fmla="*/ 2425 w 10070"/>
                <a:gd name="connsiteY15" fmla="*/ 5390 h 10000"/>
                <a:gd name="connsiteX16" fmla="*/ 1770 w 10070"/>
                <a:gd name="connsiteY16" fmla="*/ 6224 h 10000"/>
                <a:gd name="connsiteX17" fmla="*/ 1569 w 10070"/>
                <a:gd name="connsiteY17" fmla="*/ 7196 h 10000"/>
                <a:gd name="connsiteX18" fmla="*/ 2282 w 10070"/>
                <a:gd name="connsiteY18" fmla="*/ 8167 h 10000"/>
                <a:gd name="connsiteX19" fmla="*/ 3156 w 10070"/>
                <a:gd name="connsiteY19" fmla="*/ 8115 h 10000"/>
                <a:gd name="connsiteX20" fmla="*/ 4030 w 10070"/>
                <a:gd name="connsiteY20" fmla="*/ 7781 h 10000"/>
                <a:gd name="connsiteX21" fmla="*/ 4903 w 10070"/>
                <a:gd name="connsiteY21" fmla="*/ 7390 h 10000"/>
                <a:gd name="connsiteX22" fmla="*/ 6061 w 10070"/>
                <a:gd name="connsiteY22" fmla="*/ 7529 h 10000"/>
                <a:gd name="connsiteX23" fmla="*/ 5927 w 10070"/>
                <a:gd name="connsiteY23" fmla="*/ 8585 h 10000"/>
                <a:gd name="connsiteX24" fmla="*/ 6794 w 10070"/>
                <a:gd name="connsiteY24" fmla="*/ 10000 h 10000"/>
                <a:gd name="connsiteX25" fmla="*/ 8541 w 10070"/>
                <a:gd name="connsiteY25" fmla="*/ 9780 h 10000"/>
                <a:gd name="connsiteX26" fmla="*/ 8866 w 10070"/>
                <a:gd name="connsiteY26" fmla="*/ 8745 h 10000"/>
                <a:gd name="connsiteX27" fmla="*/ 9300 w 10070"/>
                <a:gd name="connsiteY27" fmla="*/ 9112 h 10000"/>
                <a:gd name="connsiteX28" fmla="*/ 9531 w 10070"/>
                <a:gd name="connsiteY28" fmla="*/ 8448 h 10000"/>
                <a:gd name="connsiteX29" fmla="*/ 10070 w 10070"/>
                <a:gd name="connsiteY29" fmla="*/ 6615 h 10000"/>
                <a:gd name="connsiteX30" fmla="*/ 9559 w 10070"/>
                <a:gd name="connsiteY30" fmla="*/ 4557 h 10000"/>
                <a:gd name="connsiteX31" fmla="*/ 9196 w 10070"/>
                <a:gd name="connsiteY31" fmla="*/ 4167 h 10000"/>
                <a:gd name="connsiteX32" fmla="*/ 8903 w 10070"/>
                <a:gd name="connsiteY32" fmla="*/ 3724 h 10000"/>
                <a:gd name="connsiteX33" fmla="*/ 8684 w 10070"/>
                <a:gd name="connsiteY33" fmla="*/ 3115 h 10000"/>
                <a:gd name="connsiteX34" fmla="*/ 9196 w 10070"/>
                <a:gd name="connsiteY34" fmla="*/ 1667 h 10000"/>
                <a:gd name="connsiteX35" fmla="*/ 9196 w 10070"/>
                <a:gd name="connsiteY35" fmla="*/ 558 h 10000"/>
                <a:gd name="connsiteX36" fmla="*/ 8323 w 10070"/>
                <a:gd name="connsiteY36" fmla="*/ 114 h 10000"/>
                <a:gd name="connsiteX37" fmla="*/ 7886 w 10070"/>
                <a:gd name="connsiteY37" fmla="*/ 0 h 10000"/>
                <a:gd name="connsiteX38" fmla="*/ 6496 w 10070"/>
                <a:gd name="connsiteY38" fmla="*/ 166 h 10000"/>
                <a:gd name="connsiteX0" fmla="*/ 6496 w 10070"/>
                <a:gd name="connsiteY0" fmla="*/ 166 h 10000"/>
                <a:gd name="connsiteX1" fmla="*/ 4358 w 10070"/>
                <a:gd name="connsiteY1" fmla="*/ 529 h 10000"/>
                <a:gd name="connsiteX2" fmla="*/ 3896 w 10070"/>
                <a:gd name="connsiteY2" fmla="*/ 281 h 10000"/>
                <a:gd name="connsiteX3" fmla="*/ 3442 w 10070"/>
                <a:gd name="connsiteY3" fmla="*/ 333 h 10000"/>
                <a:gd name="connsiteX4" fmla="*/ 2450 w 10070"/>
                <a:gd name="connsiteY4" fmla="*/ 980 h 10000"/>
                <a:gd name="connsiteX5" fmla="*/ 1556 w 10070"/>
                <a:gd name="connsiteY5" fmla="*/ 943 h 10000"/>
                <a:gd name="connsiteX6" fmla="*/ 835 w 10070"/>
                <a:gd name="connsiteY6" fmla="*/ 1553 h 10000"/>
                <a:gd name="connsiteX7" fmla="*/ 559 w 10070"/>
                <a:gd name="connsiteY7" fmla="*/ 2501 h 10000"/>
                <a:gd name="connsiteX8" fmla="*/ 122 w 10070"/>
                <a:gd name="connsiteY8" fmla="*/ 3151 h 10000"/>
                <a:gd name="connsiteX9" fmla="*/ 97 w 10070"/>
                <a:gd name="connsiteY9" fmla="*/ 4167 h 10000"/>
                <a:gd name="connsiteX10" fmla="*/ 702 w 10070"/>
                <a:gd name="connsiteY10" fmla="*/ 4666 h 10000"/>
                <a:gd name="connsiteX11" fmla="*/ 1484 w 10070"/>
                <a:gd name="connsiteY11" fmla="*/ 3938 h 10000"/>
                <a:gd name="connsiteX12" fmla="*/ 1798 w 10070"/>
                <a:gd name="connsiteY12" fmla="*/ 4497 h 10000"/>
                <a:gd name="connsiteX13" fmla="*/ 2425 w 10070"/>
                <a:gd name="connsiteY13" fmla="*/ 4500 h 10000"/>
                <a:gd name="connsiteX14" fmla="*/ 2569 w 10070"/>
                <a:gd name="connsiteY14" fmla="*/ 4834 h 10000"/>
                <a:gd name="connsiteX15" fmla="*/ 2425 w 10070"/>
                <a:gd name="connsiteY15" fmla="*/ 5390 h 10000"/>
                <a:gd name="connsiteX16" fmla="*/ 1770 w 10070"/>
                <a:gd name="connsiteY16" fmla="*/ 6224 h 10000"/>
                <a:gd name="connsiteX17" fmla="*/ 1569 w 10070"/>
                <a:gd name="connsiteY17" fmla="*/ 7196 h 10000"/>
                <a:gd name="connsiteX18" fmla="*/ 2282 w 10070"/>
                <a:gd name="connsiteY18" fmla="*/ 8167 h 10000"/>
                <a:gd name="connsiteX19" fmla="*/ 3156 w 10070"/>
                <a:gd name="connsiteY19" fmla="*/ 8115 h 10000"/>
                <a:gd name="connsiteX20" fmla="*/ 4030 w 10070"/>
                <a:gd name="connsiteY20" fmla="*/ 7781 h 10000"/>
                <a:gd name="connsiteX21" fmla="*/ 4903 w 10070"/>
                <a:gd name="connsiteY21" fmla="*/ 7390 h 10000"/>
                <a:gd name="connsiteX22" fmla="*/ 6061 w 10070"/>
                <a:gd name="connsiteY22" fmla="*/ 7529 h 10000"/>
                <a:gd name="connsiteX23" fmla="*/ 5927 w 10070"/>
                <a:gd name="connsiteY23" fmla="*/ 8585 h 10000"/>
                <a:gd name="connsiteX24" fmla="*/ 6794 w 10070"/>
                <a:gd name="connsiteY24" fmla="*/ 10000 h 10000"/>
                <a:gd name="connsiteX25" fmla="*/ 8541 w 10070"/>
                <a:gd name="connsiteY25" fmla="*/ 9780 h 10000"/>
                <a:gd name="connsiteX26" fmla="*/ 8804 w 10070"/>
                <a:gd name="connsiteY26" fmla="*/ 9129 h 10000"/>
                <a:gd name="connsiteX27" fmla="*/ 9300 w 10070"/>
                <a:gd name="connsiteY27" fmla="*/ 9112 h 10000"/>
                <a:gd name="connsiteX28" fmla="*/ 9531 w 10070"/>
                <a:gd name="connsiteY28" fmla="*/ 8448 h 10000"/>
                <a:gd name="connsiteX29" fmla="*/ 10070 w 10070"/>
                <a:gd name="connsiteY29" fmla="*/ 6615 h 10000"/>
                <a:gd name="connsiteX30" fmla="*/ 9559 w 10070"/>
                <a:gd name="connsiteY30" fmla="*/ 4557 h 10000"/>
                <a:gd name="connsiteX31" fmla="*/ 9196 w 10070"/>
                <a:gd name="connsiteY31" fmla="*/ 4167 h 10000"/>
                <a:gd name="connsiteX32" fmla="*/ 8903 w 10070"/>
                <a:gd name="connsiteY32" fmla="*/ 3724 h 10000"/>
                <a:gd name="connsiteX33" fmla="*/ 8684 w 10070"/>
                <a:gd name="connsiteY33" fmla="*/ 3115 h 10000"/>
                <a:gd name="connsiteX34" fmla="*/ 9196 w 10070"/>
                <a:gd name="connsiteY34" fmla="*/ 1667 h 10000"/>
                <a:gd name="connsiteX35" fmla="*/ 9196 w 10070"/>
                <a:gd name="connsiteY35" fmla="*/ 558 h 10000"/>
                <a:gd name="connsiteX36" fmla="*/ 8323 w 10070"/>
                <a:gd name="connsiteY36" fmla="*/ 114 h 10000"/>
                <a:gd name="connsiteX37" fmla="*/ 7886 w 10070"/>
                <a:gd name="connsiteY37" fmla="*/ 0 h 10000"/>
                <a:gd name="connsiteX38" fmla="*/ 6496 w 10070"/>
                <a:gd name="connsiteY38" fmla="*/ 166 h 10000"/>
                <a:gd name="connsiteX0" fmla="*/ 6496 w 10070"/>
                <a:gd name="connsiteY0" fmla="*/ 166 h 10000"/>
                <a:gd name="connsiteX1" fmla="*/ 4358 w 10070"/>
                <a:gd name="connsiteY1" fmla="*/ 529 h 10000"/>
                <a:gd name="connsiteX2" fmla="*/ 3896 w 10070"/>
                <a:gd name="connsiteY2" fmla="*/ 281 h 10000"/>
                <a:gd name="connsiteX3" fmla="*/ 3442 w 10070"/>
                <a:gd name="connsiteY3" fmla="*/ 333 h 10000"/>
                <a:gd name="connsiteX4" fmla="*/ 2450 w 10070"/>
                <a:gd name="connsiteY4" fmla="*/ 980 h 10000"/>
                <a:gd name="connsiteX5" fmla="*/ 1556 w 10070"/>
                <a:gd name="connsiteY5" fmla="*/ 943 h 10000"/>
                <a:gd name="connsiteX6" fmla="*/ 835 w 10070"/>
                <a:gd name="connsiteY6" fmla="*/ 1553 h 10000"/>
                <a:gd name="connsiteX7" fmla="*/ 559 w 10070"/>
                <a:gd name="connsiteY7" fmla="*/ 2501 h 10000"/>
                <a:gd name="connsiteX8" fmla="*/ 122 w 10070"/>
                <a:gd name="connsiteY8" fmla="*/ 3151 h 10000"/>
                <a:gd name="connsiteX9" fmla="*/ 97 w 10070"/>
                <a:gd name="connsiteY9" fmla="*/ 4167 h 10000"/>
                <a:gd name="connsiteX10" fmla="*/ 702 w 10070"/>
                <a:gd name="connsiteY10" fmla="*/ 4666 h 10000"/>
                <a:gd name="connsiteX11" fmla="*/ 1484 w 10070"/>
                <a:gd name="connsiteY11" fmla="*/ 3938 h 10000"/>
                <a:gd name="connsiteX12" fmla="*/ 1798 w 10070"/>
                <a:gd name="connsiteY12" fmla="*/ 4497 h 10000"/>
                <a:gd name="connsiteX13" fmla="*/ 2425 w 10070"/>
                <a:gd name="connsiteY13" fmla="*/ 4500 h 10000"/>
                <a:gd name="connsiteX14" fmla="*/ 2569 w 10070"/>
                <a:gd name="connsiteY14" fmla="*/ 4834 h 10000"/>
                <a:gd name="connsiteX15" fmla="*/ 2425 w 10070"/>
                <a:gd name="connsiteY15" fmla="*/ 5390 h 10000"/>
                <a:gd name="connsiteX16" fmla="*/ 1770 w 10070"/>
                <a:gd name="connsiteY16" fmla="*/ 6224 h 10000"/>
                <a:gd name="connsiteX17" fmla="*/ 1569 w 10070"/>
                <a:gd name="connsiteY17" fmla="*/ 7196 h 10000"/>
                <a:gd name="connsiteX18" fmla="*/ 2282 w 10070"/>
                <a:gd name="connsiteY18" fmla="*/ 8167 h 10000"/>
                <a:gd name="connsiteX19" fmla="*/ 3156 w 10070"/>
                <a:gd name="connsiteY19" fmla="*/ 8115 h 10000"/>
                <a:gd name="connsiteX20" fmla="*/ 4030 w 10070"/>
                <a:gd name="connsiteY20" fmla="*/ 7781 h 10000"/>
                <a:gd name="connsiteX21" fmla="*/ 4903 w 10070"/>
                <a:gd name="connsiteY21" fmla="*/ 7390 h 10000"/>
                <a:gd name="connsiteX22" fmla="*/ 6061 w 10070"/>
                <a:gd name="connsiteY22" fmla="*/ 7529 h 10000"/>
                <a:gd name="connsiteX23" fmla="*/ 5927 w 10070"/>
                <a:gd name="connsiteY23" fmla="*/ 8585 h 10000"/>
                <a:gd name="connsiteX24" fmla="*/ 6794 w 10070"/>
                <a:gd name="connsiteY24" fmla="*/ 10000 h 10000"/>
                <a:gd name="connsiteX25" fmla="*/ 8541 w 10070"/>
                <a:gd name="connsiteY25" fmla="*/ 9780 h 10000"/>
                <a:gd name="connsiteX26" fmla="*/ 8804 w 10070"/>
                <a:gd name="connsiteY26" fmla="*/ 9129 h 10000"/>
                <a:gd name="connsiteX27" fmla="*/ 9300 w 10070"/>
                <a:gd name="connsiteY27" fmla="*/ 9112 h 10000"/>
                <a:gd name="connsiteX28" fmla="*/ 9531 w 10070"/>
                <a:gd name="connsiteY28" fmla="*/ 8448 h 10000"/>
                <a:gd name="connsiteX29" fmla="*/ 10070 w 10070"/>
                <a:gd name="connsiteY29" fmla="*/ 6615 h 10000"/>
                <a:gd name="connsiteX30" fmla="*/ 9559 w 10070"/>
                <a:gd name="connsiteY30" fmla="*/ 4557 h 10000"/>
                <a:gd name="connsiteX31" fmla="*/ 9196 w 10070"/>
                <a:gd name="connsiteY31" fmla="*/ 4167 h 10000"/>
                <a:gd name="connsiteX32" fmla="*/ 8903 w 10070"/>
                <a:gd name="connsiteY32" fmla="*/ 3724 h 10000"/>
                <a:gd name="connsiteX33" fmla="*/ 8684 w 10070"/>
                <a:gd name="connsiteY33" fmla="*/ 3115 h 10000"/>
                <a:gd name="connsiteX34" fmla="*/ 9196 w 10070"/>
                <a:gd name="connsiteY34" fmla="*/ 1667 h 10000"/>
                <a:gd name="connsiteX35" fmla="*/ 9196 w 10070"/>
                <a:gd name="connsiteY35" fmla="*/ 558 h 10000"/>
                <a:gd name="connsiteX36" fmla="*/ 8323 w 10070"/>
                <a:gd name="connsiteY36" fmla="*/ 114 h 10000"/>
                <a:gd name="connsiteX37" fmla="*/ 7886 w 10070"/>
                <a:gd name="connsiteY37" fmla="*/ 0 h 10000"/>
                <a:gd name="connsiteX38" fmla="*/ 6496 w 10070"/>
                <a:gd name="connsiteY38" fmla="*/ 166 h 10000"/>
                <a:gd name="connsiteX0" fmla="*/ 6496 w 10070"/>
                <a:gd name="connsiteY0" fmla="*/ 166 h 10000"/>
                <a:gd name="connsiteX1" fmla="*/ 4358 w 10070"/>
                <a:gd name="connsiteY1" fmla="*/ 529 h 10000"/>
                <a:gd name="connsiteX2" fmla="*/ 3896 w 10070"/>
                <a:gd name="connsiteY2" fmla="*/ 281 h 10000"/>
                <a:gd name="connsiteX3" fmla="*/ 3442 w 10070"/>
                <a:gd name="connsiteY3" fmla="*/ 333 h 10000"/>
                <a:gd name="connsiteX4" fmla="*/ 2450 w 10070"/>
                <a:gd name="connsiteY4" fmla="*/ 980 h 10000"/>
                <a:gd name="connsiteX5" fmla="*/ 1556 w 10070"/>
                <a:gd name="connsiteY5" fmla="*/ 943 h 10000"/>
                <a:gd name="connsiteX6" fmla="*/ 835 w 10070"/>
                <a:gd name="connsiteY6" fmla="*/ 1553 h 10000"/>
                <a:gd name="connsiteX7" fmla="*/ 559 w 10070"/>
                <a:gd name="connsiteY7" fmla="*/ 2501 h 10000"/>
                <a:gd name="connsiteX8" fmla="*/ 122 w 10070"/>
                <a:gd name="connsiteY8" fmla="*/ 3151 h 10000"/>
                <a:gd name="connsiteX9" fmla="*/ 97 w 10070"/>
                <a:gd name="connsiteY9" fmla="*/ 4167 h 10000"/>
                <a:gd name="connsiteX10" fmla="*/ 702 w 10070"/>
                <a:gd name="connsiteY10" fmla="*/ 4666 h 10000"/>
                <a:gd name="connsiteX11" fmla="*/ 1484 w 10070"/>
                <a:gd name="connsiteY11" fmla="*/ 3938 h 10000"/>
                <a:gd name="connsiteX12" fmla="*/ 1798 w 10070"/>
                <a:gd name="connsiteY12" fmla="*/ 4497 h 10000"/>
                <a:gd name="connsiteX13" fmla="*/ 2425 w 10070"/>
                <a:gd name="connsiteY13" fmla="*/ 4500 h 10000"/>
                <a:gd name="connsiteX14" fmla="*/ 2569 w 10070"/>
                <a:gd name="connsiteY14" fmla="*/ 4834 h 10000"/>
                <a:gd name="connsiteX15" fmla="*/ 2425 w 10070"/>
                <a:gd name="connsiteY15" fmla="*/ 5390 h 10000"/>
                <a:gd name="connsiteX16" fmla="*/ 1770 w 10070"/>
                <a:gd name="connsiteY16" fmla="*/ 6224 h 10000"/>
                <a:gd name="connsiteX17" fmla="*/ 1569 w 10070"/>
                <a:gd name="connsiteY17" fmla="*/ 7196 h 10000"/>
                <a:gd name="connsiteX18" fmla="*/ 2282 w 10070"/>
                <a:gd name="connsiteY18" fmla="*/ 8167 h 10000"/>
                <a:gd name="connsiteX19" fmla="*/ 3156 w 10070"/>
                <a:gd name="connsiteY19" fmla="*/ 8115 h 10000"/>
                <a:gd name="connsiteX20" fmla="*/ 4030 w 10070"/>
                <a:gd name="connsiteY20" fmla="*/ 7781 h 10000"/>
                <a:gd name="connsiteX21" fmla="*/ 4903 w 10070"/>
                <a:gd name="connsiteY21" fmla="*/ 7390 h 10000"/>
                <a:gd name="connsiteX22" fmla="*/ 6061 w 10070"/>
                <a:gd name="connsiteY22" fmla="*/ 7529 h 10000"/>
                <a:gd name="connsiteX23" fmla="*/ 5927 w 10070"/>
                <a:gd name="connsiteY23" fmla="*/ 8585 h 10000"/>
                <a:gd name="connsiteX24" fmla="*/ 6794 w 10070"/>
                <a:gd name="connsiteY24" fmla="*/ 10000 h 10000"/>
                <a:gd name="connsiteX25" fmla="*/ 7885 w 10070"/>
                <a:gd name="connsiteY25" fmla="*/ 9374 h 10000"/>
                <a:gd name="connsiteX26" fmla="*/ 8804 w 10070"/>
                <a:gd name="connsiteY26" fmla="*/ 9129 h 10000"/>
                <a:gd name="connsiteX27" fmla="*/ 9300 w 10070"/>
                <a:gd name="connsiteY27" fmla="*/ 9112 h 10000"/>
                <a:gd name="connsiteX28" fmla="*/ 9531 w 10070"/>
                <a:gd name="connsiteY28" fmla="*/ 8448 h 10000"/>
                <a:gd name="connsiteX29" fmla="*/ 10070 w 10070"/>
                <a:gd name="connsiteY29" fmla="*/ 6615 h 10000"/>
                <a:gd name="connsiteX30" fmla="*/ 9559 w 10070"/>
                <a:gd name="connsiteY30" fmla="*/ 4557 h 10000"/>
                <a:gd name="connsiteX31" fmla="*/ 9196 w 10070"/>
                <a:gd name="connsiteY31" fmla="*/ 4167 h 10000"/>
                <a:gd name="connsiteX32" fmla="*/ 8903 w 10070"/>
                <a:gd name="connsiteY32" fmla="*/ 3724 h 10000"/>
                <a:gd name="connsiteX33" fmla="*/ 8684 w 10070"/>
                <a:gd name="connsiteY33" fmla="*/ 3115 h 10000"/>
                <a:gd name="connsiteX34" fmla="*/ 9196 w 10070"/>
                <a:gd name="connsiteY34" fmla="*/ 1667 h 10000"/>
                <a:gd name="connsiteX35" fmla="*/ 9196 w 10070"/>
                <a:gd name="connsiteY35" fmla="*/ 558 h 10000"/>
                <a:gd name="connsiteX36" fmla="*/ 8323 w 10070"/>
                <a:gd name="connsiteY36" fmla="*/ 114 h 10000"/>
                <a:gd name="connsiteX37" fmla="*/ 7886 w 10070"/>
                <a:gd name="connsiteY37" fmla="*/ 0 h 10000"/>
                <a:gd name="connsiteX38" fmla="*/ 6496 w 10070"/>
                <a:gd name="connsiteY38" fmla="*/ 166 h 10000"/>
                <a:gd name="connsiteX0" fmla="*/ 6496 w 10070"/>
                <a:gd name="connsiteY0" fmla="*/ 166 h 10000"/>
                <a:gd name="connsiteX1" fmla="*/ 4358 w 10070"/>
                <a:gd name="connsiteY1" fmla="*/ 529 h 10000"/>
                <a:gd name="connsiteX2" fmla="*/ 3896 w 10070"/>
                <a:gd name="connsiteY2" fmla="*/ 281 h 10000"/>
                <a:gd name="connsiteX3" fmla="*/ 3442 w 10070"/>
                <a:gd name="connsiteY3" fmla="*/ 333 h 10000"/>
                <a:gd name="connsiteX4" fmla="*/ 2450 w 10070"/>
                <a:gd name="connsiteY4" fmla="*/ 980 h 10000"/>
                <a:gd name="connsiteX5" fmla="*/ 1556 w 10070"/>
                <a:gd name="connsiteY5" fmla="*/ 943 h 10000"/>
                <a:gd name="connsiteX6" fmla="*/ 835 w 10070"/>
                <a:gd name="connsiteY6" fmla="*/ 1553 h 10000"/>
                <a:gd name="connsiteX7" fmla="*/ 559 w 10070"/>
                <a:gd name="connsiteY7" fmla="*/ 2501 h 10000"/>
                <a:gd name="connsiteX8" fmla="*/ 122 w 10070"/>
                <a:gd name="connsiteY8" fmla="*/ 3151 h 10000"/>
                <a:gd name="connsiteX9" fmla="*/ 97 w 10070"/>
                <a:gd name="connsiteY9" fmla="*/ 4167 h 10000"/>
                <a:gd name="connsiteX10" fmla="*/ 702 w 10070"/>
                <a:gd name="connsiteY10" fmla="*/ 4666 h 10000"/>
                <a:gd name="connsiteX11" fmla="*/ 1484 w 10070"/>
                <a:gd name="connsiteY11" fmla="*/ 3938 h 10000"/>
                <a:gd name="connsiteX12" fmla="*/ 1798 w 10070"/>
                <a:gd name="connsiteY12" fmla="*/ 4497 h 10000"/>
                <a:gd name="connsiteX13" fmla="*/ 2425 w 10070"/>
                <a:gd name="connsiteY13" fmla="*/ 4500 h 10000"/>
                <a:gd name="connsiteX14" fmla="*/ 2569 w 10070"/>
                <a:gd name="connsiteY14" fmla="*/ 4834 h 10000"/>
                <a:gd name="connsiteX15" fmla="*/ 2425 w 10070"/>
                <a:gd name="connsiteY15" fmla="*/ 5390 h 10000"/>
                <a:gd name="connsiteX16" fmla="*/ 1770 w 10070"/>
                <a:gd name="connsiteY16" fmla="*/ 6224 h 10000"/>
                <a:gd name="connsiteX17" fmla="*/ 1569 w 10070"/>
                <a:gd name="connsiteY17" fmla="*/ 7196 h 10000"/>
                <a:gd name="connsiteX18" fmla="*/ 2282 w 10070"/>
                <a:gd name="connsiteY18" fmla="*/ 8167 h 10000"/>
                <a:gd name="connsiteX19" fmla="*/ 3156 w 10070"/>
                <a:gd name="connsiteY19" fmla="*/ 8115 h 10000"/>
                <a:gd name="connsiteX20" fmla="*/ 4030 w 10070"/>
                <a:gd name="connsiteY20" fmla="*/ 7781 h 10000"/>
                <a:gd name="connsiteX21" fmla="*/ 4903 w 10070"/>
                <a:gd name="connsiteY21" fmla="*/ 7390 h 10000"/>
                <a:gd name="connsiteX22" fmla="*/ 6061 w 10070"/>
                <a:gd name="connsiteY22" fmla="*/ 7529 h 10000"/>
                <a:gd name="connsiteX23" fmla="*/ 5927 w 10070"/>
                <a:gd name="connsiteY23" fmla="*/ 8585 h 10000"/>
                <a:gd name="connsiteX24" fmla="*/ 6794 w 10070"/>
                <a:gd name="connsiteY24" fmla="*/ 10000 h 10000"/>
                <a:gd name="connsiteX25" fmla="*/ 7885 w 10070"/>
                <a:gd name="connsiteY25" fmla="*/ 9374 h 10000"/>
                <a:gd name="connsiteX26" fmla="*/ 8804 w 10070"/>
                <a:gd name="connsiteY26" fmla="*/ 9129 h 10000"/>
                <a:gd name="connsiteX27" fmla="*/ 9300 w 10070"/>
                <a:gd name="connsiteY27" fmla="*/ 9112 h 10000"/>
                <a:gd name="connsiteX28" fmla="*/ 9531 w 10070"/>
                <a:gd name="connsiteY28" fmla="*/ 8448 h 10000"/>
                <a:gd name="connsiteX29" fmla="*/ 10070 w 10070"/>
                <a:gd name="connsiteY29" fmla="*/ 6615 h 10000"/>
                <a:gd name="connsiteX30" fmla="*/ 9559 w 10070"/>
                <a:gd name="connsiteY30" fmla="*/ 4557 h 10000"/>
                <a:gd name="connsiteX31" fmla="*/ 9196 w 10070"/>
                <a:gd name="connsiteY31" fmla="*/ 4167 h 10000"/>
                <a:gd name="connsiteX32" fmla="*/ 8903 w 10070"/>
                <a:gd name="connsiteY32" fmla="*/ 3724 h 10000"/>
                <a:gd name="connsiteX33" fmla="*/ 8684 w 10070"/>
                <a:gd name="connsiteY33" fmla="*/ 3115 h 10000"/>
                <a:gd name="connsiteX34" fmla="*/ 9196 w 10070"/>
                <a:gd name="connsiteY34" fmla="*/ 1667 h 10000"/>
                <a:gd name="connsiteX35" fmla="*/ 9196 w 10070"/>
                <a:gd name="connsiteY35" fmla="*/ 558 h 10000"/>
                <a:gd name="connsiteX36" fmla="*/ 8323 w 10070"/>
                <a:gd name="connsiteY36" fmla="*/ 114 h 10000"/>
                <a:gd name="connsiteX37" fmla="*/ 7886 w 10070"/>
                <a:gd name="connsiteY37" fmla="*/ 0 h 10000"/>
                <a:gd name="connsiteX38" fmla="*/ 6496 w 10070"/>
                <a:gd name="connsiteY38" fmla="*/ 166 h 10000"/>
                <a:gd name="connsiteX0" fmla="*/ 6496 w 10070"/>
                <a:gd name="connsiteY0" fmla="*/ 166 h 10000"/>
                <a:gd name="connsiteX1" fmla="*/ 4358 w 10070"/>
                <a:gd name="connsiteY1" fmla="*/ 529 h 10000"/>
                <a:gd name="connsiteX2" fmla="*/ 3896 w 10070"/>
                <a:gd name="connsiteY2" fmla="*/ 281 h 10000"/>
                <a:gd name="connsiteX3" fmla="*/ 3442 w 10070"/>
                <a:gd name="connsiteY3" fmla="*/ 333 h 10000"/>
                <a:gd name="connsiteX4" fmla="*/ 2450 w 10070"/>
                <a:gd name="connsiteY4" fmla="*/ 980 h 10000"/>
                <a:gd name="connsiteX5" fmla="*/ 1556 w 10070"/>
                <a:gd name="connsiteY5" fmla="*/ 943 h 10000"/>
                <a:gd name="connsiteX6" fmla="*/ 835 w 10070"/>
                <a:gd name="connsiteY6" fmla="*/ 1553 h 10000"/>
                <a:gd name="connsiteX7" fmla="*/ 559 w 10070"/>
                <a:gd name="connsiteY7" fmla="*/ 2501 h 10000"/>
                <a:gd name="connsiteX8" fmla="*/ 122 w 10070"/>
                <a:gd name="connsiteY8" fmla="*/ 3151 h 10000"/>
                <a:gd name="connsiteX9" fmla="*/ 97 w 10070"/>
                <a:gd name="connsiteY9" fmla="*/ 4167 h 10000"/>
                <a:gd name="connsiteX10" fmla="*/ 702 w 10070"/>
                <a:gd name="connsiteY10" fmla="*/ 4666 h 10000"/>
                <a:gd name="connsiteX11" fmla="*/ 1484 w 10070"/>
                <a:gd name="connsiteY11" fmla="*/ 3938 h 10000"/>
                <a:gd name="connsiteX12" fmla="*/ 1798 w 10070"/>
                <a:gd name="connsiteY12" fmla="*/ 4497 h 10000"/>
                <a:gd name="connsiteX13" fmla="*/ 2425 w 10070"/>
                <a:gd name="connsiteY13" fmla="*/ 4500 h 10000"/>
                <a:gd name="connsiteX14" fmla="*/ 2569 w 10070"/>
                <a:gd name="connsiteY14" fmla="*/ 4834 h 10000"/>
                <a:gd name="connsiteX15" fmla="*/ 2425 w 10070"/>
                <a:gd name="connsiteY15" fmla="*/ 5390 h 10000"/>
                <a:gd name="connsiteX16" fmla="*/ 1770 w 10070"/>
                <a:gd name="connsiteY16" fmla="*/ 6224 h 10000"/>
                <a:gd name="connsiteX17" fmla="*/ 1569 w 10070"/>
                <a:gd name="connsiteY17" fmla="*/ 7196 h 10000"/>
                <a:gd name="connsiteX18" fmla="*/ 2282 w 10070"/>
                <a:gd name="connsiteY18" fmla="*/ 8167 h 10000"/>
                <a:gd name="connsiteX19" fmla="*/ 3156 w 10070"/>
                <a:gd name="connsiteY19" fmla="*/ 8115 h 10000"/>
                <a:gd name="connsiteX20" fmla="*/ 4030 w 10070"/>
                <a:gd name="connsiteY20" fmla="*/ 7781 h 10000"/>
                <a:gd name="connsiteX21" fmla="*/ 4903 w 10070"/>
                <a:gd name="connsiteY21" fmla="*/ 7390 h 10000"/>
                <a:gd name="connsiteX22" fmla="*/ 6061 w 10070"/>
                <a:gd name="connsiteY22" fmla="*/ 7529 h 10000"/>
                <a:gd name="connsiteX23" fmla="*/ 5927 w 10070"/>
                <a:gd name="connsiteY23" fmla="*/ 8585 h 10000"/>
                <a:gd name="connsiteX24" fmla="*/ 6794 w 10070"/>
                <a:gd name="connsiteY24" fmla="*/ 10000 h 10000"/>
                <a:gd name="connsiteX25" fmla="*/ 7885 w 10070"/>
                <a:gd name="connsiteY25" fmla="*/ 9374 h 10000"/>
                <a:gd name="connsiteX26" fmla="*/ 8804 w 10070"/>
                <a:gd name="connsiteY26" fmla="*/ 9129 h 10000"/>
                <a:gd name="connsiteX27" fmla="*/ 9300 w 10070"/>
                <a:gd name="connsiteY27" fmla="*/ 9112 h 10000"/>
                <a:gd name="connsiteX28" fmla="*/ 9531 w 10070"/>
                <a:gd name="connsiteY28" fmla="*/ 8448 h 10000"/>
                <a:gd name="connsiteX29" fmla="*/ 10070 w 10070"/>
                <a:gd name="connsiteY29" fmla="*/ 6615 h 10000"/>
                <a:gd name="connsiteX30" fmla="*/ 9559 w 10070"/>
                <a:gd name="connsiteY30" fmla="*/ 4557 h 10000"/>
                <a:gd name="connsiteX31" fmla="*/ 8874 w 10070"/>
                <a:gd name="connsiteY31" fmla="*/ 4829 h 10000"/>
                <a:gd name="connsiteX32" fmla="*/ 8903 w 10070"/>
                <a:gd name="connsiteY32" fmla="*/ 3724 h 10000"/>
                <a:gd name="connsiteX33" fmla="*/ 8684 w 10070"/>
                <a:gd name="connsiteY33" fmla="*/ 3115 h 10000"/>
                <a:gd name="connsiteX34" fmla="*/ 9196 w 10070"/>
                <a:gd name="connsiteY34" fmla="*/ 1667 h 10000"/>
                <a:gd name="connsiteX35" fmla="*/ 9196 w 10070"/>
                <a:gd name="connsiteY35" fmla="*/ 558 h 10000"/>
                <a:gd name="connsiteX36" fmla="*/ 8323 w 10070"/>
                <a:gd name="connsiteY36" fmla="*/ 114 h 10000"/>
                <a:gd name="connsiteX37" fmla="*/ 7886 w 10070"/>
                <a:gd name="connsiteY37" fmla="*/ 0 h 10000"/>
                <a:gd name="connsiteX38" fmla="*/ 6496 w 10070"/>
                <a:gd name="connsiteY38" fmla="*/ 166 h 10000"/>
                <a:gd name="connsiteX0" fmla="*/ 6496 w 10070"/>
                <a:gd name="connsiteY0" fmla="*/ 166 h 10000"/>
                <a:gd name="connsiteX1" fmla="*/ 4358 w 10070"/>
                <a:gd name="connsiteY1" fmla="*/ 529 h 10000"/>
                <a:gd name="connsiteX2" fmla="*/ 3896 w 10070"/>
                <a:gd name="connsiteY2" fmla="*/ 281 h 10000"/>
                <a:gd name="connsiteX3" fmla="*/ 3442 w 10070"/>
                <a:gd name="connsiteY3" fmla="*/ 333 h 10000"/>
                <a:gd name="connsiteX4" fmla="*/ 2450 w 10070"/>
                <a:gd name="connsiteY4" fmla="*/ 980 h 10000"/>
                <a:gd name="connsiteX5" fmla="*/ 1556 w 10070"/>
                <a:gd name="connsiteY5" fmla="*/ 943 h 10000"/>
                <a:gd name="connsiteX6" fmla="*/ 835 w 10070"/>
                <a:gd name="connsiteY6" fmla="*/ 1553 h 10000"/>
                <a:gd name="connsiteX7" fmla="*/ 559 w 10070"/>
                <a:gd name="connsiteY7" fmla="*/ 2501 h 10000"/>
                <a:gd name="connsiteX8" fmla="*/ 122 w 10070"/>
                <a:gd name="connsiteY8" fmla="*/ 3151 h 10000"/>
                <a:gd name="connsiteX9" fmla="*/ 97 w 10070"/>
                <a:gd name="connsiteY9" fmla="*/ 4167 h 10000"/>
                <a:gd name="connsiteX10" fmla="*/ 702 w 10070"/>
                <a:gd name="connsiteY10" fmla="*/ 4666 h 10000"/>
                <a:gd name="connsiteX11" fmla="*/ 1484 w 10070"/>
                <a:gd name="connsiteY11" fmla="*/ 3938 h 10000"/>
                <a:gd name="connsiteX12" fmla="*/ 1798 w 10070"/>
                <a:gd name="connsiteY12" fmla="*/ 4497 h 10000"/>
                <a:gd name="connsiteX13" fmla="*/ 2425 w 10070"/>
                <a:gd name="connsiteY13" fmla="*/ 4500 h 10000"/>
                <a:gd name="connsiteX14" fmla="*/ 2569 w 10070"/>
                <a:gd name="connsiteY14" fmla="*/ 4834 h 10000"/>
                <a:gd name="connsiteX15" fmla="*/ 2425 w 10070"/>
                <a:gd name="connsiteY15" fmla="*/ 5390 h 10000"/>
                <a:gd name="connsiteX16" fmla="*/ 1770 w 10070"/>
                <a:gd name="connsiteY16" fmla="*/ 6224 h 10000"/>
                <a:gd name="connsiteX17" fmla="*/ 1569 w 10070"/>
                <a:gd name="connsiteY17" fmla="*/ 7196 h 10000"/>
                <a:gd name="connsiteX18" fmla="*/ 2282 w 10070"/>
                <a:gd name="connsiteY18" fmla="*/ 8167 h 10000"/>
                <a:gd name="connsiteX19" fmla="*/ 3156 w 10070"/>
                <a:gd name="connsiteY19" fmla="*/ 8115 h 10000"/>
                <a:gd name="connsiteX20" fmla="*/ 4030 w 10070"/>
                <a:gd name="connsiteY20" fmla="*/ 7781 h 10000"/>
                <a:gd name="connsiteX21" fmla="*/ 4903 w 10070"/>
                <a:gd name="connsiteY21" fmla="*/ 7390 h 10000"/>
                <a:gd name="connsiteX22" fmla="*/ 6061 w 10070"/>
                <a:gd name="connsiteY22" fmla="*/ 7529 h 10000"/>
                <a:gd name="connsiteX23" fmla="*/ 5927 w 10070"/>
                <a:gd name="connsiteY23" fmla="*/ 8585 h 10000"/>
                <a:gd name="connsiteX24" fmla="*/ 6794 w 10070"/>
                <a:gd name="connsiteY24" fmla="*/ 10000 h 10000"/>
                <a:gd name="connsiteX25" fmla="*/ 7885 w 10070"/>
                <a:gd name="connsiteY25" fmla="*/ 9374 h 10000"/>
                <a:gd name="connsiteX26" fmla="*/ 8804 w 10070"/>
                <a:gd name="connsiteY26" fmla="*/ 9129 h 10000"/>
                <a:gd name="connsiteX27" fmla="*/ 9300 w 10070"/>
                <a:gd name="connsiteY27" fmla="*/ 9112 h 10000"/>
                <a:gd name="connsiteX28" fmla="*/ 9531 w 10070"/>
                <a:gd name="connsiteY28" fmla="*/ 8448 h 10000"/>
                <a:gd name="connsiteX29" fmla="*/ 10070 w 10070"/>
                <a:gd name="connsiteY29" fmla="*/ 6615 h 10000"/>
                <a:gd name="connsiteX30" fmla="*/ 9856 w 10070"/>
                <a:gd name="connsiteY30" fmla="*/ 5070 h 10000"/>
                <a:gd name="connsiteX31" fmla="*/ 8874 w 10070"/>
                <a:gd name="connsiteY31" fmla="*/ 4829 h 10000"/>
                <a:gd name="connsiteX32" fmla="*/ 8903 w 10070"/>
                <a:gd name="connsiteY32" fmla="*/ 3724 h 10000"/>
                <a:gd name="connsiteX33" fmla="*/ 8684 w 10070"/>
                <a:gd name="connsiteY33" fmla="*/ 3115 h 10000"/>
                <a:gd name="connsiteX34" fmla="*/ 9196 w 10070"/>
                <a:gd name="connsiteY34" fmla="*/ 1667 h 10000"/>
                <a:gd name="connsiteX35" fmla="*/ 9196 w 10070"/>
                <a:gd name="connsiteY35" fmla="*/ 558 h 10000"/>
                <a:gd name="connsiteX36" fmla="*/ 8323 w 10070"/>
                <a:gd name="connsiteY36" fmla="*/ 114 h 10000"/>
                <a:gd name="connsiteX37" fmla="*/ 7886 w 10070"/>
                <a:gd name="connsiteY37" fmla="*/ 0 h 10000"/>
                <a:gd name="connsiteX38" fmla="*/ 6496 w 10070"/>
                <a:gd name="connsiteY38" fmla="*/ 166 h 10000"/>
                <a:gd name="connsiteX0" fmla="*/ 6496 w 9883"/>
                <a:gd name="connsiteY0" fmla="*/ 166 h 10000"/>
                <a:gd name="connsiteX1" fmla="*/ 4358 w 9883"/>
                <a:gd name="connsiteY1" fmla="*/ 529 h 10000"/>
                <a:gd name="connsiteX2" fmla="*/ 3896 w 9883"/>
                <a:gd name="connsiteY2" fmla="*/ 281 h 10000"/>
                <a:gd name="connsiteX3" fmla="*/ 3442 w 9883"/>
                <a:gd name="connsiteY3" fmla="*/ 333 h 10000"/>
                <a:gd name="connsiteX4" fmla="*/ 2450 w 9883"/>
                <a:gd name="connsiteY4" fmla="*/ 980 h 10000"/>
                <a:gd name="connsiteX5" fmla="*/ 1556 w 9883"/>
                <a:gd name="connsiteY5" fmla="*/ 943 h 10000"/>
                <a:gd name="connsiteX6" fmla="*/ 835 w 9883"/>
                <a:gd name="connsiteY6" fmla="*/ 1553 h 10000"/>
                <a:gd name="connsiteX7" fmla="*/ 559 w 9883"/>
                <a:gd name="connsiteY7" fmla="*/ 2501 h 10000"/>
                <a:gd name="connsiteX8" fmla="*/ 122 w 9883"/>
                <a:gd name="connsiteY8" fmla="*/ 3151 h 10000"/>
                <a:gd name="connsiteX9" fmla="*/ 97 w 9883"/>
                <a:gd name="connsiteY9" fmla="*/ 4167 h 10000"/>
                <a:gd name="connsiteX10" fmla="*/ 702 w 9883"/>
                <a:gd name="connsiteY10" fmla="*/ 4666 h 10000"/>
                <a:gd name="connsiteX11" fmla="*/ 1484 w 9883"/>
                <a:gd name="connsiteY11" fmla="*/ 3938 h 10000"/>
                <a:gd name="connsiteX12" fmla="*/ 1798 w 9883"/>
                <a:gd name="connsiteY12" fmla="*/ 4497 h 10000"/>
                <a:gd name="connsiteX13" fmla="*/ 2425 w 9883"/>
                <a:gd name="connsiteY13" fmla="*/ 4500 h 10000"/>
                <a:gd name="connsiteX14" fmla="*/ 2569 w 9883"/>
                <a:gd name="connsiteY14" fmla="*/ 4834 h 10000"/>
                <a:gd name="connsiteX15" fmla="*/ 2425 w 9883"/>
                <a:gd name="connsiteY15" fmla="*/ 5390 h 10000"/>
                <a:gd name="connsiteX16" fmla="*/ 1770 w 9883"/>
                <a:gd name="connsiteY16" fmla="*/ 6224 h 10000"/>
                <a:gd name="connsiteX17" fmla="*/ 1569 w 9883"/>
                <a:gd name="connsiteY17" fmla="*/ 7196 h 10000"/>
                <a:gd name="connsiteX18" fmla="*/ 2282 w 9883"/>
                <a:gd name="connsiteY18" fmla="*/ 8167 h 10000"/>
                <a:gd name="connsiteX19" fmla="*/ 3156 w 9883"/>
                <a:gd name="connsiteY19" fmla="*/ 8115 h 10000"/>
                <a:gd name="connsiteX20" fmla="*/ 4030 w 9883"/>
                <a:gd name="connsiteY20" fmla="*/ 7781 h 10000"/>
                <a:gd name="connsiteX21" fmla="*/ 4903 w 9883"/>
                <a:gd name="connsiteY21" fmla="*/ 7390 h 10000"/>
                <a:gd name="connsiteX22" fmla="*/ 6061 w 9883"/>
                <a:gd name="connsiteY22" fmla="*/ 7529 h 10000"/>
                <a:gd name="connsiteX23" fmla="*/ 5927 w 9883"/>
                <a:gd name="connsiteY23" fmla="*/ 8585 h 10000"/>
                <a:gd name="connsiteX24" fmla="*/ 6794 w 9883"/>
                <a:gd name="connsiteY24" fmla="*/ 10000 h 10000"/>
                <a:gd name="connsiteX25" fmla="*/ 7885 w 9883"/>
                <a:gd name="connsiteY25" fmla="*/ 9374 h 10000"/>
                <a:gd name="connsiteX26" fmla="*/ 8804 w 9883"/>
                <a:gd name="connsiteY26" fmla="*/ 9129 h 10000"/>
                <a:gd name="connsiteX27" fmla="*/ 9300 w 9883"/>
                <a:gd name="connsiteY27" fmla="*/ 9112 h 10000"/>
                <a:gd name="connsiteX28" fmla="*/ 9531 w 9883"/>
                <a:gd name="connsiteY28" fmla="*/ 8448 h 10000"/>
                <a:gd name="connsiteX29" fmla="*/ 9661 w 9883"/>
                <a:gd name="connsiteY29" fmla="*/ 6636 h 10000"/>
                <a:gd name="connsiteX30" fmla="*/ 9856 w 9883"/>
                <a:gd name="connsiteY30" fmla="*/ 5070 h 10000"/>
                <a:gd name="connsiteX31" fmla="*/ 8874 w 9883"/>
                <a:gd name="connsiteY31" fmla="*/ 4829 h 10000"/>
                <a:gd name="connsiteX32" fmla="*/ 8903 w 9883"/>
                <a:gd name="connsiteY32" fmla="*/ 3724 h 10000"/>
                <a:gd name="connsiteX33" fmla="*/ 8684 w 9883"/>
                <a:gd name="connsiteY33" fmla="*/ 3115 h 10000"/>
                <a:gd name="connsiteX34" fmla="*/ 9196 w 9883"/>
                <a:gd name="connsiteY34" fmla="*/ 1667 h 10000"/>
                <a:gd name="connsiteX35" fmla="*/ 9196 w 9883"/>
                <a:gd name="connsiteY35" fmla="*/ 558 h 10000"/>
                <a:gd name="connsiteX36" fmla="*/ 8323 w 9883"/>
                <a:gd name="connsiteY36" fmla="*/ 114 h 10000"/>
                <a:gd name="connsiteX37" fmla="*/ 7886 w 9883"/>
                <a:gd name="connsiteY37" fmla="*/ 0 h 10000"/>
                <a:gd name="connsiteX38" fmla="*/ 6496 w 9883"/>
                <a:gd name="connsiteY38" fmla="*/ 166 h 10000"/>
                <a:gd name="connsiteX0" fmla="*/ 6573 w 10232"/>
                <a:gd name="connsiteY0" fmla="*/ 166 h 10000"/>
                <a:gd name="connsiteX1" fmla="*/ 4410 w 10232"/>
                <a:gd name="connsiteY1" fmla="*/ 529 h 10000"/>
                <a:gd name="connsiteX2" fmla="*/ 3942 w 10232"/>
                <a:gd name="connsiteY2" fmla="*/ 281 h 10000"/>
                <a:gd name="connsiteX3" fmla="*/ 3483 w 10232"/>
                <a:gd name="connsiteY3" fmla="*/ 333 h 10000"/>
                <a:gd name="connsiteX4" fmla="*/ 2479 w 10232"/>
                <a:gd name="connsiteY4" fmla="*/ 980 h 10000"/>
                <a:gd name="connsiteX5" fmla="*/ 1574 w 10232"/>
                <a:gd name="connsiteY5" fmla="*/ 943 h 10000"/>
                <a:gd name="connsiteX6" fmla="*/ 845 w 10232"/>
                <a:gd name="connsiteY6" fmla="*/ 1553 h 10000"/>
                <a:gd name="connsiteX7" fmla="*/ 566 w 10232"/>
                <a:gd name="connsiteY7" fmla="*/ 2501 h 10000"/>
                <a:gd name="connsiteX8" fmla="*/ 123 w 10232"/>
                <a:gd name="connsiteY8" fmla="*/ 3151 h 10000"/>
                <a:gd name="connsiteX9" fmla="*/ 98 w 10232"/>
                <a:gd name="connsiteY9" fmla="*/ 4167 h 10000"/>
                <a:gd name="connsiteX10" fmla="*/ 710 w 10232"/>
                <a:gd name="connsiteY10" fmla="*/ 4666 h 10000"/>
                <a:gd name="connsiteX11" fmla="*/ 1502 w 10232"/>
                <a:gd name="connsiteY11" fmla="*/ 3938 h 10000"/>
                <a:gd name="connsiteX12" fmla="*/ 1819 w 10232"/>
                <a:gd name="connsiteY12" fmla="*/ 4497 h 10000"/>
                <a:gd name="connsiteX13" fmla="*/ 2454 w 10232"/>
                <a:gd name="connsiteY13" fmla="*/ 4500 h 10000"/>
                <a:gd name="connsiteX14" fmla="*/ 2599 w 10232"/>
                <a:gd name="connsiteY14" fmla="*/ 4834 h 10000"/>
                <a:gd name="connsiteX15" fmla="*/ 2454 w 10232"/>
                <a:gd name="connsiteY15" fmla="*/ 5390 h 10000"/>
                <a:gd name="connsiteX16" fmla="*/ 1791 w 10232"/>
                <a:gd name="connsiteY16" fmla="*/ 6224 h 10000"/>
                <a:gd name="connsiteX17" fmla="*/ 1588 w 10232"/>
                <a:gd name="connsiteY17" fmla="*/ 7196 h 10000"/>
                <a:gd name="connsiteX18" fmla="*/ 2309 w 10232"/>
                <a:gd name="connsiteY18" fmla="*/ 8167 h 10000"/>
                <a:gd name="connsiteX19" fmla="*/ 3193 w 10232"/>
                <a:gd name="connsiteY19" fmla="*/ 8115 h 10000"/>
                <a:gd name="connsiteX20" fmla="*/ 4078 w 10232"/>
                <a:gd name="connsiteY20" fmla="*/ 7781 h 10000"/>
                <a:gd name="connsiteX21" fmla="*/ 4961 w 10232"/>
                <a:gd name="connsiteY21" fmla="*/ 7390 h 10000"/>
                <a:gd name="connsiteX22" fmla="*/ 6133 w 10232"/>
                <a:gd name="connsiteY22" fmla="*/ 7529 h 10000"/>
                <a:gd name="connsiteX23" fmla="*/ 5997 w 10232"/>
                <a:gd name="connsiteY23" fmla="*/ 8585 h 10000"/>
                <a:gd name="connsiteX24" fmla="*/ 6874 w 10232"/>
                <a:gd name="connsiteY24" fmla="*/ 10000 h 10000"/>
                <a:gd name="connsiteX25" fmla="*/ 7978 w 10232"/>
                <a:gd name="connsiteY25" fmla="*/ 9374 h 10000"/>
                <a:gd name="connsiteX26" fmla="*/ 8908 w 10232"/>
                <a:gd name="connsiteY26" fmla="*/ 9129 h 10000"/>
                <a:gd name="connsiteX27" fmla="*/ 9410 w 10232"/>
                <a:gd name="connsiteY27" fmla="*/ 9112 h 10000"/>
                <a:gd name="connsiteX28" fmla="*/ 10108 w 10232"/>
                <a:gd name="connsiteY28" fmla="*/ 8085 h 10000"/>
                <a:gd name="connsiteX29" fmla="*/ 9775 w 10232"/>
                <a:gd name="connsiteY29" fmla="*/ 6636 h 10000"/>
                <a:gd name="connsiteX30" fmla="*/ 9973 w 10232"/>
                <a:gd name="connsiteY30" fmla="*/ 5070 h 10000"/>
                <a:gd name="connsiteX31" fmla="*/ 8979 w 10232"/>
                <a:gd name="connsiteY31" fmla="*/ 4829 h 10000"/>
                <a:gd name="connsiteX32" fmla="*/ 9008 w 10232"/>
                <a:gd name="connsiteY32" fmla="*/ 3724 h 10000"/>
                <a:gd name="connsiteX33" fmla="*/ 8787 w 10232"/>
                <a:gd name="connsiteY33" fmla="*/ 3115 h 10000"/>
                <a:gd name="connsiteX34" fmla="*/ 9305 w 10232"/>
                <a:gd name="connsiteY34" fmla="*/ 1667 h 10000"/>
                <a:gd name="connsiteX35" fmla="*/ 9305 w 10232"/>
                <a:gd name="connsiteY35" fmla="*/ 558 h 10000"/>
                <a:gd name="connsiteX36" fmla="*/ 8422 w 10232"/>
                <a:gd name="connsiteY36" fmla="*/ 114 h 10000"/>
                <a:gd name="connsiteX37" fmla="*/ 7979 w 10232"/>
                <a:gd name="connsiteY37" fmla="*/ 0 h 10000"/>
                <a:gd name="connsiteX38" fmla="*/ 6573 w 10232"/>
                <a:gd name="connsiteY38" fmla="*/ 166 h 10000"/>
                <a:gd name="connsiteX0" fmla="*/ 6573 w 10108"/>
                <a:gd name="connsiteY0" fmla="*/ 166 h 10000"/>
                <a:gd name="connsiteX1" fmla="*/ 4410 w 10108"/>
                <a:gd name="connsiteY1" fmla="*/ 529 h 10000"/>
                <a:gd name="connsiteX2" fmla="*/ 3942 w 10108"/>
                <a:gd name="connsiteY2" fmla="*/ 281 h 10000"/>
                <a:gd name="connsiteX3" fmla="*/ 3483 w 10108"/>
                <a:gd name="connsiteY3" fmla="*/ 333 h 10000"/>
                <a:gd name="connsiteX4" fmla="*/ 2479 w 10108"/>
                <a:gd name="connsiteY4" fmla="*/ 980 h 10000"/>
                <a:gd name="connsiteX5" fmla="*/ 1574 w 10108"/>
                <a:gd name="connsiteY5" fmla="*/ 943 h 10000"/>
                <a:gd name="connsiteX6" fmla="*/ 845 w 10108"/>
                <a:gd name="connsiteY6" fmla="*/ 1553 h 10000"/>
                <a:gd name="connsiteX7" fmla="*/ 566 w 10108"/>
                <a:gd name="connsiteY7" fmla="*/ 2501 h 10000"/>
                <a:gd name="connsiteX8" fmla="*/ 123 w 10108"/>
                <a:gd name="connsiteY8" fmla="*/ 3151 h 10000"/>
                <a:gd name="connsiteX9" fmla="*/ 98 w 10108"/>
                <a:gd name="connsiteY9" fmla="*/ 4167 h 10000"/>
                <a:gd name="connsiteX10" fmla="*/ 710 w 10108"/>
                <a:gd name="connsiteY10" fmla="*/ 4666 h 10000"/>
                <a:gd name="connsiteX11" fmla="*/ 1502 w 10108"/>
                <a:gd name="connsiteY11" fmla="*/ 3938 h 10000"/>
                <a:gd name="connsiteX12" fmla="*/ 1819 w 10108"/>
                <a:gd name="connsiteY12" fmla="*/ 4497 h 10000"/>
                <a:gd name="connsiteX13" fmla="*/ 2454 w 10108"/>
                <a:gd name="connsiteY13" fmla="*/ 4500 h 10000"/>
                <a:gd name="connsiteX14" fmla="*/ 2599 w 10108"/>
                <a:gd name="connsiteY14" fmla="*/ 4834 h 10000"/>
                <a:gd name="connsiteX15" fmla="*/ 2454 w 10108"/>
                <a:gd name="connsiteY15" fmla="*/ 5390 h 10000"/>
                <a:gd name="connsiteX16" fmla="*/ 1791 w 10108"/>
                <a:gd name="connsiteY16" fmla="*/ 6224 h 10000"/>
                <a:gd name="connsiteX17" fmla="*/ 1588 w 10108"/>
                <a:gd name="connsiteY17" fmla="*/ 7196 h 10000"/>
                <a:gd name="connsiteX18" fmla="*/ 2309 w 10108"/>
                <a:gd name="connsiteY18" fmla="*/ 8167 h 10000"/>
                <a:gd name="connsiteX19" fmla="*/ 3193 w 10108"/>
                <a:gd name="connsiteY19" fmla="*/ 8115 h 10000"/>
                <a:gd name="connsiteX20" fmla="*/ 4078 w 10108"/>
                <a:gd name="connsiteY20" fmla="*/ 7781 h 10000"/>
                <a:gd name="connsiteX21" fmla="*/ 4961 w 10108"/>
                <a:gd name="connsiteY21" fmla="*/ 7390 h 10000"/>
                <a:gd name="connsiteX22" fmla="*/ 6133 w 10108"/>
                <a:gd name="connsiteY22" fmla="*/ 7529 h 10000"/>
                <a:gd name="connsiteX23" fmla="*/ 5997 w 10108"/>
                <a:gd name="connsiteY23" fmla="*/ 8585 h 10000"/>
                <a:gd name="connsiteX24" fmla="*/ 6874 w 10108"/>
                <a:gd name="connsiteY24" fmla="*/ 10000 h 10000"/>
                <a:gd name="connsiteX25" fmla="*/ 7978 w 10108"/>
                <a:gd name="connsiteY25" fmla="*/ 9374 h 10000"/>
                <a:gd name="connsiteX26" fmla="*/ 8908 w 10108"/>
                <a:gd name="connsiteY26" fmla="*/ 9129 h 10000"/>
                <a:gd name="connsiteX27" fmla="*/ 9410 w 10108"/>
                <a:gd name="connsiteY27" fmla="*/ 9112 h 10000"/>
                <a:gd name="connsiteX28" fmla="*/ 10108 w 10108"/>
                <a:gd name="connsiteY28" fmla="*/ 8085 h 10000"/>
                <a:gd name="connsiteX29" fmla="*/ 9775 w 10108"/>
                <a:gd name="connsiteY29" fmla="*/ 6636 h 10000"/>
                <a:gd name="connsiteX30" fmla="*/ 9973 w 10108"/>
                <a:gd name="connsiteY30" fmla="*/ 5070 h 10000"/>
                <a:gd name="connsiteX31" fmla="*/ 8979 w 10108"/>
                <a:gd name="connsiteY31" fmla="*/ 4829 h 10000"/>
                <a:gd name="connsiteX32" fmla="*/ 9008 w 10108"/>
                <a:gd name="connsiteY32" fmla="*/ 3724 h 10000"/>
                <a:gd name="connsiteX33" fmla="*/ 8787 w 10108"/>
                <a:gd name="connsiteY33" fmla="*/ 3115 h 10000"/>
                <a:gd name="connsiteX34" fmla="*/ 9305 w 10108"/>
                <a:gd name="connsiteY34" fmla="*/ 1667 h 10000"/>
                <a:gd name="connsiteX35" fmla="*/ 9305 w 10108"/>
                <a:gd name="connsiteY35" fmla="*/ 558 h 10000"/>
                <a:gd name="connsiteX36" fmla="*/ 8422 w 10108"/>
                <a:gd name="connsiteY36" fmla="*/ 114 h 10000"/>
                <a:gd name="connsiteX37" fmla="*/ 7979 w 10108"/>
                <a:gd name="connsiteY37" fmla="*/ 0 h 10000"/>
                <a:gd name="connsiteX38" fmla="*/ 6573 w 10108"/>
                <a:gd name="connsiteY38" fmla="*/ 166 h 10000"/>
                <a:gd name="connsiteX0" fmla="*/ 6573 w 10108"/>
                <a:gd name="connsiteY0" fmla="*/ 166 h 10000"/>
                <a:gd name="connsiteX1" fmla="*/ 4410 w 10108"/>
                <a:gd name="connsiteY1" fmla="*/ 529 h 10000"/>
                <a:gd name="connsiteX2" fmla="*/ 3942 w 10108"/>
                <a:gd name="connsiteY2" fmla="*/ 281 h 10000"/>
                <a:gd name="connsiteX3" fmla="*/ 3483 w 10108"/>
                <a:gd name="connsiteY3" fmla="*/ 333 h 10000"/>
                <a:gd name="connsiteX4" fmla="*/ 2479 w 10108"/>
                <a:gd name="connsiteY4" fmla="*/ 980 h 10000"/>
                <a:gd name="connsiteX5" fmla="*/ 1574 w 10108"/>
                <a:gd name="connsiteY5" fmla="*/ 943 h 10000"/>
                <a:gd name="connsiteX6" fmla="*/ 845 w 10108"/>
                <a:gd name="connsiteY6" fmla="*/ 1553 h 10000"/>
                <a:gd name="connsiteX7" fmla="*/ 566 w 10108"/>
                <a:gd name="connsiteY7" fmla="*/ 2501 h 10000"/>
                <a:gd name="connsiteX8" fmla="*/ 123 w 10108"/>
                <a:gd name="connsiteY8" fmla="*/ 3151 h 10000"/>
                <a:gd name="connsiteX9" fmla="*/ 98 w 10108"/>
                <a:gd name="connsiteY9" fmla="*/ 4167 h 10000"/>
                <a:gd name="connsiteX10" fmla="*/ 710 w 10108"/>
                <a:gd name="connsiteY10" fmla="*/ 4666 h 10000"/>
                <a:gd name="connsiteX11" fmla="*/ 1502 w 10108"/>
                <a:gd name="connsiteY11" fmla="*/ 3938 h 10000"/>
                <a:gd name="connsiteX12" fmla="*/ 1819 w 10108"/>
                <a:gd name="connsiteY12" fmla="*/ 4497 h 10000"/>
                <a:gd name="connsiteX13" fmla="*/ 2454 w 10108"/>
                <a:gd name="connsiteY13" fmla="*/ 4500 h 10000"/>
                <a:gd name="connsiteX14" fmla="*/ 2599 w 10108"/>
                <a:gd name="connsiteY14" fmla="*/ 4834 h 10000"/>
                <a:gd name="connsiteX15" fmla="*/ 2454 w 10108"/>
                <a:gd name="connsiteY15" fmla="*/ 5390 h 10000"/>
                <a:gd name="connsiteX16" fmla="*/ 1791 w 10108"/>
                <a:gd name="connsiteY16" fmla="*/ 6224 h 10000"/>
                <a:gd name="connsiteX17" fmla="*/ 1588 w 10108"/>
                <a:gd name="connsiteY17" fmla="*/ 7196 h 10000"/>
                <a:gd name="connsiteX18" fmla="*/ 2309 w 10108"/>
                <a:gd name="connsiteY18" fmla="*/ 8167 h 10000"/>
                <a:gd name="connsiteX19" fmla="*/ 3193 w 10108"/>
                <a:gd name="connsiteY19" fmla="*/ 8115 h 10000"/>
                <a:gd name="connsiteX20" fmla="*/ 4078 w 10108"/>
                <a:gd name="connsiteY20" fmla="*/ 7781 h 10000"/>
                <a:gd name="connsiteX21" fmla="*/ 4961 w 10108"/>
                <a:gd name="connsiteY21" fmla="*/ 7390 h 10000"/>
                <a:gd name="connsiteX22" fmla="*/ 6133 w 10108"/>
                <a:gd name="connsiteY22" fmla="*/ 7529 h 10000"/>
                <a:gd name="connsiteX23" fmla="*/ 5997 w 10108"/>
                <a:gd name="connsiteY23" fmla="*/ 8585 h 10000"/>
                <a:gd name="connsiteX24" fmla="*/ 6874 w 10108"/>
                <a:gd name="connsiteY24" fmla="*/ 10000 h 10000"/>
                <a:gd name="connsiteX25" fmla="*/ 7978 w 10108"/>
                <a:gd name="connsiteY25" fmla="*/ 9374 h 10000"/>
                <a:gd name="connsiteX26" fmla="*/ 8908 w 10108"/>
                <a:gd name="connsiteY26" fmla="*/ 9129 h 10000"/>
                <a:gd name="connsiteX27" fmla="*/ 9410 w 10108"/>
                <a:gd name="connsiteY27" fmla="*/ 9112 h 10000"/>
                <a:gd name="connsiteX28" fmla="*/ 10108 w 10108"/>
                <a:gd name="connsiteY28" fmla="*/ 8085 h 10000"/>
                <a:gd name="connsiteX29" fmla="*/ 9775 w 10108"/>
                <a:gd name="connsiteY29" fmla="*/ 6636 h 10000"/>
                <a:gd name="connsiteX30" fmla="*/ 9973 w 10108"/>
                <a:gd name="connsiteY30" fmla="*/ 5070 h 10000"/>
                <a:gd name="connsiteX31" fmla="*/ 8979 w 10108"/>
                <a:gd name="connsiteY31" fmla="*/ 4829 h 10000"/>
                <a:gd name="connsiteX32" fmla="*/ 9008 w 10108"/>
                <a:gd name="connsiteY32" fmla="*/ 3724 h 10000"/>
                <a:gd name="connsiteX33" fmla="*/ 8787 w 10108"/>
                <a:gd name="connsiteY33" fmla="*/ 3115 h 10000"/>
                <a:gd name="connsiteX34" fmla="*/ 9305 w 10108"/>
                <a:gd name="connsiteY34" fmla="*/ 1667 h 10000"/>
                <a:gd name="connsiteX35" fmla="*/ 9305 w 10108"/>
                <a:gd name="connsiteY35" fmla="*/ 558 h 10000"/>
                <a:gd name="connsiteX36" fmla="*/ 8422 w 10108"/>
                <a:gd name="connsiteY36" fmla="*/ 114 h 10000"/>
                <a:gd name="connsiteX37" fmla="*/ 7979 w 10108"/>
                <a:gd name="connsiteY37" fmla="*/ 0 h 10000"/>
                <a:gd name="connsiteX38" fmla="*/ 6573 w 10108"/>
                <a:gd name="connsiteY38" fmla="*/ 166 h 10000"/>
                <a:gd name="connsiteX0" fmla="*/ 6573 w 10108"/>
                <a:gd name="connsiteY0" fmla="*/ 166 h 10000"/>
                <a:gd name="connsiteX1" fmla="*/ 4410 w 10108"/>
                <a:gd name="connsiteY1" fmla="*/ 529 h 10000"/>
                <a:gd name="connsiteX2" fmla="*/ 3942 w 10108"/>
                <a:gd name="connsiteY2" fmla="*/ 281 h 10000"/>
                <a:gd name="connsiteX3" fmla="*/ 3483 w 10108"/>
                <a:gd name="connsiteY3" fmla="*/ 333 h 10000"/>
                <a:gd name="connsiteX4" fmla="*/ 2479 w 10108"/>
                <a:gd name="connsiteY4" fmla="*/ 980 h 10000"/>
                <a:gd name="connsiteX5" fmla="*/ 1574 w 10108"/>
                <a:gd name="connsiteY5" fmla="*/ 943 h 10000"/>
                <a:gd name="connsiteX6" fmla="*/ 845 w 10108"/>
                <a:gd name="connsiteY6" fmla="*/ 1553 h 10000"/>
                <a:gd name="connsiteX7" fmla="*/ 566 w 10108"/>
                <a:gd name="connsiteY7" fmla="*/ 2501 h 10000"/>
                <a:gd name="connsiteX8" fmla="*/ 123 w 10108"/>
                <a:gd name="connsiteY8" fmla="*/ 3151 h 10000"/>
                <a:gd name="connsiteX9" fmla="*/ 98 w 10108"/>
                <a:gd name="connsiteY9" fmla="*/ 4167 h 10000"/>
                <a:gd name="connsiteX10" fmla="*/ 710 w 10108"/>
                <a:gd name="connsiteY10" fmla="*/ 4666 h 10000"/>
                <a:gd name="connsiteX11" fmla="*/ 1502 w 10108"/>
                <a:gd name="connsiteY11" fmla="*/ 3938 h 10000"/>
                <a:gd name="connsiteX12" fmla="*/ 1819 w 10108"/>
                <a:gd name="connsiteY12" fmla="*/ 4497 h 10000"/>
                <a:gd name="connsiteX13" fmla="*/ 2454 w 10108"/>
                <a:gd name="connsiteY13" fmla="*/ 4500 h 10000"/>
                <a:gd name="connsiteX14" fmla="*/ 2599 w 10108"/>
                <a:gd name="connsiteY14" fmla="*/ 4834 h 10000"/>
                <a:gd name="connsiteX15" fmla="*/ 2454 w 10108"/>
                <a:gd name="connsiteY15" fmla="*/ 5390 h 10000"/>
                <a:gd name="connsiteX16" fmla="*/ 1791 w 10108"/>
                <a:gd name="connsiteY16" fmla="*/ 6224 h 10000"/>
                <a:gd name="connsiteX17" fmla="*/ 1588 w 10108"/>
                <a:gd name="connsiteY17" fmla="*/ 7196 h 10000"/>
                <a:gd name="connsiteX18" fmla="*/ 2309 w 10108"/>
                <a:gd name="connsiteY18" fmla="*/ 8167 h 10000"/>
                <a:gd name="connsiteX19" fmla="*/ 3193 w 10108"/>
                <a:gd name="connsiteY19" fmla="*/ 8115 h 10000"/>
                <a:gd name="connsiteX20" fmla="*/ 4078 w 10108"/>
                <a:gd name="connsiteY20" fmla="*/ 7781 h 10000"/>
                <a:gd name="connsiteX21" fmla="*/ 4961 w 10108"/>
                <a:gd name="connsiteY21" fmla="*/ 7390 h 10000"/>
                <a:gd name="connsiteX22" fmla="*/ 6133 w 10108"/>
                <a:gd name="connsiteY22" fmla="*/ 7529 h 10000"/>
                <a:gd name="connsiteX23" fmla="*/ 5997 w 10108"/>
                <a:gd name="connsiteY23" fmla="*/ 8585 h 10000"/>
                <a:gd name="connsiteX24" fmla="*/ 6874 w 10108"/>
                <a:gd name="connsiteY24" fmla="*/ 10000 h 10000"/>
                <a:gd name="connsiteX25" fmla="*/ 7978 w 10108"/>
                <a:gd name="connsiteY25" fmla="*/ 9374 h 10000"/>
                <a:gd name="connsiteX26" fmla="*/ 8908 w 10108"/>
                <a:gd name="connsiteY26" fmla="*/ 9129 h 10000"/>
                <a:gd name="connsiteX27" fmla="*/ 9410 w 10108"/>
                <a:gd name="connsiteY27" fmla="*/ 9112 h 10000"/>
                <a:gd name="connsiteX28" fmla="*/ 10108 w 10108"/>
                <a:gd name="connsiteY28" fmla="*/ 8085 h 10000"/>
                <a:gd name="connsiteX29" fmla="*/ 9775 w 10108"/>
                <a:gd name="connsiteY29" fmla="*/ 6636 h 10000"/>
                <a:gd name="connsiteX30" fmla="*/ 9722 w 10108"/>
                <a:gd name="connsiteY30" fmla="*/ 5369 h 10000"/>
                <a:gd name="connsiteX31" fmla="*/ 8979 w 10108"/>
                <a:gd name="connsiteY31" fmla="*/ 4829 h 10000"/>
                <a:gd name="connsiteX32" fmla="*/ 9008 w 10108"/>
                <a:gd name="connsiteY32" fmla="*/ 3724 h 10000"/>
                <a:gd name="connsiteX33" fmla="*/ 8787 w 10108"/>
                <a:gd name="connsiteY33" fmla="*/ 3115 h 10000"/>
                <a:gd name="connsiteX34" fmla="*/ 9305 w 10108"/>
                <a:gd name="connsiteY34" fmla="*/ 1667 h 10000"/>
                <a:gd name="connsiteX35" fmla="*/ 9305 w 10108"/>
                <a:gd name="connsiteY35" fmla="*/ 558 h 10000"/>
                <a:gd name="connsiteX36" fmla="*/ 8422 w 10108"/>
                <a:gd name="connsiteY36" fmla="*/ 114 h 10000"/>
                <a:gd name="connsiteX37" fmla="*/ 7979 w 10108"/>
                <a:gd name="connsiteY37" fmla="*/ 0 h 10000"/>
                <a:gd name="connsiteX38" fmla="*/ 6573 w 10108"/>
                <a:gd name="connsiteY38" fmla="*/ 166 h 10000"/>
                <a:gd name="connsiteX0" fmla="*/ 6573 w 10108"/>
                <a:gd name="connsiteY0" fmla="*/ 166 h 10000"/>
                <a:gd name="connsiteX1" fmla="*/ 4410 w 10108"/>
                <a:gd name="connsiteY1" fmla="*/ 529 h 10000"/>
                <a:gd name="connsiteX2" fmla="*/ 3942 w 10108"/>
                <a:gd name="connsiteY2" fmla="*/ 281 h 10000"/>
                <a:gd name="connsiteX3" fmla="*/ 3483 w 10108"/>
                <a:gd name="connsiteY3" fmla="*/ 333 h 10000"/>
                <a:gd name="connsiteX4" fmla="*/ 2479 w 10108"/>
                <a:gd name="connsiteY4" fmla="*/ 980 h 10000"/>
                <a:gd name="connsiteX5" fmla="*/ 1574 w 10108"/>
                <a:gd name="connsiteY5" fmla="*/ 943 h 10000"/>
                <a:gd name="connsiteX6" fmla="*/ 845 w 10108"/>
                <a:gd name="connsiteY6" fmla="*/ 1553 h 10000"/>
                <a:gd name="connsiteX7" fmla="*/ 566 w 10108"/>
                <a:gd name="connsiteY7" fmla="*/ 2501 h 10000"/>
                <a:gd name="connsiteX8" fmla="*/ 123 w 10108"/>
                <a:gd name="connsiteY8" fmla="*/ 3151 h 10000"/>
                <a:gd name="connsiteX9" fmla="*/ 98 w 10108"/>
                <a:gd name="connsiteY9" fmla="*/ 4167 h 10000"/>
                <a:gd name="connsiteX10" fmla="*/ 710 w 10108"/>
                <a:gd name="connsiteY10" fmla="*/ 4666 h 10000"/>
                <a:gd name="connsiteX11" fmla="*/ 1502 w 10108"/>
                <a:gd name="connsiteY11" fmla="*/ 3938 h 10000"/>
                <a:gd name="connsiteX12" fmla="*/ 1819 w 10108"/>
                <a:gd name="connsiteY12" fmla="*/ 4497 h 10000"/>
                <a:gd name="connsiteX13" fmla="*/ 2454 w 10108"/>
                <a:gd name="connsiteY13" fmla="*/ 4500 h 10000"/>
                <a:gd name="connsiteX14" fmla="*/ 2599 w 10108"/>
                <a:gd name="connsiteY14" fmla="*/ 4834 h 10000"/>
                <a:gd name="connsiteX15" fmla="*/ 2454 w 10108"/>
                <a:gd name="connsiteY15" fmla="*/ 5390 h 10000"/>
                <a:gd name="connsiteX16" fmla="*/ 1791 w 10108"/>
                <a:gd name="connsiteY16" fmla="*/ 6224 h 10000"/>
                <a:gd name="connsiteX17" fmla="*/ 1588 w 10108"/>
                <a:gd name="connsiteY17" fmla="*/ 7196 h 10000"/>
                <a:gd name="connsiteX18" fmla="*/ 2309 w 10108"/>
                <a:gd name="connsiteY18" fmla="*/ 8167 h 10000"/>
                <a:gd name="connsiteX19" fmla="*/ 3193 w 10108"/>
                <a:gd name="connsiteY19" fmla="*/ 8115 h 10000"/>
                <a:gd name="connsiteX20" fmla="*/ 4078 w 10108"/>
                <a:gd name="connsiteY20" fmla="*/ 7781 h 10000"/>
                <a:gd name="connsiteX21" fmla="*/ 4961 w 10108"/>
                <a:gd name="connsiteY21" fmla="*/ 7390 h 10000"/>
                <a:gd name="connsiteX22" fmla="*/ 6133 w 10108"/>
                <a:gd name="connsiteY22" fmla="*/ 7529 h 10000"/>
                <a:gd name="connsiteX23" fmla="*/ 5997 w 10108"/>
                <a:gd name="connsiteY23" fmla="*/ 8585 h 10000"/>
                <a:gd name="connsiteX24" fmla="*/ 6874 w 10108"/>
                <a:gd name="connsiteY24" fmla="*/ 10000 h 10000"/>
                <a:gd name="connsiteX25" fmla="*/ 7978 w 10108"/>
                <a:gd name="connsiteY25" fmla="*/ 9374 h 10000"/>
                <a:gd name="connsiteX26" fmla="*/ 8908 w 10108"/>
                <a:gd name="connsiteY26" fmla="*/ 9129 h 10000"/>
                <a:gd name="connsiteX27" fmla="*/ 9410 w 10108"/>
                <a:gd name="connsiteY27" fmla="*/ 9112 h 10000"/>
                <a:gd name="connsiteX28" fmla="*/ 10108 w 10108"/>
                <a:gd name="connsiteY28" fmla="*/ 8085 h 10000"/>
                <a:gd name="connsiteX29" fmla="*/ 9775 w 10108"/>
                <a:gd name="connsiteY29" fmla="*/ 6636 h 10000"/>
                <a:gd name="connsiteX30" fmla="*/ 9722 w 10108"/>
                <a:gd name="connsiteY30" fmla="*/ 5369 h 10000"/>
                <a:gd name="connsiteX31" fmla="*/ 8979 w 10108"/>
                <a:gd name="connsiteY31" fmla="*/ 4829 h 10000"/>
                <a:gd name="connsiteX32" fmla="*/ 9008 w 10108"/>
                <a:gd name="connsiteY32" fmla="*/ 3724 h 10000"/>
                <a:gd name="connsiteX33" fmla="*/ 8787 w 10108"/>
                <a:gd name="connsiteY33" fmla="*/ 3115 h 10000"/>
                <a:gd name="connsiteX34" fmla="*/ 9305 w 10108"/>
                <a:gd name="connsiteY34" fmla="*/ 1667 h 10000"/>
                <a:gd name="connsiteX35" fmla="*/ 9305 w 10108"/>
                <a:gd name="connsiteY35" fmla="*/ 558 h 10000"/>
                <a:gd name="connsiteX36" fmla="*/ 8447 w 10108"/>
                <a:gd name="connsiteY36" fmla="*/ 370 h 10000"/>
                <a:gd name="connsiteX37" fmla="*/ 7979 w 10108"/>
                <a:gd name="connsiteY37" fmla="*/ 0 h 10000"/>
                <a:gd name="connsiteX38" fmla="*/ 6573 w 10108"/>
                <a:gd name="connsiteY38" fmla="*/ 166 h 10000"/>
                <a:gd name="connsiteX0" fmla="*/ 6573 w 10108"/>
                <a:gd name="connsiteY0" fmla="*/ 166 h 10000"/>
                <a:gd name="connsiteX1" fmla="*/ 4410 w 10108"/>
                <a:gd name="connsiteY1" fmla="*/ 529 h 10000"/>
                <a:gd name="connsiteX2" fmla="*/ 3942 w 10108"/>
                <a:gd name="connsiteY2" fmla="*/ 281 h 10000"/>
                <a:gd name="connsiteX3" fmla="*/ 3483 w 10108"/>
                <a:gd name="connsiteY3" fmla="*/ 333 h 10000"/>
                <a:gd name="connsiteX4" fmla="*/ 2479 w 10108"/>
                <a:gd name="connsiteY4" fmla="*/ 980 h 10000"/>
                <a:gd name="connsiteX5" fmla="*/ 1574 w 10108"/>
                <a:gd name="connsiteY5" fmla="*/ 943 h 10000"/>
                <a:gd name="connsiteX6" fmla="*/ 845 w 10108"/>
                <a:gd name="connsiteY6" fmla="*/ 1553 h 10000"/>
                <a:gd name="connsiteX7" fmla="*/ 566 w 10108"/>
                <a:gd name="connsiteY7" fmla="*/ 2501 h 10000"/>
                <a:gd name="connsiteX8" fmla="*/ 123 w 10108"/>
                <a:gd name="connsiteY8" fmla="*/ 3151 h 10000"/>
                <a:gd name="connsiteX9" fmla="*/ 98 w 10108"/>
                <a:gd name="connsiteY9" fmla="*/ 4167 h 10000"/>
                <a:gd name="connsiteX10" fmla="*/ 710 w 10108"/>
                <a:gd name="connsiteY10" fmla="*/ 4666 h 10000"/>
                <a:gd name="connsiteX11" fmla="*/ 1502 w 10108"/>
                <a:gd name="connsiteY11" fmla="*/ 3938 h 10000"/>
                <a:gd name="connsiteX12" fmla="*/ 1819 w 10108"/>
                <a:gd name="connsiteY12" fmla="*/ 4497 h 10000"/>
                <a:gd name="connsiteX13" fmla="*/ 2454 w 10108"/>
                <a:gd name="connsiteY13" fmla="*/ 4500 h 10000"/>
                <a:gd name="connsiteX14" fmla="*/ 2599 w 10108"/>
                <a:gd name="connsiteY14" fmla="*/ 4834 h 10000"/>
                <a:gd name="connsiteX15" fmla="*/ 2454 w 10108"/>
                <a:gd name="connsiteY15" fmla="*/ 5390 h 10000"/>
                <a:gd name="connsiteX16" fmla="*/ 1791 w 10108"/>
                <a:gd name="connsiteY16" fmla="*/ 6224 h 10000"/>
                <a:gd name="connsiteX17" fmla="*/ 1588 w 10108"/>
                <a:gd name="connsiteY17" fmla="*/ 7196 h 10000"/>
                <a:gd name="connsiteX18" fmla="*/ 2309 w 10108"/>
                <a:gd name="connsiteY18" fmla="*/ 8167 h 10000"/>
                <a:gd name="connsiteX19" fmla="*/ 3193 w 10108"/>
                <a:gd name="connsiteY19" fmla="*/ 8115 h 10000"/>
                <a:gd name="connsiteX20" fmla="*/ 4078 w 10108"/>
                <a:gd name="connsiteY20" fmla="*/ 7781 h 10000"/>
                <a:gd name="connsiteX21" fmla="*/ 4961 w 10108"/>
                <a:gd name="connsiteY21" fmla="*/ 7390 h 10000"/>
                <a:gd name="connsiteX22" fmla="*/ 6133 w 10108"/>
                <a:gd name="connsiteY22" fmla="*/ 7529 h 10000"/>
                <a:gd name="connsiteX23" fmla="*/ 5997 w 10108"/>
                <a:gd name="connsiteY23" fmla="*/ 8585 h 10000"/>
                <a:gd name="connsiteX24" fmla="*/ 6874 w 10108"/>
                <a:gd name="connsiteY24" fmla="*/ 10000 h 10000"/>
                <a:gd name="connsiteX25" fmla="*/ 7978 w 10108"/>
                <a:gd name="connsiteY25" fmla="*/ 9374 h 10000"/>
                <a:gd name="connsiteX26" fmla="*/ 8908 w 10108"/>
                <a:gd name="connsiteY26" fmla="*/ 9129 h 10000"/>
                <a:gd name="connsiteX27" fmla="*/ 9410 w 10108"/>
                <a:gd name="connsiteY27" fmla="*/ 9112 h 10000"/>
                <a:gd name="connsiteX28" fmla="*/ 10108 w 10108"/>
                <a:gd name="connsiteY28" fmla="*/ 8085 h 10000"/>
                <a:gd name="connsiteX29" fmla="*/ 9775 w 10108"/>
                <a:gd name="connsiteY29" fmla="*/ 6636 h 10000"/>
                <a:gd name="connsiteX30" fmla="*/ 9722 w 10108"/>
                <a:gd name="connsiteY30" fmla="*/ 5369 h 10000"/>
                <a:gd name="connsiteX31" fmla="*/ 8979 w 10108"/>
                <a:gd name="connsiteY31" fmla="*/ 4829 h 10000"/>
                <a:gd name="connsiteX32" fmla="*/ 9008 w 10108"/>
                <a:gd name="connsiteY32" fmla="*/ 3724 h 10000"/>
                <a:gd name="connsiteX33" fmla="*/ 8787 w 10108"/>
                <a:gd name="connsiteY33" fmla="*/ 3115 h 10000"/>
                <a:gd name="connsiteX34" fmla="*/ 9305 w 10108"/>
                <a:gd name="connsiteY34" fmla="*/ 1667 h 10000"/>
                <a:gd name="connsiteX35" fmla="*/ 9305 w 10108"/>
                <a:gd name="connsiteY35" fmla="*/ 558 h 10000"/>
                <a:gd name="connsiteX36" fmla="*/ 8447 w 10108"/>
                <a:gd name="connsiteY36" fmla="*/ 370 h 10000"/>
                <a:gd name="connsiteX37" fmla="*/ 7979 w 10108"/>
                <a:gd name="connsiteY37" fmla="*/ 0 h 10000"/>
                <a:gd name="connsiteX38" fmla="*/ 6573 w 10108"/>
                <a:gd name="connsiteY38" fmla="*/ 166 h 10000"/>
                <a:gd name="connsiteX0" fmla="*/ 6573 w 10108"/>
                <a:gd name="connsiteY0" fmla="*/ 166 h 10000"/>
                <a:gd name="connsiteX1" fmla="*/ 4410 w 10108"/>
                <a:gd name="connsiteY1" fmla="*/ 529 h 10000"/>
                <a:gd name="connsiteX2" fmla="*/ 3942 w 10108"/>
                <a:gd name="connsiteY2" fmla="*/ 281 h 10000"/>
                <a:gd name="connsiteX3" fmla="*/ 3483 w 10108"/>
                <a:gd name="connsiteY3" fmla="*/ 333 h 10000"/>
                <a:gd name="connsiteX4" fmla="*/ 2479 w 10108"/>
                <a:gd name="connsiteY4" fmla="*/ 980 h 10000"/>
                <a:gd name="connsiteX5" fmla="*/ 1574 w 10108"/>
                <a:gd name="connsiteY5" fmla="*/ 943 h 10000"/>
                <a:gd name="connsiteX6" fmla="*/ 845 w 10108"/>
                <a:gd name="connsiteY6" fmla="*/ 1553 h 10000"/>
                <a:gd name="connsiteX7" fmla="*/ 566 w 10108"/>
                <a:gd name="connsiteY7" fmla="*/ 2501 h 10000"/>
                <a:gd name="connsiteX8" fmla="*/ 123 w 10108"/>
                <a:gd name="connsiteY8" fmla="*/ 3151 h 10000"/>
                <a:gd name="connsiteX9" fmla="*/ 98 w 10108"/>
                <a:gd name="connsiteY9" fmla="*/ 4167 h 10000"/>
                <a:gd name="connsiteX10" fmla="*/ 710 w 10108"/>
                <a:gd name="connsiteY10" fmla="*/ 4666 h 10000"/>
                <a:gd name="connsiteX11" fmla="*/ 1502 w 10108"/>
                <a:gd name="connsiteY11" fmla="*/ 3938 h 10000"/>
                <a:gd name="connsiteX12" fmla="*/ 1819 w 10108"/>
                <a:gd name="connsiteY12" fmla="*/ 4497 h 10000"/>
                <a:gd name="connsiteX13" fmla="*/ 2454 w 10108"/>
                <a:gd name="connsiteY13" fmla="*/ 4500 h 10000"/>
                <a:gd name="connsiteX14" fmla="*/ 2599 w 10108"/>
                <a:gd name="connsiteY14" fmla="*/ 4834 h 10000"/>
                <a:gd name="connsiteX15" fmla="*/ 2454 w 10108"/>
                <a:gd name="connsiteY15" fmla="*/ 5390 h 10000"/>
                <a:gd name="connsiteX16" fmla="*/ 1791 w 10108"/>
                <a:gd name="connsiteY16" fmla="*/ 6224 h 10000"/>
                <a:gd name="connsiteX17" fmla="*/ 1588 w 10108"/>
                <a:gd name="connsiteY17" fmla="*/ 7196 h 10000"/>
                <a:gd name="connsiteX18" fmla="*/ 2309 w 10108"/>
                <a:gd name="connsiteY18" fmla="*/ 8167 h 10000"/>
                <a:gd name="connsiteX19" fmla="*/ 3193 w 10108"/>
                <a:gd name="connsiteY19" fmla="*/ 8115 h 10000"/>
                <a:gd name="connsiteX20" fmla="*/ 4078 w 10108"/>
                <a:gd name="connsiteY20" fmla="*/ 7781 h 10000"/>
                <a:gd name="connsiteX21" fmla="*/ 4961 w 10108"/>
                <a:gd name="connsiteY21" fmla="*/ 7390 h 10000"/>
                <a:gd name="connsiteX22" fmla="*/ 6133 w 10108"/>
                <a:gd name="connsiteY22" fmla="*/ 7529 h 10000"/>
                <a:gd name="connsiteX23" fmla="*/ 5997 w 10108"/>
                <a:gd name="connsiteY23" fmla="*/ 8585 h 10000"/>
                <a:gd name="connsiteX24" fmla="*/ 6874 w 10108"/>
                <a:gd name="connsiteY24" fmla="*/ 10000 h 10000"/>
                <a:gd name="connsiteX25" fmla="*/ 7978 w 10108"/>
                <a:gd name="connsiteY25" fmla="*/ 9374 h 10000"/>
                <a:gd name="connsiteX26" fmla="*/ 8908 w 10108"/>
                <a:gd name="connsiteY26" fmla="*/ 9129 h 10000"/>
                <a:gd name="connsiteX27" fmla="*/ 9410 w 10108"/>
                <a:gd name="connsiteY27" fmla="*/ 9112 h 10000"/>
                <a:gd name="connsiteX28" fmla="*/ 10108 w 10108"/>
                <a:gd name="connsiteY28" fmla="*/ 8085 h 10000"/>
                <a:gd name="connsiteX29" fmla="*/ 9775 w 10108"/>
                <a:gd name="connsiteY29" fmla="*/ 6636 h 10000"/>
                <a:gd name="connsiteX30" fmla="*/ 9722 w 10108"/>
                <a:gd name="connsiteY30" fmla="*/ 5369 h 10000"/>
                <a:gd name="connsiteX31" fmla="*/ 8979 w 10108"/>
                <a:gd name="connsiteY31" fmla="*/ 4829 h 10000"/>
                <a:gd name="connsiteX32" fmla="*/ 9008 w 10108"/>
                <a:gd name="connsiteY32" fmla="*/ 3724 h 10000"/>
                <a:gd name="connsiteX33" fmla="*/ 8787 w 10108"/>
                <a:gd name="connsiteY33" fmla="*/ 3115 h 10000"/>
                <a:gd name="connsiteX34" fmla="*/ 9305 w 10108"/>
                <a:gd name="connsiteY34" fmla="*/ 1667 h 10000"/>
                <a:gd name="connsiteX35" fmla="*/ 9305 w 10108"/>
                <a:gd name="connsiteY35" fmla="*/ 558 h 10000"/>
                <a:gd name="connsiteX36" fmla="*/ 8447 w 10108"/>
                <a:gd name="connsiteY36" fmla="*/ 370 h 10000"/>
                <a:gd name="connsiteX37" fmla="*/ 7979 w 10108"/>
                <a:gd name="connsiteY37" fmla="*/ 0 h 10000"/>
                <a:gd name="connsiteX38" fmla="*/ 6573 w 10108"/>
                <a:gd name="connsiteY38" fmla="*/ 166 h 10000"/>
                <a:gd name="connsiteX0" fmla="*/ 6573 w 10108"/>
                <a:gd name="connsiteY0" fmla="*/ 201 h 10035"/>
                <a:gd name="connsiteX1" fmla="*/ 4410 w 10108"/>
                <a:gd name="connsiteY1" fmla="*/ 564 h 10035"/>
                <a:gd name="connsiteX2" fmla="*/ 3942 w 10108"/>
                <a:gd name="connsiteY2" fmla="*/ 316 h 10035"/>
                <a:gd name="connsiteX3" fmla="*/ 3483 w 10108"/>
                <a:gd name="connsiteY3" fmla="*/ 368 h 10035"/>
                <a:gd name="connsiteX4" fmla="*/ 2479 w 10108"/>
                <a:gd name="connsiteY4" fmla="*/ 1015 h 10035"/>
                <a:gd name="connsiteX5" fmla="*/ 1574 w 10108"/>
                <a:gd name="connsiteY5" fmla="*/ 978 h 10035"/>
                <a:gd name="connsiteX6" fmla="*/ 845 w 10108"/>
                <a:gd name="connsiteY6" fmla="*/ 1588 h 10035"/>
                <a:gd name="connsiteX7" fmla="*/ 566 w 10108"/>
                <a:gd name="connsiteY7" fmla="*/ 2536 h 10035"/>
                <a:gd name="connsiteX8" fmla="*/ 123 w 10108"/>
                <a:gd name="connsiteY8" fmla="*/ 3186 h 10035"/>
                <a:gd name="connsiteX9" fmla="*/ 98 w 10108"/>
                <a:gd name="connsiteY9" fmla="*/ 4202 h 10035"/>
                <a:gd name="connsiteX10" fmla="*/ 710 w 10108"/>
                <a:gd name="connsiteY10" fmla="*/ 4701 h 10035"/>
                <a:gd name="connsiteX11" fmla="*/ 1502 w 10108"/>
                <a:gd name="connsiteY11" fmla="*/ 3973 h 10035"/>
                <a:gd name="connsiteX12" fmla="*/ 1819 w 10108"/>
                <a:gd name="connsiteY12" fmla="*/ 4532 h 10035"/>
                <a:gd name="connsiteX13" fmla="*/ 2454 w 10108"/>
                <a:gd name="connsiteY13" fmla="*/ 4535 h 10035"/>
                <a:gd name="connsiteX14" fmla="*/ 2599 w 10108"/>
                <a:gd name="connsiteY14" fmla="*/ 4869 h 10035"/>
                <a:gd name="connsiteX15" fmla="*/ 2454 w 10108"/>
                <a:gd name="connsiteY15" fmla="*/ 5425 h 10035"/>
                <a:gd name="connsiteX16" fmla="*/ 1791 w 10108"/>
                <a:gd name="connsiteY16" fmla="*/ 6259 h 10035"/>
                <a:gd name="connsiteX17" fmla="*/ 1588 w 10108"/>
                <a:gd name="connsiteY17" fmla="*/ 7231 h 10035"/>
                <a:gd name="connsiteX18" fmla="*/ 2309 w 10108"/>
                <a:gd name="connsiteY18" fmla="*/ 8202 h 10035"/>
                <a:gd name="connsiteX19" fmla="*/ 3193 w 10108"/>
                <a:gd name="connsiteY19" fmla="*/ 8150 h 10035"/>
                <a:gd name="connsiteX20" fmla="*/ 4078 w 10108"/>
                <a:gd name="connsiteY20" fmla="*/ 7816 h 10035"/>
                <a:gd name="connsiteX21" fmla="*/ 4961 w 10108"/>
                <a:gd name="connsiteY21" fmla="*/ 7425 h 10035"/>
                <a:gd name="connsiteX22" fmla="*/ 6133 w 10108"/>
                <a:gd name="connsiteY22" fmla="*/ 7564 h 10035"/>
                <a:gd name="connsiteX23" fmla="*/ 5997 w 10108"/>
                <a:gd name="connsiteY23" fmla="*/ 8620 h 10035"/>
                <a:gd name="connsiteX24" fmla="*/ 6874 w 10108"/>
                <a:gd name="connsiteY24" fmla="*/ 10035 h 10035"/>
                <a:gd name="connsiteX25" fmla="*/ 7978 w 10108"/>
                <a:gd name="connsiteY25" fmla="*/ 9409 h 10035"/>
                <a:gd name="connsiteX26" fmla="*/ 8908 w 10108"/>
                <a:gd name="connsiteY26" fmla="*/ 9164 h 10035"/>
                <a:gd name="connsiteX27" fmla="*/ 9410 w 10108"/>
                <a:gd name="connsiteY27" fmla="*/ 9147 h 10035"/>
                <a:gd name="connsiteX28" fmla="*/ 10108 w 10108"/>
                <a:gd name="connsiteY28" fmla="*/ 8120 h 10035"/>
                <a:gd name="connsiteX29" fmla="*/ 9775 w 10108"/>
                <a:gd name="connsiteY29" fmla="*/ 6671 h 10035"/>
                <a:gd name="connsiteX30" fmla="*/ 9722 w 10108"/>
                <a:gd name="connsiteY30" fmla="*/ 5404 h 10035"/>
                <a:gd name="connsiteX31" fmla="*/ 8979 w 10108"/>
                <a:gd name="connsiteY31" fmla="*/ 4864 h 10035"/>
                <a:gd name="connsiteX32" fmla="*/ 9008 w 10108"/>
                <a:gd name="connsiteY32" fmla="*/ 3759 h 10035"/>
                <a:gd name="connsiteX33" fmla="*/ 8787 w 10108"/>
                <a:gd name="connsiteY33" fmla="*/ 3150 h 10035"/>
                <a:gd name="connsiteX34" fmla="*/ 9305 w 10108"/>
                <a:gd name="connsiteY34" fmla="*/ 1702 h 10035"/>
                <a:gd name="connsiteX35" fmla="*/ 9305 w 10108"/>
                <a:gd name="connsiteY35" fmla="*/ 593 h 10035"/>
                <a:gd name="connsiteX36" fmla="*/ 8447 w 10108"/>
                <a:gd name="connsiteY36" fmla="*/ 405 h 10035"/>
                <a:gd name="connsiteX37" fmla="*/ 7979 w 10108"/>
                <a:gd name="connsiteY37" fmla="*/ 35 h 10035"/>
                <a:gd name="connsiteX38" fmla="*/ 6573 w 10108"/>
                <a:gd name="connsiteY38" fmla="*/ 201 h 10035"/>
                <a:gd name="connsiteX0" fmla="*/ 6573 w 10108"/>
                <a:gd name="connsiteY0" fmla="*/ 201 h 10035"/>
                <a:gd name="connsiteX1" fmla="*/ 4410 w 10108"/>
                <a:gd name="connsiteY1" fmla="*/ 564 h 10035"/>
                <a:gd name="connsiteX2" fmla="*/ 3942 w 10108"/>
                <a:gd name="connsiteY2" fmla="*/ 316 h 10035"/>
                <a:gd name="connsiteX3" fmla="*/ 3483 w 10108"/>
                <a:gd name="connsiteY3" fmla="*/ 368 h 10035"/>
                <a:gd name="connsiteX4" fmla="*/ 2479 w 10108"/>
                <a:gd name="connsiteY4" fmla="*/ 1015 h 10035"/>
                <a:gd name="connsiteX5" fmla="*/ 1574 w 10108"/>
                <a:gd name="connsiteY5" fmla="*/ 978 h 10035"/>
                <a:gd name="connsiteX6" fmla="*/ 845 w 10108"/>
                <a:gd name="connsiteY6" fmla="*/ 1588 h 10035"/>
                <a:gd name="connsiteX7" fmla="*/ 566 w 10108"/>
                <a:gd name="connsiteY7" fmla="*/ 2536 h 10035"/>
                <a:gd name="connsiteX8" fmla="*/ 123 w 10108"/>
                <a:gd name="connsiteY8" fmla="*/ 3186 h 10035"/>
                <a:gd name="connsiteX9" fmla="*/ 98 w 10108"/>
                <a:gd name="connsiteY9" fmla="*/ 4202 h 10035"/>
                <a:gd name="connsiteX10" fmla="*/ 710 w 10108"/>
                <a:gd name="connsiteY10" fmla="*/ 4701 h 10035"/>
                <a:gd name="connsiteX11" fmla="*/ 1502 w 10108"/>
                <a:gd name="connsiteY11" fmla="*/ 3973 h 10035"/>
                <a:gd name="connsiteX12" fmla="*/ 1819 w 10108"/>
                <a:gd name="connsiteY12" fmla="*/ 4532 h 10035"/>
                <a:gd name="connsiteX13" fmla="*/ 2454 w 10108"/>
                <a:gd name="connsiteY13" fmla="*/ 4535 h 10035"/>
                <a:gd name="connsiteX14" fmla="*/ 2599 w 10108"/>
                <a:gd name="connsiteY14" fmla="*/ 4869 h 10035"/>
                <a:gd name="connsiteX15" fmla="*/ 2454 w 10108"/>
                <a:gd name="connsiteY15" fmla="*/ 5425 h 10035"/>
                <a:gd name="connsiteX16" fmla="*/ 1791 w 10108"/>
                <a:gd name="connsiteY16" fmla="*/ 6259 h 10035"/>
                <a:gd name="connsiteX17" fmla="*/ 1588 w 10108"/>
                <a:gd name="connsiteY17" fmla="*/ 7231 h 10035"/>
                <a:gd name="connsiteX18" fmla="*/ 2309 w 10108"/>
                <a:gd name="connsiteY18" fmla="*/ 8202 h 10035"/>
                <a:gd name="connsiteX19" fmla="*/ 3193 w 10108"/>
                <a:gd name="connsiteY19" fmla="*/ 8150 h 10035"/>
                <a:gd name="connsiteX20" fmla="*/ 4078 w 10108"/>
                <a:gd name="connsiteY20" fmla="*/ 7816 h 10035"/>
                <a:gd name="connsiteX21" fmla="*/ 4974 w 10108"/>
                <a:gd name="connsiteY21" fmla="*/ 6720 h 10035"/>
                <a:gd name="connsiteX22" fmla="*/ 6133 w 10108"/>
                <a:gd name="connsiteY22" fmla="*/ 7564 h 10035"/>
                <a:gd name="connsiteX23" fmla="*/ 5997 w 10108"/>
                <a:gd name="connsiteY23" fmla="*/ 8620 h 10035"/>
                <a:gd name="connsiteX24" fmla="*/ 6874 w 10108"/>
                <a:gd name="connsiteY24" fmla="*/ 10035 h 10035"/>
                <a:gd name="connsiteX25" fmla="*/ 7978 w 10108"/>
                <a:gd name="connsiteY25" fmla="*/ 9409 h 10035"/>
                <a:gd name="connsiteX26" fmla="*/ 8908 w 10108"/>
                <a:gd name="connsiteY26" fmla="*/ 9164 h 10035"/>
                <a:gd name="connsiteX27" fmla="*/ 9410 w 10108"/>
                <a:gd name="connsiteY27" fmla="*/ 9147 h 10035"/>
                <a:gd name="connsiteX28" fmla="*/ 10108 w 10108"/>
                <a:gd name="connsiteY28" fmla="*/ 8120 h 10035"/>
                <a:gd name="connsiteX29" fmla="*/ 9775 w 10108"/>
                <a:gd name="connsiteY29" fmla="*/ 6671 h 10035"/>
                <a:gd name="connsiteX30" fmla="*/ 9722 w 10108"/>
                <a:gd name="connsiteY30" fmla="*/ 5404 h 10035"/>
                <a:gd name="connsiteX31" fmla="*/ 8979 w 10108"/>
                <a:gd name="connsiteY31" fmla="*/ 4864 h 10035"/>
                <a:gd name="connsiteX32" fmla="*/ 9008 w 10108"/>
                <a:gd name="connsiteY32" fmla="*/ 3759 h 10035"/>
                <a:gd name="connsiteX33" fmla="*/ 8787 w 10108"/>
                <a:gd name="connsiteY33" fmla="*/ 3150 h 10035"/>
                <a:gd name="connsiteX34" fmla="*/ 9305 w 10108"/>
                <a:gd name="connsiteY34" fmla="*/ 1702 h 10035"/>
                <a:gd name="connsiteX35" fmla="*/ 9305 w 10108"/>
                <a:gd name="connsiteY35" fmla="*/ 593 h 10035"/>
                <a:gd name="connsiteX36" fmla="*/ 8447 w 10108"/>
                <a:gd name="connsiteY36" fmla="*/ 405 h 10035"/>
                <a:gd name="connsiteX37" fmla="*/ 7979 w 10108"/>
                <a:gd name="connsiteY37" fmla="*/ 35 h 10035"/>
                <a:gd name="connsiteX38" fmla="*/ 6573 w 10108"/>
                <a:gd name="connsiteY38" fmla="*/ 201 h 10035"/>
                <a:gd name="connsiteX0" fmla="*/ 6573 w 10108"/>
                <a:gd name="connsiteY0" fmla="*/ 201 h 10035"/>
                <a:gd name="connsiteX1" fmla="*/ 4410 w 10108"/>
                <a:gd name="connsiteY1" fmla="*/ 564 h 10035"/>
                <a:gd name="connsiteX2" fmla="*/ 3942 w 10108"/>
                <a:gd name="connsiteY2" fmla="*/ 316 h 10035"/>
                <a:gd name="connsiteX3" fmla="*/ 3483 w 10108"/>
                <a:gd name="connsiteY3" fmla="*/ 368 h 10035"/>
                <a:gd name="connsiteX4" fmla="*/ 2479 w 10108"/>
                <a:gd name="connsiteY4" fmla="*/ 1015 h 10035"/>
                <a:gd name="connsiteX5" fmla="*/ 1574 w 10108"/>
                <a:gd name="connsiteY5" fmla="*/ 978 h 10035"/>
                <a:gd name="connsiteX6" fmla="*/ 845 w 10108"/>
                <a:gd name="connsiteY6" fmla="*/ 1588 h 10035"/>
                <a:gd name="connsiteX7" fmla="*/ 566 w 10108"/>
                <a:gd name="connsiteY7" fmla="*/ 2536 h 10035"/>
                <a:gd name="connsiteX8" fmla="*/ 123 w 10108"/>
                <a:gd name="connsiteY8" fmla="*/ 3186 h 10035"/>
                <a:gd name="connsiteX9" fmla="*/ 98 w 10108"/>
                <a:gd name="connsiteY9" fmla="*/ 4202 h 10035"/>
                <a:gd name="connsiteX10" fmla="*/ 710 w 10108"/>
                <a:gd name="connsiteY10" fmla="*/ 4701 h 10035"/>
                <a:gd name="connsiteX11" fmla="*/ 1502 w 10108"/>
                <a:gd name="connsiteY11" fmla="*/ 3973 h 10035"/>
                <a:gd name="connsiteX12" fmla="*/ 1819 w 10108"/>
                <a:gd name="connsiteY12" fmla="*/ 4532 h 10035"/>
                <a:gd name="connsiteX13" fmla="*/ 2454 w 10108"/>
                <a:gd name="connsiteY13" fmla="*/ 4535 h 10035"/>
                <a:gd name="connsiteX14" fmla="*/ 2599 w 10108"/>
                <a:gd name="connsiteY14" fmla="*/ 4869 h 10035"/>
                <a:gd name="connsiteX15" fmla="*/ 2454 w 10108"/>
                <a:gd name="connsiteY15" fmla="*/ 5425 h 10035"/>
                <a:gd name="connsiteX16" fmla="*/ 1791 w 10108"/>
                <a:gd name="connsiteY16" fmla="*/ 6259 h 10035"/>
                <a:gd name="connsiteX17" fmla="*/ 1588 w 10108"/>
                <a:gd name="connsiteY17" fmla="*/ 7231 h 10035"/>
                <a:gd name="connsiteX18" fmla="*/ 2309 w 10108"/>
                <a:gd name="connsiteY18" fmla="*/ 8202 h 10035"/>
                <a:gd name="connsiteX19" fmla="*/ 3193 w 10108"/>
                <a:gd name="connsiteY19" fmla="*/ 8150 h 10035"/>
                <a:gd name="connsiteX20" fmla="*/ 4078 w 10108"/>
                <a:gd name="connsiteY20" fmla="*/ 7816 h 10035"/>
                <a:gd name="connsiteX21" fmla="*/ 4974 w 10108"/>
                <a:gd name="connsiteY21" fmla="*/ 6720 h 10035"/>
                <a:gd name="connsiteX22" fmla="*/ 6133 w 10108"/>
                <a:gd name="connsiteY22" fmla="*/ 7564 h 10035"/>
                <a:gd name="connsiteX23" fmla="*/ 5997 w 10108"/>
                <a:gd name="connsiteY23" fmla="*/ 8620 h 10035"/>
                <a:gd name="connsiteX24" fmla="*/ 6874 w 10108"/>
                <a:gd name="connsiteY24" fmla="*/ 10035 h 10035"/>
                <a:gd name="connsiteX25" fmla="*/ 7978 w 10108"/>
                <a:gd name="connsiteY25" fmla="*/ 9409 h 10035"/>
                <a:gd name="connsiteX26" fmla="*/ 8908 w 10108"/>
                <a:gd name="connsiteY26" fmla="*/ 9164 h 10035"/>
                <a:gd name="connsiteX27" fmla="*/ 9410 w 10108"/>
                <a:gd name="connsiteY27" fmla="*/ 9147 h 10035"/>
                <a:gd name="connsiteX28" fmla="*/ 10108 w 10108"/>
                <a:gd name="connsiteY28" fmla="*/ 8120 h 10035"/>
                <a:gd name="connsiteX29" fmla="*/ 9775 w 10108"/>
                <a:gd name="connsiteY29" fmla="*/ 6671 h 10035"/>
                <a:gd name="connsiteX30" fmla="*/ 9722 w 10108"/>
                <a:gd name="connsiteY30" fmla="*/ 5404 h 10035"/>
                <a:gd name="connsiteX31" fmla="*/ 8979 w 10108"/>
                <a:gd name="connsiteY31" fmla="*/ 4864 h 10035"/>
                <a:gd name="connsiteX32" fmla="*/ 9008 w 10108"/>
                <a:gd name="connsiteY32" fmla="*/ 3759 h 10035"/>
                <a:gd name="connsiteX33" fmla="*/ 8787 w 10108"/>
                <a:gd name="connsiteY33" fmla="*/ 3150 h 10035"/>
                <a:gd name="connsiteX34" fmla="*/ 9305 w 10108"/>
                <a:gd name="connsiteY34" fmla="*/ 1702 h 10035"/>
                <a:gd name="connsiteX35" fmla="*/ 9305 w 10108"/>
                <a:gd name="connsiteY35" fmla="*/ 593 h 10035"/>
                <a:gd name="connsiteX36" fmla="*/ 8447 w 10108"/>
                <a:gd name="connsiteY36" fmla="*/ 405 h 10035"/>
                <a:gd name="connsiteX37" fmla="*/ 7979 w 10108"/>
                <a:gd name="connsiteY37" fmla="*/ 35 h 10035"/>
                <a:gd name="connsiteX38" fmla="*/ 6573 w 10108"/>
                <a:gd name="connsiteY38" fmla="*/ 201 h 10035"/>
                <a:gd name="connsiteX0" fmla="*/ 6573 w 10108"/>
                <a:gd name="connsiteY0" fmla="*/ 201 h 10035"/>
                <a:gd name="connsiteX1" fmla="*/ 4410 w 10108"/>
                <a:gd name="connsiteY1" fmla="*/ 564 h 10035"/>
                <a:gd name="connsiteX2" fmla="*/ 3942 w 10108"/>
                <a:gd name="connsiteY2" fmla="*/ 316 h 10035"/>
                <a:gd name="connsiteX3" fmla="*/ 3483 w 10108"/>
                <a:gd name="connsiteY3" fmla="*/ 368 h 10035"/>
                <a:gd name="connsiteX4" fmla="*/ 2479 w 10108"/>
                <a:gd name="connsiteY4" fmla="*/ 1015 h 10035"/>
                <a:gd name="connsiteX5" fmla="*/ 1574 w 10108"/>
                <a:gd name="connsiteY5" fmla="*/ 978 h 10035"/>
                <a:gd name="connsiteX6" fmla="*/ 845 w 10108"/>
                <a:gd name="connsiteY6" fmla="*/ 1588 h 10035"/>
                <a:gd name="connsiteX7" fmla="*/ 566 w 10108"/>
                <a:gd name="connsiteY7" fmla="*/ 2536 h 10035"/>
                <a:gd name="connsiteX8" fmla="*/ 123 w 10108"/>
                <a:gd name="connsiteY8" fmla="*/ 3186 h 10035"/>
                <a:gd name="connsiteX9" fmla="*/ 98 w 10108"/>
                <a:gd name="connsiteY9" fmla="*/ 4202 h 10035"/>
                <a:gd name="connsiteX10" fmla="*/ 710 w 10108"/>
                <a:gd name="connsiteY10" fmla="*/ 4701 h 10035"/>
                <a:gd name="connsiteX11" fmla="*/ 1502 w 10108"/>
                <a:gd name="connsiteY11" fmla="*/ 3973 h 10035"/>
                <a:gd name="connsiteX12" fmla="*/ 1819 w 10108"/>
                <a:gd name="connsiteY12" fmla="*/ 4532 h 10035"/>
                <a:gd name="connsiteX13" fmla="*/ 2454 w 10108"/>
                <a:gd name="connsiteY13" fmla="*/ 4535 h 10035"/>
                <a:gd name="connsiteX14" fmla="*/ 2599 w 10108"/>
                <a:gd name="connsiteY14" fmla="*/ 4869 h 10035"/>
                <a:gd name="connsiteX15" fmla="*/ 2454 w 10108"/>
                <a:gd name="connsiteY15" fmla="*/ 5425 h 10035"/>
                <a:gd name="connsiteX16" fmla="*/ 1791 w 10108"/>
                <a:gd name="connsiteY16" fmla="*/ 6259 h 10035"/>
                <a:gd name="connsiteX17" fmla="*/ 1588 w 10108"/>
                <a:gd name="connsiteY17" fmla="*/ 7231 h 10035"/>
                <a:gd name="connsiteX18" fmla="*/ 2309 w 10108"/>
                <a:gd name="connsiteY18" fmla="*/ 8202 h 10035"/>
                <a:gd name="connsiteX19" fmla="*/ 3193 w 10108"/>
                <a:gd name="connsiteY19" fmla="*/ 8150 h 10035"/>
                <a:gd name="connsiteX20" fmla="*/ 4078 w 10108"/>
                <a:gd name="connsiteY20" fmla="*/ 7816 h 10035"/>
                <a:gd name="connsiteX21" fmla="*/ 4849 w 10108"/>
                <a:gd name="connsiteY21" fmla="*/ 6805 h 10035"/>
                <a:gd name="connsiteX22" fmla="*/ 6133 w 10108"/>
                <a:gd name="connsiteY22" fmla="*/ 7564 h 10035"/>
                <a:gd name="connsiteX23" fmla="*/ 5997 w 10108"/>
                <a:gd name="connsiteY23" fmla="*/ 8620 h 10035"/>
                <a:gd name="connsiteX24" fmla="*/ 6874 w 10108"/>
                <a:gd name="connsiteY24" fmla="*/ 10035 h 10035"/>
                <a:gd name="connsiteX25" fmla="*/ 7978 w 10108"/>
                <a:gd name="connsiteY25" fmla="*/ 9409 h 10035"/>
                <a:gd name="connsiteX26" fmla="*/ 8908 w 10108"/>
                <a:gd name="connsiteY26" fmla="*/ 9164 h 10035"/>
                <a:gd name="connsiteX27" fmla="*/ 9410 w 10108"/>
                <a:gd name="connsiteY27" fmla="*/ 9147 h 10035"/>
                <a:gd name="connsiteX28" fmla="*/ 10108 w 10108"/>
                <a:gd name="connsiteY28" fmla="*/ 8120 h 10035"/>
                <a:gd name="connsiteX29" fmla="*/ 9775 w 10108"/>
                <a:gd name="connsiteY29" fmla="*/ 6671 h 10035"/>
                <a:gd name="connsiteX30" fmla="*/ 9722 w 10108"/>
                <a:gd name="connsiteY30" fmla="*/ 5404 h 10035"/>
                <a:gd name="connsiteX31" fmla="*/ 8979 w 10108"/>
                <a:gd name="connsiteY31" fmla="*/ 4864 h 10035"/>
                <a:gd name="connsiteX32" fmla="*/ 9008 w 10108"/>
                <a:gd name="connsiteY32" fmla="*/ 3759 h 10035"/>
                <a:gd name="connsiteX33" fmla="*/ 8787 w 10108"/>
                <a:gd name="connsiteY33" fmla="*/ 3150 h 10035"/>
                <a:gd name="connsiteX34" fmla="*/ 9305 w 10108"/>
                <a:gd name="connsiteY34" fmla="*/ 1702 h 10035"/>
                <a:gd name="connsiteX35" fmla="*/ 9305 w 10108"/>
                <a:gd name="connsiteY35" fmla="*/ 593 h 10035"/>
                <a:gd name="connsiteX36" fmla="*/ 8447 w 10108"/>
                <a:gd name="connsiteY36" fmla="*/ 405 h 10035"/>
                <a:gd name="connsiteX37" fmla="*/ 7979 w 10108"/>
                <a:gd name="connsiteY37" fmla="*/ 35 h 10035"/>
                <a:gd name="connsiteX38" fmla="*/ 6573 w 10108"/>
                <a:gd name="connsiteY38" fmla="*/ 201 h 10035"/>
                <a:gd name="connsiteX0" fmla="*/ 6573 w 10108"/>
                <a:gd name="connsiteY0" fmla="*/ 201 h 10035"/>
                <a:gd name="connsiteX1" fmla="*/ 4410 w 10108"/>
                <a:gd name="connsiteY1" fmla="*/ 564 h 10035"/>
                <a:gd name="connsiteX2" fmla="*/ 3942 w 10108"/>
                <a:gd name="connsiteY2" fmla="*/ 316 h 10035"/>
                <a:gd name="connsiteX3" fmla="*/ 3483 w 10108"/>
                <a:gd name="connsiteY3" fmla="*/ 368 h 10035"/>
                <a:gd name="connsiteX4" fmla="*/ 2479 w 10108"/>
                <a:gd name="connsiteY4" fmla="*/ 1015 h 10035"/>
                <a:gd name="connsiteX5" fmla="*/ 1574 w 10108"/>
                <a:gd name="connsiteY5" fmla="*/ 978 h 10035"/>
                <a:gd name="connsiteX6" fmla="*/ 845 w 10108"/>
                <a:gd name="connsiteY6" fmla="*/ 1588 h 10035"/>
                <a:gd name="connsiteX7" fmla="*/ 566 w 10108"/>
                <a:gd name="connsiteY7" fmla="*/ 2536 h 10035"/>
                <a:gd name="connsiteX8" fmla="*/ 123 w 10108"/>
                <a:gd name="connsiteY8" fmla="*/ 3186 h 10035"/>
                <a:gd name="connsiteX9" fmla="*/ 98 w 10108"/>
                <a:gd name="connsiteY9" fmla="*/ 4202 h 10035"/>
                <a:gd name="connsiteX10" fmla="*/ 710 w 10108"/>
                <a:gd name="connsiteY10" fmla="*/ 4701 h 10035"/>
                <a:gd name="connsiteX11" fmla="*/ 1502 w 10108"/>
                <a:gd name="connsiteY11" fmla="*/ 3973 h 10035"/>
                <a:gd name="connsiteX12" fmla="*/ 1819 w 10108"/>
                <a:gd name="connsiteY12" fmla="*/ 4532 h 10035"/>
                <a:gd name="connsiteX13" fmla="*/ 2454 w 10108"/>
                <a:gd name="connsiteY13" fmla="*/ 4535 h 10035"/>
                <a:gd name="connsiteX14" fmla="*/ 2599 w 10108"/>
                <a:gd name="connsiteY14" fmla="*/ 4869 h 10035"/>
                <a:gd name="connsiteX15" fmla="*/ 2454 w 10108"/>
                <a:gd name="connsiteY15" fmla="*/ 5425 h 10035"/>
                <a:gd name="connsiteX16" fmla="*/ 1791 w 10108"/>
                <a:gd name="connsiteY16" fmla="*/ 6259 h 10035"/>
                <a:gd name="connsiteX17" fmla="*/ 1588 w 10108"/>
                <a:gd name="connsiteY17" fmla="*/ 7231 h 10035"/>
                <a:gd name="connsiteX18" fmla="*/ 2309 w 10108"/>
                <a:gd name="connsiteY18" fmla="*/ 8202 h 10035"/>
                <a:gd name="connsiteX19" fmla="*/ 3193 w 10108"/>
                <a:gd name="connsiteY19" fmla="*/ 8150 h 10035"/>
                <a:gd name="connsiteX20" fmla="*/ 4078 w 10108"/>
                <a:gd name="connsiteY20" fmla="*/ 7816 h 10035"/>
                <a:gd name="connsiteX21" fmla="*/ 4849 w 10108"/>
                <a:gd name="connsiteY21" fmla="*/ 6805 h 10035"/>
                <a:gd name="connsiteX22" fmla="*/ 6133 w 10108"/>
                <a:gd name="connsiteY22" fmla="*/ 7564 h 10035"/>
                <a:gd name="connsiteX23" fmla="*/ 5997 w 10108"/>
                <a:gd name="connsiteY23" fmla="*/ 8620 h 10035"/>
                <a:gd name="connsiteX24" fmla="*/ 6874 w 10108"/>
                <a:gd name="connsiteY24" fmla="*/ 10035 h 10035"/>
                <a:gd name="connsiteX25" fmla="*/ 7978 w 10108"/>
                <a:gd name="connsiteY25" fmla="*/ 9409 h 10035"/>
                <a:gd name="connsiteX26" fmla="*/ 8908 w 10108"/>
                <a:gd name="connsiteY26" fmla="*/ 9164 h 10035"/>
                <a:gd name="connsiteX27" fmla="*/ 9410 w 10108"/>
                <a:gd name="connsiteY27" fmla="*/ 9147 h 10035"/>
                <a:gd name="connsiteX28" fmla="*/ 10108 w 10108"/>
                <a:gd name="connsiteY28" fmla="*/ 8120 h 10035"/>
                <a:gd name="connsiteX29" fmla="*/ 9775 w 10108"/>
                <a:gd name="connsiteY29" fmla="*/ 6671 h 10035"/>
                <a:gd name="connsiteX30" fmla="*/ 9722 w 10108"/>
                <a:gd name="connsiteY30" fmla="*/ 5404 h 10035"/>
                <a:gd name="connsiteX31" fmla="*/ 8979 w 10108"/>
                <a:gd name="connsiteY31" fmla="*/ 4864 h 10035"/>
                <a:gd name="connsiteX32" fmla="*/ 9008 w 10108"/>
                <a:gd name="connsiteY32" fmla="*/ 3759 h 10035"/>
                <a:gd name="connsiteX33" fmla="*/ 8787 w 10108"/>
                <a:gd name="connsiteY33" fmla="*/ 3150 h 10035"/>
                <a:gd name="connsiteX34" fmla="*/ 9305 w 10108"/>
                <a:gd name="connsiteY34" fmla="*/ 1702 h 10035"/>
                <a:gd name="connsiteX35" fmla="*/ 9305 w 10108"/>
                <a:gd name="connsiteY35" fmla="*/ 593 h 10035"/>
                <a:gd name="connsiteX36" fmla="*/ 8447 w 10108"/>
                <a:gd name="connsiteY36" fmla="*/ 405 h 10035"/>
                <a:gd name="connsiteX37" fmla="*/ 7979 w 10108"/>
                <a:gd name="connsiteY37" fmla="*/ 35 h 10035"/>
                <a:gd name="connsiteX38" fmla="*/ 6573 w 10108"/>
                <a:gd name="connsiteY38" fmla="*/ 201 h 10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10108" h="10035">
                  <a:moveTo>
                    <a:pt x="6573" y="201"/>
                  </a:moveTo>
                  <a:cubicBezTo>
                    <a:pt x="5677" y="-201"/>
                    <a:pt x="5217" y="523"/>
                    <a:pt x="4410" y="564"/>
                  </a:cubicBezTo>
                  <a:lnTo>
                    <a:pt x="3942" y="316"/>
                  </a:lnTo>
                  <a:cubicBezTo>
                    <a:pt x="3866" y="338"/>
                    <a:pt x="3727" y="251"/>
                    <a:pt x="3483" y="368"/>
                  </a:cubicBezTo>
                  <a:cubicBezTo>
                    <a:pt x="3239" y="485"/>
                    <a:pt x="2797" y="913"/>
                    <a:pt x="2479" y="1015"/>
                  </a:cubicBezTo>
                  <a:cubicBezTo>
                    <a:pt x="2161" y="1117"/>
                    <a:pt x="1829" y="818"/>
                    <a:pt x="1574" y="978"/>
                  </a:cubicBezTo>
                  <a:cubicBezTo>
                    <a:pt x="1303" y="1518"/>
                    <a:pt x="1013" y="1328"/>
                    <a:pt x="845" y="1588"/>
                  </a:cubicBezTo>
                  <a:cubicBezTo>
                    <a:pt x="677" y="1848"/>
                    <a:pt x="448" y="1863"/>
                    <a:pt x="566" y="2536"/>
                  </a:cubicBezTo>
                  <a:cubicBezTo>
                    <a:pt x="414" y="2990"/>
                    <a:pt x="528" y="3017"/>
                    <a:pt x="123" y="3186"/>
                  </a:cubicBezTo>
                  <a:cubicBezTo>
                    <a:pt x="-87" y="3411"/>
                    <a:pt x="16" y="4009"/>
                    <a:pt x="98" y="4202"/>
                  </a:cubicBezTo>
                  <a:cubicBezTo>
                    <a:pt x="105" y="4223"/>
                    <a:pt x="477" y="4739"/>
                    <a:pt x="710" y="4701"/>
                  </a:cubicBezTo>
                  <a:cubicBezTo>
                    <a:pt x="944" y="4663"/>
                    <a:pt x="1296" y="3841"/>
                    <a:pt x="1502" y="3973"/>
                  </a:cubicBezTo>
                  <a:cubicBezTo>
                    <a:pt x="1758" y="4126"/>
                    <a:pt x="1660" y="4513"/>
                    <a:pt x="1819" y="4532"/>
                  </a:cubicBezTo>
                  <a:cubicBezTo>
                    <a:pt x="1895" y="4569"/>
                    <a:pt x="2324" y="4479"/>
                    <a:pt x="2454" y="4535"/>
                  </a:cubicBezTo>
                  <a:cubicBezTo>
                    <a:pt x="2583" y="4591"/>
                    <a:pt x="2599" y="4869"/>
                    <a:pt x="2599" y="4869"/>
                  </a:cubicBezTo>
                  <a:cubicBezTo>
                    <a:pt x="2579" y="4988"/>
                    <a:pt x="2558" y="5285"/>
                    <a:pt x="2454" y="5425"/>
                  </a:cubicBezTo>
                  <a:cubicBezTo>
                    <a:pt x="2240" y="5712"/>
                    <a:pt x="1948" y="5615"/>
                    <a:pt x="1791" y="6259"/>
                  </a:cubicBezTo>
                  <a:cubicBezTo>
                    <a:pt x="1638" y="6467"/>
                    <a:pt x="1372" y="6991"/>
                    <a:pt x="1588" y="7231"/>
                  </a:cubicBezTo>
                  <a:cubicBezTo>
                    <a:pt x="1404" y="7901"/>
                    <a:pt x="1460" y="8776"/>
                    <a:pt x="2309" y="8202"/>
                  </a:cubicBezTo>
                  <a:cubicBezTo>
                    <a:pt x="2606" y="8186"/>
                    <a:pt x="2903" y="8180"/>
                    <a:pt x="3193" y="8150"/>
                  </a:cubicBezTo>
                  <a:cubicBezTo>
                    <a:pt x="3524" y="8118"/>
                    <a:pt x="3753" y="7895"/>
                    <a:pt x="4078" y="7816"/>
                  </a:cubicBezTo>
                  <a:cubicBezTo>
                    <a:pt x="4319" y="7633"/>
                    <a:pt x="4492" y="6142"/>
                    <a:pt x="4849" y="6805"/>
                  </a:cubicBezTo>
                  <a:cubicBezTo>
                    <a:pt x="5060" y="7808"/>
                    <a:pt x="5946" y="6982"/>
                    <a:pt x="6133" y="7564"/>
                  </a:cubicBezTo>
                  <a:cubicBezTo>
                    <a:pt x="6158" y="8216"/>
                    <a:pt x="6083" y="8202"/>
                    <a:pt x="5997" y="8620"/>
                  </a:cubicBezTo>
                  <a:cubicBezTo>
                    <a:pt x="6052" y="9318"/>
                    <a:pt x="6032" y="9618"/>
                    <a:pt x="6874" y="10035"/>
                  </a:cubicBezTo>
                  <a:cubicBezTo>
                    <a:pt x="8891" y="9957"/>
                    <a:pt x="7666" y="9559"/>
                    <a:pt x="7978" y="9409"/>
                  </a:cubicBezTo>
                  <a:cubicBezTo>
                    <a:pt x="8379" y="8946"/>
                    <a:pt x="8669" y="9208"/>
                    <a:pt x="8908" y="9164"/>
                  </a:cubicBezTo>
                  <a:cubicBezTo>
                    <a:pt x="9147" y="9120"/>
                    <a:pt x="9210" y="9321"/>
                    <a:pt x="9410" y="9147"/>
                  </a:cubicBezTo>
                  <a:cubicBezTo>
                    <a:pt x="9610" y="8973"/>
                    <a:pt x="9844" y="8711"/>
                    <a:pt x="10108" y="8120"/>
                  </a:cubicBezTo>
                  <a:cubicBezTo>
                    <a:pt x="10129" y="7160"/>
                    <a:pt x="9430" y="7675"/>
                    <a:pt x="9775" y="6671"/>
                  </a:cubicBezTo>
                  <a:cubicBezTo>
                    <a:pt x="9727" y="5889"/>
                    <a:pt x="9854" y="5705"/>
                    <a:pt x="9722" y="5404"/>
                  </a:cubicBezTo>
                  <a:cubicBezTo>
                    <a:pt x="9589" y="5103"/>
                    <a:pt x="9353" y="5379"/>
                    <a:pt x="8979" y="4864"/>
                  </a:cubicBezTo>
                  <a:cubicBezTo>
                    <a:pt x="8875" y="4718"/>
                    <a:pt x="9041" y="4045"/>
                    <a:pt x="9008" y="3759"/>
                  </a:cubicBezTo>
                  <a:cubicBezTo>
                    <a:pt x="8976" y="3473"/>
                    <a:pt x="8857" y="3352"/>
                    <a:pt x="8787" y="3150"/>
                  </a:cubicBezTo>
                  <a:cubicBezTo>
                    <a:pt x="8850" y="2644"/>
                    <a:pt x="8925" y="2134"/>
                    <a:pt x="9305" y="1702"/>
                  </a:cubicBezTo>
                  <a:cubicBezTo>
                    <a:pt x="9381" y="1333"/>
                    <a:pt x="9477" y="787"/>
                    <a:pt x="9305" y="593"/>
                  </a:cubicBezTo>
                  <a:cubicBezTo>
                    <a:pt x="8736" y="-50"/>
                    <a:pt x="8791" y="495"/>
                    <a:pt x="8447" y="405"/>
                  </a:cubicBezTo>
                  <a:cubicBezTo>
                    <a:pt x="8291" y="282"/>
                    <a:pt x="8198" y="-120"/>
                    <a:pt x="7979" y="35"/>
                  </a:cubicBezTo>
                  <a:cubicBezTo>
                    <a:pt x="7445" y="55"/>
                    <a:pt x="7259" y="829"/>
                    <a:pt x="6573" y="201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Text Box 5"/>
            <p:cNvSpPr txBox="1"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625900" y="4334522"/>
              <a:ext cx="4631899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2000" dirty="0"/>
                <a:t>key space (e.g., integers, strings)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443428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/>
              <a:t>Open Addressing: Linear Probing</a:t>
            </a:r>
          </a:p>
        </p:txBody>
      </p:sp>
      <p:sp>
        <p:nvSpPr>
          <p:cNvPr id="22530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2054578" y="762000"/>
            <a:ext cx="6860822" cy="5486400"/>
          </a:xfrm>
        </p:spPr>
        <p:txBody>
          <a:bodyPr>
            <a:normAutofit/>
          </a:bodyPr>
          <a:lstStyle/>
          <a:p>
            <a:pPr marL="0" indent="0" eaLnBrk="1" hangingPunct="1">
              <a:buNone/>
            </a:pPr>
            <a:r>
              <a:rPr lang="en-US" sz="2600" dirty="0"/>
              <a:t>Separate chaining does not use all the space in the table. Why not use it?</a:t>
            </a:r>
          </a:p>
          <a:p>
            <a:pPr eaLnBrk="1" hangingPunct="1"/>
            <a:r>
              <a:rPr lang="en-US" sz="2400" dirty="0"/>
              <a:t>Store directly in the array cell </a:t>
            </a:r>
            <a:br>
              <a:rPr lang="en-US" sz="2400" dirty="0"/>
            </a:br>
            <a:r>
              <a:rPr lang="en-US" sz="2400" dirty="0"/>
              <a:t>(no linked list or buckets)</a:t>
            </a:r>
          </a:p>
          <a:p>
            <a:pPr marL="0" indent="0" eaLnBrk="1" hangingPunct="1">
              <a:buNone/>
            </a:pPr>
            <a:endParaRPr lang="en-US" sz="2400" dirty="0"/>
          </a:p>
          <a:p>
            <a:pPr marL="0" indent="0" eaLnBrk="1" hangingPunct="1">
              <a:buNone/>
            </a:pPr>
            <a:r>
              <a:rPr lang="en-US" sz="2600" dirty="0"/>
              <a:t>How to deal with collisions?</a:t>
            </a:r>
          </a:p>
          <a:p>
            <a:pPr marL="225425" indent="0" eaLnBrk="1" hangingPunct="1">
              <a:buNone/>
            </a:pPr>
            <a:r>
              <a:rPr lang="en-US" sz="2400" dirty="0"/>
              <a:t>If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h(key)</a:t>
            </a:r>
            <a:r>
              <a:rPr lang="en-US" sz="2400" dirty="0"/>
              <a:t> is already full, </a:t>
            </a:r>
          </a:p>
          <a:p>
            <a:pPr marL="225425" indent="0" eaLnBrk="1" hangingPunct="1">
              <a:buNone/>
            </a:pPr>
            <a:r>
              <a:rPr lang="en-US" sz="2400" dirty="0"/>
              <a:t>try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(h(key) + 1) %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TableSize</a:t>
            </a:r>
            <a:r>
              <a:rPr lang="en-US" sz="2400" dirty="0"/>
              <a:t>.  If full,</a:t>
            </a:r>
          </a:p>
          <a:p>
            <a:pPr marL="225425" indent="0" eaLnBrk="1" hangingPunct="1">
              <a:buNone/>
            </a:pPr>
            <a:r>
              <a:rPr lang="en-US" sz="2400" dirty="0"/>
              <a:t>try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(h(key) + 2) %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TableSize</a:t>
            </a:r>
            <a:r>
              <a:rPr lang="en-US" sz="2400" dirty="0"/>
              <a:t>.  If full,</a:t>
            </a:r>
          </a:p>
          <a:p>
            <a:pPr marL="225425" indent="0" eaLnBrk="1" hangingPunct="1">
              <a:buNone/>
            </a:pPr>
            <a:r>
              <a:rPr lang="en-US" sz="2400" dirty="0"/>
              <a:t>try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(h(key) + 3) %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TableSize</a:t>
            </a:r>
            <a:r>
              <a:rPr lang="en-US" sz="2400" dirty="0"/>
              <a:t>.  If full…</a:t>
            </a:r>
          </a:p>
          <a:p>
            <a:pPr lvl="1" eaLnBrk="1" hangingPunct="1"/>
            <a:endParaRPr lang="en-US" sz="2400" dirty="0"/>
          </a:p>
          <a:p>
            <a:pPr marL="0" indent="0" eaLnBrk="1" hangingPunct="1">
              <a:buNone/>
            </a:pPr>
            <a:r>
              <a:rPr lang="en-US" sz="2400" dirty="0"/>
              <a:t>Example: insert 38, 19, 8, 79, 10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4294967295"/>
          </p:nvPr>
        </p:nvSpPr>
        <p:spPr>
          <a:xfrm>
            <a:off x="457200" y="635635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July 9, 2012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2124075" y="6356350"/>
            <a:ext cx="489585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CSE 332 Data Abstractions, Summer 2012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t>30</a:t>
            </a:fld>
            <a:endParaRPr lang="en-US"/>
          </a:p>
        </p:txBody>
      </p:sp>
      <p:graphicFrame>
        <p:nvGraphicFramePr>
          <p:cNvPr id="5" name="Group 64"/>
          <p:cNvGraphicFramePr>
            <a:graphicFrameLocks noGrp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619498174"/>
              </p:ext>
            </p:extLst>
          </p:nvPr>
        </p:nvGraphicFramePr>
        <p:xfrm>
          <a:off x="609600" y="1447800"/>
          <a:ext cx="1219200" cy="3817938"/>
        </p:xfrm>
        <a:graphic>
          <a:graphicData uri="http://schemas.openxmlformats.org/drawingml/2006/table">
            <a:tbl>
              <a:tblPr/>
              <a:tblGrid>
                <a:gridCol w="6386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3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4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5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6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7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8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8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38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9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19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29502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/>
              <a:t>Open Addressing: Linear Probing</a:t>
            </a:r>
          </a:p>
        </p:txBody>
      </p:sp>
      <p:sp>
        <p:nvSpPr>
          <p:cNvPr id="22530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2054578" y="762000"/>
            <a:ext cx="6860822" cy="5486400"/>
          </a:xfrm>
        </p:spPr>
        <p:txBody>
          <a:bodyPr>
            <a:normAutofit/>
          </a:bodyPr>
          <a:lstStyle/>
          <a:p>
            <a:pPr marL="0" indent="0" eaLnBrk="1" hangingPunct="1">
              <a:buNone/>
            </a:pPr>
            <a:r>
              <a:rPr lang="en-US" sz="2600" dirty="0"/>
              <a:t>Separate chaining does not use all the space in the table. Why not use it?</a:t>
            </a:r>
          </a:p>
          <a:p>
            <a:pPr eaLnBrk="1" hangingPunct="1"/>
            <a:r>
              <a:rPr lang="en-US" sz="2400" dirty="0"/>
              <a:t>Store directly in the array cell </a:t>
            </a:r>
            <a:br>
              <a:rPr lang="en-US" sz="2400" dirty="0"/>
            </a:br>
            <a:r>
              <a:rPr lang="en-US" sz="2400" dirty="0"/>
              <a:t>(no linked list or buckets)</a:t>
            </a:r>
          </a:p>
          <a:p>
            <a:pPr marL="0" indent="0" eaLnBrk="1" hangingPunct="1">
              <a:buNone/>
            </a:pPr>
            <a:endParaRPr lang="en-US" sz="2400" dirty="0"/>
          </a:p>
          <a:p>
            <a:pPr marL="0" indent="0" eaLnBrk="1" hangingPunct="1">
              <a:buNone/>
            </a:pPr>
            <a:r>
              <a:rPr lang="en-US" sz="2600" dirty="0"/>
              <a:t>How to deal with collisions?</a:t>
            </a:r>
          </a:p>
          <a:p>
            <a:pPr marL="225425" indent="0" eaLnBrk="1" hangingPunct="1">
              <a:buNone/>
            </a:pPr>
            <a:r>
              <a:rPr lang="en-US" sz="2400" dirty="0"/>
              <a:t>If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h(key)</a:t>
            </a:r>
            <a:r>
              <a:rPr lang="en-US" sz="2400" dirty="0"/>
              <a:t> is already full, </a:t>
            </a:r>
          </a:p>
          <a:p>
            <a:pPr marL="225425" indent="0" eaLnBrk="1" hangingPunct="1">
              <a:buNone/>
            </a:pPr>
            <a:r>
              <a:rPr lang="en-US" sz="2400" dirty="0"/>
              <a:t>try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(h(key) + 1) %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TableSize</a:t>
            </a:r>
            <a:r>
              <a:rPr lang="en-US" sz="2400" dirty="0"/>
              <a:t>.  If full,</a:t>
            </a:r>
          </a:p>
          <a:p>
            <a:pPr marL="225425" indent="0" eaLnBrk="1" hangingPunct="1">
              <a:buNone/>
            </a:pPr>
            <a:r>
              <a:rPr lang="en-US" sz="2400" dirty="0"/>
              <a:t>try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(h(key) + 2) %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TableSize</a:t>
            </a:r>
            <a:r>
              <a:rPr lang="en-US" sz="2400" dirty="0"/>
              <a:t>.  If full,</a:t>
            </a:r>
          </a:p>
          <a:p>
            <a:pPr marL="225425" indent="0" eaLnBrk="1" hangingPunct="1">
              <a:buNone/>
            </a:pPr>
            <a:r>
              <a:rPr lang="en-US" sz="2400" dirty="0"/>
              <a:t>try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(h(key) + 3) %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TableSize</a:t>
            </a:r>
            <a:r>
              <a:rPr lang="en-US" sz="2400" dirty="0"/>
              <a:t>.  If full…</a:t>
            </a:r>
          </a:p>
          <a:p>
            <a:pPr lvl="1" eaLnBrk="1" hangingPunct="1"/>
            <a:endParaRPr lang="en-US" sz="2400" dirty="0"/>
          </a:p>
          <a:p>
            <a:pPr marL="0" indent="0" eaLnBrk="1" hangingPunct="1">
              <a:buNone/>
            </a:pPr>
            <a:r>
              <a:rPr lang="en-US" sz="2400" dirty="0"/>
              <a:t>Example: insert 38, 19, 8, 79, 10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4294967295"/>
          </p:nvPr>
        </p:nvSpPr>
        <p:spPr>
          <a:xfrm>
            <a:off x="457200" y="635635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July 9, 2012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2124075" y="6356350"/>
            <a:ext cx="489585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CSE 332 Data Abstractions, Summer 2012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t>31</a:t>
            </a:fld>
            <a:endParaRPr lang="en-US"/>
          </a:p>
        </p:txBody>
      </p:sp>
      <p:graphicFrame>
        <p:nvGraphicFramePr>
          <p:cNvPr id="5" name="Group 64"/>
          <p:cNvGraphicFramePr>
            <a:graphicFrameLocks noGrp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269157675"/>
              </p:ext>
            </p:extLst>
          </p:nvPr>
        </p:nvGraphicFramePr>
        <p:xfrm>
          <a:off x="609600" y="1447800"/>
          <a:ext cx="1219200" cy="3817938"/>
        </p:xfrm>
        <a:graphic>
          <a:graphicData uri="http://schemas.openxmlformats.org/drawingml/2006/table">
            <a:tbl>
              <a:tblPr/>
              <a:tblGrid>
                <a:gridCol w="6386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8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3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4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5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6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7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8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8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38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9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19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48161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/>
              <a:t>Open Addressing: Linear Probing</a:t>
            </a:r>
          </a:p>
        </p:txBody>
      </p:sp>
      <p:sp>
        <p:nvSpPr>
          <p:cNvPr id="22530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2054578" y="762000"/>
            <a:ext cx="6860822" cy="5486400"/>
          </a:xfrm>
        </p:spPr>
        <p:txBody>
          <a:bodyPr>
            <a:normAutofit/>
          </a:bodyPr>
          <a:lstStyle/>
          <a:p>
            <a:pPr marL="0" indent="0" eaLnBrk="1" hangingPunct="1">
              <a:buNone/>
            </a:pPr>
            <a:r>
              <a:rPr lang="en-US" sz="2600" dirty="0"/>
              <a:t>Separate chaining does not use all the space in the table. Why not use it?</a:t>
            </a:r>
          </a:p>
          <a:p>
            <a:pPr eaLnBrk="1" hangingPunct="1"/>
            <a:r>
              <a:rPr lang="en-US" sz="2400" dirty="0"/>
              <a:t>Store directly in the array cell </a:t>
            </a:r>
            <a:br>
              <a:rPr lang="en-US" sz="2400" dirty="0"/>
            </a:br>
            <a:r>
              <a:rPr lang="en-US" sz="2400" dirty="0"/>
              <a:t>(no linked list or buckets)</a:t>
            </a:r>
          </a:p>
          <a:p>
            <a:pPr marL="0" indent="0" eaLnBrk="1" hangingPunct="1">
              <a:buNone/>
            </a:pPr>
            <a:endParaRPr lang="en-US" sz="2400" dirty="0"/>
          </a:p>
          <a:p>
            <a:pPr marL="0" indent="0" eaLnBrk="1" hangingPunct="1">
              <a:buNone/>
            </a:pPr>
            <a:r>
              <a:rPr lang="en-US" sz="2600" dirty="0"/>
              <a:t>How to deal with collisions?</a:t>
            </a:r>
          </a:p>
          <a:p>
            <a:pPr marL="225425" indent="0" eaLnBrk="1" hangingPunct="1">
              <a:buNone/>
            </a:pPr>
            <a:r>
              <a:rPr lang="en-US" sz="2400" dirty="0"/>
              <a:t>If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h(key)</a:t>
            </a:r>
            <a:r>
              <a:rPr lang="en-US" sz="2400" dirty="0"/>
              <a:t> is already full, </a:t>
            </a:r>
          </a:p>
          <a:p>
            <a:pPr marL="225425" indent="0" eaLnBrk="1" hangingPunct="1">
              <a:buNone/>
            </a:pPr>
            <a:r>
              <a:rPr lang="en-US" sz="2400" dirty="0"/>
              <a:t>try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(h(key) + 1) %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TableSize</a:t>
            </a:r>
            <a:r>
              <a:rPr lang="en-US" sz="2400" dirty="0"/>
              <a:t>.  If full,</a:t>
            </a:r>
          </a:p>
          <a:p>
            <a:pPr marL="225425" indent="0" eaLnBrk="1" hangingPunct="1">
              <a:buNone/>
            </a:pPr>
            <a:r>
              <a:rPr lang="en-US" sz="2400" dirty="0"/>
              <a:t>try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(h(key) + 2) %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TableSize</a:t>
            </a:r>
            <a:r>
              <a:rPr lang="en-US" sz="2400" dirty="0"/>
              <a:t>.  If full,</a:t>
            </a:r>
          </a:p>
          <a:p>
            <a:pPr marL="225425" indent="0" eaLnBrk="1" hangingPunct="1">
              <a:buNone/>
            </a:pPr>
            <a:r>
              <a:rPr lang="en-US" sz="2400" dirty="0"/>
              <a:t>try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(h(key) + 3) %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TableSize</a:t>
            </a:r>
            <a:r>
              <a:rPr lang="en-US" sz="2400" dirty="0"/>
              <a:t>.  If full…</a:t>
            </a:r>
          </a:p>
          <a:p>
            <a:pPr lvl="1" eaLnBrk="1" hangingPunct="1"/>
            <a:endParaRPr lang="en-US" sz="2400" dirty="0"/>
          </a:p>
          <a:p>
            <a:pPr marL="0" indent="0" eaLnBrk="1" hangingPunct="1">
              <a:buNone/>
            </a:pPr>
            <a:r>
              <a:rPr lang="en-US" sz="2400" dirty="0"/>
              <a:t>Example: insert 38, 19, 8, 79, 10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4294967295"/>
          </p:nvPr>
        </p:nvSpPr>
        <p:spPr>
          <a:xfrm>
            <a:off x="457200" y="635635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July 9, 2012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2124075" y="6356350"/>
            <a:ext cx="489585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CSE 332 Data Abstractions, Summer 2012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t>32</a:t>
            </a:fld>
            <a:endParaRPr lang="en-US"/>
          </a:p>
        </p:txBody>
      </p:sp>
      <p:graphicFrame>
        <p:nvGraphicFramePr>
          <p:cNvPr id="5" name="Group 64"/>
          <p:cNvGraphicFramePr>
            <a:graphicFrameLocks noGrp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286547083"/>
              </p:ext>
            </p:extLst>
          </p:nvPr>
        </p:nvGraphicFramePr>
        <p:xfrm>
          <a:off x="609600" y="1447800"/>
          <a:ext cx="1219200" cy="3817938"/>
        </p:xfrm>
        <a:graphic>
          <a:graphicData uri="http://schemas.openxmlformats.org/drawingml/2006/table">
            <a:tbl>
              <a:tblPr/>
              <a:tblGrid>
                <a:gridCol w="6386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8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79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3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4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5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6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7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8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8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38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9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19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72295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/>
              <a:t>Open Addressing: Linear Probing</a:t>
            </a:r>
          </a:p>
        </p:txBody>
      </p:sp>
      <p:sp>
        <p:nvSpPr>
          <p:cNvPr id="22530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2054578" y="762000"/>
            <a:ext cx="6860822" cy="5486400"/>
          </a:xfrm>
        </p:spPr>
        <p:txBody>
          <a:bodyPr>
            <a:normAutofit/>
          </a:bodyPr>
          <a:lstStyle/>
          <a:p>
            <a:pPr marL="0" indent="0" eaLnBrk="1" hangingPunct="1">
              <a:buNone/>
            </a:pPr>
            <a:r>
              <a:rPr lang="en-US" sz="2600" dirty="0"/>
              <a:t>Separate chaining does not use all the space in the table. Why not use it?</a:t>
            </a:r>
          </a:p>
          <a:p>
            <a:pPr eaLnBrk="1" hangingPunct="1"/>
            <a:r>
              <a:rPr lang="en-US" sz="2400" dirty="0"/>
              <a:t>Store directly in the array cell </a:t>
            </a:r>
            <a:br>
              <a:rPr lang="en-US" sz="2400" dirty="0"/>
            </a:br>
            <a:r>
              <a:rPr lang="en-US" sz="2400" dirty="0"/>
              <a:t>(no linked list or buckets)</a:t>
            </a:r>
          </a:p>
          <a:p>
            <a:pPr marL="0" indent="0" eaLnBrk="1" hangingPunct="1">
              <a:buNone/>
            </a:pPr>
            <a:endParaRPr lang="en-US" sz="2400" dirty="0"/>
          </a:p>
          <a:p>
            <a:pPr marL="0" indent="0" eaLnBrk="1" hangingPunct="1">
              <a:buNone/>
            </a:pPr>
            <a:r>
              <a:rPr lang="en-US" sz="2600" dirty="0"/>
              <a:t>How to deal with collisions?</a:t>
            </a:r>
          </a:p>
          <a:p>
            <a:pPr marL="225425" indent="0" eaLnBrk="1" hangingPunct="1">
              <a:buNone/>
            </a:pPr>
            <a:r>
              <a:rPr lang="en-US" sz="2400" dirty="0"/>
              <a:t>If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h(key)</a:t>
            </a:r>
            <a:r>
              <a:rPr lang="en-US" sz="2400" dirty="0"/>
              <a:t> is already full, </a:t>
            </a:r>
          </a:p>
          <a:p>
            <a:pPr marL="225425" indent="0" eaLnBrk="1" hangingPunct="1">
              <a:buNone/>
            </a:pPr>
            <a:r>
              <a:rPr lang="en-US" sz="2400" dirty="0"/>
              <a:t>try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(h(key) + 1) %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TableSize</a:t>
            </a:r>
            <a:r>
              <a:rPr lang="en-US" sz="2400" dirty="0"/>
              <a:t>.  If full,</a:t>
            </a:r>
          </a:p>
          <a:p>
            <a:pPr marL="225425" indent="0" eaLnBrk="1" hangingPunct="1">
              <a:buNone/>
            </a:pPr>
            <a:r>
              <a:rPr lang="en-US" sz="2400" dirty="0"/>
              <a:t>try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(h(key) + 2) %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TableSize</a:t>
            </a:r>
            <a:r>
              <a:rPr lang="en-US" sz="2400" dirty="0"/>
              <a:t>.  If full,</a:t>
            </a:r>
          </a:p>
          <a:p>
            <a:pPr marL="225425" indent="0" eaLnBrk="1" hangingPunct="1">
              <a:buNone/>
            </a:pPr>
            <a:r>
              <a:rPr lang="en-US" sz="2400" dirty="0"/>
              <a:t>try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(h(key) + 3) %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TableSize</a:t>
            </a:r>
            <a:r>
              <a:rPr lang="en-US" sz="2400" dirty="0"/>
              <a:t>.  If full…</a:t>
            </a:r>
          </a:p>
          <a:p>
            <a:pPr lvl="1" eaLnBrk="1" hangingPunct="1"/>
            <a:endParaRPr lang="en-US" sz="2400" dirty="0"/>
          </a:p>
          <a:p>
            <a:pPr marL="0" indent="0" eaLnBrk="1" hangingPunct="1">
              <a:buNone/>
            </a:pPr>
            <a:r>
              <a:rPr lang="en-US" sz="2400" dirty="0"/>
              <a:t>Example: insert 38, 19, 8, 79, 10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4294967295"/>
          </p:nvPr>
        </p:nvSpPr>
        <p:spPr>
          <a:xfrm>
            <a:off x="457200" y="635635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July 9, 2012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2124075" y="6356350"/>
            <a:ext cx="489585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CSE 332 Data Abstractions, Summer 2012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t>33</a:t>
            </a:fld>
            <a:endParaRPr lang="en-US"/>
          </a:p>
        </p:txBody>
      </p:sp>
      <p:graphicFrame>
        <p:nvGraphicFramePr>
          <p:cNvPr id="5" name="Group 64"/>
          <p:cNvGraphicFramePr>
            <a:graphicFrameLocks noGrp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376944663"/>
              </p:ext>
            </p:extLst>
          </p:nvPr>
        </p:nvGraphicFramePr>
        <p:xfrm>
          <a:off x="609600" y="1447800"/>
          <a:ext cx="1219200" cy="3817938"/>
        </p:xfrm>
        <a:graphic>
          <a:graphicData uri="http://schemas.openxmlformats.org/drawingml/2006/table">
            <a:tbl>
              <a:tblPr/>
              <a:tblGrid>
                <a:gridCol w="6386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8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79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10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3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4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5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6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7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8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8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38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9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19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086022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/>
              <a:t>Load Factor?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4294967295"/>
          </p:nvPr>
        </p:nvSpPr>
        <p:spPr>
          <a:xfrm>
            <a:off x="457200" y="635635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July 9, 2012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2124075" y="6356350"/>
            <a:ext cx="489585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CSE 332 Data Abstractions, Summer 2012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t>34</a:t>
            </a:fld>
            <a:endParaRPr lang="en-US"/>
          </a:p>
        </p:txBody>
      </p:sp>
      <p:graphicFrame>
        <p:nvGraphicFramePr>
          <p:cNvPr id="5" name="Group 64"/>
          <p:cNvGraphicFramePr>
            <a:graphicFrameLocks noGrp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096847867"/>
              </p:ext>
            </p:extLst>
          </p:nvPr>
        </p:nvGraphicFramePr>
        <p:xfrm>
          <a:off x="609600" y="1447800"/>
          <a:ext cx="1219200" cy="3817938"/>
        </p:xfrm>
        <a:graphic>
          <a:graphicData uri="http://schemas.openxmlformats.org/drawingml/2006/table">
            <a:tbl>
              <a:tblPr/>
              <a:tblGrid>
                <a:gridCol w="6386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8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79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10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3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4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5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6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7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8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8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38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9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19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121238" y="5019898"/>
                <a:ext cx="3553152" cy="935962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smtClean="0">
                          <a:latin typeface="Cambria Math"/>
                        </a:rPr>
                        <m:t>𝜆</m:t>
                      </m:r>
                      <m:r>
                        <a:rPr lang="en-US" sz="3200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sz="3200">
                              <a:latin typeface="Cambria Math"/>
                            </a:rPr>
                            <m:t>𝑇𝑎𝑏𝑙𝑒𝑆𝑖𝑧𝑒</m:t>
                          </m:r>
                        </m:den>
                      </m:f>
                      <m:r>
                        <a:rPr lang="en-US" sz="3200" b="0" i="1" smtClean="0">
                          <a:latin typeface="Cambria Math"/>
                        </a:rPr>
                        <m:t>= ?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1238" y="5019898"/>
                <a:ext cx="3553152" cy="93596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843016" y="4923788"/>
                <a:ext cx="2186432" cy="102752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/>
                            </a:rPr>
                            <m:t>5</m:t>
                          </m:r>
                        </m:num>
                        <m:den>
                          <m:r>
                            <a:rPr lang="en-US" sz="3200" b="0" i="1" smtClean="0">
                              <a:latin typeface="Cambria Math"/>
                            </a:rPr>
                            <m:t>10</m:t>
                          </m:r>
                        </m:den>
                      </m:f>
                      <m:r>
                        <a:rPr lang="en-US" sz="3200" b="0" i="1" smtClean="0">
                          <a:latin typeface="Cambria Math"/>
                        </a:rPr>
                        <m:t>=0.5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3016" y="4923788"/>
                <a:ext cx="2186432" cy="102752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2543047" y="1437395"/>
            <a:ext cx="614680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Can the load factor when using linear probing ever exceed 1.0?</a:t>
            </a:r>
          </a:p>
          <a:p>
            <a:endParaRPr lang="en-US" sz="2800" dirty="0"/>
          </a:p>
          <a:p>
            <a:r>
              <a:rPr lang="en-US" sz="2800" dirty="0"/>
              <a:t>Nope!!</a:t>
            </a:r>
          </a:p>
        </p:txBody>
      </p:sp>
    </p:spTree>
    <p:extLst>
      <p:ext uri="{BB962C8B-B14F-4D97-AF65-F5344CB8AC3E}">
        <p14:creationId xmlns:p14="http://schemas.microsoft.com/office/powerpoint/2010/main" val="1595259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Addressing in General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This is one example of open addressing</a:t>
            </a:r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r>
              <a:rPr lang="en-US" sz="2400" dirty="0"/>
              <a:t>Open addressing means resolving collisions by trying a sequence of other positions in the table</a:t>
            </a:r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r>
              <a:rPr lang="en-US" sz="2400" dirty="0"/>
              <a:t>Trying the next spot is called probing</a:t>
            </a:r>
          </a:p>
          <a:p>
            <a:r>
              <a:rPr lang="en-US" sz="2400" dirty="0"/>
              <a:t>We just did linear probing</a:t>
            </a:r>
            <a:br>
              <a:rPr lang="en-US" sz="2400" dirty="0"/>
            </a:br>
            <a:r>
              <a:rPr lang="en-US" sz="2400" dirty="0"/>
              <a:t>h(key) + </a:t>
            </a:r>
            <a:r>
              <a:rPr lang="en-US" sz="2400" dirty="0" err="1"/>
              <a:t>i</a:t>
            </a:r>
            <a:r>
              <a:rPr lang="en-US" sz="2400" dirty="0"/>
              <a:t>) % </a:t>
            </a:r>
            <a:r>
              <a:rPr lang="en-US" sz="2400" dirty="0" err="1"/>
              <a:t>TableSize</a:t>
            </a:r>
            <a:endParaRPr lang="en-US" sz="2400" dirty="0"/>
          </a:p>
          <a:p>
            <a:r>
              <a:rPr lang="en-US" sz="2400" dirty="0"/>
              <a:t>In general have some probe function f and use              h(key) + f(</a:t>
            </a:r>
            <a:r>
              <a:rPr lang="en-US" sz="2400" dirty="0" err="1"/>
              <a:t>i</a:t>
            </a:r>
            <a:r>
              <a:rPr lang="en-US" sz="2400" dirty="0"/>
              <a:t>) % </a:t>
            </a:r>
            <a:r>
              <a:rPr lang="en-US" sz="2400" dirty="0" err="1"/>
              <a:t>TableSize</a:t>
            </a:r>
            <a:endParaRPr lang="en-US" sz="2400" dirty="0"/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r>
              <a:rPr lang="en-US" sz="2400" dirty="0"/>
              <a:t>Open addressing does poorly with high load factor </a:t>
            </a:r>
            <a:r>
              <a:rPr lang="en-US" sz="2400" i="1" dirty="0">
                <a:sym typeface="Symbol" pitchFamily="18" charset="2"/>
              </a:rPr>
              <a:t></a:t>
            </a:r>
            <a:endParaRPr lang="en-US" sz="2400" i="1" dirty="0"/>
          </a:p>
          <a:p>
            <a:r>
              <a:rPr lang="en-US" sz="2400" dirty="0"/>
              <a:t>So we want larger tables</a:t>
            </a:r>
          </a:p>
          <a:p>
            <a:r>
              <a:rPr lang="en-US" sz="2400" dirty="0"/>
              <a:t>Too many probes means we lose our O(1)</a:t>
            </a:r>
          </a:p>
          <a:p>
            <a:pPr lvl="1"/>
            <a:endParaRPr lang="en-US" sz="2400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4294967295"/>
          </p:nvPr>
        </p:nvSpPr>
        <p:spPr>
          <a:xfrm>
            <a:off x="457200" y="635635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July 9, 2012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4294967295"/>
          </p:nvPr>
        </p:nvSpPr>
        <p:spPr>
          <a:xfrm>
            <a:off x="2124075" y="6356350"/>
            <a:ext cx="489585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CSE 332 Data Abstractions, Summer 2012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02159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Open Addressing: Other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accent5">
                    <a:lumMod val="50000"/>
                  </a:schemeClr>
                </a:solidFill>
              </a:rPr>
              <a:t>insert</a:t>
            </a:r>
            <a:r>
              <a:rPr lang="en-US" sz="2400" dirty="0"/>
              <a:t> finds an open table position using a probe function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2400" dirty="0"/>
              <a:t>What about 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</a:rPr>
              <a:t>find</a:t>
            </a:r>
            <a:r>
              <a:rPr lang="en-US" sz="2400" dirty="0"/>
              <a:t>?</a:t>
            </a:r>
          </a:p>
          <a:p>
            <a:pPr lvl="1"/>
            <a:r>
              <a:rPr lang="en-US" sz="2400" dirty="0"/>
              <a:t>Must use same probe function to "retrace the trail" for the data</a:t>
            </a:r>
          </a:p>
          <a:p>
            <a:pPr lvl="1"/>
            <a:r>
              <a:rPr lang="en-US" sz="2400" dirty="0"/>
              <a:t>Unsuccessful search when reach empty position</a:t>
            </a:r>
          </a:p>
          <a:p>
            <a:pPr marL="5715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2400" dirty="0"/>
              <a:t>What about 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</a:rPr>
              <a:t>delete</a:t>
            </a:r>
            <a:r>
              <a:rPr lang="en-US" sz="2400" dirty="0"/>
              <a:t>?</a:t>
            </a:r>
          </a:p>
          <a:p>
            <a:r>
              <a:rPr lang="en-US" sz="2400" dirty="0"/>
              <a:t>Must use "lazy" deletion.  Why?</a:t>
            </a:r>
          </a:p>
          <a:p>
            <a:pPr marL="0" indent="0">
              <a:buNone/>
            </a:pPr>
            <a:endParaRPr lang="en-US" sz="3600" dirty="0"/>
          </a:p>
          <a:p>
            <a:r>
              <a:rPr lang="en-US" sz="2400" dirty="0"/>
              <a:t>Marker indicates "data was here, keep on probing"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457200" y="635635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July 9, 2012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2124075" y="6356350"/>
            <a:ext cx="489585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CSE 332 Data Abstractions, Summer 2012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pPr/>
              <a:t>36</a:t>
            </a:fld>
            <a:endParaRPr lang="en-US"/>
          </a:p>
        </p:txBody>
      </p:sp>
      <p:graphicFrame>
        <p:nvGraphicFramePr>
          <p:cNvPr id="7" name="Group 193"/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364856113"/>
              </p:ext>
            </p:extLst>
          </p:nvPr>
        </p:nvGraphicFramePr>
        <p:xfrm>
          <a:off x="1828800" y="4707468"/>
          <a:ext cx="5486400" cy="39624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14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sym typeface="Wingdings"/>
                        </a:rPr>
                        <a:t>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/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23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/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/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16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sym typeface="Wingdings"/>
                        </a:rPr>
                        <a:t>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26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9627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Primary Clustering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1200"/>
              </a:spcBef>
              <a:buNone/>
            </a:pPr>
            <a:r>
              <a:rPr lang="en-US" sz="2400" dirty="0"/>
              <a:t>It turns out linear probing is a bad idea, even </a:t>
            </a:r>
            <a:br>
              <a:rPr lang="en-US" sz="2400" dirty="0"/>
            </a:br>
            <a:r>
              <a:rPr lang="en-US" sz="2400" dirty="0"/>
              <a:t>though the probe function is quick to compute </a:t>
            </a:r>
            <a:br>
              <a:rPr lang="en-US" sz="2400" dirty="0"/>
            </a:br>
            <a:r>
              <a:rPr lang="en-US" sz="2400" dirty="0"/>
              <a:t>(which is a good thing)</a:t>
            </a:r>
          </a:p>
          <a:p>
            <a:pPr lvl="0">
              <a:spcBef>
                <a:spcPts val="1200"/>
              </a:spcBef>
            </a:pPr>
            <a:r>
              <a:rPr lang="en-US" sz="2400" dirty="0"/>
              <a:t>This tends to produce </a:t>
            </a:r>
            <a:br>
              <a:rPr lang="en-US" sz="2400" dirty="0"/>
            </a:br>
            <a:r>
              <a:rPr lang="en-US" sz="2400" dirty="0"/>
              <a:t>clusters, which lead to </a:t>
            </a:r>
            <a:br>
              <a:rPr lang="en-US" sz="2400" dirty="0"/>
            </a:br>
            <a:r>
              <a:rPr lang="en-US" sz="2400" dirty="0"/>
              <a:t>long probe sequences</a:t>
            </a:r>
          </a:p>
          <a:p>
            <a:pPr>
              <a:spcBef>
                <a:spcPts val="1200"/>
              </a:spcBef>
            </a:pPr>
            <a:r>
              <a:rPr lang="en-US" sz="2400" dirty="0"/>
              <a:t>This is called </a:t>
            </a:r>
            <a:r>
              <a:rPr lang="en-US" sz="2400" i="1" dirty="0">
                <a:solidFill>
                  <a:schemeClr val="accent2"/>
                </a:solidFill>
              </a:rPr>
              <a:t>primary</a:t>
            </a:r>
            <a:br>
              <a:rPr lang="en-US" sz="2400" i="1" dirty="0">
                <a:solidFill>
                  <a:schemeClr val="accent2"/>
                </a:solidFill>
              </a:rPr>
            </a:br>
            <a:r>
              <a:rPr lang="en-US" sz="2400" i="1" dirty="0">
                <a:solidFill>
                  <a:schemeClr val="accent2"/>
                </a:solidFill>
              </a:rPr>
              <a:t>clustering</a:t>
            </a:r>
          </a:p>
          <a:p>
            <a:pPr>
              <a:spcBef>
                <a:spcPts val="1200"/>
              </a:spcBef>
            </a:pPr>
            <a:r>
              <a:rPr lang="en-US" sz="2400" dirty="0"/>
              <a:t>We saw the start of a </a:t>
            </a:r>
            <a:br>
              <a:rPr lang="en-US" sz="2400" dirty="0"/>
            </a:br>
            <a:r>
              <a:rPr lang="en-US" sz="2400" dirty="0"/>
              <a:t>cluster in our linear </a:t>
            </a:r>
            <a:br>
              <a:rPr lang="en-US" sz="2400" dirty="0"/>
            </a:br>
            <a:r>
              <a:rPr lang="en-US" sz="2400" dirty="0"/>
              <a:t>probing example</a:t>
            </a:r>
          </a:p>
          <a:p>
            <a:pPr>
              <a:spcBef>
                <a:spcPts val="1200"/>
              </a:spcBef>
            </a:pP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457200" y="635635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July 9, 2012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2124075" y="6356350"/>
            <a:ext cx="489585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CSE 332 Data Abstractions, Summer 2012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pPr/>
              <a:t>37</a:t>
            </a:fld>
            <a:endParaRPr lang="en-US"/>
          </a:p>
        </p:txBody>
      </p:sp>
      <p:pic>
        <p:nvPicPr>
          <p:cNvPr id="7" name="Picture 3" descr="lpclust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423390" y="1580445"/>
            <a:ext cx="4619011" cy="3890904"/>
          </a:xfrm>
          <a:prstGeom prst="rect">
            <a:avLst/>
          </a:prstGeom>
          <a:noFill/>
        </p:spPr>
      </p:pic>
      <p:sp>
        <p:nvSpPr>
          <p:cNvPr id="8" name="Text Box 4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7010400" y="5287992"/>
            <a:ext cx="1422400" cy="366713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0" tIns="45717" rIns="0" bIns="45717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 dirty="0"/>
              <a:t>[R. </a:t>
            </a:r>
            <a:r>
              <a:rPr lang="en-US" sz="1800" dirty="0" err="1"/>
              <a:t>Sedgewick</a:t>
            </a:r>
            <a:r>
              <a:rPr lang="en-US" sz="1800" dirty="0"/>
              <a:t>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991867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4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Analysis of Linear Probing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045" name="Content Placeholder 2"/>
              <p:cNvSpPr>
                <a:spLocks noGrp="1"/>
              </p:cNvSpPr>
              <p:nvPr>
                <p:ph idx="1"/>
                <p:custDataLst>
                  <p:tags r:id="rId2"/>
                </p:custDataLst>
              </p:nvPr>
            </p:nvSpPr>
            <p:spPr/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2400" dirty="0">
                    <a:solidFill>
                      <a:schemeClr val="accent5">
                        <a:lumMod val="75000"/>
                      </a:schemeClr>
                    </a:solidFill>
                  </a:rPr>
                  <a:t>Trivial fact</a:t>
                </a:r>
                <a:r>
                  <a:rPr lang="en-US" sz="2400" dirty="0"/>
                  <a:t>: </a:t>
                </a:r>
                <a:br>
                  <a:rPr lang="en-US" sz="2400" dirty="0"/>
                </a:br>
                <a:r>
                  <a:rPr lang="en-US" sz="2400" dirty="0"/>
                  <a:t>For any </a:t>
                </a:r>
                <a:r>
                  <a:rPr lang="en-US" sz="2400" i="1" dirty="0">
                    <a:sym typeface="Symbol" pitchFamily="18" charset="2"/>
                  </a:rPr>
                  <a:t></a:t>
                </a:r>
                <a:r>
                  <a:rPr lang="en-US" sz="2400" dirty="0">
                    <a:sym typeface="Symbol" pitchFamily="18" charset="2"/>
                  </a:rPr>
                  <a:t> &lt; 1, linear probing will find an empty slot</a:t>
                </a:r>
              </a:p>
              <a:p>
                <a:r>
                  <a:rPr lang="en-US" sz="2400" dirty="0">
                    <a:sym typeface="Symbol" pitchFamily="18" charset="2"/>
                  </a:rPr>
                  <a:t>We are safe from an infinite loop unless table is full</a:t>
                </a:r>
              </a:p>
              <a:p>
                <a:pPr marL="57150" indent="0">
                  <a:buNone/>
                </a:pPr>
                <a:endParaRPr lang="en-US" sz="1200" dirty="0">
                  <a:sym typeface="Symbol" pitchFamily="18" charset="2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accent5">
                        <a:lumMod val="75000"/>
                      </a:schemeClr>
                    </a:solidFill>
                    <a:sym typeface="Symbol" pitchFamily="18" charset="2"/>
                  </a:rPr>
                  <a:t>Non-trivial facts</a:t>
                </a:r>
                <a:r>
                  <a:rPr lang="en-US" sz="2400" dirty="0">
                    <a:sym typeface="Symbol" pitchFamily="18" charset="2"/>
                  </a:rPr>
                  <a:t> (we won’t prove these):</a:t>
                </a:r>
              </a:p>
              <a:p>
                <a:pPr marL="0" indent="0">
                  <a:buNone/>
                </a:pPr>
                <a:r>
                  <a:rPr lang="en-US" sz="2400" dirty="0">
                    <a:sym typeface="Symbol" pitchFamily="18" charset="2"/>
                  </a:rPr>
                  <a:t>Average # of probes given load factor </a:t>
                </a:r>
                <a:r>
                  <a:rPr lang="en-US" sz="2400" i="1" dirty="0">
                    <a:sym typeface="Symbol" pitchFamily="18" charset="2"/>
                  </a:rPr>
                  <a:t></a:t>
                </a:r>
                <a:endParaRPr lang="en-US" sz="2400" dirty="0">
                  <a:sym typeface="Symbol" pitchFamily="18" charset="2"/>
                </a:endParaRPr>
              </a:p>
              <a:p>
                <a:r>
                  <a:rPr lang="en-US" sz="2400" dirty="0">
                    <a:sym typeface="Symbol" pitchFamily="18" charset="2"/>
                  </a:rPr>
                  <a:t>For an unsuccessful search as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/>
                        <a:sym typeface="Symbol" pitchFamily="18" charset="2"/>
                      </a:rPr>
                      <m:t>TableSize</m:t>
                    </m:r>
                    <m:r>
                      <a:rPr lang="en-US" sz="2400" b="0" i="0" smtClean="0">
                        <a:latin typeface="Cambria Math"/>
                        <a:ea typeface="Cambria Math"/>
                        <a:sym typeface="Symbol" pitchFamily="18" charset="2"/>
                      </a:rPr>
                      <m:t>→∞</m:t>
                    </m:r>
                  </m:oMath>
                </a14:m>
                <a:r>
                  <a:rPr lang="en-US" sz="2400" dirty="0">
                    <a:sym typeface="Symbol" pitchFamily="18" charset="2"/>
                  </a:rPr>
                  <a:t>:</a:t>
                </a:r>
                <a:br>
                  <a:rPr lang="en-US" sz="2400" dirty="0">
                    <a:sym typeface="Symbol" pitchFamily="18" charset="2"/>
                  </a:rPr>
                </a:b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/>
                            <a:sym typeface="Symbol" pitchFamily="18" charset="2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/>
                            <a:sym typeface="Symbol" pitchFamily="18" charset="2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US" sz="240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  <a:sym typeface="Symbol" pitchFamily="18" charset="2"/>
                          </a:rPr>
                          <m:t>1+</m:t>
                        </m:r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/>
                                <a:sym typeface="Symbol" pitchFamily="18" charset="2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latin typeface="Cambria Math"/>
                                    <a:sym typeface="Symbol" pitchFamily="18" charset="2"/>
                                  </a:rPr>
                                  <m:t>(1−</m:t>
                                </m:r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  <a:sym typeface="Symbol" pitchFamily="18" charset="2"/>
                                  </a:rPr>
                                  <m:t>𝜆</m:t>
                                </m:r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  <a:sym typeface="Symbol" pitchFamily="18" charset="2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latin typeface="Cambria Math"/>
                                    <a:sym typeface="Symbol" pitchFamily="18" charset="2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endParaRPr lang="en-US" sz="2400" dirty="0">
                  <a:sym typeface="Symbol" pitchFamily="18" charset="2"/>
                </a:endParaRPr>
              </a:p>
              <a:p>
                <a:pPr marL="57150" indent="0">
                  <a:buNone/>
                </a:pPr>
                <a:endParaRPr lang="en-US" sz="1200" dirty="0">
                  <a:sym typeface="Symbol" pitchFamily="18" charset="2"/>
                </a:endParaRPr>
              </a:p>
              <a:p>
                <a:r>
                  <a:rPr lang="en-US" sz="2400" dirty="0">
                    <a:sym typeface="Symbol" pitchFamily="18" charset="2"/>
                  </a:rPr>
                  <a:t>For an successful search as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i="0">
                        <a:latin typeface="Cambria Math"/>
                        <a:sym typeface="Symbol" pitchFamily="18" charset="2"/>
                      </a:rPr>
                      <m:t>TableSize</m:t>
                    </m:r>
                    <m:r>
                      <a:rPr lang="en-US" sz="2400" i="0">
                        <a:latin typeface="Cambria Math"/>
                        <a:ea typeface="Cambria Math"/>
                        <a:sym typeface="Symbol" pitchFamily="18" charset="2"/>
                      </a:rPr>
                      <m:t>→∞</m:t>
                    </m:r>
                  </m:oMath>
                </a14:m>
                <a:r>
                  <a:rPr lang="en-US" sz="2400" dirty="0">
                    <a:sym typeface="Symbol" pitchFamily="18" charset="2"/>
                  </a:rPr>
                  <a:t>: </a:t>
                </a:r>
                <a:br>
                  <a:rPr lang="en-US" sz="2400" dirty="0">
                    <a:sym typeface="Symbol" pitchFamily="18" charset="2"/>
                  </a:rPr>
                </a:b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/>
                            <a:sym typeface="Symbol" pitchFamily="18" charset="2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latin typeface="Cambria Math"/>
                            <a:sym typeface="Symbol" pitchFamily="18" charset="2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  <a:sym typeface="Symbol" pitchFamily="18" charset="2"/>
                          </a:rPr>
                          <m:t>1+</m:t>
                        </m:r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/>
                                <a:sym typeface="Symbol" pitchFamily="18" charset="2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/>
                                <a:sym typeface="Symbol" pitchFamily="18" charset="2"/>
                              </a:rPr>
                              <m:t>(1−</m:t>
                            </m:r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  <a:sym typeface="Symbol" pitchFamily="18" charset="2"/>
                              </a:rPr>
                              <m:t>𝜆</m:t>
                            </m:r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  <a:sym typeface="Symbol" pitchFamily="18" charset="2"/>
                              </a:rPr>
                              <m:t>)</m:t>
                            </m:r>
                          </m:den>
                        </m:f>
                      </m:e>
                    </m:d>
                  </m:oMath>
                </a14:m>
                <a:endParaRPr lang="en-US" sz="2400" dirty="0">
                  <a:sym typeface="Symbol" pitchFamily="18" charset="2"/>
                </a:endParaRPr>
              </a:p>
              <a:p>
                <a:pPr lvl="1"/>
                <a:endParaRPr lang="en-US" sz="2400" dirty="0"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87045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  <p:custDataLst>
                  <p:tags r:id="rId5"/>
                </p:custDataLst>
              </p:nvPr>
            </p:nvSpPr>
            <p:spPr>
              <a:blipFill rotWithShape="1">
                <a:blip r:embed="rId6"/>
                <a:stretch>
                  <a:fillRect l="-1081" t="-889" r="-9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Date Placeholder 1"/>
          <p:cNvSpPr>
            <a:spLocks noGrp="1"/>
          </p:cNvSpPr>
          <p:nvPr>
            <p:ph type="dt" sz="half" idx="4294967295"/>
          </p:nvPr>
        </p:nvSpPr>
        <p:spPr>
          <a:xfrm>
            <a:off x="457200" y="635635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July 9, 2012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2124075" y="6356350"/>
            <a:ext cx="489585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CSE 332 Data Abstractions, Summer 2012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35361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Analysis in Chart 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600" dirty="0"/>
              <a:t>Linear-probing performance degrades rapidly as the table gets full</a:t>
            </a:r>
          </a:p>
          <a:p>
            <a:r>
              <a:rPr lang="en-US" sz="2600" dirty="0"/>
              <a:t>The Formula does assumes a "large table" but the point remains</a:t>
            </a:r>
          </a:p>
          <a:p>
            <a:endParaRPr lang="en-US" sz="2600" dirty="0"/>
          </a:p>
          <a:p>
            <a:endParaRPr lang="en-US" sz="2600" dirty="0"/>
          </a:p>
          <a:p>
            <a:endParaRPr lang="en-US" sz="2600" dirty="0"/>
          </a:p>
          <a:p>
            <a:endParaRPr lang="en-US" sz="2600" dirty="0"/>
          </a:p>
          <a:p>
            <a:endParaRPr lang="en-US" sz="2600" dirty="0"/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r>
              <a:rPr lang="en-US" sz="2600" dirty="0"/>
              <a:t>Note that separate chaining performance is linear in </a:t>
            </a:r>
            <a:r>
              <a:rPr lang="en-US" sz="2600" i="1" dirty="0">
                <a:sym typeface="Symbol" pitchFamily="18" charset="2"/>
              </a:rPr>
              <a:t></a:t>
            </a:r>
            <a:r>
              <a:rPr lang="en-US" sz="2600" dirty="0">
                <a:sym typeface="Symbol" pitchFamily="18" charset="2"/>
              </a:rPr>
              <a:t> and has no trouble with </a:t>
            </a:r>
            <a:r>
              <a:rPr lang="en-US" sz="2600" i="1" dirty="0">
                <a:sym typeface="Symbol" pitchFamily="18" charset="2"/>
              </a:rPr>
              <a:t></a:t>
            </a:r>
            <a:r>
              <a:rPr lang="en-US" sz="2600" dirty="0">
                <a:sym typeface="Symbol" pitchFamily="18" charset="2"/>
              </a:rPr>
              <a:t> &gt; 1</a:t>
            </a:r>
            <a:endParaRPr lang="en-US" sz="2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457200" y="635635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July 9, 2012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2124075" y="6356350"/>
            <a:ext cx="489585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CSE 332 Data Abstractions, Summer 2012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pPr/>
              <a:t>39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27000" y="2568219"/>
            <a:ext cx="8864600" cy="2768600"/>
            <a:chOff x="127000" y="2590800"/>
            <a:chExt cx="8864600" cy="2768600"/>
          </a:xfrm>
        </p:grpSpPr>
        <p:pic>
          <p:nvPicPr>
            <p:cNvPr id="5123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27000" y="2590800"/>
              <a:ext cx="4597400" cy="2768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5122" name="Picture 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394200" y="2590800"/>
              <a:ext cx="4597400" cy="2768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3739756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Ideal Hash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Is fast to compute</a:t>
            </a:r>
          </a:p>
          <a:p>
            <a:r>
              <a:rPr lang="en-US" sz="2800" dirty="0"/>
              <a:t>Rarely hashes two keys to the same index</a:t>
            </a:r>
          </a:p>
          <a:p>
            <a:pPr lvl="1"/>
            <a:r>
              <a:rPr lang="en-US" sz="2400" dirty="0"/>
              <a:t>Known as </a:t>
            </a:r>
            <a:r>
              <a:rPr lang="en-US" sz="2400" i="1" dirty="0">
                <a:solidFill>
                  <a:schemeClr val="accent6"/>
                </a:solidFill>
              </a:rPr>
              <a:t>collisions</a:t>
            </a:r>
            <a:endParaRPr lang="en-US" sz="2400" dirty="0">
              <a:solidFill>
                <a:schemeClr val="accent6"/>
              </a:solidFill>
            </a:endParaRPr>
          </a:p>
          <a:p>
            <a:pPr lvl="1"/>
            <a:r>
              <a:rPr lang="en-US" sz="2400" dirty="0"/>
              <a:t>Zero collisions often impossible in theory but reasonably achievable in practice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457200" y="635635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July 9, 2012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2124075" y="6356350"/>
            <a:ext cx="489585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CSE 332 Data Abstractions, Summer 2012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pPr/>
              <a:t>4</a:t>
            </a:fld>
            <a:endParaRPr lang="en-US"/>
          </a:p>
        </p:txBody>
      </p:sp>
      <p:graphicFrame>
        <p:nvGraphicFramePr>
          <p:cNvPr id="14" name="Group 89"/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2911330"/>
              </p:ext>
            </p:extLst>
          </p:nvPr>
        </p:nvGraphicFramePr>
        <p:xfrm>
          <a:off x="7056119" y="2987040"/>
          <a:ext cx="1478281" cy="3108960"/>
        </p:xfrm>
        <a:graphic>
          <a:graphicData uri="http://schemas.openxmlformats.org/drawingml/2006/table">
            <a:tbl>
              <a:tblPr/>
              <a:tblGrid>
                <a:gridCol w="868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0</a:t>
                      </a: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       </a:t>
                      </a: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/>
                          <a:ea typeface="Cambria Math"/>
                        </a:rPr>
                        <a:t>⁞</a:t>
                      </a:r>
                      <a:endParaRPr kumimoji="0" lang="en-US" sz="3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size -1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15" name="Group 14"/>
          <p:cNvGrpSpPr/>
          <p:nvPr/>
        </p:nvGrpSpPr>
        <p:grpSpPr>
          <a:xfrm>
            <a:off x="5257800" y="4320704"/>
            <a:ext cx="2130713" cy="966475"/>
            <a:chOff x="4294043" y="2479047"/>
            <a:chExt cx="2130713" cy="966475"/>
          </a:xfrm>
        </p:grpSpPr>
        <p:sp>
          <p:nvSpPr>
            <p:cNvPr id="16" name="Line 6"/>
            <p:cNvSpPr>
              <a:spLocks noChangeShapeType="1"/>
            </p:cNvSpPr>
            <p:nvPr>
              <p:custDataLst>
                <p:tags r:id="rId4"/>
              </p:custDataLst>
            </p:nvPr>
          </p:nvSpPr>
          <p:spPr bwMode="auto">
            <a:xfrm>
              <a:off x="4597399" y="3445522"/>
              <a:ext cx="15240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Text Box 86"/>
            <p:cNvSpPr txBox="1"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4294043" y="2479047"/>
              <a:ext cx="2130713" cy="723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 anchorCtr="1">
              <a:spAutoFit/>
            </a:bodyPr>
            <a:lstStyle/>
            <a:p>
              <a:pPr algn="ctr">
                <a:spcBef>
                  <a:spcPts val="600"/>
                </a:spcBef>
              </a:pPr>
              <a:r>
                <a:rPr lang="en-US" dirty="0"/>
                <a:t>hash function:</a:t>
              </a:r>
            </a:p>
            <a:p>
              <a:pPr algn="ctr">
                <a:spcBef>
                  <a:spcPts val="600"/>
                </a:spcBef>
              </a:pPr>
              <a:r>
                <a:rPr lang="en-US" b="1" dirty="0">
                  <a:solidFill>
                    <a:srgbClr val="FF0000"/>
                  </a:solidFill>
                </a:rPr>
                <a:t>index = h(key)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25900" y="3657600"/>
            <a:ext cx="4631899" cy="2292683"/>
            <a:chOff x="625900" y="2441949"/>
            <a:chExt cx="4631899" cy="2292683"/>
          </a:xfrm>
        </p:grpSpPr>
        <p:sp>
          <p:nvSpPr>
            <p:cNvPr id="19" name="Freeform 4"/>
            <p:cNvSpPr>
              <a:spLocks/>
            </p:cNvSpPr>
            <p:nvPr>
              <p:custDataLst>
                <p:tags r:id="rId2"/>
              </p:custDataLst>
            </p:nvPr>
          </p:nvSpPr>
          <p:spPr bwMode="auto">
            <a:xfrm>
              <a:off x="998750" y="2441949"/>
              <a:ext cx="3886199" cy="1705083"/>
            </a:xfrm>
            <a:custGeom>
              <a:avLst/>
              <a:gdLst>
                <a:gd name="connsiteX0" fmla="*/ 6438 w 9993"/>
                <a:gd name="connsiteY0" fmla="*/ 191 h 9829"/>
                <a:gd name="connsiteX1" fmla="*/ 4053 w 9993"/>
                <a:gd name="connsiteY1" fmla="*/ 191 h 9829"/>
                <a:gd name="connsiteX2" fmla="*/ 3618 w 9993"/>
                <a:gd name="connsiteY2" fmla="*/ 303 h 9829"/>
                <a:gd name="connsiteX3" fmla="*/ 3401 w 9993"/>
                <a:gd name="connsiteY3" fmla="*/ 354 h 9829"/>
                <a:gd name="connsiteX4" fmla="*/ 2389 w 9993"/>
                <a:gd name="connsiteY4" fmla="*/ 737 h 9829"/>
                <a:gd name="connsiteX5" fmla="*/ 1229 w 9993"/>
                <a:gd name="connsiteY5" fmla="*/ 1391 h 9829"/>
                <a:gd name="connsiteX6" fmla="*/ 869 w 9993"/>
                <a:gd name="connsiteY6" fmla="*/ 1717 h 9829"/>
                <a:gd name="connsiteX7" fmla="*/ 509 w 9993"/>
                <a:gd name="connsiteY7" fmla="*/ 2207 h 9829"/>
                <a:gd name="connsiteX8" fmla="*/ 0 w 9993"/>
                <a:gd name="connsiteY8" fmla="*/ 3514 h 9829"/>
                <a:gd name="connsiteX9" fmla="*/ 74 w 9993"/>
                <a:gd name="connsiteY9" fmla="*/ 4111 h 9829"/>
                <a:gd name="connsiteX10" fmla="*/ 577 w 9993"/>
                <a:gd name="connsiteY10" fmla="*/ 4224 h 9829"/>
                <a:gd name="connsiteX11" fmla="*/ 2172 w 9993"/>
                <a:gd name="connsiteY11" fmla="*/ 4331 h 9829"/>
                <a:gd name="connsiteX12" fmla="*/ 2389 w 9993"/>
                <a:gd name="connsiteY12" fmla="*/ 4438 h 9829"/>
                <a:gd name="connsiteX13" fmla="*/ 2532 w 9993"/>
                <a:gd name="connsiteY13" fmla="*/ 4765 h 9829"/>
                <a:gd name="connsiteX14" fmla="*/ 2389 w 9993"/>
                <a:gd name="connsiteY14" fmla="*/ 5311 h 9829"/>
                <a:gd name="connsiteX15" fmla="*/ 1738 w 9993"/>
                <a:gd name="connsiteY15" fmla="*/ 6128 h 9829"/>
                <a:gd name="connsiteX16" fmla="*/ 1378 w 9993"/>
                <a:gd name="connsiteY16" fmla="*/ 6725 h 9829"/>
                <a:gd name="connsiteX17" fmla="*/ 2247 w 9993"/>
                <a:gd name="connsiteY17" fmla="*/ 8032 h 9829"/>
                <a:gd name="connsiteX18" fmla="*/ 3116 w 9993"/>
                <a:gd name="connsiteY18" fmla="*/ 7981 h 9829"/>
                <a:gd name="connsiteX19" fmla="*/ 3985 w 9993"/>
                <a:gd name="connsiteY19" fmla="*/ 7654 h 9829"/>
                <a:gd name="connsiteX20" fmla="*/ 4854 w 9993"/>
                <a:gd name="connsiteY20" fmla="*/ 7271 h 9829"/>
                <a:gd name="connsiteX21" fmla="*/ 5723 w 9993"/>
                <a:gd name="connsiteY21" fmla="*/ 7491 h 9829"/>
                <a:gd name="connsiteX22" fmla="*/ 6008 w 9993"/>
                <a:gd name="connsiteY22" fmla="*/ 7981 h 9829"/>
                <a:gd name="connsiteX23" fmla="*/ 6734 w 9993"/>
                <a:gd name="connsiteY23" fmla="*/ 9829 h 9829"/>
                <a:gd name="connsiteX24" fmla="*/ 8472 w 9993"/>
                <a:gd name="connsiteY24" fmla="*/ 9614 h 9829"/>
                <a:gd name="connsiteX25" fmla="*/ 8832 w 9993"/>
                <a:gd name="connsiteY25" fmla="*/ 9395 h 9829"/>
                <a:gd name="connsiteX26" fmla="*/ 8981 w 9993"/>
                <a:gd name="connsiteY26" fmla="*/ 9231 h 9829"/>
                <a:gd name="connsiteX27" fmla="*/ 9199 w 9993"/>
                <a:gd name="connsiteY27" fmla="*/ 9124 h 9829"/>
                <a:gd name="connsiteX28" fmla="*/ 9993 w 9993"/>
                <a:gd name="connsiteY28" fmla="*/ 6511 h 9829"/>
                <a:gd name="connsiteX29" fmla="*/ 9484 w 9993"/>
                <a:gd name="connsiteY29" fmla="*/ 4494 h 9829"/>
                <a:gd name="connsiteX30" fmla="*/ 9124 w 9993"/>
                <a:gd name="connsiteY30" fmla="*/ 4111 h 9829"/>
                <a:gd name="connsiteX31" fmla="*/ 8832 w 9993"/>
                <a:gd name="connsiteY31" fmla="*/ 3678 h 9829"/>
                <a:gd name="connsiteX32" fmla="*/ 8615 w 9993"/>
                <a:gd name="connsiteY32" fmla="*/ 3080 h 9829"/>
                <a:gd name="connsiteX33" fmla="*/ 9124 w 9993"/>
                <a:gd name="connsiteY33" fmla="*/ 1661 h 9829"/>
                <a:gd name="connsiteX34" fmla="*/ 9124 w 9993"/>
                <a:gd name="connsiteY34" fmla="*/ 574 h 9829"/>
                <a:gd name="connsiteX35" fmla="*/ 8255 w 9993"/>
                <a:gd name="connsiteY35" fmla="*/ 140 h 9829"/>
                <a:gd name="connsiteX36" fmla="*/ 7821 w 9993"/>
                <a:gd name="connsiteY36" fmla="*/ 28 h 9829"/>
                <a:gd name="connsiteX37" fmla="*/ 6438 w 9993"/>
                <a:gd name="connsiteY37" fmla="*/ 191 h 9829"/>
                <a:gd name="connsiteX0" fmla="*/ 6443 w 10000"/>
                <a:gd name="connsiteY0" fmla="*/ 220 h 10026"/>
                <a:gd name="connsiteX1" fmla="*/ 4056 w 10000"/>
                <a:gd name="connsiteY1" fmla="*/ 220 h 10026"/>
                <a:gd name="connsiteX2" fmla="*/ 3621 w 10000"/>
                <a:gd name="connsiteY2" fmla="*/ 334 h 10026"/>
                <a:gd name="connsiteX3" fmla="*/ 3403 w 10000"/>
                <a:gd name="connsiteY3" fmla="*/ 386 h 10026"/>
                <a:gd name="connsiteX4" fmla="*/ 2391 w 10000"/>
                <a:gd name="connsiteY4" fmla="*/ 776 h 10026"/>
                <a:gd name="connsiteX5" fmla="*/ 1230 w 10000"/>
                <a:gd name="connsiteY5" fmla="*/ 1441 h 10026"/>
                <a:gd name="connsiteX6" fmla="*/ 870 w 10000"/>
                <a:gd name="connsiteY6" fmla="*/ 1773 h 10026"/>
                <a:gd name="connsiteX7" fmla="*/ 509 w 10000"/>
                <a:gd name="connsiteY7" fmla="*/ 2271 h 10026"/>
                <a:gd name="connsiteX8" fmla="*/ 0 w 10000"/>
                <a:gd name="connsiteY8" fmla="*/ 3601 h 10026"/>
                <a:gd name="connsiteX9" fmla="*/ 74 w 10000"/>
                <a:gd name="connsiteY9" fmla="*/ 4209 h 10026"/>
                <a:gd name="connsiteX10" fmla="*/ 577 w 10000"/>
                <a:gd name="connsiteY10" fmla="*/ 4323 h 10026"/>
                <a:gd name="connsiteX11" fmla="*/ 2174 w 10000"/>
                <a:gd name="connsiteY11" fmla="*/ 4432 h 10026"/>
                <a:gd name="connsiteX12" fmla="*/ 2391 w 10000"/>
                <a:gd name="connsiteY12" fmla="*/ 4541 h 10026"/>
                <a:gd name="connsiteX13" fmla="*/ 2534 w 10000"/>
                <a:gd name="connsiteY13" fmla="*/ 4874 h 10026"/>
                <a:gd name="connsiteX14" fmla="*/ 2391 w 10000"/>
                <a:gd name="connsiteY14" fmla="*/ 5429 h 10026"/>
                <a:gd name="connsiteX15" fmla="*/ 1739 w 10000"/>
                <a:gd name="connsiteY15" fmla="*/ 6261 h 10026"/>
                <a:gd name="connsiteX16" fmla="*/ 1379 w 10000"/>
                <a:gd name="connsiteY16" fmla="*/ 6868 h 10026"/>
                <a:gd name="connsiteX17" fmla="*/ 2249 w 10000"/>
                <a:gd name="connsiteY17" fmla="*/ 8198 h 10026"/>
                <a:gd name="connsiteX18" fmla="*/ 3118 w 10000"/>
                <a:gd name="connsiteY18" fmla="*/ 8146 h 10026"/>
                <a:gd name="connsiteX19" fmla="*/ 3988 w 10000"/>
                <a:gd name="connsiteY19" fmla="*/ 7813 h 10026"/>
                <a:gd name="connsiteX20" fmla="*/ 4857 w 10000"/>
                <a:gd name="connsiteY20" fmla="*/ 7423 h 10026"/>
                <a:gd name="connsiteX21" fmla="*/ 5727 w 10000"/>
                <a:gd name="connsiteY21" fmla="*/ 7647 h 10026"/>
                <a:gd name="connsiteX22" fmla="*/ 6012 w 10000"/>
                <a:gd name="connsiteY22" fmla="*/ 8146 h 10026"/>
                <a:gd name="connsiteX23" fmla="*/ 6739 w 10000"/>
                <a:gd name="connsiteY23" fmla="*/ 10026 h 10026"/>
                <a:gd name="connsiteX24" fmla="*/ 8478 w 10000"/>
                <a:gd name="connsiteY24" fmla="*/ 9807 h 10026"/>
                <a:gd name="connsiteX25" fmla="*/ 8838 w 10000"/>
                <a:gd name="connsiteY25" fmla="*/ 9584 h 10026"/>
                <a:gd name="connsiteX26" fmla="*/ 8987 w 10000"/>
                <a:gd name="connsiteY26" fmla="*/ 9418 h 10026"/>
                <a:gd name="connsiteX27" fmla="*/ 9205 w 10000"/>
                <a:gd name="connsiteY27" fmla="*/ 9309 h 10026"/>
                <a:gd name="connsiteX28" fmla="*/ 10000 w 10000"/>
                <a:gd name="connsiteY28" fmla="*/ 6650 h 10026"/>
                <a:gd name="connsiteX29" fmla="*/ 9491 w 10000"/>
                <a:gd name="connsiteY29" fmla="*/ 4598 h 10026"/>
                <a:gd name="connsiteX30" fmla="*/ 9130 w 10000"/>
                <a:gd name="connsiteY30" fmla="*/ 4209 h 10026"/>
                <a:gd name="connsiteX31" fmla="*/ 8838 w 10000"/>
                <a:gd name="connsiteY31" fmla="*/ 3768 h 10026"/>
                <a:gd name="connsiteX32" fmla="*/ 8621 w 10000"/>
                <a:gd name="connsiteY32" fmla="*/ 3160 h 10026"/>
                <a:gd name="connsiteX33" fmla="*/ 9130 w 10000"/>
                <a:gd name="connsiteY33" fmla="*/ 1716 h 10026"/>
                <a:gd name="connsiteX34" fmla="*/ 9130 w 10000"/>
                <a:gd name="connsiteY34" fmla="*/ 610 h 10026"/>
                <a:gd name="connsiteX35" fmla="*/ 8261 w 10000"/>
                <a:gd name="connsiteY35" fmla="*/ 168 h 10026"/>
                <a:gd name="connsiteX36" fmla="*/ 7826 w 10000"/>
                <a:gd name="connsiteY36" fmla="*/ 54 h 10026"/>
                <a:gd name="connsiteX37" fmla="*/ 6443 w 10000"/>
                <a:gd name="connsiteY37" fmla="*/ 220 h 10026"/>
                <a:gd name="connsiteX0" fmla="*/ 6443 w 10000"/>
                <a:gd name="connsiteY0" fmla="*/ 166 h 9972"/>
                <a:gd name="connsiteX1" fmla="*/ 4056 w 10000"/>
                <a:gd name="connsiteY1" fmla="*/ 166 h 9972"/>
                <a:gd name="connsiteX2" fmla="*/ 3621 w 10000"/>
                <a:gd name="connsiteY2" fmla="*/ 280 h 9972"/>
                <a:gd name="connsiteX3" fmla="*/ 3403 w 10000"/>
                <a:gd name="connsiteY3" fmla="*/ 332 h 9972"/>
                <a:gd name="connsiteX4" fmla="*/ 2391 w 10000"/>
                <a:gd name="connsiteY4" fmla="*/ 722 h 9972"/>
                <a:gd name="connsiteX5" fmla="*/ 1230 w 10000"/>
                <a:gd name="connsiteY5" fmla="*/ 1387 h 9972"/>
                <a:gd name="connsiteX6" fmla="*/ 870 w 10000"/>
                <a:gd name="connsiteY6" fmla="*/ 1719 h 9972"/>
                <a:gd name="connsiteX7" fmla="*/ 509 w 10000"/>
                <a:gd name="connsiteY7" fmla="*/ 2217 h 9972"/>
                <a:gd name="connsiteX8" fmla="*/ 0 w 10000"/>
                <a:gd name="connsiteY8" fmla="*/ 3547 h 9972"/>
                <a:gd name="connsiteX9" fmla="*/ 74 w 10000"/>
                <a:gd name="connsiteY9" fmla="*/ 4155 h 9972"/>
                <a:gd name="connsiteX10" fmla="*/ 577 w 10000"/>
                <a:gd name="connsiteY10" fmla="*/ 4269 h 9972"/>
                <a:gd name="connsiteX11" fmla="*/ 2174 w 10000"/>
                <a:gd name="connsiteY11" fmla="*/ 4378 h 9972"/>
                <a:gd name="connsiteX12" fmla="*/ 2391 w 10000"/>
                <a:gd name="connsiteY12" fmla="*/ 4487 h 9972"/>
                <a:gd name="connsiteX13" fmla="*/ 2534 w 10000"/>
                <a:gd name="connsiteY13" fmla="*/ 4820 h 9972"/>
                <a:gd name="connsiteX14" fmla="*/ 2391 w 10000"/>
                <a:gd name="connsiteY14" fmla="*/ 5375 h 9972"/>
                <a:gd name="connsiteX15" fmla="*/ 1739 w 10000"/>
                <a:gd name="connsiteY15" fmla="*/ 6207 h 9972"/>
                <a:gd name="connsiteX16" fmla="*/ 1379 w 10000"/>
                <a:gd name="connsiteY16" fmla="*/ 6814 h 9972"/>
                <a:gd name="connsiteX17" fmla="*/ 2249 w 10000"/>
                <a:gd name="connsiteY17" fmla="*/ 8144 h 9972"/>
                <a:gd name="connsiteX18" fmla="*/ 3118 w 10000"/>
                <a:gd name="connsiteY18" fmla="*/ 8092 h 9972"/>
                <a:gd name="connsiteX19" fmla="*/ 3988 w 10000"/>
                <a:gd name="connsiteY19" fmla="*/ 7759 h 9972"/>
                <a:gd name="connsiteX20" fmla="*/ 4857 w 10000"/>
                <a:gd name="connsiteY20" fmla="*/ 7369 h 9972"/>
                <a:gd name="connsiteX21" fmla="*/ 5727 w 10000"/>
                <a:gd name="connsiteY21" fmla="*/ 7593 h 9972"/>
                <a:gd name="connsiteX22" fmla="*/ 6012 w 10000"/>
                <a:gd name="connsiteY22" fmla="*/ 8092 h 9972"/>
                <a:gd name="connsiteX23" fmla="*/ 6739 w 10000"/>
                <a:gd name="connsiteY23" fmla="*/ 9972 h 9972"/>
                <a:gd name="connsiteX24" fmla="*/ 8478 w 10000"/>
                <a:gd name="connsiteY24" fmla="*/ 9753 h 9972"/>
                <a:gd name="connsiteX25" fmla="*/ 8838 w 10000"/>
                <a:gd name="connsiteY25" fmla="*/ 9530 h 9972"/>
                <a:gd name="connsiteX26" fmla="*/ 8987 w 10000"/>
                <a:gd name="connsiteY26" fmla="*/ 9364 h 9972"/>
                <a:gd name="connsiteX27" fmla="*/ 9205 w 10000"/>
                <a:gd name="connsiteY27" fmla="*/ 9255 h 9972"/>
                <a:gd name="connsiteX28" fmla="*/ 10000 w 10000"/>
                <a:gd name="connsiteY28" fmla="*/ 6596 h 9972"/>
                <a:gd name="connsiteX29" fmla="*/ 9491 w 10000"/>
                <a:gd name="connsiteY29" fmla="*/ 4544 h 9972"/>
                <a:gd name="connsiteX30" fmla="*/ 9130 w 10000"/>
                <a:gd name="connsiteY30" fmla="*/ 4155 h 9972"/>
                <a:gd name="connsiteX31" fmla="*/ 8838 w 10000"/>
                <a:gd name="connsiteY31" fmla="*/ 3714 h 9972"/>
                <a:gd name="connsiteX32" fmla="*/ 8621 w 10000"/>
                <a:gd name="connsiteY32" fmla="*/ 3106 h 9972"/>
                <a:gd name="connsiteX33" fmla="*/ 9130 w 10000"/>
                <a:gd name="connsiteY33" fmla="*/ 1662 h 9972"/>
                <a:gd name="connsiteX34" fmla="*/ 9130 w 10000"/>
                <a:gd name="connsiteY34" fmla="*/ 556 h 9972"/>
                <a:gd name="connsiteX35" fmla="*/ 8261 w 10000"/>
                <a:gd name="connsiteY35" fmla="*/ 114 h 9972"/>
                <a:gd name="connsiteX36" fmla="*/ 7826 w 10000"/>
                <a:gd name="connsiteY36" fmla="*/ 0 h 9972"/>
                <a:gd name="connsiteX37" fmla="*/ 6443 w 10000"/>
                <a:gd name="connsiteY37" fmla="*/ 166 h 9972"/>
                <a:gd name="connsiteX0" fmla="*/ 6443 w 10000"/>
                <a:gd name="connsiteY0" fmla="*/ 166 h 10000"/>
                <a:gd name="connsiteX1" fmla="*/ 4056 w 10000"/>
                <a:gd name="connsiteY1" fmla="*/ 166 h 10000"/>
                <a:gd name="connsiteX2" fmla="*/ 3621 w 10000"/>
                <a:gd name="connsiteY2" fmla="*/ 281 h 10000"/>
                <a:gd name="connsiteX3" fmla="*/ 3403 w 10000"/>
                <a:gd name="connsiteY3" fmla="*/ 333 h 10000"/>
                <a:gd name="connsiteX4" fmla="*/ 2391 w 10000"/>
                <a:gd name="connsiteY4" fmla="*/ 724 h 10000"/>
                <a:gd name="connsiteX5" fmla="*/ 1230 w 10000"/>
                <a:gd name="connsiteY5" fmla="*/ 1391 h 10000"/>
                <a:gd name="connsiteX6" fmla="*/ 870 w 10000"/>
                <a:gd name="connsiteY6" fmla="*/ 1724 h 10000"/>
                <a:gd name="connsiteX7" fmla="*/ 509 w 10000"/>
                <a:gd name="connsiteY7" fmla="*/ 2223 h 10000"/>
                <a:gd name="connsiteX8" fmla="*/ 0 w 10000"/>
                <a:gd name="connsiteY8" fmla="*/ 3557 h 10000"/>
                <a:gd name="connsiteX9" fmla="*/ 74 w 10000"/>
                <a:gd name="connsiteY9" fmla="*/ 4167 h 10000"/>
                <a:gd name="connsiteX10" fmla="*/ 577 w 10000"/>
                <a:gd name="connsiteY10" fmla="*/ 4281 h 10000"/>
                <a:gd name="connsiteX11" fmla="*/ 2174 w 10000"/>
                <a:gd name="connsiteY11" fmla="*/ 4390 h 10000"/>
                <a:gd name="connsiteX12" fmla="*/ 2391 w 10000"/>
                <a:gd name="connsiteY12" fmla="*/ 4500 h 10000"/>
                <a:gd name="connsiteX13" fmla="*/ 2534 w 10000"/>
                <a:gd name="connsiteY13" fmla="*/ 4834 h 10000"/>
                <a:gd name="connsiteX14" fmla="*/ 2391 w 10000"/>
                <a:gd name="connsiteY14" fmla="*/ 5390 h 10000"/>
                <a:gd name="connsiteX15" fmla="*/ 1739 w 10000"/>
                <a:gd name="connsiteY15" fmla="*/ 6224 h 10000"/>
                <a:gd name="connsiteX16" fmla="*/ 1379 w 10000"/>
                <a:gd name="connsiteY16" fmla="*/ 6833 h 10000"/>
                <a:gd name="connsiteX17" fmla="*/ 2249 w 10000"/>
                <a:gd name="connsiteY17" fmla="*/ 8167 h 10000"/>
                <a:gd name="connsiteX18" fmla="*/ 3118 w 10000"/>
                <a:gd name="connsiteY18" fmla="*/ 8115 h 10000"/>
                <a:gd name="connsiteX19" fmla="*/ 3988 w 10000"/>
                <a:gd name="connsiteY19" fmla="*/ 7781 h 10000"/>
                <a:gd name="connsiteX20" fmla="*/ 4857 w 10000"/>
                <a:gd name="connsiteY20" fmla="*/ 7390 h 10000"/>
                <a:gd name="connsiteX21" fmla="*/ 5727 w 10000"/>
                <a:gd name="connsiteY21" fmla="*/ 7614 h 10000"/>
                <a:gd name="connsiteX22" fmla="*/ 6012 w 10000"/>
                <a:gd name="connsiteY22" fmla="*/ 8115 h 10000"/>
                <a:gd name="connsiteX23" fmla="*/ 6739 w 10000"/>
                <a:gd name="connsiteY23" fmla="*/ 10000 h 10000"/>
                <a:gd name="connsiteX24" fmla="*/ 8478 w 10000"/>
                <a:gd name="connsiteY24" fmla="*/ 9780 h 10000"/>
                <a:gd name="connsiteX25" fmla="*/ 8838 w 10000"/>
                <a:gd name="connsiteY25" fmla="*/ 9557 h 10000"/>
                <a:gd name="connsiteX26" fmla="*/ 8987 w 10000"/>
                <a:gd name="connsiteY26" fmla="*/ 9390 h 10000"/>
                <a:gd name="connsiteX27" fmla="*/ 9205 w 10000"/>
                <a:gd name="connsiteY27" fmla="*/ 9281 h 10000"/>
                <a:gd name="connsiteX28" fmla="*/ 10000 w 10000"/>
                <a:gd name="connsiteY28" fmla="*/ 6615 h 10000"/>
                <a:gd name="connsiteX29" fmla="*/ 9491 w 10000"/>
                <a:gd name="connsiteY29" fmla="*/ 4557 h 10000"/>
                <a:gd name="connsiteX30" fmla="*/ 9130 w 10000"/>
                <a:gd name="connsiteY30" fmla="*/ 4167 h 10000"/>
                <a:gd name="connsiteX31" fmla="*/ 8838 w 10000"/>
                <a:gd name="connsiteY31" fmla="*/ 3724 h 10000"/>
                <a:gd name="connsiteX32" fmla="*/ 8621 w 10000"/>
                <a:gd name="connsiteY32" fmla="*/ 3115 h 10000"/>
                <a:gd name="connsiteX33" fmla="*/ 9130 w 10000"/>
                <a:gd name="connsiteY33" fmla="*/ 1667 h 10000"/>
                <a:gd name="connsiteX34" fmla="*/ 9130 w 10000"/>
                <a:gd name="connsiteY34" fmla="*/ 558 h 10000"/>
                <a:gd name="connsiteX35" fmla="*/ 8261 w 10000"/>
                <a:gd name="connsiteY35" fmla="*/ 114 h 10000"/>
                <a:gd name="connsiteX36" fmla="*/ 7826 w 10000"/>
                <a:gd name="connsiteY36" fmla="*/ 0 h 10000"/>
                <a:gd name="connsiteX37" fmla="*/ 6443 w 10000"/>
                <a:gd name="connsiteY37" fmla="*/ 166 h 10000"/>
                <a:gd name="connsiteX0" fmla="*/ 6443 w 10000"/>
                <a:gd name="connsiteY0" fmla="*/ 166 h 10000"/>
                <a:gd name="connsiteX1" fmla="*/ 4056 w 10000"/>
                <a:gd name="connsiteY1" fmla="*/ 166 h 10000"/>
                <a:gd name="connsiteX2" fmla="*/ 3621 w 10000"/>
                <a:gd name="connsiteY2" fmla="*/ 281 h 10000"/>
                <a:gd name="connsiteX3" fmla="*/ 3403 w 10000"/>
                <a:gd name="connsiteY3" fmla="*/ 333 h 10000"/>
                <a:gd name="connsiteX4" fmla="*/ 2391 w 10000"/>
                <a:gd name="connsiteY4" fmla="*/ 724 h 10000"/>
                <a:gd name="connsiteX5" fmla="*/ 1230 w 10000"/>
                <a:gd name="connsiteY5" fmla="*/ 1391 h 10000"/>
                <a:gd name="connsiteX6" fmla="*/ 870 w 10000"/>
                <a:gd name="connsiteY6" fmla="*/ 1724 h 10000"/>
                <a:gd name="connsiteX7" fmla="*/ 509 w 10000"/>
                <a:gd name="connsiteY7" fmla="*/ 2223 h 10000"/>
                <a:gd name="connsiteX8" fmla="*/ 0 w 10000"/>
                <a:gd name="connsiteY8" fmla="*/ 3557 h 10000"/>
                <a:gd name="connsiteX9" fmla="*/ 74 w 10000"/>
                <a:gd name="connsiteY9" fmla="*/ 4167 h 10000"/>
                <a:gd name="connsiteX10" fmla="*/ 577 w 10000"/>
                <a:gd name="connsiteY10" fmla="*/ 4281 h 10000"/>
                <a:gd name="connsiteX11" fmla="*/ 2174 w 10000"/>
                <a:gd name="connsiteY11" fmla="*/ 4390 h 10000"/>
                <a:gd name="connsiteX12" fmla="*/ 2391 w 10000"/>
                <a:gd name="connsiteY12" fmla="*/ 4500 h 10000"/>
                <a:gd name="connsiteX13" fmla="*/ 2534 w 10000"/>
                <a:gd name="connsiteY13" fmla="*/ 4834 h 10000"/>
                <a:gd name="connsiteX14" fmla="*/ 2391 w 10000"/>
                <a:gd name="connsiteY14" fmla="*/ 5390 h 10000"/>
                <a:gd name="connsiteX15" fmla="*/ 1739 w 10000"/>
                <a:gd name="connsiteY15" fmla="*/ 6224 h 10000"/>
                <a:gd name="connsiteX16" fmla="*/ 1379 w 10000"/>
                <a:gd name="connsiteY16" fmla="*/ 6833 h 10000"/>
                <a:gd name="connsiteX17" fmla="*/ 2249 w 10000"/>
                <a:gd name="connsiteY17" fmla="*/ 8167 h 10000"/>
                <a:gd name="connsiteX18" fmla="*/ 3118 w 10000"/>
                <a:gd name="connsiteY18" fmla="*/ 8115 h 10000"/>
                <a:gd name="connsiteX19" fmla="*/ 3988 w 10000"/>
                <a:gd name="connsiteY19" fmla="*/ 7781 h 10000"/>
                <a:gd name="connsiteX20" fmla="*/ 4857 w 10000"/>
                <a:gd name="connsiteY20" fmla="*/ 7390 h 10000"/>
                <a:gd name="connsiteX21" fmla="*/ 5727 w 10000"/>
                <a:gd name="connsiteY21" fmla="*/ 7614 h 10000"/>
                <a:gd name="connsiteX22" fmla="*/ 6012 w 10000"/>
                <a:gd name="connsiteY22" fmla="*/ 8115 h 10000"/>
                <a:gd name="connsiteX23" fmla="*/ 6739 w 10000"/>
                <a:gd name="connsiteY23" fmla="*/ 10000 h 10000"/>
                <a:gd name="connsiteX24" fmla="*/ 8478 w 10000"/>
                <a:gd name="connsiteY24" fmla="*/ 9780 h 10000"/>
                <a:gd name="connsiteX25" fmla="*/ 8838 w 10000"/>
                <a:gd name="connsiteY25" fmla="*/ 9557 h 10000"/>
                <a:gd name="connsiteX26" fmla="*/ 8987 w 10000"/>
                <a:gd name="connsiteY26" fmla="*/ 9390 h 10000"/>
                <a:gd name="connsiteX27" fmla="*/ 9205 w 10000"/>
                <a:gd name="connsiteY27" fmla="*/ 9281 h 10000"/>
                <a:gd name="connsiteX28" fmla="*/ 10000 w 10000"/>
                <a:gd name="connsiteY28" fmla="*/ 6615 h 10000"/>
                <a:gd name="connsiteX29" fmla="*/ 9491 w 10000"/>
                <a:gd name="connsiteY29" fmla="*/ 4557 h 10000"/>
                <a:gd name="connsiteX30" fmla="*/ 9130 w 10000"/>
                <a:gd name="connsiteY30" fmla="*/ 4167 h 10000"/>
                <a:gd name="connsiteX31" fmla="*/ 8838 w 10000"/>
                <a:gd name="connsiteY31" fmla="*/ 3724 h 10000"/>
                <a:gd name="connsiteX32" fmla="*/ 8621 w 10000"/>
                <a:gd name="connsiteY32" fmla="*/ 3115 h 10000"/>
                <a:gd name="connsiteX33" fmla="*/ 9130 w 10000"/>
                <a:gd name="connsiteY33" fmla="*/ 1667 h 10000"/>
                <a:gd name="connsiteX34" fmla="*/ 9130 w 10000"/>
                <a:gd name="connsiteY34" fmla="*/ 558 h 10000"/>
                <a:gd name="connsiteX35" fmla="*/ 8261 w 10000"/>
                <a:gd name="connsiteY35" fmla="*/ 114 h 10000"/>
                <a:gd name="connsiteX36" fmla="*/ 7826 w 10000"/>
                <a:gd name="connsiteY36" fmla="*/ 0 h 10000"/>
                <a:gd name="connsiteX37" fmla="*/ 6443 w 10000"/>
                <a:gd name="connsiteY37" fmla="*/ 166 h 10000"/>
                <a:gd name="connsiteX0" fmla="*/ 6443 w 10000"/>
                <a:gd name="connsiteY0" fmla="*/ 188 h 10022"/>
                <a:gd name="connsiteX1" fmla="*/ 4056 w 10000"/>
                <a:gd name="connsiteY1" fmla="*/ 188 h 10022"/>
                <a:gd name="connsiteX2" fmla="*/ 3621 w 10000"/>
                <a:gd name="connsiteY2" fmla="*/ 303 h 10022"/>
                <a:gd name="connsiteX3" fmla="*/ 3403 w 10000"/>
                <a:gd name="connsiteY3" fmla="*/ 355 h 10022"/>
                <a:gd name="connsiteX4" fmla="*/ 2391 w 10000"/>
                <a:gd name="connsiteY4" fmla="*/ 746 h 10022"/>
                <a:gd name="connsiteX5" fmla="*/ 1230 w 10000"/>
                <a:gd name="connsiteY5" fmla="*/ 1413 h 10022"/>
                <a:gd name="connsiteX6" fmla="*/ 870 w 10000"/>
                <a:gd name="connsiteY6" fmla="*/ 1746 h 10022"/>
                <a:gd name="connsiteX7" fmla="*/ 509 w 10000"/>
                <a:gd name="connsiteY7" fmla="*/ 2245 h 10022"/>
                <a:gd name="connsiteX8" fmla="*/ 0 w 10000"/>
                <a:gd name="connsiteY8" fmla="*/ 3579 h 10022"/>
                <a:gd name="connsiteX9" fmla="*/ 74 w 10000"/>
                <a:gd name="connsiteY9" fmla="*/ 4189 h 10022"/>
                <a:gd name="connsiteX10" fmla="*/ 577 w 10000"/>
                <a:gd name="connsiteY10" fmla="*/ 4303 h 10022"/>
                <a:gd name="connsiteX11" fmla="*/ 2174 w 10000"/>
                <a:gd name="connsiteY11" fmla="*/ 4412 h 10022"/>
                <a:gd name="connsiteX12" fmla="*/ 2391 w 10000"/>
                <a:gd name="connsiteY12" fmla="*/ 4522 h 10022"/>
                <a:gd name="connsiteX13" fmla="*/ 2534 w 10000"/>
                <a:gd name="connsiteY13" fmla="*/ 4856 h 10022"/>
                <a:gd name="connsiteX14" fmla="*/ 2391 w 10000"/>
                <a:gd name="connsiteY14" fmla="*/ 5412 h 10022"/>
                <a:gd name="connsiteX15" fmla="*/ 1739 w 10000"/>
                <a:gd name="connsiteY15" fmla="*/ 6246 h 10022"/>
                <a:gd name="connsiteX16" fmla="*/ 1379 w 10000"/>
                <a:gd name="connsiteY16" fmla="*/ 6855 h 10022"/>
                <a:gd name="connsiteX17" fmla="*/ 2249 w 10000"/>
                <a:gd name="connsiteY17" fmla="*/ 8189 h 10022"/>
                <a:gd name="connsiteX18" fmla="*/ 3118 w 10000"/>
                <a:gd name="connsiteY18" fmla="*/ 8137 h 10022"/>
                <a:gd name="connsiteX19" fmla="*/ 3988 w 10000"/>
                <a:gd name="connsiteY19" fmla="*/ 7803 h 10022"/>
                <a:gd name="connsiteX20" fmla="*/ 4857 w 10000"/>
                <a:gd name="connsiteY20" fmla="*/ 7412 h 10022"/>
                <a:gd name="connsiteX21" fmla="*/ 5727 w 10000"/>
                <a:gd name="connsiteY21" fmla="*/ 7636 h 10022"/>
                <a:gd name="connsiteX22" fmla="*/ 6012 w 10000"/>
                <a:gd name="connsiteY22" fmla="*/ 8137 h 10022"/>
                <a:gd name="connsiteX23" fmla="*/ 6739 w 10000"/>
                <a:gd name="connsiteY23" fmla="*/ 10022 h 10022"/>
                <a:gd name="connsiteX24" fmla="*/ 8478 w 10000"/>
                <a:gd name="connsiteY24" fmla="*/ 9802 h 10022"/>
                <a:gd name="connsiteX25" fmla="*/ 8838 w 10000"/>
                <a:gd name="connsiteY25" fmla="*/ 9579 h 10022"/>
                <a:gd name="connsiteX26" fmla="*/ 8987 w 10000"/>
                <a:gd name="connsiteY26" fmla="*/ 9412 h 10022"/>
                <a:gd name="connsiteX27" fmla="*/ 9205 w 10000"/>
                <a:gd name="connsiteY27" fmla="*/ 9303 h 10022"/>
                <a:gd name="connsiteX28" fmla="*/ 10000 w 10000"/>
                <a:gd name="connsiteY28" fmla="*/ 6637 h 10022"/>
                <a:gd name="connsiteX29" fmla="*/ 9491 w 10000"/>
                <a:gd name="connsiteY29" fmla="*/ 4579 h 10022"/>
                <a:gd name="connsiteX30" fmla="*/ 9130 w 10000"/>
                <a:gd name="connsiteY30" fmla="*/ 4189 h 10022"/>
                <a:gd name="connsiteX31" fmla="*/ 8838 w 10000"/>
                <a:gd name="connsiteY31" fmla="*/ 3746 h 10022"/>
                <a:gd name="connsiteX32" fmla="*/ 8621 w 10000"/>
                <a:gd name="connsiteY32" fmla="*/ 3137 h 10022"/>
                <a:gd name="connsiteX33" fmla="*/ 9130 w 10000"/>
                <a:gd name="connsiteY33" fmla="*/ 1689 h 10022"/>
                <a:gd name="connsiteX34" fmla="*/ 9130 w 10000"/>
                <a:gd name="connsiteY34" fmla="*/ 580 h 10022"/>
                <a:gd name="connsiteX35" fmla="*/ 8261 w 10000"/>
                <a:gd name="connsiteY35" fmla="*/ 136 h 10022"/>
                <a:gd name="connsiteX36" fmla="*/ 7826 w 10000"/>
                <a:gd name="connsiteY36" fmla="*/ 22 h 10022"/>
                <a:gd name="connsiteX37" fmla="*/ 6443 w 10000"/>
                <a:gd name="connsiteY37" fmla="*/ 188 h 10022"/>
                <a:gd name="connsiteX0" fmla="*/ 6443 w 10000"/>
                <a:gd name="connsiteY0" fmla="*/ 166 h 10000"/>
                <a:gd name="connsiteX1" fmla="*/ 4315 w 10000"/>
                <a:gd name="connsiteY1" fmla="*/ 529 h 10000"/>
                <a:gd name="connsiteX2" fmla="*/ 3621 w 10000"/>
                <a:gd name="connsiteY2" fmla="*/ 281 h 10000"/>
                <a:gd name="connsiteX3" fmla="*/ 3403 w 10000"/>
                <a:gd name="connsiteY3" fmla="*/ 333 h 10000"/>
                <a:gd name="connsiteX4" fmla="*/ 2391 w 10000"/>
                <a:gd name="connsiteY4" fmla="*/ 724 h 10000"/>
                <a:gd name="connsiteX5" fmla="*/ 1230 w 10000"/>
                <a:gd name="connsiteY5" fmla="*/ 1391 h 10000"/>
                <a:gd name="connsiteX6" fmla="*/ 870 w 10000"/>
                <a:gd name="connsiteY6" fmla="*/ 1724 h 10000"/>
                <a:gd name="connsiteX7" fmla="*/ 509 w 10000"/>
                <a:gd name="connsiteY7" fmla="*/ 2223 h 10000"/>
                <a:gd name="connsiteX8" fmla="*/ 0 w 10000"/>
                <a:gd name="connsiteY8" fmla="*/ 3557 h 10000"/>
                <a:gd name="connsiteX9" fmla="*/ 74 w 10000"/>
                <a:gd name="connsiteY9" fmla="*/ 4167 h 10000"/>
                <a:gd name="connsiteX10" fmla="*/ 577 w 10000"/>
                <a:gd name="connsiteY10" fmla="*/ 4281 h 10000"/>
                <a:gd name="connsiteX11" fmla="*/ 2174 w 10000"/>
                <a:gd name="connsiteY11" fmla="*/ 4390 h 10000"/>
                <a:gd name="connsiteX12" fmla="*/ 2391 w 10000"/>
                <a:gd name="connsiteY12" fmla="*/ 4500 h 10000"/>
                <a:gd name="connsiteX13" fmla="*/ 2534 w 10000"/>
                <a:gd name="connsiteY13" fmla="*/ 4834 h 10000"/>
                <a:gd name="connsiteX14" fmla="*/ 2391 w 10000"/>
                <a:gd name="connsiteY14" fmla="*/ 5390 h 10000"/>
                <a:gd name="connsiteX15" fmla="*/ 1739 w 10000"/>
                <a:gd name="connsiteY15" fmla="*/ 6224 h 10000"/>
                <a:gd name="connsiteX16" fmla="*/ 1379 w 10000"/>
                <a:gd name="connsiteY16" fmla="*/ 6833 h 10000"/>
                <a:gd name="connsiteX17" fmla="*/ 2249 w 10000"/>
                <a:gd name="connsiteY17" fmla="*/ 8167 h 10000"/>
                <a:gd name="connsiteX18" fmla="*/ 3118 w 10000"/>
                <a:gd name="connsiteY18" fmla="*/ 8115 h 10000"/>
                <a:gd name="connsiteX19" fmla="*/ 3988 w 10000"/>
                <a:gd name="connsiteY19" fmla="*/ 7781 h 10000"/>
                <a:gd name="connsiteX20" fmla="*/ 4857 w 10000"/>
                <a:gd name="connsiteY20" fmla="*/ 7390 h 10000"/>
                <a:gd name="connsiteX21" fmla="*/ 5727 w 10000"/>
                <a:gd name="connsiteY21" fmla="*/ 7614 h 10000"/>
                <a:gd name="connsiteX22" fmla="*/ 6012 w 10000"/>
                <a:gd name="connsiteY22" fmla="*/ 8115 h 10000"/>
                <a:gd name="connsiteX23" fmla="*/ 6739 w 10000"/>
                <a:gd name="connsiteY23" fmla="*/ 10000 h 10000"/>
                <a:gd name="connsiteX24" fmla="*/ 8478 w 10000"/>
                <a:gd name="connsiteY24" fmla="*/ 9780 h 10000"/>
                <a:gd name="connsiteX25" fmla="*/ 8838 w 10000"/>
                <a:gd name="connsiteY25" fmla="*/ 9557 h 10000"/>
                <a:gd name="connsiteX26" fmla="*/ 8987 w 10000"/>
                <a:gd name="connsiteY26" fmla="*/ 9390 h 10000"/>
                <a:gd name="connsiteX27" fmla="*/ 9205 w 10000"/>
                <a:gd name="connsiteY27" fmla="*/ 9281 h 10000"/>
                <a:gd name="connsiteX28" fmla="*/ 10000 w 10000"/>
                <a:gd name="connsiteY28" fmla="*/ 6615 h 10000"/>
                <a:gd name="connsiteX29" fmla="*/ 9491 w 10000"/>
                <a:gd name="connsiteY29" fmla="*/ 4557 h 10000"/>
                <a:gd name="connsiteX30" fmla="*/ 9130 w 10000"/>
                <a:gd name="connsiteY30" fmla="*/ 4167 h 10000"/>
                <a:gd name="connsiteX31" fmla="*/ 8838 w 10000"/>
                <a:gd name="connsiteY31" fmla="*/ 3724 h 10000"/>
                <a:gd name="connsiteX32" fmla="*/ 8621 w 10000"/>
                <a:gd name="connsiteY32" fmla="*/ 3115 h 10000"/>
                <a:gd name="connsiteX33" fmla="*/ 9130 w 10000"/>
                <a:gd name="connsiteY33" fmla="*/ 1667 h 10000"/>
                <a:gd name="connsiteX34" fmla="*/ 9130 w 10000"/>
                <a:gd name="connsiteY34" fmla="*/ 558 h 10000"/>
                <a:gd name="connsiteX35" fmla="*/ 8261 w 10000"/>
                <a:gd name="connsiteY35" fmla="*/ 114 h 10000"/>
                <a:gd name="connsiteX36" fmla="*/ 7826 w 10000"/>
                <a:gd name="connsiteY36" fmla="*/ 0 h 10000"/>
                <a:gd name="connsiteX37" fmla="*/ 6443 w 10000"/>
                <a:gd name="connsiteY37" fmla="*/ 166 h 10000"/>
                <a:gd name="connsiteX0" fmla="*/ 6443 w 10000"/>
                <a:gd name="connsiteY0" fmla="*/ 166 h 10000"/>
                <a:gd name="connsiteX1" fmla="*/ 4315 w 10000"/>
                <a:gd name="connsiteY1" fmla="*/ 529 h 10000"/>
                <a:gd name="connsiteX2" fmla="*/ 3855 w 10000"/>
                <a:gd name="connsiteY2" fmla="*/ 281 h 10000"/>
                <a:gd name="connsiteX3" fmla="*/ 3403 w 10000"/>
                <a:gd name="connsiteY3" fmla="*/ 333 h 10000"/>
                <a:gd name="connsiteX4" fmla="*/ 2391 w 10000"/>
                <a:gd name="connsiteY4" fmla="*/ 724 h 10000"/>
                <a:gd name="connsiteX5" fmla="*/ 1230 w 10000"/>
                <a:gd name="connsiteY5" fmla="*/ 1391 h 10000"/>
                <a:gd name="connsiteX6" fmla="*/ 870 w 10000"/>
                <a:gd name="connsiteY6" fmla="*/ 1724 h 10000"/>
                <a:gd name="connsiteX7" fmla="*/ 509 w 10000"/>
                <a:gd name="connsiteY7" fmla="*/ 2223 h 10000"/>
                <a:gd name="connsiteX8" fmla="*/ 0 w 10000"/>
                <a:gd name="connsiteY8" fmla="*/ 3557 h 10000"/>
                <a:gd name="connsiteX9" fmla="*/ 74 w 10000"/>
                <a:gd name="connsiteY9" fmla="*/ 4167 h 10000"/>
                <a:gd name="connsiteX10" fmla="*/ 577 w 10000"/>
                <a:gd name="connsiteY10" fmla="*/ 4281 h 10000"/>
                <a:gd name="connsiteX11" fmla="*/ 2174 w 10000"/>
                <a:gd name="connsiteY11" fmla="*/ 4390 h 10000"/>
                <a:gd name="connsiteX12" fmla="*/ 2391 w 10000"/>
                <a:gd name="connsiteY12" fmla="*/ 4500 h 10000"/>
                <a:gd name="connsiteX13" fmla="*/ 2534 w 10000"/>
                <a:gd name="connsiteY13" fmla="*/ 4834 h 10000"/>
                <a:gd name="connsiteX14" fmla="*/ 2391 w 10000"/>
                <a:gd name="connsiteY14" fmla="*/ 5390 h 10000"/>
                <a:gd name="connsiteX15" fmla="*/ 1739 w 10000"/>
                <a:gd name="connsiteY15" fmla="*/ 6224 h 10000"/>
                <a:gd name="connsiteX16" fmla="*/ 1379 w 10000"/>
                <a:gd name="connsiteY16" fmla="*/ 6833 h 10000"/>
                <a:gd name="connsiteX17" fmla="*/ 2249 w 10000"/>
                <a:gd name="connsiteY17" fmla="*/ 8167 h 10000"/>
                <a:gd name="connsiteX18" fmla="*/ 3118 w 10000"/>
                <a:gd name="connsiteY18" fmla="*/ 8115 h 10000"/>
                <a:gd name="connsiteX19" fmla="*/ 3988 w 10000"/>
                <a:gd name="connsiteY19" fmla="*/ 7781 h 10000"/>
                <a:gd name="connsiteX20" fmla="*/ 4857 w 10000"/>
                <a:gd name="connsiteY20" fmla="*/ 7390 h 10000"/>
                <a:gd name="connsiteX21" fmla="*/ 5727 w 10000"/>
                <a:gd name="connsiteY21" fmla="*/ 7614 h 10000"/>
                <a:gd name="connsiteX22" fmla="*/ 6012 w 10000"/>
                <a:gd name="connsiteY22" fmla="*/ 8115 h 10000"/>
                <a:gd name="connsiteX23" fmla="*/ 6739 w 10000"/>
                <a:gd name="connsiteY23" fmla="*/ 10000 h 10000"/>
                <a:gd name="connsiteX24" fmla="*/ 8478 w 10000"/>
                <a:gd name="connsiteY24" fmla="*/ 9780 h 10000"/>
                <a:gd name="connsiteX25" fmla="*/ 8838 w 10000"/>
                <a:gd name="connsiteY25" fmla="*/ 9557 h 10000"/>
                <a:gd name="connsiteX26" fmla="*/ 8987 w 10000"/>
                <a:gd name="connsiteY26" fmla="*/ 9390 h 10000"/>
                <a:gd name="connsiteX27" fmla="*/ 9205 w 10000"/>
                <a:gd name="connsiteY27" fmla="*/ 9281 h 10000"/>
                <a:gd name="connsiteX28" fmla="*/ 10000 w 10000"/>
                <a:gd name="connsiteY28" fmla="*/ 6615 h 10000"/>
                <a:gd name="connsiteX29" fmla="*/ 9491 w 10000"/>
                <a:gd name="connsiteY29" fmla="*/ 4557 h 10000"/>
                <a:gd name="connsiteX30" fmla="*/ 9130 w 10000"/>
                <a:gd name="connsiteY30" fmla="*/ 4167 h 10000"/>
                <a:gd name="connsiteX31" fmla="*/ 8838 w 10000"/>
                <a:gd name="connsiteY31" fmla="*/ 3724 h 10000"/>
                <a:gd name="connsiteX32" fmla="*/ 8621 w 10000"/>
                <a:gd name="connsiteY32" fmla="*/ 3115 h 10000"/>
                <a:gd name="connsiteX33" fmla="*/ 9130 w 10000"/>
                <a:gd name="connsiteY33" fmla="*/ 1667 h 10000"/>
                <a:gd name="connsiteX34" fmla="*/ 9130 w 10000"/>
                <a:gd name="connsiteY34" fmla="*/ 558 h 10000"/>
                <a:gd name="connsiteX35" fmla="*/ 8261 w 10000"/>
                <a:gd name="connsiteY35" fmla="*/ 114 h 10000"/>
                <a:gd name="connsiteX36" fmla="*/ 7826 w 10000"/>
                <a:gd name="connsiteY36" fmla="*/ 0 h 10000"/>
                <a:gd name="connsiteX37" fmla="*/ 6443 w 10000"/>
                <a:gd name="connsiteY37" fmla="*/ 166 h 10000"/>
                <a:gd name="connsiteX0" fmla="*/ 6443 w 10000"/>
                <a:gd name="connsiteY0" fmla="*/ 166 h 10000"/>
                <a:gd name="connsiteX1" fmla="*/ 4315 w 10000"/>
                <a:gd name="connsiteY1" fmla="*/ 529 h 10000"/>
                <a:gd name="connsiteX2" fmla="*/ 3855 w 10000"/>
                <a:gd name="connsiteY2" fmla="*/ 281 h 10000"/>
                <a:gd name="connsiteX3" fmla="*/ 3403 w 10000"/>
                <a:gd name="connsiteY3" fmla="*/ 333 h 10000"/>
                <a:gd name="connsiteX4" fmla="*/ 2416 w 10000"/>
                <a:gd name="connsiteY4" fmla="*/ 980 h 10000"/>
                <a:gd name="connsiteX5" fmla="*/ 1230 w 10000"/>
                <a:gd name="connsiteY5" fmla="*/ 1391 h 10000"/>
                <a:gd name="connsiteX6" fmla="*/ 870 w 10000"/>
                <a:gd name="connsiteY6" fmla="*/ 1724 h 10000"/>
                <a:gd name="connsiteX7" fmla="*/ 509 w 10000"/>
                <a:gd name="connsiteY7" fmla="*/ 2223 h 10000"/>
                <a:gd name="connsiteX8" fmla="*/ 0 w 10000"/>
                <a:gd name="connsiteY8" fmla="*/ 3557 h 10000"/>
                <a:gd name="connsiteX9" fmla="*/ 74 w 10000"/>
                <a:gd name="connsiteY9" fmla="*/ 4167 h 10000"/>
                <a:gd name="connsiteX10" fmla="*/ 577 w 10000"/>
                <a:gd name="connsiteY10" fmla="*/ 4281 h 10000"/>
                <a:gd name="connsiteX11" fmla="*/ 2174 w 10000"/>
                <a:gd name="connsiteY11" fmla="*/ 4390 h 10000"/>
                <a:gd name="connsiteX12" fmla="*/ 2391 w 10000"/>
                <a:gd name="connsiteY12" fmla="*/ 4500 h 10000"/>
                <a:gd name="connsiteX13" fmla="*/ 2534 w 10000"/>
                <a:gd name="connsiteY13" fmla="*/ 4834 h 10000"/>
                <a:gd name="connsiteX14" fmla="*/ 2391 w 10000"/>
                <a:gd name="connsiteY14" fmla="*/ 5390 h 10000"/>
                <a:gd name="connsiteX15" fmla="*/ 1739 w 10000"/>
                <a:gd name="connsiteY15" fmla="*/ 6224 h 10000"/>
                <a:gd name="connsiteX16" fmla="*/ 1379 w 10000"/>
                <a:gd name="connsiteY16" fmla="*/ 6833 h 10000"/>
                <a:gd name="connsiteX17" fmla="*/ 2249 w 10000"/>
                <a:gd name="connsiteY17" fmla="*/ 8167 h 10000"/>
                <a:gd name="connsiteX18" fmla="*/ 3118 w 10000"/>
                <a:gd name="connsiteY18" fmla="*/ 8115 h 10000"/>
                <a:gd name="connsiteX19" fmla="*/ 3988 w 10000"/>
                <a:gd name="connsiteY19" fmla="*/ 7781 h 10000"/>
                <a:gd name="connsiteX20" fmla="*/ 4857 w 10000"/>
                <a:gd name="connsiteY20" fmla="*/ 7390 h 10000"/>
                <a:gd name="connsiteX21" fmla="*/ 5727 w 10000"/>
                <a:gd name="connsiteY21" fmla="*/ 7614 h 10000"/>
                <a:gd name="connsiteX22" fmla="*/ 6012 w 10000"/>
                <a:gd name="connsiteY22" fmla="*/ 8115 h 10000"/>
                <a:gd name="connsiteX23" fmla="*/ 6739 w 10000"/>
                <a:gd name="connsiteY23" fmla="*/ 10000 h 10000"/>
                <a:gd name="connsiteX24" fmla="*/ 8478 w 10000"/>
                <a:gd name="connsiteY24" fmla="*/ 9780 h 10000"/>
                <a:gd name="connsiteX25" fmla="*/ 8838 w 10000"/>
                <a:gd name="connsiteY25" fmla="*/ 9557 h 10000"/>
                <a:gd name="connsiteX26" fmla="*/ 8987 w 10000"/>
                <a:gd name="connsiteY26" fmla="*/ 9390 h 10000"/>
                <a:gd name="connsiteX27" fmla="*/ 9205 w 10000"/>
                <a:gd name="connsiteY27" fmla="*/ 9281 h 10000"/>
                <a:gd name="connsiteX28" fmla="*/ 10000 w 10000"/>
                <a:gd name="connsiteY28" fmla="*/ 6615 h 10000"/>
                <a:gd name="connsiteX29" fmla="*/ 9491 w 10000"/>
                <a:gd name="connsiteY29" fmla="*/ 4557 h 10000"/>
                <a:gd name="connsiteX30" fmla="*/ 9130 w 10000"/>
                <a:gd name="connsiteY30" fmla="*/ 4167 h 10000"/>
                <a:gd name="connsiteX31" fmla="*/ 8838 w 10000"/>
                <a:gd name="connsiteY31" fmla="*/ 3724 h 10000"/>
                <a:gd name="connsiteX32" fmla="*/ 8621 w 10000"/>
                <a:gd name="connsiteY32" fmla="*/ 3115 h 10000"/>
                <a:gd name="connsiteX33" fmla="*/ 9130 w 10000"/>
                <a:gd name="connsiteY33" fmla="*/ 1667 h 10000"/>
                <a:gd name="connsiteX34" fmla="*/ 9130 w 10000"/>
                <a:gd name="connsiteY34" fmla="*/ 558 h 10000"/>
                <a:gd name="connsiteX35" fmla="*/ 8261 w 10000"/>
                <a:gd name="connsiteY35" fmla="*/ 114 h 10000"/>
                <a:gd name="connsiteX36" fmla="*/ 7826 w 10000"/>
                <a:gd name="connsiteY36" fmla="*/ 0 h 10000"/>
                <a:gd name="connsiteX37" fmla="*/ 6443 w 10000"/>
                <a:gd name="connsiteY37" fmla="*/ 166 h 10000"/>
                <a:gd name="connsiteX0" fmla="*/ 6443 w 10000"/>
                <a:gd name="connsiteY0" fmla="*/ 166 h 10000"/>
                <a:gd name="connsiteX1" fmla="*/ 4315 w 10000"/>
                <a:gd name="connsiteY1" fmla="*/ 529 h 10000"/>
                <a:gd name="connsiteX2" fmla="*/ 3855 w 10000"/>
                <a:gd name="connsiteY2" fmla="*/ 281 h 10000"/>
                <a:gd name="connsiteX3" fmla="*/ 3403 w 10000"/>
                <a:gd name="connsiteY3" fmla="*/ 333 h 10000"/>
                <a:gd name="connsiteX4" fmla="*/ 2416 w 10000"/>
                <a:gd name="connsiteY4" fmla="*/ 980 h 10000"/>
                <a:gd name="connsiteX5" fmla="*/ 1230 w 10000"/>
                <a:gd name="connsiteY5" fmla="*/ 1391 h 10000"/>
                <a:gd name="connsiteX6" fmla="*/ 870 w 10000"/>
                <a:gd name="connsiteY6" fmla="*/ 1724 h 10000"/>
                <a:gd name="connsiteX7" fmla="*/ 509 w 10000"/>
                <a:gd name="connsiteY7" fmla="*/ 2223 h 10000"/>
                <a:gd name="connsiteX8" fmla="*/ 0 w 10000"/>
                <a:gd name="connsiteY8" fmla="*/ 3557 h 10000"/>
                <a:gd name="connsiteX9" fmla="*/ 74 w 10000"/>
                <a:gd name="connsiteY9" fmla="*/ 4167 h 10000"/>
                <a:gd name="connsiteX10" fmla="*/ 577 w 10000"/>
                <a:gd name="connsiteY10" fmla="*/ 4281 h 10000"/>
                <a:gd name="connsiteX11" fmla="*/ 2174 w 10000"/>
                <a:gd name="connsiteY11" fmla="*/ 4390 h 10000"/>
                <a:gd name="connsiteX12" fmla="*/ 2391 w 10000"/>
                <a:gd name="connsiteY12" fmla="*/ 4500 h 10000"/>
                <a:gd name="connsiteX13" fmla="*/ 2534 w 10000"/>
                <a:gd name="connsiteY13" fmla="*/ 4834 h 10000"/>
                <a:gd name="connsiteX14" fmla="*/ 2391 w 10000"/>
                <a:gd name="connsiteY14" fmla="*/ 5390 h 10000"/>
                <a:gd name="connsiteX15" fmla="*/ 1739 w 10000"/>
                <a:gd name="connsiteY15" fmla="*/ 6224 h 10000"/>
                <a:gd name="connsiteX16" fmla="*/ 1379 w 10000"/>
                <a:gd name="connsiteY16" fmla="*/ 6833 h 10000"/>
                <a:gd name="connsiteX17" fmla="*/ 2249 w 10000"/>
                <a:gd name="connsiteY17" fmla="*/ 8167 h 10000"/>
                <a:gd name="connsiteX18" fmla="*/ 3118 w 10000"/>
                <a:gd name="connsiteY18" fmla="*/ 8115 h 10000"/>
                <a:gd name="connsiteX19" fmla="*/ 3988 w 10000"/>
                <a:gd name="connsiteY19" fmla="*/ 7781 h 10000"/>
                <a:gd name="connsiteX20" fmla="*/ 4857 w 10000"/>
                <a:gd name="connsiteY20" fmla="*/ 7390 h 10000"/>
                <a:gd name="connsiteX21" fmla="*/ 5727 w 10000"/>
                <a:gd name="connsiteY21" fmla="*/ 7614 h 10000"/>
                <a:gd name="connsiteX22" fmla="*/ 6012 w 10000"/>
                <a:gd name="connsiteY22" fmla="*/ 8115 h 10000"/>
                <a:gd name="connsiteX23" fmla="*/ 6739 w 10000"/>
                <a:gd name="connsiteY23" fmla="*/ 10000 h 10000"/>
                <a:gd name="connsiteX24" fmla="*/ 8478 w 10000"/>
                <a:gd name="connsiteY24" fmla="*/ 9780 h 10000"/>
                <a:gd name="connsiteX25" fmla="*/ 8838 w 10000"/>
                <a:gd name="connsiteY25" fmla="*/ 9557 h 10000"/>
                <a:gd name="connsiteX26" fmla="*/ 8987 w 10000"/>
                <a:gd name="connsiteY26" fmla="*/ 9390 h 10000"/>
                <a:gd name="connsiteX27" fmla="*/ 9205 w 10000"/>
                <a:gd name="connsiteY27" fmla="*/ 9281 h 10000"/>
                <a:gd name="connsiteX28" fmla="*/ 10000 w 10000"/>
                <a:gd name="connsiteY28" fmla="*/ 6615 h 10000"/>
                <a:gd name="connsiteX29" fmla="*/ 9491 w 10000"/>
                <a:gd name="connsiteY29" fmla="*/ 4557 h 10000"/>
                <a:gd name="connsiteX30" fmla="*/ 9130 w 10000"/>
                <a:gd name="connsiteY30" fmla="*/ 4167 h 10000"/>
                <a:gd name="connsiteX31" fmla="*/ 8838 w 10000"/>
                <a:gd name="connsiteY31" fmla="*/ 3724 h 10000"/>
                <a:gd name="connsiteX32" fmla="*/ 8621 w 10000"/>
                <a:gd name="connsiteY32" fmla="*/ 3115 h 10000"/>
                <a:gd name="connsiteX33" fmla="*/ 9130 w 10000"/>
                <a:gd name="connsiteY33" fmla="*/ 1667 h 10000"/>
                <a:gd name="connsiteX34" fmla="*/ 9130 w 10000"/>
                <a:gd name="connsiteY34" fmla="*/ 558 h 10000"/>
                <a:gd name="connsiteX35" fmla="*/ 8261 w 10000"/>
                <a:gd name="connsiteY35" fmla="*/ 114 h 10000"/>
                <a:gd name="connsiteX36" fmla="*/ 7826 w 10000"/>
                <a:gd name="connsiteY36" fmla="*/ 0 h 10000"/>
                <a:gd name="connsiteX37" fmla="*/ 6443 w 10000"/>
                <a:gd name="connsiteY37" fmla="*/ 166 h 10000"/>
                <a:gd name="connsiteX0" fmla="*/ 6443 w 10000"/>
                <a:gd name="connsiteY0" fmla="*/ 166 h 10000"/>
                <a:gd name="connsiteX1" fmla="*/ 4315 w 10000"/>
                <a:gd name="connsiteY1" fmla="*/ 529 h 10000"/>
                <a:gd name="connsiteX2" fmla="*/ 3855 w 10000"/>
                <a:gd name="connsiteY2" fmla="*/ 281 h 10000"/>
                <a:gd name="connsiteX3" fmla="*/ 3403 w 10000"/>
                <a:gd name="connsiteY3" fmla="*/ 333 h 10000"/>
                <a:gd name="connsiteX4" fmla="*/ 2416 w 10000"/>
                <a:gd name="connsiteY4" fmla="*/ 980 h 10000"/>
                <a:gd name="connsiteX5" fmla="*/ 1230 w 10000"/>
                <a:gd name="connsiteY5" fmla="*/ 1391 h 10000"/>
                <a:gd name="connsiteX6" fmla="*/ 870 w 10000"/>
                <a:gd name="connsiteY6" fmla="*/ 1724 h 10000"/>
                <a:gd name="connsiteX7" fmla="*/ 509 w 10000"/>
                <a:gd name="connsiteY7" fmla="*/ 2223 h 10000"/>
                <a:gd name="connsiteX8" fmla="*/ 0 w 10000"/>
                <a:gd name="connsiteY8" fmla="*/ 3557 h 10000"/>
                <a:gd name="connsiteX9" fmla="*/ 74 w 10000"/>
                <a:gd name="connsiteY9" fmla="*/ 4167 h 10000"/>
                <a:gd name="connsiteX10" fmla="*/ 577 w 10000"/>
                <a:gd name="connsiteY10" fmla="*/ 4281 h 10000"/>
                <a:gd name="connsiteX11" fmla="*/ 2174 w 10000"/>
                <a:gd name="connsiteY11" fmla="*/ 4390 h 10000"/>
                <a:gd name="connsiteX12" fmla="*/ 2391 w 10000"/>
                <a:gd name="connsiteY12" fmla="*/ 4500 h 10000"/>
                <a:gd name="connsiteX13" fmla="*/ 2534 w 10000"/>
                <a:gd name="connsiteY13" fmla="*/ 4834 h 10000"/>
                <a:gd name="connsiteX14" fmla="*/ 2391 w 10000"/>
                <a:gd name="connsiteY14" fmla="*/ 5390 h 10000"/>
                <a:gd name="connsiteX15" fmla="*/ 1739 w 10000"/>
                <a:gd name="connsiteY15" fmla="*/ 6224 h 10000"/>
                <a:gd name="connsiteX16" fmla="*/ 1379 w 10000"/>
                <a:gd name="connsiteY16" fmla="*/ 6833 h 10000"/>
                <a:gd name="connsiteX17" fmla="*/ 2249 w 10000"/>
                <a:gd name="connsiteY17" fmla="*/ 8167 h 10000"/>
                <a:gd name="connsiteX18" fmla="*/ 3118 w 10000"/>
                <a:gd name="connsiteY18" fmla="*/ 8115 h 10000"/>
                <a:gd name="connsiteX19" fmla="*/ 3988 w 10000"/>
                <a:gd name="connsiteY19" fmla="*/ 7781 h 10000"/>
                <a:gd name="connsiteX20" fmla="*/ 4857 w 10000"/>
                <a:gd name="connsiteY20" fmla="*/ 7390 h 10000"/>
                <a:gd name="connsiteX21" fmla="*/ 5727 w 10000"/>
                <a:gd name="connsiteY21" fmla="*/ 7614 h 10000"/>
                <a:gd name="connsiteX22" fmla="*/ 5864 w 10000"/>
                <a:gd name="connsiteY22" fmla="*/ 8243 h 10000"/>
                <a:gd name="connsiteX23" fmla="*/ 6739 w 10000"/>
                <a:gd name="connsiteY23" fmla="*/ 10000 h 10000"/>
                <a:gd name="connsiteX24" fmla="*/ 8478 w 10000"/>
                <a:gd name="connsiteY24" fmla="*/ 9780 h 10000"/>
                <a:gd name="connsiteX25" fmla="*/ 8838 w 10000"/>
                <a:gd name="connsiteY25" fmla="*/ 9557 h 10000"/>
                <a:gd name="connsiteX26" fmla="*/ 8987 w 10000"/>
                <a:gd name="connsiteY26" fmla="*/ 9390 h 10000"/>
                <a:gd name="connsiteX27" fmla="*/ 9205 w 10000"/>
                <a:gd name="connsiteY27" fmla="*/ 9281 h 10000"/>
                <a:gd name="connsiteX28" fmla="*/ 10000 w 10000"/>
                <a:gd name="connsiteY28" fmla="*/ 6615 h 10000"/>
                <a:gd name="connsiteX29" fmla="*/ 9491 w 10000"/>
                <a:gd name="connsiteY29" fmla="*/ 4557 h 10000"/>
                <a:gd name="connsiteX30" fmla="*/ 9130 w 10000"/>
                <a:gd name="connsiteY30" fmla="*/ 4167 h 10000"/>
                <a:gd name="connsiteX31" fmla="*/ 8838 w 10000"/>
                <a:gd name="connsiteY31" fmla="*/ 3724 h 10000"/>
                <a:gd name="connsiteX32" fmla="*/ 8621 w 10000"/>
                <a:gd name="connsiteY32" fmla="*/ 3115 h 10000"/>
                <a:gd name="connsiteX33" fmla="*/ 9130 w 10000"/>
                <a:gd name="connsiteY33" fmla="*/ 1667 h 10000"/>
                <a:gd name="connsiteX34" fmla="*/ 9130 w 10000"/>
                <a:gd name="connsiteY34" fmla="*/ 558 h 10000"/>
                <a:gd name="connsiteX35" fmla="*/ 8261 w 10000"/>
                <a:gd name="connsiteY35" fmla="*/ 114 h 10000"/>
                <a:gd name="connsiteX36" fmla="*/ 7826 w 10000"/>
                <a:gd name="connsiteY36" fmla="*/ 0 h 10000"/>
                <a:gd name="connsiteX37" fmla="*/ 6443 w 10000"/>
                <a:gd name="connsiteY37" fmla="*/ 166 h 10000"/>
                <a:gd name="connsiteX0" fmla="*/ 6443 w 10000"/>
                <a:gd name="connsiteY0" fmla="*/ 166 h 10000"/>
                <a:gd name="connsiteX1" fmla="*/ 4315 w 10000"/>
                <a:gd name="connsiteY1" fmla="*/ 529 h 10000"/>
                <a:gd name="connsiteX2" fmla="*/ 3855 w 10000"/>
                <a:gd name="connsiteY2" fmla="*/ 281 h 10000"/>
                <a:gd name="connsiteX3" fmla="*/ 3403 w 10000"/>
                <a:gd name="connsiteY3" fmla="*/ 333 h 10000"/>
                <a:gd name="connsiteX4" fmla="*/ 2416 w 10000"/>
                <a:gd name="connsiteY4" fmla="*/ 980 h 10000"/>
                <a:gd name="connsiteX5" fmla="*/ 1230 w 10000"/>
                <a:gd name="connsiteY5" fmla="*/ 1391 h 10000"/>
                <a:gd name="connsiteX6" fmla="*/ 870 w 10000"/>
                <a:gd name="connsiteY6" fmla="*/ 1724 h 10000"/>
                <a:gd name="connsiteX7" fmla="*/ 509 w 10000"/>
                <a:gd name="connsiteY7" fmla="*/ 2223 h 10000"/>
                <a:gd name="connsiteX8" fmla="*/ 0 w 10000"/>
                <a:gd name="connsiteY8" fmla="*/ 3557 h 10000"/>
                <a:gd name="connsiteX9" fmla="*/ 74 w 10000"/>
                <a:gd name="connsiteY9" fmla="*/ 4167 h 10000"/>
                <a:gd name="connsiteX10" fmla="*/ 577 w 10000"/>
                <a:gd name="connsiteY10" fmla="*/ 4281 h 10000"/>
                <a:gd name="connsiteX11" fmla="*/ 2174 w 10000"/>
                <a:gd name="connsiteY11" fmla="*/ 4390 h 10000"/>
                <a:gd name="connsiteX12" fmla="*/ 2391 w 10000"/>
                <a:gd name="connsiteY12" fmla="*/ 4500 h 10000"/>
                <a:gd name="connsiteX13" fmla="*/ 2534 w 10000"/>
                <a:gd name="connsiteY13" fmla="*/ 4834 h 10000"/>
                <a:gd name="connsiteX14" fmla="*/ 2391 w 10000"/>
                <a:gd name="connsiteY14" fmla="*/ 5390 h 10000"/>
                <a:gd name="connsiteX15" fmla="*/ 1739 w 10000"/>
                <a:gd name="connsiteY15" fmla="*/ 6224 h 10000"/>
                <a:gd name="connsiteX16" fmla="*/ 1379 w 10000"/>
                <a:gd name="connsiteY16" fmla="*/ 6833 h 10000"/>
                <a:gd name="connsiteX17" fmla="*/ 2249 w 10000"/>
                <a:gd name="connsiteY17" fmla="*/ 8167 h 10000"/>
                <a:gd name="connsiteX18" fmla="*/ 3118 w 10000"/>
                <a:gd name="connsiteY18" fmla="*/ 8115 h 10000"/>
                <a:gd name="connsiteX19" fmla="*/ 3988 w 10000"/>
                <a:gd name="connsiteY19" fmla="*/ 7781 h 10000"/>
                <a:gd name="connsiteX20" fmla="*/ 4857 w 10000"/>
                <a:gd name="connsiteY20" fmla="*/ 7390 h 10000"/>
                <a:gd name="connsiteX21" fmla="*/ 6010 w 10000"/>
                <a:gd name="connsiteY21" fmla="*/ 7529 h 10000"/>
                <a:gd name="connsiteX22" fmla="*/ 5864 w 10000"/>
                <a:gd name="connsiteY22" fmla="*/ 8243 h 10000"/>
                <a:gd name="connsiteX23" fmla="*/ 6739 w 10000"/>
                <a:gd name="connsiteY23" fmla="*/ 10000 h 10000"/>
                <a:gd name="connsiteX24" fmla="*/ 8478 w 10000"/>
                <a:gd name="connsiteY24" fmla="*/ 9780 h 10000"/>
                <a:gd name="connsiteX25" fmla="*/ 8838 w 10000"/>
                <a:gd name="connsiteY25" fmla="*/ 9557 h 10000"/>
                <a:gd name="connsiteX26" fmla="*/ 8987 w 10000"/>
                <a:gd name="connsiteY26" fmla="*/ 9390 h 10000"/>
                <a:gd name="connsiteX27" fmla="*/ 9205 w 10000"/>
                <a:gd name="connsiteY27" fmla="*/ 9281 h 10000"/>
                <a:gd name="connsiteX28" fmla="*/ 10000 w 10000"/>
                <a:gd name="connsiteY28" fmla="*/ 6615 h 10000"/>
                <a:gd name="connsiteX29" fmla="*/ 9491 w 10000"/>
                <a:gd name="connsiteY29" fmla="*/ 4557 h 10000"/>
                <a:gd name="connsiteX30" fmla="*/ 9130 w 10000"/>
                <a:gd name="connsiteY30" fmla="*/ 4167 h 10000"/>
                <a:gd name="connsiteX31" fmla="*/ 8838 w 10000"/>
                <a:gd name="connsiteY31" fmla="*/ 3724 h 10000"/>
                <a:gd name="connsiteX32" fmla="*/ 8621 w 10000"/>
                <a:gd name="connsiteY32" fmla="*/ 3115 h 10000"/>
                <a:gd name="connsiteX33" fmla="*/ 9130 w 10000"/>
                <a:gd name="connsiteY33" fmla="*/ 1667 h 10000"/>
                <a:gd name="connsiteX34" fmla="*/ 9130 w 10000"/>
                <a:gd name="connsiteY34" fmla="*/ 558 h 10000"/>
                <a:gd name="connsiteX35" fmla="*/ 8261 w 10000"/>
                <a:gd name="connsiteY35" fmla="*/ 114 h 10000"/>
                <a:gd name="connsiteX36" fmla="*/ 7826 w 10000"/>
                <a:gd name="connsiteY36" fmla="*/ 0 h 10000"/>
                <a:gd name="connsiteX37" fmla="*/ 6443 w 10000"/>
                <a:gd name="connsiteY37" fmla="*/ 166 h 10000"/>
                <a:gd name="connsiteX0" fmla="*/ 6443 w 10000"/>
                <a:gd name="connsiteY0" fmla="*/ 166 h 10000"/>
                <a:gd name="connsiteX1" fmla="*/ 4315 w 10000"/>
                <a:gd name="connsiteY1" fmla="*/ 529 h 10000"/>
                <a:gd name="connsiteX2" fmla="*/ 3855 w 10000"/>
                <a:gd name="connsiteY2" fmla="*/ 281 h 10000"/>
                <a:gd name="connsiteX3" fmla="*/ 3403 w 10000"/>
                <a:gd name="connsiteY3" fmla="*/ 333 h 10000"/>
                <a:gd name="connsiteX4" fmla="*/ 2416 w 10000"/>
                <a:gd name="connsiteY4" fmla="*/ 980 h 10000"/>
                <a:gd name="connsiteX5" fmla="*/ 1230 w 10000"/>
                <a:gd name="connsiteY5" fmla="*/ 1391 h 10000"/>
                <a:gd name="connsiteX6" fmla="*/ 870 w 10000"/>
                <a:gd name="connsiteY6" fmla="*/ 1724 h 10000"/>
                <a:gd name="connsiteX7" fmla="*/ 509 w 10000"/>
                <a:gd name="connsiteY7" fmla="*/ 2223 h 10000"/>
                <a:gd name="connsiteX8" fmla="*/ 0 w 10000"/>
                <a:gd name="connsiteY8" fmla="*/ 3557 h 10000"/>
                <a:gd name="connsiteX9" fmla="*/ 74 w 10000"/>
                <a:gd name="connsiteY9" fmla="*/ 4167 h 10000"/>
                <a:gd name="connsiteX10" fmla="*/ 577 w 10000"/>
                <a:gd name="connsiteY10" fmla="*/ 4281 h 10000"/>
                <a:gd name="connsiteX11" fmla="*/ 2174 w 10000"/>
                <a:gd name="connsiteY11" fmla="*/ 4390 h 10000"/>
                <a:gd name="connsiteX12" fmla="*/ 2391 w 10000"/>
                <a:gd name="connsiteY12" fmla="*/ 4500 h 10000"/>
                <a:gd name="connsiteX13" fmla="*/ 2534 w 10000"/>
                <a:gd name="connsiteY13" fmla="*/ 4834 h 10000"/>
                <a:gd name="connsiteX14" fmla="*/ 2391 w 10000"/>
                <a:gd name="connsiteY14" fmla="*/ 5390 h 10000"/>
                <a:gd name="connsiteX15" fmla="*/ 1739 w 10000"/>
                <a:gd name="connsiteY15" fmla="*/ 6224 h 10000"/>
                <a:gd name="connsiteX16" fmla="*/ 1379 w 10000"/>
                <a:gd name="connsiteY16" fmla="*/ 6833 h 10000"/>
                <a:gd name="connsiteX17" fmla="*/ 2249 w 10000"/>
                <a:gd name="connsiteY17" fmla="*/ 8167 h 10000"/>
                <a:gd name="connsiteX18" fmla="*/ 3118 w 10000"/>
                <a:gd name="connsiteY18" fmla="*/ 8115 h 10000"/>
                <a:gd name="connsiteX19" fmla="*/ 3988 w 10000"/>
                <a:gd name="connsiteY19" fmla="*/ 7781 h 10000"/>
                <a:gd name="connsiteX20" fmla="*/ 4857 w 10000"/>
                <a:gd name="connsiteY20" fmla="*/ 7390 h 10000"/>
                <a:gd name="connsiteX21" fmla="*/ 6010 w 10000"/>
                <a:gd name="connsiteY21" fmla="*/ 7529 h 10000"/>
                <a:gd name="connsiteX22" fmla="*/ 5864 w 10000"/>
                <a:gd name="connsiteY22" fmla="*/ 8243 h 10000"/>
                <a:gd name="connsiteX23" fmla="*/ 6739 w 10000"/>
                <a:gd name="connsiteY23" fmla="*/ 10000 h 10000"/>
                <a:gd name="connsiteX24" fmla="*/ 8478 w 10000"/>
                <a:gd name="connsiteY24" fmla="*/ 9780 h 10000"/>
                <a:gd name="connsiteX25" fmla="*/ 8838 w 10000"/>
                <a:gd name="connsiteY25" fmla="*/ 9557 h 10000"/>
                <a:gd name="connsiteX26" fmla="*/ 8987 w 10000"/>
                <a:gd name="connsiteY26" fmla="*/ 9390 h 10000"/>
                <a:gd name="connsiteX27" fmla="*/ 9205 w 10000"/>
                <a:gd name="connsiteY27" fmla="*/ 9281 h 10000"/>
                <a:gd name="connsiteX28" fmla="*/ 10000 w 10000"/>
                <a:gd name="connsiteY28" fmla="*/ 6615 h 10000"/>
                <a:gd name="connsiteX29" fmla="*/ 9491 w 10000"/>
                <a:gd name="connsiteY29" fmla="*/ 4557 h 10000"/>
                <a:gd name="connsiteX30" fmla="*/ 9130 w 10000"/>
                <a:gd name="connsiteY30" fmla="*/ 4167 h 10000"/>
                <a:gd name="connsiteX31" fmla="*/ 8838 w 10000"/>
                <a:gd name="connsiteY31" fmla="*/ 3724 h 10000"/>
                <a:gd name="connsiteX32" fmla="*/ 8621 w 10000"/>
                <a:gd name="connsiteY32" fmla="*/ 3115 h 10000"/>
                <a:gd name="connsiteX33" fmla="*/ 9130 w 10000"/>
                <a:gd name="connsiteY33" fmla="*/ 1667 h 10000"/>
                <a:gd name="connsiteX34" fmla="*/ 9130 w 10000"/>
                <a:gd name="connsiteY34" fmla="*/ 558 h 10000"/>
                <a:gd name="connsiteX35" fmla="*/ 8261 w 10000"/>
                <a:gd name="connsiteY35" fmla="*/ 114 h 10000"/>
                <a:gd name="connsiteX36" fmla="*/ 7826 w 10000"/>
                <a:gd name="connsiteY36" fmla="*/ 0 h 10000"/>
                <a:gd name="connsiteX37" fmla="*/ 6443 w 10000"/>
                <a:gd name="connsiteY37" fmla="*/ 166 h 10000"/>
                <a:gd name="connsiteX0" fmla="*/ 6443 w 10000"/>
                <a:gd name="connsiteY0" fmla="*/ 166 h 10000"/>
                <a:gd name="connsiteX1" fmla="*/ 4315 w 10000"/>
                <a:gd name="connsiteY1" fmla="*/ 529 h 10000"/>
                <a:gd name="connsiteX2" fmla="*/ 3855 w 10000"/>
                <a:gd name="connsiteY2" fmla="*/ 281 h 10000"/>
                <a:gd name="connsiteX3" fmla="*/ 3403 w 10000"/>
                <a:gd name="connsiteY3" fmla="*/ 333 h 10000"/>
                <a:gd name="connsiteX4" fmla="*/ 2416 w 10000"/>
                <a:gd name="connsiteY4" fmla="*/ 980 h 10000"/>
                <a:gd name="connsiteX5" fmla="*/ 1230 w 10000"/>
                <a:gd name="connsiteY5" fmla="*/ 1391 h 10000"/>
                <a:gd name="connsiteX6" fmla="*/ 870 w 10000"/>
                <a:gd name="connsiteY6" fmla="*/ 1724 h 10000"/>
                <a:gd name="connsiteX7" fmla="*/ 509 w 10000"/>
                <a:gd name="connsiteY7" fmla="*/ 2223 h 10000"/>
                <a:gd name="connsiteX8" fmla="*/ 0 w 10000"/>
                <a:gd name="connsiteY8" fmla="*/ 3557 h 10000"/>
                <a:gd name="connsiteX9" fmla="*/ 74 w 10000"/>
                <a:gd name="connsiteY9" fmla="*/ 4167 h 10000"/>
                <a:gd name="connsiteX10" fmla="*/ 577 w 10000"/>
                <a:gd name="connsiteY10" fmla="*/ 4281 h 10000"/>
                <a:gd name="connsiteX11" fmla="*/ 2174 w 10000"/>
                <a:gd name="connsiteY11" fmla="*/ 4390 h 10000"/>
                <a:gd name="connsiteX12" fmla="*/ 2391 w 10000"/>
                <a:gd name="connsiteY12" fmla="*/ 4500 h 10000"/>
                <a:gd name="connsiteX13" fmla="*/ 2534 w 10000"/>
                <a:gd name="connsiteY13" fmla="*/ 4834 h 10000"/>
                <a:gd name="connsiteX14" fmla="*/ 2391 w 10000"/>
                <a:gd name="connsiteY14" fmla="*/ 5390 h 10000"/>
                <a:gd name="connsiteX15" fmla="*/ 1739 w 10000"/>
                <a:gd name="connsiteY15" fmla="*/ 6224 h 10000"/>
                <a:gd name="connsiteX16" fmla="*/ 1379 w 10000"/>
                <a:gd name="connsiteY16" fmla="*/ 6833 h 10000"/>
                <a:gd name="connsiteX17" fmla="*/ 2249 w 10000"/>
                <a:gd name="connsiteY17" fmla="*/ 8167 h 10000"/>
                <a:gd name="connsiteX18" fmla="*/ 3118 w 10000"/>
                <a:gd name="connsiteY18" fmla="*/ 8115 h 10000"/>
                <a:gd name="connsiteX19" fmla="*/ 3988 w 10000"/>
                <a:gd name="connsiteY19" fmla="*/ 7781 h 10000"/>
                <a:gd name="connsiteX20" fmla="*/ 4857 w 10000"/>
                <a:gd name="connsiteY20" fmla="*/ 7390 h 10000"/>
                <a:gd name="connsiteX21" fmla="*/ 6010 w 10000"/>
                <a:gd name="connsiteY21" fmla="*/ 7529 h 10000"/>
                <a:gd name="connsiteX22" fmla="*/ 5864 w 10000"/>
                <a:gd name="connsiteY22" fmla="*/ 8243 h 10000"/>
                <a:gd name="connsiteX23" fmla="*/ 6739 w 10000"/>
                <a:gd name="connsiteY23" fmla="*/ 10000 h 10000"/>
                <a:gd name="connsiteX24" fmla="*/ 8478 w 10000"/>
                <a:gd name="connsiteY24" fmla="*/ 9780 h 10000"/>
                <a:gd name="connsiteX25" fmla="*/ 8838 w 10000"/>
                <a:gd name="connsiteY25" fmla="*/ 9557 h 10000"/>
                <a:gd name="connsiteX26" fmla="*/ 8987 w 10000"/>
                <a:gd name="connsiteY26" fmla="*/ 9390 h 10000"/>
                <a:gd name="connsiteX27" fmla="*/ 9205 w 10000"/>
                <a:gd name="connsiteY27" fmla="*/ 9281 h 10000"/>
                <a:gd name="connsiteX28" fmla="*/ 10000 w 10000"/>
                <a:gd name="connsiteY28" fmla="*/ 6615 h 10000"/>
                <a:gd name="connsiteX29" fmla="*/ 9491 w 10000"/>
                <a:gd name="connsiteY29" fmla="*/ 4557 h 10000"/>
                <a:gd name="connsiteX30" fmla="*/ 9130 w 10000"/>
                <a:gd name="connsiteY30" fmla="*/ 4167 h 10000"/>
                <a:gd name="connsiteX31" fmla="*/ 8838 w 10000"/>
                <a:gd name="connsiteY31" fmla="*/ 3724 h 10000"/>
                <a:gd name="connsiteX32" fmla="*/ 8621 w 10000"/>
                <a:gd name="connsiteY32" fmla="*/ 3115 h 10000"/>
                <a:gd name="connsiteX33" fmla="*/ 9130 w 10000"/>
                <a:gd name="connsiteY33" fmla="*/ 1667 h 10000"/>
                <a:gd name="connsiteX34" fmla="*/ 9130 w 10000"/>
                <a:gd name="connsiteY34" fmla="*/ 558 h 10000"/>
                <a:gd name="connsiteX35" fmla="*/ 8261 w 10000"/>
                <a:gd name="connsiteY35" fmla="*/ 114 h 10000"/>
                <a:gd name="connsiteX36" fmla="*/ 7826 w 10000"/>
                <a:gd name="connsiteY36" fmla="*/ 0 h 10000"/>
                <a:gd name="connsiteX37" fmla="*/ 6443 w 10000"/>
                <a:gd name="connsiteY37" fmla="*/ 166 h 10000"/>
                <a:gd name="connsiteX0" fmla="*/ 6443 w 10000"/>
                <a:gd name="connsiteY0" fmla="*/ 166 h 10000"/>
                <a:gd name="connsiteX1" fmla="*/ 4315 w 10000"/>
                <a:gd name="connsiteY1" fmla="*/ 529 h 10000"/>
                <a:gd name="connsiteX2" fmla="*/ 3855 w 10000"/>
                <a:gd name="connsiteY2" fmla="*/ 281 h 10000"/>
                <a:gd name="connsiteX3" fmla="*/ 3403 w 10000"/>
                <a:gd name="connsiteY3" fmla="*/ 333 h 10000"/>
                <a:gd name="connsiteX4" fmla="*/ 2416 w 10000"/>
                <a:gd name="connsiteY4" fmla="*/ 980 h 10000"/>
                <a:gd name="connsiteX5" fmla="*/ 1230 w 10000"/>
                <a:gd name="connsiteY5" fmla="*/ 1391 h 10000"/>
                <a:gd name="connsiteX6" fmla="*/ 870 w 10000"/>
                <a:gd name="connsiteY6" fmla="*/ 1724 h 10000"/>
                <a:gd name="connsiteX7" fmla="*/ 509 w 10000"/>
                <a:gd name="connsiteY7" fmla="*/ 2223 h 10000"/>
                <a:gd name="connsiteX8" fmla="*/ 0 w 10000"/>
                <a:gd name="connsiteY8" fmla="*/ 3557 h 10000"/>
                <a:gd name="connsiteX9" fmla="*/ 74 w 10000"/>
                <a:gd name="connsiteY9" fmla="*/ 4167 h 10000"/>
                <a:gd name="connsiteX10" fmla="*/ 577 w 10000"/>
                <a:gd name="connsiteY10" fmla="*/ 4281 h 10000"/>
                <a:gd name="connsiteX11" fmla="*/ 2174 w 10000"/>
                <a:gd name="connsiteY11" fmla="*/ 4390 h 10000"/>
                <a:gd name="connsiteX12" fmla="*/ 2391 w 10000"/>
                <a:gd name="connsiteY12" fmla="*/ 4500 h 10000"/>
                <a:gd name="connsiteX13" fmla="*/ 2534 w 10000"/>
                <a:gd name="connsiteY13" fmla="*/ 4834 h 10000"/>
                <a:gd name="connsiteX14" fmla="*/ 2391 w 10000"/>
                <a:gd name="connsiteY14" fmla="*/ 5390 h 10000"/>
                <a:gd name="connsiteX15" fmla="*/ 1739 w 10000"/>
                <a:gd name="connsiteY15" fmla="*/ 6224 h 10000"/>
                <a:gd name="connsiteX16" fmla="*/ 1379 w 10000"/>
                <a:gd name="connsiteY16" fmla="*/ 6833 h 10000"/>
                <a:gd name="connsiteX17" fmla="*/ 2249 w 10000"/>
                <a:gd name="connsiteY17" fmla="*/ 8167 h 10000"/>
                <a:gd name="connsiteX18" fmla="*/ 3118 w 10000"/>
                <a:gd name="connsiteY18" fmla="*/ 8115 h 10000"/>
                <a:gd name="connsiteX19" fmla="*/ 3988 w 10000"/>
                <a:gd name="connsiteY19" fmla="*/ 7781 h 10000"/>
                <a:gd name="connsiteX20" fmla="*/ 4857 w 10000"/>
                <a:gd name="connsiteY20" fmla="*/ 7390 h 10000"/>
                <a:gd name="connsiteX21" fmla="*/ 6010 w 10000"/>
                <a:gd name="connsiteY21" fmla="*/ 7529 h 10000"/>
                <a:gd name="connsiteX22" fmla="*/ 5876 w 10000"/>
                <a:gd name="connsiteY22" fmla="*/ 8585 h 10000"/>
                <a:gd name="connsiteX23" fmla="*/ 6739 w 10000"/>
                <a:gd name="connsiteY23" fmla="*/ 10000 h 10000"/>
                <a:gd name="connsiteX24" fmla="*/ 8478 w 10000"/>
                <a:gd name="connsiteY24" fmla="*/ 9780 h 10000"/>
                <a:gd name="connsiteX25" fmla="*/ 8838 w 10000"/>
                <a:gd name="connsiteY25" fmla="*/ 9557 h 10000"/>
                <a:gd name="connsiteX26" fmla="*/ 8987 w 10000"/>
                <a:gd name="connsiteY26" fmla="*/ 9390 h 10000"/>
                <a:gd name="connsiteX27" fmla="*/ 9205 w 10000"/>
                <a:gd name="connsiteY27" fmla="*/ 9281 h 10000"/>
                <a:gd name="connsiteX28" fmla="*/ 10000 w 10000"/>
                <a:gd name="connsiteY28" fmla="*/ 6615 h 10000"/>
                <a:gd name="connsiteX29" fmla="*/ 9491 w 10000"/>
                <a:gd name="connsiteY29" fmla="*/ 4557 h 10000"/>
                <a:gd name="connsiteX30" fmla="*/ 9130 w 10000"/>
                <a:gd name="connsiteY30" fmla="*/ 4167 h 10000"/>
                <a:gd name="connsiteX31" fmla="*/ 8838 w 10000"/>
                <a:gd name="connsiteY31" fmla="*/ 3724 h 10000"/>
                <a:gd name="connsiteX32" fmla="*/ 8621 w 10000"/>
                <a:gd name="connsiteY32" fmla="*/ 3115 h 10000"/>
                <a:gd name="connsiteX33" fmla="*/ 9130 w 10000"/>
                <a:gd name="connsiteY33" fmla="*/ 1667 h 10000"/>
                <a:gd name="connsiteX34" fmla="*/ 9130 w 10000"/>
                <a:gd name="connsiteY34" fmla="*/ 558 h 10000"/>
                <a:gd name="connsiteX35" fmla="*/ 8261 w 10000"/>
                <a:gd name="connsiteY35" fmla="*/ 114 h 10000"/>
                <a:gd name="connsiteX36" fmla="*/ 7826 w 10000"/>
                <a:gd name="connsiteY36" fmla="*/ 0 h 10000"/>
                <a:gd name="connsiteX37" fmla="*/ 6443 w 10000"/>
                <a:gd name="connsiteY37" fmla="*/ 166 h 10000"/>
                <a:gd name="connsiteX0" fmla="*/ 6443 w 10000"/>
                <a:gd name="connsiteY0" fmla="*/ 166 h 10000"/>
                <a:gd name="connsiteX1" fmla="*/ 4315 w 10000"/>
                <a:gd name="connsiteY1" fmla="*/ 529 h 10000"/>
                <a:gd name="connsiteX2" fmla="*/ 3855 w 10000"/>
                <a:gd name="connsiteY2" fmla="*/ 281 h 10000"/>
                <a:gd name="connsiteX3" fmla="*/ 3403 w 10000"/>
                <a:gd name="connsiteY3" fmla="*/ 333 h 10000"/>
                <a:gd name="connsiteX4" fmla="*/ 2416 w 10000"/>
                <a:gd name="connsiteY4" fmla="*/ 980 h 10000"/>
                <a:gd name="connsiteX5" fmla="*/ 1230 w 10000"/>
                <a:gd name="connsiteY5" fmla="*/ 1391 h 10000"/>
                <a:gd name="connsiteX6" fmla="*/ 870 w 10000"/>
                <a:gd name="connsiteY6" fmla="*/ 1724 h 10000"/>
                <a:gd name="connsiteX7" fmla="*/ 509 w 10000"/>
                <a:gd name="connsiteY7" fmla="*/ 2223 h 10000"/>
                <a:gd name="connsiteX8" fmla="*/ 0 w 10000"/>
                <a:gd name="connsiteY8" fmla="*/ 3557 h 10000"/>
                <a:gd name="connsiteX9" fmla="*/ 74 w 10000"/>
                <a:gd name="connsiteY9" fmla="*/ 4167 h 10000"/>
                <a:gd name="connsiteX10" fmla="*/ 577 w 10000"/>
                <a:gd name="connsiteY10" fmla="*/ 4281 h 10000"/>
                <a:gd name="connsiteX11" fmla="*/ 2174 w 10000"/>
                <a:gd name="connsiteY11" fmla="*/ 4390 h 10000"/>
                <a:gd name="connsiteX12" fmla="*/ 2391 w 10000"/>
                <a:gd name="connsiteY12" fmla="*/ 4500 h 10000"/>
                <a:gd name="connsiteX13" fmla="*/ 2534 w 10000"/>
                <a:gd name="connsiteY13" fmla="*/ 4834 h 10000"/>
                <a:gd name="connsiteX14" fmla="*/ 2391 w 10000"/>
                <a:gd name="connsiteY14" fmla="*/ 5390 h 10000"/>
                <a:gd name="connsiteX15" fmla="*/ 1739 w 10000"/>
                <a:gd name="connsiteY15" fmla="*/ 6224 h 10000"/>
                <a:gd name="connsiteX16" fmla="*/ 1379 w 10000"/>
                <a:gd name="connsiteY16" fmla="*/ 6833 h 10000"/>
                <a:gd name="connsiteX17" fmla="*/ 2249 w 10000"/>
                <a:gd name="connsiteY17" fmla="*/ 8167 h 10000"/>
                <a:gd name="connsiteX18" fmla="*/ 3118 w 10000"/>
                <a:gd name="connsiteY18" fmla="*/ 8115 h 10000"/>
                <a:gd name="connsiteX19" fmla="*/ 3988 w 10000"/>
                <a:gd name="connsiteY19" fmla="*/ 7781 h 10000"/>
                <a:gd name="connsiteX20" fmla="*/ 4857 w 10000"/>
                <a:gd name="connsiteY20" fmla="*/ 7390 h 10000"/>
                <a:gd name="connsiteX21" fmla="*/ 6010 w 10000"/>
                <a:gd name="connsiteY21" fmla="*/ 7529 h 10000"/>
                <a:gd name="connsiteX22" fmla="*/ 5876 w 10000"/>
                <a:gd name="connsiteY22" fmla="*/ 8585 h 10000"/>
                <a:gd name="connsiteX23" fmla="*/ 6739 w 10000"/>
                <a:gd name="connsiteY23" fmla="*/ 10000 h 10000"/>
                <a:gd name="connsiteX24" fmla="*/ 8478 w 10000"/>
                <a:gd name="connsiteY24" fmla="*/ 9780 h 10000"/>
                <a:gd name="connsiteX25" fmla="*/ 8838 w 10000"/>
                <a:gd name="connsiteY25" fmla="*/ 9557 h 10000"/>
                <a:gd name="connsiteX26" fmla="*/ 8987 w 10000"/>
                <a:gd name="connsiteY26" fmla="*/ 9390 h 10000"/>
                <a:gd name="connsiteX27" fmla="*/ 9205 w 10000"/>
                <a:gd name="connsiteY27" fmla="*/ 9281 h 10000"/>
                <a:gd name="connsiteX28" fmla="*/ 10000 w 10000"/>
                <a:gd name="connsiteY28" fmla="*/ 6615 h 10000"/>
                <a:gd name="connsiteX29" fmla="*/ 9491 w 10000"/>
                <a:gd name="connsiteY29" fmla="*/ 4557 h 10000"/>
                <a:gd name="connsiteX30" fmla="*/ 9130 w 10000"/>
                <a:gd name="connsiteY30" fmla="*/ 4167 h 10000"/>
                <a:gd name="connsiteX31" fmla="*/ 8838 w 10000"/>
                <a:gd name="connsiteY31" fmla="*/ 3724 h 10000"/>
                <a:gd name="connsiteX32" fmla="*/ 8621 w 10000"/>
                <a:gd name="connsiteY32" fmla="*/ 3115 h 10000"/>
                <a:gd name="connsiteX33" fmla="*/ 9130 w 10000"/>
                <a:gd name="connsiteY33" fmla="*/ 1667 h 10000"/>
                <a:gd name="connsiteX34" fmla="*/ 9130 w 10000"/>
                <a:gd name="connsiteY34" fmla="*/ 558 h 10000"/>
                <a:gd name="connsiteX35" fmla="*/ 8261 w 10000"/>
                <a:gd name="connsiteY35" fmla="*/ 114 h 10000"/>
                <a:gd name="connsiteX36" fmla="*/ 7826 w 10000"/>
                <a:gd name="connsiteY36" fmla="*/ 0 h 10000"/>
                <a:gd name="connsiteX37" fmla="*/ 6443 w 10000"/>
                <a:gd name="connsiteY37" fmla="*/ 166 h 10000"/>
                <a:gd name="connsiteX0" fmla="*/ 6443 w 10000"/>
                <a:gd name="connsiteY0" fmla="*/ 166 h 10000"/>
                <a:gd name="connsiteX1" fmla="*/ 4315 w 10000"/>
                <a:gd name="connsiteY1" fmla="*/ 529 h 10000"/>
                <a:gd name="connsiteX2" fmla="*/ 3855 w 10000"/>
                <a:gd name="connsiteY2" fmla="*/ 281 h 10000"/>
                <a:gd name="connsiteX3" fmla="*/ 3403 w 10000"/>
                <a:gd name="connsiteY3" fmla="*/ 333 h 10000"/>
                <a:gd name="connsiteX4" fmla="*/ 2416 w 10000"/>
                <a:gd name="connsiteY4" fmla="*/ 980 h 10000"/>
                <a:gd name="connsiteX5" fmla="*/ 1230 w 10000"/>
                <a:gd name="connsiteY5" fmla="*/ 1391 h 10000"/>
                <a:gd name="connsiteX6" fmla="*/ 870 w 10000"/>
                <a:gd name="connsiteY6" fmla="*/ 1724 h 10000"/>
                <a:gd name="connsiteX7" fmla="*/ 509 w 10000"/>
                <a:gd name="connsiteY7" fmla="*/ 2223 h 10000"/>
                <a:gd name="connsiteX8" fmla="*/ 0 w 10000"/>
                <a:gd name="connsiteY8" fmla="*/ 3557 h 10000"/>
                <a:gd name="connsiteX9" fmla="*/ 74 w 10000"/>
                <a:gd name="connsiteY9" fmla="*/ 4167 h 10000"/>
                <a:gd name="connsiteX10" fmla="*/ 577 w 10000"/>
                <a:gd name="connsiteY10" fmla="*/ 4281 h 10000"/>
                <a:gd name="connsiteX11" fmla="*/ 2174 w 10000"/>
                <a:gd name="connsiteY11" fmla="*/ 4390 h 10000"/>
                <a:gd name="connsiteX12" fmla="*/ 2391 w 10000"/>
                <a:gd name="connsiteY12" fmla="*/ 4500 h 10000"/>
                <a:gd name="connsiteX13" fmla="*/ 2534 w 10000"/>
                <a:gd name="connsiteY13" fmla="*/ 4834 h 10000"/>
                <a:gd name="connsiteX14" fmla="*/ 2391 w 10000"/>
                <a:gd name="connsiteY14" fmla="*/ 5390 h 10000"/>
                <a:gd name="connsiteX15" fmla="*/ 1739 w 10000"/>
                <a:gd name="connsiteY15" fmla="*/ 6224 h 10000"/>
                <a:gd name="connsiteX16" fmla="*/ 1379 w 10000"/>
                <a:gd name="connsiteY16" fmla="*/ 6833 h 10000"/>
                <a:gd name="connsiteX17" fmla="*/ 2249 w 10000"/>
                <a:gd name="connsiteY17" fmla="*/ 8167 h 10000"/>
                <a:gd name="connsiteX18" fmla="*/ 3118 w 10000"/>
                <a:gd name="connsiteY18" fmla="*/ 8115 h 10000"/>
                <a:gd name="connsiteX19" fmla="*/ 3988 w 10000"/>
                <a:gd name="connsiteY19" fmla="*/ 7781 h 10000"/>
                <a:gd name="connsiteX20" fmla="*/ 4857 w 10000"/>
                <a:gd name="connsiteY20" fmla="*/ 7390 h 10000"/>
                <a:gd name="connsiteX21" fmla="*/ 6010 w 10000"/>
                <a:gd name="connsiteY21" fmla="*/ 7529 h 10000"/>
                <a:gd name="connsiteX22" fmla="*/ 5876 w 10000"/>
                <a:gd name="connsiteY22" fmla="*/ 8585 h 10000"/>
                <a:gd name="connsiteX23" fmla="*/ 6739 w 10000"/>
                <a:gd name="connsiteY23" fmla="*/ 10000 h 10000"/>
                <a:gd name="connsiteX24" fmla="*/ 8478 w 10000"/>
                <a:gd name="connsiteY24" fmla="*/ 9780 h 10000"/>
                <a:gd name="connsiteX25" fmla="*/ 8838 w 10000"/>
                <a:gd name="connsiteY25" fmla="*/ 9557 h 10000"/>
                <a:gd name="connsiteX26" fmla="*/ 8987 w 10000"/>
                <a:gd name="connsiteY26" fmla="*/ 9390 h 10000"/>
                <a:gd name="connsiteX27" fmla="*/ 9205 w 10000"/>
                <a:gd name="connsiteY27" fmla="*/ 9281 h 10000"/>
                <a:gd name="connsiteX28" fmla="*/ 10000 w 10000"/>
                <a:gd name="connsiteY28" fmla="*/ 6615 h 10000"/>
                <a:gd name="connsiteX29" fmla="*/ 9491 w 10000"/>
                <a:gd name="connsiteY29" fmla="*/ 4557 h 10000"/>
                <a:gd name="connsiteX30" fmla="*/ 9130 w 10000"/>
                <a:gd name="connsiteY30" fmla="*/ 4167 h 10000"/>
                <a:gd name="connsiteX31" fmla="*/ 8838 w 10000"/>
                <a:gd name="connsiteY31" fmla="*/ 3724 h 10000"/>
                <a:gd name="connsiteX32" fmla="*/ 8621 w 10000"/>
                <a:gd name="connsiteY32" fmla="*/ 3115 h 10000"/>
                <a:gd name="connsiteX33" fmla="*/ 9130 w 10000"/>
                <a:gd name="connsiteY33" fmla="*/ 1667 h 10000"/>
                <a:gd name="connsiteX34" fmla="*/ 9130 w 10000"/>
                <a:gd name="connsiteY34" fmla="*/ 558 h 10000"/>
                <a:gd name="connsiteX35" fmla="*/ 8261 w 10000"/>
                <a:gd name="connsiteY35" fmla="*/ 114 h 10000"/>
                <a:gd name="connsiteX36" fmla="*/ 7826 w 10000"/>
                <a:gd name="connsiteY36" fmla="*/ 0 h 10000"/>
                <a:gd name="connsiteX37" fmla="*/ 6443 w 10000"/>
                <a:gd name="connsiteY37" fmla="*/ 166 h 10000"/>
                <a:gd name="connsiteX0" fmla="*/ 6443 w 10000"/>
                <a:gd name="connsiteY0" fmla="*/ 166 h 10000"/>
                <a:gd name="connsiteX1" fmla="*/ 4315 w 10000"/>
                <a:gd name="connsiteY1" fmla="*/ 529 h 10000"/>
                <a:gd name="connsiteX2" fmla="*/ 3855 w 10000"/>
                <a:gd name="connsiteY2" fmla="*/ 281 h 10000"/>
                <a:gd name="connsiteX3" fmla="*/ 3403 w 10000"/>
                <a:gd name="connsiteY3" fmla="*/ 333 h 10000"/>
                <a:gd name="connsiteX4" fmla="*/ 2416 w 10000"/>
                <a:gd name="connsiteY4" fmla="*/ 980 h 10000"/>
                <a:gd name="connsiteX5" fmla="*/ 1230 w 10000"/>
                <a:gd name="connsiteY5" fmla="*/ 1391 h 10000"/>
                <a:gd name="connsiteX6" fmla="*/ 870 w 10000"/>
                <a:gd name="connsiteY6" fmla="*/ 1724 h 10000"/>
                <a:gd name="connsiteX7" fmla="*/ 509 w 10000"/>
                <a:gd name="connsiteY7" fmla="*/ 2223 h 10000"/>
                <a:gd name="connsiteX8" fmla="*/ 0 w 10000"/>
                <a:gd name="connsiteY8" fmla="*/ 3557 h 10000"/>
                <a:gd name="connsiteX9" fmla="*/ 74 w 10000"/>
                <a:gd name="connsiteY9" fmla="*/ 4167 h 10000"/>
                <a:gd name="connsiteX10" fmla="*/ 577 w 10000"/>
                <a:gd name="connsiteY10" fmla="*/ 4281 h 10000"/>
                <a:gd name="connsiteX11" fmla="*/ 2174 w 10000"/>
                <a:gd name="connsiteY11" fmla="*/ 4390 h 10000"/>
                <a:gd name="connsiteX12" fmla="*/ 2391 w 10000"/>
                <a:gd name="connsiteY12" fmla="*/ 4500 h 10000"/>
                <a:gd name="connsiteX13" fmla="*/ 2534 w 10000"/>
                <a:gd name="connsiteY13" fmla="*/ 4834 h 10000"/>
                <a:gd name="connsiteX14" fmla="*/ 2391 w 10000"/>
                <a:gd name="connsiteY14" fmla="*/ 5390 h 10000"/>
                <a:gd name="connsiteX15" fmla="*/ 1739 w 10000"/>
                <a:gd name="connsiteY15" fmla="*/ 6224 h 10000"/>
                <a:gd name="connsiteX16" fmla="*/ 1379 w 10000"/>
                <a:gd name="connsiteY16" fmla="*/ 6833 h 10000"/>
                <a:gd name="connsiteX17" fmla="*/ 2249 w 10000"/>
                <a:gd name="connsiteY17" fmla="*/ 8167 h 10000"/>
                <a:gd name="connsiteX18" fmla="*/ 3118 w 10000"/>
                <a:gd name="connsiteY18" fmla="*/ 8115 h 10000"/>
                <a:gd name="connsiteX19" fmla="*/ 3988 w 10000"/>
                <a:gd name="connsiteY19" fmla="*/ 7781 h 10000"/>
                <a:gd name="connsiteX20" fmla="*/ 4857 w 10000"/>
                <a:gd name="connsiteY20" fmla="*/ 7390 h 10000"/>
                <a:gd name="connsiteX21" fmla="*/ 6010 w 10000"/>
                <a:gd name="connsiteY21" fmla="*/ 7529 h 10000"/>
                <a:gd name="connsiteX22" fmla="*/ 5876 w 10000"/>
                <a:gd name="connsiteY22" fmla="*/ 8585 h 10000"/>
                <a:gd name="connsiteX23" fmla="*/ 6739 w 10000"/>
                <a:gd name="connsiteY23" fmla="*/ 10000 h 10000"/>
                <a:gd name="connsiteX24" fmla="*/ 8478 w 10000"/>
                <a:gd name="connsiteY24" fmla="*/ 9780 h 10000"/>
                <a:gd name="connsiteX25" fmla="*/ 8838 w 10000"/>
                <a:gd name="connsiteY25" fmla="*/ 9557 h 10000"/>
                <a:gd name="connsiteX26" fmla="*/ 8987 w 10000"/>
                <a:gd name="connsiteY26" fmla="*/ 9390 h 10000"/>
                <a:gd name="connsiteX27" fmla="*/ 9205 w 10000"/>
                <a:gd name="connsiteY27" fmla="*/ 9281 h 10000"/>
                <a:gd name="connsiteX28" fmla="*/ 10000 w 10000"/>
                <a:gd name="connsiteY28" fmla="*/ 6615 h 10000"/>
                <a:gd name="connsiteX29" fmla="*/ 9491 w 10000"/>
                <a:gd name="connsiteY29" fmla="*/ 4557 h 10000"/>
                <a:gd name="connsiteX30" fmla="*/ 9130 w 10000"/>
                <a:gd name="connsiteY30" fmla="*/ 4167 h 10000"/>
                <a:gd name="connsiteX31" fmla="*/ 8838 w 10000"/>
                <a:gd name="connsiteY31" fmla="*/ 3724 h 10000"/>
                <a:gd name="connsiteX32" fmla="*/ 8621 w 10000"/>
                <a:gd name="connsiteY32" fmla="*/ 3115 h 10000"/>
                <a:gd name="connsiteX33" fmla="*/ 9130 w 10000"/>
                <a:gd name="connsiteY33" fmla="*/ 1667 h 10000"/>
                <a:gd name="connsiteX34" fmla="*/ 9130 w 10000"/>
                <a:gd name="connsiteY34" fmla="*/ 558 h 10000"/>
                <a:gd name="connsiteX35" fmla="*/ 8261 w 10000"/>
                <a:gd name="connsiteY35" fmla="*/ 114 h 10000"/>
                <a:gd name="connsiteX36" fmla="*/ 7826 w 10000"/>
                <a:gd name="connsiteY36" fmla="*/ 0 h 10000"/>
                <a:gd name="connsiteX37" fmla="*/ 6443 w 10000"/>
                <a:gd name="connsiteY37" fmla="*/ 166 h 10000"/>
                <a:gd name="connsiteX0" fmla="*/ 6443 w 10000"/>
                <a:gd name="connsiteY0" fmla="*/ 166 h 10000"/>
                <a:gd name="connsiteX1" fmla="*/ 4315 w 10000"/>
                <a:gd name="connsiteY1" fmla="*/ 529 h 10000"/>
                <a:gd name="connsiteX2" fmla="*/ 3855 w 10000"/>
                <a:gd name="connsiteY2" fmla="*/ 281 h 10000"/>
                <a:gd name="connsiteX3" fmla="*/ 3403 w 10000"/>
                <a:gd name="connsiteY3" fmla="*/ 333 h 10000"/>
                <a:gd name="connsiteX4" fmla="*/ 2416 w 10000"/>
                <a:gd name="connsiteY4" fmla="*/ 980 h 10000"/>
                <a:gd name="connsiteX5" fmla="*/ 1230 w 10000"/>
                <a:gd name="connsiteY5" fmla="*/ 1391 h 10000"/>
                <a:gd name="connsiteX6" fmla="*/ 870 w 10000"/>
                <a:gd name="connsiteY6" fmla="*/ 1724 h 10000"/>
                <a:gd name="connsiteX7" fmla="*/ 509 w 10000"/>
                <a:gd name="connsiteY7" fmla="*/ 2223 h 10000"/>
                <a:gd name="connsiteX8" fmla="*/ 0 w 10000"/>
                <a:gd name="connsiteY8" fmla="*/ 3557 h 10000"/>
                <a:gd name="connsiteX9" fmla="*/ 74 w 10000"/>
                <a:gd name="connsiteY9" fmla="*/ 4167 h 10000"/>
                <a:gd name="connsiteX10" fmla="*/ 577 w 10000"/>
                <a:gd name="connsiteY10" fmla="*/ 4281 h 10000"/>
                <a:gd name="connsiteX11" fmla="*/ 2174 w 10000"/>
                <a:gd name="connsiteY11" fmla="*/ 4390 h 10000"/>
                <a:gd name="connsiteX12" fmla="*/ 2391 w 10000"/>
                <a:gd name="connsiteY12" fmla="*/ 4500 h 10000"/>
                <a:gd name="connsiteX13" fmla="*/ 2534 w 10000"/>
                <a:gd name="connsiteY13" fmla="*/ 4834 h 10000"/>
                <a:gd name="connsiteX14" fmla="*/ 2391 w 10000"/>
                <a:gd name="connsiteY14" fmla="*/ 5390 h 10000"/>
                <a:gd name="connsiteX15" fmla="*/ 1739 w 10000"/>
                <a:gd name="connsiteY15" fmla="*/ 6224 h 10000"/>
                <a:gd name="connsiteX16" fmla="*/ 1379 w 10000"/>
                <a:gd name="connsiteY16" fmla="*/ 6833 h 10000"/>
                <a:gd name="connsiteX17" fmla="*/ 2249 w 10000"/>
                <a:gd name="connsiteY17" fmla="*/ 8167 h 10000"/>
                <a:gd name="connsiteX18" fmla="*/ 3118 w 10000"/>
                <a:gd name="connsiteY18" fmla="*/ 8115 h 10000"/>
                <a:gd name="connsiteX19" fmla="*/ 3988 w 10000"/>
                <a:gd name="connsiteY19" fmla="*/ 7781 h 10000"/>
                <a:gd name="connsiteX20" fmla="*/ 4857 w 10000"/>
                <a:gd name="connsiteY20" fmla="*/ 7390 h 10000"/>
                <a:gd name="connsiteX21" fmla="*/ 6010 w 10000"/>
                <a:gd name="connsiteY21" fmla="*/ 7529 h 10000"/>
                <a:gd name="connsiteX22" fmla="*/ 5876 w 10000"/>
                <a:gd name="connsiteY22" fmla="*/ 8585 h 10000"/>
                <a:gd name="connsiteX23" fmla="*/ 6739 w 10000"/>
                <a:gd name="connsiteY23" fmla="*/ 10000 h 10000"/>
                <a:gd name="connsiteX24" fmla="*/ 8478 w 10000"/>
                <a:gd name="connsiteY24" fmla="*/ 9780 h 10000"/>
                <a:gd name="connsiteX25" fmla="*/ 8838 w 10000"/>
                <a:gd name="connsiteY25" fmla="*/ 9557 h 10000"/>
                <a:gd name="connsiteX26" fmla="*/ 8987 w 10000"/>
                <a:gd name="connsiteY26" fmla="*/ 9390 h 10000"/>
                <a:gd name="connsiteX27" fmla="*/ 9205 w 10000"/>
                <a:gd name="connsiteY27" fmla="*/ 9281 h 10000"/>
                <a:gd name="connsiteX28" fmla="*/ 10000 w 10000"/>
                <a:gd name="connsiteY28" fmla="*/ 6615 h 10000"/>
                <a:gd name="connsiteX29" fmla="*/ 9491 w 10000"/>
                <a:gd name="connsiteY29" fmla="*/ 4557 h 10000"/>
                <a:gd name="connsiteX30" fmla="*/ 9130 w 10000"/>
                <a:gd name="connsiteY30" fmla="*/ 4167 h 10000"/>
                <a:gd name="connsiteX31" fmla="*/ 8838 w 10000"/>
                <a:gd name="connsiteY31" fmla="*/ 3724 h 10000"/>
                <a:gd name="connsiteX32" fmla="*/ 8621 w 10000"/>
                <a:gd name="connsiteY32" fmla="*/ 3115 h 10000"/>
                <a:gd name="connsiteX33" fmla="*/ 9130 w 10000"/>
                <a:gd name="connsiteY33" fmla="*/ 1667 h 10000"/>
                <a:gd name="connsiteX34" fmla="*/ 9130 w 10000"/>
                <a:gd name="connsiteY34" fmla="*/ 558 h 10000"/>
                <a:gd name="connsiteX35" fmla="*/ 8261 w 10000"/>
                <a:gd name="connsiteY35" fmla="*/ 114 h 10000"/>
                <a:gd name="connsiteX36" fmla="*/ 7826 w 10000"/>
                <a:gd name="connsiteY36" fmla="*/ 0 h 10000"/>
                <a:gd name="connsiteX37" fmla="*/ 6443 w 10000"/>
                <a:gd name="connsiteY37" fmla="*/ 166 h 10000"/>
                <a:gd name="connsiteX0" fmla="*/ 6443 w 10000"/>
                <a:gd name="connsiteY0" fmla="*/ 166 h 10000"/>
                <a:gd name="connsiteX1" fmla="*/ 4315 w 10000"/>
                <a:gd name="connsiteY1" fmla="*/ 529 h 10000"/>
                <a:gd name="connsiteX2" fmla="*/ 3855 w 10000"/>
                <a:gd name="connsiteY2" fmla="*/ 281 h 10000"/>
                <a:gd name="connsiteX3" fmla="*/ 3403 w 10000"/>
                <a:gd name="connsiteY3" fmla="*/ 333 h 10000"/>
                <a:gd name="connsiteX4" fmla="*/ 2416 w 10000"/>
                <a:gd name="connsiteY4" fmla="*/ 980 h 10000"/>
                <a:gd name="connsiteX5" fmla="*/ 1230 w 10000"/>
                <a:gd name="connsiteY5" fmla="*/ 1391 h 10000"/>
                <a:gd name="connsiteX6" fmla="*/ 870 w 10000"/>
                <a:gd name="connsiteY6" fmla="*/ 1724 h 10000"/>
                <a:gd name="connsiteX7" fmla="*/ 509 w 10000"/>
                <a:gd name="connsiteY7" fmla="*/ 2223 h 10000"/>
                <a:gd name="connsiteX8" fmla="*/ 0 w 10000"/>
                <a:gd name="connsiteY8" fmla="*/ 3557 h 10000"/>
                <a:gd name="connsiteX9" fmla="*/ 74 w 10000"/>
                <a:gd name="connsiteY9" fmla="*/ 4167 h 10000"/>
                <a:gd name="connsiteX10" fmla="*/ 577 w 10000"/>
                <a:gd name="connsiteY10" fmla="*/ 4281 h 10000"/>
                <a:gd name="connsiteX11" fmla="*/ 2174 w 10000"/>
                <a:gd name="connsiteY11" fmla="*/ 4390 h 10000"/>
                <a:gd name="connsiteX12" fmla="*/ 2391 w 10000"/>
                <a:gd name="connsiteY12" fmla="*/ 4500 h 10000"/>
                <a:gd name="connsiteX13" fmla="*/ 2534 w 10000"/>
                <a:gd name="connsiteY13" fmla="*/ 4834 h 10000"/>
                <a:gd name="connsiteX14" fmla="*/ 2391 w 10000"/>
                <a:gd name="connsiteY14" fmla="*/ 5390 h 10000"/>
                <a:gd name="connsiteX15" fmla="*/ 1739 w 10000"/>
                <a:gd name="connsiteY15" fmla="*/ 6224 h 10000"/>
                <a:gd name="connsiteX16" fmla="*/ 1379 w 10000"/>
                <a:gd name="connsiteY16" fmla="*/ 6833 h 10000"/>
                <a:gd name="connsiteX17" fmla="*/ 2249 w 10000"/>
                <a:gd name="connsiteY17" fmla="*/ 8167 h 10000"/>
                <a:gd name="connsiteX18" fmla="*/ 3118 w 10000"/>
                <a:gd name="connsiteY18" fmla="*/ 8115 h 10000"/>
                <a:gd name="connsiteX19" fmla="*/ 3988 w 10000"/>
                <a:gd name="connsiteY19" fmla="*/ 7781 h 10000"/>
                <a:gd name="connsiteX20" fmla="*/ 4857 w 10000"/>
                <a:gd name="connsiteY20" fmla="*/ 7390 h 10000"/>
                <a:gd name="connsiteX21" fmla="*/ 6010 w 10000"/>
                <a:gd name="connsiteY21" fmla="*/ 7529 h 10000"/>
                <a:gd name="connsiteX22" fmla="*/ 5876 w 10000"/>
                <a:gd name="connsiteY22" fmla="*/ 8585 h 10000"/>
                <a:gd name="connsiteX23" fmla="*/ 6739 w 10000"/>
                <a:gd name="connsiteY23" fmla="*/ 10000 h 10000"/>
                <a:gd name="connsiteX24" fmla="*/ 8478 w 10000"/>
                <a:gd name="connsiteY24" fmla="*/ 9780 h 10000"/>
                <a:gd name="connsiteX25" fmla="*/ 8838 w 10000"/>
                <a:gd name="connsiteY25" fmla="*/ 9557 h 10000"/>
                <a:gd name="connsiteX26" fmla="*/ 8987 w 10000"/>
                <a:gd name="connsiteY26" fmla="*/ 9390 h 10000"/>
                <a:gd name="connsiteX27" fmla="*/ 9205 w 10000"/>
                <a:gd name="connsiteY27" fmla="*/ 9281 h 10000"/>
                <a:gd name="connsiteX28" fmla="*/ 10000 w 10000"/>
                <a:gd name="connsiteY28" fmla="*/ 6615 h 10000"/>
                <a:gd name="connsiteX29" fmla="*/ 9491 w 10000"/>
                <a:gd name="connsiteY29" fmla="*/ 4557 h 10000"/>
                <a:gd name="connsiteX30" fmla="*/ 9130 w 10000"/>
                <a:gd name="connsiteY30" fmla="*/ 4167 h 10000"/>
                <a:gd name="connsiteX31" fmla="*/ 8838 w 10000"/>
                <a:gd name="connsiteY31" fmla="*/ 3724 h 10000"/>
                <a:gd name="connsiteX32" fmla="*/ 8621 w 10000"/>
                <a:gd name="connsiteY32" fmla="*/ 3115 h 10000"/>
                <a:gd name="connsiteX33" fmla="*/ 9130 w 10000"/>
                <a:gd name="connsiteY33" fmla="*/ 1667 h 10000"/>
                <a:gd name="connsiteX34" fmla="*/ 9130 w 10000"/>
                <a:gd name="connsiteY34" fmla="*/ 558 h 10000"/>
                <a:gd name="connsiteX35" fmla="*/ 8261 w 10000"/>
                <a:gd name="connsiteY35" fmla="*/ 114 h 10000"/>
                <a:gd name="connsiteX36" fmla="*/ 7826 w 10000"/>
                <a:gd name="connsiteY36" fmla="*/ 0 h 10000"/>
                <a:gd name="connsiteX37" fmla="*/ 6443 w 10000"/>
                <a:gd name="connsiteY37" fmla="*/ 166 h 10000"/>
                <a:gd name="connsiteX0" fmla="*/ 6443 w 10000"/>
                <a:gd name="connsiteY0" fmla="*/ 166 h 10000"/>
                <a:gd name="connsiteX1" fmla="*/ 4315 w 10000"/>
                <a:gd name="connsiteY1" fmla="*/ 529 h 10000"/>
                <a:gd name="connsiteX2" fmla="*/ 3855 w 10000"/>
                <a:gd name="connsiteY2" fmla="*/ 281 h 10000"/>
                <a:gd name="connsiteX3" fmla="*/ 3403 w 10000"/>
                <a:gd name="connsiteY3" fmla="*/ 333 h 10000"/>
                <a:gd name="connsiteX4" fmla="*/ 2416 w 10000"/>
                <a:gd name="connsiteY4" fmla="*/ 980 h 10000"/>
                <a:gd name="connsiteX5" fmla="*/ 1230 w 10000"/>
                <a:gd name="connsiteY5" fmla="*/ 1391 h 10000"/>
                <a:gd name="connsiteX6" fmla="*/ 870 w 10000"/>
                <a:gd name="connsiteY6" fmla="*/ 1724 h 10000"/>
                <a:gd name="connsiteX7" fmla="*/ 509 w 10000"/>
                <a:gd name="connsiteY7" fmla="*/ 2223 h 10000"/>
                <a:gd name="connsiteX8" fmla="*/ 0 w 10000"/>
                <a:gd name="connsiteY8" fmla="*/ 3557 h 10000"/>
                <a:gd name="connsiteX9" fmla="*/ 74 w 10000"/>
                <a:gd name="connsiteY9" fmla="*/ 4167 h 10000"/>
                <a:gd name="connsiteX10" fmla="*/ 577 w 10000"/>
                <a:gd name="connsiteY10" fmla="*/ 4281 h 10000"/>
                <a:gd name="connsiteX11" fmla="*/ 2174 w 10000"/>
                <a:gd name="connsiteY11" fmla="*/ 4390 h 10000"/>
                <a:gd name="connsiteX12" fmla="*/ 2391 w 10000"/>
                <a:gd name="connsiteY12" fmla="*/ 4500 h 10000"/>
                <a:gd name="connsiteX13" fmla="*/ 2534 w 10000"/>
                <a:gd name="connsiteY13" fmla="*/ 4834 h 10000"/>
                <a:gd name="connsiteX14" fmla="*/ 2391 w 10000"/>
                <a:gd name="connsiteY14" fmla="*/ 5390 h 10000"/>
                <a:gd name="connsiteX15" fmla="*/ 1739 w 10000"/>
                <a:gd name="connsiteY15" fmla="*/ 6224 h 10000"/>
                <a:gd name="connsiteX16" fmla="*/ 1379 w 10000"/>
                <a:gd name="connsiteY16" fmla="*/ 6833 h 10000"/>
                <a:gd name="connsiteX17" fmla="*/ 2249 w 10000"/>
                <a:gd name="connsiteY17" fmla="*/ 8167 h 10000"/>
                <a:gd name="connsiteX18" fmla="*/ 3118 w 10000"/>
                <a:gd name="connsiteY18" fmla="*/ 8115 h 10000"/>
                <a:gd name="connsiteX19" fmla="*/ 3988 w 10000"/>
                <a:gd name="connsiteY19" fmla="*/ 7781 h 10000"/>
                <a:gd name="connsiteX20" fmla="*/ 4857 w 10000"/>
                <a:gd name="connsiteY20" fmla="*/ 7390 h 10000"/>
                <a:gd name="connsiteX21" fmla="*/ 6010 w 10000"/>
                <a:gd name="connsiteY21" fmla="*/ 7529 h 10000"/>
                <a:gd name="connsiteX22" fmla="*/ 5876 w 10000"/>
                <a:gd name="connsiteY22" fmla="*/ 8585 h 10000"/>
                <a:gd name="connsiteX23" fmla="*/ 6739 w 10000"/>
                <a:gd name="connsiteY23" fmla="*/ 10000 h 10000"/>
                <a:gd name="connsiteX24" fmla="*/ 8478 w 10000"/>
                <a:gd name="connsiteY24" fmla="*/ 9780 h 10000"/>
                <a:gd name="connsiteX25" fmla="*/ 8838 w 10000"/>
                <a:gd name="connsiteY25" fmla="*/ 9557 h 10000"/>
                <a:gd name="connsiteX26" fmla="*/ 8987 w 10000"/>
                <a:gd name="connsiteY26" fmla="*/ 9390 h 10000"/>
                <a:gd name="connsiteX27" fmla="*/ 9205 w 10000"/>
                <a:gd name="connsiteY27" fmla="*/ 9281 h 10000"/>
                <a:gd name="connsiteX28" fmla="*/ 10000 w 10000"/>
                <a:gd name="connsiteY28" fmla="*/ 6615 h 10000"/>
                <a:gd name="connsiteX29" fmla="*/ 9491 w 10000"/>
                <a:gd name="connsiteY29" fmla="*/ 4557 h 10000"/>
                <a:gd name="connsiteX30" fmla="*/ 9130 w 10000"/>
                <a:gd name="connsiteY30" fmla="*/ 4167 h 10000"/>
                <a:gd name="connsiteX31" fmla="*/ 8838 w 10000"/>
                <a:gd name="connsiteY31" fmla="*/ 3724 h 10000"/>
                <a:gd name="connsiteX32" fmla="*/ 8621 w 10000"/>
                <a:gd name="connsiteY32" fmla="*/ 3115 h 10000"/>
                <a:gd name="connsiteX33" fmla="*/ 9130 w 10000"/>
                <a:gd name="connsiteY33" fmla="*/ 1667 h 10000"/>
                <a:gd name="connsiteX34" fmla="*/ 9130 w 10000"/>
                <a:gd name="connsiteY34" fmla="*/ 558 h 10000"/>
                <a:gd name="connsiteX35" fmla="*/ 8261 w 10000"/>
                <a:gd name="connsiteY35" fmla="*/ 114 h 10000"/>
                <a:gd name="connsiteX36" fmla="*/ 7826 w 10000"/>
                <a:gd name="connsiteY36" fmla="*/ 0 h 10000"/>
                <a:gd name="connsiteX37" fmla="*/ 6443 w 10000"/>
                <a:gd name="connsiteY37" fmla="*/ 166 h 10000"/>
                <a:gd name="connsiteX0" fmla="*/ 6443 w 10000"/>
                <a:gd name="connsiteY0" fmla="*/ 166 h 10000"/>
                <a:gd name="connsiteX1" fmla="*/ 4315 w 10000"/>
                <a:gd name="connsiteY1" fmla="*/ 529 h 10000"/>
                <a:gd name="connsiteX2" fmla="*/ 3855 w 10000"/>
                <a:gd name="connsiteY2" fmla="*/ 281 h 10000"/>
                <a:gd name="connsiteX3" fmla="*/ 3403 w 10000"/>
                <a:gd name="connsiteY3" fmla="*/ 333 h 10000"/>
                <a:gd name="connsiteX4" fmla="*/ 2416 w 10000"/>
                <a:gd name="connsiteY4" fmla="*/ 980 h 10000"/>
                <a:gd name="connsiteX5" fmla="*/ 1230 w 10000"/>
                <a:gd name="connsiteY5" fmla="*/ 1391 h 10000"/>
                <a:gd name="connsiteX6" fmla="*/ 870 w 10000"/>
                <a:gd name="connsiteY6" fmla="*/ 1724 h 10000"/>
                <a:gd name="connsiteX7" fmla="*/ 509 w 10000"/>
                <a:gd name="connsiteY7" fmla="*/ 2223 h 10000"/>
                <a:gd name="connsiteX8" fmla="*/ 0 w 10000"/>
                <a:gd name="connsiteY8" fmla="*/ 3557 h 10000"/>
                <a:gd name="connsiteX9" fmla="*/ 74 w 10000"/>
                <a:gd name="connsiteY9" fmla="*/ 4167 h 10000"/>
                <a:gd name="connsiteX10" fmla="*/ 577 w 10000"/>
                <a:gd name="connsiteY10" fmla="*/ 4281 h 10000"/>
                <a:gd name="connsiteX11" fmla="*/ 2174 w 10000"/>
                <a:gd name="connsiteY11" fmla="*/ 4390 h 10000"/>
                <a:gd name="connsiteX12" fmla="*/ 2391 w 10000"/>
                <a:gd name="connsiteY12" fmla="*/ 4500 h 10000"/>
                <a:gd name="connsiteX13" fmla="*/ 2534 w 10000"/>
                <a:gd name="connsiteY13" fmla="*/ 4834 h 10000"/>
                <a:gd name="connsiteX14" fmla="*/ 2391 w 10000"/>
                <a:gd name="connsiteY14" fmla="*/ 5390 h 10000"/>
                <a:gd name="connsiteX15" fmla="*/ 1739 w 10000"/>
                <a:gd name="connsiteY15" fmla="*/ 6224 h 10000"/>
                <a:gd name="connsiteX16" fmla="*/ 1379 w 10000"/>
                <a:gd name="connsiteY16" fmla="*/ 6833 h 10000"/>
                <a:gd name="connsiteX17" fmla="*/ 2249 w 10000"/>
                <a:gd name="connsiteY17" fmla="*/ 8167 h 10000"/>
                <a:gd name="connsiteX18" fmla="*/ 3118 w 10000"/>
                <a:gd name="connsiteY18" fmla="*/ 8115 h 10000"/>
                <a:gd name="connsiteX19" fmla="*/ 3988 w 10000"/>
                <a:gd name="connsiteY19" fmla="*/ 7781 h 10000"/>
                <a:gd name="connsiteX20" fmla="*/ 4857 w 10000"/>
                <a:gd name="connsiteY20" fmla="*/ 7390 h 10000"/>
                <a:gd name="connsiteX21" fmla="*/ 6010 w 10000"/>
                <a:gd name="connsiteY21" fmla="*/ 7529 h 10000"/>
                <a:gd name="connsiteX22" fmla="*/ 5876 w 10000"/>
                <a:gd name="connsiteY22" fmla="*/ 8585 h 10000"/>
                <a:gd name="connsiteX23" fmla="*/ 6739 w 10000"/>
                <a:gd name="connsiteY23" fmla="*/ 10000 h 10000"/>
                <a:gd name="connsiteX24" fmla="*/ 8478 w 10000"/>
                <a:gd name="connsiteY24" fmla="*/ 9780 h 10000"/>
                <a:gd name="connsiteX25" fmla="*/ 8838 w 10000"/>
                <a:gd name="connsiteY25" fmla="*/ 9557 h 10000"/>
                <a:gd name="connsiteX26" fmla="*/ 8987 w 10000"/>
                <a:gd name="connsiteY26" fmla="*/ 9390 h 10000"/>
                <a:gd name="connsiteX27" fmla="*/ 9205 w 10000"/>
                <a:gd name="connsiteY27" fmla="*/ 9281 h 10000"/>
                <a:gd name="connsiteX28" fmla="*/ 10000 w 10000"/>
                <a:gd name="connsiteY28" fmla="*/ 6615 h 10000"/>
                <a:gd name="connsiteX29" fmla="*/ 9491 w 10000"/>
                <a:gd name="connsiteY29" fmla="*/ 4557 h 10000"/>
                <a:gd name="connsiteX30" fmla="*/ 9130 w 10000"/>
                <a:gd name="connsiteY30" fmla="*/ 4167 h 10000"/>
                <a:gd name="connsiteX31" fmla="*/ 8838 w 10000"/>
                <a:gd name="connsiteY31" fmla="*/ 3724 h 10000"/>
                <a:gd name="connsiteX32" fmla="*/ 8621 w 10000"/>
                <a:gd name="connsiteY32" fmla="*/ 3115 h 10000"/>
                <a:gd name="connsiteX33" fmla="*/ 9130 w 10000"/>
                <a:gd name="connsiteY33" fmla="*/ 1667 h 10000"/>
                <a:gd name="connsiteX34" fmla="*/ 9130 w 10000"/>
                <a:gd name="connsiteY34" fmla="*/ 558 h 10000"/>
                <a:gd name="connsiteX35" fmla="*/ 8261 w 10000"/>
                <a:gd name="connsiteY35" fmla="*/ 114 h 10000"/>
                <a:gd name="connsiteX36" fmla="*/ 7826 w 10000"/>
                <a:gd name="connsiteY36" fmla="*/ 0 h 10000"/>
                <a:gd name="connsiteX37" fmla="*/ 6443 w 10000"/>
                <a:gd name="connsiteY37" fmla="*/ 166 h 10000"/>
                <a:gd name="connsiteX0" fmla="*/ 6443 w 10000"/>
                <a:gd name="connsiteY0" fmla="*/ 166 h 10000"/>
                <a:gd name="connsiteX1" fmla="*/ 4315 w 10000"/>
                <a:gd name="connsiteY1" fmla="*/ 529 h 10000"/>
                <a:gd name="connsiteX2" fmla="*/ 3855 w 10000"/>
                <a:gd name="connsiteY2" fmla="*/ 281 h 10000"/>
                <a:gd name="connsiteX3" fmla="*/ 3403 w 10000"/>
                <a:gd name="connsiteY3" fmla="*/ 333 h 10000"/>
                <a:gd name="connsiteX4" fmla="*/ 2416 w 10000"/>
                <a:gd name="connsiteY4" fmla="*/ 980 h 10000"/>
                <a:gd name="connsiteX5" fmla="*/ 1230 w 10000"/>
                <a:gd name="connsiteY5" fmla="*/ 1391 h 10000"/>
                <a:gd name="connsiteX6" fmla="*/ 870 w 10000"/>
                <a:gd name="connsiteY6" fmla="*/ 1724 h 10000"/>
                <a:gd name="connsiteX7" fmla="*/ 509 w 10000"/>
                <a:gd name="connsiteY7" fmla="*/ 2223 h 10000"/>
                <a:gd name="connsiteX8" fmla="*/ 0 w 10000"/>
                <a:gd name="connsiteY8" fmla="*/ 3557 h 10000"/>
                <a:gd name="connsiteX9" fmla="*/ 74 w 10000"/>
                <a:gd name="connsiteY9" fmla="*/ 4167 h 10000"/>
                <a:gd name="connsiteX10" fmla="*/ 577 w 10000"/>
                <a:gd name="connsiteY10" fmla="*/ 4281 h 10000"/>
                <a:gd name="connsiteX11" fmla="*/ 2174 w 10000"/>
                <a:gd name="connsiteY11" fmla="*/ 4390 h 10000"/>
                <a:gd name="connsiteX12" fmla="*/ 2391 w 10000"/>
                <a:gd name="connsiteY12" fmla="*/ 4500 h 10000"/>
                <a:gd name="connsiteX13" fmla="*/ 2534 w 10000"/>
                <a:gd name="connsiteY13" fmla="*/ 4834 h 10000"/>
                <a:gd name="connsiteX14" fmla="*/ 2391 w 10000"/>
                <a:gd name="connsiteY14" fmla="*/ 5390 h 10000"/>
                <a:gd name="connsiteX15" fmla="*/ 1739 w 10000"/>
                <a:gd name="connsiteY15" fmla="*/ 6224 h 10000"/>
                <a:gd name="connsiteX16" fmla="*/ 1379 w 10000"/>
                <a:gd name="connsiteY16" fmla="*/ 6833 h 10000"/>
                <a:gd name="connsiteX17" fmla="*/ 2249 w 10000"/>
                <a:gd name="connsiteY17" fmla="*/ 8167 h 10000"/>
                <a:gd name="connsiteX18" fmla="*/ 3118 w 10000"/>
                <a:gd name="connsiteY18" fmla="*/ 8115 h 10000"/>
                <a:gd name="connsiteX19" fmla="*/ 3988 w 10000"/>
                <a:gd name="connsiteY19" fmla="*/ 7781 h 10000"/>
                <a:gd name="connsiteX20" fmla="*/ 4857 w 10000"/>
                <a:gd name="connsiteY20" fmla="*/ 7390 h 10000"/>
                <a:gd name="connsiteX21" fmla="*/ 6010 w 10000"/>
                <a:gd name="connsiteY21" fmla="*/ 7529 h 10000"/>
                <a:gd name="connsiteX22" fmla="*/ 5876 w 10000"/>
                <a:gd name="connsiteY22" fmla="*/ 8585 h 10000"/>
                <a:gd name="connsiteX23" fmla="*/ 6739 w 10000"/>
                <a:gd name="connsiteY23" fmla="*/ 10000 h 10000"/>
                <a:gd name="connsiteX24" fmla="*/ 8478 w 10000"/>
                <a:gd name="connsiteY24" fmla="*/ 9780 h 10000"/>
                <a:gd name="connsiteX25" fmla="*/ 8838 w 10000"/>
                <a:gd name="connsiteY25" fmla="*/ 9557 h 10000"/>
                <a:gd name="connsiteX26" fmla="*/ 8987 w 10000"/>
                <a:gd name="connsiteY26" fmla="*/ 9390 h 10000"/>
                <a:gd name="connsiteX27" fmla="*/ 9205 w 10000"/>
                <a:gd name="connsiteY27" fmla="*/ 9281 h 10000"/>
                <a:gd name="connsiteX28" fmla="*/ 10000 w 10000"/>
                <a:gd name="connsiteY28" fmla="*/ 6615 h 10000"/>
                <a:gd name="connsiteX29" fmla="*/ 9491 w 10000"/>
                <a:gd name="connsiteY29" fmla="*/ 4557 h 10000"/>
                <a:gd name="connsiteX30" fmla="*/ 9130 w 10000"/>
                <a:gd name="connsiteY30" fmla="*/ 4167 h 10000"/>
                <a:gd name="connsiteX31" fmla="*/ 8838 w 10000"/>
                <a:gd name="connsiteY31" fmla="*/ 3724 h 10000"/>
                <a:gd name="connsiteX32" fmla="*/ 8621 w 10000"/>
                <a:gd name="connsiteY32" fmla="*/ 3115 h 10000"/>
                <a:gd name="connsiteX33" fmla="*/ 9130 w 10000"/>
                <a:gd name="connsiteY33" fmla="*/ 1667 h 10000"/>
                <a:gd name="connsiteX34" fmla="*/ 9130 w 10000"/>
                <a:gd name="connsiteY34" fmla="*/ 558 h 10000"/>
                <a:gd name="connsiteX35" fmla="*/ 8261 w 10000"/>
                <a:gd name="connsiteY35" fmla="*/ 114 h 10000"/>
                <a:gd name="connsiteX36" fmla="*/ 7826 w 10000"/>
                <a:gd name="connsiteY36" fmla="*/ 0 h 10000"/>
                <a:gd name="connsiteX37" fmla="*/ 6443 w 10000"/>
                <a:gd name="connsiteY37" fmla="*/ 166 h 10000"/>
                <a:gd name="connsiteX0" fmla="*/ 6443 w 10000"/>
                <a:gd name="connsiteY0" fmla="*/ 166 h 10000"/>
                <a:gd name="connsiteX1" fmla="*/ 4315 w 10000"/>
                <a:gd name="connsiteY1" fmla="*/ 529 h 10000"/>
                <a:gd name="connsiteX2" fmla="*/ 3855 w 10000"/>
                <a:gd name="connsiteY2" fmla="*/ 281 h 10000"/>
                <a:gd name="connsiteX3" fmla="*/ 3403 w 10000"/>
                <a:gd name="connsiteY3" fmla="*/ 333 h 10000"/>
                <a:gd name="connsiteX4" fmla="*/ 2416 w 10000"/>
                <a:gd name="connsiteY4" fmla="*/ 980 h 10000"/>
                <a:gd name="connsiteX5" fmla="*/ 1230 w 10000"/>
                <a:gd name="connsiteY5" fmla="*/ 1391 h 10000"/>
                <a:gd name="connsiteX6" fmla="*/ 870 w 10000"/>
                <a:gd name="connsiteY6" fmla="*/ 1724 h 10000"/>
                <a:gd name="connsiteX7" fmla="*/ 509 w 10000"/>
                <a:gd name="connsiteY7" fmla="*/ 2223 h 10000"/>
                <a:gd name="connsiteX8" fmla="*/ 0 w 10000"/>
                <a:gd name="connsiteY8" fmla="*/ 3557 h 10000"/>
                <a:gd name="connsiteX9" fmla="*/ 74 w 10000"/>
                <a:gd name="connsiteY9" fmla="*/ 4167 h 10000"/>
                <a:gd name="connsiteX10" fmla="*/ 577 w 10000"/>
                <a:gd name="connsiteY10" fmla="*/ 4281 h 10000"/>
                <a:gd name="connsiteX11" fmla="*/ 2174 w 10000"/>
                <a:gd name="connsiteY11" fmla="*/ 4390 h 10000"/>
                <a:gd name="connsiteX12" fmla="*/ 2391 w 10000"/>
                <a:gd name="connsiteY12" fmla="*/ 4500 h 10000"/>
                <a:gd name="connsiteX13" fmla="*/ 2534 w 10000"/>
                <a:gd name="connsiteY13" fmla="*/ 4834 h 10000"/>
                <a:gd name="connsiteX14" fmla="*/ 2391 w 10000"/>
                <a:gd name="connsiteY14" fmla="*/ 5390 h 10000"/>
                <a:gd name="connsiteX15" fmla="*/ 1739 w 10000"/>
                <a:gd name="connsiteY15" fmla="*/ 6224 h 10000"/>
                <a:gd name="connsiteX16" fmla="*/ 1539 w 10000"/>
                <a:gd name="connsiteY16" fmla="*/ 7004 h 10000"/>
                <a:gd name="connsiteX17" fmla="*/ 2249 w 10000"/>
                <a:gd name="connsiteY17" fmla="*/ 8167 h 10000"/>
                <a:gd name="connsiteX18" fmla="*/ 3118 w 10000"/>
                <a:gd name="connsiteY18" fmla="*/ 8115 h 10000"/>
                <a:gd name="connsiteX19" fmla="*/ 3988 w 10000"/>
                <a:gd name="connsiteY19" fmla="*/ 7781 h 10000"/>
                <a:gd name="connsiteX20" fmla="*/ 4857 w 10000"/>
                <a:gd name="connsiteY20" fmla="*/ 7390 h 10000"/>
                <a:gd name="connsiteX21" fmla="*/ 6010 w 10000"/>
                <a:gd name="connsiteY21" fmla="*/ 7529 h 10000"/>
                <a:gd name="connsiteX22" fmla="*/ 5876 w 10000"/>
                <a:gd name="connsiteY22" fmla="*/ 8585 h 10000"/>
                <a:gd name="connsiteX23" fmla="*/ 6739 w 10000"/>
                <a:gd name="connsiteY23" fmla="*/ 10000 h 10000"/>
                <a:gd name="connsiteX24" fmla="*/ 8478 w 10000"/>
                <a:gd name="connsiteY24" fmla="*/ 9780 h 10000"/>
                <a:gd name="connsiteX25" fmla="*/ 8838 w 10000"/>
                <a:gd name="connsiteY25" fmla="*/ 9557 h 10000"/>
                <a:gd name="connsiteX26" fmla="*/ 8987 w 10000"/>
                <a:gd name="connsiteY26" fmla="*/ 9390 h 10000"/>
                <a:gd name="connsiteX27" fmla="*/ 9205 w 10000"/>
                <a:gd name="connsiteY27" fmla="*/ 9281 h 10000"/>
                <a:gd name="connsiteX28" fmla="*/ 10000 w 10000"/>
                <a:gd name="connsiteY28" fmla="*/ 6615 h 10000"/>
                <a:gd name="connsiteX29" fmla="*/ 9491 w 10000"/>
                <a:gd name="connsiteY29" fmla="*/ 4557 h 10000"/>
                <a:gd name="connsiteX30" fmla="*/ 9130 w 10000"/>
                <a:gd name="connsiteY30" fmla="*/ 4167 h 10000"/>
                <a:gd name="connsiteX31" fmla="*/ 8838 w 10000"/>
                <a:gd name="connsiteY31" fmla="*/ 3724 h 10000"/>
                <a:gd name="connsiteX32" fmla="*/ 8621 w 10000"/>
                <a:gd name="connsiteY32" fmla="*/ 3115 h 10000"/>
                <a:gd name="connsiteX33" fmla="*/ 9130 w 10000"/>
                <a:gd name="connsiteY33" fmla="*/ 1667 h 10000"/>
                <a:gd name="connsiteX34" fmla="*/ 9130 w 10000"/>
                <a:gd name="connsiteY34" fmla="*/ 558 h 10000"/>
                <a:gd name="connsiteX35" fmla="*/ 8261 w 10000"/>
                <a:gd name="connsiteY35" fmla="*/ 114 h 10000"/>
                <a:gd name="connsiteX36" fmla="*/ 7826 w 10000"/>
                <a:gd name="connsiteY36" fmla="*/ 0 h 10000"/>
                <a:gd name="connsiteX37" fmla="*/ 6443 w 10000"/>
                <a:gd name="connsiteY37" fmla="*/ 166 h 10000"/>
                <a:gd name="connsiteX0" fmla="*/ 6443 w 10000"/>
                <a:gd name="connsiteY0" fmla="*/ 166 h 10000"/>
                <a:gd name="connsiteX1" fmla="*/ 4315 w 10000"/>
                <a:gd name="connsiteY1" fmla="*/ 529 h 10000"/>
                <a:gd name="connsiteX2" fmla="*/ 3855 w 10000"/>
                <a:gd name="connsiteY2" fmla="*/ 281 h 10000"/>
                <a:gd name="connsiteX3" fmla="*/ 3403 w 10000"/>
                <a:gd name="connsiteY3" fmla="*/ 333 h 10000"/>
                <a:gd name="connsiteX4" fmla="*/ 2416 w 10000"/>
                <a:gd name="connsiteY4" fmla="*/ 980 h 10000"/>
                <a:gd name="connsiteX5" fmla="*/ 1230 w 10000"/>
                <a:gd name="connsiteY5" fmla="*/ 1391 h 10000"/>
                <a:gd name="connsiteX6" fmla="*/ 870 w 10000"/>
                <a:gd name="connsiteY6" fmla="*/ 1724 h 10000"/>
                <a:gd name="connsiteX7" fmla="*/ 509 w 10000"/>
                <a:gd name="connsiteY7" fmla="*/ 2223 h 10000"/>
                <a:gd name="connsiteX8" fmla="*/ 0 w 10000"/>
                <a:gd name="connsiteY8" fmla="*/ 3557 h 10000"/>
                <a:gd name="connsiteX9" fmla="*/ 74 w 10000"/>
                <a:gd name="connsiteY9" fmla="*/ 4167 h 10000"/>
                <a:gd name="connsiteX10" fmla="*/ 577 w 10000"/>
                <a:gd name="connsiteY10" fmla="*/ 4281 h 10000"/>
                <a:gd name="connsiteX11" fmla="*/ 2174 w 10000"/>
                <a:gd name="connsiteY11" fmla="*/ 4390 h 10000"/>
                <a:gd name="connsiteX12" fmla="*/ 2391 w 10000"/>
                <a:gd name="connsiteY12" fmla="*/ 4500 h 10000"/>
                <a:gd name="connsiteX13" fmla="*/ 2534 w 10000"/>
                <a:gd name="connsiteY13" fmla="*/ 4834 h 10000"/>
                <a:gd name="connsiteX14" fmla="*/ 2391 w 10000"/>
                <a:gd name="connsiteY14" fmla="*/ 5390 h 10000"/>
                <a:gd name="connsiteX15" fmla="*/ 1739 w 10000"/>
                <a:gd name="connsiteY15" fmla="*/ 6224 h 10000"/>
                <a:gd name="connsiteX16" fmla="*/ 1539 w 10000"/>
                <a:gd name="connsiteY16" fmla="*/ 7196 h 10000"/>
                <a:gd name="connsiteX17" fmla="*/ 2249 w 10000"/>
                <a:gd name="connsiteY17" fmla="*/ 8167 h 10000"/>
                <a:gd name="connsiteX18" fmla="*/ 3118 w 10000"/>
                <a:gd name="connsiteY18" fmla="*/ 8115 h 10000"/>
                <a:gd name="connsiteX19" fmla="*/ 3988 w 10000"/>
                <a:gd name="connsiteY19" fmla="*/ 7781 h 10000"/>
                <a:gd name="connsiteX20" fmla="*/ 4857 w 10000"/>
                <a:gd name="connsiteY20" fmla="*/ 7390 h 10000"/>
                <a:gd name="connsiteX21" fmla="*/ 6010 w 10000"/>
                <a:gd name="connsiteY21" fmla="*/ 7529 h 10000"/>
                <a:gd name="connsiteX22" fmla="*/ 5876 w 10000"/>
                <a:gd name="connsiteY22" fmla="*/ 8585 h 10000"/>
                <a:gd name="connsiteX23" fmla="*/ 6739 w 10000"/>
                <a:gd name="connsiteY23" fmla="*/ 10000 h 10000"/>
                <a:gd name="connsiteX24" fmla="*/ 8478 w 10000"/>
                <a:gd name="connsiteY24" fmla="*/ 9780 h 10000"/>
                <a:gd name="connsiteX25" fmla="*/ 8838 w 10000"/>
                <a:gd name="connsiteY25" fmla="*/ 9557 h 10000"/>
                <a:gd name="connsiteX26" fmla="*/ 8987 w 10000"/>
                <a:gd name="connsiteY26" fmla="*/ 9390 h 10000"/>
                <a:gd name="connsiteX27" fmla="*/ 9205 w 10000"/>
                <a:gd name="connsiteY27" fmla="*/ 9281 h 10000"/>
                <a:gd name="connsiteX28" fmla="*/ 10000 w 10000"/>
                <a:gd name="connsiteY28" fmla="*/ 6615 h 10000"/>
                <a:gd name="connsiteX29" fmla="*/ 9491 w 10000"/>
                <a:gd name="connsiteY29" fmla="*/ 4557 h 10000"/>
                <a:gd name="connsiteX30" fmla="*/ 9130 w 10000"/>
                <a:gd name="connsiteY30" fmla="*/ 4167 h 10000"/>
                <a:gd name="connsiteX31" fmla="*/ 8838 w 10000"/>
                <a:gd name="connsiteY31" fmla="*/ 3724 h 10000"/>
                <a:gd name="connsiteX32" fmla="*/ 8621 w 10000"/>
                <a:gd name="connsiteY32" fmla="*/ 3115 h 10000"/>
                <a:gd name="connsiteX33" fmla="*/ 9130 w 10000"/>
                <a:gd name="connsiteY33" fmla="*/ 1667 h 10000"/>
                <a:gd name="connsiteX34" fmla="*/ 9130 w 10000"/>
                <a:gd name="connsiteY34" fmla="*/ 558 h 10000"/>
                <a:gd name="connsiteX35" fmla="*/ 8261 w 10000"/>
                <a:gd name="connsiteY35" fmla="*/ 114 h 10000"/>
                <a:gd name="connsiteX36" fmla="*/ 7826 w 10000"/>
                <a:gd name="connsiteY36" fmla="*/ 0 h 10000"/>
                <a:gd name="connsiteX37" fmla="*/ 6443 w 10000"/>
                <a:gd name="connsiteY37" fmla="*/ 166 h 10000"/>
                <a:gd name="connsiteX0" fmla="*/ 6443 w 10000"/>
                <a:gd name="connsiteY0" fmla="*/ 166 h 10000"/>
                <a:gd name="connsiteX1" fmla="*/ 4315 w 10000"/>
                <a:gd name="connsiteY1" fmla="*/ 529 h 10000"/>
                <a:gd name="connsiteX2" fmla="*/ 3855 w 10000"/>
                <a:gd name="connsiteY2" fmla="*/ 281 h 10000"/>
                <a:gd name="connsiteX3" fmla="*/ 3403 w 10000"/>
                <a:gd name="connsiteY3" fmla="*/ 333 h 10000"/>
                <a:gd name="connsiteX4" fmla="*/ 2416 w 10000"/>
                <a:gd name="connsiteY4" fmla="*/ 980 h 10000"/>
                <a:gd name="connsiteX5" fmla="*/ 1230 w 10000"/>
                <a:gd name="connsiteY5" fmla="*/ 1391 h 10000"/>
                <a:gd name="connsiteX6" fmla="*/ 870 w 10000"/>
                <a:gd name="connsiteY6" fmla="*/ 1724 h 10000"/>
                <a:gd name="connsiteX7" fmla="*/ 509 w 10000"/>
                <a:gd name="connsiteY7" fmla="*/ 2223 h 10000"/>
                <a:gd name="connsiteX8" fmla="*/ 0 w 10000"/>
                <a:gd name="connsiteY8" fmla="*/ 3557 h 10000"/>
                <a:gd name="connsiteX9" fmla="*/ 74 w 10000"/>
                <a:gd name="connsiteY9" fmla="*/ 4167 h 10000"/>
                <a:gd name="connsiteX10" fmla="*/ 577 w 10000"/>
                <a:gd name="connsiteY10" fmla="*/ 4281 h 10000"/>
                <a:gd name="connsiteX11" fmla="*/ 2174 w 10000"/>
                <a:gd name="connsiteY11" fmla="*/ 4390 h 10000"/>
                <a:gd name="connsiteX12" fmla="*/ 2391 w 10000"/>
                <a:gd name="connsiteY12" fmla="*/ 4500 h 10000"/>
                <a:gd name="connsiteX13" fmla="*/ 2534 w 10000"/>
                <a:gd name="connsiteY13" fmla="*/ 4834 h 10000"/>
                <a:gd name="connsiteX14" fmla="*/ 2391 w 10000"/>
                <a:gd name="connsiteY14" fmla="*/ 5390 h 10000"/>
                <a:gd name="connsiteX15" fmla="*/ 1739 w 10000"/>
                <a:gd name="connsiteY15" fmla="*/ 6224 h 10000"/>
                <a:gd name="connsiteX16" fmla="*/ 1539 w 10000"/>
                <a:gd name="connsiteY16" fmla="*/ 7196 h 10000"/>
                <a:gd name="connsiteX17" fmla="*/ 2249 w 10000"/>
                <a:gd name="connsiteY17" fmla="*/ 8167 h 10000"/>
                <a:gd name="connsiteX18" fmla="*/ 3118 w 10000"/>
                <a:gd name="connsiteY18" fmla="*/ 8115 h 10000"/>
                <a:gd name="connsiteX19" fmla="*/ 3988 w 10000"/>
                <a:gd name="connsiteY19" fmla="*/ 7781 h 10000"/>
                <a:gd name="connsiteX20" fmla="*/ 4857 w 10000"/>
                <a:gd name="connsiteY20" fmla="*/ 7390 h 10000"/>
                <a:gd name="connsiteX21" fmla="*/ 6010 w 10000"/>
                <a:gd name="connsiteY21" fmla="*/ 7529 h 10000"/>
                <a:gd name="connsiteX22" fmla="*/ 5876 w 10000"/>
                <a:gd name="connsiteY22" fmla="*/ 8585 h 10000"/>
                <a:gd name="connsiteX23" fmla="*/ 6739 w 10000"/>
                <a:gd name="connsiteY23" fmla="*/ 10000 h 10000"/>
                <a:gd name="connsiteX24" fmla="*/ 8478 w 10000"/>
                <a:gd name="connsiteY24" fmla="*/ 9780 h 10000"/>
                <a:gd name="connsiteX25" fmla="*/ 8838 w 10000"/>
                <a:gd name="connsiteY25" fmla="*/ 9557 h 10000"/>
                <a:gd name="connsiteX26" fmla="*/ 8987 w 10000"/>
                <a:gd name="connsiteY26" fmla="*/ 9390 h 10000"/>
                <a:gd name="connsiteX27" fmla="*/ 9205 w 10000"/>
                <a:gd name="connsiteY27" fmla="*/ 9281 h 10000"/>
                <a:gd name="connsiteX28" fmla="*/ 10000 w 10000"/>
                <a:gd name="connsiteY28" fmla="*/ 6615 h 10000"/>
                <a:gd name="connsiteX29" fmla="*/ 9491 w 10000"/>
                <a:gd name="connsiteY29" fmla="*/ 4557 h 10000"/>
                <a:gd name="connsiteX30" fmla="*/ 9130 w 10000"/>
                <a:gd name="connsiteY30" fmla="*/ 4167 h 10000"/>
                <a:gd name="connsiteX31" fmla="*/ 8838 w 10000"/>
                <a:gd name="connsiteY31" fmla="*/ 3724 h 10000"/>
                <a:gd name="connsiteX32" fmla="*/ 8621 w 10000"/>
                <a:gd name="connsiteY32" fmla="*/ 3115 h 10000"/>
                <a:gd name="connsiteX33" fmla="*/ 9130 w 10000"/>
                <a:gd name="connsiteY33" fmla="*/ 1667 h 10000"/>
                <a:gd name="connsiteX34" fmla="*/ 9130 w 10000"/>
                <a:gd name="connsiteY34" fmla="*/ 558 h 10000"/>
                <a:gd name="connsiteX35" fmla="*/ 8261 w 10000"/>
                <a:gd name="connsiteY35" fmla="*/ 114 h 10000"/>
                <a:gd name="connsiteX36" fmla="*/ 7826 w 10000"/>
                <a:gd name="connsiteY36" fmla="*/ 0 h 10000"/>
                <a:gd name="connsiteX37" fmla="*/ 6443 w 10000"/>
                <a:gd name="connsiteY37" fmla="*/ 166 h 10000"/>
                <a:gd name="connsiteX0" fmla="*/ 6443 w 10000"/>
                <a:gd name="connsiteY0" fmla="*/ 166 h 10000"/>
                <a:gd name="connsiteX1" fmla="*/ 4315 w 10000"/>
                <a:gd name="connsiteY1" fmla="*/ 529 h 10000"/>
                <a:gd name="connsiteX2" fmla="*/ 3855 w 10000"/>
                <a:gd name="connsiteY2" fmla="*/ 281 h 10000"/>
                <a:gd name="connsiteX3" fmla="*/ 3403 w 10000"/>
                <a:gd name="connsiteY3" fmla="*/ 333 h 10000"/>
                <a:gd name="connsiteX4" fmla="*/ 2416 w 10000"/>
                <a:gd name="connsiteY4" fmla="*/ 980 h 10000"/>
                <a:gd name="connsiteX5" fmla="*/ 1230 w 10000"/>
                <a:gd name="connsiteY5" fmla="*/ 1391 h 10000"/>
                <a:gd name="connsiteX6" fmla="*/ 870 w 10000"/>
                <a:gd name="connsiteY6" fmla="*/ 1724 h 10000"/>
                <a:gd name="connsiteX7" fmla="*/ 509 w 10000"/>
                <a:gd name="connsiteY7" fmla="*/ 2223 h 10000"/>
                <a:gd name="connsiteX8" fmla="*/ 0 w 10000"/>
                <a:gd name="connsiteY8" fmla="*/ 3557 h 10000"/>
                <a:gd name="connsiteX9" fmla="*/ 74 w 10000"/>
                <a:gd name="connsiteY9" fmla="*/ 4167 h 10000"/>
                <a:gd name="connsiteX10" fmla="*/ 577 w 10000"/>
                <a:gd name="connsiteY10" fmla="*/ 4281 h 10000"/>
                <a:gd name="connsiteX11" fmla="*/ 2174 w 10000"/>
                <a:gd name="connsiteY11" fmla="*/ 4390 h 10000"/>
                <a:gd name="connsiteX12" fmla="*/ 2391 w 10000"/>
                <a:gd name="connsiteY12" fmla="*/ 4500 h 10000"/>
                <a:gd name="connsiteX13" fmla="*/ 2534 w 10000"/>
                <a:gd name="connsiteY13" fmla="*/ 4834 h 10000"/>
                <a:gd name="connsiteX14" fmla="*/ 2391 w 10000"/>
                <a:gd name="connsiteY14" fmla="*/ 5390 h 10000"/>
                <a:gd name="connsiteX15" fmla="*/ 1739 w 10000"/>
                <a:gd name="connsiteY15" fmla="*/ 6224 h 10000"/>
                <a:gd name="connsiteX16" fmla="*/ 1539 w 10000"/>
                <a:gd name="connsiteY16" fmla="*/ 7196 h 10000"/>
                <a:gd name="connsiteX17" fmla="*/ 2249 w 10000"/>
                <a:gd name="connsiteY17" fmla="*/ 8167 h 10000"/>
                <a:gd name="connsiteX18" fmla="*/ 3118 w 10000"/>
                <a:gd name="connsiteY18" fmla="*/ 8115 h 10000"/>
                <a:gd name="connsiteX19" fmla="*/ 3988 w 10000"/>
                <a:gd name="connsiteY19" fmla="*/ 7781 h 10000"/>
                <a:gd name="connsiteX20" fmla="*/ 4857 w 10000"/>
                <a:gd name="connsiteY20" fmla="*/ 7390 h 10000"/>
                <a:gd name="connsiteX21" fmla="*/ 6010 w 10000"/>
                <a:gd name="connsiteY21" fmla="*/ 7529 h 10000"/>
                <a:gd name="connsiteX22" fmla="*/ 5876 w 10000"/>
                <a:gd name="connsiteY22" fmla="*/ 8585 h 10000"/>
                <a:gd name="connsiteX23" fmla="*/ 6739 w 10000"/>
                <a:gd name="connsiteY23" fmla="*/ 10000 h 10000"/>
                <a:gd name="connsiteX24" fmla="*/ 8478 w 10000"/>
                <a:gd name="connsiteY24" fmla="*/ 9780 h 10000"/>
                <a:gd name="connsiteX25" fmla="*/ 8838 w 10000"/>
                <a:gd name="connsiteY25" fmla="*/ 9557 h 10000"/>
                <a:gd name="connsiteX26" fmla="*/ 8987 w 10000"/>
                <a:gd name="connsiteY26" fmla="*/ 9390 h 10000"/>
                <a:gd name="connsiteX27" fmla="*/ 9205 w 10000"/>
                <a:gd name="connsiteY27" fmla="*/ 9281 h 10000"/>
                <a:gd name="connsiteX28" fmla="*/ 10000 w 10000"/>
                <a:gd name="connsiteY28" fmla="*/ 6615 h 10000"/>
                <a:gd name="connsiteX29" fmla="*/ 9491 w 10000"/>
                <a:gd name="connsiteY29" fmla="*/ 4557 h 10000"/>
                <a:gd name="connsiteX30" fmla="*/ 9130 w 10000"/>
                <a:gd name="connsiteY30" fmla="*/ 4167 h 10000"/>
                <a:gd name="connsiteX31" fmla="*/ 8838 w 10000"/>
                <a:gd name="connsiteY31" fmla="*/ 3724 h 10000"/>
                <a:gd name="connsiteX32" fmla="*/ 8621 w 10000"/>
                <a:gd name="connsiteY32" fmla="*/ 3115 h 10000"/>
                <a:gd name="connsiteX33" fmla="*/ 9130 w 10000"/>
                <a:gd name="connsiteY33" fmla="*/ 1667 h 10000"/>
                <a:gd name="connsiteX34" fmla="*/ 9130 w 10000"/>
                <a:gd name="connsiteY34" fmla="*/ 558 h 10000"/>
                <a:gd name="connsiteX35" fmla="*/ 8261 w 10000"/>
                <a:gd name="connsiteY35" fmla="*/ 114 h 10000"/>
                <a:gd name="connsiteX36" fmla="*/ 7826 w 10000"/>
                <a:gd name="connsiteY36" fmla="*/ 0 h 10000"/>
                <a:gd name="connsiteX37" fmla="*/ 6443 w 10000"/>
                <a:gd name="connsiteY37" fmla="*/ 166 h 10000"/>
                <a:gd name="connsiteX0" fmla="*/ 6443 w 10000"/>
                <a:gd name="connsiteY0" fmla="*/ 166 h 10000"/>
                <a:gd name="connsiteX1" fmla="*/ 4315 w 10000"/>
                <a:gd name="connsiteY1" fmla="*/ 529 h 10000"/>
                <a:gd name="connsiteX2" fmla="*/ 3855 w 10000"/>
                <a:gd name="connsiteY2" fmla="*/ 281 h 10000"/>
                <a:gd name="connsiteX3" fmla="*/ 3403 w 10000"/>
                <a:gd name="connsiteY3" fmla="*/ 333 h 10000"/>
                <a:gd name="connsiteX4" fmla="*/ 2416 w 10000"/>
                <a:gd name="connsiteY4" fmla="*/ 980 h 10000"/>
                <a:gd name="connsiteX5" fmla="*/ 1230 w 10000"/>
                <a:gd name="connsiteY5" fmla="*/ 1391 h 10000"/>
                <a:gd name="connsiteX6" fmla="*/ 870 w 10000"/>
                <a:gd name="connsiteY6" fmla="*/ 1724 h 10000"/>
                <a:gd name="connsiteX7" fmla="*/ 509 w 10000"/>
                <a:gd name="connsiteY7" fmla="*/ 2223 h 10000"/>
                <a:gd name="connsiteX8" fmla="*/ 0 w 10000"/>
                <a:gd name="connsiteY8" fmla="*/ 3557 h 10000"/>
                <a:gd name="connsiteX9" fmla="*/ 74 w 10000"/>
                <a:gd name="connsiteY9" fmla="*/ 4167 h 10000"/>
                <a:gd name="connsiteX10" fmla="*/ 577 w 10000"/>
                <a:gd name="connsiteY10" fmla="*/ 4281 h 10000"/>
                <a:gd name="connsiteX11" fmla="*/ 2174 w 10000"/>
                <a:gd name="connsiteY11" fmla="*/ 4390 h 10000"/>
                <a:gd name="connsiteX12" fmla="*/ 2391 w 10000"/>
                <a:gd name="connsiteY12" fmla="*/ 4500 h 10000"/>
                <a:gd name="connsiteX13" fmla="*/ 2534 w 10000"/>
                <a:gd name="connsiteY13" fmla="*/ 4834 h 10000"/>
                <a:gd name="connsiteX14" fmla="*/ 2391 w 10000"/>
                <a:gd name="connsiteY14" fmla="*/ 5390 h 10000"/>
                <a:gd name="connsiteX15" fmla="*/ 1739 w 10000"/>
                <a:gd name="connsiteY15" fmla="*/ 6224 h 10000"/>
                <a:gd name="connsiteX16" fmla="*/ 1539 w 10000"/>
                <a:gd name="connsiteY16" fmla="*/ 7196 h 10000"/>
                <a:gd name="connsiteX17" fmla="*/ 2249 w 10000"/>
                <a:gd name="connsiteY17" fmla="*/ 8167 h 10000"/>
                <a:gd name="connsiteX18" fmla="*/ 3118 w 10000"/>
                <a:gd name="connsiteY18" fmla="*/ 8115 h 10000"/>
                <a:gd name="connsiteX19" fmla="*/ 3988 w 10000"/>
                <a:gd name="connsiteY19" fmla="*/ 7781 h 10000"/>
                <a:gd name="connsiteX20" fmla="*/ 4857 w 10000"/>
                <a:gd name="connsiteY20" fmla="*/ 7390 h 10000"/>
                <a:gd name="connsiteX21" fmla="*/ 6010 w 10000"/>
                <a:gd name="connsiteY21" fmla="*/ 7529 h 10000"/>
                <a:gd name="connsiteX22" fmla="*/ 5876 w 10000"/>
                <a:gd name="connsiteY22" fmla="*/ 8585 h 10000"/>
                <a:gd name="connsiteX23" fmla="*/ 6739 w 10000"/>
                <a:gd name="connsiteY23" fmla="*/ 10000 h 10000"/>
                <a:gd name="connsiteX24" fmla="*/ 8478 w 10000"/>
                <a:gd name="connsiteY24" fmla="*/ 9780 h 10000"/>
                <a:gd name="connsiteX25" fmla="*/ 8838 w 10000"/>
                <a:gd name="connsiteY25" fmla="*/ 9557 h 10000"/>
                <a:gd name="connsiteX26" fmla="*/ 8987 w 10000"/>
                <a:gd name="connsiteY26" fmla="*/ 9390 h 10000"/>
                <a:gd name="connsiteX27" fmla="*/ 9205 w 10000"/>
                <a:gd name="connsiteY27" fmla="*/ 9281 h 10000"/>
                <a:gd name="connsiteX28" fmla="*/ 10000 w 10000"/>
                <a:gd name="connsiteY28" fmla="*/ 6615 h 10000"/>
                <a:gd name="connsiteX29" fmla="*/ 9491 w 10000"/>
                <a:gd name="connsiteY29" fmla="*/ 4557 h 10000"/>
                <a:gd name="connsiteX30" fmla="*/ 9130 w 10000"/>
                <a:gd name="connsiteY30" fmla="*/ 4167 h 10000"/>
                <a:gd name="connsiteX31" fmla="*/ 8838 w 10000"/>
                <a:gd name="connsiteY31" fmla="*/ 3724 h 10000"/>
                <a:gd name="connsiteX32" fmla="*/ 8621 w 10000"/>
                <a:gd name="connsiteY32" fmla="*/ 3115 h 10000"/>
                <a:gd name="connsiteX33" fmla="*/ 9130 w 10000"/>
                <a:gd name="connsiteY33" fmla="*/ 1667 h 10000"/>
                <a:gd name="connsiteX34" fmla="*/ 9130 w 10000"/>
                <a:gd name="connsiteY34" fmla="*/ 558 h 10000"/>
                <a:gd name="connsiteX35" fmla="*/ 8261 w 10000"/>
                <a:gd name="connsiteY35" fmla="*/ 114 h 10000"/>
                <a:gd name="connsiteX36" fmla="*/ 7826 w 10000"/>
                <a:gd name="connsiteY36" fmla="*/ 0 h 10000"/>
                <a:gd name="connsiteX37" fmla="*/ 6443 w 10000"/>
                <a:gd name="connsiteY37" fmla="*/ 166 h 10000"/>
                <a:gd name="connsiteX0" fmla="*/ 6443 w 10000"/>
                <a:gd name="connsiteY0" fmla="*/ 166 h 10000"/>
                <a:gd name="connsiteX1" fmla="*/ 4315 w 10000"/>
                <a:gd name="connsiteY1" fmla="*/ 529 h 10000"/>
                <a:gd name="connsiteX2" fmla="*/ 3855 w 10000"/>
                <a:gd name="connsiteY2" fmla="*/ 281 h 10000"/>
                <a:gd name="connsiteX3" fmla="*/ 3403 w 10000"/>
                <a:gd name="connsiteY3" fmla="*/ 333 h 10000"/>
                <a:gd name="connsiteX4" fmla="*/ 2416 w 10000"/>
                <a:gd name="connsiteY4" fmla="*/ 980 h 10000"/>
                <a:gd name="connsiteX5" fmla="*/ 1230 w 10000"/>
                <a:gd name="connsiteY5" fmla="*/ 1391 h 10000"/>
                <a:gd name="connsiteX6" fmla="*/ 870 w 10000"/>
                <a:gd name="connsiteY6" fmla="*/ 1724 h 10000"/>
                <a:gd name="connsiteX7" fmla="*/ 509 w 10000"/>
                <a:gd name="connsiteY7" fmla="*/ 2223 h 10000"/>
                <a:gd name="connsiteX8" fmla="*/ 0 w 10000"/>
                <a:gd name="connsiteY8" fmla="*/ 3557 h 10000"/>
                <a:gd name="connsiteX9" fmla="*/ 74 w 10000"/>
                <a:gd name="connsiteY9" fmla="*/ 4167 h 10000"/>
                <a:gd name="connsiteX10" fmla="*/ 577 w 10000"/>
                <a:gd name="connsiteY10" fmla="*/ 4281 h 10000"/>
                <a:gd name="connsiteX11" fmla="*/ 2174 w 10000"/>
                <a:gd name="connsiteY11" fmla="*/ 4390 h 10000"/>
                <a:gd name="connsiteX12" fmla="*/ 2391 w 10000"/>
                <a:gd name="connsiteY12" fmla="*/ 4500 h 10000"/>
                <a:gd name="connsiteX13" fmla="*/ 2534 w 10000"/>
                <a:gd name="connsiteY13" fmla="*/ 4834 h 10000"/>
                <a:gd name="connsiteX14" fmla="*/ 2391 w 10000"/>
                <a:gd name="connsiteY14" fmla="*/ 5390 h 10000"/>
                <a:gd name="connsiteX15" fmla="*/ 1739 w 10000"/>
                <a:gd name="connsiteY15" fmla="*/ 6224 h 10000"/>
                <a:gd name="connsiteX16" fmla="*/ 1539 w 10000"/>
                <a:gd name="connsiteY16" fmla="*/ 7196 h 10000"/>
                <a:gd name="connsiteX17" fmla="*/ 2249 w 10000"/>
                <a:gd name="connsiteY17" fmla="*/ 8167 h 10000"/>
                <a:gd name="connsiteX18" fmla="*/ 3118 w 10000"/>
                <a:gd name="connsiteY18" fmla="*/ 8115 h 10000"/>
                <a:gd name="connsiteX19" fmla="*/ 3988 w 10000"/>
                <a:gd name="connsiteY19" fmla="*/ 7781 h 10000"/>
                <a:gd name="connsiteX20" fmla="*/ 4857 w 10000"/>
                <a:gd name="connsiteY20" fmla="*/ 7390 h 10000"/>
                <a:gd name="connsiteX21" fmla="*/ 6010 w 10000"/>
                <a:gd name="connsiteY21" fmla="*/ 7529 h 10000"/>
                <a:gd name="connsiteX22" fmla="*/ 5876 w 10000"/>
                <a:gd name="connsiteY22" fmla="*/ 8585 h 10000"/>
                <a:gd name="connsiteX23" fmla="*/ 6739 w 10000"/>
                <a:gd name="connsiteY23" fmla="*/ 10000 h 10000"/>
                <a:gd name="connsiteX24" fmla="*/ 8478 w 10000"/>
                <a:gd name="connsiteY24" fmla="*/ 9780 h 10000"/>
                <a:gd name="connsiteX25" fmla="*/ 8838 w 10000"/>
                <a:gd name="connsiteY25" fmla="*/ 9557 h 10000"/>
                <a:gd name="connsiteX26" fmla="*/ 8987 w 10000"/>
                <a:gd name="connsiteY26" fmla="*/ 9390 h 10000"/>
                <a:gd name="connsiteX27" fmla="*/ 9205 w 10000"/>
                <a:gd name="connsiteY27" fmla="*/ 9281 h 10000"/>
                <a:gd name="connsiteX28" fmla="*/ 10000 w 10000"/>
                <a:gd name="connsiteY28" fmla="*/ 6615 h 10000"/>
                <a:gd name="connsiteX29" fmla="*/ 9491 w 10000"/>
                <a:gd name="connsiteY29" fmla="*/ 4557 h 10000"/>
                <a:gd name="connsiteX30" fmla="*/ 9130 w 10000"/>
                <a:gd name="connsiteY30" fmla="*/ 4167 h 10000"/>
                <a:gd name="connsiteX31" fmla="*/ 8838 w 10000"/>
                <a:gd name="connsiteY31" fmla="*/ 3724 h 10000"/>
                <a:gd name="connsiteX32" fmla="*/ 8621 w 10000"/>
                <a:gd name="connsiteY32" fmla="*/ 3115 h 10000"/>
                <a:gd name="connsiteX33" fmla="*/ 9130 w 10000"/>
                <a:gd name="connsiteY33" fmla="*/ 1667 h 10000"/>
                <a:gd name="connsiteX34" fmla="*/ 9130 w 10000"/>
                <a:gd name="connsiteY34" fmla="*/ 558 h 10000"/>
                <a:gd name="connsiteX35" fmla="*/ 8261 w 10000"/>
                <a:gd name="connsiteY35" fmla="*/ 114 h 10000"/>
                <a:gd name="connsiteX36" fmla="*/ 7826 w 10000"/>
                <a:gd name="connsiteY36" fmla="*/ 0 h 10000"/>
                <a:gd name="connsiteX37" fmla="*/ 6443 w 10000"/>
                <a:gd name="connsiteY37" fmla="*/ 166 h 10000"/>
                <a:gd name="connsiteX0" fmla="*/ 6396 w 9953"/>
                <a:gd name="connsiteY0" fmla="*/ 166 h 10000"/>
                <a:gd name="connsiteX1" fmla="*/ 4268 w 9953"/>
                <a:gd name="connsiteY1" fmla="*/ 529 h 10000"/>
                <a:gd name="connsiteX2" fmla="*/ 3808 w 9953"/>
                <a:gd name="connsiteY2" fmla="*/ 281 h 10000"/>
                <a:gd name="connsiteX3" fmla="*/ 3356 w 9953"/>
                <a:gd name="connsiteY3" fmla="*/ 333 h 10000"/>
                <a:gd name="connsiteX4" fmla="*/ 2369 w 9953"/>
                <a:gd name="connsiteY4" fmla="*/ 980 h 10000"/>
                <a:gd name="connsiteX5" fmla="*/ 1183 w 9953"/>
                <a:gd name="connsiteY5" fmla="*/ 1391 h 10000"/>
                <a:gd name="connsiteX6" fmla="*/ 823 w 9953"/>
                <a:gd name="connsiteY6" fmla="*/ 1724 h 10000"/>
                <a:gd name="connsiteX7" fmla="*/ 462 w 9953"/>
                <a:gd name="connsiteY7" fmla="*/ 2223 h 10000"/>
                <a:gd name="connsiteX8" fmla="*/ 52 w 9953"/>
                <a:gd name="connsiteY8" fmla="*/ 3151 h 10000"/>
                <a:gd name="connsiteX9" fmla="*/ 27 w 9953"/>
                <a:gd name="connsiteY9" fmla="*/ 4167 h 10000"/>
                <a:gd name="connsiteX10" fmla="*/ 530 w 9953"/>
                <a:gd name="connsiteY10" fmla="*/ 4281 h 10000"/>
                <a:gd name="connsiteX11" fmla="*/ 2127 w 9953"/>
                <a:gd name="connsiteY11" fmla="*/ 4390 h 10000"/>
                <a:gd name="connsiteX12" fmla="*/ 2344 w 9953"/>
                <a:gd name="connsiteY12" fmla="*/ 4500 h 10000"/>
                <a:gd name="connsiteX13" fmla="*/ 2487 w 9953"/>
                <a:gd name="connsiteY13" fmla="*/ 4834 h 10000"/>
                <a:gd name="connsiteX14" fmla="*/ 2344 w 9953"/>
                <a:gd name="connsiteY14" fmla="*/ 5390 h 10000"/>
                <a:gd name="connsiteX15" fmla="*/ 1692 w 9953"/>
                <a:gd name="connsiteY15" fmla="*/ 6224 h 10000"/>
                <a:gd name="connsiteX16" fmla="*/ 1492 w 9953"/>
                <a:gd name="connsiteY16" fmla="*/ 7196 h 10000"/>
                <a:gd name="connsiteX17" fmla="*/ 2202 w 9953"/>
                <a:gd name="connsiteY17" fmla="*/ 8167 h 10000"/>
                <a:gd name="connsiteX18" fmla="*/ 3071 w 9953"/>
                <a:gd name="connsiteY18" fmla="*/ 8115 h 10000"/>
                <a:gd name="connsiteX19" fmla="*/ 3941 w 9953"/>
                <a:gd name="connsiteY19" fmla="*/ 7781 h 10000"/>
                <a:gd name="connsiteX20" fmla="*/ 4810 w 9953"/>
                <a:gd name="connsiteY20" fmla="*/ 7390 h 10000"/>
                <a:gd name="connsiteX21" fmla="*/ 5963 w 9953"/>
                <a:gd name="connsiteY21" fmla="*/ 7529 h 10000"/>
                <a:gd name="connsiteX22" fmla="*/ 5829 w 9953"/>
                <a:gd name="connsiteY22" fmla="*/ 8585 h 10000"/>
                <a:gd name="connsiteX23" fmla="*/ 6692 w 9953"/>
                <a:gd name="connsiteY23" fmla="*/ 10000 h 10000"/>
                <a:gd name="connsiteX24" fmla="*/ 8431 w 9953"/>
                <a:gd name="connsiteY24" fmla="*/ 9780 h 10000"/>
                <a:gd name="connsiteX25" fmla="*/ 8791 w 9953"/>
                <a:gd name="connsiteY25" fmla="*/ 9557 h 10000"/>
                <a:gd name="connsiteX26" fmla="*/ 8940 w 9953"/>
                <a:gd name="connsiteY26" fmla="*/ 9390 h 10000"/>
                <a:gd name="connsiteX27" fmla="*/ 9158 w 9953"/>
                <a:gd name="connsiteY27" fmla="*/ 9281 h 10000"/>
                <a:gd name="connsiteX28" fmla="*/ 9953 w 9953"/>
                <a:gd name="connsiteY28" fmla="*/ 6615 h 10000"/>
                <a:gd name="connsiteX29" fmla="*/ 9444 w 9953"/>
                <a:gd name="connsiteY29" fmla="*/ 4557 h 10000"/>
                <a:gd name="connsiteX30" fmla="*/ 9083 w 9953"/>
                <a:gd name="connsiteY30" fmla="*/ 4167 h 10000"/>
                <a:gd name="connsiteX31" fmla="*/ 8791 w 9953"/>
                <a:gd name="connsiteY31" fmla="*/ 3724 h 10000"/>
                <a:gd name="connsiteX32" fmla="*/ 8574 w 9953"/>
                <a:gd name="connsiteY32" fmla="*/ 3115 h 10000"/>
                <a:gd name="connsiteX33" fmla="*/ 9083 w 9953"/>
                <a:gd name="connsiteY33" fmla="*/ 1667 h 10000"/>
                <a:gd name="connsiteX34" fmla="*/ 9083 w 9953"/>
                <a:gd name="connsiteY34" fmla="*/ 558 h 10000"/>
                <a:gd name="connsiteX35" fmla="*/ 8214 w 9953"/>
                <a:gd name="connsiteY35" fmla="*/ 114 h 10000"/>
                <a:gd name="connsiteX36" fmla="*/ 7779 w 9953"/>
                <a:gd name="connsiteY36" fmla="*/ 0 h 10000"/>
                <a:gd name="connsiteX37" fmla="*/ 6396 w 9953"/>
                <a:gd name="connsiteY37" fmla="*/ 166 h 10000"/>
                <a:gd name="connsiteX0" fmla="*/ 6426 w 10000"/>
                <a:gd name="connsiteY0" fmla="*/ 166 h 10000"/>
                <a:gd name="connsiteX1" fmla="*/ 4288 w 10000"/>
                <a:gd name="connsiteY1" fmla="*/ 529 h 10000"/>
                <a:gd name="connsiteX2" fmla="*/ 3826 w 10000"/>
                <a:gd name="connsiteY2" fmla="*/ 281 h 10000"/>
                <a:gd name="connsiteX3" fmla="*/ 3372 w 10000"/>
                <a:gd name="connsiteY3" fmla="*/ 333 h 10000"/>
                <a:gd name="connsiteX4" fmla="*/ 2380 w 10000"/>
                <a:gd name="connsiteY4" fmla="*/ 980 h 10000"/>
                <a:gd name="connsiteX5" fmla="*/ 1189 w 10000"/>
                <a:gd name="connsiteY5" fmla="*/ 1391 h 10000"/>
                <a:gd name="connsiteX6" fmla="*/ 827 w 10000"/>
                <a:gd name="connsiteY6" fmla="*/ 1724 h 10000"/>
                <a:gd name="connsiteX7" fmla="*/ 464 w 10000"/>
                <a:gd name="connsiteY7" fmla="*/ 2223 h 10000"/>
                <a:gd name="connsiteX8" fmla="*/ 52 w 10000"/>
                <a:gd name="connsiteY8" fmla="*/ 3151 h 10000"/>
                <a:gd name="connsiteX9" fmla="*/ 27 w 10000"/>
                <a:gd name="connsiteY9" fmla="*/ 4167 h 10000"/>
                <a:gd name="connsiteX10" fmla="*/ 533 w 10000"/>
                <a:gd name="connsiteY10" fmla="*/ 4281 h 10000"/>
                <a:gd name="connsiteX11" fmla="*/ 2137 w 10000"/>
                <a:gd name="connsiteY11" fmla="*/ 4390 h 10000"/>
                <a:gd name="connsiteX12" fmla="*/ 2355 w 10000"/>
                <a:gd name="connsiteY12" fmla="*/ 4500 h 10000"/>
                <a:gd name="connsiteX13" fmla="*/ 2499 w 10000"/>
                <a:gd name="connsiteY13" fmla="*/ 4834 h 10000"/>
                <a:gd name="connsiteX14" fmla="*/ 2355 w 10000"/>
                <a:gd name="connsiteY14" fmla="*/ 5390 h 10000"/>
                <a:gd name="connsiteX15" fmla="*/ 1700 w 10000"/>
                <a:gd name="connsiteY15" fmla="*/ 6224 h 10000"/>
                <a:gd name="connsiteX16" fmla="*/ 1499 w 10000"/>
                <a:gd name="connsiteY16" fmla="*/ 7196 h 10000"/>
                <a:gd name="connsiteX17" fmla="*/ 2212 w 10000"/>
                <a:gd name="connsiteY17" fmla="*/ 8167 h 10000"/>
                <a:gd name="connsiteX18" fmla="*/ 3086 w 10000"/>
                <a:gd name="connsiteY18" fmla="*/ 8115 h 10000"/>
                <a:gd name="connsiteX19" fmla="*/ 3960 w 10000"/>
                <a:gd name="connsiteY19" fmla="*/ 7781 h 10000"/>
                <a:gd name="connsiteX20" fmla="*/ 4833 w 10000"/>
                <a:gd name="connsiteY20" fmla="*/ 7390 h 10000"/>
                <a:gd name="connsiteX21" fmla="*/ 5991 w 10000"/>
                <a:gd name="connsiteY21" fmla="*/ 7529 h 10000"/>
                <a:gd name="connsiteX22" fmla="*/ 5857 w 10000"/>
                <a:gd name="connsiteY22" fmla="*/ 8585 h 10000"/>
                <a:gd name="connsiteX23" fmla="*/ 6724 w 10000"/>
                <a:gd name="connsiteY23" fmla="*/ 10000 h 10000"/>
                <a:gd name="connsiteX24" fmla="*/ 8471 w 10000"/>
                <a:gd name="connsiteY24" fmla="*/ 9780 h 10000"/>
                <a:gd name="connsiteX25" fmla="*/ 8833 w 10000"/>
                <a:gd name="connsiteY25" fmla="*/ 9557 h 10000"/>
                <a:gd name="connsiteX26" fmla="*/ 8982 w 10000"/>
                <a:gd name="connsiteY26" fmla="*/ 9390 h 10000"/>
                <a:gd name="connsiteX27" fmla="*/ 9201 w 10000"/>
                <a:gd name="connsiteY27" fmla="*/ 9281 h 10000"/>
                <a:gd name="connsiteX28" fmla="*/ 10000 w 10000"/>
                <a:gd name="connsiteY28" fmla="*/ 6615 h 10000"/>
                <a:gd name="connsiteX29" fmla="*/ 9489 w 10000"/>
                <a:gd name="connsiteY29" fmla="*/ 4557 h 10000"/>
                <a:gd name="connsiteX30" fmla="*/ 9126 w 10000"/>
                <a:gd name="connsiteY30" fmla="*/ 4167 h 10000"/>
                <a:gd name="connsiteX31" fmla="*/ 8833 w 10000"/>
                <a:gd name="connsiteY31" fmla="*/ 3724 h 10000"/>
                <a:gd name="connsiteX32" fmla="*/ 8614 w 10000"/>
                <a:gd name="connsiteY32" fmla="*/ 3115 h 10000"/>
                <a:gd name="connsiteX33" fmla="*/ 9126 w 10000"/>
                <a:gd name="connsiteY33" fmla="*/ 1667 h 10000"/>
                <a:gd name="connsiteX34" fmla="*/ 9126 w 10000"/>
                <a:gd name="connsiteY34" fmla="*/ 558 h 10000"/>
                <a:gd name="connsiteX35" fmla="*/ 8253 w 10000"/>
                <a:gd name="connsiteY35" fmla="*/ 114 h 10000"/>
                <a:gd name="connsiteX36" fmla="*/ 7816 w 10000"/>
                <a:gd name="connsiteY36" fmla="*/ 0 h 10000"/>
                <a:gd name="connsiteX37" fmla="*/ 6426 w 10000"/>
                <a:gd name="connsiteY37" fmla="*/ 166 h 10000"/>
                <a:gd name="connsiteX0" fmla="*/ 6496 w 10070"/>
                <a:gd name="connsiteY0" fmla="*/ 166 h 10000"/>
                <a:gd name="connsiteX1" fmla="*/ 4358 w 10070"/>
                <a:gd name="connsiteY1" fmla="*/ 529 h 10000"/>
                <a:gd name="connsiteX2" fmla="*/ 3896 w 10070"/>
                <a:gd name="connsiteY2" fmla="*/ 281 h 10000"/>
                <a:gd name="connsiteX3" fmla="*/ 3442 w 10070"/>
                <a:gd name="connsiteY3" fmla="*/ 333 h 10000"/>
                <a:gd name="connsiteX4" fmla="*/ 2450 w 10070"/>
                <a:gd name="connsiteY4" fmla="*/ 980 h 10000"/>
                <a:gd name="connsiteX5" fmla="*/ 1259 w 10070"/>
                <a:gd name="connsiteY5" fmla="*/ 1391 h 10000"/>
                <a:gd name="connsiteX6" fmla="*/ 897 w 10070"/>
                <a:gd name="connsiteY6" fmla="*/ 1724 h 10000"/>
                <a:gd name="connsiteX7" fmla="*/ 534 w 10070"/>
                <a:gd name="connsiteY7" fmla="*/ 2223 h 10000"/>
                <a:gd name="connsiteX8" fmla="*/ 122 w 10070"/>
                <a:gd name="connsiteY8" fmla="*/ 3151 h 10000"/>
                <a:gd name="connsiteX9" fmla="*/ 97 w 10070"/>
                <a:gd name="connsiteY9" fmla="*/ 4167 h 10000"/>
                <a:gd name="connsiteX10" fmla="*/ 603 w 10070"/>
                <a:gd name="connsiteY10" fmla="*/ 4281 h 10000"/>
                <a:gd name="connsiteX11" fmla="*/ 2207 w 10070"/>
                <a:gd name="connsiteY11" fmla="*/ 4390 h 10000"/>
                <a:gd name="connsiteX12" fmla="*/ 2425 w 10070"/>
                <a:gd name="connsiteY12" fmla="*/ 4500 h 10000"/>
                <a:gd name="connsiteX13" fmla="*/ 2569 w 10070"/>
                <a:gd name="connsiteY13" fmla="*/ 4834 h 10000"/>
                <a:gd name="connsiteX14" fmla="*/ 2425 w 10070"/>
                <a:gd name="connsiteY14" fmla="*/ 5390 h 10000"/>
                <a:gd name="connsiteX15" fmla="*/ 1770 w 10070"/>
                <a:gd name="connsiteY15" fmla="*/ 6224 h 10000"/>
                <a:gd name="connsiteX16" fmla="*/ 1569 w 10070"/>
                <a:gd name="connsiteY16" fmla="*/ 7196 h 10000"/>
                <a:gd name="connsiteX17" fmla="*/ 2282 w 10070"/>
                <a:gd name="connsiteY17" fmla="*/ 8167 h 10000"/>
                <a:gd name="connsiteX18" fmla="*/ 3156 w 10070"/>
                <a:gd name="connsiteY18" fmla="*/ 8115 h 10000"/>
                <a:gd name="connsiteX19" fmla="*/ 4030 w 10070"/>
                <a:gd name="connsiteY19" fmla="*/ 7781 h 10000"/>
                <a:gd name="connsiteX20" fmla="*/ 4903 w 10070"/>
                <a:gd name="connsiteY20" fmla="*/ 7390 h 10000"/>
                <a:gd name="connsiteX21" fmla="*/ 6061 w 10070"/>
                <a:gd name="connsiteY21" fmla="*/ 7529 h 10000"/>
                <a:gd name="connsiteX22" fmla="*/ 5927 w 10070"/>
                <a:gd name="connsiteY22" fmla="*/ 8585 h 10000"/>
                <a:gd name="connsiteX23" fmla="*/ 6794 w 10070"/>
                <a:gd name="connsiteY23" fmla="*/ 10000 h 10000"/>
                <a:gd name="connsiteX24" fmla="*/ 8541 w 10070"/>
                <a:gd name="connsiteY24" fmla="*/ 9780 h 10000"/>
                <a:gd name="connsiteX25" fmla="*/ 8903 w 10070"/>
                <a:gd name="connsiteY25" fmla="*/ 9557 h 10000"/>
                <a:gd name="connsiteX26" fmla="*/ 9052 w 10070"/>
                <a:gd name="connsiteY26" fmla="*/ 9390 h 10000"/>
                <a:gd name="connsiteX27" fmla="*/ 9271 w 10070"/>
                <a:gd name="connsiteY27" fmla="*/ 9281 h 10000"/>
                <a:gd name="connsiteX28" fmla="*/ 10070 w 10070"/>
                <a:gd name="connsiteY28" fmla="*/ 6615 h 10000"/>
                <a:gd name="connsiteX29" fmla="*/ 9559 w 10070"/>
                <a:gd name="connsiteY29" fmla="*/ 4557 h 10000"/>
                <a:gd name="connsiteX30" fmla="*/ 9196 w 10070"/>
                <a:gd name="connsiteY30" fmla="*/ 4167 h 10000"/>
                <a:gd name="connsiteX31" fmla="*/ 8903 w 10070"/>
                <a:gd name="connsiteY31" fmla="*/ 3724 h 10000"/>
                <a:gd name="connsiteX32" fmla="*/ 8684 w 10070"/>
                <a:gd name="connsiteY32" fmla="*/ 3115 h 10000"/>
                <a:gd name="connsiteX33" fmla="*/ 9196 w 10070"/>
                <a:gd name="connsiteY33" fmla="*/ 1667 h 10000"/>
                <a:gd name="connsiteX34" fmla="*/ 9196 w 10070"/>
                <a:gd name="connsiteY34" fmla="*/ 558 h 10000"/>
                <a:gd name="connsiteX35" fmla="*/ 8323 w 10070"/>
                <a:gd name="connsiteY35" fmla="*/ 114 h 10000"/>
                <a:gd name="connsiteX36" fmla="*/ 7886 w 10070"/>
                <a:gd name="connsiteY36" fmla="*/ 0 h 10000"/>
                <a:gd name="connsiteX37" fmla="*/ 6496 w 10070"/>
                <a:gd name="connsiteY37" fmla="*/ 166 h 10000"/>
                <a:gd name="connsiteX0" fmla="*/ 6496 w 10070"/>
                <a:gd name="connsiteY0" fmla="*/ 166 h 10000"/>
                <a:gd name="connsiteX1" fmla="*/ 4358 w 10070"/>
                <a:gd name="connsiteY1" fmla="*/ 529 h 10000"/>
                <a:gd name="connsiteX2" fmla="*/ 3896 w 10070"/>
                <a:gd name="connsiteY2" fmla="*/ 281 h 10000"/>
                <a:gd name="connsiteX3" fmla="*/ 3442 w 10070"/>
                <a:gd name="connsiteY3" fmla="*/ 333 h 10000"/>
                <a:gd name="connsiteX4" fmla="*/ 2450 w 10070"/>
                <a:gd name="connsiteY4" fmla="*/ 980 h 10000"/>
                <a:gd name="connsiteX5" fmla="*/ 1259 w 10070"/>
                <a:gd name="connsiteY5" fmla="*/ 1391 h 10000"/>
                <a:gd name="connsiteX6" fmla="*/ 897 w 10070"/>
                <a:gd name="connsiteY6" fmla="*/ 1724 h 10000"/>
                <a:gd name="connsiteX7" fmla="*/ 534 w 10070"/>
                <a:gd name="connsiteY7" fmla="*/ 2223 h 10000"/>
                <a:gd name="connsiteX8" fmla="*/ 122 w 10070"/>
                <a:gd name="connsiteY8" fmla="*/ 3151 h 10000"/>
                <a:gd name="connsiteX9" fmla="*/ 97 w 10070"/>
                <a:gd name="connsiteY9" fmla="*/ 4167 h 10000"/>
                <a:gd name="connsiteX10" fmla="*/ 1210 w 10070"/>
                <a:gd name="connsiteY10" fmla="*/ 4281 h 10000"/>
                <a:gd name="connsiteX11" fmla="*/ 2207 w 10070"/>
                <a:gd name="connsiteY11" fmla="*/ 4390 h 10000"/>
                <a:gd name="connsiteX12" fmla="*/ 2425 w 10070"/>
                <a:gd name="connsiteY12" fmla="*/ 4500 h 10000"/>
                <a:gd name="connsiteX13" fmla="*/ 2569 w 10070"/>
                <a:gd name="connsiteY13" fmla="*/ 4834 h 10000"/>
                <a:gd name="connsiteX14" fmla="*/ 2425 w 10070"/>
                <a:gd name="connsiteY14" fmla="*/ 5390 h 10000"/>
                <a:gd name="connsiteX15" fmla="*/ 1770 w 10070"/>
                <a:gd name="connsiteY15" fmla="*/ 6224 h 10000"/>
                <a:gd name="connsiteX16" fmla="*/ 1569 w 10070"/>
                <a:gd name="connsiteY16" fmla="*/ 7196 h 10000"/>
                <a:gd name="connsiteX17" fmla="*/ 2282 w 10070"/>
                <a:gd name="connsiteY17" fmla="*/ 8167 h 10000"/>
                <a:gd name="connsiteX18" fmla="*/ 3156 w 10070"/>
                <a:gd name="connsiteY18" fmla="*/ 8115 h 10000"/>
                <a:gd name="connsiteX19" fmla="*/ 4030 w 10070"/>
                <a:gd name="connsiteY19" fmla="*/ 7781 h 10000"/>
                <a:gd name="connsiteX20" fmla="*/ 4903 w 10070"/>
                <a:gd name="connsiteY20" fmla="*/ 7390 h 10000"/>
                <a:gd name="connsiteX21" fmla="*/ 6061 w 10070"/>
                <a:gd name="connsiteY21" fmla="*/ 7529 h 10000"/>
                <a:gd name="connsiteX22" fmla="*/ 5927 w 10070"/>
                <a:gd name="connsiteY22" fmla="*/ 8585 h 10000"/>
                <a:gd name="connsiteX23" fmla="*/ 6794 w 10070"/>
                <a:gd name="connsiteY23" fmla="*/ 10000 h 10000"/>
                <a:gd name="connsiteX24" fmla="*/ 8541 w 10070"/>
                <a:gd name="connsiteY24" fmla="*/ 9780 h 10000"/>
                <a:gd name="connsiteX25" fmla="*/ 8903 w 10070"/>
                <a:gd name="connsiteY25" fmla="*/ 9557 h 10000"/>
                <a:gd name="connsiteX26" fmla="*/ 9052 w 10070"/>
                <a:gd name="connsiteY26" fmla="*/ 9390 h 10000"/>
                <a:gd name="connsiteX27" fmla="*/ 9271 w 10070"/>
                <a:gd name="connsiteY27" fmla="*/ 9281 h 10000"/>
                <a:gd name="connsiteX28" fmla="*/ 10070 w 10070"/>
                <a:gd name="connsiteY28" fmla="*/ 6615 h 10000"/>
                <a:gd name="connsiteX29" fmla="*/ 9559 w 10070"/>
                <a:gd name="connsiteY29" fmla="*/ 4557 h 10000"/>
                <a:gd name="connsiteX30" fmla="*/ 9196 w 10070"/>
                <a:gd name="connsiteY30" fmla="*/ 4167 h 10000"/>
                <a:gd name="connsiteX31" fmla="*/ 8903 w 10070"/>
                <a:gd name="connsiteY31" fmla="*/ 3724 h 10000"/>
                <a:gd name="connsiteX32" fmla="*/ 8684 w 10070"/>
                <a:gd name="connsiteY32" fmla="*/ 3115 h 10000"/>
                <a:gd name="connsiteX33" fmla="*/ 9196 w 10070"/>
                <a:gd name="connsiteY33" fmla="*/ 1667 h 10000"/>
                <a:gd name="connsiteX34" fmla="*/ 9196 w 10070"/>
                <a:gd name="connsiteY34" fmla="*/ 558 h 10000"/>
                <a:gd name="connsiteX35" fmla="*/ 8323 w 10070"/>
                <a:gd name="connsiteY35" fmla="*/ 114 h 10000"/>
                <a:gd name="connsiteX36" fmla="*/ 7886 w 10070"/>
                <a:gd name="connsiteY36" fmla="*/ 0 h 10000"/>
                <a:gd name="connsiteX37" fmla="*/ 6496 w 10070"/>
                <a:gd name="connsiteY37" fmla="*/ 166 h 10000"/>
                <a:gd name="connsiteX0" fmla="*/ 6496 w 10070"/>
                <a:gd name="connsiteY0" fmla="*/ 166 h 10000"/>
                <a:gd name="connsiteX1" fmla="*/ 4358 w 10070"/>
                <a:gd name="connsiteY1" fmla="*/ 529 h 10000"/>
                <a:gd name="connsiteX2" fmla="*/ 3896 w 10070"/>
                <a:gd name="connsiteY2" fmla="*/ 281 h 10000"/>
                <a:gd name="connsiteX3" fmla="*/ 3442 w 10070"/>
                <a:gd name="connsiteY3" fmla="*/ 333 h 10000"/>
                <a:gd name="connsiteX4" fmla="*/ 2450 w 10070"/>
                <a:gd name="connsiteY4" fmla="*/ 980 h 10000"/>
                <a:gd name="connsiteX5" fmla="*/ 1259 w 10070"/>
                <a:gd name="connsiteY5" fmla="*/ 1391 h 10000"/>
                <a:gd name="connsiteX6" fmla="*/ 897 w 10070"/>
                <a:gd name="connsiteY6" fmla="*/ 1724 h 10000"/>
                <a:gd name="connsiteX7" fmla="*/ 534 w 10070"/>
                <a:gd name="connsiteY7" fmla="*/ 2223 h 10000"/>
                <a:gd name="connsiteX8" fmla="*/ 122 w 10070"/>
                <a:gd name="connsiteY8" fmla="*/ 3151 h 10000"/>
                <a:gd name="connsiteX9" fmla="*/ 97 w 10070"/>
                <a:gd name="connsiteY9" fmla="*/ 4167 h 10000"/>
                <a:gd name="connsiteX10" fmla="*/ 1210 w 10070"/>
                <a:gd name="connsiteY10" fmla="*/ 4281 h 10000"/>
                <a:gd name="connsiteX11" fmla="*/ 2207 w 10070"/>
                <a:gd name="connsiteY11" fmla="*/ 4390 h 10000"/>
                <a:gd name="connsiteX12" fmla="*/ 2425 w 10070"/>
                <a:gd name="connsiteY12" fmla="*/ 4500 h 10000"/>
                <a:gd name="connsiteX13" fmla="*/ 2569 w 10070"/>
                <a:gd name="connsiteY13" fmla="*/ 4834 h 10000"/>
                <a:gd name="connsiteX14" fmla="*/ 2425 w 10070"/>
                <a:gd name="connsiteY14" fmla="*/ 5390 h 10000"/>
                <a:gd name="connsiteX15" fmla="*/ 1770 w 10070"/>
                <a:gd name="connsiteY15" fmla="*/ 6224 h 10000"/>
                <a:gd name="connsiteX16" fmla="*/ 1569 w 10070"/>
                <a:gd name="connsiteY16" fmla="*/ 7196 h 10000"/>
                <a:gd name="connsiteX17" fmla="*/ 2282 w 10070"/>
                <a:gd name="connsiteY17" fmla="*/ 8167 h 10000"/>
                <a:gd name="connsiteX18" fmla="*/ 3156 w 10070"/>
                <a:gd name="connsiteY18" fmla="*/ 8115 h 10000"/>
                <a:gd name="connsiteX19" fmla="*/ 4030 w 10070"/>
                <a:gd name="connsiteY19" fmla="*/ 7781 h 10000"/>
                <a:gd name="connsiteX20" fmla="*/ 4903 w 10070"/>
                <a:gd name="connsiteY20" fmla="*/ 7390 h 10000"/>
                <a:gd name="connsiteX21" fmla="*/ 6061 w 10070"/>
                <a:gd name="connsiteY21" fmla="*/ 7529 h 10000"/>
                <a:gd name="connsiteX22" fmla="*/ 5927 w 10070"/>
                <a:gd name="connsiteY22" fmla="*/ 8585 h 10000"/>
                <a:gd name="connsiteX23" fmla="*/ 6794 w 10070"/>
                <a:gd name="connsiteY23" fmla="*/ 10000 h 10000"/>
                <a:gd name="connsiteX24" fmla="*/ 8541 w 10070"/>
                <a:gd name="connsiteY24" fmla="*/ 9780 h 10000"/>
                <a:gd name="connsiteX25" fmla="*/ 8903 w 10070"/>
                <a:gd name="connsiteY25" fmla="*/ 9557 h 10000"/>
                <a:gd name="connsiteX26" fmla="*/ 9052 w 10070"/>
                <a:gd name="connsiteY26" fmla="*/ 9390 h 10000"/>
                <a:gd name="connsiteX27" fmla="*/ 9271 w 10070"/>
                <a:gd name="connsiteY27" fmla="*/ 9281 h 10000"/>
                <a:gd name="connsiteX28" fmla="*/ 10070 w 10070"/>
                <a:gd name="connsiteY28" fmla="*/ 6615 h 10000"/>
                <a:gd name="connsiteX29" fmla="*/ 9559 w 10070"/>
                <a:gd name="connsiteY29" fmla="*/ 4557 h 10000"/>
                <a:gd name="connsiteX30" fmla="*/ 9196 w 10070"/>
                <a:gd name="connsiteY30" fmla="*/ 4167 h 10000"/>
                <a:gd name="connsiteX31" fmla="*/ 8903 w 10070"/>
                <a:gd name="connsiteY31" fmla="*/ 3724 h 10000"/>
                <a:gd name="connsiteX32" fmla="*/ 8684 w 10070"/>
                <a:gd name="connsiteY32" fmla="*/ 3115 h 10000"/>
                <a:gd name="connsiteX33" fmla="*/ 9196 w 10070"/>
                <a:gd name="connsiteY33" fmla="*/ 1667 h 10000"/>
                <a:gd name="connsiteX34" fmla="*/ 9196 w 10070"/>
                <a:gd name="connsiteY34" fmla="*/ 558 h 10000"/>
                <a:gd name="connsiteX35" fmla="*/ 8323 w 10070"/>
                <a:gd name="connsiteY35" fmla="*/ 114 h 10000"/>
                <a:gd name="connsiteX36" fmla="*/ 7886 w 10070"/>
                <a:gd name="connsiteY36" fmla="*/ 0 h 10000"/>
                <a:gd name="connsiteX37" fmla="*/ 6496 w 10070"/>
                <a:gd name="connsiteY37" fmla="*/ 166 h 10000"/>
                <a:gd name="connsiteX0" fmla="*/ 6496 w 10070"/>
                <a:gd name="connsiteY0" fmla="*/ 166 h 10000"/>
                <a:gd name="connsiteX1" fmla="*/ 4358 w 10070"/>
                <a:gd name="connsiteY1" fmla="*/ 529 h 10000"/>
                <a:gd name="connsiteX2" fmla="*/ 3896 w 10070"/>
                <a:gd name="connsiteY2" fmla="*/ 281 h 10000"/>
                <a:gd name="connsiteX3" fmla="*/ 3442 w 10070"/>
                <a:gd name="connsiteY3" fmla="*/ 333 h 10000"/>
                <a:gd name="connsiteX4" fmla="*/ 2450 w 10070"/>
                <a:gd name="connsiteY4" fmla="*/ 980 h 10000"/>
                <a:gd name="connsiteX5" fmla="*/ 1259 w 10070"/>
                <a:gd name="connsiteY5" fmla="*/ 1391 h 10000"/>
                <a:gd name="connsiteX6" fmla="*/ 897 w 10070"/>
                <a:gd name="connsiteY6" fmla="*/ 1724 h 10000"/>
                <a:gd name="connsiteX7" fmla="*/ 534 w 10070"/>
                <a:gd name="connsiteY7" fmla="*/ 2223 h 10000"/>
                <a:gd name="connsiteX8" fmla="*/ 122 w 10070"/>
                <a:gd name="connsiteY8" fmla="*/ 3151 h 10000"/>
                <a:gd name="connsiteX9" fmla="*/ 97 w 10070"/>
                <a:gd name="connsiteY9" fmla="*/ 4167 h 10000"/>
                <a:gd name="connsiteX10" fmla="*/ 1061 w 10070"/>
                <a:gd name="connsiteY10" fmla="*/ 4623 h 10000"/>
                <a:gd name="connsiteX11" fmla="*/ 2207 w 10070"/>
                <a:gd name="connsiteY11" fmla="*/ 4390 h 10000"/>
                <a:gd name="connsiteX12" fmla="*/ 2425 w 10070"/>
                <a:gd name="connsiteY12" fmla="*/ 4500 h 10000"/>
                <a:gd name="connsiteX13" fmla="*/ 2569 w 10070"/>
                <a:gd name="connsiteY13" fmla="*/ 4834 h 10000"/>
                <a:gd name="connsiteX14" fmla="*/ 2425 w 10070"/>
                <a:gd name="connsiteY14" fmla="*/ 5390 h 10000"/>
                <a:gd name="connsiteX15" fmla="*/ 1770 w 10070"/>
                <a:gd name="connsiteY15" fmla="*/ 6224 h 10000"/>
                <a:gd name="connsiteX16" fmla="*/ 1569 w 10070"/>
                <a:gd name="connsiteY16" fmla="*/ 7196 h 10000"/>
                <a:gd name="connsiteX17" fmla="*/ 2282 w 10070"/>
                <a:gd name="connsiteY17" fmla="*/ 8167 h 10000"/>
                <a:gd name="connsiteX18" fmla="*/ 3156 w 10070"/>
                <a:gd name="connsiteY18" fmla="*/ 8115 h 10000"/>
                <a:gd name="connsiteX19" fmla="*/ 4030 w 10070"/>
                <a:gd name="connsiteY19" fmla="*/ 7781 h 10000"/>
                <a:gd name="connsiteX20" fmla="*/ 4903 w 10070"/>
                <a:gd name="connsiteY20" fmla="*/ 7390 h 10000"/>
                <a:gd name="connsiteX21" fmla="*/ 6061 w 10070"/>
                <a:gd name="connsiteY21" fmla="*/ 7529 h 10000"/>
                <a:gd name="connsiteX22" fmla="*/ 5927 w 10070"/>
                <a:gd name="connsiteY22" fmla="*/ 8585 h 10000"/>
                <a:gd name="connsiteX23" fmla="*/ 6794 w 10070"/>
                <a:gd name="connsiteY23" fmla="*/ 10000 h 10000"/>
                <a:gd name="connsiteX24" fmla="*/ 8541 w 10070"/>
                <a:gd name="connsiteY24" fmla="*/ 9780 h 10000"/>
                <a:gd name="connsiteX25" fmla="*/ 8903 w 10070"/>
                <a:gd name="connsiteY25" fmla="*/ 9557 h 10000"/>
                <a:gd name="connsiteX26" fmla="*/ 9052 w 10070"/>
                <a:gd name="connsiteY26" fmla="*/ 9390 h 10000"/>
                <a:gd name="connsiteX27" fmla="*/ 9271 w 10070"/>
                <a:gd name="connsiteY27" fmla="*/ 9281 h 10000"/>
                <a:gd name="connsiteX28" fmla="*/ 10070 w 10070"/>
                <a:gd name="connsiteY28" fmla="*/ 6615 h 10000"/>
                <a:gd name="connsiteX29" fmla="*/ 9559 w 10070"/>
                <a:gd name="connsiteY29" fmla="*/ 4557 h 10000"/>
                <a:gd name="connsiteX30" fmla="*/ 9196 w 10070"/>
                <a:gd name="connsiteY30" fmla="*/ 4167 h 10000"/>
                <a:gd name="connsiteX31" fmla="*/ 8903 w 10070"/>
                <a:gd name="connsiteY31" fmla="*/ 3724 h 10000"/>
                <a:gd name="connsiteX32" fmla="*/ 8684 w 10070"/>
                <a:gd name="connsiteY32" fmla="*/ 3115 h 10000"/>
                <a:gd name="connsiteX33" fmla="*/ 9196 w 10070"/>
                <a:gd name="connsiteY33" fmla="*/ 1667 h 10000"/>
                <a:gd name="connsiteX34" fmla="*/ 9196 w 10070"/>
                <a:gd name="connsiteY34" fmla="*/ 558 h 10000"/>
                <a:gd name="connsiteX35" fmla="*/ 8323 w 10070"/>
                <a:gd name="connsiteY35" fmla="*/ 114 h 10000"/>
                <a:gd name="connsiteX36" fmla="*/ 7886 w 10070"/>
                <a:gd name="connsiteY36" fmla="*/ 0 h 10000"/>
                <a:gd name="connsiteX37" fmla="*/ 6496 w 10070"/>
                <a:gd name="connsiteY37" fmla="*/ 166 h 10000"/>
                <a:gd name="connsiteX0" fmla="*/ 6496 w 10070"/>
                <a:gd name="connsiteY0" fmla="*/ 166 h 10000"/>
                <a:gd name="connsiteX1" fmla="*/ 4358 w 10070"/>
                <a:gd name="connsiteY1" fmla="*/ 529 h 10000"/>
                <a:gd name="connsiteX2" fmla="*/ 3896 w 10070"/>
                <a:gd name="connsiteY2" fmla="*/ 281 h 10000"/>
                <a:gd name="connsiteX3" fmla="*/ 3442 w 10070"/>
                <a:gd name="connsiteY3" fmla="*/ 333 h 10000"/>
                <a:gd name="connsiteX4" fmla="*/ 2450 w 10070"/>
                <a:gd name="connsiteY4" fmla="*/ 980 h 10000"/>
                <a:gd name="connsiteX5" fmla="*/ 1259 w 10070"/>
                <a:gd name="connsiteY5" fmla="*/ 1391 h 10000"/>
                <a:gd name="connsiteX6" fmla="*/ 897 w 10070"/>
                <a:gd name="connsiteY6" fmla="*/ 1724 h 10000"/>
                <a:gd name="connsiteX7" fmla="*/ 534 w 10070"/>
                <a:gd name="connsiteY7" fmla="*/ 2223 h 10000"/>
                <a:gd name="connsiteX8" fmla="*/ 122 w 10070"/>
                <a:gd name="connsiteY8" fmla="*/ 3151 h 10000"/>
                <a:gd name="connsiteX9" fmla="*/ 97 w 10070"/>
                <a:gd name="connsiteY9" fmla="*/ 4167 h 10000"/>
                <a:gd name="connsiteX10" fmla="*/ 1061 w 10070"/>
                <a:gd name="connsiteY10" fmla="*/ 4623 h 10000"/>
                <a:gd name="connsiteX11" fmla="*/ 2207 w 10070"/>
                <a:gd name="connsiteY11" fmla="*/ 4390 h 10000"/>
                <a:gd name="connsiteX12" fmla="*/ 2425 w 10070"/>
                <a:gd name="connsiteY12" fmla="*/ 4500 h 10000"/>
                <a:gd name="connsiteX13" fmla="*/ 2569 w 10070"/>
                <a:gd name="connsiteY13" fmla="*/ 4834 h 10000"/>
                <a:gd name="connsiteX14" fmla="*/ 2425 w 10070"/>
                <a:gd name="connsiteY14" fmla="*/ 5390 h 10000"/>
                <a:gd name="connsiteX15" fmla="*/ 1770 w 10070"/>
                <a:gd name="connsiteY15" fmla="*/ 6224 h 10000"/>
                <a:gd name="connsiteX16" fmla="*/ 1569 w 10070"/>
                <a:gd name="connsiteY16" fmla="*/ 7196 h 10000"/>
                <a:gd name="connsiteX17" fmla="*/ 2282 w 10070"/>
                <a:gd name="connsiteY17" fmla="*/ 8167 h 10000"/>
                <a:gd name="connsiteX18" fmla="*/ 3156 w 10070"/>
                <a:gd name="connsiteY18" fmla="*/ 8115 h 10000"/>
                <a:gd name="connsiteX19" fmla="*/ 4030 w 10070"/>
                <a:gd name="connsiteY19" fmla="*/ 7781 h 10000"/>
                <a:gd name="connsiteX20" fmla="*/ 4903 w 10070"/>
                <a:gd name="connsiteY20" fmla="*/ 7390 h 10000"/>
                <a:gd name="connsiteX21" fmla="*/ 6061 w 10070"/>
                <a:gd name="connsiteY21" fmla="*/ 7529 h 10000"/>
                <a:gd name="connsiteX22" fmla="*/ 5927 w 10070"/>
                <a:gd name="connsiteY22" fmla="*/ 8585 h 10000"/>
                <a:gd name="connsiteX23" fmla="*/ 6794 w 10070"/>
                <a:gd name="connsiteY23" fmla="*/ 10000 h 10000"/>
                <a:gd name="connsiteX24" fmla="*/ 8541 w 10070"/>
                <a:gd name="connsiteY24" fmla="*/ 9780 h 10000"/>
                <a:gd name="connsiteX25" fmla="*/ 8903 w 10070"/>
                <a:gd name="connsiteY25" fmla="*/ 9557 h 10000"/>
                <a:gd name="connsiteX26" fmla="*/ 9052 w 10070"/>
                <a:gd name="connsiteY26" fmla="*/ 9390 h 10000"/>
                <a:gd name="connsiteX27" fmla="*/ 9271 w 10070"/>
                <a:gd name="connsiteY27" fmla="*/ 9281 h 10000"/>
                <a:gd name="connsiteX28" fmla="*/ 10070 w 10070"/>
                <a:gd name="connsiteY28" fmla="*/ 6615 h 10000"/>
                <a:gd name="connsiteX29" fmla="*/ 9559 w 10070"/>
                <a:gd name="connsiteY29" fmla="*/ 4557 h 10000"/>
                <a:gd name="connsiteX30" fmla="*/ 9196 w 10070"/>
                <a:gd name="connsiteY30" fmla="*/ 4167 h 10000"/>
                <a:gd name="connsiteX31" fmla="*/ 8903 w 10070"/>
                <a:gd name="connsiteY31" fmla="*/ 3724 h 10000"/>
                <a:gd name="connsiteX32" fmla="*/ 8684 w 10070"/>
                <a:gd name="connsiteY32" fmla="*/ 3115 h 10000"/>
                <a:gd name="connsiteX33" fmla="*/ 9196 w 10070"/>
                <a:gd name="connsiteY33" fmla="*/ 1667 h 10000"/>
                <a:gd name="connsiteX34" fmla="*/ 9196 w 10070"/>
                <a:gd name="connsiteY34" fmla="*/ 558 h 10000"/>
                <a:gd name="connsiteX35" fmla="*/ 8323 w 10070"/>
                <a:gd name="connsiteY35" fmla="*/ 114 h 10000"/>
                <a:gd name="connsiteX36" fmla="*/ 7886 w 10070"/>
                <a:gd name="connsiteY36" fmla="*/ 0 h 10000"/>
                <a:gd name="connsiteX37" fmla="*/ 6496 w 10070"/>
                <a:gd name="connsiteY37" fmla="*/ 166 h 10000"/>
                <a:gd name="connsiteX0" fmla="*/ 6496 w 10070"/>
                <a:gd name="connsiteY0" fmla="*/ 166 h 10000"/>
                <a:gd name="connsiteX1" fmla="*/ 4358 w 10070"/>
                <a:gd name="connsiteY1" fmla="*/ 529 h 10000"/>
                <a:gd name="connsiteX2" fmla="*/ 3896 w 10070"/>
                <a:gd name="connsiteY2" fmla="*/ 281 h 10000"/>
                <a:gd name="connsiteX3" fmla="*/ 3442 w 10070"/>
                <a:gd name="connsiteY3" fmla="*/ 333 h 10000"/>
                <a:gd name="connsiteX4" fmla="*/ 2450 w 10070"/>
                <a:gd name="connsiteY4" fmla="*/ 980 h 10000"/>
                <a:gd name="connsiteX5" fmla="*/ 1259 w 10070"/>
                <a:gd name="connsiteY5" fmla="*/ 1391 h 10000"/>
                <a:gd name="connsiteX6" fmla="*/ 897 w 10070"/>
                <a:gd name="connsiteY6" fmla="*/ 1724 h 10000"/>
                <a:gd name="connsiteX7" fmla="*/ 534 w 10070"/>
                <a:gd name="connsiteY7" fmla="*/ 2223 h 10000"/>
                <a:gd name="connsiteX8" fmla="*/ 122 w 10070"/>
                <a:gd name="connsiteY8" fmla="*/ 3151 h 10000"/>
                <a:gd name="connsiteX9" fmla="*/ 97 w 10070"/>
                <a:gd name="connsiteY9" fmla="*/ 4167 h 10000"/>
                <a:gd name="connsiteX10" fmla="*/ 1061 w 10070"/>
                <a:gd name="connsiteY10" fmla="*/ 4623 h 10000"/>
                <a:gd name="connsiteX11" fmla="*/ 1484 w 10070"/>
                <a:gd name="connsiteY11" fmla="*/ 4386 h 10000"/>
                <a:gd name="connsiteX12" fmla="*/ 2207 w 10070"/>
                <a:gd name="connsiteY12" fmla="*/ 4390 h 10000"/>
                <a:gd name="connsiteX13" fmla="*/ 2425 w 10070"/>
                <a:gd name="connsiteY13" fmla="*/ 4500 h 10000"/>
                <a:gd name="connsiteX14" fmla="*/ 2569 w 10070"/>
                <a:gd name="connsiteY14" fmla="*/ 4834 h 10000"/>
                <a:gd name="connsiteX15" fmla="*/ 2425 w 10070"/>
                <a:gd name="connsiteY15" fmla="*/ 5390 h 10000"/>
                <a:gd name="connsiteX16" fmla="*/ 1770 w 10070"/>
                <a:gd name="connsiteY16" fmla="*/ 6224 h 10000"/>
                <a:gd name="connsiteX17" fmla="*/ 1569 w 10070"/>
                <a:gd name="connsiteY17" fmla="*/ 7196 h 10000"/>
                <a:gd name="connsiteX18" fmla="*/ 2282 w 10070"/>
                <a:gd name="connsiteY18" fmla="*/ 8167 h 10000"/>
                <a:gd name="connsiteX19" fmla="*/ 3156 w 10070"/>
                <a:gd name="connsiteY19" fmla="*/ 8115 h 10000"/>
                <a:gd name="connsiteX20" fmla="*/ 4030 w 10070"/>
                <a:gd name="connsiteY20" fmla="*/ 7781 h 10000"/>
                <a:gd name="connsiteX21" fmla="*/ 4903 w 10070"/>
                <a:gd name="connsiteY21" fmla="*/ 7390 h 10000"/>
                <a:gd name="connsiteX22" fmla="*/ 6061 w 10070"/>
                <a:gd name="connsiteY22" fmla="*/ 7529 h 10000"/>
                <a:gd name="connsiteX23" fmla="*/ 5927 w 10070"/>
                <a:gd name="connsiteY23" fmla="*/ 8585 h 10000"/>
                <a:gd name="connsiteX24" fmla="*/ 6794 w 10070"/>
                <a:gd name="connsiteY24" fmla="*/ 10000 h 10000"/>
                <a:gd name="connsiteX25" fmla="*/ 8541 w 10070"/>
                <a:gd name="connsiteY25" fmla="*/ 9780 h 10000"/>
                <a:gd name="connsiteX26" fmla="*/ 8903 w 10070"/>
                <a:gd name="connsiteY26" fmla="*/ 9557 h 10000"/>
                <a:gd name="connsiteX27" fmla="*/ 9052 w 10070"/>
                <a:gd name="connsiteY27" fmla="*/ 9390 h 10000"/>
                <a:gd name="connsiteX28" fmla="*/ 9271 w 10070"/>
                <a:gd name="connsiteY28" fmla="*/ 9281 h 10000"/>
                <a:gd name="connsiteX29" fmla="*/ 10070 w 10070"/>
                <a:gd name="connsiteY29" fmla="*/ 6615 h 10000"/>
                <a:gd name="connsiteX30" fmla="*/ 9559 w 10070"/>
                <a:gd name="connsiteY30" fmla="*/ 4557 h 10000"/>
                <a:gd name="connsiteX31" fmla="*/ 9196 w 10070"/>
                <a:gd name="connsiteY31" fmla="*/ 4167 h 10000"/>
                <a:gd name="connsiteX32" fmla="*/ 8903 w 10070"/>
                <a:gd name="connsiteY32" fmla="*/ 3724 h 10000"/>
                <a:gd name="connsiteX33" fmla="*/ 8684 w 10070"/>
                <a:gd name="connsiteY33" fmla="*/ 3115 h 10000"/>
                <a:gd name="connsiteX34" fmla="*/ 9196 w 10070"/>
                <a:gd name="connsiteY34" fmla="*/ 1667 h 10000"/>
                <a:gd name="connsiteX35" fmla="*/ 9196 w 10070"/>
                <a:gd name="connsiteY35" fmla="*/ 558 h 10000"/>
                <a:gd name="connsiteX36" fmla="*/ 8323 w 10070"/>
                <a:gd name="connsiteY36" fmla="*/ 114 h 10000"/>
                <a:gd name="connsiteX37" fmla="*/ 7886 w 10070"/>
                <a:gd name="connsiteY37" fmla="*/ 0 h 10000"/>
                <a:gd name="connsiteX38" fmla="*/ 6496 w 10070"/>
                <a:gd name="connsiteY38" fmla="*/ 166 h 10000"/>
                <a:gd name="connsiteX0" fmla="*/ 6496 w 10070"/>
                <a:gd name="connsiteY0" fmla="*/ 166 h 10000"/>
                <a:gd name="connsiteX1" fmla="*/ 4358 w 10070"/>
                <a:gd name="connsiteY1" fmla="*/ 529 h 10000"/>
                <a:gd name="connsiteX2" fmla="*/ 3896 w 10070"/>
                <a:gd name="connsiteY2" fmla="*/ 281 h 10000"/>
                <a:gd name="connsiteX3" fmla="*/ 3442 w 10070"/>
                <a:gd name="connsiteY3" fmla="*/ 333 h 10000"/>
                <a:gd name="connsiteX4" fmla="*/ 2450 w 10070"/>
                <a:gd name="connsiteY4" fmla="*/ 980 h 10000"/>
                <a:gd name="connsiteX5" fmla="*/ 1259 w 10070"/>
                <a:gd name="connsiteY5" fmla="*/ 1391 h 10000"/>
                <a:gd name="connsiteX6" fmla="*/ 897 w 10070"/>
                <a:gd name="connsiteY6" fmla="*/ 1724 h 10000"/>
                <a:gd name="connsiteX7" fmla="*/ 534 w 10070"/>
                <a:gd name="connsiteY7" fmla="*/ 2223 h 10000"/>
                <a:gd name="connsiteX8" fmla="*/ 122 w 10070"/>
                <a:gd name="connsiteY8" fmla="*/ 3151 h 10000"/>
                <a:gd name="connsiteX9" fmla="*/ 97 w 10070"/>
                <a:gd name="connsiteY9" fmla="*/ 4167 h 10000"/>
                <a:gd name="connsiteX10" fmla="*/ 702 w 10070"/>
                <a:gd name="connsiteY10" fmla="*/ 4666 h 10000"/>
                <a:gd name="connsiteX11" fmla="*/ 1484 w 10070"/>
                <a:gd name="connsiteY11" fmla="*/ 4386 h 10000"/>
                <a:gd name="connsiteX12" fmla="*/ 2207 w 10070"/>
                <a:gd name="connsiteY12" fmla="*/ 4390 h 10000"/>
                <a:gd name="connsiteX13" fmla="*/ 2425 w 10070"/>
                <a:gd name="connsiteY13" fmla="*/ 4500 h 10000"/>
                <a:gd name="connsiteX14" fmla="*/ 2569 w 10070"/>
                <a:gd name="connsiteY14" fmla="*/ 4834 h 10000"/>
                <a:gd name="connsiteX15" fmla="*/ 2425 w 10070"/>
                <a:gd name="connsiteY15" fmla="*/ 5390 h 10000"/>
                <a:gd name="connsiteX16" fmla="*/ 1770 w 10070"/>
                <a:gd name="connsiteY16" fmla="*/ 6224 h 10000"/>
                <a:gd name="connsiteX17" fmla="*/ 1569 w 10070"/>
                <a:gd name="connsiteY17" fmla="*/ 7196 h 10000"/>
                <a:gd name="connsiteX18" fmla="*/ 2282 w 10070"/>
                <a:gd name="connsiteY18" fmla="*/ 8167 h 10000"/>
                <a:gd name="connsiteX19" fmla="*/ 3156 w 10070"/>
                <a:gd name="connsiteY19" fmla="*/ 8115 h 10000"/>
                <a:gd name="connsiteX20" fmla="*/ 4030 w 10070"/>
                <a:gd name="connsiteY20" fmla="*/ 7781 h 10000"/>
                <a:gd name="connsiteX21" fmla="*/ 4903 w 10070"/>
                <a:gd name="connsiteY21" fmla="*/ 7390 h 10000"/>
                <a:gd name="connsiteX22" fmla="*/ 6061 w 10070"/>
                <a:gd name="connsiteY22" fmla="*/ 7529 h 10000"/>
                <a:gd name="connsiteX23" fmla="*/ 5927 w 10070"/>
                <a:gd name="connsiteY23" fmla="*/ 8585 h 10000"/>
                <a:gd name="connsiteX24" fmla="*/ 6794 w 10070"/>
                <a:gd name="connsiteY24" fmla="*/ 10000 h 10000"/>
                <a:gd name="connsiteX25" fmla="*/ 8541 w 10070"/>
                <a:gd name="connsiteY25" fmla="*/ 9780 h 10000"/>
                <a:gd name="connsiteX26" fmla="*/ 8903 w 10070"/>
                <a:gd name="connsiteY26" fmla="*/ 9557 h 10000"/>
                <a:gd name="connsiteX27" fmla="*/ 9052 w 10070"/>
                <a:gd name="connsiteY27" fmla="*/ 9390 h 10000"/>
                <a:gd name="connsiteX28" fmla="*/ 9271 w 10070"/>
                <a:gd name="connsiteY28" fmla="*/ 9281 h 10000"/>
                <a:gd name="connsiteX29" fmla="*/ 10070 w 10070"/>
                <a:gd name="connsiteY29" fmla="*/ 6615 h 10000"/>
                <a:gd name="connsiteX30" fmla="*/ 9559 w 10070"/>
                <a:gd name="connsiteY30" fmla="*/ 4557 h 10000"/>
                <a:gd name="connsiteX31" fmla="*/ 9196 w 10070"/>
                <a:gd name="connsiteY31" fmla="*/ 4167 h 10000"/>
                <a:gd name="connsiteX32" fmla="*/ 8903 w 10070"/>
                <a:gd name="connsiteY32" fmla="*/ 3724 h 10000"/>
                <a:gd name="connsiteX33" fmla="*/ 8684 w 10070"/>
                <a:gd name="connsiteY33" fmla="*/ 3115 h 10000"/>
                <a:gd name="connsiteX34" fmla="*/ 9196 w 10070"/>
                <a:gd name="connsiteY34" fmla="*/ 1667 h 10000"/>
                <a:gd name="connsiteX35" fmla="*/ 9196 w 10070"/>
                <a:gd name="connsiteY35" fmla="*/ 558 h 10000"/>
                <a:gd name="connsiteX36" fmla="*/ 8323 w 10070"/>
                <a:gd name="connsiteY36" fmla="*/ 114 h 10000"/>
                <a:gd name="connsiteX37" fmla="*/ 7886 w 10070"/>
                <a:gd name="connsiteY37" fmla="*/ 0 h 10000"/>
                <a:gd name="connsiteX38" fmla="*/ 6496 w 10070"/>
                <a:gd name="connsiteY38" fmla="*/ 166 h 10000"/>
                <a:gd name="connsiteX0" fmla="*/ 6496 w 10070"/>
                <a:gd name="connsiteY0" fmla="*/ 166 h 10000"/>
                <a:gd name="connsiteX1" fmla="*/ 4358 w 10070"/>
                <a:gd name="connsiteY1" fmla="*/ 529 h 10000"/>
                <a:gd name="connsiteX2" fmla="*/ 3896 w 10070"/>
                <a:gd name="connsiteY2" fmla="*/ 281 h 10000"/>
                <a:gd name="connsiteX3" fmla="*/ 3442 w 10070"/>
                <a:gd name="connsiteY3" fmla="*/ 333 h 10000"/>
                <a:gd name="connsiteX4" fmla="*/ 2450 w 10070"/>
                <a:gd name="connsiteY4" fmla="*/ 980 h 10000"/>
                <a:gd name="connsiteX5" fmla="*/ 1259 w 10070"/>
                <a:gd name="connsiteY5" fmla="*/ 1391 h 10000"/>
                <a:gd name="connsiteX6" fmla="*/ 897 w 10070"/>
                <a:gd name="connsiteY6" fmla="*/ 1724 h 10000"/>
                <a:gd name="connsiteX7" fmla="*/ 534 w 10070"/>
                <a:gd name="connsiteY7" fmla="*/ 2223 h 10000"/>
                <a:gd name="connsiteX8" fmla="*/ 122 w 10070"/>
                <a:gd name="connsiteY8" fmla="*/ 3151 h 10000"/>
                <a:gd name="connsiteX9" fmla="*/ 97 w 10070"/>
                <a:gd name="connsiteY9" fmla="*/ 4167 h 10000"/>
                <a:gd name="connsiteX10" fmla="*/ 702 w 10070"/>
                <a:gd name="connsiteY10" fmla="*/ 4666 h 10000"/>
                <a:gd name="connsiteX11" fmla="*/ 1484 w 10070"/>
                <a:gd name="connsiteY11" fmla="*/ 3938 h 10000"/>
                <a:gd name="connsiteX12" fmla="*/ 2207 w 10070"/>
                <a:gd name="connsiteY12" fmla="*/ 4390 h 10000"/>
                <a:gd name="connsiteX13" fmla="*/ 2425 w 10070"/>
                <a:gd name="connsiteY13" fmla="*/ 4500 h 10000"/>
                <a:gd name="connsiteX14" fmla="*/ 2569 w 10070"/>
                <a:gd name="connsiteY14" fmla="*/ 4834 h 10000"/>
                <a:gd name="connsiteX15" fmla="*/ 2425 w 10070"/>
                <a:gd name="connsiteY15" fmla="*/ 5390 h 10000"/>
                <a:gd name="connsiteX16" fmla="*/ 1770 w 10070"/>
                <a:gd name="connsiteY16" fmla="*/ 6224 h 10000"/>
                <a:gd name="connsiteX17" fmla="*/ 1569 w 10070"/>
                <a:gd name="connsiteY17" fmla="*/ 7196 h 10000"/>
                <a:gd name="connsiteX18" fmla="*/ 2282 w 10070"/>
                <a:gd name="connsiteY18" fmla="*/ 8167 h 10000"/>
                <a:gd name="connsiteX19" fmla="*/ 3156 w 10070"/>
                <a:gd name="connsiteY19" fmla="*/ 8115 h 10000"/>
                <a:gd name="connsiteX20" fmla="*/ 4030 w 10070"/>
                <a:gd name="connsiteY20" fmla="*/ 7781 h 10000"/>
                <a:gd name="connsiteX21" fmla="*/ 4903 w 10070"/>
                <a:gd name="connsiteY21" fmla="*/ 7390 h 10000"/>
                <a:gd name="connsiteX22" fmla="*/ 6061 w 10070"/>
                <a:gd name="connsiteY22" fmla="*/ 7529 h 10000"/>
                <a:gd name="connsiteX23" fmla="*/ 5927 w 10070"/>
                <a:gd name="connsiteY23" fmla="*/ 8585 h 10000"/>
                <a:gd name="connsiteX24" fmla="*/ 6794 w 10070"/>
                <a:gd name="connsiteY24" fmla="*/ 10000 h 10000"/>
                <a:gd name="connsiteX25" fmla="*/ 8541 w 10070"/>
                <a:gd name="connsiteY25" fmla="*/ 9780 h 10000"/>
                <a:gd name="connsiteX26" fmla="*/ 8903 w 10070"/>
                <a:gd name="connsiteY26" fmla="*/ 9557 h 10000"/>
                <a:gd name="connsiteX27" fmla="*/ 9052 w 10070"/>
                <a:gd name="connsiteY27" fmla="*/ 9390 h 10000"/>
                <a:gd name="connsiteX28" fmla="*/ 9271 w 10070"/>
                <a:gd name="connsiteY28" fmla="*/ 9281 h 10000"/>
                <a:gd name="connsiteX29" fmla="*/ 10070 w 10070"/>
                <a:gd name="connsiteY29" fmla="*/ 6615 h 10000"/>
                <a:gd name="connsiteX30" fmla="*/ 9559 w 10070"/>
                <a:gd name="connsiteY30" fmla="*/ 4557 h 10000"/>
                <a:gd name="connsiteX31" fmla="*/ 9196 w 10070"/>
                <a:gd name="connsiteY31" fmla="*/ 4167 h 10000"/>
                <a:gd name="connsiteX32" fmla="*/ 8903 w 10070"/>
                <a:gd name="connsiteY32" fmla="*/ 3724 h 10000"/>
                <a:gd name="connsiteX33" fmla="*/ 8684 w 10070"/>
                <a:gd name="connsiteY33" fmla="*/ 3115 h 10000"/>
                <a:gd name="connsiteX34" fmla="*/ 9196 w 10070"/>
                <a:gd name="connsiteY34" fmla="*/ 1667 h 10000"/>
                <a:gd name="connsiteX35" fmla="*/ 9196 w 10070"/>
                <a:gd name="connsiteY35" fmla="*/ 558 h 10000"/>
                <a:gd name="connsiteX36" fmla="*/ 8323 w 10070"/>
                <a:gd name="connsiteY36" fmla="*/ 114 h 10000"/>
                <a:gd name="connsiteX37" fmla="*/ 7886 w 10070"/>
                <a:gd name="connsiteY37" fmla="*/ 0 h 10000"/>
                <a:gd name="connsiteX38" fmla="*/ 6496 w 10070"/>
                <a:gd name="connsiteY38" fmla="*/ 166 h 10000"/>
                <a:gd name="connsiteX0" fmla="*/ 6496 w 10070"/>
                <a:gd name="connsiteY0" fmla="*/ 166 h 10000"/>
                <a:gd name="connsiteX1" fmla="*/ 4358 w 10070"/>
                <a:gd name="connsiteY1" fmla="*/ 529 h 10000"/>
                <a:gd name="connsiteX2" fmla="*/ 3896 w 10070"/>
                <a:gd name="connsiteY2" fmla="*/ 281 h 10000"/>
                <a:gd name="connsiteX3" fmla="*/ 3442 w 10070"/>
                <a:gd name="connsiteY3" fmla="*/ 333 h 10000"/>
                <a:gd name="connsiteX4" fmla="*/ 2450 w 10070"/>
                <a:gd name="connsiteY4" fmla="*/ 980 h 10000"/>
                <a:gd name="connsiteX5" fmla="*/ 1259 w 10070"/>
                <a:gd name="connsiteY5" fmla="*/ 1391 h 10000"/>
                <a:gd name="connsiteX6" fmla="*/ 897 w 10070"/>
                <a:gd name="connsiteY6" fmla="*/ 1724 h 10000"/>
                <a:gd name="connsiteX7" fmla="*/ 534 w 10070"/>
                <a:gd name="connsiteY7" fmla="*/ 2223 h 10000"/>
                <a:gd name="connsiteX8" fmla="*/ 122 w 10070"/>
                <a:gd name="connsiteY8" fmla="*/ 3151 h 10000"/>
                <a:gd name="connsiteX9" fmla="*/ 97 w 10070"/>
                <a:gd name="connsiteY9" fmla="*/ 4167 h 10000"/>
                <a:gd name="connsiteX10" fmla="*/ 702 w 10070"/>
                <a:gd name="connsiteY10" fmla="*/ 4666 h 10000"/>
                <a:gd name="connsiteX11" fmla="*/ 1484 w 10070"/>
                <a:gd name="connsiteY11" fmla="*/ 3938 h 10000"/>
                <a:gd name="connsiteX12" fmla="*/ 2207 w 10070"/>
                <a:gd name="connsiteY12" fmla="*/ 4390 h 10000"/>
                <a:gd name="connsiteX13" fmla="*/ 2425 w 10070"/>
                <a:gd name="connsiteY13" fmla="*/ 4500 h 10000"/>
                <a:gd name="connsiteX14" fmla="*/ 2569 w 10070"/>
                <a:gd name="connsiteY14" fmla="*/ 4834 h 10000"/>
                <a:gd name="connsiteX15" fmla="*/ 2425 w 10070"/>
                <a:gd name="connsiteY15" fmla="*/ 5390 h 10000"/>
                <a:gd name="connsiteX16" fmla="*/ 1770 w 10070"/>
                <a:gd name="connsiteY16" fmla="*/ 6224 h 10000"/>
                <a:gd name="connsiteX17" fmla="*/ 1569 w 10070"/>
                <a:gd name="connsiteY17" fmla="*/ 7196 h 10000"/>
                <a:gd name="connsiteX18" fmla="*/ 2282 w 10070"/>
                <a:gd name="connsiteY18" fmla="*/ 8167 h 10000"/>
                <a:gd name="connsiteX19" fmla="*/ 3156 w 10070"/>
                <a:gd name="connsiteY19" fmla="*/ 8115 h 10000"/>
                <a:gd name="connsiteX20" fmla="*/ 4030 w 10070"/>
                <a:gd name="connsiteY20" fmla="*/ 7781 h 10000"/>
                <a:gd name="connsiteX21" fmla="*/ 4903 w 10070"/>
                <a:gd name="connsiteY21" fmla="*/ 7390 h 10000"/>
                <a:gd name="connsiteX22" fmla="*/ 6061 w 10070"/>
                <a:gd name="connsiteY22" fmla="*/ 7529 h 10000"/>
                <a:gd name="connsiteX23" fmla="*/ 5927 w 10070"/>
                <a:gd name="connsiteY23" fmla="*/ 8585 h 10000"/>
                <a:gd name="connsiteX24" fmla="*/ 6794 w 10070"/>
                <a:gd name="connsiteY24" fmla="*/ 10000 h 10000"/>
                <a:gd name="connsiteX25" fmla="*/ 8541 w 10070"/>
                <a:gd name="connsiteY25" fmla="*/ 9780 h 10000"/>
                <a:gd name="connsiteX26" fmla="*/ 8903 w 10070"/>
                <a:gd name="connsiteY26" fmla="*/ 9557 h 10000"/>
                <a:gd name="connsiteX27" fmla="*/ 9052 w 10070"/>
                <a:gd name="connsiteY27" fmla="*/ 9390 h 10000"/>
                <a:gd name="connsiteX28" fmla="*/ 9271 w 10070"/>
                <a:gd name="connsiteY28" fmla="*/ 9281 h 10000"/>
                <a:gd name="connsiteX29" fmla="*/ 10070 w 10070"/>
                <a:gd name="connsiteY29" fmla="*/ 6615 h 10000"/>
                <a:gd name="connsiteX30" fmla="*/ 9559 w 10070"/>
                <a:gd name="connsiteY30" fmla="*/ 4557 h 10000"/>
                <a:gd name="connsiteX31" fmla="*/ 9196 w 10070"/>
                <a:gd name="connsiteY31" fmla="*/ 4167 h 10000"/>
                <a:gd name="connsiteX32" fmla="*/ 8903 w 10070"/>
                <a:gd name="connsiteY32" fmla="*/ 3724 h 10000"/>
                <a:gd name="connsiteX33" fmla="*/ 8684 w 10070"/>
                <a:gd name="connsiteY33" fmla="*/ 3115 h 10000"/>
                <a:gd name="connsiteX34" fmla="*/ 9196 w 10070"/>
                <a:gd name="connsiteY34" fmla="*/ 1667 h 10000"/>
                <a:gd name="connsiteX35" fmla="*/ 9196 w 10070"/>
                <a:gd name="connsiteY35" fmla="*/ 558 h 10000"/>
                <a:gd name="connsiteX36" fmla="*/ 8323 w 10070"/>
                <a:gd name="connsiteY36" fmla="*/ 114 h 10000"/>
                <a:gd name="connsiteX37" fmla="*/ 7886 w 10070"/>
                <a:gd name="connsiteY37" fmla="*/ 0 h 10000"/>
                <a:gd name="connsiteX38" fmla="*/ 6496 w 10070"/>
                <a:gd name="connsiteY38" fmla="*/ 166 h 10000"/>
                <a:gd name="connsiteX0" fmla="*/ 6496 w 10070"/>
                <a:gd name="connsiteY0" fmla="*/ 166 h 10000"/>
                <a:gd name="connsiteX1" fmla="*/ 4358 w 10070"/>
                <a:gd name="connsiteY1" fmla="*/ 529 h 10000"/>
                <a:gd name="connsiteX2" fmla="*/ 3896 w 10070"/>
                <a:gd name="connsiteY2" fmla="*/ 281 h 10000"/>
                <a:gd name="connsiteX3" fmla="*/ 3442 w 10070"/>
                <a:gd name="connsiteY3" fmla="*/ 333 h 10000"/>
                <a:gd name="connsiteX4" fmla="*/ 2450 w 10070"/>
                <a:gd name="connsiteY4" fmla="*/ 980 h 10000"/>
                <a:gd name="connsiteX5" fmla="*/ 1259 w 10070"/>
                <a:gd name="connsiteY5" fmla="*/ 1391 h 10000"/>
                <a:gd name="connsiteX6" fmla="*/ 897 w 10070"/>
                <a:gd name="connsiteY6" fmla="*/ 1724 h 10000"/>
                <a:gd name="connsiteX7" fmla="*/ 534 w 10070"/>
                <a:gd name="connsiteY7" fmla="*/ 2223 h 10000"/>
                <a:gd name="connsiteX8" fmla="*/ 122 w 10070"/>
                <a:gd name="connsiteY8" fmla="*/ 3151 h 10000"/>
                <a:gd name="connsiteX9" fmla="*/ 97 w 10070"/>
                <a:gd name="connsiteY9" fmla="*/ 4167 h 10000"/>
                <a:gd name="connsiteX10" fmla="*/ 702 w 10070"/>
                <a:gd name="connsiteY10" fmla="*/ 4666 h 10000"/>
                <a:gd name="connsiteX11" fmla="*/ 1484 w 10070"/>
                <a:gd name="connsiteY11" fmla="*/ 3938 h 10000"/>
                <a:gd name="connsiteX12" fmla="*/ 2207 w 10070"/>
                <a:gd name="connsiteY12" fmla="*/ 4390 h 10000"/>
                <a:gd name="connsiteX13" fmla="*/ 2425 w 10070"/>
                <a:gd name="connsiteY13" fmla="*/ 4500 h 10000"/>
                <a:gd name="connsiteX14" fmla="*/ 2569 w 10070"/>
                <a:gd name="connsiteY14" fmla="*/ 4834 h 10000"/>
                <a:gd name="connsiteX15" fmla="*/ 2425 w 10070"/>
                <a:gd name="connsiteY15" fmla="*/ 5390 h 10000"/>
                <a:gd name="connsiteX16" fmla="*/ 1770 w 10070"/>
                <a:gd name="connsiteY16" fmla="*/ 6224 h 10000"/>
                <a:gd name="connsiteX17" fmla="*/ 1569 w 10070"/>
                <a:gd name="connsiteY17" fmla="*/ 7196 h 10000"/>
                <a:gd name="connsiteX18" fmla="*/ 2282 w 10070"/>
                <a:gd name="connsiteY18" fmla="*/ 8167 h 10000"/>
                <a:gd name="connsiteX19" fmla="*/ 3156 w 10070"/>
                <a:gd name="connsiteY19" fmla="*/ 8115 h 10000"/>
                <a:gd name="connsiteX20" fmla="*/ 4030 w 10070"/>
                <a:gd name="connsiteY20" fmla="*/ 7781 h 10000"/>
                <a:gd name="connsiteX21" fmla="*/ 4903 w 10070"/>
                <a:gd name="connsiteY21" fmla="*/ 7390 h 10000"/>
                <a:gd name="connsiteX22" fmla="*/ 6061 w 10070"/>
                <a:gd name="connsiteY22" fmla="*/ 7529 h 10000"/>
                <a:gd name="connsiteX23" fmla="*/ 5927 w 10070"/>
                <a:gd name="connsiteY23" fmla="*/ 8585 h 10000"/>
                <a:gd name="connsiteX24" fmla="*/ 6794 w 10070"/>
                <a:gd name="connsiteY24" fmla="*/ 10000 h 10000"/>
                <a:gd name="connsiteX25" fmla="*/ 8541 w 10070"/>
                <a:gd name="connsiteY25" fmla="*/ 9780 h 10000"/>
                <a:gd name="connsiteX26" fmla="*/ 8903 w 10070"/>
                <a:gd name="connsiteY26" fmla="*/ 9557 h 10000"/>
                <a:gd name="connsiteX27" fmla="*/ 9052 w 10070"/>
                <a:gd name="connsiteY27" fmla="*/ 9390 h 10000"/>
                <a:gd name="connsiteX28" fmla="*/ 9271 w 10070"/>
                <a:gd name="connsiteY28" fmla="*/ 9281 h 10000"/>
                <a:gd name="connsiteX29" fmla="*/ 10070 w 10070"/>
                <a:gd name="connsiteY29" fmla="*/ 6615 h 10000"/>
                <a:gd name="connsiteX30" fmla="*/ 9559 w 10070"/>
                <a:gd name="connsiteY30" fmla="*/ 4557 h 10000"/>
                <a:gd name="connsiteX31" fmla="*/ 9196 w 10070"/>
                <a:gd name="connsiteY31" fmla="*/ 4167 h 10000"/>
                <a:gd name="connsiteX32" fmla="*/ 8903 w 10070"/>
                <a:gd name="connsiteY32" fmla="*/ 3724 h 10000"/>
                <a:gd name="connsiteX33" fmla="*/ 8684 w 10070"/>
                <a:gd name="connsiteY33" fmla="*/ 3115 h 10000"/>
                <a:gd name="connsiteX34" fmla="*/ 9196 w 10070"/>
                <a:gd name="connsiteY34" fmla="*/ 1667 h 10000"/>
                <a:gd name="connsiteX35" fmla="*/ 9196 w 10070"/>
                <a:gd name="connsiteY35" fmla="*/ 558 h 10000"/>
                <a:gd name="connsiteX36" fmla="*/ 8323 w 10070"/>
                <a:gd name="connsiteY36" fmla="*/ 114 h 10000"/>
                <a:gd name="connsiteX37" fmla="*/ 7886 w 10070"/>
                <a:gd name="connsiteY37" fmla="*/ 0 h 10000"/>
                <a:gd name="connsiteX38" fmla="*/ 6496 w 10070"/>
                <a:gd name="connsiteY38" fmla="*/ 166 h 10000"/>
                <a:gd name="connsiteX0" fmla="*/ 6496 w 10070"/>
                <a:gd name="connsiteY0" fmla="*/ 166 h 10000"/>
                <a:gd name="connsiteX1" fmla="*/ 4358 w 10070"/>
                <a:gd name="connsiteY1" fmla="*/ 529 h 10000"/>
                <a:gd name="connsiteX2" fmla="*/ 3896 w 10070"/>
                <a:gd name="connsiteY2" fmla="*/ 281 h 10000"/>
                <a:gd name="connsiteX3" fmla="*/ 3442 w 10070"/>
                <a:gd name="connsiteY3" fmla="*/ 333 h 10000"/>
                <a:gd name="connsiteX4" fmla="*/ 2450 w 10070"/>
                <a:gd name="connsiteY4" fmla="*/ 980 h 10000"/>
                <a:gd name="connsiteX5" fmla="*/ 1259 w 10070"/>
                <a:gd name="connsiteY5" fmla="*/ 1391 h 10000"/>
                <a:gd name="connsiteX6" fmla="*/ 897 w 10070"/>
                <a:gd name="connsiteY6" fmla="*/ 1724 h 10000"/>
                <a:gd name="connsiteX7" fmla="*/ 534 w 10070"/>
                <a:gd name="connsiteY7" fmla="*/ 2223 h 10000"/>
                <a:gd name="connsiteX8" fmla="*/ 122 w 10070"/>
                <a:gd name="connsiteY8" fmla="*/ 3151 h 10000"/>
                <a:gd name="connsiteX9" fmla="*/ 97 w 10070"/>
                <a:gd name="connsiteY9" fmla="*/ 4167 h 10000"/>
                <a:gd name="connsiteX10" fmla="*/ 702 w 10070"/>
                <a:gd name="connsiteY10" fmla="*/ 4666 h 10000"/>
                <a:gd name="connsiteX11" fmla="*/ 1484 w 10070"/>
                <a:gd name="connsiteY11" fmla="*/ 3938 h 10000"/>
                <a:gd name="connsiteX12" fmla="*/ 1798 w 10070"/>
                <a:gd name="connsiteY12" fmla="*/ 4497 h 10000"/>
                <a:gd name="connsiteX13" fmla="*/ 2425 w 10070"/>
                <a:gd name="connsiteY13" fmla="*/ 4500 h 10000"/>
                <a:gd name="connsiteX14" fmla="*/ 2569 w 10070"/>
                <a:gd name="connsiteY14" fmla="*/ 4834 h 10000"/>
                <a:gd name="connsiteX15" fmla="*/ 2425 w 10070"/>
                <a:gd name="connsiteY15" fmla="*/ 5390 h 10000"/>
                <a:gd name="connsiteX16" fmla="*/ 1770 w 10070"/>
                <a:gd name="connsiteY16" fmla="*/ 6224 h 10000"/>
                <a:gd name="connsiteX17" fmla="*/ 1569 w 10070"/>
                <a:gd name="connsiteY17" fmla="*/ 7196 h 10000"/>
                <a:gd name="connsiteX18" fmla="*/ 2282 w 10070"/>
                <a:gd name="connsiteY18" fmla="*/ 8167 h 10000"/>
                <a:gd name="connsiteX19" fmla="*/ 3156 w 10070"/>
                <a:gd name="connsiteY19" fmla="*/ 8115 h 10000"/>
                <a:gd name="connsiteX20" fmla="*/ 4030 w 10070"/>
                <a:gd name="connsiteY20" fmla="*/ 7781 h 10000"/>
                <a:gd name="connsiteX21" fmla="*/ 4903 w 10070"/>
                <a:gd name="connsiteY21" fmla="*/ 7390 h 10000"/>
                <a:gd name="connsiteX22" fmla="*/ 6061 w 10070"/>
                <a:gd name="connsiteY22" fmla="*/ 7529 h 10000"/>
                <a:gd name="connsiteX23" fmla="*/ 5927 w 10070"/>
                <a:gd name="connsiteY23" fmla="*/ 8585 h 10000"/>
                <a:gd name="connsiteX24" fmla="*/ 6794 w 10070"/>
                <a:gd name="connsiteY24" fmla="*/ 10000 h 10000"/>
                <a:gd name="connsiteX25" fmla="*/ 8541 w 10070"/>
                <a:gd name="connsiteY25" fmla="*/ 9780 h 10000"/>
                <a:gd name="connsiteX26" fmla="*/ 8903 w 10070"/>
                <a:gd name="connsiteY26" fmla="*/ 9557 h 10000"/>
                <a:gd name="connsiteX27" fmla="*/ 9052 w 10070"/>
                <a:gd name="connsiteY27" fmla="*/ 9390 h 10000"/>
                <a:gd name="connsiteX28" fmla="*/ 9271 w 10070"/>
                <a:gd name="connsiteY28" fmla="*/ 9281 h 10000"/>
                <a:gd name="connsiteX29" fmla="*/ 10070 w 10070"/>
                <a:gd name="connsiteY29" fmla="*/ 6615 h 10000"/>
                <a:gd name="connsiteX30" fmla="*/ 9559 w 10070"/>
                <a:gd name="connsiteY30" fmla="*/ 4557 h 10000"/>
                <a:gd name="connsiteX31" fmla="*/ 9196 w 10070"/>
                <a:gd name="connsiteY31" fmla="*/ 4167 h 10000"/>
                <a:gd name="connsiteX32" fmla="*/ 8903 w 10070"/>
                <a:gd name="connsiteY32" fmla="*/ 3724 h 10000"/>
                <a:gd name="connsiteX33" fmla="*/ 8684 w 10070"/>
                <a:gd name="connsiteY33" fmla="*/ 3115 h 10000"/>
                <a:gd name="connsiteX34" fmla="*/ 9196 w 10070"/>
                <a:gd name="connsiteY34" fmla="*/ 1667 h 10000"/>
                <a:gd name="connsiteX35" fmla="*/ 9196 w 10070"/>
                <a:gd name="connsiteY35" fmla="*/ 558 h 10000"/>
                <a:gd name="connsiteX36" fmla="*/ 8323 w 10070"/>
                <a:gd name="connsiteY36" fmla="*/ 114 h 10000"/>
                <a:gd name="connsiteX37" fmla="*/ 7886 w 10070"/>
                <a:gd name="connsiteY37" fmla="*/ 0 h 10000"/>
                <a:gd name="connsiteX38" fmla="*/ 6496 w 10070"/>
                <a:gd name="connsiteY38" fmla="*/ 166 h 10000"/>
                <a:gd name="connsiteX0" fmla="*/ 6496 w 10070"/>
                <a:gd name="connsiteY0" fmla="*/ 166 h 10000"/>
                <a:gd name="connsiteX1" fmla="*/ 4358 w 10070"/>
                <a:gd name="connsiteY1" fmla="*/ 529 h 10000"/>
                <a:gd name="connsiteX2" fmla="*/ 3896 w 10070"/>
                <a:gd name="connsiteY2" fmla="*/ 281 h 10000"/>
                <a:gd name="connsiteX3" fmla="*/ 3442 w 10070"/>
                <a:gd name="connsiteY3" fmla="*/ 333 h 10000"/>
                <a:gd name="connsiteX4" fmla="*/ 2450 w 10070"/>
                <a:gd name="connsiteY4" fmla="*/ 980 h 10000"/>
                <a:gd name="connsiteX5" fmla="*/ 1259 w 10070"/>
                <a:gd name="connsiteY5" fmla="*/ 1391 h 10000"/>
                <a:gd name="connsiteX6" fmla="*/ 897 w 10070"/>
                <a:gd name="connsiteY6" fmla="*/ 1724 h 10000"/>
                <a:gd name="connsiteX7" fmla="*/ 534 w 10070"/>
                <a:gd name="connsiteY7" fmla="*/ 2223 h 10000"/>
                <a:gd name="connsiteX8" fmla="*/ 122 w 10070"/>
                <a:gd name="connsiteY8" fmla="*/ 3151 h 10000"/>
                <a:gd name="connsiteX9" fmla="*/ 97 w 10070"/>
                <a:gd name="connsiteY9" fmla="*/ 4167 h 10000"/>
                <a:gd name="connsiteX10" fmla="*/ 702 w 10070"/>
                <a:gd name="connsiteY10" fmla="*/ 4666 h 10000"/>
                <a:gd name="connsiteX11" fmla="*/ 1484 w 10070"/>
                <a:gd name="connsiteY11" fmla="*/ 3938 h 10000"/>
                <a:gd name="connsiteX12" fmla="*/ 1798 w 10070"/>
                <a:gd name="connsiteY12" fmla="*/ 4497 h 10000"/>
                <a:gd name="connsiteX13" fmla="*/ 2425 w 10070"/>
                <a:gd name="connsiteY13" fmla="*/ 4500 h 10000"/>
                <a:gd name="connsiteX14" fmla="*/ 2569 w 10070"/>
                <a:gd name="connsiteY14" fmla="*/ 4834 h 10000"/>
                <a:gd name="connsiteX15" fmla="*/ 2425 w 10070"/>
                <a:gd name="connsiteY15" fmla="*/ 5390 h 10000"/>
                <a:gd name="connsiteX16" fmla="*/ 1770 w 10070"/>
                <a:gd name="connsiteY16" fmla="*/ 6224 h 10000"/>
                <a:gd name="connsiteX17" fmla="*/ 1569 w 10070"/>
                <a:gd name="connsiteY17" fmla="*/ 7196 h 10000"/>
                <a:gd name="connsiteX18" fmla="*/ 2282 w 10070"/>
                <a:gd name="connsiteY18" fmla="*/ 8167 h 10000"/>
                <a:gd name="connsiteX19" fmla="*/ 3156 w 10070"/>
                <a:gd name="connsiteY19" fmla="*/ 8115 h 10000"/>
                <a:gd name="connsiteX20" fmla="*/ 4030 w 10070"/>
                <a:gd name="connsiteY20" fmla="*/ 7781 h 10000"/>
                <a:gd name="connsiteX21" fmla="*/ 4903 w 10070"/>
                <a:gd name="connsiteY21" fmla="*/ 7390 h 10000"/>
                <a:gd name="connsiteX22" fmla="*/ 6061 w 10070"/>
                <a:gd name="connsiteY22" fmla="*/ 7529 h 10000"/>
                <a:gd name="connsiteX23" fmla="*/ 5927 w 10070"/>
                <a:gd name="connsiteY23" fmla="*/ 8585 h 10000"/>
                <a:gd name="connsiteX24" fmla="*/ 6794 w 10070"/>
                <a:gd name="connsiteY24" fmla="*/ 10000 h 10000"/>
                <a:gd name="connsiteX25" fmla="*/ 8541 w 10070"/>
                <a:gd name="connsiteY25" fmla="*/ 9780 h 10000"/>
                <a:gd name="connsiteX26" fmla="*/ 8903 w 10070"/>
                <a:gd name="connsiteY26" fmla="*/ 9557 h 10000"/>
                <a:gd name="connsiteX27" fmla="*/ 9052 w 10070"/>
                <a:gd name="connsiteY27" fmla="*/ 9390 h 10000"/>
                <a:gd name="connsiteX28" fmla="*/ 9271 w 10070"/>
                <a:gd name="connsiteY28" fmla="*/ 9281 h 10000"/>
                <a:gd name="connsiteX29" fmla="*/ 10070 w 10070"/>
                <a:gd name="connsiteY29" fmla="*/ 6615 h 10000"/>
                <a:gd name="connsiteX30" fmla="*/ 9559 w 10070"/>
                <a:gd name="connsiteY30" fmla="*/ 4557 h 10000"/>
                <a:gd name="connsiteX31" fmla="*/ 9196 w 10070"/>
                <a:gd name="connsiteY31" fmla="*/ 4167 h 10000"/>
                <a:gd name="connsiteX32" fmla="*/ 8903 w 10070"/>
                <a:gd name="connsiteY32" fmla="*/ 3724 h 10000"/>
                <a:gd name="connsiteX33" fmla="*/ 8684 w 10070"/>
                <a:gd name="connsiteY33" fmla="*/ 3115 h 10000"/>
                <a:gd name="connsiteX34" fmla="*/ 9196 w 10070"/>
                <a:gd name="connsiteY34" fmla="*/ 1667 h 10000"/>
                <a:gd name="connsiteX35" fmla="*/ 9196 w 10070"/>
                <a:gd name="connsiteY35" fmla="*/ 558 h 10000"/>
                <a:gd name="connsiteX36" fmla="*/ 8323 w 10070"/>
                <a:gd name="connsiteY36" fmla="*/ 114 h 10000"/>
                <a:gd name="connsiteX37" fmla="*/ 7886 w 10070"/>
                <a:gd name="connsiteY37" fmla="*/ 0 h 10000"/>
                <a:gd name="connsiteX38" fmla="*/ 6496 w 10070"/>
                <a:gd name="connsiteY38" fmla="*/ 166 h 10000"/>
                <a:gd name="connsiteX0" fmla="*/ 6496 w 10070"/>
                <a:gd name="connsiteY0" fmla="*/ 166 h 10000"/>
                <a:gd name="connsiteX1" fmla="*/ 4358 w 10070"/>
                <a:gd name="connsiteY1" fmla="*/ 529 h 10000"/>
                <a:gd name="connsiteX2" fmla="*/ 3896 w 10070"/>
                <a:gd name="connsiteY2" fmla="*/ 281 h 10000"/>
                <a:gd name="connsiteX3" fmla="*/ 3442 w 10070"/>
                <a:gd name="connsiteY3" fmla="*/ 333 h 10000"/>
                <a:gd name="connsiteX4" fmla="*/ 2450 w 10070"/>
                <a:gd name="connsiteY4" fmla="*/ 980 h 10000"/>
                <a:gd name="connsiteX5" fmla="*/ 1259 w 10070"/>
                <a:gd name="connsiteY5" fmla="*/ 1391 h 10000"/>
                <a:gd name="connsiteX6" fmla="*/ 897 w 10070"/>
                <a:gd name="connsiteY6" fmla="*/ 1724 h 10000"/>
                <a:gd name="connsiteX7" fmla="*/ 534 w 10070"/>
                <a:gd name="connsiteY7" fmla="*/ 2223 h 10000"/>
                <a:gd name="connsiteX8" fmla="*/ 122 w 10070"/>
                <a:gd name="connsiteY8" fmla="*/ 3151 h 10000"/>
                <a:gd name="connsiteX9" fmla="*/ 97 w 10070"/>
                <a:gd name="connsiteY9" fmla="*/ 4167 h 10000"/>
                <a:gd name="connsiteX10" fmla="*/ 702 w 10070"/>
                <a:gd name="connsiteY10" fmla="*/ 4666 h 10000"/>
                <a:gd name="connsiteX11" fmla="*/ 1484 w 10070"/>
                <a:gd name="connsiteY11" fmla="*/ 3938 h 10000"/>
                <a:gd name="connsiteX12" fmla="*/ 1798 w 10070"/>
                <a:gd name="connsiteY12" fmla="*/ 4497 h 10000"/>
                <a:gd name="connsiteX13" fmla="*/ 2425 w 10070"/>
                <a:gd name="connsiteY13" fmla="*/ 4500 h 10000"/>
                <a:gd name="connsiteX14" fmla="*/ 2569 w 10070"/>
                <a:gd name="connsiteY14" fmla="*/ 4834 h 10000"/>
                <a:gd name="connsiteX15" fmla="*/ 2425 w 10070"/>
                <a:gd name="connsiteY15" fmla="*/ 5390 h 10000"/>
                <a:gd name="connsiteX16" fmla="*/ 1770 w 10070"/>
                <a:gd name="connsiteY16" fmla="*/ 6224 h 10000"/>
                <a:gd name="connsiteX17" fmla="*/ 1569 w 10070"/>
                <a:gd name="connsiteY17" fmla="*/ 7196 h 10000"/>
                <a:gd name="connsiteX18" fmla="*/ 2282 w 10070"/>
                <a:gd name="connsiteY18" fmla="*/ 8167 h 10000"/>
                <a:gd name="connsiteX19" fmla="*/ 3156 w 10070"/>
                <a:gd name="connsiteY19" fmla="*/ 8115 h 10000"/>
                <a:gd name="connsiteX20" fmla="*/ 4030 w 10070"/>
                <a:gd name="connsiteY20" fmla="*/ 7781 h 10000"/>
                <a:gd name="connsiteX21" fmla="*/ 4903 w 10070"/>
                <a:gd name="connsiteY21" fmla="*/ 7390 h 10000"/>
                <a:gd name="connsiteX22" fmla="*/ 6061 w 10070"/>
                <a:gd name="connsiteY22" fmla="*/ 7529 h 10000"/>
                <a:gd name="connsiteX23" fmla="*/ 5927 w 10070"/>
                <a:gd name="connsiteY23" fmla="*/ 8585 h 10000"/>
                <a:gd name="connsiteX24" fmla="*/ 6794 w 10070"/>
                <a:gd name="connsiteY24" fmla="*/ 10000 h 10000"/>
                <a:gd name="connsiteX25" fmla="*/ 8541 w 10070"/>
                <a:gd name="connsiteY25" fmla="*/ 9780 h 10000"/>
                <a:gd name="connsiteX26" fmla="*/ 8903 w 10070"/>
                <a:gd name="connsiteY26" fmla="*/ 9557 h 10000"/>
                <a:gd name="connsiteX27" fmla="*/ 9052 w 10070"/>
                <a:gd name="connsiteY27" fmla="*/ 9390 h 10000"/>
                <a:gd name="connsiteX28" fmla="*/ 9271 w 10070"/>
                <a:gd name="connsiteY28" fmla="*/ 9281 h 10000"/>
                <a:gd name="connsiteX29" fmla="*/ 10070 w 10070"/>
                <a:gd name="connsiteY29" fmla="*/ 6615 h 10000"/>
                <a:gd name="connsiteX30" fmla="*/ 9559 w 10070"/>
                <a:gd name="connsiteY30" fmla="*/ 4557 h 10000"/>
                <a:gd name="connsiteX31" fmla="*/ 9196 w 10070"/>
                <a:gd name="connsiteY31" fmla="*/ 4167 h 10000"/>
                <a:gd name="connsiteX32" fmla="*/ 8903 w 10070"/>
                <a:gd name="connsiteY32" fmla="*/ 3724 h 10000"/>
                <a:gd name="connsiteX33" fmla="*/ 8684 w 10070"/>
                <a:gd name="connsiteY33" fmla="*/ 3115 h 10000"/>
                <a:gd name="connsiteX34" fmla="*/ 9196 w 10070"/>
                <a:gd name="connsiteY34" fmla="*/ 1667 h 10000"/>
                <a:gd name="connsiteX35" fmla="*/ 9196 w 10070"/>
                <a:gd name="connsiteY35" fmla="*/ 558 h 10000"/>
                <a:gd name="connsiteX36" fmla="*/ 8323 w 10070"/>
                <a:gd name="connsiteY36" fmla="*/ 114 h 10000"/>
                <a:gd name="connsiteX37" fmla="*/ 7886 w 10070"/>
                <a:gd name="connsiteY37" fmla="*/ 0 h 10000"/>
                <a:gd name="connsiteX38" fmla="*/ 6496 w 10070"/>
                <a:gd name="connsiteY38" fmla="*/ 166 h 10000"/>
                <a:gd name="connsiteX0" fmla="*/ 6496 w 10070"/>
                <a:gd name="connsiteY0" fmla="*/ 166 h 10000"/>
                <a:gd name="connsiteX1" fmla="*/ 4358 w 10070"/>
                <a:gd name="connsiteY1" fmla="*/ 529 h 10000"/>
                <a:gd name="connsiteX2" fmla="*/ 3896 w 10070"/>
                <a:gd name="connsiteY2" fmla="*/ 281 h 10000"/>
                <a:gd name="connsiteX3" fmla="*/ 3442 w 10070"/>
                <a:gd name="connsiteY3" fmla="*/ 333 h 10000"/>
                <a:gd name="connsiteX4" fmla="*/ 2450 w 10070"/>
                <a:gd name="connsiteY4" fmla="*/ 980 h 10000"/>
                <a:gd name="connsiteX5" fmla="*/ 1556 w 10070"/>
                <a:gd name="connsiteY5" fmla="*/ 943 h 10000"/>
                <a:gd name="connsiteX6" fmla="*/ 897 w 10070"/>
                <a:gd name="connsiteY6" fmla="*/ 1724 h 10000"/>
                <a:gd name="connsiteX7" fmla="*/ 534 w 10070"/>
                <a:gd name="connsiteY7" fmla="*/ 2223 h 10000"/>
                <a:gd name="connsiteX8" fmla="*/ 122 w 10070"/>
                <a:gd name="connsiteY8" fmla="*/ 3151 h 10000"/>
                <a:gd name="connsiteX9" fmla="*/ 97 w 10070"/>
                <a:gd name="connsiteY9" fmla="*/ 4167 h 10000"/>
                <a:gd name="connsiteX10" fmla="*/ 702 w 10070"/>
                <a:gd name="connsiteY10" fmla="*/ 4666 h 10000"/>
                <a:gd name="connsiteX11" fmla="*/ 1484 w 10070"/>
                <a:gd name="connsiteY11" fmla="*/ 3938 h 10000"/>
                <a:gd name="connsiteX12" fmla="*/ 1798 w 10070"/>
                <a:gd name="connsiteY12" fmla="*/ 4497 h 10000"/>
                <a:gd name="connsiteX13" fmla="*/ 2425 w 10070"/>
                <a:gd name="connsiteY13" fmla="*/ 4500 h 10000"/>
                <a:gd name="connsiteX14" fmla="*/ 2569 w 10070"/>
                <a:gd name="connsiteY14" fmla="*/ 4834 h 10000"/>
                <a:gd name="connsiteX15" fmla="*/ 2425 w 10070"/>
                <a:gd name="connsiteY15" fmla="*/ 5390 h 10000"/>
                <a:gd name="connsiteX16" fmla="*/ 1770 w 10070"/>
                <a:gd name="connsiteY16" fmla="*/ 6224 h 10000"/>
                <a:gd name="connsiteX17" fmla="*/ 1569 w 10070"/>
                <a:gd name="connsiteY17" fmla="*/ 7196 h 10000"/>
                <a:gd name="connsiteX18" fmla="*/ 2282 w 10070"/>
                <a:gd name="connsiteY18" fmla="*/ 8167 h 10000"/>
                <a:gd name="connsiteX19" fmla="*/ 3156 w 10070"/>
                <a:gd name="connsiteY19" fmla="*/ 8115 h 10000"/>
                <a:gd name="connsiteX20" fmla="*/ 4030 w 10070"/>
                <a:gd name="connsiteY20" fmla="*/ 7781 h 10000"/>
                <a:gd name="connsiteX21" fmla="*/ 4903 w 10070"/>
                <a:gd name="connsiteY21" fmla="*/ 7390 h 10000"/>
                <a:gd name="connsiteX22" fmla="*/ 6061 w 10070"/>
                <a:gd name="connsiteY22" fmla="*/ 7529 h 10000"/>
                <a:gd name="connsiteX23" fmla="*/ 5927 w 10070"/>
                <a:gd name="connsiteY23" fmla="*/ 8585 h 10000"/>
                <a:gd name="connsiteX24" fmla="*/ 6794 w 10070"/>
                <a:gd name="connsiteY24" fmla="*/ 10000 h 10000"/>
                <a:gd name="connsiteX25" fmla="*/ 8541 w 10070"/>
                <a:gd name="connsiteY25" fmla="*/ 9780 h 10000"/>
                <a:gd name="connsiteX26" fmla="*/ 8903 w 10070"/>
                <a:gd name="connsiteY26" fmla="*/ 9557 h 10000"/>
                <a:gd name="connsiteX27" fmla="*/ 9052 w 10070"/>
                <a:gd name="connsiteY27" fmla="*/ 9390 h 10000"/>
                <a:gd name="connsiteX28" fmla="*/ 9271 w 10070"/>
                <a:gd name="connsiteY28" fmla="*/ 9281 h 10000"/>
                <a:gd name="connsiteX29" fmla="*/ 10070 w 10070"/>
                <a:gd name="connsiteY29" fmla="*/ 6615 h 10000"/>
                <a:gd name="connsiteX30" fmla="*/ 9559 w 10070"/>
                <a:gd name="connsiteY30" fmla="*/ 4557 h 10000"/>
                <a:gd name="connsiteX31" fmla="*/ 9196 w 10070"/>
                <a:gd name="connsiteY31" fmla="*/ 4167 h 10000"/>
                <a:gd name="connsiteX32" fmla="*/ 8903 w 10070"/>
                <a:gd name="connsiteY32" fmla="*/ 3724 h 10000"/>
                <a:gd name="connsiteX33" fmla="*/ 8684 w 10070"/>
                <a:gd name="connsiteY33" fmla="*/ 3115 h 10000"/>
                <a:gd name="connsiteX34" fmla="*/ 9196 w 10070"/>
                <a:gd name="connsiteY34" fmla="*/ 1667 h 10000"/>
                <a:gd name="connsiteX35" fmla="*/ 9196 w 10070"/>
                <a:gd name="connsiteY35" fmla="*/ 558 h 10000"/>
                <a:gd name="connsiteX36" fmla="*/ 8323 w 10070"/>
                <a:gd name="connsiteY36" fmla="*/ 114 h 10000"/>
                <a:gd name="connsiteX37" fmla="*/ 7886 w 10070"/>
                <a:gd name="connsiteY37" fmla="*/ 0 h 10000"/>
                <a:gd name="connsiteX38" fmla="*/ 6496 w 10070"/>
                <a:gd name="connsiteY38" fmla="*/ 166 h 10000"/>
                <a:gd name="connsiteX0" fmla="*/ 6496 w 10070"/>
                <a:gd name="connsiteY0" fmla="*/ 166 h 10000"/>
                <a:gd name="connsiteX1" fmla="*/ 4358 w 10070"/>
                <a:gd name="connsiteY1" fmla="*/ 529 h 10000"/>
                <a:gd name="connsiteX2" fmla="*/ 3896 w 10070"/>
                <a:gd name="connsiteY2" fmla="*/ 281 h 10000"/>
                <a:gd name="connsiteX3" fmla="*/ 3442 w 10070"/>
                <a:gd name="connsiteY3" fmla="*/ 333 h 10000"/>
                <a:gd name="connsiteX4" fmla="*/ 2450 w 10070"/>
                <a:gd name="connsiteY4" fmla="*/ 980 h 10000"/>
                <a:gd name="connsiteX5" fmla="*/ 1556 w 10070"/>
                <a:gd name="connsiteY5" fmla="*/ 943 h 10000"/>
                <a:gd name="connsiteX6" fmla="*/ 897 w 10070"/>
                <a:gd name="connsiteY6" fmla="*/ 1724 h 10000"/>
                <a:gd name="connsiteX7" fmla="*/ 534 w 10070"/>
                <a:gd name="connsiteY7" fmla="*/ 2223 h 10000"/>
                <a:gd name="connsiteX8" fmla="*/ 122 w 10070"/>
                <a:gd name="connsiteY8" fmla="*/ 3151 h 10000"/>
                <a:gd name="connsiteX9" fmla="*/ 97 w 10070"/>
                <a:gd name="connsiteY9" fmla="*/ 4167 h 10000"/>
                <a:gd name="connsiteX10" fmla="*/ 702 w 10070"/>
                <a:gd name="connsiteY10" fmla="*/ 4666 h 10000"/>
                <a:gd name="connsiteX11" fmla="*/ 1484 w 10070"/>
                <a:gd name="connsiteY11" fmla="*/ 3938 h 10000"/>
                <a:gd name="connsiteX12" fmla="*/ 1798 w 10070"/>
                <a:gd name="connsiteY12" fmla="*/ 4497 h 10000"/>
                <a:gd name="connsiteX13" fmla="*/ 2425 w 10070"/>
                <a:gd name="connsiteY13" fmla="*/ 4500 h 10000"/>
                <a:gd name="connsiteX14" fmla="*/ 2569 w 10070"/>
                <a:gd name="connsiteY14" fmla="*/ 4834 h 10000"/>
                <a:gd name="connsiteX15" fmla="*/ 2425 w 10070"/>
                <a:gd name="connsiteY15" fmla="*/ 5390 h 10000"/>
                <a:gd name="connsiteX16" fmla="*/ 1770 w 10070"/>
                <a:gd name="connsiteY16" fmla="*/ 6224 h 10000"/>
                <a:gd name="connsiteX17" fmla="*/ 1569 w 10070"/>
                <a:gd name="connsiteY17" fmla="*/ 7196 h 10000"/>
                <a:gd name="connsiteX18" fmla="*/ 2282 w 10070"/>
                <a:gd name="connsiteY18" fmla="*/ 8167 h 10000"/>
                <a:gd name="connsiteX19" fmla="*/ 3156 w 10070"/>
                <a:gd name="connsiteY19" fmla="*/ 8115 h 10000"/>
                <a:gd name="connsiteX20" fmla="*/ 4030 w 10070"/>
                <a:gd name="connsiteY20" fmla="*/ 7781 h 10000"/>
                <a:gd name="connsiteX21" fmla="*/ 4903 w 10070"/>
                <a:gd name="connsiteY21" fmla="*/ 7390 h 10000"/>
                <a:gd name="connsiteX22" fmla="*/ 6061 w 10070"/>
                <a:gd name="connsiteY22" fmla="*/ 7529 h 10000"/>
                <a:gd name="connsiteX23" fmla="*/ 5927 w 10070"/>
                <a:gd name="connsiteY23" fmla="*/ 8585 h 10000"/>
                <a:gd name="connsiteX24" fmla="*/ 6794 w 10070"/>
                <a:gd name="connsiteY24" fmla="*/ 10000 h 10000"/>
                <a:gd name="connsiteX25" fmla="*/ 8541 w 10070"/>
                <a:gd name="connsiteY25" fmla="*/ 9780 h 10000"/>
                <a:gd name="connsiteX26" fmla="*/ 8903 w 10070"/>
                <a:gd name="connsiteY26" fmla="*/ 9557 h 10000"/>
                <a:gd name="connsiteX27" fmla="*/ 9052 w 10070"/>
                <a:gd name="connsiteY27" fmla="*/ 9390 h 10000"/>
                <a:gd name="connsiteX28" fmla="*/ 9271 w 10070"/>
                <a:gd name="connsiteY28" fmla="*/ 9281 h 10000"/>
                <a:gd name="connsiteX29" fmla="*/ 10070 w 10070"/>
                <a:gd name="connsiteY29" fmla="*/ 6615 h 10000"/>
                <a:gd name="connsiteX30" fmla="*/ 9559 w 10070"/>
                <a:gd name="connsiteY30" fmla="*/ 4557 h 10000"/>
                <a:gd name="connsiteX31" fmla="*/ 9196 w 10070"/>
                <a:gd name="connsiteY31" fmla="*/ 4167 h 10000"/>
                <a:gd name="connsiteX32" fmla="*/ 8903 w 10070"/>
                <a:gd name="connsiteY32" fmla="*/ 3724 h 10000"/>
                <a:gd name="connsiteX33" fmla="*/ 8684 w 10070"/>
                <a:gd name="connsiteY33" fmla="*/ 3115 h 10000"/>
                <a:gd name="connsiteX34" fmla="*/ 9196 w 10070"/>
                <a:gd name="connsiteY34" fmla="*/ 1667 h 10000"/>
                <a:gd name="connsiteX35" fmla="*/ 9196 w 10070"/>
                <a:gd name="connsiteY35" fmla="*/ 558 h 10000"/>
                <a:gd name="connsiteX36" fmla="*/ 8323 w 10070"/>
                <a:gd name="connsiteY36" fmla="*/ 114 h 10000"/>
                <a:gd name="connsiteX37" fmla="*/ 7886 w 10070"/>
                <a:gd name="connsiteY37" fmla="*/ 0 h 10000"/>
                <a:gd name="connsiteX38" fmla="*/ 6496 w 10070"/>
                <a:gd name="connsiteY38" fmla="*/ 166 h 10000"/>
                <a:gd name="connsiteX0" fmla="*/ 6496 w 10070"/>
                <a:gd name="connsiteY0" fmla="*/ 166 h 10000"/>
                <a:gd name="connsiteX1" fmla="*/ 4358 w 10070"/>
                <a:gd name="connsiteY1" fmla="*/ 529 h 10000"/>
                <a:gd name="connsiteX2" fmla="*/ 3896 w 10070"/>
                <a:gd name="connsiteY2" fmla="*/ 281 h 10000"/>
                <a:gd name="connsiteX3" fmla="*/ 3442 w 10070"/>
                <a:gd name="connsiteY3" fmla="*/ 333 h 10000"/>
                <a:gd name="connsiteX4" fmla="*/ 2450 w 10070"/>
                <a:gd name="connsiteY4" fmla="*/ 980 h 10000"/>
                <a:gd name="connsiteX5" fmla="*/ 1556 w 10070"/>
                <a:gd name="connsiteY5" fmla="*/ 943 h 10000"/>
                <a:gd name="connsiteX6" fmla="*/ 835 w 10070"/>
                <a:gd name="connsiteY6" fmla="*/ 1553 h 10000"/>
                <a:gd name="connsiteX7" fmla="*/ 534 w 10070"/>
                <a:gd name="connsiteY7" fmla="*/ 2223 h 10000"/>
                <a:gd name="connsiteX8" fmla="*/ 122 w 10070"/>
                <a:gd name="connsiteY8" fmla="*/ 3151 h 10000"/>
                <a:gd name="connsiteX9" fmla="*/ 97 w 10070"/>
                <a:gd name="connsiteY9" fmla="*/ 4167 h 10000"/>
                <a:gd name="connsiteX10" fmla="*/ 702 w 10070"/>
                <a:gd name="connsiteY10" fmla="*/ 4666 h 10000"/>
                <a:gd name="connsiteX11" fmla="*/ 1484 w 10070"/>
                <a:gd name="connsiteY11" fmla="*/ 3938 h 10000"/>
                <a:gd name="connsiteX12" fmla="*/ 1798 w 10070"/>
                <a:gd name="connsiteY12" fmla="*/ 4497 h 10000"/>
                <a:gd name="connsiteX13" fmla="*/ 2425 w 10070"/>
                <a:gd name="connsiteY13" fmla="*/ 4500 h 10000"/>
                <a:gd name="connsiteX14" fmla="*/ 2569 w 10070"/>
                <a:gd name="connsiteY14" fmla="*/ 4834 h 10000"/>
                <a:gd name="connsiteX15" fmla="*/ 2425 w 10070"/>
                <a:gd name="connsiteY15" fmla="*/ 5390 h 10000"/>
                <a:gd name="connsiteX16" fmla="*/ 1770 w 10070"/>
                <a:gd name="connsiteY16" fmla="*/ 6224 h 10000"/>
                <a:gd name="connsiteX17" fmla="*/ 1569 w 10070"/>
                <a:gd name="connsiteY17" fmla="*/ 7196 h 10000"/>
                <a:gd name="connsiteX18" fmla="*/ 2282 w 10070"/>
                <a:gd name="connsiteY18" fmla="*/ 8167 h 10000"/>
                <a:gd name="connsiteX19" fmla="*/ 3156 w 10070"/>
                <a:gd name="connsiteY19" fmla="*/ 8115 h 10000"/>
                <a:gd name="connsiteX20" fmla="*/ 4030 w 10070"/>
                <a:gd name="connsiteY20" fmla="*/ 7781 h 10000"/>
                <a:gd name="connsiteX21" fmla="*/ 4903 w 10070"/>
                <a:gd name="connsiteY21" fmla="*/ 7390 h 10000"/>
                <a:gd name="connsiteX22" fmla="*/ 6061 w 10070"/>
                <a:gd name="connsiteY22" fmla="*/ 7529 h 10000"/>
                <a:gd name="connsiteX23" fmla="*/ 5927 w 10070"/>
                <a:gd name="connsiteY23" fmla="*/ 8585 h 10000"/>
                <a:gd name="connsiteX24" fmla="*/ 6794 w 10070"/>
                <a:gd name="connsiteY24" fmla="*/ 10000 h 10000"/>
                <a:gd name="connsiteX25" fmla="*/ 8541 w 10070"/>
                <a:gd name="connsiteY25" fmla="*/ 9780 h 10000"/>
                <a:gd name="connsiteX26" fmla="*/ 8903 w 10070"/>
                <a:gd name="connsiteY26" fmla="*/ 9557 h 10000"/>
                <a:gd name="connsiteX27" fmla="*/ 9052 w 10070"/>
                <a:gd name="connsiteY27" fmla="*/ 9390 h 10000"/>
                <a:gd name="connsiteX28" fmla="*/ 9271 w 10070"/>
                <a:gd name="connsiteY28" fmla="*/ 9281 h 10000"/>
                <a:gd name="connsiteX29" fmla="*/ 10070 w 10070"/>
                <a:gd name="connsiteY29" fmla="*/ 6615 h 10000"/>
                <a:gd name="connsiteX30" fmla="*/ 9559 w 10070"/>
                <a:gd name="connsiteY30" fmla="*/ 4557 h 10000"/>
                <a:gd name="connsiteX31" fmla="*/ 9196 w 10070"/>
                <a:gd name="connsiteY31" fmla="*/ 4167 h 10000"/>
                <a:gd name="connsiteX32" fmla="*/ 8903 w 10070"/>
                <a:gd name="connsiteY32" fmla="*/ 3724 h 10000"/>
                <a:gd name="connsiteX33" fmla="*/ 8684 w 10070"/>
                <a:gd name="connsiteY33" fmla="*/ 3115 h 10000"/>
                <a:gd name="connsiteX34" fmla="*/ 9196 w 10070"/>
                <a:gd name="connsiteY34" fmla="*/ 1667 h 10000"/>
                <a:gd name="connsiteX35" fmla="*/ 9196 w 10070"/>
                <a:gd name="connsiteY35" fmla="*/ 558 h 10000"/>
                <a:gd name="connsiteX36" fmla="*/ 8323 w 10070"/>
                <a:gd name="connsiteY36" fmla="*/ 114 h 10000"/>
                <a:gd name="connsiteX37" fmla="*/ 7886 w 10070"/>
                <a:gd name="connsiteY37" fmla="*/ 0 h 10000"/>
                <a:gd name="connsiteX38" fmla="*/ 6496 w 10070"/>
                <a:gd name="connsiteY38" fmla="*/ 166 h 10000"/>
                <a:gd name="connsiteX0" fmla="*/ 6496 w 10070"/>
                <a:gd name="connsiteY0" fmla="*/ 166 h 10000"/>
                <a:gd name="connsiteX1" fmla="*/ 4358 w 10070"/>
                <a:gd name="connsiteY1" fmla="*/ 529 h 10000"/>
                <a:gd name="connsiteX2" fmla="*/ 3896 w 10070"/>
                <a:gd name="connsiteY2" fmla="*/ 281 h 10000"/>
                <a:gd name="connsiteX3" fmla="*/ 3442 w 10070"/>
                <a:gd name="connsiteY3" fmla="*/ 333 h 10000"/>
                <a:gd name="connsiteX4" fmla="*/ 2450 w 10070"/>
                <a:gd name="connsiteY4" fmla="*/ 980 h 10000"/>
                <a:gd name="connsiteX5" fmla="*/ 1556 w 10070"/>
                <a:gd name="connsiteY5" fmla="*/ 943 h 10000"/>
                <a:gd name="connsiteX6" fmla="*/ 835 w 10070"/>
                <a:gd name="connsiteY6" fmla="*/ 1553 h 10000"/>
                <a:gd name="connsiteX7" fmla="*/ 559 w 10070"/>
                <a:gd name="connsiteY7" fmla="*/ 2501 h 10000"/>
                <a:gd name="connsiteX8" fmla="*/ 122 w 10070"/>
                <a:gd name="connsiteY8" fmla="*/ 3151 h 10000"/>
                <a:gd name="connsiteX9" fmla="*/ 97 w 10070"/>
                <a:gd name="connsiteY9" fmla="*/ 4167 h 10000"/>
                <a:gd name="connsiteX10" fmla="*/ 702 w 10070"/>
                <a:gd name="connsiteY10" fmla="*/ 4666 h 10000"/>
                <a:gd name="connsiteX11" fmla="*/ 1484 w 10070"/>
                <a:gd name="connsiteY11" fmla="*/ 3938 h 10000"/>
                <a:gd name="connsiteX12" fmla="*/ 1798 w 10070"/>
                <a:gd name="connsiteY12" fmla="*/ 4497 h 10000"/>
                <a:gd name="connsiteX13" fmla="*/ 2425 w 10070"/>
                <a:gd name="connsiteY13" fmla="*/ 4500 h 10000"/>
                <a:gd name="connsiteX14" fmla="*/ 2569 w 10070"/>
                <a:gd name="connsiteY14" fmla="*/ 4834 h 10000"/>
                <a:gd name="connsiteX15" fmla="*/ 2425 w 10070"/>
                <a:gd name="connsiteY15" fmla="*/ 5390 h 10000"/>
                <a:gd name="connsiteX16" fmla="*/ 1770 w 10070"/>
                <a:gd name="connsiteY16" fmla="*/ 6224 h 10000"/>
                <a:gd name="connsiteX17" fmla="*/ 1569 w 10070"/>
                <a:gd name="connsiteY17" fmla="*/ 7196 h 10000"/>
                <a:gd name="connsiteX18" fmla="*/ 2282 w 10070"/>
                <a:gd name="connsiteY18" fmla="*/ 8167 h 10000"/>
                <a:gd name="connsiteX19" fmla="*/ 3156 w 10070"/>
                <a:gd name="connsiteY19" fmla="*/ 8115 h 10000"/>
                <a:gd name="connsiteX20" fmla="*/ 4030 w 10070"/>
                <a:gd name="connsiteY20" fmla="*/ 7781 h 10000"/>
                <a:gd name="connsiteX21" fmla="*/ 4903 w 10070"/>
                <a:gd name="connsiteY21" fmla="*/ 7390 h 10000"/>
                <a:gd name="connsiteX22" fmla="*/ 6061 w 10070"/>
                <a:gd name="connsiteY22" fmla="*/ 7529 h 10000"/>
                <a:gd name="connsiteX23" fmla="*/ 5927 w 10070"/>
                <a:gd name="connsiteY23" fmla="*/ 8585 h 10000"/>
                <a:gd name="connsiteX24" fmla="*/ 6794 w 10070"/>
                <a:gd name="connsiteY24" fmla="*/ 10000 h 10000"/>
                <a:gd name="connsiteX25" fmla="*/ 8541 w 10070"/>
                <a:gd name="connsiteY25" fmla="*/ 9780 h 10000"/>
                <a:gd name="connsiteX26" fmla="*/ 8903 w 10070"/>
                <a:gd name="connsiteY26" fmla="*/ 9557 h 10000"/>
                <a:gd name="connsiteX27" fmla="*/ 9052 w 10070"/>
                <a:gd name="connsiteY27" fmla="*/ 9390 h 10000"/>
                <a:gd name="connsiteX28" fmla="*/ 9271 w 10070"/>
                <a:gd name="connsiteY28" fmla="*/ 9281 h 10000"/>
                <a:gd name="connsiteX29" fmla="*/ 10070 w 10070"/>
                <a:gd name="connsiteY29" fmla="*/ 6615 h 10000"/>
                <a:gd name="connsiteX30" fmla="*/ 9559 w 10070"/>
                <a:gd name="connsiteY30" fmla="*/ 4557 h 10000"/>
                <a:gd name="connsiteX31" fmla="*/ 9196 w 10070"/>
                <a:gd name="connsiteY31" fmla="*/ 4167 h 10000"/>
                <a:gd name="connsiteX32" fmla="*/ 8903 w 10070"/>
                <a:gd name="connsiteY32" fmla="*/ 3724 h 10000"/>
                <a:gd name="connsiteX33" fmla="*/ 8684 w 10070"/>
                <a:gd name="connsiteY33" fmla="*/ 3115 h 10000"/>
                <a:gd name="connsiteX34" fmla="*/ 9196 w 10070"/>
                <a:gd name="connsiteY34" fmla="*/ 1667 h 10000"/>
                <a:gd name="connsiteX35" fmla="*/ 9196 w 10070"/>
                <a:gd name="connsiteY35" fmla="*/ 558 h 10000"/>
                <a:gd name="connsiteX36" fmla="*/ 8323 w 10070"/>
                <a:gd name="connsiteY36" fmla="*/ 114 h 10000"/>
                <a:gd name="connsiteX37" fmla="*/ 7886 w 10070"/>
                <a:gd name="connsiteY37" fmla="*/ 0 h 10000"/>
                <a:gd name="connsiteX38" fmla="*/ 6496 w 10070"/>
                <a:gd name="connsiteY38" fmla="*/ 166 h 10000"/>
                <a:gd name="connsiteX0" fmla="*/ 6496 w 10070"/>
                <a:gd name="connsiteY0" fmla="*/ 166 h 10000"/>
                <a:gd name="connsiteX1" fmla="*/ 4358 w 10070"/>
                <a:gd name="connsiteY1" fmla="*/ 529 h 10000"/>
                <a:gd name="connsiteX2" fmla="*/ 3896 w 10070"/>
                <a:gd name="connsiteY2" fmla="*/ 281 h 10000"/>
                <a:gd name="connsiteX3" fmla="*/ 3442 w 10070"/>
                <a:gd name="connsiteY3" fmla="*/ 333 h 10000"/>
                <a:gd name="connsiteX4" fmla="*/ 2450 w 10070"/>
                <a:gd name="connsiteY4" fmla="*/ 980 h 10000"/>
                <a:gd name="connsiteX5" fmla="*/ 1556 w 10070"/>
                <a:gd name="connsiteY5" fmla="*/ 943 h 10000"/>
                <a:gd name="connsiteX6" fmla="*/ 835 w 10070"/>
                <a:gd name="connsiteY6" fmla="*/ 1553 h 10000"/>
                <a:gd name="connsiteX7" fmla="*/ 559 w 10070"/>
                <a:gd name="connsiteY7" fmla="*/ 2501 h 10000"/>
                <a:gd name="connsiteX8" fmla="*/ 122 w 10070"/>
                <a:gd name="connsiteY8" fmla="*/ 3151 h 10000"/>
                <a:gd name="connsiteX9" fmla="*/ 97 w 10070"/>
                <a:gd name="connsiteY9" fmla="*/ 4167 h 10000"/>
                <a:gd name="connsiteX10" fmla="*/ 702 w 10070"/>
                <a:gd name="connsiteY10" fmla="*/ 4666 h 10000"/>
                <a:gd name="connsiteX11" fmla="*/ 1484 w 10070"/>
                <a:gd name="connsiteY11" fmla="*/ 3938 h 10000"/>
                <a:gd name="connsiteX12" fmla="*/ 1798 w 10070"/>
                <a:gd name="connsiteY12" fmla="*/ 4497 h 10000"/>
                <a:gd name="connsiteX13" fmla="*/ 2425 w 10070"/>
                <a:gd name="connsiteY13" fmla="*/ 4500 h 10000"/>
                <a:gd name="connsiteX14" fmla="*/ 2569 w 10070"/>
                <a:gd name="connsiteY14" fmla="*/ 4834 h 10000"/>
                <a:gd name="connsiteX15" fmla="*/ 2425 w 10070"/>
                <a:gd name="connsiteY15" fmla="*/ 5390 h 10000"/>
                <a:gd name="connsiteX16" fmla="*/ 1770 w 10070"/>
                <a:gd name="connsiteY16" fmla="*/ 6224 h 10000"/>
                <a:gd name="connsiteX17" fmla="*/ 1569 w 10070"/>
                <a:gd name="connsiteY17" fmla="*/ 7196 h 10000"/>
                <a:gd name="connsiteX18" fmla="*/ 2282 w 10070"/>
                <a:gd name="connsiteY18" fmla="*/ 8167 h 10000"/>
                <a:gd name="connsiteX19" fmla="*/ 3156 w 10070"/>
                <a:gd name="connsiteY19" fmla="*/ 8115 h 10000"/>
                <a:gd name="connsiteX20" fmla="*/ 4030 w 10070"/>
                <a:gd name="connsiteY20" fmla="*/ 7781 h 10000"/>
                <a:gd name="connsiteX21" fmla="*/ 4903 w 10070"/>
                <a:gd name="connsiteY21" fmla="*/ 7390 h 10000"/>
                <a:gd name="connsiteX22" fmla="*/ 6061 w 10070"/>
                <a:gd name="connsiteY22" fmla="*/ 7529 h 10000"/>
                <a:gd name="connsiteX23" fmla="*/ 5927 w 10070"/>
                <a:gd name="connsiteY23" fmla="*/ 8585 h 10000"/>
                <a:gd name="connsiteX24" fmla="*/ 6794 w 10070"/>
                <a:gd name="connsiteY24" fmla="*/ 10000 h 10000"/>
                <a:gd name="connsiteX25" fmla="*/ 8541 w 10070"/>
                <a:gd name="connsiteY25" fmla="*/ 9780 h 10000"/>
                <a:gd name="connsiteX26" fmla="*/ 8903 w 10070"/>
                <a:gd name="connsiteY26" fmla="*/ 9557 h 10000"/>
                <a:gd name="connsiteX27" fmla="*/ 9052 w 10070"/>
                <a:gd name="connsiteY27" fmla="*/ 9390 h 10000"/>
                <a:gd name="connsiteX28" fmla="*/ 9271 w 10070"/>
                <a:gd name="connsiteY28" fmla="*/ 9281 h 10000"/>
                <a:gd name="connsiteX29" fmla="*/ 10070 w 10070"/>
                <a:gd name="connsiteY29" fmla="*/ 6615 h 10000"/>
                <a:gd name="connsiteX30" fmla="*/ 9559 w 10070"/>
                <a:gd name="connsiteY30" fmla="*/ 4557 h 10000"/>
                <a:gd name="connsiteX31" fmla="*/ 9196 w 10070"/>
                <a:gd name="connsiteY31" fmla="*/ 4167 h 10000"/>
                <a:gd name="connsiteX32" fmla="*/ 8903 w 10070"/>
                <a:gd name="connsiteY32" fmla="*/ 3724 h 10000"/>
                <a:gd name="connsiteX33" fmla="*/ 8684 w 10070"/>
                <a:gd name="connsiteY33" fmla="*/ 3115 h 10000"/>
                <a:gd name="connsiteX34" fmla="*/ 9196 w 10070"/>
                <a:gd name="connsiteY34" fmla="*/ 1667 h 10000"/>
                <a:gd name="connsiteX35" fmla="*/ 9196 w 10070"/>
                <a:gd name="connsiteY35" fmla="*/ 558 h 10000"/>
                <a:gd name="connsiteX36" fmla="*/ 8323 w 10070"/>
                <a:gd name="connsiteY36" fmla="*/ 114 h 10000"/>
                <a:gd name="connsiteX37" fmla="*/ 7886 w 10070"/>
                <a:gd name="connsiteY37" fmla="*/ 0 h 10000"/>
                <a:gd name="connsiteX38" fmla="*/ 6496 w 10070"/>
                <a:gd name="connsiteY38" fmla="*/ 166 h 10000"/>
                <a:gd name="connsiteX0" fmla="*/ 6496 w 10070"/>
                <a:gd name="connsiteY0" fmla="*/ 166 h 10000"/>
                <a:gd name="connsiteX1" fmla="*/ 4358 w 10070"/>
                <a:gd name="connsiteY1" fmla="*/ 529 h 10000"/>
                <a:gd name="connsiteX2" fmla="*/ 3896 w 10070"/>
                <a:gd name="connsiteY2" fmla="*/ 281 h 10000"/>
                <a:gd name="connsiteX3" fmla="*/ 3442 w 10070"/>
                <a:gd name="connsiteY3" fmla="*/ 333 h 10000"/>
                <a:gd name="connsiteX4" fmla="*/ 2450 w 10070"/>
                <a:gd name="connsiteY4" fmla="*/ 980 h 10000"/>
                <a:gd name="connsiteX5" fmla="*/ 1556 w 10070"/>
                <a:gd name="connsiteY5" fmla="*/ 943 h 10000"/>
                <a:gd name="connsiteX6" fmla="*/ 835 w 10070"/>
                <a:gd name="connsiteY6" fmla="*/ 1553 h 10000"/>
                <a:gd name="connsiteX7" fmla="*/ 559 w 10070"/>
                <a:gd name="connsiteY7" fmla="*/ 2501 h 10000"/>
                <a:gd name="connsiteX8" fmla="*/ 122 w 10070"/>
                <a:gd name="connsiteY8" fmla="*/ 3151 h 10000"/>
                <a:gd name="connsiteX9" fmla="*/ 97 w 10070"/>
                <a:gd name="connsiteY9" fmla="*/ 4167 h 10000"/>
                <a:gd name="connsiteX10" fmla="*/ 702 w 10070"/>
                <a:gd name="connsiteY10" fmla="*/ 4666 h 10000"/>
                <a:gd name="connsiteX11" fmla="*/ 1484 w 10070"/>
                <a:gd name="connsiteY11" fmla="*/ 3938 h 10000"/>
                <a:gd name="connsiteX12" fmla="*/ 1798 w 10070"/>
                <a:gd name="connsiteY12" fmla="*/ 4497 h 10000"/>
                <a:gd name="connsiteX13" fmla="*/ 2425 w 10070"/>
                <a:gd name="connsiteY13" fmla="*/ 4500 h 10000"/>
                <a:gd name="connsiteX14" fmla="*/ 2569 w 10070"/>
                <a:gd name="connsiteY14" fmla="*/ 4834 h 10000"/>
                <a:gd name="connsiteX15" fmla="*/ 2425 w 10070"/>
                <a:gd name="connsiteY15" fmla="*/ 5390 h 10000"/>
                <a:gd name="connsiteX16" fmla="*/ 1770 w 10070"/>
                <a:gd name="connsiteY16" fmla="*/ 6224 h 10000"/>
                <a:gd name="connsiteX17" fmla="*/ 1569 w 10070"/>
                <a:gd name="connsiteY17" fmla="*/ 7196 h 10000"/>
                <a:gd name="connsiteX18" fmla="*/ 2282 w 10070"/>
                <a:gd name="connsiteY18" fmla="*/ 8167 h 10000"/>
                <a:gd name="connsiteX19" fmla="*/ 3156 w 10070"/>
                <a:gd name="connsiteY19" fmla="*/ 8115 h 10000"/>
                <a:gd name="connsiteX20" fmla="*/ 4030 w 10070"/>
                <a:gd name="connsiteY20" fmla="*/ 7781 h 10000"/>
                <a:gd name="connsiteX21" fmla="*/ 4903 w 10070"/>
                <a:gd name="connsiteY21" fmla="*/ 7390 h 10000"/>
                <a:gd name="connsiteX22" fmla="*/ 6061 w 10070"/>
                <a:gd name="connsiteY22" fmla="*/ 7529 h 10000"/>
                <a:gd name="connsiteX23" fmla="*/ 5927 w 10070"/>
                <a:gd name="connsiteY23" fmla="*/ 8585 h 10000"/>
                <a:gd name="connsiteX24" fmla="*/ 6794 w 10070"/>
                <a:gd name="connsiteY24" fmla="*/ 10000 h 10000"/>
                <a:gd name="connsiteX25" fmla="*/ 8541 w 10070"/>
                <a:gd name="connsiteY25" fmla="*/ 9780 h 10000"/>
                <a:gd name="connsiteX26" fmla="*/ 8903 w 10070"/>
                <a:gd name="connsiteY26" fmla="*/ 9557 h 10000"/>
                <a:gd name="connsiteX27" fmla="*/ 9052 w 10070"/>
                <a:gd name="connsiteY27" fmla="*/ 9390 h 10000"/>
                <a:gd name="connsiteX28" fmla="*/ 9271 w 10070"/>
                <a:gd name="connsiteY28" fmla="*/ 9281 h 10000"/>
                <a:gd name="connsiteX29" fmla="*/ 10070 w 10070"/>
                <a:gd name="connsiteY29" fmla="*/ 6615 h 10000"/>
                <a:gd name="connsiteX30" fmla="*/ 9559 w 10070"/>
                <a:gd name="connsiteY30" fmla="*/ 4557 h 10000"/>
                <a:gd name="connsiteX31" fmla="*/ 9196 w 10070"/>
                <a:gd name="connsiteY31" fmla="*/ 4167 h 10000"/>
                <a:gd name="connsiteX32" fmla="*/ 8903 w 10070"/>
                <a:gd name="connsiteY32" fmla="*/ 3724 h 10000"/>
                <a:gd name="connsiteX33" fmla="*/ 8684 w 10070"/>
                <a:gd name="connsiteY33" fmla="*/ 3115 h 10000"/>
                <a:gd name="connsiteX34" fmla="*/ 9196 w 10070"/>
                <a:gd name="connsiteY34" fmla="*/ 1667 h 10000"/>
                <a:gd name="connsiteX35" fmla="*/ 9196 w 10070"/>
                <a:gd name="connsiteY35" fmla="*/ 558 h 10000"/>
                <a:gd name="connsiteX36" fmla="*/ 8323 w 10070"/>
                <a:gd name="connsiteY36" fmla="*/ 114 h 10000"/>
                <a:gd name="connsiteX37" fmla="*/ 7886 w 10070"/>
                <a:gd name="connsiteY37" fmla="*/ 0 h 10000"/>
                <a:gd name="connsiteX38" fmla="*/ 6496 w 10070"/>
                <a:gd name="connsiteY38" fmla="*/ 166 h 10000"/>
                <a:gd name="connsiteX0" fmla="*/ 6496 w 10070"/>
                <a:gd name="connsiteY0" fmla="*/ 166 h 10000"/>
                <a:gd name="connsiteX1" fmla="*/ 4358 w 10070"/>
                <a:gd name="connsiteY1" fmla="*/ 529 h 10000"/>
                <a:gd name="connsiteX2" fmla="*/ 3896 w 10070"/>
                <a:gd name="connsiteY2" fmla="*/ 281 h 10000"/>
                <a:gd name="connsiteX3" fmla="*/ 3442 w 10070"/>
                <a:gd name="connsiteY3" fmla="*/ 333 h 10000"/>
                <a:gd name="connsiteX4" fmla="*/ 2450 w 10070"/>
                <a:gd name="connsiteY4" fmla="*/ 980 h 10000"/>
                <a:gd name="connsiteX5" fmla="*/ 1556 w 10070"/>
                <a:gd name="connsiteY5" fmla="*/ 943 h 10000"/>
                <a:gd name="connsiteX6" fmla="*/ 835 w 10070"/>
                <a:gd name="connsiteY6" fmla="*/ 1553 h 10000"/>
                <a:gd name="connsiteX7" fmla="*/ 559 w 10070"/>
                <a:gd name="connsiteY7" fmla="*/ 2501 h 10000"/>
                <a:gd name="connsiteX8" fmla="*/ 122 w 10070"/>
                <a:gd name="connsiteY8" fmla="*/ 3151 h 10000"/>
                <a:gd name="connsiteX9" fmla="*/ 97 w 10070"/>
                <a:gd name="connsiteY9" fmla="*/ 4167 h 10000"/>
                <a:gd name="connsiteX10" fmla="*/ 702 w 10070"/>
                <a:gd name="connsiteY10" fmla="*/ 4666 h 10000"/>
                <a:gd name="connsiteX11" fmla="*/ 1484 w 10070"/>
                <a:gd name="connsiteY11" fmla="*/ 3938 h 10000"/>
                <a:gd name="connsiteX12" fmla="*/ 1798 w 10070"/>
                <a:gd name="connsiteY12" fmla="*/ 4497 h 10000"/>
                <a:gd name="connsiteX13" fmla="*/ 2425 w 10070"/>
                <a:gd name="connsiteY13" fmla="*/ 4500 h 10000"/>
                <a:gd name="connsiteX14" fmla="*/ 2569 w 10070"/>
                <a:gd name="connsiteY14" fmla="*/ 4834 h 10000"/>
                <a:gd name="connsiteX15" fmla="*/ 2425 w 10070"/>
                <a:gd name="connsiteY15" fmla="*/ 5390 h 10000"/>
                <a:gd name="connsiteX16" fmla="*/ 1770 w 10070"/>
                <a:gd name="connsiteY16" fmla="*/ 6224 h 10000"/>
                <a:gd name="connsiteX17" fmla="*/ 1569 w 10070"/>
                <a:gd name="connsiteY17" fmla="*/ 7196 h 10000"/>
                <a:gd name="connsiteX18" fmla="*/ 2282 w 10070"/>
                <a:gd name="connsiteY18" fmla="*/ 8167 h 10000"/>
                <a:gd name="connsiteX19" fmla="*/ 3156 w 10070"/>
                <a:gd name="connsiteY19" fmla="*/ 8115 h 10000"/>
                <a:gd name="connsiteX20" fmla="*/ 4030 w 10070"/>
                <a:gd name="connsiteY20" fmla="*/ 7781 h 10000"/>
                <a:gd name="connsiteX21" fmla="*/ 4903 w 10070"/>
                <a:gd name="connsiteY21" fmla="*/ 7390 h 10000"/>
                <a:gd name="connsiteX22" fmla="*/ 6061 w 10070"/>
                <a:gd name="connsiteY22" fmla="*/ 7529 h 10000"/>
                <a:gd name="connsiteX23" fmla="*/ 5927 w 10070"/>
                <a:gd name="connsiteY23" fmla="*/ 8585 h 10000"/>
                <a:gd name="connsiteX24" fmla="*/ 6794 w 10070"/>
                <a:gd name="connsiteY24" fmla="*/ 10000 h 10000"/>
                <a:gd name="connsiteX25" fmla="*/ 8541 w 10070"/>
                <a:gd name="connsiteY25" fmla="*/ 9780 h 10000"/>
                <a:gd name="connsiteX26" fmla="*/ 8903 w 10070"/>
                <a:gd name="connsiteY26" fmla="*/ 9557 h 10000"/>
                <a:gd name="connsiteX27" fmla="*/ 9052 w 10070"/>
                <a:gd name="connsiteY27" fmla="*/ 9390 h 10000"/>
                <a:gd name="connsiteX28" fmla="*/ 9271 w 10070"/>
                <a:gd name="connsiteY28" fmla="*/ 9281 h 10000"/>
                <a:gd name="connsiteX29" fmla="*/ 10070 w 10070"/>
                <a:gd name="connsiteY29" fmla="*/ 6615 h 10000"/>
                <a:gd name="connsiteX30" fmla="*/ 9559 w 10070"/>
                <a:gd name="connsiteY30" fmla="*/ 4557 h 10000"/>
                <a:gd name="connsiteX31" fmla="*/ 9196 w 10070"/>
                <a:gd name="connsiteY31" fmla="*/ 4167 h 10000"/>
                <a:gd name="connsiteX32" fmla="*/ 8903 w 10070"/>
                <a:gd name="connsiteY32" fmla="*/ 3724 h 10000"/>
                <a:gd name="connsiteX33" fmla="*/ 8684 w 10070"/>
                <a:gd name="connsiteY33" fmla="*/ 3115 h 10000"/>
                <a:gd name="connsiteX34" fmla="*/ 9196 w 10070"/>
                <a:gd name="connsiteY34" fmla="*/ 1667 h 10000"/>
                <a:gd name="connsiteX35" fmla="*/ 9196 w 10070"/>
                <a:gd name="connsiteY35" fmla="*/ 558 h 10000"/>
                <a:gd name="connsiteX36" fmla="*/ 8323 w 10070"/>
                <a:gd name="connsiteY36" fmla="*/ 114 h 10000"/>
                <a:gd name="connsiteX37" fmla="*/ 7886 w 10070"/>
                <a:gd name="connsiteY37" fmla="*/ 0 h 10000"/>
                <a:gd name="connsiteX38" fmla="*/ 6496 w 10070"/>
                <a:gd name="connsiteY38" fmla="*/ 166 h 10000"/>
                <a:gd name="connsiteX0" fmla="*/ 6496 w 10070"/>
                <a:gd name="connsiteY0" fmla="*/ 166 h 10000"/>
                <a:gd name="connsiteX1" fmla="*/ 4358 w 10070"/>
                <a:gd name="connsiteY1" fmla="*/ 529 h 10000"/>
                <a:gd name="connsiteX2" fmla="*/ 3896 w 10070"/>
                <a:gd name="connsiteY2" fmla="*/ 281 h 10000"/>
                <a:gd name="connsiteX3" fmla="*/ 3442 w 10070"/>
                <a:gd name="connsiteY3" fmla="*/ 333 h 10000"/>
                <a:gd name="connsiteX4" fmla="*/ 2450 w 10070"/>
                <a:gd name="connsiteY4" fmla="*/ 980 h 10000"/>
                <a:gd name="connsiteX5" fmla="*/ 1556 w 10070"/>
                <a:gd name="connsiteY5" fmla="*/ 943 h 10000"/>
                <a:gd name="connsiteX6" fmla="*/ 835 w 10070"/>
                <a:gd name="connsiteY6" fmla="*/ 1553 h 10000"/>
                <a:gd name="connsiteX7" fmla="*/ 559 w 10070"/>
                <a:gd name="connsiteY7" fmla="*/ 2501 h 10000"/>
                <a:gd name="connsiteX8" fmla="*/ 122 w 10070"/>
                <a:gd name="connsiteY8" fmla="*/ 3151 h 10000"/>
                <a:gd name="connsiteX9" fmla="*/ 97 w 10070"/>
                <a:gd name="connsiteY9" fmla="*/ 4167 h 10000"/>
                <a:gd name="connsiteX10" fmla="*/ 702 w 10070"/>
                <a:gd name="connsiteY10" fmla="*/ 4666 h 10000"/>
                <a:gd name="connsiteX11" fmla="*/ 1484 w 10070"/>
                <a:gd name="connsiteY11" fmla="*/ 3938 h 10000"/>
                <a:gd name="connsiteX12" fmla="*/ 1798 w 10070"/>
                <a:gd name="connsiteY12" fmla="*/ 4497 h 10000"/>
                <a:gd name="connsiteX13" fmla="*/ 2425 w 10070"/>
                <a:gd name="connsiteY13" fmla="*/ 4500 h 10000"/>
                <a:gd name="connsiteX14" fmla="*/ 2569 w 10070"/>
                <a:gd name="connsiteY14" fmla="*/ 4834 h 10000"/>
                <a:gd name="connsiteX15" fmla="*/ 2425 w 10070"/>
                <a:gd name="connsiteY15" fmla="*/ 5390 h 10000"/>
                <a:gd name="connsiteX16" fmla="*/ 1770 w 10070"/>
                <a:gd name="connsiteY16" fmla="*/ 6224 h 10000"/>
                <a:gd name="connsiteX17" fmla="*/ 1569 w 10070"/>
                <a:gd name="connsiteY17" fmla="*/ 7196 h 10000"/>
                <a:gd name="connsiteX18" fmla="*/ 2282 w 10070"/>
                <a:gd name="connsiteY18" fmla="*/ 8167 h 10000"/>
                <a:gd name="connsiteX19" fmla="*/ 3156 w 10070"/>
                <a:gd name="connsiteY19" fmla="*/ 8115 h 10000"/>
                <a:gd name="connsiteX20" fmla="*/ 4030 w 10070"/>
                <a:gd name="connsiteY20" fmla="*/ 7781 h 10000"/>
                <a:gd name="connsiteX21" fmla="*/ 4903 w 10070"/>
                <a:gd name="connsiteY21" fmla="*/ 7390 h 10000"/>
                <a:gd name="connsiteX22" fmla="*/ 6061 w 10070"/>
                <a:gd name="connsiteY22" fmla="*/ 7529 h 10000"/>
                <a:gd name="connsiteX23" fmla="*/ 5927 w 10070"/>
                <a:gd name="connsiteY23" fmla="*/ 8585 h 10000"/>
                <a:gd name="connsiteX24" fmla="*/ 6794 w 10070"/>
                <a:gd name="connsiteY24" fmla="*/ 10000 h 10000"/>
                <a:gd name="connsiteX25" fmla="*/ 8541 w 10070"/>
                <a:gd name="connsiteY25" fmla="*/ 9780 h 10000"/>
                <a:gd name="connsiteX26" fmla="*/ 8866 w 10070"/>
                <a:gd name="connsiteY26" fmla="*/ 8745 h 10000"/>
                <a:gd name="connsiteX27" fmla="*/ 9052 w 10070"/>
                <a:gd name="connsiteY27" fmla="*/ 9390 h 10000"/>
                <a:gd name="connsiteX28" fmla="*/ 9271 w 10070"/>
                <a:gd name="connsiteY28" fmla="*/ 9281 h 10000"/>
                <a:gd name="connsiteX29" fmla="*/ 10070 w 10070"/>
                <a:gd name="connsiteY29" fmla="*/ 6615 h 10000"/>
                <a:gd name="connsiteX30" fmla="*/ 9559 w 10070"/>
                <a:gd name="connsiteY30" fmla="*/ 4557 h 10000"/>
                <a:gd name="connsiteX31" fmla="*/ 9196 w 10070"/>
                <a:gd name="connsiteY31" fmla="*/ 4167 h 10000"/>
                <a:gd name="connsiteX32" fmla="*/ 8903 w 10070"/>
                <a:gd name="connsiteY32" fmla="*/ 3724 h 10000"/>
                <a:gd name="connsiteX33" fmla="*/ 8684 w 10070"/>
                <a:gd name="connsiteY33" fmla="*/ 3115 h 10000"/>
                <a:gd name="connsiteX34" fmla="*/ 9196 w 10070"/>
                <a:gd name="connsiteY34" fmla="*/ 1667 h 10000"/>
                <a:gd name="connsiteX35" fmla="*/ 9196 w 10070"/>
                <a:gd name="connsiteY35" fmla="*/ 558 h 10000"/>
                <a:gd name="connsiteX36" fmla="*/ 8323 w 10070"/>
                <a:gd name="connsiteY36" fmla="*/ 114 h 10000"/>
                <a:gd name="connsiteX37" fmla="*/ 7886 w 10070"/>
                <a:gd name="connsiteY37" fmla="*/ 0 h 10000"/>
                <a:gd name="connsiteX38" fmla="*/ 6496 w 10070"/>
                <a:gd name="connsiteY38" fmla="*/ 166 h 10000"/>
                <a:gd name="connsiteX0" fmla="*/ 6496 w 10070"/>
                <a:gd name="connsiteY0" fmla="*/ 166 h 10000"/>
                <a:gd name="connsiteX1" fmla="*/ 4358 w 10070"/>
                <a:gd name="connsiteY1" fmla="*/ 529 h 10000"/>
                <a:gd name="connsiteX2" fmla="*/ 3896 w 10070"/>
                <a:gd name="connsiteY2" fmla="*/ 281 h 10000"/>
                <a:gd name="connsiteX3" fmla="*/ 3442 w 10070"/>
                <a:gd name="connsiteY3" fmla="*/ 333 h 10000"/>
                <a:gd name="connsiteX4" fmla="*/ 2450 w 10070"/>
                <a:gd name="connsiteY4" fmla="*/ 980 h 10000"/>
                <a:gd name="connsiteX5" fmla="*/ 1556 w 10070"/>
                <a:gd name="connsiteY5" fmla="*/ 943 h 10000"/>
                <a:gd name="connsiteX6" fmla="*/ 835 w 10070"/>
                <a:gd name="connsiteY6" fmla="*/ 1553 h 10000"/>
                <a:gd name="connsiteX7" fmla="*/ 559 w 10070"/>
                <a:gd name="connsiteY7" fmla="*/ 2501 h 10000"/>
                <a:gd name="connsiteX8" fmla="*/ 122 w 10070"/>
                <a:gd name="connsiteY8" fmla="*/ 3151 h 10000"/>
                <a:gd name="connsiteX9" fmla="*/ 97 w 10070"/>
                <a:gd name="connsiteY9" fmla="*/ 4167 h 10000"/>
                <a:gd name="connsiteX10" fmla="*/ 702 w 10070"/>
                <a:gd name="connsiteY10" fmla="*/ 4666 h 10000"/>
                <a:gd name="connsiteX11" fmla="*/ 1484 w 10070"/>
                <a:gd name="connsiteY11" fmla="*/ 3938 h 10000"/>
                <a:gd name="connsiteX12" fmla="*/ 1798 w 10070"/>
                <a:gd name="connsiteY12" fmla="*/ 4497 h 10000"/>
                <a:gd name="connsiteX13" fmla="*/ 2425 w 10070"/>
                <a:gd name="connsiteY13" fmla="*/ 4500 h 10000"/>
                <a:gd name="connsiteX14" fmla="*/ 2569 w 10070"/>
                <a:gd name="connsiteY14" fmla="*/ 4834 h 10000"/>
                <a:gd name="connsiteX15" fmla="*/ 2425 w 10070"/>
                <a:gd name="connsiteY15" fmla="*/ 5390 h 10000"/>
                <a:gd name="connsiteX16" fmla="*/ 1770 w 10070"/>
                <a:gd name="connsiteY16" fmla="*/ 6224 h 10000"/>
                <a:gd name="connsiteX17" fmla="*/ 1569 w 10070"/>
                <a:gd name="connsiteY17" fmla="*/ 7196 h 10000"/>
                <a:gd name="connsiteX18" fmla="*/ 2282 w 10070"/>
                <a:gd name="connsiteY18" fmla="*/ 8167 h 10000"/>
                <a:gd name="connsiteX19" fmla="*/ 3156 w 10070"/>
                <a:gd name="connsiteY19" fmla="*/ 8115 h 10000"/>
                <a:gd name="connsiteX20" fmla="*/ 4030 w 10070"/>
                <a:gd name="connsiteY20" fmla="*/ 7781 h 10000"/>
                <a:gd name="connsiteX21" fmla="*/ 4903 w 10070"/>
                <a:gd name="connsiteY21" fmla="*/ 7390 h 10000"/>
                <a:gd name="connsiteX22" fmla="*/ 6061 w 10070"/>
                <a:gd name="connsiteY22" fmla="*/ 7529 h 10000"/>
                <a:gd name="connsiteX23" fmla="*/ 5927 w 10070"/>
                <a:gd name="connsiteY23" fmla="*/ 8585 h 10000"/>
                <a:gd name="connsiteX24" fmla="*/ 6794 w 10070"/>
                <a:gd name="connsiteY24" fmla="*/ 10000 h 10000"/>
                <a:gd name="connsiteX25" fmla="*/ 8541 w 10070"/>
                <a:gd name="connsiteY25" fmla="*/ 9780 h 10000"/>
                <a:gd name="connsiteX26" fmla="*/ 8866 w 10070"/>
                <a:gd name="connsiteY26" fmla="*/ 8745 h 10000"/>
                <a:gd name="connsiteX27" fmla="*/ 9052 w 10070"/>
                <a:gd name="connsiteY27" fmla="*/ 9390 h 10000"/>
                <a:gd name="connsiteX28" fmla="*/ 9531 w 10070"/>
                <a:gd name="connsiteY28" fmla="*/ 8448 h 10000"/>
                <a:gd name="connsiteX29" fmla="*/ 10070 w 10070"/>
                <a:gd name="connsiteY29" fmla="*/ 6615 h 10000"/>
                <a:gd name="connsiteX30" fmla="*/ 9559 w 10070"/>
                <a:gd name="connsiteY30" fmla="*/ 4557 h 10000"/>
                <a:gd name="connsiteX31" fmla="*/ 9196 w 10070"/>
                <a:gd name="connsiteY31" fmla="*/ 4167 h 10000"/>
                <a:gd name="connsiteX32" fmla="*/ 8903 w 10070"/>
                <a:gd name="connsiteY32" fmla="*/ 3724 h 10000"/>
                <a:gd name="connsiteX33" fmla="*/ 8684 w 10070"/>
                <a:gd name="connsiteY33" fmla="*/ 3115 h 10000"/>
                <a:gd name="connsiteX34" fmla="*/ 9196 w 10070"/>
                <a:gd name="connsiteY34" fmla="*/ 1667 h 10000"/>
                <a:gd name="connsiteX35" fmla="*/ 9196 w 10070"/>
                <a:gd name="connsiteY35" fmla="*/ 558 h 10000"/>
                <a:gd name="connsiteX36" fmla="*/ 8323 w 10070"/>
                <a:gd name="connsiteY36" fmla="*/ 114 h 10000"/>
                <a:gd name="connsiteX37" fmla="*/ 7886 w 10070"/>
                <a:gd name="connsiteY37" fmla="*/ 0 h 10000"/>
                <a:gd name="connsiteX38" fmla="*/ 6496 w 10070"/>
                <a:gd name="connsiteY38" fmla="*/ 166 h 10000"/>
                <a:gd name="connsiteX0" fmla="*/ 6496 w 10070"/>
                <a:gd name="connsiteY0" fmla="*/ 166 h 10000"/>
                <a:gd name="connsiteX1" fmla="*/ 4358 w 10070"/>
                <a:gd name="connsiteY1" fmla="*/ 529 h 10000"/>
                <a:gd name="connsiteX2" fmla="*/ 3896 w 10070"/>
                <a:gd name="connsiteY2" fmla="*/ 281 h 10000"/>
                <a:gd name="connsiteX3" fmla="*/ 3442 w 10070"/>
                <a:gd name="connsiteY3" fmla="*/ 333 h 10000"/>
                <a:gd name="connsiteX4" fmla="*/ 2450 w 10070"/>
                <a:gd name="connsiteY4" fmla="*/ 980 h 10000"/>
                <a:gd name="connsiteX5" fmla="*/ 1556 w 10070"/>
                <a:gd name="connsiteY5" fmla="*/ 943 h 10000"/>
                <a:gd name="connsiteX6" fmla="*/ 835 w 10070"/>
                <a:gd name="connsiteY6" fmla="*/ 1553 h 10000"/>
                <a:gd name="connsiteX7" fmla="*/ 559 w 10070"/>
                <a:gd name="connsiteY7" fmla="*/ 2501 h 10000"/>
                <a:gd name="connsiteX8" fmla="*/ 122 w 10070"/>
                <a:gd name="connsiteY8" fmla="*/ 3151 h 10000"/>
                <a:gd name="connsiteX9" fmla="*/ 97 w 10070"/>
                <a:gd name="connsiteY9" fmla="*/ 4167 h 10000"/>
                <a:gd name="connsiteX10" fmla="*/ 702 w 10070"/>
                <a:gd name="connsiteY10" fmla="*/ 4666 h 10000"/>
                <a:gd name="connsiteX11" fmla="*/ 1484 w 10070"/>
                <a:gd name="connsiteY11" fmla="*/ 3938 h 10000"/>
                <a:gd name="connsiteX12" fmla="*/ 1798 w 10070"/>
                <a:gd name="connsiteY12" fmla="*/ 4497 h 10000"/>
                <a:gd name="connsiteX13" fmla="*/ 2425 w 10070"/>
                <a:gd name="connsiteY13" fmla="*/ 4500 h 10000"/>
                <a:gd name="connsiteX14" fmla="*/ 2569 w 10070"/>
                <a:gd name="connsiteY14" fmla="*/ 4834 h 10000"/>
                <a:gd name="connsiteX15" fmla="*/ 2425 w 10070"/>
                <a:gd name="connsiteY15" fmla="*/ 5390 h 10000"/>
                <a:gd name="connsiteX16" fmla="*/ 1770 w 10070"/>
                <a:gd name="connsiteY16" fmla="*/ 6224 h 10000"/>
                <a:gd name="connsiteX17" fmla="*/ 1569 w 10070"/>
                <a:gd name="connsiteY17" fmla="*/ 7196 h 10000"/>
                <a:gd name="connsiteX18" fmla="*/ 2282 w 10070"/>
                <a:gd name="connsiteY18" fmla="*/ 8167 h 10000"/>
                <a:gd name="connsiteX19" fmla="*/ 3156 w 10070"/>
                <a:gd name="connsiteY19" fmla="*/ 8115 h 10000"/>
                <a:gd name="connsiteX20" fmla="*/ 4030 w 10070"/>
                <a:gd name="connsiteY20" fmla="*/ 7781 h 10000"/>
                <a:gd name="connsiteX21" fmla="*/ 4903 w 10070"/>
                <a:gd name="connsiteY21" fmla="*/ 7390 h 10000"/>
                <a:gd name="connsiteX22" fmla="*/ 6061 w 10070"/>
                <a:gd name="connsiteY22" fmla="*/ 7529 h 10000"/>
                <a:gd name="connsiteX23" fmla="*/ 5927 w 10070"/>
                <a:gd name="connsiteY23" fmla="*/ 8585 h 10000"/>
                <a:gd name="connsiteX24" fmla="*/ 6794 w 10070"/>
                <a:gd name="connsiteY24" fmla="*/ 10000 h 10000"/>
                <a:gd name="connsiteX25" fmla="*/ 8541 w 10070"/>
                <a:gd name="connsiteY25" fmla="*/ 9780 h 10000"/>
                <a:gd name="connsiteX26" fmla="*/ 8866 w 10070"/>
                <a:gd name="connsiteY26" fmla="*/ 8745 h 10000"/>
                <a:gd name="connsiteX27" fmla="*/ 9052 w 10070"/>
                <a:gd name="connsiteY27" fmla="*/ 9390 h 10000"/>
                <a:gd name="connsiteX28" fmla="*/ 9531 w 10070"/>
                <a:gd name="connsiteY28" fmla="*/ 8448 h 10000"/>
                <a:gd name="connsiteX29" fmla="*/ 10070 w 10070"/>
                <a:gd name="connsiteY29" fmla="*/ 6615 h 10000"/>
                <a:gd name="connsiteX30" fmla="*/ 9559 w 10070"/>
                <a:gd name="connsiteY30" fmla="*/ 4557 h 10000"/>
                <a:gd name="connsiteX31" fmla="*/ 9196 w 10070"/>
                <a:gd name="connsiteY31" fmla="*/ 4167 h 10000"/>
                <a:gd name="connsiteX32" fmla="*/ 8903 w 10070"/>
                <a:gd name="connsiteY32" fmla="*/ 3724 h 10000"/>
                <a:gd name="connsiteX33" fmla="*/ 8684 w 10070"/>
                <a:gd name="connsiteY33" fmla="*/ 3115 h 10000"/>
                <a:gd name="connsiteX34" fmla="*/ 9196 w 10070"/>
                <a:gd name="connsiteY34" fmla="*/ 1667 h 10000"/>
                <a:gd name="connsiteX35" fmla="*/ 9196 w 10070"/>
                <a:gd name="connsiteY35" fmla="*/ 558 h 10000"/>
                <a:gd name="connsiteX36" fmla="*/ 8323 w 10070"/>
                <a:gd name="connsiteY36" fmla="*/ 114 h 10000"/>
                <a:gd name="connsiteX37" fmla="*/ 7886 w 10070"/>
                <a:gd name="connsiteY37" fmla="*/ 0 h 10000"/>
                <a:gd name="connsiteX38" fmla="*/ 6496 w 10070"/>
                <a:gd name="connsiteY38" fmla="*/ 166 h 10000"/>
                <a:gd name="connsiteX0" fmla="*/ 6496 w 10070"/>
                <a:gd name="connsiteY0" fmla="*/ 166 h 10000"/>
                <a:gd name="connsiteX1" fmla="*/ 4358 w 10070"/>
                <a:gd name="connsiteY1" fmla="*/ 529 h 10000"/>
                <a:gd name="connsiteX2" fmla="*/ 3896 w 10070"/>
                <a:gd name="connsiteY2" fmla="*/ 281 h 10000"/>
                <a:gd name="connsiteX3" fmla="*/ 3442 w 10070"/>
                <a:gd name="connsiteY3" fmla="*/ 333 h 10000"/>
                <a:gd name="connsiteX4" fmla="*/ 2450 w 10070"/>
                <a:gd name="connsiteY4" fmla="*/ 980 h 10000"/>
                <a:gd name="connsiteX5" fmla="*/ 1556 w 10070"/>
                <a:gd name="connsiteY5" fmla="*/ 943 h 10000"/>
                <a:gd name="connsiteX6" fmla="*/ 835 w 10070"/>
                <a:gd name="connsiteY6" fmla="*/ 1553 h 10000"/>
                <a:gd name="connsiteX7" fmla="*/ 559 w 10070"/>
                <a:gd name="connsiteY7" fmla="*/ 2501 h 10000"/>
                <a:gd name="connsiteX8" fmla="*/ 122 w 10070"/>
                <a:gd name="connsiteY8" fmla="*/ 3151 h 10000"/>
                <a:gd name="connsiteX9" fmla="*/ 97 w 10070"/>
                <a:gd name="connsiteY9" fmla="*/ 4167 h 10000"/>
                <a:gd name="connsiteX10" fmla="*/ 702 w 10070"/>
                <a:gd name="connsiteY10" fmla="*/ 4666 h 10000"/>
                <a:gd name="connsiteX11" fmla="*/ 1484 w 10070"/>
                <a:gd name="connsiteY11" fmla="*/ 3938 h 10000"/>
                <a:gd name="connsiteX12" fmla="*/ 1798 w 10070"/>
                <a:gd name="connsiteY12" fmla="*/ 4497 h 10000"/>
                <a:gd name="connsiteX13" fmla="*/ 2425 w 10070"/>
                <a:gd name="connsiteY13" fmla="*/ 4500 h 10000"/>
                <a:gd name="connsiteX14" fmla="*/ 2569 w 10070"/>
                <a:gd name="connsiteY14" fmla="*/ 4834 h 10000"/>
                <a:gd name="connsiteX15" fmla="*/ 2425 w 10070"/>
                <a:gd name="connsiteY15" fmla="*/ 5390 h 10000"/>
                <a:gd name="connsiteX16" fmla="*/ 1770 w 10070"/>
                <a:gd name="connsiteY16" fmla="*/ 6224 h 10000"/>
                <a:gd name="connsiteX17" fmla="*/ 1569 w 10070"/>
                <a:gd name="connsiteY17" fmla="*/ 7196 h 10000"/>
                <a:gd name="connsiteX18" fmla="*/ 2282 w 10070"/>
                <a:gd name="connsiteY18" fmla="*/ 8167 h 10000"/>
                <a:gd name="connsiteX19" fmla="*/ 3156 w 10070"/>
                <a:gd name="connsiteY19" fmla="*/ 8115 h 10000"/>
                <a:gd name="connsiteX20" fmla="*/ 4030 w 10070"/>
                <a:gd name="connsiteY20" fmla="*/ 7781 h 10000"/>
                <a:gd name="connsiteX21" fmla="*/ 4903 w 10070"/>
                <a:gd name="connsiteY21" fmla="*/ 7390 h 10000"/>
                <a:gd name="connsiteX22" fmla="*/ 6061 w 10070"/>
                <a:gd name="connsiteY22" fmla="*/ 7529 h 10000"/>
                <a:gd name="connsiteX23" fmla="*/ 5927 w 10070"/>
                <a:gd name="connsiteY23" fmla="*/ 8585 h 10000"/>
                <a:gd name="connsiteX24" fmla="*/ 6794 w 10070"/>
                <a:gd name="connsiteY24" fmla="*/ 10000 h 10000"/>
                <a:gd name="connsiteX25" fmla="*/ 8541 w 10070"/>
                <a:gd name="connsiteY25" fmla="*/ 9780 h 10000"/>
                <a:gd name="connsiteX26" fmla="*/ 8866 w 10070"/>
                <a:gd name="connsiteY26" fmla="*/ 8745 h 10000"/>
                <a:gd name="connsiteX27" fmla="*/ 9052 w 10070"/>
                <a:gd name="connsiteY27" fmla="*/ 9390 h 10000"/>
                <a:gd name="connsiteX28" fmla="*/ 9531 w 10070"/>
                <a:gd name="connsiteY28" fmla="*/ 8448 h 10000"/>
                <a:gd name="connsiteX29" fmla="*/ 10070 w 10070"/>
                <a:gd name="connsiteY29" fmla="*/ 6615 h 10000"/>
                <a:gd name="connsiteX30" fmla="*/ 9559 w 10070"/>
                <a:gd name="connsiteY30" fmla="*/ 4557 h 10000"/>
                <a:gd name="connsiteX31" fmla="*/ 9196 w 10070"/>
                <a:gd name="connsiteY31" fmla="*/ 4167 h 10000"/>
                <a:gd name="connsiteX32" fmla="*/ 8903 w 10070"/>
                <a:gd name="connsiteY32" fmla="*/ 3724 h 10000"/>
                <a:gd name="connsiteX33" fmla="*/ 8684 w 10070"/>
                <a:gd name="connsiteY33" fmla="*/ 3115 h 10000"/>
                <a:gd name="connsiteX34" fmla="*/ 9196 w 10070"/>
                <a:gd name="connsiteY34" fmla="*/ 1667 h 10000"/>
                <a:gd name="connsiteX35" fmla="*/ 9196 w 10070"/>
                <a:gd name="connsiteY35" fmla="*/ 558 h 10000"/>
                <a:gd name="connsiteX36" fmla="*/ 8323 w 10070"/>
                <a:gd name="connsiteY36" fmla="*/ 114 h 10000"/>
                <a:gd name="connsiteX37" fmla="*/ 7886 w 10070"/>
                <a:gd name="connsiteY37" fmla="*/ 0 h 10000"/>
                <a:gd name="connsiteX38" fmla="*/ 6496 w 10070"/>
                <a:gd name="connsiteY38" fmla="*/ 166 h 10000"/>
                <a:gd name="connsiteX0" fmla="*/ 6496 w 10070"/>
                <a:gd name="connsiteY0" fmla="*/ 166 h 10000"/>
                <a:gd name="connsiteX1" fmla="*/ 4358 w 10070"/>
                <a:gd name="connsiteY1" fmla="*/ 529 h 10000"/>
                <a:gd name="connsiteX2" fmla="*/ 3896 w 10070"/>
                <a:gd name="connsiteY2" fmla="*/ 281 h 10000"/>
                <a:gd name="connsiteX3" fmla="*/ 3442 w 10070"/>
                <a:gd name="connsiteY3" fmla="*/ 333 h 10000"/>
                <a:gd name="connsiteX4" fmla="*/ 2450 w 10070"/>
                <a:gd name="connsiteY4" fmla="*/ 980 h 10000"/>
                <a:gd name="connsiteX5" fmla="*/ 1556 w 10070"/>
                <a:gd name="connsiteY5" fmla="*/ 943 h 10000"/>
                <a:gd name="connsiteX6" fmla="*/ 835 w 10070"/>
                <a:gd name="connsiteY6" fmla="*/ 1553 h 10000"/>
                <a:gd name="connsiteX7" fmla="*/ 559 w 10070"/>
                <a:gd name="connsiteY7" fmla="*/ 2501 h 10000"/>
                <a:gd name="connsiteX8" fmla="*/ 122 w 10070"/>
                <a:gd name="connsiteY8" fmla="*/ 3151 h 10000"/>
                <a:gd name="connsiteX9" fmla="*/ 97 w 10070"/>
                <a:gd name="connsiteY9" fmla="*/ 4167 h 10000"/>
                <a:gd name="connsiteX10" fmla="*/ 702 w 10070"/>
                <a:gd name="connsiteY10" fmla="*/ 4666 h 10000"/>
                <a:gd name="connsiteX11" fmla="*/ 1484 w 10070"/>
                <a:gd name="connsiteY11" fmla="*/ 3938 h 10000"/>
                <a:gd name="connsiteX12" fmla="*/ 1798 w 10070"/>
                <a:gd name="connsiteY12" fmla="*/ 4497 h 10000"/>
                <a:gd name="connsiteX13" fmla="*/ 2425 w 10070"/>
                <a:gd name="connsiteY13" fmla="*/ 4500 h 10000"/>
                <a:gd name="connsiteX14" fmla="*/ 2569 w 10070"/>
                <a:gd name="connsiteY14" fmla="*/ 4834 h 10000"/>
                <a:gd name="connsiteX15" fmla="*/ 2425 w 10070"/>
                <a:gd name="connsiteY15" fmla="*/ 5390 h 10000"/>
                <a:gd name="connsiteX16" fmla="*/ 1770 w 10070"/>
                <a:gd name="connsiteY16" fmla="*/ 6224 h 10000"/>
                <a:gd name="connsiteX17" fmla="*/ 1569 w 10070"/>
                <a:gd name="connsiteY17" fmla="*/ 7196 h 10000"/>
                <a:gd name="connsiteX18" fmla="*/ 2282 w 10070"/>
                <a:gd name="connsiteY18" fmla="*/ 8167 h 10000"/>
                <a:gd name="connsiteX19" fmla="*/ 3156 w 10070"/>
                <a:gd name="connsiteY19" fmla="*/ 8115 h 10000"/>
                <a:gd name="connsiteX20" fmla="*/ 4030 w 10070"/>
                <a:gd name="connsiteY20" fmla="*/ 7781 h 10000"/>
                <a:gd name="connsiteX21" fmla="*/ 4903 w 10070"/>
                <a:gd name="connsiteY21" fmla="*/ 7390 h 10000"/>
                <a:gd name="connsiteX22" fmla="*/ 6061 w 10070"/>
                <a:gd name="connsiteY22" fmla="*/ 7529 h 10000"/>
                <a:gd name="connsiteX23" fmla="*/ 5927 w 10070"/>
                <a:gd name="connsiteY23" fmla="*/ 8585 h 10000"/>
                <a:gd name="connsiteX24" fmla="*/ 6794 w 10070"/>
                <a:gd name="connsiteY24" fmla="*/ 10000 h 10000"/>
                <a:gd name="connsiteX25" fmla="*/ 8541 w 10070"/>
                <a:gd name="connsiteY25" fmla="*/ 9780 h 10000"/>
                <a:gd name="connsiteX26" fmla="*/ 8866 w 10070"/>
                <a:gd name="connsiteY26" fmla="*/ 8745 h 10000"/>
                <a:gd name="connsiteX27" fmla="*/ 9300 w 10070"/>
                <a:gd name="connsiteY27" fmla="*/ 9112 h 10000"/>
                <a:gd name="connsiteX28" fmla="*/ 9531 w 10070"/>
                <a:gd name="connsiteY28" fmla="*/ 8448 h 10000"/>
                <a:gd name="connsiteX29" fmla="*/ 10070 w 10070"/>
                <a:gd name="connsiteY29" fmla="*/ 6615 h 10000"/>
                <a:gd name="connsiteX30" fmla="*/ 9559 w 10070"/>
                <a:gd name="connsiteY30" fmla="*/ 4557 h 10000"/>
                <a:gd name="connsiteX31" fmla="*/ 9196 w 10070"/>
                <a:gd name="connsiteY31" fmla="*/ 4167 h 10000"/>
                <a:gd name="connsiteX32" fmla="*/ 8903 w 10070"/>
                <a:gd name="connsiteY32" fmla="*/ 3724 h 10000"/>
                <a:gd name="connsiteX33" fmla="*/ 8684 w 10070"/>
                <a:gd name="connsiteY33" fmla="*/ 3115 h 10000"/>
                <a:gd name="connsiteX34" fmla="*/ 9196 w 10070"/>
                <a:gd name="connsiteY34" fmla="*/ 1667 h 10000"/>
                <a:gd name="connsiteX35" fmla="*/ 9196 w 10070"/>
                <a:gd name="connsiteY35" fmla="*/ 558 h 10000"/>
                <a:gd name="connsiteX36" fmla="*/ 8323 w 10070"/>
                <a:gd name="connsiteY36" fmla="*/ 114 h 10000"/>
                <a:gd name="connsiteX37" fmla="*/ 7886 w 10070"/>
                <a:gd name="connsiteY37" fmla="*/ 0 h 10000"/>
                <a:gd name="connsiteX38" fmla="*/ 6496 w 10070"/>
                <a:gd name="connsiteY38" fmla="*/ 166 h 10000"/>
                <a:gd name="connsiteX0" fmla="*/ 6496 w 10070"/>
                <a:gd name="connsiteY0" fmla="*/ 166 h 10000"/>
                <a:gd name="connsiteX1" fmla="*/ 4358 w 10070"/>
                <a:gd name="connsiteY1" fmla="*/ 529 h 10000"/>
                <a:gd name="connsiteX2" fmla="*/ 3896 w 10070"/>
                <a:gd name="connsiteY2" fmla="*/ 281 h 10000"/>
                <a:gd name="connsiteX3" fmla="*/ 3442 w 10070"/>
                <a:gd name="connsiteY3" fmla="*/ 333 h 10000"/>
                <a:gd name="connsiteX4" fmla="*/ 2450 w 10070"/>
                <a:gd name="connsiteY4" fmla="*/ 980 h 10000"/>
                <a:gd name="connsiteX5" fmla="*/ 1556 w 10070"/>
                <a:gd name="connsiteY5" fmla="*/ 943 h 10000"/>
                <a:gd name="connsiteX6" fmla="*/ 835 w 10070"/>
                <a:gd name="connsiteY6" fmla="*/ 1553 h 10000"/>
                <a:gd name="connsiteX7" fmla="*/ 559 w 10070"/>
                <a:gd name="connsiteY7" fmla="*/ 2501 h 10000"/>
                <a:gd name="connsiteX8" fmla="*/ 122 w 10070"/>
                <a:gd name="connsiteY8" fmla="*/ 3151 h 10000"/>
                <a:gd name="connsiteX9" fmla="*/ 97 w 10070"/>
                <a:gd name="connsiteY9" fmla="*/ 4167 h 10000"/>
                <a:gd name="connsiteX10" fmla="*/ 702 w 10070"/>
                <a:gd name="connsiteY10" fmla="*/ 4666 h 10000"/>
                <a:gd name="connsiteX11" fmla="*/ 1484 w 10070"/>
                <a:gd name="connsiteY11" fmla="*/ 3938 h 10000"/>
                <a:gd name="connsiteX12" fmla="*/ 1798 w 10070"/>
                <a:gd name="connsiteY12" fmla="*/ 4497 h 10000"/>
                <a:gd name="connsiteX13" fmla="*/ 2425 w 10070"/>
                <a:gd name="connsiteY13" fmla="*/ 4500 h 10000"/>
                <a:gd name="connsiteX14" fmla="*/ 2569 w 10070"/>
                <a:gd name="connsiteY14" fmla="*/ 4834 h 10000"/>
                <a:gd name="connsiteX15" fmla="*/ 2425 w 10070"/>
                <a:gd name="connsiteY15" fmla="*/ 5390 h 10000"/>
                <a:gd name="connsiteX16" fmla="*/ 1770 w 10070"/>
                <a:gd name="connsiteY16" fmla="*/ 6224 h 10000"/>
                <a:gd name="connsiteX17" fmla="*/ 1569 w 10070"/>
                <a:gd name="connsiteY17" fmla="*/ 7196 h 10000"/>
                <a:gd name="connsiteX18" fmla="*/ 2282 w 10070"/>
                <a:gd name="connsiteY18" fmla="*/ 8167 h 10000"/>
                <a:gd name="connsiteX19" fmla="*/ 3156 w 10070"/>
                <a:gd name="connsiteY19" fmla="*/ 8115 h 10000"/>
                <a:gd name="connsiteX20" fmla="*/ 4030 w 10070"/>
                <a:gd name="connsiteY20" fmla="*/ 7781 h 10000"/>
                <a:gd name="connsiteX21" fmla="*/ 4903 w 10070"/>
                <a:gd name="connsiteY21" fmla="*/ 7390 h 10000"/>
                <a:gd name="connsiteX22" fmla="*/ 6061 w 10070"/>
                <a:gd name="connsiteY22" fmla="*/ 7529 h 10000"/>
                <a:gd name="connsiteX23" fmla="*/ 5927 w 10070"/>
                <a:gd name="connsiteY23" fmla="*/ 8585 h 10000"/>
                <a:gd name="connsiteX24" fmla="*/ 6794 w 10070"/>
                <a:gd name="connsiteY24" fmla="*/ 10000 h 10000"/>
                <a:gd name="connsiteX25" fmla="*/ 8541 w 10070"/>
                <a:gd name="connsiteY25" fmla="*/ 9780 h 10000"/>
                <a:gd name="connsiteX26" fmla="*/ 8804 w 10070"/>
                <a:gd name="connsiteY26" fmla="*/ 9129 h 10000"/>
                <a:gd name="connsiteX27" fmla="*/ 9300 w 10070"/>
                <a:gd name="connsiteY27" fmla="*/ 9112 h 10000"/>
                <a:gd name="connsiteX28" fmla="*/ 9531 w 10070"/>
                <a:gd name="connsiteY28" fmla="*/ 8448 h 10000"/>
                <a:gd name="connsiteX29" fmla="*/ 10070 w 10070"/>
                <a:gd name="connsiteY29" fmla="*/ 6615 h 10000"/>
                <a:gd name="connsiteX30" fmla="*/ 9559 w 10070"/>
                <a:gd name="connsiteY30" fmla="*/ 4557 h 10000"/>
                <a:gd name="connsiteX31" fmla="*/ 9196 w 10070"/>
                <a:gd name="connsiteY31" fmla="*/ 4167 h 10000"/>
                <a:gd name="connsiteX32" fmla="*/ 8903 w 10070"/>
                <a:gd name="connsiteY32" fmla="*/ 3724 h 10000"/>
                <a:gd name="connsiteX33" fmla="*/ 8684 w 10070"/>
                <a:gd name="connsiteY33" fmla="*/ 3115 h 10000"/>
                <a:gd name="connsiteX34" fmla="*/ 9196 w 10070"/>
                <a:gd name="connsiteY34" fmla="*/ 1667 h 10000"/>
                <a:gd name="connsiteX35" fmla="*/ 9196 w 10070"/>
                <a:gd name="connsiteY35" fmla="*/ 558 h 10000"/>
                <a:gd name="connsiteX36" fmla="*/ 8323 w 10070"/>
                <a:gd name="connsiteY36" fmla="*/ 114 h 10000"/>
                <a:gd name="connsiteX37" fmla="*/ 7886 w 10070"/>
                <a:gd name="connsiteY37" fmla="*/ 0 h 10000"/>
                <a:gd name="connsiteX38" fmla="*/ 6496 w 10070"/>
                <a:gd name="connsiteY38" fmla="*/ 166 h 10000"/>
                <a:gd name="connsiteX0" fmla="*/ 6496 w 10070"/>
                <a:gd name="connsiteY0" fmla="*/ 166 h 10000"/>
                <a:gd name="connsiteX1" fmla="*/ 4358 w 10070"/>
                <a:gd name="connsiteY1" fmla="*/ 529 h 10000"/>
                <a:gd name="connsiteX2" fmla="*/ 3896 w 10070"/>
                <a:gd name="connsiteY2" fmla="*/ 281 h 10000"/>
                <a:gd name="connsiteX3" fmla="*/ 3442 w 10070"/>
                <a:gd name="connsiteY3" fmla="*/ 333 h 10000"/>
                <a:gd name="connsiteX4" fmla="*/ 2450 w 10070"/>
                <a:gd name="connsiteY4" fmla="*/ 980 h 10000"/>
                <a:gd name="connsiteX5" fmla="*/ 1556 w 10070"/>
                <a:gd name="connsiteY5" fmla="*/ 943 h 10000"/>
                <a:gd name="connsiteX6" fmla="*/ 835 w 10070"/>
                <a:gd name="connsiteY6" fmla="*/ 1553 h 10000"/>
                <a:gd name="connsiteX7" fmla="*/ 559 w 10070"/>
                <a:gd name="connsiteY7" fmla="*/ 2501 h 10000"/>
                <a:gd name="connsiteX8" fmla="*/ 122 w 10070"/>
                <a:gd name="connsiteY8" fmla="*/ 3151 h 10000"/>
                <a:gd name="connsiteX9" fmla="*/ 97 w 10070"/>
                <a:gd name="connsiteY9" fmla="*/ 4167 h 10000"/>
                <a:gd name="connsiteX10" fmla="*/ 702 w 10070"/>
                <a:gd name="connsiteY10" fmla="*/ 4666 h 10000"/>
                <a:gd name="connsiteX11" fmla="*/ 1484 w 10070"/>
                <a:gd name="connsiteY11" fmla="*/ 3938 h 10000"/>
                <a:gd name="connsiteX12" fmla="*/ 1798 w 10070"/>
                <a:gd name="connsiteY12" fmla="*/ 4497 h 10000"/>
                <a:gd name="connsiteX13" fmla="*/ 2425 w 10070"/>
                <a:gd name="connsiteY13" fmla="*/ 4500 h 10000"/>
                <a:gd name="connsiteX14" fmla="*/ 2569 w 10070"/>
                <a:gd name="connsiteY14" fmla="*/ 4834 h 10000"/>
                <a:gd name="connsiteX15" fmla="*/ 2425 w 10070"/>
                <a:gd name="connsiteY15" fmla="*/ 5390 h 10000"/>
                <a:gd name="connsiteX16" fmla="*/ 1770 w 10070"/>
                <a:gd name="connsiteY16" fmla="*/ 6224 h 10000"/>
                <a:gd name="connsiteX17" fmla="*/ 1569 w 10070"/>
                <a:gd name="connsiteY17" fmla="*/ 7196 h 10000"/>
                <a:gd name="connsiteX18" fmla="*/ 2282 w 10070"/>
                <a:gd name="connsiteY18" fmla="*/ 8167 h 10000"/>
                <a:gd name="connsiteX19" fmla="*/ 3156 w 10070"/>
                <a:gd name="connsiteY19" fmla="*/ 8115 h 10000"/>
                <a:gd name="connsiteX20" fmla="*/ 4030 w 10070"/>
                <a:gd name="connsiteY20" fmla="*/ 7781 h 10000"/>
                <a:gd name="connsiteX21" fmla="*/ 4903 w 10070"/>
                <a:gd name="connsiteY21" fmla="*/ 7390 h 10000"/>
                <a:gd name="connsiteX22" fmla="*/ 6061 w 10070"/>
                <a:gd name="connsiteY22" fmla="*/ 7529 h 10000"/>
                <a:gd name="connsiteX23" fmla="*/ 5927 w 10070"/>
                <a:gd name="connsiteY23" fmla="*/ 8585 h 10000"/>
                <a:gd name="connsiteX24" fmla="*/ 6794 w 10070"/>
                <a:gd name="connsiteY24" fmla="*/ 10000 h 10000"/>
                <a:gd name="connsiteX25" fmla="*/ 8541 w 10070"/>
                <a:gd name="connsiteY25" fmla="*/ 9780 h 10000"/>
                <a:gd name="connsiteX26" fmla="*/ 8804 w 10070"/>
                <a:gd name="connsiteY26" fmla="*/ 9129 h 10000"/>
                <a:gd name="connsiteX27" fmla="*/ 9300 w 10070"/>
                <a:gd name="connsiteY27" fmla="*/ 9112 h 10000"/>
                <a:gd name="connsiteX28" fmla="*/ 9531 w 10070"/>
                <a:gd name="connsiteY28" fmla="*/ 8448 h 10000"/>
                <a:gd name="connsiteX29" fmla="*/ 10070 w 10070"/>
                <a:gd name="connsiteY29" fmla="*/ 6615 h 10000"/>
                <a:gd name="connsiteX30" fmla="*/ 9559 w 10070"/>
                <a:gd name="connsiteY30" fmla="*/ 4557 h 10000"/>
                <a:gd name="connsiteX31" fmla="*/ 9196 w 10070"/>
                <a:gd name="connsiteY31" fmla="*/ 4167 h 10000"/>
                <a:gd name="connsiteX32" fmla="*/ 8903 w 10070"/>
                <a:gd name="connsiteY32" fmla="*/ 3724 h 10000"/>
                <a:gd name="connsiteX33" fmla="*/ 8684 w 10070"/>
                <a:gd name="connsiteY33" fmla="*/ 3115 h 10000"/>
                <a:gd name="connsiteX34" fmla="*/ 9196 w 10070"/>
                <a:gd name="connsiteY34" fmla="*/ 1667 h 10000"/>
                <a:gd name="connsiteX35" fmla="*/ 9196 w 10070"/>
                <a:gd name="connsiteY35" fmla="*/ 558 h 10000"/>
                <a:gd name="connsiteX36" fmla="*/ 8323 w 10070"/>
                <a:gd name="connsiteY36" fmla="*/ 114 h 10000"/>
                <a:gd name="connsiteX37" fmla="*/ 7886 w 10070"/>
                <a:gd name="connsiteY37" fmla="*/ 0 h 10000"/>
                <a:gd name="connsiteX38" fmla="*/ 6496 w 10070"/>
                <a:gd name="connsiteY38" fmla="*/ 166 h 10000"/>
                <a:gd name="connsiteX0" fmla="*/ 6496 w 10070"/>
                <a:gd name="connsiteY0" fmla="*/ 166 h 10000"/>
                <a:gd name="connsiteX1" fmla="*/ 4358 w 10070"/>
                <a:gd name="connsiteY1" fmla="*/ 529 h 10000"/>
                <a:gd name="connsiteX2" fmla="*/ 3896 w 10070"/>
                <a:gd name="connsiteY2" fmla="*/ 281 h 10000"/>
                <a:gd name="connsiteX3" fmla="*/ 3442 w 10070"/>
                <a:gd name="connsiteY3" fmla="*/ 333 h 10000"/>
                <a:gd name="connsiteX4" fmla="*/ 2450 w 10070"/>
                <a:gd name="connsiteY4" fmla="*/ 980 h 10000"/>
                <a:gd name="connsiteX5" fmla="*/ 1556 w 10070"/>
                <a:gd name="connsiteY5" fmla="*/ 943 h 10000"/>
                <a:gd name="connsiteX6" fmla="*/ 835 w 10070"/>
                <a:gd name="connsiteY6" fmla="*/ 1553 h 10000"/>
                <a:gd name="connsiteX7" fmla="*/ 559 w 10070"/>
                <a:gd name="connsiteY7" fmla="*/ 2501 h 10000"/>
                <a:gd name="connsiteX8" fmla="*/ 122 w 10070"/>
                <a:gd name="connsiteY8" fmla="*/ 3151 h 10000"/>
                <a:gd name="connsiteX9" fmla="*/ 97 w 10070"/>
                <a:gd name="connsiteY9" fmla="*/ 4167 h 10000"/>
                <a:gd name="connsiteX10" fmla="*/ 702 w 10070"/>
                <a:gd name="connsiteY10" fmla="*/ 4666 h 10000"/>
                <a:gd name="connsiteX11" fmla="*/ 1484 w 10070"/>
                <a:gd name="connsiteY11" fmla="*/ 3938 h 10000"/>
                <a:gd name="connsiteX12" fmla="*/ 1798 w 10070"/>
                <a:gd name="connsiteY12" fmla="*/ 4497 h 10000"/>
                <a:gd name="connsiteX13" fmla="*/ 2425 w 10070"/>
                <a:gd name="connsiteY13" fmla="*/ 4500 h 10000"/>
                <a:gd name="connsiteX14" fmla="*/ 2569 w 10070"/>
                <a:gd name="connsiteY14" fmla="*/ 4834 h 10000"/>
                <a:gd name="connsiteX15" fmla="*/ 2425 w 10070"/>
                <a:gd name="connsiteY15" fmla="*/ 5390 h 10000"/>
                <a:gd name="connsiteX16" fmla="*/ 1770 w 10070"/>
                <a:gd name="connsiteY16" fmla="*/ 6224 h 10000"/>
                <a:gd name="connsiteX17" fmla="*/ 1569 w 10070"/>
                <a:gd name="connsiteY17" fmla="*/ 7196 h 10000"/>
                <a:gd name="connsiteX18" fmla="*/ 2282 w 10070"/>
                <a:gd name="connsiteY18" fmla="*/ 8167 h 10000"/>
                <a:gd name="connsiteX19" fmla="*/ 3156 w 10070"/>
                <a:gd name="connsiteY19" fmla="*/ 8115 h 10000"/>
                <a:gd name="connsiteX20" fmla="*/ 4030 w 10070"/>
                <a:gd name="connsiteY20" fmla="*/ 7781 h 10000"/>
                <a:gd name="connsiteX21" fmla="*/ 4903 w 10070"/>
                <a:gd name="connsiteY21" fmla="*/ 7390 h 10000"/>
                <a:gd name="connsiteX22" fmla="*/ 6061 w 10070"/>
                <a:gd name="connsiteY22" fmla="*/ 7529 h 10000"/>
                <a:gd name="connsiteX23" fmla="*/ 5927 w 10070"/>
                <a:gd name="connsiteY23" fmla="*/ 8585 h 10000"/>
                <a:gd name="connsiteX24" fmla="*/ 6794 w 10070"/>
                <a:gd name="connsiteY24" fmla="*/ 10000 h 10000"/>
                <a:gd name="connsiteX25" fmla="*/ 7885 w 10070"/>
                <a:gd name="connsiteY25" fmla="*/ 9374 h 10000"/>
                <a:gd name="connsiteX26" fmla="*/ 8804 w 10070"/>
                <a:gd name="connsiteY26" fmla="*/ 9129 h 10000"/>
                <a:gd name="connsiteX27" fmla="*/ 9300 w 10070"/>
                <a:gd name="connsiteY27" fmla="*/ 9112 h 10000"/>
                <a:gd name="connsiteX28" fmla="*/ 9531 w 10070"/>
                <a:gd name="connsiteY28" fmla="*/ 8448 h 10000"/>
                <a:gd name="connsiteX29" fmla="*/ 10070 w 10070"/>
                <a:gd name="connsiteY29" fmla="*/ 6615 h 10000"/>
                <a:gd name="connsiteX30" fmla="*/ 9559 w 10070"/>
                <a:gd name="connsiteY30" fmla="*/ 4557 h 10000"/>
                <a:gd name="connsiteX31" fmla="*/ 9196 w 10070"/>
                <a:gd name="connsiteY31" fmla="*/ 4167 h 10000"/>
                <a:gd name="connsiteX32" fmla="*/ 8903 w 10070"/>
                <a:gd name="connsiteY32" fmla="*/ 3724 h 10000"/>
                <a:gd name="connsiteX33" fmla="*/ 8684 w 10070"/>
                <a:gd name="connsiteY33" fmla="*/ 3115 h 10000"/>
                <a:gd name="connsiteX34" fmla="*/ 9196 w 10070"/>
                <a:gd name="connsiteY34" fmla="*/ 1667 h 10000"/>
                <a:gd name="connsiteX35" fmla="*/ 9196 w 10070"/>
                <a:gd name="connsiteY35" fmla="*/ 558 h 10000"/>
                <a:gd name="connsiteX36" fmla="*/ 8323 w 10070"/>
                <a:gd name="connsiteY36" fmla="*/ 114 h 10000"/>
                <a:gd name="connsiteX37" fmla="*/ 7886 w 10070"/>
                <a:gd name="connsiteY37" fmla="*/ 0 h 10000"/>
                <a:gd name="connsiteX38" fmla="*/ 6496 w 10070"/>
                <a:gd name="connsiteY38" fmla="*/ 166 h 10000"/>
                <a:gd name="connsiteX0" fmla="*/ 6496 w 10070"/>
                <a:gd name="connsiteY0" fmla="*/ 166 h 10000"/>
                <a:gd name="connsiteX1" fmla="*/ 4358 w 10070"/>
                <a:gd name="connsiteY1" fmla="*/ 529 h 10000"/>
                <a:gd name="connsiteX2" fmla="*/ 3896 w 10070"/>
                <a:gd name="connsiteY2" fmla="*/ 281 h 10000"/>
                <a:gd name="connsiteX3" fmla="*/ 3442 w 10070"/>
                <a:gd name="connsiteY3" fmla="*/ 333 h 10000"/>
                <a:gd name="connsiteX4" fmla="*/ 2450 w 10070"/>
                <a:gd name="connsiteY4" fmla="*/ 980 h 10000"/>
                <a:gd name="connsiteX5" fmla="*/ 1556 w 10070"/>
                <a:gd name="connsiteY5" fmla="*/ 943 h 10000"/>
                <a:gd name="connsiteX6" fmla="*/ 835 w 10070"/>
                <a:gd name="connsiteY6" fmla="*/ 1553 h 10000"/>
                <a:gd name="connsiteX7" fmla="*/ 559 w 10070"/>
                <a:gd name="connsiteY7" fmla="*/ 2501 h 10000"/>
                <a:gd name="connsiteX8" fmla="*/ 122 w 10070"/>
                <a:gd name="connsiteY8" fmla="*/ 3151 h 10000"/>
                <a:gd name="connsiteX9" fmla="*/ 97 w 10070"/>
                <a:gd name="connsiteY9" fmla="*/ 4167 h 10000"/>
                <a:gd name="connsiteX10" fmla="*/ 702 w 10070"/>
                <a:gd name="connsiteY10" fmla="*/ 4666 h 10000"/>
                <a:gd name="connsiteX11" fmla="*/ 1484 w 10070"/>
                <a:gd name="connsiteY11" fmla="*/ 3938 h 10000"/>
                <a:gd name="connsiteX12" fmla="*/ 1798 w 10070"/>
                <a:gd name="connsiteY12" fmla="*/ 4497 h 10000"/>
                <a:gd name="connsiteX13" fmla="*/ 2425 w 10070"/>
                <a:gd name="connsiteY13" fmla="*/ 4500 h 10000"/>
                <a:gd name="connsiteX14" fmla="*/ 2569 w 10070"/>
                <a:gd name="connsiteY14" fmla="*/ 4834 h 10000"/>
                <a:gd name="connsiteX15" fmla="*/ 2425 w 10070"/>
                <a:gd name="connsiteY15" fmla="*/ 5390 h 10000"/>
                <a:gd name="connsiteX16" fmla="*/ 1770 w 10070"/>
                <a:gd name="connsiteY16" fmla="*/ 6224 h 10000"/>
                <a:gd name="connsiteX17" fmla="*/ 1569 w 10070"/>
                <a:gd name="connsiteY17" fmla="*/ 7196 h 10000"/>
                <a:gd name="connsiteX18" fmla="*/ 2282 w 10070"/>
                <a:gd name="connsiteY18" fmla="*/ 8167 h 10000"/>
                <a:gd name="connsiteX19" fmla="*/ 3156 w 10070"/>
                <a:gd name="connsiteY19" fmla="*/ 8115 h 10000"/>
                <a:gd name="connsiteX20" fmla="*/ 4030 w 10070"/>
                <a:gd name="connsiteY20" fmla="*/ 7781 h 10000"/>
                <a:gd name="connsiteX21" fmla="*/ 4903 w 10070"/>
                <a:gd name="connsiteY21" fmla="*/ 7390 h 10000"/>
                <a:gd name="connsiteX22" fmla="*/ 6061 w 10070"/>
                <a:gd name="connsiteY22" fmla="*/ 7529 h 10000"/>
                <a:gd name="connsiteX23" fmla="*/ 5927 w 10070"/>
                <a:gd name="connsiteY23" fmla="*/ 8585 h 10000"/>
                <a:gd name="connsiteX24" fmla="*/ 6794 w 10070"/>
                <a:gd name="connsiteY24" fmla="*/ 10000 h 10000"/>
                <a:gd name="connsiteX25" fmla="*/ 7885 w 10070"/>
                <a:gd name="connsiteY25" fmla="*/ 9374 h 10000"/>
                <a:gd name="connsiteX26" fmla="*/ 8804 w 10070"/>
                <a:gd name="connsiteY26" fmla="*/ 9129 h 10000"/>
                <a:gd name="connsiteX27" fmla="*/ 9300 w 10070"/>
                <a:gd name="connsiteY27" fmla="*/ 9112 h 10000"/>
                <a:gd name="connsiteX28" fmla="*/ 9531 w 10070"/>
                <a:gd name="connsiteY28" fmla="*/ 8448 h 10000"/>
                <a:gd name="connsiteX29" fmla="*/ 10070 w 10070"/>
                <a:gd name="connsiteY29" fmla="*/ 6615 h 10000"/>
                <a:gd name="connsiteX30" fmla="*/ 9559 w 10070"/>
                <a:gd name="connsiteY30" fmla="*/ 4557 h 10000"/>
                <a:gd name="connsiteX31" fmla="*/ 9196 w 10070"/>
                <a:gd name="connsiteY31" fmla="*/ 4167 h 10000"/>
                <a:gd name="connsiteX32" fmla="*/ 8903 w 10070"/>
                <a:gd name="connsiteY32" fmla="*/ 3724 h 10000"/>
                <a:gd name="connsiteX33" fmla="*/ 8684 w 10070"/>
                <a:gd name="connsiteY33" fmla="*/ 3115 h 10000"/>
                <a:gd name="connsiteX34" fmla="*/ 9196 w 10070"/>
                <a:gd name="connsiteY34" fmla="*/ 1667 h 10000"/>
                <a:gd name="connsiteX35" fmla="*/ 9196 w 10070"/>
                <a:gd name="connsiteY35" fmla="*/ 558 h 10000"/>
                <a:gd name="connsiteX36" fmla="*/ 8323 w 10070"/>
                <a:gd name="connsiteY36" fmla="*/ 114 h 10000"/>
                <a:gd name="connsiteX37" fmla="*/ 7886 w 10070"/>
                <a:gd name="connsiteY37" fmla="*/ 0 h 10000"/>
                <a:gd name="connsiteX38" fmla="*/ 6496 w 10070"/>
                <a:gd name="connsiteY38" fmla="*/ 166 h 10000"/>
                <a:gd name="connsiteX0" fmla="*/ 6496 w 10070"/>
                <a:gd name="connsiteY0" fmla="*/ 166 h 10000"/>
                <a:gd name="connsiteX1" fmla="*/ 4358 w 10070"/>
                <a:gd name="connsiteY1" fmla="*/ 529 h 10000"/>
                <a:gd name="connsiteX2" fmla="*/ 3896 w 10070"/>
                <a:gd name="connsiteY2" fmla="*/ 281 h 10000"/>
                <a:gd name="connsiteX3" fmla="*/ 3442 w 10070"/>
                <a:gd name="connsiteY3" fmla="*/ 333 h 10000"/>
                <a:gd name="connsiteX4" fmla="*/ 2450 w 10070"/>
                <a:gd name="connsiteY4" fmla="*/ 980 h 10000"/>
                <a:gd name="connsiteX5" fmla="*/ 1556 w 10070"/>
                <a:gd name="connsiteY5" fmla="*/ 943 h 10000"/>
                <a:gd name="connsiteX6" fmla="*/ 835 w 10070"/>
                <a:gd name="connsiteY6" fmla="*/ 1553 h 10000"/>
                <a:gd name="connsiteX7" fmla="*/ 559 w 10070"/>
                <a:gd name="connsiteY7" fmla="*/ 2501 h 10000"/>
                <a:gd name="connsiteX8" fmla="*/ 122 w 10070"/>
                <a:gd name="connsiteY8" fmla="*/ 3151 h 10000"/>
                <a:gd name="connsiteX9" fmla="*/ 97 w 10070"/>
                <a:gd name="connsiteY9" fmla="*/ 4167 h 10000"/>
                <a:gd name="connsiteX10" fmla="*/ 702 w 10070"/>
                <a:gd name="connsiteY10" fmla="*/ 4666 h 10000"/>
                <a:gd name="connsiteX11" fmla="*/ 1484 w 10070"/>
                <a:gd name="connsiteY11" fmla="*/ 3938 h 10000"/>
                <a:gd name="connsiteX12" fmla="*/ 1798 w 10070"/>
                <a:gd name="connsiteY12" fmla="*/ 4497 h 10000"/>
                <a:gd name="connsiteX13" fmla="*/ 2425 w 10070"/>
                <a:gd name="connsiteY13" fmla="*/ 4500 h 10000"/>
                <a:gd name="connsiteX14" fmla="*/ 2569 w 10070"/>
                <a:gd name="connsiteY14" fmla="*/ 4834 h 10000"/>
                <a:gd name="connsiteX15" fmla="*/ 2425 w 10070"/>
                <a:gd name="connsiteY15" fmla="*/ 5390 h 10000"/>
                <a:gd name="connsiteX16" fmla="*/ 1770 w 10070"/>
                <a:gd name="connsiteY16" fmla="*/ 6224 h 10000"/>
                <a:gd name="connsiteX17" fmla="*/ 1569 w 10070"/>
                <a:gd name="connsiteY17" fmla="*/ 7196 h 10000"/>
                <a:gd name="connsiteX18" fmla="*/ 2282 w 10070"/>
                <a:gd name="connsiteY18" fmla="*/ 8167 h 10000"/>
                <a:gd name="connsiteX19" fmla="*/ 3156 w 10070"/>
                <a:gd name="connsiteY19" fmla="*/ 8115 h 10000"/>
                <a:gd name="connsiteX20" fmla="*/ 4030 w 10070"/>
                <a:gd name="connsiteY20" fmla="*/ 7781 h 10000"/>
                <a:gd name="connsiteX21" fmla="*/ 4903 w 10070"/>
                <a:gd name="connsiteY21" fmla="*/ 7390 h 10000"/>
                <a:gd name="connsiteX22" fmla="*/ 6061 w 10070"/>
                <a:gd name="connsiteY22" fmla="*/ 7529 h 10000"/>
                <a:gd name="connsiteX23" fmla="*/ 5927 w 10070"/>
                <a:gd name="connsiteY23" fmla="*/ 8585 h 10000"/>
                <a:gd name="connsiteX24" fmla="*/ 6794 w 10070"/>
                <a:gd name="connsiteY24" fmla="*/ 10000 h 10000"/>
                <a:gd name="connsiteX25" fmla="*/ 7885 w 10070"/>
                <a:gd name="connsiteY25" fmla="*/ 9374 h 10000"/>
                <a:gd name="connsiteX26" fmla="*/ 8804 w 10070"/>
                <a:gd name="connsiteY26" fmla="*/ 9129 h 10000"/>
                <a:gd name="connsiteX27" fmla="*/ 9300 w 10070"/>
                <a:gd name="connsiteY27" fmla="*/ 9112 h 10000"/>
                <a:gd name="connsiteX28" fmla="*/ 9531 w 10070"/>
                <a:gd name="connsiteY28" fmla="*/ 8448 h 10000"/>
                <a:gd name="connsiteX29" fmla="*/ 10070 w 10070"/>
                <a:gd name="connsiteY29" fmla="*/ 6615 h 10000"/>
                <a:gd name="connsiteX30" fmla="*/ 9559 w 10070"/>
                <a:gd name="connsiteY30" fmla="*/ 4557 h 10000"/>
                <a:gd name="connsiteX31" fmla="*/ 8874 w 10070"/>
                <a:gd name="connsiteY31" fmla="*/ 4829 h 10000"/>
                <a:gd name="connsiteX32" fmla="*/ 8903 w 10070"/>
                <a:gd name="connsiteY32" fmla="*/ 3724 h 10000"/>
                <a:gd name="connsiteX33" fmla="*/ 8684 w 10070"/>
                <a:gd name="connsiteY33" fmla="*/ 3115 h 10000"/>
                <a:gd name="connsiteX34" fmla="*/ 9196 w 10070"/>
                <a:gd name="connsiteY34" fmla="*/ 1667 h 10000"/>
                <a:gd name="connsiteX35" fmla="*/ 9196 w 10070"/>
                <a:gd name="connsiteY35" fmla="*/ 558 h 10000"/>
                <a:gd name="connsiteX36" fmla="*/ 8323 w 10070"/>
                <a:gd name="connsiteY36" fmla="*/ 114 h 10000"/>
                <a:gd name="connsiteX37" fmla="*/ 7886 w 10070"/>
                <a:gd name="connsiteY37" fmla="*/ 0 h 10000"/>
                <a:gd name="connsiteX38" fmla="*/ 6496 w 10070"/>
                <a:gd name="connsiteY38" fmla="*/ 166 h 10000"/>
                <a:gd name="connsiteX0" fmla="*/ 6496 w 10070"/>
                <a:gd name="connsiteY0" fmla="*/ 166 h 10000"/>
                <a:gd name="connsiteX1" fmla="*/ 4358 w 10070"/>
                <a:gd name="connsiteY1" fmla="*/ 529 h 10000"/>
                <a:gd name="connsiteX2" fmla="*/ 3896 w 10070"/>
                <a:gd name="connsiteY2" fmla="*/ 281 h 10000"/>
                <a:gd name="connsiteX3" fmla="*/ 3442 w 10070"/>
                <a:gd name="connsiteY3" fmla="*/ 333 h 10000"/>
                <a:gd name="connsiteX4" fmla="*/ 2450 w 10070"/>
                <a:gd name="connsiteY4" fmla="*/ 980 h 10000"/>
                <a:gd name="connsiteX5" fmla="*/ 1556 w 10070"/>
                <a:gd name="connsiteY5" fmla="*/ 943 h 10000"/>
                <a:gd name="connsiteX6" fmla="*/ 835 w 10070"/>
                <a:gd name="connsiteY6" fmla="*/ 1553 h 10000"/>
                <a:gd name="connsiteX7" fmla="*/ 559 w 10070"/>
                <a:gd name="connsiteY7" fmla="*/ 2501 h 10000"/>
                <a:gd name="connsiteX8" fmla="*/ 122 w 10070"/>
                <a:gd name="connsiteY8" fmla="*/ 3151 h 10000"/>
                <a:gd name="connsiteX9" fmla="*/ 97 w 10070"/>
                <a:gd name="connsiteY9" fmla="*/ 4167 h 10000"/>
                <a:gd name="connsiteX10" fmla="*/ 702 w 10070"/>
                <a:gd name="connsiteY10" fmla="*/ 4666 h 10000"/>
                <a:gd name="connsiteX11" fmla="*/ 1484 w 10070"/>
                <a:gd name="connsiteY11" fmla="*/ 3938 h 10000"/>
                <a:gd name="connsiteX12" fmla="*/ 1798 w 10070"/>
                <a:gd name="connsiteY12" fmla="*/ 4497 h 10000"/>
                <a:gd name="connsiteX13" fmla="*/ 2425 w 10070"/>
                <a:gd name="connsiteY13" fmla="*/ 4500 h 10000"/>
                <a:gd name="connsiteX14" fmla="*/ 2569 w 10070"/>
                <a:gd name="connsiteY14" fmla="*/ 4834 h 10000"/>
                <a:gd name="connsiteX15" fmla="*/ 2425 w 10070"/>
                <a:gd name="connsiteY15" fmla="*/ 5390 h 10000"/>
                <a:gd name="connsiteX16" fmla="*/ 1770 w 10070"/>
                <a:gd name="connsiteY16" fmla="*/ 6224 h 10000"/>
                <a:gd name="connsiteX17" fmla="*/ 1569 w 10070"/>
                <a:gd name="connsiteY17" fmla="*/ 7196 h 10000"/>
                <a:gd name="connsiteX18" fmla="*/ 2282 w 10070"/>
                <a:gd name="connsiteY18" fmla="*/ 8167 h 10000"/>
                <a:gd name="connsiteX19" fmla="*/ 3156 w 10070"/>
                <a:gd name="connsiteY19" fmla="*/ 8115 h 10000"/>
                <a:gd name="connsiteX20" fmla="*/ 4030 w 10070"/>
                <a:gd name="connsiteY20" fmla="*/ 7781 h 10000"/>
                <a:gd name="connsiteX21" fmla="*/ 4903 w 10070"/>
                <a:gd name="connsiteY21" fmla="*/ 7390 h 10000"/>
                <a:gd name="connsiteX22" fmla="*/ 6061 w 10070"/>
                <a:gd name="connsiteY22" fmla="*/ 7529 h 10000"/>
                <a:gd name="connsiteX23" fmla="*/ 5927 w 10070"/>
                <a:gd name="connsiteY23" fmla="*/ 8585 h 10000"/>
                <a:gd name="connsiteX24" fmla="*/ 6794 w 10070"/>
                <a:gd name="connsiteY24" fmla="*/ 10000 h 10000"/>
                <a:gd name="connsiteX25" fmla="*/ 7885 w 10070"/>
                <a:gd name="connsiteY25" fmla="*/ 9374 h 10000"/>
                <a:gd name="connsiteX26" fmla="*/ 8804 w 10070"/>
                <a:gd name="connsiteY26" fmla="*/ 9129 h 10000"/>
                <a:gd name="connsiteX27" fmla="*/ 9300 w 10070"/>
                <a:gd name="connsiteY27" fmla="*/ 9112 h 10000"/>
                <a:gd name="connsiteX28" fmla="*/ 9531 w 10070"/>
                <a:gd name="connsiteY28" fmla="*/ 8448 h 10000"/>
                <a:gd name="connsiteX29" fmla="*/ 10070 w 10070"/>
                <a:gd name="connsiteY29" fmla="*/ 6615 h 10000"/>
                <a:gd name="connsiteX30" fmla="*/ 9856 w 10070"/>
                <a:gd name="connsiteY30" fmla="*/ 5070 h 10000"/>
                <a:gd name="connsiteX31" fmla="*/ 8874 w 10070"/>
                <a:gd name="connsiteY31" fmla="*/ 4829 h 10000"/>
                <a:gd name="connsiteX32" fmla="*/ 8903 w 10070"/>
                <a:gd name="connsiteY32" fmla="*/ 3724 h 10000"/>
                <a:gd name="connsiteX33" fmla="*/ 8684 w 10070"/>
                <a:gd name="connsiteY33" fmla="*/ 3115 h 10000"/>
                <a:gd name="connsiteX34" fmla="*/ 9196 w 10070"/>
                <a:gd name="connsiteY34" fmla="*/ 1667 h 10000"/>
                <a:gd name="connsiteX35" fmla="*/ 9196 w 10070"/>
                <a:gd name="connsiteY35" fmla="*/ 558 h 10000"/>
                <a:gd name="connsiteX36" fmla="*/ 8323 w 10070"/>
                <a:gd name="connsiteY36" fmla="*/ 114 h 10000"/>
                <a:gd name="connsiteX37" fmla="*/ 7886 w 10070"/>
                <a:gd name="connsiteY37" fmla="*/ 0 h 10000"/>
                <a:gd name="connsiteX38" fmla="*/ 6496 w 10070"/>
                <a:gd name="connsiteY38" fmla="*/ 166 h 10000"/>
                <a:gd name="connsiteX0" fmla="*/ 6496 w 9883"/>
                <a:gd name="connsiteY0" fmla="*/ 166 h 10000"/>
                <a:gd name="connsiteX1" fmla="*/ 4358 w 9883"/>
                <a:gd name="connsiteY1" fmla="*/ 529 h 10000"/>
                <a:gd name="connsiteX2" fmla="*/ 3896 w 9883"/>
                <a:gd name="connsiteY2" fmla="*/ 281 h 10000"/>
                <a:gd name="connsiteX3" fmla="*/ 3442 w 9883"/>
                <a:gd name="connsiteY3" fmla="*/ 333 h 10000"/>
                <a:gd name="connsiteX4" fmla="*/ 2450 w 9883"/>
                <a:gd name="connsiteY4" fmla="*/ 980 h 10000"/>
                <a:gd name="connsiteX5" fmla="*/ 1556 w 9883"/>
                <a:gd name="connsiteY5" fmla="*/ 943 h 10000"/>
                <a:gd name="connsiteX6" fmla="*/ 835 w 9883"/>
                <a:gd name="connsiteY6" fmla="*/ 1553 h 10000"/>
                <a:gd name="connsiteX7" fmla="*/ 559 w 9883"/>
                <a:gd name="connsiteY7" fmla="*/ 2501 h 10000"/>
                <a:gd name="connsiteX8" fmla="*/ 122 w 9883"/>
                <a:gd name="connsiteY8" fmla="*/ 3151 h 10000"/>
                <a:gd name="connsiteX9" fmla="*/ 97 w 9883"/>
                <a:gd name="connsiteY9" fmla="*/ 4167 h 10000"/>
                <a:gd name="connsiteX10" fmla="*/ 702 w 9883"/>
                <a:gd name="connsiteY10" fmla="*/ 4666 h 10000"/>
                <a:gd name="connsiteX11" fmla="*/ 1484 w 9883"/>
                <a:gd name="connsiteY11" fmla="*/ 3938 h 10000"/>
                <a:gd name="connsiteX12" fmla="*/ 1798 w 9883"/>
                <a:gd name="connsiteY12" fmla="*/ 4497 h 10000"/>
                <a:gd name="connsiteX13" fmla="*/ 2425 w 9883"/>
                <a:gd name="connsiteY13" fmla="*/ 4500 h 10000"/>
                <a:gd name="connsiteX14" fmla="*/ 2569 w 9883"/>
                <a:gd name="connsiteY14" fmla="*/ 4834 h 10000"/>
                <a:gd name="connsiteX15" fmla="*/ 2425 w 9883"/>
                <a:gd name="connsiteY15" fmla="*/ 5390 h 10000"/>
                <a:gd name="connsiteX16" fmla="*/ 1770 w 9883"/>
                <a:gd name="connsiteY16" fmla="*/ 6224 h 10000"/>
                <a:gd name="connsiteX17" fmla="*/ 1569 w 9883"/>
                <a:gd name="connsiteY17" fmla="*/ 7196 h 10000"/>
                <a:gd name="connsiteX18" fmla="*/ 2282 w 9883"/>
                <a:gd name="connsiteY18" fmla="*/ 8167 h 10000"/>
                <a:gd name="connsiteX19" fmla="*/ 3156 w 9883"/>
                <a:gd name="connsiteY19" fmla="*/ 8115 h 10000"/>
                <a:gd name="connsiteX20" fmla="*/ 4030 w 9883"/>
                <a:gd name="connsiteY20" fmla="*/ 7781 h 10000"/>
                <a:gd name="connsiteX21" fmla="*/ 4903 w 9883"/>
                <a:gd name="connsiteY21" fmla="*/ 7390 h 10000"/>
                <a:gd name="connsiteX22" fmla="*/ 6061 w 9883"/>
                <a:gd name="connsiteY22" fmla="*/ 7529 h 10000"/>
                <a:gd name="connsiteX23" fmla="*/ 5927 w 9883"/>
                <a:gd name="connsiteY23" fmla="*/ 8585 h 10000"/>
                <a:gd name="connsiteX24" fmla="*/ 6794 w 9883"/>
                <a:gd name="connsiteY24" fmla="*/ 10000 h 10000"/>
                <a:gd name="connsiteX25" fmla="*/ 7885 w 9883"/>
                <a:gd name="connsiteY25" fmla="*/ 9374 h 10000"/>
                <a:gd name="connsiteX26" fmla="*/ 8804 w 9883"/>
                <a:gd name="connsiteY26" fmla="*/ 9129 h 10000"/>
                <a:gd name="connsiteX27" fmla="*/ 9300 w 9883"/>
                <a:gd name="connsiteY27" fmla="*/ 9112 h 10000"/>
                <a:gd name="connsiteX28" fmla="*/ 9531 w 9883"/>
                <a:gd name="connsiteY28" fmla="*/ 8448 h 10000"/>
                <a:gd name="connsiteX29" fmla="*/ 9661 w 9883"/>
                <a:gd name="connsiteY29" fmla="*/ 6636 h 10000"/>
                <a:gd name="connsiteX30" fmla="*/ 9856 w 9883"/>
                <a:gd name="connsiteY30" fmla="*/ 5070 h 10000"/>
                <a:gd name="connsiteX31" fmla="*/ 8874 w 9883"/>
                <a:gd name="connsiteY31" fmla="*/ 4829 h 10000"/>
                <a:gd name="connsiteX32" fmla="*/ 8903 w 9883"/>
                <a:gd name="connsiteY32" fmla="*/ 3724 h 10000"/>
                <a:gd name="connsiteX33" fmla="*/ 8684 w 9883"/>
                <a:gd name="connsiteY33" fmla="*/ 3115 h 10000"/>
                <a:gd name="connsiteX34" fmla="*/ 9196 w 9883"/>
                <a:gd name="connsiteY34" fmla="*/ 1667 h 10000"/>
                <a:gd name="connsiteX35" fmla="*/ 9196 w 9883"/>
                <a:gd name="connsiteY35" fmla="*/ 558 h 10000"/>
                <a:gd name="connsiteX36" fmla="*/ 8323 w 9883"/>
                <a:gd name="connsiteY36" fmla="*/ 114 h 10000"/>
                <a:gd name="connsiteX37" fmla="*/ 7886 w 9883"/>
                <a:gd name="connsiteY37" fmla="*/ 0 h 10000"/>
                <a:gd name="connsiteX38" fmla="*/ 6496 w 9883"/>
                <a:gd name="connsiteY38" fmla="*/ 166 h 10000"/>
                <a:gd name="connsiteX0" fmla="*/ 6573 w 10232"/>
                <a:gd name="connsiteY0" fmla="*/ 166 h 10000"/>
                <a:gd name="connsiteX1" fmla="*/ 4410 w 10232"/>
                <a:gd name="connsiteY1" fmla="*/ 529 h 10000"/>
                <a:gd name="connsiteX2" fmla="*/ 3942 w 10232"/>
                <a:gd name="connsiteY2" fmla="*/ 281 h 10000"/>
                <a:gd name="connsiteX3" fmla="*/ 3483 w 10232"/>
                <a:gd name="connsiteY3" fmla="*/ 333 h 10000"/>
                <a:gd name="connsiteX4" fmla="*/ 2479 w 10232"/>
                <a:gd name="connsiteY4" fmla="*/ 980 h 10000"/>
                <a:gd name="connsiteX5" fmla="*/ 1574 w 10232"/>
                <a:gd name="connsiteY5" fmla="*/ 943 h 10000"/>
                <a:gd name="connsiteX6" fmla="*/ 845 w 10232"/>
                <a:gd name="connsiteY6" fmla="*/ 1553 h 10000"/>
                <a:gd name="connsiteX7" fmla="*/ 566 w 10232"/>
                <a:gd name="connsiteY7" fmla="*/ 2501 h 10000"/>
                <a:gd name="connsiteX8" fmla="*/ 123 w 10232"/>
                <a:gd name="connsiteY8" fmla="*/ 3151 h 10000"/>
                <a:gd name="connsiteX9" fmla="*/ 98 w 10232"/>
                <a:gd name="connsiteY9" fmla="*/ 4167 h 10000"/>
                <a:gd name="connsiteX10" fmla="*/ 710 w 10232"/>
                <a:gd name="connsiteY10" fmla="*/ 4666 h 10000"/>
                <a:gd name="connsiteX11" fmla="*/ 1502 w 10232"/>
                <a:gd name="connsiteY11" fmla="*/ 3938 h 10000"/>
                <a:gd name="connsiteX12" fmla="*/ 1819 w 10232"/>
                <a:gd name="connsiteY12" fmla="*/ 4497 h 10000"/>
                <a:gd name="connsiteX13" fmla="*/ 2454 w 10232"/>
                <a:gd name="connsiteY13" fmla="*/ 4500 h 10000"/>
                <a:gd name="connsiteX14" fmla="*/ 2599 w 10232"/>
                <a:gd name="connsiteY14" fmla="*/ 4834 h 10000"/>
                <a:gd name="connsiteX15" fmla="*/ 2454 w 10232"/>
                <a:gd name="connsiteY15" fmla="*/ 5390 h 10000"/>
                <a:gd name="connsiteX16" fmla="*/ 1791 w 10232"/>
                <a:gd name="connsiteY16" fmla="*/ 6224 h 10000"/>
                <a:gd name="connsiteX17" fmla="*/ 1588 w 10232"/>
                <a:gd name="connsiteY17" fmla="*/ 7196 h 10000"/>
                <a:gd name="connsiteX18" fmla="*/ 2309 w 10232"/>
                <a:gd name="connsiteY18" fmla="*/ 8167 h 10000"/>
                <a:gd name="connsiteX19" fmla="*/ 3193 w 10232"/>
                <a:gd name="connsiteY19" fmla="*/ 8115 h 10000"/>
                <a:gd name="connsiteX20" fmla="*/ 4078 w 10232"/>
                <a:gd name="connsiteY20" fmla="*/ 7781 h 10000"/>
                <a:gd name="connsiteX21" fmla="*/ 4961 w 10232"/>
                <a:gd name="connsiteY21" fmla="*/ 7390 h 10000"/>
                <a:gd name="connsiteX22" fmla="*/ 6133 w 10232"/>
                <a:gd name="connsiteY22" fmla="*/ 7529 h 10000"/>
                <a:gd name="connsiteX23" fmla="*/ 5997 w 10232"/>
                <a:gd name="connsiteY23" fmla="*/ 8585 h 10000"/>
                <a:gd name="connsiteX24" fmla="*/ 6874 w 10232"/>
                <a:gd name="connsiteY24" fmla="*/ 10000 h 10000"/>
                <a:gd name="connsiteX25" fmla="*/ 7978 w 10232"/>
                <a:gd name="connsiteY25" fmla="*/ 9374 h 10000"/>
                <a:gd name="connsiteX26" fmla="*/ 8908 w 10232"/>
                <a:gd name="connsiteY26" fmla="*/ 9129 h 10000"/>
                <a:gd name="connsiteX27" fmla="*/ 9410 w 10232"/>
                <a:gd name="connsiteY27" fmla="*/ 9112 h 10000"/>
                <a:gd name="connsiteX28" fmla="*/ 10108 w 10232"/>
                <a:gd name="connsiteY28" fmla="*/ 8085 h 10000"/>
                <a:gd name="connsiteX29" fmla="*/ 9775 w 10232"/>
                <a:gd name="connsiteY29" fmla="*/ 6636 h 10000"/>
                <a:gd name="connsiteX30" fmla="*/ 9973 w 10232"/>
                <a:gd name="connsiteY30" fmla="*/ 5070 h 10000"/>
                <a:gd name="connsiteX31" fmla="*/ 8979 w 10232"/>
                <a:gd name="connsiteY31" fmla="*/ 4829 h 10000"/>
                <a:gd name="connsiteX32" fmla="*/ 9008 w 10232"/>
                <a:gd name="connsiteY32" fmla="*/ 3724 h 10000"/>
                <a:gd name="connsiteX33" fmla="*/ 8787 w 10232"/>
                <a:gd name="connsiteY33" fmla="*/ 3115 h 10000"/>
                <a:gd name="connsiteX34" fmla="*/ 9305 w 10232"/>
                <a:gd name="connsiteY34" fmla="*/ 1667 h 10000"/>
                <a:gd name="connsiteX35" fmla="*/ 9305 w 10232"/>
                <a:gd name="connsiteY35" fmla="*/ 558 h 10000"/>
                <a:gd name="connsiteX36" fmla="*/ 8422 w 10232"/>
                <a:gd name="connsiteY36" fmla="*/ 114 h 10000"/>
                <a:gd name="connsiteX37" fmla="*/ 7979 w 10232"/>
                <a:gd name="connsiteY37" fmla="*/ 0 h 10000"/>
                <a:gd name="connsiteX38" fmla="*/ 6573 w 10232"/>
                <a:gd name="connsiteY38" fmla="*/ 166 h 10000"/>
                <a:gd name="connsiteX0" fmla="*/ 6573 w 10108"/>
                <a:gd name="connsiteY0" fmla="*/ 166 h 10000"/>
                <a:gd name="connsiteX1" fmla="*/ 4410 w 10108"/>
                <a:gd name="connsiteY1" fmla="*/ 529 h 10000"/>
                <a:gd name="connsiteX2" fmla="*/ 3942 w 10108"/>
                <a:gd name="connsiteY2" fmla="*/ 281 h 10000"/>
                <a:gd name="connsiteX3" fmla="*/ 3483 w 10108"/>
                <a:gd name="connsiteY3" fmla="*/ 333 h 10000"/>
                <a:gd name="connsiteX4" fmla="*/ 2479 w 10108"/>
                <a:gd name="connsiteY4" fmla="*/ 980 h 10000"/>
                <a:gd name="connsiteX5" fmla="*/ 1574 w 10108"/>
                <a:gd name="connsiteY5" fmla="*/ 943 h 10000"/>
                <a:gd name="connsiteX6" fmla="*/ 845 w 10108"/>
                <a:gd name="connsiteY6" fmla="*/ 1553 h 10000"/>
                <a:gd name="connsiteX7" fmla="*/ 566 w 10108"/>
                <a:gd name="connsiteY7" fmla="*/ 2501 h 10000"/>
                <a:gd name="connsiteX8" fmla="*/ 123 w 10108"/>
                <a:gd name="connsiteY8" fmla="*/ 3151 h 10000"/>
                <a:gd name="connsiteX9" fmla="*/ 98 w 10108"/>
                <a:gd name="connsiteY9" fmla="*/ 4167 h 10000"/>
                <a:gd name="connsiteX10" fmla="*/ 710 w 10108"/>
                <a:gd name="connsiteY10" fmla="*/ 4666 h 10000"/>
                <a:gd name="connsiteX11" fmla="*/ 1502 w 10108"/>
                <a:gd name="connsiteY11" fmla="*/ 3938 h 10000"/>
                <a:gd name="connsiteX12" fmla="*/ 1819 w 10108"/>
                <a:gd name="connsiteY12" fmla="*/ 4497 h 10000"/>
                <a:gd name="connsiteX13" fmla="*/ 2454 w 10108"/>
                <a:gd name="connsiteY13" fmla="*/ 4500 h 10000"/>
                <a:gd name="connsiteX14" fmla="*/ 2599 w 10108"/>
                <a:gd name="connsiteY14" fmla="*/ 4834 h 10000"/>
                <a:gd name="connsiteX15" fmla="*/ 2454 w 10108"/>
                <a:gd name="connsiteY15" fmla="*/ 5390 h 10000"/>
                <a:gd name="connsiteX16" fmla="*/ 1791 w 10108"/>
                <a:gd name="connsiteY16" fmla="*/ 6224 h 10000"/>
                <a:gd name="connsiteX17" fmla="*/ 1588 w 10108"/>
                <a:gd name="connsiteY17" fmla="*/ 7196 h 10000"/>
                <a:gd name="connsiteX18" fmla="*/ 2309 w 10108"/>
                <a:gd name="connsiteY18" fmla="*/ 8167 h 10000"/>
                <a:gd name="connsiteX19" fmla="*/ 3193 w 10108"/>
                <a:gd name="connsiteY19" fmla="*/ 8115 h 10000"/>
                <a:gd name="connsiteX20" fmla="*/ 4078 w 10108"/>
                <a:gd name="connsiteY20" fmla="*/ 7781 h 10000"/>
                <a:gd name="connsiteX21" fmla="*/ 4961 w 10108"/>
                <a:gd name="connsiteY21" fmla="*/ 7390 h 10000"/>
                <a:gd name="connsiteX22" fmla="*/ 6133 w 10108"/>
                <a:gd name="connsiteY22" fmla="*/ 7529 h 10000"/>
                <a:gd name="connsiteX23" fmla="*/ 5997 w 10108"/>
                <a:gd name="connsiteY23" fmla="*/ 8585 h 10000"/>
                <a:gd name="connsiteX24" fmla="*/ 6874 w 10108"/>
                <a:gd name="connsiteY24" fmla="*/ 10000 h 10000"/>
                <a:gd name="connsiteX25" fmla="*/ 7978 w 10108"/>
                <a:gd name="connsiteY25" fmla="*/ 9374 h 10000"/>
                <a:gd name="connsiteX26" fmla="*/ 8908 w 10108"/>
                <a:gd name="connsiteY26" fmla="*/ 9129 h 10000"/>
                <a:gd name="connsiteX27" fmla="*/ 9410 w 10108"/>
                <a:gd name="connsiteY27" fmla="*/ 9112 h 10000"/>
                <a:gd name="connsiteX28" fmla="*/ 10108 w 10108"/>
                <a:gd name="connsiteY28" fmla="*/ 8085 h 10000"/>
                <a:gd name="connsiteX29" fmla="*/ 9775 w 10108"/>
                <a:gd name="connsiteY29" fmla="*/ 6636 h 10000"/>
                <a:gd name="connsiteX30" fmla="*/ 9973 w 10108"/>
                <a:gd name="connsiteY30" fmla="*/ 5070 h 10000"/>
                <a:gd name="connsiteX31" fmla="*/ 8979 w 10108"/>
                <a:gd name="connsiteY31" fmla="*/ 4829 h 10000"/>
                <a:gd name="connsiteX32" fmla="*/ 9008 w 10108"/>
                <a:gd name="connsiteY32" fmla="*/ 3724 h 10000"/>
                <a:gd name="connsiteX33" fmla="*/ 8787 w 10108"/>
                <a:gd name="connsiteY33" fmla="*/ 3115 h 10000"/>
                <a:gd name="connsiteX34" fmla="*/ 9305 w 10108"/>
                <a:gd name="connsiteY34" fmla="*/ 1667 h 10000"/>
                <a:gd name="connsiteX35" fmla="*/ 9305 w 10108"/>
                <a:gd name="connsiteY35" fmla="*/ 558 h 10000"/>
                <a:gd name="connsiteX36" fmla="*/ 8422 w 10108"/>
                <a:gd name="connsiteY36" fmla="*/ 114 h 10000"/>
                <a:gd name="connsiteX37" fmla="*/ 7979 w 10108"/>
                <a:gd name="connsiteY37" fmla="*/ 0 h 10000"/>
                <a:gd name="connsiteX38" fmla="*/ 6573 w 10108"/>
                <a:gd name="connsiteY38" fmla="*/ 166 h 10000"/>
                <a:gd name="connsiteX0" fmla="*/ 6573 w 10108"/>
                <a:gd name="connsiteY0" fmla="*/ 166 h 10000"/>
                <a:gd name="connsiteX1" fmla="*/ 4410 w 10108"/>
                <a:gd name="connsiteY1" fmla="*/ 529 h 10000"/>
                <a:gd name="connsiteX2" fmla="*/ 3942 w 10108"/>
                <a:gd name="connsiteY2" fmla="*/ 281 h 10000"/>
                <a:gd name="connsiteX3" fmla="*/ 3483 w 10108"/>
                <a:gd name="connsiteY3" fmla="*/ 333 h 10000"/>
                <a:gd name="connsiteX4" fmla="*/ 2479 w 10108"/>
                <a:gd name="connsiteY4" fmla="*/ 980 h 10000"/>
                <a:gd name="connsiteX5" fmla="*/ 1574 w 10108"/>
                <a:gd name="connsiteY5" fmla="*/ 943 h 10000"/>
                <a:gd name="connsiteX6" fmla="*/ 845 w 10108"/>
                <a:gd name="connsiteY6" fmla="*/ 1553 h 10000"/>
                <a:gd name="connsiteX7" fmla="*/ 566 w 10108"/>
                <a:gd name="connsiteY7" fmla="*/ 2501 h 10000"/>
                <a:gd name="connsiteX8" fmla="*/ 123 w 10108"/>
                <a:gd name="connsiteY8" fmla="*/ 3151 h 10000"/>
                <a:gd name="connsiteX9" fmla="*/ 98 w 10108"/>
                <a:gd name="connsiteY9" fmla="*/ 4167 h 10000"/>
                <a:gd name="connsiteX10" fmla="*/ 710 w 10108"/>
                <a:gd name="connsiteY10" fmla="*/ 4666 h 10000"/>
                <a:gd name="connsiteX11" fmla="*/ 1502 w 10108"/>
                <a:gd name="connsiteY11" fmla="*/ 3938 h 10000"/>
                <a:gd name="connsiteX12" fmla="*/ 1819 w 10108"/>
                <a:gd name="connsiteY12" fmla="*/ 4497 h 10000"/>
                <a:gd name="connsiteX13" fmla="*/ 2454 w 10108"/>
                <a:gd name="connsiteY13" fmla="*/ 4500 h 10000"/>
                <a:gd name="connsiteX14" fmla="*/ 2599 w 10108"/>
                <a:gd name="connsiteY14" fmla="*/ 4834 h 10000"/>
                <a:gd name="connsiteX15" fmla="*/ 2454 w 10108"/>
                <a:gd name="connsiteY15" fmla="*/ 5390 h 10000"/>
                <a:gd name="connsiteX16" fmla="*/ 1791 w 10108"/>
                <a:gd name="connsiteY16" fmla="*/ 6224 h 10000"/>
                <a:gd name="connsiteX17" fmla="*/ 1588 w 10108"/>
                <a:gd name="connsiteY17" fmla="*/ 7196 h 10000"/>
                <a:gd name="connsiteX18" fmla="*/ 2309 w 10108"/>
                <a:gd name="connsiteY18" fmla="*/ 8167 h 10000"/>
                <a:gd name="connsiteX19" fmla="*/ 3193 w 10108"/>
                <a:gd name="connsiteY19" fmla="*/ 8115 h 10000"/>
                <a:gd name="connsiteX20" fmla="*/ 4078 w 10108"/>
                <a:gd name="connsiteY20" fmla="*/ 7781 h 10000"/>
                <a:gd name="connsiteX21" fmla="*/ 4961 w 10108"/>
                <a:gd name="connsiteY21" fmla="*/ 7390 h 10000"/>
                <a:gd name="connsiteX22" fmla="*/ 6133 w 10108"/>
                <a:gd name="connsiteY22" fmla="*/ 7529 h 10000"/>
                <a:gd name="connsiteX23" fmla="*/ 5997 w 10108"/>
                <a:gd name="connsiteY23" fmla="*/ 8585 h 10000"/>
                <a:gd name="connsiteX24" fmla="*/ 6874 w 10108"/>
                <a:gd name="connsiteY24" fmla="*/ 10000 h 10000"/>
                <a:gd name="connsiteX25" fmla="*/ 7978 w 10108"/>
                <a:gd name="connsiteY25" fmla="*/ 9374 h 10000"/>
                <a:gd name="connsiteX26" fmla="*/ 8908 w 10108"/>
                <a:gd name="connsiteY26" fmla="*/ 9129 h 10000"/>
                <a:gd name="connsiteX27" fmla="*/ 9410 w 10108"/>
                <a:gd name="connsiteY27" fmla="*/ 9112 h 10000"/>
                <a:gd name="connsiteX28" fmla="*/ 10108 w 10108"/>
                <a:gd name="connsiteY28" fmla="*/ 8085 h 10000"/>
                <a:gd name="connsiteX29" fmla="*/ 9775 w 10108"/>
                <a:gd name="connsiteY29" fmla="*/ 6636 h 10000"/>
                <a:gd name="connsiteX30" fmla="*/ 9973 w 10108"/>
                <a:gd name="connsiteY30" fmla="*/ 5070 h 10000"/>
                <a:gd name="connsiteX31" fmla="*/ 8979 w 10108"/>
                <a:gd name="connsiteY31" fmla="*/ 4829 h 10000"/>
                <a:gd name="connsiteX32" fmla="*/ 9008 w 10108"/>
                <a:gd name="connsiteY32" fmla="*/ 3724 h 10000"/>
                <a:gd name="connsiteX33" fmla="*/ 8787 w 10108"/>
                <a:gd name="connsiteY33" fmla="*/ 3115 h 10000"/>
                <a:gd name="connsiteX34" fmla="*/ 9305 w 10108"/>
                <a:gd name="connsiteY34" fmla="*/ 1667 h 10000"/>
                <a:gd name="connsiteX35" fmla="*/ 9305 w 10108"/>
                <a:gd name="connsiteY35" fmla="*/ 558 h 10000"/>
                <a:gd name="connsiteX36" fmla="*/ 8422 w 10108"/>
                <a:gd name="connsiteY36" fmla="*/ 114 h 10000"/>
                <a:gd name="connsiteX37" fmla="*/ 7979 w 10108"/>
                <a:gd name="connsiteY37" fmla="*/ 0 h 10000"/>
                <a:gd name="connsiteX38" fmla="*/ 6573 w 10108"/>
                <a:gd name="connsiteY38" fmla="*/ 166 h 10000"/>
                <a:gd name="connsiteX0" fmla="*/ 6573 w 10108"/>
                <a:gd name="connsiteY0" fmla="*/ 166 h 10000"/>
                <a:gd name="connsiteX1" fmla="*/ 4410 w 10108"/>
                <a:gd name="connsiteY1" fmla="*/ 529 h 10000"/>
                <a:gd name="connsiteX2" fmla="*/ 3942 w 10108"/>
                <a:gd name="connsiteY2" fmla="*/ 281 h 10000"/>
                <a:gd name="connsiteX3" fmla="*/ 3483 w 10108"/>
                <a:gd name="connsiteY3" fmla="*/ 333 h 10000"/>
                <a:gd name="connsiteX4" fmla="*/ 2479 w 10108"/>
                <a:gd name="connsiteY4" fmla="*/ 980 h 10000"/>
                <a:gd name="connsiteX5" fmla="*/ 1574 w 10108"/>
                <a:gd name="connsiteY5" fmla="*/ 943 h 10000"/>
                <a:gd name="connsiteX6" fmla="*/ 845 w 10108"/>
                <a:gd name="connsiteY6" fmla="*/ 1553 h 10000"/>
                <a:gd name="connsiteX7" fmla="*/ 566 w 10108"/>
                <a:gd name="connsiteY7" fmla="*/ 2501 h 10000"/>
                <a:gd name="connsiteX8" fmla="*/ 123 w 10108"/>
                <a:gd name="connsiteY8" fmla="*/ 3151 h 10000"/>
                <a:gd name="connsiteX9" fmla="*/ 98 w 10108"/>
                <a:gd name="connsiteY9" fmla="*/ 4167 h 10000"/>
                <a:gd name="connsiteX10" fmla="*/ 710 w 10108"/>
                <a:gd name="connsiteY10" fmla="*/ 4666 h 10000"/>
                <a:gd name="connsiteX11" fmla="*/ 1502 w 10108"/>
                <a:gd name="connsiteY11" fmla="*/ 3938 h 10000"/>
                <a:gd name="connsiteX12" fmla="*/ 1819 w 10108"/>
                <a:gd name="connsiteY12" fmla="*/ 4497 h 10000"/>
                <a:gd name="connsiteX13" fmla="*/ 2454 w 10108"/>
                <a:gd name="connsiteY13" fmla="*/ 4500 h 10000"/>
                <a:gd name="connsiteX14" fmla="*/ 2599 w 10108"/>
                <a:gd name="connsiteY14" fmla="*/ 4834 h 10000"/>
                <a:gd name="connsiteX15" fmla="*/ 2454 w 10108"/>
                <a:gd name="connsiteY15" fmla="*/ 5390 h 10000"/>
                <a:gd name="connsiteX16" fmla="*/ 1791 w 10108"/>
                <a:gd name="connsiteY16" fmla="*/ 6224 h 10000"/>
                <a:gd name="connsiteX17" fmla="*/ 1588 w 10108"/>
                <a:gd name="connsiteY17" fmla="*/ 7196 h 10000"/>
                <a:gd name="connsiteX18" fmla="*/ 2309 w 10108"/>
                <a:gd name="connsiteY18" fmla="*/ 8167 h 10000"/>
                <a:gd name="connsiteX19" fmla="*/ 3193 w 10108"/>
                <a:gd name="connsiteY19" fmla="*/ 8115 h 10000"/>
                <a:gd name="connsiteX20" fmla="*/ 4078 w 10108"/>
                <a:gd name="connsiteY20" fmla="*/ 7781 h 10000"/>
                <a:gd name="connsiteX21" fmla="*/ 4961 w 10108"/>
                <a:gd name="connsiteY21" fmla="*/ 7390 h 10000"/>
                <a:gd name="connsiteX22" fmla="*/ 6133 w 10108"/>
                <a:gd name="connsiteY22" fmla="*/ 7529 h 10000"/>
                <a:gd name="connsiteX23" fmla="*/ 5997 w 10108"/>
                <a:gd name="connsiteY23" fmla="*/ 8585 h 10000"/>
                <a:gd name="connsiteX24" fmla="*/ 6874 w 10108"/>
                <a:gd name="connsiteY24" fmla="*/ 10000 h 10000"/>
                <a:gd name="connsiteX25" fmla="*/ 7978 w 10108"/>
                <a:gd name="connsiteY25" fmla="*/ 9374 h 10000"/>
                <a:gd name="connsiteX26" fmla="*/ 8908 w 10108"/>
                <a:gd name="connsiteY26" fmla="*/ 9129 h 10000"/>
                <a:gd name="connsiteX27" fmla="*/ 9410 w 10108"/>
                <a:gd name="connsiteY27" fmla="*/ 9112 h 10000"/>
                <a:gd name="connsiteX28" fmla="*/ 10108 w 10108"/>
                <a:gd name="connsiteY28" fmla="*/ 8085 h 10000"/>
                <a:gd name="connsiteX29" fmla="*/ 9775 w 10108"/>
                <a:gd name="connsiteY29" fmla="*/ 6636 h 10000"/>
                <a:gd name="connsiteX30" fmla="*/ 9722 w 10108"/>
                <a:gd name="connsiteY30" fmla="*/ 5369 h 10000"/>
                <a:gd name="connsiteX31" fmla="*/ 8979 w 10108"/>
                <a:gd name="connsiteY31" fmla="*/ 4829 h 10000"/>
                <a:gd name="connsiteX32" fmla="*/ 9008 w 10108"/>
                <a:gd name="connsiteY32" fmla="*/ 3724 h 10000"/>
                <a:gd name="connsiteX33" fmla="*/ 8787 w 10108"/>
                <a:gd name="connsiteY33" fmla="*/ 3115 h 10000"/>
                <a:gd name="connsiteX34" fmla="*/ 9305 w 10108"/>
                <a:gd name="connsiteY34" fmla="*/ 1667 h 10000"/>
                <a:gd name="connsiteX35" fmla="*/ 9305 w 10108"/>
                <a:gd name="connsiteY35" fmla="*/ 558 h 10000"/>
                <a:gd name="connsiteX36" fmla="*/ 8422 w 10108"/>
                <a:gd name="connsiteY36" fmla="*/ 114 h 10000"/>
                <a:gd name="connsiteX37" fmla="*/ 7979 w 10108"/>
                <a:gd name="connsiteY37" fmla="*/ 0 h 10000"/>
                <a:gd name="connsiteX38" fmla="*/ 6573 w 10108"/>
                <a:gd name="connsiteY38" fmla="*/ 166 h 10000"/>
                <a:gd name="connsiteX0" fmla="*/ 6573 w 10108"/>
                <a:gd name="connsiteY0" fmla="*/ 166 h 10000"/>
                <a:gd name="connsiteX1" fmla="*/ 4410 w 10108"/>
                <a:gd name="connsiteY1" fmla="*/ 529 h 10000"/>
                <a:gd name="connsiteX2" fmla="*/ 3942 w 10108"/>
                <a:gd name="connsiteY2" fmla="*/ 281 h 10000"/>
                <a:gd name="connsiteX3" fmla="*/ 3483 w 10108"/>
                <a:gd name="connsiteY3" fmla="*/ 333 h 10000"/>
                <a:gd name="connsiteX4" fmla="*/ 2479 w 10108"/>
                <a:gd name="connsiteY4" fmla="*/ 980 h 10000"/>
                <a:gd name="connsiteX5" fmla="*/ 1574 w 10108"/>
                <a:gd name="connsiteY5" fmla="*/ 943 h 10000"/>
                <a:gd name="connsiteX6" fmla="*/ 845 w 10108"/>
                <a:gd name="connsiteY6" fmla="*/ 1553 h 10000"/>
                <a:gd name="connsiteX7" fmla="*/ 566 w 10108"/>
                <a:gd name="connsiteY7" fmla="*/ 2501 h 10000"/>
                <a:gd name="connsiteX8" fmla="*/ 123 w 10108"/>
                <a:gd name="connsiteY8" fmla="*/ 3151 h 10000"/>
                <a:gd name="connsiteX9" fmla="*/ 98 w 10108"/>
                <a:gd name="connsiteY9" fmla="*/ 4167 h 10000"/>
                <a:gd name="connsiteX10" fmla="*/ 710 w 10108"/>
                <a:gd name="connsiteY10" fmla="*/ 4666 h 10000"/>
                <a:gd name="connsiteX11" fmla="*/ 1502 w 10108"/>
                <a:gd name="connsiteY11" fmla="*/ 3938 h 10000"/>
                <a:gd name="connsiteX12" fmla="*/ 1819 w 10108"/>
                <a:gd name="connsiteY12" fmla="*/ 4497 h 10000"/>
                <a:gd name="connsiteX13" fmla="*/ 2454 w 10108"/>
                <a:gd name="connsiteY13" fmla="*/ 4500 h 10000"/>
                <a:gd name="connsiteX14" fmla="*/ 2599 w 10108"/>
                <a:gd name="connsiteY14" fmla="*/ 4834 h 10000"/>
                <a:gd name="connsiteX15" fmla="*/ 2454 w 10108"/>
                <a:gd name="connsiteY15" fmla="*/ 5390 h 10000"/>
                <a:gd name="connsiteX16" fmla="*/ 1791 w 10108"/>
                <a:gd name="connsiteY16" fmla="*/ 6224 h 10000"/>
                <a:gd name="connsiteX17" fmla="*/ 1588 w 10108"/>
                <a:gd name="connsiteY17" fmla="*/ 7196 h 10000"/>
                <a:gd name="connsiteX18" fmla="*/ 2309 w 10108"/>
                <a:gd name="connsiteY18" fmla="*/ 8167 h 10000"/>
                <a:gd name="connsiteX19" fmla="*/ 3193 w 10108"/>
                <a:gd name="connsiteY19" fmla="*/ 8115 h 10000"/>
                <a:gd name="connsiteX20" fmla="*/ 4078 w 10108"/>
                <a:gd name="connsiteY20" fmla="*/ 7781 h 10000"/>
                <a:gd name="connsiteX21" fmla="*/ 4961 w 10108"/>
                <a:gd name="connsiteY21" fmla="*/ 7390 h 10000"/>
                <a:gd name="connsiteX22" fmla="*/ 6133 w 10108"/>
                <a:gd name="connsiteY22" fmla="*/ 7529 h 10000"/>
                <a:gd name="connsiteX23" fmla="*/ 5997 w 10108"/>
                <a:gd name="connsiteY23" fmla="*/ 8585 h 10000"/>
                <a:gd name="connsiteX24" fmla="*/ 6874 w 10108"/>
                <a:gd name="connsiteY24" fmla="*/ 10000 h 10000"/>
                <a:gd name="connsiteX25" fmla="*/ 7978 w 10108"/>
                <a:gd name="connsiteY25" fmla="*/ 9374 h 10000"/>
                <a:gd name="connsiteX26" fmla="*/ 8908 w 10108"/>
                <a:gd name="connsiteY26" fmla="*/ 9129 h 10000"/>
                <a:gd name="connsiteX27" fmla="*/ 9410 w 10108"/>
                <a:gd name="connsiteY27" fmla="*/ 9112 h 10000"/>
                <a:gd name="connsiteX28" fmla="*/ 10108 w 10108"/>
                <a:gd name="connsiteY28" fmla="*/ 8085 h 10000"/>
                <a:gd name="connsiteX29" fmla="*/ 9775 w 10108"/>
                <a:gd name="connsiteY29" fmla="*/ 6636 h 10000"/>
                <a:gd name="connsiteX30" fmla="*/ 9722 w 10108"/>
                <a:gd name="connsiteY30" fmla="*/ 5369 h 10000"/>
                <a:gd name="connsiteX31" fmla="*/ 8979 w 10108"/>
                <a:gd name="connsiteY31" fmla="*/ 4829 h 10000"/>
                <a:gd name="connsiteX32" fmla="*/ 9008 w 10108"/>
                <a:gd name="connsiteY32" fmla="*/ 3724 h 10000"/>
                <a:gd name="connsiteX33" fmla="*/ 8787 w 10108"/>
                <a:gd name="connsiteY33" fmla="*/ 3115 h 10000"/>
                <a:gd name="connsiteX34" fmla="*/ 9305 w 10108"/>
                <a:gd name="connsiteY34" fmla="*/ 1667 h 10000"/>
                <a:gd name="connsiteX35" fmla="*/ 9305 w 10108"/>
                <a:gd name="connsiteY35" fmla="*/ 558 h 10000"/>
                <a:gd name="connsiteX36" fmla="*/ 8447 w 10108"/>
                <a:gd name="connsiteY36" fmla="*/ 370 h 10000"/>
                <a:gd name="connsiteX37" fmla="*/ 7979 w 10108"/>
                <a:gd name="connsiteY37" fmla="*/ 0 h 10000"/>
                <a:gd name="connsiteX38" fmla="*/ 6573 w 10108"/>
                <a:gd name="connsiteY38" fmla="*/ 166 h 10000"/>
                <a:gd name="connsiteX0" fmla="*/ 6573 w 10108"/>
                <a:gd name="connsiteY0" fmla="*/ 166 h 10000"/>
                <a:gd name="connsiteX1" fmla="*/ 4410 w 10108"/>
                <a:gd name="connsiteY1" fmla="*/ 529 h 10000"/>
                <a:gd name="connsiteX2" fmla="*/ 3942 w 10108"/>
                <a:gd name="connsiteY2" fmla="*/ 281 h 10000"/>
                <a:gd name="connsiteX3" fmla="*/ 3483 w 10108"/>
                <a:gd name="connsiteY3" fmla="*/ 333 h 10000"/>
                <a:gd name="connsiteX4" fmla="*/ 2479 w 10108"/>
                <a:gd name="connsiteY4" fmla="*/ 980 h 10000"/>
                <a:gd name="connsiteX5" fmla="*/ 1574 w 10108"/>
                <a:gd name="connsiteY5" fmla="*/ 943 h 10000"/>
                <a:gd name="connsiteX6" fmla="*/ 845 w 10108"/>
                <a:gd name="connsiteY6" fmla="*/ 1553 h 10000"/>
                <a:gd name="connsiteX7" fmla="*/ 566 w 10108"/>
                <a:gd name="connsiteY7" fmla="*/ 2501 h 10000"/>
                <a:gd name="connsiteX8" fmla="*/ 123 w 10108"/>
                <a:gd name="connsiteY8" fmla="*/ 3151 h 10000"/>
                <a:gd name="connsiteX9" fmla="*/ 98 w 10108"/>
                <a:gd name="connsiteY9" fmla="*/ 4167 h 10000"/>
                <a:gd name="connsiteX10" fmla="*/ 710 w 10108"/>
                <a:gd name="connsiteY10" fmla="*/ 4666 h 10000"/>
                <a:gd name="connsiteX11" fmla="*/ 1502 w 10108"/>
                <a:gd name="connsiteY11" fmla="*/ 3938 h 10000"/>
                <a:gd name="connsiteX12" fmla="*/ 1819 w 10108"/>
                <a:gd name="connsiteY12" fmla="*/ 4497 h 10000"/>
                <a:gd name="connsiteX13" fmla="*/ 2454 w 10108"/>
                <a:gd name="connsiteY13" fmla="*/ 4500 h 10000"/>
                <a:gd name="connsiteX14" fmla="*/ 2599 w 10108"/>
                <a:gd name="connsiteY14" fmla="*/ 4834 h 10000"/>
                <a:gd name="connsiteX15" fmla="*/ 2454 w 10108"/>
                <a:gd name="connsiteY15" fmla="*/ 5390 h 10000"/>
                <a:gd name="connsiteX16" fmla="*/ 1791 w 10108"/>
                <a:gd name="connsiteY16" fmla="*/ 6224 h 10000"/>
                <a:gd name="connsiteX17" fmla="*/ 1588 w 10108"/>
                <a:gd name="connsiteY17" fmla="*/ 7196 h 10000"/>
                <a:gd name="connsiteX18" fmla="*/ 2309 w 10108"/>
                <a:gd name="connsiteY18" fmla="*/ 8167 h 10000"/>
                <a:gd name="connsiteX19" fmla="*/ 3193 w 10108"/>
                <a:gd name="connsiteY19" fmla="*/ 8115 h 10000"/>
                <a:gd name="connsiteX20" fmla="*/ 4078 w 10108"/>
                <a:gd name="connsiteY20" fmla="*/ 7781 h 10000"/>
                <a:gd name="connsiteX21" fmla="*/ 4961 w 10108"/>
                <a:gd name="connsiteY21" fmla="*/ 7390 h 10000"/>
                <a:gd name="connsiteX22" fmla="*/ 6133 w 10108"/>
                <a:gd name="connsiteY22" fmla="*/ 7529 h 10000"/>
                <a:gd name="connsiteX23" fmla="*/ 5997 w 10108"/>
                <a:gd name="connsiteY23" fmla="*/ 8585 h 10000"/>
                <a:gd name="connsiteX24" fmla="*/ 6874 w 10108"/>
                <a:gd name="connsiteY24" fmla="*/ 10000 h 10000"/>
                <a:gd name="connsiteX25" fmla="*/ 7978 w 10108"/>
                <a:gd name="connsiteY25" fmla="*/ 9374 h 10000"/>
                <a:gd name="connsiteX26" fmla="*/ 8908 w 10108"/>
                <a:gd name="connsiteY26" fmla="*/ 9129 h 10000"/>
                <a:gd name="connsiteX27" fmla="*/ 9410 w 10108"/>
                <a:gd name="connsiteY27" fmla="*/ 9112 h 10000"/>
                <a:gd name="connsiteX28" fmla="*/ 10108 w 10108"/>
                <a:gd name="connsiteY28" fmla="*/ 8085 h 10000"/>
                <a:gd name="connsiteX29" fmla="*/ 9775 w 10108"/>
                <a:gd name="connsiteY29" fmla="*/ 6636 h 10000"/>
                <a:gd name="connsiteX30" fmla="*/ 9722 w 10108"/>
                <a:gd name="connsiteY30" fmla="*/ 5369 h 10000"/>
                <a:gd name="connsiteX31" fmla="*/ 8979 w 10108"/>
                <a:gd name="connsiteY31" fmla="*/ 4829 h 10000"/>
                <a:gd name="connsiteX32" fmla="*/ 9008 w 10108"/>
                <a:gd name="connsiteY32" fmla="*/ 3724 h 10000"/>
                <a:gd name="connsiteX33" fmla="*/ 8787 w 10108"/>
                <a:gd name="connsiteY33" fmla="*/ 3115 h 10000"/>
                <a:gd name="connsiteX34" fmla="*/ 9305 w 10108"/>
                <a:gd name="connsiteY34" fmla="*/ 1667 h 10000"/>
                <a:gd name="connsiteX35" fmla="*/ 9305 w 10108"/>
                <a:gd name="connsiteY35" fmla="*/ 558 h 10000"/>
                <a:gd name="connsiteX36" fmla="*/ 8447 w 10108"/>
                <a:gd name="connsiteY36" fmla="*/ 370 h 10000"/>
                <a:gd name="connsiteX37" fmla="*/ 7979 w 10108"/>
                <a:gd name="connsiteY37" fmla="*/ 0 h 10000"/>
                <a:gd name="connsiteX38" fmla="*/ 6573 w 10108"/>
                <a:gd name="connsiteY38" fmla="*/ 166 h 10000"/>
                <a:gd name="connsiteX0" fmla="*/ 6573 w 10108"/>
                <a:gd name="connsiteY0" fmla="*/ 166 h 10000"/>
                <a:gd name="connsiteX1" fmla="*/ 4410 w 10108"/>
                <a:gd name="connsiteY1" fmla="*/ 529 h 10000"/>
                <a:gd name="connsiteX2" fmla="*/ 3942 w 10108"/>
                <a:gd name="connsiteY2" fmla="*/ 281 h 10000"/>
                <a:gd name="connsiteX3" fmla="*/ 3483 w 10108"/>
                <a:gd name="connsiteY3" fmla="*/ 333 h 10000"/>
                <a:gd name="connsiteX4" fmla="*/ 2479 w 10108"/>
                <a:gd name="connsiteY4" fmla="*/ 980 h 10000"/>
                <a:gd name="connsiteX5" fmla="*/ 1574 w 10108"/>
                <a:gd name="connsiteY5" fmla="*/ 943 h 10000"/>
                <a:gd name="connsiteX6" fmla="*/ 845 w 10108"/>
                <a:gd name="connsiteY6" fmla="*/ 1553 h 10000"/>
                <a:gd name="connsiteX7" fmla="*/ 566 w 10108"/>
                <a:gd name="connsiteY7" fmla="*/ 2501 h 10000"/>
                <a:gd name="connsiteX8" fmla="*/ 123 w 10108"/>
                <a:gd name="connsiteY8" fmla="*/ 3151 h 10000"/>
                <a:gd name="connsiteX9" fmla="*/ 98 w 10108"/>
                <a:gd name="connsiteY9" fmla="*/ 4167 h 10000"/>
                <a:gd name="connsiteX10" fmla="*/ 710 w 10108"/>
                <a:gd name="connsiteY10" fmla="*/ 4666 h 10000"/>
                <a:gd name="connsiteX11" fmla="*/ 1502 w 10108"/>
                <a:gd name="connsiteY11" fmla="*/ 3938 h 10000"/>
                <a:gd name="connsiteX12" fmla="*/ 1819 w 10108"/>
                <a:gd name="connsiteY12" fmla="*/ 4497 h 10000"/>
                <a:gd name="connsiteX13" fmla="*/ 2454 w 10108"/>
                <a:gd name="connsiteY13" fmla="*/ 4500 h 10000"/>
                <a:gd name="connsiteX14" fmla="*/ 2599 w 10108"/>
                <a:gd name="connsiteY14" fmla="*/ 4834 h 10000"/>
                <a:gd name="connsiteX15" fmla="*/ 2454 w 10108"/>
                <a:gd name="connsiteY15" fmla="*/ 5390 h 10000"/>
                <a:gd name="connsiteX16" fmla="*/ 1791 w 10108"/>
                <a:gd name="connsiteY16" fmla="*/ 6224 h 10000"/>
                <a:gd name="connsiteX17" fmla="*/ 1588 w 10108"/>
                <a:gd name="connsiteY17" fmla="*/ 7196 h 10000"/>
                <a:gd name="connsiteX18" fmla="*/ 2309 w 10108"/>
                <a:gd name="connsiteY18" fmla="*/ 8167 h 10000"/>
                <a:gd name="connsiteX19" fmla="*/ 3193 w 10108"/>
                <a:gd name="connsiteY19" fmla="*/ 8115 h 10000"/>
                <a:gd name="connsiteX20" fmla="*/ 4078 w 10108"/>
                <a:gd name="connsiteY20" fmla="*/ 7781 h 10000"/>
                <a:gd name="connsiteX21" fmla="*/ 4961 w 10108"/>
                <a:gd name="connsiteY21" fmla="*/ 7390 h 10000"/>
                <a:gd name="connsiteX22" fmla="*/ 6133 w 10108"/>
                <a:gd name="connsiteY22" fmla="*/ 7529 h 10000"/>
                <a:gd name="connsiteX23" fmla="*/ 5997 w 10108"/>
                <a:gd name="connsiteY23" fmla="*/ 8585 h 10000"/>
                <a:gd name="connsiteX24" fmla="*/ 6874 w 10108"/>
                <a:gd name="connsiteY24" fmla="*/ 10000 h 10000"/>
                <a:gd name="connsiteX25" fmla="*/ 7978 w 10108"/>
                <a:gd name="connsiteY25" fmla="*/ 9374 h 10000"/>
                <a:gd name="connsiteX26" fmla="*/ 8908 w 10108"/>
                <a:gd name="connsiteY26" fmla="*/ 9129 h 10000"/>
                <a:gd name="connsiteX27" fmla="*/ 9410 w 10108"/>
                <a:gd name="connsiteY27" fmla="*/ 9112 h 10000"/>
                <a:gd name="connsiteX28" fmla="*/ 10108 w 10108"/>
                <a:gd name="connsiteY28" fmla="*/ 8085 h 10000"/>
                <a:gd name="connsiteX29" fmla="*/ 9775 w 10108"/>
                <a:gd name="connsiteY29" fmla="*/ 6636 h 10000"/>
                <a:gd name="connsiteX30" fmla="*/ 9722 w 10108"/>
                <a:gd name="connsiteY30" fmla="*/ 5369 h 10000"/>
                <a:gd name="connsiteX31" fmla="*/ 8979 w 10108"/>
                <a:gd name="connsiteY31" fmla="*/ 4829 h 10000"/>
                <a:gd name="connsiteX32" fmla="*/ 9008 w 10108"/>
                <a:gd name="connsiteY32" fmla="*/ 3724 h 10000"/>
                <a:gd name="connsiteX33" fmla="*/ 8787 w 10108"/>
                <a:gd name="connsiteY33" fmla="*/ 3115 h 10000"/>
                <a:gd name="connsiteX34" fmla="*/ 9305 w 10108"/>
                <a:gd name="connsiteY34" fmla="*/ 1667 h 10000"/>
                <a:gd name="connsiteX35" fmla="*/ 9305 w 10108"/>
                <a:gd name="connsiteY35" fmla="*/ 558 h 10000"/>
                <a:gd name="connsiteX36" fmla="*/ 8447 w 10108"/>
                <a:gd name="connsiteY36" fmla="*/ 370 h 10000"/>
                <a:gd name="connsiteX37" fmla="*/ 7979 w 10108"/>
                <a:gd name="connsiteY37" fmla="*/ 0 h 10000"/>
                <a:gd name="connsiteX38" fmla="*/ 6573 w 10108"/>
                <a:gd name="connsiteY38" fmla="*/ 166 h 10000"/>
                <a:gd name="connsiteX0" fmla="*/ 6573 w 10108"/>
                <a:gd name="connsiteY0" fmla="*/ 201 h 10035"/>
                <a:gd name="connsiteX1" fmla="*/ 4410 w 10108"/>
                <a:gd name="connsiteY1" fmla="*/ 564 h 10035"/>
                <a:gd name="connsiteX2" fmla="*/ 3942 w 10108"/>
                <a:gd name="connsiteY2" fmla="*/ 316 h 10035"/>
                <a:gd name="connsiteX3" fmla="*/ 3483 w 10108"/>
                <a:gd name="connsiteY3" fmla="*/ 368 h 10035"/>
                <a:gd name="connsiteX4" fmla="*/ 2479 w 10108"/>
                <a:gd name="connsiteY4" fmla="*/ 1015 h 10035"/>
                <a:gd name="connsiteX5" fmla="*/ 1574 w 10108"/>
                <a:gd name="connsiteY5" fmla="*/ 978 h 10035"/>
                <a:gd name="connsiteX6" fmla="*/ 845 w 10108"/>
                <a:gd name="connsiteY6" fmla="*/ 1588 h 10035"/>
                <a:gd name="connsiteX7" fmla="*/ 566 w 10108"/>
                <a:gd name="connsiteY7" fmla="*/ 2536 h 10035"/>
                <a:gd name="connsiteX8" fmla="*/ 123 w 10108"/>
                <a:gd name="connsiteY8" fmla="*/ 3186 h 10035"/>
                <a:gd name="connsiteX9" fmla="*/ 98 w 10108"/>
                <a:gd name="connsiteY9" fmla="*/ 4202 h 10035"/>
                <a:gd name="connsiteX10" fmla="*/ 710 w 10108"/>
                <a:gd name="connsiteY10" fmla="*/ 4701 h 10035"/>
                <a:gd name="connsiteX11" fmla="*/ 1502 w 10108"/>
                <a:gd name="connsiteY11" fmla="*/ 3973 h 10035"/>
                <a:gd name="connsiteX12" fmla="*/ 1819 w 10108"/>
                <a:gd name="connsiteY12" fmla="*/ 4532 h 10035"/>
                <a:gd name="connsiteX13" fmla="*/ 2454 w 10108"/>
                <a:gd name="connsiteY13" fmla="*/ 4535 h 10035"/>
                <a:gd name="connsiteX14" fmla="*/ 2599 w 10108"/>
                <a:gd name="connsiteY14" fmla="*/ 4869 h 10035"/>
                <a:gd name="connsiteX15" fmla="*/ 2454 w 10108"/>
                <a:gd name="connsiteY15" fmla="*/ 5425 h 10035"/>
                <a:gd name="connsiteX16" fmla="*/ 1791 w 10108"/>
                <a:gd name="connsiteY16" fmla="*/ 6259 h 10035"/>
                <a:gd name="connsiteX17" fmla="*/ 1588 w 10108"/>
                <a:gd name="connsiteY17" fmla="*/ 7231 h 10035"/>
                <a:gd name="connsiteX18" fmla="*/ 2309 w 10108"/>
                <a:gd name="connsiteY18" fmla="*/ 8202 h 10035"/>
                <a:gd name="connsiteX19" fmla="*/ 3193 w 10108"/>
                <a:gd name="connsiteY19" fmla="*/ 8150 h 10035"/>
                <a:gd name="connsiteX20" fmla="*/ 4078 w 10108"/>
                <a:gd name="connsiteY20" fmla="*/ 7816 h 10035"/>
                <a:gd name="connsiteX21" fmla="*/ 4961 w 10108"/>
                <a:gd name="connsiteY21" fmla="*/ 7425 h 10035"/>
                <a:gd name="connsiteX22" fmla="*/ 6133 w 10108"/>
                <a:gd name="connsiteY22" fmla="*/ 7564 h 10035"/>
                <a:gd name="connsiteX23" fmla="*/ 5997 w 10108"/>
                <a:gd name="connsiteY23" fmla="*/ 8620 h 10035"/>
                <a:gd name="connsiteX24" fmla="*/ 6874 w 10108"/>
                <a:gd name="connsiteY24" fmla="*/ 10035 h 10035"/>
                <a:gd name="connsiteX25" fmla="*/ 7978 w 10108"/>
                <a:gd name="connsiteY25" fmla="*/ 9409 h 10035"/>
                <a:gd name="connsiteX26" fmla="*/ 8908 w 10108"/>
                <a:gd name="connsiteY26" fmla="*/ 9164 h 10035"/>
                <a:gd name="connsiteX27" fmla="*/ 9410 w 10108"/>
                <a:gd name="connsiteY27" fmla="*/ 9147 h 10035"/>
                <a:gd name="connsiteX28" fmla="*/ 10108 w 10108"/>
                <a:gd name="connsiteY28" fmla="*/ 8120 h 10035"/>
                <a:gd name="connsiteX29" fmla="*/ 9775 w 10108"/>
                <a:gd name="connsiteY29" fmla="*/ 6671 h 10035"/>
                <a:gd name="connsiteX30" fmla="*/ 9722 w 10108"/>
                <a:gd name="connsiteY30" fmla="*/ 5404 h 10035"/>
                <a:gd name="connsiteX31" fmla="*/ 8979 w 10108"/>
                <a:gd name="connsiteY31" fmla="*/ 4864 h 10035"/>
                <a:gd name="connsiteX32" fmla="*/ 9008 w 10108"/>
                <a:gd name="connsiteY32" fmla="*/ 3759 h 10035"/>
                <a:gd name="connsiteX33" fmla="*/ 8787 w 10108"/>
                <a:gd name="connsiteY33" fmla="*/ 3150 h 10035"/>
                <a:gd name="connsiteX34" fmla="*/ 9305 w 10108"/>
                <a:gd name="connsiteY34" fmla="*/ 1702 h 10035"/>
                <a:gd name="connsiteX35" fmla="*/ 9305 w 10108"/>
                <a:gd name="connsiteY35" fmla="*/ 593 h 10035"/>
                <a:gd name="connsiteX36" fmla="*/ 8447 w 10108"/>
                <a:gd name="connsiteY36" fmla="*/ 405 h 10035"/>
                <a:gd name="connsiteX37" fmla="*/ 7979 w 10108"/>
                <a:gd name="connsiteY37" fmla="*/ 35 h 10035"/>
                <a:gd name="connsiteX38" fmla="*/ 6573 w 10108"/>
                <a:gd name="connsiteY38" fmla="*/ 201 h 10035"/>
                <a:gd name="connsiteX0" fmla="*/ 6573 w 10108"/>
                <a:gd name="connsiteY0" fmla="*/ 201 h 10035"/>
                <a:gd name="connsiteX1" fmla="*/ 4410 w 10108"/>
                <a:gd name="connsiteY1" fmla="*/ 564 h 10035"/>
                <a:gd name="connsiteX2" fmla="*/ 3942 w 10108"/>
                <a:gd name="connsiteY2" fmla="*/ 316 h 10035"/>
                <a:gd name="connsiteX3" fmla="*/ 3483 w 10108"/>
                <a:gd name="connsiteY3" fmla="*/ 368 h 10035"/>
                <a:gd name="connsiteX4" fmla="*/ 2479 w 10108"/>
                <a:gd name="connsiteY4" fmla="*/ 1015 h 10035"/>
                <a:gd name="connsiteX5" fmla="*/ 1574 w 10108"/>
                <a:gd name="connsiteY5" fmla="*/ 978 h 10035"/>
                <a:gd name="connsiteX6" fmla="*/ 845 w 10108"/>
                <a:gd name="connsiteY6" fmla="*/ 1588 h 10035"/>
                <a:gd name="connsiteX7" fmla="*/ 566 w 10108"/>
                <a:gd name="connsiteY7" fmla="*/ 2536 h 10035"/>
                <a:gd name="connsiteX8" fmla="*/ 123 w 10108"/>
                <a:gd name="connsiteY8" fmla="*/ 3186 h 10035"/>
                <a:gd name="connsiteX9" fmla="*/ 98 w 10108"/>
                <a:gd name="connsiteY9" fmla="*/ 4202 h 10035"/>
                <a:gd name="connsiteX10" fmla="*/ 710 w 10108"/>
                <a:gd name="connsiteY10" fmla="*/ 4701 h 10035"/>
                <a:gd name="connsiteX11" fmla="*/ 1502 w 10108"/>
                <a:gd name="connsiteY11" fmla="*/ 3973 h 10035"/>
                <a:gd name="connsiteX12" fmla="*/ 1819 w 10108"/>
                <a:gd name="connsiteY12" fmla="*/ 4532 h 10035"/>
                <a:gd name="connsiteX13" fmla="*/ 2454 w 10108"/>
                <a:gd name="connsiteY13" fmla="*/ 4535 h 10035"/>
                <a:gd name="connsiteX14" fmla="*/ 2599 w 10108"/>
                <a:gd name="connsiteY14" fmla="*/ 4869 h 10035"/>
                <a:gd name="connsiteX15" fmla="*/ 2454 w 10108"/>
                <a:gd name="connsiteY15" fmla="*/ 5425 h 10035"/>
                <a:gd name="connsiteX16" fmla="*/ 1791 w 10108"/>
                <a:gd name="connsiteY16" fmla="*/ 6259 h 10035"/>
                <a:gd name="connsiteX17" fmla="*/ 1588 w 10108"/>
                <a:gd name="connsiteY17" fmla="*/ 7231 h 10035"/>
                <a:gd name="connsiteX18" fmla="*/ 2309 w 10108"/>
                <a:gd name="connsiteY18" fmla="*/ 8202 h 10035"/>
                <a:gd name="connsiteX19" fmla="*/ 3193 w 10108"/>
                <a:gd name="connsiteY19" fmla="*/ 8150 h 10035"/>
                <a:gd name="connsiteX20" fmla="*/ 4078 w 10108"/>
                <a:gd name="connsiteY20" fmla="*/ 7816 h 10035"/>
                <a:gd name="connsiteX21" fmla="*/ 4974 w 10108"/>
                <a:gd name="connsiteY21" fmla="*/ 6720 h 10035"/>
                <a:gd name="connsiteX22" fmla="*/ 6133 w 10108"/>
                <a:gd name="connsiteY22" fmla="*/ 7564 h 10035"/>
                <a:gd name="connsiteX23" fmla="*/ 5997 w 10108"/>
                <a:gd name="connsiteY23" fmla="*/ 8620 h 10035"/>
                <a:gd name="connsiteX24" fmla="*/ 6874 w 10108"/>
                <a:gd name="connsiteY24" fmla="*/ 10035 h 10035"/>
                <a:gd name="connsiteX25" fmla="*/ 7978 w 10108"/>
                <a:gd name="connsiteY25" fmla="*/ 9409 h 10035"/>
                <a:gd name="connsiteX26" fmla="*/ 8908 w 10108"/>
                <a:gd name="connsiteY26" fmla="*/ 9164 h 10035"/>
                <a:gd name="connsiteX27" fmla="*/ 9410 w 10108"/>
                <a:gd name="connsiteY27" fmla="*/ 9147 h 10035"/>
                <a:gd name="connsiteX28" fmla="*/ 10108 w 10108"/>
                <a:gd name="connsiteY28" fmla="*/ 8120 h 10035"/>
                <a:gd name="connsiteX29" fmla="*/ 9775 w 10108"/>
                <a:gd name="connsiteY29" fmla="*/ 6671 h 10035"/>
                <a:gd name="connsiteX30" fmla="*/ 9722 w 10108"/>
                <a:gd name="connsiteY30" fmla="*/ 5404 h 10035"/>
                <a:gd name="connsiteX31" fmla="*/ 8979 w 10108"/>
                <a:gd name="connsiteY31" fmla="*/ 4864 h 10035"/>
                <a:gd name="connsiteX32" fmla="*/ 9008 w 10108"/>
                <a:gd name="connsiteY32" fmla="*/ 3759 h 10035"/>
                <a:gd name="connsiteX33" fmla="*/ 8787 w 10108"/>
                <a:gd name="connsiteY33" fmla="*/ 3150 h 10035"/>
                <a:gd name="connsiteX34" fmla="*/ 9305 w 10108"/>
                <a:gd name="connsiteY34" fmla="*/ 1702 h 10035"/>
                <a:gd name="connsiteX35" fmla="*/ 9305 w 10108"/>
                <a:gd name="connsiteY35" fmla="*/ 593 h 10035"/>
                <a:gd name="connsiteX36" fmla="*/ 8447 w 10108"/>
                <a:gd name="connsiteY36" fmla="*/ 405 h 10035"/>
                <a:gd name="connsiteX37" fmla="*/ 7979 w 10108"/>
                <a:gd name="connsiteY37" fmla="*/ 35 h 10035"/>
                <a:gd name="connsiteX38" fmla="*/ 6573 w 10108"/>
                <a:gd name="connsiteY38" fmla="*/ 201 h 10035"/>
                <a:gd name="connsiteX0" fmla="*/ 6573 w 10108"/>
                <a:gd name="connsiteY0" fmla="*/ 201 h 10035"/>
                <a:gd name="connsiteX1" fmla="*/ 4410 w 10108"/>
                <a:gd name="connsiteY1" fmla="*/ 564 h 10035"/>
                <a:gd name="connsiteX2" fmla="*/ 3942 w 10108"/>
                <a:gd name="connsiteY2" fmla="*/ 316 h 10035"/>
                <a:gd name="connsiteX3" fmla="*/ 3483 w 10108"/>
                <a:gd name="connsiteY3" fmla="*/ 368 h 10035"/>
                <a:gd name="connsiteX4" fmla="*/ 2479 w 10108"/>
                <a:gd name="connsiteY4" fmla="*/ 1015 h 10035"/>
                <a:gd name="connsiteX5" fmla="*/ 1574 w 10108"/>
                <a:gd name="connsiteY5" fmla="*/ 978 h 10035"/>
                <a:gd name="connsiteX6" fmla="*/ 845 w 10108"/>
                <a:gd name="connsiteY6" fmla="*/ 1588 h 10035"/>
                <a:gd name="connsiteX7" fmla="*/ 566 w 10108"/>
                <a:gd name="connsiteY7" fmla="*/ 2536 h 10035"/>
                <a:gd name="connsiteX8" fmla="*/ 123 w 10108"/>
                <a:gd name="connsiteY8" fmla="*/ 3186 h 10035"/>
                <a:gd name="connsiteX9" fmla="*/ 98 w 10108"/>
                <a:gd name="connsiteY9" fmla="*/ 4202 h 10035"/>
                <a:gd name="connsiteX10" fmla="*/ 710 w 10108"/>
                <a:gd name="connsiteY10" fmla="*/ 4701 h 10035"/>
                <a:gd name="connsiteX11" fmla="*/ 1502 w 10108"/>
                <a:gd name="connsiteY11" fmla="*/ 3973 h 10035"/>
                <a:gd name="connsiteX12" fmla="*/ 1819 w 10108"/>
                <a:gd name="connsiteY12" fmla="*/ 4532 h 10035"/>
                <a:gd name="connsiteX13" fmla="*/ 2454 w 10108"/>
                <a:gd name="connsiteY13" fmla="*/ 4535 h 10035"/>
                <a:gd name="connsiteX14" fmla="*/ 2599 w 10108"/>
                <a:gd name="connsiteY14" fmla="*/ 4869 h 10035"/>
                <a:gd name="connsiteX15" fmla="*/ 2454 w 10108"/>
                <a:gd name="connsiteY15" fmla="*/ 5425 h 10035"/>
                <a:gd name="connsiteX16" fmla="*/ 1791 w 10108"/>
                <a:gd name="connsiteY16" fmla="*/ 6259 h 10035"/>
                <a:gd name="connsiteX17" fmla="*/ 1588 w 10108"/>
                <a:gd name="connsiteY17" fmla="*/ 7231 h 10035"/>
                <a:gd name="connsiteX18" fmla="*/ 2309 w 10108"/>
                <a:gd name="connsiteY18" fmla="*/ 8202 h 10035"/>
                <a:gd name="connsiteX19" fmla="*/ 3193 w 10108"/>
                <a:gd name="connsiteY19" fmla="*/ 8150 h 10035"/>
                <a:gd name="connsiteX20" fmla="*/ 4078 w 10108"/>
                <a:gd name="connsiteY20" fmla="*/ 7816 h 10035"/>
                <a:gd name="connsiteX21" fmla="*/ 4974 w 10108"/>
                <a:gd name="connsiteY21" fmla="*/ 6720 h 10035"/>
                <a:gd name="connsiteX22" fmla="*/ 6133 w 10108"/>
                <a:gd name="connsiteY22" fmla="*/ 7564 h 10035"/>
                <a:gd name="connsiteX23" fmla="*/ 5997 w 10108"/>
                <a:gd name="connsiteY23" fmla="*/ 8620 h 10035"/>
                <a:gd name="connsiteX24" fmla="*/ 6874 w 10108"/>
                <a:gd name="connsiteY24" fmla="*/ 10035 h 10035"/>
                <a:gd name="connsiteX25" fmla="*/ 7978 w 10108"/>
                <a:gd name="connsiteY25" fmla="*/ 9409 h 10035"/>
                <a:gd name="connsiteX26" fmla="*/ 8908 w 10108"/>
                <a:gd name="connsiteY26" fmla="*/ 9164 h 10035"/>
                <a:gd name="connsiteX27" fmla="*/ 9410 w 10108"/>
                <a:gd name="connsiteY27" fmla="*/ 9147 h 10035"/>
                <a:gd name="connsiteX28" fmla="*/ 10108 w 10108"/>
                <a:gd name="connsiteY28" fmla="*/ 8120 h 10035"/>
                <a:gd name="connsiteX29" fmla="*/ 9775 w 10108"/>
                <a:gd name="connsiteY29" fmla="*/ 6671 h 10035"/>
                <a:gd name="connsiteX30" fmla="*/ 9722 w 10108"/>
                <a:gd name="connsiteY30" fmla="*/ 5404 h 10035"/>
                <a:gd name="connsiteX31" fmla="*/ 8979 w 10108"/>
                <a:gd name="connsiteY31" fmla="*/ 4864 h 10035"/>
                <a:gd name="connsiteX32" fmla="*/ 9008 w 10108"/>
                <a:gd name="connsiteY32" fmla="*/ 3759 h 10035"/>
                <a:gd name="connsiteX33" fmla="*/ 8787 w 10108"/>
                <a:gd name="connsiteY33" fmla="*/ 3150 h 10035"/>
                <a:gd name="connsiteX34" fmla="*/ 9305 w 10108"/>
                <a:gd name="connsiteY34" fmla="*/ 1702 h 10035"/>
                <a:gd name="connsiteX35" fmla="*/ 9305 w 10108"/>
                <a:gd name="connsiteY35" fmla="*/ 593 h 10035"/>
                <a:gd name="connsiteX36" fmla="*/ 8447 w 10108"/>
                <a:gd name="connsiteY36" fmla="*/ 405 h 10035"/>
                <a:gd name="connsiteX37" fmla="*/ 7979 w 10108"/>
                <a:gd name="connsiteY37" fmla="*/ 35 h 10035"/>
                <a:gd name="connsiteX38" fmla="*/ 6573 w 10108"/>
                <a:gd name="connsiteY38" fmla="*/ 201 h 10035"/>
                <a:gd name="connsiteX0" fmla="*/ 6573 w 10108"/>
                <a:gd name="connsiteY0" fmla="*/ 201 h 10035"/>
                <a:gd name="connsiteX1" fmla="*/ 4410 w 10108"/>
                <a:gd name="connsiteY1" fmla="*/ 564 h 10035"/>
                <a:gd name="connsiteX2" fmla="*/ 3942 w 10108"/>
                <a:gd name="connsiteY2" fmla="*/ 316 h 10035"/>
                <a:gd name="connsiteX3" fmla="*/ 3483 w 10108"/>
                <a:gd name="connsiteY3" fmla="*/ 368 h 10035"/>
                <a:gd name="connsiteX4" fmla="*/ 2479 w 10108"/>
                <a:gd name="connsiteY4" fmla="*/ 1015 h 10035"/>
                <a:gd name="connsiteX5" fmla="*/ 1574 w 10108"/>
                <a:gd name="connsiteY5" fmla="*/ 978 h 10035"/>
                <a:gd name="connsiteX6" fmla="*/ 845 w 10108"/>
                <a:gd name="connsiteY6" fmla="*/ 1588 h 10035"/>
                <a:gd name="connsiteX7" fmla="*/ 566 w 10108"/>
                <a:gd name="connsiteY7" fmla="*/ 2536 h 10035"/>
                <a:gd name="connsiteX8" fmla="*/ 123 w 10108"/>
                <a:gd name="connsiteY8" fmla="*/ 3186 h 10035"/>
                <a:gd name="connsiteX9" fmla="*/ 98 w 10108"/>
                <a:gd name="connsiteY9" fmla="*/ 4202 h 10035"/>
                <a:gd name="connsiteX10" fmla="*/ 710 w 10108"/>
                <a:gd name="connsiteY10" fmla="*/ 4701 h 10035"/>
                <a:gd name="connsiteX11" fmla="*/ 1502 w 10108"/>
                <a:gd name="connsiteY11" fmla="*/ 3973 h 10035"/>
                <a:gd name="connsiteX12" fmla="*/ 1819 w 10108"/>
                <a:gd name="connsiteY12" fmla="*/ 4532 h 10035"/>
                <a:gd name="connsiteX13" fmla="*/ 2454 w 10108"/>
                <a:gd name="connsiteY13" fmla="*/ 4535 h 10035"/>
                <a:gd name="connsiteX14" fmla="*/ 2599 w 10108"/>
                <a:gd name="connsiteY14" fmla="*/ 4869 h 10035"/>
                <a:gd name="connsiteX15" fmla="*/ 2454 w 10108"/>
                <a:gd name="connsiteY15" fmla="*/ 5425 h 10035"/>
                <a:gd name="connsiteX16" fmla="*/ 1791 w 10108"/>
                <a:gd name="connsiteY16" fmla="*/ 6259 h 10035"/>
                <a:gd name="connsiteX17" fmla="*/ 1588 w 10108"/>
                <a:gd name="connsiteY17" fmla="*/ 7231 h 10035"/>
                <a:gd name="connsiteX18" fmla="*/ 2309 w 10108"/>
                <a:gd name="connsiteY18" fmla="*/ 8202 h 10035"/>
                <a:gd name="connsiteX19" fmla="*/ 3193 w 10108"/>
                <a:gd name="connsiteY19" fmla="*/ 8150 h 10035"/>
                <a:gd name="connsiteX20" fmla="*/ 4078 w 10108"/>
                <a:gd name="connsiteY20" fmla="*/ 7816 h 10035"/>
                <a:gd name="connsiteX21" fmla="*/ 4849 w 10108"/>
                <a:gd name="connsiteY21" fmla="*/ 6805 h 10035"/>
                <a:gd name="connsiteX22" fmla="*/ 6133 w 10108"/>
                <a:gd name="connsiteY22" fmla="*/ 7564 h 10035"/>
                <a:gd name="connsiteX23" fmla="*/ 5997 w 10108"/>
                <a:gd name="connsiteY23" fmla="*/ 8620 h 10035"/>
                <a:gd name="connsiteX24" fmla="*/ 6874 w 10108"/>
                <a:gd name="connsiteY24" fmla="*/ 10035 h 10035"/>
                <a:gd name="connsiteX25" fmla="*/ 7978 w 10108"/>
                <a:gd name="connsiteY25" fmla="*/ 9409 h 10035"/>
                <a:gd name="connsiteX26" fmla="*/ 8908 w 10108"/>
                <a:gd name="connsiteY26" fmla="*/ 9164 h 10035"/>
                <a:gd name="connsiteX27" fmla="*/ 9410 w 10108"/>
                <a:gd name="connsiteY27" fmla="*/ 9147 h 10035"/>
                <a:gd name="connsiteX28" fmla="*/ 10108 w 10108"/>
                <a:gd name="connsiteY28" fmla="*/ 8120 h 10035"/>
                <a:gd name="connsiteX29" fmla="*/ 9775 w 10108"/>
                <a:gd name="connsiteY29" fmla="*/ 6671 h 10035"/>
                <a:gd name="connsiteX30" fmla="*/ 9722 w 10108"/>
                <a:gd name="connsiteY30" fmla="*/ 5404 h 10035"/>
                <a:gd name="connsiteX31" fmla="*/ 8979 w 10108"/>
                <a:gd name="connsiteY31" fmla="*/ 4864 h 10035"/>
                <a:gd name="connsiteX32" fmla="*/ 9008 w 10108"/>
                <a:gd name="connsiteY32" fmla="*/ 3759 h 10035"/>
                <a:gd name="connsiteX33" fmla="*/ 8787 w 10108"/>
                <a:gd name="connsiteY33" fmla="*/ 3150 h 10035"/>
                <a:gd name="connsiteX34" fmla="*/ 9305 w 10108"/>
                <a:gd name="connsiteY34" fmla="*/ 1702 h 10035"/>
                <a:gd name="connsiteX35" fmla="*/ 9305 w 10108"/>
                <a:gd name="connsiteY35" fmla="*/ 593 h 10035"/>
                <a:gd name="connsiteX36" fmla="*/ 8447 w 10108"/>
                <a:gd name="connsiteY36" fmla="*/ 405 h 10035"/>
                <a:gd name="connsiteX37" fmla="*/ 7979 w 10108"/>
                <a:gd name="connsiteY37" fmla="*/ 35 h 10035"/>
                <a:gd name="connsiteX38" fmla="*/ 6573 w 10108"/>
                <a:gd name="connsiteY38" fmla="*/ 201 h 10035"/>
                <a:gd name="connsiteX0" fmla="*/ 6573 w 10108"/>
                <a:gd name="connsiteY0" fmla="*/ 201 h 10035"/>
                <a:gd name="connsiteX1" fmla="*/ 4410 w 10108"/>
                <a:gd name="connsiteY1" fmla="*/ 564 h 10035"/>
                <a:gd name="connsiteX2" fmla="*/ 3942 w 10108"/>
                <a:gd name="connsiteY2" fmla="*/ 316 h 10035"/>
                <a:gd name="connsiteX3" fmla="*/ 3483 w 10108"/>
                <a:gd name="connsiteY3" fmla="*/ 368 h 10035"/>
                <a:gd name="connsiteX4" fmla="*/ 2479 w 10108"/>
                <a:gd name="connsiteY4" fmla="*/ 1015 h 10035"/>
                <a:gd name="connsiteX5" fmla="*/ 1574 w 10108"/>
                <a:gd name="connsiteY5" fmla="*/ 978 h 10035"/>
                <a:gd name="connsiteX6" fmla="*/ 845 w 10108"/>
                <a:gd name="connsiteY6" fmla="*/ 1588 h 10035"/>
                <a:gd name="connsiteX7" fmla="*/ 566 w 10108"/>
                <a:gd name="connsiteY7" fmla="*/ 2536 h 10035"/>
                <a:gd name="connsiteX8" fmla="*/ 123 w 10108"/>
                <a:gd name="connsiteY8" fmla="*/ 3186 h 10035"/>
                <a:gd name="connsiteX9" fmla="*/ 98 w 10108"/>
                <a:gd name="connsiteY9" fmla="*/ 4202 h 10035"/>
                <a:gd name="connsiteX10" fmla="*/ 710 w 10108"/>
                <a:gd name="connsiteY10" fmla="*/ 4701 h 10035"/>
                <a:gd name="connsiteX11" fmla="*/ 1502 w 10108"/>
                <a:gd name="connsiteY11" fmla="*/ 3973 h 10035"/>
                <a:gd name="connsiteX12" fmla="*/ 1819 w 10108"/>
                <a:gd name="connsiteY12" fmla="*/ 4532 h 10035"/>
                <a:gd name="connsiteX13" fmla="*/ 2454 w 10108"/>
                <a:gd name="connsiteY13" fmla="*/ 4535 h 10035"/>
                <a:gd name="connsiteX14" fmla="*/ 2599 w 10108"/>
                <a:gd name="connsiteY14" fmla="*/ 4869 h 10035"/>
                <a:gd name="connsiteX15" fmla="*/ 2454 w 10108"/>
                <a:gd name="connsiteY15" fmla="*/ 5425 h 10035"/>
                <a:gd name="connsiteX16" fmla="*/ 1791 w 10108"/>
                <a:gd name="connsiteY16" fmla="*/ 6259 h 10035"/>
                <a:gd name="connsiteX17" fmla="*/ 1588 w 10108"/>
                <a:gd name="connsiteY17" fmla="*/ 7231 h 10035"/>
                <a:gd name="connsiteX18" fmla="*/ 2309 w 10108"/>
                <a:gd name="connsiteY18" fmla="*/ 8202 h 10035"/>
                <a:gd name="connsiteX19" fmla="*/ 3193 w 10108"/>
                <a:gd name="connsiteY19" fmla="*/ 8150 h 10035"/>
                <a:gd name="connsiteX20" fmla="*/ 4078 w 10108"/>
                <a:gd name="connsiteY20" fmla="*/ 7816 h 10035"/>
                <a:gd name="connsiteX21" fmla="*/ 4849 w 10108"/>
                <a:gd name="connsiteY21" fmla="*/ 6805 h 10035"/>
                <a:gd name="connsiteX22" fmla="*/ 6133 w 10108"/>
                <a:gd name="connsiteY22" fmla="*/ 7564 h 10035"/>
                <a:gd name="connsiteX23" fmla="*/ 5997 w 10108"/>
                <a:gd name="connsiteY23" fmla="*/ 8620 h 10035"/>
                <a:gd name="connsiteX24" fmla="*/ 6874 w 10108"/>
                <a:gd name="connsiteY24" fmla="*/ 10035 h 10035"/>
                <a:gd name="connsiteX25" fmla="*/ 7978 w 10108"/>
                <a:gd name="connsiteY25" fmla="*/ 9409 h 10035"/>
                <a:gd name="connsiteX26" fmla="*/ 8908 w 10108"/>
                <a:gd name="connsiteY26" fmla="*/ 9164 h 10035"/>
                <a:gd name="connsiteX27" fmla="*/ 9410 w 10108"/>
                <a:gd name="connsiteY27" fmla="*/ 9147 h 10035"/>
                <a:gd name="connsiteX28" fmla="*/ 10108 w 10108"/>
                <a:gd name="connsiteY28" fmla="*/ 8120 h 10035"/>
                <a:gd name="connsiteX29" fmla="*/ 9775 w 10108"/>
                <a:gd name="connsiteY29" fmla="*/ 6671 h 10035"/>
                <a:gd name="connsiteX30" fmla="*/ 9722 w 10108"/>
                <a:gd name="connsiteY30" fmla="*/ 5404 h 10035"/>
                <a:gd name="connsiteX31" fmla="*/ 8979 w 10108"/>
                <a:gd name="connsiteY31" fmla="*/ 4864 h 10035"/>
                <a:gd name="connsiteX32" fmla="*/ 9008 w 10108"/>
                <a:gd name="connsiteY32" fmla="*/ 3759 h 10035"/>
                <a:gd name="connsiteX33" fmla="*/ 8787 w 10108"/>
                <a:gd name="connsiteY33" fmla="*/ 3150 h 10035"/>
                <a:gd name="connsiteX34" fmla="*/ 9305 w 10108"/>
                <a:gd name="connsiteY34" fmla="*/ 1702 h 10035"/>
                <a:gd name="connsiteX35" fmla="*/ 9305 w 10108"/>
                <a:gd name="connsiteY35" fmla="*/ 593 h 10035"/>
                <a:gd name="connsiteX36" fmla="*/ 8447 w 10108"/>
                <a:gd name="connsiteY36" fmla="*/ 405 h 10035"/>
                <a:gd name="connsiteX37" fmla="*/ 7979 w 10108"/>
                <a:gd name="connsiteY37" fmla="*/ 35 h 10035"/>
                <a:gd name="connsiteX38" fmla="*/ 6573 w 10108"/>
                <a:gd name="connsiteY38" fmla="*/ 201 h 10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10108" h="10035">
                  <a:moveTo>
                    <a:pt x="6573" y="201"/>
                  </a:moveTo>
                  <a:cubicBezTo>
                    <a:pt x="5677" y="-201"/>
                    <a:pt x="5217" y="523"/>
                    <a:pt x="4410" y="564"/>
                  </a:cubicBezTo>
                  <a:lnTo>
                    <a:pt x="3942" y="316"/>
                  </a:lnTo>
                  <a:cubicBezTo>
                    <a:pt x="3866" y="338"/>
                    <a:pt x="3727" y="251"/>
                    <a:pt x="3483" y="368"/>
                  </a:cubicBezTo>
                  <a:cubicBezTo>
                    <a:pt x="3239" y="485"/>
                    <a:pt x="2797" y="913"/>
                    <a:pt x="2479" y="1015"/>
                  </a:cubicBezTo>
                  <a:cubicBezTo>
                    <a:pt x="2161" y="1117"/>
                    <a:pt x="1829" y="818"/>
                    <a:pt x="1574" y="978"/>
                  </a:cubicBezTo>
                  <a:cubicBezTo>
                    <a:pt x="1303" y="1518"/>
                    <a:pt x="1013" y="1328"/>
                    <a:pt x="845" y="1588"/>
                  </a:cubicBezTo>
                  <a:cubicBezTo>
                    <a:pt x="677" y="1848"/>
                    <a:pt x="448" y="1863"/>
                    <a:pt x="566" y="2536"/>
                  </a:cubicBezTo>
                  <a:cubicBezTo>
                    <a:pt x="414" y="2990"/>
                    <a:pt x="528" y="3017"/>
                    <a:pt x="123" y="3186"/>
                  </a:cubicBezTo>
                  <a:cubicBezTo>
                    <a:pt x="-87" y="3411"/>
                    <a:pt x="16" y="4009"/>
                    <a:pt x="98" y="4202"/>
                  </a:cubicBezTo>
                  <a:cubicBezTo>
                    <a:pt x="105" y="4223"/>
                    <a:pt x="477" y="4739"/>
                    <a:pt x="710" y="4701"/>
                  </a:cubicBezTo>
                  <a:cubicBezTo>
                    <a:pt x="944" y="4663"/>
                    <a:pt x="1296" y="3841"/>
                    <a:pt x="1502" y="3973"/>
                  </a:cubicBezTo>
                  <a:cubicBezTo>
                    <a:pt x="1758" y="4126"/>
                    <a:pt x="1660" y="4513"/>
                    <a:pt x="1819" y="4532"/>
                  </a:cubicBezTo>
                  <a:cubicBezTo>
                    <a:pt x="1895" y="4569"/>
                    <a:pt x="2324" y="4479"/>
                    <a:pt x="2454" y="4535"/>
                  </a:cubicBezTo>
                  <a:cubicBezTo>
                    <a:pt x="2583" y="4591"/>
                    <a:pt x="2599" y="4869"/>
                    <a:pt x="2599" y="4869"/>
                  </a:cubicBezTo>
                  <a:cubicBezTo>
                    <a:pt x="2579" y="4988"/>
                    <a:pt x="2558" y="5285"/>
                    <a:pt x="2454" y="5425"/>
                  </a:cubicBezTo>
                  <a:cubicBezTo>
                    <a:pt x="2240" y="5712"/>
                    <a:pt x="1948" y="5615"/>
                    <a:pt x="1791" y="6259"/>
                  </a:cubicBezTo>
                  <a:cubicBezTo>
                    <a:pt x="1638" y="6467"/>
                    <a:pt x="1372" y="6991"/>
                    <a:pt x="1588" y="7231"/>
                  </a:cubicBezTo>
                  <a:cubicBezTo>
                    <a:pt x="1404" y="7901"/>
                    <a:pt x="1460" y="8776"/>
                    <a:pt x="2309" y="8202"/>
                  </a:cubicBezTo>
                  <a:cubicBezTo>
                    <a:pt x="2606" y="8186"/>
                    <a:pt x="2903" y="8180"/>
                    <a:pt x="3193" y="8150"/>
                  </a:cubicBezTo>
                  <a:cubicBezTo>
                    <a:pt x="3524" y="8118"/>
                    <a:pt x="3753" y="7895"/>
                    <a:pt x="4078" y="7816"/>
                  </a:cubicBezTo>
                  <a:cubicBezTo>
                    <a:pt x="4319" y="7633"/>
                    <a:pt x="4492" y="6142"/>
                    <a:pt x="4849" y="6805"/>
                  </a:cubicBezTo>
                  <a:cubicBezTo>
                    <a:pt x="5060" y="7808"/>
                    <a:pt x="5946" y="6982"/>
                    <a:pt x="6133" y="7564"/>
                  </a:cubicBezTo>
                  <a:cubicBezTo>
                    <a:pt x="6158" y="8216"/>
                    <a:pt x="6083" y="8202"/>
                    <a:pt x="5997" y="8620"/>
                  </a:cubicBezTo>
                  <a:cubicBezTo>
                    <a:pt x="6052" y="9318"/>
                    <a:pt x="6032" y="9618"/>
                    <a:pt x="6874" y="10035"/>
                  </a:cubicBezTo>
                  <a:cubicBezTo>
                    <a:pt x="8891" y="9957"/>
                    <a:pt x="7666" y="9559"/>
                    <a:pt x="7978" y="9409"/>
                  </a:cubicBezTo>
                  <a:cubicBezTo>
                    <a:pt x="8379" y="8946"/>
                    <a:pt x="8669" y="9208"/>
                    <a:pt x="8908" y="9164"/>
                  </a:cubicBezTo>
                  <a:cubicBezTo>
                    <a:pt x="9147" y="9120"/>
                    <a:pt x="9210" y="9321"/>
                    <a:pt x="9410" y="9147"/>
                  </a:cubicBezTo>
                  <a:cubicBezTo>
                    <a:pt x="9610" y="8973"/>
                    <a:pt x="9844" y="8711"/>
                    <a:pt x="10108" y="8120"/>
                  </a:cubicBezTo>
                  <a:cubicBezTo>
                    <a:pt x="10129" y="7160"/>
                    <a:pt x="9430" y="7675"/>
                    <a:pt x="9775" y="6671"/>
                  </a:cubicBezTo>
                  <a:cubicBezTo>
                    <a:pt x="9727" y="5889"/>
                    <a:pt x="9854" y="5705"/>
                    <a:pt x="9722" y="5404"/>
                  </a:cubicBezTo>
                  <a:cubicBezTo>
                    <a:pt x="9589" y="5103"/>
                    <a:pt x="9353" y="5379"/>
                    <a:pt x="8979" y="4864"/>
                  </a:cubicBezTo>
                  <a:cubicBezTo>
                    <a:pt x="8875" y="4718"/>
                    <a:pt x="9041" y="4045"/>
                    <a:pt x="9008" y="3759"/>
                  </a:cubicBezTo>
                  <a:cubicBezTo>
                    <a:pt x="8976" y="3473"/>
                    <a:pt x="8857" y="3352"/>
                    <a:pt x="8787" y="3150"/>
                  </a:cubicBezTo>
                  <a:cubicBezTo>
                    <a:pt x="8850" y="2644"/>
                    <a:pt x="8925" y="2134"/>
                    <a:pt x="9305" y="1702"/>
                  </a:cubicBezTo>
                  <a:cubicBezTo>
                    <a:pt x="9381" y="1333"/>
                    <a:pt x="9477" y="787"/>
                    <a:pt x="9305" y="593"/>
                  </a:cubicBezTo>
                  <a:cubicBezTo>
                    <a:pt x="8736" y="-50"/>
                    <a:pt x="8791" y="495"/>
                    <a:pt x="8447" y="405"/>
                  </a:cubicBezTo>
                  <a:cubicBezTo>
                    <a:pt x="8291" y="282"/>
                    <a:pt x="8198" y="-120"/>
                    <a:pt x="7979" y="35"/>
                  </a:cubicBezTo>
                  <a:cubicBezTo>
                    <a:pt x="7445" y="55"/>
                    <a:pt x="7259" y="829"/>
                    <a:pt x="6573" y="201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Text Box 5"/>
            <p:cNvSpPr txBox="1"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625900" y="4334522"/>
              <a:ext cx="4631899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2000" dirty="0"/>
                <a:t>key space (e.g., integers, strings)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4366722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z="3500" dirty="0"/>
              <a:t>Open Addressing: Quadratic Probing</a:t>
            </a:r>
          </a:p>
        </p:txBody>
      </p:sp>
      <p:sp>
        <p:nvSpPr>
          <p:cNvPr id="69634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57200" y="762000"/>
            <a:ext cx="8528756" cy="5486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We can avoid primary clustering by changing the probe function from just </a:t>
            </a:r>
            <a:r>
              <a:rPr lang="en-US" sz="2400" dirty="0" err="1"/>
              <a:t>i</a:t>
            </a:r>
            <a:r>
              <a:rPr lang="en-US" sz="2400" dirty="0"/>
              <a:t> to f(</a:t>
            </a:r>
            <a:r>
              <a:rPr lang="en-US" sz="2400" dirty="0" err="1"/>
              <a:t>i</a:t>
            </a:r>
            <a:r>
              <a:rPr lang="en-US" sz="2400" dirty="0"/>
              <a:t>)</a:t>
            </a:r>
          </a:p>
          <a:p>
            <a:pPr marL="463550" indent="0">
              <a:buNone/>
            </a:pPr>
            <a:r>
              <a:rPr lang="en-US" sz="2400" dirty="0"/>
              <a:t>(h(key) + f(</a:t>
            </a:r>
            <a:r>
              <a:rPr lang="en-US" sz="2400" dirty="0" err="1"/>
              <a:t>i</a:t>
            </a:r>
            <a:r>
              <a:rPr lang="en-US" sz="2400" dirty="0"/>
              <a:t>)) % </a:t>
            </a:r>
            <a:r>
              <a:rPr lang="en-US" sz="2400" dirty="0" err="1"/>
              <a:t>TableSize</a:t>
            </a:r>
            <a:endParaRPr lang="en-US" sz="2400" dirty="0"/>
          </a:p>
          <a:p>
            <a:pPr marL="46355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2400" dirty="0"/>
              <a:t>For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quadratic probing</a:t>
            </a:r>
            <a:r>
              <a:rPr lang="en-US" sz="2400" dirty="0"/>
              <a:t>, f(</a:t>
            </a:r>
            <a:r>
              <a:rPr lang="en-US" sz="2400" dirty="0" err="1"/>
              <a:t>i</a:t>
            </a:r>
            <a:r>
              <a:rPr lang="en-US" sz="2400" dirty="0"/>
              <a:t>) = i</a:t>
            </a:r>
            <a:r>
              <a:rPr lang="en-US" sz="2400" baseline="30000" dirty="0"/>
              <a:t>2</a:t>
            </a:r>
            <a:r>
              <a:rPr lang="en-US" sz="2400" dirty="0"/>
              <a:t>:</a:t>
            </a:r>
          </a:p>
          <a:p>
            <a:pPr marL="463550" indent="0">
              <a:buNone/>
              <a:tabLst>
                <a:tab pos="2405063" algn="l"/>
              </a:tabLst>
            </a:pPr>
            <a:r>
              <a:rPr lang="en-US" sz="2400" dirty="0"/>
              <a:t>0</a:t>
            </a:r>
            <a:r>
              <a:rPr lang="en-US" sz="2400" baseline="30000" dirty="0"/>
              <a:t>th</a:t>
            </a:r>
            <a:r>
              <a:rPr lang="en-US" sz="2400" dirty="0"/>
              <a:t> probe:	(h(key) + 0) % </a:t>
            </a:r>
            <a:r>
              <a:rPr lang="en-US" sz="2400" dirty="0" err="1"/>
              <a:t>TableSize</a:t>
            </a:r>
            <a:endParaRPr lang="en-US" sz="2400" dirty="0"/>
          </a:p>
          <a:p>
            <a:pPr marL="463550" indent="0">
              <a:buNone/>
              <a:tabLst>
                <a:tab pos="2405063" algn="l"/>
              </a:tabLst>
            </a:pPr>
            <a:r>
              <a:rPr lang="en-US" sz="2400" dirty="0"/>
              <a:t>1</a:t>
            </a:r>
            <a:r>
              <a:rPr lang="en-US" sz="2400" baseline="30000" dirty="0"/>
              <a:t>st</a:t>
            </a:r>
            <a:r>
              <a:rPr lang="en-US" sz="2400" dirty="0"/>
              <a:t> probe:	(h(key) + 1) % </a:t>
            </a:r>
            <a:r>
              <a:rPr lang="en-US" sz="2400" dirty="0" err="1"/>
              <a:t>TableSize</a:t>
            </a:r>
            <a:endParaRPr lang="en-US" sz="2400" dirty="0"/>
          </a:p>
          <a:p>
            <a:pPr marL="463550" indent="0">
              <a:buNone/>
              <a:tabLst>
                <a:tab pos="2405063" algn="l"/>
              </a:tabLst>
            </a:pPr>
            <a:r>
              <a:rPr lang="en-US" sz="2400" dirty="0"/>
              <a:t>2</a:t>
            </a:r>
            <a:r>
              <a:rPr lang="en-US" sz="2400" baseline="30000" dirty="0"/>
              <a:t>nd</a:t>
            </a:r>
            <a:r>
              <a:rPr lang="en-US" sz="2400" dirty="0"/>
              <a:t> probe:	(h(key) + 4) % </a:t>
            </a:r>
            <a:r>
              <a:rPr lang="en-US" sz="2400" dirty="0" err="1"/>
              <a:t>TableSize</a:t>
            </a:r>
            <a:endParaRPr lang="en-US" sz="2400" dirty="0"/>
          </a:p>
          <a:p>
            <a:pPr marL="463550" indent="0">
              <a:buNone/>
              <a:tabLst>
                <a:tab pos="2405063" algn="l"/>
              </a:tabLst>
            </a:pPr>
            <a:r>
              <a:rPr lang="en-US" sz="2400" dirty="0"/>
              <a:t>3</a:t>
            </a:r>
            <a:r>
              <a:rPr lang="en-US" sz="2400" baseline="30000" dirty="0"/>
              <a:t>rd</a:t>
            </a:r>
            <a:r>
              <a:rPr lang="en-US" sz="2400" dirty="0"/>
              <a:t> probe: 	(h(key) + 9) % </a:t>
            </a:r>
            <a:r>
              <a:rPr lang="en-US" sz="2400" dirty="0" err="1"/>
              <a:t>TableSize</a:t>
            </a:r>
            <a:endParaRPr lang="en-US" sz="2400" dirty="0"/>
          </a:p>
          <a:p>
            <a:pPr marL="463550" indent="0">
              <a:buNone/>
              <a:tabLst>
                <a:tab pos="2405063" algn="l"/>
              </a:tabLst>
            </a:pPr>
            <a:r>
              <a:rPr lang="en-US" sz="2400" dirty="0"/>
              <a:t>…</a:t>
            </a:r>
          </a:p>
          <a:p>
            <a:pPr marL="463550" indent="0">
              <a:buNone/>
              <a:tabLst>
                <a:tab pos="2405063" algn="l"/>
              </a:tabLst>
            </a:pPr>
            <a:r>
              <a:rPr lang="en-US" sz="2400" dirty="0" err="1"/>
              <a:t>i</a:t>
            </a:r>
            <a:r>
              <a:rPr lang="en-US" sz="2400" baseline="30000" dirty="0" err="1"/>
              <a:t>th</a:t>
            </a:r>
            <a:r>
              <a:rPr lang="en-US" sz="2400" dirty="0"/>
              <a:t> probe:	(h(key) + i</a:t>
            </a:r>
            <a:r>
              <a:rPr lang="en-US" sz="2400" baseline="30000" dirty="0"/>
              <a:t>2</a:t>
            </a:r>
            <a:r>
              <a:rPr lang="en-US" sz="2400" dirty="0"/>
              <a:t>) % </a:t>
            </a:r>
            <a:r>
              <a:rPr lang="en-US" sz="2400" dirty="0" err="1"/>
              <a:t>TableSize</a:t>
            </a:r>
            <a:endParaRPr lang="en-US" sz="2400" dirty="0"/>
          </a:p>
          <a:p>
            <a:endParaRPr lang="en-US" sz="1200" dirty="0"/>
          </a:p>
          <a:p>
            <a:pPr marL="0" indent="0">
              <a:buNone/>
            </a:pPr>
            <a:r>
              <a:rPr lang="en-US" sz="2400" dirty="0"/>
              <a:t>Intuition: Probes quickly "leave the neighborhood"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4294967295"/>
          </p:nvPr>
        </p:nvSpPr>
        <p:spPr>
          <a:xfrm>
            <a:off x="457200" y="635635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July 9, 2012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2124075" y="6356350"/>
            <a:ext cx="489585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CSE 332 Data Abstractions, Summer 2012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72445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Quadratic Probing Example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4294967295"/>
          </p:nvPr>
        </p:nvSpPr>
        <p:spPr>
          <a:xfrm>
            <a:off x="457200" y="635635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July 9, 2012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2124075" y="6356350"/>
            <a:ext cx="489585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CSE 332 Data Abstractions, Summer 2012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t>41</a:t>
            </a:fld>
            <a:endParaRPr lang="en-US"/>
          </a:p>
        </p:txBody>
      </p:sp>
      <p:graphicFrame>
        <p:nvGraphicFramePr>
          <p:cNvPr id="10" name="Group 64"/>
          <p:cNvGraphicFramePr>
            <a:graphicFrameLocks noGrp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194953375"/>
              </p:ext>
            </p:extLst>
          </p:nvPr>
        </p:nvGraphicFramePr>
        <p:xfrm>
          <a:off x="609600" y="1447800"/>
          <a:ext cx="1219200" cy="3817938"/>
        </p:xfrm>
        <a:graphic>
          <a:graphicData uri="http://schemas.openxmlformats.org/drawingml/2006/table">
            <a:tbl>
              <a:tblPr/>
              <a:tblGrid>
                <a:gridCol w="6386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3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4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5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6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7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8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8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9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50000"/>
                            <a:lumOff val="50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8" name="Text Box 49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914421" y="1120422"/>
            <a:ext cx="4405489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sz="2000" dirty="0" err="1"/>
              <a:t>TableSize</a:t>
            </a:r>
            <a:r>
              <a:rPr lang="en-US" sz="2000" dirty="0"/>
              <a:t> = 10</a:t>
            </a:r>
          </a:p>
          <a:p>
            <a:pPr>
              <a:spcBef>
                <a:spcPts val="600"/>
              </a:spcBef>
            </a:pPr>
            <a:r>
              <a:rPr lang="en-US" sz="2000" dirty="0"/>
              <a:t>insert(89)</a:t>
            </a:r>
          </a:p>
        </p:txBody>
      </p:sp>
    </p:spTree>
    <p:extLst>
      <p:ext uri="{BB962C8B-B14F-4D97-AF65-F5344CB8AC3E}">
        <p14:creationId xmlns:p14="http://schemas.microsoft.com/office/powerpoint/2010/main" val="124101733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Quadratic Probing Example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4294967295"/>
          </p:nvPr>
        </p:nvSpPr>
        <p:spPr>
          <a:xfrm>
            <a:off x="457200" y="635635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July 9, 2012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2124075" y="6356350"/>
            <a:ext cx="489585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CSE 332 Data Abstractions, Summer 2012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t>42</a:t>
            </a:fld>
            <a:endParaRPr lang="en-US"/>
          </a:p>
        </p:txBody>
      </p:sp>
      <p:graphicFrame>
        <p:nvGraphicFramePr>
          <p:cNvPr id="10" name="Group 64"/>
          <p:cNvGraphicFramePr>
            <a:graphicFrameLocks noGrp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549032761"/>
              </p:ext>
            </p:extLst>
          </p:nvPr>
        </p:nvGraphicFramePr>
        <p:xfrm>
          <a:off x="609600" y="1447800"/>
          <a:ext cx="1219200" cy="3817938"/>
        </p:xfrm>
        <a:graphic>
          <a:graphicData uri="http://schemas.openxmlformats.org/drawingml/2006/table">
            <a:tbl>
              <a:tblPr/>
              <a:tblGrid>
                <a:gridCol w="6386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3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4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5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6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7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8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8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9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j-lt"/>
                        </a:rPr>
                        <a:t>89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8" name="Text Box 49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914421" y="1120422"/>
            <a:ext cx="4405489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sz="2000" dirty="0" err="1"/>
              <a:t>TableSize</a:t>
            </a:r>
            <a:r>
              <a:rPr lang="en-US" sz="2000" dirty="0"/>
              <a:t> = 10</a:t>
            </a:r>
          </a:p>
          <a:p>
            <a:pPr>
              <a:spcBef>
                <a:spcPts val="600"/>
              </a:spcBef>
            </a:pPr>
            <a:r>
              <a:rPr lang="en-US" sz="2000" dirty="0"/>
              <a:t>insert(89)</a:t>
            </a:r>
          </a:p>
          <a:p>
            <a:pPr>
              <a:spcBef>
                <a:spcPts val="600"/>
              </a:spcBef>
            </a:pPr>
            <a:r>
              <a:rPr lang="en-US" sz="2000" dirty="0"/>
              <a:t>insert(18)</a:t>
            </a:r>
          </a:p>
        </p:txBody>
      </p:sp>
    </p:spTree>
    <p:extLst>
      <p:ext uri="{BB962C8B-B14F-4D97-AF65-F5344CB8AC3E}">
        <p14:creationId xmlns:p14="http://schemas.microsoft.com/office/powerpoint/2010/main" val="81158921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Quadratic Probing Example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4294967295"/>
          </p:nvPr>
        </p:nvSpPr>
        <p:spPr>
          <a:xfrm>
            <a:off x="457200" y="635635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July 9, 2012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2124075" y="6356350"/>
            <a:ext cx="489585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CSE 332 Data Abstractions, Summer 2012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t>43</a:t>
            </a:fld>
            <a:endParaRPr lang="en-US"/>
          </a:p>
        </p:txBody>
      </p:sp>
      <p:sp>
        <p:nvSpPr>
          <p:cNvPr id="95270" name="Text Box 49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914421" y="1120422"/>
            <a:ext cx="4405489" cy="1554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sz="2000" dirty="0" err="1"/>
              <a:t>TableSize</a:t>
            </a:r>
            <a:r>
              <a:rPr lang="en-US" sz="2000" dirty="0"/>
              <a:t> = 10</a:t>
            </a:r>
          </a:p>
          <a:p>
            <a:pPr>
              <a:spcBef>
                <a:spcPts val="600"/>
              </a:spcBef>
            </a:pPr>
            <a:r>
              <a:rPr lang="en-US" sz="2000" dirty="0"/>
              <a:t>insert(89)</a:t>
            </a:r>
          </a:p>
          <a:p>
            <a:pPr>
              <a:spcBef>
                <a:spcPts val="600"/>
              </a:spcBef>
            </a:pPr>
            <a:r>
              <a:rPr lang="en-US" sz="2000" dirty="0"/>
              <a:t>insert(18)</a:t>
            </a:r>
          </a:p>
          <a:p>
            <a:pPr>
              <a:spcBef>
                <a:spcPts val="600"/>
              </a:spcBef>
            </a:pPr>
            <a:r>
              <a:rPr lang="en-US" sz="2000" dirty="0"/>
              <a:t>insert(49)</a:t>
            </a:r>
          </a:p>
        </p:txBody>
      </p:sp>
      <p:graphicFrame>
        <p:nvGraphicFramePr>
          <p:cNvPr id="10" name="Group 64"/>
          <p:cNvGraphicFramePr>
            <a:graphicFrameLocks noGrp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180228296"/>
              </p:ext>
            </p:extLst>
          </p:nvPr>
        </p:nvGraphicFramePr>
        <p:xfrm>
          <a:off x="609600" y="1447800"/>
          <a:ext cx="1219200" cy="3817938"/>
        </p:xfrm>
        <a:graphic>
          <a:graphicData uri="http://schemas.openxmlformats.org/drawingml/2006/table">
            <a:tbl>
              <a:tblPr/>
              <a:tblGrid>
                <a:gridCol w="6386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3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4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5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6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7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8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8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j-lt"/>
                        </a:rPr>
                        <a:t>18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9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89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297811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Quadratic Probing Example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4294967295"/>
          </p:nvPr>
        </p:nvSpPr>
        <p:spPr>
          <a:xfrm>
            <a:off x="457200" y="635635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July 9, 2012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2124075" y="6356350"/>
            <a:ext cx="489585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CSE 332 Data Abstractions, Summer 2012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t>44</a:t>
            </a:fld>
            <a:endParaRPr lang="en-US"/>
          </a:p>
        </p:txBody>
      </p:sp>
      <p:sp>
        <p:nvSpPr>
          <p:cNvPr id="95270" name="Text Box 49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914421" y="1120422"/>
            <a:ext cx="4405489" cy="2708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sz="2000" dirty="0" err="1"/>
              <a:t>TableSize</a:t>
            </a:r>
            <a:r>
              <a:rPr lang="en-US" sz="2000" dirty="0"/>
              <a:t> = 10</a:t>
            </a:r>
          </a:p>
          <a:p>
            <a:pPr>
              <a:spcBef>
                <a:spcPts val="600"/>
              </a:spcBef>
            </a:pPr>
            <a:r>
              <a:rPr lang="en-US" sz="2000" dirty="0"/>
              <a:t>insert(89)</a:t>
            </a:r>
          </a:p>
          <a:p>
            <a:pPr>
              <a:spcBef>
                <a:spcPts val="600"/>
              </a:spcBef>
            </a:pPr>
            <a:r>
              <a:rPr lang="en-US" sz="2000" dirty="0"/>
              <a:t>insert(18)</a:t>
            </a:r>
          </a:p>
          <a:p>
            <a:pPr>
              <a:spcBef>
                <a:spcPts val="600"/>
              </a:spcBef>
            </a:pPr>
            <a:r>
              <a:rPr lang="en-US" sz="2000" dirty="0"/>
              <a:t>insert(49)</a:t>
            </a:r>
          </a:p>
          <a:p>
            <a:pPr marL="463550">
              <a:spcBef>
                <a:spcPts val="600"/>
              </a:spcBef>
            </a:pPr>
            <a:r>
              <a:rPr lang="en-US" sz="2000" dirty="0"/>
              <a:t>49 % 10 = 9 </a:t>
            </a:r>
            <a:r>
              <a:rPr lang="en-US" sz="2000" dirty="0">
                <a:solidFill>
                  <a:schemeClr val="accent2"/>
                </a:solidFill>
              </a:rPr>
              <a:t>collision!</a:t>
            </a:r>
          </a:p>
          <a:p>
            <a:pPr marL="463550">
              <a:spcBef>
                <a:spcPts val="600"/>
              </a:spcBef>
            </a:pPr>
            <a:r>
              <a:rPr lang="en-US" sz="2000" dirty="0"/>
              <a:t>(49 + 1) % 10 = 0</a:t>
            </a:r>
          </a:p>
          <a:p>
            <a:pPr>
              <a:spcBef>
                <a:spcPts val="600"/>
              </a:spcBef>
            </a:pPr>
            <a:r>
              <a:rPr lang="en-US" sz="2000" dirty="0"/>
              <a:t>insert(58)</a:t>
            </a:r>
          </a:p>
        </p:txBody>
      </p:sp>
      <p:graphicFrame>
        <p:nvGraphicFramePr>
          <p:cNvPr id="10" name="Group 64"/>
          <p:cNvGraphicFramePr>
            <a:graphicFrameLocks noGrp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726104078"/>
              </p:ext>
            </p:extLst>
          </p:nvPr>
        </p:nvGraphicFramePr>
        <p:xfrm>
          <a:off x="609600" y="1447800"/>
          <a:ext cx="1219200" cy="3817938"/>
        </p:xfrm>
        <a:graphic>
          <a:graphicData uri="http://schemas.openxmlformats.org/drawingml/2006/table">
            <a:tbl>
              <a:tblPr/>
              <a:tblGrid>
                <a:gridCol w="6386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j-lt"/>
                        </a:rPr>
                        <a:t>49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3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4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5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6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7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8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8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18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9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89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362448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Quadratic Probing Example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4294967295"/>
          </p:nvPr>
        </p:nvSpPr>
        <p:spPr>
          <a:xfrm>
            <a:off x="457200" y="635635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July 9, 2012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2124075" y="6356350"/>
            <a:ext cx="489585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CSE 332 Data Abstractions, Summer 2012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t>45</a:t>
            </a:fld>
            <a:endParaRPr lang="en-US"/>
          </a:p>
        </p:txBody>
      </p:sp>
      <p:sp>
        <p:nvSpPr>
          <p:cNvPr id="95270" name="Text Box 49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914421" y="1120422"/>
            <a:ext cx="4405489" cy="34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sz="2000" dirty="0" err="1"/>
              <a:t>TableSize</a:t>
            </a:r>
            <a:r>
              <a:rPr lang="en-US" sz="2000" dirty="0"/>
              <a:t> = 10</a:t>
            </a:r>
          </a:p>
          <a:p>
            <a:pPr>
              <a:spcBef>
                <a:spcPts val="600"/>
              </a:spcBef>
            </a:pPr>
            <a:r>
              <a:rPr lang="en-US" sz="2000" dirty="0"/>
              <a:t>insert(89)</a:t>
            </a:r>
          </a:p>
          <a:p>
            <a:pPr>
              <a:spcBef>
                <a:spcPts val="600"/>
              </a:spcBef>
            </a:pPr>
            <a:r>
              <a:rPr lang="en-US" sz="2000" dirty="0"/>
              <a:t>insert(18)</a:t>
            </a:r>
          </a:p>
          <a:p>
            <a:pPr>
              <a:spcBef>
                <a:spcPts val="600"/>
              </a:spcBef>
            </a:pPr>
            <a:r>
              <a:rPr lang="en-US" sz="2000" dirty="0"/>
              <a:t>insert(49)</a:t>
            </a:r>
          </a:p>
          <a:p>
            <a:pPr>
              <a:spcBef>
                <a:spcPts val="600"/>
              </a:spcBef>
            </a:pPr>
            <a:r>
              <a:rPr lang="en-US" sz="2000" dirty="0"/>
              <a:t>insert(58)</a:t>
            </a:r>
          </a:p>
          <a:p>
            <a:pPr marL="463550">
              <a:spcBef>
                <a:spcPts val="600"/>
              </a:spcBef>
            </a:pPr>
            <a:r>
              <a:rPr lang="en-US" sz="2000" dirty="0"/>
              <a:t>58 % 10 = 8 </a:t>
            </a:r>
            <a:r>
              <a:rPr lang="en-US" sz="2000" dirty="0">
                <a:solidFill>
                  <a:schemeClr val="accent2"/>
                </a:solidFill>
              </a:rPr>
              <a:t>collision!</a:t>
            </a:r>
          </a:p>
          <a:p>
            <a:pPr marL="463550">
              <a:spcBef>
                <a:spcPts val="600"/>
              </a:spcBef>
            </a:pPr>
            <a:r>
              <a:rPr lang="en-US" sz="2000" dirty="0"/>
              <a:t>(58 + 1) % 10 = 9 </a:t>
            </a:r>
            <a:r>
              <a:rPr lang="en-US" sz="2000" dirty="0">
                <a:solidFill>
                  <a:schemeClr val="accent2"/>
                </a:solidFill>
              </a:rPr>
              <a:t>collision!</a:t>
            </a:r>
            <a:endParaRPr lang="en-US" sz="2000" dirty="0"/>
          </a:p>
          <a:p>
            <a:pPr marL="463550">
              <a:spcBef>
                <a:spcPts val="600"/>
              </a:spcBef>
            </a:pPr>
            <a:r>
              <a:rPr lang="en-US" sz="2000" dirty="0"/>
              <a:t>(58 + 4) % 10 = 2</a:t>
            </a:r>
          </a:p>
          <a:p>
            <a:pPr>
              <a:spcBef>
                <a:spcPts val="600"/>
              </a:spcBef>
            </a:pPr>
            <a:r>
              <a:rPr lang="en-US" sz="2000" dirty="0"/>
              <a:t>insert(79)</a:t>
            </a:r>
          </a:p>
        </p:txBody>
      </p:sp>
      <p:graphicFrame>
        <p:nvGraphicFramePr>
          <p:cNvPr id="10" name="Group 64"/>
          <p:cNvGraphicFramePr>
            <a:graphicFrameLocks noGrp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351848320"/>
              </p:ext>
            </p:extLst>
          </p:nvPr>
        </p:nvGraphicFramePr>
        <p:xfrm>
          <a:off x="609600" y="1447800"/>
          <a:ext cx="1219200" cy="3817938"/>
        </p:xfrm>
        <a:graphic>
          <a:graphicData uri="http://schemas.openxmlformats.org/drawingml/2006/table">
            <a:tbl>
              <a:tblPr/>
              <a:tblGrid>
                <a:gridCol w="6386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49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j-lt"/>
                        </a:rPr>
                        <a:t>58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3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4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5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6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7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8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8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18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9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89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600584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Quadratic Probing Example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4294967295"/>
          </p:nvPr>
        </p:nvSpPr>
        <p:spPr>
          <a:xfrm>
            <a:off x="457200" y="635635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July 9, 2012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2124075" y="6356350"/>
            <a:ext cx="489585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CSE 332 Data Abstractions, Summer 2012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t>46</a:t>
            </a:fld>
            <a:endParaRPr lang="en-US"/>
          </a:p>
        </p:txBody>
      </p:sp>
      <p:sp>
        <p:nvSpPr>
          <p:cNvPr id="95270" name="Text Box 49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914421" y="1120422"/>
            <a:ext cx="4405489" cy="34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sz="2000" dirty="0" err="1"/>
              <a:t>TableSize</a:t>
            </a:r>
            <a:r>
              <a:rPr lang="en-US" sz="2000" dirty="0"/>
              <a:t> = 10</a:t>
            </a:r>
          </a:p>
          <a:p>
            <a:pPr>
              <a:spcBef>
                <a:spcPts val="600"/>
              </a:spcBef>
            </a:pPr>
            <a:r>
              <a:rPr lang="en-US" sz="2000" dirty="0"/>
              <a:t>insert(89)</a:t>
            </a:r>
          </a:p>
          <a:p>
            <a:pPr>
              <a:spcBef>
                <a:spcPts val="600"/>
              </a:spcBef>
            </a:pPr>
            <a:r>
              <a:rPr lang="en-US" sz="2000" dirty="0"/>
              <a:t>insert(18)</a:t>
            </a:r>
          </a:p>
          <a:p>
            <a:pPr>
              <a:spcBef>
                <a:spcPts val="600"/>
              </a:spcBef>
            </a:pPr>
            <a:r>
              <a:rPr lang="en-US" sz="2000" dirty="0"/>
              <a:t>insert(49)</a:t>
            </a:r>
          </a:p>
          <a:p>
            <a:pPr>
              <a:spcBef>
                <a:spcPts val="600"/>
              </a:spcBef>
            </a:pPr>
            <a:r>
              <a:rPr lang="en-US" sz="2000" dirty="0"/>
              <a:t>insert(58)</a:t>
            </a:r>
          </a:p>
          <a:p>
            <a:pPr>
              <a:spcBef>
                <a:spcPts val="600"/>
              </a:spcBef>
            </a:pPr>
            <a:r>
              <a:rPr lang="en-US" sz="2000" dirty="0"/>
              <a:t>insert(79)</a:t>
            </a:r>
          </a:p>
          <a:p>
            <a:pPr marL="463550">
              <a:spcBef>
                <a:spcPts val="600"/>
              </a:spcBef>
            </a:pPr>
            <a:r>
              <a:rPr lang="en-US" sz="2000" dirty="0"/>
              <a:t>79 % 10 = 9 </a:t>
            </a:r>
            <a:r>
              <a:rPr lang="en-US" sz="2000" dirty="0">
                <a:solidFill>
                  <a:schemeClr val="accent2"/>
                </a:solidFill>
              </a:rPr>
              <a:t>collision!</a:t>
            </a:r>
          </a:p>
          <a:p>
            <a:pPr marL="463550">
              <a:spcBef>
                <a:spcPts val="600"/>
              </a:spcBef>
            </a:pPr>
            <a:r>
              <a:rPr lang="en-US" sz="2000" dirty="0"/>
              <a:t>(79 + 1) % 10 = 0 </a:t>
            </a:r>
            <a:r>
              <a:rPr lang="en-US" sz="2000" dirty="0">
                <a:solidFill>
                  <a:schemeClr val="accent2"/>
                </a:solidFill>
              </a:rPr>
              <a:t>collision!</a:t>
            </a:r>
            <a:endParaRPr lang="en-US" sz="2000" dirty="0"/>
          </a:p>
          <a:p>
            <a:pPr marL="463550">
              <a:spcBef>
                <a:spcPts val="600"/>
              </a:spcBef>
            </a:pPr>
            <a:r>
              <a:rPr lang="en-US" sz="2000" dirty="0"/>
              <a:t>(79 + 4) % 10 = 3</a:t>
            </a:r>
          </a:p>
        </p:txBody>
      </p:sp>
      <p:graphicFrame>
        <p:nvGraphicFramePr>
          <p:cNvPr id="10" name="Group 64"/>
          <p:cNvGraphicFramePr>
            <a:graphicFrameLocks noGrp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720530565"/>
              </p:ext>
            </p:extLst>
          </p:nvPr>
        </p:nvGraphicFramePr>
        <p:xfrm>
          <a:off x="609600" y="1447800"/>
          <a:ext cx="1219200" cy="3817938"/>
        </p:xfrm>
        <a:graphic>
          <a:graphicData uri="http://schemas.openxmlformats.org/drawingml/2006/table">
            <a:tbl>
              <a:tblPr/>
              <a:tblGrid>
                <a:gridCol w="6386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49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58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3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j-lt"/>
                        </a:rPr>
                        <a:t>79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4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5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6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7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8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8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18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9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89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770555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Another Quadratic Probing Example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4294967295"/>
          </p:nvPr>
        </p:nvSpPr>
        <p:spPr>
          <a:xfrm>
            <a:off x="457200" y="635635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July 9, 2012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2124075" y="6356350"/>
            <a:ext cx="489585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CSE 332 Data Abstractions, Summer 2012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t>47</a:t>
            </a:fld>
            <a:endParaRPr lang="en-US"/>
          </a:p>
        </p:txBody>
      </p:sp>
      <p:graphicFrame>
        <p:nvGraphicFramePr>
          <p:cNvPr id="8" name="Group 64"/>
          <p:cNvGraphicFramePr>
            <a:graphicFrameLocks noGrp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860635610"/>
              </p:ext>
            </p:extLst>
          </p:nvPr>
        </p:nvGraphicFramePr>
        <p:xfrm>
          <a:off x="609600" y="1447800"/>
          <a:ext cx="1219200" cy="2667000"/>
        </p:xfrm>
        <a:graphic>
          <a:graphicData uri="http://schemas.openxmlformats.org/drawingml/2006/table">
            <a:tbl>
              <a:tblPr/>
              <a:tblGrid>
                <a:gridCol w="6386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+mj-lt"/>
                        </a:rPr>
                        <a:t>3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+mj-lt"/>
                        </a:rPr>
                        <a:t>4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+mj-lt"/>
                        </a:rPr>
                        <a:t>5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+mj-lt"/>
                        </a:rPr>
                        <a:t>6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9" name="Text Box 49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914421" y="1120422"/>
            <a:ext cx="4405489" cy="4247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defRPr/>
            </a:pPr>
            <a:r>
              <a:rPr lang="en-US" sz="2000" dirty="0" err="1"/>
              <a:t>TableSize</a:t>
            </a:r>
            <a:r>
              <a:rPr lang="en-US" sz="2000" dirty="0"/>
              <a:t> = 7</a:t>
            </a:r>
          </a:p>
          <a:p>
            <a:pPr eaLnBrk="0" hangingPunct="0">
              <a:spcBef>
                <a:spcPts val="600"/>
              </a:spcBef>
              <a:defRPr/>
            </a:pPr>
            <a:r>
              <a:rPr lang="en-US" sz="2000" dirty="0"/>
              <a:t>Insert:</a:t>
            </a:r>
          </a:p>
          <a:p>
            <a:pPr eaLnBrk="0" hangingPunct="0">
              <a:spcBef>
                <a:spcPts val="600"/>
              </a:spcBef>
              <a:defRPr/>
            </a:pPr>
            <a:r>
              <a:rPr lang="en-US" sz="2000" b="1" dirty="0"/>
              <a:t>76</a:t>
            </a:r>
            <a:r>
              <a:rPr lang="en-US" sz="2000" dirty="0"/>
              <a:t>               	(76 % 7 = 6)</a:t>
            </a:r>
          </a:p>
          <a:p>
            <a:pPr>
              <a:spcBef>
                <a:spcPts val="600"/>
              </a:spcBef>
              <a:defRPr/>
            </a:pPr>
            <a:r>
              <a:rPr lang="en-US" sz="2000" dirty="0"/>
              <a:t>40 		(40 % 7 = 5)</a:t>
            </a:r>
          </a:p>
          <a:p>
            <a:pPr marL="457200" indent="-457200">
              <a:spcBef>
                <a:spcPts val="600"/>
              </a:spcBef>
              <a:defRPr/>
            </a:pPr>
            <a:r>
              <a:rPr lang="en-US" sz="2000" dirty="0"/>
              <a:t>48			(48 % 7 = 6)</a:t>
            </a:r>
          </a:p>
          <a:p>
            <a:pPr>
              <a:spcBef>
                <a:spcPts val="600"/>
              </a:spcBef>
              <a:defRPr/>
            </a:pPr>
            <a:r>
              <a:rPr lang="en-US" sz="2000" dirty="0"/>
              <a:t>5 		(5 % 7 = 5)</a:t>
            </a:r>
          </a:p>
          <a:p>
            <a:pPr>
              <a:spcBef>
                <a:spcPts val="600"/>
              </a:spcBef>
              <a:defRPr/>
            </a:pPr>
            <a:r>
              <a:rPr lang="en-US" sz="2000" dirty="0"/>
              <a:t>55 		(55 % 7 = 6)</a:t>
            </a:r>
          </a:p>
          <a:p>
            <a:pPr>
              <a:spcBef>
                <a:spcPts val="600"/>
              </a:spcBef>
              <a:defRPr/>
            </a:pPr>
            <a:r>
              <a:rPr lang="en-US" sz="2000" dirty="0"/>
              <a:t>47 		(47 % 7 = 5)</a:t>
            </a:r>
          </a:p>
          <a:p>
            <a:pPr>
              <a:spcBef>
                <a:spcPts val="600"/>
              </a:spcBef>
              <a:defRPr/>
            </a:pPr>
            <a:endParaRPr lang="en-US" sz="2000" dirty="0"/>
          </a:p>
          <a:p>
            <a:pPr eaLnBrk="0" hangingPunct="0">
              <a:spcBef>
                <a:spcPts val="600"/>
              </a:spcBef>
              <a:defRPr/>
            </a:pPr>
            <a:endParaRPr lang="en-US" sz="2000" dirty="0"/>
          </a:p>
          <a:p>
            <a:pPr>
              <a:spcBef>
                <a:spcPts val="600"/>
              </a:spcBef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486752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Another Quadratic Probing Example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4294967295"/>
          </p:nvPr>
        </p:nvSpPr>
        <p:spPr>
          <a:xfrm>
            <a:off x="457200" y="635635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July 9, 2012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2124075" y="6356350"/>
            <a:ext cx="489585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CSE 332 Data Abstractions, Summer 2012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t>48</a:t>
            </a:fld>
            <a:endParaRPr lang="en-US"/>
          </a:p>
        </p:txBody>
      </p:sp>
      <p:graphicFrame>
        <p:nvGraphicFramePr>
          <p:cNvPr id="8" name="Group 64"/>
          <p:cNvGraphicFramePr>
            <a:graphicFrameLocks noGrp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827912764"/>
              </p:ext>
            </p:extLst>
          </p:nvPr>
        </p:nvGraphicFramePr>
        <p:xfrm>
          <a:off x="609600" y="1447800"/>
          <a:ext cx="1219200" cy="2667000"/>
        </p:xfrm>
        <a:graphic>
          <a:graphicData uri="http://schemas.openxmlformats.org/drawingml/2006/table">
            <a:tbl>
              <a:tblPr/>
              <a:tblGrid>
                <a:gridCol w="6386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+mj-lt"/>
                        </a:rPr>
                        <a:t>3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+mj-lt"/>
                        </a:rPr>
                        <a:t>4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+mj-lt"/>
                        </a:rPr>
                        <a:t>5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+mj-lt"/>
                        </a:rPr>
                        <a:t>6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j-lt"/>
                        </a:rPr>
                        <a:t>76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9" name="Text Box 49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914421" y="1120422"/>
            <a:ext cx="4405489" cy="4247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defRPr/>
            </a:pPr>
            <a:r>
              <a:rPr lang="en-US" sz="2000" dirty="0" err="1"/>
              <a:t>TableSize</a:t>
            </a:r>
            <a:r>
              <a:rPr lang="en-US" sz="2000" dirty="0"/>
              <a:t> = 7</a:t>
            </a:r>
          </a:p>
          <a:p>
            <a:pPr eaLnBrk="0" hangingPunct="0">
              <a:spcBef>
                <a:spcPts val="600"/>
              </a:spcBef>
              <a:defRPr/>
            </a:pPr>
            <a:r>
              <a:rPr lang="en-US" sz="2000" dirty="0"/>
              <a:t>Insert:</a:t>
            </a:r>
          </a:p>
          <a:p>
            <a:pPr eaLnBrk="0" hangingPunct="0">
              <a:spcBef>
                <a:spcPts val="600"/>
              </a:spcBef>
              <a:defRPr/>
            </a:pPr>
            <a:r>
              <a:rPr lang="en-US" sz="2000" dirty="0"/>
              <a:t>76               	(76 % 7 = 6)</a:t>
            </a:r>
          </a:p>
          <a:p>
            <a:pPr>
              <a:spcBef>
                <a:spcPts val="600"/>
              </a:spcBef>
              <a:defRPr/>
            </a:pPr>
            <a:r>
              <a:rPr lang="en-US" sz="2000" b="1" dirty="0"/>
              <a:t>40</a:t>
            </a:r>
            <a:r>
              <a:rPr lang="en-US" sz="2000" dirty="0"/>
              <a:t> 		(40 % 7 = 5)</a:t>
            </a:r>
          </a:p>
          <a:p>
            <a:pPr marL="457200" indent="-457200">
              <a:spcBef>
                <a:spcPts val="600"/>
              </a:spcBef>
              <a:defRPr/>
            </a:pPr>
            <a:r>
              <a:rPr lang="en-US" sz="2000" dirty="0"/>
              <a:t>48			(48 % 7 = 6)</a:t>
            </a:r>
          </a:p>
          <a:p>
            <a:pPr>
              <a:spcBef>
                <a:spcPts val="600"/>
              </a:spcBef>
              <a:defRPr/>
            </a:pPr>
            <a:r>
              <a:rPr lang="en-US" sz="2000" dirty="0"/>
              <a:t>5 		(5 % 7 = 5)</a:t>
            </a:r>
          </a:p>
          <a:p>
            <a:pPr>
              <a:spcBef>
                <a:spcPts val="600"/>
              </a:spcBef>
              <a:defRPr/>
            </a:pPr>
            <a:r>
              <a:rPr lang="en-US" sz="2000" dirty="0"/>
              <a:t>55 		(55 % 7 = 6)</a:t>
            </a:r>
          </a:p>
          <a:p>
            <a:pPr>
              <a:spcBef>
                <a:spcPts val="600"/>
              </a:spcBef>
              <a:defRPr/>
            </a:pPr>
            <a:r>
              <a:rPr lang="en-US" sz="2000" dirty="0"/>
              <a:t>47 		(47 % 7 = 5)</a:t>
            </a:r>
          </a:p>
          <a:p>
            <a:pPr>
              <a:spcBef>
                <a:spcPts val="600"/>
              </a:spcBef>
              <a:defRPr/>
            </a:pPr>
            <a:endParaRPr lang="en-US" sz="2000" dirty="0"/>
          </a:p>
          <a:p>
            <a:pPr eaLnBrk="0" hangingPunct="0">
              <a:spcBef>
                <a:spcPts val="600"/>
              </a:spcBef>
              <a:defRPr/>
            </a:pPr>
            <a:endParaRPr lang="en-US" sz="2000" dirty="0"/>
          </a:p>
          <a:p>
            <a:pPr>
              <a:spcBef>
                <a:spcPts val="600"/>
              </a:spcBef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2644883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Another Quadratic Probing Example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4294967295"/>
          </p:nvPr>
        </p:nvSpPr>
        <p:spPr>
          <a:xfrm>
            <a:off x="457200" y="635635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July 9, 2012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2124075" y="6356350"/>
            <a:ext cx="489585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CSE 332 Data Abstractions, Summer 2012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t>49</a:t>
            </a:fld>
            <a:endParaRPr lang="en-US"/>
          </a:p>
        </p:txBody>
      </p:sp>
      <p:graphicFrame>
        <p:nvGraphicFramePr>
          <p:cNvPr id="8" name="Group 64"/>
          <p:cNvGraphicFramePr>
            <a:graphicFrameLocks noGrp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182335542"/>
              </p:ext>
            </p:extLst>
          </p:nvPr>
        </p:nvGraphicFramePr>
        <p:xfrm>
          <a:off x="609600" y="1447800"/>
          <a:ext cx="1219200" cy="2667000"/>
        </p:xfrm>
        <a:graphic>
          <a:graphicData uri="http://schemas.openxmlformats.org/drawingml/2006/table">
            <a:tbl>
              <a:tblPr/>
              <a:tblGrid>
                <a:gridCol w="6386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+mj-lt"/>
                        </a:rPr>
                        <a:t>3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+mj-lt"/>
                        </a:rPr>
                        <a:t>4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+mj-lt"/>
                        </a:rPr>
                        <a:t>5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j-lt"/>
                        </a:rPr>
                        <a:t>40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+mj-lt"/>
                        </a:rPr>
                        <a:t>6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76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9" name="Text Box 49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914421" y="1120422"/>
            <a:ext cx="4405489" cy="4247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defRPr/>
            </a:pPr>
            <a:r>
              <a:rPr lang="en-US" sz="2000" dirty="0" err="1"/>
              <a:t>TableSize</a:t>
            </a:r>
            <a:r>
              <a:rPr lang="en-US" sz="2000" dirty="0"/>
              <a:t> = 7</a:t>
            </a:r>
          </a:p>
          <a:p>
            <a:pPr eaLnBrk="0" hangingPunct="0">
              <a:spcBef>
                <a:spcPts val="600"/>
              </a:spcBef>
              <a:defRPr/>
            </a:pPr>
            <a:r>
              <a:rPr lang="en-US" sz="2000" dirty="0"/>
              <a:t>Insert:</a:t>
            </a:r>
          </a:p>
          <a:p>
            <a:pPr eaLnBrk="0" hangingPunct="0">
              <a:spcBef>
                <a:spcPts val="600"/>
              </a:spcBef>
              <a:defRPr/>
            </a:pPr>
            <a:r>
              <a:rPr lang="en-US" sz="2000" dirty="0"/>
              <a:t>76               	(76 % 7 = 6)</a:t>
            </a:r>
          </a:p>
          <a:p>
            <a:pPr>
              <a:spcBef>
                <a:spcPts val="600"/>
              </a:spcBef>
              <a:defRPr/>
            </a:pPr>
            <a:r>
              <a:rPr lang="en-US" sz="2000" dirty="0"/>
              <a:t>40 		(40 % 7 = 5)</a:t>
            </a:r>
          </a:p>
          <a:p>
            <a:pPr marL="457200" indent="-457200">
              <a:spcBef>
                <a:spcPts val="600"/>
              </a:spcBef>
              <a:defRPr/>
            </a:pPr>
            <a:r>
              <a:rPr lang="en-US" sz="2000" b="1" dirty="0"/>
              <a:t>48</a:t>
            </a:r>
            <a:r>
              <a:rPr lang="en-US" sz="2000" dirty="0"/>
              <a:t>			(48 % 7 = 6)</a:t>
            </a:r>
          </a:p>
          <a:p>
            <a:pPr>
              <a:spcBef>
                <a:spcPts val="600"/>
              </a:spcBef>
              <a:defRPr/>
            </a:pPr>
            <a:r>
              <a:rPr lang="en-US" sz="2000" dirty="0"/>
              <a:t>5 		(5 % 7 = 5)</a:t>
            </a:r>
          </a:p>
          <a:p>
            <a:pPr>
              <a:spcBef>
                <a:spcPts val="600"/>
              </a:spcBef>
              <a:defRPr/>
            </a:pPr>
            <a:r>
              <a:rPr lang="en-US" sz="2000" dirty="0"/>
              <a:t>55 		(55 % 7 = 6)</a:t>
            </a:r>
          </a:p>
          <a:p>
            <a:pPr>
              <a:spcBef>
                <a:spcPts val="600"/>
              </a:spcBef>
              <a:defRPr/>
            </a:pPr>
            <a:r>
              <a:rPr lang="en-US" sz="2000" dirty="0"/>
              <a:t>47 		(47 % 7 = 5)</a:t>
            </a:r>
          </a:p>
          <a:p>
            <a:pPr>
              <a:spcBef>
                <a:spcPts val="600"/>
              </a:spcBef>
              <a:defRPr/>
            </a:pPr>
            <a:endParaRPr lang="en-US" sz="2000" dirty="0"/>
          </a:p>
          <a:p>
            <a:pPr eaLnBrk="0" hangingPunct="0">
              <a:spcBef>
                <a:spcPts val="600"/>
              </a:spcBef>
              <a:defRPr/>
            </a:pPr>
            <a:endParaRPr lang="en-US" sz="2000" dirty="0"/>
          </a:p>
          <a:p>
            <a:pPr>
              <a:spcBef>
                <a:spcPts val="600"/>
              </a:spcBef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822098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to Hash?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600" dirty="0"/>
              <a:t>We will focus on two most common things to hash: </a:t>
            </a:r>
            <a:r>
              <a:rPr lang="en-US" sz="2600" dirty="0" err="1">
                <a:solidFill>
                  <a:schemeClr val="accent5">
                    <a:lumMod val="75000"/>
                  </a:schemeClr>
                </a:solidFill>
              </a:rPr>
              <a:t>ints</a:t>
            </a:r>
            <a:r>
              <a:rPr lang="en-US" sz="2600" dirty="0"/>
              <a:t> and </a:t>
            </a:r>
            <a:r>
              <a:rPr lang="en-US" sz="2600" dirty="0">
                <a:solidFill>
                  <a:schemeClr val="accent5">
                    <a:lumMod val="75000"/>
                  </a:schemeClr>
                </a:solidFill>
              </a:rPr>
              <a:t>strings</a:t>
            </a:r>
            <a:endParaRPr lang="en-US" sz="2600" dirty="0"/>
          </a:p>
          <a:p>
            <a:pPr marL="0" indent="0">
              <a:buNone/>
            </a:pPr>
            <a:endParaRPr lang="en-US" sz="1000" dirty="0"/>
          </a:p>
          <a:p>
            <a:pPr marL="0" indent="0">
              <a:buNone/>
            </a:pPr>
            <a:r>
              <a:rPr lang="en-US" sz="2600" dirty="0"/>
              <a:t>If you have objects with several fields, it is usually best to  hash most of the "identifying fields" to avoid collisions:</a:t>
            </a:r>
          </a:p>
          <a:p>
            <a:pPr marL="0" indent="0">
              <a:buNone/>
            </a:pPr>
            <a:endParaRPr lang="en-US" sz="1000" dirty="0"/>
          </a:p>
          <a:p>
            <a:pPr marL="457200" lvl="1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class Person { 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	String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firstName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middleName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lastName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Date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birthDate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; 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…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57150" indent="0">
              <a:buNone/>
            </a:pPr>
            <a:endParaRPr lang="en-US" sz="1000" dirty="0"/>
          </a:p>
          <a:p>
            <a:pPr marL="0" indent="0">
              <a:buNone/>
            </a:pPr>
            <a:r>
              <a:rPr lang="en-US" sz="2600" dirty="0"/>
              <a:t>An inherent trade-off:</a:t>
            </a:r>
          </a:p>
          <a:p>
            <a:pPr marL="0" indent="0" algn="ctr">
              <a:buNone/>
            </a:pPr>
            <a:r>
              <a:rPr lang="en-US" sz="2600" dirty="0"/>
              <a:t>hashing-time vs. collision-avoidance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457200" y="635635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July 9, 2012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2124075" y="6356350"/>
            <a:ext cx="489585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CSE 332 Data Abstractions, Summer 2012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724400" y="4468799"/>
            <a:ext cx="2965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use these four values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3962400" y="4011600"/>
            <a:ext cx="1371600" cy="457200"/>
          </a:xfrm>
          <a:prstGeom prst="straightConnector1">
            <a:avLst/>
          </a:prstGeom>
          <a:ln w="25400">
            <a:solidFill>
              <a:schemeClr val="accent3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 flipV="1">
            <a:off x="5130800" y="4052332"/>
            <a:ext cx="863600" cy="416467"/>
          </a:xfrm>
          <a:prstGeom prst="straightConnector1">
            <a:avLst/>
          </a:prstGeom>
          <a:ln w="25400">
            <a:solidFill>
              <a:schemeClr val="accent3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6207338" y="4052332"/>
            <a:ext cx="362795" cy="416467"/>
          </a:xfrm>
          <a:prstGeom prst="straightConnector1">
            <a:avLst/>
          </a:prstGeom>
          <a:ln w="25400">
            <a:solidFill>
              <a:schemeClr val="accent3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 flipV="1">
            <a:off x="3064933" y="4429099"/>
            <a:ext cx="1583267" cy="224366"/>
          </a:xfrm>
          <a:prstGeom prst="straightConnector1">
            <a:avLst/>
          </a:prstGeom>
          <a:ln w="25400">
            <a:solidFill>
              <a:schemeClr val="accent3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604543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Another Quadratic Probing Example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4294967295"/>
          </p:nvPr>
        </p:nvSpPr>
        <p:spPr>
          <a:xfrm>
            <a:off x="457200" y="635635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July 9, 2012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2124075" y="6356350"/>
            <a:ext cx="489585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CSE 332 Data Abstractions, Summer 2012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t>50</a:t>
            </a:fld>
            <a:endParaRPr lang="en-US"/>
          </a:p>
        </p:txBody>
      </p:sp>
      <p:graphicFrame>
        <p:nvGraphicFramePr>
          <p:cNvPr id="8" name="Group 64"/>
          <p:cNvGraphicFramePr>
            <a:graphicFrameLocks noGrp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218667130"/>
              </p:ext>
            </p:extLst>
          </p:nvPr>
        </p:nvGraphicFramePr>
        <p:xfrm>
          <a:off x="609600" y="1447800"/>
          <a:ext cx="1219200" cy="2667000"/>
        </p:xfrm>
        <a:graphic>
          <a:graphicData uri="http://schemas.openxmlformats.org/drawingml/2006/table">
            <a:tbl>
              <a:tblPr/>
              <a:tblGrid>
                <a:gridCol w="6386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j-lt"/>
                        </a:rPr>
                        <a:t>48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+mj-lt"/>
                        </a:rPr>
                        <a:t>3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+mj-lt"/>
                        </a:rPr>
                        <a:t>4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+mj-lt"/>
                        </a:rPr>
                        <a:t>5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40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+mj-lt"/>
                        </a:rPr>
                        <a:t>6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76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9" name="Text Box 49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914421" y="1120422"/>
            <a:ext cx="4405489" cy="4247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defRPr/>
            </a:pPr>
            <a:r>
              <a:rPr lang="en-US" sz="2000" dirty="0" err="1"/>
              <a:t>TableSize</a:t>
            </a:r>
            <a:r>
              <a:rPr lang="en-US" sz="2000" dirty="0"/>
              <a:t> = 7</a:t>
            </a:r>
          </a:p>
          <a:p>
            <a:pPr eaLnBrk="0" hangingPunct="0">
              <a:spcBef>
                <a:spcPts val="600"/>
              </a:spcBef>
              <a:defRPr/>
            </a:pPr>
            <a:r>
              <a:rPr lang="en-US" sz="2000" dirty="0"/>
              <a:t>Insert:</a:t>
            </a:r>
          </a:p>
          <a:p>
            <a:pPr eaLnBrk="0" hangingPunct="0">
              <a:spcBef>
                <a:spcPts val="600"/>
              </a:spcBef>
              <a:defRPr/>
            </a:pPr>
            <a:r>
              <a:rPr lang="en-US" sz="2000" dirty="0"/>
              <a:t>76               	(76 % 7 = 6)</a:t>
            </a:r>
          </a:p>
          <a:p>
            <a:pPr>
              <a:spcBef>
                <a:spcPts val="600"/>
              </a:spcBef>
              <a:defRPr/>
            </a:pPr>
            <a:r>
              <a:rPr lang="en-US" sz="2000" dirty="0"/>
              <a:t>40 		(40 % 7 = 5)</a:t>
            </a:r>
          </a:p>
          <a:p>
            <a:pPr marL="457200" indent="-457200">
              <a:spcBef>
                <a:spcPts val="600"/>
              </a:spcBef>
              <a:defRPr/>
            </a:pPr>
            <a:r>
              <a:rPr lang="en-US" sz="2000" dirty="0"/>
              <a:t>48			(48 % 7 = 6)</a:t>
            </a:r>
          </a:p>
          <a:p>
            <a:pPr>
              <a:spcBef>
                <a:spcPts val="600"/>
              </a:spcBef>
              <a:defRPr/>
            </a:pPr>
            <a:r>
              <a:rPr lang="en-US" sz="2000" b="1" dirty="0"/>
              <a:t>5</a:t>
            </a:r>
            <a:r>
              <a:rPr lang="en-US" sz="2000" dirty="0"/>
              <a:t> 		(5 % 7 = 5)</a:t>
            </a:r>
          </a:p>
          <a:p>
            <a:pPr>
              <a:spcBef>
                <a:spcPts val="600"/>
              </a:spcBef>
              <a:defRPr/>
            </a:pPr>
            <a:r>
              <a:rPr lang="en-US" sz="2000" dirty="0"/>
              <a:t>55 		(55 % 7 = 6)</a:t>
            </a:r>
          </a:p>
          <a:p>
            <a:pPr>
              <a:spcBef>
                <a:spcPts val="600"/>
              </a:spcBef>
              <a:defRPr/>
            </a:pPr>
            <a:r>
              <a:rPr lang="en-US" sz="2000" dirty="0"/>
              <a:t>47 		(47 % 7 = 5)</a:t>
            </a:r>
          </a:p>
          <a:p>
            <a:pPr>
              <a:spcBef>
                <a:spcPts val="600"/>
              </a:spcBef>
              <a:defRPr/>
            </a:pPr>
            <a:endParaRPr lang="en-US" sz="2000" dirty="0"/>
          </a:p>
          <a:p>
            <a:pPr eaLnBrk="0" hangingPunct="0">
              <a:spcBef>
                <a:spcPts val="600"/>
              </a:spcBef>
              <a:defRPr/>
            </a:pPr>
            <a:endParaRPr lang="en-US" sz="2000" dirty="0"/>
          </a:p>
          <a:p>
            <a:pPr>
              <a:spcBef>
                <a:spcPts val="600"/>
              </a:spcBef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5643028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Another Quadratic Probing Example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4294967295"/>
          </p:nvPr>
        </p:nvSpPr>
        <p:spPr>
          <a:xfrm>
            <a:off x="457200" y="635635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July 9, 2012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2124075" y="6356350"/>
            <a:ext cx="489585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CSE 332 Data Abstractions, Summer 2012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t>51</a:t>
            </a:fld>
            <a:endParaRPr lang="en-US"/>
          </a:p>
        </p:txBody>
      </p:sp>
      <p:graphicFrame>
        <p:nvGraphicFramePr>
          <p:cNvPr id="8" name="Group 64"/>
          <p:cNvGraphicFramePr>
            <a:graphicFrameLocks noGrp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134693341"/>
              </p:ext>
            </p:extLst>
          </p:nvPr>
        </p:nvGraphicFramePr>
        <p:xfrm>
          <a:off x="609600" y="1447800"/>
          <a:ext cx="1219200" cy="2667000"/>
        </p:xfrm>
        <a:graphic>
          <a:graphicData uri="http://schemas.openxmlformats.org/drawingml/2006/table">
            <a:tbl>
              <a:tblPr/>
              <a:tblGrid>
                <a:gridCol w="6386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48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j-lt"/>
                        </a:rPr>
                        <a:t>5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+mj-lt"/>
                        </a:rPr>
                        <a:t>3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+mj-lt"/>
                        </a:rPr>
                        <a:t>4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+mj-lt"/>
                        </a:rPr>
                        <a:t>5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40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+mj-lt"/>
                        </a:rPr>
                        <a:t>6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76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9" name="Text Box 49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914421" y="1120422"/>
            <a:ext cx="4405489" cy="4247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defRPr/>
            </a:pPr>
            <a:r>
              <a:rPr lang="en-US" sz="2000" dirty="0" err="1"/>
              <a:t>TableSize</a:t>
            </a:r>
            <a:r>
              <a:rPr lang="en-US" sz="2000" dirty="0"/>
              <a:t> = 7</a:t>
            </a:r>
          </a:p>
          <a:p>
            <a:pPr eaLnBrk="0" hangingPunct="0">
              <a:spcBef>
                <a:spcPts val="600"/>
              </a:spcBef>
              <a:defRPr/>
            </a:pPr>
            <a:r>
              <a:rPr lang="en-US" sz="2000" dirty="0"/>
              <a:t>Insert:</a:t>
            </a:r>
          </a:p>
          <a:p>
            <a:pPr marL="457200" indent="-457200" eaLnBrk="0" hangingPunct="0">
              <a:spcBef>
                <a:spcPts val="600"/>
              </a:spcBef>
              <a:buFontTx/>
              <a:buAutoNum type="arabicPlain" startAt="76"/>
              <a:defRPr/>
            </a:pPr>
            <a:r>
              <a:rPr lang="en-US" sz="2000" dirty="0"/>
              <a:t> 		(76 % 7 = 6)</a:t>
            </a:r>
          </a:p>
          <a:p>
            <a:pPr marL="457200" indent="-457200">
              <a:spcBef>
                <a:spcPts val="600"/>
              </a:spcBef>
              <a:buFontTx/>
              <a:buAutoNum type="arabicPlain" startAt="40"/>
              <a:defRPr/>
            </a:pPr>
            <a:r>
              <a:rPr lang="en-US" sz="2000" dirty="0"/>
              <a:t> 		(40 % 7 = 5)</a:t>
            </a:r>
          </a:p>
          <a:p>
            <a:pPr marL="457200" indent="-457200">
              <a:spcBef>
                <a:spcPts val="600"/>
              </a:spcBef>
              <a:defRPr/>
            </a:pPr>
            <a:r>
              <a:rPr lang="en-US" sz="2000" dirty="0"/>
              <a:t>48			(48 % 7 = 6)</a:t>
            </a:r>
          </a:p>
          <a:p>
            <a:pPr>
              <a:spcBef>
                <a:spcPts val="600"/>
              </a:spcBef>
              <a:defRPr/>
            </a:pPr>
            <a:r>
              <a:rPr lang="en-US" sz="2000" dirty="0"/>
              <a:t>5 		(5 % 7 = 5)</a:t>
            </a:r>
          </a:p>
          <a:p>
            <a:pPr>
              <a:spcBef>
                <a:spcPts val="600"/>
              </a:spcBef>
              <a:defRPr/>
            </a:pPr>
            <a:r>
              <a:rPr lang="en-US" sz="2000" b="1" dirty="0"/>
              <a:t>55</a:t>
            </a:r>
            <a:r>
              <a:rPr lang="en-US" sz="2000" dirty="0"/>
              <a:t> 		(55 % 7 = 6)</a:t>
            </a:r>
          </a:p>
          <a:p>
            <a:pPr>
              <a:spcBef>
                <a:spcPts val="600"/>
              </a:spcBef>
              <a:defRPr/>
            </a:pPr>
            <a:r>
              <a:rPr lang="en-US" sz="2000" dirty="0"/>
              <a:t>47 		(47 % 7 = 5)</a:t>
            </a:r>
          </a:p>
          <a:p>
            <a:pPr>
              <a:spcBef>
                <a:spcPts val="600"/>
              </a:spcBef>
              <a:defRPr/>
            </a:pPr>
            <a:endParaRPr lang="en-US" sz="2000" dirty="0"/>
          </a:p>
          <a:p>
            <a:pPr eaLnBrk="0" hangingPunct="0">
              <a:spcBef>
                <a:spcPts val="600"/>
              </a:spcBef>
              <a:defRPr/>
            </a:pPr>
            <a:endParaRPr lang="en-US" sz="2000" dirty="0"/>
          </a:p>
          <a:p>
            <a:pPr>
              <a:spcBef>
                <a:spcPts val="600"/>
              </a:spcBef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1156785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Another Quadratic Probing Example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4294967295"/>
          </p:nvPr>
        </p:nvSpPr>
        <p:spPr>
          <a:xfrm>
            <a:off x="457200" y="635635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July 9, 2012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2124075" y="6356350"/>
            <a:ext cx="489585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CSE 332 Data Abstractions, Summer 2012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t>52</a:t>
            </a:fld>
            <a:endParaRPr lang="en-US"/>
          </a:p>
        </p:txBody>
      </p:sp>
      <p:graphicFrame>
        <p:nvGraphicFramePr>
          <p:cNvPr id="8" name="Group 64"/>
          <p:cNvGraphicFramePr>
            <a:graphicFrameLocks noGrp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855067064"/>
              </p:ext>
            </p:extLst>
          </p:nvPr>
        </p:nvGraphicFramePr>
        <p:xfrm>
          <a:off x="609600" y="1447800"/>
          <a:ext cx="1219200" cy="2667000"/>
        </p:xfrm>
        <a:graphic>
          <a:graphicData uri="http://schemas.openxmlformats.org/drawingml/2006/table">
            <a:tbl>
              <a:tblPr/>
              <a:tblGrid>
                <a:gridCol w="6386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48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5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+mj-lt"/>
                        </a:rPr>
                        <a:t>3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j-lt"/>
                        </a:rPr>
                        <a:t>55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+mj-lt"/>
                        </a:rPr>
                        <a:t>4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+mj-lt"/>
                        </a:rPr>
                        <a:t>5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40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+mj-lt"/>
                        </a:rPr>
                        <a:t>6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76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9" name="Text Box 49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914421" y="1120422"/>
            <a:ext cx="4405489" cy="4247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defRPr/>
            </a:pPr>
            <a:r>
              <a:rPr lang="en-US" sz="2000" dirty="0" err="1"/>
              <a:t>TableSize</a:t>
            </a:r>
            <a:r>
              <a:rPr lang="en-US" sz="2000" dirty="0"/>
              <a:t> = 7</a:t>
            </a:r>
          </a:p>
          <a:p>
            <a:pPr eaLnBrk="0" hangingPunct="0">
              <a:spcBef>
                <a:spcPts val="600"/>
              </a:spcBef>
              <a:defRPr/>
            </a:pPr>
            <a:r>
              <a:rPr lang="en-US" sz="2000" dirty="0"/>
              <a:t>Insert:</a:t>
            </a:r>
          </a:p>
          <a:p>
            <a:pPr eaLnBrk="0" hangingPunct="0">
              <a:spcBef>
                <a:spcPts val="600"/>
              </a:spcBef>
              <a:defRPr/>
            </a:pPr>
            <a:r>
              <a:rPr lang="en-US" sz="2000" dirty="0"/>
              <a:t>76               	(76 % 7 = 6)</a:t>
            </a:r>
          </a:p>
          <a:p>
            <a:pPr>
              <a:spcBef>
                <a:spcPts val="600"/>
              </a:spcBef>
              <a:defRPr/>
            </a:pPr>
            <a:r>
              <a:rPr lang="en-US" sz="2000" dirty="0"/>
              <a:t>40 		(40 % 7 = 5)</a:t>
            </a:r>
          </a:p>
          <a:p>
            <a:pPr marL="457200" indent="-457200">
              <a:spcBef>
                <a:spcPts val="600"/>
              </a:spcBef>
              <a:defRPr/>
            </a:pPr>
            <a:r>
              <a:rPr lang="en-US" sz="2000" dirty="0"/>
              <a:t>48			(48 % 7 = 6)</a:t>
            </a:r>
          </a:p>
          <a:p>
            <a:pPr>
              <a:spcBef>
                <a:spcPts val="600"/>
              </a:spcBef>
              <a:defRPr/>
            </a:pPr>
            <a:r>
              <a:rPr lang="en-US" sz="2000" dirty="0"/>
              <a:t>5 		(5 % 7 = 5)</a:t>
            </a:r>
          </a:p>
          <a:p>
            <a:pPr>
              <a:spcBef>
                <a:spcPts val="600"/>
              </a:spcBef>
              <a:defRPr/>
            </a:pPr>
            <a:r>
              <a:rPr lang="en-US" sz="2000" dirty="0"/>
              <a:t>55 		(55 % 7 = 6)</a:t>
            </a:r>
          </a:p>
          <a:p>
            <a:pPr>
              <a:spcBef>
                <a:spcPts val="600"/>
              </a:spcBef>
              <a:defRPr/>
            </a:pPr>
            <a:r>
              <a:rPr lang="en-US" sz="2000" b="1" dirty="0"/>
              <a:t>47</a:t>
            </a:r>
            <a:r>
              <a:rPr lang="en-US" sz="2000" dirty="0"/>
              <a:t> 		(47 % 7 = 5)</a:t>
            </a:r>
          </a:p>
          <a:p>
            <a:pPr>
              <a:spcBef>
                <a:spcPts val="600"/>
              </a:spcBef>
              <a:defRPr/>
            </a:pPr>
            <a:endParaRPr lang="en-US" sz="2000" dirty="0"/>
          </a:p>
          <a:p>
            <a:pPr eaLnBrk="0" hangingPunct="0">
              <a:spcBef>
                <a:spcPts val="600"/>
              </a:spcBef>
              <a:defRPr/>
            </a:pPr>
            <a:endParaRPr lang="en-US" sz="2000" dirty="0"/>
          </a:p>
          <a:p>
            <a:pPr>
              <a:spcBef>
                <a:spcPts val="600"/>
              </a:spcBef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1156785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Another Quadratic Probing Example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4294967295"/>
          </p:nvPr>
        </p:nvSpPr>
        <p:spPr>
          <a:xfrm>
            <a:off x="457200" y="635635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July 9, 2012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2124075" y="6356350"/>
            <a:ext cx="489585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CSE 332 Data Abstractions, Summer 2012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t>53</a:t>
            </a:fld>
            <a:endParaRPr lang="en-US"/>
          </a:p>
        </p:txBody>
      </p:sp>
      <p:graphicFrame>
        <p:nvGraphicFramePr>
          <p:cNvPr id="8" name="Group 64"/>
          <p:cNvGraphicFramePr>
            <a:graphicFrameLocks noGrp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941794884"/>
              </p:ext>
            </p:extLst>
          </p:nvPr>
        </p:nvGraphicFramePr>
        <p:xfrm>
          <a:off x="609600" y="1447800"/>
          <a:ext cx="1219200" cy="2667000"/>
        </p:xfrm>
        <a:graphic>
          <a:graphicData uri="http://schemas.openxmlformats.org/drawingml/2006/table">
            <a:tbl>
              <a:tblPr/>
              <a:tblGrid>
                <a:gridCol w="6386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48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5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+mj-lt"/>
                        </a:rPr>
                        <a:t>3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j-lt"/>
                        </a:rPr>
                        <a:t>55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+mj-lt"/>
                        </a:rPr>
                        <a:t>4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+mj-lt"/>
                        </a:rPr>
                        <a:t>5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40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+mj-lt"/>
                        </a:rPr>
                        <a:t>6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76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9" name="Text Box 49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914421" y="1120422"/>
            <a:ext cx="4405489" cy="54014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defRPr/>
            </a:pPr>
            <a:r>
              <a:rPr lang="en-US" sz="2000" dirty="0" err="1"/>
              <a:t>TableSize</a:t>
            </a:r>
            <a:r>
              <a:rPr lang="en-US" sz="2000" dirty="0"/>
              <a:t> = 7</a:t>
            </a:r>
          </a:p>
          <a:p>
            <a:pPr eaLnBrk="0" hangingPunct="0">
              <a:spcBef>
                <a:spcPts val="600"/>
              </a:spcBef>
              <a:defRPr/>
            </a:pPr>
            <a:r>
              <a:rPr lang="en-US" sz="2000" dirty="0"/>
              <a:t>Insert:</a:t>
            </a:r>
          </a:p>
          <a:p>
            <a:pPr eaLnBrk="0" hangingPunct="0">
              <a:spcBef>
                <a:spcPts val="600"/>
              </a:spcBef>
              <a:defRPr/>
            </a:pPr>
            <a:r>
              <a:rPr lang="en-US" sz="2000" dirty="0"/>
              <a:t>76               	(76 % 7 = 6)</a:t>
            </a:r>
          </a:p>
          <a:p>
            <a:pPr>
              <a:spcBef>
                <a:spcPts val="600"/>
              </a:spcBef>
              <a:defRPr/>
            </a:pPr>
            <a:r>
              <a:rPr lang="en-US" sz="2000" dirty="0"/>
              <a:t>40 		(40 % 7 = 5)</a:t>
            </a:r>
          </a:p>
          <a:p>
            <a:pPr marL="457200" indent="-457200">
              <a:spcBef>
                <a:spcPts val="600"/>
              </a:spcBef>
              <a:defRPr/>
            </a:pPr>
            <a:r>
              <a:rPr lang="en-US" sz="2000" dirty="0"/>
              <a:t>48			(48 % 7 = 6)</a:t>
            </a:r>
          </a:p>
          <a:p>
            <a:pPr>
              <a:spcBef>
                <a:spcPts val="600"/>
              </a:spcBef>
              <a:defRPr/>
            </a:pPr>
            <a:r>
              <a:rPr lang="en-US" sz="2000" dirty="0"/>
              <a:t>5 		(5 % 7 = 5)</a:t>
            </a:r>
          </a:p>
          <a:p>
            <a:pPr>
              <a:spcBef>
                <a:spcPts val="600"/>
              </a:spcBef>
              <a:defRPr/>
            </a:pPr>
            <a:r>
              <a:rPr lang="en-US" sz="2000" dirty="0"/>
              <a:t>55 		(55 % 7 = 6)</a:t>
            </a:r>
          </a:p>
          <a:p>
            <a:pPr>
              <a:spcBef>
                <a:spcPts val="600"/>
              </a:spcBef>
              <a:defRPr/>
            </a:pPr>
            <a:r>
              <a:rPr lang="en-US" sz="2000" b="1" dirty="0"/>
              <a:t>47</a:t>
            </a:r>
            <a:r>
              <a:rPr lang="en-US" sz="2000" dirty="0"/>
              <a:t> 		(47 % 7 = 5)</a:t>
            </a:r>
          </a:p>
          <a:p>
            <a:pPr marL="463550">
              <a:spcBef>
                <a:spcPts val="600"/>
              </a:spcBef>
              <a:defRPr/>
            </a:pPr>
            <a:r>
              <a:rPr lang="en-US" sz="2000" dirty="0"/>
              <a:t>(47 + 1) % 7 = 6 </a:t>
            </a:r>
            <a:r>
              <a:rPr lang="en-US" sz="2000" dirty="0">
                <a:solidFill>
                  <a:schemeClr val="accent2"/>
                </a:solidFill>
              </a:rPr>
              <a:t>collision!</a:t>
            </a:r>
          </a:p>
          <a:p>
            <a:pPr marL="463550">
              <a:spcBef>
                <a:spcPts val="600"/>
              </a:spcBef>
              <a:defRPr/>
            </a:pPr>
            <a:r>
              <a:rPr lang="en-US" sz="2000" dirty="0"/>
              <a:t>(47 + 4) % 7 = 2 </a:t>
            </a:r>
            <a:r>
              <a:rPr lang="en-US" sz="2000" dirty="0">
                <a:solidFill>
                  <a:schemeClr val="accent2"/>
                </a:solidFill>
              </a:rPr>
              <a:t>collision! </a:t>
            </a:r>
          </a:p>
          <a:p>
            <a:pPr marL="463550">
              <a:spcBef>
                <a:spcPts val="600"/>
              </a:spcBef>
              <a:defRPr/>
            </a:pPr>
            <a:r>
              <a:rPr lang="en-US" sz="2000" dirty="0"/>
              <a:t>(47 + 9) % 7 = 0 </a:t>
            </a:r>
            <a:r>
              <a:rPr lang="en-US" sz="2000" dirty="0">
                <a:solidFill>
                  <a:schemeClr val="accent2"/>
                </a:solidFill>
              </a:rPr>
              <a:t>collision!</a:t>
            </a:r>
          </a:p>
          <a:p>
            <a:pPr marL="463550">
              <a:spcBef>
                <a:spcPts val="600"/>
              </a:spcBef>
              <a:defRPr/>
            </a:pPr>
            <a:r>
              <a:rPr lang="en-US" sz="2000" dirty="0"/>
              <a:t>(47 + 16) % 7 = 0 </a:t>
            </a:r>
            <a:r>
              <a:rPr lang="en-US" sz="2000" dirty="0">
                <a:solidFill>
                  <a:schemeClr val="accent2"/>
                </a:solidFill>
              </a:rPr>
              <a:t>collision!</a:t>
            </a:r>
          </a:p>
          <a:p>
            <a:pPr marL="463550">
              <a:spcBef>
                <a:spcPts val="600"/>
              </a:spcBef>
              <a:defRPr/>
            </a:pPr>
            <a:r>
              <a:rPr lang="en-US" sz="2000" dirty="0"/>
              <a:t>(47 + 25) % 7 = 2 </a:t>
            </a:r>
            <a:r>
              <a:rPr lang="en-US" sz="2000" dirty="0">
                <a:solidFill>
                  <a:schemeClr val="accent2"/>
                </a:solidFill>
              </a:rPr>
              <a:t>collision!</a:t>
            </a:r>
          </a:p>
          <a:p>
            <a:pPr>
              <a:spcBef>
                <a:spcPts val="600"/>
              </a:spcBef>
            </a:pP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832554" y="4662312"/>
            <a:ext cx="30818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2"/>
                </a:solidFill>
              </a:rPr>
              <a:t>Will we ever get a 1 or 4?!?</a:t>
            </a:r>
          </a:p>
        </p:txBody>
      </p:sp>
    </p:spTree>
    <p:extLst>
      <p:ext uri="{BB962C8B-B14F-4D97-AF65-F5344CB8AC3E}">
        <p14:creationId xmlns:p14="http://schemas.microsoft.com/office/powerpoint/2010/main" val="1515451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Another Quadratic Probing Example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4294967295"/>
          </p:nvPr>
        </p:nvSpPr>
        <p:spPr>
          <a:xfrm>
            <a:off x="457200" y="635635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July 9, 2012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2124075" y="6356350"/>
            <a:ext cx="489585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CSE 332 Data Abstractions, Summer 2012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t>54</a:t>
            </a:fld>
            <a:endParaRPr lang="en-US"/>
          </a:p>
        </p:txBody>
      </p:sp>
      <p:graphicFrame>
        <p:nvGraphicFramePr>
          <p:cNvPr id="8" name="Group 64"/>
          <p:cNvGraphicFramePr>
            <a:graphicFrameLocks noGrp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299972592"/>
              </p:ext>
            </p:extLst>
          </p:nvPr>
        </p:nvGraphicFramePr>
        <p:xfrm>
          <a:off x="609600" y="1447800"/>
          <a:ext cx="1219200" cy="2667000"/>
        </p:xfrm>
        <a:graphic>
          <a:graphicData uri="http://schemas.openxmlformats.org/drawingml/2006/table">
            <a:tbl>
              <a:tblPr/>
              <a:tblGrid>
                <a:gridCol w="6386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48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5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+mj-lt"/>
                        </a:rPr>
                        <a:t>3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55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+mj-lt"/>
                        </a:rPr>
                        <a:t>4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+mj-lt"/>
                        </a:rPr>
                        <a:t>5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40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+mj-lt"/>
                        </a:rPr>
                        <a:t>6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76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9" name="Text Box 49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483556" y="1120422"/>
            <a:ext cx="6355643" cy="5093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defRPr/>
            </a:pPr>
            <a:r>
              <a:rPr lang="en-US" sz="2000" dirty="0">
                <a:latin typeface="+mj-lt"/>
              </a:rPr>
              <a:t>insert(47) will always fail here. Why?</a:t>
            </a:r>
          </a:p>
          <a:p>
            <a:pPr eaLnBrk="0" hangingPunct="0">
              <a:spcBef>
                <a:spcPts val="1200"/>
              </a:spcBef>
              <a:defRPr/>
            </a:pPr>
            <a:endParaRPr lang="en-US" sz="2000" dirty="0">
              <a:latin typeface="+mj-lt"/>
            </a:endParaRPr>
          </a:p>
          <a:p>
            <a:pPr>
              <a:spcBef>
                <a:spcPts val="1200"/>
              </a:spcBef>
              <a:defRPr/>
            </a:pPr>
            <a:r>
              <a:rPr lang="en-US" sz="2000" dirty="0">
                <a:solidFill>
                  <a:srgbClr val="FF0000"/>
                </a:solidFill>
                <a:latin typeface="+mj-lt"/>
              </a:rPr>
              <a:t>For all </a:t>
            </a:r>
            <a:r>
              <a:rPr lang="en-US" sz="2000" i="1" dirty="0">
                <a:solidFill>
                  <a:srgbClr val="FF0000"/>
                </a:solidFill>
                <a:latin typeface="+mj-lt"/>
              </a:rPr>
              <a:t>n</a:t>
            </a:r>
            <a:r>
              <a:rPr lang="en-US" sz="2000" dirty="0">
                <a:solidFill>
                  <a:srgbClr val="FF0000"/>
                </a:solidFill>
                <a:latin typeface="+mj-lt"/>
              </a:rPr>
              <a:t>, </a:t>
            </a:r>
            <a:r>
              <a:rPr lang="en-US" sz="2000" dirty="0">
                <a:solidFill>
                  <a:srgbClr val="FF0000"/>
                </a:solidFill>
                <a:latin typeface="+mj-lt"/>
                <a:cs typeface="Courier New" pitchFamily="49" charset="0"/>
              </a:rPr>
              <a:t>(5 + n</a:t>
            </a:r>
            <a:r>
              <a:rPr lang="en-US" sz="2000" baseline="30000" dirty="0">
                <a:solidFill>
                  <a:srgbClr val="FF0000"/>
                </a:solidFill>
                <a:latin typeface="+mj-lt"/>
                <a:cs typeface="Courier New" pitchFamily="49" charset="0"/>
              </a:rPr>
              <a:t>2</a:t>
            </a:r>
            <a:r>
              <a:rPr lang="en-US" sz="2000" dirty="0">
                <a:solidFill>
                  <a:srgbClr val="FF0000"/>
                </a:solidFill>
                <a:latin typeface="+mj-lt"/>
                <a:cs typeface="Courier New" pitchFamily="49" charset="0"/>
              </a:rPr>
              <a:t>) % 7 is 0, 2, 5, or 6</a:t>
            </a:r>
          </a:p>
          <a:p>
            <a:pPr>
              <a:spcBef>
                <a:spcPts val="1200"/>
              </a:spcBef>
              <a:defRPr/>
            </a:pPr>
            <a:r>
              <a:rPr lang="en-US" sz="2000" dirty="0">
                <a:latin typeface="+mj-lt"/>
              </a:rPr>
              <a:t>Proof uses induction and </a:t>
            </a:r>
          </a:p>
          <a:p>
            <a:pPr algn="ctr">
              <a:spcBef>
                <a:spcPts val="1200"/>
              </a:spcBef>
              <a:defRPr/>
            </a:pPr>
            <a:r>
              <a:rPr lang="en-US" sz="2000" dirty="0">
                <a:latin typeface="+mj-lt"/>
                <a:cs typeface="Courier New" pitchFamily="49" charset="0"/>
              </a:rPr>
              <a:t>(5 + n</a:t>
            </a:r>
            <a:r>
              <a:rPr lang="en-US" sz="2000" baseline="30000" dirty="0">
                <a:latin typeface="+mj-lt"/>
                <a:cs typeface="Courier New" pitchFamily="49" charset="0"/>
              </a:rPr>
              <a:t>2</a:t>
            </a:r>
            <a:r>
              <a:rPr lang="en-US" sz="2000" dirty="0">
                <a:latin typeface="+mj-lt"/>
                <a:cs typeface="Courier New" pitchFamily="49" charset="0"/>
              </a:rPr>
              <a:t>) % 7 = (5 + (n - 7)</a:t>
            </a:r>
            <a:r>
              <a:rPr lang="en-US" sz="2000" baseline="30000" dirty="0">
                <a:latin typeface="+mj-lt"/>
                <a:cs typeface="Courier New" pitchFamily="49" charset="0"/>
              </a:rPr>
              <a:t>2</a:t>
            </a:r>
            <a:r>
              <a:rPr lang="en-US" sz="2000" dirty="0">
                <a:latin typeface="+mj-lt"/>
                <a:cs typeface="Courier New" pitchFamily="49" charset="0"/>
              </a:rPr>
              <a:t>) % 7</a:t>
            </a:r>
          </a:p>
          <a:p>
            <a:pPr>
              <a:spcBef>
                <a:spcPts val="1200"/>
              </a:spcBef>
              <a:defRPr/>
            </a:pPr>
            <a:r>
              <a:rPr lang="en-US" sz="2000" dirty="0">
                <a:latin typeface="+mj-lt"/>
              </a:rPr>
              <a:t>In fact, for all </a:t>
            </a:r>
            <a:r>
              <a:rPr lang="en-US" sz="2000" i="1" dirty="0">
                <a:latin typeface="+mj-lt"/>
              </a:rPr>
              <a:t>c</a:t>
            </a:r>
            <a:r>
              <a:rPr lang="en-US" sz="2000" dirty="0">
                <a:latin typeface="+mj-lt"/>
              </a:rPr>
              <a:t> and </a:t>
            </a:r>
            <a:r>
              <a:rPr lang="en-US" sz="2000" i="1" dirty="0">
                <a:latin typeface="+mj-lt"/>
              </a:rPr>
              <a:t>k</a:t>
            </a:r>
            <a:r>
              <a:rPr lang="en-US" sz="2000" dirty="0">
                <a:latin typeface="+mj-lt"/>
              </a:rPr>
              <a:t>, </a:t>
            </a:r>
          </a:p>
          <a:p>
            <a:pPr algn="ctr">
              <a:spcBef>
                <a:spcPts val="1200"/>
              </a:spcBef>
              <a:defRPr/>
            </a:pPr>
            <a:r>
              <a:rPr lang="en-US" sz="2000" dirty="0">
                <a:latin typeface="+mj-lt"/>
                <a:cs typeface="Courier New" pitchFamily="49" charset="0"/>
              </a:rPr>
              <a:t>(c + n</a:t>
            </a:r>
            <a:r>
              <a:rPr lang="en-US" sz="2000" baseline="30000" dirty="0">
                <a:latin typeface="+mj-lt"/>
                <a:cs typeface="Courier New" pitchFamily="49" charset="0"/>
              </a:rPr>
              <a:t>2</a:t>
            </a:r>
            <a:r>
              <a:rPr lang="en-US" sz="2000" dirty="0">
                <a:latin typeface="+mj-lt"/>
                <a:cs typeface="Courier New" pitchFamily="49" charset="0"/>
              </a:rPr>
              <a:t>) % k = (c + (n - k)</a:t>
            </a:r>
            <a:r>
              <a:rPr lang="en-US" sz="2000" baseline="30000" dirty="0">
                <a:latin typeface="+mj-lt"/>
                <a:cs typeface="Courier New" pitchFamily="49" charset="0"/>
              </a:rPr>
              <a:t>2</a:t>
            </a:r>
            <a:r>
              <a:rPr lang="en-US" sz="2000" dirty="0">
                <a:latin typeface="+mj-lt"/>
                <a:cs typeface="Courier New" pitchFamily="49" charset="0"/>
              </a:rPr>
              <a:t>) % k</a:t>
            </a:r>
          </a:p>
          <a:p>
            <a:pPr eaLnBrk="0" hangingPunct="0">
              <a:spcBef>
                <a:spcPts val="600"/>
              </a:spcBef>
              <a:defRPr/>
            </a:pPr>
            <a:endParaRPr lang="en-US" sz="2000" dirty="0">
              <a:latin typeface="+mj-lt"/>
            </a:endParaRPr>
          </a:p>
          <a:p>
            <a:pPr eaLnBrk="0" hangingPunct="0">
              <a:spcBef>
                <a:spcPts val="600"/>
              </a:spcBef>
              <a:defRPr/>
            </a:pPr>
            <a:endParaRPr lang="en-US" sz="2000" dirty="0">
              <a:latin typeface="+mj-lt"/>
            </a:endParaRPr>
          </a:p>
          <a:p>
            <a:pPr>
              <a:spcBef>
                <a:spcPts val="600"/>
              </a:spcBef>
              <a:defRPr/>
            </a:pPr>
            <a:endParaRPr lang="en-US" sz="2000" dirty="0">
              <a:latin typeface="+mj-lt"/>
            </a:endParaRPr>
          </a:p>
          <a:p>
            <a:pPr eaLnBrk="0" hangingPunct="0">
              <a:spcBef>
                <a:spcPts val="600"/>
              </a:spcBef>
              <a:defRPr/>
            </a:pPr>
            <a:endParaRPr lang="en-US" sz="2000" dirty="0">
              <a:latin typeface="+mj-lt"/>
            </a:endParaRPr>
          </a:p>
          <a:p>
            <a:pPr>
              <a:spcBef>
                <a:spcPts val="600"/>
              </a:spcBef>
            </a:pPr>
            <a:endParaRPr lang="en-US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1971133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7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From Bad News to Good News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fontScale="92500"/>
          </a:bodyPr>
          <a:lstStyle/>
          <a:p>
            <a:pPr marL="0" indent="0">
              <a:lnSpc>
                <a:spcPct val="110000"/>
              </a:lnSpc>
              <a:spcBef>
                <a:spcPts val="800"/>
              </a:spcBef>
              <a:buNone/>
            </a:pPr>
            <a:r>
              <a:rPr lang="en-US" sz="2800" dirty="0"/>
              <a:t>After </a:t>
            </a:r>
            <a:r>
              <a:rPr lang="en-US" sz="2800" dirty="0" err="1"/>
              <a:t>TableSize</a:t>
            </a:r>
            <a:r>
              <a:rPr lang="en-US" sz="2800" dirty="0"/>
              <a:t> quadratic probes, we cycle through the same indices</a:t>
            </a:r>
          </a:p>
          <a:p>
            <a:pPr marL="0" indent="0">
              <a:lnSpc>
                <a:spcPct val="110000"/>
              </a:lnSpc>
              <a:spcBef>
                <a:spcPts val="800"/>
              </a:spcBef>
              <a:buNone/>
            </a:pPr>
            <a:endParaRPr lang="en-US" sz="800" dirty="0"/>
          </a:p>
          <a:p>
            <a:pPr marL="0" indent="0">
              <a:lnSpc>
                <a:spcPct val="110000"/>
              </a:lnSpc>
              <a:spcBef>
                <a:spcPts val="800"/>
              </a:spcBef>
              <a:buNone/>
            </a:pPr>
            <a:r>
              <a:rPr lang="en-US" sz="2800" dirty="0"/>
              <a:t>The good news: </a:t>
            </a:r>
          </a:p>
          <a:p>
            <a:pPr>
              <a:lnSpc>
                <a:spcPct val="110000"/>
              </a:lnSpc>
              <a:spcBef>
                <a:spcPts val="800"/>
              </a:spcBef>
            </a:pPr>
            <a:r>
              <a:rPr lang="en-US" sz="2600" dirty="0"/>
              <a:t>For prime T and </a:t>
            </a:r>
            <a:r>
              <a:rPr lang="en-US" sz="2600" dirty="0">
                <a:sym typeface="Bookshelf Symbol 2" pitchFamily="2" charset="2"/>
              </a:rPr>
              <a:t>0 </a:t>
            </a:r>
            <a:r>
              <a:rPr lang="en-US" sz="2600" dirty="0">
                <a:sym typeface="Symbol" pitchFamily="18" charset="2"/>
              </a:rPr>
              <a:t> </a:t>
            </a:r>
            <a:r>
              <a:rPr lang="en-US" sz="2600" dirty="0" err="1">
                <a:sym typeface="Symbol" pitchFamily="18" charset="2"/>
              </a:rPr>
              <a:t>i</a:t>
            </a:r>
            <a:r>
              <a:rPr lang="en-US" sz="2600" dirty="0">
                <a:sym typeface="Symbol" pitchFamily="18" charset="2"/>
              </a:rPr>
              <a:t>, j  T/2 where </a:t>
            </a:r>
            <a:r>
              <a:rPr lang="en-US" sz="2600" dirty="0" err="1">
                <a:sym typeface="Symbol" pitchFamily="18" charset="2"/>
              </a:rPr>
              <a:t>i</a:t>
            </a:r>
            <a:r>
              <a:rPr lang="en-US" sz="2600" dirty="0">
                <a:sym typeface="Symbol" pitchFamily="18" charset="2"/>
              </a:rPr>
              <a:t>  j,</a:t>
            </a:r>
            <a:br>
              <a:rPr lang="en-US" sz="2600" dirty="0">
                <a:sym typeface="Bookshelf Symbol 2" pitchFamily="2" charset="2"/>
              </a:rPr>
            </a:br>
            <a:r>
              <a:rPr lang="en-US" sz="2600" dirty="0">
                <a:sym typeface="Bookshelf Symbol 2" pitchFamily="2" charset="2"/>
              </a:rPr>
              <a:t>(h(key) + i</a:t>
            </a:r>
            <a:r>
              <a:rPr lang="en-US" sz="2600" baseline="30000" dirty="0">
                <a:sym typeface="Bookshelf Symbol 2" pitchFamily="2" charset="2"/>
              </a:rPr>
              <a:t>2</a:t>
            </a:r>
            <a:r>
              <a:rPr lang="en-US" sz="2600" dirty="0">
                <a:sym typeface="Bookshelf Symbol 2" pitchFamily="2" charset="2"/>
              </a:rPr>
              <a:t>) % </a:t>
            </a:r>
            <a:r>
              <a:rPr lang="en-US" sz="2600" dirty="0">
                <a:sym typeface="Symbol" pitchFamily="18" charset="2"/>
              </a:rPr>
              <a:t>T</a:t>
            </a:r>
            <a:r>
              <a:rPr lang="en-US" sz="2600" dirty="0">
                <a:sym typeface="Bookshelf Symbol 2" pitchFamily="2" charset="2"/>
              </a:rPr>
              <a:t> </a:t>
            </a:r>
            <a:r>
              <a:rPr lang="en-US" sz="2600" dirty="0">
                <a:sym typeface="Symbol" pitchFamily="18" charset="2"/>
              </a:rPr>
              <a:t> (h(key) + j</a:t>
            </a:r>
            <a:r>
              <a:rPr lang="en-US" sz="2600" baseline="30000" dirty="0">
                <a:sym typeface="Symbol" pitchFamily="18" charset="2"/>
              </a:rPr>
              <a:t>2</a:t>
            </a:r>
            <a:r>
              <a:rPr lang="en-US" sz="2600" dirty="0">
                <a:sym typeface="Symbol" pitchFamily="18" charset="2"/>
              </a:rPr>
              <a:t>) % T</a:t>
            </a:r>
          </a:p>
          <a:p>
            <a:pPr>
              <a:lnSpc>
                <a:spcPct val="110000"/>
              </a:lnSpc>
              <a:spcBef>
                <a:spcPts val="800"/>
              </a:spcBef>
            </a:pPr>
            <a:r>
              <a:rPr lang="en-US" sz="2600" dirty="0"/>
              <a:t>If </a:t>
            </a:r>
            <a:r>
              <a:rPr lang="en-US" sz="2600" dirty="0" err="1"/>
              <a:t>TableSize</a:t>
            </a:r>
            <a:r>
              <a:rPr lang="en-US" sz="2600" dirty="0"/>
              <a:t> is prime and </a:t>
            </a:r>
            <a:r>
              <a:rPr lang="en-US" sz="2600" dirty="0">
                <a:sym typeface="Symbol" pitchFamily="18" charset="2"/>
              </a:rPr>
              <a:t> </a:t>
            </a:r>
            <a:r>
              <a:rPr lang="en-US" sz="2600" dirty="0"/>
              <a:t>&lt; ½, quadratic probing will find an empty slot in at most </a:t>
            </a:r>
            <a:r>
              <a:rPr lang="en-US" sz="2600" dirty="0" err="1"/>
              <a:t>TableSize</a:t>
            </a:r>
            <a:r>
              <a:rPr lang="en-US" sz="2600" dirty="0"/>
              <a:t>/2 probes</a:t>
            </a:r>
          </a:p>
          <a:p>
            <a:pPr>
              <a:lnSpc>
                <a:spcPct val="110000"/>
              </a:lnSpc>
              <a:spcBef>
                <a:spcPts val="800"/>
              </a:spcBef>
            </a:pPr>
            <a:r>
              <a:rPr lang="en-US" sz="2600" dirty="0">
                <a:sym typeface="Symbol" pitchFamily="18" charset="2"/>
              </a:rPr>
              <a:t>If you keep  </a:t>
            </a:r>
            <a:r>
              <a:rPr lang="en-US" sz="2600" dirty="0"/>
              <a:t>&lt; ½, no need to detect cycles as we just saw</a:t>
            </a:r>
            <a:endParaRPr lang="en-US" sz="2600" dirty="0">
              <a:sym typeface="Symbol" pitchFamily="18" charset="2"/>
            </a:endParaRPr>
          </a:p>
          <a:p>
            <a:pPr lvl="1">
              <a:lnSpc>
                <a:spcPct val="110000"/>
              </a:lnSpc>
              <a:spcBef>
                <a:spcPts val="800"/>
              </a:spcBef>
            </a:pPr>
            <a:endParaRPr lang="en-US" dirty="0">
              <a:sym typeface="Symbol" pitchFamily="18" charset="2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4294967295"/>
          </p:nvPr>
        </p:nvSpPr>
        <p:spPr>
          <a:xfrm>
            <a:off x="457200" y="635635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July 9, 2012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2124075" y="6356350"/>
            <a:ext cx="489585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CSE 332 Data Abstractions, Summer 2012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10486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3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Clustering Reconsidered</a:t>
            </a:r>
            <a:endParaRPr lang="en-US" dirty="0"/>
          </a:p>
        </p:txBody>
      </p:sp>
      <p:sp>
        <p:nvSpPr>
          <p:cNvPr id="125954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Quadratic probing does not suffer from primary clustering as the quadratic nature quickly escapes the neighborhood</a:t>
            </a:r>
          </a:p>
          <a:p>
            <a:pPr marL="0" indent="0">
              <a:buNone/>
            </a:pPr>
            <a:endParaRPr lang="en-US" sz="1000" dirty="0"/>
          </a:p>
          <a:p>
            <a:pPr marL="0" indent="0">
              <a:buNone/>
            </a:pPr>
            <a:r>
              <a:rPr lang="en-US" sz="2400" dirty="0"/>
              <a:t>But it is no help if keys initially hash the same index</a:t>
            </a:r>
          </a:p>
          <a:p>
            <a:r>
              <a:rPr lang="en-US" sz="2400" dirty="0"/>
              <a:t>Any 2 keys that hash to the same value will have the same series of moves after that</a:t>
            </a:r>
          </a:p>
          <a:p>
            <a:r>
              <a:rPr lang="en-US" sz="2400" dirty="0"/>
              <a:t>Called </a:t>
            </a:r>
            <a:r>
              <a:rPr lang="en-US" sz="2400" i="1" dirty="0">
                <a:solidFill>
                  <a:schemeClr val="accent5">
                    <a:lumMod val="75000"/>
                  </a:schemeClr>
                </a:solidFill>
              </a:rPr>
              <a:t>secondary clustering</a:t>
            </a:r>
          </a:p>
          <a:p>
            <a:pPr marL="0" indent="0">
              <a:buNone/>
            </a:pPr>
            <a:endParaRPr lang="en-US" sz="1000" dirty="0"/>
          </a:p>
          <a:p>
            <a:pPr marL="0" indent="0">
              <a:buNone/>
            </a:pPr>
            <a:r>
              <a:rPr lang="en-US" sz="2400" dirty="0"/>
              <a:t>We can avoid secondary clustering with a probe function that depends on the key: </a:t>
            </a:r>
            <a:r>
              <a:rPr lang="en-US" sz="2400" i="1" dirty="0">
                <a:solidFill>
                  <a:schemeClr val="accent5">
                    <a:lumMod val="75000"/>
                  </a:schemeClr>
                </a:solidFill>
              </a:rPr>
              <a:t>double hashing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4294967295"/>
          </p:nvPr>
        </p:nvSpPr>
        <p:spPr>
          <a:xfrm>
            <a:off x="457200" y="635635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July 9, 2012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2124075" y="6356350"/>
            <a:ext cx="489585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CSE 332 Data Abstractions, Summer 2012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409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1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Open Addressing: Double Hashing</a:t>
            </a:r>
            <a:endParaRPr lang="en-US" dirty="0"/>
          </a:p>
        </p:txBody>
      </p:sp>
      <p:sp>
        <p:nvSpPr>
          <p:cNvPr id="69634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Idea: 	</a:t>
            </a:r>
          </a:p>
          <a:p>
            <a:pPr marL="338138" indent="0">
              <a:buNone/>
            </a:pPr>
            <a:r>
              <a:rPr lang="en-US" sz="2400" dirty="0"/>
              <a:t>Given two good hash functions h and g, it is very unlikely that for some key, h(key) == g(key)</a:t>
            </a:r>
          </a:p>
          <a:p>
            <a:pPr marL="338138" indent="0">
              <a:buNone/>
            </a:pPr>
            <a:r>
              <a:rPr lang="en-US" sz="2400" dirty="0"/>
              <a:t>Ergo, why not probe using g(key)?</a:t>
            </a:r>
          </a:p>
          <a:p>
            <a:pPr marL="0" indent="0">
              <a:buNone/>
            </a:pPr>
            <a:endParaRPr lang="en-US" sz="800" dirty="0"/>
          </a:p>
          <a:p>
            <a:pPr marL="0" indent="0">
              <a:buNone/>
            </a:pPr>
            <a:r>
              <a:rPr lang="en-US" sz="2400" dirty="0"/>
              <a:t>For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double hashing</a:t>
            </a:r>
            <a:r>
              <a:rPr lang="en-US" sz="2400" dirty="0"/>
              <a:t>, f(</a:t>
            </a:r>
            <a:r>
              <a:rPr lang="en-US" sz="2400" dirty="0" err="1"/>
              <a:t>i</a:t>
            </a:r>
            <a:r>
              <a:rPr lang="en-US" sz="2400" dirty="0"/>
              <a:t>) = </a:t>
            </a:r>
            <a:r>
              <a:rPr lang="en-US" sz="2400" dirty="0" err="1"/>
              <a:t>i</a:t>
            </a:r>
            <a:r>
              <a:rPr lang="en-US" sz="2400" dirty="0"/>
              <a:t> </a:t>
            </a:r>
            <a:r>
              <a:rPr lang="en-US" sz="2400" dirty="0">
                <a:latin typeface="Arial Unicode MS"/>
                <a:ea typeface="Arial Unicode MS"/>
                <a:cs typeface="Arial Unicode MS"/>
              </a:rPr>
              <a:t>⋅ g(key)</a:t>
            </a:r>
            <a:r>
              <a:rPr lang="en-US" sz="2400" dirty="0"/>
              <a:t>:</a:t>
            </a:r>
          </a:p>
          <a:p>
            <a:pPr marL="463550" indent="0">
              <a:buNone/>
            </a:pPr>
            <a:r>
              <a:rPr lang="en-US" sz="2400" dirty="0"/>
              <a:t>0</a:t>
            </a:r>
            <a:r>
              <a:rPr lang="en-US" sz="2400" baseline="30000" dirty="0"/>
              <a:t>th</a:t>
            </a:r>
            <a:r>
              <a:rPr lang="en-US" sz="2400" dirty="0"/>
              <a:t> probe:	(h(key) + 0 </a:t>
            </a:r>
            <a:r>
              <a:rPr lang="en-US" sz="2400" dirty="0">
                <a:latin typeface="Arial Unicode MS"/>
                <a:ea typeface="Arial Unicode MS"/>
                <a:cs typeface="Arial Unicode MS"/>
              </a:rPr>
              <a:t>⋅ g(key)</a:t>
            </a:r>
            <a:r>
              <a:rPr lang="en-US" sz="2400" dirty="0"/>
              <a:t>) % </a:t>
            </a:r>
            <a:r>
              <a:rPr lang="en-US" sz="2400" dirty="0" err="1"/>
              <a:t>TableSize</a:t>
            </a:r>
            <a:endParaRPr lang="en-US" sz="2400" dirty="0"/>
          </a:p>
          <a:p>
            <a:pPr marL="463550" indent="0">
              <a:buNone/>
            </a:pPr>
            <a:r>
              <a:rPr lang="en-US" sz="2400" dirty="0"/>
              <a:t>1</a:t>
            </a:r>
            <a:r>
              <a:rPr lang="en-US" sz="2400" baseline="30000" dirty="0"/>
              <a:t>st</a:t>
            </a:r>
            <a:r>
              <a:rPr lang="en-US" sz="2400" dirty="0"/>
              <a:t> probe:	(h(key) + 1 </a:t>
            </a:r>
            <a:r>
              <a:rPr lang="en-US" sz="2400" dirty="0">
                <a:latin typeface="Arial Unicode MS"/>
                <a:ea typeface="Arial Unicode MS"/>
                <a:cs typeface="Arial Unicode MS"/>
              </a:rPr>
              <a:t>⋅ g(key)</a:t>
            </a:r>
            <a:r>
              <a:rPr lang="en-US" sz="2400" dirty="0"/>
              <a:t>) % </a:t>
            </a:r>
            <a:r>
              <a:rPr lang="en-US" sz="2400" dirty="0" err="1"/>
              <a:t>TableSize</a:t>
            </a:r>
            <a:endParaRPr lang="en-US" sz="2400" dirty="0"/>
          </a:p>
          <a:p>
            <a:pPr marL="463550" indent="0">
              <a:buNone/>
            </a:pPr>
            <a:r>
              <a:rPr lang="en-US" sz="2400" dirty="0"/>
              <a:t>2</a:t>
            </a:r>
            <a:r>
              <a:rPr lang="en-US" sz="2400" baseline="30000" dirty="0"/>
              <a:t>nd</a:t>
            </a:r>
            <a:r>
              <a:rPr lang="en-US" sz="2400" dirty="0"/>
              <a:t> probe:	(h(key) + 2 </a:t>
            </a:r>
            <a:r>
              <a:rPr lang="en-US" sz="2400" dirty="0">
                <a:latin typeface="Arial Unicode MS"/>
                <a:ea typeface="Arial Unicode MS"/>
                <a:cs typeface="Arial Unicode MS"/>
              </a:rPr>
              <a:t>⋅ g(key)</a:t>
            </a:r>
            <a:r>
              <a:rPr lang="en-US" sz="2400" dirty="0"/>
              <a:t>) % </a:t>
            </a:r>
            <a:r>
              <a:rPr lang="en-US" sz="2400" dirty="0" err="1"/>
              <a:t>TableSize</a:t>
            </a:r>
            <a:endParaRPr lang="en-US" sz="2400" dirty="0"/>
          </a:p>
          <a:p>
            <a:pPr marL="463550" indent="0">
              <a:buNone/>
            </a:pPr>
            <a:r>
              <a:rPr lang="en-US" sz="2400" dirty="0"/>
              <a:t>…</a:t>
            </a:r>
          </a:p>
          <a:p>
            <a:pPr marL="463550" indent="0">
              <a:buNone/>
            </a:pPr>
            <a:r>
              <a:rPr lang="en-US" sz="2400" dirty="0" err="1"/>
              <a:t>i</a:t>
            </a:r>
            <a:r>
              <a:rPr lang="en-US" sz="2400" baseline="30000" dirty="0" err="1"/>
              <a:t>th</a:t>
            </a:r>
            <a:r>
              <a:rPr lang="en-US" sz="2400" dirty="0"/>
              <a:t> probe:	(h(key) + </a:t>
            </a:r>
            <a:r>
              <a:rPr lang="en-US" sz="2400" dirty="0" err="1"/>
              <a:t>i</a:t>
            </a:r>
            <a:r>
              <a:rPr lang="en-US" sz="2400" dirty="0"/>
              <a:t> </a:t>
            </a:r>
            <a:r>
              <a:rPr lang="en-US" sz="2400" dirty="0">
                <a:latin typeface="Arial Unicode MS"/>
                <a:ea typeface="Arial Unicode MS"/>
                <a:cs typeface="Arial Unicode MS"/>
              </a:rPr>
              <a:t>⋅ g(key)</a:t>
            </a:r>
            <a:r>
              <a:rPr lang="en-US" sz="2400" dirty="0"/>
              <a:t>) % </a:t>
            </a:r>
            <a:r>
              <a:rPr lang="en-US" sz="2400" dirty="0" err="1"/>
              <a:t>TableSize</a:t>
            </a:r>
            <a:endParaRPr lang="en-US" sz="2400" dirty="0"/>
          </a:p>
          <a:p>
            <a:pPr marL="0" indent="0">
              <a:spcBef>
                <a:spcPts val="150"/>
              </a:spcBef>
              <a:buNone/>
            </a:pPr>
            <a:endParaRPr lang="en-US" sz="800" dirty="0"/>
          </a:p>
          <a:p>
            <a:pPr marL="0" indent="0">
              <a:buNone/>
            </a:pPr>
            <a:r>
              <a:rPr lang="en-US" sz="2400" dirty="0"/>
              <a:t>Crucial Detail: </a:t>
            </a:r>
          </a:p>
          <a:p>
            <a:pPr marL="0" indent="0">
              <a:buNone/>
            </a:pPr>
            <a:r>
              <a:rPr lang="en-US" sz="2400" dirty="0"/>
              <a:t>We must make sure that g(key) cannot be 0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4294967295"/>
          </p:nvPr>
        </p:nvSpPr>
        <p:spPr>
          <a:xfrm>
            <a:off x="457200" y="635635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July 9, 2012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2124075" y="6356350"/>
            <a:ext cx="489585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CSE 332 Data Abstractions, Summer 2012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9479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1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52400" y="171450"/>
            <a:ext cx="8839200" cy="685800"/>
          </a:xfrm>
        </p:spPr>
        <p:txBody>
          <a:bodyPr/>
          <a:lstStyle/>
          <a:p>
            <a:r>
              <a:rPr lang="en-US" sz="3600" dirty="0"/>
              <a:t>Double Hashing</a:t>
            </a:r>
          </a:p>
        </p:txBody>
      </p:sp>
      <p:sp>
        <p:nvSpPr>
          <p:cNvPr id="130087" name="Rectangle 50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2212622" y="879651"/>
            <a:ext cx="6395155" cy="1892826"/>
          </a:xfrm>
          <a:ln>
            <a:solidFill>
              <a:schemeClr val="tx1"/>
            </a:solidFill>
          </a:ln>
        </p:spPr>
        <p:txBody>
          <a:bodyPr wrap="square" lIns="91440" tIns="91440" rIns="91440" bIns="91440">
            <a:sp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  <a:buFontTx/>
              <a:buNone/>
            </a:pPr>
            <a:r>
              <a:rPr lang="en-US" sz="2000" dirty="0"/>
              <a:t>T = 10 (</a:t>
            </a:r>
            <a:r>
              <a:rPr lang="en-US" sz="2000" dirty="0" err="1"/>
              <a:t>TableSize</a:t>
            </a:r>
            <a:r>
              <a:rPr lang="en-US" sz="2000" dirty="0"/>
              <a:t>)</a:t>
            </a:r>
          </a:p>
          <a:p>
            <a:pPr>
              <a:lnSpc>
                <a:spcPct val="120000"/>
              </a:lnSpc>
              <a:spcBef>
                <a:spcPts val="600"/>
              </a:spcBef>
              <a:buFontTx/>
              <a:buNone/>
            </a:pPr>
            <a:r>
              <a:rPr lang="en-US" sz="2000" u="sng" dirty="0"/>
              <a:t>Hash Functions</a:t>
            </a:r>
            <a:r>
              <a:rPr lang="en-US" sz="2000" dirty="0"/>
              <a:t>:</a:t>
            </a:r>
          </a:p>
          <a:p>
            <a:pPr>
              <a:lnSpc>
                <a:spcPct val="120000"/>
              </a:lnSpc>
              <a:spcBef>
                <a:spcPts val="600"/>
              </a:spcBef>
              <a:buFontTx/>
              <a:buNone/>
            </a:pPr>
            <a:r>
              <a:rPr lang="en-US" sz="2000" dirty="0"/>
              <a:t>   h(key) = key mod T</a:t>
            </a:r>
          </a:p>
          <a:p>
            <a:pPr>
              <a:lnSpc>
                <a:spcPct val="120000"/>
              </a:lnSpc>
              <a:spcBef>
                <a:spcPts val="600"/>
              </a:spcBef>
              <a:buFontTx/>
              <a:buNone/>
            </a:pPr>
            <a:r>
              <a:rPr lang="en-US" sz="2000" dirty="0"/>
              <a:t>   g(key) = 1 + ((key/T) mod (T-1))  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4294967295"/>
          </p:nvPr>
        </p:nvSpPr>
        <p:spPr>
          <a:xfrm>
            <a:off x="457200" y="635635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July 9, 2012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2124075" y="6356350"/>
            <a:ext cx="489585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CSE 332 Data Abstractions, Summer 2012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t>58</a:t>
            </a:fld>
            <a:endParaRPr lang="en-US"/>
          </a:p>
        </p:txBody>
      </p:sp>
      <p:sp>
        <p:nvSpPr>
          <p:cNvPr id="130086" name="Text Box 49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212622" y="2849562"/>
            <a:ext cx="6660445" cy="2631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sz="2000" dirty="0"/>
              <a:t>Insert these values into the hash table in this order.  Resolve any collisions with double hashing:</a:t>
            </a:r>
          </a:p>
          <a:p>
            <a:pPr>
              <a:spcBef>
                <a:spcPts val="600"/>
              </a:spcBef>
            </a:pPr>
            <a:r>
              <a:rPr lang="en-US" sz="2000" b="1" dirty="0"/>
              <a:t>13</a:t>
            </a:r>
          </a:p>
          <a:p>
            <a:pPr>
              <a:spcBef>
                <a:spcPts val="600"/>
              </a:spcBef>
            </a:pPr>
            <a:r>
              <a:rPr lang="en-US" sz="2000" dirty="0"/>
              <a:t>28</a:t>
            </a:r>
          </a:p>
          <a:p>
            <a:pPr>
              <a:spcBef>
                <a:spcPts val="600"/>
              </a:spcBef>
            </a:pPr>
            <a:r>
              <a:rPr lang="en-US" sz="2000" dirty="0"/>
              <a:t>33</a:t>
            </a:r>
          </a:p>
          <a:p>
            <a:pPr>
              <a:spcBef>
                <a:spcPts val="600"/>
              </a:spcBef>
            </a:pPr>
            <a:r>
              <a:rPr lang="en-US" sz="2000" dirty="0"/>
              <a:t>147</a:t>
            </a:r>
          </a:p>
          <a:p>
            <a:pPr>
              <a:spcBef>
                <a:spcPts val="600"/>
              </a:spcBef>
            </a:pPr>
            <a:r>
              <a:rPr lang="en-US" sz="2000" dirty="0"/>
              <a:t>43</a:t>
            </a:r>
          </a:p>
        </p:txBody>
      </p:sp>
      <p:graphicFrame>
        <p:nvGraphicFramePr>
          <p:cNvPr id="9" name="Group 64"/>
          <p:cNvGraphicFramePr>
            <a:graphicFrameLocks noGrp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2529432946"/>
              </p:ext>
            </p:extLst>
          </p:nvPr>
        </p:nvGraphicFramePr>
        <p:xfrm>
          <a:off x="609600" y="1447800"/>
          <a:ext cx="1219200" cy="3810000"/>
        </p:xfrm>
        <a:graphic>
          <a:graphicData uri="http://schemas.openxmlformats.org/drawingml/2006/table">
            <a:tbl>
              <a:tblPr/>
              <a:tblGrid>
                <a:gridCol w="6386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3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4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5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6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7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8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9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325482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1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52400" y="171450"/>
            <a:ext cx="8839200" cy="685800"/>
          </a:xfrm>
        </p:spPr>
        <p:txBody>
          <a:bodyPr/>
          <a:lstStyle/>
          <a:p>
            <a:r>
              <a:rPr lang="en-US" sz="3600" dirty="0"/>
              <a:t>Double Hashing</a:t>
            </a:r>
          </a:p>
        </p:txBody>
      </p:sp>
      <p:sp>
        <p:nvSpPr>
          <p:cNvPr id="130087" name="Rectangle 50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2212622" y="879651"/>
            <a:ext cx="6395155" cy="1892826"/>
          </a:xfrm>
          <a:ln>
            <a:solidFill>
              <a:schemeClr val="tx1"/>
            </a:solidFill>
          </a:ln>
        </p:spPr>
        <p:txBody>
          <a:bodyPr wrap="square" lIns="91440" tIns="91440" rIns="91440" bIns="91440">
            <a:sp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  <a:buFontTx/>
              <a:buNone/>
            </a:pPr>
            <a:r>
              <a:rPr lang="en-US" sz="2000" dirty="0"/>
              <a:t>T = 10 (</a:t>
            </a:r>
            <a:r>
              <a:rPr lang="en-US" sz="2000" dirty="0" err="1"/>
              <a:t>TableSize</a:t>
            </a:r>
            <a:r>
              <a:rPr lang="en-US" sz="2000" dirty="0"/>
              <a:t>)</a:t>
            </a:r>
          </a:p>
          <a:p>
            <a:pPr>
              <a:lnSpc>
                <a:spcPct val="120000"/>
              </a:lnSpc>
              <a:spcBef>
                <a:spcPts val="600"/>
              </a:spcBef>
              <a:buFontTx/>
              <a:buNone/>
            </a:pPr>
            <a:r>
              <a:rPr lang="en-US" sz="2000" u="sng" dirty="0"/>
              <a:t>Hash Functions</a:t>
            </a:r>
            <a:r>
              <a:rPr lang="en-US" sz="2000" dirty="0"/>
              <a:t>:</a:t>
            </a:r>
          </a:p>
          <a:p>
            <a:pPr>
              <a:lnSpc>
                <a:spcPct val="120000"/>
              </a:lnSpc>
              <a:spcBef>
                <a:spcPts val="600"/>
              </a:spcBef>
              <a:buFontTx/>
              <a:buNone/>
            </a:pPr>
            <a:r>
              <a:rPr lang="en-US" sz="2000" dirty="0"/>
              <a:t>   h(key) = key mod T</a:t>
            </a:r>
          </a:p>
          <a:p>
            <a:pPr>
              <a:lnSpc>
                <a:spcPct val="120000"/>
              </a:lnSpc>
              <a:spcBef>
                <a:spcPts val="600"/>
              </a:spcBef>
              <a:buFontTx/>
              <a:buNone/>
            </a:pPr>
            <a:r>
              <a:rPr lang="en-US" sz="2000" dirty="0"/>
              <a:t>   g(key) = 1 + ((key/T) mod (T-1))  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4294967295"/>
          </p:nvPr>
        </p:nvSpPr>
        <p:spPr>
          <a:xfrm>
            <a:off x="457200" y="635635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July 9, 2012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2124075" y="6356350"/>
            <a:ext cx="489585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CSE 332 Data Abstractions, Summer 2012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t>59</a:t>
            </a:fld>
            <a:endParaRPr lang="en-US"/>
          </a:p>
        </p:txBody>
      </p:sp>
      <p:sp>
        <p:nvSpPr>
          <p:cNvPr id="130086" name="Text Box 49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212622" y="2849562"/>
            <a:ext cx="6660445" cy="2631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sz="2000" dirty="0"/>
              <a:t>Insert these values into the hash table in this order.  Resolve any collisions with double hashing:</a:t>
            </a:r>
          </a:p>
          <a:p>
            <a:pPr>
              <a:spcBef>
                <a:spcPts val="600"/>
              </a:spcBef>
            </a:pPr>
            <a:r>
              <a:rPr lang="en-US" sz="2000" dirty="0"/>
              <a:t>13</a:t>
            </a:r>
          </a:p>
          <a:p>
            <a:pPr>
              <a:spcBef>
                <a:spcPts val="600"/>
              </a:spcBef>
            </a:pPr>
            <a:r>
              <a:rPr lang="en-US" sz="2000" b="1" dirty="0"/>
              <a:t>28</a:t>
            </a:r>
          </a:p>
          <a:p>
            <a:pPr>
              <a:spcBef>
                <a:spcPts val="600"/>
              </a:spcBef>
            </a:pPr>
            <a:r>
              <a:rPr lang="en-US" sz="2000" dirty="0"/>
              <a:t>33</a:t>
            </a:r>
          </a:p>
          <a:p>
            <a:pPr>
              <a:spcBef>
                <a:spcPts val="600"/>
              </a:spcBef>
            </a:pPr>
            <a:r>
              <a:rPr lang="en-US" sz="2000" dirty="0"/>
              <a:t>147</a:t>
            </a:r>
          </a:p>
          <a:p>
            <a:pPr>
              <a:spcBef>
                <a:spcPts val="600"/>
              </a:spcBef>
            </a:pPr>
            <a:r>
              <a:rPr lang="en-US" sz="2000" dirty="0"/>
              <a:t>43</a:t>
            </a:r>
          </a:p>
        </p:txBody>
      </p:sp>
      <p:graphicFrame>
        <p:nvGraphicFramePr>
          <p:cNvPr id="9" name="Group 64"/>
          <p:cNvGraphicFramePr>
            <a:graphicFrameLocks noGrp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3753994424"/>
              </p:ext>
            </p:extLst>
          </p:nvPr>
        </p:nvGraphicFramePr>
        <p:xfrm>
          <a:off x="609600" y="1447800"/>
          <a:ext cx="1219200" cy="3810000"/>
        </p:xfrm>
        <a:graphic>
          <a:graphicData uri="http://schemas.openxmlformats.org/drawingml/2006/table">
            <a:tbl>
              <a:tblPr/>
              <a:tblGrid>
                <a:gridCol w="6386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3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j-lt"/>
                        </a:rPr>
                        <a:t>13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4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5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6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7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8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9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54495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Hashing Integers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6604000" cy="5486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key space = integers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Simple hash function: </a:t>
            </a:r>
          </a:p>
          <a:p>
            <a:pPr marL="0" indent="0">
              <a:buNone/>
            </a:pPr>
            <a:r>
              <a:rPr lang="en-US" dirty="0"/>
              <a:t>  h(key) = key % </a:t>
            </a:r>
            <a:r>
              <a:rPr lang="en-US" dirty="0" err="1"/>
              <a:t>TableSize</a:t>
            </a:r>
            <a:endParaRPr lang="en-US" dirty="0"/>
          </a:p>
          <a:p>
            <a:r>
              <a:rPr lang="en-US" dirty="0"/>
              <a:t>Client: f(x) = x</a:t>
            </a:r>
          </a:p>
          <a:p>
            <a:r>
              <a:rPr lang="en-US" dirty="0"/>
              <a:t>Library: g(x) = f(x) % </a:t>
            </a:r>
            <a:r>
              <a:rPr lang="en-US" dirty="0" err="1"/>
              <a:t>TableSize</a:t>
            </a:r>
            <a:endParaRPr lang="en-US" dirty="0"/>
          </a:p>
          <a:p>
            <a:r>
              <a:rPr lang="en-US" dirty="0"/>
              <a:t>Fairly fast and natural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Example:</a:t>
            </a:r>
          </a:p>
          <a:p>
            <a:r>
              <a:rPr lang="en-US" dirty="0" err="1"/>
              <a:t>TableSize</a:t>
            </a:r>
            <a:r>
              <a:rPr lang="en-US" dirty="0"/>
              <a:t> = 10</a:t>
            </a:r>
          </a:p>
          <a:p>
            <a:r>
              <a:rPr lang="en-US" dirty="0"/>
              <a:t>Insert keys 7, 18, 41, 34, 10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457200" y="635635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July 9, 2012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2124075" y="6356350"/>
            <a:ext cx="489585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CSE 332 Data Abstractions, Summer 2012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pPr/>
              <a:t>6</a:t>
            </a:fld>
            <a:endParaRPr lang="en-US" dirty="0"/>
          </a:p>
        </p:txBody>
      </p:sp>
      <p:graphicFrame>
        <p:nvGraphicFramePr>
          <p:cNvPr id="8" name="Group 73"/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221606554"/>
              </p:ext>
            </p:extLst>
          </p:nvPr>
        </p:nvGraphicFramePr>
        <p:xfrm>
          <a:off x="7137400" y="1694329"/>
          <a:ext cx="1496060" cy="3962400"/>
        </p:xfrm>
        <a:graphic>
          <a:graphicData uri="http://schemas.openxmlformats.org/drawingml/2006/table">
            <a:tbl>
              <a:tblPr/>
              <a:tblGrid>
                <a:gridCol w="673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L="274320"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L="274320"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marL="274320"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marL="274320"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marL="274320"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marL="274320"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marL="274320"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</a:p>
                  </a:txBody>
                  <a:tcPr marL="274320"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8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</a:p>
                  </a:txBody>
                  <a:tcPr marL="274320"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</a:t>
                      </a:r>
                    </a:p>
                  </a:txBody>
                  <a:tcPr marL="274320"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7814223" y="4865004"/>
            <a:ext cx="822960" cy="393192"/>
          </a:xfrm>
          <a:prstGeom prst="rect">
            <a:avLst/>
          </a:prstGeom>
        </p:spPr>
        <p:txBody>
          <a:bodyPr wrap="square" anchor="ctr">
            <a:noAutofit/>
          </a:bodyPr>
          <a:lstStyle/>
          <a:p>
            <a:pPr algn="ctr">
              <a:spcBef>
                <a:spcPct val="20000"/>
              </a:spcBef>
            </a:pPr>
            <a:r>
              <a:rPr lang="en-US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10" name="Rectangle 9"/>
          <p:cNvSpPr/>
          <p:nvPr/>
        </p:nvSpPr>
        <p:spPr>
          <a:xfrm>
            <a:off x="7814223" y="5269519"/>
            <a:ext cx="822960" cy="393192"/>
          </a:xfrm>
          <a:prstGeom prst="rect">
            <a:avLst/>
          </a:prstGeom>
        </p:spPr>
        <p:txBody>
          <a:bodyPr wrap="square" anchor="ctr">
            <a:noAutofit/>
          </a:bodyPr>
          <a:lstStyle/>
          <a:p>
            <a:pPr lvl="0" algn="ctr">
              <a:spcBef>
                <a:spcPct val="20000"/>
              </a:spcBef>
            </a:pPr>
            <a:r>
              <a:rPr lang="en-US" b="0" dirty="0">
                <a:solidFill>
                  <a:srgbClr val="FF0000"/>
                </a:solidFill>
              </a:rPr>
              <a:t>18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814223" y="2497744"/>
            <a:ext cx="822960" cy="393192"/>
          </a:xfrm>
          <a:prstGeom prst="rect">
            <a:avLst/>
          </a:prstGeom>
        </p:spPr>
        <p:txBody>
          <a:bodyPr wrap="square" anchor="ctr">
            <a:noAutofit/>
          </a:bodyPr>
          <a:lstStyle/>
          <a:p>
            <a:pPr lvl="0" algn="ctr">
              <a:spcBef>
                <a:spcPct val="20000"/>
              </a:spcBef>
            </a:pPr>
            <a:r>
              <a:rPr lang="en-US" b="0" dirty="0">
                <a:solidFill>
                  <a:srgbClr val="FF0000"/>
                </a:solidFill>
              </a:rPr>
              <a:t>41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814223" y="3675491"/>
            <a:ext cx="822960" cy="393192"/>
          </a:xfrm>
          <a:prstGeom prst="rect">
            <a:avLst/>
          </a:prstGeom>
        </p:spPr>
        <p:txBody>
          <a:bodyPr wrap="square" anchor="ctr">
            <a:noAutofit/>
          </a:bodyPr>
          <a:lstStyle/>
          <a:p>
            <a:pPr lvl="0" algn="ctr">
              <a:spcBef>
                <a:spcPct val="20000"/>
              </a:spcBef>
            </a:pPr>
            <a:r>
              <a:rPr lang="en-US" b="0" dirty="0">
                <a:solidFill>
                  <a:srgbClr val="FF0000"/>
                </a:solidFill>
              </a:rPr>
              <a:t>34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814223" y="2094909"/>
            <a:ext cx="822960" cy="393192"/>
          </a:xfrm>
          <a:prstGeom prst="rect">
            <a:avLst/>
          </a:prstGeom>
        </p:spPr>
        <p:txBody>
          <a:bodyPr wrap="square" anchor="ctr">
            <a:noAutofit/>
          </a:bodyPr>
          <a:lstStyle/>
          <a:p>
            <a:pPr algn="ctr"/>
            <a:r>
              <a:rPr lang="en-US" b="0" dirty="0">
                <a:solidFill>
                  <a:srgbClr val="FF0000"/>
                </a:solidFill>
              </a:rPr>
              <a:t>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647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3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1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52400" y="171450"/>
            <a:ext cx="8839200" cy="685800"/>
          </a:xfrm>
        </p:spPr>
        <p:txBody>
          <a:bodyPr/>
          <a:lstStyle/>
          <a:p>
            <a:r>
              <a:rPr lang="en-US" sz="3600" dirty="0"/>
              <a:t>Double Hashing</a:t>
            </a:r>
          </a:p>
        </p:txBody>
      </p:sp>
      <p:sp>
        <p:nvSpPr>
          <p:cNvPr id="130087" name="Rectangle 50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2212622" y="879651"/>
            <a:ext cx="6395155" cy="1892826"/>
          </a:xfrm>
          <a:ln>
            <a:solidFill>
              <a:schemeClr val="tx1"/>
            </a:solidFill>
          </a:ln>
        </p:spPr>
        <p:txBody>
          <a:bodyPr wrap="square" lIns="91440" tIns="91440" rIns="91440" bIns="91440">
            <a:sp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  <a:buFontTx/>
              <a:buNone/>
            </a:pPr>
            <a:r>
              <a:rPr lang="en-US" sz="2000" dirty="0"/>
              <a:t>T = 10 (</a:t>
            </a:r>
            <a:r>
              <a:rPr lang="en-US" sz="2000" dirty="0" err="1"/>
              <a:t>TableSize</a:t>
            </a:r>
            <a:r>
              <a:rPr lang="en-US" sz="2000" dirty="0"/>
              <a:t>)</a:t>
            </a:r>
          </a:p>
          <a:p>
            <a:pPr>
              <a:lnSpc>
                <a:spcPct val="120000"/>
              </a:lnSpc>
              <a:spcBef>
                <a:spcPts val="600"/>
              </a:spcBef>
              <a:buFontTx/>
              <a:buNone/>
            </a:pPr>
            <a:r>
              <a:rPr lang="en-US" sz="2000" u="sng" dirty="0"/>
              <a:t>Hash Functions</a:t>
            </a:r>
            <a:r>
              <a:rPr lang="en-US" sz="2000" dirty="0"/>
              <a:t>:</a:t>
            </a:r>
          </a:p>
          <a:p>
            <a:pPr>
              <a:lnSpc>
                <a:spcPct val="120000"/>
              </a:lnSpc>
              <a:spcBef>
                <a:spcPts val="600"/>
              </a:spcBef>
              <a:buFontTx/>
              <a:buNone/>
            </a:pPr>
            <a:r>
              <a:rPr lang="en-US" sz="2000" dirty="0"/>
              <a:t>   h(key) = key mod T</a:t>
            </a:r>
          </a:p>
          <a:p>
            <a:pPr>
              <a:lnSpc>
                <a:spcPct val="120000"/>
              </a:lnSpc>
              <a:spcBef>
                <a:spcPts val="600"/>
              </a:spcBef>
              <a:buFontTx/>
              <a:buNone/>
            </a:pPr>
            <a:r>
              <a:rPr lang="en-US" sz="2000" dirty="0"/>
              <a:t>   g(key) = 1 + ((key/T) mod (T-1))  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4294967295"/>
          </p:nvPr>
        </p:nvSpPr>
        <p:spPr>
          <a:xfrm>
            <a:off x="457200" y="635635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July 9, 2012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2124075" y="6356350"/>
            <a:ext cx="489585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CSE 332 Data Abstractions, Summer 2012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t>60</a:t>
            </a:fld>
            <a:endParaRPr lang="en-US"/>
          </a:p>
        </p:txBody>
      </p:sp>
      <p:sp>
        <p:nvSpPr>
          <p:cNvPr id="130086" name="Text Box 49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212622" y="2849562"/>
            <a:ext cx="6660445" cy="2631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sz="2000" dirty="0"/>
              <a:t>Insert these values into the hash table in this order.  Resolve any collisions with double hashing:</a:t>
            </a:r>
          </a:p>
          <a:p>
            <a:pPr>
              <a:spcBef>
                <a:spcPts val="600"/>
              </a:spcBef>
            </a:pPr>
            <a:r>
              <a:rPr lang="en-US" sz="2000" dirty="0"/>
              <a:t>13</a:t>
            </a:r>
          </a:p>
          <a:p>
            <a:pPr>
              <a:spcBef>
                <a:spcPts val="600"/>
              </a:spcBef>
            </a:pPr>
            <a:r>
              <a:rPr lang="en-US" sz="2000" dirty="0"/>
              <a:t>28</a:t>
            </a:r>
          </a:p>
          <a:p>
            <a:pPr>
              <a:spcBef>
                <a:spcPts val="600"/>
              </a:spcBef>
            </a:pPr>
            <a:r>
              <a:rPr lang="en-US" sz="2000" b="1" dirty="0"/>
              <a:t>33</a:t>
            </a:r>
          </a:p>
          <a:p>
            <a:pPr>
              <a:spcBef>
                <a:spcPts val="600"/>
              </a:spcBef>
            </a:pPr>
            <a:r>
              <a:rPr lang="en-US" sz="2000" dirty="0"/>
              <a:t>147</a:t>
            </a:r>
          </a:p>
          <a:p>
            <a:pPr>
              <a:spcBef>
                <a:spcPts val="600"/>
              </a:spcBef>
            </a:pPr>
            <a:r>
              <a:rPr lang="en-US" sz="2000" dirty="0"/>
              <a:t>43</a:t>
            </a:r>
          </a:p>
        </p:txBody>
      </p:sp>
      <p:graphicFrame>
        <p:nvGraphicFramePr>
          <p:cNvPr id="9" name="Group 64"/>
          <p:cNvGraphicFramePr>
            <a:graphicFrameLocks noGrp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1431382974"/>
              </p:ext>
            </p:extLst>
          </p:nvPr>
        </p:nvGraphicFramePr>
        <p:xfrm>
          <a:off x="609600" y="1447800"/>
          <a:ext cx="1219200" cy="3810000"/>
        </p:xfrm>
        <a:graphic>
          <a:graphicData uri="http://schemas.openxmlformats.org/drawingml/2006/table">
            <a:tbl>
              <a:tblPr/>
              <a:tblGrid>
                <a:gridCol w="6386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3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13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4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5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6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7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8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j-lt"/>
                        </a:rPr>
                        <a:t>28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9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00482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1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52400" y="171450"/>
            <a:ext cx="8839200" cy="685800"/>
          </a:xfrm>
        </p:spPr>
        <p:txBody>
          <a:bodyPr/>
          <a:lstStyle/>
          <a:p>
            <a:r>
              <a:rPr lang="en-US" sz="3600" dirty="0"/>
              <a:t>Double Hashing</a:t>
            </a:r>
          </a:p>
        </p:txBody>
      </p:sp>
      <p:sp>
        <p:nvSpPr>
          <p:cNvPr id="130087" name="Rectangle 50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2212622" y="879651"/>
            <a:ext cx="6395155" cy="1892826"/>
          </a:xfrm>
          <a:ln>
            <a:solidFill>
              <a:schemeClr val="tx1"/>
            </a:solidFill>
          </a:ln>
        </p:spPr>
        <p:txBody>
          <a:bodyPr wrap="square" lIns="91440" tIns="91440" rIns="91440" bIns="91440">
            <a:sp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  <a:buFontTx/>
              <a:buNone/>
            </a:pPr>
            <a:r>
              <a:rPr lang="en-US" sz="2000" dirty="0"/>
              <a:t>T = 10 (</a:t>
            </a:r>
            <a:r>
              <a:rPr lang="en-US" sz="2000" dirty="0" err="1"/>
              <a:t>TableSize</a:t>
            </a:r>
            <a:r>
              <a:rPr lang="en-US" sz="2000" dirty="0"/>
              <a:t>)</a:t>
            </a:r>
          </a:p>
          <a:p>
            <a:pPr>
              <a:lnSpc>
                <a:spcPct val="120000"/>
              </a:lnSpc>
              <a:spcBef>
                <a:spcPts val="600"/>
              </a:spcBef>
              <a:buFontTx/>
              <a:buNone/>
            </a:pPr>
            <a:r>
              <a:rPr lang="en-US" sz="2000" u="sng" dirty="0"/>
              <a:t>Hash Functions</a:t>
            </a:r>
            <a:r>
              <a:rPr lang="en-US" sz="2000" dirty="0"/>
              <a:t>:</a:t>
            </a:r>
          </a:p>
          <a:p>
            <a:pPr>
              <a:lnSpc>
                <a:spcPct val="120000"/>
              </a:lnSpc>
              <a:spcBef>
                <a:spcPts val="600"/>
              </a:spcBef>
              <a:buFontTx/>
              <a:buNone/>
            </a:pPr>
            <a:r>
              <a:rPr lang="en-US" sz="2000" dirty="0"/>
              <a:t>   h(key) = key mod T</a:t>
            </a:r>
          </a:p>
          <a:p>
            <a:pPr>
              <a:lnSpc>
                <a:spcPct val="120000"/>
              </a:lnSpc>
              <a:spcBef>
                <a:spcPts val="600"/>
              </a:spcBef>
              <a:buFontTx/>
              <a:buNone/>
            </a:pPr>
            <a:r>
              <a:rPr lang="en-US" sz="2000" dirty="0"/>
              <a:t>   g(key) = 1 + ((key/T) mod (T-1))  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4294967295"/>
          </p:nvPr>
        </p:nvSpPr>
        <p:spPr>
          <a:xfrm>
            <a:off x="457200" y="635635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July 9, 2012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2124075" y="6356350"/>
            <a:ext cx="489585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CSE 332 Data Abstractions, Summer 2012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t>61</a:t>
            </a:fld>
            <a:endParaRPr lang="en-US"/>
          </a:p>
        </p:txBody>
      </p:sp>
      <p:sp>
        <p:nvSpPr>
          <p:cNvPr id="130086" name="Text Box 49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212622" y="2849562"/>
            <a:ext cx="6660445" cy="2631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tabLst>
                <a:tab pos="395288" algn="l"/>
                <a:tab pos="744538" algn="l"/>
              </a:tabLst>
            </a:pPr>
            <a:r>
              <a:rPr lang="en-US" sz="2000" dirty="0"/>
              <a:t>Insert these values into the hash table in this order.  Resolve any collisions with double hashing:</a:t>
            </a:r>
          </a:p>
          <a:p>
            <a:pPr>
              <a:spcBef>
                <a:spcPts val="600"/>
              </a:spcBef>
              <a:tabLst>
                <a:tab pos="395288" algn="l"/>
                <a:tab pos="744538" algn="l"/>
              </a:tabLst>
            </a:pPr>
            <a:r>
              <a:rPr lang="en-US" sz="2000" dirty="0"/>
              <a:t>13</a:t>
            </a:r>
          </a:p>
          <a:p>
            <a:pPr>
              <a:spcBef>
                <a:spcPts val="600"/>
              </a:spcBef>
              <a:tabLst>
                <a:tab pos="395288" algn="l"/>
                <a:tab pos="744538" algn="l"/>
              </a:tabLst>
            </a:pPr>
            <a:r>
              <a:rPr lang="en-US" sz="2000" dirty="0"/>
              <a:t>28</a:t>
            </a:r>
          </a:p>
          <a:p>
            <a:pPr>
              <a:spcBef>
                <a:spcPts val="600"/>
              </a:spcBef>
              <a:tabLst>
                <a:tab pos="395288" algn="l"/>
                <a:tab pos="744538" algn="l"/>
              </a:tabLst>
            </a:pPr>
            <a:r>
              <a:rPr lang="en-US" sz="2000" dirty="0"/>
              <a:t>33</a:t>
            </a:r>
            <a:r>
              <a:rPr lang="en-US" sz="2000" b="1" dirty="0"/>
              <a:t> </a:t>
            </a:r>
            <a:r>
              <a:rPr lang="en-US" sz="2000" dirty="0">
                <a:sym typeface="Wingdings" pitchFamily="2" charset="2"/>
              </a:rPr>
              <a:t></a:t>
            </a:r>
            <a:r>
              <a:rPr lang="en-US" sz="2000" b="1" dirty="0">
                <a:sym typeface="Wingdings" pitchFamily="2" charset="2"/>
              </a:rPr>
              <a:t>	</a:t>
            </a:r>
            <a:r>
              <a:rPr lang="en-US" sz="2000" dirty="0"/>
              <a:t>g(33) = 1 + 3 mod 9 = 4</a:t>
            </a:r>
            <a:endParaRPr lang="en-US" sz="2000" b="1" dirty="0"/>
          </a:p>
          <a:p>
            <a:pPr>
              <a:spcBef>
                <a:spcPts val="600"/>
              </a:spcBef>
              <a:tabLst>
                <a:tab pos="395288" algn="l"/>
                <a:tab pos="744538" algn="l"/>
              </a:tabLst>
            </a:pPr>
            <a:r>
              <a:rPr lang="en-US" sz="2000" b="1" dirty="0"/>
              <a:t>147	</a:t>
            </a:r>
          </a:p>
          <a:p>
            <a:pPr>
              <a:spcBef>
                <a:spcPts val="600"/>
              </a:spcBef>
              <a:tabLst>
                <a:tab pos="395288" algn="l"/>
                <a:tab pos="744538" algn="l"/>
              </a:tabLst>
            </a:pPr>
            <a:r>
              <a:rPr lang="en-US" sz="2000" dirty="0"/>
              <a:t>43</a:t>
            </a:r>
          </a:p>
        </p:txBody>
      </p:sp>
      <p:graphicFrame>
        <p:nvGraphicFramePr>
          <p:cNvPr id="9" name="Group 64"/>
          <p:cNvGraphicFramePr>
            <a:graphicFrameLocks noGrp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4209962810"/>
              </p:ext>
            </p:extLst>
          </p:nvPr>
        </p:nvGraphicFramePr>
        <p:xfrm>
          <a:off x="609600" y="1447800"/>
          <a:ext cx="1219200" cy="3810000"/>
        </p:xfrm>
        <a:graphic>
          <a:graphicData uri="http://schemas.openxmlformats.org/drawingml/2006/table">
            <a:tbl>
              <a:tblPr/>
              <a:tblGrid>
                <a:gridCol w="6386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3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13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4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5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6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7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j-lt"/>
                        </a:rPr>
                        <a:t>33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8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28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9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125527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1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52400" y="171450"/>
            <a:ext cx="8839200" cy="685800"/>
          </a:xfrm>
        </p:spPr>
        <p:txBody>
          <a:bodyPr/>
          <a:lstStyle/>
          <a:p>
            <a:r>
              <a:rPr lang="en-US" sz="3600" dirty="0"/>
              <a:t>Double Hashing</a:t>
            </a:r>
          </a:p>
        </p:txBody>
      </p:sp>
      <p:sp>
        <p:nvSpPr>
          <p:cNvPr id="130087" name="Rectangle 50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2212622" y="879651"/>
            <a:ext cx="6395155" cy="1892826"/>
          </a:xfrm>
          <a:ln>
            <a:solidFill>
              <a:schemeClr val="tx1"/>
            </a:solidFill>
          </a:ln>
        </p:spPr>
        <p:txBody>
          <a:bodyPr wrap="square" lIns="91440" tIns="91440" rIns="91440" bIns="91440">
            <a:sp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  <a:buFontTx/>
              <a:buNone/>
            </a:pPr>
            <a:r>
              <a:rPr lang="en-US" sz="2000" dirty="0"/>
              <a:t>T = 10 (</a:t>
            </a:r>
            <a:r>
              <a:rPr lang="en-US" sz="2000" dirty="0" err="1"/>
              <a:t>TableSize</a:t>
            </a:r>
            <a:r>
              <a:rPr lang="en-US" sz="2000" dirty="0"/>
              <a:t>)</a:t>
            </a:r>
          </a:p>
          <a:p>
            <a:pPr>
              <a:lnSpc>
                <a:spcPct val="120000"/>
              </a:lnSpc>
              <a:spcBef>
                <a:spcPts val="600"/>
              </a:spcBef>
              <a:buFontTx/>
              <a:buNone/>
            </a:pPr>
            <a:r>
              <a:rPr lang="en-US" sz="2000" u="sng" dirty="0"/>
              <a:t>Hash Functions</a:t>
            </a:r>
            <a:r>
              <a:rPr lang="en-US" sz="2000" dirty="0"/>
              <a:t>:</a:t>
            </a:r>
          </a:p>
          <a:p>
            <a:pPr>
              <a:lnSpc>
                <a:spcPct val="120000"/>
              </a:lnSpc>
              <a:spcBef>
                <a:spcPts val="600"/>
              </a:spcBef>
              <a:buFontTx/>
              <a:buNone/>
            </a:pPr>
            <a:r>
              <a:rPr lang="en-US" sz="2000" dirty="0"/>
              <a:t>   h(key) = key mod T</a:t>
            </a:r>
          </a:p>
          <a:p>
            <a:pPr>
              <a:lnSpc>
                <a:spcPct val="120000"/>
              </a:lnSpc>
              <a:spcBef>
                <a:spcPts val="600"/>
              </a:spcBef>
              <a:buFontTx/>
              <a:buNone/>
            </a:pPr>
            <a:r>
              <a:rPr lang="en-US" sz="2000" dirty="0"/>
              <a:t>   g(key) = 1 + ((key/T) mod (T-1))  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4294967295"/>
          </p:nvPr>
        </p:nvSpPr>
        <p:spPr>
          <a:xfrm>
            <a:off x="457200" y="635635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July 9, 2012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2124075" y="6356350"/>
            <a:ext cx="489585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CSE 332 Data Abstractions, Summer 2012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t>62</a:t>
            </a:fld>
            <a:endParaRPr lang="en-US"/>
          </a:p>
        </p:txBody>
      </p:sp>
      <p:sp>
        <p:nvSpPr>
          <p:cNvPr id="130086" name="Text Box 49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212622" y="2849562"/>
            <a:ext cx="6660445" cy="2631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tabLst>
                <a:tab pos="395288" algn="l"/>
                <a:tab pos="744538" algn="l"/>
              </a:tabLst>
            </a:pPr>
            <a:r>
              <a:rPr lang="en-US" sz="2000" dirty="0"/>
              <a:t>Insert these values into the hash table in this order.  Resolve any collisions with double hashing:</a:t>
            </a:r>
          </a:p>
          <a:p>
            <a:pPr>
              <a:spcBef>
                <a:spcPts val="600"/>
              </a:spcBef>
              <a:tabLst>
                <a:tab pos="395288" algn="l"/>
                <a:tab pos="744538" algn="l"/>
              </a:tabLst>
            </a:pPr>
            <a:r>
              <a:rPr lang="en-US" sz="2000" dirty="0"/>
              <a:t>13</a:t>
            </a:r>
          </a:p>
          <a:p>
            <a:pPr>
              <a:spcBef>
                <a:spcPts val="600"/>
              </a:spcBef>
              <a:tabLst>
                <a:tab pos="395288" algn="l"/>
                <a:tab pos="744538" algn="l"/>
              </a:tabLst>
            </a:pPr>
            <a:r>
              <a:rPr lang="en-US" sz="2000" dirty="0"/>
              <a:t>28</a:t>
            </a:r>
          </a:p>
          <a:p>
            <a:pPr>
              <a:spcBef>
                <a:spcPts val="600"/>
              </a:spcBef>
              <a:tabLst>
                <a:tab pos="395288" algn="l"/>
                <a:tab pos="744538" algn="l"/>
              </a:tabLst>
            </a:pPr>
            <a:r>
              <a:rPr lang="en-US" sz="2000" dirty="0"/>
              <a:t>33</a:t>
            </a:r>
            <a:r>
              <a:rPr lang="en-US" sz="2000" b="1" dirty="0"/>
              <a:t> </a:t>
            </a:r>
          </a:p>
          <a:p>
            <a:pPr>
              <a:spcBef>
                <a:spcPts val="600"/>
              </a:spcBef>
              <a:tabLst>
                <a:tab pos="631825" algn="l"/>
                <a:tab pos="971550" algn="l"/>
              </a:tabLst>
            </a:pPr>
            <a:r>
              <a:rPr lang="en-US" sz="2000" dirty="0"/>
              <a:t>147</a:t>
            </a:r>
            <a:r>
              <a:rPr lang="en-US" sz="2000" b="1" dirty="0"/>
              <a:t>	</a:t>
            </a:r>
            <a:r>
              <a:rPr lang="en-US" sz="2000" dirty="0">
                <a:sym typeface="Wingdings" pitchFamily="2" charset="2"/>
              </a:rPr>
              <a:t></a:t>
            </a:r>
            <a:r>
              <a:rPr lang="en-US" sz="2000" b="1" dirty="0">
                <a:sym typeface="Wingdings" pitchFamily="2" charset="2"/>
              </a:rPr>
              <a:t>	</a:t>
            </a:r>
            <a:r>
              <a:rPr lang="en-US" sz="2000" dirty="0"/>
              <a:t>g(147) = 1 + 14 mod 9 = 6</a:t>
            </a:r>
            <a:endParaRPr lang="en-US" sz="2000" b="1" dirty="0"/>
          </a:p>
          <a:p>
            <a:pPr>
              <a:spcBef>
                <a:spcPts val="600"/>
              </a:spcBef>
              <a:tabLst>
                <a:tab pos="395288" algn="l"/>
                <a:tab pos="744538" algn="l"/>
              </a:tabLst>
            </a:pPr>
            <a:r>
              <a:rPr lang="en-US" sz="2000" b="1" dirty="0"/>
              <a:t>43</a:t>
            </a:r>
          </a:p>
        </p:txBody>
      </p:sp>
      <p:graphicFrame>
        <p:nvGraphicFramePr>
          <p:cNvPr id="9" name="Group 64"/>
          <p:cNvGraphicFramePr>
            <a:graphicFrameLocks noGrp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2177969897"/>
              </p:ext>
            </p:extLst>
          </p:nvPr>
        </p:nvGraphicFramePr>
        <p:xfrm>
          <a:off x="609600" y="1447800"/>
          <a:ext cx="1219200" cy="3810000"/>
        </p:xfrm>
        <a:graphic>
          <a:graphicData uri="http://schemas.openxmlformats.org/drawingml/2006/table">
            <a:tbl>
              <a:tblPr/>
              <a:tblGrid>
                <a:gridCol w="4741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50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3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13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4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5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6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7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33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8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28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9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j-lt"/>
                        </a:rPr>
                        <a:t>147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058063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1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52400" y="171450"/>
            <a:ext cx="8839200" cy="685800"/>
          </a:xfrm>
        </p:spPr>
        <p:txBody>
          <a:bodyPr/>
          <a:lstStyle/>
          <a:p>
            <a:r>
              <a:rPr lang="en-US" sz="3600" dirty="0"/>
              <a:t>Double Hashing</a:t>
            </a:r>
          </a:p>
        </p:txBody>
      </p:sp>
      <p:sp>
        <p:nvSpPr>
          <p:cNvPr id="130087" name="Rectangle 50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2212622" y="879651"/>
            <a:ext cx="6395155" cy="1892826"/>
          </a:xfrm>
          <a:ln>
            <a:solidFill>
              <a:schemeClr val="tx1"/>
            </a:solidFill>
          </a:ln>
        </p:spPr>
        <p:txBody>
          <a:bodyPr wrap="square" lIns="91440" tIns="91440" rIns="91440" bIns="91440">
            <a:sp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  <a:buFontTx/>
              <a:buNone/>
            </a:pPr>
            <a:r>
              <a:rPr lang="en-US" sz="2000" dirty="0"/>
              <a:t>T = 10 (</a:t>
            </a:r>
            <a:r>
              <a:rPr lang="en-US" sz="2000" dirty="0" err="1"/>
              <a:t>TableSize</a:t>
            </a:r>
            <a:r>
              <a:rPr lang="en-US" sz="2000" dirty="0"/>
              <a:t>)</a:t>
            </a:r>
          </a:p>
          <a:p>
            <a:pPr>
              <a:lnSpc>
                <a:spcPct val="120000"/>
              </a:lnSpc>
              <a:spcBef>
                <a:spcPts val="600"/>
              </a:spcBef>
              <a:buFontTx/>
              <a:buNone/>
            </a:pPr>
            <a:r>
              <a:rPr lang="en-US" sz="2000" u="sng" dirty="0"/>
              <a:t>Hash Functions</a:t>
            </a:r>
            <a:r>
              <a:rPr lang="en-US" sz="2000" dirty="0"/>
              <a:t>:</a:t>
            </a:r>
          </a:p>
          <a:p>
            <a:pPr>
              <a:lnSpc>
                <a:spcPct val="120000"/>
              </a:lnSpc>
              <a:spcBef>
                <a:spcPts val="600"/>
              </a:spcBef>
              <a:buFontTx/>
              <a:buNone/>
            </a:pPr>
            <a:r>
              <a:rPr lang="en-US" sz="2000" dirty="0"/>
              <a:t>   h(key) = key mod T</a:t>
            </a:r>
          </a:p>
          <a:p>
            <a:pPr>
              <a:lnSpc>
                <a:spcPct val="120000"/>
              </a:lnSpc>
              <a:spcBef>
                <a:spcPts val="600"/>
              </a:spcBef>
              <a:buFontTx/>
              <a:buNone/>
            </a:pPr>
            <a:r>
              <a:rPr lang="en-US" sz="2000" dirty="0"/>
              <a:t>   g(key) = 1 + ((key/T) mod (T-1))  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4294967295"/>
          </p:nvPr>
        </p:nvSpPr>
        <p:spPr>
          <a:xfrm>
            <a:off x="457200" y="635635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July 9, 2012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2124075" y="6356350"/>
            <a:ext cx="489585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CSE 332 Data Abstractions, Summer 2012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t>63</a:t>
            </a:fld>
            <a:endParaRPr lang="en-US"/>
          </a:p>
        </p:txBody>
      </p:sp>
      <p:sp>
        <p:nvSpPr>
          <p:cNvPr id="130086" name="Text Box 49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212622" y="2849562"/>
            <a:ext cx="6660445" cy="30162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tabLst>
                <a:tab pos="395288" algn="l"/>
                <a:tab pos="744538" algn="l"/>
              </a:tabLst>
            </a:pPr>
            <a:r>
              <a:rPr lang="en-US" sz="2000" dirty="0"/>
              <a:t>Insert these values into the hash table in this order.  Resolve any collisions with double hashing:</a:t>
            </a:r>
          </a:p>
          <a:p>
            <a:pPr>
              <a:spcBef>
                <a:spcPts val="600"/>
              </a:spcBef>
              <a:tabLst>
                <a:tab pos="395288" algn="l"/>
                <a:tab pos="744538" algn="l"/>
              </a:tabLst>
            </a:pPr>
            <a:r>
              <a:rPr lang="en-US" sz="2000" dirty="0"/>
              <a:t>13</a:t>
            </a:r>
          </a:p>
          <a:p>
            <a:pPr>
              <a:spcBef>
                <a:spcPts val="600"/>
              </a:spcBef>
              <a:tabLst>
                <a:tab pos="395288" algn="l"/>
                <a:tab pos="744538" algn="l"/>
              </a:tabLst>
            </a:pPr>
            <a:r>
              <a:rPr lang="en-US" sz="2000" dirty="0"/>
              <a:t>28</a:t>
            </a:r>
          </a:p>
          <a:p>
            <a:pPr>
              <a:spcBef>
                <a:spcPts val="600"/>
              </a:spcBef>
              <a:tabLst>
                <a:tab pos="395288" algn="l"/>
                <a:tab pos="744538" algn="l"/>
              </a:tabLst>
            </a:pPr>
            <a:r>
              <a:rPr lang="en-US" sz="2000" dirty="0"/>
              <a:t>33</a:t>
            </a:r>
            <a:r>
              <a:rPr lang="en-US" sz="2000" b="1" dirty="0"/>
              <a:t> </a:t>
            </a:r>
          </a:p>
          <a:p>
            <a:pPr>
              <a:spcBef>
                <a:spcPts val="600"/>
              </a:spcBef>
              <a:tabLst>
                <a:tab pos="631825" algn="l"/>
                <a:tab pos="971550" algn="l"/>
              </a:tabLst>
            </a:pPr>
            <a:r>
              <a:rPr lang="en-US" sz="2000" dirty="0"/>
              <a:t>147</a:t>
            </a:r>
            <a:r>
              <a:rPr lang="en-US" sz="2000" b="1" dirty="0"/>
              <a:t>	</a:t>
            </a:r>
            <a:r>
              <a:rPr lang="en-US" sz="2000" dirty="0">
                <a:sym typeface="Wingdings" pitchFamily="2" charset="2"/>
              </a:rPr>
              <a:t></a:t>
            </a:r>
            <a:r>
              <a:rPr lang="en-US" sz="2000" b="1" dirty="0">
                <a:sym typeface="Wingdings" pitchFamily="2" charset="2"/>
              </a:rPr>
              <a:t>	</a:t>
            </a:r>
            <a:r>
              <a:rPr lang="en-US" sz="2000" dirty="0"/>
              <a:t>g(147) = 1 + 14 mod 9 = 6</a:t>
            </a:r>
            <a:endParaRPr lang="en-US" sz="2000" b="1" dirty="0"/>
          </a:p>
          <a:p>
            <a:pPr>
              <a:spcBef>
                <a:spcPts val="600"/>
              </a:spcBef>
              <a:tabLst>
                <a:tab pos="631825" algn="l"/>
                <a:tab pos="971550" algn="l"/>
              </a:tabLst>
            </a:pPr>
            <a:r>
              <a:rPr lang="en-US" sz="2000" dirty="0"/>
              <a:t>43</a:t>
            </a:r>
            <a:r>
              <a:rPr lang="en-US" sz="2000" b="1" dirty="0"/>
              <a:t>	</a:t>
            </a:r>
            <a:r>
              <a:rPr lang="en-US" sz="2000" dirty="0">
                <a:sym typeface="Wingdings" pitchFamily="2" charset="2"/>
              </a:rPr>
              <a:t></a:t>
            </a:r>
            <a:r>
              <a:rPr lang="en-US" sz="2000" b="1" dirty="0">
                <a:sym typeface="Wingdings" pitchFamily="2" charset="2"/>
              </a:rPr>
              <a:t>	</a:t>
            </a:r>
            <a:r>
              <a:rPr lang="en-US" sz="2000" dirty="0"/>
              <a:t>g(43) = 1 + 4 mod 9 = 5</a:t>
            </a:r>
            <a:endParaRPr lang="en-US" sz="2000" b="1" dirty="0"/>
          </a:p>
          <a:p>
            <a:pPr>
              <a:spcBef>
                <a:spcPts val="600"/>
              </a:spcBef>
              <a:tabLst>
                <a:tab pos="395288" algn="l"/>
                <a:tab pos="744538" algn="l"/>
              </a:tabLst>
            </a:pPr>
            <a:endParaRPr lang="en-US" sz="2000" b="1" dirty="0"/>
          </a:p>
        </p:txBody>
      </p:sp>
      <p:graphicFrame>
        <p:nvGraphicFramePr>
          <p:cNvPr id="9" name="Group 64"/>
          <p:cNvGraphicFramePr>
            <a:graphicFrameLocks noGrp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1922975722"/>
              </p:ext>
            </p:extLst>
          </p:nvPr>
        </p:nvGraphicFramePr>
        <p:xfrm>
          <a:off x="609600" y="1447800"/>
          <a:ext cx="1219200" cy="3810000"/>
        </p:xfrm>
        <a:graphic>
          <a:graphicData uri="http://schemas.openxmlformats.org/drawingml/2006/table">
            <a:tbl>
              <a:tblPr/>
              <a:tblGrid>
                <a:gridCol w="4741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50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3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13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4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5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6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7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33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8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28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9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147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2814276" y="5434703"/>
            <a:ext cx="616039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1658938" algn="l"/>
                <a:tab pos="3827463" algn="l"/>
              </a:tabLst>
            </a:pPr>
            <a:r>
              <a:rPr lang="en-US" sz="2000" b="0" dirty="0">
                <a:solidFill>
                  <a:srgbClr val="FF0000"/>
                </a:solidFill>
              </a:rPr>
              <a:t>We have a problem:</a:t>
            </a:r>
          </a:p>
          <a:p>
            <a:pPr>
              <a:tabLst>
                <a:tab pos="1658938" algn="l"/>
                <a:tab pos="3827463" algn="l"/>
              </a:tabLst>
            </a:pPr>
            <a:r>
              <a:rPr lang="en-US" sz="2000" b="0" dirty="0">
                <a:solidFill>
                  <a:srgbClr val="FF0000"/>
                </a:solidFill>
              </a:rPr>
              <a:t>3 + 0 = 3	3 + </a:t>
            </a:r>
            <a:r>
              <a:rPr lang="en-US" sz="2000" dirty="0">
                <a:solidFill>
                  <a:srgbClr val="FF0000"/>
                </a:solidFill>
              </a:rPr>
              <a:t>5</a:t>
            </a:r>
            <a:r>
              <a:rPr lang="en-US" sz="2000" b="0" dirty="0">
                <a:solidFill>
                  <a:srgbClr val="FF0000"/>
                </a:solidFill>
              </a:rPr>
              <a:t> = </a:t>
            </a:r>
            <a:r>
              <a:rPr lang="en-US" sz="2000" dirty="0">
                <a:solidFill>
                  <a:srgbClr val="FF0000"/>
                </a:solidFill>
              </a:rPr>
              <a:t>8	3 </a:t>
            </a:r>
            <a:r>
              <a:rPr lang="en-US" sz="2000" b="0" dirty="0">
                <a:solidFill>
                  <a:srgbClr val="FF0000"/>
                </a:solidFill>
              </a:rPr>
              <a:t>+ 10 = </a:t>
            </a:r>
            <a:r>
              <a:rPr lang="en-US" sz="2000" dirty="0">
                <a:solidFill>
                  <a:srgbClr val="FF0000"/>
                </a:solidFill>
              </a:rPr>
              <a:t>13</a:t>
            </a:r>
            <a:br>
              <a:rPr lang="en-US" sz="2000" b="0" dirty="0">
                <a:solidFill>
                  <a:srgbClr val="FF0000"/>
                </a:solidFill>
              </a:rPr>
            </a:br>
            <a:r>
              <a:rPr lang="en-US" sz="2000" dirty="0">
                <a:solidFill>
                  <a:srgbClr val="FF0000"/>
                </a:solidFill>
              </a:rPr>
              <a:t>	</a:t>
            </a:r>
            <a:r>
              <a:rPr lang="en-US" sz="2000" b="0" dirty="0">
                <a:solidFill>
                  <a:srgbClr val="FF0000"/>
                </a:solidFill>
              </a:rPr>
              <a:t>3 + </a:t>
            </a:r>
            <a:r>
              <a:rPr lang="en-US" sz="2000" dirty="0">
                <a:solidFill>
                  <a:srgbClr val="FF0000"/>
                </a:solidFill>
              </a:rPr>
              <a:t>15</a:t>
            </a:r>
            <a:r>
              <a:rPr lang="en-US" sz="2000" b="0" dirty="0">
                <a:solidFill>
                  <a:srgbClr val="FF0000"/>
                </a:solidFill>
              </a:rPr>
              <a:t> = </a:t>
            </a:r>
            <a:r>
              <a:rPr lang="en-US" sz="2000" dirty="0">
                <a:solidFill>
                  <a:srgbClr val="FF0000"/>
                </a:solidFill>
              </a:rPr>
              <a:t>18	</a:t>
            </a:r>
            <a:r>
              <a:rPr lang="en-US" sz="2000" b="0" dirty="0">
                <a:solidFill>
                  <a:srgbClr val="FF0000"/>
                </a:solidFill>
              </a:rPr>
              <a:t>3 + 20 = 23	</a:t>
            </a:r>
          </a:p>
        </p:txBody>
      </p:sp>
    </p:spTree>
    <p:extLst>
      <p:ext uri="{BB962C8B-B14F-4D97-AF65-F5344CB8AC3E}">
        <p14:creationId xmlns:p14="http://schemas.microsoft.com/office/powerpoint/2010/main" val="1774335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Double Hashing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Because each probe is "jumping" by g(key) each time,	we should ideally "leave the neighborhood" and "go different places from the same initial collision"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2400" dirty="0"/>
              <a:t>But, as in quadratic probing, we could still have a problem where we are not "safe" due to an infinite loop despite room in table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2400" dirty="0"/>
              <a:t>This cannot happen in at least one case:</a:t>
            </a:r>
          </a:p>
          <a:p>
            <a:pPr marL="519113" indent="0">
              <a:buNone/>
            </a:pPr>
            <a:r>
              <a:rPr lang="en-US" sz="2400" dirty="0"/>
              <a:t>For primes p and q such that 2 &lt; q &lt; p</a:t>
            </a:r>
          </a:p>
          <a:p>
            <a:pPr marL="914400" lvl="1" indent="0">
              <a:buNone/>
            </a:pPr>
            <a:r>
              <a:rPr lang="en-US" sz="2400" dirty="0"/>
              <a:t>h(key) = key % p</a:t>
            </a:r>
          </a:p>
          <a:p>
            <a:pPr marL="914400" lvl="1" indent="0">
              <a:buNone/>
            </a:pPr>
            <a:r>
              <a:rPr lang="en-US" sz="2400" dirty="0"/>
              <a:t>g(key) = q – (key % q)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457200" y="635635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July 9, 2012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2124075" y="6356350"/>
            <a:ext cx="489585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CSE 332 Data Abstractions, Summer 2012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pPr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69457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89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Summarizing Collision Resolution</a:t>
            </a:r>
          </a:p>
        </p:txBody>
      </p:sp>
      <p:sp>
        <p:nvSpPr>
          <p:cNvPr id="140290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Separate Chaining is easy</a:t>
            </a:r>
          </a:p>
          <a:p>
            <a:r>
              <a:rPr lang="en-US" sz="2400" dirty="0"/>
              <a:t>find, delete proportional to load factor on average</a:t>
            </a:r>
          </a:p>
          <a:p>
            <a:r>
              <a:rPr lang="en-US" sz="2400" dirty="0"/>
              <a:t>insert can be constant if just push on front of list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Open addressing uses probing, has clustering issues as it gets full but still has reasons for its use:</a:t>
            </a:r>
          </a:p>
          <a:p>
            <a:r>
              <a:rPr lang="en-US" sz="2400" dirty="0"/>
              <a:t>Easier data representation</a:t>
            </a:r>
          </a:p>
          <a:p>
            <a:r>
              <a:rPr lang="en-US" sz="2400" dirty="0"/>
              <a:t>Less memory allocation</a:t>
            </a:r>
          </a:p>
          <a:p>
            <a:r>
              <a:rPr lang="en-US" sz="2400" dirty="0"/>
              <a:t>Run-time overhead for list nodes (but an array implementation could be faster)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4294967295"/>
          </p:nvPr>
        </p:nvSpPr>
        <p:spPr>
          <a:xfrm>
            <a:off x="457200" y="635635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July 9, 2012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2124075" y="6356350"/>
            <a:ext cx="489585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CSE 332 Data Abstractions, Summer 2012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pPr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3667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Rehashing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you make hash from hash leftovers…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457200" y="635635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July 9, 2012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2124075" y="6356350"/>
            <a:ext cx="489585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CSE 332 Data Abstractions, Summer 2012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08692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Rehashing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As with array-based stacks/queues/lists</a:t>
            </a:r>
          </a:p>
          <a:p>
            <a:r>
              <a:rPr lang="en-US" sz="2400" dirty="0"/>
              <a:t>If table gets too full, create a bigger table and copy everything</a:t>
            </a:r>
          </a:p>
          <a:p>
            <a:r>
              <a:rPr lang="en-US" sz="2400" dirty="0"/>
              <a:t>Less helpful to shrink a table that is </a:t>
            </a:r>
            <a:r>
              <a:rPr lang="en-US" sz="2400" dirty="0" err="1"/>
              <a:t>underfull</a:t>
            </a:r>
            <a:endParaRPr lang="en-US" sz="2400" dirty="0"/>
          </a:p>
          <a:p>
            <a:pPr lvl="1"/>
            <a:endParaRPr lang="en-US" sz="2000" dirty="0"/>
          </a:p>
          <a:p>
            <a:pPr marL="0" indent="0">
              <a:buNone/>
            </a:pPr>
            <a:r>
              <a:rPr lang="en-US" sz="2400" dirty="0"/>
              <a:t>With chaining, we get to decide what "too full" means</a:t>
            </a:r>
          </a:p>
          <a:p>
            <a:r>
              <a:rPr lang="en-US" sz="2400" dirty="0"/>
              <a:t>Keep load factor reasonable (e.g., &lt; 1)?</a:t>
            </a:r>
          </a:p>
          <a:p>
            <a:r>
              <a:rPr lang="en-US" sz="2400" dirty="0"/>
              <a:t>Consider average or max size of non-empty chains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US" sz="2400" dirty="0"/>
              <a:t>For open addressing, half-full is a good rule of thumb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457200" y="635635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July 9, 2012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2124075" y="6356350"/>
            <a:ext cx="489585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CSE 332 Data Abstractions, Summer 2012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pPr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73999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Rehashing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What size should we choose?</a:t>
            </a:r>
          </a:p>
          <a:p>
            <a:r>
              <a:rPr lang="en-US" sz="2800" dirty="0"/>
              <a:t>Twice-as-big?</a:t>
            </a:r>
          </a:p>
          <a:p>
            <a:r>
              <a:rPr lang="en-US" sz="2800" dirty="0"/>
              <a:t>Except that won’t be prime!</a:t>
            </a:r>
          </a:p>
          <a:p>
            <a:pPr marL="5715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We go twice-as-big but guarantee prime</a:t>
            </a:r>
          </a:p>
          <a:p>
            <a:r>
              <a:rPr lang="en-US" sz="2400" dirty="0"/>
              <a:t>Implement by hard coding a list of prime numbers </a:t>
            </a:r>
          </a:p>
          <a:p>
            <a:r>
              <a:rPr lang="en-US" sz="2400" dirty="0"/>
              <a:t>You probably will not grow more than 20-30 times and can then calculate after that if necessary</a:t>
            </a:r>
          </a:p>
          <a:p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457200" y="635635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July 9, 2012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2124075" y="6356350"/>
            <a:ext cx="489585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CSE 332 Data Abstractions, Summer 2012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091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5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Rehashing</a:t>
            </a:r>
          </a:p>
        </p:txBody>
      </p:sp>
      <p:sp>
        <p:nvSpPr>
          <p:cNvPr id="144386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sym typeface="Wingdings" pitchFamily="2" charset="2"/>
              </a:rPr>
              <a:t>Can we copy all data to the same indices in the new table?</a:t>
            </a:r>
          </a:p>
          <a:p>
            <a:r>
              <a:rPr lang="en-US" sz="2000" dirty="0">
                <a:sym typeface="Wingdings" pitchFamily="2" charset="2"/>
              </a:rPr>
              <a:t>Will not work; we calculated the index based on </a:t>
            </a:r>
            <a:r>
              <a:rPr lang="en-US" sz="2000" dirty="0" err="1">
                <a:sym typeface="Wingdings" pitchFamily="2" charset="2"/>
              </a:rPr>
              <a:t>TableSize</a:t>
            </a:r>
            <a:endParaRPr lang="en-US" sz="2000" dirty="0">
              <a:sym typeface="Wingdings" pitchFamily="2" charset="2"/>
            </a:endParaRPr>
          </a:p>
          <a:p>
            <a:pPr marL="0" indent="0">
              <a:buNone/>
            </a:pPr>
            <a:endParaRPr lang="en-US" sz="1200" dirty="0">
              <a:sym typeface="Wingdings" pitchFamily="2" charset="2"/>
            </a:endParaRPr>
          </a:p>
          <a:p>
            <a:pPr marL="0" indent="0">
              <a:buNone/>
            </a:pPr>
            <a:r>
              <a:rPr lang="en-US" sz="2000" dirty="0">
                <a:sym typeface="Wingdings" pitchFamily="2" charset="2"/>
              </a:rPr>
              <a:t>Rehash Algorithm:</a:t>
            </a:r>
          </a:p>
          <a:p>
            <a:pPr marL="0" indent="0">
              <a:buNone/>
            </a:pPr>
            <a:r>
              <a:rPr lang="en-US" sz="2000" dirty="0">
                <a:sym typeface="Wingdings" pitchFamily="2" charset="2"/>
              </a:rPr>
              <a:t>Go through old table</a:t>
            </a:r>
          </a:p>
          <a:p>
            <a:pPr marL="0" indent="0">
              <a:buNone/>
            </a:pPr>
            <a:r>
              <a:rPr lang="en-US" sz="2000" dirty="0">
                <a:sym typeface="Wingdings" pitchFamily="2" charset="2"/>
              </a:rPr>
              <a:t>Do standard insert for each item into new table</a:t>
            </a:r>
          </a:p>
          <a:p>
            <a:pPr marL="0" indent="0">
              <a:buNone/>
            </a:pPr>
            <a:endParaRPr lang="en-US" sz="1200" dirty="0">
              <a:sym typeface="Wingdings" pitchFamily="2" charset="2"/>
            </a:endParaRPr>
          </a:p>
          <a:p>
            <a:pPr marL="0" indent="0">
              <a:buNone/>
            </a:pPr>
            <a:r>
              <a:rPr lang="en-US" sz="2000" dirty="0">
                <a:sym typeface="Wingdings" pitchFamily="2" charset="2"/>
              </a:rPr>
              <a:t>Resize is an O(n) operation, </a:t>
            </a:r>
          </a:p>
          <a:p>
            <a:r>
              <a:rPr lang="en-US" sz="2000" dirty="0">
                <a:sym typeface="Wingdings" pitchFamily="2" charset="2"/>
              </a:rPr>
              <a:t>Iterate over old table: O(n)</a:t>
            </a:r>
          </a:p>
          <a:p>
            <a:r>
              <a:rPr lang="en-US" sz="2000" dirty="0">
                <a:sym typeface="Wingdings" pitchFamily="2" charset="2"/>
              </a:rPr>
              <a:t>n inserts / calls to the hash function: n </a:t>
            </a:r>
            <a:r>
              <a:rPr lang="en-US" sz="2000" dirty="0">
                <a:latin typeface="Arial Unicode MS"/>
                <a:ea typeface="Arial Unicode MS"/>
                <a:cs typeface="Arial Unicode MS"/>
                <a:sym typeface="Wingdings" pitchFamily="2" charset="2"/>
              </a:rPr>
              <a:t>⋅ O(1) = O(n)</a:t>
            </a:r>
            <a:endParaRPr lang="en-US" sz="2000" dirty="0">
              <a:sym typeface="Wingdings" pitchFamily="2" charset="2"/>
            </a:endParaRPr>
          </a:p>
          <a:p>
            <a:pPr marL="57150" indent="0">
              <a:buNone/>
            </a:pPr>
            <a:endParaRPr lang="en-US" sz="1200" dirty="0">
              <a:sym typeface="Wingdings" pitchFamily="2" charset="2"/>
            </a:endParaRPr>
          </a:p>
          <a:p>
            <a:pPr marL="57150" indent="0">
              <a:buNone/>
            </a:pPr>
            <a:r>
              <a:rPr lang="en-US" sz="2000" dirty="0">
                <a:sym typeface="Wingdings" pitchFamily="2" charset="2"/>
              </a:rPr>
              <a:t>Is there some way to avoid all those hash function calls?</a:t>
            </a:r>
          </a:p>
          <a:p>
            <a:r>
              <a:rPr lang="en-US" sz="2000" dirty="0">
                <a:sym typeface="Wingdings" pitchFamily="2" charset="2"/>
              </a:rPr>
              <a:t>Space/time tradeoff: Could store h(key) with each data item</a:t>
            </a:r>
          </a:p>
          <a:p>
            <a:r>
              <a:rPr lang="en-US" sz="2000" dirty="0">
                <a:sym typeface="Wingdings" pitchFamily="2" charset="2"/>
              </a:rPr>
              <a:t>Growing the table is still O(n); only helps by a constant factor</a:t>
            </a:r>
            <a:endParaRPr lang="en-US" sz="20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4294967295"/>
          </p:nvPr>
        </p:nvSpPr>
        <p:spPr>
          <a:xfrm>
            <a:off x="457200" y="635635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July 9, 2012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2124075" y="6356350"/>
            <a:ext cx="489585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CSE 332 Data Abstractions, Summer 2012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pPr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28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Hashing non-integer keys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If keys are not </a:t>
            </a:r>
            <a:r>
              <a:rPr lang="en-US" sz="2800" dirty="0" err="1"/>
              <a:t>ints</a:t>
            </a:r>
            <a:r>
              <a:rPr lang="en-US" sz="2800" dirty="0"/>
              <a:t>, the client must provide a means to convert the key to an </a:t>
            </a:r>
            <a:r>
              <a:rPr lang="en-US" sz="2800" dirty="0" err="1"/>
              <a:t>int</a:t>
            </a:r>
            <a:endParaRPr lang="en-US" sz="2800" dirty="0"/>
          </a:p>
          <a:p>
            <a:endParaRPr lang="en-US" sz="2800" dirty="0"/>
          </a:p>
          <a:p>
            <a:pPr marL="0" indent="0">
              <a:buNone/>
            </a:pPr>
            <a:r>
              <a:rPr lang="en-US" sz="2800" dirty="0"/>
              <a:t>Programming Trade-off:</a:t>
            </a:r>
          </a:p>
          <a:p>
            <a:r>
              <a:rPr lang="en-US" sz="2800" dirty="0"/>
              <a:t>Calculation speed</a:t>
            </a:r>
          </a:p>
          <a:p>
            <a:r>
              <a:rPr lang="en-US" sz="2800" dirty="0"/>
              <a:t>Avoiding distinct keys hashing to same </a:t>
            </a:r>
            <a:r>
              <a:rPr lang="en-US" sz="2800" dirty="0" err="1"/>
              <a:t>ints</a:t>
            </a:r>
            <a:endParaRPr lang="en-US" sz="2800" dirty="0"/>
          </a:p>
          <a:p>
            <a:endParaRPr lang="en-US" sz="2800" dirty="0"/>
          </a:p>
          <a:p>
            <a:pPr lvl="1"/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457200" y="635635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July 9, 2012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2124075" y="6356350"/>
            <a:ext cx="489585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CSE 332 Data Abstractions, Summer 2012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1299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Hashing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Reality is never as clean-cut as theory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457200" y="635635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July 9, 2012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2124075" y="6356350"/>
            <a:ext cx="489585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CSE 332 Data Abstractions, Summer 2012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38732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Hashing and Comparing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Our use of </a:t>
            </a:r>
            <a:r>
              <a:rPr lang="en-US" sz="2400" dirty="0" err="1"/>
              <a:t>int</a:t>
            </a:r>
            <a:r>
              <a:rPr lang="en-US" sz="2400" dirty="0"/>
              <a:t> key can lead to us overlooking a critical detail</a:t>
            </a:r>
          </a:p>
          <a:p>
            <a:r>
              <a:rPr lang="en-US" sz="2200" dirty="0"/>
              <a:t>We do perform the initial hash on E </a:t>
            </a:r>
          </a:p>
          <a:p>
            <a:r>
              <a:rPr lang="en-US" sz="2200" dirty="0"/>
              <a:t>While chaining/probing, we compare to E which requires equality testing (compare == 0)</a:t>
            </a:r>
          </a:p>
          <a:p>
            <a:endParaRPr lang="en-US" sz="800" dirty="0"/>
          </a:p>
          <a:p>
            <a:pPr marL="0" indent="0">
              <a:buNone/>
            </a:pPr>
            <a:r>
              <a:rPr lang="en-US" sz="2400" dirty="0"/>
              <a:t>A hash table needs a hash function and a comparator</a:t>
            </a:r>
          </a:p>
          <a:p>
            <a:r>
              <a:rPr lang="en-US" sz="2200" dirty="0"/>
              <a:t>In Project 2, you will use two function objects</a:t>
            </a:r>
          </a:p>
          <a:p>
            <a:r>
              <a:rPr lang="en-US" sz="2200" dirty="0"/>
              <a:t>The Java library uses a more object-oriented approach: </a:t>
            </a:r>
            <a:br>
              <a:rPr lang="en-US" sz="2200" dirty="0"/>
            </a:br>
            <a:r>
              <a:rPr lang="en-US" sz="2200" dirty="0"/>
              <a:t>each object has an equals method and a </a:t>
            </a:r>
            <a:r>
              <a:rPr lang="en-US" sz="2200" dirty="0" err="1"/>
              <a:t>hashCode</a:t>
            </a:r>
            <a:r>
              <a:rPr lang="en-US" sz="2200" dirty="0"/>
              <a:t> method:</a:t>
            </a:r>
          </a:p>
          <a:p>
            <a:pPr lvl="2"/>
            <a:endParaRPr lang="en-US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457200" y="635635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July 9, 2012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2124075" y="6356350"/>
            <a:ext cx="489585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CSE 332 Data Abstractions, Summer 2012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pPr/>
              <a:t>71</a:t>
            </a:fld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717800" y="4509912"/>
            <a:ext cx="4953000" cy="16002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lvl="2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2000" b="1" dirty="0">
                <a:solidFill>
                  <a:srgbClr val="119F33"/>
                </a:solidFill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{ </a:t>
            </a:r>
          </a:p>
          <a:p>
            <a:pPr marL="0" lvl="2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boolean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solidFill>
                  <a:srgbClr val="119F33"/>
                </a:solidFill>
                <a:latin typeface="Courier New" pitchFamily="49" charset="0"/>
                <a:cs typeface="Courier New" pitchFamily="49" charset="0"/>
              </a:rPr>
              <a:t>equals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(Object o) {…}</a:t>
            </a:r>
          </a:p>
          <a:p>
            <a:pPr marL="0" lvl="2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solidFill>
                  <a:srgbClr val="119F33"/>
                </a:solidFill>
                <a:latin typeface="Courier New" pitchFamily="49" charset="0"/>
                <a:cs typeface="Courier New" pitchFamily="49" charset="0"/>
              </a:rPr>
              <a:t>hashCode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() {…}</a:t>
            </a:r>
          </a:p>
          <a:p>
            <a:pPr marL="0" lvl="2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…</a:t>
            </a:r>
          </a:p>
          <a:p>
            <a:pPr marL="0" lvl="2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210216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1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Equal Objects Must Hash the Same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The Java library (and your project hash table) make a very important assumption that clients must satisfy</a:t>
            </a:r>
          </a:p>
          <a:p>
            <a:pPr marL="0" indent="0">
              <a:buNone/>
            </a:pPr>
            <a:endParaRPr lang="en-US" sz="1000" dirty="0"/>
          </a:p>
          <a:p>
            <a:pPr marL="0" indent="0">
              <a:buNone/>
            </a:pPr>
            <a:r>
              <a:rPr lang="en-US" sz="2400" dirty="0"/>
              <a:t>Object-oriented way of saying it:</a:t>
            </a:r>
          </a:p>
          <a:p>
            <a:pPr marL="463550" indent="0">
              <a:buNone/>
            </a:pPr>
            <a:r>
              <a:rPr lang="en-US" sz="2000" dirty="0">
                <a:solidFill>
                  <a:schemeClr val="accent5">
                    <a:lumMod val="50000"/>
                  </a:schemeClr>
                </a:solidFill>
              </a:rPr>
              <a:t>If </a:t>
            </a:r>
            <a:r>
              <a:rPr lang="en-US" sz="2000" dirty="0" err="1">
                <a:solidFill>
                  <a:schemeClr val="accent5">
                    <a:lumMod val="50000"/>
                  </a:schemeClr>
                </a:solidFill>
              </a:rPr>
              <a:t>a.equals</a:t>
            </a:r>
            <a:r>
              <a:rPr lang="en-US" sz="2000" dirty="0">
                <a:solidFill>
                  <a:schemeClr val="accent5">
                    <a:lumMod val="50000"/>
                  </a:schemeClr>
                </a:solidFill>
              </a:rPr>
              <a:t>(b), then we must require </a:t>
            </a:r>
          </a:p>
          <a:p>
            <a:pPr marL="919163" lvl="1" indent="0">
              <a:buNone/>
            </a:pPr>
            <a:r>
              <a:rPr lang="en-US" sz="2000" dirty="0" err="1">
                <a:solidFill>
                  <a:schemeClr val="accent5">
                    <a:lumMod val="50000"/>
                  </a:schemeClr>
                </a:solidFill>
              </a:rPr>
              <a:t>a.hashCode</a:t>
            </a:r>
            <a:r>
              <a:rPr lang="en-US" sz="2000" dirty="0">
                <a:solidFill>
                  <a:schemeClr val="accent5">
                    <a:lumMod val="50000"/>
                  </a:schemeClr>
                </a:solidFill>
              </a:rPr>
              <a:t>()==</a:t>
            </a:r>
            <a:r>
              <a:rPr lang="en-US" sz="2000" dirty="0" err="1">
                <a:solidFill>
                  <a:schemeClr val="accent5">
                    <a:lumMod val="50000"/>
                  </a:schemeClr>
                </a:solidFill>
              </a:rPr>
              <a:t>b.hashCode</a:t>
            </a:r>
            <a:r>
              <a:rPr lang="en-US" sz="2000" dirty="0">
                <a:solidFill>
                  <a:schemeClr val="accent5">
                    <a:lumMod val="50000"/>
                  </a:schemeClr>
                </a:solidFill>
              </a:rPr>
              <a:t>()</a:t>
            </a:r>
          </a:p>
          <a:p>
            <a:pPr marL="0" indent="0">
              <a:buNone/>
            </a:pPr>
            <a:endParaRPr lang="en-US" sz="1000" dirty="0"/>
          </a:p>
          <a:p>
            <a:pPr marL="0" indent="0">
              <a:buNone/>
            </a:pPr>
            <a:r>
              <a:rPr lang="en-US" sz="2400" dirty="0"/>
              <a:t>Function object way of saying it:</a:t>
            </a:r>
          </a:p>
          <a:p>
            <a:pPr marL="463550" indent="0">
              <a:buNone/>
            </a:pPr>
            <a:r>
              <a:rPr lang="en-US" sz="2000" dirty="0">
                <a:solidFill>
                  <a:schemeClr val="accent5">
                    <a:lumMod val="50000"/>
                  </a:schemeClr>
                </a:solidFill>
              </a:rPr>
              <a:t>If </a:t>
            </a:r>
            <a:r>
              <a:rPr lang="en-US" sz="2000" dirty="0" err="1">
                <a:solidFill>
                  <a:schemeClr val="accent5">
                    <a:lumMod val="50000"/>
                  </a:schemeClr>
                </a:solidFill>
              </a:rPr>
              <a:t>c.compare</a:t>
            </a:r>
            <a:r>
              <a:rPr lang="en-US" sz="2000" dirty="0">
                <a:solidFill>
                  <a:schemeClr val="accent5">
                    <a:lumMod val="50000"/>
                  </a:schemeClr>
                </a:solidFill>
              </a:rPr>
              <a:t>(</a:t>
            </a:r>
            <a:r>
              <a:rPr lang="en-US" sz="2000" dirty="0" err="1">
                <a:solidFill>
                  <a:schemeClr val="accent5">
                    <a:lumMod val="50000"/>
                  </a:schemeClr>
                </a:solidFill>
              </a:rPr>
              <a:t>a,b</a:t>
            </a:r>
            <a:r>
              <a:rPr lang="en-US" sz="2000" dirty="0">
                <a:solidFill>
                  <a:schemeClr val="accent5">
                    <a:lumMod val="50000"/>
                  </a:schemeClr>
                </a:solidFill>
              </a:rPr>
              <a:t>) == 0, then we must require</a:t>
            </a:r>
          </a:p>
          <a:p>
            <a:pPr marL="914400" indent="0">
              <a:buNone/>
            </a:pPr>
            <a:r>
              <a:rPr lang="en-US" sz="2000" dirty="0" err="1">
                <a:solidFill>
                  <a:schemeClr val="accent5">
                    <a:lumMod val="50000"/>
                  </a:schemeClr>
                </a:solidFill>
              </a:rPr>
              <a:t>h.hash</a:t>
            </a:r>
            <a:r>
              <a:rPr lang="en-US" sz="2000" dirty="0">
                <a:solidFill>
                  <a:schemeClr val="accent5">
                    <a:lumMod val="50000"/>
                  </a:schemeClr>
                </a:solidFill>
              </a:rPr>
              <a:t>(a) == </a:t>
            </a:r>
            <a:r>
              <a:rPr lang="en-US" sz="2000" dirty="0" err="1">
                <a:solidFill>
                  <a:schemeClr val="accent5">
                    <a:lumMod val="50000"/>
                  </a:schemeClr>
                </a:solidFill>
              </a:rPr>
              <a:t>h.hash</a:t>
            </a:r>
            <a:r>
              <a:rPr lang="en-US" sz="2000" dirty="0">
                <a:solidFill>
                  <a:schemeClr val="accent5">
                    <a:lumMod val="50000"/>
                  </a:schemeClr>
                </a:solidFill>
              </a:rPr>
              <a:t>(b)</a:t>
            </a:r>
          </a:p>
          <a:p>
            <a:pPr marL="0" indent="0">
              <a:buNone/>
            </a:pPr>
            <a:endParaRPr lang="en-US" sz="1000" dirty="0"/>
          </a:p>
          <a:p>
            <a:pPr marL="0" indent="0">
              <a:buNone/>
            </a:pPr>
            <a:r>
              <a:rPr lang="en-US" sz="2400" dirty="0"/>
              <a:t>If you ever override equals</a:t>
            </a:r>
          </a:p>
          <a:p>
            <a:r>
              <a:rPr lang="en-US" sz="2000" dirty="0"/>
              <a:t>You need to override </a:t>
            </a:r>
            <a:r>
              <a:rPr lang="en-US" sz="2000" dirty="0" err="1"/>
              <a:t>hashCode</a:t>
            </a:r>
            <a:r>
              <a:rPr lang="en-US" sz="2000" dirty="0"/>
              <a:t> also in a consistent way</a:t>
            </a:r>
          </a:p>
          <a:p>
            <a:r>
              <a:rPr lang="en-US" sz="2000" dirty="0"/>
              <a:t>See </a:t>
            </a:r>
            <a:r>
              <a:rPr lang="en-US" sz="2000" dirty="0" err="1"/>
              <a:t>CoreJava</a:t>
            </a:r>
            <a:r>
              <a:rPr lang="en-US" sz="2000" dirty="0"/>
              <a:t> book, Chapter 5 for other "gotchas" with equals</a:t>
            </a:r>
          </a:p>
          <a:p>
            <a:pPr lvl="1"/>
            <a:endParaRPr lang="en-US" sz="24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4294967295"/>
          </p:nvPr>
        </p:nvSpPr>
        <p:spPr>
          <a:xfrm>
            <a:off x="457200" y="635635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July 9, 2012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2124075" y="6356350"/>
            <a:ext cx="489585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CSE 332 Data Abstractions, Summer 2012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pPr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13399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5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Comparable/Comparator Rules</a:t>
            </a:r>
          </a:p>
        </p:txBody>
      </p:sp>
      <p:sp>
        <p:nvSpPr>
          <p:cNvPr id="154626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We have not emphasized important "rules" about comparison for:</a:t>
            </a:r>
          </a:p>
          <a:p>
            <a:r>
              <a:rPr lang="en-US" sz="2400" dirty="0"/>
              <a:t>all our dictionaries</a:t>
            </a:r>
          </a:p>
          <a:p>
            <a:r>
              <a:rPr lang="en-US" sz="2400" dirty="0"/>
              <a:t>sorting (next major topic)</a:t>
            </a:r>
          </a:p>
          <a:p>
            <a:pPr marL="0" indent="0">
              <a:buNone/>
            </a:pPr>
            <a:endParaRPr lang="en-US" sz="800" dirty="0"/>
          </a:p>
          <a:p>
            <a:pPr marL="0" indent="0">
              <a:buNone/>
            </a:pPr>
            <a:r>
              <a:rPr lang="en-US" dirty="0"/>
              <a:t>Comparison must impose a consistent, total ordering:</a:t>
            </a:r>
          </a:p>
          <a:p>
            <a:pPr marL="463550" indent="0">
              <a:buNone/>
            </a:pPr>
            <a:r>
              <a:rPr lang="en-US" sz="2400" dirty="0"/>
              <a:t>For all a, b, and c:</a:t>
            </a:r>
          </a:p>
          <a:p>
            <a:pPr lvl="1"/>
            <a:r>
              <a:rPr lang="en-US" sz="2400" dirty="0"/>
              <a:t>If compare(</a:t>
            </a:r>
            <a:r>
              <a:rPr lang="en-US" sz="2400" dirty="0" err="1"/>
              <a:t>a,b</a:t>
            </a:r>
            <a:r>
              <a:rPr lang="en-US" sz="2400" dirty="0"/>
              <a:t>) &lt; 0, then compare(</a:t>
            </a:r>
            <a:r>
              <a:rPr lang="en-US" sz="2400" dirty="0" err="1"/>
              <a:t>b,a</a:t>
            </a:r>
            <a:r>
              <a:rPr lang="en-US" sz="2400" dirty="0"/>
              <a:t>) &gt; 0</a:t>
            </a:r>
          </a:p>
          <a:p>
            <a:pPr lvl="1"/>
            <a:r>
              <a:rPr lang="en-US" sz="2400" dirty="0"/>
              <a:t>If compare(</a:t>
            </a:r>
            <a:r>
              <a:rPr lang="en-US" sz="2400" dirty="0" err="1"/>
              <a:t>a,b</a:t>
            </a:r>
            <a:r>
              <a:rPr lang="en-US" sz="2400" dirty="0"/>
              <a:t>) == 0, then compare(</a:t>
            </a:r>
            <a:r>
              <a:rPr lang="en-US" sz="2400" dirty="0" err="1"/>
              <a:t>b,a</a:t>
            </a:r>
            <a:r>
              <a:rPr lang="en-US" sz="2400" dirty="0"/>
              <a:t>) == 0</a:t>
            </a:r>
          </a:p>
          <a:p>
            <a:pPr lvl="1"/>
            <a:r>
              <a:rPr lang="en-US" sz="2400" dirty="0"/>
              <a:t>If compare(</a:t>
            </a:r>
            <a:r>
              <a:rPr lang="en-US" sz="2400" dirty="0" err="1"/>
              <a:t>a,b</a:t>
            </a:r>
            <a:r>
              <a:rPr lang="en-US" sz="2400" dirty="0"/>
              <a:t>) &lt; 0 and compare(</a:t>
            </a:r>
            <a:r>
              <a:rPr lang="en-US" sz="2400" dirty="0" err="1"/>
              <a:t>b,c</a:t>
            </a:r>
            <a:r>
              <a:rPr lang="en-US" sz="2400" dirty="0"/>
              <a:t>) &lt; 0, </a:t>
            </a:r>
            <a:br>
              <a:rPr lang="en-US" sz="2400" dirty="0"/>
            </a:br>
            <a:r>
              <a:rPr lang="en-US" sz="2400" dirty="0"/>
              <a:t>then compare(</a:t>
            </a:r>
            <a:r>
              <a:rPr lang="en-US" sz="2400" dirty="0" err="1"/>
              <a:t>a,c</a:t>
            </a:r>
            <a:r>
              <a:rPr lang="en-US" sz="2400" dirty="0"/>
              <a:t>) &lt; 0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4294967295"/>
          </p:nvPr>
        </p:nvSpPr>
        <p:spPr>
          <a:xfrm>
            <a:off x="457200" y="635635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July 9, 2012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2124075" y="6356350"/>
            <a:ext cx="489585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CSE 332 Data Abstractions, Summer 2012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pPr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51697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Generally Good </a:t>
            </a:r>
            <a:r>
              <a:rPr lang="en-US" dirty="0" err="1"/>
              <a:t>hashCode</a:t>
            </a:r>
            <a:r>
              <a:rPr lang="en-US" dirty="0"/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dirty="0" err="1">
                <a:cs typeface="Courier New" pitchFamily="49" charset="0"/>
              </a:rPr>
              <a:t>int</a:t>
            </a:r>
            <a:r>
              <a:rPr lang="en-US" sz="2400" dirty="0">
                <a:cs typeface="Courier New" pitchFamily="49" charset="0"/>
              </a:rPr>
              <a:t> result = 17; // start at a prime</a:t>
            </a:r>
          </a:p>
          <a:p>
            <a:pPr marL="0" indent="0">
              <a:buNone/>
            </a:pPr>
            <a:endParaRPr lang="en-US" sz="800" dirty="0"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cs typeface="Courier New" pitchFamily="49" charset="0"/>
              </a:rPr>
              <a:t>foreach</a:t>
            </a:r>
            <a:r>
              <a:rPr lang="en-US" sz="2400" dirty="0">
                <a:cs typeface="Courier New" pitchFamily="49" charset="0"/>
              </a:rPr>
              <a:t> field f</a:t>
            </a:r>
          </a:p>
          <a:p>
            <a:pPr marL="57150" indent="0">
              <a:buNone/>
            </a:pPr>
            <a:r>
              <a:rPr lang="en-US" sz="2400" dirty="0">
                <a:cs typeface="Courier New" pitchFamily="49" charset="0"/>
              </a:rPr>
              <a:t>   </a:t>
            </a:r>
            <a:r>
              <a:rPr lang="en-US" sz="2400" dirty="0" err="1">
                <a:cs typeface="Courier New" pitchFamily="49" charset="0"/>
              </a:rPr>
              <a:t>int</a:t>
            </a:r>
            <a:r>
              <a:rPr lang="en-US" sz="2400" dirty="0">
                <a:cs typeface="Courier New" pitchFamily="49" charset="0"/>
              </a:rPr>
              <a:t> </a:t>
            </a:r>
            <a:r>
              <a:rPr lang="en-US" sz="2400" dirty="0" err="1">
                <a:cs typeface="Courier New" pitchFamily="49" charset="0"/>
              </a:rPr>
              <a:t>fieldHashcode</a:t>
            </a:r>
            <a:r>
              <a:rPr lang="en-US" sz="2400" dirty="0">
                <a:cs typeface="Courier New" pitchFamily="49" charset="0"/>
              </a:rPr>
              <a:t> =</a:t>
            </a:r>
          </a:p>
          <a:p>
            <a:pPr marL="114300" indent="0">
              <a:buNone/>
            </a:pPr>
            <a:r>
              <a:rPr lang="en-US" sz="2400" dirty="0">
                <a:cs typeface="Courier New" pitchFamily="49" charset="0"/>
              </a:rPr>
              <a:t>     </a:t>
            </a:r>
            <a:r>
              <a:rPr lang="en-US" sz="2400" dirty="0" err="1">
                <a:cs typeface="Courier New" pitchFamily="49" charset="0"/>
              </a:rPr>
              <a:t>boolean</a:t>
            </a:r>
            <a:r>
              <a:rPr lang="en-US" sz="2400" dirty="0">
                <a:cs typeface="Courier New" pitchFamily="49" charset="0"/>
              </a:rPr>
              <a:t>: (f ? 1: 0)</a:t>
            </a:r>
          </a:p>
          <a:p>
            <a:pPr marL="114300" indent="0">
              <a:buNone/>
            </a:pPr>
            <a:r>
              <a:rPr lang="en-US" sz="2400" dirty="0">
                <a:cs typeface="Courier New" pitchFamily="49" charset="0"/>
              </a:rPr>
              <a:t>     byte, char, short, </a:t>
            </a:r>
            <a:r>
              <a:rPr lang="en-US" sz="2400" dirty="0" err="1">
                <a:cs typeface="Courier New" pitchFamily="49" charset="0"/>
              </a:rPr>
              <a:t>int</a:t>
            </a:r>
            <a:r>
              <a:rPr lang="en-US" sz="2400" dirty="0">
                <a:cs typeface="Courier New" pitchFamily="49" charset="0"/>
              </a:rPr>
              <a:t>: (</a:t>
            </a:r>
            <a:r>
              <a:rPr lang="en-US" sz="2400" dirty="0" err="1">
                <a:cs typeface="Courier New" pitchFamily="49" charset="0"/>
              </a:rPr>
              <a:t>int</a:t>
            </a:r>
            <a:r>
              <a:rPr lang="en-US" sz="2400" dirty="0">
                <a:cs typeface="Courier New" pitchFamily="49" charset="0"/>
              </a:rPr>
              <a:t>) f</a:t>
            </a:r>
          </a:p>
          <a:p>
            <a:pPr marL="114300" indent="0">
              <a:buNone/>
            </a:pPr>
            <a:r>
              <a:rPr lang="en-US" sz="2400" dirty="0">
                <a:cs typeface="Courier New" pitchFamily="49" charset="0"/>
              </a:rPr>
              <a:t>     long: (</a:t>
            </a:r>
            <a:r>
              <a:rPr lang="en-US" sz="2400" dirty="0" err="1">
                <a:cs typeface="Courier New" pitchFamily="49" charset="0"/>
              </a:rPr>
              <a:t>int</a:t>
            </a:r>
            <a:r>
              <a:rPr lang="en-US" sz="2400" dirty="0">
                <a:cs typeface="Courier New" pitchFamily="49" charset="0"/>
              </a:rPr>
              <a:t>) (f ^ (f &gt;&gt;&gt; 32))</a:t>
            </a:r>
          </a:p>
          <a:p>
            <a:pPr marL="114300" indent="0">
              <a:buNone/>
            </a:pPr>
            <a:r>
              <a:rPr lang="en-US" sz="2400" dirty="0">
                <a:cs typeface="Courier New" pitchFamily="49" charset="0"/>
              </a:rPr>
              <a:t>     float: </a:t>
            </a:r>
            <a:r>
              <a:rPr lang="en-US" sz="2400" dirty="0" err="1">
                <a:cs typeface="Courier New" pitchFamily="49" charset="0"/>
              </a:rPr>
              <a:t>Float.floatToIntBits</a:t>
            </a:r>
            <a:r>
              <a:rPr lang="en-US" sz="2400" dirty="0">
                <a:cs typeface="Courier New" pitchFamily="49" charset="0"/>
              </a:rPr>
              <a:t>(f)</a:t>
            </a:r>
          </a:p>
          <a:p>
            <a:pPr marL="114300" indent="0">
              <a:buNone/>
            </a:pPr>
            <a:r>
              <a:rPr lang="en-US" sz="2400" dirty="0">
                <a:cs typeface="Courier New" pitchFamily="49" charset="0"/>
              </a:rPr>
              <a:t>     double: </a:t>
            </a:r>
            <a:r>
              <a:rPr lang="en-US" sz="2400" dirty="0" err="1">
                <a:cs typeface="Courier New" pitchFamily="49" charset="0"/>
              </a:rPr>
              <a:t>Double.doubleToLongBits</a:t>
            </a:r>
            <a:r>
              <a:rPr lang="en-US" sz="2400" dirty="0">
                <a:cs typeface="Courier New" pitchFamily="49" charset="0"/>
              </a:rPr>
              <a:t>(f), then above</a:t>
            </a:r>
          </a:p>
          <a:p>
            <a:pPr marL="114300" indent="0">
              <a:buNone/>
            </a:pPr>
            <a:r>
              <a:rPr lang="en-US" sz="2400" dirty="0">
                <a:cs typeface="Courier New" pitchFamily="49" charset="0"/>
              </a:rPr>
              <a:t>     Object: </a:t>
            </a:r>
            <a:r>
              <a:rPr lang="en-US" sz="2400" dirty="0" err="1">
                <a:cs typeface="Courier New" pitchFamily="49" charset="0"/>
              </a:rPr>
              <a:t>object.hashCode</a:t>
            </a:r>
            <a:r>
              <a:rPr lang="en-US" sz="2400" dirty="0">
                <a:cs typeface="Courier New" pitchFamily="49" charset="0"/>
              </a:rPr>
              <a:t>( )</a:t>
            </a:r>
          </a:p>
          <a:p>
            <a:pPr marL="57150" indent="0">
              <a:buNone/>
            </a:pPr>
            <a:endParaRPr lang="en-US" sz="800" dirty="0">
              <a:cs typeface="Courier New" pitchFamily="49" charset="0"/>
            </a:endParaRPr>
          </a:p>
          <a:p>
            <a:pPr marL="57150" indent="0">
              <a:buNone/>
            </a:pPr>
            <a:r>
              <a:rPr lang="en-US" sz="2400" dirty="0">
                <a:cs typeface="Courier New" pitchFamily="49" charset="0"/>
              </a:rPr>
              <a:t>      result = 31 * result + </a:t>
            </a:r>
            <a:r>
              <a:rPr lang="en-US" sz="2400" dirty="0" err="1">
                <a:cs typeface="Courier New" pitchFamily="49" charset="0"/>
              </a:rPr>
              <a:t>fieldHashcode</a:t>
            </a:r>
            <a:r>
              <a:rPr lang="en-US" sz="2400" dirty="0">
                <a:cs typeface="Courier New" pitchFamily="49" charset="0"/>
              </a:rPr>
              <a:t>; </a:t>
            </a:r>
            <a:endParaRPr lang="en-US" sz="2400" dirty="0"/>
          </a:p>
          <a:p>
            <a:pPr marL="57150" indent="0">
              <a:buNone/>
            </a:pPr>
            <a:r>
              <a:rPr lang="en-US" sz="2400" dirty="0"/>
              <a:t>return result;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4294967295"/>
          </p:nvPr>
        </p:nvSpPr>
        <p:spPr>
          <a:xfrm>
            <a:off x="457200" y="635635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July 9, 2012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294967295"/>
          </p:nvPr>
        </p:nvSpPr>
        <p:spPr>
          <a:xfrm>
            <a:off x="2124075" y="6356350"/>
            <a:ext cx="489585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CSE 332 Data Abstractions, Summer 2012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t>74</a:t>
            </a:fld>
            <a:endParaRPr lang="en-US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74933" y="838200"/>
            <a:ext cx="1828800" cy="2300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10737473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1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Final Word on Hashing</a:t>
            </a:r>
            <a:endParaRPr lang="en-US" dirty="0"/>
          </a:p>
        </p:txBody>
      </p:sp>
      <p:sp>
        <p:nvSpPr>
          <p:cNvPr id="158722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sz="2000" dirty="0"/>
              <a:t>The hash table is one of the most important data structures</a:t>
            </a:r>
          </a:p>
          <a:p>
            <a:pPr>
              <a:spcBef>
                <a:spcPts val="600"/>
              </a:spcBef>
            </a:pPr>
            <a:r>
              <a:rPr lang="en-US" sz="2000" dirty="0"/>
              <a:t>Efficient find, insert, and delete</a:t>
            </a:r>
          </a:p>
          <a:p>
            <a:pPr>
              <a:spcBef>
                <a:spcPts val="600"/>
              </a:spcBef>
            </a:pPr>
            <a:r>
              <a:rPr lang="en-US" sz="2000" dirty="0"/>
              <a:t>Operations based on sorted order are not so efficient</a:t>
            </a:r>
          </a:p>
          <a:p>
            <a:pPr>
              <a:spcBef>
                <a:spcPts val="600"/>
              </a:spcBef>
            </a:pPr>
            <a:r>
              <a:rPr lang="en-US" sz="2000" dirty="0"/>
              <a:t>Useful in many, many real-world applications</a:t>
            </a:r>
          </a:p>
          <a:p>
            <a:pPr>
              <a:spcBef>
                <a:spcPts val="600"/>
              </a:spcBef>
            </a:pPr>
            <a:r>
              <a:rPr lang="en-US" sz="2000" dirty="0"/>
              <a:t>Popular topic for job interview questions</a:t>
            </a:r>
          </a:p>
          <a:p>
            <a:pPr marL="0" indent="0">
              <a:spcBef>
                <a:spcPts val="600"/>
              </a:spcBef>
              <a:buNone/>
            </a:pPr>
            <a:endParaRPr lang="en-US" sz="1200" dirty="0"/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/>
              <a:t>Important to use a good hash function</a:t>
            </a:r>
          </a:p>
          <a:p>
            <a:pPr lvl="1">
              <a:spcBef>
                <a:spcPts val="600"/>
              </a:spcBef>
            </a:pPr>
            <a:r>
              <a:rPr lang="en-US" sz="2000" dirty="0"/>
              <a:t>Good distribution of key </a:t>
            </a:r>
            <a:r>
              <a:rPr lang="en-US" sz="2000" dirty="0" err="1"/>
              <a:t>hashs</a:t>
            </a:r>
            <a:endParaRPr lang="en-US" sz="2000" dirty="0"/>
          </a:p>
          <a:p>
            <a:pPr lvl="1">
              <a:spcBef>
                <a:spcPts val="600"/>
              </a:spcBef>
            </a:pPr>
            <a:r>
              <a:rPr lang="en-US" sz="2000" dirty="0"/>
              <a:t>Not overly expensive to calculate (bit shifts good!)</a:t>
            </a:r>
          </a:p>
          <a:p>
            <a:pPr marL="57150" indent="0">
              <a:spcBef>
                <a:spcPts val="600"/>
              </a:spcBef>
              <a:buNone/>
            </a:pPr>
            <a:endParaRPr lang="en-US" sz="1200" dirty="0"/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/>
              <a:t>Important to keep hash table at a good size</a:t>
            </a:r>
          </a:p>
          <a:p>
            <a:pPr>
              <a:spcBef>
                <a:spcPts val="600"/>
              </a:spcBef>
            </a:pPr>
            <a:r>
              <a:rPr lang="en-US" sz="2000" dirty="0"/>
              <a:t>Keep </a:t>
            </a:r>
            <a:r>
              <a:rPr lang="en-US" sz="2000" dirty="0" err="1"/>
              <a:t>TableSize</a:t>
            </a:r>
            <a:r>
              <a:rPr lang="en-US" sz="2000" dirty="0"/>
              <a:t> a prime number</a:t>
            </a:r>
          </a:p>
          <a:p>
            <a:pPr>
              <a:spcBef>
                <a:spcPts val="600"/>
              </a:spcBef>
            </a:pPr>
            <a:r>
              <a:rPr lang="en-US" sz="2000" dirty="0"/>
              <a:t>Set a </a:t>
            </a:r>
            <a:r>
              <a:rPr lang="en-US" sz="2000" dirty="0">
                <a:sym typeface="Symbol" pitchFamily="18" charset="2"/>
              </a:rPr>
              <a:t>preferable </a:t>
            </a:r>
            <a:r>
              <a:rPr lang="en-US" sz="2000" i="1" dirty="0">
                <a:sym typeface="Symbol" pitchFamily="18" charset="2"/>
              </a:rPr>
              <a:t></a:t>
            </a:r>
            <a:r>
              <a:rPr lang="en-US" sz="2000" dirty="0">
                <a:sym typeface="Symbol" pitchFamily="18" charset="2"/>
              </a:rPr>
              <a:t> depending on type of </a:t>
            </a:r>
            <a:r>
              <a:rPr lang="en-US" sz="2000" dirty="0" err="1">
                <a:sym typeface="Symbol" pitchFamily="18" charset="2"/>
              </a:rPr>
              <a:t>hashtable</a:t>
            </a:r>
            <a:endParaRPr lang="en-US" sz="2000" dirty="0"/>
          </a:p>
          <a:p>
            <a:pPr marL="0" indent="0">
              <a:spcBef>
                <a:spcPts val="600"/>
              </a:spcBef>
              <a:buNone/>
            </a:pPr>
            <a:endParaRPr lang="en-US" sz="20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4294967295"/>
          </p:nvPr>
        </p:nvSpPr>
        <p:spPr>
          <a:xfrm>
            <a:off x="457200" y="635635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July 9, 2012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2124075" y="6356350"/>
            <a:ext cx="489585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CSE 332 Data Abstractions, Summer 2012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pPr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3590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Hashing 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458200" cy="1782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Key space K = s</a:t>
            </a:r>
            <a:r>
              <a:rPr lang="en-US" sz="2400" baseline="-25000" dirty="0"/>
              <a:t>0</a:t>
            </a:r>
            <a:r>
              <a:rPr lang="en-US" sz="2400" dirty="0"/>
              <a:t>s</a:t>
            </a:r>
            <a:r>
              <a:rPr lang="en-US" sz="2400" baseline="-25000" dirty="0"/>
              <a:t>1</a:t>
            </a:r>
            <a:r>
              <a:rPr lang="en-US" sz="2400" dirty="0"/>
              <a:t>s</a:t>
            </a:r>
            <a:r>
              <a:rPr lang="en-US" sz="2400" baseline="-25000" dirty="0"/>
              <a:t>2</a:t>
            </a:r>
            <a:r>
              <a:rPr lang="en-US" sz="2400" dirty="0"/>
              <a:t>…s</a:t>
            </a:r>
            <a:r>
              <a:rPr lang="en-US" sz="2400" baseline="-25000" dirty="0"/>
              <a:t>k-1</a:t>
            </a:r>
            <a:r>
              <a:rPr lang="en-US" sz="2400" dirty="0"/>
              <a:t> </a:t>
            </a:r>
            <a:br>
              <a:rPr lang="en-US" sz="2400" dirty="0"/>
            </a:br>
            <a:r>
              <a:rPr lang="en-US" sz="2400" dirty="0"/>
              <a:t>where </a:t>
            </a:r>
            <a:r>
              <a:rPr lang="en-US" sz="2400" dirty="0" err="1"/>
              <a:t>s</a:t>
            </a:r>
            <a:r>
              <a:rPr lang="en-US" sz="2400" baseline="-25000" dirty="0" err="1"/>
              <a:t>i</a:t>
            </a:r>
            <a:r>
              <a:rPr lang="en-US" sz="2400" dirty="0"/>
              <a:t> are chars:  </a:t>
            </a:r>
            <a:r>
              <a:rPr lang="en-US" sz="2400" dirty="0" err="1"/>
              <a:t>s</a:t>
            </a:r>
            <a:r>
              <a:rPr lang="en-US" sz="2400" baseline="-25000" dirty="0" err="1"/>
              <a:t>i</a:t>
            </a:r>
            <a:r>
              <a:rPr lang="en-US" sz="2400" dirty="0"/>
              <a:t> </a:t>
            </a:r>
            <a:r>
              <a:rPr lang="en-US" sz="2400" dirty="0">
                <a:sym typeface="Symbol" pitchFamily="18" charset="2"/>
              </a:rPr>
              <a:t> [0, 256]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Some choices: Which ones best avoid collisions?</a:t>
            </a:r>
          </a:p>
          <a:p>
            <a:pPr marL="0" indent="0">
              <a:buNone/>
            </a:pPr>
            <a:endParaRPr lang="en-US" sz="2400" b="0" i="0" dirty="0">
              <a:latin typeface="+mj-lt"/>
            </a:endParaRPr>
          </a:p>
          <a:p>
            <a:pPr marL="0" indent="0">
              <a:buNone/>
            </a:pPr>
            <a:endParaRPr lang="en-US" sz="2400" dirty="0">
              <a:latin typeface="+mj-lt"/>
            </a:endParaRPr>
          </a:p>
          <a:p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457200" y="635635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July 9, 2012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2124075" y="6356350"/>
            <a:ext cx="489585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CSE 332 Data Abstractions, Summer 2012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pPr/>
              <a:t>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57200" y="2665466"/>
                <a:ext cx="3516219" cy="553998"/>
              </a:xfrm>
              <a:prstGeom prst="rect">
                <a:avLst/>
              </a:prstGeom>
              <a:noFill/>
            </p:spPr>
            <p:txBody>
              <a:bodyPr wrap="none" lIns="91440" tIns="91440" rIns="91440" bIns="9144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latin typeface="Cambria Math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/>
                            </a:rPr>
                            <m:t>K</m:t>
                          </m:r>
                        </m:e>
                      </m:d>
                      <m:r>
                        <a:rPr lang="en-US" sz="2400" b="0" i="0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/>
                                </a:rPr>
                                <m:t>s</m:t>
                              </m:r>
                            </m:e>
                            <m:sub>
                              <m:r>
                                <a:rPr lang="en-US" sz="2400" b="0" i="0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400" b="0" i="0" smtClean="0">
                          <a:latin typeface="Cambria Math"/>
                        </a:rPr>
                        <m:t> </m:t>
                      </m:r>
                      <m:r>
                        <a:rPr lang="en-US" sz="2400" b="0" i="0" smtClean="0">
                          <a:latin typeface="Cambria Math"/>
                          <a:ea typeface="Cambria Math"/>
                        </a:rPr>
                        <m:t>%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/>
                          <a:ea typeface="Cambria Math"/>
                        </a:rPr>
                        <m:t>TableSize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2665466"/>
                <a:ext cx="3516219" cy="553998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57200" y="3340130"/>
                <a:ext cx="4150047" cy="1373709"/>
              </a:xfrm>
              <a:prstGeom prst="rect">
                <a:avLst/>
              </a:prstGeom>
              <a:noFill/>
            </p:spPr>
            <p:txBody>
              <a:bodyPr wrap="none" lIns="91440" tIns="91440" rIns="91440" bIns="9144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latin typeface="Cambria Math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/>
                            </a:rPr>
                            <m:t>K</m:t>
                          </m:r>
                        </m:e>
                      </m:d>
                      <m:r>
                        <a:rPr lang="en-US" sz="2400" b="0" i="0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sty m:val="p"/>
                                  <m:brk m:alnAt="23"/>
                                </m:rPr>
                                <a:rPr lang="en-US" sz="2400" b="0" i="0" smtClean="0">
                                  <a:latin typeface="Cambria Math"/>
                                </a:rPr>
                                <m:t>i</m:t>
                              </m:r>
                              <m:r>
                                <a:rPr lang="en-US" sz="2400" b="0" i="0" smtClean="0">
                                  <a:latin typeface="Cambria Math"/>
                                </a:rPr>
                                <m:t>=0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/>
                                </a:rPr>
                                <m:t>k</m:t>
                              </m:r>
                              <m:r>
                                <a:rPr lang="en-US" sz="2400" b="0" i="0" smtClean="0">
                                  <a:latin typeface="Cambria Math"/>
                                </a:rPr>
                                <m:t>−1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/>
                                    </a:rPr>
                                    <m:t>s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/>
                                    </a:rPr>
                                    <m:t>i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  <m:r>
                        <a:rPr lang="en-US" sz="2400" b="0" i="0" smtClean="0">
                          <a:latin typeface="Cambria Math"/>
                        </a:rPr>
                        <m:t> </m:t>
                      </m:r>
                      <m:r>
                        <a:rPr lang="en-US" sz="2400" b="0" i="0" smtClean="0">
                          <a:latin typeface="Cambria Math"/>
                          <a:ea typeface="Cambria Math"/>
                        </a:rPr>
                        <m:t>%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/>
                          <a:ea typeface="Cambria Math"/>
                        </a:rPr>
                        <m:t>TableSize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3340130"/>
                <a:ext cx="4150047" cy="137370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57200" y="4834505"/>
                <a:ext cx="4801058" cy="1373709"/>
              </a:xfrm>
              <a:prstGeom prst="rect">
                <a:avLst/>
              </a:prstGeom>
              <a:noFill/>
            </p:spPr>
            <p:txBody>
              <a:bodyPr wrap="none" lIns="91440" tIns="91440" rIns="91440" bIns="9144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latin typeface="Cambria Math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/>
                            </a:rPr>
                            <m:t>K</m:t>
                          </m:r>
                        </m:e>
                      </m:d>
                      <m:r>
                        <a:rPr lang="en-US" sz="2400" b="0" i="0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sty m:val="p"/>
                                  <m:brk m:alnAt="23"/>
                                </m:rPr>
                                <a:rPr lang="en-US" sz="2400" b="0" i="0" smtClean="0">
                                  <a:latin typeface="Cambria Math"/>
                                </a:rPr>
                                <m:t>i</m:t>
                              </m:r>
                              <m:r>
                                <a:rPr lang="en-US" sz="2400" b="0" i="0" smtClean="0">
                                  <a:latin typeface="Cambria Math"/>
                                </a:rPr>
                                <m:t>=0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/>
                                </a:rPr>
                                <m:t>k</m:t>
                              </m:r>
                              <m:r>
                                <a:rPr lang="en-US" sz="2400" b="0" i="0" smtClean="0">
                                  <a:latin typeface="Cambria Math"/>
                                </a:rPr>
                                <m:t>−1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/>
                                    </a:rPr>
                                    <m:t>s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/>
                                    </a:rPr>
                                    <m:t>i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∙</m:t>
                              </m:r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  <a:ea typeface="Cambria Math"/>
                                    </a:rPr>
                                    <m:t>37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/>
                                      <a:ea typeface="Cambria Math"/>
                                    </a:rPr>
                                    <m:t>𝑖</m:t>
                                  </m:r>
                                </m:sup>
                              </m:sSup>
                            </m:e>
                          </m:nary>
                        </m:e>
                      </m:d>
                      <m:r>
                        <a:rPr lang="en-US" sz="2400" b="0" i="0" smtClean="0">
                          <a:latin typeface="Cambria Math"/>
                        </a:rPr>
                        <m:t> </m:t>
                      </m:r>
                      <m:r>
                        <a:rPr lang="en-US" sz="2400" b="0" i="0" smtClean="0">
                          <a:latin typeface="Cambria Math"/>
                          <a:ea typeface="Cambria Math"/>
                        </a:rPr>
                        <m:t>%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/>
                          <a:ea typeface="Cambria Math"/>
                        </a:rPr>
                        <m:t>TableSize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4834505"/>
                <a:ext cx="4801058" cy="137370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058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Hash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5000"/>
              </a:lnSpc>
              <a:buNone/>
            </a:pPr>
            <a:r>
              <a:rPr lang="en-US" sz="2400" dirty="0"/>
              <a:t>A few rules of thumb / tricks:</a:t>
            </a:r>
          </a:p>
          <a:p>
            <a:pPr marL="457200" indent="-457200">
              <a:lnSpc>
                <a:spcPct val="105000"/>
              </a:lnSpc>
              <a:buFont typeface="+mj-lt"/>
              <a:buAutoNum type="arabicPeriod"/>
            </a:pPr>
            <a:r>
              <a:rPr lang="en-US" sz="2000" dirty="0"/>
              <a:t>Use all 32 bits (be careful with negative numbers)</a:t>
            </a:r>
          </a:p>
          <a:p>
            <a:pPr marL="457200" indent="-457200">
              <a:lnSpc>
                <a:spcPct val="105000"/>
              </a:lnSpc>
              <a:buFont typeface="+mj-lt"/>
              <a:buAutoNum type="arabicPeriod"/>
            </a:pPr>
            <a:endParaRPr lang="en-US" sz="1000" dirty="0"/>
          </a:p>
          <a:p>
            <a:pPr marL="457200" indent="-457200">
              <a:lnSpc>
                <a:spcPct val="105000"/>
              </a:lnSpc>
              <a:buFont typeface="+mj-lt"/>
              <a:buAutoNum type="arabicPeriod"/>
            </a:pPr>
            <a:r>
              <a:rPr lang="en-US" sz="2000" dirty="0"/>
              <a:t>Use different overlapping bits for different parts of the hash </a:t>
            </a:r>
          </a:p>
          <a:p>
            <a:pPr marL="693738" lvl="1" indent="-293688">
              <a:lnSpc>
                <a:spcPct val="105000"/>
              </a:lnSpc>
            </a:pPr>
            <a:r>
              <a:rPr lang="en-US" sz="2000" dirty="0"/>
              <a:t>This is why a factor of 37</a:t>
            </a:r>
            <a:r>
              <a:rPr lang="en-US" sz="2000" baseline="30000" dirty="0"/>
              <a:t>i</a:t>
            </a:r>
            <a:r>
              <a:rPr lang="en-US" sz="2000" dirty="0"/>
              <a:t> works better than 256</a:t>
            </a:r>
            <a:r>
              <a:rPr lang="en-US" sz="2000" baseline="30000" dirty="0"/>
              <a:t>i</a:t>
            </a:r>
          </a:p>
          <a:p>
            <a:pPr marL="693738" lvl="1" indent="-293688">
              <a:lnSpc>
                <a:spcPct val="105000"/>
              </a:lnSpc>
            </a:pPr>
            <a:r>
              <a:rPr lang="en-US" sz="2000" dirty="0"/>
              <a:t>Example: "</a:t>
            </a:r>
            <a:r>
              <a:rPr lang="en-US" sz="2000" dirty="0" err="1"/>
              <a:t>abcde</a:t>
            </a:r>
            <a:r>
              <a:rPr lang="en-US" sz="2000" dirty="0"/>
              <a:t>" and "</a:t>
            </a:r>
            <a:r>
              <a:rPr lang="en-US" sz="2000" dirty="0" err="1"/>
              <a:t>ebcda</a:t>
            </a:r>
            <a:r>
              <a:rPr lang="en-US" sz="2000" dirty="0"/>
              <a:t>"</a:t>
            </a:r>
          </a:p>
          <a:p>
            <a:pPr marL="457200" indent="-457200">
              <a:lnSpc>
                <a:spcPct val="105000"/>
              </a:lnSpc>
              <a:buFont typeface="+mj-lt"/>
              <a:buAutoNum type="arabicPeriod"/>
            </a:pPr>
            <a:endParaRPr lang="en-US" sz="1000" dirty="0"/>
          </a:p>
          <a:p>
            <a:pPr marL="457200" indent="-457200">
              <a:lnSpc>
                <a:spcPct val="105000"/>
              </a:lnSpc>
              <a:buFont typeface="+mj-lt"/>
              <a:buAutoNum type="arabicPeriod"/>
            </a:pPr>
            <a:r>
              <a:rPr lang="en-US" sz="2000" dirty="0"/>
              <a:t>When smashing two hashes into one hash, use bitwise-</a:t>
            </a:r>
            <a:r>
              <a:rPr lang="en-US" sz="2000" dirty="0" err="1"/>
              <a:t>xor</a:t>
            </a:r>
            <a:endParaRPr lang="en-US" sz="2000" dirty="0"/>
          </a:p>
          <a:p>
            <a:pPr marL="693738" lvl="1" indent="-293688">
              <a:lnSpc>
                <a:spcPct val="105000"/>
              </a:lnSpc>
            </a:pPr>
            <a:r>
              <a:rPr lang="en-US" sz="2000" dirty="0"/>
              <a:t>bitwise-and produces too many 0 bits</a:t>
            </a:r>
          </a:p>
          <a:p>
            <a:pPr marL="693738" lvl="1" indent="-293688">
              <a:lnSpc>
                <a:spcPct val="105000"/>
              </a:lnSpc>
            </a:pPr>
            <a:r>
              <a:rPr lang="en-US" sz="2000" dirty="0"/>
              <a:t>bitwise-or produces too many 1 bits</a:t>
            </a:r>
          </a:p>
          <a:p>
            <a:pPr marL="457200" indent="-457200">
              <a:lnSpc>
                <a:spcPct val="105000"/>
              </a:lnSpc>
              <a:buFont typeface="+mj-lt"/>
              <a:buAutoNum type="arabicPeriod"/>
            </a:pPr>
            <a:endParaRPr lang="en-US" sz="1000" dirty="0"/>
          </a:p>
          <a:p>
            <a:pPr marL="457200" indent="-457200">
              <a:lnSpc>
                <a:spcPct val="105000"/>
              </a:lnSpc>
              <a:buFont typeface="+mj-lt"/>
              <a:buAutoNum type="arabicPeriod"/>
            </a:pPr>
            <a:r>
              <a:rPr lang="en-US" sz="2000" dirty="0"/>
              <a:t>Rely on expertise of others; consult books and other resources for standard hashing functions</a:t>
            </a:r>
          </a:p>
          <a:p>
            <a:pPr marL="457200" indent="-457200">
              <a:lnSpc>
                <a:spcPct val="105000"/>
              </a:lnSpc>
              <a:buFont typeface="+mj-lt"/>
              <a:buAutoNum type="arabicPeriod"/>
            </a:pPr>
            <a:endParaRPr lang="en-US" sz="1000" dirty="0"/>
          </a:p>
          <a:p>
            <a:pPr marL="457200" indent="-457200">
              <a:lnSpc>
                <a:spcPct val="105000"/>
              </a:lnSpc>
              <a:buFont typeface="+mj-lt"/>
              <a:buAutoNum type="arabicPeriod"/>
            </a:pPr>
            <a:r>
              <a:rPr lang="en-US" sz="2000" dirty="0"/>
              <a:t>Advanced: If keys are known ahead of time, a </a:t>
            </a:r>
            <a:r>
              <a:rPr lang="en-US" sz="2000" i="1" dirty="0"/>
              <a:t>perfect hash</a:t>
            </a:r>
            <a:r>
              <a:rPr lang="en-US" sz="2000" dirty="0"/>
              <a:t> can be calculated</a:t>
            </a:r>
            <a:endParaRPr lang="en-US" sz="2000" i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457200" y="635635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July 9, 2012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2124075" y="6356350"/>
            <a:ext cx="489585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CSE 332 Data Abstractions, Summer 2012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51979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2964</TotalTime>
  <Words>6622</Words>
  <Application>Microsoft Office PowerPoint</Application>
  <PresentationFormat>On-screen Show (4:3)</PresentationFormat>
  <Paragraphs>1568</Paragraphs>
  <Slides>75</Slides>
  <Notes>66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75</vt:i4>
      </vt:variant>
    </vt:vector>
  </HeadingPairs>
  <TitlesOfParts>
    <vt:vector size="83" baseType="lpstr">
      <vt:lpstr>Arial</vt:lpstr>
      <vt:lpstr>Arial Unicode MS</vt:lpstr>
      <vt:lpstr>Calibri</vt:lpstr>
      <vt:lpstr>Calibri Light</vt:lpstr>
      <vt:lpstr>Cambria Math</vt:lpstr>
      <vt:lpstr>Courier New</vt:lpstr>
      <vt:lpstr>Times New Roman</vt:lpstr>
      <vt:lpstr>Office Theme</vt:lpstr>
      <vt:lpstr>Hash Tables</vt:lpstr>
      <vt:lpstr>hash tables</vt:lpstr>
      <vt:lpstr>Hash Tables</vt:lpstr>
      <vt:lpstr>An Ideal Hash Functions</vt:lpstr>
      <vt:lpstr>What to Hash?</vt:lpstr>
      <vt:lpstr>Hashing Integers</vt:lpstr>
      <vt:lpstr>Hashing non-integer keys</vt:lpstr>
      <vt:lpstr>Hashing Strings</vt:lpstr>
      <vt:lpstr>Combining Hash Functions</vt:lpstr>
      <vt:lpstr>Collision Resolution</vt:lpstr>
      <vt:lpstr>Collision Avoidance</vt:lpstr>
      <vt:lpstr>Collision Resolution</vt:lpstr>
      <vt:lpstr>Flavors of Collision Resolution</vt:lpstr>
      <vt:lpstr>Terminology Warning</vt:lpstr>
      <vt:lpstr>Separate Chaining</vt:lpstr>
      <vt:lpstr>Separate Chaining</vt:lpstr>
      <vt:lpstr>Separate Chaining</vt:lpstr>
      <vt:lpstr>Separate Chaining</vt:lpstr>
      <vt:lpstr>Separate Chaining</vt:lpstr>
      <vt:lpstr>Separate Chaining</vt:lpstr>
      <vt:lpstr>Thoughts on Separate Chaining</vt:lpstr>
      <vt:lpstr>Rigorous Separate Chaining Analysis</vt:lpstr>
      <vt:lpstr>Load Factor?</vt:lpstr>
      <vt:lpstr>Load Factor?</vt:lpstr>
      <vt:lpstr>Rigorous Separate Chaining Analysis</vt:lpstr>
      <vt:lpstr>Rigorous Separate Chaining Analysis</vt:lpstr>
      <vt:lpstr>Separate Chaining Deletion</vt:lpstr>
      <vt:lpstr>Open Addressing: Linear Probing</vt:lpstr>
      <vt:lpstr>Open Addressing: Linear Probing</vt:lpstr>
      <vt:lpstr>Open Addressing: Linear Probing</vt:lpstr>
      <vt:lpstr>Open Addressing: Linear Probing</vt:lpstr>
      <vt:lpstr>Open Addressing: Linear Probing</vt:lpstr>
      <vt:lpstr>Open Addressing: Linear Probing</vt:lpstr>
      <vt:lpstr>Load Factor?</vt:lpstr>
      <vt:lpstr>Open Addressing in General</vt:lpstr>
      <vt:lpstr>Open Addressing: Other Operations</vt:lpstr>
      <vt:lpstr>Primary Clustering</vt:lpstr>
      <vt:lpstr>Analysis of Linear Probing</vt:lpstr>
      <vt:lpstr>Analysis in Chart Form</vt:lpstr>
      <vt:lpstr>Open Addressing: Quadratic Probing</vt:lpstr>
      <vt:lpstr>Quadratic Probing Example</vt:lpstr>
      <vt:lpstr>Quadratic Probing Example</vt:lpstr>
      <vt:lpstr>Quadratic Probing Example</vt:lpstr>
      <vt:lpstr>Quadratic Probing Example</vt:lpstr>
      <vt:lpstr>Quadratic Probing Example</vt:lpstr>
      <vt:lpstr>Quadratic Probing Example</vt:lpstr>
      <vt:lpstr>Another Quadratic Probing Example</vt:lpstr>
      <vt:lpstr>Another Quadratic Probing Example</vt:lpstr>
      <vt:lpstr>Another Quadratic Probing Example</vt:lpstr>
      <vt:lpstr>Another Quadratic Probing Example</vt:lpstr>
      <vt:lpstr>Another Quadratic Probing Example</vt:lpstr>
      <vt:lpstr>Another Quadratic Probing Example</vt:lpstr>
      <vt:lpstr>Another Quadratic Probing Example</vt:lpstr>
      <vt:lpstr>Another Quadratic Probing Example</vt:lpstr>
      <vt:lpstr>From Bad News to Good News</vt:lpstr>
      <vt:lpstr>Clustering Reconsidered</vt:lpstr>
      <vt:lpstr>Open Addressing: Double Hashing</vt:lpstr>
      <vt:lpstr>Double Hashing</vt:lpstr>
      <vt:lpstr>Double Hashing</vt:lpstr>
      <vt:lpstr>Double Hashing</vt:lpstr>
      <vt:lpstr>Double Hashing</vt:lpstr>
      <vt:lpstr>Double Hashing</vt:lpstr>
      <vt:lpstr>Double Hashing</vt:lpstr>
      <vt:lpstr>Double Hashing Analysis</vt:lpstr>
      <vt:lpstr>Summarizing Collision Resolution</vt:lpstr>
      <vt:lpstr>Rehashing</vt:lpstr>
      <vt:lpstr>Rehashing</vt:lpstr>
      <vt:lpstr>Rehashing</vt:lpstr>
      <vt:lpstr>Rehashing</vt:lpstr>
      <vt:lpstr>Implementing Hashing</vt:lpstr>
      <vt:lpstr>Hashing and Comparing</vt:lpstr>
      <vt:lpstr>Equal Objects Must Hash the Same</vt:lpstr>
      <vt:lpstr>Comparable/Comparator Rules</vt:lpstr>
      <vt:lpstr>A Generally Good hashCode()</vt:lpstr>
      <vt:lpstr>Final Word on Hashing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deibel</dc:creator>
  <cp:lastModifiedBy>Mahdi Ebi</cp:lastModifiedBy>
  <cp:revision>91</cp:revision>
  <dcterms:created xsi:type="dcterms:W3CDTF">2012-06-18T04:45:26Z</dcterms:created>
  <dcterms:modified xsi:type="dcterms:W3CDTF">2020-08-05T22:57:57Z</dcterms:modified>
</cp:coreProperties>
</file>