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handoutMasterIdLst>
    <p:handoutMasterId r:id="rId27"/>
  </p:handoutMasterIdLst>
  <p:sldIdLst>
    <p:sldId id="335" r:id="rId2"/>
    <p:sldId id="337" r:id="rId3"/>
    <p:sldId id="338" r:id="rId4"/>
    <p:sldId id="339" r:id="rId5"/>
    <p:sldId id="340" r:id="rId6"/>
    <p:sldId id="341" r:id="rId7"/>
    <p:sldId id="345" r:id="rId8"/>
    <p:sldId id="403" r:id="rId9"/>
    <p:sldId id="346" r:id="rId10"/>
    <p:sldId id="347" r:id="rId11"/>
    <p:sldId id="348" r:id="rId12"/>
    <p:sldId id="349" r:id="rId13"/>
    <p:sldId id="351" r:id="rId14"/>
    <p:sldId id="352" r:id="rId15"/>
    <p:sldId id="353" r:id="rId16"/>
    <p:sldId id="354" r:id="rId17"/>
    <p:sldId id="358" r:id="rId18"/>
    <p:sldId id="362" r:id="rId19"/>
    <p:sldId id="363" r:id="rId20"/>
    <p:sldId id="364" r:id="rId21"/>
    <p:sldId id="365" r:id="rId22"/>
    <p:sldId id="309" r:id="rId23"/>
    <p:sldId id="312" r:id="rId24"/>
    <p:sldId id="397" r:id="rId2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7" autoAdjust="0"/>
  </p:normalViewPr>
  <p:slideViewPr>
    <p:cSldViewPr snapToGrid="0">
      <p:cViewPr varScale="1">
        <p:scale>
          <a:sx n="87" d="100"/>
          <a:sy n="87" d="100"/>
        </p:scale>
        <p:origin x="1032" y="8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19c6fe1d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619c6fe1d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19c6fe1d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619c6fe1d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6F45F-FF9D-4CDF-A1C0-8CB1B712E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9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0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000" b="1" dirty="0">
                <a:solidFill>
                  <a:srgbClr val="002060"/>
                </a:solidFill>
              </a:rPr>
              <a:t>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tutorial.org/sql-cheat-she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62" y="846137"/>
            <a:ext cx="7084876" cy="5165725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select</a:t>
            </a:r>
            <a:r>
              <a:rPr lang="en-US" altLang="en-US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dirty="0"/>
              <a:t>Example: find the names of all instructors: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/>
              <a:t>name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E.g., 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Some people use upper case wherever we use bold font.</a:t>
            </a:r>
          </a:p>
          <a:p>
            <a:pPr marL="4191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Values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dirty="0"/>
              <a:t>are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b="1" dirty="0"/>
              <a:t>not</a:t>
            </a:r>
            <a:r>
              <a:rPr lang="en-US" sz="2400" b="1" dirty="0">
                <a:solidFill>
                  <a:schemeClr val="dk1"/>
                </a:solidFill>
              </a:rPr>
              <a:t>: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       </a:t>
            </a:r>
            <a:r>
              <a:rPr lang="en-US" sz="1800" u="sng" dirty="0">
                <a:solidFill>
                  <a:schemeClr val="dk1"/>
                </a:solidFill>
              </a:rPr>
              <a:t>Different:</a:t>
            </a:r>
            <a:r>
              <a:rPr lang="en-US" sz="1800" dirty="0">
                <a:solidFill>
                  <a:schemeClr val="dk1"/>
                </a:solidFill>
              </a:rPr>
              <a:t> ‘Seattle’, ‘</a:t>
            </a:r>
            <a:r>
              <a:rPr lang="en-US" sz="1800" dirty="0" err="1">
                <a:solidFill>
                  <a:schemeClr val="dk1"/>
                </a:solidFill>
              </a:rPr>
              <a:t>seattle</a:t>
            </a:r>
            <a:r>
              <a:rPr lang="en-US" sz="1800" dirty="0">
                <a:solidFill>
                  <a:schemeClr val="dk1"/>
                </a:solidFill>
              </a:rPr>
              <a:t>’</a:t>
            </a:r>
          </a:p>
          <a:p>
            <a:pPr marL="4191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Use single quotes for constants: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       ‘</a:t>
            </a:r>
            <a:r>
              <a:rPr lang="en-US" sz="1800" dirty="0" err="1">
                <a:solidFill>
                  <a:schemeClr val="dk1"/>
                </a:solidFill>
              </a:rPr>
              <a:t>abc</a:t>
            </a:r>
            <a:r>
              <a:rPr lang="en-US" sz="1800" dirty="0">
                <a:solidFill>
                  <a:schemeClr val="dk1"/>
                </a:solidFill>
              </a:rPr>
              <a:t>’  - yes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       “</a:t>
            </a:r>
            <a:r>
              <a:rPr lang="en-US" sz="1800" dirty="0" err="1">
                <a:solidFill>
                  <a:schemeClr val="dk1"/>
                </a:solidFill>
              </a:rPr>
              <a:t>abc</a:t>
            </a:r>
            <a:r>
              <a:rPr lang="en-US" sz="1800" dirty="0">
                <a:solidFill>
                  <a:schemeClr val="dk1"/>
                </a:solidFill>
              </a:rPr>
              <a:t>” - no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980" y="1106488"/>
            <a:ext cx="6875866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To force the elimination of duplicates, insert the keyword </a:t>
            </a:r>
            <a:r>
              <a:rPr lang="en-US" altLang="en-US" b="1" dirty="0">
                <a:solidFill>
                  <a:srgbClr val="002060"/>
                </a:solidFill>
              </a:rPr>
              <a:t>distinct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select</a:t>
            </a:r>
            <a:r>
              <a:rPr lang="en-US" altLang="en-US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distinct </a:t>
            </a:r>
            <a:r>
              <a:rPr lang="en-US" altLang="en-US" i="1" dirty="0"/>
              <a:t>dept_name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The keyword </a:t>
            </a:r>
            <a:r>
              <a:rPr lang="en-US" altLang="en-US" b="1" dirty="0"/>
              <a:t>all </a:t>
            </a:r>
            <a:r>
              <a:rPr lang="en-US" altLang="en-US" dirty="0"/>
              <a:t>specifies that duplicates should not be removed.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all</a:t>
            </a:r>
            <a:r>
              <a:rPr lang="en-US" altLang="en-US" dirty="0"/>
              <a:t> </a:t>
            </a:r>
            <a:r>
              <a:rPr lang="en-US" altLang="en-US" i="1" dirty="0"/>
              <a:t>dept_name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7161" y="1106488"/>
            <a:ext cx="7097939" cy="5178425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b="1" dirty="0"/>
              <a:t>			select </a:t>
            </a:r>
            <a:r>
              <a:rPr lang="en-US" altLang="en-US" dirty="0"/>
              <a:t>*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>
              <a:tabLst>
                <a:tab pos="2055813" algn="l"/>
              </a:tabLst>
            </a:pPr>
            <a:endParaRPr lang="en-US" altLang="en-US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An attribute can be a literal with </a:t>
            </a:r>
            <a:r>
              <a:rPr lang="en-US" altLang="en-US" b="1" dirty="0"/>
              <a:t>from  </a:t>
            </a:r>
            <a:r>
              <a:rPr lang="en-US" altLang="en-US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b="1" dirty="0"/>
              <a:t>			select  </a:t>
            </a:r>
            <a:r>
              <a:rPr lang="en-US" altLang="en-US" dirty="0"/>
              <a:t>‘A’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Result is a table with one column and </a:t>
            </a:r>
            <a:r>
              <a:rPr lang="en-US" altLang="en-US" i="1" dirty="0"/>
              <a:t>N</a:t>
            </a:r>
            <a:r>
              <a:rPr lang="en-US" altLang="en-US" dirty="0"/>
              <a:t> rows (number of tuples in the </a:t>
            </a:r>
            <a:r>
              <a:rPr lang="en-US" altLang="en-US" i="1" dirty="0"/>
              <a:t>instructors</a:t>
            </a:r>
            <a:r>
              <a:rPr lang="en-US" altLang="en-US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846" y="1106488"/>
            <a:ext cx="7461250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b="1" dirty="0"/>
              <a:t> </a:t>
            </a:r>
            <a:r>
              <a:rPr lang="en-US" altLang="en-US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b="1" dirty="0"/>
              <a:t>		select </a:t>
            </a:r>
            <a:r>
              <a:rPr lang="en-US" altLang="en-US" i="1" dirty="0"/>
              <a:t>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dept_name =</a:t>
            </a:r>
            <a:r>
              <a:rPr lang="en-US" altLang="en-US" dirty="0"/>
              <a:t> </a:t>
            </a:r>
            <a:r>
              <a:rPr lang="en-US" altLang="en-US" i="1" dirty="0"/>
              <a:t>‘</a:t>
            </a:r>
            <a:r>
              <a:rPr lang="en-US" altLang="ja-JP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dirty="0"/>
              <a:t>SQL allows the use of the logical connectives </a:t>
            </a:r>
            <a:r>
              <a:rPr lang="en-US" altLang="en-US" b="1" dirty="0"/>
              <a:t> and, or, </a:t>
            </a:r>
            <a:r>
              <a:rPr lang="en-US" altLang="en-US" dirty="0"/>
              <a:t>and </a:t>
            </a:r>
            <a:r>
              <a:rPr lang="en-US" altLang="en-US" b="1" dirty="0"/>
              <a:t>not </a:t>
            </a:r>
            <a:endParaRPr lang="en-US" altLang="en-US" dirty="0"/>
          </a:p>
          <a:p>
            <a:pPr>
              <a:tabLst>
                <a:tab pos="1311275" algn="l"/>
              </a:tabLst>
            </a:pPr>
            <a:r>
              <a:rPr lang="en-US" altLang="en-US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dirty="0"/>
              <a:t>To find all instructors in Comp. Sci. dept with salary &gt; 80000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b="1" dirty="0"/>
              <a:t>		select </a:t>
            </a:r>
            <a:r>
              <a:rPr lang="en-US" altLang="en-US" i="1" dirty="0"/>
              <a:t>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dept_name =</a:t>
            </a:r>
            <a:r>
              <a:rPr lang="en-US" altLang="en-US" dirty="0"/>
              <a:t> </a:t>
            </a:r>
            <a:r>
              <a:rPr lang="en-US" altLang="en-US" i="1" dirty="0"/>
              <a:t>‘</a:t>
            </a:r>
            <a:r>
              <a:rPr lang="en-US" altLang="ja-JP" dirty="0"/>
              <a:t>Comp. Sci.'</a:t>
            </a:r>
            <a:r>
              <a:rPr lang="en-US" altLang="ja-JP" i="1" dirty="0"/>
              <a:t>  </a:t>
            </a:r>
            <a:r>
              <a:rPr lang="en-US" altLang="ja-JP" b="1" dirty="0"/>
              <a:t>and </a:t>
            </a:r>
            <a:r>
              <a:rPr lang="en-US" altLang="ja-JP" i="1" dirty="0"/>
              <a:t>salary </a:t>
            </a:r>
            <a:r>
              <a:rPr lang="en-US" altLang="ja-JP" dirty="0"/>
              <a:t>&gt; 80000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987" y="1106488"/>
            <a:ext cx="7233239" cy="5024437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from</a:t>
            </a:r>
            <a:r>
              <a:rPr lang="en-US" altLang="en-US" b="1" dirty="0"/>
              <a:t> </a:t>
            </a:r>
            <a:r>
              <a:rPr lang="en-US" altLang="en-US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dirty="0"/>
              <a:t>Find the Cartesian product </a:t>
            </a:r>
            <a:r>
              <a:rPr lang="en-US" altLang="en-US" i="1" dirty="0"/>
              <a:t>instructor X teaches</a:t>
            </a:r>
            <a:endParaRPr lang="en-US" altLang="en-US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b="1" dirty="0"/>
              <a:t>			select </a:t>
            </a:r>
            <a:r>
              <a:rPr lang="en-US" altLang="en-US" dirty="0">
                <a:latin typeface="Symbol" panose="05050102010706020507" pitchFamily="18" charset="2"/>
              </a:rPr>
              <a:t>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from </a:t>
            </a:r>
            <a:r>
              <a:rPr lang="en-US" altLang="en-US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/>
              <a:t>For common attributes (e.g., </a:t>
            </a:r>
            <a:r>
              <a:rPr lang="en-US" altLang="en-US" i="1" dirty="0"/>
              <a:t>ID</a:t>
            </a:r>
            <a:r>
              <a:rPr lang="en-US" altLang="en-US" dirty="0"/>
              <a:t>), the attributes  in the resulting table are renamed using the  relation name (e.g., </a:t>
            </a:r>
            <a:r>
              <a:rPr lang="en-US" altLang="en-US" i="1" dirty="0"/>
              <a:t>instructor.ID</a:t>
            </a:r>
            <a:r>
              <a:rPr lang="en-US" altLang="en-US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06488"/>
            <a:ext cx="7991475" cy="4600575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who have taught some course and the </a:t>
            </a:r>
            <a:r>
              <a:rPr lang="en-US" altLang="en-US" dirty="0" err="1"/>
              <a:t>course_id</a:t>
            </a: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</a:t>
            </a:r>
            <a:r>
              <a:rPr lang="en-US" altLang="en-US" i="1" dirty="0"/>
              <a:t>name, 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, teaches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in the Art  department who have taught some course and the </a:t>
            </a:r>
            <a:r>
              <a:rPr lang="en-US" altLang="en-US" dirty="0" err="1"/>
              <a:t>course_id</a:t>
            </a: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</a:t>
            </a:r>
            <a:r>
              <a:rPr lang="en-US" altLang="en-US" i="1" dirty="0"/>
              <a:t>name, 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, teaches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instructor.ID = teaches.ID  </a:t>
            </a:r>
            <a:r>
              <a:rPr lang="en-US" altLang="en-US" b="1" i="1" dirty="0"/>
              <a:t>and</a:t>
            </a:r>
            <a:r>
              <a:rPr lang="en-US" altLang="en-US" i="1" dirty="0"/>
              <a:t>  instructor. dept_name = </a:t>
            </a:r>
            <a:r>
              <a:rPr lang="en-US" altLang="en-US" dirty="0"/>
              <a:t>‘Art’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1966" y="1106488"/>
            <a:ext cx="7342142" cy="5208587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The SQL allows renaming relations and attributes using the </a:t>
            </a:r>
            <a:r>
              <a:rPr lang="en-US" altLang="en-US" b="1" dirty="0"/>
              <a:t>as </a:t>
            </a:r>
            <a:r>
              <a:rPr lang="en-US" altLang="en-US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i="1" dirty="0"/>
              <a:t>		old-name </a:t>
            </a:r>
            <a:r>
              <a:rPr lang="en-US" altLang="en-US" b="1" dirty="0"/>
              <a:t>as</a:t>
            </a:r>
            <a:r>
              <a:rPr lang="en-US" altLang="en-US" i="1" dirty="0"/>
              <a:t> new-name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who have a higher salary than </a:t>
            </a:r>
            <a:br>
              <a:rPr lang="en-US" altLang="en-US" dirty="0"/>
            </a:br>
            <a:r>
              <a:rPr lang="en-US" altLang="en-US" dirty="0"/>
              <a:t>some instructor in ‘Comp. Sci’.</a:t>
            </a:r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distinct </a:t>
            </a:r>
            <a:r>
              <a:rPr lang="en-US" altLang="en-US" i="1" dirty="0"/>
              <a:t>T.name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</a:t>
            </a:r>
            <a:r>
              <a:rPr lang="en-US" altLang="en-US" b="1" dirty="0"/>
              <a:t>as </a:t>
            </a:r>
            <a:r>
              <a:rPr lang="en-US" altLang="en-US" i="1" dirty="0"/>
              <a:t>T, instructor </a:t>
            </a:r>
            <a:r>
              <a:rPr lang="en-US" altLang="en-US" b="1" dirty="0"/>
              <a:t>as </a:t>
            </a:r>
            <a:r>
              <a:rPr lang="en-US" altLang="en-US" i="1" dirty="0"/>
              <a:t>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 err="1"/>
              <a:t>T.salary</a:t>
            </a:r>
            <a:r>
              <a:rPr lang="en-US" altLang="en-US" i="1" dirty="0"/>
              <a:t> &gt; </a:t>
            </a:r>
            <a:r>
              <a:rPr lang="en-US" altLang="en-US" i="1" dirty="0" err="1"/>
              <a:t>S.salary</a:t>
            </a:r>
            <a:r>
              <a:rPr lang="en-US" altLang="en-US" i="1" dirty="0"/>
              <a:t> </a:t>
            </a:r>
            <a:r>
              <a:rPr lang="en-US" altLang="en-US" b="1" dirty="0"/>
              <a:t>and </a:t>
            </a:r>
            <a:r>
              <a:rPr lang="en-US" altLang="en-US" i="1" dirty="0" err="1"/>
              <a:t>S.dept_name</a:t>
            </a:r>
            <a:r>
              <a:rPr lang="en-US" altLang="en-US" i="1" dirty="0"/>
              <a:t> = ‘Comp.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Keyword </a:t>
            </a:r>
            <a:r>
              <a:rPr lang="en-US" altLang="en-US" b="1" dirty="0"/>
              <a:t>as</a:t>
            </a:r>
            <a:r>
              <a:rPr lang="en-US" altLang="en-US" dirty="0"/>
              <a:t> is optional and may be omitted</a:t>
            </a: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i="1" dirty="0"/>
              <a:t>instructor </a:t>
            </a:r>
            <a:r>
              <a:rPr lang="en-US" altLang="en-US" b="1" dirty="0"/>
              <a:t>as </a:t>
            </a:r>
            <a:r>
              <a:rPr lang="en-US" altLang="en-US" i="1" dirty="0"/>
              <a:t>T ≡ instructor</a:t>
            </a:r>
            <a:r>
              <a:rPr lang="en-US" altLang="en-US" b="1" dirty="0"/>
              <a:t> </a:t>
            </a:r>
            <a:r>
              <a:rPr lang="en-US" altLang="en-US" i="1" dirty="0"/>
              <a:t>T</a:t>
            </a: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dirty="0"/>
              <a:t>              </a:t>
            </a:r>
            <a:r>
              <a:rPr lang="en-US" altLang="en-US" b="1" dirty="0"/>
              <a:t>select distinct </a:t>
            </a:r>
            <a:r>
              <a:rPr lang="en-US" altLang="en-US" i="1" dirty="0"/>
              <a:t>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   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dirty="0"/>
              <a:t>	</a:t>
            </a:r>
            <a:r>
              <a:rPr lang="en-US" altLang="en-US" b="1" dirty="0"/>
              <a:t>order by </a:t>
            </a:r>
            <a:r>
              <a:rPr lang="en-US" altLang="en-US" i="1" dirty="0"/>
              <a:t>name</a:t>
            </a:r>
            <a:endParaRPr lang="en-US" altLang="en-US" dirty="0"/>
          </a:p>
          <a:p>
            <a:pPr>
              <a:tabLst>
                <a:tab pos="906463" algn="l"/>
              </a:tabLst>
            </a:pPr>
            <a:r>
              <a:rPr lang="en-US" altLang="en-US" dirty="0"/>
              <a:t>We may specify </a:t>
            </a:r>
            <a:r>
              <a:rPr lang="en-US" altLang="en-US" b="1" dirty="0" err="1">
                <a:solidFill>
                  <a:srgbClr val="002060"/>
                </a:solidFill>
              </a:rPr>
              <a:t>desc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for descending order or </a:t>
            </a:r>
            <a:r>
              <a:rPr lang="en-US" altLang="en-US" b="1" dirty="0" err="1">
                <a:solidFill>
                  <a:srgbClr val="002060"/>
                </a:solidFill>
              </a:rPr>
              <a:t>asc</a:t>
            </a:r>
            <a:r>
              <a:rPr lang="en-US" altLang="en-US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/>
              <a:t>Example:  </a:t>
            </a:r>
            <a:r>
              <a:rPr lang="en-US" altLang="en-US" b="1" dirty="0"/>
              <a:t>order by</a:t>
            </a:r>
            <a:r>
              <a:rPr lang="en-US" altLang="en-US" dirty="0"/>
              <a:t>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endParaRPr lang="en-US" altLang="en-US" b="1" dirty="0"/>
          </a:p>
          <a:p>
            <a:pPr>
              <a:tabLst>
                <a:tab pos="906463" algn="l"/>
              </a:tabLst>
            </a:pPr>
            <a:r>
              <a:rPr lang="en-US" altLang="en-US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/>
              <a:t>Example: </a:t>
            </a:r>
            <a:r>
              <a:rPr lang="en-US" altLang="en-US" b="1" dirty="0"/>
              <a:t>order by 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name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10716" cy="5156200"/>
          </a:xfrm>
        </p:spPr>
        <p:txBody>
          <a:bodyPr/>
          <a:lstStyle/>
          <a:p>
            <a:r>
              <a:rPr lang="en-US" altLang="en-US" dirty="0"/>
              <a:t>It is possible for tuples to have a null value, denoted by </a:t>
            </a:r>
            <a:r>
              <a:rPr lang="en-US" altLang="en-US" b="1" dirty="0"/>
              <a:t>null</a:t>
            </a:r>
            <a:r>
              <a:rPr lang="en-US" altLang="en-US" dirty="0"/>
              <a:t>, for some of their attributes</a:t>
            </a:r>
          </a:p>
          <a:p>
            <a:r>
              <a:rPr lang="en-US" altLang="en-US" b="1" dirty="0"/>
              <a:t>null</a:t>
            </a:r>
            <a:r>
              <a:rPr lang="en-US" altLang="en-US" dirty="0"/>
              <a:t> signifies an unknown value or that a value does not exist.</a:t>
            </a:r>
          </a:p>
          <a:p>
            <a:r>
              <a:rPr lang="en-US" altLang="en-US" dirty="0"/>
              <a:t>The result of any arithmetic expression involving </a:t>
            </a:r>
            <a:r>
              <a:rPr lang="en-US" altLang="en-US" b="1" dirty="0"/>
              <a:t>null</a:t>
            </a:r>
            <a:r>
              <a:rPr lang="en-US" altLang="en-US" dirty="0"/>
              <a:t> is </a:t>
            </a:r>
            <a:r>
              <a:rPr lang="en-US" altLang="en-US" b="1" dirty="0"/>
              <a:t>null</a:t>
            </a:r>
          </a:p>
          <a:p>
            <a:pPr lvl="1"/>
            <a:r>
              <a:rPr lang="en-US" altLang="en-US" dirty="0"/>
              <a:t>Example:  5 + </a:t>
            </a:r>
            <a:r>
              <a:rPr lang="en-US" altLang="en-US" b="1" dirty="0"/>
              <a:t>null</a:t>
            </a:r>
            <a:r>
              <a:rPr lang="en-US" altLang="en-US" dirty="0"/>
              <a:t>  returns </a:t>
            </a:r>
            <a:r>
              <a:rPr lang="en-US" altLang="en-US" b="1" dirty="0"/>
              <a:t>null</a:t>
            </a:r>
          </a:p>
          <a:p>
            <a:r>
              <a:rPr lang="en-US" altLang="en-US" dirty="0"/>
              <a:t>The predicate  </a:t>
            </a:r>
            <a:r>
              <a:rPr lang="en-US" altLang="en-US" b="1" dirty="0"/>
              <a:t>is null</a:t>
            </a:r>
            <a:r>
              <a:rPr lang="en-US" altLang="en-US" dirty="0"/>
              <a:t> can be used to check for null values.</a:t>
            </a:r>
          </a:p>
          <a:p>
            <a:pPr lvl="1"/>
            <a:r>
              <a:rPr lang="en-US" altLang="en-US" dirty="0"/>
              <a:t>Example: Find all instructors whose salary is null</a:t>
            </a:r>
            <a:r>
              <a:rPr lang="en-US" altLang="en-US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</a:t>
            </a:r>
            <a:r>
              <a:rPr lang="en-US" altLang="en-US" i="1" dirty="0"/>
              <a:t> name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salary </a:t>
            </a:r>
            <a:r>
              <a:rPr lang="en-US" altLang="en-US" b="1" dirty="0"/>
              <a:t>is null</a:t>
            </a:r>
            <a:endParaRPr lang="en-US" altLang="en-US" dirty="0"/>
          </a:p>
          <a:p>
            <a:r>
              <a:rPr lang="en-US" altLang="en-US" dirty="0"/>
              <a:t>The predicate </a:t>
            </a:r>
            <a:r>
              <a:rPr lang="en-US" altLang="en-US" b="1" dirty="0"/>
              <a:t>is not null </a:t>
            </a:r>
            <a:r>
              <a:rPr lang="en-US" altLang="en-US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532" y="1106488"/>
            <a:ext cx="7380202" cy="4903787"/>
          </a:xfrm>
        </p:spPr>
        <p:txBody>
          <a:bodyPr/>
          <a:lstStyle/>
          <a:p>
            <a:r>
              <a:rPr lang="en-US" altLang="en-US" dirty="0"/>
              <a:t>SQL treats as </a:t>
            </a:r>
            <a:r>
              <a:rPr lang="en-US" altLang="en-US" b="1" dirty="0"/>
              <a:t>unknown</a:t>
            </a:r>
            <a:r>
              <a:rPr lang="en-US" altLang="en-US" dirty="0"/>
              <a:t> the result of any comparison involving a null value (other than predicates </a:t>
            </a:r>
            <a:r>
              <a:rPr lang="en-US" altLang="en-US" b="1" dirty="0"/>
              <a:t>is null </a:t>
            </a:r>
            <a:r>
              <a:rPr lang="en-US" altLang="en-US" dirty="0"/>
              <a:t>and </a:t>
            </a:r>
            <a:r>
              <a:rPr lang="en-US" altLang="en-US" b="1" dirty="0"/>
              <a:t>is not null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Example</a:t>
            </a:r>
            <a:r>
              <a:rPr lang="en-US" altLang="en-US" i="1" dirty="0"/>
              <a:t>: 5 &lt; </a:t>
            </a:r>
            <a:r>
              <a:rPr lang="en-US" altLang="en-US" b="1" dirty="0"/>
              <a:t>null</a:t>
            </a:r>
            <a:r>
              <a:rPr lang="en-US" altLang="en-US" i="1" dirty="0"/>
              <a:t>   </a:t>
            </a:r>
            <a:r>
              <a:rPr lang="en-US" altLang="en-US" dirty="0"/>
              <a:t>or</a:t>
            </a:r>
            <a:r>
              <a:rPr lang="en-US" altLang="en-US" i="1" dirty="0"/>
              <a:t>   </a:t>
            </a:r>
            <a:r>
              <a:rPr lang="en-US" altLang="en-US" b="1" dirty="0"/>
              <a:t>null</a:t>
            </a:r>
            <a:r>
              <a:rPr lang="en-US" altLang="en-US" i="1" dirty="0"/>
              <a:t> &lt;&gt; </a:t>
            </a:r>
            <a:r>
              <a:rPr lang="en-US" altLang="en-US" b="1" dirty="0"/>
              <a:t>null</a:t>
            </a:r>
            <a:r>
              <a:rPr lang="en-US" altLang="en-US" i="1" dirty="0"/>
              <a:t>    </a:t>
            </a:r>
            <a:r>
              <a:rPr lang="en-US" altLang="en-US" dirty="0"/>
              <a:t>or</a:t>
            </a:r>
            <a:r>
              <a:rPr lang="en-US" altLang="en-US" i="1" dirty="0"/>
              <a:t>    </a:t>
            </a:r>
            <a:r>
              <a:rPr lang="en-US" altLang="en-US" b="1" dirty="0"/>
              <a:t>null</a:t>
            </a:r>
            <a:r>
              <a:rPr lang="en-US" altLang="en-US" i="1" dirty="0"/>
              <a:t> = </a:t>
            </a:r>
            <a:r>
              <a:rPr lang="en-US" altLang="en-US" b="1" dirty="0"/>
              <a:t>null</a:t>
            </a:r>
            <a:endParaRPr lang="en-US" altLang="en-US" dirty="0"/>
          </a:p>
          <a:p>
            <a:r>
              <a:rPr lang="en-US" altLang="en-US" dirty="0"/>
              <a:t>The predicate in a </a:t>
            </a:r>
            <a:r>
              <a:rPr lang="en-US" altLang="en-US" b="1" dirty="0"/>
              <a:t>where</a:t>
            </a:r>
            <a:r>
              <a:rPr lang="en-US" altLang="en-US" dirty="0"/>
              <a:t> clause can involve Boolean operations (</a:t>
            </a:r>
            <a:r>
              <a:rPr lang="en-US" altLang="en-US" b="1" dirty="0"/>
              <a:t>and</a:t>
            </a:r>
            <a:r>
              <a:rPr lang="en-US" altLang="en-US" dirty="0"/>
              <a:t>, </a:t>
            </a:r>
            <a:r>
              <a:rPr lang="en-US" altLang="en-US" b="1" dirty="0"/>
              <a:t>or</a:t>
            </a:r>
            <a:r>
              <a:rPr lang="en-US" altLang="en-US" dirty="0"/>
              <a:t>, </a:t>
            </a:r>
            <a:r>
              <a:rPr lang="en-US" altLang="en-US" b="1" dirty="0"/>
              <a:t>not</a:t>
            </a:r>
            <a:r>
              <a:rPr lang="en-US" altLang="en-US" dirty="0"/>
              <a:t>); thus the definitions of the Boolean operations need to be  extended to deal with the value </a:t>
            </a:r>
            <a:r>
              <a:rPr lang="en-US" altLang="en-US" b="1" dirty="0"/>
              <a:t>unknown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b="1" dirty="0"/>
              <a:t>and </a:t>
            </a:r>
            <a:r>
              <a:rPr lang="en-US" altLang="en-US" dirty="0"/>
              <a:t>:</a:t>
            </a:r>
            <a:r>
              <a:rPr lang="en-US" altLang="en-US" i="1" dirty="0"/>
              <a:t> (true</a:t>
            </a:r>
            <a:r>
              <a:rPr lang="en-US" altLang="en-US" b="1" dirty="0"/>
              <a:t> and </a:t>
            </a:r>
            <a:r>
              <a:rPr lang="en-US" altLang="en-US" i="1" dirty="0"/>
              <a:t>unknown)  = unknown,    </a:t>
            </a:r>
            <a:br>
              <a:rPr lang="en-US" altLang="en-US" i="1" dirty="0"/>
            </a:br>
            <a:r>
              <a:rPr lang="en-US" altLang="en-US" i="1" dirty="0"/>
              <a:t>          (false</a:t>
            </a:r>
            <a:r>
              <a:rPr lang="en-US" altLang="en-US" b="1" dirty="0"/>
              <a:t> and </a:t>
            </a:r>
            <a:r>
              <a:rPr lang="en-US" altLang="en-US" i="1" dirty="0"/>
              <a:t>unknown) = false,</a:t>
            </a:r>
            <a:br>
              <a:rPr lang="en-US" altLang="en-US" i="1" dirty="0"/>
            </a:br>
            <a:r>
              <a:rPr lang="en-US" altLang="en-US" i="1" dirty="0"/>
              <a:t>          (unknown </a:t>
            </a:r>
            <a:r>
              <a:rPr lang="en-US" altLang="en-US" b="1" dirty="0"/>
              <a:t>and</a:t>
            </a:r>
            <a:r>
              <a:rPr lang="en-US" altLang="en-US" i="1" dirty="0"/>
              <a:t> unknown) = unknown</a:t>
            </a:r>
            <a:endParaRPr lang="en-US" altLang="en-US" dirty="0"/>
          </a:p>
          <a:p>
            <a:pPr lvl="1"/>
            <a:r>
              <a:rPr lang="en-US" altLang="en-US" b="1" dirty="0"/>
              <a:t>or:    </a:t>
            </a:r>
            <a:r>
              <a:rPr lang="en-US" altLang="en-US" dirty="0"/>
              <a:t> (</a:t>
            </a:r>
            <a:r>
              <a:rPr lang="en-US" altLang="en-US" i="1" dirty="0"/>
              <a:t>unknown</a:t>
            </a:r>
            <a:r>
              <a:rPr lang="en-US" altLang="en-US" dirty="0"/>
              <a:t> </a:t>
            </a:r>
            <a:r>
              <a:rPr lang="en-US" altLang="en-US" b="1" dirty="0"/>
              <a:t>or</a:t>
            </a:r>
            <a:r>
              <a:rPr lang="en-US" altLang="en-US" dirty="0"/>
              <a:t> </a:t>
            </a:r>
            <a:r>
              <a:rPr lang="en-US" altLang="en-US" i="1" dirty="0"/>
              <a:t>true</a:t>
            </a:r>
            <a:r>
              <a:rPr lang="en-US" altLang="en-US" dirty="0"/>
              <a:t>)   = </a:t>
            </a:r>
            <a:r>
              <a:rPr lang="en-US" altLang="en-US" i="1" dirty="0"/>
              <a:t>true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(</a:t>
            </a:r>
            <a:r>
              <a:rPr lang="en-US" altLang="en-US" i="1" dirty="0"/>
              <a:t>unknown</a:t>
            </a:r>
            <a:r>
              <a:rPr lang="en-US" altLang="en-US" dirty="0"/>
              <a:t> </a:t>
            </a:r>
            <a:r>
              <a:rPr lang="en-US" altLang="en-US" b="1" dirty="0"/>
              <a:t>or</a:t>
            </a:r>
            <a:r>
              <a:rPr lang="en-US" altLang="en-US" dirty="0"/>
              <a:t> </a:t>
            </a:r>
            <a:r>
              <a:rPr lang="en-US" altLang="en-US" i="1" dirty="0"/>
              <a:t>false</a:t>
            </a:r>
            <a:r>
              <a:rPr lang="en-US" altLang="en-US" dirty="0"/>
              <a:t>)  = </a:t>
            </a:r>
            <a:r>
              <a:rPr lang="en-US" altLang="en-US" i="1" dirty="0"/>
              <a:t>unknown</a:t>
            </a:r>
            <a:br>
              <a:rPr lang="en-US" altLang="en-US" dirty="0"/>
            </a:br>
            <a:r>
              <a:rPr lang="en-US" altLang="en-US" dirty="0"/>
              <a:t>          (</a:t>
            </a:r>
            <a:r>
              <a:rPr lang="en-US" altLang="en-US" i="1" dirty="0"/>
              <a:t>unknown </a:t>
            </a:r>
            <a:r>
              <a:rPr lang="en-US" altLang="en-US" b="1" dirty="0"/>
              <a:t>or</a:t>
            </a:r>
            <a:r>
              <a:rPr lang="en-US" altLang="en-US" i="1" dirty="0"/>
              <a:t> unknown) = unknown</a:t>
            </a:r>
          </a:p>
          <a:p>
            <a:r>
              <a:rPr lang="en-US" altLang="en-US" dirty="0"/>
              <a:t>Result of </a:t>
            </a:r>
            <a:r>
              <a:rPr lang="en-US" altLang="en-US" b="1" dirty="0"/>
              <a:t>where </a:t>
            </a:r>
            <a:r>
              <a:rPr lang="en-US" altLang="en-US" dirty="0"/>
              <a:t>clause predicate is treated as </a:t>
            </a:r>
            <a:r>
              <a:rPr lang="en-US" altLang="en-US" i="1" dirty="0"/>
              <a:t>false </a:t>
            </a:r>
            <a:r>
              <a:rPr lang="en-US" altLang="en-US" dirty="0"/>
              <a:t>if it evaluates to </a:t>
            </a:r>
            <a:r>
              <a:rPr lang="en-US" altLang="en-US" i="1" dirty="0"/>
              <a:t>unknown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IBM Sequel language developed as part of System R project at the IBM San Jose Research Laboratory</a:t>
            </a:r>
          </a:p>
          <a:p>
            <a:r>
              <a:rPr lang="en-US" altLang="en-US" dirty="0"/>
              <a:t>Renamed Structured Query Language (SQL)</a:t>
            </a:r>
          </a:p>
          <a:p>
            <a:r>
              <a:rPr lang="en-US" altLang="en-US" dirty="0"/>
              <a:t>ANSI and ISO standard SQL:</a:t>
            </a:r>
          </a:p>
          <a:p>
            <a:pPr lvl="1"/>
            <a:r>
              <a:rPr lang="en-US" altLang="en-US" dirty="0"/>
              <a:t>SQL-86</a:t>
            </a:r>
          </a:p>
          <a:p>
            <a:pPr lvl="1"/>
            <a:r>
              <a:rPr lang="en-US" altLang="en-US" dirty="0"/>
              <a:t>SQL-89</a:t>
            </a:r>
          </a:p>
          <a:p>
            <a:pPr lvl="1"/>
            <a:r>
              <a:rPr lang="en-US" altLang="en-US" dirty="0"/>
              <a:t>SQL-92 </a:t>
            </a:r>
          </a:p>
          <a:p>
            <a:pPr lvl="1"/>
            <a:r>
              <a:rPr lang="en-US" altLang="en-US" dirty="0"/>
              <a:t>SQL:1999 (language name became Y2K compliant!)</a:t>
            </a:r>
          </a:p>
          <a:p>
            <a:pPr lvl="1"/>
            <a:r>
              <a:rPr lang="en-US" altLang="en-US" dirty="0"/>
              <a:t>SQL:2003</a:t>
            </a:r>
          </a:p>
          <a:p>
            <a:r>
              <a:rPr lang="en-US" altLang="en-US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dirty="0"/>
              <a:t>These functions operate on the multiset of values of a column of a relation, and return a </a:t>
            </a:r>
            <a:r>
              <a:rPr lang="en-US" altLang="en-US" b="1" dirty="0"/>
              <a:t>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avg: </a:t>
            </a:r>
            <a:r>
              <a:rPr lang="en-US" altLang="en-US" dirty="0"/>
              <a:t>average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min:  </a:t>
            </a:r>
            <a:r>
              <a:rPr lang="en-US" altLang="en-US" dirty="0"/>
              <a:t>minimum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max:  </a:t>
            </a:r>
            <a:r>
              <a:rPr lang="en-US" altLang="en-US" dirty="0"/>
              <a:t>maximum value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sum:  </a:t>
            </a:r>
            <a:r>
              <a:rPr lang="en-US" altLang="en-US" dirty="0"/>
              <a:t>sum of values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count:  </a:t>
            </a:r>
            <a:r>
              <a:rPr lang="en-US" altLang="en-US" dirty="0"/>
              <a:t>number of values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Produce numbers (not tables)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Aggregates over multiple rows into </a:t>
            </a:r>
            <a:r>
              <a:rPr lang="en-US" altLang="en-US" sz="2000" b="1" dirty="0"/>
              <a:t>one row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Not part of relational algebra (but not hard to add)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b="1" dirty="0"/>
              <a:t>select </a:t>
            </a:r>
            <a:r>
              <a:rPr lang="en-US" altLang="en-US" b="1" dirty="0" err="1"/>
              <a:t>avg</a:t>
            </a:r>
            <a:r>
              <a:rPr lang="en-US" altLang="en-US" b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salary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dirty="0"/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/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dirty="0"/>
              <a:t>select count </a:t>
            </a:r>
            <a:r>
              <a:rPr kumimoji="0" lang="en-US" altLang="en-US" dirty="0"/>
              <a:t>(</a:t>
            </a:r>
            <a:r>
              <a:rPr kumimoji="0" lang="en-US" altLang="en-US" b="1" dirty="0"/>
              <a:t>distinct </a:t>
            </a:r>
            <a:r>
              <a:rPr kumimoji="0" lang="en-US" altLang="en-US" i="1" dirty="0"/>
              <a:t>ID</a:t>
            </a:r>
            <a:r>
              <a:rPr kumimoji="0" lang="en-US" altLang="en-US" dirty="0"/>
              <a:t>)</a:t>
            </a:r>
            <a:br>
              <a:rPr kumimoji="0" lang="en-US" altLang="en-US" dirty="0"/>
            </a:br>
            <a:r>
              <a:rPr kumimoji="0" lang="en-US" altLang="en-US" b="1" dirty="0"/>
              <a:t>from </a:t>
            </a:r>
            <a:r>
              <a:rPr kumimoji="0" lang="en-US" altLang="en-US" i="1" dirty="0"/>
              <a:t>teaches</a:t>
            </a:r>
            <a:br>
              <a:rPr kumimoji="0" lang="en-US" altLang="en-US" i="1" dirty="0"/>
            </a:br>
            <a:r>
              <a:rPr kumimoji="0" lang="en-US" altLang="en-US" b="1" dirty="0"/>
              <a:t>where </a:t>
            </a:r>
            <a:r>
              <a:rPr kumimoji="0" lang="en-US" altLang="en-US" i="1" dirty="0"/>
              <a:t>semester </a:t>
            </a:r>
            <a:r>
              <a:rPr kumimoji="0" lang="en-US" altLang="en-US" dirty="0"/>
              <a:t>= ’Spring’ </a:t>
            </a:r>
            <a:r>
              <a:rPr kumimoji="0" lang="en-US" altLang="en-US" b="1" dirty="0"/>
              <a:t>and </a:t>
            </a:r>
            <a:r>
              <a:rPr kumimoji="0" lang="en-US" altLang="en-US" i="1" dirty="0"/>
              <a:t>year </a:t>
            </a:r>
            <a:r>
              <a:rPr kumimoji="0" lang="en-US" altLang="en-US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/>
              <a:t>Find the number of tuples in the </a:t>
            </a:r>
            <a:r>
              <a:rPr kumimoji="0" lang="en-US" altLang="en-US" i="1" dirty="0"/>
              <a:t>course </a:t>
            </a:r>
            <a:r>
              <a:rPr kumimoji="0" lang="en-US" altLang="en-US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dirty="0"/>
              <a:t>select count </a:t>
            </a:r>
            <a:r>
              <a:rPr kumimoji="0" lang="en-US" altLang="en-US" dirty="0"/>
              <a:t>(*)</a:t>
            </a:r>
            <a:br>
              <a:rPr kumimoji="0" lang="en-US" altLang="en-US" dirty="0"/>
            </a:br>
            <a:r>
              <a:rPr kumimoji="0" lang="en-US" altLang="en-US" b="1" dirty="0"/>
              <a:t>from </a:t>
            </a:r>
            <a:r>
              <a:rPr kumimoji="0" lang="en-US" altLang="en-US" i="1" dirty="0"/>
              <a:t>course</a:t>
            </a:r>
            <a:r>
              <a:rPr kumimoji="0" lang="en-US" altLang="en-US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>
            <a:spLocks noGrp="1"/>
          </p:cNvSpPr>
          <p:nvPr>
            <p:ph type="ctrTitle" idx="4294967295"/>
          </p:nvPr>
        </p:nvSpPr>
        <p:spPr>
          <a:xfrm>
            <a:off x="3440805" y="409270"/>
            <a:ext cx="2728604" cy="7239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" dirty="0">
                <a:sym typeface="Montserrat"/>
              </a:rPr>
              <a:t>Aggregation</a:t>
            </a:r>
            <a:endParaRPr dirty="0">
              <a:sym typeface="Montserrat"/>
            </a:endParaRPr>
          </a:p>
        </p:txBody>
      </p:sp>
      <p:sp>
        <p:nvSpPr>
          <p:cNvPr id="343" name="Google Shape;343;p50"/>
          <p:cNvSpPr txBox="1"/>
          <p:nvPr/>
        </p:nvSpPr>
        <p:spPr>
          <a:xfrm>
            <a:off x="5479716" y="2331698"/>
            <a:ext cx="2240837" cy="9328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select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from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Product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where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year &gt; 1995</a:t>
            </a:r>
            <a:endParaRPr sz="1800" dirty="0"/>
          </a:p>
        </p:txBody>
      </p:sp>
      <p:sp>
        <p:nvSpPr>
          <p:cNvPr id="344" name="Google Shape;344;p50"/>
          <p:cNvSpPr/>
          <p:nvPr/>
        </p:nvSpPr>
        <p:spPr>
          <a:xfrm>
            <a:off x="2320706" y="3575683"/>
            <a:ext cx="5509512" cy="4617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 COUNT, all aggregations apply to a single attribute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2000" i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900" b="1" dirty="0">
                <a:latin typeface="+mn-lt"/>
                <a:cs typeface="ＭＳ Ｐゴシック" charset="0"/>
                <a:sym typeface="Arial"/>
              </a:rPr>
              <a:t>Question:</a:t>
            </a:r>
            <a:r>
              <a:rPr lang="en" sz="1900" dirty="0">
                <a:latin typeface="+mn-lt"/>
                <a:cs typeface="ＭＳ Ｐゴシック" charset="0"/>
                <a:sym typeface="Arial"/>
              </a:rPr>
              <a:t> count(*)  vs. count(price)?</a:t>
            </a:r>
            <a:endParaRPr sz="1900" dirty="0">
              <a:latin typeface="+mn-lt"/>
              <a:cs typeface="ＭＳ Ｐゴシック" charset="0"/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2320706" y="2338940"/>
            <a:ext cx="2628366" cy="93285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select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(price)</a:t>
            </a:r>
            <a:endParaRPr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from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Product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where</a:t>
            </a:r>
            <a:r>
              <a:rPr lang="en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maker = “Toyota”</a:t>
            </a:r>
            <a:endParaRPr sz="1800" dirty="0"/>
          </a:p>
        </p:txBody>
      </p:sp>
      <p:sp>
        <p:nvSpPr>
          <p:cNvPr id="8" name="Google Shape;213;p39">
            <a:extLst>
              <a:ext uri="{FF2B5EF4-FFF2-40B4-BE49-F238E27FC236}">
                <a16:creationId xmlns:a16="http://schemas.microsoft.com/office/drawing/2014/main" id="{3B9DF99A-D8D0-4BF6-A576-D0258C6C08E1}"/>
              </a:ext>
            </a:extLst>
          </p:cNvPr>
          <p:cNvSpPr txBox="1"/>
          <p:nvPr/>
        </p:nvSpPr>
        <p:spPr>
          <a:xfrm>
            <a:off x="2475581" y="1426349"/>
            <a:ext cx="4501321" cy="461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ED7D3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cs typeface="Arial"/>
              </a:rPr>
              <a:t>Product(PName, Price, Category,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Year,</a:t>
            </a:r>
            <a:r>
              <a:rPr lang="e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Maker</a:t>
            </a:r>
            <a:r>
              <a:rPr lang="en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dirty="0">
              <a:solidFill>
                <a:srgbClr val="000000"/>
              </a:solidFill>
              <a:latin typeface="Arial"/>
              <a:cs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>
            <a:spLocks noGrp="1"/>
          </p:cNvSpPr>
          <p:nvPr>
            <p:ph type="ctrTitle" idx="4294967295"/>
          </p:nvPr>
        </p:nvSpPr>
        <p:spPr>
          <a:xfrm>
            <a:off x="2239025" y="1114325"/>
            <a:ext cx="4320171" cy="81062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" dirty="0">
                <a:sym typeface="Montserrat"/>
              </a:rPr>
              <a:t>Simple</a:t>
            </a:r>
            <a:r>
              <a:rPr lang="en" sz="2800" dirty="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dirty="0">
                <a:sym typeface="Montserrat"/>
              </a:rPr>
              <a:t>Aggregations</a:t>
            </a:r>
            <a:endParaRPr dirty="0">
              <a:sym typeface="Montserrat"/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2410885" y="2374425"/>
            <a:ext cx="990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Purchase</a:t>
            </a:r>
            <a:endParaRPr dirty="0"/>
          </a:p>
        </p:txBody>
      </p:sp>
      <p:graphicFrame>
        <p:nvGraphicFramePr>
          <p:cNvPr id="372" name="Google Shape;372;p53"/>
          <p:cNvGraphicFramePr/>
          <p:nvPr/>
        </p:nvGraphicFramePr>
        <p:xfrm>
          <a:off x="2410885" y="2682225"/>
          <a:ext cx="3528100" cy="149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Quantity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bagel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10/21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banana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10/3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banana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10/10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bagel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10/25</a:t>
                      </a:r>
                      <a:endParaRPr dirty="0"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1.50</a:t>
                      </a:r>
                      <a:endParaRPr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dirty="0"/>
                    </a:p>
                  </a:txBody>
                  <a:tcPr marL="54875" marR="54875" marT="27425" marB="27425" anchor="ctr">
                    <a:lnL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4" name="Google Shape;374;p53"/>
          <p:cNvSpPr/>
          <p:nvPr/>
        </p:nvSpPr>
        <p:spPr>
          <a:xfrm>
            <a:off x="5779307" y="4611487"/>
            <a:ext cx="624900" cy="36690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BFBFBF">
              <a:alpha val="498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6559196" y="4622544"/>
            <a:ext cx="1944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 (= 1*20 + 1.50*20)</a:t>
            </a:r>
            <a:endParaRPr dirty="0"/>
          </a:p>
        </p:txBody>
      </p:sp>
      <p:sp>
        <p:nvSpPr>
          <p:cNvPr id="8" name="Google Shape;364;p52">
            <a:extLst>
              <a:ext uri="{FF2B5EF4-FFF2-40B4-BE49-F238E27FC236}">
                <a16:creationId xmlns:a16="http://schemas.microsoft.com/office/drawing/2014/main" id="{489A3DD6-B43F-4D42-B2EF-69D72CEC409D}"/>
              </a:ext>
            </a:extLst>
          </p:cNvPr>
          <p:cNvSpPr txBox="1"/>
          <p:nvPr/>
        </p:nvSpPr>
        <p:spPr>
          <a:xfrm>
            <a:off x="2357009" y="4389623"/>
            <a:ext cx="3344804" cy="8106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SELECT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SUM(price * quantity)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FROM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Purchase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WHERE</a:t>
            </a:r>
            <a:r>
              <a:rPr lang="en" sz="14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product = ‘bagel’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779" y="1127933"/>
            <a:ext cx="7067006" cy="4920168"/>
          </a:xfrm>
        </p:spPr>
        <p:txBody>
          <a:bodyPr/>
          <a:lstStyle/>
          <a:p>
            <a:r>
              <a:rPr lang="en-US" altLang="en-US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dirty="0"/>
              <a:t>integrity – the  DDL includes commands for specifying integrity constraints.</a:t>
            </a:r>
          </a:p>
          <a:p>
            <a:r>
              <a:rPr lang="en-US" altLang="en-US" dirty="0"/>
              <a:t>View definition -- The DDL  includes commands for defining views.</a:t>
            </a:r>
          </a:p>
          <a:p>
            <a:r>
              <a:rPr lang="en-US" altLang="en-US" dirty="0"/>
              <a:t>Transaction control –includes commands for specifying the beginning and ending of transactions.</a:t>
            </a:r>
          </a:p>
          <a:p>
            <a:r>
              <a:rPr lang="en-US" altLang="en-US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030" y="1898650"/>
            <a:ext cx="7145383" cy="2633663"/>
          </a:xfrm>
        </p:spPr>
        <p:txBody>
          <a:bodyPr/>
          <a:lstStyle/>
          <a:p>
            <a:r>
              <a:rPr lang="en-US" altLang="en-US" dirty="0"/>
              <a:t>The schema for each relation.</a:t>
            </a:r>
          </a:p>
          <a:p>
            <a:r>
              <a:rPr lang="en-US" altLang="en-US" dirty="0"/>
              <a:t>The type of values associated with each attribute.</a:t>
            </a:r>
          </a:p>
          <a:p>
            <a:r>
              <a:rPr lang="en-US" altLang="en-US" dirty="0"/>
              <a:t>The Integrity constraints</a:t>
            </a:r>
          </a:p>
          <a:p>
            <a:r>
              <a:rPr lang="en-US" altLang="en-US" dirty="0"/>
              <a:t>The set of indices to be maintained for each relation.</a:t>
            </a:r>
          </a:p>
          <a:p>
            <a:r>
              <a:rPr lang="en-US" altLang="en-US" dirty="0"/>
              <a:t>Security and authorization information for each relation.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39775" y="1106488"/>
            <a:ext cx="7239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800"/>
              <a:t>The SQL </a:t>
            </a:r>
            <a:r>
              <a:rPr kumimoji="1" lang="en-US" altLang="en-US" sz="2000"/>
              <a:t>data-definition language (DDL)</a:t>
            </a:r>
            <a:r>
              <a:rPr kumimoji="1" lang="en-US" altLang="en-US" sz="1800"/>
              <a:t> allows the specification of information about relations, including: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898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char(n).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Fixed length character string, with user-specified length </a:t>
            </a:r>
            <a:r>
              <a:rPr lang="en-US" altLang="en-US" i="1" dirty="0"/>
              <a:t>n.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varchar(n).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Variable length character strings, with user-specified maximum length </a:t>
            </a:r>
            <a:r>
              <a:rPr lang="en-US" altLang="en-US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int.</a:t>
            </a:r>
            <a:r>
              <a:rPr lang="en-US" altLang="en-US" b="1" dirty="0"/>
              <a:t>  </a:t>
            </a:r>
            <a:r>
              <a:rPr lang="en-US" altLang="en-US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b="1" dirty="0" err="1">
                <a:solidFill>
                  <a:srgbClr val="002060"/>
                </a:solidFill>
              </a:rPr>
              <a:t>smallint</a:t>
            </a:r>
            <a:r>
              <a:rPr lang="en-US" altLang="en-US" b="1" dirty="0">
                <a:solidFill>
                  <a:srgbClr val="002060"/>
                </a:solidFill>
              </a:rPr>
              <a:t>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numeric(</a:t>
            </a:r>
            <a:r>
              <a:rPr lang="en-US" altLang="en-US" b="1" dirty="0" err="1">
                <a:solidFill>
                  <a:srgbClr val="002060"/>
                </a:solidFill>
              </a:rPr>
              <a:t>p,d</a:t>
            </a:r>
            <a:r>
              <a:rPr lang="en-US" altLang="en-US" b="1" dirty="0">
                <a:solidFill>
                  <a:srgbClr val="002060"/>
                </a:solidFill>
              </a:rPr>
              <a:t>).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Fixed point number, with user-specified precision of </a:t>
            </a:r>
            <a:r>
              <a:rPr lang="en-US" altLang="en-US" i="1" dirty="0"/>
              <a:t>p</a:t>
            </a:r>
            <a:r>
              <a:rPr lang="en-US" altLang="en-US" dirty="0"/>
              <a:t> digits, with </a:t>
            </a:r>
            <a:r>
              <a:rPr lang="en-US" altLang="en-US" i="1" dirty="0"/>
              <a:t>d</a:t>
            </a:r>
            <a:r>
              <a:rPr lang="en-US" altLang="en-US" dirty="0"/>
              <a:t> digits to the right of decimal point.  (ex., </a:t>
            </a:r>
            <a:r>
              <a:rPr lang="en-US" altLang="en-US" b="1" dirty="0"/>
              <a:t>numeric</a:t>
            </a:r>
            <a:r>
              <a:rPr lang="en-US" altLang="en-US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float(n).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Floating point number, with user-specified precision of at least </a:t>
            </a:r>
            <a:r>
              <a:rPr lang="en-US" altLang="en-US" i="1" dirty="0"/>
              <a:t>n</a:t>
            </a:r>
            <a:r>
              <a:rPr lang="en-US" altLang="en-US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2" y="1127125"/>
            <a:ext cx="8021637" cy="5227638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dirty="0"/>
              <a:t>An SQL relation is defined using the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dirty="0"/>
              <a:t>command</a:t>
            </a:r>
            <a:r>
              <a:rPr lang="en-US" altLang="en-US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create table </a:t>
            </a:r>
            <a:r>
              <a:rPr lang="en-US" altLang="en-US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 dirty="0"/>
              <a:t>                                  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i="1" dirty="0"/>
              <a:t>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n</a:t>
            </a:r>
            <a:r>
              <a:rPr lang="en-US" altLang="en-US" i="1" dirty="0"/>
              <a:t>,</a:t>
            </a:r>
            <a:br>
              <a:rPr lang="en-US" altLang="en-US" i="1" dirty="0"/>
            </a:br>
            <a:r>
              <a:rPr lang="en-US" altLang="en-US" i="1" dirty="0"/>
              <a:t>	             </a:t>
            </a:r>
            <a:r>
              <a:rPr lang="en-US" altLang="en-US" dirty="0"/>
              <a:t>(integrity-constraint</a:t>
            </a:r>
            <a:r>
              <a:rPr lang="en-US" altLang="en-US" baseline="-25000" dirty="0"/>
              <a:t>1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                 ...,</a:t>
            </a:r>
            <a:br>
              <a:rPr lang="en-US" altLang="en-US" dirty="0"/>
            </a:br>
            <a:r>
              <a:rPr lang="en-US" altLang="en-US" dirty="0"/>
              <a:t>                               (integrity-</a:t>
            </a:r>
            <a:r>
              <a:rPr lang="en-US" altLang="en-US" dirty="0" err="1"/>
              <a:t>constraint</a:t>
            </a:r>
            <a:r>
              <a:rPr lang="en-US" altLang="en-US" baseline="-25000" dirty="0" err="1"/>
              <a:t>k</a:t>
            </a:r>
            <a:r>
              <a:rPr lang="en-US" altLang="en-US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 dirty="0"/>
              <a:t>r</a:t>
            </a:r>
            <a:r>
              <a:rPr lang="en-US" altLang="en-US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/>
              <a:t>each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is an attribute name in the schema of relation </a:t>
            </a:r>
            <a:r>
              <a:rPr lang="en-US" altLang="en-US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data type of values in the domain of attribute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i</a:t>
            </a:r>
          </a:p>
          <a:p>
            <a:pPr lvl="1"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dirty="0"/>
              <a:t>Example</a:t>
            </a:r>
            <a:r>
              <a:rPr lang="en-US" altLang="en-US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dirty="0"/>
              <a:t>		 </a:t>
            </a:r>
            <a:r>
              <a:rPr lang="en-US" altLang="en-US" b="1" dirty="0"/>
              <a:t>create table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dirty="0"/>
              <a:t>                             </a:t>
            </a:r>
            <a:r>
              <a:rPr lang="en-US" altLang="en-US" i="1" dirty="0"/>
              <a:t>ID</a:t>
            </a:r>
            <a:r>
              <a:rPr lang="en-US" altLang="en-US" dirty="0"/>
              <a:t>                </a:t>
            </a:r>
            <a:r>
              <a:rPr lang="en-US" altLang="en-US" b="1" dirty="0"/>
              <a:t>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                             </a:t>
            </a:r>
            <a:r>
              <a:rPr lang="en-US" altLang="en-US" i="1" dirty="0"/>
              <a:t>name           </a:t>
            </a:r>
            <a:r>
              <a:rPr lang="en-US" altLang="en-US" b="1" dirty="0" err="1"/>
              <a:t>varchar</a:t>
            </a:r>
            <a:r>
              <a:rPr lang="en-US" altLang="en-US" dirty="0"/>
              <a:t>(20)</a:t>
            </a:r>
            <a:r>
              <a:rPr lang="en-US" altLang="en-US" b="1" dirty="0"/>
              <a:t>,</a:t>
            </a:r>
            <a:br>
              <a:rPr lang="en-US" altLang="en-US" b="1" i="1" dirty="0"/>
            </a:br>
            <a:r>
              <a:rPr lang="en-US" altLang="en-US" b="1" i="1" dirty="0"/>
              <a:t>                             </a:t>
            </a:r>
            <a:r>
              <a:rPr lang="en-US" altLang="en-US" i="1" dirty="0"/>
              <a:t>dept_name 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</a:t>
            </a:r>
            <a:r>
              <a:rPr lang="en-US" altLang="en-US" i="1" dirty="0"/>
              <a:t>salary</a:t>
            </a:r>
            <a:r>
              <a:rPr lang="en-US" altLang="en-US" dirty="0"/>
              <a:t>          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022350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Insert 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/>
              <a:t>insert into </a:t>
            </a:r>
            <a:r>
              <a:rPr lang="en-US" altLang="en-US" i="1" dirty="0"/>
              <a:t>instructor </a:t>
            </a:r>
            <a:r>
              <a:rPr lang="en-US" altLang="en-US" b="1" dirty="0"/>
              <a:t>values </a:t>
            </a:r>
            <a:r>
              <a:rPr lang="en-US" altLang="en-US" dirty="0"/>
              <a:t>(‘10211’, ’Smith’, ’Biology’,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Delete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Remove all tuples from the </a:t>
            </a:r>
            <a:r>
              <a:rPr lang="en-US" altLang="en-US" i="1" dirty="0"/>
              <a:t>student</a:t>
            </a:r>
            <a:r>
              <a:rPr lang="en-US" altLang="en-US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/>
              <a:t>delete from </a:t>
            </a:r>
            <a:r>
              <a:rPr lang="en-US" altLang="en-US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/>
              <a:t>drop table </a:t>
            </a:r>
            <a:r>
              <a:rPr lang="en-US" altLang="en-US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Alter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b="1" dirty="0"/>
              <a:t>alter table </a:t>
            </a:r>
            <a:r>
              <a:rPr lang="en-US" altLang="en-US" i="1" dirty="0"/>
              <a:t>r </a:t>
            </a:r>
            <a:r>
              <a:rPr lang="en-US" altLang="en-US" b="1" dirty="0"/>
              <a:t>add </a:t>
            </a:r>
            <a:r>
              <a:rPr lang="en-US" altLang="en-US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i="1" dirty="0"/>
              <a:t> </a:t>
            </a:r>
            <a:r>
              <a:rPr lang="en-US" altLang="en-US" dirty="0"/>
              <a:t>where </a:t>
            </a:r>
            <a:r>
              <a:rPr lang="en-US" altLang="en-US" i="1" dirty="0"/>
              <a:t>A</a:t>
            </a:r>
            <a:r>
              <a:rPr lang="en-US" altLang="en-US" dirty="0"/>
              <a:t> is the name of the attribute to be added to relation </a:t>
            </a:r>
            <a:r>
              <a:rPr lang="en-US" altLang="en-US" i="1" dirty="0"/>
              <a:t>r 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dirty="0"/>
              <a:t> is the domain of </a:t>
            </a:r>
            <a:r>
              <a:rPr lang="en-US" altLang="en-US" i="1" dirty="0"/>
              <a:t>A.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All exiting tuples in the relation are assigned </a:t>
            </a:r>
            <a:r>
              <a:rPr lang="en-US" altLang="en-US" i="1" dirty="0"/>
              <a:t>null</a:t>
            </a:r>
            <a:r>
              <a:rPr lang="en-US" altLang="en-US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b="1" dirty="0"/>
              <a:t>alter table </a:t>
            </a:r>
            <a:r>
              <a:rPr lang="en-US" altLang="en-US" i="1" dirty="0"/>
              <a:t>r</a:t>
            </a:r>
            <a:r>
              <a:rPr lang="en-US" altLang="en-US" b="1" dirty="0"/>
              <a:t> drop</a:t>
            </a:r>
            <a:r>
              <a:rPr lang="en-US" altLang="en-US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dirty="0"/>
              <a:t>where </a:t>
            </a:r>
            <a:r>
              <a:rPr lang="en-US" altLang="en-US" i="1" dirty="0"/>
              <a:t>A</a:t>
            </a:r>
            <a:r>
              <a:rPr lang="en-US" altLang="en-US" dirty="0"/>
              <a:t> is the name of an attribute of relation</a:t>
            </a:r>
            <a:r>
              <a:rPr lang="en-US" altLang="en-US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0E06-1AF1-4A27-B37D-C48A6A6E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Preview</a:t>
            </a:r>
            <a:b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dirty="0">
                <a:sym typeface="Montserrat"/>
              </a:rPr>
              <a:t>SQL</a:t>
            </a:r>
            <a:endParaRPr lang="en-US" dirty="0"/>
          </a:p>
        </p:txBody>
      </p:sp>
      <p:pic>
        <p:nvPicPr>
          <p:cNvPr id="4" name="Google Shape;576;p76">
            <a:extLst>
              <a:ext uri="{FF2B5EF4-FFF2-40B4-BE49-F238E27FC236}">
                <a16:creationId xmlns:a16="http://schemas.microsoft.com/office/drawing/2014/main" id="{21F6C926-44D5-4789-AC47-57C0382DA72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630" y="641829"/>
            <a:ext cx="8077200" cy="54398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91C4DE-C921-444C-BB94-4A5BEB94AFBD}"/>
              </a:ext>
            </a:extLst>
          </p:cNvPr>
          <p:cNvSpPr/>
          <p:nvPr/>
        </p:nvSpPr>
        <p:spPr>
          <a:xfrm>
            <a:off x="3368896" y="6166930"/>
            <a:ext cx="28761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rgbClr val="FFFFFF"/>
                </a:solidFill>
                <a:hlinkClick r:id="rId3"/>
              </a:rPr>
              <a:t>sqltutorial.org/</a:t>
            </a:r>
            <a:r>
              <a:rPr lang="en-US" u="sng" dirty="0" err="1">
                <a:solidFill>
                  <a:srgbClr val="FFFFFF"/>
                </a:solidFill>
                <a:hlinkClick r:id="rId3"/>
              </a:rPr>
              <a:t>sql</a:t>
            </a:r>
            <a:r>
              <a:rPr lang="en-US" u="sng" dirty="0">
                <a:solidFill>
                  <a:srgbClr val="FFFFFF"/>
                </a:solidFill>
                <a:hlinkClick r:id="rId3"/>
              </a:rPr>
              <a:t>-cheat-sheet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1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909" y="1106488"/>
            <a:ext cx="6732179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A typical SQL query has the form: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m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/>
              <a:t>P</a:t>
            </a:r>
            <a:br>
              <a:rPr lang="en-US" altLang="en-US" i="1" dirty="0"/>
            </a:b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i="1" dirty="0"/>
              <a:t>A</a:t>
            </a:r>
            <a:r>
              <a:rPr lang="en-US" altLang="en-US" i="1" baseline="-25000" dirty="0"/>
              <a:t>i </a:t>
            </a:r>
            <a:r>
              <a:rPr lang="en-US" altLang="en-US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 err="1"/>
              <a:t>R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/>
              <a:t>P</a:t>
            </a:r>
            <a:r>
              <a:rPr lang="en-US" altLang="en-US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" sz="1800" dirty="0">
                <a:solidFill>
                  <a:schemeClr val="dk1"/>
                </a:solidFill>
              </a:rPr>
              <a:t>Call this a </a:t>
            </a:r>
            <a:r>
              <a:rPr lang="en" sz="1800" b="1" u="sng" dirty="0">
                <a:solidFill>
                  <a:schemeClr val="dk1"/>
                </a:solidFill>
              </a:rPr>
              <a:t>SFW</a:t>
            </a:r>
            <a:r>
              <a:rPr lang="en" sz="1800" dirty="0">
                <a:solidFill>
                  <a:schemeClr val="dk1"/>
                </a:solidFill>
              </a:rPr>
              <a:t> query.</a:t>
            </a:r>
            <a:endParaRPr lang="en-US" altLang="en-US" dirty="0"/>
          </a:p>
          <a:p>
            <a:pPr>
              <a:tabLst>
                <a:tab pos="2055813" algn="l"/>
              </a:tabLst>
            </a:pPr>
            <a:r>
              <a:rPr lang="en-US" altLang="en-US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93274</TotalTime>
  <Words>1991</Words>
  <Application>Microsoft Office PowerPoint</Application>
  <PresentationFormat>On-screen Show (4:3)</PresentationFormat>
  <Paragraphs>233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  <vt:variant>
        <vt:lpstr>Custom Shows</vt:lpstr>
      </vt:variant>
      <vt:variant>
        <vt:i4>1</vt:i4>
      </vt:variant>
    </vt:vector>
  </HeadingPairs>
  <TitlesOfParts>
    <vt:vector size="34" baseType="lpstr">
      <vt:lpstr>Arial</vt:lpstr>
      <vt:lpstr>Helvetica</vt:lpstr>
      <vt:lpstr>Monotype Sorts</vt:lpstr>
      <vt:lpstr>Montserrat</vt:lpstr>
      <vt:lpstr>Symbol</vt:lpstr>
      <vt:lpstr>Times New Roman</vt:lpstr>
      <vt:lpstr>Webdings</vt:lpstr>
      <vt:lpstr>Wingdings</vt:lpstr>
      <vt:lpstr>2_db-5-grey</vt:lpstr>
      <vt:lpstr>Introduction to SQL</vt:lpstr>
      <vt:lpstr>History</vt:lpstr>
      <vt:lpstr>SQL Parts</vt:lpstr>
      <vt:lpstr>Data Definition Language</vt:lpstr>
      <vt:lpstr>Domain Types in SQL</vt:lpstr>
      <vt:lpstr>Create Table Construct</vt:lpstr>
      <vt:lpstr>Updates to tables</vt:lpstr>
      <vt:lpstr>Preview  SQL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Ordering the Display of Tuples</vt:lpstr>
      <vt:lpstr>Null Values</vt:lpstr>
      <vt:lpstr>Null Values (Cont.)</vt:lpstr>
      <vt:lpstr>Aggregate Functions</vt:lpstr>
      <vt:lpstr>Aggregate Functions Examples</vt:lpstr>
      <vt:lpstr>Aggregation</vt:lpstr>
      <vt:lpstr>Simple Aggregations</vt:lpstr>
      <vt:lpstr>End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Mahdi Ebi</cp:lastModifiedBy>
  <cp:revision>528</cp:revision>
  <cp:lastPrinted>1999-06-28T19:27:31Z</cp:lastPrinted>
  <dcterms:created xsi:type="dcterms:W3CDTF">2009-12-21T15:40:22Z</dcterms:created>
  <dcterms:modified xsi:type="dcterms:W3CDTF">2020-08-14T05:13:40Z</dcterms:modified>
</cp:coreProperties>
</file>