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343" r:id="rId2"/>
    <p:sldId id="497" r:id="rId3"/>
    <p:sldId id="446" r:id="rId4"/>
    <p:sldId id="501" r:id="rId5"/>
    <p:sldId id="489" r:id="rId6"/>
    <p:sldId id="371" r:id="rId7"/>
    <p:sldId id="502" r:id="rId8"/>
    <p:sldId id="498" r:id="rId9"/>
    <p:sldId id="499" r:id="rId10"/>
    <p:sldId id="503" r:id="rId11"/>
    <p:sldId id="490" r:id="rId12"/>
    <p:sldId id="453" r:id="rId13"/>
    <p:sldId id="495" r:id="rId14"/>
    <p:sldId id="275" r:id="rId15"/>
    <p:sldId id="307" r:id="rId16"/>
  </p:sldIdLst>
  <p:sldSz cx="9144000" cy="5143500" type="screen16x9"/>
  <p:notesSz cx="6858000" cy="9144000"/>
  <p:embeddedFontLst>
    <p:embeddedFont>
      <p:font typeface="Assistant Light" pitchFamily="2" charset="-79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Nunito Sans" pitchFamily="2" charset="0"/>
      <p:regular r:id="rId25"/>
      <p:bold r:id="rId26"/>
      <p:italic r:id="rId27"/>
      <p:boldItalic r:id="rId28"/>
    </p:embeddedFont>
    <p:embeddedFont>
      <p:font typeface="Nunito Sans ExtraBold" pitchFamily="2" charset="0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1021"/>
    <a:srgbClr val="C2E139"/>
    <a:srgbClr val="07606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61" y="62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3A974-9764-0348-A9EF-625A5897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9ADF4-1EB9-8149-8997-BA7DC7B03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B5872-7232-0144-A00E-D1AB4A00ED5E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CA636-5089-D342-B5FF-0A1ED8861F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96E4-BD8F-0445-83A9-3FE7450D0E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4143-F451-6F4B-AEF2-4A2E4ED2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0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0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536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0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0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90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40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1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36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4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7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2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E026E-3AC2-9540-8F34-C626C40AC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86" y="27490"/>
            <a:ext cx="1473828" cy="757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1549855" y="-57150"/>
            <a:ext cx="5811611" cy="5265964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5187D-E324-EF4C-ADD2-C3FF20DFF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86" y="27490"/>
            <a:ext cx="1473828" cy="757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preserve="1">
  <p:cSld name="1_Title +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67DAF-096E-4A4E-863D-334FE85B7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86" y="27490"/>
            <a:ext cx="1473828" cy="7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0A041-77A5-C846-8722-411D6EFBAA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24723" y="4292915"/>
            <a:ext cx="1473828" cy="757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grpSp>
        <p:nvGrpSpPr>
          <p:cNvPr id="7" name="Google Shape;18;p3">
            <a:extLst>
              <a:ext uri="{FF2B5EF4-FFF2-40B4-BE49-F238E27FC236}">
                <a16:creationId xmlns:a16="http://schemas.microsoft.com/office/drawing/2014/main" id="{84DAED58-569F-EE40-9D11-09E11A520D9F}"/>
              </a:ext>
            </a:extLst>
          </p:cNvPr>
          <p:cNvGrpSpPr/>
          <p:nvPr userDrawn="1"/>
        </p:nvGrpSpPr>
        <p:grpSpPr>
          <a:xfrm>
            <a:off x="-6586" y="-40475"/>
            <a:ext cx="9180576" cy="1384272"/>
            <a:chOff x="0" y="-40481"/>
            <a:chExt cx="9144000" cy="1384272"/>
          </a:xfr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8" name="Google Shape;19;p3">
              <a:extLst>
                <a:ext uri="{FF2B5EF4-FFF2-40B4-BE49-F238E27FC236}">
                  <a16:creationId xmlns:a16="http://schemas.microsoft.com/office/drawing/2014/main" id="{2785C555-EF86-2346-BEE2-DF6D9A0B9849}"/>
                </a:ext>
              </a:extLst>
            </p:cNvPr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;p3">
              <a:extLst>
                <a:ext uri="{FF2B5EF4-FFF2-40B4-BE49-F238E27FC236}">
                  <a16:creationId xmlns:a16="http://schemas.microsoft.com/office/drawing/2014/main" id="{68FCF06F-25DD-D24B-ADB6-3F9B1F729C1A}"/>
                </a:ext>
              </a:extLst>
            </p:cNvPr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DDF0EB5-55DB-D546-9C59-B978F256F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86" y="27490"/>
            <a:ext cx="1473828" cy="757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9" r:id="rId4"/>
    <p:sldLayoutId id="2147483652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/resource-center/definitions/brute-force-attac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wasp.org/www-community/controls/Blocking_Brute_Force_Attack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568-A411-6E2B-7FA6-237E369756A6}"/>
              </a:ext>
            </a:extLst>
          </p:cNvPr>
          <p:cNvSpPr/>
          <p:nvPr/>
        </p:nvSpPr>
        <p:spPr>
          <a:xfrm>
            <a:off x="-748248" y="0"/>
            <a:ext cx="9892248" cy="5143500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10000"/>
                </a:schemeClr>
              </a:gs>
              <a:gs pos="3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2204085" y="-203322"/>
            <a:ext cx="6776085" cy="5346822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sp>
        <p:nvSpPr>
          <p:cNvPr id="7" name="Google Shape;181;p27">
            <a:extLst>
              <a:ext uri="{FF2B5EF4-FFF2-40B4-BE49-F238E27FC236}">
                <a16:creationId xmlns:a16="http://schemas.microsoft.com/office/drawing/2014/main" id="{C07923D4-2A75-DD49-829E-3524708D6881}"/>
              </a:ext>
            </a:extLst>
          </p:cNvPr>
          <p:cNvSpPr txBox="1">
            <a:spLocks/>
          </p:cNvSpPr>
          <p:nvPr/>
        </p:nvSpPr>
        <p:spPr>
          <a:xfrm>
            <a:off x="526664" y="2571750"/>
            <a:ext cx="1979431" cy="107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None/>
              <a:defRPr sz="1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 defTabSz="914378">
              <a:buClr>
                <a:srgbClr val="191919"/>
              </a:buClr>
            </a:pPr>
            <a:r>
              <a:rPr lang="en-US" dirty="0" err="1">
                <a:solidFill>
                  <a:schemeClr val="bg1"/>
                </a:solidFill>
              </a:rPr>
              <a:t>Bruteforcing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Google Shape;182;p27">
            <a:extLst>
              <a:ext uri="{FF2B5EF4-FFF2-40B4-BE49-F238E27FC236}">
                <a16:creationId xmlns:a16="http://schemas.microsoft.com/office/drawing/2014/main" id="{E9E4AC57-C965-364A-9DBF-45546FA331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57361" y="1986054"/>
            <a:ext cx="1318038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BC648-C0F0-5906-ACF3-9B6880CE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15" y="1034542"/>
            <a:ext cx="2706124" cy="27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</a:t>
            </a:r>
            <a:r>
              <a:rPr lang="en" dirty="0"/>
              <a:t>ntroduction to Bruteforcing</a:t>
            </a:r>
            <a:endParaRPr lang="en-US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Brute-forcing work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6335853" y="2345865"/>
            <a:ext cx="184034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967738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Basic definition 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"/>
          </p:nvPr>
        </p:nvSpPr>
        <p:spPr>
          <a:xfrm>
            <a:off x="3589500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</a:t>
            </a:r>
            <a:r>
              <a:rPr lang="en" dirty="0"/>
              <a:t>escirbe the process of Bruteforcing step by step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4"/>
          </p:nvPr>
        </p:nvSpPr>
        <p:spPr>
          <a:xfrm>
            <a:off x="6264526" y="2739685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Hands on with examples</a:t>
            </a: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6"/>
          </p:nvPr>
        </p:nvSpPr>
        <p:spPr>
          <a:xfrm>
            <a:off x="2286227" y="4101892"/>
            <a:ext cx="1965000" cy="38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Discuss 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2342652" y="3700506"/>
            <a:ext cx="17958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</a:t>
            </a:r>
            <a:r>
              <a:rPr lang="en" dirty="0"/>
              <a:t>ffectivness, limitaions &amp; Prevention</a:t>
            </a:r>
            <a:endParaRPr lang="en-US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8"/>
          </p:nvPr>
        </p:nvSpPr>
        <p:spPr>
          <a:xfrm>
            <a:off x="4892774" y="407362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Recap and Answering Questions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and Q/A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3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568-A411-6E2B-7FA6-237E369756A6}"/>
              </a:ext>
            </a:extLst>
          </p:cNvPr>
          <p:cNvSpPr/>
          <p:nvPr/>
        </p:nvSpPr>
        <p:spPr>
          <a:xfrm>
            <a:off x="-748248" y="0"/>
            <a:ext cx="9892248" cy="5143500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10000"/>
                </a:schemeClr>
              </a:gs>
              <a:gs pos="3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2204085" y="-203322"/>
            <a:ext cx="6776085" cy="5346822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sp>
        <p:nvSpPr>
          <p:cNvPr id="7" name="Google Shape;181;p27">
            <a:extLst>
              <a:ext uri="{FF2B5EF4-FFF2-40B4-BE49-F238E27FC236}">
                <a16:creationId xmlns:a16="http://schemas.microsoft.com/office/drawing/2014/main" id="{C07923D4-2A75-DD49-829E-3524708D6881}"/>
              </a:ext>
            </a:extLst>
          </p:cNvPr>
          <p:cNvSpPr txBox="1">
            <a:spLocks/>
          </p:cNvSpPr>
          <p:nvPr/>
        </p:nvSpPr>
        <p:spPr>
          <a:xfrm>
            <a:off x="38454" y="2628458"/>
            <a:ext cx="2955851" cy="107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None/>
              <a:defRPr sz="1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" dirty="0">
                <a:solidFill>
                  <a:schemeClr val="bg1"/>
                </a:solidFill>
              </a:rPr>
              <a:t>ffectivness, limitaions &amp;                                       Prevention</a:t>
            </a:r>
            <a:endParaRPr lang="en-US" dirty="0">
              <a:solidFill>
                <a:schemeClr val="bg1"/>
              </a:solidFill>
            </a:endParaRPr>
          </a:p>
          <a:p>
            <a:pPr algn="ctr" defTabSz="914378">
              <a:buClr>
                <a:srgbClr val="191919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Google Shape;182;p27">
            <a:extLst>
              <a:ext uri="{FF2B5EF4-FFF2-40B4-BE49-F238E27FC236}">
                <a16:creationId xmlns:a16="http://schemas.microsoft.com/office/drawing/2014/main" id="{E9E4AC57-C965-364A-9DBF-45546FA331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57361" y="1986054"/>
            <a:ext cx="1318038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 descr="A computer screen with a yellow and grey rectangular object&#10;&#10;Description automatically generated">
            <a:extLst>
              <a:ext uri="{FF2B5EF4-FFF2-40B4-BE49-F238E27FC236}">
                <a16:creationId xmlns:a16="http://schemas.microsoft.com/office/drawing/2014/main" id="{76E43E3B-7155-F0DA-5336-96D7BA98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0" y="1300708"/>
            <a:ext cx="2655499" cy="26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5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" dirty="0"/>
              <a:t>ffectivness, limitaions &amp; Prevention</a:t>
            </a:r>
            <a:endParaRPr lang="en-US" dirty="0"/>
          </a:p>
        </p:txBody>
      </p:sp>
      <p:sp>
        <p:nvSpPr>
          <p:cNvPr id="5" name="Google Shape;121;p4">
            <a:extLst>
              <a:ext uri="{FF2B5EF4-FFF2-40B4-BE49-F238E27FC236}">
                <a16:creationId xmlns:a16="http://schemas.microsoft.com/office/drawing/2014/main" id="{2F0BFA71-519A-854C-E57C-B626E63FEE95}"/>
              </a:ext>
            </a:extLst>
          </p:cNvPr>
          <p:cNvSpPr txBox="1">
            <a:spLocks/>
          </p:cNvSpPr>
          <p:nvPr/>
        </p:nvSpPr>
        <p:spPr>
          <a:xfrm>
            <a:off x="304800" y="1405663"/>
            <a:ext cx="5141408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Effectiveness &amp; </a:t>
            </a:r>
            <a:r>
              <a:rPr lang="en-US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limitions</a:t>
            </a: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of </a:t>
            </a:r>
            <a:r>
              <a:rPr lang="en-US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Bruteforcing</a:t>
            </a: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: </a:t>
            </a:r>
            <a:endParaRPr lang="en-GB"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9DA83076-7EE4-90B3-9B2B-82729B821E2A}"/>
              </a:ext>
            </a:extLst>
          </p:cNvPr>
          <p:cNvSpPr txBox="1">
            <a:spLocks/>
          </p:cNvSpPr>
          <p:nvPr/>
        </p:nvSpPr>
        <p:spPr>
          <a:xfrm>
            <a:off x="304800" y="1938119"/>
            <a:ext cx="5071040" cy="283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b="1" dirty="0"/>
              <a:t>Weak Passwords : </a:t>
            </a:r>
            <a:r>
              <a:rPr lang="en-US" sz="1400" dirty="0" err="1"/>
              <a:t>Buteforcing</a:t>
            </a:r>
            <a:r>
              <a:rPr lang="en-US" sz="1400" dirty="0"/>
              <a:t> can be highly effective against weak and commonly used passwords, as attackers can quickly guess them</a:t>
            </a:r>
            <a:r>
              <a:rPr lang="en-US" sz="1400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b="1" dirty="0"/>
              <a:t>Strong Passwords : </a:t>
            </a:r>
            <a:r>
              <a:rPr lang="en-US" sz="1400" dirty="0" err="1"/>
              <a:t>Bruteforcing</a:t>
            </a:r>
            <a:r>
              <a:rPr lang="en-US" sz="1400" dirty="0"/>
              <a:t> becomes much more challenging and time-consuming when dealing with strong, long, or complex passwords.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1" dirty="0"/>
          </a:p>
        </p:txBody>
      </p:sp>
      <p:pic>
        <p:nvPicPr>
          <p:cNvPr id="4" name="Picture 3" descr="A computer screen with a lock&#10;&#10;Description automatically generated">
            <a:extLst>
              <a:ext uri="{FF2B5EF4-FFF2-40B4-BE49-F238E27FC236}">
                <a16:creationId xmlns:a16="http://schemas.microsoft.com/office/drawing/2014/main" id="{9DE35C9C-CF9E-EDF1-EFB8-744AC792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210" y="1268061"/>
            <a:ext cx="3159990" cy="31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5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Defence</a:t>
            </a:r>
            <a:r>
              <a:rPr lang="en-US" dirty="0"/>
              <a:t> &amp; Prevention</a:t>
            </a:r>
          </a:p>
        </p:txBody>
      </p:sp>
      <p:sp>
        <p:nvSpPr>
          <p:cNvPr id="5" name="Google Shape;121;p4">
            <a:extLst>
              <a:ext uri="{FF2B5EF4-FFF2-40B4-BE49-F238E27FC236}">
                <a16:creationId xmlns:a16="http://schemas.microsoft.com/office/drawing/2014/main" id="{2F0BFA71-519A-854C-E57C-B626E63FEE95}"/>
              </a:ext>
            </a:extLst>
          </p:cNvPr>
          <p:cNvSpPr txBox="1">
            <a:spLocks/>
          </p:cNvSpPr>
          <p:nvPr/>
        </p:nvSpPr>
        <p:spPr>
          <a:xfrm>
            <a:off x="304800" y="1405663"/>
            <a:ext cx="5141408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Defences</a:t>
            </a: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&amp; prevention from </a:t>
            </a:r>
            <a:r>
              <a:rPr lang="en-US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Bruteforcing</a:t>
            </a: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: </a:t>
            </a:r>
            <a:endParaRPr lang="en-GB"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9DA83076-7EE4-90B3-9B2B-82729B821E2A}"/>
              </a:ext>
            </a:extLst>
          </p:cNvPr>
          <p:cNvSpPr txBox="1">
            <a:spLocks/>
          </p:cNvSpPr>
          <p:nvPr/>
        </p:nvSpPr>
        <p:spPr>
          <a:xfrm>
            <a:off x="304800" y="1938119"/>
            <a:ext cx="5071040" cy="283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b="1" dirty="0"/>
              <a:t>Strong Passwords : </a:t>
            </a:r>
            <a:r>
              <a:rPr lang="en-US" sz="1400" dirty="0"/>
              <a:t>Encourage the use of strong, unique passwords for each account. Suggest using a combination of uppercase and lowercase letters, numbers, and special characters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b="1" dirty="0"/>
              <a:t>Account Lockouts : </a:t>
            </a:r>
            <a:r>
              <a:rPr lang="en-US" sz="1400" dirty="0"/>
              <a:t>implementing security measures that lock accounts after a certain number of failed login attempts to prevent multiple </a:t>
            </a:r>
            <a:r>
              <a:rPr lang="en-US" sz="1400" dirty="0" err="1"/>
              <a:t>bruteforce</a:t>
            </a:r>
            <a:r>
              <a:rPr lang="en-US" sz="1400" dirty="0"/>
              <a:t> attempts.</a:t>
            </a:r>
            <a:endParaRPr lang="en-US" sz="1400" b="1" dirty="0"/>
          </a:p>
        </p:txBody>
      </p:sp>
      <p:pic>
        <p:nvPicPr>
          <p:cNvPr id="3" name="Picture 2" descr="A computer screen with a lock&#10;&#10;Description automatically generated">
            <a:extLst>
              <a:ext uri="{FF2B5EF4-FFF2-40B4-BE49-F238E27FC236}">
                <a16:creationId xmlns:a16="http://schemas.microsoft.com/office/drawing/2014/main" id="{C8EC47E0-B8B8-3C0A-3E36-EBB664E6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03" y="1130557"/>
            <a:ext cx="3159990" cy="31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2746269" y="1540042"/>
            <a:ext cx="3651462" cy="319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n-US" sz="1200" dirty="0">
                <a:hlinkClick r:id="rId3"/>
              </a:rPr>
              <a:t>https://www.kaspersky.com/resource-center/definitions/brute-force-attack</a:t>
            </a:r>
            <a:endParaRPr lang="en-US" sz="1200" dirty="0"/>
          </a:p>
          <a:p>
            <a:pPr marL="0" lvl="0" indent="0" algn="ctr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 lang="en-US" sz="1200" dirty="0"/>
          </a:p>
          <a:p>
            <a:pPr marL="0" lvl="0" indent="0" algn="ctr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n-US" sz="1200" dirty="0">
                <a:hlinkClick r:id="rId4"/>
              </a:rPr>
              <a:t>https://owasp.org/www-community/controls/Blocking_Brute_Force_Attacks</a:t>
            </a:r>
            <a:r>
              <a:rPr lang="en-US" sz="1200" dirty="0"/>
              <a:t>  </a:t>
            </a:r>
          </a:p>
        </p:txBody>
      </p:sp>
      <p:sp>
        <p:nvSpPr>
          <p:cNvPr id="461" name="Google Shape;461;p41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2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2"/>
          <p:cNvSpPr/>
          <p:nvPr/>
        </p:nvSpPr>
        <p:spPr>
          <a:xfrm rot="7131577">
            <a:off x="-379244" y="-1071161"/>
            <a:ext cx="2642645" cy="2197304"/>
          </a:xfrm>
          <a:prstGeom prst="triangle">
            <a:avLst>
              <a:gd name="adj" fmla="val 68977"/>
            </a:avLst>
          </a:prstGeom>
          <a:gradFill>
            <a:gsLst>
              <a:gs pos="0">
                <a:srgbClr val="08767C"/>
              </a:gs>
              <a:gs pos="23000">
                <a:srgbClr val="086C71"/>
              </a:gs>
              <a:gs pos="52000">
                <a:srgbClr val="065B60"/>
              </a:gs>
              <a:gs pos="97000">
                <a:srgbClr val="065559"/>
              </a:gs>
              <a:gs pos="100000">
                <a:srgbClr val="06555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 txBox="1"/>
          <p:nvPr/>
        </p:nvSpPr>
        <p:spPr>
          <a:xfrm>
            <a:off x="3145718" y="2224817"/>
            <a:ext cx="2852514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/>
          </a:p>
        </p:txBody>
      </p:sp>
      <p:pic>
        <p:nvPicPr>
          <p:cNvPr id="583" name="Google Shape;5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86" y="27490"/>
            <a:ext cx="1473828" cy="75796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2"/>
          <p:cNvSpPr txBox="1"/>
          <p:nvPr/>
        </p:nvSpPr>
        <p:spPr>
          <a:xfrm>
            <a:off x="3184469" y="2913917"/>
            <a:ext cx="2747511" cy="39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ssistant Light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Presented by </a:t>
            </a:r>
            <a:r>
              <a:rPr lang="en-US" sz="1300" dirty="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USIF ARABY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</a:t>
            </a:r>
            <a:r>
              <a:rPr lang="en" dirty="0"/>
              <a:t>ntroduction to Bruteforcing</a:t>
            </a:r>
            <a:endParaRPr lang="en-US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Brute-forcing work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6335853" y="2345865"/>
            <a:ext cx="184034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967738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Basic definition 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"/>
          </p:nvPr>
        </p:nvSpPr>
        <p:spPr>
          <a:xfrm>
            <a:off x="3589500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</a:t>
            </a:r>
            <a:r>
              <a:rPr lang="en" dirty="0"/>
              <a:t>escirbe the process of Bruteforcing step by step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4"/>
          </p:nvPr>
        </p:nvSpPr>
        <p:spPr>
          <a:xfrm>
            <a:off x="6264526" y="2739685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Hands on with examples</a:t>
            </a: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6"/>
          </p:nvPr>
        </p:nvSpPr>
        <p:spPr>
          <a:xfrm>
            <a:off x="2286227" y="4101892"/>
            <a:ext cx="1965000" cy="38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Discuss 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2342652" y="3700506"/>
            <a:ext cx="17958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</a:t>
            </a:r>
            <a:r>
              <a:rPr lang="en" dirty="0"/>
              <a:t>ffectivness, limitaions &amp; Prevention</a:t>
            </a:r>
            <a:endParaRPr lang="en-US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8"/>
          </p:nvPr>
        </p:nvSpPr>
        <p:spPr>
          <a:xfrm>
            <a:off x="4892774" y="407362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Recap and Answering Questions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and Q/A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08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58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</a:t>
            </a:r>
            <a:r>
              <a:rPr lang="en" dirty="0"/>
              <a:t>ntroduction to Bruteforcing</a:t>
            </a:r>
            <a:endParaRPr lang="en-US" dirty="0"/>
          </a:p>
        </p:txBody>
      </p:sp>
      <p:sp>
        <p:nvSpPr>
          <p:cNvPr id="5" name="Google Shape;121;p4">
            <a:extLst>
              <a:ext uri="{FF2B5EF4-FFF2-40B4-BE49-F238E27FC236}">
                <a16:creationId xmlns:a16="http://schemas.microsoft.com/office/drawing/2014/main" id="{2F0BFA71-519A-854C-E57C-B626E63FEE95}"/>
              </a:ext>
            </a:extLst>
          </p:cNvPr>
          <p:cNvSpPr txBox="1">
            <a:spLocks/>
          </p:cNvSpPr>
          <p:nvPr/>
        </p:nvSpPr>
        <p:spPr>
          <a:xfrm>
            <a:off x="373792" y="1613643"/>
            <a:ext cx="5141408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What is </a:t>
            </a:r>
            <a:r>
              <a:rPr lang="en-GB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Bruteforcing</a:t>
            </a:r>
            <a:r>
              <a:rPr lang="en-GB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?</a:t>
            </a:r>
            <a:endParaRPr lang="en-GB"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9DA83076-7EE4-90B3-9B2B-82729B821E2A}"/>
              </a:ext>
            </a:extLst>
          </p:cNvPr>
          <p:cNvSpPr txBox="1">
            <a:spLocks/>
          </p:cNvSpPr>
          <p:nvPr/>
        </p:nvSpPr>
        <p:spPr>
          <a:xfrm>
            <a:off x="347346" y="2248433"/>
            <a:ext cx="5071040" cy="283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dirty="0" err="1"/>
              <a:t>Bruteforcing</a:t>
            </a:r>
            <a:r>
              <a:rPr lang="en-US" sz="1400" dirty="0"/>
              <a:t> is a method used to crack passwords or discover sensitive information by trying every possible combination until the correct one is found, imagine a door lock with combinations from 0000 to 9999 ,</a:t>
            </a:r>
            <a:r>
              <a:rPr lang="en-US" dirty="0"/>
              <a:t> </a:t>
            </a:r>
            <a:r>
              <a:rPr lang="en-US" sz="1400" dirty="0"/>
              <a:t>One way to open the lock is to try all possible combinations. This is what </a:t>
            </a:r>
            <a:r>
              <a:rPr lang="en-US" sz="1400" dirty="0" err="1"/>
              <a:t>Bruteforcing</a:t>
            </a:r>
            <a:r>
              <a:rPr lang="en-US" sz="1400" dirty="0"/>
              <a:t> does.</a:t>
            </a:r>
            <a:endParaRPr lang="en-GB" sz="14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Picture 5" descr="A hand with a red star&#10;&#10;Description automatically generated">
            <a:extLst>
              <a:ext uri="{FF2B5EF4-FFF2-40B4-BE49-F238E27FC236}">
                <a16:creationId xmlns:a16="http://schemas.microsoft.com/office/drawing/2014/main" id="{8A4979B8-1A1B-AD2F-A1F7-A38300E3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21" y="1959858"/>
            <a:ext cx="2039980" cy="2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5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</a:t>
            </a:r>
            <a:r>
              <a:rPr lang="en" dirty="0"/>
              <a:t>ntroduction to Bruteforcing</a:t>
            </a:r>
            <a:endParaRPr lang="en-US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Brute-forcing work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6335853" y="2345865"/>
            <a:ext cx="184034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967738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Basic definition 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"/>
          </p:nvPr>
        </p:nvSpPr>
        <p:spPr>
          <a:xfrm>
            <a:off x="3589500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</a:t>
            </a:r>
            <a:r>
              <a:rPr lang="en" dirty="0"/>
              <a:t>escirbe the process of Bruteforcing step by step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4"/>
          </p:nvPr>
        </p:nvSpPr>
        <p:spPr>
          <a:xfrm>
            <a:off x="6264526" y="2739685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Hands on with examples</a:t>
            </a: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6"/>
          </p:nvPr>
        </p:nvSpPr>
        <p:spPr>
          <a:xfrm>
            <a:off x="2286227" y="4101892"/>
            <a:ext cx="1965000" cy="38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Discuss 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2342652" y="3700506"/>
            <a:ext cx="17958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</a:t>
            </a:r>
            <a:r>
              <a:rPr lang="en" dirty="0"/>
              <a:t>ffectivness, limitaions &amp; Prevention</a:t>
            </a:r>
            <a:endParaRPr lang="en-US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8"/>
          </p:nvPr>
        </p:nvSpPr>
        <p:spPr>
          <a:xfrm>
            <a:off x="4892774" y="407362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Recap and Answering Questions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and Q/A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41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568-A411-6E2B-7FA6-237E369756A6}"/>
              </a:ext>
            </a:extLst>
          </p:cNvPr>
          <p:cNvSpPr/>
          <p:nvPr/>
        </p:nvSpPr>
        <p:spPr>
          <a:xfrm>
            <a:off x="-748248" y="0"/>
            <a:ext cx="9892248" cy="5143500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10000"/>
                </a:schemeClr>
              </a:gs>
              <a:gs pos="3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2260792" y="-203322"/>
            <a:ext cx="6776085" cy="5346822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sp>
        <p:nvSpPr>
          <p:cNvPr id="7" name="Google Shape;181;p27">
            <a:extLst>
              <a:ext uri="{FF2B5EF4-FFF2-40B4-BE49-F238E27FC236}">
                <a16:creationId xmlns:a16="http://schemas.microsoft.com/office/drawing/2014/main" id="{C07923D4-2A75-DD49-829E-3524708D6881}"/>
              </a:ext>
            </a:extLst>
          </p:cNvPr>
          <p:cNvSpPr txBox="1">
            <a:spLocks/>
          </p:cNvSpPr>
          <p:nvPr/>
        </p:nvSpPr>
        <p:spPr>
          <a:xfrm>
            <a:off x="216726" y="2644111"/>
            <a:ext cx="2599308" cy="107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None/>
              <a:defRPr sz="1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 defTabSz="914378">
              <a:buClr>
                <a:srgbClr val="191919"/>
              </a:buClr>
            </a:pPr>
            <a:r>
              <a:rPr lang="en-US" dirty="0">
                <a:solidFill>
                  <a:schemeClr val="bg1"/>
                </a:solidFill>
              </a:rPr>
              <a:t>How </a:t>
            </a:r>
          </a:p>
          <a:p>
            <a:pPr algn="ctr" defTabSz="914378">
              <a:buClr>
                <a:srgbClr val="191919"/>
              </a:buClr>
            </a:pPr>
            <a:r>
              <a:rPr lang="en-US" dirty="0">
                <a:solidFill>
                  <a:schemeClr val="bg1"/>
                </a:solidFill>
              </a:rPr>
              <a:t>Brute-forcing work</a:t>
            </a:r>
          </a:p>
        </p:txBody>
      </p:sp>
      <p:sp>
        <p:nvSpPr>
          <p:cNvPr id="8" name="Google Shape;182;p27">
            <a:extLst>
              <a:ext uri="{FF2B5EF4-FFF2-40B4-BE49-F238E27FC236}">
                <a16:creationId xmlns:a16="http://schemas.microsoft.com/office/drawing/2014/main" id="{E9E4AC57-C965-364A-9DBF-45546FA331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57361" y="1986054"/>
            <a:ext cx="1318038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ic of a paper with a fist and a lock&#10;&#10;Description automatically generated">
            <a:extLst>
              <a:ext uri="{FF2B5EF4-FFF2-40B4-BE49-F238E27FC236}">
                <a16:creationId xmlns:a16="http://schemas.microsoft.com/office/drawing/2014/main" id="{3F440C43-8BB7-2A52-068C-B9DA041D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68" y="1417706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5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378">
              <a:buClr>
                <a:srgbClr val="191919"/>
              </a:buClr>
            </a:pPr>
            <a:r>
              <a:rPr lang="en-US" dirty="0">
                <a:solidFill>
                  <a:schemeClr val="bg1"/>
                </a:solidFill>
              </a:rPr>
              <a:t>How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Brute-forcing work</a:t>
            </a:r>
          </a:p>
        </p:txBody>
      </p:sp>
      <p:sp>
        <p:nvSpPr>
          <p:cNvPr id="5" name="Google Shape;121;p4">
            <a:extLst>
              <a:ext uri="{FF2B5EF4-FFF2-40B4-BE49-F238E27FC236}">
                <a16:creationId xmlns:a16="http://schemas.microsoft.com/office/drawing/2014/main" id="{2F0BFA71-519A-854C-E57C-B626E63FEE95}"/>
              </a:ext>
            </a:extLst>
          </p:cNvPr>
          <p:cNvSpPr txBox="1">
            <a:spLocks/>
          </p:cNvSpPr>
          <p:nvPr/>
        </p:nvSpPr>
        <p:spPr>
          <a:xfrm>
            <a:off x="347346" y="1189865"/>
            <a:ext cx="3981058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How </a:t>
            </a:r>
            <a:r>
              <a:rPr lang="en-GB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Bruteforcing</a:t>
            </a:r>
            <a:r>
              <a:rPr lang="en-GB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work ? </a:t>
            </a: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9DA83076-7EE4-90B3-9B2B-82729B821E2A}"/>
              </a:ext>
            </a:extLst>
          </p:cNvPr>
          <p:cNvSpPr txBox="1">
            <a:spLocks/>
          </p:cNvSpPr>
          <p:nvPr/>
        </p:nvSpPr>
        <p:spPr>
          <a:xfrm>
            <a:off x="347346" y="1700632"/>
            <a:ext cx="4848431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</a:t>
            </a:r>
            <a:r>
              <a:rPr lang="en-US" sz="1400" b="1" dirty="0"/>
              <a:t>Generating Combinations : </a:t>
            </a:r>
            <a:r>
              <a:rPr lang="en-US" sz="1400" dirty="0"/>
              <a:t>attackers create a list of all possible combinations, which could be passwords, PIN codes, or encryption keys, depending on the target.</a:t>
            </a:r>
            <a:r>
              <a:rPr lang="en-US" sz="14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 </a:t>
            </a:r>
            <a:r>
              <a:rPr lang="en-US" sz="1400" b="1" dirty="0"/>
              <a:t>Automated Attempts : </a:t>
            </a:r>
            <a:r>
              <a:rPr lang="en-US" sz="1400" dirty="0"/>
              <a:t>attackers use special software or scripts to make automated attempts with each combination. They try one combination after another in rapid succession.</a:t>
            </a:r>
            <a:endParaRPr lang="en-US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 </a:t>
            </a:r>
            <a:r>
              <a:rPr lang="en-US" sz="1400" b="1" dirty="0"/>
              <a:t>Persistence and Time : </a:t>
            </a:r>
            <a:r>
              <a:rPr lang="en-US" sz="1400" dirty="0"/>
              <a:t>success of </a:t>
            </a:r>
            <a:r>
              <a:rPr lang="en-US" sz="1400" dirty="0" err="1"/>
              <a:t>Bruteforcing</a:t>
            </a:r>
            <a:r>
              <a:rPr lang="en-US" sz="1400" dirty="0"/>
              <a:t> depends on Time and the complexity of the password</a:t>
            </a:r>
            <a:endParaRPr lang="en-US" sz="1400" b="1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" name="Picture 8" descr="A black and red browser window with a mouse cursor&#10;&#10;Description automatically generated">
            <a:extLst>
              <a:ext uri="{FF2B5EF4-FFF2-40B4-BE49-F238E27FC236}">
                <a16:creationId xmlns:a16="http://schemas.microsoft.com/office/drawing/2014/main" id="{159B5982-8A94-E52A-5D32-2C6B6CAA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56" y="1464414"/>
            <a:ext cx="2948021" cy="2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7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</a:t>
            </a:r>
            <a:r>
              <a:rPr lang="en" dirty="0"/>
              <a:t>ntroduction to Bruteforcing</a:t>
            </a:r>
            <a:endParaRPr lang="en-US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Brute-forcing work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6335853" y="2345865"/>
            <a:ext cx="184034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967738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Basic definition 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"/>
          </p:nvPr>
        </p:nvSpPr>
        <p:spPr>
          <a:xfrm>
            <a:off x="3589500" y="274911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</a:t>
            </a:r>
            <a:r>
              <a:rPr lang="en" dirty="0"/>
              <a:t>escirbe the process of Bruteforcing step by step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4"/>
          </p:nvPr>
        </p:nvSpPr>
        <p:spPr>
          <a:xfrm>
            <a:off x="6264526" y="2739685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Hands on with examples</a:t>
            </a: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6"/>
          </p:nvPr>
        </p:nvSpPr>
        <p:spPr>
          <a:xfrm>
            <a:off x="2286227" y="4101892"/>
            <a:ext cx="1965000" cy="38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Discuss 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2342652" y="3700506"/>
            <a:ext cx="17958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</a:t>
            </a:r>
            <a:r>
              <a:rPr lang="en" dirty="0"/>
              <a:t>ffectivness, limitaions &amp; Prevention</a:t>
            </a:r>
            <a:endParaRPr lang="en-US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8"/>
          </p:nvPr>
        </p:nvSpPr>
        <p:spPr>
          <a:xfrm>
            <a:off x="4892774" y="4073628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Recap and Answering Questions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and Q/A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26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79568-A411-6E2B-7FA6-237E369756A6}"/>
              </a:ext>
            </a:extLst>
          </p:cNvPr>
          <p:cNvSpPr/>
          <p:nvPr/>
        </p:nvSpPr>
        <p:spPr>
          <a:xfrm>
            <a:off x="-748248" y="0"/>
            <a:ext cx="9892248" cy="5143500"/>
          </a:xfrm>
          <a:prstGeom prst="rect">
            <a:avLst/>
          </a:prstGeom>
          <a:gradFill flip="none" rotWithShape="1">
            <a:gsLst>
              <a:gs pos="49000">
                <a:schemeClr val="bg1">
                  <a:lumMod val="10000"/>
                </a:schemeClr>
              </a:gs>
              <a:gs pos="3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2204085" y="-203322"/>
            <a:ext cx="6776085" cy="5346822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97000"/>
                </a:schemeClr>
              </a:gs>
              <a:gs pos="23000">
                <a:schemeClr val="accent1">
                  <a:lumMod val="89000"/>
                </a:schemeClr>
              </a:gs>
              <a:gs pos="52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 dirty="0"/>
          </a:p>
        </p:txBody>
      </p:sp>
      <p:sp>
        <p:nvSpPr>
          <p:cNvPr id="7" name="Google Shape;181;p27">
            <a:extLst>
              <a:ext uri="{FF2B5EF4-FFF2-40B4-BE49-F238E27FC236}">
                <a16:creationId xmlns:a16="http://schemas.microsoft.com/office/drawing/2014/main" id="{C07923D4-2A75-DD49-829E-3524708D6881}"/>
              </a:ext>
            </a:extLst>
          </p:cNvPr>
          <p:cNvSpPr txBox="1">
            <a:spLocks/>
          </p:cNvSpPr>
          <p:nvPr/>
        </p:nvSpPr>
        <p:spPr>
          <a:xfrm>
            <a:off x="38454" y="2628458"/>
            <a:ext cx="2955851" cy="107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None/>
              <a:defRPr sz="1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Hands on</a:t>
            </a:r>
          </a:p>
          <a:p>
            <a:pPr algn="ctr" defTabSz="914378">
              <a:buClr>
                <a:srgbClr val="191919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Google Shape;182;p27">
            <a:extLst>
              <a:ext uri="{FF2B5EF4-FFF2-40B4-BE49-F238E27FC236}">
                <a16:creationId xmlns:a16="http://schemas.microsoft.com/office/drawing/2014/main" id="{E9E4AC57-C965-364A-9DBF-45546FA331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57361" y="1986054"/>
            <a:ext cx="1318038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 descr="A computer screen with a login screen&#10;&#10;Description automatically generated">
            <a:extLst>
              <a:ext uri="{FF2B5EF4-FFF2-40B4-BE49-F238E27FC236}">
                <a16:creationId xmlns:a16="http://schemas.microsoft.com/office/drawing/2014/main" id="{5C1581A0-8514-10DE-5F90-6263AF44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32" y="876583"/>
            <a:ext cx="3503749" cy="35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5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5" name="Google Shape;121;p4">
            <a:extLst>
              <a:ext uri="{FF2B5EF4-FFF2-40B4-BE49-F238E27FC236}">
                <a16:creationId xmlns:a16="http://schemas.microsoft.com/office/drawing/2014/main" id="{2F0BFA71-519A-854C-E57C-B626E63FEE95}"/>
              </a:ext>
            </a:extLst>
          </p:cNvPr>
          <p:cNvSpPr txBox="1">
            <a:spLocks/>
          </p:cNvSpPr>
          <p:nvPr/>
        </p:nvSpPr>
        <p:spPr>
          <a:xfrm>
            <a:off x="410540" y="1480436"/>
            <a:ext cx="5141408" cy="34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Let’s </a:t>
            </a:r>
            <a:r>
              <a:rPr lang="en-US" sz="1600" b="1" dirty="0" err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Bruteforce</a:t>
            </a:r>
            <a:r>
              <a:rPr lang="en-US" sz="1600" b="1" dirty="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: </a:t>
            </a:r>
            <a:endParaRPr lang="en-GB" sz="16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9DA83076-7EE4-90B3-9B2B-82729B821E2A}"/>
              </a:ext>
            </a:extLst>
          </p:cNvPr>
          <p:cNvSpPr txBox="1">
            <a:spLocks/>
          </p:cNvSpPr>
          <p:nvPr/>
        </p:nvSpPr>
        <p:spPr>
          <a:xfrm>
            <a:off x="410540" y="2010019"/>
            <a:ext cx="7159256" cy="283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●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ssistant Light"/>
              <a:buChar char="○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ssistant Light"/>
              <a:buChar char="■"/>
              <a:defRPr sz="900" b="0" i="0" u="none" strike="noStrike" cap="non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 First let’s write our python script that will help us automate our </a:t>
            </a:r>
            <a:r>
              <a:rPr lang="en-US" sz="1400" dirty="0" err="1"/>
              <a:t>bruteforcing</a:t>
            </a:r>
            <a:r>
              <a:rPr lang="en-US" sz="1400" dirty="0"/>
              <a:t>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Next let’s make our passwords list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Now we will run our script by typing the command [ </a:t>
            </a:r>
            <a:r>
              <a:rPr lang="en-US" sz="1400" b="1"/>
              <a:t>python  .\bruteforce-password</a:t>
            </a:r>
            <a:r>
              <a:rPr lang="en-US" sz="1400" b="1" dirty="0"/>
              <a:t>.py </a:t>
            </a:r>
            <a:r>
              <a:rPr lang="en-US" sz="1400" dirty="0"/>
              <a:t>] in our terminal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• The script will run and the correct password will be found if it was in the word list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50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592</Words>
  <Application>Microsoft Office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Nunito Sans ExtraBold</vt:lpstr>
      <vt:lpstr>Nunito Sans</vt:lpstr>
      <vt:lpstr>Assistant Light</vt:lpstr>
      <vt:lpstr>Fira Sans Extra Condensed Medium</vt:lpstr>
      <vt:lpstr>Marketing Newsletter</vt:lpstr>
      <vt:lpstr>01</vt:lpstr>
      <vt:lpstr>TABLE OF CONTENTS</vt:lpstr>
      <vt:lpstr>Introduction to Bruteforcing</vt:lpstr>
      <vt:lpstr>TABLE OF CONTENTS</vt:lpstr>
      <vt:lpstr>02</vt:lpstr>
      <vt:lpstr>How  Brute-forcing work</vt:lpstr>
      <vt:lpstr>TABLE OF CONTENTS</vt:lpstr>
      <vt:lpstr>03</vt:lpstr>
      <vt:lpstr>Hands on</vt:lpstr>
      <vt:lpstr>TABLE OF CONTENTS</vt:lpstr>
      <vt:lpstr>04</vt:lpstr>
      <vt:lpstr>Effectivness, limitaions &amp; Prevention</vt:lpstr>
      <vt:lpstr>Defence &amp; Prevention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Cyber Security</dc:title>
  <dc:creator>Ahmed Eltaher</dc:creator>
  <cp:lastModifiedBy>Youssef's pc</cp:lastModifiedBy>
  <cp:revision>17</cp:revision>
  <dcterms:modified xsi:type="dcterms:W3CDTF">2023-08-13T11:53:26Z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2023-08-07T10:31:33Z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bae06a21-f45a-481f-98eb-54562b4adda8</vt:lpwstr>
  </property>
  <property fmtid="{D5CDD505-2E9C-101B-9397-08002B2CF9AE}" pid="7" name="MSIP_Label_defa4170-0d19-0005-0004-bc88714345d2_ActionId">
    <vt:lpwstr>84e5e122-8b6d-4322-be32-e42c182bb704</vt:lpwstr>
  </property>
  <property fmtid="{D5CDD505-2E9C-101B-9397-08002B2CF9AE}" pid="8" name="MSIP_Label_defa4170-0d19-0005-0004-bc88714345d2_ContentBits">
    <vt:lpwstr>0</vt:lpwstr>
  </property>
</Properties>
</file>