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256" r:id="rId3"/>
    <p:sldId id="257" r:id="rId4"/>
    <p:sldId id="260" r:id="rId5"/>
    <p:sldId id="261" r:id="rId6"/>
    <p:sldId id="258" r:id="rId7"/>
    <p:sldId id="259" r:id="rId8"/>
    <p:sldId id="262" r:id="rId9"/>
    <p:sldId id="263" r:id="rId10"/>
    <p:sldId id="264" r:id="rId11"/>
    <p:sldId id="265" r:id="rId12"/>
    <p:sldId id="266" r:id="rId13"/>
    <p:sldId id="267" r:id="rId14"/>
    <p:sldId id="268" r:id="rId15"/>
    <p:sldId id="269" r:id="rId1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a:t>	Introduction To Java</a:t>
            </a:r>
            <a:endParaRPr lang="en-US" altLang="zh-CN"/>
          </a:p>
        </p:txBody>
      </p:sp>
      <p:sp>
        <p:nvSpPr>
          <p:cNvPr id="5" name="副标题 4"/>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JAVA Virtual Machine (JVM)</a:t>
            </a:r>
            <a:endParaRPr lang="en-US"/>
          </a:p>
        </p:txBody>
      </p:sp>
      <p:pic>
        <p:nvPicPr>
          <p:cNvPr id="4" name="Content Placeholder 3"/>
          <p:cNvPicPr>
            <a:picLocks noChangeAspect="1"/>
          </p:cNvPicPr>
          <p:nvPr>
            <p:ph idx="1"/>
          </p:nvPr>
        </p:nvPicPr>
        <p:blipFill>
          <a:blip r:embed="rId1"/>
          <a:stretch>
            <a:fillRect/>
          </a:stretch>
        </p:blipFill>
        <p:spPr>
          <a:xfrm>
            <a:off x="2146300" y="1825625"/>
            <a:ext cx="7517765" cy="43516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Byte Code : not an executable code</a:t>
            </a:r>
            <a:endParaRPr lang="en-US"/>
          </a:p>
        </p:txBody>
      </p:sp>
      <p:pic>
        <p:nvPicPr>
          <p:cNvPr id="4" name="Content Placeholder 3"/>
          <p:cNvPicPr>
            <a:picLocks noChangeAspect="1"/>
          </p:cNvPicPr>
          <p:nvPr>
            <p:ph idx="1"/>
          </p:nvPr>
        </p:nvPicPr>
        <p:blipFill>
          <a:blip r:embed="rId1"/>
          <a:stretch>
            <a:fillRect/>
          </a:stretch>
        </p:blipFill>
        <p:spPr>
          <a:xfrm>
            <a:off x="647700" y="2317115"/>
            <a:ext cx="10515600" cy="25292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Procedure Oriented vs Object Oriented Programming</a:t>
            </a:r>
            <a:endParaRPr lang="en-US"/>
          </a:p>
        </p:txBody>
      </p:sp>
      <p:pic>
        <p:nvPicPr>
          <p:cNvPr id="5" name="Content Placeholder 4"/>
          <p:cNvPicPr>
            <a:picLocks noChangeAspect="1"/>
          </p:cNvPicPr>
          <p:nvPr>
            <p:ph idx="1"/>
          </p:nvPr>
        </p:nvPicPr>
        <p:blipFill>
          <a:blip r:embed="rId1"/>
          <a:stretch>
            <a:fillRect/>
          </a:stretch>
        </p:blipFill>
        <p:spPr>
          <a:xfrm>
            <a:off x="2303780" y="1320800"/>
            <a:ext cx="7070090" cy="50609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Hello World</a:t>
            </a:r>
            <a:endParaRPr lang="en-US"/>
          </a:p>
        </p:txBody>
      </p:sp>
      <p:pic>
        <p:nvPicPr>
          <p:cNvPr id="4" name="Content Placeholder 3"/>
          <p:cNvPicPr>
            <a:picLocks noChangeAspect="1"/>
          </p:cNvPicPr>
          <p:nvPr>
            <p:ph idx="1"/>
          </p:nvPr>
        </p:nvPicPr>
        <p:blipFill>
          <a:blip r:embed="rId1"/>
          <a:stretch>
            <a:fillRect/>
          </a:stretch>
        </p:blipFill>
        <p:spPr>
          <a:xfrm>
            <a:off x="1181100" y="2291080"/>
            <a:ext cx="9448800" cy="22764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Errors</a:t>
            </a:r>
            <a:endParaRPr lang="en-US"/>
          </a:p>
        </p:txBody>
      </p:sp>
      <p:sp>
        <p:nvSpPr>
          <p:cNvPr id="3" name="Content Placeholder 2"/>
          <p:cNvSpPr>
            <a:spLocks noGrp="1"/>
          </p:cNvSpPr>
          <p:nvPr>
            <p:ph idx="1"/>
          </p:nvPr>
        </p:nvSpPr>
        <p:spPr/>
        <p:txBody>
          <a:bodyPr/>
          <a:p>
            <a:r>
              <a:rPr lang="en-US"/>
              <a:t>Compile Time : Syntactical</a:t>
            </a:r>
            <a:endParaRPr lang="en-US"/>
          </a:p>
          <a:p>
            <a:r>
              <a:rPr lang="en-US"/>
              <a:t>Runtime : Semantical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JAVA : Intro</a:t>
            </a:r>
            <a:endParaRPr lang="en-US"/>
          </a:p>
        </p:txBody>
      </p:sp>
      <p:sp>
        <p:nvSpPr>
          <p:cNvPr id="3" name="Content Placeholder 2"/>
          <p:cNvSpPr>
            <a:spLocks noGrp="1"/>
          </p:cNvSpPr>
          <p:nvPr>
            <p:ph idx="1"/>
          </p:nvPr>
        </p:nvSpPr>
        <p:spPr/>
        <p:txBody>
          <a:bodyPr/>
          <a:p>
            <a:r>
              <a:rPr lang="en-US"/>
              <a:t>object-oriented, cross platform, multi-purpose programming language produced by Sun Microsystems</a:t>
            </a:r>
            <a:endParaRPr lang="en-US"/>
          </a:p>
          <a:p>
            <a:r>
              <a:rPr lang="en-US"/>
              <a:t>combination of features of C and C++ with some essential additional concepts.</a:t>
            </a:r>
            <a:endParaRPr lang="en-US"/>
          </a:p>
          <a:p>
            <a:r>
              <a:rPr lang="en-US"/>
              <a:t>well suited for both standalone and web application development</a:t>
            </a:r>
            <a:endParaRPr lang="en-US"/>
          </a:p>
          <a:p>
            <a:r>
              <a:rPr lang="en-US"/>
              <a:t>designed to provide solutions to most of the problems faced by users of the internet era</a:t>
            </a:r>
            <a:endParaRPr lang="en-US"/>
          </a:p>
          <a:p>
            <a:r>
              <a:rPr lang="en-US"/>
              <a:t>Oracle acquired Sun Microsystems in January, 2010. Therefore, Java is now maintained and distributed by Oracle.</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JAVA : History</a:t>
            </a:r>
            <a:endParaRPr lang="en-US"/>
          </a:p>
        </p:txBody>
      </p:sp>
      <p:sp>
        <p:nvSpPr>
          <p:cNvPr id="3" name="Content Placeholder 2"/>
          <p:cNvSpPr>
            <a:spLocks noGrp="1"/>
          </p:cNvSpPr>
          <p:nvPr>
            <p:ph idx="1"/>
          </p:nvPr>
        </p:nvSpPr>
        <p:spPr/>
        <p:txBody>
          <a:bodyPr/>
          <a:p>
            <a:r>
              <a:rPr lang="en-US"/>
              <a:t>language developed by Sun Microsystems of USA in 1991.</a:t>
            </a:r>
            <a:endParaRPr lang="en-US"/>
          </a:p>
          <a:p>
            <a:r>
              <a:rPr lang="en-US"/>
              <a:t>Originally called Oak by </a:t>
            </a:r>
            <a:r>
              <a:rPr lang="en-US" b="1"/>
              <a:t>James Gosling</a:t>
            </a:r>
            <a:r>
              <a:rPr lang="en-US"/>
              <a:t>, one of the inventors of the language</a:t>
            </a:r>
            <a:endParaRPr lang="en-US"/>
          </a:p>
          <a:p>
            <a:r>
              <a:rPr lang="en-US"/>
              <a:t>designed for the development of software for consumer electronic devices like TVs, VCRs and such other electronic machines</a:t>
            </a:r>
            <a:endParaRPr lang="en-US"/>
          </a:p>
          <a:p>
            <a:r>
              <a:rPr lang="en-US"/>
              <a:t>goal had a strong impact on the development team to make the language simple, portable and highly reliable.</a:t>
            </a:r>
            <a:endParaRPr lang="en-US"/>
          </a:p>
          <a:p>
            <a:r>
              <a:rPr lang="en-US" b="1"/>
              <a:t>Patrick Naughton</a:t>
            </a:r>
            <a:r>
              <a:rPr lang="en-US"/>
              <a:t> discovered that the existing languages like C and C++ had limitations in terms of both reliability and portability</a:t>
            </a:r>
            <a:endParaRPr lang="en-US"/>
          </a:p>
          <a:p>
            <a:r>
              <a:rPr lang="en-US"/>
              <a:t>modelled their new language Java on C and C++ but removed a number of features of C and C++ that were considered as sources of problems and thus made Java a really simple, reliable, portable and powerful language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JAVA : Milestones</a:t>
            </a:r>
            <a:endParaRPr lang="en-US"/>
          </a:p>
        </p:txBody>
      </p:sp>
      <p:pic>
        <p:nvPicPr>
          <p:cNvPr id="4" name="Content Placeholder 3"/>
          <p:cNvPicPr>
            <a:picLocks noChangeAspect="1"/>
          </p:cNvPicPr>
          <p:nvPr>
            <p:ph idx="1"/>
          </p:nvPr>
        </p:nvPicPr>
        <p:blipFill>
          <a:blip r:embed="rId1"/>
          <a:stretch>
            <a:fillRect/>
          </a:stretch>
        </p:blipFill>
        <p:spPr>
          <a:xfrm>
            <a:off x="1938655" y="1224915"/>
            <a:ext cx="7799070" cy="54597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JAVA : Features</a:t>
            </a:r>
            <a:endParaRPr lang="en-US"/>
          </a:p>
        </p:txBody>
      </p:sp>
      <p:sp>
        <p:nvSpPr>
          <p:cNvPr id="3" name="Content Placeholder 2"/>
          <p:cNvSpPr>
            <a:spLocks noGrp="1"/>
          </p:cNvSpPr>
          <p:nvPr>
            <p:ph idx="1"/>
          </p:nvPr>
        </p:nvSpPr>
        <p:spPr/>
        <p:txBody>
          <a:bodyPr>
            <a:normAutofit lnSpcReduction="10000"/>
          </a:bodyPr>
          <a:p>
            <a:r>
              <a:rPr lang="en-US" b="1"/>
              <a:t>Object Oriented</a:t>
            </a:r>
            <a:endParaRPr lang="en-US" b="1"/>
          </a:p>
          <a:p>
            <a:pPr lvl="1"/>
            <a:r>
              <a:rPr lang="en-US"/>
              <a:t>Java supports the features of object-oriented programming.</a:t>
            </a:r>
            <a:endParaRPr lang="en-US"/>
          </a:p>
          <a:p>
            <a:pPr lvl="1"/>
            <a:r>
              <a:rPr lang="en-US"/>
              <a:t>Its object model is simple and easy to expand.</a:t>
            </a:r>
            <a:endParaRPr lang="en-US"/>
          </a:p>
          <a:p>
            <a:pPr lvl="0"/>
            <a:r>
              <a:rPr lang="en-US" b="1"/>
              <a:t>Platform indepenent</a:t>
            </a:r>
            <a:endParaRPr lang="en-US" b="1"/>
          </a:p>
          <a:p>
            <a:pPr lvl="1"/>
            <a:r>
              <a:rPr lang="en-US"/>
              <a:t>C and C++ are platform dependency languages hence the application programs written in one Operating system cannot run in any other Operating system, but in platform independence language like Java application programs written in one Operating system can able to run on any Operating system.</a:t>
            </a:r>
            <a:endParaRPr lang="en-US"/>
          </a:p>
          <a:p>
            <a:pPr lvl="0"/>
            <a:r>
              <a:rPr lang="en-US" b="1"/>
              <a:t>Simple</a:t>
            </a:r>
            <a:endParaRPr lang="en-US"/>
          </a:p>
          <a:p>
            <a:pPr lvl="1"/>
            <a:r>
              <a:rPr lang="en-US"/>
              <a:t>Java has included many features of C / C ++, which makes it easy to understand.</a:t>
            </a:r>
            <a:endParaRPr lang="en-US"/>
          </a:p>
          <a:p>
            <a:pPr lvl="0"/>
            <a:r>
              <a:rPr lang="en-US" b="1"/>
              <a:t>Secure</a:t>
            </a:r>
            <a:endParaRPr lang="en-US"/>
          </a:p>
          <a:p>
            <a:pPr lvl="1"/>
            <a:r>
              <a:rPr lang="en-US"/>
              <a:t>Java provides a wide range of protection from viruses and malicious programs.</a:t>
            </a:r>
            <a:endParaRPr lang="en-US"/>
          </a:p>
          <a:p>
            <a:pPr lvl="1"/>
            <a:r>
              <a:rPr lang="en-US"/>
              <a:t>It ensures that there will be no damage and no security will be broken.</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Java : Features</a:t>
            </a:r>
            <a:endParaRPr lang="en-US"/>
          </a:p>
        </p:txBody>
      </p:sp>
      <p:sp>
        <p:nvSpPr>
          <p:cNvPr id="3" name="Content Placeholder 2"/>
          <p:cNvSpPr>
            <a:spLocks noGrp="1"/>
          </p:cNvSpPr>
          <p:nvPr>
            <p:ph idx="1"/>
          </p:nvPr>
        </p:nvSpPr>
        <p:spPr/>
        <p:txBody>
          <a:bodyPr/>
          <a:p>
            <a:r>
              <a:rPr lang="en-US" b="1"/>
              <a:t>Portable</a:t>
            </a:r>
            <a:r>
              <a:rPr lang="en-US"/>
              <a:t>	</a:t>
            </a:r>
            <a:endParaRPr lang="en-US"/>
          </a:p>
          <a:p>
            <a:pPr lvl="1"/>
            <a:r>
              <a:rPr lang="en-US"/>
              <a:t>Java provides us the concept of portability.</a:t>
            </a:r>
            <a:endParaRPr lang="en-US"/>
          </a:p>
          <a:p>
            <a:pPr lvl="1"/>
            <a:r>
              <a:rPr lang="en-US"/>
              <a:t>Running the same program with Java on different platforms is possible.</a:t>
            </a:r>
            <a:endParaRPr lang="en-US"/>
          </a:p>
          <a:p>
            <a:pPr lvl="0"/>
            <a:r>
              <a:rPr lang="en-US" b="1"/>
              <a:t>Robust</a:t>
            </a:r>
            <a:endParaRPr lang="en-US"/>
          </a:p>
          <a:p>
            <a:pPr lvl="1"/>
            <a:r>
              <a:rPr lang="en-US"/>
              <a:t>During the development of the program, it helps us to find possible mistakes as soon as possible.</a:t>
            </a:r>
            <a:endParaRPr lang="en-US"/>
          </a:p>
          <a:p>
            <a:pPr lvl="0"/>
            <a:r>
              <a:rPr lang="en-US" b="1"/>
              <a:t>Multi threaded</a:t>
            </a:r>
            <a:endParaRPr lang="en-US" b="1"/>
          </a:p>
          <a:p>
            <a:pPr lvl="1"/>
            <a:r>
              <a:rPr lang="en-US"/>
              <a:t>The multithreading programming feature in Java allows you to write a program that performs several different tasks simultaneously.</a:t>
            </a:r>
            <a:endParaRPr lang="en-US"/>
          </a:p>
          <a:p>
            <a:pPr lvl="0"/>
            <a:r>
              <a:rPr lang="en-US" b="1"/>
              <a:t>Distributed</a:t>
            </a:r>
            <a:endParaRPr lang="en-US"/>
          </a:p>
          <a:p>
            <a:pPr lvl="1"/>
            <a:r>
              <a:rPr lang="en-US"/>
              <a:t>Java is designed for distributed Internet environments as it manages</a:t>
            </a:r>
            <a:endParaRPr lang="en-US"/>
          </a:p>
          <a:p>
            <a:pPr lvl="1"/>
            <a:r>
              <a:rPr lang="en-US"/>
              <a:t>the TCP/IP protocol.</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internet and JAVA’s place in IT</a:t>
            </a:r>
            <a:endParaRPr lang="en-US"/>
          </a:p>
        </p:txBody>
      </p:sp>
      <p:sp>
        <p:nvSpPr>
          <p:cNvPr id="3" name="Content Placeholder 2"/>
          <p:cNvSpPr>
            <a:spLocks noGrp="1"/>
          </p:cNvSpPr>
          <p:nvPr>
            <p:ph idx="1"/>
          </p:nvPr>
        </p:nvSpPr>
        <p:spPr/>
        <p:txBody>
          <a:bodyPr/>
          <a:p>
            <a:r>
              <a:rPr lang="en-US"/>
              <a:t>Earlier Java was only used to design and program small computing devices</a:t>
            </a:r>
            <a:endParaRPr lang="en-US"/>
          </a:p>
          <a:p>
            <a:r>
              <a:rPr lang="en-US"/>
              <a:t>later adopted as one of the platform-independent programming languages</a:t>
            </a:r>
            <a:endParaRPr lang="en-US"/>
          </a:p>
          <a:p>
            <a:r>
              <a:rPr lang="en-US"/>
              <a:t>according to Sun, 3 billion devices run Java.</a:t>
            </a:r>
            <a:endParaRPr lang="en-US"/>
          </a:p>
          <a:p>
            <a:r>
              <a:rPr lang="en-US"/>
              <a:t>Java is one of the most important programming languages in today's IT industries.</a:t>
            </a:r>
            <a:endParaRPr 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Applications and Applets</a:t>
            </a:r>
            <a:endParaRPr lang="en-US"/>
          </a:p>
        </p:txBody>
      </p:sp>
      <p:pic>
        <p:nvPicPr>
          <p:cNvPr id="4" name="Content Placeholder 3"/>
          <p:cNvPicPr>
            <a:picLocks noChangeAspect="1"/>
          </p:cNvPicPr>
          <p:nvPr>
            <p:ph idx="1"/>
          </p:nvPr>
        </p:nvPicPr>
        <p:blipFill>
          <a:blip r:embed="rId1"/>
          <a:stretch>
            <a:fillRect/>
          </a:stretch>
        </p:blipFill>
        <p:spPr>
          <a:xfrm>
            <a:off x="647700" y="1918335"/>
            <a:ext cx="10515600" cy="4165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Applications and Applets</a:t>
            </a:r>
            <a:endParaRPr lang="en-US"/>
          </a:p>
        </p:txBody>
      </p:sp>
      <p:pic>
        <p:nvPicPr>
          <p:cNvPr id="5" name="Content Placeholder 4"/>
          <p:cNvPicPr>
            <a:picLocks noChangeAspect="1"/>
          </p:cNvPicPr>
          <p:nvPr>
            <p:ph idx="1"/>
          </p:nvPr>
        </p:nvPicPr>
        <p:blipFill>
          <a:blip r:embed="rId1"/>
          <a:stretch>
            <a:fillRect/>
          </a:stretch>
        </p:blipFill>
        <p:spPr>
          <a:xfrm>
            <a:off x="647700" y="1924050"/>
            <a:ext cx="10515600" cy="415353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2891</Words>
  <Application>WPS Presentation</Application>
  <PresentationFormat>宽屏</PresentationFormat>
  <Paragraphs>72</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SimSun</vt:lpstr>
      <vt:lpstr>Wingdings</vt:lpstr>
      <vt:lpstr>Arial Black</vt:lpstr>
      <vt:lpstr>Microsoft YaHei</vt:lpstr>
      <vt:lpstr>Droid Sans Fallback</vt:lpstr>
      <vt:lpstr>Arial Unicode MS</vt:lpstr>
      <vt:lpstr>SimSun</vt:lpstr>
      <vt:lpstr>Office Theme</vt:lpstr>
      <vt:lpstr>Introduction To Java</vt:lpstr>
      <vt:lpstr>JAVA : Intro</vt:lpstr>
      <vt:lpstr>JAVA : History</vt:lpstr>
      <vt:lpstr>JAVA : Milestones</vt:lpstr>
      <vt:lpstr>JAVA : Features</vt:lpstr>
      <vt:lpstr>Java : Features</vt:lpstr>
      <vt:lpstr>The internet and JAVA’s place in IT</vt:lpstr>
      <vt:lpstr>Applications and Applets</vt:lpstr>
      <vt:lpstr>Applications and Applets</vt:lpstr>
      <vt:lpstr>JAVA Virtual Machine (JVM)</vt:lpstr>
      <vt:lpstr>Byte Code : not an executable code</vt:lpstr>
      <vt:lpstr>Procedure Oriented vs Object Oriented Programming</vt:lpstr>
      <vt:lpstr>Hello World</vt:lpstr>
      <vt:lpstr>Errors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ojan</cp:lastModifiedBy>
  <cp:revision>8</cp:revision>
  <dcterms:created xsi:type="dcterms:W3CDTF">2024-02-08T01:49:28Z</dcterms:created>
  <dcterms:modified xsi:type="dcterms:W3CDTF">2024-02-08T01:49:28Z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