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6" r:id="rId12"/>
    <p:sldId id="264" r:id="rId13"/>
    <p:sldId id="265" r:id="rId14"/>
    <p:sldId id="280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6" r:id="rId31"/>
    <p:sldId id="297" r:id="rId32"/>
    <p:sldId id="298" r:id="rId33"/>
    <p:sldId id="299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Tokens, Expressions and Control Structures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piece of code that performs a specific task and gain the flow</a:t>
            </a:r>
            <a:endParaRPr lang="en-US"/>
          </a:p>
          <a:p>
            <a:r>
              <a:rPr lang="en-US"/>
              <a:t>returnType methodName(ParameterDataType parameter){ statement }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2585720"/>
            <a:ext cx="9622790" cy="4193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line that do not execute</a:t>
            </a:r>
            <a:endParaRPr lang="en-US"/>
          </a:p>
          <a:p>
            <a:r>
              <a:rPr lang="en-US"/>
              <a:t>Single line :  // single line comment</a:t>
            </a:r>
            <a:endParaRPr lang="en-US"/>
          </a:p>
          <a:p>
            <a:r>
              <a:rPr lang="en-US"/>
              <a:t>Multi line :   /*  comments in multiple line */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Garbage Collection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Java programs run on the JVM, objects are created on the heap, which is a portion of memory dedicated to the program.</a:t>
            </a:r>
            <a:endParaRPr lang="en-US"/>
          </a:p>
          <a:p>
            <a:r>
              <a:rPr lang="en-US"/>
              <a:t>Eventually, some objects will no longer be needed. </a:t>
            </a:r>
            <a:endParaRPr lang="en-US"/>
          </a:p>
          <a:p>
            <a:r>
              <a:rPr lang="en-US"/>
              <a:t>The garbage collector finds these unused objects and deletes them to free up memory.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3821430"/>
            <a:ext cx="11825605" cy="2698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Operands</a:t>
            </a:r>
            <a:endParaRPr lang="en-US"/>
          </a:p>
          <a:p>
            <a:pPr lvl="1"/>
            <a:r>
              <a:rPr lang="en-US"/>
              <a:t>Literals around operations</a:t>
            </a:r>
            <a:endParaRPr lang="en-US"/>
          </a:p>
          <a:p>
            <a:pPr lvl="0"/>
            <a:r>
              <a:rPr lang="en-US"/>
              <a:t>Types</a:t>
            </a:r>
            <a:endParaRPr lang="en-US"/>
          </a:p>
          <a:p>
            <a:pPr lvl="1"/>
            <a:r>
              <a:rPr lang="en-US"/>
              <a:t>Unary : One operand ( +a)</a:t>
            </a:r>
            <a:endParaRPr lang="en-US"/>
          </a:p>
          <a:p>
            <a:pPr lvl="1"/>
            <a:r>
              <a:rPr lang="en-US"/>
              <a:t>Binary : Two operands (a+b)</a:t>
            </a:r>
            <a:endParaRPr lang="en-US"/>
          </a:p>
          <a:p>
            <a:pPr lvl="1"/>
            <a:r>
              <a:rPr lang="en-US"/>
              <a:t>Ternary : 3 operands (? :)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 : Arithmetic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1840" y="1522095"/>
            <a:ext cx="8323580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 : Relational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120" y="1473200"/>
            <a:ext cx="8588375" cy="5235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 : Logical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8845" y="1825625"/>
            <a:ext cx="99720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 : Assignment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6260" y="1367790"/>
            <a:ext cx="10515600" cy="41230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 : Assignment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0425" y="1497330"/>
            <a:ext cx="7606030" cy="50171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 : Conditional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2035" y="1671955"/>
            <a:ext cx="799973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8 primitive data types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1407160"/>
            <a:ext cx="11910695" cy="45173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 : Bitwise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515600" cy="2675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860" y="2673985"/>
            <a:ext cx="26860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Operators : Bitwise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4950" y="1403985"/>
            <a:ext cx="6642100" cy="1047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2468245"/>
            <a:ext cx="6661150" cy="36239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Selection statements : conditional</a:t>
            </a:r>
            <a:endParaRPr lang="en-US"/>
          </a:p>
          <a:p>
            <a:pPr lvl="1"/>
            <a:r>
              <a:rPr lang="en-US"/>
              <a:t>if..else</a:t>
            </a:r>
            <a:endParaRPr lang="en-US"/>
          </a:p>
          <a:p>
            <a:pPr lvl="1"/>
            <a:r>
              <a:rPr lang="en-US"/>
              <a:t>nested if</a:t>
            </a:r>
            <a:endParaRPr lang="en-US"/>
          </a:p>
          <a:p>
            <a:pPr lvl="1"/>
            <a:r>
              <a:rPr lang="en-US"/>
              <a:t>if...elseif ladder</a:t>
            </a:r>
            <a:endParaRPr lang="en-US"/>
          </a:p>
          <a:p>
            <a:pPr lvl="1"/>
            <a:r>
              <a:rPr lang="en-US"/>
              <a:t>switch</a:t>
            </a:r>
            <a:endParaRPr lang="en-US"/>
          </a:p>
          <a:p>
            <a:pPr lvl="0"/>
            <a:r>
              <a:rPr lang="en-US" sz="2000"/>
              <a:t>Iteration Statement : repetation</a:t>
            </a:r>
            <a:endParaRPr lang="en-US" sz="2000"/>
          </a:p>
          <a:p>
            <a:pPr lvl="1"/>
            <a:r>
              <a:rPr lang="en-US" sz="1800"/>
              <a:t>do..while</a:t>
            </a:r>
            <a:endParaRPr lang="en-US" sz="1800"/>
          </a:p>
          <a:p>
            <a:pPr lvl="1"/>
            <a:r>
              <a:rPr lang="en-US" sz="1800"/>
              <a:t>while</a:t>
            </a:r>
            <a:endParaRPr lang="en-US" sz="1800"/>
          </a:p>
          <a:p>
            <a:pPr lvl="1"/>
            <a:r>
              <a:rPr lang="en-US" sz="1800"/>
              <a:t>for</a:t>
            </a:r>
            <a:endParaRPr lang="en-US" sz="1800"/>
          </a:p>
          <a:p>
            <a:pPr lvl="1"/>
            <a:r>
              <a:rPr lang="en-US" sz="1800"/>
              <a:t>nested for</a:t>
            </a:r>
            <a:endParaRPr lang="en-US" sz="1800"/>
          </a:p>
          <a:p>
            <a:pPr lvl="0"/>
            <a:r>
              <a:rPr lang="en-US"/>
              <a:t>Jump Statements : flow control</a:t>
            </a:r>
            <a:endParaRPr lang="en-US"/>
          </a:p>
          <a:p>
            <a:pPr lvl="1"/>
            <a:r>
              <a:rPr lang="en-US"/>
              <a:t>break</a:t>
            </a:r>
            <a:endParaRPr lang="en-US"/>
          </a:p>
          <a:p>
            <a:pPr lvl="1"/>
            <a:r>
              <a:rPr lang="en-US"/>
              <a:t>continue </a:t>
            </a:r>
            <a:endParaRPr lang="en-US"/>
          </a:p>
          <a:p>
            <a:pPr lvl="1"/>
            <a:r>
              <a:rPr lang="en-US"/>
              <a:t>return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 : Selection(If..esle, nested if)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0" y="1825625"/>
            <a:ext cx="3038475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30" y="3007995"/>
            <a:ext cx="370522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995" y="2875915"/>
            <a:ext cx="44672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 : Selection(If..esleif ladder)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2228215"/>
            <a:ext cx="4366895" cy="2653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80" y="2329180"/>
            <a:ext cx="44577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 : Selection(Switch)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7645" y="1385570"/>
            <a:ext cx="5081905" cy="4880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630045"/>
            <a:ext cx="4257675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 : Iteration(do..while / execution first)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670" y="2633345"/>
            <a:ext cx="325755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70" y="2080895"/>
            <a:ext cx="386715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60" y="4083050"/>
            <a:ext cx="166687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 : Iteration(while / condition first)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435" y="2933065"/>
            <a:ext cx="306705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2058035"/>
            <a:ext cx="4067175" cy="1781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830" y="3965575"/>
            <a:ext cx="166687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 : Iteration(for/ condition first)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2564130"/>
            <a:ext cx="5857875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15" y="2564130"/>
            <a:ext cx="3705225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285" y="4069080"/>
            <a:ext cx="166687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 : Iteration(nested for)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2313305"/>
            <a:ext cx="5701665" cy="2904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630" y="2757170"/>
            <a:ext cx="2076450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Defined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Programmer himself defines</a:t>
            </a:r>
            <a:endParaRPr lang="en-US"/>
          </a:p>
          <a:p>
            <a:r>
              <a:rPr lang="en-US"/>
              <a:t>Classes / Interfaces</a:t>
            </a:r>
            <a:endParaRPr lang="en-US"/>
          </a:p>
          <a:p>
            <a:r>
              <a:rPr lang="en-US"/>
              <a:t>variables are objects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 : Jump(continue)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	Skips a certain statement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580" y="2599690"/>
            <a:ext cx="4057650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20" y="2599690"/>
            <a:ext cx="405765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 : Jump(break)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	Exits the loop	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3089275"/>
            <a:ext cx="3962400" cy="2047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3665220"/>
            <a:ext cx="6000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Statement : Jump(return)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	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825" y="1239520"/>
            <a:ext cx="4410075" cy="552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45" y="2581275"/>
            <a:ext cx="20383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Declaration , Identifiers , Literals, Expression / Variables and constants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expression:</a:t>
            </a:r>
            <a:endParaRPr lang="en-US"/>
          </a:p>
          <a:p>
            <a:pPr lvl="1"/>
            <a:r>
              <a:rPr lang="en-US"/>
              <a:t>construct made up of variables, operators, and method invocations, which are constructed according to the syntax of the language, that evaluates to a single value.</a:t>
            </a:r>
            <a:endParaRPr lang="en-US"/>
          </a:p>
          <a:p>
            <a:pPr lvl="1"/>
            <a:r>
              <a:rPr lang="en-US"/>
              <a:t>dataType  identifier  = literal</a:t>
            </a:r>
            <a:endParaRPr lang="en-US"/>
          </a:p>
          <a:p>
            <a:pPr lvl="0"/>
            <a:r>
              <a:rPr lang="en-US" sz="2000"/>
              <a:t>Example:</a:t>
            </a:r>
            <a:endParaRPr lang="en-US" sz="2000"/>
          </a:p>
          <a:p>
            <a:pPr lvl="1"/>
            <a:r>
              <a:rPr lang="en-US" sz="1800"/>
              <a:t>int a = 1;</a:t>
            </a:r>
            <a:endParaRPr lang="en-US" sz="1800"/>
          </a:p>
          <a:p>
            <a:pPr lvl="1"/>
            <a:r>
              <a:rPr lang="en-US"/>
              <a:t>char b = ‘b’;</a:t>
            </a:r>
            <a:endParaRPr lang="en-US"/>
          </a:p>
          <a:p>
            <a:pPr lvl="1"/>
            <a:r>
              <a:rPr lang="en-US"/>
              <a:t>double c = 2.3;</a:t>
            </a:r>
            <a:endParaRPr lang="en-US"/>
          </a:p>
          <a:p>
            <a:pPr lvl="1"/>
            <a:r>
              <a:rPr lang="en-US"/>
              <a:t>final int d = 9 ; ==&gt; constant</a:t>
            </a:r>
            <a:endParaRPr lang="en-US"/>
          </a:p>
          <a:p>
            <a:pPr lvl="1"/>
            <a:r>
              <a:rPr lang="en-US"/>
              <a:t>int f;</a:t>
            </a:r>
            <a:endParaRPr lang="en-US"/>
          </a:p>
          <a:p>
            <a:pPr lvl="1"/>
            <a:r>
              <a:rPr lang="en-US"/>
              <a:t>f=20;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Variable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Local : Inside a method</a:t>
            </a:r>
            <a:endParaRPr lang="en-US" b="1"/>
          </a:p>
          <a:p>
            <a:r>
              <a:rPr lang="en-US"/>
              <a:t>Instance  : Inside a class, related to objects</a:t>
            </a:r>
            <a:endParaRPr lang="en-US"/>
          </a:p>
          <a:p>
            <a:r>
              <a:rPr lang="en-US"/>
              <a:t>Static : related to class not objects</a:t>
            </a:r>
            <a:endParaRPr lang="en-US"/>
          </a:p>
          <a:p>
            <a:pPr lvl="0"/>
            <a:r>
              <a:rPr lang="en-US" sz="2220">
                <a:sym typeface="+mn-ea"/>
              </a:rPr>
              <a:t>Instance and static variable have default values</a:t>
            </a:r>
            <a:endParaRPr lang="en-US" sz="2220"/>
          </a:p>
          <a:p>
            <a:pPr lvl="1"/>
            <a:r>
              <a:rPr lang="en-US" sz="2250">
                <a:sym typeface="+mn-ea"/>
              </a:rPr>
              <a:t>int =&gt;0</a:t>
            </a:r>
            <a:endParaRPr lang="en-US" sz="2250"/>
          </a:p>
          <a:p>
            <a:pPr lvl="1"/>
            <a:r>
              <a:rPr lang="en-US" sz="2250">
                <a:sym typeface="+mn-ea"/>
              </a:rPr>
              <a:t>boolean =&gt; false</a:t>
            </a:r>
            <a:endParaRPr lang="en-US" sz="2250"/>
          </a:p>
          <a:p>
            <a:pPr lvl="1"/>
            <a:r>
              <a:rPr lang="en-US" sz="2250">
                <a:sym typeface="+mn-ea"/>
              </a:rPr>
              <a:t>user defined =&gt; null</a:t>
            </a:r>
            <a:endParaRPr lang="en-US" sz="225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Static and non static 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static methods and static variables can only be accessed from static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2246630"/>
            <a:ext cx="10969625" cy="1482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048760"/>
            <a:ext cx="10706100" cy="1447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Conversion and casting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3048635"/>
            <a:ext cx="5975985" cy="352298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5" y="1229995"/>
            <a:ext cx="5766435" cy="1379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15" y="459740"/>
            <a:ext cx="4719320" cy="4612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860" y="5204460"/>
            <a:ext cx="5351780" cy="1653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Command Line Arguments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515600" cy="2442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85" y="4910455"/>
            <a:ext cx="6670040" cy="981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structure that holds more than one homogenous value</a:t>
            </a:r>
            <a:endParaRPr lang="en-US"/>
          </a:p>
          <a:p>
            <a:r>
              <a:rPr lang="en-US">
                <a:sym typeface="+mn-ea"/>
              </a:rPr>
              <a:t>int[] a = {1,2,3}   =&gt; array with size 3</a:t>
            </a:r>
            <a:endParaRPr lang="en-US">
              <a:sym typeface="+mn-ea"/>
            </a:endParaRPr>
          </a:p>
          <a:p>
            <a:r>
              <a:rPr lang="en-US"/>
              <a:t>Variations</a:t>
            </a:r>
            <a:endParaRPr lang="en-US"/>
          </a:p>
          <a:p>
            <a:pPr lvl="1"/>
            <a:r>
              <a:rPr lang="en-US"/>
              <a:t>int[] a </a:t>
            </a:r>
            <a:r>
              <a:rPr lang="en-US">
                <a:sym typeface="+mn-ea"/>
              </a:rPr>
              <a:t>={1,2,3}</a:t>
            </a:r>
            <a:endParaRPr lang="en-US"/>
          </a:p>
          <a:p>
            <a:pPr lvl="1"/>
            <a:r>
              <a:rPr lang="en-US"/>
              <a:t>int a[] ={1,2,3}</a:t>
            </a:r>
            <a:endParaRPr lang="en-US"/>
          </a:p>
          <a:p>
            <a:pPr lvl="1"/>
            <a:r>
              <a:rPr lang="en-US"/>
              <a:t>int[] a = new int[3]</a:t>
            </a:r>
            <a:endParaRPr lang="en-US"/>
          </a:p>
          <a:p>
            <a:pPr lvl="0"/>
            <a:r>
              <a:rPr lang="en-US"/>
              <a:t>index starts with 0</a:t>
            </a:r>
            <a:endParaRPr lang="en-US"/>
          </a:p>
          <a:p>
            <a:pPr lvl="0"/>
            <a:r>
              <a:rPr lang="en-US"/>
              <a:t>fixed size</a:t>
            </a:r>
            <a:endParaRPr lang="en-US"/>
          </a:p>
          <a:p>
            <a:pPr lvl="0"/>
            <a:r>
              <a:rPr lang="en-US"/>
              <a:t>finding length :    a.length</a:t>
            </a:r>
            <a:endParaRPr lang="en-US"/>
          </a:p>
          <a:p>
            <a:pPr lvl="0"/>
            <a:r>
              <a:rPr lang="en-US"/>
              <a:t>accessing value  a[index]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2653</Words>
  <Application>WPS Presentation</Application>
  <PresentationFormat>宽屏</PresentationFormat>
  <Paragraphs>169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Office Theme</vt:lpstr>
      <vt:lpstr>Tokens, Expressions and Control Structures</vt:lpstr>
      <vt:lpstr>Primitive Data Types</vt:lpstr>
      <vt:lpstr>User Defined Data Types</vt:lpstr>
      <vt:lpstr>Declaration , Identifiers , Literals, Expression / Variables and constants</vt:lpstr>
      <vt:lpstr>Variable Types</vt:lpstr>
      <vt:lpstr>Static and non static context</vt:lpstr>
      <vt:lpstr>Type Conversion and casting</vt:lpstr>
      <vt:lpstr>Command Line Arguments</vt:lpstr>
      <vt:lpstr>Array</vt:lpstr>
      <vt:lpstr>Methods</vt:lpstr>
      <vt:lpstr>Comments</vt:lpstr>
      <vt:lpstr>Garbage Collection</vt:lpstr>
      <vt:lpstr>Operators</vt:lpstr>
      <vt:lpstr>Operators : Arithmetic</vt:lpstr>
      <vt:lpstr>Operators : Relational</vt:lpstr>
      <vt:lpstr>Operators : Logical</vt:lpstr>
      <vt:lpstr>Operators : Assignment</vt:lpstr>
      <vt:lpstr>Operators : Assignment</vt:lpstr>
      <vt:lpstr>Operators : Conditional</vt:lpstr>
      <vt:lpstr>Operators : Bitwise</vt:lpstr>
      <vt:lpstr>Operators : Bitwise</vt:lpstr>
      <vt:lpstr>Control Statement</vt:lpstr>
      <vt:lpstr>Control Statement : Selection(If..esle, nested if)</vt:lpstr>
      <vt:lpstr>Control Statement : Selection(If..esleif ladder)</vt:lpstr>
      <vt:lpstr>Control Statement : Selection(Switch)</vt:lpstr>
      <vt:lpstr>Control Statement : Iteration(do..while / execution first)</vt:lpstr>
      <vt:lpstr>Control Statement : Iteration(while / condition first)</vt:lpstr>
      <vt:lpstr>Control Statement : Iteration(for/ condition first)</vt:lpstr>
      <vt:lpstr>Control Statement : Iteration(nested for)</vt:lpstr>
      <vt:lpstr>Control Statement : Jump(continue)</vt:lpstr>
      <vt:lpstr>Control Statement : Jump(break)</vt:lpstr>
      <vt:lpstr>Control Statement : Jump(return)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ojan</cp:lastModifiedBy>
  <cp:revision>18</cp:revision>
  <dcterms:created xsi:type="dcterms:W3CDTF">2024-02-14T01:39:36Z</dcterms:created>
  <dcterms:modified xsi:type="dcterms:W3CDTF">2024-02-14T01:39:36Z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