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5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79" r:id="rId32"/>
    <p:sldId id="280" r:id="rId33"/>
    <p:sldId id="281" r:id="rId34"/>
    <p:sldId id="282" r:id="rId35"/>
    <p:sldId id="283" r:id="rId36"/>
    <p:sldId id="284" r:id="rId37"/>
    <p:sldId id="285" r:id="rId39"/>
    <p:sldId id="288" r:id="rId40"/>
    <p:sldId id="286" r:id="rId41"/>
    <p:sldId id="289" r:id="rId42"/>
    <p:sldId id="291" r:id="rId43"/>
    <p:sldId id="292" r:id="rId44"/>
    <p:sldId id="300" r:id="rId45"/>
    <p:sldId id="301" r:id="rId46"/>
    <p:sldId id="321" r:id="rId47"/>
    <p:sldId id="314" r:id="rId48"/>
    <p:sldId id="315" r:id="rId49"/>
    <p:sldId id="316" r:id="rId50"/>
    <p:sldId id="317" r:id="rId51"/>
    <p:sldId id="318" r:id="rId52"/>
    <p:sldId id="319" r:id="rId53"/>
    <p:sldId id="320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Object Oriented Programming Concepts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Constructors : Parameterized constructor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this example , we have defined 2 constructors</a:t>
            </a:r>
            <a:endParaRPr lang="en-US"/>
          </a:p>
          <a:p>
            <a:pPr lvl="1"/>
            <a:r>
              <a:rPr lang="en-US" sz="1800"/>
              <a:t>MyClass() : when a object is created from this constructor , the value of a is 10 and b is 20 for each object</a:t>
            </a:r>
            <a:endParaRPr lang="en-US" sz="1800"/>
          </a:p>
          <a:p>
            <a:pPr lvl="1"/>
            <a:r>
              <a:rPr lang="en-US" sz="1800"/>
              <a:t>MyClass(int val1, int val2 ) : when a object is created from this constructor, 2 values must be passed such that val1 will be assigned to a and val2 will be assigned to 2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3347085"/>
            <a:ext cx="4542790" cy="3423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this keyword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035" y="1682750"/>
            <a:ext cx="831532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4315460"/>
            <a:ext cx="97059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this keyword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110" y="1498600"/>
            <a:ext cx="546862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2413000"/>
            <a:ext cx="102489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3535" y="1703070"/>
            <a:ext cx="6477635" cy="435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20" y="2562225"/>
            <a:ext cx="8096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lets revise the static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know that methods defined inside a class can be accessed through objects</a:t>
            </a:r>
            <a:endParaRPr lang="en-US"/>
          </a:p>
          <a:p>
            <a:r>
              <a:rPr lang="en-US"/>
              <a:t>But there might be certain instances that a method or variable might not depend on object but the class itself and that is “static”</a:t>
            </a:r>
            <a:endParaRPr lang="en-US"/>
          </a:p>
          <a:p>
            <a:r>
              <a:rPr lang="en-US"/>
              <a:t>Lets see an example where we have a static and a non staic variable and a method is used to increase them and print , lets see the difference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lets revise the static keyword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5385" y="1294765"/>
            <a:ext cx="5006340" cy="5335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35" y="2258060"/>
            <a:ext cx="329565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Inner / Nested Class and static Inner Class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925" y="1784350"/>
            <a:ext cx="5640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 Control with specifiers/modifiers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6205" y="2139950"/>
            <a:ext cx="5948680" cy="2659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 Control with specifiers/modifiers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60" y="1885950"/>
            <a:ext cx="5859145" cy="4523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0" y="1885950"/>
            <a:ext cx="62388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Fundamentals of Class and Object :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Blueprint of object</a:t>
            </a:r>
            <a:endParaRPr lang="en-US"/>
          </a:p>
          <a:p>
            <a:r>
              <a:rPr lang="en-US"/>
              <a:t>Consists of data members and member functions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985" y="1117600"/>
            <a:ext cx="5191125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OOP Features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1720" y="2212340"/>
            <a:ext cx="7207250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Encapsulation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020" y="1986280"/>
            <a:ext cx="102203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Encapsulation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835" y="1584325"/>
            <a:ext cx="4114165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225" y="1478280"/>
            <a:ext cx="8181975" cy="51003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045" y="2405380"/>
            <a:ext cx="98202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: Types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6550" y="1835785"/>
            <a:ext cx="5913755" cy="4744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: Types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1440" y="1825625"/>
            <a:ext cx="90868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: Types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940" y="1825625"/>
            <a:ext cx="7359650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: Types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3725" y="1754505"/>
            <a:ext cx="7386955" cy="47028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: Types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190" y="2910205"/>
            <a:ext cx="100393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Fundamentals of Class and Object :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Objects are instance of a class that holds the properties of the classes.</a:t>
            </a:r>
            <a:endParaRPr lang="en-US"/>
          </a:p>
          <a:p>
            <a:r>
              <a:rPr lang="en-US"/>
              <a:t>Creating Object</a:t>
            </a:r>
            <a:endParaRPr lang="en-US"/>
          </a:p>
          <a:p>
            <a:pPr lvl="1"/>
            <a:r>
              <a:rPr lang="en-US"/>
              <a:t>Declaration</a:t>
            </a:r>
            <a:endParaRPr lang="en-US"/>
          </a:p>
          <a:p>
            <a:pPr lvl="1"/>
            <a:r>
              <a:rPr lang="en-US"/>
              <a:t>instantiation</a:t>
            </a:r>
            <a:endParaRPr lang="en-US"/>
          </a:p>
          <a:p>
            <a:pPr lvl="1"/>
            <a:r>
              <a:rPr lang="en-US"/>
              <a:t>initialization</a:t>
            </a:r>
            <a:endParaRPr lang="en-US"/>
          </a:p>
          <a:p>
            <a:pPr lvl="0"/>
            <a:r>
              <a:rPr lang="en-US" b="1"/>
              <a:t>new </a:t>
            </a:r>
            <a:r>
              <a:rPr lang="en-US"/>
              <a:t>keyword is used to create a object</a:t>
            </a:r>
            <a:endParaRPr lang="en-US"/>
          </a:p>
          <a:p>
            <a:pPr lvl="1"/>
            <a:r>
              <a:rPr lang="en-US"/>
              <a:t>ClassName objectName = new ClassName();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5055" y="1795145"/>
            <a:ext cx="8822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 : Overloading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060" y="1798955"/>
            <a:ext cx="81667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 : Overloading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5895" y="1243330"/>
            <a:ext cx="3838575" cy="529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2313940"/>
            <a:ext cx="33909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 : Overriding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995" y="2343785"/>
            <a:ext cx="98583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 : Overriding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258060"/>
            <a:ext cx="10515600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 : Overriding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610" y="1672590"/>
            <a:ext cx="435165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35" y="320675"/>
            <a:ext cx="5584190" cy="63792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 : Abstract Class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7725" y="1655445"/>
            <a:ext cx="10115550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3020695"/>
            <a:ext cx="1048702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 </a:t>
            </a:r>
            <a:r>
              <a:rPr lang="en-US">
                <a:sym typeface="+mn-ea"/>
              </a:rPr>
              <a:t>: Abstract Class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7575" y="1758950"/>
            <a:ext cx="4665345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55" y="1266825"/>
            <a:ext cx="571627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 </a:t>
            </a:r>
            <a:r>
              <a:rPr lang="en-US">
                <a:sym typeface="+mn-ea"/>
              </a:rPr>
              <a:t>: Interface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Interfaces</a:t>
            </a:r>
            <a:endParaRPr lang="en-US"/>
          </a:p>
          <a:p>
            <a:pPr lvl="1"/>
            <a:r>
              <a:rPr lang="en-US"/>
              <a:t>pure abstraction</a:t>
            </a:r>
            <a:endParaRPr lang="en-US"/>
          </a:p>
          <a:p>
            <a:pPr lvl="1"/>
            <a:r>
              <a:rPr lang="en-US"/>
              <a:t>all methods are abstract by default no </a:t>
            </a:r>
            <a:r>
              <a:rPr lang="en-US" b="1" i="1"/>
              <a:t>abstract </a:t>
            </a:r>
            <a:r>
              <a:rPr lang="en-US"/>
              <a:t>keyword required</a:t>
            </a:r>
            <a:endParaRPr lang="en-US"/>
          </a:p>
          <a:p>
            <a:pPr lvl="1"/>
            <a:r>
              <a:rPr lang="en-US"/>
              <a:t>Class inheriting interface shall use implements keyword</a:t>
            </a:r>
            <a:endParaRPr lang="en-US"/>
          </a:p>
          <a:p>
            <a:pPr lvl="1"/>
            <a:r>
              <a:rPr lang="en-US"/>
              <a:t>Multiple Inheritance in Java can be achieved via interfaces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 </a:t>
            </a:r>
            <a:r>
              <a:rPr lang="en-US">
                <a:sym typeface="+mn-ea"/>
              </a:rPr>
              <a:t>: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915" y="1979930"/>
            <a:ext cx="3400425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65" y="157480"/>
            <a:ext cx="5537835" cy="3380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15" y="3538220"/>
            <a:ext cx="5892165" cy="329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" y="3936365"/>
            <a:ext cx="4737735" cy="2653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Fundamentals of Class and Object : Methods and their invocation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Methods defined inside a class can be invoked through object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9205" y="3086100"/>
            <a:ext cx="195262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277110"/>
            <a:ext cx="4564380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24485"/>
            <a:ext cx="3197860" cy="125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" y="2150110"/>
            <a:ext cx="4653280" cy="133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20" y="446405"/>
            <a:ext cx="3585845" cy="43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3846195"/>
            <a:ext cx="3152775" cy="192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665" y="324485"/>
            <a:ext cx="3910330" cy="58839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Interface in inherritance contd...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1448435"/>
            <a:ext cx="4653280" cy="54095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Method Dispatch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1898015"/>
            <a:ext cx="97917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Method Dispatch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5990" y="1457960"/>
            <a:ext cx="516890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super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reference variable that is used to refer parent class objects</a:t>
            </a:r>
            <a:endParaRPr lang="en-US"/>
          </a:p>
          <a:p>
            <a:r>
              <a:rPr lang="en-US"/>
              <a:t>usage</a:t>
            </a:r>
            <a:endParaRPr lang="en-US"/>
          </a:p>
          <a:p>
            <a:pPr lvl="1"/>
            <a:r>
              <a:rPr lang="en-US"/>
              <a:t>with variables</a:t>
            </a:r>
            <a:endParaRPr lang="en-US"/>
          </a:p>
          <a:p>
            <a:pPr lvl="2"/>
            <a:r>
              <a:rPr lang="en-US"/>
              <a:t>when variables with same name are present in both parent and child</a:t>
            </a:r>
            <a:endParaRPr lang="en-US"/>
          </a:p>
          <a:p>
            <a:pPr lvl="1"/>
            <a:r>
              <a:rPr lang="en-US"/>
              <a:t>with methods</a:t>
            </a:r>
            <a:endParaRPr lang="en-US"/>
          </a:p>
          <a:p>
            <a:pPr lvl="2"/>
            <a:r>
              <a:rPr lang="en-US">
                <a:sym typeface="+mn-ea"/>
              </a:rPr>
              <a:t>when methods with same name are present in both parent and child</a:t>
            </a:r>
            <a:endParaRPr lang="en-US">
              <a:sym typeface="+mn-ea"/>
            </a:endParaRPr>
          </a:p>
          <a:p>
            <a:pPr lvl="1"/>
            <a:r>
              <a:rPr lang="en-US"/>
              <a:t>with constructors</a:t>
            </a:r>
            <a:endParaRPr lang="en-US"/>
          </a:p>
          <a:p>
            <a:pPr lvl="2"/>
            <a:r>
              <a:rPr lang="en-US"/>
              <a:t>access parent class constructor</a:t>
            </a:r>
            <a:endParaRPr lang="en-US"/>
          </a:p>
          <a:p>
            <a:pPr lvl="2"/>
            <a:r>
              <a:rPr lang="en-US"/>
              <a:t>can be used with both parameterized and non parameterized constructor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145" y="258445"/>
            <a:ext cx="26098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1658620"/>
            <a:ext cx="5637530" cy="500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90" y="2336165"/>
            <a:ext cx="5915025" cy="3943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40" y="139065"/>
            <a:ext cx="59531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060" y="2475865"/>
            <a:ext cx="5954395" cy="2394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65" y="847090"/>
            <a:ext cx="6198235" cy="4573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5175250"/>
            <a:ext cx="524827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Constructor Chaining using this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1652270"/>
            <a:ext cx="3995420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30" y="2477135"/>
            <a:ext cx="314325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usage</a:t>
            </a:r>
            <a:endParaRPr lang="en-US" b="1"/>
          </a:p>
          <a:p>
            <a:pPr lvl="1"/>
            <a:r>
              <a:rPr lang="en-US"/>
              <a:t>in variables </a:t>
            </a:r>
            <a:endParaRPr lang="en-US"/>
          </a:p>
          <a:p>
            <a:pPr lvl="2"/>
            <a:r>
              <a:rPr lang="en-US"/>
              <a:t>to make them constant</a:t>
            </a:r>
            <a:endParaRPr lang="en-US"/>
          </a:p>
          <a:p>
            <a:pPr lvl="1"/>
            <a:r>
              <a:rPr lang="en-US"/>
              <a:t>in methods </a:t>
            </a:r>
            <a:endParaRPr lang="en-US"/>
          </a:p>
          <a:p>
            <a:pPr lvl="2"/>
            <a:r>
              <a:rPr lang="en-US"/>
              <a:t>to avoid overriding</a:t>
            </a:r>
            <a:endParaRPr lang="en-US"/>
          </a:p>
          <a:p>
            <a:pPr lvl="1"/>
            <a:r>
              <a:rPr lang="en-US"/>
              <a:t>in classes</a:t>
            </a:r>
            <a:endParaRPr lang="en-US"/>
          </a:p>
          <a:p>
            <a:pPr lvl="2"/>
            <a:r>
              <a:rPr lang="en-US"/>
              <a:t>to avoid inheriting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050" y="258445"/>
            <a:ext cx="7625080" cy="6205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Methods : Methods that return value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8610" y="1764665"/>
            <a:ext cx="431482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55" y="2978150"/>
            <a:ext cx="933450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Package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1795145"/>
            <a:ext cx="73202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Package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760" y="1894205"/>
            <a:ext cx="909637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Methods : Methods that takes param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3030" y="1584325"/>
            <a:ext cx="556895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05" y="2667635"/>
            <a:ext cx="109537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Methods : Pass by value / Pass by reference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7905" y="2667635"/>
            <a:ext cx="1095375" cy="43815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Java supports pass by value i.e passing actual values to the methods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48865"/>
            <a:ext cx="9982200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5190"/>
            <a:ext cx="1000125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Constructors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Special methods</a:t>
            </a:r>
            <a:endParaRPr lang="en-US"/>
          </a:p>
          <a:p>
            <a:r>
              <a:rPr lang="en-US"/>
              <a:t>no return type</a:t>
            </a:r>
            <a:endParaRPr lang="en-US"/>
          </a:p>
          <a:p>
            <a:r>
              <a:rPr lang="en-US"/>
              <a:t>name of Class</a:t>
            </a:r>
            <a:endParaRPr lang="en-US"/>
          </a:p>
          <a:p>
            <a:r>
              <a:rPr lang="en-US"/>
              <a:t>default / non parameterized constructor is created when a class is created</a:t>
            </a:r>
            <a:endParaRPr lang="en-US"/>
          </a:p>
          <a:p>
            <a:r>
              <a:rPr lang="en-US"/>
              <a:t>is invoked while creating object</a:t>
            </a:r>
            <a:endParaRPr lang="en-US"/>
          </a:p>
          <a:p>
            <a:r>
              <a:rPr lang="en-US"/>
              <a:t>can define more than one constructor</a:t>
            </a:r>
            <a:endParaRPr lang="en-US"/>
          </a:p>
          <a:p>
            <a:r>
              <a:rPr lang="en-US"/>
              <a:t>if parameterized constructor is defined then a non parameterized constructor also should be defined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Constructors : Default / nullary / non-parameterized / no-arguments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this example we have not defined MyClass() constuctor, but it is created by default and is used to create object , when a object is created from this , default int values are taken for values of a and b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0560" y="3315335"/>
            <a:ext cx="5162550" cy="2619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3390</Words>
  <Application>WPS Presentation</Application>
  <PresentationFormat>宽屏</PresentationFormat>
  <Paragraphs>154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Object Oriented Programming Concepts</vt:lpstr>
      <vt:lpstr>Fundamentals of Class and Object : Class</vt:lpstr>
      <vt:lpstr>Fundamentals of Class and Object : Object</vt:lpstr>
      <vt:lpstr>Fundamentals of Class and Object : Methods and their invocation</vt:lpstr>
      <vt:lpstr>Methods : Methods that return value</vt:lpstr>
      <vt:lpstr>Methods : Methods that takes param </vt:lpstr>
      <vt:lpstr>Methods : Pass by value / Pass by reference</vt:lpstr>
      <vt:lpstr>Constructors</vt:lpstr>
      <vt:lpstr>Constructors : Default / nullary / non-parameterized / no-arguments</vt:lpstr>
      <vt:lpstr>Constructors : Parameterized constructor</vt:lpstr>
      <vt:lpstr>this keyword</vt:lpstr>
      <vt:lpstr>this keyword</vt:lpstr>
      <vt:lpstr>Recursion</vt:lpstr>
      <vt:lpstr>Recursion</vt:lpstr>
      <vt:lpstr>Now lets revise the static keyword</vt:lpstr>
      <vt:lpstr>Now lets revise the static keyword</vt:lpstr>
      <vt:lpstr>Inner / Nested Class and static Inner Class</vt:lpstr>
      <vt:lpstr>Access Control with specifiers/modifiers</vt:lpstr>
      <vt:lpstr>Access Control with specifiers/modifiers</vt:lpstr>
      <vt:lpstr>OOP Features</vt:lpstr>
      <vt:lpstr>Encapsulation</vt:lpstr>
      <vt:lpstr>Encapsulation</vt:lpstr>
      <vt:lpstr>Inheritance</vt:lpstr>
      <vt:lpstr>Inheritance</vt:lpstr>
      <vt:lpstr>Inheritance : Types</vt:lpstr>
      <vt:lpstr>Inheritance : Types</vt:lpstr>
      <vt:lpstr>Inheritance : Types</vt:lpstr>
      <vt:lpstr>Inheritance : Types</vt:lpstr>
      <vt:lpstr>Inheritance : Types</vt:lpstr>
      <vt:lpstr>Polymorphism</vt:lpstr>
      <vt:lpstr>Polymorphism : Overloading</vt:lpstr>
      <vt:lpstr>Polymorphism : Overloading</vt:lpstr>
      <vt:lpstr>Polymorphism : Overriding</vt:lpstr>
      <vt:lpstr>Polymorphism : Overriding</vt:lpstr>
      <vt:lpstr>Polymorphism : Overriding</vt:lpstr>
      <vt:lpstr>Abstraction : Abstract Class</vt:lpstr>
      <vt:lpstr>Abstraction : Abstract Class</vt:lpstr>
      <vt:lpstr>Abstraction : Interface</vt:lpstr>
      <vt:lpstr>Abstraction : Interface</vt:lpstr>
      <vt:lpstr>PowerPoint 演示文稿</vt:lpstr>
      <vt:lpstr>Interface in inherritance contd...</vt:lpstr>
      <vt:lpstr>Dynamic Method Dispatch</vt:lpstr>
      <vt:lpstr>Dynamic Method Dispatch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ojan</cp:lastModifiedBy>
  <cp:revision>12</cp:revision>
  <dcterms:created xsi:type="dcterms:W3CDTF">2024-02-20T17:43:11Z</dcterms:created>
  <dcterms:modified xsi:type="dcterms:W3CDTF">2024-02-20T17:43:11Z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