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8" r:id="rId17"/>
    <p:sldId id="271" r:id="rId18"/>
    <p:sldId id="276" r:id="rId19"/>
    <p:sldId id="277" r:id="rId20"/>
    <p:sldId id="272" r:id="rId21"/>
    <p:sldId id="273" r:id="rId22"/>
    <p:sldId id="274" r:id="rId23"/>
    <p:sldId id="275"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94660"/>
  </p:normalViewPr>
  <p:slideViewPr>
    <p:cSldViewPr snapToGrid="0">
      <p:cViewPr>
        <p:scale>
          <a:sx n="66" d="100"/>
          <a:sy n="66" d="100"/>
        </p:scale>
        <p:origin x="888"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976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148324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0141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9376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388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231688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6887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98558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12/18/2024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1608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2A54C80-263E-416B-A8E0-580EDEADCBDC}" type="datetimeFigureOut">
              <a:rPr lang="en-US" smtClean="0"/>
              <a:t>12/18/2024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9954A3-9DFD-4C44-94BA-B95130A3BA1C}" type="slidenum">
              <a:rPr lang="en-US" smtClean="0"/>
              <a:t>‹#›</a:t>
            </a:fld>
            <a:endParaRPr lang="en-US" dirty="0"/>
          </a:p>
        </p:txBody>
      </p:sp>
    </p:spTree>
    <p:extLst>
      <p:ext uri="{BB962C8B-B14F-4D97-AF65-F5344CB8AC3E}">
        <p14:creationId xmlns:p14="http://schemas.microsoft.com/office/powerpoint/2010/main" val="1980222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9932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12/18/2024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80255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0862" y="1007027"/>
            <a:ext cx="10058400" cy="3566160"/>
          </a:xfrm>
        </p:spPr>
        <p:txBody>
          <a:bodyPr>
            <a:normAutofit/>
          </a:bodyPr>
          <a:lstStyle/>
          <a:p>
            <a:r>
              <a:rPr lang="en-US" sz="6600" b="1" dirty="0" smtClean="0">
                <a:solidFill>
                  <a:schemeClr val="accent2">
                    <a:lumMod val="75000"/>
                  </a:schemeClr>
                </a:solidFill>
                <a:latin typeface="Impact" panose="020B0806030902050204" pitchFamily="34" charset="0"/>
              </a:rPr>
              <a:t>BIG BASKET</a:t>
            </a:r>
            <a:endParaRPr lang="en-US" sz="6600" b="1" dirty="0">
              <a:solidFill>
                <a:schemeClr val="accent2">
                  <a:lumMod val="75000"/>
                </a:schemeClr>
              </a:solidFill>
              <a:latin typeface="Impact" panose="020B0806030902050204" pitchFamily="34" charset="0"/>
            </a:endParaRPr>
          </a:p>
        </p:txBody>
      </p:sp>
      <p:sp>
        <p:nvSpPr>
          <p:cNvPr id="3" name="Subtitle 2"/>
          <p:cNvSpPr>
            <a:spLocks noGrp="1"/>
          </p:cNvSpPr>
          <p:nvPr>
            <p:ph type="subTitle" idx="1"/>
          </p:nvPr>
        </p:nvSpPr>
        <p:spPr>
          <a:xfrm>
            <a:off x="1243743" y="4573187"/>
            <a:ext cx="10058400" cy="1143000"/>
          </a:xfrm>
        </p:spPr>
        <p:txBody>
          <a:bodyPr/>
          <a:lstStyle/>
          <a:p>
            <a:r>
              <a:rPr lang="en-US" b="1" dirty="0" smtClean="0">
                <a:solidFill>
                  <a:srgbClr val="FF0000"/>
                </a:solidFill>
                <a:latin typeface="Cambria" panose="02040503050406030204" pitchFamily="18" charset="0"/>
                <a:ea typeface="Cambria" panose="02040503050406030204" pitchFamily="18" charset="0"/>
              </a:rPr>
              <a:t>DATA ANALYSIS by   </a:t>
            </a:r>
          </a:p>
          <a:p>
            <a:r>
              <a:rPr lang="en-US" b="1" dirty="0" smtClean="0">
                <a:solidFill>
                  <a:schemeClr val="accent1">
                    <a:lumMod val="50000"/>
                  </a:schemeClr>
                </a:solidFill>
                <a:latin typeface="Cambria" panose="02040503050406030204" pitchFamily="18" charset="0"/>
                <a:ea typeface="Cambria" panose="02040503050406030204" pitchFamily="18" charset="0"/>
              </a:rPr>
              <a:t>Lucky </a:t>
            </a:r>
            <a:r>
              <a:rPr lang="en-US" b="1" dirty="0" err="1">
                <a:solidFill>
                  <a:schemeClr val="accent1">
                    <a:lumMod val="50000"/>
                  </a:schemeClr>
                </a:solidFill>
                <a:latin typeface="Cambria" panose="02040503050406030204" pitchFamily="18" charset="0"/>
                <a:ea typeface="Cambria" panose="02040503050406030204" pitchFamily="18" charset="0"/>
              </a:rPr>
              <a:t>B</a:t>
            </a:r>
            <a:r>
              <a:rPr lang="en-US" b="1" dirty="0" err="1" smtClean="0">
                <a:solidFill>
                  <a:schemeClr val="accent1">
                    <a:lumMod val="50000"/>
                  </a:schemeClr>
                </a:solidFill>
                <a:latin typeface="Cambria" panose="02040503050406030204" pitchFamily="18" charset="0"/>
                <a:ea typeface="Cambria" panose="02040503050406030204" pitchFamily="18" charset="0"/>
              </a:rPr>
              <a:t>isht</a:t>
            </a:r>
            <a:endParaRPr lang="en-US" b="1" dirty="0">
              <a:solidFill>
                <a:schemeClr val="accent1">
                  <a:lumMod val="50000"/>
                </a:schemeClr>
              </a:solidFill>
              <a:latin typeface="Cambria" panose="02040503050406030204" pitchFamily="18" charset="0"/>
              <a:ea typeface="Cambria" panose="02040503050406030204" pitchFamily="18" charset="0"/>
            </a:endParaRPr>
          </a:p>
        </p:txBody>
      </p:sp>
      <p:pic>
        <p:nvPicPr>
          <p:cNvPr id="4" name="Content Placeholder 4">
            <a:extLst>
              <a:ext uri="{FF2B5EF4-FFF2-40B4-BE49-F238E27FC236}">
                <a16:creationId xmlns:lc="http://schemas.openxmlformats.org/drawingml/2006/lockedCanvas" xmlns:a16="http://schemas.microsoft.com/office/drawing/2014/main" xmlns="" id="{F31947A3-A9B0-A2DE-4806-0CE3192D6334}"/>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5946318" y="667393"/>
            <a:ext cx="6245682" cy="3640565"/>
          </a:xfrm>
          <a:prstGeom prst="rect">
            <a:avLst/>
          </a:prstGeom>
        </p:spPr>
      </p:pic>
      <p:sp>
        <p:nvSpPr>
          <p:cNvPr id="5" name="TextBox 4"/>
          <p:cNvSpPr txBox="1"/>
          <p:nvPr/>
        </p:nvSpPr>
        <p:spPr>
          <a:xfrm>
            <a:off x="1060863" y="204784"/>
            <a:ext cx="5543138" cy="2585323"/>
          </a:xfrm>
          <a:prstGeom prst="rect">
            <a:avLst/>
          </a:prstGeom>
          <a:noFill/>
        </p:spPr>
        <p:txBody>
          <a:bodyPr wrap="square" rtlCol="0">
            <a:spAutoFit/>
          </a:bodyPr>
          <a:lstStyle/>
          <a:p>
            <a:r>
              <a:rPr lang="en-US" sz="5400" dirty="0" smtClean="0">
                <a:solidFill>
                  <a:schemeClr val="accent2"/>
                </a:solidFill>
                <a:latin typeface="Impact" panose="020B0806030902050204" pitchFamily="34" charset="0"/>
                <a:ea typeface="Cambria" panose="02040503050406030204" pitchFamily="18" charset="0"/>
              </a:rPr>
              <a:t>EXPLORATORY  </a:t>
            </a:r>
            <a:r>
              <a:rPr lang="en-US" sz="5400" dirty="0" smtClean="0">
                <a:solidFill>
                  <a:schemeClr val="accent2"/>
                </a:solidFill>
                <a:latin typeface="Impact" panose="020B0806030902050204" pitchFamily="34" charset="0"/>
                <a:ea typeface="Cambria" panose="02040503050406030204" pitchFamily="18" charset="0"/>
              </a:rPr>
              <a:t>DATA ANALYSIS of</a:t>
            </a:r>
          </a:p>
          <a:p>
            <a:r>
              <a:rPr lang="en-US" sz="5400" dirty="0" smtClean="0">
                <a:solidFill>
                  <a:schemeClr val="accent2"/>
                </a:solidFill>
                <a:latin typeface="Impact" panose="020B0806030902050204" pitchFamily="34" charset="0"/>
                <a:ea typeface="Cambria" panose="02040503050406030204" pitchFamily="18" charset="0"/>
              </a:rPr>
              <a:t>B</a:t>
            </a:r>
            <a:r>
              <a:rPr lang="en-US" sz="5400" dirty="0" smtClean="0">
                <a:solidFill>
                  <a:schemeClr val="accent2"/>
                </a:solidFill>
                <a:latin typeface="Impact" panose="020B0806030902050204" pitchFamily="34" charset="0"/>
                <a:ea typeface="Cambria" panose="02040503050406030204" pitchFamily="18" charset="0"/>
              </a:rPr>
              <a:t>ig </a:t>
            </a:r>
            <a:r>
              <a:rPr lang="en-US" sz="5400" dirty="0">
                <a:solidFill>
                  <a:schemeClr val="accent2"/>
                </a:solidFill>
                <a:latin typeface="Impact" panose="020B0806030902050204" pitchFamily="34" charset="0"/>
                <a:ea typeface="Cambria" panose="02040503050406030204" pitchFamily="18" charset="0"/>
              </a:rPr>
              <a:t>B</a:t>
            </a:r>
            <a:r>
              <a:rPr lang="en-US" sz="5400" dirty="0" smtClean="0">
                <a:solidFill>
                  <a:schemeClr val="accent2"/>
                </a:solidFill>
                <a:latin typeface="Impact" panose="020B0806030902050204" pitchFamily="34" charset="0"/>
                <a:ea typeface="Cambria" panose="02040503050406030204" pitchFamily="18" charset="0"/>
              </a:rPr>
              <a:t>asket</a:t>
            </a:r>
            <a:endParaRPr lang="en-US" sz="5400" dirty="0">
              <a:solidFill>
                <a:schemeClr val="accent2"/>
              </a:solidFill>
              <a:latin typeface="Impact" panose="020B0806030902050204" pitchFamily="34" charset="0"/>
              <a:ea typeface="Cambria" panose="02040503050406030204" pitchFamily="18" charset="0"/>
            </a:endParaRPr>
          </a:p>
        </p:txBody>
      </p:sp>
    </p:spTree>
    <p:extLst>
      <p:ext uri="{BB962C8B-B14F-4D97-AF65-F5344CB8AC3E}">
        <p14:creationId xmlns:p14="http://schemas.microsoft.com/office/powerpoint/2010/main" val="19141395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055" y="161500"/>
            <a:ext cx="956945" cy="956945"/>
          </a:xfrm>
          <a:prstGeom prst="rect">
            <a:avLst/>
          </a:prstGeom>
        </p:spPr>
      </p:pic>
      <p:sp>
        <p:nvSpPr>
          <p:cNvPr id="3" name="Rectangle 2"/>
          <p:cNvSpPr/>
          <p:nvPr/>
        </p:nvSpPr>
        <p:spPr>
          <a:xfrm>
            <a:off x="303983" y="161500"/>
            <a:ext cx="9616735" cy="584775"/>
          </a:xfrm>
          <a:prstGeom prst="rect">
            <a:avLst/>
          </a:prstGeom>
        </p:spPr>
        <p:txBody>
          <a:bodyPr wrap="none">
            <a:spAutoFit/>
          </a:bodyPr>
          <a:lstStyle/>
          <a:p>
            <a:pPr marL="457200" indent="-457200">
              <a:buFont typeface="Wingdings" panose="05000000000000000000" pitchFamily="2" charset="2"/>
              <a:buChar char="q"/>
            </a:pPr>
            <a:r>
              <a:rPr lang="en-US" sz="3200" b="1" u="sng" dirty="0">
                <a:solidFill>
                  <a:schemeClr val="accent2"/>
                </a:solidFill>
                <a:latin typeface="Cambria" panose="02040503050406030204" pitchFamily="18" charset="0"/>
                <a:ea typeface="Cambria" panose="02040503050406030204" pitchFamily="18" charset="0"/>
              </a:rPr>
              <a:t>STEP 4: Find Information about the Data Frame.</a:t>
            </a:r>
          </a:p>
        </p:txBody>
      </p:sp>
      <p:sp>
        <p:nvSpPr>
          <p:cNvPr id="4" name="Rectangle 3"/>
          <p:cNvSpPr/>
          <p:nvPr/>
        </p:nvSpPr>
        <p:spPr>
          <a:xfrm>
            <a:off x="303983" y="960848"/>
            <a:ext cx="671077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2"/>
                </a:solidFill>
              </a:rPr>
              <a:t>Data Frame Shape</a:t>
            </a:r>
            <a:r>
              <a:rPr lang="en-US" dirty="0">
                <a:solidFill>
                  <a:srgbClr val="FF0000"/>
                </a:solidFill>
              </a:rPr>
              <a:t>: </a:t>
            </a:r>
            <a:r>
              <a:rPr lang="en-US" dirty="0"/>
              <a:t>The Data Frame has 27,555 rows and 10 columns.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chemeClr val="accent2"/>
                </a:solidFill>
              </a:rPr>
              <a:t>Memory usage: </a:t>
            </a:r>
            <a:r>
              <a:rPr lang="en-US" dirty="0"/>
              <a:t>Approximately </a:t>
            </a:r>
            <a:r>
              <a:rPr lang="en-US" dirty="0" smtClean="0"/>
              <a:t>2.1+ MB</a:t>
            </a:r>
            <a:r>
              <a:rPr lang="en-US" dirty="0"/>
              <a:t>.</a:t>
            </a:r>
            <a:endParaRPr lang="en-IN" dirty="0"/>
          </a:p>
        </p:txBody>
      </p:sp>
      <p:sp>
        <p:nvSpPr>
          <p:cNvPr id="6" name="Rectangle 5"/>
          <p:cNvSpPr/>
          <p:nvPr/>
        </p:nvSpPr>
        <p:spPr>
          <a:xfrm>
            <a:off x="323624" y="2375750"/>
            <a:ext cx="1966179" cy="400110"/>
          </a:xfrm>
          <a:prstGeom prst="rect">
            <a:avLst/>
          </a:prstGeom>
        </p:spPr>
        <p:txBody>
          <a:bodyPr wrap="none">
            <a:spAutoFit/>
          </a:bodyPr>
          <a:lstStyle/>
          <a:p>
            <a:r>
              <a:rPr lang="en-US" sz="2000" b="1" smtClean="0"/>
              <a:t>Columns Details:</a:t>
            </a:r>
            <a:endParaRPr lang="en-IN" sz="2000" b="1" dirty="0"/>
          </a:p>
        </p:txBody>
      </p:sp>
      <p:sp>
        <p:nvSpPr>
          <p:cNvPr id="7" name="Rectangle 6"/>
          <p:cNvSpPr/>
          <p:nvPr/>
        </p:nvSpPr>
        <p:spPr>
          <a:xfrm>
            <a:off x="323624" y="2775860"/>
            <a:ext cx="6096000" cy="1200329"/>
          </a:xfrm>
          <a:prstGeom prst="rect">
            <a:avLst/>
          </a:prstGeom>
        </p:spPr>
        <p:txBody>
          <a:bodyPr>
            <a:spAutoFit/>
          </a:bodyPr>
          <a:lstStyle/>
          <a:p>
            <a:pPr marL="342900" indent="-342900">
              <a:buAutoNum type="arabicPeriod"/>
            </a:pPr>
            <a:r>
              <a:rPr lang="en-US" dirty="0" smtClean="0">
                <a:solidFill>
                  <a:schemeClr val="accent2"/>
                </a:solidFill>
              </a:rPr>
              <a:t>Index</a:t>
            </a:r>
            <a:r>
              <a:rPr lang="en-US" dirty="0" smtClean="0">
                <a:solidFill>
                  <a:schemeClr val="accent2"/>
                </a:solidFill>
              </a:rPr>
              <a:t>:</a:t>
            </a:r>
          </a:p>
          <a:p>
            <a:pPr marL="342900" indent="-342900">
              <a:buAutoNum type="arabicPeriod"/>
            </a:pPr>
            <a:endParaRPr lang="en-US" dirty="0"/>
          </a:p>
          <a:p>
            <a:pPr marL="342900" indent="-342900">
              <a:buFont typeface="Arial" panose="020B0604020202020204" pitchFamily="34" charset="0"/>
              <a:buChar char="•"/>
            </a:pPr>
            <a:r>
              <a:rPr lang="en-US" dirty="0"/>
              <a:t>   non- null values: 27,555.</a:t>
            </a:r>
          </a:p>
          <a:p>
            <a:pPr marL="342900" indent="-342900">
              <a:buFont typeface="Arial" panose="020B0604020202020204" pitchFamily="34" charset="0"/>
              <a:buChar char="•"/>
            </a:pPr>
            <a:r>
              <a:rPr lang="en-US" dirty="0"/>
              <a:t>   Data type: int64</a:t>
            </a:r>
          </a:p>
        </p:txBody>
      </p:sp>
      <p:sp>
        <p:nvSpPr>
          <p:cNvPr id="8" name="Rectangle 7"/>
          <p:cNvSpPr/>
          <p:nvPr/>
        </p:nvSpPr>
        <p:spPr>
          <a:xfrm>
            <a:off x="303983" y="3990707"/>
            <a:ext cx="6096000" cy="1200329"/>
          </a:xfrm>
          <a:prstGeom prst="rect">
            <a:avLst/>
          </a:prstGeom>
        </p:spPr>
        <p:txBody>
          <a:bodyPr>
            <a:spAutoFit/>
          </a:bodyPr>
          <a:lstStyle/>
          <a:p>
            <a:r>
              <a:rPr lang="en-US" dirty="0" smtClean="0">
                <a:solidFill>
                  <a:schemeClr val="accent2"/>
                </a:solidFill>
              </a:rPr>
              <a:t>2.  </a:t>
            </a:r>
            <a:r>
              <a:rPr lang="en-US" dirty="0">
                <a:solidFill>
                  <a:schemeClr val="accent2"/>
                </a:solidFill>
              </a:rPr>
              <a:t>Product:</a:t>
            </a:r>
          </a:p>
          <a:p>
            <a:endParaRPr lang="en-IN" dirty="0"/>
          </a:p>
          <a:p>
            <a:pPr marL="285750" indent="-285750">
              <a:buFont typeface="Arial" panose="020B0604020202020204" pitchFamily="34" charset="0"/>
              <a:buChar char="•"/>
            </a:pPr>
            <a:r>
              <a:rPr lang="en-IN" dirty="0"/>
              <a:t>   Non-null values: </a:t>
            </a:r>
            <a:r>
              <a:rPr lang="en-IN" dirty="0" smtClean="0"/>
              <a:t>27,555 </a:t>
            </a:r>
            <a:r>
              <a:rPr lang="en-IN" dirty="0"/>
              <a:t>(1 missing value).             </a:t>
            </a:r>
          </a:p>
          <a:p>
            <a:pPr marL="285750" indent="-285750">
              <a:buFont typeface="Arial" panose="020B0604020202020204" pitchFamily="34" charset="0"/>
              <a:buChar char="•"/>
            </a:pPr>
            <a:r>
              <a:rPr lang="en-IN" dirty="0"/>
              <a:t>   Data type: object (likely strings).</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9624" y="1170919"/>
            <a:ext cx="4815431" cy="3806030"/>
          </a:xfrm>
          <a:prstGeom prst="rect">
            <a:avLst/>
          </a:prstGeom>
        </p:spPr>
      </p:pic>
    </p:spTree>
    <p:extLst>
      <p:ext uri="{BB962C8B-B14F-4D97-AF65-F5344CB8AC3E}">
        <p14:creationId xmlns:p14="http://schemas.microsoft.com/office/powerpoint/2010/main" val="2166593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flipV="1">
            <a:off x="4784862" y="4039485"/>
            <a:ext cx="1471749" cy="329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055" y="161500"/>
            <a:ext cx="956945" cy="956945"/>
          </a:xfrm>
          <a:prstGeom prst="rect">
            <a:avLst/>
          </a:prstGeom>
        </p:spPr>
      </p:pic>
      <p:sp>
        <p:nvSpPr>
          <p:cNvPr id="3" name="Rectangle 2"/>
          <p:cNvSpPr/>
          <p:nvPr/>
        </p:nvSpPr>
        <p:spPr>
          <a:xfrm>
            <a:off x="278675" y="161500"/>
            <a:ext cx="6096000" cy="6186309"/>
          </a:xfrm>
          <a:prstGeom prst="rect">
            <a:avLst/>
          </a:prstGeom>
        </p:spPr>
        <p:txBody>
          <a:bodyPr>
            <a:spAutoFit/>
          </a:bodyPr>
          <a:lstStyle/>
          <a:p>
            <a:r>
              <a:rPr lang="en-US" sz="1600" dirty="0">
                <a:solidFill>
                  <a:schemeClr val="accent2"/>
                </a:solidFill>
              </a:rPr>
              <a:t>3. Category:</a:t>
            </a:r>
          </a:p>
          <a:p>
            <a:endParaRPr lang="en-US" sz="1600" dirty="0"/>
          </a:p>
          <a:p>
            <a:pPr marL="285750" indent="-285750">
              <a:buFont typeface="Courier New" panose="02070309020205020404" pitchFamily="49" charset="0"/>
              <a:buChar char="o"/>
            </a:pPr>
            <a:r>
              <a:rPr lang="en-US" sz="1600" dirty="0"/>
              <a:t>   Non-null values: 27,555.</a:t>
            </a:r>
          </a:p>
          <a:p>
            <a:pPr marL="285750" indent="-285750">
              <a:buFont typeface="Courier New" panose="02070309020205020404" pitchFamily="49" charset="0"/>
              <a:buChar char="o"/>
            </a:pPr>
            <a:r>
              <a:rPr lang="en-US" sz="1600" dirty="0"/>
              <a:t>   Data type: object.</a:t>
            </a:r>
          </a:p>
          <a:p>
            <a:pPr marL="285750" indent="-285750">
              <a:buFont typeface="Courier New" panose="02070309020205020404" pitchFamily="49" charset="0"/>
              <a:buChar char="o"/>
            </a:pPr>
            <a:endParaRPr lang="en-US" sz="1600" dirty="0">
              <a:solidFill>
                <a:schemeClr val="accent2"/>
              </a:solidFill>
            </a:endParaRPr>
          </a:p>
          <a:p>
            <a:r>
              <a:rPr lang="en-US" sz="1600" dirty="0">
                <a:solidFill>
                  <a:schemeClr val="accent2"/>
                </a:solidFill>
              </a:rPr>
              <a:t>4. Sub category:</a:t>
            </a:r>
          </a:p>
          <a:p>
            <a:endParaRPr lang="en-US" sz="1600" dirty="0"/>
          </a:p>
          <a:p>
            <a:pPr marL="285750" indent="-285750">
              <a:buFont typeface="Courier New" panose="02070309020205020404" pitchFamily="49" charset="0"/>
              <a:buChar char="o"/>
            </a:pPr>
            <a:r>
              <a:rPr lang="en-US" sz="1600" dirty="0"/>
              <a:t>   Non-null values:27,555.</a:t>
            </a:r>
          </a:p>
          <a:p>
            <a:pPr marL="285750" indent="-285750">
              <a:buFont typeface="Courier New" panose="02070309020205020404" pitchFamily="49" charset="0"/>
              <a:buChar char="o"/>
            </a:pPr>
            <a:r>
              <a:rPr lang="en-US" sz="1600" dirty="0"/>
              <a:t>   Data type: object.</a:t>
            </a:r>
          </a:p>
          <a:p>
            <a:pPr marL="285750" indent="-285750">
              <a:buFont typeface="Courier New" panose="02070309020205020404" pitchFamily="49" charset="0"/>
              <a:buChar char="o"/>
            </a:pPr>
            <a:endParaRPr lang="en-US" sz="1600" dirty="0"/>
          </a:p>
          <a:p>
            <a:r>
              <a:rPr lang="en-US" sz="1600" dirty="0">
                <a:solidFill>
                  <a:schemeClr val="accent2"/>
                </a:solidFill>
              </a:rPr>
              <a:t>5. Brand:</a:t>
            </a:r>
          </a:p>
          <a:p>
            <a:endParaRPr lang="en-US" sz="1600" dirty="0"/>
          </a:p>
          <a:p>
            <a:pPr marL="285750" indent="-285750">
              <a:buFont typeface="Courier New" panose="02070309020205020404" pitchFamily="49" charset="0"/>
              <a:buChar char="o"/>
            </a:pPr>
            <a:r>
              <a:rPr lang="en-IN" sz="1600" dirty="0"/>
              <a:t>   Non-null values: 27,554(1 missing value).</a:t>
            </a:r>
          </a:p>
          <a:p>
            <a:pPr marL="285750" indent="-285750">
              <a:buFont typeface="Courier New" panose="02070309020205020404" pitchFamily="49" charset="0"/>
              <a:buChar char="o"/>
            </a:pPr>
            <a:r>
              <a:rPr lang="en-IN" sz="1600" dirty="0"/>
              <a:t>   Data type: float64</a:t>
            </a:r>
          </a:p>
          <a:p>
            <a:pPr marL="285750" indent="-285750">
              <a:buFont typeface="Courier New" panose="02070309020205020404" pitchFamily="49" charset="0"/>
              <a:buChar char="o"/>
            </a:pPr>
            <a:endParaRPr lang="en-IN" sz="1600" dirty="0"/>
          </a:p>
          <a:p>
            <a:r>
              <a:rPr lang="en-IN" sz="1600" dirty="0">
                <a:solidFill>
                  <a:schemeClr val="accent2"/>
                </a:solidFill>
              </a:rPr>
              <a:t>6. Sale price:</a:t>
            </a:r>
          </a:p>
          <a:p>
            <a:endParaRPr lang="en-IN" sz="1600" dirty="0"/>
          </a:p>
          <a:p>
            <a:pPr marL="285750" indent="-285750">
              <a:buFont typeface="Courier New" panose="02070309020205020404" pitchFamily="49" charset="0"/>
              <a:buChar char="o"/>
            </a:pPr>
            <a:r>
              <a:rPr lang="en-IN" sz="1600" dirty="0"/>
              <a:t>   Non-null values: 27549 (6 missing values.)</a:t>
            </a:r>
          </a:p>
          <a:p>
            <a:pPr marL="285750" indent="-285750">
              <a:buFont typeface="Courier New" panose="02070309020205020404" pitchFamily="49" charset="0"/>
              <a:buChar char="o"/>
            </a:pPr>
            <a:r>
              <a:rPr lang="en-IN" sz="1600" dirty="0"/>
              <a:t>   Data types: float64</a:t>
            </a:r>
          </a:p>
          <a:p>
            <a:pPr marL="285750" indent="-285750">
              <a:buFont typeface="Courier New" panose="02070309020205020404" pitchFamily="49" charset="0"/>
              <a:buChar char="o"/>
            </a:pPr>
            <a:endParaRPr lang="en-IN" sz="1600" dirty="0"/>
          </a:p>
          <a:p>
            <a:r>
              <a:rPr lang="en-IN" sz="1600" dirty="0">
                <a:solidFill>
                  <a:schemeClr val="accent2"/>
                </a:solidFill>
              </a:rPr>
              <a:t>7. Market price:</a:t>
            </a:r>
          </a:p>
          <a:p>
            <a:endParaRPr lang="en-IN" sz="1600" dirty="0"/>
          </a:p>
          <a:p>
            <a:pPr marL="285750" indent="-285750">
              <a:buFont typeface="Courier New" panose="02070309020205020404" pitchFamily="49" charset="0"/>
              <a:buChar char="o"/>
            </a:pPr>
            <a:r>
              <a:rPr lang="en-IN" sz="1600" dirty="0"/>
              <a:t>   Non-null values:27,555.</a:t>
            </a:r>
          </a:p>
          <a:p>
            <a:pPr marL="285750" indent="-285750">
              <a:buFont typeface="Courier New" panose="02070309020205020404" pitchFamily="49" charset="0"/>
              <a:buChar char="o"/>
            </a:pPr>
            <a:r>
              <a:rPr lang="en-IN" sz="1600" dirty="0"/>
              <a:t>   Data type: float64</a:t>
            </a:r>
          </a:p>
        </p:txBody>
      </p:sp>
      <p:sp>
        <p:nvSpPr>
          <p:cNvPr id="4" name="Rectangle 3"/>
          <p:cNvSpPr/>
          <p:nvPr/>
        </p:nvSpPr>
        <p:spPr>
          <a:xfrm>
            <a:off x="4902926" y="69167"/>
            <a:ext cx="6096000" cy="3970318"/>
          </a:xfrm>
          <a:prstGeom prst="rect">
            <a:avLst/>
          </a:prstGeom>
        </p:spPr>
        <p:txBody>
          <a:bodyPr>
            <a:spAutoFit/>
          </a:bodyPr>
          <a:lstStyle/>
          <a:p>
            <a:r>
              <a:rPr lang="en-US" dirty="0">
                <a:solidFill>
                  <a:schemeClr val="accent2"/>
                </a:solidFill>
              </a:rPr>
              <a:t>8. Type: </a:t>
            </a:r>
          </a:p>
          <a:p>
            <a:endParaRPr lang="en-US" dirty="0"/>
          </a:p>
          <a:p>
            <a:pPr marL="285750" indent="-285750">
              <a:buFont typeface="Courier New" panose="02070309020205020404" pitchFamily="49" charset="0"/>
              <a:buChar char="o"/>
            </a:pPr>
            <a:r>
              <a:rPr lang="en-US" dirty="0"/>
              <a:t>   Non-nulls values: 27,555.</a:t>
            </a:r>
          </a:p>
          <a:p>
            <a:pPr marL="285750" indent="-285750">
              <a:buFont typeface="Courier New" panose="02070309020205020404" pitchFamily="49" charset="0"/>
              <a:buChar char="o"/>
            </a:pPr>
            <a:r>
              <a:rPr lang="en-US" dirty="0"/>
              <a:t>   Data type: object</a:t>
            </a:r>
          </a:p>
          <a:p>
            <a:endParaRPr lang="en-US" dirty="0"/>
          </a:p>
          <a:p>
            <a:r>
              <a:rPr lang="en-US" dirty="0">
                <a:solidFill>
                  <a:schemeClr val="accent2"/>
                </a:solidFill>
              </a:rPr>
              <a:t>9. Rating:</a:t>
            </a:r>
          </a:p>
          <a:p>
            <a:endParaRPr lang="en-US" dirty="0"/>
          </a:p>
          <a:p>
            <a:pPr marL="285750" indent="-285750">
              <a:buFont typeface="Courier New" panose="02070309020205020404" pitchFamily="49" charset="0"/>
              <a:buChar char="o"/>
            </a:pPr>
            <a:r>
              <a:rPr lang="en-US" dirty="0"/>
              <a:t>   Non-null values: 18,919 (many missing values).</a:t>
            </a:r>
          </a:p>
          <a:p>
            <a:pPr marL="285750" indent="-285750">
              <a:buFont typeface="Courier New" panose="02070309020205020404" pitchFamily="49" charset="0"/>
              <a:buChar char="o"/>
            </a:pPr>
            <a:r>
              <a:rPr lang="en-US" dirty="0"/>
              <a:t>   Data types: float64</a:t>
            </a:r>
          </a:p>
          <a:p>
            <a:endParaRPr lang="en-US" dirty="0">
              <a:solidFill>
                <a:schemeClr val="accent2"/>
              </a:solidFill>
            </a:endParaRPr>
          </a:p>
          <a:p>
            <a:r>
              <a:rPr lang="en-US" dirty="0">
                <a:solidFill>
                  <a:schemeClr val="accent2"/>
                </a:solidFill>
              </a:rPr>
              <a:t>10. Description: </a:t>
            </a:r>
          </a:p>
          <a:p>
            <a:endParaRPr lang="en-US" dirty="0">
              <a:solidFill>
                <a:srgbClr val="FF0000"/>
              </a:solidFill>
            </a:endParaRPr>
          </a:p>
          <a:p>
            <a:pPr marL="285750" indent="-285750">
              <a:buFont typeface="Courier New" panose="02070309020205020404" pitchFamily="49" charset="0"/>
              <a:buChar char="o"/>
            </a:pPr>
            <a:r>
              <a:rPr lang="en-US" dirty="0"/>
              <a:t>   Non-null values: 27,440 (115 missing values).</a:t>
            </a:r>
          </a:p>
          <a:p>
            <a:pPr marL="285750" indent="-285750">
              <a:buFont typeface="Courier New" panose="02070309020205020404" pitchFamily="49" charset="0"/>
              <a:buChar char="o"/>
            </a:pPr>
            <a:r>
              <a:rPr lang="en-US" dirty="0"/>
              <a:t>   Data type: object</a:t>
            </a:r>
          </a:p>
        </p:txBody>
      </p:sp>
      <p:sp>
        <p:nvSpPr>
          <p:cNvPr id="5" name="Rectangle 4"/>
          <p:cNvSpPr/>
          <p:nvPr/>
        </p:nvSpPr>
        <p:spPr>
          <a:xfrm>
            <a:off x="4784862" y="4039485"/>
            <a:ext cx="6096000" cy="2308324"/>
          </a:xfrm>
          <a:prstGeom prst="rect">
            <a:avLst/>
          </a:prstGeom>
        </p:spPr>
        <p:txBody>
          <a:bodyPr>
            <a:spAutoFit/>
          </a:bodyPr>
          <a:lstStyle/>
          <a:p>
            <a:r>
              <a:rPr lang="en-US" b="1" dirty="0" smtClean="0">
                <a:solidFill>
                  <a:srgbClr val="FF0000"/>
                </a:solidFill>
              </a:rPr>
              <a:t>Obser</a:t>
            </a:r>
            <a:r>
              <a:rPr lang="en-US" b="1" dirty="0" smtClean="0"/>
              <a:t>vations</a:t>
            </a:r>
            <a:r>
              <a:rPr lang="en-US" b="1" dirty="0"/>
              <a:t>:</a:t>
            </a:r>
          </a:p>
          <a:p>
            <a:endParaRPr lang="en-US" b="1" dirty="0"/>
          </a:p>
          <a:p>
            <a:pPr marL="285750" indent="-285750">
              <a:buFont typeface="Arial" panose="020B0604020202020204" pitchFamily="34" charset="0"/>
              <a:buChar char="•"/>
            </a:pPr>
            <a:r>
              <a:rPr lang="en-US" dirty="0"/>
              <a:t>Columns like product, brand, sale price, rating, and description contain missing values.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data types include integer (int64), floating-point numbers (float64), and objects (likely strings or mixed types.)</a:t>
            </a:r>
          </a:p>
        </p:txBody>
      </p:sp>
    </p:spTree>
    <p:extLst>
      <p:ext uri="{BB962C8B-B14F-4D97-AF65-F5344CB8AC3E}">
        <p14:creationId xmlns:p14="http://schemas.microsoft.com/office/powerpoint/2010/main" val="1108487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988169" y="733292"/>
            <a:ext cx="258828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055" y="161500"/>
            <a:ext cx="956945" cy="956945"/>
          </a:xfrm>
          <a:prstGeom prst="rect">
            <a:avLst/>
          </a:prstGeom>
        </p:spPr>
      </p:pic>
      <p:sp>
        <p:nvSpPr>
          <p:cNvPr id="3" name="Rectangle 2"/>
          <p:cNvSpPr/>
          <p:nvPr/>
        </p:nvSpPr>
        <p:spPr>
          <a:xfrm>
            <a:off x="305941" y="161500"/>
            <a:ext cx="9633086" cy="584775"/>
          </a:xfrm>
          <a:prstGeom prst="rect">
            <a:avLst/>
          </a:prstGeom>
        </p:spPr>
        <p:txBody>
          <a:bodyPr wrap="none">
            <a:spAutoFit/>
          </a:bodyPr>
          <a:lstStyle/>
          <a:p>
            <a:pPr marL="457200" indent="-457200">
              <a:buFont typeface="Wingdings" panose="05000000000000000000" pitchFamily="2" charset="2"/>
              <a:buChar char="q"/>
            </a:pPr>
            <a:r>
              <a:rPr lang="en-US" sz="3200" b="1" u="sng" dirty="0">
                <a:solidFill>
                  <a:schemeClr val="accent2"/>
                </a:solidFill>
                <a:latin typeface="Cambria" panose="02040503050406030204" pitchFamily="18" charset="0"/>
                <a:ea typeface="Cambria" panose="02040503050406030204" pitchFamily="18" charset="0"/>
              </a:rPr>
              <a:t>Step 5: Find out </a:t>
            </a:r>
            <a:r>
              <a:rPr lang="en-US" sz="3200" b="1" u="sng" dirty="0" smtClean="0">
                <a:solidFill>
                  <a:schemeClr val="accent2"/>
                </a:solidFill>
                <a:latin typeface="Cambria" panose="02040503050406030204" pitchFamily="18" charset="0"/>
                <a:ea typeface="Cambria" panose="02040503050406030204" pitchFamily="18" charset="0"/>
              </a:rPr>
              <a:t>Top 5 </a:t>
            </a:r>
            <a:r>
              <a:rPr lang="en-US" sz="3200" b="1" u="sng" dirty="0">
                <a:solidFill>
                  <a:schemeClr val="accent2"/>
                </a:solidFill>
                <a:latin typeface="Cambria" panose="02040503050406030204" pitchFamily="18" charset="0"/>
                <a:ea typeface="Cambria" panose="02040503050406030204" pitchFamily="18" charset="0"/>
              </a:rPr>
              <a:t>&amp; </a:t>
            </a:r>
            <a:r>
              <a:rPr lang="en-US" sz="3200" b="1" u="sng" dirty="0" smtClean="0">
                <a:solidFill>
                  <a:schemeClr val="accent2"/>
                </a:solidFill>
                <a:latin typeface="Cambria" panose="02040503050406030204" pitchFamily="18" charset="0"/>
                <a:ea typeface="Cambria" panose="02040503050406030204" pitchFamily="18" charset="0"/>
              </a:rPr>
              <a:t>least 5 selling </a:t>
            </a:r>
            <a:r>
              <a:rPr lang="en-US" sz="3200" b="1" u="sng" dirty="0">
                <a:solidFill>
                  <a:schemeClr val="accent2"/>
                </a:solidFill>
                <a:latin typeface="Cambria" panose="02040503050406030204" pitchFamily="18" charset="0"/>
                <a:ea typeface="Cambria" panose="02040503050406030204" pitchFamily="18" charset="0"/>
              </a:rPr>
              <a:t>products.</a:t>
            </a:r>
          </a:p>
        </p:txBody>
      </p:sp>
      <p:sp>
        <p:nvSpPr>
          <p:cNvPr id="5" name="Rectangle 4"/>
          <p:cNvSpPr/>
          <p:nvPr/>
        </p:nvSpPr>
        <p:spPr>
          <a:xfrm>
            <a:off x="5085275" y="739783"/>
            <a:ext cx="2394074" cy="646331"/>
          </a:xfrm>
          <a:prstGeom prst="rect">
            <a:avLst/>
          </a:prstGeom>
        </p:spPr>
        <p:txBody>
          <a:bodyPr wrap="square">
            <a:spAutoFit/>
          </a:bodyPr>
          <a:lstStyle/>
          <a:p>
            <a:r>
              <a:rPr lang="en-US" sz="3600" dirty="0" smtClean="0">
                <a:solidFill>
                  <a:srgbClr val="FF0000"/>
                </a:solidFill>
                <a:latin typeface="Impact" panose="020B0806030902050204" pitchFamily="34" charset="0"/>
              </a:rPr>
              <a:t>Key</a:t>
            </a:r>
            <a:r>
              <a:rPr lang="en-US" sz="3600" dirty="0" smtClean="0">
                <a:latin typeface="Impact" panose="020B0806030902050204" pitchFamily="34" charset="0"/>
              </a:rPr>
              <a:t> i</a:t>
            </a:r>
            <a:r>
              <a:rPr lang="en-US" sz="3600" dirty="0" smtClean="0">
                <a:latin typeface="Impact" panose="020B0806030902050204" pitchFamily="34" charset="0"/>
              </a:rPr>
              <a:t>nsight</a:t>
            </a:r>
            <a:r>
              <a:rPr lang="en-US" sz="3600" dirty="0" smtClean="0">
                <a:latin typeface="Impact" panose="020B0806030902050204" pitchFamily="34" charset="0"/>
              </a:rPr>
              <a:t>:</a:t>
            </a:r>
            <a:endParaRPr lang="en-IN" sz="3600" dirty="0">
              <a:latin typeface="Impact" panose="020B0806030902050204" pitchFamily="34" charset="0"/>
            </a:endParaRPr>
          </a:p>
        </p:txBody>
      </p:sp>
      <p:sp>
        <p:nvSpPr>
          <p:cNvPr id="6" name="Rectangle 5"/>
          <p:cNvSpPr/>
          <p:nvPr/>
        </p:nvSpPr>
        <p:spPr>
          <a:xfrm>
            <a:off x="5064817" y="1392606"/>
            <a:ext cx="5294029" cy="4247317"/>
          </a:xfrm>
          <a:prstGeom prst="rect">
            <a:avLst/>
          </a:prstGeom>
        </p:spPr>
        <p:txBody>
          <a:bodyPr wrap="square">
            <a:spAutoFit/>
          </a:bodyPr>
          <a:lstStyle/>
          <a:p>
            <a:pPr marL="342900" indent="-342900">
              <a:buAutoNum type="arabicPeriod"/>
            </a:pPr>
            <a:r>
              <a:rPr lang="en-US" dirty="0">
                <a:solidFill>
                  <a:schemeClr val="accent2"/>
                </a:solidFill>
              </a:rPr>
              <a:t>Group products by occurrence:</a:t>
            </a:r>
          </a:p>
          <a:p>
            <a:endParaRPr lang="en-IN" dirty="0"/>
          </a:p>
          <a:p>
            <a:pPr marL="285750" indent="-285750">
              <a:buFont typeface="Courier New" panose="02070309020205020404" pitchFamily="49" charset="0"/>
              <a:buChar char="o"/>
            </a:pPr>
            <a:r>
              <a:rPr lang="en-IN" dirty="0">
                <a:solidFill>
                  <a:srgbClr val="FF0000"/>
                </a:solidFill>
              </a:rPr>
              <a:t> product _ </a:t>
            </a:r>
            <a:r>
              <a:rPr lang="en-IN" dirty="0" smtClean="0">
                <a:solidFill>
                  <a:srgbClr val="FF0000"/>
                </a:solidFill>
              </a:rPr>
              <a:t>sale</a:t>
            </a:r>
            <a:r>
              <a:rPr lang="en-IN" dirty="0" smtClean="0">
                <a:solidFill>
                  <a:srgbClr val="FF0000"/>
                </a:solidFill>
              </a:rPr>
              <a:t> </a:t>
            </a:r>
            <a:r>
              <a:rPr lang="en-IN" dirty="0">
                <a:solidFill>
                  <a:srgbClr val="FF0000"/>
                </a:solidFill>
              </a:rPr>
              <a:t>= </a:t>
            </a:r>
            <a:r>
              <a:rPr lang="en-IN" dirty="0" err="1" smtClean="0">
                <a:solidFill>
                  <a:srgbClr val="FF0000"/>
                </a:solidFill>
              </a:rPr>
              <a:t>df</a:t>
            </a:r>
            <a:r>
              <a:rPr lang="en-IN" dirty="0" smtClean="0">
                <a:solidFill>
                  <a:srgbClr val="FF0000"/>
                </a:solidFill>
              </a:rPr>
              <a:t>[‘</a:t>
            </a:r>
            <a:r>
              <a:rPr lang="en-IN" dirty="0">
                <a:solidFill>
                  <a:srgbClr val="FF0000"/>
                </a:solidFill>
              </a:rPr>
              <a:t>product’].value _  counts()</a:t>
            </a:r>
          </a:p>
          <a:p>
            <a:r>
              <a:rPr lang="en-IN" dirty="0"/>
              <a:t>Groups the dataset column ‘product’ and    counts how many times each product appears.</a:t>
            </a:r>
          </a:p>
          <a:p>
            <a:endParaRPr lang="en-IN" dirty="0"/>
          </a:p>
          <a:p>
            <a:pPr marL="342900" indent="-342900">
              <a:buAutoNum type="arabicPeriod" startAt="2"/>
            </a:pPr>
            <a:r>
              <a:rPr lang="en-IN" dirty="0">
                <a:solidFill>
                  <a:schemeClr val="accent2"/>
                </a:solidFill>
              </a:rPr>
              <a:t>Find </a:t>
            </a:r>
            <a:r>
              <a:rPr lang="en-IN" dirty="0" smtClean="0">
                <a:solidFill>
                  <a:schemeClr val="accent2"/>
                </a:solidFill>
              </a:rPr>
              <a:t>Top </a:t>
            </a:r>
            <a:r>
              <a:rPr lang="en-IN" dirty="0">
                <a:solidFill>
                  <a:schemeClr val="accent2"/>
                </a:solidFill>
              </a:rPr>
              <a:t>5 </a:t>
            </a:r>
            <a:r>
              <a:rPr lang="en-IN" dirty="0" smtClean="0">
                <a:solidFill>
                  <a:schemeClr val="accent2"/>
                </a:solidFill>
              </a:rPr>
              <a:t>selling products</a:t>
            </a:r>
            <a:r>
              <a:rPr lang="en-IN" dirty="0" smtClean="0">
                <a:solidFill>
                  <a:schemeClr val="accent2"/>
                </a:solidFill>
              </a:rPr>
              <a:t>:</a:t>
            </a:r>
            <a:endParaRPr lang="en-IN" dirty="0">
              <a:solidFill>
                <a:schemeClr val="accent2"/>
              </a:solidFill>
            </a:endParaRPr>
          </a:p>
          <a:p>
            <a:pPr marL="342900" indent="-342900">
              <a:buAutoNum type="arabicPeriod" startAt="2"/>
            </a:pPr>
            <a:endParaRPr lang="en-IN" dirty="0"/>
          </a:p>
          <a:p>
            <a:pPr marL="285750" indent="-285750">
              <a:buFont typeface="Courier New" panose="02070309020205020404" pitchFamily="49" charset="0"/>
              <a:buChar char="o"/>
            </a:pPr>
            <a:r>
              <a:rPr lang="en-IN" dirty="0">
                <a:solidFill>
                  <a:srgbClr val="FF0000"/>
                </a:solidFill>
              </a:rPr>
              <a:t>Top _ </a:t>
            </a:r>
            <a:r>
              <a:rPr lang="en-IN" dirty="0" smtClean="0">
                <a:solidFill>
                  <a:srgbClr val="FF0000"/>
                </a:solidFill>
              </a:rPr>
              <a:t>sale</a:t>
            </a:r>
            <a:r>
              <a:rPr lang="en-IN" dirty="0" smtClean="0">
                <a:solidFill>
                  <a:srgbClr val="FF0000"/>
                </a:solidFill>
              </a:rPr>
              <a:t> </a:t>
            </a:r>
            <a:r>
              <a:rPr lang="en-IN" dirty="0">
                <a:solidFill>
                  <a:srgbClr val="FF0000"/>
                </a:solidFill>
              </a:rPr>
              <a:t>= product _ </a:t>
            </a:r>
            <a:r>
              <a:rPr lang="en-IN" dirty="0" err="1" smtClean="0">
                <a:solidFill>
                  <a:srgbClr val="FF0000"/>
                </a:solidFill>
              </a:rPr>
              <a:t>sale.</a:t>
            </a:r>
            <a:r>
              <a:rPr lang="en-IN" dirty="0" err="1" smtClean="0">
                <a:solidFill>
                  <a:srgbClr val="FF0000"/>
                </a:solidFill>
              </a:rPr>
              <a:t>nlargest</a:t>
            </a:r>
            <a:r>
              <a:rPr lang="en-IN" dirty="0" smtClean="0">
                <a:solidFill>
                  <a:srgbClr val="FF0000"/>
                </a:solidFill>
              </a:rPr>
              <a:t>(5</a:t>
            </a:r>
            <a:r>
              <a:rPr lang="en-IN" dirty="0">
                <a:solidFill>
                  <a:srgbClr val="FF0000"/>
                </a:solidFill>
              </a:rPr>
              <a:t>)</a:t>
            </a:r>
          </a:p>
          <a:p>
            <a:r>
              <a:rPr lang="en-IN" dirty="0"/>
              <a:t>Finds the 5 products with the highest counts.</a:t>
            </a:r>
          </a:p>
          <a:p>
            <a:endParaRPr lang="en-IN" dirty="0">
              <a:solidFill>
                <a:schemeClr val="accent2"/>
              </a:solidFill>
            </a:endParaRPr>
          </a:p>
          <a:p>
            <a:pPr marL="342900" indent="-342900">
              <a:buAutoNum type="arabicPeriod" startAt="3"/>
            </a:pPr>
            <a:r>
              <a:rPr lang="en-IN" dirty="0">
                <a:solidFill>
                  <a:schemeClr val="accent2"/>
                </a:solidFill>
              </a:rPr>
              <a:t>Find </a:t>
            </a:r>
            <a:r>
              <a:rPr lang="en-IN" dirty="0" smtClean="0">
                <a:solidFill>
                  <a:schemeClr val="accent2"/>
                </a:solidFill>
              </a:rPr>
              <a:t>Least 5 selling Products</a:t>
            </a:r>
            <a:r>
              <a:rPr lang="en-IN" dirty="0">
                <a:solidFill>
                  <a:schemeClr val="accent2"/>
                </a:solidFill>
              </a:rPr>
              <a:t>:</a:t>
            </a:r>
          </a:p>
          <a:p>
            <a:endParaRPr lang="en-IN" dirty="0"/>
          </a:p>
          <a:p>
            <a:pPr marL="285750" indent="-285750">
              <a:buFont typeface="Courier New" panose="02070309020205020404" pitchFamily="49" charset="0"/>
              <a:buChar char="o"/>
            </a:pPr>
            <a:r>
              <a:rPr lang="en-IN" dirty="0" smtClean="0">
                <a:solidFill>
                  <a:srgbClr val="FF0000"/>
                </a:solidFill>
              </a:rPr>
              <a:t>Least</a:t>
            </a:r>
            <a:r>
              <a:rPr lang="en-IN" dirty="0" smtClean="0">
                <a:solidFill>
                  <a:srgbClr val="FF0000"/>
                </a:solidFill>
              </a:rPr>
              <a:t> </a:t>
            </a:r>
            <a:r>
              <a:rPr lang="en-IN" dirty="0">
                <a:solidFill>
                  <a:srgbClr val="FF0000"/>
                </a:solidFill>
              </a:rPr>
              <a:t>_ </a:t>
            </a:r>
            <a:r>
              <a:rPr lang="en-IN" dirty="0" smtClean="0">
                <a:solidFill>
                  <a:srgbClr val="FF0000"/>
                </a:solidFill>
              </a:rPr>
              <a:t>sale</a:t>
            </a:r>
            <a:r>
              <a:rPr lang="en-IN" dirty="0" smtClean="0">
                <a:solidFill>
                  <a:srgbClr val="FF0000"/>
                </a:solidFill>
              </a:rPr>
              <a:t> </a:t>
            </a:r>
            <a:r>
              <a:rPr lang="en-IN" dirty="0">
                <a:solidFill>
                  <a:srgbClr val="FF0000"/>
                </a:solidFill>
              </a:rPr>
              <a:t>= product </a:t>
            </a:r>
            <a:r>
              <a:rPr lang="en-IN" dirty="0" smtClean="0">
                <a:solidFill>
                  <a:srgbClr val="FF0000"/>
                </a:solidFill>
              </a:rPr>
              <a:t>_</a:t>
            </a:r>
            <a:r>
              <a:rPr lang="en-IN" dirty="0" err="1" smtClean="0">
                <a:solidFill>
                  <a:srgbClr val="FF0000"/>
                </a:solidFill>
              </a:rPr>
              <a:t>sale</a:t>
            </a:r>
            <a:r>
              <a:rPr lang="en-IN" dirty="0" err="1" smtClean="0">
                <a:solidFill>
                  <a:srgbClr val="FF0000"/>
                </a:solidFill>
              </a:rPr>
              <a:t>.nsmallest</a:t>
            </a:r>
            <a:r>
              <a:rPr lang="en-IN" dirty="0" smtClean="0">
                <a:solidFill>
                  <a:srgbClr val="FF0000"/>
                </a:solidFill>
              </a:rPr>
              <a:t>(5</a:t>
            </a:r>
            <a:r>
              <a:rPr lang="en-IN" dirty="0">
                <a:solidFill>
                  <a:srgbClr val="FF0000"/>
                </a:solidFill>
              </a:rPr>
              <a:t>)</a:t>
            </a:r>
          </a:p>
          <a:p>
            <a:r>
              <a:rPr lang="en-IN" dirty="0"/>
              <a:t>Finds the 5 product with the lowest counts.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369" y="938072"/>
            <a:ext cx="4609265" cy="5279848"/>
          </a:xfrm>
          <a:prstGeom prst="rect">
            <a:avLst/>
          </a:prstGeom>
        </p:spPr>
      </p:pic>
    </p:spTree>
    <p:extLst>
      <p:ext uri="{BB962C8B-B14F-4D97-AF65-F5344CB8AC3E}">
        <p14:creationId xmlns:p14="http://schemas.microsoft.com/office/powerpoint/2010/main" val="11337779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39486" y="1770743"/>
            <a:ext cx="1284514" cy="624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055" y="61179"/>
            <a:ext cx="956945" cy="956945"/>
          </a:xfrm>
          <a:prstGeom prst="rect">
            <a:avLst/>
          </a:prstGeom>
        </p:spPr>
      </p:pic>
      <p:sp>
        <p:nvSpPr>
          <p:cNvPr id="3" name="Rectangle 2"/>
          <p:cNvSpPr/>
          <p:nvPr/>
        </p:nvSpPr>
        <p:spPr>
          <a:xfrm>
            <a:off x="239486" y="315078"/>
            <a:ext cx="4855028" cy="5816977"/>
          </a:xfrm>
          <a:prstGeom prst="rect">
            <a:avLst/>
          </a:prstGeom>
        </p:spPr>
        <p:txBody>
          <a:bodyPr wrap="square">
            <a:spAutoFit/>
          </a:bodyPr>
          <a:lstStyle/>
          <a:p>
            <a:r>
              <a:rPr lang="en-US" sz="2000" dirty="0" smtClean="0">
                <a:solidFill>
                  <a:schemeClr val="accent2"/>
                </a:solidFill>
              </a:rPr>
              <a:t>4. Print Result:</a:t>
            </a:r>
          </a:p>
          <a:p>
            <a:endParaRPr lang="en-US" sz="2000" dirty="0" smtClean="0"/>
          </a:p>
          <a:p>
            <a:pPr marL="285750" indent="-285750">
              <a:buFont typeface="Courier New" panose="02070309020205020404" pitchFamily="49" charset="0"/>
              <a:buChar char="o"/>
            </a:pPr>
            <a:r>
              <a:rPr lang="en-US" sz="2000" dirty="0" smtClean="0"/>
              <a:t>Prints </a:t>
            </a:r>
            <a:r>
              <a:rPr lang="en-US" sz="2000" dirty="0"/>
              <a:t>the names of the Top 5 and </a:t>
            </a:r>
            <a:r>
              <a:rPr lang="en-US" sz="2000" dirty="0" smtClean="0"/>
              <a:t>Least</a:t>
            </a:r>
            <a:r>
              <a:rPr lang="en-US" sz="2000" dirty="0" smtClean="0"/>
              <a:t> </a:t>
            </a:r>
            <a:r>
              <a:rPr lang="en-US" sz="2000" dirty="0"/>
              <a:t>5 Products along with their counts.</a:t>
            </a:r>
          </a:p>
          <a:p>
            <a:endParaRPr lang="en-IN" sz="2000" dirty="0"/>
          </a:p>
          <a:p>
            <a:r>
              <a:rPr lang="en-IN" sz="2800" dirty="0" smtClean="0">
                <a:solidFill>
                  <a:srgbClr val="FF0000"/>
                </a:solidFill>
                <a:latin typeface="Impact" panose="020B0806030902050204" pitchFamily="34" charset="0"/>
              </a:rPr>
              <a:t>Out</a:t>
            </a:r>
            <a:r>
              <a:rPr lang="en-IN" sz="2800" dirty="0">
                <a:latin typeface="Impact" panose="020B0806030902050204" pitchFamily="34" charset="0"/>
              </a:rPr>
              <a:t>put:</a:t>
            </a:r>
          </a:p>
          <a:p>
            <a:endParaRPr lang="en-IN" sz="2000" dirty="0"/>
          </a:p>
          <a:p>
            <a:pPr marL="285750" indent="-285750">
              <a:buFont typeface="Arial" panose="020B0604020202020204" pitchFamily="34" charset="0"/>
              <a:buChar char="•"/>
            </a:pPr>
            <a:r>
              <a:rPr lang="en-IN" sz="2000" dirty="0">
                <a:latin typeface="Arial Rounded MT Bold" panose="020F0704030504030204" pitchFamily="34" charset="0"/>
              </a:rPr>
              <a:t>Top 5 </a:t>
            </a:r>
            <a:r>
              <a:rPr lang="en-IN" sz="2000" dirty="0" smtClean="0">
                <a:latin typeface="Arial Rounded MT Bold" panose="020F0704030504030204" pitchFamily="34" charset="0"/>
              </a:rPr>
              <a:t>Selling </a:t>
            </a:r>
            <a:r>
              <a:rPr lang="en-IN" sz="2000" dirty="0" smtClean="0">
                <a:latin typeface="Arial Rounded MT Bold" panose="020F0704030504030204" pitchFamily="34" charset="0"/>
              </a:rPr>
              <a:t>Products </a:t>
            </a:r>
            <a:r>
              <a:rPr lang="en-IN" sz="2000" dirty="0">
                <a:latin typeface="Arial Rounded MT Bold" panose="020F0704030504030204" pitchFamily="34" charset="0"/>
              </a:rPr>
              <a:t>by count:</a:t>
            </a:r>
          </a:p>
          <a:p>
            <a:pPr marL="457200" indent="-457200">
              <a:buFont typeface="+mj-lt"/>
              <a:buAutoNum type="arabicPeriod"/>
            </a:pPr>
            <a:endParaRPr lang="en-US" sz="2000" dirty="0"/>
          </a:p>
          <a:p>
            <a:pPr marL="457200" indent="-457200">
              <a:buFont typeface="+mj-lt"/>
              <a:buAutoNum type="arabicPeriod"/>
            </a:pPr>
            <a:r>
              <a:rPr lang="en-US" sz="2000" dirty="0"/>
              <a:t>Turmeric Powder/</a:t>
            </a:r>
            <a:r>
              <a:rPr lang="en-US" sz="2000" dirty="0" err="1"/>
              <a:t>Arisina</a:t>
            </a:r>
            <a:r>
              <a:rPr lang="en-US" sz="2000" dirty="0"/>
              <a:t> </a:t>
            </a:r>
            <a:r>
              <a:rPr lang="en-US" sz="2000" dirty="0" err="1"/>
              <a:t>Pudi</a:t>
            </a:r>
            <a:r>
              <a:rPr lang="en-US" sz="2000" dirty="0"/>
              <a:t>: 26</a:t>
            </a:r>
          </a:p>
          <a:p>
            <a:pPr marL="342900" indent="-342900">
              <a:buFont typeface="+mj-lt"/>
              <a:buAutoNum type="arabicPeriod"/>
            </a:pPr>
            <a:endParaRPr lang="en-US" sz="2000" dirty="0"/>
          </a:p>
          <a:p>
            <a:pPr marL="342900" indent="-342900">
              <a:buFont typeface="+mj-lt"/>
              <a:buAutoNum type="arabicPeriod"/>
            </a:pPr>
            <a:r>
              <a:rPr lang="en-US" sz="2000" dirty="0"/>
              <a:t>Extra virgin olive oil: 15</a:t>
            </a:r>
          </a:p>
          <a:p>
            <a:pPr marL="342900" indent="-342900">
              <a:buFont typeface="+mj-lt"/>
              <a:buAutoNum type="arabicPeriod"/>
            </a:pPr>
            <a:endParaRPr lang="en-US" sz="2000" dirty="0"/>
          </a:p>
          <a:p>
            <a:pPr marL="342900" indent="-342900">
              <a:buFont typeface="+mj-lt"/>
              <a:buAutoNum type="arabicPeriod"/>
            </a:pPr>
            <a:r>
              <a:rPr lang="en-US" sz="2000" dirty="0"/>
              <a:t>Cow Ghee/</a:t>
            </a:r>
            <a:r>
              <a:rPr lang="en-US" sz="2000" dirty="0" err="1"/>
              <a:t>Tupppa</a:t>
            </a:r>
            <a:r>
              <a:rPr lang="en-US" sz="2000" dirty="0"/>
              <a:t>: 14</a:t>
            </a:r>
          </a:p>
          <a:p>
            <a:pPr marL="342900" indent="-342900">
              <a:buFont typeface="+mj-lt"/>
              <a:buAutoNum type="arabicPeriod"/>
            </a:pPr>
            <a:endParaRPr lang="en-US" sz="2000" dirty="0"/>
          </a:p>
          <a:p>
            <a:pPr marL="342900" indent="-342900">
              <a:buFont typeface="+mj-lt"/>
              <a:buAutoNum type="arabicPeriod"/>
            </a:pPr>
            <a:r>
              <a:rPr lang="en-US" sz="2000" dirty="0"/>
              <a:t>Soft Drink: 12</a:t>
            </a:r>
          </a:p>
          <a:p>
            <a:pPr marL="342900" indent="-342900">
              <a:buFont typeface="+mj-lt"/>
              <a:buAutoNum type="arabicPeriod"/>
            </a:pPr>
            <a:endParaRPr lang="en-US" sz="2000" dirty="0"/>
          </a:p>
          <a:p>
            <a:pPr marL="342900" indent="-342900">
              <a:buFont typeface="+mj-lt"/>
              <a:buAutoNum type="arabicPeriod"/>
            </a:pPr>
            <a:r>
              <a:rPr lang="en-US" sz="2000" dirty="0" err="1" smtClean="0"/>
              <a:t>Colorsilk</a:t>
            </a:r>
            <a:r>
              <a:rPr lang="en-US" sz="2000" dirty="0" smtClean="0"/>
              <a:t> Hair </a:t>
            </a:r>
            <a:r>
              <a:rPr lang="en-US" sz="2000" dirty="0" err="1" smtClean="0"/>
              <a:t>colour</a:t>
            </a:r>
            <a:r>
              <a:rPr lang="en-US" sz="2000" dirty="0" smtClean="0"/>
              <a:t> with Keratin: 12</a:t>
            </a:r>
            <a:endParaRPr lang="en-US" sz="2000" dirty="0"/>
          </a:p>
        </p:txBody>
      </p:sp>
      <p:sp>
        <p:nvSpPr>
          <p:cNvPr id="4" name="Rectangle 3"/>
          <p:cNvSpPr/>
          <p:nvPr/>
        </p:nvSpPr>
        <p:spPr>
          <a:xfrm>
            <a:off x="5661569" y="1018124"/>
            <a:ext cx="5573486" cy="3785652"/>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Arial Rounded MT Bold" panose="020F0704030504030204" pitchFamily="34" charset="0"/>
              </a:rPr>
              <a:t>Least </a:t>
            </a:r>
            <a:r>
              <a:rPr lang="en-US" sz="2000" dirty="0" smtClean="0">
                <a:latin typeface="Arial Rounded MT Bold" panose="020F0704030504030204" pitchFamily="34" charset="0"/>
              </a:rPr>
              <a:t>5 Selling Products </a:t>
            </a:r>
            <a:r>
              <a:rPr lang="en-US" sz="2000" dirty="0">
                <a:latin typeface="Arial Rounded MT Bold" panose="020F0704030504030204" pitchFamily="34" charset="0"/>
              </a:rPr>
              <a:t>by count:</a:t>
            </a:r>
          </a:p>
          <a:p>
            <a:endParaRPr lang="en-US" sz="2000" dirty="0"/>
          </a:p>
          <a:p>
            <a:pPr marL="457200" indent="-457200">
              <a:buFont typeface="+mj-lt"/>
              <a:buAutoNum type="arabicPeriod"/>
            </a:pPr>
            <a:r>
              <a:rPr lang="en-US" sz="2000" dirty="0"/>
              <a:t>Chips – Mediterranean: 1</a:t>
            </a:r>
          </a:p>
          <a:p>
            <a:pPr marL="457200" indent="-457200">
              <a:buFont typeface="+mj-lt"/>
              <a:buAutoNum type="arabicPeriod"/>
            </a:pPr>
            <a:endParaRPr lang="en-US" sz="2000" dirty="0"/>
          </a:p>
          <a:p>
            <a:pPr marL="457200" indent="-457200">
              <a:buFont typeface="+mj-lt"/>
              <a:buAutoNum type="arabicPeriod"/>
            </a:pPr>
            <a:r>
              <a:rPr lang="en-US" sz="2000" dirty="0"/>
              <a:t>Smoked Cheese – Black Pepper , Sliced: 1</a:t>
            </a:r>
          </a:p>
          <a:p>
            <a:pPr marL="457200" indent="-457200">
              <a:buFont typeface="+mj-lt"/>
              <a:buAutoNum type="arabicPeriod"/>
            </a:pPr>
            <a:endParaRPr lang="en-US" sz="2000" dirty="0"/>
          </a:p>
          <a:p>
            <a:pPr marL="457200" indent="-457200">
              <a:buFont typeface="+mj-lt"/>
              <a:buAutoNum type="arabicPeriod"/>
            </a:pPr>
            <a:r>
              <a:rPr lang="en-US" sz="2000" dirty="0"/>
              <a:t>Variety Protein Bars Cranberry Orange – </a:t>
            </a:r>
            <a:r>
              <a:rPr lang="en-US" sz="2000" dirty="0" err="1"/>
              <a:t>Kesar</a:t>
            </a:r>
            <a:r>
              <a:rPr lang="en-US" sz="2000" dirty="0"/>
              <a:t> Almond Fudge-coconut: 1</a:t>
            </a:r>
          </a:p>
          <a:p>
            <a:pPr marL="457200" indent="-457200">
              <a:buFont typeface="+mj-lt"/>
              <a:buAutoNum type="arabicPeriod"/>
            </a:pPr>
            <a:endParaRPr lang="en-US" sz="2000" dirty="0"/>
          </a:p>
          <a:p>
            <a:pPr marL="457200" indent="-457200">
              <a:buFont typeface="+mj-lt"/>
              <a:buAutoNum type="arabicPeriod"/>
            </a:pPr>
            <a:r>
              <a:rPr lang="en-US" sz="2000" dirty="0" err="1"/>
              <a:t>Namkeen</a:t>
            </a:r>
            <a:r>
              <a:rPr lang="en-US" sz="2000" dirty="0"/>
              <a:t> – Mini Samosa: 1</a:t>
            </a:r>
          </a:p>
          <a:p>
            <a:pPr marL="457200" indent="-457200">
              <a:buFont typeface="+mj-lt"/>
              <a:buAutoNum type="arabicPeriod"/>
            </a:pPr>
            <a:endParaRPr lang="en-US" sz="2000" dirty="0"/>
          </a:p>
          <a:p>
            <a:pPr marL="457200" indent="-457200">
              <a:buFont typeface="+mj-lt"/>
              <a:buAutoNum type="arabicPeriod"/>
            </a:pPr>
            <a:r>
              <a:rPr lang="en-US" sz="2000" dirty="0"/>
              <a:t>Baked Cake Decorator – With Icing Tube: 1</a:t>
            </a:r>
            <a:endParaRPr lang="en-IN" sz="2000" dirty="0"/>
          </a:p>
        </p:txBody>
      </p:sp>
      <p:cxnSp>
        <p:nvCxnSpPr>
          <p:cNvPr id="6" name="Straight Connector 5"/>
          <p:cNvCxnSpPr/>
          <p:nvPr/>
        </p:nvCxnSpPr>
        <p:spPr>
          <a:xfrm flipH="1" flipV="1">
            <a:off x="5340299" y="666206"/>
            <a:ext cx="75484" cy="5404294"/>
          </a:xfrm>
          <a:prstGeom prst="line">
            <a:avLst/>
          </a:prstGeom>
          <a:ln w="38100">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4007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055" y="61179"/>
            <a:ext cx="956945" cy="956945"/>
          </a:xfrm>
          <a:prstGeom prst="rect">
            <a:avLst/>
          </a:prstGeom>
        </p:spPr>
      </p:pic>
      <p:sp>
        <p:nvSpPr>
          <p:cNvPr id="4" name="Rectangle 3"/>
          <p:cNvSpPr/>
          <p:nvPr/>
        </p:nvSpPr>
        <p:spPr>
          <a:xfrm>
            <a:off x="317862" y="647560"/>
            <a:ext cx="10746378" cy="954107"/>
          </a:xfrm>
          <a:prstGeom prst="rect">
            <a:avLst/>
          </a:prstGeom>
        </p:spPr>
        <p:txBody>
          <a:bodyPr wrap="square">
            <a:spAutoFit/>
          </a:bodyPr>
          <a:lstStyle/>
          <a:p>
            <a:pPr marL="457200" indent="-457200">
              <a:buFont typeface="Wingdings" panose="05000000000000000000" pitchFamily="2" charset="2"/>
              <a:buChar char="ü"/>
            </a:pPr>
            <a:r>
              <a:rPr lang="en-US" sz="2800" b="1" u="sng" dirty="0">
                <a:solidFill>
                  <a:schemeClr val="accent2"/>
                </a:solidFill>
                <a:latin typeface="Cambria" panose="02040503050406030204" pitchFamily="18" charset="0"/>
                <a:ea typeface="Cambria" panose="02040503050406030204" pitchFamily="18" charset="0"/>
              </a:rPr>
              <a:t>This is the Visual representation of the Top and least sold products.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3884" y="2028407"/>
            <a:ext cx="9779727" cy="3235924"/>
          </a:xfrm>
          <a:prstGeom prst="rect">
            <a:avLst/>
          </a:prstGeom>
        </p:spPr>
      </p:pic>
    </p:spTree>
    <p:extLst>
      <p:ext uri="{BB962C8B-B14F-4D97-AF65-F5344CB8AC3E}">
        <p14:creationId xmlns:p14="http://schemas.microsoft.com/office/powerpoint/2010/main" val="1680895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055" y="61179"/>
            <a:ext cx="956945" cy="956945"/>
          </a:xfrm>
          <a:prstGeom prst="rect">
            <a:avLst/>
          </a:prstGeom>
        </p:spPr>
      </p:pic>
      <p:sp>
        <p:nvSpPr>
          <p:cNvPr id="4" name="Rectangle 3"/>
          <p:cNvSpPr/>
          <p:nvPr/>
        </p:nvSpPr>
        <p:spPr>
          <a:xfrm>
            <a:off x="219581" y="5146153"/>
            <a:ext cx="11210419" cy="923330"/>
          </a:xfrm>
          <a:prstGeom prst="rect">
            <a:avLst/>
          </a:prstGeom>
        </p:spPr>
        <p:txBody>
          <a:bodyPr wrap="square">
            <a:spAutoFit/>
          </a:bodyPr>
          <a:lstStyle/>
          <a:p>
            <a:r>
              <a:rPr lang="en-US" dirty="0"/>
              <a:t>This chart shows the top 5 </a:t>
            </a:r>
            <a:r>
              <a:rPr lang="en-US" dirty="0" smtClean="0"/>
              <a:t>and Least 5 selling  </a:t>
            </a:r>
            <a:r>
              <a:rPr lang="en-US" dirty="0"/>
              <a:t>products based on the number of many times they were sold. Turmeric Powder / Asthma </a:t>
            </a:r>
            <a:r>
              <a:rPr lang="en-US" dirty="0" err="1"/>
              <a:t>Pudi</a:t>
            </a:r>
            <a:r>
              <a:rPr lang="en-US" dirty="0"/>
              <a:t> is the highest – selling product, while the least sold products include items like Baked cake decorator and Mini Samosa.</a:t>
            </a: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795" y="204870"/>
            <a:ext cx="10779990" cy="4610743"/>
          </a:xfrm>
          <a:prstGeom prst="rect">
            <a:avLst/>
          </a:prstGeom>
        </p:spPr>
      </p:pic>
    </p:spTree>
    <p:extLst>
      <p:ext uri="{BB962C8B-B14F-4D97-AF65-F5344CB8AC3E}">
        <p14:creationId xmlns:p14="http://schemas.microsoft.com/office/powerpoint/2010/main" val="2306407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31727" y="3638600"/>
            <a:ext cx="2123648" cy="528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055" y="61179"/>
            <a:ext cx="956945" cy="956945"/>
          </a:xfrm>
          <a:prstGeom prst="rect">
            <a:avLst/>
          </a:prstGeom>
        </p:spPr>
      </p:pic>
      <p:sp>
        <p:nvSpPr>
          <p:cNvPr id="3" name="Rectangle 2"/>
          <p:cNvSpPr/>
          <p:nvPr/>
        </p:nvSpPr>
        <p:spPr>
          <a:xfrm>
            <a:off x="331727" y="170319"/>
            <a:ext cx="10771702" cy="584775"/>
          </a:xfrm>
          <a:prstGeom prst="rect">
            <a:avLst/>
          </a:prstGeom>
        </p:spPr>
        <p:txBody>
          <a:bodyPr wrap="square">
            <a:spAutoFit/>
          </a:bodyPr>
          <a:lstStyle/>
          <a:p>
            <a:pPr marL="457200" indent="-457200">
              <a:buFont typeface="Wingdings" panose="05000000000000000000" pitchFamily="2" charset="2"/>
              <a:buChar char="q"/>
            </a:pPr>
            <a:r>
              <a:rPr lang="en-US" sz="3200" b="1" u="sng" dirty="0">
                <a:solidFill>
                  <a:schemeClr val="accent2"/>
                </a:solidFill>
                <a:latin typeface="Cambria" panose="02040503050406030204" pitchFamily="18" charset="0"/>
                <a:ea typeface="Cambria" panose="02040503050406030204" pitchFamily="18" charset="0"/>
              </a:rPr>
              <a:t>Step 6: Measuring discount on a certain item.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727" y="827760"/>
            <a:ext cx="7373379" cy="2810840"/>
          </a:xfrm>
          <a:prstGeom prst="rect">
            <a:avLst/>
          </a:prstGeom>
        </p:spPr>
      </p:pic>
      <p:sp>
        <p:nvSpPr>
          <p:cNvPr id="6" name="Rectangle 5"/>
          <p:cNvSpPr/>
          <p:nvPr/>
        </p:nvSpPr>
        <p:spPr>
          <a:xfrm>
            <a:off x="331727" y="3638600"/>
            <a:ext cx="2064989" cy="523220"/>
          </a:xfrm>
          <a:prstGeom prst="rect">
            <a:avLst/>
          </a:prstGeom>
        </p:spPr>
        <p:txBody>
          <a:bodyPr wrap="none">
            <a:spAutoFit/>
          </a:bodyPr>
          <a:lstStyle/>
          <a:p>
            <a:r>
              <a:rPr lang="en-US" sz="2800" dirty="0" smtClean="0">
                <a:solidFill>
                  <a:srgbClr val="FF0000"/>
                </a:solidFill>
                <a:latin typeface="Impact" panose="020B0806030902050204" pitchFamily="34" charset="0"/>
              </a:rPr>
              <a:t>Key </a:t>
            </a:r>
            <a:r>
              <a:rPr lang="en-US" sz="2800" dirty="0" smtClean="0">
                <a:latin typeface="Impact" panose="020B0806030902050204" pitchFamily="34" charset="0"/>
              </a:rPr>
              <a:t>Insights:</a:t>
            </a:r>
            <a:endParaRPr lang="en-US" sz="2800" dirty="0">
              <a:latin typeface="Impact" panose="020B0806030902050204" pitchFamily="34" charset="0"/>
            </a:endParaRPr>
          </a:p>
        </p:txBody>
      </p:sp>
      <p:sp>
        <p:nvSpPr>
          <p:cNvPr id="7" name="Rectangle 6"/>
          <p:cNvSpPr/>
          <p:nvPr/>
        </p:nvSpPr>
        <p:spPr>
          <a:xfrm>
            <a:off x="331727" y="4295531"/>
            <a:ext cx="6096000" cy="923330"/>
          </a:xfrm>
          <a:prstGeom prst="rect">
            <a:avLst/>
          </a:prstGeom>
        </p:spPr>
        <p:txBody>
          <a:bodyPr>
            <a:spAutoFit/>
          </a:bodyPr>
          <a:lstStyle/>
          <a:p>
            <a:pPr marL="342900" indent="-342900">
              <a:buAutoNum type="arabicPeriod"/>
            </a:pPr>
            <a:r>
              <a:rPr lang="en-US" dirty="0">
                <a:solidFill>
                  <a:srgbClr val="FF0000"/>
                </a:solidFill>
              </a:rPr>
              <a:t>Discount calculations:</a:t>
            </a:r>
          </a:p>
          <a:p>
            <a:endParaRPr lang="en-US" dirty="0"/>
          </a:p>
          <a:p>
            <a:pPr marL="285750" indent="-285750">
              <a:buFont typeface="Courier New" panose="02070309020205020404" pitchFamily="49" charset="0"/>
              <a:buChar char="o"/>
            </a:pPr>
            <a:r>
              <a:rPr lang="en-US" dirty="0"/>
              <a:t>The discount percentage is calculated using the formula:</a:t>
            </a:r>
            <a:endParaRPr lang="en-US" dirty="0"/>
          </a:p>
        </p:txBody>
      </p:sp>
      <p:pic>
        <p:nvPicPr>
          <p:cNvPr id="8" name="Picture 7">
            <a:extLst>
              <a:ext uri="{FF2B5EF4-FFF2-40B4-BE49-F238E27FC236}">
                <a16:creationId xmlns="" xmlns:a16="http://schemas.microsoft.com/office/drawing/2014/main" xmlns:lc="http://schemas.openxmlformats.org/drawingml/2006/lockedCanvas" id="{BD6F8107-0B95-9493-B3D5-E868F3FD64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293" y="5218861"/>
            <a:ext cx="4012164" cy="962159"/>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2674554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055" y="61179"/>
            <a:ext cx="956945" cy="95694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657" y="196594"/>
            <a:ext cx="8801966" cy="4910983"/>
          </a:xfrm>
          <a:prstGeom prst="rect">
            <a:avLst/>
          </a:prstGeom>
        </p:spPr>
      </p:pic>
      <p:sp>
        <p:nvSpPr>
          <p:cNvPr id="4" name="Rectangle 3"/>
          <p:cNvSpPr/>
          <p:nvPr/>
        </p:nvSpPr>
        <p:spPr>
          <a:xfrm>
            <a:off x="295539" y="5630797"/>
            <a:ext cx="10971398" cy="1261884"/>
          </a:xfrm>
          <a:prstGeom prst="rect">
            <a:avLst/>
          </a:prstGeom>
        </p:spPr>
        <p:txBody>
          <a:bodyPr wrap="square">
            <a:spAutoFit/>
          </a:bodyPr>
          <a:lstStyle/>
          <a:p>
            <a:r>
              <a:rPr lang="en-US" sz="2000" dirty="0"/>
              <a:t>Top 5 </a:t>
            </a:r>
            <a:r>
              <a:rPr lang="en-US" sz="2000" dirty="0" smtClean="0"/>
              <a:t>Records: the short function is used for shorting the discount percentage column according to discount in ascending order . </a:t>
            </a:r>
            <a:endParaRPr lang="en-US" sz="2000" dirty="0"/>
          </a:p>
          <a:p>
            <a:pPr marL="342900" indent="-342900">
              <a:buAutoNum type="arabicPeriod"/>
            </a:pPr>
            <a:endParaRPr lang="en-US" dirty="0"/>
          </a:p>
          <a:p>
            <a:endParaRPr lang="en-IN" dirty="0"/>
          </a:p>
        </p:txBody>
      </p:sp>
      <p:sp>
        <p:nvSpPr>
          <p:cNvPr id="7" name="Rectangle 6"/>
          <p:cNvSpPr/>
          <p:nvPr/>
        </p:nvSpPr>
        <p:spPr>
          <a:xfrm>
            <a:off x="6359657" y="5319823"/>
            <a:ext cx="4907280" cy="400110"/>
          </a:xfrm>
          <a:prstGeom prst="rect">
            <a:avLst/>
          </a:prstGeom>
        </p:spPr>
        <p:txBody>
          <a:bodyPr wrap="square">
            <a:spAutoFit/>
          </a:bodyPr>
          <a:lstStyle/>
          <a:p>
            <a:r>
              <a:rPr lang="en-US" sz="2000" dirty="0" smtClean="0">
                <a:solidFill>
                  <a:schemeClr val="accent2"/>
                </a:solidFill>
              </a:rPr>
              <a:t> </a:t>
            </a:r>
            <a:endParaRPr lang="en-US" dirty="0"/>
          </a:p>
        </p:txBody>
      </p:sp>
      <p:sp>
        <p:nvSpPr>
          <p:cNvPr id="8" name="TextBox 7"/>
          <p:cNvSpPr txBox="1"/>
          <p:nvPr/>
        </p:nvSpPr>
        <p:spPr>
          <a:xfrm>
            <a:off x="263657" y="5107577"/>
            <a:ext cx="5549314" cy="523220"/>
          </a:xfrm>
          <a:prstGeom prst="rect">
            <a:avLst/>
          </a:prstGeom>
          <a:noFill/>
        </p:spPr>
        <p:txBody>
          <a:bodyPr wrap="square" rtlCol="0">
            <a:spAutoFit/>
          </a:bodyPr>
          <a:lstStyle/>
          <a:p>
            <a:r>
              <a:rPr lang="en-US" sz="2800" dirty="0" smtClean="0">
                <a:solidFill>
                  <a:schemeClr val="accent2"/>
                </a:solidFill>
                <a:latin typeface="Cambria" panose="02040503050406030204" pitchFamily="18" charset="0"/>
                <a:ea typeface="Cambria" panose="02040503050406030204" pitchFamily="18" charset="0"/>
              </a:rPr>
              <a:t>1.  Top 5 Discounted Records : </a:t>
            </a:r>
            <a:endParaRPr lang="en-US" sz="2800" dirty="0">
              <a:solidFill>
                <a:schemeClr val="accent2"/>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731596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055" y="61179"/>
            <a:ext cx="956945" cy="956945"/>
          </a:xfrm>
          <a:prstGeom prst="rect">
            <a:avLst/>
          </a:prstGeom>
        </p:spPr>
      </p:pic>
      <p:sp>
        <p:nvSpPr>
          <p:cNvPr id="3" name="Rectangle 2"/>
          <p:cNvSpPr/>
          <p:nvPr/>
        </p:nvSpPr>
        <p:spPr>
          <a:xfrm>
            <a:off x="474170" y="1683247"/>
            <a:ext cx="3232744" cy="584775"/>
          </a:xfrm>
          <a:prstGeom prst="rect">
            <a:avLst/>
          </a:prstGeom>
        </p:spPr>
        <p:txBody>
          <a:bodyPr wrap="none">
            <a:spAutoFit/>
          </a:bodyPr>
          <a:lstStyle/>
          <a:p>
            <a:r>
              <a:rPr lang="en-US" sz="3200" b="1" u="sng" dirty="0">
                <a:solidFill>
                  <a:schemeClr val="accent2"/>
                </a:solidFill>
                <a:latin typeface="Cambria" panose="02040503050406030204" pitchFamily="18" charset="0"/>
                <a:ea typeface="Cambria" panose="02040503050406030204" pitchFamily="18" charset="0"/>
              </a:rPr>
              <a:t>3. Observations:</a:t>
            </a:r>
          </a:p>
        </p:txBody>
      </p:sp>
      <p:sp>
        <p:nvSpPr>
          <p:cNvPr id="4" name="Rectangle 3"/>
          <p:cNvSpPr/>
          <p:nvPr/>
        </p:nvSpPr>
        <p:spPr>
          <a:xfrm>
            <a:off x="474170" y="2316200"/>
            <a:ext cx="10328813" cy="3970318"/>
          </a:xfrm>
          <a:prstGeom prst="rect">
            <a:avLst/>
          </a:prstGeom>
        </p:spPr>
        <p:txBody>
          <a:bodyPr wrap="square">
            <a:spAutoFit/>
          </a:bodyPr>
          <a:lstStyle/>
          <a:p>
            <a:pPr marL="285750" indent="-285750">
              <a:buFont typeface="Courier New" panose="02070309020205020404" pitchFamily="49" charset="0"/>
              <a:buChar char="o"/>
            </a:pPr>
            <a:endParaRPr lang="en-US" dirty="0" smtClean="0"/>
          </a:p>
          <a:p>
            <a:pPr marL="342900" indent="-342900">
              <a:buFont typeface="+mj-lt"/>
              <a:buAutoNum type="arabicPeriod"/>
            </a:pPr>
            <a:r>
              <a:rPr lang="en-US" dirty="0"/>
              <a:t>Top Discounts: The highest discount percentage exceeds 80% for some products, such as the "NHS 860 Temperature Control Professional Hair" with a discount of 80.492717% and the "Decorative Party Light Big Star" with 80.992112</a:t>
            </a:r>
            <a:r>
              <a:rPr lang="en-US" dirty="0" smtClean="0"/>
              <a:t>%.</a:t>
            </a:r>
          </a:p>
          <a:p>
            <a:pPr marL="342900" indent="-342900">
              <a:buFont typeface="+mj-lt"/>
              <a:buAutoNum type="arabicPeriod"/>
            </a:pPr>
            <a:endParaRPr lang="en-US" dirty="0" smtClean="0"/>
          </a:p>
          <a:p>
            <a:pPr marL="342900" indent="-342900">
              <a:buFont typeface="+mj-lt"/>
              <a:buAutoNum type="arabicPeriod"/>
            </a:pPr>
            <a:r>
              <a:rPr lang="en-US" dirty="0" smtClean="0"/>
              <a:t>Curry </a:t>
            </a:r>
            <a:r>
              <a:rPr lang="en-US" dirty="0"/>
              <a:t>Leaves: Despite its low market price (15.0), Curry Leaves has a high discount percentage of 83.666667%, highlighting that low-priced items may still have substantial discounts</a:t>
            </a:r>
            <a:r>
              <a:rPr lang="en-US" dirty="0" smtClean="0"/>
              <a:t>.</a:t>
            </a:r>
          </a:p>
          <a:p>
            <a:pPr marL="342900" indent="-342900">
              <a:buFont typeface="+mj-lt"/>
              <a:buAutoNum type="arabicPeriod"/>
            </a:pPr>
            <a:endParaRPr lang="en-US" dirty="0" smtClean="0"/>
          </a:p>
          <a:p>
            <a:pPr marL="342900" indent="-342900">
              <a:buFont typeface="+mj-lt"/>
              <a:buAutoNum type="arabicPeriod"/>
            </a:pPr>
            <a:r>
              <a:rPr lang="en-US" dirty="0" smtClean="0"/>
              <a:t>Pricing</a:t>
            </a:r>
            <a:r>
              <a:rPr lang="en-US" dirty="0"/>
              <a:t>: The </a:t>
            </a:r>
            <a:r>
              <a:rPr lang="en-US" dirty="0" smtClean="0"/>
              <a:t>sale price </a:t>
            </a:r>
            <a:r>
              <a:rPr lang="en-US" dirty="0"/>
              <a:t>values for the top 5 products with the highest discounts range between 2.45 and 467.00, indicating significant reductions from their market prices</a:t>
            </a:r>
            <a:r>
              <a:rPr lang="en-US" dirty="0" smtClean="0"/>
              <a:t>.</a:t>
            </a:r>
          </a:p>
          <a:p>
            <a:pPr marL="342900" indent="-342900">
              <a:buFont typeface="+mj-lt"/>
              <a:buAutoNum type="arabicPeriod"/>
            </a:pPr>
            <a:endParaRPr lang="en-US" dirty="0" smtClean="0"/>
          </a:p>
          <a:p>
            <a:pPr marL="342900" indent="-342900">
              <a:buFont typeface="+mj-lt"/>
              <a:buAutoNum type="arabicPeriod"/>
            </a:pPr>
            <a:r>
              <a:rPr lang="en-US" dirty="0" smtClean="0"/>
              <a:t>Least </a:t>
            </a:r>
            <a:r>
              <a:rPr lang="en-US" dirty="0"/>
              <a:t>Discounts Issue: For the least 5 products with the lowest discounts, the </a:t>
            </a:r>
            <a:r>
              <a:rPr lang="en-US" dirty="0" smtClean="0"/>
              <a:t>sale price </a:t>
            </a:r>
            <a:r>
              <a:rPr lang="en-US" dirty="0"/>
              <a:t>and Discount percentage columns are displaying </a:t>
            </a:r>
            <a:r>
              <a:rPr lang="en-US" dirty="0" err="1"/>
              <a:t>NaN</a:t>
            </a:r>
            <a:r>
              <a:rPr lang="en-US" dirty="0"/>
              <a:t> values, which suggests missing or incorrect data for those items</a:t>
            </a:r>
            <a:r>
              <a:rPr lang="en-US" dirty="0" smtClean="0"/>
              <a:t>.</a:t>
            </a:r>
          </a:p>
          <a:p>
            <a:pPr marL="342900" indent="-342900">
              <a:buFont typeface="+mj-lt"/>
              <a:buAutoNum type="arabicPeriod"/>
            </a:pPr>
            <a:endParaRPr lang="en-US" dirty="0" smtClean="0"/>
          </a:p>
        </p:txBody>
      </p:sp>
      <p:sp>
        <p:nvSpPr>
          <p:cNvPr id="5" name="Rectangle 4"/>
          <p:cNvSpPr/>
          <p:nvPr/>
        </p:nvSpPr>
        <p:spPr>
          <a:xfrm>
            <a:off x="474170" y="896094"/>
            <a:ext cx="10328813" cy="646331"/>
          </a:xfrm>
          <a:prstGeom prst="rect">
            <a:avLst/>
          </a:prstGeom>
        </p:spPr>
        <p:txBody>
          <a:bodyPr wrap="square">
            <a:spAutoFit/>
          </a:bodyPr>
          <a:lstStyle/>
          <a:p>
            <a:r>
              <a:rPr lang="en-US" dirty="0" smtClean="0"/>
              <a:t>Least </a:t>
            </a:r>
            <a:r>
              <a:rPr lang="en-US" dirty="0"/>
              <a:t>5 Records: Again I used here the short function for getting least discounted products which is showing in the above.  </a:t>
            </a:r>
            <a:endParaRPr lang="en-US" dirty="0"/>
          </a:p>
        </p:txBody>
      </p:sp>
      <p:sp>
        <p:nvSpPr>
          <p:cNvPr id="6" name="TextBox 5"/>
          <p:cNvSpPr txBox="1"/>
          <p:nvPr/>
        </p:nvSpPr>
        <p:spPr>
          <a:xfrm>
            <a:off x="474170" y="263141"/>
            <a:ext cx="4110893" cy="584775"/>
          </a:xfrm>
          <a:prstGeom prst="rect">
            <a:avLst/>
          </a:prstGeom>
          <a:noFill/>
        </p:spPr>
        <p:txBody>
          <a:bodyPr wrap="square" rtlCol="0">
            <a:spAutoFit/>
          </a:bodyPr>
          <a:lstStyle/>
          <a:p>
            <a:r>
              <a:rPr lang="en-US" sz="3200" b="1" u="sng" dirty="0" smtClean="0">
                <a:solidFill>
                  <a:schemeClr val="accent2"/>
                </a:solidFill>
                <a:latin typeface="Cambria" panose="02040503050406030204" pitchFamily="18" charset="0"/>
                <a:ea typeface="Cambria" panose="02040503050406030204" pitchFamily="18" charset="0"/>
              </a:rPr>
              <a:t>2.  Least 5 Record :  </a:t>
            </a:r>
            <a:endParaRPr lang="en-US" sz="3200" b="1" u="sng" dirty="0">
              <a:solidFill>
                <a:schemeClr val="accent2"/>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817445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055" y="61179"/>
            <a:ext cx="956945" cy="956945"/>
          </a:xfrm>
          <a:prstGeom prst="rect">
            <a:avLst/>
          </a:prstGeom>
        </p:spPr>
      </p:pic>
      <p:sp>
        <p:nvSpPr>
          <p:cNvPr id="3" name="Rectangle 2"/>
          <p:cNvSpPr/>
          <p:nvPr/>
        </p:nvSpPr>
        <p:spPr>
          <a:xfrm>
            <a:off x="252548" y="539651"/>
            <a:ext cx="10685417" cy="4924425"/>
          </a:xfrm>
          <a:prstGeom prst="rect">
            <a:avLst/>
          </a:prstGeom>
        </p:spPr>
        <p:txBody>
          <a:bodyPr wrap="square">
            <a:spAutoFit/>
          </a:bodyPr>
          <a:lstStyle/>
          <a:p>
            <a:pPr marL="342900" indent="-342900">
              <a:buAutoNum type="arabicPeriod" startAt="5"/>
            </a:pPr>
            <a:r>
              <a:rPr lang="en-US" sz="1600" dirty="0" smtClean="0"/>
              <a:t>Product </a:t>
            </a:r>
            <a:r>
              <a:rPr lang="en-US" sz="1600" dirty="0"/>
              <a:t>Variety: Products range from food items like "Curry Leaves" to appliances like "Fruit &amp; Vegetables </a:t>
            </a:r>
            <a:endParaRPr lang="en-US" sz="1600" dirty="0" smtClean="0"/>
          </a:p>
          <a:p>
            <a:r>
              <a:rPr lang="en-US" sz="1600" dirty="0" smtClean="0"/>
              <a:t>       Hand Juicer" and tools like "Spatula," reflecting diverse categories.</a:t>
            </a:r>
          </a:p>
          <a:p>
            <a:endParaRPr lang="en-US" sz="1600" dirty="0" smtClean="0"/>
          </a:p>
          <a:p>
            <a:r>
              <a:rPr lang="en-US" sz="1600" dirty="0" smtClean="0"/>
              <a:t>6.   Missing </a:t>
            </a:r>
            <a:r>
              <a:rPr lang="en-US" sz="1600" dirty="0"/>
              <a:t>Discount Info: Items like "Powder - </a:t>
            </a:r>
            <a:r>
              <a:rPr lang="en-US" sz="1600" dirty="0" err="1"/>
              <a:t>Sambar</a:t>
            </a:r>
            <a:r>
              <a:rPr lang="en-US" sz="1600" dirty="0"/>
              <a:t>" and "Steel Fork" appear in the "Lowest </a:t>
            </a:r>
            <a:r>
              <a:rPr lang="en-US" sz="1600" dirty="0" smtClean="0"/>
              <a:t>Discount“</a:t>
            </a:r>
          </a:p>
          <a:p>
            <a:r>
              <a:rPr lang="en-US" sz="1600" dirty="0"/>
              <a:t> </a:t>
            </a:r>
            <a:r>
              <a:rPr lang="en-US" sz="1600" dirty="0" smtClean="0"/>
              <a:t>     section</a:t>
            </a:r>
            <a:r>
              <a:rPr lang="en-US" sz="1600" dirty="0"/>
              <a:t>, but their corresponding discounts are not shown, which likely points to an issue in data filtering  </a:t>
            </a:r>
            <a:endParaRPr lang="en-US" sz="1600" dirty="0" smtClean="0"/>
          </a:p>
          <a:p>
            <a:r>
              <a:rPr lang="en-US" sz="1600" dirty="0" smtClean="0"/>
              <a:t>      calculations.</a:t>
            </a:r>
          </a:p>
          <a:p>
            <a:endParaRPr lang="en-US" sz="1600" dirty="0" smtClean="0"/>
          </a:p>
          <a:p>
            <a:pPr marL="342900" indent="-342900">
              <a:buAutoNum type="arabicPeriod" startAt="7"/>
            </a:pPr>
            <a:r>
              <a:rPr lang="en-US" sz="1600" dirty="0" smtClean="0"/>
              <a:t>Data </a:t>
            </a:r>
            <a:r>
              <a:rPr lang="en-US" sz="1600" dirty="0"/>
              <a:t>Gaps: The occurrence of </a:t>
            </a:r>
            <a:r>
              <a:rPr lang="en-US" sz="1600" dirty="0" err="1"/>
              <a:t>NaN</a:t>
            </a:r>
            <a:r>
              <a:rPr lang="en-US" sz="1600" dirty="0"/>
              <a:t> values in the "</a:t>
            </a:r>
            <a:r>
              <a:rPr lang="en-US" sz="1600" dirty="0" smtClean="0"/>
              <a:t>sale price</a:t>
            </a:r>
            <a:r>
              <a:rPr lang="en-US" sz="1600" dirty="0"/>
              <a:t>" and "Discount percentage" columns may result </a:t>
            </a:r>
            <a:endParaRPr lang="en-US" sz="1600" dirty="0" smtClean="0"/>
          </a:p>
          <a:p>
            <a:r>
              <a:rPr lang="en-US" sz="1600" dirty="0"/>
              <a:t> </a:t>
            </a:r>
            <a:r>
              <a:rPr lang="en-US" sz="1600" dirty="0" smtClean="0"/>
              <a:t>     from </a:t>
            </a:r>
            <a:r>
              <a:rPr lang="en-US" sz="1600" dirty="0"/>
              <a:t>incomplete data or errors during calculations</a:t>
            </a:r>
            <a:r>
              <a:rPr lang="en-US" sz="1600" dirty="0" smtClean="0"/>
              <a:t>.</a:t>
            </a:r>
          </a:p>
          <a:p>
            <a:endParaRPr lang="en-US" sz="1600" dirty="0" smtClean="0"/>
          </a:p>
          <a:p>
            <a:pPr marL="342900" indent="-342900">
              <a:buAutoNum type="arabicPeriod" startAt="8"/>
            </a:pPr>
            <a:r>
              <a:rPr lang="en-US" sz="1600" dirty="0" smtClean="0"/>
              <a:t>Extreme </a:t>
            </a:r>
            <a:r>
              <a:rPr lang="en-US" sz="1600" dirty="0"/>
              <a:t>Differences: While the highest discounts exceed 80%, the lowest discounts might be very minor, </a:t>
            </a:r>
            <a:r>
              <a:rPr lang="en-US" sz="1600" dirty="0" smtClean="0"/>
              <a:t>but</a:t>
            </a:r>
          </a:p>
          <a:p>
            <a:r>
              <a:rPr lang="en-US" sz="1600" dirty="0"/>
              <a:t> </a:t>
            </a:r>
            <a:r>
              <a:rPr lang="en-US" sz="1600" dirty="0" smtClean="0"/>
              <a:t>      </a:t>
            </a:r>
            <a:r>
              <a:rPr lang="en-US" sz="1600" dirty="0"/>
              <a:t>due to missing data (</a:t>
            </a:r>
            <a:r>
              <a:rPr lang="en-US" sz="1600" dirty="0" err="1"/>
              <a:t>NaN</a:t>
            </a:r>
            <a:r>
              <a:rPr lang="en-US" sz="1600" dirty="0"/>
              <a:t>), we cannot confirm exact values</a:t>
            </a:r>
            <a:r>
              <a:rPr lang="en-US" sz="1600" dirty="0" smtClean="0"/>
              <a:t>.</a:t>
            </a:r>
          </a:p>
          <a:p>
            <a:endParaRPr lang="en-US" sz="1600" dirty="0" smtClean="0"/>
          </a:p>
          <a:p>
            <a:pPr marL="342900" indent="-342900">
              <a:buAutoNum type="arabicPeriod" startAt="9"/>
            </a:pPr>
            <a:r>
              <a:rPr lang="en-US" sz="1600" dirty="0" smtClean="0"/>
              <a:t>Format </a:t>
            </a:r>
            <a:r>
              <a:rPr lang="en-US" sz="1600" dirty="0"/>
              <a:t>Consistency: The table displays well-structured results for the top 5 discounts, but the presence of </a:t>
            </a:r>
            <a:endParaRPr lang="en-US" sz="1600" dirty="0" smtClean="0"/>
          </a:p>
          <a:p>
            <a:r>
              <a:rPr lang="en-US" sz="1600" dirty="0"/>
              <a:t> </a:t>
            </a:r>
            <a:r>
              <a:rPr lang="en-US" sz="1600" dirty="0" smtClean="0"/>
              <a:t>      </a:t>
            </a:r>
            <a:r>
              <a:rPr lang="en-US" sz="1600" dirty="0" err="1" smtClean="0"/>
              <a:t>NaN</a:t>
            </a:r>
            <a:r>
              <a:rPr lang="en-US" sz="1600" dirty="0" smtClean="0"/>
              <a:t> </a:t>
            </a:r>
            <a:r>
              <a:rPr lang="en-US" sz="1600" dirty="0"/>
              <a:t>values in the "least discounts" section hampers clarity and usability</a:t>
            </a:r>
            <a:r>
              <a:rPr lang="en-US" sz="1600" dirty="0" smtClean="0"/>
              <a:t>.</a:t>
            </a:r>
          </a:p>
          <a:p>
            <a:endParaRPr lang="en-US" sz="1600" dirty="0" smtClean="0"/>
          </a:p>
          <a:p>
            <a:r>
              <a:rPr lang="en-US" sz="1600" dirty="0" smtClean="0"/>
              <a:t>10</a:t>
            </a:r>
            <a:r>
              <a:rPr lang="en-US" sz="1600" dirty="0"/>
              <a:t>. </a:t>
            </a:r>
            <a:r>
              <a:rPr lang="en-US" sz="1600" dirty="0" smtClean="0"/>
              <a:t>Conclusion</a:t>
            </a:r>
            <a:r>
              <a:rPr lang="en-US" sz="1600" dirty="0"/>
              <a:t>: The output highlights discrepancies in the least discount section and showcases products with </a:t>
            </a:r>
            <a:endParaRPr lang="en-US" sz="1600" dirty="0" smtClean="0"/>
          </a:p>
          <a:p>
            <a:r>
              <a:rPr lang="en-US" sz="1600" dirty="0"/>
              <a:t> </a:t>
            </a:r>
            <a:r>
              <a:rPr lang="en-US" sz="1600" dirty="0" smtClean="0"/>
              <a:t>      very </a:t>
            </a:r>
            <a:r>
              <a:rPr lang="en-US" sz="1600" dirty="0"/>
              <a:t>steep discounts in the top 5 list. Data cleaning and validation are needed for the "least discount" items </a:t>
            </a:r>
            <a:endParaRPr lang="en-US" sz="1600" dirty="0" smtClean="0"/>
          </a:p>
          <a:p>
            <a:r>
              <a:rPr lang="en-US" sz="1600" dirty="0"/>
              <a:t> </a:t>
            </a:r>
            <a:r>
              <a:rPr lang="en-US" sz="1600" dirty="0" smtClean="0"/>
              <a:t>      to </a:t>
            </a:r>
            <a:r>
              <a:rPr lang="en-US" sz="1600" dirty="0"/>
              <a:t>ensure accurate representation.</a:t>
            </a:r>
          </a:p>
        </p:txBody>
      </p:sp>
    </p:spTree>
    <p:extLst>
      <p:ext uri="{BB962C8B-B14F-4D97-AF65-F5344CB8AC3E}">
        <p14:creationId xmlns:p14="http://schemas.microsoft.com/office/powerpoint/2010/main" val="261543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4323" y="105013"/>
            <a:ext cx="6432866" cy="646331"/>
          </a:xfrm>
          <a:prstGeom prst="rect">
            <a:avLst/>
          </a:prstGeom>
        </p:spPr>
        <p:txBody>
          <a:bodyPr wrap="square">
            <a:spAutoFit/>
          </a:bodyPr>
          <a:lstStyle/>
          <a:p>
            <a:r>
              <a:rPr lang="en-US" sz="3600" b="1" u="sng" dirty="0">
                <a:solidFill>
                  <a:schemeClr val="accent2"/>
                </a:solidFill>
                <a:latin typeface="Cambria" panose="02040503050406030204" pitchFamily="18" charset="0"/>
                <a:ea typeface="Cambria" panose="02040503050406030204" pitchFamily="18" charset="0"/>
              </a:rPr>
              <a:t>ABOUT BIG BASKET</a:t>
            </a:r>
          </a:p>
        </p:txBody>
      </p:sp>
      <p:sp>
        <p:nvSpPr>
          <p:cNvPr id="5" name="Rectangle 4"/>
          <p:cNvSpPr/>
          <p:nvPr/>
        </p:nvSpPr>
        <p:spPr>
          <a:xfrm>
            <a:off x="464323" y="751344"/>
            <a:ext cx="10770732" cy="5324535"/>
          </a:xfrm>
          <a:prstGeom prst="rect">
            <a:avLst/>
          </a:prstGeom>
        </p:spPr>
        <p:txBody>
          <a:bodyPr wrap="square">
            <a:spAutoFit/>
          </a:bodyPr>
          <a:lstStyle/>
          <a:p>
            <a:pPr marL="342900" indent="-342900">
              <a:buFont typeface="Wingdings" panose="05000000000000000000" pitchFamily="2" charset="2"/>
              <a:buChar char="v"/>
            </a:pPr>
            <a:r>
              <a:rPr lang="en-US" sz="2000" dirty="0">
                <a:solidFill>
                  <a:schemeClr val="accent1"/>
                </a:solidFill>
              </a:rPr>
              <a:t>Big Basket </a:t>
            </a:r>
            <a:r>
              <a:rPr lang="en-US" sz="2000" dirty="0"/>
              <a:t>is one of India’s leading online grocery platforms, offering a wide variety of fresh produce, pantry staples, household essentials, and personal care products. Founded in 2011, the company revolutionized grocery shopping by providing convenient doorstep delivery with a user-friendly app and website. Big Basket partners with farmers and suppliers to ensure high-quality products and offers services in multiple cities across India. Customers can choose from an extensive catalog that includes fresh fruits, vegetables, dairy, organic items, and more. With features like scheduled delivery, attractive discounts, and subscription plans, Big Basket has become a trusted name in online grocery shopping</a:t>
            </a:r>
            <a:r>
              <a:rPr lang="en-US" sz="2000" dirty="0" smtClean="0"/>
              <a:t>.</a:t>
            </a:r>
          </a:p>
          <a:p>
            <a:pPr marL="342900" indent="-342900">
              <a:buFont typeface="Wingdings" panose="05000000000000000000" pitchFamily="2" charset="2"/>
              <a:buChar char="v"/>
            </a:pPr>
            <a:endParaRPr lang="en-US" sz="2000" dirty="0">
              <a:solidFill>
                <a:schemeClr val="tx1">
                  <a:lumMod val="95000"/>
                  <a:lumOff val="5000"/>
                </a:schemeClr>
              </a:solidFill>
            </a:endParaRPr>
          </a:p>
          <a:p>
            <a:pPr marL="342900" indent="-342900">
              <a:buFont typeface="Wingdings" panose="05000000000000000000" pitchFamily="2" charset="2"/>
              <a:buChar char="v"/>
            </a:pPr>
            <a:r>
              <a:rPr lang="en-US" sz="2000" dirty="0"/>
              <a:t>Big Basket was founded in 2011 in Bangalore by </a:t>
            </a:r>
            <a:r>
              <a:rPr lang="en-US" sz="2000" dirty="0" err="1"/>
              <a:t>Hari</a:t>
            </a:r>
            <a:r>
              <a:rPr lang="en-US" sz="2000" dirty="0"/>
              <a:t> </a:t>
            </a:r>
            <a:r>
              <a:rPr lang="en-US" sz="2000" dirty="0" err="1"/>
              <a:t>Menon</a:t>
            </a:r>
            <a:r>
              <a:rPr lang="en-US" sz="2000" dirty="0"/>
              <a:t> and his team, including veterans of </a:t>
            </a:r>
            <a:r>
              <a:rPr lang="en-US" sz="2000" dirty="0" err="1"/>
              <a:t>Fabmart</a:t>
            </a:r>
            <a:r>
              <a:rPr lang="en-US" sz="2000" dirty="0"/>
              <a:t>, one of India’s earliest e-commerce ventures. Initially focused on solving challenges in grocery delivery, the company expanded rapidly, leveraging technology and efficient logistics to become India’s largest online grocery platform by the late </a:t>
            </a:r>
            <a:r>
              <a:rPr lang="en-US" sz="2000" dirty="0" smtClean="0"/>
              <a:t>2010s</a:t>
            </a:r>
          </a:p>
          <a:p>
            <a:pPr marL="342900" indent="-342900">
              <a:buFont typeface="Wingdings" panose="05000000000000000000" pitchFamily="2" charset="2"/>
              <a:buChar char="v"/>
            </a:pPr>
            <a:endParaRPr lang="en-US" sz="2000" dirty="0">
              <a:solidFill>
                <a:schemeClr val="tx1">
                  <a:lumMod val="95000"/>
                  <a:lumOff val="5000"/>
                </a:schemeClr>
              </a:solidFill>
            </a:endParaRPr>
          </a:p>
          <a:p>
            <a:pPr marL="342900" indent="-342900">
              <a:buFont typeface="Wingdings" panose="05000000000000000000" pitchFamily="2" charset="2"/>
              <a:buChar char="v"/>
            </a:pPr>
            <a:r>
              <a:rPr lang="en-IN" sz="2000" dirty="0">
                <a:solidFill>
                  <a:schemeClr val="tx1">
                    <a:lumMod val="95000"/>
                    <a:lumOff val="5000"/>
                  </a:schemeClr>
                </a:solidFill>
              </a:rPr>
              <a:t>Over the years, despite facing competition from emerging player like </a:t>
            </a:r>
            <a:r>
              <a:rPr lang="en-IN" sz="2000" dirty="0" err="1">
                <a:solidFill>
                  <a:schemeClr val="tx1">
                    <a:lumMod val="95000"/>
                    <a:lumOff val="5000"/>
                  </a:schemeClr>
                </a:solidFill>
              </a:rPr>
              <a:t>Jio</a:t>
            </a:r>
            <a:r>
              <a:rPr lang="en-IN" sz="2000" dirty="0">
                <a:solidFill>
                  <a:schemeClr val="tx1">
                    <a:lumMod val="95000"/>
                    <a:lumOff val="5000"/>
                  </a:schemeClr>
                </a:solidFill>
              </a:rPr>
              <a:t> Mart and </a:t>
            </a:r>
            <a:r>
              <a:rPr lang="en-IN" sz="2000" dirty="0" err="1">
                <a:solidFill>
                  <a:schemeClr val="tx1">
                    <a:lumMod val="95000"/>
                    <a:lumOff val="5000"/>
                  </a:schemeClr>
                </a:solidFill>
              </a:rPr>
              <a:t>Blinkit</a:t>
            </a:r>
            <a:r>
              <a:rPr lang="en-IN" sz="2000" dirty="0">
                <a:solidFill>
                  <a:schemeClr val="tx1">
                    <a:lumMod val="95000"/>
                    <a:lumOff val="5000"/>
                  </a:schemeClr>
                </a:solidFill>
              </a:rPr>
              <a:t>, Big Basket has sustain its dominance, leveraging its expensive customers base and adapt transition to online retail.</a:t>
            </a:r>
          </a:p>
        </p:txBody>
      </p:sp>
      <p:pic>
        <p:nvPicPr>
          <p:cNvPr id="7" name="Picture 6">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055" y="105013"/>
            <a:ext cx="956945" cy="956945"/>
          </a:xfrm>
          <a:prstGeom prst="rect">
            <a:avLst/>
          </a:prstGeom>
        </p:spPr>
      </p:pic>
    </p:spTree>
    <p:extLst>
      <p:ext uri="{BB962C8B-B14F-4D97-AF65-F5344CB8AC3E}">
        <p14:creationId xmlns:p14="http://schemas.microsoft.com/office/powerpoint/2010/main" val="17352703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629096" y="1018124"/>
            <a:ext cx="2575761" cy="518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055" y="61179"/>
            <a:ext cx="956945" cy="956945"/>
          </a:xfrm>
          <a:prstGeom prst="rect">
            <a:avLst/>
          </a:prstGeom>
        </p:spPr>
      </p:pic>
      <p:sp>
        <p:nvSpPr>
          <p:cNvPr id="3" name="Rectangle 2"/>
          <p:cNvSpPr/>
          <p:nvPr/>
        </p:nvSpPr>
        <p:spPr>
          <a:xfrm>
            <a:off x="291737" y="371793"/>
            <a:ext cx="10694126" cy="523220"/>
          </a:xfrm>
          <a:prstGeom prst="rect">
            <a:avLst/>
          </a:prstGeom>
        </p:spPr>
        <p:txBody>
          <a:bodyPr wrap="square">
            <a:spAutoFit/>
          </a:bodyPr>
          <a:lstStyle/>
          <a:p>
            <a:pPr marL="457200" indent="-457200">
              <a:buFont typeface="Wingdings" panose="05000000000000000000" pitchFamily="2" charset="2"/>
              <a:buChar char="q"/>
            </a:pPr>
            <a:r>
              <a:rPr lang="en-US" sz="2800" b="1" u="sng" dirty="0">
                <a:solidFill>
                  <a:schemeClr val="accent2"/>
                </a:solidFill>
                <a:latin typeface="Cambria" panose="02040503050406030204" pitchFamily="18" charset="0"/>
                <a:ea typeface="Cambria" panose="02040503050406030204" pitchFamily="18" charset="0"/>
              </a:rPr>
              <a:t>Step 7: Find out the Missing Values from the Dataset. </a:t>
            </a:r>
          </a:p>
        </p:txBody>
      </p:sp>
      <p:sp>
        <p:nvSpPr>
          <p:cNvPr id="5" name="Rectangle 4"/>
          <p:cNvSpPr/>
          <p:nvPr/>
        </p:nvSpPr>
        <p:spPr>
          <a:xfrm>
            <a:off x="3629096" y="1018124"/>
            <a:ext cx="2579552" cy="523220"/>
          </a:xfrm>
          <a:prstGeom prst="rect">
            <a:avLst/>
          </a:prstGeom>
        </p:spPr>
        <p:txBody>
          <a:bodyPr wrap="none">
            <a:spAutoFit/>
          </a:bodyPr>
          <a:lstStyle/>
          <a:p>
            <a:r>
              <a:rPr lang="en-US" sz="2800" dirty="0" smtClean="0">
                <a:solidFill>
                  <a:srgbClr val="FF0000"/>
                </a:solidFill>
                <a:latin typeface="Algerian" panose="04020705040A02060702" pitchFamily="82" charset="0"/>
              </a:rPr>
              <a:t>Key</a:t>
            </a:r>
            <a:r>
              <a:rPr lang="en-US" sz="2800" dirty="0" smtClean="0">
                <a:solidFill>
                  <a:schemeClr val="accent2">
                    <a:lumMod val="75000"/>
                  </a:schemeClr>
                </a:solidFill>
                <a:latin typeface="Algerian" panose="04020705040A02060702" pitchFamily="82" charset="0"/>
              </a:rPr>
              <a:t> </a:t>
            </a:r>
            <a:r>
              <a:rPr lang="en-US" sz="2800" dirty="0" smtClean="0">
                <a:latin typeface="Algerian" panose="04020705040A02060702" pitchFamily="82" charset="0"/>
              </a:rPr>
              <a:t>Insights:</a:t>
            </a:r>
            <a:endParaRPr lang="en-IN" sz="2800" dirty="0">
              <a:latin typeface="Algerian" panose="04020705040A02060702" pitchFamily="82" charset="0"/>
            </a:endParaRPr>
          </a:p>
        </p:txBody>
      </p:sp>
      <p:sp>
        <p:nvSpPr>
          <p:cNvPr id="6" name="Rectangle 5"/>
          <p:cNvSpPr/>
          <p:nvPr/>
        </p:nvSpPr>
        <p:spPr>
          <a:xfrm>
            <a:off x="3629096" y="1925712"/>
            <a:ext cx="6096000" cy="2308324"/>
          </a:xfrm>
          <a:prstGeom prst="rect">
            <a:avLst/>
          </a:prstGeom>
        </p:spPr>
        <p:txBody>
          <a:bodyPr>
            <a:spAutoFit/>
          </a:bodyPr>
          <a:lstStyle/>
          <a:p>
            <a:pPr marL="285750" indent="-285750">
              <a:buFont typeface="Courier New" panose="02070309020205020404" pitchFamily="49" charset="0"/>
              <a:buChar char="o"/>
            </a:pPr>
            <a:r>
              <a:rPr lang="en-IN" dirty="0" smtClean="0"/>
              <a:t>Columns with missing data:</a:t>
            </a:r>
          </a:p>
          <a:p>
            <a:pPr marL="285750" indent="-285750">
              <a:buFont typeface="Wingdings" panose="05000000000000000000" pitchFamily="2" charset="2"/>
              <a:buChar char="Ø"/>
            </a:pPr>
            <a:r>
              <a:rPr lang="en-IN" dirty="0"/>
              <a:t>P</a:t>
            </a:r>
            <a:r>
              <a:rPr lang="en-IN" dirty="0" smtClean="0"/>
              <a:t>roduct: 1 missing value.</a:t>
            </a:r>
          </a:p>
          <a:p>
            <a:pPr marL="285750" indent="-285750">
              <a:buFont typeface="Wingdings" panose="05000000000000000000" pitchFamily="2" charset="2"/>
              <a:buChar char="Ø"/>
            </a:pPr>
            <a:r>
              <a:rPr lang="en-IN" dirty="0"/>
              <a:t>B</a:t>
            </a:r>
            <a:r>
              <a:rPr lang="en-IN" dirty="0" smtClean="0"/>
              <a:t>rand: 1 missing value.</a:t>
            </a:r>
          </a:p>
          <a:p>
            <a:pPr marL="285750" indent="-285750">
              <a:buFont typeface="Wingdings" panose="05000000000000000000" pitchFamily="2" charset="2"/>
              <a:buChar char="Ø"/>
            </a:pPr>
            <a:r>
              <a:rPr lang="en-IN" dirty="0"/>
              <a:t>S</a:t>
            </a:r>
            <a:r>
              <a:rPr lang="en-IN" dirty="0" smtClean="0"/>
              <a:t>ale _ price: 6 missing values.</a:t>
            </a:r>
          </a:p>
          <a:p>
            <a:pPr marL="285750" indent="-285750">
              <a:buFont typeface="Wingdings" panose="05000000000000000000" pitchFamily="2" charset="2"/>
              <a:buChar char="Ø"/>
            </a:pPr>
            <a:r>
              <a:rPr lang="en-IN" dirty="0"/>
              <a:t>R</a:t>
            </a:r>
            <a:r>
              <a:rPr lang="en-IN" dirty="0" smtClean="0"/>
              <a:t>ating: 8636 missing values (significant).</a:t>
            </a:r>
          </a:p>
          <a:p>
            <a:pPr marL="285750" indent="-285750">
              <a:buFont typeface="Wingdings" panose="05000000000000000000" pitchFamily="2" charset="2"/>
              <a:buChar char="Ø"/>
            </a:pPr>
            <a:r>
              <a:rPr lang="en-IN" dirty="0"/>
              <a:t>D</a:t>
            </a:r>
            <a:r>
              <a:rPr lang="en-IN" dirty="0" smtClean="0"/>
              <a:t>escription: 115 missing values.</a:t>
            </a:r>
          </a:p>
          <a:p>
            <a:pPr marL="285750" indent="-285750">
              <a:buFont typeface="Wingdings" panose="05000000000000000000" pitchFamily="2" charset="2"/>
              <a:buChar char="Ø"/>
            </a:pPr>
            <a:r>
              <a:rPr lang="en-IN" dirty="0"/>
              <a:t>D</a:t>
            </a:r>
            <a:r>
              <a:rPr lang="en-IN" dirty="0" smtClean="0"/>
              <a:t>iscount: 6 missing values.</a:t>
            </a:r>
          </a:p>
          <a:p>
            <a:pPr marL="285750" indent="-285750">
              <a:buFont typeface="Courier New" panose="02070309020205020404" pitchFamily="49" charset="0"/>
              <a:buChar char="o"/>
            </a:pPr>
            <a:r>
              <a:rPr lang="en-IN" dirty="0"/>
              <a:t>O</a:t>
            </a:r>
            <a:r>
              <a:rPr lang="en-IN" dirty="0" smtClean="0"/>
              <a:t>ther columns have no missing values.</a:t>
            </a:r>
            <a:endParaRPr lang="en-IN" dirty="0"/>
          </a:p>
        </p:txBody>
      </p:sp>
      <p:sp>
        <p:nvSpPr>
          <p:cNvPr id="7" name="Rectangle 6"/>
          <p:cNvSpPr/>
          <p:nvPr/>
        </p:nvSpPr>
        <p:spPr>
          <a:xfrm>
            <a:off x="3629096" y="4372889"/>
            <a:ext cx="2235035" cy="400110"/>
          </a:xfrm>
          <a:prstGeom prst="rect">
            <a:avLst/>
          </a:prstGeom>
        </p:spPr>
        <p:txBody>
          <a:bodyPr wrap="none">
            <a:spAutoFit/>
          </a:bodyPr>
          <a:lstStyle/>
          <a:p>
            <a:r>
              <a:rPr lang="en-IN" sz="2000" dirty="0">
                <a:solidFill>
                  <a:srgbClr val="C00000"/>
                </a:solidFill>
              </a:rPr>
              <a:t>2. Action Required: </a:t>
            </a:r>
            <a:endParaRPr lang="en-IN" sz="2000" dirty="0">
              <a:solidFill>
                <a:srgbClr val="C00000"/>
              </a:solidFill>
            </a:endParaRPr>
          </a:p>
        </p:txBody>
      </p:sp>
      <p:sp>
        <p:nvSpPr>
          <p:cNvPr id="8" name="Rectangle 7"/>
          <p:cNvSpPr/>
          <p:nvPr/>
        </p:nvSpPr>
        <p:spPr>
          <a:xfrm>
            <a:off x="3629096" y="1536355"/>
            <a:ext cx="3099888" cy="400110"/>
          </a:xfrm>
          <a:prstGeom prst="rect">
            <a:avLst/>
          </a:prstGeom>
        </p:spPr>
        <p:txBody>
          <a:bodyPr wrap="none">
            <a:spAutoFit/>
          </a:bodyPr>
          <a:lstStyle/>
          <a:p>
            <a:r>
              <a:rPr lang="en-IN" sz="2000" dirty="0">
                <a:solidFill>
                  <a:srgbClr val="C00000"/>
                </a:solidFill>
              </a:rPr>
              <a:t>1. Missing Values Identified:</a:t>
            </a:r>
            <a:endParaRPr lang="en-IN" sz="2000" dirty="0">
              <a:solidFill>
                <a:srgbClr val="C00000"/>
              </a:solidFill>
            </a:endParaRPr>
          </a:p>
        </p:txBody>
      </p:sp>
      <p:sp>
        <p:nvSpPr>
          <p:cNvPr id="9" name="Rectangle 8"/>
          <p:cNvSpPr/>
          <p:nvPr/>
        </p:nvSpPr>
        <p:spPr>
          <a:xfrm>
            <a:off x="3629096" y="4532773"/>
            <a:ext cx="6096000" cy="1754326"/>
          </a:xfrm>
          <a:prstGeom prst="rect">
            <a:avLst/>
          </a:prstGeom>
        </p:spPr>
        <p:txBody>
          <a:bodyPr>
            <a:spAutoFit/>
          </a:bodyPr>
          <a:lstStyle/>
          <a:p>
            <a:endParaRPr lang="en-IN" dirty="0">
              <a:solidFill>
                <a:srgbClr val="FF0000"/>
              </a:solidFill>
            </a:endParaRPr>
          </a:p>
          <a:p>
            <a:pPr marL="285750" indent="-285750">
              <a:buFont typeface="Wingdings" panose="05000000000000000000" pitchFamily="2" charset="2"/>
              <a:buChar char="Ø"/>
            </a:pPr>
            <a:r>
              <a:rPr lang="en-IN" dirty="0" smtClean="0"/>
              <a:t>Handling  </a:t>
            </a:r>
            <a:r>
              <a:rPr lang="en-IN" dirty="0"/>
              <a:t>missing values appropriately (e.g., fill, drop, or </a:t>
            </a:r>
            <a:r>
              <a:rPr lang="en-IN" dirty="0" smtClean="0"/>
              <a:t>analyse </a:t>
            </a:r>
            <a:r>
              <a:rPr lang="en-IN" dirty="0"/>
              <a:t>impact).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smtClean="0"/>
              <a:t>Focusing more </a:t>
            </a:r>
            <a:r>
              <a:rPr lang="en-IN" dirty="0"/>
              <a:t>on rating and </a:t>
            </a:r>
            <a:r>
              <a:rPr lang="en-IN" dirty="0" smtClean="0"/>
              <a:t>description as they </a:t>
            </a:r>
            <a:r>
              <a:rPr lang="en-IN" dirty="0"/>
              <a:t>have many missing values.</a:t>
            </a:r>
            <a:endParaRPr lang="en-IN"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736" y="1048204"/>
            <a:ext cx="3026229" cy="5104402"/>
          </a:xfrm>
          <a:prstGeom prst="rect">
            <a:avLst/>
          </a:prstGeom>
        </p:spPr>
      </p:pic>
    </p:spTree>
    <p:extLst>
      <p:ext uri="{BB962C8B-B14F-4D97-AF65-F5344CB8AC3E}">
        <p14:creationId xmlns:p14="http://schemas.microsoft.com/office/powerpoint/2010/main" val="20892499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21131" y="3082834"/>
            <a:ext cx="352698" cy="2873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055" y="61179"/>
            <a:ext cx="956945" cy="956945"/>
          </a:xfrm>
          <a:prstGeom prst="rect">
            <a:avLst/>
          </a:prstGeom>
        </p:spPr>
      </p:pic>
      <p:sp>
        <p:nvSpPr>
          <p:cNvPr id="3" name="Rectangle 2"/>
          <p:cNvSpPr/>
          <p:nvPr/>
        </p:nvSpPr>
        <p:spPr>
          <a:xfrm>
            <a:off x="278674" y="216485"/>
            <a:ext cx="10550435" cy="461665"/>
          </a:xfrm>
          <a:prstGeom prst="rect">
            <a:avLst/>
          </a:prstGeom>
        </p:spPr>
        <p:txBody>
          <a:bodyPr wrap="square">
            <a:spAutoFit/>
          </a:bodyPr>
          <a:lstStyle/>
          <a:p>
            <a:pPr marL="342900" indent="-342900">
              <a:buFont typeface="Wingdings" panose="05000000000000000000" pitchFamily="2" charset="2"/>
              <a:buChar char="q"/>
            </a:pPr>
            <a:r>
              <a:rPr lang="en-US" sz="2400" b="1" u="sng" dirty="0">
                <a:solidFill>
                  <a:schemeClr val="accent2"/>
                </a:solidFill>
                <a:latin typeface="Cambria" panose="02040503050406030204" pitchFamily="18" charset="0"/>
                <a:ea typeface="Cambria" panose="02040503050406030204" pitchFamily="18" charset="0"/>
              </a:rPr>
              <a:t>This code is to draw the </a:t>
            </a:r>
            <a:r>
              <a:rPr lang="en-US" sz="2400" b="1" u="sng" dirty="0" err="1">
                <a:solidFill>
                  <a:schemeClr val="accent2"/>
                </a:solidFill>
                <a:latin typeface="Cambria" panose="02040503050406030204" pitchFamily="18" charset="0"/>
                <a:ea typeface="Cambria" panose="02040503050406030204" pitchFamily="18" charset="0"/>
              </a:rPr>
              <a:t>Heatmap</a:t>
            </a:r>
            <a:r>
              <a:rPr lang="en-US" sz="2400" b="1" u="sng" dirty="0">
                <a:solidFill>
                  <a:schemeClr val="accent2"/>
                </a:solidFill>
                <a:latin typeface="Cambria" panose="02040503050406030204" pitchFamily="18" charset="0"/>
                <a:ea typeface="Cambria" panose="02040503050406030204" pitchFamily="18" charset="0"/>
              </a:rPr>
              <a:t> of the missing values in the dataset:</a:t>
            </a:r>
            <a:endParaRPr lang="en-IN" sz="2400" b="1" u="sng" dirty="0">
              <a:solidFill>
                <a:schemeClr val="accent2"/>
              </a:solidFill>
              <a:latin typeface="Cambria" panose="02040503050406030204" pitchFamily="18" charset="0"/>
              <a:ea typeface="Cambria" panose="02040503050406030204" pitchFamily="18" charset="0"/>
            </a:endParaRPr>
          </a:p>
        </p:txBody>
      </p:sp>
      <p:sp>
        <p:nvSpPr>
          <p:cNvPr id="4" name="Rectangle 3"/>
          <p:cNvSpPr/>
          <p:nvPr/>
        </p:nvSpPr>
        <p:spPr>
          <a:xfrm>
            <a:off x="278674" y="1148753"/>
            <a:ext cx="6200504" cy="4770537"/>
          </a:xfrm>
          <a:prstGeom prst="rect">
            <a:avLst/>
          </a:prstGeom>
          <a:noFill/>
        </p:spPr>
        <p:txBody>
          <a:bodyPr wrap="square">
            <a:spAutoFit/>
          </a:bodyPr>
          <a:lstStyle/>
          <a:p>
            <a:r>
              <a:rPr lang="en-US" dirty="0"/>
              <a:t>The </a:t>
            </a:r>
            <a:r>
              <a:rPr lang="en-US" dirty="0" err="1"/>
              <a:t>heatmap</a:t>
            </a:r>
            <a:r>
              <a:rPr lang="en-US" dirty="0"/>
              <a:t> in the image shows missing values in the dataset using</a:t>
            </a:r>
          </a:p>
          <a:p>
            <a:r>
              <a:rPr lang="en-US" dirty="0" err="1" smtClean="0"/>
              <a:t>sns.heatmap</a:t>
            </a:r>
            <a:r>
              <a:rPr lang="en-US" dirty="0" smtClean="0"/>
              <a:t>(</a:t>
            </a:r>
            <a:r>
              <a:rPr lang="en-US" dirty="0" err="1" smtClean="0"/>
              <a:t>df.isnull</a:t>
            </a:r>
            <a:r>
              <a:rPr lang="en-US" dirty="0"/>
              <a:t>()). Key insights are:</a:t>
            </a:r>
          </a:p>
          <a:p>
            <a:r>
              <a:rPr lang="en-US" dirty="0" smtClean="0"/>
              <a:t> </a:t>
            </a:r>
            <a:endParaRPr lang="en-US" dirty="0"/>
          </a:p>
          <a:p>
            <a:r>
              <a:rPr lang="en-US" dirty="0">
                <a:solidFill>
                  <a:srgbClr val="FF0000"/>
                </a:solidFill>
              </a:rPr>
              <a:t>1. White Lines: </a:t>
            </a:r>
            <a:r>
              <a:rPr lang="en-US" dirty="0"/>
              <a:t>Represent rows where data is missing (</a:t>
            </a:r>
            <a:r>
              <a:rPr lang="en-US" dirty="0" err="1"/>
              <a:t>NaN</a:t>
            </a:r>
            <a:r>
              <a:rPr lang="en-US" dirty="0"/>
              <a:t> values) in specific columns.</a:t>
            </a:r>
          </a:p>
          <a:p>
            <a:endParaRPr lang="en-US" dirty="0"/>
          </a:p>
          <a:p>
            <a:r>
              <a:rPr lang="en-US" dirty="0">
                <a:solidFill>
                  <a:srgbClr val="FF0000"/>
                </a:solidFill>
              </a:rPr>
              <a:t>2. Black Areas: </a:t>
            </a:r>
            <a:r>
              <a:rPr lang="en-US" dirty="0" smtClean="0"/>
              <a:t>Indicate </a:t>
            </a:r>
            <a:r>
              <a:rPr lang="en-US" dirty="0" smtClean="0">
                <a:solidFill>
                  <a:srgbClr val="FF0000"/>
                </a:solidFill>
              </a:rPr>
              <a:t>No </a:t>
            </a:r>
            <a:r>
              <a:rPr lang="en-US" dirty="0" smtClean="0"/>
              <a:t> missing </a:t>
            </a:r>
            <a:r>
              <a:rPr lang="en-US" dirty="0"/>
              <a:t>values in those regions. </a:t>
            </a:r>
          </a:p>
          <a:p>
            <a:endParaRPr lang="en-US" sz="1600" dirty="0"/>
          </a:p>
          <a:p>
            <a:r>
              <a:rPr lang="en-US" dirty="0">
                <a:solidFill>
                  <a:srgbClr val="FF0000"/>
                </a:solidFill>
              </a:rPr>
              <a:t>3. Columns Affected:</a:t>
            </a:r>
            <a:r>
              <a:rPr lang="en-US" dirty="0"/>
              <a:t> Specific columns with more white lines have more missing data. </a:t>
            </a:r>
          </a:p>
          <a:p>
            <a:endParaRPr lang="en-US" dirty="0"/>
          </a:p>
          <a:p>
            <a:r>
              <a:rPr lang="en-US" dirty="0">
                <a:solidFill>
                  <a:srgbClr val="FF0000"/>
                </a:solidFill>
              </a:rPr>
              <a:t>4. Density of Missing Values: </a:t>
            </a:r>
            <a:r>
              <a:rPr lang="en-US" dirty="0"/>
              <a:t>The presence of many white lines suggests significant missing data in parts of the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visualization helps in identifying which columns or rows need attention for data cleaning.</a:t>
            </a: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9178" y="1312211"/>
            <a:ext cx="5342708" cy="4782217"/>
          </a:xfrm>
          <a:prstGeom prst="rect">
            <a:avLst/>
          </a:prstGeom>
        </p:spPr>
      </p:pic>
    </p:spTree>
    <p:extLst>
      <p:ext uri="{BB962C8B-B14F-4D97-AF65-F5344CB8AC3E}">
        <p14:creationId xmlns:p14="http://schemas.microsoft.com/office/powerpoint/2010/main" val="3887141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91700" y="3631474"/>
            <a:ext cx="2603751" cy="5747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055" y="61179"/>
            <a:ext cx="956945" cy="956945"/>
          </a:xfrm>
          <a:prstGeom prst="rect">
            <a:avLst/>
          </a:prstGeom>
        </p:spPr>
      </p:pic>
      <p:sp>
        <p:nvSpPr>
          <p:cNvPr id="3" name="Rectangle 2"/>
          <p:cNvSpPr/>
          <p:nvPr/>
        </p:nvSpPr>
        <p:spPr>
          <a:xfrm>
            <a:off x="191700" y="170319"/>
            <a:ext cx="7413761" cy="584775"/>
          </a:xfrm>
          <a:prstGeom prst="rect">
            <a:avLst/>
          </a:prstGeom>
        </p:spPr>
        <p:txBody>
          <a:bodyPr wrap="none">
            <a:spAutoFit/>
          </a:bodyPr>
          <a:lstStyle/>
          <a:p>
            <a:pPr marL="457200" indent="-457200">
              <a:buFont typeface="Wingdings" panose="05000000000000000000" pitchFamily="2" charset="2"/>
              <a:buChar char="q"/>
            </a:pPr>
            <a:r>
              <a:rPr lang="en-US" sz="3200" b="1" u="sng" dirty="0">
                <a:solidFill>
                  <a:schemeClr val="accent2"/>
                </a:solidFill>
                <a:latin typeface="Cambria" panose="02040503050406030204" pitchFamily="18" charset="0"/>
                <a:ea typeface="Cambria" panose="02040503050406030204" pitchFamily="18" charset="0"/>
              </a:rPr>
              <a:t>Now lets replace the missing values:</a:t>
            </a:r>
          </a:p>
        </p:txBody>
      </p:sp>
      <p:sp>
        <p:nvSpPr>
          <p:cNvPr id="5" name="Rectangle 4"/>
          <p:cNvSpPr/>
          <p:nvPr/>
        </p:nvSpPr>
        <p:spPr>
          <a:xfrm>
            <a:off x="191700" y="3649283"/>
            <a:ext cx="2579552" cy="523220"/>
          </a:xfrm>
          <a:prstGeom prst="rect">
            <a:avLst/>
          </a:prstGeom>
        </p:spPr>
        <p:txBody>
          <a:bodyPr wrap="none">
            <a:spAutoFit/>
          </a:bodyPr>
          <a:lstStyle/>
          <a:p>
            <a:r>
              <a:rPr lang="en-US" sz="2800" dirty="0">
                <a:solidFill>
                  <a:srgbClr val="FF0000"/>
                </a:solidFill>
                <a:latin typeface="Algerian" panose="04020705040A02060702" pitchFamily="82" charset="0"/>
              </a:rPr>
              <a:t>Key </a:t>
            </a:r>
            <a:r>
              <a:rPr lang="en-US" sz="2800" dirty="0">
                <a:latin typeface="Algerian" panose="04020705040A02060702" pitchFamily="82" charset="0"/>
              </a:rPr>
              <a:t>insights:</a:t>
            </a:r>
            <a:endParaRPr lang="en-IN" sz="2800" dirty="0">
              <a:latin typeface="Algerian" panose="04020705040A02060702" pitchFamily="82" charset="0"/>
            </a:endParaRPr>
          </a:p>
        </p:txBody>
      </p:sp>
      <p:sp>
        <p:nvSpPr>
          <p:cNvPr id="6" name="Rectangle 5"/>
          <p:cNvSpPr/>
          <p:nvPr/>
        </p:nvSpPr>
        <p:spPr>
          <a:xfrm>
            <a:off x="308492" y="4380879"/>
            <a:ext cx="6096000" cy="1323439"/>
          </a:xfrm>
          <a:prstGeom prst="rect">
            <a:avLst/>
          </a:prstGeom>
        </p:spPr>
        <p:txBody>
          <a:bodyPr>
            <a:spAutoFit/>
          </a:bodyPr>
          <a:lstStyle/>
          <a:p>
            <a:pPr marL="342900" indent="-342900">
              <a:buAutoNum type="arabicPeriod"/>
            </a:pPr>
            <a:r>
              <a:rPr lang="en-US" sz="2000" dirty="0" smtClean="0">
                <a:solidFill>
                  <a:srgbClr val="FF0000"/>
                </a:solidFill>
              </a:rPr>
              <a:t>Replaced </a:t>
            </a:r>
            <a:r>
              <a:rPr lang="en-US" sz="2000" dirty="0">
                <a:solidFill>
                  <a:srgbClr val="FF0000"/>
                </a:solidFill>
              </a:rPr>
              <a:t>Missing sale _ price and rating:</a:t>
            </a:r>
          </a:p>
          <a:p>
            <a:endParaRPr lang="en-US" sz="2000" dirty="0"/>
          </a:p>
          <a:p>
            <a:pPr marL="285750" indent="-285750">
              <a:buFont typeface="Courier New" panose="02070309020205020404" pitchFamily="49" charset="0"/>
              <a:buChar char="o"/>
            </a:pPr>
            <a:r>
              <a:rPr lang="en-US" sz="2000" dirty="0"/>
              <a:t>Missing values in the sale _ price and rating columns are replaced with their respective mean values.</a:t>
            </a:r>
            <a:endParaRPr lang="en-IN" sz="20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492" y="963470"/>
            <a:ext cx="7450845" cy="2210804"/>
          </a:xfrm>
          <a:prstGeom prst="rect">
            <a:avLst/>
          </a:prstGeom>
        </p:spPr>
      </p:pic>
    </p:spTree>
    <p:extLst>
      <p:ext uri="{BB962C8B-B14F-4D97-AF65-F5344CB8AC3E}">
        <p14:creationId xmlns:p14="http://schemas.microsoft.com/office/powerpoint/2010/main" val="24700572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055" y="61179"/>
            <a:ext cx="956945" cy="956945"/>
          </a:xfrm>
          <a:prstGeom prst="rect">
            <a:avLst/>
          </a:prstGeom>
        </p:spPr>
      </p:pic>
      <p:sp>
        <p:nvSpPr>
          <p:cNvPr id="3" name="Rectangle 2"/>
          <p:cNvSpPr/>
          <p:nvPr/>
        </p:nvSpPr>
        <p:spPr>
          <a:xfrm>
            <a:off x="174171" y="200356"/>
            <a:ext cx="5715641" cy="3477875"/>
          </a:xfrm>
          <a:prstGeom prst="rect">
            <a:avLst/>
          </a:prstGeom>
        </p:spPr>
        <p:txBody>
          <a:bodyPr wrap="square">
            <a:spAutoFit/>
          </a:bodyPr>
          <a:lstStyle/>
          <a:p>
            <a:r>
              <a:rPr lang="en-US" sz="2000" dirty="0">
                <a:solidFill>
                  <a:srgbClr val="FF0000"/>
                </a:solidFill>
              </a:rPr>
              <a:t>2. Replace Missing brand and description:</a:t>
            </a:r>
          </a:p>
          <a:p>
            <a:endParaRPr lang="en-US" sz="2000" dirty="0">
              <a:solidFill>
                <a:srgbClr val="FF0000"/>
              </a:solidFill>
            </a:endParaRPr>
          </a:p>
          <a:p>
            <a:pPr marL="285750" indent="-285750">
              <a:buFont typeface="Courier New" panose="02070309020205020404" pitchFamily="49" charset="0"/>
              <a:buChar char="o"/>
            </a:pPr>
            <a:r>
              <a:rPr lang="en-US" sz="2000" dirty="0"/>
              <a:t>Missing values in the brand and description columns are filled with the word "unknown".</a:t>
            </a:r>
          </a:p>
          <a:p>
            <a:pPr marL="285750" indent="-285750">
              <a:buFont typeface="Courier New" panose="02070309020205020404" pitchFamily="49" charset="0"/>
              <a:buChar char="o"/>
            </a:pPr>
            <a:endParaRPr lang="en-US" sz="2000" dirty="0"/>
          </a:p>
          <a:p>
            <a:endParaRPr lang="en-US" sz="2000" dirty="0"/>
          </a:p>
          <a:p>
            <a:r>
              <a:rPr lang="en-US" sz="2000" dirty="0">
                <a:solidFill>
                  <a:srgbClr val="FF0000"/>
                </a:solidFill>
              </a:rPr>
              <a:t>3. Outcome:</a:t>
            </a:r>
          </a:p>
          <a:p>
            <a:endParaRPr lang="en-US" sz="2000" dirty="0"/>
          </a:p>
          <a:p>
            <a:pPr marL="285750" indent="-285750">
              <a:buFont typeface="Courier New" panose="02070309020205020404" pitchFamily="49" charset="0"/>
              <a:buChar char="o"/>
            </a:pPr>
            <a:r>
              <a:rPr lang="en-US" sz="2000" dirty="0"/>
              <a:t>The updated </a:t>
            </a:r>
            <a:r>
              <a:rPr lang="en-US" sz="2000" dirty="0" err="1"/>
              <a:t>heatmap</a:t>
            </a:r>
            <a:r>
              <a:rPr lang="en-US" sz="2000" dirty="0"/>
              <a:t> (</a:t>
            </a:r>
            <a:r>
              <a:rPr lang="en-US" sz="2000" dirty="0" err="1" smtClean="0"/>
              <a:t>sns.heatmap</a:t>
            </a:r>
            <a:r>
              <a:rPr lang="en-US" sz="2000" dirty="0" smtClean="0"/>
              <a:t>(</a:t>
            </a:r>
            <a:r>
              <a:rPr lang="en-US" sz="2000" dirty="0" err="1" smtClean="0"/>
              <a:t>df.isnull</a:t>
            </a:r>
            <a:r>
              <a:rPr lang="en-US" sz="2000" dirty="0"/>
              <a:t>())) now shows no white lines, meaning all missing values have been successfully filled.</a:t>
            </a:r>
            <a:endParaRPr lang="en-IN"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1147" y="1018124"/>
            <a:ext cx="6012362" cy="5291236"/>
          </a:xfrm>
          <a:prstGeom prst="rect">
            <a:avLst/>
          </a:prstGeom>
        </p:spPr>
      </p:pic>
    </p:spTree>
    <p:extLst>
      <p:ext uri="{BB962C8B-B14F-4D97-AF65-F5344CB8AC3E}">
        <p14:creationId xmlns:p14="http://schemas.microsoft.com/office/powerpoint/2010/main" val="36683469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1" y="145757"/>
            <a:ext cx="10419806" cy="954107"/>
          </a:xfrm>
          <a:prstGeom prst="rect">
            <a:avLst/>
          </a:prstGeom>
        </p:spPr>
        <p:txBody>
          <a:bodyPr wrap="square">
            <a:spAutoFit/>
          </a:bodyPr>
          <a:lstStyle/>
          <a:p>
            <a:pPr marL="457200" indent="-457200">
              <a:buFont typeface="Wingdings" panose="05000000000000000000" pitchFamily="2" charset="2"/>
              <a:buChar char="q"/>
            </a:pPr>
            <a:r>
              <a:rPr lang="en-US" sz="2800" b="1" u="sng" dirty="0">
                <a:solidFill>
                  <a:schemeClr val="accent2"/>
                </a:solidFill>
                <a:latin typeface="Cambria" panose="02040503050406030204" pitchFamily="18" charset="0"/>
                <a:ea typeface="Cambria" panose="02040503050406030204" pitchFamily="18" charset="0"/>
              </a:rPr>
              <a:t>Step 8: Find out the outliers from the dataset according to the columns and fill them with the mean: </a:t>
            </a:r>
            <a:endParaRPr lang="en-US" sz="2800" b="1" u="sng" dirty="0">
              <a:solidFill>
                <a:schemeClr val="accent2"/>
              </a:solidFill>
              <a:latin typeface="Cambria" panose="02040503050406030204" pitchFamily="18" charset="0"/>
              <a:ea typeface="Cambria" panose="02040503050406030204" pitchFamily="18" charset="0"/>
            </a:endParaRPr>
          </a:p>
        </p:txBody>
      </p:sp>
      <p:pic>
        <p:nvPicPr>
          <p:cNvPr id="4" name="Picture 3">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055" y="61179"/>
            <a:ext cx="956945" cy="95694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850" y="1271128"/>
            <a:ext cx="7122927" cy="3509878"/>
          </a:xfrm>
          <a:prstGeom prst="rect">
            <a:avLst/>
          </a:prstGeom>
        </p:spPr>
      </p:pic>
    </p:spTree>
    <p:extLst>
      <p:ext uri="{BB962C8B-B14F-4D97-AF65-F5344CB8AC3E}">
        <p14:creationId xmlns:p14="http://schemas.microsoft.com/office/powerpoint/2010/main" val="27668685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86449" y="4219303"/>
            <a:ext cx="2600442" cy="522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3614" y="5319812"/>
            <a:ext cx="956945" cy="956945"/>
          </a:xfrm>
          <a:prstGeom prst="rect">
            <a:avLst/>
          </a:prstGeom>
        </p:spPr>
      </p:pic>
      <p:pic>
        <p:nvPicPr>
          <p:cNvPr id="3" name="Picture 2">
            <a:extLst>
              <a:ext uri="{FF2B5EF4-FFF2-40B4-BE49-F238E27FC236}">
                <a16:creationId xmlns="" xmlns:a16="http://schemas.microsoft.com/office/drawing/2014/main" xmlns:lc="http://schemas.openxmlformats.org/drawingml/2006/lockedCanvas" id="{FEEA5567-0FDE-5C02-C532-6477BABE1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449" y="186954"/>
            <a:ext cx="11605105" cy="3907097"/>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4" name="Rectangle 3"/>
          <p:cNvSpPr/>
          <p:nvPr/>
        </p:nvSpPr>
        <p:spPr>
          <a:xfrm>
            <a:off x="286449" y="4222893"/>
            <a:ext cx="2579552" cy="523220"/>
          </a:xfrm>
          <a:prstGeom prst="rect">
            <a:avLst/>
          </a:prstGeom>
        </p:spPr>
        <p:txBody>
          <a:bodyPr wrap="none">
            <a:spAutoFit/>
          </a:bodyPr>
          <a:lstStyle/>
          <a:p>
            <a:r>
              <a:rPr lang="en-US" sz="2800" dirty="0">
                <a:solidFill>
                  <a:srgbClr val="FF0000"/>
                </a:solidFill>
                <a:latin typeface="Algerian" panose="04020705040A02060702" pitchFamily="82" charset="0"/>
              </a:rPr>
              <a:t>Key</a:t>
            </a:r>
            <a:r>
              <a:rPr lang="en-US" sz="2800" dirty="0">
                <a:solidFill>
                  <a:schemeClr val="accent2"/>
                </a:solidFill>
                <a:latin typeface="Algerian" panose="04020705040A02060702" pitchFamily="82" charset="0"/>
              </a:rPr>
              <a:t> </a:t>
            </a:r>
            <a:r>
              <a:rPr lang="en-US" sz="2800" dirty="0">
                <a:latin typeface="Algerian" panose="04020705040A02060702" pitchFamily="82" charset="0"/>
              </a:rPr>
              <a:t>insights:</a:t>
            </a:r>
            <a:endParaRPr lang="en-IN" sz="2800" dirty="0">
              <a:latin typeface="Algerian" panose="04020705040A02060702" pitchFamily="82" charset="0"/>
            </a:endParaRPr>
          </a:p>
        </p:txBody>
      </p:sp>
      <p:sp>
        <p:nvSpPr>
          <p:cNvPr id="5" name="Rectangle 4"/>
          <p:cNvSpPr/>
          <p:nvPr/>
        </p:nvSpPr>
        <p:spPr>
          <a:xfrm>
            <a:off x="286449" y="4874955"/>
            <a:ext cx="9236374" cy="923330"/>
          </a:xfrm>
          <a:prstGeom prst="rect">
            <a:avLst/>
          </a:prstGeom>
        </p:spPr>
        <p:txBody>
          <a:bodyPr wrap="square">
            <a:spAutoFit/>
          </a:bodyPr>
          <a:lstStyle/>
          <a:p>
            <a:r>
              <a:rPr lang="en-US" dirty="0">
                <a:solidFill>
                  <a:srgbClr val="FF0000"/>
                </a:solidFill>
              </a:rPr>
              <a:t>The provided boxplots visualize the distributions of three features:</a:t>
            </a:r>
          </a:p>
          <a:p>
            <a:endParaRPr lang="en-US" dirty="0"/>
          </a:p>
          <a:p>
            <a:r>
              <a:rPr lang="en-US" dirty="0"/>
              <a:t>Sale</a:t>
            </a:r>
            <a:r>
              <a:rPr lang="en-IN" dirty="0"/>
              <a:t> _ price, market _ price, and rating. Here are the key insights:</a:t>
            </a:r>
            <a:endParaRPr lang="en-US" dirty="0"/>
          </a:p>
        </p:txBody>
      </p:sp>
    </p:spTree>
    <p:extLst>
      <p:ext uri="{BB962C8B-B14F-4D97-AF65-F5344CB8AC3E}">
        <p14:creationId xmlns:p14="http://schemas.microsoft.com/office/powerpoint/2010/main" val="6832786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6198" y="174391"/>
            <a:ext cx="956945" cy="956945"/>
          </a:xfrm>
          <a:prstGeom prst="rect">
            <a:avLst/>
          </a:prstGeom>
        </p:spPr>
      </p:pic>
      <p:sp>
        <p:nvSpPr>
          <p:cNvPr id="8" name="Rectangle 7"/>
          <p:cNvSpPr/>
          <p:nvPr/>
        </p:nvSpPr>
        <p:spPr>
          <a:xfrm>
            <a:off x="308160" y="3283349"/>
            <a:ext cx="10854257" cy="2554545"/>
          </a:xfrm>
          <a:prstGeom prst="rect">
            <a:avLst/>
          </a:prstGeom>
        </p:spPr>
        <p:txBody>
          <a:bodyPr wrap="square">
            <a:spAutoFit/>
          </a:bodyPr>
          <a:lstStyle/>
          <a:p>
            <a:pPr marL="342900" indent="-342900">
              <a:buAutoNum type="arabicPeriod"/>
            </a:pPr>
            <a:r>
              <a:rPr lang="en-US" sz="2000" dirty="0" smtClean="0">
                <a:solidFill>
                  <a:schemeClr val="accent2"/>
                </a:solidFill>
              </a:rPr>
              <a:t>Box </a:t>
            </a:r>
            <a:r>
              <a:rPr lang="en-US" sz="2000" dirty="0">
                <a:solidFill>
                  <a:schemeClr val="accent2"/>
                </a:solidFill>
              </a:rPr>
              <a:t>Plot of Sale Price: </a:t>
            </a:r>
            <a:r>
              <a:rPr lang="en-US" sz="2000" dirty="0"/>
              <a:t>The sale price shows significant variability with extreme outliers beyond 100,000, indicating a highly skewed distribution</a:t>
            </a:r>
            <a:r>
              <a:rPr lang="en-US" sz="2000" dirty="0" smtClean="0"/>
              <a:t>.</a:t>
            </a:r>
          </a:p>
          <a:p>
            <a:pPr marL="342900" indent="-342900">
              <a:buAutoNum type="arabicPeriod"/>
            </a:pPr>
            <a:endParaRPr lang="en-US" sz="2000" dirty="0" smtClean="0">
              <a:solidFill>
                <a:schemeClr val="accent2"/>
              </a:solidFill>
            </a:endParaRPr>
          </a:p>
          <a:p>
            <a:pPr marL="342900" indent="-342900">
              <a:buAutoNum type="arabicPeriod"/>
            </a:pPr>
            <a:r>
              <a:rPr lang="en-US" sz="2000" dirty="0" smtClean="0">
                <a:solidFill>
                  <a:schemeClr val="accent2"/>
                </a:solidFill>
              </a:rPr>
              <a:t>Box </a:t>
            </a:r>
            <a:r>
              <a:rPr lang="en-US" sz="2000" dirty="0">
                <a:solidFill>
                  <a:schemeClr val="accent2"/>
                </a:solidFill>
              </a:rPr>
              <a:t>Plot of Market Price: </a:t>
            </a:r>
            <a:r>
              <a:rPr lang="en-US" sz="2000" dirty="0"/>
              <a:t>Market price also has outliers but is less extreme, with most values concentrated below 2,000, suggesting tighter variability</a:t>
            </a:r>
            <a:r>
              <a:rPr lang="en-US" sz="2000" dirty="0" smtClean="0"/>
              <a:t>.</a:t>
            </a:r>
          </a:p>
          <a:p>
            <a:pPr marL="342900" indent="-342900">
              <a:buAutoNum type="arabicPeriod"/>
            </a:pPr>
            <a:endParaRPr lang="en-US" sz="2000" dirty="0" smtClean="0">
              <a:solidFill>
                <a:schemeClr val="accent2"/>
              </a:solidFill>
            </a:endParaRPr>
          </a:p>
          <a:p>
            <a:pPr marL="342900" indent="-342900">
              <a:buAutoNum type="arabicPeriod"/>
            </a:pPr>
            <a:r>
              <a:rPr lang="en-US" sz="2000" dirty="0" smtClean="0">
                <a:solidFill>
                  <a:schemeClr val="accent2"/>
                </a:solidFill>
              </a:rPr>
              <a:t>Box </a:t>
            </a:r>
            <a:r>
              <a:rPr lang="en-US" sz="2000" dirty="0">
                <a:solidFill>
                  <a:schemeClr val="accent2"/>
                </a:solidFill>
              </a:rPr>
              <a:t>Plot of Rating: </a:t>
            </a:r>
            <a:r>
              <a:rPr lang="en-US" sz="2000" dirty="0"/>
              <a:t>Ratings are mostly centered around 4, with minimal variation and a few outliers below 3, showing a generally positive trend.</a:t>
            </a:r>
            <a:endParaRPr lang="en-IN" sz="2000" dirty="0"/>
          </a:p>
        </p:txBody>
      </p:sp>
      <p:pic>
        <p:nvPicPr>
          <p:cNvPr id="9" name="Picture 8">
            <a:extLst>
              <a:ext uri="{FF2B5EF4-FFF2-40B4-BE49-F238E27FC236}">
                <a16:creationId xmlns="" xmlns:a16="http://schemas.microsoft.com/office/drawing/2014/main" xmlns:lc="http://schemas.openxmlformats.org/drawingml/2006/lockedCanvas" id="{F1CD619A-9FAB-4951-F856-4AE0A16A57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160" y="174391"/>
            <a:ext cx="2985670" cy="2529621"/>
          </a:xfrm>
          <a:prstGeom prst="rect">
            <a:avLst/>
          </a:prstGeom>
          <a:ln>
            <a:solidFill>
              <a:schemeClr val="tx1"/>
            </a:solidFill>
          </a:ln>
        </p:spPr>
      </p:pic>
      <p:pic>
        <p:nvPicPr>
          <p:cNvPr id="10" name="Picture 9">
            <a:extLst>
              <a:ext uri="{FF2B5EF4-FFF2-40B4-BE49-F238E27FC236}">
                <a16:creationId xmlns="" xmlns:a16="http://schemas.microsoft.com/office/drawing/2014/main" xmlns:lc="http://schemas.openxmlformats.org/drawingml/2006/lockedCanvas" id="{C507326D-013D-1515-9560-9D80DE65F2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9268" y="174389"/>
            <a:ext cx="2985669" cy="2529621"/>
          </a:xfrm>
          <a:prstGeom prst="rect">
            <a:avLst/>
          </a:prstGeom>
          <a:ln>
            <a:solidFill>
              <a:schemeClr val="tx1"/>
            </a:solidFill>
          </a:ln>
        </p:spPr>
      </p:pic>
      <p:pic>
        <p:nvPicPr>
          <p:cNvPr id="11" name="Picture 10">
            <a:extLst>
              <a:ext uri="{FF2B5EF4-FFF2-40B4-BE49-F238E27FC236}">
                <a16:creationId xmlns="" xmlns:a16="http://schemas.microsoft.com/office/drawing/2014/main" xmlns:lc="http://schemas.openxmlformats.org/drawingml/2006/lockedCanvas" id="{A2E30364-3914-9EF3-01BA-5D26953640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29162" y="174388"/>
            <a:ext cx="3341726" cy="2529621"/>
          </a:xfrm>
          <a:prstGeom prst="rect">
            <a:avLst/>
          </a:prstGeom>
          <a:ln>
            <a:solidFill>
              <a:schemeClr val="tx1"/>
            </a:solidFill>
          </a:ln>
        </p:spPr>
      </p:pic>
      <p:sp>
        <p:nvSpPr>
          <p:cNvPr id="12" name="TextBox 11"/>
          <p:cNvSpPr txBox="1"/>
          <p:nvPr/>
        </p:nvSpPr>
        <p:spPr>
          <a:xfrm>
            <a:off x="-17906" y="177614"/>
            <a:ext cx="966652" cy="369332"/>
          </a:xfrm>
          <a:prstGeom prst="rect">
            <a:avLst/>
          </a:prstGeom>
          <a:noFill/>
        </p:spPr>
        <p:txBody>
          <a:bodyPr wrap="square" rtlCol="0">
            <a:spAutoFit/>
          </a:bodyPr>
          <a:lstStyle/>
          <a:p>
            <a:r>
              <a:rPr lang="en-US" dirty="0" smtClean="0"/>
              <a:t>1.</a:t>
            </a:r>
            <a:endParaRPr lang="en-US" dirty="0"/>
          </a:p>
        </p:txBody>
      </p:sp>
      <p:sp>
        <p:nvSpPr>
          <p:cNvPr id="13" name="TextBox 12"/>
          <p:cNvSpPr txBox="1"/>
          <p:nvPr/>
        </p:nvSpPr>
        <p:spPr>
          <a:xfrm>
            <a:off x="3535062" y="169469"/>
            <a:ext cx="470263" cy="369332"/>
          </a:xfrm>
          <a:prstGeom prst="rect">
            <a:avLst/>
          </a:prstGeom>
          <a:noFill/>
        </p:spPr>
        <p:txBody>
          <a:bodyPr wrap="square" rtlCol="0">
            <a:spAutoFit/>
          </a:bodyPr>
          <a:lstStyle/>
          <a:p>
            <a:r>
              <a:rPr lang="en-US" dirty="0" smtClean="0"/>
              <a:t>2.</a:t>
            </a:r>
            <a:endParaRPr lang="en-US" dirty="0"/>
          </a:p>
        </p:txBody>
      </p:sp>
      <p:sp>
        <p:nvSpPr>
          <p:cNvPr id="14" name="TextBox 13"/>
          <p:cNvSpPr txBox="1"/>
          <p:nvPr/>
        </p:nvSpPr>
        <p:spPr>
          <a:xfrm>
            <a:off x="7036597" y="174388"/>
            <a:ext cx="463417" cy="369332"/>
          </a:xfrm>
          <a:prstGeom prst="rect">
            <a:avLst/>
          </a:prstGeom>
          <a:noFill/>
        </p:spPr>
        <p:txBody>
          <a:bodyPr wrap="square" rtlCol="0">
            <a:spAutoFit/>
          </a:bodyPr>
          <a:lstStyle/>
          <a:p>
            <a:r>
              <a:rPr lang="en-US" dirty="0" smtClean="0"/>
              <a:t>3.</a:t>
            </a:r>
            <a:endParaRPr lang="en-US" dirty="0"/>
          </a:p>
        </p:txBody>
      </p:sp>
    </p:spTree>
    <p:extLst>
      <p:ext uri="{BB962C8B-B14F-4D97-AF65-F5344CB8AC3E}">
        <p14:creationId xmlns:p14="http://schemas.microsoft.com/office/powerpoint/2010/main" val="5311549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486" y="171884"/>
            <a:ext cx="10759440" cy="830997"/>
          </a:xfrm>
          <a:prstGeom prst="rect">
            <a:avLst/>
          </a:prstGeom>
        </p:spPr>
        <p:txBody>
          <a:bodyPr wrap="square">
            <a:spAutoFit/>
          </a:bodyPr>
          <a:lstStyle/>
          <a:p>
            <a:pPr marL="342900" indent="-342900">
              <a:buFont typeface="Wingdings" panose="05000000000000000000" pitchFamily="2" charset="2"/>
              <a:buChar char="q"/>
            </a:pPr>
            <a:r>
              <a:rPr lang="en-US" sz="2400" b="1" u="sng" dirty="0">
                <a:solidFill>
                  <a:schemeClr val="accent2"/>
                </a:solidFill>
                <a:latin typeface="Cambria" panose="02040503050406030204" pitchFamily="18" charset="0"/>
                <a:ea typeface="Cambria" panose="02040503050406030204" pitchFamily="18" charset="0"/>
              </a:rPr>
              <a:t>As we can see there are outliers in the sale price, market price and the ratings. So, lets replace it with the mean.</a:t>
            </a:r>
            <a:endParaRPr lang="en-IN" sz="2400" b="1" u="sng" dirty="0">
              <a:solidFill>
                <a:schemeClr val="accent2"/>
              </a:solidFill>
              <a:latin typeface="Cambria" panose="02040503050406030204" pitchFamily="18" charset="0"/>
              <a:ea typeface="Cambria" panose="02040503050406030204" pitchFamily="18" charset="0"/>
            </a:endParaRPr>
          </a:p>
        </p:txBody>
      </p:sp>
      <p:pic>
        <p:nvPicPr>
          <p:cNvPr id="3" name="Picture 2">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6198" y="174391"/>
            <a:ext cx="956945" cy="95694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740" y="1370584"/>
            <a:ext cx="11599025" cy="23988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486" y="4052740"/>
            <a:ext cx="11607279" cy="2275489"/>
          </a:xfrm>
          <a:prstGeom prst="rect">
            <a:avLst/>
          </a:prstGeom>
        </p:spPr>
      </p:pic>
    </p:spTree>
    <p:extLst>
      <p:ext uri="{BB962C8B-B14F-4D97-AF65-F5344CB8AC3E}">
        <p14:creationId xmlns:p14="http://schemas.microsoft.com/office/powerpoint/2010/main" val="15639740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4427" y="5268685"/>
            <a:ext cx="956945" cy="956945"/>
          </a:xfrm>
          <a:prstGeom prst="rect">
            <a:avLst/>
          </a:prstGeom>
        </p:spPr>
      </p:pic>
      <p:sp>
        <p:nvSpPr>
          <p:cNvPr id="5" name="Rectangle 4"/>
          <p:cNvSpPr/>
          <p:nvPr/>
        </p:nvSpPr>
        <p:spPr>
          <a:xfrm>
            <a:off x="307288" y="3081056"/>
            <a:ext cx="6096000" cy="830997"/>
          </a:xfrm>
          <a:prstGeom prst="rect">
            <a:avLst/>
          </a:prstGeom>
        </p:spPr>
        <p:txBody>
          <a:bodyPr>
            <a:spAutoFit/>
          </a:bodyPr>
          <a:lstStyle/>
          <a:p>
            <a:pPr marL="342900" indent="-342900">
              <a:buFont typeface="Courier New" panose="02070309020205020404" pitchFamily="49" charset="0"/>
              <a:buChar char="o"/>
            </a:pPr>
            <a:r>
              <a:rPr lang="en-US" sz="2400" b="1" u="sng" dirty="0">
                <a:solidFill>
                  <a:schemeClr val="accent2"/>
                </a:solidFill>
                <a:latin typeface="Cambria" panose="02040503050406030204" pitchFamily="18" charset="0"/>
                <a:ea typeface="Cambria" panose="02040503050406030204" pitchFamily="18" charset="0"/>
              </a:rPr>
              <a:t>Since we have removed the outliers lets see the box plot now:</a:t>
            </a:r>
            <a:endParaRPr lang="en-IN" sz="2400" b="1" u="sng" dirty="0">
              <a:solidFill>
                <a:schemeClr val="accent2"/>
              </a:solidFill>
              <a:latin typeface="Cambria" panose="02040503050406030204" pitchFamily="18" charset="0"/>
              <a:ea typeface="Cambria" panose="020405030504060302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288" y="275226"/>
            <a:ext cx="11521855" cy="2511517"/>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3289" y="3197079"/>
            <a:ext cx="4046998" cy="2666692"/>
          </a:xfrm>
          <a:prstGeom prst="rect">
            <a:avLst/>
          </a:prstGeom>
        </p:spPr>
      </p:pic>
    </p:spTree>
    <p:extLst>
      <p:ext uri="{BB962C8B-B14F-4D97-AF65-F5344CB8AC3E}">
        <p14:creationId xmlns:p14="http://schemas.microsoft.com/office/powerpoint/2010/main" val="32795424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0512" y="4397829"/>
            <a:ext cx="2595259" cy="532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055" y="5312273"/>
            <a:ext cx="956945" cy="956945"/>
          </a:xfrm>
          <a:prstGeom prst="rect">
            <a:avLst/>
          </a:prstGeom>
        </p:spPr>
      </p:pic>
      <p:pic>
        <p:nvPicPr>
          <p:cNvPr id="3" name="Picture 2">
            <a:extLst>
              <a:ext uri="{FF2B5EF4-FFF2-40B4-BE49-F238E27FC236}">
                <a16:creationId xmlns="" xmlns:a16="http://schemas.microsoft.com/office/drawing/2014/main" xmlns:lc="http://schemas.openxmlformats.org/drawingml/2006/lockedCanvas" id="{AF87D0B2-A285-0620-6CA7-355439BE76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512" y="291694"/>
            <a:ext cx="11672597" cy="3949426"/>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4" name="Rectangle 3"/>
          <p:cNvSpPr/>
          <p:nvPr/>
        </p:nvSpPr>
        <p:spPr>
          <a:xfrm>
            <a:off x="220512" y="4407364"/>
            <a:ext cx="2579552" cy="523220"/>
          </a:xfrm>
          <a:prstGeom prst="rect">
            <a:avLst/>
          </a:prstGeom>
        </p:spPr>
        <p:txBody>
          <a:bodyPr wrap="none">
            <a:spAutoFit/>
          </a:bodyPr>
          <a:lstStyle/>
          <a:p>
            <a:r>
              <a:rPr lang="en-US" sz="2800" dirty="0">
                <a:solidFill>
                  <a:srgbClr val="FF0000"/>
                </a:solidFill>
                <a:latin typeface="Algerian" panose="04020705040A02060702" pitchFamily="82" charset="0"/>
              </a:rPr>
              <a:t>Key</a:t>
            </a:r>
            <a:r>
              <a:rPr lang="en-US" sz="2800" dirty="0">
                <a:solidFill>
                  <a:schemeClr val="accent2">
                    <a:lumMod val="75000"/>
                  </a:schemeClr>
                </a:solidFill>
                <a:latin typeface="Algerian" panose="04020705040A02060702" pitchFamily="82" charset="0"/>
              </a:rPr>
              <a:t> </a:t>
            </a:r>
            <a:r>
              <a:rPr lang="en-US" sz="2800" dirty="0">
                <a:latin typeface="Algerian" panose="04020705040A02060702" pitchFamily="82" charset="0"/>
              </a:rPr>
              <a:t>insights:</a:t>
            </a:r>
            <a:endParaRPr lang="en-IN" sz="2800" dirty="0">
              <a:latin typeface="Algerian" panose="04020705040A02060702" pitchFamily="82" charset="0"/>
            </a:endParaRPr>
          </a:p>
        </p:txBody>
      </p:sp>
      <p:sp>
        <p:nvSpPr>
          <p:cNvPr id="5" name="Rectangle 4"/>
          <p:cNvSpPr/>
          <p:nvPr/>
        </p:nvSpPr>
        <p:spPr>
          <a:xfrm>
            <a:off x="220512" y="4930584"/>
            <a:ext cx="3535199" cy="400110"/>
          </a:xfrm>
          <a:prstGeom prst="rect">
            <a:avLst/>
          </a:prstGeom>
        </p:spPr>
        <p:txBody>
          <a:bodyPr wrap="none">
            <a:spAutoFit/>
          </a:bodyPr>
          <a:lstStyle/>
          <a:p>
            <a:r>
              <a:rPr lang="en-US" sz="2000" dirty="0">
                <a:latin typeface="+mj-lt"/>
              </a:rPr>
              <a:t>Detailed Insights from the slides:</a:t>
            </a:r>
            <a:endParaRPr lang="en-IN" sz="2000" dirty="0">
              <a:latin typeface="+mj-lt"/>
            </a:endParaRPr>
          </a:p>
        </p:txBody>
      </p:sp>
    </p:spTree>
    <p:extLst>
      <p:ext uri="{BB962C8B-B14F-4D97-AF65-F5344CB8AC3E}">
        <p14:creationId xmlns:p14="http://schemas.microsoft.com/office/powerpoint/2010/main" val="1620882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8627" y="239214"/>
            <a:ext cx="11129527" cy="830997"/>
          </a:xfrm>
          <a:prstGeom prst="rect">
            <a:avLst/>
          </a:prstGeom>
        </p:spPr>
        <p:txBody>
          <a:bodyPr wrap="square">
            <a:spAutoFit/>
          </a:bodyPr>
          <a:lstStyle/>
          <a:p>
            <a:pPr algn="ctr"/>
            <a:r>
              <a:rPr lang="en-US" sz="4800" b="1" u="sng" dirty="0" smtClean="0">
                <a:solidFill>
                  <a:schemeClr val="accent2"/>
                </a:solidFill>
                <a:latin typeface="Cambria" panose="02040503050406030204" pitchFamily="18" charset="0"/>
                <a:ea typeface="Cambria" panose="02040503050406030204" pitchFamily="18" charset="0"/>
              </a:rPr>
              <a:t>INTRODUCTION</a:t>
            </a:r>
            <a:endParaRPr lang="en-US" sz="4800" b="1" u="sng" dirty="0">
              <a:solidFill>
                <a:schemeClr val="accent2"/>
              </a:solidFill>
              <a:latin typeface="Cambria" panose="02040503050406030204" pitchFamily="18" charset="0"/>
              <a:ea typeface="Cambria" panose="02040503050406030204" pitchFamily="18" charset="0"/>
            </a:endParaRPr>
          </a:p>
        </p:txBody>
      </p:sp>
      <p:sp>
        <p:nvSpPr>
          <p:cNvPr id="3" name="Rectangle 2"/>
          <p:cNvSpPr/>
          <p:nvPr/>
        </p:nvSpPr>
        <p:spPr>
          <a:xfrm>
            <a:off x="378850" y="876781"/>
            <a:ext cx="10442050" cy="4524315"/>
          </a:xfrm>
          <a:prstGeom prst="rect">
            <a:avLst/>
          </a:prstGeom>
        </p:spPr>
        <p:txBody>
          <a:bodyPr wrap="square">
            <a:spAutoFit/>
          </a:bodyPr>
          <a:lstStyle/>
          <a:p>
            <a:endParaRPr lang="en-US" sz="2400" dirty="0"/>
          </a:p>
          <a:p>
            <a:pPr marL="342900" indent="-342900">
              <a:buFont typeface="Wingdings" panose="05000000000000000000" pitchFamily="2" charset="2"/>
              <a:buChar char="Ø"/>
            </a:pPr>
            <a:r>
              <a:rPr lang="en-US" sz="2400" dirty="0"/>
              <a:t>Online grocery shopping has transformed daily essentials purchasing, with Big Basket leading the sector since 2011. As India’s largest online grocery platform, it has sustained its dominance despite growing competition from players like </a:t>
            </a:r>
            <a:r>
              <a:rPr lang="en-US" sz="2400" dirty="0" err="1"/>
              <a:t>Blinkit</a:t>
            </a:r>
            <a:r>
              <a:rPr lang="en-US" sz="2400" dirty="0"/>
              <a:t> by effectively utilizing its vast customer base and adapting to the evolving e-commerce landscape</a:t>
            </a:r>
            <a:r>
              <a:rPr lang="en-US" sz="2400" dirty="0" smtClean="0"/>
              <a:t>.</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The project focuses on analyzing Big Basket's data to gain insights into customer behavior, product performance, and market trends. By exploring sales patterns, inventory management, and customer preferences, the analysis aims to provide actionable insights for improving operations, optimizing resources, and enhancing the overall customer experience for the online grocery </a:t>
            </a:r>
            <a:r>
              <a:rPr lang="en-US" sz="2400" dirty="0" smtClean="0"/>
              <a:t>platform.</a:t>
            </a:r>
            <a:endParaRPr lang="en-US" sz="2400" dirty="0"/>
          </a:p>
        </p:txBody>
      </p:sp>
      <p:pic>
        <p:nvPicPr>
          <p:cNvPr id="4" name="Picture 3">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47469" y="76158"/>
            <a:ext cx="956945" cy="956945"/>
          </a:xfrm>
          <a:prstGeom prst="rect">
            <a:avLst/>
          </a:prstGeom>
        </p:spPr>
      </p:pic>
    </p:spTree>
    <p:extLst>
      <p:ext uri="{BB962C8B-B14F-4D97-AF65-F5344CB8AC3E}">
        <p14:creationId xmlns:p14="http://schemas.microsoft.com/office/powerpoint/2010/main" val="371379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6198" y="174391"/>
            <a:ext cx="956945" cy="956945"/>
          </a:xfrm>
          <a:prstGeom prst="rect">
            <a:avLst/>
          </a:prstGeom>
        </p:spPr>
      </p:pic>
      <p:sp>
        <p:nvSpPr>
          <p:cNvPr id="3" name="Rectangle 2"/>
          <p:cNvSpPr/>
          <p:nvPr/>
        </p:nvSpPr>
        <p:spPr>
          <a:xfrm>
            <a:off x="239486" y="174391"/>
            <a:ext cx="5286103" cy="5355312"/>
          </a:xfrm>
          <a:prstGeom prst="rect">
            <a:avLst/>
          </a:prstGeom>
        </p:spPr>
        <p:txBody>
          <a:bodyPr wrap="square">
            <a:spAutoFit/>
          </a:bodyPr>
          <a:lstStyle/>
          <a:p>
            <a:pPr marL="342900" indent="-342900">
              <a:buAutoNum type="arabicPeriod"/>
            </a:pPr>
            <a:r>
              <a:rPr lang="en-US" dirty="0">
                <a:solidFill>
                  <a:schemeClr val="accent2"/>
                </a:solidFill>
              </a:rPr>
              <a:t>Outlier Identification and Treatment:</a:t>
            </a:r>
          </a:p>
          <a:p>
            <a:pPr marL="342900" indent="-342900">
              <a:buAutoNum type="arabicPeriod"/>
            </a:pPr>
            <a:endParaRPr lang="en-US" dirty="0"/>
          </a:p>
          <a:p>
            <a:pPr marL="285750" indent="-285750">
              <a:buFont typeface="Courier New" panose="02070309020205020404" pitchFamily="49" charset="0"/>
              <a:buChar char="o"/>
            </a:pPr>
            <a:r>
              <a:rPr lang="en-US" dirty="0"/>
              <a:t>For  </a:t>
            </a:r>
            <a:r>
              <a:rPr lang="en-US" dirty="0" smtClean="0"/>
              <a:t>Sale </a:t>
            </a:r>
            <a:r>
              <a:rPr lang="en-US" dirty="0"/>
              <a:t>_ price, </a:t>
            </a:r>
            <a:r>
              <a:rPr lang="en-US" dirty="0" smtClean="0"/>
              <a:t>Market </a:t>
            </a:r>
            <a:r>
              <a:rPr lang="en-US" dirty="0"/>
              <a:t>_ price, and R</a:t>
            </a:r>
            <a:r>
              <a:rPr lang="en-US" dirty="0" smtClean="0"/>
              <a:t>ating</a:t>
            </a:r>
            <a:r>
              <a:rPr lang="en-US" dirty="0"/>
              <a:t>, outliers were identified using the Interquartile Range (IQR) method:</a:t>
            </a:r>
          </a:p>
          <a:p>
            <a:pPr marL="285750" indent="-285750">
              <a:buFont typeface="Courier New" panose="02070309020205020404" pitchFamily="49" charset="0"/>
              <a:buChar char="o"/>
            </a:pPr>
            <a:endParaRPr lang="en-US" dirty="0"/>
          </a:p>
          <a:p>
            <a:pPr marL="285750" indent="-285750">
              <a:buFont typeface="Wingdings" panose="05000000000000000000" pitchFamily="2" charset="2"/>
              <a:buChar char="Ø"/>
            </a:pPr>
            <a:r>
              <a:rPr lang="en-US" dirty="0">
                <a:solidFill>
                  <a:srgbClr val="FF0000"/>
                </a:solidFill>
              </a:rPr>
              <a:t>IQR calculation:</a:t>
            </a:r>
          </a:p>
          <a:p>
            <a:r>
              <a:rPr lang="en-US" dirty="0"/>
              <a:t>IQR = Q3 – Q1, where Q1 is the 25</a:t>
            </a:r>
            <a:r>
              <a:rPr lang="en-US" baseline="30000" dirty="0"/>
              <a:t>th</a:t>
            </a:r>
            <a:r>
              <a:rPr lang="en-US" dirty="0"/>
              <a:t> percentile and Q3 is the 75</a:t>
            </a:r>
            <a:r>
              <a:rPr lang="en-US" baseline="30000" dirty="0"/>
              <a:t>th</a:t>
            </a:r>
            <a:r>
              <a:rPr lang="en-US" dirty="0"/>
              <a:t> percentile.</a:t>
            </a:r>
          </a:p>
          <a:p>
            <a:endParaRPr lang="en-US" dirty="0"/>
          </a:p>
          <a:p>
            <a:pPr marL="285750" indent="-285750">
              <a:buFont typeface="Wingdings" panose="05000000000000000000" pitchFamily="2" charset="2"/>
              <a:buChar char="Ø"/>
            </a:pPr>
            <a:r>
              <a:rPr lang="en-US" dirty="0">
                <a:solidFill>
                  <a:srgbClr val="FF0000"/>
                </a:solidFill>
              </a:rPr>
              <a:t>Bounds:</a:t>
            </a:r>
          </a:p>
          <a:p>
            <a:r>
              <a:rPr lang="en-US" dirty="0"/>
              <a:t>Outliers are values less than Q1 – 1.5 * IQR</a:t>
            </a:r>
          </a:p>
          <a:p>
            <a:r>
              <a:rPr lang="en-US" dirty="0"/>
              <a:t>Or greater than Q3 + 1.5 * IQR.</a:t>
            </a:r>
          </a:p>
          <a:p>
            <a:endParaRPr lang="en-US" dirty="0"/>
          </a:p>
          <a:p>
            <a:r>
              <a:rPr lang="en-US" dirty="0"/>
              <a:t>Outliers were handled by replacing them with the mean value of their respective columns. This approach maintains the overall structure of the data while minimizing the impact of outliers on the analysis.</a:t>
            </a:r>
          </a:p>
          <a:p>
            <a:endParaRPr lang="en-US" dirty="0"/>
          </a:p>
        </p:txBody>
      </p:sp>
      <p:cxnSp>
        <p:nvCxnSpPr>
          <p:cNvPr id="5" name="Straight Connector 4"/>
          <p:cNvCxnSpPr/>
          <p:nvPr/>
        </p:nvCxnSpPr>
        <p:spPr>
          <a:xfrm>
            <a:off x="5760720" y="174391"/>
            <a:ext cx="0" cy="5338135"/>
          </a:xfrm>
          <a:prstGeom prst="line">
            <a:avLst/>
          </a:prstGeom>
          <a:ln w="38100">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008914" y="174391"/>
            <a:ext cx="5230495" cy="5078313"/>
          </a:xfrm>
          <a:prstGeom prst="rect">
            <a:avLst/>
          </a:prstGeom>
        </p:spPr>
        <p:txBody>
          <a:bodyPr wrap="square">
            <a:spAutoFit/>
          </a:bodyPr>
          <a:lstStyle/>
          <a:p>
            <a:r>
              <a:rPr lang="en-US" dirty="0">
                <a:solidFill>
                  <a:schemeClr val="accent2"/>
                </a:solidFill>
              </a:rPr>
              <a:t>2</a:t>
            </a:r>
            <a:r>
              <a:rPr lang="en-IN" dirty="0">
                <a:solidFill>
                  <a:schemeClr val="accent2"/>
                </a:solidFill>
              </a:rPr>
              <a:t>. Post - Outlier Data visualization:</a:t>
            </a:r>
          </a:p>
          <a:p>
            <a:endParaRPr lang="en-IN" dirty="0"/>
          </a:p>
          <a:p>
            <a:pPr marL="285750" indent="-285750">
              <a:buFont typeface="Courier New" panose="02070309020205020404" pitchFamily="49" charset="0"/>
              <a:buChar char="o"/>
            </a:pPr>
            <a:r>
              <a:rPr lang="en-IN" dirty="0">
                <a:solidFill>
                  <a:srgbClr val="FF0000"/>
                </a:solidFill>
              </a:rPr>
              <a:t>Box Plot Analysis:</a:t>
            </a:r>
          </a:p>
          <a:p>
            <a:endParaRPr lang="en-US" dirty="0"/>
          </a:p>
          <a:p>
            <a:r>
              <a:rPr lang="en-US" dirty="0"/>
              <a:t>The Box plots show how the data looks after outliers have been replaced:</a:t>
            </a:r>
          </a:p>
          <a:p>
            <a:r>
              <a:rPr lang="en-US" dirty="0"/>
              <a:t> </a:t>
            </a:r>
          </a:p>
          <a:p>
            <a:pPr marL="285750" indent="-285750">
              <a:buFont typeface="Wingdings" panose="05000000000000000000" pitchFamily="2" charset="2"/>
              <a:buChar char="Ø"/>
            </a:pPr>
            <a:r>
              <a:rPr lang="en-US" dirty="0">
                <a:solidFill>
                  <a:srgbClr val="FF0000"/>
                </a:solidFill>
              </a:rPr>
              <a:t>Sale Price: </a:t>
            </a:r>
            <a:r>
              <a:rPr lang="en-US" dirty="0"/>
              <a:t>The data now has a cleaner range with fewer extreme values, and most values are concentrated in the lower range.</a:t>
            </a:r>
          </a:p>
          <a:p>
            <a:endParaRPr lang="en-US" dirty="0"/>
          </a:p>
          <a:p>
            <a:pPr marL="285750" indent="-285750">
              <a:buFont typeface="Wingdings" panose="05000000000000000000" pitchFamily="2" charset="2"/>
              <a:buChar char="Ø"/>
            </a:pPr>
            <a:r>
              <a:rPr lang="en-US" dirty="0">
                <a:solidFill>
                  <a:srgbClr val="FF0000"/>
                </a:solidFill>
              </a:rPr>
              <a:t>Market Price: </a:t>
            </a:r>
            <a:r>
              <a:rPr lang="en-US" dirty="0"/>
              <a:t>Similar to sale _ price, the variability is reduced, making the data more stable for analysis.</a:t>
            </a:r>
          </a:p>
          <a:p>
            <a:endParaRPr lang="en-US" dirty="0"/>
          </a:p>
          <a:p>
            <a:pPr marL="285750" indent="-285750">
              <a:buFont typeface="Wingdings" panose="05000000000000000000" pitchFamily="2" charset="2"/>
              <a:buChar char="Ø"/>
            </a:pPr>
            <a:r>
              <a:rPr lang="en-US" dirty="0">
                <a:solidFill>
                  <a:srgbClr val="FF0000"/>
                </a:solidFill>
              </a:rPr>
              <a:t>Rating:</a:t>
            </a:r>
            <a:r>
              <a:rPr lang="en-US" dirty="0"/>
              <a:t> Ratings exhibit a narrow spread, suggesting most products have ratings within a consistent range.</a:t>
            </a:r>
            <a:endParaRPr lang="en-US" dirty="0"/>
          </a:p>
        </p:txBody>
      </p:sp>
    </p:spTree>
    <p:extLst>
      <p:ext uri="{BB962C8B-B14F-4D97-AF65-F5344CB8AC3E}">
        <p14:creationId xmlns:p14="http://schemas.microsoft.com/office/powerpoint/2010/main" val="9608654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6198" y="174391"/>
            <a:ext cx="956945" cy="956945"/>
          </a:xfrm>
          <a:prstGeom prst="rect">
            <a:avLst/>
          </a:prstGeom>
        </p:spPr>
      </p:pic>
      <p:sp>
        <p:nvSpPr>
          <p:cNvPr id="3" name="Rectangle 2"/>
          <p:cNvSpPr/>
          <p:nvPr/>
        </p:nvSpPr>
        <p:spPr>
          <a:xfrm>
            <a:off x="357050" y="174391"/>
            <a:ext cx="10769147" cy="5940088"/>
          </a:xfrm>
          <a:prstGeom prst="rect">
            <a:avLst/>
          </a:prstGeom>
        </p:spPr>
        <p:txBody>
          <a:bodyPr wrap="square">
            <a:spAutoFit/>
          </a:bodyPr>
          <a:lstStyle/>
          <a:p>
            <a:r>
              <a:rPr lang="en-US" sz="2000" dirty="0">
                <a:solidFill>
                  <a:schemeClr val="accent2"/>
                </a:solidFill>
              </a:rPr>
              <a:t>3. Key Observations:</a:t>
            </a:r>
          </a:p>
          <a:p>
            <a:endParaRPr lang="en-US" sz="2000" dirty="0"/>
          </a:p>
          <a:p>
            <a:pPr marL="285750" indent="-285750">
              <a:buFont typeface="Wingdings" panose="05000000000000000000" pitchFamily="2" charset="2"/>
              <a:buChar char="v"/>
            </a:pPr>
            <a:r>
              <a:rPr lang="en-US" sz="2000" dirty="0">
                <a:solidFill>
                  <a:srgbClr val="FF0000"/>
                </a:solidFill>
              </a:rPr>
              <a:t>Before vs. After Outliers: </a:t>
            </a:r>
            <a:r>
              <a:rPr lang="en-US" sz="2000" dirty="0"/>
              <a:t>Handling outliers improves data quality and ensures the dataset is more reliable for statistical analysis or modeling.</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dirty="0">
                <a:solidFill>
                  <a:srgbClr val="FF0000"/>
                </a:solidFill>
              </a:rPr>
              <a:t>Uniformity: </a:t>
            </a:r>
            <a:r>
              <a:rPr lang="en-US" sz="2000" dirty="0"/>
              <a:t>Replacing outliers with the mean avoids sudden spikes or dips, helping maintain uniformity.</a:t>
            </a:r>
          </a:p>
          <a:p>
            <a:pPr marL="285750" indent="-285750">
              <a:buFont typeface="Wingdings" panose="05000000000000000000" pitchFamily="2" charset="2"/>
              <a:buChar char="v"/>
            </a:pPr>
            <a:endParaRPr lang="en-US" sz="2000" dirty="0"/>
          </a:p>
          <a:p>
            <a:pPr marL="285750" indent="-285750">
              <a:buFont typeface="Wingdings" panose="05000000000000000000" pitchFamily="2" charset="2"/>
              <a:buChar char="v"/>
            </a:pPr>
            <a:r>
              <a:rPr lang="en-US" sz="2000" dirty="0">
                <a:solidFill>
                  <a:srgbClr val="FF0000"/>
                </a:solidFill>
              </a:rPr>
              <a:t>Cleaner Box Plots: </a:t>
            </a:r>
            <a:r>
              <a:rPr lang="en-US" sz="2000" dirty="0"/>
              <a:t>The updated box plots show a reduced range, with values now aligning better within the interquartile range.</a:t>
            </a:r>
          </a:p>
          <a:p>
            <a:pPr marL="285750" indent="-285750">
              <a:buFont typeface="Wingdings" panose="05000000000000000000" pitchFamily="2" charset="2"/>
              <a:buChar char="v"/>
            </a:pPr>
            <a:endParaRPr lang="en-US" sz="2000" dirty="0"/>
          </a:p>
          <a:p>
            <a:r>
              <a:rPr lang="en-US" sz="2000" dirty="0">
                <a:solidFill>
                  <a:schemeClr val="accent2"/>
                </a:solidFill>
              </a:rPr>
              <a:t>4. Impact on Data Analysis:</a:t>
            </a:r>
          </a:p>
          <a:p>
            <a:endParaRPr lang="en-US" sz="2000" dirty="0"/>
          </a:p>
          <a:p>
            <a:pPr marL="285750" indent="-285750">
              <a:buFont typeface="Courier New" panose="02070309020205020404" pitchFamily="49" charset="0"/>
              <a:buChar char="o"/>
            </a:pPr>
            <a:r>
              <a:rPr lang="en-US" sz="2000" dirty="0"/>
              <a:t>The removal of extreme outliers enhances the dataset's integrity and ensures the results of any future analysis (e.g., regression models, predictions) will not be disproportionately influenced by outliers.</a:t>
            </a:r>
          </a:p>
          <a:p>
            <a:pPr marL="285750" indent="-285750">
              <a:buFont typeface="Courier New" panose="02070309020205020404" pitchFamily="49" charset="0"/>
              <a:buChar char="o"/>
            </a:pPr>
            <a:endParaRPr lang="en-US" sz="2000" dirty="0"/>
          </a:p>
          <a:p>
            <a:r>
              <a:rPr lang="en-US" sz="2000" dirty="0"/>
              <a:t>In summary, this process makes the data consistent, reliable, and ready for further insights or predictive modeling.</a:t>
            </a:r>
            <a:endParaRPr lang="en-IN" sz="2000" dirty="0"/>
          </a:p>
        </p:txBody>
      </p:sp>
    </p:spTree>
    <p:extLst>
      <p:ext uri="{BB962C8B-B14F-4D97-AF65-F5344CB8AC3E}">
        <p14:creationId xmlns:p14="http://schemas.microsoft.com/office/powerpoint/2010/main" val="25939498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10920" y="3875314"/>
            <a:ext cx="2604851"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6198" y="174391"/>
            <a:ext cx="956945" cy="956945"/>
          </a:xfrm>
          <a:prstGeom prst="rect">
            <a:avLst/>
          </a:prstGeom>
        </p:spPr>
      </p:pic>
      <p:sp>
        <p:nvSpPr>
          <p:cNvPr id="3" name="Rectangle 2"/>
          <p:cNvSpPr/>
          <p:nvPr/>
        </p:nvSpPr>
        <p:spPr>
          <a:xfrm>
            <a:off x="210920" y="318295"/>
            <a:ext cx="7610097" cy="584775"/>
          </a:xfrm>
          <a:prstGeom prst="rect">
            <a:avLst/>
          </a:prstGeom>
        </p:spPr>
        <p:txBody>
          <a:bodyPr wrap="none">
            <a:spAutoFit/>
          </a:bodyPr>
          <a:lstStyle/>
          <a:p>
            <a:pPr marL="457200" indent="-457200">
              <a:buFont typeface="Wingdings" panose="05000000000000000000" pitchFamily="2" charset="2"/>
              <a:buChar char="q"/>
            </a:pPr>
            <a:r>
              <a:rPr lang="en-US" sz="3200" b="1" u="sng" dirty="0">
                <a:solidFill>
                  <a:schemeClr val="accent2"/>
                </a:solidFill>
                <a:latin typeface="Cambria" panose="02040503050406030204" pitchFamily="18" charset="0"/>
                <a:ea typeface="Cambria" panose="02040503050406030204" pitchFamily="18" charset="0"/>
              </a:rPr>
              <a:t>Step 9: Create Plots or visualizations:</a:t>
            </a:r>
            <a:endParaRPr lang="en-IN" sz="3200" b="1" u="sng" dirty="0">
              <a:solidFill>
                <a:schemeClr val="accent2"/>
              </a:solidFill>
              <a:latin typeface="Cambria" panose="02040503050406030204" pitchFamily="18" charset="0"/>
              <a:ea typeface="Cambria" panose="02040503050406030204" pitchFamily="18" charset="0"/>
            </a:endParaRPr>
          </a:p>
        </p:txBody>
      </p:sp>
      <p:sp>
        <p:nvSpPr>
          <p:cNvPr id="5" name="Rectangle 4"/>
          <p:cNvSpPr/>
          <p:nvPr/>
        </p:nvSpPr>
        <p:spPr>
          <a:xfrm>
            <a:off x="210920" y="3889213"/>
            <a:ext cx="2579552" cy="523220"/>
          </a:xfrm>
          <a:prstGeom prst="rect">
            <a:avLst/>
          </a:prstGeom>
        </p:spPr>
        <p:txBody>
          <a:bodyPr wrap="none">
            <a:spAutoFit/>
          </a:bodyPr>
          <a:lstStyle/>
          <a:p>
            <a:r>
              <a:rPr lang="en-US" sz="2800" dirty="0">
                <a:solidFill>
                  <a:srgbClr val="FF0000"/>
                </a:solidFill>
                <a:latin typeface="Algerian" panose="04020705040A02060702" pitchFamily="82" charset="0"/>
              </a:rPr>
              <a:t>Key</a:t>
            </a:r>
            <a:r>
              <a:rPr lang="en-US" sz="2800" dirty="0">
                <a:solidFill>
                  <a:schemeClr val="accent2">
                    <a:lumMod val="75000"/>
                  </a:schemeClr>
                </a:solidFill>
                <a:latin typeface="Algerian" panose="04020705040A02060702" pitchFamily="82" charset="0"/>
              </a:rPr>
              <a:t> </a:t>
            </a:r>
            <a:r>
              <a:rPr lang="en-US" sz="2800" dirty="0">
                <a:latin typeface="Algerian" panose="04020705040A02060702" pitchFamily="82" charset="0"/>
              </a:rPr>
              <a:t>Insights:</a:t>
            </a:r>
            <a:endParaRPr lang="en-IN" sz="2800" dirty="0">
              <a:latin typeface="Algerian" panose="04020705040A02060702" pitchFamily="82" charset="0"/>
            </a:endParaRPr>
          </a:p>
        </p:txBody>
      </p:sp>
      <p:sp>
        <p:nvSpPr>
          <p:cNvPr id="6" name="Rectangle 5"/>
          <p:cNvSpPr/>
          <p:nvPr/>
        </p:nvSpPr>
        <p:spPr>
          <a:xfrm>
            <a:off x="319401" y="4584275"/>
            <a:ext cx="11030679" cy="1631216"/>
          </a:xfrm>
          <a:prstGeom prst="rect">
            <a:avLst/>
          </a:prstGeom>
        </p:spPr>
        <p:txBody>
          <a:bodyPr wrap="square">
            <a:spAutoFit/>
          </a:bodyPr>
          <a:lstStyle/>
          <a:p>
            <a:r>
              <a:rPr lang="en-US" sz="2000" dirty="0"/>
              <a:t>This histogram shows the distribution of sale prices with an </a:t>
            </a:r>
            <a:r>
              <a:rPr lang="en-US" sz="2000" dirty="0" err="1"/>
              <a:t>overlayed</a:t>
            </a:r>
            <a:r>
              <a:rPr lang="en-US" sz="2000" dirty="0"/>
              <a:t> density curve to highlight the trends. Here's an analysis:</a:t>
            </a:r>
          </a:p>
          <a:p>
            <a:endParaRPr lang="en-US" sz="2000" dirty="0"/>
          </a:p>
          <a:p>
            <a:r>
              <a:rPr lang="en-US" sz="2000" dirty="0">
                <a:solidFill>
                  <a:schemeClr val="accent2"/>
                </a:solidFill>
              </a:rPr>
              <a:t>1. </a:t>
            </a:r>
            <a:r>
              <a:rPr lang="en-US" sz="2000" b="1" dirty="0">
                <a:solidFill>
                  <a:schemeClr val="accent1"/>
                </a:solidFill>
              </a:rPr>
              <a:t>Right-Skewed Distribution</a:t>
            </a:r>
            <a:r>
              <a:rPr lang="en-US" sz="2000" dirty="0">
                <a:solidFill>
                  <a:schemeClr val="accent1"/>
                </a:solidFill>
              </a:rPr>
              <a:t>: </a:t>
            </a:r>
            <a:r>
              <a:rPr lang="en-US" sz="2000" dirty="0"/>
              <a:t>The distribution is positively skewed, with most sale prices concentrated between 0 and 400, and a long tail extending to higher values.</a:t>
            </a:r>
            <a:endParaRPr lang="en-IN" sz="2000" dirty="0"/>
          </a:p>
        </p:txBody>
      </p:sp>
      <p:sp>
        <p:nvSpPr>
          <p:cNvPr id="7" name="5-Point Star 6"/>
          <p:cNvSpPr/>
          <p:nvPr/>
        </p:nvSpPr>
        <p:spPr>
          <a:xfrm>
            <a:off x="319401" y="478971"/>
            <a:ext cx="261170" cy="174172"/>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400" y="1057512"/>
            <a:ext cx="10806797" cy="2645960"/>
          </a:xfrm>
          <a:prstGeom prst="rect">
            <a:avLst/>
          </a:prstGeom>
        </p:spPr>
      </p:pic>
    </p:spTree>
    <p:extLst>
      <p:ext uri="{BB962C8B-B14F-4D97-AF65-F5344CB8AC3E}">
        <p14:creationId xmlns:p14="http://schemas.microsoft.com/office/powerpoint/2010/main" val="25819427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6198" y="213580"/>
            <a:ext cx="956945" cy="956945"/>
          </a:xfrm>
          <a:prstGeom prst="rect">
            <a:avLst/>
          </a:prstGeom>
        </p:spPr>
      </p:pic>
      <p:sp>
        <p:nvSpPr>
          <p:cNvPr id="3" name="Rectangle 2"/>
          <p:cNvSpPr/>
          <p:nvPr/>
        </p:nvSpPr>
        <p:spPr>
          <a:xfrm>
            <a:off x="235631" y="4573802"/>
            <a:ext cx="5873931" cy="1323439"/>
          </a:xfrm>
          <a:prstGeom prst="rect">
            <a:avLst/>
          </a:prstGeom>
        </p:spPr>
        <p:txBody>
          <a:bodyPr wrap="square">
            <a:spAutoFit/>
          </a:bodyPr>
          <a:lstStyle/>
          <a:p>
            <a:endParaRPr lang="en-US" sz="2000" dirty="0"/>
          </a:p>
          <a:p>
            <a:pPr marL="342900" indent="-342900">
              <a:buFont typeface="Arial" panose="020B0604020202020204" pitchFamily="34" charset="0"/>
              <a:buChar char="•"/>
            </a:pPr>
            <a:r>
              <a:rPr lang="en-US" sz="2000" dirty="0"/>
              <a:t>This analysis helps in understanding the general pricing trends and identifying anomalies in the data.</a:t>
            </a:r>
            <a:endParaRPr lang="en-IN"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1977" y="1170525"/>
            <a:ext cx="6144482" cy="4675366"/>
          </a:xfrm>
          <a:prstGeom prst="rect">
            <a:avLst/>
          </a:prstGeom>
        </p:spPr>
      </p:pic>
      <p:sp>
        <p:nvSpPr>
          <p:cNvPr id="7" name="Rectangle 2"/>
          <p:cNvSpPr>
            <a:spLocks noChangeArrowheads="1"/>
          </p:cNvSpPr>
          <p:nvPr/>
        </p:nvSpPr>
        <p:spPr bwMode="auto">
          <a:xfrm>
            <a:off x="349319" y="741983"/>
            <a:ext cx="555897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  Peak Around 300</a:t>
            </a:r>
            <a:r>
              <a:rPr kumimoji="0" lang="en-US" sz="1800" b="0" i="0" u="none" strike="noStrike" cap="none" normalizeH="0" baseline="0" dirty="0" smtClean="0">
                <a:ln>
                  <a:noFill/>
                </a:ln>
                <a:solidFill>
                  <a:schemeClr val="tx1"/>
                </a:solidFill>
                <a:effectLst/>
                <a:latin typeface="Arial" panose="020B0604020202020204" pitchFamily="34" charset="0"/>
              </a:rPr>
              <a:t>: There is a noticeable spike at approximately 300, indicating a common price point where a large number of sales occur.</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  Frequency Decreases with Higher Prices</a:t>
            </a:r>
            <a:r>
              <a:rPr kumimoji="0" lang="en-US" sz="1800" b="0" i="0" u="none" strike="noStrike" cap="none" normalizeH="0" baseline="0" dirty="0" smtClean="0">
                <a:ln>
                  <a:noFill/>
                </a:ln>
                <a:solidFill>
                  <a:schemeClr val="tx1"/>
                </a:solidFill>
                <a:effectLst/>
                <a:latin typeface="Arial" panose="020B0604020202020204" pitchFamily="34" charset="0"/>
              </a:rPr>
              <a:t>: As sale prices increase beyond 400, the frequency drops significantly, indicating that higher sale prices are less common.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latin typeface="Arial" panose="020B0604020202020204" pitchFamily="34" charset="0"/>
            </a:endParaRPr>
          </a:p>
          <a:p>
            <a:r>
              <a:rPr lang="en-US" dirty="0"/>
              <a:t> This pattern indicates that affordable price ranges drive</a:t>
            </a:r>
          </a:p>
          <a:p>
            <a:r>
              <a:rPr lang="en-US" dirty="0"/>
              <a:t>    most of the sales, with fewer transactions at premium</a:t>
            </a:r>
          </a:p>
          <a:p>
            <a:r>
              <a:rPr lang="en-US" dirty="0"/>
              <a:t>    price points</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562970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3291" y="2656114"/>
            <a:ext cx="2638595" cy="5225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055" y="4981523"/>
            <a:ext cx="956945" cy="956945"/>
          </a:xfrm>
          <a:prstGeom prst="rect">
            <a:avLst/>
          </a:prstGeom>
        </p:spPr>
      </p:pic>
      <p:sp>
        <p:nvSpPr>
          <p:cNvPr id="4" name="Rectangle 3"/>
          <p:cNvSpPr/>
          <p:nvPr/>
        </p:nvSpPr>
        <p:spPr>
          <a:xfrm>
            <a:off x="293292" y="2669569"/>
            <a:ext cx="2579552" cy="523220"/>
          </a:xfrm>
          <a:prstGeom prst="rect">
            <a:avLst/>
          </a:prstGeom>
        </p:spPr>
        <p:txBody>
          <a:bodyPr wrap="none">
            <a:spAutoFit/>
          </a:bodyPr>
          <a:lstStyle/>
          <a:p>
            <a:r>
              <a:rPr lang="en-US" sz="2800" dirty="0" smtClean="0">
                <a:solidFill>
                  <a:srgbClr val="FF0000"/>
                </a:solidFill>
                <a:latin typeface="Algerian" panose="04020705040A02060702" pitchFamily="82" charset="0"/>
              </a:rPr>
              <a:t>Key</a:t>
            </a:r>
            <a:r>
              <a:rPr lang="en-US" sz="2800" dirty="0" smtClean="0">
                <a:solidFill>
                  <a:schemeClr val="accent2">
                    <a:lumMod val="75000"/>
                  </a:schemeClr>
                </a:solidFill>
                <a:latin typeface="Algerian" panose="04020705040A02060702" pitchFamily="82" charset="0"/>
              </a:rPr>
              <a:t> </a:t>
            </a:r>
            <a:r>
              <a:rPr lang="en-US" sz="2800" dirty="0" smtClean="0">
                <a:latin typeface="Algerian" panose="04020705040A02060702" pitchFamily="82" charset="0"/>
              </a:rPr>
              <a:t>insights:</a:t>
            </a:r>
            <a:endParaRPr lang="en-US" sz="2800" dirty="0">
              <a:latin typeface="Algerian" panose="04020705040A02060702" pitchFamily="82" charset="0"/>
            </a:endParaRPr>
          </a:p>
        </p:txBody>
      </p:sp>
      <p:sp>
        <p:nvSpPr>
          <p:cNvPr id="5" name="Rectangle 4"/>
          <p:cNvSpPr/>
          <p:nvPr/>
        </p:nvSpPr>
        <p:spPr>
          <a:xfrm>
            <a:off x="293291" y="3293741"/>
            <a:ext cx="10810137" cy="2246769"/>
          </a:xfrm>
          <a:prstGeom prst="rect">
            <a:avLst/>
          </a:prstGeom>
        </p:spPr>
        <p:txBody>
          <a:bodyPr wrap="square">
            <a:spAutoFit/>
          </a:bodyPr>
          <a:lstStyle/>
          <a:p>
            <a:r>
              <a:rPr lang="en-US" sz="2000" dirty="0"/>
              <a:t>The scatter plot illustrates the relationship between the Sale Price and Market Price of products. Here are the key insights:</a:t>
            </a:r>
          </a:p>
          <a:p>
            <a:endParaRPr lang="en-US" sz="2000" dirty="0"/>
          </a:p>
          <a:p>
            <a:endParaRPr lang="en-US" sz="2000" dirty="0"/>
          </a:p>
          <a:p>
            <a:pPr marL="342900" indent="-342900">
              <a:buFont typeface="Wingdings" panose="05000000000000000000" pitchFamily="2" charset="2"/>
              <a:buChar char="ü"/>
            </a:pPr>
            <a:r>
              <a:rPr lang="en-IN" sz="2000" dirty="0">
                <a:solidFill>
                  <a:srgbClr val="FF0000"/>
                </a:solidFill>
              </a:rPr>
              <a:t>Positive correlation: </a:t>
            </a:r>
            <a:r>
              <a:rPr lang="en-IN" sz="2000" dirty="0"/>
              <a:t>There is a clear positive correlation between the sale price and market price, as most points align along an upward – sloping trend. This indicates that higher market prices generally lead to higher sale prices.</a:t>
            </a:r>
            <a:endParaRPr lang="en-IN"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291" y="275615"/>
            <a:ext cx="11260080" cy="2090213"/>
          </a:xfrm>
          <a:prstGeom prst="rect">
            <a:avLst/>
          </a:prstGeom>
        </p:spPr>
      </p:pic>
    </p:spTree>
    <p:extLst>
      <p:ext uri="{BB962C8B-B14F-4D97-AF65-F5344CB8AC3E}">
        <p14:creationId xmlns:p14="http://schemas.microsoft.com/office/powerpoint/2010/main" val="40756663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6198" y="174391"/>
            <a:ext cx="956945" cy="956945"/>
          </a:xfrm>
          <a:prstGeom prst="rect">
            <a:avLst/>
          </a:prstGeom>
        </p:spPr>
      </p:pic>
      <p:sp>
        <p:nvSpPr>
          <p:cNvPr id="3" name="Rectangle 2"/>
          <p:cNvSpPr/>
          <p:nvPr/>
        </p:nvSpPr>
        <p:spPr>
          <a:xfrm>
            <a:off x="278675" y="174391"/>
            <a:ext cx="5769428" cy="5663089"/>
          </a:xfrm>
          <a:prstGeom prst="rect">
            <a:avLst/>
          </a:prstGeom>
        </p:spPr>
        <p:txBody>
          <a:bodyPr wrap="square">
            <a:spAutoFit/>
          </a:bodyPr>
          <a:lstStyle/>
          <a:p>
            <a:pPr marL="342900" indent="-342900">
              <a:buFont typeface="Wingdings" panose="05000000000000000000" pitchFamily="2" charset="2"/>
              <a:buChar char="ü"/>
            </a:pPr>
            <a:r>
              <a:rPr lang="en-US" b="1" dirty="0">
                <a:solidFill>
                  <a:srgbClr val="FF0000"/>
                </a:solidFill>
              </a:rPr>
              <a:t>Positive Correlation</a:t>
            </a:r>
            <a:r>
              <a:rPr lang="en-US" dirty="0">
                <a:solidFill>
                  <a:srgbClr val="FF0000"/>
                </a:solidFill>
              </a:rPr>
              <a:t>: </a:t>
            </a:r>
            <a:r>
              <a:rPr lang="en-US" dirty="0"/>
              <a:t>The sale price and market price show a strong positive correlation, as most points follow an upward trend, indicating that higher market prices lead to higher sale </a:t>
            </a:r>
            <a:r>
              <a:rPr lang="en-US" dirty="0" smtClean="0"/>
              <a:t>prices.</a:t>
            </a:r>
          </a:p>
          <a:p>
            <a:pPr marL="342900" indent="-342900">
              <a:buFont typeface="Wingdings" panose="05000000000000000000" pitchFamily="2" charset="2"/>
              <a:buChar char="ü"/>
            </a:pPr>
            <a:endParaRPr lang="en-US" b="1" dirty="0"/>
          </a:p>
          <a:p>
            <a:pPr marL="342900" indent="-342900">
              <a:buFont typeface="Wingdings" panose="05000000000000000000" pitchFamily="2" charset="2"/>
              <a:buChar char="ü"/>
            </a:pPr>
            <a:r>
              <a:rPr lang="en-US" b="1" dirty="0" smtClean="0">
                <a:solidFill>
                  <a:srgbClr val="FF0000"/>
                </a:solidFill>
              </a:rPr>
              <a:t>Discounts</a:t>
            </a:r>
            <a:r>
              <a:rPr lang="en-US" dirty="0">
                <a:solidFill>
                  <a:srgbClr val="FF0000"/>
                </a:solidFill>
              </a:rPr>
              <a:t>: </a:t>
            </a:r>
            <a:r>
              <a:rPr lang="en-US" dirty="0"/>
              <a:t>Points below the diagonal (y = x) suggest that some products are sold at discounts relative to their market prices</a:t>
            </a:r>
            <a:r>
              <a:rPr lang="en-US" dirty="0" smtClean="0"/>
              <a:t>.</a:t>
            </a:r>
          </a:p>
          <a:p>
            <a:pPr marL="342900" indent="-342900">
              <a:buFont typeface="Wingdings" panose="05000000000000000000" pitchFamily="2" charset="2"/>
              <a:buChar char="ü"/>
            </a:pPr>
            <a:endParaRPr lang="en-US" dirty="0"/>
          </a:p>
          <a:p>
            <a:pPr marL="342900" indent="-342900">
              <a:buFont typeface="Wingdings" panose="05000000000000000000" pitchFamily="2" charset="2"/>
              <a:buChar char="ü"/>
            </a:pPr>
            <a:r>
              <a:rPr lang="en-US" b="1" dirty="0">
                <a:solidFill>
                  <a:srgbClr val="FF0000"/>
                </a:solidFill>
              </a:rPr>
              <a:t>Clusters</a:t>
            </a:r>
            <a:r>
              <a:rPr lang="en-US" dirty="0">
                <a:solidFill>
                  <a:srgbClr val="FF0000"/>
                </a:solidFill>
              </a:rPr>
              <a:t>: </a:t>
            </a:r>
            <a:r>
              <a:rPr lang="en-US" dirty="0"/>
              <a:t>A dense cluster appears in the lower price range, showing that most products fall within this pricing category</a:t>
            </a:r>
            <a:r>
              <a:rPr lang="en-US" dirty="0" smtClean="0"/>
              <a:t>.</a:t>
            </a:r>
          </a:p>
          <a:p>
            <a:pPr marL="342900" indent="-342900">
              <a:buFont typeface="Wingdings" panose="05000000000000000000" pitchFamily="2" charset="2"/>
              <a:buChar char="ü"/>
            </a:pPr>
            <a:endParaRPr lang="en-US" dirty="0"/>
          </a:p>
          <a:p>
            <a:pPr marL="342900" indent="-342900">
              <a:buFont typeface="Wingdings" panose="05000000000000000000" pitchFamily="2" charset="2"/>
              <a:buChar char="ü"/>
            </a:pPr>
            <a:r>
              <a:rPr lang="en-US" b="1" dirty="0">
                <a:solidFill>
                  <a:srgbClr val="FF0000"/>
                </a:solidFill>
              </a:rPr>
              <a:t>Outliers</a:t>
            </a:r>
            <a:r>
              <a:rPr lang="en-US" dirty="0">
                <a:solidFill>
                  <a:srgbClr val="FF0000"/>
                </a:solidFill>
              </a:rPr>
              <a:t>: </a:t>
            </a:r>
            <a:r>
              <a:rPr lang="en-US" dirty="0"/>
              <a:t>A few scattered points deviate significantly from the trend, representing products with unique pricing strategies (e.g., unusually high or low sale prices compared to market prices).</a:t>
            </a:r>
          </a:p>
          <a:p>
            <a:r>
              <a:rPr lang="en-US" dirty="0"/>
              <a:t> </a:t>
            </a:r>
            <a:r>
              <a:rPr lang="en-US" dirty="0" smtClean="0"/>
              <a:t>     This </a:t>
            </a:r>
            <a:r>
              <a:rPr lang="en-US" dirty="0"/>
              <a:t>visualization offers insights into pricing </a:t>
            </a:r>
            <a:r>
              <a:rPr lang="en-US" dirty="0" smtClean="0"/>
              <a:t>trends</a:t>
            </a:r>
          </a:p>
          <a:p>
            <a:r>
              <a:rPr lang="en-US" dirty="0"/>
              <a:t> </a:t>
            </a:r>
            <a:r>
              <a:rPr lang="en-US" dirty="0" smtClean="0"/>
              <a:t>     and </a:t>
            </a:r>
            <a:r>
              <a:rPr lang="en-US" dirty="0"/>
              <a:t>the effects of discounts on sales.</a:t>
            </a:r>
          </a:p>
          <a:p>
            <a:endParaRPr lang="en-US"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8103" y="1145372"/>
            <a:ext cx="6143897" cy="4732914"/>
          </a:xfrm>
          <a:prstGeom prst="rect">
            <a:avLst/>
          </a:prstGeom>
        </p:spPr>
      </p:pic>
    </p:spTree>
    <p:extLst>
      <p:ext uri="{BB962C8B-B14F-4D97-AF65-F5344CB8AC3E}">
        <p14:creationId xmlns:p14="http://schemas.microsoft.com/office/powerpoint/2010/main" val="21428045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1684" y="145082"/>
            <a:ext cx="956945" cy="95694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135" y="259139"/>
            <a:ext cx="5849922" cy="168577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135" y="2069573"/>
            <a:ext cx="6335009" cy="4169342"/>
          </a:xfrm>
          <a:prstGeom prst="rect">
            <a:avLst/>
          </a:prstGeom>
        </p:spPr>
      </p:pic>
    </p:spTree>
    <p:extLst>
      <p:ext uri="{BB962C8B-B14F-4D97-AF65-F5344CB8AC3E}">
        <p14:creationId xmlns:p14="http://schemas.microsoft.com/office/powerpoint/2010/main" val="2546379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208" y="174391"/>
            <a:ext cx="2579554"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6198" y="174391"/>
            <a:ext cx="956945" cy="956945"/>
          </a:xfrm>
          <a:prstGeom prst="rect">
            <a:avLst/>
          </a:prstGeom>
        </p:spPr>
      </p:pic>
      <p:sp>
        <p:nvSpPr>
          <p:cNvPr id="3" name="Rectangle 2"/>
          <p:cNvSpPr/>
          <p:nvPr/>
        </p:nvSpPr>
        <p:spPr>
          <a:xfrm>
            <a:off x="263210" y="174391"/>
            <a:ext cx="2579552" cy="523220"/>
          </a:xfrm>
          <a:prstGeom prst="rect">
            <a:avLst/>
          </a:prstGeom>
        </p:spPr>
        <p:txBody>
          <a:bodyPr wrap="none">
            <a:spAutoFit/>
          </a:bodyPr>
          <a:lstStyle/>
          <a:p>
            <a:r>
              <a:rPr lang="en-US" sz="2800" dirty="0">
                <a:solidFill>
                  <a:srgbClr val="FF0000"/>
                </a:solidFill>
                <a:latin typeface="Algerian" panose="04020705040A02060702" pitchFamily="82" charset="0"/>
              </a:rPr>
              <a:t>Key</a:t>
            </a:r>
            <a:r>
              <a:rPr lang="en-US" sz="2800" dirty="0">
                <a:solidFill>
                  <a:schemeClr val="accent1">
                    <a:lumMod val="75000"/>
                  </a:schemeClr>
                </a:solidFill>
                <a:latin typeface="Algerian" panose="04020705040A02060702" pitchFamily="82" charset="0"/>
              </a:rPr>
              <a:t> </a:t>
            </a:r>
            <a:r>
              <a:rPr lang="en-US" sz="2800" dirty="0" smtClean="0">
                <a:latin typeface="Algerian" panose="04020705040A02060702" pitchFamily="82" charset="0"/>
              </a:rPr>
              <a:t>insights:</a:t>
            </a:r>
            <a:endParaRPr lang="en-US" sz="2800" dirty="0"/>
          </a:p>
        </p:txBody>
      </p:sp>
      <p:sp>
        <p:nvSpPr>
          <p:cNvPr id="4" name="Rectangle 3"/>
          <p:cNvSpPr/>
          <p:nvPr/>
        </p:nvSpPr>
        <p:spPr>
          <a:xfrm>
            <a:off x="263209" y="793544"/>
            <a:ext cx="10862989" cy="5416868"/>
          </a:xfrm>
          <a:prstGeom prst="rect">
            <a:avLst/>
          </a:prstGeom>
        </p:spPr>
        <p:txBody>
          <a:bodyPr wrap="square">
            <a:spAutoFit/>
          </a:bodyPr>
          <a:lstStyle/>
          <a:p>
            <a:r>
              <a:rPr lang="en-US" dirty="0"/>
              <a:t>This Visualization shows the distribution of product ratings.. Here are the Key insights</a:t>
            </a:r>
            <a:r>
              <a:rPr lang="en-US" dirty="0" smtClean="0"/>
              <a:t>:</a:t>
            </a:r>
          </a:p>
          <a:p>
            <a:endParaRPr lang="en-US" dirty="0"/>
          </a:p>
          <a:p>
            <a:endParaRPr lang="en-US" dirty="0" smtClean="0"/>
          </a:p>
          <a:p>
            <a:pPr marL="285750" lvl="0" indent="-285750" defTabSz="914400" eaLnBrk="0" fontAlgn="base" hangingPunct="0">
              <a:spcBef>
                <a:spcPct val="0"/>
              </a:spcBef>
              <a:spcAft>
                <a:spcPct val="0"/>
              </a:spcAft>
              <a:buFont typeface="Wingdings" panose="05000000000000000000" pitchFamily="2" charset="2"/>
              <a:buChar char="ü"/>
            </a:pPr>
            <a:r>
              <a:rPr lang="en-US" b="1" dirty="0">
                <a:solidFill>
                  <a:srgbClr val="FF0000"/>
                </a:solidFill>
                <a:latin typeface="Arial" panose="020B0604020202020204" pitchFamily="34" charset="0"/>
              </a:rPr>
              <a:t>Central Tendency</a:t>
            </a:r>
            <a:r>
              <a:rPr lang="en-US" dirty="0">
                <a:solidFill>
                  <a:srgbClr val="FF0000"/>
                </a:solidFill>
                <a:latin typeface="Arial" panose="020B0604020202020204" pitchFamily="34" charset="0"/>
              </a:rPr>
              <a:t>: </a:t>
            </a:r>
            <a:r>
              <a:rPr lang="en-US" dirty="0">
                <a:latin typeface="Arial" panose="020B0604020202020204" pitchFamily="34" charset="0"/>
              </a:rPr>
              <a:t>The distribution is highly centered around a rating of 4.0, indicating this is the most common rating.</a:t>
            </a:r>
          </a:p>
          <a:p>
            <a:pPr marL="285750" lvl="0" indent="-285750" defTabSz="914400" eaLnBrk="0" fontAlgn="base" hangingPunct="0">
              <a:spcBef>
                <a:spcPct val="0"/>
              </a:spcBef>
              <a:spcAft>
                <a:spcPct val="0"/>
              </a:spcAft>
              <a:buFont typeface="Wingdings" panose="05000000000000000000" pitchFamily="2" charset="2"/>
              <a:buChar char="ü"/>
            </a:pPr>
            <a:endParaRPr 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ü"/>
            </a:pPr>
            <a:r>
              <a:rPr lang="en-US" b="1" dirty="0">
                <a:solidFill>
                  <a:srgbClr val="FF0000"/>
                </a:solidFill>
                <a:latin typeface="Arial" panose="020B0604020202020204" pitchFamily="34" charset="0"/>
              </a:rPr>
              <a:t>Peak Frequency</a:t>
            </a:r>
            <a:r>
              <a:rPr lang="en-US" dirty="0">
                <a:solidFill>
                  <a:srgbClr val="FF0000"/>
                </a:solidFill>
                <a:latin typeface="Arial" panose="020B0604020202020204" pitchFamily="34" charset="0"/>
              </a:rPr>
              <a:t>: </a:t>
            </a:r>
            <a:r>
              <a:rPr lang="en-US" dirty="0">
                <a:latin typeface="Arial" panose="020B0604020202020204" pitchFamily="34" charset="0"/>
              </a:rPr>
              <a:t>The frequency at 4.0 is significantly higher than other ratings, suggesting a high concentration of ratings at this value.</a:t>
            </a:r>
          </a:p>
          <a:p>
            <a:pPr marL="285750" lvl="0" indent="-285750" defTabSz="914400" eaLnBrk="0" fontAlgn="base" hangingPunct="0">
              <a:spcBef>
                <a:spcPct val="0"/>
              </a:spcBef>
              <a:spcAft>
                <a:spcPct val="0"/>
              </a:spcAft>
              <a:buFont typeface="Wingdings" panose="05000000000000000000" pitchFamily="2" charset="2"/>
              <a:buChar char="ü"/>
            </a:pPr>
            <a:endParaRPr 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ü"/>
            </a:pPr>
            <a:r>
              <a:rPr lang="en-US" b="1" dirty="0">
                <a:solidFill>
                  <a:srgbClr val="FF0000"/>
                </a:solidFill>
                <a:latin typeface="Arial" panose="020B0604020202020204" pitchFamily="34" charset="0"/>
              </a:rPr>
              <a:t>Spread</a:t>
            </a:r>
            <a:r>
              <a:rPr lang="en-US" dirty="0">
                <a:solidFill>
                  <a:srgbClr val="FF0000"/>
                </a:solidFill>
                <a:latin typeface="Arial" panose="020B0604020202020204" pitchFamily="34" charset="0"/>
              </a:rPr>
              <a:t>: </a:t>
            </a:r>
            <a:r>
              <a:rPr lang="en-US" dirty="0">
                <a:latin typeface="Arial" panose="020B0604020202020204" pitchFamily="34" charset="0"/>
              </a:rPr>
              <a:t>The distribution shows limited variation, with most ratings falling between 3.6 and 4.4.</a:t>
            </a:r>
          </a:p>
          <a:p>
            <a:pPr marL="285750" lvl="0" indent="-285750" defTabSz="914400" eaLnBrk="0" fontAlgn="base" hangingPunct="0">
              <a:spcBef>
                <a:spcPct val="0"/>
              </a:spcBef>
              <a:spcAft>
                <a:spcPct val="0"/>
              </a:spcAft>
              <a:buFont typeface="Wingdings" panose="05000000000000000000" pitchFamily="2" charset="2"/>
              <a:buChar char="ü"/>
            </a:pPr>
            <a:endParaRPr 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ü"/>
            </a:pPr>
            <a:r>
              <a:rPr lang="en-US" b="1" dirty="0">
                <a:solidFill>
                  <a:srgbClr val="FF0000"/>
                </a:solidFill>
                <a:latin typeface="Arial" panose="020B0604020202020204" pitchFamily="34" charset="0"/>
              </a:rPr>
              <a:t>Outliers or Patterns</a:t>
            </a:r>
            <a:r>
              <a:rPr lang="en-US" dirty="0">
                <a:solidFill>
                  <a:srgbClr val="FF0000"/>
                </a:solidFill>
                <a:latin typeface="Arial" panose="020B0604020202020204" pitchFamily="34" charset="0"/>
              </a:rPr>
              <a:t>: </a:t>
            </a:r>
            <a:r>
              <a:rPr lang="en-US" dirty="0">
                <a:latin typeface="Arial" panose="020B0604020202020204" pitchFamily="34" charset="0"/>
              </a:rPr>
              <a:t>Minor peaks are visible at intervals, possibly due to rounding or standard rating </a:t>
            </a:r>
            <a:r>
              <a:rPr lang="en-US" dirty="0" smtClean="0">
                <a:latin typeface="Arial" panose="020B0604020202020204" pitchFamily="34" charset="0"/>
              </a:rPr>
              <a:t>practices</a:t>
            </a:r>
          </a:p>
          <a:p>
            <a:pPr marL="285750" lvl="0" indent="-285750" defTabSz="914400" eaLnBrk="0" fontAlgn="base" hangingPunct="0">
              <a:spcBef>
                <a:spcPct val="0"/>
              </a:spcBef>
              <a:spcAft>
                <a:spcPct val="0"/>
              </a:spcAft>
              <a:buFont typeface="Wingdings" panose="05000000000000000000" pitchFamily="2" charset="2"/>
              <a:buChar char="ü"/>
            </a:pPr>
            <a:endParaRPr lang="en-US" dirty="0">
              <a:latin typeface="Arial" panose="020B0604020202020204" pitchFamily="34" charset="0"/>
            </a:endParaRPr>
          </a:p>
          <a:p>
            <a:pPr marL="342900" lvl="0" indent="-342900" defTabSz="914400" eaLnBrk="0" fontAlgn="base" hangingPunct="0">
              <a:spcBef>
                <a:spcPct val="0"/>
              </a:spcBef>
              <a:spcAft>
                <a:spcPct val="0"/>
              </a:spcAft>
              <a:buFont typeface="Wingdings" panose="05000000000000000000" pitchFamily="2" charset="2"/>
              <a:buChar char="ü"/>
            </a:pPr>
            <a:r>
              <a:rPr lang="en-US" sz="2000" b="1" dirty="0">
                <a:solidFill>
                  <a:srgbClr val="FF0000"/>
                </a:solidFill>
              </a:rPr>
              <a:t>Insights</a:t>
            </a:r>
            <a:r>
              <a:rPr lang="en-US" sz="2000" dirty="0">
                <a:solidFill>
                  <a:srgbClr val="FF0000"/>
                </a:solidFill>
              </a:rPr>
              <a:t>: </a:t>
            </a:r>
            <a:r>
              <a:rPr lang="en-US" sz="2000" dirty="0"/>
              <a:t>The pattern suggests a strong bias towards average to above-average ratings, indicating a tendency for users to rate favorably.</a:t>
            </a:r>
            <a:endParaRPr lang="en-US" sz="2000" dirty="0" smtClean="0">
              <a:latin typeface="Arial" panose="020B0604020202020204" pitchFamily="34" charset="0"/>
            </a:endParaRPr>
          </a:p>
          <a:p>
            <a:endParaRPr lang="en-US" dirty="0"/>
          </a:p>
          <a:p>
            <a:endParaRPr lang="en-US" dirty="0"/>
          </a:p>
          <a:p>
            <a:endParaRPr lang="en-US" dirty="0"/>
          </a:p>
        </p:txBody>
      </p:sp>
    </p:spTree>
    <p:extLst>
      <p:ext uri="{BB962C8B-B14F-4D97-AF65-F5344CB8AC3E}">
        <p14:creationId xmlns:p14="http://schemas.microsoft.com/office/powerpoint/2010/main" val="22659131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055" y="5229717"/>
            <a:ext cx="956945" cy="95694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070" y="213979"/>
            <a:ext cx="10992985" cy="200670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069" y="2409371"/>
            <a:ext cx="10992985" cy="3777291"/>
          </a:xfrm>
          <a:prstGeom prst="rect">
            <a:avLst/>
          </a:prstGeom>
        </p:spPr>
      </p:pic>
    </p:spTree>
    <p:extLst>
      <p:ext uri="{BB962C8B-B14F-4D97-AF65-F5344CB8AC3E}">
        <p14:creationId xmlns:p14="http://schemas.microsoft.com/office/powerpoint/2010/main" val="10368133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8066" y="174391"/>
            <a:ext cx="2938620"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6198" y="174391"/>
            <a:ext cx="956945" cy="956945"/>
          </a:xfrm>
          <a:prstGeom prst="rect">
            <a:avLst/>
          </a:prstGeom>
        </p:spPr>
      </p:pic>
      <p:sp>
        <p:nvSpPr>
          <p:cNvPr id="3" name="Rectangle 2"/>
          <p:cNvSpPr/>
          <p:nvPr/>
        </p:nvSpPr>
        <p:spPr>
          <a:xfrm>
            <a:off x="298068" y="174391"/>
            <a:ext cx="2919389" cy="584775"/>
          </a:xfrm>
          <a:prstGeom prst="rect">
            <a:avLst/>
          </a:prstGeom>
        </p:spPr>
        <p:txBody>
          <a:bodyPr wrap="none">
            <a:spAutoFit/>
          </a:bodyPr>
          <a:lstStyle/>
          <a:p>
            <a:r>
              <a:rPr lang="en-US" sz="3200" dirty="0">
                <a:solidFill>
                  <a:srgbClr val="FF0000"/>
                </a:solidFill>
                <a:latin typeface="Algerian" panose="04020705040A02060702" pitchFamily="82" charset="0"/>
              </a:rPr>
              <a:t>Key</a:t>
            </a:r>
            <a:r>
              <a:rPr lang="en-US" sz="3200" dirty="0">
                <a:solidFill>
                  <a:schemeClr val="accent2">
                    <a:lumMod val="75000"/>
                  </a:schemeClr>
                </a:solidFill>
                <a:latin typeface="Algerian" panose="04020705040A02060702" pitchFamily="82" charset="0"/>
              </a:rPr>
              <a:t> </a:t>
            </a:r>
            <a:r>
              <a:rPr lang="en-US" sz="3200" dirty="0">
                <a:latin typeface="Algerian" panose="04020705040A02060702" pitchFamily="82" charset="0"/>
              </a:rPr>
              <a:t>insights:</a:t>
            </a:r>
            <a:endParaRPr lang="en-IN" sz="3200" dirty="0">
              <a:latin typeface="Algerian" panose="04020705040A02060702" pitchFamily="82" charset="0"/>
            </a:endParaRPr>
          </a:p>
        </p:txBody>
      </p:sp>
      <p:sp>
        <p:nvSpPr>
          <p:cNvPr id="4" name="Rectangle 3"/>
          <p:cNvSpPr/>
          <p:nvPr/>
        </p:nvSpPr>
        <p:spPr>
          <a:xfrm>
            <a:off x="298066" y="976881"/>
            <a:ext cx="10828131" cy="5078313"/>
          </a:xfrm>
          <a:prstGeom prst="rect">
            <a:avLst/>
          </a:prstGeom>
        </p:spPr>
        <p:txBody>
          <a:bodyPr wrap="square">
            <a:spAutoFit/>
          </a:bodyPr>
          <a:lstStyle/>
          <a:p>
            <a:r>
              <a:rPr lang="en-US" dirty="0"/>
              <a:t>The Provided visualization shows the top 10 brands based on the number of products in the dataset. Here are the key insights</a:t>
            </a:r>
            <a:r>
              <a:rPr lang="en-US" dirty="0" smtClean="0"/>
              <a:t>:</a:t>
            </a:r>
          </a:p>
          <a:p>
            <a:endParaRPr lang="en-US" dirty="0"/>
          </a:p>
          <a:p>
            <a:pPr lvl="0" defTabSz="914400" eaLnBrk="0" fontAlgn="base" hangingPunct="0">
              <a:spcBef>
                <a:spcPct val="0"/>
              </a:spcBef>
              <a:spcAft>
                <a:spcPct val="0"/>
              </a:spcAft>
              <a:buFontTx/>
              <a:buChar char="•"/>
            </a:pPr>
            <a:r>
              <a:rPr lang="en-US" b="1" dirty="0">
                <a:solidFill>
                  <a:srgbClr val="FF0000"/>
                </a:solidFill>
                <a:latin typeface="Arial" panose="020B0604020202020204" pitchFamily="34" charset="0"/>
              </a:rPr>
              <a:t>Top Brand</a:t>
            </a:r>
            <a:r>
              <a:rPr lang="en-US" dirty="0">
                <a:solidFill>
                  <a:srgbClr val="FF0000"/>
                </a:solidFill>
                <a:latin typeface="Arial" panose="020B0604020202020204" pitchFamily="34" charset="0"/>
              </a:rPr>
              <a:t>: </a:t>
            </a:r>
            <a:r>
              <a:rPr lang="en-US" dirty="0">
                <a:latin typeface="Arial" panose="020B0604020202020204" pitchFamily="34" charset="0"/>
              </a:rPr>
              <a:t>"</a:t>
            </a:r>
            <a:r>
              <a:rPr lang="en-US" dirty="0" err="1">
                <a:latin typeface="Arial" panose="020B0604020202020204" pitchFamily="34" charset="0"/>
              </a:rPr>
              <a:t>Fresho</a:t>
            </a:r>
            <a:r>
              <a:rPr lang="en-US" dirty="0">
                <a:latin typeface="Arial" panose="020B0604020202020204" pitchFamily="34" charset="0"/>
              </a:rPr>
              <a:t>" leads with the highest number of products, exceeding 600.</a:t>
            </a:r>
          </a:p>
          <a:p>
            <a:pPr lvl="0" defTabSz="914400" eaLnBrk="0" fontAlgn="base" hangingPunct="0">
              <a:spcBef>
                <a:spcPct val="0"/>
              </a:spcBef>
              <a:spcAft>
                <a:spcPct val="0"/>
              </a:spcAft>
              <a:buFontTx/>
              <a:buChar char="•"/>
            </a:pPr>
            <a:endParaRPr lang="en-US" dirty="0">
              <a:latin typeface="Arial" panose="020B0604020202020204" pitchFamily="34" charset="0"/>
            </a:endParaRPr>
          </a:p>
          <a:p>
            <a:pPr lvl="0" defTabSz="914400" eaLnBrk="0" fontAlgn="base" hangingPunct="0">
              <a:spcBef>
                <a:spcPct val="0"/>
              </a:spcBef>
              <a:spcAft>
                <a:spcPct val="0"/>
              </a:spcAft>
              <a:buFontTx/>
              <a:buChar char="•"/>
            </a:pPr>
            <a:r>
              <a:rPr lang="en-US" b="1" dirty="0">
                <a:solidFill>
                  <a:srgbClr val="FF0000"/>
                </a:solidFill>
                <a:latin typeface="Arial" panose="020B0604020202020204" pitchFamily="34" charset="0"/>
              </a:rPr>
              <a:t>Second Place</a:t>
            </a:r>
            <a:r>
              <a:rPr lang="en-US" dirty="0">
                <a:solidFill>
                  <a:srgbClr val="FF0000"/>
                </a:solidFill>
                <a:latin typeface="Arial" panose="020B0604020202020204" pitchFamily="34" charset="0"/>
              </a:rPr>
              <a:t>: </a:t>
            </a:r>
            <a:r>
              <a:rPr lang="en-US" dirty="0">
                <a:latin typeface="Arial" panose="020B0604020202020204" pitchFamily="34" charset="0"/>
              </a:rPr>
              <a:t>"bb Royal" follows closely as the second most represented brand.</a:t>
            </a:r>
          </a:p>
          <a:p>
            <a:pPr lvl="0" defTabSz="914400" eaLnBrk="0" fontAlgn="base" hangingPunct="0">
              <a:spcBef>
                <a:spcPct val="0"/>
              </a:spcBef>
              <a:spcAft>
                <a:spcPct val="0"/>
              </a:spcAft>
              <a:buFontTx/>
              <a:buChar char="•"/>
            </a:pPr>
            <a:endParaRPr lang="en-US" dirty="0">
              <a:latin typeface="Arial" panose="020B0604020202020204" pitchFamily="34" charset="0"/>
            </a:endParaRPr>
          </a:p>
          <a:p>
            <a:pPr lvl="0" defTabSz="914400" eaLnBrk="0" fontAlgn="base" hangingPunct="0">
              <a:spcBef>
                <a:spcPct val="0"/>
              </a:spcBef>
              <a:spcAft>
                <a:spcPct val="0"/>
              </a:spcAft>
              <a:buFontTx/>
              <a:buChar char="•"/>
            </a:pPr>
            <a:r>
              <a:rPr lang="en-US" b="1" dirty="0">
                <a:solidFill>
                  <a:srgbClr val="FF0000"/>
                </a:solidFill>
                <a:latin typeface="Arial" panose="020B0604020202020204" pitchFamily="34" charset="0"/>
              </a:rPr>
              <a:t>Mid-tier Brands</a:t>
            </a:r>
            <a:r>
              <a:rPr lang="en-US" dirty="0">
                <a:solidFill>
                  <a:srgbClr val="FF0000"/>
                </a:solidFill>
                <a:latin typeface="Arial" panose="020B0604020202020204" pitchFamily="34" charset="0"/>
              </a:rPr>
              <a:t>: </a:t>
            </a:r>
            <a:r>
              <a:rPr lang="en-US" dirty="0">
                <a:latin typeface="Arial" panose="020B0604020202020204" pitchFamily="34" charset="0"/>
              </a:rPr>
              <a:t>"BB Home" and "DP" rank third and fourth, with a noticeable drop compared to the top two brands.</a:t>
            </a:r>
          </a:p>
          <a:p>
            <a:pPr lvl="0" defTabSz="914400" eaLnBrk="0" fontAlgn="base" hangingPunct="0">
              <a:spcBef>
                <a:spcPct val="0"/>
              </a:spcBef>
              <a:spcAft>
                <a:spcPct val="0"/>
              </a:spcAft>
              <a:buFontTx/>
              <a:buChar char="•"/>
            </a:pPr>
            <a:endParaRPr lang="en-US" dirty="0">
              <a:solidFill>
                <a:srgbClr val="FF0000"/>
              </a:solidFill>
              <a:latin typeface="Arial" panose="020B0604020202020204" pitchFamily="34" charset="0"/>
            </a:endParaRPr>
          </a:p>
          <a:p>
            <a:pPr lvl="0" defTabSz="914400" eaLnBrk="0" fontAlgn="base" hangingPunct="0">
              <a:spcBef>
                <a:spcPct val="0"/>
              </a:spcBef>
              <a:spcAft>
                <a:spcPct val="0"/>
              </a:spcAft>
              <a:buFontTx/>
              <a:buChar char="•"/>
            </a:pPr>
            <a:r>
              <a:rPr lang="en-US" b="1" dirty="0">
                <a:solidFill>
                  <a:srgbClr val="FF0000"/>
                </a:solidFill>
                <a:latin typeface="Arial" panose="020B0604020202020204" pitchFamily="34" charset="0"/>
              </a:rPr>
              <a:t>Lower Brands</a:t>
            </a:r>
            <a:r>
              <a:rPr lang="en-US" dirty="0">
                <a:latin typeface="Arial" panose="020B0604020202020204" pitchFamily="34" charset="0"/>
              </a:rPr>
              <a:t>: "</a:t>
            </a:r>
            <a:r>
              <a:rPr lang="en-US" dirty="0" err="1">
                <a:latin typeface="Arial" panose="020B0604020202020204" pitchFamily="34" charset="0"/>
              </a:rPr>
              <a:t>Amul</a:t>
            </a:r>
            <a:r>
              <a:rPr lang="en-US" dirty="0">
                <a:latin typeface="Arial" panose="020B0604020202020204" pitchFamily="34" charset="0"/>
              </a:rPr>
              <a:t>," "INATUR," "Himalaya," and "</a:t>
            </a:r>
            <a:r>
              <a:rPr lang="en-US" dirty="0" err="1">
                <a:latin typeface="Arial" panose="020B0604020202020204" pitchFamily="34" charset="0"/>
              </a:rPr>
              <a:t>Dabur</a:t>
            </a:r>
            <a:r>
              <a:rPr lang="en-US" dirty="0">
                <a:latin typeface="Arial" panose="020B0604020202020204" pitchFamily="34" charset="0"/>
              </a:rPr>
              <a:t>" have a similar number of products, forming the lower tier of the top 10.</a:t>
            </a:r>
          </a:p>
          <a:p>
            <a:pPr lvl="0" defTabSz="914400" eaLnBrk="0" fontAlgn="base" hangingPunct="0">
              <a:spcBef>
                <a:spcPct val="0"/>
              </a:spcBef>
              <a:spcAft>
                <a:spcPct val="0"/>
              </a:spcAft>
              <a:buFontTx/>
              <a:buChar char="•"/>
            </a:pPr>
            <a:endParaRPr lang="en-US" dirty="0">
              <a:latin typeface="Arial" panose="020B0604020202020204" pitchFamily="34" charset="0"/>
            </a:endParaRPr>
          </a:p>
          <a:p>
            <a:pPr lvl="0" defTabSz="914400" eaLnBrk="0" fontAlgn="base" hangingPunct="0">
              <a:spcBef>
                <a:spcPct val="0"/>
              </a:spcBef>
              <a:spcAft>
                <a:spcPct val="0"/>
              </a:spcAft>
              <a:buFontTx/>
              <a:buChar char="•"/>
            </a:pPr>
            <a:r>
              <a:rPr lang="en-US" b="1" dirty="0">
                <a:solidFill>
                  <a:srgbClr val="FF0000"/>
                </a:solidFill>
                <a:latin typeface="Arial" panose="020B0604020202020204" pitchFamily="34" charset="0"/>
              </a:rPr>
              <a:t>Overall Insights</a:t>
            </a:r>
            <a:r>
              <a:rPr lang="en-US" dirty="0">
                <a:solidFill>
                  <a:srgbClr val="FF0000"/>
                </a:solidFill>
                <a:latin typeface="Arial" panose="020B0604020202020204" pitchFamily="34" charset="0"/>
              </a:rPr>
              <a:t>: </a:t>
            </a:r>
            <a:r>
              <a:rPr lang="en-US" dirty="0">
                <a:latin typeface="Arial" panose="020B0604020202020204" pitchFamily="34" charset="0"/>
              </a:rPr>
              <a:t>The distribution suggests a dominant market presence for "</a:t>
            </a:r>
            <a:r>
              <a:rPr lang="en-US" dirty="0" err="1">
                <a:latin typeface="Arial" panose="020B0604020202020204" pitchFamily="34" charset="0"/>
              </a:rPr>
              <a:t>Fresho</a:t>
            </a:r>
            <a:r>
              <a:rPr lang="en-US" dirty="0">
                <a:latin typeface="Arial" panose="020B0604020202020204" pitchFamily="34" charset="0"/>
              </a:rPr>
              <a:t>" and "bb Royal," with other brands competing in smaller proportions. </a:t>
            </a:r>
          </a:p>
          <a:p>
            <a:endParaRPr lang="en-US" dirty="0"/>
          </a:p>
          <a:p>
            <a:endParaRPr lang="en-US" dirty="0" smtClean="0"/>
          </a:p>
          <a:p>
            <a:endParaRPr lang="en-US" dirty="0"/>
          </a:p>
        </p:txBody>
      </p:sp>
    </p:spTree>
    <p:extLst>
      <p:ext uri="{BB962C8B-B14F-4D97-AF65-F5344CB8AC3E}">
        <p14:creationId xmlns:p14="http://schemas.microsoft.com/office/powerpoint/2010/main" val="26526634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162" y="161500"/>
            <a:ext cx="5959004" cy="584775"/>
          </a:xfrm>
          <a:prstGeom prst="rect">
            <a:avLst/>
          </a:prstGeom>
        </p:spPr>
        <p:txBody>
          <a:bodyPr wrap="none">
            <a:spAutoFit/>
          </a:bodyPr>
          <a:lstStyle/>
          <a:p>
            <a:pPr marL="457200" indent="-457200">
              <a:buFont typeface="Wingdings" panose="05000000000000000000" pitchFamily="2" charset="2"/>
              <a:buChar char="q"/>
            </a:pPr>
            <a:r>
              <a:rPr lang="en-US" sz="3200" b="1" u="sng" dirty="0" smtClean="0">
                <a:solidFill>
                  <a:schemeClr val="accent2"/>
                </a:solidFill>
                <a:latin typeface="Cambria" panose="02040503050406030204" pitchFamily="18" charset="0"/>
                <a:ea typeface="Cambria" panose="02040503050406030204" pitchFamily="18" charset="0"/>
              </a:rPr>
              <a:t>OBJECTIVE OF THE PROJECT</a:t>
            </a:r>
            <a:endParaRPr lang="en-US" sz="3200" b="1" u="sng" dirty="0">
              <a:solidFill>
                <a:schemeClr val="accent2"/>
              </a:solidFill>
              <a:latin typeface="Cambria" panose="02040503050406030204" pitchFamily="18" charset="0"/>
              <a:ea typeface="Cambria" panose="02040503050406030204" pitchFamily="18" charset="0"/>
            </a:endParaRPr>
          </a:p>
        </p:txBody>
      </p:sp>
      <p:sp>
        <p:nvSpPr>
          <p:cNvPr id="3" name="Rectangle 2"/>
          <p:cNvSpPr/>
          <p:nvPr/>
        </p:nvSpPr>
        <p:spPr>
          <a:xfrm>
            <a:off x="431076" y="976401"/>
            <a:ext cx="11168741" cy="5416868"/>
          </a:xfrm>
          <a:prstGeom prst="rect">
            <a:avLst/>
          </a:prstGeom>
        </p:spPr>
        <p:txBody>
          <a:bodyPr wrap="square">
            <a:spAutoFit/>
          </a:bodyPr>
          <a:lstStyle/>
          <a:p>
            <a:pPr marL="285750" lvl="0" indent="-285750" defTabSz="914400" eaLnBrk="0" fontAlgn="base" hangingPunct="0">
              <a:spcBef>
                <a:spcPct val="0"/>
              </a:spcBef>
              <a:spcAft>
                <a:spcPct val="0"/>
              </a:spcAft>
              <a:buFont typeface="Wingdings" panose="05000000000000000000" pitchFamily="2" charset="2"/>
              <a:buChar char="Ø"/>
            </a:pPr>
            <a:r>
              <a:rPr lang="en-US" altLang="en-US" sz="1600" b="1" dirty="0">
                <a:solidFill>
                  <a:schemeClr val="accent2"/>
                </a:solidFill>
                <a:latin typeface="Arial" panose="020B0604020202020204" pitchFamily="34" charset="0"/>
              </a:rPr>
              <a:t>Data Understanding and Cleaning</a:t>
            </a:r>
            <a:r>
              <a:rPr lang="en-US" altLang="en-US" sz="1600" dirty="0">
                <a:solidFill>
                  <a:schemeClr val="accent2"/>
                </a:solidFill>
                <a:latin typeface="Arial" panose="020B0604020202020204" pitchFamily="34" charset="0"/>
              </a:rPr>
              <a:t>:</a:t>
            </a:r>
          </a:p>
          <a:p>
            <a:pPr lvl="0" defTabSz="914400" eaLnBrk="0" fontAlgn="base" hangingPunct="0">
              <a:spcBef>
                <a:spcPct val="0"/>
              </a:spcBef>
              <a:spcAft>
                <a:spcPct val="0"/>
              </a:spcAft>
            </a:pPr>
            <a:r>
              <a:rPr lang="en-US" altLang="en-US" sz="1600" dirty="0">
                <a:latin typeface="Arial" panose="020B0604020202020204" pitchFamily="34" charset="0"/>
              </a:rPr>
              <a:t>     Understand and clean the Big Basket product data, handling missing values</a:t>
            </a:r>
          </a:p>
          <a:p>
            <a:pPr lvl="0" defTabSz="914400" eaLnBrk="0" fontAlgn="base" hangingPunct="0">
              <a:spcBef>
                <a:spcPct val="0"/>
              </a:spcBef>
              <a:spcAft>
                <a:spcPct val="0"/>
              </a:spcAft>
            </a:pPr>
            <a:r>
              <a:rPr lang="en-US" altLang="en-US" sz="1600" dirty="0">
                <a:latin typeface="Arial" panose="020B0604020202020204" pitchFamily="34" charset="0"/>
              </a:rPr>
              <a:t>     and outliers.</a:t>
            </a:r>
          </a:p>
          <a:p>
            <a:pPr lvl="0" defTabSz="914400" eaLnBrk="0" fontAlgn="base" hangingPunct="0">
              <a:spcBef>
                <a:spcPct val="0"/>
              </a:spcBef>
              <a:spcAft>
                <a:spcPct val="0"/>
              </a:spcAft>
            </a:pPr>
            <a:endParaRPr lang="en-US" altLang="en-US" sz="1600"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Ø"/>
            </a:pPr>
            <a:r>
              <a:rPr lang="en-US" altLang="en-US" sz="1600" b="1" dirty="0">
                <a:solidFill>
                  <a:schemeClr val="accent2"/>
                </a:solidFill>
                <a:latin typeface="Arial" panose="020B0604020202020204" pitchFamily="34" charset="0"/>
              </a:rPr>
              <a:t>Trend Analysis</a:t>
            </a:r>
            <a:r>
              <a:rPr lang="en-US" altLang="en-US" sz="1600" dirty="0">
                <a:solidFill>
                  <a:schemeClr val="accent2"/>
                </a:solidFill>
                <a:latin typeface="Arial" panose="020B0604020202020204" pitchFamily="34" charset="0"/>
              </a:rPr>
              <a:t>:</a:t>
            </a:r>
          </a:p>
          <a:p>
            <a:pPr lvl="0" defTabSz="914400" eaLnBrk="0" fontAlgn="base" hangingPunct="0">
              <a:spcBef>
                <a:spcPct val="0"/>
              </a:spcBef>
              <a:spcAft>
                <a:spcPct val="0"/>
              </a:spcAft>
            </a:pPr>
            <a:r>
              <a:rPr lang="en-US" altLang="en-US" sz="1600" dirty="0">
                <a:latin typeface="Arial" panose="020B0604020202020204" pitchFamily="34" charset="0"/>
              </a:rPr>
              <a:t>     Analyze the sales patterns of different product categories like groceries, </a:t>
            </a:r>
          </a:p>
          <a:p>
            <a:pPr lvl="0" defTabSz="914400" eaLnBrk="0" fontAlgn="base" hangingPunct="0">
              <a:spcBef>
                <a:spcPct val="0"/>
              </a:spcBef>
              <a:spcAft>
                <a:spcPct val="0"/>
              </a:spcAft>
            </a:pPr>
            <a:r>
              <a:rPr lang="en-US" altLang="en-US" sz="1600" dirty="0">
                <a:latin typeface="Arial" panose="020B0604020202020204" pitchFamily="34" charset="0"/>
              </a:rPr>
              <a:t>     personal care, and home products.</a:t>
            </a:r>
          </a:p>
          <a:p>
            <a:pPr marL="285750" lvl="0" indent="-285750" defTabSz="914400" eaLnBrk="0" fontAlgn="base" hangingPunct="0">
              <a:spcBef>
                <a:spcPct val="0"/>
              </a:spcBef>
              <a:spcAft>
                <a:spcPct val="0"/>
              </a:spcAft>
              <a:buFont typeface="Wingdings" panose="05000000000000000000" pitchFamily="2" charset="2"/>
              <a:buChar char="Ø"/>
            </a:pPr>
            <a:endParaRPr lang="en-US" altLang="en-US" sz="1600" dirty="0">
              <a:solidFill>
                <a:schemeClr val="accent2"/>
              </a:solidFill>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Ø"/>
            </a:pPr>
            <a:r>
              <a:rPr lang="en-US" altLang="en-US" sz="1600" b="1" dirty="0">
                <a:solidFill>
                  <a:schemeClr val="accent2"/>
                </a:solidFill>
                <a:latin typeface="Arial" panose="020B0604020202020204" pitchFamily="34" charset="0"/>
              </a:rPr>
              <a:t>Price and Rating Insights</a:t>
            </a:r>
            <a:r>
              <a:rPr lang="en-US" altLang="en-US" sz="1600" dirty="0">
                <a:solidFill>
                  <a:schemeClr val="accent2"/>
                </a:solidFill>
                <a:latin typeface="Arial" panose="020B0604020202020204" pitchFamily="34" charset="0"/>
              </a:rPr>
              <a:t>:</a:t>
            </a:r>
          </a:p>
          <a:p>
            <a:pPr lvl="0" defTabSz="914400" eaLnBrk="0" fontAlgn="base" hangingPunct="0">
              <a:spcBef>
                <a:spcPct val="0"/>
              </a:spcBef>
              <a:spcAft>
                <a:spcPct val="0"/>
              </a:spcAft>
            </a:pPr>
            <a:r>
              <a:rPr lang="en-US" altLang="en-US" sz="1600" dirty="0">
                <a:latin typeface="Arial" panose="020B0604020202020204" pitchFamily="34" charset="0"/>
              </a:rPr>
              <a:t>     Analyze the relationship between product prices and customer ratings.</a:t>
            </a:r>
          </a:p>
          <a:p>
            <a:pPr marL="285750" lvl="0" indent="-285750" defTabSz="914400" eaLnBrk="0" fontAlgn="base" hangingPunct="0">
              <a:spcBef>
                <a:spcPct val="0"/>
              </a:spcBef>
              <a:spcAft>
                <a:spcPct val="0"/>
              </a:spcAft>
              <a:buFont typeface="Wingdings" panose="05000000000000000000" pitchFamily="2" charset="2"/>
              <a:buChar char="Ø"/>
            </a:pPr>
            <a:endParaRPr lang="en-US" altLang="en-US" sz="1600" dirty="0">
              <a:solidFill>
                <a:schemeClr val="accent2"/>
              </a:solidFill>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Ø"/>
            </a:pPr>
            <a:r>
              <a:rPr lang="en-US" altLang="en-US" sz="1600" b="1" dirty="0">
                <a:solidFill>
                  <a:schemeClr val="accent2"/>
                </a:solidFill>
                <a:latin typeface="Arial" panose="020B0604020202020204" pitchFamily="34" charset="0"/>
              </a:rPr>
              <a:t>Data Visualization</a:t>
            </a:r>
            <a:r>
              <a:rPr lang="en-US" altLang="en-US" sz="1600" dirty="0">
                <a:solidFill>
                  <a:schemeClr val="accent2"/>
                </a:solidFill>
                <a:latin typeface="Arial" panose="020B0604020202020204" pitchFamily="34" charset="0"/>
              </a:rPr>
              <a:t>:</a:t>
            </a:r>
          </a:p>
          <a:p>
            <a:pPr lvl="0" defTabSz="914400" eaLnBrk="0" fontAlgn="base" hangingPunct="0">
              <a:spcBef>
                <a:spcPct val="0"/>
              </a:spcBef>
              <a:spcAft>
                <a:spcPct val="0"/>
              </a:spcAft>
            </a:pPr>
            <a:r>
              <a:rPr lang="en-US" altLang="en-US" sz="1600" dirty="0">
                <a:latin typeface="Arial" panose="020B0604020202020204" pitchFamily="34" charset="0"/>
              </a:rPr>
              <a:t>     Visually represent the data using charts and graphs to highlight key patterns like             </a:t>
            </a:r>
          </a:p>
          <a:p>
            <a:pPr lvl="0" defTabSz="914400" eaLnBrk="0" fontAlgn="base" hangingPunct="0">
              <a:spcBef>
                <a:spcPct val="0"/>
              </a:spcBef>
              <a:spcAft>
                <a:spcPct val="0"/>
              </a:spcAft>
            </a:pPr>
            <a:r>
              <a:rPr lang="en-US" altLang="en-US" sz="1600" dirty="0">
                <a:latin typeface="Arial" panose="020B0604020202020204" pitchFamily="34" charset="0"/>
              </a:rPr>
              <a:t>     top-selling products, category performance, and seasonal trends.</a:t>
            </a:r>
          </a:p>
          <a:p>
            <a:pPr lvl="0" defTabSz="914400" eaLnBrk="0" fontAlgn="base" hangingPunct="0">
              <a:spcBef>
                <a:spcPct val="0"/>
              </a:spcBef>
              <a:spcAft>
                <a:spcPct val="0"/>
              </a:spcAft>
            </a:pPr>
            <a:endParaRPr lang="en-US" altLang="en-US" sz="1600" dirty="0">
              <a:latin typeface="Arial" panose="020B0604020202020204" pitchFamily="34" charset="0"/>
            </a:endParaRPr>
          </a:p>
          <a:p>
            <a:pPr marL="342900" lvl="0" indent="-342900" defTabSz="914400" eaLnBrk="0" fontAlgn="base" hangingPunct="0">
              <a:spcBef>
                <a:spcPct val="0"/>
              </a:spcBef>
              <a:spcAft>
                <a:spcPct val="0"/>
              </a:spcAft>
              <a:buFont typeface="Wingdings" panose="05000000000000000000" pitchFamily="2" charset="2"/>
              <a:buChar char="Ø"/>
            </a:pPr>
            <a:r>
              <a:rPr lang="en-US" altLang="en-US" sz="1600" b="1" dirty="0">
                <a:solidFill>
                  <a:schemeClr val="accent2"/>
                </a:solidFill>
                <a:latin typeface="Arial" panose="020B0604020202020204" pitchFamily="34" charset="0"/>
              </a:rPr>
              <a:t>Market Basket Analysis</a:t>
            </a:r>
            <a:r>
              <a:rPr lang="en-US" altLang="en-US" sz="1600" dirty="0">
                <a:solidFill>
                  <a:schemeClr val="accent2"/>
                </a:solidFill>
                <a:latin typeface="Arial" panose="020B0604020202020204" pitchFamily="34" charset="0"/>
              </a:rPr>
              <a:t>:</a:t>
            </a:r>
          </a:p>
          <a:p>
            <a:pPr lvl="0" defTabSz="914400" eaLnBrk="0" fontAlgn="base" hangingPunct="0">
              <a:spcBef>
                <a:spcPct val="0"/>
              </a:spcBef>
              <a:spcAft>
                <a:spcPct val="0"/>
              </a:spcAft>
            </a:pPr>
            <a:r>
              <a:rPr lang="en-US" altLang="en-US" sz="1600" dirty="0">
                <a:latin typeface="Arial" panose="020B0604020202020204" pitchFamily="34" charset="0"/>
              </a:rPr>
              <a:t>     Identify frequent product combinations that customers purchase together.</a:t>
            </a:r>
          </a:p>
          <a:p>
            <a:pPr lvl="0" defTabSz="914400" eaLnBrk="0" fontAlgn="base" hangingPunct="0">
              <a:spcBef>
                <a:spcPct val="0"/>
              </a:spcBef>
              <a:spcAft>
                <a:spcPct val="0"/>
              </a:spcAft>
            </a:pPr>
            <a:endParaRPr lang="en-US" altLang="en-US" sz="1600"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Ø"/>
            </a:pPr>
            <a:r>
              <a:rPr lang="en-US" altLang="en-US" sz="1600" b="1" dirty="0">
                <a:solidFill>
                  <a:schemeClr val="accent2"/>
                </a:solidFill>
                <a:latin typeface="Arial" panose="020B0604020202020204" pitchFamily="34" charset="0"/>
              </a:rPr>
              <a:t>Business Insights</a:t>
            </a:r>
            <a:r>
              <a:rPr lang="en-US" altLang="en-US" sz="1600" dirty="0">
                <a:solidFill>
                  <a:schemeClr val="accent2"/>
                </a:solidFill>
                <a:latin typeface="Arial" panose="020B0604020202020204" pitchFamily="34" charset="0"/>
              </a:rPr>
              <a:t>:</a:t>
            </a:r>
          </a:p>
          <a:p>
            <a:pPr lvl="0" defTabSz="914400" eaLnBrk="0" fontAlgn="base" hangingPunct="0">
              <a:spcBef>
                <a:spcPct val="0"/>
              </a:spcBef>
              <a:spcAft>
                <a:spcPct val="0"/>
              </a:spcAft>
            </a:pPr>
            <a:r>
              <a:rPr lang="en-US" altLang="en-US" sz="1600" dirty="0">
                <a:latin typeface="Arial" panose="020B0604020202020204" pitchFamily="34" charset="0"/>
              </a:rPr>
              <a:t>     Provide valuable business insights for Big Basket to improve sales and</a:t>
            </a:r>
          </a:p>
          <a:p>
            <a:pPr lvl="0" defTabSz="914400" eaLnBrk="0" fontAlgn="base" hangingPunct="0">
              <a:spcBef>
                <a:spcPct val="0"/>
              </a:spcBef>
              <a:spcAft>
                <a:spcPct val="0"/>
              </a:spcAft>
            </a:pPr>
            <a:r>
              <a:rPr lang="en-US" altLang="en-US" sz="1600" dirty="0">
                <a:latin typeface="Arial" panose="020B0604020202020204" pitchFamily="34" charset="0"/>
              </a:rPr>
              <a:t>     customer satisfaction.</a:t>
            </a:r>
          </a:p>
        </p:txBody>
      </p:sp>
      <p:pic>
        <p:nvPicPr>
          <p:cNvPr id="4" name="Picture 3">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055" y="161500"/>
            <a:ext cx="956945" cy="956945"/>
          </a:xfrm>
          <a:prstGeom prst="rect">
            <a:avLst/>
          </a:prstGeom>
        </p:spPr>
      </p:pic>
    </p:spTree>
    <p:extLst>
      <p:ext uri="{BB962C8B-B14F-4D97-AF65-F5344CB8AC3E}">
        <p14:creationId xmlns:p14="http://schemas.microsoft.com/office/powerpoint/2010/main" val="31101288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Decision 9"/>
          <p:cNvSpPr/>
          <p:nvPr/>
        </p:nvSpPr>
        <p:spPr>
          <a:xfrm>
            <a:off x="3468913" y="85094"/>
            <a:ext cx="4891313" cy="1355549"/>
          </a:xfrm>
          <a:prstGeom prst="flowChartDecision">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11200" y="759166"/>
            <a:ext cx="2583543" cy="547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6198" y="174391"/>
            <a:ext cx="956945" cy="956945"/>
          </a:xfrm>
          <a:prstGeom prst="rect">
            <a:avLst/>
          </a:prstGeom>
        </p:spPr>
      </p:pic>
      <p:sp>
        <p:nvSpPr>
          <p:cNvPr id="3" name="Rectangle 2"/>
          <p:cNvSpPr/>
          <p:nvPr/>
        </p:nvSpPr>
        <p:spPr>
          <a:xfrm>
            <a:off x="4593807" y="436001"/>
            <a:ext cx="2933816" cy="584775"/>
          </a:xfrm>
          <a:prstGeom prst="rect">
            <a:avLst/>
          </a:prstGeom>
        </p:spPr>
        <p:txBody>
          <a:bodyPr wrap="none">
            <a:spAutoFit/>
          </a:bodyPr>
          <a:lstStyle/>
          <a:p>
            <a:r>
              <a:rPr lang="en-US" sz="3200" dirty="0">
                <a:solidFill>
                  <a:srgbClr val="FF0000"/>
                </a:solidFill>
                <a:latin typeface="Algerian" panose="04020705040A02060702" pitchFamily="82" charset="0"/>
              </a:rPr>
              <a:t>Final report</a:t>
            </a:r>
            <a:endParaRPr lang="en-IN" sz="3200" dirty="0">
              <a:solidFill>
                <a:srgbClr val="FF0000"/>
              </a:solidFill>
              <a:latin typeface="Algerian" panose="04020705040A02060702" pitchFamily="82" charset="0"/>
            </a:endParaRPr>
          </a:p>
        </p:txBody>
      </p:sp>
      <p:sp>
        <p:nvSpPr>
          <p:cNvPr id="4" name="Rectangle 3"/>
          <p:cNvSpPr/>
          <p:nvPr/>
        </p:nvSpPr>
        <p:spPr>
          <a:xfrm>
            <a:off x="716079" y="759166"/>
            <a:ext cx="2579552" cy="523220"/>
          </a:xfrm>
          <a:prstGeom prst="rect">
            <a:avLst/>
          </a:prstGeom>
        </p:spPr>
        <p:txBody>
          <a:bodyPr wrap="none">
            <a:spAutoFit/>
          </a:bodyPr>
          <a:lstStyle/>
          <a:p>
            <a:r>
              <a:rPr lang="en-US" sz="2800" dirty="0">
                <a:solidFill>
                  <a:srgbClr val="FF0000"/>
                </a:solidFill>
                <a:latin typeface="Algerian" panose="04020705040A02060702" pitchFamily="82" charset="0"/>
              </a:rPr>
              <a:t>Key</a:t>
            </a:r>
            <a:r>
              <a:rPr lang="en-US" sz="2800" dirty="0">
                <a:latin typeface="Algerian" panose="04020705040A02060702" pitchFamily="82" charset="0"/>
              </a:rPr>
              <a:t> Insights:</a:t>
            </a:r>
            <a:endParaRPr lang="en-IN" sz="2800" dirty="0">
              <a:latin typeface="Algerian" panose="04020705040A02060702" pitchFamily="82" charset="0"/>
            </a:endParaRPr>
          </a:p>
        </p:txBody>
      </p:sp>
      <p:sp>
        <p:nvSpPr>
          <p:cNvPr id="9" name="Rectangle 8"/>
          <p:cNvSpPr/>
          <p:nvPr/>
        </p:nvSpPr>
        <p:spPr>
          <a:xfrm>
            <a:off x="290285" y="1579886"/>
            <a:ext cx="11625943" cy="4401205"/>
          </a:xfrm>
          <a:prstGeom prst="rect">
            <a:avLst/>
          </a:prstGeom>
        </p:spPr>
        <p:txBody>
          <a:bodyPr wrap="square">
            <a:spAutoFit/>
          </a:bodyPr>
          <a:lstStyle/>
          <a:p>
            <a:pPr lvl="0" defTabSz="914400" eaLnBrk="0" fontAlgn="base" hangingPunct="0">
              <a:spcBef>
                <a:spcPct val="0"/>
              </a:spcBef>
              <a:spcAft>
                <a:spcPct val="0"/>
              </a:spcAft>
              <a:buFontTx/>
              <a:buChar char="•"/>
            </a:pPr>
            <a:r>
              <a:rPr lang="en-US" sz="2000" b="1" dirty="0">
                <a:solidFill>
                  <a:srgbClr val="FF0000"/>
                </a:solidFill>
                <a:latin typeface="Arial" panose="020B0604020202020204" pitchFamily="34" charset="0"/>
              </a:rPr>
              <a:t>Uneven Product Availability</a:t>
            </a:r>
            <a:r>
              <a:rPr lang="en-US" sz="2000" dirty="0">
                <a:solidFill>
                  <a:srgbClr val="FF0000"/>
                </a:solidFill>
                <a:latin typeface="Arial" panose="020B0604020202020204" pitchFamily="34" charset="0"/>
              </a:rPr>
              <a:t>: </a:t>
            </a:r>
            <a:r>
              <a:rPr lang="en-US" sz="2000" dirty="0">
                <a:latin typeface="Arial" panose="020B0604020202020204" pitchFamily="34" charset="0"/>
              </a:rPr>
              <a:t>Categories like </a:t>
            </a:r>
            <a:r>
              <a:rPr lang="en-US" sz="2000" dirty="0" err="1">
                <a:latin typeface="Arial" panose="020B0604020202020204" pitchFamily="34" charset="0"/>
              </a:rPr>
              <a:t>foodgrains</a:t>
            </a:r>
            <a:r>
              <a:rPr lang="en-US" sz="2000" dirty="0">
                <a:latin typeface="Arial" panose="020B0604020202020204" pitchFamily="34" charset="0"/>
              </a:rPr>
              <a:t>, oil &amp; masala are heavily stocked, while Gourmet &amp; world food have significantly fewer options.</a:t>
            </a:r>
          </a:p>
          <a:p>
            <a:pPr lvl="0" defTabSz="914400" eaLnBrk="0" fontAlgn="base" hangingPunct="0">
              <a:spcBef>
                <a:spcPct val="0"/>
              </a:spcBef>
              <a:spcAft>
                <a:spcPct val="0"/>
              </a:spcAft>
              <a:buFontTx/>
              <a:buChar char="•"/>
            </a:pPr>
            <a:endParaRPr lang="en-US" sz="2000" dirty="0">
              <a:solidFill>
                <a:srgbClr val="FF0000"/>
              </a:solidFill>
              <a:latin typeface="Arial" panose="020B0604020202020204" pitchFamily="34" charset="0"/>
            </a:endParaRPr>
          </a:p>
          <a:p>
            <a:pPr lvl="0" defTabSz="914400" eaLnBrk="0" fontAlgn="base" hangingPunct="0">
              <a:spcBef>
                <a:spcPct val="0"/>
              </a:spcBef>
              <a:spcAft>
                <a:spcPct val="0"/>
              </a:spcAft>
              <a:buFontTx/>
              <a:buChar char="•"/>
            </a:pPr>
            <a:r>
              <a:rPr lang="en-US" sz="2000" b="1" dirty="0">
                <a:solidFill>
                  <a:srgbClr val="FF0000"/>
                </a:solidFill>
                <a:latin typeface="Arial" panose="020B0604020202020204" pitchFamily="34" charset="0"/>
              </a:rPr>
              <a:t>Price Variations</a:t>
            </a:r>
            <a:r>
              <a:rPr lang="en-US" sz="2000" dirty="0">
                <a:solidFill>
                  <a:srgbClr val="FF0000"/>
                </a:solidFill>
                <a:latin typeface="Arial" panose="020B0604020202020204" pitchFamily="34" charset="0"/>
              </a:rPr>
              <a:t>: </a:t>
            </a:r>
            <a:r>
              <a:rPr lang="en-US" sz="2000" dirty="0">
                <a:latin typeface="Arial" panose="020B0604020202020204" pitchFamily="34" charset="0"/>
              </a:rPr>
              <a:t>Large discounts are evident, such as over 50% on items like Brass Angle Deep. While most products are priced under ₹500, a few exceed ₹1000.</a:t>
            </a:r>
          </a:p>
          <a:p>
            <a:pPr lvl="0" defTabSz="914400" eaLnBrk="0" fontAlgn="base" hangingPunct="0">
              <a:spcBef>
                <a:spcPct val="0"/>
              </a:spcBef>
              <a:spcAft>
                <a:spcPct val="0"/>
              </a:spcAft>
              <a:buFontTx/>
              <a:buChar char="•"/>
            </a:pPr>
            <a:endParaRPr lang="en-US" sz="2000" dirty="0">
              <a:latin typeface="Arial" panose="020B0604020202020204" pitchFamily="34" charset="0"/>
            </a:endParaRPr>
          </a:p>
          <a:p>
            <a:pPr lvl="0" defTabSz="914400" eaLnBrk="0" fontAlgn="base" hangingPunct="0">
              <a:spcBef>
                <a:spcPct val="0"/>
              </a:spcBef>
              <a:spcAft>
                <a:spcPct val="0"/>
              </a:spcAft>
              <a:buFontTx/>
              <a:buChar char="•"/>
            </a:pPr>
            <a:r>
              <a:rPr lang="en-US" sz="2000" b="1" dirty="0">
                <a:solidFill>
                  <a:srgbClr val="FF0000"/>
                </a:solidFill>
                <a:latin typeface="Arial" panose="020B0604020202020204" pitchFamily="34" charset="0"/>
              </a:rPr>
              <a:t>Rating Deficiency</a:t>
            </a:r>
            <a:r>
              <a:rPr lang="en-US" sz="2000" dirty="0">
                <a:solidFill>
                  <a:srgbClr val="FF0000"/>
                </a:solidFill>
                <a:latin typeface="Arial" panose="020B0604020202020204" pitchFamily="34" charset="0"/>
              </a:rPr>
              <a:t>: </a:t>
            </a:r>
            <a:r>
              <a:rPr lang="en-US" sz="2000" dirty="0">
                <a:latin typeface="Arial" panose="020B0604020202020204" pitchFamily="34" charset="0"/>
              </a:rPr>
              <a:t>Many products lack ratings (8,600+), with an average rating of 3.9/5. Men's Grooming performs well, whereas Water Bottles have lower ratings.</a:t>
            </a:r>
          </a:p>
          <a:p>
            <a:pPr lvl="0" defTabSz="914400" eaLnBrk="0" fontAlgn="base" hangingPunct="0">
              <a:spcBef>
                <a:spcPct val="0"/>
              </a:spcBef>
              <a:spcAft>
                <a:spcPct val="0"/>
              </a:spcAft>
              <a:buFontTx/>
              <a:buChar char="•"/>
            </a:pPr>
            <a:endParaRPr lang="en-US" sz="2000" dirty="0">
              <a:latin typeface="Arial" panose="020B0604020202020204" pitchFamily="34" charset="0"/>
            </a:endParaRPr>
          </a:p>
          <a:p>
            <a:pPr lvl="0" defTabSz="914400" eaLnBrk="0" fontAlgn="base" hangingPunct="0">
              <a:spcBef>
                <a:spcPct val="0"/>
              </a:spcBef>
              <a:spcAft>
                <a:spcPct val="0"/>
              </a:spcAft>
              <a:buFontTx/>
              <a:buChar char="•"/>
            </a:pPr>
            <a:r>
              <a:rPr lang="en-US" sz="2000" b="1" dirty="0">
                <a:solidFill>
                  <a:srgbClr val="FF0000"/>
                </a:solidFill>
                <a:latin typeface="Arial" panose="020B0604020202020204" pitchFamily="34" charset="0"/>
              </a:rPr>
              <a:t>Data Gaps</a:t>
            </a:r>
            <a:r>
              <a:rPr lang="en-US" sz="2000" dirty="0">
                <a:solidFill>
                  <a:srgbClr val="FF0000"/>
                </a:solidFill>
                <a:latin typeface="Arial" panose="020B0604020202020204" pitchFamily="34" charset="0"/>
              </a:rPr>
              <a:t>: </a:t>
            </a:r>
            <a:r>
              <a:rPr lang="en-US" sz="2000" dirty="0">
                <a:latin typeface="Arial" panose="020B0604020202020204" pitchFamily="34" charset="0"/>
              </a:rPr>
              <a:t>Missing descriptions and ratings may reduce customer confidence and impact buying decisions.</a:t>
            </a:r>
          </a:p>
          <a:p>
            <a:pPr lvl="0" defTabSz="914400" eaLnBrk="0" fontAlgn="base" hangingPunct="0">
              <a:spcBef>
                <a:spcPct val="0"/>
              </a:spcBef>
              <a:spcAft>
                <a:spcPct val="0"/>
              </a:spcAft>
              <a:buFontTx/>
              <a:buChar char="•"/>
            </a:pPr>
            <a:endParaRPr lang="en-US" sz="2000" dirty="0">
              <a:latin typeface="Arial" panose="020B0604020202020204" pitchFamily="34" charset="0"/>
            </a:endParaRPr>
          </a:p>
          <a:p>
            <a:pPr lvl="0" defTabSz="914400" eaLnBrk="0" fontAlgn="base" hangingPunct="0">
              <a:spcBef>
                <a:spcPct val="0"/>
              </a:spcBef>
              <a:spcAft>
                <a:spcPct val="0"/>
              </a:spcAft>
              <a:buFontTx/>
              <a:buChar char="•"/>
            </a:pPr>
            <a:r>
              <a:rPr lang="en-US" sz="2000" b="1" dirty="0">
                <a:solidFill>
                  <a:srgbClr val="FF0000"/>
                </a:solidFill>
                <a:latin typeface="Arial" panose="020B0604020202020204" pitchFamily="34" charset="0"/>
              </a:rPr>
              <a:t>Price Outliers</a:t>
            </a:r>
            <a:r>
              <a:rPr lang="en-US" sz="2000" dirty="0">
                <a:solidFill>
                  <a:srgbClr val="FF0000"/>
                </a:solidFill>
                <a:latin typeface="Arial" panose="020B0604020202020204" pitchFamily="34" charset="0"/>
              </a:rPr>
              <a:t>: </a:t>
            </a:r>
            <a:r>
              <a:rPr lang="en-US" sz="2000" dirty="0">
                <a:latin typeface="Arial" panose="020B0604020202020204" pitchFamily="34" charset="0"/>
              </a:rPr>
              <a:t>Extreme price fluctuations were observed but addressed by replacing outliers with average values. </a:t>
            </a:r>
          </a:p>
        </p:txBody>
      </p:sp>
    </p:spTree>
    <p:extLst>
      <p:ext uri="{BB962C8B-B14F-4D97-AF65-F5344CB8AC3E}">
        <p14:creationId xmlns:p14="http://schemas.microsoft.com/office/powerpoint/2010/main" val="8802652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6198" y="174391"/>
            <a:ext cx="956945" cy="956945"/>
          </a:xfrm>
          <a:prstGeom prst="rect">
            <a:avLst/>
          </a:prstGeom>
        </p:spPr>
      </p:pic>
      <p:sp>
        <p:nvSpPr>
          <p:cNvPr id="4" name="Rectangle 3"/>
          <p:cNvSpPr/>
          <p:nvPr/>
        </p:nvSpPr>
        <p:spPr>
          <a:xfrm>
            <a:off x="487679" y="433721"/>
            <a:ext cx="4281493" cy="584775"/>
          </a:xfrm>
          <a:prstGeom prst="rect">
            <a:avLst/>
          </a:prstGeom>
        </p:spPr>
        <p:txBody>
          <a:bodyPr wrap="none">
            <a:spAutoFit/>
          </a:bodyPr>
          <a:lstStyle/>
          <a:p>
            <a:pPr marL="457200" indent="-457200">
              <a:buFont typeface="Wingdings" panose="05000000000000000000" pitchFamily="2" charset="2"/>
              <a:buChar char="v"/>
            </a:pPr>
            <a:r>
              <a:rPr lang="en-US" sz="3200" b="1" u="sng" dirty="0">
                <a:solidFill>
                  <a:srgbClr val="00B050"/>
                </a:solidFill>
                <a:latin typeface="Cambria" panose="02040503050406030204" pitchFamily="18" charset="0"/>
                <a:ea typeface="Cambria" panose="02040503050406030204" pitchFamily="18" charset="0"/>
              </a:rPr>
              <a:t>Recommendations:</a:t>
            </a:r>
            <a:endParaRPr lang="en-US" sz="3200" b="1" u="sng" dirty="0">
              <a:solidFill>
                <a:srgbClr val="00B050"/>
              </a:solidFill>
              <a:latin typeface="Cambria" panose="02040503050406030204" pitchFamily="18" charset="0"/>
              <a:ea typeface="Cambria" panose="02040503050406030204" pitchFamily="18" charset="0"/>
            </a:endParaRPr>
          </a:p>
        </p:txBody>
      </p:sp>
      <p:sp>
        <p:nvSpPr>
          <p:cNvPr id="5" name="Rectangle 1"/>
          <p:cNvSpPr>
            <a:spLocks noChangeArrowheads="1"/>
          </p:cNvSpPr>
          <p:nvPr/>
        </p:nvSpPr>
        <p:spPr bwMode="auto">
          <a:xfrm>
            <a:off x="377371" y="1307779"/>
            <a:ext cx="1024708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FF0000"/>
                </a:solidFill>
                <a:effectLst/>
                <a:latin typeface="Arial" panose="020B0604020202020204" pitchFamily="34" charset="0"/>
              </a:rPr>
              <a:t>Broaden Product Selection</a:t>
            </a:r>
            <a:r>
              <a:rPr kumimoji="0" lang="en-US" sz="2000" b="0" i="0" u="none" strike="noStrike" cap="none" normalizeH="0" baseline="0" dirty="0" smtClean="0">
                <a:ln>
                  <a:noFill/>
                </a:ln>
                <a:solidFill>
                  <a:srgbClr val="FF0000"/>
                </a:solidFill>
                <a:effectLst/>
                <a:latin typeface="Arial" panose="020B0604020202020204" pitchFamily="34" charset="0"/>
              </a:rPr>
              <a:t>: </a:t>
            </a:r>
            <a:r>
              <a:rPr kumimoji="0" lang="en-US" sz="2000" b="0" i="0" u="none" strike="noStrike" cap="none" normalizeH="0" baseline="0" dirty="0" smtClean="0">
                <a:ln>
                  <a:noFill/>
                </a:ln>
                <a:solidFill>
                  <a:schemeClr val="tx1"/>
                </a:solidFill>
                <a:effectLst/>
                <a:latin typeface="Arial" panose="020B0604020202020204" pitchFamily="34" charset="0"/>
              </a:rPr>
              <a:t>Add more products to underrepresented categories, such as snacks and baking supplies, to meet customer needs.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FF0000"/>
                </a:solidFill>
                <a:effectLst/>
                <a:latin typeface="Arial" panose="020B0604020202020204" pitchFamily="34" charset="0"/>
              </a:rPr>
              <a:t>Complete Data Records</a:t>
            </a:r>
            <a:r>
              <a:rPr kumimoji="0" lang="en-US" sz="2000" b="0" i="0" u="none" strike="noStrike" cap="none" normalizeH="0" baseline="0" dirty="0" smtClean="0">
                <a:ln>
                  <a:noFill/>
                </a:ln>
                <a:solidFill>
                  <a:srgbClr val="FF0000"/>
                </a:solidFill>
                <a:effectLst/>
                <a:latin typeface="Arial" panose="020B0604020202020204" pitchFamily="34" charset="0"/>
              </a:rPr>
              <a:t>: </a:t>
            </a:r>
            <a:r>
              <a:rPr kumimoji="0" lang="en-US" sz="2000" b="0" i="0" u="none" strike="noStrike" cap="none" normalizeH="0" baseline="0" dirty="0" smtClean="0">
                <a:ln>
                  <a:noFill/>
                </a:ln>
                <a:solidFill>
                  <a:schemeClr val="tx1"/>
                </a:solidFill>
                <a:effectLst/>
                <a:latin typeface="Arial" panose="020B0604020202020204" pitchFamily="34" charset="0"/>
              </a:rPr>
              <a:t>Fill gaps in product details and ratings to improve transparency and customer confidence.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FF0000"/>
                </a:solidFill>
                <a:effectLst/>
                <a:latin typeface="Arial" panose="020B0604020202020204" pitchFamily="34" charset="0"/>
              </a:rPr>
              <a:t>Optimize Pricing Strategies</a:t>
            </a:r>
            <a:r>
              <a:rPr kumimoji="0" lang="en-US" sz="2000" b="0" i="0" u="none" strike="noStrike" cap="none" normalizeH="0" baseline="0" dirty="0" smtClean="0">
                <a:ln>
                  <a:noFill/>
                </a:ln>
                <a:solidFill>
                  <a:srgbClr val="FF0000"/>
                </a:solidFill>
                <a:effectLst/>
                <a:latin typeface="Arial" panose="020B0604020202020204" pitchFamily="34" charset="0"/>
              </a:rPr>
              <a:t>: </a:t>
            </a:r>
            <a:r>
              <a:rPr kumimoji="0" lang="en-US" sz="2000" b="0" i="0" u="none" strike="noStrike" cap="none" normalizeH="0" baseline="0" dirty="0" smtClean="0">
                <a:ln>
                  <a:noFill/>
                </a:ln>
                <a:solidFill>
                  <a:schemeClr val="tx1"/>
                </a:solidFill>
                <a:effectLst/>
                <a:latin typeface="Arial" panose="020B0604020202020204" pitchFamily="34" charset="0"/>
              </a:rPr>
              <a:t>Reevaluate large discounts and implement dynamic pricing to stay competitive without relying on excessive markdowns.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FF0000"/>
                </a:solidFill>
                <a:effectLst/>
                <a:latin typeface="Arial" panose="020B0604020202020204" pitchFamily="34" charset="0"/>
              </a:rPr>
              <a:t>Encourage Customer Engagement</a:t>
            </a:r>
            <a:r>
              <a:rPr kumimoji="0" lang="en-US" sz="2000" b="0" i="0" u="none" strike="noStrike" cap="none" normalizeH="0" baseline="0" dirty="0" smtClean="0">
                <a:ln>
                  <a:noFill/>
                </a:ln>
                <a:solidFill>
                  <a:srgbClr val="FF0000"/>
                </a:solidFill>
                <a:effectLst/>
                <a:latin typeface="Arial" panose="020B0604020202020204" pitchFamily="34" charset="0"/>
              </a:rPr>
              <a:t>: </a:t>
            </a:r>
            <a:r>
              <a:rPr kumimoji="0" lang="en-US" sz="2000" b="0" i="0" u="none" strike="noStrike" cap="none" normalizeH="0" baseline="0" dirty="0" smtClean="0">
                <a:ln>
                  <a:noFill/>
                </a:ln>
                <a:solidFill>
                  <a:schemeClr val="tx1"/>
                </a:solidFill>
                <a:effectLst/>
                <a:latin typeface="Arial" panose="020B0604020202020204" pitchFamily="34" charset="0"/>
              </a:rPr>
              <a:t>Incentivize customer reviews to bridge rating gaps and enhance decision-making for future buyers.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rgbClr val="FF0000"/>
                </a:solidFill>
                <a:effectLst/>
                <a:latin typeface="Arial" panose="020B0604020202020204" pitchFamily="34" charset="0"/>
              </a:rPr>
              <a:t>Leverage High Ratings</a:t>
            </a:r>
            <a:r>
              <a:rPr kumimoji="0" lang="en-US" sz="2000" b="0" i="0" u="none" strike="noStrike" cap="none" normalizeH="0" baseline="0" dirty="0" smtClean="0">
                <a:ln>
                  <a:noFill/>
                </a:ln>
                <a:solidFill>
                  <a:srgbClr val="FF0000"/>
                </a:solidFill>
                <a:effectLst/>
                <a:latin typeface="Arial" panose="020B0604020202020204" pitchFamily="34" charset="0"/>
              </a:rPr>
              <a:t>: </a:t>
            </a:r>
            <a:r>
              <a:rPr kumimoji="0" lang="en-US" sz="2000" b="0" i="0" u="none" strike="noStrike" cap="none" normalizeH="0" baseline="0" dirty="0" smtClean="0">
                <a:ln>
                  <a:noFill/>
                </a:ln>
                <a:solidFill>
                  <a:schemeClr val="tx1"/>
                </a:solidFill>
                <a:effectLst/>
                <a:latin typeface="Arial" panose="020B0604020202020204" pitchFamily="34" charset="0"/>
              </a:rPr>
              <a:t>Promote top-rated products in marketing campaigns to attract customers and build trust. </a:t>
            </a:r>
          </a:p>
        </p:txBody>
      </p:sp>
    </p:spTree>
    <p:extLst>
      <p:ext uri="{BB962C8B-B14F-4D97-AF65-F5344CB8AC3E}">
        <p14:creationId xmlns:p14="http://schemas.microsoft.com/office/powerpoint/2010/main" val="314219806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Horizontal Scroll 4"/>
          <p:cNvSpPr/>
          <p:nvPr/>
        </p:nvSpPr>
        <p:spPr>
          <a:xfrm>
            <a:off x="3557040" y="53645"/>
            <a:ext cx="3976914" cy="956945"/>
          </a:xfrm>
          <a:prstGeom prst="horizontalScroll">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6198" y="270508"/>
            <a:ext cx="956945" cy="956945"/>
          </a:xfrm>
          <a:prstGeom prst="rect">
            <a:avLst/>
          </a:prstGeom>
        </p:spPr>
      </p:pic>
      <p:sp>
        <p:nvSpPr>
          <p:cNvPr id="3" name="Rectangle 2"/>
          <p:cNvSpPr/>
          <p:nvPr/>
        </p:nvSpPr>
        <p:spPr>
          <a:xfrm>
            <a:off x="487680" y="1227453"/>
            <a:ext cx="10638518" cy="4462760"/>
          </a:xfrm>
          <a:prstGeom prst="rect">
            <a:avLst/>
          </a:prstGeom>
        </p:spPr>
        <p:txBody>
          <a:bodyPr wrap="square">
            <a:spAutoFit/>
          </a:bodyPr>
          <a:lstStyle/>
          <a:p>
            <a:r>
              <a:rPr lang="en-US" sz="2000" dirty="0"/>
              <a:t>This analysis examines a dataset of Big Basket products to extract meaningful insights. The process begins with loading the data and exploring its structure through descriptive statistics and data type summaries. Missing values in numerical columns like </a:t>
            </a:r>
            <a:r>
              <a:rPr lang="en-US" sz="2000" dirty="0" smtClean="0"/>
              <a:t>'sale price</a:t>
            </a:r>
            <a:r>
              <a:rPr lang="en-US" sz="2000" dirty="0"/>
              <a:t>' and 'rating' are imputed with their respective means, while categorical columns such as 'brand' and 'description' are filled with 'unknown.'</a:t>
            </a:r>
          </a:p>
          <a:p>
            <a:r>
              <a:rPr lang="en-US" sz="2000" dirty="0"/>
              <a:t>The study highlights the top and bottom five most frequently sold products, visualized using bar charts. Outliers in </a:t>
            </a:r>
            <a:r>
              <a:rPr lang="en-US" sz="2000" dirty="0" smtClean="0"/>
              <a:t>'sale price</a:t>
            </a:r>
            <a:r>
              <a:rPr lang="en-US" sz="2000" dirty="0"/>
              <a:t>,' </a:t>
            </a:r>
            <a:r>
              <a:rPr lang="en-US" sz="2000" dirty="0" smtClean="0"/>
              <a:t>'market price</a:t>
            </a:r>
            <a:r>
              <a:rPr lang="en-US" sz="2000" dirty="0"/>
              <a:t>,' and 'rating' are detected via box plots and replaced with column means to ensure consistency. Additionally, various visualizations are employed, including histograms to show the distribution of sale prices and ratings, a scatter plot to compare sale prices with market prices, and a bar chart showcasing the top 10 most popular brands.</a:t>
            </a:r>
          </a:p>
          <a:p>
            <a:r>
              <a:rPr lang="en-US" sz="2000" dirty="0"/>
              <a:t>These visualizations offer critical insights into pricing trends, customer preferences, and brand performance in Big Basket's catalog. This comprehensive analysis aids in better understanding the data and supports informed decision-making.</a:t>
            </a:r>
          </a:p>
          <a:p>
            <a:endParaRPr lang="en-US" sz="2400" dirty="0"/>
          </a:p>
        </p:txBody>
      </p:sp>
      <p:sp>
        <p:nvSpPr>
          <p:cNvPr id="4" name="Rectangle 3"/>
          <p:cNvSpPr/>
          <p:nvPr/>
        </p:nvSpPr>
        <p:spPr>
          <a:xfrm>
            <a:off x="4075383" y="270508"/>
            <a:ext cx="2940228" cy="523220"/>
          </a:xfrm>
          <a:prstGeom prst="rect">
            <a:avLst/>
          </a:prstGeom>
        </p:spPr>
        <p:txBody>
          <a:bodyPr wrap="none">
            <a:spAutoFit/>
          </a:bodyPr>
          <a:lstStyle/>
          <a:p>
            <a:r>
              <a:rPr lang="en-US" sz="2800" dirty="0">
                <a:solidFill>
                  <a:srgbClr val="FFFF00"/>
                </a:solidFill>
                <a:latin typeface="Algerian" panose="04020705040A02060702" pitchFamily="82" charset="0"/>
              </a:rPr>
              <a:t>Final summary</a:t>
            </a:r>
            <a:endParaRPr lang="en-IN" sz="2800"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414144037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Horizontal Scroll 9"/>
          <p:cNvSpPr/>
          <p:nvPr/>
        </p:nvSpPr>
        <p:spPr>
          <a:xfrm>
            <a:off x="4107542" y="2345508"/>
            <a:ext cx="5863772" cy="155302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orizontal Scroll 8"/>
          <p:cNvSpPr/>
          <p:nvPr/>
        </p:nvSpPr>
        <p:spPr>
          <a:xfrm>
            <a:off x="1756229" y="391886"/>
            <a:ext cx="8215085" cy="2104571"/>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2508069" y="554717"/>
            <a:ext cx="9575074" cy="1569660"/>
          </a:xfrm>
          <a:prstGeom prst="rect">
            <a:avLst/>
          </a:prstGeom>
        </p:spPr>
        <p:txBody>
          <a:bodyPr wrap="square">
            <a:spAutoFit/>
          </a:bodyPr>
          <a:lstStyle/>
          <a:p>
            <a:r>
              <a:rPr lang="en-US" sz="9600" spc="-150" dirty="0" smtClean="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THANK  YOU</a:t>
            </a:r>
            <a:endParaRPr lang="en-IN" sz="9600" spc="-150" dirty="0">
              <a:solidFill>
                <a:srgbClr val="FF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4" name="Rectangle 3"/>
          <p:cNvSpPr/>
          <p:nvPr/>
        </p:nvSpPr>
        <p:spPr>
          <a:xfrm>
            <a:off x="5652723" y="2569754"/>
            <a:ext cx="1856598" cy="400110"/>
          </a:xfrm>
          <a:prstGeom prst="rect">
            <a:avLst/>
          </a:prstGeom>
        </p:spPr>
        <p:txBody>
          <a:bodyPr wrap="none">
            <a:spAutoFit/>
          </a:bodyPr>
          <a:lstStyle/>
          <a:p>
            <a:r>
              <a:rPr lang="en-US" sz="2000" dirty="0">
                <a:latin typeface="Cambria" panose="02040503050406030204" pitchFamily="18" charset="0"/>
                <a:ea typeface="Cambria" panose="02040503050406030204" pitchFamily="18" charset="0"/>
                <a:cs typeface="Cascadia Mono SemiBold" panose="020B0609020000020004" pitchFamily="49" charset="0"/>
              </a:rPr>
              <a:t> </a:t>
            </a:r>
            <a:r>
              <a:rPr lang="en-US" sz="2000" dirty="0" smtClean="0">
                <a:latin typeface="Cambria" panose="02040503050406030204" pitchFamily="18" charset="0"/>
                <a:ea typeface="Cambria" panose="02040503050406030204" pitchFamily="18" charset="0"/>
                <a:cs typeface="Cascadia Mono SemiBold" panose="020B0609020000020004" pitchFamily="49" charset="0"/>
              </a:rPr>
              <a:t>     Lucky </a:t>
            </a:r>
            <a:r>
              <a:rPr lang="en-US" sz="2000" dirty="0" err="1">
                <a:latin typeface="Cambria" panose="02040503050406030204" pitchFamily="18" charset="0"/>
                <a:ea typeface="Cambria" panose="02040503050406030204" pitchFamily="18" charset="0"/>
                <a:cs typeface="Cascadia Mono SemiBold" panose="020B0609020000020004" pitchFamily="49" charset="0"/>
              </a:rPr>
              <a:t>B</a:t>
            </a:r>
            <a:r>
              <a:rPr lang="en-US" sz="2000" dirty="0" err="1" smtClean="0">
                <a:latin typeface="Cambria" panose="02040503050406030204" pitchFamily="18" charset="0"/>
                <a:ea typeface="Cambria" panose="02040503050406030204" pitchFamily="18" charset="0"/>
                <a:cs typeface="Cascadia Mono SemiBold" panose="020B0609020000020004" pitchFamily="49" charset="0"/>
              </a:rPr>
              <a:t>isht</a:t>
            </a:r>
            <a:r>
              <a:rPr lang="en-US" sz="2000" dirty="0" smtClean="0">
                <a:latin typeface="Cambria" panose="02040503050406030204" pitchFamily="18" charset="0"/>
                <a:ea typeface="Cambria" panose="02040503050406030204" pitchFamily="18" charset="0"/>
                <a:cs typeface="Cascadia Mono SemiBold" panose="020B0609020000020004" pitchFamily="49" charset="0"/>
              </a:rPr>
              <a:t> </a:t>
            </a:r>
            <a:endParaRPr lang="en-US" sz="2000" dirty="0">
              <a:latin typeface="Cambria" panose="02040503050406030204" pitchFamily="18" charset="0"/>
              <a:ea typeface="Cambria" panose="02040503050406030204" pitchFamily="18" charset="0"/>
              <a:cs typeface="Cascadia Mono SemiBold" panose="020B0609020000020004" pitchFamily="49" charset="0"/>
            </a:endParaRPr>
          </a:p>
        </p:txBody>
      </p:sp>
      <p:sp>
        <p:nvSpPr>
          <p:cNvPr id="5" name="Rectangle 4"/>
          <p:cNvSpPr/>
          <p:nvPr/>
        </p:nvSpPr>
        <p:spPr>
          <a:xfrm>
            <a:off x="4640138" y="3043161"/>
            <a:ext cx="4592924" cy="461665"/>
          </a:xfrm>
          <a:prstGeom prst="rect">
            <a:avLst/>
          </a:prstGeom>
        </p:spPr>
        <p:txBody>
          <a:bodyPr wrap="none">
            <a:spAutoFit/>
          </a:bodyPr>
          <a:lstStyle/>
          <a:p>
            <a:r>
              <a:rPr lang="en-US" sz="2400" dirty="0">
                <a:latin typeface="Cambria" panose="02040503050406030204" pitchFamily="18" charset="0"/>
                <a:ea typeface="Cambria" panose="02040503050406030204" pitchFamily="18" charset="0"/>
                <a:cs typeface="Arial" panose="020B0604020202020204" pitchFamily="34" charset="0"/>
              </a:rPr>
              <a:t>Gmail: </a:t>
            </a:r>
            <a:r>
              <a:rPr lang="en-US" sz="2400" dirty="0" smtClean="0">
                <a:latin typeface="Cambria" panose="02040503050406030204" pitchFamily="18" charset="0"/>
                <a:ea typeface="Cambria" panose="02040503050406030204" pitchFamily="18" charset="0"/>
                <a:cs typeface="Arial" panose="020B0604020202020204" pitchFamily="34" charset="0"/>
              </a:rPr>
              <a:t>bishtlucky543@gmail.com</a:t>
            </a:r>
            <a:endParaRPr lang="en-IN" sz="2400" dirty="0">
              <a:latin typeface="Cambria" panose="02040503050406030204" pitchFamily="18" charset="0"/>
              <a:ea typeface="Cambria" panose="02040503050406030204" pitchFamily="18" charset="0"/>
              <a:cs typeface="Arial" panose="020B0604020202020204" pitchFamily="34" charset="0"/>
            </a:endParaRPr>
          </a:p>
        </p:txBody>
      </p:sp>
      <p:pic>
        <p:nvPicPr>
          <p:cNvPr id="8" name="Picture 7">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6198" y="270508"/>
            <a:ext cx="956945" cy="956945"/>
          </a:xfrm>
          <a:prstGeom prst="rect">
            <a:avLst/>
          </a:prstGeom>
        </p:spPr>
      </p:pic>
      <p:pic>
        <p:nvPicPr>
          <p:cNvPr id="11" name="Content Placeholder 4">
            <a:extLst>
              <a:ext uri="{FF2B5EF4-FFF2-40B4-BE49-F238E27FC236}">
                <a16:creationId xmlns:lc="http://schemas.openxmlformats.org/drawingml/2006/lockedCanvas" xmlns:a16="http://schemas.microsoft.com/office/drawing/2014/main" xmlns="" id="{F31947A3-A9B0-A2DE-4806-0CE3192D6334}"/>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6542270" y="3727781"/>
            <a:ext cx="5381583" cy="2474476"/>
          </a:xfrm>
          <a:prstGeom prst="rect">
            <a:avLst/>
          </a:prstGeom>
        </p:spPr>
      </p:pic>
    </p:spTree>
    <p:extLst>
      <p:ext uri="{BB962C8B-B14F-4D97-AF65-F5344CB8AC3E}">
        <p14:creationId xmlns:p14="http://schemas.microsoft.com/office/powerpoint/2010/main" val="1177563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0342" y="409694"/>
            <a:ext cx="10894344" cy="646331"/>
          </a:xfrm>
          <a:prstGeom prst="rect">
            <a:avLst/>
          </a:prstGeom>
        </p:spPr>
        <p:txBody>
          <a:bodyPr wrap="square">
            <a:spAutoFit/>
          </a:bodyPr>
          <a:lstStyle/>
          <a:p>
            <a:pPr marL="571500" indent="-571500">
              <a:buFont typeface="Wingdings" panose="05000000000000000000" pitchFamily="2" charset="2"/>
              <a:buChar char="q"/>
            </a:pPr>
            <a:r>
              <a:rPr lang="en-US" sz="3600" b="1" u="sng" dirty="0" smtClean="0">
                <a:solidFill>
                  <a:schemeClr val="accent2"/>
                </a:solidFill>
                <a:latin typeface="Cambria" panose="02040503050406030204" pitchFamily="18" charset="0"/>
                <a:ea typeface="Cambria" panose="02040503050406030204" pitchFamily="18" charset="0"/>
              </a:rPr>
              <a:t>STEPS TO FOLLOW:</a:t>
            </a:r>
            <a:endParaRPr lang="en-US" sz="3600" b="1" u="sng" dirty="0">
              <a:solidFill>
                <a:schemeClr val="accent2"/>
              </a:solidFill>
              <a:latin typeface="Cambria" panose="02040503050406030204" pitchFamily="18" charset="0"/>
              <a:ea typeface="Cambria" panose="02040503050406030204" pitchFamily="18" charset="0"/>
            </a:endParaRPr>
          </a:p>
        </p:txBody>
      </p:sp>
      <p:sp>
        <p:nvSpPr>
          <p:cNvPr id="3" name="Rectangle 2"/>
          <p:cNvSpPr/>
          <p:nvPr/>
        </p:nvSpPr>
        <p:spPr>
          <a:xfrm>
            <a:off x="339713" y="1344697"/>
            <a:ext cx="11024973" cy="4401205"/>
          </a:xfrm>
          <a:prstGeom prst="rect">
            <a:avLst/>
          </a:prstGeom>
        </p:spPr>
        <p:txBody>
          <a:bodyPr wrap="square">
            <a:spAutoFit/>
          </a:bodyPr>
          <a:lstStyle/>
          <a:p>
            <a:pPr marL="457200" indent="-457200">
              <a:buFont typeface="Wingdings" panose="05000000000000000000" pitchFamily="2" charset="2"/>
              <a:buChar char="ü"/>
            </a:pPr>
            <a:r>
              <a:rPr lang="en-US" sz="2800" dirty="0">
                <a:solidFill>
                  <a:schemeClr val="accent2"/>
                </a:solidFill>
              </a:rPr>
              <a:t>Step 1: </a:t>
            </a:r>
            <a:r>
              <a:rPr lang="en-US" sz="2800" dirty="0"/>
              <a:t>Load Data Set.</a:t>
            </a:r>
          </a:p>
          <a:p>
            <a:pPr marL="457200" indent="-457200">
              <a:buFont typeface="Wingdings" panose="05000000000000000000" pitchFamily="2" charset="2"/>
              <a:buChar char="ü"/>
            </a:pPr>
            <a:r>
              <a:rPr lang="en-US" sz="2800" dirty="0">
                <a:solidFill>
                  <a:schemeClr val="accent2"/>
                </a:solidFill>
              </a:rPr>
              <a:t>Step 2: </a:t>
            </a:r>
            <a:r>
              <a:rPr lang="en-US" sz="2800" dirty="0"/>
              <a:t>Use head function to look for first 12 rows.</a:t>
            </a:r>
          </a:p>
          <a:p>
            <a:pPr marL="457200" indent="-457200">
              <a:buFont typeface="Wingdings" panose="05000000000000000000" pitchFamily="2" charset="2"/>
              <a:buChar char="ü"/>
            </a:pPr>
            <a:r>
              <a:rPr lang="en-US" sz="2800" dirty="0">
                <a:solidFill>
                  <a:schemeClr val="accent2"/>
                </a:solidFill>
              </a:rPr>
              <a:t>Step 3: </a:t>
            </a:r>
            <a:r>
              <a:rPr lang="en-US" sz="2800" dirty="0"/>
              <a:t>Get Description of the data in the Data Frame. </a:t>
            </a:r>
          </a:p>
          <a:p>
            <a:pPr marL="457200" indent="-457200">
              <a:buFont typeface="Wingdings" panose="05000000000000000000" pitchFamily="2" charset="2"/>
              <a:buChar char="ü"/>
            </a:pPr>
            <a:r>
              <a:rPr lang="en-US" sz="2800" dirty="0">
                <a:solidFill>
                  <a:schemeClr val="accent2"/>
                </a:solidFill>
              </a:rPr>
              <a:t>Step 4: </a:t>
            </a:r>
            <a:r>
              <a:rPr lang="en-US" sz="2800" dirty="0"/>
              <a:t>Find Information about the Data Frame.</a:t>
            </a:r>
          </a:p>
          <a:p>
            <a:pPr marL="457200" indent="-457200">
              <a:buFont typeface="Wingdings" panose="05000000000000000000" pitchFamily="2" charset="2"/>
              <a:buChar char="ü"/>
            </a:pPr>
            <a:r>
              <a:rPr lang="en-US" sz="2800" dirty="0">
                <a:solidFill>
                  <a:schemeClr val="accent2"/>
                </a:solidFill>
              </a:rPr>
              <a:t>Step 5: </a:t>
            </a:r>
            <a:r>
              <a:rPr lang="en-US" sz="2800" dirty="0"/>
              <a:t>Find out Top &amp; least sold products. </a:t>
            </a:r>
          </a:p>
          <a:p>
            <a:pPr marL="457200" indent="-457200">
              <a:buFont typeface="Wingdings" panose="05000000000000000000" pitchFamily="2" charset="2"/>
              <a:buChar char="ü"/>
            </a:pPr>
            <a:r>
              <a:rPr lang="en-US" sz="2800" dirty="0">
                <a:solidFill>
                  <a:schemeClr val="accent2"/>
                </a:solidFill>
              </a:rPr>
              <a:t>Step 6: </a:t>
            </a:r>
            <a:r>
              <a:rPr lang="en-US" sz="2800" dirty="0"/>
              <a:t>Measuring discount on a certain item.</a:t>
            </a:r>
          </a:p>
          <a:p>
            <a:pPr marL="514350" indent="-514350">
              <a:buFont typeface="Wingdings" panose="05000000000000000000" pitchFamily="2" charset="2"/>
              <a:buChar char="ü"/>
            </a:pPr>
            <a:r>
              <a:rPr lang="en-US" sz="2800" dirty="0">
                <a:solidFill>
                  <a:schemeClr val="accent2"/>
                </a:solidFill>
              </a:rPr>
              <a:t>Step 7: </a:t>
            </a:r>
            <a:r>
              <a:rPr lang="en-US" sz="2800" dirty="0"/>
              <a:t>Find out the Missing Values from the Dataset. </a:t>
            </a:r>
          </a:p>
          <a:p>
            <a:pPr marL="457200" indent="-457200">
              <a:buFont typeface="Wingdings" panose="05000000000000000000" pitchFamily="2" charset="2"/>
              <a:buChar char="ü"/>
            </a:pPr>
            <a:r>
              <a:rPr lang="en-US" sz="2800" dirty="0">
                <a:solidFill>
                  <a:schemeClr val="accent2"/>
                </a:solidFill>
              </a:rPr>
              <a:t>Step 8: </a:t>
            </a:r>
            <a:r>
              <a:rPr lang="en-US" sz="2800" dirty="0"/>
              <a:t>Find out the outliers from the dataset according to the </a:t>
            </a:r>
            <a:r>
              <a:rPr lang="en-US" sz="2800" dirty="0" smtClean="0"/>
              <a:t>columns</a:t>
            </a:r>
          </a:p>
          <a:p>
            <a:r>
              <a:rPr lang="en-US" sz="2800" dirty="0"/>
              <a:t> </a:t>
            </a:r>
            <a:r>
              <a:rPr lang="en-US" sz="2800" dirty="0" smtClean="0"/>
              <a:t>                  </a:t>
            </a:r>
            <a:r>
              <a:rPr lang="en-US" sz="2800" dirty="0"/>
              <a:t>and fill them with the mean. </a:t>
            </a:r>
          </a:p>
          <a:p>
            <a:pPr marL="457200" indent="-457200">
              <a:buFont typeface="Wingdings" panose="05000000000000000000" pitchFamily="2" charset="2"/>
              <a:buChar char="ü"/>
            </a:pPr>
            <a:r>
              <a:rPr lang="en-US" sz="2800" dirty="0">
                <a:solidFill>
                  <a:schemeClr val="accent2"/>
                </a:solidFill>
              </a:rPr>
              <a:t>Step 9: </a:t>
            </a:r>
            <a:r>
              <a:rPr lang="en-US" sz="2800" dirty="0"/>
              <a:t>Create Plots or visualizations.</a:t>
            </a:r>
            <a:endParaRPr lang="en-IN" sz="2800" dirty="0"/>
          </a:p>
        </p:txBody>
      </p:sp>
      <p:pic>
        <p:nvPicPr>
          <p:cNvPr id="4" name="Picture 3">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055" y="161500"/>
            <a:ext cx="956945" cy="956945"/>
          </a:xfrm>
          <a:prstGeom prst="rect">
            <a:avLst/>
          </a:prstGeom>
        </p:spPr>
      </p:pic>
    </p:spTree>
    <p:extLst>
      <p:ext uri="{BB962C8B-B14F-4D97-AF65-F5344CB8AC3E}">
        <p14:creationId xmlns:p14="http://schemas.microsoft.com/office/powerpoint/2010/main" val="4085867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055" y="161500"/>
            <a:ext cx="956945" cy="956945"/>
          </a:xfrm>
          <a:prstGeom prst="rect">
            <a:avLst/>
          </a:prstGeom>
        </p:spPr>
      </p:pic>
      <p:sp>
        <p:nvSpPr>
          <p:cNvPr id="3" name="Rectangle 2"/>
          <p:cNvSpPr/>
          <p:nvPr/>
        </p:nvSpPr>
        <p:spPr>
          <a:xfrm>
            <a:off x="364443" y="161500"/>
            <a:ext cx="6011454" cy="584775"/>
          </a:xfrm>
          <a:prstGeom prst="rect">
            <a:avLst/>
          </a:prstGeom>
        </p:spPr>
        <p:txBody>
          <a:bodyPr wrap="none">
            <a:spAutoFit/>
          </a:bodyPr>
          <a:lstStyle/>
          <a:p>
            <a:pPr marL="457200" indent="-457200">
              <a:buFont typeface="Wingdings" panose="05000000000000000000" pitchFamily="2" charset="2"/>
              <a:buChar char="q"/>
            </a:pPr>
            <a:r>
              <a:rPr lang="en-US" sz="3200" b="1" u="sng" dirty="0">
                <a:solidFill>
                  <a:schemeClr val="accent2"/>
                </a:solidFill>
                <a:latin typeface="Cambria" panose="02040503050406030204" pitchFamily="18" charset="0"/>
                <a:ea typeface="Cambria" panose="02040503050406030204" pitchFamily="18" charset="0"/>
              </a:rPr>
              <a:t>Step 1: </a:t>
            </a:r>
            <a:r>
              <a:rPr lang="en-US" sz="3200" b="1" u="sng" dirty="0" smtClean="0">
                <a:solidFill>
                  <a:schemeClr val="accent2"/>
                </a:solidFill>
                <a:latin typeface="Cambria" panose="02040503050406030204" pitchFamily="18" charset="0"/>
                <a:ea typeface="Cambria" panose="02040503050406030204" pitchFamily="18" charset="0"/>
              </a:rPr>
              <a:t>Loading the </a:t>
            </a:r>
            <a:r>
              <a:rPr lang="en-US" sz="3200" b="1" u="sng" dirty="0">
                <a:solidFill>
                  <a:schemeClr val="accent2"/>
                </a:solidFill>
                <a:latin typeface="Cambria" panose="02040503050406030204" pitchFamily="18" charset="0"/>
                <a:ea typeface="Cambria" panose="02040503050406030204" pitchFamily="18" charset="0"/>
              </a:rPr>
              <a:t>DATASET</a:t>
            </a:r>
          </a:p>
        </p:txBody>
      </p:sp>
      <p:sp>
        <p:nvSpPr>
          <p:cNvPr id="4" name="Rectangle 3"/>
          <p:cNvSpPr/>
          <p:nvPr/>
        </p:nvSpPr>
        <p:spPr>
          <a:xfrm>
            <a:off x="364443" y="746275"/>
            <a:ext cx="10870612" cy="2246769"/>
          </a:xfrm>
          <a:prstGeom prst="rect">
            <a:avLst/>
          </a:prstGeom>
        </p:spPr>
        <p:txBody>
          <a:bodyPr wrap="square">
            <a:spAutoFit/>
          </a:bodyPr>
          <a:lstStyle/>
          <a:p>
            <a:pPr marL="342900" indent="-342900">
              <a:buFont typeface="Wingdings" panose="05000000000000000000" pitchFamily="2" charset="2"/>
              <a:buChar char="Ø"/>
            </a:pPr>
            <a:r>
              <a:rPr lang="en-US" sz="2000" dirty="0" smtClean="0"/>
              <a:t>Here I am</a:t>
            </a:r>
            <a:r>
              <a:rPr lang="en-US" sz="2000" dirty="0" smtClean="0"/>
              <a:t> </a:t>
            </a:r>
            <a:r>
              <a:rPr lang="en-US" sz="2000" dirty="0" smtClean="0"/>
              <a:t>using Google </a:t>
            </a:r>
            <a:r>
              <a:rPr lang="en-US" sz="2000" dirty="0" err="1" smtClean="0"/>
              <a:t>colab</a:t>
            </a:r>
            <a:r>
              <a:rPr lang="en-US" sz="2000" dirty="0" smtClean="0"/>
              <a:t> </a:t>
            </a:r>
            <a:r>
              <a:rPr lang="en-US" sz="2000" dirty="0" smtClean="0"/>
              <a:t>Notebook for work.</a:t>
            </a:r>
            <a:endParaRPr lang="en-US" sz="2000" dirty="0" smtClean="0"/>
          </a:p>
          <a:p>
            <a:pPr marL="342900" indent="-342900">
              <a:buFont typeface="Wingdings" panose="05000000000000000000" pitchFamily="2" charset="2"/>
              <a:buChar char="Ø"/>
            </a:pPr>
            <a:r>
              <a:rPr lang="en-US" sz="2000" dirty="0" smtClean="0"/>
              <a:t>The </a:t>
            </a:r>
            <a:r>
              <a:rPr lang="en-US" sz="2000" dirty="0"/>
              <a:t>dataset has been imported from Google Drive.</a:t>
            </a:r>
          </a:p>
          <a:p>
            <a:pPr marL="342900" indent="-342900">
              <a:buFont typeface="Wingdings" panose="05000000000000000000" pitchFamily="2" charset="2"/>
              <a:buChar char="Ø"/>
            </a:pPr>
            <a:r>
              <a:rPr lang="en-US" sz="2000" dirty="0"/>
              <a:t>As we begin our Exploratory Data Analysis (EDA). I’ve named the dataset </a:t>
            </a:r>
            <a:r>
              <a:rPr lang="en-US" sz="2000" dirty="0" smtClean="0"/>
              <a:t>“</a:t>
            </a:r>
            <a:r>
              <a:rPr lang="en-US" sz="2000" dirty="0" err="1" smtClean="0"/>
              <a:t>df</a:t>
            </a:r>
            <a:r>
              <a:rPr lang="en-US" sz="2000" dirty="0" smtClean="0"/>
              <a:t>”.</a:t>
            </a:r>
            <a:endParaRPr lang="en-US" sz="2000" dirty="0"/>
          </a:p>
          <a:p>
            <a:pPr marL="342900" indent="-342900">
              <a:buFont typeface="Wingdings" panose="05000000000000000000" pitchFamily="2" charset="2"/>
              <a:buChar char="Ø"/>
            </a:pPr>
            <a:r>
              <a:rPr lang="en-US" sz="2000" dirty="0" smtClean="0"/>
              <a:t>This </a:t>
            </a:r>
            <a:r>
              <a:rPr lang="en-US" sz="2000" dirty="0" smtClean="0"/>
              <a:t>dataset </a:t>
            </a:r>
            <a:r>
              <a:rPr lang="en-US" sz="2000" dirty="0" smtClean="0"/>
              <a:t>has</a:t>
            </a:r>
            <a:r>
              <a:rPr lang="en-US" sz="2000" dirty="0" smtClean="0"/>
              <a:t> </a:t>
            </a:r>
            <a:r>
              <a:rPr lang="en-US" sz="2000" dirty="0" smtClean="0"/>
              <a:t>27555 rows and 10 columns.</a:t>
            </a:r>
          </a:p>
          <a:p>
            <a:pPr marL="342900" indent="-342900">
              <a:buFont typeface="Wingdings" panose="05000000000000000000" pitchFamily="2" charset="2"/>
              <a:buChar char="Ø"/>
            </a:pPr>
            <a:r>
              <a:rPr lang="en-US" sz="2000" dirty="0" smtClean="0"/>
              <a:t>For cleaning the Dataset , </a:t>
            </a:r>
            <a:r>
              <a:rPr lang="en-US" sz="2000" dirty="0"/>
              <a:t>I </a:t>
            </a:r>
            <a:r>
              <a:rPr lang="en-US" sz="2000" dirty="0" smtClean="0"/>
              <a:t>used (python)</a:t>
            </a:r>
            <a:r>
              <a:rPr lang="en-US" sz="2000" dirty="0" smtClean="0"/>
              <a:t> </a:t>
            </a:r>
            <a:r>
              <a:rPr lang="en-US" sz="2000" dirty="0"/>
              <a:t>libraries like </a:t>
            </a:r>
            <a:r>
              <a:rPr lang="en-US" sz="2000" dirty="0" err="1"/>
              <a:t>Numpy</a:t>
            </a:r>
            <a:r>
              <a:rPr lang="en-US" sz="2000" dirty="0"/>
              <a:t>, Pandas, </a:t>
            </a:r>
            <a:r>
              <a:rPr lang="en-US" sz="2000" dirty="0" err="1"/>
              <a:t>Matplotlib</a:t>
            </a:r>
            <a:r>
              <a:rPr lang="en-US" sz="2000" dirty="0"/>
              <a:t>, </a:t>
            </a:r>
            <a:r>
              <a:rPr lang="en-US" sz="2000" dirty="0" err="1"/>
              <a:t>Plotly</a:t>
            </a:r>
            <a:r>
              <a:rPr lang="en-US" sz="2000" dirty="0"/>
              <a:t> and </a:t>
            </a:r>
            <a:r>
              <a:rPr lang="en-US" sz="2000" dirty="0" err="1"/>
              <a:t>seaborn</a:t>
            </a:r>
            <a:r>
              <a:rPr lang="en-US" sz="2000" dirty="0"/>
              <a:t>.</a:t>
            </a:r>
          </a:p>
          <a:p>
            <a:pPr marL="342900" indent="-342900">
              <a:buFont typeface="Wingdings" panose="05000000000000000000" pitchFamily="2" charset="2"/>
              <a:buChar char="Ø"/>
            </a:pPr>
            <a:r>
              <a:rPr lang="en-US" sz="2000" dirty="0"/>
              <a:t>D</a:t>
            </a:r>
            <a:r>
              <a:rPr lang="en-US" sz="2000" dirty="0" smtClean="0"/>
              <a:t>uplicate </a:t>
            </a:r>
            <a:r>
              <a:rPr lang="en-US" sz="2000" dirty="0"/>
              <a:t>entries that were found have also been </a:t>
            </a:r>
            <a:r>
              <a:rPr lang="en-US" sz="2000" dirty="0" smtClean="0"/>
              <a:t>removed from the dataset.</a:t>
            </a:r>
            <a:endParaRPr lang="en-US" sz="20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92" y="3439385"/>
            <a:ext cx="3600953" cy="95539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168" y="4629906"/>
            <a:ext cx="3600953" cy="887824"/>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168" y="5706263"/>
            <a:ext cx="8662832" cy="498593"/>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44188" y="3917080"/>
            <a:ext cx="4251617" cy="1425652"/>
          </a:xfrm>
          <a:prstGeom prst="rect">
            <a:avLst/>
          </a:prstGeom>
        </p:spPr>
      </p:pic>
      <p:sp>
        <p:nvSpPr>
          <p:cNvPr id="14" name="TextBox 13"/>
          <p:cNvSpPr txBox="1"/>
          <p:nvPr/>
        </p:nvSpPr>
        <p:spPr>
          <a:xfrm>
            <a:off x="4552748" y="3550649"/>
            <a:ext cx="3814354" cy="369332"/>
          </a:xfrm>
          <a:prstGeom prst="rect">
            <a:avLst/>
          </a:prstGeom>
          <a:noFill/>
        </p:spPr>
        <p:txBody>
          <a:bodyPr wrap="square" rtlCol="0">
            <a:spAutoFit/>
          </a:bodyPr>
          <a:lstStyle/>
          <a:p>
            <a:r>
              <a:rPr lang="en-US" dirty="0" smtClean="0">
                <a:solidFill>
                  <a:srgbClr val="92D050"/>
                </a:solidFill>
              </a:rPr>
              <a:t>#Dropping the duplicate entries </a:t>
            </a:r>
            <a:endParaRPr lang="en-US" dirty="0">
              <a:solidFill>
                <a:srgbClr val="92D050"/>
              </a:solidFill>
            </a:endParaRPr>
          </a:p>
        </p:txBody>
      </p:sp>
    </p:spTree>
    <p:extLst>
      <p:ext uri="{BB962C8B-B14F-4D97-AF65-F5344CB8AC3E}">
        <p14:creationId xmlns:p14="http://schemas.microsoft.com/office/powerpoint/2010/main" val="987737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055" y="161500"/>
            <a:ext cx="956945" cy="956945"/>
          </a:xfrm>
          <a:prstGeom prst="rect">
            <a:avLst/>
          </a:prstGeom>
        </p:spPr>
      </p:pic>
      <p:sp>
        <p:nvSpPr>
          <p:cNvPr id="3" name="Rectangle 2"/>
          <p:cNvSpPr/>
          <p:nvPr/>
        </p:nvSpPr>
        <p:spPr>
          <a:xfrm>
            <a:off x="223016" y="41227"/>
            <a:ext cx="10867350" cy="1077218"/>
          </a:xfrm>
          <a:prstGeom prst="rect">
            <a:avLst/>
          </a:prstGeom>
        </p:spPr>
        <p:txBody>
          <a:bodyPr wrap="square">
            <a:spAutoFit/>
          </a:bodyPr>
          <a:lstStyle/>
          <a:p>
            <a:pPr marL="457200" indent="-457200">
              <a:buFont typeface="Wingdings" panose="05000000000000000000" pitchFamily="2" charset="2"/>
              <a:buChar char="q"/>
            </a:pPr>
            <a:r>
              <a:rPr lang="en-US" sz="3200" b="1" u="sng" dirty="0">
                <a:solidFill>
                  <a:schemeClr val="accent2"/>
                </a:solidFill>
                <a:latin typeface="Cambria" panose="02040503050406030204" pitchFamily="18" charset="0"/>
                <a:ea typeface="Cambria" panose="02040503050406030204" pitchFamily="18" charset="0"/>
              </a:rPr>
              <a:t>STEP 2: USE HEAD FUNCTION TO LOOK FOR FIRST ROWS: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017" y="1118444"/>
            <a:ext cx="11012037" cy="5073349"/>
          </a:xfrm>
          <a:prstGeom prst="rect">
            <a:avLst/>
          </a:prstGeom>
        </p:spPr>
      </p:pic>
    </p:spTree>
    <p:extLst>
      <p:ext uri="{BB962C8B-B14F-4D97-AF65-F5344CB8AC3E}">
        <p14:creationId xmlns:p14="http://schemas.microsoft.com/office/powerpoint/2010/main" val="17290703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055" y="161500"/>
            <a:ext cx="956945" cy="956945"/>
          </a:xfrm>
          <a:prstGeom prst="rect">
            <a:avLst/>
          </a:prstGeom>
        </p:spPr>
      </p:pic>
      <p:sp>
        <p:nvSpPr>
          <p:cNvPr id="3" name="Rectangle 2"/>
          <p:cNvSpPr/>
          <p:nvPr/>
        </p:nvSpPr>
        <p:spPr>
          <a:xfrm>
            <a:off x="396240" y="161500"/>
            <a:ext cx="10733314" cy="584775"/>
          </a:xfrm>
          <a:prstGeom prst="rect">
            <a:avLst/>
          </a:prstGeom>
        </p:spPr>
        <p:txBody>
          <a:bodyPr wrap="square">
            <a:spAutoFit/>
          </a:bodyPr>
          <a:lstStyle/>
          <a:p>
            <a:pPr marL="457200" indent="-457200">
              <a:buFont typeface="Wingdings" panose="05000000000000000000" pitchFamily="2" charset="2"/>
              <a:buChar char="q"/>
            </a:pPr>
            <a:r>
              <a:rPr lang="en-US" sz="3200" b="1" u="sng" dirty="0">
                <a:solidFill>
                  <a:schemeClr val="accent2"/>
                </a:solidFill>
                <a:latin typeface="Cambria" panose="02040503050406030204" pitchFamily="18" charset="0"/>
                <a:ea typeface="Cambria" panose="02040503050406030204" pitchFamily="18" charset="0"/>
              </a:rPr>
              <a:t>Step 3: Get Description of the data in the Data Frame</a:t>
            </a:r>
          </a:p>
        </p:txBody>
      </p:sp>
      <p:sp>
        <p:nvSpPr>
          <p:cNvPr id="4" name="Rectangle 3"/>
          <p:cNvSpPr/>
          <p:nvPr/>
        </p:nvSpPr>
        <p:spPr>
          <a:xfrm>
            <a:off x="418743" y="675550"/>
            <a:ext cx="6357257" cy="3508653"/>
          </a:xfrm>
          <a:prstGeom prst="rect">
            <a:avLst/>
          </a:prstGeom>
        </p:spPr>
        <p:txBody>
          <a:bodyPr wrap="square">
            <a:spAutoFit/>
          </a:bodyPr>
          <a:lstStyle/>
          <a:p>
            <a:endParaRPr lang="en-US" sz="2400" dirty="0">
              <a:solidFill>
                <a:schemeClr val="tx1">
                  <a:lumMod val="95000"/>
                  <a:lumOff val="5000"/>
                </a:schemeClr>
              </a:solidFill>
            </a:endParaRPr>
          </a:p>
          <a:p>
            <a:pPr marL="342900" indent="-342900">
              <a:buFont typeface="Courier New" panose="02070309020205020404" pitchFamily="49" charset="0"/>
              <a:buChar char="o"/>
            </a:pPr>
            <a:r>
              <a:rPr lang="en-US" dirty="0">
                <a:solidFill>
                  <a:schemeClr val="tx1">
                    <a:lumMod val="95000"/>
                    <a:lumOff val="5000"/>
                  </a:schemeClr>
                </a:solidFill>
              </a:rPr>
              <a:t>The </a:t>
            </a:r>
            <a:r>
              <a:rPr lang="en-US" dirty="0" smtClean="0">
                <a:solidFill>
                  <a:schemeClr val="tx1">
                    <a:lumMod val="95000"/>
                    <a:lumOff val="5000"/>
                  </a:schemeClr>
                </a:solidFill>
              </a:rPr>
              <a:t>table showing in this page </a:t>
            </a:r>
            <a:r>
              <a:rPr lang="en-US" dirty="0" smtClean="0">
                <a:solidFill>
                  <a:schemeClr val="tx1">
                    <a:lumMod val="95000"/>
                    <a:lumOff val="5000"/>
                  </a:schemeClr>
                </a:solidFill>
              </a:rPr>
              <a:t>provides </a:t>
            </a:r>
            <a:r>
              <a:rPr lang="en-US" dirty="0">
                <a:solidFill>
                  <a:schemeClr val="tx1">
                    <a:lumMod val="95000"/>
                    <a:lumOff val="5000"/>
                  </a:schemeClr>
                </a:solidFill>
              </a:rPr>
              <a:t>descriptive statistics for numerical columns in the Data Frame, including:</a:t>
            </a:r>
          </a:p>
          <a:p>
            <a:endParaRPr lang="en-IN" dirty="0"/>
          </a:p>
          <a:p>
            <a:pPr>
              <a:buFont typeface="Wingdings" panose="05000000000000000000" pitchFamily="2" charset="2"/>
              <a:buChar char="Ø"/>
            </a:pPr>
            <a:r>
              <a:rPr lang="en-US" dirty="0">
                <a:solidFill>
                  <a:schemeClr val="accent2"/>
                </a:solidFill>
              </a:rPr>
              <a:t> Count: </a:t>
            </a:r>
            <a:r>
              <a:rPr lang="en-US" dirty="0"/>
              <a:t>Number of non – null entries in each column.</a:t>
            </a:r>
          </a:p>
          <a:p>
            <a:pPr>
              <a:buFont typeface="Wingdings" panose="05000000000000000000" pitchFamily="2" charset="2"/>
              <a:buChar char="Ø"/>
            </a:pPr>
            <a:endParaRPr lang="en-US" dirty="0"/>
          </a:p>
          <a:p>
            <a:pPr>
              <a:buFont typeface="Wingdings" panose="05000000000000000000" pitchFamily="2" charset="2"/>
              <a:buChar char="Ø"/>
            </a:pPr>
            <a:r>
              <a:rPr lang="en-US" dirty="0">
                <a:solidFill>
                  <a:schemeClr val="accent2"/>
                </a:solidFill>
              </a:rPr>
              <a:t> Mean: </a:t>
            </a:r>
            <a:r>
              <a:rPr lang="en-US" dirty="0"/>
              <a:t>Average value of the column.</a:t>
            </a:r>
          </a:p>
          <a:p>
            <a:pPr>
              <a:buFont typeface="Wingdings" panose="05000000000000000000" pitchFamily="2" charset="2"/>
              <a:buChar char="Ø"/>
            </a:pPr>
            <a:endParaRPr lang="en-US" dirty="0"/>
          </a:p>
          <a:p>
            <a:pPr>
              <a:buFont typeface="Wingdings" panose="05000000000000000000" pitchFamily="2" charset="2"/>
              <a:buChar char="Ø"/>
            </a:pPr>
            <a:r>
              <a:rPr lang="en-US" dirty="0">
                <a:solidFill>
                  <a:schemeClr val="accent2"/>
                </a:solidFill>
              </a:rPr>
              <a:t> </a:t>
            </a:r>
            <a:r>
              <a:rPr lang="en-US" dirty="0" err="1">
                <a:solidFill>
                  <a:schemeClr val="accent2"/>
                </a:solidFill>
              </a:rPr>
              <a:t>Std</a:t>
            </a:r>
            <a:r>
              <a:rPr lang="en-US" dirty="0">
                <a:solidFill>
                  <a:schemeClr val="accent2"/>
                </a:solidFill>
              </a:rPr>
              <a:t>: </a:t>
            </a:r>
            <a:r>
              <a:rPr lang="en-US" dirty="0"/>
              <a:t>Standard deviation, representing variability.</a:t>
            </a:r>
          </a:p>
          <a:p>
            <a:pPr>
              <a:buFont typeface="Wingdings" panose="05000000000000000000" pitchFamily="2" charset="2"/>
              <a:buChar char="Ø"/>
            </a:pPr>
            <a:endParaRPr lang="en-US" dirty="0">
              <a:solidFill>
                <a:schemeClr val="accent2"/>
              </a:solidFill>
            </a:endParaRPr>
          </a:p>
          <a:p>
            <a:pPr>
              <a:buFont typeface="Wingdings" panose="05000000000000000000" pitchFamily="2" charset="2"/>
              <a:buChar char="Ø"/>
            </a:pPr>
            <a:r>
              <a:rPr lang="en-US" dirty="0">
                <a:solidFill>
                  <a:schemeClr val="accent2"/>
                </a:solidFill>
              </a:rPr>
              <a:t> Min,25%, 50%, 75%, max: </a:t>
            </a:r>
            <a:r>
              <a:rPr lang="en-US" dirty="0"/>
              <a:t>Minimum value, 25</a:t>
            </a:r>
            <a:r>
              <a:rPr lang="en-US" baseline="30000" dirty="0"/>
              <a:t>th</a:t>
            </a:r>
            <a:r>
              <a:rPr lang="en-US" dirty="0"/>
              <a:t> percentile, median, 75</a:t>
            </a:r>
            <a:r>
              <a:rPr lang="en-US" baseline="30000" dirty="0"/>
              <a:t>th</a:t>
            </a:r>
            <a:r>
              <a:rPr lang="en-US" dirty="0"/>
              <a:t> percentile, and maximum value.</a:t>
            </a:r>
            <a:endParaRPr lang="en-IN" dirty="0"/>
          </a:p>
        </p:txBody>
      </p:sp>
      <p:sp>
        <p:nvSpPr>
          <p:cNvPr id="6" name="Rectangle 5"/>
          <p:cNvSpPr/>
          <p:nvPr/>
        </p:nvSpPr>
        <p:spPr>
          <a:xfrm>
            <a:off x="158216" y="4367419"/>
            <a:ext cx="6880149" cy="461665"/>
          </a:xfrm>
          <a:prstGeom prst="rect">
            <a:avLst/>
          </a:prstGeom>
        </p:spPr>
        <p:txBody>
          <a:bodyPr wrap="square">
            <a:spAutoFit/>
          </a:bodyPr>
          <a:lstStyle/>
          <a:p>
            <a:pPr marL="342900" indent="-342900">
              <a:buFont typeface="Wingdings" panose="05000000000000000000" pitchFamily="2" charset="2"/>
              <a:buChar char="v"/>
            </a:pPr>
            <a:r>
              <a:rPr lang="en-US" sz="2400" dirty="0"/>
              <a:t>Here’s a description of the columns from the table:</a:t>
            </a:r>
            <a:endParaRPr lang="en-IN" sz="2400" dirty="0"/>
          </a:p>
        </p:txBody>
      </p:sp>
      <p:sp>
        <p:nvSpPr>
          <p:cNvPr id="7" name="Rectangle 6"/>
          <p:cNvSpPr/>
          <p:nvPr/>
        </p:nvSpPr>
        <p:spPr>
          <a:xfrm>
            <a:off x="418743" y="5012300"/>
            <a:ext cx="2177143" cy="1015663"/>
          </a:xfrm>
          <a:prstGeom prst="rect">
            <a:avLst/>
          </a:prstGeom>
        </p:spPr>
        <p:txBody>
          <a:bodyPr wrap="square">
            <a:spAutoFit/>
          </a:bodyPr>
          <a:lstStyle/>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Index                    </a:t>
            </a:r>
          </a:p>
          <a:p>
            <a:pPr marL="285750" indent="-285750">
              <a:buFont typeface="Arial" panose="020B0604020202020204" pitchFamily="34" charset="0"/>
              <a:buChar char="•"/>
            </a:pPr>
            <a:endParaRPr lang="en-US"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Sale price        </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3728000" y="4986232"/>
            <a:ext cx="6096000" cy="1015663"/>
          </a:xfrm>
          <a:prstGeom prst="rect">
            <a:avLst/>
          </a:prstGeom>
        </p:spPr>
        <p:txBody>
          <a:bodyPr>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Market price</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rating</a:t>
            </a:r>
            <a:endParaRPr lang="en-US" sz="2000"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8365" y="1622443"/>
            <a:ext cx="4944165" cy="3267531"/>
          </a:xfrm>
          <a:prstGeom prst="rect">
            <a:avLst/>
          </a:prstGeom>
        </p:spPr>
      </p:pic>
    </p:spTree>
    <p:extLst>
      <p:ext uri="{BB962C8B-B14F-4D97-AF65-F5344CB8AC3E}">
        <p14:creationId xmlns:p14="http://schemas.microsoft.com/office/powerpoint/2010/main" val="40575747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lc="http://schemas.openxmlformats.org/drawingml/2006/lockedCanvas" xmlns:a16="http://schemas.microsoft.com/office/drawing/2014/main" xmlns="" id="{EDB6B74C-0543-B051-BD75-769E9B60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5055" y="161500"/>
            <a:ext cx="956945" cy="956945"/>
          </a:xfrm>
          <a:prstGeom prst="rect">
            <a:avLst/>
          </a:prstGeom>
        </p:spPr>
      </p:pic>
      <p:sp>
        <p:nvSpPr>
          <p:cNvPr id="3" name="Rectangle 2"/>
          <p:cNvSpPr/>
          <p:nvPr/>
        </p:nvSpPr>
        <p:spPr>
          <a:xfrm>
            <a:off x="357052" y="161500"/>
            <a:ext cx="10733314" cy="1477328"/>
          </a:xfrm>
          <a:prstGeom prst="rect">
            <a:avLst/>
          </a:prstGeom>
        </p:spPr>
        <p:txBody>
          <a:bodyPr wrap="square">
            <a:spAutoFit/>
          </a:bodyPr>
          <a:lstStyle/>
          <a:p>
            <a:pPr marL="285750" indent="-285750">
              <a:buFont typeface="Wingdings" panose="05000000000000000000" pitchFamily="2" charset="2"/>
              <a:buChar char="Ø"/>
            </a:pPr>
            <a:r>
              <a:rPr lang="en-US" dirty="0" smtClean="0">
                <a:solidFill>
                  <a:schemeClr val="accent2"/>
                </a:solidFill>
              </a:rPr>
              <a:t>Index:</a:t>
            </a:r>
          </a:p>
          <a:p>
            <a:pPr marL="285750" indent="-285750">
              <a:buFont typeface="Wingdings" panose="05000000000000000000" pitchFamily="2" charset="2"/>
              <a:buChar char="q"/>
            </a:pPr>
            <a:endParaRPr lang="en-US" dirty="0" smtClean="0"/>
          </a:p>
          <a:p>
            <a:pPr marL="285750" indent="-285750">
              <a:buFont typeface="Arial" panose="020B0604020202020204" pitchFamily="34" charset="0"/>
              <a:buChar char="•"/>
            </a:pPr>
            <a:r>
              <a:rPr lang="en-US" dirty="0" smtClean="0"/>
              <a:t> Likely a unique identifier for each row in the dataset.</a:t>
            </a:r>
          </a:p>
          <a:p>
            <a:pPr marL="285750" indent="-285750">
              <a:buFont typeface="Arial" panose="020B0604020202020204" pitchFamily="34" charset="0"/>
              <a:buChar char="•"/>
            </a:pPr>
            <a:r>
              <a:rPr lang="en-US" dirty="0" smtClean="0"/>
              <a:t> Example: Row number or IDs.</a:t>
            </a:r>
          </a:p>
          <a:p>
            <a:pPr marL="285750" indent="-285750">
              <a:buFont typeface="Arial" panose="020B0604020202020204" pitchFamily="34" charset="0"/>
              <a:buChar char="•"/>
            </a:pPr>
            <a:r>
              <a:rPr lang="en-US" dirty="0" smtClean="0"/>
              <a:t> It doesn’t hold much statistical relevance but is used for </a:t>
            </a:r>
            <a:r>
              <a:rPr lang="en-US" dirty="0" smtClean="0"/>
              <a:t>indexing.</a:t>
            </a:r>
            <a:endParaRPr lang="en-US" dirty="0"/>
          </a:p>
        </p:txBody>
      </p:sp>
      <p:sp>
        <p:nvSpPr>
          <p:cNvPr id="4" name="Rectangle 3"/>
          <p:cNvSpPr/>
          <p:nvPr/>
        </p:nvSpPr>
        <p:spPr>
          <a:xfrm>
            <a:off x="357051" y="1888310"/>
            <a:ext cx="10878004" cy="1200329"/>
          </a:xfrm>
          <a:prstGeom prst="rect">
            <a:avLst/>
          </a:prstGeom>
        </p:spPr>
        <p:txBody>
          <a:bodyPr wrap="square">
            <a:spAutoFit/>
          </a:bodyPr>
          <a:lstStyle/>
          <a:p>
            <a:pPr marL="285750" indent="-285750">
              <a:buFont typeface="Wingdings" panose="05000000000000000000" pitchFamily="2" charset="2"/>
              <a:buChar char="Ø"/>
            </a:pPr>
            <a:r>
              <a:rPr lang="en-US" dirty="0">
                <a:solidFill>
                  <a:schemeClr val="accent2"/>
                </a:solidFill>
              </a:rPr>
              <a:t>Sale price:</a:t>
            </a:r>
          </a:p>
          <a:p>
            <a:endParaRPr lang="en-US" dirty="0">
              <a:solidFill>
                <a:srgbClr val="FF0000"/>
              </a:solidFill>
            </a:endParaRPr>
          </a:p>
          <a:p>
            <a:pPr marL="285750" indent="-285750">
              <a:buFont typeface="Arial" panose="020B0604020202020204" pitchFamily="34" charset="0"/>
              <a:buChar char="•"/>
            </a:pPr>
            <a:r>
              <a:rPr lang="en-US" dirty="0"/>
              <a:t>S</a:t>
            </a:r>
            <a:r>
              <a:rPr lang="en-US" dirty="0" smtClean="0"/>
              <a:t>ale price</a:t>
            </a:r>
            <a:r>
              <a:rPr lang="en-US" dirty="0" smtClean="0"/>
              <a:t> represent the actual selling </a:t>
            </a:r>
            <a:r>
              <a:rPr lang="en-US" dirty="0"/>
              <a:t>price </a:t>
            </a:r>
            <a:r>
              <a:rPr lang="en-US" dirty="0" smtClean="0"/>
              <a:t>of the </a:t>
            </a:r>
            <a:r>
              <a:rPr lang="en-US" dirty="0" smtClean="0"/>
              <a:t>product </a:t>
            </a:r>
            <a:r>
              <a:rPr lang="en-US" dirty="0"/>
              <a:t>is being sold.</a:t>
            </a:r>
          </a:p>
          <a:p>
            <a:pPr marL="285750" indent="-285750">
              <a:buFont typeface="Arial" panose="020B0604020202020204" pitchFamily="34" charset="0"/>
              <a:buChar char="•"/>
            </a:pPr>
            <a:r>
              <a:rPr lang="en-US" dirty="0" smtClean="0"/>
              <a:t>It is Useful </a:t>
            </a:r>
            <a:r>
              <a:rPr lang="en-US" dirty="0"/>
              <a:t>for analyzing pricing strategies and customer trends.</a:t>
            </a:r>
            <a:endParaRPr lang="en-IN" dirty="0"/>
          </a:p>
        </p:txBody>
      </p:sp>
      <p:sp>
        <p:nvSpPr>
          <p:cNvPr id="5" name="Rectangle 4"/>
          <p:cNvSpPr/>
          <p:nvPr/>
        </p:nvSpPr>
        <p:spPr>
          <a:xfrm>
            <a:off x="357050" y="3338121"/>
            <a:ext cx="10878005" cy="1200329"/>
          </a:xfrm>
          <a:prstGeom prst="rect">
            <a:avLst/>
          </a:prstGeom>
        </p:spPr>
        <p:txBody>
          <a:bodyPr wrap="square">
            <a:spAutoFit/>
          </a:bodyPr>
          <a:lstStyle/>
          <a:p>
            <a:pPr marL="285750" indent="-285750">
              <a:buFont typeface="Wingdings" panose="05000000000000000000" pitchFamily="2" charset="2"/>
              <a:buChar char="Ø"/>
            </a:pPr>
            <a:r>
              <a:rPr lang="en-US" dirty="0" smtClean="0">
                <a:solidFill>
                  <a:schemeClr val="accent2"/>
                </a:solidFill>
              </a:rPr>
              <a:t>Market price:</a:t>
            </a:r>
          </a:p>
          <a:p>
            <a:endParaRPr lang="en-US" dirty="0" smtClean="0"/>
          </a:p>
          <a:p>
            <a:pPr marL="285750" indent="-285750">
              <a:buFont typeface="Arial" panose="020B0604020202020204" pitchFamily="34" charset="0"/>
              <a:buChar char="•"/>
            </a:pPr>
            <a:r>
              <a:rPr lang="en-US" dirty="0" smtClean="0"/>
              <a:t>Market price Represents </a:t>
            </a:r>
            <a:r>
              <a:rPr lang="en-US" dirty="0" smtClean="0"/>
              <a:t>the standard market price of the product.</a:t>
            </a:r>
          </a:p>
          <a:p>
            <a:pPr marL="285750" indent="-285750">
              <a:buFont typeface="Arial" panose="020B0604020202020204" pitchFamily="34" charset="0"/>
              <a:buChar char="•"/>
            </a:pPr>
            <a:r>
              <a:rPr lang="en-US" dirty="0" smtClean="0"/>
              <a:t>Comparing this with sale price helps </a:t>
            </a:r>
            <a:r>
              <a:rPr lang="en-US" dirty="0" smtClean="0"/>
              <a:t>to identify </a:t>
            </a:r>
            <a:r>
              <a:rPr lang="en-US" dirty="0" smtClean="0"/>
              <a:t>discounts </a:t>
            </a:r>
            <a:r>
              <a:rPr lang="en-US" dirty="0" smtClean="0"/>
              <a:t>per product.</a:t>
            </a:r>
            <a:endParaRPr lang="en-IN" dirty="0"/>
          </a:p>
        </p:txBody>
      </p:sp>
      <p:sp>
        <p:nvSpPr>
          <p:cNvPr id="6" name="Rectangle 5"/>
          <p:cNvSpPr/>
          <p:nvPr/>
        </p:nvSpPr>
        <p:spPr>
          <a:xfrm>
            <a:off x="357049" y="4636702"/>
            <a:ext cx="10878005" cy="1200329"/>
          </a:xfrm>
          <a:prstGeom prst="rect">
            <a:avLst/>
          </a:prstGeom>
        </p:spPr>
        <p:txBody>
          <a:bodyPr wrap="square">
            <a:spAutoFit/>
          </a:bodyPr>
          <a:lstStyle/>
          <a:p>
            <a:pPr marL="285750" indent="-285750">
              <a:buFont typeface="Wingdings" panose="05000000000000000000" pitchFamily="2" charset="2"/>
              <a:buChar char="Ø"/>
            </a:pPr>
            <a:r>
              <a:rPr lang="en-US" dirty="0">
                <a:solidFill>
                  <a:schemeClr val="accent2"/>
                </a:solidFill>
              </a:rPr>
              <a:t>R</a:t>
            </a:r>
            <a:r>
              <a:rPr lang="en-US" dirty="0" smtClean="0">
                <a:solidFill>
                  <a:schemeClr val="accent2"/>
                </a:solidFill>
              </a:rPr>
              <a:t>ating</a:t>
            </a:r>
            <a:r>
              <a:rPr lang="en-US" dirty="0">
                <a:solidFill>
                  <a:schemeClr val="accent2"/>
                </a:solidFill>
              </a:rPr>
              <a:t>:</a:t>
            </a:r>
          </a:p>
          <a:p>
            <a:endParaRPr lang="en-US" dirty="0"/>
          </a:p>
          <a:p>
            <a:pPr marL="285750" indent="-285750">
              <a:buFont typeface="Arial" panose="020B0604020202020204" pitchFamily="34" charset="0"/>
              <a:buChar char="•"/>
            </a:pPr>
            <a:r>
              <a:rPr lang="en-US" dirty="0"/>
              <a:t>Represents the product’s rating, likely based on customer feedback.</a:t>
            </a:r>
          </a:p>
          <a:p>
            <a:pPr marL="285750" indent="-285750">
              <a:buFont typeface="Arial" panose="020B0604020202020204" pitchFamily="34" charset="0"/>
              <a:buChar char="•"/>
            </a:pPr>
            <a:r>
              <a:rPr lang="en-US" dirty="0"/>
              <a:t>A range from 1 (lowest) to 5 (highest) is common for </a:t>
            </a:r>
            <a:r>
              <a:rPr lang="en-US" dirty="0" smtClean="0"/>
              <a:t>ratings.</a:t>
            </a:r>
            <a:endParaRPr lang="en-US" dirty="0"/>
          </a:p>
        </p:txBody>
      </p:sp>
    </p:spTree>
    <p:extLst>
      <p:ext uri="{BB962C8B-B14F-4D97-AF65-F5344CB8AC3E}">
        <p14:creationId xmlns:p14="http://schemas.microsoft.com/office/powerpoint/2010/main" val="76308122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2126</TotalTime>
  <Words>3722</Words>
  <Application>Microsoft Office PowerPoint</Application>
  <PresentationFormat>Widescreen</PresentationFormat>
  <Paragraphs>412</Paragraphs>
  <Slides>43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Algerian</vt:lpstr>
      <vt:lpstr>Arial</vt:lpstr>
      <vt:lpstr>Arial Rounded MT Bold</vt:lpstr>
      <vt:lpstr>Calibri</vt:lpstr>
      <vt:lpstr>Calibri Light</vt:lpstr>
      <vt:lpstr>Cambria</vt:lpstr>
      <vt:lpstr>Cascadia Mono SemiBold</vt:lpstr>
      <vt:lpstr>Courier New</vt:lpstr>
      <vt:lpstr>Impact</vt:lpstr>
      <vt:lpstr>Wingdings</vt:lpstr>
      <vt:lpstr>Retrospect</vt:lpstr>
      <vt:lpstr>BIG BASKET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BASKET</dc:title>
  <dc:creator>welcome</dc:creator>
  <cp:lastModifiedBy>welcome</cp:lastModifiedBy>
  <cp:revision>50</cp:revision>
  <dcterms:created xsi:type="dcterms:W3CDTF">2024-12-17T04:53:57Z</dcterms:created>
  <dcterms:modified xsi:type="dcterms:W3CDTF">2024-12-19T07:26:00Z</dcterms:modified>
</cp:coreProperties>
</file>