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9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4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August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August 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827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35ABD-ECBD-EADD-BE61-79DC6BD5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 Sales SQL Queries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6434A-B82E-104E-F025-28F517270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Rishabh Bisht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lices of pizza">
            <a:extLst>
              <a:ext uri="{FF2B5EF4-FFF2-40B4-BE49-F238E27FC236}">
                <a16:creationId xmlns:a16="http://schemas.microsoft.com/office/drawing/2014/main" id="{90723385-A18D-B54F-D272-84A2236C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" r="45915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80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45612-AF73-5918-9D7F-EC46D45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% of Sales by Pizza Category</a:t>
            </a:r>
            <a:b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7EBD-6AA9-0E74-A304-C8B693C2C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27"/>
          <a:stretch/>
        </p:blipFill>
        <p:spPr bwMode="auto">
          <a:xfrm>
            <a:off x="5270269" y="1235952"/>
            <a:ext cx="5852159" cy="267657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41BC-139F-9AC8-BD7E-A6A11569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pizza_category, CAST(SUM(total_price) AS DECIMAL(10,2)) as total_revenue,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CAST(SUM(total_price) * 100 / (SELECT SUM(total_price) from pizza_sales) AS DECIMAL(10,2)) AS PCT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5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pizza_category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3C8B8-ECC9-4FAB-4150-F7828925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% of Sales by Pizza Size</a:t>
            </a:r>
            <a:b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BC7B3-BAFF-D28F-DF5B-6F4335F6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9" y="526790"/>
            <a:ext cx="5852159" cy="3385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0E6C-C891-AEE6-7F38-6217DB53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pizza_size, CAST(SUM(total_price) AS DECIMAL(10,2)) as total_revenue,</a:t>
            </a:r>
            <a:endParaRPr lang="en-US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CAST(SUM(total_price) * 100 / (SELECT SUM(total_price) from pizza_sales) AS DECIMAL(10,2)) AS PCT</a:t>
            </a:r>
            <a:endParaRPr lang="en-US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pizza_size</a:t>
            </a:r>
            <a:endParaRPr lang="en-US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4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 BY pizza_size</a:t>
            </a:r>
            <a:endParaRPr lang="en-US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E9DCD-EE77-2D00-203C-3D779A8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Total Pizzas Sold by Pizza Category</a:t>
            </a:r>
            <a:b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8CC63-E8D1-9CEC-C9CC-51830BB7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9" y="1104344"/>
            <a:ext cx="5852159" cy="28081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CD99-837E-57F1-F78D-F40634D4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pizza_category, SUM(quantity) as Total_Quantity_Sold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 MONTH(order_date) = 2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pizza_category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 BY Total_Quantity_Sold DESC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104CA-C257-4162-695C-D4BD6024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Top 5 Pizzas by Revenue</a:t>
            </a:r>
            <a:b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17F1F-0CFB-6A80-8A10-11F8A4F6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9" y="1165958"/>
            <a:ext cx="5852159" cy="27465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712E-6B33-1DE0-C2C0-0AF8F064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Top 5 pizza_name, SUM(total_price) AS Total_Revenue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pizza_name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 BY Total_Revenue DESC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8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829EB-1025-FEF4-38BD-1D987773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Bottom 5 Pizzas by Revenue</a:t>
            </a:r>
            <a:b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74354-41AE-9F39-F5DC-60D0D0A6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9" y="1705424"/>
            <a:ext cx="5852159" cy="22070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29BC-AA55-8AB7-2A51-858038AB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Top 5 pizza_name, SUM(total_price) AS Total_Revenue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pizza_name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 BY Total_Revenue ASC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ker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2C66-2C62-347E-B359-7E92F51F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Top 5 Pizzas by Quantity</a:t>
            </a:r>
            <a:b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29195-47DA-EE83-2CB6-81A7C69FC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9" y="1603388"/>
            <a:ext cx="5852159" cy="2309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6CD9-4E35-121D-32C9-9EB728FB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Top 5 pizza_name, SUM(quantity) AS Total_Pizza_Sold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pizza_name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 BY Total_Pizza_Sold DESC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958BE-251A-5A63-84C9-23EAD01C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Bottom 5 Pizzas by Quantity</a:t>
            </a:r>
            <a:b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B36A0-9980-8FD2-D728-7F1E3737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9" y="1236232"/>
            <a:ext cx="5852159" cy="2676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F529-35EA-B8F2-8D29-6AAFB7E2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TOP 5 pizza_name, SUM(quantity) AS Total_Pizza_Sold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pizza_name</a:t>
            </a:r>
            <a:endParaRPr lang="en-US" sz="16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 BY Total_Pizza_Sold ASC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49128-80AE-DF9D-80D9-51148631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Top 5 Pizzas by Total Orders</a:t>
            </a:r>
            <a:b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AEA0C-8382-E9AD-2CFF-2448696F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9" y="921004"/>
            <a:ext cx="5852159" cy="29915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FE3F-FC04-2C0B-8374-99D1A79A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Top 5 pizza_name, COUNT(DISTINCT order_id) AS Total_Orders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pizza_name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 BY Total_Orders DESC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E7E3A-FC4E-F847-088A-976AEBB7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en-US" b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Pizzas by Total Orders</a:t>
            </a:r>
            <a:b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16FA1-F831-3A64-2F2F-2F1AF1E5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9" y="1435230"/>
            <a:ext cx="5852159" cy="2477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9AAA-9A5D-35E5-1B5B-58AD51D8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Top 5 pizza_name, COUNT(DISTINCT order_id) AS Total_Orders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pizza_name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 BY Total_Orders ASC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A9587-389D-4117-4DE5-F2CCC4F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KPI’s Queries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3791F350-6A53-AA3A-952C-3358AC937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7A627-F433-7805-BCAE-42E016A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Total Revenue:</a:t>
            </a:r>
            <a:br>
              <a:rPr lang="en-US" sz="32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491F-D807-5508-82F8-0B0901760201}"/>
              </a:ext>
            </a:extLst>
          </p:cNvPr>
          <p:cNvSpPr>
            <a:spLocks/>
          </p:cNvSpPr>
          <p:nvPr/>
        </p:nvSpPr>
        <p:spPr>
          <a:xfrm>
            <a:off x="4494654" y="2029454"/>
            <a:ext cx="7240146" cy="2799092"/>
          </a:xfrm>
          <a:prstGeom prst="rect">
            <a:avLst/>
          </a:prstGeom>
        </p:spPr>
        <p:txBody>
          <a:bodyPr/>
          <a:lstStyle/>
          <a:p>
            <a:pPr defTabSz="640080"/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total_price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Total_Revenue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pizza_sales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sz="1260" kern="1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B97F-939C-93F5-6934-26A721CB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654" y="2516350"/>
            <a:ext cx="2418196" cy="11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7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4B7C4-CBBF-40A6-A2EB-BFDCD727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Average Order Value</a:t>
            </a:r>
            <a:br>
              <a:rPr lang="en-US" sz="3200" b="1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7232-F4CA-56EC-BFAE-88173E1BE0E4}"/>
              </a:ext>
            </a:extLst>
          </p:cNvPr>
          <p:cNvSpPr>
            <a:spLocks/>
          </p:cNvSpPr>
          <p:nvPr/>
        </p:nvSpPr>
        <p:spPr>
          <a:xfrm>
            <a:off x="4494654" y="2029454"/>
            <a:ext cx="7240146" cy="2799092"/>
          </a:xfrm>
          <a:prstGeom prst="rect">
            <a:avLst/>
          </a:prstGeom>
        </p:spPr>
        <p:txBody>
          <a:bodyPr/>
          <a:lstStyle/>
          <a:p>
            <a:pPr defTabSz="640080"/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SELECT 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total_price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COUNT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DISTINCT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order_id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Avg_order_Value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pizza_sales</a:t>
            </a:r>
            <a:endParaRPr lang="en-US" sz="1260" kern="1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87E5-6F02-B5C7-7FAF-008EA70C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654" y="2843451"/>
            <a:ext cx="2068229" cy="9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BC011-2D4F-6B0B-EE3B-24598BB4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Total Pizzas Sold</a:t>
            </a:r>
            <a:br>
              <a:rPr lang="en-US" sz="32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4A28-C76D-20F3-FFDF-62CC2FE41AF5}"/>
              </a:ext>
            </a:extLst>
          </p:cNvPr>
          <p:cNvSpPr>
            <a:spLocks/>
          </p:cNvSpPr>
          <p:nvPr/>
        </p:nvSpPr>
        <p:spPr>
          <a:xfrm>
            <a:off x="4494654" y="2029454"/>
            <a:ext cx="7240146" cy="2799092"/>
          </a:xfrm>
          <a:prstGeom prst="rect">
            <a:avLst/>
          </a:prstGeom>
        </p:spPr>
        <p:txBody>
          <a:bodyPr/>
          <a:lstStyle/>
          <a:p>
            <a:pPr defTabSz="640080"/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quantity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Total_pizza_sold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pizza_sales</a:t>
            </a:r>
            <a:endParaRPr lang="en-US" sz="1260" kern="1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6C050-52EE-F8B1-6F00-4F47340BF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/>
          <a:stretch/>
        </p:blipFill>
        <p:spPr bwMode="auto">
          <a:xfrm>
            <a:off x="4494654" y="2695355"/>
            <a:ext cx="2431852" cy="10532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26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1CC21-5725-C976-4EE8-EF56B172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Total Orders</a:t>
            </a:r>
            <a:br>
              <a:rPr lang="en-US" sz="32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2557-FEFD-B875-9FCF-A2B4709BDBEA}"/>
              </a:ext>
            </a:extLst>
          </p:cNvPr>
          <p:cNvSpPr>
            <a:spLocks/>
          </p:cNvSpPr>
          <p:nvPr/>
        </p:nvSpPr>
        <p:spPr>
          <a:xfrm>
            <a:off x="4494654" y="2029454"/>
            <a:ext cx="7240146" cy="2799092"/>
          </a:xfrm>
          <a:prstGeom prst="rect">
            <a:avLst/>
          </a:prstGeom>
        </p:spPr>
        <p:txBody>
          <a:bodyPr/>
          <a:lstStyle/>
          <a:p>
            <a:pPr defTabSz="640080"/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COUNT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DISTINCT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order_id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Total_Orders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pizza_sales</a:t>
            </a:r>
            <a:endParaRPr lang="en-US" sz="1260" kern="1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2A6EF-F746-B990-F8D8-D2E17D796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" r="6526"/>
          <a:stretch/>
        </p:blipFill>
        <p:spPr bwMode="auto">
          <a:xfrm>
            <a:off x="4494654" y="2660195"/>
            <a:ext cx="2545661" cy="1031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03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36343-D728-A2CD-4ABA-36E9B492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Average Pizzas Per Order</a:t>
            </a:r>
            <a:br>
              <a:rPr lang="en-US" sz="32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E21A-D8F2-C6C8-C1B1-C2C7A0C95FBA}"/>
              </a:ext>
            </a:extLst>
          </p:cNvPr>
          <p:cNvSpPr>
            <a:spLocks/>
          </p:cNvSpPr>
          <p:nvPr/>
        </p:nvSpPr>
        <p:spPr>
          <a:xfrm>
            <a:off x="4494654" y="2029454"/>
            <a:ext cx="7240146" cy="2799092"/>
          </a:xfrm>
          <a:prstGeom prst="rect">
            <a:avLst/>
          </a:prstGeom>
        </p:spPr>
        <p:txBody>
          <a:bodyPr/>
          <a:lstStyle/>
          <a:p>
            <a:pPr defTabSz="640080">
              <a:lnSpc>
                <a:spcPct val="150000"/>
              </a:lnSpc>
            </a:pP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CAST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CAST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quantity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DECIMAL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sz="1260" kern="1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50000"/>
              </a:lnSpc>
            </a:pP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CAST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COUNT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DISTINCT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order_id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DECIMAL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))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DECIMAL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lang="en-IN" sz="1260" kern="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))</a:t>
            </a:r>
            <a:endParaRPr lang="en-US" sz="1260" kern="1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50000"/>
              </a:lnSpc>
            </a:pP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Avg_Pizzas_per_order</a:t>
            </a:r>
            <a:endParaRPr lang="en-US" sz="1260" kern="1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defTabSz="640080">
              <a:lnSpc>
                <a:spcPct val="150000"/>
              </a:lnSpc>
            </a:pPr>
            <a:r>
              <a:rPr lang="en-IN" sz="1260" ker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IN" sz="1260" ker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IN" sz="1260" kern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pizza_sales</a:t>
            </a:r>
            <a:endParaRPr lang="en-US" sz="1260" kern="1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AC6F-6256-DE0B-6A37-9517707A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654" y="3429000"/>
            <a:ext cx="2759635" cy="12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DFDA4-FC69-CB5D-5F5F-EC61B61A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IN" sz="33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Daily Trend for Total Orders</a:t>
            </a:r>
            <a:br>
              <a:rPr lang="en-IN" sz="33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913B-EE0F-A1C5-9F68-6DE1F304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DATENAME(DW, order_date) AS order_day, COUNT(DISTINCT order_id) AS total_orders 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DATENAME(DW, order_date)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7D745-4A53-1F00-2A07-4655C8094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"/>
          <a:stretch/>
        </p:blipFill>
        <p:spPr bwMode="auto">
          <a:xfrm>
            <a:off x="6644639" y="939797"/>
            <a:ext cx="5090161" cy="450718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C41DC-EF8B-8BCD-2F6C-FEB1FFEB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Monthly Trend for Orders</a:t>
            </a:r>
            <a:b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2AA5E-B6B0-D436-406F-DD09E9EC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9" y="0"/>
            <a:ext cx="3291718" cy="39125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6D77-E8EE-325D-394C-1F282047D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 DATENAME(MONTH, order_date) as Month_Name, COUNT(DISTINCT order_id) as Total_Orders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pizza_sales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kern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 BY DATENAME(MONTH, order_date)</a:t>
            </a:r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54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697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Tw Cen MT</vt:lpstr>
      <vt:lpstr>GradientRiseVTI</vt:lpstr>
      <vt:lpstr>Pizza Sales SQL Queries</vt:lpstr>
      <vt:lpstr>KPI’s Queries</vt:lpstr>
      <vt:lpstr>1. Total Revenue: </vt:lpstr>
      <vt:lpstr>2. Average Order Value </vt:lpstr>
      <vt:lpstr>3. Total Pizzas Sold </vt:lpstr>
      <vt:lpstr>4. Total Orders </vt:lpstr>
      <vt:lpstr>5. Average Pizzas Per Order </vt:lpstr>
      <vt:lpstr>6. Daily Trend for Total Orders </vt:lpstr>
      <vt:lpstr>7. Monthly Trend for Orders </vt:lpstr>
      <vt:lpstr>8. % of Sales by Pizza Category </vt:lpstr>
      <vt:lpstr>9. % of Sales by Pizza Size </vt:lpstr>
      <vt:lpstr>10. Total Pizzas Sold by Pizza Category </vt:lpstr>
      <vt:lpstr>11. Top 5 Pizzas by Revenue </vt:lpstr>
      <vt:lpstr>12. Bottom 5 Pizzas by Revenue </vt:lpstr>
      <vt:lpstr>13. Top 5 Pizzas by Quantity </vt:lpstr>
      <vt:lpstr>14. Bottom 5 Pizzas by Quantity </vt:lpstr>
      <vt:lpstr>15. Top 5 Pizzas by Total Orders </vt:lpstr>
      <vt:lpstr>16. BoTTom 5 Pizzas by Total Orders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withu.rishabhbisht</dc:creator>
  <cp:lastModifiedBy>withu.rishabhbisht</cp:lastModifiedBy>
  <cp:revision>1</cp:revision>
  <dcterms:created xsi:type="dcterms:W3CDTF">2024-08-03T12:49:52Z</dcterms:created>
  <dcterms:modified xsi:type="dcterms:W3CDTF">2024-08-03T13:06:50Z</dcterms:modified>
</cp:coreProperties>
</file>