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sldIdLst>
    <p:sldId id="256" r:id="rId2"/>
    <p:sldId id="257" r:id="rId3"/>
    <p:sldId id="258" r:id="rId4"/>
    <p:sldId id="259" r:id="rId5"/>
    <p:sldId id="260" r:id="rId6"/>
    <p:sldId id="271" r:id="rId7"/>
    <p:sldId id="272" r:id="rId8"/>
    <p:sldId id="273" r:id="rId9"/>
    <p:sldId id="274" r:id="rId10"/>
    <p:sldId id="275" r:id="rId11"/>
    <p:sldId id="276" r:id="rId12"/>
    <p:sldId id="277" r:id="rId13"/>
    <p:sldId id="308" r:id="rId14"/>
    <p:sldId id="309" r:id="rId15"/>
    <p:sldId id="282" r:id="rId16"/>
    <p:sldId id="284" r:id="rId17"/>
    <p:sldId id="285" r:id="rId18"/>
    <p:sldId id="286" r:id="rId19"/>
    <p:sldId id="288" r:id="rId20"/>
    <p:sldId id="289" r:id="rId21"/>
    <p:sldId id="290" r:id="rId22"/>
    <p:sldId id="292" r:id="rId23"/>
    <p:sldId id="293" r:id="rId24"/>
    <p:sldId id="294" r:id="rId25"/>
    <p:sldId id="295" r:id="rId26"/>
    <p:sldId id="296" r:id="rId27"/>
    <p:sldId id="298" r:id="rId28"/>
    <p:sldId id="299" r:id="rId29"/>
    <p:sldId id="300" r:id="rId30"/>
    <p:sldId id="302" r:id="rId31"/>
    <p:sldId id="303" r:id="rId32"/>
    <p:sldId id="304" r:id="rId33"/>
    <p:sldId id="306" r:id="rId34"/>
    <p:sldId id="307" r:id="rId35"/>
    <p:sldId id="278" r:id="rId36"/>
    <p:sldId id="310" r:id="rId37"/>
    <p:sldId id="311" r:id="rId38"/>
    <p:sldId id="312" r:id="rId39"/>
    <p:sldId id="313" r:id="rId40"/>
    <p:sldId id="427" r:id="rId41"/>
    <p:sldId id="428" r:id="rId42"/>
    <p:sldId id="429" r:id="rId43"/>
    <p:sldId id="314" r:id="rId44"/>
    <p:sldId id="333" r:id="rId45"/>
    <p:sldId id="334" r:id="rId46"/>
    <p:sldId id="335"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43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7" autoAdjust="0"/>
    <p:restoredTop sz="94660"/>
  </p:normalViewPr>
  <p:slideViewPr>
    <p:cSldViewPr snapToGrid="0">
      <p:cViewPr varScale="1">
        <p:scale>
          <a:sx n="86" d="100"/>
          <a:sy n="86" d="100"/>
        </p:scale>
        <p:origin x="3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5CD0B-7144-49AA-B6FE-8D0AB1012A48}"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CB7D8-033F-48B8-AAC1-8EBCD535A408}" type="slidenum">
              <a:rPr lang="en-US" smtClean="0"/>
              <a:t>‹#›</a:t>
            </a:fld>
            <a:endParaRPr lang="en-US"/>
          </a:p>
        </p:txBody>
      </p:sp>
    </p:spTree>
    <p:extLst>
      <p:ext uri="{BB962C8B-B14F-4D97-AF65-F5344CB8AC3E}">
        <p14:creationId xmlns:p14="http://schemas.microsoft.com/office/powerpoint/2010/main" val="3227953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F6AE8-1602-445B-9BCF-09C34A5EA770}"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99686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F2A95-A49F-4415-AE41-3AC11431BE3F}"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69336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285C02-FC7D-4ED2-9107-86AD8E337CB9}"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232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7B0FE6-C78E-4DAD-8C12-EBABA22175BA}"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114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EF460-789C-4966-A36F-98896CEFC912}"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895267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F63D7-84CD-4560-A899-8F4DA4BD0908}" type="datetime1">
              <a:rPr lang="en-US" smtClean="0"/>
              <a:t>12/16/2023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678631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F0C76C-9486-4FC4-9924-C3DC4EA924E4}" type="datetime1">
              <a:rPr lang="en-US" smtClean="0"/>
              <a:t>12/16/2023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2198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06B2A-23C8-4D99-B820-03A14FE43BCC}"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1016242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6A816-6538-4CD3-9A54-EE5C68441DD8}"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0118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AD026B-CE7E-4B4D-A7CE-017ED69DC23C}"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142704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D7CE9-3802-4432-9EF9-EE71CA5B8BAD}" type="datetime1">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58191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E6D79-1404-4FFE-8682-37145353E832}"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163250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CA49B-871C-4747-B87C-76691073E56B}" type="datetime1">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04006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188752-514B-4B0F-AA98-5688C83D0616}" type="datetime1">
              <a:rPr lang="en-US" smtClean="0"/>
              <a:t>12/16/2023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73458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E91CA1-1D35-4140-A730-84800BB1477D}" type="datetime1">
              <a:rPr lang="en-US" smtClean="0"/>
              <a:t>12/16/2023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82479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203750-6325-4C0A-8B31-16B833D25E00}" type="datetime1">
              <a:rPr lang="en-US" smtClean="0"/>
              <a:t>12/16/2023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33850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E215-E79A-4D80-B3BE-99586C697DBF}" type="datetime1">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6976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37CA78-CDDD-4FA6-BBC3-BE2350DD8B2F}" type="datetime1">
              <a:rPr lang="en-US" smtClean="0"/>
              <a:t>12/16/2023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A993D3-E3B2-4EF9-95C8-E53CEEC4E7E5}" type="slidenum">
              <a:rPr lang="en-US" smtClean="0"/>
              <a:t>‹#›</a:t>
            </a:fld>
            <a:endParaRPr lang="en-US"/>
          </a:p>
        </p:txBody>
      </p:sp>
    </p:spTree>
    <p:extLst>
      <p:ext uri="{BB962C8B-B14F-4D97-AF65-F5344CB8AC3E}">
        <p14:creationId xmlns:p14="http://schemas.microsoft.com/office/powerpoint/2010/main" val="1294506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C64C-A668-DFDD-F0D8-CB04422D3764}"/>
              </a:ext>
            </a:extLst>
          </p:cNvPr>
          <p:cNvSpPr>
            <a:spLocks noGrp="1"/>
          </p:cNvSpPr>
          <p:nvPr>
            <p:ph type="ctrTitle"/>
          </p:nvPr>
        </p:nvSpPr>
        <p:spPr/>
        <p:txBody>
          <a:bodyPr>
            <a:normAutofit fontScale="90000"/>
          </a:bodyPr>
          <a:lstStyle/>
          <a:p>
            <a:pPr algn="ctr"/>
            <a:r>
              <a:rPr lang="en-US" dirty="0"/>
              <a:t>Unit-1</a:t>
            </a:r>
            <a:br>
              <a:rPr lang="en-US" dirty="0"/>
            </a:br>
            <a:r>
              <a:rPr lang="en-US" dirty="0"/>
              <a:t>Introduction to Communication</a:t>
            </a:r>
          </a:p>
        </p:txBody>
      </p:sp>
      <p:sp>
        <p:nvSpPr>
          <p:cNvPr id="3" name="Subtitle 2">
            <a:extLst>
              <a:ext uri="{FF2B5EF4-FFF2-40B4-BE49-F238E27FC236}">
                <a16:creationId xmlns:a16="http://schemas.microsoft.com/office/drawing/2014/main" id="{18AC9412-4E5D-4A5E-C68A-1F4718C490C3}"/>
              </a:ext>
            </a:extLst>
          </p:cNvPr>
          <p:cNvSpPr>
            <a:spLocks noGrp="1"/>
          </p:cNvSpPr>
          <p:nvPr>
            <p:ph type="subTitle" idx="1"/>
          </p:nvPr>
        </p:nvSpPr>
        <p:spPr/>
        <p:txBody>
          <a:bodyPr/>
          <a:lstStyle/>
          <a:p>
            <a:r>
              <a:rPr lang="en-US" dirty="0"/>
              <a:t>Prepared by: Sushant Bhattarai</a:t>
            </a:r>
          </a:p>
        </p:txBody>
      </p:sp>
    </p:spTree>
    <p:extLst>
      <p:ext uri="{BB962C8B-B14F-4D97-AF65-F5344CB8AC3E}">
        <p14:creationId xmlns:p14="http://schemas.microsoft.com/office/powerpoint/2010/main" val="14428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FB2F-4245-E276-77BD-61A1A2009530}"/>
              </a:ext>
            </a:extLst>
          </p:cNvPr>
          <p:cNvSpPr>
            <a:spLocks noGrp="1"/>
          </p:cNvSpPr>
          <p:nvPr>
            <p:ph type="title"/>
          </p:nvPr>
        </p:nvSpPr>
        <p:spPr/>
        <p:txBody>
          <a:bodyPr/>
          <a:lstStyle/>
          <a:p>
            <a:r>
              <a:rPr lang="en-US" dirty="0"/>
              <a:t>Distributed Processing</a:t>
            </a:r>
          </a:p>
        </p:txBody>
      </p:sp>
      <p:sp>
        <p:nvSpPr>
          <p:cNvPr id="3" name="Content Placeholder 2">
            <a:extLst>
              <a:ext uri="{FF2B5EF4-FFF2-40B4-BE49-F238E27FC236}">
                <a16:creationId xmlns:a16="http://schemas.microsoft.com/office/drawing/2014/main" id="{A6546884-CE76-C300-8CDF-4D981F9D5BAD}"/>
              </a:ext>
            </a:extLst>
          </p:cNvPr>
          <p:cNvSpPr>
            <a:spLocks noGrp="1"/>
          </p:cNvSpPr>
          <p:nvPr>
            <p:ph idx="1"/>
          </p:nvPr>
        </p:nvSpPr>
        <p:spPr>
          <a:xfrm>
            <a:off x="82380" y="1331259"/>
            <a:ext cx="6549239" cy="4195481"/>
          </a:xfrm>
        </p:spPr>
        <p:txBody>
          <a:bodyPr>
            <a:normAutofit/>
          </a:bodyPr>
          <a:lstStyle/>
          <a:p>
            <a:pPr algn="l"/>
            <a:r>
              <a:rPr lang="en-US" b="0" i="0" u="none" strike="noStrike" baseline="0" dirty="0">
                <a:latin typeface="+mn-lt"/>
              </a:rPr>
              <a:t>Most networks use distributed processing, in which a task is divided among multiple computers. </a:t>
            </a:r>
          </a:p>
          <a:p>
            <a:pPr algn="l"/>
            <a:r>
              <a:rPr lang="en-US" b="0" i="0" u="none" strike="noStrike" baseline="0" dirty="0">
                <a:latin typeface="+mn-lt"/>
              </a:rPr>
              <a:t>Instead of one single large machine being responsible for all aspects of a process, separate computers (usually a personal computer or workstation) handle a subset.</a:t>
            </a:r>
            <a:endParaRPr lang="en-US" dirty="0">
              <a:latin typeface="+mn-lt"/>
            </a:endParaRPr>
          </a:p>
        </p:txBody>
      </p:sp>
      <p:sp>
        <p:nvSpPr>
          <p:cNvPr id="4" name="Slide Number Placeholder 3">
            <a:extLst>
              <a:ext uri="{FF2B5EF4-FFF2-40B4-BE49-F238E27FC236}">
                <a16:creationId xmlns:a16="http://schemas.microsoft.com/office/drawing/2014/main" id="{1F1DF41C-5D16-AE44-39C5-17D631DA6CDF}"/>
              </a:ext>
            </a:extLst>
          </p:cNvPr>
          <p:cNvSpPr>
            <a:spLocks noGrp="1"/>
          </p:cNvSpPr>
          <p:nvPr>
            <p:ph type="sldNum" sz="quarter" idx="12"/>
          </p:nvPr>
        </p:nvSpPr>
        <p:spPr/>
        <p:txBody>
          <a:bodyPr/>
          <a:lstStyle/>
          <a:p>
            <a:fld id="{E9A993D3-E3B2-4EF9-95C8-E53CEEC4E7E5}" type="slidenum">
              <a:rPr lang="en-US" smtClean="0"/>
              <a:t>10</a:t>
            </a:fld>
            <a:endParaRPr lang="en-US"/>
          </a:p>
        </p:txBody>
      </p:sp>
      <p:pic>
        <p:nvPicPr>
          <p:cNvPr id="6" name="Picture 5">
            <a:extLst>
              <a:ext uri="{FF2B5EF4-FFF2-40B4-BE49-F238E27FC236}">
                <a16:creationId xmlns:a16="http://schemas.microsoft.com/office/drawing/2014/main" id="{9D537ADE-18B1-084A-188F-DF11E66A0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325" y="275637"/>
            <a:ext cx="3611900" cy="6457952"/>
          </a:xfrm>
          <a:prstGeom prst="rect">
            <a:avLst/>
          </a:prstGeom>
        </p:spPr>
      </p:pic>
    </p:spTree>
    <p:extLst>
      <p:ext uri="{BB962C8B-B14F-4D97-AF65-F5344CB8AC3E}">
        <p14:creationId xmlns:p14="http://schemas.microsoft.com/office/powerpoint/2010/main" val="75769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8C5C-4088-E10D-4C2F-7854B6E36623}"/>
              </a:ext>
            </a:extLst>
          </p:cNvPr>
          <p:cNvSpPr>
            <a:spLocks noGrp="1"/>
          </p:cNvSpPr>
          <p:nvPr>
            <p:ph type="title"/>
          </p:nvPr>
        </p:nvSpPr>
        <p:spPr/>
        <p:txBody>
          <a:bodyPr/>
          <a:lstStyle/>
          <a:p>
            <a:r>
              <a:rPr lang="en-US" dirty="0"/>
              <a:t>Network Criteria</a:t>
            </a:r>
          </a:p>
        </p:txBody>
      </p:sp>
      <p:sp>
        <p:nvSpPr>
          <p:cNvPr id="3" name="Content Placeholder 2">
            <a:extLst>
              <a:ext uri="{FF2B5EF4-FFF2-40B4-BE49-F238E27FC236}">
                <a16:creationId xmlns:a16="http://schemas.microsoft.com/office/drawing/2014/main" id="{4BCF2320-2DA1-E0FA-74D7-A21979F5BB37}"/>
              </a:ext>
            </a:extLst>
          </p:cNvPr>
          <p:cNvSpPr>
            <a:spLocks noGrp="1"/>
          </p:cNvSpPr>
          <p:nvPr>
            <p:ph idx="1"/>
          </p:nvPr>
        </p:nvSpPr>
        <p:spPr/>
        <p:txBody>
          <a:bodyPr>
            <a:noAutofit/>
          </a:bodyPr>
          <a:lstStyle/>
          <a:p>
            <a:pPr algn="l"/>
            <a:r>
              <a:rPr lang="en-US" b="0" u="none" strike="noStrike" baseline="0" dirty="0">
                <a:latin typeface="+mn-lt"/>
              </a:rPr>
              <a:t>A network must be able to meet a certain number of criteria. The most important of these are performance, reliability, and security.</a:t>
            </a:r>
          </a:p>
          <a:p>
            <a:pPr algn="l"/>
            <a:r>
              <a:rPr lang="en-US" b="0" u="none" strike="noStrike" baseline="0" dirty="0">
                <a:latin typeface="+mn-lt"/>
              </a:rPr>
              <a:t>Performance</a:t>
            </a:r>
          </a:p>
          <a:p>
            <a:pPr lvl="1"/>
            <a:r>
              <a:rPr lang="en-US" b="0" u="none" strike="noStrike" baseline="0" dirty="0">
                <a:latin typeface="+mn-lt"/>
              </a:rPr>
              <a:t>Performance can be measured in many ways, including transit time and response time. The performance of a network depends on a number of factors, including the number of users, the type of transmission medium, the capabilities of the connected hardware, and the efficiency of the software. Performance is often evaluated by two networking metrics: throughput and delay</a:t>
            </a:r>
          </a:p>
        </p:txBody>
      </p:sp>
      <p:sp>
        <p:nvSpPr>
          <p:cNvPr id="4" name="Slide Number Placeholder 3">
            <a:extLst>
              <a:ext uri="{FF2B5EF4-FFF2-40B4-BE49-F238E27FC236}">
                <a16:creationId xmlns:a16="http://schemas.microsoft.com/office/drawing/2014/main" id="{2FDCB01B-52AF-2AB0-EDE0-7FC09710C7E6}"/>
              </a:ext>
            </a:extLst>
          </p:cNvPr>
          <p:cNvSpPr>
            <a:spLocks noGrp="1"/>
          </p:cNvSpPr>
          <p:nvPr>
            <p:ph type="sldNum" sz="quarter" idx="12"/>
          </p:nvPr>
        </p:nvSpPr>
        <p:spPr/>
        <p:txBody>
          <a:bodyPr/>
          <a:lstStyle/>
          <a:p>
            <a:fld id="{E9A993D3-E3B2-4EF9-95C8-E53CEEC4E7E5}" type="slidenum">
              <a:rPr lang="en-US" smtClean="0"/>
              <a:t>11</a:t>
            </a:fld>
            <a:endParaRPr lang="en-US"/>
          </a:p>
        </p:txBody>
      </p:sp>
    </p:spTree>
    <p:extLst>
      <p:ext uri="{BB962C8B-B14F-4D97-AF65-F5344CB8AC3E}">
        <p14:creationId xmlns:p14="http://schemas.microsoft.com/office/powerpoint/2010/main" val="269027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94CE-9DD6-9B5B-36A8-91AAB154A4D5}"/>
              </a:ext>
            </a:extLst>
          </p:cNvPr>
          <p:cNvSpPr>
            <a:spLocks noGrp="1"/>
          </p:cNvSpPr>
          <p:nvPr>
            <p:ph type="title"/>
          </p:nvPr>
        </p:nvSpPr>
        <p:spPr/>
        <p:txBody>
          <a:bodyPr/>
          <a:lstStyle/>
          <a:p>
            <a:r>
              <a:rPr lang="en-US" dirty="0"/>
              <a:t>Network Criteria</a:t>
            </a:r>
          </a:p>
        </p:txBody>
      </p:sp>
      <p:sp>
        <p:nvSpPr>
          <p:cNvPr id="3" name="Content Placeholder 2">
            <a:extLst>
              <a:ext uri="{FF2B5EF4-FFF2-40B4-BE49-F238E27FC236}">
                <a16:creationId xmlns:a16="http://schemas.microsoft.com/office/drawing/2014/main" id="{89636DC0-396F-8CEF-9645-858BFC4251F9}"/>
              </a:ext>
            </a:extLst>
          </p:cNvPr>
          <p:cNvSpPr>
            <a:spLocks noGrp="1"/>
          </p:cNvSpPr>
          <p:nvPr>
            <p:ph idx="1"/>
          </p:nvPr>
        </p:nvSpPr>
        <p:spPr/>
        <p:txBody>
          <a:bodyPr/>
          <a:lstStyle/>
          <a:p>
            <a:pPr algn="l"/>
            <a:r>
              <a:rPr lang="en-US" b="0" u="none" strike="noStrike" baseline="0" dirty="0">
                <a:latin typeface="+mn-lt"/>
              </a:rPr>
              <a:t>Reliability</a:t>
            </a:r>
          </a:p>
          <a:p>
            <a:pPr lvl="1"/>
            <a:r>
              <a:rPr lang="en-US" b="0" u="none" strike="noStrike" baseline="0" dirty="0">
                <a:latin typeface="+mn-lt"/>
              </a:rPr>
              <a:t>In addition to accuracy of delivery, network reliability is measured by the frequency of failure, the time it takes a link to recover from a failure, and the network's robustness in a catastrophe.</a:t>
            </a:r>
          </a:p>
          <a:p>
            <a:pPr algn="l"/>
            <a:r>
              <a:rPr lang="en-US" b="0" u="none" strike="noStrike" baseline="0" dirty="0">
                <a:latin typeface="+mn-lt"/>
              </a:rPr>
              <a:t>Security</a:t>
            </a:r>
          </a:p>
          <a:p>
            <a:pPr lvl="1"/>
            <a:r>
              <a:rPr lang="en-US" b="0" u="none" strike="noStrike" baseline="0" dirty="0">
                <a:latin typeface="+mn-lt"/>
              </a:rPr>
              <a:t>Network security issues include protecting data from unauthorized access, protecting data from damage and development, and implementing policies and procedures for recovery from breaches and data losses.</a:t>
            </a:r>
            <a:endParaRPr lang="en-US" dirty="0">
              <a:latin typeface="+mn-lt"/>
            </a:endParaRPr>
          </a:p>
          <a:p>
            <a:endParaRPr lang="en-US" dirty="0"/>
          </a:p>
        </p:txBody>
      </p:sp>
      <p:sp>
        <p:nvSpPr>
          <p:cNvPr id="4" name="Slide Number Placeholder 3">
            <a:extLst>
              <a:ext uri="{FF2B5EF4-FFF2-40B4-BE49-F238E27FC236}">
                <a16:creationId xmlns:a16="http://schemas.microsoft.com/office/drawing/2014/main" id="{3A5CE14B-5770-C23C-13F0-77E5ABB83A21}"/>
              </a:ext>
            </a:extLst>
          </p:cNvPr>
          <p:cNvSpPr>
            <a:spLocks noGrp="1"/>
          </p:cNvSpPr>
          <p:nvPr>
            <p:ph type="sldNum" sz="quarter" idx="12"/>
          </p:nvPr>
        </p:nvSpPr>
        <p:spPr/>
        <p:txBody>
          <a:bodyPr/>
          <a:lstStyle/>
          <a:p>
            <a:fld id="{E9A993D3-E3B2-4EF9-95C8-E53CEEC4E7E5}" type="slidenum">
              <a:rPr lang="en-US" smtClean="0"/>
              <a:t>12</a:t>
            </a:fld>
            <a:endParaRPr lang="en-US"/>
          </a:p>
        </p:txBody>
      </p:sp>
    </p:spTree>
    <p:extLst>
      <p:ext uri="{BB962C8B-B14F-4D97-AF65-F5344CB8AC3E}">
        <p14:creationId xmlns:p14="http://schemas.microsoft.com/office/powerpoint/2010/main" val="147535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5B61-9BCD-4AA7-0276-8EEFEE9A354D}"/>
              </a:ext>
            </a:extLst>
          </p:cNvPr>
          <p:cNvSpPr>
            <a:spLocks noGrp="1"/>
          </p:cNvSpPr>
          <p:nvPr>
            <p:ph type="title"/>
          </p:nvPr>
        </p:nvSpPr>
        <p:spPr/>
        <p:txBody>
          <a:bodyPr/>
          <a:lstStyle/>
          <a:p>
            <a:r>
              <a:rPr lang="en-US" dirty="0"/>
              <a:t>Types of Connection </a:t>
            </a:r>
          </a:p>
        </p:txBody>
      </p:sp>
      <p:sp>
        <p:nvSpPr>
          <p:cNvPr id="3" name="Content Placeholder 2">
            <a:extLst>
              <a:ext uri="{FF2B5EF4-FFF2-40B4-BE49-F238E27FC236}">
                <a16:creationId xmlns:a16="http://schemas.microsoft.com/office/drawing/2014/main" id="{D509E058-2753-AAD4-9E93-15B872BF5CC2}"/>
              </a:ext>
            </a:extLst>
          </p:cNvPr>
          <p:cNvSpPr>
            <a:spLocks noGrp="1"/>
          </p:cNvSpPr>
          <p:nvPr>
            <p:ph idx="1"/>
          </p:nvPr>
        </p:nvSpPr>
        <p:spPr>
          <a:xfrm>
            <a:off x="645132" y="1473694"/>
            <a:ext cx="9404722" cy="4774706"/>
          </a:xfrm>
        </p:spPr>
        <p:txBody>
          <a:bodyPr>
            <a:noAutofit/>
          </a:bodyPr>
          <a:lstStyle/>
          <a:p>
            <a:r>
              <a:rPr lang="en-US" dirty="0">
                <a:latin typeface="+mn-lt"/>
              </a:rPr>
              <a:t>Point-to-point:</a:t>
            </a:r>
          </a:p>
          <a:p>
            <a:pPr lvl="1"/>
            <a:r>
              <a:rPr lang="en-US" b="0" u="none" strike="noStrike" baseline="0" dirty="0">
                <a:latin typeface="+mn-lt"/>
              </a:rPr>
              <a:t>A point-to-point connection provides a dedicated link between two devices. The entire capacity of the link is reserved for transmission between those two devices. When you change television channels by infrared remote control, you are establishing a point-to-point connection between the remote control and the television's control system.</a:t>
            </a:r>
          </a:p>
          <a:p>
            <a:pPr algn="l"/>
            <a:r>
              <a:rPr lang="en-US" b="0" u="none" strike="noStrike" baseline="0" dirty="0">
                <a:latin typeface="+mn-lt"/>
              </a:rPr>
              <a:t>Multipoint:</a:t>
            </a:r>
          </a:p>
          <a:p>
            <a:pPr lvl="1"/>
            <a:r>
              <a:rPr lang="en-US" b="0" u="none" strike="noStrike" baseline="0" dirty="0">
                <a:latin typeface="+mn-lt"/>
              </a:rPr>
              <a:t>A multipoint (also called multidrop) connection is one in which more than two specific devices share a single link .In a multipoint environment, the capacity of the channel is shared, either spatially or temporally. If several devices can use the link simultaneously, it is a spatially shared connection. If users must take turns, it is a timeshared connection.</a:t>
            </a:r>
            <a:endParaRPr lang="en-US" dirty="0">
              <a:latin typeface="+mn-lt"/>
            </a:endParaRPr>
          </a:p>
        </p:txBody>
      </p:sp>
      <p:sp>
        <p:nvSpPr>
          <p:cNvPr id="4" name="Slide Number Placeholder 3">
            <a:extLst>
              <a:ext uri="{FF2B5EF4-FFF2-40B4-BE49-F238E27FC236}">
                <a16:creationId xmlns:a16="http://schemas.microsoft.com/office/drawing/2014/main" id="{062C9FDD-C48A-54F1-8A10-3B8461B139B5}"/>
              </a:ext>
            </a:extLst>
          </p:cNvPr>
          <p:cNvSpPr>
            <a:spLocks noGrp="1"/>
          </p:cNvSpPr>
          <p:nvPr>
            <p:ph type="sldNum" sz="quarter" idx="12"/>
          </p:nvPr>
        </p:nvSpPr>
        <p:spPr/>
        <p:txBody>
          <a:bodyPr/>
          <a:lstStyle/>
          <a:p>
            <a:fld id="{E9A993D3-E3B2-4EF9-95C8-E53CEEC4E7E5}" type="slidenum">
              <a:rPr lang="en-US" smtClean="0"/>
              <a:t>13</a:t>
            </a:fld>
            <a:endParaRPr lang="en-US"/>
          </a:p>
        </p:txBody>
      </p:sp>
    </p:spTree>
    <p:extLst>
      <p:ext uri="{BB962C8B-B14F-4D97-AF65-F5344CB8AC3E}">
        <p14:creationId xmlns:p14="http://schemas.microsoft.com/office/powerpoint/2010/main" val="90305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8692-3D19-3583-5C9B-5BFB7390B53A}"/>
              </a:ext>
            </a:extLst>
          </p:cNvPr>
          <p:cNvSpPr>
            <a:spLocks noGrp="1"/>
          </p:cNvSpPr>
          <p:nvPr>
            <p:ph type="title"/>
          </p:nvPr>
        </p:nvSpPr>
        <p:spPr/>
        <p:txBody>
          <a:bodyPr/>
          <a:lstStyle/>
          <a:p>
            <a:r>
              <a:rPr lang="en-US" dirty="0"/>
              <a:t>Types of Connection </a:t>
            </a:r>
          </a:p>
        </p:txBody>
      </p:sp>
      <p:pic>
        <p:nvPicPr>
          <p:cNvPr id="6" name="Content Placeholder 5">
            <a:extLst>
              <a:ext uri="{FF2B5EF4-FFF2-40B4-BE49-F238E27FC236}">
                <a16:creationId xmlns:a16="http://schemas.microsoft.com/office/drawing/2014/main" id="{1FB378EA-02C6-333C-CC2D-FA5D3F25C578}"/>
              </a:ext>
            </a:extLst>
          </p:cNvPr>
          <p:cNvPicPr>
            <a:picLocks noGrp="1" noChangeAspect="1"/>
          </p:cNvPicPr>
          <p:nvPr>
            <p:ph idx="1"/>
          </p:nvPr>
        </p:nvPicPr>
        <p:blipFill>
          <a:blip r:embed="rId2"/>
          <a:stretch>
            <a:fillRect/>
          </a:stretch>
        </p:blipFill>
        <p:spPr>
          <a:xfrm>
            <a:off x="1824083" y="2209765"/>
            <a:ext cx="7559613" cy="4384253"/>
          </a:xfrm>
        </p:spPr>
      </p:pic>
      <p:sp>
        <p:nvSpPr>
          <p:cNvPr id="4" name="Slide Number Placeholder 3">
            <a:extLst>
              <a:ext uri="{FF2B5EF4-FFF2-40B4-BE49-F238E27FC236}">
                <a16:creationId xmlns:a16="http://schemas.microsoft.com/office/drawing/2014/main" id="{48F7948C-A1BB-E580-0FA0-8C64C1BF3EF1}"/>
              </a:ext>
            </a:extLst>
          </p:cNvPr>
          <p:cNvSpPr>
            <a:spLocks noGrp="1"/>
          </p:cNvSpPr>
          <p:nvPr>
            <p:ph type="sldNum" sz="quarter" idx="12"/>
          </p:nvPr>
        </p:nvSpPr>
        <p:spPr/>
        <p:txBody>
          <a:bodyPr/>
          <a:lstStyle/>
          <a:p>
            <a:fld id="{E9A993D3-E3B2-4EF9-95C8-E53CEEC4E7E5}" type="slidenum">
              <a:rPr lang="en-US" smtClean="0"/>
              <a:t>14</a:t>
            </a:fld>
            <a:endParaRPr lang="en-US"/>
          </a:p>
        </p:txBody>
      </p:sp>
    </p:spTree>
    <p:extLst>
      <p:ext uri="{BB962C8B-B14F-4D97-AF65-F5344CB8AC3E}">
        <p14:creationId xmlns:p14="http://schemas.microsoft.com/office/powerpoint/2010/main" val="91304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1028376"/>
            <a:ext cx="6587425" cy="567463"/>
          </a:xfrm>
          <a:prstGeom prst="rect">
            <a:avLst/>
          </a:prstGeom>
        </p:spPr>
        <p:txBody>
          <a:bodyPr vert="horz" wrap="square" lIns="0" tIns="13335" rIns="0" bIns="0" rtlCol="0">
            <a:spAutoFit/>
          </a:bodyPr>
          <a:lstStyle/>
          <a:p>
            <a:pPr marL="12700">
              <a:lnSpc>
                <a:spcPct val="100000"/>
              </a:lnSpc>
              <a:spcBef>
                <a:spcPts val="105"/>
              </a:spcBef>
            </a:pPr>
            <a:r>
              <a:rPr sz="3600" spc="50" dirty="0"/>
              <a:t>LAN(Local </a:t>
            </a:r>
            <a:r>
              <a:rPr sz="3600" spc="250" dirty="0"/>
              <a:t>Area</a:t>
            </a:r>
            <a:r>
              <a:rPr sz="3600" spc="360" dirty="0"/>
              <a:t> </a:t>
            </a:r>
            <a:r>
              <a:rPr sz="3600" spc="50" dirty="0"/>
              <a:t>Network)</a:t>
            </a:r>
            <a:endParaRPr sz="3600" dirty="0"/>
          </a:p>
        </p:txBody>
      </p:sp>
      <p:sp>
        <p:nvSpPr>
          <p:cNvPr id="4" name="object 4"/>
          <p:cNvSpPr txBox="1"/>
          <p:nvPr/>
        </p:nvSpPr>
        <p:spPr>
          <a:xfrm>
            <a:off x="1233802" y="2494975"/>
            <a:ext cx="4862830" cy="2209579"/>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95" dirty="0">
                <a:solidFill>
                  <a:srgbClr val="FFFFFF"/>
                </a:solidFill>
                <a:cs typeface="Georgia"/>
              </a:rPr>
              <a:t>Contains</a:t>
            </a:r>
            <a:r>
              <a:rPr spc="-85" dirty="0">
                <a:solidFill>
                  <a:srgbClr val="FFFFFF"/>
                </a:solidFill>
                <a:cs typeface="Georgia"/>
              </a:rPr>
              <a:t> </a:t>
            </a:r>
            <a:r>
              <a:rPr spc="-5" dirty="0">
                <a:solidFill>
                  <a:srgbClr val="FFFFFF"/>
                </a:solidFill>
                <a:cs typeface="Georgia"/>
              </a:rPr>
              <a:t>printers,</a:t>
            </a:r>
            <a:r>
              <a:rPr spc="-110" dirty="0">
                <a:solidFill>
                  <a:srgbClr val="FFFFFF"/>
                </a:solidFill>
                <a:cs typeface="Georgia"/>
              </a:rPr>
              <a:t> </a:t>
            </a:r>
            <a:r>
              <a:rPr spc="45" dirty="0">
                <a:solidFill>
                  <a:srgbClr val="FFFFFF"/>
                </a:solidFill>
                <a:cs typeface="Georgia"/>
              </a:rPr>
              <a:t>servers</a:t>
            </a:r>
            <a:r>
              <a:rPr spc="-80" dirty="0">
                <a:solidFill>
                  <a:srgbClr val="FFFFFF"/>
                </a:solidFill>
                <a:cs typeface="Georgia"/>
              </a:rPr>
              <a:t> </a:t>
            </a:r>
            <a:r>
              <a:rPr spc="180" dirty="0">
                <a:solidFill>
                  <a:srgbClr val="FFFFFF"/>
                </a:solidFill>
                <a:cs typeface="Georgia"/>
              </a:rPr>
              <a:t>and</a:t>
            </a:r>
            <a:r>
              <a:rPr spc="60" dirty="0">
                <a:solidFill>
                  <a:srgbClr val="FFFFFF"/>
                </a:solidFill>
                <a:cs typeface="Georgia"/>
              </a:rPr>
              <a:t> </a:t>
            </a:r>
            <a:r>
              <a:rPr spc="114" dirty="0">
                <a:solidFill>
                  <a:srgbClr val="FFFFFF"/>
                </a:solidFill>
                <a:cs typeface="Georgia"/>
              </a:rPr>
              <a:t>computers</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50" dirty="0">
                <a:solidFill>
                  <a:srgbClr val="FFFFFF"/>
                </a:solidFill>
                <a:cs typeface="Georgia"/>
              </a:rPr>
              <a:t>Systems</a:t>
            </a:r>
            <a:r>
              <a:rPr spc="-95" dirty="0">
                <a:solidFill>
                  <a:srgbClr val="FFFFFF"/>
                </a:solidFill>
                <a:cs typeface="Georgia"/>
              </a:rPr>
              <a:t> </a:t>
            </a:r>
            <a:r>
              <a:rPr spc="125" dirty="0">
                <a:solidFill>
                  <a:srgbClr val="FFFFFF"/>
                </a:solidFill>
                <a:cs typeface="Georgia"/>
              </a:rPr>
              <a:t>are</a:t>
            </a:r>
            <a:r>
              <a:rPr spc="40" dirty="0">
                <a:solidFill>
                  <a:srgbClr val="FFFFFF"/>
                </a:solidFill>
                <a:cs typeface="Georgia"/>
              </a:rPr>
              <a:t> </a:t>
            </a:r>
            <a:r>
              <a:rPr spc="160" dirty="0">
                <a:solidFill>
                  <a:srgbClr val="FFFFFF"/>
                </a:solidFill>
                <a:cs typeface="Georgia"/>
              </a:rPr>
              <a:t>close</a:t>
            </a:r>
            <a:r>
              <a:rPr spc="-114" dirty="0">
                <a:solidFill>
                  <a:srgbClr val="FFFFFF"/>
                </a:solidFill>
                <a:cs typeface="Georgia"/>
              </a:rPr>
              <a:t> </a:t>
            </a:r>
            <a:r>
              <a:rPr spc="90" dirty="0">
                <a:solidFill>
                  <a:srgbClr val="FFFFFF"/>
                </a:solidFill>
                <a:cs typeface="Georgia"/>
              </a:rPr>
              <a:t>to</a:t>
            </a:r>
            <a:r>
              <a:rPr spc="30" dirty="0">
                <a:solidFill>
                  <a:srgbClr val="FFFFFF"/>
                </a:solidFill>
                <a:cs typeface="Georgia"/>
              </a:rPr>
              <a:t> </a:t>
            </a:r>
            <a:r>
              <a:rPr spc="260" dirty="0">
                <a:solidFill>
                  <a:srgbClr val="FFFFFF"/>
                </a:solidFill>
                <a:cs typeface="Georgia"/>
              </a:rPr>
              <a:t>each</a:t>
            </a:r>
            <a:r>
              <a:rPr spc="35" dirty="0">
                <a:solidFill>
                  <a:srgbClr val="FFFFFF"/>
                </a:solidFill>
                <a:cs typeface="Georgia"/>
              </a:rPr>
              <a:t> </a:t>
            </a:r>
            <a:r>
              <a:rPr spc="80" dirty="0">
                <a:solidFill>
                  <a:srgbClr val="FFFFFF"/>
                </a:solidFill>
                <a:cs typeface="Georgia"/>
              </a:rPr>
              <a:t>other</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0" dirty="0">
                <a:solidFill>
                  <a:srgbClr val="FFFFFF"/>
                </a:solidFill>
                <a:cs typeface="Georgia"/>
              </a:rPr>
              <a:t>Contained</a:t>
            </a:r>
            <a:r>
              <a:rPr spc="-100" dirty="0">
                <a:solidFill>
                  <a:srgbClr val="FFFFFF"/>
                </a:solidFill>
                <a:cs typeface="Georgia"/>
              </a:rPr>
              <a:t> </a:t>
            </a:r>
            <a:r>
              <a:rPr spc="-25" dirty="0">
                <a:solidFill>
                  <a:srgbClr val="FFFFFF"/>
                </a:solidFill>
                <a:cs typeface="Georgia"/>
              </a:rPr>
              <a:t>in</a:t>
            </a:r>
            <a:r>
              <a:rPr spc="-40" dirty="0">
                <a:solidFill>
                  <a:srgbClr val="FFFFFF"/>
                </a:solidFill>
                <a:cs typeface="Georgia"/>
              </a:rPr>
              <a:t> </a:t>
            </a:r>
            <a:r>
              <a:rPr spc="190" dirty="0">
                <a:solidFill>
                  <a:srgbClr val="FFFFFF"/>
                </a:solidFill>
                <a:cs typeface="Georgia"/>
              </a:rPr>
              <a:t>one</a:t>
            </a:r>
            <a:r>
              <a:rPr spc="-35" dirty="0">
                <a:solidFill>
                  <a:srgbClr val="FFFFFF"/>
                </a:solidFill>
                <a:cs typeface="Georgia"/>
              </a:rPr>
              <a:t> </a:t>
            </a:r>
            <a:r>
              <a:rPr spc="140" dirty="0">
                <a:solidFill>
                  <a:srgbClr val="FFFFFF"/>
                </a:solidFill>
                <a:cs typeface="Georgia"/>
              </a:rPr>
              <a:t>office</a:t>
            </a:r>
            <a:r>
              <a:rPr spc="-110" dirty="0">
                <a:solidFill>
                  <a:srgbClr val="FFFFFF"/>
                </a:solidFill>
                <a:cs typeface="Georgia"/>
              </a:rPr>
              <a:t> </a:t>
            </a:r>
            <a:r>
              <a:rPr spc="10" dirty="0">
                <a:solidFill>
                  <a:srgbClr val="FFFFFF"/>
                </a:solidFill>
                <a:cs typeface="Georgia"/>
              </a:rPr>
              <a:t>or</a:t>
            </a:r>
            <a:r>
              <a:rPr spc="-5" dirty="0">
                <a:solidFill>
                  <a:srgbClr val="FFFFFF"/>
                </a:solidFill>
                <a:cs typeface="Georgia"/>
              </a:rPr>
              <a:t> </a:t>
            </a:r>
            <a:r>
              <a:rPr spc="70" dirty="0">
                <a:solidFill>
                  <a:srgbClr val="FFFFFF"/>
                </a:solidFill>
                <a:cs typeface="Georgia"/>
              </a:rPr>
              <a:t>building</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65" dirty="0">
                <a:solidFill>
                  <a:srgbClr val="FFFFFF"/>
                </a:solidFill>
                <a:cs typeface="Georgia"/>
              </a:rPr>
              <a:t>Organizations</a:t>
            </a:r>
            <a:r>
              <a:rPr spc="-90" dirty="0">
                <a:solidFill>
                  <a:srgbClr val="FFFFFF"/>
                </a:solidFill>
                <a:cs typeface="Georgia"/>
              </a:rPr>
              <a:t> </a:t>
            </a:r>
            <a:r>
              <a:rPr spc="110" dirty="0">
                <a:solidFill>
                  <a:srgbClr val="FFFFFF"/>
                </a:solidFill>
                <a:cs typeface="Georgia"/>
              </a:rPr>
              <a:t>often</a:t>
            </a:r>
            <a:r>
              <a:rPr spc="-35" dirty="0">
                <a:solidFill>
                  <a:srgbClr val="FFFFFF"/>
                </a:solidFill>
                <a:cs typeface="Georgia"/>
              </a:rPr>
              <a:t> </a:t>
            </a:r>
            <a:r>
              <a:rPr spc="220" dirty="0">
                <a:solidFill>
                  <a:srgbClr val="FFFFFF"/>
                </a:solidFill>
                <a:cs typeface="Georgia"/>
              </a:rPr>
              <a:t>have</a:t>
            </a:r>
            <a:r>
              <a:rPr spc="-35" dirty="0">
                <a:solidFill>
                  <a:srgbClr val="FFFFFF"/>
                </a:solidFill>
                <a:cs typeface="Georgia"/>
              </a:rPr>
              <a:t> </a:t>
            </a:r>
            <a:r>
              <a:rPr spc="105" dirty="0">
                <a:solidFill>
                  <a:srgbClr val="FFFFFF"/>
                </a:solidFill>
                <a:cs typeface="Georgia"/>
              </a:rPr>
              <a:t>several</a:t>
            </a:r>
            <a:r>
              <a:rPr spc="-120" dirty="0">
                <a:solidFill>
                  <a:srgbClr val="FFFFFF"/>
                </a:solidFill>
                <a:cs typeface="Georgia"/>
              </a:rPr>
              <a:t> </a:t>
            </a:r>
            <a:r>
              <a:rPr spc="-90" dirty="0">
                <a:solidFill>
                  <a:srgbClr val="FFFFFF"/>
                </a:solidFill>
                <a:cs typeface="Georgia"/>
              </a:rPr>
              <a:t>LANS</a:t>
            </a:r>
            <a:endParaRPr dirty="0">
              <a:cs typeface="Georgia"/>
            </a:endParaRPr>
          </a:p>
        </p:txBody>
      </p:sp>
      <p:sp>
        <p:nvSpPr>
          <p:cNvPr id="7" name="object 4">
            <a:extLst>
              <a:ext uri="{FF2B5EF4-FFF2-40B4-BE49-F238E27FC236}">
                <a16:creationId xmlns:a16="http://schemas.microsoft.com/office/drawing/2014/main" id="{0D4D6447-7D2B-4404-9B37-7568D0FC749E}"/>
              </a:ext>
            </a:extLst>
          </p:cNvPr>
          <p:cNvSpPr/>
          <p:nvPr/>
        </p:nvSpPr>
        <p:spPr>
          <a:xfrm>
            <a:off x="6673049" y="1837432"/>
            <a:ext cx="5347316" cy="4181628"/>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E51FA6C5-29E5-4970-9993-A363B7103650}"/>
              </a:ext>
            </a:extLst>
          </p:cNvPr>
          <p:cNvSpPr>
            <a:spLocks noGrp="1"/>
          </p:cNvSpPr>
          <p:nvPr>
            <p:ph type="sldNum" sz="quarter" idx="12"/>
          </p:nvPr>
        </p:nvSpPr>
        <p:spPr/>
        <p:txBody>
          <a:bodyPr/>
          <a:lstStyle/>
          <a:p>
            <a:fld id="{D57F1E4F-1CFF-5643-939E-02111984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5717414"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a:t>
            </a:r>
            <a:r>
              <a:rPr sz="3600" spc="-15" dirty="0"/>
              <a:t> </a:t>
            </a:r>
            <a:r>
              <a:rPr sz="3600" spc="-140" dirty="0"/>
              <a:t>LAN</a:t>
            </a:r>
            <a:endParaRPr sz="3600" dirty="0"/>
          </a:p>
        </p:txBody>
      </p:sp>
      <p:sp>
        <p:nvSpPr>
          <p:cNvPr id="4" name="object 4"/>
          <p:cNvSpPr txBox="1"/>
          <p:nvPr/>
        </p:nvSpPr>
        <p:spPr>
          <a:xfrm>
            <a:off x="1233802" y="2494975"/>
            <a:ext cx="5288280" cy="2209579"/>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45" dirty="0">
                <a:solidFill>
                  <a:srgbClr val="FFFFFF"/>
                </a:solidFill>
                <a:cs typeface="Georgia"/>
              </a:rPr>
              <a:t>Data </a:t>
            </a:r>
            <a:r>
              <a:rPr spc="5" dirty="0">
                <a:solidFill>
                  <a:srgbClr val="FFFFFF"/>
                </a:solidFill>
                <a:cs typeface="Georgia"/>
              </a:rPr>
              <a:t>transmission </a:t>
            </a:r>
            <a:r>
              <a:rPr spc="60" dirty="0">
                <a:solidFill>
                  <a:srgbClr val="FFFFFF"/>
                </a:solidFill>
                <a:cs typeface="Georgia"/>
              </a:rPr>
              <a:t>faster </a:t>
            </a:r>
            <a:r>
              <a:rPr spc="90" dirty="0">
                <a:solidFill>
                  <a:srgbClr val="FFFFFF"/>
                </a:solidFill>
                <a:cs typeface="Georgia"/>
              </a:rPr>
              <a:t>than </a:t>
            </a:r>
            <a:r>
              <a:rPr spc="20" dirty="0">
                <a:solidFill>
                  <a:srgbClr val="FFFFFF"/>
                </a:solidFill>
                <a:cs typeface="Georgia"/>
              </a:rPr>
              <a:t>MAN </a:t>
            </a:r>
            <a:r>
              <a:rPr spc="180" dirty="0">
                <a:solidFill>
                  <a:srgbClr val="FFFFFF"/>
                </a:solidFill>
                <a:cs typeface="Georgia"/>
              </a:rPr>
              <a:t>and</a:t>
            </a:r>
            <a:r>
              <a:rPr spc="-215" dirty="0">
                <a:solidFill>
                  <a:srgbClr val="FFFFFF"/>
                </a:solidFill>
                <a:cs typeface="Georgia"/>
              </a:rPr>
              <a:t> </a:t>
            </a:r>
            <a:r>
              <a:rPr spc="-5" dirty="0">
                <a:solidFill>
                  <a:srgbClr val="FFFFFF"/>
                </a:solidFill>
                <a:cs typeface="Georgia"/>
              </a:rPr>
              <a:t>WAN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20" dirty="0">
                <a:solidFill>
                  <a:srgbClr val="FFFFFF"/>
                </a:solidFill>
                <a:cs typeface="Georgia"/>
              </a:rPr>
              <a:t>Higher </a:t>
            </a:r>
            <a:r>
              <a:rPr spc="60" dirty="0">
                <a:solidFill>
                  <a:srgbClr val="FFFFFF"/>
                </a:solidFill>
                <a:cs typeface="Georgia"/>
              </a:rPr>
              <a:t>security </a:t>
            </a:r>
            <a:r>
              <a:rPr spc="90" dirty="0">
                <a:solidFill>
                  <a:srgbClr val="FFFFFF"/>
                </a:solidFill>
                <a:cs typeface="Georgia"/>
              </a:rPr>
              <a:t>to</a:t>
            </a:r>
            <a:r>
              <a:rPr spc="-185" dirty="0">
                <a:solidFill>
                  <a:srgbClr val="FFFFFF"/>
                </a:solidFill>
                <a:cs typeface="Georgia"/>
              </a:rPr>
              <a:t> </a:t>
            </a:r>
            <a:r>
              <a:rPr spc="85" dirty="0">
                <a:solidFill>
                  <a:srgbClr val="FFFFFF"/>
                </a:solidFill>
                <a:cs typeface="Georgia"/>
              </a:rPr>
              <a:t>resources</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85" dirty="0">
                <a:solidFill>
                  <a:srgbClr val="FFFFFF"/>
                </a:solidFill>
                <a:cs typeface="Georgia"/>
              </a:rPr>
              <a:t>Cheaper </a:t>
            </a:r>
            <a:r>
              <a:rPr spc="90" dirty="0">
                <a:solidFill>
                  <a:srgbClr val="FFFFFF"/>
                </a:solidFill>
                <a:cs typeface="Georgia"/>
              </a:rPr>
              <a:t>to</a:t>
            </a:r>
            <a:r>
              <a:rPr spc="-160" dirty="0">
                <a:solidFill>
                  <a:srgbClr val="FFFFFF"/>
                </a:solidFill>
                <a:cs typeface="Georgia"/>
              </a:rPr>
              <a:t> </a:t>
            </a:r>
            <a:r>
              <a:rPr spc="65" dirty="0">
                <a:solidFill>
                  <a:srgbClr val="FFFFFF"/>
                </a:solidFill>
                <a:cs typeface="Georgia"/>
              </a:rPr>
              <a:t>establish</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Easier</a:t>
            </a:r>
            <a:r>
              <a:rPr spc="-80" dirty="0">
                <a:solidFill>
                  <a:srgbClr val="FFFFFF"/>
                </a:solidFill>
                <a:cs typeface="Georgia"/>
              </a:rPr>
              <a:t> </a:t>
            </a:r>
            <a:r>
              <a:rPr spc="90" dirty="0">
                <a:solidFill>
                  <a:srgbClr val="FFFFFF"/>
                </a:solidFill>
                <a:cs typeface="Georgia"/>
              </a:rPr>
              <a:t>to</a:t>
            </a:r>
            <a:r>
              <a:rPr spc="30" dirty="0">
                <a:solidFill>
                  <a:srgbClr val="FFFFFF"/>
                </a:solidFill>
                <a:cs typeface="Georgia"/>
              </a:rPr>
              <a:t> </a:t>
            </a:r>
            <a:r>
              <a:rPr spc="65" dirty="0">
                <a:solidFill>
                  <a:srgbClr val="FFFFFF"/>
                </a:solidFill>
                <a:cs typeface="Georgia"/>
              </a:rPr>
              <a:t>establish</a:t>
            </a:r>
            <a:r>
              <a:rPr spc="-114" dirty="0">
                <a:solidFill>
                  <a:srgbClr val="FFFFFF"/>
                </a:solidFill>
                <a:cs typeface="Georgia"/>
              </a:rPr>
              <a:t> </a:t>
            </a:r>
            <a:r>
              <a:rPr spc="10" dirty="0">
                <a:solidFill>
                  <a:srgbClr val="FFFFFF"/>
                </a:solidFill>
                <a:cs typeface="Georgia"/>
              </a:rPr>
              <a:t>,</a:t>
            </a:r>
            <a:r>
              <a:rPr spc="35" dirty="0">
                <a:solidFill>
                  <a:srgbClr val="FFFFFF"/>
                </a:solidFill>
                <a:cs typeface="Georgia"/>
              </a:rPr>
              <a:t> </a:t>
            </a:r>
            <a:r>
              <a:rPr spc="235" dirty="0">
                <a:solidFill>
                  <a:srgbClr val="FFFFFF"/>
                </a:solidFill>
                <a:cs typeface="Georgia"/>
              </a:rPr>
              <a:t>manage</a:t>
            </a:r>
            <a:r>
              <a:rPr spc="-35" dirty="0">
                <a:solidFill>
                  <a:srgbClr val="FFFFFF"/>
                </a:solidFill>
                <a:cs typeface="Georgia"/>
              </a:rPr>
              <a:t> </a:t>
            </a:r>
            <a:r>
              <a:rPr spc="180" dirty="0">
                <a:solidFill>
                  <a:srgbClr val="FFFFFF"/>
                </a:solidFill>
                <a:cs typeface="Georgia"/>
              </a:rPr>
              <a:t>and</a:t>
            </a:r>
            <a:r>
              <a:rPr spc="50" dirty="0">
                <a:solidFill>
                  <a:srgbClr val="FFFFFF"/>
                </a:solidFill>
                <a:cs typeface="Georgia"/>
              </a:rPr>
              <a:t> </a:t>
            </a:r>
            <a:r>
              <a:rPr spc="150" dirty="0">
                <a:solidFill>
                  <a:srgbClr val="FFFFFF"/>
                </a:solidFill>
                <a:cs typeface="Georgia"/>
              </a:rPr>
              <a:t>operate</a:t>
            </a:r>
            <a:endParaRPr dirty="0">
              <a:cs typeface="Georgia"/>
            </a:endParaRPr>
          </a:p>
        </p:txBody>
      </p:sp>
      <p:sp>
        <p:nvSpPr>
          <p:cNvPr id="8" name="Slide Number Placeholder 7">
            <a:extLst>
              <a:ext uri="{FF2B5EF4-FFF2-40B4-BE49-F238E27FC236}">
                <a16:creationId xmlns:a16="http://schemas.microsoft.com/office/drawing/2014/main" id="{F0B988B7-7B5A-4989-A921-8B01A4211984}"/>
              </a:ext>
            </a:extLst>
          </p:cNvPr>
          <p:cNvSpPr>
            <a:spLocks noGrp="1"/>
          </p:cNvSpPr>
          <p:nvPr>
            <p:ph type="sldNum" sz="quarter" idx="12"/>
          </p:nvPr>
        </p:nvSpPr>
        <p:spPr/>
        <p:txBody>
          <a:bodyPr/>
          <a:lstStyle/>
          <a:p>
            <a:fld id="{D57F1E4F-1CFF-5643-939E-02111984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935220"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a:t>
            </a:r>
            <a:r>
              <a:rPr sz="3600" spc="15" dirty="0"/>
              <a:t> </a:t>
            </a:r>
            <a:r>
              <a:rPr sz="3600" spc="-140" dirty="0"/>
              <a:t>LAN</a:t>
            </a:r>
            <a:endParaRPr sz="3600"/>
          </a:p>
        </p:txBody>
      </p:sp>
      <p:sp>
        <p:nvSpPr>
          <p:cNvPr id="4" name="object 4"/>
          <p:cNvSpPr txBox="1"/>
          <p:nvPr/>
        </p:nvSpPr>
        <p:spPr>
          <a:xfrm>
            <a:off x="1233802" y="2494975"/>
            <a:ext cx="6113145"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1800" spc="30" dirty="0">
                <a:solidFill>
                  <a:srgbClr val="FFFFFF"/>
                </a:solidFill>
                <a:cs typeface="Georgia"/>
              </a:rPr>
              <a:t>Limited </a:t>
            </a:r>
            <a:r>
              <a:rPr sz="1800" spc="90" dirty="0">
                <a:solidFill>
                  <a:srgbClr val="FFFFFF"/>
                </a:solidFill>
                <a:cs typeface="Georgia"/>
              </a:rPr>
              <a:t>to </a:t>
            </a:r>
            <a:r>
              <a:rPr sz="1800" spc="45" dirty="0">
                <a:solidFill>
                  <a:srgbClr val="FFFFFF"/>
                </a:solidFill>
                <a:cs typeface="Georgia"/>
              </a:rPr>
              <a:t>small</a:t>
            </a:r>
            <a:r>
              <a:rPr sz="1800" spc="-320" dirty="0">
                <a:solidFill>
                  <a:srgbClr val="FFFFFF"/>
                </a:solidFill>
                <a:cs typeface="Georgia"/>
              </a:rPr>
              <a:t> </a:t>
            </a:r>
            <a:r>
              <a:rPr sz="1800" spc="180" dirty="0">
                <a:solidFill>
                  <a:srgbClr val="FFFFFF"/>
                </a:solidFill>
                <a:cs typeface="Georgia"/>
              </a:rPr>
              <a:t>area</a:t>
            </a:r>
            <a:endParaRPr sz="18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1800" spc="155" dirty="0">
                <a:solidFill>
                  <a:srgbClr val="FFFFFF"/>
                </a:solidFill>
                <a:cs typeface="Georgia"/>
              </a:rPr>
              <a:t>Connects</a:t>
            </a:r>
            <a:r>
              <a:rPr sz="1800" spc="-85" dirty="0">
                <a:solidFill>
                  <a:srgbClr val="FFFFFF"/>
                </a:solidFill>
                <a:cs typeface="Georgia"/>
              </a:rPr>
              <a:t> </a:t>
            </a:r>
            <a:r>
              <a:rPr sz="1800" spc="120" dirty="0">
                <a:solidFill>
                  <a:srgbClr val="FFFFFF"/>
                </a:solidFill>
                <a:cs typeface="Georgia"/>
              </a:rPr>
              <a:t>comparatively</a:t>
            </a:r>
            <a:r>
              <a:rPr sz="1800" spc="-130" dirty="0">
                <a:solidFill>
                  <a:srgbClr val="FFFFFF"/>
                </a:solidFill>
                <a:cs typeface="Georgia"/>
              </a:rPr>
              <a:t> </a:t>
            </a:r>
            <a:r>
              <a:rPr sz="1800" spc="35" dirty="0">
                <a:solidFill>
                  <a:srgbClr val="FFFFFF"/>
                </a:solidFill>
                <a:cs typeface="Georgia"/>
              </a:rPr>
              <a:t>less</a:t>
            </a:r>
            <a:r>
              <a:rPr sz="1800" spc="-85" dirty="0">
                <a:solidFill>
                  <a:srgbClr val="FFFFFF"/>
                </a:solidFill>
                <a:cs typeface="Georgia"/>
              </a:rPr>
              <a:t> </a:t>
            </a:r>
            <a:r>
              <a:rPr sz="1800" spc="110" dirty="0">
                <a:solidFill>
                  <a:srgbClr val="FFFFFF"/>
                </a:solidFill>
                <a:cs typeface="Georgia"/>
              </a:rPr>
              <a:t>number</a:t>
            </a:r>
            <a:r>
              <a:rPr sz="1800" spc="-150" dirty="0">
                <a:solidFill>
                  <a:srgbClr val="FFFFFF"/>
                </a:solidFill>
                <a:cs typeface="Georgia"/>
              </a:rPr>
              <a:t> </a:t>
            </a:r>
            <a:r>
              <a:rPr sz="1800" spc="100" dirty="0">
                <a:solidFill>
                  <a:srgbClr val="FFFFFF"/>
                </a:solidFill>
                <a:cs typeface="Georgia"/>
              </a:rPr>
              <a:t>of</a:t>
            </a:r>
            <a:r>
              <a:rPr sz="1800" spc="55" dirty="0">
                <a:solidFill>
                  <a:srgbClr val="FFFFFF"/>
                </a:solidFill>
                <a:cs typeface="Georgia"/>
              </a:rPr>
              <a:t> </a:t>
            </a:r>
            <a:r>
              <a:rPr sz="1800" spc="110" dirty="0">
                <a:solidFill>
                  <a:srgbClr val="FFFFFF"/>
                </a:solidFill>
                <a:cs typeface="Georgia"/>
              </a:rPr>
              <a:t>computers.</a:t>
            </a:r>
            <a:endParaRPr sz="18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spc="85" dirty="0">
                <a:solidFill>
                  <a:srgbClr val="FFFFFF"/>
                </a:solidFill>
                <a:cs typeface="Georgia"/>
              </a:rPr>
              <a:t>Lack </a:t>
            </a:r>
            <a:r>
              <a:rPr sz="1800" spc="100" dirty="0">
                <a:solidFill>
                  <a:srgbClr val="FFFFFF"/>
                </a:solidFill>
                <a:cs typeface="Georgia"/>
              </a:rPr>
              <a:t>of</a:t>
            </a:r>
            <a:r>
              <a:rPr sz="1800" spc="-40" dirty="0">
                <a:solidFill>
                  <a:srgbClr val="FFFFFF"/>
                </a:solidFill>
                <a:cs typeface="Georgia"/>
              </a:rPr>
              <a:t> </a:t>
            </a:r>
            <a:r>
              <a:rPr sz="1800" spc="125" dirty="0">
                <a:solidFill>
                  <a:srgbClr val="FFFFFF"/>
                </a:solidFill>
                <a:cs typeface="Georgia"/>
              </a:rPr>
              <a:t>Backup</a:t>
            </a:r>
            <a:endParaRPr sz="1800" dirty="0">
              <a:cs typeface="Georgia"/>
            </a:endParaRPr>
          </a:p>
        </p:txBody>
      </p:sp>
      <p:sp>
        <p:nvSpPr>
          <p:cNvPr id="7" name="Slide Number Placeholder 6">
            <a:extLst>
              <a:ext uri="{FF2B5EF4-FFF2-40B4-BE49-F238E27FC236}">
                <a16:creationId xmlns:a16="http://schemas.microsoft.com/office/drawing/2014/main" id="{D1340BDF-65AE-4A8A-9554-1AF8A2D9CC9F}"/>
              </a:ext>
            </a:extLst>
          </p:cNvPr>
          <p:cNvSpPr>
            <a:spLocks noGrp="1"/>
          </p:cNvSpPr>
          <p:nvPr>
            <p:ph type="sldNum" sz="quarter" idx="12"/>
          </p:nvPr>
        </p:nvSpPr>
        <p:spPr>
          <a:xfrm>
            <a:off x="10357874" y="260690"/>
            <a:ext cx="838199" cy="767687"/>
          </a:xfrm>
        </p:spPr>
        <p:txBody>
          <a:bodyPr/>
          <a:lstStyle/>
          <a:p>
            <a:fld id="{D57F1E4F-1CFF-5643-939E-02111984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8771332" cy="567463"/>
          </a:xfrm>
          <a:prstGeom prst="rect">
            <a:avLst/>
          </a:prstGeom>
        </p:spPr>
        <p:txBody>
          <a:bodyPr vert="horz" wrap="square" lIns="0" tIns="13335" rIns="0" bIns="0" rtlCol="0">
            <a:spAutoFit/>
          </a:bodyPr>
          <a:lstStyle/>
          <a:p>
            <a:pPr marL="12700">
              <a:lnSpc>
                <a:spcPct val="100000"/>
              </a:lnSpc>
              <a:spcBef>
                <a:spcPts val="105"/>
              </a:spcBef>
            </a:pPr>
            <a:r>
              <a:rPr sz="3600" spc="85" dirty="0"/>
              <a:t>MAN(Metropolitan </a:t>
            </a:r>
            <a:r>
              <a:rPr sz="3600" spc="250" dirty="0"/>
              <a:t>Area</a:t>
            </a:r>
            <a:r>
              <a:rPr sz="3600" spc="360" dirty="0"/>
              <a:t> </a:t>
            </a:r>
            <a:r>
              <a:rPr sz="3600" spc="50" dirty="0"/>
              <a:t>Network)</a:t>
            </a:r>
            <a:endParaRPr sz="3600" dirty="0"/>
          </a:p>
        </p:txBody>
      </p:sp>
      <p:sp>
        <p:nvSpPr>
          <p:cNvPr id="4" name="object 4"/>
          <p:cNvSpPr txBox="1"/>
          <p:nvPr/>
        </p:nvSpPr>
        <p:spPr>
          <a:xfrm>
            <a:off x="1233802" y="2494975"/>
            <a:ext cx="6110605"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75" dirty="0">
                <a:solidFill>
                  <a:srgbClr val="FFFFFF"/>
                </a:solidFill>
                <a:cs typeface="Georgia"/>
              </a:rPr>
              <a:t>Large </a:t>
            </a:r>
            <a:r>
              <a:rPr spc="65" dirty="0">
                <a:solidFill>
                  <a:srgbClr val="FFFFFF"/>
                </a:solidFill>
                <a:cs typeface="Georgia"/>
              </a:rPr>
              <a:t>network </a:t>
            </a:r>
            <a:r>
              <a:rPr spc="80" dirty="0">
                <a:solidFill>
                  <a:srgbClr val="FFFFFF"/>
                </a:solidFill>
                <a:cs typeface="Georgia"/>
              </a:rPr>
              <a:t>that </a:t>
            </a:r>
            <a:r>
              <a:rPr spc="160" dirty="0">
                <a:solidFill>
                  <a:srgbClr val="FFFFFF"/>
                </a:solidFill>
                <a:cs typeface="Georgia"/>
              </a:rPr>
              <a:t>connects</a:t>
            </a:r>
            <a:r>
              <a:rPr spc="-305" dirty="0">
                <a:solidFill>
                  <a:srgbClr val="FFFFFF"/>
                </a:solidFill>
                <a:cs typeface="Georgia"/>
              </a:rPr>
              <a:t> </a:t>
            </a:r>
            <a:r>
              <a:rPr spc="65" dirty="0">
                <a:solidFill>
                  <a:srgbClr val="FFFFFF"/>
                </a:solidFill>
                <a:cs typeface="Georgia"/>
              </a:rPr>
              <a:t>different organizations</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Georgia"/>
              </a:rPr>
              <a:t>Shares </a:t>
            </a:r>
            <a:r>
              <a:rPr spc="90" dirty="0">
                <a:solidFill>
                  <a:srgbClr val="FFFFFF"/>
                </a:solidFill>
                <a:cs typeface="Georgia"/>
              </a:rPr>
              <a:t>regional</a:t>
            </a:r>
            <a:r>
              <a:rPr spc="-40" dirty="0">
                <a:solidFill>
                  <a:srgbClr val="FFFFFF"/>
                </a:solidFill>
                <a:cs typeface="Georgia"/>
              </a:rPr>
              <a:t> </a:t>
            </a:r>
            <a:r>
              <a:rPr spc="85" dirty="0">
                <a:solidFill>
                  <a:srgbClr val="FFFFFF"/>
                </a:solidFill>
                <a:cs typeface="Georgia"/>
              </a:rPr>
              <a:t>resources</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25" dirty="0">
                <a:solidFill>
                  <a:srgbClr val="FFFFFF"/>
                </a:solidFill>
                <a:cs typeface="Georgia"/>
              </a:rPr>
              <a:t>A </a:t>
            </a:r>
            <a:r>
              <a:rPr spc="65" dirty="0">
                <a:solidFill>
                  <a:srgbClr val="FFFFFF"/>
                </a:solidFill>
                <a:cs typeface="Georgia"/>
              </a:rPr>
              <a:t>network </a:t>
            </a:r>
            <a:r>
              <a:rPr spc="75" dirty="0">
                <a:solidFill>
                  <a:srgbClr val="FFFFFF"/>
                </a:solidFill>
                <a:cs typeface="Georgia"/>
              </a:rPr>
              <a:t>provider</a:t>
            </a:r>
            <a:r>
              <a:rPr spc="-330" dirty="0">
                <a:solidFill>
                  <a:srgbClr val="FFFFFF"/>
                </a:solidFill>
                <a:cs typeface="Georgia"/>
              </a:rPr>
              <a:t> </a:t>
            </a:r>
            <a:r>
              <a:rPr dirty="0">
                <a:solidFill>
                  <a:srgbClr val="FFFFFF"/>
                </a:solidFill>
                <a:cs typeface="Georgia"/>
              </a:rPr>
              <a:t>sells </a:t>
            </a:r>
            <a:r>
              <a:rPr spc="100" dirty="0">
                <a:solidFill>
                  <a:srgbClr val="FFFFFF"/>
                </a:solidFill>
                <a:cs typeface="Georgia"/>
              </a:rPr>
              <a:t>time</a:t>
            </a:r>
            <a:endParaRPr dirty="0">
              <a:cs typeface="Georgia"/>
            </a:endParaRPr>
          </a:p>
        </p:txBody>
      </p:sp>
      <p:sp>
        <p:nvSpPr>
          <p:cNvPr id="7" name="object 4">
            <a:extLst>
              <a:ext uri="{FF2B5EF4-FFF2-40B4-BE49-F238E27FC236}">
                <a16:creationId xmlns:a16="http://schemas.microsoft.com/office/drawing/2014/main" id="{28F7F6BC-7996-435E-8FA1-EA51472595A8}"/>
              </a:ext>
            </a:extLst>
          </p:cNvPr>
          <p:cNvSpPr/>
          <p:nvPr/>
        </p:nvSpPr>
        <p:spPr>
          <a:xfrm>
            <a:off x="6640496" y="3628521"/>
            <a:ext cx="5551503" cy="322947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9AF8705E-5973-4B1E-80A2-2E20BD76BECE}"/>
              </a:ext>
            </a:extLst>
          </p:cNvPr>
          <p:cNvSpPr>
            <a:spLocks noGrp="1"/>
          </p:cNvSpPr>
          <p:nvPr>
            <p:ph type="sldNum" sz="quarter" idx="12"/>
          </p:nvPr>
        </p:nvSpPr>
        <p:spPr/>
        <p:txBody>
          <a:bodyPr/>
          <a:lstStyle/>
          <a:p>
            <a:fld id="{D57F1E4F-1CFF-5643-939E-02111984F56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574540" cy="575310"/>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a:t>
            </a:r>
            <a:r>
              <a:rPr sz="3600" spc="-25" dirty="0"/>
              <a:t> </a:t>
            </a:r>
            <a:r>
              <a:rPr sz="3600" spc="50" dirty="0"/>
              <a:t>MAN</a:t>
            </a:r>
            <a:endParaRPr sz="3600"/>
          </a:p>
        </p:txBody>
      </p:sp>
      <p:sp>
        <p:nvSpPr>
          <p:cNvPr id="4" name="object 4"/>
          <p:cNvSpPr txBox="1"/>
          <p:nvPr/>
        </p:nvSpPr>
        <p:spPr>
          <a:xfrm>
            <a:off x="1233802" y="2494975"/>
            <a:ext cx="7296150"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05" dirty="0">
                <a:solidFill>
                  <a:srgbClr val="FFFFFF"/>
                </a:solidFill>
                <a:cs typeface="Georgia"/>
              </a:rPr>
              <a:t>Spread </a:t>
            </a:r>
            <a:r>
              <a:rPr spc="90" dirty="0">
                <a:solidFill>
                  <a:srgbClr val="FFFFFF"/>
                </a:solidFill>
                <a:cs typeface="Georgia"/>
              </a:rPr>
              <a:t>to </a:t>
            </a:r>
            <a:r>
              <a:rPr spc="320" dirty="0">
                <a:solidFill>
                  <a:srgbClr val="FFFFFF"/>
                </a:solidFill>
                <a:cs typeface="Georgia"/>
              </a:rPr>
              <a:t>a</a:t>
            </a:r>
            <a:r>
              <a:rPr spc="-160" dirty="0">
                <a:solidFill>
                  <a:srgbClr val="FFFFFF"/>
                </a:solidFill>
                <a:cs typeface="Georgia"/>
              </a:rPr>
              <a:t> </a:t>
            </a:r>
            <a:r>
              <a:rPr spc="65" dirty="0">
                <a:solidFill>
                  <a:srgbClr val="FFFFFF"/>
                </a:solidFill>
                <a:cs typeface="Georgia"/>
              </a:rPr>
              <a:t>larger </a:t>
            </a:r>
            <a:r>
              <a:rPr spc="180" dirty="0">
                <a:solidFill>
                  <a:srgbClr val="FFFFFF"/>
                </a:solidFill>
                <a:cs typeface="Georgia"/>
              </a:rPr>
              <a:t>area </a:t>
            </a:r>
            <a:r>
              <a:rPr spc="90" dirty="0">
                <a:solidFill>
                  <a:srgbClr val="FFFFFF"/>
                </a:solidFill>
                <a:cs typeface="Georgia"/>
              </a:rPr>
              <a:t>than </a:t>
            </a:r>
            <a:r>
              <a:rPr spc="-85" dirty="0">
                <a:solidFill>
                  <a:srgbClr val="FFFFFF"/>
                </a:solidFill>
                <a:cs typeface="Georgia"/>
              </a:rPr>
              <a:t>LAN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85" dirty="0">
                <a:solidFill>
                  <a:srgbClr val="FFFFFF"/>
                </a:solidFill>
                <a:cs typeface="Georgia"/>
              </a:rPr>
              <a:t> </a:t>
            </a:r>
            <a:r>
              <a:rPr spc="120" dirty="0">
                <a:solidFill>
                  <a:srgbClr val="FFFFFF"/>
                </a:solidFill>
                <a:cs typeface="Georgia"/>
              </a:rPr>
              <a:t>comparatively</a:t>
            </a:r>
            <a:r>
              <a:rPr spc="-125" dirty="0">
                <a:solidFill>
                  <a:srgbClr val="FFFFFF"/>
                </a:solidFill>
                <a:cs typeface="Georgia"/>
              </a:rPr>
              <a:t> </a:t>
            </a:r>
            <a:r>
              <a:rPr spc="114" dirty="0">
                <a:solidFill>
                  <a:srgbClr val="FFFFFF"/>
                </a:solidFill>
                <a:cs typeface="Georgia"/>
              </a:rPr>
              <a:t>large</a:t>
            </a:r>
            <a:r>
              <a:rPr spc="50" dirty="0">
                <a:solidFill>
                  <a:srgbClr val="FFFFFF"/>
                </a:solidFill>
                <a:cs typeface="Georgia"/>
              </a:rPr>
              <a:t> </a:t>
            </a:r>
            <a:r>
              <a:rPr spc="110" dirty="0">
                <a:solidFill>
                  <a:srgbClr val="FFFFFF"/>
                </a:solidFill>
                <a:cs typeface="Georgia"/>
              </a:rPr>
              <a:t>number</a:t>
            </a:r>
            <a:r>
              <a:rPr spc="-145" dirty="0">
                <a:solidFill>
                  <a:srgbClr val="FFFFFF"/>
                </a:solidFill>
                <a:cs typeface="Georgia"/>
              </a:rPr>
              <a:t> </a:t>
            </a:r>
            <a:r>
              <a:rPr spc="100" dirty="0">
                <a:solidFill>
                  <a:srgbClr val="FFFFFF"/>
                </a:solidFill>
                <a:cs typeface="Georgia"/>
              </a:rPr>
              <a:t>of</a:t>
            </a:r>
            <a:r>
              <a:rPr spc="55" dirty="0">
                <a:solidFill>
                  <a:srgbClr val="FFFFFF"/>
                </a:solidFill>
                <a:cs typeface="Georgia"/>
              </a:rPr>
              <a:t> </a:t>
            </a:r>
            <a:r>
              <a:rPr spc="114" dirty="0">
                <a:solidFill>
                  <a:srgbClr val="FFFFFF"/>
                </a:solidFill>
                <a:cs typeface="Georgia"/>
              </a:rPr>
              <a:t>computers</a:t>
            </a:r>
            <a:r>
              <a:rPr spc="-85" dirty="0">
                <a:solidFill>
                  <a:srgbClr val="FFFFFF"/>
                </a:solidFill>
                <a:cs typeface="Georgia"/>
              </a:rPr>
              <a:t> </a:t>
            </a:r>
            <a:r>
              <a:rPr spc="90" dirty="0">
                <a:solidFill>
                  <a:srgbClr val="FFFFFF"/>
                </a:solidFill>
                <a:cs typeface="Georgia"/>
              </a:rPr>
              <a:t>than</a:t>
            </a:r>
            <a:r>
              <a:rPr spc="45" dirty="0">
                <a:solidFill>
                  <a:srgbClr val="FFFFFF"/>
                </a:solidFill>
                <a:cs typeface="Georgia"/>
              </a:rPr>
              <a:t> </a:t>
            </a:r>
            <a:r>
              <a:rPr spc="-85" dirty="0">
                <a:solidFill>
                  <a:srgbClr val="FFFFFF"/>
                </a:solidFill>
                <a:cs typeface="Georgia"/>
              </a:rPr>
              <a:t>LAN</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220" dirty="0">
                <a:solidFill>
                  <a:srgbClr val="FFFFFF"/>
                </a:solidFill>
                <a:cs typeface="Georgia"/>
              </a:rPr>
              <a:t> </a:t>
            </a:r>
            <a:r>
              <a:rPr spc="-25" dirty="0">
                <a:solidFill>
                  <a:srgbClr val="FFFFFF"/>
                </a:solidFill>
                <a:cs typeface="Georgia"/>
              </a:rPr>
              <a:t>dissimilar </a:t>
            </a:r>
            <a:r>
              <a:rPr spc="45" dirty="0">
                <a:solidFill>
                  <a:srgbClr val="FFFFFF"/>
                </a:solidFill>
                <a:cs typeface="Georgia"/>
              </a:rPr>
              <a:t>networks</a:t>
            </a:r>
            <a:endParaRPr dirty="0">
              <a:cs typeface="Georgia"/>
            </a:endParaRPr>
          </a:p>
        </p:txBody>
      </p:sp>
      <p:sp>
        <p:nvSpPr>
          <p:cNvPr id="8" name="Slide Number Placeholder 7">
            <a:extLst>
              <a:ext uri="{FF2B5EF4-FFF2-40B4-BE49-F238E27FC236}">
                <a16:creationId xmlns:a16="http://schemas.microsoft.com/office/drawing/2014/main" id="{0ACC5B10-38F5-475C-94C9-7D8CA4EFD436}"/>
              </a:ext>
            </a:extLst>
          </p:cNvPr>
          <p:cNvSpPr>
            <a:spLocks noGrp="1"/>
          </p:cNvSpPr>
          <p:nvPr>
            <p:ph type="sldNum" sz="quarter" idx="12"/>
          </p:nvPr>
        </p:nvSpPr>
        <p:spPr/>
        <p:txBody>
          <a:bodyPr/>
          <a:lstStyle/>
          <a:p>
            <a:fld id="{D57F1E4F-1CFF-5643-939E-02111984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6B58-4038-FA37-158E-9773E2A58096}"/>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5C00B1C-4A96-A3A1-82EB-D6DFA9FDA0F6}"/>
              </a:ext>
            </a:extLst>
          </p:cNvPr>
          <p:cNvSpPr>
            <a:spLocks noGrp="1"/>
          </p:cNvSpPr>
          <p:nvPr>
            <p:ph idx="1"/>
          </p:nvPr>
        </p:nvSpPr>
        <p:spPr/>
        <p:txBody>
          <a:bodyPr>
            <a:normAutofit lnSpcReduction="10000"/>
          </a:bodyPr>
          <a:lstStyle/>
          <a:p>
            <a:r>
              <a:rPr lang="en-US" b="0" i="0" u="none" strike="noStrike" baseline="0" dirty="0">
                <a:latin typeface="+mn-lt"/>
              </a:rPr>
              <a:t>A data communications system has five components:</a:t>
            </a:r>
          </a:p>
          <a:p>
            <a:endParaRPr lang="en-US" b="0" i="0" u="none" strike="noStrike" baseline="0" dirty="0">
              <a:latin typeface="+mn-lt"/>
            </a:endParaRPr>
          </a:p>
          <a:p>
            <a:endParaRPr lang="en-US" dirty="0">
              <a:latin typeface="+mn-lt"/>
            </a:endParaRPr>
          </a:p>
          <a:p>
            <a:endParaRPr lang="en-US" b="0" i="0" u="none" strike="noStrike" baseline="0" dirty="0">
              <a:latin typeface="+mn-lt"/>
            </a:endParaRPr>
          </a:p>
          <a:p>
            <a:endParaRPr lang="en-US" dirty="0">
              <a:latin typeface="+mn-lt"/>
            </a:endParaRPr>
          </a:p>
          <a:p>
            <a:pPr algn="l"/>
            <a:r>
              <a:rPr lang="en-US" b="0" i="0" u="none" strike="noStrike" baseline="0" dirty="0">
                <a:latin typeface="+mn-lt"/>
              </a:rPr>
              <a:t>Message: The message is the information (data) to be communicated. Popular forms of information include text, numbers, pictures, audio, and video.</a:t>
            </a:r>
          </a:p>
          <a:p>
            <a:pPr algn="l"/>
            <a:r>
              <a:rPr lang="en-US" b="0" i="0" u="none" strike="noStrike" baseline="0" dirty="0">
                <a:latin typeface="+mn-lt"/>
              </a:rPr>
              <a:t>Sender: The sender is the device that sends the data message. It can be a computer , workstation, telephone handset, video camera, and so on.</a:t>
            </a:r>
          </a:p>
          <a:p>
            <a:pPr marL="0" indent="0" algn="l">
              <a:buNone/>
            </a:pPr>
            <a:endParaRPr lang="en-US" b="0" i="0" u="none" strike="noStrike" baseline="0" dirty="0">
              <a:latin typeface="+mn-lt"/>
            </a:endParaRPr>
          </a:p>
        </p:txBody>
      </p:sp>
      <p:sp>
        <p:nvSpPr>
          <p:cNvPr id="4" name="Slide Number Placeholder 3">
            <a:extLst>
              <a:ext uri="{FF2B5EF4-FFF2-40B4-BE49-F238E27FC236}">
                <a16:creationId xmlns:a16="http://schemas.microsoft.com/office/drawing/2014/main" id="{9EEED385-9B0D-8880-A521-3F3076DA4C49}"/>
              </a:ext>
            </a:extLst>
          </p:cNvPr>
          <p:cNvSpPr>
            <a:spLocks noGrp="1"/>
          </p:cNvSpPr>
          <p:nvPr>
            <p:ph type="sldNum" sz="quarter" idx="12"/>
          </p:nvPr>
        </p:nvSpPr>
        <p:spPr/>
        <p:txBody>
          <a:bodyPr/>
          <a:lstStyle/>
          <a:p>
            <a:fld id="{E9A993D3-E3B2-4EF9-95C8-E53CEEC4E7E5}" type="slidenum">
              <a:rPr lang="en-US" smtClean="0"/>
              <a:t>2</a:t>
            </a:fld>
            <a:endParaRPr lang="en-US"/>
          </a:p>
        </p:txBody>
      </p:sp>
      <p:pic>
        <p:nvPicPr>
          <p:cNvPr id="6" name="Picture 5">
            <a:extLst>
              <a:ext uri="{FF2B5EF4-FFF2-40B4-BE49-F238E27FC236}">
                <a16:creationId xmlns:a16="http://schemas.microsoft.com/office/drawing/2014/main" id="{B60AE72E-7838-001D-0A55-479180E09A07}"/>
              </a:ext>
            </a:extLst>
          </p:cNvPr>
          <p:cNvPicPr>
            <a:picLocks noChangeAspect="1"/>
          </p:cNvPicPr>
          <p:nvPr/>
        </p:nvPicPr>
        <p:blipFill>
          <a:blip r:embed="rId2"/>
          <a:stretch>
            <a:fillRect/>
          </a:stretch>
        </p:blipFill>
        <p:spPr>
          <a:xfrm>
            <a:off x="2142147" y="2480106"/>
            <a:ext cx="5909900" cy="1565072"/>
          </a:xfrm>
          <a:prstGeom prst="rect">
            <a:avLst/>
          </a:prstGeom>
        </p:spPr>
      </p:pic>
    </p:spTree>
    <p:extLst>
      <p:ext uri="{BB962C8B-B14F-4D97-AF65-F5344CB8AC3E}">
        <p14:creationId xmlns:p14="http://schemas.microsoft.com/office/powerpoint/2010/main" val="71367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5154295"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a:t>
            </a:r>
            <a:r>
              <a:rPr sz="3600" dirty="0"/>
              <a:t> </a:t>
            </a:r>
            <a:r>
              <a:rPr sz="3600" spc="50" dirty="0"/>
              <a:t>MAN</a:t>
            </a:r>
            <a:endParaRPr sz="3600" dirty="0"/>
          </a:p>
        </p:txBody>
      </p:sp>
      <p:sp>
        <p:nvSpPr>
          <p:cNvPr id="4" name="object 4"/>
          <p:cNvSpPr txBox="1"/>
          <p:nvPr/>
        </p:nvSpPr>
        <p:spPr>
          <a:xfrm>
            <a:off x="1233802" y="2494975"/>
            <a:ext cx="6543040" cy="1932580"/>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Georgia"/>
              </a:rPr>
              <a:t>Uses</a:t>
            </a:r>
            <a:r>
              <a:rPr spc="-15" dirty="0">
                <a:solidFill>
                  <a:srgbClr val="FFFFFF"/>
                </a:solidFill>
                <a:cs typeface="Georgia"/>
              </a:rPr>
              <a:t> </a:t>
            </a:r>
            <a:r>
              <a:rPr spc="120" dirty="0">
                <a:solidFill>
                  <a:srgbClr val="FFFFFF"/>
                </a:solidFill>
                <a:cs typeface="Georgia"/>
              </a:rPr>
              <a:t>comparatively</a:t>
            </a:r>
            <a:r>
              <a:rPr spc="-130" dirty="0">
                <a:solidFill>
                  <a:srgbClr val="FFFFFF"/>
                </a:solidFill>
                <a:cs typeface="Georgia"/>
              </a:rPr>
              <a:t> </a:t>
            </a:r>
            <a:r>
              <a:rPr spc="125" dirty="0">
                <a:solidFill>
                  <a:srgbClr val="FFFFFF"/>
                </a:solidFill>
                <a:cs typeface="Georgia"/>
              </a:rPr>
              <a:t>expensive</a:t>
            </a:r>
            <a:r>
              <a:rPr spc="-110" dirty="0">
                <a:solidFill>
                  <a:srgbClr val="FFFFFF"/>
                </a:solidFill>
                <a:cs typeface="Georgia"/>
              </a:rPr>
              <a:t> </a:t>
            </a:r>
            <a:r>
              <a:rPr spc="165" dirty="0">
                <a:solidFill>
                  <a:srgbClr val="FFFFFF"/>
                </a:solidFill>
                <a:cs typeface="Georgia"/>
              </a:rPr>
              <a:t>devices</a:t>
            </a:r>
            <a:r>
              <a:rPr spc="-165" dirty="0">
                <a:solidFill>
                  <a:srgbClr val="FFFFFF"/>
                </a:solidFill>
                <a:cs typeface="Georgia"/>
              </a:rPr>
              <a:t> </a:t>
            </a:r>
            <a:r>
              <a:rPr spc="90" dirty="0">
                <a:solidFill>
                  <a:srgbClr val="FFFFFF"/>
                </a:solidFill>
                <a:cs typeface="Georgia"/>
              </a:rPr>
              <a:t>than</a:t>
            </a:r>
            <a:r>
              <a:rPr spc="35" dirty="0">
                <a:solidFill>
                  <a:srgbClr val="FFFFFF"/>
                </a:solidFill>
                <a:cs typeface="Georgia"/>
              </a:rPr>
              <a:t> </a:t>
            </a:r>
            <a:r>
              <a:rPr spc="145" dirty="0">
                <a:solidFill>
                  <a:srgbClr val="FFFFFF"/>
                </a:solidFill>
                <a:cs typeface="Georgia"/>
              </a:rPr>
              <a:t>used</a:t>
            </a:r>
            <a:r>
              <a:rPr spc="-20" dirty="0">
                <a:solidFill>
                  <a:srgbClr val="FFFFFF"/>
                </a:solidFill>
                <a:cs typeface="Georgia"/>
              </a:rPr>
              <a:t> </a:t>
            </a:r>
            <a:r>
              <a:rPr spc="-25" dirty="0">
                <a:solidFill>
                  <a:srgbClr val="FFFFFF"/>
                </a:solidFill>
                <a:cs typeface="Georgia"/>
              </a:rPr>
              <a:t>in</a:t>
            </a:r>
            <a:r>
              <a:rPr spc="-40" dirty="0">
                <a:solidFill>
                  <a:srgbClr val="FFFFFF"/>
                </a:solidFill>
                <a:cs typeface="Georgia"/>
              </a:rPr>
              <a:t> </a:t>
            </a:r>
            <a:r>
              <a:rPr spc="-85" dirty="0">
                <a:solidFill>
                  <a:srgbClr val="FFFFFF"/>
                </a:solidFill>
                <a:cs typeface="Georgia"/>
              </a:rPr>
              <a:t>LAN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40" dirty="0">
                <a:solidFill>
                  <a:srgbClr val="FFFFFF"/>
                </a:solidFill>
                <a:cs typeface="Georgia"/>
              </a:rPr>
              <a:t>Low </a:t>
            </a:r>
            <a:r>
              <a:rPr spc="10" dirty="0">
                <a:solidFill>
                  <a:srgbClr val="FFFFFF"/>
                </a:solidFill>
                <a:cs typeface="Georgia"/>
              </a:rPr>
              <a:t>transmission</a:t>
            </a:r>
            <a:r>
              <a:rPr spc="-210" dirty="0">
                <a:solidFill>
                  <a:srgbClr val="FFFFFF"/>
                </a:solidFill>
                <a:cs typeface="Georgia"/>
              </a:rPr>
              <a:t> </a:t>
            </a:r>
            <a:r>
              <a:rPr spc="195" dirty="0">
                <a:solidFill>
                  <a:srgbClr val="FFFFFF"/>
                </a:solidFill>
                <a:cs typeface="Georgia"/>
              </a:rPr>
              <a:t>speed</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0" dirty="0">
                <a:solidFill>
                  <a:srgbClr val="FFFFFF"/>
                </a:solidFill>
                <a:cs typeface="Georgia"/>
              </a:rPr>
              <a:t>Complex </a:t>
            </a:r>
            <a:r>
              <a:rPr spc="90" dirty="0">
                <a:solidFill>
                  <a:srgbClr val="FFFFFF"/>
                </a:solidFill>
                <a:cs typeface="Georgia"/>
              </a:rPr>
              <a:t>to</a:t>
            </a:r>
            <a:r>
              <a:rPr spc="-225" dirty="0">
                <a:solidFill>
                  <a:srgbClr val="FFFFFF"/>
                </a:solidFill>
                <a:cs typeface="Georgia"/>
              </a:rPr>
              <a:t> </a:t>
            </a:r>
            <a:r>
              <a:rPr spc="65" dirty="0">
                <a:solidFill>
                  <a:srgbClr val="FFFFFF"/>
                </a:solidFill>
                <a:cs typeface="Georgia"/>
              </a:rPr>
              <a:t>establish</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65" dirty="0">
                <a:solidFill>
                  <a:srgbClr val="FFFFFF"/>
                </a:solidFill>
                <a:cs typeface="Georgia"/>
              </a:rPr>
              <a:t>Expensive </a:t>
            </a:r>
            <a:r>
              <a:rPr spc="90" dirty="0">
                <a:solidFill>
                  <a:srgbClr val="FFFFFF"/>
                </a:solidFill>
                <a:cs typeface="Georgia"/>
              </a:rPr>
              <a:t>to</a:t>
            </a:r>
            <a:r>
              <a:rPr spc="-145" dirty="0">
                <a:solidFill>
                  <a:srgbClr val="FFFFFF"/>
                </a:solidFill>
                <a:cs typeface="Georgia"/>
              </a:rPr>
              <a:t> </a:t>
            </a:r>
            <a:r>
              <a:rPr spc="-35" dirty="0">
                <a:solidFill>
                  <a:srgbClr val="FFFFFF"/>
                </a:solidFill>
                <a:cs typeface="Georgia"/>
              </a:rPr>
              <a:t>run</a:t>
            </a:r>
            <a:endParaRPr dirty="0">
              <a:cs typeface="Georgia"/>
            </a:endParaRPr>
          </a:p>
        </p:txBody>
      </p:sp>
      <p:sp>
        <p:nvSpPr>
          <p:cNvPr id="7" name="Slide Number Placeholder 6">
            <a:extLst>
              <a:ext uri="{FF2B5EF4-FFF2-40B4-BE49-F238E27FC236}">
                <a16:creationId xmlns:a16="http://schemas.microsoft.com/office/drawing/2014/main" id="{E9023323-0F5F-4A48-9C25-325373E93827}"/>
              </a:ext>
            </a:extLst>
          </p:cNvPr>
          <p:cNvSpPr>
            <a:spLocks noGrp="1"/>
          </p:cNvSpPr>
          <p:nvPr>
            <p:ph type="sldNum" sz="quarter" idx="12"/>
          </p:nvPr>
        </p:nvSpPr>
        <p:spPr/>
        <p:txBody>
          <a:bodyPr/>
          <a:lstStyle/>
          <a:p>
            <a:fld id="{D57F1E4F-1CFF-5643-939E-02111984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5760720" cy="575310"/>
          </a:xfrm>
          <a:prstGeom prst="rect">
            <a:avLst/>
          </a:prstGeom>
        </p:spPr>
        <p:txBody>
          <a:bodyPr vert="horz" wrap="square" lIns="0" tIns="13335" rIns="0" bIns="0" rtlCol="0">
            <a:spAutoFit/>
          </a:bodyPr>
          <a:lstStyle/>
          <a:p>
            <a:pPr marL="12700">
              <a:lnSpc>
                <a:spcPct val="100000"/>
              </a:lnSpc>
              <a:spcBef>
                <a:spcPts val="105"/>
              </a:spcBef>
            </a:pPr>
            <a:r>
              <a:rPr sz="3600" spc="50" dirty="0"/>
              <a:t>WAN(Wide </a:t>
            </a:r>
            <a:r>
              <a:rPr sz="3600" spc="250" dirty="0"/>
              <a:t>Area</a:t>
            </a:r>
            <a:r>
              <a:rPr sz="3600" spc="480" dirty="0"/>
              <a:t> </a:t>
            </a:r>
            <a:r>
              <a:rPr sz="3600" spc="50" dirty="0"/>
              <a:t>Network)</a:t>
            </a:r>
            <a:endParaRPr sz="3600"/>
          </a:p>
        </p:txBody>
      </p:sp>
      <p:sp>
        <p:nvSpPr>
          <p:cNvPr id="4" name="object 4"/>
          <p:cNvSpPr txBox="1"/>
          <p:nvPr/>
        </p:nvSpPr>
        <p:spPr>
          <a:xfrm>
            <a:off x="1233802" y="2494975"/>
            <a:ext cx="4149725" cy="2971326"/>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25" dirty="0">
                <a:solidFill>
                  <a:srgbClr val="FFFFFF"/>
                </a:solidFill>
                <a:cs typeface="Georgia"/>
              </a:rPr>
              <a:t>Two </a:t>
            </a:r>
            <a:r>
              <a:rPr spc="10" dirty="0">
                <a:solidFill>
                  <a:srgbClr val="FFFFFF"/>
                </a:solidFill>
                <a:cs typeface="Georgia"/>
              </a:rPr>
              <a:t>or </a:t>
            </a:r>
            <a:r>
              <a:rPr spc="130" dirty="0">
                <a:solidFill>
                  <a:srgbClr val="FFFFFF"/>
                </a:solidFill>
                <a:cs typeface="Georgia"/>
              </a:rPr>
              <a:t>more </a:t>
            </a:r>
            <a:r>
              <a:rPr spc="-80" dirty="0">
                <a:solidFill>
                  <a:srgbClr val="FFFFFF"/>
                </a:solidFill>
                <a:cs typeface="Georgia"/>
              </a:rPr>
              <a:t>LANs</a:t>
            </a:r>
            <a:r>
              <a:rPr spc="-125" dirty="0">
                <a:solidFill>
                  <a:srgbClr val="FFFFFF"/>
                </a:solidFill>
                <a:cs typeface="Georgia"/>
              </a:rPr>
              <a:t> </a:t>
            </a:r>
            <a:r>
              <a:rPr spc="210" dirty="0">
                <a:solidFill>
                  <a:srgbClr val="FFFFFF"/>
                </a:solidFill>
                <a:cs typeface="Georgia"/>
              </a:rPr>
              <a:t>connected</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45" dirty="0">
                <a:solidFill>
                  <a:srgbClr val="FFFFFF"/>
                </a:solidFill>
                <a:cs typeface="Georgia"/>
              </a:rPr>
              <a:t>Over</a:t>
            </a:r>
            <a:r>
              <a:rPr spc="-85" dirty="0">
                <a:solidFill>
                  <a:srgbClr val="FFFFFF"/>
                </a:solidFill>
                <a:cs typeface="Georgia"/>
              </a:rPr>
              <a:t> </a:t>
            </a:r>
            <a:r>
              <a:rPr spc="320" dirty="0">
                <a:solidFill>
                  <a:srgbClr val="FFFFFF"/>
                </a:solidFill>
                <a:cs typeface="Georgia"/>
              </a:rPr>
              <a:t>a</a:t>
            </a:r>
            <a:r>
              <a:rPr spc="55" dirty="0">
                <a:solidFill>
                  <a:srgbClr val="FFFFFF"/>
                </a:solidFill>
                <a:cs typeface="Georgia"/>
              </a:rPr>
              <a:t> </a:t>
            </a:r>
            <a:r>
              <a:rPr spc="114" dirty="0">
                <a:solidFill>
                  <a:srgbClr val="FFFFFF"/>
                </a:solidFill>
                <a:cs typeface="Georgia"/>
              </a:rPr>
              <a:t>large</a:t>
            </a:r>
            <a:r>
              <a:rPr spc="-35" dirty="0">
                <a:solidFill>
                  <a:srgbClr val="FFFFFF"/>
                </a:solidFill>
                <a:cs typeface="Georgia"/>
              </a:rPr>
              <a:t> </a:t>
            </a:r>
            <a:r>
              <a:rPr spc="165" dirty="0">
                <a:solidFill>
                  <a:srgbClr val="FFFFFF"/>
                </a:solidFill>
                <a:cs typeface="Georgia"/>
              </a:rPr>
              <a:t>geographic</a:t>
            </a:r>
            <a:r>
              <a:rPr spc="45" dirty="0">
                <a:solidFill>
                  <a:srgbClr val="FFFFFF"/>
                </a:solidFill>
                <a:cs typeface="Georgia"/>
              </a:rPr>
              <a:t> </a:t>
            </a:r>
            <a:r>
              <a:rPr spc="180" dirty="0">
                <a:solidFill>
                  <a:srgbClr val="FFFFFF"/>
                </a:solidFill>
                <a:cs typeface="Georgia"/>
              </a:rPr>
              <a:t>area</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Georgia"/>
              </a:rPr>
              <a:t>Typically</a:t>
            </a:r>
            <a:r>
              <a:rPr spc="-210" dirty="0">
                <a:solidFill>
                  <a:srgbClr val="FFFFFF"/>
                </a:solidFill>
                <a:cs typeface="Georgia"/>
              </a:rPr>
              <a:t> </a:t>
            </a:r>
            <a:r>
              <a:rPr spc="114" dirty="0">
                <a:solidFill>
                  <a:srgbClr val="FFFFFF"/>
                </a:solidFill>
                <a:cs typeface="Georgia"/>
              </a:rPr>
              <a:t>use</a:t>
            </a:r>
            <a:r>
              <a:rPr spc="-40" dirty="0">
                <a:solidFill>
                  <a:srgbClr val="FFFFFF"/>
                </a:solidFill>
                <a:cs typeface="Georgia"/>
              </a:rPr>
              <a:t> </a:t>
            </a:r>
            <a:r>
              <a:rPr spc="105" dirty="0">
                <a:solidFill>
                  <a:srgbClr val="FFFFFF"/>
                </a:solidFill>
                <a:cs typeface="Georgia"/>
              </a:rPr>
              <a:t>public</a:t>
            </a:r>
            <a:r>
              <a:rPr spc="-35" dirty="0">
                <a:solidFill>
                  <a:srgbClr val="FFFFFF"/>
                </a:solidFill>
                <a:cs typeface="Georgia"/>
              </a:rPr>
              <a:t> </a:t>
            </a:r>
            <a:r>
              <a:rPr spc="10" dirty="0">
                <a:solidFill>
                  <a:srgbClr val="FFFFFF"/>
                </a:solidFill>
                <a:cs typeface="Georgia"/>
              </a:rPr>
              <a:t>or</a:t>
            </a:r>
            <a:r>
              <a:rPr spc="-10" dirty="0">
                <a:solidFill>
                  <a:srgbClr val="FFFFFF"/>
                </a:solidFill>
                <a:cs typeface="Georgia"/>
              </a:rPr>
              <a:t> </a:t>
            </a:r>
            <a:r>
              <a:rPr spc="170" dirty="0">
                <a:solidFill>
                  <a:srgbClr val="FFFFFF"/>
                </a:solidFill>
                <a:cs typeface="Georgia"/>
              </a:rPr>
              <a:t>leased</a:t>
            </a:r>
            <a:r>
              <a:rPr spc="-100" dirty="0">
                <a:solidFill>
                  <a:srgbClr val="FFFFFF"/>
                </a:solidFill>
                <a:cs typeface="Georgia"/>
              </a:rPr>
              <a:t> </a:t>
            </a:r>
            <a:r>
              <a:rPr spc="30" dirty="0">
                <a:solidFill>
                  <a:srgbClr val="FFFFFF"/>
                </a:solidFill>
                <a:cs typeface="Georgia"/>
              </a:rPr>
              <a:t>lines</a:t>
            </a:r>
            <a:endParaRPr dirty="0">
              <a:cs typeface="Georgia"/>
            </a:endParaRPr>
          </a:p>
          <a:p>
            <a:pPr marL="469900" indent="-285750">
              <a:lnSpc>
                <a:spcPct val="100000"/>
              </a:lnSpc>
              <a:spcBef>
                <a:spcPts val="1015"/>
              </a:spcBef>
              <a:buClr>
                <a:schemeClr val="bg2">
                  <a:lumMod val="60000"/>
                  <a:lumOff val="40000"/>
                </a:schemeClr>
              </a:buClr>
              <a:buFont typeface="Wingdings 3" panose="05040102010807070707" pitchFamily="18" charset="2"/>
              <a:buChar char="u"/>
              <a:tabLst>
                <a:tab pos="469900" algn="l"/>
              </a:tabLst>
            </a:pPr>
            <a:r>
              <a:rPr sz="1600" spc="110" dirty="0">
                <a:solidFill>
                  <a:srgbClr val="FFFFFF"/>
                </a:solidFill>
                <a:cs typeface="Georgia"/>
              </a:rPr>
              <a:t>Phone</a:t>
            </a:r>
            <a:r>
              <a:rPr sz="1600" spc="90" dirty="0">
                <a:solidFill>
                  <a:srgbClr val="FFFFFF"/>
                </a:solidFill>
                <a:cs typeface="Georgia"/>
              </a:rPr>
              <a:t> </a:t>
            </a:r>
            <a:r>
              <a:rPr sz="1600" spc="-5" dirty="0">
                <a:solidFill>
                  <a:srgbClr val="FFFFFF"/>
                </a:solidFill>
                <a:cs typeface="Georgia"/>
              </a:rPr>
              <a:t>lines</a:t>
            </a:r>
            <a:endParaRPr sz="1600" dirty="0">
              <a:cs typeface="Georgia"/>
            </a:endParaRPr>
          </a:p>
          <a:p>
            <a:pPr marL="469900" indent="-285750">
              <a:lnSpc>
                <a:spcPct val="100000"/>
              </a:lnSpc>
              <a:spcBef>
                <a:spcPts val="1070"/>
              </a:spcBef>
              <a:buClr>
                <a:schemeClr val="bg2">
                  <a:lumMod val="60000"/>
                  <a:lumOff val="40000"/>
                </a:schemeClr>
              </a:buClr>
              <a:buFont typeface="Wingdings 3" panose="05040102010807070707" pitchFamily="18" charset="2"/>
              <a:buChar char="u"/>
              <a:tabLst>
                <a:tab pos="469900" algn="l"/>
              </a:tabLst>
            </a:pPr>
            <a:r>
              <a:rPr sz="1600" spc="35" dirty="0">
                <a:solidFill>
                  <a:srgbClr val="FFFFFF"/>
                </a:solidFill>
                <a:cs typeface="Georgia"/>
              </a:rPr>
              <a:t>Satellite</a:t>
            </a:r>
            <a:endParaRPr sz="1600" dirty="0">
              <a:cs typeface="Georgia"/>
            </a:endParaRPr>
          </a:p>
          <a:p>
            <a:pPr marL="298450" indent="-285750">
              <a:lnSpc>
                <a:spcPct val="100000"/>
              </a:lnSpc>
              <a:spcBef>
                <a:spcPts val="1045"/>
              </a:spcBef>
              <a:buClr>
                <a:schemeClr val="bg2">
                  <a:lumMod val="60000"/>
                  <a:lumOff val="40000"/>
                </a:schemeClr>
              </a:buClr>
              <a:buFont typeface="Wingdings 3" panose="05040102010807070707" pitchFamily="18" charset="2"/>
              <a:buChar char="u"/>
              <a:tabLst>
                <a:tab pos="355600" algn="l"/>
              </a:tabLst>
            </a:pPr>
            <a:r>
              <a:rPr spc="25" dirty="0">
                <a:solidFill>
                  <a:srgbClr val="FFFFFF"/>
                </a:solidFill>
                <a:cs typeface="Georgia"/>
              </a:rPr>
              <a:t>The </a:t>
            </a:r>
            <a:r>
              <a:rPr spc="30" dirty="0">
                <a:solidFill>
                  <a:srgbClr val="FFFFFF"/>
                </a:solidFill>
                <a:cs typeface="Georgia"/>
              </a:rPr>
              <a:t>Internet </a:t>
            </a:r>
            <a:r>
              <a:rPr spc="-80" dirty="0">
                <a:solidFill>
                  <a:srgbClr val="FFFFFF"/>
                </a:solidFill>
                <a:cs typeface="Georgia"/>
              </a:rPr>
              <a:t>is </a:t>
            </a:r>
            <a:r>
              <a:rPr spc="320" dirty="0">
                <a:solidFill>
                  <a:srgbClr val="FFFFFF"/>
                </a:solidFill>
                <a:cs typeface="Georgia"/>
              </a:rPr>
              <a:t>a</a:t>
            </a:r>
            <a:r>
              <a:rPr spc="-55" dirty="0">
                <a:solidFill>
                  <a:srgbClr val="FFFFFF"/>
                </a:solidFill>
                <a:cs typeface="Georgia"/>
              </a:rPr>
              <a:t> </a:t>
            </a:r>
            <a:r>
              <a:rPr spc="-5" dirty="0">
                <a:solidFill>
                  <a:srgbClr val="FFFFFF"/>
                </a:solidFill>
                <a:cs typeface="Georgia"/>
              </a:rPr>
              <a:t>WAN</a:t>
            </a:r>
            <a:endParaRPr dirty="0">
              <a:cs typeface="Georgia"/>
            </a:endParaRPr>
          </a:p>
        </p:txBody>
      </p:sp>
      <p:sp>
        <p:nvSpPr>
          <p:cNvPr id="7" name="object 4">
            <a:extLst>
              <a:ext uri="{FF2B5EF4-FFF2-40B4-BE49-F238E27FC236}">
                <a16:creationId xmlns:a16="http://schemas.microsoft.com/office/drawing/2014/main" id="{C58911CB-91AB-4A17-8C66-35F63AFF3D6B}"/>
              </a:ext>
            </a:extLst>
          </p:cNvPr>
          <p:cNvSpPr/>
          <p:nvPr/>
        </p:nvSpPr>
        <p:spPr>
          <a:xfrm>
            <a:off x="6566272" y="2849732"/>
            <a:ext cx="5625727" cy="4008268"/>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4A45CFDD-140F-4F3C-8FD2-850918AC0B32}"/>
              </a:ext>
            </a:extLst>
          </p:cNvPr>
          <p:cNvSpPr>
            <a:spLocks noGrp="1"/>
          </p:cNvSpPr>
          <p:nvPr>
            <p:ph type="sldNum" sz="quarter" idx="12"/>
          </p:nvPr>
        </p:nvSpPr>
        <p:spPr/>
        <p:txBody>
          <a:bodyPr/>
          <a:lstStyle/>
          <a:p>
            <a:fld id="{D57F1E4F-1CFF-5643-939E-02111984F56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394200" cy="575310"/>
          </a:xfrm>
          <a:prstGeom prst="rect">
            <a:avLst/>
          </a:prstGeom>
        </p:spPr>
        <p:txBody>
          <a:bodyPr vert="horz" wrap="square" lIns="0" tIns="13335" rIns="0" bIns="0" rtlCol="0">
            <a:spAutoFit/>
          </a:bodyPr>
          <a:lstStyle/>
          <a:p>
            <a:pPr marL="12700">
              <a:lnSpc>
                <a:spcPct val="100000"/>
              </a:lnSpc>
              <a:spcBef>
                <a:spcPts val="105"/>
              </a:spcBef>
            </a:pPr>
            <a:r>
              <a:rPr sz="3600" spc="370" dirty="0"/>
              <a:t>Advantage </a:t>
            </a:r>
            <a:r>
              <a:rPr sz="3600" spc="170" dirty="0"/>
              <a:t>of</a:t>
            </a:r>
            <a:r>
              <a:rPr sz="3600" spc="-114" dirty="0"/>
              <a:t> </a:t>
            </a:r>
            <a:r>
              <a:rPr sz="3600" spc="-10" dirty="0"/>
              <a:t>WAN</a:t>
            </a:r>
            <a:endParaRPr sz="3600"/>
          </a:p>
        </p:txBody>
      </p:sp>
      <p:sp>
        <p:nvSpPr>
          <p:cNvPr id="4" name="object 4"/>
          <p:cNvSpPr txBox="1"/>
          <p:nvPr/>
        </p:nvSpPr>
        <p:spPr>
          <a:xfrm>
            <a:off x="1233801" y="2494975"/>
            <a:ext cx="7013553" cy="1250342"/>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05" dirty="0">
                <a:solidFill>
                  <a:srgbClr val="FFFFFF"/>
                </a:solidFill>
                <a:cs typeface="Georgia"/>
              </a:rPr>
              <a:t>Spread </a:t>
            </a:r>
            <a:r>
              <a:rPr spc="114" dirty="0">
                <a:solidFill>
                  <a:srgbClr val="FFFFFF"/>
                </a:solidFill>
                <a:cs typeface="Georgia"/>
              </a:rPr>
              <a:t>large </a:t>
            </a:r>
            <a:r>
              <a:rPr spc="180" dirty="0">
                <a:solidFill>
                  <a:srgbClr val="FFFFFF"/>
                </a:solidFill>
                <a:cs typeface="Georgia"/>
              </a:rPr>
              <a:t>area </a:t>
            </a:r>
            <a:r>
              <a:rPr spc="90" dirty="0">
                <a:solidFill>
                  <a:srgbClr val="FFFFFF"/>
                </a:solidFill>
                <a:cs typeface="Georgia"/>
              </a:rPr>
              <a:t>than </a:t>
            </a:r>
            <a:r>
              <a:rPr spc="-85" dirty="0">
                <a:solidFill>
                  <a:srgbClr val="FFFFFF"/>
                </a:solidFill>
                <a:cs typeface="Georgia"/>
              </a:rPr>
              <a:t>LAN </a:t>
            </a:r>
            <a:r>
              <a:rPr spc="180" dirty="0">
                <a:solidFill>
                  <a:srgbClr val="FFFFFF"/>
                </a:solidFill>
                <a:cs typeface="Georgia"/>
              </a:rPr>
              <a:t>and</a:t>
            </a:r>
            <a:r>
              <a:rPr spc="-290" dirty="0">
                <a:solidFill>
                  <a:srgbClr val="FFFFFF"/>
                </a:solidFill>
                <a:cs typeface="Georgia"/>
              </a:rPr>
              <a:t> </a:t>
            </a:r>
            <a:r>
              <a:rPr spc="20" dirty="0">
                <a:solidFill>
                  <a:srgbClr val="FFFFFF"/>
                </a:solidFill>
                <a:cs typeface="Georgia"/>
              </a:rPr>
              <a:t>MAN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95" dirty="0">
                <a:solidFill>
                  <a:srgbClr val="FFFFFF"/>
                </a:solidFill>
                <a:cs typeface="Georgia"/>
              </a:rPr>
              <a:t> </a:t>
            </a:r>
            <a:r>
              <a:rPr spc="114" dirty="0">
                <a:solidFill>
                  <a:srgbClr val="FFFFFF"/>
                </a:solidFill>
                <a:cs typeface="Georgia"/>
              </a:rPr>
              <a:t>large</a:t>
            </a:r>
            <a:r>
              <a:rPr spc="40" dirty="0">
                <a:solidFill>
                  <a:srgbClr val="FFFFFF"/>
                </a:solidFill>
                <a:cs typeface="Georgia"/>
              </a:rPr>
              <a:t> </a:t>
            </a:r>
            <a:r>
              <a:rPr spc="110" dirty="0">
                <a:solidFill>
                  <a:srgbClr val="FFFFFF"/>
                </a:solidFill>
                <a:cs typeface="Georgia"/>
              </a:rPr>
              <a:t>number</a:t>
            </a:r>
            <a:r>
              <a:rPr spc="-155" dirty="0">
                <a:solidFill>
                  <a:srgbClr val="FFFFFF"/>
                </a:solidFill>
                <a:cs typeface="Georgia"/>
              </a:rPr>
              <a:t> </a:t>
            </a:r>
            <a:r>
              <a:rPr spc="100" dirty="0">
                <a:solidFill>
                  <a:srgbClr val="FFFFFF"/>
                </a:solidFill>
                <a:cs typeface="Georgia"/>
              </a:rPr>
              <a:t>of</a:t>
            </a:r>
            <a:r>
              <a:rPr spc="45" dirty="0">
                <a:solidFill>
                  <a:srgbClr val="FFFFFF"/>
                </a:solidFill>
                <a:cs typeface="Georgia"/>
              </a:rPr>
              <a:t> </a:t>
            </a:r>
            <a:r>
              <a:rPr spc="145" dirty="0">
                <a:solidFill>
                  <a:srgbClr val="FFFFFF"/>
                </a:solidFill>
                <a:cs typeface="Georgia"/>
              </a:rPr>
              <a:t>computer</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220" dirty="0">
                <a:solidFill>
                  <a:srgbClr val="FFFFFF"/>
                </a:solidFill>
                <a:cs typeface="Georgia"/>
              </a:rPr>
              <a:t> </a:t>
            </a:r>
            <a:r>
              <a:rPr spc="-25" dirty="0">
                <a:solidFill>
                  <a:srgbClr val="FFFFFF"/>
                </a:solidFill>
                <a:cs typeface="Georgia"/>
              </a:rPr>
              <a:t>dissimilar </a:t>
            </a:r>
            <a:r>
              <a:rPr spc="65" dirty="0">
                <a:solidFill>
                  <a:srgbClr val="FFFFFF"/>
                </a:solidFill>
                <a:cs typeface="Georgia"/>
              </a:rPr>
              <a:t>network</a:t>
            </a:r>
            <a:endParaRPr dirty="0">
              <a:cs typeface="Georgia"/>
            </a:endParaRPr>
          </a:p>
        </p:txBody>
      </p:sp>
      <p:sp>
        <p:nvSpPr>
          <p:cNvPr id="7" name="Slide Number Placeholder 6">
            <a:extLst>
              <a:ext uri="{FF2B5EF4-FFF2-40B4-BE49-F238E27FC236}">
                <a16:creationId xmlns:a16="http://schemas.microsoft.com/office/drawing/2014/main" id="{6062078D-21E4-4123-8F8C-6D5A3FB709B8}"/>
              </a:ext>
            </a:extLst>
          </p:cNvPr>
          <p:cNvSpPr>
            <a:spLocks noGrp="1"/>
          </p:cNvSpPr>
          <p:nvPr>
            <p:ph type="sldNum" sz="quarter" idx="12"/>
          </p:nvPr>
        </p:nvSpPr>
        <p:spPr/>
        <p:txBody>
          <a:bodyPr/>
          <a:lstStyle/>
          <a:p>
            <a:fld id="{D57F1E4F-1CFF-5643-939E-02111984F56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3"/>
            <a:ext cx="6756101" cy="567463"/>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a:t>
            </a:r>
            <a:r>
              <a:rPr sz="3600" spc="10" dirty="0"/>
              <a:t> </a:t>
            </a:r>
            <a:r>
              <a:rPr sz="3600" spc="-10" dirty="0"/>
              <a:t>WAN</a:t>
            </a:r>
            <a:endParaRPr sz="3600" dirty="0"/>
          </a:p>
        </p:txBody>
      </p:sp>
      <p:sp>
        <p:nvSpPr>
          <p:cNvPr id="4" name="object 4"/>
          <p:cNvSpPr txBox="1"/>
          <p:nvPr/>
        </p:nvSpPr>
        <p:spPr>
          <a:xfrm>
            <a:off x="1233802" y="2494975"/>
            <a:ext cx="8179434" cy="1932580"/>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1800" spc="65" dirty="0">
                <a:solidFill>
                  <a:srgbClr val="FFFFFF"/>
                </a:solidFill>
                <a:cs typeface="Georgia"/>
              </a:rPr>
              <a:t>Expensive</a:t>
            </a:r>
            <a:endParaRPr sz="18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1800" spc="-25" dirty="0">
                <a:solidFill>
                  <a:srgbClr val="FFFFFF"/>
                </a:solidFill>
                <a:cs typeface="Georgia"/>
              </a:rPr>
              <a:t>Transmission</a:t>
            </a:r>
            <a:r>
              <a:rPr sz="1800" spc="-114" dirty="0">
                <a:solidFill>
                  <a:srgbClr val="FFFFFF"/>
                </a:solidFill>
                <a:cs typeface="Georgia"/>
              </a:rPr>
              <a:t> </a:t>
            </a:r>
            <a:r>
              <a:rPr sz="1800" spc="195" dirty="0">
                <a:solidFill>
                  <a:srgbClr val="FFFFFF"/>
                </a:solidFill>
                <a:cs typeface="Georgia"/>
              </a:rPr>
              <a:t>speed</a:t>
            </a:r>
            <a:r>
              <a:rPr sz="1800" spc="-20" dirty="0">
                <a:solidFill>
                  <a:srgbClr val="FFFFFF"/>
                </a:solidFill>
                <a:cs typeface="Georgia"/>
              </a:rPr>
              <a:t> </a:t>
            </a:r>
            <a:r>
              <a:rPr sz="1800" spc="105" dirty="0">
                <a:solidFill>
                  <a:srgbClr val="FFFFFF"/>
                </a:solidFill>
                <a:cs typeface="Georgia"/>
              </a:rPr>
              <a:t>low</a:t>
            </a:r>
            <a:r>
              <a:rPr sz="1800" spc="-60" dirty="0">
                <a:solidFill>
                  <a:srgbClr val="FFFFFF"/>
                </a:solidFill>
                <a:cs typeface="Georgia"/>
              </a:rPr>
              <a:t> </a:t>
            </a:r>
            <a:r>
              <a:rPr sz="1800" spc="105" dirty="0">
                <a:solidFill>
                  <a:srgbClr val="FFFFFF"/>
                </a:solidFill>
                <a:cs typeface="Georgia"/>
              </a:rPr>
              <a:t>as</a:t>
            </a:r>
            <a:r>
              <a:rPr sz="1800" spc="60" dirty="0">
                <a:solidFill>
                  <a:srgbClr val="FFFFFF"/>
                </a:solidFill>
                <a:cs typeface="Georgia"/>
              </a:rPr>
              <a:t> </a:t>
            </a:r>
            <a:r>
              <a:rPr sz="1800" spc="195" dirty="0">
                <a:solidFill>
                  <a:srgbClr val="FFFFFF"/>
                </a:solidFill>
                <a:cs typeface="Georgia"/>
              </a:rPr>
              <a:t>compared</a:t>
            </a:r>
            <a:r>
              <a:rPr sz="1800" spc="-90" dirty="0">
                <a:solidFill>
                  <a:srgbClr val="FFFFFF"/>
                </a:solidFill>
                <a:cs typeface="Georgia"/>
              </a:rPr>
              <a:t> </a:t>
            </a:r>
            <a:r>
              <a:rPr sz="1800" spc="90" dirty="0">
                <a:solidFill>
                  <a:srgbClr val="FFFFFF"/>
                </a:solidFill>
                <a:cs typeface="Georgia"/>
              </a:rPr>
              <a:t>to</a:t>
            </a:r>
            <a:r>
              <a:rPr sz="1800" spc="105" dirty="0">
                <a:solidFill>
                  <a:srgbClr val="FFFFFF"/>
                </a:solidFill>
                <a:cs typeface="Georgia"/>
              </a:rPr>
              <a:t> </a:t>
            </a:r>
            <a:r>
              <a:rPr sz="1800" spc="-85" dirty="0">
                <a:solidFill>
                  <a:srgbClr val="FFFFFF"/>
                </a:solidFill>
                <a:cs typeface="Georgia"/>
              </a:rPr>
              <a:t>LAN</a:t>
            </a:r>
            <a:endParaRPr sz="18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spc="150" dirty="0">
                <a:solidFill>
                  <a:srgbClr val="FFFFFF"/>
                </a:solidFill>
                <a:cs typeface="Georgia"/>
              </a:rPr>
              <a:t>Complex</a:t>
            </a:r>
            <a:endParaRPr sz="18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dirty="0">
                <a:solidFill>
                  <a:srgbClr val="FFFFFF"/>
                </a:solidFill>
                <a:cs typeface="Georgia"/>
              </a:rPr>
              <a:t>Highly</a:t>
            </a:r>
            <a:r>
              <a:rPr sz="1800" spc="-125" dirty="0">
                <a:solidFill>
                  <a:srgbClr val="FFFFFF"/>
                </a:solidFill>
                <a:cs typeface="Georgia"/>
              </a:rPr>
              <a:t> </a:t>
            </a:r>
            <a:r>
              <a:rPr sz="1800" spc="85" dirty="0">
                <a:solidFill>
                  <a:srgbClr val="FFFFFF"/>
                </a:solidFill>
                <a:cs typeface="Georgia"/>
              </a:rPr>
              <a:t>qualified</a:t>
            </a:r>
            <a:r>
              <a:rPr sz="1800" spc="-170" dirty="0">
                <a:solidFill>
                  <a:srgbClr val="FFFFFF"/>
                </a:solidFill>
                <a:cs typeface="Georgia"/>
              </a:rPr>
              <a:t> </a:t>
            </a:r>
            <a:r>
              <a:rPr sz="1800" spc="80" dirty="0">
                <a:solidFill>
                  <a:srgbClr val="FFFFFF"/>
                </a:solidFill>
                <a:cs typeface="Georgia"/>
              </a:rPr>
              <a:t>personnel</a:t>
            </a:r>
            <a:r>
              <a:rPr sz="1800" spc="-40" dirty="0">
                <a:solidFill>
                  <a:srgbClr val="FFFFFF"/>
                </a:solidFill>
                <a:cs typeface="Georgia"/>
              </a:rPr>
              <a:t> </a:t>
            </a:r>
            <a:r>
              <a:rPr sz="1800" spc="75" dirty="0">
                <a:solidFill>
                  <a:srgbClr val="FFFFFF"/>
                </a:solidFill>
                <a:cs typeface="Georgia"/>
              </a:rPr>
              <a:t>required</a:t>
            </a:r>
            <a:r>
              <a:rPr sz="1800" spc="-10" dirty="0">
                <a:solidFill>
                  <a:srgbClr val="FFFFFF"/>
                </a:solidFill>
                <a:cs typeface="Georgia"/>
              </a:rPr>
              <a:t> </a:t>
            </a:r>
            <a:r>
              <a:rPr sz="1800" spc="90" dirty="0">
                <a:solidFill>
                  <a:srgbClr val="FFFFFF"/>
                </a:solidFill>
                <a:cs typeface="Georgia"/>
              </a:rPr>
              <a:t>to</a:t>
            </a:r>
            <a:r>
              <a:rPr sz="1800" spc="40" dirty="0">
                <a:solidFill>
                  <a:srgbClr val="FFFFFF"/>
                </a:solidFill>
                <a:cs typeface="Georgia"/>
              </a:rPr>
              <a:t> </a:t>
            </a:r>
            <a:r>
              <a:rPr sz="1800" spc="235" dirty="0">
                <a:solidFill>
                  <a:srgbClr val="FFFFFF"/>
                </a:solidFill>
                <a:cs typeface="Georgia"/>
              </a:rPr>
              <a:t>manage</a:t>
            </a:r>
            <a:r>
              <a:rPr sz="1800" spc="50" dirty="0">
                <a:solidFill>
                  <a:srgbClr val="FFFFFF"/>
                </a:solidFill>
                <a:cs typeface="Georgia"/>
              </a:rPr>
              <a:t> </a:t>
            </a:r>
            <a:r>
              <a:rPr sz="1800" spc="10" dirty="0">
                <a:solidFill>
                  <a:srgbClr val="FFFFFF"/>
                </a:solidFill>
                <a:cs typeface="Georgia"/>
              </a:rPr>
              <a:t>,</a:t>
            </a:r>
            <a:r>
              <a:rPr sz="1800" spc="50" dirty="0">
                <a:solidFill>
                  <a:srgbClr val="FFFFFF"/>
                </a:solidFill>
                <a:cs typeface="Georgia"/>
              </a:rPr>
              <a:t> </a:t>
            </a:r>
            <a:r>
              <a:rPr sz="1800" spc="150" dirty="0">
                <a:solidFill>
                  <a:srgbClr val="FFFFFF"/>
                </a:solidFill>
                <a:cs typeface="Georgia"/>
              </a:rPr>
              <a:t>operate</a:t>
            </a:r>
            <a:r>
              <a:rPr sz="1800" spc="125" dirty="0">
                <a:solidFill>
                  <a:srgbClr val="FFFFFF"/>
                </a:solidFill>
                <a:cs typeface="Georgia"/>
              </a:rPr>
              <a:t> </a:t>
            </a:r>
            <a:r>
              <a:rPr sz="1800" spc="180" dirty="0">
                <a:solidFill>
                  <a:srgbClr val="FFFFFF"/>
                </a:solidFill>
                <a:cs typeface="Georgia"/>
              </a:rPr>
              <a:t>and</a:t>
            </a:r>
            <a:r>
              <a:rPr sz="1800" spc="60" dirty="0">
                <a:solidFill>
                  <a:srgbClr val="FFFFFF"/>
                </a:solidFill>
                <a:cs typeface="Georgia"/>
              </a:rPr>
              <a:t> </a:t>
            </a:r>
            <a:r>
              <a:rPr sz="1800" spc="65" dirty="0">
                <a:solidFill>
                  <a:srgbClr val="FFFFFF"/>
                </a:solidFill>
                <a:cs typeface="Georgia"/>
              </a:rPr>
              <a:t>establish</a:t>
            </a:r>
            <a:endParaRPr sz="1800" dirty="0">
              <a:cs typeface="Georgia"/>
            </a:endParaRPr>
          </a:p>
        </p:txBody>
      </p:sp>
      <p:sp>
        <p:nvSpPr>
          <p:cNvPr id="8" name="Slide Number Placeholder 7">
            <a:extLst>
              <a:ext uri="{FF2B5EF4-FFF2-40B4-BE49-F238E27FC236}">
                <a16:creationId xmlns:a16="http://schemas.microsoft.com/office/drawing/2014/main" id="{A30566DE-FB99-4CFC-A185-6BFAEFFAA379}"/>
              </a:ext>
            </a:extLst>
          </p:cNvPr>
          <p:cNvSpPr>
            <a:spLocks noGrp="1"/>
          </p:cNvSpPr>
          <p:nvPr>
            <p:ph type="sldNum" sz="quarter" idx="12"/>
          </p:nvPr>
        </p:nvSpPr>
        <p:spPr/>
        <p:txBody>
          <a:bodyPr/>
          <a:lstStyle/>
          <a:p>
            <a:fld id="{D57F1E4F-1CFF-5643-939E-02111984F56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4"/>
            <a:ext cx="5832823" cy="567463"/>
          </a:xfrm>
          <a:prstGeom prst="rect">
            <a:avLst/>
          </a:prstGeom>
        </p:spPr>
        <p:txBody>
          <a:bodyPr vert="horz" wrap="square" lIns="0" tIns="13335" rIns="0" bIns="0" rtlCol="0">
            <a:spAutoFit/>
          </a:bodyPr>
          <a:lstStyle/>
          <a:p>
            <a:pPr marL="12700">
              <a:lnSpc>
                <a:spcPct val="100000"/>
              </a:lnSpc>
              <a:spcBef>
                <a:spcPts val="105"/>
              </a:spcBef>
            </a:pPr>
            <a:r>
              <a:rPr sz="3600" spc="60" dirty="0"/>
              <a:t>Network</a:t>
            </a:r>
            <a:r>
              <a:rPr sz="3600" spc="345" dirty="0"/>
              <a:t> </a:t>
            </a:r>
            <a:r>
              <a:rPr sz="3600" spc="175" dirty="0"/>
              <a:t>Topology</a:t>
            </a:r>
            <a:endParaRPr sz="3600" dirty="0"/>
          </a:p>
        </p:txBody>
      </p:sp>
      <p:sp>
        <p:nvSpPr>
          <p:cNvPr id="4" name="object 4"/>
          <p:cNvSpPr txBox="1"/>
          <p:nvPr/>
        </p:nvSpPr>
        <p:spPr>
          <a:xfrm>
            <a:off x="1233802" y="3907089"/>
            <a:ext cx="8435340" cy="553934"/>
          </a:xfrm>
          <a:prstGeom prst="rect">
            <a:avLst/>
          </a:prstGeom>
        </p:spPr>
        <p:txBody>
          <a:bodyPr vert="horz" wrap="square" lIns="0" tIns="10795" rIns="0" bIns="0" rtlCol="0">
            <a:spAutoFit/>
          </a:bodyPr>
          <a:lstStyle/>
          <a:p>
            <a:pPr marL="355600" marR="5080" indent="-343535">
              <a:lnSpc>
                <a:spcPct val="100800"/>
              </a:lnSpc>
              <a:spcBef>
                <a:spcPts val="85"/>
              </a:spcBef>
              <a:buClr>
                <a:schemeClr val="bg2">
                  <a:lumMod val="60000"/>
                  <a:lumOff val="40000"/>
                </a:schemeClr>
              </a:buClr>
              <a:buFont typeface="Wingdings 3" panose="05040102010807070707" pitchFamily="18" charset="2"/>
              <a:buChar char="u"/>
              <a:tabLst>
                <a:tab pos="355600" algn="l"/>
              </a:tabLst>
            </a:pPr>
            <a:r>
              <a:rPr sz="1800" spc="25" dirty="0">
                <a:solidFill>
                  <a:srgbClr val="FFFFFF"/>
                </a:solidFill>
                <a:latin typeface="Georgia"/>
                <a:cs typeface="Georgia"/>
              </a:rPr>
              <a:t>The</a:t>
            </a:r>
            <a:r>
              <a:rPr sz="1800" spc="-35" dirty="0">
                <a:solidFill>
                  <a:srgbClr val="FFFFFF"/>
                </a:solidFill>
                <a:latin typeface="Georgia"/>
                <a:cs typeface="Georgia"/>
              </a:rPr>
              <a:t> </a:t>
            </a:r>
            <a:r>
              <a:rPr sz="1800" spc="90" dirty="0">
                <a:solidFill>
                  <a:srgbClr val="FFFFFF"/>
                </a:solidFill>
                <a:latin typeface="Georgia"/>
                <a:cs typeface="Georgia"/>
              </a:rPr>
              <a:t>physical</a:t>
            </a:r>
            <a:r>
              <a:rPr sz="1800" spc="-45" dirty="0">
                <a:solidFill>
                  <a:srgbClr val="FFFFFF"/>
                </a:solidFill>
                <a:latin typeface="Georgia"/>
                <a:cs typeface="Georgia"/>
              </a:rPr>
              <a:t> </a:t>
            </a:r>
            <a:r>
              <a:rPr sz="1800" spc="100" dirty="0">
                <a:solidFill>
                  <a:srgbClr val="FFFFFF"/>
                </a:solidFill>
                <a:latin typeface="Georgia"/>
                <a:cs typeface="Georgia"/>
              </a:rPr>
              <a:t>layout</a:t>
            </a:r>
            <a:r>
              <a:rPr sz="1800" spc="-75" dirty="0">
                <a:solidFill>
                  <a:srgbClr val="FFFFFF"/>
                </a:solidFill>
                <a:latin typeface="Georgia"/>
                <a:cs typeface="Georgia"/>
              </a:rPr>
              <a:t> </a:t>
            </a:r>
            <a:r>
              <a:rPr sz="1800" spc="25" dirty="0">
                <a:solidFill>
                  <a:srgbClr val="FFFFFF"/>
                </a:solidFill>
                <a:latin typeface="Georgia"/>
                <a:cs typeface="Georgia"/>
              </a:rPr>
              <a:t>with</a:t>
            </a:r>
            <a:r>
              <a:rPr sz="1800" spc="-40" dirty="0">
                <a:solidFill>
                  <a:srgbClr val="FFFFFF"/>
                </a:solidFill>
                <a:latin typeface="Georgia"/>
                <a:cs typeface="Georgia"/>
              </a:rPr>
              <a:t> </a:t>
            </a:r>
            <a:r>
              <a:rPr sz="1800" spc="135" dirty="0">
                <a:solidFill>
                  <a:srgbClr val="FFFFFF"/>
                </a:solidFill>
                <a:latin typeface="Georgia"/>
                <a:cs typeface="Georgia"/>
              </a:rPr>
              <a:t>geometrical</a:t>
            </a:r>
            <a:r>
              <a:rPr sz="1800" spc="-120" dirty="0">
                <a:solidFill>
                  <a:srgbClr val="FFFFFF"/>
                </a:solidFill>
                <a:latin typeface="Georgia"/>
                <a:cs typeface="Georgia"/>
              </a:rPr>
              <a:t> </a:t>
            </a:r>
            <a:r>
              <a:rPr sz="1800" spc="125" dirty="0">
                <a:solidFill>
                  <a:srgbClr val="FFFFFF"/>
                </a:solidFill>
                <a:latin typeface="Georgia"/>
                <a:cs typeface="Georgia"/>
              </a:rPr>
              <a:t>arrangement</a:t>
            </a:r>
            <a:r>
              <a:rPr sz="1800" spc="-75" dirty="0">
                <a:solidFill>
                  <a:srgbClr val="FFFFFF"/>
                </a:solidFill>
                <a:latin typeface="Georgia"/>
                <a:cs typeface="Georgia"/>
              </a:rPr>
              <a:t> </a:t>
            </a:r>
            <a:r>
              <a:rPr sz="1800" spc="100" dirty="0">
                <a:solidFill>
                  <a:srgbClr val="FFFFFF"/>
                </a:solidFill>
                <a:latin typeface="Georgia"/>
                <a:cs typeface="Georgia"/>
              </a:rPr>
              <a:t>of</a:t>
            </a:r>
            <a:r>
              <a:rPr sz="1800" spc="50" dirty="0">
                <a:solidFill>
                  <a:srgbClr val="FFFFFF"/>
                </a:solidFill>
                <a:latin typeface="Georgia"/>
                <a:cs typeface="Georgia"/>
              </a:rPr>
              <a:t> </a:t>
            </a:r>
            <a:r>
              <a:rPr sz="1800" spc="90" dirty="0">
                <a:solidFill>
                  <a:srgbClr val="FFFFFF"/>
                </a:solidFill>
                <a:latin typeface="Georgia"/>
                <a:cs typeface="Georgia"/>
              </a:rPr>
              <a:t>inter-connection</a:t>
            </a:r>
            <a:r>
              <a:rPr sz="1800" spc="-114" dirty="0">
                <a:solidFill>
                  <a:srgbClr val="FFFFFF"/>
                </a:solidFill>
                <a:latin typeface="Georgia"/>
                <a:cs typeface="Georgia"/>
              </a:rPr>
              <a:t> </a:t>
            </a:r>
            <a:r>
              <a:rPr sz="1800" spc="100" dirty="0">
                <a:solidFill>
                  <a:srgbClr val="FFFFFF"/>
                </a:solidFill>
                <a:latin typeface="Georgia"/>
                <a:cs typeface="Georgia"/>
              </a:rPr>
              <a:t>of  </a:t>
            </a:r>
            <a:r>
              <a:rPr sz="1800" spc="145" dirty="0">
                <a:solidFill>
                  <a:srgbClr val="FFFFFF"/>
                </a:solidFill>
                <a:latin typeface="Georgia"/>
                <a:cs typeface="Georgia"/>
              </a:rPr>
              <a:t>computer</a:t>
            </a:r>
            <a:r>
              <a:rPr sz="1800" spc="-155" dirty="0">
                <a:solidFill>
                  <a:srgbClr val="FFFFFF"/>
                </a:solidFill>
                <a:latin typeface="Georgia"/>
                <a:cs typeface="Georgia"/>
              </a:rPr>
              <a:t> </a:t>
            </a:r>
            <a:r>
              <a:rPr sz="1800" spc="-25" dirty="0">
                <a:solidFill>
                  <a:srgbClr val="FFFFFF"/>
                </a:solidFill>
                <a:latin typeface="Georgia"/>
                <a:cs typeface="Georgia"/>
              </a:rPr>
              <a:t>in</a:t>
            </a:r>
            <a:r>
              <a:rPr sz="1800" spc="-40" dirty="0">
                <a:solidFill>
                  <a:srgbClr val="FFFFFF"/>
                </a:solidFill>
                <a:latin typeface="Georgia"/>
                <a:cs typeface="Georgia"/>
              </a:rPr>
              <a:t> </a:t>
            </a:r>
            <a:r>
              <a:rPr sz="1800" spc="320" dirty="0">
                <a:solidFill>
                  <a:srgbClr val="FFFFFF"/>
                </a:solidFill>
                <a:latin typeface="Georgia"/>
                <a:cs typeface="Georgia"/>
              </a:rPr>
              <a:t>a</a:t>
            </a:r>
            <a:r>
              <a:rPr sz="1800" spc="55" dirty="0">
                <a:solidFill>
                  <a:srgbClr val="FFFFFF"/>
                </a:solidFill>
                <a:latin typeface="Georgia"/>
                <a:cs typeface="Georgia"/>
              </a:rPr>
              <a:t> </a:t>
            </a:r>
            <a:r>
              <a:rPr sz="1800" spc="65" dirty="0">
                <a:solidFill>
                  <a:srgbClr val="FFFFFF"/>
                </a:solidFill>
                <a:latin typeface="Georgia"/>
                <a:cs typeface="Georgia"/>
              </a:rPr>
              <a:t>network</a:t>
            </a:r>
            <a:r>
              <a:rPr sz="1800" spc="10" dirty="0">
                <a:solidFill>
                  <a:srgbClr val="FFFFFF"/>
                </a:solidFill>
                <a:latin typeface="Georgia"/>
                <a:cs typeface="Georgia"/>
              </a:rPr>
              <a:t> </a:t>
            </a:r>
            <a:r>
              <a:rPr sz="1800" spc="-80" dirty="0">
                <a:solidFill>
                  <a:srgbClr val="FFFFFF"/>
                </a:solidFill>
                <a:latin typeface="Georgia"/>
                <a:cs typeface="Georgia"/>
              </a:rPr>
              <a:t>is</a:t>
            </a:r>
            <a:r>
              <a:rPr sz="1800" spc="-15" dirty="0">
                <a:solidFill>
                  <a:srgbClr val="FFFFFF"/>
                </a:solidFill>
                <a:latin typeface="Georgia"/>
                <a:cs typeface="Georgia"/>
              </a:rPr>
              <a:t> </a:t>
            </a:r>
            <a:r>
              <a:rPr sz="1800" spc="175" dirty="0">
                <a:solidFill>
                  <a:srgbClr val="FFFFFF"/>
                </a:solidFill>
                <a:latin typeface="Georgia"/>
                <a:cs typeface="Georgia"/>
              </a:rPr>
              <a:t>called</a:t>
            </a:r>
            <a:r>
              <a:rPr sz="1800" spc="-90" dirty="0">
                <a:solidFill>
                  <a:srgbClr val="FFFFFF"/>
                </a:solidFill>
                <a:latin typeface="Georgia"/>
                <a:cs typeface="Georgia"/>
              </a:rPr>
              <a:t> </a:t>
            </a:r>
            <a:r>
              <a:rPr sz="1800" spc="65" dirty="0">
                <a:solidFill>
                  <a:srgbClr val="FFFFFF"/>
                </a:solidFill>
                <a:latin typeface="Georgia"/>
                <a:cs typeface="Georgia"/>
              </a:rPr>
              <a:t>network</a:t>
            </a:r>
            <a:r>
              <a:rPr sz="1800" spc="10" dirty="0">
                <a:solidFill>
                  <a:srgbClr val="FFFFFF"/>
                </a:solidFill>
                <a:latin typeface="Georgia"/>
                <a:cs typeface="Georgia"/>
              </a:rPr>
              <a:t> </a:t>
            </a:r>
            <a:r>
              <a:rPr sz="1800" spc="135" dirty="0">
                <a:solidFill>
                  <a:srgbClr val="FFFFFF"/>
                </a:solidFill>
                <a:latin typeface="Georgia"/>
                <a:cs typeface="Georgia"/>
              </a:rPr>
              <a:t>topology</a:t>
            </a:r>
            <a:endParaRPr sz="1800" dirty="0">
              <a:latin typeface="Georgia"/>
              <a:cs typeface="Georgia"/>
            </a:endParaRPr>
          </a:p>
        </p:txBody>
      </p:sp>
      <p:sp>
        <p:nvSpPr>
          <p:cNvPr id="7" name="Slide Number Placeholder 6">
            <a:extLst>
              <a:ext uri="{FF2B5EF4-FFF2-40B4-BE49-F238E27FC236}">
                <a16:creationId xmlns:a16="http://schemas.microsoft.com/office/drawing/2014/main" id="{60869963-1CA6-495A-BCB9-22C01C04355D}"/>
              </a:ext>
            </a:extLst>
          </p:cNvPr>
          <p:cNvSpPr>
            <a:spLocks noGrp="1"/>
          </p:cNvSpPr>
          <p:nvPr>
            <p:ph type="sldNum" sz="quarter" idx="12"/>
          </p:nvPr>
        </p:nvSpPr>
        <p:spPr/>
        <p:txBody>
          <a:bodyPr/>
          <a:lstStyle/>
          <a:p>
            <a:fld id="{D57F1E4F-1CFF-5643-939E-02111984F56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8007852" cy="567463"/>
          </a:xfrm>
          <a:prstGeom prst="rect">
            <a:avLst/>
          </a:prstGeom>
        </p:spPr>
        <p:txBody>
          <a:bodyPr vert="horz" wrap="square" lIns="0" tIns="13335" rIns="0" bIns="0" rtlCol="0">
            <a:spAutoFit/>
          </a:bodyPr>
          <a:lstStyle/>
          <a:p>
            <a:pPr marL="12700">
              <a:lnSpc>
                <a:spcPct val="100000"/>
              </a:lnSpc>
              <a:spcBef>
                <a:spcPts val="105"/>
              </a:spcBef>
            </a:pPr>
            <a:r>
              <a:rPr sz="3600" spc="55" dirty="0"/>
              <a:t>Types </a:t>
            </a:r>
            <a:r>
              <a:rPr sz="3600" spc="170" dirty="0"/>
              <a:t>of </a:t>
            </a:r>
            <a:r>
              <a:rPr sz="3600" spc="60" dirty="0"/>
              <a:t>Network</a:t>
            </a:r>
            <a:r>
              <a:rPr sz="3600" spc="425" dirty="0"/>
              <a:t> </a:t>
            </a:r>
            <a:r>
              <a:rPr sz="3600" spc="175" dirty="0"/>
              <a:t>Topology</a:t>
            </a:r>
            <a:endParaRPr sz="3600" dirty="0"/>
          </a:p>
        </p:txBody>
      </p:sp>
      <p:sp>
        <p:nvSpPr>
          <p:cNvPr id="4" name="object 4"/>
          <p:cNvSpPr txBox="1"/>
          <p:nvPr/>
        </p:nvSpPr>
        <p:spPr>
          <a:xfrm>
            <a:off x="1233802" y="2494975"/>
            <a:ext cx="2185670" cy="2466060"/>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Georgia"/>
              </a:rPr>
              <a:t>Bus</a:t>
            </a:r>
            <a:r>
              <a:rPr spc="-25"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30" dirty="0">
                <a:solidFill>
                  <a:srgbClr val="FFFFFF"/>
                </a:solidFill>
                <a:cs typeface="Georgia"/>
              </a:rPr>
              <a:t>Ring</a:t>
            </a:r>
            <a:r>
              <a:rPr spc="-90"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Star</a:t>
            </a:r>
            <a:r>
              <a:rPr spc="60" dirty="0">
                <a:solidFill>
                  <a:srgbClr val="FFFFFF"/>
                </a:solidFill>
                <a:cs typeface="Georgia"/>
              </a:rPr>
              <a:t> </a:t>
            </a:r>
            <a:r>
              <a:rPr lang="en-US" spc="135" dirty="0">
                <a:solidFill>
                  <a:srgbClr val="FFFFFF"/>
                </a:solidFill>
                <a:cs typeface="Georgia"/>
              </a:rPr>
              <a:t>T</a:t>
            </a:r>
            <a:r>
              <a:rPr spc="135" dirty="0">
                <a:solidFill>
                  <a:srgbClr val="FFFFFF"/>
                </a:solidFill>
                <a:cs typeface="Georgia"/>
              </a:rPr>
              <a:t>opology</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30" dirty="0">
                <a:solidFill>
                  <a:srgbClr val="FFFFFF"/>
                </a:solidFill>
                <a:cs typeface="Georgia"/>
              </a:rPr>
              <a:t>Tree</a:t>
            </a:r>
            <a:r>
              <a:rPr spc="-50"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990"/>
              </a:spcBef>
              <a:buClr>
                <a:schemeClr val="bg2">
                  <a:lumMod val="60000"/>
                  <a:lumOff val="40000"/>
                </a:schemeClr>
              </a:buClr>
              <a:buFont typeface="Wingdings 3" panose="05040102010807070707" pitchFamily="18" charset="2"/>
              <a:buChar char="u"/>
              <a:tabLst>
                <a:tab pos="355600" algn="l"/>
              </a:tabLst>
            </a:pPr>
            <a:r>
              <a:rPr spc="95" dirty="0">
                <a:solidFill>
                  <a:srgbClr val="FFFFFF"/>
                </a:solidFill>
                <a:cs typeface="Georgia"/>
              </a:rPr>
              <a:t>Mesh</a:t>
            </a:r>
            <a:r>
              <a:rPr spc="-135"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994"/>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Hybrid</a:t>
            </a:r>
            <a:r>
              <a:rPr spc="-25" dirty="0">
                <a:solidFill>
                  <a:srgbClr val="FFFFFF"/>
                </a:solidFill>
                <a:cs typeface="Georgia"/>
              </a:rPr>
              <a:t> </a:t>
            </a:r>
            <a:r>
              <a:rPr spc="105" dirty="0">
                <a:solidFill>
                  <a:srgbClr val="FFFFFF"/>
                </a:solidFill>
                <a:cs typeface="Georgia"/>
              </a:rPr>
              <a:t>Topology</a:t>
            </a:r>
            <a:endParaRPr dirty="0">
              <a:cs typeface="Georgia"/>
            </a:endParaRPr>
          </a:p>
        </p:txBody>
      </p:sp>
      <p:sp>
        <p:nvSpPr>
          <p:cNvPr id="7" name="Slide Number Placeholder 6">
            <a:extLst>
              <a:ext uri="{FF2B5EF4-FFF2-40B4-BE49-F238E27FC236}">
                <a16:creationId xmlns:a16="http://schemas.microsoft.com/office/drawing/2014/main" id="{9F4A6FF4-0830-4C8D-9698-15A10BB5ED56}"/>
              </a:ext>
            </a:extLst>
          </p:cNvPr>
          <p:cNvSpPr>
            <a:spLocks noGrp="1"/>
          </p:cNvSpPr>
          <p:nvPr>
            <p:ph type="sldNum" sz="quarter" idx="12"/>
          </p:nvPr>
        </p:nvSpPr>
        <p:spPr/>
        <p:txBody>
          <a:bodyPr/>
          <a:lstStyle/>
          <a:p>
            <a:fld id="{D57F1E4F-1CFF-5643-939E-02111984F56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625" y="217257"/>
            <a:ext cx="5069344" cy="567463"/>
          </a:xfrm>
          <a:prstGeom prst="rect">
            <a:avLst/>
          </a:prstGeom>
        </p:spPr>
        <p:txBody>
          <a:bodyPr vert="horz" wrap="square" lIns="0" tIns="13335" rIns="0" bIns="0" rtlCol="0">
            <a:spAutoFit/>
          </a:bodyPr>
          <a:lstStyle/>
          <a:p>
            <a:pPr marL="12700">
              <a:lnSpc>
                <a:spcPct val="100000"/>
              </a:lnSpc>
              <a:spcBef>
                <a:spcPts val="105"/>
              </a:spcBef>
            </a:pPr>
            <a:r>
              <a:rPr sz="3600" spc="-105" dirty="0"/>
              <a:t>Bus</a:t>
            </a:r>
            <a:r>
              <a:rPr sz="3600" spc="60" dirty="0"/>
              <a:t> </a:t>
            </a:r>
            <a:r>
              <a:rPr sz="3600" spc="175" dirty="0"/>
              <a:t>Topology</a:t>
            </a:r>
            <a:endParaRPr sz="3600" dirty="0"/>
          </a:p>
        </p:txBody>
      </p:sp>
      <p:sp>
        <p:nvSpPr>
          <p:cNvPr id="4" name="object 4"/>
          <p:cNvSpPr txBox="1"/>
          <p:nvPr/>
        </p:nvSpPr>
        <p:spPr>
          <a:xfrm>
            <a:off x="230625" y="1115027"/>
            <a:ext cx="8301355"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1800" spc="-45" dirty="0">
                <a:solidFill>
                  <a:srgbClr val="FFFFFF"/>
                </a:solidFill>
                <a:cs typeface="Georgia"/>
              </a:rPr>
              <a:t>Bus</a:t>
            </a:r>
            <a:r>
              <a:rPr sz="1800" spc="-10" dirty="0">
                <a:solidFill>
                  <a:srgbClr val="FFFFFF"/>
                </a:solidFill>
                <a:cs typeface="Georgia"/>
              </a:rPr>
              <a:t> </a:t>
            </a:r>
            <a:r>
              <a:rPr sz="1800" spc="135" dirty="0">
                <a:solidFill>
                  <a:srgbClr val="FFFFFF"/>
                </a:solidFill>
                <a:cs typeface="Georgia"/>
              </a:rPr>
              <a:t>topology</a:t>
            </a:r>
            <a:r>
              <a:rPr sz="1800" spc="-50" dirty="0">
                <a:solidFill>
                  <a:srgbClr val="FFFFFF"/>
                </a:solidFill>
                <a:cs typeface="Georgia"/>
              </a:rPr>
              <a:t> </a:t>
            </a:r>
            <a:r>
              <a:rPr sz="1800" spc="160" dirty="0">
                <a:solidFill>
                  <a:srgbClr val="FFFFFF"/>
                </a:solidFill>
                <a:cs typeface="Georgia"/>
              </a:rPr>
              <a:t>connects</a:t>
            </a:r>
            <a:r>
              <a:rPr sz="1800" spc="-85" dirty="0">
                <a:solidFill>
                  <a:srgbClr val="FFFFFF"/>
                </a:solidFill>
                <a:cs typeface="Georgia"/>
              </a:rPr>
              <a:t> </a:t>
            </a:r>
            <a:r>
              <a:rPr sz="1800" spc="260" dirty="0">
                <a:solidFill>
                  <a:srgbClr val="FFFFFF"/>
                </a:solidFill>
                <a:cs typeface="Georgia"/>
              </a:rPr>
              <a:t>each</a:t>
            </a:r>
            <a:r>
              <a:rPr sz="1800" spc="45" dirty="0">
                <a:solidFill>
                  <a:srgbClr val="FFFFFF"/>
                </a:solidFill>
                <a:cs typeface="Georgia"/>
              </a:rPr>
              <a:t> </a:t>
            </a:r>
            <a:r>
              <a:rPr sz="1800" spc="145" dirty="0">
                <a:solidFill>
                  <a:srgbClr val="FFFFFF"/>
                </a:solidFill>
                <a:cs typeface="Georgia"/>
              </a:rPr>
              <a:t>computer</a:t>
            </a:r>
            <a:r>
              <a:rPr sz="1800" spc="-150" dirty="0">
                <a:solidFill>
                  <a:srgbClr val="FFFFFF"/>
                </a:solidFill>
                <a:cs typeface="Georgia"/>
              </a:rPr>
              <a:t> </a:t>
            </a:r>
            <a:r>
              <a:rPr sz="1800" spc="90" dirty="0">
                <a:solidFill>
                  <a:srgbClr val="FFFFFF"/>
                </a:solidFill>
                <a:cs typeface="Georgia"/>
              </a:rPr>
              <a:t>to</a:t>
            </a:r>
            <a:r>
              <a:rPr sz="1800" spc="110" dirty="0">
                <a:solidFill>
                  <a:srgbClr val="FFFFFF"/>
                </a:solidFill>
                <a:cs typeface="Georgia"/>
              </a:rPr>
              <a:t> </a:t>
            </a:r>
            <a:r>
              <a:rPr sz="1800" spc="320" dirty="0">
                <a:solidFill>
                  <a:srgbClr val="FFFFFF"/>
                </a:solidFill>
                <a:cs typeface="Georgia"/>
              </a:rPr>
              <a:t>a</a:t>
            </a:r>
            <a:r>
              <a:rPr sz="1800" spc="65" dirty="0">
                <a:solidFill>
                  <a:srgbClr val="FFFFFF"/>
                </a:solidFill>
                <a:cs typeface="Georgia"/>
              </a:rPr>
              <a:t> </a:t>
            </a:r>
            <a:r>
              <a:rPr sz="1800" spc="165" dirty="0">
                <a:solidFill>
                  <a:srgbClr val="FFFFFF"/>
                </a:solidFill>
                <a:cs typeface="Georgia"/>
              </a:rPr>
              <a:t>segment</a:t>
            </a:r>
            <a:r>
              <a:rPr sz="1800" spc="-145" dirty="0">
                <a:solidFill>
                  <a:srgbClr val="FFFFFF"/>
                </a:solidFill>
                <a:cs typeface="Georgia"/>
              </a:rPr>
              <a:t> </a:t>
            </a:r>
            <a:r>
              <a:rPr sz="1800" spc="175" dirty="0">
                <a:solidFill>
                  <a:srgbClr val="FFFFFF"/>
                </a:solidFill>
                <a:cs typeface="Georgia"/>
              </a:rPr>
              <a:t>called</a:t>
            </a:r>
            <a:r>
              <a:rPr sz="1800" spc="-170" dirty="0">
                <a:solidFill>
                  <a:srgbClr val="FFFFFF"/>
                </a:solidFill>
                <a:cs typeface="Georgia"/>
              </a:rPr>
              <a:t> </a:t>
            </a:r>
            <a:r>
              <a:rPr sz="1800" spc="-35" dirty="0">
                <a:solidFill>
                  <a:srgbClr val="FFFFFF"/>
                </a:solidFill>
                <a:cs typeface="Georgia"/>
              </a:rPr>
              <a:t>trunk</a:t>
            </a:r>
            <a:r>
              <a:rPr sz="1800" spc="15" dirty="0">
                <a:solidFill>
                  <a:srgbClr val="FFFFFF"/>
                </a:solidFill>
                <a:cs typeface="Georgia"/>
              </a:rPr>
              <a:t> </a:t>
            </a:r>
            <a:r>
              <a:rPr sz="1800" spc="25" dirty="0">
                <a:solidFill>
                  <a:srgbClr val="FFFFFF"/>
                </a:solidFill>
                <a:cs typeface="Georgia"/>
              </a:rPr>
              <a:t>(bus).</a:t>
            </a:r>
            <a:endParaRPr sz="18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1800" spc="125" dirty="0">
                <a:solidFill>
                  <a:srgbClr val="FFFFFF"/>
                </a:solidFill>
                <a:cs typeface="Georgia"/>
              </a:rPr>
              <a:t>Coaxial </a:t>
            </a:r>
            <a:r>
              <a:rPr sz="1800" spc="170" dirty="0">
                <a:solidFill>
                  <a:srgbClr val="FFFFFF"/>
                </a:solidFill>
                <a:cs typeface="Georgia"/>
              </a:rPr>
              <a:t>cables</a:t>
            </a:r>
            <a:r>
              <a:rPr sz="1800" spc="-275" dirty="0">
                <a:solidFill>
                  <a:srgbClr val="FFFFFF"/>
                </a:solidFill>
                <a:cs typeface="Georgia"/>
              </a:rPr>
              <a:t> </a:t>
            </a:r>
            <a:r>
              <a:rPr sz="1800" spc="125" dirty="0">
                <a:solidFill>
                  <a:srgbClr val="FFFFFF"/>
                </a:solidFill>
                <a:cs typeface="Georgia"/>
              </a:rPr>
              <a:t>are </a:t>
            </a:r>
            <a:r>
              <a:rPr sz="1800" spc="110" dirty="0">
                <a:solidFill>
                  <a:srgbClr val="FFFFFF"/>
                </a:solidFill>
                <a:cs typeface="Georgia"/>
              </a:rPr>
              <a:t>used.</a:t>
            </a:r>
            <a:endParaRPr sz="1800" dirty="0">
              <a:cs typeface="Georgia"/>
            </a:endParaRPr>
          </a:p>
          <a:p>
            <a:pPr marL="298450" indent="-285750">
              <a:lnSpc>
                <a:spcPct val="100000"/>
              </a:lnSpc>
              <a:spcBef>
                <a:spcPts val="990"/>
              </a:spcBef>
              <a:buClr>
                <a:schemeClr val="bg2">
                  <a:lumMod val="60000"/>
                  <a:lumOff val="40000"/>
                </a:schemeClr>
              </a:buClr>
              <a:buFont typeface="Wingdings 3" panose="05040102010807070707" pitchFamily="18" charset="2"/>
              <a:buChar char="u"/>
              <a:tabLst>
                <a:tab pos="355600" algn="l"/>
              </a:tabLst>
            </a:pPr>
            <a:r>
              <a:rPr sz="1800" spc="55" dirty="0">
                <a:solidFill>
                  <a:srgbClr val="FFFFFF"/>
                </a:solidFill>
                <a:cs typeface="Georgia"/>
              </a:rPr>
              <a:t>Consist</a:t>
            </a:r>
            <a:r>
              <a:rPr sz="1800" spc="-150" dirty="0">
                <a:solidFill>
                  <a:srgbClr val="FFFFFF"/>
                </a:solidFill>
                <a:cs typeface="Georgia"/>
              </a:rPr>
              <a:t> </a:t>
            </a:r>
            <a:r>
              <a:rPr sz="1800" spc="100" dirty="0">
                <a:solidFill>
                  <a:srgbClr val="FFFFFF"/>
                </a:solidFill>
                <a:cs typeface="Georgia"/>
              </a:rPr>
              <a:t>of</a:t>
            </a:r>
            <a:r>
              <a:rPr sz="1800" spc="45" dirty="0">
                <a:solidFill>
                  <a:srgbClr val="FFFFFF"/>
                </a:solidFill>
                <a:cs typeface="Georgia"/>
              </a:rPr>
              <a:t> </a:t>
            </a:r>
            <a:r>
              <a:rPr sz="1800" spc="110" dirty="0">
                <a:solidFill>
                  <a:srgbClr val="FFFFFF"/>
                </a:solidFill>
                <a:cs typeface="Georgia"/>
              </a:rPr>
              <a:t>main</a:t>
            </a:r>
            <a:r>
              <a:rPr sz="1800" spc="-114" dirty="0">
                <a:solidFill>
                  <a:srgbClr val="FFFFFF"/>
                </a:solidFill>
                <a:cs typeface="Georgia"/>
              </a:rPr>
              <a:t> </a:t>
            </a:r>
            <a:r>
              <a:rPr sz="1800" spc="215" dirty="0">
                <a:solidFill>
                  <a:srgbClr val="FFFFFF"/>
                </a:solidFill>
                <a:cs typeface="Georgia"/>
              </a:rPr>
              <a:t>cable</a:t>
            </a:r>
            <a:r>
              <a:rPr sz="1800" spc="-35" dirty="0">
                <a:solidFill>
                  <a:srgbClr val="FFFFFF"/>
                </a:solidFill>
                <a:cs typeface="Georgia"/>
              </a:rPr>
              <a:t> </a:t>
            </a:r>
            <a:r>
              <a:rPr sz="1800" spc="25" dirty="0">
                <a:solidFill>
                  <a:srgbClr val="FFFFFF"/>
                </a:solidFill>
                <a:cs typeface="Georgia"/>
              </a:rPr>
              <a:t>with</a:t>
            </a:r>
            <a:r>
              <a:rPr sz="1800" spc="35" dirty="0">
                <a:solidFill>
                  <a:srgbClr val="FFFFFF"/>
                </a:solidFill>
                <a:cs typeface="Georgia"/>
              </a:rPr>
              <a:t> </a:t>
            </a:r>
            <a:r>
              <a:rPr sz="1800" spc="40" dirty="0">
                <a:solidFill>
                  <a:srgbClr val="FFFFFF"/>
                </a:solidFill>
                <a:cs typeface="Georgia"/>
              </a:rPr>
              <a:t>terminators</a:t>
            </a:r>
            <a:r>
              <a:rPr sz="1800" spc="-165" dirty="0">
                <a:solidFill>
                  <a:srgbClr val="FFFFFF"/>
                </a:solidFill>
                <a:cs typeface="Georgia"/>
              </a:rPr>
              <a:t> </a:t>
            </a:r>
            <a:r>
              <a:rPr sz="1800" spc="135" dirty="0">
                <a:solidFill>
                  <a:srgbClr val="FFFFFF"/>
                </a:solidFill>
                <a:cs typeface="Georgia"/>
              </a:rPr>
              <a:t>at</a:t>
            </a:r>
            <a:r>
              <a:rPr sz="1800" spc="75" dirty="0">
                <a:solidFill>
                  <a:srgbClr val="FFFFFF"/>
                </a:solidFill>
                <a:cs typeface="Georgia"/>
              </a:rPr>
              <a:t> </a:t>
            </a:r>
            <a:r>
              <a:rPr sz="1800" spc="110" dirty="0">
                <a:solidFill>
                  <a:srgbClr val="FFFFFF"/>
                </a:solidFill>
                <a:cs typeface="Georgia"/>
              </a:rPr>
              <a:t>both</a:t>
            </a:r>
            <a:r>
              <a:rPr sz="1800" spc="114" dirty="0">
                <a:solidFill>
                  <a:srgbClr val="FFFFFF"/>
                </a:solidFill>
                <a:cs typeface="Georgia"/>
              </a:rPr>
              <a:t> </a:t>
            </a:r>
            <a:r>
              <a:rPr sz="1800" spc="105" dirty="0">
                <a:solidFill>
                  <a:srgbClr val="FFFFFF"/>
                </a:solidFill>
                <a:cs typeface="Georgia"/>
              </a:rPr>
              <a:t>ends.</a:t>
            </a:r>
            <a:endParaRPr sz="1800" dirty="0">
              <a:cs typeface="Georgia"/>
            </a:endParaRPr>
          </a:p>
        </p:txBody>
      </p:sp>
      <p:sp>
        <p:nvSpPr>
          <p:cNvPr id="7" name="object 4">
            <a:extLst>
              <a:ext uri="{FF2B5EF4-FFF2-40B4-BE49-F238E27FC236}">
                <a16:creationId xmlns:a16="http://schemas.microsoft.com/office/drawing/2014/main" id="{5CF0010E-B59E-4739-9B60-31CD533D03DE}"/>
              </a:ext>
            </a:extLst>
          </p:cNvPr>
          <p:cNvSpPr/>
          <p:nvPr/>
        </p:nvSpPr>
        <p:spPr>
          <a:xfrm>
            <a:off x="1965336" y="3081530"/>
            <a:ext cx="7646913" cy="3319515"/>
          </a:xfrm>
          <a:prstGeom prst="rect">
            <a:avLst/>
          </a:prstGeom>
          <a:blipFill>
            <a:blip r:embed="rId2" cstate="print"/>
            <a:stretch>
              <a:fillRect/>
            </a:stretch>
          </a:blipFill>
        </p:spPr>
        <p:txBody>
          <a:bodyPr wrap="square" lIns="0" tIns="0" rIns="0" bIns="0" rtlCol="0"/>
          <a:lstStyle/>
          <a:p>
            <a:endParaRPr dirty="0"/>
          </a:p>
        </p:txBody>
      </p:sp>
      <p:sp>
        <p:nvSpPr>
          <p:cNvPr id="8" name="Slide Number Placeholder 7">
            <a:extLst>
              <a:ext uri="{FF2B5EF4-FFF2-40B4-BE49-F238E27FC236}">
                <a16:creationId xmlns:a16="http://schemas.microsoft.com/office/drawing/2014/main" id="{82E47F47-793B-4A40-8686-E84CE43CC668}"/>
              </a:ext>
            </a:extLst>
          </p:cNvPr>
          <p:cNvSpPr>
            <a:spLocks noGrp="1"/>
          </p:cNvSpPr>
          <p:nvPr>
            <p:ph type="sldNum" sz="quarter" idx="12"/>
          </p:nvPr>
        </p:nvSpPr>
        <p:spPr/>
        <p:txBody>
          <a:bodyPr/>
          <a:lstStyle/>
          <a:p>
            <a:fld id="{D57F1E4F-1CFF-5643-939E-02111984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7750400"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105" dirty="0"/>
              <a:t>Bus</a:t>
            </a:r>
            <a:r>
              <a:rPr sz="3600" spc="-114" dirty="0"/>
              <a:t> </a:t>
            </a:r>
            <a:r>
              <a:rPr sz="3600" spc="175" dirty="0"/>
              <a:t>Topology</a:t>
            </a:r>
            <a:endParaRPr sz="3600" dirty="0"/>
          </a:p>
        </p:txBody>
      </p:sp>
      <p:sp>
        <p:nvSpPr>
          <p:cNvPr id="4" name="object 4"/>
          <p:cNvSpPr txBox="1"/>
          <p:nvPr/>
        </p:nvSpPr>
        <p:spPr>
          <a:xfrm>
            <a:off x="1233802" y="2914710"/>
            <a:ext cx="2828925" cy="826769"/>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z="1800" spc="-5" dirty="0">
                <a:solidFill>
                  <a:srgbClr val="FFFFFF"/>
                </a:solidFill>
                <a:cs typeface="Verdana"/>
              </a:rPr>
              <a:t>Easy </a:t>
            </a:r>
            <a:r>
              <a:rPr sz="1800" spc="-20" dirty="0">
                <a:solidFill>
                  <a:srgbClr val="FFFFFF"/>
                </a:solidFill>
                <a:cs typeface="Verdana"/>
              </a:rPr>
              <a:t>to</a:t>
            </a:r>
            <a:r>
              <a:rPr sz="1800" spc="5" dirty="0">
                <a:solidFill>
                  <a:srgbClr val="FFFFFF"/>
                </a:solidFill>
                <a:cs typeface="Verdana"/>
              </a:rPr>
              <a:t> </a:t>
            </a:r>
            <a:r>
              <a:rPr sz="1800" spc="-10" dirty="0">
                <a:solidFill>
                  <a:srgbClr val="FFFFFF"/>
                </a:solidFill>
                <a:cs typeface="Verdana"/>
              </a:rPr>
              <a:t>setup</a:t>
            </a:r>
            <a:endParaRPr sz="1800"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spc="-30" dirty="0">
                <a:solidFill>
                  <a:srgbClr val="FFFFFF"/>
                </a:solidFill>
                <a:cs typeface="Verdana"/>
              </a:rPr>
              <a:t>Small </a:t>
            </a:r>
            <a:r>
              <a:rPr sz="1800" spc="-15" dirty="0">
                <a:solidFill>
                  <a:srgbClr val="FFFFFF"/>
                </a:solidFill>
                <a:cs typeface="Verdana"/>
              </a:rPr>
              <a:t>amount </a:t>
            </a:r>
            <a:r>
              <a:rPr sz="1800" spc="10" dirty="0">
                <a:solidFill>
                  <a:srgbClr val="FFFFFF"/>
                </a:solidFill>
                <a:cs typeface="Verdana"/>
              </a:rPr>
              <a:t>of</a:t>
            </a:r>
            <a:r>
              <a:rPr sz="1800" spc="135" dirty="0">
                <a:solidFill>
                  <a:srgbClr val="FFFFFF"/>
                </a:solidFill>
                <a:cs typeface="Verdana"/>
              </a:rPr>
              <a:t> </a:t>
            </a:r>
            <a:r>
              <a:rPr sz="1800" spc="-10" dirty="0">
                <a:solidFill>
                  <a:srgbClr val="FFFFFF"/>
                </a:solidFill>
                <a:cs typeface="Verdana"/>
              </a:rPr>
              <a:t>wire</a:t>
            </a:r>
            <a:endParaRPr sz="1800" dirty="0">
              <a:cs typeface="Verdana"/>
            </a:endParaRPr>
          </a:p>
        </p:txBody>
      </p:sp>
      <p:sp>
        <p:nvSpPr>
          <p:cNvPr id="7" name="Slide Number Placeholder 6">
            <a:extLst>
              <a:ext uri="{FF2B5EF4-FFF2-40B4-BE49-F238E27FC236}">
                <a16:creationId xmlns:a16="http://schemas.microsoft.com/office/drawing/2014/main" id="{9AC9DB64-B495-4D92-891F-ED95B0400F32}"/>
              </a:ext>
            </a:extLst>
          </p:cNvPr>
          <p:cNvSpPr>
            <a:spLocks noGrp="1"/>
          </p:cNvSpPr>
          <p:nvPr>
            <p:ph type="sldNum" sz="quarter" idx="12"/>
          </p:nvPr>
        </p:nvSpPr>
        <p:spPr/>
        <p:txBody>
          <a:bodyPr/>
          <a:lstStyle/>
          <a:p>
            <a:fld id="{D57F1E4F-1CFF-5643-939E-02111984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6956425"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105" dirty="0"/>
              <a:t>Bus</a:t>
            </a:r>
            <a:r>
              <a:rPr sz="3600" spc="-15" dirty="0"/>
              <a:t> </a:t>
            </a:r>
            <a:r>
              <a:rPr sz="3600" spc="175" dirty="0"/>
              <a:t>Topology</a:t>
            </a:r>
            <a:endParaRPr sz="3600"/>
          </a:p>
        </p:txBody>
      </p:sp>
      <p:sp>
        <p:nvSpPr>
          <p:cNvPr id="4" name="object 4"/>
          <p:cNvSpPr txBox="1"/>
          <p:nvPr/>
        </p:nvSpPr>
        <p:spPr>
          <a:xfrm>
            <a:off x="1233802" y="2914710"/>
            <a:ext cx="5916930"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Verdana"/>
              </a:rPr>
              <a:t>Slow</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Easy </a:t>
            </a:r>
            <a:r>
              <a:rPr spc="-20" dirty="0">
                <a:solidFill>
                  <a:srgbClr val="FFFFFF"/>
                </a:solidFill>
                <a:cs typeface="Verdana"/>
              </a:rPr>
              <a:t>to</a:t>
            </a:r>
            <a:r>
              <a:rPr spc="15" dirty="0">
                <a:solidFill>
                  <a:srgbClr val="FFFFFF"/>
                </a:solidFill>
                <a:cs typeface="Verdana"/>
              </a:rPr>
              <a:t> </a:t>
            </a:r>
            <a:r>
              <a:rPr dirty="0">
                <a:solidFill>
                  <a:srgbClr val="FFFFFF"/>
                </a:solidFill>
                <a:cs typeface="Verdana"/>
              </a:rPr>
              <a:t>crash</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Verdana"/>
              </a:rPr>
              <a:t>Extension </a:t>
            </a:r>
            <a:r>
              <a:rPr spc="10" dirty="0">
                <a:solidFill>
                  <a:srgbClr val="FFFFFF"/>
                </a:solidFill>
                <a:cs typeface="Verdana"/>
              </a:rPr>
              <a:t>of </a:t>
            </a:r>
            <a:r>
              <a:rPr spc="-20" dirty="0">
                <a:solidFill>
                  <a:srgbClr val="FFFFFF"/>
                </a:solidFill>
                <a:cs typeface="Verdana"/>
              </a:rPr>
              <a:t>PC will </a:t>
            </a:r>
            <a:r>
              <a:rPr spc="-15" dirty="0">
                <a:solidFill>
                  <a:srgbClr val="FFFFFF"/>
                </a:solidFill>
                <a:cs typeface="Verdana"/>
              </a:rPr>
              <a:t>result </a:t>
            </a:r>
            <a:r>
              <a:rPr spc="-25" dirty="0">
                <a:solidFill>
                  <a:srgbClr val="FFFFFF"/>
                </a:solidFill>
                <a:cs typeface="Verdana"/>
              </a:rPr>
              <a:t>in </a:t>
            </a:r>
            <a:r>
              <a:rPr spc="-15" dirty="0">
                <a:solidFill>
                  <a:srgbClr val="FFFFFF"/>
                </a:solidFill>
                <a:cs typeface="Verdana"/>
              </a:rPr>
              <a:t>performance</a:t>
            </a:r>
            <a:r>
              <a:rPr spc="459" dirty="0">
                <a:solidFill>
                  <a:srgbClr val="FFFFFF"/>
                </a:solidFill>
                <a:cs typeface="Verdana"/>
              </a:rPr>
              <a:t> </a:t>
            </a:r>
            <a:r>
              <a:rPr spc="-5" dirty="0">
                <a:solidFill>
                  <a:srgbClr val="FFFFFF"/>
                </a:solidFill>
                <a:cs typeface="Verdana"/>
              </a:rPr>
              <a:t>issue.</a:t>
            </a:r>
            <a:endParaRPr dirty="0">
              <a:cs typeface="Verdana"/>
            </a:endParaRPr>
          </a:p>
        </p:txBody>
      </p:sp>
      <p:sp>
        <p:nvSpPr>
          <p:cNvPr id="8" name="Slide Number Placeholder 7">
            <a:extLst>
              <a:ext uri="{FF2B5EF4-FFF2-40B4-BE49-F238E27FC236}">
                <a16:creationId xmlns:a16="http://schemas.microsoft.com/office/drawing/2014/main" id="{213AC6DA-2B5F-42CD-A826-32EEA17D2EC2}"/>
              </a:ext>
            </a:extLst>
          </p:cNvPr>
          <p:cNvSpPr>
            <a:spLocks noGrp="1"/>
          </p:cNvSpPr>
          <p:nvPr>
            <p:ph type="sldNum" sz="quarter" idx="12"/>
          </p:nvPr>
        </p:nvSpPr>
        <p:spPr/>
        <p:txBody>
          <a:bodyPr/>
          <a:lstStyle/>
          <a:p>
            <a:fld id="{D57F1E4F-1CFF-5643-939E-02111984F56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5584248" cy="567463"/>
          </a:xfrm>
          <a:prstGeom prst="rect">
            <a:avLst/>
          </a:prstGeom>
        </p:spPr>
        <p:txBody>
          <a:bodyPr vert="horz" wrap="square" lIns="0" tIns="13335" rIns="0" bIns="0" rtlCol="0">
            <a:spAutoFit/>
          </a:bodyPr>
          <a:lstStyle/>
          <a:p>
            <a:pPr marL="12700">
              <a:lnSpc>
                <a:spcPct val="100000"/>
              </a:lnSpc>
              <a:spcBef>
                <a:spcPts val="105"/>
              </a:spcBef>
            </a:pPr>
            <a:r>
              <a:rPr sz="3600" spc="-25" dirty="0"/>
              <a:t>Ring</a:t>
            </a:r>
            <a:r>
              <a:rPr sz="3600" spc="170" dirty="0"/>
              <a:t> </a:t>
            </a:r>
            <a:r>
              <a:rPr sz="3600" spc="175" dirty="0"/>
              <a:t>Topology</a:t>
            </a:r>
            <a:endParaRPr sz="3600" dirty="0"/>
          </a:p>
        </p:txBody>
      </p:sp>
      <p:sp>
        <p:nvSpPr>
          <p:cNvPr id="4" name="object 4"/>
          <p:cNvSpPr txBox="1"/>
          <p:nvPr/>
        </p:nvSpPr>
        <p:spPr>
          <a:xfrm>
            <a:off x="1233802" y="2514025"/>
            <a:ext cx="5317918" cy="1633139"/>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dirty="0">
                <a:solidFill>
                  <a:srgbClr val="FFFFFF"/>
                </a:solidFill>
                <a:cs typeface="Verdana"/>
              </a:rPr>
              <a:t>Nodes </a:t>
            </a:r>
            <a:r>
              <a:rPr spc="-5" dirty="0">
                <a:solidFill>
                  <a:srgbClr val="FFFFFF"/>
                </a:solidFill>
                <a:cs typeface="Verdana"/>
              </a:rPr>
              <a:t>connected </a:t>
            </a:r>
            <a:r>
              <a:rPr spc="-25" dirty="0">
                <a:solidFill>
                  <a:srgbClr val="FFFFFF"/>
                </a:solidFill>
                <a:cs typeface="Verdana"/>
              </a:rPr>
              <a:t>in </a:t>
            </a:r>
            <a:r>
              <a:rPr dirty="0">
                <a:solidFill>
                  <a:srgbClr val="FFFFFF"/>
                </a:solidFill>
                <a:cs typeface="Verdana"/>
              </a:rPr>
              <a:t>a</a:t>
            </a:r>
            <a:r>
              <a:rPr spc="5" dirty="0">
                <a:solidFill>
                  <a:srgbClr val="FFFFFF"/>
                </a:solidFill>
                <a:cs typeface="Verdana"/>
              </a:rPr>
              <a:t> </a:t>
            </a:r>
            <a:r>
              <a:rPr spc="-10" dirty="0">
                <a:solidFill>
                  <a:srgbClr val="FFFFFF"/>
                </a:solidFill>
                <a:cs typeface="Verdana"/>
              </a:rPr>
              <a:t>circle</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Verdana"/>
              </a:rPr>
              <a:t>Tokens </a:t>
            </a:r>
            <a:r>
              <a:rPr spc="-5" dirty="0">
                <a:solidFill>
                  <a:srgbClr val="FFFFFF"/>
                </a:solidFill>
                <a:cs typeface="Verdana"/>
              </a:rPr>
              <a:t>used </a:t>
            </a:r>
            <a:r>
              <a:rPr spc="-20" dirty="0">
                <a:solidFill>
                  <a:srgbClr val="FFFFFF"/>
                </a:solidFill>
                <a:cs typeface="Verdana"/>
              </a:rPr>
              <a:t>to transmit</a:t>
            </a:r>
            <a:r>
              <a:rPr spc="160" dirty="0">
                <a:solidFill>
                  <a:srgbClr val="FFFFFF"/>
                </a:solidFill>
                <a:cs typeface="Verdana"/>
              </a:rPr>
              <a:t> </a:t>
            </a:r>
            <a:r>
              <a:rPr spc="-20" dirty="0">
                <a:solidFill>
                  <a:srgbClr val="FFFFFF"/>
                </a:solidFill>
                <a:cs typeface="Verdana"/>
              </a:rPr>
              <a:t>data</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dirty="0">
                <a:solidFill>
                  <a:srgbClr val="FFFFFF"/>
                </a:solidFill>
                <a:cs typeface="Verdana"/>
              </a:rPr>
              <a:t>Nodes </a:t>
            </a:r>
            <a:r>
              <a:rPr spc="-5" dirty="0">
                <a:solidFill>
                  <a:srgbClr val="FFFFFF"/>
                </a:solidFill>
                <a:cs typeface="Verdana"/>
              </a:rPr>
              <a:t>must </a:t>
            </a:r>
            <a:r>
              <a:rPr spc="-15" dirty="0">
                <a:solidFill>
                  <a:srgbClr val="FFFFFF"/>
                </a:solidFill>
                <a:cs typeface="Verdana"/>
              </a:rPr>
              <a:t>wait </a:t>
            </a:r>
            <a:r>
              <a:rPr spc="-5" dirty="0">
                <a:solidFill>
                  <a:srgbClr val="FFFFFF"/>
                </a:solidFill>
                <a:cs typeface="Verdana"/>
              </a:rPr>
              <a:t>for </a:t>
            </a:r>
            <a:r>
              <a:rPr spc="-15" dirty="0">
                <a:solidFill>
                  <a:srgbClr val="FFFFFF"/>
                </a:solidFill>
                <a:cs typeface="Verdana"/>
              </a:rPr>
              <a:t>token </a:t>
            </a:r>
            <a:r>
              <a:rPr spc="-20" dirty="0">
                <a:solidFill>
                  <a:srgbClr val="FFFFFF"/>
                </a:solidFill>
                <a:cs typeface="Verdana"/>
              </a:rPr>
              <a:t>to</a:t>
            </a:r>
            <a:r>
              <a:rPr spc="30" dirty="0">
                <a:solidFill>
                  <a:srgbClr val="FFFFFF"/>
                </a:solidFill>
                <a:cs typeface="Verdana"/>
              </a:rPr>
              <a:t> </a:t>
            </a:r>
            <a:r>
              <a:rPr spc="-5" dirty="0">
                <a:solidFill>
                  <a:srgbClr val="FFFFFF"/>
                </a:solidFill>
                <a:cs typeface="Verdana"/>
              </a:rPr>
              <a:t>send</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Data transmission </a:t>
            </a:r>
            <a:r>
              <a:rPr spc="-25" dirty="0">
                <a:solidFill>
                  <a:srgbClr val="FFFFFF"/>
                </a:solidFill>
                <a:cs typeface="Verdana"/>
              </a:rPr>
              <a:t>in </a:t>
            </a:r>
            <a:r>
              <a:rPr spc="-20" dirty="0">
                <a:solidFill>
                  <a:srgbClr val="FFFFFF"/>
                </a:solidFill>
                <a:cs typeface="Verdana"/>
              </a:rPr>
              <a:t>high</a:t>
            </a:r>
            <a:r>
              <a:rPr spc="165" dirty="0">
                <a:solidFill>
                  <a:srgbClr val="FFFFFF"/>
                </a:solidFill>
                <a:cs typeface="Verdana"/>
              </a:rPr>
              <a:t> </a:t>
            </a:r>
            <a:r>
              <a:rPr spc="-5" dirty="0">
                <a:solidFill>
                  <a:srgbClr val="FFFFFF"/>
                </a:solidFill>
                <a:cs typeface="Verdana"/>
              </a:rPr>
              <a:t>speed</a:t>
            </a:r>
            <a:endParaRPr dirty="0">
              <a:cs typeface="Verdana"/>
            </a:endParaRPr>
          </a:p>
        </p:txBody>
      </p:sp>
      <p:sp>
        <p:nvSpPr>
          <p:cNvPr id="7" name="object 4">
            <a:extLst>
              <a:ext uri="{FF2B5EF4-FFF2-40B4-BE49-F238E27FC236}">
                <a16:creationId xmlns:a16="http://schemas.microsoft.com/office/drawing/2014/main" id="{045D39C7-B4FC-4893-BE64-D85D51493E9A}"/>
              </a:ext>
            </a:extLst>
          </p:cNvPr>
          <p:cNvSpPr/>
          <p:nvPr/>
        </p:nvSpPr>
        <p:spPr>
          <a:xfrm>
            <a:off x="8058896" y="2403470"/>
            <a:ext cx="4041769" cy="4454530"/>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2DBAF9FB-4164-4AC2-B728-C50EBDC8D84B}"/>
              </a:ext>
            </a:extLst>
          </p:cNvPr>
          <p:cNvSpPr>
            <a:spLocks noGrp="1"/>
          </p:cNvSpPr>
          <p:nvPr>
            <p:ph type="sldNum" sz="quarter" idx="12"/>
          </p:nvPr>
        </p:nvSpPr>
        <p:spPr/>
        <p:txBody>
          <a:bodyPr/>
          <a:lstStyle/>
          <a:p>
            <a:fld id="{D57F1E4F-1CFF-5643-939E-02111984F56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259A-6C8F-EDE3-D83F-C959CC569FBA}"/>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280F0643-C4A8-4ACF-27BD-DEFAD9BCD458}"/>
              </a:ext>
            </a:extLst>
          </p:cNvPr>
          <p:cNvSpPr>
            <a:spLocks noGrp="1"/>
          </p:cNvSpPr>
          <p:nvPr>
            <p:ph idx="1"/>
          </p:nvPr>
        </p:nvSpPr>
        <p:spPr>
          <a:xfrm>
            <a:off x="923278" y="1853248"/>
            <a:ext cx="9126575" cy="4395151"/>
          </a:xfrm>
        </p:spPr>
        <p:txBody>
          <a:bodyPr>
            <a:noAutofit/>
          </a:bodyPr>
          <a:lstStyle/>
          <a:p>
            <a:pPr algn="l"/>
            <a:r>
              <a:rPr lang="en-US" b="0" i="0" u="none" strike="noStrike" baseline="0" dirty="0">
                <a:latin typeface="+mn-lt"/>
              </a:rPr>
              <a:t>Receiver: The receiver is the device that receives the message. It can be a computer, workstation, telephone handset, television, and so on.</a:t>
            </a:r>
          </a:p>
          <a:p>
            <a:pPr algn="l"/>
            <a:r>
              <a:rPr lang="en-US" b="0" i="0" u="none" strike="noStrike" baseline="0" dirty="0">
                <a:latin typeface="+mn-lt"/>
              </a:rPr>
              <a:t>Transmission medium: The transmission medium is the physical path by which a message travels from sender to receiver. Some examples of transmission media include twisted-pair wire, coaxial cable, fiber-optic cable, and radio waves.</a:t>
            </a:r>
          </a:p>
          <a:p>
            <a:pPr algn="l"/>
            <a:r>
              <a:rPr lang="en-US" b="0" i="0" u="none" strike="noStrike" baseline="0" dirty="0">
                <a:latin typeface="+mn-lt"/>
              </a:rPr>
              <a:t>Protocol. 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endParaRPr lang="en-US" dirty="0">
              <a:latin typeface="+mn-lt"/>
            </a:endParaRPr>
          </a:p>
        </p:txBody>
      </p:sp>
      <p:sp>
        <p:nvSpPr>
          <p:cNvPr id="4" name="Slide Number Placeholder 3">
            <a:extLst>
              <a:ext uri="{FF2B5EF4-FFF2-40B4-BE49-F238E27FC236}">
                <a16:creationId xmlns:a16="http://schemas.microsoft.com/office/drawing/2014/main" id="{5D28BE9F-60E7-3011-0E06-76E4824E3C61}"/>
              </a:ext>
            </a:extLst>
          </p:cNvPr>
          <p:cNvSpPr>
            <a:spLocks noGrp="1"/>
          </p:cNvSpPr>
          <p:nvPr>
            <p:ph type="sldNum" sz="quarter" idx="12"/>
          </p:nvPr>
        </p:nvSpPr>
        <p:spPr/>
        <p:txBody>
          <a:bodyPr/>
          <a:lstStyle/>
          <a:p>
            <a:fld id="{E9A993D3-E3B2-4EF9-95C8-E53CEEC4E7E5}" type="slidenum">
              <a:rPr lang="en-US" smtClean="0"/>
              <a:t>3</a:t>
            </a:fld>
            <a:endParaRPr lang="en-US"/>
          </a:p>
        </p:txBody>
      </p:sp>
    </p:spTree>
    <p:extLst>
      <p:ext uri="{BB962C8B-B14F-4D97-AF65-F5344CB8AC3E}">
        <p14:creationId xmlns:p14="http://schemas.microsoft.com/office/powerpoint/2010/main" val="55264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4"/>
            <a:ext cx="7830299"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25" dirty="0"/>
              <a:t>Ring</a:t>
            </a:r>
            <a:r>
              <a:rPr sz="3600" spc="-10" dirty="0"/>
              <a:t> </a:t>
            </a:r>
            <a:r>
              <a:rPr sz="3600" spc="175" dirty="0"/>
              <a:t>Topology</a:t>
            </a:r>
            <a:endParaRPr sz="3600" dirty="0"/>
          </a:p>
        </p:txBody>
      </p:sp>
      <p:sp>
        <p:nvSpPr>
          <p:cNvPr id="4" name="object 4"/>
          <p:cNvSpPr txBox="1"/>
          <p:nvPr/>
        </p:nvSpPr>
        <p:spPr>
          <a:xfrm>
            <a:off x="1233802" y="2514025"/>
            <a:ext cx="7066819"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Verdana"/>
              </a:rPr>
              <a:t>Time </a:t>
            </a:r>
            <a:r>
              <a:rPr spc="-20" dirty="0">
                <a:solidFill>
                  <a:srgbClr val="FFFFFF"/>
                </a:solidFill>
                <a:cs typeface="Verdana"/>
              </a:rPr>
              <a:t>to </a:t>
            </a:r>
            <a:r>
              <a:rPr spc="-5" dirty="0">
                <a:solidFill>
                  <a:srgbClr val="FFFFFF"/>
                </a:solidFill>
                <a:cs typeface="Verdana"/>
              </a:rPr>
              <a:t>send </a:t>
            </a:r>
            <a:r>
              <a:rPr spc="-20" dirty="0">
                <a:solidFill>
                  <a:srgbClr val="FFFFFF"/>
                </a:solidFill>
                <a:cs typeface="Verdana"/>
              </a:rPr>
              <a:t>data </a:t>
            </a:r>
            <a:r>
              <a:rPr spc="-25" dirty="0">
                <a:solidFill>
                  <a:srgbClr val="FFFFFF"/>
                </a:solidFill>
                <a:cs typeface="Verdana"/>
              </a:rPr>
              <a:t>is</a:t>
            </a:r>
            <a:r>
              <a:rPr spc="215" dirty="0">
                <a:solidFill>
                  <a:srgbClr val="FFFFFF"/>
                </a:solidFill>
                <a:cs typeface="Verdana"/>
              </a:rPr>
              <a:t> </a:t>
            </a:r>
            <a:r>
              <a:rPr dirty="0">
                <a:solidFill>
                  <a:srgbClr val="FFFFFF"/>
                </a:solidFill>
                <a:cs typeface="Verdana"/>
              </a:rPr>
              <a:t>known</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No </a:t>
            </a:r>
            <a:r>
              <a:rPr spc="-20" dirty="0">
                <a:solidFill>
                  <a:srgbClr val="FFFFFF"/>
                </a:solidFill>
                <a:cs typeface="Verdana"/>
              </a:rPr>
              <a:t>data</a:t>
            </a:r>
            <a:r>
              <a:rPr spc="75" dirty="0">
                <a:solidFill>
                  <a:srgbClr val="FFFFFF"/>
                </a:solidFill>
                <a:cs typeface="Verdana"/>
              </a:rPr>
              <a:t> </a:t>
            </a:r>
            <a:r>
              <a:rPr spc="-10" dirty="0">
                <a:solidFill>
                  <a:srgbClr val="FFFFFF"/>
                </a:solidFill>
                <a:cs typeface="Verdana"/>
              </a:rPr>
              <a:t>collisions</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Georgia"/>
              </a:rPr>
              <a:t>High </a:t>
            </a:r>
            <a:r>
              <a:rPr spc="195" dirty="0">
                <a:solidFill>
                  <a:srgbClr val="FFFFFF"/>
                </a:solidFill>
                <a:cs typeface="Georgia"/>
              </a:rPr>
              <a:t>speed </a:t>
            </a:r>
            <a:r>
              <a:rPr spc="185" dirty="0">
                <a:solidFill>
                  <a:srgbClr val="FFFFFF"/>
                </a:solidFill>
                <a:cs typeface="Georgia"/>
              </a:rPr>
              <a:t>data</a:t>
            </a:r>
            <a:r>
              <a:rPr spc="-80" dirty="0">
                <a:solidFill>
                  <a:srgbClr val="FFFFFF"/>
                </a:solidFill>
                <a:cs typeface="Georgia"/>
              </a:rPr>
              <a:t> </a:t>
            </a:r>
            <a:r>
              <a:rPr spc="5" dirty="0">
                <a:solidFill>
                  <a:srgbClr val="FFFFFF"/>
                </a:solidFill>
                <a:cs typeface="Georgia"/>
              </a:rPr>
              <a:t>transmission</a:t>
            </a:r>
            <a:endParaRPr dirty="0">
              <a:cs typeface="Georgia"/>
            </a:endParaRPr>
          </a:p>
        </p:txBody>
      </p:sp>
      <p:sp>
        <p:nvSpPr>
          <p:cNvPr id="8" name="Slide Number Placeholder 7">
            <a:extLst>
              <a:ext uri="{FF2B5EF4-FFF2-40B4-BE49-F238E27FC236}">
                <a16:creationId xmlns:a16="http://schemas.microsoft.com/office/drawing/2014/main" id="{3D2931AA-1F1E-47C7-B97C-28116D65F476}"/>
              </a:ext>
            </a:extLst>
          </p:cNvPr>
          <p:cNvSpPr>
            <a:spLocks noGrp="1"/>
          </p:cNvSpPr>
          <p:nvPr>
            <p:ph type="sldNum" sz="quarter" idx="12"/>
          </p:nvPr>
        </p:nvSpPr>
        <p:spPr/>
        <p:txBody>
          <a:bodyPr/>
          <a:lstStyle/>
          <a:p>
            <a:fld id="{D57F1E4F-1CFF-5643-939E-02111984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4"/>
            <a:ext cx="8433981" cy="567463"/>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25" dirty="0"/>
              <a:t>Ring</a:t>
            </a:r>
            <a:r>
              <a:rPr sz="3600" spc="70" dirty="0"/>
              <a:t> </a:t>
            </a:r>
            <a:r>
              <a:rPr sz="3600" spc="245" dirty="0"/>
              <a:t>topology</a:t>
            </a:r>
            <a:endParaRPr sz="3600" dirty="0"/>
          </a:p>
        </p:txBody>
      </p:sp>
      <p:sp>
        <p:nvSpPr>
          <p:cNvPr id="4" name="object 4"/>
          <p:cNvSpPr txBox="1"/>
          <p:nvPr/>
        </p:nvSpPr>
        <p:spPr>
          <a:xfrm>
            <a:off x="1233802" y="2514025"/>
            <a:ext cx="7344409" cy="1633139"/>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Data </a:t>
            </a:r>
            <a:r>
              <a:rPr spc="-5" dirty="0">
                <a:solidFill>
                  <a:srgbClr val="FFFFFF"/>
                </a:solidFill>
                <a:cs typeface="Verdana"/>
              </a:rPr>
              <a:t>can </a:t>
            </a:r>
            <a:r>
              <a:rPr spc="-25" dirty="0">
                <a:solidFill>
                  <a:srgbClr val="FFFFFF"/>
                </a:solidFill>
                <a:cs typeface="Verdana"/>
              </a:rPr>
              <a:t>travel in </a:t>
            </a:r>
            <a:r>
              <a:rPr spc="-10" dirty="0">
                <a:solidFill>
                  <a:srgbClr val="FFFFFF"/>
                </a:solidFill>
                <a:cs typeface="Verdana"/>
              </a:rPr>
              <a:t>only </a:t>
            </a:r>
            <a:r>
              <a:rPr dirty="0">
                <a:solidFill>
                  <a:srgbClr val="FFFFFF"/>
                </a:solidFill>
                <a:cs typeface="Verdana"/>
              </a:rPr>
              <a:t>one</a:t>
            </a:r>
            <a:r>
              <a:rPr spc="155" dirty="0">
                <a:solidFill>
                  <a:srgbClr val="FFFFFF"/>
                </a:solidFill>
                <a:cs typeface="Verdana"/>
              </a:rPr>
              <a:t> </a:t>
            </a:r>
            <a:r>
              <a:rPr spc="-15" dirty="0">
                <a:solidFill>
                  <a:srgbClr val="FFFFFF"/>
                </a:solidFill>
                <a:cs typeface="Verdana"/>
              </a:rPr>
              <a:t>direction</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Lots </a:t>
            </a:r>
            <a:r>
              <a:rPr spc="10" dirty="0">
                <a:solidFill>
                  <a:srgbClr val="FFFFFF"/>
                </a:solidFill>
                <a:cs typeface="Verdana"/>
              </a:rPr>
              <a:t>of</a:t>
            </a:r>
            <a:r>
              <a:rPr spc="5" dirty="0">
                <a:solidFill>
                  <a:srgbClr val="FFFFFF"/>
                </a:solidFill>
                <a:cs typeface="Verdana"/>
              </a:rPr>
              <a:t> </a:t>
            </a:r>
            <a:r>
              <a:rPr spc="-10" dirty="0">
                <a:solidFill>
                  <a:srgbClr val="FFFFFF"/>
                </a:solidFill>
                <a:cs typeface="Verdana"/>
              </a:rPr>
              <a:t>cable</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20" dirty="0">
                <a:solidFill>
                  <a:srgbClr val="FFFFFF"/>
                </a:solidFill>
                <a:cs typeface="Verdana"/>
              </a:rPr>
              <a:t>Addition </a:t>
            </a:r>
            <a:r>
              <a:rPr spc="10" dirty="0">
                <a:solidFill>
                  <a:srgbClr val="FFFFFF"/>
                </a:solidFill>
                <a:cs typeface="Verdana"/>
              </a:rPr>
              <a:t>of </a:t>
            </a:r>
            <a:r>
              <a:rPr spc="-10" dirty="0">
                <a:solidFill>
                  <a:srgbClr val="FFFFFF"/>
                </a:solidFill>
                <a:cs typeface="Verdana"/>
              </a:rPr>
              <a:t>computer </a:t>
            </a:r>
            <a:r>
              <a:rPr spc="-25" dirty="0">
                <a:solidFill>
                  <a:srgbClr val="FFFFFF"/>
                </a:solidFill>
                <a:cs typeface="Verdana"/>
              </a:rPr>
              <a:t>is</a:t>
            </a:r>
            <a:r>
              <a:rPr spc="130" dirty="0">
                <a:solidFill>
                  <a:srgbClr val="FFFFFF"/>
                </a:solidFill>
                <a:cs typeface="Verdana"/>
              </a:rPr>
              <a:t> </a:t>
            </a:r>
            <a:r>
              <a:rPr spc="-25" dirty="0">
                <a:solidFill>
                  <a:srgbClr val="FFFFFF"/>
                </a:solidFill>
                <a:cs typeface="Verdana"/>
              </a:rPr>
              <a:t>difficult</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If </a:t>
            </a:r>
            <a:r>
              <a:rPr dirty="0">
                <a:solidFill>
                  <a:srgbClr val="FFFFFF"/>
                </a:solidFill>
                <a:cs typeface="Verdana"/>
              </a:rPr>
              <a:t>one </a:t>
            </a:r>
            <a:r>
              <a:rPr spc="-10" dirty="0">
                <a:solidFill>
                  <a:srgbClr val="FFFFFF"/>
                </a:solidFill>
                <a:cs typeface="Verdana"/>
              </a:rPr>
              <a:t>computer </a:t>
            </a:r>
            <a:r>
              <a:rPr spc="-25" dirty="0">
                <a:solidFill>
                  <a:srgbClr val="FFFFFF"/>
                </a:solidFill>
                <a:cs typeface="Verdana"/>
              </a:rPr>
              <a:t>is </a:t>
            </a:r>
            <a:r>
              <a:rPr spc="-20" dirty="0">
                <a:solidFill>
                  <a:srgbClr val="FFFFFF"/>
                </a:solidFill>
                <a:cs typeface="Verdana"/>
              </a:rPr>
              <a:t>damaged, </a:t>
            </a:r>
            <a:r>
              <a:rPr spc="-5" dirty="0">
                <a:solidFill>
                  <a:srgbClr val="FFFFFF"/>
                </a:solidFill>
                <a:cs typeface="Verdana"/>
              </a:rPr>
              <a:t>whole </a:t>
            </a:r>
            <a:r>
              <a:rPr spc="-10" dirty="0">
                <a:solidFill>
                  <a:srgbClr val="FFFFFF"/>
                </a:solidFill>
                <a:cs typeface="Verdana"/>
              </a:rPr>
              <a:t>network </a:t>
            </a:r>
            <a:r>
              <a:rPr spc="-35" dirty="0">
                <a:solidFill>
                  <a:srgbClr val="FFFFFF"/>
                </a:solidFill>
                <a:cs typeface="Verdana"/>
              </a:rPr>
              <a:t>fails </a:t>
            </a:r>
            <a:r>
              <a:rPr spc="-20" dirty="0">
                <a:solidFill>
                  <a:srgbClr val="FFFFFF"/>
                </a:solidFill>
                <a:cs typeface="Verdana"/>
              </a:rPr>
              <a:t>to</a:t>
            </a:r>
            <a:r>
              <a:rPr spc="490" dirty="0">
                <a:solidFill>
                  <a:srgbClr val="FFFFFF"/>
                </a:solidFill>
                <a:cs typeface="Verdana"/>
              </a:rPr>
              <a:t> </a:t>
            </a:r>
            <a:r>
              <a:rPr spc="-15" dirty="0">
                <a:solidFill>
                  <a:srgbClr val="FFFFFF"/>
                </a:solidFill>
                <a:cs typeface="Verdana"/>
              </a:rPr>
              <a:t>operate.</a:t>
            </a:r>
            <a:endParaRPr dirty="0">
              <a:cs typeface="Verdana"/>
            </a:endParaRPr>
          </a:p>
        </p:txBody>
      </p:sp>
      <p:sp>
        <p:nvSpPr>
          <p:cNvPr id="7" name="Slide Number Placeholder 6">
            <a:extLst>
              <a:ext uri="{FF2B5EF4-FFF2-40B4-BE49-F238E27FC236}">
                <a16:creationId xmlns:a16="http://schemas.microsoft.com/office/drawing/2014/main" id="{222067FC-AF84-446A-84D7-0681C6ECEBCD}"/>
              </a:ext>
            </a:extLst>
          </p:cNvPr>
          <p:cNvSpPr>
            <a:spLocks noGrp="1"/>
          </p:cNvSpPr>
          <p:nvPr>
            <p:ph type="sldNum" sz="quarter" idx="12"/>
          </p:nvPr>
        </p:nvSpPr>
        <p:spPr/>
        <p:txBody>
          <a:bodyPr/>
          <a:lstStyle/>
          <a:p>
            <a:fld id="{D57F1E4F-1CFF-5643-939E-02111984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346" y="217257"/>
            <a:ext cx="6099153" cy="567463"/>
          </a:xfrm>
          <a:prstGeom prst="rect">
            <a:avLst/>
          </a:prstGeom>
        </p:spPr>
        <p:txBody>
          <a:bodyPr vert="horz" wrap="square" lIns="0" tIns="13335" rIns="0" bIns="0" rtlCol="0">
            <a:spAutoFit/>
          </a:bodyPr>
          <a:lstStyle/>
          <a:p>
            <a:pPr marL="12700">
              <a:lnSpc>
                <a:spcPct val="100000"/>
              </a:lnSpc>
              <a:spcBef>
                <a:spcPts val="105"/>
              </a:spcBef>
            </a:pPr>
            <a:r>
              <a:rPr sz="3600" spc="-20" dirty="0"/>
              <a:t>Star</a:t>
            </a:r>
            <a:r>
              <a:rPr sz="3600" spc="155" dirty="0"/>
              <a:t> </a:t>
            </a:r>
            <a:r>
              <a:rPr sz="3600" spc="175" dirty="0"/>
              <a:t>Topology</a:t>
            </a:r>
            <a:endParaRPr sz="3600" dirty="0"/>
          </a:p>
        </p:txBody>
      </p:sp>
      <p:sp>
        <p:nvSpPr>
          <p:cNvPr id="4" name="object 4"/>
          <p:cNvSpPr txBox="1"/>
          <p:nvPr/>
        </p:nvSpPr>
        <p:spPr>
          <a:xfrm>
            <a:off x="363790" y="1142073"/>
            <a:ext cx="8320405" cy="2896049"/>
          </a:xfrm>
          <a:prstGeom prst="rect">
            <a:avLst/>
          </a:prstGeom>
        </p:spPr>
        <p:txBody>
          <a:bodyPr vert="horz" wrap="square" lIns="0" tIns="10160" rIns="0" bIns="0" rtlCol="0">
            <a:spAutoFit/>
          </a:bodyPr>
          <a:lstStyle/>
          <a:p>
            <a:pPr marL="355600" marR="556895" indent="-343535">
              <a:lnSpc>
                <a:spcPct val="100899"/>
              </a:lnSpc>
              <a:spcBef>
                <a:spcPts val="80"/>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Most </a:t>
            </a:r>
            <a:r>
              <a:rPr spc="5" dirty="0">
                <a:solidFill>
                  <a:srgbClr val="FFFFFF"/>
                </a:solidFill>
                <a:cs typeface="Verdana"/>
              </a:rPr>
              <a:t>common </a:t>
            </a:r>
            <a:r>
              <a:rPr spc="-10" dirty="0">
                <a:solidFill>
                  <a:srgbClr val="FFFFFF"/>
                </a:solidFill>
                <a:cs typeface="Verdana"/>
              </a:rPr>
              <a:t>network </a:t>
            </a:r>
            <a:r>
              <a:rPr spc="-5" dirty="0">
                <a:solidFill>
                  <a:srgbClr val="FFFFFF"/>
                </a:solidFill>
                <a:cs typeface="Verdana"/>
              </a:rPr>
              <a:t>topology </a:t>
            </a:r>
            <a:r>
              <a:rPr spc="-10" dirty="0">
                <a:solidFill>
                  <a:srgbClr val="FFFFFF"/>
                </a:solidFill>
                <a:cs typeface="Verdana"/>
              </a:rPr>
              <a:t>found </a:t>
            </a:r>
            <a:r>
              <a:rPr spc="-25" dirty="0">
                <a:solidFill>
                  <a:srgbClr val="FFFFFF"/>
                </a:solidFill>
                <a:cs typeface="Verdana"/>
              </a:rPr>
              <a:t>in </a:t>
            </a:r>
            <a:r>
              <a:rPr spc="5" dirty="0">
                <a:solidFill>
                  <a:srgbClr val="FFFFFF"/>
                </a:solidFill>
                <a:cs typeface="Verdana"/>
              </a:rPr>
              <a:t>most </a:t>
            </a:r>
            <a:r>
              <a:rPr spc="-15" dirty="0">
                <a:solidFill>
                  <a:srgbClr val="FFFFFF"/>
                </a:solidFill>
                <a:cs typeface="Verdana"/>
              </a:rPr>
              <a:t>offices </a:t>
            </a:r>
            <a:r>
              <a:rPr spc="-20" dirty="0">
                <a:solidFill>
                  <a:srgbClr val="FFFFFF"/>
                </a:solidFill>
                <a:cs typeface="Verdana"/>
              </a:rPr>
              <a:t>and </a:t>
            </a:r>
            <a:r>
              <a:rPr spc="-5" dirty="0">
                <a:solidFill>
                  <a:srgbClr val="FFFFFF"/>
                </a:solidFill>
                <a:cs typeface="Verdana"/>
              </a:rPr>
              <a:t>home  </a:t>
            </a:r>
            <a:r>
              <a:rPr spc="-10" dirty="0">
                <a:solidFill>
                  <a:srgbClr val="FFFFFF"/>
                </a:solidFill>
                <a:cs typeface="Verdana"/>
              </a:rPr>
              <a:t>network.</a:t>
            </a:r>
            <a:endParaRPr dirty="0">
              <a:cs typeface="Verdana"/>
            </a:endParaRPr>
          </a:p>
          <a:p>
            <a:pPr marL="298450" indent="-285750">
              <a:lnSpc>
                <a:spcPct val="100000"/>
              </a:lnSpc>
              <a:spcBef>
                <a:spcPts val="994"/>
              </a:spcBef>
              <a:buClr>
                <a:schemeClr val="bg2">
                  <a:lumMod val="60000"/>
                  <a:lumOff val="40000"/>
                </a:schemeClr>
              </a:buClr>
              <a:buFont typeface="Wingdings 3" panose="05040102010807070707" pitchFamily="18" charset="2"/>
              <a:buChar char="u"/>
              <a:tabLst>
                <a:tab pos="355600" algn="l"/>
              </a:tabLst>
            </a:pPr>
            <a:r>
              <a:rPr spc="-30" dirty="0">
                <a:solidFill>
                  <a:srgbClr val="FFFFFF"/>
                </a:solidFill>
                <a:cs typeface="Verdana"/>
              </a:rPr>
              <a:t>All </a:t>
            </a:r>
            <a:r>
              <a:rPr spc="-5" dirty="0">
                <a:solidFill>
                  <a:srgbClr val="FFFFFF"/>
                </a:solidFill>
                <a:cs typeface="Verdana"/>
              </a:rPr>
              <a:t>nodes </a:t>
            </a:r>
            <a:r>
              <a:rPr dirty="0">
                <a:solidFill>
                  <a:srgbClr val="FFFFFF"/>
                </a:solidFill>
                <a:cs typeface="Verdana"/>
              </a:rPr>
              <a:t>connect </a:t>
            </a:r>
            <a:r>
              <a:rPr spc="-20" dirty="0">
                <a:solidFill>
                  <a:srgbClr val="FFFFFF"/>
                </a:solidFill>
                <a:cs typeface="Verdana"/>
              </a:rPr>
              <a:t>to </a:t>
            </a:r>
            <a:r>
              <a:rPr dirty="0">
                <a:solidFill>
                  <a:srgbClr val="FFFFFF"/>
                </a:solidFill>
                <a:cs typeface="Verdana"/>
              </a:rPr>
              <a:t>a</a:t>
            </a:r>
            <a:r>
              <a:rPr spc="114" dirty="0">
                <a:solidFill>
                  <a:srgbClr val="FFFFFF"/>
                </a:solidFill>
                <a:cs typeface="Verdana"/>
              </a:rPr>
              <a:t> </a:t>
            </a:r>
            <a:r>
              <a:rPr spc="-15" dirty="0">
                <a:solidFill>
                  <a:srgbClr val="FFFFFF"/>
                </a:solidFill>
                <a:cs typeface="Verdana"/>
              </a:rPr>
              <a:t>hub</a:t>
            </a:r>
            <a:endParaRPr dirty="0">
              <a:cs typeface="Verdana"/>
            </a:endParaRPr>
          </a:p>
          <a:p>
            <a:pPr marL="469900" indent="-285750">
              <a:lnSpc>
                <a:spcPct val="100000"/>
              </a:lnSpc>
              <a:spcBef>
                <a:spcPts val="1019"/>
              </a:spcBef>
              <a:buClr>
                <a:schemeClr val="bg2">
                  <a:lumMod val="60000"/>
                  <a:lumOff val="40000"/>
                </a:schemeClr>
              </a:buClr>
              <a:buFont typeface="Wingdings 3" panose="05040102010807070707" pitchFamily="18" charset="2"/>
              <a:buChar char="u"/>
              <a:tabLst>
                <a:tab pos="469900" algn="l"/>
              </a:tabLst>
            </a:pPr>
            <a:r>
              <a:rPr spc="5" dirty="0">
                <a:solidFill>
                  <a:srgbClr val="FFFFFF"/>
                </a:solidFill>
                <a:cs typeface="Verdana"/>
              </a:rPr>
              <a:t>Packets </a:t>
            </a:r>
            <a:r>
              <a:rPr spc="15" dirty="0">
                <a:solidFill>
                  <a:srgbClr val="FFFFFF"/>
                </a:solidFill>
                <a:cs typeface="Verdana"/>
              </a:rPr>
              <a:t>sent </a:t>
            </a:r>
            <a:r>
              <a:rPr dirty="0">
                <a:solidFill>
                  <a:srgbClr val="FFFFFF"/>
                </a:solidFill>
                <a:cs typeface="Verdana"/>
              </a:rPr>
              <a:t>to</a:t>
            </a:r>
            <a:r>
              <a:rPr spc="130" dirty="0">
                <a:solidFill>
                  <a:srgbClr val="FFFFFF"/>
                </a:solidFill>
                <a:cs typeface="Verdana"/>
              </a:rPr>
              <a:t> </a:t>
            </a:r>
            <a:r>
              <a:rPr spc="-5" dirty="0">
                <a:solidFill>
                  <a:srgbClr val="FFFFFF"/>
                </a:solidFill>
                <a:cs typeface="Verdana"/>
              </a:rPr>
              <a:t>hub</a:t>
            </a:r>
            <a:endParaRPr dirty="0">
              <a:cs typeface="Verdana"/>
            </a:endParaRPr>
          </a:p>
          <a:p>
            <a:pPr marL="469900" indent="-285750">
              <a:lnSpc>
                <a:spcPct val="100000"/>
              </a:lnSpc>
              <a:spcBef>
                <a:spcPts val="1065"/>
              </a:spcBef>
              <a:buClr>
                <a:schemeClr val="bg2">
                  <a:lumMod val="60000"/>
                  <a:lumOff val="40000"/>
                </a:schemeClr>
              </a:buClr>
              <a:buFont typeface="Wingdings 3" panose="05040102010807070707" pitchFamily="18" charset="2"/>
              <a:buChar char="u"/>
              <a:tabLst>
                <a:tab pos="469900" algn="l"/>
              </a:tabLst>
            </a:pPr>
            <a:r>
              <a:rPr spc="10" dirty="0">
                <a:solidFill>
                  <a:srgbClr val="FFFFFF"/>
                </a:solidFill>
                <a:cs typeface="Verdana"/>
              </a:rPr>
              <a:t>Hub </a:t>
            </a:r>
            <a:r>
              <a:rPr spc="15" dirty="0">
                <a:solidFill>
                  <a:srgbClr val="FFFFFF"/>
                </a:solidFill>
                <a:cs typeface="Verdana"/>
              </a:rPr>
              <a:t>sends packet </a:t>
            </a:r>
            <a:r>
              <a:rPr dirty="0">
                <a:solidFill>
                  <a:srgbClr val="FFFFFF"/>
                </a:solidFill>
                <a:cs typeface="Verdana"/>
              </a:rPr>
              <a:t>to</a:t>
            </a:r>
            <a:r>
              <a:rPr spc="215" dirty="0">
                <a:solidFill>
                  <a:srgbClr val="FFFFFF"/>
                </a:solidFill>
                <a:cs typeface="Verdana"/>
              </a:rPr>
              <a:t> </a:t>
            </a:r>
            <a:r>
              <a:rPr spc="15" dirty="0">
                <a:solidFill>
                  <a:srgbClr val="FFFFFF"/>
                </a:solidFill>
                <a:cs typeface="Verdana"/>
              </a:rPr>
              <a:t>destination</a:t>
            </a:r>
            <a:endParaRPr dirty="0">
              <a:cs typeface="Verdana"/>
            </a:endParaRPr>
          </a:p>
          <a:p>
            <a:pPr marL="298450" indent="-285750">
              <a:lnSpc>
                <a:spcPct val="100000"/>
              </a:lnSpc>
              <a:spcBef>
                <a:spcPts val="969"/>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Georgia"/>
              </a:rPr>
              <a:t>Hub</a:t>
            </a:r>
            <a:r>
              <a:rPr spc="55" dirty="0">
                <a:solidFill>
                  <a:srgbClr val="FFFFFF"/>
                </a:solidFill>
                <a:cs typeface="Georgia"/>
              </a:rPr>
              <a:t> </a:t>
            </a:r>
            <a:r>
              <a:rPr spc="60" dirty="0">
                <a:solidFill>
                  <a:srgbClr val="FFFFFF"/>
                </a:solidFill>
                <a:cs typeface="Georgia"/>
              </a:rPr>
              <a:t>amplifies</a:t>
            </a:r>
            <a:r>
              <a:rPr spc="-165" dirty="0">
                <a:solidFill>
                  <a:srgbClr val="FFFFFF"/>
                </a:solidFill>
                <a:cs typeface="Georgia"/>
              </a:rPr>
              <a:t> </a:t>
            </a:r>
            <a:r>
              <a:rPr spc="114" dirty="0">
                <a:solidFill>
                  <a:srgbClr val="FFFFFF"/>
                </a:solidFill>
                <a:cs typeface="Georgia"/>
              </a:rPr>
              <a:t>the</a:t>
            </a:r>
            <a:r>
              <a:rPr spc="40" dirty="0">
                <a:solidFill>
                  <a:srgbClr val="FFFFFF"/>
                </a:solidFill>
                <a:cs typeface="Georgia"/>
              </a:rPr>
              <a:t> </a:t>
            </a:r>
            <a:r>
              <a:rPr spc="185" dirty="0">
                <a:solidFill>
                  <a:srgbClr val="FFFFFF"/>
                </a:solidFill>
                <a:cs typeface="Georgia"/>
              </a:rPr>
              <a:t>data</a:t>
            </a:r>
            <a:r>
              <a:rPr spc="130" dirty="0">
                <a:solidFill>
                  <a:srgbClr val="FFFFFF"/>
                </a:solidFill>
                <a:cs typeface="Georgia"/>
              </a:rPr>
              <a:t> </a:t>
            </a:r>
            <a:r>
              <a:rPr spc="55" dirty="0">
                <a:solidFill>
                  <a:srgbClr val="FFFFFF"/>
                </a:solidFill>
                <a:cs typeface="Georgia"/>
              </a:rPr>
              <a:t>signal</a:t>
            </a:r>
            <a:r>
              <a:rPr spc="-50" dirty="0">
                <a:solidFill>
                  <a:srgbClr val="FFFFFF"/>
                </a:solidFill>
                <a:cs typeface="Georgia"/>
              </a:rPr>
              <a:t> </a:t>
            </a:r>
            <a:r>
              <a:rPr spc="85" dirty="0">
                <a:solidFill>
                  <a:srgbClr val="FFFFFF"/>
                </a:solidFill>
                <a:cs typeface="Georgia"/>
              </a:rPr>
              <a:t>&amp;</a:t>
            </a:r>
            <a:r>
              <a:rPr spc="75" dirty="0">
                <a:solidFill>
                  <a:srgbClr val="FFFFFF"/>
                </a:solidFill>
                <a:cs typeface="Georgia"/>
              </a:rPr>
              <a:t> </a:t>
            </a:r>
            <a:r>
              <a:rPr spc="114" dirty="0">
                <a:solidFill>
                  <a:srgbClr val="FFFFFF"/>
                </a:solidFill>
                <a:cs typeface="Georgia"/>
              </a:rPr>
              <a:t>broadcasts</a:t>
            </a:r>
            <a:r>
              <a:rPr spc="60" dirty="0">
                <a:solidFill>
                  <a:srgbClr val="FFFFFF"/>
                </a:solidFill>
                <a:cs typeface="Georgia"/>
              </a:rPr>
              <a:t> </a:t>
            </a:r>
            <a:r>
              <a:rPr spc="-35" dirty="0">
                <a:solidFill>
                  <a:srgbClr val="FFFFFF"/>
                </a:solidFill>
                <a:cs typeface="Georgia"/>
              </a:rPr>
              <a:t>it.</a:t>
            </a:r>
            <a:endParaRPr dirty="0">
              <a:cs typeface="Georgia"/>
            </a:endParaRPr>
          </a:p>
          <a:p>
            <a:pPr marL="355600" marR="5080" indent="-343535">
              <a:lnSpc>
                <a:spcPts val="2100"/>
              </a:lnSpc>
              <a:spcBef>
                <a:spcPts val="1190"/>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Georgia"/>
              </a:rPr>
              <a:t>High</a:t>
            </a:r>
            <a:r>
              <a:rPr spc="35" dirty="0">
                <a:solidFill>
                  <a:srgbClr val="FFFFFF"/>
                </a:solidFill>
                <a:cs typeface="Georgia"/>
              </a:rPr>
              <a:t> </a:t>
            </a:r>
            <a:r>
              <a:rPr spc="185" dirty="0">
                <a:solidFill>
                  <a:srgbClr val="FFFFFF"/>
                </a:solidFill>
                <a:cs typeface="Georgia"/>
              </a:rPr>
              <a:t>data</a:t>
            </a:r>
            <a:r>
              <a:rPr spc="135" dirty="0">
                <a:solidFill>
                  <a:srgbClr val="FFFFFF"/>
                </a:solidFill>
                <a:cs typeface="Georgia"/>
              </a:rPr>
              <a:t> </a:t>
            </a:r>
            <a:r>
              <a:rPr spc="45" dirty="0">
                <a:solidFill>
                  <a:srgbClr val="FFFFFF"/>
                </a:solidFill>
                <a:cs typeface="Georgia"/>
              </a:rPr>
              <a:t>traffic</a:t>
            </a:r>
            <a:r>
              <a:rPr spc="-100" dirty="0">
                <a:solidFill>
                  <a:srgbClr val="FFFFFF"/>
                </a:solidFill>
                <a:cs typeface="Georgia"/>
              </a:rPr>
              <a:t> </a:t>
            </a:r>
            <a:r>
              <a:rPr spc="-35" dirty="0">
                <a:solidFill>
                  <a:srgbClr val="FFFFFF"/>
                </a:solidFill>
                <a:cs typeface="Georgia"/>
              </a:rPr>
              <a:t>will</a:t>
            </a:r>
            <a:r>
              <a:rPr spc="-50" dirty="0">
                <a:solidFill>
                  <a:srgbClr val="FFFFFF"/>
                </a:solidFill>
                <a:cs typeface="Georgia"/>
              </a:rPr>
              <a:t> </a:t>
            </a:r>
            <a:r>
              <a:rPr spc="245" dirty="0">
                <a:solidFill>
                  <a:srgbClr val="FFFFFF"/>
                </a:solidFill>
                <a:cs typeface="Georgia"/>
              </a:rPr>
              <a:t>be</a:t>
            </a:r>
            <a:r>
              <a:rPr spc="45" dirty="0">
                <a:solidFill>
                  <a:srgbClr val="FFFFFF"/>
                </a:solidFill>
                <a:cs typeface="Georgia"/>
              </a:rPr>
              <a:t> </a:t>
            </a:r>
            <a:r>
              <a:rPr spc="80" dirty="0">
                <a:solidFill>
                  <a:srgbClr val="FFFFFF"/>
                </a:solidFill>
                <a:cs typeface="Georgia"/>
              </a:rPr>
              <a:t>high</a:t>
            </a:r>
            <a:r>
              <a:rPr spc="-35" dirty="0">
                <a:solidFill>
                  <a:srgbClr val="FFFFFF"/>
                </a:solidFill>
                <a:cs typeface="Georgia"/>
              </a:rPr>
              <a:t> </a:t>
            </a:r>
            <a:r>
              <a:rPr spc="114" dirty="0">
                <a:solidFill>
                  <a:srgbClr val="FFFFFF"/>
                </a:solidFill>
                <a:cs typeface="Georgia"/>
              </a:rPr>
              <a:t>which</a:t>
            </a:r>
            <a:r>
              <a:rPr spc="-114" dirty="0">
                <a:solidFill>
                  <a:srgbClr val="FFFFFF"/>
                </a:solidFill>
                <a:cs typeface="Georgia"/>
              </a:rPr>
              <a:t> </a:t>
            </a:r>
            <a:r>
              <a:rPr spc="190" dirty="0">
                <a:solidFill>
                  <a:srgbClr val="FFFFFF"/>
                </a:solidFill>
                <a:cs typeface="Georgia"/>
              </a:rPr>
              <a:t>may</a:t>
            </a:r>
            <a:r>
              <a:rPr spc="25" dirty="0">
                <a:solidFill>
                  <a:srgbClr val="FFFFFF"/>
                </a:solidFill>
                <a:cs typeface="Georgia"/>
              </a:rPr>
              <a:t> </a:t>
            </a:r>
            <a:r>
              <a:rPr spc="125" dirty="0">
                <a:solidFill>
                  <a:srgbClr val="FFFFFF"/>
                </a:solidFill>
                <a:cs typeface="Georgia"/>
              </a:rPr>
              <a:t>increase</a:t>
            </a:r>
            <a:r>
              <a:rPr spc="-110" dirty="0">
                <a:solidFill>
                  <a:srgbClr val="FFFFFF"/>
                </a:solidFill>
                <a:cs typeface="Georgia"/>
              </a:rPr>
              <a:t> </a:t>
            </a:r>
            <a:r>
              <a:rPr spc="185" dirty="0">
                <a:solidFill>
                  <a:srgbClr val="FFFFFF"/>
                </a:solidFill>
                <a:cs typeface="Georgia"/>
              </a:rPr>
              <a:t>data</a:t>
            </a:r>
            <a:r>
              <a:rPr spc="135" dirty="0">
                <a:solidFill>
                  <a:srgbClr val="FFFFFF"/>
                </a:solidFill>
                <a:cs typeface="Georgia"/>
              </a:rPr>
              <a:t> </a:t>
            </a:r>
            <a:r>
              <a:rPr spc="25" dirty="0">
                <a:solidFill>
                  <a:srgbClr val="FFFFFF"/>
                </a:solidFill>
                <a:cs typeface="Georgia"/>
              </a:rPr>
              <a:t>collision</a:t>
            </a:r>
            <a:r>
              <a:rPr spc="-110" dirty="0">
                <a:solidFill>
                  <a:srgbClr val="FFFFFF"/>
                </a:solidFill>
                <a:cs typeface="Georgia"/>
              </a:rPr>
              <a:t> </a:t>
            </a:r>
            <a:r>
              <a:rPr spc="85" dirty="0">
                <a:solidFill>
                  <a:srgbClr val="FFFFFF"/>
                </a:solidFill>
                <a:cs typeface="Georgia"/>
              </a:rPr>
              <a:t>rate</a:t>
            </a:r>
            <a:r>
              <a:rPr spc="45" dirty="0">
                <a:solidFill>
                  <a:srgbClr val="FFFFFF"/>
                </a:solidFill>
                <a:cs typeface="Georgia"/>
              </a:rPr>
              <a:t> </a:t>
            </a:r>
            <a:r>
              <a:rPr spc="180" dirty="0">
                <a:solidFill>
                  <a:srgbClr val="FFFFFF"/>
                </a:solidFill>
                <a:cs typeface="Georgia"/>
              </a:rPr>
              <a:t>and  </a:t>
            </a:r>
            <a:r>
              <a:rPr spc="185" dirty="0">
                <a:solidFill>
                  <a:srgbClr val="FFFFFF"/>
                </a:solidFill>
                <a:cs typeface="Georgia"/>
              </a:rPr>
              <a:t>data </a:t>
            </a:r>
            <a:r>
              <a:rPr spc="-15" dirty="0">
                <a:solidFill>
                  <a:srgbClr val="FFFFFF"/>
                </a:solidFill>
                <a:cs typeface="Georgia"/>
              </a:rPr>
              <a:t>error</a:t>
            </a:r>
            <a:r>
              <a:rPr spc="-60" dirty="0">
                <a:solidFill>
                  <a:srgbClr val="FFFFFF"/>
                </a:solidFill>
                <a:cs typeface="Georgia"/>
              </a:rPr>
              <a:t> </a:t>
            </a:r>
            <a:r>
              <a:rPr spc="75" dirty="0">
                <a:solidFill>
                  <a:srgbClr val="FFFFFF"/>
                </a:solidFill>
                <a:cs typeface="Georgia"/>
              </a:rPr>
              <a:t>rate.</a:t>
            </a:r>
            <a:endParaRPr dirty="0">
              <a:cs typeface="Georgia"/>
            </a:endParaRPr>
          </a:p>
        </p:txBody>
      </p:sp>
      <p:sp>
        <p:nvSpPr>
          <p:cNvPr id="7" name="object 4">
            <a:extLst>
              <a:ext uri="{FF2B5EF4-FFF2-40B4-BE49-F238E27FC236}">
                <a16:creationId xmlns:a16="http://schemas.microsoft.com/office/drawing/2014/main" id="{0773C400-8210-4580-81CE-2CE9DAC5DE11}"/>
              </a:ext>
            </a:extLst>
          </p:cNvPr>
          <p:cNvSpPr/>
          <p:nvPr/>
        </p:nvSpPr>
        <p:spPr>
          <a:xfrm>
            <a:off x="7368466" y="4038122"/>
            <a:ext cx="4823534" cy="2819878"/>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EB1B74F0-9C00-40CA-A880-CCDAFC484B86}"/>
              </a:ext>
            </a:extLst>
          </p:cNvPr>
          <p:cNvSpPr>
            <a:spLocks noGrp="1"/>
          </p:cNvSpPr>
          <p:nvPr>
            <p:ph type="sldNum" sz="quarter" idx="12"/>
          </p:nvPr>
        </p:nvSpPr>
        <p:spPr/>
        <p:txBody>
          <a:bodyPr/>
          <a:lstStyle/>
          <a:p>
            <a:fld id="{D57F1E4F-1CFF-5643-939E-02111984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7919076"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20" dirty="0"/>
              <a:t>Star</a:t>
            </a:r>
            <a:r>
              <a:rPr sz="3600" spc="-25" dirty="0"/>
              <a:t> </a:t>
            </a:r>
            <a:r>
              <a:rPr sz="3600" spc="175" dirty="0"/>
              <a:t>Topology</a:t>
            </a:r>
            <a:endParaRPr sz="3600" dirty="0"/>
          </a:p>
        </p:txBody>
      </p:sp>
      <p:sp>
        <p:nvSpPr>
          <p:cNvPr id="4" name="object 4"/>
          <p:cNvSpPr txBox="1"/>
          <p:nvPr/>
        </p:nvSpPr>
        <p:spPr>
          <a:xfrm>
            <a:off x="1233802" y="2514025"/>
            <a:ext cx="6525281"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Easy </a:t>
            </a:r>
            <a:r>
              <a:rPr spc="-20" dirty="0">
                <a:solidFill>
                  <a:srgbClr val="FFFFFF"/>
                </a:solidFill>
                <a:cs typeface="Verdana"/>
              </a:rPr>
              <a:t>to</a:t>
            </a:r>
            <a:r>
              <a:rPr spc="10" dirty="0">
                <a:solidFill>
                  <a:srgbClr val="FFFFFF"/>
                </a:solidFill>
                <a:cs typeface="Verdana"/>
              </a:rPr>
              <a:t> </a:t>
            </a:r>
            <a:r>
              <a:rPr spc="-10" dirty="0">
                <a:solidFill>
                  <a:srgbClr val="FFFFFF"/>
                </a:solidFill>
                <a:cs typeface="Verdana"/>
              </a:rPr>
              <a:t>setup</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One </a:t>
            </a:r>
            <a:r>
              <a:rPr spc="-10" dirty="0">
                <a:solidFill>
                  <a:srgbClr val="FFFFFF"/>
                </a:solidFill>
                <a:cs typeface="Verdana"/>
              </a:rPr>
              <a:t>cable </a:t>
            </a:r>
            <a:r>
              <a:rPr spc="-5" dirty="0">
                <a:solidFill>
                  <a:srgbClr val="FFFFFF"/>
                </a:solidFill>
                <a:cs typeface="Verdana"/>
              </a:rPr>
              <a:t>can </a:t>
            </a:r>
            <a:r>
              <a:rPr dirty="0">
                <a:solidFill>
                  <a:srgbClr val="FFFFFF"/>
                </a:solidFill>
                <a:cs typeface="Verdana"/>
              </a:rPr>
              <a:t>not crash</a:t>
            </a:r>
            <a:r>
              <a:rPr spc="-85" dirty="0">
                <a:solidFill>
                  <a:srgbClr val="FFFFFF"/>
                </a:solidFill>
                <a:cs typeface="Verdana"/>
              </a:rPr>
              <a:t> </a:t>
            </a:r>
            <a:r>
              <a:rPr spc="-10" dirty="0">
                <a:solidFill>
                  <a:srgbClr val="FFFFFF"/>
                </a:solidFill>
                <a:cs typeface="Verdana"/>
              </a:rPr>
              <a:t>network</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Easier </a:t>
            </a:r>
            <a:r>
              <a:rPr spc="90" dirty="0">
                <a:solidFill>
                  <a:srgbClr val="FFFFFF"/>
                </a:solidFill>
                <a:cs typeface="Georgia"/>
              </a:rPr>
              <a:t>to </a:t>
            </a:r>
            <a:r>
              <a:rPr spc="215" dirty="0">
                <a:solidFill>
                  <a:srgbClr val="FFFFFF"/>
                </a:solidFill>
                <a:cs typeface="Georgia"/>
              </a:rPr>
              <a:t>add </a:t>
            </a:r>
            <a:r>
              <a:rPr spc="10" dirty="0">
                <a:solidFill>
                  <a:srgbClr val="FFFFFF"/>
                </a:solidFill>
                <a:cs typeface="Georgia"/>
              </a:rPr>
              <a:t>or </a:t>
            </a:r>
            <a:r>
              <a:rPr spc="165" dirty="0">
                <a:solidFill>
                  <a:srgbClr val="FFFFFF"/>
                </a:solidFill>
                <a:cs typeface="Georgia"/>
              </a:rPr>
              <a:t>remove</a:t>
            </a:r>
            <a:r>
              <a:rPr spc="-330" dirty="0">
                <a:solidFill>
                  <a:srgbClr val="FFFFFF"/>
                </a:solidFill>
                <a:cs typeface="Georgia"/>
              </a:rPr>
              <a:t> </a:t>
            </a:r>
            <a:r>
              <a:rPr spc="105" dirty="0">
                <a:solidFill>
                  <a:srgbClr val="FFFFFF"/>
                </a:solidFill>
                <a:cs typeface="Georgia"/>
              </a:rPr>
              <a:t>computers.</a:t>
            </a:r>
            <a:endParaRPr dirty="0">
              <a:cs typeface="Georgia"/>
            </a:endParaRPr>
          </a:p>
        </p:txBody>
      </p:sp>
      <p:sp>
        <p:nvSpPr>
          <p:cNvPr id="7" name="Slide Number Placeholder 6">
            <a:extLst>
              <a:ext uri="{FF2B5EF4-FFF2-40B4-BE49-F238E27FC236}">
                <a16:creationId xmlns:a16="http://schemas.microsoft.com/office/drawing/2014/main" id="{C30BBFAD-BF55-4AAE-A302-494D166CBB52}"/>
              </a:ext>
            </a:extLst>
          </p:cNvPr>
          <p:cNvSpPr>
            <a:spLocks noGrp="1"/>
          </p:cNvSpPr>
          <p:nvPr>
            <p:ph type="sldNum" sz="quarter" idx="12"/>
          </p:nvPr>
        </p:nvSpPr>
        <p:spPr/>
        <p:txBody>
          <a:bodyPr/>
          <a:lstStyle/>
          <a:p>
            <a:fld id="{D57F1E4F-1CFF-5643-939E-02111984F56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8327448" cy="567463"/>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20" dirty="0"/>
              <a:t>Star</a:t>
            </a:r>
            <a:r>
              <a:rPr sz="3600" spc="75" dirty="0"/>
              <a:t> </a:t>
            </a:r>
            <a:r>
              <a:rPr sz="3600" spc="175" dirty="0"/>
              <a:t>Topology</a:t>
            </a:r>
            <a:endParaRPr sz="3600" dirty="0"/>
          </a:p>
        </p:txBody>
      </p:sp>
      <p:sp>
        <p:nvSpPr>
          <p:cNvPr id="4" name="object 4"/>
          <p:cNvSpPr txBox="1"/>
          <p:nvPr/>
        </p:nvSpPr>
        <p:spPr>
          <a:xfrm>
            <a:off x="1233802" y="2514025"/>
            <a:ext cx="4950460"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One </a:t>
            </a:r>
            <a:r>
              <a:rPr spc="-15" dirty="0">
                <a:solidFill>
                  <a:srgbClr val="FFFFFF"/>
                </a:solidFill>
                <a:cs typeface="Verdana"/>
              </a:rPr>
              <a:t>hub </a:t>
            </a:r>
            <a:r>
              <a:rPr spc="-10" dirty="0">
                <a:solidFill>
                  <a:srgbClr val="FFFFFF"/>
                </a:solidFill>
                <a:cs typeface="Verdana"/>
              </a:rPr>
              <a:t>crashing </a:t>
            </a:r>
            <a:r>
              <a:rPr spc="5" dirty="0">
                <a:solidFill>
                  <a:srgbClr val="FFFFFF"/>
                </a:solidFill>
                <a:cs typeface="Verdana"/>
              </a:rPr>
              <a:t>downs </a:t>
            </a:r>
            <a:r>
              <a:rPr spc="-25" dirty="0">
                <a:solidFill>
                  <a:srgbClr val="FFFFFF"/>
                </a:solidFill>
                <a:cs typeface="Verdana"/>
              </a:rPr>
              <a:t>entire</a:t>
            </a:r>
            <a:r>
              <a:rPr spc="95" dirty="0">
                <a:solidFill>
                  <a:srgbClr val="FFFFFF"/>
                </a:solidFill>
                <a:cs typeface="Verdana"/>
              </a:rPr>
              <a:t> </a:t>
            </a:r>
            <a:r>
              <a:rPr spc="-10" dirty="0">
                <a:solidFill>
                  <a:srgbClr val="FFFFFF"/>
                </a:solidFill>
                <a:cs typeface="Verdana"/>
              </a:rPr>
              <a:t>network</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Uses </a:t>
            </a:r>
            <a:r>
              <a:rPr spc="-15" dirty="0">
                <a:solidFill>
                  <a:srgbClr val="FFFFFF"/>
                </a:solidFill>
                <a:cs typeface="Verdana"/>
              </a:rPr>
              <a:t>lots </a:t>
            </a:r>
            <a:r>
              <a:rPr spc="10" dirty="0">
                <a:solidFill>
                  <a:srgbClr val="FFFFFF"/>
                </a:solidFill>
                <a:cs typeface="Verdana"/>
              </a:rPr>
              <a:t>of</a:t>
            </a:r>
            <a:r>
              <a:rPr spc="-70" dirty="0">
                <a:solidFill>
                  <a:srgbClr val="FFFFFF"/>
                </a:solidFill>
                <a:cs typeface="Verdana"/>
              </a:rPr>
              <a:t> </a:t>
            </a:r>
            <a:r>
              <a:rPr spc="-10" dirty="0">
                <a:solidFill>
                  <a:srgbClr val="FFFFFF"/>
                </a:solidFill>
                <a:cs typeface="Verdana"/>
              </a:rPr>
              <a:t>cable</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Most </a:t>
            </a:r>
            <a:r>
              <a:rPr spc="5" dirty="0">
                <a:solidFill>
                  <a:srgbClr val="FFFFFF"/>
                </a:solidFill>
                <a:cs typeface="Verdana"/>
              </a:rPr>
              <a:t>common</a:t>
            </a:r>
            <a:r>
              <a:rPr spc="-145" dirty="0">
                <a:solidFill>
                  <a:srgbClr val="FFFFFF"/>
                </a:solidFill>
                <a:cs typeface="Verdana"/>
              </a:rPr>
              <a:t> </a:t>
            </a:r>
            <a:r>
              <a:rPr spc="-5" dirty="0">
                <a:solidFill>
                  <a:srgbClr val="FFFFFF"/>
                </a:solidFill>
                <a:cs typeface="Verdana"/>
              </a:rPr>
              <a:t>topology</a:t>
            </a:r>
            <a:endParaRPr dirty="0">
              <a:cs typeface="Verdana"/>
            </a:endParaRPr>
          </a:p>
        </p:txBody>
      </p:sp>
      <p:sp>
        <p:nvSpPr>
          <p:cNvPr id="7" name="Slide Number Placeholder 6">
            <a:extLst>
              <a:ext uri="{FF2B5EF4-FFF2-40B4-BE49-F238E27FC236}">
                <a16:creationId xmlns:a16="http://schemas.microsoft.com/office/drawing/2014/main" id="{5462EAA1-9D0A-419D-BE3B-61EB28ABB727}"/>
              </a:ext>
            </a:extLst>
          </p:cNvPr>
          <p:cNvSpPr>
            <a:spLocks noGrp="1"/>
          </p:cNvSpPr>
          <p:nvPr>
            <p:ph type="sldNum" sz="quarter" idx="12"/>
          </p:nvPr>
        </p:nvSpPr>
        <p:spPr/>
        <p:txBody>
          <a:bodyPr/>
          <a:lstStyle/>
          <a:p>
            <a:fld id="{D57F1E4F-1CFF-5643-939E-02111984F56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8B71-9D82-9FCB-EF97-F7D5BD858F86}"/>
              </a:ext>
            </a:extLst>
          </p:cNvPr>
          <p:cNvSpPr>
            <a:spLocks noGrp="1"/>
          </p:cNvSpPr>
          <p:nvPr>
            <p:ph type="title"/>
          </p:nvPr>
        </p:nvSpPr>
        <p:spPr/>
        <p:txBody>
          <a:bodyPr/>
          <a:lstStyle/>
          <a:p>
            <a:r>
              <a:rPr lang="en-US" dirty="0"/>
              <a:t>Networking Device</a:t>
            </a:r>
          </a:p>
        </p:txBody>
      </p:sp>
      <p:sp>
        <p:nvSpPr>
          <p:cNvPr id="3" name="Content Placeholder 2">
            <a:extLst>
              <a:ext uri="{FF2B5EF4-FFF2-40B4-BE49-F238E27FC236}">
                <a16:creationId xmlns:a16="http://schemas.microsoft.com/office/drawing/2014/main" id="{E2DEECC4-9319-423C-9D78-C631FFDEB556}"/>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Devices that are used to connect to are called network connecting devices</a:t>
            </a:r>
          </a:p>
          <a:p>
            <a:pPr algn="l"/>
            <a:r>
              <a:rPr lang="en-US" b="0" i="0" u="none" strike="noStrike" baseline="0" dirty="0">
                <a:solidFill>
                  <a:srgbClr val="FFFFFF"/>
                </a:solidFill>
                <a:latin typeface="+mn-lt"/>
              </a:rPr>
              <a:t>Hub</a:t>
            </a:r>
          </a:p>
          <a:p>
            <a:pPr algn="l"/>
            <a:r>
              <a:rPr lang="en-US" b="0" i="0" u="none" strike="noStrike" baseline="0" dirty="0">
                <a:solidFill>
                  <a:srgbClr val="FFFFFF"/>
                </a:solidFill>
                <a:latin typeface="+mn-lt"/>
              </a:rPr>
              <a:t>Switch</a:t>
            </a:r>
          </a:p>
          <a:p>
            <a:pPr algn="l"/>
            <a:r>
              <a:rPr lang="en-US" b="0" i="0" u="none" strike="noStrike" baseline="0" dirty="0">
                <a:solidFill>
                  <a:srgbClr val="FFFFFF"/>
                </a:solidFill>
                <a:latin typeface="+mn-lt"/>
              </a:rPr>
              <a:t>Bridge</a:t>
            </a:r>
          </a:p>
          <a:p>
            <a:pPr algn="l"/>
            <a:r>
              <a:rPr lang="en-US" b="0" i="0" u="none" strike="noStrike" baseline="0" dirty="0">
                <a:solidFill>
                  <a:srgbClr val="FFFFFF"/>
                </a:solidFill>
                <a:latin typeface="+mn-lt"/>
              </a:rPr>
              <a:t>Router</a:t>
            </a:r>
          </a:p>
          <a:p>
            <a:pPr algn="l"/>
            <a:r>
              <a:rPr lang="en-US" dirty="0">
                <a:solidFill>
                  <a:srgbClr val="FFFFFF"/>
                </a:solidFill>
                <a:latin typeface="+mn-lt"/>
              </a:rPr>
              <a:t>Bridge</a:t>
            </a:r>
            <a:endParaRPr lang="en-US" b="0" i="0" u="none" strike="noStrike" baseline="0" dirty="0">
              <a:solidFill>
                <a:srgbClr val="FFFFFF"/>
              </a:solidFill>
              <a:latin typeface="+mn-lt"/>
            </a:endParaRPr>
          </a:p>
          <a:p>
            <a:pPr algn="l"/>
            <a:endParaRPr lang="en-US" dirty="0">
              <a:latin typeface="+mn-lt"/>
            </a:endParaRPr>
          </a:p>
        </p:txBody>
      </p:sp>
      <p:sp>
        <p:nvSpPr>
          <p:cNvPr id="4" name="Slide Number Placeholder 3">
            <a:extLst>
              <a:ext uri="{FF2B5EF4-FFF2-40B4-BE49-F238E27FC236}">
                <a16:creationId xmlns:a16="http://schemas.microsoft.com/office/drawing/2014/main" id="{C3691C70-14FC-152E-A60E-4E884FBAA768}"/>
              </a:ext>
            </a:extLst>
          </p:cNvPr>
          <p:cNvSpPr>
            <a:spLocks noGrp="1"/>
          </p:cNvSpPr>
          <p:nvPr>
            <p:ph type="sldNum" sz="quarter" idx="12"/>
          </p:nvPr>
        </p:nvSpPr>
        <p:spPr/>
        <p:txBody>
          <a:bodyPr/>
          <a:lstStyle/>
          <a:p>
            <a:fld id="{E9A993D3-E3B2-4EF9-95C8-E53CEEC4E7E5}" type="slidenum">
              <a:rPr lang="en-US" smtClean="0"/>
              <a:t>35</a:t>
            </a:fld>
            <a:endParaRPr lang="en-US"/>
          </a:p>
        </p:txBody>
      </p:sp>
    </p:spTree>
    <p:extLst>
      <p:ext uri="{BB962C8B-B14F-4D97-AF65-F5344CB8AC3E}">
        <p14:creationId xmlns:p14="http://schemas.microsoft.com/office/powerpoint/2010/main" val="641631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CCF0-FCF1-A816-6B4A-4DED7DE4A44F}"/>
              </a:ext>
            </a:extLst>
          </p:cNvPr>
          <p:cNvSpPr>
            <a:spLocks noGrp="1"/>
          </p:cNvSpPr>
          <p:nvPr>
            <p:ph type="title"/>
          </p:nvPr>
        </p:nvSpPr>
        <p:spPr/>
        <p:txBody>
          <a:bodyPr/>
          <a:lstStyle/>
          <a:p>
            <a:r>
              <a:rPr lang="en-US" dirty="0"/>
              <a:t>Hub</a:t>
            </a:r>
          </a:p>
        </p:txBody>
      </p:sp>
      <p:sp>
        <p:nvSpPr>
          <p:cNvPr id="3" name="Content Placeholder 2">
            <a:extLst>
              <a:ext uri="{FF2B5EF4-FFF2-40B4-BE49-F238E27FC236}">
                <a16:creationId xmlns:a16="http://schemas.microsoft.com/office/drawing/2014/main" id="{8FB25AFB-7A64-5AEF-98F3-B59A2D1FD255}"/>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Connectivity device with multiple ports.</a:t>
            </a:r>
          </a:p>
          <a:p>
            <a:pPr algn="l"/>
            <a:r>
              <a:rPr lang="en-US" b="0" i="0" u="none" strike="noStrike" baseline="0" dirty="0">
                <a:solidFill>
                  <a:srgbClr val="FFFFFF"/>
                </a:solidFill>
                <a:latin typeface="+mn-lt"/>
              </a:rPr>
              <a:t>Used in star topology as a centrally connecting device.</a:t>
            </a:r>
          </a:p>
          <a:p>
            <a:pPr algn="l"/>
            <a:r>
              <a:rPr lang="en-US" b="0" i="0" u="none" strike="noStrike" baseline="0" dirty="0">
                <a:solidFill>
                  <a:srgbClr val="FFFFFF"/>
                </a:solidFill>
                <a:latin typeface="+mn-lt"/>
              </a:rPr>
              <a:t>It accepts data from sender amplifies them and broadcasts.</a:t>
            </a:r>
          </a:p>
          <a:p>
            <a:pPr algn="l"/>
            <a:r>
              <a:rPr lang="en-US" b="0" i="0" u="none" strike="noStrike" baseline="0" dirty="0">
                <a:solidFill>
                  <a:srgbClr val="FFFFFF"/>
                </a:solidFill>
                <a:latin typeface="+mn-lt"/>
              </a:rPr>
              <a:t>Cant impose the number of computer that can be connected.</a:t>
            </a:r>
            <a:endParaRPr lang="en-US" dirty="0">
              <a:latin typeface="+mn-lt"/>
            </a:endParaRPr>
          </a:p>
        </p:txBody>
      </p:sp>
      <p:sp>
        <p:nvSpPr>
          <p:cNvPr id="4" name="Slide Number Placeholder 3">
            <a:extLst>
              <a:ext uri="{FF2B5EF4-FFF2-40B4-BE49-F238E27FC236}">
                <a16:creationId xmlns:a16="http://schemas.microsoft.com/office/drawing/2014/main" id="{E498DFC9-0988-2D0E-5D69-0A084B876200}"/>
              </a:ext>
            </a:extLst>
          </p:cNvPr>
          <p:cNvSpPr>
            <a:spLocks noGrp="1"/>
          </p:cNvSpPr>
          <p:nvPr>
            <p:ph type="sldNum" sz="quarter" idx="12"/>
          </p:nvPr>
        </p:nvSpPr>
        <p:spPr/>
        <p:txBody>
          <a:bodyPr/>
          <a:lstStyle/>
          <a:p>
            <a:fld id="{E9A993D3-E3B2-4EF9-95C8-E53CEEC4E7E5}" type="slidenum">
              <a:rPr lang="en-US" smtClean="0"/>
              <a:t>36</a:t>
            </a:fld>
            <a:endParaRPr lang="en-US"/>
          </a:p>
        </p:txBody>
      </p:sp>
      <p:pic>
        <p:nvPicPr>
          <p:cNvPr id="6" name="Picture 5">
            <a:extLst>
              <a:ext uri="{FF2B5EF4-FFF2-40B4-BE49-F238E27FC236}">
                <a16:creationId xmlns:a16="http://schemas.microsoft.com/office/drawing/2014/main" id="{F5A01F01-2F44-3FE6-F4BF-202BDCBF7209}"/>
              </a:ext>
            </a:extLst>
          </p:cNvPr>
          <p:cNvPicPr>
            <a:picLocks noChangeAspect="1"/>
          </p:cNvPicPr>
          <p:nvPr/>
        </p:nvPicPr>
        <p:blipFill>
          <a:blip r:embed="rId2"/>
          <a:stretch>
            <a:fillRect/>
          </a:stretch>
        </p:blipFill>
        <p:spPr>
          <a:xfrm>
            <a:off x="5770484" y="3917647"/>
            <a:ext cx="3920471" cy="2940353"/>
          </a:xfrm>
          <a:prstGeom prst="rect">
            <a:avLst/>
          </a:prstGeom>
        </p:spPr>
      </p:pic>
    </p:spTree>
    <p:extLst>
      <p:ext uri="{BB962C8B-B14F-4D97-AF65-F5344CB8AC3E}">
        <p14:creationId xmlns:p14="http://schemas.microsoft.com/office/powerpoint/2010/main" val="2471671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0201-9A7F-9F23-40A2-940C1F782993}"/>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E7518AA8-9B87-EFA1-EF3E-B994AC438DE9}"/>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Considered to be an intelligent hub.</a:t>
            </a:r>
          </a:p>
          <a:p>
            <a:pPr algn="l"/>
            <a:r>
              <a:rPr lang="en-US" b="0" i="0" u="none" strike="noStrike" baseline="0" dirty="0">
                <a:solidFill>
                  <a:srgbClr val="FFFFFF"/>
                </a:solidFill>
                <a:latin typeface="+mn-lt"/>
              </a:rPr>
              <a:t>Attempt to select the most direct path needed to send data packet to destination</a:t>
            </a:r>
          </a:p>
          <a:p>
            <a:pPr algn="l"/>
            <a:r>
              <a:rPr lang="en-US" b="0" i="0" u="none" strike="noStrike" baseline="0" dirty="0">
                <a:solidFill>
                  <a:srgbClr val="FFFFFF"/>
                </a:solidFill>
                <a:latin typeface="+mn-lt"/>
              </a:rPr>
              <a:t>When data is received it creates a direct connection between sender and receiver and forwards the data packet to destination computer only.</a:t>
            </a:r>
            <a:endParaRPr lang="en-US" dirty="0">
              <a:latin typeface="+mn-lt"/>
            </a:endParaRPr>
          </a:p>
        </p:txBody>
      </p:sp>
      <p:sp>
        <p:nvSpPr>
          <p:cNvPr id="4" name="Slide Number Placeholder 3">
            <a:extLst>
              <a:ext uri="{FF2B5EF4-FFF2-40B4-BE49-F238E27FC236}">
                <a16:creationId xmlns:a16="http://schemas.microsoft.com/office/drawing/2014/main" id="{AD0C6DEF-816E-A470-F983-F3BA6DD00B2F}"/>
              </a:ext>
            </a:extLst>
          </p:cNvPr>
          <p:cNvSpPr>
            <a:spLocks noGrp="1"/>
          </p:cNvSpPr>
          <p:nvPr>
            <p:ph type="sldNum" sz="quarter" idx="12"/>
          </p:nvPr>
        </p:nvSpPr>
        <p:spPr/>
        <p:txBody>
          <a:bodyPr/>
          <a:lstStyle/>
          <a:p>
            <a:fld id="{E9A993D3-E3B2-4EF9-95C8-E53CEEC4E7E5}" type="slidenum">
              <a:rPr lang="en-US" smtClean="0"/>
              <a:t>37</a:t>
            </a:fld>
            <a:endParaRPr lang="en-US"/>
          </a:p>
        </p:txBody>
      </p:sp>
      <p:pic>
        <p:nvPicPr>
          <p:cNvPr id="6" name="Picture 5">
            <a:extLst>
              <a:ext uri="{FF2B5EF4-FFF2-40B4-BE49-F238E27FC236}">
                <a16:creationId xmlns:a16="http://schemas.microsoft.com/office/drawing/2014/main" id="{BDE93C64-CDDC-0FAA-4CBD-4E1DFE6271DF}"/>
              </a:ext>
            </a:extLst>
          </p:cNvPr>
          <p:cNvPicPr>
            <a:picLocks noChangeAspect="1"/>
          </p:cNvPicPr>
          <p:nvPr/>
        </p:nvPicPr>
        <p:blipFill>
          <a:blip r:embed="rId2"/>
          <a:stretch>
            <a:fillRect/>
          </a:stretch>
        </p:blipFill>
        <p:spPr>
          <a:xfrm>
            <a:off x="948701" y="4469645"/>
            <a:ext cx="9753758" cy="2000195"/>
          </a:xfrm>
          <a:prstGeom prst="rect">
            <a:avLst/>
          </a:prstGeom>
        </p:spPr>
      </p:pic>
    </p:spTree>
    <p:extLst>
      <p:ext uri="{BB962C8B-B14F-4D97-AF65-F5344CB8AC3E}">
        <p14:creationId xmlns:p14="http://schemas.microsoft.com/office/powerpoint/2010/main" val="3045297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4BE7-C022-9E97-7B79-169B5B2CC6C5}"/>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7268CFF3-943A-DB50-012F-681F2AF0B4E2}"/>
              </a:ext>
            </a:extLst>
          </p:cNvPr>
          <p:cNvSpPr>
            <a:spLocks noGrp="1"/>
          </p:cNvSpPr>
          <p:nvPr>
            <p:ph idx="1"/>
          </p:nvPr>
        </p:nvSpPr>
        <p:spPr>
          <a:xfrm>
            <a:off x="275208" y="1376040"/>
            <a:ext cx="11381173" cy="4872360"/>
          </a:xfrm>
        </p:spPr>
        <p:txBody>
          <a:bodyPr>
            <a:noAutofit/>
          </a:bodyPr>
          <a:lstStyle/>
          <a:p>
            <a:pPr algn="l"/>
            <a:r>
              <a:rPr lang="en-US" b="0" i="0" u="none" strike="noStrike" baseline="0" dirty="0">
                <a:solidFill>
                  <a:srgbClr val="FFFFFF"/>
                </a:solidFill>
                <a:latin typeface="+mn-lt"/>
              </a:rPr>
              <a:t>A bridge is a type of computer network device that provides interconnection with other bridge networks that use the same protocol.</a:t>
            </a:r>
          </a:p>
          <a:p>
            <a:pPr algn="l"/>
            <a:r>
              <a:rPr lang="en-US" b="0" i="0" u="none" strike="noStrike" baseline="0" dirty="0">
                <a:solidFill>
                  <a:srgbClr val="FFFFFF"/>
                </a:solidFill>
                <a:latin typeface="+mn-lt"/>
              </a:rPr>
              <a:t>Bridge devices work at the data link layer of the Open System Interconnect (OSI) model</a:t>
            </a:r>
          </a:p>
          <a:p>
            <a:pPr algn="l"/>
            <a:r>
              <a:rPr lang="en-US" dirty="0">
                <a:solidFill>
                  <a:srgbClr val="FFFFFF"/>
                </a:solidFill>
                <a:latin typeface="+mn-lt"/>
              </a:rPr>
              <a:t>C</a:t>
            </a:r>
            <a:r>
              <a:rPr lang="en-US" b="0" i="0" u="none" strike="noStrike" baseline="0" dirty="0">
                <a:solidFill>
                  <a:srgbClr val="FFFFFF"/>
                </a:solidFill>
                <a:latin typeface="+mn-lt"/>
              </a:rPr>
              <a:t>onnecting two different networks together and providing communication between them.</a:t>
            </a:r>
          </a:p>
          <a:p>
            <a:pPr algn="l"/>
            <a:r>
              <a:rPr lang="en-US" b="0" i="0" u="none" strike="noStrike" baseline="0" dirty="0">
                <a:solidFill>
                  <a:srgbClr val="FFFFFF"/>
                </a:solidFill>
                <a:latin typeface="+mn-lt"/>
              </a:rPr>
              <a:t>Bridges are similar to repeaters and hubs in that they broadcast data to every node.</a:t>
            </a:r>
          </a:p>
          <a:p>
            <a:pPr algn="l"/>
            <a:r>
              <a:rPr lang="en-US" b="0" i="0" u="none" strike="noStrike" baseline="0" dirty="0">
                <a:solidFill>
                  <a:srgbClr val="FFFFFF"/>
                </a:solidFill>
                <a:latin typeface="+mn-lt"/>
              </a:rPr>
              <a:t>Bridges maintain the media access control (MAC) address table as soon as they discover new segments, so subsequent transmissions are sent to only to the desired recipient.</a:t>
            </a:r>
          </a:p>
          <a:p>
            <a:pPr algn="l"/>
            <a:r>
              <a:rPr lang="en-US" b="0" i="0" u="none" strike="noStrike" baseline="0" dirty="0">
                <a:solidFill>
                  <a:srgbClr val="FFFFFF"/>
                </a:solidFill>
                <a:latin typeface="+mn-lt"/>
              </a:rPr>
              <a:t>Bridges are also known as Layer 2 switches.</a:t>
            </a:r>
            <a:endParaRPr lang="en-US" dirty="0">
              <a:latin typeface="+mn-lt"/>
            </a:endParaRPr>
          </a:p>
        </p:txBody>
      </p:sp>
      <p:sp>
        <p:nvSpPr>
          <p:cNvPr id="4" name="Slide Number Placeholder 3">
            <a:extLst>
              <a:ext uri="{FF2B5EF4-FFF2-40B4-BE49-F238E27FC236}">
                <a16:creationId xmlns:a16="http://schemas.microsoft.com/office/drawing/2014/main" id="{E868CAAC-4FFE-9588-086B-1B1EC1525B3F}"/>
              </a:ext>
            </a:extLst>
          </p:cNvPr>
          <p:cNvSpPr>
            <a:spLocks noGrp="1"/>
          </p:cNvSpPr>
          <p:nvPr>
            <p:ph type="sldNum" sz="quarter" idx="12"/>
          </p:nvPr>
        </p:nvSpPr>
        <p:spPr/>
        <p:txBody>
          <a:bodyPr/>
          <a:lstStyle/>
          <a:p>
            <a:fld id="{E9A993D3-E3B2-4EF9-95C8-E53CEEC4E7E5}" type="slidenum">
              <a:rPr lang="en-US" smtClean="0"/>
              <a:t>38</a:t>
            </a:fld>
            <a:endParaRPr lang="en-US"/>
          </a:p>
        </p:txBody>
      </p:sp>
    </p:spTree>
    <p:extLst>
      <p:ext uri="{BB962C8B-B14F-4D97-AF65-F5344CB8AC3E}">
        <p14:creationId xmlns:p14="http://schemas.microsoft.com/office/powerpoint/2010/main" val="1610275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19BF-3412-5140-264C-4241A72D4948}"/>
              </a:ext>
            </a:extLst>
          </p:cNvPr>
          <p:cNvSpPr>
            <a:spLocks noGrp="1"/>
          </p:cNvSpPr>
          <p:nvPr>
            <p:ph type="title"/>
          </p:nvPr>
        </p:nvSpPr>
        <p:spPr/>
        <p:txBody>
          <a:bodyPr/>
          <a:lstStyle/>
          <a:p>
            <a:r>
              <a:rPr lang="en-US" dirty="0"/>
              <a:t>Router</a:t>
            </a:r>
          </a:p>
        </p:txBody>
      </p:sp>
      <p:sp>
        <p:nvSpPr>
          <p:cNvPr id="3" name="Content Placeholder 2">
            <a:extLst>
              <a:ext uri="{FF2B5EF4-FFF2-40B4-BE49-F238E27FC236}">
                <a16:creationId xmlns:a16="http://schemas.microsoft.com/office/drawing/2014/main" id="{AF5B4509-4D66-3776-8D44-81CDA5F3B0F7}"/>
              </a:ext>
            </a:extLst>
          </p:cNvPr>
          <p:cNvSpPr>
            <a:spLocks noGrp="1"/>
          </p:cNvSpPr>
          <p:nvPr>
            <p:ph idx="1"/>
          </p:nvPr>
        </p:nvSpPr>
        <p:spPr/>
        <p:txBody>
          <a:bodyPr/>
          <a:lstStyle/>
          <a:p>
            <a:pPr algn="l"/>
            <a:r>
              <a:rPr lang="en-US" sz="1800" b="0" i="0" u="none" strike="noStrike" baseline="0" dirty="0">
                <a:solidFill>
                  <a:srgbClr val="FFFFFF"/>
                </a:solidFill>
                <a:latin typeface="CenturyGothic"/>
              </a:rPr>
              <a:t>A router is a device like a switch the routes data packets based on their IP addresses.</a:t>
            </a:r>
          </a:p>
          <a:p>
            <a:pPr algn="l"/>
            <a:r>
              <a:rPr lang="en-US" sz="1800" b="0" i="0" u="none" strike="noStrike" baseline="0" dirty="0">
                <a:solidFill>
                  <a:srgbClr val="FFFFFF"/>
                </a:solidFill>
                <a:latin typeface="CenturyGothic"/>
              </a:rPr>
              <a:t>Router is mainly a Network Layer device.</a:t>
            </a:r>
          </a:p>
          <a:p>
            <a:pPr algn="l"/>
            <a:r>
              <a:rPr lang="en-US" sz="1800" b="0" i="0" u="none" strike="noStrike" baseline="0" dirty="0">
                <a:solidFill>
                  <a:srgbClr val="FFFFFF"/>
                </a:solidFill>
                <a:latin typeface="CenturyGothic"/>
              </a:rPr>
              <a:t>Routers normally connect LANs and WANs together and have a dynamically updating routing table based on which they make decisions on routing the data packets.</a:t>
            </a:r>
          </a:p>
          <a:p>
            <a:pPr algn="l"/>
            <a:r>
              <a:rPr lang="en-US" sz="1800" b="0" i="0" u="none" strike="noStrike" baseline="0" dirty="0">
                <a:solidFill>
                  <a:srgbClr val="FFFFFF"/>
                </a:solidFill>
                <a:latin typeface="CenturyGothic"/>
              </a:rPr>
              <a:t>Router divide broadcast domains of hosts connected through it.</a:t>
            </a:r>
          </a:p>
          <a:p>
            <a:pPr algn="l"/>
            <a:r>
              <a:rPr lang="en-US" sz="1800" b="0" i="0" u="none" strike="noStrike" baseline="0" dirty="0">
                <a:solidFill>
                  <a:srgbClr val="FFFFFF"/>
                </a:solidFill>
                <a:latin typeface="CenturyGothic"/>
              </a:rPr>
              <a:t>Operates in the network layer of OSI model.</a:t>
            </a:r>
            <a:endParaRPr lang="en-US" dirty="0"/>
          </a:p>
        </p:txBody>
      </p:sp>
      <p:sp>
        <p:nvSpPr>
          <p:cNvPr id="4" name="Slide Number Placeholder 3">
            <a:extLst>
              <a:ext uri="{FF2B5EF4-FFF2-40B4-BE49-F238E27FC236}">
                <a16:creationId xmlns:a16="http://schemas.microsoft.com/office/drawing/2014/main" id="{60CAF1A4-259F-83A4-5F26-4432A18EDF2D}"/>
              </a:ext>
            </a:extLst>
          </p:cNvPr>
          <p:cNvSpPr>
            <a:spLocks noGrp="1"/>
          </p:cNvSpPr>
          <p:nvPr>
            <p:ph type="sldNum" sz="quarter" idx="12"/>
          </p:nvPr>
        </p:nvSpPr>
        <p:spPr/>
        <p:txBody>
          <a:bodyPr/>
          <a:lstStyle/>
          <a:p>
            <a:fld id="{E9A993D3-E3B2-4EF9-95C8-E53CEEC4E7E5}" type="slidenum">
              <a:rPr lang="en-US" smtClean="0"/>
              <a:t>39</a:t>
            </a:fld>
            <a:endParaRPr lang="en-US"/>
          </a:p>
        </p:txBody>
      </p:sp>
    </p:spTree>
    <p:extLst>
      <p:ext uri="{BB962C8B-B14F-4D97-AF65-F5344CB8AC3E}">
        <p14:creationId xmlns:p14="http://schemas.microsoft.com/office/powerpoint/2010/main" val="320390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6498-C6F0-CF55-EE9C-772A0E1AFC2A}"/>
              </a:ext>
            </a:extLst>
          </p:cNvPr>
          <p:cNvSpPr>
            <a:spLocks noGrp="1"/>
          </p:cNvSpPr>
          <p:nvPr>
            <p:ph type="title"/>
          </p:nvPr>
        </p:nvSpPr>
        <p:spPr/>
        <p:txBody>
          <a:bodyPr/>
          <a:lstStyle/>
          <a:p>
            <a:r>
              <a:rPr lang="en-US" dirty="0"/>
              <a:t>Data Representation</a:t>
            </a:r>
          </a:p>
        </p:txBody>
      </p:sp>
      <p:sp>
        <p:nvSpPr>
          <p:cNvPr id="3" name="Content Placeholder 2">
            <a:extLst>
              <a:ext uri="{FF2B5EF4-FFF2-40B4-BE49-F238E27FC236}">
                <a16:creationId xmlns:a16="http://schemas.microsoft.com/office/drawing/2014/main" id="{FC5BF0C9-4FAE-1BFF-0440-5BAE2017E72B}"/>
              </a:ext>
            </a:extLst>
          </p:cNvPr>
          <p:cNvSpPr>
            <a:spLocks noGrp="1"/>
          </p:cNvSpPr>
          <p:nvPr>
            <p:ph idx="1"/>
          </p:nvPr>
        </p:nvSpPr>
        <p:spPr/>
        <p:txBody>
          <a:bodyPr>
            <a:noAutofit/>
          </a:bodyPr>
          <a:lstStyle/>
          <a:p>
            <a:pPr algn="l"/>
            <a:r>
              <a:rPr lang="en-US" b="0" u="none" strike="noStrike" baseline="0" dirty="0">
                <a:latin typeface="+mn-lt"/>
              </a:rPr>
              <a:t>Information today comes in different forms such as text, numbers, images, audio, and video.</a:t>
            </a:r>
          </a:p>
          <a:p>
            <a:pPr algn="l"/>
            <a:r>
              <a:rPr lang="en-US" b="0" u="none" strike="noStrike" baseline="0" dirty="0">
                <a:latin typeface="+mn-lt"/>
              </a:rPr>
              <a:t>Text</a:t>
            </a:r>
          </a:p>
          <a:p>
            <a:pPr lvl="1"/>
            <a:r>
              <a:rPr lang="en-US" b="0" u="none" strike="noStrike" baseline="0" dirty="0">
                <a:latin typeface="+mn-lt"/>
              </a:rPr>
              <a:t>In data communications, text is represented as a bit pattern, a sequence of bits (</a:t>
            </a:r>
            <a:r>
              <a:rPr lang="en-US" dirty="0">
                <a:latin typeface="+mn-lt"/>
              </a:rPr>
              <a:t>0</a:t>
            </a:r>
            <a:r>
              <a:rPr lang="en-US" b="0" u="none" strike="noStrike" baseline="0" dirty="0">
                <a:latin typeface="+mn-lt"/>
              </a:rPr>
              <a:t>s or 1s). Different sets of bit patterns have been designed to represent text symbols. Each set is called a code, and the process of representing symbols is called coding. </a:t>
            </a:r>
          </a:p>
          <a:p>
            <a:pPr algn="l"/>
            <a:r>
              <a:rPr lang="en-US" b="0" u="none" strike="noStrike" baseline="0" dirty="0">
                <a:latin typeface="+mn-lt"/>
              </a:rPr>
              <a:t>Numbers</a:t>
            </a:r>
          </a:p>
          <a:p>
            <a:pPr lvl="1"/>
            <a:r>
              <a:rPr lang="en-US" b="0" u="none" strike="noStrike" baseline="0" dirty="0">
                <a:latin typeface="+mn-lt"/>
              </a:rPr>
              <a:t>Numbers are also represented by bit patterns. However, a code such as ASCII is not used to represent numbers; the number is directly converted to a binary number to simplify mathematical operations. Appendix B discusses several different numbering systems.</a:t>
            </a:r>
          </a:p>
        </p:txBody>
      </p:sp>
      <p:sp>
        <p:nvSpPr>
          <p:cNvPr id="4" name="Slide Number Placeholder 3">
            <a:extLst>
              <a:ext uri="{FF2B5EF4-FFF2-40B4-BE49-F238E27FC236}">
                <a16:creationId xmlns:a16="http://schemas.microsoft.com/office/drawing/2014/main" id="{8E138091-D81C-0D00-1997-C1241B35D78B}"/>
              </a:ext>
            </a:extLst>
          </p:cNvPr>
          <p:cNvSpPr>
            <a:spLocks noGrp="1"/>
          </p:cNvSpPr>
          <p:nvPr>
            <p:ph type="sldNum" sz="quarter" idx="12"/>
          </p:nvPr>
        </p:nvSpPr>
        <p:spPr/>
        <p:txBody>
          <a:bodyPr/>
          <a:lstStyle/>
          <a:p>
            <a:fld id="{E9A993D3-E3B2-4EF9-95C8-E53CEEC4E7E5}" type="slidenum">
              <a:rPr lang="en-US" smtClean="0"/>
              <a:t>4</a:t>
            </a:fld>
            <a:endParaRPr lang="en-US"/>
          </a:p>
        </p:txBody>
      </p:sp>
    </p:spTree>
    <p:extLst>
      <p:ext uri="{BB962C8B-B14F-4D97-AF65-F5344CB8AC3E}">
        <p14:creationId xmlns:p14="http://schemas.microsoft.com/office/powerpoint/2010/main" val="3522667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51BB-46D3-409A-84F9-A4BA09B67199}"/>
              </a:ext>
            </a:extLst>
          </p:cNvPr>
          <p:cNvSpPr>
            <a:spLocks noGrp="1"/>
          </p:cNvSpPr>
          <p:nvPr>
            <p:ph type="title"/>
          </p:nvPr>
        </p:nvSpPr>
        <p:spPr/>
        <p:txBody>
          <a:bodyPr/>
          <a:lstStyle/>
          <a:p>
            <a:r>
              <a:rPr lang="en-US" dirty="0"/>
              <a:t>The internet architecture</a:t>
            </a:r>
          </a:p>
        </p:txBody>
      </p:sp>
      <p:sp>
        <p:nvSpPr>
          <p:cNvPr id="3" name="Content Placeholder 2">
            <a:extLst>
              <a:ext uri="{FF2B5EF4-FFF2-40B4-BE49-F238E27FC236}">
                <a16:creationId xmlns:a16="http://schemas.microsoft.com/office/drawing/2014/main" id="{84396FC3-F545-4AC9-AE48-EAE7DCDAD33A}"/>
              </a:ext>
            </a:extLst>
          </p:cNvPr>
          <p:cNvSpPr>
            <a:spLocks noGrp="1"/>
          </p:cNvSpPr>
          <p:nvPr>
            <p:ph idx="1"/>
          </p:nvPr>
        </p:nvSpPr>
        <p:spPr/>
        <p:txBody>
          <a:bodyPr>
            <a:normAutofit/>
          </a:bodyPr>
          <a:lstStyle/>
          <a:p>
            <a:pPr algn="l"/>
            <a:r>
              <a:rPr lang="en-US" sz="1800" u="none" strike="noStrike" baseline="0" dirty="0">
                <a:latin typeface="+mn-lt"/>
              </a:rPr>
              <a:t>The architecture of Internet is hierarchical in nature. </a:t>
            </a:r>
          </a:p>
          <a:p>
            <a:pPr algn="l"/>
            <a:r>
              <a:rPr lang="en-US" sz="1800" u="none" strike="noStrike" baseline="0" dirty="0">
                <a:latin typeface="+mn-lt"/>
              </a:rPr>
              <a:t>A brief description of the architecture of Internet is as follows:</a:t>
            </a:r>
          </a:p>
          <a:p>
            <a:pPr algn="l"/>
            <a:r>
              <a:rPr lang="en-US" sz="1800" u="none" strike="noStrike" baseline="0" dirty="0">
                <a:latin typeface="+mn-lt"/>
              </a:rPr>
              <a:t>Client (user of computer) at home or in a LAN network is at the lowest level in hierarchy.</a:t>
            </a:r>
          </a:p>
          <a:p>
            <a:pPr algn="l"/>
            <a:r>
              <a:rPr lang="en-US" sz="1800" u="none" strike="noStrike" baseline="0" dirty="0">
                <a:latin typeface="+mn-lt"/>
              </a:rPr>
              <a:t>Local Internet Service Provider (ISP) is at the next higher level.</a:t>
            </a:r>
          </a:p>
          <a:p>
            <a:pPr lvl="1"/>
            <a:r>
              <a:rPr lang="en-US" u="none" strike="noStrike" baseline="0" dirty="0">
                <a:latin typeface="+mn-lt"/>
              </a:rPr>
              <a:t>An ISP is an organization that has its own computers connected to the Internet and provides facility to individual users to connect to Internet through their computers.</a:t>
            </a:r>
          </a:p>
          <a:p>
            <a:pPr lvl="1"/>
            <a:r>
              <a:rPr lang="en-US" u="none" strike="noStrike" baseline="0" dirty="0">
                <a:latin typeface="+mn-lt"/>
              </a:rPr>
              <a:t>Local ISP is the local telephone company located in the telephone switching office, where the telephone of client terminates. Examples of local ISP in Nepal is </a:t>
            </a:r>
            <a:r>
              <a:rPr lang="en-US" u="none" strike="noStrike" baseline="0" dirty="0" err="1">
                <a:latin typeface="+mn-lt"/>
              </a:rPr>
              <a:t>Worldlink</a:t>
            </a:r>
            <a:r>
              <a:rPr lang="en-US" u="none" strike="noStrike" baseline="0" dirty="0">
                <a:latin typeface="+mn-lt"/>
              </a:rPr>
              <a:t> , </a:t>
            </a:r>
            <a:r>
              <a:rPr lang="en-US" u="none" strike="noStrike" baseline="0" dirty="0" err="1">
                <a:latin typeface="+mn-lt"/>
              </a:rPr>
              <a:t>Subisu</a:t>
            </a:r>
            <a:r>
              <a:rPr lang="en-US" u="none" strike="noStrike" baseline="0" dirty="0">
                <a:latin typeface="+mn-lt"/>
              </a:rPr>
              <a:t> , </a:t>
            </a:r>
            <a:r>
              <a:rPr lang="en-US" u="none" strike="noStrike" baseline="0" dirty="0" err="1">
                <a:latin typeface="+mn-lt"/>
              </a:rPr>
              <a:t>Classictech</a:t>
            </a:r>
            <a:r>
              <a:rPr lang="en-US" u="none" strike="noStrike" baseline="0" dirty="0">
                <a:latin typeface="+mn-lt"/>
              </a:rPr>
              <a:t>, CG </a:t>
            </a:r>
            <a:r>
              <a:rPr lang="en-US" u="none" strike="noStrike" baseline="0" dirty="0" err="1">
                <a:latin typeface="+mn-lt"/>
              </a:rPr>
              <a:t>Net,etc</a:t>
            </a:r>
            <a:r>
              <a:rPr lang="en-US" u="none" strike="noStrike" baseline="0" dirty="0">
                <a:latin typeface="+mn-lt"/>
              </a:rPr>
              <a:t>.</a:t>
            </a:r>
          </a:p>
          <a:p>
            <a:pPr lvl="1"/>
            <a:r>
              <a:rPr lang="en-US" u="none" strike="noStrike" baseline="0" dirty="0">
                <a:latin typeface="+mn-lt"/>
              </a:rPr>
              <a:t>The client calls local ISP using a modem or Network Interface Card.</a:t>
            </a:r>
            <a:endParaRPr lang="en-US" dirty="0">
              <a:latin typeface="+mn-lt"/>
            </a:endParaRPr>
          </a:p>
        </p:txBody>
      </p:sp>
      <p:sp>
        <p:nvSpPr>
          <p:cNvPr id="4" name="Slide Number Placeholder 3">
            <a:extLst>
              <a:ext uri="{FF2B5EF4-FFF2-40B4-BE49-F238E27FC236}">
                <a16:creationId xmlns:a16="http://schemas.microsoft.com/office/drawing/2014/main" id="{9097A6A0-B0C9-4F6B-A633-84B36C429294}"/>
              </a:ext>
            </a:extLst>
          </p:cNvPr>
          <p:cNvSpPr>
            <a:spLocks noGrp="1"/>
          </p:cNvSpPr>
          <p:nvPr>
            <p:ph type="sldNum" sz="quarter" idx="12"/>
          </p:nvPr>
        </p:nvSpPr>
        <p:spPr/>
        <p:txBody>
          <a:bodyPr/>
          <a:lstStyle/>
          <a:p>
            <a:fld id="{D57F1E4F-1CFF-5643-939E-02111984F565}" type="slidenum">
              <a:rPr lang="en-US" smtClean="0"/>
              <a:pPr/>
              <a:t>40</a:t>
            </a:fld>
            <a:endParaRPr lang="en-US" dirty="0"/>
          </a:p>
        </p:txBody>
      </p:sp>
    </p:spTree>
    <p:extLst>
      <p:ext uri="{BB962C8B-B14F-4D97-AF65-F5344CB8AC3E}">
        <p14:creationId xmlns:p14="http://schemas.microsoft.com/office/powerpoint/2010/main" val="3974993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E8A1-4D3C-4AE4-B6C0-5D239603F289}"/>
              </a:ext>
            </a:extLst>
          </p:cNvPr>
          <p:cNvSpPr>
            <a:spLocks noGrp="1"/>
          </p:cNvSpPr>
          <p:nvPr>
            <p:ph type="title"/>
          </p:nvPr>
        </p:nvSpPr>
        <p:spPr/>
        <p:txBody>
          <a:bodyPr/>
          <a:lstStyle/>
          <a:p>
            <a:r>
              <a:rPr lang="en-US" dirty="0"/>
              <a:t>The internet architecture</a:t>
            </a:r>
          </a:p>
        </p:txBody>
      </p:sp>
      <p:sp>
        <p:nvSpPr>
          <p:cNvPr id="3" name="Content Placeholder 2">
            <a:extLst>
              <a:ext uri="{FF2B5EF4-FFF2-40B4-BE49-F238E27FC236}">
                <a16:creationId xmlns:a16="http://schemas.microsoft.com/office/drawing/2014/main" id="{B976F21B-25F1-4BE2-9D2C-3F508192AC51}"/>
              </a:ext>
            </a:extLst>
          </p:cNvPr>
          <p:cNvSpPr>
            <a:spLocks noGrp="1"/>
          </p:cNvSpPr>
          <p:nvPr>
            <p:ph idx="1"/>
          </p:nvPr>
        </p:nvSpPr>
        <p:spPr>
          <a:xfrm>
            <a:off x="804497" y="1378215"/>
            <a:ext cx="9967142" cy="4738499"/>
          </a:xfrm>
        </p:spPr>
        <p:txBody>
          <a:bodyPr>
            <a:normAutofit fontScale="85000" lnSpcReduction="20000"/>
          </a:bodyPr>
          <a:lstStyle/>
          <a:p>
            <a:pPr algn="l"/>
            <a:r>
              <a:rPr lang="en-US" sz="2100" u="none" strike="noStrike" baseline="0" dirty="0">
                <a:latin typeface="+mn-lt"/>
              </a:rPr>
              <a:t>Regional ISP is next in the hierarchy. The local ISP is connected to regional ISP</a:t>
            </a:r>
          </a:p>
          <a:p>
            <a:pPr lvl="1"/>
            <a:r>
              <a:rPr lang="en-US" sz="1600" u="none" strike="noStrike" baseline="0" dirty="0">
                <a:latin typeface="+mn-lt"/>
              </a:rPr>
              <a:t>A router is a special hardware system consisting of a processor, memory, and an I/O interface, used for the purpose of interconnecting networks. A router can interconnect networks having different technologies, different media, and physical addressing schemes or frame formats.</a:t>
            </a:r>
          </a:p>
          <a:p>
            <a:pPr lvl="1"/>
            <a:r>
              <a:rPr lang="en-US" sz="1600" u="none" strike="noStrike" baseline="0" dirty="0">
                <a:latin typeface="+mn-lt"/>
              </a:rPr>
              <a:t>The regional ISP connects the local ISP’s located in various cities via routers.</a:t>
            </a:r>
          </a:p>
          <a:p>
            <a:pPr lvl="1"/>
            <a:r>
              <a:rPr lang="en-US" sz="1600" u="none" strike="noStrike" baseline="0" dirty="0">
                <a:latin typeface="+mn-lt"/>
              </a:rPr>
              <a:t>If the packet received by regional ISP is for a client connected to this regional ISP, then the packet is delivered; otherwise, packet is sent to the regional ISP’s backbone.</a:t>
            </a:r>
          </a:p>
          <a:p>
            <a:pPr algn="l"/>
            <a:r>
              <a:rPr lang="en-US" sz="2100" u="none" strike="noStrike" baseline="0" dirty="0">
                <a:latin typeface="+mn-lt"/>
              </a:rPr>
              <a:t>Backbone is at top of the hierarchy.</a:t>
            </a:r>
          </a:p>
          <a:p>
            <a:pPr lvl="1"/>
            <a:r>
              <a:rPr lang="en-US" u="none" strike="noStrike" baseline="0" dirty="0">
                <a:latin typeface="+mn-lt"/>
                <a:cs typeface="Calibri" panose="020F0502020204030204" pitchFamily="34" charset="0"/>
              </a:rPr>
              <a:t>Backbone operators are large corporations like AT&amp;T,UUNET,GTE </a:t>
            </a:r>
            <a:r>
              <a:rPr lang="en-US" u="none" strike="noStrike" baseline="0" dirty="0" err="1">
                <a:latin typeface="+mn-lt"/>
                <a:cs typeface="Calibri" panose="020F0502020204030204" pitchFamily="34" charset="0"/>
              </a:rPr>
              <a:t>Corp,etc</a:t>
            </a:r>
            <a:r>
              <a:rPr lang="en-US" u="none" strike="noStrike" baseline="0" dirty="0">
                <a:latin typeface="+mn-lt"/>
                <a:cs typeface="Calibri" panose="020F0502020204030204" pitchFamily="34" charset="0"/>
              </a:rPr>
              <a:t>. which have their own server farms connected to the backbone. There are many backbones existing in the world.</a:t>
            </a:r>
          </a:p>
          <a:p>
            <a:pPr lvl="1"/>
            <a:r>
              <a:rPr lang="en-US" u="none" strike="noStrike" baseline="0" dirty="0">
                <a:latin typeface="+mn-lt"/>
                <a:cs typeface="Calibri" panose="020F0502020204030204" pitchFamily="34" charset="0"/>
              </a:rPr>
              <a:t>The backbone networks are connected to Regional ISP’s with a large number of routers through high speed fiber-optics.</a:t>
            </a:r>
          </a:p>
          <a:p>
            <a:pPr lvl="1"/>
            <a:r>
              <a:rPr lang="en-US" u="none" strike="noStrike" baseline="0" dirty="0">
                <a:latin typeface="+mn-lt"/>
                <a:cs typeface="Calibri" panose="020F0502020204030204" pitchFamily="34" charset="0"/>
              </a:rPr>
              <a:t>Network Access Point (NAP) connects different backbones, so that packets travel across different backbones.</a:t>
            </a:r>
          </a:p>
          <a:p>
            <a:pPr lvl="1"/>
            <a:r>
              <a:rPr lang="en-US" u="none" strike="noStrike" baseline="0" dirty="0">
                <a:latin typeface="+mn-lt"/>
                <a:cs typeface="Calibri" panose="020F0502020204030204" pitchFamily="34" charset="0"/>
              </a:rPr>
              <a:t>If a packet at the backbone is for a regional ISP connected to this backbone, the packet is sent to the closest router to be routed to local ISP and then to its destination; otherwise, packet is sent to other backbone via NAP. The packet traverses different backbones until it reaches the backbone of regional ISP for which it is destined.</a:t>
            </a:r>
            <a:endParaRPr lang="en-US" dirty="0">
              <a:latin typeface="+mn-lt"/>
              <a:cs typeface="Calibri" panose="020F0502020204030204" pitchFamily="34" charset="0"/>
            </a:endParaRPr>
          </a:p>
        </p:txBody>
      </p:sp>
      <p:sp>
        <p:nvSpPr>
          <p:cNvPr id="4" name="Slide Number Placeholder 3">
            <a:extLst>
              <a:ext uri="{FF2B5EF4-FFF2-40B4-BE49-F238E27FC236}">
                <a16:creationId xmlns:a16="http://schemas.microsoft.com/office/drawing/2014/main" id="{5193C057-77EB-4CBA-8700-F0080761A2FC}"/>
              </a:ext>
            </a:extLst>
          </p:cNvPr>
          <p:cNvSpPr>
            <a:spLocks noGrp="1"/>
          </p:cNvSpPr>
          <p:nvPr>
            <p:ph type="sldNum" sz="quarter" idx="12"/>
          </p:nvPr>
        </p:nvSpPr>
        <p:spPr/>
        <p:txBody>
          <a:bodyPr/>
          <a:lstStyle/>
          <a:p>
            <a:fld id="{D57F1E4F-1CFF-5643-939E-02111984F565}" type="slidenum">
              <a:rPr lang="en-US" smtClean="0"/>
              <a:pPr/>
              <a:t>41</a:t>
            </a:fld>
            <a:endParaRPr lang="en-US" dirty="0"/>
          </a:p>
        </p:txBody>
      </p:sp>
    </p:spTree>
    <p:extLst>
      <p:ext uri="{BB962C8B-B14F-4D97-AF65-F5344CB8AC3E}">
        <p14:creationId xmlns:p14="http://schemas.microsoft.com/office/powerpoint/2010/main" val="8635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7D48-9C55-4A48-88FF-048B82338177}"/>
              </a:ext>
            </a:extLst>
          </p:cNvPr>
          <p:cNvSpPr>
            <a:spLocks noGrp="1"/>
          </p:cNvSpPr>
          <p:nvPr>
            <p:ph type="title"/>
          </p:nvPr>
        </p:nvSpPr>
        <p:spPr/>
        <p:txBody>
          <a:bodyPr/>
          <a:lstStyle/>
          <a:p>
            <a:r>
              <a:rPr lang="en-US" dirty="0"/>
              <a:t>The internet architecture</a:t>
            </a:r>
          </a:p>
        </p:txBody>
      </p:sp>
      <p:pic>
        <p:nvPicPr>
          <p:cNvPr id="6" name="Content Placeholder 5">
            <a:extLst>
              <a:ext uri="{FF2B5EF4-FFF2-40B4-BE49-F238E27FC236}">
                <a16:creationId xmlns:a16="http://schemas.microsoft.com/office/drawing/2014/main" id="{E759C6FE-A250-4228-8FA2-390E40F1979A}"/>
              </a:ext>
            </a:extLst>
          </p:cNvPr>
          <p:cNvPicPr>
            <a:picLocks noGrp="1" noChangeAspect="1"/>
          </p:cNvPicPr>
          <p:nvPr>
            <p:ph idx="1"/>
          </p:nvPr>
        </p:nvPicPr>
        <p:blipFill>
          <a:blip r:embed="rId2"/>
          <a:stretch>
            <a:fillRect/>
          </a:stretch>
        </p:blipFill>
        <p:spPr>
          <a:xfrm>
            <a:off x="1881701" y="1688654"/>
            <a:ext cx="7496905" cy="4195762"/>
          </a:xfrm>
        </p:spPr>
      </p:pic>
      <p:sp>
        <p:nvSpPr>
          <p:cNvPr id="4" name="Slide Number Placeholder 3">
            <a:extLst>
              <a:ext uri="{FF2B5EF4-FFF2-40B4-BE49-F238E27FC236}">
                <a16:creationId xmlns:a16="http://schemas.microsoft.com/office/drawing/2014/main" id="{265FC06B-A988-462A-91B2-C3716D858B79}"/>
              </a:ext>
            </a:extLst>
          </p:cNvPr>
          <p:cNvSpPr>
            <a:spLocks noGrp="1"/>
          </p:cNvSpPr>
          <p:nvPr>
            <p:ph type="sldNum" sz="quarter" idx="12"/>
          </p:nvPr>
        </p:nvSpPr>
        <p:spPr/>
        <p:txBody>
          <a:bodyPr/>
          <a:lstStyle/>
          <a:p>
            <a:fld id="{D57F1E4F-1CFF-5643-939E-02111984F565}" type="slidenum">
              <a:rPr lang="en-US" smtClean="0"/>
              <a:pPr/>
              <a:t>42</a:t>
            </a:fld>
            <a:endParaRPr lang="en-US" dirty="0"/>
          </a:p>
        </p:txBody>
      </p:sp>
    </p:spTree>
    <p:extLst>
      <p:ext uri="{BB962C8B-B14F-4D97-AF65-F5344CB8AC3E}">
        <p14:creationId xmlns:p14="http://schemas.microsoft.com/office/powerpoint/2010/main" val="3229922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DE64-9124-247B-6B54-A6D8618D69EF}"/>
              </a:ext>
            </a:extLst>
          </p:cNvPr>
          <p:cNvSpPr>
            <a:spLocks noGrp="1"/>
          </p:cNvSpPr>
          <p:nvPr>
            <p:ph type="title"/>
          </p:nvPr>
        </p:nvSpPr>
        <p:spPr/>
        <p:txBody>
          <a:bodyPr/>
          <a:lstStyle/>
          <a:p>
            <a:r>
              <a:rPr lang="en-US" dirty="0"/>
              <a:t>The protocol</a:t>
            </a:r>
          </a:p>
        </p:txBody>
      </p:sp>
      <p:sp>
        <p:nvSpPr>
          <p:cNvPr id="3" name="Content Placeholder 2">
            <a:extLst>
              <a:ext uri="{FF2B5EF4-FFF2-40B4-BE49-F238E27FC236}">
                <a16:creationId xmlns:a16="http://schemas.microsoft.com/office/drawing/2014/main" id="{3D0CBF8B-688C-69E0-65FB-DA90F6265E1C}"/>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It is the special set of rules that end points in a telecommunication connection use when they communicate.</a:t>
            </a:r>
          </a:p>
          <a:p>
            <a:pPr algn="l"/>
            <a:r>
              <a:rPr lang="en-US" b="0" i="0" u="none" strike="noStrike" baseline="0" dirty="0">
                <a:solidFill>
                  <a:srgbClr val="FFFFFF"/>
                </a:solidFill>
                <a:latin typeface="+mn-lt"/>
              </a:rPr>
              <a:t>Protocols exist at several levels in a telecommunication connection.</a:t>
            </a:r>
          </a:p>
          <a:p>
            <a:pPr algn="l"/>
            <a:r>
              <a:rPr lang="en-US" b="0" i="0" u="none" strike="noStrike" baseline="0" dirty="0">
                <a:solidFill>
                  <a:srgbClr val="FFFFFF"/>
                </a:solidFill>
                <a:latin typeface="+mn-lt"/>
              </a:rPr>
              <a:t>Example, there are protocols for the data interchange at the hardware device level and protocols for data interchange at the application program level</a:t>
            </a:r>
          </a:p>
          <a:p>
            <a:pPr algn="l"/>
            <a:r>
              <a:rPr lang="en-US" b="0" i="0" u="none" strike="noStrike" baseline="0" dirty="0">
                <a:solidFill>
                  <a:srgbClr val="FFFFFF"/>
                </a:solidFill>
                <a:latin typeface="+mn-lt"/>
              </a:rPr>
              <a:t>In Open Systems Interconnection (OSI), there are one or more protocols attach layer in the telecommunication exchange that both ends of the exchange must recognize and observe.</a:t>
            </a:r>
          </a:p>
          <a:p>
            <a:pPr algn="l"/>
            <a:r>
              <a:rPr lang="en-US" b="0" i="0" u="none" strike="noStrike" baseline="0" dirty="0">
                <a:solidFill>
                  <a:srgbClr val="FFFFFF"/>
                </a:solidFill>
                <a:latin typeface="+mn-lt"/>
              </a:rPr>
              <a:t>Protocols are often described in an industry or international standard.</a:t>
            </a:r>
            <a:endParaRPr lang="en-US" dirty="0">
              <a:latin typeface="+mn-lt"/>
            </a:endParaRPr>
          </a:p>
        </p:txBody>
      </p:sp>
      <p:sp>
        <p:nvSpPr>
          <p:cNvPr id="4" name="Slide Number Placeholder 3">
            <a:extLst>
              <a:ext uri="{FF2B5EF4-FFF2-40B4-BE49-F238E27FC236}">
                <a16:creationId xmlns:a16="http://schemas.microsoft.com/office/drawing/2014/main" id="{D7CBA323-7303-8BE8-0426-6F382E9A3EB7}"/>
              </a:ext>
            </a:extLst>
          </p:cNvPr>
          <p:cNvSpPr>
            <a:spLocks noGrp="1"/>
          </p:cNvSpPr>
          <p:nvPr>
            <p:ph type="sldNum" sz="quarter" idx="12"/>
          </p:nvPr>
        </p:nvSpPr>
        <p:spPr/>
        <p:txBody>
          <a:bodyPr/>
          <a:lstStyle/>
          <a:p>
            <a:fld id="{E9A993D3-E3B2-4EF9-95C8-E53CEEC4E7E5}" type="slidenum">
              <a:rPr lang="en-US" smtClean="0"/>
              <a:t>43</a:t>
            </a:fld>
            <a:endParaRPr lang="en-US"/>
          </a:p>
        </p:txBody>
      </p:sp>
    </p:spTree>
    <p:extLst>
      <p:ext uri="{BB962C8B-B14F-4D97-AF65-F5344CB8AC3E}">
        <p14:creationId xmlns:p14="http://schemas.microsoft.com/office/powerpoint/2010/main" val="1152639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588B-624C-CA0A-1330-E504788A1183}"/>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F69D0274-D3F4-DB93-A79F-A3901FD0EA9A}"/>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term syntax refers to the structure or format of the data, meaning the order in which they are presented.</a:t>
            </a:r>
          </a:p>
          <a:p>
            <a:pPr algn="l"/>
            <a:r>
              <a:rPr lang="en-US" b="0" i="0" u="none" strike="noStrike" baseline="0" dirty="0">
                <a:solidFill>
                  <a:srgbClr val="FFFFFF"/>
                </a:solidFill>
                <a:latin typeface="+mn-lt"/>
              </a:rPr>
              <a:t>example, some protocol might expect the first 8 bits of data to be the address of the sender, the second 8 bits to be the address of the receiver, and the rest of the stream to be the message itself.</a:t>
            </a:r>
            <a:endParaRPr lang="en-US" dirty="0">
              <a:latin typeface="+mn-lt"/>
            </a:endParaRPr>
          </a:p>
        </p:txBody>
      </p:sp>
      <p:sp>
        <p:nvSpPr>
          <p:cNvPr id="4" name="Slide Number Placeholder 3">
            <a:extLst>
              <a:ext uri="{FF2B5EF4-FFF2-40B4-BE49-F238E27FC236}">
                <a16:creationId xmlns:a16="http://schemas.microsoft.com/office/drawing/2014/main" id="{FD94BF1D-AC18-C6E8-8138-411D9FF052D7}"/>
              </a:ext>
            </a:extLst>
          </p:cNvPr>
          <p:cNvSpPr>
            <a:spLocks noGrp="1"/>
          </p:cNvSpPr>
          <p:nvPr>
            <p:ph type="sldNum" sz="quarter" idx="12"/>
          </p:nvPr>
        </p:nvSpPr>
        <p:spPr/>
        <p:txBody>
          <a:bodyPr/>
          <a:lstStyle/>
          <a:p>
            <a:fld id="{E9A993D3-E3B2-4EF9-95C8-E53CEEC4E7E5}" type="slidenum">
              <a:rPr lang="en-US" smtClean="0"/>
              <a:t>44</a:t>
            </a:fld>
            <a:endParaRPr lang="en-US"/>
          </a:p>
        </p:txBody>
      </p:sp>
    </p:spTree>
    <p:extLst>
      <p:ext uri="{BB962C8B-B14F-4D97-AF65-F5344CB8AC3E}">
        <p14:creationId xmlns:p14="http://schemas.microsoft.com/office/powerpoint/2010/main" val="1832237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8EB2-254C-800A-8A8B-A0C5DC619E6D}"/>
              </a:ext>
            </a:extLst>
          </p:cNvPr>
          <p:cNvSpPr>
            <a:spLocks noGrp="1"/>
          </p:cNvSpPr>
          <p:nvPr>
            <p:ph type="title"/>
          </p:nvPr>
        </p:nvSpPr>
        <p:spPr/>
        <p:txBody>
          <a:bodyPr/>
          <a:lstStyle/>
          <a:p>
            <a:r>
              <a:rPr lang="en-US" dirty="0"/>
              <a:t>Semantics</a:t>
            </a:r>
          </a:p>
        </p:txBody>
      </p:sp>
      <p:sp>
        <p:nvSpPr>
          <p:cNvPr id="3" name="Content Placeholder 2">
            <a:extLst>
              <a:ext uri="{FF2B5EF4-FFF2-40B4-BE49-F238E27FC236}">
                <a16:creationId xmlns:a16="http://schemas.microsoft.com/office/drawing/2014/main" id="{CF71539C-7789-31F9-79C4-547D8DF79B4C}"/>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word semantics refers to the meaning of each section of bits.</a:t>
            </a:r>
          </a:p>
          <a:p>
            <a:pPr algn="l"/>
            <a:r>
              <a:rPr lang="en-US" b="0" i="0" u="none" strike="noStrike" baseline="0" dirty="0">
                <a:solidFill>
                  <a:srgbClr val="FFFFFF"/>
                </a:solidFill>
                <a:latin typeface="+mn-lt"/>
              </a:rPr>
              <a:t>How are a particular pattern to be interpreted, and what action is to be taken based on that interpretation?</a:t>
            </a:r>
          </a:p>
          <a:p>
            <a:pPr algn="l"/>
            <a:r>
              <a:rPr lang="en-US" b="0" i="0" u="none" strike="noStrike" baseline="0" dirty="0">
                <a:solidFill>
                  <a:srgbClr val="FFFFFF"/>
                </a:solidFill>
                <a:latin typeface="+mn-lt"/>
              </a:rPr>
              <a:t>For example, does an address identify the route to be taken or the final destination of the message?</a:t>
            </a:r>
            <a:endParaRPr lang="en-US" dirty="0">
              <a:latin typeface="+mn-lt"/>
            </a:endParaRPr>
          </a:p>
        </p:txBody>
      </p:sp>
      <p:sp>
        <p:nvSpPr>
          <p:cNvPr id="4" name="Slide Number Placeholder 3">
            <a:extLst>
              <a:ext uri="{FF2B5EF4-FFF2-40B4-BE49-F238E27FC236}">
                <a16:creationId xmlns:a16="http://schemas.microsoft.com/office/drawing/2014/main" id="{1C24874E-2640-1A3B-5022-500BCA2339F4}"/>
              </a:ext>
            </a:extLst>
          </p:cNvPr>
          <p:cNvSpPr>
            <a:spLocks noGrp="1"/>
          </p:cNvSpPr>
          <p:nvPr>
            <p:ph type="sldNum" sz="quarter" idx="12"/>
          </p:nvPr>
        </p:nvSpPr>
        <p:spPr/>
        <p:txBody>
          <a:bodyPr/>
          <a:lstStyle/>
          <a:p>
            <a:fld id="{E9A993D3-E3B2-4EF9-95C8-E53CEEC4E7E5}" type="slidenum">
              <a:rPr lang="en-US" smtClean="0"/>
              <a:t>45</a:t>
            </a:fld>
            <a:endParaRPr lang="en-US"/>
          </a:p>
        </p:txBody>
      </p:sp>
    </p:spTree>
    <p:extLst>
      <p:ext uri="{BB962C8B-B14F-4D97-AF65-F5344CB8AC3E}">
        <p14:creationId xmlns:p14="http://schemas.microsoft.com/office/powerpoint/2010/main" val="3116946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94-EFD3-3A3A-1BD5-BEB8FB3667B1}"/>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D5C0F0BB-71A6-99EB-1993-504D3F132BCD}"/>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term timing refers to two characteristics: when data should be sent and how fast they can be sent.</a:t>
            </a:r>
          </a:p>
          <a:p>
            <a:pPr algn="l"/>
            <a:r>
              <a:rPr lang="en-US" b="0" i="0" u="none" strike="noStrike" baseline="0" dirty="0">
                <a:solidFill>
                  <a:srgbClr val="FFFFFF"/>
                </a:solidFill>
                <a:latin typeface="+mn-lt"/>
              </a:rPr>
              <a:t>For Example, if a sender produces data at 100 Mbps but the receiver can process data at only 1 Mbps, the transmission will overload the receiver and some data will be lost.</a:t>
            </a:r>
          </a:p>
          <a:p>
            <a:pPr marL="0" indent="0" algn="l">
              <a:buNone/>
            </a:pPr>
            <a:endParaRPr lang="en-US" dirty="0">
              <a:latin typeface="+mn-lt"/>
            </a:endParaRPr>
          </a:p>
        </p:txBody>
      </p:sp>
      <p:sp>
        <p:nvSpPr>
          <p:cNvPr id="4" name="Slide Number Placeholder 3">
            <a:extLst>
              <a:ext uri="{FF2B5EF4-FFF2-40B4-BE49-F238E27FC236}">
                <a16:creationId xmlns:a16="http://schemas.microsoft.com/office/drawing/2014/main" id="{4FB07978-69BC-6D5A-C6B9-88C794DAB9D3}"/>
              </a:ext>
            </a:extLst>
          </p:cNvPr>
          <p:cNvSpPr>
            <a:spLocks noGrp="1"/>
          </p:cNvSpPr>
          <p:nvPr>
            <p:ph type="sldNum" sz="quarter" idx="12"/>
          </p:nvPr>
        </p:nvSpPr>
        <p:spPr/>
        <p:txBody>
          <a:bodyPr/>
          <a:lstStyle/>
          <a:p>
            <a:fld id="{E9A993D3-E3B2-4EF9-95C8-E53CEEC4E7E5}" type="slidenum">
              <a:rPr lang="en-US" smtClean="0"/>
              <a:t>46</a:t>
            </a:fld>
            <a:endParaRPr lang="en-US"/>
          </a:p>
        </p:txBody>
      </p:sp>
    </p:spTree>
    <p:extLst>
      <p:ext uri="{BB962C8B-B14F-4D97-AF65-F5344CB8AC3E}">
        <p14:creationId xmlns:p14="http://schemas.microsoft.com/office/powerpoint/2010/main" val="10243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2A5E-DA17-B59D-8E9E-6685824EDB27}"/>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BE85E049-AB0C-9A32-C127-310017B92DFB}"/>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Standards are necessary in almost every business and public service entity</a:t>
            </a:r>
          </a:p>
          <a:p>
            <a:pPr algn="l"/>
            <a:r>
              <a:rPr lang="en-US" b="0" i="0" u="none" strike="noStrike" baseline="0" dirty="0">
                <a:solidFill>
                  <a:srgbClr val="FFFFFF"/>
                </a:solidFill>
                <a:latin typeface="+mn-lt"/>
              </a:rPr>
              <a:t>The primary reason for standards is to ensure that hardware and software produced by different vendors can work together</a:t>
            </a:r>
          </a:p>
          <a:p>
            <a:pPr algn="l"/>
            <a:r>
              <a:rPr lang="en-US" b="0" i="0" u="none" strike="noStrike" baseline="0" dirty="0">
                <a:solidFill>
                  <a:srgbClr val="FFFFFF"/>
                </a:solidFill>
                <a:latin typeface="+mn-lt"/>
              </a:rPr>
              <a:t>Without networking standards, it would be difficult if not impossible to develop networks that easily share information.</a:t>
            </a:r>
          </a:p>
          <a:p>
            <a:pPr algn="l"/>
            <a:r>
              <a:rPr lang="en-US" b="0" i="0" u="none" strike="noStrike" baseline="0" dirty="0">
                <a:solidFill>
                  <a:srgbClr val="FFFFFF"/>
                </a:solidFill>
                <a:latin typeface="+mn-lt"/>
              </a:rPr>
              <a:t>Standards also mean that customers are not locked into one vendor.</a:t>
            </a:r>
          </a:p>
          <a:p>
            <a:pPr algn="l"/>
            <a:r>
              <a:rPr lang="en-US" b="0" i="0" u="none" strike="noStrike" baseline="0" dirty="0">
                <a:solidFill>
                  <a:srgbClr val="FFFFFF"/>
                </a:solidFill>
                <a:latin typeface="+mn-lt"/>
              </a:rPr>
              <a:t>They can buy hardware and software from any vendor whose equipment meets the standard. In this way, standards help to promote more competition and hold down prices.</a:t>
            </a:r>
            <a:endParaRPr lang="en-US" dirty="0">
              <a:latin typeface="+mn-lt"/>
            </a:endParaRPr>
          </a:p>
        </p:txBody>
      </p:sp>
      <p:sp>
        <p:nvSpPr>
          <p:cNvPr id="4" name="Slide Number Placeholder 3">
            <a:extLst>
              <a:ext uri="{FF2B5EF4-FFF2-40B4-BE49-F238E27FC236}">
                <a16:creationId xmlns:a16="http://schemas.microsoft.com/office/drawing/2014/main" id="{1F2579AA-F9C1-071E-233A-E11314E973E3}"/>
              </a:ext>
            </a:extLst>
          </p:cNvPr>
          <p:cNvSpPr>
            <a:spLocks noGrp="1"/>
          </p:cNvSpPr>
          <p:nvPr>
            <p:ph type="sldNum" sz="quarter" idx="12"/>
          </p:nvPr>
        </p:nvSpPr>
        <p:spPr/>
        <p:txBody>
          <a:bodyPr/>
          <a:lstStyle/>
          <a:p>
            <a:fld id="{E9A993D3-E3B2-4EF9-95C8-E53CEEC4E7E5}" type="slidenum">
              <a:rPr lang="en-US" smtClean="0"/>
              <a:t>47</a:t>
            </a:fld>
            <a:endParaRPr lang="en-US"/>
          </a:p>
        </p:txBody>
      </p:sp>
    </p:spTree>
    <p:extLst>
      <p:ext uri="{BB962C8B-B14F-4D97-AF65-F5344CB8AC3E}">
        <p14:creationId xmlns:p14="http://schemas.microsoft.com/office/powerpoint/2010/main" val="2084907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324-8BD4-D1AA-7AC5-98D559945063}"/>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7FCFE577-4466-F639-F693-C56E5D8831B1}"/>
              </a:ext>
            </a:extLst>
          </p:cNvPr>
          <p:cNvSpPr>
            <a:spLocks noGrp="1"/>
          </p:cNvSpPr>
          <p:nvPr>
            <p:ph idx="1"/>
          </p:nvPr>
        </p:nvSpPr>
        <p:spPr/>
        <p:txBody>
          <a:bodyPr>
            <a:noAutofit/>
          </a:bodyPr>
          <a:lstStyle/>
          <a:p>
            <a:pPr algn="l"/>
            <a:r>
              <a:rPr lang="en-US" b="0" i="0" u="none" strike="noStrike" baseline="0" dirty="0">
                <a:solidFill>
                  <a:srgbClr val="FFFFFF"/>
                </a:solidFill>
                <a:latin typeface="+mn-lt"/>
              </a:rPr>
              <a:t>There are two types of standards: de jure and de facto</a:t>
            </a:r>
          </a:p>
          <a:p>
            <a:pPr algn="l"/>
            <a:r>
              <a:rPr lang="en-US" b="0" i="0" u="none" strike="noStrike" baseline="0" dirty="0">
                <a:solidFill>
                  <a:srgbClr val="FFFFFF"/>
                </a:solidFill>
                <a:latin typeface="+mn-lt"/>
              </a:rPr>
              <a:t>De jure standards, or standards according to law, are endorsed by a formal standards organization.</a:t>
            </a:r>
          </a:p>
          <a:p>
            <a:pPr algn="l"/>
            <a:r>
              <a:rPr lang="en-US" b="0" i="0" u="none" strike="noStrike" baseline="0" dirty="0">
                <a:solidFill>
                  <a:srgbClr val="FFFFFF"/>
                </a:solidFill>
                <a:latin typeface="+mn-lt"/>
              </a:rPr>
              <a:t>The organization ratifies each standard through its official procedures and gives the standard its stamp of approval.</a:t>
            </a:r>
          </a:p>
          <a:p>
            <a:pPr algn="l"/>
            <a:r>
              <a:rPr lang="en-US" b="0" i="0" u="none" strike="noStrike" baseline="0" dirty="0">
                <a:solidFill>
                  <a:srgbClr val="FFFFFF"/>
                </a:solidFill>
                <a:latin typeface="+mn-lt"/>
              </a:rPr>
              <a:t>De facto standards, or standards in actuality, are adopted widely by an industry and its customers.</a:t>
            </a:r>
          </a:p>
          <a:p>
            <a:pPr algn="l"/>
            <a:r>
              <a:rPr lang="en-US" b="0" i="0" u="none" strike="noStrike" baseline="0" dirty="0">
                <a:solidFill>
                  <a:srgbClr val="FFFFFF"/>
                </a:solidFill>
                <a:latin typeface="+mn-lt"/>
              </a:rPr>
              <a:t>They are also known as market-driven standards. These standards arise when a critical mass simply likes them well enough to collectively use them.</a:t>
            </a:r>
          </a:p>
          <a:p>
            <a:pPr algn="l"/>
            <a:r>
              <a:rPr lang="en-US" b="0" i="0" u="none" strike="noStrike" baseline="0" dirty="0">
                <a:solidFill>
                  <a:srgbClr val="FFFFFF"/>
                </a:solidFill>
                <a:latin typeface="+mn-lt"/>
              </a:rPr>
              <a:t>Market-driven standards can become de jure standards if they are approved through a formal standards organization.</a:t>
            </a:r>
            <a:endParaRPr lang="en-US" dirty="0">
              <a:latin typeface="+mn-lt"/>
            </a:endParaRPr>
          </a:p>
        </p:txBody>
      </p:sp>
      <p:sp>
        <p:nvSpPr>
          <p:cNvPr id="4" name="Slide Number Placeholder 3">
            <a:extLst>
              <a:ext uri="{FF2B5EF4-FFF2-40B4-BE49-F238E27FC236}">
                <a16:creationId xmlns:a16="http://schemas.microsoft.com/office/drawing/2014/main" id="{97AE4182-236C-F563-C473-B0196EC8578D}"/>
              </a:ext>
            </a:extLst>
          </p:cNvPr>
          <p:cNvSpPr>
            <a:spLocks noGrp="1"/>
          </p:cNvSpPr>
          <p:nvPr>
            <p:ph type="sldNum" sz="quarter" idx="12"/>
          </p:nvPr>
        </p:nvSpPr>
        <p:spPr/>
        <p:txBody>
          <a:bodyPr/>
          <a:lstStyle/>
          <a:p>
            <a:fld id="{E9A993D3-E3B2-4EF9-95C8-E53CEEC4E7E5}" type="slidenum">
              <a:rPr lang="en-US" smtClean="0"/>
              <a:t>48</a:t>
            </a:fld>
            <a:endParaRPr lang="en-US"/>
          </a:p>
        </p:txBody>
      </p:sp>
    </p:spTree>
    <p:extLst>
      <p:ext uri="{BB962C8B-B14F-4D97-AF65-F5344CB8AC3E}">
        <p14:creationId xmlns:p14="http://schemas.microsoft.com/office/powerpoint/2010/main" val="2336857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B446-0394-CB73-18FE-02AC6C7159C0}"/>
              </a:ext>
            </a:extLst>
          </p:cNvPr>
          <p:cNvSpPr>
            <a:spLocks noGrp="1"/>
          </p:cNvSpPr>
          <p:nvPr>
            <p:ph type="title"/>
          </p:nvPr>
        </p:nvSpPr>
        <p:spPr/>
        <p:txBody>
          <a:bodyPr/>
          <a:lstStyle/>
          <a:p>
            <a:r>
              <a:rPr lang="en-US" dirty="0"/>
              <a:t>OSI reference Model</a:t>
            </a:r>
          </a:p>
        </p:txBody>
      </p:sp>
      <p:sp>
        <p:nvSpPr>
          <p:cNvPr id="3" name="Content Placeholder 2">
            <a:extLst>
              <a:ext uri="{FF2B5EF4-FFF2-40B4-BE49-F238E27FC236}">
                <a16:creationId xmlns:a16="http://schemas.microsoft.com/office/drawing/2014/main" id="{B82483D0-4449-5D5D-0934-53D39841E5DF}"/>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OSI stands for Open Systems Interconnection.</a:t>
            </a:r>
          </a:p>
          <a:p>
            <a:pPr algn="l"/>
            <a:r>
              <a:rPr lang="en-US" b="0" i="0" u="none" strike="noStrike" baseline="0" dirty="0">
                <a:solidFill>
                  <a:srgbClr val="FFFFFF"/>
                </a:solidFill>
                <a:latin typeface="+mn-lt"/>
              </a:rPr>
              <a:t>It has been developed by ISO – ‘International Organization of Standardization‘, in the year 1984.</a:t>
            </a:r>
          </a:p>
          <a:p>
            <a:pPr algn="l"/>
            <a:r>
              <a:rPr lang="en-US" b="0" i="0" u="none" strike="noStrike" baseline="0" dirty="0">
                <a:solidFill>
                  <a:srgbClr val="FFFFFF"/>
                </a:solidFill>
                <a:latin typeface="+mn-lt"/>
              </a:rPr>
              <a:t>It is a 7 layer architecture with each layer having specific functionality to perform.</a:t>
            </a:r>
          </a:p>
          <a:p>
            <a:pPr algn="l"/>
            <a:r>
              <a:rPr lang="en-US" b="0" i="0" u="none" strike="noStrike" baseline="0" dirty="0">
                <a:solidFill>
                  <a:srgbClr val="FFFFFF"/>
                </a:solidFill>
                <a:latin typeface="+mn-lt"/>
              </a:rPr>
              <a:t>All these 7 layers work collaboratively to transmit the data from one person to another across the globe.</a:t>
            </a:r>
            <a:endParaRPr lang="en-US" dirty="0">
              <a:latin typeface="+mn-lt"/>
            </a:endParaRPr>
          </a:p>
        </p:txBody>
      </p:sp>
      <p:sp>
        <p:nvSpPr>
          <p:cNvPr id="4" name="Slide Number Placeholder 3">
            <a:extLst>
              <a:ext uri="{FF2B5EF4-FFF2-40B4-BE49-F238E27FC236}">
                <a16:creationId xmlns:a16="http://schemas.microsoft.com/office/drawing/2014/main" id="{BCB99294-F393-2734-9D80-043BCB67EF18}"/>
              </a:ext>
            </a:extLst>
          </p:cNvPr>
          <p:cNvSpPr>
            <a:spLocks noGrp="1"/>
          </p:cNvSpPr>
          <p:nvPr>
            <p:ph type="sldNum" sz="quarter" idx="12"/>
          </p:nvPr>
        </p:nvSpPr>
        <p:spPr/>
        <p:txBody>
          <a:bodyPr/>
          <a:lstStyle/>
          <a:p>
            <a:fld id="{E9A993D3-E3B2-4EF9-95C8-E53CEEC4E7E5}" type="slidenum">
              <a:rPr lang="en-US" smtClean="0"/>
              <a:t>49</a:t>
            </a:fld>
            <a:endParaRPr lang="en-US"/>
          </a:p>
        </p:txBody>
      </p:sp>
    </p:spTree>
    <p:extLst>
      <p:ext uri="{BB962C8B-B14F-4D97-AF65-F5344CB8AC3E}">
        <p14:creationId xmlns:p14="http://schemas.microsoft.com/office/powerpoint/2010/main" val="344521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FB07-6901-4C8F-3879-A7C614F6243B}"/>
              </a:ext>
            </a:extLst>
          </p:cNvPr>
          <p:cNvSpPr>
            <a:spLocks noGrp="1"/>
          </p:cNvSpPr>
          <p:nvPr>
            <p:ph type="title"/>
          </p:nvPr>
        </p:nvSpPr>
        <p:spPr/>
        <p:txBody>
          <a:bodyPr/>
          <a:lstStyle/>
          <a:p>
            <a:r>
              <a:rPr lang="en-US" dirty="0"/>
              <a:t>Data Representation</a:t>
            </a:r>
          </a:p>
        </p:txBody>
      </p:sp>
      <p:sp>
        <p:nvSpPr>
          <p:cNvPr id="3" name="Content Placeholder 2">
            <a:extLst>
              <a:ext uri="{FF2B5EF4-FFF2-40B4-BE49-F238E27FC236}">
                <a16:creationId xmlns:a16="http://schemas.microsoft.com/office/drawing/2014/main" id="{6ADDD47C-34BE-D4C7-BBE2-D0992472B5FF}"/>
              </a:ext>
            </a:extLst>
          </p:cNvPr>
          <p:cNvSpPr>
            <a:spLocks noGrp="1"/>
          </p:cNvSpPr>
          <p:nvPr>
            <p:ph idx="1"/>
          </p:nvPr>
        </p:nvSpPr>
        <p:spPr/>
        <p:txBody>
          <a:bodyPr>
            <a:normAutofit fontScale="92500" lnSpcReduction="20000"/>
          </a:bodyPr>
          <a:lstStyle/>
          <a:p>
            <a:pPr algn="l"/>
            <a:r>
              <a:rPr lang="en-US" b="0" u="none" strike="noStrike" baseline="0" dirty="0">
                <a:latin typeface="+mn-lt"/>
              </a:rPr>
              <a:t>Images</a:t>
            </a:r>
          </a:p>
          <a:p>
            <a:pPr lvl="1"/>
            <a:r>
              <a:rPr lang="en-US" b="0" u="none" strike="noStrike" baseline="0" dirty="0">
                <a:latin typeface="+mn-lt"/>
              </a:rPr>
              <a:t>Images are also represented by bit patterns. In its simplest form, an image is composed of a matrix of pixels (picture elements), where each pixel is a small dot. The size of the pixel depends on the resolution.</a:t>
            </a:r>
          </a:p>
          <a:p>
            <a:pPr algn="l"/>
            <a:r>
              <a:rPr lang="en-US" b="0" i="0" u="none" strike="noStrike" baseline="0" dirty="0">
                <a:latin typeface="+mn-lt"/>
              </a:rPr>
              <a:t>Audio</a:t>
            </a:r>
          </a:p>
          <a:p>
            <a:pPr lvl="1"/>
            <a:r>
              <a:rPr lang="en-US" dirty="0">
                <a:latin typeface="+mn-lt"/>
              </a:rPr>
              <a:t>It </a:t>
            </a:r>
            <a:r>
              <a:rPr lang="en-US" b="0" i="0" u="none" strike="noStrike" baseline="0" dirty="0">
                <a:latin typeface="+mn-lt"/>
              </a:rPr>
              <a:t>refers to the recording or broadcasting of sound or music. Audio is by nature different from text, numbers, or images. It is continuous, not discrete. Even when we use a microphone to change voice or music to an electric signal, we create a continuous signal.</a:t>
            </a:r>
          </a:p>
          <a:p>
            <a:pPr algn="l"/>
            <a:r>
              <a:rPr lang="en-US" sz="2200" b="0" u="none" strike="noStrike" baseline="0" dirty="0">
                <a:latin typeface="+mn-lt"/>
              </a:rPr>
              <a:t>Video</a:t>
            </a:r>
          </a:p>
          <a:p>
            <a:pPr lvl="1"/>
            <a:r>
              <a:rPr lang="en-US" sz="2000" b="0" u="none" strike="noStrike" baseline="0" dirty="0">
                <a:latin typeface="+mn-lt"/>
              </a:rPr>
              <a:t>Video refers to the recording or broadcasting of a picture or movie. Video can either be produced as a continuous entity (e.g., by a TV camera), or it can be a combination of images, each a discrete entity, arranged to convey the idea of motion.</a:t>
            </a:r>
            <a:endParaRPr lang="en-US" sz="2000" dirty="0">
              <a:latin typeface="+mn-lt"/>
            </a:endParaRPr>
          </a:p>
        </p:txBody>
      </p:sp>
      <p:sp>
        <p:nvSpPr>
          <p:cNvPr id="4" name="Slide Number Placeholder 3">
            <a:extLst>
              <a:ext uri="{FF2B5EF4-FFF2-40B4-BE49-F238E27FC236}">
                <a16:creationId xmlns:a16="http://schemas.microsoft.com/office/drawing/2014/main" id="{EA378FA0-0CBC-D066-5979-85E94C758CE5}"/>
              </a:ext>
            </a:extLst>
          </p:cNvPr>
          <p:cNvSpPr>
            <a:spLocks noGrp="1"/>
          </p:cNvSpPr>
          <p:nvPr>
            <p:ph type="sldNum" sz="quarter" idx="12"/>
          </p:nvPr>
        </p:nvSpPr>
        <p:spPr/>
        <p:txBody>
          <a:bodyPr/>
          <a:lstStyle/>
          <a:p>
            <a:fld id="{E9A993D3-E3B2-4EF9-95C8-E53CEEC4E7E5}" type="slidenum">
              <a:rPr lang="en-US" smtClean="0"/>
              <a:t>5</a:t>
            </a:fld>
            <a:endParaRPr lang="en-US"/>
          </a:p>
        </p:txBody>
      </p:sp>
    </p:spTree>
    <p:extLst>
      <p:ext uri="{BB962C8B-B14F-4D97-AF65-F5344CB8AC3E}">
        <p14:creationId xmlns:p14="http://schemas.microsoft.com/office/powerpoint/2010/main" val="858061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85A8-3375-7CC0-194C-2FEC8D67202A}"/>
              </a:ext>
            </a:extLst>
          </p:cNvPr>
          <p:cNvSpPr>
            <a:spLocks noGrp="1"/>
          </p:cNvSpPr>
          <p:nvPr>
            <p:ph type="title"/>
          </p:nvPr>
        </p:nvSpPr>
        <p:spPr/>
        <p:txBody>
          <a:bodyPr/>
          <a:lstStyle/>
          <a:p>
            <a:r>
              <a:rPr lang="en-US" dirty="0"/>
              <a:t>OSI reference Model</a:t>
            </a:r>
          </a:p>
        </p:txBody>
      </p:sp>
      <p:sp>
        <p:nvSpPr>
          <p:cNvPr id="4" name="Slide Number Placeholder 3">
            <a:extLst>
              <a:ext uri="{FF2B5EF4-FFF2-40B4-BE49-F238E27FC236}">
                <a16:creationId xmlns:a16="http://schemas.microsoft.com/office/drawing/2014/main" id="{A7EFD146-3192-E403-A681-7E83DA0BDC12}"/>
              </a:ext>
            </a:extLst>
          </p:cNvPr>
          <p:cNvSpPr>
            <a:spLocks noGrp="1"/>
          </p:cNvSpPr>
          <p:nvPr>
            <p:ph type="sldNum" sz="quarter" idx="12"/>
          </p:nvPr>
        </p:nvSpPr>
        <p:spPr/>
        <p:txBody>
          <a:bodyPr/>
          <a:lstStyle/>
          <a:p>
            <a:fld id="{E9A993D3-E3B2-4EF9-95C8-E53CEEC4E7E5}" type="slidenum">
              <a:rPr lang="en-US" smtClean="0"/>
              <a:t>50</a:t>
            </a:fld>
            <a:endParaRPr lang="en-US"/>
          </a:p>
        </p:txBody>
      </p:sp>
      <p:pic>
        <p:nvPicPr>
          <p:cNvPr id="7" name="Content Placeholder 6">
            <a:extLst>
              <a:ext uri="{FF2B5EF4-FFF2-40B4-BE49-F238E27FC236}">
                <a16:creationId xmlns:a16="http://schemas.microsoft.com/office/drawing/2014/main" id="{11971834-CD7A-77FB-BE92-8C6392563341}"/>
              </a:ext>
            </a:extLst>
          </p:cNvPr>
          <p:cNvPicPr>
            <a:picLocks noGrp="1" noChangeAspect="1"/>
          </p:cNvPicPr>
          <p:nvPr>
            <p:ph idx="1"/>
          </p:nvPr>
        </p:nvPicPr>
        <p:blipFill>
          <a:blip r:embed="rId2"/>
          <a:stretch>
            <a:fillRect/>
          </a:stretch>
        </p:blipFill>
        <p:spPr>
          <a:xfrm>
            <a:off x="3052629" y="2096338"/>
            <a:ext cx="5048518" cy="4108361"/>
          </a:xfrm>
          <a:prstGeom prst="rect">
            <a:avLst/>
          </a:prstGeom>
        </p:spPr>
      </p:pic>
    </p:spTree>
    <p:extLst>
      <p:ext uri="{BB962C8B-B14F-4D97-AF65-F5344CB8AC3E}">
        <p14:creationId xmlns:p14="http://schemas.microsoft.com/office/powerpoint/2010/main" val="3505371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B667-F3AB-F310-3318-6013C49C30C4}"/>
              </a:ext>
            </a:extLst>
          </p:cNvPr>
          <p:cNvSpPr>
            <a:spLocks noGrp="1"/>
          </p:cNvSpPr>
          <p:nvPr>
            <p:ph type="title"/>
          </p:nvPr>
        </p:nvSpPr>
        <p:spPr/>
        <p:txBody>
          <a:bodyPr/>
          <a:lstStyle/>
          <a:p>
            <a:r>
              <a:rPr lang="en-US" dirty="0"/>
              <a:t>Physical Layer</a:t>
            </a:r>
          </a:p>
        </p:txBody>
      </p:sp>
      <p:sp>
        <p:nvSpPr>
          <p:cNvPr id="3" name="Content Placeholder 2">
            <a:extLst>
              <a:ext uri="{FF2B5EF4-FFF2-40B4-BE49-F238E27FC236}">
                <a16:creationId xmlns:a16="http://schemas.microsoft.com/office/drawing/2014/main" id="{9183D855-DA46-8587-69CA-D0546DD33549}"/>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lowest layer of the OSI reference model is the physical layer.</a:t>
            </a:r>
          </a:p>
          <a:p>
            <a:pPr algn="l"/>
            <a:r>
              <a:rPr lang="en-US" b="0" i="0" u="none" strike="noStrike" baseline="0" dirty="0">
                <a:solidFill>
                  <a:srgbClr val="FFFFFF"/>
                </a:solidFill>
                <a:latin typeface="+mn-lt"/>
              </a:rPr>
              <a:t>It is responsible for the actual physical connection between the devices.</a:t>
            </a:r>
          </a:p>
          <a:p>
            <a:pPr algn="l"/>
            <a:r>
              <a:rPr lang="en-US" b="0" i="0" u="none" strike="noStrike" baseline="0" dirty="0">
                <a:solidFill>
                  <a:srgbClr val="FFFFFF"/>
                </a:solidFill>
                <a:latin typeface="+mn-lt"/>
              </a:rPr>
              <a:t>The physical layer contains information in the form of bits</a:t>
            </a:r>
            <a:r>
              <a:rPr lang="en-US" b="1" i="0" u="none" strike="noStrike" baseline="0" dirty="0">
                <a:solidFill>
                  <a:srgbClr val="FFFFFF"/>
                </a:solidFill>
                <a:latin typeface="+mn-lt"/>
              </a:rPr>
              <a:t>.</a:t>
            </a:r>
          </a:p>
          <a:p>
            <a:pPr algn="l"/>
            <a:r>
              <a:rPr lang="en-US" b="0" i="0" u="none" strike="noStrike" baseline="0" dirty="0">
                <a:solidFill>
                  <a:srgbClr val="FFFFFF"/>
                </a:solidFill>
                <a:latin typeface="+mn-lt"/>
              </a:rPr>
              <a:t>It is responsible for transmitting individual bits from one node to the next.</a:t>
            </a:r>
          </a:p>
          <a:p>
            <a:pPr algn="l"/>
            <a:r>
              <a:rPr lang="en-US" b="0" i="0" u="none" strike="noStrike" baseline="0" dirty="0">
                <a:solidFill>
                  <a:srgbClr val="FFFFFF"/>
                </a:solidFill>
                <a:latin typeface="+mn-lt"/>
              </a:rPr>
              <a:t>When receiving data, this layer will get the signal received and convert it into 0s and 1s and send them to the Data Link layer</a:t>
            </a:r>
          </a:p>
          <a:p>
            <a:pPr algn="l"/>
            <a:r>
              <a:rPr lang="en-US" b="0" i="0" u="none" strike="noStrike" baseline="0" dirty="0">
                <a:solidFill>
                  <a:srgbClr val="FFFFFF"/>
                </a:solidFill>
                <a:latin typeface="+mn-lt"/>
              </a:rPr>
              <a:t>Data Link Layer will put the frame back together.</a:t>
            </a:r>
            <a:endParaRPr lang="en-US" dirty="0">
              <a:latin typeface="+mn-lt"/>
            </a:endParaRPr>
          </a:p>
        </p:txBody>
      </p:sp>
      <p:sp>
        <p:nvSpPr>
          <p:cNvPr id="4" name="Slide Number Placeholder 3">
            <a:extLst>
              <a:ext uri="{FF2B5EF4-FFF2-40B4-BE49-F238E27FC236}">
                <a16:creationId xmlns:a16="http://schemas.microsoft.com/office/drawing/2014/main" id="{0AEF996B-80E9-6988-5822-5B0F326F3142}"/>
              </a:ext>
            </a:extLst>
          </p:cNvPr>
          <p:cNvSpPr>
            <a:spLocks noGrp="1"/>
          </p:cNvSpPr>
          <p:nvPr>
            <p:ph type="sldNum" sz="quarter" idx="12"/>
          </p:nvPr>
        </p:nvSpPr>
        <p:spPr/>
        <p:txBody>
          <a:bodyPr/>
          <a:lstStyle/>
          <a:p>
            <a:fld id="{E9A993D3-E3B2-4EF9-95C8-E53CEEC4E7E5}" type="slidenum">
              <a:rPr lang="en-US" smtClean="0"/>
              <a:t>51</a:t>
            </a:fld>
            <a:endParaRPr lang="en-US"/>
          </a:p>
        </p:txBody>
      </p:sp>
    </p:spTree>
    <p:extLst>
      <p:ext uri="{BB962C8B-B14F-4D97-AF65-F5344CB8AC3E}">
        <p14:creationId xmlns:p14="http://schemas.microsoft.com/office/powerpoint/2010/main" val="3306769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87BB-DE75-8933-0BE1-04B06A33960A}"/>
              </a:ext>
            </a:extLst>
          </p:cNvPr>
          <p:cNvSpPr>
            <a:spLocks noGrp="1"/>
          </p:cNvSpPr>
          <p:nvPr>
            <p:ph type="title"/>
          </p:nvPr>
        </p:nvSpPr>
        <p:spPr/>
        <p:txBody>
          <a:bodyPr/>
          <a:lstStyle/>
          <a:p>
            <a:r>
              <a:rPr lang="en-US" dirty="0"/>
              <a:t>Data link Layer</a:t>
            </a:r>
          </a:p>
        </p:txBody>
      </p:sp>
      <p:sp>
        <p:nvSpPr>
          <p:cNvPr id="3" name="Content Placeholder 2">
            <a:extLst>
              <a:ext uri="{FF2B5EF4-FFF2-40B4-BE49-F238E27FC236}">
                <a16:creationId xmlns:a16="http://schemas.microsoft.com/office/drawing/2014/main" id="{F22A953F-509A-DAAB-CA00-180E20A3366D}"/>
              </a:ext>
            </a:extLst>
          </p:cNvPr>
          <p:cNvSpPr>
            <a:spLocks noGrp="1"/>
          </p:cNvSpPr>
          <p:nvPr>
            <p:ph idx="1"/>
          </p:nvPr>
        </p:nvSpPr>
        <p:spPr/>
        <p:txBody>
          <a:bodyPr>
            <a:noAutofit/>
          </a:bodyPr>
          <a:lstStyle/>
          <a:p>
            <a:pPr algn="l"/>
            <a:r>
              <a:rPr lang="en-US" b="0" i="0" u="none" strike="noStrike" baseline="0" dirty="0">
                <a:solidFill>
                  <a:srgbClr val="FFFFFF"/>
                </a:solidFill>
                <a:latin typeface="+mn-lt"/>
              </a:rPr>
              <a:t>The data link layer is responsible for the node to node delivery of the message.</a:t>
            </a:r>
          </a:p>
          <a:p>
            <a:pPr algn="l"/>
            <a:r>
              <a:rPr lang="en-US" b="0" i="0" u="none" strike="noStrike" baseline="0" dirty="0">
                <a:solidFill>
                  <a:srgbClr val="FFFFFF"/>
                </a:solidFill>
                <a:latin typeface="+mn-lt"/>
              </a:rPr>
              <a:t>The main function of this layer is to make sure data transfer is error free</a:t>
            </a:r>
            <a:r>
              <a:rPr lang="en-US" dirty="0">
                <a:solidFill>
                  <a:srgbClr val="FFFFFF"/>
                </a:solidFill>
                <a:latin typeface="+mn-lt"/>
              </a:rPr>
              <a:t> </a:t>
            </a:r>
            <a:r>
              <a:rPr lang="en-US" b="0" i="0" u="none" strike="noStrike" baseline="0" dirty="0">
                <a:solidFill>
                  <a:srgbClr val="FFFFFF"/>
                </a:solidFill>
                <a:latin typeface="+mn-lt"/>
              </a:rPr>
              <a:t>from one node to another, over the physical layer.</a:t>
            </a:r>
          </a:p>
          <a:p>
            <a:pPr algn="l"/>
            <a:r>
              <a:rPr lang="en-US" b="0" i="0" u="none" strike="noStrike" baseline="0" dirty="0">
                <a:solidFill>
                  <a:srgbClr val="FFFFFF"/>
                </a:solidFill>
                <a:latin typeface="+mn-lt"/>
              </a:rPr>
              <a:t>When a packet arrives in a network, it is the responsibility of DLL to transmit it to the Host using its MAC address.</a:t>
            </a:r>
          </a:p>
          <a:p>
            <a:pPr algn="l"/>
            <a:r>
              <a:rPr lang="en-US" b="0" i="0" u="none" strike="noStrike" baseline="0" dirty="0">
                <a:solidFill>
                  <a:srgbClr val="FFFFFF"/>
                </a:solidFill>
                <a:latin typeface="+mn-lt"/>
              </a:rPr>
              <a:t>The packet received from Network layer is further divided into frames depending on the frame size of NIC(Network Interface Card).</a:t>
            </a:r>
          </a:p>
          <a:p>
            <a:pPr algn="l"/>
            <a:r>
              <a:rPr lang="en-US" b="0" i="0" u="none" strike="noStrike" baseline="0" dirty="0">
                <a:solidFill>
                  <a:srgbClr val="FFFFFF"/>
                </a:solidFill>
                <a:latin typeface="+mn-lt"/>
              </a:rPr>
              <a:t>DLL also encapsulates Sender and Receiver’s MAC address in the header.</a:t>
            </a:r>
            <a:endParaRPr lang="en-US" dirty="0">
              <a:latin typeface="+mn-lt"/>
            </a:endParaRPr>
          </a:p>
        </p:txBody>
      </p:sp>
      <p:sp>
        <p:nvSpPr>
          <p:cNvPr id="4" name="Slide Number Placeholder 3">
            <a:extLst>
              <a:ext uri="{FF2B5EF4-FFF2-40B4-BE49-F238E27FC236}">
                <a16:creationId xmlns:a16="http://schemas.microsoft.com/office/drawing/2014/main" id="{C2F84472-91D5-AE2D-74DC-2251D8F5CC43}"/>
              </a:ext>
            </a:extLst>
          </p:cNvPr>
          <p:cNvSpPr>
            <a:spLocks noGrp="1"/>
          </p:cNvSpPr>
          <p:nvPr>
            <p:ph type="sldNum" sz="quarter" idx="12"/>
          </p:nvPr>
        </p:nvSpPr>
        <p:spPr/>
        <p:txBody>
          <a:bodyPr/>
          <a:lstStyle/>
          <a:p>
            <a:fld id="{E9A993D3-E3B2-4EF9-95C8-E53CEEC4E7E5}" type="slidenum">
              <a:rPr lang="en-US" smtClean="0"/>
              <a:t>52</a:t>
            </a:fld>
            <a:endParaRPr lang="en-US"/>
          </a:p>
        </p:txBody>
      </p:sp>
    </p:spTree>
    <p:extLst>
      <p:ext uri="{BB962C8B-B14F-4D97-AF65-F5344CB8AC3E}">
        <p14:creationId xmlns:p14="http://schemas.microsoft.com/office/powerpoint/2010/main" val="335321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2E7C-AD33-D85C-3010-5CA83970DFD7}"/>
              </a:ext>
            </a:extLst>
          </p:cNvPr>
          <p:cNvSpPr>
            <a:spLocks noGrp="1"/>
          </p:cNvSpPr>
          <p:nvPr>
            <p:ph type="title"/>
          </p:nvPr>
        </p:nvSpPr>
        <p:spPr/>
        <p:txBody>
          <a:bodyPr/>
          <a:lstStyle/>
          <a:p>
            <a:r>
              <a:rPr lang="en-US" dirty="0"/>
              <a:t>Network Layer</a:t>
            </a:r>
          </a:p>
        </p:txBody>
      </p:sp>
      <p:sp>
        <p:nvSpPr>
          <p:cNvPr id="3" name="Content Placeholder 2">
            <a:extLst>
              <a:ext uri="{FF2B5EF4-FFF2-40B4-BE49-F238E27FC236}">
                <a16:creationId xmlns:a16="http://schemas.microsoft.com/office/drawing/2014/main" id="{76B63980-A6F1-C7F5-C085-B89FF3E5C227}"/>
              </a:ext>
            </a:extLst>
          </p:cNvPr>
          <p:cNvSpPr>
            <a:spLocks noGrp="1"/>
          </p:cNvSpPr>
          <p:nvPr>
            <p:ph idx="1"/>
          </p:nvPr>
        </p:nvSpPr>
        <p:spPr/>
        <p:txBody>
          <a:bodyPr>
            <a:normAutofit/>
          </a:bodyPr>
          <a:lstStyle/>
          <a:p>
            <a:pPr algn="l"/>
            <a:r>
              <a:rPr lang="en-US" sz="1800" b="0" i="0" u="none" strike="noStrike" baseline="0" dirty="0">
                <a:solidFill>
                  <a:srgbClr val="FFFFFF"/>
                </a:solidFill>
                <a:latin typeface="+mn-lt"/>
              </a:rPr>
              <a:t>Network layer works for the transmission of data from one host to the other located in different networks.</a:t>
            </a:r>
          </a:p>
          <a:p>
            <a:pPr algn="l"/>
            <a:r>
              <a:rPr lang="en-US" sz="1800" b="0" i="0" u="none" strike="noStrike" baseline="0" dirty="0">
                <a:solidFill>
                  <a:srgbClr val="FFFFFF"/>
                </a:solidFill>
                <a:latin typeface="+mn-lt"/>
              </a:rPr>
              <a:t>It also takes care of packet routing i.e. selection of the shortest path to transmit the packet, from the number of routes available.</a:t>
            </a:r>
          </a:p>
          <a:p>
            <a:pPr algn="l"/>
            <a:r>
              <a:rPr lang="en-US" sz="1800" b="0" i="0" u="none" strike="noStrike" baseline="0" dirty="0">
                <a:solidFill>
                  <a:srgbClr val="FFFFFF"/>
                </a:solidFill>
                <a:latin typeface="+mn-lt"/>
              </a:rPr>
              <a:t>The sender &amp; receiver’s IP address are placed in the header by the network layer.</a:t>
            </a:r>
          </a:p>
          <a:p>
            <a:pPr algn="l"/>
            <a:r>
              <a:rPr lang="en-US" sz="1800" b="0" i="0" u="none" strike="noStrike" baseline="0" dirty="0">
                <a:solidFill>
                  <a:srgbClr val="FFFFFF"/>
                </a:solidFill>
                <a:latin typeface="+mn-lt"/>
              </a:rPr>
              <a:t>Functions:</a:t>
            </a:r>
          </a:p>
          <a:p>
            <a:pPr lvl="1"/>
            <a:r>
              <a:rPr lang="en-US" sz="1600" b="1" i="0" u="none" strike="noStrike" baseline="0" dirty="0">
                <a:solidFill>
                  <a:srgbClr val="FFFFFF"/>
                </a:solidFill>
                <a:latin typeface="+mn-lt"/>
              </a:rPr>
              <a:t>Routing: </a:t>
            </a:r>
            <a:r>
              <a:rPr lang="en-US" sz="1600" b="0" i="0" u="none" strike="noStrike" baseline="0" dirty="0">
                <a:solidFill>
                  <a:srgbClr val="FFFFFF"/>
                </a:solidFill>
                <a:latin typeface="+mn-lt"/>
              </a:rPr>
              <a:t>The network layer protocols determine which route is suitable from source to destination.</a:t>
            </a:r>
          </a:p>
          <a:p>
            <a:pPr lvl="1"/>
            <a:r>
              <a:rPr lang="en-US" sz="1600" b="1" i="0" u="none" strike="noStrike" baseline="0" dirty="0">
                <a:solidFill>
                  <a:srgbClr val="FFFFFF"/>
                </a:solidFill>
                <a:latin typeface="+mn-lt"/>
              </a:rPr>
              <a:t>Logical Addressing: </a:t>
            </a:r>
            <a:r>
              <a:rPr lang="en-US" sz="1600" b="0" i="0" u="none" strike="noStrike" baseline="0" dirty="0">
                <a:solidFill>
                  <a:srgbClr val="FFFFFF"/>
                </a:solidFill>
                <a:latin typeface="+mn-lt"/>
              </a:rPr>
              <a:t>The sender &amp; receiver’s IP address are placed in the header by network layer</a:t>
            </a:r>
            <a:endParaRPr lang="en-US" dirty="0">
              <a:latin typeface="+mn-lt"/>
            </a:endParaRPr>
          </a:p>
        </p:txBody>
      </p:sp>
      <p:sp>
        <p:nvSpPr>
          <p:cNvPr id="4" name="Slide Number Placeholder 3">
            <a:extLst>
              <a:ext uri="{FF2B5EF4-FFF2-40B4-BE49-F238E27FC236}">
                <a16:creationId xmlns:a16="http://schemas.microsoft.com/office/drawing/2014/main" id="{CDCB789E-CAC9-DCF4-6927-F5527A49B683}"/>
              </a:ext>
            </a:extLst>
          </p:cNvPr>
          <p:cNvSpPr>
            <a:spLocks noGrp="1"/>
          </p:cNvSpPr>
          <p:nvPr>
            <p:ph type="sldNum" sz="quarter" idx="12"/>
          </p:nvPr>
        </p:nvSpPr>
        <p:spPr/>
        <p:txBody>
          <a:bodyPr/>
          <a:lstStyle/>
          <a:p>
            <a:fld id="{E9A993D3-E3B2-4EF9-95C8-E53CEEC4E7E5}" type="slidenum">
              <a:rPr lang="en-US" smtClean="0"/>
              <a:t>53</a:t>
            </a:fld>
            <a:endParaRPr lang="en-US"/>
          </a:p>
        </p:txBody>
      </p:sp>
    </p:spTree>
    <p:extLst>
      <p:ext uri="{BB962C8B-B14F-4D97-AF65-F5344CB8AC3E}">
        <p14:creationId xmlns:p14="http://schemas.microsoft.com/office/powerpoint/2010/main" val="2060404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63FF-4150-120E-427B-CF62B6CEC2B9}"/>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A01F2088-01D0-A6E4-E1B7-491C050D0A89}"/>
              </a:ext>
            </a:extLst>
          </p:cNvPr>
          <p:cNvSpPr>
            <a:spLocks noGrp="1"/>
          </p:cNvSpPr>
          <p:nvPr>
            <p:ph idx="1"/>
          </p:nvPr>
        </p:nvSpPr>
        <p:spPr>
          <a:xfrm>
            <a:off x="506028" y="1322774"/>
            <a:ext cx="9543826" cy="4925626"/>
          </a:xfrm>
        </p:spPr>
        <p:txBody>
          <a:bodyPr>
            <a:noAutofit/>
          </a:bodyPr>
          <a:lstStyle/>
          <a:p>
            <a:pPr algn="l"/>
            <a:r>
              <a:rPr lang="en-US" b="0" i="0" u="none" strike="noStrike" baseline="0" dirty="0">
                <a:solidFill>
                  <a:srgbClr val="FFFFFF"/>
                </a:solidFill>
                <a:latin typeface="+mn-lt"/>
              </a:rPr>
              <a:t>Transport layer provides services to application layer and takes services from network layer.</a:t>
            </a:r>
          </a:p>
          <a:p>
            <a:pPr algn="l"/>
            <a:r>
              <a:rPr lang="en-US" b="0" i="0" u="none" strike="noStrike" baseline="0" dirty="0">
                <a:solidFill>
                  <a:srgbClr val="FFFFFF"/>
                </a:solidFill>
                <a:latin typeface="+mn-lt"/>
              </a:rPr>
              <a:t>The data in the transport layer is referred to as Segments.</a:t>
            </a:r>
          </a:p>
          <a:p>
            <a:pPr algn="l"/>
            <a:r>
              <a:rPr lang="en-US" b="0" i="0" u="none" strike="noStrike" baseline="0" dirty="0">
                <a:solidFill>
                  <a:srgbClr val="FFFFFF"/>
                </a:solidFill>
                <a:latin typeface="+mn-lt"/>
              </a:rPr>
              <a:t>It is responsible for the End to End Delivery of the complete message.</a:t>
            </a:r>
          </a:p>
          <a:p>
            <a:pPr algn="l"/>
            <a:r>
              <a:rPr lang="en-US" b="0" i="0" u="none" strike="noStrike" baseline="0" dirty="0">
                <a:solidFill>
                  <a:srgbClr val="FFFFFF"/>
                </a:solidFill>
                <a:latin typeface="+mn-lt"/>
              </a:rPr>
              <a:t>Provides the acknowledgement of the successful data transmission and re-transmits the data if an error is found.</a:t>
            </a:r>
          </a:p>
          <a:p>
            <a:pPr algn="l"/>
            <a:r>
              <a:rPr lang="en-US" b="0" i="0" u="none" strike="noStrike" baseline="0" dirty="0">
                <a:solidFill>
                  <a:srgbClr val="FFFFFF"/>
                </a:solidFill>
                <a:latin typeface="+mn-lt"/>
              </a:rPr>
              <a:t>At sender’s side:</a:t>
            </a:r>
          </a:p>
          <a:p>
            <a:pPr lvl="1"/>
            <a:r>
              <a:rPr lang="en-US" b="0" i="0" u="none" strike="noStrike" baseline="0" dirty="0">
                <a:solidFill>
                  <a:srgbClr val="FFFFFF"/>
                </a:solidFill>
                <a:latin typeface="+mn-lt"/>
              </a:rPr>
              <a:t>Transport layer receives the formatted data from the upper layers, performs Segmentation</a:t>
            </a:r>
          </a:p>
          <a:p>
            <a:pPr lvl="1"/>
            <a:r>
              <a:rPr lang="en-US" b="0" i="0" u="none" strike="noStrike" baseline="0" dirty="0">
                <a:solidFill>
                  <a:srgbClr val="FFFFFF"/>
                </a:solidFill>
                <a:latin typeface="+mn-lt"/>
              </a:rPr>
              <a:t>Also implements Flow &amp; Error control to ensure proper data transmission. It also adds Source and Destination port number in its header and forwards the segmented data to the Network Layer.</a:t>
            </a:r>
            <a:endParaRPr lang="en-US" dirty="0">
              <a:latin typeface="+mn-lt"/>
            </a:endParaRPr>
          </a:p>
        </p:txBody>
      </p:sp>
      <p:sp>
        <p:nvSpPr>
          <p:cNvPr id="4" name="Slide Number Placeholder 3">
            <a:extLst>
              <a:ext uri="{FF2B5EF4-FFF2-40B4-BE49-F238E27FC236}">
                <a16:creationId xmlns:a16="http://schemas.microsoft.com/office/drawing/2014/main" id="{6773010B-9666-F088-5203-904CAF6BDC0F}"/>
              </a:ext>
            </a:extLst>
          </p:cNvPr>
          <p:cNvSpPr>
            <a:spLocks noGrp="1"/>
          </p:cNvSpPr>
          <p:nvPr>
            <p:ph type="sldNum" sz="quarter" idx="12"/>
          </p:nvPr>
        </p:nvSpPr>
        <p:spPr/>
        <p:txBody>
          <a:bodyPr/>
          <a:lstStyle/>
          <a:p>
            <a:fld id="{E9A993D3-E3B2-4EF9-95C8-E53CEEC4E7E5}" type="slidenum">
              <a:rPr lang="en-US" smtClean="0"/>
              <a:t>54</a:t>
            </a:fld>
            <a:endParaRPr lang="en-US"/>
          </a:p>
        </p:txBody>
      </p:sp>
    </p:spTree>
    <p:extLst>
      <p:ext uri="{BB962C8B-B14F-4D97-AF65-F5344CB8AC3E}">
        <p14:creationId xmlns:p14="http://schemas.microsoft.com/office/powerpoint/2010/main" val="1004060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FD46-A19F-2B64-4D87-548E6EE2355D}"/>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4DEE8CCC-80DC-25D0-856A-4B7079D5E3E4}"/>
              </a:ext>
            </a:extLst>
          </p:cNvPr>
          <p:cNvSpPr>
            <a:spLocks noGrp="1"/>
          </p:cNvSpPr>
          <p:nvPr>
            <p:ph idx="1"/>
          </p:nvPr>
        </p:nvSpPr>
        <p:spPr>
          <a:xfrm>
            <a:off x="645132" y="1242874"/>
            <a:ext cx="9404722" cy="5005525"/>
          </a:xfrm>
        </p:spPr>
        <p:txBody>
          <a:bodyPr>
            <a:noAutofit/>
          </a:bodyPr>
          <a:lstStyle/>
          <a:p>
            <a:pPr algn="l"/>
            <a:r>
              <a:rPr lang="en-US" b="0" i="0" u="none" strike="noStrike" baseline="0" dirty="0">
                <a:solidFill>
                  <a:srgbClr val="FFFFFF"/>
                </a:solidFill>
                <a:latin typeface="+mn-lt"/>
              </a:rPr>
              <a:t>At receiver’s side:</a:t>
            </a:r>
          </a:p>
          <a:p>
            <a:pPr algn="l"/>
            <a:r>
              <a:rPr lang="en-US" b="0" i="0" u="none" strike="noStrike" baseline="0" dirty="0">
                <a:solidFill>
                  <a:srgbClr val="FFFFFF"/>
                </a:solidFill>
                <a:latin typeface="+mn-lt"/>
              </a:rPr>
              <a:t>Transport Layer reads the port number from its header and forwards the Data which it has received to the respective application.</a:t>
            </a:r>
          </a:p>
          <a:p>
            <a:pPr algn="l"/>
            <a:r>
              <a:rPr lang="en-US" b="0" i="0" u="none" strike="noStrike" baseline="0" dirty="0">
                <a:solidFill>
                  <a:srgbClr val="FFFFFF"/>
                </a:solidFill>
                <a:latin typeface="+mn-lt"/>
              </a:rPr>
              <a:t>It also performs sequencing and reassembling of the segmented data.</a:t>
            </a:r>
          </a:p>
          <a:p>
            <a:pPr algn="l"/>
            <a:r>
              <a:rPr lang="en-US" b="0" i="0" u="none" strike="noStrike" baseline="0" dirty="0">
                <a:solidFill>
                  <a:srgbClr val="FFFFFF"/>
                </a:solidFill>
                <a:latin typeface="+mn-lt"/>
              </a:rPr>
              <a:t>Functions :</a:t>
            </a:r>
          </a:p>
          <a:p>
            <a:pPr algn="l"/>
            <a:r>
              <a:rPr lang="en-US" b="0" i="0" u="none" strike="noStrike" baseline="0" dirty="0">
                <a:solidFill>
                  <a:srgbClr val="FFFFFF"/>
                </a:solidFill>
                <a:latin typeface="+mn-lt"/>
              </a:rPr>
              <a:t>Segmentation and Reassembly: This layer accepts the message from the (session) layer , breaks the message into smaller units . Each of the segment produced has a header associated with it. The transport layer at the destination station reassembles the message.</a:t>
            </a:r>
          </a:p>
          <a:p>
            <a:pPr algn="l"/>
            <a:r>
              <a:rPr lang="en-US" b="0" i="0" u="none" strike="noStrike" baseline="0" dirty="0">
                <a:solidFill>
                  <a:srgbClr val="FFFFFF"/>
                </a:solidFill>
                <a:latin typeface="+mn-lt"/>
              </a:rPr>
              <a:t>Service Point Addressing: In order to deliver the message to correct process, transport layer header includes a type of address called service point address or port address. Thus by specifying this address, transport layer makes sure that the message is delivered to the correct process.</a:t>
            </a:r>
            <a:endParaRPr lang="en-US" dirty="0">
              <a:latin typeface="+mn-lt"/>
            </a:endParaRPr>
          </a:p>
        </p:txBody>
      </p:sp>
      <p:sp>
        <p:nvSpPr>
          <p:cNvPr id="4" name="Slide Number Placeholder 3">
            <a:extLst>
              <a:ext uri="{FF2B5EF4-FFF2-40B4-BE49-F238E27FC236}">
                <a16:creationId xmlns:a16="http://schemas.microsoft.com/office/drawing/2014/main" id="{9ABFF472-4F94-D25B-CD25-5D05EC551235}"/>
              </a:ext>
            </a:extLst>
          </p:cNvPr>
          <p:cNvSpPr>
            <a:spLocks noGrp="1"/>
          </p:cNvSpPr>
          <p:nvPr>
            <p:ph type="sldNum" sz="quarter" idx="12"/>
          </p:nvPr>
        </p:nvSpPr>
        <p:spPr/>
        <p:txBody>
          <a:bodyPr/>
          <a:lstStyle/>
          <a:p>
            <a:fld id="{E9A993D3-E3B2-4EF9-95C8-E53CEEC4E7E5}" type="slidenum">
              <a:rPr lang="en-US" smtClean="0"/>
              <a:t>55</a:t>
            </a:fld>
            <a:endParaRPr lang="en-US"/>
          </a:p>
        </p:txBody>
      </p:sp>
    </p:spTree>
    <p:extLst>
      <p:ext uri="{BB962C8B-B14F-4D97-AF65-F5344CB8AC3E}">
        <p14:creationId xmlns:p14="http://schemas.microsoft.com/office/powerpoint/2010/main" val="256186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089A-8600-3AA1-A8FE-4483627E65DC}"/>
              </a:ext>
            </a:extLst>
          </p:cNvPr>
          <p:cNvSpPr>
            <a:spLocks noGrp="1"/>
          </p:cNvSpPr>
          <p:nvPr>
            <p:ph type="title"/>
          </p:nvPr>
        </p:nvSpPr>
        <p:spPr/>
        <p:txBody>
          <a:bodyPr/>
          <a:lstStyle/>
          <a:p>
            <a:r>
              <a:rPr lang="en-US" dirty="0"/>
              <a:t>Session Layer</a:t>
            </a:r>
          </a:p>
        </p:txBody>
      </p:sp>
      <p:sp>
        <p:nvSpPr>
          <p:cNvPr id="3" name="Content Placeholder 2">
            <a:extLst>
              <a:ext uri="{FF2B5EF4-FFF2-40B4-BE49-F238E27FC236}">
                <a16:creationId xmlns:a16="http://schemas.microsoft.com/office/drawing/2014/main" id="{4662CC5D-7A9D-CF81-9746-9DF689652A19}"/>
              </a:ext>
            </a:extLst>
          </p:cNvPr>
          <p:cNvSpPr>
            <a:spLocks noGrp="1"/>
          </p:cNvSpPr>
          <p:nvPr>
            <p:ph idx="1"/>
          </p:nvPr>
        </p:nvSpPr>
        <p:spPr>
          <a:xfrm>
            <a:off x="994300" y="1853248"/>
            <a:ext cx="9055554" cy="4395151"/>
          </a:xfrm>
        </p:spPr>
        <p:txBody>
          <a:bodyPr>
            <a:noAutofit/>
          </a:bodyPr>
          <a:lstStyle/>
          <a:p>
            <a:pPr algn="l"/>
            <a:r>
              <a:rPr lang="en-US" b="0" i="0" u="none" strike="noStrike" baseline="0" dirty="0">
                <a:solidFill>
                  <a:srgbClr val="FFFFFF"/>
                </a:solidFill>
                <a:latin typeface="+mn-lt"/>
              </a:rPr>
              <a:t>This layer is responsible for establishment of connection, maintenance of sessions, authentication and also ensures security.</a:t>
            </a:r>
          </a:p>
          <a:p>
            <a:pPr algn="l"/>
            <a:r>
              <a:rPr lang="en-US" b="0" i="0" u="none" strike="noStrike" baseline="0" dirty="0">
                <a:solidFill>
                  <a:srgbClr val="FFFFFF"/>
                </a:solidFill>
                <a:latin typeface="+mn-lt"/>
              </a:rPr>
              <a:t>Functions:</a:t>
            </a:r>
          </a:p>
          <a:p>
            <a:pPr algn="l"/>
            <a:r>
              <a:rPr lang="en-US" b="0" i="0" u="none" strike="noStrike" baseline="0" dirty="0">
                <a:solidFill>
                  <a:srgbClr val="FFFFFF"/>
                </a:solidFill>
                <a:latin typeface="+mn-lt"/>
              </a:rPr>
              <a:t>Session establishment, maintenance and termination</a:t>
            </a:r>
          </a:p>
          <a:p>
            <a:pPr algn="l"/>
            <a:r>
              <a:rPr lang="en-US" b="0" i="0" u="none" strike="noStrike" baseline="0" dirty="0">
                <a:solidFill>
                  <a:srgbClr val="FFFFFF"/>
                </a:solidFill>
                <a:latin typeface="+mn-lt"/>
              </a:rPr>
              <a:t>Synchronization :</a:t>
            </a:r>
          </a:p>
          <a:p>
            <a:pPr lvl="1"/>
            <a:r>
              <a:rPr lang="en-US" b="0" i="0" u="none" strike="noStrike" baseline="0" dirty="0">
                <a:solidFill>
                  <a:srgbClr val="FFFFFF"/>
                </a:solidFill>
                <a:latin typeface="+mn-lt"/>
              </a:rPr>
              <a:t>allows a process to add checkpoints which are considered as synchronization points into the data.</a:t>
            </a:r>
          </a:p>
          <a:p>
            <a:pPr lvl="1"/>
            <a:r>
              <a:rPr lang="en-US" b="0" i="0" u="none" strike="noStrike" baseline="0" dirty="0">
                <a:solidFill>
                  <a:srgbClr val="FFFFFF"/>
                </a:solidFill>
                <a:latin typeface="+mn-lt"/>
              </a:rPr>
              <a:t>These synchronization point help to identify the error so that the data is resynchronized properly, and ends of the messages are not cut prematurely and data loss is avoided.</a:t>
            </a:r>
          </a:p>
          <a:p>
            <a:pPr lvl="1"/>
            <a:r>
              <a:rPr lang="en-US" b="0" i="0" u="none" strike="noStrike" baseline="0" dirty="0">
                <a:solidFill>
                  <a:srgbClr val="FFFFFF"/>
                </a:solidFill>
                <a:latin typeface="+mn-lt"/>
              </a:rPr>
              <a:t>Dialog Controller : The session layer allows two systems to start communication with each other in half-duplex or full-duplex.</a:t>
            </a:r>
            <a:endParaRPr lang="en-US" dirty="0">
              <a:latin typeface="+mn-lt"/>
            </a:endParaRPr>
          </a:p>
        </p:txBody>
      </p:sp>
      <p:sp>
        <p:nvSpPr>
          <p:cNvPr id="4" name="Slide Number Placeholder 3">
            <a:extLst>
              <a:ext uri="{FF2B5EF4-FFF2-40B4-BE49-F238E27FC236}">
                <a16:creationId xmlns:a16="http://schemas.microsoft.com/office/drawing/2014/main" id="{CAC3BC31-8B58-4593-EBC7-4C659FFCF35A}"/>
              </a:ext>
            </a:extLst>
          </p:cNvPr>
          <p:cNvSpPr>
            <a:spLocks noGrp="1"/>
          </p:cNvSpPr>
          <p:nvPr>
            <p:ph type="sldNum" sz="quarter" idx="12"/>
          </p:nvPr>
        </p:nvSpPr>
        <p:spPr/>
        <p:txBody>
          <a:bodyPr/>
          <a:lstStyle/>
          <a:p>
            <a:fld id="{E9A993D3-E3B2-4EF9-95C8-E53CEEC4E7E5}" type="slidenum">
              <a:rPr lang="en-US" smtClean="0"/>
              <a:t>56</a:t>
            </a:fld>
            <a:endParaRPr lang="en-US"/>
          </a:p>
        </p:txBody>
      </p:sp>
    </p:spTree>
    <p:extLst>
      <p:ext uri="{BB962C8B-B14F-4D97-AF65-F5344CB8AC3E}">
        <p14:creationId xmlns:p14="http://schemas.microsoft.com/office/powerpoint/2010/main" val="1768144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C97C-47FC-E3FA-7D0B-9A44CD8B591A}"/>
              </a:ext>
            </a:extLst>
          </p:cNvPr>
          <p:cNvSpPr>
            <a:spLocks noGrp="1"/>
          </p:cNvSpPr>
          <p:nvPr>
            <p:ph type="title"/>
          </p:nvPr>
        </p:nvSpPr>
        <p:spPr/>
        <p:txBody>
          <a:bodyPr/>
          <a:lstStyle/>
          <a:p>
            <a:r>
              <a:rPr lang="en-US" dirty="0"/>
              <a:t>Presentation Layer</a:t>
            </a:r>
          </a:p>
        </p:txBody>
      </p:sp>
      <p:sp>
        <p:nvSpPr>
          <p:cNvPr id="3" name="Content Placeholder 2">
            <a:extLst>
              <a:ext uri="{FF2B5EF4-FFF2-40B4-BE49-F238E27FC236}">
                <a16:creationId xmlns:a16="http://schemas.microsoft.com/office/drawing/2014/main" id="{6F6C5BC3-6EAF-0C93-305F-1A55E9935B51}"/>
              </a:ext>
            </a:extLst>
          </p:cNvPr>
          <p:cNvSpPr>
            <a:spLocks noGrp="1"/>
          </p:cNvSpPr>
          <p:nvPr>
            <p:ph idx="1"/>
          </p:nvPr>
        </p:nvSpPr>
        <p:spPr/>
        <p:txBody>
          <a:bodyPr>
            <a:noAutofit/>
          </a:bodyPr>
          <a:lstStyle/>
          <a:p>
            <a:pPr algn="l"/>
            <a:r>
              <a:rPr lang="en-US" b="0" i="0" u="none" strike="noStrike" baseline="0" dirty="0">
                <a:solidFill>
                  <a:srgbClr val="FFFFFF"/>
                </a:solidFill>
                <a:latin typeface="+mn-lt"/>
              </a:rPr>
              <a:t>Also called the Translation layer.</a:t>
            </a:r>
          </a:p>
          <a:p>
            <a:pPr algn="l"/>
            <a:r>
              <a:rPr lang="en-US" b="0" i="0" u="none" strike="noStrike" baseline="0" dirty="0">
                <a:solidFill>
                  <a:srgbClr val="FFFFFF"/>
                </a:solidFill>
                <a:latin typeface="+mn-lt"/>
              </a:rPr>
              <a:t>The data from the application layer is extracted here and manipulated as per the required format to transmit over the network.</a:t>
            </a:r>
          </a:p>
          <a:p>
            <a:pPr algn="l"/>
            <a:r>
              <a:rPr lang="en-US" b="0" i="0" u="none" strike="noStrike" baseline="0" dirty="0">
                <a:solidFill>
                  <a:srgbClr val="FFFFFF"/>
                </a:solidFill>
                <a:latin typeface="+mn-lt"/>
              </a:rPr>
              <a:t>functions of the presentation layer are :</a:t>
            </a:r>
          </a:p>
          <a:p>
            <a:pPr lvl="1"/>
            <a:r>
              <a:rPr lang="en-US" b="0" i="0" u="none" strike="noStrike" baseline="0" dirty="0">
                <a:solidFill>
                  <a:srgbClr val="FFFFFF"/>
                </a:solidFill>
                <a:latin typeface="+mn-lt"/>
              </a:rPr>
              <a:t>Translation : For example, ASCII to EBCDIC.</a:t>
            </a:r>
          </a:p>
          <a:p>
            <a:pPr lvl="1"/>
            <a:r>
              <a:rPr lang="en-US" b="0" i="0" u="none" strike="noStrike" baseline="0" dirty="0">
                <a:solidFill>
                  <a:srgbClr val="FFFFFF"/>
                </a:solidFill>
                <a:latin typeface="+mn-lt"/>
              </a:rPr>
              <a:t>Encryption/ Decryption : Data encryption translates the data into another form or code. The encrypted data is known as the cipher text and the decrypted data is known as plain text. A key value is used for encrypting as well as decrypting data.</a:t>
            </a:r>
          </a:p>
          <a:p>
            <a:pPr lvl="1"/>
            <a:r>
              <a:rPr lang="en-US" b="0" i="0" u="none" strike="noStrike" baseline="0" dirty="0">
                <a:solidFill>
                  <a:srgbClr val="FFFFFF"/>
                </a:solidFill>
                <a:latin typeface="+mn-lt"/>
              </a:rPr>
              <a:t>Compression: Reduces the number of bits that need to be transmitted on the network.</a:t>
            </a:r>
            <a:endParaRPr lang="en-US" dirty="0">
              <a:latin typeface="+mn-lt"/>
            </a:endParaRPr>
          </a:p>
        </p:txBody>
      </p:sp>
      <p:sp>
        <p:nvSpPr>
          <p:cNvPr id="4" name="Slide Number Placeholder 3">
            <a:extLst>
              <a:ext uri="{FF2B5EF4-FFF2-40B4-BE49-F238E27FC236}">
                <a16:creationId xmlns:a16="http://schemas.microsoft.com/office/drawing/2014/main" id="{1EC94BE9-ED90-87DF-1AFD-E525C1FD6C99}"/>
              </a:ext>
            </a:extLst>
          </p:cNvPr>
          <p:cNvSpPr>
            <a:spLocks noGrp="1"/>
          </p:cNvSpPr>
          <p:nvPr>
            <p:ph type="sldNum" sz="quarter" idx="12"/>
          </p:nvPr>
        </p:nvSpPr>
        <p:spPr/>
        <p:txBody>
          <a:bodyPr/>
          <a:lstStyle/>
          <a:p>
            <a:fld id="{E9A993D3-E3B2-4EF9-95C8-E53CEEC4E7E5}" type="slidenum">
              <a:rPr lang="en-US" smtClean="0"/>
              <a:t>57</a:t>
            </a:fld>
            <a:endParaRPr lang="en-US"/>
          </a:p>
        </p:txBody>
      </p:sp>
    </p:spTree>
    <p:extLst>
      <p:ext uri="{BB962C8B-B14F-4D97-AF65-F5344CB8AC3E}">
        <p14:creationId xmlns:p14="http://schemas.microsoft.com/office/powerpoint/2010/main" val="1136136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B8A3-FAEB-96AF-5E1C-208D05951FC9}"/>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EC3DC151-DB97-288C-93E7-D0F60D165D04}"/>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At the very top of the OSI Model, we find Application layer which is implemented by the network applications.</a:t>
            </a:r>
          </a:p>
          <a:p>
            <a:pPr algn="l"/>
            <a:r>
              <a:rPr lang="en-US" b="0" i="0" u="none" strike="noStrike" baseline="0" dirty="0">
                <a:solidFill>
                  <a:srgbClr val="FFFFFF"/>
                </a:solidFill>
                <a:latin typeface="+mn-lt"/>
              </a:rPr>
              <a:t>These applications produce the data, which has to be transferred over the network.</a:t>
            </a:r>
          </a:p>
          <a:p>
            <a:pPr algn="l"/>
            <a:r>
              <a:rPr lang="en-US" b="0" i="0" u="none" strike="noStrike" baseline="0" dirty="0">
                <a:solidFill>
                  <a:srgbClr val="FFFFFF"/>
                </a:solidFill>
                <a:latin typeface="+mn-lt"/>
              </a:rPr>
              <a:t>This layer also serves as a window for the application services to access the network and for displaying the received information to the user.</a:t>
            </a:r>
          </a:p>
          <a:p>
            <a:pPr algn="l"/>
            <a:r>
              <a:rPr lang="fr-FR" b="0" i="0" u="none" strike="noStrike" baseline="0" dirty="0">
                <a:solidFill>
                  <a:srgbClr val="FFFFFF"/>
                </a:solidFill>
                <a:latin typeface="+mn-lt"/>
              </a:rPr>
              <a:t>Ex: Application – Browsers, Skype Messenger etc.</a:t>
            </a:r>
            <a:endParaRPr lang="en-US" dirty="0">
              <a:latin typeface="+mn-lt"/>
            </a:endParaRPr>
          </a:p>
        </p:txBody>
      </p:sp>
      <p:sp>
        <p:nvSpPr>
          <p:cNvPr id="4" name="Slide Number Placeholder 3">
            <a:extLst>
              <a:ext uri="{FF2B5EF4-FFF2-40B4-BE49-F238E27FC236}">
                <a16:creationId xmlns:a16="http://schemas.microsoft.com/office/drawing/2014/main" id="{E9D36B43-6281-6187-95F3-45FFF1CF090F}"/>
              </a:ext>
            </a:extLst>
          </p:cNvPr>
          <p:cNvSpPr>
            <a:spLocks noGrp="1"/>
          </p:cNvSpPr>
          <p:nvPr>
            <p:ph type="sldNum" sz="quarter" idx="12"/>
          </p:nvPr>
        </p:nvSpPr>
        <p:spPr/>
        <p:txBody>
          <a:bodyPr/>
          <a:lstStyle/>
          <a:p>
            <a:fld id="{E9A993D3-E3B2-4EF9-95C8-E53CEEC4E7E5}" type="slidenum">
              <a:rPr lang="en-US" smtClean="0"/>
              <a:t>58</a:t>
            </a:fld>
            <a:endParaRPr lang="en-US"/>
          </a:p>
        </p:txBody>
      </p:sp>
    </p:spTree>
    <p:extLst>
      <p:ext uri="{BB962C8B-B14F-4D97-AF65-F5344CB8AC3E}">
        <p14:creationId xmlns:p14="http://schemas.microsoft.com/office/powerpoint/2010/main" val="635775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B458-DBEA-A695-3D30-CDD1792DA326}"/>
              </a:ext>
            </a:extLst>
          </p:cNvPr>
          <p:cNvSpPr>
            <a:spLocks noGrp="1"/>
          </p:cNvSpPr>
          <p:nvPr>
            <p:ph type="title"/>
          </p:nvPr>
        </p:nvSpPr>
        <p:spPr/>
        <p:txBody>
          <a:bodyPr/>
          <a:lstStyle/>
          <a:p>
            <a:r>
              <a:rPr lang="en-US" dirty="0"/>
              <a:t>TCP/IP Model</a:t>
            </a:r>
          </a:p>
        </p:txBody>
      </p:sp>
      <p:sp>
        <p:nvSpPr>
          <p:cNvPr id="3" name="Content Placeholder 2">
            <a:extLst>
              <a:ext uri="{FF2B5EF4-FFF2-40B4-BE49-F238E27FC236}">
                <a16:creationId xmlns:a16="http://schemas.microsoft.com/office/drawing/2014/main" id="{BCF01972-933C-C8BC-D66B-D06A5EABBEF0}"/>
              </a:ext>
            </a:extLst>
          </p:cNvPr>
          <p:cNvSpPr>
            <a:spLocks noGrp="1"/>
          </p:cNvSpPr>
          <p:nvPr>
            <p:ph idx="1"/>
          </p:nvPr>
        </p:nvSpPr>
        <p:spPr/>
        <p:txBody>
          <a:bodyPr>
            <a:noAutofit/>
          </a:bodyPr>
          <a:lstStyle/>
          <a:p>
            <a:pPr algn="l"/>
            <a:r>
              <a:rPr lang="en-US" b="0" i="0" u="none" strike="noStrike" baseline="0" dirty="0">
                <a:solidFill>
                  <a:srgbClr val="FFFFFF"/>
                </a:solidFill>
                <a:latin typeface="+mn-lt"/>
              </a:rPr>
              <a:t>TCP/IP model, it was designed and developed by Department of</a:t>
            </a:r>
          </a:p>
          <a:p>
            <a:pPr algn="l"/>
            <a:r>
              <a:rPr lang="en-US" b="0" i="0" u="none" strike="noStrike" baseline="0" dirty="0">
                <a:solidFill>
                  <a:srgbClr val="FFFFFF"/>
                </a:solidFill>
                <a:latin typeface="+mn-lt"/>
              </a:rPr>
              <a:t>Defense (DoD) in 1960s and is based on standard protocols.</a:t>
            </a:r>
          </a:p>
          <a:p>
            <a:pPr algn="l"/>
            <a:r>
              <a:rPr lang="en-US" b="0" i="0" u="none" strike="noStrike" baseline="0" dirty="0">
                <a:solidFill>
                  <a:srgbClr val="FFFFFF"/>
                </a:solidFill>
                <a:latin typeface="+mn-lt"/>
              </a:rPr>
              <a:t>It stands for Transmission Control Protocol/Internet Protocol. The</a:t>
            </a:r>
          </a:p>
          <a:p>
            <a:pPr algn="l"/>
            <a:r>
              <a:rPr lang="en-US" b="0" i="0" u="none" strike="noStrike" baseline="0" dirty="0">
                <a:solidFill>
                  <a:srgbClr val="FFFFFF"/>
                </a:solidFill>
                <a:latin typeface="+mn-lt"/>
              </a:rPr>
              <a:t>TCP/IP model is a concise version of the OSI model.</a:t>
            </a:r>
          </a:p>
          <a:p>
            <a:pPr algn="l"/>
            <a:r>
              <a:rPr lang="en-US" b="0" i="0" u="none" strike="noStrike" baseline="0" dirty="0">
                <a:solidFill>
                  <a:srgbClr val="FFFFFF"/>
                </a:solidFill>
                <a:latin typeface="+mn-lt"/>
              </a:rPr>
              <a:t>It contains four layers, unlike seven layers in the OSI model.</a:t>
            </a:r>
          </a:p>
          <a:p>
            <a:pPr algn="l"/>
            <a:r>
              <a:rPr lang="en-US" b="0" i="0" u="none" strike="noStrike" baseline="0" dirty="0">
                <a:solidFill>
                  <a:srgbClr val="FFFFFF"/>
                </a:solidFill>
                <a:latin typeface="+mn-lt"/>
              </a:rPr>
              <a:t>The layers are:</a:t>
            </a:r>
          </a:p>
          <a:p>
            <a:pPr lvl="1"/>
            <a:r>
              <a:rPr lang="en-US" b="0" i="0" u="none" strike="noStrike" baseline="0" dirty="0">
                <a:solidFill>
                  <a:srgbClr val="FFFFFF"/>
                </a:solidFill>
                <a:latin typeface="+mn-lt"/>
              </a:rPr>
              <a:t>Process/Application Layer</a:t>
            </a:r>
          </a:p>
          <a:p>
            <a:pPr lvl="1"/>
            <a:r>
              <a:rPr lang="en-US" b="0" i="0" u="none" strike="noStrike" baseline="0" dirty="0">
                <a:solidFill>
                  <a:srgbClr val="FFFFFF"/>
                </a:solidFill>
                <a:latin typeface="+mn-lt"/>
              </a:rPr>
              <a:t>Host-to-Host/Transport Layer</a:t>
            </a:r>
          </a:p>
          <a:p>
            <a:pPr lvl="1"/>
            <a:r>
              <a:rPr lang="en-US" b="0" i="0" u="none" strike="noStrike" baseline="0" dirty="0">
                <a:solidFill>
                  <a:srgbClr val="FFFFFF"/>
                </a:solidFill>
                <a:latin typeface="+mn-lt"/>
              </a:rPr>
              <a:t>Internet Layer</a:t>
            </a:r>
          </a:p>
          <a:p>
            <a:pPr lvl="1"/>
            <a:r>
              <a:rPr lang="en-US" b="0" i="0" u="none" strike="noStrike" baseline="0" dirty="0">
                <a:solidFill>
                  <a:srgbClr val="FFFFFF"/>
                </a:solidFill>
                <a:latin typeface="+mn-lt"/>
              </a:rPr>
              <a:t>Network Access/Link Layer</a:t>
            </a:r>
            <a:endParaRPr lang="en-US" dirty="0">
              <a:latin typeface="+mn-lt"/>
            </a:endParaRPr>
          </a:p>
        </p:txBody>
      </p:sp>
      <p:sp>
        <p:nvSpPr>
          <p:cNvPr id="4" name="Slide Number Placeholder 3">
            <a:extLst>
              <a:ext uri="{FF2B5EF4-FFF2-40B4-BE49-F238E27FC236}">
                <a16:creationId xmlns:a16="http://schemas.microsoft.com/office/drawing/2014/main" id="{7C860292-03E1-34B7-4556-D2D63532D8CD}"/>
              </a:ext>
            </a:extLst>
          </p:cNvPr>
          <p:cNvSpPr>
            <a:spLocks noGrp="1"/>
          </p:cNvSpPr>
          <p:nvPr>
            <p:ph type="sldNum" sz="quarter" idx="12"/>
          </p:nvPr>
        </p:nvSpPr>
        <p:spPr/>
        <p:txBody>
          <a:bodyPr/>
          <a:lstStyle/>
          <a:p>
            <a:fld id="{E9A993D3-E3B2-4EF9-95C8-E53CEEC4E7E5}" type="slidenum">
              <a:rPr lang="en-US" smtClean="0"/>
              <a:t>59</a:t>
            </a:fld>
            <a:endParaRPr lang="en-US"/>
          </a:p>
        </p:txBody>
      </p:sp>
    </p:spTree>
    <p:extLst>
      <p:ext uri="{BB962C8B-B14F-4D97-AF65-F5344CB8AC3E}">
        <p14:creationId xmlns:p14="http://schemas.microsoft.com/office/powerpoint/2010/main" val="64837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9126439" cy="567463"/>
          </a:xfrm>
          <a:prstGeom prst="rect">
            <a:avLst/>
          </a:prstGeom>
        </p:spPr>
        <p:txBody>
          <a:bodyPr vert="horz" wrap="square" lIns="0" tIns="13335" rIns="0" bIns="0" rtlCol="0">
            <a:spAutoFit/>
          </a:bodyPr>
          <a:lstStyle/>
          <a:p>
            <a:pPr marL="12700">
              <a:lnSpc>
                <a:spcPct val="100000"/>
              </a:lnSpc>
              <a:spcBef>
                <a:spcPts val="105"/>
              </a:spcBef>
            </a:pPr>
            <a:r>
              <a:rPr lang="en-US" sz="3600" spc="45" dirty="0"/>
              <a:t>Data </a:t>
            </a:r>
            <a:r>
              <a:rPr sz="3600" spc="20" dirty="0"/>
              <a:t>Flow</a:t>
            </a:r>
            <a:r>
              <a:rPr lang="en-US" sz="3600" spc="20" dirty="0"/>
              <a:t> or Modes of Communication </a:t>
            </a:r>
            <a:endParaRPr sz="3600" dirty="0"/>
          </a:p>
        </p:txBody>
      </p:sp>
      <p:sp>
        <p:nvSpPr>
          <p:cNvPr id="4" name="object 4"/>
          <p:cNvSpPr txBox="1"/>
          <p:nvPr/>
        </p:nvSpPr>
        <p:spPr>
          <a:xfrm>
            <a:off x="1233802" y="2494975"/>
            <a:ext cx="6454260" cy="1342675"/>
          </a:xfrm>
          <a:prstGeom prst="rect">
            <a:avLst/>
          </a:prstGeom>
        </p:spPr>
        <p:txBody>
          <a:bodyPr vert="horz" wrap="square" lIns="0" tIns="148590" rIns="0" bIns="0" rtlCol="0">
            <a:spAutoFit/>
          </a:bodyPr>
          <a:lstStyle/>
          <a:p>
            <a:pPr marL="355600" indent="-34290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45" dirty="0">
                <a:solidFill>
                  <a:srgbClr val="FFFFFF"/>
                </a:solidFill>
                <a:cs typeface="Georgia"/>
              </a:rPr>
              <a:t>Simplex</a:t>
            </a:r>
            <a:endParaRPr sz="2000" dirty="0">
              <a:cs typeface="Georgia"/>
            </a:endParaRPr>
          </a:p>
          <a:p>
            <a:pPr marL="355600" indent="-34290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45" dirty="0">
                <a:solidFill>
                  <a:srgbClr val="FFFFFF"/>
                </a:solidFill>
                <a:cs typeface="Georgia"/>
              </a:rPr>
              <a:t>Half-duplex</a:t>
            </a:r>
            <a:endParaRPr sz="2000" dirty="0">
              <a:cs typeface="Georgia"/>
            </a:endParaRPr>
          </a:p>
          <a:p>
            <a:pPr marL="355600" indent="-34290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25" dirty="0">
                <a:solidFill>
                  <a:srgbClr val="FFFFFF"/>
                </a:solidFill>
                <a:cs typeface="Georgia"/>
              </a:rPr>
              <a:t>Duplex(Full</a:t>
            </a:r>
            <a:r>
              <a:rPr lang="en-US" sz="2000" spc="25" dirty="0">
                <a:solidFill>
                  <a:srgbClr val="FFFFFF"/>
                </a:solidFill>
                <a:cs typeface="Georgia"/>
              </a:rPr>
              <a:t> </a:t>
            </a:r>
            <a:r>
              <a:rPr sz="2000" spc="25" dirty="0">
                <a:solidFill>
                  <a:srgbClr val="FFFFFF"/>
                </a:solidFill>
                <a:cs typeface="Georgia"/>
              </a:rPr>
              <a:t>duplex)</a:t>
            </a:r>
            <a:endParaRPr sz="2000" dirty="0">
              <a:cs typeface="Georgia"/>
            </a:endParaRPr>
          </a:p>
        </p:txBody>
      </p:sp>
      <p:sp>
        <p:nvSpPr>
          <p:cNvPr id="8" name="Slide Number Placeholder 7">
            <a:extLst>
              <a:ext uri="{FF2B5EF4-FFF2-40B4-BE49-F238E27FC236}">
                <a16:creationId xmlns:a16="http://schemas.microsoft.com/office/drawing/2014/main" id="{023FAC4E-C7FF-4508-A433-03E4AB051C03}"/>
              </a:ext>
            </a:extLst>
          </p:cNvPr>
          <p:cNvSpPr>
            <a:spLocks noGrp="1"/>
          </p:cNvSpPr>
          <p:nvPr>
            <p:ph type="sldNum" sz="quarter" idx="12"/>
          </p:nvPr>
        </p:nvSpPr>
        <p:spPr/>
        <p:txBody>
          <a:bodyPr/>
          <a:lstStyle/>
          <a:p>
            <a:fld id="{D57F1E4F-1CFF-5643-939E-02111984F565}"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6826-45E5-8BAB-6BDA-D7AD2E5F3F86}"/>
              </a:ext>
            </a:extLst>
          </p:cNvPr>
          <p:cNvSpPr>
            <a:spLocks noGrp="1"/>
          </p:cNvSpPr>
          <p:nvPr>
            <p:ph type="title"/>
          </p:nvPr>
        </p:nvSpPr>
        <p:spPr/>
        <p:txBody>
          <a:bodyPr/>
          <a:lstStyle/>
          <a:p>
            <a:r>
              <a:rPr lang="en-US" dirty="0"/>
              <a:t>TCP/IP Model</a:t>
            </a:r>
          </a:p>
        </p:txBody>
      </p:sp>
      <p:pic>
        <p:nvPicPr>
          <p:cNvPr id="6" name="Content Placeholder 5">
            <a:extLst>
              <a:ext uri="{FF2B5EF4-FFF2-40B4-BE49-F238E27FC236}">
                <a16:creationId xmlns:a16="http://schemas.microsoft.com/office/drawing/2014/main" id="{6A7E8FAB-F531-021B-BB30-F9261159F663}"/>
              </a:ext>
            </a:extLst>
          </p:cNvPr>
          <p:cNvPicPr>
            <a:picLocks noGrp="1" noChangeAspect="1"/>
          </p:cNvPicPr>
          <p:nvPr>
            <p:ph idx="1"/>
          </p:nvPr>
        </p:nvPicPr>
        <p:blipFill>
          <a:blip r:embed="rId2"/>
          <a:stretch>
            <a:fillRect/>
          </a:stretch>
        </p:blipFill>
        <p:spPr>
          <a:xfrm>
            <a:off x="850317" y="1853248"/>
            <a:ext cx="9351370" cy="4213715"/>
          </a:xfrm>
        </p:spPr>
      </p:pic>
      <p:sp>
        <p:nvSpPr>
          <p:cNvPr id="4" name="Slide Number Placeholder 3">
            <a:extLst>
              <a:ext uri="{FF2B5EF4-FFF2-40B4-BE49-F238E27FC236}">
                <a16:creationId xmlns:a16="http://schemas.microsoft.com/office/drawing/2014/main" id="{4AA6E794-0E35-4FBC-1342-56984C0FBCC5}"/>
              </a:ext>
            </a:extLst>
          </p:cNvPr>
          <p:cNvSpPr>
            <a:spLocks noGrp="1"/>
          </p:cNvSpPr>
          <p:nvPr>
            <p:ph type="sldNum" sz="quarter" idx="12"/>
          </p:nvPr>
        </p:nvSpPr>
        <p:spPr/>
        <p:txBody>
          <a:bodyPr/>
          <a:lstStyle/>
          <a:p>
            <a:fld id="{E9A993D3-E3B2-4EF9-95C8-E53CEEC4E7E5}" type="slidenum">
              <a:rPr lang="en-US" smtClean="0"/>
              <a:t>60</a:t>
            </a:fld>
            <a:endParaRPr lang="en-US"/>
          </a:p>
        </p:txBody>
      </p:sp>
    </p:spTree>
    <p:extLst>
      <p:ext uri="{BB962C8B-B14F-4D97-AF65-F5344CB8AC3E}">
        <p14:creationId xmlns:p14="http://schemas.microsoft.com/office/powerpoint/2010/main" val="2994477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4B09-6B4B-913A-69C6-86BC22F41F58}"/>
              </a:ext>
            </a:extLst>
          </p:cNvPr>
          <p:cNvSpPr>
            <a:spLocks noGrp="1"/>
          </p:cNvSpPr>
          <p:nvPr>
            <p:ph type="title"/>
          </p:nvPr>
        </p:nvSpPr>
        <p:spPr/>
        <p:txBody>
          <a:bodyPr/>
          <a:lstStyle/>
          <a:p>
            <a:r>
              <a:rPr lang="en-US" dirty="0"/>
              <a:t>Network Access Layer</a:t>
            </a:r>
          </a:p>
        </p:txBody>
      </p:sp>
      <p:sp>
        <p:nvSpPr>
          <p:cNvPr id="3" name="Content Placeholder 2">
            <a:extLst>
              <a:ext uri="{FF2B5EF4-FFF2-40B4-BE49-F238E27FC236}">
                <a16:creationId xmlns:a16="http://schemas.microsoft.com/office/drawing/2014/main" id="{55474EB6-6141-74F9-1C6B-AAB7ED599B5D}"/>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corresponds to the combination of Data Link Layer and Physical Layer of the OSI model.</a:t>
            </a:r>
          </a:p>
          <a:p>
            <a:pPr algn="l"/>
            <a:r>
              <a:rPr lang="en-US" b="0" i="0" u="none" strike="noStrike" baseline="0" dirty="0">
                <a:solidFill>
                  <a:srgbClr val="FFFFFF"/>
                </a:solidFill>
                <a:latin typeface="+mn-lt"/>
              </a:rPr>
              <a:t>It looks out for hardware addressing and the protocols present in </a:t>
            </a:r>
            <a:r>
              <a:rPr lang="en-US" b="0" i="0" u="none" strike="noStrike" baseline="0" dirty="0" err="1">
                <a:solidFill>
                  <a:srgbClr val="FFFFFF"/>
                </a:solidFill>
                <a:latin typeface="+mn-lt"/>
              </a:rPr>
              <a:t>thislayer</a:t>
            </a:r>
            <a:r>
              <a:rPr lang="en-US" b="0" i="0" u="none" strike="noStrike" baseline="0" dirty="0">
                <a:solidFill>
                  <a:srgbClr val="FFFFFF"/>
                </a:solidFill>
                <a:latin typeface="+mn-lt"/>
              </a:rPr>
              <a:t> allows for the physical transmission of data.</a:t>
            </a:r>
            <a:endParaRPr lang="en-US" dirty="0">
              <a:latin typeface="+mn-lt"/>
            </a:endParaRPr>
          </a:p>
        </p:txBody>
      </p:sp>
      <p:sp>
        <p:nvSpPr>
          <p:cNvPr id="4" name="Slide Number Placeholder 3">
            <a:extLst>
              <a:ext uri="{FF2B5EF4-FFF2-40B4-BE49-F238E27FC236}">
                <a16:creationId xmlns:a16="http://schemas.microsoft.com/office/drawing/2014/main" id="{927E2A46-70EA-FFED-A14B-F1C09C2A69DE}"/>
              </a:ext>
            </a:extLst>
          </p:cNvPr>
          <p:cNvSpPr>
            <a:spLocks noGrp="1"/>
          </p:cNvSpPr>
          <p:nvPr>
            <p:ph type="sldNum" sz="quarter" idx="12"/>
          </p:nvPr>
        </p:nvSpPr>
        <p:spPr/>
        <p:txBody>
          <a:bodyPr/>
          <a:lstStyle/>
          <a:p>
            <a:fld id="{E9A993D3-E3B2-4EF9-95C8-E53CEEC4E7E5}" type="slidenum">
              <a:rPr lang="en-US" smtClean="0"/>
              <a:t>61</a:t>
            </a:fld>
            <a:endParaRPr lang="en-US"/>
          </a:p>
        </p:txBody>
      </p:sp>
    </p:spTree>
    <p:extLst>
      <p:ext uri="{BB962C8B-B14F-4D97-AF65-F5344CB8AC3E}">
        <p14:creationId xmlns:p14="http://schemas.microsoft.com/office/powerpoint/2010/main" val="1660452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76F0-68D3-2088-FAF0-5A0349C0C7A0}"/>
              </a:ext>
            </a:extLst>
          </p:cNvPr>
          <p:cNvSpPr>
            <a:spLocks noGrp="1"/>
          </p:cNvSpPr>
          <p:nvPr>
            <p:ph type="title"/>
          </p:nvPr>
        </p:nvSpPr>
        <p:spPr/>
        <p:txBody>
          <a:bodyPr/>
          <a:lstStyle/>
          <a:p>
            <a:r>
              <a:rPr lang="en-US" dirty="0"/>
              <a:t>Internet Layer</a:t>
            </a:r>
          </a:p>
        </p:txBody>
      </p:sp>
      <p:sp>
        <p:nvSpPr>
          <p:cNvPr id="3" name="Content Placeholder 2">
            <a:extLst>
              <a:ext uri="{FF2B5EF4-FFF2-40B4-BE49-F238E27FC236}">
                <a16:creationId xmlns:a16="http://schemas.microsoft.com/office/drawing/2014/main" id="{6AF46238-3B43-4074-5B65-B0102BCAD2C9}"/>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parallels the functions of OSI’s Network layer. It defines the protocols which are responsible for logical transmission of data over the entire network.</a:t>
            </a:r>
          </a:p>
          <a:p>
            <a:pPr algn="l"/>
            <a:r>
              <a:rPr lang="en-US" b="0" i="0" u="none" strike="noStrike" baseline="0" dirty="0">
                <a:solidFill>
                  <a:srgbClr val="FFFFFF"/>
                </a:solidFill>
                <a:latin typeface="+mn-lt"/>
              </a:rPr>
              <a:t>The main protocols residing at this layer are :</a:t>
            </a:r>
          </a:p>
          <a:p>
            <a:pPr algn="l"/>
            <a:r>
              <a:rPr lang="en-US" b="0" i="0" u="none" strike="noStrike" baseline="0" dirty="0">
                <a:solidFill>
                  <a:srgbClr val="FFFFFF"/>
                </a:solidFill>
                <a:latin typeface="+mn-lt"/>
              </a:rPr>
              <a:t>IP – stands for Internet Protocol</a:t>
            </a:r>
          </a:p>
          <a:p>
            <a:pPr algn="l"/>
            <a:r>
              <a:rPr lang="en-US" b="0" i="0" u="none" strike="noStrike" baseline="0" dirty="0">
                <a:solidFill>
                  <a:srgbClr val="FFFFFF"/>
                </a:solidFill>
                <a:latin typeface="+mn-lt"/>
              </a:rPr>
              <a:t>ICMP – stands for Internet Control Message Protocol.</a:t>
            </a:r>
          </a:p>
          <a:p>
            <a:pPr algn="l"/>
            <a:r>
              <a:rPr lang="en-US" b="0" i="0" u="none" strike="noStrike" baseline="0" dirty="0">
                <a:solidFill>
                  <a:srgbClr val="FFFFFF"/>
                </a:solidFill>
                <a:latin typeface="+mn-lt"/>
              </a:rPr>
              <a:t>ARP – stands for Address Resolution Protocol. Its job is to find the hardware address of a host from a known IP address.</a:t>
            </a:r>
            <a:endParaRPr lang="en-US" dirty="0">
              <a:latin typeface="+mn-lt"/>
            </a:endParaRPr>
          </a:p>
        </p:txBody>
      </p:sp>
      <p:sp>
        <p:nvSpPr>
          <p:cNvPr id="4" name="Slide Number Placeholder 3">
            <a:extLst>
              <a:ext uri="{FF2B5EF4-FFF2-40B4-BE49-F238E27FC236}">
                <a16:creationId xmlns:a16="http://schemas.microsoft.com/office/drawing/2014/main" id="{F1270864-4F9F-4236-E730-27D794EC5B49}"/>
              </a:ext>
            </a:extLst>
          </p:cNvPr>
          <p:cNvSpPr>
            <a:spLocks noGrp="1"/>
          </p:cNvSpPr>
          <p:nvPr>
            <p:ph type="sldNum" sz="quarter" idx="12"/>
          </p:nvPr>
        </p:nvSpPr>
        <p:spPr/>
        <p:txBody>
          <a:bodyPr/>
          <a:lstStyle/>
          <a:p>
            <a:fld id="{E9A993D3-E3B2-4EF9-95C8-E53CEEC4E7E5}" type="slidenum">
              <a:rPr lang="en-US" smtClean="0"/>
              <a:t>62</a:t>
            </a:fld>
            <a:endParaRPr lang="en-US"/>
          </a:p>
        </p:txBody>
      </p:sp>
    </p:spTree>
    <p:extLst>
      <p:ext uri="{BB962C8B-B14F-4D97-AF65-F5344CB8AC3E}">
        <p14:creationId xmlns:p14="http://schemas.microsoft.com/office/powerpoint/2010/main" val="1138471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13C3-79CE-D8C4-B2CA-FC43AF53F8A2}"/>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9802ED95-63BF-61C9-F08B-17AF50F6DBC2}"/>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is analogous to the transport layer of the OSI model.</a:t>
            </a:r>
          </a:p>
          <a:p>
            <a:pPr algn="l"/>
            <a:r>
              <a:rPr lang="en-US" b="0" i="0" u="none" strike="noStrike" baseline="0" dirty="0">
                <a:solidFill>
                  <a:srgbClr val="FFFFFF"/>
                </a:solidFill>
                <a:latin typeface="+mn-lt"/>
              </a:rPr>
              <a:t>It is responsible for end-to-end communication and error-free delivery of data.</a:t>
            </a:r>
          </a:p>
          <a:p>
            <a:pPr algn="l"/>
            <a:r>
              <a:rPr lang="en-US" b="0" i="0" u="none" strike="noStrike" baseline="0" dirty="0">
                <a:solidFill>
                  <a:srgbClr val="FFFFFF"/>
                </a:solidFill>
                <a:latin typeface="+mn-lt"/>
              </a:rPr>
              <a:t>It shields the upper-layer applications from the complexities of data.</a:t>
            </a:r>
          </a:p>
          <a:p>
            <a:pPr algn="l"/>
            <a:r>
              <a:rPr lang="en-US" b="0" i="0" u="none" strike="noStrike" baseline="0" dirty="0">
                <a:solidFill>
                  <a:srgbClr val="FFFFFF"/>
                </a:solidFill>
                <a:latin typeface="+mn-lt"/>
              </a:rPr>
              <a:t>‘The two main protocols present in this layer are :</a:t>
            </a:r>
          </a:p>
          <a:p>
            <a:pPr lvl="1"/>
            <a:r>
              <a:rPr lang="en-US" b="0" i="0" u="none" strike="noStrike" baseline="0" dirty="0">
                <a:solidFill>
                  <a:srgbClr val="FFFFFF"/>
                </a:solidFill>
                <a:latin typeface="+mn-lt"/>
              </a:rPr>
              <a:t>Transmission Control Protocol (TCP)</a:t>
            </a:r>
          </a:p>
          <a:p>
            <a:pPr lvl="1"/>
            <a:r>
              <a:rPr lang="en-US" b="0" i="0" u="none" strike="noStrike" baseline="0" dirty="0">
                <a:solidFill>
                  <a:srgbClr val="FFFFFF"/>
                </a:solidFill>
                <a:latin typeface="+mn-lt"/>
              </a:rPr>
              <a:t>User Datagram Protocol (UDP)</a:t>
            </a:r>
            <a:endParaRPr lang="en-US" dirty="0">
              <a:latin typeface="+mn-lt"/>
            </a:endParaRPr>
          </a:p>
        </p:txBody>
      </p:sp>
      <p:sp>
        <p:nvSpPr>
          <p:cNvPr id="4" name="Slide Number Placeholder 3">
            <a:extLst>
              <a:ext uri="{FF2B5EF4-FFF2-40B4-BE49-F238E27FC236}">
                <a16:creationId xmlns:a16="http://schemas.microsoft.com/office/drawing/2014/main" id="{B0802AC5-AD9B-462E-8C5A-9C1F419313A5}"/>
              </a:ext>
            </a:extLst>
          </p:cNvPr>
          <p:cNvSpPr>
            <a:spLocks noGrp="1"/>
          </p:cNvSpPr>
          <p:nvPr>
            <p:ph type="sldNum" sz="quarter" idx="12"/>
          </p:nvPr>
        </p:nvSpPr>
        <p:spPr/>
        <p:txBody>
          <a:bodyPr/>
          <a:lstStyle/>
          <a:p>
            <a:fld id="{E9A993D3-E3B2-4EF9-95C8-E53CEEC4E7E5}" type="slidenum">
              <a:rPr lang="en-US" smtClean="0"/>
              <a:t>63</a:t>
            </a:fld>
            <a:endParaRPr lang="en-US"/>
          </a:p>
        </p:txBody>
      </p:sp>
    </p:spTree>
    <p:extLst>
      <p:ext uri="{BB962C8B-B14F-4D97-AF65-F5344CB8AC3E}">
        <p14:creationId xmlns:p14="http://schemas.microsoft.com/office/powerpoint/2010/main" val="2007570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4C1B-BC54-B9C0-2583-8219C71A2B73}"/>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5BAE543B-0DD0-4ECD-38CA-1CBF196C3508}"/>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performs the functions of top three layers of the OSI model: Application, Presentation and Session Layer.</a:t>
            </a:r>
          </a:p>
          <a:p>
            <a:pPr algn="l"/>
            <a:r>
              <a:rPr lang="en-US" b="0" i="0" u="none" strike="noStrike" baseline="0" dirty="0">
                <a:solidFill>
                  <a:srgbClr val="FFFFFF"/>
                </a:solidFill>
                <a:latin typeface="+mn-lt"/>
              </a:rPr>
              <a:t>It is responsible for node-to-node communication and controls user interface</a:t>
            </a:r>
            <a:r>
              <a:rPr lang="en-US" dirty="0">
                <a:solidFill>
                  <a:srgbClr val="FFFFFF"/>
                </a:solidFill>
                <a:latin typeface="+mn-lt"/>
              </a:rPr>
              <a:t> </a:t>
            </a:r>
            <a:r>
              <a:rPr lang="en-US" b="0" i="0" u="none" strike="noStrike" baseline="0" dirty="0">
                <a:solidFill>
                  <a:srgbClr val="FFFFFF"/>
                </a:solidFill>
                <a:latin typeface="+mn-lt"/>
              </a:rPr>
              <a:t>specifications.</a:t>
            </a:r>
          </a:p>
          <a:p>
            <a:pPr algn="l"/>
            <a:r>
              <a:rPr lang="en-US" b="0" i="0" u="none" strike="noStrike" baseline="0" dirty="0">
                <a:solidFill>
                  <a:srgbClr val="FFFFFF"/>
                </a:solidFill>
                <a:latin typeface="+mn-lt"/>
              </a:rPr>
              <a:t>Some of the protocols present in this layer are: HTTP, HTTPS, FTP, TFTP(Trivial FTP), Telnet, SSH(Secure Shell), SMTP, SNMP(Simple Network Management Protocol), NTP(Network Time Protocol), DNS</a:t>
            </a:r>
            <a:endParaRPr lang="en-US" dirty="0">
              <a:latin typeface="+mn-lt"/>
            </a:endParaRPr>
          </a:p>
        </p:txBody>
      </p:sp>
      <p:sp>
        <p:nvSpPr>
          <p:cNvPr id="4" name="Slide Number Placeholder 3">
            <a:extLst>
              <a:ext uri="{FF2B5EF4-FFF2-40B4-BE49-F238E27FC236}">
                <a16:creationId xmlns:a16="http://schemas.microsoft.com/office/drawing/2014/main" id="{879F21B3-F5D4-AC84-FD93-F63743780CAA}"/>
              </a:ext>
            </a:extLst>
          </p:cNvPr>
          <p:cNvSpPr>
            <a:spLocks noGrp="1"/>
          </p:cNvSpPr>
          <p:nvPr>
            <p:ph type="sldNum" sz="quarter" idx="12"/>
          </p:nvPr>
        </p:nvSpPr>
        <p:spPr/>
        <p:txBody>
          <a:bodyPr/>
          <a:lstStyle/>
          <a:p>
            <a:fld id="{E9A993D3-E3B2-4EF9-95C8-E53CEEC4E7E5}" type="slidenum">
              <a:rPr lang="en-US" smtClean="0"/>
              <a:t>64</a:t>
            </a:fld>
            <a:endParaRPr lang="en-US"/>
          </a:p>
        </p:txBody>
      </p:sp>
    </p:spTree>
    <p:extLst>
      <p:ext uri="{BB962C8B-B14F-4D97-AF65-F5344CB8AC3E}">
        <p14:creationId xmlns:p14="http://schemas.microsoft.com/office/powerpoint/2010/main" val="3887643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280A-09F0-DC68-C2BD-7D1BED038654}"/>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900453A1-20BB-AC08-8A5B-713C3A42480E}"/>
              </a:ext>
            </a:extLst>
          </p:cNvPr>
          <p:cNvSpPr>
            <a:spLocks noGrp="1"/>
          </p:cNvSpPr>
          <p:nvPr>
            <p:ph idx="1"/>
          </p:nvPr>
        </p:nvSpPr>
        <p:spPr/>
        <p:txBody>
          <a:bodyPr>
            <a:normAutofit/>
          </a:bodyPr>
          <a:lstStyle/>
          <a:p>
            <a:pPr algn="l"/>
            <a:r>
              <a:rPr lang="en-US" b="0" u="none" strike="noStrike" baseline="0" dirty="0">
                <a:latin typeface="+mn-lt"/>
                <a:cs typeface="Times New Roman" panose="02020603050405020304" pitchFamily="18" charset="0"/>
              </a:rPr>
              <a:t>Four levels of addresses are used in an internet employing the TCP/IP protocols: physical (link) addresses, logical (IP) addresses, port addresses, and specific addresses</a:t>
            </a:r>
            <a:endParaRPr lang="en-US" dirty="0">
              <a:latin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012AF3-1231-9203-FB97-4F009E722E79}"/>
              </a:ext>
            </a:extLst>
          </p:cNvPr>
          <p:cNvSpPr>
            <a:spLocks noGrp="1"/>
          </p:cNvSpPr>
          <p:nvPr>
            <p:ph type="sldNum" sz="quarter" idx="12"/>
          </p:nvPr>
        </p:nvSpPr>
        <p:spPr/>
        <p:txBody>
          <a:bodyPr/>
          <a:lstStyle/>
          <a:p>
            <a:fld id="{E9A993D3-E3B2-4EF9-95C8-E53CEEC4E7E5}" type="slidenum">
              <a:rPr lang="en-US" smtClean="0"/>
              <a:t>65</a:t>
            </a:fld>
            <a:endParaRPr lang="en-US"/>
          </a:p>
        </p:txBody>
      </p:sp>
      <p:pic>
        <p:nvPicPr>
          <p:cNvPr id="6" name="Picture 5">
            <a:extLst>
              <a:ext uri="{FF2B5EF4-FFF2-40B4-BE49-F238E27FC236}">
                <a16:creationId xmlns:a16="http://schemas.microsoft.com/office/drawing/2014/main" id="{2C45C190-E783-10C1-F2E8-329F0D2C7D42}"/>
              </a:ext>
            </a:extLst>
          </p:cNvPr>
          <p:cNvPicPr>
            <a:picLocks noChangeAspect="1"/>
          </p:cNvPicPr>
          <p:nvPr/>
        </p:nvPicPr>
        <p:blipFill>
          <a:blip r:embed="rId2"/>
          <a:stretch>
            <a:fillRect/>
          </a:stretch>
        </p:blipFill>
        <p:spPr>
          <a:xfrm>
            <a:off x="335243" y="3428999"/>
            <a:ext cx="6444585" cy="1817703"/>
          </a:xfrm>
          <a:prstGeom prst="rect">
            <a:avLst/>
          </a:prstGeom>
        </p:spPr>
      </p:pic>
      <p:pic>
        <p:nvPicPr>
          <p:cNvPr id="8" name="Picture 7">
            <a:extLst>
              <a:ext uri="{FF2B5EF4-FFF2-40B4-BE49-F238E27FC236}">
                <a16:creationId xmlns:a16="http://schemas.microsoft.com/office/drawing/2014/main" id="{2DD90FA1-48C1-BA69-668C-BBD4F46D9816}"/>
              </a:ext>
            </a:extLst>
          </p:cNvPr>
          <p:cNvPicPr>
            <a:picLocks noChangeAspect="1"/>
          </p:cNvPicPr>
          <p:nvPr/>
        </p:nvPicPr>
        <p:blipFill>
          <a:blip r:embed="rId3"/>
          <a:stretch>
            <a:fillRect/>
          </a:stretch>
        </p:blipFill>
        <p:spPr>
          <a:xfrm>
            <a:off x="6846606" y="3070795"/>
            <a:ext cx="5396739" cy="3334487"/>
          </a:xfrm>
          <a:prstGeom prst="rect">
            <a:avLst/>
          </a:prstGeom>
        </p:spPr>
      </p:pic>
    </p:spTree>
    <p:extLst>
      <p:ext uri="{BB962C8B-B14F-4D97-AF65-F5344CB8AC3E}">
        <p14:creationId xmlns:p14="http://schemas.microsoft.com/office/powerpoint/2010/main" val="27126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557398" cy="567463"/>
          </a:xfrm>
          <a:prstGeom prst="rect">
            <a:avLst/>
          </a:prstGeom>
        </p:spPr>
        <p:txBody>
          <a:bodyPr vert="horz" wrap="square" lIns="0" tIns="13335" rIns="0" bIns="0" rtlCol="0">
            <a:spAutoFit/>
          </a:bodyPr>
          <a:lstStyle/>
          <a:p>
            <a:pPr marL="12700">
              <a:lnSpc>
                <a:spcPct val="100000"/>
              </a:lnSpc>
              <a:spcBef>
                <a:spcPts val="105"/>
              </a:spcBef>
            </a:pPr>
            <a:r>
              <a:rPr sz="3600" spc="40" dirty="0"/>
              <a:t>Simpl</a:t>
            </a:r>
            <a:r>
              <a:rPr lang="en-US" sz="3600" spc="40" dirty="0"/>
              <a:t>e</a:t>
            </a:r>
            <a:r>
              <a:rPr sz="3600" spc="40" dirty="0"/>
              <a:t>x</a:t>
            </a:r>
            <a:endParaRPr sz="3600" dirty="0"/>
          </a:p>
        </p:txBody>
      </p:sp>
      <p:sp>
        <p:nvSpPr>
          <p:cNvPr id="4" name="object 4"/>
          <p:cNvSpPr txBox="1"/>
          <p:nvPr/>
        </p:nvSpPr>
        <p:spPr>
          <a:xfrm>
            <a:off x="1233802" y="2494975"/>
            <a:ext cx="8451736" cy="1342675"/>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25" dirty="0">
                <a:solidFill>
                  <a:srgbClr val="FFFFFF"/>
                </a:solidFill>
                <a:cs typeface="Georgia"/>
              </a:rPr>
              <a:t>The</a:t>
            </a:r>
            <a:r>
              <a:rPr sz="2000" spc="-35" dirty="0">
                <a:solidFill>
                  <a:srgbClr val="FFFFFF"/>
                </a:solidFill>
                <a:cs typeface="Georgia"/>
              </a:rPr>
              <a:t> </a:t>
            </a:r>
            <a:r>
              <a:rPr sz="2000" spc="5" dirty="0">
                <a:solidFill>
                  <a:srgbClr val="FFFFFF"/>
                </a:solidFill>
                <a:cs typeface="Georgia"/>
              </a:rPr>
              <a:t>transmission</a:t>
            </a:r>
            <a:r>
              <a:rPr sz="2000" spc="-114" dirty="0">
                <a:solidFill>
                  <a:srgbClr val="FFFFFF"/>
                </a:solidFill>
                <a:cs typeface="Georgia"/>
              </a:rPr>
              <a:t> </a:t>
            </a:r>
            <a:r>
              <a:rPr sz="2000" spc="-80" dirty="0">
                <a:solidFill>
                  <a:srgbClr val="FFFFFF"/>
                </a:solidFill>
                <a:cs typeface="Georgia"/>
              </a:rPr>
              <a:t>is</a:t>
            </a:r>
            <a:r>
              <a:rPr sz="2000" spc="-90" dirty="0">
                <a:solidFill>
                  <a:srgbClr val="FFFFFF"/>
                </a:solidFill>
                <a:cs typeface="Georgia"/>
              </a:rPr>
              <a:t> </a:t>
            </a:r>
            <a:r>
              <a:rPr sz="2000" spc="80" dirty="0">
                <a:solidFill>
                  <a:srgbClr val="FFFFFF"/>
                </a:solidFill>
                <a:cs typeface="Georgia"/>
              </a:rPr>
              <a:t>possible</a:t>
            </a:r>
            <a:r>
              <a:rPr sz="2000" spc="-105" dirty="0">
                <a:solidFill>
                  <a:srgbClr val="FFFFFF"/>
                </a:solidFill>
                <a:cs typeface="Georgia"/>
              </a:rPr>
              <a:t> </a:t>
            </a:r>
            <a:r>
              <a:rPr sz="2000" spc="-25" dirty="0">
                <a:solidFill>
                  <a:srgbClr val="FFFFFF"/>
                </a:solidFill>
                <a:cs typeface="Georgia"/>
              </a:rPr>
              <a:t>in</a:t>
            </a:r>
            <a:r>
              <a:rPr sz="2000" spc="-40" dirty="0">
                <a:solidFill>
                  <a:srgbClr val="FFFFFF"/>
                </a:solidFill>
                <a:cs typeface="Georgia"/>
              </a:rPr>
              <a:t> </a:t>
            </a:r>
            <a:r>
              <a:rPr sz="2000" spc="70" dirty="0">
                <a:solidFill>
                  <a:srgbClr val="FFFFFF"/>
                </a:solidFill>
                <a:cs typeface="Georgia"/>
              </a:rPr>
              <a:t>only</a:t>
            </a:r>
            <a:r>
              <a:rPr sz="2000" spc="-130" dirty="0">
                <a:solidFill>
                  <a:srgbClr val="FFFFFF"/>
                </a:solidFill>
                <a:cs typeface="Georgia"/>
              </a:rPr>
              <a:t> </a:t>
            </a:r>
            <a:r>
              <a:rPr sz="2000" spc="190" dirty="0">
                <a:solidFill>
                  <a:srgbClr val="FFFFFF"/>
                </a:solidFill>
                <a:cs typeface="Georgia"/>
              </a:rPr>
              <a:t>one</a:t>
            </a:r>
            <a:r>
              <a:rPr sz="2000" spc="40" dirty="0">
                <a:solidFill>
                  <a:srgbClr val="FFFFFF"/>
                </a:solidFill>
                <a:cs typeface="Georgia"/>
              </a:rPr>
              <a:t> </a:t>
            </a:r>
            <a:r>
              <a:rPr sz="2000" spc="80" dirty="0">
                <a:solidFill>
                  <a:srgbClr val="FFFFFF"/>
                </a:solidFill>
                <a:cs typeface="Georgia"/>
              </a:rPr>
              <a:t>direction</a:t>
            </a:r>
            <a:endParaRPr sz="20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220" dirty="0">
                <a:solidFill>
                  <a:srgbClr val="FFFFFF"/>
                </a:solidFill>
                <a:cs typeface="Georgia"/>
              </a:rPr>
              <a:t>Can</a:t>
            </a:r>
            <a:r>
              <a:rPr sz="2000" spc="30" dirty="0">
                <a:solidFill>
                  <a:srgbClr val="FFFFFF"/>
                </a:solidFill>
                <a:cs typeface="Georgia"/>
              </a:rPr>
              <a:t> </a:t>
            </a:r>
            <a:r>
              <a:rPr sz="2000" spc="70" dirty="0">
                <a:solidFill>
                  <a:srgbClr val="FFFFFF"/>
                </a:solidFill>
                <a:cs typeface="Georgia"/>
              </a:rPr>
              <a:t>either</a:t>
            </a:r>
            <a:r>
              <a:rPr sz="2000" spc="-80" dirty="0">
                <a:solidFill>
                  <a:srgbClr val="FFFFFF"/>
                </a:solidFill>
                <a:cs typeface="Georgia"/>
              </a:rPr>
              <a:t> </a:t>
            </a:r>
            <a:r>
              <a:rPr sz="2000" spc="135" dirty="0">
                <a:solidFill>
                  <a:srgbClr val="FFFFFF"/>
                </a:solidFill>
                <a:cs typeface="Georgia"/>
              </a:rPr>
              <a:t>send</a:t>
            </a:r>
            <a:r>
              <a:rPr sz="2000" spc="-20" dirty="0">
                <a:solidFill>
                  <a:srgbClr val="FFFFFF"/>
                </a:solidFill>
                <a:cs typeface="Georgia"/>
              </a:rPr>
              <a:t> </a:t>
            </a:r>
            <a:r>
              <a:rPr sz="2000" spc="10" dirty="0">
                <a:solidFill>
                  <a:srgbClr val="FFFFFF"/>
                </a:solidFill>
                <a:cs typeface="Georgia"/>
              </a:rPr>
              <a:t>or</a:t>
            </a:r>
            <a:r>
              <a:rPr sz="2000" spc="-5" dirty="0">
                <a:solidFill>
                  <a:srgbClr val="FFFFFF"/>
                </a:solidFill>
                <a:cs typeface="Georgia"/>
              </a:rPr>
              <a:t> </a:t>
            </a:r>
            <a:r>
              <a:rPr sz="2000" spc="170" dirty="0">
                <a:solidFill>
                  <a:srgbClr val="FFFFFF"/>
                </a:solidFill>
                <a:cs typeface="Georgia"/>
              </a:rPr>
              <a:t>receive</a:t>
            </a:r>
            <a:r>
              <a:rPr sz="2000" spc="-110" dirty="0">
                <a:solidFill>
                  <a:srgbClr val="FFFFFF"/>
                </a:solidFill>
                <a:cs typeface="Georgia"/>
              </a:rPr>
              <a:t> </a:t>
            </a:r>
            <a:r>
              <a:rPr sz="2000" spc="185" dirty="0">
                <a:solidFill>
                  <a:srgbClr val="FFFFFF"/>
                </a:solidFill>
                <a:cs typeface="Georgia"/>
              </a:rPr>
              <a:t>data</a:t>
            </a:r>
            <a:endParaRPr sz="20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80" dirty="0">
                <a:solidFill>
                  <a:srgbClr val="FFFFFF"/>
                </a:solidFill>
                <a:cs typeface="Georgia"/>
              </a:rPr>
              <a:t>Example:</a:t>
            </a:r>
            <a:r>
              <a:rPr sz="2000" spc="-120" dirty="0">
                <a:solidFill>
                  <a:srgbClr val="FFFFFF"/>
                </a:solidFill>
                <a:cs typeface="Georgia"/>
              </a:rPr>
              <a:t> </a:t>
            </a:r>
            <a:r>
              <a:rPr sz="2000" spc="15" dirty="0">
                <a:solidFill>
                  <a:srgbClr val="FFFFFF"/>
                </a:solidFill>
                <a:cs typeface="Georgia"/>
              </a:rPr>
              <a:t>Television,</a:t>
            </a:r>
            <a:r>
              <a:rPr sz="2000" spc="-114" dirty="0">
                <a:solidFill>
                  <a:srgbClr val="FFFFFF"/>
                </a:solidFill>
                <a:cs typeface="Georgia"/>
              </a:rPr>
              <a:t> </a:t>
            </a:r>
            <a:r>
              <a:rPr sz="2000" spc="75" dirty="0">
                <a:solidFill>
                  <a:srgbClr val="FFFFFF"/>
                </a:solidFill>
                <a:cs typeface="Georgia"/>
              </a:rPr>
              <a:t>Radio,</a:t>
            </a:r>
            <a:r>
              <a:rPr sz="2000" spc="-40" dirty="0">
                <a:solidFill>
                  <a:srgbClr val="FFFFFF"/>
                </a:solidFill>
                <a:cs typeface="Georgia"/>
              </a:rPr>
              <a:t> </a:t>
            </a:r>
            <a:r>
              <a:rPr sz="2000" spc="170" dirty="0">
                <a:solidFill>
                  <a:srgbClr val="FFFFFF"/>
                </a:solidFill>
                <a:cs typeface="Georgia"/>
              </a:rPr>
              <a:t>etc.</a:t>
            </a:r>
            <a:endParaRPr sz="2000" dirty="0">
              <a:cs typeface="Georgia"/>
            </a:endParaRPr>
          </a:p>
        </p:txBody>
      </p:sp>
      <p:sp>
        <p:nvSpPr>
          <p:cNvPr id="8" name="Slide Number Placeholder 7">
            <a:extLst>
              <a:ext uri="{FF2B5EF4-FFF2-40B4-BE49-F238E27FC236}">
                <a16:creationId xmlns:a16="http://schemas.microsoft.com/office/drawing/2014/main" id="{C9528C12-1F66-4B71-8E6F-70813B9840D1}"/>
              </a:ext>
            </a:extLst>
          </p:cNvPr>
          <p:cNvSpPr>
            <a:spLocks noGrp="1"/>
          </p:cNvSpPr>
          <p:nvPr>
            <p:ph type="sldNum" sz="quarter" idx="12"/>
          </p:nvPr>
        </p:nvSpPr>
        <p:spPr/>
        <p:txBody>
          <a:bodyPr/>
          <a:lstStyle/>
          <a:p>
            <a:fld id="{D57F1E4F-1CFF-5643-939E-02111984F56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176398" cy="567463"/>
          </a:xfrm>
          <a:prstGeom prst="rect">
            <a:avLst/>
          </a:prstGeom>
        </p:spPr>
        <p:txBody>
          <a:bodyPr vert="horz" wrap="square" lIns="0" tIns="13335" rIns="0" bIns="0" rtlCol="0">
            <a:spAutoFit/>
          </a:bodyPr>
          <a:lstStyle/>
          <a:p>
            <a:pPr marL="12700">
              <a:lnSpc>
                <a:spcPct val="100000"/>
              </a:lnSpc>
              <a:spcBef>
                <a:spcPts val="105"/>
              </a:spcBef>
            </a:pPr>
            <a:r>
              <a:rPr sz="3600" spc="45" dirty="0"/>
              <a:t>Half-Duplex</a:t>
            </a:r>
            <a:endParaRPr sz="3600" dirty="0"/>
          </a:p>
        </p:txBody>
      </p:sp>
      <p:sp>
        <p:nvSpPr>
          <p:cNvPr id="4" name="object 4"/>
          <p:cNvSpPr txBox="1"/>
          <p:nvPr/>
        </p:nvSpPr>
        <p:spPr>
          <a:xfrm>
            <a:off x="1233801" y="2494974"/>
            <a:ext cx="9490423" cy="1342675"/>
          </a:xfrm>
          <a:prstGeom prst="rect">
            <a:avLst/>
          </a:prstGeom>
        </p:spPr>
        <p:txBody>
          <a:bodyPr vert="horz" wrap="square" lIns="0" tIns="148590" rIns="0" bIns="0" rtlCol="0">
            <a:spAutoFit/>
          </a:bodyPr>
          <a:lstStyle/>
          <a:p>
            <a:pPr marL="355600" indent="-34290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120" dirty="0">
                <a:solidFill>
                  <a:srgbClr val="FFFFFF"/>
                </a:solidFill>
                <a:cs typeface="Georgia"/>
              </a:rPr>
              <a:t>Communication</a:t>
            </a:r>
            <a:r>
              <a:rPr sz="2000" spc="-185" dirty="0">
                <a:solidFill>
                  <a:srgbClr val="FFFFFF"/>
                </a:solidFill>
                <a:cs typeface="Georgia"/>
              </a:rPr>
              <a:t> </a:t>
            </a:r>
            <a:r>
              <a:rPr sz="2000" spc="-80" dirty="0">
                <a:solidFill>
                  <a:srgbClr val="FFFFFF"/>
                </a:solidFill>
                <a:cs typeface="Georgia"/>
              </a:rPr>
              <a:t>is</a:t>
            </a:r>
            <a:r>
              <a:rPr sz="2000" spc="-20" dirty="0">
                <a:solidFill>
                  <a:srgbClr val="FFFFFF"/>
                </a:solidFill>
                <a:cs typeface="Georgia"/>
              </a:rPr>
              <a:t> </a:t>
            </a:r>
            <a:r>
              <a:rPr sz="2000" spc="80" dirty="0">
                <a:solidFill>
                  <a:srgbClr val="FFFFFF"/>
                </a:solidFill>
                <a:cs typeface="Georgia"/>
              </a:rPr>
              <a:t>possible</a:t>
            </a:r>
            <a:r>
              <a:rPr sz="2000" spc="-185" dirty="0">
                <a:solidFill>
                  <a:srgbClr val="FFFFFF"/>
                </a:solidFill>
                <a:cs typeface="Georgia"/>
              </a:rPr>
              <a:t> </a:t>
            </a:r>
            <a:r>
              <a:rPr sz="2000" spc="-25" dirty="0">
                <a:solidFill>
                  <a:srgbClr val="FFFFFF"/>
                </a:solidFill>
                <a:cs typeface="Georgia"/>
              </a:rPr>
              <a:t>in</a:t>
            </a:r>
            <a:r>
              <a:rPr sz="2000" spc="-40" dirty="0">
                <a:solidFill>
                  <a:srgbClr val="FFFFFF"/>
                </a:solidFill>
                <a:cs typeface="Georgia"/>
              </a:rPr>
              <a:t> </a:t>
            </a:r>
            <a:r>
              <a:rPr sz="2000" spc="110" dirty="0">
                <a:solidFill>
                  <a:srgbClr val="FFFFFF"/>
                </a:solidFill>
                <a:cs typeface="Georgia"/>
              </a:rPr>
              <a:t>both </a:t>
            </a:r>
            <a:r>
              <a:rPr sz="2000" spc="80" dirty="0">
                <a:solidFill>
                  <a:srgbClr val="FFFFFF"/>
                </a:solidFill>
                <a:cs typeface="Georgia"/>
              </a:rPr>
              <a:t>direction</a:t>
            </a:r>
            <a:r>
              <a:rPr sz="2000" spc="-114" dirty="0">
                <a:solidFill>
                  <a:srgbClr val="FFFFFF"/>
                </a:solidFill>
                <a:cs typeface="Georgia"/>
              </a:rPr>
              <a:t> </a:t>
            </a:r>
            <a:r>
              <a:rPr sz="2000" spc="85" dirty="0">
                <a:solidFill>
                  <a:srgbClr val="FFFFFF"/>
                </a:solidFill>
                <a:cs typeface="Georgia"/>
              </a:rPr>
              <a:t>but</a:t>
            </a:r>
            <a:r>
              <a:rPr sz="2000" spc="5" dirty="0">
                <a:solidFill>
                  <a:srgbClr val="FFFFFF"/>
                </a:solidFill>
                <a:cs typeface="Georgia"/>
              </a:rPr>
              <a:t> </a:t>
            </a:r>
            <a:r>
              <a:rPr sz="2000" spc="90" dirty="0">
                <a:solidFill>
                  <a:srgbClr val="FFFFFF"/>
                </a:solidFill>
                <a:cs typeface="Georgia"/>
              </a:rPr>
              <a:t>not</a:t>
            </a:r>
            <a:r>
              <a:rPr sz="2000" dirty="0">
                <a:solidFill>
                  <a:srgbClr val="FFFFFF"/>
                </a:solidFill>
                <a:cs typeface="Georgia"/>
              </a:rPr>
              <a:t> </a:t>
            </a:r>
            <a:r>
              <a:rPr sz="2000" spc="50" dirty="0">
                <a:solidFill>
                  <a:srgbClr val="FFFFFF"/>
                </a:solidFill>
                <a:cs typeface="Georgia"/>
              </a:rPr>
              <a:t>simultaneously.</a:t>
            </a:r>
            <a:endParaRPr sz="2000" dirty="0">
              <a:cs typeface="Georgia"/>
            </a:endParaRPr>
          </a:p>
          <a:p>
            <a:pPr marL="355600" indent="-34290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70" dirty="0">
                <a:solidFill>
                  <a:srgbClr val="FFFFFF"/>
                </a:solidFill>
                <a:cs typeface="Georgia"/>
              </a:rPr>
              <a:t>Only</a:t>
            </a:r>
            <a:r>
              <a:rPr sz="2000" spc="-55" dirty="0">
                <a:solidFill>
                  <a:srgbClr val="FFFFFF"/>
                </a:solidFill>
                <a:cs typeface="Georgia"/>
              </a:rPr>
              <a:t> </a:t>
            </a:r>
            <a:r>
              <a:rPr sz="2000" spc="190" dirty="0">
                <a:solidFill>
                  <a:srgbClr val="FFFFFF"/>
                </a:solidFill>
                <a:cs typeface="Georgia"/>
              </a:rPr>
              <a:t>one</a:t>
            </a:r>
            <a:r>
              <a:rPr sz="2000" spc="-35" dirty="0">
                <a:solidFill>
                  <a:srgbClr val="FFFFFF"/>
                </a:solidFill>
                <a:cs typeface="Georgia"/>
              </a:rPr>
              <a:t> </a:t>
            </a:r>
            <a:r>
              <a:rPr sz="2000" spc="215" dirty="0">
                <a:solidFill>
                  <a:srgbClr val="FFFFFF"/>
                </a:solidFill>
                <a:cs typeface="Georgia"/>
              </a:rPr>
              <a:t>device</a:t>
            </a:r>
            <a:r>
              <a:rPr sz="2000" spc="-110" dirty="0">
                <a:solidFill>
                  <a:srgbClr val="FFFFFF"/>
                </a:solidFill>
                <a:cs typeface="Georgia"/>
              </a:rPr>
              <a:t> </a:t>
            </a:r>
            <a:r>
              <a:rPr sz="2000" spc="229" dirty="0">
                <a:solidFill>
                  <a:srgbClr val="FFFFFF"/>
                </a:solidFill>
                <a:cs typeface="Georgia"/>
              </a:rPr>
              <a:t>can</a:t>
            </a:r>
            <a:r>
              <a:rPr sz="2000" spc="40" dirty="0">
                <a:solidFill>
                  <a:srgbClr val="FFFFFF"/>
                </a:solidFill>
                <a:cs typeface="Georgia"/>
              </a:rPr>
              <a:t> </a:t>
            </a:r>
            <a:r>
              <a:rPr sz="2000" spc="135" dirty="0">
                <a:solidFill>
                  <a:srgbClr val="FFFFFF"/>
                </a:solidFill>
                <a:cs typeface="Georgia"/>
              </a:rPr>
              <a:t>send</a:t>
            </a:r>
            <a:r>
              <a:rPr sz="2000" spc="-20" dirty="0">
                <a:solidFill>
                  <a:srgbClr val="FFFFFF"/>
                </a:solidFill>
                <a:cs typeface="Georgia"/>
              </a:rPr>
              <a:t> </a:t>
            </a:r>
            <a:r>
              <a:rPr sz="2000" spc="320" dirty="0">
                <a:solidFill>
                  <a:srgbClr val="FFFFFF"/>
                </a:solidFill>
                <a:cs typeface="Georgia"/>
              </a:rPr>
              <a:t>a</a:t>
            </a:r>
            <a:r>
              <a:rPr sz="2000" spc="55" dirty="0">
                <a:solidFill>
                  <a:srgbClr val="FFFFFF"/>
                </a:solidFill>
                <a:cs typeface="Georgia"/>
              </a:rPr>
              <a:t> </a:t>
            </a:r>
            <a:r>
              <a:rPr sz="2000" spc="185" dirty="0">
                <a:solidFill>
                  <a:srgbClr val="FFFFFF"/>
                </a:solidFill>
                <a:cs typeface="Georgia"/>
              </a:rPr>
              <a:t>data</a:t>
            </a:r>
            <a:r>
              <a:rPr sz="2000" spc="130" dirty="0">
                <a:solidFill>
                  <a:srgbClr val="FFFFFF"/>
                </a:solidFill>
                <a:cs typeface="Georgia"/>
              </a:rPr>
              <a:t> </a:t>
            </a:r>
            <a:r>
              <a:rPr sz="2000" spc="135" dirty="0">
                <a:solidFill>
                  <a:srgbClr val="FFFFFF"/>
                </a:solidFill>
                <a:cs typeface="Georgia"/>
              </a:rPr>
              <a:t>at</a:t>
            </a:r>
            <a:r>
              <a:rPr sz="2000" spc="80" dirty="0">
                <a:solidFill>
                  <a:srgbClr val="FFFFFF"/>
                </a:solidFill>
                <a:cs typeface="Georgia"/>
              </a:rPr>
              <a:t> </a:t>
            </a:r>
            <a:r>
              <a:rPr sz="2000" spc="320" dirty="0">
                <a:solidFill>
                  <a:srgbClr val="FFFFFF"/>
                </a:solidFill>
                <a:cs typeface="Georgia"/>
              </a:rPr>
              <a:t>a</a:t>
            </a:r>
            <a:r>
              <a:rPr sz="2000" spc="55" dirty="0">
                <a:solidFill>
                  <a:srgbClr val="FFFFFF"/>
                </a:solidFill>
                <a:cs typeface="Georgia"/>
              </a:rPr>
              <a:t> </a:t>
            </a:r>
            <a:r>
              <a:rPr sz="2000" spc="85" dirty="0">
                <a:solidFill>
                  <a:srgbClr val="FFFFFF"/>
                </a:solidFill>
                <a:cs typeface="Georgia"/>
              </a:rPr>
              <a:t>time.</a:t>
            </a:r>
            <a:endParaRPr sz="2000" dirty="0">
              <a:cs typeface="Georgia"/>
            </a:endParaRPr>
          </a:p>
          <a:p>
            <a:pPr marL="355600" indent="-34290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80" dirty="0">
                <a:solidFill>
                  <a:srgbClr val="FFFFFF"/>
                </a:solidFill>
                <a:cs typeface="Georgia"/>
              </a:rPr>
              <a:t>Example:</a:t>
            </a:r>
            <a:r>
              <a:rPr sz="2000" spc="-114" dirty="0">
                <a:solidFill>
                  <a:srgbClr val="FFFFFF"/>
                </a:solidFill>
                <a:cs typeface="Georgia"/>
              </a:rPr>
              <a:t> </a:t>
            </a:r>
            <a:r>
              <a:rPr sz="2000" spc="35" dirty="0">
                <a:solidFill>
                  <a:srgbClr val="FFFFFF"/>
                </a:solidFill>
                <a:cs typeface="Georgia"/>
              </a:rPr>
              <a:t>Walkie-talkie,</a:t>
            </a:r>
            <a:r>
              <a:rPr sz="2000" spc="-185" dirty="0">
                <a:solidFill>
                  <a:srgbClr val="FFFFFF"/>
                </a:solidFill>
                <a:cs typeface="Georgia"/>
              </a:rPr>
              <a:t> </a:t>
            </a:r>
            <a:r>
              <a:rPr sz="2000" spc="25" dirty="0">
                <a:solidFill>
                  <a:srgbClr val="FFFFFF"/>
                </a:solidFill>
                <a:cs typeface="Georgia"/>
              </a:rPr>
              <a:t>ATC</a:t>
            </a:r>
            <a:r>
              <a:rPr sz="2000" spc="45" dirty="0">
                <a:solidFill>
                  <a:srgbClr val="FFFFFF"/>
                </a:solidFill>
                <a:cs typeface="Georgia"/>
              </a:rPr>
              <a:t> </a:t>
            </a:r>
            <a:r>
              <a:rPr sz="2000" spc="180" dirty="0">
                <a:solidFill>
                  <a:srgbClr val="FFFFFF"/>
                </a:solidFill>
                <a:cs typeface="Georgia"/>
              </a:rPr>
              <a:t>and</a:t>
            </a:r>
            <a:r>
              <a:rPr sz="2000" spc="55" dirty="0">
                <a:solidFill>
                  <a:srgbClr val="FFFFFF"/>
                </a:solidFill>
                <a:cs typeface="Georgia"/>
              </a:rPr>
              <a:t> </a:t>
            </a:r>
            <a:r>
              <a:rPr sz="2000" spc="90" dirty="0">
                <a:solidFill>
                  <a:srgbClr val="FFFFFF"/>
                </a:solidFill>
                <a:cs typeface="Georgia"/>
              </a:rPr>
              <a:t>pilot,etc.</a:t>
            </a:r>
            <a:endParaRPr sz="2000" dirty="0">
              <a:cs typeface="Georgia"/>
            </a:endParaRPr>
          </a:p>
        </p:txBody>
      </p:sp>
      <p:sp>
        <p:nvSpPr>
          <p:cNvPr id="8" name="Slide Number Placeholder 7">
            <a:extLst>
              <a:ext uri="{FF2B5EF4-FFF2-40B4-BE49-F238E27FC236}">
                <a16:creationId xmlns:a16="http://schemas.microsoft.com/office/drawing/2014/main" id="{95282541-ECFE-4E64-A23C-57936E5AC371}"/>
              </a:ext>
            </a:extLst>
          </p:cNvPr>
          <p:cNvSpPr>
            <a:spLocks noGrp="1"/>
          </p:cNvSpPr>
          <p:nvPr>
            <p:ph type="sldNum" sz="quarter" idx="12"/>
          </p:nvPr>
        </p:nvSpPr>
        <p:spPr/>
        <p:txBody>
          <a:bodyPr/>
          <a:lstStyle/>
          <a:p>
            <a:fld id="{D57F1E4F-1CFF-5643-939E-02111984F56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6614798" cy="567463"/>
          </a:xfrm>
          <a:prstGeom prst="rect">
            <a:avLst/>
          </a:prstGeom>
        </p:spPr>
        <p:txBody>
          <a:bodyPr vert="horz" wrap="square" lIns="0" tIns="13335" rIns="0" bIns="0" rtlCol="0">
            <a:spAutoFit/>
          </a:bodyPr>
          <a:lstStyle/>
          <a:p>
            <a:pPr marL="12700">
              <a:lnSpc>
                <a:spcPct val="100000"/>
              </a:lnSpc>
              <a:spcBef>
                <a:spcPts val="105"/>
              </a:spcBef>
            </a:pPr>
            <a:r>
              <a:rPr sz="3600" spc="45" dirty="0"/>
              <a:t>Full-duplex(Duplex)</a:t>
            </a:r>
            <a:endParaRPr sz="3600" dirty="0"/>
          </a:p>
        </p:txBody>
      </p:sp>
      <p:sp>
        <p:nvSpPr>
          <p:cNvPr id="4" name="object 4"/>
          <p:cNvSpPr txBox="1"/>
          <p:nvPr/>
        </p:nvSpPr>
        <p:spPr>
          <a:xfrm>
            <a:off x="1233802" y="2494974"/>
            <a:ext cx="9259604" cy="1342675"/>
          </a:xfrm>
          <a:prstGeom prst="rect">
            <a:avLst/>
          </a:prstGeom>
        </p:spPr>
        <p:txBody>
          <a:bodyPr vert="horz" wrap="square" lIns="0" tIns="148590" rIns="0" bIns="0" rtlCol="0">
            <a:spAutoFit/>
          </a:bodyPr>
          <a:lstStyle/>
          <a:p>
            <a:pPr marL="355600" indent="-34290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120" dirty="0">
                <a:solidFill>
                  <a:srgbClr val="FFFFFF"/>
                </a:solidFill>
                <a:cs typeface="Georgia"/>
              </a:rPr>
              <a:t>Communication</a:t>
            </a:r>
            <a:r>
              <a:rPr sz="2000" spc="-190" dirty="0">
                <a:solidFill>
                  <a:srgbClr val="FFFFFF"/>
                </a:solidFill>
                <a:cs typeface="Georgia"/>
              </a:rPr>
              <a:t> </a:t>
            </a:r>
            <a:r>
              <a:rPr sz="2000" spc="-80" dirty="0">
                <a:solidFill>
                  <a:srgbClr val="FFFFFF"/>
                </a:solidFill>
                <a:cs typeface="Georgia"/>
              </a:rPr>
              <a:t>is</a:t>
            </a:r>
            <a:r>
              <a:rPr sz="2000" spc="-15" dirty="0">
                <a:solidFill>
                  <a:srgbClr val="FFFFFF"/>
                </a:solidFill>
                <a:cs typeface="Georgia"/>
              </a:rPr>
              <a:t> </a:t>
            </a:r>
            <a:r>
              <a:rPr sz="2000" spc="80" dirty="0">
                <a:solidFill>
                  <a:srgbClr val="FFFFFF"/>
                </a:solidFill>
                <a:cs typeface="Georgia"/>
              </a:rPr>
              <a:t>possible</a:t>
            </a:r>
            <a:r>
              <a:rPr sz="2000" spc="-185" dirty="0">
                <a:solidFill>
                  <a:srgbClr val="FFFFFF"/>
                </a:solidFill>
                <a:cs typeface="Georgia"/>
              </a:rPr>
              <a:t> </a:t>
            </a:r>
            <a:r>
              <a:rPr sz="2000" spc="-25" dirty="0">
                <a:solidFill>
                  <a:srgbClr val="FFFFFF"/>
                </a:solidFill>
                <a:cs typeface="Georgia"/>
              </a:rPr>
              <a:t>in</a:t>
            </a:r>
            <a:r>
              <a:rPr sz="2000" spc="-45" dirty="0">
                <a:solidFill>
                  <a:srgbClr val="FFFFFF"/>
                </a:solidFill>
                <a:cs typeface="Georgia"/>
              </a:rPr>
              <a:t> </a:t>
            </a:r>
            <a:r>
              <a:rPr sz="2000" spc="110" dirty="0">
                <a:solidFill>
                  <a:srgbClr val="FFFFFF"/>
                </a:solidFill>
                <a:cs typeface="Georgia"/>
              </a:rPr>
              <a:t>both </a:t>
            </a:r>
            <a:r>
              <a:rPr sz="2000" spc="80" dirty="0">
                <a:solidFill>
                  <a:srgbClr val="FFFFFF"/>
                </a:solidFill>
                <a:cs typeface="Georgia"/>
              </a:rPr>
              <a:t>direction</a:t>
            </a:r>
            <a:r>
              <a:rPr sz="2000" spc="-120" dirty="0">
                <a:solidFill>
                  <a:srgbClr val="FFFFFF"/>
                </a:solidFill>
                <a:cs typeface="Georgia"/>
              </a:rPr>
              <a:t> </a:t>
            </a:r>
            <a:r>
              <a:rPr sz="2000" spc="180" dirty="0">
                <a:solidFill>
                  <a:srgbClr val="FFFFFF"/>
                </a:solidFill>
                <a:cs typeface="Georgia"/>
              </a:rPr>
              <a:t>and</a:t>
            </a:r>
            <a:r>
              <a:rPr sz="2000" spc="-20" dirty="0">
                <a:solidFill>
                  <a:srgbClr val="FFFFFF"/>
                </a:solidFill>
                <a:cs typeface="Georgia"/>
              </a:rPr>
              <a:t> </a:t>
            </a:r>
            <a:r>
              <a:rPr sz="2000" spc="50" dirty="0">
                <a:solidFill>
                  <a:srgbClr val="FFFFFF"/>
                </a:solidFill>
                <a:cs typeface="Georgia"/>
              </a:rPr>
              <a:t>simultaneously.</a:t>
            </a:r>
            <a:endParaRPr sz="2000" dirty="0">
              <a:cs typeface="Georgia"/>
            </a:endParaRPr>
          </a:p>
          <a:p>
            <a:pPr marL="355600" indent="-34290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25" dirty="0">
                <a:solidFill>
                  <a:srgbClr val="FFFFFF"/>
                </a:solidFill>
                <a:cs typeface="Georgia"/>
              </a:rPr>
              <a:t>Both</a:t>
            </a:r>
            <a:r>
              <a:rPr sz="2000" spc="35" dirty="0">
                <a:solidFill>
                  <a:srgbClr val="FFFFFF"/>
                </a:solidFill>
                <a:cs typeface="Georgia"/>
              </a:rPr>
              <a:t> </a:t>
            </a:r>
            <a:r>
              <a:rPr sz="2000" spc="215" dirty="0">
                <a:solidFill>
                  <a:srgbClr val="FFFFFF"/>
                </a:solidFill>
                <a:cs typeface="Georgia"/>
              </a:rPr>
              <a:t>device</a:t>
            </a:r>
            <a:r>
              <a:rPr sz="2000" spc="-185" dirty="0">
                <a:solidFill>
                  <a:srgbClr val="FFFFFF"/>
                </a:solidFill>
                <a:cs typeface="Georgia"/>
              </a:rPr>
              <a:t> </a:t>
            </a:r>
            <a:r>
              <a:rPr sz="2000" spc="229" dirty="0">
                <a:solidFill>
                  <a:srgbClr val="FFFFFF"/>
                </a:solidFill>
                <a:cs typeface="Georgia"/>
              </a:rPr>
              <a:t>can</a:t>
            </a:r>
            <a:r>
              <a:rPr sz="2000" spc="35" dirty="0">
                <a:solidFill>
                  <a:srgbClr val="FFFFFF"/>
                </a:solidFill>
                <a:cs typeface="Georgia"/>
              </a:rPr>
              <a:t> </a:t>
            </a:r>
            <a:r>
              <a:rPr sz="2000" spc="135" dirty="0">
                <a:solidFill>
                  <a:srgbClr val="FFFFFF"/>
                </a:solidFill>
                <a:cs typeface="Georgia"/>
              </a:rPr>
              <a:t>send</a:t>
            </a:r>
            <a:r>
              <a:rPr sz="2000" spc="-20" dirty="0">
                <a:solidFill>
                  <a:srgbClr val="FFFFFF"/>
                </a:solidFill>
                <a:cs typeface="Georgia"/>
              </a:rPr>
              <a:t> </a:t>
            </a:r>
            <a:r>
              <a:rPr sz="2000" spc="320" dirty="0">
                <a:solidFill>
                  <a:srgbClr val="FFFFFF"/>
                </a:solidFill>
                <a:cs typeface="Georgia"/>
              </a:rPr>
              <a:t>a</a:t>
            </a:r>
            <a:r>
              <a:rPr sz="2000" spc="60" dirty="0">
                <a:solidFill>
                  <a:srgbClr val="FFFFFF"/>
                </a:solidFill>
                <a:cs typeface="Georgia"/>
              </a:rPr>
              <a:t> </a:t>
            </a:r>
            <a:r>
              <a:rPr sz="2000" spc="185" dirty="0">
                <a:solidFill>
                  <a:srgbClr val="FFFFFF"/>
                </a:solidFill>
                <a:cs typeface="Georgia"/>
              </a:rPr>
              <a:t>data</a:t>
            </a:r>
            <a:r>
              <a:rPr sz="2000" spc="130" dirty="0">
                <a:solidFill>
                  <a:srgbClr val="FFFFFF"/>
                </a:solidFill>
                <a:cs typeface="Georgia"/>
              </a:rPr>
              <a:t> </a:t>
            </a:r>
            <a:r>
              <a:rPr sz="2000" spc="135" dirty="0">
                <a:solidFill>
                  <a:srgbClr val="FFFFFF"/>
                </a:solidFill>
                <a:cs typeface="Georgia"/>
              </a:rPr>
              <a:t>at</a:t>
            </a:r>
            <a:r>
              <a:rPr sz="2000" spc="75" dirty="0">
                <a:solidFill>
                  <a:srgbClr val="FFFFFF"/>
                </a:solidFill>
                <a:cs typeface="Georgia"/>
              </a:rPr>
              <a:t> </a:t>
            </a:r>
            <a:r>
              <a:rPr sz="2000" spc="320" dirty="0">
                <a:solidFill>
                  <a:srgbClr val="FFFFFF"/>
                </a:solidFill>
                <a:cs typeface="Georgia"/>
              </a:rPr>
              <a:t>a</a:t>
            </a:r>
            <a:r>
              <a:rPr sz="2000" spc="55" dirty="0">
                <a:solidFill>
                  <a:srgbClr val="FFFFFF"/>
                </a:solidFill>
                <a:cs typeface="Georgia"/>
              </a:rPr>
              <a:t> </a:t>
            </a:r>
            <a:r>
              <a:rPr sz="2000" spc="85" dirty="0">
                <a:solidFill>
                  <a:srgbClr val="FFFFFF"/>
                </a:solidFill>
                <a:cs typeface="Georgia"/>
              </a:rPr>
              <a:t>time.</a:t>
            </a:r>
            <a:endParaRPr sz="2000" dirty="0">
              <a:cs typeface="Georgia"/>
            </a:endParaRPr>
          </a:p>
          <a:p>
            <a:pPr marL="355600" indent="-34290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80" dirty="0">
                <a:solidFill>
                  <a:srgbClr val="FFFFFF"/>
                </a:solidFill>
                <a:cs typeface="Georgia"/>
              </a:rPr>
              <a:t>Example: </a:t>
            </a:r>
            <a:r>
              <a:rPr sz="2000" spc="114" dirty="0">
                <a:solidFill>
                  <a:srgbClr val="FFFFFF"/>
                </a:solidFill>
                <a:cs typeface="Georgia"/>
              </a:rPr>
              <a:t>Telephone</a:t>
            </a:r>
            <a:r>
              <a:rPr sz="2000" spc="-280" dirty="0">
                <a:solidFill>
                  <a:srgbClr val="FFFFFF"/>
                </a:solidFill>
                <a:cs typeface="Georgia"/>
              </a:rPr>
              <a:t> </a:t>
            </a:r>
            <a:r>
              <a:rPr sz="2000" spc="10" dirty="0">
                <a:solidFill>
                  <a:srgbClr val="FFFFFF"/>
                </a:solidFill>
                <a:cs typeface="Georgia"/>
              </a:rPr>
              <a:t>, </a:t>
            </a:r>
            <a:r>
              <a:rPr sz="2000" spc="170" dirty="0">
                <a:solidFill>
                  <a:srgbClr val="FFFFFF"/>
                </a:solidFill>
                <a:cs typeface="Georgia"/>
              </a:rPr>
              <a:t>etc.</a:t>
            </a:r>
            <a:endParaRPr sz="2000" dirty="0">
              <a:cs typeface="Georgia"/>
            </a:endParaRPr>
          </a:p>
        </p:txBody>
      </p:sp>
      <p:sp>
        <p:nvSpPr>
          <p:cNvPr id="8" name="Slide Number Placeholder 7">
            <a:extLst>
              <a:ext uri="{FF2B5EF4-FFF2-40B4-BE49-F238E27FC236}">
                <a16:creationId xmlns:a16="http://schemas.microsoft.com/office/drawing/2014/main" id="{203BE041-6601-419E-AADC-DD3EA2039542}"/>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TotalTime>
  <Words>3874</Words>
  <Application>Microsoft Office PowerPoint</Application>
  <PresentationFormat>Widescreen</PresentationFormat>
  <Paragraphs>389</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Century Gothic</vt:lpstr>
      <vt:lpstr>CenturyGothic</vt:lpstr>
      <vt:lpstr>Georgia</vt:lpstr>
      <vt:lpstr>Wingdings 3</vt:lpstr>
      <vt:lpstr>Ion</vt:lpstr>
      <vt:lpstr>Unit-1 Introduction to Communication</vt:lpstr>
      <vt:lpstr>Components</vt:lpstr>
      <vt:lpstr>Components</vt:lpstr>
      <vt:lpstr>Data Representation</vt:lpstr>
      <vt:lpstr>Data Representation</vt:lpstr>
      <vt:lpstr>Data Flow or Modes of Communication </vt:lpstr>
      <vt:lpstr>Simplex</vt:lpstr>
      <vt:lpstr>Half-Duplex</vt:lpstr>
      <vt:lpstr>Full-duplex(Duplex)</vt:lpstr>
      <vt:lpstr>Distributed Processing</vt:lpstr>
      <vt:lpstr>Network Criteria</vt:lpstr>
      <vt:lpstr>Network Criteria</vt:lpstr>
      <vt:lpstr>Types of Connection </vt:lpstr>
      <vt:lpstr>Types of Connection </vt:lpstr>
      <vt:lpstr>LAN(Local Area Network)</vt:lpstr>
      <vt:lpstr>Advantages of LAN</vt:lpstr>
      <vt:lpstr>Disadvantages of LAN</vt:lpstr>
      <vt:lpstr>MAN(Metropolitan Area Network)</vt:lpstr>
      <vt:lpstr>Advantages of MAN</vt:lpstr>
      <vt:lpstr>Disadvantages of MAN</vt:lpstr>
      <vt:lpstr>WAN(Wide Area Network)</vt:lpstr>
      <vt:lpstr>Advantage of WAN</vt:lpstr>
      <vt:lpstr>Disadvantages of WAN</vt:lpstr>
      <vt:lpstr>Network Topology</vt:lpstr>
      <vt:lpstr>Types of Network Topology</vt:lpstr>
      <vt:lpstr>Bus Topology</vt:lpstr>
      <vt:lpstr>Advantages of Bus Topology</vt:lpstr>
      <vt:lpstr>Disadvantages of Bus Topology</vt:lpstr>
      <vt:lpstr>Ring Topology</vt:lpstr>
      <vt:lpstr>Advantages of Ring Topology</vt:lpstr>
      <vt:lpstr>Disadvantages of Ring topology</vt:lpstr>
      <vt:lpstr>Star Topology</vt:lpstr>
      <vt:lpstr>Advantages of Star Topology</vt:lpstr>
      <vt:lpstr>Disadvantages of Star Topology</vt:lpstr>
      <vt:lpstr>Networking Device</vt:lpstr>
      <vt:lpstr>Hub</vt:lpstr>
      <vt:lpstr>Switch</vt:lpstr>
      <vt:lpstr>Bridge</vt:lpstr>
      <vt:lpstr>Router</vt:lpstr>
      <vt:lpstr>The internet architecture</vt:lpstr>
      <vt:lpstr>The internet architecture</vt:lpstr>
      <vt:lpstr>The internet architecture</vt:lpstr>
      <vt:lpstr>The protocol</vt:lpstr>
      <vt:lpstr>Syntax</vt:lpstr>
      <vt:lpstr>Semantics</vt:lpstr>
      <vt:lpstr>Timing</vt:lpstr>
      <vt:lpstr>Standards</vt:lpstr>
      <vt:lpstr>Standards</vt:lpstr>
      <vt:lpstr>OSI reference Model</vt:lpstr>
      <vt:lpstr>OSI reference Model</vt:lpstr>
      <vt:lpstr>Physical Layer</vt:lpstr>
      <vt:lpstr>Data link Layer</vt:lpstr>
      <vt:lpstr>Network Layer</vt:lpstr>
      <vt:lpstr>Transport Layer</vt:lpstr>
      <vt:lpstr>Transport layer</vt:lpstr>
      <vt:lpstr>Session Layer</vt:lpstr>
      <vt:lpstr>Presentation Layer</vt:lpstr>
      <vt:lpstr>Application Layer</vt:lpstr>
      <vt:lpstr>TCP/IP Model</vt:lpstr>
      <vt:lpstr>TCP/IP Model</vt:lpstr>
      <vt:lpstr>Network Access Layer</vt:lpstr>
      <vt:lpstr>Internet Layer</vt:lpstr>
      <vt:lpstr>Transport Layer</vt:lpstr>
      <vt:lpstr>Application Layer</vt:lpstr>
      <vt:lpstr>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 to Communication</dc:title>
  <dc:creator>Shushant Bhattarai</dc:creator>
  <cp:lastModifiedBy>Shushant Bhattarai</cp:lastModifiedBy>
  <cp:revision>99</cp:revision>
  <dcterms:created xsi:type="dcterms:W3CDTF">2023-12-16T12:53:30Z</dcterms:created>
  <dcterms:modified xsi:type="dcterms:W3CDTF">2023-12-16T14:57:21Z</dcterms:modified>
</cp:coreProperties>
</file>