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6" r:id="rId55"/>
    <p:sldId id="317" r:id="rId56"/>
    <p:sldId id="318" r:id="rId57"/>
    <p:sldId id="319" r:id="rId58"/>
    <p:sldId id="40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410" r:id="rId76"/>
    <p:sldId id="336" r:id="rId77"/>
    <p:sldId id="337" r:id="rId78"/>
    <p:sldId id="338" r:id="rId79"/>
    <p:sldId id="339" r:id="rId80"/>
    <p:sldId id="418" r:id="rId81"/>
    <p:sldId id="420" r:id="rId82"/>
    <p:sldId id="422" r:id="rId83"/>
    <p:sldId id="423" r:id="rId84"/>
    <p:sldId id="421" r:id="rId85"/>
    <p:sldId id="393" r:id="rId86"/>
    <p:sldId id="394" r:id="rId87"/>
    <p:sldId id="395" r:id="rId88"/>
    <p:sldId id="396" r:id="rId89"/>
    <p:sldId id="397" r:id="rId90"/>
    <p:sldId id="398" r:id="rId91"/>
    <p:sldId id="399" r:id="rId92"/>
    <p:sldId id="400" r:id="rId93"/>
    <p:sldId id="401" r:id="rId94"/>
    <p:sldId id="402" r:id="rId95"/>
    <p:sldId id="403"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758FF-9B91-4414-953D-E7527DBECE35}"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7EFC4-D6C6-4C8B-8D8C-F37DBA0D0BD0}" type="slidenum">
              <a:rPr lang="en-US" smtClean="0"/>
              <a:t>‹#›</a:t>
            </a:fld>
            <a:endParaRPr lang="en-US"/>
          </a:p>
        </p:txBody>
      </p:sp>
    </p:spTree>
    <p:extLst>
      <p:ext uri="{BB962C8B-B14F-4D97-AF65-F5344CB8AC3E}">
        <p14:creationId xmlns:p14="http://schemas.microsoft.com/office/powerpoint/2010/main" val="41931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F1F85A-6661-4458-94DB-7BD371218036}"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312721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423AC-23B8-4B2F-9D9D-1C62784B27C1}"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98672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884F61-AA01-4854-8FBD-9C4EF2A4704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87004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7732D1-5984-479A-9D5C-3C553C8108A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179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0C983-FA4A-4B59-A5C6-C547BA36A483}"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76303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3F4668-88EC-4C47-AB41-8AD15BF3A69A}" type="datetime1">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138519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086A85-E25E-4D99-B1E9-EC69E940F78B}" type="datetime1">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36876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FBF77-67AD-4BE0-B350-1A3F7B310BBF}"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80348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3870D-C5A7-4E72-B3C7-7167F02E6AF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216423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5488" y="476625"/>
            <a:ext cx="10741023" cy="6667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AEE379B-067B-4682-A2E1-029CDC29724A}" type="datetime1">
              <a:rPr lang="en-US" smtClean="0"/>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60897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95C2A8-9DD0-49FB-9071-9BF5940A120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49419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D0224-96BE-40D0-8679-75CC6BAED203}"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292915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A6E5E-7F46-4422-B92A-97822027D260}"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49066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40594-97A3-48E2-83A5-5C841DD62A2C}"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33126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8E128B9-AFAB-4C1D-B497-30CF15F94E90}" type="datetime1">
              <a:rPr lang="en-US" smtClean="0"/>
              <a:t>1/24/2024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125272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7076E6-2D2E-47F1-8A86-897CE9B2D4C2}" type="datetime1">
              <a:rPr lang="en-US" smtClean="0"/>
              <a:t>1/24/2024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97892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D34AA4-29F7-4E35-B119-84B7F0938D11}" type="datetime1">
              <a:rPr lang="en-US" smtClean="0"/>
              <a:t>1/24/2024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16694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DB2AD-A823-400A-83C9-2886FDB8CB82}"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ACB5-71A6-497D-9391-3A4BF49B0DC9}" type="slidenum">
              <a:rPr lang="en-US" smtClean="0"/>
              <a:t>‹#›</a:t>
            </a:fld>
            <a:endParaRPr lang="en-US"/>
          </a:p>
        </p:txBody>
      </p:sp>
    </p:spTree>
    <p:extLst>
      <p:ext uri="{BB962C8B-B14F-4D97-AF65-F5344CB8AC3E}">
        <p14:creationId xmlns:p14="http://schemas.microsoft.com/office/powerpoint/2010/main" val="111461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24C022-90B9-4EA7-96D5-819C568C6EDD}" type="datetime1">
              <a:rPr lang="en-US" smtClean="0"/>
              <a:t>1/24/2024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8DACB5-71A6-497D-9391-3A4BF49B0DC9}" type="slidenum">
              <a:rPr lang="en-US" smtClean="0"/>
              <a:t>‹#›</a:t>
            </a:fld>
            <a:endParaRPr lang="en-US"/>
          </a:p>
        </p:txBody>
      </p:sp>
    </p:spTree>
    <p:extLst>
      <p:ext uri="{BB962C8B-B14F-4D97-AF65-F5344CB8AC3E}">
        <p14:creationId xmlns:p14="http://schemas.microsoft.com/office/powerpoint/2010/main" val="472014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web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jpeg"/></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83B6-758F-07A5-0931-6C191E1863A3}"/>
              </a:ext>
            </a:extLst>
          </p:cNvPr>
          <p:cNvSpPr>
            <a:spLocks noGrp="1"/>
          </p:cNvSpPr>
          <p:nvPr>
            <p:ph type="ctrTitle"/>
          </p:nvPr>
        </p:nvSpPr>
        <p:spPr/>
        <p:txBody>
          <a:bodyPr/>
          <a:lstStyle/>
          <a:p>
            <a:pPr algn="ctr"/>
            <a:r>
              <a:rPr lang="en-US" dirty="0"/>
              <a:t>Unit-2</a:t>
            </a:r>
            <a:br>
              <a:rPr lang="en-US" dirty="0"/>
            </a:br>
            <a:r>
              <a:rPr lang="en-US" dirty="0"/>
              <a:t>Physical Layer and Media</a:t>
            </a:r>
          </a:p>
        </p:txBody>
      </p:sp>
      <p:sp>
        <p:nvSpPr>
          <p:cNvPr id="3" name="Subtitle 2">
            <a:extLst>
              <a:ext uri="{FF2B5EF4-FFF2-40B4-BE49-F238E27FC236}">
                <a16:creationId xmlns:a16="http://schemas.microsoft.com/office/drawing/2014/main" id="{DC1023E0-6925-EF4C-85CC-45CA055E25E0}"/>
              </a:ext>
            </a:extLst>
          </p:cNvPr>
          <p:cNvSpPr>
            <a:spLocks noGrp="1"/>
          </p:cNvSpPr>
          <p:nvPr>
            <p:ph type="subTitle" idx="1"/>
          </p:nvPr>
        </p:nvSpPr>
        <p:spPr/>
        <p:txBody>
          <a:bodyPr/>
          <a:lstStyle/>
          <a:p>
            <a:r>
              <a:rPr lang="en-US" dirty="0"/>
              <a:t>Prepared by: Sushant </a:t>
            </a:r>
            <a:r>
              <a:rPr lang="en-US" dirty="0" err="1"/>
              <a:t>bhattarai</a:t>
            </a:r>
            <a:endParaRPr lang="en-US" dirty="0"/>
          </a:p>
        </p:txBody>
      </p:sp>
    </p:spTree>
    <p:extLst>
      <p:ext uri="{BB962C8B-B14F-4D97-AF65-F5344CB8AC3E}">
        <p14:creationId xmlns:p14="http://schemas.microsoft.com/office/powerpoint/2010/main" val="265514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3DE8-BAD0-EE39-08BA-D609A7037359}"/>
              </a:ext>
            </a:extLst>
          </p:cNvPr>
          <p:cNvSpPr>
            <a:spLocks noGrp="1"/>
          </p:cNvSpPr>
          <p:nvPr>
            <p:ph type="title"/>
          </p:nvPr>
        </p:nvSpPr>
        <p:spPr/>
        <p:txBody>
          <a:bodyPr/>
          <a:lstStyle/>
          <a:p>
            <a:r>
              <a:rPr lang="en-US" dirty="0"/>
              <a:t>SNR</a:t>
            </a:r>
          </a:p>
        </p:txBody>
      </p:sp>
      <p:pic>
        <p:nvPicPr>
          <p:cNvPr id="5" name="Content Placeholder 4">
            <a:extLst>
              <a:ext uri="{FF2B5EF4-FFF2-40B4-BE49-F238E27FC236}">
                <a16:creationId xmlns:a16="http://schemas.microsoft.com/office/drawing/2014/main" id="{AC51636C-BBD3-A80D-46B6-08CCDA859434}"/>
              </a:ext>
            </a:extLst>
          </p:cNvPr>
          <p:cNvPicPr>
            <a:picLocks noGrp="1" noChangeAspect="1"/>
          </p:cNvPicPr>
          <p:nvPr>
            <p:ph idx="1"/>
          </p:nvPr>
        </p:nvPicPr>
        <p:blipFill>
          <a:blip r:embed="rId2"/>
          <a:stretch>
            <a:fillRect/>
          </a:stretch>
        </p:blipFill>
        <p:spPr>
          <a:xfrm>
            <a:off x="1911658" y="1927310"/>
            <a:ext cx="8244396" cy="4440484"/>
          </a:xfrm>
        </p:spPr>
      </p:pic>
      <p:sp>
        <p:nvSpPr>
          <p:cNvPr id="7" name="Slide Number Placeholder 6">
            <a:extLst>
              <a:ext uri="{FF2B5EF4-FFF2-40B4-BE49-F238E27FC236}">
                <a16:creationId xmlns:a16="http://schemas.microsoft.com/office/drawing/2014/main" id="{A00115CB-B225-0F91-00FA-8E13E47A53B4}"/>
              </a:ext>
            </a:extLst>
          </p:cNvPr>
          <p:cNvSpPr>
            <a:spLocks noGrp="1"/>
          </p:cNvSpPr>
          <p:nvPr>
            <p:ph type="sldNum" sz="quarter" idx="12"/>
          </p:nvPr>
        </p:nvSpPr>
        <p:spPr/>
        <p:txBody>
          <a:bodyPr/>
          <a:lstStyle/>
          <a:p>
            <a:fld id="{B38DACB5-71A6-497D-9391-3A4BF49B0DC9}" type="slidenum">
              <a:rPr lang="en-US" smtClean="0"/>
              <a:t>10</a:t>
            </a:fld>
            <a:endParaRPr lang="en-US"/>
          </a:p>
        </p:txBody>
      </p:sp>
    </p:spTree>
    <p:extLst>
      <p:ext uri="{BB962C8B-B14F-4D97-AF65-F5344CB8AC3E}">
        <p14:creationId xmlns:p14="http://schemas.microsoft.com/office/powerpoint/2010/main" val="228032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B46-937F-BC2C-C789-3AE22930831B}"/>
              </a:ext>
            </a:extLst>
          </p:cNvPr>
          <p:cNvSpPr>
            <a:spLocks noGrp="1"/>
          </p:cNvSpPr>
          <p:nvPr>
            <p:ph type="title"/>
          </p:nvPr>
        </p:nvSpPr>
        <p:spPr/>
        <p:txBody>
          <a:bodyPr/>
          <a:lstStyle/>
          <a:p>
            <a:r>
              <a:rPr lang="en-US" dirty="0"/>
              <a:t>Numerical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C37DF0-0BD6-8A1E-9028-0C6C97B22E44}"/>
                  </a:ext>
                </a:extLst>
              </p:cNvPr>
              <p:cNvSpPr>
                <a:spLocks noGrp="1"/>
              </p:cNvSpPr>
              <p:nvPr>
                <p:ph idx="1"/>
              </p:nvPr>
            </p:nvSpPr>
            <p:spPr>
              <a:xfrm>
                <a:off x="887768" y="1544716"/>
                <a:ext cx="9162086" cy="4703684"/>
              </a:xfrm>
            </p:spPr>
            <p:txBody>
              <a:bodyPr>
                <a:noAutofit/>
              </a:bodyPr>
              <a:lstStyle/>
              <a:p>
                <a:pPr algn="l"/>
                <a:r>
                  <a:rPr lang="en-US" b="0" i="0" u="none" strike="noStrike" baseline="0" dirty="0">
                    <a:latin typeface="+mn-lt"/>
                  </a:rPr>
                  <a:t>The power of a signal is 10 </a:t>
                </a:r>
                <a:r>
                  <a:rPr lang="en-US" b="0" i="0" u="none" strike="noStrike" baseline="0" dirty="0" err="1">
                    <a:latin typeface="+mn-lt"/>
                  </a:rPr>
                  <a:t>mW</a:t>
                </a:r>
                <a:r>
                  <a:rPr lang="en-US" b="0" i="0" u="none" strike="noStrike" baseline="0" dirty="0">
                    <a:latin typeface="+mn-lt"/>
                  </a:rPr>
                  <a:t> and the power of the noise is 1 µW; what are the values of SNR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𝑆𝑁𝑅</m:t>
                        </m:r>
                      </m:e>
                      <m:sub>
                        <m:r>
                          <a:rPr lang="en-US" b="0" i="1" smtClean="0">
                            <a:latin typeface="Cambria Math" panose="02040503050406030204" pitchFamily="18" charset="0"/>
                          </a:rPr>
                          <m:t>𝑑𝐵</m:t>
                        </m:r>
                      </m:sub>
                    </m:sSub>
                  </m:oMath>
                </a14:m>
                <a:r>
                  <a:rPr lang="en-US" b="0" i="0" u="none" strike="noStrike" baseline="0" dirty="0">
                    <a:latin typeface="+mn-lt"/>
                  </a:rPr>
                  <a:t>?</a:t>
                </a:r>
              </a:p>
              <a:p>
                <a:pPr marL="0" indent="0">
                  <a:buNone/>
                </a:pPr>
                <a:r>
                  <a:rPr lang="en-US" dirty="0">
                    <a:latin typeface="+mn-lt"/>
                  </a:rPr>
                  <a:t>Solution: Given, Average signal Power=10mW=10×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i="1" smtClean="0">
                        <a:latin typeface="Cambria Math" panose="02040503050406030204" pitchFamily="18" charset="0"/>
                      </a:rPr>
                      <m:t>µ</m:t>
                    </m:r>
                    <m:r>
                      <a:rPr lang="en-US" b="0" i="1" smtClean="0">
                        <a:latin typeface="Cambria Math" panose="02040503050406030204" pitchFamily="18" charset="0"/>
                      </a:rPr>
                      <m:t>𝑊</m:t>
                    </m:r>
                  </m:oMath>
                </a14:m>
                <a:endParaRPr lang="en-US" dirty="0">
                  <a:latin typeface="+mn-lt"/>
                </a:endParaRPr>
              </a:p>
              <a:p>
                <a:pPr marL="0" indent="0">
                  <a:buNone/>
                </a:pPr>
                <a:r>
                  <a:rPr lang="en-US" dirty="0">
                    <a:latin typeface="+mn-lt"/>
                  </a:rPr>
                  <a:t>			Average Noise Power=1</a:t>
                </a:r>
                <a14:m>
                  <m:oMath xmlns:m="http://schemas.openxmlformats.org/officeDocument/2006/math">
                    <m:r>
                      <a:rPr lang="en-US" i="1" smtClean="0">
                        <a:latin typeface="Cambria Math" panose="02040503050406030204" pitchFamily="18" charset="0"/>
                      </a:rPr>
                      <m:t>µ</m:t>
                    </m:r>
                    <m:r>
                      <a:rPr lang="en-US" b="0" i="1" smtClean="0">
                        <a:latin typeface="Cambria Math" panose="02040503050406030204" pitchFamily="18" charset="0"/>
                      </a:rPr>
                      <m:t>𝑊</m:t>
                    </m:r>
                  </m:oMath>
                </a14:m>
                <a:endParaRPr lang="en-US" dirty="0">
                  <a:latin typeface="+mn-lt"/>
                </a:endParaRPr>
              </a:p>
              <a:p>
                <a:pPr marL="0" indent="0">
                  <a:buNone/>
                </a:pPr>
                <a:r>
                  <a:rPr lang="en-US" b="0" i="0" u="none" strike="noStrike" baseline="0" dirty="0">
                    <a:latin typeface="+mn-lt"/>
                  </a:rPr>
                  <a:t>The values of SNR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𝑆𝑁𝑅</m:t>
                        </m:r>
                      </m:e>
                      <m:sub>
                        <m:r>
                          <a:rPr lang="en-US" b="0" i="1" smtClean="0">
                            <a:latin typeface="Cambria Math" panose="02040503050406030204" pitchFamily="18" charset="0"/>
                          </a:rPr>
                          <m:t>𝑑𝐵</m:t>
                        </m:r>
                      </m:sub>
                    </m:sSub>
                    <m:r>
                      <a:rPr lang="en-US" b="0" i="1" smtClean="0">
                        <a:latin typeface="Cambria Math" panose="02040503050406030204" pitchFamily="18" charset="0"/>
                      </a:rPr>
                      <m:t> </m:t>
                    </m:r>
                  </m:oMath>
                </a14:m>
                <a:r>
                  <a:rPr lang="en-US" b="0" i="0" u="none" strike="noStrike" baseline="0" dirty="0">
                    <a:latin typeface="+mn-lt"/>
                  </a:rPr>
                  <a:t>can be calculated as follows:</a:t>
                </a:r>
              </a:p>
              <a:p>
                <a:pPr marL="0" indent="0">
                  <a:buNone/>
                </a:pPr>
                <a:r>
                  <a:rPr lang="en-US" b="0" i="0" u="none" strike="noStrike" baseline="0" dirty="0">
                    <a:latin typeface="+mn-lt"/>
                  </a:rPr>
                  <a:t>					</a:t>
                </a:r>
                <a:r>
                  <a:rPr lang="nn-NO" b="0" i="0" u="none" strike="noStrike" baseline="0" dirty="0">
                    <a:latin typeface="+mn-lt"/>
                  </a:rPr>
                  <a:t>SNR = </a:t>
                </a:r>
                <a14:m>
                  <m:oMath xmlns:m="http://schemas.openxmlformats.org/officeDocument/2006/math">
                    <m:f>
                      <m:fPr>
                        <m:ctrlPr>
                          <a:rPr lang="nn-NO" b="0" i="1" u="none" strike="noStrike" baseline="0" dirty="0" smtClean="0">
                            <a:latin typeface="Cambria Math" panose="02040503050406030204" pitchFamily="18" charset="0"/>
                          </a:rPr>
                        </m:ctrlPr>
                      </m:fPr>
                      <m:num>
                        <m:r>
                          <a:rPr lang="en-US" b="0" i="1" u="none" strike="noStrike" baseline="0" dirty="0" smtClean="0">
                            <a:latin typeface="Cambria Math" panose="02040503050406030204" pitchFamily="18" charset="0"/>
                          </a:rPr>
                          <m:t>𝐴𝑣𝑒𝑟𝑎𝑔𝑒</m:t>
                        </m:r>
                        <m:r>
                          <a:rPr lang="en-US" b="0" i="1" u="none" strike="noStrike" baseline="0" dirty="0" smtClean="0">
                            <a:latin typeface="Cambria Math" panose="02040503050406030204" pitchFamily="18" charset="0"/>
                          </a:rPr>
                          <m:t> </m:t>
                        </m:r>
                        <m:r>
                          <a:rPr lang="en-US" b="0" i="1" u="none" strike="noStrike" baseline="0" dirty="0" smtClean="0">
                            <a:latin typeface="Cambria Math" panose="02040503050406030204" pitchFamily="18" charset="0"/>
                          </a:rPr>
                          <m:t>𝑠𝑖𝑔𝑛𝑎𝑙</m:t>
                        </m:r>
                        <m:r>
                          <a:rPr lang="en-US" b="0" i="1" u="none" strike="noStrike" baseline="0" dirty="0" smtClean="0">
                            <a:latin typeface="Cambria Math" panose="02040503050406030204" pitchFamily="18" charset="0"/>
                          </a:rPr>
                          <m:t> </m:t>
                        </m:r>
                        <m:r>
                          <a:rPr lang="en-US" b="0" i="1" u="none" strike="noStrike" baseline="0" dirty="0" smtClean="0">
                            <a:latin typeface="Cambria Math" panose="02040503050406030204" pitchFamily="18" charset="0"/>
                          </a:rPr>
                          <m:t>𝑃𝑜𝑤𝑒𝑟</m:t>
                        </m:r>
                      </m:num>
                      <m:den>
                        <m:r>
                          <a:rPr lang="en-US" b="0" i="1" u="none" strike="noStrike" baseline="0" dirty="0" smtClean="0">
                            <a:latin typeface="Cambria Math" panose="02040503050406030204" pitchFamily="18" charset="0"/>
                          </a:rPr>
                          <m:t>𝐴𝑣𝑒𝑟𝑎𝑔𝑒</m:t>
                        </m:r>
                        <m:r>
                          <a:rPr lang="en-US" b="0" i="1" u="none" strike="noStrike" baseline="0" dirty="0" smtClean="0">
                            <a:latin typeface="Cambria Math" panose="02040503050406030204" pitchFamily="18" charset="0"/>
                          </a:rPr>
                          <m:t> </m:t>
                        </m:r>
                        <m:r>
                          <a:rPr lang="en-US" b="0" i="1" u="none" strike="noStrike" baseline="0" dirty="0" smtClean="0">
                            <a:latin typeface="Cambria Math" panose="02040503050406030204" pitchFamily="18" charset="0"/>
                          </a:rPr>
                          <m:t>𝑁𝑜𝑖𝑠𝑒</m:t>
                        </m:r>
                        <m:r>
                          <a:rPr lang="en-US" b="0" i="1" u="none" strike="noStrike" baseline="0" dirty="0" smtClean="0">
                            <a:latin typeface="Cambria Math" panose="02040503050406030204" pitchFamily="18" charset="0"/>
                          </a:rPr>
                          <m:t> </m:t>
                        </m:r>
                        <m:r>
                          <a:rPr lang="en-US" b="0" i="1" u="none" strike="noStrike" baseline="0" dirty="0" smtClean="0">
                            <a:latin typeface="Cambria Math" panose="02040503050406030204" pitchFamily="18" charset="0"/>
                          </a:rPr>
                          <m:t>𝑝𝑜𝑤𝑒𝑟</m:t>
                        </m:r>
                      </m:den>
                    </m:f>
                  </m:oMath>
                </a14:m>
                <a:endParaRPr lang="en-US" b="0" i="0" u="none" strike="noStrike" baseline="0" dirty="0">
                  <a:latin typeface="+mn-lt"/>
                </a:endParaRPr>
              </a:p>
              <a:p>
                <a:pPr marL="0" indent="0">
                  <a:buNone/>
                </a:pPr>
                <a:r>
                  <a:rPr lang="en-US" b="0" i="0" u="none" strike="noStrike" baseline="0" dirty="0">
                    <a:latin typeface="+mn-lt"/>
                  </a:rPr>
                  <a:t>					</a:t>
                </a:r>
                <a:r>
                  <a:rPr lang="nn-NO" b="0" i="0" u="none" strike="noStrike" baseline="0" dirty="0">
                    <a:latin typeface="+mn-lt"/>
                  </a:rPr>
                  <a:t>SNR = </a:t>
                </a:r>
                <a14:m>
                  <m:oMath xmlns:m="http://schemas.openxmlformats.org/officeDocument/2006/math">
                    <m:f>
                      <m:fPr>
                        <m:ctrlPr>
                          <a:rPr lang="nn-NO" b="0" i="1" u="none" strike="noStrike" baseline="0" dirty="0" smtClean="0">
                            <a:latin typeface="Cambria Math" panose="02040503050406030204" pitchFamily="18" charset="0"/>
                          </a:rPr>
                        </m:ctrlPr>
                      </m:fPr>
                      <m:num>
                        <m:r>
                          <a:rPr lang="en-US" b="0" i="1" u="none" strike="noStrike" baseline="0" dirty="0" smtClean="0">
                            <a:latin typeface="Cambria Math" panose="02040503050406030204" pitchFamily="18" charset="0"/>
                          </a:rPr>
                          <m:t>10000</m:t>
                        </m:r>
                      </m:num>
                      <m:den>
                        <m:r>
                          <a:rPr lang="en-US" b="0" i="1" u="none" strike="noStrike" baseline="0" dirty="0" smtClean="0">
                            <a:latin typeface="Cambria Math" panose="02040503050406030204" pitchFamily="18" charset="0"/>
                          </a:rPr>
                          <m:t>1</m:t>
                        </m:r>
                      </m:den>
                    </m:f>
                  </m:oMath>
                </a14:m>
                <a:r>
                  <a:rPr lang="en-US" b="0" i="0" u="none" strike="noStrike" baseline="0" dirty="0">
                    <a:latin typeface="+mn-lt"/>
                  </a:rPr>
                  <a:t>		=10000	</a:t>
                </a:r>
              </a:p>
              <a:p>
                <a:pPr marL="0" indent="0">
                  <a:buNone/>
                </a:pPr>
                <a:r>
                  <a:rPr lang="en-US" dirty="0">
                    <a:latin typeface="+mn-lt"/>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𝑆𝑁𝑅</m:t>
                        </m:r>
                      </m:e>
                      <m:sub>
                        <m:r>
                          <a:rPr lang="en-US" b="0" i="1" smtClean="0">
                            <a:latin typeface="Cambria Math" panose="02040503050406030204" pitchFamily="18" charset="0"/>
                          </a:rPr>
                          <m:t>𝑑𝐵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b="0" i="1" smtClean="0">
                        <a:latin typeface="Cambria Math" panose="02040503050406030204" pitchFamily="18" charset="0"/>
                      </a:rPr>
                      <m:t>𝑆𝑁𝑅</m:t>
                    </m:r>
                  </m:oMath>
                </a14:m>
                <a:endParaRPr lang="en-US" b="0" i="0" u="none" strike="noStrike" baseline="0" dirty="0">
                  <a:latin typeface="+mn-lt"/>
                </a:endParaRPr>
              </a:p>
              <a:p>
                <a:pPr marL="0" indent="0">
                  <a:buNone/>
                </a:pPr>
                <a:r>
                  <a:rPr lang="en-US" dirty="0">
                    <a:latin typeface="+mn-lt"/>
                  </a:rPr>
                  <a:t>							=</a:t>
                </a:r>
                <a:r>
                  <a:rPr lang="en-US" b="0" dirty="0">
                    <a:latin typeface="+mn-lt"/>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10</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b="0" i="1" smtClean="0">
                        <a:latin typeface="Cambria Math" panose="02040503050406030204" pitchFamily="18" charset="0"/>
                      </a:rPr>
                      <m:t>10000</m:t>
                    </m:r>
                  </m:oMath>
                </a14:m>
                <a:endParaRPr lang="en-US" b="0" dirty="0">
                  <a:latin typeface="+mn-lt"/>
                </a:endParaRPr>
              </a:p>
              <a:p>
                <a:pPr marL="0" indent="0">
                  <a:buNone/>
                </a:pPr>
                <a:r>
                  <a:rPr lang="en-US" b="0" i="0" u="none" strike="noStrike" baseline="0" dirty="0">
                    <a:latin typeface="+mn-lt"/>
                  </a:rPr>
                  <a:t>							=40</a:t>
                </a:r>
              </a:p>
            </p:txBody>
          </p:sp>
        </mc:Choice>
        <mc:Fallback xmlns="">
          <p:sp>
            <p:nvSpPr>
              <p:cNvPr id="3" name="Content Placeholder 2">
                <a:extLst>
                  <a:ext uri="{FF2B5EF4-FFF2-40B4-BE49-F238E27FC236}">
                    <a16:creationId xmlns:a16="http://schemas.microsoft.com/office/drawing/2014/main" id="{3FC37DF0-0BD6-8A1E-9028-0C6C97B22E44}"/>
                  </a:ext>
                </a:extLst>
              </p:cNvPr>
              <p:cNvSpPr>
                <a:spLocks noGrp="1" noRot="1" noChangeAspect="1" noMove="1" noResize="1" noEditPoints="1" noAdjustHandles="1" noChangeArrowheads="1" noChangeShapeType="1" noTextEdit="1"/>
              </p:cNvSpPr>
              <p:nvPr>
                <p:ph idx="1"/>
              </p:nvPr>
            </p:nvSpPr>
            <p:spPr>
              <a:xfrm>
                <a:off x="887768" y="1544716"/>
                <a:ext cx="9162086" cy="4703684"/>
              </a:xfrm>
              <a:blipFill>
                <a:blip r:embed="rId2"/>
                <a:stretch>
                  <a:fillRect l="-732" t="-648"/>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97246A3-5B49-1B7F-538B-C562C67AB891}"/>
              </a:ext>
            </a:extLst>
          </p:cNvPr>
          <p:cNvSpPr>
            <a:spLocks noGrp="1"/>
          </p:cNvSpPr>
          <p:nvPr>
            <p:ph type="sldNum" sz="quarter" idx="12"/>
          </p:nvPr>
        </p:nvSpPr>
        <p:spPr/>
        <p:txBody>
          <a:bodyPr/>
          <a:lstStyle/>
          <a:p>
            <a:fld id="{B38DACB5-71A6-497D-9391-3A4BF49B0DC9}" type="slidenum">
              <a:rPr lang="en-US" smtClean="0"/>
              <a:t>11</a:t>
            </a:fld>
            <a:endParaRPr lang="en-US"/>
          </a:p>
        </p:txBody>
      </p:sp>
    </p:spTree>
    <p:extLst>
      <p:ext uri="{BB962C8B-B14F-4D97-AF65-F5344CB8AC3E}">
        <p14:creationId xmlns:p14="http://schemas.microsoft.com/office/powerpoint/2010/main" val="249551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16EB-D416-EFEB-49C1-C41A6825BEB4}"/>
              </a:ext>
            </a:extLst>
          </p:cNvPr>
          <p:cNvSpPr>
            <a:spLocks noGrp="1"/>
          </p:cNvSpPr>
          <p:nvPr>
            <p:ph type="title"/>
          </p:nvPr>
        </p:nvSpPr>
        <p:spPr/>
        <p:txBody>
          <a:bodyPr/>
          <a:lstStyle/>
          <a:p>
            <a:r>
              <a:rPr lang="en-US" dirty="0"/>
              <a:t>Data rate limits</a:t>
            </a:r>
          </a:p>
        </p:txBody>
      </p:sp>
      <p:sp>
        <p:nvSpPr>
          <p:cNvPr id="3" name="Content Placeholder 2">
            <a:extLst>
              <a:ext uri="{FF2B5EF4-FFF2-40B4-BE49-F238E27FC236}">
                <a16:creationId xmlns:a16="http://schemas.microsoft.com/office/drawing/2014/main" id="{C093308A-C191-FF36-330F-9FDA7E319A13}"/>
              </a:ext>
            </a:extLst>
          </p:cNvPr>
          <p:cNvSpPr>
            <a:spLocks noGrp="1"/>
          </p:cNvSpPr>
          <p:nvPr>
            <p:ph idx="1"/>
          </p:nvPr>
        </p:nvSpPr>
        <p:spPr/>
        <p:txBody>
          <a:bodyPr>
            <a:normAutofit/>
          </a:bodyPr>
          <a:lstStyle/>
          <a:p>
            <a:pPr algn="l"/>
            <a:r>
              <a:rPr lang="en-US" b="0" i="0" u="none" strike="noStrike" baseline="0" dirty="0">
                <a:latin typeface="+mn-lt"/>
              </a:rPr>
              <a:t>A very important consideration in data communications is how fast we can send data, in bits per second. over a channel. Data rate depends on three factors:</a:t>
            </a:r>
          </a:p>
          <a:p>
            <a:pPr lvl="1"/>
            <a:r>
              <a:rPr lang="en-US" b="0" i="0" u="none" strike="noStrike" baseline="0" dirty="0">
                <a:latin typeface="+mn-lt"/>
              </a:rPr>
              <a:t>The bandwidth available</a:t>
            </a:r>
          </a:p>
          <a:p>
            <a:pPr lvl="1"/>
            <a:r>
              <a:rPr lang="en-US" b="0" i="0" u="none" strike="noStrike" baseline="0" dirty="0">
                <a:latin typeface="+mn-lt"/>
              </a:rPr>
              <a:t>The level of the signals we use</a:t>
            </a:r>
          </a:p>
          <a:p>
            <a:pPr lvl="1"/>
            <a:r>
              <a:rPr lang="en-US" b="0" i="0" u="none" strike="noStrike" baseline="0" dirty="0">
                <a:latin typeface="+mn-lt"/>
              </a:rPr>
              <a:t>The quality of the channel (the level of noise)</a:t>
            </a:r>
          </a:p>
          <a:p>
            <a:pPr algn="l"/>
            <a:r>
              <a:rPr lang="en-US" b="0" i="0" u="none" strike="noStrike" baseline="0" dirty="0">
                <a:latin typeface="+mn-lt"/>
              </a:rPr>
              <a:t>Two theoretical formulas were developed to calculate the data rate: </a:t>
            </a:r>
          </a:p>
          <a:p>
            <a:pPr lvl="1"/>
            <a:r>
              <a:rPr lang="en-US" b="0" i="0" u="none" strike="noStrike" baseline="0" dirty="0">
                <a:latin typeface="+mn-lt"/>
              </a:rPr>
              <a:t>Nyquist for a noiseless channel</a:t>
            </a:r>
          </a:p>
          <a:p>
            <a:pPr lvl="1"/>
            <a:r>
              <a:rPr lang="en-US" b="0" i="0" u="none" strike="noStrike" baseline="0" dirty="0">
                <a:latin typeface="+mn-lt"/>
              </a:rPr>
              <a:t>Shannon for a noisy channel.</a:t>
            </a:r>
            <a:endParaRPr lang="en-US" dirty="0">
              <a:latin typeface="+mn-lt"/>
            </a:endParaRPr>
          </a:p>
        </p:txBody>
      </p:sp>
      <p:sp>
        <p:nvSpPr>
          <p:cNvPr id="7" name="Slide Number Placeholder 6">
            <a:extLst>
              <a:ext uri="{FF2B5EF4-FFF2-40B4-BE49-F238E27FC236}">
                <a16:creationId xmlns:a16="http://schemas.microsoft.com/office/drawing/2014/main" id="{6CB6B5C8-DBCA-BDDC-E13E-8AD758032EFF}"/>
              </a:ext>
            </a:extLst>
          </p:cNvPr>
          <p:cNvSpPr>
            <a:spLocks noGrp="1"/>
          </p:cNvSpPr>
          <p:nvPr>
            <p:ph type="sldNum" sz="quarter" idx="12"/>
          </p:nvPr>
        </p:nvSpPr>
        <p:spPr/>
        <p:txBody>
          <a:bodyPr/>
          <a:lstStyle/>
          <a:p>
            <a:fld id="{B38DACB5-71A6-497D-9391-3A4BF49B0DC9}" type="slidenum">
              <a:rPr lang="en-US" smtClean="0"/>
              <a:t>12</a:t>
            </a:fld>
            <a:endParaRPr lang="en-US"/>
          </a:p>
        </p:txBody>
      </p:sp>
    </p:spTree>
    <p:extLst>
      <p:ext uri="{BB962C8B-B14F-4D97-AF65-F5344CB8AC3E}">
        <p14:creationId xmlns:p14="http://schemas.microsoft.com/office/powerpoint/2010/main" val="20851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51D0-3754-9442-EAA4-3AC951AA4342}"/>
              </a:ext>
            </a:extLst>
          </p:cNvPr>
          <p:cNvSpPr>
            <a:spLocks noGrp="1"/>
          </p:cNvSpPr>
          <p:nvPr>
            <p:ph type="title"/>
          </p:nvPr>
        </p:nvSpPr>
        <p:spPr/>
        <p:txBody>
          <a:bodyPr/>
          <a:lstStyle/>
          <a:p>
            <a:r>
              <a:rPr lang="en-US" dirty="0"/>
              <a:t>Noiseless channel: Nyquist Bit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03329-BDF3-6734-4F8C-D150227AD2BD}"/>
                  </a:ext>
                </a:extLst>
              </p:cNvPr>
              <p:cNvSpPr>
                <a:spLocks noGrp="1"/>
              </p:cNvSpPr>
              <p:nvPr>
                <p:ph idx="1"/>
              </p:nvPr>
            </p:nvSpPr>
            <p:spPr/>
            <p:txBody>
              <a:bodyPr>
                <a:normAutofit/>
              </a:bodyPr>
              <a:lstStyle/>
              <a:p>
                <a:pPr algn="l"/>
                <a:r>
                  <a:rPr lang="en-US" b="0" i="0" u="none" strike="noStrike" baseline="0" dirty="0">
                    <a:latin typeface="+mn-lt"/>
                  </a:rPr>
                  <a:t>For a noiseless channel, the Nyquist bit rate formula defines the theoretical maximum bit rate</a:t>
                </a:r>
              </a:p>
              <a:p>
                <a:pPr marL="0" indent="0">
                  <a:buNone/>
                </a:pPr>
                <a:r>
                  <a:rPr lang="en-US" dirty="0">
                    <a:latin typeface="+mn-lt"/>
                  </a:rPr>
                  <a:t>						</a:t>
                </a:r>
                <a:r>
                  <a:rPr lang="de-DE" b="0" i="0" u="none" strike="noStrike" baseline="0" dirty="0">
                    <a:latin typeface="+mn-lt"/>
                  </a:rPr>
                  <a:t>BitRate = 2 x bandwidth x </a:t>
                </a:r>
                <a14:m>
                  <m:oMath xmlns:m="http://schemas.openxmlformats.org/officeDocument/2006/math">
                    <m:sSub>
                      <m:sSubPr>
                        <m:ctrlPr>
                          <a:rPr lang="de-DE" b="0" i="1" u="none" strike="noStrike" baseline="0" dirty="0" smtClean="0">
                            <a:latin typeface="Cambria Math" panose="02040503050406030204" pitchFamily="18" charset="0"/>
                          </a:rPr>
                        </m:ctrlPr>
                      </m:sSubPr>
                      <m:e>
                        <m:r>
                          <a:rPr lang="en-US" b="0" i="1" u="none" strike="noStrike" baseline="0" dirty="0" smtClean="0">
                            <a:latin typeface="Cambria Math" panose="02040503050406030204" pitchFamily="18" charset="0"/>
                          </a:rPr>
                          <m:t>10</m:t>
                        </m:r>
                        <m:r>
                          <a:rPr lang="en-US" b="0" i="1" u="none" strike="noStrike" baseline="0" dirty="0" smtClean="0">
                            <a:latin typeface="Cambria Math" panose="02040503050406030204" pitchFamily="18" charset="0"/>
                          </a:rPr>
                          <m:t>𝑙𝑜𝑔</m:t>
                        </m:r>
                      </m:e>
                      <m:sub>
                        <m:r>
                          <a:rPr lang="en-US" b="0" i="1" u="none" strike="noStrike" baseline="0" dirty="0" smtClean="0">
                            <a:latin typeface="Cambria Math" panose="02040503050406030204" pitchFamily="18" charset="0"/>
                          </a:rPr>
                          <m:t>2</m:t>
                        </m:r>
                      </m:sub>
                    </m:sSub>
                    <m:r>
                      <a:rPr lang="de-DE" b="0" i="1" u="none" strike="noStrike" baseline="0" dirty="0" smtClean="0">
                        <a:latin typeface="Cambria Math" panose="02040503050406030204" pitchFamily="18" charset="0"/>
                      </a:rPr>
                      <m:t>𝐿</m:t>
                    </m:r>
                  </m:oMath>
                </a14:m>
                <a:endParaRPr lang="en-US" b="0" i="0" u="none" strike="noStrike" baseline="0" dirty="0">
                  <a:latin typeface="+mn-lt"/>
                </a:endParaRPr>
              </a:p>
              <a:p>
                <a:pPr marL="0" indent="0" algn="l">
                  <a:buNone/>
                </a:pPr>
                <a:r>
                  <a:rPr lang="en-US" dirty="0">
                    <a:latin typeface="+mn-lt"/>
                  </a:rPr>
                  <a:t>					where, </a:t>
                </a:r>
                <a:r>
                  <a:rPr lang="en-US" b="0" i="0" u="none" strike="noStrike" baseline="0" dirty="0">
                    <a:latin typeface="+mn-lt"/>
                  </a:rPr>
                  <a:t>bandwidth is the bandwidth of the channel, </a:t>
                </a:r>
              </a:p>
              <a:p>
                <a:pPr marL="0" indent="0" algn="l">
                  <a:buNone/>
                </a:pPr>
                <a:r>
                  <a:rPr lang="en-US" b="0" i="1" u="none" strike="noStrike" baseline="0" dirty="0">
                    <a:latin typeface="+mn-lt"/>
                  </a:rPr>
                  <a:t>				L </a:t>
                </a:r>
                <a:r>
                  <a:rPr lang="en-US" b="0" i="0" u="none" strike="noStrike" baseline="0" dirty="0">
                    <a:latin typeface="+mn-lt"/>
                  </a:rPr>
                  <a:t>is the number of signal levels used to represent data 							</a:t>
                </a:r>
                <a:r>
                  <a:rPr lang="en-US" b="0" i="0" u="none" strike="noStrike" baseline="0" dirty="0" err="1">
                    <a:latin typeface="+mn-lt"/>
                  </a:rPr>
                  <a:t>BitRate</a:t>
                </a:r>
                <a:r>
                  <a:rPr lang="en-US" b="0" i="0" u="none" strike="noStrike" baseline="0" dirty="0">
                    <a:latin typeface="+mn-lt"/>
                  </a:rPr>
                  <a:t> is the bit rate in bits per second.</a:t>
                </a:r>
              </a:p>
              <a:p>
                <a:pPr marL="0" indent="0" algn="l">
                  <a:buNone/>
                </a:pPr>
                <a:endParaRPr lang="en-US" dirty="0">
                  <a:latin typeface="+mn-lt"/>
                </a:endParaRPr>
              </a:p>
              <a:p>
                <a:pPr marL="0" indent="0" algn="l">
                  <a:buNone/>
                </a:pPr>
                <a:endParaRPr lang="en-US" dirty="0">
                  <a:latin typeface="+mn-lt"/>
                </a:endParaRPr>
              </a:p>
            </p:txBody>
          </p:sp>
        </mc:Choice>
        <mc:Fallback xmlns="">
          <p:sp>
            <p:nvSpPr>
              <p:cNvPr id="3" name="Content Placeholder 2">
                <a:extLst>
                  <a:ext uri="{FF2B5EF4-FFF2-40B4-BE49-F238E27FC236}">
                    <a16:creationId xmlns:a16="http://schemas.microsoft.com/office/drawing/2014/main" id="{62E03329-BDF3-6734-4F8C-D150227AD2BD}"/>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084F87-0F1C-7A6D-A928-ED78E306E6EA}"/>
              </a:ext>
            </a:extLst>
          </p:cNvPr>
          <p:cNvSpPr txBox="1"/>
          <p:nvPr/>
        </p:nvSpPr>
        <p:spPr>
          <a:xfrm>
            <a:off x="2814221" y="4971496"/>
            <a:ext cx="6125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Note: Numerical already done in class</a:t>
            </a:r>
          </a:p>
        </p:txBody>
      </p:sp>
      <p:sp>
        <p:nvSpPr>
          <p:cNvPr id="6" name="Slide Number Placeholder 5">
            <a:extLst>
              <a:ext uri="{FF2B5EF4-FFF2-40B4-BE49-F238E27FC236}">
                <a16:creationId xmlns:a16="http://schemas.microsoft.com/office/drawing/2014/main" id="{EB9524DB-D204-A0FE-8B6F-DD8F5B226DB8}"/>
              </a:ext>
            </a:extLst>
          </p:cNvPr>
          <p:cNvSpPr>
            <a:spLocks noGrp="1"/>
          </p:cNvSpPr>
          <p:nvPr>
            <p:ph type="sldNum" sz="quarter" idx="12"/>
          </p:nvPr>
        </p:nvSpPr>
        <p:spPr/>
        <p:txBody>
          <a:bodyPr/>
          <a:lstStyle/>
          <a:p>
            <a:fld id="{B38DACB5-71A6-497D-9391-3A4BF49B0DC9}" type="slidenum">
              <a:rPr lang="en-US" smtClean="0"/>
              <a:t>13</a:t>
            </a:fld>
            <a:endParaRPr lang="en-US"/>
          </a:p>
        </p:txBody>
      </p:sp>
    </p:spTree>
    <p:extLst>
      <p:ext uri="{BB962C8B-B14F-4D97-AF65-F5344CB8AC3E}">
        <p14:creationId xmlns:p14="http://schemas.microsoft.com/office/powerpoint/2010/main" val="253702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24B4-6507-0B46-892A-9DC46526E76D}"/>
              </a:ext>
            </a:extLst>
          </p:cNvPr>
          <p:cNvSpPr>
            <a:spLocks noGrp="1"/>
          </p:cNvSpPr>
          <p:nvPr>
            <p:ph type="title"/>
          </p:nvPr>
        </p:nvSpPr>
        <p:spPr/>
        <p:txBody>
          <a:bodyPr/>
          <a:lstStyle/>
          <a:p>
            <a:r>
              <a:rPr lang="en-US" dirty="0"/>
              <a:t>Noisy Channel: Shannon Capacity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E2D19-37B2-6D17-DE93-5226E3C984AA}"/>
                  </a:ext>
                </a:extLst>
              </p:cNvPr>
              <p:cNvSpPr>
                <a:spLocks noGrp="1"/>
              </p:cNvSpPr>
              <p:nvPr>
                <p:ph idx="1"/>
              </p:nvPr>
            </p:nvSpPr>
            <p:spPr/>
            <p:txBody>
              <a:bodyPr>
                <a:normAutofit/>
              </a:bodyPr>
              <a:lstStyle/>
              <a:p>
                <a:pPr algn="l"/>
                <a:r>
                  <a:rPr lang="en-US" dirty="0">
                    <a:latin typeface="+mn-lt"/>
                  </a:rPr>
                  <a:t>W</a:t>
                </a:r>
                <a:r>
                  <a:rPr lang="en-US" b="0" i="0" u="none" strike="noStrike" baseline="0" dirty="0">
                    <a:latin typeface="+mn-lt"/>
                  </a:rPr>
                  <a:t>e cannot have a noiseless channel; the channel is always noisy. </a:t>
                </a:r>
              </a:p>
              <a:p>
                <a:pPr algn="l"/>
                <a:r>
                  <a:rPr lang="en-US" b="0" i="0" u="none" strike="noStrike" baseline="0" dirty="0">
                    <a:latin typeface="+mn-lt"/>
                  </a:rPr>
                  <a:t>In 1944, Claude Shannon introduced a formula, called the Shannon capacity, to determine the theoretical highest data rate for a noisy channel:</a:t>
                </a:r>
              </a:p>
              <a:p>
                <a:pPr marL="0" indent="0" algn="l">
                  <a:buNone/>
                </a:pPr>
                <a:r>
                  <a:rPr lang="en-US" b="0" i="0" u="none" strike="noStrike" baseline="0" dirty="0">
                    <a:latin typeface="+mn-lt"/>
                  </a:rPr>
                  <a:t>					Capacity =bandwidth X </a:t>
                </a:r>
                <a14:m>
                  <m:oMath xmlns:m="http://schemas.openxmlformats.org/officeDocument/2006/math">
                    <m:sSub>
                      <m:sSubPr>
                        <m:ctrlPr>
                          <a:rPr lang="de-DE" b="0" i="1" u="none" strike="noStrike" baseline="0" dirty="0" smtClean="0">
                            <a:latin typeface="Cambria Math" panose="02040503050406030204" pitchFamily="18" charset="0"/>
                          </a:rPr>
                        </m:ctrlPr>
                      </m:sSubPr>
                      <m:e>
                        <m:r>
                          <a:rPr lang="en-US" b="0" i="1" u="none" strike="noStrike" baseline="0" dirty="0" smtClean="0">
                            <a:latin typeface="Cambria Math" panose="02040503050406030204" pitchFamily="18" charset="0"/>
                          </a:rPr>
                          <m:t>𝑙𝑜𝑔</m:t>
                        </m:r>
                      </m:e>
                      <m:sub>
                        <m:r>
                          <a:rPr lang="en-US" b="0" i="1" u="none" strike="noStrike" baseline="0" dirty="0" smtClean="0">
                            <a:latin typeface="Cambria Math" panose="02040503050406030204" pitchFamily="18" charset="0"/>
                          </a:rPr>
                          <m:t>2</m:t>
                        </m:r>
                      </m:sub>
                    </m:sSub>
                  </m:oMath>
                </a14:m>
                <a:r>
                  <a:rPr lang="en-US" b="0" i="0" u="none" strike="noStrike" baseline="0" dirty="0">
                    <a:latin typeface="+mn-lt"/>
                  </a:rPr>
                  <a:t> (1 +SNR)</a:t>
                </a:r>
              </a:p>
              <a:p>
                <a:pPr marL="0" indent="0" algn="l">
                  <a:buNone/>
                </a:pPr>
                <a:r>
                  <a:rPr lang="en-US" dirty="0">
                    <a:latin typeface="+mn-lt"/>
                  </a:rPr>
                  <a:t>					</a:t>
                </a:r>
                <a:r>
                  <a:rPr lang="en-US" b="0" i="0" u="none" strike="noStrike" baseline="0" dirty="0">
                    <a:latin typeface="+mn-lt"/>
                  </a:rPr>
                  <a:t> where, bandwidth is the bandwidth of the channel, </a:t>
                </a:r>
              </a:p>
              <a:p>
                <a:pPr marL="0" indent="0" algn="l">
                  <a:buNone/>
                </a:pPr>
                <a:r>
                  <a:rPr lang="en-US" b="0" i="0" u="none" strike="noStrike" baseline="0" dirty="0">
                    <a:latin typeface="+mn-lt"/>
                  </a:rPr>
                  <a:t>							SNR is the signal-to-noise</a:t>
                </a:r>
                <a:r>
                  <a:rPr lang="en-US" dirty="0">
                    <a:latin typeface="+mn-lt"/>
                  </a:rPr>
                  <a:t> </a:t>
                </a:r>
                <a:r>
                  <a:rPr lang="en-US" b="0" i="0" u="none" strike="noStrike" baseline="0" dirty="0">
                    <a:latin typeface="+mn-lt"/>
                  </a:rPr>
                  <a:t>ratio</a:t>
                </a:r>
              </a:p>
              <a:p>
                <a:pPr marL="0" indent="0" algn="l">
                  <a:buNone/>
                </a:pPr>
                <a:r>
                  <a:rPr lang="en-US" dirty="0">
                    <a:latin typeface="+mn-lt"/>
                  </a:rPr>
                  <a:t>			</a:t>
                </a:r>
                <a:r>
                  <a:rPr lang="en-US" b="0" i="0" u="none" strike="noStrike" baseline="0" dirty="0">
                    <a:latin typeface="+mn-lt"/>
                  </a:rPr>
                  <a:t>capacity is the capacity of the channel in bits per second.</a:t>
                </a:r>
                <a:endParaRPr lang="en-US" dirty="0">
                  <a:latin typeface="+mn-lt"/>
                </a:endParaRPr>
              </a:p>
            </p:txBody>
          </p:sp>
        </mc:Choice>
        <mc:Fallback xmlns="">
          <p:sp>
            <p:nvSpPr>
              <p:cNvPr id="3" name="Content Placeholder 2">
                <a:extLst>
                  <a:ext uri="{FF2B5EF4-FFF2-40B4-BE49-F238E27FC236}">
                    <a16:creationId xmlns:a16="http://schemas.microsoft.com/office/drawing/2014/main" id="{029E2D19-37B2-6D17-DE93-5226E3C984AA}"/>
                  </a:ext>
                </a:extLst>
              </p:cNvPr>
              <p:cNvSpPr>
                <a:spLocks noGrp="1" noRot="1" noChangeAspect="1" noMove="1" noResize="1" noEditPoints="1" noAdjustHandles="1" noChangeArrowheads="1" noChangeShapeType="1" noTextEdit="1"/>
              </p:cNvSpPr>
              <p:nvPr>
                <p:ph idx="1"/>
              </p:nvPr>
            </p:nvSpPr>
            <p:spPr>
              <a:blipFill>
                <a:blip r:embed="rId2"/>
                <a:stretch>
                  <a:fillRect l="-341" t="-872" r="-68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50FC0FB-B1B6-AD47-9172-C5A2AE6E2ABF}"/>
              </a:ext>
            </a:extLst>
          </p:cNvPr>
          <p:cNvSpPr txBox="1"/>
          <p:nvPr/>
        </p:nvSpPr>
        <p:spPr>
          <a:xfrm>
            <a:off x="3033203" y="5663954"/>
            <a:ext cx="6125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Note: Numerical already done in class</a:t>
            </a:r>
          </a:p>
        </p:txBody>
      </p:sp>
      <p:sp>
        <p:nvSpPr>
          <p:cNvPr id="8" name="Slide Number Placeholder 7">
            <a:extLst>
              <a:ext uri="{FF2B5EF4-FFF2-40B4-BE49-F238E27FC236}">
                <a16:creationId xmlns:a16="http://schemas.microsoft.com/office/drawing/2014/main" id="{A4CC1B04-F206-DB36-8825-4E945D6EF072}"/>
              </a:ext>
            </a:extLst>
          </p:cNvPr>
          <p:cNvSpPr>
            <a:spLocks noGrp="1"/>
          </p:cNvSpPr>
          <p:nvPr>
            <p:ph type="sldNum" sz="quarter" idx="12"/>
          </p:nvPr>
        </p:nvSpPr>
        <p:spPr/>
        <p:txBody>
          <a:bodyPr/>
          <a:lstStyle/>
          <a:p>
            <a:fld id="{B38DACB5-71A6-497D-9391-3A4BF49B0DC9}" type="slidenum">
              <a:rPr lang="en-US" smtClean="0"/>
              <a:t>14</a:t>
            </a:fld>
            <a:endParaRPr lang="en-US"/>
          </a:p>
        </p:txBody>
      </p:sp>
    </p:spTree>
    <p:extLst>
      <p:ext uri="{BB962C8B-B14F-4D97-AF65-F5344CB8AC3E}">
        <p14:creationId xmlns:p14="http://schemas.microsoft.com/office/powerpoint/2010/main" val="132629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1057-878A-4628-48D1-7CE8EE4E5F70}"/>
              </a:ext>
            </a:extLst>
          </p:cNvPr>
          <p:cNvSpPr>
            <a:spLocks noGrp="1"/>
          </p:cNvSpPr>
          <p:nvPr>
            <p:ph type="title"/>
          </p:nvPr>
        </p:nvSpPr>
        <p:spPr/>
        <p:txBody>
          <a:bodyPr/>
          <a:lstStyle/>
          <a:p>
            <a:r>
              <a:rPr lang="en-US" dirty="0"/>
              <a:t>Numerical(Something new)</a:t>
            </a:r>
          </a:p>
        </p:txBody>
      </p:sp>
      <p:pic>
        <p:nvPicPr>
          <p:cNvPr id="6" name="Content Placeholder 5">
            <a:extLst>
              <a:ext uri="{FF2B5EF4-FFF2-40B4-BE49-F238E27FC236}">
                <a16:creationId xmlns:a16="http://schemas.microsoft.com/office/drawing/2014/main" id="{751AE4BD-840C-E9D8-5D30-7041B9F0E9BE}"/>
              </a:ext>
            </a:extLst>
          </p:cNvPr>
          <p:cNvPicPr>
            <a:picLocks noGrp="1" noChangeAspect="1"/>
          </p:cNvPicPr>
          <p:nvPr>
            <p:ph idx="1"/>
          </p:nvPr>
        </p:nvPicPr>
        <p:blipFill>
          <a:blip r:embed="rId2"/>
          <a:stretch>
            <a:fillRect/>
          </a:stretch>
        </p:blipFill>
        <p:spPr>
          <a:xfrm>
            <a:off x="771340" y="1598882"/>
            <a:ext cx="10290237" cy="5152998"/>
          </a:xfrm>
        </p:spPr>
      </p:pic>
      <p:sp>
        <p:nvSpPr>
          <p:cNvPr id="7" name="Slide Number Placeholder 6">
            <a:extLst>
              <a:ext uri="{FF2B5EF4-FFF2-40B4-BE49-F238E27FC236}">
                <a16:creationId xmlns:a16="http://schemas.microsoft.com/office/drawing/2014/main" id="{15E12C92-9EE2-E8C6-38DF-5D18AFE07D9F}"/>
              </a:ext>
            </a:extLst>
          </p:cNvPr>
          <p:cNvSpPr>
            <a:spLocks noGrp="1"/>
          </p:cNvSpPr>
          <p:nvPr>
            <p:ph type="sldNum" sz="quarter" idx="12"/>
          </p:nvPr>
        </p:nvSpPr>
        <p:spPr/>
        <p:txBody>
          <a:bodyPr/>
          <a:lstStyle/>
          <a:p>
            <a:fld id="{B38DACB5-71A6-497D-9391-3A4BF49B0DC9}" type="slidenum">
              <a:rPr lang="en-US" smtClean="0"/>
              <a:t>15</a:t>
            </a:fld>
            <a:endParaRPr lang="en-US"/>
          </a:p>
        </p:txBody>
      </p:sp>
    </p:spTree>
    <p:extLst>
      <p:ext uri="{BB962C8B-B14F-4D97-AF65-F5344CB8AC3E}">
        <p14:creationId xmlns:p14="http://schemas.microsoft.com/office/powerpoint/2010/main" val="177390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0048-E8D6-9AF8-B48F-4D36CBDFAF15}"/>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B24ED557-B188-9A2E-9C23-142D192F1E6C}"/>
              </a:ext>
            </a:extLst>
          </p:cNvPr>
          <p:cNvSpPr>
            <a:spLocks noGrp="1"/>
          </p:cNvSpPr>
          <p:nvPr>
            <p:ph idx="1"/>
          </p:nvPr>
        </p:nvSpPr>
        <p:spPr/>
        <p:txBody>
          <a:bodyPr>
            <a:normAutofit/>
          </a:bodyPr>
          <a:lstStyle/>
          <a:p>
            <a:pPr algn="l"/>
            <a:r>
              <a:rPr lang="en-US" b="0" i="0" u="none" strike="noStrike" baseline="0" dirty="0">
                <a:latin typeface="+mn-lt"/>
              </a:rPr>
              <a:t>One important issue in networking is the performance of the network</a:t>
            </a:r>
          </a:p>
          <a:p>
            <a:pPr algn="l"/>
            <a:r>
              <a:rPr lang="en-US" dirty="0">
                <a:latin typeface="+mn-lt"/>
              </a:rPr>
              <a:t>There are various factors that determines the performance of a network. Some of them are listed below:</a:t>
            </a:r>
          </a:p>
          <a:p>
            <a:pPr lvl="1"/>
            <a:r>
              <a:rPr lang="en-US" dirty="0">
                <a:latin typeface="+mn-lt"/>
              </a:rPr>
              <a:t>Bandwidth</a:t>
            </a:r>
          </a:p>
          <a:p>
            <a:pPr lvl="1"/>
            <a:r>
              <a:rPr lang="en-US" dirty="0">
                <a:latin typeface="+mn-lt"/>
              </a:rPr>
              <a:t>Latency</a:t>
            </a:r>
          </a:p>
          <a:p>
            <a:pPr lvl="1"/>
            <a:r>
              <a:rPr lang="en-US" dirty="0">
                <a:latin typeface="+mn-lt"/>
              </a:rPr>
              <a:t>Throughput</a:t>
            </a:r>
          </a:p>
          <a:p>
            <a:pPr lvl="1"/>
            <a:r>
              <a:rPr lang="en-US" dirty="0">
                <a:latin typeface="+mn-lt"/>
              </a:rPr>
              <a:t>Jitter</a:t>
            </a:r>
          </a:p>
        </p:txBody>
      </p:sp>
      <p:sp>
        <p:nvSpPr>
          <p:cNvPr id="7" name="Slide Number Placeholder 6">
            <a:extLst>
              <a:ext uri="{FF2B5EF4-FFF2-40B4-BE49-F238E27FC236}">
                <a16:creationId xmlns:a16="http://schemas.microsoft.com/office/drawing/2014/main" id="{6F52CB99-D007-1E18-CB1C-DCC293203F91}"/>
              </a:ext>
            </a:extLst>
          </p:cNvPr>
          <p:cNvSpPr>
            <a:spLocks noGrp="1"/>
          </p:cNvSpPr>
          <p:nvPr>
            <p:ph type="sldNum" sz="quarter" idx="12"/>
          </p:nvPr>
        </p:nvSpPr>
        <p:spPr/>
        <p:txBody>
          <a:bodyPr/>
          <a:lstStyle/>
          <a:p>
            <a:fld id="{B38DACB5-71A6-497D-9391-3A4BF49B0DC9}" type="slidenum">
              <a:rPr lang="en-US" smtClean="0"/>
              <a:t>16</a:t>
            </a:fld>
            <a:endParaRPr lang="en-US"/>
          </a:p>
        </p:txBody>
      </p:sp>
    </p:spTree>
    <p:extLst>
      <p:ext uri="{BB962C8B-B14F-4D97-AF65-F5344CB8AC3E}">
        <p14:creationId xmlns:p14="http://schemas.microsoft.com/office/powerpoint/2010/main" val="375509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D799-E6EF-6EA2-C313-5302E9B14684}"/>
              </a:ext>
            </a:extLst>
          </p:cNvPr>
          <p:cNvSpPr>
            <a:spLocks noGrp="1"/>
          </p:cNvSpPr>
          <p:nvPr>
            <p:ph type="title"/>
          </p:nvPr>
        </p:nvSpPr>
        <p:spPr/>
        <p:txBody>
          <a:bodyPr/>
          <a:lstStyle/>
          <a:p>
            <a:r>
              <a:rPr lang="en-US" dirty="0"/>
              <a:t>Bandwidth</a:t>
            </a:r>
          </a:p>
        </p:txBody>
      </p:sp>
      <p:sp>
        <p:nvSpPr>
          <p:cNvPr id="3" name="Content Placeholder 2">
            <a:extLst>
              <a:ext uri="{FF2B5EF4-FFF2-40B4-BE49-F238E27FC236}">
                <a16:creationId xmlns:a16="http://schemas.microsoft.com/office/drawing/2014/main" id="{83DDB423-BCE9-5325-04FB-0D020ABCC9A8}"/>
              </a:ext>
            </a:extLst>
          </p:cNvPr>
          <p:cNvSpPr>
            <a:spLocks noGrp="1"/>
          </p:cNvSpPr>
          <p:nvPr>
            <p:ph idx="1"/>
          </p:nvPr>
        </p:nvSpPr>
        <p:spPr>
          <a:xfrm>
            <a:off x="765961" y="1152983"/>
            <a:ext cx="8946541" cy="4195481"/>
          </a:xfrm>
        </p:spPr>
        <p:txBody>
          <a:bodyPr>
            <a:noAutofit/>
          </a:bodyPr>
          <a:lstStyle/>
          <a:p>
            <a:r>
              <a:rPr lang="en-US" dirty="0">
                <a:latin typeface="+mn-lt"/>
              </a:rPr>
              <a:t>Bandwidth specifically refers to the capacity at which a network can transmit data.</a:t>
            </a:r>
          </a:p>
          <a:p>
            <a:pPr algn="l"/>
            <a:r>
              <a:rPr lang="en-US" dirty="0">
                <a:latin typeface="+mn-lt"/>
              </a:rPr>
              <a:t>T</a:t>
            </a:r>
            <a:r>
              <a:rPr lang="en-US" u="none" strike="noStrike" baseline="0" dirty="0">
                <a:latin typeface="+mn-lt"/>
              </a:rPr>
              <a:t>he term Bandwidth</a:t>
            </a:r>
            <a:r>
              <a:rPr lang="en-US" dirty="0">
                <a:latin typeface="+mn-lt"/>
              </a:rPr>
              <a:t> </a:t>
            </a:r>
            <a:r>
              <a:rPr lang="en-US" u="none" strike="noStrike" baseline="0" dirty="0">
                <a:latin typeface="+mn-lt"/>
              </a:rPr>
              <a:t>can be used in two different contexts with two different measuring values: bandwidth in hertz and bandwidth in bits per second.</a:t>
            </a:r>
          </a:p>
          <a:p>
            <a:pPr algn="l"/>
            <a:r>
              <a:rPr lang="en-US" dirty="0">
                <a:latin typeface="+mn-lt"/>
              </a:rPr>
              <a:t>Bandwidth in hertz:</a:t>
            </a:r>
          </a:p>
          <a:p>
            <a:pPr lvl="1"/>
            <a:r>
              <a:rPr lang="en-US" u="none" strike="noStrike" baseline="0" dirty="0">
                <a:latin typeface="+mn-lt"/>
              </a:rPr>
              <a:t>Bandwidth in hertz is the range of frequencies contained in a composite signal or the range of frequencies a channel can pass. For example, we can say the bandwidth of a subscriber telephone line is 4 kHz.</a:t>
            </a:r>
          </a:p>
          <a:p>
            <a:pPr algn="l"/>
            <a:r>
              <a:rPr lang="en-US" dirty="0">
                <a:latin typeface="+mn-lt"/>
              </a:rPr>
              <a:t>Bandwidth in bps:</a:t>
            </a:r>
          </a:p>
          <a:p>
            <a:pPr lvl="1"/>
            <a:r>
              <a:rPr lang="en-US" u="none" strike="noStrike" baseline="0" dirty="0">
                <a:latin typeface="+mn-lt"/>
              </a:rPr>
              <a:t>The term bandwidth can also refer to the number of bits per second that a channel, a link, or even a network can transmit.</a:t>
            </a:r>
            <a:endParaRPr lang="en-US" dirty="0">
              <a:latin typeface="+mn-lt"/>
            </a:endParaRPr>
          </a:p>
        </p:txBody>
      </p:sp>
      <p:pic>
        <p:nvPicPr>
          <p:cNvPr id="6" name="Picture 5">
            <a:extLst>
              <a:ext uri="{FF2B5EF4-FFF2-40B4-BE49-F238E27FC236}">
                <a16:creationId xmlns:a16="http://schemas.microsoft.com/office/drawing/2014/main" id="{14B6F3C2-6868-0D86-9D49-3561C3C8B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67" y="4474346"/>
            <a:ext cx="2860385" cy="2383654"/>
          </a:xfrm>
          <a:prstGeom prst="rect">
            <a:avLst/>
          </a:prstGeom>
        </p:spPr>
      </p:pic>
      <p:sp>
        <p:nvSpPr>
          <p:cNvPr id="8" name="Slide Number Placeholder 7">
            <a:extLst>
              <a:ext uri="{FF2B5EF4-FFF2-40B4-BE49-F238E27FC236}">
                <a16:creationId xmlns:a16="http://schemas.microsoft.com/office/drawing/2014/main" id="{242D7288-096B-9A19-3EEB-A9A0E4471668}"/>
              </a:ext>
            </a:extLst>
          </p:cNvPr>
          <p:cNvSpPr>
            <a:spLocks noGrp="1"/>
          </p:cNvSpPr>
          <p:nvPr>
            <p:ph type="sldNum" sz="quarter" idx="12"/>
          </p:nvPr>
        </p:nvSpPr>
        <p:spPr/>
        <p:txBody>
          <a:bodyPr/>
          <a:lstStyle/>
          <a:p>
            <a:fld id="{B38DACB5-71A6-497D-9391-3A4BF49B0DC9}" type="slidenum">
              <a:rPr lang="en-US" smtClean="0"/>
              <a:t>17</a:t>
            </a:fld>
            <a:endParaRPr lang="en-US"/>
          </a:p>
        </p:txBody>
      </p:sp>
    </p:spTree>
    <p:extLst>
      <p:ext uri="{BB962C8B-B14F-4D97-AF65-F5344CB8AC3E}">
        <p14:creationId xmlns:p14="http://schemas.microsoft.com/office/powerpoint/2010/main" val="149462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7572-30F2-8F0C-E257-BFFAC824A98D}"/>
              </a:ext>
            </a:extLst>
          </p:cNvPr>
          <p:cNvSpPr>
            <a:spLocks noGrp="1"/>
          </p:cNvSpPr>
          <p:nvPr>
            <p:ph type="title"/>
          </p:nvPr>
        </p:nvSpPr>
        <p:spPr/>
        <p:txBody>
          <a:bodyPr/>
          <a:lstStyle/>
          <a:p>
            <a:r>
              <a:rPr lang="en-US" dirty="0"/>
              <a:t>Throughput</a:t>
            </a:r>
          </a:p>
        </p:txBody>
      </p:sp>
      <p:sp>
        <p:nvSpPr>
          <p:cNvPr id="3" name="Content Placeholder 2">
            <a:extLst>
              <a:ext uri="{FF2B5EF4-FFF2-40B4-BE49-F238E27FC236}">
                <a16:creationId xmlns:a16="http://schemas.microsoft.com/office/drawing/2014/main" id="{5F105BB4-B241-F519-155E-42324E8CE036}"/>
              </a:ext>
            </a:extLst>
          </p:cNvPr>
          <p:cNvSpPr>
            <a:spLocks noGrp="1"/>
          </p:cNvSpPr>
          <p:nvPr>
            <p:ph idx="1"/>
          </p:nvPr>
        </p:nvSpPr>
        <p:spPr/>
        <p:txBody>
          <a:bodyPr>
            <a:normAutofit/>
          </a:bodyPr>
          <a:lstStyle/>
          <a:p>
            <a:r>
              <a:rPr lang="en-US" b="0" i="0" u="none" strike="noStrike" baseline="0" dirty="0">
                <a:latin typeface="+mn-lt"/>
              </a:rPr>
              <a:t>The throughput is a measure of how fast we can actually send data through a network.</a:t>
            </a:r>
          </a:p>
          <a:p>
            <a:pPr algn="l"/>
            <a:r>
              <a:rPr lang="en-US" dirty="0">
                <a:latin typeface="+mn-lt"/>
              </a:rPr>
              <a:t>B</a:t>
            </a:r>
            <a:r>
              <a:rPr lang="en-US" b="0" i="0" u="none" strike="noStrike" baseline="0" dirty="0">
                <a:latin typeface="+mn-lt"/>
              </a:rPr>
              <a:t>andwidth in bits per second and throughput seem the same, they are different the bandwidth is a potential measurement of a link; the throughput is an actual measurement of how fast we can send data. </a:t>
            </a:r>
          </a:p>
          <a:p>
            <a:pPr algn="l"/>
            <a:r>
              <a:rPr lang="en-US" b="0" i="0" u="none" strike="noStrike" baseline="0" dirty="0">
                <a:latin typeface="+mn-lt"/>
              </a:rPr>
              <a:t>For example, we may have a link with a bandwidth of 1 Mbps, but the devices connected to the end of the link may handle only 200 kbps.</a:t>
            </a:r>
          </a:p>
          <a:p>
            <a:pPr algn="l"/>
            <a:endParaRPr lang="en-US" dirty="0">
              <a:latin typeface="+mn-lt"/>
            </a:endParaRPr>
          </a:p>
        </p:txBody>
      </p:sp>
      <p:sp>
        <p:nvSpPr>
          <p:cNvPr id="7" name="Slide Number Placeholder 6">
            <a:extLst>
              <a:ext uri="{FF2B5EF4-FFF2-40B4-BE49-F238E27FC236}">
                <a16:creationId xmlns:a16="http://schemas.microsoft.com/office/drawing/2014/main" id="{E0D53720-A8C9-BAAE-9B2D-D20D249B1D28}"/>
              </a:ext>
            </a:extLst>
          </p:cNvPr>
          <p:cNvSpPr>
            <a:spLocks noGrp="1"/>
          </p:cNvSpPr>
          <p:nvPr>
            <p:ph type="sldNum" sz="quarter" idx="12"/>
          </p:nvPr>
        </p:nvSpPr>
        <p:spPr/>
        <p:txBody>
          <a:bodyPr/>
          <a:lstStyle/>
          <a:p>
            <a:fld id="{B38DACB5-71A6-497D-9391-3A4BF49B0DC9}" type="slidenum">
              <a:rPr lang="en-US" smtClean="0"/>
              <a:t>18</a:t>
            </a:fld>
            <a:endParaRPr lang="en-US"/>
          </a:p>
        </p:txBody>
      </p:sp>
    </p:spTree>
    <p:extLst>
      <p:ext uri="{BB962C8B-B14F-4D97-AF65-F5344CB8AC3E}">
        <p14:creationId xmlns:p14="http://schemas.microsoft.com/office/powerpoint/2010/main" val="295658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3120-A24E-CD05-706E-228F3D13F7FF}"/>
              </a:ext>
            </a:extLst>
          </p:cNvPr>
          <p:cNvSpPr>
            <a:spLocks noGrp="1"/>
          </p:cNvSpPr>
          <p:nvPr>
            <p:ph type="title"/>
          </p:nvPr>
        </p:nvSpPr>
        <p:spPr/>
        <p:txBody>
          <a:bodyPr/>
          <a:lstStyle/>
          <a:p>
            <a:r>
              <a:rPr lang="en-US" dirty="0"/>
              <a:t>Throughput(Numerical)</a:t>
            </a:r>
          </a:p>
        </p:txBody>
      </p:sp>
      <p:pic>
        <p:nvPicPr>
          <p:cNvPr id="6" name="Content Placeholder 5">
            <a:extLst>
              <a:ext uri="{FF2B5EF4-FFF2-40B4-BE49-F238E27FC236}">
                <a16:creationId xmlns:a16="http://schemas.microsoft.com/office/drawing/2014/main" id="{5D182242-D7B6-F313-3409-CF1238E97D1A}"/>
              </a:ext>
            </a:extLst>
          </p:cNvPr>
          <p:cNvPicPr>
            <a:picLocks noGrp="1" noChangeAspect="1"/>
          </p:cNvPicPr>
          <p:nvPr>
            <p:ph idx="1"/>
          </p:nvPr>
        </p:nvPicPr>
        <p:blipFill>
          <a:blip r:embed="rId2"/>
          <a:stretch>
            <a:fillRect/>
          </a:stretch>
        </p:blipFill>
        <p:spPr>
          <a:xfrm>
            <a:off x="1079654" y="1668932"/>
            <a:ext cx="10283763" cy="3801581"/>
          </a:xfrm>
        </p:spPr>
      </p:pic>
      <p:sp>
        <p:nvSpPr>
          <p:cNvPr id="7" name="Slide Number Placeholder 6">
            <a:extLst>
              <a:ext uri="{FF2B5EF4-FFF2-40B4-BE49-F238E27FC236}">
                <a16:creationId xmlns:a16="http://schemas.microsoft.com/office/drawing/2014/main" id="{C3D7B685-23B3-BA85-0D27-AD2D6868842B}"/>
              </a:ext>
            </a:extLst>
          </p:cNvPr>
          <p:cNvSpPr>
            <a:spLocks noGrp="1"/>
          </p:cNvSpPr>
          <p:nvPr>
            <p:ph type="sldNum" sz="quarter" idx="12"/>
          </p:nvPr>
        </p:nvSpPr>
        <p:spPr/>
        <p:txBody>
          <a:bodyPr/>
          <a:lstStyle/>
          <a:p>
            <a:fld id="{B38DACB5-71A6-497D-9391-3A4BF49B0DC9}" type="slidenum">
              <a:rPr lang="en-US" smtClean="0"/>
              <a:t>19</a:t>
            </a:fld>
            <a:endParaRPr lang="en-US"/>
          </a:p>
        </p:txBody>
      </p:sp>
    </p:spTree>
    <p:extLst>
      <p:ext uri="{BB962C8B-B14F-4D97-AF65-F5344CB8AC3E}">
        <p14:creationId xmlns:p14="http://schemas.microsoft.com/office/powerpoint/2010/main" val="13608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E33A-A9C1-332F-9ABB-D616790C4CED}"/>
              </a:ext>
            </a:extLst>
          </p:cNvPr>
          <p:cNvSpPr>
            <a:spLocks noGrp="1"/>
          </p:cNvSpPr>
          <p:nvPr>
            <p:ph type="title"/>
          </p:nvPr>
        </p:nvSpPr>
        <p:spPr/>
        <p:txBody>
          <a:bodyPr/>
          <a:lstStyle/>
          <a:p>
            <a:r>
              <a:rPr lang="en-US" dirty="0"/>
              <a:t>Analog and Digital</a:t>
            </a:r>
          </a:p>
        </p:txBody>
      </p:sp>
      <p:sp>
        <p:nvSpPr>
          <p:cNvPr id="3" name="Content Placeholder 2">
            <a:extLst>
              <a:ext uri="{FF2B5EF4-FFF2-40B4-BE49-F238E27FC236}">
                <a16:creationId xmlns:a16="http://schemas.microsoft.com/office/drawing/2014/main" id="{52A540D5-8A1A-27FA-3A51-2B73650B3037}"/>
              </a:ext>
            </a:extLst>
          </p:cNvPr>
          <p:cNvSpPr>
            <a:spLocks noGrp="1"/>
          </p:cNvSpPr>
          <p:nvPr>
            <p:ph idx="1"/>
          </p:nvPr>
        </p:nvSpPr>
        <p:spPr/>
        <p:txBody>
          <a:bodyPr>
            <a:normAutofit/>
          </a:bodyPr>
          <a:lstStyle/>
          <a:p>
            <a:pPr algn="l"/>
            <a:r>
              <a:rPr lang="en-US" i="0" u="none" strike="noStrike" baseline="0" dirty="0">
                <a:latin typeface="+mn-lt"/>
              </a:rPr>
              <a:t>Analog and Digital Data</a:t>
            </a:r>
          </a:p>
          <a:p>
            <a:pPr lvl="1"/>
            <a:r>
              <a:rPr lang="en-US" i="0" u="none" strike="noStrike" baseline="0" dirty="0">
                <a:latin typeface="+mn-lt"/>
              </a:rPr>
              <a:t>Data can be analog or digital. </a:t>
            </a:r>
          </a:p>
          <a:p>
            <a:pPr lvl="1"/>
            <a:r>
              <a:rPr lang="en-US" i="0" u="none" strike="noStrike" baseline="0" dirty="0">
                <a:latin typeface="+mn-lt"/>
              </a:rPr>
              <a:t>The term analog data refers to information that is continuous</a:t>
            </a:r>
            <a:r>
              <a:rPr lang="en-US" dirty="0">
                <a:latin typeface="+mn-lt"/>
              </a:rPr>
              <a:t> </a:t>
            </a:r>
            <a:r>
              <a:rPr lang="en-US" i="0" u="none" strike="noStrike" baseline="0" dirty="0">
                <a:latin typeface="+mn-lt"/>
              </a:rPr>
              <a:t>digital data refers to information that has discrete states.</a:t>
            </a:r>
          </a:p>
          <a:p>
            <a:pPr lvl="1"/>
            <a:r>
              <a:rPr lang="en-US" i="0" u="none" strike="noStrike" baseline="0" dirty="0">
                <a:latin typeface="+mn-lt"/>
              </a:rPr>
              <a:t>Analog data, such as the sounds made by a human voice, take on continuous values</a:t>
            </a:r>
            <a:endParaRPr lang="en-US" dirty="0">
              <a:latin typeface="+mn-lt"/>
            </a:endParaRPr>
          </a:p>
          <a:p>
            <a:pPr lvl="1"/>
            <a:r>
              <a:rPr lang="en-US" i="0" u="none" strike="noStrike" baseline="0" dirty="0">
                <a:latin typeface="+mn-lt"/>
              </a:rPr>
              <a:t>Digital data take on discrete values. For example, data are stored in computer memory in the form of </a:t>
            </a:r>
            <a:r>
              <a:rPr lang="en-US" dirty="0">
                <a:latin typeface="+mn-lt"/>
              </a:rPr>
              <a:t>0</a:t>
            </a:r>
            <a:r>
              <a:rPr lang="en-US" i="0" u="none" strike="noStrike" baseline="0" dirty="0">
                <a:latin typeface="+mn-lt"/>
              </a:rPr>
              <a:t>s and 1s.</a:t>
            </a:r>
          </a:p>
          <a:p>
            <a:pPr algn="l"/>
            <a:endParaRPr lang="en-US" dirty="0">
              <a:latin typeface="+mn-lt"/>
            </a:endParaRPr>
          </a:p>
        </p:txBody>
      </p:sp>
      <p:sp>
        <p:nvSpPr>
          <p:cNvPr id="7" name="Slide Number Placeholder 6">
            <a:extLst>
              <a:ext uri="{FF2B5EF4-FFF2-40B4-BE49-F238E27FC236}">
                <a16:creationId xmlns:a16="http://schemas.microsoft.com/office/drawing/2014/main" id="{7B12F1CC-09E2-3D2B-0216-835238A212DE}"/>
              </a:ext>
            </a:extLst>
          </p:cNvPr>
          <p:cNvSpPr>
            <a:spLocks noGrp="1"/>
          </p:cNvSpPr>
          <p:nvPr>
            <p:ph type="sldNum" sz="quarter" idx="12"/>
          </p:nvPr>
        </p:nvSpPr>
        <p:spPr/>
        <p:txBody>
          <a:bodyPr/>
          <a:lstStyle/>
          <a:p>
            <a:fld id="{B38DACB5-71A6-497D-9391-3A4BF49B0DC9}" type="slidenum">
              <a:rPr lang="en-US" smtClean="0"/>
              <a:t>2</a:t>
            </a:fld>
            <a:endParaRPr lang="en-US"/>
          </a:p>
        </p:txBody>
      </p:sp>
    </p:spTree>
    <p:extLst>
      <p:ext uri="{BB962C8B-B14F-4D97-AF65-F5344CB8AC3E}">
        <p14:creationId xmlns:p14="http://schemas.microsoft.com/office/powerpoint/2010/main" val="214735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6977-32E9-76D8-BEBF-FE08D524FCC4}"/>
              </a:ext>
            </a:extLst>
          </p:cNvPr>
          <p:cNvSpPr>
            <a:spLocks noGrp="1"/>
          </p:cNvSpPr>
          <p:nvPr>
            <p:ph type="title"/>
          </p:nvPr>
        </p:nvSpPr>
        <p:spPr/>
        <p:txBody>
          <a:bodyPr/>
          <a:lstStyle/>
          <a:p>
            <a:r>
              <a:rPr lang="en-US" dirty="0"/>
              <a:t>Latency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FE62E1-6A55-C827-7CFA-EB03AA566218}"/>
                  </a:ext>
                </a:extLst>
              </p:cNvPr>
              <p:cNvSpPr>
                <a:spLocks noGrp="1"/>
              </p:cNvSpPr>
              <p:nvPr>
                <p:ph idx="1"/>
              </p:nvPr>
            </p:nvSpPr>
            <p:spPr>
              <a:xfrm>
                <a:off x="408373" y="1285231"/>
                <a:ext cx="10955045" cy="4618419"/>
              </a:xfrm>
            </p:spPr>
            <p:txBody>
              <a:bodyPr>
                <a:normAutofit/>
              </a:bodyPr>
              <a:lstStyle/>
              <a:p>
                <a:pPr algn="l"/>
                <a:r>
                  <a:rPr lang="en-US" b="0" i="0" u="none" strike="noStrike" baseline="0" dirty="0">
                    <a:latin typeface="+mn-lt"/>
                  </a:rPr>
                  <a:t>The latency or delay defines how long it takes for an entire message to completely arrive at the destination from the time the first bit is sent out from the source. </a:t>
                </a:r>
              </a:p>
              <a:p>
                <a:pPr algn="l"/>
                <a:r>
                  <a:rPr lang="en-US" b="0" i="0" u="none" strike="noStrike" baseline="0" dirty="0">
                    <a:latin typeface="+mn-lt"/>
                  </a:rPr>
                  <a:t>We can say that latency is made of four components: propagation time, transmission time, queuing time and processing delay.</a:t>
                </a:r>
              </a:p>
              <a:p>
                <a:pPr algn="l"/>
                <a:endParaRPr lang="en-US" dirty="0">
                  <a:latin typeface="+mn-lt"/>
                </a:endParaRPr>
              </a:p>
              <a:p>
                <a:pPr algn="l"/>
                <a:endParaRPr lang="en-US" b="0" i="0" u="none" strike="noStrike" baseline="0" dirty="0">
                  <a:latin typeface="+mn-lt"/>
                </a:endParaRPr>
              </a:p>
              <a:p>
                <a:pPr algn="l"/>
                <a:r>
                  <a:rPr lang="en-US" dirty="0">
                    <a:latin typeface="+mn-lt"/>
                  </a:rPr>
                  <a:t>Propagation time</a:t>
                </a:r>
              </a:p>
              <a:p>
                <a:pPr lvl="1"/>
                <a:r>
                  <a:rPr lang="en-US" b="0" i="0" u="none" strike="noStrike" baseline="0" dirty="0">
                    <a:latin typeface="+mn-lt"/>
                  </a:rPr>
                  <a:t>Propagation time measures the time required for a bit to travel from the source to the destination. </a:t>
                </a:r>
              </a:p>
              <a:p>
                <a:pPr lvl="1"/>
                <a:r>
                  <a:rPr lang="en-US" b="0" i="0" u="none" strike="noStrike" baseline="0" dirty="0">
                    <a:latin typeface="+mn-lt"/>
                  </a:rPr>
                  <a:t>The propagation time is calculated by dividing the distance by the propagation speed.</a:t>
                </a:r>
              </a:p>
              <a:p>
                <a:pPr marL="457200" lvl="1" indent="0">
                  <a:buNone/>
                </a:pPr>
                <a:r>
                  <a:rPr lang="en-US" dirty="0">
                    <a:latin typeface="+mn-lt"/>
                  </a:rPr>
                  <a:t>					</a:t>
                </a:r>
                <a14:m>
                  <m:oMath xmlns:m="http://schemas.openxmlformats.org/officeDocument/2006/math">
                    <m:r>
                      <a:rPr lang="en-US" b="0" i="1" smtClean="0">
                        <a:latin typeface="Cambria Math" panose="02040503050406030204" pitchFamily="18" charset="0"/>
                      </a:rPr>
                      <m:t>𝑃𝑟𝑜𝑝𝑎𝑔𝑎𝑡𝑖𝑜𝑛</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𝐷𝑖𝑠𝑡𝑎𝑛𝑐𝑒</m:t>
                        </m:r>
                        <m:r>
                          <a:rPr lang="en-US" b="0" i="1" smtClean="0">
                            <a:latin typeface="Cambria Math" panose="02040503050406030204" pitchFamily="18" charset="0"/>
                          </a:rPr>
                          <m:t> </m:t>
                        </m:r>
                      </m:num>
                      <m:den>
                        <m:r>
                          <a:rPr lang="en-US" b="0" i="1" smtClean="0">
                            <a:latin typeface="Cambria Math" panose="02040503050406030204" pitchFamily="18" charset="0"/>
                          </a:rPr>
                          <m:t>𝑃𝑟𝑜𝑝𝑎𝑔𝑎𝑡𝑖𝑜𝑛</m:t>
                        </m:r>
                        <m:r>
                          <a:rPr lang="en-US" b="0" i="1" smtClean="0">
                            <a:latin typeface="Cambria Math" panose="02040503050406030204" pitchFamily="18" charset="0"/>
                          </a:rPr>
                          <m:t> </m:t>
                        </m:r>
                        <m:r>
                          <a:rPr lang="en-US" b="0" i="1" smtClean="0">
                            <a:latin typeface="Cambria Math" panose="02040503050406030204" pitchFamily="18" charset="0"/>
                          </a:rPr>
                          <m:t>𝑠𝑝𝑒𝑒𝑑</m:t>
                        </m:r>
                      </m:den>
                    </m:f>
                  </m:oMath>
                </a14:m>
                <a:endParaRPr lang="en-US" b="0" i="0" u="none" strike="noStrike" baseline="0" dirty="0">
                  <a:latin typeface="+mn-lt"/>
                </a:endParaRPr>
              </a:p>
            </p:txBody>
          </p:sp>
        </mc:Choice>
        <mc:Fallback xmlns="">
          <p:sp>
            <p:nvSpPr>
              <p:cNvPr id="3" name="Content Placeholder 2">
                <a:extLst>
                  <a:ext uri="{FF2B5EF4-FFF2-40B4-BE49-F238E27FC236}">
                    <a16:creationId xmlns:a16="http://schemas.microsoft.com/office/drawing/2014/main" id="{66FE62E1-6A55-C827-7CFA-EB03AA566218}"/>
                  </a:ext>
                </a:extLst>
              </p:cNvPr>
              <p:cNvSpPr>
                <a:spLocks noGrp="1" noRot="1" noChangeAspect="1" noMove="1" noResize="1" noEditPoints="1" noAdjustHandles="1" noChangeArrowheads="1" noChangeShapeType="1" noTextEdit="1"/>
              </p:cNvSpPr>
              <p:nvPr>
                <p:ph idx="1"/>
              </p:nvPr>
            </p:nvSpPr>
            <p:spPr>
              <a:xfrm>
                <a:off x="408373" y="1285231"/>
                <a:ext cx="10955045" cy="4618419"/>
              </a:xfrm>
              <a:blipFill>
                <a:blip r:embed="rId2"/>
                <a:stretch>
                  <a:fillRect l="-278" t="-79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ABB6358-5DDF-D92C-A4C9-996E8149B2B8}"/>
              </a:ext>
            </a:extLst>
          </p:cNvPr>
          <p:cNvSpPr txBox="1"/>
          <p:nvPr/>
        </p:nvSpPr>
        <p:spPr>
          <a:xfrm flipH="1">
            <a:off x="828582" y="2869707"/>
            <a:ext cx="934126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i="0" u="none" strike="noStrike" baseline="0" dirty="0">
                <a:latin typeface="+mn-lt"/>
              </a:rPr>
              <a:t>Latency =propagation time +transmission time +queuing time + processing delay</a:t>
            </a:r>
          </a:p>
          <a:p>
            <a:endParaRPr lang="en-US" dirty="0">
              <a:solidFill>
                <a:schemeClr val="bg1"/>
              </a:solidFill>
            </a:endParaRPr>
          </a:p>
        </p:txBody>
      </p:sp>
      <p:sp>
        <p:nvSpPr>
          <p:cNvPr id="8" name="Slide Number Placeholder 7">
            <a:extLst>
              <a:ext uri="{FF2B5EF4-FFF2-40B4-BE49-F238E27FC236}">
                <a16:creationId xmlns:a16="http://schemas.microsoft.com/office/drawing/2014/main" id="{80A003CD-0E63-DBD4-3655-812449DC5F6B}"/>
              </a:ext>
            </a:extLst>
          </p:cNvPr>
          <p:cNvSpPr>
            <a:spLocks noGrp="1"/>
          </p:cNvSpPr>
          <p:nvPr>
            <p:ph type="sldNum" sz="quarter" idx="12"/>
          </p:nvPr>
        </p:nvSpPr>
        <p:spPr/>
        <p:txBody>
          <a:bodyPr/>
          <a:lstStyle/>
          <a:p>
            <a:fld id="{B38DACB5-71A6-497D-9391-3A4BF49B0DC9}" type="slidenum">
              <a:rPr lang="en-US" smtClean="0"/>
              <a:t>20</a:t>
            </a:fld>
            <a:endParaRPr lang="en-US"/>
          </a:p>
        </p:txBody>
      </p:sp>
    </p:spTree>
    <p:extLst>
      <p:ext uri="{BB962C8B-B14F-4D97-AF65-F5344CB8AC3E}">
        <p14:creationId xmlns:p14="http://schemas.microsoft.com/office/powerpoint/2010/main" val="23767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61A4-BDC8-EF05-CA73-B040F82E65DA}"/>
              </a:ext>
            </a:extLst>
          </p:cNvPr>
          <p:cNvSpPr>
            <a:spLocks noGrp="1"/>
          </p:cNvSpPr>
          <p:nvPr>
            <p:ph type="title"/>
          </p:nvPr>
        </p:nvSpPr>
        <p:spPr/>
        <p:txBody>
          <a:bodyPr/>
          <a:lstStyle/>
          <a:p>
            <a:r>
              <a:rPr lang="en-US" dirty="0"/>
              <a:t>Latency</a:t>
            </a:r>
          </a:p>
        </p:txBody>
      </p:sp>
      <p:sp>
        <p:nvSpPr>
          <p:cNvPr id="3" name="Content Placeholder 2">
            <a:extLst>
              <a:ext uri="{FF2B5EF4-FFF2-40B4-BE49-F238E27FC236}">
                <a16:creationId xmlns:a16="http://schemas.microsoft.com/office/drawing/2014/main" id="{A661F3BD-345B-1680-D40F-5EBCC8367339}"/>
              </a:ext>
            </a:extLst>
          </p:cNvPr>
          <p:cNvSpPr>
            <a:spLocks noGrp="1"/>
          </p:cNvSpPr>
          <p:nvPr>
            <p:ph idx="1"/>
          </p:nvPr>
        </p:nvSpPr>
        <p:spPr/>
        <p:txBody>
          <a:bodyPr/>
          <a:lstStyle/>
          <a:p>
            <a:r>
              <a:rPr lang="en-US" dirty="0"/>
              <a:t>Numerical</a:t>
            </a:r>
          </a:p>
          <a:p>
            <a:endParaRPr lang="en-US" dirty="0"/>
          </a:p>
        </p:txBody>
      </p:sp>
      <p:pic>
        <p:nvPicPr>
          <p:cNvPr id="6" name="Picture 5">
            <a:extLst>
              <a:ext uri="{FF2B5EF4-FFF2-40B4-BE49-F238E27FC236}">
                <a16:creationId xmlns:a16="http://schemas.microsoft.com/office/drawing/2014/main" id="{660CB27B-C41D-49F4-1299-50B3316EE489}"/>
              </a:ext>
            </a:extLst>
          </p:cNvPr>
          <p:cNvPicPr>
            <a:picLocks noChangeAspect="1"/>
          </p:cNvPicPr>
          <p:nvPr/>
        </p:nvPicPr>
        <p:blipFill>
          <a:blip r:embed="rId2"/>
          <a:stretch>
            <a:fillRect/>
          </a:stretch>
        </p:blipFill>
        <p:spPr>
          <a:xfrm>
            <a:off x="1389401" y="2534759"/>
            <a:ext cx="9742528" cy="3182459"/>
          </a:xfrm>
          <a:prstGeom prst="rect">
            <a:avLst/>
          </a:prstGeom>
        </p:spPr>
      </p:pic>
      <p:sp>
        <p:nvSpPr>
          <p:cNvPr id="8" name="Slide Number Placeholder 7">
            <a:extLst>
              <a:ext uri="{FF2B5EF4-FFF2-40B4-BE49-F238E27FC236}">
                <a16:creationId xmlns:a16="http://schemas.microsoft.com/office/drawing/2014/main" id="{C2A435F7-3C20-42E6-936B-499BC6E7ADD7}"/>
              </a:ext>
            </a:extLst>
          </p:cNvPr>
          <p:cNvSpPr>
            <a:spLocks noGrp="1"/>
          </p:cNvSpPr>
          <p:nvPr>
            <p:ph type="sldNum" sz="quarter" idx="12"/>
          </p:nvPr>
        </p:nvSpPr>
        <p:spPr/>
        <p:txBody>
          <a:bodyPr/>
          <a:lstStyle/>
          <a:p>
            <a:fld id="{B38DACB5-71A6-497D-9391-3A4BF49B0DC9}" type="slidenum">
              <a:rPr lang="en-US" smtClean="0"/>
              <a:t>21</a:t>
            </a:fld>
            <a:endParaRPr lang="en-US"/>
          </a:p>
        </p:txBody>
      </p:sp>
    </p:spTree>
    <p:extLst>
      <p:ext uri="{BB962C8B-B14F-4D97-AF65-F5344CB8AC3E}">
        <p14:creationId xmlns:p14="http://schemas.microsoft.com/office/powerpoint/2010/main" val="3302615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0B6E-539D-FC6E-0648-5B056DCA17A9}"/>
              </a:ext>
            </a:extLst>
          </p:cNvPr>
          <p:cNvSpPr>
            <a:spLocks noGrp="1"/>
          </p:cNvSpPr>
          <p:nvPr>
            <p:ph type="title"/>
          </p:nvPr>
        </p:nvSpPr>
        <p:spPr/>
        <p:txBody>
          <a:bodyPr/>
          <a:lstStyle/>
          <a:p>
            <a:r>
              <a:rPr lang="en-US" dirty="0"/>
              <a:t>Latency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CAE448-8DA9-CC25-8CA0-175149DB9105}"/>
                  </a:ext>
                </a:extLst>
              </p:cNvPr>
              <p:cNvSpPr>
                <a:spLocks noGrp="1"/>
              </p:cNvSpPr>
              <p:nvPr>
                <p:ph idx="1"/>
              </p:nvPr>
            </p:nvSpPr>
            <p:spPr/>
            <p:txBody>
              <a:bodyPr>
                <a:normAutofit/>
              </a:bodyPr>
              <a:lstStyle/>
              <a:p>
                <a:r>
                  <a:rPr lang="en-US" dirty="0">
                    <a:latin typeface="+mn-lt"/>
                  </a:rPr>
                  <a:t>Transmission Time</a:t>
                </a:r>
              </a:p>
              <a:p>
                <a:pPr lvl="1"/>
                <a:r>
                  <a:rPr lang="en-US" b="0" i="0" u="none" strike="noStrike" baseline="0" dirty="0">
                    <a:latin typeface="+mn-lt"/>
                  </a:rPr>
                  <a:t>The time between the transmission of first bit by the sender and the arrival of last bit at the destination is known as transmission time.</a:t>
                </a:r>
              </a:p>
              <a:p>
                <a:pPr lvl="1"/>
                <a:r>
                  <a:rPr lang="en-US" dirty="0">
                    <a:latin typeface="+mn-lt"/>
                  </a:rPr>
                  <a:t>T</a:t>
                </a:r>
                <a:r>
                  <a:rPr lang="en-US" b="0" i="0" u="none" strike="noStrike" baseline="0" dirty="0">
                    <a:latin typeface="+mn-lt"/>
                  </a:rPr>
                  <a:t>ime between the first bit leaving the sender and the last bit arriving at the receiver. The first bit leaves earlier and arrives earlier; the last bit leaves later and arrives later. </a:t>
                </a:r>
              </a:p>
              <a:p>
                <a:pPr lvl="1"/>
                <a:r>
                  <a:rPr lang="en-US" b="0" i="0" u="none" strike="noStrike" baseline="0" dirty="0">
                    <a:latin typeface="+mn-lt"/>
                  </a:rPr>
                  <a:t>The time required for transmission of a message depends on the size of the message and the bandwidth of the channel.</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𝑇𝑟𝑎𝑛𝑠𝑚𝑖𝑠𝑠𝑖𝑜𝑛</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𝑀𝑒𝑠𝑠𝑎𝑔𝑒</m:t>
                          </m:r>
                          <m:r>
                            <a:rPr lang="en-US" b="0" i="1" smtClean="0">
                              <a:latin typeface="Cambria Math" panose="02040503050406030204" pitchFamily="18" charset="0"/>
                            </a:rPr>
                            <m:t> </m:t>
                          </m:r>
                          <m:r>
                            <a:rPr lang="en-US" b="0" i="1" smtClean="0">
                              <a:latin typeface="Cambria Math" panose="02040503050406030204" pitchFamily="18" charset="0"/>
                            </a:rPr>
                            <m:t>𝑆𝑖𝑧𝑒</m:t>
                          </m:r>
                          <m:r>
                            <a:rPr lang="en-US" b="0" i="1" smtClean="0">
                              <a:latin typeface="Cambria Math" panose="02040503050406030204" pitchFamily="18" charset="0"/>
                            </a:rPr>
                            <m:t> </m:t>
                          </m:r>
                        </m:num>
                        <m:den>
                          <m:r>
                            <a:rPr lang="en-US" b="0" i="1" smtClean="0">
                              <a:latin typeface="Cambria Math" panose="02040503050406030204" pitchFamily="18" charset="0"/>
                            </a:rPr>
                            <m:t>𝐵𝑎𝑛𝑑𝑤𝑖𝑑𝑡h</m:t>
                          </m:r>
                        </m:den>
                      </m:f>
                    </m:oMath>
                  </m:oMathPara>
                </a14:m>
                <a:endParaRPr lang="en-US" dirty="0">
                  <a:latin typeface="+mn-lt"/>
                </a:endParaRPr>
              </a:p>
            </p:txBody>
          </p:sp>
        </mc:Choice>
        <mc:Fallback xmlns="">
          <p:sp>
            <p:nvSpPr>
              <p:cNvPr id="3" name="Content Placeholder 2">
                <a:extLst>
                  <a:ext uri="{FF2B5EF4-FFF2-40B4-BE49-F238E27FC236}">
                    <a16:creationId xmlns:a16="http://schemas.microsoft.com/office/drawing/2014/main" id="{FFCAE448-8DA9-CC25-8CA0-175149DB9105}"/>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96C6CED-4596-E2C2-B999-1B619BA3B5B8}"/>
              </a:ext>
            </a:extLst>
          </p:cNvPr>
          <p:cNvSpPr>
            <a:spLocks noGrp="1"/>
          </p:cNvSpPr>
          <p:nvPr>
            <p:ph type="sldNum" sz="quarter" idx="12"/>
          </p:nvPr>
        </p:nvSpPr>
        <p:spPr/>
        <p:txBody>
          <a:bodyPr/>
          <a:lstStyle/>
          <a:p>
            <a:fld id="{B38DACB5-71A6-497D-9391-3A4BF49B0DC9}" type="slidenum">
              <a:rPr lang="en-US" smtClean="0"/>
              <a:t>22</a:t>
            </a:fld>
            <a:endParaRPr lang="en-US"/>
          </a:p>
        </p:txBody>
      </p:sp>
    </p:spTree>
    <p:extLst>
      <p:ext uri="{BB962C8B-B14F-4D97-AF65-F5344CB8AC3E}">
        <p14:creationId xmlns:p14="http://schemas.microsoft.com/office/powerpoint/2010/main" val="328289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72F3-E60D-25B5-C180-6A5191ECE855}"/>
              </a:ext>
            </a:extLst>
          </p:cNvPr>
          <p:cNvSpPr>
            <a:spLocks noGrp="1"/>
          </p:cNvSpPr>
          <p:nvPr>
            <p:ph type="title"/>
          </p:nvPr>
        </p:nvSpPr>
        <p:spPr/>
        <p:txBody>
          <a:bodyPr/>
          <a:lstStyle/>
          <a:p>
            <a:r>
              <a:rPr lang="en-US" dirty="0"/>
              <a:t>Latency</a:t>
            </a:r>
          </a:p>
        </p:txBody>
      </p:sp>
      <p:sp>
        <p:nvSpPr>
          <p:cNvPr id="3" name="Content Placeholder 2">
            <a:extLst>
              <a:ext uri="{FF2B5EF4-FFF2-40B4-BE49-F238E27FC236}">
                <a16:creationId xmlns:a16="http://schemas.microsoft.com/office/drawing/2014/main" id="{51A2116A-1E72-4C94-2F19-8E7F31D30FEF}"/>
              </a:ext>
            </a:extLst>
          </p:cNvPr>
          <p:cNvSpPr>
            <a:spLocks noGrp="1"/>
          </p:cNvSpPr>
          <p:nvPr>
            <p:ph idx="1"/>
          </p:nvPr>
        </p:nvSpPr>
        <p:spPr/>
        <p:txBody>
          <a:bodyPr>
            <a:normAutofit/>
          </a:bodyPr>
          <a:lstStyle/>
          <a:p>
            <a:r>
              <a:rPr lang="en-US" dirty="0">
                <a:latin typeface="+mn-lt"/>
              </a:rPr>
              <a:t>Queuing time</a:t>
            </a:r>
          </a:p>
          <a:p>
            <a:pPr lvl="1"/>
            <a:r>
              <a:rPr lang="en-US" i="0" u="none" strike="noStrike" baseline="0" dirty="0">
                <a:latin typeface="+mn-lt"/>
              </a:rPr>
              <a:t>The third component in latency is the queuing time, the time needed for each intermediate or end device to hold the message before it can be processed. </a:t>
            </a:r>
          </a:p>
          <a:p>
            <a:pPr lvl="1"/>
            <a:r>
              <a:rPr lang="en-US" i="0" u="none" strike="noStrike" baseline="0" dirty="0">
                <a:latin typeface="+mn-lt"/>
              </a:rPr>
              <a:t>The queuing time is not a fixed factor; it changes with the load imposed on the network. When there is heavy traffic on the network, the queuing time increases</a:t>
            </a:r>
          </a:p>
          <a:p>
            <a:pPr algn="l"/>
            <a:r>
              <a:rPr lang="en-US" dirty="0">
                <a:latin typeface="+mn-lt"/>
              </a:rPr>
              <a:t>Propagation delay</a:t>
            </a:r>
          </a:p>
          <a:p>
            <a:pPr lvl="1"/>
            <a:r>
              <a:rPr lang="en-US" dirty="0">
                <a:latin typeface="+mn-lt"/>
              </a:rPr>
              <a:t>Propagation delay is the amount of time required for a signal to be received after it has been sent.</a:t>
            </a:r>
          </a:p>
          <a:p>
            <a:pPr lvl="1"/>
            <a:r>
              <a:rPr lang="en-US" dirty="0">
                <a:latin typeface="+mn-lt"/>
              </a:rPr>
              <a:t>It is caused by the time it takes for the signal to travel through a medium.</a:t>
            </a:r>
          </a:p>
        </p:txBody>
      </p:sp>
      <p:sp>
        <p:nvSpPr>
          <p:cNvPr id="7" name="Slide Number Placeholder 6">
            <a:extLst>
              <a:ext uri="{FF2B5EF4-FFF2-40B4-BE49-F238E27FC236}">
                <a16:creationId xmlns:a16="http://schemas.microsoft.com/office/drawing/2014/main" id="{494AA8F6-84B3-A7FB-CC05-CB3D139B1D78}"/>
              </a:ext>
            </a:extLst>
          </p:cNvPr>
          <p:cNvSpPr>
            <a:spLocks noGrp="1"/>
          </p:cNvSpPr>
          <p:nvPr>
            <p:ph type="sldNum" sz="quarter" idx="12"/>
          </p:nvPr>
        </p:nvSpPr>
        <p:spPr/>
        <p:txBody>
          <a:bodyPr/>
          <a:lstStyle/>
          <a:p>
            <a:fld id="{B38DACB5-71A6-497D-9391-3A4BF49B0DC9}" type="slidenum">
              <a:rPr lang="en-US" smtClean="0"/>
              <a:t>23</a:t>
            </a:fld>
            <a:endParaRPr lang="en-US"/>
          </a:p>
        </p:txBody>
      </p:sp>
    </p:spTree>
    <p:extLst>
      <p:ext uri="{BB962C8B-B14F-4D97-AF65-F5344CB8AC3E}">
        <p14:creationId xmlns:p14="http://schemas.microsoft.com/office/powerpoint/2010/main" val="293390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B09E-35D1-F39F-DC54-1C131C023595}"/>
              </a:ext>
            </a:extLst>
          </p:cNvPr>
          <p:cNvSpPr>
            <a:spLocks noGrp="1"/>
          </p:cNvSpPr>
          <p:nvPr>
            <p:ph type="title"/>
          </p:nvPr>
        </p:nvSpPr>
        <p:spPr/>
        <p:txBody>
          <a:bodyPr/>
          <a:lstStyle/>
          <a:p>
            <a:r>
              <a:rPr lang="en-US" dirty="0"/>
              <a:t>Jitter</a:t>
            </a:r>
          </a:p>
        </p:txBody>
      </p:sp>
      <p:sp>
        <p:nvSpPr>
          <p:cNvPr id="3" name="Content Placeholder 2">
            <a:extLst>
              <a:ext uri="{FF2B5EF4-FFF2-40B4-BE49-F238E27FC236}">
                <a16:creationId xmlns:a16="http://schemas.microsoft.com/office/drawing/2014/main" id="{9604E6FA-595B-79C4-2918-12249FB2EE5C}"/>
              </a:ext>
            </a:extLst>
          </p:cNvPr>
          <p:cNvSpPr>
            <a:spLocks noGrp="1"/>
          </p:cNvSpPr>
          <p:nvPr>
            <p:ph idx="1"/>
          </p:nvPr>
        </p:nvSpPr>
        <p:spPr/>
        <p:txBody>
          <a:bodyPr>
            <a:normAutofit/>
          </a:bodyPr>
          <a:lstStyle/>
          <a:p>
            <a:pPr algn="l"/>
            <a:r>
              <a:rPr lang="en-US" i="0" u="none" strike="noStrike" baseline="0" dirty="0">
                <a:latin typeface="+mn-lt"/>
              </a:rPr>
              <a:t>Jitter is a problem if different packets of data encounter different delays and the application using the data at the receiver site is time-sensitive (audio and video data, for example). </a:t>
            </a:r>
          </a:p>
          <a:p>
            <a:pPr algn="l"/>
            <a:r>
              <a:rPr lang="en-US" i="0" u="none" strike="noStrike" baseline="0" dirty="0">
                <a:latin typeface="+mn-lt"/>
              </a:rPr>
              <a:t>If the delay for the first packet is 20 </a:t>
            </a:r>
            <a:r>
              <a:rPr lang="en-US" i="0" u="none" strike="noStrike" baseline="0" dirty="0" err="1">
                <a:latin typeface="+mn-lt"/>
              </a:rPr>
              <a:t>ms</a:t>
            </a:r>
            <a:r>
              <a:rPr lang="en-US" i="0" u="none" strike="noStrike" baseline="0" dirty="0">
                <a:latin typeface="+mn-lt"/>
              </a:rPr>
              <a:t>, for the second is 45 </a:t>
            </a:r>
            <a:r>
              <a:rPr lang="en-US" i="0" u="none" strike="noStrike" baseline="0" dirty="0" err="1">
                <a:latin typeface="+mn-lt"/>
              </a:rPr>
              <a:t>ms</a:t>
            </a:r>
            <a:r>
              <a:rPr lang="en-US" i="0" u="none" strike="noStrike" baseline="0" dirty="0">
                <a:latin typeface="+mn-lt"/>
              </a:rPr>
              <a:t>, and for the third is 40 </a:t>
            </a:r>
            <a:r>
              <a:rPr lang="en-US" i="0" u="none" strike="noStrike" baseline="0" dirty="0" err="1">
                <a:latin typeface="+mn-lt"/>
              </a:rPr>
              <a:t>ms</a:t>
            </a:r>
            <a:r>
              <a:rPr lang="en-US" i="0" u="none" strike="noStrike" baseline="0" dirty="0">
                <a:latin typeface="+mn-lt"/>
              </a:rPr>
              <a:t>, then the real-time application that uses the packets endures jitter.</a:t>
            </a:r>
            <a:endParaRPr lang="en-US" dirty="0">
              <a:latin typeface="+mn-lt"/>
            </a:endParaRPr>
          </a:p>
        </p:txBody>
      </p:sp>
      <p:pic>
        <p:nvPicPr>
          <p:cNvPr id="6" name="Picture 5">
            <a:extLst>
              <a:ext uri="{FF2B5EF4-FFF2-40B4-BE49-F238E27FC236}">
                <a16:creationId xmlns:a16="http://schemas.microsoft.com/office/drawing/2014/main" id="{69BA4DF4-0466-4F4B-38F7-1DFD44B4DF3E}"/>
              </a:ext>
            </a:extLst>
          </p:cNvPr>
          <p:cNvPicPr>
            <a:picLocks noChangeAspect="1"/>
          </p:cNvPicPr>
          <p:nvPr/>
        </p:nvPicPr>
        <p:blipFill rotWithShape="1">
          <a:blip r:embed="rId2">
            <a:extLst>
              <a:ext uri="{28A0092B-C50C-407E-A947-70E740481C1C}">
                <a14:useLocalDpi xmlns:a14="http://schemas.microsoft.com/office/drawing/2010/main" val="0"/>
              </a:ext>
            </a:extLst>
          </a:blip>
          <a:srcRect t="27012" b="7246"/>
          <a:stretch/>
        </p:blipFill>
        <p:spPr>
          <a:xfrm>
            <a:off x="2246050" y="4252405"/>
            <a:ext cx="6838765" cy="2353339"/>
          </a:xfrm>
          <a:prstGeom prst="rect">
            <a:avLst/>
          </a:prstGeom>
        </p:spPr>
      </p:pic>
      <p:sp>
        <p:nvSpPr>
          <p:cNvPr id="8" name="Slide Number Placeholder 7">
            <a:extLst>
              <a:ext uri="{FF2B5EF4-FFF2-40B4-BE49-F238E27FC236}">
                <a16:creationId xmlns:a16="http://schemas.microsoft.com/office/drawing/2014/main" id="{940776D8-0E67-4ACC-5BE7-82BACBDA7ACF}"/>
              </a:ext>
            </a:extLst>
          </p:cNvPr>
          <p:cNvSpPr>
            <a:spLocks noGrp="1"/>
          </p:cNvSpPr>
          <p:nvPr>
            <p:ph type="sldNum" sz="quarter" idx="12"/>
          </p:nvPr>
        </p:nvSpPr>
        <p:spPr/>
        <p:txBody>
          <a:bodyPr/>
          <a:lstStyle/>
          <a:p>
            <a:fld id="{B38DACB5-71A6-497D-9391-3A4BF49B0DC9}" type="slidenum">
              <a:rPr lang="en-US" smtClean="0"/>
              <a:t>24</a:t>
            </a:fld>
            <a:endParaRPr lang="en-US"/>
          </a:p>
        </p:txBody>
      </p:sp>
    </p:spTree>
    <p:extLst>
      <p:ext uri="{BB962C8B-B14F-4D97-AF65-F5344CB8AC3E}">
        <p14:creationId xmlns:p14="http://schemas.microsoft.com/office/powerpoint/2010/main" val="215626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DEAB-4A20-BD11-8CD2-F3BE0DDFC080}"/>
              </a:ext>
            </a:extLst>
          </p:cNvPr>
          <p:cNvSpPr>
            <a:spLocks noGrp="1"/>
          </p:cNvSpPr>
          <p:nvPr>
            <p:ph type="title"/>
          </p:nvPr>
        </p:nvSpPr>
        <p:spPr/>
        <p:txBody>
          <a:bodyPr/>
          <a:lstStyle/>
          <a:p>
            <a:r>
              <a:rPr lang="en-US" dirty="0"/>
              <a:t>Conversion(Digital to digital)</a:t>
            </a:r>
          </a:p>
        </p:txBody>
      </p:sp>
      <p:sp>
        <p:nvSpPr>
          <p:cNvPr id="3" name="Content Placeholder 2">
            <a:extLst>
              <a:ext uri="{FF2B5EF4-FFF2-40B4-BE49-F238E27FC236}">
                <a16:creationId xmlns:a16="http://schemas.microsoft.com/office/drawing/2014/main" id="{DFF76200-AB93-1141-490D-17B656690F9C}"/>
              </a:ext>
            </a:extLst>
          </p:cNvPr>
          <p:cNvSpPr>
            <a:spLocks noGrp="1"/>
          </p:cNvSpPr>
          <p:nvPr>
            <p:ph idx="1"/>
          </p:nvPr>
        </p:nvSpPr>
        <p:spPr/>
        <p:txBody>
          <a:bodyPr>
            <a:normAutofit/>
          </a:bodyPr>
          <a:lstStyle/>
          <a:p>
            <a:pPr algn="l"/>
            <a:r>
              <a:rPr lang="en-US" dirty="0">
                <a:latin typeface="+mn-lt"/>
              </a:rPr>
              <a:t>W</a:t>
            </a:r>
            <a:r>
              <a:rPr lang="en-US" b="0" i="0" u="none" strike="noStrike" baseline="0" dirty="0">
                <a:latin typeface="+mn-lt"/>
              </a:rPr>
              <a:t>e can represent digital data by using digital signals. </a:t>
            </a:r>
          </a:p>
          <a:p>
            <a:pPr algn="l"/>
            <a:r>
              <a:rPr lang="en-US" b="0" i="0" u="none" strike="noStrike" baseline="0" dirty="0">
                <a:latin typeface="+mn-lt"/>
              </a:rPr>
              <a:t>The conversion involves three techniques: </a:t>
            </a:r>
          </a:p>
          <a:p>
            <a:pPr lvl="1"/>
            <a:r>
              <a:rPr lang="en-US" dirty="0">
                <a:latin typeface="+mn-lt"/>
              </a:rPr>
              <a:t>L</a:t>
            </a:r>
            <a:r>
              <a:rPr lang="en-US" b="0" i="0" u="none" strike="noStrike" baseline="0" dirty="0">
                <a:latin typeface="+mn-lt"/>
              </a:rPr>
              <a:t>ine coding</a:t>
            </a:r>
          </a:p>
          <a:p>
            <a:pPr lvl="1"/>
            <a:r>
              <a:rPr lang="en-US" dirty="0">
                <a:latin typeface="+mn-lt"/>
              </a:rPr>
              <a:t>B</a:t>
            </a:r>
            <a:r>
              <a:rPr lang="en-US" b="0" i="0" u="none" strike="noStrike" baseline="0" dirty="0">
                <a:latin typeface="+mn-lt"/>
              </a:rPr>
              <a:t>lock coding</a:t>
            </a:r>
          </a:p>
          <a:p>
            <a:pPr lvl="1"/>
            <a:r>
              <a:rPr lang="en-US" dirty="0">
                <a:latin typeface="+mn-lt"/>
              </a:rPr>
              <a:t>S</a:t>
            </a:r>
            <a:r>
              <a:rPr lang="en-US" b="0" i="0" u="none" strike="noStrike" baseline="0" dirty="0">
                <a:latin typeface="+mn-lt"/>
              </a:rPr>
              <a:t>crambling</a:t>
            </a:r>
            <a:endParaRPr lang="en-US" dirty="0">
              <a:latin typeface="+mn-lt"/>
            </a:endParaRPr>
          </a:p>
        </p:txBody>
      </p:sp>
      <p:sp>
        <p:nvSpPr>
          <p:cNvPr id="7" name="Slide Number Placeholder 6">
            <a:extLst>
              <a:ext uri="{FF2B5EF4-FFF2-40B4-BE49-F238E27FC236}">
                <a16:creationId xmlns:a16="http://schemas.microsoft.com/office/drawing/2014/main" id="{471A7EF0-8F7B-6168-6510-F612A63221C3}"/>
              </a:ext>
            </a:extLst>
          </p:cNvPr>
          <p:cNvSpPr>
            <a:spLocks noGrp="1"/>
          </p:cNvSpPr>
          <p:nvPr>
            <p:ph type="sldNum" sz="quarter" idx="12"/>
          </p:nvPr>
        </p:nvSpPr>
        <p:spPr/>
        <p:txBody>
          <a:bodyPr/>
          <a:lstStyle/>
          <a:p>
            <a:fld id="{B38DACB5-71A6-497D-9391-3A4BF49B0DC9}" type="slidenum">
              <a:rPr lang="en-US" smtClean="0"/>
              <a:t>25</a:t>
            </a:fld>
            <a:endParaRPr lang="en-US"/>
          </a:p>
        </p:txBody>
      </p:sp>
    </p:spTree>
    <p:extLst>
      <p:ext uri="{BB962C8B-B14F-4D97-AF65-F5344CB8AC3E}">
        <p14:creationId xmlns:p14="http://schemas.microsoft.com/office/powerpoint/2010/main" val="395829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2D37-13C7-284E-5646-C4700BF1A250}"/>
              </a:ext>
            </a:extLst>
          </p:cNvPr>
          <p:cNvSpPr>
            <a:spLocks noGrp="1"/>
          </p:cNvSpPr>
          <p:nvPr>
            <p:ph type="title"/>
          </p:nvPr>
        </p:nvSpPr>
        <p:spPr/>
        <p:txBody>
          <a:bodyPr/>
          <a:lstStyle/>
          <a:p>
            <a:r>
              <a:rPr lang="en-US" dirty="0"/>
              <a:t>Line Coding</a:t>
            </a:r>
          </a:p>
        </p:txBody>
      </p:sp>
      <p:sp>
        <p:nvSpPr>
          <p:cNvPr id="3" name="Content Placeholder 2">
            <a:extLst>
              <a:ext uri="{FF2B5EF4-FFF2-40B4-BE49-F238E27FC236}">
                <a16:creationId xmlns:a16="http://schemas.microsoft.com/office/drawing/2014/main" id="{F6520960-38B5-B685-3516-99D9CB2AC72F}"/>
              </a:ext>
            </a:extLst>
          </p:cNvPr>
          <p:cNvSpPr>
            <a:spLocks noGrp="1"/>
          </p:cNvSpPr>
          <p:nvPr>
            <p:ph idx="1"/>
          </p:nvPr>
        </p:nvSpPr>
        <p:spPr/>
        <p:txBody>
          <a:bodyPr>
            <a:normAutofit/>
          </a:bodyPr>
          <a:lstStyle/>
          <a:p>
            <a:pPr algn="l"/>
            <a:r>
              <a:rPr lang="en-US" b="0" i="0" u="none" strike="noStrike" baseline="0" dirty="0">
                <a:latin typeface="+mn-lt"/>
              </a:rPr>
              <a:t>Line coding is the process of converting digital data to digital signals.</a:t>
            </a:r>
          </a:p>
          <a:p>
            <a:pPr algn="l"/>
            <a:r>
              <a:rPr lang="en-US" b="0" i="0" u="none" strike="noStrike" baseline="0" dirty="0">
                <a:latin typeface="+mn-lt"/>
              </a:rPr>
              <a:t>We assume that data, in the form of text, numbers, graphical images, audio, or video, are stored in computer memory as sequences of bits. </a:t>
            </a:r>
          </a:p>
          <a:p>
            <a:pPr algn="l"/>
            <a:r>
              <a:rPr lang="en-US" b="0" i="0" u="none" strike="noStrike" baseline="0" dirty="0">
                <a:latin typeface="+mn-lt"/>
              </a:rPr>
              <a:t>Line coding converts a sequence of bits to a digital signal.</a:t>
            </a:r>
          </a:p>
          <a:p>
            <a:pPr algn="l"/>
            <a:endParaRPr lang="en-US" dirty="0">
              <a:latin typeface="+mn-lt"/>
            </a:endParaRPr>
          </a:p>
        </p:txBody>
      </p:sp>
      <p:pic>
        <p:nvPicPr>
          <p:cNvPr id="6" name="Picture 5">
            <a:extLst>
              <a:ext uri="{FF2B5EF4-FFF2-40B4-BE49-F238E27FC236}">
                <a16:creationId xmlns:a16="http://schemas.microsoft.com/office/drawing/2014/main" id="{B46C5748-0338-4DB6-9312-E467ECDB2C41}"/>
              </a:ext>
            </a:extLst>
          </p:cNvPr>
          <p:cNvPicPr>
            <a:picLocks noChangeAspect="1"/>
          </p:cNvPicPr>
          <p:nvPr/>
        </p:nvPicPr>
        <p:blipFill>
          <a:blip r:embed="rId2"/>
          <a:stretch>
            <a:fillRect/>
          </a:stretch>
        </p:blipFill>
        <p:spPr>
          <a:xfrm>
            <a:off x="2934532" y="4316397"/>
            <a:ext cx="6038850" cy="2362200"/>
          </a:xfrm>
          <a:prstGeom prst="rect">
            <a:avLst/>
          </a:prstGeom>
        </p:spPr>
      </p:pic>
      <p:sp>
        <p:nvSpPr>
          <p:cNvPr id="8" name="Slide Number Placeholder 7">
            <a:extLst>
              <a:ext uri="{FF2B5EF4-FFF2-40B4-BE49-F238E27FC236}">
                <a16:creationId xmlns:a16="http://schemas.microsoft.com/office/drawing/2014/main" id="{B618D5A3-038D-B53A-E45B-5E3596B16E63}"/>
              </a:ext>
            </a:extLst>
          </p:cNvPr>
          <p:cNvSpPr>
            <a:spLocks noGrp="1"/>
          </p:cNvSpPr>
          <p:nvPr>
            <p:ph type="sldNum" sz="quarter" idx="12"/>
          </p:nvPr>
        </p:nvSpPr>
        <p:spPr/>
        <p:txBody>
          <a:bodyPr/>
          <a:lstStyle/>
          <a:p>
            <a:fld id="{B38DACB5-71A6-497D-9391-3A4BF49B0DC9}" type="slidenum">
              <a:rPr lang="en-US" smtClean="0"/>
              <a:t>26</a:t>
            </a:fld>
            <a:endParaRPr lang="en-US"/>
          </a:p>
        </p:txBody>
      </p:sp>
    </p:spTree>
    <p:extLst>
      <p:ext uri="{BB962C8B-B14F-4D97-AF65-F5344CB8AC3E}">
        <p14:creationId xmlns:p14="http://schemas.microsoft.com/office/powerpoint/2010/main" val="273723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47C9-BCB8-9E7F-EA78-D0AEED874090}"/>
              </a:ext>
            </a:extLst>
          </p:cNvPr>
          <p:cNvSpPr>
            <a:spLocks noGrp="1"/>
          </p:cNvSpPr>
          <p:nvPr>
            <p:ph type="title"/>
          </p:nvPr>
        </p:nvSpPr>
        <p:spPr/>
        <p:txBody>
          <a:bodyPr/>
          <a:lstStyle/>
          <a:p>
            <a:r>
              <a:rPr lang="en-US" dirty="0"/>
              <a:t>Line encoding Schemes</a:t>
            </a:r>
          </a:p>
        </p:txBody>
      </p:sp>
      <p:sp>
        <p:nvSpPr>
          <p:cNvPr id="3" name="Content Placeholder 2">
            <a:extLst>
              <a:ext uri="{FF2B5EF4-FFF2-40B4-BE49-F238E27FC236}">
                <a16:creationId xmlns:a16="http://schemas.microsoft.com/office/drawing/2014/main" id="{C6125996-0563-9D2F-00F4-D547517E1239}"/>
              </a:ext>
            </a:extLst>
          </p:cNvPr>
          <p:cNvSpPr>
            <a:spLocks noGrp="1"/>
          </p:cNvSpPr>
          <p:nvPr>
            <p:ph idx="1"/>
          </p:nvPr>
        </p:nvSpPr>
        <p:spPr/>
        <p:txBody>
          <a:bodyPr/>
          <a:lstStyle/>
          <a:p>
            <a:r>
              <a:rPr lang="en-US" dirty="0"/>
              <a:t>We can roughly divide line encoding into five different schemes</a:t>
            </a:r>
          </a:p>
          <a:p>
            <a:pPr lvl="1"/>
            <a:r>
              <a:rPr lang="en-US" dirty="0"/>
              <a:t>Unipolar</a:t>
            </a:r>
          </a:p>
          <a:p>
            <a:pPr lvl="1"/>
            <a:r>
              <a:rPr lang="en-US" dirty="0"/>
              <a:t>Polar</a:t>
            </a:r>
          </a:p>
          <a:p>
            <a:pPr lvl="1"/>
            <a:r>
              <a:rPr lang="en-US" dirty="0"/>
              <a:t>Bipolar</a:t>
            </a:r>
          </a:p>
          <a:p>
            <a:pPr lvl="1"/>
            <a:r>
              <a:rPr lang="en-US" dirty="0"/>
              <a:t>Multilevel</a:t>
            </a:r>
          </a:p>
          <a:p>
            <a:pPr lvl="1"/>
            <a:r>
              <a:rPr lang="en-US" dirty="0" err="1"/>
              <a:t>Multitransition</a:t>
            </a:r>
            <a:endParaRPr lang="en-US" dirty="0"/>
          </a:p>
        </p:txBody>
      </p:sp>
      <p:sp>
        <p:nvSpPr>
          <p:cNvPr id="7" name="Slide Number Placeholder 6">
            <a:extLst>
              <a:ext uri="{FF2B5EF4-FFF2-40B4-BE49-F238E27FC236}">
                <a16:creationId xmlns:a16="http://schemas.microsoft.com/office/drawing/2014/main" id="{F835AE37-0974-9671-5AD0-42E6E0BF862C}"/>
              </a:ext>
            </a:extLst>
          </p:cNvPr>
          <p:cNvSpPr>
            <a:spLocks noGrp="1"/>
          </p:cNvSpPr>
          <p:nvPr>
            <p:ph type="sldNum" sz="quarter" idx="12"/>
          </p:nvPr>
        </p:nvSpPr>
        <p:spPr/>
        <p:txBody>
          <a:bodyPr/>
          <a:lstStyle/>
          <a:p>
            <a:fld id="{B38DACB5-71A6-497D-9391-3A4BF49B0DC9}" type="slidenum">
              <a:rPr lang="en-US" smtClean="0"/>
              <a:t>27</a:t>
            </a:fld>
            <a:endParaRPr lang="en-US"/>
          </a:p>
        </p:txBody>
      </p:sp>
    </p:spTree>
    <p:extLst>
      <p:ext uri="{BB962C8B-B14F-4D97-AF65-F5344CB8AC3E}">
        <p14:creationId xmlns:p14="http://schemas.microsoft.com/office/powerpoint/2010/main" val="639733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A39D-5710-8340-3075-E08C806DBA00}"/>
              </a:ext>
            </a:extLst>
          </p:cNvPr>
          <p:cNvSpPr>
            <a:spLocks noGrp="1"/>
          </p:cNvSpPr>
          <p:nvPr>
            <p:ph type="title"/>
          </p:nvPr>
        </p:nvSpPr>
        <p:spPr/>
        <p:txBody>
          <a:bodyPr/>
          <a:lstStyle/>
          <a:p>
            <a:r>
              <a:rPr lang="en-US" dirty="0"/>
              <a:t>Unipolar</a:t>
            </a:r>
          </a:p>
        </p:txBody>
      </p:sp>
      <p:sp>
        <p:nvSpPr>
          <p:cNvPr id="3" name="Content Placeholder 2">
            <a:extLst>
              <a:ext uri="{FF2B5EF4-FFF2-40B4-BE49-F238E27FC236}">
                <a16:creationId xmlns:a16="http://schemas.microsoft.com/office/drawing/2014/main" id="{5199567E-E04C-737B-2AF8-CB5B966AD0D6}"/>
              </a:ext>
            </a:extLst>
          </p:cNvPr>
          <p:cNvSpPr>
            <a:spLocks noGrp="1"/>
          </p:cNvSpPr>
          <p:nvPr>
            <p:ph idx="1"/>
          </p:nvPr>
        </p:nvSpPr>
        <p:spPr/>
        <p:txBody>
          <a:bodyPr>
            <a:normAutofit/>
          </a:bodyPr>
          <a:lstStyle/>
          <a:p>
            <a:pPr algn="l"/>
            <a:r>
              <a:rPr lang="en-US" b="0" i="0" u="none" strike="noStrike" baseline="0" dirty="0">
                <a:latin typeface="+mn-lt"/>
              </a:rPr>
              <a:t>In a unipolar scheme, all the signal levels are on one side of the time axis, either above or below.</a:t>
            </a:r>
          </a:p>
          <a:p>
            <a:pPr algn="l"/>
            <a:r>
              <a:rPr lang="en-US" b="0" i="0" u="none" strike="noStrike" baseline="0" dirty="0">
                <a:latin typeface="+mn-lt"/>
              </a:rPr>
              <a:t>NRZ (Non-Return-to-Zero) Traditionally, a unipolar scheme was designed as a non-return-to-zero (NRZ) scheme in which the positive voltage defines bit 1 and the zero voltage defines bit 0. </a:t>
            </a:r>
          </a:p>
          <a:p>
            <a:pPr algn="l"/>
            <a:r>
              <a:rPr lang="en-US" b="0" i="0" u="none" strike="noStrike" baseline="0" dirty="0">
                <a:latin typeface="+mn-lt"/>
              </a:rPr>
              <a:t>It is called NRZ because the signal does not return to zero at the middle of the bit.</a:t>
            </a:r>
            <a:endParaRPr lang="en-US" dirty="0">
              <a:latin typeface="+mn-lt"/>
            </a:endParaRPr>
          </a:p>
        </p:txBody>
      </p:sp>
      <p:pic>
        <p:nvPicPr>
          <p:cNvPr id="6" name="Picture 5">
            <a:extLst>
              <a:ext uri="{FF2B5EF4-FFF2-40B4-BE49-F238E27FC236}">
                <a16:creationId xmlns:a16="http://schemas.microsoft.com/office/drawing/2014/main" id="{ED90EAF4-EC7F-79A9-0BC7-F1E075D70A8E}"/>
              </a:ext>
            </a:extLst>
          </p:cNvPr>
          <p:cNvPicPr>
            <a:picLocks noChangeAspect="1"/>
          </p:cNvPicPr>
          <p:nvPr/>
        </p:nvPicPr>
        <p:blipFill>
          <a:blip r:embed="rId2"/>
          <a:stretch>
            <a:fillRect/>
          </a:stretch>
        </p:blipFill>
        <p:spPr>
          <a:xfrm>
            <a:off x="5737980" y="4803235"/>
            <a:ext cx="4614560" cy="2004304"/>
          </a:xfrm>
          <a:prstGeom prst="rect">
            <a:avLst/>
          </a:prstGeom>
        </p:spPr>
      </p:pic>
      <p:sp>
        <p:nvSpPr>
          <p:cNvPr id="9" name="Slide Number Placeholder 8">
            <a:extLst>
              <a:ext uri="{FF2B5EF4-FFF2-40B4-BE49-F238E27FC236}">
                <a16:creationId xmlns:a16="http://schemas.microsoft.com/office/drawing/2014/main" id="{7479C250-A0AE-6D25-8E65-E1C27A84628A}"/>
              </a:ext>
            </a:extLst>
          </p:cNvPr>
          <p:cNvSpPr>
            <a:spLocks noGrp="1"/>
          </p:cNvSpPr>
          <p:nvPr>
            <p:ph type="sldNum" sz="quarter" idx="12"/>
          </p:nvPr>
        </p:nvSpPr>
        <p:spPr/>
        <p:txBody>
          <a:bodyPr/>
          <a:lstStyle/>
          <a:p>
            <a:fld id="{B38DACB5-71A6-497D-9391-3A4BF49B0DC9}" type="slidenum">
              <a:rPr lang="en-US" smtClean="0"/>
              <a:t>28</a:t>
            </a:fld>
            <a:endParaRPr lang="en-US"/>
          </a:p>
        </p:txBody>
      </p:sp>
    </p:spTree>
    <p:extLst>
      <p:ext uri="{BB962C8B-B14F-4D97-AF65-F5344CB8AC3E}">
        <p14:creationId xmlns:p14="http://schemas.microsoft.com/office/powerpoint/2010/main" val="961230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72BB-0E46-3530-ED02-3D15F3283B0E}"/>
              </a:ext>
            </a:extLst>
          </p:cNvPr>
          <p:cNvSpPr>
            <a:spLocks noGrp="1"/>
          </p:cNvSpPr>
          <p:nvPr>
            <p:ph type="title"/>
          </p:nvPr>
        </p:nvSpPr>
        <p:spPr/>
        <p:txBody>
          <a:bodyPr/>
          <a:lstStyle/>
          <a:p>
            <a:r>
              <a:rPr lang="en-US" dirty="0"/>
              <a:t>Unipolar</a:t>
            </a:r>
          </a:p>
        </p:txBody>
      </p:sp>
      <p:sp>
        <p:nvSpPr>
          <p:cNvPr id="3" name="Content Placeholder 2">
            <a:extLst>
              <a:ext uri="{FF2B5EF4-FFF2-40B4-BE49-F238E27FC236}">
                <a16:creationId xmlns:a16="http://schemas.microsoft.com/office/drawing/2014/main" id="{0D84150A-27DC-BB94-C38B-CF9AEACECD25}"/>
              </a:ext>
            </a:extLst>
          </p:cNvPr>
          <p:cNvSpPr>
            <a:spLocks noGrp="1"/>
          </p:cNvSpPr>
          <p:nvPr>
            <p:ph idx="1"/>
          </p:nvPr>
        </p:nvSpPr>
        <p:spPr/>
        <p:txBody>
          <a:bodyPr/>
          <a:lstStyle/>
          <a:p>
            <a:r>
              <a:rPr lang="en-US" dirty="0"/>
              <a:t>RZ(Return-to-Zero)</a:t>
            </a:r>
          </a:p>
        </p:txBody>
      </p:sp>
      <p:pic>
        <p:nvPicPr>
          <p:cNvPr id="6" name="Picture 5">
            <a:extLst>
              <a:ext uri="{FF2B5EF4-FFF2-40B4-BE49-F238E27FC236}">
                <a16:creationId xmlns:a16="http://schemas.microsoft.com/office/drawing/2014/main" id="{3C092F67-2800-46E6-2FDC-63BCC677D6B4}"/>
              </a:ext>
            </a:extLst>
          </p:cNvPr>
          <p:cNvPicPr>
            <a:picLocks noChangeAspect="1"/>
          </p:cNvPicPr>
          <p:nvPr/>
        </p:nvPicPr>
        <p:blipFill>
          <a:blip r:embed="rId2"/>
          <a:stretch>
            <a:fillRect/>
          </a:stretch>
        </p:blipFill>
        <p:spPr>
          <a:xfrm>
            <a:off x="535110" y="2647496"/>
            <a:ext cx="10944225" cy="3914775"/>
          </a:xfrm>
          <a:prstGeom prst="rect">
            <a:avLst/>
          </a:prstGeom>
        </p:spPr>
      </p:pic>
      <p:sp>
        <p:nvSpPr>
          <p:cNvPr id="9" name="Slide Number Placeholder 8">
            <a:extLst>
              <a:ext uri="{FF2B5EF4-FFF2-40B4-BE49-F238E27FC236}">
                <a16:creationId xmlns:a16="http://schemas.microsoft.com/office/drawing/2014/main" id="{AAB47CD3-9415-6D95-628C-66ACB477DC30}"/>
              </a:ext>
            </a:extLst>
          </p:cNvPr>
          <p:cNvSpPr>
            <a:spLocks noGrp="1"/>
          </p:cNvSpPr>
          <p:nvPr>
            <p:ph type="sldNum" sz="quarter" idx="12"/>
          </p:nvPr>
        </p:nvSpPr>
        <p:spPr/>
        <p:txBody>
          <a:bodyPr/>
          <a:lstStyle/>
          <a:p>
            <a:fld id="{B38DACB5-71A6-497D-9391-3A4BF49B0DC9}" type="slidenum">
              <a:rPr lang="en-US" smtClean="0"/>
              <a:t>29</a:t>
            </a:fld>
            <a:endParaRPr lang="en-US"/>
          </a:p>
        </p:txBody>
      </p:sp>
    </p:spTree>
    <p:extLst>
      <p:ext uri="{BB962C8B-B14F-4D97-AF65-F5344CB8AC3E}">
        <p14:creationId xmlns:p14="http://schemas.microsoft.com/office/powerpoint/2010/main" val="90783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0A77-1ADA-0DEB-CA3B-5590ABAC6A86}"/>
              </a:ext>
            </a:extLst>
          </p:cNvPr>
          <p:cNvSpPr>
            <a:spLocks noGrp="1"/>
          </p:cNvSpPr>
          <p:nvPr>
            <p:ph type="title"/>
          </p:nvPr>
        </p:nvSpPr>
        <p:spPr/>
        <p:txBody>
          <a:bodyPr/>
          <a:lstStyle/>
          <a:p>
            <a:r>
              <a:rPr lang="en-US" dirty="0"/>
              <a:t>Analog and Digital</a:t>
            </a:r>
          </a:p>
        </p:txBody>
      </p:sp>
      <p:sp>
        <p:nvSpPr>
          <p:cNvPr id="3" name="Content Placeholder 2">
            <a:extLst>
              <a:ext uri="{FF2B5EF4-FFF2-40B4-BE49-F238E27FC236}">
                <a16:creationId xmlns:a16="http://schemas.microsoft.com/office/drawing/2014/main" id="{BB88FA25-CBBA-657A-D6A1-8BA2C1F0FA8D}"/>
              </a:ext>
            </a:extLst>
          </p:cNvPr>
          <p:cNvSpPr>
            <a:spLocks noGrp="1"/>
          </p:cNvSpPr>
          <p:nvPr>
            <p:ph idx="1"/>
          </p:nvPr>
        </p:nvSpPr>
        <p:spPr/>
        <p:txBody>
          <a:bodyPr>
            <a:normAutofit/>
          </a:bodyPr>
          <a:lstStyle/>
          <a:p>
            <a:r>
              <a:rPr lang="en-US" dirty="0">
                <a:latin typeface="+mn-lt"/>
              </a:rPr>
              <a:t>Analog and Digital signal</a:t>
            </a:r>
          </a:p>
          <a:p>
            <a:pPr lvl="1"/>
            <a:r>
              <a:rPr lang="en-US" b="0" i="0" u="none" strike="noStrike" baseline="0" dirty="0">
                <a:latin typeface="+mn-lt"/>
              </a:rPr>
              <a:t>An analog signal has infinitely many levels of intensity over a period of time. As the wave moves from value </a:t>
            </a:r>
            <a:r>
              <a:rPr lang="en-US" b="0" i="1" u="none" strike="noStrike" baseline="0" dirty="0">
                <a:latin typeface="+mn-lt"/>
              </a:rPr>
              <a:t>A </a:t>
            </a:r>
            <a:r>
              <a:rPr lang="en-US" b="0" i="0" u="none" strike="noStrike" baseline="0" dirty="0">
                <a:latin typeface="+mn-lt"/>
              </a:rPr>
              <a:t>to value </a:t>
            </a:r>
            <a:r>
              <a:rPr lang="en-US" b="0" i="1" u="none" strike="noStrike" baseline="0" dirty="0">
                <a:latin typeface="+mn-lt"/>
              </a:rPr>
              <a:t>B, </a:t>
            </a:r>
            <a:r>
              <a:rPr lang="en-US" b="0" i="0" u="none" strike="noStrike" baseline="0" dirty="0">
                <a:latin typeface="+mn-lt"/>
              </a:rPr>
              <a:t>it passes through and includes an infinite number of values along its path. </a:t>
            </a:r>
          </a:p>
          <a:p>
            <a:pPr lvl="1"/>
            <a:r>
              <a:rPr lang="en-US" b="0" i="0" u="none" strike="noStrike" baseline="0" dirty="0">
                <a:latin typeface="+mn-lt"/>
              </a:rPr>
              <a:t>A digital signal, on the other hand, can have only a limited number of defined values. Although each value can be any number, it is often as simple as 1 and 0.</a:t>
            </a:r>
            <a:endParaRPr lang="en-US" dirty="0">
              <a:latin typeface="+mn-lt"/>
            </a:endParaRPr>
          </a:p>
        </p:txBody>
      </p:sp>
      <p:pic>
        <p:nvPicPr>
          <p:cNvPr id="5" name="Picture 4">
            <a:extLst>
              <a:ext uri="{FF2B5EF4-FFF2-40B4-BE49-F238E27FC236}">
                <a16:creationId xmlns:a16="http://schemas.microsoft.com/office/drawing/2014/main" id="{9C829E24-E1C8-5D79-87A7-748BBF870670}"/>
              </a:ext>
            </a:extLst>
          </p:cNvPr>
          <p:cNvPicPr>
            <a:picLocks noChangeAspect="1"/>
          </p:cNvPicPr>
          <p:nvPr/>
        </p:nvPicPr>
        <p:blipFill>
          <a:blip r:embed="rId2"/>
          <a:stretch>
            <a:fillRect/>
          </a:stretch>
        </p:blipFill>
        <p:spPr>
          <a:xfrm>
            <a:off x="4730826" y="4419244"/>
            <a:ext cx="5819775" cy="2028825"/>
          </a:xfrm>
          <a:prstGeom prst="rect">
            <a:avLst/>
          </a:prstGeom>
        </p:spPr>
      </p:pic>
      <p:sp>
        <p:nvSpPr>
          <p:cNvPr id="8" name="Slide Number Placeholder 7">
            <a:extLst>
              <a:ext uri="{FF2B5EF4-FFF2-40B4-BE49-F238E27FC236}">
                <a16:creationId xmlns:a16="http://schemas.microsoft.com/office/drawing/2014/main" id="{0190EAB6-699D-6434-45DB-C62567803522}"/>
              </a:ext>
            </a:extLst>
          </p:cNvPr>
          <p:cNvSpPr>
            <a:spLocks noGrp="1"/>
          </p:cNvSpPr>
          <p:nvPr>
            <p:ph type="sldNum" sz="quarter" idx="12"/>
          </p:nvPr>
        </p:nvSpPr>
        <p:spPr/>
        <p:txBody>
          <a:bodyPr/>
          <a:lstStyle/>
          <a:p>
            <a:fld id="{B38DACB5-71A6-497D-9391-3A4BF49B0DC9}" type="slidenum">
              <a:rPr lang="en-US" smtClean="0"/>
              <a:t>3</a:t>
            </a:fld>
            <a:endParaRPr lang="en-US"/>
          </a:p>
        </p:txBody>
      </p:sp>
    </p:spTree>
    <p:extLst>
      <p:ext uri="{BB962C8B-B14F-4D97-AF65-F5344CB8AC3E}">
        <p14:creationId xmlns:p14="http://schemas.microsoft.com/office/powerpoint/2010/main" val="1268239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6154-E6D5-7230-7C7C-84C149BD2EA9}"/>
              </a:ext>
            </a:extLst>
          </p:cNvPr>
          <p:cNvSpPr>
            <a:spLocks noGrp="1"/>
          </p:cNvSpPr>
          <p:nvPr>
            <p:ph type="title"/>
          </p:nvPr>
        </p:nvSpPr>
        <p:spPr/>
        <p:txBody>
          <a:bodyPr/>
          <a:lstStyle/>
          <a:p>
            <a:r>
              <a:rPr lang="en-US" dirty="0"/>
              <a:t>Polar</a:t>
            </a:r>
          </a:p>
        </p:txBody>
      </p:sp>
      <p:sp>
        <p:nvSpPr>
          <p:cNvPr id="3" name="Content Placeholder 2">
            <a:extLst>
              <a:ext uri="{FF2B5EF4-FFF2-40B4-BE49-F238E27FC236}">
                <a16:creationId xmlns:a16="http://schemas.microsoft.com/office/drawing/2014/main" id="{703112F7-5BEC-235E-5E3D-BDE7784C54C6}"/>
              </a:ext>
            </a:extLst>
          </p:cNvPr>
          <p:cNvSpPr>
            <a:spLocks noGrp="1"/>
          </p:cNvSpPr>
          <p:nvPr>
            <p:ph idx="1"/>
          </p:nvPr>
        </p:nvSpPr>
        <p:spPr/>
        <p:txBody>
          <a:bodyPr>
            <a:normAutofit lnSpcReduction="10000"/>
          </a:bodyPr>
          <a:lstStyle/>
          <a:p>
            <a:pPr algn="l"/>
            <a:r>
              <a:rPr lang="en-US" dirty="0">
                <a:latin typeface="+mn-lt"/>
              </a:rPr>
              <a:t>In polar scheme, </a:t>
            </a:r>
            <a:r>
              <a:rPr lang="en-US" b="0" i="0" u="none" strike="noStrike" baseline="0" dirty="0">
                <a:latin typeface="+mn-lt"/>
              </a:rPr>
              <a:t>the voltages are on the both sides of the time axis. For example, the voltage level for 0 can be positive and the voltage level for 1 can be negative.</a:t>
            </a:r>
          </a:p>
          <a:p>
            <a:pPr algn="l"/>
            <a:r>
              <a:rPr lang="en-US" dirty="0">
                <a:latin typeface="+mn-lt"/>
              </a:rPr>
              <a:t>NRZ-L(Non-Return-to-Zero): </a:t>
            </a:r>
            <a:r>
              <a:rPr lang="en-US" b="0" i="0" u="none" strike="noStrike" baseline="0" dirty="0">
                <a:latin typeface="+mn-lt"/>
              </a:rPr>
              <a:t>In polar NRZ encoding, we use two levels of voltage amplitude. </a:t>
            </a:r>
          </a:p>
          <a:p>
            <a:pPr algn="l"/>
            <a:r>
              <a:rPr lang="en-US" b="0" i="0" u="none" strike="noStrike" baseline="0" dirty="0">
                <a:latin typeface="+mn-lt"/>
              </a:rPr>
              <a:t>We can have two versions of polar NRZ: </a:t>
            </a:r>
            <a:r>
              <a:rPr lang="en-US" b="1" i="0" u="none" strike="noStrike" baseline="0" dirty="0">
                <a:latin typeface="+mn-lt"/>
              </a:rPr>
              <a:t>NRZ-L</a:t>
            </a:r>
            <a:r>
              <a:rPr lang="en-US" b="0" i="0" u="none" strike="noStrike" baseline="0" dirty="0">
                <a:latin typeface="+mn-lt"/>
              </a:rPr>
              <a:t> and </a:t>
            </a:r>
            <a:r>
              <a:rPr lang="en-US" b="1" i="0" u="none" strike="noStrike" baseline="0" dirty="0">
                <a:latin typeface="+mn-lt"/>
              </a:rPr>
              <a:t>NRZ-I</a:t>
            </a:r>
            <a:r>
              <a:rPr lang="en-US" b="0" i="0" u="none" strike="noStrike" baseline="0" dirty="0">
                <a:latin typeface="+mn-lt"/>
              </a:rPr>
              <a:t>. </a:t>
            </a:r>
          </a:p>
          <a:p>
            <a:pPr algn="l"/>
            <a:r>
              <a:rPr lang="en-US" b="0" i="0" u="none" strike="noStrike" baseline="0" dirty="0">
                <a:latin typeface="+mn-lt"/>
              </a:rPr>
              <a:t>NRZ-L (NRZ-Level), the level of the voltage determines the value of the bit. For instance in the example below negative voltage level represents binary value 1 and positive voltage level represents binary value 0.</a:t>
            </a:r>
          </a:p>
          <a:p>
            <a:pPr algn="l"/>
            <a:r>
              <a:rPr lang="en-US" b="0" i="0" u="none" strike="noStrike" baseline="0" dirty="0">
                <a:latin typeface="+mn-lt"/>
              </a:rPr>
              <a:t>In the second variation, NRZ-I (NRZ-Invert), the change or lack of change in the level of the voltage determines the value of the bit. If there is no change, the bit is 0; if there is a change, the bit is 1.</a:t>
            </a:r>
            <a:endParaRPr lang="en-US" dirty="0">
              <a:latin typeface="+mn-lt"/>
            </a:endParaRPr>
          </a:p>
        </p:txBody>
      </p:sp>
      <p:sp>
        <p:nvSpPr>
          <p:cNvPr id="7" name="Slide Number Placeholder 6">
            <a:extLst>
              <a:ext uri="{FF2B5EF4-FFF2-40B4-BE49-F238E27FC236}">
                <a16:creationId xmlns:a16="http://schemas.microsoft.com/office/drawing/2014/main" id="{6A9C0FE3-C08F-1D9E-A0AE-0EAABE8F738D}"/>
              </a:ext>
            </a:extLst>
          </p:cNvPr>
          <p:cNvSpPr>
            <a:spLocks noGrp="1"/>
          </p:cNvSpPr>
          <p:nvPr>
            <p:ph type="sldNum" sz="quarter" idx="12"/>
          </p:nvPr>
        </p:nvSpPr>
        <p:spPr/>
        <p:txBody>
          <a:bodyPr/>
          <a:lstStyle/>
          <a:p>
            <a:fld id="{B38DACB5-71A6-497D-9391-3A4BF49B0DC9}" type="slidenum">
              <a:rPr lang="en-US" smtClean="0"/>
              <a:t>30</a:t>
            </a:fld>
            <a:endParaRPr lang="en-US"/>
          </a:p>
        </p:txBody>
      </p:sp>
    </p:spTree>
    <p:extLst>
      <p:ext uri="{BB962C8B-B14F-4D97-AF65-F5344CB8AC3E}">
        <p14:creationId xmlns:p14="http://schemas.microsoft.com/office/powerpoint/2010/main" val="188913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41E2-C2F6-EF06-5AAF-63F61F975944}"/>
              </a:ext>
            </a:extLst>
          </p:cNvPr>
          <p:cNvSpPr>
            <a:spLocks noGrp="1"/>
          </p:cNvSpPr>
          <p:nvPr>
            <p:ph type="title"/>
          </p:nvPr>
        </p:nvSpPr>
        <p:spPr/>
        <p:txBody>
          <a:bodyPr/>
          <a:lstStyle/>
          <a:p>
            <a:r>
              <a:rPr lang="en-US" dirty="0"/>
              <a:t>Polar</a:t>
            </a:r>
          </a:p>
        </p:txBody>
      </p:sp>
      <p:sp>
        <p:nvSpPr>
          <p:cNvPr id="3" name="Content Placeholder 2">
            <a:extLst>
              <a:ext uri="{FF2B5EF4-FFF2-40B4-BE49-F238E27FC236}">
                <a16:creationId xmlns:a16="http://schemas.microsoft.com/office/drawing/2014/main" id="{42EA683F-E159-DCEB-065B-8E8D53470099}"/>
              </a:ext>
            </a:extLst>
          </p:cNvPr>
          <p:cNvSpPr>
            <a:spLocks noGrp="1"/>
          </p:cNvSpPr>
          <p:nvPr>
            <p:ph idx="1"/>
          </p:nvPr>
        </p:nvSpPr>
        <p:spPr/>
        <p:txBody>
          <a:bodyPr/>
          <a:lstStyle/>
          <a:p>
            <a:r>
              <a:rPr lang="en-US" dirty="0"/>
              <a:t>Example: Data = 01001110. </a:t>
            </a:r>
          </a:p>
          <a:p>
            <a:pPr marL="0" indent="0">
              <a:buNone/>
            </a:pPr>
            <a:endParaRPr lang="en-US" dirty="0"/>
          </a:p>
        </p:txBody>
      </p:sp>
      <p:pic>
        <p:nvPicPr>
          <p:cNvPr id="6" name="Picture 5">
            <a:extLst>
              <a:ext uri="{FF2B5EF4-FFF2-40B4-BE49-F238E27FC236}">
                <a16:creationId xmlns:a16="http://schemas.microsoft.com/office/drawing/2014/main" id="{A14376B1-7EB8-E588-321C-6E6E57592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60" y="2587841"/>
            <a:ext cx="7091641" cy="4141104"/>
          </a:xfrm>
          <a:prstGeom prst="rect">
            <a:avLst/>
          </a:prstGeom>
        </p:spPr>
      </p:pic>
      <p:sp>
        <p:nvSpPr>
          <p:cNvPr id="9" name="Slide Number Placeholder 8">
            <a:extLst>
              <a:ext uri="{FF2B5EF4-FFF2-40B4-BE49-F238E27FC236}">
                <a16:creationId xmlns:a16="http://schemas.microsoft.com/office/drawing/2014/main" id="{E4A95064-4BBC-22D4-3A7E-270C3860D60E}"/>
              </a:ext>
            </a:extLst>
          </p:cNvPr>
          <p:cNvSpPr>
            <a:spLocks noGrp="1"/>
          </p:cNvSpPr>
          <p:nvPr>
            <p:ph type="sldNum" sz="quarter" idx="12"/>
          </p:nvPr>
        </p:nvSpPr>
        <p:spPr/>
        <p:txBody>
          <a:bodyPr/>
          <a:lstStyle/>
          <a:p>
            <a:fld id="{B38DACB5-71A6-497D-9391-3A4BF49B0DC9}" type="slidenum">
              <a:rPr lang="en-US" smtClean="0"/>
              <a:t>31</a:t>
            </a:fld>
            <a:endParaRPr lang="en-US"/>
          </a:p>
        </p:txBody>
      </p:sp>
    </p:spTree>
    <p:extLst>
      <p:ext uri="{BB962C8B-B14F-4D97-AF65-F5344CB8AC3E}">
        <p14:creationId xmlns:p14="http://schemas.microsoft.com/office/powerpoint/2010/main" val="4090685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407D-CA0F-B4AD-5E53-246E7BBC37F5}"/>
              </a:ext>
            </a:extLst>
          </p:cNvPr>
          <p:cNvSpPr>
            <a:spLocks noGrp="1"/>
          </p:cNvSpPr>
          <p:nvPr>
            <p:ph type="title"/>
          </p:nvPr>
        </p:nvSpPr>
        <p:spPr/>
        <p:txBody>
          <a:bodyPr/>
          <a:lstStyle/>
          <a:p>
            <a:r>
              <a:rPr lang="en-US" dirty="0"/>
              <a:t>Polar</a:t>
            </a:r>
          </a:p>
        </p:txBody>
      </p:sp>
      <p:sp>
        <p:nvSpPr>
          <p:cNvPr id="3" name="Content Placeholder 2">
            <a:extLst>
              <a:ext uri="{FF2B5EF4-FFF2-40B4-BE49-F238E27FC236}">
                <a16:creationId xmlns:a16="http://schemas.microsoft.com/office/drawing/2014/main" id="{2394B2D0-B9F7-4121-7204-70EFCC59398F}"/>
              </a:ext>
            </a:extLst>
          </p:cNvPr>
          <p:cNvSpPr>
            <a:spLocks noGrp="1"/>
          </p:cNvSpPr>
          <p:nvPr>
            <p:ph idx="1"/>
          </p:nvPr>
        </p:nvSpPr>
        <p:spPr/>
        <p:txBody>
          <a:bodyPr>
            <a:normAutofit/>
          </a:bodyPr>
          <a:lstStyle/>
          <a:p>
            <a:r>
              <a:rPr lang="en-US" dirty="0">
                <a:latin typeface="+mn-lt"/>
              </a:rPr>
              <a:t>RZ(Return-to-Zero)</a:t>
            </a:r>
          </a:p>
          <a:p>
            <a:r>
              <a:rPr lang="en-US" b="0" i="0" u="none" strike="noStrike" baseline="0" dirty="0">
                <a:latin typeface="+mn-lt"/>
              </a:rPr>
              <a:t>The signal changes not between bits but during the bit. </a:t>
            </a:r>
            <a:r>
              <a:rPr lang="en-US" dirty="0">
                <a:latin typeface="+mn-lt"/>
              </a:rPr>
              <a:t>In this scheme signal goes to 0 in the middle of each bit.</a:t>
            </a:r>
            <a:r>
              <a:rPr lang="en-US" b="0" i="0" u="none" strike="noStrike" baseline="0" dirty="0">
                <a:latin typeface="+mn-lt"/>
              </a:rPr>
              <a:t> It remains there until the beginning of the next bit. </a:t>
            </a:r>
          </a:p>
        </p:txBody>
      </p:sp>
      <p:pic>
        <p:nvPicPr>
          <p:cNvPr id="6" name="Picture 5">
            <a:extLst>
              <a:ext uri="{FF2B5EF4-FFF2-40B4-BE49-F238E27FC236}">
                <a16:creationId xmlns:a16="http://schemas.microsoft.com/office/drawing/2014/main" id="{BB077D21-1F76-F1BA-D1A7-EABD0FC01314}"/>
              </a:ext>
            </a:extLst>
          </p:cNvPr>
          <p:cNvPicPr>
            <a:picLocks noChangeAspect="1"/>
          </p:cNvPicPr>
          <p:nvPr/>
        </p:nvPicPr>
        <p:blipFill>
          <a:blip r:embed="rId2"/>
          <a:stretch>
            <a:fillRect/>
          </a:stretch>
        </p:blipFill>
        <p:spPr>
          <a:xfrm>
            <a:off x="2435110" y="3532249"/>
            <a:ext cx="6265006" cy="3152081"/>
          </a:xfrm>
          <a:prstGeom prst="rect">
            <a:avLst/>
          </a:prstGeom>
        </p:spPr>
      </p:pic>
      <p:sp>
        <p:nvSpPr>
          <p:cNvPr id="9" name="Slide Number Placeholder 8">
            <a:extLst>
              <a:ext uri="{FF2B5EF4-FFF2-40B4-BE49-F238E27FC236}">
                <a16:creationId xmlns:a16="http://schemas.microsoft.com/office/drawing/2014/main" id="{C199501D-1B41-76AF-787F-72511AE0F9CA}"/>
              </a:ext>
            </a:extLst>
          </p:cNvPr>
          <p:cNvSpPr>
            <a:spLocks noGrp="1"/>
          </p:cNvSpPr>
          <p:nvPr>
            <p:ph type="sldNum" sz="quarter" idx="12"/>
          </p:nvPr>
        </p:nvSpPr>
        <p:spPr/>
        <p:txBody>
          <a:bodyPr/>
          <a:lstStyle/>
          <a:p>
            <a:fld id="{B38DACB5-71A6-497D-9391-3A4BF49B0DC9}" type="slidenum">
              <a:rPr lang="en-US" smtClean="0"/>
              <a:t>32</a:t>
            </a:fld>
            <a:endParaRPr lang="en-US"/>
          </a:p>
        </p:txBody>
      </p:sp>
    </p:spTree>
    <p:extLst>
      <p:ext uri="{BB962C8B-B14F-4D97-AF65-F5344CB8AC3E}">
        <p14:creationId xmlns:p14="http://schemas.microsoft.com/office/powerpoint/2010/main" val="2788118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DF46-3855-8EB5-5FBE-1547DDADDB3A}"/>
              </a:ext>
            </a:extLst>
          </p:cNvPr>
          <p:cNvSpPr>
            <a:spLocks noGrp="1"/>
          </p:cNvSpPr>
          <p:nvPr>
            <p:ph type="title"/>
          </p:nvPr>
        </p:nvSpPr>
        <p:spPr/>
        <p:txBody>
          <a:bodyPr/>
          <a:lstStyle/>
          <a:p>
            <a:r>
              <a:rPr lang="en-US" dirty="0"/>
              <a:t>Polar (RZ)</a:t>
            </a:r>
          </a:p>
        </p:txBody>
      </p:sp>
      <p:pic>
        <p:nvPicPr>
          <p:cNvPr id="6" name="Content Placeholder 5">
            <a:extLst>
              <a:ext uri="{FF2B5EF4-FFF2-40B4-BE49-F238E27FC236}">
                <a16:creationId xmlns:a16="http://schemas.microsoft.com/office/drawing/2014/main" id="{A95DAA7E-799A-D944-D2F1-6210844CE917}"/>
              </a:ext>
            </a:extLst>
          </p:cNvPr>
          <p:cNvPicPr>
            <a:picLocks noGrp="1" noChangeAspect="1"/>
          </p:cNvPicPr>
          <p:nvPr>
            <p:ph idx="1"/>
          </p:nvPr>
        </p:nvPicPr>
        <p:blipFill>
          <a:blip r:embed="rId2"/>
          <a:stretch>
            <a:fillRect/>
          </a:stretch>
        </p:blipFill>
        <p:spPr>
          <a:xfrm>
            <a:off x="1103684" y="2874059"/>
            <a:ext cx="8947150" cy="3067823"/>
          </a:xfrm>
        </p:spPr>
      </p:pic>
      <p:sp>
        <p:nvSpPr>
          <p:cNvPr id="9" name="Slide Number Placeholder 8">
            <a:extLst>
              <a:ext uri="{FF2B5EF4-FFF2-40B4-BE49-F238E27FC236}">
                <a16:creationId xmlns:a16="http://schemas.microsoft.com/office/drawing/2014/main" id="{964F3D57-478E-E53D-BBF0-2C7701962387}"/>
              </a:ext>
            </a:extLst>
          </p:cNvPr>
          <p:cNvSpPr>
            <a:spLocks noGrp="1"/>
          </p:cNvSpPr>
          <p:nvPr>
            <p:ph type="sldNum" sz="quarter" idx="12"/>
          </p:nvPr>
        </p:nvSpPr>
        <p:spPr/>
        <p:txBody>
          <a:bodyPr/>
          <a:lstStyle/>
          <a:p>
            <a:fld id="{B38DACB5-71A6-497D-9391-3A4BF49B0DC9}" type="slidenum">
              <a:rPr lang="en-US" smtClean="0"/>
              <a:t>33</a:t>
            </a:fld>
            <a:endParaRPr lang="en-US"/>
          </a:p>
        </p:txBody>
      </p:sp>
    </p:spTree>
    <p:extLst>
      <p:ext uri="{BB962C8B-B14F-4D97-AF65-F5344CB8AC3E}">
        <p14:creationId xmlns:p14="http://schemas.microsoft.com/office/powerpoint/2010/main" val="1279088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9863-5C27-9D99-4327-EB5BF95C50EA}"/>
              </a:ext>
            </a:extLst>
          </p:cNvPr>
          <p:cNvSpPr>
            <a:spLocks noGrp="1"/>
          </p:cNvSpPr>
          <p:nvPr>
            <p:ph type="title"/>
          </p:nvPr>
        </p:nvSpPr>
        <p:spPr/>
        <p:txBody>
          <a:bodyPr/>
          <a:lstStyle/>
          <a:p>
            <a:r>
              <a:rPr lang="en-US" dirty="0" err="1"/>
              <a:t>Biphase</a:t>
            </a:r>
            <a:r>
              <a:rPr lang="en-US" dirty="0"/>
              <a:t> : Manchester and Differential Manchester</a:t>
            </a:r>
          </a:p>
        </p:txBody>
      </p:sp>
      <p:sp>
        <p:nvSpPr>
          <p:cNvPr id="3" name="Content Placeholder 2">
            <a:extLst>
              <a:ext uri="{FF2B5EF4-FFF2-40B4-BE49-F238E27FC236}">
                <a16:creationId xmlns:a16="http://schemas.microsoft.com/office/drawing/2014/main" id="{6C83B815-D76B-FDDF-4C4D-B906E8970A47}"/>
              </a:ext>
            </a:extLst>
          </p:cNvPr>
          <p:cNvSpPr>
            <a:spLocks noGrp="1"/>
          </p:cNvSpPr>
          <p:nvPr>
            <p:ph idx="1"/>
          </p:nvPr>
        </p:nvSpPr>
        <p:spPr/>
        <p:txBody>
          <a:bodyPr>
            <a:normAutofit/>
          </a:bodyPr>
          <a:lstStyle/>
          <a:p>
            <a:r>
              <a:rPr lang="en-US" dirty="0">
                <a:latin typeface="+mn-lt"/>
              </a:rPr>
              <a:t>Manchester:</a:t>
            </a:r>
          </a:p>
          <a:p>
            <a:pPr lvl="1"/>
            <a:r>
              <a:rPr lang="en-US" b="0" i="0" u="none" strike="noStrike" baseline="0" dirty="0">
                <a:latin typeface="+mn-lt"/>
              </a:rPr>
              <a:t>In Manchester encoding, the duration of the bit is divided into two halves. </a:t>
            </a:r>
          </a:p>
          <a:p>
            <a:pPr lvl="1"/>
            <a:r>
              <a:rPr lang="en-US" b="0" i="0" u="none" strike="noStrike" baseline="0" dirty="0">
                <a:latin typeface="+mn-lt"/>
              </a:rPr>
              <a:t>The voltage remains at one level during the first half and moves to the other level in the second half. </a:t>
            </a:r>
          </a:p>
          <a:p>
            <a:pPr lvl="1"/>
            <a:r>
              <a:rPr lang="en-US" b="0" i="0" u="none" strike="noStrike" baseline="0" dirty="0">
                <a:latin typeface="+mn-lt"/>
              </a:rPr>
              <a:t>The transition at the middle of the bit provides synchronization.</a:t>
            </a:r>
          </a:p>
          <a:p>
            <a:pPr algn="l"/>
            <a:r>
              <a:rPr lang="en-US" dirty="0">
                <a:latin typeface="+mn-lt"/>
              </a:rPr>
              <a:t>Differential Manchester:</a:t>
            </a:r>
          </a:p>
          <a:p>
            <a:pPr lvl="1"/>
            <a:r>
              <a:rPr lang="en-US" b="0" i="0" u="none" strike="noStrike" baseline="0" dirty="0">
                <a:latin typeface="+mn-lt"/>
              </a:rPr>
              <a:t>There is always a transition at the middle of the bit, but the bit values are determined at the beginning of the bit.</a:t>
            </a:r>
          </a:p>
          <a:p>
            <a:pPr lvl="1"/>
            <a:r>
              <a:rPr lang="en-US" b="0" i="0" u="none" strike="noStrike" baseline="0" dirty="0">
                <a:latin typeface="+mn-lt"/>
              </a:rPr>
              <a:t>If the next bit is 0, there is a transition; if the next bit is 1, there is none.</a:t>
            </a:r>
            <a:endParaRPr lang="en-US" dirty="0">
              <a:latin typeface="+mn-lt"/>
            </a:endParaRPr>
          </a:p>
        </p:txBody>
      </p:sp>
      <p:sp>
        <p:nvSpPr>
          <p:cNvPr id="7" name="Slide Number Placeholder 6">
            <a:extLst>
              <a:ext uri="{FF2B5EF4-FFF2-40B4-BE49-F238E27FC236}">
                <a16:creationId xmlns:a16="http://schemas.microsoft.com/office/drawing/2014/main" id="{D9DD2083-DADA-AA71-204E-48790FFCFF41}"/>
              </a:ext>
            </a:extLst>
          </p:cNvPr>
          <p:cNvSpPr>
            <a:spLocks noGrp="1"/>
          </p:cNvSpPr>
          <p:nvPr>
            <p:ph type="sldNum" sz="quarter" idx="12"/>
          </p:nvPr>
        </p:nvSpPr>
        <p:spPr/>
        <p:txBody>
          <a:bodyPr/>
          <a:lstStyle/>
          <a:p>
            <a:fld id="{B38DACB5-71A6-497D-9391-3A4BF49B0DC9}" type="slidenum">
              <a:rPr lang="en-US" smtClean="0"/>
              <a:t>34</a:t>
            </a:fld>
            <a:endParaRPr lang="en-US"/>
          </a:p>
        </p:txBody>
      </p:sp>
    </p:spTree>
    <p:extLst>
      <p:ext uri="{BB962C8B-B14F-4D97-AF65-F5344CB8AC3E}">
        <p14:creationId xmlns:p14="http://schemas.microsoft.com/office/powerpoint/2010/main" val="208470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7F18-C638-6BAD-680B-04092612538E}"/>
              </a:ext>
            </a:extLst>
          </p:cNvPr>
          <p:cNvSpPr>
            <a:spLocks noGrp="1"/>
          </p:cNvSpPr>
          <p:nvPr>
            <p:ph type="title"/>
          </p:nvPr>
        </p:nvSpPr>
        <p:spPr/>
        <p:txBody>
          <a:bodyPr/>
          <a:lstStyle/>
          <a:p>
            <a:r>
              <a:rPr lang="en-US" dirty="0"/>
              <a:t>Example Manchester and Differential Manchester</a:t>
            </a:r>
          </a:p>
        </p:txBody>
      </p:sp>
      <p:pic>
        <p:nvPicPr>
          <p:cNvPr id="6" name="Content Placeholder 5">
            <a:extLst>
              <a:ext uri="{FF2B5EF4-FFF2-40B4-BE49-F238E27FC236}">
                <a16:creationId xmlns:a16="http://schemas.microsoft.com/office/drawing/2014/main" id="{EB9830B3-2541-F308-9524-FBE176EFFB87}"/>
              </a:ext>
            </a:extLst>
          </p:cNvPr>
          <p:cNvPicPr>
            <a:picLocks noGrp="1" noChangeAspect="1"/>
          </p:cNvPicPr>
          <p:nvPr>
            <p:ph idx="1"/>
          </p:nvPr>
        </p:nvPicPr>
        <p:blipFill>
          <a:blip r:embed="rId2"/>
          <a:stretch>
            <a:fillRect/>
          </a:stretch>
        </p:blipFill>
        <p:spPr>
          <a:xfrm>
            <a:off x="2290854" y="1946268"/>
            <a:ext cx="6968555" cy="4709782"/>
          </a:xfrm>
        </p:spPr>
      </p:pic>
      <p:sp>
        <p:nvSpPr>
          <p:cNvPr id="9" name="Slide Number Placeholder 8">
            <a:extLst>
              <a:ext uri="{FF2B5EF4-FFF2-40B4-BE49-F238E27FC236}">
                <a16:creationId xmlns:a16="http://schemas.microsoft.com/office/drawing/2014/main" id="{8EA374DD-0860-A8C2-D7D3-9C690C36BAF7}"/>
              </a:ext>
            </a:extLst>
          </p:cNvPr>
          <p:cNvSpPr>
            <a:spLocks noGrp="1"/>
          </p:cNvSpPr>
          <p:nvPr>
            <p:ph type="sldNum" sz="quarter" idx="12"/>
          </p:nvPr>
        </p:nvSpPr>
        <p:spPr/>
        <p:txBody>
          <a:bodyPr/>
          <a:lstStyle/>
          <a:p>
            <a:fld id="{B38DACB5-71A6-497D-9391-3A4BF49B0DC9}" type="slidenum">
              <a:rPr lang="en-US" smtClean="0"/>
              <a:t>35</a:t>
            </a:fld>
            <a:endParaRPr lang="en-US"/>
          </a:p>
        </p:txBody>
      </p:sp>
    </p:spTree>
    <p:extLst>
      <p:ext uri="{BB962C8B-B14F-4D97-AF65-F5344CB8AC3E}">
        <p14:creationId xmlns:p14="http://schemas.microsoft.com/office/powerpoint/2010/main" val="3253489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68E0-E496-446D-3F32-FBC5B07AB2E4}"/>
              </a:ext>
            </a:extLst>
          </p:cNvPr>
          <p:cNvSpPr>
            <a:spLocks noGrp="1"/>
          </p:cNvSpPr>
          <p:nvPr>
            <p:ph type="title"/>
          </p:nvPr>
        </p:nvSpPr>
        <p:spPr/>
        <p:txBody>
          <a:bodyPr/>
          <a:lstStyle/>
          <a:p>
            <a:r>
              <a:rPr lang="en-US" dirty="0"/>
              <a:t>Analog-to-Digital Conversion</a:t>
            </a:r>
          </a:p>
        </p:txBody>
      </p:sp>
      <p:sp>
        <p:nvSpPr>
          <p:cNvPr id="3" name="Content Placeholder 2">
            <a:extLst>
              <a:ext uri="{FF2B5EF4-FFF2-40B4-BE49-F238E27FC236}">
                <a16:creationId xmlns:a16="http://schemas.microsoft.com/office/drawing/2014/main" id="{E40D8DF5-6CBD-44FB-F13F-16148FD0DFCB}"/>
              </a:ext>
            </a:extLst>
          </p:cNvPr>
          <p:cNvSpPr>
            <a:spLocks noGrp="1"/>
          </p:cNvSpPr>
          <p:nvPr>
            <p:ph idx="1"/>
          </p:nvPr>
        </p:nvSpPr>
        <p:spPr/>
        <p:txBody>
          <a:bodyPr>
            <a:normAutofit/>
          </a:bodyPr>
          <a:lstStyle/>
          <a:p>
            <a:r>
              <a:rPr lang="en-US" dirty="0">
                <a:latin typeface="+mn-lt"/>
              </a:rPr>
              <a:t>Sometime it might be necessary to signal generated as analog to be converted into digital as it is today’s tendency to do so.</a:t>
            </a:r>
          </a:p>
          <a:p>
            <a:r>
              <a:rPr lang="en-US" dirty="0">
                <a:latin typeface="+mn-lt"/>
              </a:rPr>
              <a:t>For example the analog signal created by a microphone must be converted into digital signal for further processing(autotune).</a:t>
            </a:r>
          </a:p>
          <a:p>
            <a:r>
              <a:rPr lang="en-US" dirty="0">
                <a:latin typeface="+mn-lt"/>
              </a:rPr>
              <a:t>There are generally two techniques to do so. They are:</a:t>
            </a:r>
          </a:p>
          <a:p>
            <a:pPr lvl="1"/>
            <a:r>
              <a:rPr lang="en-US" dirty="0">
                <a:latin typeface="+mn-lt"/>
              </a:rPr>
              <a:t>Pulse Code Modulation(PCM)</a:t>
            </a:r>
          </a:p>
          <a:p>
            <a:pPr lvl="1"/>
            <a:r>
              <a:rPr lang="en-US" dirty="0">
                <a:latin typeface="+mn-lt"/>
              </a:rPr>
              <a:t>Delta Modulation(DM)</a:t>
            </a:r>
          </a:p>
          <a:p>
            <a:pPr algn="l"/>
            <a:r>
              <a:rPr lang="en-US" b="0" i="0" u="none" strike="noStrike" baseline="0" dirty="0">
                <a:latin typeface="+mn-lt"/>
              </a:rPr>
              <a:t>After the digital data are created (digitization), we can use one of the techniques to convert the digital data to a digital signal.</a:t>
            </a:r>
            <a:endParaRPr lang="en-US" dirty="0">
              <a:latin typeface="+mn-lt"/>
            </a:endParaRPr>
          </a:p>
        </p:txBody>
      </p:sp>
      <p:sp>
        <p:nvSpPr>
          <p:cNvPr id="7" name="Slide Number Placeholder 6">
            <a:extLst>
              <a:ext uri="{FF2B5EF4-FFF2-40B4-BE49-F238E27FC236}">
                <a16:creationId xmlns:a16="http://schemas.microsoft.com/office/drawing/2014/main" id="{5EA1D01B-9320-DBDA-2E5B-CEB28FE83730}"/>
              </a:ext>
            </a:extLst>
          </p:cNvPr>
          <p:cNvSpPr>
            <a:spLocks noGrp="1"/>
          </p:cNvSpPr>
          <p:nvPr>
            <p:ph type="sldNum" sz="quarter" idx="12"/>
          </p:nvPr>
        </p:nvSpPr>
        <p:spPr/>
        <p:txBody>
          <a:bodyPr/>
          <a:lstStyle/>
          <a:p>
            <a:fld id="{B38DACB5-71A6-497D-9391-3A4BF49B0DC9}" type="slidenum">
              <a:rPr lang="en-US" smtClean="0"/>
              <a:t>36</a:t>
            </a:fld>
            <a:endParaRPr lang="en-US"/>
          </a:p>
        </p:txBody>
      </p:sp>
    </p:spTree>
    <p:extLst>
      <p:ext uri="{BB962C8B-B14F-4D97-AF65-F5344CB8AC3E}">
        <p14:creationId xmlns:p14="http://schemas.microsoft.com/office/powerpoint/2010/main" val="3374122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125D-F5BA-644E-28FC-B858D69A5945}"/>
              </a:ext>
            </a:extLst>
          </p:cNvPr>
          <p:cNvSpPr>
            <a:spLocks noGrp="1"/>
          </p:cNvSpPr>
          <p:nvPr>
            <p:ph type="title"/>
          </p:nvPr>
        </p:nvSpPr>
        <p:spPr/>
        <p:txBody>
          <a:bodyPr/>
          <a:lstStyle/>
          <a:p>
            <a:r>
              <a:rPr lang="en-US" dirty="0"/>
              <a:t>PCM</a:t>
            </a:r>
          </a:p>
        </p:txBody>
      </p:sp>
      <p:sp>
        <p:nvSpPr>
          <p:cNvPr id="3" name="Content Placeholder 2">
            <a:extLst>
              <a:ext uri="{FF2B5EF4-FFF2-40B4-BE49-F238E27FC236}">
                <a16:creationId xmlns:a16="http://schemas.microsoft.com/office/drawing/2014/main" id="{CB25FAB7-AF0B-7381-C34B-0D47BD8667B8}"/>
              </a:ext>
            </a:extLst>
          </p:cNvPr>
          <p:cNvSpPr>
            <a:spLocks noGrp="1"/>
          </p:cNvSpPr>
          <p:nvPr>
            <p:ph idx="1"/>
          </p:nvPr>
        </p:nvSpPr>
        <p:spPr>
          <a:xfrm>
            <a:off x="721572" y="1152983"/>
            <a:ext cx="8946541" cy="4195481"/>
          </a:xfrm>
        </p:spPr>
        <p:txBody>
          <a:bodyPr>
            <a:normAutofit/>
          </a:bodyPr>
          <a:lstStyle/>
          <a:p>
            <a:pPr algn="l"/>
            <a:r>
              <a:rPr lang="en-US" b="0" i="0" u="none" strike="noStrike" baseline="0" dirty="0">
                <a:latin typeface="+mn-lt"/>
              </a:rPr>
              <a:t>The most common technique to change an analog signal to digital data (digitization) is called pulse code modulation (PCM). A PCM encoder has three processes that is listed below:</a:t>
            </a:r>
          </a:p>
          <a:p>
            <a:pPr lvl="1"/>
            <a:r>
              <a:rPr lang="en-US" b="0" i="0" u="none" strike="noStrike" baseline="0" dirty="0">
                <a:latin typeface="+mn-lt"/>
              </a:rPr>
              <a:t>The analog signal is sampled.</a:t>
            </a:r>
          </a:p>
          <a:p>
            <a:pPr lvl="1"/>
            <a:r>
              <a:rPr lang="en-US" b="0" i="0" u="none" strike="noStrike" baseline="0" dirty="0">
                <a:latin typeface="+mn-lt"/>
              </a:rPr>
              <a:t>The sampled signal is quantized.</a:t>
            </a:r>
          </a:p>
          <a:p>
            <a:pPr lvl="1"/>
            <a:r>
              <a:rPr lang="en-US" b="0" i="0" u="none" strike="noStrike" baseline="0" dirty="0">
                <a:latin typeface="+mn-lt"/>
              </a:rPr>
              <a:t>The quantized values are encoded as streams of bits</a:t>
            </a:r>
            <a:endParaRPr lang="en-US" dirty="0">
              <a:latin typeface="+mn-lt"/>
            </a:endParaRPr>
          </a:p>
        </p:txBody>
      </p:sp>
      <p:pic>
        <p:nvPicPr>
          <p:cNvPr id="6" name="Picture 5">
            <a:extLst>
              <a:ext uri="{FF2B5EF4-FFF2-40B4-BE49-F238E27FC236}">
                <a16:creationId xmlns:a16="http://schemas.microsoft.com/office/drawing/2014/main" id="{3D6C354F-11C9-3457-6634-ACFE9656ED03}"/>
              </a:ext>
            </a:extLst>
          </p:cNvPr>
          <p:cNvPicPr>
            <a:picLocks noChangeAspect="1"/>
          </p:cNvPicPr>
          <p:nvPr/>
        </p:nvPicPr>
        <p:blipFill>
          <a:blip r:embed="rId2"/>
          <a:stretch>
            <a:fillRect/>
          </a:stretch>
        </p:blipFill>
        <p:spPr>
          <a:xfrm>
            <a:off x="2461149" y="3429000"/>
            <a:ext cx="6153150" cy="3305175"/>
          </a:xfrm>
          <a:prstGeom prst="rect">
            <a:avLst/>
          </a:prstGeom>
        </p:spPr>
      </p:pic>
      <p:sp>
        <p:nvSpPr>
          <p:cNvPr id="9" name="Slide Number Placeholder 8">
            <a:extLst>
              <a:ext uri="{FF2B5EF4-FFF2-40B4-BE49-F238E27FC236}">
                <a16:creationId xmlns:a16="http://schemas.microsoft.com/office/drawing/2014/main" id="{475D1DE5-F31D-A699-0AD6-461A91AF6826}"/>
              </a:ext>
            </a:extLst>
          </p:cNvPr>
          <p:cNvSpPr>
            <a:spLocks noGrp="1"/>
          </p:cNvSpPr>
          <p:nvPr>
            <p:ph type="sldNum" sz="quarter" idx="12"/>
          </p:nvPr>
        </p:nvSpPr>
        <p:spPr/>
        <p:txBody>
          <a:bodyPr/>
          <a:lstStyle/>
          <a:p>
            <a:fld id="{B38DACB5-71A6-497D-9391-3A4BF49B0DC9}" type="slidenum">
              <a:rPr lang="en-US" smtClean="0"/>
              <a:t>37</a:t>
            </a:fld>
            <a:endParaRPr lang="en-US"/>
          </a:p>
        </p:txBody>
      </p:sp>
    </p:spTree>
    <p:extLst>
      <p:ext uri="{BB962C8B-B14F-4D97-AF65-F5344CB8AC3E}">
        <p14:creationId xmlns:p14="http://schemas.microsoft.com/office/powerpoint/2010/main" val="423122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8A4A-A6E0-330D-0DCD-F9199D44B924}"/>
              </a:ext>
            </a:extLst>
          </p:cNvPr>
          <p:cNvSpPr>
            <a:spLocks noGrp="1"/>
          </p:cNvSpPr>
          <p:nvPr>
            <p:ph type="title"/>
          </p:nvPr>
        </p:nvSpPr>
        <p:spPr/>
        <p:txBody>
          <a:bodyPr/>
          <a:lstStyle/>
          <a:p>
            <a:r>
              <a:rPr lang="en-US" dirty="0"/>
              <a:t>DM</a:t>
            </a:r>
          </a:p>
        </p:txBody>
      </p:sp>
      <p:sp>
        <p:nvSpPr>
          <p:cNvPr id="3" name="Content Placeholder 2">
            <a:extLst>
              <a:ext uri="{FF2B5EF4-FFF2-40B4-BE49-F238E27FC236}">
                <a16:creationId xmlns:a16="http://schemas.microsoft.com/office/drawing/2014/main" id="{AF37F479-F5F1-414B-03F5-45BAE3A6E224}"/>
              </a:ext>
            </a:extLst>
          </p:cNvPr>
          <p:cNvSpPr>
            <a:spLocks noGrp="1"/>
          </p:cNvSpPr>
          <p:nvPr>
            <p:ph idx="1"/>
          </p:nvPr>
        </p:nvSpPr>
        <p:spPr>
          <a:xfrm>
            <a:off x="765960" y="1466992"/>
            <a:ext cx="8946541" cy="4195481"/>
          </a:xfrm>
        </p:spPr>
        <p:txBody>
          <a:bodyPr>
            <a:normAutofit/>
          </a:bodyPr>
          <a:lstStyle/>
          <a:p>
            <a:pPr algn="l"/>
            <a:r>
              <a:rPr lang="en-US" b="0" u="none" strike="noStrike" baseline="0" dirty="0">
                <a:latin typeface="+mn-lt"/>
              </a:rPr>
              <a:t>PCM is a very complex technique. Other techniques have been developed to reduce the complexity of PCM. The simplest is delta modulation. </a:t>
            </a:r>
          </a:p>
          <a:p>
            <a:pPr algn="l"/>
            <a:r>
              <a:rPr lang="en-US" b="0" u="none" strike="noStrike" baseline="0" dirty="0">
                <a:latin typeface="+mn-lt"/>
              </a:rPr>
              <a:t>PCM finds the value of the signal amplitude for each sample; DM finds the change from the previous sample.</a:t>
            </a:r>
          </a:p>
          <a:p>
            <a:pPr algn="l"/>
            <a:endParaRPr lang="en-US" dirty="0">
              <a:latin typeface="+mn-lt"/>
            </a:endParaRPr>
          </a:p>
        </p:txBody>
      </p:sp>
      <p:pic>
        <p:nvPicPr>
          <p:cNvPr id="6" name="Picture 5">
            <a:extLst>
              <a:ext uri="{FF2B5EF4-FFF2-40B4-BE49-F238E27FC236}">
                <a16:creationId xmlns:a16="http://schemas.microsoft.com/office/drawing/2014/main" id="{2F1F4366-0521-C74D-BB46-8271A3F5730F}"/>
              </a:ext>
            </a:extLst>
          </p:cNvPr>
          <p:cNvPicPr>
            <a:picLocks noChangeAspect="1"/>
          </p:cNvPicPr>
          <p:nvPr/>
        </p:nvPicPr>
        <p:blipFill>
          <a:blip r:embed="rId2"/>
          <a:stretch>
            <a:fillRect/>
          </a:stretch>
        </p:blipFill>
        <p:spPr>
          <a:xfrm>
            <a:off x="5388746" y="3324788"/>
            <a:ext cx="5598666" cy="3533212"/>
          </a:xfrm>
          <a:prstGeom prst="rect">
            <a:avLst/>
          </a:prstGeom>
        </p:spPr>
      </p:pic>
      <p:sp>
        <p:nvSpPr>
          <p:cNvPr id="9" name="Slide Number Placeholder 8">
            <a:extLst>
              <a:ext uri="{FF2B5EF4-FFF2-40B4-BE49-F238E27FC236}">
                <a16:creationId xmlns:a16="http://schemas.microsoft.com/office/drawing/2014/main" id="{70F1CCCC-8B44-96F8-0668-F1CFE96ADB94}"/>
              </a:ext>
            </a:extLst>
          </p:cNvPr>
          <p:cNvSpPr>
            <a:spLocks noGrp="1"/>
          </p:cNvSpPr>
          <p:nvPr>
            <p:ph type="sldNum" sz="quarter" idx="12"/>
          </p:nvPr>
        </p:nvSpPr>
        <p:spPr/>
        <p:txBody>
          <a:bodyPr/>
          <a:lstStyle/>
          <a:p>
            <a:fld id="{B38DACB5-71A6-497D-9391-3A4BF49B0DC9}" type="slidenum">
              <a:rPr lang="en-US" smtClean="0"/>
              <a:t>38</a:t>
            </a:fld>
            <a:endParaRPr lang="en-US"/>
          </a:p>
        </p:txBody>
      </p:sp>
    </p:spTree>
    <p:extLst>
      <p:ext uri="{BB962C8B-B14F-4D97-AF65-F5344CB8AC3E}">
        <p14:creationId xmlns:p14="http://schemas.microsoft.com/office/powerpoint/2010/main" val="1423232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7A99-4E73-8997-3AA2-36D07EA695DB}"/>
              </a:ext>
            </a:extLst>
          </p:cNvPr>
          <p:cNvSpPr>
            <a:spLocks noGrp="1"/>
          </p:cNvSpPr>
          <p:nvPr>
            <p:ph type="title"/>
          </p:nvPr>
        </p:nvSpPr>
        <p:spPr/>
        <p:txBody>
          <a:bodyPr/>
          <a:lstStyle/>
          <a:p>
            <a:r>
              <a:rPr lang="en-US" dirty="0"/>
              <a:t>DM</a:t>
            </a:r>
          </a:p>
        </p:txBody>
      </p:sp>
      <p:pic>
        <p:nvPicPr>
          <p:cNvPr id="10" name="Content Placeholder 9">
            <a:extLst>
              <a:ext uri="{FF2B5EF4-FFF2-40B4-BE49-F238E27FC236}">
                <a16:creationId xmlns:a16="http://schemas.microsoft.com/office/drawing/2014/main" id="{D98C2140-9D82-D045-16C0-C71B85461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037" y="1775570"/>
            <a:ext cx="9284678" cy="4642338"/>
          </a:xfrm>
        </p:spPr>
      </p:pic>
      <p:sp>
        <p:nvSpPr>
          <p:cNvPr id="13" name="Slide Number Placeholder 12">
            <a:extLst>
              <a:ext uri="{FF2B5EF4-FFF2-40B4-BE49-F238E27FC236}">
                <a16:creationId xmlns:a16="http://schemas.microsoft.com/office/drawing/2014/main" id="{53D5C902-2FF2-1349-1FAA-A814A017FA62}"/>
              </a:ext>
            </a:extLst>
          </p:cNvPr>
          <p:cNvSpPr>
            <a:spLocks noGrp="1"/>
          </p:cNvSpPr>
          <p:nvPr>
            <p:ph type="sldNum" sz="quarter" idx="12"/>
          </p:nvPr>
        </p:nvSpPr>
        <p:spPr/>
        <p:txBody>
          <a:bodyPr/>
          <a:lstStyle/>
          <a:p>
            <a:fld id="{B38DACB5-71A6-497D-9391-3A4BF49B0DC9}" type="slidenum">
              <a:rPr lang="en-US" smtClean="0"/>
              <a:t>39</a:t>
            </a:fld>
            <a:endParaRPr lang="en-US"/>
          </a:p>
        </p:txBody>
      </p:sp>
    </p:spTree>
    <p:extLst>
      <p:ext uri="{BB962C8B-B14F-4D97-AF65-F5344CB8AC3E}">
        <p14:creationId xmlns:p14="http://schemas.microsoft.com/office/powerpoint/2010/main" val="149192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9082-0C03-AB73-DE07-2BAA737969F9}"/>
              </a:ext>
            </a:extLst>
          </p:cNvPr>
          <p:cNvSpPr>
            <a:spLocks noGrp="1"/>
          </p:cNvSpPr>
          <p:nvPr>
            <p:ph type="title"/>
          </p:nvPr>
        </p:nvSpPr>
        <p:spPr/>
        <p:txBody>
          <a:bodyPr/>
          <a:lstStyle/>
          <a:p>
            <a:r>
              <a:rPr lang="en-US" dirty="0"/>
              <a:t>Periodic and Non-periodic signals</a:t>
            </a:r>
          </a:p>
        </p:txBody>
      </p:sp>
      <p:sp>
        <p:nvSpPr>
          <p:cNvPr id="3" name="Content Placeholder 2">
            <a:extLst>
              <a:ext uri="{FF2B5EF4-FFF2-40B4-BE49-F238E27FC236}">
                <a16:creationId xmlns:a16="http://schemas.microsoft.com/office/drawing/2014/main" id="{394BF467-F1D1-9D3F-EB0D-3B9754CE1829}"/>
              </a:ext>
            </a:extLst>
          </p:cNvPr>
          <p:cNvSpPr>
            <a:spLocks noGrp="1"/>
          </p:cNvSpPr>
          <p:nvPr>
            <p:ph idx="1"/>
          </p:nvPr>
        </p:nvSpPr>
        <p:spPr/>
        <p:txBody>
          <a:bodyPr>
            <a:normAutofit/>
          </a:bodyPr>
          <a:lstStyle/>
          <a:p>
            <a:r>
              <a:rPr lang="en-US" b="0" u="none" strike="noStrike" baseline="0" dirty="0">
                <a:latin typeface="+mn-lt"/>
              </a:rPr>
              <a:t>Both analog and digital signals can take one of two forms: periodic or nonperiodic(aperiodic).</a:t>
            </a:r>
          </a:p>
          <a:p>
            <a:pPr algn="l"/>
            <a:r>
              <a:rPr lang="en-US" b="0" u="none" strike="noStrike" baseline="0" dirty="0">
                <a:latin typeface="+mn-lt"/>
              </a:rPr>
              <a:t>A periodic signal completes a pattern within a measurable time frame, called a period, and repeats that pattern over subsequent identical periods. The completion of one full pattern is called a cycle. </a:t>
            </a:r>
          </a:p>
          <a:p>
            <a:pPr algn="l"/>
            <a:r>
              <a:rPr lang="en-US" b="0" u="none" strike="noStrike" baseline="0" dirty="0">
                <a:latin typeface="+mn-lt"/>
              </a:rPr>
              <a:t>A nonperiodic signal changes without exhibiting a pattern or cycle that repeats over time.</a:t>
            </a:r>
          </a:p>
          <a:p>
            <a:pPr algn="l"/>
            <a:r>
              <a:rPr lang="en-US" b="0" u="none" strike="noStrike" baseline="0" dirty="0">
                <a:latin typeface="+mn-lt"/>
              </a:rPr>
              <a:t>In data communications, we commonly use periodic analog signals and nonperiodic digital signals.</a:t>
            </a:r>
          </a:p>
          <a:p>
            <a:pPr marL="0" indent="0" algn="l">
              <a:buNone/>
            </a:pPr>
            <a:endParaRPr lang="en-US" dirty="0">
              <a:latin typeface="+mn-lt"/>
            </a:endParaRPr>
          </a:p>
        </p:txBody>
      </p:sp>
      <p:sp>
        <p:nvSpPr>
          <p:cNvPr id="7" name="Slide Number Placeholder 6">
            <a:extLst>
              <a:ext uri="{FF2B5EF4-FFF2-40B4-BE49-F238E27FC236}">
                <a16:creationId xmlns:a16="http://schemas.microsoft.com/office/drawing/2014/main" id="{96F06391-23A4-7210-907B-5AFB123975FB}"/>
              </a:ext>
            </a:extLst>
          </p:cNvPr>
          <p:cNvSpPr>
            <a:spLocks noGrp="1"/>
          </p:cNvSpPr>
          <p:nvPr>
            <p:ph type="sldNum" sz="quarter" idx="12"/>
          </p:nvPr>
        </p:nvSpPr>
        <p:spPr/>
        <p:txBody>
          <a:bodyPr/>
          <a:lstStyle/>
          <a:p>
            <a:fld id="{B38DACB5-71A6-497D-9391-3A4BF49B0DC9}" type="slidenum">
              <a:rPr lang="en-US" smtClean="0"/>
              <a:t>4</a:t>
            </a:fld>
            <a:endParaRPr lang="en-US"/>
          </a:p>
        </p:txBody>
      </p:sp>
    </p:spTree>
    <p:extLst>
      <p:ext uri="{BB962C8B-B14F-4D97-AF65-F5344CB8AC3E}">
        <p14:creationId xmlns:p14="http://schemas.microsoft.com/office/powerpoint/2010/main" val="861001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77DB-9450-58C5-3BAA-8808E0650971}"/>
              </a:ext>
            </a:extLst>
          </p:cNvPr>
          <p:cNvSpPr>
            <a:spLocks noGrp="1"/>
          </p:cNvSpPr>
          <p:nvPr>
            <p:ph type="title"/>
          </p:nvPr>
        </p:nvSpPr>
        <p:spPr/>
        <p:txBody>
          <a:bodyPr/>
          <a:lstStyle/>
          <a:p>
            <a:r>
              <a:rPr lang="en-US" dirty="0"/>
              <a:t>Analog to Analog Conversion</a:t>
            </a:r>
          </a:p>
        </p:txBody>
      </p:sp>
      <p:sp>
        <p:nvSpPr>
          <p:cNvPr id="3" name="Content Placeholder 2">
            <a:extLst>
              <a:ext uri="{FF2B5EF4-FFF2-40B4-BE49-F238E27FC236}">
                <a16:creationId xmlns:a16="http://schemas.microsoft.com/office/drawing/2014/main" id="{5E4994A1-D46B-A80B-3D8E-506CC02DA212}"/>
              </a:ext>
            </a:extLst>
          </p:cNvPr>
          <p:cNvSpPr>
            <a:spLocks noGrp="1"/>
          </p:cNvSpPr>
          <p:nvPr>
            <p:ph idx="1"/>
          </p:nvPr>
        </p:nvSpPr>
        <p:spPr/>
        <p:txBody>
          <a:bodyPr/>
          <a:lstStyle/>
          <a:p>
            <a:pPr algn="l"/>
            <a:r>
              <a:rPr lang="en-US" b="0" i="0" u="none" strike="noStrike" baseline="0" dirty="0">
                <a:latin typeface="+mn-lt"/>
              </a:rPr>
              <a:t>Analog-to-analog conversion, or analog modulation, is the representation of analog information by an analog signal.</a:t>
            </a:r>
          </a:p>
          <a:p>
            <a:pPr algn="l"/>
            <a:endParaRPr lang="en-US" dirty="0"/>
          </a:p>
        </p:txBody>
      </p:sp>
      <p:pic>
        <p:nvPicPr>
          <p:cNvPr id="6" name="Picture 5">
            <a:extLst>
              <a:ext uri="{FF2B5EF4-FFF2-40B4-BE49-F238E27FC236}">
                <a16:creationId xmlns:a16="http://schemas.microsoft.com/office/drawing/2014/main" id="{57225FB4-E5B7-6E34-072C-390CA9DC7EF6}"/>
              </a:ext>
            </a:extLst>
          </p:cNvPr>
          <p:cNvPicPr>
            <a:picLocks noChangeAspect="1"/>
          </p:cNvPicPr>
          <p:nvPr/>
        </p:nvPicPr>
        <p:blipFill>
          <a:blip r:embed="rId2"/>
          <a:stretch>
            <a:fillRect/>
          </a:stretch>
        </p:blipFill>
        <p:spPr>
          <a:xfrm>
            <a:off x="2894444" y="3115045"/>
            <a:ext cx="5781675" cy="1924050"/>
          </a:xfrm>
          <a:prstGeom prst="rect">
            <a:avLst/>
          </a:prstGeom>
        </p:spPr>
      </p:pic>
      <p:sp>
        <p:nvSpPr>
          <p:cNvPr id="9" name="Slide Number Placeholder 8">
            <a:extLst>
              <a:ext uri="{FF2B5EF4-FFF2-40B4-BE49-F238E27FC236}">
                <a16:creationId xmlns:a16="http://schemas.microsoft.com/office/drawing/2014/main" id="{C02160B2-7B49-36D4-4DA4-6A636C36564E}"/>
              </a:ext>
            </a:extLst>
          </p:cNvPr>
          <p:cNvSpPr>
            <a:spLocks noGrp="1"/>
          </p:cNvSpPr>
          <p:nvPr>
            <p:ph type="sldNum" sz="quarter" idx="12"/>
          </p:nvPr>
        </p:nvSpPr>
        <p:spPr/>
        <p:txBody>
          <a:bodyPr/>
          <a:lstStyle/>
          <a:p>
            <a:fld id="{B38DACB5-71A6-497D-9391-3A4BF49B0DC9}" type="slidenum">
              <a:rPr lang="en-US" smtClean="0"/>
              <a:t>40</a:t>
            </a:fld>
            <a:endParaRPr lang="en-US"/>
          </a:p>
        </p:txBody>
      </p:sp>
    </p:spTree>
    <p:extLst>
      <p:ext uri="{BB962C8B-B14F-4D97-AF65-F5344CB8AC3E}">
        <p14:creationId xmlns:p14="http://schemas.microsoft.com/office/powerpoint/2010/main" val="1193537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69AB-A521-314C-BF2E-19CBB88E8E99}"/>
              </a:ext>
            </a:extLst>
          </p:cNvPr>
          <p:cNvSpPr>
            <a:spLocks noGrp="1"/>
          </p:cNvSpPr>
          <p:nvPr>
            <p:ph type="title"/>
          </p:nvPr>
        </p:nvSpPr>
        <p:spPr/>
        <p:txBody>
          <a:bodyPr/>
          <a:lstStyle/>
          <a:p>
            <a:r>
              <a:rPr lang="en-US" dirty="0"/>
              <a:t>AM</a:t>
            </a:r>
          </a:p>
        </p:txBody>
      </p:sp>
      <p:sp>
        <p:nvSpPr>
          <p:cNvPr id="3" name="Content Placeholder 2">
            <a:extLst>
              <a:ext uri="{FF2B5EF4-FFF2-40B4-BE49-F238E27FC236}">
                <a16:creationId xmlns:a16="http://schemas.microsoft.com/office/drawing/2014/main" id="{DF4D76B9-1D03-D770-E577-4320B379D4D0}"/>
              </a:ext>
            </a:extLst>
          </p:cNvPr>
          <p:cNvSpPr>
            <a:spLocks noGrp="1"/>
          </p:cNvSpPr>
          <p:nvPr>
            <p:ph idx="1"/>
          </p:nvPr>
        </p:nvSpPr>
        <p:spPr>
          <a:xfrm>
            <a:off x="965969" y="1564646"/>
            <a:ext cx="8946541" cy="4195481"/>
          </a:xfrm>
        </p:spPr>
        <p:txBody>
          <a:bodyPr>
            <a:normAutofit/>
          </a:bodyPr>
          <a:lstStyle/>
          <a:p>
            <a:pPr algn="l"/>
            <a:r>
              <a:rPr lang="en-US" b="0" i="0" u="none" strike="noStrike" baseline="0" dirty="0">
                <a:latin typeface="+mn-lt"/>
              </a:rPr>
              <a:t>In AM transmission, the carrier signal is modulated so that its amplitude varies with the changing amplitudes of the modulating signal. The frequency and phase of the carrier remain the same</a:t>
            </a:r>
          </a:p>
          <a:p>
            <a:pPr algn="l"/>
            <a:r>
              <a:rPr lang="en-US" b="0" i="0" u="none" strike="noStrike" baseline="0" dirty="0">
                <a:latin typeface="+mn-lt"/>
              </a:rPr>
              <a:t>only the amplitude changes to follow variations in the information.</a:t>
            </a:r>
          </a:p>
          <a:p>
            <a:pPr algn="l"/>
            <a:endParaRPr lang="en-US" dirty="0">
              <a:latin typeface="+mn-lt"/>
            </a:endParaRPr>
          </a:p>
        </p:txBody>
      </p:sp>
      <p:pic>
        <p:nvPicPr>
          <p:cNvPr id="6" name="Picture 5">
            <a:extLst>
              <a:ext uri="{FF2B5EF4-FFF2-40B4-BE49-F238E27FC236}">
                <a16:creationId xmlns:a16="http://schemas.microsoft.com/office/drawing/2014/main" id="{D8EFD44B-FD19-E3AC-93BC-19F6EF81C8FE}"/>
              </a:ext>
            </a:extLst>
          </p:cNvPr>
          <p:cNvPicPr>
            <a:picLocks noChangeAspect="1"/>
          </p:cNvPicPr>
          <p:nvPr/>
        </p:nvPicPr>
        <p:blipFill>
          <a:blip r:embed="rId2"/>
          <a:stretch>
            <a:fillRect/>
          </a:stretch>
        </p:blipFill>
        <p:spPr>
          <a:xfrm>
            <a:off x="7719426" y="3474384"/>
            <a:ext cx="4386169" cy="3383616"/>
          </a:xfrm>
          <a:prstGeom prst="rect">
            <a:avLst/>
          </a:prstGeom>
        </p:spPr>
      </p:pic>
      <p:pic>
        <p:nvPicPr>
          <p:cNvPr id="8" name="Picture 7">
            <a:extLst>
              <a:ext uri="{FF2B5EF4-FFF2-40B4-BE49-F238E27FC236}">
                <a16:creationId xmlns:a16="http://schemas.microsoft.com/office/drawing/2014/main" id="{F1D3A192-5C91-B72D-44F9-2B482AEFDB69}"/>
              </a:ext>
            </a:extLst>
          </p:cNvPr>
          <p:cNvPicPr>
            <a:picLocks noChangeAspect="1"/>
          </p:cNvPicPr>
          <p:nvPr/>
        </p:nvPicPr>
        <p:blipFill>
          <a:blip r:embed="rId3"/>
          <a:stretch>
            <a:fillRect/>
          </a:stretch>
        </p:blipFill>
        <p:spPr>
          <a:xfrm>
            <a:off x="1991766" y="3474384"/>
            <a:ext cx="4018208" cy="2756079"/>
          </a:xfrm>
          <a:prstGeom prst="rect">
            <a:avLst/>
          </a:prstGeom>
        </p:spPr>
      </p:pic>
      <p:sp>
        <p:nvSpPr>
          <p:cNvPr id="11" name="Slide Number Placeholder 10">
            <a:extLst>
              <a:ext uri="{FF2B5EF4-FFF2-40B4-BE49-F238E27FC236}">
                <a16:creationId xmlns:a16="http://schemas.microsoft.com/office/drawing/2014/main" id="{D8A26620-9E96-8C26-068F-82B5B8340744}"/>
              </a:ext>
            </a:extLst>
          </p:cNvPr>
          <p:cNvSpPr>
            <a:spLocks noGrp="1"/>
          </p:cNvSpPr>
          <p:nvPr>
            <p:ph type="sldNum" sz="quarter" idx="12"/>
          </p:nvPr>
        </p:nvSpPr>
        <p:spPr/>
        <p:txBody>
          <a:bodyPr/>
          <a:lstStyle/>
          <a:p>
            <a:fld id="{B38DACB5-71A6-497D-9391-3A4BF49B0DC9}" type="slidenum">
              <a:rPr lang="en-US" smtClean="0"/>
              <a:t>41</a:t>
            </a:fld>
            <a:endParaRPr lang="en-US"/>
          </a:p>
        </p:txBody>
      </p:sp>
    </p:spTree>
    <p:extLst>
      <p:ext uri="{BB962C8B-B14F-4D97-AF65-F5344CB8AC3E}">
        <p14:creationId xmlns:p14="http://schemas.microsoft.com/office/powerpoint/2010/main" val="237690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BCA-6E0B-ADAF-5095-D7A765406CC2}"/>
              </a:ext>
            </a:extLst>
          </p:cNvPr>
          <p:cNvSpPr>
            <a:spLocks noGrp="1"/>
          </p:cNvSpPr>
          <p:nvPr>
            <p:ph type="title"/>
          </p:nvPr>
        </p:nvSpPr>
        <p:spPr/>
        <p:txBody>
          <a:bodyPr/>
          <a:lstStyle/>
          <a:p>
            <a:r>
              <a:rPr lang="en-US" dirty="0"/>
              <a:t>FM</a:t>
            </a:r>
          </a:p>
        </p:txBody>
      </p:sp>
      <p:sp>
        <p:nvSpPr>
          <p:cNvPr id="3" name="Content Placeholder 2">
            <a:extLst>
              <a:ext uri="{FF2B5EF4-FFF2-40B4-BE49-F238E27FC236}">
                <a16:creationId xmlns:a16="http://schemas.microsoft.com/office/drawing/2014/main" id="{A4673FF4-D6DD-EB4B-3CBD-46411673DD19}"/>
              </a:ext>
            </a:extLst>
          </p:cNvPr>
          <p:cNvSpPr>
            <a:spLocks noGrp="1"/>
          </p:cNvSpPr>
          <p:nvPr>
            <p:ph idx="1"/>
          </p:nvPr>
        </p:nvSpPr>
        <p:spPr>
          <a:xfrm>
            <a:off x="875201" y="1331259"/>
            <a:ext cx="8946541" cy="4195481"/>
          </a:xfrm>
        </p:spPr>
        <p:txBody>
          <a:bodyPr>
            <a:normAutofit/>
          </a:bodyPr>
          <a:lstStyle/>
          <a:p>
            <a:pPr algn="l"/>
            <a:r>
              <a:rPr lang="en-US" b="0" i="0" u="none" strike="noStrike" baseline="0" dirty="0">
                <a:latin typeface="+mn-lt"/>
              </a:rPr>
              <a:t>In FM transmission, the frequency of the carrier signal is modulated to follow the changing voltage level (amplitude) of the modulating signal. </a:t>
            </a:r>
          </a:p>
          <a:p>
            <a:pPr algn="l"/>
            <a:r>
              <a:rPr lang="en-US" b="0" i="0" u="none" strike="noStrike" baseline="0" dirty="0">
                <a:latin typeface="+mn-lt"/>
              </a:rPr>
              <a:t>The peak amplitude and phase of the carrier signal remain constant, but as the amplitude of the information signal changes, the frequency of the carrier changes correspondingly.</a:t>
            </a:r>
            <a:endParaRPr lang="en-US" dirty="0">
              <a:latin typeface="+mn-lt"/>
            </a:endParaRPr>
          </a:p>
        </p:txBody>
      </p:sp>
      <p:pic>
        <p:nvPicPr>
          <p:cNvPr id="8" name="Picture 7">
            <a:extLst>
              <a:ext uri="{FF2B5EF4-FFF2-40B4-BE49-F238E27FC236}">
                <a16:creationId xmlns:a16="http://schemas.microsoft.com/office/drawing/2014/main" id="{9750BDE0-3BCE-F6AB-1BBD-48E93E39B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446" y="3428999"/>
            <a:ext cx="5406579" cy="3379112"/>
          </a:xfrm>
          <a:prstGeom prst="rect">
            <a:avLst/>
          </a:prstGeom>
        </p:spPr>
      </p:pic>
      <p:sp>
        <p:nvSpPr>
          <p:cNvPr id="11" name="Slide Number Placeholder 10">
            <a:extLst>
              <a:ext uri="{FF2B5EF4-FFF2-40B4-BE49-F238E27FC236}">
                <a16:creationId xmlns:a16="http://schemas.microsoft.com/office/drawing/2014/main" id="{71B5A820-C433-7303-B57B-FC33AC70E44E}"/>
              </a:ext>
            </a:extLst>
          </p:cNvPr>
          <p:cNvSpPr>
            <a:spLocks noGrp="1"/>
          </p:cNvSpPr>
          <p:nvPr>
            <p:ph type="sldNum" sz="quarter" idx="12"/>
          </p:nvPr>
        </p:nvSpPr>
        <p:spPr/>
        <p:txBody>
          <a:bodyPr/>
          <a:lstStyle/>
          <a:p>
            <a:fld id="{B38DACB5-71A6-497D-9391-3A4BF49B0DC9}" type="slidenum">
              <a:rPr lang="en-US" smtClean="0"/>
              <a:t>42</a:t>
            </a:fld>
            <a:endParaRPr lang="en-US"/>
          </a:p>
        </p:txBody>
      </p:sp>
    </p:spTree>
    <p:extLst>
      <p:ext uri="{BB962C8B-B14F-4D97-AF65-F5344CB8AC3E}">
        <p14:creationId xmlns:p14="http://schemas.microsoft.com/office/powerpoint/2010/main" val="2300900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DFF9-A57C-CADE-3368-372DDCB6F4B5}"/>
              </a:ext>
            </a:extLst>
          </p:cNvPr>
          <p:cNvSpPr>
            <a:spLocks noGrp="1"/>
          </p:cNvSpPr>
          <p:nvPr>
            <p:ph type="title"/>
          </p:nvPr>
        </p:nvSpPr>
        <p:spPr/>
        <p:txBody>
          <a:bodyPr/>
          <a:lstStyle/>
          <a:p>
            <a:r>
              <a:rPr lang="en-US" dirty="0"/>
              <a:t>PM</a:t>
            </a:r>
          </a:p>
        </p:txBody>
      </p:sp>
      <p:sp>
        <p:nvSpPr>
          <p:cNvPr id="3" name="Content Placeholder 2">
            <a:extLst>
              <a:ext uri="{FF2B5EF4-FFF2-40B4-BE49-F238E27FC236}">
                <a16:creationId xmlns:a16="http://schemas.microsoft.com/office/drawing/2014/main" id="{9BD60391-6A94-6978-514F-48EB213BAA91}"/>
              </a:ext>
            </a:extLst>
          </p:cNvPr>
          <p:cNvSpPr>
            <a:spLocks noGrp="1"/>
          </p:cNvSpPr>
          <p:nvPr>
            <p:ph idx="1"/>
          </p:nvPr>
        </p:nvSpPr>
        <p:spPr>
          <a:xfrm>
            <a:off x="970147" y="1706848"/>
            <a:ext cx="8946541" cy="4195481"/>
          </a:xfrm>
        </p:spPr>
        <p:txBody>
          <a:bodyPr>
            <a:normAutofit/>
          </a:bodyPr>
          <a:lstStyle/>
          <a:p>
            <a:pPr algn="l"/>
            <a:r>
              <a:rPr lang="en-US" b="0" i="0" u="none" strike="noStrike" baseline="0" dirty="0">
                <a:latin typeface="+mn-lt"/>
              </a:rPr>
              <a:t>In PM transmission, the phase of the carrier signal is modulated to follow the changing voltage level (amplitude) of the modulating signal. </a:t>
            </a:r>
          </a:p>
          <a:p>
            <a:pPr algn="l"/>
            <a:r>
              <a:rPr lang="en-US" b="0" i="0" u="none" strike="noStrike" baseline="0" dirty="0">
                <a:latin typeface="+mn-lt"/>
              </a:rPr>
              <a:t>The peak amplitude and frequency of the carrier signal remain constant, but as the amplitude of the information signal changes, the phase of the carrier changes correspondingly.</a:t>
            </a:r>
            <a:endParaRPr lang="en-US" dirty="0">
              <a:latin typeface="+mn-lt"/>
            </a:endParaRPr>
          </a:p>
        </p:txBody>
      </p:sp>
      <p:pic>
        <p:nvPicPr>
          <p:cNvPr id="6" name="Picture 5">
            <a:extLst>
              <a:ext uri="{FF2B5EF4-FFF2-40B4-BE49-F238E27FC236}">
                <a16:creationId xmlns:a16="http://schemas.microsoft.com/office/drawing/2014/main" id="{A1571644-097F-000F-16B6-E4999144118D}"/>
              </a:ext>
            </a:extLst>
          </p:cNvPr>
          <p:cNvPicPr>
            <a:picLocks noChangeAspect="1"/>
          </p:cNvPicPr>
          <p:nvPr/>
        </p:nvPicPr>
        <p:blipFill>
          <a:blip r:embed="rId2"/>
          <a:stretch>
            <a:fillRect/>
          </a:stretch>
        </p:blipFill>
        <p:spPr>
          <a:xfrm>
            <a:off x="3641278" y="3804589"/>
            <a:ext cx="6010275" cy="2924175"/>
          </a:xfrm>
          <a:prstGeom prst="rect">
            <a:avLst/>
          </a:prstGeom>
        </p:spPr>
      </p:pic>
      <p:sp>
        <p:nvSpPr>
          <p:cNvPr id="9" name="Slide Number Placeholder 8">
            <a:extLst>
              <a:ext uri="{FF2B5EF4-FFF2-40B4-BE49-F238E27FC236}">
                <a16:creationId xmlns:a16="http://schemas.microsoft.com/office/drawing/2014/main" id="{79C5CAC3-C98E-EBB7-577C-6C5F86D3EEA8}"/>
              </a:ext>
            </a:extLst>
          </p:cNvPr>
          <p:cNvSpPr>
            <a:spLocks noGrp="1"/>
          </p:cNvSpPr>
          <p:nvPr>
            <p:ph type="sldNum" sz="quarter" idx="12"/>
          </p:nvPr>
        </p:nvSpPr>
        <p:spPr/>
        <p:txBody>
          <a:bodyPr/>
          <a:lstStyle/>
          <a:p>
            <a:fld id="{B38DACB5-71A6-497D-9391-3A4BF49B0DC9}" type="slidenum">
              <a:rPr lang="en-US" smtClean="0"/>
              <a:t>43</a:t>
            </a:fld>
            <a:endParaRPr lang="en-US"/>
          </a:p>
        </p:txBody>
      </p:sp>
    </p:spTree>
    <p:extLst>
      <p:ext uri="{BB962C8B-B14F-4D97-AF65-F5344CB8AC3E}">
        <p14:creationId xmlns:p14="http://schemas.microsoft.com/office/powerpoint/2010/main" val="1441509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D29D-E8F7-B13C-6DAA-96D66F678568}"/>
              </a:ext>
            </a:extLst>
          </p:cNvPr>
          <p:cNvSpPr>
            <a:spLocks noGrp="1"/>
          </p:cNvSpPr>
          <p:nvPr>
            <p:ph type="title"/>
          </p:nvPr>
        </p:nvSpPr>
        <p:spPr/>
        <p:txBody>
          <a:bodyPr/>
          <a:lstStyle/>
          <a:p>
            <a:r>
              <a:rPr lang="en-US" dirty="0"/>
              <a:t>Digital to Analog Conversion</a:t>
            </a:r>
          </a:p>
        </p:txBody>
      </p:sp>
      <p:sp>
        <p:nvSpPr>
          <p:cNvPr id="3" name="Content Placeholder 2">
            <a:extLst>
              <a:ext uri="{FF2B5EF4-FFF2-40B4-BE49-F238E27FC236}">
                <a16:creationId xmlns:a16="http://schemas.microsoft.com/office/drawing/2014/main" id="{6B22AC33-6DC0-90BB-BF4F-4C1CD1C982A7}"/>
              </a:ext>
            </a:extLst>
          </p:cNvPr>
          <p:cNvSpPr>
            <a:spLocks noGrp="1"/>
          </p:cNvSpPr>
          <p:nvPr>
            <p:ph idx="1"/>
          </p:nvPr>
        </p:nvSpPr>
        <p:spPr/>
        <p:txBody>
          <a:bodyPr>
            <a:normAutofit/>
          </a:bodyPr>
          <a:lstStyle/>
          <a:p>
            <a:pPr algn="l"/>
            <a:r>
              <a:rPr lang="en-US" i="0" u="none" strike="noStrike" baseline="0" dirty="0">
                <a:latin typeface="+mn-lt"/>
              </a:rPr>
              <a:t>Digital-to-analog conversion is the process of changing one of the characteristics of an analog signal based on the information in digital data. </a:t>
            </a:r>
          </a:p>
          <a:p>
            <a:pPr algn="l"/>
            <a:r>
              <a:rPr lang="en-US" i="0" u="none" strike="noStrike" baseline="0" dirty="0">
                <a:latin typeface="+mn-lt"/>
              </a:rPr>
              <a:t>Figure below shows the relationship between the digital information, the digital-to-analog modulating process, and the resultant analog signal.</a:t>
            </a:r>
            <a:endParaRPr lang="en-US" dirty="0">
              <a:latin typeface="+mn-lt"/>
            </a:endParaRPr>
          </a:p>
        </p:txBody>
      </p:sp>
      <p:pic>
        <p:nvPicPr>
          <p:cNvPr id="6" name="Picture 5">
            <a:extLst>
              <a:ext uri="{FF2B5EF4-FFF2-40B4-BE49-F238E27FC236}">
                <a16:creationId xmlns:a16="http://schemas.microsoft.com/office/drawing/2014/main" id="{E2FC6556-616D-E4C1-5014-8A66A8714C42}"/>
              </a:ext>
            </a:extLst>
          </p:cNvPr>
          <p:cNvPicPr>
            <a:picLocks noChangeAspect="1"/>
          </p:cNvPicPr>
          <p:nvPr/>
        </p:nvPicPr>
        <p:blipFill>
          <a:blip r:embed="rId2"/>
          <a:stretch>
            <a:fillRect/>
          </a:stretch>
        </p:blipFill>
        <p:spPr>
          <a:xfrm>
            <a:off x="3138719" y="4236220"/>
            <a:ext cx="6038850" cy="1847850"/>
          </a:xfrm>
          <a:prstGeom prst="rect">
            <a:avLst/>
          </a:prstGeom>
        </p:spPr>
      </p:pic>
      <p:sp>
        <p:nvSpPr>
          <p:cNvPr id="9" name="Slide Number Placeholder 8">
            <a:extLst>
              <a:ext uri="{FF2B5EF4-FFF2-40B4-BE49-F238E27FC236}">
                <a16:creationId xmlns:a16="http://schemas.microsoft.com/office/drawing/2014/main" id="{8EA53F02-7C90-2A35-5CF2-A482F678E28A}"/>
              </a:ext>
            </a:extLst>
          </p:cNvPr>
          <p:cNvSpPr>
            <a:spLocks noGrp="1"/>
          </p:cNvSpPr>
          <p:nvPr>
            <p:ph type="sldNum" sz="quarter" idx="12"/>
          </p:nvPr>
        </p:nvSpPr>
        <p:spPr/>
        <p:txBody>
          <a:bodyPr/>
          <a:lstStyle/>
          <a:p>
            <a:fld id="{B38DACB5-71A6-497D-9391-3A4BF49B0DC9}" type="slidenum">
              <a:rPr lang="en-US" smtClean="0"/>
              <a:t>44</a:t>
            </a:fld>
            <a:endParaRPr lang="en-US"/>
          </a:p>
        </p:txBody>
      </p:sp>
    </p:spTree>
    <p:extLst>
      <p:ext uri="{BB962C8B-B14F-4D97-AF65-F5344CB8AC3E}">
        <p14:creationId xmlns:p14="http://schemas.microsoft.com/office/powerpoint/2010/main" val="3529336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EA00-5054-7CF2-B10C-7CA840C8A402}"/>
              </a:ext>
            </a:extLst>
          </p:cNvPr>
          <p:cNvSpPr>
            <a:spLocks noGrp="1"/>
          </p:cNvSpPr>
          <p:nvPr>
            <p:ph type="title"/>
          </p:nvPr>
        </p:nvSpPr>
        <p:spPr/>
        <p:txBody>
          <a:bodyPr/>
          <a:lstStyle/>
          <a:p>
            <a:r>
              <a:rPr lang="en-US" dirty="0"/>
              <a:t>Types of digital to analog conversion</a:t>
            </a:r>
          </a:p>
        </p:txBody>
      </p:sp>
      <p:pic>
        <p:nvPicPr>
          <p:cNvPr id="6" name="Content Placeholder 5">
            <a:extLst>
              <a:ext uri="{FF2B5EF4-FFF2-40B4-BE49-F238E27FC236}">
                <a16:creationId xmlns:a16="http://schemas.microsoft.com/office/drawing/2014/main" id="{E7129362-546B-9AC3-6884-E23C6F693500}"/>
              </a:ext>
            </a:extLst>
          </p:cNvPr>
          <p:cNvPicPr>
            <a:picLocks noGrp="1" noChangeAspect="1"/>
          </p:cNvPicPr>
          <p:nvPr>
            <p:ph idx="1"/>
          </p:nvPr>
        </p:nvPicPr>
        <p:blipFill>
          <a:blip r:embed="rId2"/>
          <a:stretch>
            <a:fillRect/>
          </a:stretch>
        </p:blipFill>
        <p:spPr>
          <a:xfrm>
            <a:off x="1651704" y="2423488"/>
            <a:ext cx="8888592" cy="3009646"/>
          </a:xfrm>
        </p:spPr>
      </p:pic>
      <p:sp>
        <p:nvSpPr>
          <p:cNvPr id="9" name="Slide Number Placeholder 8">
            <a:extLst>
              <a:ext uri="{FF2B5EF4-FFF2-40B4-BE49-F238E27FC236}">
                <a16:creationId xmlns:a16="http://schemas.microsoft.com/office/drawing/2014/main" id="{27658B4C-7EA1-D31B-DC1C-7DF78D66FAA4}"/>
              </a:ext>
            </a:extLst>
          </p:cNvPr>
          <p:cNvSpPr>
            <a:spLocks noGrp="1"/>
          </p:cNvSpPr>
          <p:nvPr>
            <p:ph type="sldNum" sz="quarter" idx="12"/>
          </p:nvPr>
        </p:nvSpPr>
        <p:spPr/>
        <p:txBody>
          <a:bodyPr/>
          <a:lstStyle/>
          <a:p>
            <a:fld id="{B38DACB5-71A6-497D-9391-3A4BF49B0DC9}" type="slidenum">
              <a:rPr lang="en-US" smtClean="0"/>
              <a:t>45</a:t>
            </a:fld>
            <a:endParaRPr lang="en-US"/>
          </a:p>
        </p:txBody>
      </p:sp>
    </p:spTree>
    <p:extLst>
      <p:ext uri="{BB962C8B-B14F-4D97-AF65-F5344CB8AC3E}">
        <p14:creationId xmlns:p14="http://schemas.microsoft.com/office/powerpoint/2010/main" val="3301518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F20D-D22D-8EC9-C8DE-B5122EF21901}"/>
              </a:ext>
            </a:extLst>
          </p:cNvPr>
          <p:cNvSpPr>
            <a:spLocks noGrp="1"/>
          </p:cNvSpPr>
          <p:nvPr>
            <p:ph type="title"/>
          </p:nvPr>
        </p:nvSpPr>
        <p:spPr/>
        <p:txBody>
          <a:bodyPr/>
          <a:lstStyle/>
          <a:p>
            <a:r>
              <a:rPr lang="en-US" dirty="0"/>
              <a:t>Amplitude Shift Keying(ASK)</a:t>
            </a:r>
          </a:p>
        </p:txBody>
      </p:sp>
      <p:sp>
        <p:nvSpPr>
          <p:cNvPr id="3" name="Content Placeholder 2">
            <a:extLst>
              <a:ext uri="{FF2B5EF4-FFF2-40B4-BE49-F238E27FC236}">
                <a16:creationId xmlns:a16="http://schemas.microsoft.com/office/drawing/2014/main" id="{9715E6C5-609F-7AB1-0125-FEB5FF24FAE1}"/>
              </a:ext>
            </a:extLst>
          </p:cNvPr>
          <p:cNvSpPr>
            <a:spLocks noGrp="1"/>
          </p:cNvSpPr>
          <p:nvPr>
            <p:ph idx="1"/>
          </p:nvPr>
        </p:nvSpPr>
        <p:spPr>
          <a:xfrm>
            <a:off x="646111" y="1209907"/>
            <a:ext cx="8946541" cy="4195481"/>
          </a:xfrm>
        </p:spPr>
        <p:txBody>
          <a:bodyPr>
            <a:normAutofit/>
          </a:bodyPr>
          <a:lstStyle/>
          <a:p>
            <a:pPr algn="l"/>
            <a:r>
              <a:rPr lang="en-US" b="0" i="0" u="none" strike="noStrike" baseline="0" dirty="0">
                <a:latin typeface="+mn-lt"/>
              </a:rPr>
              <a:t>In amplitude shift keying, the amplitude of the carrier signal is varied to create signal elements. Both frequency and phase remain constant while the amplitude changes.</a:t>
            </a:r>
          </a:p>
          <a:p>
            <a:pPr algn="l"/>
            <a:r>
              <a:rPr lang="en-US" dirty="0">
                <a:latin typeface="+mn-lt"/>
              </a:rPr>
              <a:t>Binary Amplitude Shift Keying(BASK):</a:t>
            </a:r>
          </a:p>
          <a:p>
            <a:pPr lvl="1"/>
            <a:r>
              <a:rPr lang="en-US" dirty="0">
                <a:latin typeface="+mn-lt"/>
              </a:rPr>
              <a:t>W</a:t>
            </a:r>
            <a:r>
              <a:rPr lang="en-US" b="0" i="0" u="none" strike="noStrike" baseline="0" dirty="0">
                <a:latin typeface="+mn-lt"/>
              </a:rPr>
              <a:t>e can have several levels (kinds) of signal elements, each with a different amplitude, ASK is normally implemented using only two levels. </a:t>
            </a:r>
          </a:p>
          <a:p>
            <a:pPr lvl="1"/>
            <a:r>
              <a:rPr lang="en-US" b="0" i="0" u="none" strike="noStrike" baseline="0" dirty="0">
                <a:latin typeface="+mn-lt"/>
              </a:rPr>
              <a:t>This is referred to as binary amplitude shift keying or </a:t>
            </a:r>
            <a:r>
              <a:rPr lang="en-US" b="0" i="1" u="none" strike="noStrike" baseline="0" dirty="0">
                <a:latin typeface="+mn-lt"/>
              </a:rPr>
              <a:t>on-off keying </a:t>
            </a:r>
            <a:r>
              <a:rPr lang="en-US" b="0" i="0" u="none" strike="noStrike" baseline="0" dirty="0">
                <a:latin typeface="+mn-lt"/>
              </a:rPr>
              <a:t>(OOK). The peak amplitude of one signal level is 0; the other is the same as the amplitude of the carrier frequency.</a:t>
            </a:r>
          </a:p>
          <a:p>
            <a:pPr algn="l"/>
            <a:endParaRPr lang="en-US" dirty="0">
              <a:latin typeface="+mn-lt"/>
            </a:endParaRPr>
          </a:p>
        </p:txBody>
      </p:sp>
      <p:pic>
        <p:nvPicPr>
          <p:cNvPr id="6" name="Picture 5">
            <a:extLst>
              <a:ext uri="{FF2B5EF4-FFF2-40B4-BE49-F238E27FC236}">
                <a16:creationId xmlns:a16="http://schemas.microsoft.com/office/drawing/2014/main" id="{444BD581-2A2B-F2FC-08EA-B9C7EAB7084A}"/>
              </a:ext>
            </a:extLst>
          </p:cNvPr>
          <p:cNvPicPr>
            <a:picLocks noChangeAspect="1"/>
          </p:cNvPicPr>
          <p:nvPr/>
        </p:nvPicPr>
        <p:blipFill>
          <a:blip r:embed="rId2"/>
          <a:stretch>
            <a:fillRect/>
          </a:stretch>
        </p:blipFill>
        <p:spPr>
          <a:xfrm>
            <a:off x="5980551" y="4021681"/>
            <a:ext cx="5915527" cy="2767413"/>
          </a:xfrm>
          <a:prstGeom prst="rect">
            <a:avLst/>
          </a:prstGeom>
        </p:spPr>
      </p:pic>
      <p:sp>
        <p:nvSpPr>
          <p:cNvPr id="9" name="Slide Number Placeholder 8">
            <a:extLst>
              <a:ext uri="{FF2B5EF4-FFF2-40B4-BE49-F238E27FC236}">
                <a16:creationId xmlns:a16="http://schemas.microsoft.com/office/drawing/2014/main" id="{E44ED1EA-BC3A-3283-3D69-1C252C8BF6A9}"/>
              </a:ext>
            </a:extLst>
          </p:cNvPr>
          <p:cNvSpPr>
            <a:spLocks noGrp="1"/>
          </p:cNvSpPr>
          <p:nvPr>
            <p:ph type="sldNum" sz="quarter" idx="12"/>
          </p:nvPr>
        </p:nvSpPr>
        <p:spPr/>
        <p:txBody>
          <a:bodyPr/>
          <a:lstStyle/>
          <a:p>
            <a:fld id="{B38DACB5-71A6-497D-9391-3A4BF49B0DC9}" type="slidenum">
              <a:rPr lang="en-US" smtClean="0"/>
              <a:t>46</a:t>
            </a:fld>
            <a:endParaRPr lang="en-US"/>
          </a:p>
        </p:txBody>
      </p:sp>
    </p:spTree>
    <p:extLst>
      <p:ext uri="{BB962C8B-B14F-4D97-AF65-F5344CB8AC3E}">
        <p14:creationId xmlns:p14="http://schemas.microsoft.com/office/powerpoint/2010/main" val="2176819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3235-4177-8C3F-D199-DF918E1AB0C3}"/>
              </a:ext>
            </a:extLst>
          </p:cNvPr>
          <p:cNvSpPr>
            <a:spLocks noGrp="1"/>
          </p:cNvSpPr>
          <p:nvPr>
            <p:ph type="title"/>
          </p:nvPr>
        </p:nvSpPr>
        <p:spPr/>
        <p:txBody>
          <a:bodyPr/>
          <a:lstStyle/>
          <a:p>
            <a:r>
              <a:rPr lang="en-US" dirty="0"/>
              <a:t>Binary ASK</a:t>
            </a:r>
          </a:p>
        </p:txBody>
      </p:sp>
      <p:pic>
        <p:nvPicPr>
          <p:cNvPr id="6" name="Content Placeholder 5">
            <a:extLst>
              <a:ext uri="{FF2B5EF4-FFF2-40B4-BE49-F238E27FC236}">
                <a16:creationId xmlns:a16="http://schemas.microsoft.com/office/drawing/2014/main" id="{1352408D-8F3A-2DB3-EE13-C37E10874465}"/>
              </a:ext>
            </a:extLst>
          </p:cNvPr>
          <p:cNvPicPr>
            <a:picLocks noGrp="1" noChangeAspect="1"/>
          </p:cNvPicPr>
          <p:nvPr>
            <p:ph idx="1"/>
          </p:nvPr>
        </p:nvPicPr>
        <p:blipFill>
          <a:blip r:embed="rId2"/>
          <a:stretch>
            <a:fillRect/>
          </a:stretch>
        </p:blipFill>
        <p:spPr>
          <a:xfrm>
            <a:off x="1234689" y="1992644"/>
            <a:ext cx="10359789" cy="3839985"/>
          </a:xfrm>
        </p:spPr>
      </p:pic>
      <p:sp>
        <p:nvSpPr>
          <p:cNvPr id="9" name="Slide Number Placeholder 8">
            <a:extLst>
              <a:ext uri="{FF2B5EF4-FFF2-40B4-BE49-F238E27FC236}">
                <a16:creationId xmlns:a16="http://schemas.microsoft.com/office/drawing/2014/main" id="{216A28F1-0BA3-AD39-26DB-9FE9376C6804}"/>
              </a:ext>
            </a:extLst>
          </p:cNvPr>
          <p:cNvSpPr>
            <a:spLocks noGrp="1"/>
          </p:cNvSpPr>
          <p:nvPr>
            <p:ph type="sldNum" sz="quarter" idx="12"/>
          </p:nvPr>
        </p:nvSpPr>
        <p:spPr/>
        <p:txBody>
          <a:bodyPr/>
          <a:lstStyle/>
          <a:p>
            <a:fld id="{B38DACB5-71A6-497D-9391-3A4BF49B0DC9}" type="slidenum">
              <a:rPr lang="en-US" smtClean="0"/>
              <a:t>47</a:t>
            </a:fld>
            <a:endParaRPr lang="en-US"/>
          </a:p>
        </p:txBody>
      </p:sp>
    </p:spTree>
    <p:extLst>
      <p:ext uri="{BB962C8B-B14F-4D97-AF65-F5344CB8AC3E}">
        <p14:creationId xmlns:p14="http://schemas.microsoft.com/office/powerpoint/2010/main" val="89828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31A9-F4DF-39B1-2EB8-3C47881A02DC}"/>
              </a:ext>
            </a:extLst>
          </p:cNvPr>
          <p:cNvSpPr>
            <a:spLocks noGrp="1"/>
          </p:cNvSpPr>
          <p:nvPr>
            <p:ph type="title"/>
          </p:nvPr>
        </p:nvSpPr>
        <p:spPr/>
        <p:txBody>
          <a:bodyPr/>
          <a:lstStyle/>
          <a:p>
            <a:r>
              <a:rPr lang="en-US" dirty="0"/>
              <a:t>Frequency Shift Keying(FSK)</a:t>
            </a:r>
          </a:p>
        </p:txBody>
      </p:sp>
      <p:sp>
        <p:nvSpPr>
          <p:cNvPr id="3" name="Content Placeholder 2">
            <a:extLst>
              <a:ext uri="{FF2B5EF4-FFF2-40B4-BE49-F238E27FC236}">
                <a16:creationId xmlns:a16="http://schemas.microsoft.com/office/drawing/2014/main" id="{026E38EC-AA6A-150C-54CD-F7185378D68F}"/>
              </a:ext>
            </a:extLst>
          </p:cNvPr>
          <p:cNvSpPr>
            <a:spLocks noGrp="1"/>
          </p:cNvSpPr>
          <p:nvPr>
            <p:ph idx="1"/>
          </p:nvPr>
        </p:nvSpPr>
        <p:spPr>
          <a:xfrm>
            <a:off x="727970" y="1589104"/>
            <a:ext cx="9321884" cy="4659296"/>
          </a:xfrm>
        </p:spPr>
        <p:txBody>
          <a:bodyPr>
            <a:noAutofit/>
          </a:bodyPr>
          <a:lstStyle/>
          <a:p>
            <a:pPr algn="l"/>
            <a:r>
              <a:rPr lang="en-US" b="0" i="0" u="none" strike="noStrike" baseline="0" dirty="0">
                <a:latin typeface="+mn-lt"/>
              </a:rPr>
              <a:t>In frequency shift keying, the frequency of the carrier signal is varied to represent data.</a:t>
            </a:r>
          </a:p>
          <a:p>
            <a:pPr algn="l"/>
            <a:r>
              <a:rPr lang="en-US" b="0" i="0" u="none" strike="noStrike" baseline="0" dirty="0">
                <a:latin typeface="+mn-lt"/>
              </a:rPr>
              <a:t>The frequency of the modulated signal is constant for the duration of one signal element, but changes for the next signal element if the data element changes. </a:t>
            </a:r>
          </a:p>
          <a:p>
            <a:pPr algn="l"/>
            <a:r>
              <a:rPr lang="en-US" b="0" i="0" u="none" strike="noStrike" baseline="0" dirty="0">
                <a:latin typeface="+mn-lt"/>
              </a:rPr>
              <a:t>Both peak amplitude and phase remain constant for all signal elements</a:t>
            </a:r>
          </a:p>
          <a:p>
            <a:pPr algn="l"/>
            <a:r>
              <a:rPr lang="en-US" dirty="0">
                <a:latin typeface="+mn-lt"/>
              </a:rPr>
              <a:t>Binary FSK:</a:t>
            </a:r>
          </a:p>
          <a:p>
            <a:pPr lvl="1"/>
            <a:r>
              <a:rPr lang="en-US" b="0" i="0" u="none" strike="noStrike" baseline="0" dirty="0">
                <a:latin typeface="+mn-lt"/>
              </a:rPr>
              <a:t>One way to think about binary FSK (or BFSK) is to consider two carrier frequencies.</a:t>
            </a:r>
          </a:p>
          <a:p>
            <a:pPr lvl="1"/>
            <a:r>
              <a:rPr lang="en-US" b="0" i="0" u="none" strike="noStrike" baseline="0" dirty="0">
                <a:latin typeface="+mn-lt"/>
              </a:rPr>
              <a:t>In</a:t>
            </a:r>
            <a:r>
              <a:rPr lang="en-US" dirty="0">
                <a:latin typeface="+mn-lt"/>
              </a:rPr>
              <a:t> </a:t>
            </a:r>
            <a:r>
              <a:rPr lang="en-US" b="0" i="0" u="none" strike="noStrike" baseline="0" dirty="0">
                <a:latin typeface="+mn-lt"/>
              </a:rPr>
              <a:t>Figure 5.6, we have selected two carrier frequencies, f</a:t>
            </a:r>
            <a:r>
              <a:rPr lang="en-US" dirty="0">
                <a:latin typeface="+mn-lt"/>
              </a:rPr>
              <a:t>1</a:t>
            </a:r>
            <a:r>
              <a:rPr lang="en-US" b="0" i="0" u="none" strike="noStrike" baseline="0" dirty="0">
                <a:latin typeface="+mn-lt"/>
              </a:rPr>
              <a:t> and12. </a:t>
            </a:r>
          </a:p>
          <a:p>
            <a:pPr lvl="1"/>
            <a:r>
              <a:rPr lang="en-US" b="0" i="0" u="none" strike="noStrike" baseline="0" dirty="0">
                <a:latin typeface="+mn-lt"/>
              </a:rPr>
              <a:t>We use the first carrier if the data element is 0; we use the second if the data element is 1.</a:t>
            </a:r>
            <a:endParaRPr lang="en-US" dirty="0">
              <a:latin typeface="+mn-lt"/>
            </a:endParaRPr>
          </a:p>
        </p:txBody>
      </p:sp>
      <p:sp>
        <p:nvSpPr>
          <p:cNvPr id="7" name="Slide Number Placeholder 6">
            <a:extLst>
              <a:ext uri="{FF2B5EF4-FFF2-40B4-BE49-F238E27FC236}">
                <a16:creationId xmlns:a16="http://schemas.microsoft.com/office/drawing/2014/main" id="{9981D155-F72C-91F4-76CC-071FCD782CEB}"/>
              </a:ext>
            </a:extLst>
          </p:cNvPr>
          <p:cNvSpPr>
            <a:spLocks noGrp="1"/>
          </p:cNvSpPr>
          <p:nvPr>
            <p:ph type="sldNum" sz="quarter" idx="12"/>
          </p:nvPr>
        </p:nvSpPr>
        <p:spPr/>
        <p:txBody>
          <a:bodyPr/>
          <a:lstStyle/>
          <a:p>
            <a:fld id="{B38DACB5-71A6-497D-9391-3A4BF49B0DC9}" type="slidenum">
              <a:rPr lang="en-US" smtClean="0"/>
              <a:t>48</a:t>
            </a:fld>
            <a:endParaRPr lang="en-US"/>
          </a:p>
        </p:txBody>
      </p:sp>
    </p:spTree>
    <p:extLst>
      <p:ext uri="{BB962C8B-B14F-4D97-AF65-F5344CB8AC3E}">
        <p14:creationId xmlns:p14="http://schemas.microsoft.com/office/powerpoint/2010/main" val="3449656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E92D-A46C-E816-7304-C2AABD2909F3}"/>
              </a:ext>
            </a:extLst>
          </p:cNvPr>
          <p:cNvSpPr>
            <a:spLocks noGrp="1"/>
          </p:cNvSpPr>
          <p:nvPr>
            <p:ph type="title"/>
          </p:nvPr>
        </p:nvSpPr>
        <p:spPr/>
        <p:txBody>
          <a:bodyPr/>
          <a:lstStyle/>
          <a:p>
            <a:r>
              <a:rPr lang="en-US" dirty="0"/>
              <a:t>Binary FSK</a:t>
            </a:r>
          </a:p>
        </p:txBody>
      </p:sp>
      <p:pic>
        <p:nvPicPr>
          <p:cNvPr id="6" name="Content Placeholder 5">
            <a:extLst>
              <a:ext uri="{FF2B5EF4-FFF2-40B4-BE49-F238E27FC236}">
                <a16:creationId xmlns:a16="http://schemas.microsoft.com/office/drawing/2014/main" id="{B0C70E29-D0E6-BF2B-5BAC-68315B264F5F}"/>
              </a:ext>
            </a:extLst>
          </p:cNvPr>
          <p:cNvPicPr>
            <a:picLocks noGrp="1" noChangeAspect="1"/>
          </p:cNvPicPr>
          <p:nvPr>
            <p:ph idx="1"/>
          </p:nvPr>
        </p:nvPicPr>
        <p:blipFill>
          <a:blip r:embed="rId2"/>
          <a:stretch>
            <a:fillRect/>
          </a:stretch>
        </p:blipFill>
        <p:spPr>
          <a:xfrm>
            <a:off x="1349751" y="1689323"/>
            <a:ext cx="9338813" cy="3939120"/>
          </a:xfrm>
        </p:spPr>
      </p:pic>
      <p:sp>
        <p:nvSpPr>
          <p:cNvPr id="9" name="Slide Number Placeholder 8">
            <a:extLst>
              <a:ext uri="{FF2B5EF4-FFF2-40B4-BE49-F238E27FC236}">
                <a16:creationId xmlns:a16="http://schemas.microsoft.com/office/drawing/2014/main" id="{A523062E-A4D4-4668-AE61-8A93C5A7987C}"/>
              </a:ext>
            </a:extLst>
          </p:cNvPr>
          <p:cNvSpPr>
            <a:spLocks noGrp="1"/>
          </p:cNvSpPr>
          <p:nvPr>
            <p:ph type="sldNum" sz="quarter" idx="12"/>
          </p:nvPr>
        </p:nvSpPr>
        <p:spPr/>
        <p:txBody>
          <a:bodyPr/>
          <a:lstStyle/>
          <a:p>
            <a:fld id="{B38DACB5-71A6-497D-9391-3A4BF49B0DC9}" type="slidenum">
              <a:rPr lang="en-US" smtClean="0"/>
              <a:t>49</a:t>
            </a:fld>
            <a:endParaRPr lang="en-US"/>
          </a:p>
        </p:txBody>
      </p:sp>
    </p:spTree>
    <p:extLst>
      <p:ext uri="{BB962C8B-B14F-4D97-AF65-F5344CB8AC3E}">
        <p14:creationId xmlns:p14="http://schemas.microsoft.com/office/powerpoint/2010/main" val="357185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52FC-BB18-167D-E7BA-27878BC08A3C}"/>
              </a:ext>
            </a:extLst>
          </p:cNvPr>
          <p:cNvSpPr>
            <a:spLocks noGrp="1"/>
          </p:cNvSpPr>
          <p:nvPr>
            <p:ph type="title"/>
          </p:nvPr>
        </p:nvSpPr>
        <p:spPr/>
        <p:txBody>
          <a:bodyPr/>
          <a:lstStyle/>
          <a:p>
            <a:r>
              <a:rPr lang="en-US" dirty="0"/>
              <a:t>Transmission Impairment</a:t>
            </a:r>
          </a:p>
        </p:txBody>
      </p:sp>
      <p:sp>
        <p:nvSpPr>
          <p:cNvPr id="3" name="Content Placeholder 2">
            <a:extLst>
              <a:ext uri="{FF2B5EF4-FFF2-40B4-BE49-F238E27FC236}">
                <a16:creationId xmlns:a16="http://schemas.microsoft.com/office/drawing/2014/main" id="{A03AC9FF-B98E-4C0D-CC93-436B065477F4}"/>
              </a:ext>
            </a:extLst>
          </p:cNvPr>
          <p:cNvSpPr>
            <a:spLocks noGrp="1"/>
          </p:cNvSpPr>
          <p:nvPr>
            <p:ph idx="1"/>
          </p:nvPr>
        </p:nvSpPr>
        <p:spPr/>
        <p:txBody>
          <a:bodyPr>
            <a:normAutofit/>
          </a:bodyPr>
          <a:lstStyle/>
          <a:p>
            <a:pPr algn="l"/>
            <a:r>
              <a:rPr lang="en-US" b="0" i="0" u="none" strike="noStrike" baseline="0" dirty="0">
                <a:latin typeface="+mn-lt"/>
              </a:rPr>
              <a:t>Signals travel through transmission media, which are not perfect. The imperfection causes signal impairment(the signal at the beginning of the medium is not the same as the signal at the end of the medium).</a:t>
            </a:r>
          </a:p>
          <a:p>
            <a:pPr algn="l"/>
            <a:r>
              <a:rPr lang="en-US" b="0" i="0" u="none" strike="noStrike" baseline="0" dirty="0">
                <a:latin typeface="+mn-lt"/>
              </a:rPr>
              <a:t>Three causes of impairment are attenuation, distortion, and noise.</a:t>
            </a:r>
          </a:p>
          <a:p>
            <a:pPr algn="l"/>
            <a:endParaRPr lang="en-US" dirty="0">
              <a:latin typeface="+mn-lt"/>
            </a:endParaRPr>
          </a:p>
        </p:txBody>
      </p:sp>
      <p:pic>
        <p:nvPicPr>
          <p:cNvPr id="5" name="Picture 4">
            <a:extLst>
              <a:ext uri="{FF2B5EF4-FFF2-40B4-BE49-F238E27FC236}">
                <a16:creationId xmlns:a16="http://schemas.microsoft.com/office/drawing/2014/main" id="{B303D088-A6E9-327C-824A-47A764705389}"/>
              </a:ext>
            </a:extLst>
          </p:cNvPr>
          <p:cNvPicPr>
            <a:picLocks noChangeAspect="1"/>
          </p:cNvPicPr>
          <p:nvPr/>
        </p:nvPicPr>
        <p:blipFill>
          <a:blip r:embed="rId2"/>
          <a:stretch>
            <a:fillRect/>
          </a:stretch>
        </p:blipFill>
        <p:spPr>
          <a:xfrm>
            <a:off x="2401565" y="3927135"/>
            <a:ext cx="5893814" cy="1964605"/>
          </a:xfrm>
          <a:prstGeom prst="rect">
            <a:avLst/>
          </a:prstGeom>
        </p:spPr>
      </p:pic>
      <p:sp>
        <p:nvSpPr>
          <p:cNvPr id="8" name="Slide Number Placeholder 7">
            <a:extLst>
              <a:ext uri="{FF2B5EF4-FFF2-40B4-BE49-F238E27FC236}">
                <a16:creationId xmlns:a16="http://schemas.microsoft.com/office/drawing/2014/main" id="{C251E53B-79DF-6121-AED7-0103EDFF7052}"/>
              </a:ext>
            </a:extLst>
          </p:cNvPr>
          <p:cNvSpPr>
            <a:spLocks noGrp="1"/>
          </p:cNvSpPr>
          <p:nvPr>
            <p:ph type="sldNum" sz="quarter" idx="12"/>
          </p:nvPr>
        </p:nvSpPr>
        <p:spPr/>
        <p:txBody>
          <a:bodyPr/>
          <a:lstStyle/>
          <a:p>
            <a:fld id="{B38DACB5-71A6-497D-9391-3A4BF49B0DC9}" type="slidenum">
              <a:rPr lang="en-US" smtClean="0"/>
              <a:t>5</a:t>
            </a:fld>
            <a:endParaRPr lang="en-US"/>
          </a:p>
        </p:txBody>
      </p:sp>
    </p:spTree>
    <p:extLst>
      <p:ext uri="{BB962C8B-B14F-4D97-AF65-F5344CB8AC3E}">
        <p14:creationId xmlns:p14="http://schemas.microsoft.com/office/powerpoint/2010/main" val="853477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C1C2-1B62-D2DC-5EAC-44D2773B12CB}"/>
              </a:ext>
            </a:extLst>
          </p:cNvPr>
          <p:cNvSpPr>
            <a:spLocks noGrp="1"/>
          </p:cNvSpPr>
          <p:nvPr>
            <p:ph type="title"/>
          </p:nvPr>
        </p:nvSpPr>
        <p:spPr/>
        <p:txBody>
          <a:bodyPr/>
          <a:lstStyle/>
          <a:p>
            <a:r>
              <a:rPr lang="en-US" dirty="0"/>
              <a:t>Phase Shift Keying</a:t>
            </a:r>
          </a:p>
        </p:txBody>
      </p:sp>
      <p:sp>
        <p:nvSpPr>
          <p:cNvPr id="3" name="Content Placeholder 2">
            <a:extLst>
              <a:ext uri="{FF2B5EF4-FFF2-40B4-BE49-F238E27FC236}">
                <a16:creationId xmlns:a16="http://schemas.microsoft.com/office/drawing/2014/main" id="{A214106E-0C09-9DE7-2D54-E384B07C187C}"/>
              </a:ext>
            </a:extLst>
          </p:cNvPr>
          <p:cNvSpPr>
            <a:spLocks noGrp="1"/>
          </p:cNvSpPr>
          <p:nvPr>
            <p:ph idx="1"/>
          </p:nvPr>
        </p:nvSpPr>
        <p:spPr>
          <a:xfrm>
            <a:off x="646111" y="1331259"/>
            <a:ext cx="8946541" cy="4195481"/>
          </a:xfrm>
        </p:spPr>
        <p:txBody>
          <a:bodyPr>
            <a:normAutofit/>
          </a:bodyPr>
          <a:lstStyle/>
          <a:p>
            <a:pPr algn="l"/>
            <a:r>
              <a:rPr lang="en-US" b="0" i="0" u="none" strike="noStrike" baseline="0" dirty="0">
                <a:latin typeface="+mn-lt"/>
              </a:rPr>
              <a:t>In phase shift keying, the phase of the carrier is varied to represent two or more different signal elements. </a:t>
            </a:r>
          </a:p>
          <a:p>
            <a:pPr algn="l"/>
            <a:r>
              <a:rPr lang="en-US" b="0" i="0" u="none" strike="noStrike" baseline="0" dirty="0">
                <a:latin typeface="+mn-lt"/>
              </a:rPr>
              <a:t>Both peak amplitude and frequency remain constant as the phase changes. </a:t>
            </a:r>
          </a:p>
          <a:p>
            <a:pPr algn="l"/>
            <a:r>
              <a:rPr lang="en-US" b="0" i="0" u="none" strike="noStrike" baseline="0" dirty="0">
                <a:latin typeface="+mn-lt"/>
              </a:rPr>
              <a:t>Today, PSK is more common than ASK or FSK.</a:t>
            </a:r>
          </a:p>
          <a:p>
            <a:pPr algn="l"/>
            <a:r>
              <a:rPr lang="en-US" dirty="0">
                <a:latin typeface="+mn-lt"/>
              </a:rPr>
              <a:t>Binary PSK:</a:t>
            </a:r>
          </a:p>
          <a:p>
            <a:pPr lvl="1"/>
            <a:r>
              <a:rPr lang="en-US" b="0" i="0" u="none" strike="noStrike" baseline="0" dirty="0">
                <a:latin typeface="+mn-lt"/>
              </a:rPr>
              <a:t>The simplest PSK is binary PSK, in which we have only two signal elements, one with a phase of 0°, and the other with a phase of 180°. Figure below gives a conceptual view of PSK.</a:t>
            </a:r>
            <a:endParaRPr lang="en-US" dirty="0">
              <a:latin typeface="+mn-lt"/>
            </a:endParaRPr>
          </a:p>
        </p:txBody>
      </p:sp>
      <p:pic>
        <p:nvPicPr>
          <p:cNvPr id="6" name="Picture 5">
            <a:extLst>
              <a:ext uri="{FF2B5EF4-FFF2-40B4-BE49-F238E27FC236}">
                <a16:creationId xmlns:a16="http://schemas.microsoft.com/office/drawing/2014/main" id="{8F3B0810-D340-DD85-E0A7-5CA09D31F810}"/>
              </a:ext>
            </a:extLst>
          </p:cNvPr>
          <p:cNvPicPr>
            <a:picLocks noChangeAspect="1"/>
          </p:cNvPicPr>
          <p:nvPr/>
        </p:nvPicPr>
        <p:blipFill>
          <a:blip r:embed="rId2"/>
          <a:stretch>
            <a:fillRect/>
          </a:stretch>
        </p:blipFill>
        <p:spPr>
          <a:xfrm>
            <a:off x="6897950" y="4381092"/>
            <a:ext cx="5294050" cy="2476908"/>
          </a:xfrm>
          <a:prstGeom prst="rect">
            <a:avLst/>
          </a:prstGeom>
        </p:spPr>
      </p:pic>
      <p:sp>
        <p:nvSpPr>
          <p:cNvPr id="9" name="Slide Number Placeholder 8">
            <a:extLst>
              <a:ext uri="{FF2B5EF4-FFF2-40B4-BE49-F238E27FC236}">
                <a16:creationId xmlns:a16="http://schemas.microsoft.com/office/drawing/2014/main" id="{69428C5A-A5BB-74C5-33CF-EAEB06D102B5}"/>
              </a:ext>
            </a:extLst>
          </p:cNvPr>
          <p:cNvSpPr>
            <a:spLocks noGrp="1"/>
          </p:cNvSpPr>
          <p:nvPr>
            <p:ph type="sldNum" sz="quarter" idx="12"/>
          </p:nvPr>
        </p:nvSpPr>
        <p:spPr/>
        <p:txBody>
          <a:bodyPr/>
          <a:lstStyle/>
          <a:p>
            <a:fld id="{B38DACB5-71A6-497D-9391-3A4BF49B0DC9}" type="slidenum">
              <a:rPr lang="en-US" smtClean="0"/>
              <a:t>50</a:t>
            </a:fld>
            <a:endParaRPr lang="en-US"/>
          </a:p>
        </p:txBody>
      </p:sp>
    </p:spTree>
    <p:extLst>
      <p:ext uri="{BB962C8B-B14F-4D97-AF65-F5344CB8AC3E}">
        <p14:creationId xmlns:p14="http://schemas.microsoft.com/office/powerpoint/2010/main" val="208098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AC58-450C-24D6-A228-B7FF96F598BD}"/>
              </a:ext>
            </a:extLst>
          </p:cNvPr>
          <p:cNvSpPr>
            <a:spLocks noGrp="1"/>
          </p:cNvSpPr>
          <p:nvPr>
            <p:ph type="title"/>
          </p:nvPr>
        </p:nvSpPr>
        <p:spPr/>
        <p:txBody>
          <a:bodyPr/>
          <a:lstStyle/>
          <a:p>
            <a:r>
              <a:rPr lang="en-US" dirty="0"/>
              <a:t>Phase Shift Keying</a:t>
            </a:r>
          </a:p>
        </p:txBody>
      </p:sp>
      <p:sp>
        <p:nvSpPr>
          <p:cNvPr id="3" name="Content Placeholder 2">
            <a:extLst>
              <a:ext uri="{FF2B5EF4-FFF2-40B4-BE49-F238E27FC236}">
                <a16:creationId xmlns:a16="http://schemas.microsoft.com/office/drawing/2014/main" id="{A7052454-09A8-2D25-7680-71DAE25CB6F3}"/>
              </a:ext>
            </a:extLst>
          </p:cNvPr>
          <p:cNvSpPr>
            <a:spLocks noGrp="1"/>
          </p:cNvSpPr>
          <p:nvPr>
            <p:ph idx="1"/>
          </p:nvPr>
        </p:nvSpPr>
        <p:spPr/>
        <p:txBody>
          <a:bodyPr/>
          <a:lstStyle/>
          <a:p>
            <a:r>
              <a:rPr lang="en-US" dirty="0"/>
              <a:t>Implementation of BPSK</a:t>
            </a:r>
          </a:p>
          <a:p>
            <a:endParaRPr lang="en-US" dirty="0"/>
          </a:p>
        </p:txBody>
      </p:sp>
      <p:pic>
        <p:nvPicPr>
          <p:cNvPr id="8" name="Picture 7">
            <a:extLst>
              <a:ext uri="{FF2B5EF4-FFF2-40B4-BE49-F238E27FC236}">
                <a16:creationId xmlns:a16="http://schemas.microsoft.com/office/drawing/2014/main" id="{C8FA844C-361F-0193-BCF3-CEB90AE76C44}"/>
              </a:ext>
            </a:extLst>
          </p:cNvPr>
          <p:cNvPicPr>
            <a:picLocks noChangeAspect="1"/>
          </p:cNvPicPr>
          <p:nvPr/>
        </p:nvPicPr>
        <p:blipFill>
          <a:blip r:embed="rId2"/>
          <a:stretch>
            <a:fillRect/>
          </a:stretch>
        </p:blipFill>
        <p:spPr>
          <a:xfrm>
            <a:off x="1605518" y="3116986"/>
            <a:ext cx="8516423" cy="2502577"/>
          </a:xfrm>
          <a:prstGeom prst="rect">
            <a:avLst/>
          </a:prstGeom>
        </p:spPr>
      </p:pic>
      <p:sp>
        <p:nvSpPr>
          <p:cNvPr id="11" name="Slide Number Placeholder 10">
            <a:extLst>
              <a:ext uri="{FF2B5EF4-FFF2-40B4-BE49-F238E27FC236}">
                <a16:creationId xmlns:a16="http://schemas.microsoft.com/office/drawing/2014/main" id="{198648ED-D14B-1F01-BBD3-0B18B71137A5}"/>
              </a:ext>
            </a:extLst>
          </p:cNvPr>
          <p:cNvSpPr>
            <a:spLocks noGrp="1"/>
          </p:cNvSpPr>
          <p:nvPr>
            <p:ph type="sldNum" sz="quarter" idx="12"/>
          </p:nvPr>
        </p:nvSpPr>
        <p:spPr/>
        <p:txBody>
          <a:bodyPr/>
          <a:lstStyle/>
          <a:p>
            <a:fld id="{B38DACB5-71A6-497D-9391-3A4BF49B0DC9}" type="slidenum">
              <a:rPr lang="en-US" smtClean="0"/>
              <a:t>51</a:t>
            </a:fld>
            <a:endParaRPr lang="en-US"/>
          </a:p>
        </p:txBody>
      </p:sp>
    </p:spTree>
    <p:extLst>
      <p:ext uri="{BB962C8B-B14F-4D97-AF65-F5344CB8AC3E}">
        <p14:creationId xmlns:p14="http://schemas.microsoft.com/office/powerpoint/2010/main" val="1668944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1058-56E9-B8D4-180C-2D1D4BEF977C}"/>
              </a:ext>
            </a:extLst>
          </p:cNvPr>
          <p:cNvSpPr>
            <a:spLocks noGrp="1"/>
          </p:cNvSpPr>
          <p:nvPr>
            <p:ph type="title"/>
          </p:nvPr>
        </p:nvSpPr>
        <p:spPr/>
        <p:txBody>
          <a:bodyPr/>
          <a:lstStyle/>
          <a:p>
            <a:r>
              <a:rPr lang="en-US" dirty="0"/>
              <a:t>Phase Shift Keying</a:t>
            </a:r>
          </a:p>
        </p:txBody>
      </p:sp>
      <p:sp>
        <p:nvSpPr>
          <p:cNvPr id="3" name="Content Placeholder 2">
            <a:extLst>
              <a:ext uri="{FF2B5EF4-FFF2-40B4-BE49-F238E27FC236}">
                <a16:creationId xmlns:a16="http://schemas.microsoft.com/office/drawing/2014/main" id="{C4F43C68-3651-D301-1C7D-9448175B1109}"/>
              </a:ext>
            </a:extLst>
          </p:cNvPr>
          <p:cNvSpPr>
            <a:spLocks noGrp="1"/>
          </p:cNvSpPr>
          <p:nvPr>
            <p:ph idx="1"/>
          </p:nvPr>
        </p:nvSpPr>
        <p:spPr/>
        <p:txBody>
          <a:bodyPr>
            <a:normAutofit/>
          </a:bodyPr>
          <a:lstStyle/>
          <a:p>
            <a:r>
              <a:rPr lang="en-US" dirty="0">
                <a:latin typeface="+mn-lt"/>
              </a:rPr>
              <a:t>Quadrature PSK</a:t>
            </a:r>
          </a:p>
          <a:p>
            <a:pPr lvl="1"/>
            <a:r>
              <a:rPr lang="en-US" b="0" i="0" u="none" strike="noStrike" baseline="0" dirty="0">
                <a:latin typeface="+mn-lt"/>
              </a:rPr>
              <a:t>The simplicity of BPSK enticed designers to use 2 bits at a time in each signal element, thereby decreasing the baud rate and eventually the required bandwidth. </a:t>
            </a:r>
          </a:p>
          <a:p>
            <a:pPr lvl="1"/>
            <a:r>
              <a:rPr lang="en-US" b="0" i="0" u="none" strike="noStrike" baseline="0" dirty="0">
                <a:latin typeface="+mn-lt"/>
              </a:rPr>
              <a:t>The scheme is called quadrature PSK or QPSK because it uses two separate BPSK modulations.</a:t>
            </a:r>
          </a:p>
          <a:p>
            <a:pPr lvl="1"/>
            <a:r>
              <a:rPr lang="en-US" b="0" i="0" u="none" strike="noStrike" baseline="0" dirty="0">
                <a:latin typeface="+mn-lt"/>
              </a:rPr>
              <a:t>The incoming bits are first passed through a serial-to-parallel conversion that sends one bit to one modulator and the next bit to the other modulator.</a:t>
            </a:r>
          </a:p>
          <a:p>
            <a:pPr algn="l"/>
            <a:endParaRPr lang="en-US" dirty="0">
              <a:latin typeface="+mn-lt"/>
            </a:endParaRPr>
          </a:p>
        </p:txBody>
      </p:sp>
      <p:sp>
        <p:nvSpPr>
          <p:cNvPr id="7" name="Slide Number Placeholder 6">
            <a:extLst>
              <a:ext uri="{FF2B5EF4-FFF2-40B4-BE49-F238E27FC236}">
                <a16:creationId xmlns:a16="http://schemas.microsoft.com/office/drawing/2014/main" id="{D457A446-8CD7-452E-62A2-EB541A45B0EB}"/>
              </a:ext>
            </a:extLst>
          </p:cNvPr>
          <p:cNvSpPr>
            <a:spLocks noGrp="1"/>
          </p:cNvSpPr>
          <p:nvPr>
            <p:ph type="sldNum" sz="quarter" idx="12"/>
          </p:nvPr>
        </p:nvSpPr>
        <p:spPr/>
        <p:txBody>
          <a:bodyPr/>
          <a:lstStyle/>
          <a:p>
            <a:fld id="{B38DACB5-71A6-497D-9391-3A4BF49B0DC9}" type="slidenum">
              <a:rPr lang="en-US" smtClean="0"/>
              <a:t>52</a:t>
            </a:fld>
            <a:endParaRPr lang="en-US"/>
          </a:p>
        </p:txBody>
      </p:sp>
    </p:spTree>
    <p:extLst>
      <p:ext uri="{BB962C8B-B14F-4D97-AF65-F5344CB8AC3E}">
        <p14:creationId xmlns:p14="http://schemas.microsoft.com/office/powerpoint/2010/main" val="1417384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BFCB-2D57-84F4-7D12-A89CC38D72DD}"/>
              </a:ext>
            </a:extLst>
          </p:cNvPr>
          <p:cNvSpPr>
            <a:spLocks noGrp="1"/>
          </p:cNvSpPr>
          <p:nvPr>
            <p:ph type="title"/>
          </p:nvPr>
        </p:nvSpPr>
        <p:spPr/>
        <p:txBody>
          <a:bodyPr/>
          <a:lstStyle/>
          <a:p>
            <a:r>
              <a:rPr lang="en-US" dirty="0"/>
              <a:t>QPSK</a:t>
            </a:r>
          </a:p>
        </p:txBody>
      </p:sp>
      <p:pic>
        <p:nvPicPr>
          <p:cNvPr id="6" name="Content Placeholder 5">
            <a:extLst>
              <a:ext uri="{FF2B5EF4-FFF2-40B4-BE49-F238E27FC236}">
                <a16:creationId xmlns:a16="http://schemas.microsoft.com/office/drawing/2014/main" id="{D3C6C3F1-B2C9-49E7-C761-D172D0FCAD01}"/>
              </a:ext>
            </a:extLst>
          </p:cNvPr>
          <p:cNvPicPr>
            <a:picLocks noGrp="1" noChangeAspect="1"/>
          </p:cNvPicPr>
          <p:nvPr>
            <p:ph idx="1"/>
          </p:nvPr>
        </p:nvPicPr>
        <p:blipFill>
          <a:blip r:embed="rId2"/>
          <a:stretch>
            <a:fillRect/>
          </a:stretch>
        </p:blipFill>
        <p:spPr>
          <a:xfrm>
            <a:off x="2462213" y="2069306"/>
            <a:ext cx="6229350" cy="4162425"/>
          </a:xfrm>
        </p:spPr>
      </p:pic>
      <p:sp>
        <p:nvSpPr>
          <p:cNvPr id="11" name="Slide Number Placeholder 10">
            <a:extLst>
              <a:ext uri="{FF2B5EF4-FFF2-40B4-BE49-F238E27FC236}">
                <a16:creationId xmlns:a16="http://schemas.microsoft.com/office/drawing/2014/main" id="{3DCCB8B8-01A2-80C6-7338-35C81FCEE2AC}"/>
              </a:ext>
            </a:extLst>
          </p:cNvPr>
          <p:cNvSpPr>
            <a:spLocks noGrp="1"/>
          </p:cNvSpPr>
          <p:nvPr>
            <p:ph type="sldNum" sz="quarter" idx="12"/>
          </p:nvPr>
        </p:nvSpPr>
        <p:spPr/>
        <p:txBody>
          <a:bodyPr/>
          <a:lstStyle/>
          <a:p>
            <a:fld id="{B38DACB5-71A6-497D-9391-3A4BF49B0DC9}" type="slidenum">
              <a:rPr lang="en-US" smtClean="0"/>
              <a:t>53</a:t>
            </a:fld>
            <a:endParaRPr lang="en-US"/>
          </a:p>
        </p:txBody>
      </p:sp>
    </p:spTree>
    <p:extLst>
      <p:ext uri="{BB962C8B-B14F-4D97-AF65-F5344CB8AC3E}">
        <p14:creationId xmlns:p14="http://schemas.microsoft.com/office/powerpoint/2010/main" val="1117092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4241800" cy="575310"/>
          </a:xfrm>
          <a:prstGeom prst="rect">
            <a:avLst/>
          </a:prstGeom>
        </p:spPr>
        <p:txBody>
          <a:bodyPr vert="horz" wrap="square" lIns="0" tIns="13335" rIns="0" bIns="0" rtlCol="0">
            <a:spAutoFit/>
          </a:bodyPr>
          <a:lstStyle/>
          <a:p>
            <a:pPr marL="12700">
              <a:lnSpc>
                <a:spcPct val="100000"/>
              </a:lnSpc>
              <a:spcBef>
                <a:spcPts val="105"/>
              </a:spcBef>
            </a:pPr>
            <a:r>
              <a:rPr sz="3600" spc="-75" dirty="0"/>
              <a:t>Transmission</a:t>
            </a:r>
            <a:r>
              <a:rPr sz="3600" spc="155" dirty="0"/>
              <a:t> </a:t>
            </a:r>
            <a:r>
              <a:rPr sz="3600" spc="254" dirty="0"/>
              <a:t>Media</a:t>
            </a:r>
            <a:endParaRPr sz="3600"/>
          </a:p>
        </p:txBody>
      </p:sp>
      <p:sp>
        <p:nvSpPr>
          <p:cNvPr id="3" name="object 3"/>
          <p:cNvSpPr txBox="1"/>
          <p:nvPr/>
        </p:nvSpPr>
        <p:spPr>
          <a:xfrm>
            <a:off x="1247137" y="2584764"/>
            <a:ext cx="8683625" cy="1068705"/>
          </a:xfrm>
          <a:prstGeom prst="rect">
            <a:avLst/>
          </a:prstGeom>
        </p:spPr>
        <p:txBody>
          <a:bodyPr vert="horz" wrap="square" lIns="0" tIns="15875" rIns="0" bIns="0" rtlCol="0">
            <a:spAutoFit/>
          </a:bodyPr>
          <a:lstStyle/>
          <a:p>
            <a:pPr marL="336550" marR="5080" indent="-324485">
              <a:lnSpc>
                <a:spcPct val="100000"/>
              </a:lnSpc>
              <a:spcBef>
                <a:spcPts val="125"/>
              </a:spcBef>
              <a:tabLst>
                <a:tab pos="336550" algn="l"/>
              </a:tabLst>
            </a:pPr>
            <a:r>
              <a:rPr sz="900" spc="155" dirty="0">
                <a:solidFill>
                  <a:srgbClr val="B21065"/>
                </a:solidFill>
                <a:latin typeface="Arial"/>
                <a:cs typeface="Arial"/>
              </a:rPr>
              <a:t>	</a:t>
            </a:r>
            <a:r>
              <a:rPr sz="2000" spc="-15" dirty="0">
                <a:solidFill>
                  <a:srgbClr val="FFFFFF"/>
                </a:solidFill>
                <a:latin typeface="Georgia"/>
                <a:cs typeface="Georgia"/>
              </a:rPr>
              <a:t>The</a:t>
            </a:r>
            <a:r>
              <a:rPr sz="2000" spc="80" dirty="0">
                <a:solidFill>
                  <a:srgbClr val="FFFFFF"/>
                </a:solidFill>
                <a:latin typeface="Georgia"/>
                <a:cs typeface="Georgia"/>
              </a:rPr>
              <a:t> </a:t>
            </a:r>
            <a:r>
              <a:rPr sz="2000" spc="40" dirty="0">
                <a:solidFill>
                  <a:srgbClr val="FFFFFF"/>
                </a:solidFill>
                <a:latin typeface="Georgia"/>
                <a:cs typeface="Georgia"/>
              </a:rPr>
              <a:t>wires,</a:t>
            </a:r>
            <a:r>
              <a:rPr sz="2000" spc="-140" dirty="0">
                <a:solidFill>
                  <a:srgbClr val="FFFFFF"/>
                </a:solidFill>
                <a:latin typeface="Georgia"/>
                <a:cs typeface="Georgia"/>
              </a:rPr>
              <a:t> </a:t>
            </a:r>
            <a:r>
              <a:rPr sz="2000" spc="155" dirty="0">
                <a:solidFill>
                  <a:srgbClr val="FFFFFF"/>
                </a:solidFill>
                <a:latin typeface="Georgia"/>
                <a:cs typeface="Georgia"/>
              </a:rPr>
              <a:t>cables,</a:t>
            </a:r>
            <a:r>
              <a:rPr sz="2000" spc="10" dirty="0">
                <a:solidFill>
                  <a:srgbClr val="FFFFFF"/>
                </a:solidFill>
                <a:latin typeface="Georgia"/>
                <a:cs typeface="Georgia"/>
              </a:rPr>
              <a:t> </a:t>
            </a:r>
            <a:r>
              <a:rPr sz="2000" spc="195" dirty="0">
                <a:solidFill>
                  <a:srgbClr val="FFFFFF"/>
                </a:solidFill>
                <a:latin typeface="Georgia"/>
                <a:cs typeface="Georgia"/>
              </a:rPr>
              <a:t>and</a:t>
            </a:r>
            <a:r>
              <a:rPr sz="2000" spc="155" dirty="0">
                <a:solidFill>
                  <a:srgbClr val="FFFFFF"/>
                </a:solidFill>
                <a:latin typeface="Georgia"/>
                <a:cs typeface="Georgia"/>
              </a:rPr>
              <a:t> </a:t>
            </a:r>
            <a:r>
              <a:rPr sz="2000" spc="105" dirty="0">
                <a:solidFill>
                  <a:srgbClr val="FFFFFF"/>
                </a:solidFill>
                <a:latin typeface="Georgia"/>
                <a:cs typeface="Georgia"/>
              </a:rPr>
              <a:t>other</a:t>
            </a:r>
            <a:r>
              <a:rPr sz="2000" spc="-110" dirty="0">
                <a:solidFill>
                  <a:srgbClr val="FFFFFF"/>
                </a:solidFill>
                <a:latin typeface="Georgia"/>
                <a:cs typeface="Georgia"/>
              </a:rPr>
              <a:t> </a:t>
            </a:r>
            <a:r>
              <a:rPr sz="2000" spc="165" dirty="0">
                <a:solidFill>
                  <a:srgbClr val="FFFFFF"/>
                </a:solidFill>
                <a:latin typeface="Georgia"/>
                <a:cs typeface="Georgia"/>
              </a:rPr>
              <a:t>means</a:t>
            </a:r>
            <a:r>
              <a:rPr sz="2000" spc="10" dirty="0">
                <a:solidFill>
                  <a:srgbClr val="FFFFFF"/>
                </a:solidFill>
                <a:latin typeface="Georgia"/>
                <a:cs typeface="Georgia"/>
              </a:rPr>
              <a:t> </a:t>
            </a:r>
            <a:r>
              <a:rPr sz="2000" spc="80" dirty="0">
                <a:solidFill>
                  <a:srgbClr val="FFFFFF"/>
                </a:solidFill>
                <a:latin typeface="Georgia"/>
                <a:cs typeface="Georgia"/>
              </a:rPr>
              <a:t>through</a:t>
            </a:r>
            <a:r>
              <a:rPr sz="2000" spc="-65" dirty="0">
                <a:solidFill>
                  <a:srgbClr val="FFFFFF"/>
                </a:solidFill>
                <a:latin typeface="Georgia"/>
                <a:cs typeface="Georgia"/>
              </a:rPr>
              <a:t> </a:t>
            </a:r>
            <a:r>
              <a:rPr sz="2000" spc="125" dirty="0">
                <a:solidFill>
                  <a:srgbClr val="FFFFFF"/>
                </a:solidFill>
                <a:latin typeface="Georgia"/>
                <a:cs typeface="Georgia"/>
              </a:rPr>
              <a:t>which</a:t>
            </a:r>
            <a:r>
              <a:rPr sz="2000" spc="-65" dirty="0">
                <a:solidFill>
                  <a:srgbClr val="FFFFFF"/>
                </a:solidFill>
                <a:latin typeface="Georgia"/>
                <a:cs typeface="Georgia"/>
              </a:rPr>
              <a:t> </a:t>
            </a:r>
            <a:r>
              <a:rPr sz="2000" spc="260" dirty="0">
                <a:solidFill>
                  <a:srgbClr val="FFFFFF"/>
                </a:solidFill>
                <a:latin typeface="Georgia"/>
                <a:cs typeface="Georgia"/>
              </a:rPr>
              <a:t>data</a:t>
            </a:r>
            <a:r>
              <a:rPr sz="2000" spc="-60" dirty="0">
                <a:solidFill>
                  <a:srgbClr val="FFFFFF"/>
                </a:solidFill>
                <a:latin typeface="Georgia"/>
                <a:cs typeface="Georgia"/>
              </a:rPr>
              <a:t> </a:t>
            </a:r>
            <a:r>
              <a:rPr sz="2000" spc="75" dirty="0">
                <a:solidFill>
                  <a:srgbClr val="FFFFFF"/>
                </a:solidFill>
                <a:latin typeface="Georgia"/>
                <a:cs typeface="Georgia"/>
              </a:rPr>
              <a:t>travels</a:t>
            </a:r>
            <a:r>
              <a:rPr sz="2000" spc="-220" dirty="0">
                <a:solidFill>
                  <a:srgbClr val="FFFFFF"/>
                </a:solidFill>
                <a:latin typeface="Georgia"/>
                <a:cs typeface="Georgia"/>
              </a:rPr>
              <a:t> </a:t>
            </a:r>
            <a:r>
              <a:rPr sz="2000" spc="30" dirty="0">
                <a:solidFill>
                  <a:srgbClr val="FFFFFF"/>
                </a:solidFill>
                <a:latin typeface="Georgia"/>
                <a:cs typeface="Georgia"/>
              </a:rPr>
              <a:t>from  </a:t>
            </a:r>
            <a:r>
              <a:rPr sz="2000" spc="-55" dirty="0">
                <a:solidFill>
                  <a:srgbClr val="FFFFFF"/>
                </a:solidFill>
                <a:latin typeface="Georgia"/>
                <a:cs typeface="Georgia"/>
              </a:rPr>
              <a:t>its </a:t>
            </a:r>
            <a:r>
              <a:rPr sz="2000" spc="114" dirty="0">
                <a:solidFill>
                  <a:srgbClr val="FFFFFF"/>
                </a:solidFill>
                <a:latin typeface="Georgia"/>
                <a:cs typeface="Georgia"/>
              </a:rPr>
              <a:t>source </a:t>
            </a:r>
            <a:r>
              <a:rPr sz="2000" spc="150" dirty="0">
                <a:solidFill>
                  <a:srgbClr val="FFFFFF"/>
                </a:solidFill>
                <a:latin typeface="Georgia"/>
                <a:cs typeface="Georgia"/>
              </a:rPr>
              <a:t>to</a:t>
            </a:r>
            <a:r>
              <a:rPr sz="2000" spc="-75" dirty="0">
                <a:solidFill>
                  <a:srgbClr val="FFFFFF"/>
                </a:solidFill>
                <a:latin typeface="Georgia"/>
                <a:cs typeface="Georgia"/>
              </a:rPr>
              <a:t> </a:t>
            </a:r>
            <a:r>
              <a:rPr sz="2000" spc="70" dirty="0">
                <a:solidFill>
                  <a:srgbClr val="FFFFFF"/>
                </a:solidFill>
                <a:latin typeface="Georgia"/>
                <a:cs typeface="Georgia"/>
              </a:rPr>
              <a:t>destination.</a:t>
            </a:r>
            <a:endParaRPr sz="2000">
              <a:latin typeface="Georgia"/>
              <a:cs typeface="Georgia"/>
            </a:endParaRPr>
          </a:p>
          <a:p>
            <a:pPr marL="12700">
              <a:lnSpc>
                <a:spcPct val="100000"/>
              </a:lnSpc>
              <a:spcBef>
                <a:spcPts val="985"/>
              </a:spcBef>
              <a:tabLst>
                <a:tab pos="336550" algn="l"/>
              </a:tabLst>
            </a:pPr>
            <a:r>
              <a:rPr sz="900" spc="155" dirty="0">
                <a:solidFill>
                  <a:srgbClr val="B21065"/>
                </a:solidFill>
                <a:latin typeface="Arial"/>
                <a:cs typeface="Arial"/>
              </a:rPr>
              <a:t>	</a:t>
            </a:r>
            <a:r>
              <a:rPr sz="2000" spc="130" dirty="0">
                <a:solidFill>
                  <a:srgbClr val="FFFFFF"/>
                </a:solidFill>
                <a:latin typeface="Georgia"/>
                <a:cs typeface="Georgia"/>
              </a:rPr>
              <a:t>Often</a:t>
            </a:r>
            <a:r>
              <a:rPr sz="2000" spc="-75" dirty="0">
                <a:solidFill>
                  <a:srgbClr val="FFFFFF"/>
                </a:solidFill>
                <a:latin typeface="Georgia"/>
                <a:cs typeface="Georgia"/>
              </a:rPr>
              <a:t> </a:t>
            </a:r>
            <a:r>
              <a:rPr sz="2000" spc="175" dirty="0">
                <a:solidFill>
                  <a:srgbClr val="FFFFFF"/>
                </a:solidFill>
                <a:latin typeface="Georgia"/>
                <a:cs typeface="Georgia"/>
              </a:rPr>
              <a:t>called</a:t>
            </a:r>
            <a:r>
              <a:rPr sz="2000" dirty="0">
                <a:solidFill>
                  <a:srgbClr val="FFFFFF"/>
                </a:solidFill>
                <a:latin typeface="Georgia"/>
                <a:cs typeface="Georgia"/>
              </a:rPr>
              <a:t> </a:t>
            </a:r>
            <a:r>
              <a:rPr sz="2000" spc="135" dirty="0">
                <a:solidFill>
                  <a:srgbClr val="FFFFFF"/>
                </a:solidFill>
                <a:latin typeface="Georgia"/>
                <a:cs typeface="Georgia"/>
              </a:rPr>
              <a:t>communication</a:t>
            </a:r>
            <a:r>
              <a:rPr sz="2000" spc="-225" dirty="0">
                <a:solidFill>
                  <a:srgbClr val="FFFFFF"/>
                </a:solidFill>
                <a:latin typeface="Georgia"/>
                <a:cs typeface="Georgia"/>
              </a:rPr>
              <a:t> </a:t>
            </a:r>
            <a:r>
              <a:rPr sz="2000" spc="175" dirty="0">
                <a:solidFill>
                  <a:srgbClr val="FFFFFF"/>
                </a:solidFill>
                <a:latin typeface="Georgia"/>
                <a:cs typeface="Georgia"/>
              </a:rPr>
              <a:t>media.</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204" dirty="0">
                <a:solidFill>
                  <a:srgbClr val="FFFFFF"/>
                </a:solidFill>
                <a:latin typeface="Georgia"/>
                <a:cs typeface="Georgia"/>
              </a:rPr>
              <a:t>61</a:t>
            </a:r>
            <a:endParaRPr sz="2750">
              <a:latin typeface="Georgia"/>
              <a:cs typeface="Georgia"/>
            </a:endParaRPr>
          </a:p>
        </p:txBody>
      </p:sp>
      <p:sp>
        <p:nvSpPr>
          <p:cNvPr id="9" name="Slide Number Placeholder 8">
            <a:extLst>
              <a:ext uri="{FF2B5EF4-FFF2-40B4-BE49-F238E27FC236}">
                <a16:creationId xmlns:a16="http://schemas.microsoft.com/office/drawing/2014/main" id="{9EA01ED3-0B99-8FA1-C9CA-F7C60AD207F5}"/>
              </a:ext>
            </a:extLst>
          </p:cNvPr>
          <p:cNvSpPr>
            <a:spLocks noGrp="1"/>
          </p:cNvSpPr>
          <p:nvPr>
            <p:ph type="sldNum" sz="quarter" idx="12"/>
          </p:nvPr>
        </p:nvSpPr>
        <p:spPr/>
        <p:txBody>
          <a:bodyPr/>
          <a:lstStyle/>
          <a:p>
            <a:fld id="{B38DACB5-71A6-497D-9391-3A4BF49B0DC9}"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7294" y="826765"/>
            <a:ext cx="6156325" cy="575310"/>
          </a:xfrm>
          <a:prstGeom prst="rect">
            <a:avLst/>
          </a:prstGeom>
        </p:spPr>
        <p:txBody>
          <a:bodyPr vert="horz" wrap="square" lIns="0" tIns="13335" rIns="0" bIns="0" rtlCol="0">
            <a:spAutoFit/>
          </a:bodyPr>
          <a:lstStyle/>
          <a:p>
            <a:pPr marL="12700">
              <a:lnSpc>
                <a:spcPct val="100000"/>
              </a:lnSpc>
              <a:spcBef>
                <a:spcPts val="105"/>
              </a:spcBef>
            </a:pPr>
            <a:r>
              <a:rPr sz="3600" spc="55" dirty="0"/>
              <a:t>Types </a:t>
            </a:r>
            <a:r>
              <a:rPr sz="3600" spc="170" dirty="0"/>
              <a:t>of </a:t>
            </a:r>
            <a:r>
              <a:rPr sz="3600" spc="-75" dirty="0"/>
              <a:t>Transmission</a:t>
            </a:r>
            <a:r>
              <a:rPr sz="3600" spc="155" dirty="0"/>
              <a:t> </a:t>
            </a:r>
            <a:r>
              <a:rPr sz="3600" spc="290" dirty="0"/>
              <a:t>media</a:t>
            </a:r>
            <a:endParaRPr sz="3600"/>
          </a:p>
        </p:txBody>
      </p:sp>
      <p:sp>
        <p:nvSpPr>
          <p:cNvPr id="3" name="object 3"/>
          <p:cNvSpPr txBox="1"/>
          <p:nvPr/>
        </p:nvSpPr>
        <p:spPr>
          <a:xfrm>
            <a:off x="1247137" y="2464495"/>
            <a:ext cx="6646545" cy="883919"/>
          </a:xfrm>
          <a:prstGeom prst="rect">
            <a:avLst/>
          </a:prstGeom>
        </p:spPr>
        <p:txBody>
          <a:bodyPr vert="horz" wrap="square" lIns="0" tIns="136525" rIns="0" bIns="0" rtlCol="0">
            <a:spAutoFit/>
          </a:bodyPr>
          <a:lstStyle/>
          <a:p>
            <a:pPr marL="12700">
              <a:lnSpc>
                <a:spcPct val="100000"/>
              </a:lnSpc>
              <a:spcBef>
                <a:spcPts val="1075"/>
              </a:spcBef>
              <a:tabLst>
                <a:tab pos="336550" algn="l"/>
              </a:tabLst>
            </a:pPr>
            <a:r>
              <a:rPr sz="900" spc="155" dirty="0">
                <a:solidFill>
                  <a:srgbClr val="B21065"/>
                </a:solidFill>
                <a:latin typeface="Arial"/>
                <a:cs typeface="Arial"/>
              </a:rPr>
              <a:t>	</a:t>
            </a:r>
            <a:r>
              <a:rPr sz="2000" spc="105" dirty="0">
                <a:solidFill>
                  <a:srgbClr val="FFFFFF"/>
                </a:solidFill>
                <a:latin typeface="Georgia"/>
                <a:cs typeface="Georgia"/>
              </a:rPr>
              <a:t>Guided/Bounded/Wired </a:t>
            </a:r>
            <a:r>
              <a:rPr sz="2000" spc="-35" dirty="0">
                <a:solidFill>
                  <a:srgbClr val="FFFFFF"/>
                </a:solidFill>
                <a:latin typeface="Georgia"/>
                <a:cs typeface="Georgia"/>
              </a:rPr>
              <a:t>Transmission</a:t>
            </a:r>
            <a:r>
              <a:rPr sz="2000" spc="-335" dirty="0">
                <a:solidFill>
                  <a:srgbClr val="FFFFFF"/>
                </a:solidFill>
                <a:latin typeface="Georgia"/>
                <a:cs typeface="Georgia"/>
              </a:rPr>
              <a:t> </a:t>
            </a:r>
            <a:r>
              <a:rPr sz="2000" spc="180" dirty="0">
                <a:solidFill>
                  <a:srgbClr val="FFFFFF"/>
                </a:solidFill>
                <a:latin typeface="Georgia"/>
                <a:cs typeface="Georgia"/>
              </a:rPr>
              <a:t>Media</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70" dirty="0">
                <a:solidFill>
                  <a:srgbClr val="FFFFFF"/>
                </a:solidFill>
                <a:latin typeface="Georgia"/>
                <a:cs typeface="Georgia"/>
              </a:rPr>
              <a:t>Unguided/Unbounded/Wireless </a:t>
            </a:r>
            <a:r>
              <a:rPr sz="2000" spc="-35" dirty="0">
                <a:solidFill>
                  <a:srgbClr val="FFFFFF"/>
                </a:solidFill>
                <a:latin typeface="Georgia"/>
                <a:cs typeface="Georgia"/>
              </a:rPr>
              <a:t>Transmission</a:t>
            </a:r>
            <a:r>
              <a:rPr sz="2000" spc="-295" dirty="0">
                <a:solidFill>
                  <a:srgbClr val="FFFFFF"/>
                </a:solidFill>
                <a:latin typeface="Georgia"/>
                <a:cs typeface="Georgia"/>
              </a:rPr>
              <a:t> </a:t>
            </a:r>
            <a:r>
              <a:rPr sz="2000" spc="180" dirty="0">
                <a:solidFill>
                  <a:srgbClr val="FFFFFF"/>
                </a:solidFill>
                <a:latin typeface="Georgia"/>
                <a:cs typeface="Georgia"/>
              </a:rPr>
              <a:t>Media</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25" dirty="0">
                <a:solidFill>
                  <a:srgbClr val="FFFFFF"/>
                </a:solidFill>
                <a:latin typeface="Georgia"/>
                <a:cs typeface="Georgia"/>
              </a:rPr>
              <a:t>62</a:t>
            </a:r>
            <a:endParaRPr sz="2750">
              <a:latin typeface="Georgia"/>
              <a:cs typeface="Georgia"/>
            </a:endParaRPr>
          </a:p>
        </p:txBody>
      </p:sp>
      <p:sp>
        <p:nvSpPr>
          <p:cNvPr id="9" name="Slide Number Placeholder 8">
            <a:extLst>
              <a:ext uri="{FF2B5EF4-FFF2-40B4-BE49-F238E27FC236}">
                <a16:creationId xmlns:a16="http://schemas.microsoft.com/office/drawing/2014/main" id="{06CE401E-9FDF-1949-BCEE-5290BE707AC4}"/>
              </a:ext>
            </a:extLst>
          </p:cNvPr>
          <p:cNvSpPr>
            <a:spLocks noGrp="1"/>
          </p:cNvSpPr>
          <p:nvPr>
            <p:ph type="sldNum" sz="quarter" idx="12"/>
          </p:nvPr>
        </p:nvSpPr>
        <p:spPr/>
        <p:txBody>
          <a:bodyPr/>
          <a:lstStyle/>
          <a:p>
            <a:fld id="{B38DACB5-71A6-497D-9391-3A4BF49B0DC9}"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6051550" cy="575310"/>
          </a:xfrm>
          <a:prstGeom prst="rect">
            <a:avLst/>
          </a:prstGeom>
        </p:spPr>
        <p:txBody>
          <a:bodyPr vert="horz" wrap="square" lIns="0" tIns="13335" rIns="0" bIns="0" rtlCol="0">
            <a:spAutoFit/>
          </a:bodyPr>
          <a:lstStyle/>
          <a:p>
            <a:pPr marL="12700">
              <a:lnSpc>
                <a:spcPct val="100000"/>
              </a:lnSpc>
              <a:spcBef>
                <a:spcPts val="105"/>
              </a:spcBef>
            </a:pPr>
            <a:r>
              <a:rPr sz="3600" spc="275" dirty="0"/>
              <a:t>Guided </a:t>
            </a:r>
            <a:r>
              <a:rPr sz="3600" spc="-75" dirty="0"/>
              <a:t>Transmission</a:t>
            </a:r>
            <a:r>
              <a:rPr sz="3600" spc="-15" dirty="0"/>
              <a:t> </a:t>
            </a:r>
            <a:r>
              <a:rPr sz="3600" spc="254" dirty="0"/>
              <a:t>Media</a:t>
            </a:r>
            <a:endParaRPr sz="3600"/>
          </a:p>
        </p:txBody>
      </p:sp>
      <p:sp>
        <p:nvSpPr>
          <p:cNvPr id="3" name="object 3"/>
          <p:cNvSpPr txBox="1"/>
          <p:nvPr/>
        </p:nvSpPr>
        <p:spPr>
          <a:xfrm>
            <a:off x="1247137" y="2438207"/>
            <a:ext cx="3966210" cy="2150110"/>
          </a:xfrm>
          <a:prstGeom prst="rect">
            <a:avLst/>
          </a:prstGeom>
        </p:spPr>
        <p:txBody>
          <a:bodyPr vert="horz" wrap="square" lIns="0" tIns="162560" rIns="0" bIns="0" rtlCol="0">
            <a:spAutoFit/>
          </a:bodyPr>
          <a:lstStyle/>
          <a:p>
            <a:pPr marL="12700">
              <a:lnSpc>
                <a:spcPct val="100000"/>
              </a:lnSpc>
              <a:spcBef>
                <a:spcPts val="1280"/>
              </a:spcBef>
              <a:tabLst>
                <a:tab pos="336550" algn="l"/>
              </a:tabLst>
            </a:pPr>
            <a:r>
              <a:rPr sz="900" spc="155" dirty="0">
                <a:solidFill>
                  <a:srgbClr val="B21065"/>
                </a:solidFill>
                <a:latin typeface="Arial"/>
                <a:cs typeface="Arial"/>
              </a:rPr>
              <a:t>	</a:t>
            </a:r>
            <a:r>
              <a:rPr sz="2000" spc="35" dirty="0">
                <a:solidFill>
                  <a:srgbClr val="FFFFFF"/>
                </a:solidFill>
                <a:latin typeface="Georgia"/>
                <a:cs typeface="Georgia"/>
              </a:rPr>
              <a:t>Twisted </a:t>
            </a:r>
            <a:r>
              <a:rPr sz="2000" spc="-10" dirty="0">
                <a:solidFill>
                  <a:srgbClr val="FFFFFF"/>
                </a:solidFill>
                <a:latin typeface="Georgia"/>
                <a:cs typeface="Georgia"/>
              </a:rPr>
              <a:t>Pair</a:t>
            </a:r>
            <a:r>
              <a:rPr sz="2000" spc="-160" dirty="0">
                <a:solidFill>
                  <a:srgbClr val="FFFFFF"/>
                </a:solidFill>
                <a:latin typeface="Georgia"/>
                <a:cs typeface="Georgia"/>
              </a:rPr>
              <a:t> </a:t>
            </a:r>
            <a:r>
              <a:rPr sz="2000" spc="229" dirty="0">
                <a:solidFill>
                  <a:srgbClr val="FFFFFF"/>
                </a:solidFill>
                <a:latin typeface="Georgia"/>
                <a:cs typeface="Georgia"/>
              </a:rPr>
              <a:t>Cable</a:t>
            </a:r>
            <a:endParaRPr sz="2000">
              <a:latin typeface="Georgia"/>
              <a:cs typeface="Georgia"/>
            </a:endParaRPr>
          </a:p>
          <a:p>
            <a:pPr marL="450850">
              <a:lnSpc>
                <a:spcPct val="100000"/>
              </a:lnSpc>
              <a:spcBef>
                <a:spcPts val="1030"/>
              </a:spcBef>
              <a:tabLst>
                <a:tab pos="774700" algn="l"/>
              </a:tabLst>
            </a:pPr>
            <a:r>
              <a:rPr sz="1350" spc="229" dirty="0">
                <a:solidFill>
                  <a:srgbClr val="B21065"/>
                </a:solidFill>
                <a:latin typeface="Arial"/>
                <a:cs typeface="Arial"/>
              </a:rPr>
              <a:t>	</a:t>
            </a:r>
            <a:r>
              <a:rPr sz="1800" spc="20" dirty="0">
                <a:solidFill>
                  <a:srgbClr val="FFFFFF"/>
                </a:solidFill>
                <a:latin typeface="Georgia"/>
                <a:cs typeface="Georgia"/>
              </a:rPr>
              <a:t>STP(Shielded </a:t>
            </a:r>
            <a:r>
              <a:rPr sz="1800" spc="35" dirty="0">
                <a:solidFill>
                  <a:srgbClr val="FFFFFF"/>
                </a:solidFill>
                <a:latin typeface="Georgia"/>
                <a:cs typeface="Georgia"/>
              </a:rPr>
              <a:t>Twisted</a:t>
            </a:r>
            <a:r>
              <a:rPr sz="1800" spc="-290" dirty="0">
                <a:solidFill>
                  <a:srgbClr val="FFFFFF"/>
                </a:solidFill>
                <a:latin typeface="Georgia"/>
                <a:cs typeface="Georgia"/>
              </a:rPr>
              <a:t> </a:t>
            </a:r>
            <a:r>
              <a:rPr sz="1800" spc="-15" dirty="0">
                <a:solidFill>
                  <a:srgbClr val="FFFFFF"/>
                </a:solidFill>
                <a:latin typeface="Georgia"/>
                <a:cs typeface="Georgia"/>
              </a:rPr>
              <a:t>Pair)</a:t>
            </a:r>
            <a:endParaRPr sz="1800">
              <a:latin typeface="Georgia"/>
              <a:cs typeface="Georgia"/>
            </a:endParaRPr>
          </a:p>
          <a:p>
            <a:pPr marL="450850">
              <a:lnSpc>
                <a:spcPct val="100000"/>
              </a:lnSpc>
              <a:spcBef>
                <a:spcPts val="994"/>
              </a:spcBef>
              <a:tabLst>
                <a:tab pos="774700" algn="l"/>
              </a:tabLst>
            </a:pPr>
            <a:r>
              <a:rPr sz="1350" spc="235" dirty="0">
                <a:solidFill>
                  <a:srgbClr val="B21065"/>
                </a:solidFill>
                <a:latin typeface="Arial"/>
                <a:cs typeface="Arial"/>
              </a:rPr>
              <a:t>	</a:t>
            </a:r>
            <a:r>
              <a:rPr sz="1800" spc="-130" dirty="0">
                <a:solidFill>
                  <a:srgbClr val="FFFFFF"/>
                </a:solidFill>
                <a:latin typeface="Georgia"/>
                <a:cs typeface="Georgia"/>
              </a:rPr>
              <a:t>UTP( </a:t>
            </a:r>
            <a:r>
              <a:rPr sz="1800" spc="70" dirty="0">
                <a:solidFill>
                  <a:srgbClr val="FFFFFF"/>
                </a:solidFill>
                <a:latin typeface="Georgia"/>
                <a:cs typeface="Georgia"/>
              </a:rPr>
              <a:t>Unshielded </a:t>
            </a:r>
            <a:r>
              <a:rPr sz="1800" spc="35" dirty="0">
                <a:solidFill>
                  <a:srgbClr val="FFFFFF"/>
                </a:solidFill>
                <a:latin typeface="Georgia"/>
                <a:cs typeface="Georgia"/>
              </a:rPr>
              <a:t>Twisted</a:t>
            </a:r>
            <a:r>
              <a:rPr sz="1800" spc="-300" dirty="0">
                <a:solidFill>
                  <a:srgbClr val="FFFFFF"/>
                </a:solidFill>
                <a:latin typeface="Georgia"/>
                <a:cs typeface="Georgia"/>
              </a:rPr>
              <a:t> </a:t>
            </a:r>
            <a:r>
              <a:rPr sz="1800" spc="-15" dirty="0">
                <a:solidFill>
                  <a:srgbClr val="FFFFFF"/>
                </a:solidFill>
                <a:latin typeface="Georgia"/>
                <a:cs typeface="Georgia"/>
              </a:rPr>
              <a:t>Pair)</a:t>
            </a:r>
            <a:endParaRPr sz="1800">
              <a:latin typeface="Georgia"/>
              <a:cs typeface="Georgia"/>
            </a:endParaRPr>
          </a:p>
          <a:p>
            <a:pPr marL="12700">
              <a:lnSpc>
                <a:spcPct val="100000"/>
              </a:lnSpc>
              <a:spcBef>
                <a:spcPts val="1019"/>
              </a:spcBef>
              <a:tabLst>
                <a:tab pos="336550" algn="l"/>
              </a:tabLst>
            </a:pPr>
            <a:r>
              <a:rPr sz="900" spc="155" dirty="0">
                <a:solidFill>
                  <a:srgbClr val="B21065"/>
                </a:solidFill>
                <a:latin typeface="Arial"/>
                <a:cs typeface="Arial"/>
              </a:rPr>
              <a:t>	</a:t>
            </a:r>
            <a:r>
              <a:rPr sz="2000" spc="135" dirty="0">
                <a:solidFill>
                  <a:srgbClr val="FFFFFF"/>
                </a:solidFill>
                <a:latin typeface="Georgia"/>
                <a:cs typeface="Georgia"/>
              </a:rPr>
              <a:t>Coaxial</a:t>
            </a:r>
            <a:r>
              <a:rPr sz="2000" spc="-70" dirty="0">
                <a:solidFill>
                  <a:srgbClr val="FFFFFF"/>
                </a:solidFill>
                <a:latin typeface="Georgia"/>
                <a:cs typeface="Georgia"/>
              </a:rPr>
              <a:t> </a:t>
            </a:r>
            <a:r>
              <a:rPr sz="2000" spc="229" dirty="0">
                <a:solidFill>
                  <a:srgbClr val="FFFFFF"/>
                </a:solidFill>
                <a:latin typeface="Georgia"/>
                <a:cs typeface="Georgia"/>
              </a:rPr>
              <a:t>Cable</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5" dirty="0">
                <a:solidFill>
                  <a:srgbClr val="FFFFFF"/>
                </a:solidFill>
                <a:latin typeface="Georgia"/>
                <a:cs typeface="Georgia"/>
              </a:rPr>
              <a:t>Fiber </a:t>
            </a:r>
            <a:r>
              <a:rPr sz="2000" spc="105" dirty="0">
                <a:solidFill>
                  <a:srgbClr val="FFFFFF"/>
                </a:solidFill>
                <a:latin typeface="Georgia"/>
                <a:cs typeface="Georgia"/>
              </a:rPr>
              <a:t>Optics</a:t>
            </a:r>
            <a:r>
              <a:rPr sz="2000" spc="-55" dirty="0">
                <a:solidFill>
                  <a:srgbClr val="FFFFFF"/>
                </a:solidFill>
                <a:latin typeface="Georgia"/>
                <a:cs typeface="Georgia"/>
              </a:rPr>
              <a:t> </a:t>
            </a:r>
            <a:r>
              <a:rPr sz="2000" spc="229" dirty="0">
                <a:solidFill>
                  <a:srgbClr val="FFFFFF"/>
                </a:solidFill>
                <a:latin typeface="Georgia"/>
                <a:cs typeface="Georgia"/>
              </a:rPr>
              <a:t>Cable</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35" dirty="0">
                <a:solidFill>
                  <a:srgbClr val="FFFFFF"/>
                </a:solidFill>
                <a:latin typeface="Georgia"/>
                <a:cs typeface="Georgia"/>
              </a:rPr>
              <a:t>63</a:t>
            </a:r>
            <a:endParaRPr sz="2750">
              <a:latin typeface="Georgia"/>
              <a:cs typeface="Georgia"/>
            </a:endParaRPr>
          </a:p>
        </p:txBody>
      </p:sp>
      <p:sp>
        <p:nvSpPr>
          <p:cNvPr id="9" name="Slide Number Placeholder 8">
            <a:extLst>
              <a:ext uri="{FF2B5EF4-FFF2-40B4-BE49-F238E27FC236}">
                <a16:creationId xmlns:a16="http://schemas.microsoft.com/office/drawing/2014/main" id="{297106F0-4C5E-D5E4-0F8D-108CAD12DC95}"/>
              </a:ext>
            </a:extLst>
          </p:cNvPr>
          <p:cNvSpPr>
            <a:spLocks noGrp="1"/>
          </p:cNvSpPr>
          <p:nvPr>
            <p:ph type="sldNum" sz="quarter" idx="12"/>
          </p:nvPr>
        </p:nvSpPr>
        <p:spPr/>
        <p:txBody>
          <a:bodyPr/>
          <a:lstStyle/>
          <a:p>
            <a:fld id="{B38DACB5-71A6-497D-9391-3A4BF49B0DC9}"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4102735" cy="575310"/>
          </a:xfrm>
          <a:prstGeom prst="rect">
            <a:avLst/>
          </a:prstGeom>
        </p:spPr>
        <p:txBody>
          <a:bodyPr vert="horz" wrap="square" lIns="0" tIns="13335" rIns="0" bIns="0" rtlCol="0">
            <a:spAutoFit/>
          </a:bodyPr>
          <a:lstStyle/>
          <a:p>
            <a:pPr marL="12700">
              <a:lnSpc>
                <a:spcPct val="100000"/>
              </a:lnSpc>
              <a:spcBef>
                <a:spcPts val="105"/>
              </a:spcBef>
            </a:pPr>
            <a:r>
              <a:rPr sz="3600" spc="-20" dirty="0"/>
              <a:t>Twisted </a:t>
            </a:r>
            <a:r>
              <a:rPr sz="3600" spc="-55" dirty="0"/>
              <a:t>Pair</a:t>
            </a:r>
            <a:r>
              <a:rPr sz="3600" spc="-325" dirty="0"/>
              <a:t> </a:t>
            </a:r>
            <a:r>
              <a:rPr sz="3600" spc="420" dirty="0"/>
              <a:t>Cable</a:t>
            </a:r>
            <a:endParaRPr sz="3600"/>
          </a:p>
        </p:txBody>
      </p:sp>
      <p:sp>
        <p:nvSpPr>
          <p:cNvPr id="3" name="object 3"/>
          <p:cNvSpPr txBox="1"/>
          <p:nvPr/>
        </p:nvSpPr>
        <p:spPr>
          <a:xfrm>
            <a:off x="641989" y="2238562"/>
            <a:ext cx="8570595" cy="1752600"/>
          </a:xfrm>
          <a:prstGeom prst="rect">
            <a:avLst/>
          </a:prstGeom>
        </p:spPr>
        <p:txBody>
          <a:bodyPr vert="horz" wrap="square" lIns="0" tIns="136525" rIns="0" bIns="0" rtlCol="0">
            <a:spAutoFit/>
          </a:bodyPr>
          <a:lstStyle/>
          <a:p>
            <a:pPr marL="12700">
              <a:lnSpc>
                <a:spcPct val="100000"/>
              </a:lnSpc>
              <a:spcBef>
                <a:spcPts val="1075"/>
              </a:spcBef>
              <a:tabLst>
                <a:tab pos="335915" algn="l"/>
              </a:tabLst>
            </a:pPr>
            <a:r>
              <a:rPr sz="900" spc="155" dirty="0">
                <a:solidFill>
                  <a:srgbClr val="B21065"/>
                </a:solidFill>
                <a:latin typeface="Arial"/>
                <a:cs typeface="Arial"/>
              </a:rPr>
              <a:t>	</a:t>
            </a:r>
            <a:r>
              <a:rPr sz="2000" spc="105" dirty="0">
                <a:solidFill>
                  <a:srgbClr val="FFFFFF"/>
                </a:solidFill>
                <a:latin typeface="Georgia"/>
                <a:cs typeface="Georgia"/>
              </a:rPr>
              <a:t>Oldest</a:t>
            </a:r>
            <a:r>
              <a:rPr sz="2000" spc="-50" dirty="0">
                <a:solidFill>
                  <a:srgbClr val="FFFFFF"/>
                </a:solidFill>
                <a:latin typeface="Georgia"/>
                <a:cs typeface="Georgia"/>
              </a:rPr>
              <a:t> </a:t>
            </a:r>
            <a:r>
              <a:rPr sz="2000" spc="200" dirty="0">
                <a:solidFill>
                  <a:srgbClr val="FFFFFF"/>
                </a:solidFill>
                <a:latin typeface="Georgia"/>
                <a:cs typeface="Georgia"/>
              </a:rPr>
              <a:t>and</a:t>
            </a:r>
            <a:r>
              <a:rPr sz="2000" spc="75" dirty="0">
                <a:solidFill>
                  <a:srgbClr val="FFFFFF"/>
                </a:solidFill>
                <a:latin typeface="Georgia"/>
                <a:cs typeface="Georgia"/>
              </a:rPr>
              <a:t> </a:t>
            </a:r>
            <a:r>
              <a:rPr sz="2000" spc="80" dirty="0">
                <a:solidFill>
                  <a:srgbClr val="FFFFFF"/>
                </a:solidFill>
                <a:latin typeface="Georgia"/>
                <a:cs typeface="Georgia"/>
              </a:rPr>
              <a:t>most</a:t>
            </a:r>
            <a:r>
              <a:rPr sz="2000" spc="-45" dirty="0">
                <a:solidFill>
                  <a:srgbClr val="FFFFFF"/>
                </a:solidFill>
                <a:latin typeface="Georgia"/>
                <a:cs typeface="Georgia"/>
              </a:rPr>
              <a:t> </a:t>
            </a:r>
            <a:r>
              <a:rPr sz="2000" spc="220" dirty="0">
                <a:solidFill>
                  <a:srgbClr val="FFFFFF"/>
                </a:solidFill>
                <a:latin typeface="Georgia"/>
                <a:cs typeface="Georgia"/>
              </a:rPr>
              <a:t>common</a:t>
            </a:r>
            <a:r>
              <a:rPr sz="2000" spc="-145" dirty="0">
                <a:solidFill>
                  <a:srgbClr val="FFFFFF"/>
                </a:solidFill>
                <a:latin typeface="Georgia"/>
                <a:cs typeface="Georgia"/>
              </a:rPr>
              <a:t> </a:t>
            </a:r>
            <a:r>
              <a:rPr sz="2000" spc="5" dirty="0">
                <a:solidFill>
                  <a:srgbClr val="FFFFFF"/>
                </a:solidFill>
                <a:latin typeface="Georgia"/>
                <a:cs typeface="Georgia"/>
              </a:rPr>
              <a:t>transmission</a:t>
            </a:r>
            <a:r>
              <a:rPr sz="2000" spc="-140" dirty="0">
                <a:solidFill>
                  <a:srgbClr val="FFFFFF"/>
                </a:solidFill>
                <a:latin typeface="Georgia"/>
                <a:cs typeface="Georgia"/>
              </a:rPr>
              <a:t> </a:t>
            </a:r>
            <a:r>
              <a:rPr sz="2000" spc="215" dirty="0">
                <a:solidFill>
                  <a:srgbClr val="FFFFFF"/>
                </a:solidFill>
                <a:latin typeface="Georgia"/>
                <a:cs typeface="Georgia"/>
              </a:rPr>
              <a:t>media</a:t>
            </a:r>
            <a:endParaRPr sz="2000">
              <a:latin typeface="Georgia"/>
              <a:cs typeface="Georgia"/>
            </a:endParaRPr>
          </a:p>
          <a:p>
            <a:pPr marL="12700">
              <a:lnSpc>
                <a:spcPct val="100000"/>
              </a:lnSpc>
              <a:spcBef>
                <a:spcPts val="980"/>
              </a:spcBef>
              <a:tabLst>
                <a:tab pos="335915" algn="l"/>
              </a:tabLst>
            </a:pPr>
            <a:r>
              <a:rPr sz="900" spc="155" dirty="0">
                <a:solidFill>
                  <a:srgbClr val="B21065"/>
                </a:solidFill>
                <a:latin typeface="Arial"/>
                <a:cs typeface="Arial"/>
              </a:rPr>
              <a:t>	</a:t>
            </a:r>
            <a:r>
              <a:rPr sz="2000" spc="105" dirty="0">
                <a:solidFill>
                  <a:srgbClr val="FFFFFF"/>
                </a:solidFill>
                <a:latin typeface="Georgia"/>
                <a:cs typeface="Georgia"/>
              </a:rPr>
              <a:t>Contains</a:t>
            </a:r>
            <a:r>
              <a:rPr sz="2000" spc="-70" dirty="0">
                <a:solidFill>
                  <a:srgbClr val="FFFFFF"/>
                </a:solidFill>
                <a:latin typeface="Georgia"/>
                <a:cs typeface="Georgia"/>
              </a:rPr>
              <a:t> </a:t>
            </a:r>
            <a:r>
              <a:rPr sz="2000" spc="375" dirty="0">
                <a:solidFill>
                  <a:srgbClr val="FFFFFF"/>
                </a:solidFill>
                <a:latin typeface="Georgia"/>
                <a:cs typeface="Georgia"/>
              </a:rPr>
              <a:t>a</a:t>
            </a:r>
            <a:r>
              <a:rPr sz="2000" spc="10" dirty="0">
                <a:solidFill>
                  <a:srgbClr val="FFFFFF"/>
                </a:solidFill>
                <a:latin typeface="Georgia"/>
                <a:cs typeface="Georgia"/>
              </a:rPr>
              <a:t> </a:t>
            </a:r>
            <a:r>
              <a:rPr sz="2000" spc="45" dirty="0">
                <a:solidFill>
                  <a:srgbClr val="FFFFFF"/>
                </a:solidFill>
                <a:latin typeface="Georgia"/>
                <a:cs typeface="Georgia"/>
              </a:rPr>
              <a:t>pair</a:t>
            </a:r>
            <a:r>
              <a:rPr sz="2000" spc="30" dirty="0">
                <a:solidFill>
                  <a:srgbClr val="FFFFFF"/>
                </a:solidFill>
                <a:latin typeface="Georgia"/>
                <a:cs typeface="Georgia"/>
              </a:rPr>
              <a:t> </a:t>
            </a:r>
            <a:r>
              <a:rPr sz="2000" spc="125" dirty="0">
                <a:solidFill>
                  <a:srgbClr val="FFFFFF"/>
                </a:solidFill>
                <a:latin typeface="Georgia"/>
                <a:cs typeface="Georgia"/>
              </a:rPr>
              <a:t>of</a:t>
            </a:r>
            <a:r>
              <a:rPr sz="2000" spc="80" dirty="0">
                <a:solidFill>
                  <a:srgbClr val="FFFFFF"/>
                </a:solidFill>
                <a:latin typeface="Georgia"/>
                <a:cs typeface="Georgia"/>
              </a:rPr>
              <a:t> </a:t>
            </a:r>
            <a:r>
              <a:rPr sz="2000" spc="229" dirty="0">
                <a:solidFill>
                  <a:srgbClr val="FFFFFF"/>
                </a:solidFill>
                <a:latin typeface="Georgia"/>
                <a:cs typeface="Georgia"/>
              </a:rPr>
              <a:t>cable</a:t>
            </a:r>
            <a:r>
              <a:rPr sz="2000" spc="-5" dirty="0">
                <a:solidFill>
                  <a:srgbClr val="FFFFFF"/>
                </a:solidFill>
                <a:latin typeface="Georgia"/>
                <a:cs typeface="Georgia"/>
              </a:rPr>
              <a:t> </a:t>
            </a:r>
            <a:r>
              <a:rPr sz="2000" spc="90" dirty="0">
                <a:solidFill>
                  <a:srgbClr val="FFFFFF"/>
                </a:solidFill>
                <a:latin typeface="Georgia"/>
                <a:cs typeface="Georgia"/>
              </a:rPr>
              <a:t>twisted</a:t>
            </a:r>
            <a:r>
              <a:rPr sz="2000" spc="-145" dirty="0">
                <a:solidFill>
                  <a:srgbClr val="FFFFFF"/>
                </a:solidFill>
                <a:latin typeface="Georgia"/>
                <a:cs typeface="Georgia"/>
              </a:rPr>
              <a:t> </a:t>
            </a:r>
            <a:r>
              <a:rPr sz="2000" spc="75" dirty="0">
                <a:solidFill>
                  <a:srgbClr val="FFFFFF"/>
                </a:solidFill>
                <a:latin typeface="Georgia"/>
                <a:cs typeface="Georgia"/>
              </a:rPr>
              <a:t>with</a:t>
            </a:r>
            <a:r>
              <a:rPr sz="2000" spc="-215" dirty="0">
                <a:solidFill>
                  <a:srgbClr val="FFFFFF"/>
                </a:solidFill>
                <a:latin typeface="Georgia"/>
                <a:cs typeface="Georgia"/>
              </a:rPr>
              <a:t> </a:t>
            </a:r>
            <a:r>
              <a:rPr sz="2000" spc="290" dirty="0">
                <a:solidFill>
                  <a:srgbClr val="FFFFFF"/>
                </a:solidFill>
                <a:latin typeface="Georgia"/>
                <a:cs typeface="Georgia"/>
              </a:rPr>
              <a:t>each</a:t>
            </a:r>
            <a:r>
              <a:rPr sz="2000" spc="75" dirty="0">
                <a:solidFill>
                  <a:srgbClr val="FFFFFF"/>
                </a:solidFill>
                <a:latin typeface="Georgia"/>
                <a:cs typeface="Georgia"/>
              </a:rPr>
              <a:t> </a:t>
            </a:r>
            <a:r>
              <a:rPr sz="2000" spc="90" dirty="0">
                <a:solidFill>
                  <a:srgbClr val="FFFFFF"/>
                </a:solidFill>
                <a:latin typeface="Georgia"/>
                <a:cs typeface="Georgia"/>
              </a:rPr>
              <a:t>other.</a:t>
            </a:r>
            <a:endParaRPr sz="2000">
              <a:latin typeface="Georgia"/>
              <a:cs typeface="Georgia"/>
            </a:endParaRPr>
          </a:p>
          <a:p>
            <a:pPr marL="12700">
              <a:lnSpc>
                <a:spcPct val="100000"/>
              </a:lnSpc>
              <a:spcBef>
                <a:spcPts val="1055"/>
              </a:spcBef>
              <a:tabLst>
                <a:tab pos="335915" algn="l"/>
              </a:tabLst>
            </a:pPr>
            <a:r>
              <a:rPr sz="900" spc="155" dirty="0">
                <a:solidFill>
                  <a:srgbClr val="B21065"/>
                </a:solidFill>
                <a:latin typeface="Arial"/>
                <a:cs typeface="Arial"/>
              </a:rPr>
              <a:t>	</a:t>
            </a:r>
            <a:r>
              <a:rPr sz="2000" spc="40" dirty="0">
                <a:solidFill>
                  <a:srgbClr val="FFFFFF"/>
                </a:solidFill>
                <a:latin typeface="Georgia"/>
                <a:cs typeface="Georgia"/>
              </a:rPr>
              <a:t>Most</a:t>
            </a:r>
            <a:r>
              <a:rPr sz="2000" spc="25" dirty="0">
                <a:solidFill>
                  <a:srgbClr val="FFFFFF"/>
                </a:solidFill>
                <a:latin typeface="Georgia"/>
                <a:cs typeface="Georgia"/>
              </a:rPr>
              <a:t> </a:t>
            </a:r>
            <a:r>
              <a:rPr sz="2000" spc="155" dirty="0">
                <a:solidFill>
                  <a:srgbClr val="FFFFFF"/>
                </a:solidFill>
                <a:latin typeface="Georgia"/>
                <a:cs typeface="Georgia"/>
              </a:rPr>
              <a:t>commonly</a:t>
            </a:r>
            <a:r>
              <a:rPr sz="2000" spc="-220" dirty="0">
                <a:solidFill>
                  <a:srgbClr val="FFFFFF"/>
                </a:solidFill>
                <a:latin typeface="Georgia"/>
                <a:cs typeface="Georgia"/>
              </a:rPr>
              <a:t> </a:t>
            </a:r>
            <a:r>
              <a:rPr sz="2000" spc="135" dirty="0">
                <a:solidFill>
                  <a:srgbClr val="FFFFFF"/>
                </a:solidFill>
                <a:latin typeface="Georgia"/>
                <a:cs typeface="Georgia"/>
              </a:rPr>
              <a:t>used</a:t>
            </a:r>
            <a:r>
              <a:rPr sz="2000" spc="80" dirty="0">
                <a:solidFill>
                  <a:srgbClr val="FFFFFF"/>
                </a:solidFill>
                <a:latin typeface="Georgia"/>
                <a:cs typeface="Georgia"/>
              </a:rPr>
              <a:t> </a:t>
            </a:r>
            <a:r>
              <a:rPr sz="2000" spc="-45" dirty="0">
                <a:solidFill>
                  <a:srgbClr val="FFFFFF"/>
                </a:solidFill>
                <a:latin typeface="Georgia"/>
                <a:cs typeface="Georgia"/>
              </a:rPr>
              <a:t>in</a:t>
            </a:r>
            <a:r>
              <a:rPr sz="2000" spc="5" dirty="0">
                <a:solidFill>
                  <a:srgbClr val="FFFFFF"/>
                </a:solidFill>
                <a:latin typeface="Georgia"/>
                <a:cs typeface="Georgia"/>
              </a:rPr>
              <a:t> </a:t>
            </a:r>
            <a:r>
              <a:rPr sz="2000" spc="175" dirty="0">
                <a:solidFill>
                  <a:srgbClr val="FFFFFF"/>
                </a:solidFill>
                <a:latin typeface="Georgia"/>
                <a:cs typeface="Georgia"/>
              </a:rPr>
              <a:t>telephone</a:t>
            </a:r>
            <a:r>
              <a:rPr sz="2000" dirty="0">
                <a:solidFill>
                  <a:srgbClr val="FFFFFF"/>
                </a:solidFill>
                <a:latin typeface="Georgia"/>
                <a:cs typeface="Georgia"/>
              </a:rPr>
              <a:t> </a:t>
            </a:r>
            <a:r>
              <a:rPr sz="2000" spc="200" dirty="0">
                <a:solidFill>
                  <a:srgbClr val="FFFFFF"/>
                </a:solidFill>
                <a:latin typeface="Georgia"/>
                <a:cs typeface="Georgia"/>
              </a:rPr>
              <a:t>and</a:t>
            </a:r>
            <a:r>
              <a:rPr sz="2000" spc="-75" dirty="0">
                <a:solidFill>
                  <a:srgbClr val="FFFFFF"/>
                </a:solidFill>
                <a:latin typeface="Georgia"/>
                <a:cs typeface="Georgia"/>
              </a:rPr>
              <a:t> </a:t>
            </a:r>
            <a:r>
              <a:rPr sz="2000" spc="-45" dirty="0">
                <a:solidFill>
                  <a:srgbClr val="FFFFFF"/>
                </a:solidFill>
                <a:latin typeface="Georgia"/>
                <a:cs typeface="Georgia"/>
              </a:rPr>
              <a:t>in</a:t>
            </a:r>
            <a:r>
              <a:rPr sz="2000" spc="10" dirty="0">
                <a:solidFill>
                  <a:srgbClr val="FFFFFF"/>
                </a:solidFill>
                <a:latin typeface="Georgia"/>
                <a:cs typeface="Georgia"/>
              </a:rPr>
              <a:t> </a:t>
            </a:r>
            <a:r>
              <a:rPr sz="2000" spc="-60" dirty="0">
                <a:solidFill>
                  <a:srgbClr val="FFFFFF"/>
                </a:solidFill>
                <a:latin typeface="Georgia"/>
                <a:cs typeface="Georgia"/>
              </a:rPr>
              <a:t>LAN.</a:t>
            </a:r>
            <a:endParaRPr sz="2000">
              <a:latin typeface="Georgia"/>
              <a:cs typeface="Georgia"/>
            </a:endParaRPr>
          </a:p>
          <a:p>
            <a:pPr marL="12700">
              <a:lnSpc>
                <a:spcPct val="100000"/>
              </a:lnSpc>
              <a:spcBef>
                <a:spcPts val="980"/>
              </a:spcBef>
              <a:tabLst>
                <a:tab pos="335915" algn="l"/>
              </a:tabLst>
            </a:pPr>
            <a:r>
              <a:rPr sz="900" spc="155" dirty="0">
                <a:solidFill>
                  <a:srgbClr val="B21065"/>
                </a:solidFill>
                <a:latin typeface="Arial"/>
                <a:cs typeface="Arial"/>
              </a:rPr>
              <a:t>	</a:t>
            </a:r>
            <a:r>
              <a:rPr sz="2000" spc="229" dirty="0">
                <a:solidFill>
                  <a:srgbClr val="FFFFFF"/>
                </a:solidFill>
                <a:latin typeface="Georgia"/>
                <a:cs typeface="Georgia"/>
              </a:rPr>
              <a:t>Connected</a:t>
            </a:r>
            <a:r>
              <a:rPr sz="2000" spc="-145" dirty="0">
                <a:solidFill>
                  <a:srgbClr val="FFFFFF"/>
                </a:solidFill>
                <a:latin typeface="Georgia"/>
                <a:cs typeface="Georgia"/>
              </a:rPr>
              <a:t> </a:t>
            </a:r>
            <a:r>
              <a:rPr sz="2000" spc="75" dirty="0">
                <a:solidFill>
                  <a:srgbClr val="FFFFFF"/>
                </a:solidFill>
                <a:latin typeface="Georgia"/>
                <a:cs typeface="Georgia"/>
              </a:rPr>
              <a:t>with</a:t>
            </a:r>
            <a:r>
              <a:rPr sz="2000" spc="-140" dirty="0">
                <a:solidFill>
                  <a:srgbClr val="FFFFFF"/>
                </a:solidFill>
                <a:latin typeface="Georgia"/>
                <a:cs typeface="Georgia"/>
              </a:rPr>
              <a:t> </a:t>
            </a:r>
            <a:r>
              <a:rPr sz="2000" spc="145" dirty="0">
                <a:solidFill>
                  <a:srgbClr val="FFFFFF"/>
                </a:solidFill>
                <a:latin typeface="Georgia"/>
                <a:cs typeface="Georgia"/>
              </a:rPr>
              <a:t>the</a:t>
            </a:r>
            <a:r>
              <a:rPr sz="2000" dirty="0">
                <a:solidFill>
                  <a:srgbClr val="FFFFFF"/>
                </a:solidFill>
                <a:latin typeface="Georgia"/>
                <a:cs typeface="Georgia"/>
              </a:rPr>
              <a:t> </a:t>
            </a:r>
            <a:r>
              <a:rPr sz="2000" spc="130" dirty="0">
                <a:solidFill>
                  <a:srgbClr val="FFFFFF"/>
                </a:solidFill>
                <a:latin typeface="Georgia"/>
                <a:cs typeface="Georgia"/>
              </a:rPr>
              <a:t>help</a:t>
            </a:r>
            <a:r>
              <a:rPr sz="2000" spc="-65" dirty="0">
                <a:solidFill>
                  <a:srgbClr val="FFFFFF"/>
                </a:solidFill>
                <a:latin typeface="Georgia"/>
                <a:cs typeface="Georgia"/>
              </a:rPr>
              <a:t> </a:t>
            </a:r>
            <a:r>
              <a:rPr sz="2000" spc="125" dirty="0">
                <a:solidFill>
                  <a:srgbClr val="FFFFFF"/>
                </a:solidFill>
                <a:latin typeface="Georgia"/>
                <a:cs typeface="Georgia"/>
              </a:rPr>
              <a:t>of</a:t>
            </a:r>
            <a:r>
              <a:rPr sz="2000" spc="10" dirty="0">
                <a:solidFill>
                  <a:srgbClr val="FFFFFF"/>
                </a:solidFill>
                <a:latin typeface="Georgia"/>
                <a:cs typeface="Georgia"/>
              </a:rPr>
              <a:t> </a:t>
            </a:r>
            <a:r>
              <a:rPr sz="2000" spc="-60" dirty="0">
                <a:solidFill>
                  <a:srgbClr val="FFFFFF"/>
                </a:solidFill>
                <a:latin typeface="Georgia"/>
                <a:cs typeface="Georgia"/>
              </a:rPr>
              <a:t>RJ-45</a:t>
            </a:r>
            <a:r>
              <a:rPr sz="2000" spc="50" dirty="0">
                <a:solidFill>
                  <a:srgbClr val="FFFFFF"/>
                </a:solidFill>
                <a:latin typeface="Georgia"/>
                <a:cs typeface="Georgia"/>
              </a:rPr>
              <a:t> </a:t>
            </a:r>
            <a:r>
              <a:rPr sz="2000" dirty="0">
                <a:solidFill>
                  <a:srgbClr val="FFFFFF"/>
                </a:solidFill>
                <a:latin typeface="Georgia"/>
                <a:cs typeface="Georgia"/>
              </a:rPr>
              <a:t>for</a:t>
            </a:r>
            <a:r>
              <a:rPr sz="2000" spc="40" dirty="0">
                <a:solidFill>
                  <a:srgbClr val="FFFFFF"/>
                </a:solidFill>
                <a:latin typeface="Georgia"/>
                <a:cs typeface="Georgia"/>
              </a:rPr>
              <a:t> </a:t>
            </a:r>
            <a:r>
              <a:rPr sz="2000" spc="-90" dirty="0">
                <a:solidFill>
                  <a:srgbClr val="FFFFFF"/>
                </a:solidFill>
                <a:latin typeface="Georgia"/>
                <a:cs typeface="Georgia"/>
              </a:rPr>
              <a:t>LAN</a:t>
            </a:r>
            <a:r>
              <a:rPr sz="2000" spc="125" dirty="0">
                <a:solidFill>
                  <a:srgbClr val="FFFFFF"/>
                </a:solidFill>
                <a:latin typeface="Georgia"/>
                <a:cs typeface="Georgia"/>
              </a:rPr>
              <a:t> </a:t>
            </a:r>
            <a:r>
              <a:rPr sz="2000" spc="200" dirty="0">
                <a:solidFill>
                  <a:srgbClr val="FFFFFF"/>
                </a:solidFill>
                <a:latin typeface="Georgia"/>
                <a:cs typeface="Georgia"/>
              </a:rPr>
              <a:t>and</a:t>
            </a:r>
            <a:r>
              <a:rPr sz="2000" spc="80" dirty="0">
                <a:solidFill>
                  <a:srgbClr val="FFFFFF"/>
                </a:solidFill>
                <a:latin typeface="Georgia"/>
                <a:cs typeface="Georgia"/>
              </a:rPr>
              <a:t> </a:t>
            </a:r>
            <a:r>
              <a:rPr sz="2000" spc="35" dirty="0">
                <a:solidFill>
                  <a:srgbClr val="FFFFFF"/>
                </a:solidFill>
                <a:latin typeface="Georgia"/>
                <a:cs typeface="Georgia"/>
              </a:rPr>
              <a:t>RJ-11</a:t>
            </a:r>
            <a:r>
              <a:rPr sz="2000" spc="55" dirty="0">
                <a:solidFill>
                  <a:srgbClr val="FFFFFF"/>
                </a:solidFill>
                <a:latin typeface="Georgia"/>
                <a:cs typeface="Georgia"/>
              </a:rPr>
              <a:t> </a:t>
            </a:r>
            <a:r>
              <a:rPr sz="2000" dirty="0">
                <a:solidFill>
                  <a:srgbClr val="FFFFFF"/>
                </a:solidFill>
                <a:latin typeface="Georgia"/>
                <a:cs typeface="Georgia"/>
              </a:rPr>
              <a:t>for</a:t>
            </a:r>
            <a:r>
              <a:rPr sz="2000" spc="35" dirty="0">
                <a:solidFill>
                  <a:srgbClr val="FFFFFF"/>
                </a:solidFill>
                <a:latin typeface="Georgia"/>
                <a:cs typeface="Georgia"/>
              </a:rPr>
              <a:t> </a:t>
            </a:r>
            <a:r>
              <a:rPr sz="2000" spc="160" dirty="0">
                <a:solidFill>
                  <a:srgbClr val="FFFFFF"/>
                </a:solidFill>
                <a:latin typeface="Georgia"/>
                <a:cs typeface="Georgia"/>
              </a:rPr>
              <a:t>telephone.</a:t>
            </a:r>
            <a:endParaRPr sz="2000">
              <a:latin typeface="Georgia"/>
              <a:cs typeface="Georgia"/>
            </a:endParaRPr>
          </a:p>
        </p:txBody>
      </p:sp>
      <p:grpSp>
        <p:nvGrpSpPr>
          <p:cNvPr id="4" name="object 4"/>
          <p:cNvGrpSpPr/>
          <p:nvPr/>
        </p:nvGrpSpPr>
        <p:grpSpPr>
          <a:xfrm>
            <a:off x="9880610" y="1279397"/>
            <a:ext cx="2189480" cy="2349500"/>
            <a:chOff x="9880610" y="1279397"/>
            <a:chExt cx="2189480" cy="2349500"/>
          </a:xfrm>
        </p:grpSpPr>
        <p:sp>
          <p:nvSpPr>
            <p:cNvPr id="5" name="object 5"/>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880610" y="1279397"/>
              <a:ext cx="2189226" cy="218922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065773" y="3701476"/>
            <a:ext cx="626110" cy="300355"/>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FF"/>
                </a:solidFill>
                <a:latin typeface="Arial"/>
                <a:cs typeface="Arial"/>
              </a:rPr>
              <a:t>R</a:t>
            </a:r>
            <a:r>
              <a:rPr sz="1800" dirty="0">
                <a:solidFill>
                  <a:srgbClr val="FFFFFF"/>
                </a:solidFill>
                <a:latin typeface="Arial"/>
                <a:cs typeface="Arial"/>
              </a:rPr>
              <a:t>J</a:t>
            </a:r>
            <a:r>
              <a:rPr sz="1800" spc="-5" dirty="0">
                <a:solidFill>
                  <a:srgbClr val="FFFFFF"/>
                </a:solidFill>
                <a:latin typeface="Arial"/>
                <a:cs typeface="Arial"/>
              </a:rPr>
              <a:t>-</a:t>
            </a:r>
            <a:r>
              <a:rPr sz="1800" spc="-30" dirty="0">
                <a:solidFill>
                  <a:srgbClr val="FFFFFF"/>
                </a:solidFill>
                <a:latin typeface="Arial"/>
                <a:cs typeface="Arial"/>
              </a:rPr>
              <a:t>45</a:t>
            </a:r>
            <a:endParaRPr sz="1800">
              <a:latin typeface="Arial"/>
              <a:cs typeface="Arial"/>
            </a:endParaRPr>
          </a:p>
        </p:txBody>
      </p:sp>
      <p:sp>
        <p:nvSpPr>
          <p:cNvPr id="8" name="object 8"/>
          <p:cNvSpPr/>
          <p:nvPr/>
        </p:nvSpPr>
        <p:spPr>
          <a:xfrm>
            <a:off x="9871069" y="4018026"/>
            <a:ext cx="2198751" cy="2198622"/>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0248272" y="6356345"/>
            <a:ext cx="597535" cy="299720"/>
          </a:xfrm>
          <a:prstGeom prst="rect">
            <a:avLst/>
          </a:prstGeom>
        </p:spPr>
        <p:txBody>
          <a:bodyPr vert="horz" wrap="square" lIns="0" tIns="12700" rIns="0" bIns="0" rtlCol="0">
            <a:spAutoFit/>
          </a:bodyPr>
          <a:lstStyle/>
          <a:p>
            <a:pPr marL="12700">
              <a:lnSpc>
                <a:spcPct val="100000"/>
              </a:lnSpc>
              <a:spcBef>
                <a:spcPts val="100"/>
              </a:spcBef>
            </a:pPr>
            <a:r>
              <a:rPr sz="1800" spc="-80" dirty="0">
                <a:solidFill>
                  <a:srgbClr val="FFFFFF"/>
                </a:solidFill>
                <a:latin typeface="Arial"/>
                <a:cs typeface="Arial"/>
              </a:rPr>
              <a:t>RJ-11</a:t>
            </a:r>
            <a:endParaRPr sz="1800">
              <a:latin typeface="Arial"/>
              <a:cs typeface="Arial"/>
            </a:endParaRPr>
          </a:p>
        </p:txBody>
      </p:sp>
      <p:sp>
        <p:nvSpPr>
          <p:cNvPr id="10" name="object 10"/>
          <p:cNvSpPr/>
          <p:nvPr/>
        </p:nvSpPr>
        <p:spPr>
          <a:xfrm>
            <a:off x="3292480" y="4206873"/>
            <a:ext cx="2286000" cy="2286000"/>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6038219" y="5349877"/>
            <a:ext cx="1932939" cy="300355"/>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FF"/>
                </a:solidFill>
                <a:latin typeface="Arial"/>
                <a:cs typeface="Arial"/>
              </a:rPr>
              <a:t>Twisted </a:t>
            </a:r>
            <a:r>
              <a:rPr sz="1800" spc="-15" dirty="0">
                <a:solidFill>
                  <a:srgbClr val="FFFFFF"/>
                </a:solidFill>
                <a:latin typeface="Arial"/>
                <a:cs typeface="Arial"/>
              </a:rPr>
              <a:t>Pair</a:t>
            </a:r>
            <a:r>
              <a:rPr sz="1800" spc="55" dirty="0">
                <a:solidFill>
                  <a:srgbClr val="FFFFFF"/>
                </a:solidFill>
                <a:latin typeface="Arial"/>
                <a:cs typeface="Arial"/>
              </a:rPr>
              <a:t> </a:t>
            </a:r>
            <a:r>
              <a:rPr sz="1800" spc="5" dirty="0">
                <a:solidFill>
                  <a:srgbClr val="FFFFFF"/>
                </a:solidFill>
                <a:latin typeface="Arial"/>
                <a:cs typeface="Arial"/>
              </a:rPr>
              <a:t>Cable</a:t>
            </a:r>
            <a:endParaRPr sz="1800">
              <a:latin typeface="Arial"/>
              <a:cs typeface="Arial"/>
            </a:endParaRPr>
          </a:p>
        </p:txBody>
      </p:sp>
      <p:sp>
        <p:nvSpPr>
          <p:cNvPr id="12" name="object 12"/>
          <p:cNvSpPr txBox="1"/>
          <p:nvPr/>
        </p:nvSpPr>
        <p:spPr>
          <a:xfrm>
            <a:off x="10563627" y="579436"/>
            <a:ext cx="426720" cy="448945"/>
          </a:xfrm>
          <a:prstGeom prst="rect">
            <a:avLst/>
          </a:prstGeom>
        </p:spPr>
        <p:txBody>
          <a:bodyPr vert="horz" wrap="square" lIns="0" tIns="15875" rIns="0" bIns="0" rtlCol="0">
            <a:spAutoFit/>
          </a:bodyPr>
          <a:lstStyle/>
          <a:p>
            <a:pPr marL="12700">
              <a:lnSpc>
                <a:spcPct val="100000"/>
              </a:lnSpc>
              <a:spcBef>
                <a:spcPts val="125"/>
              </a:spcBef>
            </a:pPr>
            <a:r>
              <a:rPr sz="2750" spc="15" dirty="0">
                <a:solidFill>
                  <a:srgbClr val="FFFFFF"/>
                </a:solidFill>
                <a:latin typeface="Georgia"/>
                <a:cs typeface="Georgia"/>
              </a:rPr>
              <a:t>64</a:t>
            </a:r>
            <a:endParaRPr sz="2750">
              <a:latin typeface="Georgia"/>
              <a:cs typeface="Georgia"/>
            </a:endParaRPr>
          </a:p>
        </p:txBody>
      </p:sp>
      <p:sp>
        <p:nvSpPr>
          <p:cNvPr id="16" name="Slide Number Placeholder 15">
            <a:extLst>
              <a:ext uri="{FF2B5EF4-FFF2-40B4-BE49-F238E27FC236}">
                <a16:creationId xmlns:a16="http://schemas.microsoft.com/office/drawing/2014/main" id="{F6B5257B-4FA4-0F2D-AC55-EEDDB18019FD}"/>
              </a:ext>
            </a:extLst>
          </p:cNvPr>
          <p:cNvSpPr>
            <a:spLocks noGrp="1"/>
          </p:cNvSpPr>
          <p:nvPr>
            <p:ph type="sldNum" sz="quarter" idx="12"/>
          </p:nvPr>
        </p:nvSpPr>
        <p:spPr/>
        <p:txBody>
          <a:bodyPr/>
          <a:lstStyle/>
          <a:p>
            <a:fld id="{B38DACB5-71A6-497D-9391-3A4BF49B0DC9}"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5E98-A1FB-46ED-AE4D-53F2CB724D3E}"/>
              </a:ext>
            </a:extLst>
          </p:cNvPr>
          <p:cNvSpPr>
            <a:spLocks noGrp="1"/>
          </p:cNvSpPr>
          <p:nvPr>
            <p:ph type="title"/>
          </p:nvPr>
        </p:nvSpPr>
        <p:spPr/>
        <p:txBody>
          <a:bodyPr/>
          <a:lstStyle/>
          <a:p>
            <a:r>
              <a:rPr lang="en-US" dirty="0"/>
              <a:t>Twisted Pair Cable</a:t>
            </a:r>
          </a:p>
        </p:txBody>
      </p:sp>
      <p:pic>
        <p:nvPicPr>
          <p:cNvPr id="4" name="Content Placeholder 3">
            <a:extLst>
              <a:ext uri="{FF2B5EF4-FFF2-40B4-BE49-F238E27FC236}">
                <a16:creationId xmlns:a16="http://schemas.microsoft.com/office/drawing/2014/main" id="{272D533E-7598-43A3-BC9B-EBA2C7BF0BD8}"/>
              </a:ext>
            </a:extLst>
          </p:cNvPr>
          <p:cNvPicPr>
            <a:picLocks noGrp="1" noChangeAspect="1"/>
          </p:cNvPicPr>
          <p:nvPr>
            <p:ph idx="1"/>
          </p:nvPr>
        </p:nvPicPr>
        <p:blipFill>
          <a:blip r:embed="rId2"/>
          <a:stretch>
            <a:fillRect/>
          </a:stretch>
        </p:blipFill>
        <p:spPr>
          <a:xfrm>
            <a:off x="2147888" y="2817019"/>
            <a:ext cx="6858000" cy="2667000"/>
          </a:xfrm>
          <a:prstGeom prst="rect">
            <a:avLst/>
          </a:prstGeom>
        </p:spPr>
      </p:pic>
      <p:sp>
        <p:nvSpPr>
          <p:cNvPr id="7" name="Slide Number Placeholder 6">
            <a:extLst>
              <a:ext uri="{FF2B5EF4-FFF2-40B4-BE49-F238E27FC236}">
                <a16:creationId xmlns:a16="http://schemas.microsoft.com/office/drawing/2014/main" id="{44B38AA0-EA60-27F8-77D4-DE63AC1A60DE}"/>
              </a:ext>
            </a:extLst>
          </p:cNvPr>
          <p:cNvSpPr>
            <a:spLocks noGrp="1"/>
          </p:cNvSpPr>
          <p:nvPr>
            <p:ph type="sldNum" sz="quarter" idx="12"/>
          </p:nvPr>
        </p:nvSpPr>
        <p:spPr/>
        <p:txBody>
          <a:bodyPr/>
          <a:lstStyle/>
          <a:p>
            <a:fld id="{B38DACB5-71A6-497D-9391-3A4BF49B0DC9}" type="slidenum">
              <a:rPr lang="en-US" smtClean="0"/>
              <a:t>58</a:t>
            </a:fld>
            <a:endParaRPr lang="en-US"/>
          </a:p>
        </p:txBody>
      </p:sp>
    </p:spTree>
    <p:extLst>
      <p:ext uri="{BB962C8B-B14F-4D97-AF65-F5344CB8AC3E}">
        <p14:creationId xmlns:p14="http://schemas.microsoft.com/office/powerpoint/2010/main" val="2136746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7550150" cy="575310"/>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20" dirty="0"/>
              <a:t>Twisted </a:t>
            </a:r>
            <a:r>
              <a:rPr sz="3600" spc="-55" dirty="0"/>
              <a:t>Pair</a:t>
            </a:r>
            <a:r>
              <a:rPr sz="3600" spc="-425" dirty="0"/>
              <a:t> </a:t>
            </a:r>
            <a:r>
              <a:rPr sz="3600" spc="420" dirty="0"/>
              <a:t>Cable</a:t>
            </a:r>
            <a:endParaRPr sz="3600"/>
          </a:p>
        </p:txBody>
      </p:sp>
      <p:sp>
        <p:nvSpPr>
          <p:cNvPr id="3" name="object 3"/>
          <p:cNvSpPr txBox="1"/>
          <p:nvPr/>
        </p:nvSpPr>
        <p:spPr>
          <a:xfrm>
            <a:off x="1247137" y="2464495"/>
            <a:ext cx="7038340" cy="1322705"/>
          </a:xfrm>
          <a:prstGeom prst="rect">
            <a:avLst/>
          </a:prstGeom>
        </p:spPr>
        <p:txBody>
          <a:bodyPr vert="horz" wrap="square" lIns="0" tIns="136525" rIns="0" bIns="0" rtlCol="0">
            <a:spAutoFit/>
          </a:bodyPr>
          <a:lstStyle/>
          <a:p>
            <a:pPr marL="12700">
              <a:lnSpc>
                <a:spcPct val="100000"/>
              </a:lnSpc>
              <a:spcBef>
                <a:spcPts val="1075"/>
              </a:spcBef>
              <a:tabLst>
                <a:tab pos="336550" algn="l"/>
              </a:tabLst>
            </a:pPr>
            <a:r>
              <a:rPr sz="900" spc="155" dirty="0">
                <a:solidFill>
                  <a:srgbClr val="B21065"/>
                </a:solidFill>
                <a:latin typeface="Arial"/>
                <a:cs typeface="Arial"/>
              </a:rPr>
              <a:t>	</a:t>
            </a:r>
            <a:r>
              <a:rPr sz="2000" spc="-20" dirty="0">
                <a:solidFill>
                  <a:srgbClr val="FFFFFF"/>
                </a:solidFill>
                <a:latin typeface="Georgia"/>
                <a:cs typeface="Georgia"/>
              </a:rPr>
              <a:t>Light </a:t>
            </a:r>
            <a:r>
              <a:rPr sz="2000" spc="195" dirty="0">
                <a:solidFill>
                  <a:srgbClr val="FFFFFF"/>
                </a:solidFill>
                <a:latin typeface="Georgia"/>
                <a:cs typeface="Georgia"/>
              </a:rPr>
              <a:t>and </a:t>
            </a:r>
            <a:r>
              <a:rPr sz="2000" dirty="0">
                <a:solidFill>
                  <a:srgbClr val="FFFFFF"/>
                </a:solidFill>
                <a:latin typeface="Georgia"/>
                <a:cs typeface="Georgia"/>
              </a:rPr>
              <a:t>thin </a:t>
            </a:r>
            <a:r>
              <a:rPr sz="2000" spc="65" dirty="0">
                <a:solidFill>
                  <a:srgbClr val="FFFFFF"/>
                </a:solidFill>
                <a:latin typeface="Georgia"/>
                <a:cs typeface="Georgia"/>
              </a:rPr>
              <a:t>so </a:t>
            </a:r>
            <a:r>
              <a:rPr sz="2000" spc="55" dirty="0">
                <a:solidFill>
                  <a:srgbClr val="FFFFFF"/>
                </a:solidFill>
                <a:latin typeface="Georgia"/>
                <a:cs typeface="Georgia"/>
              </a:rPr>
              <a:t>flexible </a:t>
            </a:r>
            <a:r>
              <a:rPr sz="2000" spc="150" dirty="0">
                <a:solidFill>
                  <a:srgbClr val="FFFFFF"/>
                </a:solidFill>
                <a:latin typeface="Georgia"/>
                <a:cs typeface="Georgia"/>
              </a:rPr>
              <a:t>to</a:t>
            </a:r>
            <a:r>
              <a:rPr sz="2000" spc="-300" dirty="0">
                <a:solidFill>
                  <a:srgbClr val="FFFFFF"/>
                </a:solidFill>
                <a:latin typeface="Georgia"/>
                <a:cs typeface="Georgia"/>
              </a:rPr>
              <a:t> </a:t>
            </a:r>
            <a:r>
              <a:rPr sz="2000" spc="-70" dirty="0">
                <a:solidFill>
                  <a:srgbClr val="FFFFFF"/>
                </a:solidFill>
                <a:latin typeface="Georgia"/>
                <a:cs typeface="Georgia"/>
              </a:rPr>
              <a:t>fit</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210" dirty="0">
                <a:solidFill>
                  <a:srgbClr val="FFFFFF"/>
                </a:solidFill>
                <a:latin typeface="Georgia"/>
                <a:cs typeface="Georgia"/>
              </a:rPr>
              <a:t>Cheaper</a:t>
            </a:r>
            <a:r>
              <a:rPr sz="2000" spc="-310" dirty="0">
                <a:solidFill>
                  <a:srgbClr val="FFFFFF"/>
                </a:solidFill>
                <a:latin typeface="Georgia"/>
                <a:cs typeface="Georgia"/>
              </a:rPr>
              <a:t> </a:t>
            </a:r>
            <a:r>
              <a:rPr sz="2000" spc="120" dirty="0">
                <a:solidFill>
                  <a:srgbClr val="FFFFFF"/>
                </a:solidFill>
                <a:latin typeface="Georgia"/>
                <a:cs typeface="Georgia"/>
              </a:rPr>
              <a:t>than </a:t>
            </a:r>
            <a:r>
              <a:rPr sz="2000" spc="105" dirty="0">
                <a:solidFill>
                  <a:srgbClr val="FFFFFF"/>
                </a:solidFill>
                <a:latin typeface="Georgia"/>
                <a:cs typeface="Georgia"/>
              </a:rPr>
              <a:t>other </a:t>
            </a:r>
            <a:r>
              <a:rPr sz="2000" spc="229" dirty="0">
                <a:solidFill>
                  <a:srgbClr val="FFFFFF"/>
                </a:solidFill>
                <a:latin typeface="Georgia"/>
                <a:cs typeface="Georgia"/>
              </a:rPr>
              <a:t>cable</a:t>
            </a:r>
            <a:endParaRPr sz="2000">
              <a:latin typeface="Georgia"/>
              <a:cs typeface="Georgia"/>
            </a:endParaRPr>
          </a:p>
          <a:p>
            <a:pPr marL="12700">
              <a:lnSpc>
                <a:spcPct val="100000"/>
              </a:lnSpc>
              <a:spcBef>
                <a:spcPts val="1055"/>
              </a:spcBef>
              <a:tabLst>
                <a:tab pos="336550" algn="l"/>
              </a:tabLst>
            </a:pPr>
            <a:r>
              <a:rPr sz="900" spc="155" dirty="0">
                <a:solidFill>
                  <a:srgbClr val="B21065"/>
                </a:solidFill>
                <a:latin typeface="Arial"/>
                <a:cs typeface="Arial"/>
              </a:rPr>
              <a:t>	</a:t>
            </a:r>
            <a:r>
              <a:rPr sz="2000" spc="190" dirty="0">
                <a:solidFill>
                  <a:srgbClr val="FFFFFF"/>
                </a:solidFill>
                <a:latin typeface="Georgia"/>
                <a:cs typeface="Georgia"/>
              </a:rPr>
              <a:t>Data</a:t>
            </a:r>
            <a:r>
              <a:rPr sz="2000" spc="-65" dirty="0">
                <a:solidFill>
                  <a:srgbClr val="FFFFFF"/>
                </a:solidFill>
                <a:latin typeface="Georgia"/>
                <a:cs typeface="Georgia"/>
              </a:rPr>
              <a:t> </a:t>
            </a:r>
            <a:r>
              <a:rPr sz="2000" spc="5" dirty="0">
                <a:solidFill>
                  <a:srgbClr val="FFFFFF"/>
                </a:solidFill>
                <a:latin typeface="Georgia"/>
                <a:cs typeface="Georgia"/>
              </a:rPr>
              <a:t>transmission</a:t>
            </a:r>
            <a:r>
              <a:rPr sz="2000" spc="-70" dirty="0">
                <a:solidFill>
                  <a:srgbClr val="FFFFFF"/>
                </a:solidFill>
                <a:latin typeface="Georgia"/>
                <a:cs typeface="Georgia"/>
              </a:rPr>
              <a:t> </a:t>
            </a:r>
            <a:r>
              <a:rPr sz="2000" spc="165" dirty="0">
                <a:solidFill>
                  <a:srgbClr val="FFFFFF"/>
                </a:solidFill>
                <a:latin typeface="Georgia"/>
                <a:cs typeface="Georgia"/>
              </a:rPr>
              <a:t>at</a:t>
            </a:r>
            <a:r>
              <a:rPr sz="2000" spc="30" dirty="0">
                <a:solidFill>
                  <a:srgbClr val="FFFFFF"/>
                </a:solidFill>
                <a:latin typeface="Georgia"/>
                <a:cs typeface="Georgia"/>
              </a:rPr>
              <a:t> </a:t>
            </a:r>
            <a:r>
              <a:rPr sz="2000" spc="70" dirty="0">
                <a:solidFill>
                  <a:srgbClr val="FFFFFF"/>
                </a:solidFill>
                <a:latin typeface="Georgia"/>
                <a:cs typeface="Georgia"/>
              </a:rPr>
              <a:t>high</a:t>
            </a:r>
            <a:r>
              <a:rPr sz="2000" spc="80" dirty="0">
                <a:solidFill>
                  <a:srgbClr val="FFFFFF"/>
                </a:solidFill>
                <a:latin typeface="Georgia"/>
                <a:cs typeface="Georgia"/>
              </a:rPr>
              <a:t> </a:t>
            </a:r>
            <a:r>
              <a:rPr sz="2000" spc="140" dirty="0">
                <a:solidFill>
                  <a:srgbClr val="FFFFFF"/>
                </a:solidFill>
                <a:latin typeface="Georgia"/>
                <a:cs typeface="Georgia"/>
              </a:rPr>
              <a:t>bandwidth</a:t>
            </a:r>
            <a:r>
              <a:rPr sz="2000" spc="-145" dirty="0">
                <a:solidFill>
                  <a:srgbClr val="FFFFFF"/>
                </a:solidFill>
                <a:latin typeface="Georgia"/>
                <a:cs typeface="Georgia"/>
              </a:rPr>
              <a:t> </a:t>
            </a:r>
            <a:r>
              <a:rPr sz="2000" dirty="0">
                <a:solidFill>
                  <a:srgbClr val="FFFFFF"/>
                </a:solidFill>
                <a:latin typeface="Georgia"/>
                <a:cs typeface="Georgia"/>
              </a:rPr>
              <a:t>for</a:t>
            </a:r>
            <a:r>
              <a:rPr sz="2000" spc="35" dirty="0">
                <a:solidFill>
                  <a:srgbClr val="FFFFFF"/>
                </a:solidFill>
                <a:latin typeface="Georgia"/>
                <a:cs typeface="Georgia"/>
              </a:rPr>
              <a:t> </a:t>
            </a:r>
            <a:r>
              <a:rPr sz="2000" spc="-10" dirty="0">
                <a:solidFill>
                  <a:srgbClr val="FFFFFF"/>
                </a:solidFill>
                <a:latin typeface="Georgia"/>
                <a:cs typeface="Georgia"/>
              </a:rPr>
              <a:t>short</a:t>
            </a:r>
            <a:r>
              <a:rPr sz="2000" spc="105" dirty="0">
                <a:solidFill>
                  <a:srgbClr val="FFFFFF"/>
                </a:solidFill>
                <a:latin typeface="Georgia"/>
                <a:cs typeface="Georgia"/>
              </a:rPr>
              <a:t> </a:t>
            </a:r>
            <a:r>
              <a:rPr sz="2000" spc="140" dirty="0">
                <a:solidFill>
                  <a:srgbClr val="FFFFFF"/>
                </a:solidFill>
                <a:latin typeface="Georgia"/>
                <a:cs typeface="Georgia"/>
              </a:rPr>
              <a:t>distance</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65" dirty="0">
                <a:solidFill>
                  <a:srgbClr val="FFFFFF"/>
                </a:solidFill>
                <a:latin typeface="Georgia"/>
                <a:cs typeface="Georgia"/>
              </a:rPr>
              <a:t>65</a:t>
            </a:r>
            <a:endParaRPr sz="2750">
              <a:latin typeface="Georgia"/>
              <a:cs typeface="Georgia"/>
            </a:endParaRPr>
          </a:p>
        </p:txBody>
      </p:sp>
      <p:sp>
        <p:nvSpPr>
          <p:cNvPr id="9" name="Slide Number Placeholder 8">
            <a:extLst>
              <a:ext uri="{FF2B5EF4-FFF2-40B4-BE49-F238E27FC236}">
                <a16:creationId xmlns:a16="http://schemas.microsoft.com/office/drawing/2014/main" id="{9648F7E8-0333-F618-50D0-7694E950E7B5}"/>
              </a:ext>
            </a:extLst>
          </p:cNvPr>
          <p:cNvSpPr>
            <a:spLocks noGrp="1"/>
          </p:cNvSpPr>
          <p:nvPr>
            <p:ph type="sldNum" sz="quarter" idx="12"/>
          </p:nvPr>
        </p:nvSpPr>
        <p:spPr/>
        <p:txBody>
          <a:bodyPr/>
          <a:lstStyle/>
          <a:p>
            <a:fld id="{B38DACB5-71A6-497D-9391-3A4BF49B0DC9}"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0C5-1176-D01F-B889-C7D7AFCD5A73}"/>
              </a:ext>
            </a:extLst>
          </p:cNvPr>
          <p:cNvSpPr>
            <a:spLocks noGrp="1"/>
          </p:cNvSpPr>
          <p:nvPr>
            <p:ph type="title"/>
          </p:nvPr>
        </p:nvSpPr>
        <p:spPr/>
        <p:txBody>
          <a:bodyPr/>
          <a:lstStyle/>
          <a:p>
            <a:r>
              <a:rPr lang="en-US" dirty="0"/>
              <a:t>Attenuation</a:t>
            </a:r>
          </a:p>
        </p:txBody>
      </p:sp>
      <p:sp>
        <p:nvSpPr>
          <p:cNvPr id="3" name="Content Placeholder 2">
            <a:extLst>
              <a:ext uri="{FF2B5EF4-FFF2-40B4-BE49-F238E27FC236}">
                <a16:creationId xmlns:a16="http://schemas.microsoft.com/office/drawing/2014/main" id="{F924F30B-DCB3-BA79-D83A-803BDF982124}"/>
              </a:ext>
            </a:extLst>
          </p:cNvPr>
          <p:cNvSpPr>
            <a:spLocks noGrp="1"/>
          </p:cNvSpPr>
          <p:nvPr>
            <p:ph idx="1"/>
          </p:nvPr>
        </p:nvSpPr>
        <p:spPr/>
        <p:txBody>
          <a:bodyPr>
            <a:normAutofit/>
          </a:bodyPr>
          <a:lstStyle/>
          <a:p>
            <a:pPr algn="l"/>
            <a:r>
              <a:rPr lang="en-US" b="0" i="0" u="none" strike="noStrike" baseline="0" dirty="0">
                <a:latin typeface="+mn-lt"/>
              </a:rPr>
              <a:t>Attenuation means a loss of energy. </a:t>
            </a:r>
          </a:p>
          <a:p>
            <a:pPr algn="l"/>
            <a:r>
              <a:rPr lang="en-US" b="0" i="0" u="none" strike="noStrike" baseline="0" dirty="0">
                <a:latin typeface="+mn-lt"/>
              </a:rPr>
              <a:t>When a signal, simple or composite, travels through a medium, it loses some of its energy in overcoming the resistance of the medium. </a:t>
            </a:r>
          </a:p>
          <a:p>
            <a:pPr algn="l"/>
            <a:r>
              <a:rPr lang="en-US" b="0" i="0" u="none" strike="noStrike" baseline="0" dirty="0">
                <a:latin typeface="+mn-lt"/>
              </a:rPr>
              <a:t>That is why a wire carrying electric signals gets warm, if not hot, after a while. Some of the electrical energy in the signal is converted to heat.</a:t>
            </a:r>
            <a:endParaRPr lang="en-US" dirty="0">
              <a:latin typeface="+mn-lt"/>
            </a:endParaRPr>
          </a:p>
        </p:txBody>
      </p:sp>
      <p:pic>
        <p:nvPicPr>
          <p:cNvPr id="5" name="Picture 4">
            <a:extLst>
              <a:ext uri="{FF2B5EF4-FFF2-40B4-BE49-F238E27FC236}">
                <a16:creationId xmlns:a16="http://schemas.microsoft.com/office/drawing/2014/main" id="{E549DE84-C0BF-543E-D68E-09F82E45FD05}"/>
              </a:ext>
            </a:extLst>
          </p:cNvPr>
          <p:cNvPicPr>
            <a:picLocks noChangeAspect="1"/>
          </p:cNvPicPr>
          <p:nvPr/>
        </p:nvPicPr>
        <p:blipFill>
          <a:blip r:embed="rId2"/>
          <a:stretch>
            <a:fillRect/>
          </a:stretch>
        </p:blipFill>
        <p:spPr>
          <a:xfrm>
            <a:off x="5998623" y="4572000"/>
            <a:ext cx="6000750" cy="2286000"/>
          </a:xfrm>
          <a:prstGeom prst="rect">
            <a:avLst/>
          </a:prstGeom>
        </p:spPr>
      </p:pic>
      <p:sp>
        <p:nvSpPr>
          <p:cNvPr id="8" name="Slide Number Placeholder 7">
            <a:extLst>
              <a:ext uri="{FF2B5EF4-FFF2-40B4-BE49-F238E27FC236}">
                <a16:creationId xmlns:a16="http://schemas.microsoft.com/office/drawing/2014/main" id="{DC23CF14-6E91-5A0E-2FF4-41C6B936CE44}"/>
              </a:ext>
            </a:extLst>
          </p:cNvPr>
          <p:cNvSpPr>
            <a:spLocks noGrp="1"/>
          </p:cNvSpPr>
          <p:nvPr>
            <p:ph type="sldNum" sz="quarter" idx="12"/>
          </p:nvPr>
        </p:nvSpPr>
        <p:spPr/>
        <p:txBody>
          <a:bodyPr/>
          <a:lstStyle/>
          <a:p>
            <a:fld id="{B38DACB5-71A6-497D-9391-3A4BF49B0DC9}" type="slidenum">
              <a:rPr lang="en-US" smtClean="0"/>
              <a:t>6</a:t>
            </a:fld>
            <a:endParaRPr lang="en-US"/>
          </a:p>
        </p:txBody>
      </p:sp>
    </p:spTree>
    <p:extLst>
      <p:ext uri="{BB962C8B-B14F-4D97-AF65-F5344CB8AC3E}">
        <p14:creationId xmlns:p14="http://schemas.microsoft.com/office/powerpoint/2010/main" val="4151948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8129905"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20" dirty="0"/>
              <a:t>Twisted </a:t>
            </a:r>
            <a:r>
              <a:rPr sz="3600" spc="-55" dirty="0"/>
              <a:t>Pair</a:t>
            </a:r>
            <a:r>
              <a:rPr sz="3600" spc="-395" dirty="0"/>
              <a:t> </a:t>
            </a:r>
            <a:r>
              <a:rPr sz="3600" spc="420" dirty="0"/>
              <a:t>Cable</a:t>
            </a:r>
            <a:endParaRPr sz="3600"/>
          </a:p>
        </p:txBody>
      </p:sp>
      <p:sp>
        <p:nvSpPr>
          <p:cNvPr id="3" name="object 3"/>
          <p:cNvSpPr txBox="1"/>
          <p:nvPr/>
        </p:nvSpPr>
        <p:spPr>
          <a:xfrm>
            <a:off x="1247137" y="2464495"/>
            <a:ext cx="8406130" cy="1751964"/>
          </a:xfrm>
          <a:prstGeom prst="rect">
            <a:avLst/>
          </a:prstGeom>
        </p:spPr>
        <p:txBody>
          <a:bodyPr vert="horz" wrap="square" lIns="0" tIns="136525" rIns="0" bIns="0" rtlCol="0">
            <a:spAutoFit/>
          </a:bodyPr>
          <a:lstStyle/>
          <a:p>
            <a:pPr marL="12700">
              <a:lnSpc>
                <a:spcPct val="100000"/>
              </a:lnSpc>
              <a:spcBef>
                <a:spcPts val="1075"/>
              </a:spcBef>
              <a:tabLst>
                <a:tab pos="336550" algn="l"/>
              </a:tabLst>
            </a:pPr>
            <a:r>
              <a:rPr sz="900" spc="155" dirty="0">
                <a:solidFill>
                  <a:srgbClr val="B21065"/>
                </a:solidFill>
                <a:latin typeface="Arial"/>
                <a:cs typeface="Arial"/>
              </a:rPr>
              <a:t>	</a:t>
            </a:r>
            <a:r>
              <a:rPr sz="2000" spc="165" dirty="0">
                <a:solidFill>
                  <a:srgbClr val="FFFFFF"/>
                </a:solidFill>
                <a:latin typeface="Georgia"/>
                <a:cs typeface="Georgia"/>
              </a:rPr>
              <a:t>Cannot</a:t>
            </a:r>
            <a:r>
              <a:rPr sz="2000" spc="25" dirty="0">
                <a:solidFill>
                  <a:srgbClr val="FFFFFF"/>
                </a:solidFill>
                <a:latin typeface="Georgia"/>
                <a:cs typeface="Georgia"/>
              </a:rPr>
              <a:t> </a:t>
            </a:r>
            <a:r>
              <a:rPr sz="2000" spc="285" dirty="0">
                <a:solidFill>
                  <a:srgbClr val="FFFFFF"/>
                </a:solidFill>
                <a:latin typeface="Georgia"/>
                <a:cs typeface="Georgia"/>
              </a:rPr>
              <a:t>be</a:t>
            </a:r>
            <a:r>
              <a:rPr sz="2000" spc="70" dirty="0">
                <a:solidFill>
                  <a:srgbClr val="FFFFFF"/>
                </a:solidFill>
                <a:latin typeface="Georgia"/>
                <a:cs typeface="Georgia"/>
              </a:rPr>
              <a:t> </a:t>
            </a:r>
            <a:r>
              <a:rPr sz="2000" spc="135" dirty="0">
                <a:solidFill>
                  <a:srgbClr val="FFFFFF"/>
                </a:solidFill>
                <a:latin typeface="Georgia"/>
                <a:cs typeface="Georgia"/>
              </a:rPr>
              <a:t>used</a:t>
            </a:r>
            <a:r>
              <a:rPr sz="2000" spc="75" dirty="0">
                <a:solidFill>
                  <a:srgbClr val="FFFFFF"/>
                </a:solidFill>
                <a:latin typeface="Georgia"/>
                <a:cs typeface="Georgia"/>
              </a:rPr>
              <a:t> </a:t>
            </a:r>
            <a:r>
              <a:rPr sz="2000" dirty="0">
                <a:solidFill>
                  <a:srgbClr val="FFFFFF"/>
                </a:solidFill>
                <a:latin typeface="Georgia"/>
                <a:cs typeface="Georgia"/>
              </a:rPr>
              <a:t>for</a:t>
            </a:r>
            <a:r>
              <a:rPr sz="2000" spc="30" dirty="0">
                <a:solidFill>
                  <a:srgbClr val="FFFFFF"/>
                </a:solidFill>
                <a:latin typeface="Georgia"/>
                <a:cs typeface="Georgia"/>
              </a:rPr>
              <a:t> </a:t>
            </a:r>
            <a:r>
              <a:rPr sz="2000" spc="125" dirty="0">
                <a:solidFill>
                  <a:srgbClr val="FFFFFF"/>
                </a:solidFill>
                <a:latin typeface="Georgia"/>
                <a:cs typeface="Georgia"/>
              </a:rPr>
              <a:t>long</a:t>
            </a:r>
            <a:r>
              <a:rPr sz="2000" spc="-45" dirty="0">
                <a:solidFill>
                  <a:srgbClr val="FFFFFF"/>
                </a:solidFill>
                <a:latin typeface="Georgia"/>
                <a:cs typeface="Georgia"/>
              </a:rPr>
              <a:t> </a:t>
            </a:r>
            <a:r>
              <a:rPr sz="2000" spc="140" dirty="0">
                <a:solidFill>
                  <a:srgbClr val="FFFFFF"/>
                </a:solidFill>
                <a:latin typeface="Georgia"/>
                <a:cs typeface="Georgia"/>
              </a:rPr>
              <a:t>distance</a:t>
            </a:r>
            <a:r>
              <a:rPr sz="2000" spc="-5" dirty="0">
                <a:solidFill>
                  <a:srgbClr val="FFFFFF"/>
                </a:solidFill>
                <a:latin typeface="Georgia"/>
                <a:cs typeface="Georgia"/>
              </a:rPr>
              <a:t> </a:t>
            </a:r>
            <a:r>
              <a:rPr sz="2000" spc="5" dirty="0">
                <a:solidFill>
                  <a:srgbClr val="FFFFFF"/>
                </a:solidFill>
                <a:latin typeface="Georgia"/>
                <a:cs typeface="Georgia"/>
              </a:rPr>
              <a:t>transmission</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80" dirty="0">
                <a:solidFill>
                  <a:srgbClr val="FFFFFF"/>
                </a:solidFill>
                <a:latin typeface="Georgia"/>
                <a:cs typeface="Georgia"/>
              </a:rPr>
              <a:t>Slower</a:t>
            </a:r>
            <a:r>
              <a:rPr sz="2000" spc="-195" dirty="0">
                <a:solidFill>
                  <a:srgbClr val="FFFFFF"/>
                </a:solidFill>
                <a:latin typeface="Georgia"/>
                <a:cs typeface="Georgia"/>
              </a:rPr>
              <a:t> </a:t>
            </a:r>
            <a:r>
              <a:rPr sz="2000" spc="130" dirty="0">
                <a:solidFill>
                  <a:srgbClr val="FFFFFF"/>
                </a:solidFill>
                <a:latin typeface="Georgia"/>
                <a:cs typeface="Georgia"/>
              </a:rPr>
              <a:t>rate</a:t>
            </a:r>
            <a:r>
              <a:rPr sz="2000" spc="-5" dirty="0">
                <a:solidFill>
                  <a:srgbClr val="FFFFFF"/>
                </a:solidFill>
                <a:latin typeface="Georgia"/>
                <a:cs typeface="Georgia"/>
              </a:rPr>
              <a:t> </a:t>
            </a:r>
            <a:r>
              <a:rPr sz="2000" spc="125" dirty="0">
                <a:solidFill>
                  <a:srgbClr val="FFFFFF"/>
                </a:solidFill>
                <a:latin typeface="Georgia"/>
                <a:cs typeface="Georgia"/>
              </a:rPr>
              <a:t>of</a:t>
            </a:r>
            <a:r>
              <a:rPr sz="2000" dirty="0">
                <a:solidFill>
                  <a:srgbClr val="FFFFFF"/>
                </a:solidFill>
                <a:latin typeface="Georgia"/>
                <a:cs typeface="Georgia"/>
              </a:rPr>
              <a:t> </a:t>
            </a:r>
            <a:r>
              <a:rPr sz="2000" spc="260" dirty="0">
                <a:solidFill>
                  <a:srgbClr val="FFFFFF"/>
                </a:solidFill>
                <a:latin typeface="Georgia"/>
                <a:cs typeface="Georgia"/>
              </a:rPr>
              <a:t>data</a:t>
            </a:r>
            <a:r>
              <a:rPr sz="2000" spc="-65" dirty="0">
                <a:solidFill>
                  <a:srgbClr val="FFFFFF"/>
                </a:solidFill>
                <a:latin typeface="Georgia"/>
                <a:cs typeface="Georgia"/>
              </a:rPr>
              <a:t> </a:t>
            </a:r>
            <a:r>
              <a:rPr sz="2000" spc="5" dirty="0">
                <a:solidFill>
                  <a:srgbClr val="FFFFFF"/>
                </a:solidFill>
                <a:latin typeface="Georgia"/>
                <a:cs typeface="Georgia"/>
              </a:rPr>
              <a:t>transmission</a:t>
            </a:r>
            <a:r>
              <a:rPr sz="2000" spc="-150" dirty="0">
                <a:solidFill>
                  <a:srgbClr val="FFFFFF"/>
                </a:solidFill>
                <a:latin typeface="Georgia"/>
                <a:cs typeface="Georgia"/>
              </a:rPr>
              <a:t> </a:t>
            </a:r>
            <a:r>
              <a:rPr sz="2000" spc="130" dirty="0">
                <a:solidFill>
                  <a:srgbClr val="FFFFFF"/>
                </a:solidFill>
                <a:latin typeface="Georgia"/>
                <a:cs typeface="Georgia"/>
              </a:rPr>
              <a:t>as</a:t>
            </a:r>
            <a:r>
              <a:rPr sz="2000" spc="75" dirty="0">
                <a:solidFill>
                  <a:srgbClr val="FFFFFF"/>
                </a:solidFill>
                <a:latin typeface="Georgia"/>
                <a:cs typeface="Georgia"/>
              </a:rPr>
              <a:t> </a:t>
            </a:r>
            <a:r>
              <a:rPr sz="2000" spc="220" dirty="0">
                <a:solidFill>
                  <a:srgbClr val="FFFFFF"/>
                </a:solidFill>
                <a:latin typeface="Georgia"/>
                <a:cs typeface="Georgia"/>
              </a:rPr>
              <a:t>compared</a:t>
            </a:r>
            <a:r>
              <a:rPr sz="2000" spc="-80" dirty="0">
                <a:solidFill>
                  <a:srgbClr val="FFFFFF"/>
                </a:solidFill>
                <a:latin typeface="Georgia"/>
                <a:cs typeface="Georgia"/>
              </a:rPr>
              <a:t> </a:t>
            </a:r>
            <a:r>
              <a:rPr sz="2000" spc="150" dirty="0">
                <a:solidFill>
                  <a:srgbClr val="FFFFFF"/>
                </a:solidFill>
                <a:latin typeface="Georgia"/>
                <a:cs typeface="Georgia"/>
              </a:rPr>
              <a:t>to</a:t>
            </a:r>
            <a:r>
              <a:rPr sz="2000" spc="-10" dirty="0">
                <a:solidFill>
                  <a:srgbClr val="FFFFFF"/>
                </a:solidFill>
                <a:latin typeface="Georgia"/>
                <a:cs typeface="Georgia"/>
              </a:rPr>
              <a:t> </a:t>
            </a:r>
            <a:r>
              <a:rPr sz="2000" spc="105" dirty="0">
                <a:solidFill>
                  <a:srgbClr val="FFFFFF"/>
                </a:solidFill>
                <a:latin typeface="Georgia"/>
                <a:cs typeface="Georgia"/>
              </a:rPr>
              <a:t>other</a:t>
            </a:r>
            <a:r>
              <a:rPr sz="2000" spc="-45" dirty="0">
                <a:solidFill>
                  <a:srgbClr val="FFFFFF"/>
                </a:solidFill>
                <a:latin typeface="Georgia"/>
                <a:cs typeface="Georgia"/>
              </a:rPr>
              <a:t> </a:t>
            </a:r>
            <a:r>
              <a:rPr sz="2000" spc="229" dirty="0">
                <a:solidFill>
                  <a:srgbClr val="FFFFFF"/>
                </a:solidFill>
                <a:latin typeface="Georgia"/>
                <a:cs typeface="Georgia"/>
              </a:rPr>
              <a:t>cable</a:t>
            </a:r>
            <a:endParaRPr sz="2000">
              <a:latin typeface="Georgia"/>
              <a:cs typeface="Georgia"/>
            </a:endParaRPr>
          </a:p>
          <a:p>
            <a:pPr marL="12700">
              <a:lnSpc>
                <a:spcPct val="100000"/>
              </a:lnSpc>
              <a:spcBef>
                <a:spcPts val="1055"/>
              </a:spcBef>
              <a:tabLst>
                <a:tab pos="336550" algn="l"/>
              </a:tabLst>
            </a:pPr>
            <a:r>
              <a:rPr sz="900" spc="155" dirty="0">
                <a:solidFill>
                  <a:srgbClr val="B21065"/>
                </a:solidFill>
                <a:latin typeface="Arial"/>
                <a:cs typeface="Arial"/>
              </a:rPr>
              <a:t>	</a:t>
            </a:r>
            <a:r>
              <a:rPr sz="2000" spc="75" dirty="0">
                <a:solidFill>
                  <a:srgbClr val="FFFFFF"/>
                </a:solidFill>
                <a:latin typeface="Georgia"/>
                <a:cs typeface="Georgia"/>
              </a:rPr>
              <a:t>Prone </a:t>
            </a:r>
            <a:r>
              <a:rPr sz="2000" spc="150" dirty="0">
                <a:solidFill>
                  <a:srgbClr val="FFFFFF"/>
                </a:solidFill>
                <a:latin typeface="Georgia"/>
                <a:cs typeface="Georgia"/>
              </a:rPr>
              <a:t>to</a:t>
            </a:r>
            <a:r>
              <a:rPr sz="2000" spc="-95" dirty="0">
                <a:solidFill>
                  <a:srgbClr val="FFFFFF"/>
                </a:solidFill>
                <a:latin typeface="Georgia"/>
                <a:cs typeface="Georgia"/>
              </a:rPr>
              <a:t> </a:t>
            </a:r>
            <a:r>
              <a:rPr sz="2000" spc="75" dirty="0">
                <a:solidFill>
                  <a:srgbClr val="FFFFFF"/>
                </a:solidFill>
                <a:latin typeface="Georgia"/>
                <a:cs typeface="Georgia"/>
              </a:rPr>
              <a:t>noise</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55" dirty="0">
                <a:solidFill>
                  <a:srgbClr val="FFFFFF"/>
                </a:solidFill>
                <a:latin typeface="Georgia"/>
                <a:cs typeface="Georgia"/>
              </a:rPr>
              <a:t>Electric</a:t>
            </a:r>
            <a:r>
              <a:rPr sz="2000" spc="-150" dirty="0">
                <a:solidFill>
                  <a:srgbClr val="FFFFFF"/>
                </a:solidFill>
                <a:latin typeface="Georgia"/>
                <a:cs typeface="Georgia"/>
              </a:rPr>
              <a:t> </a:t>
            </a:r>
            <a:r>
              <a:rPr sz="2000" spc="60" dirty="0">
                <a:solidFill>
                  <a:srgbClr val="FFFFFF"/>
                </a:solidFill>
                <a:latin typeface="Georgia"/>
                <a:cs typeface="Georgia"/>
              </a:rPr>
              <a:t>field</a:t>
            </a:r>
            <a:r>
              <a:rPr sz="2000" spc="-75"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195" dirty="0">
                <a:solidFill>
                  <a:srgbClr val="FFFFFF"/>
                </a:solidFill>
                <a:latin typeface="Georgia"/>
                <a:cs typeface="Georgia"/>
              </a:rPr>
              <a:t>magnetic</a:t>
            </a:r>
            <a:r>
              <a:rPr sz="2000" spc="-145" dirty="0">
                <a:solidFill>
                  <a:srgbClr val="FFFFFF"/>
                </a:solidFill>
                <a:latin typeface="Georgia"/>
                <a:cs typeface="Georgia"/>
              </a:rPr>
              <a:t> </a:t>
            </a:r>
            <a:r>
              <a:rPr sz="2000" spc="60" dirty="0">
                <a:solidFill>
                  <a:srgbClr val="FFFFFF"/>
                </a:solidFill>
                <a:latin typeface="Georgia"/>
                <a:cs typeface="Georgia"/>
              </a:rPr>
              <a:t>field</a:t>
            </a:r>
            <a:r>
              <a:rPr sz="2000" spc="-80" dirty="0">
                <a:solidFill>
                  <a:srgbClr val="FFFFFF"/>
                </a:solidFill>
                <a:latin typeface="Georgia"/>
                <a:cs typeface="Georgia"/>
              </a:rPr>
              <a:t> </a:t>
            </a:r>
            <a:r>
              <a:rPr sz="2000" spc="250" dirty="0">
                <a:solidFill>
                  <a:srgbClr val="FFFFFF"/>
                </a:solidFill>
                <a:latin typeface="Georgia"/>
                <a:cs typeface="Georgia"/>
              </a:rPr>
              <a:t>can</a:t>
            </a:r>
            <a:r>
              <a:rPr sz="2000" spc="80" dirty="0">
                <a:solidFill>
                  <a:srgbClr val="FFFFFF"/>
                </a:solidFill>
                <a:latin typeface="Georgia"/>
                <a:cs typeface="Georgia"/>
              </a:rPr>
              <a:t> </a:t>
            </a:r>
            <a:r>
              <a:rPr sz="2000" spc="70" dirty="0">
                <a:solidFill>
                  <a:srgbClr val="FFFFFF"/>
                </a:solidFill>
                <a:latin typeface="Georgia"/>
                <a:cs typeface="Georgia"/>
              </a:rPr>
              <a:t>easily</a:t>
            </a:r>
            <a:r>
              <a:rPr sz="2000" spc="5" dirty="0">
                <a:solidFill>
                  <a:srgbClr val="FFFFFF"/>
                </a:solidFill>
                <a:latin typeface="Georgia"/>
                <a:cs typeface="Georgia"/>
              </a:rPr>
              <a:t> </a:t>
            </a:r>
            <a:r>
              <a:rPr sz="2000" spc="160" dirty="0">
                <a:solidFill>
                  <a:srgbClr val="FFFFFF"/>
                </a:solidFill>
                <a:latin typeface="Georgia"/>
                <a:cs typeface="Georgia"/>
              </a:rPr>
              <a:t>affect</a:t>
            </a:r>
            <a:r>
              <a:rPr sz="2000" spc="30" dirty="0">
                <a:solidFill>
                  <a:srgbClr val="FFFFFF"/>
                </a:solidFill>
                <a:latin typeface="Georgia"/>
                <a:cs typeface="Georgia"/>
              </a:rPr>
              <a:t> </a:t>
            </a:r>
            <a:r>
              <a:rPr sz="2000" spc="145" dirty="0">
                <a:solidFill>
                  <a:srgbClr val="FFFFFF"/>
                </a:solidFill>
                <a:latin typeface="Georgia"/>
                <a:cs typeface="Georgia"/>
              </a:rPr>
              <a:t>the</a:t>
            </a:r>
            <a:r>
              <a:rPr sz="2000" dirty="0">
                <a:solidFill>
                  <a:srgbClr val="FFFFFF"/>
                </a:solidFill>
                <a:latin typeface="Georgia"/>
                <a:cs typeface="Georgia"/>
              </a:rPr>
              <a:t> </a:t>
            </a:r>
            <a:r>
              <a:rPr sz="2000" spc="5" dirty="0">
                <a:solidFill>
                  <a:srgbClr val="FFFFFF"/>
                </a:solidFill>
                <a:latin typeface="Georgia"/>
                <a:cs typeface="Georgia"/>
              </a:rPr>
              <a:t>transmission</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5" dirty="0">
                <a:solidFill>
                  <a:srgbClr val="FFFFFF"/>
                </a:solidFill>
                <a:latin typeface="Georgia"/>
                <a:cs typeface="Georgia"/>
              </a:rPr>
              <a:t>66</a:t>
            </a:r>
            <a:endParaRPr sz="2750">
              <a:latin typeface="Georgia"/>
              <a:cs typeface="Georgia"/>
            </a:endParaRPr>
          </a:p>
        </p:txBody>
      </p:sp>
      <p:sp>
        <p:nvSpPr>
          <p:cNvPr id="9" name="Slide Number Placeholder 8">
            <a:extLst>
              <a:ext uri="{FF2B5EF4-FFF2-40B4-BE49-F238E27FC236}">
                <a16:creationId xmlns:a16="http://schemas.microsoft.com/office/drawing/2014/main" id="{E31BCFE1-8FF7-39A2-2568-B023B2C7D673}"/>
              </a:ext>
            </a:extLst>
          </p:cNvPr>
          <p:cNvSpPr>
            <a:spLocks noGrp="1"/>
          </p:cNvSpPr>
          <p:nvPr>
            <p:ph type="sldNum" sz="quarter" idx="12"/>
          </p:nvPr>
        </p:nvSpPr>
        <p:spPr/>
        <p:txBody>
          <a:bodyPr/>
          <a:lstStyle/>
          <a:p>
            <a:fld id="{B38DACB5-71A6-497D-9391-3A4BF49B0DC9}"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6356350" cy="575310"/>
          </a:xfrm>
          <a:prstGeom prst="rect">
            <a:avLst/>
          </a:prstGeom>
        </p:spPr>
        <p:txBody>
          <a:bodyPr vert="horz" wrap="square" lIns="0" tIns="13335" rIns="0" bIns="0" rtlCol="0">
            <a:spAutoFit/>
          </a:bodyPr>
          <a:lstStyle/>
          <a:p>
            <a:pPr marL="12700">
              <a:lnSpc>
                <a:spcPct val="100000"/>
              </a:lnSpc>
              <a:spcBef>
                <a:spcPts val="105"/>
              </a:spcBef>
            </a:pPr>
            <a:r>
              <a:rPr sz="3600" spc="-315" dirty="0"/>
              <a:t>UTP( </a:t>
            </a:r>
            <a:r>
              <a:rPr sz="3600" spc="90" dirty="0"/>
              <a:t>Unshielded </a:t>
            </a:r>
            <a:r>
              <a:rPr sz="3600" spc="-20" dirty="0"/>
              <a:t>Twisted</a:t>
            </a:r>
            <a:r>
              <a:rPr sz="3600" spc="409" dirty="0"/>
              <a:t> </a:t>
            </a:r>
            <a:r>
              <a:rPr sz="3600" spc="-55" dirty="0"/>
              <a:t>Pair)</a:t>
            </a:r>
            <a:endParaRPr sz="3600"/>
          </a:p>
        </p:txBody>
      </p:sp>
      <p:sp>
        <p:nvSpPr>
          <p:cNvPr id="3" name="object 3"/>
          <p:cNvSpPr txBox="1"/>
          <p:nvPr/>
        </p:nvSpPr>
        <p:spPr>
          <a:xfrm>
            <a:off x="1247137" y="2464495"/>
            <a:ext cx="5153660" cy="1751964"/>
          </a:xfrm>
          <a:prstGeom prst="rect">
            <a:avLst/>
          </a:prstGeom>
        </p:spPr>
        <p:txBody>
          <a:bodyPr vert="horz" wrap="square" lIns="0" tIns="136525" rIns="0" bIns="0" rtlCol="0">
            <a:spAutoFit/>
          </a:bodyPr>
          <a:lstStyle/>
          <a:p>
            <a:pPr marL="12700">
              <a:lnSpc>
                <a:spcPct val="100000"/>
              </a:lnSpc>
              <a:spcBef>
                <a:spcPts val="1075"/>
              </a:spcBef>
              <a:tabLst>
                <a:tab pos="336550" algn="l"/>
              </a:tabLst>
            </a:pPr>
            <a:r>
              <a:rPr sz="900" spc="155" dirty="0">
                <a:solidFill>
                  <a:srgbClr val="B21065"/>
                </a:solidFill>
                <a:latin typeface="Arial"/>
                <a:cs typeface="Arial"/>
              </a:rPr>
              <a:t>	</a:t>
            </a:r>
            <a:r>
              <a:rPr sz="2000" spc="40" dirty="0">
                <a:solidFill>
                  <a:srgbClr val="FFFFFF"/>
                </a:solidFill>
                <a:latin typeface="Georgia"/>
                <a:cs typeface="Georgia"/>
              </a:rPr>
              <a:t>Most</a:t>
            </a:r>
            <a:r>
              <a:rPr sz="2000" spc="25" dirty="0">
                <a:solidFill>
                  <a:srgbClr val="FFFFFF"/>
                </a:solidFill>
                <a:latin typeface="Georgia"/>
                <a:cs typeface="Georgia"/>
              </a:rPr>
              <a:t> </a:t>
            </a:r>
            <a:r>
              <a:rPr sz="2000" spc="220" dirty="0">
                <a:solidFill>
                  <a:srgbClr val="FFFFFF"/>
                </a:solidFill>
                <a:latin typeface="Georgia"/>
                <a:cs typeface="Georgia"/>
              </a:rPr>
              <a:t>common</a:t>
            </a:r>
            <a:r>
              <a:rPr sz="2000" spc="-150" dirty="0">
                <a:solidFill>
                  <a:srgbClr val="FFFFFF"/>
                </a:solidFill>
                <a:latin typeface="Georgia"/>
                <a:cs typeface="Georgia"/>
              </a:rPr>
              <a:t> </a:t>
            </a:r>
            <a:r>
              <a:rPr sz="2000" spc="90" dirty="0">
                <a:solidFill>
                  <a:srgbClr val="FFFFFF"/>
                </a:solidFill>
                <a:latin typeface="Georgia"/>
                <a:cs typeface="Georgia"/>
              </a:rPr>
              <a:t>twisted</a:t>
            </a:r>
            <a:r>
              <a:rPr sz="2000" spc="-225" dirty="0">
                <a:solidFill>
                  <a:srgbClr val="FFFFFF"/>
                </a:solidFill>
                <a:latin typeface="Georgia"/>
                <a:cs typeface="Georgia"/>
              </a:rPr>
              <a:t> </a:t>
            </a:r>
            <a:r>
              <a:rPr sz="2000" spc="45" dirty="0">
                <a:solidFill>
                  <a:srgbClr val="FFFFFF"/>
                </a:solidFill>
                <a:latin typeface="Georgia"/>
                <a:cs typeface="Georgia"/>
              </a:rPr>
              <a:t>pair</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105" dirty="0">
                <a:solidFill>
                  <a:srgbClr val="FFFFFF"/>
                </a:solidFill>
                <a:latin typeface="Georgia"/>
                <a:cs typeface="Georgia"/>
              </a:rPr>
              <a:t>No </a:t>
            </a:r>
            <a:r>
              <a:rPr sz="2000" spc="110" dirty="0">
                <a:solidFill>
                  <a:srgbClr val="FFFFFF"/>
                </a:solidFill>
                <a:latin typeface="Georgia"/>
                <a:cs typeface="Georgia"/>
              </a:rPr>
              <a:t>extra</a:t>
            </a:r>
            <a:r>
              <a:rPr sz="2000" spc="-190" dirty="0">
                <a:solidFill>
                  <a:srgbClr val="FFFFFF"/>
                </a:solidFill>
                <a:latin typeface="Georgia"/>
                <a:cs typeface="Georgia"/>
              </a:rPr>
              <a:t> </a:t>
            </a:r>
            <a:r>
              <a:rPr sz="2000" spc="150" dirty="0">
                <a:solidFill>
                  <a:srgbClr val="FFFFFF"/>
                </a:solidFill>
                <a:latin typeface="Georgia"/>
                <a:cs typeface="Georgia"/>
              </a:rPr>
              <a:t>covering</a:t>
            </a:r>
            <a:endParaRPr sz="2000">
              <a:latin typeface="Georgia"/>
              <a:cs typeface="Georgia"/>
            </a:endParaRPr>
          </a:p>
          <a:p>
            <a:pPr marL="12700">
              <a:lnSpc>
                <a:spcPct val="100000"/>
              </a:lnSpc>
              <a:spcBef>
                <a:spcPts val="1055"/>
              </a:spcBef>
              <a:tabLst>
                <a:tab pos="336550" algn="l"/>
              </a:tabLst>
            </a:pPr>
            <a:r>
              <a:rPr sz="900" spc="155" dirty="0">
                <a:solidFill>
                  <a:srgbClr val="B21065"/>
                </a:solidFill>
                <a:latin typeface="Arial"/>
                <a:cs typeface="Arial"/>
              </a:rPr>
              <a:t>	</a:t>
            </a:r>
            <a:r>
              <a:rPr sz="2000" spc="190" dirty="0">
                <a:solidFill>
                  <a:srgbClr val="FFFFFF"/>
                </a:solidFill>
                <a:latin typeface="Georgia"/>
                <a:cs typeface="Georgia"/>
              </a:rPr>
              <a:t>Data</a:t>
            </a:r>
            <a:r>
              <a:rPr sz="2000" spc="-75" dirty="0">
                <a:solidFill>
                  <a:srgbClr val="FFFFFF"/>
                </a:solidFill>
                <a:latin typeface="Georgia"/>
                <a:cs typeface="Georgia"/>
              </a:rPr>
              <a:t> </a:t>
            </a:r>
            <a:r>
              <a:rPr sz="2000" spc="5" dirty="0">
                <a:solidFill>
                  <a:srgbClr val="FFFFFF"/>
                </a:solidFill>
                <a:latin typeface="Georgia"/>
                <a:cs typeface="Georgia"/>
              </a:rPr>
              <a:t>transmission</a:t>
            </a:r>
            <a:r>
              <a:rPr sz="2000" spc="-80" dirty="0">
                <a:solidFill>
                  <a:srgbClr val="FFFFFF"/>
                </a:solidFill>
                <a:latin typeface="Georgia"/>
                <a:cs typeface="Georgia"/>
              </a:rPr>
              <a:t> </a:t>
            </a:r>
            <a:r>
              <a:rPr sz="2000" spc="160" dirty="0">
                <a:solidFill>
                  <a:srgbClr val="FFFFFF"/>
                </a:solidFill>
                <a:latin typeface="Georgia"/>
                <a:cs typeface="Georgia"/>
              </a:rPr>
              <a:t>over</a:t>
            </a:r>
            <a:r>
              <a:rPr sz="2000" spc="-120" dirty="0">
                <a:solidFill>
                  <a:srgbClr val="FFFFFF"/>
                </a:solidFill>
                <a:latin typeface="Georgia"/>
                <a:cs typeface="Georgia"/>
              </a:rPr>
              <a:t> </a:t>
            </a:r>
            <a:r>
              <a:rPr sz="2000" spc="375" dirty="0">
                <a:solidFill>
                  <a:srgbClr val="FFFFFF"/>
                </a:solidFill>
                <a:latin typeface="Georgia"/>
                <a:cs typeface="Georgia"/>
              </a:rPr>
              <a:t>a</a:t>
            </a:r>
            <a:r>
              <a:rPr sz="2000" dirty="0">
                <a:solidFill>
                  <a:srgbClr val="FFFFFF"/>
                </a:solidFill>
                <a:latin typeface="Georgia"/>
                <a:cs typeface="Georgia"/>
              </a:rPr>
              <a:t> </a:t>
            </a:r>
            <a:r>
              <a:rPr sz="2000" spc="-10" dirty="0">
                <a:solidFill>
                  <a:srgbClr val="FFFFFF"/>
                </a:solidFill>
                <a:latin typeface="Georgia"/>
                <a:cs typeface="Georgia"/>
              </a:rPr>
              <a:t>short</a:t>
            </a:r>
            <a:r>
              <a:rPr sz="2000" spc="95" dirty="0">
                <a:solidFill>
                  <a:srgbClr val="FFFFFF"/>
                </a:solidFill>
                <a:latin typeface="Georgia"/>
                <a:cs typeface="Georgia"/>
              </a:rPr>
              <a:t> </a:t>
            </a:r>
            <a:r>
              <a:rPr sz="2000" spc="140" dirty="0">
                <a:solidFill>
                  <a:srgbClr val="FFFFFF"/>
                </a:solidFill>
                <a:latin typeface="Georgia"/>
                <a:cs typeface="Georgia"/>
              </a:rPr>
              <a:t>distance</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210" dirty="0">
                <a:solidFill>
                  <a:srgbClr val="FFFFFF"/>
                </a:solidFill>
                <a:latin typeface="Georgia"/>
                <a:cs typeface="Georgia"/>
              </a:rPr>
              <a:t>Cheaper</a:t>
            </a:r>
            <a:endParaRPr sz="2000">
              <a:latin typeface="Georgia"/>
              <a:cs typeface="Georgia"/>
            </a:endParaRPr>
          </a:p>
        </p:txBody>
      </p:sp>
      <p:grpSp>
        <p:nvGrpSpPr>
          <p:cNvPr id="4" name="object 4"/>
          <p:cNvGrpSpPr/>
          <p:nvPr/>
        </p:nvGrpSpPr>
        <p:grpSpPr>
          <a:xfrm>
            <a:off x="7589916" y="1551675"/>
            <a:ext cx="3757929" cy="4209415"/>
            <a:chOff x="7589916" y="1551675"/>
            <a:chExt cx="3757929" cy="4209415"/>
          </a:xfrm>
        </p:grpSpPr>
        <p:sp>
          <p:nvSpPr>
            <p:cNvPr id="5" name="object 5"/>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89916" y="2003493"/>
              <a:ext cx="3757543" cy="3757543"/>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05" dirty="0">
                <a:solidFill>
                  <a:srgbClr val="FFFFFF"/>
                </a:solidFill>
                <a:latin typeface="Georgia"/>
                <a:cs typeface="Georgia"/>
              </a:rPr>
              <a:t>67</a:t>
            </a:r>
            <a:endParaRPr sz="2750">
              <a:latin typeface="Georgia"/>
              <a:cs typeface="Georgia"/>
            </a:endParaRPr>
          </a:p>
        </p:txBody>
      </p:sp>
      <p:sp>
        <p:nvSpPr>
          <p:cNvPr id="11" name="Slide Number Placeholder 10">
            <a:extLst>
              <a:ext uri="{FF2B5EF4-FFF2-40B4-BE49-F238E27FC236}">
                <a16:creationId xmlns:a16="http://schemas.microsoft.com/office/drawing/2014/main" id="{D60E0862-516C-449D-34EF-F2F32EF7D9C3}"/>
              </a:ext>
            </a:extLst>
          </p:cNvPr>
          <p:cNvSpPr>
            <a:spLocks noGrp="1"/>
          </p:cNvSpPr>
          <p:nvPr>
            <p:ph type="sldNum" sz="quarter" idx="12"/>
          </p:nvPr>
        </p:nvSpPr>
        <p:spPr/>
        <p:txBody>
          <a:bodyPr/>
          <a:lstStyle/>
          <a:p>
            <a:fld id="{B38DACB5-71A6-497D-9391-3A4BF49B0DC9}"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362" y="952114"/>
            <a:ext cx="5756275" cy="575310"/>
          </a:xfrm>
          <a:prstGeom prst="rect">
            <a:avLst/>
          </a:prstGeom>
        </p:spPr>
        <p:txBody>
          <a:bodyPr vert="horz" wrap="square" lIns="0" tIns="13335" rIns="0" bIns="0" rtlCol="0">
            <a:spAutoFit/>
          </a:bodyPr>
          <a:lstStyle/>
          <a:p>
            <a:pPr marL="12700">
              <a:lnSpc>
                <a:spcPct val="100000"/>
              </a:lnSpc>
              <a:spcBef>
                <a:spcPts val="105"/>
              </a:spcBef>
            </a:pPr>
            <a:r>
              <a:rPr sz="3600" spc="-254" dirty="0"/>
              <a:t>STP( </a:t>
            </a:r>
            <a:r>
              <a:rPr sz="3600" spc="155" dirty="0"/>
              <a:t>Shielded </a:t>
            </a:r>
            <a:r>
              <a:rPr sz="3600" spc="-20" dirty="0"/>
              <a:t>Twisted</a:t>
            </a:r>
            <a:r>
              <a:rPr sz="3600" spc="5" dirty="0"/>
              <a:t> </a:t>
            </a:r>
            <a:r>
              <a:rPr sz="3600" spc="-55" dirty="0"/>
              <a:t>Pair)</a:t>
            </a:r>
            <a:endParaRPr sz="3600"/>
          </a:p>
        </p:txBody>
      </p:sp>
      <p:sp>
        <p:nvSpPr>
          <p:cNvPr id="3" name="object 3"/>
          <p:cNvSpPr txBox="1"/>
          <p:nvPr/>
        </p:nvSpPr>
        <p:spPr>
          <a:xfrm>
            <a:off x="1247137" y="2464495"/>
            <a:ext cx="4525645" cy="1751964"/>
          </a:xfrm>
          <a:prstGeom prst="rect">
            <a:avLst/>
          </a:prstGeom>
        </p:spPr>
        <p:txBody>
          <a:bodyPr vert="horz" wrap="square" lIns="0" tIns="136525" rIns="0" bIns="0" rtlCol="0">
            <a:spAutoFit/>
          </a:bodyPr>
          <a:lstStyle/>
          <a:p>
            <a:pPr marL="12700">
              <a:lnSpc>
                <a:spcPct val="100000"/>
              </a:lnSpc>
              <a:spcBef>
                <a:spcPts val="1075"/>
              </a:spcBef>
              <a:tabLst>
                <a:tab pos="336550" algn="l"/>
              </a:tabLst>
            </a:pPr>
            <a:r>
              <a:rPr sz="900" spc="155" dirty="0">
                <a:solidFill>
                  <a:srgbClr val="B21065"/>
                </a:solidFill>
                <a:latin typeface="Arial"/>
                <a:cs typeface="Arial"/>
              </a:rPr>
              <a:t>	</a:t>
            </a:r>
            <a:r>
              <a:rPr sz="2000" spc="45" dirty="0">
                <a:solidFill>
                  <a:srgbClr val="FFFFFF"/>
                </a:solidFill>
                <a:latin typeface="Georgia"/>
                <a:cs typeface="Georgia"/>
              </a:rPr>
              <a:t>Rarely</a:t>
            </a:r>
            <a:r>
              <a:rPr sz="2000" dirty="0">
                <a:solidFill>
                  <a:srgbClr val="FFFFFF"/>
                </a:solidFill>
                <a:latin typeface="Georgia"/>
                <a:cs typeface="Georgia"/>
              </a:rPr>
              <a:t> </a:t>
            </a:r>
            <a:r>
              <a:rPr sz="2000" spc="135" dirty="0">
                <a:solidFill>
                  <a:srgbClr val="FFFFFF"/>
                </a:solidFill>
                <a:latin typeface="Georgia"/>
                <a:cs typeface="Georgia"/>
              </a:rPr>
              <a:t>used</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20" dirty="0">
                <a:solidFill>
                  <a:srgbClr val="FFFFFF"/>
                </a:solidFill>
                <a:latin typeface="Georgia"/>
                <a:cs typeface="Georgia"/>
              </a:rPr>
              <a:t>Extra</a:t>
            </a:r>
            <a:r>
              <a:rPr sz="2000" spc="5" dirty="0">
                <a:solidFill>
                  <a:srgbClr val="FFFFFF"/>
                </a:solidFill>
                <a:latin typeface="Georgia"/>
                <a:cs typeface="Georgia"/>
              </a:rPr>
              <a:t> </a:t>
            </a:r>
            <a:r>
              <a:rPr sz="2000" spc="150" dirty="0">
                <a:solidFill>
                  <a:srgbClr val="FFFFFF"/>
                </a:solidFill>
                <a:latin typeface="Georgia"/>
                <a:cs typeface="Georgia"/>
              </a:rPr>
              <a:t>covering</a:t>
            </a:r>
            <a:r>
              <a:rPr sz="2000" spc="-125" dirty="0">
                <a:solidFill>
                  <a:srgbClr val="FFFFFF"/>
                </a:solidFill>
                <a:latin typeface="Georgia"/>
                <a:cs typeface="Georgia"/>
              </a:rPr>
              <a:t> </a:t>
            </a:r>
            <a:r>
              <a:rPr sz="2000" spc="55" dirty="0">
                <a:solidFill>
                  <a:srgbClr val="FFFFFF"/>
                </a:solidFill>
                <a:latin typeface="Georgia"/>
                <a:cs typeface="Georgia"/>
              </a:rPr>
              <a:t>with</a:t>
            </a:r>
            <a:r>
              <a:rPr sz="2000" spc="-150" dirty="0">
                <a:solidFill>
                  <a:srgbClr val="FFFFFF"/>
                </a:solidFill>
                <a:latin typeface="Georgia"/>
                <a:cs typeface="Georgia"/>
              </a:rPr>
              <a:t> </a:t>
            </a:r>
            <a:r>
              <a:rPr sz="2000" spc="155" dirty="0">
                <a:solidFill>
                  <a:srgbClr val="FFFFFF"/>
                </a:solidFill>
                <a:latin typeface="Georgia"/>
                <a:cs typeface="Georgia"/>
              </a:rPr>
              <a:t>metal</a:t>
            </a:r>
            <a:r>
              <a:rPr sz="2000" spc="-140" dirty="0">
                <a:solidFill>
                  <a:srgbClr val="FFFFFF"/>
                </a:solidFill>
                <a:latin typeface="Georgia"/>
                <a:cs typeface="Georgia"/>
              </a:rPr>
              <a:t> </a:t>
            </a:r>
            <a:r>
              <a:rPr sz="2000" spc="-25" dirty="0">
                <a:solidFill>
                  <a:srgbClr val="FFFFFF"/>
                </a:solidFill>
                <a:latin typeface="Georgia"/>
                <a:cs typeface="Georgia"/>
              </a:rPr>
              <a:t>foil</a:t>
            </a:r>
            <a:endParaRPr sz="2000">
              <a:latin typeface="Georgia"/>
              <a:cs typeface="Georgia"/>
            </a:endParaRPr>
          </a:p>
          <a:p>
            <a:pPr marL="12700">
              <a:lnSpc>
                <a:spcPct val="100000"/>
              </a:lnSpc>
              <a:spcBef>
                <a:spcPts val="1055"/>
              </a:spcBef>
              <a:tabLst>
                <a:tab pos="336550" algn="l"/>
              </a:tabLst>
            </a:pPr>
            <a:r>
              <a:rPr sz="900" spc="155" dirty="0">
                <a:solidFill>
                  <a:srgbClr val="B21065"/>
                </a:solidFill>
                <a:latin typeface="Arial"/>
                <a:cs typeface="Arial"/>
              </a:rPr>
              <a:t>	</a:t>
            </a:r>
            <a:r>
              <a:rPr sz="2000" spc="190" dirty="0">
                <a:solidFill>
                  <a:srgbClr val="FFFFFF"/>
                </a:solidFill>
                <a:latin typeface="Georgia"/>
                <a:cs typeface="Georgia"/>
              </a:rPr>
              <a:t>Data</a:t>
            </a:r>
            <a:r>
              <a:rPr sz="2000" spc="-80" dirty="0">
                <a:solidFill>
                  <a:srgbClr val="FFFFFF"/>
                </a:solidFill>
                <a:latin typeface="Georgia"/>
                <a:cs typeface="Georgia"/>
              </a:rPr>
              <a:t> </a:t>
            </a:r>
            <a:r>
              <a:rPr sz="2000" spc="5" dirty="0">
                <a:solidFill>
                  <a:srgbClr val="FFFFFF"/>
                </a:solidFill>
                <a:latin typeface="Georgia"/>
                <a:cs typeface="Georgia"/>
              </a:rPr>
              <a:t>transmission</a:t>
            </a:r>
            <a:r>
              <a:rPr sz="2000" spc="-85" dirty="0">
                <a:solidFill>
                  <a:srgbClr val="FFFFFF"/>
                </a:solidFill>
                <a:latin typeface="Georgia"/>
                <a:cs typeface="Georgia"/>
              </a:rPr>
              <a:t> </a:t>
            </a:r>
            <a:r>
              <a:rPr sz="2000" spc="160" dirty="0">
                <a:solidFill>
                  <a:srgbClr val="FFFFFF"/>
                </a:solidFill>
                <a:latin typeface="Georgia"/>
                <a:cs typeface="Georgia"/>
              </a:rPr>
              <a:t>over</a:t>
            </a:r>
            <a:r>
              <a:rPr sz="2000" spc="-125" dirty="0">
                <a:solidFill>
                  <a:srgbClr val="FFFFFF"/>
                </a:solidFill>
                <a:latin typeface="Georgia"/>
                <a:cs typeface="Georgia"/>
              </a:rPr>
              <a:t> </a:t>
            </a:r>
            <a:r>
              <a:rPr sz="2000" spc="125" dirty="0">
                <a:solidFill>
                  <a:srgbClr val="FFFFFF"/>
                </a:solidFill>
                <a:latin typeface="Georgia"/>
                <a:cs typeface="Georgia"/>
              </a:rPr>
              <a:t>long</a:t>
            </a:r>
            <a:r>
              <a:rPr sz="2000" spc="-60" dirty="0">
                <a:solidFill>
                  <a:srgbClr val="FFFFFF"/>
                </a:solidFill>
                <a:latin typeface="Georgia"/>
                <a:cs typeface="Georgia"/>
              </a:rPr>
              <a:t> </a:t>
            </a:r>
            <a:r>
              <a:rPr sz="2000" spc="160" dirty="0">
                <a:solidFill>
                  <a:srgbClr val="FFFFFF"/>
                </a:solidFill>
                <a:latin typeface="Georgia"/>
                <a:cs typeface="Georgia"/>
              </a:rPr>
              <a:t>range</a:t>
            </a:r>
            <a:endParaRPr sz="2000">
              <a:latin typeface="Georgia"/>
              <a:cs typeface="Georgia"/>
            </a:endParaRPr>
          </a:p>
          <a:p>
            <a:pPr marL="12700">
              <a:lnSpc>
                <a:spcPct val="100000"/>
              </a:lnSpc>
              <a:spcBef>
                <a:spcPts val="980"/>
              </a:spcBef>
              <a:tabLst>
                <a:tab pos="336550" algn="l"/>
              </a:tabLst>
            </a:pPr>
            <a:r>
              <a:rPr sz="900" spc="155" dirty="0">
                <a:solidFill>
                  <a:srgbClr val="B21065"/>
                </a:solidFill>
                <a:latin typeface="Arial"/>
                <a:cs typeface="Arial"/>
              </a:rPr>
              <a:t>	</a:t>
            </a:r>
            <a:r>
              <a:rPr sz="2000" spc="70" dirty="0">
                <a:solidFill>
                  <a:srgbClr val="FFFFFF"/>
                </a:solidFill>
                <a:latin typeface="Georgia"/>
                <a:cs typeface="Georgia"/>
              </a:rPr>
              <a:t>Expensive</a:t>
            </a:r>
            <a:endParaRPr sz="2000">
              <a:latin typeface="Georgia"/>
              <a:cs typeface="Georgia"/>
            </a:endParaRPr>
          </a:p>
        </p:txBody>
      </p:sp>
      <p:grpSp>
        <p:nvGrpSpPr>
          <p:cNvPr id="4" name="object 4"/>
          <p:cNvGrpSpPr/>
          <p:nvPr/>
        </p:nvGrpSpPr>
        <p:grpSpPr>
          <a:xfrm>
            <a:off x="7589916" y="1551675"/>
            <a:ext cx="4168775" cy="3331845"/>
            <a:chOff x="7589916" y="1551675"/>
            <a:chExt cx="4168775" cy="3331845"/>
          </a:xfrm>
        </p:grpSpPr>
        <p:sp>
          <p:nvSpPr>
            <p:cNvPr id="5" name="object 5"/>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89916" y="2285999"/>
              <a:ext cx="4168780" cy="2597148"/>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25" dirty="0">
                <a:solidFill>
                  <a:srgbClr val="FFFFFF"/>
                </a:solidFill>
                <a:latin typeface="Georgia"/>
                <a:cs typeface="Georgia"/>
              </a:rPr>
              <a:t>68</a:t>
            </a:r>
            <a:endParaRPr sz="2750">
              <a:latin typeface="Georgia"/>
              <a:cs typeface="Georgia"/>
            </a:endParaRPr>
          </a:p>
        </p:txBody>
      </p:sp>
      <p:sp>
        <p:nvSpPr>
          <p:cNvPr id="11" name="Slide Number Placeholder 10">
            <a:extLst>
              <a:ext uri="{FF2B5EF4-FFF2-40B4-BE49-F238E27FC236}">
                <a16:creationId xmlns:a16="http://schemas.microsoft.com/office/drawing/2014/main" id="{AE4E244F-ADBB-4B08-4889-BAB9025DE3CD}"/>
              </a:ext>
            </a:extLst>
          </p:cNvPr>
          <p:cNvSpPr>
            <a:spLocks noGrp="1"/>
          </p:cNvSpPr>
          <p:nvPr>
            <p:ph type="sldNum" sz="quarter" idx="12"/>
          </p:nvPr>
        </p:nvSpPr>
        <p:spPr/>
        <p:txBody>
          <a:bodyPr/>
          <a:lstStyle/>
          <a:p>
            <a:fld id="{B38DACB5-71A6-497D-9391-3A4BF49B0DC9}"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3677920" cy="666750"/>
          </a:xfrm>
          <a:prstGeom prst="rect">
            <a:avLst/>
          </a:prstGeom>
        </p:spPr>
        <p:txBody>
          <a:bodyPr vert="horz" wrap="square" lIns="0" tIns="13335" rIns="0" bIns="0" rtlCol="0">
            <a:spAutoFit/>
          </a:bodyPr>
          <a:lstStyle/>
          <a:p>
            <a:pPr marL="12700">
              <a:lnSpc>
                <a:spcPct val="100000"/>
              </a:lnSpc>
              <a:spcBef>
                <a:spcPts val="105"/>
              </a:spcBef>
            </a:pPr>
            <a:r>
              <a:rPr sz="4200" spc="265" dirty="0"/>
              <a:t>Coaxial</a:t>
            </a:r>
            <a:r>
              <a:rPr sz="4200" spc="20" dirty="0"/>
              <a:t> </a:t>
            </a:r>
            <a:r>
              <a:rPr sz="4200" spc="480" dirty="0"/>
              <a:t>cable</a:t>
            </a:r>
            <a:endParaRPr sz="4200"/>
          </a:p>
        </p:txBody>
      </p:sp>
      <p:sp>
        <p:nvSpPr>
          <p:cNvPr id="3" name="object 3"/>
          <p:cNvSpPr txBox="1"/>
          <p:nvPr/>
        </p:nvSpPr>
        <p:spPr>
          <a:xfrm>
            <a:off x="1183009" y="1958907"/>
            <a:ext cx="8094980" cy="2486660"/>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60" dirty="0">
                <a:solidFill>
                  <a:srgbClr val="FFFFFF"/>
                </a:solidFill>
                <a:latin typeface="Georgia"/>
                <a:cs typeface="Georgia"/>
              </a:rPr>
              <a:t>Carries</a:t>
            </a:r>
            <a:r>
              <a:rPr sz="2000" spc="-75" dirty="0">
                <a:solidFill>
                  <a:srgbClr val="FFFFFF"/>
                </a:solidFill>
                <a:latin typeface="Georgia"/>
                <a:cs typeface="Georgia"/>
              </a:rPr>
              <a:t> </a:t>
            </a:r>
            <a:r>
              <a:rPr sz="2000" spc="260" dirty="0">
                <a:solidFill>
                  <a:srgbClr val="FFFFFF"/>
                </a:solidFill>
                <a:latin typeface="Georgia"/>
                <a:cs typeface="Georgia"/>
              </a:rPr>
              <a:t>data</a:t>
            </a:r>
            <a:r>
              <a:rPr sz="2000" spc="-65" dirty="0">
                <a:solidFill>
                  <a:srgbClr val="FFFFFF"/>
                </a:solidFill>
                <a:latin typeface="Georgia"/>
                <a:cs typeface="Georgia"/>
              </a:rPr>
              <a:t> </a:t>
            </a:r>
            <a:r>
              <a:rPr sz="2000" spc="40" dirty="0">
                <a:solidFill>
                  <a:srgbClr val="FFFFFF"/>
                </a:solidFill>
                <a:latin typeface="Georgia"/>
                <a:cs typeface="Georgia"/>
              </a:rPr>
              <a:t>signal</a:t>
            </a:r>
            <a:r>
              <a:rPr sz="2000" spc="85" dirty="0">
                <a:solidFill>
                  <a:srgbClr val="FFFFFF"/>
                </a:solidFill>
                <a:latin typeface="Georgia"/>
                <a:cs typeface="Georgia"/>
              </a:rPr>
              <a:t> </a:t>
            </a:r>
            <a:r>
              <a:rPr sz="2000" spc="165" dirty="0">
                <a:solidFill>
                  <a:srgbClr val="FFFFFF"/>
                </a:solidFill>
                <a:latin typeface="Georgia"/>
                <a:cs typeface="Georgia"/>
              </a:rPr>
              <a:t>at</a:t>
            </a:r>
            <a:r>
              <a:rPr sz="2000" spc="30" dirty="0">
                <a:solidFill>
                  <a:srgbClr val="FFFFFF"/>
                </a:solidFill>
                <a:latin typeface="Georgia"/>
                <a:cs typeface="Georgia"/>
              </a:rPr>
              <a:t> </a:t>
            </a:r>
            <a:r>
              <a:rPr sz="2000" spc="70" dirty="0">
                <a:solidFill>
                  <a:srgbClr val="FFFFFF"/>
                </a:solidFill>
                <a:latin typeface="Georgia"/>
                <a:cs typeface="Georgia"/>
              </a:rPr>
              <a:t>higher</a:t>
            </a:r>
            <a:r>
              <a:rPr sz="2000" spc="30" dirty="0">
                <a:solidFill>
                  <a:srgbClr val="FFFFFF"/>
                </a:solidFill>
                <a:latin typeface="Georgia"/>
                <a:cs typeface="Georgia"/>
              </a:rPr>
              <a:t> </a:t>
            </a:r>
            <a:r>
              <a:rPr sz="2000" spc="135" dirty="0">
                <a:solidFill>
                  <a:srgbClr val="FFFFFF"/>
                </a:solidFill>
                <a:latin typeface="Georgia"/>
                <a:cs typeface="Georgia"/>
              </a:rPr>
              <a:t>frequency</a:t>
            </a:r>
            <a:r>
              <a:rPr sz="2000" spc="80"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65" dirty="0">
                <a:solidFill>
                  <a:srgbClr val="FFFFFF"/>
                </a:solidFill>
                <a:latin typeface="Georgia"/>
                <a:cs typeface="Georgia"/>
              </a:rPr>
              <a:t>faster</a:t>
            </a:r>
            <a:r>
              <a:rPr sz="2000" spc="-40" dirty="0">
                <a:solidFill>
                  <a:srgbClr val="FFFFFF"/>
                </a:solidFill>
                <a:latin typeface="Georgia"/>
                <a:cs typeface="Georgia"/>
              </a:rPr>
              <a:t> </a:t>
            </a:r>
            <a:r>
              <a:rPr sz="2000" spc="215" dirty="0">
                <a:solidFill>
                  <a:srgbClr val="FFFFFF"/>
                </a:solidFill>
                <a:latin typeface="Georgia"/>
                <a:cs typeface="Georgia"/>
              </a:rPr>
              <a:t>speed</a:t>
            </a:r>
            <a:endParaRPr sz="2000">
              <a:latin typeface="Georgia"/>
              <a:cs typeface="Georgia"/>
            </a:endParaRPr>
          </a:p>
          <a:p>
            <a:pPr marL="355600" marR="5080" indent="-343535">
              <a:lnSpc>
                <a:spcPct val="100000"/>
              </a:lnSpc>
              <a:spcBef>
                <a:spcPts val="980"/>
              </a:spcBef>
              <a:tabLst>
                <a:tab pos="355600" algn="l"/>
              </a:tabLst>
            </a:pPr>
            <a:r>
              <a:rPr sz="1550" spc="295" dirty="0">
                <a:solidFill>
                  <a:srgbClr val="89D0D6"/>
                </a:solidFill>
                <a:latin typeface="Arial"/>
                <a:cs typeface="Arial"/>
              </a:rPr>
              <a:t>	</a:t>
            </a:r>
            <a:r>
              <a:rPr sz="2000" spc="145" dirty="0">
                <a:solidFill>
                  <a:srgbClr val="FFFFFF"/>
                </a:solidFill>
                <a:latin typeface="Georgia"/>
                <a:cs typeface="Georgia"/>
              </a:rPr>
              <a:t>Commonly </a:t>
            </a:r>
            <a:r>
              <a:rPr sz="2000" spc="135" dirty="0">
                <a:solidFill>
                  <a:srgbClr val="FFFFFF"/>
                </a:solidFill>
                <a:latin typeface="Georgia"/>
                <a:cs typeface="Georgia"/>
              </a:rPr>
              <a:t>used </a:t>
            </a:r>
            <a:r>
              <a:rPr sz="2000" dirty="0">
                <a:solidFill>
                  <a:srgbClr val="FFFFFF"/>
                </a:solidFill>
                <a:latin typeface="Georgia"/>
                <a:cs typeface="Georgia"/>
              </a:rPr>
              <a:t>for </a:t>
            </a:r>
            <a:r>
              <a:rPr sz="2000" spc="5" dirty="0">
                <a:solidFill>
                  <a:srgbClr val="FFFFFF"/>
                </a:solidFill>
                <a:latin typeface="Georgia"/>
                <a:cs typeface="Georgia"/>
              </a:rPr>
              <a:t>transmission </a:t>
            </a:r>
            <a:r>
              <a:rPr sz="2000" spc="125" dirty="0">
                <a:solidFill>
                  <a:srgbClr val="FFFFFF"/>
                </a:solidFill>
                <a:latin typeface="Georgia"/>
                <a:cs typeface="Georgia"/>
              </a:rPr>
              <a:t>of </a:t>
            </a:r>
            <a:r>
              <a:rPr sz="2000" spc="40" dirty="0">
                <a:solidFill>
                  <a:srgbClr val="FFFFFF"/>
                </a:solidFill>
                <a:latin typeface="Georgia"/>
                <a:cs typeface="Georgia"/>
              </a:rPr>
              <a:t>signal </a:t>
            </a:r>
            <a:r>
              <a:rPr sz="2000" spc="-45" dirty="0">
                <a:solidFill>
                  <a:srgbClr val="FFFFFF"/>
                </a:solidFill>
                <a:latin typeface="Georgia"/>
                <a:cs typeface="Georgia"/>
              </a:rPr>
              <a:t>in </a:t>
            </a:r>
            <a:r>
              <a:rPr sz="2000" spc="-165" dirty="0">
                <a:solidFill>
                  <a:srgbClr val="FFFFFF"/>
                </a:solidFill>
                <a:latin typeface="Georgia"/>
                <a:cs typeface="Georgia"/>
              </a:rPr>
              <a:t>TV </a:t>
            </a:r>
            <a:r>
              <a:rPr sz="2000" spc="195" dirty="0">
                <a:solidFill>
                  <a:srgbClr val="FFFFFF"/>
                </a:solidFill>
                <a:latin typeface="Georgia"/>
                <a:cs typeface="Georgia"/>
              </a:rPr>
              <a:t>and</a:t>
            </a:r>
            <a:r>
              <a:rPr sz="2000" spc="-215" dirty="0">
                <a:solidFill>
                  <a:srgbClr val="FFFFFF"/>
                </a:solidFill>
                <a:latin typeface="Georgia"/>
                <a:cs typeface="Georgia"/>
              </a:rPr>
              <a:t> </a:t>
            </a:r>
            <a:r>
              <a:rPr sz="2000" spc="190" dirty="0">
                <a:solidFill>
                  <a:srgbClr val="FFFFFF"/>
                </a:solidFill>
                <a:latin typeface="Georgia"/>
                <a:cs typeface="Georgia"/>
              </a:rPr>
              <a:t>broadband  </a:t>
            </a:r>
            <a:r>
              <a:rPr sz="2000" dirty="0">
                <a:solidFill>
                  <a:srgbClr val="FFFFFF"/>
                </a:solidFill>
                <a:latin typeface="Georgia"/>
                <a:cs typeface="Georgia"/>
              </a:rPr>
              <a:t>transmission.</a:t>
            </a:r>
            <a:endParaRPr sz="2000">
              <a:latin typeface="Georgia"/>
              <a:cs typeface="Georgia"/>
            </a:endParaRPr>
          </a:p>
          <a:p>
            <a:pPr marL="12700">
              <a:lnSpc>
                <a:spcPct val="100000"/>
              </a:lnSpc>
              <a:spcBef>
                <a:spcPts val="1060"/>
              </a:spcBef>
              <a:tabLst>
                <a:tab pos="355600" algn="l"/>
              </a:tabLst>
            </a:pPr>
            <a:r>
              <a:rPr sz="1550" spc="295" dirty="0">
                <a:solidFill>
                  <a:srgbClr val="89D0D6"/>
                </a:solidFill>
                <a:latin typeface="Arial"/>
                <a:cs typeface="Arial"/>
              </a:rPr>
              <a:t>	</a:t>
            </a:r>
            <a:r>
              <a:rPr sz="2000" spc="-45" dirty="0">
                <a:solidFill>
                  <a:srgbClr val="FFFFFF"/>
                </a:solidFill>
                <a:latin typeface="Georgia"/>
                <a:cs typeface="Georgia"/>
              </a:rPr>
              <a:t>Transmit </a:t>
            </a:r>
            <a:r>
              <a:rPr sz="2000" spc="160" dirty="0">
                <a:solidFill>
                  <a:srgbClr val="FFFFFF"/>
                </a:solidFill>
                <a:latin typeface="Georgia"/>
                <a:cs typeface="Georgia"/>
              </a:rPr>
              <a:t>many </a:t>
            </a:r>
            <a:r>
              <a:rPr sz="2000" spc="30" dirty="0">
                <a:solidFill>
                  <a:srgbClr val="FFFFFF"/>
                </a:solidFill>
                <a:latin typeface="Georgia"/>
                <a:cs typeface="Georgia"/>
              </a:rPr>
              <a:t>signals </a:t>
            </a:r>
            <a:r>
              <a:rPr sz="2000" spc="165" dirty="0">
                <a:solidFill>
                  <a:srgbClr val="FFFFFF"/>
                </a:solidFill>
                <a:latin typeface="Georgia"/>
                <a:cs typeface="Georgia"/>
              </a:rPr>
              <a:t>at </a:t>
            </a:r>
            <a:r>
              <a:rPr sz="2000" spc="145" dirty="0">
                <a:solidFill>
                  <a:srgbClr val="FFFFFF"/>
                </a:solidFill>
                <a:latin typeface="Georgia"/>
                <a:cs typeface="Georgia"/>
              </a:rPr>
              <a:t>the </a:t>
            </a:r>
            <a:r>
              <a:rPr sz="2000" spc="190" dirty="0">
                <a:solidFill>
                  <a:srgbClr val="FFFFFF"/>
                </a:solidFill>
                <a:latin typeface="Georgia"/>
                <a:cs typeface="Georgia"/>
              </a:rPr>
              <a:t>same</a:t>
            </a:r>
            <a:r>
              <a:rPr sz="2000" spc="-330" dirty="0">
                <a:solidFill>
                  <a:srgbClr val="FFFFFF"/>
                </a:solidFill>
                <a:latin typeface="Georgia"/>
                <a:cs typeface="Georgia"/>
              </a:rPr>
              <a:t> </a:t>
            </a:r>
            <a:r>
              <a:rPr sz="2000" spc="110" dirty="0">
                <a:solidFill>
                  <a:srgbClr val="FFFFFF"/>
                </a:solidFill>
                <a:latin typeface="Georgia"/>
                <a:cs typeface="Georgia"/>
              </a:rPr>
              <a:t>time</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25" dirty="0">
                <a:solidFill>
                  <a:srgbClr val="FFFFFF"/>
                </a:solidFill>
                <a:latin typeface="Georgia"/>
                <a:cs typeface="Georgia"/>
              </a:rPr>
              <a:t>Each </a:t>
            </a:r>
            <a:r>
              <a:rPr sz="2000" spc="40" dirty="0">
                <a:solidFill>
                  <a:srgbClr val="FFFFFF"/>
                </a:solidFill>
                <a:latin typeface="Georgia"/>
                <a:cs typeface="Georgia"/>
              </a:rPr>
              <a:t>signal </a:t>
            </a:r>
            <a:r>
              <a:rPr sz="2000" spc="-110" dirty="0">
                <a:solidFill>
                  <a:srgbClr val="FFFFFF"/>
                </a:solidFill>
                <a:latin typeface="Georgia"/>
                <a:cs typeface="Georgia"/>
              </a:rPr>
              <a:t>is </a:t>
            </a:r>
            <a:r>
              <a:rPr sz="2000" spc="175" dirty="0">
                <a:solidFill>
                  <a:srgbClr val="FFFFFF"/>
                </a:solidFill>
                <a:latin typeface="Georgia"/>
                <a:cs typeface="Georgia"/>
              </a:rPr>
              <a:t>called </a:t>
            </a:r>
            <a:r>
              <a:rPr sz="2000" spc="375" dirty="0">
                <a:solidFill>
                  <a:srgbClr val="FFFFFF"/>
                </a:solidFill>
                <a:latin typeface="Georgia"/>
                <a:cs typeface="Georgia"/>
              </a:rPr>
              <a:t>a</a:t>
            </a:r>
            <a:r>
              <a:rPr sz="2000" spc="-70" dirty="0">
                <a:solidFill>
                  <a:srgbClr val="FFFFFF"/>
                </a:solidFill>
                <a:latin typeface="Georgia"/>
                <a:cs typeface="Georgia"/>
              </a:rPr>
              <a:t> </a:t>
            </a:r>
            <a:r>
              <a:rPr sz="2000" spc="130" dirty="0">
                <a:solidFill>
                  <a:srgbClr val="FFFFFF"/>
                </a:solidFill>
                <a:latin typeface="Georgia"/>
                <a:cs typeface="Georgia"/>
              </a:rPr>
              <a:t>channel.</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5" dirty="0">
                <a:solidFill>
                  <a:srgbClr val="FFFFFF"/>
                </a:solidFill>
                <a:latin typeface="Georgia"/>
                <a:cs typeface="Georgia"/>
              </a:rPr>
              <a:t>Has </a:t>
            </a:r>
            <a:r>
              <a:rPr sz="2000" spc="130" dirty="0">
                <a:solidFill>
                  <a:srgbClr val="FFFFFF"/>
                </a:solidFill>
                <a:latin typeface="Georgia"/>
                <a:cs typeface="Georgia"/>
              </a:rPr>
              <a:t>very </a:t>
            </a:r>
            <a:r>
              <a:rPr sz="2000" spc="70" dirty="0">
                <a:solidFill>
                  <a:srgbClr val="FFFFFF"/>
                </a:solidFill>
                <a:latin typeface="Georgia"/>
                <a:cs typeface="Georgia"/>
              </a:rPr>
              <a:t>high</a:t>
            </a:r>
            <a:r>
              <a:rPr sz="2000" spc="-195" dirty="0">
                <a:solidFill>
                  <a:srgbClr val="FFFFFF"/>
                </a:solidFill>
                <a:latin typeface="Georgia"/>
                <a:cs typeface="Georgia"/>
              </a:rPr>
              <a:t> </a:t>
            </a:r>
            <a:r>
              <a:rPr sz="2000" spc="150" dirty="0">
                <a:solidFill>
                  <a:srgbClr val="FFFFFF"/>
                </a:solidFill>
                <a:latin typeface="Georgia"/>
                <a:cs typeface="Georgia"/>
              </a:rPr>
              <a:t>bandwidth</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5" dirty="0">
                <a:solidFill>
                  <a:srgbClr val="FFFFFF"/>
                </a:solidFill>
                <a:latin typeface="Georgia"/>
                <a:cs typeface="Georgia"/>
              </a:rPr>
              <a:t>69</a:t>
            </a:r>
            <a:endParaRPr sz="2750">
              <a:latin typeface="Georgia"/>
              <a:cs typeface="Georgia"/>
            </a:endParaRPr>
          </a:p>
        </p:txBody>
      </p:sp>
      <p:sp>
        <p:nvSpPr>
          <p:cNvPr id="9" name="Slide Number Placeholder 8">
            <a:extLst>
              <a:ext uri="{FF2B5EF4-FFF2-40B4-BE49-F238E27FC236}">
                <a16:creationId xmlns:a16="http://schemas.microsoft.com/office/drawing/2014/main" id="{A98C7877-FBA2-099F-C8D9-DB61AA3BA0DB}"/>
              </a:ext>
            </a:extLst>
          </p:cNvPr>
          <p:cNvSpPr>
            <a:spLocks noGrp="1"/>
          </p:cNvSpPr>
          <p:nvPr>
            <p:ph type="sldNum" sz="quarter" idx="12"/>
          </p:nvPr>
        </p:nvSpPr>
        <p:spPr/>
        <p:txBody>
          <a:bodyPr/>
          <a:lstStyle/>
          <a:p>
            <a:fld id="{B38DACB5-71A6-497D-9391-3A4BF49B0DC9}"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3677920" cy="666750"/>
          </a:xfrm>
          <a:prstGeom prst="rect">
            <a:avLst/>
          </a:prstGeom>
        </p:spPr>
        <p:txBody>
          <a:bodyPr vert="horz" wrap="square" lIns="0" tIns="13335" rIns="0" bIns="0" rtlCol="0">
            <a:spAutoFit/>
          </a:bodyPr>
          <a:lstStyle/>
          <a:p>
            <a:pPr marL="12700">
              <a:lnSpc>
                <a:spcPct val="100000"/>
              </a:lnSpc>
              <a:spcBef>
                <a:spcPts val="105"/>
              </a:spcBef>
            </a:pPr>
            <a:r>
              <a:rPr sz="4200" spc="265" dirty="0"/>
              <a:t>Coaxial</a:t>
            </a:r>
            <a:r>
              <a:rPr sz="4200" spc="20" dirty="0"/>
              <a:t> </a:t>
            </a:r>
            <a:r>
              <a:rPr sz="4200" spc="480" dirty="0"/>
              <a:t>cable</a:t>
            </a:r>
            <a:endParaRPr sz="4200"/>
          </a:p>
        </p:txBody>
      </p:sp>
      <p:sp>
        <p:nvSpPr>
          <p:cNvPr id="3" name="object 3"/>
          <p:cNvSpPr txBox="1"/>
          <p:nvPr/>
        </p:nvSpPr>
        <p:spPr>
          <a:xfrm>
            <a:off x="1183009" y="1958907"/>
            <a:ext cx="8407400" cy="1628139"/>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5" dirty="0">
                <a:solidFill>
                  <a:srgbClr val="FFFFFF"/>
                </a:solidFill>
                <a:latin typeface="Georgia"/>
                <a:cs typeface="Georgia"/>
              </a:rPr>
              <a:t>Has</a:t>
            </a:r>
            <a:r>
              <a:rPr sz="2000" spc="75" dirty="0">
                <a:solidFill>
                  <a:srgbClr val="FFFFFF"/>
                </a:solidFill>
                <a:latin typeface="Georgia"/>
                <a:cs typeface="Georgia"/>
              </a:rPr>
              <a:t> </a:t>
            </a:r>
            <a:r>
              <a:rPr sz="2000" spc="375" dirty="0">
                <a:solidFill>
                  <a:srgbClr val="FFFFFF"/>
                </a:solidFill>
                <a:latin typeface="Georgia"/>
                <a:cs typeface="Georgia"/>
              </a:rPr>
              <a:t>a</a:t>
            </a:r>
            <a:r>
              <a:rPr sz="2000" spc="5" dirty="0">
                <a:solidFill>
                  <a:srgbClr val="FFFFFF"/>
                </a:solidFill>
                <a:latin typeface="Georgia"/>
                <a:cs typeface="Georgia"/>
              </a:rPr>
              <a:t> </a:t>
            </a:r>
            <a:r>
              <a:rPr sz="2000" spc="50" dirty="0">
                <a:solidFill>
                  <a:srgbClr val="FFFFFF"/>
                </a:solidFill>
                <a:latin typeface="Georgia"/>
                <a:cs typeface="Georgia"/>
              </a:rPr>
              <a:t>single</a:t>
            </a:r>
            <a:r>
              <a:rPr sz="2000" dirty="0">
                <a:solidFill>
                  <a:srgbClr val="FFFFFF"/>
                </a:solidFill>
                <a:latin typeface="Georgia"/>
                <a:cs typeface="Georgia"/>
              </a:rPr>
              <a:t> </a:t>
            </a:r>
            <a:r>
              <a:rPr sz="2000" spc="200" dirty="0">
                <a:solidFill>
                  <a:srgbClr val="FFFFFF"/>
                </a:solidFill>
                <a:latin typeface="Georgia"/>
                <a:cs typeface="Georgia"/>
              </a:rPr>
              <a:t>copper</a:t>
            </a:r>
            <a:r>
              <a:rPr sz="2000" spc="30" dirty="0">
                <a:solidFill>
                  <a:srgbClr val="FFFFFF"/>
                </a:solidFill>
                <a:latin typeface="Georgia"/>
                <a:cs typeface="Georgia"/>
              </a:rPr>
              <a:t> </a:t>
            </a:r>
            <a:r>
              <a:rPr sz="2000" spc="160" dirty="0">
                <a:solidFill>
                  <a:srgbClr val="FFFFFF"/>
                </a:solidFill>
                <a:latin typeface="Georgia"/>
                <a:cs typeface="Georgia"/>
              </a:rPr>
              <a:t>conductor</a:t>
            </a:r>
            <a:r>
              <a:rPr sz="2000" spc="-45" dirty="0">
                <a:solidFill>
                  <a:srgbClr val="FFFFFF"/>
                </a:solidFill>
                <a:latin typeface="Georgia"/>
                <a:cs typeface="Georgia"/>
              </a:rPr>
              <a:t> </a:t>
            </a:r>
            <a:r>
              <a:rPr sz="2000" spc="165" dirty="0">
                <a:solidFill>
                  <a:srgbClr val="FFFFFF"/>
                </a:solidFill>
                <a:latin typeface="Georgia"/>
                <a:cs typeface="Georgia"/>
              </a:rPr>
              <a:t>at</a:t>
            </a:r>
            <a:r>
              <a:rPr sz="2000" spc="105" dirty="0">
                <a:solidFill>
                  <a:srgbClr val="FFFFFF"/>
                </a:solidFill>
                <a:latin typeface="Georgia"/>
                <a:cs typeface="Georgia"/>
              </a:rPr>
              <a:t> </a:t>
            </a:r>
            <a:r>
              <a:rPr sz="2000" spc="-55" dirty="0">
                <a:solidFill>
                  <a:srgbClr val="FFFFFF"/>
                </a:solidFill>
                <a:latin typeface="Georgia"/>
                <a:cs typeface="Georgia"/>
              </a:rPr>
              <a:t>its</a:t>
            </a:r>
            <a:r>
              <a:rPr sz="2000" spc="-75" dirty="0">
                <a:solidFill>
                  <a:srgbClr val="FFFFFF"/>
                </a:solidFill>
                <a:latin typeface="Georgia"/>
                <a:cs typeface="Georgia"/>
              </a:rPr>
              <a:t> </a:t>
            </a:r>
            <a:r>
              <a:rPr sz="2000" spc="140" dirty="0">
                <a:solidFill>
                  <a:srgbClr val="FFFFFF"/>
                </a:solidFill>
                <a:latin typeface="Georgia"/>
                <a:cs typeface="Georgia"/>
              </a:rPr>
              <a:t>center.</a:t>
            </a:r>
            <a:endParaRPr sz="2000">
              <a:latin typeface="Georgia"/>
              <a:cs typeface="Georgia"/>
            </a:endParaRPr>
          </a:p>
          <a:p>
            <a:pPr marL="355600" marR="5080" indent="-343535">
              <a:lnSpc>
                <a:spcPct val="100000"/>
              </a:lnSpc>
              <a:spcBef>
                <a:spcPts val="980"/>
              </a:spcBef>
              <a:tabLst>
                <a:tab pos="355600" algn="l"/>
              </a:tabLst>
            </a:pPr>
            <a:r>
              <a:rPr sz="1550" spc="295" dirty="0">
                <a:solidFill>
                  <a:srgbClr val="89D0D6"/>
                </a:solidFill>
                <a:latin typeface="Arial"/>
                <a:cs typeface="Arial"/>
              </a:rPr>
              <a:t>	</a:t>
            </a:r>
            <a:r>
              <a:rPr sz="2000" spc="55" dirty="0">
                <a:solidFill>
                  <a:srgbClr val="FFFFFF"/>
                </a:solidFill>
                <a:latin typeface="Georgia"/>
                <a:cs typeface="Georgia"/>
              </a:rPr>
              <a:t>Plastic</a:t>
            </a:r>
            <a:r>
              <a:rPr sz="2000" spc="-75" dirty="0">
                <a:solidFill>
                  <a:srgbClr val="FFFFFF"/>
                </a:solidFill>
                <a:latin typeface="Georgia"/>
                <a:cs typeface="Georgia"/>
              </a:rPr>
              <a:t> </a:t>
            </a:r>
            <a:r>
              <a:rPr sz="2000" spc="105" dirty="0">
                <a:solidFill>
                  <a:srgbClr val="FFFFFF"/>
                </a:solidFill>
                <a:latin typeface="Georgia"/>
                <a:cs typeface="Georgia"/>
              </a:rPr>
              <a:t>layer</a:t>
            </a:r>
            <a:r>
              <a:rPr sz="2000" spc="-114" dirty="0">
                <a:solidFill>
                  <a:srgbClr val="FFFFFF"/>
                </a:solidFill>
                <a:latin typeface="Georgia"/>
                <a:cs typeface="Georgia"/>
              </a:rPr>
              <a:t> </a:t>
            </a:r>
            <a:r>
              <a:rPr sz="2000" spc="110" dirty="0">
                <a:solidFill>
                  <a:srgbClr val="FFFFFF"/>
                </a:solidFill>
                <a:latin typeface="Georgia"/>
                <a:cs typeface="Georgia"/>
              </a:rPr>
              <a:t>provides</a:t>
            </a:r>
            <a:r>
              <a:rPr sz="2000" spc="-225" dirty="0">
                <a:solidFill>
                  <a:srgbClr val="FFFFFF"/>
                </a:solidFill>
                <a:latin typeface="Georgia"/>
                <a:cs typeface="Georgia"/>
              </a:rPr>
              <a:t> </a:t>
            </a:r>
            <a:r>
              <a:rPr sz="2000" spc="25" dirty="0">
                <a:solidFill>
                  <a:srgbClr val="FFFFFF"/>
                </a:solidFill>
                <a:latin typeface="Georgia"/>
                <a:cs typeface="Georgia"/>
              </a:rPr>
              <a:t>insulation</a:t>
            </a:r>
            <a:r>
              <a:rPr sz="2000" spc="-145" dirty="0">
                <a:solidFill>
                  <a:srgbClr val="FFFFFF"/>
                </a:solidFill>
                <a:latin typeface="Georgia"/>
                <a:cs typeface="Georgia"/>
              </a:rPr>
              <a:t> </a:t>
            </a:r>
            <a:r>
              <a:rPr sz="2000" spc="245" dirty="0">
                <a:solidFill>
                  <a:srgbClr val="FFFFFF"/>
                </a:solidFill>
                <a:latin typeface="Georgia"/>
                <a:cs typeface="Georgia"/>
              </a:rPr>
              <a:t>between</a:t>
            </a:r>
            <a:r>
              <a:rPr sz="2000" spc="-225" dirty="0">
                <a:solidFill>
                  <a:srgbClr val="FFFFFF"/>
                </a:solidFill>
                <a:latin typeface="Georgia"/>
                <a:cs typeface="Georgia"/>
              </a:rPr>
              <a:t> </a:t>
            </a:r>
            <a:r>
              <a:rPr sz="2000" spc="160" dirty="0">
                <a:solidFill>
                  <a:srgbClr val="FFFFFF"/>
                </a:solidFill>
                <a:latin typeface="Georgia"/>
                <a:cs typeface="Georgia"/>
              </a:rPr>
              <a:t>center</a:t>
            </a:r>
            <a:r>
              <a:rPr sz="2000" spc="-40" dirty="0">
                <a:solidFill>
                  <a:srgbClr val="FFFFFF"/>
                </a:solidFill>
                <a:latin typeface="Georgia"/>
                <a:cs typeface="Georgia"/>
              </a:rPr>
              <a:t> </a:t>
            </a:r>
            <a:r>
              <a:rPr sz="2000" spc="160" dirty="0">
                <a:solidFill>
                  <a:srgbClr val="FFFFFF"/>
                </a:solidFill>
                <a:latin typeface="Georgia"/>
                <a:cs typeface="Georgia"/>
              </a:rPr>
              <a:t>conductor</a:t>
            </a:r>
            <a:r>
              <a:rPr sz="2000" spc="-45"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375" dirty="0">
                <a:solidFill>
                  <a:srgbClr val="FFFFFF"/>
                </a:solidFill>
                <a:latin typeface="Georgia"/>
                <a:cs typeface="Georgia"/>
              </a:rPr>
              <a:t>a  </a:t>
            </a:r>
            <a:r>
              <a:rPr sz="2000" spc="155" dirty="0">
                <a:solidFill>
                  <a:srgbClr val="FFFFFF"/>
                </a:solidFill>
                <a:latin typeface="Georgia"/>
                <a:cs typeface="Georgia"/>
              </a:rPr>
              <a:t>braided metal</a:t>
            </a:r>
            <a:r>
              <a:rPr sz="2000" spc="-380" dirty="0">
                <a:solidFill>
                  <a:srgbClr val="FFFFFF"/>
                </a:solidFill>
                <a:latin typeface="Georgia"/>
                <a:cs typeface="Georgia"/>
              </a:rPr>
              <a:t> </a:t>
            </a:r>
            <a:r>
              <a:rPr sz="2000" spc="45" dirty="0">
                <a:solidFill>
                  <a:srgbClr val="FFFFFF"/>
                </a:solidFill>
                <a:latin typeface="Georgia"/>
                <a:cs typeface="Georgia"/>
              </a:rPr>
              <a:t>shield.</a:t>
            </a:r>
            <a:endParaRPr sz="2000">
              <a:latin typeface="Georgia"/>
              <a:cs typeface="Georgia"/>
            </a:endParaRPr>
          </a:p>
          <a:p>
            <a:pPr marL="12700">
              <a:lnSpc>
                <a:spcPct val="100000"/>
              </a:lnSpc>
              <a:spcBef>
                <a:spcPts val="1060"/>
              </a:spcBef>
              <a:tabLst>
                <a:tab pos="355600" algn="l"/>
              </a:tabLst>
            </a:pPr>
            <a:r>
              <a:rPr sz="1550" spc="295" dirty="0">
                <a:solidFill>
                  <a:srgbClr val="89D0D6"/>
                </a:solidFill>
                <a:latin typeface="Arial"/>
                <a:cs typeface="Arial"/>
              </a:rPr>
              <a:t>	</a:t>
            </a:r>
            <a:r>
              <a:rPr sz="2000" spc="65" dirty="0">
                <a:solidFill>
                  <a:srgbClr val="FFFFFF"/>
                </a:solidFill>
                <a:latin typeface="Georgia"/>
                <a:cs typeface="Georgia"/>
              </a:rPr>
              <a:t>Surrounded</a:t>
            </a:r>
            <a:r>
              <a:rPr sz="2000" spc="-5" dirty="0">
                <a:solidFill>
                  <a:srgbClr val="FFFFFF"/>
                </a:solidFill>
                <a:latin typeface="Georgia"/>
                <a:cs typeface="Georgia"/>
              </a:rPr>
              <a:t> </a:t>
            </a:r>
            <a:r>
              <a:rPr sz="2000" spc="165" dirty="0">
                <a:solidFill>
                  <a:srgbClr val="FFFFFF"/>
                </a:solidFill>
                <a:latin typeface="Georgia"/>
                <a:cs typeface="Georgia"/>
              </a:rPr>
              <a:t>by</a:t>
            </a:r>
            <a:r>
              <a:rPr sz="2000" spc="80" dirty="0">
                <a:solidFill>
                  <a:srgbClr val="FFFFFF"/>
                </a:solidFill>
                <a:latin typeface="Georgia"/>
                <a:cs typeface="Georgia"/>
              </a:rPr>
              <a:t> </a:t>
            </a:r>
            <a:r>
              <a:rPr sz="2000" spc="195" dirty="0">
                <a:solidFill>
                  <a:srgbClr val="FFFFFF"/>
                </a:solidFill>
                <a:latin typeface="Georgia"/>
                <a:cs typeface="Georgia"/>
              </a:rPr>
              <a:t>an</a:t>
            </a:r>
            <a:r>
              <a:rPr sz="2000" dirty="0">
                <a:solidFill>
                  <a:srgbClr val="FFFFFF"/>
                </a:solidFill>
                <a:latin typeface="Georgia"/>
                <a:cs typeface="Georgia"/>
              </a:rPr>
              <a:t> </a:t>
            </a:r>
            <a:r>
              <a:rPr sz="2000" spc="90" dirty="0">
                <a:solidFill>
                  <a:srgbClr val="FFFFFF"/>
                </a:solidFill>
                <a:latin typeface="Georgia"/>
                <a:cs typeface="Georgia"/>
              </a:rPr>
              <a:t>external</a:t>
            </a:r>
            <a:r>
              <a:rPr sz="2000" spc="-65" dirty="0">
                <a:solidFill>
                  <a:srgbClr val="FFFFFF"/>
                </a:solidFill>
                <a:latin typeface="Georgia"/>
                <a:cs typeface="Georgia"/>
              </a:rPr>
              <a:t> </a:t>
            </a:r>
            <a:r>
              <a:rPr sz="2000" spc="25" dirty="0">
                <a:solidFill>
                  <a:srgbClr val="FFFFFF"/>
                </a:solidFill>
                <a:latin typeface="Georgia"/>
                <a:cs typeface="Georgia"/>
              </a:rPr>
              <a:t>insulation</a:t>
            </a:r>
            <a:r>
              <a:rPr sz="2000" spc="-150" dirty="0">
                <a:solidFill>
                  <a:srgbClr val="FFFFFF"/>
                </a:solidFill>
                <a:latin typeface="Georgia"/>
                <a:cs typeface="Georgia"/>
              </a:rPr>
              <a:t> </a:t>
            </a:r>
            <a:r>
              <a:rPr sz="2000" spc="85" dirty="0">
                <a:solidFill>
                  <a:srgbClr val="FFFFFF"/>
                </a:solidFill>
                <a:latin typeface="Georgia"/>
                <a:cs typeface="Georgia"/>
              </a:rPr>
              <a:t>layer.</a:t>
            </a:r>
            <a:endParaRPr sz="2000">
              <a:latin typeface="Georgia"/>
              <a:cs typeface="Georgia"/>
            </a:endParaRPr>
          </a:p>
        </p:txBody>
      </p:sp>
      <p:grpSp>
        <p:nvGrpSpPr>
          <p:cNvPr id="4" name="object 4"/>
          <p:cNvGrpSpPr/>
          <p:nvPr/>
        </p:nvGrpSpPr>
        <p:grpSpPr>
          <a:xfrm>
            <a:off x="7247016" y="1551675"/>
            <a:ext cx="3789679" cy="4331970"/>
            <a:chOff x="7247016" y="1551675"/>
            <a:chExt cx="3789679" cy="4331970"/>
          </a:xfrm>
        </p:grpSpPr>
        <p:sp>
          <p:nvSpPr>
            <p:cNvPr id="5" name="object 5"/>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247016" y="3429000"/>
              <a:ext cx="3789304" cy="2454273"/>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331461" y="6013445"/>
            <a:ext cx="814069"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Georgia"/>
                <a:cs typeface="Georgia"/>
              </a:rPr>
              <a:t>Coaxial</a:t>
            </a:r>
            <a:r>
              <a:rPr sz="900" spc="5" dirty="0">
                <a:solidFill>
                  <a:srgbClr val="FFFFFF"/>
                </a:solidFill>
                <a:latin typeface="Georgia"/>
                <a:cs typeface="Georgia"/>
              </a:rPr>
              <a:t> </a:t>
            </a:r>
            <a:r>
              <a:rPr sz="900" spc="105" dirty="0">
                <a:solidFill>
                  <a:srgbClr val="FFFFFF"/>
                </a:solidFill>
                <a:latin typeface="Georgia"/>
                <a:cs typeface="Georgia"/>
              </a:rPr>
              <a:t>cable</a:t>
            </a:r>
            <a:endParaRPr sz="900">
              <a:latin typeface="Georgia"/>
              <a:cs typeface="Georgia"/>
            </a:endParaRPr>
          </a:p>
        </p:txBody>
      </p:sp>
      <p:sp>
        <p:nvSpPr>
          <p:cNvPr id="8" name="object 8"/>
          <p:cNvSpPr txBox="1"/>
          <p:nvPr/>
        </p:nvSpPr>
        <p:spPr>
          <a:xfrm>
            <a:off x="10563614" y="579428"/>
            <a:ext cx="426720" cy="448945"/>
          </a:xfrm>
          <a:prstGeom prst="rect">
            <a:avLst/>
          </a:prstGeom>
        </p:spPr>
        <p:txBody>
          <a:bodyPr vert="horz" wrap="square" lIns="0" tIns="15875" rIns="0" bIns="0" rtlCol="0">
            <a:spAutoFit/>
          </a:bodyPr>
          <a:lstStyle/>
          <a:p>
            <a:pPr marL="12700">
              <a:lnSpc>
                <a:spcPct val="100000"/>
              </a:lnSpc>
              <a:spcBef>
                <a:spcPts val="125"/>
              </a:spcBef>
            </a:pPr>
            <a:r>
              <a:rPr sz="2750" spc="35" dirty="0">
                <a:solidFill>
                  <a:srgbClr val="FFFFFF"/>
                </a:solidFill>
                <a:latin typeface="Georgia"/>
                <a:cs typeface="Georgia"/>
              </a:rPr>
              <a:t>70</a:t>
            </a:r>
            <a:endParaRPr sz="2750">
              <a:latin typeface="Georgia"/>
              <a:cs typeface="Georgia"/>
            </a:endParaRPr>
          </a:p>
        </p:txBody>
      </p:sp>
      <p:sp>
        <p:nvSpPr>
          <p:cNvPr id="12" name="Slide Number Placeholder 11">
            <a:extLst>
              <a:ext uri="{FF2B5EF4-FFF2-40B4-BE49-F238E27FC236}">
                <a16:creationId xmlns:a16="http://schemas.microsoft.com/office/drawing/2014/main" id="{529A531C-4574-9E4E-B024-53CD75761C96}"/>
              </a:ext>
            </a:extLst>
          </p:cNvPr>
          <p:cNvSpPr>
            <a:spLocks noGrp="1"/>
          </p:cNvSpPr>
          <p:nvPr>
            <p:ph type="sldNum" sz="quarter" idx="12"/>
          </p:nvPr>
        </p:nvSpPr>
        <p:spPr/>
        <p:txBody>
          <a:bodyPr/>
          <a:lstStyle/>
          <a:p>
            <a:fld id="{B38DACB5-71A6-497D-9391-3A4BF49B0DC9}"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7791450" cy="666750"/>
          </a:xfrm>
          <a:prstGeom prst="rect">
            <a:avLst/>
          </a:prstGeom>
        </p:spPr>
        <p:txBody>
          <a:bodyPr vert="horz" wrap="square" lIns="0" tIns="13335" rIns="0" bIns="0" rtlCol="0">
            <a:spAutoFit/>
          </a:bodyPr>
          <a:lstStyle/>
          <a:p>
            <a:pPr marL="12700">
              <a:lnSpc>
                <a:spcPct val="100000"/>
              </a:lnSpc>
              <a:spcBef>
                <a:spcPts val="105"/>
              </a:spcBef>
            </a:pPr>
            <a:r>
              <a:rPr sz="4200" spc="345" dirty="0"/>
              <a:t>Advantages </a:t>
            </a:r>
            <a:r>
              <a:rPr sz="4200" spc="229" dirty="0"/>
              <a:t>of </a:t>
            </a:r>
            <a:r>
              <a:rPr sz="4200" spc="265" dirty="0"/>
              <a:t>Coaxial</a:t>
            </a:r>
            <a:r>
              <a:rPr sz="4200" spc="30" dirty="0"/>
              <a:t> </a:t>
            </a:r>
            <a:r>
              <a:rPr sz="4200" spc="470" dirty="0"/>
              <a:t>Cable</a:t>
            </a:r>
            <a:endParaRPr sz="4200"/>
          </a:p>
        </p:txBody>
      </p:sp>
      <p:sp>
        <p:nvSpPr>
          <p:cNvPr id="3" name="object 3"/>
          <p:cNvSpPr txBox="1"/>
          <p:nvPr/>
        </p:nvSpPr>
        <p:spPr>
          <a:xfrm>
            <a:off x="1183009" y="1958907"/>
            <a:ext cx="6482080" cy="1322705"/>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70" dirty="0">
                <a:solidFill>
                  <a:srgbClr val="FFFFFF"/>
                </a:solidFill>
                <a:latin typeface="Georgia"/>
                <a:cs typeface="Georgia"/>
              </a:rPr>
              <a:t>Provides</a:t>
            </a:r>
            <a:r>
              <a:rPr sz="2000" spc="-150" dirty="0">
                <a:solidFill>
                  <a:srgbClr val="FFFFFF"/>
                </a:solidFill>
                <a:latin typeface="Georgia"/>
                <a:cs typeface="Georgia"/>
              </a:rPr>
              <a:t> </a:t>
            </a:r>
            <a:r>
              <a:rPr sz="2000" spc="65" dirty="0">
                <a:solidFill>
                  <a:srgbClr val="FFFFFF"/>
                </a:solidFill>
                <a:latin typeface="Georgia"/>
                <a:cs typeface="Georgia"/>
              </a:rPr>
              <a:t>faster</a:t>
            </a:r>
            <a:r>
              <a:rPr sz="2000" spc="-45" dirty="0">
                <a:solidFill>
                  <a:srgbClr val="FFFFFF"/>
                </a:solidFill>
                <a:latin typeface="Georgia"/>
                <a:cs typeface="Georgia"/>
              </a:rPr>
              <a:t> </a:t>
            </a:r>
            <a:r>
              <a:rPr sz="2000" spc="260" dirty="0">
                <a:solidFill>
                  <a:srgbClr val="FFFFFF"/>
                </a:solidFill>
                <a:latin typeface="Georgia"/>
                <a:cs typeface="Georgia"/>
              </a:rPr>
              <a:t>data</a:t>
            </a:r>
            <a:r>
              <a:rPr sz="2000" spc="-65" dirty="0">
                <a:solidFill>
                  <a:srgbClr val="FFFFFF"/>
                </a:solidFill>
                <a:latin typeface="Georgia"/>
                <a:cs typeface="Georgia"/>
              </a:rPr>
              <a:t> </a:t>
            </a:r>
            <a:r>
              <a:rPr sz="2000" spc="5" dirty="0">
                <a:solidFill>
                  <a:srgbClr val="FFFFFF"/>
                </a:solidFill>
                <a:latin typeface="Georgia"/>
                <a:cs typeface="Georgia"/>
              </a:rPr>
              <a:t>transmission</a:t>
            </a:r>
            <a:r>
              <a:rPr sz="2000" spc="-75" dirty="0">
                <a:solidFill>
                  <a:srgbClr val="FFFFFF"/>
                </a:solidFill>
                <a:latin typeface="Georgia"/>
                <a:cs typeface="Georgia"/>
              </a:rPr>
              <a:t> </a:t>
            </a:r>
            <a:r>
              <a:rPr sz="2000" spc="120" dirty="0">
                <a:solidFill>
                  <a:srgbClr val="FFFFFF"/>
                </a:solidFill>
                <a:latin typeface="Georgia"/>
                <a:cs typeface="Georgia"/>
              </a:rPr>
              <a:t>than</a:t>
            </a:r>
            <a:r>
              <a:rPr sz="2000" spc="5" dirty="0">
                <a:solidFill>
                  <a:srgbClr val="FFFFFF"/>
                </a:solidFill>
                <a:latin typeface="Georgia"/>
                <a:cs typeface="Georgia"/>
              </a:rPr>
              <a:t> </a:t>
            </a:r>
            <a:r>
              <a:rPr sz="2000" spc="90" dirty="0">
                <a:solidFill>
                  <a:srgbClr val="FFFFFF"/>
                </a:solidFill>
                <a:latin typeface="Georgia"/>
                <a:cs typeface="Georgia"/>
              </a:rPr>
              <a:t>twisted</a:t>
            </a:r>
            <a:r>
              <a:rPr sz="2000" dirty="0">
                <a:solidFill>
                  <a:srgbClr val="FFFFFF"/>
                </a:solidFill>
                <a:latin typeface="Georgia"/>
                <a:cs typeface="Georgia"/>
              </a:rPr>
              <a:t> </a:t>
            </a:r>
            <a:r>
              <a:rPr sz="2000" spc="45" dirty="0">
                <a:solidFill>
                  <a:srgbClr val="FFFFFF"/>
                </a:solidFill>
                <a:latin typeface="Georgia"/>
                <a:cs typeface="Georgia"/>
              </a:rPr>
              <a:t>pair</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90" dirty="0">
                <a:solidFill>
                  <a:srgbClr val="FFFFFF"/>
                </a:solidFill>
                <a:latin typeface="Georgia"/>
                <a:cs typeface="Georgia"/>
              </a:rPr>
              <a:t>Data</a:t>
            </a:r>
            <a:r>
              <a:rPr sz="2000" spc="-70" dirty="0">
                <a:solidFill>
                  <a:srgbClr val="FFFFFF"/>
                </a:solidFill>
                <a:latin typeface="Georgia"/>
                <a:cs typeface="Georgia"/>
              </a:rPr>
              <a:t> </a:t>
            </a:r>
            <a:r>
              <a:rPr sz="2000" spc="5" dirty="0">
                <a:solidFill>
                  <a:srgbClr val="FFFFFF"/>
                </a:solidFill>
                <a:latin typeface="Georgia"/>
                <a:cs typeface="Georgia"/>
              </a:rPr>
              <a:t>transmission</a:t>
            </a:r>
            <a:r>
              <a:rPr sz="2000" spc="-75" dirty="0">
                <a:solidFill>
                  <a:srgbClr val="FFFFFF"/>
                </a:solidFill>
                <a:latin typeface="Georgia"/>
                <a:cs typeface="Georgia"/>
              </a:rPr>
              <a:t> </a:t>
            </a:r>
            <a:r>
              <a:rPr sz="2000" spc="160" dirty="0">
                <a:solidFill>
                  <a:srgbClr val="FFFFFF"/>
                </a:solidFill>
                <a:latin typeface="Georgia"/>
                <a:cs typeface="Georgia"/>
              </a:rPr>
              <a:t>over</a:t>
            </a:r>
            <a:r>
              <a:rPr sz="2000" spc="-120" dirty="0">
                <a:solidFill>
                  <a:srgbClr val="FFFFFF"/>
                </a:solidFill>
                <a:latin typeface="Georgia"/>
                <a:cs typeface="Georgia"/>
              </a:rPr>
              <a:t> </a:t>
            </a:r>
            <a:r>
              <a:rPr sz="2000" spc="145" dirty="0">
                <a:solidFill>
                  <a:srgbClr val="FFFFFF"/>
                </a:solidFill>
                <a:latin typeface="Georgia"/>
                <a:cs typeface="Georgia"/>
              </a:rPr>
              <a:t>medium</a:t>
            </a:r>
            <a:r>
              <a:rPr sz="2000" spc="-215" dirty="0">
                <a:solidFill>
                  <a:srgbClr val="FFFFFF"/>
                </a:solidFill>
                <a:latin typeface="Georgia"/>
                <a:cs typeface="Georgia"/>
              </a:rPr>
              <a:t> </a:t>
            </a:r>
            <a:r>
              <a:rPr sz="2000" spc="145" dirty="0">
                <a:solidFill>
                  <a:srgbClr val="FFFFFF"/>
                </a:solidFill>
                <a:latin typeface="Georgia"/>
                <a:cs typeface="Georgia"/>
              </a:rPr>
              <a:t>range.</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5" dirty="0">
                <a:solidFill>
                  <a:srgbClr val="FFFFFF"/>
                </a:solidFill>
                <a:latin typeface="Georgia"/>
                <a:cs typeface="Georgia"/>
              </a:rPr>
              <a:t>Easier</a:t>
            </a:r>
            <a:r>
              <a:rPr sz="2000" spc="30" dirty="0">
                <a:solidFill>
                  <a:srgbClr val="FFFFFF"/>
                </a:solidFill>
                <a:latin typeface="Georgia"/>
                <a:cs typeface="Georgia"/>
              </a:rPr>
              <a:t> </a:t>
            </a:r>
            <a:r>
              <a:rPr sz="2000" spc="150" dirty="0">
                <a:solidFill>
                  <a:srgbClr val="FFFFFF"/>
                </a:solidFill>
                <a:latin typeface="Georgia"/>
                <a:cs typeface="Georgia"/>
              </a:rPr>
              <a:t>to</a:t>
            </a:r>
            <a:r>
              <a:rPr sz="2000" spc="-15" dirty="0">
                <a:solidFill>
                  <a:srgbClr val="FFFFFF"/>
                </a:solidFill>
                <a:latin typeface="Georgia"/>
                <a:cs typeface="Georgia"/>
              </a:rPr>
              <a:t> </a:t>
            </a:r>
            <a:r>
              <a:rPr sz="2000" spc="-20" dirty="0">
                <a:solidFill>
                  <a:srgbClr val="FFFFFF"/>
                </a:solidFill>
                <a:latin typeface="Georgia"/>
                <a:cs typeface="Georgia"/>
              </a:rPr>
              <a:t>install</a:t>
            </a:r>
            <a:r>
              <a:rPr sz="2000" spc="-65" dirty="0">
                <a:solidFill>
                  <a:srgbClr val="FFFFFF"/>
                </a:solidFill>
                <a:latin typeface="Georgia"/>
                <a:cs typeface="Georgia"/>
              </a:rPr>
              <a:t> </a:t>
            </a:r>
            <a:r>
              <a:rPr sz="2000" spc="20" dirty="0">
                <a:solidFill>
                  <a:srgbClr val="FFFFFF"/>
                </a:solidFill>
                <a:latin typeface="Georgia"/>
                <a:cs typeface="Georgia"/>
              </a:rPr>
              <a:t>,</a:t>
            </a:r>
            <a:r>
              <a:rPr sz="2000" dirty="0">
                <a:solidFill>
                  <a:srgbClr val="FFFFFF"/>
                </a:solidFill>
                <a:latin typeface="Georgia"/>
                <a:cs typeface="Georgia"/>
              </a:rPr>
              <a:t> </a:t>
            </a:r>
            <a:r>
              <a:rPr sz="2000" spc="105" dirty="0">
                <a:solidFill>
                  <a:srgbClr val="FFFFFF"/>
                </a:solidFill>
                <a:latin typeface="Georgia"/>
                <a:cs typeface="Georgia"/>
              </a:rPr>
              <a:t>modify</a:t>
            </a:r>
            <a:r>
              <a:rPr sz="2000" spc="-70" dirty="0">
                <a:solidFill>
                  <a:srgbClr val="FFFFFF"/>
                </a:solidFill>
                <a:latin typeface="Georgia"/>
                <a:cs typeface="Georgia"/>
              </a:rPr>
              <a:t> </a:t>
            </a:r>
            <a:r>
              <a:rPr sz="2000" spc="195" dirty="0">
                <a:solidFill>
                  <a:srgbClr val="FFFFFF"/>
                </a:solidFill>
                <a:latin typeface="Georgia"/>
                <a:cs typeface="Georgia"/>
              </a:rPr>
              <a:t>and</a:t>
            </a:r>
            <a:r>
              <a:rPr sz="2000" spc="70" dirty="0">
                <a:solidFill>
                  <a:srgbClr val="FFFFFF"/>
                </a:solidFill>
                <a:latin typeface="Georgia"/>
                <a:cs typeface="Georgia"/>
              </a:rPr>
              <a:t> </a:t>
            </a:r>
            <a:r>
              <a:rPr sz="2000" spc="260" dirty="0">
                <a:solidFill>
                  <a:srgbClr val="FFFFFF"/>
                </a:solidFill>
                <a:latin typeface="Georgia"/>
                <a:cs typeface="Georgia"/>
              </a:rPr>
              <a:t>manage</a:t>
            </a:r>
            <a:r>
              <a:rPr sz="2000" spc="-5" dirty="0">
                <a:solidFill>
                  <a:srgbClr val="FFFFFF"/>
                </a:solidFill>
                <a:latin typeface="Georgia"/>
                <a:cs typeface="Georgia"/>
              </a:rPr>
              <a:t> </a:t>
            </a:r>
            <a:r>
              <a:rPr sz="2000" spc="145" dirty="0">
                <a:solidFill>
                  <a:srgbClr val="FFFFFF"/>
                </a:solidFill>
                <a:latin typeface="Georgia"/>
                <a:cs typeface="Georgia"/>
              </a:rPr>
              <a:t>the</a:t>
            </a:r>
            <a:r>
              <a:rPr sz="2000" dirty="0">
                <a:solidFill>
                  <a:srgbClr val="FFFFFF"/>
                </a:solidFill>
                <a:latin typeface="Georgia"/>
                <a:cs typeface="Georgia"/>
              </a:rPr>
              <a:t> </a:t>
            </a:r>
            <a:r>
              <a:rPr sz="2000" spc="95" dirty="0">
                <a:solidFill>
                  <a:srgbClr val="FFFFFF"/>
                </a:solidFill>
                <a:latin typeface="Georgia"/>
                <a:cs typeface="Georgia"/>
              </a:rPr>
              <a:t>network</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290" dirty="0">
                <a:solidFill>
                  <a:srgbClr val="FFFFFF"/>
                </a:solidFill>
                <a:latin typeface="Georgia"/>
                <a:cs typeface="Georgia"/>
              </a:rPr>
              <a:t>71</a:t>
            </a:r>
            <a:endParaRPr sz="2750">
              <a:latin typeface="Georgia"/>
              <a:cs typeface="Georgia"/>
            </a:endParaRPr>
          </a:p>
        </p:txBody>
      </p:sp>
      <p:sp>
        <p:nvSpPr>
          <p:cNvPr id="9" name="Slide Number Placeholder 8">
            <a:extLst>
              <a:ext uri="{FF2B5EF4-FFF2-40B4-BE49-F238E27FC236}">
                <a16:creationId xmlns:a16="http://schemas.microsoft.com/office/drawing/2014/main" id="{05BB74A4-E39D-2FF2-877E-CCB41414CB4C}"/>
              </a:ext>
            </a:extLst>
          </p:cNvPr>
          <p:cNvSpPr>
            <a:spLocks noGrp="1"/>
          </p:cNvSpPr>
          <p:nvPr>
            <p:ph type="sldNum" sz="quarter" idx="12"/>
          </p:nvPr>
        </p:nvSpPr>
        <p:spPr/>
        <p:txBody>
          <a:bodyPr/>
          <a:lstStyle/>
          <a:p>
            <a:fld id="{B38DACB5-71A6-497D-9391-3A4BF49B0DC9}"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466455" cy="666750"/>
          </a:xfrm>
          <a:prstGeom prst="rect">
            <a:avLst/>
          </a:prstGeom>
        </p:spPr>
        <p:txBody>
          <a:bodyPr vert="horz" wrap="square" lIns="0" tIns="13335" rIns="0" bIns="0" rtlCol="0">
            <a:spAutoFit/>
          </a:bodyPr>
          <a:lstStyle/>
          <a:p>
            <a:pPr marL="12700">
              <a:lnSpc>
                <a:spcPct val="100000"/>
              </a:lnSpc>
              <a:spcBef>
                <a:spcPts val="105"/>
              </a:spcBef>
            </a:pPr>
            <a:r>
              <a:rPr sz="4200" spc="270" dirty="0"/>
              <a:t>Disadvantages </a:t>
            </a:r>
            <a:r>
              <a:rPr sz="4200" spc="229" dirty="0"/>
              <a:t>of </a:t>
            </a:r>
            <a:r>
              <a:rPr sz="4200" spc="265" dirty="0"/>
              <a:t>Coaxial</a:t>
            </a:r>
            <a:r>
              <a:rPr sz="4200" spc="-135" dirty="0"/>
              <a:t> </a:t>
            </a:r>
            <a:r>
              <a:rPr sz="4200" spc="470" dirty="0"/>
              <a:t>Cable</a:t>
            </a:r>
            <a:endParaRPr sz="4200"/>
          </a:p>
        </p:txBody>
      </p:sp>
      <p:sp>
        <p:nvSpPr>
          <p:cNvPr id="3" name="object 3"/>
          <p:cNvSpPr txBox="1"/>
          <p:nvPr/>
        </p:nvSpPr>
        <p:spPr>
          <a:xfrm>
            <a:off x="1183009" y="1958907"/>
            <a:ext cx="6189980" cy="1322705"/>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70" dirty="0">
                <a:solidFill>
                  <a:srgbClr val="FFFFFF"/>
                </a:solidFill>
                <a:latin typeface="Georgia"/>
                <a:cs typeface="Georgia"/>
              </a:rPr>
              <a:t>Expensive</a:t>
            </a:r>
            <a:r>
              <a:rPr sz="2000" spc="-155" dirty="0">
                <a:solidFill>
                  <a:srgbClr val="FFFFFF"/>
                </a:solidFill>
                <a:latin typeface="Georgia"/>
                <a:cs typeface="Georgia"/>
              </a:rPr>
              <a:t> </a:t>
            </a:r>
            <a:r>
              <a:rPr sz="2000" spc="120" dirty="0">
                <a:solidFill>
                  <a:srgbClr val="FFFFFF"/>
                </a:solidFill>
                <a:latin typeface="Georgia"/>
                <a:cs typeface="Georgia"/>
              </a:rPr>
              <a:t>than</a:t>
            </a:r>
            <a:r>
              <a:rPr sz="2000" dirty="0">
                <a:solidFill>
                  <a:srgbClr val="FFFFFF"/>
                </a:solidFill>
                <a:latin typeface="Georgia"/>
                <a:cs typeface="Georgia"/>
              </a:rPr>
              <a:t> </a:t>
            </a:r>
            <a:r>
              <a:rPr sz="2000" spc="90" dirty="0">
                <a:solidFill>
                  <a:srgbClr val="FFFFFF"/>
                </a:solidFill>
                <a:latin typeface="Georgia"/>
                <a:cs typeface="Georgia"/>
              </a:rPr>
              <a:t>twisted</a:t>
            </a:r>
            <a:r>
              <a:rPr sz="2000" spc="-150" dirty="0">
                <a:solidFill>
                  <a:srgbClr val="FFFFFF"/>
                </a:solidFill>
                <a:latin typeface="Georgia"/>
                <a:cs typeface="Georgia"/>
              </a:rPr>
              <a:t> </a:t>
            </a:r>
            <a:r>
              <a:rPr sz="2000" spc="45" dirty="0">
                <a:solidFill>
                  <a:srgbClr val="FFFFFF"/>
                </a:solidFill>
                <a:latin typeface="Georgia"/>
                <a:cs typeface="Georgia"/>
              </a:rPr>
              <a:t>pair</a:t>
            </a:r>
            <a:r>
              <a:rPr sz="2000" spc="30" dirty="0">
                <a:solidFill>
                  <a:srgbClr val="FFFFFF"/>
                </a:solidFill>
                <a:latin typeface="Georgia"/>
                <a:cs typeface="Georgia"/>
              </a:rPr>
              <a:t> </a:t>
            </a:r>
            <a:r>
              <a:rPr sz="2000" spc="229" dirty="0">
                <a:solidFill>
                  <a:srgbClr val="FFFFFF"/>
                </a:solidFill>
                <a:latin typeface="Georgia"/>
                <a:cs typeface="Georgia"/>
              </a:rPr>
              <a:t>cable</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75" dirty="0">
                <a:solidFill>
                  <a:srgbClr val="FFFFFF"/>
                </a:solidFill>
                <a:latin typeface="Georgia"/>
                <a:cs typeface="Georgia"/>
              </a:rPr>
              <a:t>Not</a:t>
            </a:r>
            <a:r>
              <a:rPr sz="2000" spc="-55" dirty="0">
                <a:solidFill>
                  <a:srgbClr val="FFFFFF"/>
                </a:solidFill>
                <a:latin typeface="Georgia"/>
                <a:cs typeface="Georgia"/>
              </a:rPr>
              <a:t> </a:t>
            </a:r>
            <a:r>
              <a:rPr sz="2000" spc="125" dirty="0">
                <a:solidFill>
                  <a:srgbClr val="FFFFFF"/>
                </a:solidFill>
                <a:latin typeface="Georgia"/>
                <a:cs typeface="Georgia"/>
              </a:rPr>
              <a:t>appropriate</a:t>
            </a:r>
            <a:r>
              <a:rPr sz="2000" spc="-5" dirty="0">
                <a:solidFill>
                  <a:srgbClr val="FFFFFF"/>
                </a:solidFill>
                <a:latin typeface="Georgia"/>
                <a:cs typeface="Georgia"/>
              </a:rPr>
              <a:t> </a:t>
            </a:r>
            <a:r>
              <a:rPr sz="2000" dirty="0">
                <a:solidFill>
                  <a:srgbClr val="FFFFFF"/>
                </a:solidFill>
                <a:latin typeface="Georgia"/>
                <a:cs typeface="Georgia"/>
              </a:rPr>
              <a:t>for</a:t>
            </a:r>
            <a:r>
              <a:rPr sz="2000" spc="30" dirty="0">
                <a:solidFill>
                  <a:srgbClr val="FFFFFF"/>
                </a:solidFill>
                <a:latin typeface="Georgia"/>
                <a:cs typeface="Georgia"/>
              </a:rPr>
              <a:t> </a:t>
            </a:r>
            <a:r>
              <a:rPr sz="2000" spc="125" dirty="0">
                <a:solidFill>
                  <a:srgbClr val="FFFFFF"/>
                </a:solidFill>
                <a:latin typeface="Georgia"/>
                <a:cs typeface="Georgia"/>
              </a:rPr>
              <a:t>long</a:t>
            </a:r>
            <a:r>
              <a:rPr sz="2000" spc="-50" dirty="0">
                <a:solidFill>
                  <a:srgbClr val="FFFFFF"/>
                </a:solidFill>
                <a:latin typeface="Georgia"/>
                <a:cs typeface="Georgia"/>
              </a:rPr>
              <a:t> </a:t>
            </a:r>
            <a:r>
              <a:rPr sz="2000" spc="140" dirty="0">
                <a:solidFill>
                  <a:srgbClr val="FFFFFF"/>
                </a:solidFill>
                <a:latin typeface="Georgia"/>
                <a:cs typeface="Georgia"/>
              </a:rPr>
              <a:t>distance</a:t>
            </a:r>
            <a:r>
              <a:rPr sz="2000" spc="-5" dirty="0">
                <a:solidFill>
                  <a:srgbClr val="FFFFFF"/>
                </a:solidFill>
                <a:latin typeface="Georgia"/>
                <a:cs typeface="Georgia"/>
              </a:rPr>
              <a:t> </a:t>
            </a:r>
            <a:r>
              <a:rPr sz="2000" spc="5" dirty="0">
                <a:solidFill>
                  <a:srgbClr val="FFFFFF"/>
                </a:solidFill>
                <a:latin typeface="Georgia"/>
                <a:cs typeface="Georgia"/>
              </a:rPr>
              <a:t>transmission</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45" dirty="0">
                <a:solidFill>
                  <a:srgbClr val="FFFFFF"/>
                </a:solidFill>
                <a:latin typeface="Georgia"/>
                <a:cs typeface="Georgia"/>
              </a:rPr>
              <a:t>Rarely</a:t>
            </a:r>
            <a:r>
              <a:rPr sz="2000" dirty="0">
                <a:solidFill>
                  <a:srgbClr val="FFFFFF"/>
                </a:solidFill>
                <a:latin typeface="Georgia"/>
                <a:cs typeface="Georgia"/>
              </a:rPr>
              <a:t> </a:t>
            </a:r>
            <a:r>
              <a:rPr sz="2000" spc="135" dirty="0">
                <a:solidFill>
                  <a:srgbClr val="FFFFFF"/>
                </a:solidFill>
                <a:latin typeface="Georgia"/>
                <a:cs typeface="Georgia"/>
              </a:rPr>
              <a:t>used</a:t>
            </a:r>
            <a:r>
              <a:rPr sz="2000" spc="-5" dirty="0">
                <a:solidFill>
                  <a:srgbClr val="FFFFFF"/>
                </a:solidFill>
                <a:latin typeface="Georgia"/>
                <a:cs typeface="Georgia"/>
              </a:rPr>
              <a:t> </a:t>
            </a:r>
            <a:r>
              <a:rPr sz="2000" spc="165" dirty="0">
                <a:solidFill>
                  <a:srgbClr val="FFFFFF"/>
                </a:solidFill>
                <a:latin typeface="Georgia"/>
                <a:cs typeface="Georgia"/>
              </a:rPr>
              <a:t>at</a:t>
            </a:r>
            <a:r>
              <a:rPr sz="2000" spc="100" dirty="0">
                <a:solidFill>
                  <a:srgbClr val="FFFFFF"/>
                </a:solidFill>
                <a:latin typeface="Georgia"/>
                <a:cs typeface="Georgia"/>
              </a:rPr>
              <a:t> </a:t>
            </a:r>
            <a:r>
              <a:rPr sz="2000" spc="90" dirty="0">
                <a:solidFill>
                  <a:srgbClr val="FFFFFF"/>
                </a:solidFill>
                <a:latin typeface="Georgia"/>
                <a:cs typeface="Georgia"/>
              </a:rPr>
              <a:t>present</a:t>
            </a:r>
            <a:r>
              <a:rPr sz="2000" spc="-50" dirty="0">
                <a:solidFill>
                  <a:srgbClr val="FFFFFF"/>
                </a:solidFill>
                <a:latin typeface="Georgia"/>
                <a:cs typeface="Georgia"/>
              </a:rPr>
              <a:t> </a:t>
            </a:r>
            <a:r>
              <a:rPr sz="2000" dirty="0">
                <a:solidFill>
                  <a:srgbClr val="FFFFFF"/>
                </a:solidFill>
                <a:latin typeface="Georgia"/>
                <a:cs typeface="Georgia"/>
              </a:rPr>
              <a:t>for</a:t>
            </a:r>
            <a:r>
              <a:rPr sz="2000" spc="100" dirty="0">
                <a:solidFill>
                  <a:srgbClr val="FFFFFF"/>
                </a:solidFill>
                <a:latin typeface="Georgia"/>
                <a:cs typeface="Georgia"/>
              </a:rPr>
              <a:t> </a:t>
            </a:r>
            <a:r>
              <a:rPr sz="2000" spc="375" dirty="0">
                <a:solidFill>
                  <a:srgbClr val="FFFFFF"/>
                </a:solidFill>
                <a:latin typeface="Georgia"/>
                <a:cs typeface="Georgia"/>
              </a:rPr>
              <a:t>a</a:t>
            </a:r>
            <a:r>
              <a:rPr sz="2000" spc="5" dirty="0">
                <a:solidFill>
                  <a:srgbClr val="FFFFFF"/>
                </a:solidFill>
                <a:latin typeface="Georgia"/>
                <a:cs typeface="Georgia"/>
              </a:rPr>
              <a:t> </a:t>
            </a:r>
            <a:r>
              <a:rPr sz="2000" spc="160" dirty="0">
                <a:solidFill>
                  <a:srgbClr val="FFFFFF"/>
                </a:solidFill>
                <a:latin typeface="Georgia"/>
                <a:cs typeface="Georgia"/>
              </a:rPr>
              <a:t>computer</a:t>
            </a:r>
            <a:r>
              <a:rPr sz="2000" spc="-114" dirty="0">
                <a:solidFill>
                  <a:srgbClr val="FFFFFF"/>
                </a:solidFill>
                <a:latin typeface="Georgia"/>
                <a:cs typeface="Georgia"/>
              </a:rPr>
              <a:t> </a:t>
            </a:r>
            <a:r>
              <a:rPr sz="2000" spc="90" dirty="0">
                <a:solidFill>
                  <a:srgbClr val="FFFFFF"/>
                </a:solidFill>
                <a:latin typeface="Georgia"/>
                <a:cs typeface="Georgia"/>
              </a:rPr>
              <a:t>network.</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14" dirty="0">
                <a:solidFill>
                  <a:srgbClr val="FFFFFF"/>
                </a:solidFill>
                <a:latin typeface="Georgia"/>
                <a:cs typeface="Georgia"/>
              </a:rPr>
              <a:t>72</a:t>
            </a:r>
            <a:endParaRPr sz="2750">
              <a:latin typeface="Georgia"/>
              <a:cs typeface="Georgia"/>
            </a:endParaRPr>
          </a:p>
        </p:txBody>
      </p:sp>
      <p:sp>
        <p:nvSpPr>
          <p:cNvPr id="9" name="Slide Number Placeholder 8">
            <a:extLst>
              <a:ext uri="{FF2B5EF4-FFF2-40B4-BE49-F238E27FC236}">
                <a16:creationId xmlns:a16="http://schemas.microsoft.com/office/drawing/2014/main" id="{02971F86-27A6-31DB-D0CB-2E25DFA4DDE1}"/>
              </a:ext>
            </a:extLst>
          </p:cNvPr>
          <p:cNvSpPr>
            <a:spLocks noGrp="1"/>
          </p:cNvSpPr>
          <p:nvPr>
            <p:ph type="sldNum" sz="quarter" idx="12"/>
          </p:nvPr>
        </p:nvSpPr>
        <p:spPr/>
        <p:txBody>
          <a:bodyPr/>
          <a:lstStyle/>
          <a:p>
            <a:fld id="{B38DACB5-71A6-497D-9391-3A4BF49B0DC9}"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3063240" cy="666750"/>
          </a:xfrm>
          <a:prstGeom prst="rect">
            <a:avLst/>
          </a:prstGeom>
        </p:spPr>
        <p:txBody>
          <a:bodyPr vert="horz" wrap="square" lIns="0" tIns="13335" rIns="0" bIns="0" rtlCol="0">
            <a:spAutoFit/>
          </a:bodyPr>
          <a:lstStyle/>
          <a:p>
            <a:pPr marL="12700">
              <a:lnSpc>
                <a:spcPct val="100000"/>
              </a:lnSpc>
              <a:spcBef>
                <a:spcPts val="105"/>
              </a:spcBef>
            </a:pPr>
            <a:r>
              <a:rPr sz="4200" spc="-40" dirty="0"/>
              <a:t>Fiber</a:t>
            </a:r>
            <a:r>
              <a:rPr sz="4200" spc="125" dirty="0"/>
              <a:t> </a:t>
            </a:r>
            <a:r>
              <a:rPr sz="4200" spc="180" dirty="0"/>
              <a:t>Optics</a:t>
            </a:r>
            <a:endParaRPr sz="4200"/>
          </a:p>
        </p:txBody>
      </p:sp>
      <p:sp>
        <p:nvSpPr>
          <p:cNvPr id="3" name="object 3"/>
          <p:cNvSpPr txBox="1"/>
          <p:nvPr/>
        </p:nvSpPr>
        <p:spPr>
          <a:xfrm>
            <a:off x="1183009" y="1958907"/>
            <a:ext cx="8037830" cy="2620010"/>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245" dirty="0">
                <a:solidFill>
                  <a:srgbClr val="FFFFFF"/>
                </a:solidFill>
                <a:latin typeface="Georgia"/>
                <a:cs typeface="Georgia"/>
              </a:rPr>
              <a:t>Made</a:t>
            </a:r>
            <a:r>
              <a:rPr sz="2000" spc="-254" dirty="0">
                <a:solidFill>
                  <a:srgbClr val="FFFFFF"/>
                </a:solidFill>
                <a:latin typeface="Georgia"/>
                <a:cs typeface="Georgia"/>
              </a:rPr>
              <a:t> </a:t>
            </a:r>
            <a:r>
              <a:rPr sz="2000" spc="140" dirty="0">
                <a:solidFill>
                  <a:srgbClr val="FFFFFF"/>
                </a:solidFill>
                <a:latin typeface="Georgia"/>
                <a:cs typeface="Georgia"/>
              </a:rPr>
              <a:t>up </a:t>
            </a:r>
            <a:r>
              <a:rPr sz="2000" spc="125" dirty="0">
                <a:solidFill>
                  <a:srgbClr val="FFFFFF"/>
                </a:solidFill>
                <a:latin typeface="Georgia"/>
                <a:cs typeface="Georgia"/>
              </a:rPr>
              <a:t>of </a:t>
            </a:r>
            <a:r>
              <a:rPr sz="2000" spc="70" dirty="0">
                <a:solidFill>
                  <a:srgbClr val="FFFFFF"/>
                </a:solidFill>
                <a:latin typeface="Georgia"/>
                <a:cs typeface="Georgia"/>
              </a:rPr>
              <a:t>glass </a:t>
            </a:r>
            <a:r>
              <a:rPr sz="2000" spc="30" dirty="0">
                <a:solidFill>
                  <a:srgbClr val="FFFFFF"/>
                </a:solidFill>
                <a:latin typeface="Georgia"/>
                <a:cs typeface="Georgia"/>
              </a:rPr>
              <a:t>or </a:t>
            </a:r>
            <a:r>
              <a:rPr sz="2000" spc="85" dirty="0">
                <a:solidFill>
                  <a:srgbClr val="FFFFFF"/>
                </a:solidFill>
                <a:latin typeface="Georgia"/>
                <a:cs typeface="Georgia"/>
              </a:rPr>
              <a:t>plastic</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45" dirty="0">
                <a:solidFill>
                  <a:srgbClr val="FFFFFF"/>
                </a:solidFill>
                <a:latin typeface="Georgia"/>
                <a:cs typeface="Georgia"/>
              </a:rPr>
              <a:t>Transmits </a:t>
            </a:r>
            <a:r>
              <a:rPr sz="2000" spc="40" dirty="0">
                <a:solidFill>
                  <a:srgbClr val="FFFFFF"/>
                </a:solidFill>
                <a:latin typeface="Georgia"/>
                <a:cs typeface="Georgia"/>
              </a:rPr>
              <a:t>signal </a:t>
            </a:r>
            <a:r>
              <a:rPr sz="2000" spc="-45" dirty="0">
                <a:solidFill>
                  <a:srgbClr val="FFFFFF"/>
                </a:solidFill>
                <a:latin typeface="Georgia"/>
                <a:cs typeface="Georgia"/>
              </a:rPr>
              <a:t>in </a:t>
            </a:r>
            <a:r>
              <a:rPr sz="2000" spc="30" dirty="0">
                <a:solidFill>
                  <a:srgbClr val="FFFFFF"/>
                </a:solidFill>
                <a:latin typeface="Georgia"/>
                <a:cs typeface="Georgia"/>
              </a:rPr>
              <a:t>form </a:t>
            </a:r>
            <a:r>
              <a:rPr sz="2000" spc="125" dirty="0">
                <a:solidFill>
                  <a:srgbClr val="FFFFFF"/>
                </a:solidFill>
                <a:latin typeface="Georgia"/>
                <a:cs typeface="Georgia"/>
              </a:rPr>
              <a:t>of</a:t>
            </a:r>
            <a:r>
              <a:rPr sz="2000" spc="45" dirty="0">
                <a:solidFill>
                  <a:srgbClr val="FFFFFF"/>
                </a:solidFill>
                <a:latin typeface="Georgia"/>
                <a:cs typeface="Georgia"/>
              </a:rPr>
              <a:t> </a:t>
            </a:r>
            <a:r>
              <a:rPr sz="2000" spc="25" dirty="0">
                <a:solidFill>
                  <a:srgbClr val="FFFFFF"/>
                </a:solidFill>
                <a:latin typeface="Georgia"/>
                <a:cs typeface="Georgia"/>
              </a:rPr>
              <a:t>light.</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250" dirty="0">
                <a:solidFill>
                  <a:srgbClr val="FFFFFF"/>
                </a:solidFill>
                <a:latin typeface="Georgia"/>
                <a:cs typeface="Georgia"/>
              </a:rPr>
              <a:t>Can</a:t>
            </a:r>
            <a:r>
              <a:rPr sz="2000" dirty="0">
                <a:solidFill>
                  <a:srgbClr val="FFFFFF"/>
                </a:solidFill>
                <a:latin typeface="Georgia"/>
                <a:cs typeface="Georgia"/>
              </a:rPr>
              <a:t> </a:t>
            </a:r>
            <a:r>
              <a:rPr sz="2000" spc="70" dirty="0">
                <a:solidFill>
                  <a:srgbClr val="FFFFFF"/>
                </a:solidFill>
                <a:latin typeface="Georgia"/>
                <a:cs typeface="Georgia"/>
              </a:rPr>
              <a:t>carry</a:t>
            </a:r>
            <a:r>
              <a:rPr sz="2000" spc="145" dirty="0">
                <a:solidFill>
                  <a:srgbClr val="FFFFFF"/>
                </a:solidFill>
                <a:latin typeface="Georgia"/>
                <a:cs typeface="Georgia"/>
              </a:rPr>
              <a:t> </a:t>
            </a:r>
            <a:r>
              <a:rPr sz="2000" spc="204" dirty="0">
                <a:solidFill>
                  <a:srgbClr val="FFFFFF"/>
                </a:solidFill>
                <a:latin typeface="Georgia"/>
                <a:cs typeface="Georgia"/>
              </a:rPr>
              <a:t>voice</a:t>
            </a:r>
            <a:r>
              <a:rPr sz="2000" spc="-150" dirty="0">
                <a:solidFill>
                  <a:srgbClr val="FFFFFF"/>
                </a:solidFill>
                <a:latin typeface="Georgia"/>
                <a:cs typeface="Georgia"/>
              </a:rPr>
              <a:t> </a:t>
            </a:r>
            <a:r>
              <a:rPr sz="2000" spc="20" dirty="0">
                <a:solidFill>
                  <a:srgbClr val="FFFFFF"/>
                </a:solidFill>
                <a:latin typeface="Georgia"/>
                <a:cs typeface="Georgia"/>
              </a:rPr>
              <a:t>,</a:t>
            </a:r>
            <a:r>
              <a:rPr sz="2000" spc="75" dirty="0">
                <a:solidFill>
                  <a:srgbClr val="FFFFFF"/>
                </a:solidFill>
                <a:latin typeface="Georgia"/>
                <a:cs typeface="Georgia"/>
              </a:rPr>
              <a:t> </a:t>
            </a:r>
            <a:r>
              <a:rPr sz="2000" spc="190" dirty="0">
                <a:solidFill>
                  <a:srgbClr val="FFFFFF"/>
                </a:solidFill>
                <a:latin typeface="Georgia"/>
                <a:cs typeface="Georgia"/>
              </a:rPr>
              <a:t>video</a:t>
            </a:r>
            <a:r>
              <a:rPr sz="2000" spc="-10" dirty="0">
                <a:solidFill>
                  <a:srgbClr val="FFFFFF"/>
                </a:solidFill>
                <a:latin typeface="Georgia"/>
                <a:cs typeface="Georgia"/>
              </a:rPr>
              <a:t> </a:t>
            </a:r>
            <a:r>
              <a:rPr sz="2000" spc="195" dirty="0">
                <a:solidFill>
                  <a:srgbClr val="FFFFFF"/>
                </a:solidFill>
                <a:latin typeface="Georgia"/>
                <a:cs typeface="Georgia"/>
              </a:rPr>
              <a:t>and</a:t>
            </a:r>
            <a:r>
              <a:rPr sz="2000" spc="-80" dirty="0">
                <a:solidFill>
                  <a:srgbClr val="FFFFFF"/>
                </a:solidFill>
                <a:latin typeface="Georgia"/>
                <a:cs typeface="Georgia"/>
              </a:rPr>
              <a:t> </a:t>
            </a:r>
            <a:r>
              <a:rPr sz="2000" spc="204" dirty="0">
                <a:solidFill>
                  <a:srgbClr val="FFFFFF"/>
                </a:solidFill>
                <a:latin typeface="Georgia"/>
                <a:cs typeface="Georgia"/>
              </a:rPr>
              <a:t>data.</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95" dirty="0">
                <a:solidFill>
                  <a:srgbClr val="FFFFFF"/>
                </a:solidFill>
                <a:latin typeface="Georgia"/>
                <a:cs typeface="Georgia"/>
              </a:rPr>
              <a:t>Large</a:t>
            </a:r>
            <a:r>
              <a:rPr sz="2000" spc="75" dirty="0">
                <a:solidFill>
                  <a:srgbClr val="FFFFFF"/>
                </a:solidFill>
                <a:latin typeface="Georgia"/>
                <a:cs typeface="Georgia"/>
              </a:rPr>
              <a:t> </a:t>
            </a:r>
            <a:r>
              <a:rPr sz="2000" spc="150" dirty="0">
                <a:solidFill>
                  <a:srgbClr val="FFFFFF"/>
                </a:solidFill>
                <a:latin typeface="Georgia"/>
                <a:cs typeface="Georgia"/>
              </a:rPr>
              <a:t>bandwidth</a:t>
            </a:r>
            <a:r>
              <a:rPr sz="2000" spc="-145"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70" dirty="0">
                <a:solidFill>
                  <a:srgbClr val="FFFFFF"/>
                </a:solidFill>
                <a:latin typeface="Georgia"/>
                <a:cs typeface="Georgia"/>
              </a:rPr>
              <a:t>carry</a:t>
            </a:r>
            <a:r>
              <a:rPr sz="2000" spc="80" dirty="0">
                <a:solidFill>
                  <a:srgbClr val="FFFFFF"/>
                </a:solidFill>
                <a:latin typeface="Georgia"/>
                <a:cs typeface="Georgia"/>
              </a:rPr>
              <a:t> </a:t>
            </a:r>
            <a:r>
              <a:rPr sz="2000" spc="40" dirty="0">
                <a:solidFill>
                  <a:srgbClr val="FFFFFF"/>
                </a:solidFill>
                <a:latin typeface="Georgia"/>
                <a:cs typeface="Georgia"/>
              </a:rPr>
              <a:t>signal</a:t>
            </a:r>
            <a:r>
              <a:rPr sz="2000" spc="90" dirty="0">
                <a:solidFill>
                  <a:srgbClr val="FFFFFF"/>
                </a:solidFill>
                <a:latin typeface="Georgia"/>
                <a:cs typeface="Georgia"/>
              </a:rPr>
              <a:t> </a:t>
            </a:r>
            <a:r>
              <a:rPr sz="2000" dirty="0">
                <a:solidFill>
                  <a:srgbClr val="FFFFFF"/>
                </a:solidFill>
                <a:latin typeface="Georgia"/>
                <a:cs typeface="Georgia"/>
              </a:rPr>
              <a:t>for</a:t>
            </a:r>
            <a:r>
              <a:rPr sz="2000" spc="35" dirty="0">
                <a:solidFill>
                  <a:srgbClr val="FFFFFF"/>
                </a:solidFill>
                <a:latin typeface="Georgia"/>
                <a:cs typeface="Georgia"/>
              </a:rPr>
              <a:t> </a:t>
            </a:r>
            <a:r>
              <a:rPr sz="2000" spc="105" dirty="0">
                <a:solidFill>
                  <a:srgbClr val="FFFFFF"/>
                </a:solidFill>
                <a:latin typeface="Georgia"/>
                <a:cs typeface="Georgia"/>
              </a:rPr>
              <a:t>extremely</a:t>
            </a:r>
            <a:r>
              <a:rPr sz="2000" spc="5" dirty="0">
                <a:solidFill>
                  <a:srgbClr val="FFFFFF"/>
                </a:solidFill>
                <a:latin typeface="Georgia"/>
                <a:cs typeface="Georgia"/>
              </a:rPr>
              <a:t> </a:t>
            </a:r>
            <a:r>
              <a:rPr sz="2000" spc="125" dirty="0">
                <a:solidFill>
                  <a:srgbClr val="FFFFFF"/>
                </a:solidFill>
                <a:latin typeface="Georgia"/>
                <a:cs typeface="Georgia"/>
              </a:rPr>
              <a:t>long</a:t>
            </a:r>
            <a:r>
              <a:rPr sz="2000" spc="-195" dirty="0">
                <a:solidFill>
                  <a:srgbClr val="FFFFFF"/>
                </a:solidFill>
                <a:latin typeface="Georgia"/>
                <a:cs typeface="Georgia"/>
              </a:rPr>
              <a:t> </a:t>
            </a:r>
            <a:r>
              <a:rPr sz="2000" spc="130" dirty="0">
                <a:solidFill>
                  <a:srgbClr val="FFFFFF"/>
                </a:solidFill>
                <a:latin typeface="Georgia"/>
                <a:cs typeface="Georgia"/>
              </a:rPr>
              <a:t>distance.</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75" dirty="0">
                <a:solidFill>
                  <a:srgbClr val="FFFFFF"/>
                </a:solidFill>
                <a:latin typeface="Georgia"/>
                <a:cs typeface="Georgia"/>
              </a:rPr>
              <a:t>Immune</a:t>
            </a:r>
            <a:r>
              <a:rPr sz="2000" spc="-80" dirty="0">
                <a:solidFill>
                  <a:srgbClr val="FFFFFF"/>
                </a:solidFill>
                <a:latin typeface="Georgia"/>
                <a:cs typeface="Georgia"/>
              </a:rPr>
              <a:t> </a:t>
            </a:r>
            <a:r>
              <a:rPr sz="2000" spc="150" dirty="0">
                <a:solidFill>
                  <a:srgbClr val="FFFFFF"/>
                </a:solidFill>
                <a:latin typeface="Georgia"/>
                <a:cs typeface="Georgia"/>
              </a:rPr>
              <a:t>to</a:t>
            </a:r>
            <a:r>
              <a:rPr sz="2000" spc="-10" dirty="0">
                <a:solidFill>
                  <a:srgbClr val="FFFFFF"/>
                </a:solidFill>
                <a:latin typeface="Georgia"/>
                <a:cs typeface="Georgia"/>
              </a:rPr>
              <a:t> </a:t>
            </a:r>
            <a:r>
              <a:rPr sz="2000" spc="160" dirty="0">
                <a:solidFill>
                  <a:srgbClr val="FFFFFF"/>
                </a:solidFill>
                <a:latin typeface="Georgia"/>
                <a:cs typeface="Georgia"/>
              </a:rPr>
              <a:t>electromagnetic</a:t>
            </a:r>
            <a:r>
              <a:rPr sz="2000" spc="-150" dirty="0">
                <a:solidFill>
                  <a:srgbClr val="FFFFFF"/>
                </a:solidFill>
                <a:latin typeface="Georgia"/>
                <a:cs typeface="Georgia"/>
              </a:rPr>
              <a:t> </a:t>
            </a:r>
            <a:r>
              <a:rPr sz="2000" spc="105" dirty="0">
                <a:solidFill>
                  <a:srgbClr val="FFFFFF"/>
                </a:solidFill>
                <a:latin typeface="Georgia"/>
                <a:cs typeface="Georgia"/>
              </a:rPr>
              <a:t>interference</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125" dirty="0">
                <a:solidFill>
                  <a:srgbClr val="FFFFFF"/>
                </a:solidFill>
                <a:latin typeface="Georgia"/>
                <a:cs typeface="Georgia"/>
              </a:rPr>
              <a:t>Secure </a:t>
            </a:r>
            <a:r>
              <a:rPr sz="2000" spc="120" dirty="0">
                <a:solidFill>
                  <a:srgbClr val="FFFFFF"/>
                </a:solidFill>
                <a:latin typeface="Georgia"/>
                <a:cs typeface="Georgia"/>
              </a:rPr>
              <a:t>than </a:t>
            </a:r>
            <a:r>
              <a:rPr sz="2000" spc="105" dirty="0">
                <a:solidFill>
                  <a:srgbClr val="FFFFFF"/>
                </a:solidFill>
                <a:latin typeface="Georgia"/>
                <a:cs typeface="Georgia"/>
              </a:rPr>
              <a:t>other</a:t>
            </a:r>
            <a:r>
              <a:rPr sz="2000" spc="-290" dirty="0">
                <a:solidFill>
                  <a:srgbClr val="FFFFFF"/>
                </a:solidFill>
                <a:latin typeface="Georgia"/>
                <a:cs typeface="Georgia"/>
              </a:rPr>
              <a:t> </a:t>
            </a:r>
            <a:r>
              <a:rPr sz="2000" spc="155" dirty="0">
                <a:solidFill>
                  <a:srgbClr val="FFFFFF"/>
                </a:solidFill>
                <a:latin typeface="Georgia"/>
                <a:cs typeface="Georgia"/>
              </a:rPr>
              <a:t>cables.</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20" dirty="0">
                <a:solidFill>
                  <a:srgbClr val="FFFFFF"/>
                </a:solidFill>
                <a:latin typeface="Georgia"/>
                <a:cs typeface="Georgia"/>
              </a:rPr>
              <a:t>73</a:t>
            </a:r>
            <a:endParaRPr sz="2750">
              <a:latin typeface="Georgia"/>
              <a:cs typeface="Georgia"/>
            </a:endParaRPr>
          </a:p>
        </p:txBody>
      </p:sp>
      <p:sp>
        <p:nvSpPr>
          <p:cNvPr id="9" name="Slide Number Placeholder 8">
            <a:extLst>
              <a:ext uri="{FF2B5EF4-FFF2-40B4-BE49-F238E27FC236}">
                <a16:creationId xmlns:a16="http://schemas.microsoft.com/office/drawing/2014/main" id="{8C16E5ED-D9C6-8781-78E5-F8B4375D2202}"/>
              </a:ext>
            </a:extLst>
          </p:cNvPr>
          <p:cNvSpPr>
            <a:spLocks noGrp="1"/>
          </p:cNvSpPr>
          <p:nvPr>
            <p:ph type="sldNum" sz="quarter" idx="12"/>
          </p:nvPr>
        </p:nvSpPr>
        <p:spPr/>
        <p:txBody>
          <a:bodyPr/>
          <a:lstStyle/>
          <a:p>
            <a:fld id="{B38DACB5-71A6-497D-9391-3A4BF49B0DC9}"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3063240" cy="666750"/>
          </a:xfrm>
          <a:prstGeom prst="rect">
            <a:avLst/>
          </a:prstGeom>
        </p:spPr>
        <p:txBody>
          <a:bodyPr vert="horz" wrap="square" lIns="0" tIns="13335" rIns="0" bIns="0" rtlCol="0">
            <a:spAutoFit/>
          </a:bodyPr>
          <a:lstStyle/>
          <a:p>
            <a:pPr marL="12700">
              <a:lnSpc>
                <a:spcPct val="100000"/>
              </a:lnSpc>
              <a:spcBef>
                <a:spcPts val="105"/>
              </a:spcBef>
            </a:pPr>
            <a:r>
              <a:rPr sz="4200" spc="-40" dirty="0"/>
              <a:t>Fiber</a:t>
            </a:r>
            <a:r>
              <a:rPr sz="4200" spc="125" dirty="0"/>
              <a:t> </a:t>
            </a:r>
            <a:r>
              <a:rPr sz="4200" spc="180" dirty="0"/>
              <a:t>Optics</a:t>
            </a:r>
            <a:endParaRPr sz="4200"/>
          </a:p>
        </p:txBody>
      </p:sp>
      <p:sp>
        <p:nvSpPr>
          <p:cNvPr id="3" name="object 3"/>
          <p:cNvSpPr txBox="1"/>
          <p:nvPr/>
        </p:nvSpPr>
        <p:spPr>
          <a:xfrm>
            <a:off x="1183009" y="1958907"/>
            <a:ext cx="8520430" cy="2486660"/>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35" dirty="0">
                <a:solidFill>
                  <a:srgbClr val="FFFFFF"/>
                </a:solidFill>
                <a:latin typeface="Georgia"/>
                <a:cs typeface="Georgia"/>
              </a:rPr>
              <a:t>Consist</a:t>
            </a:r>
            <a:r>
              <a:rPr sz="2000" spc="25" dirty="0">
                <a:solidFill>
                  <a:srgbClr val="FFFFFF"/>
                </a:solidFill>
                <a:latin typeface="Georgia"/>
                <a:cs typeface="Georgia"/>
              </a:rPr>
              <a:t> </a:t>
            </a:r>
            <a:r>
              <a:rPr sz="2000" spc="125" dirty="0">
                <a:solidFill>
                  <a:srgbClr val="FFFFFF"/>
                </a:solidFill>
                <a:latin typeface="Georgia"/>
                <a:cs typeface="Georgia"/>
              </a:rPr>
              <a:t>of</a:t>
            </a:r>
            <a:r>
              <a:rPr sz="2000" dirty="0">
                <a:solidFill>
                  <a:srgbClr val="FFFFFF"/>
                </a:solidFill>
                <a:latin typeface="Georgia"/>
                <a:cs typeface="Georgia"/>
              </a:rPr>
              <a:t> </a:t>
            </a:r>
            <a:r>
              <a:rPr sz="2000" spc="70" dirty="0">
                <a:solidFill>
                  <a:srgbClr val="FFFFFF"/>
                </a:solidFill>
                <a:latin typeface="Georgia"/>
                <a:cs typeface="Georgia"/>
              </a:rPr>
              <a:t>glass</a:t>
            </a:r>
            <a:r>
              <a:rPr sz="2000" spc="5" dirty="0">
                <a:solidFill>
                  <a:srgbClr val="FFFFFF"/>
                </a:solidFill>
                <a:latin typeface="Georgia"/>
                <a:cs typeface="Georgia"/>
              </a:rPr>
              <a:t> </a:t>
            </a:r>
            <a:r>
              <a:rPr sz="2000" spc="190" dirty="0">
                <a:solidFill>
                  <a:srgbClr val="FFFFFF"/>
                </a:solidFill>
                <a:latin typeface="Georgia"/>
                <a:cs typeface="Georgia"/>
              </a:rPr>
              <a:t>core</a:t>
            </a:r>
            <a:r>
              <a:rPr sz="2000" spc="70" dirty="0">
                <a:solidFill>
                  <a:srgbClr val="FFFFFF"/>
                </a:solidFill>
                <a:latin typeface="Georgia"/>
                <a:cs typeface="Georgia"/>
              </a:rPr>
              <a:t> </a:t>
            </a:r>
            <a:r>
              <a:rPr sz="2000" spc="165" dirty="0">
                <a:solidFill>
                  <a:srgbClr val="FFFFFF"/>
                </a:solidFill>
                <a:latin typeface="Georgia"/>
                <a:cs typeface="Georgia"/>
              </a:rPr>
              <a:t>at</a:t>
            </a:r>
            <a:r>
              <a:rPr sz="2000" spc="30" dirty="0">
                <a:solidFill>
                  <a:srgbClr val="FFFFFF"/>
                </a:solidFill>
                <a:latin typeface="Georgia"/>
                <a:cs typeface="Georgia"/>
              </a:rPr>
              <a:t> </a:t>
            </a:r>
            <a:r>
              <a:rPr sz="2000" spc="145" dirty="0">
                <a:solidFill>
                  <a:srgbClr val="FFFFFF"/>
                </a:solidFill>
                <a:latin typeface="Georgia"/>
                <a:cs typeface="Georgia"/>
              </a:rPr>
              <a:t>the</a:t>
            </a:r>
            <a:r>
              <a:rPr sz="2000" spc="-5" dirty="0">
                <a:solidFill>
                  <a:srgbClr val="FFFFFF"/>
                </a:solidFill>
                <a:latin typeface="Georgia"/>
                <a:cs typeface="Georgia"/>
              </a:rPr>
              <a:t> </a:t>
            </a:r>
            <a:r>
              <a:rPr sz="2000" spc="160" dirty="0">
                <a:solidFill>
                  <a:srgbClr val="FFFFFF"/>
                </a:solidFill>
                <a:latin typeface="Georgia"/>
                <a:cs typeface="Georgia"/>
              </a:rPr>
              <a:t>center</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65" dirty="0">
                <a:solidFill>
                  <a:srgbClr val="FFFFFF"/>
                </a:solidFill>
                <a:latin typeface="Georgia"/>
                <a:cs typeface="Georgia"/>
              </a:rPr>
              <a:t>Surrounded</a:t>
            </a:r>
            <a:r>
              <a:rPr sz="2000" spc="-5" dirty="0">
                <a:solidFill>
                  <a:srgbClr val="FFFFFF"/>
                </a:solidFill>
                <a:latin typeface="Georgia"/>
                <a:cs typeface="Georgia"/>
              </a:rPr>
              <a:t> </a:t>
            </a:r>
            <a:r>
              <a:rPr sz="2000" spc="165" dirty="0">
                <a:solidFill>
                  <a:srgbClr val="FFFFFF"/>
                </a:solidFill>
                <a:latin typeface="Georgia"/>
                <a:cs typeface="Georgia"/>
              </a:rPr>
              <a:t>by</a:t>
            </a:r>
            <a:r>
              <a:rPr sz="2000" spc="80" dirty="0">
                <a:solidFill>
                  <a:srgbClr val="FFFFFF"/>
                </a:solidFill>
                <a:latin typeface="Georgia"/>
                <a:cs typeface="Georgia"/>
              </a:rPr>
              <a:t> </a:t>
            </a:r>
            <a:r>
              <a:rPr sz="2000" spc="110" dirty="0">
                <a:solidFill>
                  <a:srgbClr val="FFFFFF"/>
                </a:solidFill>
                <a:latin typeface="Georgia"/>
                <a:cs typeface="Georgia"/>
              </a:rPr>
              <a:t>several</a:t>
            </a:r>
            <a:r>
              <a:rPr sz="2000" spc="-140" dirty="0">
                <a:solidFill>
                  <a:srgbClr val="FFFFFF"/>
                </a:solidFill>
                <a:latin typeface="Georgia"/>
                <a:cs typeface="Georgia"/>
              </a:rPr>
              <a:t> </a:t>
            </a:r>
            <a:r>
              <a:rPr sz="2000" spc="70" dirty="0">
                <a:solidFill>
                  <a:srgbClr val="FFFFFF"/>
                </a:solidFill>
                <a:latin typeface="Georgia"/>
                <a:cs typeface="Georgia"/>
              </a:rPr>
              <a:t>layers</a:t>
            </a:r>
            <a:r>
              <a:rPr sz="2000" spc="-70" dirty="0">
                <a:solidFill>
                  <a:srgbClr val="FFFFFF"/>
                </a:solidFill>
                <a:latin typeface="Georgia"/>
                <a:cs typeface="Georgia"/>
              </a:rPr>
              <a:t> </a:t>
            </a:r>
            <a:r>
              <a:rPr sz="2000" spc="125" dirty="0">
                <a:solidFill>
                  <a:srgbClr val="FFFFFF"/>
                </a:solidFill>
                <a:latin typeface="Georgia"/>
                <a:cs typeface="Georgia"/>
              </a:rPr>
              <a:t>of</a:t>
            </a:r>
            <a:r>
              <a:rPr sz="2000" spc="5" dirty="0">
                <a:solidFill>
                  <a:srgbClr val="FFFFFF"/>
                </a:solidFill>
                <a:latin typeface="Georgia"/>
                <a:cs typeface="Georgia"/>
              </a:rPr>
              <a:t> </a:t>
            </a:r>
            <a:r>
              <a:rPr sz="2000" spc="140" dirty="0">
                <a:solidFill>
                  <a:srgbClr val="FFFFFF"/>
                </a:solidFill>
                <a:latin typeface="Georgia"/>
                <a:cs typeface="Georgia"/>
              </a:rPr>
              <a:t>protective</a:t>
            </a:r>
            <a:r>
              <a:rPr sz="2000" spc="-225" dirty="0">
                <a:solidFill>
                  <a:srgbClr val="FFFFFF"/>
                </a:solidFill>
                <a:latin typeface="Georgia"/>
                <a:cs typeface="Georgia"/>
              </a:rPr>
              <a:t> </a:t>
            </a:r>
            <a:r>
              <a:rPr sz="2000" spc="70" dirty="0">
                <a:solidFill>
                  <a:srgbClr val="FFFFFF"/>
                </a:solidFill>
                <a:latin typeface="Georgia"/>
                <a:cs typeface="Georgia"/>
              </a:rPr>
              <a:t>materials.</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229" dirty="0">
                <a:solidFill>
                  <a:srgbClr val="FFFFFF"/>
                </a:solidFill>
                <a:latin typeface="Georgia"/>
                <a:cs typeface="Georgia"/>
              </a:rPr>
              <a:t>Cable</a:t>
            </a:r>
            <a:r>
              <a:rPr sz="2000" spc="-5" dirty="0">
                <a:solidFill>
                  <a:srgbClr val="FFFFFF"/>
                </a:solidFill>
                <a:latin typeface="Georgia"/>
                <a:cs typeface="Georgia"/>
              </a:rPr>
              <a:t> </a:t>
            </a:r>
            <a:r>
              <a:rPr sz="2000" spc="5" dirty="0">
                <a:solidFill>
                  <a:srgbClr val="FFFFFF"/>
                </a:solidFill>
                <a:latin typeface="Georgia"/>
                <a:cs typeface="Georgia"/>
              </a:rPr>
              <a:t>itself</a:t>
            </a:r>
            <a:r>
              <a:rPr sz="2000" spc="-150" dirty="0">
                <a:solidFill>
                  <a:srgbClr val="FFFFFF"/>
                </a:solidFill>
                <a:latin typeface="Georgia"/>
                <a:cs typeface="Georgia"/>
              </a:rPr>
              <a:t> </a:t>
            </a:r>
            <a:r>
              <a:rPr sz="2000" spc="-110" dirty="0">
                <a:solidFill>
                  <a:srgbClr val="FFFFFF"/>
                </a:solidFill>
                <a:latin typeface="Georgia"/>
                <a:cs typeface="Georgia"/>
              </a:rPr>
              <a:t>is</a:t>
            </a:r>
            <a:r>
              <a:rPr sz="2000" spc="5" dirty="0">
                <a:solidFill>
                  <a:srgbClr val="FFFFFF"/>
                </a:solidFill>
                <a:latin typeface="Georgia"/>
                <a:cs typeface="Georgia"/>
              </a:rPr>
              <a:t> </a:t>
            </a:r>
            <a:r>
              <a:rPr sz="2000" spc="375" dirty="0">
                <a:solidFill>
                  <a:srgbClr val="FFFFFF"/>
                </a:solidFill>
                <a:latin typeface="Georgia"/>
                <a:cs typeface="Georgia"/>
              </a:rPr>
              <a:t>a</a:t>
            </a:r>
            <a:r>
              <a:rPr sz="2000" spc="5" dirty="0">
                <a:solidFill>
                  <a:srgbClr val="FFFFFF"/>
                </a:solidFill>
                <a:latin typeface="Georgia"/>
                <a:cs typeface="Georgia"/>
              </a:rPr>
              <a:t> </a:t>
            </a:r>
            <a:r>
              <a:rPr sz="2000" spc="190" dirty="0">
                <a:solidFill>
                  <a:srgbClr val="FFFFFF"/>
                </a:solidFill>
                <a:latin typeface="Georgia"/>
                <a:cs typeface="Georgia"/>
              </a:rPr>
              <a:t>core</a:t>
            </a:r>
            <a:r>
              <a:rPr sz="2000" spc="70" dirty="0">
                <a:solidFill>
                  <a:srgbClr val="FFFFFF"/>
                </a:solidFill>
                <a:latin typeface="Georgia"/>
                <a:cs typeface="Georgia"/>
              </a:rPr>
              <a:t> </a:t>
            </a:r>
            <a:r>
              <a:rPr sz="2000" spc="40" dirty="0">
                <a:solidFill>
                  <a:srgbClr val="FFFFFF"/>
                </a:solidFill>
                <a:latin typeface="Georgia"/>
                <a:cs typeface="Georgia"/>
              </a:rPr>
              <a:t>fiber</a:t>
            </a:r>
            <a:r>
              <a:rPr sz="2000" spc="-40" dirty="0">
                <a:solidFill>
                  <a:srgbClr val="FFFFFF"/>
                </a:solidFill>
                <a:latin typeface="Georgia"/>
                <a:cs typeface="Georgia"/>
              </a:rPr>
              <a:t> </a:t>
            </a:r>
            <a:r>
              <a:rPr sz="2000" spc="70" dirty="0">
                <a:solidFill>
                  <a:srgbClr val="FFFFFF"/>
                </a:solidFill>
                <a:latin typeface="Georgia"/>
                <a:cs typeface="Georgia"/>
              </a:rPr>
              <a:t>surrounded</a:t>
            </a:r>
            <a:r>
              <a:rPr sz="2000" spc="-5" dirty="0">
                <a:solidFill>
                  <a:srgbClr val="FFFFFF"/>
                </a:solidFill>
                <a:latin typeface="Georgia"/>
                <a:cs typeface="Georgia"/>
              </a:rPr>
              <a:t> </a:t>
            </a:r>
            <a:r>
              <a:rPr sz="2000" spc="165" dirty="0">
                <a:solidFill>
                  <a:srgbClr val="FFFFFF"/>
                </a:solidFill>
                <a:latin typeface="Georgia"/>
                <a:cs typeface="Georgia"/>
              </a:rPr>
              <a:t>by</a:t>
            </a:r>
            <a:r>
              <a:rPr sz="2000" spc="75" dirty="0">
                <a:solidFill>
                  <a:srgbClr val="FFFFFF"/>
                </a:solidFill>
                <a:latin typeface="Georgia"/>
                <a:cs typeface="Georgia"/>
              </a:rPr>
              <a:t> </a:t>
            </a:r>
            <a:r>
              <a:rPr sz="2000" spc="165" dirty="0">
                <a:solidFill>
                  <a:srgbClr val="FFFFFF"/>
                </a:solidFill>
                <a:latin typeface="Georgia"/>
                <a:cs typeface="Georgia"/>
              </a:rPr>
              <a:t>cladding</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90" dirty="0">
                <a:solidFill>
                  <a:srgbClr val="FFFFFF"/>
                </a:solidFill>
                <a:latin typeface="Georgia"/>
                <a:cs typeface="Georgia"/>
              </a:rPr>
              <a:t>LED </a:t>
            </a:r>
            <a:r>
              <a:rPr sz="2000" spc="125" dirty="0">
                <a:solidFill>
                  <a:srgbClr val="FFFFFF"/>
                </a:solidFill>
                <a:latin typeface="Georgia"/>
                <a:cs typeface="Georgia"/>
              </a:rPr>
              <a:t>send </a:t>
            </a:r>
            <a:r>
              <a:rPr sz="2000" spc="40" dirty="0">
                <a:solidFill>
                  <a:srgbClr val="FFFFFF"/>
                </a:solidFill>
                <a:latin typeface="Georgia"/>
                <a:cs typeface="Georgia"/>
              </a:rPr>
              <a:t>signal </a:t>
            </a:r>
            <a:r>
              <a:rPr sz="2000" spc="225" dirty="0">
                <a:solidFill>
                  <a:srgbClr val="FFFFFF"/>
                </a:solidFill>
                <a:latin typeface="Georgia"/>
                <a:cs typeface="Georgia"/>
              </a:rPr>
              <a:t>down</a:t>
            </a:r>
            <a:r>
              <a:rPr sz="2000" spc="-385" dirty="0">
                <a:solidFill>
                  <a:srgbClr val="FFFFFF"/>
                </a:solidFill>
                <a:latin typeface="Georgia"/>
                <a:cs typeface="Georgia"/>
              </a:rPr>
              <a:t> </a:t>
            </a:r>
            <a:r>
              <a:rPr sz="2000" spc="145" dirty="0">
                <a:solidFill>
                  <a:srgbClr val="FFFFFF"/>
                </a:solidFill>
                <a:latin typeface="Georgia"/>
                <a:cs typeface="Georgia"/>
              </a:rPr>
              <a:t>the </a:t>
            </a:r>
            <a:r>
              <a:rPr sz="2000" spc="200" dirty="0">
                <a:solidFill>
                  <a:srgbClr val="FFFFFF"/>
                </a:solidFill>
                <a:latin typeface="Georgia"/>
                <a:cs typeface="Georgia"/>
              </a:rPr>
              <a:t>cable.</a:t>
            </a:r>
            <a:endParaRPr sz="2000">
              <a:latin typeface="Georgia"/>
              <a:cs typeface="Georgia"/>
            </a:endParaRPr>
          </a:p>
          <a:p>
            <a:pPr marL="355600" marR="5080" indent="-343535">
              <a:lnSpc>
                <a:spcPct val="100000"/>
              </a:lnSpc>
              <a:spcBef>
                <a:spcPts val="980"/>
              </a:spcBef>
              <a:tabLst>
                <a:tab pos="355600" algn="l"/>
              </a:tabLst>
            </a:pPr>
            <a:r>
              <a:rPr sz="1550" spc="295" dirty="0">
                <a:solidFill>
                  <a:srgbClr val="89D0D6"/>
                </a:solidFill>
                <a:latin typeface="Arial"/>
                <a:cs typeface="Arial"/>
              </a:rPr>
              <a:t>	</a:t>
            </a:r>
            <a:r>
              <a:rPr sz="2000" spc="155" dirty="0">
                <a:solidFill>
                  <a:srgbClr val="FFFFFF"/>
                </a:solidFill>
                <a:latin typeface="Georgia"/>
                <a:cs typeface="Georgia"/>
              </a:rPr>
              <a:t>A</a:t>
            </a:r>
            <a:r>
              <a:rPr sz="2000" spc="40" dirty="0">
                <a:solidFill>
                  <a:srgbClr val="FFFFFF"/>
                </a:solidFill>
                <a:latin typeface="Georgia"/>
                <a:cs typeface="Georgia"/>
              </a:rPr>
              <a:t> </a:t>
            </a:r>
            <a:r>
              <a:rPr sz="2000" spc="185" dirty="0">
                <a:solidFill>
                  <a:srgbClr val="FFFFFF"/>
                </a:solidFill>
                <a:latin typeface="Georgia"/>
                <a:cs typeface="Georgia"/>
              </a:rPr>
              <a:t>detector</a:t>
            </a:r>
            <a:r>
              <a:rPr sz="2000" spc="-190" dirty="0">
                <a:solidFill>
                  <a:srgbClr val="FFFFFF"/>
                </a:solidFill>
                <a:latin typeface="Georgia"/>
                <a:cs typeface="Georgia"/>
              </a:rPr>
              <a:t> </a:t>
            </a:r>
            <a:r>
              <a:rPr sz="2000" spc="155" dirty="0">
                <a:solidFill>
                  <a:srgbClr val="FFFFFF"/>
                </a:solidFill>
                <a:latin typeface="Georgia"/>
                <a:cs typeface="Georgia"/>
              </a:rPr>
              <a:t>receives</a:t>
            </a:r>
            <a:r>
              <a:rPr sz="2000" spc="-215" dirty="0">
                <a:solidFill>
                  <a:srgbClr val="FFFFFF"/>
                </a:solidFill>
                <a:latin typeface="Georgia"/>
                <a:cs typeface="Georgia"/>
              </a:rPr>
              <a:t> </a:t>
            </a:r>
            <a:r>
              <a:rPr sz="2000" spc="145" dirty="0">
                <a:solidFill>
                  <a:srgbClr val="FFFFFF"/>
                </a:solidFill>
                <a:latin typeface="Georgia"/>
                <a:cs typeface="Georgia"/>
              </a:rPr>
              <a:t>the</a:t>
            </a:r>
            <a:r>
              <a:rPr sz="2000" dirty="0">
                <a:solidFill>
                  <a:srgbClr val="FFFFFF"/>
                </a:solidFill>
                <a:latin typeface="Georgia"/>
                <a:cs typeface="Georgia"/>
              </a:rPr>
              <a:t> </a:t>
            </a:r>
            <a:r>
              <a:rPr sz="2000" spc="30" dirty="0">
                <a:solidFill>
                  <a:srgbClr val="FFFFFF"/>
                </a:solidFill>
                <a:latin typeface="Georgia"/>
                <a:cs typeface="Georgia"/>
              </a:rPr>
              <a:t>signals</a:t>
            </a:r>
            <a:r>
              <a:rPr sz="2000" spc="10" dirty="0">
                <a:solidFill>
                  <a:srgbClr val="FFFFFF"/>
                </a:solidFill>
                <a:latin typeface="Georgia"/>
                <a:cs typeface="Georgia"/>
              </a:rPr>
              <a:t> </a:t>
            </a:r>
            <a:r>
              <a:rPr sz="2000" spc="110" dirty="0">
                <a:solidFill>
                  <a:srgbClr val="FFFFFF"/>
                </a:solidFill>
                <a:latin typeface="Georgia"/>
                <a:cs typeface="Georgia"/>
              </a:rPr>
              <a:t>&amp;</a:t>
            </a:r>
            <a:r>
              <a:rPr sz="2000" spc="85" dirty="0">
                <a:solidFill>
                  <a:srgbClr val="FFFFFF"/>
                </a:solidFill>
                <a:latin typeface="Georgia"/>
                <a:cs typeface="Georgia"/>
              </a:rPr>
              <a:t> </a:t>
            </a:r>
            <a:r>
              <a:rPr sz="2000" spc="120" dirty="0">
                <a:solidFill>
                  <a:srgbClr val="FFFFFF"/>
                </a:solidFill>
                <a:latin typeface="Georgia"/>
                <a:cs typeface="Georgia"/>
              </a:rPr>
              <a:t>converts</a:t>
            </a:r>
            <a:r>
              <a:rPr sz="2000" spc="-145" dirty="0">
                <a:solidFill>
                  <a:srgbClr val="FFFFFF"/>
                </a:solidFill>
                <a:latin typeface="Georgia"/>
                <a:cs typeface="Georgia"/>
              </a:rPr>
              <a:t> </a:t>
            </a:r>
            <a:r>
              <a:rPr sz="2000" spc="150" dirty="0">
                <a:solidFill>
                  <a:srgbClr val="FFFFFF"/>
                </a:solidFill>
                <a:latin typeface="Georgia"/>
                <a:cs typeface="Georgia"/>
              </a:rPr>
              <a:t>them</a:t>
            </a:r>
            <a:r>
              <a:rPr sz="2000" spc="-55" dirty="0">
                <a:solidFill>
                  <a:srgbClr val="FFFFFF"/>
                </a:solidFill>
                <a:latin typeface="Georgia"/>
                <a:cs typeface="Georgia"/>
              </a:rPr>
              <a:t> </a:t>
            </a:r>
            <a:r>
              <a:rPr sz="2000" spc="220" dirty="0">
                <a:solidFill>
                  <a:srgbClr val="FFFFFF"/>
                </a:solidFill>
                <a:latin typeface="Georgia"/>
                <a:cs typeface="Georgia"/>
              </a:rPr>
              <a:t>back</a:t>
            </a:r>
            <a:r>
              <a:rPr sz="2000" spc="75" dirty="0">
                <a:solidFill>
                  <a:srgbClr val="FFFFFF"/>
                </a:solidFill>
                <a:latin typeface="Georgia"/>
                <a:cs typeface="Georgia"/>
              </a:rPr>
              <a:t> </a:t>
            </a:r>
            <a:r>
              <a:rPr sz="2000" spc="150" dirty="0">
                <a:solidFill>
                  <a:srgbClr val="FFFFFF"/>
                </a:solidFill>
                <a:latin typeface="Georgia"/>
                <a:cs typeface="Georgia"/>
              </a:rPr>
              <a:t>to</a:t>
            </a:r>
            <a:r>
              <a:rPr sz="2000" spc="-5" dirty="0">
                <a:solidFill>
                  <a:srgbClr val="FFFFFF"/>
                </a:solidFill>
                <a:latin typeface="Georgia"/>
                <a:cs typeface="Georgia"/>
              </a:rPr>
              <a:t> </a:t>
            </a:r>
            <a:r>
              <a:rPr sz="2000" spc="120" dirty="0">
                <a:solidFill>
                  <a:srgbClr val="FFFFFF"/>
                </a:solidFill>
                <a:latin typeface="Georgia"/>
                <a:cs typeface="Georgia"/>
              </a:rPr>
              <a:t>electrical  </a:t>
            </a:r>
            <a:r>
              <a:rPr sz="2000" spc="40" dirty="0">
                <a:solidFill>
                  <a:srgbClr val="FFFFFF"/>
                </a:solidFill>
                <a:latin typeface="Georgia"/>
                <a:cs typeface="Georgia"/>
              </a:rPr>
              <a:t>impulses</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745782" y="4174732"/>
            <a:ext cx="2836897" cy="21042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50339" y="4265612"/>
            <a:ext cx="2838450" cy="16002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9946267" y="6089649"/>
            <a:ext cx="725805" cy="163195"/>
          </a:xfrm>
          <a:prstGeom prst="rect">
            <a:avLst/>
          </a:prstGeom>
        </p:spPr>
        <p:txBody>
          <a:bodyPr vert="horz" wrap="square" lIns="0" tIns="12700" rIns="0" bIns="0" rtlCol="0">
            <a:spAutoFit/>
          </a:bodyPr>
          <a:lstStyle/>
          <a:p>
            <a:pPr marL="12700">
              <a:lnSpc>
                <a:spcPct val="100000"/>
              </a:lnSpc>
              <a:spcBef>
                <a:spcPts val="100"/>
              </a:spcBef>
            </a:pPr>
            <a:r>
              <a:rPr sz="900" spc="60" dirty="0">
                <a:solidFill>
                  <a:srgbClr val="FFFFFF"/>
                </a:solidFill>
                <a:latin typeface="Georgia"/>
                <a:cs typeface="Georgia"/>
              </a:rPr>
              <a:t>Optical</a:t>
            </a:r>
            <a:r>
              <a:rPr sz="900" spc="-70" dirty="0">
                <a:solidFill>
                  <a:srgbClr val="FFFFFF"/>
                </a:solidFill>
                <a:latin typeface="Georgia"/>
                <a:cs typeface="Georgia"/>
              </a:rPr>
              <a:t> </a:t>
            </a:r>
            <a:r>
              <a:rPr sz="900" spc="20" dirty="0">
                <a:solidFill>
                  <a:srgbClr val="FFFFFF"/>
                </a:solidFill>
                <a:latin typeface="Georgia"/>
                <a:cs typeface="Georgia"/>
              </a:rPr>
              <a:t>fiber</a:t>
            </a:r>
            <a:endParaRPr sz="900">
              <a:latin typeface="Georgia"/>
              <a:cs typeface="Georgia"/>
            </a:endParaRPr>
          </a:p>
        </p:txBody>
      </p:sp>
      <p:sp>
        <p:nvSpPr>
          <p:cNvPr id="8" name="object 8"/>
          <p:cNvSpPr txBox="1"/>
          <p:nvPr/>
        </p:nvSpPr>
        <p:spPr>
          <a:xfrm>
            <a:off x="10563617"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05" dirty="0">
                <a:solidFill>
                  <a:srgbClr val="FFFFFF"/>
                </a:solidFill>
                <a:latin typeface="Georgia"/>
                <a:cs typeface="Georgia"/>
              </a:rPr>
              <a:t>74</a:t>
            </a:r>
            <a:endParaRPr sz="2750">
              <a:latin typeface="Georgia"/>
              <a:cs typeface="Georgia"/>
            </a:endParaRPr>
          </a:p>
        </p:txBody>
      </p:sp>
      <p:sp>
        <p:nvSpPr>
          <p:cNvPr id="12" name="Slide Number Placeholder 11">
            <a:extLst>
              <a:ext uri="{FF2B5EF4-FFF2-40B4-BE49-F238E27FC236}">
                <a16:creationId xmlns:a16="http://schemas.microsoft.com/office/drawing/2014/main" id="{7A6A46BB-22C6-81A0-016A-9A96D09BC97D}"/>
              </a:ext>
            </a:extLst>
          </p:cNvPr>
          <p:cNvSpPr>
            <a:spLocks noGrp="1"/>
          </p:cNvSpPr>
          <p:nvPr>
            <p:ph type="sldNum" sz="quarter" idx="12"/>
          </p:nvPr>
        </p:nvSpPr>
        <p:spPr/>
        <p:txBody>
          <a:bodyPr/>
          <a:lstStyle/>
          <a:p>
            <a:fld id="{B38DACB5-71A6-497D-9391-3A4BF49B0DC9}"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7080884" cy="666750"/>
          </a:xfrm>
          <a:prstGeom prst="rect">
            <a:avLst/>
          </a:prstGeom>
        </p:spPr>
        <p:txBody>
          <a:bodyPr vert="horz" wrap="square" lIns="0" tIns="13335" rIns="0" bIns="0" rtlCol="0">
            <a:spAutoFit/>
          </a:bodyPr>
          <a:lstStyle/>
          <a:p>
            <a:pPr marL="12700">
              <a:lnSpc>
                <a:spcPct val="100000"/>
              </a:lnSpc>
              <a:spcBef>
                <a:spcPts val="105"/>
              </a:spcBef>
            </a:pPr>
            <a:r>
              <a:rPr sz="4200" spc="345" dirty="0"/>
              <a:t>Advantages </a:t>
            </a:r>
            <a:r>
              <a:rPr sz="4200" spc="229" dirty="0"/>
              <a:t>of </a:t>
            </a:r>
            <a:r>
              <a:rPr sz="4200" spc="-40" dirty="0"/>
              <a:t>Fiber</a:t>
            </a:r>
            <a:r>
              <a:rPr sz="4200" spc="135" dirty="0"/>
              <a:t> </a:t>
            </a:r>
            <a:r>
              <a:rPr sz="4200" spc="180" dirty="0"/>
              <a:t>Optics</a:t>
            </a:r>
            <a:endParaRPr sz="4200"/>
          </a:p>
        </p:txBody>
      </p:sp>
      <p:sp>
        <p:nvSpPr>
          <p:cNvPr id="3" name="object 3"/>
          <p:cNvSpPr txBox="1"/>
          <p:nvPr/>
        </p:nvSpPr>
        <p:spPr>
          <a:xfrm>
            <a:off x="1183009" y="1958907"/>
            <a:ext cx="7533005" cy="1322705"/>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45" dirty="0">
                <a:solidFill>
                  <a:srgbClr val="FFFFFF"/>
                </a:solidFill>
                <a:latin typeface="Georgia"/>
                <a:cs typeface="Georgia"/>
              </a:rPr>
              <a:t>Fastest</a:t>
            </a:r>
            <a:r>
              <a:rPr sz="2000" spc="-55" dirty="0">
                <a:solidFill>
                  <a:srgbClr val="FFFFFF"/>
                </a:solidFill>
                <a:latin typeface="Georgia"/>
                <a:cs typeface="Georgia"/>
              </a:rPr>
              <a:t> </a:t>
            </a:r>
            <a:r>
              <a:rPr sz="2000" spc="260" dirty="0">
                <a:solidFill>
                  <a:srgbClr val="FFFFFF"/>
                </a:solidFill>
                <a:latin typeface="Georgia"/>
                <a:cs typeface="Georgia"/>
              </a:rPr>
              <a:t>data</a:t>
            </a:r>
            <a:r>
              <a:rPr sz="2000" spc="-70" dirty="0">
                <a:solidFill>
                  <a:srgbClr val="FFFFFF"/>
                </a:solidFill>
                <a:latin typeface="Georgia"/>
                <a:cs typeface="Georgia"/>
              </a:rPr>
              <a:t> </a:t>
            </a:r>
            <a:r>
              <a:rPr sz="2000" spc="5" dirty="0">
                <a:solidFill>
                  <a:srgbClr val="FFFFFF"/>
                </a:solidFill>
                <a:latin typeface="Georgia"/>
                <a:cs typeface="Georgia"/>
              </a:rPr>
              <a:t>transmission</a:t>
            </a:r>
            <a:r>
              <a:rPr sz="2000" spc="-75" dirty="0">
                <a:solidFill>
                  <a:srgbClr val="FFFFFF"/>
                </a:solidFill>
                <a:latin typeface="Georgia"/>
                <a:cs typeface="Georgia"/>
              </a:rPr>
              <a:t> </a:t>
            </a:r>
            <a:r>
              <a:rPr sz="2000" spc="120" dirty="0">
                <a:solidFill>
                  <a:srgbClr val="FFFFFF"/>
                </a:solidFill>
                <a:latin typeface="Georgia"/>
                <a:cs typeface="Georgia"/>
              </a:rPr>
              <a:t>than</a:t>
            </a:r>
            <a:r>
              <a:rPr sz="2000" spc="-5" dirty="0">
                <a:solidFill>
                  <a:srgbClr val="FFFFFF"/>
                </a:solidFill>
                <a:latin typeface="Georgia"/>
                <a:cs typeface="Georgia"/>
              </a:rPr>
              <a:t> </a:t>
            </a:r>
            <a:r>
              <a:rPr sz="2000" spc="105" dirty="0">
                <a:solidFill>
                  <a:srgbClr val="FFFFFF"/>
                </a:solidFill>
                <a:latin typeface="Georgia"/>
                <a:cs typeface="Georgia"/>
              </a:rPr>
              <a:t>other</a:t>
            </a:r>
            <a:r>
              <a:rPr sz="2000" spc="-120" dirty="0">
                <a:solidFill>
                  <a:srgbClr val="FFFFFF"/>
                </a:solidFill>
                <a:latin typeface="Georgia"/>
                <a:cs typeface="Georgia"/>
              </a:rPr>
              <a:t> </a:t>
            </a:r>
            <a:r>
              <a:rPr sz="2000" spc="5" dirty="0">
                <a:solidFill>
                  <a:srgbClr val="FFFFFF"/>
                </a:solidFill>
                <a:latin typeface="Georgia"/>
                <a:cs typeface="Georgia"/>
              </a:rPr>
              <a:t>transmission</a:t>
            </a:r>
            <a:r>
              <a:rPr sz="2000" spc="-75" dirty="0">
                <a:solidFill>
                  <a:srgbClr val="FFFFFF"/>
                </a:solidFill>
                <a:latin typeface="Georgia"/>
                <a:cs typeface="Georgia"/>
              </a:rPr>
              <a:t> </a:t>
            </a:r>
            <a:r>
              <a:rPr sz="2000" spc="175" dirty="0">
                <a:solidFill>
                  <a:srgbClr val="FFFFFF"/>
                </a:solidFill>
                <a:latin typeface="Georgia"/>
                <a:cs typeface="Georgia"/>
              </a:rPr>
              <a:t>media.</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250" dirty="0">
                <a:solidFill>
                  <a:srgbClr val="FFFFFF"/>
                </a:solidFill>
                <a:latin typeface="Georgia"/>
                <a:cs typeface="Georgia"/>
              </a:rPr>
              <a:t>Can</a:t>
            </a:r>
            <a:r>
              <a:rPr sz="2000" dirty="0">
                <a:solidFill>
                  <a:srgbClr val="FFFFFF"/>
                </a:solidFill>
                <a:latin typeface="Georgia"/>
                <a:cs typeface="Georgia"/>
              </a:rPr>
              <a:t> </a:t>
            </a:r>
            <a:r>
              <a:rPr sz="2000" spc="285" dirty="0">
                <a:solidFill>
                  <a:srgbClr val="FFFFFF"/>
                </a:solidFill>
                <a:latin typeface="Georgia"/>
                <a:cs typeface="Georgia"/>
              </a:rPr>
              <a:t>be</a:t>
            </a:r>
            <a:r>
              <a:rPr sz="2000" spc="75" dirty="0">
                <a:solidFill>
                  <a:srgbClr val="FFFFFF"/>
                </a:solidFill>
                <a:latin typeface="Georgia"/>
                <a:cs typeface="Georgia"/>
              </a:rPr>
              <a:t> </a:t>
            </a:r>
            <a:r>
              <a:rPr sz="2000" spc="135" dirty="0">
                <a:solidFill>
                  <a:srgbClr val="FFFFFF"/>
                </a:solidFill>
                <a:latin typeface="Georgia"/>
                <a:cs typeface="Georgia"/>
              </a:rPr>
              <a:t>used</a:t>
            </a:r>
            <a:r>
              <a:rPr sz="2000" spc="70" dirty="0">
                <a:solidFill>
                  <a:srgbClr val="FFFFFF"/>
                </a:solidFill>
                <a:latin typeface="Georgia"/>
                <a:cs typeface="Georgia"/>
              </a:rPr>
              <a:t> </a:t>
            </a:r>
            <a:r>
              <a:rPr sz="2000" dirty="0">
                <a:solidFill>
                  <a:srgbClr val="FFFFFF"/>
                </a:solidFill>
                <a:latin typeface="Georgia"/>
                <a:cs typeface="Georgia"/>
              </a:rPr>
              <a:t>for</a:t>
            </a:r>
            <a:r>
              <a:rPr sz="2000" spc="35" dirty="0">
                <a:solidFill>
                  <a:srgbClr val="FFFFFF"/>
                </a:solidFill>
                <a:latin typeface="Georgia"/>
                <a:cs typeface="Georgia"/>
              </a:rPr>
              <a:t> </a:t>
            </a:r>
            <a:r>
              <a:rPr sz="2000" spc="155" dirty="0">
                <a:solidFill>
                  <a:srgbClr val="FFFFFF"/>
                </a:solidFill>
                <a:latin typeface="Georgia"/>
                <a:cs typeface="Georgia"/>
              </a:rPr>
              <a:t>both</a:t>
            </a:r>
            <a:r>
              <a:rPr sz="2000" spc="-70" dirty="0">
                <a:solidFill>
                  <a:srgbClr val="FFFFFF"/>
                </a:solidFill>
                <a:latin typeface="Georgia"/>
                <a:cs typeface="Georgia"/>
              </a:rPr>
              <a:t> </a:t>
            </a:r>
            <a:r>
              <a:rPr sz="2000" spc="-10" dirty="0">
                <a:solidFill>
                  <a:srgbClr val="FFFFFF"/>
                </a:solidFill>
                <a:latin typeface="Georgia"/>
                <a:cs typeface="Georgia"/>
              </a:rPr>
              <a:t>short</a:t>
            </a:r>
            <a:r>
              <a:rPr sz="2000" spc="100"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125" dirty="0">
                <a:solidFill>
                  <a:srgbClr val="FFFFFF"/>
                </a:solidFill>
                <a:latin typeface="Georgia"/>
                <a:cs typeface="Georgia"/>
              </a:rPr>
              <a:t>long</a:t>
            </a:r>
            <a:r>
              <a:rPr sz="2000" spc="-50" dirty="0">
                <a:solidFill>
                  <a:srgbClr val="FFFFFF"/>
                </a:solidFill>
                <a:latin typeface="Georgia"/>
                <a:cs typeface="Georgia"/>
              </a:rPr>
              <a:t> </a:t>
            </a:r>
            <a:r>
              <a:rPr sz="2000" spc="140" dirty="0">
                <a:solidFill>
                  <a:srgbClr val="FFFFFF"/>
                </a:solidFill>
                <a:latin typeface="Georgia"/>
                <a:cs typeface="Georgia"/>
              </a:rPr>
              <a:t>distance</a:t>
            </a:r>
            <a:r>
              <a:rPr sz="2000" dirty="0">
                <a:solidFill>
                  <a:srgbClr val="FFFFFF"/>
                </a:solidFill>
                <a:latin typeface="Georgia"/>
                <a:cs typeface="Georgia"/>
              </a:rPr>
              <a:t> </a:t>
            </a:r>
            <a:r>
              <a:rPr sz="2000" spc="5" dirty="0">
                <a:solidFill>
                  <a:srgbClr val="FFFFFF"/>
                </a:solidFill>
                <a:latin typeface="Georgia"/>
                <a:cs typeface="Georgia"/>
              </a:rPr>
              <a:t>transmission</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130" dirty="0">
                <a:solidFill>
                  <a:srgbClr val="FFFFFF"/>
                </a:solidFill>
                <a:latin typeface="Georgia"/>
                <a:cs typeface="Georgia"/>
              </a:rPr>
              <a:t>Error </a:t>
            </a:r>
            <a:r>
              <a:rPr sz="2000" spc="110" dirty="0">
                <a:solidFill>
                  <a:srgbClr val="FFFFFF"/>
                </a:solidFill>
                <a:latin typeface="Georgia"/>
                <a:cs typeface="Georgia"/>
              </a:rPr>
              <a:t>free </a:t>
            </a:r>
            <a:r>
              <a:rPr sz="2000" spc="35" dirty="0">
                <a:solidFill>
                  <a:srgbClr val="FFFFFF"/>
                </a:solidFill>
                <a:latin typeface="Georgia"/>
                <a:cs typeface="Georgia"/>
              </a:rPr>
              <a:t>highly </a:t>
            </a:r>
            <a:r>
              <a:rPr sz="2000" spc="150" dirty="0">
                <a:solidFill>
                  <a:srgbClr val="FFFFFF"/>
                </a:solidFill>
                <a:latin typeface="Georgia"/>
                <a:cs typeface="Georgia"/>
              </a:rPr>
              <a:t>secured</a:t>
            </a:r>
            <a:r>
              <a:rPr sz="2000" spc="-265" dirty="0">
                <a:solidFill>
                  <a:srgbClr val="FFFFFF"/>
                </a:solidFill>
                <a:latin typeface="Georgia"/>
                <a:cs typeface="Georgia"/>
              </a:rPr>
              <a:t> </a:t>
            </a:r>
            <a:r>
              <a:rPr sz="2000" spc="5" dirty="0">
                <a:solidFill>
                  <a:srgbClr val="FFFFFF"/>
                </a:solidFill>
                <a:latin typeface="Georgia"/>
                <a:cs typeface="Georgia"/>
              </a:rPr>
              <a:t>transmission</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55" dirty="0">
                <a:solidFill>
                  <a:srgbClr val="FFFFFF"/>
                </a:solidFill>
                <a:latin typeface="Georgia"/>
                <a:cs typeface="Georgia"/>
              </a:rPr>
              <a:t>75</a:t>
            </a:r>
            <a:endParaRPr sz="2750">
              <a:latin typeface="Georgia"/>
              <a:cs typeface="Georgia"/>
            </a:endParaRPr>
          </a:p>
        </p:txBody>
      </p:sp>
      <p:sp>
        <p:nvSpPr>
          <p:cNvPr id="9" name="Slide Number Placeholder 8">
            <a:extLst>
              <a:ext uri="{FF2B5EF4-FFF2-40B4-BE49-F238E27FC236}">
                <a16:creationId xmlns:a16="http://schemas.microsoft.com/office/drawing/2014/main" id="{9757A04B-D03F-82B6-8D27-942E8941E2E6}"/>
              </a:ext>
            </a:extLst>
          </p:cNvPr>
          <p:cNvSpPr>
            <a:spLocks noGrp="1"/>
          </p:cNvSpPr>
          <p:nvPr>
            <p:ph type="sldNum" sz="quarter" idx="12"/>
          </p:nvPr>
        </p:nvSpPr>
        <p:spPr/>
        <p:txBody>
          <a:bodyPr/>
          <a:lstStyle/>
          <a:p>
            <a:fld id="{B38DACB5-71A6-497D-9391-3A4BF49B0DC9}"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A8B1-B476-B667-7B24-17F98FDF4EA5}"/>
              </a:ext>
            </a:extLst>
          </p:cNvPr>
          <p:cNvSpPr>
            <a:spLocks noGrp="1"/>
          </p:cNvSpPr>
          <p:nvPr>
            <p:ph type="title"/>
          </p:nvPr>
        </p:nvSpPr>
        <p:spPr/>
        <p:txBody>
          <a:bodyPr/>
          <a:lstStyle/>
          <a:p>
            <a:r>
              <a:rPr lang="en-US" dirty="0"/>
              <a:t>Distortion</a:t>
            </a:r>
          </a:p>
        </p:txBody>
      </p:sp>
      <p:sp>
        <p:nvSpPr>
          <p:cNvPr id="3" name="Content Placeholder 2">
            <a:extLst>
              <a:ext uri="{FF2B5EF4-FFF2-40B4-BE49-F238E27FC236}">
                <a16:creationId xmlns:a16="http://schemas.microsoft.com/office/drawing/2014/main" id="{10972678-692B-A3B3-0D8D-2E7889A95D3F}"/>
              </a:ext>
            </a:extLst>
          </p:cNvPr>
          <p:cNvSpPr>
            <a:spLocks noGrp="1"/>
          </p:cNvSpPr>
          <p:nvPr>
            <p:ph idx="1"/>
          </p:nvPr>
        </p:nvSpPr>
        <p:spPr>
          <a:xfrm>
            <a:off x="875201" y="1422603"/>
            <a:ext cx="8946541" cy="4195481"/>
          </a:xfrm>
        </p:spPr>
        <p:txBody>
          <a:bodyPr>
            <a:normAutofit/>
          </a:bodyPr>
          <a:lstStyle/>
          <a:p>
            <a:pPr algn="l"/>
            <a:r>
              <a:rPr lang="en-US" i="0" u="none" strike="noStrike" baseline="0" dirty="0">
                <a:latin typeface="+mn-lt"/>
              </a:rPr>
              <a:t>Distortion means that the signal changes its form or shape. </a:t>
            </a:r>
          </a:p>
          <a:p>
            <a:pPr algn="l"/>
            <a:r>
              <a:rPr lang="en-US" i="0" u="none" strike="noStrike" baseline="0" dirty="0">
                <a:latin typeface="+mn-lt"/>
              </a:rPr>
              <a:t>Distortion can occur in a composite signal made of different frequencies. Each signal component has its own propagation speed through a medium and, therefore, its own delay in arriving at the final destination. </a:t>
            </a:r>
          </a:p>
          <a:p>
            <a:pPr algn="l"/>
            <a:r>
              <a:rPr lang="en-US" i="0" u="none" strike="noStrike" baseline="0" dirty="0">
                <a:latin typeface="+mn-lt"/>
              </a:rPr>
              <a:t>Differences in delay may create a difference in phase if the delay is not exactly the same as the period duration.</a:t>
            </a:r>
            <a:endParaRPr lang="en-US" dirty="0">
              <a:latin typeface="+mn-lt"/>
            </a:endParaRPr>
          </a:p>
        </p:txBody>
      </p:sp>
      <p:pic>
        <p:nvPicPr>
          <p:cNvPr id="5" name="Picture 4">
            <a:extLst>
              <a:ext uri="{FF2B5EF4-FFF2-40B4-BE49-F238E27FC236}">
                <a16:creationId xmlns:a16="http://schemas.microsoft.com/office/drawing/2014/main" id="{8CDC7883-041C-061C-8C75-4CE1C0507FD6}"/>
              </a:ext>
            </a:extLst>
          </p:cNvPr>
          <p:cNvPicPr>
            <a:picLocks noChangeAspect="1"/>
          </p:cNvPicPr>
          <p:nvPr/>
        </p:nvPicPr>
        <p:blipFill>
          <a:blip r:embed="rId2"/>
          <a:stretch>
            <a:fillRect/>
          </a:stretch>
        </p:blipFill>
        <p:spPr>
          <a:xfrm>
            <a:off x="5991225" y="4124325"/>
            <a:ext cx="6200775" cy="2733675"/>
          </a:xfrm>
          <a:prstGeom prst="rect">
            <a:avLst/>
          </a:prstGeom>
        </p:spPr>
      </p:pic>
      <p:sp>
        <p:nvSpPr>
          <p:cNvPr id="8" name="Slide Number Placeholder 7">
            <a:extLst>
              <a:ext uri="{FF2B5EF4-FFF2-40B4-BE49-F238E27FC236}">
                <a16:creationId xmlns:a16="http://schemas.microsoft.com/office/drawing/2014/main" id="{A45DB996-A4F4-F858-A62E-E8A872649355}"/>
              </a:ext>
            </a:extLst>
          </p:cNvPr>
          <p:cNvSpPr>
            <a:spLocks noGrp="1"/>
          </p:cNvSpPr>
          <p:nvPr>
            <p:ph type="sldNum" sz="quarter" idx="12"/>
          </p:nvPr>
        </p:nvSpPr>
        <p:spPr/>
        <p:txBody>
          <a:bodyPr/>
          <a:lstStyle/>
          <a:p>
            <a:fld id="{B38DACB5-71A6-497D-9391-3A4BF49B0DC9}" type="slidenum">
              <a:rPr lang="en-US" smtClean="0"/>
              <a:t>7</a:t>
            </a:fld>
            <a:endParaRPr lang="en-US"/>
          </a:p>
        </p:txBody>
      </p:sp>
    </p:spTree>
    <p:extLst>
      <p:ext uri="{BB962C8B-B14F-4D97-AF65-F5344CB8AC3E}">
        <p14:creationId xmlns:p14="http://schemas.microsoft.com/office/powerpoint/2010/main" val="4085686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023225" cy="666750"/>
          </a:xfrm>
          <a:prstGeom prst="rect">
            <a:avLst/>
          </a:prstGeom>
        </p:spPr>
        <p:txBody>
          <a:bodyPr vert="horz" wrap="square" lIns="0" tIns="13335" rIns="0" bIns="0" rtlCol="0">
            <a:spAutoFit/>
          </a:bodyPr>
          <a:lstStyle/>
          <a:p>
            <a:pPr marL="12700">
              <a:lnSpc>
                <a:spcPct val="100000"/>
              </a:lnSpc>
              <a:spcBef>
                <a:spcPts val="105"/>
              </a:spcBef>
            </a:pPr>
            <a:r>
              <a:rPr sz="4200" spc="270" dirty="0"/>
              <a:t>Disadvantages </a:t>
            </a:r>
            <a:r>
              <a:rPr sz="4200" spc="229" dirty="0"/>
              <a:t>of </a:t>
            </a:r>
            <a:r>
              <a:rPr sz="4200" spc="235" dirty="0"/>
              <a:t>Optical</a:t>
            </a:r>
            <a:r>
              <a:rPr sz="4200" dirty="0"/>
              <a:t> </a:t>
            </a:r>
            <a:r>
              <a:rPr sz="4200" spc="-40" dirty="0"/>
              <a:t>Fiber</a:t>
            </a:r>
            <a:endParaRPr sz="4200"/>
          </a:p>
        </p:txBody>
      </p:sp>
      <p:sp>
        <p:nvSpPr>
          <p:cNvPr id="3" name="object 3"/>
          <p:cNvSpPr txBox="1"/>
          <p:nvPr/>
        </p:nvSpPr>
        <p:spPr>
          <a:xfrm>
            <a:off x="1183009" y="1958907"/>
            <a:ext cx="5950585" cy="1322705"/>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70" dirty="0">
                <a:solidFill>
                  <a:srgbClr val="FFFFFF"/>
                </a:solidFill>
                <a:latin typeface="Georgia"/>
                <a:cs typeface="Georgia"/>
              </a:rPr>
              <a:t>Expensive</a:t>
            </a:r>
            <a:r>
              <a:rPr sz="2000" spc="-155" dirty="0">
                <a:solidFill>
                  <a:srgbClr val="FFFFFF"/>
                </a:solidFill>
                <a:latin typeface="Georgia"/>
                <a:cs typeface="Georgia"/>
              </a:rPr>
              <a:t> </a:t>
            </a:r>
            <a:r>
              <a:rPr sz="2000" spc="195" dirty="0">
                <a:solidFill>
                  <a:srgbClr val="FFFFFF"/>
                </a:solidFill>
                <a:latin typeface="Georgia"/>
                <a:cs typeface="Georgia"/>
              </a:rPr>
              <a:t>and</a:t>
            </a:r>
            <a:r>
              <a:rPr sz="2000" spc="70" dirty="0">
                <a:solidFill>
                  <a:srgbClr val="FFFFFF"/>
                </a:solidFill>
                <a:latin typeface="Georgia"/>
                <a:cs typeface="Georgia"/>
              </a:rPr>
              <a:t> </a:t>
            </a:r>
            <a:r>
              <a:rPr sz="2000" spc="15" dirty="0">
                <a:solidFill>
                  <a:srgbClr val="FFFFFF"/>
                </a:solidFill>
                <a:latin typeface="Georgia"/>
                <a:cs typeface="Georgia"/>
              </a:rPr>
              <a:t>difficult</a:t>
            </a:r>
            <a:r>
              <a:rPr sz="2000" spc="-45" dirty="0">
                <a:solidFill>
                  <a:srgbClr val="FFFFFF"/>
                </a:solidFill>
                <a:latin typeface="Georgia"/>
                <a:cs typeface="Georgia"/>
              </a:rPr>
              <a:t> </a:t>
            </a:r>
            <a:r>
              <a:rPr sz="2000" spc="150" dirty="0">
                <a:solidFill>
                  <a:srgbClr val="FFFFFF"/>
                </a:solidFill>
                <a:latin typeface="Georgia"/>
                <a:cs typeface="Georgia"/>
              </a:rPr>
              <a:t>to</a:t>
            </a:r>
            <a:r>
              <a:rPr sz="2000" spc="-15" dirty="0">
                <a:solidFill>
                  <a:srgbClr val="FFFFFF"/>
                </a:solidFill>
                <a:latin typeface="Georgia"/>
                <a:cs typeface="Georgia"/>
              </a:rPr>
              <a:t> </a:t>
            </a:r>
            <a:r>
              <a:rPr sz="2000" spc="-20" dirty="0">
                <a:solidFill>
                  <a:srgbClr val="FFFFFF"/>
                </a:solidFill>
                <a:latin typeface="Georgia"/>
                <a:cs typeface="Georgia"/>
              </a:rPr>
              <a:t>install</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75" dirty="0">
                <a:solidFill>
                  <a:srgbClr val="FFFFFF"/>
                </a:solidFill>
                <a:latin typeface="Georgia"/>
                <a:cs typeface="Georgia"/>
              </a:rPr>
              <a:t>Prone </a:t>
            </a:r>
            <a:r>
              <a:rPr sz="2000" spc="150" dirty="0">
                <a:solidFill>
                  <a:srgbClr val="FFFFFF"/>
                </a:solidFill>
                <a:latin typeface="Georgia"/>
                <a:cs typeface="Georgia"/>
              </a:rPr>
              <a:t>to</a:t>
            </a:r>
            <a:r>
              <a:rPr sz="2000" spc="-95" dirty="0">
                <a:solidFill>
                  <a:srgbClr val="FFFFFF"/>
                </a:solidFill>
                <a:latin typeface="Georgia"/>
                <a:cs typeface="Georgia"/>
              </a:rPr>
              <a:t> </a:t>
            </a:r>
            <a:r>
              <a:rPr sz="2000" spc="300" dirty="0">
                <a:solidFill>
                  <a:srgbClr val="FFFFFF"/>
                </a:solidFill>
                <a:latin typeface="Georgia"/>
                <a:cs typeface="Georgia"/>
              </a:rPr>
              <a:t>damage</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5" dirty="0">
                <a:solidFill>
                  <a:srgbClr val="FFFFFF"/>
                </a:solidFill>
                <a:latin typeface="Georgia"/>
                <a:cs typeface="Georgia"/>
              </a:rPr>
              <a:t>Skilled</a:t>
            </a:r>
            <a:r>
              <a:rPr sz="2000" spc="-5" dirty="0">
                <a:solidFill>
                  <a:srgbClr val="FFFFFF"/>
                </a:solidFill>
                <a:latin typeface="Georgia"/>
                <a:cs typeface="Georgia"/>
              </a:rPr>
              <a:t> </a:t>
            </a:r>
            <a:r>
              <a:rPr sz="2000" spc="130" dirty="0">
                <a:solidFill>
                  <a:srgbClr val="FFFFFF"/>
                </a:solidFill>
                <a:latin typeface="Georgia"/>
                <a:cs typeface="Georgia"/>
              </a:rPr>
              <a:t>technical</a:t>
            </a:r>
            <a:r>
              <a:rPr sz="2000" spc="-145" dirty="0">
                <a:solidFill>
                  <a:srgbClr val="FFFFFF"/>
                </a:solidFill>
                <a:latin typeface="Georgia"/>
                <a:cs typeface="Georgia"/>
              </a:rPr>
              <a:t> </a:t>
            </a:r>
            <a:r>
              <a:rPr sz="2000" spc="185" dirty="0">
                <a:solidFill>
                  <a:srgbClr val="FFFFFF"/>
                </a:solidFill>
                <a:latin typeface="Georgia"/>
                <a:cs typeface="Georgia"/>
              </a:rPr>
              <a:t>manpower</a:t>
            </a:r>
            <a:r>
              <a:rPr sz="2000" spc="-195" dirty="0">
                <a:solidFill>
                  <a:srgbClr val="FFFFFF"/>
                </a:solidFill>
                <a:latin typeface="Georgia"/>
                <a:cs typeface="Georgia"/>
              </a:rPr>
              <a:t> </a:t>
            </a:r>
            <a:r>
              <a:rPr sz="2000" spc="85" dirty="0">
                <a:solidFill>
                  <a:srgbClr val="FFFFFF"/>
                </a:solidFill>
                <a:latin typeface="Georgia"/>
                <a:cs typeface="Georgia"/>
              </a:rPr>
              <a:t>required</a:t>
            </a:r>
            <a:r>
              <a:rPr sz="2000" spc="-80" dirty="0">
                <a:solidFill>
                  <a:srgbClr val="FFFFFF"/>
                </a:solidFill>
                <a:latin typeface="Georgia"/>
                <a:cs typeface="Georgia"/>
              </a:rPr>
              <a:t> </a:t>
            </a:r>
            <a:r>
              <a:rPr sz="2000" spc="150" dirty="0">
                <a:solidFill>
                  <a:srgbClr val="FFFFFF"/>
                </a:solidFill>
                <a:latin typeface="Georgia"/>
                <a:cs typeface="Georgia"/>
              </a:rPr>
              <a:t>to</a:t>
            </a:r>
            <a:r>
              <a:rPr sz="2000" spc="-15" dirty="0">
                <a:solidFill>
                  <a:srgbClr val="FFFFFF"/>
                </a:solidFill>
                <a:latin typeface="Georgia"/>
                <a:cs typeface="Georgia"/>
              </a:rPr>
              <a:t> </a:t>
            </a:r>
            <a:r>
              <a:rPr sz="2000" spc="-20" dirty="0">
                <a:solidFill>
                  <a:srgbClr val="FFFFFF"/>
                </a:solidFill>
                <a:latin typeface="Georgia"/>
                <a:cs typeface="Georgia"/>
              </a:rPr>
              <a:t>install</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05" dirty="0">
                <a:solidFill>
                  <a:srgbClr val="FFFFFF"/>
                </a:solidFill>
                <a:latin typeface="Georgia"/>
                <a:cs typeface="Georgia"/>
              </a:rPr>
              <a:t>76</a:t>
            </a:r>
            <a:endParaRPr sz="2750">
              <a:latin typeface="Georgia"/>
              <a:cs typeface="Georgia"/>
            </a:endParaRPr>
          </a:p>
        </p:txBody>
      </p:sp>
      <p:sp>
        <p:nvSpPr>
          <p:cNvPr id="9" name="Slide Number Placeholder 8">
            <a:extLst>
              <a:ext uri="{FF2B5EF4-FFF2-40B4-BE49-F238E27FC236}">
                <a16:creationId xmlns:a16="http://schemas.microsoft.com/office/drawing/2014/main" id="{18B32AA6-23F5-011B-F11D-C9AC9B88A1AD}"/>
              </a:ext>
            </a:extLst>
          </p:cNvPr>
          <p:cNvSpPr>
            <a:spLocks noGrp="1"/>
          </p:cNvSpPr>
          <p:nvPr>
            <p:ph type="sldNum" sz="quarter" idx="12"/>
          </p:nvPr>
        </p:nvSpPr>
        <p:spPr/>
        <p:txBody>
          <a:bodyPr/>
          <a:lstStyle/>
          <a:p>
            <a:fld id="{B38DACB5-71A6-497D-9391-3A4BF49B0DC9}"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123555" cy="1305560"/>
          </a:xfrm>
          <a:prstGeom prst="rect">
            <a:avLst/>
          </a:prstGeom>
        </p:spPr>
        <p:txBody>
          <a:bodyPr vert="horz" wrap="square" lIns="0" tIns="13335" rIns="0" bIns="0" rtlCol="0">
            <a:spAutoFit/>
          </a:bodyPr>
          <a:lstStyle/>
          <a:p>
            <a:pPr marL="12700" marR="5080">
              <a:lnSpc>
                <a:spcPct val="100000"/>
              </a:lnSpc>
              <a:spcBef>
                <a:spcPts val="105"/>
              </a:spcBef>
            </a:pPr>
            <a:r>
              <a:rPr sz="4200" spc="-405" dirty="0"/>
              <a:t>U</a:t>
            </a:r>
            <a:r>
              <a:rPr sz="4200" spc="190" dirty="0"/>
              <a:t>ngui</a:t>
            </a:r>
            <a:r>
              <a:rPr sz="4200" spc="180" dirty="0"/>
              <a:t>d</a:t>
            </a:r>
            <a:r>
              <a:rPr sz="4200" spc="670" dirty="0"/>
              <a:t>e</a:t>
            </a:r>
            <a:r>
              <a:rPr sz="4200" spc="434" dirty="0"/>
              <a:t>d</a:t>
            </a:r>
            <a:r>
              <a:rPr sz="4200" spc="-175" dirty="0"/>
              <a:t>/</a:t>
            </a:r>
            <a:r>
              <a:rPr sz="4200" spc="-405" dirty="0"/>
              <a:t>U</a:t>
            </a:r>
            <a:r>
              <a:rPr sz="4200" spc="305" dirty="0"/>
              <a:t>n</a:t>
            </a:r>
            <a:r>
              <a:rPr sz="4200" spc="260" dirty="0"/>
              <a:t>b</a:t>
            </a:r>
            <a:r>
              <a:rPr sz="4200" spc="505" dirty="0"/>
              <a:t>o</a:t>
            </a:r>
            <a:r>
              <a:rPr sz="4200" spc="110" dirty="0"/>
              <a:t>u</a:t>
            </a:r>
            <a:r>
              <a:rPr sz="4200" spc="90" dirty="0"/>
              <a:t>n</a:t>
            </a:r>
            <a:r>
              <a:rPr sz="4200" spc="434" dirty="0"/>
              <a:t>d</a:t>
            </a:r>
            <a:r>
              <a:rPr sz="4200" spc="670" dirty="0"/>
              <a:t>e</a:t>
            </a:r>
            <a:r>
              <a:rPr sz="4200" spc="434" dirty="0"/>
              <a:t>d</a:t>
            </a:r>
            <a:r>
              <a:rPr sz="4200" spc="-175" dirty="0"/>
              <a:t>/</a:t>
            </a:r>
            <a:r>
              <a:rPr sz="4200" spc="-55" dirty="0"/>
              <a:t>W</a:t>
            </a:r>
            <a:r>
              <a:rPr sz="4200" spc="-409" dirty="0"/>
              <a:t>i</a:t>
            </a:r>
            <a:r>
              <a:rPr sz="4200" spc="110" dirty="0"/>
              <a:t>r</a:t>
            </a:r>
            <a:r>
              <a:rPr sz="4200" spc="105" dirty="0"/>
              <a:t>e</a:t>
            </a:r>
            <a:r>
              <a:rPr sz="4200" spc="-310" dirty="0"/>
              <a:t>l</a:t>
            </a:r>
            <a:r>
              <a:rPr sz="4200" spc="670" dirty="0"/>
              <a:t>e</a:t>
            </a:r>
            <a:r>
              <a:rPr sz="4200" spc="-175" dirty="0"/>
              <a:t>s</a:t>
            </a:r>
            <a:r>
              <a:rPr sz="4200" spc="-145" dirty="0"/>
              <a:t>s </a:t>
            </a:r>
            <a:r>
              <a:rPr sz="4200" spc="-110" dirty="0">
                <a:latin typeface="Times New Roman"/>
                <a:cs typeface="Times New Roman"/>
              </a:rPr>
              <a:t> </a:t>
            </a:r>
            <a:r>
              <a:rPr sz="4200" spc="-85" dirty="0"/>
              <a:t>Transmission</a:t>
            </a:r>
            <a:r>
              <a:rPr sz="4200" spc="95" dirty="0"/>
              <a:t> </a:t>
            </a:r>
            <a:r>
              <a:rPr sz="4200" spc="275" dirty="0"/>
              <a:t>Media</a:t>
            </a:r>
            <a:endParaRPr sz="4200">
              <a:latin typeface="Times New Roman"/>
              <a:cs typeface="Times New Roman"/>
            </a:endParaRPr>
          </a:p>
        </p:txBody>
      </p:sp>
      <p:sp>
        <p:nvSpPr>
          <p:cNvPr id="3" name="object 3"/>
          <p:cNvSpPr txBox="1"/>
          <p:nvPr/>
        </p:nvSpPr>
        <p:spPr>
          <a:xfrm>
            <a:off x="1183009" y="2079049"/>
            <a:ext cx="8768715" cy="1068705"/>
          </a:xfrm>
          <a:prstGeom prst="rect">
            <a:avLst/>
          </a:prstGeom>
        </p:spPr>
        <p:txBody>
          <a:bodyPr vert="horz" wrap="square" lIns="0" tIns="15875" rIns="0" bIns="0" rtlCol="0">
            <a:spAutoFit/>
          </a:bodyPr>
          <a:lstStyle/>
          <a:p>
            <a:pPr marL="12700">
              <a:lnSpc>
                <a:spcPct val="100000"/>
              </a:lnSpc>
              <a:spcBef>
                <a:spcPts val="125"/>
              </a:spcBef>
              <a:tabLst>
                <a:tab pos="355600" algn="l"/>
                <a:tab pos="4962525" algn="l"/>
              </a:tabLst>
            </a:pPr>
            <a:r>
              <a:rPr sz="1550" spc="295" dirty="0">
                <a:solidFill>
                  <a:srgbClr val="89D0D6"/>
                </a:solidFill>
                <a:latin typeface="Arial"/>
                <a:cs typeface="Arial"/>
              </a:rPr>
              <a:t>	</a:t>
            </a:r>
            <a:r>
              <a:rPr sz="2000" spc="-105" dirty="0">
                <a:solidFill>
                  <a:srgbClr val="FFFFFF"/>
                </a:solidFill>
                <a:latin typeface="Verdana"/>
                <a:cs typeface="Verdana"/>
              </a:rPr>
              <a:t>Those</a:t>
            </a:r>
            <a:r>
              <a:rPr sz="2000" spc="-140" dirty="0">
                <a:solidFill>
                  <a:srgbClr val="FFFFFF"/>
                </a:solidFill>
                <a:latin typeface="Verdana"/>
                <a:cs typeface="Verdana"/>
              </a:rPr>
              <a:t> </a:t>
            </a:r>
            <a:r>
              <a:rPr sz="2000" spc="-100" dirty="0">
                <a:solidFill>
                  <a:srgbClr val="FFFFFF"/>
                </a:solidFill>
                <a:latin typeface="Verdana"/>
                <a:cs typeface="Verdana"/>
              </a:rPr>
              <a:t>transmission</a:t>
            </a:r>
            <a:r>
              <a:rPr sz="2000" spc="-360" dirty="0">
                <a:solidFill>
                  <a:srgbClr val="FFFFFF"/>
                </a:solidFill>
                <a:latin typeface="Verdana"/>
                <a:cs typeface="Verdana"/>
              </a:rPr>
              <a:t> </a:t>
            </a:r>
            <a:r>
              <a:rPr sz="2000" spc="80" dirty="0">
                <a:solidFill>
                  <a:srgbClr val="FFFFFF"/>
                </a:solidFill>
                <a:latin typeface="Verdana"/>
                <a:cs typeface="Verdana"/>
              </a:rPr>
              <a:t>media</a:t>
            </a:r>
            <a:r>
              <a:rPr sz="2000" spc="-360" dirty="0">
                <a:solidFill>
                  <a:srgbClr val="FFFFFF"/>
                </a:solidFill>
                <a:latin typeface="Verdana"/>
                <a:cs typeface="Verdana"/>
              </a:rPr>
              <a:t> </a:t>
            </a:r>
            <a:r>
              <a:rPr sz="2000" spc="-20" dirty="0">
                <a:solidFill>
                  <a:srgbClr val="FFFFFF"/>
                </a:solidFill>
                <a:latin typeface="Verdana"/>
                <a:cs typeface="Verdana"/>
              </a:rPr>
              <a:t>that</a:t>
            </a:r>
            <a:r>
              <a:rPr sz="2000" spc="-185" dirty="0">
                <a:solidFill>
                  <a:srgbClr val="FFFFFF"/>
                </a:solidFill>
                <a:latin typeface="Verdana"/>
                <a:cs typeface="Verdana"/>
              </a:rPr>
              <a:t> </a:t>
            </a:r>
            <a:r>
              <a:rPr sz="2000" dirty="0">
                <a:solidFill>
                  <a:srgbClr val="FFFFFF"/>
                </a:solidFill>
                <a:latin typeface="Verdana"/>
                <a:cs typeface="Verdana"/>
              </a:rPr>
              <a:t>aren’t	</a:t>
            </a:r>
            <a:r>
              <a:rPr sz="2000" spc="80" dirty="0">
                <a:solidFill>
                  <a:srgbClr val="FFFFFF"/>
                </a:solidFill>
                <a:latin typeface="Verdana"/>
                <a:cs typeface="Verdana"/>
              </a:rPr>
              <a:t>bounded</a:t>
            </a:r>
            <a:r>
              <a:rPr sz="2000" spc="-300" dirty="0">
                <a:solidFill>
                  <a:srgbClr val="FFFFFF"/>
                </a:solidFill>
                <a:latin typeface="Verdana"/>
                <a:cs typeface="Verdana"/>
              </a:rPr>
              <a:t> </a:t>
            </a:r>
            <a:r>
              <a:rPr sz="2000" dirty="0">
                <a:solidFill>
                  <a:srgbClr val="FFFFFF"/>
                </a:solidFill>
                <a:latin typeface="Verdana"/>
                <a:cs typeface="Verdana"/>
              </a:rPr>
              <a:t>by</a:t>
            </a:r>
            <a:r>
              <a:rPr sz="2000" spc="-160" dirty="0">
                <a:solidFill>
                  <a:srgbClr val="FFFFFF"/>
                </a:solidFill>
                <a:latin typeface="Verdana"/>
                <a:cs typeface="Verdana"/>
              </a:rPr>
              <a:t> </a:t>
            </a:r>
            <a:r>
              <a:rPr sz="2000" spc="-20" dirty="0">
                <a:solidFill>
                  <a:srgbClr val="FFFFFF"/>
                </a:solidFill>
                <a:latin typeface="Verdana"/>
                <a:cs typeface="Verdana"/>
              </a:rPr>
              <a:t>wire</a:t>
            </a:r>
            <a:r>
              <a:rPr sz="2000" spc="-380" dirty="0">
                <a:solidFill>
                  <a:srgbClr val="FFFFFF"/>
                </a:solidFill>
                <a:latin typeface="Verdana"/>
                <a:cs typeface="Verdana"/>
              </a:rPr>
              <a:t> </a:t>
            </a:r>
            <a:r>
              <a:rPr sz="2000" spc="35" dirty="0">
                <a:solidFill>
                  <a:srgbClr val="FFFFFF"/>
                </a:solidFill>
                <a:latin typeface="Verdana"/>
                <a:cs typeface="Verdana"/>
              </a:rPr>
              <a:t>to</a:t>
            </a:r>
            <a:r>
              <a:rPr sz="2000" spc="-245" dirty="0">
                <a:solidFill>
                  <a:srgbClr val="FFFFFF"/>
                </a:solidFill>
                <a:latin typeface="Verdana"/>
                <a:cs typeface="Verdana"/>
              </a:rPr>
              <a:t> </a:t>
            </a:r>
            <a:r>
              <a:rPr sz="2000" spc="-20" dirty="0">
                <a:solidFill>
                  <a:srgbClr val="FFFFFF"/>
                </a:solidFill>
                <a:latin typeface="Verdana"/>
                <a:cs typeface="Verdana"/>
              </a:rPr>
              <a:t>send</a:t>
            </a:r>
            <a:r>
              <a:rPr sz="2000" spc="-160" dirty="0">
                <a:solidFill>
                  <a:srgbClr val="FFFFFF"/>
                </a:solidFill>
                <a:latin typeface="Verdana"/>
                <a:cs typeface="Verdana"/>
              </a:rPr>
              <a:t> </a:t>
            </a:r>
            <a:r>
              <a:rPr sz="2000" spc="114" dirty="0">
                <a:solidFill>
                  <a:srgbClr val="FFFFFF"/>
                </a:solidFill>
                <a:latin typeface="Verdana"/>
                <a:cs typeface="Verdana"/>
              </a:rPr>
              <a:t>data</a:t>
            </a:r>
            <a:endParaRPr sz="2000">
              <a:latin typeface="Verdana"/>
              <a:cs typeface="Verdana"/>
            </a:endParaRPr>
          </a:p>
          <a:p>
            <a:pPr marL="355600">
              <a:lnSpc>
                <a:spcPct val="100000"/>
              </a:lnSpc>
              <a:spcBef>
                <a:spcPts val="5"/>
              </a:spcBef>
            </a:pPr>
            <a:r>
              <a:rPr sz="2000" spc="30" dirty="0">
                <a:solidFill>
                  <a:srgbClr val="FFFFFF"/>
                </a:solidFill>
                <a:latin typeface="Georgia"/>
                <a:cs typeface="Georgia"/>
              </a:rPr>
              <a:t>from</a:t>
            </a:r>
            <a:r>
              <a:rPr sz="2000" spc="10" dirty="0">
                <a:solidFill>
                  <a:srgbClr val="FFFFFF"/>
                </a:solidFill>
                <a:latin typeface="Georgia"/>
                <a:cs typeface="Georgia"/>
              </a:rPr>
              <a:t> </a:t>
            </a:r>
            <a:r>
              <a:rPr sz="2000" spc="114" dirty="0">
                <a:solidFill>
                  <a:srgbClr val="FFFFFF"/>
                </a:solidFill>
                <a:latin typeface="Georgia"/>
                <a:cs typeface="Georgia"/>
              </a:rPr>
              <a:t>source</a:t>
            </a:r>
            <a:r>
              <a:rPr sz="2000" spc="75" dirty="0">
                <a:solidFill>
                  <a:srgbClr val="FFFFFF"/>
                </a:solidFill>
                <a:latin typeface="Georgia"/>
                <a:cs typeface="Georgia"/>
              </a:rPr>
              <a:t> </a:t>
            </a:r>
            <a:r>
              <a:rPr sz="2000" spc="150" dirty="0">
                <a:solidFill>
                  <a:srgbClr val="FFFFFF"/>
                </a:solidFill>
                <a:latin typeface="Georgia"/>
                <a:cs typeface="Georgia"/>
              </a:rPr>
              <a:t>to</a:t>
            </a:r>
            <a:r>
              <a:rPr sz="2000" spc="-15" dirty="0">
                <a:solidFill>
                  <a:srgbClr val="FFFFFF"/>
                </a:solidFill>
                <a:latin typeface="Georgia"/>
                <a:cs typeface="Georgia"/>
              </a:rPr>
              <a:t> </a:t>
            </a:r>
            <a:r>
              <a:rPr sz="2000" spc="85" dirty="0">
                <a:solidFill>
                  <a:srgbClr val="FFFFFF"/>
                </a:solidFill>
                <a:latin typeface="Georgia"/>
                <a:cs typeface="Georgia"/>
              </a:rPr>
              <a:t>destination</a:t>
            </a:r>
            <a:r>
              <a:rPr sz="2000" spc="-220" dirty="0">
                <a:solidFill>
                  <a:srgbClr val="FFFFFF"/>
                </a:solidFill>
                <a:latin typeface="Georgia"/>
                <a:cs typeface="Georgia"/>
              </a:rPr>
              <a:t> </a:t>
            </a:r>
            <a:r>
              <a:rPr sz="2000" spc="-110" dirty="0">
                <a:solidFill>
                  <a:srgbClr val="FFFFFF"/>
                </a:solidFill>
                <a:latin typeface="Georgia"/>
                <a:cs typeface="Georgia"/>
              </a:rPr>
              <a:t>is</a:t>
            </a:r>
            <a:r>
              <a:rPr sz="2000" dirty="0">
                <a:solidFill>
                  <a:srgbClr val="FFFFFF"/>
                </a:solidFill>
                <a:latin typeface="Georgia"/>
                <a:cs typeface="Georgia"/>
              </a:rPr>
              <a:t> </a:t>
            </a:r>
            <a:r>
              <a:rPr sz="2000" spc="40" dirty="0">
                <a:solidFill>
                  <a:srgbClr val="FFFFFF"/>
                </a:solidFill>
                <a:latin typeface="Georgia"/>
                <a:cs typeface="Georgia"/>
              </a:rPr>
              <a:t>wireless</a:t>
            </a:r>
            <a:r>
              <a:rPr sz="2000" spc="-145" dirty="0">
                <a:solidFill>
                  <a:srgbClr val="FFFFFF"/>
                </a:solidFill>
                <a:latin typeface="Georgia"/>
                <a:cs typeface="Georgia"/>
              </a:rPr>
              <a:t> </a:t>
            </a:r>
            <a:r>
              <a:rPr sz="2000" spc="5" dirty="0">
                <a:solidFill>
                  <a:srgbClr val="FFFFFF"/>
                </a:solidFill>
                <a:latin typeface="Georgia"/>
                <a:cs typeface="Georgia"/>
              </a:rPr>
              <a:t>transmission</a:t>
            </a:r>
            <a:r>
              <a:rPr sz="2000" spc="-150" dirty="0">
                <a:solidFill>
                  <a:srgbClr val="FFFFFF"/>
                </a:solidFill>
                <a:latin typeface="Georgia"/>
                <a:cs typeface="Georgia"/>
              </a:rPr>
              <a:t> </a:t>
            </a:r>
            <a:r>
              <a:rPr sz="2000" spc="175" dirty="0">
                <a:solidFill>
                  <a:srgbClr val="FFFFFF"/>
                </a:solidFill>
                <a:latin typeface="Georgia"/>
                <a:cs typeface="Georgia"/>
              </a:rPr>
              <a:t>media.</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90" dirty="0">
                <a:solidFill>
                  <a:srgbClr val="FFFFFF"/>
                </a:solidFill>
                <a:latin typeface="Georgia"/>
                <a:cs typeface="Georgia"/>
              </a:rPr>
              <a:t>Data </a:t>
            </a:r>
            <a:r>
              <a:rPr sz="2000" spc="70" dirty="0">
                <a:solidFill>
                  <a:srgbClr val="FFFFFF"/>
                </a:solidFill>
                <a:latin typeface="Georgia"/>
                <a:cs typeface="Georgia"/>
              </a:rPr>
              <a:t>flow </a:t>
            </a:r>
            <a:r>
              <a:rPr sz="2000" spc="-45" dirty="0">
                <a:solidFill>
                  <a:srgbClr val="FFFFFF"/>
                </a:solidFill>
                <a:latin typeface="Georgia"/>
                <a:cs typeface="Georgia"/>
              </a:rPr>
              <a:t>in</a:t>
            </a:r>
            <a:r>
              <a:rPr sz="2000" spc="-325" dirty="0">
                <a:solidFill>
                  <a:srgbClr val="FFFFFF"/>
                </a:solidFill>
                <a:latin typeface="Georgia"/>
                <a:cs typeface="Georgia"/>
              </a:rPr>
              <a:t> </a:t>
            </a:r>
            <a:r>
              <a:rPr sz="2000" spc="135" dirty="0">
                <a:solidFill>
                  <a:srgbClr val="FFFFFF"/>
                </a:solidFill>
                <a:latin typeface="Georgia"/>
                <a:cs typeface="Georgia"/>
              </a:rPr>
              <a:t>atmosphere.</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90" dirty="0">
                <a:solidFill>
                  <a:srgbClr val="FFFFFF"/>
                </a:solidFill>
                <a:latin typeface="Georgia"/>
                <a:cs typeface="Georgia"/>
              </a:rPr>
              <a:t>77</a:t>
            </a:r>
            <a:endParaRPr sz="2750">
              <a:latin typeface="Georgia"/>
              <a:cs typeface="Georgia"/>
            </a:endParaRPr>
          </a:p>
        </p:txBody>
      </p:sp>
      <p:sp>
        <p:nvSpPr>
          <p:cNvPr id="9" name="Slide Number Placeholder 8">
            <a:extLst>
              <a:ext uri="{FF2B5EF4-FFF2-40B4-BE49-F238E27FC236}">
                <a16:creationId xmlns:a16="http://schemas.microsoft.com/office/drawing/2014/main" id="{C80B4442-D1DF-3048-04C7-DAD834B64142}"/>
              </a:ext>
            </a:extLst>
          </p:cNvPr>
          <p:cNvSpPr>
            <a:spLocks noGrp="1"/>
          </p:cNvSpPr>
          <p:nvPr>
            <p:ph type="sldNum" sz="quarter" idx="12"/>
          </p:nvPr>
        </p:nvSpPr>
        <p:spPr/>
        <p:txBody>
          <a:bodyPr/>
          <a:lstStyle/>
          <a:p>
            <a:fld id="{B38DACB5-71A6-497D-9391-3A4BF49B0DC9}"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7493000" cy="1305560"/>
          </a:xfrm>
          <a:prstGeom prst="rect">
            <a:avLst/>
          </a:prstGeom>
        </p:spPr>
        <p:txBody>
          <a:bodyPr vert="horz" wrap="square" lIns="0" tIns="13335" rIns="0" bIns="0" rtlCol="0">
            <a:spAutoFit/>
          </a:bodyPr>
          <a:lstStyle/>
          <a:p>
            <a:pPr marL="12700" marR="5080">
              <a:lnSpc>
                <a:spcPct val="100000"/>
              </a:lnSpc>
              <a:spcBef>
                <a:spcPts val="105"/>
              </a:spcBef>
            </a:pPr>
            <a:r>
              <a:rPr sz="4200" spc="65" dirty="0"/>
              <a:t>Types </a:t>
            </a:r>
            <a:r>
              <a:rPr sz="4200" spc="229" dirty="0"/>
              <a:t>of </a:t>
            </a:r>
            <a:r>
              <a:rPr sz="4200" spc="-30" dirty="0"/>
              <a:t>Wireless </a:t>
            </a:r>
            <a:r>
              <a:rPr sz="4200" spc="-85" dirty="0"/>
              <a:t>Transmission  </a:t>
            </a:r>
            <a:r>
              <a:rPr sz="4200" spc="275" dirty="0"/>
              <a:t>Media</a:t>
            </a:r>
            <a:endParaRPr sz="4200"/>
          </a:p>
        </p:txBody>
      </p:sp>
      <p:sp>
        <p:nvSpPr>
          <p:cNvPr id="3" name="object 3"/>
          <p:cNvSpPr txBox="1"/>
          <p:nvPr/>
        </p:nvSpPr>
        <p:spPr>
          <a:xfrm>
            <a:off x="1183009" y="1958907"/>
            <a:ext cx="3981450" cy="1778692"/>
          </a:xfrm>
          <a:prstGeom prst="rect">
            <a:avLst/>
          </a:prstGeom>
        </p:spPr>
        <p:txBody>
          <a:bodyPr vert="horz" wrap="square" lIns="0" tIns="135890" rIns="0" bIns="0" rtlCol="0">
            <a:spAutoFit/>
          </a:bodyPr>
          <a:lstStyle/>
          <a:p>
            <a:pPr marL="298450" indent="-285750">
              <a:lnSpc>
                <a:spcPct val="100000"/>
              </a:lnSpc>
              <a:spcBef>
                <a:spcPts val="1070"/>
              </a:spcBef>
              <a:buFont typeface="Arial" panose="020B0604020202020204" pitchFamily="34" charset="0"/>
              <a:buChar char="•"/>
              <a:tabLst>
                <a:tab pos="355600" algn="l"/>
              </a:tabLst>
            </a:pPr>
            <a:r>
              <a:rPr sz="2000" spc="155" dirty="0">
                <a:solidFill>
                  <a:srgbClr val="FFFFFF"/>
                </a:solidFill>
                <a:latin typeface="Georgia"/>
                <a:cs typeface="Georgia"/>
              </a:rPr>
              <a:t>Microwave</a:t>
            </a:r>
            <a:r>
              <a:rPr sz="2000" spc="-229" dirty="0">
                <a:solidFill>
                  <a:srgbClr val="FFFFFF"/>
                </a:solidFill>
                <a:latin typeface="Georgia"/>
                <a:cs typeface="Georgia"/>
              </a:rPr>
              <a:t> </a:t>
            </a:r>
            <a:r>
              <a:rPr sz="2000" spc="80" dirty="0">
                <a:solidFill>
                  <a:srgbClr val="FFFFFF"/>
                </a:solidFill>
                <a:latin typeface="Georgia"/>
                <a:cs typeface="Georgia"/>
              </a:rPr>
              <a:t>system</a:t>
            </a:r>
            <a:endParaRPr lang="en-US" sz="2000" spc="80" dirty="0">
              <a:solidFill>
                <a:srgbClr val="FFFFFF"/>
              </a:solidFill>
              <a:latin typeface="Georgia"/>
              <a:cs typeface="Georgia"/>
            </a:endParaRPr>
          </a:p>
          <a:p>
            <a:pPr marL="298450" indent="-285750">
              <a:lnSpc>
                <a:spcPct val="100000"/>
              </a:lnSpc>
              <a:spcBef>
                <a:spcPts val="1070"/>
              </a:spcBef>
              <a:buFont typeface="Arial" panose="020B0604020202020204" pitchFamily="34" charset="0"/>
              <a:buChar char="•"/>
              <a:tabLst>
                <a:tab pos="355600" algn="l"/>
              </a:tabLst>
            </a:pPr>
            <a:r>
              <a:rPr lang="en-US" sz="2000" spc="80" dirty="0">
                <a:solidFill>
                  <a:srgbClr val="FFFFFF"/>
                </a:solidFill>
                <a:latin typeface="Georgia"/>
                <a:cs typeface="Georgia"/>
              </a:rPr>
              <a:t>Radio Transmission</a:t>
            </a:r>
            <a:endParaRPr sz="2000" dirty="0">
              <a:latin typeface="Georgia"/>
              <a:cs typeface="Georgia"/>
            </a:endParaRPr>
          </a:p>
          <a:p>
            <a:pPr marL="298450" indent="-285750">
              <a:lnSpc>
                <a:spcPct val="100000"/>
              </a:lnSpc>
              <a:spcBef>
                <a:spcPts val="980"/>
              </a:spcBef>
              <a:buFont typeface="Arial" panose="020B0604020202020204" pitchFamily="34" charset="0"/>
              <a:buChar char="•"/>
              <a:tabLst>
                <a:tab pos="355600" algn="l"/>
              </a:tabLst>
            </a:pPr>
            <a:r>
              <a:rPr sz="2000" spc="15" dirty="0">
                <a:solidFill>
                  <a:srgbClr val="FFFFFF"/>
                </a:solidFill>
                <a:latin typeface="Georgia"/>
                <a:cs typeface="Georgia"/>
              </a:rPr>
              <a:t>Infrared</a:t>
            </a:r>
            <a:endParaRPr sz="2000" dirty="0">
              <a:latin typeface="Georgia"/>
              <a:cs typeface="Georgia"/>
            </a:endParaRPr>
          </a:p>
          <a:p>
            <a:pPr marL="298450" indent="-285750">
              <a:lnSpc>
                <a:spcPct val="100000"/>
              </a:lnSpc>
              <a:spcBef>
                <a:spcPts val="1055"/>
              </a:spcBef>
              <a:buFont typeface="Arial" panose="020B0604020202020204" pitchFamily="34" charset="0"/>
              <a:buChar char="•"/>
              <a:tabLst>
                <a:tab pos="355600" algn="l"/>
              </a:tabLst>
            </a:pPr>
            <a:r>
              <a:rPr sz="2000" spc="60" dirty="0">
                <a:solidFill>
                  <a:srgbClr val="FFFFFF"/>
                </a:solidFill>
                <a:latin typeface="Georgia"/>
                <a:cs typeface="Georgia"/>
              </a:rPr>
              <a:t>Satellite</a:t>
            </a:r>
            <a:r>
              <a:rPr sz="2000" spc="-235" dirty="0">
                <a:solidFill>
                  <a:srgbClr val="FFFFFF"/>
                </a:solidFill>
                <a:latin typeface="Georgia"/>
                <a:cs typeface="Georgia"/>
              </a:rPr>
              <a:t> </a:t>
            </a:r>
            <a:r>
              <a:rPr sz="2000" spc="135" dirty="0">
                <a:solidFill>
                  <a:srgbClr val="FFFFFF"/>
                </a:solidFill>
                <a:latin typeface="Georgia"/>
                <a:cs typeface="Georgia"/>
              </a:rPr>
              <a:t>Communication,etc.</a:t>
            </a:r>
            <a:endParaRPr sz="2000" dirty="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60" dirty="0">
                <a:solidFill>
                  <a:srgbClr val="FFFFFF"/>
                </a:solidFill>
                <a:latin typeface="Georgia"/>
                <a:cs typeface="Georgia"/>
              </a:rPr>
              <a:t>78</a:t>
            </a:r>
            <a:endParaRPr sz="2750">
              <a:latin typeface="Georgia"/>
              <a:cs typeface="Georgia"/>
            </a:endParaRPr>
          </a:p>
        </p:txBody>
      </p:sp>
      <p:sp>
        <p:nvSpPr>
          <p:cNvPr id="9" name="Slide Number Placeholder 8">
            <a:extLst>
              <a:ext uri="{FF2B5EF4-FFF2-40B4-BE49-F238E27FC236}">
                <a16:creationId xmlns:a16="http://schemas.microsoft.com/office/drawing/2014/main" id="{A0CE8BF2-D901-52AE-42A6-A2D6F443D7AA}"/>
              </a:ext>
            </a:extLst>
          </p:cNvPr>
          <p:cNvSpPr>
            <a:spLocks noGrp="1"/>
          </p:cNvSpPr>
          <p:nvPr>
            <p:ph type="sldNum" sz="quarter" idx="12"/>
          </p:nvPr>
        </p:nvSpPr>
        <p:spPr/>
        <p:txBody>
          <a:bodyPr/>
          <a:lstStyle/>
          <a:p>
            <a:fld id="{B38DACB5-71A6-497D-9391-3A4BF49B0DC9}"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356368" cy="659796"/>
          </a:xfrm>
          <a:prstGeom prst="rect">
            <a:avLst/>
          </a:prstGeom>
        </p:spPr>
        <p:txBody>
          <a:bodyPr vert="horz" wrap="square" lIns="0" tIns="13335" rIns="0" bIns="0" rtlCol="0">
            <a:spAutoFit/>
          </a:bodyPr>
          <a:lstStyle/>
          <a:p>
            <a:pPr marL="12700">
              <a:lnSpc>
                <a:spcPct val="100000"/>
              </a:lnSpc>
              <a:spcBef>
                <a:spcPts val="105"/>
              </a:spcBef>
            </a:pPr>
            <a:r>
              <a:rPr sz="4200" spc="290" dirty="0"/>
              <a:t>Microwave</a:t>
            </a:r>
            <a:r>
              <a:rPr lang="en-US" spc="-60" dirty="0"/>
              <a:t> </a:t>
            </a:r>
            <a:r>
              <a:rPr sz="4200" spc="90" dirty="0"/>
              <a:t>System</a:t>
            </a:r>
            <a:endParaRPr sz="4200" dirty="0"/>
          </a:p>
        </p:txBody>
      </p:sp>
      <p:sp>
        <p:nvSpPr>
          <p:cNvPr id="3" name="object 3"/>
          <p:cNvSpPr txBox="1"/>
          <p:nvPr/>
        </p:nvSpPr>
        <p:spPr>
          <a:xfrm>
            <a:off x="1183009" y="2079048"/>
            <a:ext cx="9380605" cy="4068421"/>
          </a:xfrm>
          <a:prstGeom prst="rect">
            <a:avLst/>
          </a:prstGeom>
        </p:spPr>
        <p:txBody>
          <a:bodyPr vert="horz" wrap="square" lIns="0" tIns="15875" rIns="0" bIns="0" rtlCol="0">
            <a:spAutoFit/>
          </a:bodyPr>
          <a:lstStyle/>
          <a:p>
            <a:pPr marL="355600" marR="233045" indent="-343535" algn="just">
              <a:lnSpc>
                <a:spcPct val="100000"/>
              </a:lnSpc>
              <a:spcBef>
                <a:spcPts val="125"/>
              </a:spcBef>
              <a:buFont typeface="Arial" panose="020B0604020202020204" pitchFamily="34" charset="0"/>
              <a:buChar char="•"/>
              <a:tabLst>
                <a:tab pos="355600" algn="l"/>
              </a:tabLst>
            </a:pPr>
            <a:r>
              <a:rPr sz="2000" spc="-15" dirty="0">
                <a:solidFill>
                  <a:srgbClr val="FFFFFF"/>
                </a:solidFill>
                <a:cs typeface="Georgia"/>
              </a:rPr>
              <a:t>Uses</a:t>
            </a:r>
            <a:r>
              <a:rPr sz="2000" spc="85" dirty="0">
                <a:solidFill>
                  <a:srgbClr val="FFFFFF"/>
                </a:solidFill>
                <a:cs typeface="Georgia"/>
              </a:rPr>
              <a:t> </a:t>
            </a:r>
            <a:r>
              <a:rPr sz="2000" spc="130" dirty="0">
                <a:solidFill>
                  <a:srgbClr val="FFFFFF"/>
                </a:solidFill>
                <a:cs typeface="Georgia"/>
              </a:rPr>
              <a:t>very</a:t>
            </a:r>
            <a:r>
              <a:rPr sz="2000" spc="10" dirty="0">
                <a:solidFill>
                  <a:srgbClr val="FFFFFF"/>
                </a:solidFill>
                <a:cs typeface="Georgia"/>
              </a:rPr>
              <a:t> </a:t>
            </a:r>
            <a:r>
              <a:rPr sz="2000" spc="70" dirty="0">
                <a:solidFill>
                  <a:srgbClr val="FFFFFF"/>
                </a:solidFill>
                <a:cs typeface="Georgia"/>
              </a:rPr>
              <a:t>high</a:t>
            </a:r>
            <a:r>
              <a:rPr sz="2000" spc="-140" dirty="0">
                <a:solidFill>
                  <a:srgbClr val="FFFFFF"/>
                </a:solidFill>
                <a:cs typeface="Georgia"/>
              </a:rPr>
              <a:t> </a:t>
            </a:r>
            <a:r>
              <a:rPr sz="2000" spc="135" dirty="0">
                <a:solidFill>
                  <a:srgbClr val="FFFFFF"/>
                </a:solidFill>
                <a:cs typeface="Georgia"/>
              </a:rPr>
              <a:t>frequency</a:t>
            </a:r>
            <a:r>
              <a:rPr sz="2000" spc="85" dirty="0">
                <a:solidFill>
                  <a:srgbClr val="FFFFFF"/>
                </a:solidFill>
                <a:cs typeface="Georgia"/>
              </a:rPr>
              <a:t> </a:t>
            </a:r>
            <a:r>
              <a:rPr sz="2000" spc="100" dirty="0">
                <a:solidFill>
                  <a:srgbClr val="FFFFFF"/>
                </a:solidFill>
                <a:cs typeface="Georgia"/>
              </a:rPr>
              <a:t>radio</a:t>
            </a:r>
            <a:r>
              <a:rPr sz="2000" spc="-80" dirty="0">
                <a:solidFill>
                  <a:srgbClr val="FFFFFF"/>
                </a:solidFill>
                <a:cs typeface="Georgia"/>
              </a:rPr>
              <a:t> </a:t>
            </a:r>
            <a:r>
              <a:rPr sz="2000" spc="40" dirty="0">
                <a:solidFill>
                  <a:srgbClr val="FFFFFF"/>
                </a:solidFill>
                <a:cs typeface="Georgia"/>
              </a:rPr>
              <a:t>signal</a:t>
            </a:r>
            <a:r>
              <a:rPr sz="2000" spc="95" dirty="0">
                <a:solidFill>
                  <a:srgbClr val="FFFFFF"/>
                </a:solidFill>
                <a:cs typeface="Georgia"/>
              </a:rPr>
              <a:t> </a:t>
            </a:r>
            <a:r>
              <a:rPr sz="2000" spc="150" dirty="0">
                <a:solidFill>
                  <a:srgbClr val="FFFFFF"/>
                </a:solidFill>
                <a:cs typeface="Georgia"/>
              </a:rPr>
              <a:t>to</a:t>
            </a:r>
            <a:r>
              <a:rPr sz="2000" spc="-5" dirty="0">
                <a:solidFill>
                  <a:srgbClr val="FFFFFF"/>
                </a:solidFill>
                <a:cs typeface="Georgia"/>
              </a:rPr>
              <a:t> </a:t>
            </a:r>
            <a:r>
              <a:rPr sz="2000" spc="10" dirty="0">
                <a:solidFill>
                  <a:srgbClr val="FFFFFF"/>
                </a:solidFill>
                <a:cs typeface="Georgia"/>
              </a:rPr>
              <a:t>transmit</a:t>
            </a:r>
            <a:r>
              <a:rPr sz="2000" spc="-114" dirty="0">
                <a:solidFill>
                  <a:srgbClr val="FFFFFF"/>
                </a:solidFill>
                <a:cs typeface="Georgia"/>
              </a:rPr>
              <a:t> </a:t>
            </a:r>
            <a:r>
              <a:rPr sz="2000" spc="260" dirty="0">
                <a:solidFill>
                  <a:srgbClr val="FFFFFF"/>
                </a:solidFill>
                <a:cs typeface="Georgia"/>
              </a:rPr>
              <a:t>data</a:t>
            </a:r>
            <a:r>
              <a:rPr sz="2000" spc="-60" dirty="0">
                <a:solidFill>
                  <a:srgbClr val="FFFFFF"/>
                </a:solidFill>
                <a:cs typeface="Georgia"/>
              </a:rPr>
              <a:t> </a:t>
            </a:r>
            <a:r>
              <a:rPr sz="2000" spc="80" dirty="0">
                <a:solidFill>
                  <a:srgbClr val="FFFFFF"/>
                </a:solidFill>
                <a:cs typeface="Georgia"/>
              </a:rPr>
              <a:t>through</a:t>
            </a:r>
            <a:r>
              <a:rPr sz="2000" spc="10" dirty="0">
                <a:solidFill>
                  <a:srgbClr val="FFFFFF"/>
                </a:solidFill>
                <a:cs typeface="Georgia"/>
              </a:rPr>
              <a:t> </a:t>
            </a:r>
            <a:r>
              <a:rPr sz="2000" spc="145" dirty="0">
                <a:solidFill>
                  <a:srgbClr val="FFFFFF"/>
                </a:solidFill>
                <a:cs typeface="Georgia"/>
              </a:rPr>
              <a:t>the  </a:t>
            </a:r>
            <a:r>
              <a:rPr sz="2000" dirty="0">
                <a:solidFill>
                  <a:srgbClr val="FFFFFF"/>
                </a:solidFill>
                <a:cs typeface="Georgia"/>
              </a:rPr>
              <a:t>air.</a:t>
            </a:r>
            <a:endParaRPr sz="2000" dirty="0">
              <a:cs typeface="Georgia"/>
            </a:endParaRPr>
          </a:p>
          <a:p>
            <a:pPr marL="355600" indent="-342900" algn="just">
              <a:lnSpc>
                <a:spcPct val="100000"/>
              </a:lnSpc>
              <a:spcBef>
                <a:spcPts val="985"/>
              </a:spcBef>
              <a:buFont typeface="Arial" panose="020B0604020202020204" pitchFamily="34" charset="0"/>
              <a:buChar char="•"/>
              <a:tabLst>
                <a:tab pos="355600" algn="l"/>
              </a:tabLst>
            </a:pPr>
            <a:r>
              <a:rPr sz="2000" spc="-10" dirty="0">
                <a:solidFill>
                  <a:srgbClr val="FFFFFF"/>
                </a:solidFill>
                <a:cs typeface="Georgia"/>
              </a:rPr>
              <a:t>Transmitter</a:t>
            </a:r>
            <a:r>
              <a:rPr sz="2000" spc="-195" dirty="0">
                <a:solidFill>
                  <a:srgbClr val="FFFFFF"/>
                </a:solidFill>
                <a:cs typeface="Georgia"/>
              </a:rPr>
              <a:t> </a:t>
            </a:r>
            <a:r>
              <a:rPr sz="2000" spc="195" dirty="0">
                <a:solidFill>
                  <a:srgbClr val="FFFFFF"/>
                </a:solidFill>
                <a:cs typeface="Georgia"/>
              </a:rPr>
              <a:t>and</a:t>
            </a:r>
            <a:r>
              <a:rPr sz="2000" spc="80" dirty="0">
                <a:solidFill>
                  <a:srgbClr val="FFFFFF"/>
                </a:solidFill>
                <a:cs typeface="Georgia"/>
              </a:rPr>
              <a:t> </a:t>
            </a:r>
            <a:r>
              <a:rPr sz="2000" spc="140" dirty="0">
                <a:solidFill>
                  <a:srgbClr val="FFFFFF"/>
                </a:solidFill>
                <a:cs typeface="Georgia"/>
              </a:rPr>
              <a:t>receiver</a:t>
            </a:r>
            <a:r>
              <a:rPr sz="2000" spc="-195" dirty="0">
                <a:solidFill>
                  <a:srgbClr val="FFFFFF"/>
                </a:solidFill>
                <a:cs typeface="Georgia"/>
              </a:rPr>
              <a:t> </a:t>
            </a:r>
            <a:r>
              <a:rPr sz="2000" spc="125" dirty="0">
                <a:solidFill>
                  <a:srgbClr val="FFFFFF"/>
                </a:solidFill>
                <a:cs typeface="Georgia"/>
              </a:rPr>
              <a:t>of</a:t>
            </a:r>
            <a:r>
              <a:rPr sz="2000" spc="5" dirty="0">
                <a:solidFill>
                  <a:srgbClr val="FFFFFF"/>
                </a:solidFill>
                <a:cs typeface="Georgia"/>
              </a:rPr>
              <a:t> </a:t>
            </a:r>
            <a:r>
              <a:rPr sz="2000" spc="375" dirty="0">
                <a:solidFill>
                  <a:srgbClr val="FFFFFF"/>
                </a:solidFill>
                <a:cs typeface="Georgia"/>
              </a:rPr>
              <a:t>a</a:t>
            </a:r>
            <a:r>
              <a:rPr sz="2000" spc="85" dirty="0">
                <a:solidFill>
                  <a:srgbClr val="FFFFFF"/>
                </a:solidFill>
                <a:cs typeface="Georgia"/>
              </a:rPr>
              <a:t> </a:t>
            </a:r>
            <a:r>
              <a:rPr sz="2000" spc="165" dirty="0">
                <a:solidFill>
                  <a:srgbClr val="FFFFFF"/>
                </a:solidFill>
                <a:cs typeface="Georgia"/>
              </a:rPr>
              <a:t>microwave</a:t>
            </a:r>
            <a:r>
              <a:rPr sz="2000" dirty="0">
                <a:solidFill>
                  <a:srgbClr val="FFFFFF"/>
                </a:solidFill>
                <a:cs typeface="Georgia"/>
              </a:rPr>
              <a:t> </a:t>
            </a:r>
            <a:r>
              <a:rPr sz="2000" spc="65" dirty="0">
                <a:solidFill>
                  <a:srgbClr val="FFFFFF"/>
                </a:solidFill>
                <a:cs typeface="Georgia"/>
              </a:rPr>
              <a:t>system</a:t>
            </a:r>
            <a:r>
              <a:rPr sz="2000" spc="-210" dirty="0">
                <a:solidFill>
                  <a:srgbClr val="FFFFFF"/>
                </a:solidFill>
                <a:cs typeface="Georgia"/>
              </a:rPr>
              <a:t> </a:t>
            </a:r>
            <a:r>
              <a:rPr sz="2000" spc="55" dirty="0">
                <a:solidFill>
                  <a:srgbClr val="FFFFFF"/>
                </a:solidFill>
                <a:cs typeface="Georgia"/>
              </a:rPr>
              <a:t>should</a:t>
            </a:r>
            <a:r>
              <a:rPr sz="2000" spc="75" dirty="0">
                <a:solidFill>
                  <a:srgbClr val="FFFFFF"/>
                </a:solidFill>
                <a:cs typeface="Georgia"/>
              </a:rPr>
              <a:t> </a:t>
            </a:r>
            <a:r>
              <a:rPr sz="2000" spc="285" dirty="0">
                <a:solidFill>
                  <a:srgbClr val="FFFFFF"/>
                </a:solidFill>
                <a:cs typeface="Georgia"/>
              </a:rPr>
              <a:t>be</a:t>
            </a:r>
            <a:r>
              <a:rPr sz="2000" spc="75" dirty="0">
                <a:solidFill>
                  <a:srgbClr val="FFFFFF"/>
                </a:solidFill>
                <a:cs typeface="Georgia"/>
              </a:rPr>
              <a:t> </a:t>
            </a:r>
            <a:r>
              <a:rPr sz="2000" spc="-45" dirty="0">
                <a:solidFill>
                  <a:srgbClr val="FFFFFF"/>
                </a:solidFill>
                <a:cs typeface="Georgia"/>
              </a:rPr>
              <a:t>in</a:t>
            </a:r>
            <a:r>
              <a:rPr lang="en-US" sz="2000" dirty="0">
                <a:cs typeface="Georgia"/>
              </a:rPr>
              <a:t> </a:t>
            </a:r>
            <a:r>
              <a:rPr sz="2000" spc="-114" dirty="0">
                <a:solidFill>
                  <a:srgbClr val="FFFFFF"/>
                </a:solidFill>
                <a:cs typeface="Verdana"/>
              </a:rPr>
              <a:t>LOS(Line</a:t>
            </a:r>
            <a:r>
              <a:rPr sz="2000" spc="-150" dirty="0">
                <a:solidFill>
                  <a:srgbClr val="FFFFFF"/>
                </a:solidFill>
                <a:cs typeface="Verdana"/>
              </a:rPr>
              <a:t> </a:t>
            </a:r>
            <a:r>
              <a:rPr sz="2000" spc="30" dirty="0">
                <a:solidFill>
                  <a:srgbClr val="FFFFFF"/>
                </a:solidFill>
                <a:cs typeface="Verdana"/>
              </a:rPr>
              <a:t>of</a:t>
            </a:r>
            <a:r>
              <a:rPr sz="2000" spc="-215" dirty="0">
                <a:solidFill>
                  <a:srgbClr val="FFFFFF"/>
                </a:solidFill>
                <a:cs typeface="Verdana"/>
              </a:rPr>
              <a:t> </a:t>
            </a:r>
            <a:r>
              <a:rPr sz="2000" spc="-114" dirty="0">
                <a:solidFill>
                  <a:srgbClr val="FFFFFF"/>
                </a:solidFill>
                <a:cs typeface="Verdana"/>
              </a:rPr>
              <a:t>Sight)</a:t>
            </a:r>
            <a:r>
              <a:rPr sz="2000" spc="-180" dirty="0">
                <a:solidFill>
                  <a:srgbClr val="FFFFFF"/>
                </a:solidFill>
                <a:cs typeface="Verdana"/>
              </a:rPr>
              <a:t> </a:t>
            </a:r>
            <a:r>
              <a:rPr sz="2000" spc="-55" dirty="0">
                <a:solidFill>
                  <a:srgbClr val="FFFFFF"/>
                </a:solidFill>
                <a:cs typeface="Verdana"/>
              </a:rPr>
              <a:t>as</a:t>
            </a:r>
            <a:r>
              <a:rPr sz="2000" spc="-215" dirty="0">
                <a:solidFill>
                  <a:srgbClr val="FFFFFF"/>
                </a:solidFill>
                <a:cs typeface="Verdana"/>
              </a:rPr>
              <a:t> </a:t>
            </a:r>
            <a:r>
              <a:rPr sz="2000" spc="-105" dirty="0">
                <a:solidFill>
                  <a:srgbClr val="FFFFFF"/>
                </a:solidFill>
                <a:cs typeface="Verdana"/>
              </a:rPr>
              <a:t>it</a:t>
            </a:r>
            <a:r>
              <a:rPr sz="2000" spc="-195" dirty="0">
                <a:solidFill>
                  <a:srgbClr val="FFFFFF"/>
                </a:solidFill>
                <a:cs typeface="Verdana"/>
              </a:rPr>
              <a:t> </a:t>
            </a:r>
            <a:r>
              <a:rPr sz="2000" spc="65" dirty="0">
                <a:solidFill>
                  <a:srgbClr val="FFFFFF"/>
                </a:solidFill>
                <a:cs typeface="Verdana"/>
              </a:rPr>
              <a:t>can’t</a:t>
            </a:r>
            <a:r>
              <a:rPr sz="2000" spc="-45" dirty="0">
                <a:solidFill>
                  <a:srgbClr val="FFFFFF"/>
                </a:solidFill>
                <a:cs typeface="Verdana"/>
              </a:rPr>
              <a:t> </a:t>
            </a:r>
            <a:r>
              <a:rPr sz="2000" spc="110" dirty="0">
                <a:solidFill>
                  <a:srgbClr val="FFFFFF"/>
                </a:solidFill>
                <a:cs typeface="Verdana"/>
              </a:rPr>
              <a:t>be</a:t>
            </a:r>
            <a:r>
              <a:rPr sz="2000" spc="-225" dirty="0">
                <a:solidFill>
                  <a:srgbClr val="FFFFFF"/>
                </a:solidFill>
                <a:cs typeface="Verdana"/>
              </a:rPr>
              <a:t> </a:t>
            </a:r>
            <a:r>
              <a:rPr sz="2000" spc="35" dirty="0">
                <a:solidFill>
                  <a:srgbClr val="FFFFFF"/>
                </a:solidFill>
                <a:cs typeface="Verdana"/>
              </a:rPr>
              <a:t>bend.</a:t>
            </a:r>
            <a:endParaRPr sz="2000" dirty="0">
              <a:cs typeface="Verdana"/>
            </a:endParaRPr>
          </a:p>
          <a:p>
            <a:pPr marL="355600" marR="5080" indent="-343535" algn="just">
              <a:lnSpc>
                <a:spcPct val="100000"/>
              </a:lnSpc>
              <a:spcBef>
                <a:spcPts val="1050"/>
              </a:spcBef>
              <a:buFont typeface="Arial" panose="020B0604020202020204" pitchFamily="34" charset="0"/>
              <a:buChar char="•"/>
              <a:tabLst>
                <a:tab pos="355600" algn="l"/>
              </a:tabLst>
            </a:pPr>
            <a:r>
              <a:rPr sz="2000" spc="-5" dirty="0">
                <a:solidFill>
                  <a:srgbClr val="FFFFFF"/>
                </a:solidFill>
                <a:cs typeface="Georgia"/>
              </a:rPr>
              <a:t>Transmitting</a:t>
            </a:r>
            <a:r>
              <a:rPr sz="2000" spc="-195" dirty="0">
                <a:solidFill>
                  <a:srgbClr val="FFFFFF"/>
                </a:solidFill>
                <a:cs typeface="Georgia"/>
              </a:rPr>
              <a:t> </a:t>
            </a:r>
            <a:r>
              <a:rPr sz="2000" spc="195" dirty="0">
                <a:solidFill>
                  <a:srgbClr val="FFFFFF"/>
                </a:solidFill>
                <a:cs typeface="Georgia"/>
              </a:rPr>
              <a:t>and</a:t>
            </a:r>
            <a:r>
              <a:rPr sz="2000" spc="160" dirty="0">
                <a:solidFill>
                  <a:srgbClr val="FFFFFF"/>
                </a:solidFill>
                <a:cs typeface="Georgia"/>
              </a:rPr>
              <a:t> </a:t>
            </a:r>
            <a:r>
              <a:rPr sz="2000" spc="120" dirty="0">
                <a:solidFill>
                  <a:srgbClr val="FFFFFF"/>
                </a:solidFill>
                <a:cs typeface="Georgia"/>
              </a:rPr>
              <a:t>receiving</a:t>
            </a:r>
            <a:r>
              <a:rPr sz="2000" spc="-120" dirty="0">
                <a:solidFill>
                  <a:srgbClr val="FFFFFF"/>
                </a:solidFill>
                <a:cs typeface="Georgia"/>
              </a:rPr>
              <a:t> </a:t>
            </a:r>
            <a:r>
              <a:rPr sz="2000" spc="170" dirty="0">
                <a:solidFill>
                  <a:srgbClr val="FFFFFF"/>
                </a:solidFill>
                <a:cs typeface="Georgia"/>
              </a:rPr>
              <a:t>antenna</a:t>
            </a:r>
            <a:r>
              <a:rPr sz="2000" spc="15" dirty="0">
                <a:solidFill>
                  <a:srgbClr val="FFFFFF"/>
                </a:solidFill>
                <a:cs typeface="Georgia"/>
              </a:rPr>
              <a:t> </a:t>
            </a:r>
            <a:r>
              <a:rPr sz="2000" spc="25" dirty="0">
                <a:solidFill>
                  <a:srgbClr val="FFFFFF"/>
                </a:solidFill>
                <a:cs typeface="Georgia"/>
              </a:rPr>
              <a:t>must</a:t>
            </a:r>
            <a:r>
              <a:rPr sz="2000" spc="40" dirty="0">
                <a:solidFill>
                  <a:srgbClr val="FFFFFF"/>
                </a:solidFill>
                <a:cs typeface="Georgia"/>
              </a:rPr>
              <a:t> </a:t>
            </a:r>
            <a:r>
              <a:rPr sz="2000" spc="285" dirty="0">
                <a:solidFill>
                  <a:srgbClr val="FFFFFF"/>
                </a:solidFill>
                <a:cs typeface="Georgia"/>
              </a:rPr>
              <a:t>be</a:t>
            </a:r>
            <a:r>
              <a:rPr sz="2000" spc="5" dirty="0">
                <a:solidFill>
                  <a:srgbClr val="FFFFFF"/>
                </a:solidFill>
                <a:cs typeface="Georgia"/>
              </a:rPr>
              <a:t> </a:t>
            </a:r>
            <a:r>
              <a:rPr sz="2000" spc="229" dirty="0">
                <a:solidFill>
                  <a:srgbClr val="FFFFFF"/>
                </a:solidFill>
                <a:cs typeface="Georgia"/>
              </a:rPr>
              <a:t>placed</a:t>
            </a:r>
            <a:r>
              <a:rPr sz="2000" spc="5" dirty="0">
                <a:solidFill>
                  <a:srgbClr val="FFFFFF"/>
                </a:solidFill>
                <a:cs typeface="Georgia"/>
              </a:rPr>
              <a:t> </a:t>
            </a:r>
            <a:r>
              <a:rPr sz="2000" spc="160" dirty="0">
                <a:solidFill>
                  <a:srgbClr val="FFFFFF"/>
                </a:solidFill>
                <a:cs typeface="Georgia"/>
              </a:rPr>
              <a:t>on</a:t>
            </a:r>
            <a:r>
              <a:rPr sz="2000" spc="85" dirty="0">
                <a:solidFill>
                  <a:srgbClr val="FFFFFF"/>
                </a:solidFill>
                <a:cs typeface="Georgia"/>
              </a:rPr>
              <a:t> </a:t>
            </a:r>
            <a:r>
              <a:rPr sz="2000" spc="170" dirty="0">
                <a:solidFill>
                  <a:srgbClr val="FFFFFF"/>
                </a:solidFill>
                <a:cs typeface="Georgia"/>
              </a:rPr>
              <a:t>some</a:t>
            </a:r>
            <a:r>
              <a:rPr sz="2000" spc="-70" dirty="0">
                <a:solidFill>
                  <a:srgbClr val="FFFFFF"/>
                </a:solidFill>
                <a:cs typeface="Georgia"/>
              </a:rPr>
              <a:t> </a:t>
            </a:r>
            <a:r>
              <a:rPr sz="2000" spc="225" dirty="0">
                <a:solidFill>
                  <a:srgbClr val="FFFFFF"/>
                </a:solidFill>
                <a:cs typeface="Georgia"/>
              </a:rPr>
              <a:t>place  </a:t>
            </a:r>
            <a:r>
              <a:rPr sz="2000" spc="165" dirty="0">
                <a:solidFill>
                  <a:srgbClr val="FFFFFF"/>
                </a:solidFill>
                <a:cs typeface="Georgia"/>
              </a:rPr>
              <a:t>at</a:t>
            </a:r>
            <a:r>
              <a:rPr sz="2000" spc="25" dirty="0">
                <a:solidFill>
                  <a:srgbClr val="FFFFFF"/>
                </a:solidFill>
                <a:cs typeface="Georgia"/>
              </a:rPr>
              <a:t> </a:t>
            </a:r>
            <a:r>
              <a:rPr sz="2000" spc="130" dirty="0">
                <a:solidFill>
                  <a:srgbClr val="FFFFFF"/>
                </a:solidFill>
                <a:cs typeface="Georgia"/>
              </a:rPr>
              <a:t>considerable</a:t>
            </a:r>
            <a:r>
              <a:rPr sz="2000" spc="-75" dirty="0">
                <a:solidFill>
                  <a:srgbClr val="FFFFFF"/>
                </a:solidFill>
                <a:cs typeface="Georgia"/>
              </a:rPr>
              <a:t> </a:t>
            </a:r>
            <a:r>
              <a:rPr sz="2000" spc="60" dirty="0">
                <a:solidFill>
                  <a:srgbClr val="FFFFFF"/>
                </a:solidFill>
                <a:cs typeface="Georgia"/>
              </a:rPr>
              <a:t>height(buildings</a:t>
            </a:r>
            <a:r>
              <a:rPr sz="2000" spc="-145" dirty="0">
                <a:solidFill>
                  <a:srgbClr val="FFFFFF"/>
                </a:solidFill>
                <a:cs typeface="Georgia"/>
              </a:rPr>
              <a:t> </a:t>
            </a:r>
            <a:r>
              <a:rPr sz="2000" spc="20" dirty="0">
                <a:solidFill>
                  <a:srgbClr val="FFFFFF"/>
                </a:solidFill>
                <a:cs typeface="Georgia"/>
              </a:rPr>
              <a:t>,</a:t>
            </a:r>
            <a:r>
              <a:rPr sz="2000" spc="80" dirty="0">
                <a:solidFill>
                  <a:srgbClr val="FFFFFF"/>
                </a:solidFill>
                <a:cs typeface="Georgia"/>
              </a:rPr>
              <a:t> </a:t>
            </a:r>
            <a:r>
              <a:rPr sz="2000" spc="185" dirty="0">
                <a:solidFill>
                  <a:srgbClr val="FFFFFF"/>
                </a:solidFill>
                <a:cs typeface="Georgia"/>
              </a:rPr>
              <a:t>top</a:t>
            </a:r>
            <a:r>
              <a:rPr sz="2000" spc="-65" dirty="0">
                <a:solidFill>
                  <a:srgbClr val="FFFFFF"/>
                </a:solidFill>
                <a:cs typeface="Georgia"/>
              </a:rPr>
              <a:t> </a:t>
            </a:r>
            <a:r>
              <a:rPr sz="2000" spc="125" dirty="0">
                <a:solidFill>
                  <a:srgbClr val="FFFFFF"/>
                </a:solidFill>
                <a:cs typeface="Georgia"/>
              </a:rPr>
              <a:t>of</a:t>
            </a:r>
            <a:r>
              <a:rPr sz="2000" dirty="0">
                <a:solidFill>
                  <a:srgbClr val="FFFFFF"/>
                </a:solidFill>
                <a:cs typeface="Georgia"/>
              </a:rPr>
              <a:t> </a:t>
            </a:r>
            <a:r>
              <a:rPr sz="2000" spc="-90" dirty="0">
                <a:solidFill>
                  <a:srgbClr val="FFFFFF"/>
                </a:solidFill>
                <a:cs typeface="Georgia"/>
              </a:rPr>
              <a:t>hills</a:t>
            </a:r>
            <a:r>
              <a:rPr sz="2000" spc="-70" dirty="0">
                <a:solidFill>
                  <a:srgbClr val="FFFFFF"/>
                </a:solidFill>
                <a:cs typeface="Georgia"/>
              </a:rPr>
              <a:t> </a:t>
            </a:r>
            <a:r>
              <a:rPr sz="2000" spc="20" dirty="0">
                <a:solidFill>
                  <a:srgbClr val="FFFFFF"/>
                </a:solidFill>
                <a:cs typeface="Georgia"/>
              </a:rPr>
              <a:t>,</a:t>
            </a:r>
            <a:r>
              <a:rPr sz="2000" spc="80" dirty="0">
                <a:solidFill>
                  <a:srgbClr val="FFFFFF"/>
                </a:solidFill>
                <a:cs typeface="Georgia"/>
              </a:rPr>
              <a:t> </a:t>
            </a:r>
            <a:r>
              <a:rPr sz="2000" spc="204" dirty="0">
                <a:solidFill>
                  <a:srgbClr val="FFFFFF"/>
                </a:solidFill>
                <a:cs typeface="Georgia"/>
              </a:rPr>
              <a:t>etc.</a:t>
            </a:r>
            <a:r>
              <a:rPr sz="2000" spc="-70" dirty="0">
                <a:solidFill>
                  <a:srgbClr val="FFFFFF"/>
                </a:solidFill>
                <a:cs typeface="Georgia"/>
              </a:rPr>
              <a:t> </a:t>
            </a:r>
            <a:r>
              <a:rPr sz="2000" spc="-5" dirty="0">
                <a:solidFill>
                  <a:srgbClr val="FFFFFF"/>
                </a:solidFill>
                <a:cs typeface="Georgia"/>
              </a:rPr>
              <a:t>)</a:t>
            </a:r>
            <a:endParaRPr sz="2000" dirty="0">
              <a:cs typeface="Georgia"/>
            </a:endParaRPr>
          </a:p>
          <a:p>
            <a:pPr marL="355600" indent="-342900" algn="just">
              <a:lnSpc>
                <a:spcPct val="100000"/>
              </a:lnSpc>
              <a:spcBef>
                <a:spcPts val="985"/>
              </a:spcBef>
              <a:buFont typeface="Arial" panose="020B0604020202020204" pitchFamily="34" charset="0"/>
              <a:buChar char="•"/>
              <a:tabLst>
                <a:tab pos="355600" algn="l"/>
              </a:tabLst>
            </a:pPr>
            <a:r>
              <a:rPr sz="2000" spc="-40" dirty="0">
                <a:solidFill>
                  <a:srgbClr val="FFFFFF"/>
                </a:solidFill>
                <a:cs typeface="Verdana"/>
              </a:rPr>
              <a:t>Very</a:t>
            </a:r>
            <a:r>
              <a:rPr sz="2000" spc="-225" dirty="0">
                <a:solidFill>
                  <a:srgbClr val="FFFFFF"/>
                </a:solidFill>
                <a:cs typeface="Verdana"/>
              </a:rPr>
              <a:t> </a:t>
            </a:r>
            <a:r>
              <a:rPr sz="2000" spc="15" dirty="0">
                <a:solidFill>
                  <a:srgbClr val="FFFFFF"/>
                </a:solidFill>
                <a:cs typeface="Verdana"/>
              </a:rPr>
              <a:t>long</a:t>
            </a:r>
            <a:r>
              <a:rPr sz="2000" spc="-270" dirty="0">
                <a:solidFill>
                  <a:srgbClr val="FFFFFF"/>
                </a:solidFill>
                <a:cs typeface="Verdana"/>
              </a:rPr>
              <a:t> </a:t>
            </a:r>
            <a:r>
              <a:rPr sz="2000" spc="20" dirty="0">
                <a:solidFill>
                  <a:srgbClr val="FFFFFF"/>
                </a:solidFill>
                <a:cs typeface="Verdana"/>
              </a:rPr>
              <a:t>distance</a:t>
            </a:r>
            <a:r>
              <a:rPr sz="2000" spc="-225" dirty="0">
                <a:solidFill>
                  <a:srgbClr val="FFFFFF"/>
                </a:solidFill>
                <a:cs typeface="Verdana"/>
              </a:rPr>
              <a:t> </a:t>
            </a:r>
            <a:r>
              <a:rPr sz="2000" spc="-100" dirty="0">
                <a:solidFill>
                  <a:srgbClr val="FFFFFF"/>
                </a:solidFill>
                <a:cs typeface="Verdana"/>
              </a:rPr>
              <a:t>transmission</a:t>
            </a:r>
            <a:r>
              <a:rPr lang="en-US" sz="2000" spc="-100" dirty="0">
                <a:solidFill>
                  <a:srgbClr val="FFFFFF"/>
                </a:solidFill>
                <a:cs typeface="Verdana"/>
              </a:rPr>
              <a:t> </a:t>
            </a:r>
            <a:r>
              <a:rPr sz="2000" spc="-365" dirty="0">
                <a:solidFill>
                  <a:srgbClr val="FFFFFF"/>
                </a:solidFill>
                <a:cs typeface="Verdana"/>
              </a:rPr>
              <a:t> </a:t>
            </a:r>
            <a:r>
              <a:rPr sz="2000" spc="-90" dirty="0">
                <a:solidFill>
                  <a:srgbClr val="FFFFFF"/>
                </a:solidFill>
                <a:cs typeface="Verdana"/>
              </a:rPr>
              <a:t>isn’t</a:t>
            </a:r>
            <a:r>
              <a:rPr sz="2000" spc="-120" dirty="0">
                <a:solidFill>
                  <a:srgbClr val="FFFFFF"/>
                </a:solidFill>
                <a:cs typeface="Verdana"/>
              </a:rPr>
              <a:t> </a:t>
            </a:r>
            <a:r>
              <a:rPr sz="2000" spc="-55" dirty="0">
                <a:solidFill>
                  <a:srgbClr val="FFFFFF"/>
                </a:solidFill>
                <a:cs typeface="Verdana"/>
              </a:rPr>
              <a:t>possible.</a:t>
            </a:r>
            <a:endParaRPr sz="2000" dirty="0">
              <a:cs typeface="Verdana"/>
            </a:endParaRPr>
          </a:p>
          <a:p>
            <a:pPr marL="355600" marR="113664" indent="-343535" algn="just">
              <a:lnSpc>
                <a:spcPct val="100000"/>
              </a:lnSpc>
              <a:spcBef>
                <a:spcPts val="980"/>
              </a:spcBef>
              <a:buFont typeface="Arial" panose="020B0604020202020204" pitchFamily="34" charset="0"/>
              <a:buChar char="•"/>
              <a:tabLst>
                <a:tab pos="355600" algn="l"/>
              </a:tabLst>
            </a:pPr>
            <a:r>
              <a:rPr sz="2000" spc="-140" dirty="0">
                <a:solidFill>
                  <a:srgbClr val="FFFFFF"/>
                </a:solidFill>
                <a:cs typeface="Georgia"/>
              </a:rPr>
              <a:t>In</a:t>
            </a:r>
            <a:r>
              <a:rPr sz="2000" spc="80" dirty="0">
                <a:solidFill>
                  <a:srgbClr val="FFFFFF"/>
                </a:solidFill>
                <a:cs typeface="Georgia"/>
              </a:rPr>
              <a:t> </a:t>
            </a:r>
            <a:r>
              <a:rPr sz="2000" spc="95" dirty="0">
                <a:solidFill>
                  <a:srgbClr val="FFFFFF"/>
                </a:solidFill>
                <a:cs typeface="Georgia"/>
              </a:rPr>
              <a:t>order</a:t>
            </a:r>
            <a:r>
              <a:rPr sz="2000" spc="-114" dirty="0">
                <a:solidFill>
                  <a:srgbClr val="FFFFFF"/>
                </a:solidFill>
                <a:cs typeface="Georgia"/>
              </a:rPr>
              <a:t> </a:t>
            </a:r>
            <a:r>
              <a:rPr sz="2000" spc="150" dirty="0">
                <a:solidFill>
                  <a:srgbClr val="FFFFFF"/>
                </a:solidFill>
                <a:cs typeface="Georgia"/>
              </a:rPr>
              <a:t>to</a:t>
            </a:r>
            <a:r>
              <a:rPr sz="2000" spc="-5" dirty="0">
                <a:solidFill>
                  <a:srgbClr val="FFFFFF"/>
                </a:solidFill>
                <a:cs typeface="Georgia"/>
              </a:rPr>
              <a:t> </a:t>
            </a:r>
            <a:r>
              <a:rPr sz="2000" spc="215" dirty="0">
                <a:solidFill>
                  <a:srgbClr val="FFFFFF"/>
                </a:solidFill>
                <a:cs typeface="Georgia"/>
              </a:rPr>
              <a:t>overcome</a:t>
            </a:r>
            <a:r>
              <a:rPr sz="2000" spc="-150" dirty="0">
                <a:solidFill>
                  <a:srgbClr val="FFFFFF"/>
                </a:solidFill>
                <a:cs typeface="Georgia"/>
              </a:rPr>
              <a:t> </a:t>
            </a:r>
            <a:r>
              <a:rPr sz="2000" spc="-65" dirty="0">
                <a:solidFill>
                  <a:srgbClr val="FFFFFF"/>
                </a:solidFill>
                <a:cs typeface="Georgia"/>
              </a:rPr>
              <a:t>LOS</a:t>
            </a:r>
            <a:r>
              <a:rPr sz="2000" spc="85" dirty="0">
                <a:solidFill>
                  <a:srgbClr val="FFFFFF"/>
                </a:solidFill>
                <a:cs typeface="Georgia"/>
              </a:rPr>
              <a:t> </a:t>
            </a:r>
            <a:r>
              <a:rPr sz="2000" spc="195" dirty="0">
                <a:solidFill>
                  <a:srgbClr val="FFFFFF"/>
                </a:solidFill>
                <a:cs typeface="Georgia"/>
              </a:rPr>
              <a:t>and</a:t>
            </a:r>
            <a:r>
              <a:rPr sz="2000" spc="75" dirty="0">
                <a:solidFill>
                  <a:srgbClr val="FFFFFF"/>
                </a:solidFill>
                <a:cs typeface="Georgia"/>
              </a:rPr>
              <a:t> </a:t>
            </a:r>
            <a:r>
              <a:rPr sz="2000" spc="-10" dirty="0">
                <a:solidFill>
                  <a:srgbClr val="FFFFFF"/>
                </a:solidFill>
                <a:cs typeface="Georgia"/>
              </a:rPr>
              <a:t>short</a:t>
            </a:r>
            <a:r>
              <a:rPr sz="2000" spc="110" dirty="0">
                <a:solidFill>
                  <a:srgbClr val="FFFFFF"/>
                </a:solidFill>
                <a:cs typeface="Georgia"/>
              </a:rPr>
              <a:t> </a:t>
            </a:r>
            <a:r>
              <a:rPr sz="2000" spc="130" dirty="0">
                <a:solidFill>
                  <a:srgbClr val="FFFFFF"/>
                </a:solidFill>
                <a:cs typeface="Georgia"/>
              </a:rPr>
              <a:t>distance,</a:t>
            </a:r>
            <a:r>
              <a:rPr sz="2000" spc="-70" dirty="0">
                <a:solidFill>
                  <a:srgbClr val="FFFFFF"/>
                </a:solidFill>
                <a:cs typeface="Georgia"/>
              </a:rPr>
              <a:t> </a:t>
            </a:r>
            <a:r>
              <a:rPr sz="2000" spc="160" dirty="0">
                <a:solidFill>
                  <a:srgbClr val="FFFFFF"/>
                </a:solidFill>
                <a:cs typeface="Georgia"/>
              </a:rPr>
              <a:t>repeater</a:t>
            </a:r>
            <a:r>
              <a:rPr sz="2000" spc="-190" dirty="0">
                <a:solidFill>
                  <a:srgbClr val="FFFFFF"/>
                </a:solidFill>
                <a:cs typeface="Georgia"/>
              </a:rPr>
              <a:t> </a:t>
            </a:r>
            <a:r>
              <a:rPr sz="2000" spc="155" dirty="0">
                <a:solidFill>
                  <a:srgbClr val="FFFFFF"/>
                </a:solidFill>
                <a:cs typeface="Georgia"/>
              </a:rPr>
              <a:t>are</a:t>
            </a:r>
            <a:r>
              <a:rPr sz="2000" spc="80" dirty="0">
                <a:solidFill>
                  <a:srgbClr val="FFFFFF"/>
                </a:solidFill>
                <a:cs typeface="Georgia"/>
              </a:rPr>
              <a:t> </a:t>
            </a:r>
            <a:r>
              <a:rPr sz="2000" spc="135" dirty="0">
                <a:solidFill>
                  <a:srgbClr val="FFFFFF"/>
                </a:solidFill>
                <a:cs typeface="Georgia"/>
              </a:rPr>
              <a:t>used</a:t>
            </a:r>
            <a:r>
              <a:rPr sz="2000" spc="80" dirty="0">
                <a:solidFill>
                  <a:srgbClr val="FFFFFF"/>
                </a:solidFill>
                <a:cs typeface="Georgia"/>
              </a:rPr>
              <a:t> </a:t>
            </a:r>
            <a:r>
              <a:rPr sz="2000" spc="165" dirty="0">
                <a:solidFill>
                  <a:srgbClr val="FFFFFF"/>
                </a:solidFill>
                <a:cs typeface="Georgia"/>
              </a:rPr>
              <a:t>at  </a:t>
            </a:r>
            <a:r>
              <a:rPr sz="2000" spc="35" dirty="0">
                <a:solidFill>
                  <a:srgbClr val="FFFFFF"/>
                </a:solidFill>
                <a:cs typeface="Georgia"/>
              </a:rPr>
              <a:t>intervals </a:t>
            </a:r>
            <a:r>
              <a:rPr sz="2000" spc="125" dirty="0">
                <a:solidFill>
                  <a:srgbClr val="FFFFFF"/>
                </a:solidFill>
                <a:cs typeface="Georgia"/>
              </a:rPr>
              <a:t>of </a:t>
            </a:r>
            <a:r>
              <a:rPr sz="2000" spc="30" dirty="0">
                <a:solidFill>
                  <a:srgbClr val="FFFFFF"/>
                </a:solidFill>
                <a:cs typeface="Georgia"/>
              </a:rPr>
              <a:t>25 </a:t>
            </a:r>
            <a:r>
              <a:rPr sz="2000" spc="150" dirty="0">
                <a:solidFill>
                  <a:srgbClr val="FFFFFF"/>
                </a:solidFill>
                <a:cs typeface="Georgia"/>
              </a:rPr>
              <a:t>to</a:t>
            </a:r>
            <a:r>
              <a:rPr sz="2000" spc="-260" dirty="0">
                <a:solidFill>
                  <a:srgbClr val="FFFFFF"/>
                </a:solidFill>
                <a:cs typeface="Georgia"/>
              </a:rPr>
              <a:t> </a:t>
            </a:r>
            <a:r>
              <a:rPr sz="2000" spc="-45" dirty="0">
                <a:solidFill>
                  <a:srgbClr val="FFFFFF"/>
                </a:solidFill>
                <a:cs typeface="Georgia"/>
              </a:rPr>
              <a:t>30 </a:t>
            </a:r>
            <a:r>
              <a:rPr sz="2000" spc="55" dirty="0">
                <a:solidFill>
                  <a:srgbClr val="FFFFFF"/>
                </a:solidFill>
                <a:cs typeface="Georgia"/>
              </a:rPr>
              <a:t>km </a:t>
            </a:r>
            <a:r>
              <a:rPr sz="2000" spc="120" dirty="0">
                <a:solidFill>
                  <a:srgbClr val="FFFFFF"/>
                </a:solidFill>
                <a:cs typeface="Georgia"/>
              </a:rPr>
              <a:t>apart.</a:t>
            </a:r>
            <a:endParaRPr sz="2000" dirty="0">
              <a:cs typeface="Georgia"/>
            </a:endParaRPr>
          </a:p>
          <a:p>
            <a:pPr marL="355600" marR="629285" indent="-343535" algn="just">
              <a:lnSpc>
                <a:spcPct val="100000"/>
              </a:lnSpc>
              <a:spcBef>
                <a:spcPts val="1060"/>
              </a:spcBef>
              <a:buFont typeface="Arial" panose="020B0604020202020204" pitchFamily="34" charset="0"/>
              <a:buChar char="•"/>
              <a:tabLst>
                <a:tab pos="355600" algn="l"/>
              </a:tabLst>
            </a:pPr>
            <a:r>
              <a:rPr sz="2000" spc="165" dirty="0">
                <a:solidFill>
                  <a:srgbClr val="FFFFFF"/>
                </a:solidFill>
                <a:cs typeface="Georgia"/>
              </a:rPr>
              <a:t>Repeater</a:t>
            </a:r>
            <a:r>
              <a:rPr sz="2000" spc="-114" dirty="0">
                <a:solidFill>
                  <a:srgbClr val="FFFFFF"/>
                </a:solidFill>
                <a:cs typeface="Georgia"/>
              </a:rPr>
              <a:t> </a:t>
            </a:r>
            <a:r>
              <a:rPr sz="2000" spc="145" dirty="0">
                <a:solidFill>
                  <a:srgbClr val="FFFFFF"/>
                </a:solidFill>
                <a:cs typeface="Georgia"/>
              </a:rPr>
              <a:t>receives</a:t>
            </a:r>
            <a:r>
              <a:rPr sz="2000" spc="-140" dirty="0">
                <a:solidFill>
                  <a:srgbClr val="FFFFFF"/>
                </a:solidFill>
                <a:cs typeface="Georgia"/>
              </a:rPr>
              <a:t> </a:t>
            </a:r>
            <a:r>
              <a:rPr sz="2000" spc="145" dirty="0">
                <a:solidFill>
                  <a:srgbClr val="FFFFFF"/>
                </a:solidFill>
                <a:cs typeface="Georgia"/>
              </a:rPr>
              <a:t>the</a:t>
            </a:r>
            <a:r>
              <a:rPr sz="2000" spc="5" dirty="0">
                <a:solidFill>
                  <a:srgbClr val="FFFFFF"/>
                </a:solidFill>
                <a:cs typeface="Georgia"/>
              </a:rPr>
              <a:t> </a:t>
            </a:r>
            <a:r>
              <a:rPr sz="2000" spc="40" dirty="0">
                <a:solidFill>
                  <a:srgbClr val="FFFFFF"/>
                </a:solidFill>
                <a:cs typeface="Georgia"/>
              </a:rPr>
              <a:t>signal</a:t>
            </a:r>
            <a:r>
              <a:rPr sz="2000" spc="90" dirty="0">
                <a:solidFill>
                  <a:srgbClr val="FFFFFF"/>
                </a:solidFill>
                <a:cs typeface="Georgia"/>
              </a:rPr>
              <a:t> </a:t>
            </a:r>
            <a:r>
              <a:rPr sz="2000" spc="60" dirty="0">
                <a:solidFill>
                  <a:srgbClr val="FFFFFF"/>
                </a:solidFill>
                <a:cs typeface="Georgia"/>
              </a:rPr>
              <a:t>amplifies</a:t>
            </a:r>
            <a:r>
              <a:rPr sz="2000" spc="-220" dirty="0">
                <a:solidFill>
                  <a:srgbClr val="FFFFFF"/>
                </a:solidFill>
                <a:cs typeface="Georgia"/>
              </a:rPr>
              <a:t> </a:t>
            </a:r>
            <a:r>
              <a:rPr sz="2000" spc="-75" dirty="0">
                <a:solidFill>
                  <a:srgbClr val="FFFFFF"/>
                </a:solidFill>
                <a:cs typeface="Georgia"/>
              </a:rPr>
              <a:t>it</a:t>
            </a:r>
            <a:r>
              <a:rPr sz="2000" spc="40" dirty="0">
                <a:solidFill>
                  <a:srgbClr val="FFFFFF"/>
                </a:solidFill>
                <a:cs typeface="Georgia"/>
              </a:rPr>
              <a:t> </a:t>
            </a:r>
            <a:r>
              <a:rPr sz="2000" spc="195" dirty="0">
                <a:solidFill>
                  <a:srgbClr val="FFFFFF"/>
                </a:solidFill>
                <a:cs typeface="Georgia"/>
              </a:rPr>
              <a:t>and</a:t>
            </a:r>
            <a:r>
              <a:rPr sz="2000" spc="80" dirty="0">
                <a:solidFill>
                  <a:srgbClr val="FFFFFF"/>
                </a:solidFill>
                <a:cs typeface="Georgia"/>
              </a:rPr>
              <a:t> </a:t>
            </a:r>
            <a:r>
              <a:rPr sz="2000" spc="125" dirty="0">
                <a:solidFill>
                  <a:srgbClr val="FFFFFF"/>
                </a:solidFill>
                <a:cs typeface="Georgia"/>
              </a:rPr>
              <a:t>send</a:t>
            </a:r>
            <a:r>
              <a:rPr sz="2000" spc="80" dirty="0">
                <a:solidFill>
                  <a:srgbClr val="FFFFFF"/>
                </a:solidFill>
                <a:cs typeface="Georgia"/>
              </a:rPr>
              <a:t> </a:t>
            </a:r>
            <a:r>
              <a:rPr sz="2000" spc="-75" dirty="0">
                <a:solidFill>
                  <a:srgbClr val="FFFFFF"/>
                </a:solidFill>
                <a:cs typeface="Georgia"/>
              </a:rPr>
              <a:t>it</a:t>
            </a:r>
            <a:r>
              <a:rPr sz="2000" spc="35" dirty="0">
                <a:solidFill>
                  <a:srgbClr val="FFFFFF"/>
                </a:solidFill>
                <a:cs typeface="Georgia"/>
              </a:rPr>
              <a:t> </a:t>
            </a:r>
            <a:r>
              <a:rPr sz="2000" spc="150" dirty="0">
                <a:solidFill>
                  <a:srgbClr val="FFFFFF"/>
                </a:solidFill>
                <a:cs typeface="Georgia"/>
              </a:rPr>
              <a:t>to</a:t>
            </a:r>
            <a:r>
              <a:rPr sz="2000" spc="-80" dirty="0">
                <a:solidFill>
                  <a:srgbClr val="FFFFFF"/>
                </a:solidFill>
                <a:cs typeface="Georgia"/>
              </a:rPr>
              <a:t> </a:t>
            </a:r>
            <a:r>
              <a:rPr sz="2000" spc="145" dirty="0">
                <a:solidFill>
                  <a:srgbClr val="FFFFFF"/>
                </a:solidFill>
                <a:cs typeface="Georgia"/>
              </a:rPr>
              <a:t>the</a:t>
            </a:r>
            <a:r>
              <a:rPr sz="2000" spc="5" dirty="0">
                <a:solidFill>
                  <a:srgbClr val="FFFFFF"/>
                </a:solidFill>
                <a:cs typeface="Georgia"/>
              </a:rPr>
              <a:t> </a:t>
            </a:r>
            <a:r>
              <a:rPr sz="2000" spc="85" dirty="0">
                <a:solidFill>
                  <a:srgbClr val="FFFFFF"/>
                </a:solidFill>
                <a:cs typeface="Georgia"/>
              </a:rPr>
              <a:t>next  </a:t>
            </a:r>
            <a:r>
              <a:rPr sz="2000" spc="125" dirty="0">
                <a:solidFill>
                  <a:srgbClr val="FFFFFF"/>
                </a:solidFill>
                <a:cs typeface="Georgia"/>
              </a:rPr>
              <a:t>tower.</a:t>
            </a:r>
            <a:endParaRPr sz="2000" dirty="0">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05" dirty="0">
                <a:solidFill>
                  <a:srgbClr val="FFFFFF"/>
                </a:solidFill>
                <a:latin typeface="Georgia"/>
                <a:cs typeface="Georgia"/>
              </a:rPr>
              <a:t>79</a:t>
            </a:r>
            <a:endParaRPr sz="2750">
              <a:latin typeface="Georgia"/>
              <a:cs typeface="Georgia"/>
            </a:endParaRPr>
          </a:p>
        </p:txBody>
      </p:sp>
      <p:sp>
        <p:nvSpPr>
          <p:cNvPr id="9" name="Slide Number Placeholder 8">
            <a:extLst>
              <a:ext uri="{FF2B5EF4-FFF2-40B4-BE49-F238E27FC236}">
                <a16:creationId xmlns:a16="http://schemas.microsoft.com/office/drawing/2014/main" id="{2A075BF4-E972-3838-D652-00E6B044680B}"/>
              </a:ext>
            </a:extLst>
          </p:cNvPr>
          <p:cNvSpPr>
            <a:spLocks noGrp="1"/>
          </p:cNvSpPr>
          <p:nvPr>
            <p:ph type="sldNum" sz="quarter" idx="12"/>
          </p:nvPr>
        </p:nvSpPr>
        <p:spPr/>
        <p:txBody>
          <a:bodyPr/>
          <a:lstStyle/>
          <a:p>
            <a:fld id="{B38DACB5-71A6-497D-9391-3A4BF49B0DC9}"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5488" y="476625"/>
            <a:ext cx="4852035" cy="666750"/>
          </a:xfrm>
          <a:prstGeom prst="rect">
            <a:avLst/>
          </a:prstGeom>
        </p:spPr>
        <p:txBody>
          <a:bodyPr vert="horz" wrap="square" lIns="0" tIns="13335" rIns="0" bIns="0" rtlCol="0">
            <a:spAutoFit/>
          </a:bodyPr>
          <a:lstStyle/>
          <a:p>
            <a:pPr marL="12700">
              <a:lnSpc>
                <a:spcPct val="100000"/>
              </a:lnSpc>
              <a:spcBef>
                <a:spcPts val="105"/>
              </a:spcBef>
            </a:pPr>
            <a:r>
              <a:rPr sz="4200" spc="290" dirty="0">
                <a:solidFill>
                  <a:srgbClr val="EBEBEB"/>
                </a:solidFill>
                <a:latin typeface="Georgia"/>
                <a:cs typeface="Georgia"/>
              </a:rPr>
              <a:t>Microwave</a:t>
            </a:r>
            <a:r>
              <a:rPr sz="4200" spc="-60" dirty="0">
                <a:solidFill>
                  <a:srgbClr val="EBEBEB"/>
                </a:solidFill>
                <a:latin typeface="Georgia"/>
                <a:cs typeface="Georgia"/>
              </a:rPr>
              <a:t> </a:t>
            </a:r>
            <a:r>
              <a:rPr sz="4200" spc="90" dirty="0">
                <a:solidFill>
                  <a:srgbClr val="EBEBEB"/>
                </a:solidFill>
                <a:latin typeface="Georgia"/>
                <a:cs typeface="Georgia"/>
              </a:rPr>
              <a:t>System</a:t>
            </a:r>
            <a:endParaRPr sz="4200">
              <a:latin typeface="Georgia"/>
              <a:cs typeface="Georgia"/>
            </a:endParaRPr>
          </a:p>
        </p:txBody>
      </p:sp>
      <p:sp>
        <p:nvSpPr>
          <p:cNvPr id="3" name="object 3"/>
          <p:cNvSpPr txBox="1"/>
          <p:nvPr/>
        </p:nvSpPr>
        <p:spPr>
          <a:xfrm>
            <a:off x="1183009" y="2079049"/>
            <a:ext cx="3753485" cy="334645"/>
          </a:xfrm>
          <a:prstGeom prst="rect">
            <a:avLst/>
          </a:prstGeom>
        </p:spPr>
        <p:txBody>
          <a:bodyPr vert="horz" wrap="square" lIns="0" tIns="15875" rIns="0" bIns="0" rtlCol="0">
            <a:spAutoFit/>
          </a:bodyPr>
          <a:lstStyle/>
          <a:p>
            <a:pPr marL="12700">
              <a:lnSpc>
                <a:spcPct val="100000"/>
              </a:lnSpc>
              <a:spcBef>
                <a:spcPts val="125"/>
              </a:spcBef>
              <a:tabLst>
                <a:tab pos="355600" algn="l"/>
              </a:tabLst>
            </a:pPr>
            <a:r>
              <a:rPr sz="1550" spc="295" dirty="0">
                <a:solidFill>
                  <a:srgbClr val="89D0D6"/>
                </a:solidFill>
                <a:latin typeface="Arial"/>
                <a:cs typeface="Arial"/>
              </a:rPr>
              <a:t>	</a:t>
            </a:r>
            <a:r>
              <a:rPr sz="2000" spc="100" dirty="0">
                <a:solidFill>
                  <a:srgbClr val="FFFFFF"/>
                </a:solidFill>
                <a:latin typeface="Georgia"/>
                <a:cs typeface="Georgia"/>
              </a:rPr>
              <a:t>Radio </a:t>
            </a:r>
            <a:r>
              <a:rPr sz="2000" spc="114" dirty="0">
                <a:solidFill>
                  <a:srgbClr val="FFFFFF"/>
                </a:solidFill>
                <a:latin typeface="Georgia"/>
                <a:cs typeface="Georgia"/>
              </a:rPr>
              <a:t>frequencies </a:t>
            </a:r>
            <a:r>
              <a:rPr sz="2000" spc="155" dirty="0">
                <a:solidFill>
                  <a:srgbClr val="FFFFFF"/>
                </a:solidFill>
                <a:latin typeface="Georgia"/>
                <a:cs typeface="Georgia"/>
              </a:rPr>
              <a:t>are</a:t>
            </a:r>
            <a:r>
              <a:rPr sz="2000" spc="-250" dirty="0">
                <a:solidFill>
                  <a:srgbClr val="FFFFFF"/>
                </a:solidFill>
                <a:latin typeface="Georgia"/>
                <a:cs typeface="Georgia"/>
              </a:rPr>
              <a:t> </a:t>
            </a:r>
            <a:r>
              <a:rPr sz="2000" spc="135" dirty="0">
                <a:solidFill>
                  <a:srgbClr val="FFFFFF"/>
                </a:solidFill>
                <a:latin typeface="Georgia"/>
                <a:cs typeface="Georgia"/>
              </a:rPr>
              <a:t>used</a:t>
            </a:r>
            <a:endParaRPr sz="2000">
              <a:latin typeface="Georgia"/>
              <a:cs typeface="Georgia"/>
            </a:endParaRPr>
          </a:p>
        </p:txBody>
      </p:sp>
      <p:grpSp>
        <p:nvGrpSpPr>
          <p:cNvPr id="4" name="object 4"/>
          <p:cNvGrpSpPr/>
          <p:nvPr/>
        </p:nvGrpSpPr>
        <p:grpSpPr>
          <a:xfrm>
            <a:off x="4876800" y="1551675"/>
            <a:ext cx="6482080" cy="4333240"/>
            <a:chOff x="4876800" y="1551675"/>
            <a:chExt cx="6482080" cy="4333240"/>
          </a:xfrm>
        </p:grpSpPr>
        <p:sp>
          <p:nvSpPr>
            <p:cNvPr id="5" name="object 5"/>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876800" y="2468572"/>
              <a:ext cx="6481815" cy="341628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4959353" y="6220138"/>
            <a:ext cx="1094105" cy="162560"/>
          </a:xfrm>
          <a:prstGeom prst="rect">
            <a:avLst/>
          </a:prstGeom>
        </p:spPr>
        <p:txBody>
          <a:bodyPr vert="horz" wrap="square" lIns="0" tIns="12700" rIns="0" bIns="0" rtlCol="0">
            <a:spAutoFit/>
          </a:bodyPr>
          <a:lstStyle/>
          <a:p>
            <a:pPr marL="12700">
              <a:lnSpc>
                <a:spcPct val="100000"/>
              </a:lnSpc>
              <a:spcBef>
                <a:spcPts val="100"/>
              </a:spcBef>
            </a:pPr>
            <a:r>
              <a:rPr sz="900" spc="55" dirty="0">
                <a:solidFill>
                  <a:srgbClr val="FFFFFF"/>
                </a:solidFill>
                <a:latin typeface="Georgia"/>
                <a:cs typeface="Georgia"/>
              </a:rPr>
              <a:t>Microwav</a:t>
            </a:r>
            <a:r>
              <a:rPr sz="900" spc="-135" dirty="0">
                <a:solidFill>
                  <a:srgbClr val="FFFFFF"/>
                </a:solidFill>
                <a:latin typeface="Georgia"/>
                <a:cs typeface="Georgia"/>
              </a:rPr>
              <a:t> </a:t>
            </a:r>
            <a:r>
              <a:rPr sz="900" spc="145" dirty="0">
                <a:solidFill>
                  <a:srgbClr val="FFFFFF"/>
                </a:solidFill>
                <a:latin typeface="Georgia"/>
                <a:cs typeface="Georgia"/>
              </a:rPr>
              <a:t>e</a:t>
            </a:r>
            <a:r>
              <a:rPr sz="900" spc="-85" dirty="0">
                <a:solidFill>
                  <a:srgbClr val="FFFFFF"/>
                </a:solidFill>
                <a:latin typeface="Georgia"/>
                <a:cs typeface="Georgia"/>
              </a:rPr>
              <a:t> </a:t>
            </a:r>
            <a:r>
              <a:rPr sz="900" spc="45" dirty="0">
                <a:solidFill>
                  <a:srgbClr val="FFFFFF"/>
                </a:solidFill>
                <a:latin typeface="Georgia"/>
                <a:cs typeface="Georgia"/>
              </a:rPr>
              <a:t>System</a:t>
            </a:r>
            <a:endParaRPr sz="900">
              <a:latin typeface="Georgia"/>
              <a:cs typeface="Georgia"/>
            </a:endParaRPr>
          </a:p>
        </p:txBody>
      </p:sp>
      <p:sp>
        <p:nvSpPr>
          <p:cNvPr id="8" name="object 8"/>
          <p:cNvSpPr txBox="1"/>
          <p:nvPr/>
        </p:nvSpPr>
        <p:spPr>
          <a:xfrm>
            <a:off x="10563614" y="579428"/>
            <a:ext cx="426720" cy="448945"/>
          </a:xfrm>
          <a:prstGeom prst="rect">
            <a:avLst/>
          </a:prstGeom>
        </p:spPr>
        <p:txBody>
          <a:bodyPr vert="horz" wrap="square" lIns="0" tIns="15875" rIns="0" bIns="0" rtlCol="0">
            <a:spAutoFit/>
          </a:bodyPr>
          <a:lstStyle/>
          <a:p>
            <a:pPr marL="12700">
              <a:lnSpc>
                <a:spcPct val="100000"/>
              </a:lnSpc>
              <a:spcBef>
                <a:spcPts val="125"/>
              </a:spcBef>
            </a:pPr>
            <a:r>
              <a:rPr sz="2750" spc="-90" dirty="0">
                <a:solidFill>
                  <a:srgbClr val="FFFFFF"/>
                </a:solidFill>
                <a:latin typeface="Georgia"/>
                <a:cs typeface="Georgia"/>
              </a:rPr>
              <a:t>80</a:t>
            </a:r>
            <a:endParaRPr sz="2750">
              <a:latin typeface="Georgia"/>
              <a:cs typeface="Georgia"/>
            </a:endParaRPr>
          </a:p>
        </p:txBody>
      </p:sp>
      <p:sp>
        <p:nvSpPr>
          <p:cNvPr id="12" name="Slide Number Placeholder 11">
            <a:extLst>
              <a:ext uri="{FF2B5EF4-FFF2-40B4-BE49-F238E27FC236}">
                <a16:creationId xmlns:a16="http://schemas.microsoft.com/office/drawing/2014/main" id="{4854F6E1-750E-6E7C-A131-B21189444F84}"/>
              </a:ext>
            </a:extLst>
          </p:cNvPr>
          <p:cNvSpPr>
            <a:spLocks noGrp="1"/>
          </p:cNvSpPr>
          <p:nvPr>
            <p:ph type="sldNum" sz="quarter" idx="7"/>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24D65C-B1D2-4348-9A35-C5C3BEF2A3C3}"/>
              </a:ext>
            </a:extLst>
          </p:cNvPr>
          <p:cNvSpPr>
            <a:spLocks noGrp="1"/>
          </p:cNvSpPr>
          <p:nvPr>
            <p:ph type="title"/>
          </p:nvPr>
        </p:nvSpPr>
        <p:spPr/>
        <p:txBody>
          <a:bodyPr/>
          <a:lstStyle/>
          <a:p>
            <a:r>
              <a:rPr lang="en-US" dirty="0"/>
              <a:t>Radio Transmission</a:t>
            </a:r>
          </a:p>
        </p:txBody>
      </p:sp>
      <p:sp>
        <p:nvSpPr>
          <p:cNvPr id="5" name="Content Placeholder 4">
            <a:extLst>
              <a:ext uri="{FF2B5EF4-FFF2-40B4-BE49-F238E27FC236}">
                <a16:creationId xmlns:a16="http://schemas.microsoft.com/office/drawing/2014/main" id="{F6D2E7A5-C321-45CE-995F-1AECDA156CE8}"/>
              </a:ext>
            </a:extLst>
          </p:cNvPr>
          <p:cNvSpPr>
            <a:spLocks noGrp="1"/>
          </p:cNvSpPr>
          <p:nvPr>
            <p:ph idx="1"/>
          </p:nvPr>
        </p:nvSpPr>
        <p:spPr/>
        <p:txBody>
          <a:bodyPr/>
          <a:lstStyle/>
          <a:p>
            <a:pPr algn="l"/>
            <a:r>
              <a:rPr lang="en-US" sz="1800" b="0" i="0" u="none" strike="noStrike" baseline="0" dirty="0"/>
              <a:t>The electromagnetic radio waves that operate at the radio frequency are also used to transmit computer data. </a:t>
            </a:r>
            <a:r>
              <a:rPr lang="en-US" sz="1800" dirty="0"/>
              <a:t>T</a:t>
            </a:r>
            <a:r>
              <a:rPr lang="en-US" sz="1800" b="0" i="0" u="none" strike="noStrike" baseline="0" dirty="0"/>
              <a:t>his transmission is also known as Radio Frequency (RF) transmission.</a:t>
            </a:r>
          </a:p>
          <a:p>
            <a:pPr algn="l"/>
            <a:r>
              <a:rPr lang="en-US" sz="1800" b="0" i="0" u="none" strike="noStrike" baseline="0" dirty="0"/>
              <a:t>The computers using RF transmission do not require a direct physical connection like wires or cable. </a:t>
            </a:r>
          </a:p>
          <a:p>
            <a:pPr algn="l"/>
            <a:r>
              <a:rPr lang="en-US" sz="1800" b="0" i="0" u="none" strike="noStrike" baseline="0" dirty="0"/>
              <a:t>Each computer attaches to an antenna hat can both send and receive radio transmission.</a:t>
            </a:r>
            <a:endParaRPr lang="en-US" dirty="0"/>
          </a:p>
        </p:txBody>
      </p:sp>
      <p:pic>
        <p:nvPicPr>
          <p:cNvPr id="7" name="Picture 6">
            <a:extLst>
              <a:ext uri="{FF2B5EF4-FFF2-40B4-BE49-F238E27FC236}">
                <a16:creationId xmlns:a16="http://schemas.microsoft.com/office/drawing/2014/main" id="{504C2574-4279-4F85-A1B5-0DB837616876}"/>
              </a:ext>
            </a:extLst>
          </p:cNvPr>
          <p:cNvPicPr>
            <a:picLocks noChangeAspect="1"/>
          </p:cNvPicPr>
          <p:nvPr/>
        </p:nvPicPr>
        <p:blipFill>
          <a:blip r:embed="rId2"/>
          <a:stretch>
            <a:fillRect/>
          </a:stretch>
        </p:blipFill>
        <p:spPr>
          <a:xfrm>
            <a:off x="9576792" y="4083728"/>
            <a:ext cx="2615208" cy="2774272"/>
          </a:xfrm>
          <a:prstGeom prst="rect">
            <a:avLst/>
          </a:prstGeom>
        </p:spPr>
      </p:pic>
      <p:sp>
        <p:nvSpPr>
          <p:cNvPr id="6" name="Slide Number Placeholder 5">
            <a:extLst>
              <a:ext uri="{FF2B5EF4-FFF2-40B4-BE49-F238E27FC236}">
                <a16:creationId xmlns:a16="http://schemas.microsoft.com/office/drawing/2014/main" id="{94922D41-3692-B42E-7CDF-3A7AF6B4CE19}"/>
              </a:ext>
            </a:extLst>
          </p:cNvPr>
          <p:cNvSpPr>
            <a:spLocks noGrp="1"/>
          </p:cNvSpPr>
          <p:nvPr>
            <p:ph type="sldNum" sz="quarter" idx="12"/>
          </p:nvPr>
        </p:nvSpPr>
        <p:spPr/>
        <p:txBody>
          <a:bodyPr/>
          <a:lstStyle/>
          <a:p>
            <a:fld id="{B38DACB5-71A6-497D-9391-3A4BF49B0DC9}" type="slidenum">
              <a:rPr lang="en-US" smtClean="0"/>
              <a:t>75</a:t>
            </a:fld>
            <a:endParaRPr lang="en-US"/>
          </a:p>
        </p:txBody>
      </p:sp>
    </p:spTree>
    <p:extLst>
      <p:ext uri="{BB962C8B-B14F-4D97-AF65-F5344CB8AC3E}">
        <p14:creationId xmlns:p14="http://schemas.microsoft.com/office/powerpoint/2010/main" val="15102535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6372225" cy="666750"/>
          </a:xfrm>
          <a:prstGeom prst="rect">
            <a:avLst/>
          </a:prstGeom>
        </p:spPr>
        <p:txBody>
          <a:bodyPr vert="horz" wrap="square" lIns="0" tIns="13335" rIns="0" bIns="0" rtlCol="0">
            <a:spAutoFit/>
          </a:bodyPr>
          <a:lstStyle/>
          <a:p>
            <a:pPr marL="12700">
              <a:lnSpc>
                <a:spcPct val="100000"/>
              </a:lnSpc>
              <a:spcBef>
                <a:spcPts val="105"/>
              </a:spcBef>
            </a:pPr>
            <a:r>
              <a:rPr sz="4200" spc="65" dirty="0"/>
              <a:t>Satellite</a:t>
            </a:r>
            <a:r>
              <a:rPr sz="4200" spc="215" dirty="0"/>
              <a:t> </a:t>
            </a:r>
            <a:r>
              <a:rPr sz="4200" spc="229" dirty="0"/>
              <a:t>Communication</a:t>
            </a:r>
            <a:endParaRPr sz="4200"/>
          </a:p>
        </p:txBody>
      </p:sp>
      <p:sp>
        <p:nvSpPr>
          <p:cNvPr id="3" name="object 3"/>
          <p:cNvSpPr txBox="1"/>
          <p:nvPr/>
        </p:nvSpPr>
        <p:spPr>
          <a:xfrm>
            <a:off x="1183009" y="1958907"/>
            <a:ext cx="8351520" cy="3230245"/>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40" dirty="0">
                <a:solidFill>
                  <a:srgbClr val="FFFFFF"/>
                </a:solidFill>
                <a:latin typeface="Georgia"/>
                <a:cs typeface="Georgia"/>
              </a:rPr>
              <a:t>Most</a:t>
            </a:r>
            <a:r>
              <a:rPr sz="2000" spc="25" dirty="0">
                <a:solidFill>
                  <a:srgbClr val="FFFFFF"/>
                </a:solidFill>
                <a:latin typeface="Georgia"/>
                <a:cs typeface="Georgia"/>
              </a:rPr>
              <a:t> </a:t>
            </a:r>
            <a:r>
              <a:rPr sz="2000" spc="220" dirty="0">
                <a:solidFill>
                  <a:srgbClr val="FFFFFF"/>
                </a:solidFill>
                <a:latin typeface="Georgia"/>
                <a:cs typeface="Georgia"/>
              </a:rPr>
              <a:t>common</a:t>
            </a:r>
            <a:r>
              <a:rPr sz="2000" spc="-145" dirty="0">
                <a:solidFill>
                  <a:srgbClr val="FFFFFF"/>
                </a:solidFill>
                <a:latin typeface="Georgia"/>
                <a:cs typeface="Georgia"/>
              </a:rPr>
              <a:t> </a:t>
            </a:r>
            <a:r>
              <a:rPr sz="2000" spc="110" dirty="0">
                <a:solidFill>
                  <a:srgbClr val="FFFFFF"/>
                </a:solidFill>
                <a:latin typeface="Georgia"/>
                <a:cs typeface="Georgia"/>
              </a:rPr>
              <a:t>worldwide</a:t>
            </a:r>
            <a:r>
              <a:rPr sz="2000" spc="-229" dirty="0">
                <a:solidFill>
                  <a:srgbClr val="FFFFFF"/>
                </a:solidFill>
                <a:latin typeface="Georgia"/>
                <a:cs typeface="Georgia"/>
              </a:rPr>
              <a:t> </a:t>
            </a:r>
            <a:r>
              <a:rPr sz="2000" spc="135" dirty="0">
                <a:solidFill>
                  <a:srgbClr val="FFFFFF"/>
                </a:solidFill>
                <a:latin typeface="Georgia"/>
                <a:cs typeface="Georgia"/>
              </a:rPr>
              <a:t>communication</a:t>
            </a:r>
            <a:r>
              <a:rPr sz="2000" spc="-145" dirty="0">
                <a:solidFill>
                  <a:srgbClr val="FFFFFF"/>
                </a:solidFill>
                <a:latin typeface="Georgia"/>
                <a:cs typeface="Georgia"/>
              </a:rPr>
              <a:t> </a:t>
            </a:r>
            <a:r>
              <a:rPr sz="2000" spc="80" dirty="0">
                <a:solidFill>
                  <a:srgbClr val="FFFFFF"/>
                </a:solidFill>
                <a:latin typeface="Georgia"/>
                <a:cs typeface="Georgia"/>
              </a:rPr>
              <a:t>system</a:t>
            </a:r>
            <a:r>
              <a:rPr sz="2000" spc="-65" dirty="0">
                <a:solidFill>
                  <a:srgbClr val="FFFFFF"/>
                </a:solidFill>
                <a:latin typeface="Georgia"/>
                <a:cs typeface="Georgia"/>
              </a:rPr>
              <a:t> </a:t>
            </a:r>
            <a:r>
              <a:rPr sz="2000" spc="165" dirty="0">
                <a:solidFill>
                  <a:srgbClr val="FFFFFF"/>
                </a:solidFill>
                <a:latin typeface="Georgia"/>
                <a:cs typeface="Georgia"/>
              </a:rPr>
              <a:t>at</a:t>
            </a:r>
            <a:r>
              <a:rPr sz="2000" spc="30" dirty="0">
                <a:solidFill>
                  <a:srgbClr val="FFFFFF"/>
                </a:solidFill>
                <a:latin typeface="Georgia"/>
                <a:cs typeface="Georgia"/>
              </a:rPr>
              <a:t> </a:t>
            </a:r>
            <a:r>
              <a:rPr sz="2000" spc="90" dirty="0">
                <a:solidFill>
                  <a:srgbClr val="FFFFFF"/>
                </a:solidFill>
                <a:latin typeface="Georgia"/>
                <a:cs typeface="Georgia"/>
              </a:rPr>
              <a:t>present.</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5" dirty="0">
                <a:solidFill>
                  <a:srgbClr val="FFFFFF"/>
                </a:solidFill>
                <a:latin typeface="Georgia"/>
                <a:cs typeface="Georgia"/>
              </a:rPr>
              <a:t>Uses </a:t>
            </a:r>
            <a:r>
              <a:rPr sz="2000" spc="65" dirty="0">
                <a:solidFill>
                  <a:srgbClr val="FFFFFF"/>
                </a:solidFill>
                <a:latin typeface="Georgia"/>
                <a:cs typeface="Georgia"/>
              </a:rPr>
              <a:t>satellite </a:t>
            </a:r>
            <a:r>
              <a:rPr sz="2000" spc="130" dirty="0">
                <a:solidFill>
                  <a:srgbClr val="FFFFFF"/>
                </a:solidFill>
                <a:latin typeface="Georgia"/>
                <a:cs typeface="Georgia"/>
              </a:rPr>
              <a:t>as </a:t>
            </a:r>
            <a:r>
              <a:rPr sz="2000" spc="375" dirty="0">
                <a:solidFill>
                  <a:srgbClr val="FFFFFF"/>
                </a:solidFill>
                <a:latin typeface="Georgia"/>
                <a:cs typeface="Georgia"/>
              </a:rPr>
              <a:t>a</a:t>
            </a:r>
            <a:r>
              <a:rPr sz="2000" spc="-180" dirty="0">
                <a:solidFill>
                  <a:srgbClr val="FFFFFF"/>
                </a:solidFill>
                <a:latin typeface="Georgia"/>
                <a:cs typeface="Georgia"/>
              </a:rPr>
              <a:t> </a:t>
            </a:r>
            <a:r>
              <a:rPr sz="2000" spc="145" dirty="0">
                <a:solidFill>
                  <a:srgbClr val="FFFFFF"/>
                </a:solidFill>
                <a:latin typeface="Georgia"/>
                <a:cs typeface="Georgia"/>
              </a:rPr>
              <a:t>repeater.</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170" dirty="0">
                <a:solidFill>
                  <a:srgbClr val="FFFFFF"/>
                </a:solidFill>
                <a:latin typeface="Georgia"/>
                <a:cs typeface="Georgia"/>
              </a:rPr>
              <a:t>Have</a:t>
            </a:r>
            <a:r>
              <a:rPr sz="2000" spc="-80" dirty="0">
                <a:solidFill>
                  <a:srgbClr val="FFFFFF"/>
                </a:solidFill>
                <a:latin typeface="Georgia"/>
                <a:cs typeface="Georgia"/>
              </a:rPr>
              <a:t> </a:t>
            </a:r>
            <a:r>
              <a:rPr sz="2000" spc="130" dirty="0">
                <a:solidFill>
                  <a:srgbClr val="FFFFFF"/>
                </a:solidFill>
                <a:latin typeface="Georgia"/>
                <a:cs typeface="Georgia"/>
              </a:rPr>
              <a:t>receiver</a:t>
            </a:r>
            <a:r>
              <a:rPr sz="2000" spc="-114" dirty="0">
                <a:solidFill>
                  <a:srgbClr val="FFFFFF"/>
                </a:solidFill>
                <a:latin typeface="Georgia"/>
                <a:cs typeface="Georgia"/>
              </a:rPr>
              <a:t> </a:t>
            </a:r>
            <a:r>
              <a:rPr sz="2000" spc="195" dirty="0">
                <a:solidFill>
                  <a:srgbClr val="FFFFFF"/>
                </a:solidFill>
                <a:latin typeface="Georgia"/>
                <a:cs typeface="Georgia"/>
              </a:rPr>
              <a:t>and</a:t>
            </a:r>
            <a:r>
              <a:rPr sz="2000" spc="75" dirty="0">
                <a:solidFill>
                  <a:srgbClr val="FFFFFF"/>
                </a:solidFill>
                <a:latin typeface="Georgia"/>
                <a:cs typeface="Georgia"/>
              </a:rPr>
              <a:t> </a:t>
            </a:r>
            <a:r>
              <a:rPr sz="2000" spc="20" dirty="0">
                <a:solidFill>
                  <a:srgbClr val="FFFFFF"/>
                </a:solidFill>
                <a:latin typeface="Georgia"/>
                <a:cs typeface="Georgia"/>
              </a:rPr>
              <a:t>transmitter</a:t>
            </a:r>
            <a:r>
              <a:rPr sz="2000" spc="-114" dirty="0">
                <a:solidFill>
                  <a:srgbClr val="FFFFFF"/>
                </a:solidFill>
                <a:latin typeface="Georgia"/>
                <a:cs typeface="Georgia"/>
              </a:rPr>
              <a:t> </a:t>
            </a:r>
            <a:r>
              <a:rPr sz="2000" spc="215" dirty="0">
                <a:solidFill>
                  <a:srgbClr val="FFFFFF"/>
                </a:solidFill>
                <a:latin typeface="Georgia"/>
                <a:cs typeface="Georgia"/>
              </a:rPr>
              <a:t>located</a:t>
            </a:r>
            <a:r>
              <a:rPr sz="2000" spc="-150" dirty="0">
                <a:solidFill>
                  <a:srgbClr val="FFFFFF"/>
                </a:solidFill>
                <a:latin typeface="Georgia"/>
                <a:cs typeface="Georgia"/>
              </a:rPr>
              <a:t> </a:t>
            </a:r>
            <a:r>
              <a:rPr sz="2000" spc="-45" dirty="0">
                <a:solidFill>
                  <a:srgbClr val="FFFFFF"/>
                </a:solidFill>
                <a:latin typeface="Georgia"/>
                <a:cs typeface="Georgia"/>
              </a:rPr>
              <a:t>in</a:t>
            </a:r>
            <a:r>
              <a:rPr sz="2000" spc="5" dirty="0">
                <a:solidFill>
                  <a:srgbClr val="FFFFFF"/>
                </a:solidFill>
                <a:latin typeface="Georgia"/>
                <a:cs typeface="Georgia"/>
              </a:rPr>
              <a:t> </a:t>
            </a:r>
            <a:r>
              <a:rPr sz="2000" spc="110" dirty="0">
                <a:solidFill>
                  <a:srgbClr val="FFFFFF"/>
                </a:solidFill>
                <a:latin typeface="Georgia"/>
                <a:cs typeface="Georgia"/>
              </a:rPr>
              <a:t>ground</a:t>
            </a:r>
            <a:r>
              <a:rPr sz="2000" spc="75" dirty="0">
                <a:solidFill>
                  <a:srgbClr val="FFFFFF"/>
                </a:solidFill>
                <a:latin typeface="Georgia"/>
                <a:cs typeface="Georgia"/>
              </a:rPr>
              <a:t> </a:t>
            </a:r>
            <a:r>
              <a:rPr sz="2000" spc="40" dirty="0">
                <a:solidFill>
                  <a:srgbClr val="FFFFFF"/>
                </a:solidFill>
                <a:latin typeface="Georgia"/>
                <a:cs typeface="Georgia"/>
              </a:rPr>
              <a:t>stations.</a:t>
            </a:r>
            <a:endParaRPr sz="2000">
              <a:latin typeface="Georgia"/>
              <a:cs typeface="Georgia"/>
            </a:endParaRPr>
          </a:p>
          <a:p>
            <a:pPr marL="355600" marR="5080" indent="-343535">
              <a:lnSpc>
                <a:spcPct val="100000"/>
              </a:lnSpc>
              <a:spcBef>
                <a:spcPts val="980"/>
              </a:spcBef>
              <a:tabLst>
                <a:tab pos="355600" algn="l"/>
              </a:tabLst>
            </a:pPr>
            <a:r>
              <a:rPr sz="1550" spc="295" dirty="0">
                <a:solidFill>
                  <a:srgbClr val="89D0D6"/>
                </a:solidFill>
                <a:latin typeface="Arial"/>
                <a:cs typeface="Arial"/>
              </a:rPr>
              <a:t>	</a:t>
            </a:r>
            <a:r>
              <a:rPr sz="2000" spc="155" dirty="0">
                <a:solidFill>
                  <a:srgbClr val="FFFFFF"/>
                </a:solidFill>
                <a:latin typeface="Georgia"/>
                <a:cs typeface="Georgia"/>
              </a:rPr>
              <a:t>Microwave</a:t>
            </a:r>
            <a:r>
              <a:rPr sz="2000" spc="-229" dirty="0">
                <a:solidFill>
                  <a:srgbClr val="FFFFFF"/>
                </a:solidFill>
                <a:latin typeface="Georgia"/>
                <a:cs typeface="Georgia"/>
              </a:rPr>
              <a:t> </a:t>
            </a:r>
            <a:r>
              <a:rPr sz="2000" spc="40" dirty="0">
                <a:solidFill>
                  <a:srgbClr val="FFFFFF"/>
                </a:solidFill>
                <a:latin typeface="Georgia"/>
                <a:cs typeface="Georgia"/>
              </a:rPr>
              <a:t>signal</a:t>
            </a:r>
            <a:r>
              <a:rPr sz="2000" spc="85" dirty="0">
                <a:solidFill>
                  <a:srgbClr val="FFFFFF"/>
                </a:solidFill>
                <a:latin typeface="Georgia"/>
                <a:cs typeface="Georgia"/>
              </a:rPr>
              <a:t> </a:t>
            </a:r>
            <a:r>
              <a:rPr sz="2000" spc="-110" dirty="0">
                <a:solidFill>
                  <a:srgbClr val="FFFFFF"/>
                </a:solidFill>
                <a:latin typeface="Georgia"/>
                <a:cs typeface="Georgia"/>
              </a:rPr>
              <a:t>is</a:t>
            </a:r>
            <a:r>
              <a:rPr sz="2000" spc="5" dirty="0">
                <a:solidFill>
                  <a:srgbClr val="FFFFFF"/>
                </a:solidFill>
                <a:latin typeface="Georgia"/>
                <a:cs typeface="Georgia"/>
              </a:rPr>
              <a:t> </a:t>
            </a:r>
            <a:r>
              <a:rPr sz="2000" spc="70" dirty="0">
                <a:solidFill>
                  <a:srgbClr val="FFFFFF"/>
                </a:solidFill>
                <a:latin typeface="Georgia"/>
                <a:cs typeface="Georgia"/>
              </a:rPr>
              <a:t>transmitted</a:t>
            </a:r>
            <a:r>
              <a:rPr sz="2000" spc="-220" dirty="0">
                <a:solidFill>
                  <a:srgbClr val="FFFFFF"/>
                </a:solidFill>
                <a:latin typeface="Georgia"/>
                <a:cs typeface="Georgia"/>
              </a:rPr>
              <a:t> </a:t>
            </a:r>
            <a:r>
              <a:rPr sz="2000" spc="30" dirty="0">
                <a:solidFill>
                  <a:srgbClr val="FFFFFF"/>
                </a:solidFill>
                <a:latin typeface="Georgia"/>
                <a:cs typeface="Georgia"/>
              </a:rPr>
              <a:t>from</a:t>
            </a:r>
            <a:r>
              <a:rPr sz="2000" spc="90" dirty="0">
                <a:solidFill>
                  <a:srgbClr val="FFFFFF"/>
                </a:solidFill>
                <a:latin typeface="Georgia"/>
                <a:cs typeface="Georgia"/>
              </a:rPr>
              <a:t> </a:t>
            </a:r>
            <a:r>
              <a:rPr sz="2000" spc="375" dirty="0">
                <a:solidFill>
                  <a:srgbClr val="FFFFFF"/>
                </a:solidFill>
                <a:latin typeface="Georgia"/>
                <a:cs typeface="Georgia"/>
              </a:rPr>
              <a:t>a</a:t>
            </a:r>
            <a:r>
              <a:rPr sz="2000" spc="10" dirty="0">
                <a:solidFill>
                  <a:srgbClr val="FFFFFF"/>
                </a:solidFill>
                <a:latin typeface="Georgia"/>
                <a:cs typeface="Georgia"/>
              </a:rPr>
              <a:t> </a:t>
            </a:r>
            <a:r>
              <a:rPr sz="2000" spc="30" dirty="0">
                <a:solidFill>
                  <a:srgbClr val="FFFFFF"/>
                </a:solidFill>
                <a:latin typeface="Georgia"/>
                <a:cs typeface="Georgia"/>
              </a:rPr>
              <a:t>transmitter</a:t>
            </a:r>
            <a:r>
              <a:rPr sz="2000" spc="-195" dirty="0">
                <a:solidFill>
                  <a:srgbClr val="FFFFFF"/>
                </a:solidFill>
                <a:latin typeface="Georgia"/>
                <a:cs typeface="Georgia"/>
              </a:rPr>
              <a:t> </a:t>
            </a:r>
            <a:r>
              <a:rPr sz="2000" spc="160" dirty="0">
                <a:solidFill>
                  <a:srgbClr val="FFFFFF"/>
                </a:solidFill>
                <a:latin typeface="Georgia"/>
                <a:cs typeface="Georgia"/>
              </a:rPr>
              <a:t>on</a:t>
            </a:r>
            <a:r>
              <a:rPr sz="2000" spc="5" dirty="0">
                <a:solidFill>
                  <a:srgbClr val="FFFFFF"/>
                </a:solidFill>
                <a:latin typeface="Georgia"/>
                <a:cs typeface="Georgia"/>
              </a:rPr>
              <a:t> </a:t>
            </a:r>
            <a:r>
              <a:rPr sz="2000" spc="125" dirty="0">
                <a:solidFill>
                  <a:srgbClr val="FFFFFF"/>
                </a:solidFill>
                <a:latin typeface="Georgia"/>
                <a:cs typeface="Georgia"/>
              </a:rPr>
              <a:t>earth</a:t>
            </a:r>
            <a:r>
              <a:rPr sz="2000" spc="-70" dirty="0">
                <a:solidFill>
                  <a:srgbClr val="FFFFFF"/>
                </a:solidFill>
                <a:latin typeface="Georgia"/>
                <a:cs typeface="Georgia"/>
              </a:rPr>
              <a:t> </a:t>
            </a:r>
            <a:r>
              <a:rPr sz="2000" spc="150" dirty="0">
                <a:solidFill>
                  <a:srgbClr val="FFFFFF"/>
                </a:solidFill>
                <a:latin typeface="Georgia"/>
                <a:cs typeface="Georgia"/>
              </a:rPr>
              <a:t>to</a:t>
            </a:r>
            <a:r>
              <a:rPr sz="2000" spc="-10" dirty="0">
                <a:solidFill>
                  <a:srgbClr val="FFFFFF"/>
                </a:solidFill>
                <a:latin typeface="Georgia"/>
                <a:cs typeface="Georgia"/>
              </a:rPr>
              <a:t> </a:t>
            </a:r>
            <a:r>
              <a:rPr sz="2000" spc="145" dirty="0">
                <a:solidFill>
                  <a:srgbClr val="FFFFFF"/>
                </a:solidFill>
                <a:latin typeface="Georgia"/>
                <a:cs typeface="Georgia"/>
              </a:rPr>
              <a:t>the  </a:t>
            </a:r>
            <a:r>
              <a:rPr sz="2000" spc="65" dirty="0">
                <a:solidFill>
                  <a:srgbClr val="FFFFFF"/>
                </a:solidFill>
                <a:latin typeface="Georgia"/>
                <a:cs typeface="Georgia"/>
              </a:rPr>
              <a:t>satellite </a:t>
            </a:r>
            <a:r>
              <a:rPr sz="2000" spc="165" dirty="0">
                <a:solidFill>
                  <a:srgbClr val="FFFFFF"/>
                </a:solidFill>
                <a:latin typeface="Georgia"/>
                <a:cs typeface="Georgia"/>
              </a:rPr>
              <a:t>at</a:t>
            </a:r>
            <a:r>
              <a:rPr sz="2000" spc="-195" dirty="0">
                <a:solidFill>
                  <a:srgbClr val="FFFFFF"/>
                </a:solidFill>
                <a:latin typeface="Georgia"/>
                <a:cs typeface="Georgia"/>
              </a:rPr>
              <a:t> </a:t>
            </a:r>
            <a:r>
              <a:rPr sz="2000" spc="195" dirty="0">
                <a:solidFill>
                  <a:srgbClr val="FFFFFF"/>
                </a:solidFill>
                <a:latin typeface="Georgia"/>
                <a:cs typeface="Georgia"/>
              </a:rPr>
              <a:t>space.</a:t>
            </a:r>
            <a:endParaRPr sz="2000">
              <a:latin typeface="Georgia"/>
              <a:cs typeface="Georgia"/>
            </a:endParaRPr>
          </a:p>
          <a:p>
            <a:pPr marL="355600" marR="472440" indent="-343535">
              <a:lnSpc>
                <a:spcPct val="100000"/>
              </a:lnSpc>
              <a:spcBef>
                <a:spcPts val="985"/>
              </a:spcBef>
              <a:tabLst>
                <a:tab pos="355600" algn="l"/>
              </a:tabLst>
            </a:pPr>
            <a:r>
              <a:rPr sz="1550" spc="295" dirty="0">
                <a:solidFill>
                  <a:srgbClr val="89D0D6"/>
                </a:solidFill>
                <a:latin typeface="Arial"/>
                <a:cs typeface="Arial"/>
              </a:rPr>
              <a:t>	</a:t>
            </a:r>
            <a:r>
              <a:rPr sz="2000" spc="60" dirty="0">
                <a:solidFill>
                  <a:srgbClr val="FFFFFF"/>
                </a:solidFill>
                <a:latin typeface="Georgia"/>
                <a:cs typeface="Georgia"/>
              </a:rPr>
              <a:t>Satellite</a:t>
            </a:r>
            <a:r>
              <a:rPr sz="2000" spc="-225" dirty="0">
                <a:solidFill>
                  <a:srgbClr val="FFFFFF"/>
                </a:solidFill>
                <a:latin typeface="Georgia"/>
                <a:cs typeface="Georgia"/>
              </a:rPr>
              <a:t> </a:t>
            </a:r>
            <a:r>
              <a:rPr sz="2000" spc="60" dirty="0">
                <a:solidFill>
                  <a:srgbClr val="FFFFFF"/>
                </a:solidFill>
                <a:latin typeface="Georgia"/>
                <a:cs typeface="Georgia"/>
              </a:rPr>
              <a:t>amplifies</a:t>
            </a:r>
            <a:r>
              <a:rPr sz="2000" spc="-145" dirty="0">
                <a:solidFill>
                  <a:srgbClr val="FFFFFF"/>
                </a:solidFill>
                <a:latin typeface="Georgia"/>
                <a:cs typeface="Georgia"/>
              </a:rPr>
              <a:t> </a:t>
            </a:r>
            <a:r>
              <a:rPr sz="2000" spc="145" dirty="0">
                <a:solidFill>
                  <a:srgbClr val="FFFFFF"/>
                </a:solidFill>
                <a:latin typeface="Georgia"/>
                <a:cs typeface="Georgia"/>
              </a:rPr>
              <a:t>the</a:t>
            </a:r>
            <a:r>
              <a:rPr sz="2000" dirty="0">
                <a:solidFill>
                  <a:srgbClr val="FFFFFF"/>
                </a:solidFill>
                <a:latin typeface="Georgia"/>
                <a:cs typeface="Georgia"/>
              </a:rPr>
              <a:t> </a:t>
            </a:r>
            <a:r>
              <a:rPr sz="2000" spc="245" dirty="0">
                <a:solidFill>
                  <a:srgbClr val="FFFFFF"/>
                </a:solidFill>
                <a:latin typeface="Georgia"/>
                <a:cs typeface="Georgia"/>
              </a:rPr>
              <a:t>weak</a:t>
            </a:r>
            <a:r>
              <a:rPr sz="2000" spc="-145" dirty="0">
                <a:solidFill>
                  <a:srgbClr val="FFFFFF"/>
                </a:solidFill>
                <a:latin typeface="Georgia"/>
                <a:cs typeface="Georgia"/>
              </a:rPr>
              <a:t> </a:t>
            </a:r>
            <a:r>
              <a:rPr sz="2000" spc="40" dirty="0">
                <a:solidFill>
                  <a:srgbClr val="FFFFFF"/>
                </a:solidFill>
                <a:latin typeface="Georgia"/>
                <a:cs typeface="Georgia"/>
              </a:rPr>
              <a:t>signal</a:t>
            </a:r>
            <a:r>
              <a:rPr sz="2000" spc="85" dirty="0">
                <a:solidFill>
                  <a:srgbClr val="FFFFFF"/>
                </a:solidFill>
                <a:latin typeface="Georgia"/>
                <a:cs typeface="Georgia"/>
              </a:rPr>
              <a:t> </a:t>
            </a:r>
            <a:r>
              <a:rPr sz="2000" spc="195" dirty="0">
                <a:solidFill>
                  <a:srgbClr val="FFFFFF"/>
                </a:solidFill>
                <a:latin typeface="Georgia"/>
                <a:cs typeface="Georgia"/>
              </a:rPr>
              <a:t>and</a:t>
            </a:r>
            <a:r>
              <a:rPr sz="2000" spc="80" dirty="0">
                <a:solidFill>
                  <a:srgbClr val="FFFFFF"/>
                </a:solidFill>
                <a:latin typeface="Georgia"/>
                <a:cs typeface="Georgia"/>
              </a:rPr>
              <a:t> </a:t>
            </a:r>
            <a:r>
              <a:rPr sz="2000" spc="10" dirty="0">
                <a:solidFill>
                  <a:srgbClr val="FFFFFF"/>
                </a:solidFill>
                <a:latin typeface="Georgia"/>
                <a:cs typeface="Georgia"/>
              </a:rPr>
              <a:t>transmits</a:t>
            </a:r>
            <a:r>
              <a:rPr sz="2000" spc="-145" dirty="0">
                <a:solidFill>
                  <a:srgbClr val="FFFFFF"/>
                </a:solidFill>
                <a:latin typeface="Georgia"/>
                <a:cs typeface="Georgia"/>
              </a:rPr>
              <a:t> </a:t>
            </a:r>
            <a:r>
              <a:rPr sz="2000" spc="-75" dirty="0">
                <a:solidFill>
                  <a:srgbClr val="FFFFFF"/>
                </a:solidFill>
                <a:latin typeface="Georgia"/>
                <a:cs typeface="Georgia"/>
              </a:rPr>
              <a:t>it</a:t>
            </a:r>
            <a:r>
              <a:rPr sz="2000" spc="35" dirty="0">
                <a:solidFill>
                  <a:srgbClr val="FFFFFF"/>
                </a:solidFill>
                <a:latin typeface="Georgia"/>
                <a:cs typeface="Georgia"/>
              </a:rPr>
              <a:t> </a:t>
            </a:r>
            <a:r>
              <a:rPr sz="2000" spc="220" dirty="0">
                <a:solidFill>
                  <a:srgbClr val="FFFFFF"/>
                </a:solidFill>
                <a:latin typeface="Georgia"/>
                <a:cs typeface="Georgia"/>
              </a:rPr>
              <a:t>back</a:t>
            </a:r>
            <a:r>
              <a:rPr sz="2000" spc="80" dirty="0">
                <a:solidFill>
                  <a:srgbClr val="FFFFFF"/>
                </a:solidFill>
                <a:latin typeface="Georgia"/>
                <a:cs typeface="Georgia"/>
              </a:rPr>
              <a:t> </a:t>
            </a:r>
            <a:r>
              <a:rPr sz="2000" spc="150" dirty="0">
                <a:solidFill>
                  <a:srgbClr val="FFFFFF"/>
                </a:solidFill>
                <a:latin typeface="Georgia"/>
                <a:cs typeface="Georgia"/>
              </a:rPr>
              <a:t>to</a:t>
            </a:r>
            <a:r>
              <a:rPr sz="2000" spc="-10" dirty="0">
                <a:solidFill>
                  <a:srgbClr val="FFFFFF"/>
                </a:solidFill>
                <a:latin typeface="Georgia"/>
                <a:cs typeface="Georgia"/>
              </a:rPr>
              <a:t> </a:t>
            </a:r>
            <a:r>
              <a:rPr sz="2000" spc="145" dirty="0">
                <a:solidFill>
                  <a:srgbClr val="FFFFFF"/>
                </a:solidFill>
                <a:latin typeface="Georgia"/>
                <a:cs typeface="Georgia"/>
              </a:rPr>
              <a:t>the  </a:t>
            </a:r>
            <a:r>
              <a:rPr sz="2000" spc="114" dirty="0">
                <a:solidFill>
                  <a:srgbClr val="FFFFFF"/>
                </a:solidFill>
                <a:latin typeface="Georgia"/>
                <a:cs typeface="Georgia"/>
              </a:rPr>
              <a:t>receiver.</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140" dirty="0">
                <a:solidFill>
                  <a:srgbClr val="FFFFFF"/>
                </a:solidFill>
                <a:latin typeface="Georgia"/>
                <a:cs typeface="Georgia"/>
              </a:rPr>
              <a:t>In</a:t>
            </a:r>
            <a:r>
              <a:rPr sz="2000" spc="75" dirty="0">
                <a:solidFill>
                  <a:srgbClr val="FFFFFF"/>
                </a:solidFill>
                <a:latin typeface="Georgia"/>
                <a:cs typeface="Georgia"/>
              </a:rPr>
              <a:t> </a:t>
            </a:r>
            <a:r>
              <a:rPr sz="2000" spc="95" dirty="0">
                <a:solidFill>
                  <a:srgbClr val="FFFFFF"/>
                </a:solidFill>
                <a:latin typeface="Georgia"/>
                <a:cs typeface="Georgia"/>
              </a:rPr>
              <a:t>order</a:t>
            </a:r>
            <a:r>
              <a:rPr sz="2000" spc="-114" dirty="0">
                <a:solidFill>
                  <a:srgbClr val="FFFFFF"/>
                </a:solidFill>
                <a:latin typeface="Georgia"/>
                <a:cs typeface="Georgia"/>
              </a:rPr>
              <a:t> </a:t>
            </a:r>
            <a:r>
              <a:rPr sz="2000" spc="150" dirty="0">
                <a:solidFill>
                  <a:srgbClr val="FFFFFF"/>
                </a:solidFill>
                <a:latin typeface="Georgia"/>
                <a:cs typeface="Georgia"/>
              </a:rPr>
              <a:t>to</a:t>
            </a:r>
            <a:r>
              <a:rPr sz="2000" spc="-15" dirty="0">
                <a:solidFill>
                  <a:srgbClr val="FFFFFF"/>
                </a:solidFill>
                <a:latin typeface="Georgia"/>
                <a:cs typeface="Georgia"/>
              </a:rPr>
              <a:t> </a:t>
            </a:r>
            <a:r>
              <a:rPr sz="2000" spc="215" dirty="0">
                <a:solidFill>
                  <a:srgbClr val="FFFFFF"/>
                </a:solidFill>
                <a:latin typeface="Georgia"/>
                <a:cs typeface="Georgia"/>
              </a:rPr>
              <a:t>cover</a:t>
            </a:r>
            <a:r>
              <a:rPr sz="2000" spc="-190" dirty="0">
                <a:solidFill>
                  <a:srgbClr val="FFFFFF"/>
                </a:solidFill>
                <a:latin typeface="Georgia"/>
                <a:cs typeface="Georgia"/>
              </a:rPr>
              <a:t> </a:t>
            </a:r>
            <a:r>
              <a:rPr sz="2000" spc="135" dirty="0">
                <a:solidFill>
                  <a:srgbClr val="FFFFFF"/>
                </a:solidFill>
                <a:latin typeface="Georgia"/>
                <a:cs typeface="Georgia"/>
              </a:rPr>
              <a:t>large</a:t>
            </a:r>
            <a:r>
              <a:rPr sz="2000" spc="-5" dirty="0">
                <a:solidFill>
                  <a:srgbClr val="FFFFFF"/>
                </a:solidFill>
                <a:latin typeface="Georgia"/>
                <a:cs typeface="Georgia"/>
              </a:rPr>
              <a:t> </a:t>
            </a:r>
            <a:r>
              <a:rPr sz="2000" spc="140" dirty="0">
                <a:solidFill>
                  <a:srgbClr val="FFFFFF"/>
                </a:solidFill>
                <a:latin typeface="Georgia"/>
                <a:cs typeface="Georgia"/>
              </a:rPr>
              <a:t>distance</a:t>
            </a:r>
            <a:r>
              <a:rPr sz="2000" dirty="0">
                <a:solidFill>
                  <a:srgbClr val="FFFFFF"/>
                </a:solidFill>
                <a:latin typeface="Georgia"/>
                <a:cs typeface="Georgia"/>
              </a:rPr>
              <a:t> </a:t>
            </a:r>
            <a:r>
              <a:rPr sz="2000" spc="45" dirty="0">
                <a:solidFill>
                  <a:srgbClr val="FFFFFF"/>
                </a:solidFill>
                <a:latin typeface="Georgia"/>
                <a:cs typeface="Georgia"/>
              </a:rPr>
              <a:t>multiple</a:t>
            </a:r>
            <a:r>
              <a:rPr sz="2000" spc="-155" dirty="0">
                <a:solidFill>
                  <a:srgbClr val="FFFFFF"/>
                </a:solidFill>
                <a:latin typeface="Georgia"/>
                <a:cs typeface="Georgia"/>
              </a:rPr>
              <a:t> </a:t>
            </a:r>
            <a:r>
              <a:rPr sz="2000" spc="65" dirty="0">
                <a:solidFill>
                  <a:srgbClr val="FFFFFF"/>
                </a:solidFill>
                <a:latin typeface="Georgia"/>
                <a:cs typeface="Georgia"/>
              </a:rPr>
              <a:t>satellite</a:t>
            </a:r>
            <a:r>
              <a:rPr sz="2000" spc="-225" dirty="0">
                <a:solidFill>
                  <a:srgbClr val="FFFFFF"/>
                </a:solidFill>
                <a:latin typeface="Georgia"/>
                <a:cs typeface="Georgia"/>
              </a:rPr>
              <a:t> </a:t>
            </a:r>
            <a:r>
              <a:rPr sz="2000" spc="155" dirty="0">
                <a:solidFill>
                  <a:srgbClr val="FFFFFF"/>
                </a:solidFill>
                <a:latin typeface="Georgia"/>
                <a:cs typeface="Georgia"/>
              </a:rPr>
              <a:t>are</a:t>
            </a:r>
            <a:r>
              <a:rPr sz="2000" spc="70" dirty="0">
                <a:solidFill>
                  <a:srgbClr val="FFFFFF"/>
                </a:solidFill>
                <a:latin typeface="Georgia"/>
                <a:cs typeface="Georgia"/>
              </a:rPr>
              <a:t> </a:t>
            </a:r>
            <a:r>
              <a:rPr sz="2000" spc="120" dirty="0">
                <a:solidFill>
                  <a:srgbClr val="FFFFFF"/>
                </a:solidFill>
                <a:latin typeface="Georgia"/>
                <a:cs typeface="Georgia"/>
              </a:rPr>
              <a:t>used.</a:t>
            </a:r>
            <a:endParaRPr sz="2000">
              <a:latin typeface="Georgia"/>
              <a:cs typeface="Georgi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563614" y="579432"/>
            <a:ext cx="426720" cy="448945"/>
          </a:xfrm>
          <a:prstGeom prst="rect">
            <a:avLst/>
          </a:prstGeom>
        </p:spPr>
        <p:txBody>
          <a:bodyPr vert="horz" wrap="square" lIns="0" tIns="15875" rIns="0" bIns="0" rtlCol="0">
            <a:spAutoFit/>
          </a:bodyPr>
          <a:lstStyle/>
          <a:p>
            <a:pPr marL="12700">
              <a:lnSpc>
                <a:spcPct val="100000"/>
              </a:lnSpc>
              <a:spcBef>
                <a:spcPts val="125"/>
              </a:spcBef>
            </a:pPr>
            <a:r>
              <a:rPr sz="2750" spc="160" dirty="0">
                <a:solidFill>
                  <a:srgbClr val="FFFFFF"/>
                </a:solidFill>
                <a:latin typeface="Georgia"/>
                <a:cs typeface="Georgia"/>
              </a:rPr>
              <a:t>81</a:t>
            </a:r>
            <a:endParaRPr sz="2750" dirty="0">
              <a:latin typeface="Georgia"/>
              <a:cs typeface="Georgia"/>
            </a:endParaRPr>
          </a:p>
        </p:txBody>
      </p:sp>
      <p:sp>
        <p:nvSpPr>
          <p:cNvPr id="9" name="Slide Number Placeholder 8">
            <a:extLst>
              <a:ext uri="{FF2B5EF4-FFF2-40B4-BE49-F238E27FC236}">
                <a16:creationId xmlns:a16="http://schemas.microsoft.com/office/drawing/2014/main" id="{03167D5C-7A4A-264F-CBAA-59CBFF3C147D}"/>
              </a:ext>
            </a:extLst>
          </p:cNvPr>
          <p:cNvSpPr>
            <a:spLocks noGrp="1"/>
          </p:cNvSpPr>
          <p:nvPr>
            <p:ph type="sldNum" sz="quarter" idx="12"/>
          </p:nvPr>
        </p:nvSpPr>
        <p:spPr/>
        <p:txBody>
          <a:bodyPr/>
          <a:lstStyle/>
          <a:p>
            <a:fld id="{B38DACB5-71A6-497D-9391-3A4BF49B0DC9}"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6277610" cy="666750"/>
          </a:xfrm>
          <a:prstGeom prst="rect">
            <a:avLst/>
          </a:prstGeom>
        </p:spPr>
        <p:txBody>
          <a:bodyPr vert="horz" wrap="square" lIns="0" tIns="13335" rIns="0" bIns="0" rtlCol="0">
            <a:spAutoFit/>
          </a:bodyPr>
          <a:lstStyle/>
          <a:p>
            <a:pPr marL="12700">
              <a:lnSpc>
                <a:spcPct val="100000"/>
              </a:lnSpc>
              <a:spcBef>
                <a:spcPts val="105"/>
              </a:spcBef>
            </a:pPr>
            <a:r>
              <a:rPr sz="4200" spc="65" dirty="0"/>
              <a:t>Satellite</a:t>
            </a:r>
            <a:r>
              <a:rPr sz="4200" spc="200" dirty="0"/>
              <a:t> </a:t>
            </a:r>
            <a:r>
              <a:rPr sz="4200" spc="235" dirty="0"/>
              <a:t>communication</a:t>
            </a:r>
            <a:endParaRPr sz="4200"/>
          </a:p>
        </p:txBody>
      </p:sp>
      <p:sp>
        <p:nvSpPr>
          <p:cNvPr id="3" name="object 3"/>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25724" y="1681240"/>
            <a:ext cx="6740530" cy="4411583"/>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198748CB-AFDA-94FD-D0B4-C334C0D7C5C2}"/>
              </a:ext>
            </a:extLst>
          </p:cNvPr>
          <p:cNvSpPr>
            <a:spLocks noGrp="1"/>
          </p:cNvSpPr>
          <p:nvPr>
            <p:ph type="sldNum" sz="quarter" idx="12"/>
          </p:nvPr>
        </p:nvSpPr>
        <p:spPr/>
        <p:txBody>
          <a:bodyPr/>
          <a:lstStyle/>
          <a:p>
            <a:fld id="{B38DACB5-71A6-497D-9391-3A4BF49B0DC9}"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3008312" cy="666750"/>
          </a:xfrm>
          <a:prstGeom prst="rect">
            <a:avLst/>
          </a:prstGeom>
        </p:spPr>
        <p:txBody>
          <a:bodyPr vert="horz" wrap="square" lIns="0" tIns="13335" rIns="0" bIns="0" rtlCol="0">
            <a:spAutoFit/>
          </a:bodyPr>
          <a:lstStyle/>
          <a:p>
            <a:pPr marL="12700">
              <a:lnSpc>
                <a:spcPct val="100000"/>
              </a:lnSpc>
              <a:spcBef>
                <a:spcPts val="105"/>
              </a:spcBef>
            </a:pPr>
            <a:r>
              <a:rPr sz="4200" spc="50" dirty="0"/>
              <a:t>Infrared</a:t>
            </a:r>
            <a:endParaRPr sz="4200" dirty="0"/>
          </a:p>
        </p:txBody>
      </p:sp>
      <p:sp>
        <p:nvSpPr>
          <p:cNvPr id="3" name="object 3"/>
          <p:cNvSpPr txBox="1"/>
          <p:nvPr/>
        </p:nvSpPr>
        <p:spPr>
          <a:xfrm>
            <a:off x="1183009" y="1958907"/>
            <a:ext cx="8683625" cy="2620010"/>
          </a:xfrm>
          <a:prstGeom prst="rect">
            <a:avLst/>
          </a:prstGeom>
        </p:spPr>
        <p:txBody>
          <a:bodyPr vert="horz" wrap="square" lIns="0" tIns="135890" rIns="0" bIns="0" rtlCol="0">
            <a:spAutoFit/>
          </a:bodyPr>
          <a:lstStyle/>
          <a:p>
            <a:pPr marL="12700">
              <a:lnSpc>
                <a:spcPct val="100000"/>
              </a:lnSpc>
              <a:spcBef>
                <a:spcPts val="1070"/>
              </a:spcBef>
              <a:tabLst>
                <a:tab pos="355600" algn="l"/>
              </a:tabLst>
            </a:pPr>
            <a:r>
              <a:rPr sz="1550" spc="295" dirty="0">
                <a:solidFill>
                  <a:srgbClr val="89D0D6"/>
                </a:solidFill>
                <a:latin typeface="Arial"/>
                <a:cs typeface="Arial"/>
              </a:rPr>
              <a:t>	</a:t>
            </a:r>
            <a:r>
              <a:rPr sz="2000" spc="65" dirty="0">
                <a:solidFill>
                  <a:srgbClr val="FFFFFF"/>
                </a:solidFill>
                <a:latin typeface="Georgia"/>
                <a:cs typeface="Georgia"/>
              </a:rPr>
              <a:t>Used </a:t>
            </a:r>
            <a:r>
              <a:rPr sz="2000" dirty="0">
                <a:solidFill>
                  <a:srgbClr val="FFFFFF"/>
                </a:solidFill>
                <a:latin typeface="Georgia"/>
                <a:cs typeface="Georgia"/>
              </a:rPr>
              <a:t>for </a:t>
            </a:r>
            <a:r>
              <a:rPr sz="2000" spc="-10" dirty="0">
                <a:solidFill>
                  <a:srgbClr val="FFFFFF"/>
                </a:solidFill>
                <a:latin typeface="Georgia"/>
                <a:cs typeface="Georgia"/>
              </a:rPr>
              <a:t>short </a:t>
            </a:r>
            <a:r>
              <a:rPr sz="2000" spc="160" dirty="0">
                <a:solidFill>
                  <a:srgbClr val="FFFFFF"/>
                </a:solidFill>
                <a:latin typeface="Georgia"/>
                <a:cs typeface="Georgia"/>
              </a:rPr>
              <a:t>range</a:t>
            </a:r>
            <a:r>
              <a:rPr sz="2000" spc="215" dirty="0">
                <a:solidFill>
                  <a:srgbClr val="FFFFFF"/>
                </a:solidFill>
                <a:latin typeface="Georgia"/>
                <a:cs typeface="Georgia"/>
              </a:rPr>
              <a:t> </a:t>
            </a:r>
            <a:r>
              <a:rPr sz="2000" spc="135" dirty="0">
                <a:solidFill>
                  <a:srgbClr val="FFFFFF"/>
                </a:solidFill>
                <a:latin typeface="Georgia"/>
                <a:cs typeface="Georgia"/>
              </a:rPr>
              <a:t>communication</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65" dirty="0">
                <a:solidFill>
                  <a:srgbClr val="FFFFFF"/>
                </a:solidFill>
                <a:latin typeface="Georgia"/>
                <a:cs typeface="Georgia"/>
              </a:rPr>
              <a:t>LOS </a:t>
            </a:r>
            <a:r>
              <a:rPr sz="2000" spc="-110" dirty="0">
                <a:solidFill>
                  <a:srgbClr val="FFFFFF"/>
                </a:solidFill>
                <a:latin typeface="Georgia"/>
                <a:cs typeface="Georgia"/>
              </a:rPr>
              <a:t>is</a:t>
            </a:r>
            <a:r>
              <a:rPr sz="2000" spc="140" dirty="0">
                <a:solidFill>
                  <a:srgbClr val="FFFFFF"/>
                </a:solidFill>
                <a:latin typeface="Georgia"/>
                <a:cs typeface="Georgia"/>
              </a:rPr>
              <a:t> </a:t>
            </a:r>
            <a:r>
              <a:rPr sz="2000" spc="125" dirty="0">
                <a:solidFill>
                  <a:srgbClr val="FFFFFF"/>
                </a:solidFill>
                <a:latin typeface="Georgia"/>
                <a:cs typeface="Georgia"/>
              </a:rPr>
              <a:t>necessary</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5" dirty="0">
                <a:solidFill>
                  <a:srgbClr val="FFFFFF"/>
                </a:solidFill>
                <a:latin typeface="Georgia"/>
                <a:cs typeface="Georgia"/>
              </a:rPr>
              <a:t>High </a:t>
            </a:r>
            <a:r>
              <a:rPr sz="2000" spc="135" dirty="0">
                <a:solidFill>
                  <a:srgbClr val="FFFFFF"/>
                </a:solidFill>
                <a:latin typeface="Georgia"/>
                <a:cs typeface="Georgia"/>
              </a:rPr>
              <a:t>frequency</a:t>
            </a:r>
            <a:r>
              <a:rPr sz="2000" spc="80" dirty="0">
                <a:solidFill>
                  <a:srgbClr val="FFFFFF"/>
                </a:solidFill>
                <a:latin typeface="Georgia"/>
                <a:cs typeface="Georgia"/>
              </a:rPr>
              <a:t> </a:t>
            </a:r>
            <a:r>
              <a:rPr sz="2000" spc="40" dirty="0">
                <a:solidFill>
                  <a:srgbClr val="FFFFFF"/>
                </a:solidFill>
                <a:latin typeface="Georgia"/>
                <a:cs typeface="Georgia"/>
              </a:rPr>
              <a:t>signal</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165" dirty="0">
                <a:solidFill>
                  <a:srgbClr val="FFFFFF"/>
                </a:solidFill>
                <a:latin typeface="Georgia"/>
                <a:cs typeface="Georgia"/>
              </a:rPr>
              <a:t>Cannot</a:t>
            </a:r>
            <a:r>
              <a:rPr sz="2000" spc="40" dirty="0">
                <a:solidFill>
                  <a:srgbClr val="FFFFFF"/>
                </a:solidFill>
                <a:latin typeface="Georgia"/>
                <a:cs typeface="Georgia"/>
              </a:rPr>
              <a:t> </a:t>
            </a:r>
            <a:r>
              <a:rPr sz="2000" spc="170" dirty="0">
                <a:solidFill>
                  <a:srgbClr val="FFFFFF"/>
                </a:solidFill>
                <a:latin typeface="Georgia"/>
                <a:cs typeface="Georgia"/>
              </a:rPr>
              <a:t>penetrate</a:t>
            </a:r>
            <a:r>
              <a:rPr sz="2000" spc="-145" dirty="0">
                <a:solidFill>
                  <a:srgbClr val="FFFFFF"/>
                </a:solidFill>
                <a:latin typeface="Georgia"/>
                <a:cs typeface="Georgia"/>
              </a:rPr>
              <a:t> </a:t>
            </a:r>
            <a:r>
              <a:rPr sz="2000" spc="50" dirty="0">
                <a:solidFill>
                  <a:srgbClr val="FFFFFF"/>
                </a:solidFill>
                <a:latin typeface="Georgia"/>
                <a:cs typeface="Georgia"/>
              </a:rPr>
              <a:t>walls.</a:t>
            </a:r>
            <a:r>
              <a:rPr sz="2000" spc="-135" dirty="0">
                <a:solidFill>
                  <a:srgbClr val="FFFFFF"/>
                </a:solidFill>
                <a:latin typeface="Georgia"/>
                <a:cs typeface="Georgia"/>
              </a:rPr>
              <a:t> </a:t>
            </a:r>
            <a:r>
              <a:rPr sz="2000" spc="50" dirty="0">
                <a:solidFill>
                  <a:srgbClr val="FFFFFF"/>
                </a:solidFill>
                <a:latin typeface="Georgia"/>
                <a:cs typeface="Georgia"/>
              </a:rPr>
              <a:t>So</a:t>
            </a:r>
            <a:r>
              <a:rPr sz="2000" spc="80" dirty="0">
                <a:solidFill>
                  <a:srgbClr val="FFFFFF"/>
                </a:solidFill>
                <a:latin typeface="Georgia"/>
                <a:cs typeface="Georgia"/>
              </a:rPr>
              <a:t> </a:t>
            </a:r>
            <a:r>
              <a:rPr sz="2000" spc="114" dirty="0">
                <a:solidFill>
                  <a:srgbClr val="FFFFFF"/>
                </a:solidFill>
                <a:latin typeface="Georgia"/>
                <a:cs typeface="Georgia"/>
              </a:rPr>
              <a:t>prevents</a:t>
            </a:r>
            <a:r>
              <a:rPr sz="2000" spc="-140" dirty="0">
                <a:solidFill>
                  <a:srgbClr val="FFFFFF"/>
                </a:solidFill>
                <a:latin typeface="Georgia"/>
                <a:cs typeface="Georgia"/>
              </a:rPr>
              <a:t> </a:t>
            </a:r>
            <a:r>
              <a:rPr sz="2000" spc="105" dirty="0">
                <a:solidFill>
                  <a:srgbClr val="FFFFFF"/>
                </a:solidFill>
                <a:latin typeface="Georgia"/>
                <a:cs typeface="Georgia"/>
              </a:rPr>
              <a:t>interference</a:t>
            </a:r>
            <a:r>
              <a:rPr sz="2000" spc="-140" dirty="0">
                <a:solidFill>
                  <a:srgbClr val="FFFFFF"/>
                </a:solidFill>
                <a:latin typeface="Georgia"/>
                <a:cs typeface="Georgia"/>
              </a:rPr>
              <a:t> </a:t>
            </a:r>
            <a:r>
              <a:rPr sz="2000" spc="245" dirty="0">
                <a:solidFill>
                  <a:srgbClr val="FFFFFF"/>
                </a:solidFill>
                <a:latin typeface="Georgia"/>
                <a:cs typeface="Georgia"/>
              </a:rPr>
              <a:t>between</a:t>
            </a:r>
            <a:r>
              <a:rPr sz="2000" spc="-215" dirty="0">
                <a:solidFill>
                  <a:srgbClr val="FFFFFF"/>
                </a:solidFill>
                <a:latin typeface="Georgia"/>
                <a:cs typeface="Georgia"/>
              </a:rPr>
              <a:t> </a:t>
            </a:r>
            <a:r>
              <a:rPr sz="2000" spc="50" dirty="0">
                <a:solidFill>
                  <a:srgbClr val="FFFFFF"/>
                </a:solidFill>
                <a:latin typeface="Georgia"/>
                <a:cs typeface="Georgia"/>
              </a:rPr>
              <a:t>systems.</a:t>
            </a:r>
            <a:endParaRPr sz="2000">
              <a:latin typeface="Georgia"/>
              <a:cs typeface="Georgia"/>
            </a:endParaRPr>
          </a:p>
          <a:p>
            <a:pPr marL="12700">
              <a:lnSpc>
                <a:spcPct val="100000"/>
              </a:lnSpc>
              <a:spcBef>
                <a:spcPts val="980"/>
              </a:spcBef>
              <a:tabLst>
                <a:tab pos="355600" algn="l"/>
              </a:tabLst>
            </a:pPr>
            <a:r>
              <a:rPr sz="1550" spc="295" dirty="0">
                <a:solidFill>
                  <a:srgbClr val="89D0D6"/>
                </a:solidFill>
                <a:latin typeface="Arial"/>
                <a:cs typeface="Arial"/>
              </a:rPr>
              <a:t>	</a:t>
            </a:r>
            <a:r>
              <a:rPr sz="2000" spc="35" dirty="0">
                <a:solidFill>
                  <a:srgbClr val="FFFFFF"/>
                </a:solidFill>
                <a:latin typeface="Georgia"/>
                <a:cs typeface="Georgia"/>
              </a:rPr>
              <a:t>Mainly</a:t>
            </a:r>
            <a:r>
              <a:rPr sz="2000" spc="-75" dirty="0">
                <a:solidFill>
                  <a:srgbClr val="FFFFFF"/>
                </a:solidFill>
                <a:latin typeface="Georgia"/>
                <a:cs typeface="Georgia"/>
              </a:rPr>
              <a:t> </a:t>
            </a:r>
            <a:r>
              <a:rPr sz="2000" spc="135" dirty="0">
                <a:solidFill>
                  <a:srgbClr val="FFFFFF"/>
                </a:solidFill>
                <a:latin typeface="Georgia"/>
                <a:cs typeface="Georgia"/>
              </a:rPr>
              <a:t>used</a:t>
            </a:r>
            <a:r>
              <a:rPr sz="2000" spc="70" dirty="0">
                <a:solidFill>
                  <a:srgbClr val="FFFFFF"/>
                </a:solidFill>
                <a:latin typeface="Georgia"/>
                <a:cs typeface="Georgia"/>
              </a:rPr>
              <a:t> </a:t>
            </a:r>
            <a:r>
              <a:rPr sz="2000" spc="-45" dirty="0">
                <a:solidFill>
                  <a:srgbClr val="FFFFFF"/>
                </a:solidFill>
                <a:latin typeface="Georgia"/>
                <a:cs typeface="Georgia"/>
              </a:rPr>
              <a:t>in</a:t>
            </a:r>
            <a:r>
              <a:rPr sz="2000" spc="5" dirty="0">
                <a:solidFill>
                  <a:srgbClr val="FFFFFF"/>
                </a:solidFill>
                <a:latin typeface="Georgia"/>
                <a:cs typeface="Georgia"/>
              </a:rPr>
              <a:t> </a:t>
            </a:r>
            <a:r>
              <a:rPr sz="2000" spc="30" dirty="0">
                <a:solidFill>
                  <a:srgbClr val="FFFFFF"/>
                </a:solidFill>
                <a:latin typeface="Georgia"/>
                <a:cs typeface="Georgia"/>
              </a:rPr>
              <a:t>wireless</a:t>
            </a:r>
            <a:r>
              <a:rPr sz="2000" spc="-150" dirty="0">
                <a:solidFill>
                  <a:srgbClr val="FFFFFF"/>
                </a:solidFill>
                <a:latin typeface="Georgia"/>
                <a:cs typeface="Georgia"/>
              </a:rPr>
              <a:t> </a:t>
            </a:r>
            <a:r>
              <a:rPr sz="2000" spc="145" dirty="0">
                <a:solidFill>
                  <a:srgbClr val="FFFFFF"/>
                </a:solidFill>
                <a:latin typeface="Georgia"/>
                <a:cs typeface="Georgia"/>
              </a:rPr>
              <a:t>mouse</a:t>
            </a:r>
            <a:r>
              <a:rPr sz="2000" dirty="0">
                <a:solidFill>
                  <a:srgbClr val="FFFFFF"/>
                </a:solidFill>
                <a:latin typeface="Georgia"/>
                <a:cs typeface="Georgia"/>
              </a:rPr>
              <a:t> </a:t>
            </a:r>
            <a:r>
              <a:rPr sz="2000" spc="20" dirty="0">
                <a:solidFill>
                  <a:srgbClr val="FFFFFF"/>
                </a:solidFill>
                <a:latin typeface="Georgia"/>
                <a:cs typeface="Georgia"/>
              </a:rPr>
              <a:t>,</a:t>
            </a:r>
            <a:r>
              <a:rPr sz="2000" spc="75" dirty="0">
                <a:solidFill>
                  <a:srgbClr val="FFFFFF"/>
                </a:solidFill>
                <a:latin typeface="Georgia"/>
                <a:cs typeface="Georgia"/>
              </a:rPr>
              <a:t> </a:t>
            </a:r>
            <a:r>
              <a:rPr sz="2000" spc="155" dirty="0">
                <a:solidFill>
                  <a:srgbClr val="FFFFFF"/>
                </a:solidFill>
                <a:latin typeface="Georgia"/>
                <a:cs typeface="Georgia"/>
              </a:rPr>
              <a:t>remote</a:t>
            </a:r>
            <a:r>
              <a:rPr sz="2000" spc="-150" dirty="0">
                <a:solidFill>
                  <a:srgbClr val="FFFFFF"/>
                </a:solidFill>
                <a:latin typeface="Georgia"/>
                <a:cs typeface="Georgia"/>
              </a:rPr>
              <a:t> </a:t>
            </a:r>
            <a:r>
              <a:rPr sz="2000" spc="80" dirty="0">
                <a:solidFill>
                  <a:srgbClr val="FFFFFF"/>
                </a:solidFill>
                <a:latin typeface="Georgia"/>
                <a:cs typeface="Georgia"/>
              </a:rPr>
              <a:t>control</a:t>
            </a:r>
            <a:r>
              <a:rPr sz="2000" spc="-70" dirty="0">
                <a:solidFill>
                  <a:srgbClr val="FFFFFF"/>
                </a:solidFill>
                <a:latin typeface="Georgia"/>
                <a:cs typeface="Georgia"/>
              </a:rPr>
              <a:t> </a:t>
            </a:r>
            <a:r>
              <a:rPr sz="2000" spc="20" dirty="0">
                <a:solidFill>
                  <a:srgbClr val="FFFFFF"/>
                </a:solidFill>
                <a:latin typeface="Georgia"/>
                <a:cs typeface="Georgia"/>
              </a:rPr>
              <a:t>,</a:t>
            </a:r>
            <a:r>
              <a:rPr sz="2000" spc="80" dirty="0">
                <a:solidFill>
                  <a:srgbClr val="FFFFFF"/>
                </a:solidFill>
                <a:latin typeface="Georgia"/>
                <a:cs typeface="Georgia"/>
              </a:rPr>
              <a:t> </a:t>
            </a:r>
            <a:r>
              <a:rPr sz="2000" spc="280" dirty="0">
                <a:solidFill>
                  <a:srgbClr val="FFFFFF"/>
                </a:solidFill>
                <a:latin typeface="Georgia"/>
                <a:cs typeface="Georgia"/>
              </a:rPr>
              <a:t>etc</a:t>
            </a:r>
            <a:endParaRPr sz="2000">
              <a:latin typeface="Georgia"/>
              <a:cs typeface="Georgia"/>
            </a:endParaRPr>
          </a:p>
          <a:p>
            <a:pPr marL="12700">
              <a:lnSpc>
                <a:spcPct val="100000"/>
              </a:lnSpc>
              <a:spcBef>
                <a:spcPts val="1055"/>
              </a:spcBef>
              <a:tabLst>
                <a:tab pos="355600" algn="l"/>
              </a:tabLst>
            </a:pPr>
            <a:r>
              <a:rPr sz="1550" spc="295" dirty="0">
                <a:solidFill>
                  <a:srgbClr val="89D0D6"/>
                </a:solidFill>
                <a:latin typeface="Arial"/>
                <a:cs typeface="Arial"/>
              </a:rPr>
              <a:t>	</a:t>
            </a:r>
            <a:r>
              <a:rPr sz="2000" spc="5" dirty="0">
                <a:solidFill>
                  <a:srgbClr val="FFFFFF"/>
                </a:solidFill>
                <a:latin typeface="Verdana"/>
                <a:cs typeface="Verdana"/>
              </a:rPr>
              <a:t>Generally</a:t>
            </a:r>
            <a:r>
              <a:rPr sz="2000" spc="-215" dirty="0">
                <a:solidFill>
                  <a:srgbClr val="FFFFFF"/>
                </a:solidFill>
                <a:latin typeface="Verdana"/>
                <a:cs typeface="Verdana"/>
              </a:rPr>
              <a:t> </a:t>
            </a:r>
            <a:r>
              <a:rPr sz="2000" spc="-15" dirty="0">
                <a:solidFill>
                  <a:srgbClr val="FFFFFF"/>
                </a:solidFill>
                <a:latin typeface="Verdana"/>
                <a:cs typeface="Verdana"/>
              </a:rPr>
              <a:t>not</a:t>
            </a:r>
            <a:r>
              <a:rPr sz="2000" spc="-345" dirty="0">
                <a:solidFill>
                  <a:srgbClr val="FFFFFF"/>
                </a:solidFill>
                <a:latin typeface="Verdana"/>
                <a:cs typeface="Verdana"/>
              </a:rPr>
              <a:t> </a:t>
            </a:r>
            <a:r>
              <a:rPr sz="2000" spc="-20" dirty="0">
                <a:solidFill>
                  <a:srgbClr val="FFFFFF"/>
                </a:solidFill>
                <a:latin typeface="Verdana"/>
                <a:cs typeface="Verdana"/>
              </a:rPr>
              <a:t>used</a:t>
            </a:r>
            <a:r>
              <a:rPr sz="2000" spc="-215" dirty="0">
                <a:solidFill>
                  <a:srgbClr val="FFFFFF"/>
                </a:solidFill>
                <a:latin typeface="Verdana"/>
                <a:cs typeface="Verdana"/>
              </a:rPr>
              <a:t> </a:t>
            </a:r>
            <a:r>
              <a:rPr sz="2000" spc="-15" dirty="0">
                <a:solidFill>
                  <a:srgbClr val="FFFFFF"/>
                </a:solidFill>
                <a:latin typeface="Verdana"/>
                <a:cs typeface="Verdana"/>
              </a:rPr>
              <a:t>outside</a:t>
            </a:r>
            <a:r>
              <a:rPr sz="2000" spc="-300" dirty="0">
                <a:solidFill>
                  <a:srgbClr val="FFFFFF"/>
                </a:solidFill>
                <a:latin typeface="Verdana"/>
                <a:cs typeface="Verdana"/>
              </a:rPr>
              <a:t> </a:t>
            </a:r>
            <a:r>
              <a:rPr sz="2000" spc="-55" dirty="0">
                <a:solidFill>
                  <a:srgbClr val="FFFFFF"/>
                </a:solidFill>
                <a:latin typeface="Verdana"/>
                <a:cs typeface="Verdana"/>
              </a:rPr>
              <a:t>as</a:t>
            </a:r>
            <a:r>
              <a:rPr sz="2000" spc="-140" dirty="0">
                <a:solidFill>
                  <a:srgbClr val="FFFFFF"/>
                </a:solidFill>
                <a:latin typeface="Verdana"/>
                <a:cs typeface="Verdana"/>
              </a:rPr>
              <a:t> </a:t>
            </a:r>
            <a:r>
              <a:rPr sz="2000" spc="-114" dirty="0">
                <a:solidFill>
                  <a:srgbClr val="FFFFFF"/>
                </a:solidFill>
                <a:latin typeface="Verdana"/>
                <a:cs typeface="Verdana"/>
              </a:rPr>
              <a:t>sun’s</a:t>
            </a:r>
            <a:r>
              <a:rPr sz="2000" spc="-145" dirty="0">
                <a:solidFill>
                  <a:srgbClr val="FFFFFF"/>
                </a:solidFill>
                <a:latin typeface="Verdana"/>
                <a:cs typeface="Verdana"/>
              </a:rPr>
              <a:t> </a:t>
            </a:r>
            <a:r>
              <a:rPr sz="2000" spc="-45" dirty="0">
                <a:solidFill>
                  <a:srgbClr val="FFFFFF"/>
                </a:solidFill>
                <a:latin typeface="Verdana"/>
                <a:cs typeface="Verdana"/>
              </a:rPr>
              <a:t>infrared</a:t>
            </a:r>
            <a:r>
              <a:rPr sz="2000" spc="-140" dirty="0">
                <a:solidFill>
                  <a:srgbClr val="FFFFFF"/>
                </a:solidFill>
                <a:latin typeface="Verdana"/>
                <a:cs typeface="Verdana"/>
              </a:rPr>
              <a:t> </a:t>
            </a:r>
            <a:r>
              <a:rPr sz="2000" spc="114" dirty="0">
                <a:solidFill>
                  <a:srgbClr val="FFFFFF"/>
                </a:solidFill>
                <a:latin typeface="Verdana"/>
                <a:cs typeface="Verdana"/>
              </a:rPr>
              <a:t>can</a:t>
            </a:r>
            <a:r>
              <a:rPr sz="2000" spc="-140" dirty="0">
                <a:solidFill>
                  <a:srgbClr val="FFFFFF"/>
                </a:solidFill>
                <a:latin typeface="Verdana"/>
                <a:cs typeface="Verdana"/>
              </a:rPr>
              <a:t> </a:t>
            </a:r>
            <a:r>
              <a:rPr sz="2000" spc="-55" dirty="0">
                <a:solidFill>
                  <a:srgbClr val="FFFFFF"/>
                </a:solidFill>
                <a:latin typeface="Verdana"/>
                <a:cs typeface="Verdana"/>
              </a:rPr>
              <a:t>interfere.</a:t>
            </a:r>
            <a:endParaRPr sz="2000">
              <a:latin typeface="Verdana"/>
              <a:cs typeface="Verdana"/>
            </a:endParaRPr>
          </a:p>
        </p:txBody>
      </p:sp>
      <p:sp>
        <p:nvSpPr>
          <p:cNvPr id="4" name="object 4"/>
          <p:cNvSpPr/>
          <p:nvPr/>
        </p:nvSpPr>
        <p:spPr>
          <a:xfrm>
            <a:off x="10781294" y="1551675"/>
            <a:ext cx="134995" cy="2076846"/>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6F0F7A78-F080-361C-243A-C24357FAC335}"/>
              </a:ext>
            </a:extLst>
          </p:cNvPr>
          <p:cNvSpPr>
            <a:spLocks noGrp="1"/>
          </p:cNvSpPr>
          <p:nvPr>
            <p:ph type="sldNum" sz="quarter" idx="12"/>
          </p:nvPr>
        </p:nvSpPr>
        <p:spPr/>
        <p:txBody>
          <a:bodyPr/>
          <a:lstStyle/>
          <a:p>
            <a:fld id="{B38DACB5-71A6-497D-9391-3A4BF49B0DC9}"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2627312" cy="659796"/>
          </a:xfrm>
          <a:prstGeom prst="rect">
            <a:avLst/>
          </a:prstGeom>
        </p:spPr>
        <p:txBody>
          <a:bodyPr vert="horz" wrap="square" lIns="0" tIns="13335" rIns="0" bIns="0" rtlCol="0">
            <a:spAutoFit/>
          </a:bodyPr>
          <a:lstStyle/>
          <a:p>
            <a:pPr marL="12700">
              <a:lnSpc>
                <a:spcPct val="100000"/>
              </a:lnSpc>
              <a:spcBef>
                <a:spcPts val="105"/>
              </a:spcBef>
            </a:pPr>
            <a:r>
              <a:rPr sz="4200" spc="50" dirty="0"/>
              <a:t>Infrare</a:t>
            </a:r>
            <a:r>
              <a:rPr lang="en-US" sz="4200" spc="50" dirty="0"/>
              <a:t>d</a:t>
            </a:r>
            <a:endParaRPr sz="4200" dirty="0"/>
          </a:p>
        </p:txBody>
      </p:sp>
      <p:sp>
        <p:nvSpPr>
          <p:cNvPr id="3" name="object 3"/>
          <p:cNvSpPr/>
          <p:nvPr/>
        </p:nvSpPr>
        <p:spPr>
          <a:xfrm>
            <a:off x="3576706" y="2722626"/>
            <a:ext cx="4000500" cy="2857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781294" y="1551675"/>
            <a:ext cx="134995" cy="2076846"/>
          </a:xfrm>
          <a:prstGeom prst="rect">
            <a:avLst/>
          </a:prstGeom>
          <a:blipFill>
            <a:blip r:embed="rId3"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EE18E302-DB87-CDA3-F8AA-75F32606E590}"/>
              </a:ext>
            </a:extLst>
          </p:cNvPr>
          <p:cNvSpPr>
            <a:spLocks noGrp="1"/>
          </p:cNvSpPr>
          <p:nvPr>
            <p:ph type="sldNum" sz="quarter" idx="12"/>
          </p:nvPr>
        </p:nvSpPr>
        <p:spPr/>
        <p:txBody>
          <a:bodyPr/>
          <a:lstStyle/>
          <a:p>
            <a:fld id="{B38DACB5-71A6-497D-9391-3A4BF49B0DC9}"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B4F5-1B5A-4981-9F99-58478BA7934E}"/>
              </a:ext>
            </a:extLst>
          </p:cNvPr>
          <p:cNvSpPr>
            <a:spLocks noGrp="1"/>
          </p:cNvSpPr>
          <p:nvPr>
            <p:ph type="title"/>
          </p:nvPr>
        </p:nvSpPr>
        <p:spPr/>
        <p:txBody>
          <a:bodyPr/>
          <a:lstStyle/>
          <a:p>
            <a:r>
              <a:rPr lang="en-US" dirty="0"/>
              <a:t>Noise</a:t>
            </a:r>
          </a:p>
        </p:txBody>
      </p:sp>
      <p:sp>
        <p:nvSpPr>
          <p:cNvPr id="3" name="Content Placeholder 2">
            <a:extLst>
              <a:ext uri="{FF2B5EF4-FFF2-40B4-BE49-F238E27FC236}">
                <a16:creationId xmlns:a16="http://schemas.microsoft.com/office/drawing/2014/main" id="{9CD55507-84ED-E9A6-CCF4-DACAE1D850AE}"/>
              </a:ext>
            </a:extLst>
          </p:cNvPr>
          <p:cNvSpPr>
            <a:spLocks noGrp="1"/>
          </p:cNvSpPr>
          <p:nvPr>
            <p:ph idx="1"/>
          </p:nvPr>
        </p:nvSpPr>
        <p:spPr/>
        <p:txBody>
          <a:bodyPr>
            <a:normAutofit/>
          </a:bodyPr>
          <a:lstStyle/>
          <a:p>
            <a:pPr algn="l"/>
            <a:r>
              <a:rPr lang="en-US" dirty="0">
                <a:latin typeface="+mn-lt"/>
              </a:rPr>
              <a:t>Noise is any unwanted or interfering signal that affects the quality and reliability of digital communication systems. It can originate from various sources, both internal and external, and can have different effects on the transmitted or received data.</a:t>
            </a:r>
            <a:endParaRPr lang="en-US" i="0" u="none" strike="noStrike" baseline="0" dirty="0">
              <a:latin typeface="+mn-lt"/>
            </a:endParaRPr>
          </a:p>
          <a:p>
            <a:pPr algn="l"/>
            <a:r>
              <a:rPr lang="en-US" i="0" u="none" strike="noStrike" baseline="0" dirty="0">
                <a:latin typeface="+mn-lt"/>
              </a:rPr>
              <a:t>Several types of noise, such as thermal noise, induced noise, crosstalk, and impulse noise, may corrupt the signal. </a:t>
            </a:r>
            <a:endParaRPr lang="en-US" dirty="0">
              <a:latin typeface="+mn-lt"/>
            </a:endParaRPr>
          </a:p>
        </p:txBody>
      </p:sp>
      <p:pic>
        <p:nvPicPr>
          <p:cNvPr id="5" name="Picture 4">
            <a:extLst>
              <a:ext uri="{FF2B5EF4-FFF2-40B4-BE49-F238E27FC236}">
                <a16:creationId xmlns:a16="http://schemas.microsoft.com/office/drawing/2014/main" id="{8481B46F-E54E-8CA6-FD50-EB30C31A2624}"/>
              </a:ext>
            </a:extLst>
          </p:cNvPr>
          <p:cNvPicPr>
            <a:picLocks noChangeAspect="1"/>
          </p:cNvPicPr>
          <p:nvPr/>
        </p:nvPicPr>
        <p:blipFill>
          <a:blip r:embed="rId2"/>
          <a:stretch>
            <a:fillRect/>
          </a:stretch>
        </p:blipFill>
        <p:spPr>
          <a:xfrm>
            <a:off x="4882996" y="4281207"/>
            <a:ext cx="5391150" cy="2124075"/>
          </a:xfrm>
          <a:prstGeom prst="rect">
            <a:avLst/>
          </a:prstGeom>
        </p:spPr>
      </p:pic>
      <p:sp>
        <p:nvSpPr>
          <p:cNvPr id="8" name="Slide Number Placeholder 7">
            <a:extLst>
              <a:ext uri="{FF2B5EF4-FFF2-40B4-BE49-F238E27FC236}">
                <a16:creationId xmlns:a16="http://schemas.microsoft.com/office/drawing/2014/main" id="{79AF99BE-28D8-880B-E462-E4044426CC21}"/>
              </a:ext>
            </a:extLst>
          </p:cNvPr>
          <p:cNvSpPr>
            <a:spLocks noGrp="1"/>
          </p:cNvSpPr>
          <p:nvPr>
            <p:ph type="sldNum" sz="quarter" idx="12"/>
          </p:nvPr>
        </p:nvSpPr>
        <p:spPr/>
        <p:txBody>
          <a:bodyPr/>
          <a:lstStyle/>
          <a:p>
            <a:fld id="{B38DACB5-71A6-497D-9391-3A4BF49B0DC9}" type="slidenum">
              <a:rPr lang="en-US" smtClean="0"/>
              <a:t>8</a:t>
            </a:fld>
            <a:endParaRPr lang="en-US"/>
          </a:p>
        </p:txBody>
      </p:sp>
    </p:spTree>
    <p:extLst>
      <p:ext uri="{BB962C8B-B14F-4D97-AF65-F5344CB8AC3E}">
        <p14:creationId xmlns:p14="http://schemas.microsoft.com/office/powerpoint/2010/main" val="41568715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3C78-48CB-4FE8-8F5D-D4C624405A5C}"/>
              </a:ext>
            </a:extLst>
          </p:cNvPr>
          <p:cNvSpPr>
            <a:spLocks noGrp="1"/>
          </p:cNvSpPr>
          <p:nvPr>
            <p:ph type="title"/>
          </p:nvPr>
        </p:nvSpPr>
        <p:spPr/>
        <p:txBody>
          <a:bodyPr/>
          <a:lstStyle/>
          <a:p>
            <a:r>
              <a:rPr lang="en-US" dirty="0"/>
              <a:t>Multiplexing</a:t>
            </a:r>
          </a:p>
        </p:txBody>
      </p:sp>
      <p:sp>
        <p:nvSpPr>
          <p:cNvPr id="3" name="Content Placeholder 2">
            <a:extLst>
              <a:ext uri="{FF2B5EF4-FFF2-40B4-BE49-F238E27FC236}">
                <a16:creationId xmlns:a16="http://schemas.microsoft.com/office/drawing/2014/main" id="{3BC42973-EF65-471C-B29F-8541962321A0}"/>
              </a:ext>
            </a:extLst>
          </p:cNvPr>
          <p:cNvSpPr>
            <a:spLocks noGrp="1"/>
          </p:cNvSpPr>
          <p:nvPr>
            <p:ph idx="1"/>
          </p:nvPr>
        </p:nvSpPr>
        <p:spPr>
          <a:xfrm>
            <a:off x="712694" y="1262805"/>
            <a:ext cx="8946541" cy="4195481"/>
          </a:xfrm>
        </p:spPr>
        <p:txBody>
          <a:bodyPr/>
          <a:lstStyle/>
          <a:p>
            <a:pPr algn="l"/>
            <a:r>
              <a:rPr lang="en-US" sz="1800" b="0" u="none" strike="noStrike" baseline="0" dirty="0">
                <a:latin typeface="+mn-lt"/>
              </a:rPr>
              <a:t>Transmission medium have varying data carrying capacities. </a:t>
            </a:r>
          </a:p>
          <a:p>
            <a:pPr algn="l"/>
            <a:r>
              <a:rPr lang="en-US" sz="1800" b="0" u="none" strike="noStrike" baseline="0" dirty="0">
                <a:latin typeface="+mn-lt"/>
              </a:rPr>
              <a:t>To utilize the full capacity of the transmission medium, computer networks use separate channels that allow sharing of a single physical connection for multiple communication. </a:t>
            </a:r>
          </a:p>
          <a:p>
            <a:pPr algn="l"/>
            <a:r>
              <a:rPr lang="en-US" sz="1800" b="0" u="none" strike="noStrike" baseline="0" dirty="0">
                <a:latin typeface="+mn-lt"/>
              </a:rPr>
              <a:t>Multiple carrier signals are transmitted over the same medium at the same time and without interference from each other.</a:t>
            </a:r>
          </a:p>
          <a:p>
            <a:pPr algn="l"/>
            <a:r>
              <a:rPr lang="en-US" sz="1800" b="0" u="none" strike="noStrike" baseline="0" dirty="0">
                <a:latin typeface="+mn-lt"/>
              </a:rPr>
              <a:t>The combining of multiple signals into a form that can be transmitted over a single link of a communication medium is called multiplexing.</a:t>
            </a:r>
          </a:p>
          <a:p>
            <a:pPr algn="l"/>
            <a:r>
              <a:rPr lang="en-US" sz="1800" b="0" i="0" u="none" strike="noStrike" baseline="0" dirty="0">
                <a:latin typeface="+mn-lt"/>
                <a:cs typeface="Calibri" panose="020F0502020204030204" pitchFamily="34" charset="0"/>
              </a:rPr>
              <a:t>The three basic multiplexing techniques are</a:t>
            </a:r>
          </a:p>
          <a:p>
            <a:pPr lvl="1"/>
            <a:r>
              <a:rPr lang="en-US" sz="1600" b="0" i="0" u="none" strike="noStrike" baseline="0" dirty="0">
                <a:latin typeface="+mn-lt"/>
                <a:cs typeface="Calibri" panose="020F0502020204030204" pitchFamily="34" charset="0"/>
              </a:rPr>
              <a:t>Frequency Division Multiplexing (FDM)</a:t>
            </a:r>
          </a:p>
          <a:p>
            <a:pPr lvl="1"/>
            <a:r>
              <a:rPr lang="en-US" sz="1600" dirty="0">
                <a:latin typeface="+mn-lt"/>
                <a:cs typeface="Calibri" panose="020F0502020204030204" pitchFamily="34" charset="0"/>
              </a:rPr>
              <a:t>Time Division Multiplexing(TDM)</a:t>
            </a:r>
            <a:endParaRPr lang="en-US" sz="1600" b="0" i="0" u="none" strike="noStrike" baseline="0" dirty="0">
              <a:latin typeface="+mn-lt"/>
              <a:cs typeface="Calibri" panose="020F0502020204030204" pitchFamily="34" charset="0"/>
            </a:endParaRPr>
          </a:p>
          <a:p>
            <a:pPr lvl="1"/>
            <a:r>
              <a:rPr lang="en-US" sz="1600" b="0" i="0" u="none" strike="noStrike" baseline="0" dirty="0">
                <a:latin typeface="+mn-lt"/>
                <a:cs typeface="Calibri" panose="020F0502020204030204" pitchFamily="34" charset="0"/>
              </a:rPr>
              <a:t>Wavelength Division Multiplexing (WDM).</a:t>
            </a:r>
            <a:endParaRPr lang="en-US" sz="1600" dirty="0">
              <a:latin typeface="+mn-lt"/>
              <a:cs typeface="Calibri" panose="020F0502020204030204" pitchFamily="34" charset="0"/>
            </a:endParaRPr>
          </a:p>
        </p:txBody>
      </p:sp>
      <p:pic>
        <p:nvPicPr>
          <p:cNvPr id="6" name="Picture 5">
            <a:extLst>
              <a:ext uri="{FF2B5EF4-FFF2-40B4-BE49-F238E27FC236}">
                <a16:creationId xmlns:a16="http://schemas.microsoft.com/office/drawing/2014/main" id="{52C21043-2395-44BC-B2AC-DB875C724EC7}"/>
              </a:ext>
            </a:extLst>
          </p:cNvPr>
          <p:cNvPicPr>
            <a:picLocks noChangeAspect="1"/>
          </p:cNvPicPr>
          <p:nvPr/>
        </p:nvPicPr>
        <p:blipFill>
          <a:blip r:embed="rId2"/>
          <a:stretch>
            <a:fillRect/>
          </a:stretch>
        </p:blipFill>
        <p:spPr>
          <a:xfrm>
            <a:off x="5943600" y="4543425"/>
            <a:ext cx="6248400" cy="2314575"/>
          </a:xfrm>
          <a:prstGeom prst="rect">
            <a:avLst/>
          </a:prstGeom>
        </p:spPr>
      </p:pic>
      <p:sp>
        <p:nvSpPr>
          <p:cNvPr id="7" name="Rectangle 6">
            <a:extLst>
              <a:ext uri="{FF2B5EF4-FFF2-40B4-BE49-F238E27FC236}">
                <a16:creationId xmlns:a16="http://schemas.microsoft.com/office/drawing/2014/main" id="{0FAE43C4-EC0E-4AAA-AF4B-EBD9790E880C}"/>
              </a:ext>
            </a:extLst>
          </p:cNvPr>
          <p:cNvSpPr/>
          <p:nvPr/>
        </p:nvSpPr>
        <p:spPr>
          <a:xfrm>
            <a:off x="8806649" y="4543425"/>
            <a:ext cx="470516" cy="23081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74058456-3307-46B1-AD27-BAFA8B9BE094}"/>
              </a:ext>
            </a:extLst>
          </p:cNvPr>
          <p:cNvSpPr/>
          <p:nvPr/>
        </p:nvSpPr>
        <p:spPr>
          <a:xfrm>
            <a:off x="8832542" y="6042733"/>
            <a:ext cx="470516" cy="23081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B2CEC4FB-8106-0027-D9F9-12C09216E7FD}"/>
              </a:ext>
            </a:extLst>
          </p:cNvPr>
          <p:cNvSpPr>
            <a:spLocks noGrp="1"/>
          </p:cNvSpPr>
          <p:nvPr>
            <p:ph type="sldNum" sz="quarter" idx="12"/>
          </p:nvPr>
        </p:nvSpPr>
        <p:spPr/>
        <p:txBody>
          <a:bodyPr/>
          <a:lstStyle/>
          <a:p>
            <a:fld id="{B38DACB5-71A6-497D-9391-3A4BF49B0DC9}" type="slidenum">
              <a:rPr lang="en-US" smtClean="0"/>
              <a:t>80</a:t>
            </a:fld>
            <a:endParaRPr lang="en-US"/>
          </a:p>
        </p:txBody>
      </p:sp>
    </p:spTree>
    <p:extLst>
      <p:ext uri="{BB962C8B-B14F-4D97-AF65-F5344CB8AC3E}">
        <p14:creationId xmlns:p14="http://schemas.microsoft.com/office/powerpoint/2010/main" val="344822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D18-8710-4BEE-B15C-0581885EED52}"/>
              </a:ext>
            </a:extLst>
          </p:cNvPr>
          <p:cNvSpPr>
            <a:spLocks noGrp="1"/>
          </p:cNvSpPr>
          <p:nvPr>
            <p:ph type="title"/>
          </p:nvPr>
        </p:nvSpPr>
        <p:spPr>
          <a:xfrm>
            <a:off x="0" y="0"/>
            <a:ext cx="10046771" cy="1400530"/>
          </a:xfrm>
        </p:spPr>
        <p:txBody>
          <a:bodyPr/>
          <a:lstStyle/>
          <a:p>
            <a:r>
              <a:rPr lang="en-US" dirty="0"/>
              <a:t>FDM(Frequency Division Multiplexing)</a:t>
            </a:r>
          </a:p>
        </p:txBody>
      </p:sp>
      <p:sp>
        <p:nvSpPr>
          <p:cNvPr id="3" name="Content Placeholder 2">
            <a:extLst>
              <a:ext uri="{FF2B5EF4-FFF2-40B4-BE49-F238E27FC236}">
                <a16:creationId xmlns:a16="http://schemas.microsoft.com/office/drawing/2014/main" id="{3696A485-06B5-424E-9F96-506677B6F70E}"/>
              </a:ext>
            </a:extLst>
          </p:cNvPr>
          <p:cNvSpPr>
            <a:spLocks noGrp="1"/>
          </p:cNvSpPr>
          <p:nvPr>
            <p:ph idx="1"/>
          </p:nvPr>
        </p:nvSpPr>
        <p:spPr>
          <a:xfrm>
            <a:off x="0" y="699991"/>
            <a:ext cx="8946541" cy="4195481"/>
          </a:xfrm>
        </p:spPr>
        <p:txBody>
          <a:bodyPr>
            <a:normAutofit/>
          </a:bodyPr>
          <a:lstStyle/>
          <a:p>
            <a:r>
              <a:rPr lang="en-US" sz="1800" dirty="0"/>
              <a:t>Frequency division multiplexing (FDM) is a technique of multiplexing which means combining more than one signal over a shared medium.</a:t>
            </a:r>
          </a:p>
          <a:p>
            <a:r>
              <a:rPr lang="en-US" sz="1800" dirty="0"/>
              <a:t>In FDM, the total bandwidth is divided to a set of frequency bands that do not overlap.</a:t>
            </a:r>
          </a:p>
          <a:p>
            <a:r>
              <a:rPr lang="en-US" sz="1800" dirty="0"/>
              <a:t>The frequency bands are separated from one another by strips of unused frequencies called the guard bands, to prevent overlapping of signals</a:t>
            </a:r>
          </a:p>
          <a:p>
            <a:pPr algn="l"/>
            <a:r>
              <a:rPr lang="en-US" sz="1800" b="0" u="none" strike="noStrike" baseline="0" dirty="0">
                <a:latin typeface="+mn-lt"/>
              </a:rPr>
              <a:t>FDM combines different carrier frequencies signals into a single signal of higher bandwidth. The bandwidth of the communication medium link carrying the combined signal is greater than the sum of the bandwidth of the individual signals that are combined.</a:t>
            </a:r>
          </a:p>
          <a:p>
            <a:pPr algn="l"/>
            <a:endParaRPr lang="en-US" sz="1800" dirty="0">
              <a:latin typeface="+mn-lt"/>
            </a:endParaRPr>
          </a:p>
        </p:txBody>
      </p:sp>
      <p:pic>
        <p:nvPicPr>
          <p:cNvPr id="6" name="Picture 5">
            <a:extLst>
              <a:ext uri="{FF2B5EF4-FFF2-40B4-BE49-F238E27FC236}">
                <a16:creationId xmlns:a16="http://schemas.microsoft.com/office/drawing/2014/main" id="{55B695D2-1980-4F2C-AC30-12EC396302BE}"/>
              </a:ext>
            </a:extLst>
          </p:cNvPr>
          <p:cNvPicPr>
            <a:picLocks noChangeAspect="1"/>
          </p:cNvPicPr>
          <p:nvPr/>
        </p:nvPicPr>
        <p:blipFill>
          <a:blip r:embed="rId2"/>
          <a:stretch>
            <a:fillRect/>
          </a:stretch>
        </p:blipFill>
        <p:spPr>
          <a:xfrm>
            <a:off x="4514850" y="3971925"/>
            <a:ext cx="7677150" cy="2886075"/>
          </a:xfrm>
          <a:prstGeom prst="rect">
            <a:avLst/>
          </a:prstGeom>
        </p:spPr>
      </p:pic>
      <p:sp>
        <p:nvSpPr>
          <p:cNvPr id="7" name="Slide Number Placeholder 6">
            <a:extLst>
              <a:ext uri="{FF2B5EF4-FFF2-40B4-BE49-F238E27FC236}">
                <a16:creationId xmlns:a16="http://schemas.microsoft.com/office/drawing/2014/main" id="{29AE0F5B-3894-DF32-E75F-19747F26BAD4}"/>
              </a:ext>
            </a:extLst>
          </p:cNvPr>
          <p:cNvSpPr>
            <a:spLocks noGrp="1"/>
          </p:cNvSpPr>
          <p:nvPr>
            <p:ph type="sldNum" sz="quarter" idx="12"/>
          </p:nvPr>
        </p:nvSpPr>
        <p:spPr/>
        <p:txBody>
          <a:bodyPr/>
          <a:lstStyle/>
          <a:p>
            <a:fld id="{B38DACB5-71A6-497D-9391-3A4BF49B0DC9}" type="slidenum">
              <a:rPr lang="en-US" smtClean="0"/>
              <a:t>81</a:t>
            </a:fld>
            <a:endParaRPr lang="en-US"/>
          </a:p>
        </p:txBody>
      </p:sp>
    </p:spTree>
    <p:extLst>
      <p:ext uri="{BB962C8B-B14F-4D97-AF65-F5344CB8AC3E}">
        <p14:creationId xmlns:p14="http://schemas.microsoft.com/office/powerpoint/2010/main" val="32706653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3859-C058-A7F4-4CF8-6E4C9DBE1631}"/>
              </a:ext>
            </a:extLst>
          </p:cNvPr>
          <p:cNvSpPr>
            <a:spLocks noGrp="1"/>
          </p:cNvSpPr>
          <p:nvPr>
            <p:ph type="title"/>
          </p:nvPr>
        </p:nvSpPr>
        <p:spPr>
          <a:xfrm>
            <a:off x="0" y="0"/>
            <a:ext cx="9404723" cy="1400530"/>
          </a:xfrm>
        </p:spPr>
        <p:txBody>
          <a:bodyPr/>
          <a:lstStyle/>
          <a:p>
            <a:r>
              <a:rPr lang="en-US" dirty="0"/>
              <a:t>TDM(Time Division Multiplexing)</a:t>
            </a:r>
          </a:p>
        </p:txBody>
      </p:sp>
      <p:sp>
        <p:nvSpPr>
          <p:cNvPr id="3" name="Content Placeholder 2">
            <a:extLst>
              <a:ext uri="{FF2B5EF4-FFF2-40B4-BE49-F238E27FC236}">
                <a16:creationId xmlns:a16="http://schemas.microsoft.com/office/drawing/2014/main" id="{C55792E8-84E2-5F5A-38B1-A74BB4D92174}"/>
              </a:ext>
            </a:extLst>
          </p:cNvPr>
          <p:cNvSpPr>
            <a:spLocks noGrp="1"/>
          </p:cNvSpPr>
          <p:nvPr>
            <p:ph idx="1"/>
          </p:nvPr>
        </p:nvSpPr>
        <p:spPr>
          <a:xfrm>
            <a:off x="1" y="700265"/>
            <a:ext cx="9028590" cy="4978892"/>
          </a:xfrm>
        </p:spPr>
        <p:txBody>
          <a:bodyPr>
            <a:noAutofit/>
          </a:bodyPr>
          <a:lstStyle/>
          <a:p>
            <a:r>
              <a:rPr lang="en-US" b="0" i="0" u="none" strike="noStrike" baseline="0" dirty="0">
                <a:latin typeface="+mn-lt"/>
              </a:rPr>
              <a:t>Each connection occupies a portion of time in the link.</a:t>
            </a:r>
          </a:p>
          <a:p>
            <a:r>
              <a:rPr lang="en-US" dirty="0">
                <a:latin typeface="+mn-lt"/>
              </a:rPr>
              <a:t>This happens when the data transmission rate of media is greater than that of the source, and each signal is allotted a definite amount of time. </a:t>
            </a:r>
          </a:p>
          <a:p>
            <a:r>
              <a:rPr lang="en-US" dirty="0">
                <a:latin typeface="+mn-lt"/>
              </a:rPr>
              <a:t>These slots are so small that all transmissions appear to be parallel. </a:t>
            </a:r>
          </a:p>
          <a:p>
            <a:r>
              <a:rPr lang="en-US" dirty="0">
                <a:latin typeface="+mn-lt"/>
              </a:rPr>
              <a:t>In frequency division multiplexing all the signals operate at the same time with different frequencies, but in time-division multiplexing, all the signals operate with the same frequency at different times. </a:t>
            </a:r>
          </a:p>
          <a:p>
            <a:r>
              <a:rPr lang="en-US" b="0" i="0" u="none" strike="noStrike" baseline="0" dirty="0">
                <a:latin typeface="+mn-lt"/>
              </a:rPr>
              <a:t>It is of two types:</a:t>
            </a:r>
          </a:p>
          <a:p>
            <a:r>
              <a:rPr lang="en-US" dirty="0">
                <a:latin typeface="+mn-lt"/>
              </a:rPr>
              <a:t>Synchronous TDM</a:t>
            </a:r>
          </a:p>
          <a:p>
            <a:pPr lvl="1"/>
            <a:r>
              <a:rPr lang="en-US" dirty="0">
                <a:latin typeface="+mn-lt"/>
              </a:rPr>
              <a:t>The time slots are pre-assigned and fixed. This slot is even given if the source is not ready with data at this time. </a:t>
            </a:r>
          </a:p>
          <a:p>
            <a:pPr lvl="1"/>
            <a:r>
              <a:rPr lang="en-US" dirty="0">
                <a:latin typeface="+mn-lt"/>
              </a:rPr>
              <a:t>In this case, the slot is transmitted empty. It is used for multiplexing digitized voice streams.</a:t>
            </a:r>
            <a:endParaRPr lang="en-US" b="0" i="0" u="none" strike="noStrike" baseline="0" dirty="0">
              <a:latin typeface="+mn-lt"/>
            </a:endParaRPr>
          </a:p>
          <a:p>
            <a:endParaRPr lang="en-US" dirty="0">
              <a:latin typeface="+mn-lt"/>
            </a:endParaRPr>
          </a:p>
        </p:txBody>
      </p:sp>
      <p:sp>
        <p:nvSpPr>
          <p:cNvPr id="6" name="Slide Number Placeholder 5">
            <a:extLst>
              <a:ext uri="{FF2B5EF4-FFF2-40B4-BE49-F238E27FC236}">
                <a16:creationId xmlns:a16="http://schemas.microsoft.com/office/drawing/2014/main" id="{D0744ADA-FF32-1F11-807B-1AEC67F7067B}"/>
              </a:ext>
            </a:extLst>
          </p:cNvPr>
          <p:cNvSpPr>
            <a:spLocks noGrp="1"/>
          </p:cNvSpPr>
          <p:nvPr>
            <p:ph type="sldNum" sz="quarter" idx="12"/>
          </p:nvPr>
        </p:nvSpPr>
        <p:spPr/>
        <p:txBody>
          <a:bodyPr/>
          <a:lstStyle/>
          <a:p>
            <a:fld id="{B38DACB5-71A6-497D-9391-3A4BF49B0DC9}" type="slidenum">
              <a:rPr lang="en-US" smtClean="0"/>
              <a:t>82</a:t>
            </a:fld>
            <a:endParaRPr lang="en-US"/>
          </a:p>
        </p:txBody>
      </p:sp>
      <p:pic>
        <p:nvPicPr>
          <p:cNvPr id="8" name="Picture 7">
            <a:extLst>
              <a:ext uri="{FF2B5EF4-FFF2-40B4-BE49-F238E27FC236}">
                <a16:creationId xmlns:a16="http://schemas.microsoft.com/office/drawing/2014/main" id="{63E430AE-B2D9-684D-33D9-532A727854AF}"/>
              </a:ext>
            </a:extLst>
          </p:cNvPr>
          <p:cNvPicPr>
            <a:picLocks noChangeAspect="1"/>
          </p:cNvPicPr>
          <p:nvPr/>
        </p:nvPicPr>
        <p:blipFill>
          <a:blip r:embed="rId2"/>
          <a:stretch>
            <a:fillRect/>
          </a:stretch>
        </p:blipFill>
        <p:spPr>
          <a:xfrm>
            <a:off x="8104674" y="5317724"/>
            <a:ext cx="4087325" cy="1540276"/>
          </a:xfrm>
          <a:prstGeom prst="rect">
            <a:avLst/>
          </a:prstGeom>
        </p:spPr>
      </p:pic>
    </p:spTree>
    <p:extLst>
      <p:ext uri="{BB962C8B-B14F-4D97-AF65-F5344CB8AC3E}">
        <p14:creationId xmlns:p14="http://schemas.microsoft.com/office/powerpoint/2010/main" val="4745040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20C6-2B5B-E7AB-DB49-79845FEDFD43}"/>
              </a:ext>
            </a:extLst>
          </p:cNvPr>
          <p:cNvSpPr>
            <a:spLocks noGrp="1"/>
          </p:cNvSpPr>
          <p:nvPr>
            <p:ph type="title"/>
          </p:nvPr>
        </p:nvSpPr>
        <p:spPr/>
        <p:txBody>
          <a:bodyPr/>
          <a:lstStyle/>
          <a:p>
            <a:r>
              <a:rPr lang="en-US" dirty="0"/>
              <a:t>TDM</a:t>
            </a:r>
          </a:p>
        </p:txBody>
      </p:sp>
      <p:sp>
        <p:nvSpPr>
          <p:cNvPr id="3" name="Content Placeholder 2">
            <a:extLst>
              <a:ext uri="{FF2B5EF4-FFF2-40B4-BE49-F238E27FC236}">
                <a16:creationId xmlns:a16="http://schemas.microsoft.com/office/drawing/2014/main" id="{F58FB685-ED5B-73BB-D3DB-EC1F9D4A5BB8}"/>
              </a:ext>
            </a:extLst>
          </p:cNvPr>
          <p:cNvSpPr>
            <a:spLocks noGrp="1"/>
          </p:cNvSpPr>
          <p:nvPr>
            <p:ph idx="1"/>
          </p:nvPr>
        </p:nvSpPr>
        <p:spPr/>
        <p:txBody>
          <a:bodyPr/>
          <a:lstStyle/>
          <a:p>
            <a:endParaRPr lang="en-US" dirty="0"/>
          </a:p>
          <a:p>
            <a:endParaRPr lang="en-US" dirty="0"/>
          </a:p>
          <a:p>
            <a:r>
              <a:rPr lang="en-US" dirty="0"/>
              <a:t>Asynchronous TDM</a:t>
            </a:r>
          </a:p>
          <a:p>
            <a:pPr lvl="1"/>
            <a:r>
              <a:rPr lang="en-US" dirty="0"/>
              <a:t>The slots are allocated dynamically depending on the speed of the source or their ready state. </a:t>
            </a:r>
          </a:p>
          <a:p>
            <a:pPr lvl="1"/>
            <a:r>
              <a:rPr lang="en-US" dirty="0"/>
              <a:t>It dynamically allocates the time slots according to different input channels’ needs, thus saving the channel capacity. </a:t>
            </a:r>
          </a:p>
        </p:txBody>
      </p:sp>
      <p:sp>
        <p:nvSpPr>
          <p:cNvPr id="4" name="Slide Number Placeholder 3">
            <a:extLst>
              <a:ext uri="{FF2B5EF4-FFF2-40B4-BE49-F238E27FC236}">
                <a16:creationId xmlns:a16="http://schemas.microsoft.com/office/drawing/2014/main" id="{AC84FEEB-C486-DA83-BFE2-48EF656F868E}"/>
              </a:ext>
            </a:extLst>
          </p:cNvPr>
          <p:cNvSpPr>
            <a:spLocks noGrp="1"/>
          </p:cNvSpPr>
          <p:nvPr>
            <p:ph type="sldNum" sz="quarter" idx="12"/>
          </p:nvPr>
        </p:nvSpPr>
        <p:spPr/>
        <p:txBody>
          <a:bodyPr/>
          <a:lstStyle/>
          <a:p>
            <a:fld id="{B38DACB5-71A6-497D-9391-3A4BF49B0DC9}" type="slidenum">
              <a:rPr lang="en-US" smtClean="0"/>
              <a:t>83</a:t>
            </a:fld>
            <a:endParaRPr lang="en-US"/>
          </a:p>
        </p:txBody>
      </p:sp>
      <p:pic>
        <p:nvPicPr>
          <p:cNvPr id="10" name="Picture 9">
            <a:extLst>
              <a:ext uri="{FF2B5EF4-FFF2-40B4-BE49-F238E27FC236}">
                <a16:creationId xmlns:a16="http://schemas.microsoft.com/office/drawing/2014/main" id="{A8465F59-C5B9-EA2E-A34F-CD60D3309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502" y="736846"/>
            <a:ext cx="5433744" cy="2096247"/>
          </a:xfrm>
          <a:prstGeom prst="rect">
            <a:avLst/>
          </a:prstGeom>
        </p:spPr>
      </p:pic>
      <p:pic>
        <p:nvPicPr>
          <p:cNvPr id="6" name="Picture 5">
            <a:extLst>
              <a:ext uri="{FF2B5EF4-FFF2-40B4-BE49-F238E27FC236}">
                <a16:creationId xmlns:a16="http://schemas.microsoft.com/office/drawing/2014/main" id="{0BE9345B-1D68-8EA5-5BD5-4E0B0AAAC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420" y="4602319"/>
            <a:ext cx="5531267" cy="2285073"/>
          </a:xfrm>
          <a:prstGeom prst="rect">
            <a:avLst/>
          </a:prstGeom>
        </p:spPr>
      </p:pic>
      <p:sp>
        <p:nvSpPr>
          <p:cNvPr id="7" name="TextBox 6">
            <a:extLst>
              <a:ext uri="{FF2B5EF4-FFF2-40B4-BE49-F238E27FC236}">
                <a16:creationId xmlns:a16="http://schemas.microsoft.com/office/drawing/2014/main" id="{A0EB1666-423E-3A3E-72F7-4D57EB9461CC}"/>
              </a:ext>
            </a:extLst>
          </p:cNvPr>
          <p:cNvSpPr txBox="1"/>
          <p:nvPr/>
        </p:nvSpPr>
        <p:spPr>
          <a:xfrm>
            <a:off x="5424256" y="2052918"/>
            <a:ext cx="2672179" cy="379564"/>
          </a:xfrm>
          <a:prstGeom prst="rect">
            <a:avLst/>
          </a:prstGeom>
          <a:noFill/>
        </p:spPr>
        <p:txBody>
          <a:bodyPr wrap="square" rtlCol="0">
            <a:spAutoFit/>
          </a:bodyPr>
          <a:lstStyle/>
          <a:p>
            <a:r>
              <a:rPr lang="en-US" dirty="0">
                <a:solidFill>
                  <a:schemeClr val="bg1"/>
                </a:solidFill>
              </a:rPr>
              <a:t>Fig: Synchronous TDM</a:t>
            </a:r>
          </a:p>
        </p:txBody>
      </p:sp>
    </p:spTree>
    <p:extLst>
      <p:ext uri="{BB962C8B-B14F-4D97-AF65-F5344CB8AC3E}">
        <p14:creationId xmlns:p14="http://schemas.microsoft.com/office/powerpoint/2010/main" val="681433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033-D8C7-44CF-AEA2-D8B902506D38}"/>
              </a:ext>
            </a:extLst>
          </p:cNvPr>
          <p:cNvSpPr>
            <a:spLocks noGrp="1"/>
          </p:cNvSpPr>
          <p:nvPr>
            <p:ph type="title"/>
          </p:nvPr>
        </p:nvSpPr>
        <p:spPr>
          <a:xfrm>
            <a:off x="86818" y="0"/>
            <a:ext cx="10344444" cy="1400530"/>
          </a:xfrm>
        </p:spPr>
        <p:txBody>
          <a:bodyPr/>
          <a:lstStyle/>
          <a:p>
            <a:r>
              <a:rPr lang="en-US" dirty="0"/>
              <a:t>WDM(Wavelength Division Multiplexing</a:t>
            </a:r>
          </a:p>
        </p:txBody>
      </p:sp>
      <p:sp>
        <p:nvSpPr>
          <p:cNvPr id="3" name="Content Placeholder 2">
            <a:extLst>
              <a:ext uri="{FF2B5EF4-FFF2-40B4-BE49-F238E27FC236}">
                <a16:creationId xmlns:a16="http://schemas.microsoft.com/office/drawing/2014/main" id="{C572DD2D-4A54-494E-B8E4-1EE2404DB4A6}"/>
              </a:ext>
            </a:extLst>
          </p:cNvPr>
          <p:cNvSpPr>
            <a:spLocks noGrp="1"/>
          </p:cNvSpPr>
          <p:nvPr>
            <p:ph idx="1"/>
          </p:nvPr>
        </p:nvSpPr>
        <p:spPr>
          <a:xfrm>
            <a:off x="86818" y="960965"/>
            <a:ext cx="10265722" cy="3957263"/>
          </a:xfrm>
        </p:spPr>
        <p:txBody>
          <a:bodyPr>
            <a:noAutofit/>
          </a:bodyPr>
          <a:lstStyle/>
          <a:p>
            <a:pPr algn="just"/>
            <a:r>
              <a:rPr lang="en-US" sz="1800" b="0" u="none" strike="noStrike" baseline="0" dirty="0">
                <a:latin typeface="+mn-lt"/>
              </a:rPr>
              <a:t>WDM is similar to FDM except that FDM involves electromagnetic spectrum below light and WDM involves light signals.</a:t>
            </a:r>
          </a:p>
          <a:p>
            <a:pPr algn="just"/>
            <a:r>
              <a:rPr lang="en-US" sz="1800" b="0" u="none" strike="noStrike" baseline="0" dirty="0">
                <a:latin typeface="+mn-lt"/>
              </a:rPr>
              <a:t>WDM uses very high frequencies</a:t>
            </a:r>
            <a:endParaRPr lang="en-US" sz="1800" dirty="0">
              <a:latin typeface="+mn-lt"/>
            </a:endParaRPr>
          </a:p>
          <a:p>
            <a:pPr algn="just"/>
            <a:r>
              <a:rPr lang="en-US" sz="1800" dirty="0">
                <a:latin typeface="+mn-lt"/>
              </a:rPr>
              <a:t>Wavelength division multiplexing (WDM) is a technique of multiplexing multiple optical carrier signals through a single optical fiber channel by varying the wavelengths of laser lights.</a:t>
            </a:r>
          </a:p>
          <a:p>
            <a:pPr algn="just"/>
            <a:r>
              <a:rPr lang="en-US" sz="1800" dirty="0">
                <a:latin typeface="+mn-lt"/>
              </a:rPr>
              <a:t>The optical signals from different sources or (transponders) are combined by a multiplexer, which is essentially an optical combiner. They are combined so that their wavelengths are different.</a:t>
            </a:r>
          </a:p>
          <a:p>
            <a:pPr algn="just"/>
            <a:r>
              <a:rPr lang="en-US" sz="1800" dirty="0">
                <a:latin typeface="+mn-lt"/>
              </a:rPr>
              <a:t>The combined signal is transmitted via a single optical fiber strand. </a:t>
            </a:r>
          </a:p>
          <a:p>
            <a:pPr algn="just"/>
            <a:r>
              <a:rPr lang="en-US" sz="1800" dirty="0">
                <a:latin typeface="+mn-lt"/>
              </a:rPr>
              <a:t>At the receiving end, a demultiplexer splits the incoming beam into its components and each of the beams is send to the corresponding receivers.</a:t>
            </a:r>
          </a:p>
        </p:txBody>
      </p:sp>
      <p:pic>
        <p:nvPicPr>
          <p:cNvPr id="1026" name="Picture 2" descr="Wavelength-division multiplexing - Wikipedia">
            <a:extLst>
              <a:ext uri="{FF2B5EF4-FFF2-40B4-BE49-F238E27FC236}">
                <a16:creationId xmlns:a16="http://schemas.microsoft.com/office/drawing/2014/main" id="{4B8FA4D9-7F4A-4BFC-AC55-42D9828C5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094" y="4730501"/>
            <a:ext cx="4646906" cy="212749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85CD5D5-11F7-428F-61B9-C64114EEA331}"/>
              </a:ext>
            </a:extLst>
          </p:cNvPr>
          <p:cNvSpPr>
            <a:spLocks noGrp="1"/>
          </p:cNvSpPr>
          <p:nvPr>
            <p:ph type="sldNum" sz="quarter" idx="12"/>
          </p:nvPr>
        </p:nvSpPr>
        <p:spPr/>
        <p:txBody>
          <a:bodyPr/>
          <a:lstStyle/>
          <a:p>
            <a:fld id="{B38DACB5-71A6-497D-9391-3A4BF49B0DC9}" type="slidenum">
              <a:rPr lang="en-US" smtClean="0"/>
              <a:t>84</a:t>
            </a:fld>
            <a:endParaRPr lang="en-US"/>
          </a:p>
        </p:txBody>
      </p:sp>
    </p:spTree>
    <p:extLst>
      <p:ext uri="{BB962C8B-B14F-4D97-AF65-F5344CB8AC3E}">
        <p14:creationId xmlns:p14="http://schemas.microsoft.com/office/powerpoint/2010/main" val="205306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4396928" cy="659796"/>
          </a:xfrm>
          <a:prstGeom prst="rect">
            <a:avLst/>
          </a:prstGeom>
        </p:spPr>
        <p:txBody>
          <a:bodyPr vert="horz" wrap="square" lIns="0" tIns="13335" rIns="0" bIns="0" rtlCol="0">
            <a:spAutoFit/>
          </a:bodyPr>
          <a:lstStyle/>
          <a:p>
            <a:pPr marL="12700">
              <a:lnSpc>
                <a:spcPct val="100000"/>
              </a:lnSpc>
              <a:spcBef>
                <a:spcPts val="105"/>
              </a:spcBef>
            </a:pPr>
            <a:r>
              <a:rPr lang="en-US" sz="4200" spc="50" dirty="0"/>
              <a:t>Switching</a:t>
            </a:r>
            <a:endParaRPr sz="4200" dirty="0"/>
          </a:p>
        </p:txBody>
      </p:sp>
      <p:sp>
        <p:nvSpPr>
          <p:cNvPr id="3" name="object 3"/>
          <p:cNvSpPr txBox="1"/>
          <p:nvPr/>
        </p:nvSpPr>
        <p:spPr>
          <a:xfrm>
            <a:off x="1183009" y="2079049"/>
            <a:ext cx="8432800" cy="2501326"/>
          </a:xfrm>
          <a:prstGeom prst="rect">
            <a:avLst/>
          </a:prstGeom>
        </p:spPr>
        <p:txBody>
          <a:bodyPr vert="horz" wrap="square" lIns="0" tIns="15875" rIns="0" bIns="0" rtlCol="0">
            <a:spAutoFit/>
          </a:bodyPr>
          <a:lstStyle/>
          <a:p>
            <a:pPr marL="355600" marR="208915" indent="-343535" algn="just">
              <a:lnSpc>
                <a:spcPct val="100000"/>
              </a:lnSpc>
              <a:spcBef>
                <a:spcPts val="125"/>
              </a:spcBef>
              <a:buClr>
                <a:schemeClr val="bg2">
                  <a:lumMod val="60000"/>
                  <a:lumOff val="40000"/>
                </a:schemeClr>
              </a:buClr>
              <a:buFont typeface="Wingdings 3" panose="05040102010807070707" pitchFamily="18" charset="2"/>
              <a:buChar char="u"/>
            </a:pPr>
            <a:r>
              <a:rPr spc="25" dirty="0">
                <a:solidFill>
                  <a:srgbClr val="FFFFFF"/>
                </a:solidFill>
                <a:cs typeface="Georgia"/>
              </a:rPr>
              <a:t>Aim </a:t>
            </a:r>
            <a:r>
              <a:rPr spc="125" dirty="0">
                <a:solidFill>
                  <a:srgbClr val="FFFFFF"/>
                </a:solidFill>
                <a:cs typeface="Georgia"/>
              </a:rPr>
              <a:t>of </a:t>
            </a:r>
            <a:r>
              <a:rPr spc="190" dirty="0">
                <a:solidFill>
                  <a:srgbClr val="FFFFFF"/>
                </a:solidFill>
                <a:cs typeface="Georgia"/>
              </a:rPr>
              <a:t>Data </a:t>
            </a:r>
            <a:r>
              <a:rPr spc="130" dirty="0">
                <a:solidFill>
                  <a:srgbClr val="FFFFFF"/>
                </a:solidFill>
                <a:cs typeface="Georgia"/>
              </a:rPr>
              <a:t>Communication </a:t>
            </a:r>
            <a:r>
              <a:rPr spc="195" dirty="0">
                <a:solidFill>
                  <a:srgbClr val="FFFFFF"/>
                </a:solidFill>
                <a:cs typeface="Georgia"/>
              </a:rPr>
              <a:t>and </a:t>
            </a:r>
            <a:r>
              <a:rPr spc="70" dirty="0">
                <a:solidFill>
                  <a:srgbClr val="FFFFFF"/>
                </a:solidFill>
                <a:cs typeface="Georgia"/>
              </a:rPr>
              <a:t>Networking </a:t>
            </a:r>
            <a:r>
              <a:rPr spc="-110" dirty="0">
                <a:solidFill>
                  <a:srgbClr val="FFFFFF"/>
                </a:solidFill>
                <a:cs typeface="Georgia"/>
              </a:rPr>
              <a:t>is </a:t>
            </a:r>
            <a:r>
              <a:rPr spc="150" dirty="0">
                <a:solidFill>
                  <a:srgbClr val="FFFFFF"/>
                </a:solidFill>
                <a:cs typeface="Georgia"/>
              </a:rPr>
              <a:t>to </a:t>
            </a:r>
            <a:r>
              <a:rPr spc="105" dirty="0">
                <a:solidFill>
                  <a:srgbClr val="FFFFFF"/>
                </a:solidFill>
                <a:cs typeface="Georgia"/>
              </a:rPr>
              <a:t>facilitate</a:t>
            </a:r>
            <a:r>
              <a:rPr spc="-340" dirty="0">
                <a:solidFill>
                  <a:srgbClr val="FFFFFF"/>
                </a:solidFill>
                <a:cs typeface="Georgia"/>
              </a:rPr>
              <a:t> </a:t>
            </a:r>
            <a:r>
              <a:rPr spc="145" dirty="0">
                <a:solidFill>
                  <a:srgbClr val="FFFFFF"/>
                </a:solidFill>
                <a:cs typeface="Georgia"/>
              </a:rPr>
              <a:t>the  </a:t>
            </a:r>
            <a:r>
              <a:rPr spc="220" dirty="0">
                <a:solidFill>
                  <a:srgbClr val="FFFFFF"/>
                </a:solidFill>
                <a:cs typeface="Georgia"/>
              </a:rPr>
              <a:t>exchange</a:t>
            </a:r>
            <a:r>
              <a:rPr spc="70" dirty="0">
                <a:solidFill>
                  <a:srgbClr val="FFFFFF"/>
                </a:solidFill>
                <a:cs typeface="Georgia"/>
              </a:rPr>
              <a:t> </a:t>
            </a:r>
            <a:r>
              <a:rPr spc="125" dirty="0">
                <a:solidFill>
                  <a:srgbClr val="FFFFFF"/>
                </a:solidFill>
                <a:cs typeface="Georgia"/>
              </a:rPr>
              <a:t>of</a:t>
            </a:r>
            <a:r>
              <a:rPr dirty="0">
                <a:solidFill>
                  <a:srgbClr val="FFFFFF"/>
                </a:solidFill>
                <a:cs typeface="Georgia"/>
              </a:rPr>
              <a:t> </a:t>
            </a:r>
            <a:r>
              <a:rPr spc="260" dirty="0">
                <a:solidFill>
                  <a:srgbClr val="FFFFFF"/>
                </a:solidFill>
                <a:cs typeface="Georgia"/>
              </a:rPr>
              <a:t>data</a:t>
            </a:r>
            <a:r>
              <a:rPr spc="-70" dirty="0">
                <a:solidFill>
                  <a:srgbClr val="FFFFFF"/>
                </a:solidFill>
                <a:cs typeface="Georgia"/>
              </a:rPr>
              <a:t> </a:t>
            </a:r>
            <a:r>
              <a:rPr spc="90" dirty="0">
                <a:solidFill>
                  <a:srgbClr val="FFFFFF"/>
                </a:solidFill>
                <a:cs typeface="Georgia"/>
              </a:rPr>
              <a:t>such</a:t>
            </a:r>
            <a:r>
              <a:rPr spc="150" dirty="0">
                <a:solidFill>
                  <a:srgbClr val="FFFFFF"/>
                </a:solidFill>
                <a:cs typeface="Georgia"/>
              </a:rPr>
              <a:t> </a:t>
            </a:r>
            <a:r>
              <a:rPr spc="130" dirty="0">
                <a:solidFill>
                  <a:srgbClr val="FFFFFF"/>
                </a:solidFill>
                <a:cs typeface="Georgia"/>
              </a:rPr>
              <a:t>as</a:t>
            </a:r>
            <a:r>
              <a:rPr spc="5" dirty="0">
                <a:solidFill>
                  <a:srgbClr val="FFFFFF"/>
                </a:solidFill>
                <a:cs typeface="Georgia"/>
              </a:rPr>
              <a:t> </a:t>
            </a:r>
            <a:r>
              <a:rPr spc="135" dirty="0">
                <a:solidFill>
                  <a:srgbClr val="FFFFFF"/>
                </a:solidFill>
                <a:cs typeface="Georgia"/>
              </a:rPr>
              <a:t>audio,</a:t>
            </a:r>
            <a:r>
              <a:rPr dirty="0">
                <a:solidFill>
                  <a:srgbClr val="FFFFFF"/>
                </a:solidFill>
                <a:cs typeface="Georgia"/>
              </a:rPr>
              <a:t> </a:t>
            </a:r>
            <a:r>
              <a:rPr spc="95" dirty="0">
                <a:solidFill>
                  <a:srgbClr val="FFFFFF"/>
                </a:solidFill>
                <a:cs typeface="Georgia"/>
              </a:rPr>
              <a:t>text</a:t>
            </a:r>
            <a:r>
              <a:rPr spc="-125" dirty="0">
                <a:solidFill>
                  <a:srgbClr val="FFFFFF"/>
                </a:solidFill>
                <a:cs typeface="Georgia"/>
              </a:rPr>
              <a:t> </a:t>
            </a:r>
            <a:r>
              <a:rPr spc="30" dirty="0">
                <a:solidFill>
                  <a:srgbClr val="FFFFFF"/>
                </a:solidFill>
                <a:cs typeface="Georgia"/>
              </a:rPr>
              <a:t>or</a:t>
            </a:r>
            <a:r>
              <a:rPr spc="35" dirty="0">
                <a:solidFill>
                  <a:srgbClr val="FFFFFF"/>
                </a:solidFill>
                <a:cs typeface="Georgia"/>
              </a:rPr>
              <a:t> </a:t>
            </a:r>
            <a:r>
              <a:rPr spc="190" dirty="0">
                <a:solidFill>
                  <a:srgbClr val="FFFFFF"/>
                </a:solidFill>
                <a:cs typeface="Georgia"/>
              </a:rPr>
              <a:t>video</a:t>
            </a:r>
            <a:r>
              <a:rPr spc="-15" dirty="0">
                <a:solidFill>
                  <a:srgbClr val="FFFFFF"/>
                </a:solidFill>
                <a:cs typeface="Georgia"/>
              </a:rPr>
              <a:t> </a:t>
            </a:r>
            <a:r>
              <a:rPr spc="215" dirty="0">
                <a:solidFill>
                  <a:srgbClr val="FFFFFF"/>
                </a:solidFill>
                <a:cs typeface="Georgia"/>
              </a:rPr>
              <a:t>between</a:t>
            </a:r>
            <a:r>
              <a:rPr spc="-150" dirty="0">
                <a:solidFill>
                  <a:srgbClr val="FFFFFF"/>
                </a:solidFill>
                <a:cs typeface="Georgia"/>
              </a:rPr>
              <a:t> </a:t>
            </a:r>
            <a:r>
              <a:rPr spc="60" dirty="0">
                <a:solidFill>
                  <a:srgbClr val="FFFFFF"/>
                </a:solidFill>
                <a:cs typeface="Georgia"/>
              </a:rPr>
              <a:t>various  </a:t>
            </a:r>
            <a:r>
              <a:rPr spc="50" dirty="0">
                <a:solidFill>
                  <a:srgbClr val="FFFFFF"/>
                </a:solidFill>
                <a:cs typeface="Georgia"/>
              </a:rPr>
              <a:t>points </a:t>
            </a:r>
            <a:r>
              <a:rPr spc="-45" dirty="0">
                <a:solidFill>
                  <a:srgbClr val="FFFFFF"/>
                </a:solidFill>
                <a:cs typeface="Georgia"/>
              </a:rPr>
              <a:t>in </a:t>
            </a:r>
            <a:r>
              <a:rPr spc="145" dirty="0">
                <a:solidFill>
                  <a:srgbClr val="FFFFFF"/>
                </a:solidFill>
                <a:cs typeface="Georgia"/>
              </a:rPr>
              <a:t>the</a:t>
            </a:r>
            <a:r>
              <a:rPr spc="-80" dirty="0">
                <a:solidFill>
                  <a:srgbClr val="FFFFFF"/>
                </a:solidFill>
                <a:cs typeface="Georgia"/>
              </a:rPr>
              <a:t> </a:t>
            </a:r>
            <a:r>
              <a:rPr spc="75" dirty="0">
                <a:solidFill>
                  <a:srgbClr val="FFFFFF"/>
                </a:solidFill>
                <a:cs typeface="Georgia"/>
              </a:rPr>
              <a:t>world.</a:t>
            </a:r>
            <a:endParaRPr dirty="0">
              <a:cs typeface="Georgia"/>
            </a:endParaRPr>
          </a:p>
          <a:p>
            <a:pPr marL="355600" marR="5080" indent="-343535" algn="just">
              <a:lnSpc>
                <a:spcPct val="100000"/>
              </a:lnSpc>
              <a:spcBef>
                <a:spcPts val="990"/>
              </a:spcBef>
              <a:buClr>
                <a:schemeClr val="bg2">
                  <a:lumMod val="60000"/>
                  <a:lumOff val="40000"/>
                </a:schemeClr>
              </a:buClr>
              <a:buFont typeface="Wingdings 3" panose="05040102010807070707" pitchFamily="18" charset="2"/>
              <a:buChar char="u"/>
              <a:tabLst>
                <a:tab pos="422275" algn="l"/>
              </a:tabLst>
            </a:pPr>
            <a:r>
              <a:rPr spc="-150" dirty="0">
                <a:solidFill>
                  <a:srgbClr val="FFFFFF"/>
                </a:solidFill>
                <a:cs typeface="Georgia"/>
              </a:rPr>
              <a:t>This</a:t>
            </a:r>
            <a:r>
              <a:rPr spc="80" dirty="0">
                <a:solidFill>
                  <a:srgbClr val="FFFFFF"/>
                </a:solidFill>
                <a:cs typeface="Georgia"/>
              </a:rPr>
              <a:t> </a:t>
            </a:r>
            <a:r>
              <a:rPr spc="20" dirty="0">
                <a:solidFill>
                  <a:srgbClr val="FFFFFF"/>
                </a:solidFill>
                <a:cs typeface="Georgia"/>
              </a:rPr>
              <a:t>transfer</a:t>
            </a:r>
            <a:r>
              <a:rPr spc="40"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260" dirty="0">
                <a:solidFill>
                  <a:srgbClr val="FFFFFF"/>
                </a:solidFill>
                <a:cs typeface="Georgia"/>
              </a:rPr>
              <a:t>data</a:t>
            </a:r>
            <a:r>
              <a:rPr spc="-60" dirty="0">
                <a:solidFill>
                  <a:srgbClr val="FFFFFF"/>
                </a:solidFill>
                <a:cs typeface="Georgia"/>
              </a:rPr>
              <a:t> </a:t>
            </a:r>
            <a:r>
              <a:rPr spc="135" dirty="0">
                <a:solidFill>
                  <a:srgbClr val="FFFFFF"/>
                </a:solidFill>
                <a:cs typeface="Georgia"/>
              </a:rPr>
              <a:t>takes</a:t>
            </a:r>
            <a:r>
              <a:rPr spc="-145" dirty="0">
                <a:solidFill>
                  <a:srgbClr val="FFFFFF"/>
                </a:solidFill>
                <a:cs typeface="Georgia"/>
              </a:rPr>
              <a:t> </a:t>
            </a:r>
            <a:r>
              <a:rPr spc="225" dirty="0">
                <a:solidFill>
                  <a:srgbClr val="FFFFFF"/>
                </a:solidFill>
                <a:cs typeface="Georgia"/>
              </a:rPr>
              <a:t>place</a:t>
            </a:r>
            <a:r>
              <a:rPr spc="80" dirty="0">
                <a:solidFill>
                  <a:srgbClr val="FFFFFF"/>
                </a:solidFill>
                <a:cs typeface="Georgia"/>
              </a:rPr>
              <a:t> </a:t>
            </a:r>
            <a:r>
              <a:rPr spc="175" dirty="0">
                <a:solidFill>
                  <a:srgbClr val="FFFFFF"/>
                </a:solidFill>
                <a:cs typeface="Georgia"/>
              </a:rPr>
              <a:t>over</a:t>
            </a:r>
            <a:r>
              <a:rPr spc="-190"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160" dirty="0">
                <a:solidFill>
                  <a:srgbClr val="FFFFFF"/>
                </a:solidFill>
                <a:cs typeface="Georgia"/>
              </a:rPr>
              <a:t>computer</a:t>
            </a:r>
            <a:r>
              <a:rPr spc="-110" dirty="0">
                <a:solidFill>
                  <a:srgbClr val="FFFFFF"/>
                </a:solidFill>
                <a:cs typeface="Georgia"/>
              </a:rPr>
              <a:t> </a:t>
            </a:r>
            <a:r>
              <a:rPr spc="95" dirty="0">
                <a:solidFill>
                  <a:srgbClr val="FFFFFF"/>
                </a:solidFill>
                <a:cs typeface="Georgia"/>
              </a:rPr>
              <a:t>network</a:t>
            </a:r>
            <a:r>
              <a:rPr spc="-150" dirty="0">
                <a:solidFill>
                  <a:srgbClr val="FFFFFF"/>
                </a:solidFill>
                <a:cs typeface="Georgia"/>
              </a:rPr>
              <a:t> </a:t>
            </a:r>
            <a:r>
              <a:rPr spc="175" dirty="0">
                <a:solidFill>
                  <a:srgbClr val="FFFFFF"/>
                </a:solidFill>
                <a:cs typeface="Georgia"/>
              </a:rPr>
              <a:t>over  </a:t>
            </a:r>
            <a:r>
              <a:rPr spc="125" dirty="0">
                <a:solidFill>
                  <a:srgbClr val="FFFFFF"/>
                </a:solidFill>
                <a:cs typeface="Georgia"/>
              </a:rPr>
              <a:t>which</a:t>
            </a:r>
            <a:r>
              <a:rPr spc="-7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260" dirty="0">
                <a:solidFill>
                  <a:srgbClr val="FFFFFF"/>
                </a:solidFill>
                <a:cs typeface="Georgia"/>
              </a:rPr>
              <a:t>data</a:t>
            </a:r>
            <a:r>
              <a:rPr spc="-65" dirty="0">
                <a:solidFill>
                  <a:srgbClr val="FFFFFF"/>
                </a:solidFill>
                <a:cs typeface="Georgia"/>
              </a:rPr>
              <a:t> </a:t>
            </a:r>
            <a:r>
              <a:rPr spc="65" dirty="0">
                <a:solidFill>
                  <a:srgbClr val="FFFFFF"/>
                </a:solidFill>
                <a:cs typeface="Georgia"/>
              </a:rPr>
              <a:t>travels</a:t>
            </a:r>
            <a:r>
              <a:rPr spc="-150" dirty="0">
                <a:solidFill>
                  <a:srgbClr val="FFFFFF"/>
                </a:solidFill>
                <a:cs typeface="Georgia"/>
              </a:rPr>
              <a:t> </a:t>
            </a:r>
            <a:r>
              <a:rPr spc="70" dirty="0">
                <a:solidFill>
                  <a:srgbClr val="FFFFFF"/>
                </a:solidFill>
                <a:cs typeface="Georgia"/>
              </a:rPr>
              <a:t>smoothly.</a:t>
            </a:r>
            <a:endParaRPr dirty="0">
              <a:cs typeface="Georgia"/>
            </a:endParaRPr>
          </a:p>
          <a:p>
            <a:pPr marL="355600" marR="57785" indent="-343535" algn="just">
              <a:lnSpc>
                <a:spcPct val="100000"/>
              </a:lnSpc>
              <a:spcBef>
                <a:spcPts val="1055"/>
              </a:spcBef>
              <a:buClr>
                <a:schemeClr val="bg2">
                  <a:lumMod val="60000"/>
                  <a:lumOff val="40000"/>
                </a:schemeClr>
              </a:buClr>
              <a:buFont typeface="Wingdings 3" panose="05040102010807070707" pitchFamily="18" charset="2"/>
              <a:buChar char="u"/>
              <a:tabLst>
                <a:tab pos="422275" algn="l"/>
              </a:tabLst>
            </a:pPr>
            <a:r>
              <a:rPr spc="-60" dirty="0">
                <a:solidFill>
                  <a:srgbClr val="FFFFFF"/>
                </a:solidFill>
                <a:cs typeface="Georgia"/>
              </a:rPr>
              <a:t>For</a:t>
            </a:r>
            <a:r>
              <a:rPr spc="35"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95" dirty="0">
                <a:solidFill>
                  <a:srgbClr val="FFFFFF"/>
                </a:solidFill>
                <a:cs typeface="Georgia"/>
              </a:rPr>
              <a:t>delivery</a:t>
            </a:r>
            <a:r>
              <a:rPr spc="-220" dirty="0">
                <a:solidFill>
                  <a:srgbClr val="FFFFFF"/>
                </a:solidFill>
                <a:cs typeface="Georgia"/>
              </a:rPr>
              <a:t> </a:t>
            </a:r>
            <a:r>
              <a:rPr spc="125" dirty="0">
                <a:solidFill>
                  <a:srgbClr val="FFFFFF"/>
                </a:solidFill>
                <a:cs typeface="Georgia"/>
              </a:rPr>
              <a:t>of</a:t>
            </a:r>
            <a:r>
              <a:rPr spc="10" dirty="0">
                <a:solidFill>
                  <a:srgbClr val="FFFFFF"/>
                </a:solidFill>
                <a:cs typeface="Georgia"/>
              </a:rPr>
              <a:t> </a:t>
            </a:r>
            <a:r>
              <a:rPr spc="260" dirty="0">
                <a:solidFill>
                  <a:srgbClr val="FFFFFF"/>
                </a:solidFill>
                <a:cs typeface="Georgia"/>
              </a:rPr>
              <a:t>data</a:t>
            </a:r>
            <a:r>
              <a:rPr spc="-65" dirty="0">
                <a:solidFill>
                  <a:srgbClr val="FFFFFF"/>
                </a:solidFill>
                <a:cs typeface="Georgia"/>
              </a:rPr>
              <a:t> </a:t>
            </a:r>
            <a:r>
              <a:rPr spc="30" dirty="0">
                <a:solidFill>
                  <a:srgbClr val="FFFFFF"/>
                </a:solidFill>
                <a:cs typeface="Georgia"/>
              </a:rPr>
              <a:t>or</a:t>
            </a:r>
            <a:r>
              <a:rPr spc="35" dirty="0">
                <a:solidFill>
                  <a:srgbClr val="FFFFFF"/>
                </a:solidFill>
                <a:cs typeface="Georgia"/>
              </a:rPr>
              <a:t> </a:t>
            </a:r>
            <a:r>
              <a:rPr spc="55" dirty="0">
                <a:solidFill>
                  <a:srgbClr val="FFFFFF"/>
                </a:solidFill>
                <a:cs typeface="Georgia"/>
              </a:rPr>
              <a:t>information</a:t>
            </a:r>
            <a:r>
              <a:rPr spc="-220" dirty="0">
                <a:solidFill>
                  <a:srgbClr val="FFFFFF"/>
                </a:solidFill>
                <a:cs typeface="Georgia"/>
              </a:rPr>
              <a:t> </a:t>
            </a:r>
            <a:r>
              <a:rPr spc="75" dirty="0">
                <a:solidFill>
                  <a:srgbClr val="FFFFFF"/>
                </a:solidFill>
                <a:cs typeface="Georgia"/>
              </a:rPr>
              <a:t>with</a:t>
            </a:r>
            <a:r>
              <a:rPr spc="-14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235" dirty="0">
                <a:solidFill>
                  <a:srgbClr val="FFFFFF"/>
                </a:solidFill>
                <a:cs typeface="Georgia"/>
              </a:rPr>
              <a:t>ease</a:t>
            </a:r>
            <a:r>
              <a:rPr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210" dirty="0">
                <a:solidFill>
                  <a:srgbClr val="FFFFFF"/>
                </a:solidFill>
                <a:cs typeface="Georgia"/>
              </a:rPr>
              <a:t>accuracy  </a:t>
            </a:r>
            <a:r>
              <a:rPr spc="70" dirty="0">
                <a:solidFill>
                  <a:srgbClr val="FFFFFF"/>
                </a:solidFill>
                <a:cs typeface="Georgia"/>
              </a:rPr>
              <a:t>various</a:t>
            </a:r>
            <a:r>
              <a:rPr spc="-145" dirty="0">
                <a:solidFill>
                  <a:srgbClr val="FFFFFF"/>
                </a:solidFill>
                <a:cs typeface="Georgia"/>
              </a:rPr>
              <a:t> </a:t>
            </a:r>
            <a:r>
              <a:rPr spc="140" dirty="0">
                <a:solidFill>
                  <a:srgbClr val="FFFFFF"/>
                </a:solidFill>
                <a:cs typeface="Georgia"/>
              </a:rPr>
              <a:t>types</a:t>
            </a:r>
            <a:r>
              <a:rPr spc="-145"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75" dirty="0">
                <a:solidFill>
                  <a:srgbClr val="FFFFFF"/>
                </a:solidFill>
                <a:cs typeface="Georgia"/>
              </a:rPr>
              <a:t>Switching</a:t>
            </a:r>
            <a:r>
              <a:rPr spc="-120" dirty="0">
                <a:solidFill>
                  <a:srgbClr val="FFFFFF"/>
                </a:solidFill>
                <a:cs typeface="Georgia"/>
              </a:rPr>
              <a:t> </a:t>
            </a:r>
            <a:r>
              <a:rPr spc="80" dirty="0">
                <a:solidFill>
                  <a:srgbClr val="FFFFFF"/>
                </a:solidFill>
                <a:cs typeface="Georgia"/>
              </a:rPr>
              <a:t>Techniques</a:t>
            </a:r>
            <a:r>
              <a:rPr spc="5" dirty="0">
                <a:solidFill>
                  <a:srgbClr val="FFFFFF"/>
                </a:solidFill>
                <a:cs typeface="Georgia"/>
              </a:rPr>
              <a:t> </a:t>
            </a:r>
            <a:r>
              <a:rPr spc="155" dirty="0">
                <a:solidFill>
                  <a:srgbClr val="FFFFFF"/>
                </a:solidFill>
                <a:cs typeface="Georgia"/>
              </a:rPr>
              <a:t>are</a:t>
            </a:r>
            <a:r>
              <a:rPr spc="80" dirty="0">
                <a:solidFill>
                  <a:srgbClr val="FFFFFF"/>
                </a:solidFill>
                <a:cs typeface="Georgia"/>
              </a:rPr>
              <a:t> </a:t>
            </a:r>
            <a:r>
              <a:rPr spc="195" dirty="0">
                <a:solidFill>
                  <a:srgbClr val="FFFFFF"/>
                </a:solidFill>
                <a:cs typeface="Georgia"/>
              </a:rPr>
              <a:t>employed</a:t>
            </a:r>
            <a:r>
              <a:rPr spc="5" dirty="0">
                <a:solidFill>
                  <a:srgbClr val="FFFFFF"/>
                </a:solidFill>
                <a:cs typeface="Georgia"/>
              </a:rPr>
              <a:t> </a:t>
            </a:r>
            <a:r>
              <a:rPr spc="-45" dirty="0">
                <a:solidFill>
                  <a:srgbClr val="FFFFFF"/>
                </a:solidFill>
                <a:cs typeface="Georgia"/>
              </a:rPr>
              <a:t>in</a:t>
            </a:r>
            <a:r>
              <a:rPr spc="-145"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190" dirty="0">
                <a:solidFill>
                  <a:srgbClr val="FFFFFF"/>
                </a:solidFill>
                <a:cs typeface="Georgia"/>
              </a:rPr>
              <a:t>Data  </a:t>
            </a:r>
            <a:r>
              <a:rPr spc="130" dirty="0">
                <a:solidFill>
                  <a:srgbClr val="FFFFFF"/>
                </a:solidFill>
                <a:cs typeface="Georgia"/>
              </a:rPr>
              <a:t>Communication </a:t>
            </a:r>
            <a:r>
              <a:rPr spc="195" dirty="0">
                <a:solidFill>
                  <a:srgbClr val="FFFFFF"/>
                </a:solidFill>
                <a:cs typeface="Georgia"/>
              </a:rPr>
              <a:t>and</a:t>
            </a:r>
            <a:r>
              <a:rPr spc="-210" dirty="0">
                <a:solidFill>
                  <a:srgbClr val="FFFFFF"/>
                </a:solidFill>
                <a:cs typeface="Georgia"/>
              </a:rPr>
              <a:t> </a:t>
            </a:r>
            <a:r>
              <a:rPr spc="70" dirty="0">
                <a:solidFill>
                  <a:srgbClr val="FFFFFF"/>
                </a:solidFill>
                <a:cs typeface="Georgia"/>
              </a:rPr>
              <a:t>Networking</a:t>
            </a:r>
            <a:endParaRPr dirty="0">
              <a:cs typeface="Georgia"/>
            </a:endParaRPr>
          </a:p>
        </p:txBody>
      </p:sp>
      <p:sp>
        <p:nvSpPr>
          <p:cNvPr id="4" name="object 4"/>
          <p:cNvSpPr/>
          <p:nvPr/>
        </p:nvSpPr>
        <p:spPr>
          <a:xfrm>
            <a:off x="10780532"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467983" y="579432"/>
            <a:ext cx="626745" cy="448945"/>
          </a:xfrm>
          <a:prstGeom prst="rect">
            <a:avLst/>
          </a:prstGeom>
        </p:spPr>
        <p:txBody>
          <a:bodyPr vert="horz" wrap="square" lIns="0" tIns="15875" rIns="0" bIns="0" rtlCol="0">
            <a:spAutoFit/>
          </a:bodyPr>
          <a:lstStyle/>
          <a:p>
            <a:pPr marL="12700">
              <a:lnSpc>
                <a:spcPct val="100000"/>
              </a:lnSpc>
              <a:spcBef>
                <a:spcPts val="125"/>
              </a:spcBef>
            </a:pPr>
            <a:r>
              <a:rPr sz="2750" spc="125" dirty="0">
                <a:solidFill>
                  <a:srgbClr val="FFFFFF"/>
                </a:solidFill>
                <a:latin typeface="Georgia"/>
                <a:cs typeface="Georgia"/>
              </a:rPr>
              <a:t>138</a:t>
            </a:r>
            <a:endParaRPr sz="2750">
              <a:latin typeface="Georgia"/>
              <a:cs typeface="Georgia"/>
            </a:endParaRPr>
          </a:p>
        </p:txBody>
      </p:sp>
      <p:sp>
        <p:nvSpPr>
          <p:cNvPr id="8" name="Slide Number Placeholder 7">
            <a:extLst>
              <a:ext uri="{FF2B5EF4-FFF2-40B4-BE49-F238E27FC236}">
                <a16:creationId xmlns:a16="http://schemas.microsoft.com/office/drawing/2014/main" id="{D76475BA-381D-8AF2-2F29-4F026763F7D9}"/>
              </a:ext>
            </a:extLst>
          </p:cNvPr>
          <p:cNvSpPr>
            <a:spLocks noGrp="1"/>
          </p:cNvSpPr>
          <p:nvPr>
            <p:ph type="sldNum" sz="quarter" idx="12"/>
          </p:nvPr>
        </p:nvSpPr>
        <p:spPr/>
        <p:txBody>
          <a:bodyPr/>
          <a:lstStyle/>
          <a:p>
            <a:fld id="{B38DACB5-71A6-497D-9391-3A4BF49B0DC9}"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76625"/>
            <a:ext cx="5906131" cy="659796"/>
          </a:xfrm>
          <a:prstGeom prst="rect">
            <a:avLst/>
          </a:prstGeom>
        </p:spPr>
        <p:txBody>
          <a:bodyPr vert="horz" wrap="square" lIns="0" tIns="13335" rIns="0" bIns="0" rtlCol="0">
            <a:spAutoFit/>
          </a:bodyPr>
          <a:lstStyle/>
          <a:p>
            <a:pPr marL="12700">
              <a:lnSpc>
                <a:spcPct val="100000"/>
              </a:lnSpc>
              <a:spcBef>
                <a:spcPts val="105"/>
              </a:spcBef>
            </a:pPr>
            <a:r>
              <a:rPr sz="4200" spc="65" dirty="0"/>
              <a:t>Types </a:t>
            </a:r>
            <a:r>
              <a:rPr sz="4200" spc="229" dirty="0"/>
              <a:t>of</a:t>
            </a:r>
            <a:r>
              <a:rPr sz="4200" spc="105" dirty="0"/>
              <a:t> </a:t>
            </a:r>
            <a:r>
              <a:rPr sz="4200" spc="110" dirty="0"/>
              <a:t>Switching</a:t>
            </a:r>
            <a:endParaRPr sz="4200" dirty="0"/>
          </a:p>
        </p:txBody>
      </p:sp>
      <p:sp>
        <p:nvSpPr>
          <p:cNvPr id="3" name="object 3"/>
          <p:cNvSpPr txBox="1"/>
          <p:nvPr/>
        </p:nvSpPr>
        <p:spPr>
          <a:xfrm>
            <a:off x="1183009" y="1958907"/>
            <a:ext cx="2741295" cy="1237518"/>
          </a:xfrm>
          <a:prstGeom prst="rect">
            <a:avLst/>
          </a:prstGeom>
        </p:spPr>
        <p:txBody>
          <a:bodyPr vert="horz" wrap="square" lIns="0" tIns="135890" rIns="0" bIns="0" rtlCol="0">
            <a:spAutoFit/>
          </a:bodyPr>
          <a:lstStyle/>
          <a:p>
            <a:pPr marL="298450" indent="-285750" algn="just">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35" dirty="0">
                <a:solidFill>
                  <a:srgbClr val="FFFFFF"/>
                </a:solidFill>
                <a:cs typeface="Georgia"/>
              </a:rPr>
              <a:t>Circuit</a:t>
            </a:r>
            <a:r>
              <a:rPr spc="-55" dirty="0">
                <a:solidFill>
                  <a:srgbClr val="FFFFFF"/>
                </a:solidFill>
                <a:cs typeface="Georgia"/>
              </a:rPr>
              <a:t> </a:t>
            </a:r>
            <a:r>
              <a:rPr spc="75" dirty="0">
                <a:solidFill>
                  <a:srgbClr val="FFFFFF"/>
                </a:solidFill>
                <a:cs typeface="Georgia"/>
              </a:rPr>
              <a:t>Switching</a:t>
            </a:r>
            <a:endParaRPr dirty="0">
              <a:cs typeface="Georgia"/>
            </a:endParaRPr>
          </a:p>
          <a:p>
            <a:pPr marL="298450" indent="-285750"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170" dirty="0">
                <a:solidFill>
                  <a:srgbClr val="FFFFFF"/>
                </a:solidFill>
                <a:cs typeface="Georgia"/>
              </a:rPr>
              <a:t>Packet</a:t>
            </a:r>
            <a:r>
              <a:rPr spc="-60" dirty="0">
                <a:solidFill>
                  <a:srgbClr val="FFFFFF"/>
                </a:solidFill>
                <a:cs typeface="Georgia"/>
              </a:rPr>
              <a:t> </a:t>
            </a:r>
            <a:r>
              <a:rPr spc="75" dirty="0">
                <a:solidFill>
                  <a:srgbClr val="FFFFFF"/>
                </a:solidFill>
                <a:cs typeface="Georgia"/>
              </a:rPr>
              <a:t>Switching</a:t>
            </a:r>
            <a:endParaRPr dirty="0">
              <a:cs typeface="Georgia"/>
            </a:endParaRPr>
          </a:p>
          <a:p>
            <a:pPr marL="298450" indent="-285750" algn="just">
              <a:lnSpc>
                <a:spcPct val="100000"/>
              </a:lnSpc>
              <a:spcBef>
                <a:spcPts val="1055"/>
              </a:spcBef>
              <a:buClr>
                <a:schemeClr val="bg2">
                  <a:lumMod val="60000"/>
                  <a:lumOff val="40000"/>
                </a:schemeClr>
              </a:buClr>
              <a:buFont typeface="Wingdings 3" panose="05040102010807070707" pitchFamily="18" charset="2"/>
              <a:buChar char="u"/>
              <a:tabLst>
                <a:tab pos="355600" algn="l"/>
              </a:tabLst>
            </a:pPr>
            <a:r>
              <a:rPr spc="165" dirty="0">
                <a:solidFill>
                  <a:srgbClr val="FFFFFF"/>
                </a:solidFill>
                <a:cs typeface="Georgia"/>
              </a:rPr>
              <a:t>Message</a:t>
            </a:r>
            <a:r>
              <a:rPr spc="-30" dirty="0">
                <a:solidFill>
                  <a:srgbClr val="FFFFFF"/>
                </a:solidFill>
                <a:cs typeface="Georgia"/>
              </a:rPr>
              <a:t> </a:t>
            </a:r>
            <a:r>
              <a:rPr spc="75" dirty="0">
                <a:solidFill>
                  <a:srgbClr val="FFFFFF"/>
                </a:solidFill>
                <a:cs typeface="Georgia"/>
              </a:rPr>
              <a:t>Switching</a:t>
            </a:r>
            <a:endParaRPr dirty="0">
              <a:cs typeface="Georgia"/>
            </a:endParaRPr>
          </a:p>
        </p:txBody>
      </p:sp>
      <p:sp>
        <p:nvSpPr>
          <p:cNvPr id="4" name="object 4"/>
          <p:cNvSpPr/>
          <p:nvPr/>
        </p:nvSpPr>
        <p:spPr>
          <a:xfrm>
            <a:off x="10780532"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467983" y="579432"/>
            <a:ext cx="626745" cy="448945"/>
          </a:xfrm>
          <a:prstGeom prst="rect">
            <a:avLst/>
          </a:prstGeom>
        </p:spPr>
        <p:txBody>
          <a:bodyPr vert="horz" wrap="square" lIns="0" tIns="15875" rIns="0" bIns="0" rtlCol="0">
            <a:spAutoFit/>
          </a:bodyPr>
          <a:lstStyle/>
          <a:p>
            <a:pPr marL="12700">
              <a:lnSpc>
                <a:spcPct val="100000"/>
              </a:lnSpc>
              <a:spcBef>
                <a:spcPts val="125"/>
              </a:spcBef>
            </a:pPr>
            <a:r>
              <a:rPr sz="2750" spc="155" dirty="0">
                <a:solidFill>
                  <a:srgbClr val="FFFFFF"/>
                </a:solidFill>
                <a:latin typeface="Georgia"/>
                <a:cs typeface="Georgia"/>
              </a:rPr>
              <a:t>139</a:t>
            </a:r>
            <a:endParaRPr sz="2750">
              <a:latin typeface="Georgia"/>
              <a:cs typeface="Georgia"/>
            </a:endParaRPr>
          </a:p>
        </p:txBody>
      </p:sp>
      <p:sp>
        <p:nvSpPr>
          <p:cNvPr id="8" name="Slide Number Placeholder 7">
            <a:extLst>
              <a:ext uri="{FF2B5EF4-FFF2-40B4-BE49-F238E27FC236}">
                <a16:creationId xmlns:a16="http://schemas.microsoft.com/office/drawing/2014/main" id="{54B648C4-0C59-7E7A-C77A-2E28840F7597}"/>
              </a:ext>
            </a:extLst>
          </p:cNvPr>
          <p:cNvSpPr>
            <a:spLocks noGrp="1"/>
          </p:cNvSpPr>
          <p:nvPr>
            <p:ph type="sldNum" sz="quarter" idx="12"/>
          </p:nvPr>
        </p:nvSpPr>
        <p:spPr/>
        <p:txBody>
          <a:bodyPr/>
          <a:lstStyle/>
          <a:p>
            <a:fld id="{B38DACB5-71A6-497D-9391-3A4BF49B0DC9}" type="slidenum">
              <a:rPr lang="en-US" smtClean="0"/>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4"/>
            <a:ext cx="6101440" cy="659796"/>
          </a:xfrm>
          <a:prstGeom prst="rect">
            <a:avLst/>
          </a:prstGeom>
        </p:spPr>
        <p:txBody>
          <a:bodyPr vert="horz" wrap="square" lIns="0" tIns="13335" rIns="0" bIns="0" rtlCol="0">
            <a:spAutoFit/>
          </a:bodyPr>
          <a:lstStyle/>
          <a:p>
            <a:pPr marL="12700">
              <a:lnSpc>
                <a:spcPct val="100000"/>
              </a:lnSpc>
              <a:spcBef>
                <a:spcPts val="105"/>
              </a:spcBef>
            </a:pPr>
            <a:r>
              <a:rPr sz="4200" spc="55" dirty="0"/>
              <a:t>Circuit</a:t>
            </a:r>
            <a:r>
              <a:rPr sz="4200" spc="15" dirty="0"/>
              <a:t> </a:t>
            </a:r>
            <a:r>
              <a:rPr sz="4200" spc="110" dirty="0"/>
              <a:t>Switching</a:t>
            </a:r>
            <a:endParaRPr sz="4200" dirty="0"/>
          </a:p>
        </p:txBody>
      </p:sp>
      <p:sp>
        <p:nvSpPr>
          <p:cNvPr id="3" name="object 3"/>
          <p:cNvSpPr txBox="1"/>
          <p:nvPr/>
        </p:nvSpPr>
        <p:spPr>
          <a:xfrm>
            <a:off x="1183009" y="1958907"/>
            <a:ext cx="8970010" cy="3851054"/>
          </a:xfrm>
          <a:prstGeom prst="rect">
            <a:avLst/>
          </a:prstGeom>
        </p:spPr>
        <p:txBody>
          <a:bodyPr vert="horz" wrap="square" lIns="0" tIns="135890" rIns="0" bIns="0" rtlCol="0">
            <a:spAutoFit/>
          </a:bodyPr>
          <a:lstStyle/>
          <a:p>
            <a:pPr marL="298450" indent="-285750" algn="just">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35" dirty="0">
                <a:solidFill>
                  <a:srgbClr val="FFFFFF"/>
                </a:solidFill>
                <a:cs typeface="Georgia"/>
              </a:rPr>
              <a:t>Circuit</a:t>
            </a:r>
            <a:r>
              <a:rPr spc="-50" dirty="0">
                <a:solidFill>
                  <a:srgbClr val="FFFFFF"/>
                </a:solidFill>
                <a:cs typeface="Georgia"/>
              </a:rPr>
              <a:t> </a:t>
            </a:r>
            <a:r>
              <a:rPr spc="75" dirty="0">
                <a:solidFill>
                  <a:srgbClr val="FFFFFF"/>
                </a:solidFill>
                <a:cs typeface="Georgia"/>
              </a:rPr>
              <a:t>Switching</a:t>
            </a:r>
            <a:r>
              <a:rPr spc="-120"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20" dirty="0">
                <a:solidFill>
                  <a:srgbClr val="FFFFFF"/>
                </a:solidFill>
                <a:cs typeface="Georgia"/>
              </a:rPr>
              <a:t>generally</a:t>
            </a:r>
            <a:r>
              <a:rPr spc="-150" dirty="0">
                <a:solidFill>
                  <a:srgbClr val="FFFFFF"/>
                </a:solidFill>
                <a:cs typeface="Georgia"/>
              </a:rPr>
              <a:t> </a:t>
            </a:r>
            <a:r>
              <a:rPr spc="135" dirty="0">
                <a:solidFill>
                  <a:srgbClr val="FFFFFF"/>
                </a:solidFill>
                <a:cs typeface="Georgia"/>
              </a:rPr>
              <a:t>used</a:t>
            </a:r>
            <a:r>
              <a:rPr spc="75" dirty="0">
                <a:solidFill>
                  <a:srgbClr val="FFFFFF"/>
                </a:solidFill>
                <a:cs typeface="Georgia"/>
              </a:rPr>
              <a:t> </a:t>
            </a:r>
            <a:r>
              <a:rPr spc="-45" dirty="0">
                <a:solidFill>
                  <a:srgbClr val="FFFFFF"/>
                </a:solidFill>
                <a:cs typeface="Georgia"/>
              </a:rPr>
              <a:t>in</a:t>
            </a:r>
            <a:r>
              <a:rPr spc="5"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100" dirty="0">
                <a:solidFill>
                  <a:srgbClr val="FFFFFF"/>
                </a:solidFill>
                <a:cs typeface="Georgia"/>
              </a:rPr>
              <a:t>public</a:t>
            </a:r>
            <a:r>
              <a:rPr spc="-75" dirty="0">
                <a:solidFill>
                  <a:srgbClr val="FFFFFF"/>
                </a:solidFill>
                <a:cs typeface="Georgia"/>
              </a:rPr>
              <a:t> </a:t>
            </a:r>
            <a:r>
              <a:rPr spc="65" dirty="0">
                <a:solidFill>
                  <a:srgbClr val="FFFFFF"/>
                </a:solidFill>
                <a:cs typeface="Georgia"/>
              </a:rPr>
              <a:t>networks.</a:t>
            </a:r>
            <a:endParaRPr dirty="0">
              <a:cs typeface="Georgia"/>
            </a:endParaRPr>
          </a:p>
          <a:p>
            <a:pPr marL="355600" marR="255904"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170" dirty="0">
                <a:solidFill>
                  <a:srgbClr val="FFFFFF"/>
                </a:solidFill>
                <a:cs typeface="Georgia"/>
              </a:rPr>
              <a:t>It</a:t>
            </a:r>
            <a:r>
              <a:rPr spc="35" dirty="0">
                <a:solidFill>
                  <a:srgbClr val="FFFFFF"/>
                </a:solidFill>
                <a:cs typeface="Georgia"/>
              </a:rPr>
              <a:t> </a:t>
            </a:r>
            <a:r>
              <a:rPr spc="290" dirty="0">
                <a:solidFill>
                  <a:srgbClr val="FFFFFF"/>
                </a:solidFill>
                <a:cs typeface="Georgia"/>
              </a:rPr>
              <a:t>come</a:t>
            </a:r>
            <a:r>
              <a:rPr spc="10" dirty="0">
                <a:solidFill>
                  <a:srgbClr val="FFFFFF"/>
                </a:solidFill>
                <a:cs typeface="Georgia"/>
              </a:rPr>
              <a:t> </a:t>
            </a:r>
            <a:r>
              <a:rPr spc="45" dirty="0">
                <a:solidFill>
                  <a:srgbClr val="FFFFFF"/>
                </a:solidFill>
                <a:cs typeface="Georgia"/>
              </a:rPr>
              <a:t>into</a:t>
            </a:r>
            <a:r>
              <a:rPr spc="-80" dirty="0">
                <a:solidFill>
                  <a:srgbClr val="FFFFFF"/>
                </a:solidFill>
                <a:cs typeface="Georgia"/>
              </a:rPr>
              <a:t> </a:t>
            </a:r>
            <a:r>
              <a:rPr spc="135" dirty="0">
                <a:solidFill>
                  <a:srgbClr val="FFFFFF"/>
                </a:solidFill>
                <a:cs typeface="Georgia"/>
              </a:rPr>
              <a:t>existence</a:t>
            </a:r>
            <a:r>
              <a:rPr spc="-70" dirty="0">
                <a:solidFill>
                  <a:srgbClr val="FFFFFF"/>
                </a:solidFill>
                <a:cs typeface="Georgia"/>
              </a:rPr>
              <a:t> </a:t>
            </a:r>
            <a:r>
              <a:rPr dirty="0">
                <a:solidFill>
                  <a:srgbClr val="FFFFFF"/>
                </a:solidFill>
                <a:cs typeface="Georgia"/>
              </a:rPr>
              <a:t>for</a:t>
            </a:r>
            <a:r>
              <a:rPr spc="45" dirty="0">
                <a:solidFill>
                  <a:srgbClr val="FFFFFF"/>
                </a:solidFill>
                <a:cs typeface="Georgia"/>
              </a:rPr>
              <a:t> </a:t>
            </a:r>
            <a:r>
              <a:rPr spc="90" dirty="0">
                <a:solidFill>
                  <a:srgbClr val="FFFFFF"/>
                </a:solidFill>
                <a:cs typeface="Georgia"/>
              </a:rPr>
              <a:t>handling</a:t>
            </a:r>
            <a:r>
              <a:rPr spc="-40" dirty="0">
                <a:solidFill>
                  <a:srgbClr val="FFFFFF"/>
                </a:solidFill>
                <a:cs typeface="Georgia"/>
              </a:rPr>
              <a:t> </a:t>
            </a:r>
            <a:r>
              <a:rPr spc="220" dirty="0">
                <a:solidFill>
                  <a:srgbClr val="FFFFFF"/>
                </a:solidFill>
                <a:cs typeface="Georgia"/>
              </a:rPr>
              <a:t>voice</a:t>
            </a:r>
            <a:r>
              <a:rPr spc="-145" dirty="0">
                <a:solidFill>
                  <a:srgbClr val="FFFFFF"/>
                </a:solidFill>
                <a:cs typeface="Georgia"/>
              </a:rPr>
              <a:t> </a:t>
            </a:r>
            <a:r>
              <a:rPr spc="45" dirty="0">
                <a:solidFill>
                  <a:srgbClr val="FFFFFF"/>
                </a:solidFill>
                <a:cs typeface="Georgia"/>
              </a:rPr>
              <a:t>traffic</a:t>
            </a:r>
            <a:r>
              <a:rPr spc="10" dirty="0">
                <a:solidFill>
                  <a:srgbClr val="FFFFFF"/>
                </a:solidFill>
                <a:cs typeface="Georgia"/>
              </a:rPr>
              <a:t> </a:t>
            </a:r>
            <a:r>
              <a:rPr spc="-45" dirty="0">
                <a:solidFill>
                  <a:srgbClr val="FFFFFF"/>
                </a:solidFill>
                <a:cs typeface="Georgia"/>
              </a:rPr>
              <a:t>in</a:t>
            </a:r>
            <a:r>
              <a:rPr spc="15" dirty="0">
                <a:solidFill>
                  <a:srgbClr val="FFFFFF"/>
                </a:solidFill>
                <a:cs typeface="Georgia"/>
              </a:rPr>
              <a:t> </a:t>
            </a:r>
            <a:r>
              <a:rPr spc="110" dirty="0">
                <a:solidFill>
                  <a:srgbClr val="FFFFFF"/>
                </a:solidFill>
                <a:cs typeface="Georgia"/>
              </a:rPr>
              <a:t>addition</a:t>
            </a:r>
            <a:r>
              <a:rPr spc="-140" dirty="0">
                <a:solidFill>
                  <a:srgbClr val="FFFFFF"/>
                </a:solidFill>
                <a:cs typeface="Georgia"/>
              </a:rPr>
              <a:t> </a:t>
            </a:r>
            <a:r>
              <a:rPr spc="150" dirty="0">
                <a:solidFill>
                  <a:srgbClr val="FFFFFF"/>
                </a:solidFill>
                <a:cs typeface="Georgia"/>
              </a:rPr>
              <a:t>to</a:t>
            </a:r>
            <a:r>
              <a:rPr spc="-80" dirty="0">
                <a:solidFill>
                  <a:srgbClr val="FFFFFF"/>
                </a:solidFill>
                <a:cs typeface="Georgia"/>
              </a:rPr>
              <a:t> </a:t>
            </a:r>
            <a:r>
              <a:rPr spc="75" dirty="0">
                <a:solidFill>
                  <a:srgbClr val="FFFFFF"/>
                </a:solidFill>
                <a:cs typeface="Georgia"/>
              </a:rPr>
              <a:t>digital  </a:t>
            </a:r>
            <a:r>
              <a:rPr spc="260" dirty="0">
                <a:solidFill>
                  <a:srgbClr val="FFFFFF"/>
                </a:solidFill>
                <a:cs typeface="Georgia"/>
              </a:rPr>
              <a:t>data</a:t>
            </a:r>
            <a:endParaRPr dirty="0">
              <a:cs typeface="Georgia"/>
            </a:endParaRPr>
          </a:p>
          <a:p>
            <a:pPr marL="355600" marR="12700" indent="-343535" algn="just">
              <a:lnSpc>
                <a:spcPct val="100000"/>
              </a:lnSpc>
              <a:spcBef>
                <a:spcPts val="1060"/>
              </a:spcBef>
              <a:buClr>
                <a:schemeClr val="bg2">
                  <a:lumMod val="60000"/>
                  <a:lumOff val="40000"/>
                </a:schemeClr>
              </a:buClr>
              <a:buFont typeface="Wingdings 3" panose="05040102010807070707" pitchFamily="18" charset="2"/>
              <a:buChar char="u"/>
              <a:tabLst>
                <a:tab pos="355600" algn="l"/>
              </a:tabLst>
            </a:pPr>
            <a:r>
              <a:rPr spc="55" dirty="0">
                <a:solidFill>
                  <a:srgbClr val="FFFFFF"/>
                </a:solidFill>
                <a:cs typeface="Georgia"/>
              </a:rPr>
              <a:t>Here </a:t>
            </a:r>
            <a:r>
              <a:rPr spc="145" dirty="0">
                <a:solidFill>
                  <a:srgbClr val="FFFFFF"/>
                </a:solidFill>
                <a:cs typeface="Georgia"/>
              </a:rPr>
              <a:t>the </a:t>
            </a:r>
            <a:r>
              <a:rPr spc="65" dirty="0">
                <a:solidFill>
                  <a:srgbClr val="FFFFFF"/>
                </a:solidFill>
                <a:cs typeface="Georgia"/>
              </a:rPr>
              <a:t>network </a:t>
            </a:r>
            <a:r>
              <a:rPr spc="155" dirty="0">
                <a:solidFill>
                  <a:srgbClr val="FFFFFF"/>
                </a:solidFill>
                <a:cs typeface="Georgia"/>
              </a:rPr>
              <a:t>connection </a:t>
            </a:r>
            <a:r>
              <a:rPr spc="75" dirty="0">
                <a:solidFill>
                  <a:srgbClr val="FFFFFF"/>
                </a:solidFill>
                <a:cs typeface="Georgia"/>
              </a:rPr>
              <a:t>allows </a:t>
            </a:r>
            <a:r>
              <a:rPr spc="145" dirty="0">
                <a:solidFill>
                  <a:srgbClr val="FFFFFF"/>
                </a:solidFill>
                <a:cs typeface="Georgia"/>
              </a:rPr>
              <a:t>the </a:t>
            </a:r>
            <a:r>
              <a:rPr spc="100" dirty="0">
                <a:solidFill>
                  <a:srgbClr val="FFFFFF"/>
                </a:solidFill>
                <a:cs typeface="Georgia"/>
              </a:rPr>
              <a:t>electrical </a:t>
            </a:r>
            <a:r>
              <a:rPr spc="50" dirty="0">
                <a:solidFill>
                  <a:srgbClr val="FFFFFF"/>
                </a:solidFill>
                <a:cs typeface="Georgia"/>
              </a:rPr>
              <a:t>current </a:t>
            </a:r>
            <a:r>
              <a:rPr spc="195" dirty="0">
                <a:solidFill>
                  <a:srgbClr val="FFFFFF"/>
                </a:solidFill>
                <a:cs typeface="Georgia"/>
              </a:rPr>
              <a:t>and </a:t>
            </a:r>
            <a:r>
              <a:rPr spc="145" dirty="0">
                <a:solidFill>
                  <a:srgbClr val="FFFFFF"/>
                </a:solidFill>
                <a:cs typeface="Georgia"/>
              </a:rPr>
              <a:t>the  </a:t>
            </a:r>
            <a:r>
              <a:rPr spc="160" dirty="0">
                <a:solidFill>
                  <a:srgbClr val="FFFFFF"/>
                </a:solidFill>
                <a:cs typeface="Georgia"/>
              </a:rPr>
              <a:t>associated</a:t>
            </a:r>
            <a:r>
              <a:rPr spc="-65" dirty="0">
                <a:solidFill>
                  <a:srgbClr val="FFFFFF"/>
                </a:solidFill>
                <a:cs typeface="Georgia"/>
              </a:rPr>
              <a:t> </a:t>
            </a:r>
            <a:r>
              <a:rPr spc="220" dirty="0">
                <a:solidFill>
                  <a:srgbClr val="FFFFFF"/>
                </a:solidFill>
                <a:cs typeface="Georgia"/>
              </a:rPr>
              <a:t>voice</a:t>
            </a:r>
            <a:r>
              <a:rPr spc="10" dirty="0">
                <a:solidFill>
                  <a:srgbClr val="FFFFFF"/>
                </a:solidFill>
                <a:cs typeface="Georgia"/>
              </a:rPr>
              <a:t> </a:t>
            </a:r>
            <a:r>
              <a:rPr spc="20" dirty="0">
                <a:solidFill>
                  <a:srgbClr val="FFFFFF"/>
                </a:solidFill>
                <a:cs typeface="Georgia"/>
              </a:rPr>
              <a:t>with</a:t>
            </a:r>
            <a:r>
              <a:rPr spc="-140" dirty="0">
                <a:solidFill>
                  <a:srgbClr val="FFFFFF"/>
                </a:solidFill>
                <a:cs typeface="Georgia"/>
              </a:rPr>
              <a:t> </a:t>
            </a:r>
            <a:r>
              <a:rPr spc="-75" dirty="0">
                <a:solidFill>
                  <a:srgbClr val="FFFFFF"/>
                </a:solidFill>
                <a:cs typeface="Georgia"/>
              </a:rPr>
              <a:t>it</a:t>
            </a:r>
            <a:r>
              <a:rPr spc="30" dirty="0">
                <a:solidFill>
                  <a:srgbClr val="FFFFFF"/>
                </a:solidFill>
                <a:cs typeface="Georgia"/>
              </a:rPr>
              <a:t> </a:t>
            </a:r>
            <a:r>
              <a:rPr spc="150" dirty="0">
                <a:solidFill>
                  <a:srgbClr val="FFFFFF"/>
                </a:solidFill>
                <a:cs typeface="Georgia"/>
              </a:rPr>
              <a:t>to</a:t>
            </a:r>
            <a:r>
              <a:rPr spc="-85" dirty="0">
                <a:solidFill>
                  <a:srgbClr val="FFFFFF"/>
                </a:solidFill>
                <a:cs typeface="Georgia"/>
              </a:rPr>
              <a:t> </a:t>
            </a:r>
            <a:r>
              <a:rPr spc="70" dirty="0">
                <a:solidFill>
                  <a:srgbClr val="FFFFFF"/>
                </a:solidFill>
                <a:cs typeface="Georgia"/>
              </a:rPr>
              <a:t>flow</a:t>
            </a:r>
            <a:r>
              <a:rPr spc="15" dirty="0">
                <a:solidFill>
                  <a:srgbClr val="FFFFFF"/>
                </a:solidFill>
                <a:cs typeface="Georgia"/>
              </a:rPr>
              <a:t> </a:t>
            </a:r>
            <a:r>
              <a:rPr spc="-45" dirty="0">
                <a:solidFill>
                  <a:srgbClr val="FFFFFF"/>
                </a:solidFill>
                <a:cs typeface="Georgia"/>
              </a:rPr>
              <a:t>in</a:t>
            </a:r>
            <a:r>
              <a:rPr spc="10" dirty="0">
                <a:solidFill>
                  <a:srgbClr val="FFFFFF"/>
                </a:solidFill>
                <a:cs typeface="Georgia"/>
              </a:rPr>
              <a:t> </a:t>
            </a:r>
            <a:r>
              <a:rPr spc="235" dirty="0">
                <a:solidFill>
                  <a:srgbClr val="FFFFFF"/>
                </a:solidFill>
                <a:cs typeface="Georgia"/>
              </a:rPr>
              <a:t>between</a:t>
            </a:r>
            <a:r>
              <a:rPr spc="-130"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204" dirty="0">
                <a:solidFill>
                  <a:srgbClr val="FFFFFF"/>
                </a:solidFill>
                <a:cs typeface="Georgia"/>
              </a:rPr>
              <a:t>two</a:t>
            </a:r>
            <a:r>
              <a:rPr spc="-155" dirty="0">
                <a:solidFill>
                  <a:srgbClr val="FFFFFF"/>
                </a:solidFill>
                <a:cs typeface="Georgia"/>
              </a:rPr>
              <a:t> </a:t>
            </a:r>
            <a:r>
              <a:rPr spc="145" dirty="0">
                <a:solidFill>
                  <a:srgbClr val="FFFFFF"/>
                </a:solidFill>
                <a:cs typeface="Georgia"/>
              </a:rPr>
              <a:t>respective</a:t>
            </a:r>
            <a:r>
              <a:rPr spc="-210" dirty="0">
                <a:solidFill>
                  <a:srgbClr val="FFFFFF"/>
                </a:solidFill>
                <a:cs typeface="Georgia"/>
              </a:rPr>
              <a:t> </a:t>
            </a:r>
            <a:r>
              <a:rPr dirty="0">
                <a:solidFill>
                  <a:srgbClr val="FFFFFF"/>
                </a:solidFill>
                <a:cs typeface="Georgia"/>
              </a:rPr>
              <a:t>users.</a:t>
            </a:r>
            <a:endParaRPr dirty="0">
              <a:cs typeface="Georgia"/>
            </a:endParaRPr>
          </a:p>
          <a:p>
            <a:pPr marL="355600" marR="5080" indent="-343535" algn="just">
              <a:lnSpc>
                <a:spcPct val="100000"/>
              </a:lnSpc>
              <a:spcBef>
                <a:spcPts val="980"/>
              </a:spcBef>
              <a:buClr>
                <a:schemeClr val="bg2">
                  <a:lumMod val="60000"/>
                  <a:lumOff val="40000"/>
                </a:schemeClr>
              </a:buClr>
              <a:buFont typeface="Wingdings 3" panose="05040102010807070707" pitchFamily="18" charset="2"/>
              <a:buChar char="u"/>
              <a:tabLst>
                <a:tab pos="422275" algn="l"/>
              </a:tabLst>
            </a:pPr>
            <a:r>
              <a:rPr spc="-15" dirty="0">
                <a:solidFill>
                  <a:srgbClr val="FFFFFF"/>
                </a:solidFill>
                <a:cs typeface="Georgia"/>
              </a:rPr>
              <a:t>The </a:t>
            </a:r>
            <a:r>
              <a:rPr spc="210" dirty="0">
                <a:solidFill>
                  <a:srgbClr val="FFFFFF"/>
                </a:solidFill>
                <a:cs typeface="Georgia"/>
              </a:rPr>
              <a:t>end </a:t>
            </a:r>
            <a:r>
              <a:rPr spc="150" dirty="0">
                <a:solidFill>
                  <a:srgbClr val="FFFFFF"/>
                </a:solidFill>
                <a:cs typeface="Georgia"/>
              </a:rPr>
              <a:t>to </a:t>
            </a:r>
            <a:r>
              <a:rPr spc="210" dirty="0">
                <a:solidFill>
                  <a:srgbClr val="FFFFFF"/>
                </a:solidFill>
                <a:cs typeface="Georgia"/>
              </a:rPr>
              <a:t>end </a:t>
            </a:r>
            <a:r>
              <a:rPr spc="120" dirty="0">
                <a:solidFill>
                  <a:srgbClr val="FFFFFF"/>
                </a:solidFill>
                <a:cs typeface="Georgia"/>
              </a:rPr>
              <a:t>communication </a:t>
            </a:r>
            <a:r>
              <a:rPr spc="195" dirty="0">
                <a:solidFill>
                  <a:srgbClr val="FFFFFF"/>
                </a:solidFill>
                <a:cs typeface="Georgia"/>
              </a:rPr>
              <a:t>was </a:t>
            </a:r>
            <a:r>
              <a:rPr spc="90" dirty="0">
                <a:solidFill>
                  <a:srgbClr val="FFFFFF"/>
                </a:solidFill>
                <a:cs typeface="Georgia"/>
              </a:rPr>
              <a:t>established </a:t>
            </a:r>
            <a:r>
              <a:rPr spc="50" dirty="0">
                <a:solidFill>
                  <a:srgbClr val="FFFFFF"/>
                </a:solidFill>
                <a:cs typeface="Georgia"/>
              </a:rPr>
              <a:t>during </a:t>
            </a:r>
            <a:r>
              <a:rPr spc="145" dirty="0">
                <a:solidFill>
                  <a:srgbClr val="FFFFFF"/>
                </a:solidFill>
                <a:cs typeface="Georgia"/>
              </a:rPr>
              <a:t>the </a:t>
            </a:r>
            <a:r>
              <a:rPr spc="75" dirty="0">
                <a:solidFill>
                  <a:srgbClr val="FFFFFF"/>
                </a:solidFill>
                <a:cs typeface="Georgia"/>
              </a:rPr>
              <a:t>duration  </a:t>
            </a:r>
            <a:r>
              <a:rPr spc="125" dirty="0">
                <a:solidFill>
                  <a:srgbClr val="FFFFFF"/>
                </a:solidFill>
                <a:cs typeface="Georgia"/>
              </a:rPr>
              <a:t>of</a:t>
            </a:r>
            <a:r>
              <a:rPr dirty="0">
                <a:solidFill>
                  <a:srgbClr val="FFFFFF"/>
                </a:solidFill>
                <a:cs typeface="Georgia"/>
              </a:rPr>
              <a:t> </a:t>
            </a:r>
            <a:r>
              <a:rPr spc="95" dirty="0">
                <a:solidFill>
                  <a:srgbClr val="FFFFFF"/>
                </a:solidFill>
                <a:cs typeface="Georgia"/>
              </a:rPr>
              <a:t>call.</a:t>
            </a:r>
            <a:endParaRPr dirty="0">
              <a:cs typeface="Georgia"/>
            </a:endParaRPr>
          </a:p>
          <a:p>
            <a:pPr marL="355600" marR="12700" indent="-343535"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spc="55" dirty="0">
                <a:solidFill>
                  <a:srgbClr val="FFFFFF"/>
                </a:solidFill>
                <a:cs typeface="Georgia"/>
              </a:rPr>
              <a:t>Here </a:t>
            </a:r>
            <a:r>
              <a:rPr spc="145" dirty="0">
                <a:solidFill>
                  <a:srgbClr val="FFFFFF"/>
                </a:solidFill>
                <a:cs typeface="Georgia"/>
              </a:rPr>
              <a:t>the </a:t>
            </a:r>
            <a:r>
              <a:rPr spc="30" dirty="0">
                <a:solidFill>
                  <a:srgbClr val="FFFFFF"/>
                </a:solidFill>
                <a:cs typeface="Georgia"/>
              </a:rPr>
              <a:t>routing </a:t>
            </a:r>
            <a:r>
              <a:rPr spc="95" dirty="0">
                <a:solidFill>
                  <a:srgbClr val="FFFFFF"/>
                </a:solidFill>
                <a:cs typeface="Georgia"/>
              </a:rPr>
              <a:t>decision </a:t>
            </a:r>
            <a:r>
              <a:rPr spc="-110" dirty="0">
                <a:solidFill>
                  <a:srgbClr val="FFFFFF"/>
                </a:solidFill>
                <a:cs typeface="Georgia"/>
              </a:rPr>
              <a:t>is </a:t>
            </a:r>
            <a:r>
              <a:rPr spc="265" dirty="0">
                <a:solidFill>
                  <a:srgbClr val="FFFFFF"/>
                </a:solidFill>
                <a:cs typeface="Georgia"/>
              </a:rPr>
              <a:t>made </a:t>
            </a:r>
            <a:r>
              <a:rPr spc="175" dirty="0">
                <a:solidFill>
                  <a:srgbClr val="FFFFFF"/>
                </a:solidFill>
                <a:cs typeface="Georgia"/>
              </a:rPr>
              <a:t>when </a:t>
            </a:r>
            <a:r>
              <a:rPr spc="145" dirty="0">
                <a:solidFill>
                  <a:srgbClr val="FFFFFF"/>
                </a:solidFill>
                <a:cs typeface="Georgia"/>
              </a:rPr>
              <a:t>the </a:t>
            </a:r>
            <a:r>
              <a:rPr spc="150" dirty="0">
                <a:solidFill>
                  <a:srgbClr val="FFFFFF"/>
                </a:solidFill>
                <a:cs typeface="Georgia"/>
              </a:rPr>
              <a:t>path </a:t>
            </a:r>
            <a:r>
              <a:rPr spc="-110" dirty="0">
                <a:solidFill>
                  <a:srgbClr val="FFFFFF"/>
                </a:solidFill>
                <a:cs typeface="Georgia"/>
              </a:rPr>
              <a:t>is </a:t>
            </a:r>
            <a:r>
              <a:rPr spc="60" dirty="0">
                <a:solidFill>
                  <a:srgbClr val="FFFFFF"/>
                </a:solidFill>
                <a:cs typeface="Georgia"/>
              </a:rPr>
              <a:t>set </a:t>
            </a:r>
            <a:r>
              <a:rPr spc="140" dirty="0">
                <a:solidFill>
                  <a:srgbClr val="FFFFFF"/>
                </a:solidFill>
                <a:cs typeface="Georgia"/>
              </a:rPr>
              <a:t>up </a:t>
            </a:r>
            <a:r>
              <a:rPr spc="90" dirty="0">
                <a:solidFill>
                  <a:srgbClr val="FFFFFF"/>
                </a:solidFill>
                <a:cs typeface="Georgia"/>
              </a:rPr>
              <a:t>across </a:t>
            </a:r>
            <a:r>
              <a:rPr spc="145" dirty="0">
                <a:solidFill>
                  <a:srgbClr val="FFFFFF"/>
                </a:solidFill>
                <a:cs typeface="Georgia"/>
              </a:rPr>
              <a:t>the  </a:t>
            </a:r>
            <a:r>
              <a:rPr spc="165" dirty="0">
                <a:solidFill>
                  <a:srgbClr val="FFFFFF"/>
                </a:solidFill>
                <a:cs typeface="Georgia"/>
              </a:rPr>
              <a:t>given</a:t>
            </a:r>
            <a:r>
              <a:rPr spc="-140" dirty="0">
                <a:solidFill>
                  <a:srgbClr val="FFFFFF"/>
                </a:solidFill>
                <a:cs typeface="Georgia"/>
              </a:rPr>
              <a:t> </a:t>
            </a:r>
            <a:r>
              <a:rPr spc="90" dirty="0">
                <a:solidFill>
                  <a:srgbClr val="FFFFFF"/>
                </a:solidFill>
                <a:cs typeface="Georgia"/>
              </a:rPr>
              <a:t>network.</a:t>
            </a:r>
            <a:endParaRPr dirty="0">
              <a:cs typeface="Georgia"/>
            </a:endParaRPr>
          </a:p>
          <a:p>
            <a:pPr marL="355600" marR="8255" indent="-343535" algn="just">
              <a:lnSpc>
                <a:spcPct val="100000"/>
              </a:lnSpc>
              <a:spcBef>
                <a:spcPts val="1060"/>
              </a:spcBef>
              <a:buClr>
                <a:schemeClr val="bg2">
                  <a:lumMod val="60000"/>
                  <a:lumOff val="40000"/>
                </a:schemeClr>
              </a:buClr>
              <a:buFont typeface="Wingdings 3" panose="05040102010807070707" pitchFamily="18" charset="2"/>
              <a:buChar char="u"/>
              <a:tabLst>
                <a:tab pos="355600" algn="l"/>
              </a:tabLst>
            </a:pPr>
            <a:r>
              <a:rPr spc="50" dirty="0">
                <a:solidFill>
                  <a:srgbClr val="FFFFFF"/>
                </a:solidFill>
                <a:cs typeface="Georgia"/>
              </a:rPr>
              <a:t>After </a:t>
            </a:r>
            <a:r>
              <a:rPr spc="120" dirty="0">
                <a:solidFill>
                  <a:srgbClr val="FFFFFF"/>
                </a:solidFill>
                <a:cs typeface="Georgia"/>
              </a:rPr>
              <a:t>the </a:t>
            </a:r>
            <a:r>
              <a:rPr spc="-95" dirty="0">
                <a:solidFill>
                  <a:srgbClr val="FFFFFF"/>
                </a:solidFill>
                <a:cs typeface="Georgia"/>
              </a:rPr>
              <a:t>link </a:t>
            </a:r>
            <a:r>
              <a:rPr spc="95" dirty="0">
                <a:solidFill>
                  <a:srgbClr val="FFFFFF"/>
                </a:solidFill>
                <a:cs typeface="Georgia"/>
              </a:rPr>
              <a:t>has </a:t>
            </a:r>
            <a:r>
              <a:rPr spc="260" dirty="0">
                <a:solidFill>
                  <a:srgbClr val="FFFFFF"/>
                </a:solidFill>
                <a:cs typeface="Georgia"/>
              </a:rPr>
              <a:t>been </a:t>
            </a:r>
            <a:r>
              <a:rPr spc="60" dirty="0">
                <a:solidFill>
                  <a:srgbClr val="FFFFFF"/>
                </a:solidFill>
                <a:cs typeface="Georgia"/>
              </a:rPr>
              <a:t>sets </a:t>
            </a:r>
            <a:r>
              <a:rPr spc="-45" dirty="0">
                <a:solidFill>
                  <a:srgbClr val="FFFFFF"/>
                </a:solidFill>
                <a:cs typeface="Georgia"/>
              </a:rPr>
              <a:t>in </a:t>
            </a:r>
            <a:r>
              <a:rPr spc="210" dirty="0">
                <a:solidFill>
                  <a:srgbClr val="FFFFFF"/>
                </a:solidFill>
                <a:cs typeface="Georgia"/>
              </a:rPr>
              <a:t>between </a:t>
            </a:r>
            <a:r>
              <a:rPr spc="145" dirty="0">
                <a:solidFill>
                  <a:srgbClr val="FFFFFF"/>
                </a:solidFill>
                <a:cs typeface="Georgia"/>
              </a:rPr>
              <a:t>the </a:t>
            </a:r>
            <a:r>
              <a:rPr spc="105" dirty="0">
                <a:solidFill>
                  <a:srgbClr val="FFFFFF"/>
                </a:solidFill>
                <a:cs typeface="Georgia"/>
              </a:rPr>
              <a:t>sender </a:t>
            </a:r>
            <a:r>
              <a:rPr spc="195" dirty="0">
                <a:solidFill>
                  <a:srgbClr val="FFFFFF"/>
                </a:solidFill>
                <a:cs typeface="Georgia"/>
              </a:rPr>
              <a:t>and </a:t>
            </a:r>
            <a:r>
              <a:rPr spc="145" dirty="0">
                <a:solidFill>
                  <a:srgbClr val="FFFFFF"/>
                </a:solidFill>
                <a:cs typeface="Georgia"/>
              </a:rPr>
              <a:t>the </a:t>
            </a:r>
            <a:r>
              <a:rPr spc="110" dirty="0">
                <a:solidFill>
                  <a:srgbClr val="FFFFFF"/>
                </a:solidFill>
                <a:cs typeface="Georgia"/>
              </a:rPr>
              <a:t>receiver  </a:t>
            </a:r>
            <a:r>
              <a:rPr spc="130" dirty="0">
                <a:solidFill>
                  <a:srgbClr val="FFFFFF"/>
                </a:solidFill>
                <a:cs typeface="Georgia"/>
              </a:rPr>
              <a:t>then</a:t>
            </a:r>
            <a:r>
              <a:rPr spc="-6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55" dirty="0">
                <a:solidFill>
                  <a:srgbClr val="FFFFFF"/>
                </a:solidFill>
                <a:cs typeface="Georgia"/>
              </a:rPr>
              <a:t>information</a:t>
            </a:r>
            <a:r>
              <a:rPr spc="-200"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45" dirty="0">
                <a:solidFill>
                  <a:srgbClr val="FFFFFF"/>
                </a:solidFill>
                <a:cs typeface="Georgia"/>
              </a:rPr>
              <a:t>forwarded</a:t>
            </a:r>
            <a:r>
              <a:rPr spc="-125" dirty="0">
                <a:solidFill>
                  <a:srgbClr val="FFFFFF"/>
                </a:solidFill>
                <a:cs typeface="Georgia"/>
              </a:rPr>
              <a:t> </a:t>
            </a:r>
            <a:r>
              <a:rPr spc="65" dirty="0">
                <a:solidFill>
                  <a:srgbClr val="FFFFFF"/>
                </a:solidFill>
                <a:cs typeface="Georgia"/>
              </a:rPr>
              <a:t>continuously</a:t>
            </a:r>
            <a:r>
              <a:rPr spc="-50" dirty="0">
                <a:solidFill>
                  <a:srgbClr val="FFFFFF"/>
                </a:solidFill>
                <a:cs typeface="Georgia"/>
              </a:rPr>
              <a:t> </a:t>
            </a:r>
            <a:r>
              <a:rPr spc="175" dirty="0">
                <a:solidFill>
                  <a:srgbClr val="FFFFFF"/>
                </a:solidFill>
                <a:cs typeface="Georgia"/>
              </a:rPr>
              <a:t>over</a:t>
            </a:r>
            <a:r>
              <a:rPr spc="-18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140" dirty="0">
                <a:solidFill>
                  <a:srgbClr val="FFFFFF"/>
                </a:solidFill>
                <a:cs typeface="Georgia"/>
              </a:rPr>
              <a:t>provided</a:t>
            </a:r>
            <a:r>
              <a:rPr spc="-135" dirty="0">
                <a:solidFill>
                  <a:srgbClr val="FFFFFF"/>
                </a:solidFill>
                <a:cs typeface="Georgia"/>
              </a:rPr>
              <a:t> </a:t>
            </a:r>
            <a:r>
              <a:rPr spc="-50" dirty="0">
                <a:solidFill>
                  <a:srgbClr val="FFFFFF"/>
                </a:solidFill>
                <a:cs typeface="Georgia"/>
              </a:rPr>
              <a:t>link.</a:t>
            </a:r>
            <a:endParaRPr dirty="0">
              <a:cs typeface="Georgia"/>
            </a:endParaRPr>
          </a:p>
        </p:txBody>
      </p:sp>
      <p:sp>
        <p:nvSpPr>
          <p:cNvPr id="4" name="object 4"/>
          <p:cNvSpPr/>
          <p:nvPr/>
        </p:nvSpPr>
        <p:spPr>
          <a:xfrm>
            <a:off x="10780532" y="1551675"/>
            <a:ext cx="134995" cy="207684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467983" y="579432"/>
            <a:ext cx="626745" cy="448945"/>
          </a:xfrm>
          <a:prstGeom prst="rect">
            <a:avLst/>
          </a:prstGeom>
        </p:spPr>
        <p:txBody>
          <a:bodyPr vert="horz" wrap="square" lIns="0" tIns="15875" rIns="0" bIns="0" rtlCol="0">
            <a:spAutoFit/>
          </a:bodyPr>
          <a:lstStyle/>
          <a:p>
            <a:pPr marL="12700">
              <a:lnSpc>
                <a:spcPct val="100000"/>
              </a:lnSpc>
              <a:spcBef>
                <a:spcPts val="125"/>
              </a:spcBef>
            </a:pPr>
            <a:r>
              <a:rPr sz="2750" spc="95" dirty="0">
                <a:solidFill>
                  <a:srgbClr val="FFFFFF"/>
                </a:solidFill>
                <a:latin typeface="Georgia"/>
                <a:cs typeface="Georgia"/>
              </a:rPr>
              <a:t>140</a:t>
            </a:r>
            <a:endParaRPr sz="2750">
              <a:latin typeface="Georgia"/>
              <a:cs typeface="Georgia"/>
            </a:endParaRPr>
          </a:p>
        </p:txBody>
      </p:sp>
      <p:sp>
        <p:nvSpPr>
          <p:cNvPr id="8" name="Slide Number Placeholder 7">
            <a:extLst>
              <a:ext uri="{FF2B5EF4-FFF2-40B4-BE49-F238E27FC236}">
                <a16:creationId xmlns:a16="http://schemas.microsoft.com/office/drawing/2014/main" id="{8CBD816B-EB5F-5FBF-7ABA-57FD4755B88F}"/>
              </a:ext>
            </a:extLst>
          </p:cNvPr>
          <p:cNvSpPr>
            <a:spLocks noGrp="1"/>
          </p:cNvSpPr>
          <p:nvPr>
            <p:ph type="sldNum" sz="quarter" idx="12"/>
          </p:nvPr>
        </p:nvSpPr>
        <p:spPr/>
        <p:txBody>
          <a:bodyPr/>
          <a:lstStyle/>
          <a:p>
            <a:fld id="{B38DACB5-71A6-497D-9391-3A4BF49B0DC9}" type="slidenum">
              <a:rPr lang="en-US" smtClean="0"/>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4283075" cy="666750"/>
          </a:xfrm>
          <a:prstGeom prst="rect">
            <a:avLst/>
          </a:prstGeom>
        </p:spPr>
        <p:txBody>
          <a:bodyPr vert="horz" wrap="square" lIns="0" tIns="13335" rIns="0" bIns="0" rtlCol="0">
            <a:spAutoFit/>
          </a:bodyPr>
          <a:lstStyle/>
          <a:p>
            <a:pPr marL="12700">
              <a:lnSpc>
                <a:spcPct val="100000"/>
              </a:lnSpc>
              <a:spcBef>
                <a:spcPts val="105"/>
              </a:spcBef>
            </a:pPr>
            <a:r>
              <a:rPr sz="4200" spc="55" dirty="0"/>
              <a:t>Circuit</a:t>
            </a:r>
            <a:r>
              <a:rPr sz="4200" spc="15" dirty="0"/>
              <a:t> </a:t>
            </a:r>
            <a:r>
              <a:rPr sz="4200" spc="110" dirty="0"/>
              <a:t>Switching</a:t>
            </a:r>
            <a:endParaRPr sz="4200"/>
          </a:p>
        </p:txBody>
      </p:sp>
      <p:sp>
        <p:nvSpPr>
          <p:cNvPr id="3" name="object 3"/>
          <p:cNvSpPr/>
          <p:nvPr/>
        </p:nvSpPr>
        <p:spPr>
          <a:xfrm>
            <a:off x="519114" y="1943084"/>
            <a:ext cx="10040874" cy="334176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780532" y="1551675"/>
            <a:ext cx="134995" cy="207684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467983" y="579432"/>
            <a:ext cx="626745" cy="448945"/>
          </a:xfrm>
          <a:prstGeom prst="rect">
            <a:avLst/>
          </a:prstGeom>
        </p:spPr>
        <p:txBody>
          <a:bodyPr vert="horz" wrap="square" lIns="0" tIns="15875" rIns="0" bIns="0" rtlCol="0">
            <a:spAutoFit/>
          </a:bodyPr>
          <a:lstStyle/>
          <a:p>
            <a:pPr marL="12700">
              <a:lnSpc>
                <a:spcPct val="100000"/>
              </a:lnSpc>
              <a:spcBef>
                <a:spcPts val="125"/>
              </a:spcBef>
            </a:pPr>
            <a:r>
              <a:rPr sz="2750" spc="265" dirty="0">
                <a:solidFill>
                  <a:srgbClr val="FFFFFF"/>
                </a:solidFill>
                <a:latin typeface="Georgia"/>
                <a:cs typeface="Georgia"/>
              </a:rPr>
              <a:t>141</a:t>
            </a:r>
            <a:endParaRPr sz="2750" dirty="0">
              <a:latin typeface="Georgia"/>
              <a:cs typeface="Georgia"/>
            </a:endParaRPr>
          </a:p>
        </p:txBody>
      </p:sp>
      <p:sp>
        <p:nvSpPr>
          <p:cNvPr id="8" name="Slide Number Placeholder 7">
            <a:extLst>
              <a:ext uri="{FF2B5EF4-FFF2-40B4-BE49-F238E27FC236}">
                <a16:creationId xmlns:a16="http://schemas.microsoft.com/office/drawing/2014/main" id="{7F27278D-DE4F-EC9F-B12C-14AF4A011F59}"/>
              </a:ext>
            </a:extLst>
          </p:cNvPr>
          <p:cNvSpPr>
            <a:spLocks noGrp="1"/>
          </p:cNvSpPr>
          <p:nvPr>
            <p:ph type="sldNum" sz="quarter" idx="12"/>
          </p:nvPr>
        </p:nvSpPr>
        <p:spPr/>
        <p:txBody>
          <a:bodyPr/>
          <a:lstStyle/>
          <a:p>
            <a:fld id="{B38DACB5-71A6-497D-9391-3A4BF49B0DC9}" type="slidenum">
              <a:rPr lang="en-US" smtClean="0"/>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301355" cy="666750"/>
          </a:xfrm>
          <a:prstGeom prst="rect">
            <a:avLst/>
          </a:prstGeom>
        </p:spPr>
        <p:txBody>
          <a:bodyPr vert="horz" wrap="square" lIns="0" tIns="13335" rIns="0" bIns="0" rtlCol="0">
            <a:spAutoFit/>
          </a:bodyPr>
          <a:lstStyle/>
          <a:p>
            <a:pPr marL="12700">
              <a:lnSpc>
                <a:spcPct val="100000"/>
              </a:lnSpc>
              <a:spcBef>
                <a:spcPts val="105"/>
              </a:spcBef>
            </a:pPr>
            <a:r>
              <a:rPr sz="4200" spc="345" dirty="0"/>
              <a:t>Advantages </a:t>
            </a:r>
            <a:r>
              <a:rPr sz="4200" spc="229" dirty="0"/>
              <a:t>of </a:t>
            </a:r>
            <a:r>
              <a:rPr sz="4200" spc="55" dirty="0"/>
              <a:t>Circuit</a:t>
            </a:r>
            <a:r>
              <a:rPr sz="4200" spc="20" dirty="0"/>
              <a:t> </a:t>
            </a:r>
            <a:r>
              <a:rPr sz="4200" spc="110" dirty="0"/>
              <a:t>Switching</a:t>
            </a:r>
            <a:endParaRPr sz="4200"/>
          </a:p>
        </p:txBody>
      </p:sp>
      <p:sp>
        <p:nvSpPr>
          <p:cNvPr id="3" name="object 3"/>
          <p:cNvSpPr txBox="1"/>
          <p:nvPr/>
        </p:nvSpPr>
        <p:spPr>
          <a:xfrm>
            <a:off x="1183009" y="1958907"/>
            <a:ext cx="7989570" cy="2324995"/>
          </a:xfrm>
          <a:prstGeom prst="rect">
            <a:avLst/>
          </a:prstGeom>
        </p:spPr>
        <p:txBody>
          <a:bodyPr vert="horz" wrap="square" lIns="0" tIns="135890" rIns="0" bIns="0" rtlCol="0">
            <a:spAutoFit/>
          </a:bodyPr>
          <a:lstStyle/>
          <a:p>
            <a:pPr marL="298450" indent="-285750" algn="just">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70" dirty="0">
                <a:solidFill>
                  <a:srgbClr val="FFFFFF"/>
                </a:solidFill>
                <a:cs typeface="Georgia"/>
              </a:rPr>
              <a:t>It </a:t>
            </a:r>
            <a:r>
              <a:rPr lang="en-US" spc="-170" dirty="0">
                <a:solidFill>
                  <a:srgbClr val="FFFFFF"/>
                </a:solidFill>
                <a:cs typeface="Georgia"/>
              </a:rPr>
              <a:t> </a:t>
            </a:r>
            <a:r>
              <a:rPr spc="55" dirty="0">
                <a:solidFill>
                  <a:srgbClr val="FFFFFF"/>
                </a:solidFill>
                <a:cs typeface="Georgia"/>
              </a:rPr>
              <a:t>uses </a:t>
            </a:r>
            <a:r>
              <a:rPr spc="375" dirty="0">
                <a:solidFill>
                  <a:srgbClr val="FFFFFF"/>
                </a:solidFill>
                <a:cs typeface="Georgia"/>
              </a:rPr>
              <a:t>a </a:t>
            </a:r>
            <a:r>
              <a:rPr spc="75" dirty="0">
                <a:solidFill>
                  <a:srgbClr val="FFFFFF"/>
                </a:solidFill>
                <a:cs typeface="Georgia"/>
              </a:rPr>
              <a:t>fixed</a:t>
            </a:r>
            <a:r>
              <a:rPr spc="-155" dirty="0">
                <a:solidFill>
                  <a:srgbClr val="FFFFFF"/>
                </a:solidFill>
                <a:cs typeface="Georgia"/>
              </a:rPr>
              <a:t> </a:t>
            </a:r>
            <a:r>
              <a:rPr spc="130" dirty="0">
                <a:solidFill>
                  <a:srgbClr val="FFFFFF"/>
                </a:solidFill>
                <a:cs typeface="Georgia"/>
              </a:rPr>
              <a:t>bandwidth.</a:t>
            </a:r>
            <a:endParaRPr dirty="0">
              <a:cs typeface="Georgia"/>
            </a:endParaRPr>
          </a:p>
          <a:p>
            <a:pPr marL="355600" marR="5080"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A</a:t>
            </a:r>
            <a:r>
              <a:rPr spc="35" dirty="0">
                <a:solidFill>
                  <a:srgbClr val="FFFFFF"/>
                </a:solidFill>
                <a:cs typeface="Georgia"/>
              </a:rPr>
              <a:t> </a:t>
            </a:r>
            <a:r>
              <a:rPr spc="229" dirty="0">
                <a:solidFill>
                  <a:srgbClr val="FFFFFF"/>
                </a:solidFill>
                <a:cs typeface="Georgia"/>
              </a:rPr>
              <a:t>dedicated</a:t>
            </a:r>
            <a:r>
              <a:rPr spc="5" dirty="0">
                <a:solidFill>
                  <a:srgbClr val="FFFFFF"/>
                </a:solidFill>
                <a:cs typeface="Georgia"/>
              </a:rPr>
              <a:t> </a:t>
            </a:r>
            <a:r>
              <a:rPr spc="125" dirty="0">
                <a:solidFill>
                  <a:srgbClr val="FFFFFF"/>
                </a:solidFill>
                <a:cs typeface="Georgia"/>
              </a:rPr>
              <a:t>communication</a:t>
            </a:r>
            <a:r>
              <a:rPr spc="-220" dirty="0">
                <a:solidFill>
                  <a:srgbClr val="FFFFFF"/>
                </a:solidFill>
                <a:cs typeface="Georgia"/>
              </a:rPr>
              <a:t> </a:t>
            </a:r>
            <a:r>
              <a:rPr spc="140" dirty="0">
                <a:solidFill>
                  <a:srgbClr val="FFFFFF"/>
                </a:solidFill>
                <a:cs typeface="Georgia"/>
              </a:rPr>
              <a:t>channel</a:t>
            </a:r>
            <a:r>
              <a:rPr spc="155" dirty="0">
                <a:solidFill>
                  <a:srgbClr val="FFFFFF"/>
                </a:solidFill>
                <a:cs typeface="Georgia"/>
              </a:rPr>
              <a:t> </a:t>
            </a:r>
            <a:r>
              <a:rPr spc="100" dirty="0">
                <a:solidFill>
                  <a:srgbClr val="FFFFFF"/>
                </a:solidFill>
                <a:cs typeface="Georgia"/>
              </a:rPr>
              <a:t>increases</a:t>
            </a:r>
            <a:r>
              <a:rPr spc="5"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70" dirty="0">
                <a:solidFill>
                  <a:srgbClr val="FFFFFF"/>
                </a:solidFill>
                <a:cs typeface="Georgia"/>
              </a:rPr>
              <a:t>quality</a:t>
            </a:r>
            <a:r>
              <a:rPr spc="-70" dirty="0">
                <a:solidFill>
                  <a:srgbClr val="FFFFFF"/>
                </a:solidFill>
                <a:cs typeface="Georgia"/>
              </a:rPr>
              <a:t> </a:t>
            </a:r>
            <a:r>
              <a:rPr spc="125" dirty="0">
                <a:solidFill>
                  <a:srgbClr val="FFFFFF"/>
                </a:solidFill>
                <a:cs typeface="Georgia"/>
              </a:rPr>
              <a:t>of  communication.</a:t>
            </a:r>
            <a:endParaRPr dirty="0">
              <a:cs typeface="Georgia"/>
            </a:endParaRPr>
          </a:p>
          <a:p>
            <a:pPr marL="298450" indent="-285750" algn="just">
              <a:lnSpc>
                <a:spcPct val="100000"/>
              </a:lnSpc>
              <a:spcBef>
                <a:spcPts val="1060"/>
              </a:spcBef>
              <a:buClr>
                <a:schemeClr val="bg2">
                  <a:lumMod val="60000"/>
                  <a:lumOff val="40000"/>
                </a:schemeClr>
              </a:buClr>
              <a:buFont typeface="Wingdings 3" panose="05040102010807070707" pitchFamily="18" charset="2"/>
              <a:buChar char="u"/>
              <a:tabLst>
                <a:tab pos="355600" algn="l"/>
              </a:tabLst>
            </a:pPr>
            <a:r>
              <a:rPr spc="190" dirty="0">
                <a:solidFill>
                  <a:srgbClr val="FFFFFF"/>
                </a:solidFill>
                <a:cs typeface="Georgia"/>
              </a:rPr>
              <a:t>Data</a:t>
            </a:r>
            <a:r>
              <a:rPr spc="-70" dirty="0">
                <a:solidFill>
                  <a:srgbClr val="FFFFFF"/>
                </a:solidFill>
                <a:cs typeface="Georgia"/>
              </a:rPr>
              <a:t> </a:t>
            </a:r>
            <a:r>
              <a:rPr spc="-110" dirty="0">
                <a:solidFill>
                  <a:srgbClr val="FFFFFF"/>
                </a:solidFill>
                <a:cs typeface="Georgia"/>
              </a:rPr>
              <a:t>is</a:t>
            </a:r>
            <a:r>
              <a:rPr dirty="0">
                <a:solidFill>
                  <a:srgbClr val="FFFFFF"/>
                </a:solidFill>
                <a:cs typeface="Georgia"/>
              </a:rPr>
              <a:t> </a:t>
            </a:r>
            <a:r>
              <a:rPr spc="70" dirty="0">
                <a:solidFill>
                  <a:srgbClr val="FFFFFF"/>
                </a:solidFill>
                <a:cs typeface="Georgia"/>
              </a:rPr>
              <a:t>transmitted</a:t>
            </a:r>
            <a:r>
              <a:rPr spc="5" dirty="0">
                <a:solidFill>
                  <a:srgbClr val="FFFFFF"/>
                </a:solidFill>
                <a:cs typeface="Georgia"/>
              </a:rPr>
              <a:t> </a:t>
            </a:r>
            <a:r>
              <a:rPr spc="20" dirty="0">
                <a:solidFill>
                  <a:srgbClr val="FFFFFF"/>
                </a:solidFill>
                <a:cs typeface="Georgia"/>
              </a:rPr>
              <a:t>with</a:t>
            </a:r>
            <a:r>
              <a:rPr spc="-150" dirty="0">
                <a:solidFill>
                  <a:srgbClr val="FFFFFF"/>
                </a:solidFill>
                <a:cs typeface="Georgia"/>
              </a:rPr>
              <a:t> </a:t>
            </a:r>
            <a:r>
              <a:rPr spc="375" dirty="0">
                <a:solidFill>
                  <a:srgbClr val="FFFFFF"/>
                </a:solidFill>
                <a:cs typeface="Georgia"/>
              </a:rPr>
              <a:t>a</a:t>
            </a:r>
            <a:r>
              <a:rPr spc="5" dirty="0">
                <a:solidFill>
                  <a:srgbClr val="FFFFFF"/>
                </a:solidFill>
                <a:cs typeface="Georgia"/>
              </a:rPr>
              <a:t> </a:t>
            </a:r>
            <a:r>
              <a:rPr spc="75" dirty="0">
                <a:solidFill>
                  <a:srgbClr val="FFFFFF"/>
                </a:solidFill>
                <a:cs typeface="Georgia"/>
              </a:rPr>
              <a:t>fixed</a:t>
            </a:r>
            <a:r>
              <a:rPr dirty="0">
                <a:solidFill>
                  <a:srgbClr val="FFFFFF"/>
                </a:solidFill>
                <a:cs typeface="Georgia"/>
              </a:rPr>
              <a:t> </a:t>
            </a:r>
            <a:r>
              <a:rPr spc="260" dirty="0">
                <a:solidFill>
                  <a:srgbClr val="FFFFFF"/>
                </a:solidFill>
                <a:cs typeface="Georgia"/>
              </a:rPr>
              <a:t>data</a:t>
            </a:r>
            <a:r>
              <a:rPr spc="-70" dirty="0">
                <a:solidFill>
                  <a:srgbClr val="FFFFFF"/>
                </a:solidFill>
                <a:cs typeface="Georgia"/>
              </a:rPr>
              <a:t> </a:t>
            </a:r>
            <a:r>
              <a:rPr spc="114" dirty="0">
                <a:solidFill>
                  <a:srgbClr val="FFFFFF"/>
                </a:solidFill>
                <a:cs typeface="Georgia"/>
              </a:rPr>
              <a:t>rate.</a:t>
            </a:r>
            <a:endParaRPr dirty="0">
              <a:cs typeface="Georgia"/>
            </a:endParaRPr>
          </a:p>
          <a:p>
            <a:pPr marL="298450" indent="-285750"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105" dirty="0">
                <a:solidFill>
                  <a:srgbClr val="FFFFFF"/>
                </a:solidFill>
                <a:cs typeface="Georgia"/>
              </a:rPr>
              <a:t>No</a:t>
            </a:r>
            <a:r>
              <a:rPr spc="-15" dirty="0">
                <a:solidFill>
                  <a:srgbClr val="FFFFFF"/>
                </a:solidFill>
                <a:cs typeface="Georgia"/>
              </a:rPr>
              <a:t> </a:t>
            </a:r>
            <a:r>
              <a:rPr spc="100" dirty="0">
                <a:solidFill>
                  <a:srgbClr val="FFFFFF"/>
                </a:solidFill>
                <a:cs typeface="Georgia"/>
              </a:rPr>
              <a:t>waiting</a:t>
            </a:r>
            <a:r>
              <a:rPr spc="-125" dirty="0">
                <a:solidFill>
                  <a:srgbClr val="FFFFFF"/>
                </a:solidFill>
                <a:cs typeface="Georgia"/>
              </a:rPr>
              <a:t> </a:t>
            </a:r>
            <a:r>
              <a:rPr spc="110" dirty="0">
                <a:solidFill>
                  <a:srgbClr val="FFFFFF"/>
                </a:solidFill>
                <a:cs typeface="Georgia"/>
              </a:rPr>
              <a:t>time</a:t>
            </a:r>
            <a:r>
              <a:rPr spc="-150" dirty="0">
                <a:solidFill>
                  <a:srgbClr val="FFFFFF"/>
                </a:solidFill>
                <a:cs typeface="Georgia"/>
              </a:rPr>
              <a:t> </a:t>
            </a:r>
            <a:r>
              <a:rPr spc="165" dirty="0">
                <a:solidFill>
                  <a:srgbClr val="FFFFFF"/>
                </a:solidFill>
                <a:cs typeface="Georgia"/>
              </a:rPr>
              <a:t>at</a:t>
            </a:r>
            <a:r>
              <a:rPr spc="100" dirty="0">
                <a:solidFill>
                  <a:srgbClr val="FFFFFF"/>
                </a:solidFill>
                <a:cs typeface="Georgia"/>
              </a:rPr>
              <a:t> </a:t>
            </a:r>
            <a:r>
              <a:rPr spc="80" dirty="0">
                <a:solidFill>
                  <a:srgbClr val="FFFFFF"/>
                </a:solidFill>
                <a:cs typeface="Georgia"/>
              </a:rPr>
              <a:t>switches.</a:t>
            </a:r>
            <a:endParaRPr dirty="0">
              <a:cs typeface="Georgia"/>
            </a:endParaRPr>
          </a:p>
          <a:p>
            <a:pPr marL="298450" indent="-285750"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75" dirty="0">
                <a:solidFill>
                  <a:srgbClr val="FFFFFF"/>
                </a:solidFill>
                <a:cs typeface="Georgia"/>
              </a:rPr>
              <a:t>Suitable </a:t>
            </a:r>
            <a:r>
              <a:rPr dirty="0">
                <a:solidFill>
                  <a:srgbClr val="FFFFFF"/>
                </a:solidFill>
                <a:cs typeface="Georgia"/>
              </a:rPr>
              <a:t>for </a:t>
            </a:r>
            <a:r>
              <a:rPr spc="125" dirty="0">
                <a:solidFill>
                  <a:srgbClr val="FFFFFF"/>
                </a:solidFill>
                <a:cs typeface="Georgia"/>
              </a:rPr>
              <a:t>long </a:t>
            </a:r>
            <a:r>
              <a:rPr spc="85" dirty="0">
                <a:solidFill>
                  <a:srgbClr val="FFFFFF"/>
                </a:solidFill>
                <a:cs typeface="Georgia"/>
              </a:rPr>
              <a:t>continuous</a:t>
            </a:r>
            <a:r>
              <a:rPr spc="-295" dirty="0">
                <a:solidFill>
                  <a:srgbClr val="FFFFFF"/>
                </a:solidFill>
                <a:cs typeface="Georgia"/>
              </a:rPr>
              <a:t> </a:t>
            </a:r>
            <a:r>
              <a:rPr spc="125" dirty="0">
                <a:solidFill>
                  <a:srgbClr val="FFFFFF"/>
                </a:solidFill>
                <a:cs typeface="Georgia"/>
              </a:rPr>
              <a:t>communication.</a:t>
            </a:r>
            <a:endParaRPr dirty="0">
              <a:cs typeface="Georgia"/>
            </a:endParaRPr>
          </a:p>
        </p:txBody>
      </p:sp>
      <p:sp>
        <p:nvSpPr>
          <p:cNvPr id="4" name="object 4"/>
          <p:cNvSpPr/>
          <p:nvPr/>
        </p:nvSpPr>
        <p:spPr>
          <a:xfrm>
            <a:off x="10780532" y="1551675"/>
            <a:ext cx="134995" cy="2076846"/>
          </a:xfrm>
          <a:prstGeom prst="rect">
            <a:avLst/>
          </a:prstGeom>
          <a:blipFill>
            <a:blip r:embed="rId2" cstate="print"/>
            <a:stretch>
              <a:fillRect/>
            </a:stretch>
          </a:blipFill>
        </p:spPr>
        <p:txBody>
          <a:bodyPr wrap="square" lIns="0" tIns="0" rIns="0" bIns="0" rtlCol="0"/>
          <a:lstStyle/>
          <a:p>
            <a:endParaRPr/>
          </a:p>
        </p:txBody>
      </p:sp>
      <p:sp>
        <p:nvSpPr>
          <p:cNvPr id="7" name="Slide Number Placeholder 6">
            <a:extLst>
              <a:ext uri="{FF2B5EF4-FFF2-40B4-BE49-F238E27FC236}">
                <a16:creationId xmlns:a16="http://schemas.microsoft.com/office/drawing/2014/main" id="{32995CBC-2DD9-6BD3-18A5-41526F2DE169}"/>
              </a:ext>
            </a:extLst>
          </p:cNvPr>
          <p:cNvSpPr>
            <a:spLocks noGrp="1"/>
          </p:cNvSpPr>
          <p:nvPr>
            <p:ph type="sldNum" sz="quarter" idx="12"/>
          </p:nvPr>
        </p:nvSpPr>
        <p:spPr/>
        <p:txBody>
          <a:bodyPr/>
          <a:lstStyle/>
          <a:p>
            <a:fld id="{B38DACB5-71A6-497D-9391-3A4BF49B0DC9}" type="slidenum">
              <a:rPr lang="en-US" smtClean="0"/>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CB1A-1B5A-B321-25FD-D2A7A2C337C4}"/>
              </a:ext>
            </a:extLst>
          </p:cNvPr>
          <p:cNvSpPr>
            <a:spLocks noGrp="1"/>
          </p:cNvSpPr>
          <p:nvPr>
            <p:ph type="title"/>
          </p:nvPr>
        </p:nvSpPr>
        <p:spPr/>
        <p:txBody>
          <a:bodyPr/>
          <a:lstStyle/>
          <a:p>
            <a:r>
              <a:rPr lang="en-US" dirty="0"/>
              <a:t>Signal to Noise Ratio(SNR)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0533BA-8EFC-9B8F-90AF-C2677104938F}"/>
                  </a:ext>
                </a:extLst>
              </p:cNvPr>
              <p:cNvSpPr>
                <a:spLocks noGrp="1"/>
              </p:cNvSpPr>
              <p:nvPr>
                <p:ph idx="1"/>
              </p:nvPr>
            </p:nvSpPr>
            <p:spPr/>
            <p:txBody>
              <a:bodyPr>
                <a:noAutofit/>
              </a:bodyPr>
              <a:lstStyle/>
              <a:p>
                <a:pPr algn="l"/>
                <a:r>
                  <a:rPr lang="en-US" b="0" i="0" u="none" strike="noStrike" baseline="0" dirty="0">
                    <a:latin typeface="+mn-lt"/>
                  </a:rPr>
                  <a:t>SNR is actually the ratio of what is wanted (signal) to what is not wanted (noise). </a:t>
                </a:r>
              </a:p>
              <a:p>
                <a:pPr algn="l"/>
                <a:r>
                  <a:rPr lang="en-US" b="0" i="0" u="none" strike="noStrike" baseline="0" dirty="0">
                    <a:latin typeface="+mn-lt"/>
                  </a:rPr>
                  <a:t>A high SNR means the signal is less corrupted by noise; a low SNR means the signal is more corrupted by noise.</a:t>
                </a:r>
              </a:p>
              <a:p>
                <a:pPr algn="l"/>
                <a:r>
                  <a:rPr lang="en-US" dirty="0">
                    <a:latin typeface="+mn-lt"/>
                  </a:rPr>
                  <a:t>Mathematically,</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𝑆𝑁𝑅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𝑠𝑖𝑔𝑛𝑎𝑙</m:t>
                          </m:r>
                          <m:r>
                            <a:rPr lang="en-US" b="0" i="1" smtClean="0">
                              <a:latin typeface="Cambria Math" panose="02040503050406030204" pitchFamily="18" charset="0"/>
                            </a:rPr>
                            <m:t> </m:t>
                          </m:r>
                          <m:r>
                            <a:rPr lang="en-US" b="0" i="1" smtClean="0">
                              <a:latin typeface="Cambria Math" panose="02040503050406030204" pitchFamily="18" charset="0"/>
                            </a:rPr>
                            <m:t>𝑃𝑜𝑤𝑒𝑟</m:t>
                          </m:r>
                        </m:num>
                        <m:den>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𝑁𝑜𝑖𝑠𝑒</m:t>
                          </m:r>
                          <m:r>
                            <a:rPr lang="en-US" b="0" i="1" smtClean="0">
                              <a:latin typeface="Cambria Math" panose="02040503050406030204" pitchFamily="18" charset="0"/>
                            </a:rPr>
                            <m:t> </m:t>
                          </m:r>
                          <m:r>
                            <a:rPr lang="en-US" b="0" i="1" smtClean="0">
                              <a:latin typeface="Cambria Math" panose="02040503050406030204" pitchFamily="18" charset="0"/>
                            </a:rPr>
                            <m:t>𝑃𝑜𝑤𝑒𝑟</m:t>
                          </m:r>
                        </m:den>
                      </m:f>
                    </m:oMath>
                  </m:oMathPara>
                </a14:m>
                <a:endParaRPr lang="en-US" dirty="0">
                  <a:latin typeface="+mn-lt"/>
                </a:endParaRPr>
              </a:p>
              <a:p>
                <a:pPr algn="l"/>
                <a:r>
                  <a:rPr lang="en-US" b="0" i="0" u="none" strike="noStrike" baseline="0" dirty="0">
                    <a:latin typeface="+mn-lt"/>
                  </a:rPr>
                  <a:t>We need to consider the average signal power and the average noise power because these may change with time</a:t>
                </a:r>
              </a:p>
              <a:p>
                <a:pPr algn="l"/>
                <a:r>
                  <a:rPr lang="en-US" b="0" i="0" u="none" strike="noStrike" baseline="0" dirty="0">
                    <a:latin typeface="+mn-lt"/>
                  </a:rPr>
                  <a:t>Because SNR is the ratio of two powers, it is often described in decibel units,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𝑆𝑁𝑅</m:t>
                        </m:r>
                      </m:e>
                      <m:sub>
                        <m:r>
                          <a:rPr lang="en-US" b="0" i="1" smtClean="0">
                            <a:latin typeface="Cambria Math" panose="02040503050406030204" pitchFamily="18" charset="0"/>
                          </a:rPr>
                          <m:t>𝑑𝐵</m:t>
                        </m:r>
                      </m:sub>
                    </m:sSub>
                  </m:oMath>
                </a14:m>
                <a:r>
                  <a:rPr lang="en-US" b="0" i="0" u="none" strike="noStrike" baseline="0" dirty="0">
                    <a:latin typeface="+mn-lt"/>
                  </a:rPr>
                  <a:t>, defined as</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𝑆𝑁𝑅</m:t>
                          </m:r>
                        </m:e>
                        <m:sub>
                          <m:r>
                            <a:rPr lang="en-US" b="0" i="1" smtClean="0">
                              <a:latin typeface="Cambria Math" panose="02040503050406030204" pitchFamily="18" charset="0"/>
                            </a:rPr>
                            <m:t>𝑑𝐵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m:t>
                          </m:r>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b="0" i="1" smtClean="0">
                          <a:latin typeface="Cambria Math" panose="02040503050406030204" pitchFamily="18" charset="0"/>
                        </a:rPr>
                        <m:t>𝑆𝑁𝑅</m:t>
                      </m:r>
                    </m:oMath>
                  </m:oMathPara>
                </a14:m>
                <a:endParaRPr lang="en-US" dirty="0">
                  <a:latin typeface="+mn-lt"/>
                </a:endParaRPr>
              </a:p>
            </p:txBody>
          </p:sp>
        </mc:Choice>
        <mc:Fallback xmlns="">
          <p:sp>
            <p:nvSpPr>
              <p:cNvPr id="3" name="Content Placeholder 2">
                <a:extLst>
                  <a:ext uri="{FF2B5EF4-FFF2-40B4-BE49-F238E27FC236}">
                    <a16:creationId xmlns:a16="http://schemas.microsoft.com/office/drawing/2014/main" id="{440533BA-8EFC-9B8F-90AF-C2677104938F}"/>
                  </a:ext>
                </a:extLst>
              </p:cNvPr>
              <p:cNvSpPr>
                <a:spLocks noGrp="1" noRot="1" noChangeAspect="1" noMove="1" noResize="1" noEditPoints="1" noAdjustHandles="1" noChangeArrowheads="1" noChangeShapeType="1" noTextEdit="1"/>
              </p:cNvSpPr>
              <p:nvPr>
                <p:ph idx="1"/>
              </p:nvPr>
            </p:nvSpPr>
            <p:spPr>
              <a:blipFill>
                <a:blip r:embed="rId2"/>
                <a:stretch>
                  <a:fillRect l="-341" t="-872" b="-3779"/>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8D48A278-4263-BE2F-FC5C-4E610AE60B09}"/>
              </a:ext>
            </a:extLst>
          </p:cNvPr>
          <p:cNvSpPr>
            <a:spLocks noGrp="1"/>
          </p:cNvSpPr>
          <p:nvPr>
            <p:ph type="sldNum" sz="quarter" idx="12"/>
          </p:nvPr>
        </p:nvSpPr>
        <p:spPr/>
        <p:txBody>
          <a:bodyPr/>
          <a:lstStyle/>
          <a:p>
            <a:fld id="{B38DACB5-71A6-497D-9391-3A4BF49B0DC9}" type="slidenum">
              <a:rPr lang="en-US" smtClean="0"/>
              <a:t>9</a:t>
            </a:fld>
            <a:endParaRPr lang="en-US"/>
          </a:p>
        </p:txBody>
      </p:sp>
    </p:spTree>
    <p:extLst>
      <p:ext uri="{BB962C8B-B14F-4D97-AF65-F5344CB8AC3E}">
        <p14:creationId xmlns:p14="http://schemas.microsoft.com/office/powerpoint/2010/main" val="2858614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976360" cy="666750"/>
          </a:xfrm>
          <a:prstGeom prst="rect">
            <a:avLst/>
          </a:prstGeom>
        </p:spPr>
        <p:txBody>
          <a:bodyPr vert="horz" wrap="square" lIns="0" tIns="13335" rIns="0" bIns="0" rtlCol="0">
            <a:spAutoFit/>
          </a:bodyPr>
          <a:lstStyle/>
          <a:p>
            <a:pPr marL="12700">
              <a:lnSpc>
                <a:spcPct val="100000"/>
              </a:lnSpc>
              <a:spcBef>
                <a:spcPts val="105"/>
              </a:spcBef>
            </a:pPr>
            <a:r>
              <a:rPr sz="4200" spc="270" dirty="0"/>
              <a:t>Disadvantages </a:t>
            </a:r>
            <a:r>
              <a:rPr sz="4200" spc="229" dirty="0"/>
              <a:t>of </a:t>
            </a:r>
            <a:r>
              <a:rPr sz="4200" spc="55" dirty="0"/>
              <a:t>Circuit</a:t>
            </a:r>
            <a:r>
              <a:rPr sz="4200" spc="-145" dirty="0"/>
              <a:t> </a:t>
            </a:r>
            <a:r>
              <a:rPr sz="4200" spc="110" dirty="0"/>
              <a:t>Switching</a:t>
            </a:r>
            <a:endParaRPr sz="4200"/>
          </a:p>
        </p:txBody>
      </p:sp>
      <p:sp>
        <p:nvSpPr>
          <p:cNvPr id="3" name="object 3"/>
          <p:cNvSpPr txBox="1"/>
          <p:nvPr/>
        </p:nvSpPr>
        <p:spPr>
          <a:xfrm>
            <a:off x="1183009" y="2079049"/>
            <a:ext cx="8636000" cy="3729867"/>
          </a:xfrm>
          <a:prstGeom prst="rect">
            <a:avLst/>
          </a:prstGeom>
        </p:spPr>
        <p:txBody>
          <a:bodyPr vert="horz" wrap="square" lIns="0" tIns="15875" rIns="0" bIns="0" rtlCol="0">
            <a:spAutoFit/>
          </a:bodyPr>
          <a:lstStyle/>
          <a:p>
            <a:pPr marL="355600" marR="5080" indent="-343535" algn="just">
              <a:lnSpc>
                <a:spcPct val="100000"/>
              </a:lnSpc>
              <a:spcBef>
                <a:spcPts val="125"/>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A</a:t>
            </a:r>
            <a:r>
              <a:rPr spc="40" dirty="0">
                <a:solidFill>
                  <a:srgbClr val="FFFFFF"/>
                </a:solidFill>
                <a:cs typeface="Georgia"/>
              </a:rPr>
              <a:t> </a:t>
            </a:r>
            <a:r>
              <a:rPr spc="229" dirty="0">
                <a:solidFill>
                  <a:srgbClr val="FFFFFF"/>
                </a:solidFill>
                <a:cs typeface="Georgia"/>
              </a:rPr>
              <a:t>dedicated</a:t>
            </a:r>
            <a:r>
              <a:rPr spc="5" dirty="0">
                <a:solidFill>
                  <a:srgbClr val="FFFFFF"/>
                </a:solidFill>
                <a:cs typeface="Georgia"/>
              </a:rPr>
              <a:t> </a:t>
            </a:r>
            <a:r>
              <a:rPr spc="155" dirty="0">
                <a:solidFill>
                  <a:srgbClr val="FFFFFF"/>
                </a:solidFill>
                <a:cs typeface="Georgia"/>
              </a:rPr>
              <a:t>connection</a:t>
            </a:r>
            <a:r>
              <a:rPr spc="-220" dirty="0">
                <a:solidFill>
                  <a:srgbClr val="FFFFFF"/>
                </a:solidFill>
                <a:cs typeface="Georgia"/>
              </a:rPr>
              <a:t> </a:t>
            </a:r>
            <a:r>
              <a:rPr spc="160" dirty="0">
                <a:solidFill>
                  <a:srgbClr val="FFFFFF"/>
                </a:solidFill>
                <a:cs typeface="Georgia"/>
              </a:rPr>
              <a:t>makes</a:t>
            </a:r>
            <a:r>
              <a:rPr spc="-70" dirty="0">
                <a:solidFill>
                  <a:srgbClr val="FFFFFF"/>
                </a:solidFill>
                <a:cs typeface="Georgia"/>
              </a:rPr>
              <a:t> </a:t>
            </a:r>
            <a:r>
              <a:rPr spc="-75" dirty="0">
                <a:solidFill>
                  <a:srgbClr val="FFFFFF"/>
                </a:solidFill>
                <a:cs typeface="Georgia"/>
              </a:rPr>
              <a:t>it</a:t>
            </a:r>
            <a:r>
              <a:rPr spc="30" dirty="0">
                <a:solidFill>
                  <a:srgbClr val="FFFFFF"/>
                </a:solidFill>
                <a:cs typeface="Georgia"/>
              </a:rPr>
              <a:t> </a:t>
            </a:r>
            <a:r>
              <a:rPr spc="55" dirty="0">
                <a:solidFill>
                  <a:srgbClr val="FFFFFF"/>
                </a:solidFill>
                <a:cs typeface="Georgia"/>
              </a:rPr>
              <a:t>impossible</a:t>
            </a:r>
            <a:r>
              <a:rPr spc="5" dirty="0">
                <a:solidFill>
                  <a:srgbClr val="FFFFFF"/>
                </a:solidFill>
                <a:cs typeface="Georgia"/>
              </a:rPr>
              <a:t> </a:t>
            </a:r>
            <a:r>
              <a:rPr spc="150" dirty="0">
                <a:solidFill>
                  <a:srgbClr val="FFFFFF"/>
                </a:solidFill>
                <a:cs typeface="Georgia"/>
              </a:rPr>
              <a:t>to</a:t>
            </a:r>
            <a:r>
              <a:rPr spc="-10" dirty="0">
                <a:solidFill>
                  <a:srgbClr val="FFFFFF"/>
                </a:solidFill>
                <a:cs typeface="Georgia"/>
              </a:rPr>
              <a:t> </a:t>
            </a:r>
            <a:r>
              <a:rPr spc="5" dirty="0">
                <a:solidFill>
                  <a:srgbClr val="FFFFFF"/>
                </a:solidFill>
                <a:cs typeface="Georgia"/>
              </a:rPr>
              <a:t>transmit</a:t>
            </a:r>
            <a:r>
              <a:rPr spc="-195" dirty="0">
                <a:solidFill>
                  <a:srgbClr val="FFFFFF"/>
                </a:solidFill>
                <a:cs typeface="Georgia"/>
              </a:rPr>
              <a:t> </a:t>
            </a:r>
            <a:r>
              <a:rPr spc="105" dirty="0">
                <a:solidFill>
                  <a:srgbClr val="FFFFFF"/>
                </a:solidFill>
                <a:cs typeface="Georgia"/>
              </a:rPr>
              <a:t>other</a:t>
            </a:r>
            <a:r>
              <a:rPr spc="-40" dirty="0">
                <a:solidFill>
                  <a:srgbClr val="FFFFFF"/>
                </a:solidFill>
                <a:cs typeface="Georgia"/>
              </a:rPr>
              <a:t> </a:t>
            </a:r>
            <a:r>
              <a:rPr spc="260" dirty="0">
                <a:solidFill>
                  <a:srgbClr val="FFFFFF"/>
                </a:solidFill>
                <a:cs typeface="Georgia"/>
              </a:rPr>
              <a:t>data  </a:t>
            </a:r>
            <a:r>
              <a:rPr spc="250" dirty="0">
                <a:solidFill>
                  <a:srgbClr val="FFFFFF"/>
                </a:solidFill>
                <a:cs typeface="Georgia"/>
              </a:rPr>
              <a:t>even </a:t>
            </a:r>
            <a:r>
              <a:rPr spc="-80" dirty="0">
                <a:solidFill>
                  <a:srgbClr val="FFFFFF"/>
                </a:solidFill>
                <a:cs typeface="Georgia"/>
              </a:rPr>
              <a:t>if </a:t>
            </a:r>
            <a:r>
              <a:rPr spc="145" dirty="0">
                <a:solidFill>
                  <a:srgbClr val="FFFFFF"/>
                </a:solidFill>
                <a:cs typeface="Georgia"/>
              </a:rPr>
              <a:t>the </a:t>
            </a:r>
            <a:r>
              <a:rPr spc="140" dirty="0">
                <a:solidFill>
                  <a:srgbClr val="FFFFFF"/>
                </a:solidFill>
                <a:cs typeface="Georgia"/>
              </a:rPr>
              <a:t>channel</a:t>
            </a:r>
            <a:r>
              <a:rPr spc="-200" dirty="0">
                <a:solidFill>
                  <a:srgbClr val="FFFFFF"/>
                </a:solidFill>
                <a:cs typeface="Georgia"/>
              </a:rPr>
              <a:t> </a:t>
            </a:r>
            <a:r>
              <a:rPr spc="-110" dirty="0">
                <a:solidFill>
                  <a:srgbClr val="FFFFFF"/>
                </a:solidFill>
                <a:cs typeface="Georgia"/>
              </a:rPr>
              <a:t>is </a:t>
            </a:r>
            <a:r>
              <a:rPr spc="100" dirty="0">
                <a:solidFill>
                  <a:srgbClr val="FFFFFF"/>
                </a:solidFill>
                <a:cs typeface="Georgia"/>
              </a:rPr>
              <a:t>free.</a:t>
            </a:r>
            <a:endParaRPr dirty="0">
              <a:cs typeface="Georgia"/>
            </a:endParaRPr>
          </a:p>
          <a:p>
            <a:pPr marL="298450" indent="-285750"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spc="90" dirty="0">
                <a:solidFill>
                  <a:srgbClr val="FFFFFF"/>
                </a:solidFill>
                <a:cs typeface="Georgia"/>
              </a:rPr>
              <a:t>Resources</a:t>
            </a:r>
            <a:r>
              <a:rPr dirty="0">
                <a:solidFill>
                  <a:srgbClr val="FFFFFF"/>
                </a:solidFill>
                <a:cs typeface="Georgia"/>
              </a:rPr>
              <a:t> </a:t>
            </a:r>
            <a:r>
              <a:rPr spc="155" dirty="0">
                <a:solidFill>
                  <a:srgbClr val="FFFFFF"/>
                </a:solidFill>
                <a:cs typeface="Georgia"/>
              </a:rPr>
              <a:t>are</a:t>
            </a:r>
            <a:r>
              <a:rPr spc="70" dirty="0">
                <a:solidFill>
                  <a:srgbClr val="FFFFFF"/>
                </a:solidFill>
                <a:cs typeface="Georgia"/>
              </a:rPr>
              <a:t> </a:t>
            </a:r>
            <a:r>
              <a:rPr spc="90" dirty="0">
                <a:solidFill>
                  <a:srgbClr val="FFFFFF"/>
                </a:solidFill>
                <a:cs typeface="Georgia"/>
              </a:rPr>
              <a:t>not</a:t>
            </a:r>
            <a:r>
              <a:rPr spc="30" dirty="0">
                <a:solidFill>
                  <a:srgbClr val="FFFFFF"/>
                </a:solidFill>
                <a:cs typeface="Georgia"/>
              </a:rPr>
              <a:t> utilized</a:t>
            </a:r>
            <a:r>
              <a:rPr spc="-225" dirty="0">
                <a:solidFill>
                  <a:srgbClr val="FFFFFF"/>
                </a:solidFill>
                <a:cs typeface="Georgia"/>
              </a:rPr>
              <a:t> </a:t>
            </a:r>
            <a:r>
              <a:rPr spc="-20" dirty="0">
                <a:solidFill>
                  <a:srgbClr val="FFFFFF"/>
                </a:solidFill>
                <a:cs typeface="Georgia"/>
              </a:rPr>
              <a:t>fully.</a:t>
            </a:r>
            <a:endParaRPr dirty="0">
              <a:cs typeface="Georgia"/>
            </a:endParaRPr>
          </a:p>
          <a:p>
            <a:pPr marL="355600" marR="460375" indent="-343535" algn="just">
              <a:lnSpc>
                <a:spcPct val="100000"/>
              </a:lnSpc>
              <a:spcBef>
                <a:spcPts val="105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The</a:t>
            </a:r>
            <a:r>
              <a:rPr spc="75" dirty="0">
                <a:solidFill>
                  <a:srgbClr val="FFFFFF"/>
                </a:solidFill>
                <a:cs typeface="Georgia"/>
              </a:rPr>
              <a:t> </a:t>
            </a:r>
            <a:r>
              <a:rPr spc="110" dirty="0">
                <a:solidFill>
                  <a:srgbClr val="FFFFFF"/>
                </a:solidFill>
                <a:cs typeface="Georgia"/>
              </a:rPr>
              <a:t>time</a:t>
            </a:r>
            <a:r>
              <a:rPr spc="-145" dirty="0">
                <a:solidFill>
                  <a:srgbClr val="FFFFFF"/>
                </a:solidFill>
                <a:cs typeface="Georgia"/>
              </a:rPr>
              <a:t> </a:t>
            </a:r>
            <a:r>
              <a:rPr spc="85" dirty="0">
                <a:solidFill>
                  <a:srgbClr val="FFFFFF"/>
                </a:solidFill>
                <a:cs typeface="Georgia"/>
              </a:rPr>
              <a:t>required</a:t>
            </a:r>
            <a:r>
              <a:rPr spc="-75" dirty="0">
                <a:solidFill>
                  <a:srgbClr val="FFFFFF"/>
                </a:solidFill>
                <a:cs typeface="Georgia"/>
              </a:rPr>
              <a:t> </a:t>
            </a:r>
            <a:r>
              <a:rPr spc="150" dirty="0">
                <a:solidFill>
                  <a:srgbClr val="FFFFFF"/>
                </a:solidFill>
                <a:cs typeface="Georgia"/>
              </a:rPr>
              <a:t>to</a:t>
            </a:r>
            <a:r>
              <a:rPr spc="-5" dirty="0">
                <a:solidFill>
                  <a:srgbClr val="FFFFFF"/>
                </a:solidFill>
                <a:cs typeface="Georgia"/>
              </a:rPr>
              <a:t> </a:t>
            </a:r>
            <a:r>
              <a:rPr spc="60" dirty="0">
                <a:solidFill>
                  <a:srgbClr val="FFFFFF"/>
                </a:solidFill>
                <a:cs typeface="Georgia"/>
              </a:rPr>
              <a:t>establish</a:t>
            </a:r>
            <a:r>
              <a:rPr spc="-70"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80" dirty="0">
                <a:solidFill>
                  <a:srgbClr val="FFFFFF"/>
                </a:solidFill>
                <a:cs typeface="Georgia"/>
              </a:rPr>
              <a:t>physical</a:t>
            </a:r>
            <a:r>
              <a:rPr spc="10" dirty="0">
                <a:solidFill>
                  <a:srgbClr val="FFFFFF"/>
                </a:solidFill>
                <a:cs typeface="Georgia"/>
              </a:rPr>
              <a:t> </a:t>
            </a:r>
            <a:r>
              <a:rPr spc="-80" dirty="0">
                <a:solidFill>
                  <a:srgbClr val="FFFFFF"/>
                </a:solidFill>
                <a:cs typeface="Georgia"/>
              </a:rPr>
              <a:t>link</a:t>
            </a:r>
            <a:r>
              <a:rPr spc="5" dirty="0">
                <a:solidFill>
                  <a:srgbClr val="FFFFFF"/>
                </a:solidFill>
                <a:cs typeface="Georgia"/>
              </a:rPr>
              <a:t> </a:t>
            </a:r>
            <a:r>
              <a:rPr spc="235" dirty="0">
                <a:solidFill>
                  <a:srgbClr val="FFFFFF"/>
                </a:solidFill>
                <a:cs typeface="Georgia"/>
              </a:rPr>
              <a:t>between</a:t>
            </a:r>
            <a:r>
              <a:rPr spc="-14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204" dirty="0">
                <a:solidFill>
                  <a:srgbClr val="FFFFFF"/>
                </a:solidFill>
                <a:cs typeface="Georgia"/>
              </a:rPr>
              <a:t>two  </a:t>
            </a:r>
            <a:r>
              <a:rPr spc="50" dirty="0">
                <a:solidFill>
                  <a:srgbClr val="FFFFFF"/>
                </a:solidFill>
                <a:cs typeface="Georgia"/>
              </a:rPr>
              <a:t>stations </a:t>
            </a:r>
            <a:r>
              <a:rPr spc="-110" dirty="0">
                <a:solidFill>
                  <a:srgbClr val="FFFFFF"/>
                </a:solidFill>
                <a:cs typeface="Georgia"/>
              </a:rPr>
              <a:t>is </a:t>
            </a:r>
            <a:r>
              <a:rPr spc="190" dirty="0">
                <a:solidFill>
                  <a:srgbClr val="FFFFFF"/>
                </a:solidFill>
                <a:cs typeface="Georgia"/>
              </a:rPr>
              <a:t>too</a:t>
            </a:r>
            <a:r>
              <a:rPr spc="-100" dirty="0">
                <a:solidFill>
                  <a:srgbClr val="FFFFFF"/>
                </a:solidFill>
                <a:cs typeface="Georgia"/>
              </a:rPr>
              <a:t> </a:t>
            </a:r>
            <a:r>
              <a:rPr spc="100" dirty="0">
                <a:solidFill>
                  <a:srgbClr val="FFFFFF"/>
                </a:solidFill>
                <a:cs typeface="Georgia"/>
              </a:rPr>
              <a:t>long.</a:t>
            </a:r>
            <a:endParaRPr dirty="0">
              <a:cs typeface="Georgia"/>
            </a:endParaRPr>
          </a:p>
          <a:p>
            <a:pPr marL="355600" marR="299085"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dirty="0">
                <a:solidFill>
                  <a:srgbClr val="FFFFFF"/>
                </a:solidFill>
                <a:cs typeface="Georgia"/>
              </a:rPr>
              <a:t>As</a:t>
            </a:r>
            <a:r>
              <a:rPr spc="80" dirty="0">
                <a:solidFill>
                  <a:srgbClr val="FFFFFF"/>
                </a:solidFill>
                <a:cs typeface="Georgia"/>
              </a:rPr>
              <a:t> </a:t>
            </a:r>
            <a:r>
              <a:rPr spc="375" dirty="0">
                <a:solidFill>
                  <a:srgbClr val="FFFFFF"/>
                </a:solidFill>
                <a:cs typeface="Georgia"/>
              </a:rPr>
              <a:t>a</a:t>
            </a:r>
            <a:r>
              <a:rPr spc="80" dirty="0">
                <a:solidFill>
                  <a:srgbClr val="FFFFFF"/>
                </a:solidFill>
                <a:cs typeface="Georgia"/>
              </a:rPr>
              <a:t> </a:t>
            </a:r>
            <a:r>
              <a:rPr spc="229" dirty="0">
                <a:solidFill>
                  <a:srgbClr val="FFFFFF"/>
                </a:solidFill>
                <a:cs typeface="Georgia"/>
              </a:rPr>
              <a:t>dedicated</a:t>
            </a:r>
            <a:r>
              <a:rPr spc="10" dirty="0">
                <a:solidFill>
                  <a:srgbClr val="FFFFFF"/>
                </a:solidFill>
                <a:cs typeface="Georgia"/>
              </a:rPr>
              <a:t> </a:t>
            </a:r>
            <a:r>
              <a:rPr spc="165" dirty="0">
                <a:solidFill>
                  <a:srgbClr val="FFFFFF"/>
                </a:solidFill>
                <a:cs typeface="Georgia"/>
              </a:rPr>
              <a:t>path</a:t>
            </a:r>
            <a:r>
              <a:rPr spc="-145" dirty="0">
                <a:solidFill>
                  <a:srgbClr val="FFFFFF"/>
                </a:solidFill>
                <a:cs typeface="Georgia"/>
              </a:rPr>
              <a:t> </a:t>
            </a:r>
            <a:r>
              <a:rPr spc="95" dirty="0">
                <a:solidFill>
                  <a:srgbClr val="FFFFFF"/>
                </a:solidFill>
                <a:cs typeface="Georgia"/>
              </a:rPr>
              <a:t>has</a:t>
            </a:r>
            <a:r>
              <a:rPr spc="80" dirty="0">
                <a:solidFill>
                  <a:srgbClr val="FFFFFF"/>
                </a:solidFill>
                <a:cs typeface="Georgia"/>
              </a:rPr>
              <a:t> </a:t>
            </a:r>
            <a:r>
              <a:rPr spc="150" dirty="0">
                <a:solidFill>
                  <a:srgbClr val="FFFFFF"/>
                </a:solidFill>
                <a:cs typeface="Georgia"/>
              </a:rPr>
              <a:t>to</a:t>
            </a:r>
            <a:r>
              <a:rPr spc="-10" dirty="0">
                <a:solidFill>
                  <a:srgbClr val="FFFFFF"/>
                </a:solidFill>
                <a:cs typeface="Georgia"/>
              </a:rPr>
              <a:t> </a:t>
            </a:r>
            <a:r>
              <a:rPr spc="285" dirty="0">
                <a:solidFill>
                  <a:srgbClr val="FFFFFF"/>
                </a:solidFill>
                <a:cs typeface="Georgia"/>
              </a:rPr>
              <a:t>be</a:t>
            </a:r>
            <a:r>
              <a:rPr dirty="0">
                <a:solidFill>
                  <a:srgbClr val="FFFFFF"/>
                </a:solidFill>
                <a:cs typeface="Georgia"/>
              </a:rPr>
              <a:t> </a:t>
            </a:r>
            <a:r>
              <a:rPr spc="105" dirty="0">
                <a:solidFill>
                  <a:srgbClr val="FFFFFF"/>
                </a:solidFill>
                <a:cs typeface="Georgia"/>
              </a:rPr>
              <a:t>established</a:t>
            </a:r>
            <a:r>
              <a:rPr spc="-70" dirty="0">
                <a:solidFill>
                  <a:srgbClr val="FFFFFF"/>
                </a:solidFill>
                <a:cs typeface="Georgia"/>
              </a:rPr>
              <a:t> </a:t>
            </a:r>
            <a:r>
              <a:rPr dirty="0">
                <a:solidFill>
                  <a:srgbClr val="FFFFFF"/>
                </a:solidFill>
                <a:cs typeface="Georgia"/>
              </a:rPr>
              <a:t>for</a:t>
            </a:r>
            <a:r>
              <a:rPr spc="35" dirty="0">
                <a:solidFill>
                  <a:srgbClr val="FFFFFF"/>
                </a:solidFill>
                <a:cs typeface="Georgia"/>
              </a:rPr>
              <a:t> </a:t>
            </a:r>
            <a:r>
              <a:rPr spc="285" dirty="0">
                <a:solidFill>
                  <a:srgbClr val="FFFFFF"/>
                </a:solidFill>
                <a:cs typeface="Georgia"/>
              </a:rPr>
              <a:t>each</a:t>
            </a:r>
            <a:r>
              <a:rPr spc="5" dirty="0">
                <a:solidFill>
                  <a:srgbClr val="FFFFFF"/>
                </a:solidFill>
                <a:cs typeface="Georgia"/>
              </a:rPr>
              <a:t> </a:t>
            </a:r>
            <a:r>
              <a:rPr spc="145" dirty="0">
                <a:solidFill>
                  <a:srgbClr val="FFFFFF"/>
                </a:solidFill>
                <a:cs typeface="Georgia"/>
              </a:rPr>
              <a:t>connection,  </a:t>
            </a:r>
            <a:r>
              <a:rPr spc="35" dirty="0">
                <a:solidFill>
                  <a:srgbClr val="FFFFFF"/>
                </a:solidFill>
                <a:cs typeface="Georgia"/>
              </a:rPr>
              <a:t>circuit </a:t>
            </a:r>
            <a:r>
              <a:rPr spc="80" dirty="0">
                <a:solidFill>
                  <a:srgbClr val="FFFFFF"/>
                </a:solidFill>
                <a:cs typeface="Georgia"/>
              </a:rPr>
              <a:t>switching </a:t>
            </a:r>
            <a:r>
              <a:rPr spc="-110" dirty="0">
                <a:solidFill>
                  <a:srgbClr val="FFFFFF"/>
                </a:solidFill>
                <a:cs typeface="Georgia"/>
              </a:rPr>
              <a:t>is </a:t>
            </a:r>
            <a:r>
              <a:rPr spc="145" dirty="0">
                <a:solidFill>
                  <a:srgbClr val="FFFFFF"/>
                </a:solidFill>
                <a:cs typeface="Georgia"/>
              </a:rPr>
              <a:t>more</a:t>
            </a:r>
            <a:r>
              <a:rPr spc="-254" dirty="0">
                <a:solidFill>
                  <a:srgbClr val="FFFFFF"/>
                </a:solidFill>
                <a:cs typeface="Georgia"/>
              </a:rPr>
              <a:t> </a:t>
            </a:r>
            <a:r>
              <a:rPr spc="125" dirty="0">
                <a:solidFill>
                  <a:srgbClr val="FFFFFF"/>
                </a:solidFill>
                <a:cs typeface="Georgia"/>
              </a:rPr>
              <a:t>expensive.</a:t>
            </a:r>
            <a:endParaRPr dirty="0">
              <a:cs typeface="Georgia"/>
            </a:endParaRPr>
          </a:p>
          <a:p>
            <a:pPr marL="355600" marR="64135" indent="-343535"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spc="110" dirty="0">
                <a:solidFill>
                  <a:srgbClr val="FFFFFF"/>
                </a:solidFill>
                <a:cs typeface="Georgia"/>
              </a:rPr>
              <a:t>Even</a:t>
            </a:r>
            <a:r>
              <a:rPr spc="-145" dirty="0">
                <a:solidFill>
                  <a:srgbClr val="FFFFFF"/>
                </a:solidFill>
                <a:cs typeface="Georgia"/>
              </a:rPr>
              <a:t> </a:t>
            </a:r>
            <a:r>
              <a:rPr spc="-80" dirty="0">
                <a:solidFill>
                  <a:srgbClr val="FFFFFF"/>
                </a:solidFill>
                <a:cs typeface="Georgia"/>
              </a:rPr>
              <a:t>if</a:t>
            </a:r>
            <a:r>
              <a:rPr spc="5" dirty="0">
                <a:solidFill>
                  <a:srgbClr val="FFFFFF"/>
                </a:solidFill>
                <a:cs typeface="Georgia"/>
              </a:rPr>
              <a:t> </a:t>
            </a:r>
            <a:r>
              <a:rPr spc="120" dirty="0">
                <a:solidFill>
                  <a:srgbClr val="FFFFFF"/>
                </a:solidFill>
                <a:cs typeface="Georgia"/>
              </a:rPr>
              <a:t>there</a:t>
            </a:r>
            <a:r>
              <a:rPr spc="-70"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30" dirty="0">
                <a:solidFill>
                  <a:srgbClr val="FFFFFF"/>
                </a:solidFill>
                <a:cs typeface="Georgia"/>
              </a:rPr>
              <a:t>no</a:t>
            </a:r>
            <a:r>
              <a:rPr spc="140" dirty="0">
                <a:solidFill>
                  <a:srgbClr val="FFFFFF"/>
                </a:solidFill>
                <a:cs typeface="Georgia"/>
              </a:rPr>
              <a:t> </a:t>
            </a:r>
            <a:r>
              <a:rPr spc="20" dirty="0">
                <a:solidFill>
                  <a:srgbClr val="FFFFFF"/>
                </a:solidFill>
                <a:cs typeface="Georgia"/>
              </a:rPr>
              <a:t>transfer</a:t>
            </a:r>
            <a:r>
              <a:rPr spc="-40" dirty="0">
                <a:solidFill>
                  <a:srgbClr val="FFFFFF"/>
                </a:solidFill>
                <a:cs typeface="Georgia"/>
              </a:rPr>
              <a:t> </a:t>
            </a:r>
            <a:r>
              <a:rPr spc="125" dirty="0">
                <a:solidFill>
                  <a:srgbClr val="FFFFFF"/>
                </a:solidFill>
                <a:cs typeface="Georgia"/>
              </a:rPr>
              <a:t>of</a:t>
            </a:r>
            <a:r>
              <a:rPr spc="85" dirty="0">
                <a:solidFill>
                  <a:srgbClr val="FFFFFF"/>
                </a:solidFill>
                <a:cs typeface="Georgia"/>
              </a:rPr>
              <a:t> </a:t>
            </a:r>
            <a:r>
              <a:rPr spc="204" dirty="0">
                <a:solidFill>
                  <a:srgbClr val="FFFFFF"/>
                </a:solidFill>
                <a:cs typeface="Georgia"/>
              </a:rPr>
              <a:t>data,</a:t>
            </a:r>
            <a:r>
              <a:rPr spc="-70"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80" dirty="0">
                <a:solidFill>
                  <a:srgbClr val="FFFFFF"/>
                </a:solidFill>
                <a:cs typeface="Georgia"/>
              </a:rPr>
              <a:t>link</a:t>
            </a:r>
            <a:r>
              <a:rPr spc="5"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00" dirty="0">
                <a:solidFill>
                  <a:srgbClr val="FFFFFF"/>
                </a:solidFill>
                <a:cs typeface="Georgia"/>
              </a:rPr>
              <a:t>still</a:t>
            </a:r>
            <a:r>
              <a:rPr spc="-140" dirty="0">
                <a:solidFill>
                  <a:srgbClr val="FFFFFF"/>
                </a:solidFill>
                <a:cs typeface="Georgia"/>
              </a:rPr>
              <a:t> </a:t>
            </a:r>
            <a:r>
              <a:rPr spc="125" dirty="0">
                <a:solidFill>
                  <a:srgbClr val="FFFFFF"/>
                </a:solidFill>
                <a:cs typeface="Georgia"/>
              </a:rPr>
              <a:t>maintained</a:t>
            </a:r>
            <a:r>
              <a:rPr spc="-145" dirty="0">
                <a:solidFill>
                  <a:srgbClr val="FFFFFF"/>
                </a:solidFill>
                <a:cs typeface="Georgia"/>
              </a:rPr>
              <a:t> </a:t>
            </a:r>
            <a:r>
              <a:rPr spc="-40" dirty="0">
                <a:solidFill>
                  <a:srgbClr val="FFFFFF"/>
                </a:solidFill>
                <a:cs typeface="Georgia"/>
              </a:rPr>
              <a:t>until</a:t>
            </a:r>
            <a:r>
              <a:rPr spc="-65" dirty="0">
                <a:solidFill>
                  <a:srgbClr val="FFFFFF"/>
                </a:solidFill>
                <a:cs typeface="Georgia"/>
              </a:rPr>
              <a:t> </a:t>
            </a:r>
            <a:r>
              <a:rPr spc="-75" dirty="0">
                <a:solidFill>
                  <a:srgbClr val="FFFFFF"/>
                </a:solidFill>
                <a:cs typeface="Georgia"/>
              </a:rPr>
              <a:t>it</a:t>
            </a:r>
            <a:r>
              <a:rPr spc="30" dirty="0">
                <a:solidFill>
                  <a:srgbClr val="FFFFFF"/>
                </a:solidFill>
                <a:cs typeface="Georgia"/>
              </a:rPr>
              <a:t> </a:t>
            </a:r>
            <a:r>
              <a:rPr spc="-110" dirty="0">
                <a:solidFill>
                  <a:srgbClr val="FFFFFF"/>
                </a:solidFill>
                <a:cs typeface="Georgia"/>
              </a:rPr>
              <a:t>is  </a:t>
            </a:r>
            <a:r>
              <a:rPr spc="110" dirty="0">
                <a:solidFill>
                  <a:srgbClr val="FFFFFF"/>
                </a:solidFill>
                <a:cs typeface="Georgia"/>
              </a:rPr>
              <a:t>terminated </a:t>
            </a:r>
            <a:r>
              <a:rPr spc="165" dirty="0">
                <a:solidFill>
                  <a:srgbClr val="FFFFFF"/>
                </a:solidFill>
                <a:cs typeface="Georgia"/>
              </a:rPr>
              <a:t>by </a:t>
            </a:r>
            <a:r>
              <a:rPr spc="-5" dirty="0">
                <a:solidFill>
                  <a:srgbClr val="FFFFFF"/>
                </a:solidFill>
                <a:cs typeface="Georgia"/>
              </a:rPr>
              <a:t>users. </a:t>
            </a:r>
            <a:r>
              <a:rPr spc="-10" dirty="0">
                <a:solidFill>
                  <a:srgbClr val="FFFFFF"/>
                </a:solidFill>
                <a:cs typeface="Georgia"/>
              </a:rPr>
              <a:t>By </a:t>
            </a:r>
            <a:r>
              <a:rPr spc="-35" dirty="0">
                <a:solidFill>
                  <a:srgbClr val="FFFFFF"/>
                </a:solidFill>
                <a:cs typeface="Georgia"/>
              </a:rPr>
              <a:t>this </a:t>
            </a:r>
            <a:r>
              <a:rPr spc="140" dirty="0">
                <a:solidFill>
                  <a:srgbClr val="FFFFFF"/>
                </a:solidFill>
                <a:cs typeface="Georgia"/>
              </a:rPr>
              <a:t>channel </a:t>
            </a:r>
            <a:r>
              <a:rPr spc="65" dirty="0">
                <a:solidFill>
                  <a:srgbClr val="FFFFFF"/>
                </a:solidFill>
                <a:cs typeface="Georgia"/>
              </a:rPr>
              <a:t>remains </a:t>
            </a:r>
            <a:r>
              <a:rPr spc="135" dirty="0">
                <a:solidFill>
                  <a:srgbClr val="FFFFFF"/>
                </a:solidFill>
                <a:cs typeface="Georgia"/>
              </a:rPr>
              <a:t>ideal </a:t>
            </a:r>
            <a:r>
              <a:rPr dirty="0">
                <a:solidFill>
                  <a:srgbClr val="FFFFFF"/>
                </a:solidFill>
                <a:cs typeface="Georgia"/>
              </a:rPr>
              <a:t>for </a:t>
            </a:r>
            <a:r>
              <a:rPr spc="375" dirty="0">
                <a:solidFill>
                  <a:srgbClr val="FFFFFF"/>
                </a:solidFill>
                <a:cs typeface="Georgia"/>
              </a:rPr>
              <a:t>a </a:t>
            </a:r>
            <a:r>
              <a:rPr spc="125" dirty="0">
                <a:solidFill>
                  <a:srgbClr val="FFFFFF"/>
                </a:solidFill>
                <a:cs typeface="Georgia"/>
              </a:rPr>
              <a:t>long </a:t>
            </a:r>
            <a:r>
              <a:rPr spc="110" dirty="0">
                <a:solidFill>
                  <a:srgbClr val="FFFFFF"/>
                </a:solidFill>
                <a:cs typeface="Georgia"/>
              </a:rPr>
              <a:t>time  </a:t>
            </a:r>
            <a:r>
              <a:rPr spc="135" dirty="0">
                <a:solidFill>
                  <a:srgbClr val="FFFFFF"/>
                </a:solidFill>
                <a:cs typeface="Georgia"/>
              </a:rPr>
              <a:t>thereby</a:t>
            </a:r>
            <a:r>
              <a:rPr spc="-75" dirty="0">
                <a:solidFill>
                  <a:srgbClr val="FFFFFF"/>
                </a:solidFill>
                <a:cs typeface="Georgia"/>
              </a:rPr>
              <a:t> </a:t>
            </a:r>
            <a:r>
              <a:rPr spc="120" dirty="0">
                <a:solidFill>
                  <a:srgbClr val="FFFFFF"/>
                </a:solidFill>
                <a:cs typeface="Georgia"/>
              </a:rPr>
              <a:t>making</a:t>
            </a:r>
            <a:r>
              <a:rPr spc="-120" dirty="0">
                <a:solidFill>
                  <a:srgbClr val="FFFFFF"/>
                </a:solidFill>
                <a:cs typeface="Georgia"/>
              </a:rPr>
              <a:t> </a:t>
            </a:r>
            <a:r>
              <a:rPr spc="35" dirty="0">
                <a:solidFill>
                  <a:srgbClr val="FFFFFF"/>
                </a:solidFill>
                <a:cs typeface="Georgia"/>
              </a:rPr>
              <a:t>circuit</a:t>
            </a:r>
            <a:r>
              <a:rPr spc="25" dirty="0">
                <a:solidFill>
                  <a:srgbClr val="FFFFFF"/>
                </a:solidFill>
                <a:cs typeface="Georgia"/>
              </a:rPr>
              <a:t> </a:t>
            </a:r>
            <a:r>
              <a:rPr spc="80" dirty="0">
                <a:solidFill>
                  <a:srgbClr val="FFFFFF"/>
                </a:solidFill>
                <a:cs typeface="Georgia"/>
              </a:rPr>
              <a:t>switching</a:t>
            </a:r>
            <a:r>
              <a:rPr spc="-120" dirty="0">
                <a:solidFill>
                  <a:srgbClr val="FFFFFF"/>
                </a:solidFill>
                <a:cs typeface="Georgia"/>
              </a:rPr>
              <a:t> </a:t>
            </a:r>
            <a:r>
              <a:rPr spc="55" dirty="0">
                <a:solidFill>
                  <a:srgbClr val="FFFFFF"/>
                </a:solidFill>
                <a:cs typeface="Georgia"/>
              </a:rPr>
              <a:t>inefficient.</a:t>
            </a:r>
            <a:endParaRPr dirty="0">
              <a:cs typeface="Georgia"/>
            </a:endParaRPr>
          </a:p>
          <a:p>
            <a:pPr marL="298450" indent="-285750" algn="just">
              <a:lnSpc>
                <a:spcPct val="100000"/>
              </a:lnSpc>
              <a:spcBef>
                <a:spcPts val="1060"/>
              </a:spcBef>
              <a:buClr>
                <a:schemeClr val="bg2">
                  <a:lumMod val="60000"/>
                  <a:lumOff val="40000"/>
                </a:schemeClr>
              </a:buClr>
              <a:buFont typeface="Wingdings 3" panose="05040102010807070707" pitchFamily="18" charset="2"/>
              <a:buChar char="u"/>
              <a:tabLst>
                <a:tab pos="355600" algn="l"/>
              </a:tabLst>
            </a:pPr>
            <a:r>
              <a:rPr spc="210" dirty="0">
                <a:solidFill>
                  <a:srgbClr val="FFFFFF"/>
                </a:solidFill>
                <a:cs typeface="Georgia"/>
              </a:rPr>
              <a:t>Dedicated</a:t>
            </a:r>
            <a:r>
              <a:rPr spc="-225" dirty="0">
                <a:solidFill>
                  <a:srgbClr val="FFFFFF"/>
                </a:solidFill>
                <a:cs typeface="Georgia"/>
              </a:rPr>
              <a:t> </a:t>
            </a:r>
            <a:r>
              <a:rPr spc="114" dirty="0">
                <a:solidFill>
                  <a:srgbClr val="FFFFFF"/>
                </a:solidFill>
                <a:cs typeface="Georgia"/>
              </a:rPr>
              <a:t>channels</a:t>
            </a:r>
            <a:r>
              <a:rPr spc="75" dirty="0">
                <a:solidFill>
                  <a:srgbClr val="FFFFFF"/>
                </a:solidFill>
                <a:cs typeface="Georgia"/>
              </a:rPr>
              <a:t> </a:t>
            </a:r>
            <a:r>
              <a:rPr spc="60" dirty="0">
                <a:solidFill>
                  <a:srgbClr val="FFFFFF"/>
                </a:solidFill>
                <a:cs typeface="Georgia"/>
              </a:rPr>
              <a:t>require</a:t>
            </a:r>
            <a:r>
              <a:rPr dirty="0">
                <a:solidFill>
                  <a:srgbClr val="FFFFFF"/>
                </a:solidFill>
                <a:cs typeface="Georgia"/>
              </a:rPr>
              <a:t> </a:t>
            </a:r>
            <a:r>
              <a:rPr spc="145" dirty="0">
                <a:solidFill>
                  <a:srgbClr val="FFFFFF"/>
                </a:solidFill>
                <a:cs typeface="Georgia"/>
              </a:rPr>
              <a:t>more</a:t>
            </a:r>
            <a:r>
              <a:rPr spc="-80" dirty="0">
                <a:solidFill>
                  <a:srgbClr val="FFFFFF"/>
                </a:solidFill>
                <a:cs typeface="Georgia"/>
              </a:rPr>
              <a:t> </a:t>
            </a:r>
            <a:r>
              <a:rPr spc="130" dirty="0">
                <a:solidFill>
                  <a:srgbClr val="FFFFFF"/>
                </a:solidFill>
                <a:cs typeface="Georgia"/>
              </a:rPr>
              <a:t>bandwidth.</a:t>
            </a:r>
            <a:endParaRPr dirty="0">
              <a:cs typeface="Georgia"/>
            </a:endParaRPr>
          </a:p>
        </p:txBody>
      </p:sp>
      <p:sp>
        <p:nvSpPr>
          <p:cNvPr id="5" name="Slide Number Placeholder 4">
            <a:extLst>
              <a:ext uri="{FF2B5EF4-FFF2-40B4-BE49-F238E27FC236}">
                <a16:creationId xmlns:a16="http://schemas.microsoft.com/office/drawing/2014/main" id="{87057544-EED5-5B3B-0C27-2D10F2DF65A2}"/>
              </a:ext>
            </a:extLst>
          </p:cNvPr>
          <p:cNvSpPr>
            <a:spLocks noGrp="1"/>
          </p:cNvSpPr>
          <p:nvPr>
            <p:ph type="sldNum" sz="quarter" idx="12"/>
          </p:nvPr>
        </p:nvSpPr>
        <p:spPr/>
        <p:txBody>
          <a:bodyPr/>
          <a:lstStyle/>
          <a:p>
            <a:fld id="{B38DACB5-71A6-497D-9391-3A4BF49B0DC9}" type="slidenum">
              <a:rPr lang="en-US" smtClean="0"/>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6296749" cy="659796"/>
          </a:xfrm>
          <a:prstGeom prst="rect">
            <a:avLst/>
          </a:prstGeom>
        </p:spPr>
        <p:txBody>
          <a:bodyPr vert="horz" wrap="square" lIns="0" tIns="13335" rIns="0" bIns="0" rtlCol="0">
            <a:spAutoFit/>
          </a:bodyPr>
          <a:lstStyle/>
          <a:p>
            <a:pPr marL="12700">
              <a:lnSpc>
                <a:spcPct val="100000"/>
              </a:lnSpc>
              <a:spcBef>
                <a:spcPts val="105"/>
              </a:spcBef>
            </a:pPr>
            <a:r>
              <a:rPr sz="4200" spc="320" dirty="0"/>
              <a:t>Packet</a:t>
            </a:r>
            <a:r>
              <a:rPr sz="4200" spc="180" dirty="0"/>
              <a:t> </a:t>
            </a:r>
            <a:r>
              <a:rPr sz="4200" spc="110" dirty="0"/>
              <a:t>Switching</a:t>
            </a:r>
            <a:endParaRPr sz="4200" dirty="0"/>
          </a:p>
        </p:txBody>
      </p:sp>
      <p:sp>
        <p:nvSpPr>
          <p:cNvPr id="6" name="object 6"/>
          <p:cNvSpPr/>
          <p:nvPr/>
        </p:nvSpPr>
        <p:spPr>
          <a:xfrm>
            <a:off x="6265926" y="4089337"/>
            <a:ext cx="4297283" cy="2547999"/>
          </a:xfrm>
          <a:prstGeom prst="rect">
            <a:avLst/>
          </a:prstGeom>
          <a:blipFill>
            <a:blip r:embed="rId2"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38533ACF-6906-452D-84E0-844BB81B5FF7}"/>
              </a:ext>
            </a:extLst>
          </p:cNvPr>
          <p:cNvSpPr txBox="1"/>
          <p:nvPr/>
        </p:nvSpPr>
        <p:spPr>
          <a:xfrm>
            <a:off x="938552" y="1807807"/>
            <a:ext cx="8176259" cy="1791516"/>
          </a:xfrm>
          <a:prstGeom prst="rect">
            <a:avLst/>
          </a:prstGeom>
        </p:spPr>
        <p:txBody>
          <a:bodyPr vert="horz" wrap="square" lIns="0" tIns="135890" rIns="0" bIns="0" rtlCol="0">
            <a:spAutoFit/>
          </a:bodyPr>
          <a:lstStyle/>
          <a:p>
            <a:pPr marL="298450" indent="-285750" algn="just">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40" dirty="0">
                <a:solidFill>
                  <a:srgbClr val="FFFFFF"/>
                </a:solidFill>
                <a:cs typeface="Georgia"/>
              </a:rPr>
              <a:t>In</a:t>
            </a:r>
            <a:r>
              <a:rPr spc="75" dirty="0">
                <a:solidFill>
                  <a:srgbClr val="FFFFFF"/>
                </a:solidFill>
                <a:cs typeface="Georgia"/>
              </a:rPr>
              <a:t> </a:t>
            </a:r>
            <a:r>
              <a:rPr spc="170" dirty="0">
                <a:solidFill>
                  <a:srgbClr val="FFFFFF"/>
                </a:solidFill>
                <a:cs typeface="Georgia"/>
              </a:rPr>
              <a:t>Packet</a:t>
            </a:r>
            <a:r>
              <a:rPr spc="-45" dirty="0">
                <a:solidFill>
                  <a:srgbClr val="FFFFFF"/>
                </a:solidFill>
                <a:cs typeface="Georgia"/>
              </a:rPr>
              <a:t> </a:t>
            </a:r>
            <a:r>
              <a:rPr spc="70" dirty="0">
                <a:solidFill>
                  <a:srgbClr val="FFFFFF"/>
                </a:solidFill>
                <a:cs typeface="Georgia"/>
              </a:rPr>
              <a:t>Switching,</a:t>
            </a:r>
            <a:r>
              <a:rPr spc="-150" dirty="0">
                <a:solidFill>
                  <a:srgbClr val="FFFFFF"/>
                </a:solidFill>
                <a:cs typeface="Georgia"/>
              </a:rPr>
              <a:t> </a:t>
            </a:r>
            <a:r>
              <a:rPr spc="160" dirty="0">
                <a:solidFill>
                  <a:srgbClr val="FFFFFF"/>
                </a:solidFill>
                <a:cs typeface="Georgia"/>
              </a:rPr>
              <a:t>messages</a:t>
            </a:r>
            <a:r>
              <a:rPr spc="-70" dirty="0">
                <a:solidFill>
                  <a:srgbClr val="FFFFFF"/>
                </a:solidFill>
                <a:cs typeface="Georgia"/>
              </a:rPr>
              <a:t> </a:t>
            </a:r>
            <a:r>
              <a:rPr spc="155" dirty="0">
                <a:solidFill>
                  <a:srgbClr val="FFFFFF"/>
                </a:solidFill>
                <a:cs typeface="Georgia"/>
              </a:rPr>
              <a:t>are</a:t>
            </a:r>
            <a:r>
              <a:rPr spc="70" dirty="0">
                <a:solidFill>
                  <a:srgbClr val="FFFFFF"/>
                </a:solidFill>
                <a:cs typeface="Georgia"/>
              </a:rPr>
              <a:t> </a:t>
            </a:r>
            <a:r>
              <a:rPr spc="114" dirty="0">
                <a:solidFill>
                  <a:srgbClr val="FFFFFF"/>
                </a:solidFill>
                <a:cs typeface="Georgia"/>
              </a:rPr>
              <a:t>broken</a:t>
            </a:r>
            <a:r>
              <a:rPr spc="-70" dirty="0">
                <a:solidFill>
                  <a:srgbClr val="FFFFFF"/>
                </a:solidFill>
                <a:cs typeface="Georgia"/>
              </a:rPr>
              <a:t> </a:t>
            </a:r>
            <a:r>
              <a:rPr spc="140" dirty="0">
                <a:solidFill>
                  <a:srgbClr val="FFFFFF"/>
                </a:solidFill>
                <a:cs typeface="Georgia"/>
              </a:rPr>
              <a:t>up</a:t>
            </a:r>
            <a:r>
              <a:rPr spc="5" dirty="0">
                <a:solidFill>
                  <a:srgbClr val="FFFFFF"/>
                </a:solidFill>
                <a:cs typeface="Georgia"/>
              </a:rPr>
              <a:t> </a:t>
            </a:r>
            <a:r>
              <a:rPr spc="45" dirty="0">
                <a:solidFill>
                  <a:srgbClr val="FFFFFF"/>
                </a:solidFill>
                <a:cs typeface="Georgia"/>
              </a:rPr>
              <a:t>into</a:t>
            </a:r>
            <a:r>
              <a:rPr spc="-10" dirty="0">
                <a:solidFill>
                  <a:srgbClr val="FFFFFF"/>
                </a:solidFill>
                <a:cs typeface="Georgia"/>
              </a:rPr>
              <a:t> </a:t>
            </a:r>
            <a:r>
              <a:rPr spc="175" dirty="0">
                <a:solidFill>
                  <a:srgbClr val="FFFFFF"/>
                </a:solidFill>
                <a:cs typeface="Georgia"/>
              </a:rPr>
              <a:t>packets</a:t>
            </a:r>
            <a:endParaRPr dirty="0">
              <a:cs typeface="Georgia"/>
            </a:endParaRPr>
          </a:p>
          <a:p>
            <a:pPr marL="355600" marR="138430"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 pos="4559300" algn="l"/>
              </a:tabLst>
            </a:pPr>
            <a:r>
              <a:rPr spc="125" dirty="0">
                <a:solidFill>
                  <a:srgbClr val="FFFFFF"/>
                </a:solidFill>
                <a:cs typeface="Georgia"/>
              </a:rPr>
              <a:t>Each of which</a:t>
            </a:r>
            <a:r>
              <a:rPr spc="-360" dirty="0">
                <a:solidFill>
                  <a:srgbClr val="FFFFFF"/>
                </a:solidFill>
                <a:cs typeface="Georgia"/>
              </a:rPr>
              <a:t> </a:t>
            </a:r>
            <a:r>
              <a:rPr spc="90" dirty="0">
                <a:solidFill>
                  <a:srgbClr val="FFFFFF"/>
                </a:solidFill>
                <a:cs typeface="Georgia"/>
              </a:rPr>
              <a:t>includes </a:t>
            </a:r>
            <a:r>
              <a:rPr spc="375" dirty="0">
                <a:solidFill>
                  <a:srgbClr val="FFFFFF"/>
                </a:solidFill>
                <a:cs typeface="Georgia"/>
              </a:rPr>
              <a:t>a</a:t>
            </a:r>
            <a:r>
              <a:rPr spc="95" dirty="0">
                <a:solidFill>
                  <a:srgbClr val="FFFFFF"/>
                </a:solidFill>
                <a:cs typeface="Georgia"/>
              </a:rPr>
              <a:t> </a:t>
            </a:r>
            <a:r>
              <a:rPr spc="195" dirty="0">
                <a:solidFill>
                  <a:srgbClr val="FFFFFF"/>
                </a:solidFill>
                <a:cs typeface="Georgia"/>
              </a:rPr>
              <a:t>header</a:t>
            </a:r>
            <a:r>
              <a:rPr spc="195" dirty="0">
                <a:solidFill>
                  <a:srgbClr val="FFFFFF"/>
                </a:solidFill>
                <a:cs typeface="Times New Roman"/>
              </a:rPr>
              <a:t>	</a:t>
            </a:r>
            <a:r>
              <a:rPr spc="55" dirty="0">
                <a:solidFill>
                  <a:srgbClr val="FFFFFF"/>
                </a:solidFill>
                <a:cs typeface="Georgia"/>
              </a:rPr>
              <a:t>with</a:t>
            </a:r>
            <a:r>
              <a:rPr spc="-155" dirty="0">
                <a:solidFill>
                  <a:srgbClr val="FFFFFF"/>
                </a:solidFill>
                <a:cs typeface="Georgia"/>
              </a:rPr>
              <a:t> </a:t>
            </a:r>
            <a:r>
              <a:rPr spc="105" dirty="0">
                <a:solidFill>
                  <a:srgbClr val="FFFFFF"/>
                </a:solidFill>
                <a:cs typeface="Georgia"/>
              </a:rPr>
              <a:t>source,</a:t>
            </a:r>
            <a:r>
              <a:rPr spc="-5" dirty="0">
                <a:solidFill>
                  <a:srgbClr val="FFFFFF"/>
                </a:solidFill>
                <a:cs typeface="Georgia"/>
              </a:rPr>
              <a:t> </a:t>
            </a:r>
            <a:r>
              <a:rPr spc="85" dirty="0">
                <a:solidFill>
                  <a:srgbClr val="FFFFFF"/>
                </a:solidFill>
                <a:cs typeface="Georgia"/>
              </a:rPr>
              <a:t>destination</a:t>
            </a:r>
            <a:r>
              <a:rPr spc="-155" dirty="0">
                <a:solidFill>
                  <a:srgbClr val="FFFFFF"/>
                </a:solidFill>
                <a:cs typeface="Georgia"/>
              </a:rPr>
              <a:t> </a:t>
            </a:r>
            <a:r>
              <a:rPr spc="195" dirty="0">
                <a:solidFill>
                  <a:srgbClr val="FFFFFF"/>
                </a:solidFill>
                <a:cs typeface="Georgia"/>
              </a:rPr>
              <a:t>and  </a:t>
            </a:r>
            <a:r>
              <a:rPr spc="105" dirty="0">
                <a:solidFill>
                  <a:srgbClr val="FFFFFF"/>
                </a:solidFill>
                <a:cs typeface="Georgia"/>
              </a:rPr>
              <a:t>intermediate</a:t>
            </a:r>
            <a:r>
              <a:rPr spc="-5" dirty="0">
                <a:solidFill>
                  <a:srgbClr val="FFFFFF"/>
                </a:solidFill>
                <a:cs typeface="Georgia"/>
              </a:rPr>
              <a:t> </a:t>
            </a:r>
            <a:r>
              <a:rPr spc="225" dirty="0">
                <a:solidFill>
                  <a:srgbClr val="FFFFFF"/>
                </a:solidFill>
                <a:cs typeface="Georgia"/>
              </a:rPr>
              <a:t>node</a:t>
            </a:r>
            <a:r>
              <a:rPr spc="-5" dirty="0">
                <a:solidFill>
                  <a:srgbClr val="FFFFFF"/>
                </a:solidFill>
                <a:cs typeface="Georgia"/>
              </a:rPr>
              <a:t> </a:t>
            </a:r>
            <a:r>
              <a:rPr spc="110" dirty="0">
                <a:solidFill>
                  <a:srgbClr val="FFFFFF"/>
                </a:solidFill>
                <a:cs typeface="Georgia"/>
              </a:rPr>
              <a:t>address</a:t>
            </a:r>
            <a:r>
              <a:rPr spc="-145" dirty="0">
                <a:solidFill>
                  <a:srgbClr val="FFFFFF"/>
                </a:solidFill>
                <a:cs typeface="Georgia"/>
              </a:rPr>
              <a:t> </a:t>
            </a:r>
            <a:r>
              <a:rPr spc="45" dirty="0">
                <a:solidFill>
                  <a:srgbClr val="FFFFFF"/>
                </a:solidFill>
                <a:cs typeface="Georgia"/>
              </a:rPr>
              <a:t>information.</a:t>
            </a:r>
            <a:endParaRPr dirty="0">
              <a:cs typeface="Georgia"/>
            </a:endParaRPr>
          </a:p>
          <a:p>
            <a:pPr marL="355600" marR="5080" indent="-343535" algn="just">
              <a:lnSpc>
                <a:spcPct val="100000"/>
              </a:lnSpc>
              <a:spcBef>
                <a:spcPts val="1060"/>
              </a:spcBef>
              <a:buClr>
                <a:schemeClr val="bg2">
                  <a:lumMod val="60000"/>
                  <a:lumOff val="40000"/>
                </a:schemeClr>
              </a:buClr>
              <a:buFont typeface="Wingdings 3" panose="05040102010807070707" pitchFamily="18" charset="2"/>
              <a:buChar char="u"/>
              <a:tabLst>
                <a:tab pos="422275" algn="l"/>
              </a:tabLst>
            </a:pPr>
            <a:r>
              <a:rPr spc="35" dirty="0">
                <a:solidFill>
                  <a:srgbClr val="FFFFFF"/>
                </a:solidFill>
                <a:cs typeface="Georgia"/>
              </a:rPr>
              <a:t>Individual</a:t>
            </a:r>
            <a:r>
              <a:rPr spc="10" dirty="0">
                <a:solidFill>
                  <a:srgbClr val="FFFFFF"/>
                </a:solidFill>
                <a:cs typeface="Georgia"/>
              </a:rPr>
              <a:t> </a:t>
            </a:r>
            <a:r>
              <a:rPr spc="135" dirty="0">
                <a:solidFill>
                  <a:srgbClr val="FFFFFF"/>
                </a:solidFill>
                <a:cs typeface="Georgia"/>
              </a:rPr>
              <a:t>Packets</a:t>
            </a:r>
            <a:r>
              <a:rPr spc="-225" dirty="0">
                <a:solidFill>
                  <a:srgbClr val="FFFFFF"/>
                </a:solidFill>
                <a:cs typeface="Georgia"/>
              </a:rPr>
              <a:t> </a:t>
            </a:r>
            <a:r>
              <a:rPr spc="-45" dirty="0">
                <a:solidFill>
                  <a:srgbClr val="FFFFFF"/>
                </a:solidFill>
                <a:cs typeface="Georgia"/>
              </a:rPr>
              <a:t>in</a:t>
            </a:r>
            <a:r>
              <a:rPr spc="5" dirty="0">
                <a:solidFill>
                  <a:srgbClr val="FFFFFF"/>
                </a:solidFill>
                <a:cs typeface="Georgia"/>
              </a:rPr>
              <a:t> </a:t>
            </a:r>
            <a:r>
              <a:rPr spc="210" dirty="0">
                <a:solidFill>
                  <a:srgbClr val="FFFFFF"/>
                </a:solidFill>
                <a:cs typeface="Georgia"/>
              </a:rPr>
              <a:t>packet</a:t>
            </a:r>
            <a:r>
              <a:rPr spc="30" dirty="0">
                <a:solidFill>
                  <a:srgbClr val="FFFFFF"/>
                </a:solidFill>
                <a:cs typeface="Georgia"/>
              </a:rPr>
              <a:t> </a:t>
            </a:r>
            <a:r>
              <a:rPr spc="80" dirty="0">
                <a:solidFill>
                  <a:srgbClr val="FFFFFF"/>
                </a:solidFill>
                <a:cs typeface="Georgia"/>
              </a:rPr>
              <a:t>switching</a:t>
            </a:r>
            <a:r>
              <a:rPr spc="-120" dirty="0">
                <a:solidFill>
                  <a:srgbClr val="FFFFFF"/>
                </a:solidFill>
                <a:cs typeface="Georgia"/>
              </a:rPr>
              <a:t> </a:t>
            </a:r>
            <a:r>
              <a:rPr spc="145" dirty="0">
                <a:solidFill>
                  <a:srgbClr val="FFFFFF"/>
                </a:solidFill>
                <a:cs typeface="Georgia"/>
              </a:rPr>
              <a:t>technique</a:t>
            </a:r>
            <a:r>
              <a:rPr spc="-75" dirty="0">
                <a:solidFill>
                  <a:srgbClr val="FFFFFF"/>
                </a:solidFill>
                <a:cs typeface="Georgia"/>
              </a:rPr>
              <a:t> </a:t>
            </a:r>
            <a:r>
              <a:rPr spc="180" dirty="0">
                <a:solidFill>
                  <a:srgbClr val="FFFFFF"/>
                </a:solidFill>
                <a:cs typeface="Georgia"/>
              </a:rPr>
              <a:t>take</a:t>
            </a:r>
            <a:r>
              <a:rPr spc="-75" dirty="0">
                <a:solidFill>
                  <a:srgbClr val="FFFFFF"/>
                </a:solidFill>
                <a:cs typeface="Georgia"/>
              </a:rPr>
              <a:t> </a:t>
            </a:r>
            <a:r>
              <a:rPr spc="60" dirty="0">
                <a:solidFill>
                  <a:srgbClr val="FFFFFF"/>
                </a:solidFill>
                <a:cs typeface="Georgia"/>
              </a:rPr>
              <a:t>different  </a:t>
            </a:r>
            <a:r>
              <a:rPr spc="75" dirty="0">
                <a:solidFill>
                  <a:srgbClr val="FFFFFF"/>
                </a:solidFill>
                <a:cs typeface="Georgia"/>
              </a:rPr>
              <a:t>routes</a:t>
            </a:r>
            <a:r>
              <a:rPr spc="-75" dirty="0">
                <a:solidFill>
                  <a:srgbClr val="FFFFFF"/>
                </a:solidFill>
                <a:cs typeface="Georgia"/>
              </a:rPr>
              <a:t> </a:t>
            </a:r>
            <a:r>
              <a:rPr spc="150" dirty="0">
                <a:solidFill>
                  <a:srgbClr val="FFFFFF"/>
                </a:solidFill>
                <a:cs typeface="Georgia"/>
              </a:rPr>
              <a:t>to</a:t>
            </a:r>
            <a:r>
              <a:rPr spc="-90" dirty="0">
                <a:solidFill>
                  <a:srgbClr val="FFFFFF"/>
                </a:solidFill>
                <a:cs typeface="Georgia"/>
              </a:rPr>
              <a:t> </a:t>
            </a:r>
            <a:r>
              <a:rPr spc="185" dirty="0">
                <a:solidFill>
                  <a:srgbClr val="FFFFFF"/>
                </a:solidFill>
                <a:cs typeface="Georgia"/>
              </a:rPr>
              <a:t>reach</a:t>
            </a:r>
            <a:r>
              <a:rPr spc="80" dirty="0">
                <a:solidFill>
                  <a:srgbClr val="FFFFFF"/>
                </a:solidFill>
                <a:cs typeface="Georgia"/>
              </a:rPr>
              <a:t> </a:t>
            </a:r>
            <a:r>
              <a:rPr spc="20" dirty="0">
                <a:solidFill>
                  <a:srgbClr val="FFFFFF"/>
                </a:solidFill>
                <a:cs typeface="Georgia"/>
              </a:rPr>
              <a:t>their</a:t>
            </a:r>
            <a:r>
              <a:rPr spc="-120" dirty="0">
                <a:solidFill>
                  <a:srgbClr val="FFFFFF"/>
                </a:solidFill>
                <a:cs typeface="Georgia"/>
              </a:rPr>
              <a:t> </a:t>
            </a:r>
            <a:r>
              <a:rPr spc="145" dirty="0">
                <a:solidFill>
                  <a:srgbClr val="FFFFFF"/>
                </a:solidFill>
                <a:cs typeface="Georgia"/>
              </a:rPr>
              <a:t>respective</a:t>
            </a:r>
            <a:r>
              <a:rPr dirty="0">
                <a:solidFill>
                  <a:srgbClr val="FFFFFF"/>
                </a:solidFill>
                <a:cs typeface="Georgia"/>
              </a:rPr>
              <a:t> </a:t>
            </a:r>
            <a:r>
              <a:rPr spc="65" dirty="0">
                <a:solidFill>
                  <a:srgbClr val="FFFFFF"/>
                </a:solidFill>
                <a:cs typeface="Georgia"/>
              </a:rPr>
              <a:t>destination</a:t>
            </a:r>
            <a:endParaRPr dirty="0">
              <a:cs typeface="Georgia"/>
            </a:endParaRPr>
          </a:p>
        </p:txBody>
      </p:sp>
      <p:sp>
        <p:nvSpPr>
          <p:cNvPr id="4" name="Slide Number Placeholder 3">
            <a:extLst>
              <a:ext uri="{FF2B5EF4-FFF2-40B4-BE49-F238E27FC236}">
                <a16:creationId xmlns:a16="http://schemas.microsoft.com/office/drawing/2014/main" id="{D61A3DD0-E1C4-70F2-DDD2-89EF31207999}"/>
              </a:ext>
            </a:extLst>
          </p:cNvPr>
          <p:cNvSpPr>
            <a:spLocks noGrp="1"/>
          </p:cNvSpPr>
          <p:nvPr>
            <p:ph type="sldNum" sz="quarter" idx="12"/>
          </p:nvPr>
        </p:nvSpPr>
        <p:spPr/>
        <p:txBody>
          <a:bodyPr/>
          <a:lstStyle/>
          <a:p>
            <a:fld id="{B38DACB5-71A6-497D-9391-3A4BF49B0DC9}" type="slidenum">
              <a:rPr lang="en-US" smtClean="0"/>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8465185" cy="666750"/>
          </a:xfrm>
          <a:prstGeom prst="rect">
            <a:avLst/>
          </a:prstGeom>
        </p:spPr>
        <p:txBody>
          <a:bodyPr vert="horz" wrap="square" lIns="0" tIns="13335" rIns="0" bIns="0" rtlCol="0">
            <a:spAutoFit/>
          </a:bodyPr>
          <a:lstStyle/>
          <a:p>
            <a:pPr marL="12700">
              <a:lnSpc>
                <a:spcPct val="100000"/>
              </a:lnSpc>
              <a:spcBef>
                <a:spcPts val="105"/>
              </a:spcBef>
            </a:pPr>
            <a:r>
              <a:rPr sz="4200" spc="345" dirty="0"/>
              <a:t>Advantages </a:t>
            </a:r>
            <a:r>
              <a:rPr sz="4200" spc="229" dirty="0"/>
              <a:t>of </a:t>
            </a:r>
            <a:r>
              <a:rPr sz="4200" spc="320" dirty="0"/>
              <a:t>Packet</a:t>
            </a:r>
            <a:r>
              <a:rPr sz="4200" spc="114" dirty="0"/>
              <a:t> </a:t>
            </a:r>
            <a:r>
              <a:rPr sz="4200" spc="110" dirty="0"/>
              <a:t>Switching</a:t>
            </a:r>
            <a:endParaRPr sz="4200"/>
          </a:p>
        </p:txBody>
      </p:sp>
      <p:sp>
        <p:nvSpPr>
          <p:cNvPr id="3" name="object 3"/>
          <p:cNvSpPr txBox="1"/>
          <p:nvPr/>
        </p:nvSpPr>
        <p:spPr>
          <a:xfrm>
            <a:off x="1183009" y="2079049"/>
            <a:ext cx="8693150" cy="3311804"/>
          </a:xfrm>
          <a:prstGeom prst="rect">
            <a:avLst/>
          </a:prstGeom>
        </p:spPr>
        <p:txBody>
          <a:bodyPr vert="horz" wrap="square" lIns="0" tIns="15875" rIns="0" bIns="0" rtlCol="0">
            <a:spAutoFit/>
          </a:bodyPr>
          <a:lstStyle/>
          <a:p>
            <a:pPr marL="355600" marR="5080" indent="-343535" algn="just">
              <a:lnSpc>
                <a:spcPct val="100000"/>
              </a:lnSpc>
              <a:spcBef>
                <a:spcPts val="125"/>
              </a:spcBef>
              <a:buClr>
                <a:schemeClr val="bg2">
                  <a:lumMod val="60000"/>
                  <a:lumOff val="40000"/>
                </a:schemeClr>
              </a:buClr>
              <a:buFont typeface="Wingdings 3" panose="05040102010807070707" pitchFamily="18" charset="2"/>
              <a:buChar char="u"/>
              <a:tabLst>
                <a:tab pos="355600" algn="l"/>
              </a:tabLst>
            </a:pPr>
            <a:r>
              <a:rPr spc="140" dirty="0">
                <a:solidFill>
                  <a:srgbClr val="FFFFFF"/>
                </a:solidFill>
                <a:cs typeface="Georgia"/>
              </a:rPr>
              <a:t>Delay</a:t>
            </a:r>
            <a:r>
              <a:rPr spc="-70" dirty="0">
                <a:solidFill>
                  <a:srgbClr val="FFFFFF"/>
                </a:solidFill>
                <a:cs typeface="Georgia"/>
              </a:rPr>
              <a:t> </a:t>
            </a:r>
            <a:r>
              <a:rPr spc="-45" dirty="0">
                <a:solidFill>
                  <a:srgbClr val="FFFFFF"/>
                </a:solidFill>
                <a:cs typeface="Georgia"/>
              </a:rPr>
              <a:t>in</a:t>
            </a:r>
            <a:r>
              <a:rPr spc="5" dirty="0">
                <a:solidFill>
                  <a:srgbClr val="FFFFFF"/>
                </a:solidFill>
                <a:cs typeface="Georgia"/>
              </a:rPr>
              <a:t> </a:t>
            </a:r>
            <a:r>
              <a:rPr spc="95" dirty="0">
                <a:solidFill>
                  <a:srgbClr val="FFFFFF"/>
                </a:solidFill>
                <a:cs typeface="Georgia"/>
              </a:rPr>
              <a:t>delivery</a:t>
            </a:r>
            <a:r>
              <a:rPr spc="-220" dirty="0">
                <a:solidFill>
                  <a:srgbClr val="FFFFFF"/>
                </a:solidFill>
                <a:cs typeface="Georgia"/>
              </a:rPr>
              <a:t> </a:t>
            </a:r>
            <a:r>
              <a:rPr spc="125" dirty="0">
                <a:solidFill>
                  <a:srgbClr val="FFFFFF"/>
                </a:solidFill>
                <a:cs typeface="Georgia"/>
              </a:rPr>
              <a:t>of</a:t>
            </a:r>
            <a:r>
              <a:rPr spc="85" dirty="0">
                <a:solidFill>
                  <a:srgbClr val="FFFFFF"/>
                </a:solidFill>
                <a:cs typeface="Georgia"/>
              </a:rPr>
              <a:t> </a:t>
            </a:r>
            <a:r>
              <a:rPr spc="175" dirty="0">
                <a:solidFill>
                  <a:srgbClr val="FFFFFF"/>
                </a:solidFill>
                <a:cs typeface="Georgia"/>
              </a:rPr>
              <a:t>packets</a:t>
            </a:r>
            <a:r>
              <a:rPr spc="-70" dirty="0">
                <a:solidFill>
                  <a:srgbClr val="FFFFFF"/>
                </a:solidFill>
                <a:cs typeface="Georgia"/>
              </a:rPr>
              <a:t> </a:t>
            </a:r>
            <a:r>
              <a:rPr spc="-110" dirty="0">
                <a:solidFill>
                  <a:srgbClr val="FFFFFF"/>
                </a:solidFill>
                <a:cs typeface="Georgia"/>
              </a:rPr>
              <a:t>is</a:t>
            </a:r>
            <a:r>
              <a:rPr spc="10" dirty="0">
                <a:solidFill>
                  <a:srgbClr val="FFFFFF"/>
                </a:solidFill>
                <a:cs typeface="Georgia"/>
              </a:rPr>
              <a:t> </a:t>
            </a:r>
            <a:r>
              <a:rPr spc="5" dirty="0">
                <a:solidFill>
                  <a:srgbClr val="FFFFFF"/>
                </a:solidFill>
                <a:cs typeface="Georgia"/>
              </a:rPr>
              <a:t>less, </a:t>
            </a:r>
            <a:r>
              <a:rPr spc="90" dirty="0">
                <a:solidFill>
                  <a:srgbClr val="FFFFFF"/>
                </a:solidFill>
                <a:cs typeface="Georgia"/>
              </a:rPr>
              <a:t>since</a:t>
            </a:r>
            <a:r>
              <a:rPr spc="80" dirty="0">
                <a:solidFill>
                  <a:srgbClr val="FFFFFF"/>
                </a:solidFill>
                <a:cs typeface="Georgia"/>
              </a:rPr>
              <a:t> </a:t>
            </a:r>
            <a:r>
              <a:rPr spc="175" dirty="0">
                <a:solidFill>
                  <a:srgbClr val="FFFFFF"/>
                </a:solidFill>
                <a:cs typeface="Georgia"/>
              </a:rPr>
              <a:t>packets</a:t>
            </a:r>
            <a:r>
              <a:rPr spc="-70" dirty="0">
                <a:solidFill>
                  <a:srgbClr val="FFFFFF"/>
                </a:solidFill>
                <a:cs typeface="Georgia"/>
              </a:rPr>
              <a:t> </a:t>
            </a:r>
            <a:r>
              <a:rPr spc="155" dirty="0">
                <a:solidFill>
                  <a:srgbClr val="FFFFFF"/>
                </a:solidFill>
                <a:cs typeface="Georgia"/>
              </a:rPr>
              <a:t>are</a:t>
            </a:r>
            <a:r>
              <a:rPr spc="5" dirty="0">
                <a:solidFill>
                  <a:srgbClr val="FFFFFF"/>
                </a:solidFill>
                <a:cs typeface="Georgia"/>
              </a:rPr>
              <a:t> </a:t>
            </a:r>
            <a:r>
              <a:rPr spc="65" dirty="0">
                <a:solidFill>
                  <a:srgbClr val="FFFFFF"/>
                </a:solidFill>
                <a:cs typeface="Georgia"/>
              </a:rPr>
              <a:t>sent</a:t>
            </a:r>
            <a:r>
              <a:rPr spc="105" dirty="0">
                <a:solidFill>
                  <a:srgbClr val="FFFFFF"/>
                </a:solidFill>
                <a:cs typeface="Georgia"/>
              </a:rPr>
              <a:t> </a:t>
            </a:r>
            <a:r>
              <a:rPr spc="130" dirty="0">
                <a:solidFill>
                  <a:srgbClr val="FFFFFF"/>
                </a:solidFill>
                <a:cs typeface="Georgia"/>
              </a:rPr>
              <a:t>as</a:t>
            </a:r>
            <a:r>
              <a:rPr spc="85" dirty="0">
                <a:solidFill>
                  <a:srgbClr val="FFFFFF"/>
                </a:solidFill>
                <a:cs typeface="Georgia"/>
              </a:rPr>
              <a:t> </a:t>
            </a:r>
            <a:r>
              <a:rPr spc="114" dirty="0">
                <a:solidFill>
                  <a:srgbClr val="FFFFFF"/>
                </a:solidFill>
                <a:cs typeface="Georgia"/>
              </a:rPr>
              <a:t>soon</a:t>
            </a:r>
            <a:r>
              <a:rPr spc="10" dirty="0">
                <a:solidFill>
                  <a:srgbClr val="FFFFFF"/>
                </a:solidFill>
                <a:cs typeface="Georgia"/>
              </a:rPr>
              <a:t> </a:t>
            </a:r>
            <a:r>
              <a:rPr spc="130" dirty="0">
                <a:solidFill>
                  <a:srgbClr val="FFFFFF"/>
                </a:solidFill>
                <a:cs typeface="Georgia"/>
              </a:rPr>
              <a:t>as  </a:t>
            </a:r>
            <a:r>
              <a:rPr spc="140" dirty="0">
                <a:solidFill>
                  <a:srgbClr val="FFFFFF"/>
                </a:solidFill>
                <a:cs typeface="Georgia"/>
              </a:rPr>
              <a:t>they </a:t>
            </a:r>
            <a:r>
              <a:rPr spc="155" dirty="0">
                <a:solidFill>
                  <a:srgbClr val="FFFFFF"/>
                </a:solidFill>
                <a:cs typeface="Georgia"/>
              </a:rPr>
              <a:t>are</a:t>
            </a:r>
            <a:r>
              <a:rPr spc="-145" dirty="0">
                <a:solidFill>
                  <a:srgbClr val="FFFFFF"/>
                </a:solidFill>
                <a:cs typeface="Georgia"/>
              </a:rPr>
              <a:t> </a:t>
            </a:r>
            <a:r>
              <a:rPr spc="145" dirty="0">
                <a:solidFill>
                  <a:srgbClr val="FFFFFF"/>
                </a:solidFill>
                <a:cs typeface="Georgia"/>
              </a:rPr>
              <a:t>available.</a:t>
            </a:r>
            <a:endParaRPr dirty="0">
              <a:cs typeface="Georgia"/>
            </a:endParaRPr>
          </a:p>
          <a:p>
            <a:pPr marL="355600" marR="283845" indent="-343535"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spc="-35" dirty="0">
                <a:solidFill>
                  <a:srgbClr val="FFFFFF"/>
                </a:solidFill>
                <a:cs typeface="Verdana"/>
              </a:rPr>
              <a:t>Switching</a:t>
            </a:r>
            <a:r>
              <a:rPr spc="-415" dirty="0">
                <a:solidFill>
                  <a:srgbClr val="FFFFFF"/>
                </a:solidFill>
                <a:cs typeface="Verdana"/>
              </a:rPr>
              <a:t> </a:t>
            </a:r>
            <a:r>
              <a:rPr lang="en-US" spc="-415" dirty="0">
                <a:solidFill>
                  <a:srgbClr val="FFFFFF"/>
                </a:solidFill>
                <a:cs typeface="Verdana"/>
              </a:rPr>
              <a:t>     </a:t>
            </a:r>
            <a:r>
              <a:rPr spc="50" dirty="0">
                <a:solidFill>
                  <a:srgbClr val="FFFFFF"/>
                </a:solidFill>
                <a:cs typeface="Verdana"/>
              </a:rPr>
              <a:t>devices</a:t>
            </a:r>
            <a:r>
              <a:rPr spc="-355" dirty="0">
                <a:solidFill>
                  <a:srgbClr val="FFFFFF"/>
                </a:solidFill>
                <a:cs typeface="Verdana"/>
              </a:rPr>
              <a:t> </a:t>
            </a:r>
            <a:r>
              <a:rPr spc="50" dirty="0">
                <a:solidFill>
                  <a:srgbClr val="FFFFFF"/>
                </a:solidFill>
                <a:cs typeface="Verdana"/>
              </a:rPr>
              <a:t>don’t</a:t>
            </a:r>
            <a:r>
              <a:rPr spc="-260" dirty="0">
                <a:solidFill>
                  <a:srgbClr val="FFFFFF"/>
                </a:solidFill>
                <a:cs typeface="Verdana"/>
              </a:rPr>
              <a:t> </a:t>
            </a:r>
            <a:r>
              <a:rPr spc="-45" dirty="0">
                <a:solidFill>
                  <a:srgbClr val="FFFFFF"/>
                </a:solidFill>
                <a:cs typeface="Verdana"/>
              </a:rPr>
              <a:t>require</a:t>
            </a:r>
            <a:r>
              <a:rPr spc="-210" dirty="0">
                <a:solidFill>
                  <a:srgbClr val="FFFFFF"/>
                </a:solidFill>
                <a:cs typeface="Verdana"/>
              </a:rPr>
              <a:t> </a:t>
            </a:r>
            <a:r>
              <a:rPr spc="-50" dirty="0">
                <a:solidFill>
                  <a:srgbClr val="FFFFFF"/>
                </a:solidFill>
                <a:cs typeface="Verdana"/>
              </a:rPr>
              <a:t>massive</a:t>
            </a:r>
            <a:r>
              <a:rPr spc="-210" dirty="0">
                <a:solidFill>
                  <a:srgbClr val="FFFFFF"/>
                </a:solidFill>
                <a:cs typeface="Verdana"/>
              </a:rPr>
              <a:t> </a:t>
            </a:r>
            <a:r>
              <a:rPr spc="-40" dirty="0">
                <a:solidFill>
                  <a:srgbClr val="FFFFFF"/>
                </a:solidFill>
                <a:cs typeface="Verdana"/>
              </a:rPr>
              <a:t>storage,</a:t>
            </a:r>
            <a:r>
              <a:rPr spc="-355" dirty="0">
                <a:solidFill>
                  <a:srgbClr val="FFFFFF"/>
                </a:solidFill>
                <a:cs typeface="Verdana"/>
              </a:rPr>
              <a:t> </a:t>
            </a:r>
            <a:r>
              <a:rPr spc="-25" dirty="0">
                <a:solidFill>
                  <a:srgbClr val="FFFFFF"/>
                </a:solidFill>
                <a:cs typeface="Verdana"/>
              </a:rPr>
              <a:t>since</a:t>
            </a:r>
            <a:r>
              <a:rPr spc="-135" dirty="0">
                <a:solidFill>
                  <a:srgbClr val="FFFFFF"/>
                </a:solidFill>
                <a:cs typeface="Verdana"/>
              </a:rPr>
              <a:t> </a:t>
            </a:r>
            <a:r>
              <a:rPr spc="-15" dirty="0">
                <a:solidFill>
                  <a:srgbClr val="FFFFFF"/>
                </a:solidFill>
                <a:cs typeface="Verdana"/>
              </a:rPr>
              <a:t>they</a:t>
            </a:r>
            <a:r>
              <a:rPr spc="-285" dirty="0">
                <a:solidFill>
                  <a:srgbClr val="FFFFFF"/>
                </a:solidFill>
                <a:cs typeface="Verdana"/>
              </a:rPr>
              <a:t> </a:t>
            </a:r>
            <a:r>
              <a:rPr spc="50" dirty="0">
                <a:solidFill>
                  <a:srgbClr val="FFFFFF"/>
                </a:solidFill>
                <a:cs typeface="Verdana"/>
              </a:rPr>
              <a:t>don’t  </a:t>
            </a:r>
            <a:r>
              <a:rPr spc="250" dirty="0">
                <a:solidFill>
                  <a:srgbClr val="FFFFFF"/>
                </a:solidFill>
                <a:cs typeface="Georgia"/>
              </a:rPr>
              <a:t>have</a:t>
            </a:r>
            <a:r>
              <a:rPr spc="-75" dirty="0">
                <a:solidFill>
                  <a:srgbClr val="FFFFFF"/>
                </a:solidFill>
                <a:cs typeface="Georgia"/>
              </a:rPr>
              <a:t> </a:t>
            </a:r>
            <a:r>
              <a:rPr spc="150" dirty="0">
                <a:solidFill>
                  <a:srgbClr val="FFFFFF"/>
                </a:solidFill>
                <a:cs typeface="Georgia"/>
              </a:rPr>
              <a:t>to</a:t>
            </a:r>
            <a:r>
              <a:rPr spc="-10" dirty="0">
                <a:solidFill>
                  <a:srgbClr val="FFFFFF"/>
                </a:solidFill>
                <a:cs typeface="Georgia"/>
              </a:rPr>
              <a:t> </a:t>
            </a:r>
            <a:r>
              <a:rPr spc="65" dirty="0">
                <a:solidFill>
                  <a:srgbClr val="FFFFFF"/>
                </a:solidFill>
                <a:cs typeface="Georgia"/>
              </a:rPr>
              <a:t>store</a:t>
            </a:r>
            <a:r>
              <a:rPr spc="-70"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70" dirty="0">
                <a:solidFill>
                  <a:srgbClr val="FFFFFF"/>
                </a:solidFill>
                <a:cs typeface="Georgia"/>
              </a:rPr>
              <a:t>entire</a:t>
            </a:r>
            <a:r>
              <a:rPr spc="-70" dirty="0">
                <a:solidFill>
                  <a:srgbClr val="FFFFFF"/>
                </a:solidFill>
                <a:cs typeface="Georgia"/>
              </a:rPr>
              <a:t> </a:t>
            </a:r>
            <a:r>
              <a:rPr spc="160" dirty="0">
                <a:solidFill>
                  <a:srgbClr val="FFFFFF"/>
                </a:solidFill>
                <a:cs typeface="Georgia"/>
              </a:rPr>
              <a:t>messages</a:t>
            </a:r>
            <a:r>
              <a:rPr spc="-70" dirty="0">
                <a:solidFill>
                  <a:srgbClr val="FFFFFF"/>
                </a:solidFill>
                <a:cs typeface="Georgia"/>
              </a:rPr>
              <a:t> </a:t>
            </a:r>
            <a:r>
              <a:rPr spc="155" dirty="0">
                <a:solidFill>
                  <a:srgbClr val="FFFFFF"/>
                </a:solidFill>
                <a:cs typeface="Georgia"/>
              </a:rPr>
              <a:t>before</a:t>
            </a:r>
            <a:r>
              <a:rPr spc="5" dirty="0">
                <a:solidFill>
                  <a:srgbClr val="FFFFFF"/>
                </a:solidFill>
                <a:cs typeface="Georgia"/>
              </a:rPr>
              <a:t> </a:t>
            </a:r>
            <a:r>
              <a:rPr spc="90" dirty="0">
                <a:solidFill>
                  <a:srgbClr val="FFFFFF"/>
                </a:solidFill>
                <a:cs typeface="Georgia"/>
              </a:rPr>
              <a:t>forwarding</a:t>
            </a:r>
            <a:r>
              <a:rPr spc="-120" dirty="0">
                <a:solidFill>
                  <a:srgbClr val="FFFFFF"/>
                </a:solidFill>
                <a:cs typeface="Georgia"/>
              </a:rPr>
              <a:t> </a:t>
            </a:r>
            <a:r>
              <a:rPr spc="150" dirty="0">
                <a:solidFill>
                  <a:srgbClr val="FFFFFF"/>
                </a:solidFill>
                <a:cs typeface="Georgia"/>
              </a:rPr>
              <a:t>them</a:t>
            </a:r>
            <a:r>
              <a:rPr spc="-55" dirty="0">
                <a:solidFill>
                  <a:srgbClr val="FFFFFF"/>
                </a:solidFill>
                <a:cs typeface="Georgia"/>
              </a:rPr>
              <a:t> </a:t>
            </a:r>
            <a:r>
              <a:rPr spc="150" dirty="0">
                <a:solidFill>
                  <a:srgbClr val="FFFFFF"/>
                </a:solidFill>
                <a:cs typeface="Georgia"/>
              </a:rPr>
              <a:t>to</a:t>
            </a:r>
            <a:r>
              <a:rPr spc="-85" dirty="0">
                <a:solidFill>
                  <a:srgbClr val="FFFFFF"/>
                </a:solidFill>
                <a:cs typeface="Georgia"/>
              </a:rPr>
              <a:t> </a:t>
            </a:r>
            <a:r>
              <a:rPr spc="145" dirty="0">
                <a:solidFill>
                  <a:srgbClr val="FFFFFF"/>
                </a:solidFill>
                <a:cs typeface="Georgia"/>
              </a:rPr>
              <a:t>the  </a:t>
            </a:r>
            <a:r>
              <a:rPr spc="85" dirty="0">
                <a:solidFill>
                  <a:srgbClr val="FFFFFF"/>
                </a:solidFill>
                <a:cs typeface="Georgia"/>
              </a:rPr>
              <a:t>next</a:t>
            </a:r>
            <a:r>
              <a:rPr spc="25" dirty="0">
                <a:solidFill>
                  <a:srgbClr val="FFFFFF"/>
                </a:solidFill>
                <a:cs typeface="Georgia"/>
              </a:rPr>
              <a:t> </a:t>
            </a:r>
            <a:r>
              <a:rPr spc="190" dirty="0">
                <a:solidFill>
                  <a:srgbClr val="FFFFFF"/>
                </a:solidFill>
                <a:cs typeface="Georgia"/>
              </a:rPr>
              <a:t>node.</a:t>
            </a:r>
            <a:endParaRPr dirty="0">
              <a:cs typeface="Georgia"/>
            </a:endParaRPr>
          </a:p>
          <a:p>
            <a:pPr marL="355600" marR="42545" indent="-343535" algn="just">
              <a:lnSpc>
                <a:spcPct val="100000"/>
              </a:lnSpc>
              <a:spcBef>
                <a:spcPts val="1060"/>
              </a:spcBef>
              <a:buClr>
                <a:schemeClr val="bg2">
                  <a:lumMod val="60000"/>
                  <a:lumOff val="40000"/>
                </a:schemeClr>
              </a:buClr>
              <a:buFont typeface="Wingdings 3" panose="05040102010807070707" pitchFamily="18" charset="2"/>
              <a:buChar char="u"/>
              <a:tabLst>
                <a:tab pos="355600" algn="l"/>
              </a:tabLst>
            </a:pPr>
            <a:r>
              <a:rPr spc="190" dirty="0">
                <a:solidFill>
                  <a:srgbClr val="FFFFFF"/>
                </a:solidFill>
                <a:cs typeface="Georgia"/>
              </a:rPr>
              <a:t>Data</a:t>
            </a:r>
            <a:r>
              <a:rPr spc="-65" dirty="0">
                <a:solidFill>
                  <a:srgbClr val="FFFFFF"/>
                </a:solidFill>
                <a:cs typeface="Georgia"/>
              </a:rPr>
              <a:t> </a:t>
            </a:r>
            <a:r>
              <a:rPr spc="95" dirty="0">
                <a:solidFill>
                  <a:srgbClr val="FFFFFF"/>
                </a:solidFill>
                <a:cs typeface="Georgia"/>
              </a:rPr>
              <a:t>delivery</a:t>
            </a:r>
            <a:r>
              <a:rPr spc="5" dirty="0">
                <a:solidFill>
                  <a:srgbClr val="FFFFFF"/>
                </a:solidFill>
                <a:cs typeface="Georgia"/>
              </a:rPr>
              <a:t> </a:t>
            </a:r>
            <a:r>
              <a:rPr spc="250" dirty="0">
                <a:solidFill>
                  <a:srgbClr val="FFFFFF"/>
                </a:solidFill>
                <a:cs typeface="Georgia"/>
              </a:rPr>
              <a:t>can</a:t>
            </a:r>
            <a:r>
              <a:rPr spc="-70" dirty="0">
                <a:solidFill>
                  <a:srgbClr val="FFFFFF"/>
                </a:solidFill>
                <a:cs typeface="Georgia"/>
              </a:rPr>
              <a:t> </a:t>
            </a:r>
            <a:r>
              <a:rPr spc="120" dirty="0">
                <a:solidFill>
                  <a:srgbClr val="FFFFFF"/>
                </a:solidFill>
                <a:cs typeface="Georgia"/>
              </a:rPr>
              <a:t>continue</a:t>
            </a:r>
            <a:r>
              <a:rPr spc="-70" dirty="0">
                <a:solidFill>
                  <a:srgbClr val="FFFFFF"/>
                </a:solidFill>
                <a:cs typeface="Georgia"/>
              </a:rPr>
              <a:t> </a:t>
            </a:r>
            <a:r>
              <a:rPr spc="270" dirty="0">
                <a:solidFill>
                  <a:srgbClr val="FFFFFF"/>
                </a:solidFill>
                <a:cs typeface="Georgia"/>
              </a:rPr>
              <a:t>even</a:t>
            </a:r>
            <a:r>
              <a:rPr spc="-145" dirty="0">
                <a:solidFill>
                  <a:srgbClr val="FFFFFF"/>
                </a:solidFill>
                <a:cs typeface="Georgia"/>
              </a:rPr>
              <a:t> </a:t>
            </a:r>
            <a:r>
              <a:rPr spc="-80" dirty="0">
                <a:solidFill>
                  <a:srgbClr val="FFFFFF"/>
                </a:solidFill>
                <a:cs typeface="Georgia"/>
              </a:rPr>
              <a:t>if</a:t>
            </a:r>
            <a:r>
              <a:rPr spc="5" dirty="0">
                <a:solidFill>
                  <a:srgbClr val="FFFFFF"/>
                </a:solidFill>
                <a:cs typeface="Georgia"/>
              </a:rPr>
              <a:t> </a:t>
            </a:r>
            <a:r>
              <a:rPr spc="170" dirty="0">
                <a:solidFill>
                  <a:srgbClr val="FFFFFF"/>
                </a:solidFill>
                <a:cs typeface="Georgia"/>
              </a:rPr>
              <a:t>some</a:t>
            </a:r>
            <a:r>
              <a:rPr spc="-75" dirty="0">
                <a:solidFill>
                  <a:srgbClr val="FFFFFF"/>
                </a:solidFill>
                <a:cs typeface="Georgia"/>
              </a:rPr>
              <a:t> </a:t>
            </a:r>
            <a:r>
              <a:rPr spc="60" dirty="0">
                <a:solidFill>
                  <a:srgbClr val="FFFFFF"/>
                </a:solidFill>
                <a:cs typeface="Georgia"/>
              </a:rPr>
              <a:t>parts</a:t>
            </a:r>
            <a:r>
              <a:rPr spc="10"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105" dirty="0">
                <a:solidFill>
                  <a:srgbClr val="FFFFFF"/>
                </a:solidFill>
                <a:cs typeface="Georgia"/>
              </a:rPr>
              <a:t>network</a:t>
            </a:r>
            <a:r>
              <a:rPr spc="-225" dirty="0">
                <a:solidFill>
                  <a:srgbClr val="FFFFFF"/>
                </a:solidFill>
                <a:cs typeface="Georgia"/>
              </a:rPr>
              <a:t> </a:t>
            </a:r>
            <a:r>
              <a:rPr spc="190" dirty="0">
                <a:solidFill>
                  <a:srgbClr val="FFFFFF"/>
                </a:solidFill>
                <a:cs typeface="Georgia"/>
              </a:rPr>
              <a:t>faces  </a:t>
            </a:r>
            <a:r>
              <a:rPr spc="-80" dirty="0">
                <a:solidFill>
                  <a:srgbClr val="FFFFFF"/>
                </a:solidFill>
                <a:cs typeface="Georgia"/>
              </a:rPr>
              <a:t>link</a:t>
            </a:r>
            <a:r>
              <a:rPr spc="-5" dirty="0">
                <a:solidFill>
                  <a:srgbClr val="FFFFFF"/>
                </a:solidFill>
                <a:cs typeface="Georgia"/>
              </a:rPr>
              <a:t> </a:t>
            </a:r>
            <a:r>
              <a:rPr spc="30" dirty="0">
                <a:solidFill>
                  <a:srgbClr val="FFFFFF"/>
                </a:solidFill>
                <a:cs typeface="Georgia"/>
              </a:rPr>
              <a:t>failure.</a:t>
            </a:r>
            <a:r>
              <a:rPr spc="-75" dirty="0">
                <a:solidFill>
                  <a:srgbClr val="FFFFFF"/>
                </a:solidFill>
                <a:cs typeface="Georgia"/>
              </a:rPr>
              <a:t> </a:t>
            </a:r>
            <a:r>
              <a:rPr spc="145" dirty="0">
                <a:solidFill>
                  <a:srgbClr val="FFFFFF"/>
                </a:solidFill>
                <a:cs typeface="Georgia"/>
              </a:rPr>
              <a:t>Packets</a:t>
            </a:r>
            <a:r>
              <a:rPr spc="-70" dirty="0">
                <a:solidFill>
                  <a:srgbClr val="FFFFFF"/>
                </a:solidFill>
                <a:cs typeface="Georgia"/>
              </a:rPr>
              <a:t> </a:t>
            </a:r>
            <a:r>
              <a:rPr spc="250" dirty="0">
                <a:solidFill>
                  <a:srgbClr val="FFFFFF"/>
                </a:solidFill>
                <a:cs typeface="Georgia"/>
              </a:rPr>
              <a:t>can</a:t>
            </a:r>
            <a:r>
              <a:rPr spc="75" dirty="0">
                <a:solidFill>
                  <a:srgbClr val="FFFFFF"/>
                </a:solidFill>
                <a:cs typeface="Georgia"/>
              </a:rPr>
              <a:t> </a:t>
            </a:r>
            <a:r>
              <a:rPr spc="285" dirty="0">
                <a:solidFill>
                  <a:srgbClr val="FFFFFF"/>
                </a:solidFill>
                <a:cs typeface="Georgia"/>
              </a:rPr>
              <a:t>be</a:t>
            </a:r>
            <a:r>
              <a:rPr spc="75" dirty="0">
                <a:solidFill>
                  <a:srgbClr val="FFFFFF"/>
                </a:solidFill>
                <a:cs typeface="Georgia"/>
              </a:rPr>
              <a:t> </a:t>
            </a:r>
            <a:r>
              <a:rPr spc="125" dirty="0">
                <a:solidFill>
                  <a:srgbClr val="FFFFFF"/>
                </a:solidFill>
                <a:cs typeface="Georgia"/>
              </a:rPr>
              <a:t>routed</a:t>
            </a:r>
            <a:r>
              <a:rPr spc="-155" dirty="0">
                <a:solidFill>
                  <a:srgbClr val="FFFFFF"/>
                </a:solidFill>
                <a:cs typeface="Georgia"/>
              </a:rPr>
              <a:t> </a:t>
            </a:r>
            <a:r>
              <a:rPr spc="170" dirty="0">
                <a:solidFill>
                  <a:srgbClr val="FFFFFF"/>
                </a:solidFill>
                <a:cs typeface="Georgia"/>
              </a:rPr>
              <a:t>via</a:t>
            </a:r>
            <a:r>
              <a:rPr spc="-140" dirty="0">
                <a:solidFill>
                  <a:srgbClr val="FFFFFF"/>
                </a:solidFill>
                <a:cs typeface="Georgia"/>
              </a:rPr>
              <a:t> </a:t>
            </a:r>
            <a:r>
              <a:rPr spc="105" dirty="0">
                <a:solidFill>
                  <a:srgbClr val="FFFFFF"/>
                </a:solidFill>
                <a:cs typeface="Georgia"/>
              </a:rPr>
              <a:t>other</a:t>
            </a:r>
            <a:r>
              <a:rPr spc="-120" dirty="0">
                <a:solidFill>
                  <a:srgbClr val="FFFFFF"/>
                </a:solidFill>
                <a:cs typeface="Georgia"/>
              </a:rPr>
              <a:t> </a:t>
            </a:r>
            <a:r>
              <a:rPr spc="90" dirty="0">
                <a:solidFill>
                  <a:srgbClr val="FFFFFF"/>
                </a:solidFill>
                <a:cs typeface="Georgia"/>
              </a:rPr>
              <a:t>paths.</a:t>
            </a:r>
            <a:endParaRPr dirty="0">
              <a:cs typeface="Georgia"/>
            </a:endParaRPr>
          </a:p>
          <a:p>
            <a:pPr marL="298450" indent="-285750"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lang="en-US" spc="-170" dirty="0">
                <a:solidFill>
                  <a:srgbClr val="FFFFFF"/>
                </a:solidFill>
                <a:cs typeface="Georgia"/>
              </a:rPr>
              <a:t>It</a:t>
            </a:r>
            <a:r>
              <a:rPr spc="25" dirty="0">
                <a:solidFill>
                  <a:srgbClr val="FFFFFF"/>
                </a:solidFill>
                <a:cs typeface="Georgia"/>
              </a:rPr>
              <a:t> </a:t>
            </a:r>
            <a:r>
              <a:rPr spc="100" dirty="0">
                <a:solidFill>
                  <a:srgbClr val="FFFFFF"/>
                </a:solidFill>
                <a:cs typeface="Georgia"/>
              </a:rPr>
              <a:t>allows</a:t>
            </a:r>
            <a:r>
              <a:rPr spc="-220" dirty="0">
                <a:solidFill>
                  <a:srgbClr val="FFFFFF"/>
                </a:solidFill>
                <a:cs typeface="Georgia"/>
              </a:rPr>
              <a:t> </a:t>
            </a:r>
            <a:r>
              <a:rPr spc="70" dirty="0">
                <a:solidFill>
                  <a:srgbClr val="FFFFFF"/>
                </a:solidFill>
                <a:cs typeface="Georgia"/>
              </a:rPr>
              <a:t>simultaneous</a:t>
            </a:r>
            <a:r>
              <a:rPr spc="-145" dirty="0">
                <a:solidFill>
                  <a:srgbClr val="FFFFFF"/>
                </a:solidFill>
                <a:cs typeface="Georgia"/>
              </a:rPr>
              <a:t> </a:t>
            </a:r>
            <a:r>
              <a:rPr spc="190" dirty="0">
                <a:solidFill>
                  <a:srgbClr val="FFFFFF"/>
                </a:solidFill>
                <a:cs typeface="Georgia"/>
              </a:rPr>
              <a:t>usage</a:t>
            </a:r>
            <a:r>
              <a:rPr spc="70"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190" dirty="0">
                <a:solidFill>
                  <a:srgbClr val="FFFFFF"/>
                </a:solidFill>
                <a:cs typeface="Georgia"/>
              </a:rPr>
              <a:t>same</a:t>
            </a:r>
            <a:r>
              <a:rPr spc="-5" dirty="0">
                <a:solidFill>
                  <a:srgbClr val="FFFFFF"/>
                </a:solidFill>
                <a:cs typeface="Georgia"/>
              </a:rPr>
              <a:t> </a:t>
            </a:r>
            <a:r>
              <a:rPr spc="140" dirty="0">
                <a:solidFill>
                  <a:srgbClr val="FFFFFF"/>
                </a:solidFill>
                <a:cs typeface="Georgia"/>
              </a:rPr>
              <a:t>channel</a:t>
            </a:r>
            <a:r>
              <a:rPr spc="160" dirty="0">
                <a:solidFill>
                  <a:srgbClr val="FFFFFF"/>
                </a:solidFill>
                <a:cs typeface="Georgia"/>
              </a:rPr>
              <a:t> </a:t>
            </a:r>
            <a:r>
              <a:rPr spc="165" dirty="0">
                <a:solidFill>
                  <a:srgbClr val="FFFFFF"/>
                </a:solidFill>
                <a:cs typeface="Georgia"/>
              </a:rPr>
              <a:t>by</a:t>
            </a:r>
            <a:r>
              <a:rPr spc="80" dirty="0">
                <a:solidFill>
                  <a:srgbClr val="FFFFFF"/>
                </a:solidFill>
                <a:cs typeface="Georgia"/>
              </a:rPr>
              <a:t> </a:t>
            </a:r>
            <a:r>
              <a:rPr spc="45" dirty="0">
                <a:solidFill>
                  <a:srgbClr val="FFFFFF"/>
                </a:solidFill>
                <a:cs typeface="Georgia"/>
              </a:rPr>
              <a:t>multiple</a:t>
            </a:r>
            <a:r>
              <a:rPr dirty="0">
                <a:solidFill>
                  <a:srgbClr val="FFFFFF"/>
                </a:solidFill>
                <a:cs typeface="Georgia"/>
              </a:rPr>
              <a:t> </a:t>
            </a:r>
            <a:r>
              <a:rPr spc="-5" dirty="0">
                <a:solidFill>
                  <a:srgbClr val="FFFFFF"/>
                </a:solidFill>
                <a:cs typeface="Georgia"/>
              </a:rPr>
              <a:t>users.</a:t>
            </a:r>
            <a:endParaRPr dirty="0">
              <a:cs typeface="Georgia"/>
            </a:endParaRPr>
          </a:p>
          <a:p>
            <a:pPr marL="355600" marR="509270"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170" dirty="0">
                <a:solidFill>
                  <a:srgbClr val="FFFFFF"/>
                </a:solidFill>
                <a:cs typeface="Georgia"/>
              </a:rPr>
              <a:t>It</a:t>
            </a:r>
            <a:r>
              <a:rPr spc="30" dirty="0">
                <a:solidFill>
                  <a:srgbClr val="FFFFFF"/>
                </a:solidFill>
                <a:cs typeface="Georgia"/>
              </a:rPr>
              <a:t> </a:t>
            </a:r>
            <a:r>
              <a:rPr spc="55" dirty="0">
                <a:solidFill>
                  <a:srgbClr val="FFFFFF"/>
                </a:solidFill>
                <a:cs typeface="Georgia"/>
              </a:rPr>
              <a:t>ensures</a:t>
            </a:r>
            <a:r>
              <a:rPr spc="10" dirty="0">
                <a:solidFill>
                  <a:srgbClr val="FFFFFF"/>
                </a:solidFill>
                <a:cs typeface="Georgia"/>
              </a:rPr>
              <a:t> </a:t>
            </a:r>
            <a:r>
              <a:rPr spc="145" dirty="0">
                <a:solidFill>
                  <a:srgbClr val="FFFFFF"/>
                </a:solidFill>
                <a:cs typeface="Georgia"/>
              </a:rPr>
              <a:t>better</a:t>
            </a:r>
            <a:r>
              <a:rPr spc="-114" dirty="0">
                <a:solidFill>
                  <a:srgbClr val="FFFFFF"/>
                </a:solidFill>
                <a:cs typeface="Georgia"/>
              </a:rPr>
              <a:t> </a:t>
            </a:r>
            <a:r>
              <a:rPr spc="140" dirty="0">
                <a:solidFill>
                  <a:srgbClr val="FFFFFF"/>
                </a:solidFill>
                <a:cs typeface="Georgia"/>
              </a:rPr>
              <a:t>bandwidth</a:t>
            </a:r>
            <a:r>
              <a:rPr spc="-140" dirty="0">
                <a:solidFill>
                  <a:srgbClr val="FFFFFF"/>
                </a:solidFill>
                <a:cs typeface="Georgia"/>
              </a:rPr>
              <a:t> </a:t>
            </a:r>
            <a:r>
              <a:rPr spc="190" dirty="0">
                <a:solidFill>
                  <a:srgbClr val="FFFFFF"/>
                </a:solidFill>
                <a:cs typeface="Georgia"/>
              </a:rPr>
              <a:t>usage</a:t>
            </a:r>
            <a:r>
              <a:rPr spc="75" dirty="0">
                <a:solidFill>
                  <a:srgbClr val="FFFFFF"/>
                </a:solidFill>
                <a:cs typeface="Georgia"/>
              </a:rPr>
              <a:t> </a:t>
            </a:r>
            <a:r>
              <a:rPr spc="130" dirty="0">
                <a:solidFill>
                  <a:srgbClr val="FFFFFF"/>
                </a:solidFill>
                <a:cs typeface="Georgia"/>
              </a:rPr>
              <a:t>as</a:t>
            </a:r>
            <a:r>
              <a:rPr spc="85" dirty="0">
                <a:solidFill>
                  <a:srgbClr val="FFFFFF"/>
                </a:solidFill>
                <a:cs typeface="Georgia"/>
              </a:rPr>
              <a:t> </a:t>
            </a:r>
            <a:r>
              <a:rPr spc="375" dirty="0">
                <a:solidFill>
                  <a:srgbClr val="FFFFFF"/>
                </a:solidFill>
                <a:cs typeface="Georgia"/>
              </a:rPr>
              <a:t>a</a:t>
            </a:r>
            <a:r>
              <a:rPr spc="85" dirty="0">
                <a:solidFill>
                  <a:srgbClr val="FFFFFF"/>
                </a:solidFill>
                <a:cs typeface="Georgia"/>
              </a:rPr>
              <a:t> </a:t>
            </a:r>
            <a:r>
              <a:rPr spc="105" dirty="0">
                <a:solidFill>
                  <a:srgbClr val="FFFFFF"/>
                </a:solidFill>
                <a:cs typeface="Georgia"/>
              </a:rPr>
              <a:t>number</a:t>
            </a:r>
            <a:r>
              <a:rPr spc="-35" dirty="0">
                <a:solidFill>
                  <a:srgbClr val="FFFFFF"/>
                </a:solidFill>
                <a:cs typeface="Georgia"/>
              </a:rPr>
              <a:t> </a:t>
            </a:r>
            <a:r>
              <a:rPr spc="125" dirty="0">
                <a:solidFill>
                  <a:srgbClr val="FFFFFF"/>
                </a:solidFill>
                <a:cs typeface="Georgia"/>
              </a:rPr>
              <a:t>of</a:t>
            </a:r>
            <a:r>
              <a:rPr spc="5" dirty="0">
                <a:solidFill>
                  <a:srgbClr val="FFFFFF"/>
                </a:solidFill>
                <a:cs typeface="Georgia"/>
              </a:rPr>
              <a:t> </a:t>
            </a:r>
            <a:r>
              <a:rPr spc="175" dirty="0">
                <a:solidFill>
                  <a:srgbClr val="FFFFFF"/>
                </a:solidFill>
                <a:cs typeface="Georgia"/>
              </a:rPr>
              <a:t>packets</a:t>
            </a:r>
            <a:r>
              <a:rPr spc="-65" dirty="0">
                <a:solidFill>
                  <a:srgbClr val="FFFFFF"/>
                </a:solidFill>
                <a:cs typeface="Georgia"/>
              </a:rPr>
              <a:t> </a:t>
            </a:r>
            <a:r>
              <a:rPr spc="30" dirty="0">
                <a:solidFill>
                  <a:srgbClr val="FFFFFF"/>
                </a:solidFill>
                <a:cs typeface="Georgia"/>
              </a:rPr>
              <a:t>from  </a:t>
            </a:r>
            <a:r>
              <a:rPr spc="45" dirty="0">
                <a:solidFill>
                  <a:srgbClr val="FFFFFF"/>
                </a:solidFill>
                <a:cs typeface="Georgia"/>
              </a:rPr>
              <a:t>multiple</a:t>
            </a:r>
            <a:r>
              <a:rPr spc="-155" dirty="0">
                <a:solidFill>
                  <a:srgbClr val="FFFFFF"/>
                </a:solidFill>
                <a:cs typeface="Georgia"/>
              </a:rPr>
              <a:t> </a:t>
            </a:r>
            <a:r>
              <a:rPr spc="90" dirty="0">
                <a:solidFill>
                  <a:srgbClr val="FFFFFF"/>
                </a:solidFill>
                <a:cs typeface="Georgia"/>
              </a:rPr>
              <a:t>sources</a:t>
            </a:r>
            <a:r>
              <a:rPr spc="5" dirty="0">
                <a:solidFill>
                  <a:srgbClr val="FFFFFF"/>
                </a:solidFill>
                <a:cs typeface="Georgia"/>
              </a:rPr>
              <a:t> </a:t>
            </a:r>
            <a:r>
              <a:rPr spc="250" dirty="0">
                <a:solidFill>
                  <a:srgbClr val="FFFFFF"/>
                </a:solidFill>
                <a:cs typeface="Georgia"/>
              </a:rPr>
              <a:t>can</a:t>
            </a:r>
            <a:r>
              <a:rPr spc="75" dirty="0">
                <a:solidFill>
                  <a:srgbClr val="FFFFFF"/>
                </a:solidFill>
                <a:cs typeface="Georgia"/>
              </a:rPr>
              <a:t> </a:t>
            </a:r>
            <a:r>
              <a:rPr spc="285" dirty="0">
                <a:solidFill>
                  <a:srgbClr val="FFFFFF"/>
                </a:solidFill>
                <a:cs typeface="Georgia"/>
              </a:rPr>
              <a:t>be</a:t>
            </a:r>
            <a:r>
              <a:rPr spc="75" dirty="0">
                <a:solidFill>
                  <a:srgbClr val="FFFFFF"/>
                </a:solidFill>
                <a:cs typeface="Georgia"/>
              </a:rPr>
              <a:t> </a:t>
            </a:r>
            <a:r>
              <a:rPr spc="50" dirty="0">
                <a:solidFill>
                  <a:srgbClr val="FFFFFF"/>
                </a:solidFill>
                <a:cs typeface="Georgia"/>
              </a:rPr>
              <a:t>transferred</a:t>
            </a:r>
            <a:r>
              <a:rPr dirty="0">
                <a:solidFill>
                  <a:srgbClr val="FFFFFF"/>
                </a:solidFill>
                <a:cs typeface="Georgia"/>
              </a:rPr>
              <a:t> </a:t>
            </a:r>
            <a:r>
              <a:rPr spc="170" dirty="0">
                <a:solidFill>
                  <a:srgbClr val="FFFFFF"/>
                </a:solidFill>
                <a:cs typeface="Georgia"/>
              </a:rPr>
              <a:t>via</a:t>
            </a:r>
            <a:r>
              <a:rPr spc="-220" dirty="0">
                <a:solidFill>
                  <a:srgbClr val="FFFFFF"/>
                </a:solidFill>
                <a:cs typeface="Georgia"/>
              </a:rPr>
              <a:t> </a:t>
            </a:r>
            <a:r>
              <a:rPr spc="145" dirty="0">
                <a:solidFill>
                  <a:srgbClr val="FFFFFF"/>
                </a:solidFill>
                <a:cs typeface="Georgia"/>
              </a:rPr>
              <a:t>the</a:t>
            </a:r>
            <a:r>
              <a:rPr dirty="0">
                <a:solidFill>
                  <a:srgbClr val="FFFFFF"/>
                </a:solidFill>
                <a:cs typeface="Georgia"/>
              </a:rPr>
              <a:t> </a:t>
            </a:r>
            <a:r>
              <a:rPr spc="190" dirty="0">
                <a:solidFill>
                  <a:srgbClr val="FFFFFF"/>
                </a:solidFill>
                <a:cs typeface="Georgia"/>
              </a:rPr>
              <a:t>same</a:t>
            </a:r>
            <a:r>
              <a:rPr spc="75" dirty="0">
                <a:solidFill>
                  <a:srgbClr val="FFFFFF"/>
                </a:solidFill>
                <a:cs typeface="Georgia"/>
              </a:rPr>
              <a:t> </a:t>
            </a:r>
            <a:r>
              <a:rPr spc="-55" dirty="0">
                <a:solidFill>
                  <a:srgbClr val="FFFFFF"/>
                </a:solidFill>
                <a:cs typeface="Georgia"/>
              </a:rPr>
              <a:t>link.</a:t>
            </a:r>
            <a:endParaRPr dirty="0">
              <a:cs typeface="Georgia"/>
            </a:endParaRPr>
          </a:p>
        </p:txBody>
      </p:sp>
      <p:sp>
        <p:nvSpPr>
          <p:cNvPr id="5" name="Slide Number Placeholder 4">
            <a:extLst>
              <a:ext uri="{FF2B5EF4-FFF2-40B4-BE49-F238E27FC236}">
                <a16:creationId xmlns:a16="http://schemas.microsoft.com/office/drawing/2014/main" id="{8DFBF005-576E-5D8F-185F-1E065C5ECEF7}"/>
              </a:ext>
            </a:extLst>
          </p:cNvPr>
          <p:cNvSpPr>
            <a:spLocks noGrp="1"/>
          </p:cNvSpPr>
          <p:nvPr>
            <p:ph type="sldNum" sz="quarter" idx="12"/>
          </p:nvPr>
        </p:nvSpPr>
        <p:spPr/>
        <p:txBody>
          <a:bodyPr/>
          <a:lstStyle/>
          <a:p>
            <a:fld id="{B38DACB5-71A6-497D-9391-3A4BF49B0DC9}" type="slidenum">
              <a:rPr lang="en-US" smtClean="0"/>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9140190" cy="666750"/>
          </a:xfrm>
          <a:prstGeom prst="rect">
            <a:avLst/>
          </a:prstGeom>
        </p:spPr>
        <p:txBody>
          <a:bodyPr vert="horz" wrap="square" lIns="0" tIns="13335" rIns="0" bIns="0" rtlCol="0">
            <a:spAutoFit/>
          </a:bodyPr>
          <a:lstStyle/>
          <a:p>
            <a:pPr marL="12700">
              <a:lnSpc>
                <a:spcPct val="100000"/>
              </a:lnSpc>
              <a:spcBef>
                <a:spcPts val="105"/>
              </a:spcBef>
            </a:pPr>
            <a:r>
              <a:rPr sz="4200" spc="270" dirty="0"/>
              <a:t>Disadvantages </a:t>
            </a:r>
            <a:r>
              <a:rPr sz="4200" spc="229" dirty="0"/>
              <a:t>of </a:t>
            </a:r>
            <a:r>
              <a:rPr sz="4200" spc="320" dirty="0"/>
              <a:t>Packet</a:t>
            </a:r>
            <a:r>
              <a:rPr sz="4200" spc="-55" dirty="0"/>
              <a:t> </a:t>
            </a:r>
            <a:r>
              <a:rPr sz="4200" spc="110" dirty="0"/>
              <a:t>Switching</a:t>
            </a:r>
            <a:endParaRPr sz="4200"/>
          </a:p>
        </p:txBody>
      </p:sp>
      <p:sp>
        <p:nvSpPr>
          <p:cNvPr id="3" name="object 3"/>
          <p:cNvSpPr txBox="1"/>
          <p:nvPr/>
        </p:nvSpPr>
        <p:spPr>
          <a:xfrm>
            <a:off x="1183009" y="2079049"/>
            <a:ext cx="8711565" cy="2352567"/>
          </a:xfrm>
          <a:prstGeom prst="rect">
            <a:avLst/>
          </a:prstGeom>
        </p:spPr>
        <p:txBody>
          <a:bodyPr vert="horz" wrap="square" lIns="0" tIns="15875" rIns="0" bIns="0" rtlCol="0">
            <a:spAutoFit/>
          </a:bodyPr>
          <a:lstStyle/>
          <a:p>
            <a:pPr marL="355600" marR="479425" indent="-343535" algn="just">
              <a:lnSpc>
                <a:spcPct val="100000"/>
              </a:lnSpc>
              <a:spcBef>
                <a:spcPts val="125"/>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They</a:t>
            </a:r>
            <a:r>
              <a:rPr spc="80" dirty="0">
                <a:solidFill>
                  <a:srgbClr val="FFFFFF"/>
                </a:solidFill>
                <a:cs typeface="Georgia"/>
              </a:rPr>
              <a:t> </a:t>
            </a:r>
            <a:r>
              <a:rPr spc="155" dirty="0">
                <a:solidFill>
                  <a:srgbClr val="FFFFFF"/>
                </a:solidFill>
                <a:cs typeface="Georgia"/>
              </a:rPr>
              <a:t>are</a:t>
            </a:r>
            <a:r>
              <a:rPr dirty="0">
                <a:solidFill>
                  <a:srgbClr val="FFFFFF"/>
                </a:solidFill>
                <a:cs typeface="Georgia"/>
              </a:rPr>
              <a:t> </a:t>
            </a:r>
            <a:r>
              <a:rPr spc="70" dirty="0">
                <a:solidFill>
                  <a:srgbClr val="FFFFFF"/>
                </a:solidFill>
                <a:cs typeface="Georgia"/>
              </a:rPr>
              <a:t>unsuitable</a:t>
            </a:r>
            <a:r>
              <a:rPr spc="5" dirty="0">
                <a:solidFill>
                  <a:srgbClr val="FFFFFF"/>
                </a:solidFill>
                <a:cs typeface="Georgia"/>
              </a:rPr>
              <a:t> </a:t>
            </a:r>
            <a:r>
              <a:rPr dirty="0">
                <a:solidFill>
                  <a:srgbClr val="FFFFFF"/>
                </a:solidFill>
                <a:cs typeface="Georgia"/>
              </a:rPr>
              <a:t>for</a:t>
            </a:r>
            <a:r>
              <a:rPr spc="35" dirty="0">
                <a:solidFill>
                  <a:srgbClr val="FFFFFF"/>
                </a:solidFill>
                <a:cs typeface="Georgia"/>
              </a:rPr>
              <a:t> </a:t>
            </a:r>
            <a:r>
              <a:rPr spc="105" dirty="0">
                <a:solidFill>
                  <a:srgbClr val="FFFFFF"/>
                </a:solidFill>
                <a:cs typeface="Georgia"/>
              </a:rPr>
              <a:t>applications</a:t>
            </a:r>
            <a:r>
              <a:rPr spc="-65" dirty="0">
                <a:solidFill>
                  <a:srgbClr val="FFFFFF"/>
                </a:solidFill>
                <a:cs typeface="Georgia"/>
              </a:rPr>
              <a:t> </a:t>
            </a:r>
            <a:r>
              <a:rPr spc="105" dirty="0">
                <a:solidFill>
                  <a:srgbClr val="FFFFFF"/>
                </a:solidFill>
                <a:cs typeface="Georgia"/>
              </a:rPr>
              <a:t>that</a:t>
            </a:r>
            <a:r>
              <a:rPr spc="30" dirty="0">
                <a:solidFill>
                  <a:srgbClr val="FFFFFF"/>
                </a:solidFill>
                <a:cs typeface="Georgia"/>
              </a:rPr>
              <a:t> </a:t>
            </a:r>
            <a:r>
              <a:rPr spc="165" dirty="0">
                <a:solidFill>
                  <a:srgbClr val="FFFFFF"/>
                </a:solidFill>
                <a:cs typeface="Georgia"/>
              </a:rPr>
              <a:t>cannot</a:t>
            </a:r>
            <a:r>
              <a:rPr spc="110" dirty="0">
                <a:solidFill>
                  <a:srgbClr val="FFFFFF"/>
                </a:solidFill>
                <a:cs typeface="Georgia"/>
              </a:rPr>
              <a:t> </a:t>
            </a:r>
            <a:r>
              <a:rPr spc="85" dirty="0">
                <a:solidFill>
                  <a:srgbClr val="FFFFFF"/>
                </a:solidFill>
                <a:cs typeface="Georgia"/>
              </a:rPr>
              <a:t>afford</a:t>
            </a:r>
            <a:r>
              <a:rPr spc="75" dirty="0">
                <a:solidFill>
                  <a:srgbClr val="FFFFFF"/>
                </a:solidFill>
                <a:cs typeface="Georgia"/>
              </a:rPr>
              <a:t> </a:t>
            </a:r>
            <a:r>
              <a:rPr spc="150" dirty="0">
                <a:solidFill>
                  <a:srgbClr val="FFFFFF"/>
                </a:solidFill>
                <a:cs typeface="Georgia"/>
              </a:rPr>
              <a:t>delays</a:t>
            </a:r>
            <a:r>
              <a:rPr spc="-145" dirty="0">
                <a:solidFill>
                  <a:srgbClr val="FFFFFF"/>
                </a:solidFill>
                <a:cs typeface="Georgia"/>
              </a:rPr>
              <a:t> </a:t>
            </a:r>
            <a:r>
              <a:rPr spc="-45" dirty="0">
                <a:solidFill>
                  <a:srgbClr val="FFFFFF"/>
                </a:solidFill>
                <a:cs typeface="Georgia"/>
              </a:rPr>
              <a:t>in  </a:t>
            </a:r>
            <a:r>
              <a:rPr spc="135" dirty="0">
                <a:solidFill>
                  <a:srgbClr val="FFFFFF"/>
                </a:solidFill>
                <a:cs typeface="Georgia"/>
              </a:rPr>
              <a:t>communication</a:t>
            </a:r>
            <a:r>
              <a:rPr spc="-150" dirty="0">
                <a:solidFill>
                  <a:srgbClr val="FFFFFF"/>
                </a:solidFill>
                <a:cs typeface="Georgia"/>
              </a:rPr>
              <a:t> </a:t>
            </a:r>
            <a:r>
              <a:rPr spc="15" dirty="0">
                <a:solidFill>
                  <a:srgbClr val="FFFFFF"/>
                </a:solidFill>
                <a:cs typeface="Georgia"/>
              </a:rPr>
              <a:t>like</a:t>
            </a:r>
            <a:r>
              <a:rPr spc="-150" dirty="0">
                <a:solidFill>
                  <a:srgbClr val="FFFFFF"/>
                </a:solidFill>
                <a:cs typeface="Georgia"/>
              </a:rPr>
              <a:t> </a:t>
            </a:r>
            <a:r>
              <a:rPr spc="70" dirty="0">
                <a:solidFill>
                  <a:srgbClr val="FFFFFF"/>
                </a:solidFill>
                <a:cs typeface="Georgia"/>
              </a:rPr>
              <a:t>high</a:t>
            </a:r>
            <a:r>
              <a:rPr spc="75" dirty="0">
                <a:solidFill>
                  <a:srgbClr val="FFFFFF"/>
                </a:solidFill>
                <a:cs typeface="Georgia"/>
              </a:rPr>
              <a:t> </a:t>
            </a:r>
            <a:r>
              <a:rPr spc="70" dirty="0">
                <a:solidFill>
                  <a:srgbClr val="FFFFFF"/>
                </a:solidFill>
                <a:cs typeface="Georgia"/>
              </a:rPr>
              <a:t>quality</a:t>
            </a:r>
            <a:r>
              <a:rPr spc="-145" dirty="0">
                <a:solidFill>
                  <a:srgbClr val="FFFFFF"/>
                </a:solidFill>
                <a:cs typeface="Georgia"/>
              </a:rPr>
              <a:t> </a:t>
            </a:r>
            <a:r>
              <a:rPr spc="220" dirty="0">
                <a:solidFill>
                  <a:srgbClr val="FFFFFF"/>
                </a:solidFill>
                <a:cs typeface="Georgia"/>
              </a:rPr>
              <a:t>voice</a:t>
            </a:r>
            <a:r>
              <a:rPr spc="-150" dirty="0">
                <a:solidFill>
                  <a:srgbClr val="FFFFFF"/>
                </a:solidFill>
                <a:cs typeface="Georgia"/>
              </a:rPr>
              <a:t> </a:t>
            </a:r>
            <a:r>
              <a:rPr spc="55" dirty="0">
                <a:solidFill>
                  <a:srgbClr val="FFFFFF"/>
                </a:solidFill>
                <a:cs typeface="Georgia"/>
              </a:rPr>
              <a:t>calls.</a:t>
            </a:r>
            <a:endParaRPr dirty="0">
              <a:cs typeface="Georgia"/>
            </a:endParaRPr>
          </a:p>
          <a:p>
            <a:pPr marL="298450" indent="-285750" algn="just">
              <a:lnSpc>
                <a:spcPct val="100000"/>
              </a:lnSpc>
              <a:spcBef>
                <a:spcPts val="985"/>
              </a:spcBef>
              <a:buClr>
                <a:schemeClr val="bg2">
                  <a:lumMod val="60000"/>
                  <a:lumOff val="40000"/>
                </a:schemeClr>
              </a:buClr>
              <a:buFont typeface="Wingdings 3" panose="05040102010807070707" pitchFamily="18" charset="2"/>
              <a:buChar char="u"/>
              <a:tabLst>
                <a:tab pos="355600" algn="l"/>
              </a:tabLst>
            </a:pPr>
            <a:r>
              <a:rPr spc="170" dirty="0">
                <a:solidFill>
                  <a:srgbClr val="FFFFFF"/>
                </a:solidFill>
                <a:cs typeface="Georgia"/>
              </a:rPr>
              <a:t>Packet</a:t>
            </a:r>
            <a:r>
              <a:rPr spc="-50" dirty="0">
                <a:solidFill>
                  <a:srgbClr val="FFFFFF"/>
                </a:solidFill>
                <a:cs typeface="Georgia"/>
              </a:rPr>
              <a:t> </a:t>
            </a:r>
            <a:r>
              <a:rPr spc="80" dirty="0">
                <a:solidFill>
                  <a:srgbClr val="FFFFFF"/>
                </a:solidFill>
                <a:cs typeface="Georgia"/>
              </a:rPr>
              <a:t>switching</a:t>
            </a:r>
            <a:r>
              <a:rPr spc="-120" dirty="0">
                <a:solidFill>
                  <a:srgbClr val="FFFFFF"/>
                </a:solidFill>
                <a:cs typeface="Georgia"/>
              </a:rPr>
              <a:t> </a:t>
            </a:r>
            <a:r>
              <a:rPr spc="70" dirty="0">
                <a:solidFill>
                  <a:srgbClr val="FFFFFF"/>
                </a:solidFill>
                <a:cs typeface="Georgia"/>
              </a:rPr>
              <a:t>high</a:t>
            </a:r>
            <a:r>
              <a:rPr dirty="0">
                <a:solidFill>
                  <a:srgbClr val="FFFFFF"/>
                </a:solidFill>
                <a:cs typeface="Georgia"/>
              </a:rPr>
              <a:t> </a:t>
            </a:r>
            <a:r>
              <a:rPr spc="30" dirty="0">
                <a:solidFill>
                  <a:srgbClr val="FFFFFF"/>
                </a:solidFill>
                <a:cs typeface="Georgia"/>
              </a:rPr>
              <a:t>installation</a:t>
            </a:r>
            <a:r>
              <a:rPr spc="-145" dirty="0">
                <a:solidFill>
                  <a:srgbClr val="FFFFFF"/>
                </a:solidFill>
                <a:cs typeface="Georgia"/>
              </a:rPr>
              <a:t> </a:t>
            </a:r>
            <a:r>
              <a:rPr spc="75" dirty="0">
                <a:solidFill>
                  <a:srgbClr val="FFFFFF"/>
                </a:solidFill>
                <a:cs typeface="Georgia"/>
              </a:rPr>
              <a:t>costs.</a:t>
            </a:r>
            <a:endParaRPr dirty="0">
              <a:cs typeface="Georgia"/>
            </a:endParaRPr>
          </a:p>
          <a:p>
            <a:pPr marL="298450" indent="-285750" algn="just">
              <a:lnSpc>
                <a:spcPct val="100000"/>
              </a:lnSpc>
              <a:spcBef>
                <a:spcPts val="1055"/>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They</a:t>
            </a:r>
            <a:r>
              <a:rPr spc="75" dirty="0">
                <a:solidFill>
                  <a:srgbClr val="FFFFFF"/>
                </a:solidFill>
                <a:cs typeface="Georgia"/>
              </a:rPr>
              <a:t> </a:t>
            </a:r>
            <a:r>
              <a:rPr spc="60" dirty="0">
                <a:solidFill>
                  <a:srgbClr val="FFFFFF"/>
                </a:solidFill>
                <a:cs typeface="Georgia"/>
              </a:rPr>
              <a:t>require</a:t>
            </a:r>
            <a:r>
              <a:rPr spc="-80" dirty="0">
                <a:solidFill>
                  <a:srgbClr val="FFFFFF"/>
                </a:solidFill>
                <a:cs typeface="Georgia"/>
              </a:rPr>
              <a:t> </a:t>
            </a:r>
            <a:r>
              <a:rPr spc="175" dirty="0">
                <a:solidFill>
                  <a:srgbClr val="FFFFFF"/>
                </a:solidFill>
                <a:cs typeface="Georgia"/>
              </a:rPr>
              <a:t>complex</a:t>
            </a:r>
            <a:r>
              <a:rPr spc="-105" dirty="0">
                <a:solidFill>
                  <a:srgbClr val="FFFFFF"/>
                </a:solidFill>
                <a:cs typeface="Georgia"/>
              </a:rPr>
              <a:t> </a:t>
            </a:r>
            <a:r>
              <a:rPr spc="110" dirty="0">
                <a:solidFill>
                  <a:srgbClr val="FFFFFF"/>
                </a:solidFill>
                <a:cs typeface="Georgia"/>
              </a:rPr>
              <a:t>protocols</a:t>
            </a:r>
            <a:r>
              <a:rPr spc="-150" dirty="0">
                <a:solidFill>
                  <a:srgbClr val="FFFFFF"/>
                </a:solidFill>
                <a:cs typeface="Georgia"/>
              </a:rPr>
              <a:t> </a:t>
            </a:r>
            <a:r>
              <a:rPr dirty="0">
                <a:solidFill>
                  <a:srgbClr val="FFFFFF"/>
                </a:solidFill>
                <a:cs typeface="Georgia"/>
              </a:rPr>
              <a:t>for</a:t>
            </a:r>
            <a:r>
              <a:rPr spc="35" dirty="0">
                <a:solidFill>
                  <a:srgbClr val="FFFFFF"/>
                </a:solidFill>
                <a:cs typeface="Georgia"/>
              </a:rPr>
              <a:t> </a:t>
            </a:r>
            <a:r>
              <a:rPr spc="80" dirty="0">
                <a:solidFill>
                  <a:srgbClr val="FFFFFF"/>
                </a:solidFill>
                <a:cs typeface="Georgia"/>
              </a:rPr>
              <a:t>delivery.</a:t>
            </a:r>
            <a:endParaRPr dirty="0">
              <a:cs typeface="Georgia"/>
            </a:endParaRPr>
          </a:p>
          <a:p>
            <a:pPr marL="355600" marR="5080" indent="-343535" algn="just">
              <a:lnSpc>
                <a:spcPct val="100000"/>
              </a:lnSpc>
              <a:spcBef>
                <a:spcPts val="980"/>
              </a:spcBef>
              <a:buClr>
                <a:schemeClr val="bg2">
                  <a:lumMod val="60000"/>
                  <a:lumOff val="40000"/>
                </a:schemeClr>
              </a:buClr>
              <a:buFont typeface="Wingdings 3" panose="05040102010807070707" pitchFamily="18" charset="2"/>
              <a:buChar char="u"/>
              <a:tabLst>
                <a:tab pos="355600" algn="l"/>
              </a:tabLst>
            </a:pPr>
            <a:r>
              <a:rPr spc="90" dirty="0">
                <a:solidFill>
                  <a:srgbClr val="FFFFFF"/>
                </a:solidFill>
                <a:cs typeface="Georgia"/>
              </a:rPr>
              <a:t>Network</a:t>
            </a:r>
            <a:r>
              <a:rPr spc="-229" dirty="0">
                <a:solidFill>
                  <a:srgbClr val="FFFFFF"/>
                </a:solidFill>
                <a:cs typeface="Georgia"/>
              </a:rPr>
              <a:t> </a:t>
            </a:r>
            <a:r>
              <a:rPr spc="105" dirty="0">
                <a:solidFill>
                  <a:srgbClr val="FFFFFF"/>
                </a:solidFill>
                <a:cs typeface="Georgia"/>
              </a:rPr>
              <a:t>problems</a:t>
            </a:r>
            <a:r>
              <a:rPr spc="-145" dirty="0">
                <a:solidFill>
                  <a:srgbClr val="FFFFFF"/>
                </a:solidFill>
                <a:cs typeface="Georgia"/>
              </a:rPr>
              <a:t> </a:t>
            </a:r>
            <a:r>
              <a:rPr spc="210" dirty="0">
                <a:solidFill>
                  <a:srgbClr val="FFFFFF"/>
                </a:solidFill>
                <a:cs typeface="Georgia"/>
              </a:rPr>
              <a:t>may</a:t>
            </a:r>
            <a:r>
              <a:rPr spc="10" dirty="0">
                <a:solidFill>
                  <a:srgbClr val="FFFFFF"/>
                </a:solidFill>
                <a:cs typeface="Georgia"/>
              </a:rPr>
              <a:t> </a:t>
            </a:r>
            <a:r>
              <a:rPr spc="110" dirty="0">
                <a:solidFill>
                  <a:srgbClr val="FFFFFF"/>
                </a:solidFill>
                <a:cs typeface="Georgia"/>
              </a:rPr>
              <a:t>introduce</a:t>
            </a:r>
            <a:r>
              <a:rPr spc="-75" dirty="0">
                <a:solidFill>
                  <a:srgbClr val="FFFFFF"/>
                </a:solidFill>
                <a:cs typeface="Georgia"/>
              </a:rPr>
              <a:t> </a:t>
            </a:r>
            <a:r>
              <a:rPr spc="-15" dirty="0">
                <a:solidFill>
                  <a:srgbClr val="FFFFFF"/>
                </a:solidFill>
                <a:cs typeface="Georgia"/>
              </a:rPr>
              <a:t>errors</a:t>
            </a:r>
            <a:r>
              <a:rPr spc="-70" dirty="0">
                <a:solidFill>
                  <a:srgbClr val="FFFFFF"/>
                </a:solidFill>
                <a:cs typeface="Georgia"/>
              </a:rPr>
              <a:t> </a:t>
            </a:r>
            <a:r>
              <a:rPr spc="-45" dirty="0">
                <a:solidFill>
                  <a:srgbClr val="FFFFFF"/>
                </a:solidFill>
                <a:cs typeface="Georgia"/>
              </a:rPr>
              <a:t>in</a:t>
            </a:r>
            <a:r>
              <a:rPr spc="5" dirty="0">
                <a:solidFill>
                  <a:srgbClr val="FFFFFF"/>
                </a:solidFill>
                <a:cs typeface="Georgia"/>
              </a:rPr>
              <a:t> </a:t>
            </a:r>
            <a:r>
              <a:rPr spc="150" dirty="0">
                <a:solidFill>
                  <a:srgbClr val="FFFFFF"/>
                </a:solidFill>
                <a:cs typeface="Georgia"/>
              </a:rPr>
              <a:t>packets,</a:t>
            </a:r>
            <a:r>
              <a:rPr spc="5" dirty="0">
                <a:solidFill>
                  <a:srgbClr val="FFFFFF"/>
                </a:solidFill>
                <a:cs typeface="Georgia"/>
              </a:rPr>
              <a:t> </a:t>
            </a:r>
            <a:r>
              <a:rPr spc="190" dirty="0">
                <a:solidFill>
                  <a:srgbClr val="FFFFFF"/>
                </a:solidFill>
                <a:cs typeface="Georgia"/>
              </a:rPr>
              <a:t>delay</a:t>
            </a:r>
            <a:r>
              <a:rPr spc="-70" dirty="0">
                <a:solidFill>
                  <a:srgbClr val="FFFFFF"/>
                </a:solidFill>
                <a:cs typeface="Georgia"/>
              </a:rPr>
              <a:t> </a:t>
            </a:r>
            <a:r>
              <a:rPr spc="-45" dirty="0">
                <a:solidFill>
                  <a:srgbClr val="FFFFFF"/>
                </a:solidFill>
                <a:cs typeface="Georgia"/>
              </a:rPr>
              <a:t>in</a:t>
            </a:r>
            <a:r>
              <a:rPr spc="10" dirty="0">
                <a:solidFill>
                  <a:srgbClr val="FFFFFF"/>
                </a:solidFill>
                <a:cs typeface="Georgia"/>
              </a:rPr>
              <a:t> </a:t>
            </a:r>
            <a:r>
              <a:rPr spc="85" dirty="0">
                <a:solidFill>
                  <a:srgbClr val="FFFFFF"/>
                </a:solidFill>
                <a:cs typeface="Georgia"/>
              </a:rPr>
              <a:t>delivery  </a:t>
            </a:r>
            <a:r>
              <a:rPr spc="125" dirty="0">
                <a:solidFill>
                  <a:srgbClr val="FFFFFF"/>
                </a:solidFill>
                <a:cs typeface="Georgia"/>
              </a:rPr>
              <a:t>of </a:t>
            </a:r>
            <a:r>
              <a:rPr spc="175" dirty="0">
                <a:solidFill>
                  <a:srgbClr val="FFFFFF"/>
                </a:solidFill>
                <a:cs typeface="Georgia"/>
              </a:rPr>
              <a:t>packets </a:t>
            </a:r>
            <a:r>
              <a:rPr spc="30" dirty="0">
                <a:solidFill>
                  <a:srgbClr val="FFFFFF"/>
                </a:solidFill>
                <a:cs typeface="Georgia"/>
              </a:rPr>
              <a:t>or </a:t>
            </a:r>
            <a:r>
              <a:rPr spc="-15" dirty="0">
                <a:solidFill>
                  <a:srgbClr val="FFFFFF"/>
                </a:solidFill>
                <a:cs typeface="Georgia"/>
              </a:rPr>
              <a:t>loss </a:t>
            </a:r>
            <a:r>
              <a:rPr spc="125" dirty="0">
                <a:solidFill>
                  <a:srgbClr val="FFFFFF"/>
                </a:solidFill>
                <a:cs typeface="Georgia"/>
              </a:rPr>
              <a:t>of </a:t>
            </a:r>
            <a:r>
              <a:rPr spc="150" dirty="0">
                <a:solidFill>
                  <a:srgbClr val="FFFFFF"/>
                </a:solidFill>
                <a:cs typeface="Georgia"/>
              </a:rPr>
              <a:t>packets. </a:t>
            </a:r>
            <a:r>
              <a:rPr spc="-175" dirty="0">
                <a:solidFill>
                  <a:srgbClr val="FFFFFF"/>
                </a:solidFill>
                <a:cs typeface="Georgia"/>
              </a:rPr>
              <a:t>I</a:t>
            </a:r>
            <a:r>
              <a:rPr lang="en-US" spc="-175" dirty="0">
                <a:solidFill>
                  <a:srgbClr val="FFFFFF"/>
                </a:solidFill>
                <a:cs typeface="Georgia"/>
              </a:rPr>
              <a:t>f </a:t>
            </a:r>
            <a:r>
              <a:rPr spc="-175" dirty="0">
                <a:solidFill>
                  <a:srgbClr val="FFFFFF"/>
                </a:solidFill>
                <a:cs typeface="Georgia"/>
              </a:rPr>
              <a:t> </a:t>
            </a:r>
            <a:r>
              <a:rPr spc="90" dirty="0">
                <a:solidFill>
                  <a:srgbClr val="FFFFFF"/>
                </a:solidFill>
                <a:cs typeface="Georgia"/>
              </a:rPr>
              <a:t>not </a:t>
            </a:r>
            <a:r>
              <a:rPr spc="70" dirty="0">
                <a:solidFill>
                  <a:srgbClr val="FFFFFF"/>
                </a:solidFill>
                <a:cs typeface="Georgia"/>
              </a:rPr>
              <a:t>properly </a:t>
            </a:r>
            <a:r>
              <a:rPr spc="150" dirty="0">
                <a:solidFill>
                  <a:srgbClr val="FFFFFF"/>
                </a:solidFill>
                <a:cs typeface="Georgia"/>
              </a:rPr>
              <a:t>handled, </a:t>
            </a:r>
            <a:r>
              <a:rPr spc="-35" dirty="0">
                <a:solidFill>
                  <a:srgbClr val="FFFFFF"/>
                </a:solidFill>
                <a:cs typeface="Georgia"/>
              </a:rPr>
              <a:t>this </a:t>
            </a:r>
            <a:r>
              <a:rPr spc="210" dirty="0">
                <a:solidFill>
                  <a:srgbClr val="FFFFFF"/>
                </a:solidFill>
                <a:cs typeface="Georgia"/>
              </a:rPr>
              <a:t>may </a:t>
            </a:r>
            <a:r>
              <a:rPr spc="204" dirty="0">
                <a:solidFill>
                  <a:srgbClr val="FFFFFF"/>
                </a:solidFill>
                <a:cs typeface="Georgia"/>
              </a:rPr>
              <a:t>lead  </a:t>
            </a:r>
            <a:r>
              <a:rPr spc="150" dirty="0">
                <a:solidFill>
                  <a:srgbClr val="FFFFFF"/>
                </a:solidFill>
                <a:cs typeface="Georgia"/>
              </a:rPr>
              <a:t>to </a:t>
            </a:r>
            <a:r>
              <a:rPr spc="-15" dirty="0">
                <a:solidFill>
                  <a:srgbClr val="FFFFFF"/>
                </a:solidFill>
                <a:cs typeface="Georgia"/>
              </a:rPr>
              <a:t>loss </a:t>
            </a:r>
            <a:r>
              <a:rPr spc="125" dirty="0">
                <a:solidFill>
                  <a:srgbClr val="FFFFFF"/>
                </a:solidFill>
                <a:cs typeface="Georgia"/>
              </a:rPr>
              <a:t>of </a:t>
            </a:r>
            <a:r>
              <a:rPr spc="55" dirty="0">
                <a:solidFill>
                  <a:srgbClr val="FFFFFF"/>
                </a:solidFill>
                <a:cs typeface="Georgia"/>
              </a:rPr>
              <a:t>critical</a:t>
            </a:r>
            <a:r>
              <a:rPr spc="-340" dirty="0">
                <a:solidFill>
                  <a:srgbClr val="FFFFFF"/>
                </a:solidFill>
                <a:cs typeface="Georgia"/>
              </a:rPr>
              <a:t> </a:t>
            </a:r>
            <a:r>
              <a:rPr spc="45" dirty="0">
                <a:solidFill>
                  <a:srgbClr val="FFFFFF"/>
                </a:solidFill>
                <a:cs typeface="Georgia"/>
              </a:rPr>
              <a:t>information.</a:t>
            </a:r>
            <a:endParaRPr dirty="0">
              <a:cs typeface="Georgia"/>
            </a:endParaRPr>
          </a:p>
        </p:txBody>
      </p:sp>
      <p:sp>
        <p:nvSpPr>
          <p:cNvPr id="5" name="Slide Number Placeholder 4">
            <a:extLst>
              <a:ext uri="{FF2B5EF4-FFF2-40B4-BE49-F238E27FC236}">
                <a16:creationId xmlns:a16="http://schemas.microsoft.com/office/drawing/2014/main" id="{677DDBF8-6E95-4194-C584-6E00C61B4895}"/>
              </a:ext>
            </a:extLst>
          </p:cNvPr>
          <p:cNvSpPr>
            <a:spLocks noGrp="1"/>
          </p:cNvSpPr>
          <p:nvPr>
            <p:ph type="sldNum" sz="quarter" idx="12"/>
          </p:nvPr>
        </p:nvSpPr>
        <p:spPr/>
        <p:txBody>
          <a:bodyPr/>
          <a:lstStyle/>
          <a:p>
            <a:fld id="{B38DACB5-71A6-497D-9391-3A4BF49B0DC9}" type="slidenum">
              <a:rPr lang="en-US" smtClean="0"/>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6145829" cy="659796"/>
          </a:xfrm>
          <a:prstGeom prst="rect">
            <a:avLst/>
          </a:prstGeom>
        </p:spPr>
        <p:txBody>
          <a:bodyPr vert="horz" wrap="square" lIns="0" tIns="13335" rIns="0" bIns="0" rtlCol="0">
            <a:spAutoFit/>
          </a:bodyPr>
          <a:lstStyle/>
          <a:p>
            <a:pPr marL="12700">
              <a:lnSpc>
                <a:spcPct val="100000"/>
              </a:lnSpc>
              <a:spcBef>
                <a:spcPts val="105"/>
              </a:spcBef>
            </a:pPr>
            <a:r>
              <a:rPr sz="4200" spc="340" dirty="0"/>
              <a:t>Message</a:t>
            </a:r>
            <a:r>
              <a:rPr sz="4200" spc="75" dirty="0"/>
              <a:t> </a:t>
            </a:r>
            <a:r>
              <a:rPr sz="4200" spc="110" dirty="0"/>
              <a:t>Switching</a:t>
            </a:r>
            <a:endParaRPr sz="4200" dirty="0"/>
          </a:p>
        </p:txBody>
      </p:sp>
      <p:sp>
        <p:nvSpPr>
          <p:cNvPr id="3" name="object 3"/>
          <p:cNvSpPr txBox="1"/>
          <p:nvPr/>
        </p:nvSpPr>
        <p:spPr>
          <a:xfrm>
            <a:off x="1183009" y="2079049"/>
            <a:ext cx="8778875" cy="3588803"/>
          </a:xfrm>
          <a:prstGeom prst="rect">
            <a:avLst/>
          </a:prstGeom>
        </p:spPr>
        <p:txBody>
          <a:bodyPr vert="horz" wrap="square" lIns="0" tIns="15875" rIns="0" bIns="0" rtlCol="0">
            <a:spAutoFit/>
          </a:bodyPr>
          <a:lstStyle/>
          <a:p>
            <a:pPr marL="355600" marR="128905" indent="-343535" algn="just">
              <a:lnSpc>
                <a:spcPct val="100000"/>
              </a:lnSpc>
              <a:spcBef>
                <a:spcPts val="125"/>
              </a:spcBef>
              <a:buClr>
                <a:schemeClr val="bg2">
                  <a:lumMod val="40000"/>
                  <a:lumOff val="60000"/>
                </a:schemeClr>
              </a:buClr>
              <a:buFont typeface="Wingdings 3" panose="05040102010807070707" pitchFamily="18" charset="2"/>
              <a:buChar char="u"/>
              <a:tabLst>
                <a:tab pos="355600" algn="l"/>
              </a:tabLst>
            </a:pPr>
            <a:r>
              <a:rPr spc="-140" dirty="0">
                <a:solidFill>
                  <a:srgbClr val="FFFFFF"/>
                </a:solidFill>
                <a:cs typeface="Georgia"/>
              </a:rPr>
              <a:t>In</a:t>
            </a:r>
            <a:r>
              <a:rPr spc="80" dirty="0">
                <a:solidFill>
                  <a:srgbClr val="FFFFFF"/>
                </a:solidFill>
                <a:cs typeface="Georgia"/>
              </a:rPr>
              <a:t> </a:t>
            </a:r>
            <a:r>
              <a:rPr spc="165" dirty="0">
                <a:solidFill>
                  <a:srgbClr val="FFFFFF"/>
                </a:solidFill>
                <a:cs typeface="Georgia"/>
              </a:rPr>
              <a:t>Message</a:t>
            </a:r>
            <a:r>
              <a:rPr dirty="0">
                <a:solidFill>
                  <a:srgbClr val="FFFFFF"/>
                </a:solidFill>
                <a:cs typeface="Georgia"/>
              </a:rPr>
              <a:t> </a:t>
            </a:r>
            <a:r>
              <a:rPr spc="75" dirty="0">
                <a:solidFill>
                  <a:srgbClr val="FFFFFF"/>
                </a:solidFill>
                <a:cs typeface="Georgia"/>
              </a:rPr>
              <a:t>Switching</a:t>
            </a:r>
            <a:r>
              <a:rPr spc="-195" dirty="0">
                <a:solidFill>
                  <a:srgbClr val="FFFFFF"/>
                </a:solidFill>
                <a:cs typeface="Georgia"/>
              </a:rPr>
              <a:t> </a:t>
            </a:r>
            <a:r>
              <a:rPr spc="-75" dirty="0">
                <a:solidFill>
                  <a:srgbClr val="FFFFFF"/>
                </a:solidFill>
                <a:cs typeface="Georgia"/>
              </a:rPr>
              <a:t>it</a:t>
            </a:r>
            <a:r>
              <a:rPr spc="30"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90" dirty="0">
                <a:solidFill>
                  <a:srgbClr val="FFFFFF"/>
                </a:solidFill>
                <a:cs typeface="Georgia"/>
              </a:rPr>
              <a:t>not</a:t>
            </a:r>
            <a:r>
              <a:rPr spc="30" dirty="0">
                <a:solidFill>
                  <a:srgbClr val="FFFFFF"/>
                </a:solidFill>
                <a:cs typeface="Georgia"/>
              </a:rPr>
              <a:t> </a:t>
            </a:r>
            <a:r>
              <a:rPr spc="125" dirty="0">
                <a:solidFill>
                  <a:srgbClr val="FFFFFF"/>
                </a:solidFill>
                <a:cs typeface="Georgia"/>
              </a:rPr>
              <a:t>necessary</a:t>
            </a:r>
            <a:r>
              <a:rPr spc="80" dirty="0">
                <a:solidFill>
                  <a:srgbClr val="FFFFFF"/>
                </a:solidFill>
                <a:cs typeface="Georgia"/>
              </a:rPr>
              <a:t> </a:t>
            </a:r>
            <a:r>
              <a:rPr spc="150" dirty="0">
                <a:solidFill>
                  <a:srgbClr val="FFFFFF"/>
                </a:solidFill>
                <a:cs typeface="Georgia"/>
              </a:rPr>
              <a:t>to</a:t>
            </a:r>
            <a:r>
              <a:rPr spc="-10" dirty="0">
                <a:solidFill>
                  <a:srgbClr val="FFFFFF"/>
                </a:solidFill>
                <a:cs typeface="Georgia"/>
              </a:rPr>
              <a:t> </a:t>
            </a:r>
            <a:r>
              <a:rPr spc="105" dirty="0">
                <a:solidFill>
                  <a:srgbClr val="FFFFFF"/>
                </a:solidFill>
                <a:cs typeface="Georgia"/>
              </a:rPr>
              <a:t>established</a:t>
            </a:r>
            <a:r>
              <a:rPr spc="-150" dirty="0">
                <a:solidFill>
                  <a:srgbClr val="FFFFFF"/>
                </a:solidFill>
                <a:cs typeface="Georgia"/>
              </a:rPr>
              <a:t> </a:t>
            </a:r>
            <a:r>
              <a:rPr spc="375" dirty="0">
                <a:solidFill>
                  <a:srgbClr val="FFFFFF"/>
                </a:solidFill>
                <a:cs typeface="Georgia"/>
              </a:rPr>
              <a:t>a</a:t>
            </a:r>
            <a:r>
              <a:rPr spc="80" dirty="0">
                <a:solidFill>
                  <a:srgbClr val="FFFFFF"/>
                </a:solidFill>
                <a:cs typeface="Georgia"/>
              </a:rPr>
              <a:t> </a:t>
            </a:r>
            <a:r>
              <a:rPr spc="229" dirty="0">
                <a:solidFill>
                  <a:srgbClr val="FFFFFF"/>
                </a:solidFill>
                <a:cs typeface="Georgia"/>
              </a:rPr>
              <a:t>dedicated  </a:t>
            </a:r>
            <a:r>
              <a:rPr spc="165" dirty="0">
                <a:solidFill>
                  <a:srgbClr val="FFFFFF"/>
                </a:solidFill>
                <a:cs typeface="Georgia"/>
              </a:rPr>
              <a:t>path</a:t>
            </a:r>
            <a:r>
              <a:rPr dirty="0">
                <a:solidFill>
                  <a:srgbClr val="FFFFFF"/>
                </a:solidFill>
                <a:cs typeface="Georgia"/>
              </a:rPr>
              <a:t> </a:t>
            </a:r>
            <a:r>
              <a:rPr spc="-45" dirty="0">
                <a:solidFill>
                  <a:srgbClr val="FFFFFF"/>
                </a:solidFill>
                <a:cs typeface="Georgia"/>
              </a:rPr>
              <a:t>in</a:t>
            </a:r>
            <a:r>
              <a:rPr spc="5" dirty="0">
                <a:solidFill>
                  <a:srgbClr val="FFFFFF"/>
                </a:solidFill>
                <a:cs typeface="Georgia"/>
              </a:rPr>
              <a:t> </a:t>
            </a:r>
            <a:r>
              <a:rPr spc="235" dirty="0">
                <a:solidFill>
                  <a:srgbClr val="FFFFFF"/>
                </a:solidFill>
                <a:cs typeface="Georgia"/>
              </a:rPr>
              <a:t>between</a:t>
            </a:r>
            <a:r>
              <a:rPr spc="-150" dirty="0">
                <a:solidFill>
                  <a:srgbClr val="FFFFFF"/>
                </a:solidFill>
                <a:cs typeface="Georgia"/>
              </a:rPr>
              <a:t> </a:t>
            </a:r>
            <a:r>
              <a:rPr spc="150" dirty="0">
                <a:solidFill>
                  <a:srgbClr val="FFFFFF"/>
                </a:solidFill>
                <a:cs typeface="Georgia"/>
              </a:rPr>
              <a:t>any</a:t>
            </a:r>
            <a:r>
              <a:rPr spc="80" dirty="0">
                <a:solidFill>
                  <a:srgbClr val="FFFFFF"/>
                </a:solidFill>
                <a:cs typeface="Georgia"/>
              </a:rPr>
              <a:t> </a:t>
            </a:r>
            <a:r>
              <a:rPr spc="204" dirty="0">
                <a:solidFill>
                  <a:srgbClr val="FFFFFF"/>
                </a:solidFill>
                <a:cs typeface="Georgia"/>
              </a:rPr>
              <a:t>two</a:t>
            </a:r>
            <a:r>
              <a:rPr spc="-165" dirty="0">
                <a:solidFill>
                  <a:srgbClr val="FFFFFF"/>
                </a:solidFill>
                <a:cs typeface="Georgia"/>
              </a:rPr>
              <a:t> </a:t>
            </a:r>
            <a:r>
              <a:rPr spc="135" dirty="0">
                <a:solidFill>
                  <a:srgbClr val="FFFFFF"/>
                </a:solidFill>
                <a:cs typeface="Georgia"/>
              </a:rPr>
              <a:t>communication</a:t>
            </a:r>
            <a:r>
              <a:rPr spc="-145" dirty="0">
                <a:solidFill>
                  <a:srgbClr val="FFFFFF"/>
                </a:solidFill>
                <a:cs typeface="Georgia"/>
              </a:rPr>
              <a:t> </a:t>
            </a:r>
            <a:r>
              <a:rPr spc="160" dirty="0">
                <a:solidFill>
                  <a:srgbClr val="FFFFFF"/>
                </a:solidFill>
                <a:cs typeface="Georgia"/>
              </a:rPr>
              <a:t>devices.</a:t>
            </a:r>
            <a:endParaRPr dirty="0">
              <a:cs typeface="Georgia"/>
            </a:endParaRPr>
          </a:p>
          <a:p>
            <a:pPr marL="355600" marR="441959" indent="-343535" algn="just">
              <a:lnSpc>
                <a:spcPct val="100000"/>
              </a:lnSpc>
              <a:spcBef>
                <a:spcPts val="985"/>
              </a:spcBef>
              <a:buClr>
                <a:schemeClr val="bg2">
                  <a:lumMod val="40000"/>
                  <a:lumOff val="60000"/>
                </a:schemeClr>
              </a:buClr>
              <a:buFont typeface="Wingdings 3" panose="05040102010807070707" pitchFamily="18" charset="2"/>
              <a:buChar char="u"/>
              <a:tabLst>
                <a:tab pos="355600" algn="l"/>
              </a:tabLst>
            </a:pPr>
            <a:r>
              <a:rPr lang="en-US" spc="285" dirty="0">
                <a:solidFill>
                  <a:srgbClr val="FFFFFF"/>
                </a:solidFill>
                <a:cs typeface="Georgia"/>
              </a:rPr>
              <a:t>E</a:t>
            </a:r>
            <a:r>
              <a:rPr spc="285" dirty="0">
                <a:solidFill>
                  <a:srgbClr val="FFFFFF"/>
                </a:solidFill>
                <a:cs typeface="Georgia"/>
              </a:rPr>
              <a:t>ach</a:t>
            </a:r>
            <a:r>
              <a:rPr spc="5" dirty="0">
                <a:solidFill>
                  <a:srgbClr val="FFFFFF"/>
                </a:solidFill>
                <a:cs typeface="Georgia"/>
              </a:rPr>
              <a:t> </a:t>
            </a:r>
            <a:r>
              <a:rPr spc="190" dirty="0">
                <a:solidFill>
                  <a:srgbClr val="FFFFFF"/>
                </a:solidFill>
                <a:cs typeface="Georgia"/>
              </a:rPr>
              <a:t>message</a:t>
            </a:r>
            <a:r>
              <a:rPr spc="5"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75" dirty="0">
                <a:solidFill>
                  <a:srgbClr val="FFFFFF"/>
                </a:solidFill>
                <a:cs typeface="Georgia"/>
              </a:rPr>
              <a:t>treated</a:t>
            </a:r>
            <a:r>
              <a:rPr spc="10" dirty="0">
                <a:solidFill>
                  <a:srgbClr val="FFFFFF"/>
                </a:solidFill>
                <a:cs typeface="Georgia"/>
              </a:rPr>
              <a:t> </a:t>
            </a:r>
            <a:r>
              <a:rPr spc="130" dirty="0">
                <a:solidFill>
                  <a:srgbClr val="FFFFFF"/>
                </a:solidFill>
                <a:cs typeface="Georgia"/>
              </a:rPr>
              <a:t>as</a:t>
            </a:r>
            <a:r>
              <a:rPr spc="-70" dirty="0">
                <a:solidFill>
                  <a:srgbClr val="FFFFFF"/>
                </a:solidFill>
                <a:cs typeface="Georgia"/>
              </a:rPr>
              <a:t> </a:t>
            </a:r>
            <a:r>
              <a:rPr spc="195" dirty="0">
                <a:solidFill>
                  <a:srgbClr val="FFFFFF"/>
                </a:solidFill>
                <a:cs typeface="Georgia"/>
              </a:rPr>
              <a:t>an</a:t>
            </a:r>
            <a:r>
              <a:rPr spc="10" dirty="0">
                <a:solidFill>
                  <a:srgbClr val="FFFFFF"/>
                </a:solidFill>
                <a:cs typeface="Georgia"/>
              </a:rPr>
              <a:t> </a:t>
            </a:r>
            <a:r>
              <a:rPr spc="160" dirty="0">
                <a:solidFill>
                  <a:srgbClr val="FFFFFF"/>
                </a:solidFill>
                <a:cs typeface="Georgia"/>
              </a:rPr>
              <a:t>independent</a:t>
            </a:r>
            <a:r>
              <a:rPr spc="-120" dirty="0">
                <a:solidFill>
                  <a:srgbClr val="FFFFFF"/>
                </a:solidFill>
                <a:cs typeface="Georgia"/>
              </a:rPr>
              <a:t> </a:t>
            </a:r>
            <a:r>
              <a:rPr spc="-25" dirty="0">
                <a:solidFill>
                  <a:srgbClr val="FFFFFF"/>
                </a:solidFill>
                <a:cs typeface="Georgia"/>
              </a:rPr>
              <a:t>unit</a:t>
            </a:r>
            <a:r>
              <a:rPr spc="35" dirty="0">
                <a:solidFill>
                  <a:srgbClr val="FFFFFF"/>
                </a:solidFill>
                <a:cs typeface="Georgia"/>
              </a:rPr>
              <a:t> </a:t>
            </a:r>
            <a:r>
              <a:rPr spc="195" dirty="0">
                <a:solidFill>
                  <a:srgbClr val="FFFFFF"/>
                </a:solidFill>
                <a:cs typeface="Georgia"/>
              </a:rPr>
              <a:t>and</a:t>
            </a:r>
            <a:r>
              <a:rPr spc="75" dirty="0">
                <a:solidFill>
                  <a:srgbClr val="FFFFFF"/>
                </a:solidFill>
                <a:cs typeface="Georgia"/>
              </a:rPr>
              <a:t> </a:t>
            </a:r>
            <a:r>
              <a:rPr spc="90" dirty="0">
                <a:solidFill>
                  <a:srgbClr val="FFFFFF"/>
                </a:solidFill>
                <a:cs typeface="Georgia"/>
              </a:rPr>
              <a:t>includes</a:t>
            </a:r>
            <a:r>
              <a:rPr spc="-65" dirty="0">
                <a:solidFill>
                  <a:srgbClr val="FFFFFF"/>
                </a:solidFill>
                <a:cs typeface="Georgia"/>
              </a:rPr>
              <a:t> </a:t>
            </a:r>
            <a:r>
              <a:rPr spc="-55" dirty="0">
                <a:solidFill>
                  <a:srgbClr val="FFFFFF"/>
                </a:solidFill>
                <a:cs typeface="Georgia"/>
              </a:rPr>
              <a:t>its  </a:t>
            </a:r>
            <a:r>
              <a:rPr spc="210" dirty="0">
                <a:solidFill>
                  <a:srgbClr val="FFFFFF"/>
                </a:solidFill>
                <a:cs typeface="Georgia"/>
              </a:rPr>
              <a:t>own</a:t>
            </a:r>
            <a:r>
              <a:rPr spc="-150" dirty="0">
                <a:solidFill>
                  <a:srgbClr val="FFFFFF"/>
                </a:solidFill>
                <a:cs typeface="Georgia"/>
              </a:rPr>
              <a:t> </a:t>
            </a:r>
            <a:r>
              <a:rPr spc="85" dirty="0">
                <a:solidFill>
                  <a:srgbClr val="FFFFFF"/>
                </a:solidFill>
                <a:cs typeface="Georgia"/>
              </a:rPr>
              <a:t>destination</a:t>
            </a:r>
            <a:r>
              <a:rPr spc="-150" dirty="0">
                <a:solidFill>
                  <a:srgbClr val="FFFFFF"/>
                </a:solidFill>
                <a:cs typeface="Georgia"/>
              </a:rPr>
              <a:t> </a:t>
            </a:r>
            <a:r>
              <a:rPr spc="114" dirty="0">
                <a:solidFill>
                  <a:srgbClr val="FFFFFF"/>
                </a:solidFill>
                <a:cs typeface="Georgia"/>
              </a:rPr>
              <a:t>source</a:t>
            </a:r>
            <a:r>
              <a:rPr spc="75" dirty="0">
                <a:solidFill>
                  <a:srgbClr val="FFFFFF"/>
                </a:solidFill>
                <a:cs typeface="Georgia"/>
              </a:rPr>
              <a:t> </a:t>
            </a:r>
            <a:r>
              <a:rPr spc="120" dirty="0">
                <a:solidFill>
                  <a:srgbClr val="FFFFFF"/>
                </a:solidFill>
                <a:cs typeface="Georgia"/>
              </a:rPr>
              <a:t>address</a:t>
            </a:r>
            <a:r>
              <a:rPr spc="-75" dirty="0">
                <a:solidFill>
                  <a:srgbClr val="FFFFFF"/>
                </a:solidFill>
                <a:cs typeface="Georgia"/>
              </a:rPr>
              <a:t> </a:t>
            </a:r>
            <a:r>
              <a:rPr spc="165" dirty="0">
                <a:solidFill>
                  <a:srgbClr val="FFFFFF"/>
                </a:solidFill>
                <a:cs typeface="Georgia"/>
              </a:rPr>
              <a:t>by</a:t>
            </a:r>
            <a:r>
              <a:rPr spc="80" dirty="0">
                <a:solidFill>
                  <a:srgbClr val="FFFFFF"/>
                </a:solidFill>
                <a:cs typeface="Georgia"/>
              </a:rPr>
              <a:t> </a:t>
            </a:r>
            <a:r>
              <a:rPr spc="-55" dirty="0">
                <a:solidFill>
                  <a:srgbClr val="FFFFFF"/>
                </a:solidFill>
                <a:cs typeface="Georgia"/>
              </a:rPr>
              <a:t>its</a:t>
            </a:r>
            <a:r>
              <a:rPr spc="-75" dirty="0">
                <a:solidFill>
                  <a:srgbClr val="FFFFFF"/>
                </a:solidFill>
                <a:cs typeface="Georgia"/>
              </a:rPr>
              <a:t> </a:t>
            </a:r>
            <a:r>
              <a:rPr spc="155" dirty="0">
                <a:solidFill>
                  <a:srgbClr val="FFFFFF"/>
                </a:solidFill>
                <a:cs typeface="Georgia"/>
              </a:rPr>
              <a:t>own.</a:t>
            </a:r>
            <a:endParaRPr dirty="0">
              <a:cs typeface="Georgia"/>
            </a:endParaRPr>
          </a:p>
          <a:p>
            <a:pPr marL="355600" marR="544830" indent="-343535" algn="just">
              <a:lnSpc>
                <a:spcPct val="100000"/>
              </a:lnSpc>
              <a:spcBef>
                <a:spcPts val="1055"/>
              </a:spcBef>
              <a:buClr>
                <a:schemeClr val="bg2">
                  <a:lumMod val="40000"/>
                  <a:lumOff val="60000"/>
                </a:schemeClr>
              </a:buClr>
              <a:buFont typeface="Wingdings 3" panose="05040102010807070707" pitchFamily="18" charset="2"/>
              <a:buChar char="u"/>
              <a:tabLst>
                <a:tab pos="355600" algn="l"/>
              </a:tabLst>
            </a:pPr>
            <a:r>
              <a:rPr spc="125" dirty="0">
                <a:solidFill>
                  <a:srgbClr val="FFFFFF"/>
                </a:solidFill>
                <a:cs typeface="Georgia"/>
              </a:rPr>
              <a:t>Each</a:t>
            </a:r>
            <a:r>
              <a:rPr spc="80" dirty="0">
                <a:solidFill>
                  <a:srgbClr val="FFFFFF"/>
                </a:solidFill>
                <a:cs typeface="Georgia"/>
              </a:rPr>
              <a:t> </a:t>
            </a:r>
            <a:r>
              <a:rPr spc="210" dirty="0">
                <a:solidFill>
                  <a:srgbClr val="FFFFFF"/>
                </a:solidFill>
                <a:cs typeface="Georgia"/>
              </a:rPr>
              <a:t>complete</a:t>
            </a:r>
            <a:r>
              <a:rPr spc="5" dirty="0">
                <a:solidFill>
                  <a:srgbClr val="FFFFFF"/>
                </a:solidFill>
                <a:cs typeface="Georgia"/>
              </a:rPr>
              <a:t> </a:t>
            </a:r>
            <a:r>
              <a:rPr spc="180" dirty="0">
                <a:solidFill>
                  <a:srgbClr val="FFFFFF"/>
                </a:solidFill>
                <a:cs typeface="Georgia"/>
              </a:rPr>
              <a:t>message</a:t>
            </a:r>
            <a:r>
              <a:rPr spc="-75"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30" dirty="0">
                <a:solidFill>
                  <a:srgbClr val="FFFFFF"/>
                </a:solidFill>
                <a:cs typeface="Georgia"/>
              </a:rPr>
              <a:t>then</a:t>
            </a:r>
            <a:r>
              <a:rPr spc="-65" dirty="0">
                <a:solidFill>
                  <a:srgbClr val="FFFFFF"/>
                </a:solidFill>
                <a:cs typeface="Georgia"/>
              </a:rPr>
              <a:t> </a:t>
            </a:r>
            <a:r>
              <a:rPr spc="60" dirty="0">
                <a:solidFill>
                  <a:srgbClr val="FFFFFF"/>
                </a:solidFill>
                <a:cs typeface="Georgia"/>
              </a:rPr>
              <a:t>transmitted</a:t>
            </a:r>
            <a:r>
              <a:rPr spc="-150" dirty="0">
                <a:solidFill>
                  <a:srgbClr val="FFFFFF"/>
                </a:solidFill>
                <a:cs typeface="Georgia"/>
              </a:rPr>
              <a:t> </a:t>
            </a:r>
            <a:r>
              <a:rPr spc="30" dirty="0">
                <a:solidFill>
                  <a:srgbClr val="FFFFFF"/>
                </a:solidFill>
                <a:cs typeface="Georgia"/>
              </a:rPr>
              <a:t>from</a:t>
            </a:r>
            <a:r>
              <a:rPr spc="15" dirty="0">
                <a:solidFill>
                  <a:srgbClr val="FFFFFF"/>
                </a:solidFill>
                <a:cs typeface="Georgia"/>
              </a:rPr>
              <a:t> </a:t>
            </a:r>
            <a:r>
              <a:rPr spc="210" dirty="0">
                <a:solidFill>
                  <a:srgbClr val="FFFFFF"/>
                </a:solidFill>
                <a:cs typeface="Georgia"/>
              </a:rPr>
              <a:t>one</a:t>
            </a:r>
            <a:r>
              <a:rPr spc="80" dirty="0">
                <a:solidFill>
                  <a:srgbClr val="FFFFFF"/>
                </a:solidFill>
                <a:cs typeface="Georgia"/>
              </a:rPr>
              <a:t> </a:t>
            </a:r>
            <a:r>
              <a:rPr spc="235" dirty="0">
                <a:solidFill>
                  <a:srgbClr val="FFFFFF"/>
                </a:solidFill>
                <a:cs typeface="Georgia"/>
              </a:rPr>
              <a:t>device</a:t>
            </a:r>
            <a:r>
              <a:rPr dirty="0">
                <a:solidFill>
                  <a:srgbClr val="FFFFFF"/>
                </a:solidFill>
                <a:cs typeface="Georgia"/>
              </a:rPr>
              <a:t> </a:t>
            </a:r>
            <a:r>
              <a:rPr spc="150" dirty="0">
                <a:solidFill>
                  <a:srgbClr val="FFFFFF"/>
                </a:solidFill>
                <a:cs typeface="Georgia"/>
              </a:rPr>
              <a:t>to  </a:t>
            </a:r>
            <a:r>
              <a:rPr spc="125" dirty="0">
                <a:solidFill>
                  <a:srgbClr val="FFFFFF"/>
                </a:solidFill>
                <a:cs typeface="Georgia"/>
              </a:rPr>
              <a:t>another </a:t>
            </a:r>
            <a:r>
              <a:rPr spc="80" dirty="0">
                <a:solidFill>
                  <a:srgbClr val="FFFFFF"/>
                </a:solidFill>
                <a:cs typeface="Georgia"/>
              </a:rPr>
              <a:t>through </a:t>
            </a:r>
            <a:r>
              <a:rPr spc="60" dirty="0">
                <a:solidFill>
                  <a:srgbClr val="FFFFFF"/>
                </a:solidFill>
                <a:cs typeface="Georgia"/>
              </a:rPr>
              <a:t>internet</a:t>
            </a:r>
            <a:r>
              <a:rPr spc="-220" dirty="0">
                <a:solidFill>
                  <a:srgbClr val="FFFFFF"/>
                </a:solidFill>
                <a:cs typeface="Georgia"/>
              </a:rPr>
              <a:t> </a:t>
            </a:r>
            <a:r>
              <a:rPr spc="40" dirty="0">
                <a:solidFill>
                  <a:srgbClr val="FFFFFF"/>
                </a:solidFill>
                <a:cs typeface="Georgia"/>
              </a:rPr>
              <a:t>work.</a:t>
            </a:r>
            <a:endParaRPr dirty="0">
              <a:cs typeface="Georgia"/>
            </a:endParaRPr>
          </a:p>
          <a:p>
            <a:pPr marL="355600" marR="5080" indent="-343535" algn="just">
              <a:lnSpc>
                <a:spcPct val="100000"/>
              </a:lnSpc>
              <a:spcBef>
                <a:spcPts val="985"/>
              </a:spcBef>
              <a:buClr>
                <a:schemeClr val="bg2">
                  <a:lumMod val="40000"/>
                  <a:lumOff val="60000"/>
                </a:schemeClr>
              </a:buClr>
              <a:buFont typeface="Wingdings 3" panose="05040102010807070707" pitchFamily="18" charset="2"/>
              <a:buChar char="u"/>
            </a:pPr>
            <a:r>
              <a:rPr spc="125" dirty="0">
                <a:solidFill>
                  <a:srgbClr val="FFFFFF"/>
                </a:solidFill>
                <a:cs typeface="Georgia"/>
              </a:rPr>
              <a:t>Each</a:t>
            </a:r>
            <a:r>
              <a:rPr spc="85" dirty="0">
                <a:solidFill>
                  <a:srgbClr val="FFFFFF"/>
                </a:solidFill>
                <a:cs typeface="Georgia"/>
              </a:rPr>
              <a:t> </a:t>
            </a:r>
            <a:r>
              <a:rPr spc="114" dirty="0">
                <a:solidFill>
                  <a:srgbClr val="FFFFFF"/>
                </a:solidFill>
                <a:cs typeface="Georgia"/>
              </a:rPr>
              <a:t>intermediate</a:t>
            </a:r>
            <a:r>
              <a:rPr spc="-225" dirty="0">
                <a:solidFill>
                  <a:srgbClr val="FFFFFF"/>
                </a:solidFill>
                <a:cs typeface="Georgia"/>
              </a:rPr>
              <a:t> </a:t>
            </a:r>
            <a:r>
              <a:rPr spc="235" dirty="0">
                <a:solidFill>
                  <a:srgbClr val="FFFFFF"/>
                </a:solidFill>
                <a:cs typeface="Georgia"/>
              </a:rPr>
              <a:t>device</a:t>
            </a:r>
            <a:r>
              <a:rPr spc="-150" dirty="0">
                <a:solidFill>
                  <a:srgbClr val="FFFFFF"/>
                </a:solidFill>
                <a:cs typeface="Georgia"/>
              </a:rPr>
              <a:t> </a:t>
            </a:r>
            <a:r>
              <a:rPr spc="185" dirty="0">
                <a:solidFill>
                  <a:srgbClr val="FFFFFF"/>
                </a:solidFill>
                <a:cs typeface="Georgia"/>
              </a:rPr>
              <a:t>receive</a:t>
            </a:r>
            <a:r>
              <a:rPr spc="-150" dirty="0">
                <a:solidFill>
                  <a:srgbClr val="FFFFFF"/>
                </a:solidFill>
                <a:cs typeface="Georgia"/>
              </a:rPr>
              <a:t> </a:t>
            </a:r>
            <a:r>
              <a:rPr spc="145" dirty="0">
                <a:solidFill>
                  <a:srgbClr val="FFFFFF"/>
                </a:solidFill>
                <a:cs typeface="Georgia"/>
              </a:rPr>
              <a:t>the</a:t>
            </a:r>
            <a:r>
              <a:rPr spc="5" dirty="0">
                <a:solidFill>
                  <a:srgbClr val="FFFFFF"/>
                </a:solidFill>
                <a:cs typeface="Georgia"/>
              </a:rPr>
              <a:t> </a:t>
            </a:r>
            <a:r>
              <a:rPr spc="190" dirty="0">
                <a:solidFill>
                  <a:srgbClr val="FFFFFF"/>
                </a:solidFill>
                <a:cs typeface="Georgia"/>
              </a:rPr>
              <a:t>message</a:t>
            </a:r>
            <a:r>
              <a:rPr dirty="0">
                <a:solidFill>
                  <a:srgbClr val="FFFFFF"/>
                </a:solidFill>
                <a:cs typeface="Georgia"/>
              </a:rPr>
              <a:t> </a:t>
            </a:r>
            <a:r>
              <a:rPr spc="195" dirty="0">
                <a:solidFill>
                  <a:srgbClr val="FFFFFF"/>
                </a:solidFill>
                <a:cs typeface="Georgia"/>
              </a:rPr>
              <a:t>and</a:t>
            </a:r>
            <a:r>
              <a:rPr spc="80" dirty="0">
                <a:solidFill>
                  <a:srgbClr val="FFFFFF"/>
                </a:solidFill>
                <a:cs typeface="Georgia"/>
              </a:rPr>
              <a:t> </a:t>
            </a:r>
            <a:r>
              <a:rPr spc="65" dirty="0">
                <a:solidFill>
                  <a:srgbClr val="FFFFFF"/>
                </a:solidFill>
                <a:cs typeface="Georgia"/>
              </a:rPr>
              <a:t>store</a:t>
            </a:r>
            <a:r>
              <a:rPr spc="-75" dirty="0">
                <a:solidFill>
                  <a:srgbClr val="FFFFFF"/>
                </a:solidFill>
                <a:cs typeface="Georgia"/>
              </a:rPr>
              <a:t> it</a:t>
            </a:r>
            <a:r>
              <a:rPr spc="35" dirty="0">
                <a:solidFill>
                  <a:srgbClr val="FFFFFF"/>
                </a:solidFill>
                <a:cs typeface="Georgia"/>
              </a:rPr>
              <a:t> </a:t>
            </a:r>
            <a:r>
              <a:rPr spc="-40" dirty="0">
                <a:solidFill>
                  <a:srgbClr val="FFFFFF"/>
                </a:solidFill>
                <a:cs typeface="Georgia"/>
              </a:rPr>
              <a:t>until</a:t>
            </a:r>
            <a:r>
              <a:rPr spc="10" dirty="0">
                <a:solidFill>
                  <a:srgbClr val="FFFFFF"/>
                </a:solidFill>
                <a:cs typeface="Georgia"/>
              </a:rPr>
              <a:t> </a:t>
            </a:r>
            <a:r>
              <a:rPr spc="145" dirty="0">
                <a:solidFill>
                  <a:srgbClr val="FFFFFF"/>
                </a:solidFill>
                <a:cs typeface="Georgia"/>
              </a:rPr>
              <a:t>the  </a:t>
            </a:r>
            <a:r>
              <a:rPr spc="65" dirty="0">
                <a:solidFill>
                  <a:srgbClr val="FFFFFF"/>
                </a:solidFill>
                <a:cs typeface="Georgia"/>
              </a:rPr>
              <a:t>nest</a:t>
            </a:r>
            <a:r>
              <a:rPr spc="30" dirty="0">
                <a:solidFill>
                  <a:srgbClr val="FFFFFF"/>
                </a:solidFill>
                <a:cs typeface="Georgia"/>
              </a:rPr>
              <a:t> </a:t>
            </a:r>
            <a:r>
              <a:rPr spc="235" dirty="0">
                <a:solidFill>
                  <a:srgbClr val="FFFFFF"/>
                </a:solidFill>
                <a:cs typeface="Georgia"/>
              </a:rPr>
              <a:t>device</a:t>
            </a:r>
            <a:r>
              <a:rPr spc="-150" dirty="0">
                <a:solidFill>
                  <a:srgbClr val="FFFFFF"/>
                </a:solidFill>
                <a:cs typeface="Georgia"/>
              </a:rPr>
              <a:t> </a:t>
            </a:r>
            <a:r>
              <a:rPr spc="-110" dirty="0">
                <a:solidFill>
                  <a:srgbClr val="FFFFFF"/>
                </a:solidFill>
                <a:cs typeface="Georgia"/>
              </a:rPr>
              <a:t>is</a:t>
            </a:r>
            <a:r>
              <a:rPr spc="10" dirty="0">
                <a:solidFill>
                  <a:srgbClr val="FFFFFF"/>
                </a:solidFill>
                <a:cs typeface="Georgia"/>
              </a:rPr>
              <a:t> </a:t>
            </a:r>
            <a:r>
              <a:rPr spc="175" dirty="0">
                <a:solidFill>
                  <a:srgbClr val="FFFFFF"/>
                </a:solidFill>
                <a:cs typeface="Georgia"/>
              </a:rPr>
              <a:t>ready</a:t>
            </a:r>
            <a:r>
              <a:rPr spc="10" dirty="0">
                <a:solidFill>
                  <a:srgbClr val="FFFFFF"/>
                </a:solidFill>
                <a:cs typeface="Georgia"/>
              </a:rPr>
              <a:t> </a:t>
            </a:r>
            <a:r>
              <a:rPr spc="150" dirty="0">
                <a:solidFill>
                  <a:srgbClr val="FFFFFF"/>
                </a:solidFill>
                <a:cs typeface="Georgia"/>
              </a:rPr>
              <a:t>to</a:t>
            </a:r>
            <a:r>
              <a:rPr spc="-85" dirty="0">
                <a:solidFill>
                  <a:srgbClr val="FFFFFF"/>
                </a:solidFill>
                <a:cs typeface="Georgia"/>
              </a:rPr>
              <a:t> </a:t>
            </a:r>
            <a:r>
              <a:rPr spc="195" dirty="0">
                <a:solidFill>
                  <a:srgbClr val="FFFFFF"/>
                </a:solidFill>
                <a:cs typeface="Georgia"/>
              </a:rPr>
              <a:t>receive</a:t>
            </a:r>
            <a:r>
              <a:rPr spc="-225" dirty="0">
                <a:solidFill>
                  <a:srgbClr val="FFFFFF"/>
                </a:solidFill>
                <a:cs typeface="Georgia"/>
              </a:rPr>
              <a:t> </a:t>
            </a:r>
            <a:r>
              <a:rPr spc="-75" dirty="0">
                <a:solidFill>
                  <a:srgbClr val="FFFFFF"/>
                </a:solidFill>
                <a:cs typeface="Georgia"/>
              </a:rPr>
              <a:t>it</a:t>
            </a:r>
            <a:r>
              <a:rPr spc="35" dirty="0">
                <a:solidFill>
                  <a:srgbClr val="FFFFFF"/>
                </a:solidFill>
                <a:cs typeface="Georgia"/>
              </a:rPr>
              <a:t> </a:t>
            </a:r>
            <a:r>
              <a:rPr spc="195" dirty="0">
                <a:solidFill>
                  <a:srgbClr val="FFFFFF"/>
                </a:solidFill>
                <a:cs typeface="Georgia"/>
              </a:rPr>
              <a:t>and</a:t>
            </a:r>
            <a:r>
              <a:rPr spc="80" dirty="0">
                <a:solidFill>
                  <a:srgbClr val="FFFFFF"/>
                </a:solidFill>
                <a:cs typeface="Georgia"/>
              </a:rPr>
              <a:t> </a:t>
            </a:r>
            <a:r>
              <a:rPr spc="130" dirty="0">
                <a:solidFill>
                  <a:srgbClr val="FFFFFF"/>
                </a:solidFill>
                <a:cs typeface="Georgia"/>
              </a:rPr>
              <a:t>then</a:t>
            </a:r>
            <a:r>
              <a:rPr spc="-70" dirty="0">
                <a:solidFill>
                  <a:srgbClr val="FFFFFF"/>
                </a:solidFill>
                <a:cs typeface="Georgia"/>
              </a:rPr>
              <a:t> </a:t>
            </a:r>
            <a:r>
              <a:rPr spc="-35" dirty="0">
                <a:solidFill>
                  <a:srgbClr val="FFFFFF"/>
                </a:solidFill>
                <a:cs typeface="Georgia"/>
              </a:rPr>
              <a:t>this</a:t>
            </a:r>
            <a:r>
              <a:rPr spc="10" dirty="0">
                <a:solidFill>
                  <a:srgbClr val="FFFFFF"/>
                </a:solidFill>
                <a:cs typeface="Georgia"/>
              </a:rPr>
              <a:t> </a:t>
            </a:r>
            <a:r>
              <a:rPr spc="190" dirty="0">
                <a:solidFill>
                  <a:srgbClr val="FFFFFF"/>
                </a:solidFill>
                <a:cs typeface="Georgia"/>
              </a:rPr>
              <a:t>message</a:t>
            </a:r>
            <a:r>
              <a:rPr spc="5"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20" dirty="0">
                <a:solidFill>
                  <a:srgbClr val="FFFFFF"/>
                </a:solidFill>
                <a:cs typeface="Georgia"/>
              </a:rPr>
              <a:t>forwarded  </a:t>
            </a:r>
            <a:r>
              <a:rPr spc="150" dirty="0">
                <a:solidFill>
                  <a:srgbClr val="FFFFFF"/>
                </a:solidFill>
                <a:cs typeface="Georgia"/>
              </a:rPr>
              <a:t>to </a:t>
            </a:r>
            <a:r>
              <a:rPr spc="145" dirty="0">
                <a:solidFill>
                  <a:srgbClr val="FFFFFF"/>
                </a:solidFill>
                <a:cs typeface="Georgia"/>
              </a:rPr>
              <a:t>the </a:t>
            </a:r>
            <a:r>
              <a:rPr spc="85" dirty="0">
                <a:solidFill>
                  <a:srgbClr val="FFFFFF"/>
                </a:solidFill>
                <a:cs typeface="Georgia"/>
              </a:rPr>
              <a:t>next</a:t>
            </a:r>
            <a:r>
              <a:rPr spc="-285" dirty="0">
                <a:solidFill>
                  <a:srgbClr val="FFFFFF"/>
                </a:solidFill>
                <a:cs typeface="Georgia"/>
              </a:rPr>
              <a:t> </a:t>
            </a:r>
            <a:r>
              <a:rPr spc="200" dirty="0">
                <a:solidFill>
                  <a:srgbClr val="FFFFFF"/>
                </a:solidFill>
                <a:cs typeface="Georgia"/>
              </a:rPr>
              <a:t>device.</a:t>
            </a:r>
            <a:endParaRPr dirty="0">
              <a:cs typeface="Georgia"/>
            </a:endParaRPr>
          </a:p>
          <a:p>
            <a:pPr marL="298450" indent="-285750" algn="just">
              <a:lnSpc>
                <a:spcPct val="100000"/>
              </a:lnSpc>
              <a:spcBef>
                <a:spcPts val="985"/>
              </a:spcBef>
              <a:buClr>
                <a:schemeClr val="bg2">
                  <a:lumMod val="40000"/>
                  <a:lumOff val="60000"/>
                </a:schemeClr>
              </a:buClr>
              <a:buFont typeface="Wingdings 3" panose="05040102010807070707" pitchFamily="18" charset="2"/>
              <a:buChar char="u"/>
            </a:pPr>
            <a:r>
              <a:rPr spc="-60" dirty="0">
                <a:solidFill>
                  <a:srgbClr val="FFFFFF"/>
                </a:solidFill>
                <a:cs typeface="Georgia"/>
              </a:rPr>
              <a:t>For</a:t>
            </a:r>
            <a:r>
              <a:rPr spc="35" dirty="0">
                <a:solidFill>
                  <a:srgbClr val="FFFFFF"/>
                </a:solidFill>
                <a:cs typeface="Georgia"/>
              </a:rPr>
              <a:t> </a:t>
            </a:r>
            <a:r>
              <a:rPr spc="-35" dirty="0">
                <a:solidFill>
                  <a:srgbClr val="FFFFFF"/>
                </a:solidFill>
                <a:cs typeface="Georgia"/>
              </a:rPr>
              <a:t>this</a:t>
            </a:r>
            <a:r>
              <a:rPr spc="-65" dirty="0">
                <a:solidFill>
                  <a:srgbClr val="FFFFFF"/>
                </a:solidFill>
                <a:cs typeface="Georgia"/>
              </a:rPr>
              <a:t> </a:t>
            </a:r>
            <a:r>
              <a:rPr spc="114" dirty="0">
                <a:solidFill>
                  <a:srgbClr val="FFFFFF"/>
                </a:solidFill>
                <a:cs typeface="Georgia"/>
              </a:rPr>
              <a:t>reason</a:t>
            </a:r>
            <a:r>
              <a:rPr spc="5" dirty="0">
                <a:solidFill>
                  <a:srgbClr val="FFFFFF"/>
                </a:solidFill>
                <a:cs typeface="Georgia"/>
              </a:rPr>
              <a:t> </a:t>
            </a:r>
            <a:r>
              <a:rPr spc="375" dirty="0">
                <a:solidFill>
                  <a:srgbClr val="FFFFFF"/>
                </a:solidFill>
                <a:cs typeface="Georgia"/>
              </a:rPr>
              <a:t>a</a:t>
            </a:r>
            <a:r>
              <a:rPr spc="80" dirty="0">
                <a:solidFill>
                  <a:srgbClr val="FFFFFF"/>
                </a:solidFill>
                <a:cs typeface="Georgia"/>
              </a:rPr>
              <a:t> </a:t>
            </a:r>
            <a:r>
              <a:rPr spc="190" dirty="0">
                <a:solidFill>
                  <a:srgbClr val="FFFFFF"/>
                </a:solidFill>
                <a:cs typeface="Georgia"/>
              </a:rPr>
              <a:t>message</a:t>
            </a:r>
            <a:r>
              <a:rPr spc="-75" dirty="0">
                <a:solidFill>
                  <a:srgbClr val="FFFFFF"/>
                </a:solidFill>
                <a:cs typeface="Georgia"/>
              </a:rPr>
              <a:t> </a:t>
            </a:r>
            <a:r>
              <a:rPr spc="80" dirty="0">
                <a:solidFill>
                  <a:srgbClr val="FFFFFF"/>
                </a:solidFill>
                <a:cs typeface="Georgia"/>
              </a:rPr>
              <a:t>switching</a:t>
            </a:r>
            <a:r>
              <a:rPr spc="-125" dirty="0">
                <a:solidFill>
                  <a:srgbClr val="FFFFFF"/>
                </a:solidFill>
                <a:cs typeface="Georgia"/>
              </a:rPr>
              <a:t> </a:t>
            </a:r>
            <a:r>
              <a:rPr spc="95" dirty="0">
                <a:solidFill>
                  <a:srgbClr val="FFFFFF"/>
                </a:solidFill>
                <a:cs typeface="Georgia"/>
              </a:rPr>
              <a:t>network</a:t>
            </a:r>
            <a:r>
              <a:rPr spc="-155" dirty="0">
                <a:solidFill>
                  <a:srgbClr val="FFFFFF"/>
                </a:solidFill>
                <a:cs typeface="Georgia"/>
              </a:rPr>
              <a:t> </a:t>
            </a:r>
            <a:r>
              <a:rPr spc="-110" dirty="0">
                <a:solidFill>
                  <a:srgbClr val="FFFFFF"/>
                </a:solidFill>
                <a:cs typeface="Georgia"/>
              </a:rPr>
              <a:t>is</a:t>
            </a:r>
            <a:r>
              <a:rPr spc="5" dirty="0">
                <a:solidFill>
                  <a:srgbClr val="FFFFFF"/>
                </a:solidFill>
                <a:cs typeface="Georgia"/>
              </a:rPr>
              <a:t> </a:t>
            </a:r>
            <a:r>
              <a:rPr spc="105" dirty="0">
                <a:solidFill>
                  <a:srgbClr val="FFFFFF"/>
                </a:solidFill>
                <a:cs typeface="Georgia"/>
              </a:rPr>
              <a:t>sometimes</a:t>
            </a:r>
            <a:r>
              <a:rPr spc="-220" dirty="0">
                <a:solidFill>
                  <a:srgbClr val="FFFFFF"/>
                </a:solidFill>
                <a:cs typeface="Georgia"/>
              </a:rPr>
              <a:t> </a:t>
            </a:r>
            <a:r>
              <a:rPr spc="175" dirty="0">
                <a:solidFill>
                  <a:srgbClr val="FFFFFF"/>
                </a:solidFill>
                <a:cs typeface="Georgia"/>
              </a:rPr>
              <a:t>called</a:t>
            </a:r>
            <a:r>
              <a:rPr dirty="0">
                <a:solidFill>
                  <a:srgbClr val="FFFFFF"/>
                </a:solidFill>
                <a:cs typeface="Georgia"/>
              </a:rPr>
              <a:t> </a:t>
            </a:r>
            <a:r>
              <a:rPr spc="130" dirty="0">
                <a:solidFill>
                  <a:srgbClr val="FFFFFF"/>
                </a:solidFill>
                <a:cs typeface="Georgia"/>
              </a:rPr>
              <a:t>as</a:t>
            </a:r>
            <a:endParaRPr dirty="0">
              <a:cs typeface="Georgia"/>
            </a:endParaRPr>
          </a:p>
          <a:p>
            <a:pPr marL="355600" algn="just">
              <a:lnSpc>
                <a:spcPct val="100000"/>
              </a:lnSpc>
              <a:spcBef>
                <a:spcPts val="5"/>
              </a:spcBef>
              <a:buClr>
                <a:schemeClr val="bg2">
                  <a:lumMod val="40000"/>
                  <a:lumOff val="60000"/>
                </a:schemeClr>
              </a:buClr>
            </a:pPr>
            <a:r>
              <a:rPr spc="60" dirty="0">
                <a:solidFill>
                  <a:srgbClr val="FFFFFF"/>
                </a:solidFill>
                <a:cs typeface="Georgia"/>
              </a:rPr>
              <a:t>Store </a:t>
            </a:r>
            <a:r>
              <a:rPr spc="195" dirty="0">
                <a:solidFill>
                  <a:srgbClr val="FFFFFF"/>
                </a:solidFill>
                <a:cs typeface="Georgia"/>
              </a:rPr>
              <a:t>and </a:t>
            </a:r>
            <a:r>
              <a:rPr spc="70" dirty="0">
                <a:solidFill>
                  <a:srgbClr val="FFFFFF"/>
                </a:solidFill>
                <a:cs typeface="Georgia"/>
              </a:rPr>
              <a:t>Forward</a:t>
            </a:r>
            <a:r>
              <a:rPr spc="-340" dirty="0">
                <a:solidFill>
                  <a:srgbClr val="FFFFFF"/>
                </a:solidFill>
                <a:cs typeface="Georgia"/>
              </a:rPr>
              <a:t> </a:t>
            </a:r>
            <a:r>
              <a:rPr lang="en-US" spc="-340" dirty="0">
                <a:solidFill>
                  <a:srgbClr val="FFFFFF"/>
                </a:solidFill>
                <a:cs typeface="Georgia"/>
              </a:rPr>
              <a:t> </a:t>
            </a:r>
            <a:r>
              <a:rPr spc="70" dirty="0">
                <a:solidFill>
                  <a:srgbClr val="FFFFFF"/>
                </a:solidFill>
                <a:cs typeface="Georgia"/>
              </a:rPr>
              <a:t>Switching.</a:t>
            </a:r>
            <a:endParaRPr dirty="0">
              <a:cs typeface="Georgia"/>
            </a:endParaRPr>
          </a:p>
        </p:txBody>
      </p:sp>
      <p:sp>
        <p:nvSpPr>
          <p:cNvPr id="5" name="Slide Number Placeholder 4">
            <a:extLst>
              <a:ext uri="{FF2B5EF4-FFF2-40B4-BE49-F238E27FC236}">
                <a16:creationId xmlns:a16="http://schemas.microsoft.com/office/drawing/2014/main" id="{A2680086-752B-124A-460B-1745F6296881}"/>
              </a:ext>
            </a:extLst>
          </p:cNvPr>
          <p:cNvSpPr>
            <a:spLocks noGrp="1"/>
          </p:cNvSpPr>
          <p:nvPr>
            <p:ph type="sldNum" sz="quarter" idx="12"/>
          </p:nvPr>
        </p:nvSpPr>
        <p:spPr/>
        <p:txBody>
          <a:bodyPr/>
          <a:lstStyle/>
          <a:p>
            <a:fld id="{B38DACB5-71A6-497D-9391-3A4BF49B0DC9}" type="slidenum">
              <a:rPr lang="en-US" smtClean="0"/>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76625"/>
            <a:ext cx="7868096" cy="659796"/>
          </a:xfrm>
          <a:prstGeom prst="rect">
            <a:avLst/>
          </a:prstGeom>
        </p:spPr>
        <p:txBody>
          <a:bodyPr vert="horz" wrap="square" lIns="0" tIns="13335" rIns="0" bIns="0" rtlCol="0">
            <a:spAutoFit/>
          </a:bodyPr>
          <a:lstStyle/>
          <a:p>
            <a:pPr marL="12700">
              <a:lnSpc>
                <a:spcPct val="100000"/>
              </a:lnSpc>
              <a:spcBef>
                <a:spcPts val="105"/>
              </a:spcBef>
            </a:pPr>
            <a:r>
              <a:rPr sz="4200" spc="340" dirty="0"/>
              <a:t>Message</a:t>
            </a:r>
            <a:r>
              <a:rPr sz="4200" spc="75" dirty="0"/>
              <a:t> </a:t>
            </a:r>
            <a:r>
              <a:rPr sz="4200" spc="110" dirty="0"/>
              <a:t>Switching</a:t>
            </a:r>
            <a:endParaRPr sz="4200" dirty="0"/>
          </a:p>
        </p:txBody>
      </p:sp>
      <p:sp>
        <p:nvSpPr>
          <p:cNvPr id="5" name="object 5"/>
          <p:cNvSpPr/>
          <p:nvPr/>
        </p:nvSpPr>
        <p:spPr>
          <a:xfrm>
            <a:off x="2457450" y="2206608"/>
            <a:ext cx="7277100" cy="3152790"/>
          </a:xfrm>
          <a:prstGeom prst="rect">
            <a:avLst/>
          </a:prstGeom>
          <a:blipFill>
            <a:blip r:embed="rId2" cstate="print"/>
            <a:stretch>
              <a:fillRect/>
            </a:stretch>
          </a:blip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4D760E0B-76C2-E622-5612-4A6239A977E3}"/>
              </a:ext>
            </a:extLst>
          </p:cNvPr>
          <p:cNvSpPr>
            <a:spLocks noGrp="1"/>
          </p:cNvSpPr>
          <p:nvPr>
            <p:ph type="sldNum" sz="quarter" idx="12"/>
          </p:nvPr>
        </p:nvSpPr>
        <p:spPr/>
        <p:txBody>
          <a:bodyPr/>
          <a:lstStyle/>
          <a:p>
            <a:fld id="{B38DACB5-71A6-497D-9391-3A4BF49B0DC9}" type="slidenum">
              <a:rPr lang="en-US" smtClean="0"/>
              <a:t>95</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380</TotalTime>
  <Words>5223</Words>
  <Application>Microsoft Office PowerPoint</Application>
  <PresentationFormat>Widescreen</PresentationFormat>
  <Paragraphs>552</Paragraphs>
  <Slides>95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95</vt:i4>
      </vt:variant>
    </vt:vector>
  </HeadingPairs>
  <TitlesOfParts>
    <vt:vector size="104" baseType="lpstr">
      <vt:lpstr>Arial</vt:lpstr>
      <vt:lpstr>Calibri</vt:lpstr>
      <vt:lpstr>Cambria Math</vt:lpstr>
      <vt:lpstr>Century Gothic</vt:lpstr>
      <vt:lpstr>Georgia</vt:lpstr>
      <vt:lpstr>Times New Roman</vt:lpstr>
      <vt:lpstr>Verdana</vt:lpstr>
      <vt:lpstr>Wingdings 3</vt:lpstr>
      <vt:lpstr>Ion</vt:lpstr>
      <vt:lpstr>Unit-2 Physical Layer and Media</vt:lpstr>
      <vt:lpstr>Analog and Digital</vt:lpstr>
      <vt:lpstr>Analog and Digital</vt:lpstr>
      <vt:lpstr>Periodic and Non-periodic signals</vt:lpstr>
      <vt:lpstr>Transmission Impairment</vt:lpstr>
      <vt:lpstr>Attenuation</vt:lpstr>
      <vt:lpstr>Distortion</vt:lpstr>
      <vt:lpstr>Noise</vt:lpstr>
      <vt:lpstr>Signal to Noise Ratio(SNR)</vt:lpstr>
      <vt:lpstr>SNR</vt:lpstr>
      <vt:lpstr>Numerical</vt:lpstr>
      <vt:lpstr>Data rate limits</vt:lpstr>
      <vt:lpstr>Noiseless channel: Nyquist Bit rate</vt:lpstr>
      <vt:lpstr>Noisy Channel: Shannon Capacity</vt:lpstr>
      <vt:lpstr>Numerical(Something new)</vt:lpstr>
      <vt:lpstr>Performance</vt:lpstr>
      <vt:lpstr>Bandwidth</vt:lpstr>
      <vt:lpstr>Throughput</vt:lpstr>
      <vt:lpstr>Throughput(Numerical)</vt:lpstr>
      <vt:lpstr>Latency</vt:lpstr>
      <vt:lpstr>Latency</vt:lpstr>
      <vt:lpstr>Latency</vt:lpstr>
      <vt:lpstr>Latency</vt:lpstr>
      <vt:lpstr>Jitter</vt:lpstr>
      <vt:lpstr>Conversion(Digital to digital)</vt:lpstr>
      <vt:lpstr>Line Coding</vt:lpstr>
      <vt:lpstr>Line encoding Schemes</vt:lpstr>
      <vt:lpstr>Unipolar</vt:lpstr>
      <vt:lpstr>Unipolar</vt:lpstr>
      <vt:lpstr>Polar</vt:lpstr>
      <vt:lpstr>Polar</vt:lpstr>
      <vt:lpstr>Polar</vt:lpstr>
      <vt:lpstr>Polar (RZ)</vt:lpstr>
      <vt:lpstr>Biphase : Manchester and Differential Manchester</vt:lpstr>
      <vt:lpstr>Example Manchester and Differential Manchester</vt:lpstr>
      <vt:lpstr>Analog-to-Digital Conversion</vt:lpstr>
      <vt:lpstr>PCM</vt:lpstr>
      <vt:lpstr>DM</vt:lpstr>
      <vt:lpstr>DM</vt:lpstr>
      <vt:lpstr>Analog to Analog Conversion</vt:lpstr>
      <vt:lpstr>AM</vt:lpstr>
      <vt:lpstr>FM</vt:lpstr>
      <vt:lpstr>PM</vt:lpstr>
      <vt:lpstr>Digital to Analog Conversion</vt:lpstr>
      <vt:lpstr>Types of digital to analog conversion</vt:lpstr>
      <vt:lpstr>Amplitude Shift Keying(ASK)</vt:lpstr>
      <vt:lpstr>Binary ASK</vt:lpstr>
      <vt:lpstr>Frequency Shift Keying(FSK)</vt:lpstr>
      <vt:lpstr>Binary FSK</vt:lpstr>
      <vt:lpstr>Phase Shift Keying</vt:lpstr>
      <vt:lpstr>Phase Shift Keying</vt:lpstr>
      <vt:lpstr>Phase Shift Keying</vt:lpstr>
      <vt:lpstr>QPSK</vt:lpstr>
      <vt:lpstr>Transmission Media</vt:lpstr>
      <vt:lpstr>Types of Transmission media</vt:lpstr>
      <vt:lpstr>Guided Transmission Media</vt:lpstr>
      <vt:lpstr>Twisted Pair Cable</vt:lpstr>
      <vt:lpstr>Twisted Pair Cable</vt:lpstr>
      <vt:lpstr>Advantages of Twisted Pair Cable</vt:lpstr>
      <vt:lpstr>Disadvantages of Twisted Pair Cable</vt:lpstr>
      <vt:lpstr>UTP( Unshielded Twisted Pair)</vt:lpstr>
      <vt:lpstr>STP( Shielded Twisted Pair)</vt:lpstr>
      <vt:lpstr>Coaxial cable</vt:lpstr>
      <vt:lpstr>Coaxial cable</vt:lpstr>
      <vt:lpstr>Advantages of Coaxial Cable</vt:lpstr>
      <vt:lpstr>Disadvantages of Coaxial Cable</vt:lpstr>
      <vt:lpstr>Fiber Optics</vt:lpstr>
      <vt:lpstr>Fiber Optics</vt:lpstr>
      <vt:lpstr>Advantages of Fiber Optics</vt:lpstr>
      <vt:lpstr>Disadvantages of Optical Fiber</vt:lpstr>
      <vt:lpstr>Unguided/Unbounded/Wireless  Transmission Media</vt:lpstr>
      <vt:lpstr>Types of Wireless Transmission  Media</vt:lpstr>
      <vt:lpstr>Microwave System</vt:lpstr>
      <vt:lpstr>PowerPoint Presentation</vt:lpstr>
      <vt:lpstr>Radio Transmission</vt:lpstr>
      <vt:lpstr>Satellite Communication</vt:lpstr>
      <vt:lpstr>Satellite communication</vt:lpstr>
      <vt:lpstr>Infrared</vt:lpstr>
      <vt:lpstr>Infrared</vt:lpstr>
      <vt:lpstr>Multiplexing</vt:lpstr>
      <vt:lpstr>FDM(Frequency Division Multiplexing)</vt:lpstr>
      <vt:lpstr>TDM(Time Division Multiplexing)</vt:lpstr>
      <vt:lpstr>TDM</vt:lpstr>
      <vt:lpstr>WDM(Wavelength Division Multiplexing</vt:lpstr>
      <vt:lpstr>Switching</vt:lpstr>
      <vt:lpstr>Types of Switching</vt:lpstr>
      <vt:lpstr>Circuit Switching</vt:lpstr>
      <vt:lpstr>Circuit Switching</vt:lpstr>
      <vt:lpstr>Advantages of Circuit Switching</vt:lpstr>
      <vt:lpstr>Disadvantages of Circuit Switching</vt:lpstr>
      <vt:lpstr>Packet Switching</vt:lpstr>
      <vt:lpstr>Advantages of Packet Switching</vt:lpstr>
      <vt:lpstr>Disadvantages of Packet Switching</vt:lpstr>
      <vt:lpstr>Message Switching</vt:lpstr>
      <vt:lpstr>Message Switching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Physical Layer and Media</dc:title>
  <dc:creator>Shushant Bhattarai</dc:creator>
  <cp:lastModifiedBy>Shushant Bhattarai</cp:lastModifiedBy>
  <cp:revision>265</cp:revision>
  <dcterms:created xsi:type="dcterms:W3CDTF">2024-01-24T09:55:18Z</dcterms:created>
  <dcterms:modified xsi:type="dcterms:W3CDTF">2024-01-24T17:50:32Z</dcterms:modified>
</cp:coreProperties>
</file>