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media/image22.jpg" ContentType="image/jpg"/>
  <Override PartName="/ppt/media/image23.jpg" ContentType="image/jpg"/>
  <Override PartName="/ppt/media/image25.jpg" ContentType="image/jpg"/>
  <Override PartName="/ppt/media/image27.jpg" ContentType="image/jpg"/>
  <Override PartName="/ppt/media/image35.jpg" ContentType="image/jpg"/>
  <Override PartName="/ppt/media/image36.jpg" ContentType="image/jpg"/>
  <Override PartName="/ppt/media/image38.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476C18-0755-4A18-AB2E-649CD4BF9A4E}" type="datetimeFigureOut">
              <a:rPr lang="en-US" smtClean="0"/>
              <a:t>8/3/2024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F25675-68D3-4863-BD48-25C0BFF0C281}" type="slidenum">
              <a:rPr lang="en-US" smtClean="0"/>
              <a:t>‹#›</a:t>
            </a:fld>
            <a:endParaRPr lang="en-US"/>
          </a:p>
        </p:txBody>
      </p:sp>
    </p:spTree>
    <p:extLst>
      <p:ext uri="{BB962C8B-B14F-4D97-AF65-F5344CB8AC3E}">
        <p14:creationId xmlns:p14="http://schemas.microsoft.com/office/powerpoint/2010/main" val="4103557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7DD716-D682-4E07-9703-FD1AF972609C}" type="datetime1">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111716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106EA1-6037-4BEE-B1DE-3DC5C95FACB5}" type="datetime1">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34337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6C8657-0198-4947-A1B6-23B19ABFD461}" type="datetime1">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3979821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0A49EA-D778-4701-BFAA-02306B9883F8}" type="datetime1">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73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93FD1B-98B9-472A-B346-136B80D7D68B}" type="datetime1">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3745057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F02ECC-8F16-4713-81A1-A63E19CBEEA5}" type="datetime1">
              <a:rPr lang="en-US" smtClean="0"/>
              <a:t>8/3/2024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301089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DC6FE8-EC43-4150-9B89-3A9A55969C80}" type="datetime1">
              <a:rPr lang="en-US" smtClean="0"/>
              <a:t>8/3/2024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831454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53C070-E5A6-4452-B097-CEAC5DB63B84}" type="datetime1">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1136942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88931-092F-4413-9CF7-34D05108DA07}" type="datetime1">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2487863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25226" y="474035"/>
            <a:ext cx="8789670" cy="1310639"/>
          </a:xfrm>
          <a:prstGeom prst="rect">
            <a:avLst/>
          </a:prstGeom>
        </p:spPr>
        <p:txBody>
          <a:bodyPr wrap="square" lIns="0" tIns="0" rIns="0" bIns="0">
            <a:spAutoFit/>
          </a:bodyPr>
          <a:lstStyle>
            <a:lvl1pPr>
              <a:defRPr sz="4200" b="0" i="0">
                <a:solidFill>
                  <a:srgbClr val="EBEBEB"/>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bg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0EFB178-906F-4943-8C5A-EA3B4AC870B7}" type="datetime1">
              <a:rPr lang="en-US" smtClean="0"/>
              <a:t>8/3/2024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29390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90D190A-6113-4184-AC59-3CF1FBF01B28}" type="datetime1">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381392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FE092-6CFB-4804-BF2C-C69BC3194415}" type="datetime1">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118843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71E152-515D-4EA6-A050-DB87BDD32F3A}" type="datetime1">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3580455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FCC8A5-EA72-4CC7-A055-C0A062B35278}" type="datetime1">
              <a:rPr lang="en-US" smtClean="0"/>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199258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5935BA6-7C8D-416A-B12D-DAE627E3F787}" type="datetime1">
              <a:rPr lang="en-US" smtClean="0"/>
              <a:t>8/3/2024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114384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0BA7CCB-9C2E-4E27-B033-C572F121FFB4}" type="datetime1">
              <a:rPr lang="en-US" smtClean="0"/>
              <a:t>8/3/2024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151977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0ACD70D-E19D-4A9C-98D6-1BA388F2C242}" type="datetime1">
              <a:rPr lang="en-US" smtClean="0"/>
              <a:t>8/3/2024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3812148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C05611-504A-40FA-9FA1-C898626FF425}" type="datetime1">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834603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966F4D-5877-4BAF-84F6-64B2EA6AA63A}" type="datetime1">
              <a:rPr lang="en-US" smtClean="0"/>
              <a:t>8/3/2024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35A254-4A35-4A19-8176-D3942D5E59E5}" type="slidenum">
              <a:rPr lang="en-US" smtClean="0"/>
              <a:t>‹#›</a:t>
            </a:fld>
            <a:endParaRPr lang="en-US"/>
          </a:p>
        </p:txBody>
      </p:sp>
    </p:spTree>
    <p:extLst>
      <p:ext uri="{BB962C8B-B14F-4D97-AF65-F5344CB8AC3E}">
        <p14:creationId xmlns:p14="http://schemas.microsoft.com/office/powerpoint/2010/main" val="4741207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5.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6.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en.wikipedia.org/wiki/University_of_Hawaii"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webp"/><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A505-CDD8-80D3-4B85-3D9E6EE5F37C}"/>
              </a:ext>
            </a:extLst>
          </p:cNvPr>
          <p:cNvSpPr>
            <a:spLocks noGrp="1"/>
          </p:cNvSpPr>
          <p:nvPr>
            <p:ph type="ctrTitle"/>
          </p:nvPr>
        </p:nvSpPr>
        <p:spPr/>
        <p:txBody>
          <a:bodyPr/>
          <a:lstStyle/>
          <a:p>
            <a:pPr algn="ctr"/>
            <a:r>
              <a:rPr lang="en-US" dirty="0"/>
              <a:t>Unit-3</a:t>
            </a:r>
            <a:br>
              <a:rPr lang="en-US" dirty="0"/>
            </a:br>
            <a:r>
              <a:rPr lang="en-US" dirty="0"/>
              <a:t>Datalink Layer</a:t>
            </a:r>
          </a:p>
        </p:txBody>
      </p:sp>
      <p:sp>
        <p:nvSpPr>
          <p:cNvPr id="3" name="Subtitle 2">
            <a:extLst>
              <a:ext uri="{FF2B5EF4-FFF2-40B4-BE49-F238E27FC236}">
                <a16:creationId xmlns:a16="http://schemas.microsoft.com/office/drawing/2014/main" id="{D3EE3852-D3E7-2D2F-7783-8934100E5524}"/>
              </a:ext>
            </a:extLst>
          </p:cNvPr>
          <p:cNvSpPr>
            <a:spLocks noGrp="1"/>
          </p:cNvSpPr>
          <p:nvPr>
            <p:ph type="subTitle" idx="1"/>
          </p:nvPr>
        </p:nvSpPr>
        <p:spPr/>
        <p:txBody>
          <a:bodyPr/>
          <a:lstStyle/>
          <a:p>
            <a:r>
              <a:rPr lang="en-US" dirty="0"/>
              <a:t>Prepared by: Sushant </a:t>
            </a:r>
            <a:r>
              <a:rPr lang="en-US" dirty="0" err="1"/>
              <a:t>bhattarai</a:t>
            </a:r>
            <a:endParaRPr lang="en-US" dirty="0"/>
          </a:p>
        </p:txBody>
      </p:sp>
    </p:spTree>
    <p:extLst>
      <p:ext uri="{BB962C8B-B14F-4D97-AF65-F5344CB8AC3E}">
        <p14:creationId xmlns:p14="http://schemas.microsoft.com/office/powerpoint/2010/main" val="3462163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77A3-4AF2-296E-E1D6-57C08973B7AA}"/>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4C1F1C73-9396-D1FF-907D-7D5BCBE8E12A}"/>
              </a:ext>
            </a:extLst>
          </p:cNvPr>
          <p:cNvPicPr>
            <a:picLocks noGrp="1" noChangeAspect="1"/>
          </p:cNvPicPr>
          <p:nvPr>
            <p:ph idx="1"/>
          </p:nvPr>
        </p:nvPicPr>
        <p:blipFill>
          <a:blip r:embed="rId2"/>
          <a:stretch>
            <a:fillRect/>
          </a:stretch>
        </p:blipFill>
        <p:spPr>
          <a:xfrm>
            <a:off x="702070" y="2190598"/>
            <a:ext cx="10787860" cy="3349067"/>
          </a:xfrm>
        </p:spPr>
      </p:pic>
      <p:sp>
        <p:nvSpPr>
          <p:cNvPr id="6" name="Slide Number Placeholder 5">
            <a:extLst>
              <a:ext uri="{FF2B5EF4-FFF2-40B4-BE49-F238E27FC236}">
                <a16:creationId xmlns:a16="http://schemas.microsoft.com/office/drawing/2014/main" id="{FA6A744A-9F97-42F2-0515-0072C2E5D36B}"/>
              </a:ext>
            </a:extLst>
          </p:cNvPr>
          <p:cNvSpPr>
            <a:spLocks noGrp="1"/>
          </p:cNvSpPr>
          <p:nvPr>
            <p:ph type="sldNum" sz="quarter" idx="12"/>
          </p:nvPr>
        </p:nvSpPr>
        <p:spPr/>
        <p:txBody>
          <a:bodyPr/>
          <a:lstStyle/>
          <a:p>
            <a:fld id="{CC35A254-4A35-4A19-8176-D3942D5E59E5}" type="slidenum">
              <a:rPr lang="en-US" smtClean="0"/>
              <a:t>10</a:t>
            </a:fld>
            <a:endParaRPr lang="en-US"/>
          </a:p>
        </p:txBody>
      </p:sp>
    </p:spTree>
    <p:extLst>
      <p:ext uri="{BB962C8B-B14F-4D97-AF65-F5344CB8AC3E}">
        <p14:creationId xmlns:p14="http://schemas.microsoft.com/office/powerpoint/2010/main" val="388736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1387A-D9CE-BA96-F87D-AA553DC22D48}"/>
              </a:ext>
            </a:extLst>
          </p:cNvPr>
          <p:cNvSpPr>
            <a:spLocks noGrp="1"/>
          </p:cNvSpPr>
          <p:nvPr>
            <p:ph type="title"/>
          </p:nvPr>
        </p:nvSpPr>
        <p:spPr/>
        <p:txBody>
          <a:bodyPr/>
          <a:lstStyle/>
          <a:p>
            <a:r>
              <a:rPr lang="en-US" dirty="0"/>
              <a:t>Error Correction Using block coding</a:t>
            </a:r>
          </a:p>
        </p:txBody>
      </p:sp>
      <p:sp>
        <p:nvSpPr>
          <p:cNvPr id="3" name="Content Placeholder 2">
            <a:extLst>
              <a:ext uri="{FF2B5EF4-FFF2-40B4-BE49-F238E27FC236}">
                <a16:creationId xmlns:a16="http://schemas.microsoft.com/office/drawing/2014/main" id="{0F89343E-65F6-D9B7-7E89-480B8AAF2487}"/>
              </a:ext>
            </a:extLst>
          </p:cNvPr>
          <p:cNvSpPr>
            <a:spLocks noGrp="1"/>
          </p:cNvSpPr>
          <p:nvPr>
            <p:ph idx="1"/>
          </p:nvPr>
        </p:nvSpPr>
        <p:spPr>
          <a:xfrm>
            <a:off x="1104293" y="1759955"/>
            <a:ext cx="8946541" cy="4195481"/>
          </a:xfrm>
        </p:spPr>
        <p:txBody>
          <a:bodyPr>
            <a:normAutofit/>
          </a:bodyPr>
          <a:lstStyle/>
          <a:p>
            <a:pPr algn="l"/>
            <a:r>
              <a:rPr lang="en-US" dirty="0">
                <a:latin typeface="+mn-lt"/>
              </a:rPr>
              <a:t>E</a:t>
            </a:r>
            <a:r>
              <a:rPr lang="en-US" b="0" i="0" u="none" strike="noStrike" baseline="0" dirty="0">
                <a:latin typeface="+mn-lt"/>
              </a:rPr>
              <a:t>rror correction is much more difficult than error detection. </a:t>
            </a:r>
          </a:p>
          <a:p>
            <a:pPr algn="l"/>
            <a:r>
              <a:rPr lang="en-US" b="0" i="0" u="none" strike="noStrike" baseline="0" dirty="0">
                <a:latin typeface="+mn-lt"/>
              </a:rPr>
              <a:t>In error detection, the receiver needs to know only that the received codeword is invalid; in error correction the receiver needs to find (or guess) the original codeword sent.</a:t>
            </a:r>
          </a:p>
          <a:p>
            <a:pPr algn="l"/>
            <a:r>
              <a:rPr lang="en-US" b="0" i="0" u="none" strike="noStrike" baseline="0" dirty="0">
                <a:latin typeface="+mn-lt"/>
              </a:rPr>
              <a:t>The idea is the same as error detection but the checker functions are much more complex.</a:t>
            </a:r>
          </a:p>
          <a:p>
            <a:pPr algn="l"/>
            <a:endParaRPr lang="en-US" dirty="0">
              <a:latin typeface="+mn-lt"/>
            </a:endParaRPr>
          </a:p>
        </p:txBody>
      </p:sp>
      <p:pic>
        <p:nvPicPr>
          <p:cNvPr id="5" name="Picture 4">
            <a:extLst>
              <a:ext uri="{FF2B5EF4-FFF2-40B4-BE49-F238E27FC236}">
                <a16:creationId xmlns:a16="http://schemas.microsoft.com/office/drawing/2014/main" id="{8DF56D6C-8142-7B7C-21FC-FF4522FF9FD8}"/>
              </a:ext>
            </a:extLst>
          </p:cNvPr>
          <p:cNvPicPr>
            <a:picLocks noChangeAspect="1"/>
          </p:cNvPicPr>
          <p:nvPr/>
        </p:nvPicPr>
        <p:blipFill>
          <a:blip r:embed="rId2"/>
          <a:stretch>
            <a:fillRect/>
          </a:stretch>
        </p:blipFill>
        <p:spPr>
          <a:xfrm>
            <a:off x="2672178" y="4060100"/>
            <a:ext cx="7028242" cy="2797900"/>
          </a:xfrm>
          <a:prstGeom prst="rect">
            <a:avLst/>
          </a:prstGeom>
        </p:spPr>
      </p:pic>
      <p:sp>
        <p:nvSpPr>
          <p:cNvPr id="7" name="Slide Number Placeholder 6">
            <a:extLst>
              <a:ext uri="{FF2B5EF4-FFF2-40B4-BE49-F238E27FC236}">
                <a16:creationId xmlns:a16="http://schemas.microsoft.com/office/drawing/2014/main" id="{06C7261A-4F12-0BE1-6AF8-8FF46C85F4A5}"/>
              </a:ext>
            </a:extLst>
          </p:cNvPr>
          <p:cNvSpPr>
            <a:spLocks noGrp="1"/>
          </p:cNvSpPr>
          <p:nvPr>
            <p:ph type="sldNum" sz="quarter" idx="12"/>
          </p:nvPr>
        </p:nvSpPr>
        <p:spPr/>
        <p:txBody>
          <a:bodyPr/>
          <a:lstStyle/>
          <a:p>
            <a:fld id="{CC35A254-4A35-4A19-8176-D3942D5E59E5}" type="slidenum">
              <a:rPr lang="en-US" smtClean="0"/>
              <a:t>11</a:t>
            </a:fld>
            <a:endParaRPr lang="en-US"/>
          </a:p>
        </p:txBody>
      </p:sp>
    </p:spTree>
    <p:extLst>
      <p:ext uri="{BB962C8B-B14F-4D97-AF65-F5344CB8AC3E}">
        <p14:creationId xmlns:p14="http://schemas.microsoft.com/office/powerpoint/2010/main" val="107473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C313-14C5-F6D0-AB2F-B2E47F90B390}"/>
              </a:ext>
            </a:extLst>
          </p:cNvPr>
          <p:cNvSpPr>
            <a:spLocks noGrp="1"/>
          </p:cNvSpPr>
          <p:nvPr>
            <p:ph type="title"/>
          </p:nvPr>
        </p:nvSpPr>
        <p:spPr/>
        <p:txBody>
          <a:bodyPr/>
          <a:lstStyle/>
          <a:p>
            <a:r>
              <a:rPr lang="en-US" dirty="0"/>
              <a:t>Hamming Distance</a:t>
            </a:r>
          </a:p>
        </p:txBody>
      </p:sp>
      <p:sp>
        <p:nvSpPr>
          <p:cNvPr id="3" name="Content Placeholder 2">
            <a:extLst>
              <a:ext uri="{FF2B5EF4-FFF2-40B4-BE49-F238E27FC236}">
                <a16:creationId xmlns:a16="http://schemas.microsoft.com/office/drawing/2014/main" id="{CD4266B9-1257-42F9-8C3C-9D3B7F2E805F}"/>
              </a:ext>
            </a:extLst>
          </p:cNvPr>
          <p:cNvSpPr>
            <a:spLocks noGrp="1"/>
          </p:cNvSpPr>
          <p:nvPr>
            <p:ph idx="1"/>
          </p:nvPr>
        </p:nvSpPr>
        <p:spPr/>
        <p:txBody>
          <a:bodyPr/>
          <a:lstStyle/>
          <a:p>
            <a:r>
              <a:rPr lang="en-US" dirty="0"/>
              <a:t>The hamming distance between two words(of the same size) is the number of differences between the corresponding bits.</a:t>
            </a:r>
          </a:p>
          <a:p>
            <a:r>
              <a:rPr lang="en-US" dirty="0"/>
              <a:t>We show the hamming distance between two words x and y as d(</a:t>
            </a:r>
            <a:r>
              <a:rPr lang="en-US" dirty="0" err="1"/>
              <a:t>x,y</a:t>
            </a:r>
            <a:r>
              <a:rPr lang="en-US" dirty="0"/>
              <a:t>).</a:t>
            </a:r>
          </a:p>
          <a:p>
            <a:r>
              <a:rPr lang="en-US" dirty="0"/>
              <a:t>The hamming distance can easily be found if we apply the XOR operation on the two words and count the number of 1’s in the result.</a:t>
            </a:r>
          </a:p>
        </p:txBody>
      </p:sp>
      <p:pic>
        <p:nvPicPr>
          <p:cNvPr id="5" name="Picture 4">
            <a:extLst>
              <a:ext uri="{FF2B5EF4-FFF2-40B4-BE49-F238E27FC236}">
                <a16:creationId xmlns:a16="http://schemas.microsoft.com/office/drawing/2014/main" id="{AB120C2A-C73D-9195-D631-02EB7B505B0E}"/>
              </a:ext>
            </a:extLst>
          </p:cNvPr>
          <p:cNvPicPr>
            <a:picLocks noChangeAspect="1"/>
          </p:cNvPicPr>
          <p:nvPr/>
        </p:nvPicPr>
        <p:blipFill>
          <a:blip r:embed="rId2"/>
          <a:stretch>
            <a:fillRect/>
          </a:stretch>
        </p:blipFill>
        <p:spPr>
          <a:xfrm>
            <a:off x="1103312" y="4770521"/>
            <a:ext cx="9978776" cy="1400530"/>
          </a:xfrm>
          <a:prstGeom prst="rect">
            <a:avLst/>
          </a:prstGeom>
        </p:spPr>
      </p:pic>
      <p:sp>
        <p:nvSpPr>
          <p:cNvPr id="7" name="Slide Number Placeholder 6">
            <a:extLst>
              <a:ext uri="{FF2B5EF4-FFF2-40B4-BE49-F238E27FC236}">
                <a16:creationId xmlns:a16="http://schemas.microsoft.com/office/drawing/2014/main" id="{46EFDF2F-F374-4E9A-B97E-B60CE099737E}"/>
              </a:ext>
            </a:extLst>
          </p:cNvPr>
          <p:cNvSpPr>
            <a:spLocks noGrp="1"/>
          </p:cNvSpPr>
          <p:nvPr>
            <p:ph type="sldNum" sz="quarter" idx="12"/>
          </p:nvPr>
        </p:nvSpPr>
        <p:spPr/>
        <p:txBody>
          <a:bodyPr/>
          <a:lstStyle/>
          <a:p>
            <a:fld id="{CC35A254-4A35-4A19-8176-D3942D5E59E5}" type="slidenum">
              <a:rPr lang="en-US" smtClean="0"/>
              <a:t>12</a:t>
            </a:fld>
            <a:endParaRPr lang="en-US"/>
          </a:p>
        </p:txBody>
      </p:sp>
    </p:spTree>
    <p:extLst>
      <p:ext uri="{BB962C8B-B14F-4D97-AF65-F5344CB8AC3E}">
        <p14:creationId xmlns:p14="http://schemas.microsoft.com/office/powerpoint/2010/main" val="3594390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68B0A-0660-0F4C-3B76-E14F820A80D9}"/>
              </a:ext>
            </a:extLst>
          </p:cNvPr>
          <p:cNvSpPr>
            <a:spLocks noGrp="1"/>
          </p:cNvSpPr>
          <p:nvPr>
            <p:ph type="title"/>
          </p:nvPr>
        </p:nvSpPr>
        <p:spPr/>
        <p:txBody>
          <a:bodyPr/>
          <a:lstStyle/>
          <a:p>
            <a:r>
              <a:rPr lang="en-US" dirty="0"/>
              <a:t>Minimum hamming distance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3406A8-2D03-F25B-19F1-F89BF08EFE13}"/>
                  </a:ext>
                </a:extLst>
              </p:cNvPr>
              <p:cNvSpPr>
                <a:spLocks noGrp="1"/>
              </p:cNvSpPr>
              <p:nvPr>
                <p:ph idx="1"/>
              </p:nvPr>
            </p:nvSpPr>
            <p:spPr/>
            <p:txBody>
              <a:bodyPr>
                <a:normAutofit/>
              </a:bodyPr>
              <a:lstStyle/>
              <a:p>
                <a:pPr algn="l"/>
                <a:r>
                  <a:rPr lang="en-US" dirty="0">
                    <a:latin typeface="+mn-lt"/>
                  </a:rPr>
                  <a:t>T</a:t>
                </a:r>
                <a:r>
                  <a:rPr lang="en-US" b="0" i="0" u="none" strike="noStrike" baseline="0" dirty="0">
                    <a:latin typeface="+mn-lt"/>
                  </a:rPr>
                  <a:t>he measurement that is used for designing a code is the minimum Hamming distance.</a:t>
                </a:r>
              </a:p>
              <a:p>
                <a:pPr algn="l"/>
                <a:r>
                  <a:rPr lang="en-US" dirty="0">
                    <a:latin typeface="+mn-lt"/>
                  </a:rPr>
                  <a:t>T</a:t>
                </a:r>
                <a:r>
                  <a:rPr lang="en-US" b="0" i="0" u="none" strike="noStrike" baseline="0" dirty="0">
                    <a:latin typeface="+mn-lt"/>
                  </a:rPr>
                  <a:t>he minimum Hamming distance is the smallest Hamming distance between all possible pairs. We use </a:t>
                </a:r>
                <a14:m>
                  <m:oMath xmlns:m="http://schemas.openxmlformats.org/officeDocument/2006/math">
                    <m:sSub>
                      <m:sSubPr>
                        <m:ctrlPr>
                          <a:rPr lang="en-US" b="0" i="1" u="none" strike="noStrike" baseline="0" smtClean="0">
                            <a:latin typeface="Cambria Math" panose="02040503050406030204" pitchFamily="18" charset="0"/>
                          </a:rPr>
                        </m:ctrlPr>
                      </m:sSubPr>
                      <m:e>
                        <m:r>
                          <a:rPr lang="en-US" b="0" i="1" u="none" strike="noStrike" baseline="0" smtClean="0">
                            <a:latin typeface="Cambria Math" panose="02040503050406030204" pitchFamily="18" charset="0"/>
                          </a:rPr>
                          <m:t>𝑑</m:t>
                        </m:r>
                      </m:e>
                      <m:sub>
                        <m:r>
                          <a:rPr lang="en-US" b="0" i="1" u="none" strike="noStrike" baseline="0" smtClean="0">
                            <a:latin typeface="Cambria Math" panose="02040503050406030204" pitchFamily="18" charset="0"/>
                          </a:rPr>
                          <m:t>𝑚𝑖𝑛</m:t>
                        </m:r>
                      </m:sub>
                    </m:sSub>
                  </m:oMath>
                </a14:m>
                <a:r>
                  <a:rPr lang="en-US" b="0" i="0" u="none" strike="noStrike" baseline="0" dirty="0">
                    <a:latin typeface="+mn-lt"/>
                  </a:rPr>
                  <a:t> to define the minimum Hamming distance in a coding scheme.</a:t>
                </a:r>
              </a:p>
              <a:p>
                <a:pPr algn="l"/>
                <a:endParaRPr lang="en-US" dirty="0">
                  <a:latin typeface="+mn-lt"/>
                </a:endParaRPr>
              </a:p>
            </p:txBody>
          </p:sp>
        </mc:Choice>
        <mc:Fallback xmlns="">
          <p:sp>
            <p:nvSpPr>
              <p:cNvPr id="3" name="Content Placeholder 2">
                <a:extLst>
                  <a:ext uri="{FF2B5EF4-FFF2-40B4-BE49-F238E27FC236}">
                    <a16:creationId xmlns:a16="http://schemas.microsoft.com/office/drawing/2014/main" id="{203406A8-2D03-F25B-19F1-F89BF08EFE13}"/>
                  </a:ext>
                </a:extLst>
              </p:cNvPr>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EDA6DD6-02C1-7E4C-5EBB-5D829B1EA64C}"/>
              </a:ext>
            </a:extLst>
          </p:cNvPr>
          <p:cNvPicPr>
            <a:picLocks noChangeAspect="1"/>
          </p:cNvPicPr>
          <p:nvPr/>
        </p:nvPicPr>
        <p:blipFill>
          <a:blip r:embed="rId3"/>
          <a:stretch>
            <a:fillRect/>
          </a:stretch>
        </p:blipFill>
        <p:spPr>
          <a:xfrm>
            <a:off x="0" y="4045987"/>
            <a:ext cx="7828897" cy="2506549"/>
          </a:xfrm>
          <a:prstGeom prst="rect">
            <a:avLst/>
          </a:prstGeom>
        </p:spPr>
      </p:pic>
      <p:pic>
        <p:nvPicPr>
          <p:cNvPr id="7" name="Picture 6">
            <a:extLst>
              <a:ext uri="{FF2B5EF4-FFF2-40B4-BE49-F238E27FC236}">
                <a16:creationId xmlns:a16="http://schemas.microsoft.com/office/drawing/2014/main" id="{273E16D5-48DF-F544-2B3F-6D07521A0B92}"/>
              </a:ext>
            </a:extLst>
          </p:cNvPr>
          <p:cNvPicPr>
            <a:picLocks noChangeAspect="1"/>
          </p:cNvPicPr>
          <p:nvPr/>
        </p:nvPicPr>
        <p:blipFill>
          <a:blip r:embed="rId4"/>
          <a:stretch>
            <a:fillRect/>
          </a:stretch>
        </p:blipFill>
        <p:spPr>
          <a:xfrm>
            <a:off x="7291549" y="4045987"/>
            <a:ext cx="4666477" cy="2050013"/>
          </a:xfrm>
          <a:prstGeom prst="rect">
            <a:avLst/>
          </a:prstGeom>
        </p:spPr>
      </p:pic>
      <p:sp>
        <p:nvSpPr>
          <p:cNvPr id="8" name="Slide Number Placeholder 7">
            <a:extLst>
              <a:ext uri="{FF2B5EF4-FFF2-40B4-BE49-F238E27FC236}">
                <a16:creationId xmlns:a16="http://schemas.microsoft.com/office/drawing/2014/main" id="{9AA41F72-BA26-086A-F534-D6A3D8CCF08F}"/>
              </a:ext>
            </a:extLst>
          </p:cNvPr>
          <p:cNvSpPr>
            <a:spLocks noGrp="1"/>
          </p:cNvSpPr>
          <p:nvPr>
            <p:ph type="sldNum" sz="quarter" idx="12"/>
          </p:nvPr>
        </p:nvSpPr>
        <p:spPr/>
        <p:txBody>
          <a:bodyPr/>
          <a:lstStyle/>
          <a:p>
            <a:fld id="{CC35A254-4A35-4A19-8176-D3942D5E59E5}" type="slidenum">
              <a:rPr lang="en-US" smtClean="0"/>
              <a:t>13</a:t>
            </a:fld>
            <a:endParaRPr lang="en-US"/>
          </a:p>
        </p:txBody>
      </p:sp>
    </p:spTree>
    <p:extLst>
      <p:ext uri="{BB962C8B-B14F-4D97-AF65-F5344CB8AC3E}">
        <p14:creationId xmlns:p14="http://schemas.microsoft.com/office/powerpoint/2010/main" val="1308877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81EF-DF2D-E2D0-045E-8D7CAACE980B}"/>
              </a:ext>
            </a:extLst>
          </p:cNvPr>
          <p:cNvSpPr>
            <a:spLocks noGrp="1"/>
          </p:cNvSpPr>
          <p:nvPr>
            <p:ph type="title"/>
          </p:nvPr>
        </p:nvSpPr>
        <p:spPr/>
        <p:txBody>
          <a:bodyPr/>
          <a:lstStyle/>
          <a:p>
            <a:r>
              <a:rPr lang="en-US" dirty="0"/>
              <a:t>Hamming Distance and error</a:t>
            </a:r>
          </a:p>
        </p:txBody>
      </p:sp>
      <p:sp>
        <p:nvSpPr>
          <p:cNvPr id="3" name="Content Placeholder 2">
            <a:extLst>
              <a:ext uri="{FF2B5EF4-FFF2-40B4-BE49-F238E27FC236}">
                <a16:creationId xmlns:a16="http://schemas.microsoft.com/office/drawing/2014/main" id="{693060C9-D95E-A96D-3603-24F7AA509831}"/>
              </a:ext>
            </a:extLst>
          </p:cNvPr>
          <p:cNvSpPr>
            <a:spLocks noGrp="1"/>
          </p:cNvSpPr>
          <p:nvPr>
            <p:ph idx="1"/>
          </p:nvPr>
        </p:nvSpPr>
        <p:spPr/>
        <p:txBody>
          <a:bodyPr>
            <a:normAutofit/>
          </a:bodyPr>
          <a:lstStyle/>
          <a:p>
            <a:pPr algn="l"/>
            <a:r>
              <a:rPr lang="en-US" b="0" u="none" strike="noStrike" baseline="0" dirty="0">
                <a:latin typeface="+mn-lt"/>
              </a:rPr>
              <a:t>the relationship between the Hamming distance and errors occurring during transmission. </a:t>
            </a:r>
          </a:p>
          <a:p>
            <a:pPr algn="l"/>
            <a:r>
              <a:rPr lang="en-US" b="0" u="none" strike="noStrike" baseline="0" dirty="0">
                <a:latin typeface="+mn-lt"/>
              </a:rPr>
              <a:t>When a codeword is corrupted during transmission, the Hamming distance between the sent and received codewords is the number of bits affected by the error. </a:t>
            </a:r>
          </a:p>
          <a:p>
            <a:pPr algn="l"/>
            <a:r>
              <a:rPr lang="en-US" dirty="0">
                <a:latin typeface="+mn-lt"/>
              </a:rPr>
              <a:t>T</a:t>
            </a:r>
            <a:r>
              <a:rPr lang="en-US" b="0" u="none" strike="noStrike" baseline="0" dirty="0">
                <a:latin typeface="+mn-lt"/>
              </a:rPr>
              <a:t>he Hamming distance between the received codeword and the sent codeword is the number of bits that are corrupted during transmission. </a:t>
            </a:r>
          </a:p>
          <a:p>
            <a:pPr algn="l"/>
            <a:r>
              <a:rPr lang="en-US" b="0" u="none" strike="noStrike" baseline="0" dirty="0">
                <a:latin typeface="+mn-lt"/>
              </a:rPr>
              <a:t>For example, if the codeword 00000 is sent and 01101 is received, 3 bits are in error and the Hamming distance between the two is d(00000, 01101) =3.</a:t>
            </a:r>
            <a:endParaRPr lang="en-US" dirty="0">
              <a:latin typeface="+mn-lt"/>
            </a:endParaRPr>
          </a:p>
        </p:txBody>
      </p:sp>
      <p:sp>
        <p:nvSpPr>
          <p:cNvPr id="6" name="Slide Number Placeholder 5">
            <a:extLst>
              <a:ext uri="{FF2B5EF4-FFF2-40B4-BE49-F238E27FC236}">
                <a16:creationId xmlns:a16="http://schemas.microsoft.com/office/drawing/2014/main" id="{796C646C-8532-5381-35ED-F35C027739C7}"/>
              </a:ext>
            </a:extLst>
          </p:cNvPr>
          <p:cNvSpPr>
            <a:spLocks noGrp="1"/>
          </p:cNvSpPr>
          <p:nvPr>
            <p:ph type="sldNum" sz="quarter" idx="12"/>
          </p:nvPr>
        </p:nvSpPr>
        <p:spPr/>
        <p:txBody>
          <a:bodyPr/>
          <a:lstStyle/>
          <a:p>
            <a:fld id="{CC35A254-4A35-4A19-8176-D3942D5E59E5}" type="slidenum">
              <a:rPr lang="en-US" smtClean="0"/>
              <a:t>14</a:t>
            </a:fld>
            <a:endParaRPr lang="en-US"/>
          </a:p>
        </p:txBody>
      </p:sp>
    </p:spTree>
    <p:extLst>
      <p:ext uri="{BB962C8B-B14F-4D97-AF65-F5344CB8AC3E}">
        <p14:creationId xmlns:p14="http://schemas.microsoft.com/office/powerpoint/2010/main" val="1762587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A602-79DB-69B6-AB11-4A3108CB34CA}"/>
              </a:ext>
            </a:extLst>
          </p:cNvPr>
          <p:cNvSpPr>
            <a:spLocks noGrp="1"/>
          </p:cNvSpPr>
          <p:nvPr>
            <p:ph type="title"/>
          </p:nvPr>
        </p:nvSpPr>
        <p:spPr>
          <a:xfrm>
            <a:off x="763480" y="304607"/>
            <a:ext cx="9404723" cy="1400530"/>
          </a:xfrm>
        </p:spPr>
        <p:txBody>
          <a:bodyPr/>
          <a:lstStyle/>
          <a:p>
            <a:r>
              <a:rPr lang="en-US" dirty="0"/>
              <a:t>Minimum Distance for Error detection</a:t>
            </a:r>
          </a:p>
        </p:txBody>
      </p:sp>
      <p:sp>
        <p:nvSpPr>
          <p:cNvPr id="3" name="Content Placeholder 2">
            <a:extLst>
              <a:ext uri="{FF2B5EF4-FFF2-40B4-BE49-F238E27FC236}">
                <a16:creationId xmlns:a16="http://schemas.microsoft.com/office/drawing/2014/main" id="{83B06E0F-30F2-78E2-702C-5123B2607432}"/>
              </a:ext>
            </a:extLst>
          </p:cNvPr>
          <p:cNvSpPr>
            <a:spLocks noGrp="1"/>
          </p:cNvSpPr>
          <p:nvPr>
            <p:ph idx="1"/>
          </p:nvPr>
        </p:nvSpPr>
        <p:spPr>
          <a:xfrm>
            <a:off x="763480" y="1943698"/>
            <a:ext cx="10352540" cy="4618573"/>
          </a:xfrm>
        </p:spPr>
        <p:txBody>
          <a:bodyPr>
            <a:noAutofit/>
          </a:bodyPr>
          <a:lstStyle/>
          <a:p>
            <a:pPr algn="l"/>
            <a:r>
              <a:rPr lang="en-US" dirty="0">
                <a:latin typeface="+mn-lt"/>
              </a:rPr>
              <a:t>T</a:t>
            </a:r>
            <a:r>
              <a:rPr lang="en-US" b="0" u="none" strike="noStrike" baseline="0" dirty="0">
                <a:latin typeface="+mn-lt"/>
              </a:rPr>
              <a:t>he minimum Hamming distance in a code if we want to be able to detect up to s errors. </a:t>
            </a:r>
          </a:p>
          <a:p>
            <a:pPr algn="l"/>
            <a:r>
              <a:rPr lang="en-US" b="0" u="none" strike="noStrike" baseline="0" dirty="0">
                <a:latin typeface="+mn-lt"/>
              </a:rPr>
              <a:t>If s errors occur during transmission, the Hamming distance between the sent codeword and received codeword is s. </a:t>
            </a:r>
          </a:p>
          <a:p>
            <a:pPr algn="l"/>
            <a:r>
              <a:rPr lang="en-US" b="0" u="none" strike="noStrike" baseline="0" dirty="0">
                <a:latin typeface="+mn-lt"/>
              </a:rPr>
              <a:t>If our code is to detect up to s errors, the minimum distance between the valid codes must be s + 1, so that the received codeword does not match a valid codeword. </a:t>
            </a:r>
          </a:p>
          <a:p>
            <a:pPr algn="l"/>
            <a:r>
              <a:rPr lang="en-US" b="0" u="none" strike="noStrike" baseline="0" dirty="0">
                <a:latin typeface="+mn-lt"/>
              </a:rPr>
              <a:t>If the minimum distance between all valid codewords is s + 1, the received codeword cannot be erroneously mistaken for another codeword.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44931EF-1B2B-060C-A29A-3179074CD6E1}"/>
                  </a:ext>
                </a:extLst>
              </p:cNvPr>
              <p:cNvSpPr txBox="1"/>
              <p:nvPr/>
            </p:nvSpPr>
            <p:spPr>
              <a:xfrm>
                <a:off x="763480" y="5442012"/>
                <a:ext cx="9197266"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2000" b="0" i="0" u="none" strike="noStrike" baseline="0" dirty="0"/>
                  <a:t>To guarantee the detection of up to </a:t>
                </a:r>
                <a:r>
                  <a:rPr lang="en-US" sz="2000" b="0" i="1" u="none" strike="noStrike" baseline="0" dirty="0"/>
                  <a:t>s </a:t>
                </a:r>
                <a:r>
                  <a:rPr lang="en-US" sz="2000" b="0" i="0" u="none" strike="noStrike" baseline="0" dirty="0"/>
                  <a:t>errors in all cases, the minimum Hamming distance in a block code must be</a:t>
                </a:r>
                <a:r>
                  <a:rPr lang="en-US" sz="2000" b="0" u="none" strike="noStrike" baseline="0" dirty="0"/>
                  <a:t> </a:t>
                </a:r>
                <a14:m>
                  <m:oMath xmlns:m="http://schemas.openxmlformats.org/officeDocument/2006/math">
                    <m:sSub>
                      <m:sSubPr>
                        <m:ctrlPr>
                          <a:rPr lang="en-US" sz="2000" b="0" i="1" u="none" strike="noStrike" baseline="0" smtClean="0">
                            <a:latin typeface="Cambria Math" panose="02040503050406030204" pitchFamily="18" charset="0"/>
                          </a:rPr>
                        </m:ctrlPr>
                      </m:sSubPr>
                      <m:e>
                        <m:r>
                          <a:rPr lang="en-US" sz="2000" b="0" i="1" u="none" strike="noStrike" baseline="0" smtClean="0">
                            <a:latin typeface="Cambria Math" panose="02040503050406030204" pitchFamily="18" charset="0"/>
                          </a:rPr>
                          <m:t>𝑑</m:t>
                        </m:r>
                      </m:e>
                      <m:sub>
                        <m:r>
                          <a:rPr lang="en-US" sz="2000" b="0" i="1" u="none" strike="noStrike" baseline="0" smtClean="0">
                            <a:latin typeface="Cambria Math" panose="02040503050406030204" pitchFamily="18" charset="0"/>
                          </a:rPr>
                          <m:t>𝑚𝑖𝑛</m:t>
                        </m:r>
                      </m:sub>
                    </m:sSub>
                    <m:r>
                      <a:rPr lang="en-US" sz="2000" b="0" i="1" u="none" strike="noStrike" baseline="0" smtClean="0">
                        <a:latin typeface="Cambria Math" panose="02040503050406030204" pitchFamily="18" charset="0"/>
                      </a:rPr>
                      <m:t> </m:t>
                    </m:r>
                  </m:oMath>
                </a14:m>
                <a:r>
                  <a:rPr lang="en-US" sz="2000" b="0" i="0" u="none" strike="noStrike" baseline="0" dirty="0"/>
                  <a:t>=</a:t>
                </a:r>
                <a:r>
                  <a:rPr lang="en-US" sz="2000" b="0" i="1" u="none" strike="noStrike" baseline="0" dirty="0"/>
                  <a:t>S </a:t>
                </a:r>
                <a:r>
                  <a:rPr lang="en-US" sz="2000" b="0" i="0" u="none" strike="noStrike" baseline="0" dirty="0"/>
                  <a:t>+ 1.</a:t>
                </a:r>
                <a:endParaRPr lang="en-US" sz="2000" dirty="0"/>
              </a:p>
            </p:txBody>
          </p:sp>
        </mc:Choice>
        <mc:Fallback xmlns="">
          <p:sp>
            <p:nvSpPr>
              <p:cNvPr id="4" name="TextBox 3">
                <a:extLst>
                  <a:ext uri="{FF2B5EF4-FFF2-40B4-BE49-F238E27FC236}">
                    <a16:creationId xmlns:a16="http://schemas.microsoft.com/office/drawing/2014/main" id="{C44931EF-1B2B-060C-A29A-3179074CD6E1}"/>
                  </a:ext>
                </a:extLst>
              </p:cNvPr>
              <p:cNvSpPr txBox="1">
                <a:spLocks noRot="1" noChangeAspect="1" noMove="1" noResize="1" noEditPoints="1" noAdjustHandles="1" noChangeArrowheads="1" noChangeShapeType="1" noTextEdit="1"/>
              </p:cNvSpPr>
              <p:nvPr/>
            </p:nvSpPr>
            <p:spPr>
              <a:xfrm>
                <a:off x="763480" y="5442012"/>
                <a:ext cx="9197266" cy="707886"/>
              </a:xfrm>
              <a:prstGeom prst="rect">
                <a:avLst/>
              </a:prstGeom>
              <a:blipFill>
                <a:blip r:embed="rId2"/>
                <a:stretch>
                  <a:fillRect l="-595" t="-4202" b="-12605"/>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1BC23ACF-4D24-1DFB-9D6A-51416DC0708B}"/>
              </a:ext>
            </a:extLst>
          </p:cNvPr>
          <p:cNvSpPr>
            <a:spLocks noGrp="1"/>
          </p:cNvSpPr>
          <p:nvPr>
            <p:ph type="sldNum" sz="quarter" idx="12"/>
          </p:nvPr>
        </p:nvSpPr>
        <p:spPr/>
        <p:txBody>
          <a:bodyPr/>
          <a:lstStyle/>
          <a:p>
            <a:fld id="{CC35A254-4A35-4A19-8176-D3942D5E59E5}" type="slidenum">
              <a:rPr lang="en-US" smtClean="0"/>
              <a:t>15</a:t>
            </a:fld>
            <a:endParaRPr lang="en-US"/>
          </a:p>
        </p:txBody>
      </p:sp>
    </p:spTree>
    <p:extLst>
      <p:ext uri="{BB962C8B-B14F-4D97-AF65-F5344CB8AC3E}">
        <p14:creationId xmlns:p14="http://schemas.microsoft.com/office/powerpoint/2010/main" val="187492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98DD-460B-AA3A-0A42-530818EF92AA}"/>
              </a:ext>
            </a:extLst>
          </p:cNvPr>
          <p:cNvSpPr>
            <a:spLocks noGrp="1"/>
          </p:cNvSpPr>
          <p:nvPr>
            <p:ph type="title"/>
          </p:nvPr>
        </p:nvSpPr>
        <p:spPr>
          <a:xfrm>
            <a:off x="0" y="-146603"/>
            <a:ext cx="9404723" cy="1400530"/>
          </a:xfrm>
        </p:spPr>
        <p:txBody>
          <a:bodyPr/>
          <a:lstStyle/>
          <a:p>
            <a:r>
              <a:rPr lang="en-US" dirty="0"/>
              <a:t>Minimum Distance for Error detection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7711B8-12BB-1C09-CDFB-0207FD44A118}"/>
                  </a:ext>
                </a:extLst>
              </p:cNvPr>
              <p:cNvSpPr>
                <a:spLocks noGrp="1"/>
              </p:cNvSpPr>
              <p:nvPr>
                <p:ph idx="1"/>
              </p:nvPr>
            </p:nvSpPr>
            <p:spPr>
              <a:xfrm>
                <a:off x="118129" y="1063416"/>
                <a:ext cx="11955741" cy="4195481"/>
              </a:xfrm>
            </p:spPr>
            <p:txBody>
              <a:bodyPr>
                <a:normAutofit/>
              </a:bodyPr>
              <a:lstStyle/>
              <a:p>
                <a:pPr algn="l"/>
                <a:r>
                  <a:rPr lang="en-US" b="0" u="none" strike="noStrike" baseline="0" dirty="0">
                    <a:latin typeface="+mn-lt"/>
                  </a:rPr>
                  <a:t>The distances are not enough (s + 1) for the receiver to accept it as valid. </a:t>
                </a:r>
              </a:p>
              <a:p>
                <a:pPr algn="l"/>
                <a:r>
                  <a:rPr lang="en-US" b="0" u="none" strike="noStrike" baseline="0" dirty="0">
                    <a:latin typeface="+mn-lt"/>
                  </a:rPr>
                  <a:t>The</a:t>
                </a:r>
                <a:r>
                  <a:rPr lang="en-US" dirty="0">
                    <a:latin typeface="+mn-lt"/>
                  </a:rPr>
                  <a:t> </a:t>
                </a:r>
                <a:r>
                  <a:rPr lang="en-US" b="0" u="none" strike="noStrike" baseline="0" dirty="0">
                    <a:latin typeface="+mn-lt"/>
                  </a:rPr>
                  <a:t>error will be detected. Although a code with </a:t>
                </a:r>
                <a14:m>
                  <m:oMath xmlns:m="http://schemas.openxmlformats.org/officeDocument/2006/math">
                    <m:sSub>
                      <m:sSubPr>
                        <m:ctrlPr>
                          <a:rPr lang="en-US" b="0" i="1" u="none" strike="noStrike" baseline="0" smtClean="0">
                            <a:latin typeface="Cambria Math" panose="02040503050406030204" pitchFamily="18" charset="0"/>
                          </a:rPr>
                        </m:ctrlPr>
                      </m:sSubPr>
                      <m:e>
                        <m:r>
                          <a:rPr lang="en-US" b="0" i="1" u="none" strike="noStrike" baseline="0" smtClean="0">
                            <a:latin typeface="Cambria Math" panose="02040503050406030204" pitchFamily="18" charset="0"/>
                          </a:rPr>
                          <m:t>𝑑</m:t>
                        </m:r>
                      </m:e>
                      <m:sub>
                        <m:r>
                          <a:rPr lang="en-US" b="0" i="1" u="none" strike="noStrike" baseline="0" smtClean="0">
                            <a:latin typeface="Cambria Math" panose="02040503050406030204" pitchFamily="18" charset="0"/>
                          </a:rPr>
                          <m:t>𝑚𝑖𝑛</m:t>
                        </m:r>
                      </m:sub>
                    </m:sSub>
                  </m:oMath>
                </a14:m>
                <a:r>
                  <a:rPr lang="en-US" b="0" u="none" strike="noStrike" baseline="0" dirty="0">
                    <a:latin typeface="+mn-lt"/>
                  </a:rPr>
                  <a:t>=s + 1 may be able to detect more than s errors in some special cases, only s or fewer errors are guaranteed to be detected.</a:t>
                </a:r>
                <a:endParaRPr lang="en-US" b="0" i="0" u="none" strike="noStrike" baseline="0" dirty="0">
                  <a:latin typeface="+mn-lt"/>
                </a:endParaRPr>
              </a:p>
              <a:p>
                <a:pPr algn="l"/>
                <a:r>
                  <a:rPr lang="en-US" b="0" i="0" u="none" strike="noStrike" baseline="0" dirty="0">
                    <a:latin typeface="+mn-lt"/>
                  </a:rPr>
                  <a:t>We can look at this geometrically. Let us assume that the sent codeword </a:t>
                </a:r>
                <a:r>
                  <a:rPr lang="en-US" b="0" i="1" u="none" strike="noStrike" baseline="0" dirty="0">
                    <a:latin typeface="+mn-lt"/>
                  </a:rPr>
                  <a:t>x </a:t>
                </a:r>
                <a:r>
                  <a:rPr lang="en-US" b="0" i="0" u="none" strike="noStrike" baseline="0" dirty="0">
                    <a:latin typeface="+mn-lt"/>
                  </a:rPr>
                  <a:t>is at the center of a circle with radius </a:t>
                </a:r>
                <a:r>
                  <a:rPr lang="en-US" b="0" i="1" u="none" strike="noStrike" baseline="0" dirty="0">
                    <a:latin typeface="+mn-lt"/>
                  </a:rPr>
                  <a:t>s. </a:t>
                </a:r>
              </a:p>
              <a:p>
                <a:pPr algn="l"/>
                <a:r>
                  <a:rPr lang="en-US" b="0" i="0" u="none" strike="noStrike" baseline="0" dirty="0">
                    <a:latin typeface="+mn-lt"/>
                  </a:rPr>
                  <a:t>All other received codewords that are created by 1 to </a:t>
                </a:r>
                <a:r>
                  <a:rPr lang="en-US" b="0" i="1" u="none" strike="noStrike" baseline="0" dirty="0">
                    <a:latin typeface="+mn-lt"/>
                  </a:rPr>
                  <a:t>s </a:t>
                </a:r>
                <a:r>
                  <a:rPr lang="en-US" b="0" i="0" u="none" strike="noStrike" baseline="0" dirty="0">
                    <a:latin typeface="+mn-lt"/>
                  </a:rPr>
                  <a:t>errors are points inside the circle or on the perimeter of the circle. </a:t>
                </a:r>
              </a:p>
              <a:p>
                <a:pPr algn="l"/>
                <a:r>
                  <a:rPr lang="en-US" b="0" i="0" u="none" strike="noStrike" baseline="0" dirty="0">
                    <a:latin typeface="+mn-lt"/>
                  </a:rPr>
                  <a:t>All other valid codewords must be outside the circle</a:t>
                </a:r>
                <a:endParaRPr lang="en-US" dirty="0">
                  <a:latin typeface="+mn-lt"/>
                </a:endParaRPr>
              </a:p>
            </p:txBody>
          </p:sp>
        </mc:Choice>
        <mc:Fallback xmlns="">
          <p:sp>
            <p:nvSpPr>
              <p:cNvPr id="3" name="Content Placeholder 2">
                <a:extLst>
                  <a:ext uri="{FF2B5EF4-FFF2-40B4-BE49-F238E27FC236}">
                    <a16:creationId xmlns:a16="http://schemas.microsoft.com/office/drawing/2014/main" id="{897711B8-12BB-1C09-CDFB-0207FD44A118}"/>
                  </a:ext>
                </a:extLst>
              </p:cNvPr>
              <p:cNvSpPr>
                <a:spLocks noGrp="1" noRot="1" noChangeAspect="1" noMove="1" noResize="1" noEditPoints="1" noAdjustHandles="1" noChangeArrowheads="1" noChangeShapeType="1" noTextEdit="1"/>
              </p:cNvSpPr>
              <p:nvPr>
                <p:ph idx="1"/>
              </p:nvPr>
            </p:nvSpPr>
            <p:spPr>
              <a:xfrm>
                <a:off x="118129" y="1063416"/>
                <a:ext cx="11955741" cy="4195481"/>
              </a:xfrm>
              <a:blipFill>
                <a:blip r:embed="rId2"/>
                <a:stretch>
                  <a:fillRect l="-204" t="-726" r="-35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5339B99-1574-4C3F-8CA0-850BE73377E2}"/>
              </a:ext>
            </a:extLst>
          </p:cNvPr>
          <p:cNvPicPr>
            <a:picLocks noChangeAspect="1"/>
          </p:cNvPicPr>
          <p:nvPr/>
        </p:nvPicPr>
        <p:blipFill>
          <a:blip r:embed="rId3"/>
          <a:stretch>
            <a:fillRect/>
          </a:stretch>
        </p:blipFill>
        <p:spPr>
          <a:xfrm>
            <a:off x="3030475" y="4148554"/>
            <a:ext cx="6557408" cy="2574601"/>
          </a:xfrm>
          <a:prstGeom prst="rect">
            <a:avLst/>
          </a:prstGeom>
        </p:spPr>
      </p:pic>
      <p:sp>
        <p:nvSpPr>
          <p:cNvPr id="7" name="Slide Number Placeholder 6">
            <a:extLst>
              <a:ext uri="{FF2B5EF4-FFF2-40B4-BE49-F238E27FC236}">
                <a16:creationId xmlns:a16="http://schemas.microsoft.com/office/drawing/2014/main" id="{84CBE0A8-EE26-BB8C-AAEF-635EE7D38107}"/>
              </a:ext>
            </a:extLst>
          </p:cNvPr>
          <p:cNvSpPr>
            <a:spLocks noGrp="1"/>
          </p:cNvSpPr>
          <p:nvPr>
            <p:ph type="sldNum" sz="quarter" idx="12"/>
          </p:nvPr>
        </p:nvSpPr>
        <p:spPr/>
        <p:txBody>
          <a:bodyPr/>
          <a:lstStyle/>
          <a:p>
            <a:fld id="{CC35A254-4A35-4A19-8176-D3942D5E59E5}" type="slidenum">
              <a:rPr lang="en-US" smtClean="0"/>
              <a:t>16</a:t>
            </a:fld>
            <a:endParaRPr lang="en-US"/>
          </a:p>
        </p:txBody>
      </p:sp>
    </p:spTree>
    <p:extLst>
      <p:ext uri="{BB962C8B-B14F-4D97-AF65-F5344CB8AC3E}">
        <p14:creationId xmlns:p14="http://schemas.microsoft.com/office/powerpoint/2010/main" val="2257589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8C34-60CC-50A8-6515-E288A09B95F2}"/>
              </a:ext>
            </a:extLst>
          </p:cNvPr>
          <p:cNvSpPr>
            <a:spLocks noGrp="1"/>
          </p:cNvSpPr>
          <p:nvPr>
            <p:ph type="title"/>
          </p:nvPr>
        </p:nvSpPr>
        <p:spPr/>
        <p:txBody>
          <a:bodyPr/>
          <a:lstStyle/>
          <a:p>
            <a:r>
              <a:rPr lang="en-US" dirty="0"/>
              <a:t>Minimum Distance for error correction</a:t>
            </a:r>
          </a:p>
        </p:txBody>
      </p:sp>
      <p:sp>
        <p:nvSpPr>
          <p:cNvPr id="3" name="Content Placeholder 2">
            <a:extLst>
              <a:ext uri="{FF2B5EF4-FFF2-40B4-BE49-F238E27FC236}">
                <a16:creationId xmlns:a16="http://schemas.microsoft.com/office/drawing/2014/main" id="{C3882966-3D0C-2920-7D2E-3D25485C9D31}"/>
              </a:ext>
            </a:extLst>
          </p:cNvPr>
          <p:cNvSpPr>
            <a:spLocks noGrp="1"/>
          </p:cNvSpPr>
          <p:nvPr>
            <p:ph idx="1"/>
          </p:nvPr>
        </p:nvSpPr>
        <p:spPr>
          <a:xfrm>
            <a:off x="1103312" y="2052918"/>
            <a:ext cx="10624090" cy="4509353"/>
          </a:xfrm>
        </p:spPr>
        <p:txBody>
          <a:bodyPr>
            <a:noAutofit/>
          </a:bodyPr>
          <a:lstStyle/>
          <a:p>
            <a:pPr algn="l"/>
            <a:r>
              <a:rPr lang="en-US" b="0" u="none" strike="noStrike" baseline="0" dirty="0">
                <a:latin typeface="+mn-lt"/>
              </a:rPr>
              <a:t>Error correction is more complex than error detection, here a decision is involved. </a:t>
            </a:r>
          </a:p>
          <a:p>
            <a:pPr algn="l"/>
            <a:r>
              <a:rPr lang="en-US" b="0" u="none" strike="noStrike" baseline="0" dirty="0">
                <a:latin typeface="+mn-lt"/>
              </a:rPr>
              <a:t>When a received codeword is not a valid codeword, the receiver needs to decide which valid codeword was actually sent. </a:t>
            </a:r>
          </a:p>
          <a:p>
            <a:pPr algn="l"/>
            <a:r>
              <a:rPr lang="en-US" b="0" u="none" strike="noStrike" baseline="0" dirty="0">
                <a:latin typeface="+mn-lt"/>
              </a:rPr>
              <a:t>The decision is based on the concept of territory, an exclusive area surrounding the codeword. </a:t>
            </a:r>
          </a:p>
          <a:p>
            <a:pPr algn="l"/>
            <a:r>
              <a:rPr lang="en-US" b="0" u="none" strike="noStrike" baseline="0" dirty="0">
                <a:latin typeface="+mn-lt"/>
              </a:rPr>
              <a:t>Each valid codeword has its own territory. We use a geometric approach to define each territory. We assume that each valid codeword has a circular territory with a radius of t and that the valid codeword is at the center. </a:t>
            </a:r>
          </a:p>
          <a:p>
            <a:pPr algn="l"/>
            <a:r>
              <a:rPr lang="en-US" b="0" u="none" strike="noStrike" baseline="0" dirty="0">
                <a:latin typeface="+mn-lt"/>
              </a:rPr>
              <a:t>For example, suppose a codeword x is corrupted by t bits or less. Then this corrupted codeword is located either inside or on the perimeter of this circle. If the receiver receives a codeword that belongs to this territory, it decides that the original codeword is the one at the center.</a:t>
            </a:r>
            <a:endParaRPr lang="en-US" dirty="0">
              <a:latin typeface="+mn-lt"/>
            </a:endParaRPr>
          </a:p>
        </p:txBody>
      </p:sp>
      <p:sp>
        <p:nvSpPr>
          <p:cNvPr id="6" name="Slide Number Placeholder 5">
            <a:extLst>
              <a:ext uri="{FF2B5EF4-FFF2-40B4-BE49-F238E27FC236}">
                <a16:creationId xmlns:a16="http://schemas.microsoft.com/office/drawing/2014/main" id="{39C0DC96-ED72-1DEE-5843-4321715C4CBC}"/>
              </a:ext>
            </a:extLst>
          </p:cNvPr>
          <p:cNvSpPr>
            <a:spLocks noGrp="1"/>
          </p:cNvSpPr>
          <p:nvPr>
            <p:ph type="sldNum" sz="quarter" idx="12"/>
          </p:nvPr>
        </p:nvSpPr>
        <p:spPr/>
        <p:txBody>
          <a:bodyPr/>
          <a:lstStyle/>
          <a:p>
            <a:fld id="{CC35A254-4A35-4A19-8176-D3942D5E59E5}" type="slidenum">
              <a:rPr lang="en-US" smtClean="0"/>
              <a:t>17</a:t>
            </a:fld>
            <a:endParaRPr lang="en-US"/>
          </a:p>
        </p:txBody>
      </p:sp>
    </p:spTree>
    <p:extLst>
      <p:ext uri="{BB962C8B-B14F-4D97-AF65-F5344CB8AC3E}">
        <p14:creationId xmlns:p14="http://schemas.microsoft.com/office/powerpoint/2010/main" val="3907471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3483-1B55-CEED-43D2-4B2F0DFED1AE}"/>
              </a:ext>
            </a:extLst>
          </p:cNvPr>
          <p:cNvSpPr>
            <a:spLocks noGrp="1"/>
          </p:cNvSpPr>
          <p:nvPr>
            <p:ph type="title"/>
          </p:nvPr>
        </p:nvSpPr>
        <p:spPr/>
        <p:txBody>
          <a:bodyPr/>
          <a:lstStyle/>
          <a:p>
            <a:r>
              <a:rPr lang="en-US" dirty="0"/>
              <a:t>Minimum Distance for error correction</a:t>
            </a:r>
          </a:p>
        </p:txBody>
      </p:sp>
      <p:pic>
        <p:nvPicPr>
          <p:cNvPr id="6" name="Content Placeholder 5">
            <a:extLst>
              <a:ext uri="{FF2B5EF4-FFF2-40B4-BE49-F238E27FC236}">
                <a16:creationId xmlns:a16="http://schemas.microsoft.com/office/drawing/2014/main" id="{65DCB5E0-CC2C-4D17-744C-DD824E8A37E6}"/>
              </a:ext>
            </a:extLst>
          </p:cNvPr>
          <p:cNvPicPr>
            <a:picLocks noGrp="1" noChangeAspect="1"/>
          </p:cNvPicPr>
          <p:nvPr>
            <p:ph idx="1"/>
          </p:nvPr>
        </p:nvPicPr>
        <p:blipFill>
          <a:blip r:embed="rId2"/>
          <a:stretch>
            <a:fillRect/>
          </a:stretch>
        </p:blipFill>
        <p:spPr>
          <a:xfrm>
            <a:off x="1663961" y="2774225"/>
            <a:ext cx="7870515" cy="2889728"/>
          </a:xfrm>
        </p:spPr>
      </p:pic>
      <p:sp>
        <p:nvSpPr>
          <p:cNvPr id="8" name="Slide Number Placeholder 7">
            <a:extLst>
              <a:ext uri="{FF2B5EF4-FFF2-40B4-BE49-F238E27FC236}">
                <a16:creationId xmlns:a16="http://schemas.microsoft.com/office/drawing/2014/main" id="{82FA6348-7ADC-B5E0-2080-0B8A6E6A31F6}"/>
              </a:ext>
            </a:extLst>
          </p:cNvPr>
          <p:cNvSpPr>
            <a:spLocks noGrp="1"/>
          </p:cNvSpPr>
          <p:nvPr>
            <p:ph type="sldNum" sz="quarter" idx="12"/>
          </p:nvPr>
        </p:nvSpPr>
        <p:spPr/>
        <p:txBody>
          <a:bodyPr/>
          <a:lstStyle/>
          <a:p>
            <a:fld id="{CC35A254-4A35-4A19-8176-D3942D5E59E5}" type="slidenum">
              <a:rPr lang="en-US" smtClean="0"/>
              <a:t>18</a:t>
            </a:fld>
            <a:endParaRPr lang="en-US"/>
          </a:p>
        </p:txBody>
      </p:sp>
    </p:spTree>
    <p:extLst>
      <p:ext uri="{BB962C8B-B14F-4D97-AF65-F5344CB8AC3E}">
        <p14:creationId xmlns:p14="http://schemas.microsoft.com/office/powerpoint/2010/main" val="656136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8EEC-6A54-C253-B525-36CFAE2C5FEC}"/>
              </a:ext>
            </a:extLst>
          </p:cNvPr>
          <p:cNvSpPr>
            <a:spLocks noGrp="1"/>
          </p:cNvSpPr>
          <p:nvPr>
            <p:ph type="title"/>
          </p:nvPr>
        </p:nvSpPr>
        <p:spPr/>
        <p:txBody>
          <a:bodyPr/>
          <a:lstStyle/>
          <a:p>
            <a:r>
              <a:rPr lang="en-US" dirty="0"/>
              <a:t>Linear Block Code</a:t>
            </a:r>
          </a:p>
        </p:txBody>
      </p:sp>
      <p:sp>
        <p:nvSpPr>
          <p:cNvPr id="3" name="Content Placeholder 2">
            <a:extLst>
              <a:ext uri="{FF2B5EF4-FFF2-40B4-BE49-F238E27FC236}">
                <a16:creationId xmlns:a16="http://schemas.microsoft.com/office/drawing/2014/main" id="{E24AAFA8-D4E5-630F-DACF-E7FD6D72EBB0}"/>
              </a:ext>
            </a:extLst>
          </p:cNvPr>
          <p:cNvSpPr>
            <a:spLocks noGrp="1"/>
          </p:cNvSpPr>
          <p:nvPr>
            <p:ph idx="1"/>
          </p:nvPr>
        </p:nvSpPr>
        <p:spPr/>
        <p:txBody>
          <a:bodyPr>
            <a:normAutofit/>
          </a:bodyPr>
          <a:lstStyle/>
          <a:p>
            <a:pPr algn="l"/>
            <a:r>
              <a:rPr lang="en-US" b="0" i="0" u="none" strike="noStrike" baseline="0" dirty="0">
                <a:latin typeface="+mn-lt"/>
              </a:rPr>
              <a:t>Almost all block codes used today belong to a subset called linear block codes.</a:t>
            </a:r>
          </a:p>
          <a:p>
            <a:pPr algn="l"/>
            <a:r>
              <a:rPr lang="en-US" b="0" i="0" u="none" strike="noStrike" baseline="0" dirty="0">
                <a:latin typeface="+mn-lt"/>
              </a:rPr>
              <a:t>A linear block code is a code in which the exclusive OR (addition modulo-2) of two valid codewords creates another valid codeword.</a:t>
            </a:r>
          </a:p>
          <a:p>
            <a:pPr algn="l"/>
            <a:r>
              <a:rPr lang="en-US" dirty="0">
                <a:latin typeface="+mn-lt"/>
              </a:rPr>
              <a:t>Some Linear Block Codes:</a:t>
            </a:r>
          </a:p>
          <a:p>
            <a:pPr lvl="1"/>
            <a:r>
              <a:rPr lang="en-US" dirty="0">
                <a:latin typeface="+mn-lt"/>
              </a:rPr>
              <a:t>Parity Bit: Taught in class</a:t>
            </a:r>
          </a:p>
          <a:p>
            <a:pPr lvl="1"/>
            <a:r>
              <a:rPr lang="en-US" dirty="0">
                <a:latin typeface="+mn-lt"/>
              </a:rPr>
              <a:t>Hamming Code: Taught in class</a:t>
            </a:r>
          </a:p>
          <a:p>
            <a:pPr algn="l"/>
            <a:endParaRPr lang="en-US" dirty="0">
              <a:latin typeface="+mn-lt"/>
            </a:endParaRPr>
          </a:p>
        </p:txBody>
      </p:sp>
      <p:sp>
        <p:nvSpPr>
          <p:cNvPr id="6" name="Slide Number Placeholder 5">
            <a:extLst>
              <a:ext uri="{FF2B5EF4-FFF2-40B4-BE49-F238E27FC236}">
                <a16:creationId xmlns:a16="http://schemas.microsoft.com/office/drawing/2014/main" id="{C9036156-872E-6FB2-75D5-4B9B0E32E500}"/>
              </a:ext>
            </a:extLst>
          </p:cNvPr>
          <p:cNvSpPr>
            <a:spLocks noGrp="1"/>
          </p:cNvSpPr>
          <p:nvPr>
            <p:ph type="sldNum" sz="quarter" idx="12"/>
          </p:nvPr>
        </p:nvSpPr>
        <p:spPr/>
        <p:txBody>
          <a:bodyPr/>
          <a:lstStyle/>
          <a:p>
            <a:fld id="{CC35A254-4A35-4A19-8176-D3942D5E59E5}" type="slidenum">
              <a:rPr lang="en-US" smtClean="0"/>
              <a:t>19</a:t>
            </a:fld>
            <a:endParaRPr lang="en-US"/>
          </a:p>
        </p:txBody>
      </p:sp>
    </p:spTree>
    <p:extLst>
      <p:ext uri="{BB962C8B-B14F-4D97-AF65-F5344CB8AC3E}">
        <p14:creationId xmlns:p14="http://schemas.microsoft.com/office/powerpoint/2010/main" val="385655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19F1-88DF-0525-2F4C-CFF74D7DAECB}"/>
              </a:ext>
            </a:extLst>
          </p:cNvPr>
          <p:cNvSpPr>
            <a:spLocks noGrp="1"/>
          </p:cNvSpPr>
          <p:nvPr>
            <p:ph type="title"/>
          </p:nvPr>
        </p:nvSpPr>
        <p:spPr/>
        <p:txBody>
          <a:bodyPr/>
          <a:lstStyle/>
          <a:p>
            <a:r>
              <a:rPr lang="en-US" dirty="0"/>
              <a:t>Functions of Datalink Layer</a:t>
            </a:r>
          </a:p>
        </p:txBody>
      </p:sp>
      <p:sp>
        <p:nvSpPr>
          <p:cNvPr id="3" name="Content Placeholder 2">
            <a:extLst>
              <a:ext uri="{FF2B5EF4-FFF2-40B4-BE49-F238E27FC236}">
                <a16:creationId xmlns:a16="http://schemas.microsoft.com/office/drawing/2014/main" id="{096AFB80-9306-DF5F-B37B-EC2D3F17CB9B}"/>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It handles problems that occur as a result of bit transmission errors.</a:t>
            </a:r>
          </a:p>
          <a:p>
            <a:pPr algn="l"/>
            <a:r>
              <a:rPr lang="en-US" b="0" i="0" u="none" strike="noStrike" baseline="0" dirty="0">
                <a:solidFill>
                  <a:srgbClr val="FFFFFF"/>
                </a:solidFill>
                <a:latin typeface="+mn-lt"/>
              </a:rPr>
              <a:t>It ensures data flows at a pace that doesn't overwhelm sending and receiving devices.</a:t>
            </a:r>
          </a:p>
          <a:p>
            <a:pPr algn="l"/>
            <a:r>
              <a:rPr lang="en-US" b="0" i="0" u="none" strike="noStrike" baseline="0" dirty="0">
                <a:solidFill>
                  <a:srgbClr val="FFFFFF"/>
                </a:solidFill>
                <a:latin typeface="+mn-lt"/>
              </a:rPr>
              <a:t>It permits the transmission of data to Layer 3, the network layer, where it is addressed and routed.</a:t>
            </a:r>
            <a:endParaRPr lang="en-US" dirty="0">
              <a:latin typeface="+mn-lt"/>
            </a:endParaRPr>
          </a:p>
        </p:txBody>
      </p:sp>
      <p:sp>
        <p:nvSpPr>
          <p:cNvPr id="6" name="Slide Number Placeholder 5">
            <a:extLst>
              <a:ext uri="{FF2B5EF4-FFF2-40B4-BE49-F238E27FC236}">
                <a16:creationId xmlns:a16="http://schemas.microsoft.com/office/drawing/2014/main" id="{7C1103B0-4D71-3656-8564-537987AEECD9}"/>
              </a:ext>
            </a:extLst>
          </p:cNvPr>
          <p:cNvSpPr>
            <a:spLocks noGrp="1"/>
          </p:cNvSpPr>
          <p:nvPr>
            <p:ph type="sldNum" sz="quarter" idx="12"/>
          </p:nvPr>
        </p:nvSpPr>
        <p:spPr/>
        <p:txBody>
          <a:bodyPr/>
          <a:lstStyle/>
          <a:p>
            <a:fld id="{CC35A254-4A35-4A19-8176-D3942D5E59E5}" type="slidenum">
              <a:rPr lang="en-US" smtClean="0"/>
              <a:t>2</a:t>
            </a:fld>
            <a:endParaRPr lang="en-US"/>
          </a:p>
        </p:txBody>
      </p:sp>
    </p:spTree>
    <p:extLst>
      <p:ext uri="{BB962C8B-B14F-4D97-AF65-F5344CB8AC3E}">
        <p14:creationId xmlns:p14="http://schemas.microsoft.com/office/powerpoint/2010/main" val="1545683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7FE2-A764-D520-F174-4638F178E51E}"/>
              </a:ext>
            </a:extLst>
          </p:cNvPr>
          <p:cNvSpPr>
            <a:spLocks noGrp="1"/>
          </p:cNvSpPr>
          <p:nvPr>
            <p:ph type="title"/>
          </p:nvPr>
        </p:nvSpPr>
        <p:spPr/>
        <p:txBody>
          <a:bodyPr/>
          <a:lstStyle/>
          <a:p>
            <a:r>
              <a:rPr lang="en-US" dirty="0"/>
              <a:t>Cyclic Codes</a:t>
            </a:r>
          </a:p>
        </p:txBody>
      </p:sp>
      <p:sp>
        <p:nvSpPr>
          <p:cNvPr id="3" name="Content Placeholder 2">
            <a:extLst>
              <a:ext uri="{FF2B5EF4-FFF2-40B4-BE49-F238E27FC236}">
                <a16:creationId xmlns:a16="http://schemas.microsoft.com/office/drawing/2014/main" id="{DDE18ABE-9208-6786-D1BB-3E2BC3A254E3}"/>
              </a:ext>
            </a:extLst>
          </p:cNvPr>
          <p:cNvSpPr>
            <a:spLocks noGrp="1"/>
          </p:cNvSpPr>
          <p:nvPr>
            <p:ph idx="1"/>
          </p:nvPr>
        </p:nvSpPr>
        <p:spPr/>
        <p:txBody>
          <a:bodyPr>
            <a:normAutofit/>
          </a:bodyPr>
          <a:lstStyle/>
          <a:p>
            <a:pPr algn="l"/>
            <a:r>
              <a:rPr lang="en-US" b="0" i="0" u="none" strike="noStrike" baseline="0" dirty="0">
                <a:latin typeface="+mn-lt"/>
              </a:rPr>
              <a:t>Cyclic codes are special linear block codes with one extra property. In a cyclic code, if a codeword is cyclically shifted (rotated), the result is another codeword. </a:t>
            </a:r>
          </a:p>
          <a:p>
            <a:pPr algn="l"/>
            <a:r>
              <a:rPr lang="en-US" b="0" i="0" u="none" strike="noStrike" baseline="0" dirty="0">
                <a:latin typeface="+mn-lt"/>
              </a:rPr>
              <a:t>For example, if 1011000 is a codeword and we cyclically left-shift, then 0110001 is also a codeword.</a:t>
            </a:r>
          </a:p>
          <a:p>
            <a:pPr algn="l"/>
            <a:r>
              <a:rPr lang="en-US" dirty="0">
                <a:latin typeface="+mn-lt"/>
              </a:rPr>
              <a:t>CRC: Taught in class</a:t>
            </a:r>
          </a:p>
        </p:txBody>
      </p:sp>
      <p:sp>
        <p:nvSpPr>
          <p:cNvPr id="6" name="Slide Number Placeholder 5">
            <a:extLst>
              <a:ext uri="{FF2B5EF4-FFF2-40B4-BE49-F238E27FC236}">
                <a16:creationId xmlns:a16="http://schemas.microsoft.com/office/drawing/2014/main" id="{4E6DFEF7-944B-062F-FD75-E60A4B3F7607}"/>
              </a:ext>
            </a:extLst>
          </p:cNvPr>
          <p:cNvSpPr>
            <a:spLocks noGrp="1"/>
          </p:cNvSpPr>
          <p:nvPr>
            <p:ph type="sldNum" sz="quarter" idx="12"/>
          </p:nvPr>
        </p:nvSpPr>
        <p:spPr/>
        <p:txBody>
          <a:bodyPr/>
          <a:lstStyle/>
          <a:p>
            <a:fld id="{CC35A254-4A35-4A19-8176-D3942D5E59E5}" type="slidenum">
              <a:rPr lang="en-US" smtClean="0"/>
              <a:t>20</a:t>
            </a:fld>
            <a:endParaRPr lang="en-US"/>
          </a:p>
        </p:txBody>
      </p:sp>
    </p:spTree>
    <p:extLst>
      <p:ext uri="{BB962C8B-B14F-4D97-AF65-F5344CB8AC3E}">
        <p14:creationId xmlns:p14="http://schemas.microsoft.com/office/powerpoint/2010/main" val="3843570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226" y="474035"/>
            <a:ext cx="6670675" cy="1310640"/>
          </a:xfrm>
          <a:prstGeom prst="rect">
            <a:avLst/>
          </a:prstGeom>
        </p:spPr>
        <p:txBody>
          <a:bodyPr vert="horz" wrap="square" lIns="0" tIns="15875" rIns="0" bIns="0" rtlCol="0">
            <a:spAutoFit/>
          </a:bodyPr>
          <a:lstStyle/>
          <a:p>
            <a:pPr marL="12700" marR="5080">
              <a:lnSpc>
                <a:spcPct val="100000"/>
              </a:lnSpc>
              <a:spcBef>
                <a:spcPts val="125"/>
              </a:spcBef>
            </a:pPr>
            <a:r>
              <a:rPr spc="-95" dirty="0"/>
              <a:t>Framing</a:t>
            </a:r>
            <a:r>
              <a:rPr spc="-75" dirty="0">
                <a:latin typeface="Times New Roman"/>
                <a:cs typeface="Times New Roman"/>
              </a:rPr>
              <a:t> </a:t>
            </a:r>
            <a:r>
              <a:rPr spc="175" dirty="0"/>
              <a:t>and</a:t>
            </a:r>
            <a:r>
              <a:rPr spc="-150" dirty="0">
                <a:latin typeface="Times New Roman"/>
                <a:cs typeface="Times New Roman"/>
              </a:rPr>
              <a:t> </a:t>
            </a:r>
            <a:r>
              <a:rPr spc="-50" dirty="0"/>
              <a:t>Flow</a:t>
            </a:r>
            <a:r>
              <a:rPr spc="-155" dirty="0">
                <a:latin typeface="Times New Roman"/>
                <a:cs typeface="Times New Roman"/>
              </a:rPr>
              <a:t> </a:t>
            </a:r>
            <a:r>
              <a:rPr spc="-10" dirty="0"/>
              <a:t>Control</a:t>
            </a:r>
            <a:r>
              <a:rPr spc="-10" dirty="0">
                <a:latin typeface="Times New Roman"/>
                <a:cs typeface="Times New Roman"/>
              </a:rPr>
              <a:t> </a:t>
            </a:r>
            <a:r>
              <a:rPr spc="-10" dirty="0"/>
              <a:t>Mechanism</a:t>
            </a:r>
          </a:p>
        </p:txBody>
      </p:sp>
      <p:sp>
        <p:nvSpPr>
          <p:cNvPr id="3" name="object 3"/>
          <p:cNvSpPr txBox="1"/>
          <p:nvPr/>
        </p:nvSpPr>
        <p:spPr>
          <a:xfrm>
            <a:off x="1182724" y="2081602"/>
            <a:ext cx="8693150" cy="3169456"/>
          </a:xfrm>
          <a:prstGeom prst="rect">
            <a:avLst/>
          </a:prstGeom>
        </p:spPr>
        <p:txBody>
          <a:bodyPr vert="horz" wrap="square" lIns="0" tIns="14604" rIns="0" bIns="0" rtlCol="0">
            <a:spAutoFit/>
          </a:bodyPr>
          <a:lstStyle/>
          <a:p>
            <a:pPr marL="354965" marR="215900" indent="-342900">
              <a:lnSpc>
                <a:spcPct val="100000"/>
              </a:lnSpc>
              <a:spcBef>
                <a:spcPts val="114"/>
              </a:spcBef>
              <a:buClr>
                <a:schemeClr val="bg2">
                  <a:lumMod val="60000"/>
                  <a:lumOff val="40000"/>
                </a:schemeClr>
              </a:buClr>
              <a:buFont typeface="Wingdings 3" panose="05040102010807070707" pitchFamily="18" charset="2"/>
              <a:buChar char="u"/>
              <a:tabLst>
                <a:tab pos="353695" algn="l"/>
              </a:tabLst>
            </a:pPr>
            <a:r>
              <a:rPr sz="2000" spc="-80" dirty="0">
                <a:solidFill>
                  <a:srgbClr val="FFFFFF"/>
                </a:solidFill>
                <a:cs typeface="Verdana"/>
              </a:rPr>
              <a:t>Frames</a:t>
            </a:r>
            <a:r>
              <a:rPr sz="2000" spc="30" dirty="0">
                <a:solidFill>
                  <a:srgbClr val="FFFFFF"/>
                </a:solidFill>
                <a:cs typeface="Times New Roman"/>
              </a:rPr>
              <a:t> </a:t>
            </a:r>
            <a:r>
              <a:rPr sz="2000" dirty="0">
                <a:solidFill>
                  <a:srgbClr val="FFFFFF"/>
                </a:solidFill>
                <a:cs typeface="Verdana"/>
              </a:rPr>
              <a:t>are</a:t>
            </a:r>
            <a:r>
              <a:rPr sz="2000" spc="-20" dirty="0">
                <a:solidFill>
                  <a:srgbClr val="FFFFFF"/>
                </a:solidFill>
                <a:cs typeface="Times New Roman"/>
              </a:rPr>
              <a:t> </a:t>
            </a:r>
            <a:r>
              <a:rPr sz="2000" dirty="0">
                <a:solidFill>
                  <a:srgbClr val="FFFFFF"/>
                </a:solidFill>
                <a:cs typeface="Verdana"/>
              </a:rPr>
              <a:t>the</a:t>
            </a:r>
            <a:r>
              <a:rPr sz="2000" spc="30" dirty="0">
                <a:solidFill>
                  <a:srgbClr val="FFFFFF"/>
                </a:solidFill>
                <a:cs typeface="Times New Roman"/>
              </a:rPr>
              <a:t> </a:t>
            </a:r>
            <a:r>
              <a:rPr sz="2000" spc="-120" dirty="0">
                <a:solidFill>
                  <a:srgbClr val="FFFFFF"/>
                </a:solidFill>
                <a:cs typeface="Verdana"/>
              </a:rPr>
              <a:t>units</a:t>
            </a:r>
            <a:r>
              <a:rPr sz="2000" spc="-20" dirty="0">
                <a:solidFill>
                  <a:srgbClr val="FFFFFF"/>
                </a:solidFill>
                <a:cs typeface="Times New Roman"/>
              </a:rPr>
              <a:t> </a:t>
            </a:r>
            <a:r>
              <a:rPr sz="2000" dirty="0">
                <a:solidFill>
                  <a:srgbClr val="FFFFFF"/>
                </a:solidFill>
                <a:cs typeface="Verdana"/>
              </a:rPr>
              <a:t>of</a:t>
            </a:r>
            <a:r>
              <a:rPr sz="2000" spc="35" dirty="0">
                <a:solidFill>
                  <a:srgbClr val="FFFFFF"/>
                </a:solidFill>
                <a:cs typeface="Times New Roman"/>
              </a:rPr>
              <a:t> </a:t>
            </a:r>
            <a:r>
              <a:rPr sz="2000" spc="-10" dirty="0">
                <a:solidFill>
                  <a:srgbClr val="FFFFFF"/>
                </a:solidFill>
                <a:cs typeface="Verdana"/>
              </a:rPr>
              <a:t>digital</a:t>
            </a:r>
            <a:r>
              <a:rPr sz="2000" spc="-25" dirty="0">
                <a:solidFill>
                  <a:srgbClr val="FFFFFF"/>
                </a:solidFill>
                <a:cs typeface="Times New Roman"/>
              </a:rPr>
              <a:t> </a:t>
            </a:r>
            <a:r>
              <a:rPr sz="2000" spc="-114" dirty="0">
                <a:solidFill>
                  <a:srgbClr val="FFFFFF"/>
                </a:solidFill>
                <a:cs typeface="Verdana"/>
              </a:rPr>
              <a:t>transmission</a:t>
            </a:r>
            <a:r>
              <a:rPr sz="2000" spc="-85" dirty="0">
                <a:solidFill>
                  <a:srgbClr val="FFFFFF"/>
                </a:solidFill>
                <a:cs typeface="Times New Roman"/>
              </a:rPr>
              <a:t> </a:t>
            </a:r>
            <a:r>
              <a:rPr sz="2000" spc="-50" dirty="0">
                <a:solidFill>
                  <a:srgbClr val="FFFFFF"/>
                </a:solidFill>
                <a:cs typeface="Verdana"/>
              </a:rPr>
              <a:t>particularly</a:t>
            </a:r>
            <a:r>
              <a:rPr sz="2000" spc="-85" dirty="0">
                <a:solidFill>
                  <a:srgbClr val="FFFFFF"/>
                </a:solidFill>
                <a:cs typeface="Times New Roman"/>
              </a:rPr>
              <a:t> </a:t>
            </a:r>
            <a:r>
              <a:rPr sz="2000" spc="-50" dirty="0">
                <a:solidFill>
                  <a:srgbClr val="FFFFFF"/>
                </a:solidFill>
                <a:cs typeface="Verdana"/>
              </a:rPr>
              <a:t>in</a:t>
            </a:r>
            <a:r>
              <a:rPr sz="2000" spc="10" dirty="0">
                <a:solidFill>
                  <a:srgbClr val="FFFFFF"/>
                </a:solidFill>
                <a:cs typeface="Times New Roman"/>
              </a:rPr>
              <a:t> </a:t>
            </a:r>
            <a:r>
              <a:rPr sz="2000" spc="-10" dirty="0">
                <a:solidFill>
                  <a:srgbClr val="FFFFFF"/>
                </a:solidFill>
                <a:cs typeface="Verdana"/>
              </a:rPr>
              <a:t>computer</a:t>
            </a:r>
            <a:r>
              <a:rPr lang="en-US" sz="2000" spc="-10" dirty="0">
                <a:solidFill>
                  <a:srgbClr val="FFFFFF"/>
                </a:solidFill>
                <a:cs typeface="Times New Roman"/>
              </a:rPr>
              <a:t> </a:t>
            </a:r>
            <a:r>
              <a:rPr sz="2000" spc="-80" dirty="0">
                <a:solidFill>
                  <a:srgbClr val="FFFFFF"/>
                </a:solidFill>
                <a:cs typeface="Verdana"/>
              </a:rPr>
              <a:t>networks</a:t>
            </a:r>
            <a:r>
              <a:rPr sz="2000" spc="15" dirty="0">
                <a:solidFill>
                  <a:srgbClr val="FFFFFF"/>
                </a:solidFill>
                <a:cs typeface="Times New Roman"/>
              </a:rPr>
              <a:t> </a:t>
            </a:r>
            <a:r>
              <a:rPr sz="2000" spc="90" dirty="0">
                <a:solidFill>
                  <a:srgbClr val="FFFFFF"/>
                </a:solidFill>
                <a:cs typeface="Verdana"/>
              </a:rPr>
              <a:t>and</a:t>
            </a:r>
            <a:r>
              <a:rPr sz="2000" spc="-5" dirty="0">
                <a:solidFill>
                  <a:srgbClr val="FFFFFF"/>
                </a:solidFill>
                <a:cs typeface="Times New Roman"/>
              </a:rPr>
              <a:t> </a:t>
            </a:r>
            <a:r>
              <a:rPr sz="2000" spc="-10" dirty="0">
                <a:solidFill>
                  <a:srgbClr val="FFFFFF"/>
                </a:solidFill>
                <a:cs typeface="Verdana"/>
              </a:rPr>
              <a:t>telecommunications.</a:t>
            </a:r>
            <a:endParaRPr sz="2000" dirty="0">
              <a:cs typeface="Verdana"/>
            </a:endParaRPr>
          </a:p>
          <a:p>
            <a:pPr marL="354965" marR="43180" indent="-342900">
              <a:lnSpc>
                <a:spcPct val="100000"/>
              </a:lnSpc>
              <a:spcBef>
                <a:spcPts val="1015"/>
              </a:spcBef>
              <a:buClr>
                <a:schemeClr val="bg2">
                  <a:lumMod val="60000"/>
                  <a:lumOff val="40000"/>
                </a:schemeClr>
              </a:buClr>
              <a:buFont typeface="Wingdings 3" panose="05040102010807070707" pitchFamily="18" charset="2"/>
              <a:buChar char="u"/>
              <a:tabLst>
                <a:tab pos="353695" algn="l"/>
              </a:tabLst>
            </a:pPr>
            <a:r>
              <a:rPr sz="2000" spc="-80" dirty="0">
                <a:solidFill>
                  <a:srgbClr val="FFFFFF"/>
                </a:solidFill>
                <a:cs typeface="Verdana"/>
              </a:rPr>
              <a:t>Frames</a:t>
            </a:r>
            <a:r>
              <a:rPr sz="2000" spc="20" dirty="0">
                <a:solidFill>
                  <a:srgbClr val="FFFFFF"/>
                </a:solidFill>
                <a:cs typeface="Times New Roman"/>
              </a:rPr>
              <a:t> </a:t>
            </a:r>
            <a:r>
              <a:rPr sz="2000" dirty="0">
                <a:solidFill>
                  <a:srgbClr val="FFFFFF"/>
                </a:solidFill>
                <a:cs typeface="Verdana"/>
              </a:rPr>
              <a:t>are</a:t>
            </a:r>
            <a:r>
              <a:rPr sz="2000" spc="-30" dirty="0">
                <a:solidFill>
                  <a:srgbClr val="FFFFFF"/>
                </a:solidFill>
                <a:cs typeface="Times New Roman"/>
              </a:rPr>
              <a:t> </a:t>
            </a:r>
            <a:r>
              <a:rPr sz="2000" spc="60" dirty="0">
                <a:solidFill>
                  <a:srgbClr val="FFFFFF"/>
                </a:solidFill>
                <a:cs typeface="Verdana"/>
              </a:rPr>
              <a:t>comparable</a:t>
            </a:r>
            <a:r>
              <a:rPr sz="2000" spc="-75" dirty="0">
                <a:solidFill>
                  <a:srgbClr val="FFFFFF"/>
                </a:solidFill>
                <a:cs typeface="Times New Roman"/>
              </a:rPr>
              <a:t> </a:t>
            </a:r>
            <a:r>
              <a:rPr sz="2000" dirty="0">
                <a:solidFill>
                  <a:srgbClr val="FFFFFF"/>
                </a:solidFill>
                <a:cs typeface="Verdana"/>
              </a:rPr>
              <a:t>to</a:t>
            </a:r>
            <a:r>
              <a:rPr sz="2000" spc="60" dirty="0">
                <a:solidFill>
                  <a:srgbClr val="FFFFFF"/>
                </a:solidFill>
                <a:cs typeface="Times New Roman"/>
              </a:rPr>
              <a:t> </a:t>
            </a:r>
            <a:r>
              <a:rPr sz="2000" dirty="0">
                <a:solidFill>
                  <a:srgbClr val="FFFFFF"/>
                </a:solidFill>
                <a:cs typeface="Verdana"/>
              </a:rPr>
              <a:t>the</a:t>
            </a:r>
            <a:r>
              <a:rPr sz="2000" spc="20" dirty="0">
                <a:solidFill>
                  <a:srgbClr val="FFFFFF"/>
                </a:solidFill>
                <a:cs typeface="Times New Roman"/>
              </a:rPr>
              <a:t> </a:t>
            </a:r>
            <a:r>
              <a:rPr sz="2000" dirty="0">
                <a:solidFill>
                  <a:srgbClr val="FFFFFF"/>
                </a:solidFill>
                <a:cs typeface="Verdana"/>
              </a:rPr>
              <a:t>packets</a:t>
            </a:r>
            <a:r>
              <a:rPr sz="2000" spc="-30" dirty="0">
                <a:solidFill>
                  <a:srgbClr val="FFFFFF"/>
                </a:solidFill>
                <a:cs typeface="Times New Roman"/>
              </a:rPr>
              <a:t> </a:t>
            </a:r>
            <a:r>
              <a:rPr sz="2000" dirty="0">
                <a:solidFill>
                  <a:srgbClr val="FFFFFF"/>
                </a:solidFill>
                <a:cs typeface="Verdana"/>
              </a:rPr>
              <a:t>of</a:t>
            </a:r>
            <a:r>
              <a:rPr sz="2000" spc="30" dirty="0">
                <a:solidFill>
                  <a:srgbClr val="FFFFFF"/>
                </a:solidFill>
                <a:cs typeface="Times New Roman"/>
              </a:rPr>
              <a:t> </a:t>
            </a:r>
            <a:r>
              <a:rPr sz="2000" dirty="0">
                <a:solidFill>
                  <a:srgbClr val="FFFFFF"/>
                </a:solidFill>
                <a:cs typeface="Verdana"/>
              </a:rPr>
              <a:t>energy</a:t>
            </a:r>
            <a:r>
              <a:rPr sz="2000" spc="10" dirty="0">
                <a:solidFill>
                  <a:srgbClr val="FFFFFF"/>
                </a:solidFill>
                <a:cs typeface="Times New Roman"/>
              </a:rPr>
              <a:t> </a:t>
            </a:r>
            <a:r>
              <a:rPr sz="2000" spc="65" dirty="0">
                <a:solidFill>
                  <a:srgbClr val="FFFFFF"/>
                </a:solidFill>
                <a:cs typeface="Verdana"/>
              </a:rPr>
              <a:t>called</a:t>
            </a:r>
            <a:r>
              <a:rPr sz="2000" spc="-5" dirty="0">
                <a:solidFill>
                  <a:srgbClr val="FFFFFF"/>
                </a:solidFill>
                <a:cs typeface="Times New Roman"/>
              </a:rPr>
              <a:t> </a:t>
            </a:r>
            <a:r>
              <a:rPr sz="2000" spc="-10" dirty="0">
                <a:solidFill>
                  <a:srgbClr val="FFFFFF"/>
                </a:solidFill>
                <a:cs typeface="Verdana"/>
              </a:rPr>
              <a:t>photons</a:t>
            </a:r>
            <a:r>
              <a:rPr sz="2000" spc="-125" dirty="0">
                <a:solidFill>
                  <a:srgbClr val="FFFFFF"/>
                </a:solidFill>
                <a:cs typeface="Times New Roman"/>
              </a:rPr>
              <a:t> </a:t>
            </a:r>
            <a:r>
              <a:rPr sz="2000" spc="-25" dirty="0">
                <a:solidFill>
                  <a:srgbClr val="FFFFFF"/>
                </a:solidFill>
                <a:cs typeface="Verdana"/>
              </a:rPr>
              <a:t>in</a:t>
            </a:r>
            <a:r>
              <a:rPr sz="2000" spc="-25" dirty="0">
                <a:solidFill>
                  <a:srgbClr val="FFFFFF"/>
                </a:solidFill>
                <a:cs typeface="Times New Roman"/>
              </a:rPr>
              <a:t> </a:t>
            </a:r>
            <a:r>
              <a:rPr sz="2000" spc="65" dirty="0">
                <a:solidFill>
                  <a:srgbClr val="FFFFFF"/>
                </a:solidFill>
                <a:cs typeface="Verdana"/>
              </a:rPr>
              <a:t>case</a:t>
            </a:r>
            <a:r>
              <a:rPr sz="2000" spc="30" dirty="0">
                <a:solidFill>
                  <a:srgbClr val="FFFFFF"/>
                </a:solidFill>
                <a:cs typeface="Times New Roman"/>
              </a:rPr>
              <a:t> </a:t>
            </a:r>
            <a:r>
              <a:rPr sz="2000" dirty="0">
                <a:solidFill>
                  <a:srgbClr val="FFFFFF"/>
                </a:solidFill>
                <a:cs typeface="Verdana"/>
              </a:rPr>
              <a:t>of</a:t>
            </a:r>
            <a:r>
              <a:rPr sz="2000" spc="40" dirty="0">
                <a:solidFill>
                  <a:srgbClr val="FFFFFF"/>
                </a:solidFill>
                <a:cs typeface="Times New Roman"/>
              </a:rPr>
              <a:t> </a:t>
            </a:r>
            <a:r>
              <a:rPr sz="2000" spc="-60" dirty="0">
                <a:solidFill>
                  <a:srgbClr val="FFFFFF"/>
                </a:solidFill>
                <a:cs typeface="Verdana"/>
              </a:rPr>
              <a:t>light</a:t>
            </a:r>
            <a:r>
              <a:rPr sz="2000" spc="-15" dirty="0">
                <a:solidFill>
                  <a:srgbClr val="FFFFFF"/>
                </a:solidFill>
                <a:cs typeface="Times New Roman"/>
              </a:rPr>
              <a:t> </a:t>
            </a:r>
            <a:r>
              <a:rPr sz="2000" spc="-10" dirty="0">
                <a:solidFill>
                  <a:srgbClr val="FFFFFF"/>
                </a:solidFill>
                <a:cs typeface="Verdana"/>
              </a:rPr>
              <a:t>energy.</a:t>
            </a:r>
            <a:endParaRPr sz="2000" dirty="0">
              <a:cs typeface="Verdana"/>
            </a:endParaRPr>
          </a:p>
          <a:p>
            <a:pPr marL="354965" marR="5080" indent="-342900">
              <a:lnSpc>
                <a:spcPct val="100000"/>
              </a:lnSpc>
              <a:spcBef>
                <a:spcPts val="965"/>
              </a:spcBef>
              <a:buClr>
                <a:schemeClr val="bg2">
                  <a:lumMod val="60000"/>
                  <a:lumOff val="40000"/>
                </a:schemeClr>
              </a:buClr>
              <a:buFont typeface="Wingdings 3" panose="05040102010807070707" pitchFamily="18" charset="2"/>
              <a:buChar char="u"/>
              <a:tabLst>
                <a:tab pos="353695" algn="l"/>
              </a:tabLst>
            </a:pPr>
            <a:r>
              <a:rPr sz="2000" spc="-50" dirty="0">
                <a:solidFill>
                  <a:srgbClr val="FFFFFF"/>
                </a:solidFill>
                <a:cs typeface="Verdana"/>
              </a:rPr>
              <a:t>Framing</a:t>
            </a:r>
            <a:r>
              <a:rPr sz="2000" dirty="0">
                <a:solidFill>
                  <a:srgbClr val="FFFFFF"/>
                </a:solidFill>
                <a:cs typeface="Times New Roman"/>
              </a:rPr>
              <a:t> </a:t>
            </a:r>
            <a:r>
              <a:rPr sz="2000" spc="-200" dirty="0">
                <a:solidFill>
                  <a:srgbClr val="FFFFFF"/>
                </a:solidFill>
                <a:cs typeface="Verdana"/>
              </a:rPr>
              <a:t>is</a:t>
            </a:r>
            <a:r>
              <a:rPr sz="2000" spc="50" dirty="0">
                <a:solidFill>
                  <a:srgbClr val="FFFFFF"/>
                </a:solidFill>
                <a:cs typeface="Times New Roman"/>
              </a:rPr>
              <a:t> </a:t>
            </a:r>
            <a:r>
              <a:rPr sz="2000" spc="165" dirty="0">
                <a:solidFill>
                  <a:srgbClr val="FFFFFF"/>
                </a:solidFill>
                <a:cs typeface="Verdana"/>
              </a:rPr>
              <a:t>a</a:t>
            </a:r>
            <a:r>
              <a:rPr sz="2000" spc="25" dirty="0">
                <a:solidFill>
                  <a:srgbClr val="FFFFFF"/>
                </a:solidFill>
                <a:cs typeface="Times New Roman"/>
              </a:rPr>
              <a:t> </a:t>
            </a:r>
            <a:r>
              <a:rPr sz="2000" spc="-45" dirty="0">
                <a:solidFill>
                  <a:srgbClr val="FFFFFF"/>
                </a:solidFill>
                <a:cs typeface="Verdana"/>
              </a:rPr>
              <a:t>point-</a:t>
            </a:r>
            <a:r>
              <a:rPr sz="2000" spc="-90" dirty="0">
                <a:solidFill>
                  <a:srgbClr val="FFFFFF"/>
                </a:solidFill>
                <a:cs typeface="Verdana"/>
              </a:rPr>
              <a:t>to-</a:t>
            </a:r>
            <a:r>
              <a:rPr sz="2000" spc="-25" dirty="0">
                <a:solidFill>
                  <a:srgbClr val="FFFFFF"/>
                </a:solidFill>
                <a:cs typeface="Verdana"/>
              </a:rPr>
              <a:t>point</a:t>
            </a:r>
            <a:r>
              <a:rPr sz="2000" spc="-100" dirty="0">
                <a:solidFill>
                  <a:srgbClr val="FFFFFF"/>
                </a:solidFill>
                <a:cs typeface="Times New Roman"/>
              </a:rPr>
              <a:t> </a:t>
            </a:r>
            <a:r>
              <a:rPr sz="2000" spc="50" dirty="0">
                <a:solidFill>
                  <a:srgbClr val="FFFFFF"/>
                </a:solidFill>
                <a:cs typeface="Verdana"/>
              </a:rPr>
              <a:t>connection</a:t>
            </a:r>
            <a:r>
              <a:rPr sz="2000" spc="-20" dirty="0">
                <a:solidFill>
                  <a:srgbClr val="FFFFFF"/>
                </a:solidFill>
                <a:cs typeface="Times New Roman"/>
              </a:rPr>
              <a:t> </a:t>
            </a:r>
            <a:r>
              <a:rPr sz="2000" dirty="0">
                <a:solidFill>
                  <a:srgbClr val="FFFFFF"/>
                </a:solidFill>
                <a:cs typeface="Verdana"/>
              </a:rPr>
              <a:t>between</a:t>
            </a:r>
            <a:r>
              <a:rPr sz="2000" spc="80" dirty="0">
                <a:solidFill>
                  <a:srgbClr val="FFFFFF"/>
                </a:solidFill>
                <a:cs typeface="Times New Roman"/>
              </a:rPr>
              <a:t> </a:t>
            </a:r>
            <a:r>
              <a:rPr sz="2000" dirty="0">
                <a:solidFill>
                  <a:srgbClr val="FFFFFF"/>
                </a:solidFill>
                <a:cs typeface="Verdana"/>
              </a:rPr>
              <a:t>two</a:t>
            </a:r>
            <a:r>
              <a:rPr sz="2000" spc="90" dirty="0">
                <a:solidFill>
                  <a:srgbClr val="FFFFFF"/>
                </a:solidFill>
                <a:cs typeface="Times New Roman"/>
              </a:rPr>
              <a:t> </a:t>
            </a:r>
            <a:r>
              <a:rPr sz="2000" spc="-10" dirty="0">
                <a:solidFill>
                  <a:srgbClr val="FFFFFF"/>
                </a:solidFill>
                <a:cs typeface="Verdana"/>
              </a:rPr>
              <a:t>computers</a:t>
            </a:r>
            <a:r>
              <a:rPr sz="2000" spc="-5" dirty="0">
                <a:solidFill>
                  <a:srgbClr val="FFFFFF"/>
                </a:solidFill>
                <a:cs typeface="Times New Roman"/>
              </a:rPr>
              <a:t> </a:t>
            </a:r>
            <a:r>
              <a:rPr sz="2000" spc="-25" dirty="0">
                <a:solidFill>
                  <a:srgbClr val="FFFFFF"/>
                </a:solidFill>
                <a:cs typeface="Verdana"/>
              </a:rPr>
              <a:t>or</a:t>
            </a:r>
            <a:r>
              <a:rPr sz="2000" spc="-25" dirty="0">
                <a:solidFill>
                  <a:srgbClr val="FFFFFF"/>
                </a:solidFill>
                <a:cs typeface="Times New Roman"/>
              </a:rPr>
              <a:t> </a:t>
            </a:r>
            <a:r>
              <a:rPr sz="2000" dirty="0">
                <a:solidFill>
                  <a:srgbClr val="FFFFFF"/>
                </a:solidFill>
                <a:cs typeface="Verdana"/>
              </a:rPr>
              <a:t>devices</a:t>
            </a:r>
            <a:r>
              <a:rPr sz="2000" spc="-25" dirty="0">
                <a:solidFill>
                  <a:srgbClr val="FFFFFF"/>
                </a:solidFill>
                <a:cs typeface="Times New Roman"/>
              </a:rPr>
              <a:t> </a:t>
            </a:r>
            <a:r>
              <a:rPr sz="2000" spc="-95" dirty="0">
                <a:solidFill>
                  <a:srgbClr val="FFFFFF"/>
                </a:solidFill>
                <a:cs typeface="Verdana"/>
              </a:rPr>
              <a:t>consists</a:t>
            </a:r>
            <a:r>
              <a:rPr sz="2000" spc="-20" dirty="0">
                <a:solidFill>
                  <a:srgbClr val="FFFFFF"/>
                </a:solidFill>
                <a:cs typeface="Times New Roman"/>
              </a:rPr>
              <a:t> </a:t>
            </a:r>
            <a:r>
              <a:rPr sz="2000" dirty="0">
                <a:solidFill>
                  <a:srgbClr val="FFFFFF"/>
                </a:solidFill>
                <a:cs typeface="Verdana"/>
              </a:rPr>
              <a:t>of</a:t>
            </a:r>
            <a:r>
              <a:rPr sz="2000" spc="35" dirty="0">
                <a:solidFill>
                  <a:srgbClr val="FFFFFF"/>
                </a:solidFill>
                <a:cs typeface="Times New Roman"/>
              </a:rPr>
              <a:t> </a:t>
            </a:r>
            <a:r>
              <a:rPr sz="2000" spc="165" dirty="0">
                <a:solidFill>
                  <a:srgbClr val="FFFFFF"/>
                </a:solidFill>
                <a:cs typeface="Verdana"/>
              </a:rPr>
              <a:t>a</a:t>
            </a:r>
            <a:r>
              <a:rPr sz="2000" spc="60" dirty="0">
                <a:solidFill>
                  <a:srgbClr val="FFFFFF"/>
                </a:solidFill>
                <a:cs typeface="Times New Roman"/>
              </a:rPr>
              <a:t> </a:t>
            </a:r>
            <a:r>
              <a:rPr sz="2000" spc="-45" dirty="0">
                <a:solidFill>
                  <a:srgbClr val="FFFFFF"/>
                </a:solidFill>
                <a:cs typeface="Verdana"/>
              </a:rPr>
              <a:t>wire</a:t>
            </a:r>
            <a:r>
              <a:rPr sz="2000" spc="25" dirty="0">
                <a:solidFill>
                  <a:srgbClr val="FFFFFF"/>
                </a:solidFill>
                <a:cs typeface="Times New Roman"/>
              </a:rPr>
              <a:t> </a:t>
            </a:r>
            <a:r>
              <a:rPr sz="2000" spc="-50" dirty="0">
                <a:solidFill>
                  <a:srgbClr val="FFFFFF"/>
                </a:solidFill>
                <a:cs typeface="Verdana"/>
              </a:rPr>
              <a:t>in</a:t>
            </a:r>
            <a:r>
              <a:rPr sz="2000" spc="10" dirty="0">
                <a:solidFill>
                  <a:srgbClr val="FFFFFF"/>
                </a:solidFill>
                <a:cs typeface="Times New Roman"/>
              </a:rPr>
              <a:t> </a:t>
            </a:r>
            <a:r>
              <a:rPr sz="2000" dirty="0">
                <a:solidFill>
                  <a:srgbClr val="FFFFFF"/>
                </a:solidFill>
                <a:cs typeface="Verdana"/>
              </a:rPr>
              <a:t>which</a:t>
            </a:r>
            <a:r>
              <a:rPr sz="2000" spc="55" dirty="0">
                <a:solidFill>
                  <a:srgbClr val="FFFFFF"/>
                </a:solidFill>
                <a:cs typeface="Times New Roman"/>
              </a:rPr>
              <a:t> </a:t>
            </a:r>
            <a:r>
              <a:rPr sz="2000" spc="85" dirty="0">
                <a:solidFill>
                  <a:srgbClr val="FFFFFF"/>
                </a:solidFill>
                <a:cs typeface="Verdana"/>
              </a:rPr>
              <a:t>data</a:t>
            </a:r>
            <a:r>
              <a:rPr sz="2000" spc="5" dirty="0">
                <a:solidFill>
                  <a:srgbClr val="FFFFFF"/>
                </a:solidFill>
                <a:cs typeface="Times New Roman"/>
              </a:rPr>
              <a:t> </a:t>
            </a:r>
            <a:r>
              <a:rPr sz="2000" spc="-200" dirty="0">
                <a:solidFill>
                  <a:srgbClr val="FFFFFF"/>
                </a:solidFill>
                <a:cs typeface="Verdana"/>
              </a:rPr>
              <a:t>is</a:t>
            </a:r>
            <a:r>
              <a:rPr sz="2000" spc="25" dirty="0">
                <a:solidFill>
                  <a:srgbClr val="FFFFFF"/>
                </a:solidFill>
                <a:cs typeface="Times New Roman"/>
              </a:rPr>
              <a:t> </a:t>
            </a:r>
            <a:r>
              <a:rPr sz="2000" spc="-75" dirty="0">
                <a:solidFill>
                  <a:srgbClr val="FFFFFF"/>
                </a:solidFill>
                <a:cs typeface="Verdana"/>
              </a:rPr>
              <a:t>transmitted</a:t>
            </a:r>
            <a:r>
              <a:rPr sz="2000" spc="-50" dirty="0">
                <a:solidFill>
                  <a:srgbClr val="FFFFFF"/>
                </a:solidFill>
                <a:cs typeface="Times New Roman"/>
              </a:rPr>
              <a:t> </a:t>
            </a:r>
            <a:r>
              <a:rPr sz="2000" dirty="0">
                <a:solidFill>
                  <a:srgbClr val="FFFFFF"/>
                </a:solidFill>
                <a:cs typeface="Verdana"/>
              </a:rPr>
              <a:t>as</a:t>
            </a:r>
            <a:r>
              <a:rPr sz="2000" spc="25" dirty="0">
                <a:solidFill>
                  <a:srgbClr val="FFFFFF"/>
                </a:solidFill>
                <a:cs typeface="Times New Roman"/>
              </a:rPr>
              <a:t> </a:t>
            </a:r>
            <a:r>
              <a:rPr sz="2000" spc="165" dirty="0">
                <a:solidFill>
                  <a:srgbClr val="FFFFFF"/>
                </a:solidFill>
                <a:cs typeface="Verdana"/>
              </a:rPr>
              <a:t>a</a:t>
            </a:r>
            <a:r>
              <a:rPr sz="2000" spc="55" dirty="0">
                <a:solidFill>
                  <a:srgbClr val="FFFFFF"/>
                </a:solidFill>
                <a:cs typeface="Times New Roman"/>
              </a:rPr>
              <a:t> </a:t>
            </a:r>
            <a:r>
              <a:rPr sz="2000" spc="-65" dirty="0">
                <a:solidFill>
                  <a:srgbClr val="FFFFFF"/>
                </a:solidFill>
                <a:cs typeface="Verdana"/>
              </a:rPr>
              <a:t>stream</a:t>
            </a:r>
            <a:r>
              <a:rPr sz="2000" spc="30" dirty="0">
                <a:solidFill>
                  <a:srgbClr val="FFFFFF"/>
                </a:solidFill>
                <a:cs typeface="Times New Roman"/>
              </a:rPr>
              <a:t> </a:t>
            </a:r>
            <a:r>
              <a:rPr sz="2000" spc="-25" dirty="0">
                <a:solidFill>
                  <a:srgbClr val="FFFFFF"/>
                </a:solidFill>
                <a:cs typeface="Verdana"/>
              </a:rPr>
              <a:t>of</a:t>
            </a:r>
            <a:r>
              <a:rPr sz="2000" spc="-25" dirty="0">
                <a:solidFill>
                  <a:srgbClr val="FFFFFF"/>
                </a:solidFill>
                <a:cs typeface="Times New Roman"/>
              </a:rPr>
              <a:t> </a:t>
            </a:r>
            <a:r>
              <a:rPr sz="2000" spc="-10" dirty="0">
                <a:solidFill>
                  <a:srgbClr val="FFFFFF"/>
                </a:solidFill>
                <a:cs typeface="Verdana"/>
              </a:rPr>
              <a:t>bits.</a:t>
            </a:r>
            <a:endParaRPr sz="2000" dirty="0">
              <a:cs typeface="Verdana"/>
            </a:endParaRPr>
          </a:p>
          <a:p>
            <a:pPr marL="355600" indent="-342900">
              <a:lnSpc>
                <a:spcPct val="100000"/>
              </a:lnSpc>
              <a:spcBef>
                <a:spcPts val="1015"/>
              </a:spcBef>
              <a:buClr>
                <a:schemeClr val="bg2">
                  <a:lumMod val="60000"/>
                  <a:lumOff val="40000"/>
                </a:schemeClr>
              </a:buClr>
              <a:buFont typeface="Wingdings 3" panose="05040102010807070707" pitchFamily="18" charset="2"/>
              <a:buChar char="u"/>
              <a:tabLst>
                <a:tab pos="353695" algn="l"/>
              </a:tabLst>
            </a:pPr>
            <a:r>
              <a:rPr sz="2000" spc="-220" dirty="0">
                <a:solidFill>
                  <a:srgbClr val="FFFFFF"/>
                </a:solidFill>
                <a:cs typeface="Verdana"/>
              </a:rPr>
              <a:t>It</a:t>
            </a:r>
            <a:r>
              <a:rPr sz="2000" spc="-35" dirty="0">
                <a:solidFill>
                  <a:srgbClr val="FFFFFF"/>
                </a:solidFill>
                <a:cs typeface="Times New Roman"/>
              </a:rPr>
              <a:t> </a:t>
            </a:r>
            <a:r>
              <a:rPr sz="2000" spc="-30" dirty="0">
                <a:solidFill>
                  <a:srgbClr val="FFFFFF"/>
                </a:solidFill>
                <a:cs typeface="Verdana"/>
              </a:rPr>
              <a:t>provides</a:t>
            </a:r>
            <a:r>
              <a:rPr sz="2000" spc="-95" dirty="0">
                <a:solidFill>
                  <a:srgbClr val="FFFFFF"/>
                </a:solidFill>
                <a:cs typeface="Times New Roman"/>
              </a:rPr>
              <a:t> </a:t>
            </a:r>
            <a:r>
              <a:rPr sz="2000" spc="165" dirty="0">
                <a:solidFill>
                  <a:srgbClr val="FFFFFF"/>
                </a:solidFill>
                <a:cs typeface="Verdana"/>
              </a:rPr>
              <a:t>a</a:t>
            </a:r>
            <a:r>
              <a:rPr sz="2000" spc="40" dirty="0">
                <a:solidFill>
                  <a:srgbClr val="FFFFFF"/>
                </a:solidFill>
                <a:cs typeface="Times New Roman"/>
              </a:rPr>
              <a:t> </a:t>
            </a:r>
            <a:r>
              <a:rPr sz="2000" dirty="0">
                <a:solidFill>
                  <a:srgbClr val="FFFFFF"/>
                </a:solidFill>
                <a:cs typeface="Verdana"/>
              </a:rPr>
              <a:t>way</a:t>
            </a:r>
            <a:r>
              <a:rPr sz="2000" spc="40" dirty="0">
                <a:solidFill>
                  <a:srgbClr val="FFFFFF"/>
                </a:solidFill>
                <a:cs typeface="Times New Roman"/>
              </a:rPr>
              <a:t> </a:t>
            </a:r>
            <a:r>
              <a:rPr sz="2000" spc="-45" dirty="0">
                <a:solidFill>
                  <a:srgbClr val="FFFFFF"/>
                </a:solidFill>
                <a:cs typeface="Verdana"/>
              </a:rPr>
              <a:t>for</a:t>
            </a:r>
            <a:r>
              <a:rPr sz="2000" spc="-10" dirty="0">
                <a:solidFill>
                  <a:srgbClr val="FFFFFF"/>
                </a:solidFill>
                <a:cs typeface="Times New Roman"/>
              </a:rPr>
              <a:t> </a:t>
            </a:r>
            <a:r>
              <a:rPr sz="2000" spc="165" dirty="0">
                <a:solidFill>
                  <a:srgbClr val="FFFFFF"/>
                </a:solidFill>
                <a:cs typeface="Verdana"/>
              </a:rPr>
              <a:t>a</a:t>
            </a:r>
            <a:r>
              <a:rPr sz="2000" spc="35" dirty="0">
                <a:solidFill>
                  <a:srgbClr val="FFFFFF"/>
                </a:solidFill>
                <a:cs typeface="Times New Roman"/>
              </a:rPr>
              <a:t> </a:t>
            </a:r>
            <a:r>
              <a:rPr sz="2000" spc="-25" dirty="0">
                <a:solidFill>
                  <a:srgbClr val="FFFFFF"/>
                </a:solidFill>
                <a:cs typeface="Verdana"/>
              </a:rPr>
              <a:t>sender</a:t>
            </a:r>
            <a:r>
              <a:rPr sz="2000" spc="-10" dirty="0">
                <a:solidFill>
                  <a:srgbClr val="FFFFFF"/>
                </a:solidFill>
                <a:cs typeface="Times New Roman"/>
              </a:rPr>
              <a:t> </a:t>
            </a:r>
            <a:r>
              <a:rPr sz="2000" dirty="0">
                <a:solidFill>
                  <a:srgbClr val="FFFFFF"/>
                </a:solidFill>
                <a:cs typeface="Verdana"/>
              </a:rPr>
              <a:t>to</a:t>
            </a:r>
            <a:r>
              <a:rPr sz="2000" spc="40" dirty="0">
                <a:solidFill>
                  <a:srgbClr val="FFFFFF"/>
                </a:solidFill>
                <a:cs typeface="Times New Roman"/>
              </a:rPr>
              <a:t> </a:t>
            </a:r>
            <a:r>
              <a:rPr sz="2000" spc="-110" dirty="0">
                <a:solidFill>
                  <a:srgbClr val="FFFFFF"/>
                </a:solidFill>
                <a:cs typeface="Verdana"/>
              </a:rPr>
              <a:t>transmit</a:t>
            </a:r>
            <a:r>
              <a:rPr sz="2000" spc="-35" dirty="0">
                <a:solidFill>
                  <a:srgbClr val="FFFFFF"/>
                </a:solidFill>
                <a:cs typeface="Times New Roman"/>
              </a:rPr>
              <a:t> </a:t>
            </a:r>
            <a:r>
              <a:rPr sz="2000" spc="165" dirty="0">
                <a:solidFill>
                  <a:srgbClr val="FFFFFF"/>
                </a:solidFill>
                <a:cs typeface="Verdana"/>
              </a:rPr>
              <a:t>a</a:t>
            </a:r>
            <a:r>
              <a:rPr sz="2000" spc="40" dirty="0">
                <a:solidFill>
                  <a:srgbClr val="FFFFFF"/>
                </a:solidFill>
                <a:cs typeface="Times New Roman"/>
              </a:rPr>
              <a:t> </a:t>
            </a:r>
            <a:r>
              <a:rPr sz="2000" spc="-85" dirty="0">
                <a:solidFill>
                  <a:srgbClr val="FFFFFF"/>
                </a:solidFill>
                <a:cs typeface="Verdana"/>
              </a:rPr>
              <a:t>set</a:t>
            </a:r>
            <a:r>
              <a:rPr sz="2000" spc="15" dirty="0">
                <a:solidFill>
                  <a:srgbClr val="FFFFFF"/>
                </a:solidFill>
                <a:cs typeface="Times New Roman"/>
              </a:rPr>
              <a:t> </a:t>
            </a:r>
            <a:r>
              <a:rPr sz="2000" dirty="0">
                <a:solidFill>
                  <a:srgbClr val="FFFFFF"/>
                </a:solidFill>
                <a:cs typeface="Verdana"/>
              </a:rPr>
              <a:t>of</a:t>
            </a:r>
            <a:r>
              <a:rPr sz="2000" spc="10" dirty="0">
                <a:solidFill>
                  <a:srgbClr val="FFFFFF"/>
                </a:solidFill>
                <a:cs typeface="Times New Roman"/>
              </a:rPr>
              <a:t> </a:t>
            </a:r>
            <a:r>
              <a:rPr sz="2000" spc="-95" dirty="0">
                <a:solidFill>
                  <a:srgbClr val="FFFFFF"/>
                </a:solidFill>
                <a:cs typeface="Verdana"/>
              </a:rPr>
              <a:t>bits</a:t>
            </a:r>
            <a:r>
              <a:rPr sz="2000" spc="-40" dirty="0">
                <a:solidFill>
                  <a:srgbClr val="FFFFFF"/>
                </a:solidFill>
                <a:cs typeface="Times New Roman"/>
              </a:rPr>
              <a:t> </a:t>
            </a:r>
            <a:r>
              <a:rPr sz="2000" dirty="0">
                <a:solidFill>
                  <a:srgbClr val="FFFFFF"/>
                </a:solidFill>
                <a:cs typeface="Verdana"/>
              </a:rPr>
              <a:t>that</a:t>
            </a:r>
            <a:r>
              <a:rPr sz="2000" spc="15" dirty="0">
                <a:solidFill>
                  <a:srgbClr val="FFFFFF"/>
                </a:solidFill>
                <a:cs typeface="Times New Roman"/>
              </a:rPr>
              <a:t> </a:t>
            </a:r>
            <a:r>
              <a:rPr sz="2000" spc="-25" dirty="0">
                <a:solidFill>
                  <a:srgbClr val="FFFFFF"/>
                </a:solidFill>
                <a:cs typeface="Verdana"/>
              </a:rPr>
              <a:t>are</a:t>
            </a:r>
            <a:r>
              <a:rPr lang="en-US" sz="2000" dirty="0">
                <a:cs typeface="Verdana"/>
              </a:rPr>
              <a:t> </a:t>
            </a:r>
            <a:r>
              <a:rPr sz="2000" spc="-20" dirty="0">
                <a:solidFill>
                  <a:srgbClr val="FFFFFF"/>
                </a:solidFill>
                <a:cs typeface="Verdana"/>
              </a:rPr>
              <a:t>meaningful</a:t>
            </a:r>
            <a:r>
              <a:rPr sz="2000" spc="-100" dirty="0">
                <a:solidFill>
                  <a:srgbClr val="FFFFFF"/>
                </a:solidFill>
                <a:cs typeface="Times New Roman"/>
              </a:rPr>
              <a:t> </a:t>
            </a:r>
            <a:r>
              <a:rPr sz="2000" dirty="0">
                <a:solidFill>
                  <a:srgbClr val="FFFFFF"/>
                </a:solidFill>
                <a:cs typeface="Verdana"/>
              </a:rPr>
              <a:t>to</a:t>
            </a:r>
            <a:r>
              <a:rPr sz="2000" spc="50" dirty="0">
                <a:solidFill>
                  <a:srgbClr val="FFFFFF"/>
                </a:solidFill>
                <a:cs typeface="Times New Roman"/>
              </a:rPr>
              <a:t> </a:t>
            </a:r>
            <a:r>
              <a:rPr sz="2000" dirty="0">
                <a:solidFill>
                  <a:srgbClr val="FFFFFF"/>
                </a:solidFill>
                <a:cs typeface="Verdana"/>
              </a:rPr>
              <a:t>the</a:t>
            </a:r>
            <a:r>
              <a:rPr sz="2000" spc="10" dirty="0">
                <a:solidFill>
                  <a:srgbClr val="FFFFFF"/>
                </a:solidFill>
                <a:cs typeface="Times New Roman"/>
              </a:rPr>
              <a:t> </a:t>
            </a:r>
            <a:r>
              <a:rPr sz="2000" spc="-10" dirty="0">
                <a:solidFill>
                  <a:srgbClr val="FFFFFF"/>
                </a:solidFill>
                <a:cs typeface="Verdana"/>
              </a:rPr>
              <a:t>receiver.</a:t>
            </a:r>
            <a:endParaRPr sz="2000" dirty="0">
              <a:cs typeface="Verdana"/>
            </a:endParaRPr>
          </a:p>
        </p:txBody>
      </p:sp>
      <p:pic>
        <p:nvPicPr>
          <p:cNvPr id="4" name="object 4"/>
          <p:cNvPicPr/>
          <p:nvPr/>
        </p:nvPicPr>
        <p:blipFill>
          <a:blip r:embed="rId2" cstate="print"/>
          <a:stretch>
            <a:fillRect/>
          </a:stretch>
        </p:blipFill>
        <p:spPr>
          <a:xfrm>
            <a:off x="10781020" y="1551431"/>
            <a:ext cx="132466" cy="2070110"/>
          </a:xfrm>
          <a:prstGeom prst="rect">
            <a:avLst/>
          </a:prstGeom>
        </p:spPr>
      </p:pic>
      <p:sp>
        <p:nvSpPr>
          <p:cNvPr id="8" name="Slide Number Placeholder 7">
            <a:extLst>
              <a:ext uri="{FF2B5EF4-FFF2-40B4-BE49-F238E27FC236}">
                <a16:creationId xmlns:a16="http://schemas.microsoft.com/office/drawing/2014/main" id="{535E4E58-66DD-17B4-690A-6969C9367C57}"/>
              </a:ext>
            </a:extLst>
          </p:cNvPr>
          <p:cNvSpPr>
            <a:spLocks noGrp="1"/>
          </p:cNvSpPr>
          <p:nvPr>
            <p:ph type="sldNum" sz="quarter" idx="12"/>
          </p:nvPr>
        </p:nvSpPr>
        <p:spPr/>
        <p:txBody>
          <a:bodyPr/>
          <a:lstStyle/>
          <a:p>
            <a:fld id="{CC35A254-4A35-4A19-8176-D3942D5E59E5}"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226" y="474035"/>
            <a:ext cx="6670675" cy="1310640"/>
          </a:xfrm>
          <a:prstGeom prst="rect">
            <a:avLst/>
          </a:prstGeom>
        </p:spPr>
        <p:txBody>
          <a:bodyPr vert="horz" wrap="square" lIns="0" tIns="15875" rIns="0" bIns="0" rtlCol="0">
            <a:spAutoFit/>
          </a:bodyPr>
          <a:lstStyle/>
          <a:p>
            <a:pPr marL="12700" marR="5080">
              <a:lnSpc>
                <a:spcPct val="100000"/>
              </a:lnSpc>
              <a:spcBef>
                <a:spcPts val="125"/>
              </a:spcBef>
            </a:pPr>
            <a:r>
              <a:rPr spc="-95" dirty="0"/>
              <a:t>Framing</a:t>
            </a:r>
            <a:r>
              <a:rPr spc="-75" dirty="0">
                <a:latin typeface="Times New Roman"/>
                <a:cs typeface="Times New Roman"/>
              </a:rPr>
              <a:t> </a:t>
            </a:r>
            <a:r>
              <a:rPr spc="175" dirty="0"/>
              <a:t>and</a:t>
            </a:r>
            <a:r>
              <a:rPr spc="-150" dirty="0">
                <a:latin typeface="Times New Roman"/>
                <a:cs typeface="Times New Roman"/>
              </a:rPr>
              <a:t> </a:t>
            </a:r>
            <a:r>
              <a:rPr spc="-50" dirty="0"/>
              <a:t>Flow</a:t>
            </a:r>
            <a:r>
              <a:rPr spc="-155" dirty="0">
                <a:latin typeface="Times New Roman"/>
                <a:cs typeface="Times New Roman"/>
              </a:rPr>
              <a:t> </a:t>
            </a:r>
            <a:r>
              <a:rPr spc="-10" dirty="0"/>
              <a:t>Control</a:t>
            </a:r>
            <a:r>
              <a:rPr spc="-10" dirty="0">
                <a:latin typeface="Times New Roman"/>
                <a:cs typeface="Times New Roman"/>
              </a:rPr>
              <a:t> </a:t>
            </a:r>
            <a:r>
              <a:rPr spc="-10" dirty="0"/>
              <a:t>Mechanism</a:t>
            </a:r>
          </a:p>
        </p:txBody>
      </p:sp>
      <p:sp>
        <p:nvSpPr>
          <p:cNvPr id="3" name="object 3"/>
          <p:cNvSpPr txBox="1"/>
          <p:nvPr/>
        </p:nvSpPr>
        <p:spPr>
          <a:xfrm>
            <a:off x="1182724" y="2081602"/>
            <a:ext cx="7801609" cy="1376680"/>
          </a:xfrm>
          <a:prstGeom prst="rect">
            <a:avLst/>
          </a:prstGeom>
        </p:spPr>
        <p:txBody>
          <a:bodyPr vert="horz" wrap="square" lIns="0" tIns="14604" rIns="0" bIns="0" rtlCol="0">
            <a:spAutoFit/>
          </a:bodyPr>
          <a:lstStyle/>
          <a:p>
            <a:pPr marL="353695" marR="340995" indent="-341630">
              <a:lnSpc>
                <a:spcPct val="100000"/>
              </a:lnSpc>
              <a:spcBef>
                <a:spcPts val="114"/>
              </a:spcBef>
              <a:tabLst>
                <a:tab pos="353695" algn="l"/>
              </a:tabLst>
            </a:pPr>
            <a:r>
              <a:rPr sz="2000" spc="95" dirty="0">
                <a:solidFill>
                  <a:srgbClr val="89D0D6"/>
                </a:solidFill>
                <a:cs typeface="Lucida Sans Unicode"/>
              </a:rPr>
              <a:t>▶</a:t>
            </a:r>
            <a:r>
              <a:rPr sz="2000" dirty="0">
                <a:solidFill>
                  <a:srgbClr val="89D0D6"/>
                </a:solidFill>
                <a:cs typeface="Lucida Sans Unicode"/>
              </a:rPr>
              <a:t>	</a:t>
            </a:r>
            <a:r>
              <a:rPr sz="2000" spc="-85" dirty="0">
                <a:solidFill>
                  <a:srgbClr val="FFFFFF"/>
                </a:solidFill>
                <a:cs typeface="Verdana"/>
              </a:rPr>
              <a:t>Ethernet,</a:t>
            </a:r>
            <a:r>
              <a:rPr sz="2000" spc="-50" dirty="0">
                <a:solidFill>
                  <a:srgbClr val="FFFFFF"/>
                </a:solidFill>
                <a:cs typeface="Times New Roman"/>
              </a:rPr>
              <a:t> </a:t>
            </a:r>
            <a:r>
              <a:rPr sz="2000" spc="-10" dirty="0">
                <a:solidFill>
                  <a:srgbClr val="FFFFFF"/>
                </a:solidFill>
                <a:cs typeface="Verdana"/>
              </a:rPr>
              <a:t>token</a:t>
            </a:r>
            <a:r>
              <a:rPr sz="2000" spc="-40" dirty="0">
                <a:solidFill>
                  <a:srgbClr val="FFFFFF"/>
                </a:solidFill>
                <a:cs typeface="Times New Roman"/>
              </a:rPr>
              <a:t> </a:t>
            </a:r>
            <a:r>
              <a:rPr sz="2000" spc="-90" dirty="0">
                <a:solidFill>
                  <a:srgbClr val="FFFFFF"/>
                </a:solidFill>
                <a:cs typeface="Verdana"/>
              </a:rPr>
              <a:t>ring,</a:t>
            </a:r>
            <a:r>
              <a:rPr sz="2000" spc="-15" dirty="0">
                <a:solidFill>
                  <a:srgbClr val="FFFFFF"/>
                </a:solidFill>
                <a:cs typeface="Times New Roman"/>
              </a:rPr>
              <a:t> </a:t>
            </a:r>
            <a:r>
              <a:rPr sz="2000" spc="-10" dirty="0">
                <a:solidFill>
                  <a:srgbClr val="FFFFFF"/>
                </a:solidFill>
                <a:cs typeface="Verdana"/>
              </a:rPr>
              <a:t>frame</a:t>
            </a:r>
            <a:r>
              <a:rPr sz="2000" spc="-50" dirty="0">
                <a:solidFill>
                  <a:srgbClr val="FFFFFF"/>
                </a:solidFill>
                <a:cs typeface="Times New Roman"/>
              </a:rPr>
              <a:t> </a:t>
            </a:r>
            <a:r>
              <a:rPr sz="2000" spc="-60" dirty="0">
                <a:solidFill>
                  <a:srgbClr val="FFFFFF"/>
                </a:solidFill>
                <a:cs typeface="Verdana"/>
              </a:rPr>
              <a:t>relay,</a:t>
            </a:r>
            <a:r>
              <a:rPr sz="2000" spc="-60" dirty="0">
                <a:solidFill>
                  <a:srgbClr val="FFFFFF"/>
                </a:solidFill>
                <a:cs typeface="Times New Roman"/>
              </a:rPr>
              <a:t> </a:t>
            </a:r>
            <a:r>
              <a:rPr sz="2000" spc="90" dirty="0">
                <a:solidFill>
                  <a:srgbClr val="FFFFFF"/>
                </a:solidFill>
                <a:cs typeface="Verdana"/>
              </a:rPr>
              <a:t>and</a:t>
            </a:r>
            <a:r>
              <a:rPr sz="2000" spc="-25" dirty="0">
                <a:solidFill>
                  <a:srgbClr val="FFFFFF"/>
                </a:solidFill>
                <a:cs typeface="Times New Roman"/>
              </a:rPr>
              <a:t> </a:t>
            </a:r>
            <a:r>
              <a:rPr sz="2000" spc="-20" dirty="0">
                <a:solidFill>
                  <a:srgbClr val="FFFFFF"/>
                </a:solidFill>
                <a:cs typeface="Verdana"/>
              </a:rPr>
              <a:t>other</a:t>
            </a:r>
            <a:r>
              <a:rPr sz="2000" spc="-20" dirty="0">
                <a:solidFill>
                  <a:srgbClr val="FFFFFF"/>
                </a:solidFill>
                <a:cs typeface="Times New Roman"/>
              </a:rPr>
              <a:t> </a:t>
            </a:r>
            <a:r>
              <a:rPr sz="2000" spc="85" dirty="0">
                <a:solidFill>
                  <a:srgbClr val="FFFFFF"/>
                </a:solidFill>
                <a:cs typeface="Verdana"/>
              </a:rPr>
              <a:t>data</a:t>
            </a:r>
            <a:r>
              <a:rPr sz="2000" spc="-20" dirty="0">
                <a:solidFill>
                  <a:srgbClr val="FFFFFF"/>
                </a:solidFill>
                <a:cs typeface="Times New Roman"/>
              </a:rPr>
              <a:t> </a:t>
            </a:r>
            <a:r>
              <a:rPr sz="2000" spc="-120" dirty="0">
                <a:solidFill>
                  <a:srgbClr val="FFFFFF"/>
                </a:solidFill>
                <a:cs typeface="Verdana"/>
              </a:rPr>
              <a:t>link</a:t>
            </a:r>
            <a:r>
              <a:rPr sz="2000" spc="-75" dirty="0">
                <a:solidFill>
                  <a:srgbClr val="FFFFFF"/>
                </a:solidFill>
                <a:cs typeface="Times New Roman"/>
              </a:rPr>
              <a:t> </a:t>
            </a:r>
            <a:r>
              <a:rPr sz="2000" spc="-10" dirty="0">
                <a:solidFill>
                  <a:srgbClr val="FFFFFF"/>
                </a:solidFill>
                <a:cs typeface="Verdana"/>
              </a:rPr>
              <a:t>layer</a:t>
            </a:r>
            <a:r>
              <a:rPr sz="2000" spc="-10" dirty="0">
                <a:solidFill>
                  <a:srgbClr val="FFFFFF"/>
                </a:solidFill>
                <a:cs typeface="Times New Roman"/>
              </a:rPr>
              <a:t> </a:t>
            </a:r>
            <a:r>
              <a:rPr sz="2000" dirty="0">
                <a:solidFill>
                  <a:srgbClr val="FFFFFF"/>
                </a:solidFill>
                <a:cs typeface="Verdana"/>
              </a:rPr>
              <a:t>technologies</a:t>
            </a:r>
            <a:r>
              <a:rPr sz="2000" spc="-120" dirty="0">
                <a:solidFill>
                  <a:srgbClr val="FFFFFF"/>
                </a:solidFill>
                <a:cs typeface="Times New Roman"/>
              </a:rPr>
              <a:t> </a:t>
            </a:r>
            <a:r>
              <a:rPr sz="2000" spc="55" dirty="0">
                <a:solidFill>
                  <a:srgbClr val="FFFFFF"/>
                </a:solidFill>
                <a:cs typeface="Verdana"/>
              </a:rPr>
              <a:t>have</a:t>
            </a:r>
            <a:r>
              <a:rPr sz="2000" spc="-20" dirty="0">
                <a:solidFill>
                  <a:srgbClr val="FFFFFF"/>
                </a:solidFill>
                <a:cs typeface="Times New Roman"/>
              </a:rPr>
              <a:t> </a:t>
            </a:r>
            <a:r>
              <a:rPr sz="2000" spc="-80" dirty="0">
                <a:solidFill>
                  <a:srgbClr val="FFFFFF"/>
                </a:solidFill>
                <a:cs typeface="Verdana"/>
              </a:rPr>
              <a:t>their</a:t>
            </a:r>
            <a:r>
              <a:rPr sz="2000" spc="15" dirty="0">
                <a:solidFill>
                  <a:srgbClr val="FFFFFF"/>
                </a:solidFill>
                <a:cs typeface="Times New Roman"/>
              </a:rPr>
              <a:t> </a:t>
            </a:r>
            <a:r>
              <a:rPr sz="2000" dirty="0">
                <a:solidFill>
                  <a:srgbClr val="FFFFFF"/>
                </a:solidFill>
                <a:cs typeface="Verdana"/>
              </a:rPr>
              <a:t>own</a:t>
            </a:r>
            <a:r>
              <a:rPr sz="2000" spc="65" dirty="0">
                <a:solidFill>
                  <a:srgbClr val="FFFFFF"/>
                </a:solidFill>
                <a:cs typeface="Times New Roman"/>
              </a:rPr>
              <a:t> </a:t>
            </a:r>
            <a:r>
              <a:rPr sz="2000" spc="-10" dirty="0">
                <a:solidFill>
                  <a:srgbClr val="FFFFFF"/>
                </a:solidFill>
                <a:cs typeface="Verdana"/>
              </a:rPr>
              <a:t>frame</a:t>
            </a:r>
            <a:r>
              <a:rPr sz="2000" spc="-15" dirty="0">
                <a:solidFill>
                  <a:srgbClr val="FFFFFF"/>
                </a:solidFill>
                <a:cs typeface="Times New Roman"/>
              </a:rPr>
              <a:t> </a:t>
            </a:r>
            <a:r>
              <a:rPr sz="2000" spc="-10" dirty="0">
                <a:solidFill>
                  <a:srgbClr val="FFFFFF"/>
                </a:solidFill>
                <a:cs typeface="Verdana"/>
              </a:rPr>
              <a:t>structures.</a:t>
            </a:r>
            <a:endParaRPr sz="2000" dirty="0">
              <a:cs typeface="Verdana"/>
            </a:endParaRPr>
          </a:p>
          <a:p>
            <a:pPr marL="353695" marR="5080" indent="-341630">
              <a:lnSpc>
                <a:spcPct val="100000"/>
              </a:lnSpc>
              <a:spcBef>
                <a:spcPts val="1015"/>
              </a:spcBef>
              <a:tabLst>
                <a:tab pos="353695" algn="l"/>
              </a:tabLst>
            </a:pPr>
            <a:r>
              <a:rPr sz="2000" spc="95" dirty="0">
                <a:solidFill>
                  <a:srgbClr val="89D0D6"/>
                </a:solidFill>
                <a:cs typeface="Lucida Sans Unicode"/>
              </a:rPr>
              <a:t>▶</a:t>
            </a:r>
            <a:r>
              <a:rPr sz="2000" dirty="0">
                <a:solidFill>
                  <a:srgbClr val="89D0D6"/>
                </a:solidFill>
                <a:cs typeface="Lucida Sans Unicode"/>
              </a:rPr>
              <a:t>	</a:t>
            </a:r>
            <a:r>
              <a:rPr sz="2000" spc="-80" dirty="0">
                <a:solidFill>
                  <a:srgbClr val="FFFFFF"/>
                </a:solidFill>
                <a:cs typeface="Verdana"/>
              </a:rPr>
              <a:t>Frames</a:t>
            </a:r>
            <a:r>
              <a:rPr sz="2000" spc="10" dirty="0">
                <a:solidFill>
                  <a:srgbClr val="FFFFFF"/>
                </a:solidFill>
                <a:cs typeface="Times New Roman"/>
              </a:rPr>
              <a:t> </a:t>
            </a:r>
            <a:r>
              <a:rPr sz="2000" spc="55" dirty="0">
                <a:solidFill>
                  <a:srgbClr val="FFFFFF"/>
                </a:solidFill>
                <a:cs typeface="Verdana"/>
              </a:rPr>
              <a:t>have</a:t>
            </a:r>
            <a:r>
              <a:rPr sz="2000" spc="-40" dirty="0">
                <a:solidFill>
                  <a:srgbClr val="FFFFFF"/>
                </a:solidFill>
                <a:cs typeface="Times New Roman"/>
              </a:rPr>
              <a:t> </a:t>
            </a:r>
            <a:r>
              <a:rPr sz="2000" dirty="0">
                <a:solidFill>
                  <a:srgbClr val="FFFFFF"/>
                </a:solidFill>
                <a:cs typeface="Verdana"/>
              </a:rPr>
              <a:t>headers</a:t>
            </a:r>
            <a:r>
              <a:rPr sz="2000" spc="-85" dirty="0">
                <a:solidFill>
                  <a:srgbClr val="FFFFFF"/>
                </a:solidFill>
                <a:cs typeface="Times New Roman"/>
              </a:rPr>
              <a:t> </a:t>
            </a:r>
            <a:r>
              <a:rPr sz="2000" dirty="0">
                <a:solidFill>
                  <a:srgbClr val="FFFFFF"/>
                </a:solidFill>
                <a:cs typeface="Verdana"/>
              </a:rPr>
              <a:t>that</a:t>
            </a:r>
            <a:r>
              <a:rPr sz="2000" spc="15" dirty="0">
                <a:solidFill>
                  <a:srgbClr val="FFFFFF"/>
                </a:solidFill>
                <a:cs typeface="Times New Roman"/>
              </a:rPr>
              <a:t> </a:t>
            </a:r>
            <a:r>
              <a:rPr sz="2000" dirty="0">
                <a:solidFill>
                  <a:srgbClr val="FFFFFF"/>
                </a:solidFill>
                <a:cs typeface="Verdana"/>
              </a:rPr>
              <a:t>contain</a:t>
            </a:r>
            <a:r>
              <a:rPr sz="2000" spc="-55" dirty="0">
                <a:solidFill>
                  <a:srgbClr val="FFFFFF"/>
                </a:solidFill>
                <a:cs typeface="Times New Roman"/>
              </a:rPr>
              <a:t> </a:t>
            </a:r>
            <a:r>
              <a:rPr sz="2000" spc="-50" dirty="0">
                <a:solidFill>
                  <a:srgbClr val="FFFFFF"/>
                </a:solidFill>
                <a:cs typeface="Verdana"/>
              </a:rPr>
              <a:t>information</a:t>
            </a:r>
            <a:r>
              <a:rPr sz="2000" spc="-100" dirty="0">
                <a:solidFill>
                  <a:srgbClr val="FFFFFF"/>
                </a:solidFill>
                <a:cs typeface="Times New Roman"/>
              </a:rPr>
              <a:t> </a:t>
            </a:r>
            <a:r>
              <a:rPr sz="2000" dirty="0">
                <a:solidFill>
                  <a:srgbClr val="FFFFFF"/>
                </a:solidFill>
                <a:cs typeface="Verdana"/>
              </a:rPr>
              <a:t>such</a:t>
            </a:r>
            <a:r>
              <a:rPr sz="2000" spc="40" dirty="0">
                <a:solidFill>
                  <a:srgbClr val="FFFFFF"/>
                </a:solidFill>
                <a:cs typeface="Times New Roman"/>
              </a:rPr>
              <a:t> </a:t>
            </a:r>
            <a:r>
              <a:rPr sz="2000" dirty="0">
                <a:solidFill>
                  <a:srgbClr val="FFFFFF"/>
                </a:solidFill>
                <a:cs typeface="Verdana"/>
              </a:rPr>
              <a:t>as</a:t>
            </a:r>
            <a:r>
              <a:rPr sz="2000" spc="10" dirty="0">
                <a:solidFill>
                  <a:srgbClr val="FFFFFF"/>
                </a:solidFill>
                <a:cs typeface="Times New Roman"/>
              </a:rPr>
              <a:t> </a:t>
            </a:r>
            <a:r>
              <a:rPr sz="2000" spc="-50" dirty="0">
                <a:solidFill>
                  <a:srgbClr val="FFFFFF"/>
                </a:solidFill>
                <a:cs typeface="Verdana"/>
              </a:rPr>
              <a:t>error-</a:t>
            </a:r>
            <a:r>
              <a:rPr sz="2000" spc="-50" dirty="0">
                <a:solidFill>
                  <a:srgbClr val="FFFFFF"/>
                </a:solidFill>
                <a:cs typeface="Times New Roman"/>
              </a:rPr>
              <a:t> </a:t>
            </a:r>
            <a:r>
              <a:rPr sz="2000" dirty="0">
                <a:solidFill>
                  <a:srgbClr val="FFFFFF"/>
                </a:solidFill>
                <a:cs typeface="Verdana"/>
              </a:rPr>
              <a:t>checking</a:t>
            </a:r>
            <a:r>
              <a:rPr sz="2000" spc="285" dirty="0">
                <a:solidFill>
                  <a:srgbClr val="FFFFFF"/>
                </a:solidFill>
                <a:cs typeface="Times New Roman"/>
              </a:rPr>
              <a:t> </a:t>
            </a:r>
            <a:r>
              <a:rPr sz="2000" spc="-10" dirty="0">
                <a:solidFill>
                  <a:srgbClr val="FFFFFF"/>
                </a:solidFill>
                <a:cs typeface="Verdana"/>
              </a:rPr>
              <a:t>codes.</a:t>
            </a:r>
            <a:endParaRPr sz="2000" dirty="0">
              <a:cs typeface="Verdana"/>
            </a:endParaRPr>
          </a:p>
        </p:txBody>
      </p:sp>
      <p:pic>
        <p:nvPicPr>
          <p:cNvPr id="4" name="object 4"/>
          <p:cNvPicPr/>
          <p:nvPr/>
        </p:nvPicPr>
        <p:blipFill>
          <a:blip r:embed="rId2" cstate="print"/>
          <a:stretch>
            <a:fillRect/>
          </a:stretch>
        </p:blipFill>
        <p:spPr>
          <a:xfrm>
            <a:off x="10781020" y="1551431"/>
            <a:ext cx="132466" cy="2070110"/>
          </a:xfrm>
          <a:prstGeom prst="rect">
            <a:avLst/>
          </a:prstGeom>
        </p:spPr>
      </p:pic>
      <p:pic>
        <p:nvPicPr>
          <p:cNvPr id="6" name="object 6"/>
          <p:cNvPicPr/>
          <p:nvPr/>
        </p:nvPicPr>
        <p:blipFill>
          <a:blip r:embed="rId3" cstate="print"/>
          <a:stretch>
            <a:fillRect/>
          </a:stretch>
        </p:blipFill>
        <p:spPr>
          <a:xfrm>
            <a:off x="3133740" y="3838575"/>
            <a:ext cx="5924550" cy="2409825"/>
          </a:xfrm>
          <a:prstGeom prst="rect">
            <a:avLst/>
          </a:prstGeom>
        </p:spPr>
      </p:pic>
      <p:sp>
        <p:nvSpPr>
          <p:cNvPr id="9" name="Slide Number Placeholder 8">
            <a:extLst>
              <a:ext uri="{FF2B5EF4-FFF2-40B4-BE49-F238E27FC236}">
                <a16:creationId xmlns:a16="http://schemas.microsoft.com/office/drawing/2014/main" id="{C4C6BDCC-D06C-E09B-0AD9-C31338314710}"/>
              </a:ext>
            </a:extLst>
          </p:cNvPr>
          <p:cNvSpPr>
            <a:spLocks noGrp="1"/>
          </p:cNvSpPr>
          <p:nvPr>
            <p:ph type="sldNum" sz="quarter" idx="12"/>
          </p:nvPr>
        </p:nvSpPr>
        <p:spPr/>
        <p:txBody>
          <a:bodyPr/>
          <a:lstStyle/>
          <a:p>
            <a:fld id="{CC35A254-4A35-4A19-8176-D3942D5E59E5}"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226" y="474035"/>
            <a:ext cx="1672589" cy="669925"/>
          </a:xfrm>
          <a:prstGeom prst="rect">
            <a:avLst/>
          </a:prstGeom>
        </p:spPr>
        <p:txBody>
          <a:bodyPr vert="horz" wrap="square" lIns="0" tIns="15875" rIns="0" bIns="0" rtlCol="0">
            <a:spAutoFit/>
          </a:bodyPr>
          <a:lstStyle/>
          <a:p>
            <a:pPr marL="12700">
              <a:lnSpc>
                <a:spcPct val="100000"/>
              </a:lnSpc>
              <a:spcBef>
                <a:spcPts val="125"/>
              </a:spcBef>
            </a:pPr>
            <a:r>
              <a:rPr spc="-65" dirty="0"/>
              <a:t>Frame</a:t>
            </a:r>
          </a:p>
        </p:txBody>
      </p:sp>
      <p:sp>
        <p:nvSpPr>
          <p:cNvPr id="3" name="object 3"/>
          <p:cNvSpPr txBox="1"/>
          <p:nvPr/>
        </p:nvSpPr>
        <p:spPr>
          <a:xfrm>
            <a:off x="1182724" y="1956136"/>
            <a:ext cx="8109584" cy="2490470"/>
          </a:xfrm>
          <a:prstGeom prst="rect">
            <a:avLst/>
          </a:prstGeom>
        </p:spPr>
        <p:txBody>
          <a:bodyPr vert="horz" wrap="square" lIns="0" tIns="140335" rIns="0" bIns="0" rtlCol="0">
            <a:spAutoFit/>
          </a:bodyPr>
          <a:lstStyle/>
          <a:p>
            <a:pPr marL="12700">
              <a:lnSpc>
                <a:spcPct val="100000"/>
              </a:lnSpc>
              <a:spcBef>
                <a:spcPts val="1105"/>
              </a:spcBef>
              <a:tabLst>
                <a:tab pos="353695" algn="l"/>
              </a:tabLst>
            </a:pPr>
            <a:r>
              <a:rPr sz="2000" spc="95" dirty="0">
                <a:solidFill>
                  <a:srgbClr val="89D0D6"/>
                </a:solidFill>
                <a:cs typeface="Lucida Sans Unicode"/>
              </a:rPr>
              <a:t>▶</a:t>
            </a:r>
            <a:r>
              <a:rPr sz="2000" dirty="0">
                <a:solidFill>
                  <a:srgbClr val="89D0D6"/>
                </a:solidFill>
                <a:cs typeface="Lucida Sans Unicode"/>
              </a:rPr>
              <a:t>	</a:t>
            </a:r>
            <a:r>
              <a:rPr sz="2000" spc="120" dirty="0">
                <a:solidFill>
                  <a:srgbClr val="FFFFFF"/>
                </a:solidFill>
                <a:cs typeface="Verdana"/>
              </a:rPr>
              <a:t>A</a:t>
            </a:r>
            <a:r>
              <a:rPr sz="2000" spc="-155" dirty="0">
                <a:solidFill>
                  <a:srgbClr val="FFFFFF"/>
                </a:solidFill>
                <a:cs typeface="Verdana"/>
              </a:rPr>
              <a:t> </a:t>
            </a:r>
            <a:r>
              <a:rPr sz="2000" spc="-30" dirty="0">
                <a:solidFill>
                  <a:srgbClr val="FFFFFF"/>
                </a:solidFill>
                <a:cs typeface="Verdana"/>
              </a:rPr>
              <a:t>frame</a:t>
            </a:r>
            <a:r>
              <a:rPr sz="2000" spc="-160" dirty="0">
                <a:solidFill>
                  <a:srgbClr val="FFFFFF"/>
                </a:solidFill>
                <a:cs typeface="Verdana"/>
              </a:rPr>
              <a:t> </a:t>
            </a:r>
            <a:r>
              <a:rPr sz="2000" spc="-45" dirty="0">
                <a:solidFill>
                  <a:srgbClr val="FFFFFF"/>
                </a:solidFill>
                <a:cs typeface="Verdana"/>
              </a:rPr>
              <a:t>has</a:t>
            </a:r>
            <a:r>
              <a:rPr sz="2000" spc="-210" dirty="0">
                <a:solidFill>
                  <a:srgbClr val="FFFFFF"/>
                </a:solidFill>
                <a:cs typeface="Verdana"/>
              </a:rPr>
              <a:t> </a:t>
            </a:r>
            <a:r>
              <a:rPr sz="2000" spc="-20" dirty="0">
                <a:solidFill>
                  <a:srgbClr val="FFFFFF"/>
                </a:solidFill>
                <a:cs typeface="Verdana"/>
              </a:rPr>
              <a:t>the</a:t>
            </a:r>
            <a:r>
              <a:rPr sz="2000" spc="-160" dirty="0">
                <a:solidFill>
                  <a:srgbClr val="FFFFFF"/>
                </a:solidFill>
                <a:cs typeface="Verdana"/>
              </a:rPr>
              <a:t> </a:t>
            </a:r>
            <a:r>
              <a:rPr sz="2000" spc="-20" dirty="0">
                <a:solidFill>
                  <a:srgbClr val="FFFFFF"/>
                </a:solidFill>
                <a:cs typeface="Verdana"/>
              </a:rPr>
              <a:t>following</a:t>
            </a:r>
            <a:r>
              <a:rPr sz="2000" spc="-260" dirty="0">
                <a:solidFill>
                  <a:srgbClr val="FFFFFF"/>
                </a:solidFill>
                <a:cs typeface="Verdana"/>
              </a:rPr>
              <a:t> </a:t>
            </a:r>
            <a:r>
              <a:rPr sz="2000" spc="-70" dirty="0">
                <a:solidFill>
                  <a:srgbClr val="FFFFFF"/>
                </a:solidFill>
                <a:cs typeface="Verdana"/>
              </a:rPr>
              <a:t>parts</a:t>
            </a:r>
            <a:r>
              <a:rPr sz="2000" spc="-204" dirty="0">
                <a:solidFill>
                  <a:srgbClr val="FFFFFF"/>
                </a:solidFill>
                <a:cs typeface="Verdana"/>
              </a:rPr>
              <a:t> </a:t>
            </a:r>
            <a:r>
              <a:rPr sz="2000" spc="-480" dirty="0">
                <a:solidFill>
                  <a:srgbClr val="FFFFFF"/>
                </a:solidFill>
                <a:cs typeface="Verdana"/>
              </a:rPr>
              <a:t>−</a:t>
            </a:r>
            <a:endParaRPr sz="2000" dirty="0">
              <a:cs typeface="Verdana"/>
            </a:endParaRPr>
          </a:p>
          <a:p>
            <a:pPr marL="12700">
              <a:lnSpc>
                <a:spcPct val="100000"/>
              </a:lnSpc>
              <a:spcBef>
                <a:spcPts val="1010"/>
              </a:spcBef>
              <a:tabLst>
                <a:tab pos="353695" algn="l"/>
              </a:tabLst>
            </a:pPr>
            <a:r>
              <a:rPr sz="2000" spc="95" dirty="0">
                <a:solidFill>
                  <a:srgbClr val="89D0D6"/>
                </a:solidFill>
                <a:cs typeface="Lucida Sans Unicode"/>
              </a:rPr>
              <a:t>▶</a:t>
            </a:r>
            <a:r>
              <a:rPr sz="2000" dirty="0">
                <a:solidFill>
                  <a:srgbClr val="89D0D6"/>
                </a:solidFill>
                <a:cs typeface="Lucida Sans Unicode"/>
              </a:rPr>
              <a:t>	</a:t>
            </a:r>
            <a:r>
              <a:rPr sz="2000" spc="-50" dirty="0">
                <a:solidFill>
                  <a:srgbClr val="FFFFFF"/>
                </a:solidFill>
                <a:cs typeface="Verdana"/>
              </a:rPr>
              <a:t>Frame</a:t>
            </a:r>
            <a:r>
              <a:rPr sz="2000" spc="-160" dirty="0">
                <a:solidFill>
                  <a:srgbClr val="FFFFFF"/>
                </a:solidFill>
                <a:cs typeface="Verdana"/>
              </a:rPr>
              <a:t> </a:t>
            </a:r>
            <a:r>
              <a:rPr sz="2000" dirty="0">
                <a:solidFill>
                  <a:srgbClr val="FFFFFF"/>
                </a:solidFill>
                <a:cs typeface="Verdana"/>
              </a:rPr>
              <a:t>Header</a:t>
            </a:r>
            <a:r>
              <a:rPr sz="2000" spc="-225" dirty="0">
                <a:solidFill>
                  <a:srgbClr val="FFFFFF"/>
                </a:solidFill>
                <a:cs typeface="Verdana"/>
              </a:rPr>
              <a:t> </a:t>
            </a:r>
            <a:r>
              <a:rPr sz="2000" spc="-430" dirty="0">
                <a:solidFill>
                  <a:srgbClr val="FFFFFF"/>
                </a:solidFill>
                <a:cs typeface="Verdana"/>
              </a:rPr>
              <a:t>−</a:t>
            </a:r>
            <a:r>
              <a:rPr sz="2000" spc="-110" dirty="0">
                <a:solidFill>
                  <a:srgbClr val="FFFFFF"/>
                </a:solidFill>
                <a:cs typeface="Verdana"/>
              </a:rPr>
              <a:t> </a:t>
            </a:r>
            <a:r>
              <a:rPr sz="2000" spc="-220" dirty="0">
                <a:solidFill>
                  <a:srgbClr val="FFFFFF"/>
                </a:solidFill>
                <a:cs typeface="Verdana"/>
              </a:rPr>
              <a:t>It</a:t>
            </a:r>
            <a:r>
              <a:rPr sz="2000" spc="-200" dirty="0">
                <a:solidFill>
                  <a:srgbClr val="FFFFFF"/>
                </a:solidFill>
                <a:cs typeface="Verdana"/>
              </a:rPr>
              <a:t> </a:t>
            </a:r>
            <a:r>
              <a:rPr sz="2000" spc="-10" dirty="0">
                <a:solidFill>
                  <a:srgbClr val="FFFFFF"/>
                </a:solidFill>
                <a:cs typeface="Verdana"/>
              </a:rPr>
              <a:t>contains</a:t>
            </a:r>
            <a:r>
              <a:rPr sz="2000" spc="-260" dirty="0">
                <a:solidFill>
                  <a:srgbClr val="FFFFFF"/>
                </a:solidFill>
                <a:cs typeface="Verdana"/>
              </a:rPr>
              <a:t> </a:t>
            </a:r>
            <a:r>
              <a:rPr sz="2000" spc="-20" dirty="0">
                <a:solidFill>
                  <a:srgbClr val="FFFFFF"/>
                </a:solidFill>
                <a:cs typeface="Verdana"/>
              </a:rPr>
              <a:t>the</a:t>
            </a:r>
            <a:r>
              <a:rPr sz="2000" spc="-155" dirty="0">
                <a:solidFill>
                  <a:srgbClr val="FFFFFF"/>
                </a:solidFill>
                <a:cs typeface="Verdana"/>
              </a:rPr>
              <a:t> </a:t>
            </a:r>
            <a:r>
              <a:rPr sz="2000" spc="-10" dirty="0">
                <a:solidFill>
                  <a:srgbClr val="FFFFFF"/>
                </a:solidFill>
                <a:cs typeface="Verdana"/>
              </a:rPr>
              <a:t>source</a:t>
            </a:r>
            <a:r>
              <a:rPr sz="2000" spc="-204" dirty="0">
                <a:solidFill>
                  <a:srgbClr val="FFFFFF"/>
                </a:solidFill>
                <a:cs typeface="Verdana"/>
              </a:rPr>
              <a:t> </a:t>
            </a:r>
            <a:r>
              <a:rPr sz="2000" spc="90" dirty="0">
                <a:solidFill>
                  <a:srgbClr val="FFFFFF"/>
                </a:solidFill>
                <a:cs typeface="Verdana"/>
              </a:rPr>
              <a:t>and</a:t>
            </a:r>
            <a:r>
              <a:rPr sz="2000" spc="-175" dirty="0">
                <a:solidFill>
                  <a:srgbClr val="FFFFFF"/>
                </a:solidFill>
                <a:cs typeface="Verdana"/>
              </a:rPr>
              <a:t> </a:t>
            </a:r>
            <a:r>
              <a:rPr sz="2000" spc="-20" dirty="0">
                <a:solidFill>
                  <a:srgbClr val="FFFFFF"/>
                </a:solidFill>
                <a:cs typeface="Verdana"/>
              </a:rPr>
              <a:t>the</a:t>
            </a:r>
            <a:r>
              <a:rPr sz="2000" spc="-160" dirty="0">
                <a:solidFill>
                  <a:srgbClr val="FFFFFF"/>
                </a:solidFill>
                <a:cs typeface="Verdana"/>
              </a:rPr>
              <a:t> </a:t>
            </a:r>
            <a:r>
              <a:rPr sz="2000" spc="-10" dirty="0">
                <a:solidFill>
                  <a:srgbClr val="FFFFFF"/>
                </a:solidFill>
                <a:cs typeface="Verdana"/>
              </a:rPr>
              <a:t>destination</a:t>
            </a:r>
            <a:endParaRPr sz="2000" dirty="0">
              <a:cs typeface="Verdana"/>
            </a:endParaRPr>
          </a:p>
          <a:p>
            <a:pPr marL="353695">
              <a:lnSpc>
                <a:spcPct val="100000"/>
              </a:lnSpc>
              <a:spcBef>
                <a:spcPts val="5"/>
              </a:spcBef>
            </a:pPr>
            <a:r>
              <a:rPr sz="2000" spc="-40" dirty="0">
                <a:solidFill>
                  <a:srgbClr val="FFFFFF"/>
                </a:solidFill>
                <a:cs typeface="Verdana"/>
              </a:rPr>
              <a:t>addresses</a:t>
            </a:r>
            <a:r>
              <a:rPr sz="2000" spc="-45" dirty="0">
                <a:solidFill>
                  <a:srgbClr val="FFFFFF"/>
                </a:solidFill>
                <a:cs typeface="Times New Roman"/>
              </a:rPr>
              <a:t> </a:t>
            </a:r>
            <a:r>
              <a:rPr sz="2000" dirty="0">
                <a:solidFill>
                  <a:srgbClr val="FFFFFF"/>
                </a:solidFill>
                <a:cs typeface="Verdana"/>
              </a:rPr>
              <a:t>of</a:t>
            </a:r>
            <a:r>
              <a:rPr sz="2000" spc="15" dirty="0">
                <a:solidFill>
                  <a:srgbClr val="FFFFFF"/>
                </a:solidFill>
                <a:cs typeface="Times New Roman"/>
              </a:rPr>
              <a:t> </a:t>
            </a:r>
            <a:r>
              <a:rPr sz="2000" dirty="0">
                <a:solidFill>
                  <a:srgbClr val="FFFFFF"/>
                </a:solidFill>
                <a:cs typeface="Verdana"/>
              </a:rPr>
              <a:t>the</a:t>
            </a:r>
            <a:r>
              <a:rPr sz="2000" spc="5" dirty="0">
                <a:solidFill>
                  <a:srgbClr val="FFFFFF"/>
                </a:solidFill>
                <a:cs typeface="Times New Roman"/>
              </a:rPr>
              <a:t> </a:t>
            </a:r>
            <a:r>
              <a:rPr sz="2000" spc="-10" dirty="0">
                <a:solidFill>
                  <a:srgbClr val="FFFFFF"/>
                </a:solidFill>
                <a:cs typeface="Verdana"/>
              </a:rPr>
              <a:t>frame.</a:t>
            </a:r>
            <a:endParaRPr sz="2000" dirty="0">
              <a:cs typeface="Verdana"/>
            </a:endParaRPr>
          </a:p>
          <a:p>
            <a:pPr marL="12700">
              <a:lnSpc>
                <a:spcPct val="100000"/>
              </a:lnSpc>
              <a:spcBef>
                <a:spcPts val="960"/>
              </a:spcBef>
              <a:tabLst>
                <a:tab pos="353695" algn="l"/>
              </a:tabLst>
            </a:pPr>
            <a:r>
              <a:rPr sz="2000" spc="95" dirty="0">
                <a:solidFill>
                  <a:srgbClr val="89D0D6"/>
                </a:solidFill>
                <a:cs typeface="Lucida Sans Unicode"/>
              </a:rPr>
              <a:t>▶</a:t>
            </a:r>
            <a:r>
              <a:rPr sz="2000" dirty="0">
                <a:solidFill>
                  <a:srgbClr val="89D0D6"/>
                </a:solidFill>
                <a:cs typeface="Lucida Sans Unicode"/>
              </a:rPr>
              <a:t>	</a:t>
            </a:r>
            <a:r>
              <a:rPr sz="2000" spc="55" dirty="0">
                <a:solidFill>
                  <a:srgbClr val="FFFFFF"/>
                </a:solidFill>
                <a:cs typeface="Verdana"/>
              </a:rPr>
              <a:t>Payload</a:t>
            </a:r>
            <a:r>
              <a:rPr sz="2000" spc="-295" dirty="0">
                <a:solidFill>
                  <a:srgbClr val="FFFFFF"/>
                </a:solidFill>
                <a:cs typeface="Verdana"/>
              </a:rPr>
              <a:t> </a:t>
            </a:r>
            <a:r>
              <a:rPr sz="2000" spc="-30" dirty="0">
                <a:solidFill>
                  <a:srgbClr val="FFFFFF"/>
                </a:solidFill>
                <a:cs typeface="Verdana"/>
              </a:rPr>
              <a:t>field</a:t>
            </a:r>
            <a:r>
              <a:rPr sz="2000" spc="-195" dirty="0">
                <a:solidFill>
                  <a:srgbClr val="FFFFFF"/>
                </a:solidFill>
                <a:cs typeface="Verdana"/>
              </a:rPr>
              <a:t> </a:t>
            </a:r>
            <a:r>
              <a:rPr sz="2000" spc="-430" dirty="0">
                <a:solidFill>
                  <a:srgbClr val="FFFFFF"/>
                </a:solidFill>
                <a:cs typeface="Verdana"/>
              </a:rPr>
              <a:t>−</a:t>
            </a:r>
            <a:r>
              <a:rPr sz="2000" spc="-175" dirty="0">
                <a:solidFill>
                  <a:srgbClr val="FFFFFF"/>
                </a:solidFill>
                <a:cs typeface="Verdana"/>
              </a:rPr>
              <a:t> </a:t>
            </a:r>
            <a:r>
              <a:rPr sz="2000" spc="-220" dirty="0">
                <a:solidFill>
                  <a:srgbClr val="FFFFFF"/>
                </a:solidFill>
                <a:cs typeface="Verdana"/>
              </a:rPr>
              <a:t>It</a:t>
            </a:r>
            <a:r>
              <a:rPr sz="2000" spc="-215" dirty="0">
                <a:solidFill>
                  <a:srgbClr val="FFFFFF"/>
                </a:solidFill>
                <a:cs typeface="Verdana"/>
              </a:rPr>
              <a:t> </a:t>
            </a:r>
            <a:r>
              <a:rPr sz="2000" spc="-10" dirty="0">
                <a:solidFill>
                  <a:srgbClr val="FFFFFF"/>
                </a:solidFill>
                <a:cs typeface="Verdana"/>
              </a:rPr>
              <a:t>contains</a:t>
            </a:r>
            <a:r>
              <a:rPr sz="2000" spc="-270" dirty="0">
                <a:solidFill>
                  <a:srgbClr val="FFFFFF"/>
                </a:solidFill>
                <a:cs typeface="Verdana"/>
              </a:rPr>
              <a:t> </a:t>
            </a:r>
            <a:r>
              <a:rPr sz="2000" spc="-20" dirty="0">
                <a:solidFill>
                  <a:srgbClr val="FFFFFF"/>
                </a:solidFill>
                <a:cs typeface="Verdana"/>
              </a:rPr>
              <a:t>the</a:t>
            </a:r>
            <a:r>
              <a:rPr sz="2000" spc="-175" dirty="0">
                <a:solidFill>
                  <a:srgbClr val="FFFFFF"/>
                </a:solidFill>
                <a:cs typeface="Verdana"/>
              </a:rPr>
              <a:t> </a:t>
            </a:r>
            <a:r>
              <a:rPr sz="2000" spc="-25" dirty="0">
                <a:solidFill>
                  <a:srgbClr val="FFFFFF"/>
                </a:solidFill>
                <a:cs typeface="Verdana"/>
              </a:rPr>
              <a:t>message</a:t>
            </a:r>
            <a:r>
              <a:rPr sz="2000" spc="-125" dirty="0">
                <a:solidFill>
                  <a:srgbClr val="FFFFFF"/>
                </a:solidFill>
                <a:cs typeface="Verdana"/>
              </a:rPr>
              <a:t> </a:t>
            </a:r>
            <a:r>
              <a:rPr sz="2000" spc="-10" dirty="0">
                <a:solidFill>
                  <a:srgbClr val="FFFFFF"/>
                </a:solidFill>
                <a:cs typeface="Verdana"/>
              </a:rPr>
              <a:t>to</a:t>
            </a:r>
            <a:r>
              <a:rPr sz="2000" spc="-180" dirty="0">
                <a:solidFill>
                  <a:srgbClr val="FFFFFF"/>
                </a:solidFill>
                <a:cs typeface="Verdana"/>
              </a:rPr>
              <a:t> </a:t>
            </a:r>
            <a:r>
              <a:rPr sz="2000" spc="125" dirty="0">
                <a:solidFill>
                  <a:srgbClr val="FFFFFF"/>
                </a:solidFill>
                <a:cs typeface="Verdana"/>
              </a:rPr>
              <a:t>be</a:t>
            </a:r>
            <a:r>
              <a:rPr sz="2000" spc="-175" dirty="0">
                <a:solidFill>
                  <a:srgbClr val="FFFFFF"/>
                </a:solidFill>
                <a:cs typeface="Verdana"/>
              </a:rPr>
              <a:t> </a:t>
            </a:r>
            <a:r>
              <a:rPr sz="2000" spc="-10" dirty="0">
                <a:solidFill>
                  <a:srgbClr val="FFFFFF"/>
                </a:solidFill>
                <a:cs typeface="Verdana"/>
              </a:rPr>
              <a:t>delivered.</a:t>
            </a:r>
            <a:endParaRPr sz="2000" dirty="0">
              <a:cs typeface="Verdana"/>
            </a:endParaRPr>
          </a:p>
          <a:p>
            <a:pPr marL="12700">
              <a:lnSpc>
                <a:spcPct val="100000"/>
              </a:lnSpc>
              <a:spcBef>
                <a:spcPts val="1015"/>
              </a:spcBef>
              <a:tabLst>
                <a:tab pos="353695" algn="l"/>
              </a:tabLst>
            </a:pPr>
            <a:r>
              <a:rPr sz="2000" spc="95" dirty="0">
                <a:solidFill>
                  <a:srgbClr val="89D0D6"/>
                </a:solidFill>
                <a:cs typeface="Lucida Sans Unicode"/>
              </a:rPr>
              <a:t>▶</a:t>
            </a:r>
            <a:r>
              <a:rPr sz="2000" dirty="0">
                <a:solidFill>
                  <a:srgbClr val="89D0D6"/>
                </a:solidFill>
                <a:cs typeface="Lucida Sans Unicode"/>
              </a:rPr>
              <a:t>	</a:t>
            </a:r>
            <a:r>
              <a:rPr sz="2000" spc="-125" dirty="0">
                <a:solidFill>
                  <a:srgbClr val="FFFFFF"/>
                </a:solidFill>
                <a:cs typeface="Verdana"/>
              </a:rPr>
              <a:t>Trailer</a:t>
            </a:r>
            <a:r>
              <a:rPr sz="2000" spc="-254" dirty="0">
                <a:solidFill>
                  <a:srgbClr val="FFFFFF"/>
                </a:solidFill>
                <a:cs typeface="Verdana"/>
              </a:rPr>
              <a:t> </a:t>
            </a:r>
            <a:r>
              <a:rPr sz="2000" spc="-430" dirty="0">
                <a:solidFill>
                  <a:srgbClr val="FFFFFF"/>
                </a:solidFill>
                <a:cs typeface="Verdana"/>
              </a:rPr>
              <a:t>−</a:t>
            </a:r>
            <a:r>
              <a:rPr sz="2000" spc="-85" dirty="0">
                <a:solidFill>
                  <a:srgbClr val="FFFFFF"/>
                </a:solidFill>
                <a:cs typeface="Verdana"/>
              </a:rPr>
              <a:t> </a:t>
            </a:r>
            <a:r>
              <a:rPr sz="2000" spc="-220" dirty="0">
                <a:solidFill>
                  <a:srgbClr val="FFFFFF"/>
                </a:solidFill>
                <a:cs typeface="Verdana"/>
              </a:rPr>
              <a:t>It</a:t>
            </a:r>
            <a:r>
              <a:rPr sz="2000" spc="-180" dirty="0">
                <a:solidFill>
                  <a:srgbClr val="FFFFFF"/>
                </a:solidFill>
                <a:cs typeface="Verdana"/>
              </a:rPr>
              <a:t> </a:t>
            </a:r>
            <a:r>
              <a:rPr sz="2000" spc="-10" dirty="0">
                <a:solidFill>
                  <a:srgbClr val="FFFFFF"/>
                </a:solidFill>
                <a:cs typeface="Verdana"/>
              </a:rPr>
              <a:t>contains</a:t>
            </a:r>
            <a:r>
              <a:rPr sz="2000" spc="-235" dirty="0">
                <a:solidFill>
                  <a:srgbClr val="FFFFFF"/>
                </a:solidFill>
                <a:cs typeface="Verdana"/>
              </a:rPr>
              <a:t> </a:t>
            </a:r>
            <a:r>
              <a:rPr sz="2000" spc="-10" dirty="0">
                <a:solidFill>
                  <a:srgbClr val="FFFFFF"/>
                </a:solidFill>
                <a:cs typeface="Verdana"/>
              </a:rPr>
              <a:t>the</a:t>
            </a:r>
            <a:r>
              <a:rPr sz="2000" spc="-120" dirty="0">
                <a:solidFill>
                  <a:srgbClr val="FFFFFF"/>
                </a:solidFill>
                <a:cs typeface="Verdana"/>
              </a:rPr>
              <a:t> </a:t>
            </a:r>
            <a:r>
              <a:rPr sz="2000" spc="-105" dirty="0">
                <a:solidFill>
                  <a:srgbClr val="FFFFFF"/>
                </a:solidFill>
                <a:cs typeface="Verdana"/>
              </a:rPr>
              <a:t>error</a:t>
            </a:r>
            <a:r>
              <a:rPr sz="2000" spc="-204" dirty="0">
                <a:solidFill>
                  <a:srgbClr val="FFFFFF"/>
                </a:solidFill>
                <a:cs typeface="Verdana"/>
              </a:rPr>
              <a:t> </a:t>
            </a:r>
            <a:r>
              <a:rPr sz="2000" dirty="0">
                <a:solidFill>
                  <a:srgbClr val="FFFFFF"/>
                </a:solidFill>
                <a:cs typeface="Verdana"/>
              </a:rPr>
              <a:t>detection</a:t>
            </a:r>
            <a:r>
              <a:rPr sz="2000" spc="-145" dirty="0">
                <a:solidFill>
                  <a:srgbClr val="FFFFFF"/>
                </a:solidFill>
                <a:cs typeface="Verdana"/>
              </a:rPr>
              <a:t> </a:t>
            </a:r>
            <a:r>
              <a:rPr sz="2000" spc="90" dirty="0">
                <a:solidFill>
                  <a:srgbClr val="FFFFFF"/>
                </a:solidFill>
                <a:cs typeface="Verdana"/>
              </a:rPr>
              <a:t>and</a:t>
            </a:r>
            <a:r>
              <a:rPr sz="2000" spc="-155" dirty="0">
                <a:solidFill>
                  <a:srgbClr val="FFFFFF"/>
                </a:solidFill>
                <a:cs typeface="Verdana"/>
              </a:rPr>
              <a:t> </a:t>
            </a:r>
            <a:r>
              <a:rPr sz="2000" spc="-105" dirty="0">
                <a:solidFill>
                  <a:srgbClr val="FFFFFF"/>
                </a:solidFill>
                <a:cs typeface="Verdana"/>
              </a:rPr>
              <a:t>error</a:t>
            </a:r>
            <a:r>
              <a:rPr sz="2000" spc="-200" dirty="0">
                <a:solidFill>
                  <a:srgbClr val="FFFFFF"/>
                </a:solidFill>
                <a:cs typeface="Verdana"/>
              </a:rPr>
              <a:t> </a:t>
            </a:r>
            <a:r>
              <a:rPr sz="2000" dirty="0">
                <a:solidFill>
                  <a:srgbClr val="FFFFFF"/>
                </a:solidFill>
                <a:cs typeface="Verdana"/>
              </a:rPr>
              <a:t>correction</a:t>
            </a:r>
            <a:r>
              <a:rPr sz="2000" spc="-204" dirty="0">
                <a:solidFill>
                  <a:srgbClr val="FFFFFF"/>
                </a:solidFill>
                <a:cs typeface="Verdana"/>
              </a:rPr>
              <a:t> </a:t>
            </a:r>
            <a:r>
              <a:rPr sz="2000" spc="-20" dirty="0">
                <a:solidFill>
                  <a:srgbClr val="FFFFFF"/>
                </a:solidFill>
                <a:cs typeface="Verdana"/>
              </a:rPr>
              <a:t>bits.</a:t>
            </a:r>
            <a:endParaRPr sz="2000" dirty="0">
              <a:cs typeface="Verdana"/>
            </a:endParaRPr>
          </a:p>
          <a:p>
            <a:pPr marL="12700">
              <a:lnSpc>
                <a:spcPct val="100000"/>
              </a:lnSpc>
              <a:spcBef>
                <a:spcPts val="1010"/>
              </a:spcBef>
              <a:tabLst>
                <a:tab pos="353695" algn="l"/>
              </a:tabLst>
            </a:pPr>
            <a:r>
              <a:rPr sz="2000" spc="95" dirty="0">
                <a:solidFill>
                  <a:srgbClr val="89D0D6"/>
                </a:solidFill>
                <a:cs typeface="Lucida Sans Unicode"/>
              </a:rPr>
              <a:t>▶</a:t>
            </a:r>
            <a:r>
              <a:rPr sz="2000" dirty="0">
                <a:solidFill>
                  <a:srgbClr val="89D0D6"/>
                </a:solidFill>
                <a:cs typeface="Lucida Sans Unicode"/>
              </a:rPr>
              <a:t>	</a:t>
            </a:r>
            <a:r>
              <a:rPr sz="2000" spc="-10" dirty="0">
                <a:solidFill>
                  <a:srgbClr val="FFFFFF"/>
                </a:solidFill>
                <a:cs typeface="Verdana"/>
              </a:rPr>
              <a:t>Flag</a:t>
            </a:r>
            <a:r>
              <a:rPr sz="2000" spc="-165" dirty="0">
                <a:solidFill>
                  <a:srgbClr val="FFFFFF"/>
                </a:solidFill>
                <a:cs typeface="Verdana"/>
              </a:rPr>
              <a:t> </a:t>
            </a:r>
            <a:r>
              <a:rPr sz="2000" spc="-430" dirty="0">
                <a:solidFill>
                  <a:srgbClr val="FFFFFF"/>
                </a:solidFill>
                <a:cs typeface="Verdana"/>
              </a:rPr>
              <a:t>−</a:t>
            </a:r>
            <a:r>
              <a:rPr sz="2000" spc="-175" dirty="0">
                <a:solidFill>
                  <a:srgbClr val="FFFFFF"/>
                </a:solidFill>
                <a:cs typeface="Verdana"/>
              </a:rPr>
              <a:t> </a:t>
            </a:r>
            <a:r>
              <a:rPr sz="2000" spc="-220" dirty="0">
                <a:solidFill>
                  <a:srgbClr val="FFFFFF"/>
                </a:solidFill>
                <a:cs typeface="Verdana"/>
              </a:rPr>
              <a:t>It</a:t>
            </a:r>
            <a:r>
              <a:rPr sz="2000" spc="-210" dirty="0">
                <a:solidFill>
                  <a:srgbClr val="FFFFFF"/>
                </a:solidFill>
                <a:cs typeface="Verdana"/>
              </a:rPr>
              <a:t> </a:t>
            </a:r>
            <a:r>
              <a:rPr sz="2000" spc="-125" dirty="0">
                <a:solidFill>
                  <a:srgbClr val="FFFFFF"/>
                </a:solidFill>
                <a:cs typeface="Verdana"/>
              </a:rPr>
              <a:t>marks</a:t>
            </a:r>
            <a:r>
              <a:rPr sz="2000" spc="-170" dirty="0">
                <a:solidFill>
                  <a:srgbClr val="FFFFFF"/>
                </a:solidFill>
                <a:cs typeface="Verdana"/>
              </a:rPr>
              <a:t> </a:t>
            </a:r>
            <a:r>
              <a:rPr sz="2000" spc="-20" dirty="0">
                <a:solidFill>
                  <a:srgbClr val="FFFFFF"/>
                </a:solidFill>
                <a:cs typeface="Verdana"/>
              </a:rPr>
              <a:t>the</a:t>
            </a:r>
            <a:r>
              <a:rPr sz="2000" spc="-165" dirty="0">
                <a:solidFill>
                  <a:srgbClr val="FFFFFF"/>
                </a:solidFill>
                <a:cs typeface="Verdana"/>
              </a:rPr>
              <a:t> </a:t>
            </a:r>
            <a:r>
              <a:rPr sz="2000" dirty="0">
                <a:solidFill>
                  <a:srgbClr val="FFFFFF"/>
                </a:solidFill>
                <a:cs typeface="Verdana"/>
              </a:rPr>
              <a:t>beginning</a:t>
            </a:r>
            <a:r>
              <a:rPr sz="2000" spc="-315" dirty="0">
                <a:solidFill>
                  <a:srgbClr val="FFFFFF"/>
                </a:solidFill>
                <a:cs typeface="Verdana"/>
              </a:rPr>
              <a:t> </a:t>
            </a:r>
            <a:r>
              <a:rPr sz="2000" spc="90" dirty="0">
                <a:solidFill>
                  <a:srgbClr val="FFFFFF"/>
                </a:solidFill>
                <a:cs typeface="Verdana"/>
              </a:rPr>
              <a:t>and</a:t>
            </a:r>
            <a:r>
              <a:rPr sz="2000" spc="-190" dirty="0">
                <a:solidFill>
                  <a:srgbClr val="FFFFFF"/>
                </a:solidFill>
                <a:cs typeface="Verdana"/>
              </a:rPr>
              <a:t> </a:t>
            </a:r>
            <a:r>
              <a:rPr sz="2000" spc="65" dirty="0">
                <a:solidFill>
                  <a:srgbClr val="FFFFFF"/>
                </a:solidFill>
                <a:cs typeface="Verdana"/>
              </a:rPr>
              <a:t>end</a:t>
            </a:r>
            <a:r>
              <a:rPr sz="2000" spc="-145" dirty="0">
                <a:solidFill>
                  <a:srgbClr val="FFFFFF"/>
                </a:solidFill>
                <a:cs typeface="Verdana"/>
              </a:rPr>
              <a:t> </a:t>
            </a:r>
            <a:r>
              <a:rPr sz="2000" dirty="0">
                <a:solidFill>
                  <a:srgbClr val="FFFFFF"/>
                </a:solidFill>
                <a:cs typeface="Verdana"/>
              </a:rPr>
              <a:t>of</a:t>
            </a:r>
            <a:r>
              <a:rPr sz="2000" spc="-155" dirty="0">
                <a:solidFill>
                  <a:srgbClr val="FFFFFF"/>
                </a:solidFill>
                <a:cs typeface="Verdana"/>
              </a:rPr>
              <a:t> </a:t>
            </a:r>
            <a:r>
              <a:rPr sz="2000" spc="-20" dirty="0">
                <a:solidFill>
                  <a:srgbClr val="FFFFFF"/>
                </a:solidFill>
                <a:cs typeface="Verdana"/>
              </a:rPr>
              <a:t>the</a:t>
            </a:r>
            <a:r>
              <a:rPr sz="2000" spc="-170" dirty="0">
                <a:solidFill>
                  <a:srgbClr val="FFFFFF"/>
                </a:solidFill>
                <a:cs typeface="Verdana"/>
              </a:rPr>
              <a:t> </a:t>
            </a:r>
            <a:r>
              <a:rPr sz="2000" spc="-10" dirty="0">
                <a:solidFill>
                  <a:srgbClr val="FFFFFF"/>
                </a:solidFill>
                <a:cs typeface="Verdana"/>
              </a:rPr>
              <a:t>frame.</a:t>
            </a:r>
            <a:endParaRPr sz="2000" dirty="0">
              <a:cs typeface="Verdana"/>
            </a:endParaRPr>
          </a:p>
        </p:txBody>
      </p:sp>
      <p:pic>
        <p:nvPicPr>
          <p:cNvPr id="4" name="object 4"/>
          <p:cNvPicPr/>
          <p:nvPr/>
        </p:nvPicPr>
        <p:blipFill>
          <a:blip r:embed="rId2" cstate="print"/>
          <a:stretch>
            <a:fillRect/>
          </a:stretch>
        </p:blipFill>
        <p:spPr>
          <a:xfrm>
            <a:off x="10781020" y="1551431"/>
            <a:ext cx="132466" cy="2070110"/>
          </a:xfrm>
          <a:prstGeom prst="rect">
            <a:avLst/>
          </a:prstGeom>
        </p:spPr>
      </p:pic>
      <p:sp>
        <p:nvSpPr>
          <p:cNvPr id="5" name="object 5"/>
          <p:cNvSpPr txBox="1"/>
          <p:nvPr/>
        </p:nvSpPr>
        <p:spPr>
          <a:xfrm>
            <a:off x="10662928" y="572841"/>
            <a:ext cx="221615" cy="450215"/>
          </a:xfrm>
          <a:prstGeom prst="rect">
            <a:avLst/>
          </a:prstGeom>
        </p:spPr>
        <p:txBody>
          <a:bodyPr vert="horz" wrap="square" lIns="0" tIns="17145" rIns="0" bIns="0" rtlCol="0">
            <a:spAutoFit/>
          </a:bodyPr>
          <a:lstStyle/>
          <a:p>
            <a:pPr marL="12700">
              <a:lnSpc>
                <a:spcPct val="100000"/>
              </a:lnSpc>
              <a:spcBef>
                <a:spcPts val="135"/>
              </a:spcBef>
            </a:pPr>
            <a:r>
              <a:rPr sz="2750" spc="-155" dirty="0">
                <a:solidFill>
                  <a:srgbClr val="FFFFFF"/>
                </a:solidFill>
                <a:latin typeface="Verdana"/>
                <a:cs typeface="Verdana"/>
              </a:rPr>
              <a:t>9</a:t>
            </a:r>
            <a:endParaRPr sz="2750">
              <a:latin typeface="Verdana"/>
              <a:cs typeface="Verdana"/>
            </a:endParaRPr>
          </a:p>
        </p:txBody>
      </p:sp>
      <p:pic>
        <p:nvPicPr>
          <p:cNvPr id="6" name="object 6"/>
          <p:cNvPicPr/>
          <p:nvPr/>
        </p:nvPicPr>
        <p:blipFill>
          <a:blip r:embed="rId3" cstate="print"/>
          <a:stretch>
            <a:fillRect/>
          </a:stretch>
        </p:blipFill>
        <p:spPr>
          <a:xfrm>
            <a:off x="1193913" y="4842104"/>
            <a:ext cx="8765286" cy="1121371"/>
          </a:xfrm>
          <a:prstGeom prst="rect">
            <a:avLst/>
          </a:prstGeom>
        </p:spPr>
      </p:pic>
      <p:sp>
        <p:nvSpPr>
          <p:cNvPr id="9" name="Slide Number Placeholder 8">
            <a:extLst>
              <a:ext uri="{FF2B5EF4-FFF2-40B4-BE49-F238E27FC236}">
                <a16:creationId xmlns:a16="http://schemas.microsoft.com/office/drawing/2014/main" id="{807C746C-67D2-A8DA-DB57-E98CC452FFD6}"/>
              </a:ext>
            </a:extLst>
          </p:cNvPr>
          <p:cNvSpPr>
            <a:spLocks noGrp="1"/>
          </p:cNvSpPr>
          <p:nvPr>
            <p:ph type="sldNum" sz="quarter" idx="12"/>
          </p:nvPr>
        </p:nvSpPr>
        <p:spPr/>
        <p:txBody>
          <a:bodyPr/>
          <a:lstStyle/>
          <a:p>
            <a:fld id="{CC35A254-4A35-4A19-8176-D3942D5E59E5}"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50" dirty="0"/>
              <a:t>Flow</a:t>
            </a:r>
            <a:r>
              <a:rPr spc="-215" dirty="0">
                <a:latin typeface="Times New Roman"/>
                <a:cs typeface="Times New Roman"/>
              </a:rPr>
              <a:t> </a:t>
            </a:r>
            <a:r>
              <a:rPr dirty="0"/>
              <a:t>control</a:t>
            </a:r>
            <a:r>
              <a:rPr spc="-204" dirty="0">
                <a:latin typeface="Times New Roman"/>
                <a:cs typeface="Times New Roman"/>
              </a:rPr>
              <a:t> </a:t>
            </a:r>
            <a:r>
              <a:rPr spc="-10" dirty="0"/>
              <a:t>Mechanism</a:t>
            </a:r>
          </a:p>
        </p:txBody>
      </p:sp>
      <p:sp>
        <p:nvSpPr>
          <p:cNvPr id="3" name="object 3"/>
          <p:cNvSpPr txBox="1"/>
          <p:nvPr/>
        </p:nvSpPr>
        <p:spPr>
          <a:xfrm>
            <a:off x="1182724" y="2081602"/>
            <a:ext cx="8473440" cy="2413635"/>
          </a:xfrm>
          <a:prstGeom prst="rect">
            <a:avLst/>
          </a:prstGeom>
        </p:spPr>
        <p:txBody>
          <a:bodyPr vert="horz" wrap="square" lIns="0" tIns="14604" rIns="0" bIns="0" rtlCol="0">
            <a:spAutoFit/>
          </a:bodyPr>
          <a:lstStyle/>
          <a:p>
            <a:pPr marL="353695" marR="558165" indent="-341630">
              <a:lnSpc>
                <a:spcPct val="100000"/>
              </a:lnSpc>
              <a:spcBef>
                <a:spcPts val="114"/>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20" dirty="0">
                <a:solidFill>
                  <a:srgbClr val="FFFFFF"/>
                </a:solidFill>
                <a:latin typeface="Verdana"/>
                <a:cs typeface="Verdana"/>
              </a:rPr>
              <a:t>Flow</a:t>
            </a:r>
            <a:r>
              <a:rPr sz="2000" spc="-10" dirty="0">
                <a:solidFill>
                  <a:srgbClr val="FFFFFF"/>
                </a:solidFill>
                <a:latin typeface="Times New Roman"/>
                <a:cs typeface="Times New Roman"/>
              </a:rPr>
              <a:t> </a:t>
            </a:r>
            <a:r>
              <a:rPr sz="2000" dirty="0">
                <a:solidFill>
                  <a:srgbClr val="FFFFFF"/>
                </a:solidFill>
                <a:latin typeface="Verdana"/>
                <a:cs typeface="Verdana"/>
              </a:rPr>
              <a:t>control</a:t>
            </a:r>
            <a:r>
              <a:rPr sz="2000" spc="-40" dirty="0">
                <a:solidFill>
                  <a:srgbClr val="FFFFFF"/>
                </a:solidFill>
                <a:latin typeface="Times New Roman"/>
                <a:cs typeface="Times New Roman"/>
              </a:rPr>
              <a:t> </a:t>
            </a:r>
            <a:r>
              <a:rPr sz="2000" spc="-200" dirty="0">
                <a:solidFill>
                  <a:srgbClr val="FFFFFF"/>
                </a:solidFill>
                <a:latin typeface="Verdana"/>
                <a:cs typeface="Verdana"/>
              </a:rPr>
              <a:t>is</a:t>
            </a:r>
            <a:r>
              <a:rPr sz="2000" spc="25" dirty="0">
                <a:solidFill>
                  <a:srgbClr val="FFFFFF"/>
                </a:solidFill>
                <a:latin typeface="Times New Roman"/>
                <a:cs typeface="Times New Roman"/>
              </a:rPr>
              <a:t> </a:t>
            </a:r>
            <a:r>
              <a:rPr sz="2000" spc="165" dirty="0">
                <a:solidFill>
                  <a:srgbClr val="FFFFFF"/>
                </a:solidFill>
                <a:latin typeface="Verdana"/>
                <a:cs typeface="Verdana"/>
              </a:rPr>
              <a:t>a</a:t>
            </a:r>
            <a:r>
              <a:rPr sz="2000" spc="50" dirty="0">
                <a:solidFill>
                  <a:srgbClr val="FFFFFF"/>
                </a:solidFill>
                <a:latin typeface="Times New Roman"/>
                <a:cs typeface="Times New Roman"/>
              </a:rPr>
              <a:t> </a:t>
            </a:r>
            <a:r>
              <a:rPr sz="2000" dirty="0">
                <a:solidFill>
                  <a:srgbClr val="FFFFFF"/>
                </a:solidFill>
                <a:latin typeface="Verdana"/>
                <a:cs typeface="Verdana"/>
              </a:rPr>
              <a:t>technique</a:t>
            </a:r>
            <a:r>
              <a:rPr sz="2000" spc="-130" dirty="0">
                <a:solidFill>
                  <a:srgbClr val="FFFFFF"/>
                </a:solidFill>
                <a:latin typeface="Times New Roman"/>
                <a:cs typeface="Times New Roman"/>
              </a:rPr>
              <a:t> </a:t>
            </a:r>
            <a:r>
              <a:rPr sz="2000" dirty="0">
                <a:solidFill>
                  <a:srgbClr val="FFFFFF"/>
                </a:solidFill>
                <a:latin typeface="Verdana"/>
                <a:cs typeface="Verdana"/>
              </a:rPr>
              <a:t>that</a:t>
            </a:r>
            <a:r>
              <a:rPr sz="2000" spc="25" dirty="0">
                <a:solidFill>
                  <a:srgbClr val="FFFFFF"/>
                </a:solidFill>
                <a:latin typeface="Times New Roman"/>
                <a:cs typeface="Times New Roman"/>
              </a:rPr>
              <a:t> </a:t>
            </a:r>
            <a:r>
              <a:rPr sz="2000" spc="-35" dirty="0">
                <a:solidFill>
                  <a:srgbClr val="FFFFFF"/>
                </a:solidFill>
                <a:latin typeface="Verdana"/>
                <a:cs typeface="Verdana"/>
              </a:rPr>
              <a:t>allows</a:t>
            </a:r>
            <a:r>
              <a:rPr sz="2000" spc="-75" dirty="0">
                <a:solidFill>
                  <a:srgbClr val="FFFFFF"/>
                </a:solidFill>
                <a:latin typeface="Times New Roman"/>
                <a:cs typeface="Times New Roman"/>
              </a:rPr>
              <a:t> </a:t>
            </a:r>
            <a:r>
              <a:rPr sz="2000" dirty="0">
                <a:solidFill>
                  <a:srgbClr val="FFFFFF"/>
                </a:solidFill>
                <a:latin typeface="Verdana"/>
                <a:cs typeface="Verdana"/>
              </a:rPr>
              <a:t>two</a:t>
            </a:r>
            <a:r>
              <a:rPr sz="2000" spc="105" dirty="0">
                <a:solidFill>
                  <a:srgbClr val="FFFFFF"/>
                </a:solidFill>
                <a:latin typeface="Times New Roman"/>
                <a:cs typeface="Times New Roman"/>
              </a:rPr>
              <a:t> </a:t>
            </a:r>
            <a:r>
              <a:rPr sz="2000" spc="-80" dirty="0">
                <a:solidFill>
                  <a:srgbClr val="FFFFFF"/>
                </a:solidFill>
                <a:latin typeface="Verdana"/>
                <a:cs typeface="Verdana"/>
              </a:rPr>
              <a:t>stations</a:t>
            </a:r>
            <a:r>
              <a:rPr sz="2000" spc="-80" dirty="0">
                <a:solidFill>
                  <a:srgbClr val="FFFFFF"/>
                </a:solidFill>
                <a:latin typeface="Times New Roman"/>
                <a:cs typeface="Times New Roman"/>
              </a:rPr>
              <a:t> </a:t>
            </a:r>
            <a:r>
              <a:rPr sz="2000" spc="-55" dirty="0">
                <a:solidFill>
                  <a:srgbClr val="FFFFFF"/>
                </a:solidFill>
                <a:latin typeface="Verdana"/>
                <a:cs typeface="Verdana"/>
              </a:rPr>
              <a:t>working</a:t>
            </a:r>
            <a:r>
              <a:rPr sz="2000" spc="-25" dirty="0">
                <a:solidFill>
                  <a:srgbClr val="FFFFFF"/>
                </a:solidFill>
                <a:latin typeface="Times New Roman"/>
                <a:cs typeface="Times New Roman"/>
              </a:rPr>
              <a:t> </a:t>
            </a:r>
            <a:r>
              <a:rPr sz="2000" spc="-25" dirty="0">
                <a:solidFill>
                  <a:srgbClr val="FFFFFF"/>
                </a:solidFill>
                <a:latin typeface="Verdana"/>
                <a:cs typeface="Verdana"/>
              </a:rPr>
              <a:t>at</a:t>
            </a:r>
            <a:r>
              <a:rPr sz="2000" spc="-25" dirty="0">
                <a:solidFill>
                  <a:srgbClr val="FFFFFF"/>
                </a:solidFill>
                <a:latin typeface="Times New Roman"/>
                <a:cs typeface="Times New Roman"/>
              </a:rPr>
              <a:t> </a:t>
            </a:r>
            <a:r>
              <a:rPr sz="2000" spc="-35" dirty="0">
                <a:solidFill>
                  <a:srgbClr val="FFFFFF"/>
                </a:solidFill>
                <a:latin typeface="Verdana"/>
                <a:cs typeface="Verdana"/>
              </a:rPr>
              <a:t>different</a:t>
            </a:r>
            <a:r>
              <a:rPr sz="2000" spc="5" dirty="0">
                <a:solidFill>
                  <a:srgbClr val="FFFFFF"/>
                </a:solidFill>
                <a:latin typeface="Times New Roman"/>
                <a:cs typeface="Times New Roman"/>
              </a:rPr>
              <a:t> </a:t>
            </a:r>
            <a:r>
              <a:rPr sz="2000" dirty="0">
                <a:solidFill>
                  <a:srgbClr val="FFFFFF"/>
                </a:solidFill>
                <a:latin typeface="Verdana"/>
                <a:cs typeface="Verdana"/>
              </a:rPr>
              <a:t>speeds</a:t>
            </a:r>
            <a:r>
              <a:rPr sz="2000" spc="55" dirty="0">
                <a:solidFill>
                  <a:srgbClr val="FFFFFF"/>
                </a:solidFill>
                <a:latin typeface="Times New Roman"/>
                <a:cs typeface="Times New Roman"/>
              </a:rPr>
              <a:t> </a:t>
            </a:r>
            <a:r>
              <a:rPr sz="2000" dirty="0">
                <a:solidFill>
                  <a:srgbClr val="FFFFFF"/>
                </a:solidFill>
                <a:latin typeface="Verdana"/>
                <a:cs typeface="Verdana"/>
              </a:rPr>
              <a:t>to</a:t>
            </a:r>
            <a:r>
              <a:rPr sz="2000" spc="90" dirty="0">
                <a:solidFill>
                  <a:srgbClr val="FFFFFF"/>
                </a:solidFill>
                <a:latin typeface="Times New Roman"/>
                <a:cs typeface="Times New Roman"/>
              </a:rPr>
              <a:t> </a:t>
            </a:r>
            <a:r>
              <a:rPr sz="2000" dirty="0">
                <a:solidFill>
                  <a:srgbClr val="FFFFFF"/>
                </a:solidFill>
                <a:latin typeface="Verdana"/>
                <a:cs typeface="Verdana"/>
              </a:rPr>
              <a:t>communicate</a:t>
            </a:r>
            <a:r>
              <a:rPr sz="2000" spc="-100" dirty="0">
                <a:solidFill>
                  <a:srgbClr val="FFFFFF"/>
                </a:solidFill>
                <a:latin typeface="Times New Roman"/>
                <a:cs typeface="Times New Roman"/>
              </a:rPr>
              <a:t> </a:t>
            </a:r>
            <a:r>
              <a:rPr sz="2000" spc="-50" dirty="0">
                <a:solidFill>
                  <a:srgbClr val="FFFFFF"/>
                </a:solidFill>
                <a:latin typeface="Verdana"/>
                <a:cs typeface="Verdana"/>
              </a:rPr>
              <a:t>with</a:t>
            </a:r>
            <a:r>
              <a:rPr sz="2000" spc="85" dirty="0">
                <a:solidFill>
                  <a:srgbClr val="FFFFFF"/>
                </a:solidFill>
                <a:latin typeface="Times New Roman"/>
                <a:cs typeface="Times New Roman"/>
              </a:rPr>
              <a:t> </a:t>
            </a:r>
            <a:r>
              <a:rPr sz="2000" spc="120" dirty="0">
                <a:solidFill>
                  <a:srgbClr val="FFFFFF"/>
                </a:solidFill>
                <a:latin typeface="Verdana"/>
                <a:cs typeface="Verdana"/>
              </a:rPr>
              <a:t>each</a:t>
            </a:r>
            <a:r>
              <a:rPr sz="2000" spc="85" dirty="0">
                <a:solidFill>
                  <a:srgbClr val="FFFFFF"/>
                </a:solidFill>
                <a:latin typeface="Times New Roman"/>
                <a:cs typeface="Times New Roman"/>
              </a:rPr>
              <a:t> </a:t>
            </a:r>
            <a:r>
              <a:rPr sz="2000" spc="-10" dirty="0">
                <a:solidFill>
                  <a:srgbClr val="FFFFFF"/>
                </a:solidFill>
                <a:latin typeface="Verdana"/>
                <a:cs typeface="Verdana"/>
              </a:rPr>
              <a:t>other.</a:t>
            </a:r>
            <a:endParaRPr sz="2000">
              <a:latin typeface="Verdana"/>
              <a:cs typeface="Verdana"/>
            </a:endParaRPr>
          </a:p>
          <a:p>
            <a:pPr marL="353695" marR="5080" indent="-341630">
              <a:lnSpc>
                <a:spcPct val="100000"/>
              </a:lnSpc>
              <a:spcBef>
                <a:spcPts val="101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220" dirty="0">
                <a:solidFill>
                  <a:srgbClr val="FFFFFF"/>
                </a:solidFill>
                <a:latin typeface="Verdana"/>
                <a:cs typeface="Verdana"/>
              </a:rPr>
              <a:t>It</a:t>
            </a:r>
            <a:r>
              <a:rPr sz="2000" spc="-35" dirty="0">
                <a:solidFill>
                  <a:srgbClr val="FFFFFF"/>
                </a:solidFill>
                <a:latin typeface="Times New Roman"/>
                <a:cs typeface="Times New Roman"/>
              </a:rPr>
              <a:t> </a:t>
            </a:r>
            <a:r>
              <a:rPr sz="2000" spc="-200" dirty="0">
                <a:solidFill>
                  <a:srgbClr val="FFFFFF"/>
                </a:solidFill>
                <a:latin typeface="Verdana"/>
                <a:cs typeface="Verdana"/>
              </a:rPr>
              <a:t>is</a:t>
            </a:r>
            <a:r>
              <a:rPr sz="2000" spc="10" dirty="0">
                <a:solidFill>
                  <a:srgbClr val="FFFFFF"/>
                </a:solidFill>
                <a:latin typeface="Times New Roman"/>
                <a:cs typeface="Times New Roman"/>
              </a:rPr>
              <a:t> </a:t>
            </a:r>
            <a:r>
              <a:rPr sz="2000" spc="165" dirty="0">
                <a:solidFill>
                  <a:srgbClr val="FFFFFF"/>
                </a:solidFill>
                <a:latin typeface="Verdana"/>
                <a:cs typeface="Verdana"/>
              </a:rPr>
              <a:t>a</a:t>
            </a:r>
            <a:r>
              <a:rPr sz="2000" spc="35" dirty="0">
                <a:solidFill>
                  <a:srgbClr val="FFFFFF"/>
                </a:solidFill>
                <a:latin typeface="Times New Roman"/>
                <a:cs typeface="Times New Roman"/>
              </a:rPr>
              <a:t> </a:t>
            </a:r>
            <a:r>
              <a:rPr sz="2000" spc="-85" dirty="0">
                <a:solidFill>
                  <a:srgbClr val="FFFFFF"/>
                </a:solidFill>
                <a:latin typeface="Verdana"/>
                <a:cs typeface="Verdana"/>
              </a:rPr>
              <a:t>set</a:t>
            </a:r>
            <a:r>
              <a:rPr sz="2000" spc="15" dirty="0">
                <a:solidFill>
                  <a:srgbClr val="FFFFFF"/>
                </a:solidFill>
                <a:latin typeface="Times New Roman"/>
                <a:cs typeface="Times New Roman"/>
              </a:rPr>
              <a:t> </a:t>
            </a:r>
            <a:r>
              <a:rPr sz="2000" dirty="0">
                <a:solidFill>
                  <a:srgbClr val="FFFFFF"/>
                </a:solidFill>
                <a:latin typeface="Verdana"/>
                <a:cs typeface="Verdana"/>
              </a:rPr>
              <a:t>of</a:t>
            </a:r>
            <a:r>
              <a:rPr sz="2000" spc="15" dirty="0">
                <a:solidFill>
                  <a:srgbClr val="FFFFFF"/>
                </a:solidFill>
                <a:latin typeface="Times New Roman"/>
                <a:cs typeface="Times New Roman"/>
              </a:rPr>
              <a:t> </a:t>
            </a:r>
            <a:r>
              <a:rPr sz="2000" spc="-70" dirty="0">
                <a:solidFill>
                  <a:srgbClr val="FFFFFF"/>
                </a:solidFill>
                <a:latin typeface="Verdana"/>
                <a:cs typeface="Verdana"/>
              </a:rPr>
              <a:t>measures</a:t>
            </a:r>
            <a:r>
              <a:rPr sz="2000" spc="-40" dirty="0">
                <a:solidFill>
                  <a:srgbClr val="FFFFFF"/>
                </a:solidFill>
                <a:latin typeface="Times New Roman"/>
                <a:cs typeface="Times New Roman"/>
              </a:rPr>
              <a:t> </a:t>
            </a:r>
            <a:r>
              <a:rPr sz="2000" dirty="0">
                <a:solidFill>
                  <a:srgbClr val="FFFFFF"/>
                </a:solidFill>
                <a:latin typeface="Verdana"/>
                <a:cs typeface="Verdana"/>
              </a:rPr>
              <a:t>taken</a:t>
            </a:r>
            <a:r>
              <a:rPr sz="2000" spc="40" dirty="0">
                <a:solidFill>
                  <a:srgbClr val="FFFFFF"/>
                </a:solidFill>
                <a:latin typeface="Times New Roman"/>
                <a:cs typeface="Times New Roman"/>
              </a:rPr>
              <a:t> </a:t>
            </a:r>
            <a:r>
              <a:rPr sz="2000" dirty="0">
                <a:solidFill>
                  <a:srgbClr val="FFFFFF"/>
                </a:solidFill>
                <a:latin typeface="Verdana"/>
                <a:cs typeface="Verdana"/>
              </a:rPr>
              <a:t>to</a:t>
            </a:r>
            <a:r>
              <a:rPr sz="2000" spc="45" dirty="0">
                <a:solidFill>
                  <a:srgbClr val="FFFFFF"/>
                </a:solidFill>
                <a:latin typeface="Times New Roman"/>
                <a:cs typeface="Times New Roman"/>
              </a:rPr>
              <a:t> </a:t>
            </a:r>
            <a:r>
              <a:rPr sz="2000" dirty="0">
                <a:solidFill>
                  <a:srgbClr val="FFFFFF"/>
                </a:solidFill>
                <a:latin typeface="Verdana"/>
                <a:cs typeface="Verdana"/>
              </a:rPr>
              <a:t>regulate</a:t>
            </a:r>
            <a:r>
              <a:rPr sz="2000" spc="-85" dirty="0">
                <a:solidFill>
                  <a:srgbClr val="FFFFFF"/>
                </a:solidFill>
                <a:latin typeface="Times New Roman"/>
                <a:cs typeface="Times New Roman"/>
              </a:rPr>
              <a:t> </a:t>
            </a:r>
            <a:r>
              <a:rPr sz="2000" dirty="0">
                <a:solidFill>
                  <a:srgbClr val="FFFFFF"/>
                </a:solidFill>
                <a:latin typeface="Verdana"/>
                <a:cs typeface="Verdana"/>
              </a:rPr>
              <a:t>the</a:t>
            </a:r>
            <a:r>
              <a:rPr sz="2000" spc="10" dirty="0">
                <a:solidFill>
                  <a:srgbClr val="FFFFFF"/>
                </a:solidFill>
                <a:latin typeface="Times New Roman"/>
                <a:cs typeface="Times New Roman"/>
              </a:rPr>
              <a:t> </a:t>
            </a:r>
            <a:r>
              <a:rPr sz="2000" dirty="0">
                <a:solidFill>
                  <a:srgbClr val="FFFFFF"/>
                </a:solidFill>
                <a:latin typeface="Verdana"/>
                <a:cs typeface="Verdana"/>
              </a:rPr>
              <a:t>amount</a:t>
            </a:r>
            <a:r>
              <a:rPr sz="2000" spc="-85" dirty="0">
                <a:solidFill>
                  <a:srgbClr val="FFFFFF"/>
                </a:solidFill>
                <a:latin typeface="Times New Roman"/>
                <a:cs typeface="Times New Roman"/>
              </a:rPr>
              <a:t> </a:t>
            </a:r>
            <a:r>
              <a:rPr sz="2000" dirty="0">
                <a:solidFill>
                  <a:srgbClr val="FFFFFF"/>
                </a:solidFill>
                <a:latin typeface="Verdana"/>
                <a:cs typeface="Verdana"/>
              </a:rPr>
              <a:t>of</a:t>
            </a:r>
            <a:r>
              <a:rPr sz="2000" spc="15" dirty="0">
                <a:solidFill>
                  <a:srgbClr val="FFFFFF"/>
                </a:solidFill>
                <a:latin typeface="Times New Roman"/>
                <a:cs typeface="Times New Roman"/>
              </a:rPr>
              <a:t> </a:t>
            </a:r>
            <a:r>
              <a:rPr sz="2000" spc="85" dirty="0">
                <a:solidFill>
                  <a:srgbClr val="FFFFFF"/>
                </a:solidFill>
                <a:latin typeface="Verdana"/>
                <a:cs typeface="Verdana"/>
              </a:rPr>
              <a:t>data</a:t>
            </a:r>
            <a:r>
              <a:rPr sz="2000" spc="-10" dirty="0">
                <a:solidFill>
                  <a:srgbClr val="FFFFFF"/>
                </a:solidFill>
                <a:latin typeface="Times New Roman"/>
                <a:cs typeface="Times New Roman"/>
              </a:rPr>
              <a:t> </a:t>
            </a:r>
            <a:r>
              <a:rPr sz="2000" dirty="0">
                <a:solidFill>
                  <a:srgbClr val="FFFFFF"/>
                </a:solidFill>
                <a:latin typeface="Verdana"/>
                <a:cs typeface="Verdana"/>
              </a:rPr>
              <a:t>that</a:t>
            </a:r>
            <a:r>
              <a:rPr sz="2000" spc="-35" dirty="0">
                <a:solidFill>
                  <a:srgbClr val="FFFFFF"/>
                </a:solidFill>
                <a:latin typeface="Times New Roman"/>
                <a:cs typeface="Times New Roman"/>
              </a:rPr>
              <a:t> </a:t>
            </a:r>
            <a:r>
              <a:rPr sz="2000" spc="114" dirty="0">
                <a:solidFill>
                  <a:srgbClr val="FFFFFF"/>
                </a:solidFill>
                <a:latin typeface="Verdana"/>
                <a:cs typeface="Verdana"/>
              </a:rPr>
              <a:t>a</a:t>
            </a:r>
            <a:r>
              <a:rPr sz="2000" spc="114" dirty="0">
                <a:solidFill>
                  <a:srgbClr val="FFFFFF"/>
                </a:solidFill>
                <a:latin typeface="Times New Roman"/>
                <a:cs typeface="Times New Roman"/>
              </a:rPr>
              <a:t> </a:t>
            </a:r>
            <a:r>
              <a:rPr sz="2000" spc="-25" dirty="0">
                <a:solidFill>
                  <a:srgbClr val="FFFFFF"/>
                </a:solidFill>
                <a:latin typeface="Verdana"/>
                <a:cs typeface="Verdana"/>
              </a:rPr>
              <a:t>sender</a:t>
            </a:r>
            <a:r>
              <a:rPr sz="2000" spc="-65" dirty="0">
                <a:solidFill>
                  <a:srgbClr val="FFFFFF"/>
                </a:solidFill>
                <a:latin typeface="Times New Roman"/>
                <a:cs typeface="Times New Roman"/>
              </a:rPr>
              <a:t> </a:t>
            </a:r>
            <a:r>
              <a:rPr sz="2000" spc="-60" dirty="0">
                <a:solidFill>
                  <a:srgbClr val="FFFFFF"/>
                </a:solidFill>
                <a:latin typeface="Verdana"/>
                <a:cs typeface="Verdana"/>
              </a:rPr>
              <a:t>sends</a:t>
            </a:r>
            <a:r>
              <a:rPr sz="2000" spc="-20" dirty="0">
                <a:solidFill>
                  <a:srgbClr val="FFFFFF"/>
                </a:solidFill>
                <a:latin typeface="Times New Roman"/>
                <a:cs typeface="Times New Roman"/>
              </a:rPr>
              <a:t> </a:t>
            </a:r>
            <a:r>
              <a:rPr sz="2000" spc="-10" dirty="0">
                <a:solidFill>
                  <a:srgbClr val="FFFFFF"/>
                </a:solidFill>
                <a:latin typeface="Verdana"/>
                <a:cs typeface="Verdana"/>
              </a:rPr>
              <a:t>so</a:t>
            </a:r>
            <a:r>
              <a:rPr sz="2000" spc="10" dirty="0">
                <a:solidFill>
                  <a:srgbClr val="FFFFFF"/>
                </a:solidFill>
                <a:latin typeface="Times New Roman"/>
                <a:cs typeface="Times New Roman"/>
              </a:rPr>
              <a:t> </a:t>
            </a:r>
            <a:r>
              <a:rPr sz="2000" dirty="0">
                <a:solidFill>
                  <a:srgbClr val="FFFFFF"/>
                </a:solidFill>
                <a:latin typeface="Verdana"/>
                <a:cs typeface="Verdana"/>
              </a:rPr>
              <a:t>that</a:t>
            </a:r>
            <a:r>
              <a:rPr sz="2000" spc="-20" dirty="0">
                <a:solidFill>
                  <a:srgbClr val="FFFFFF"/>
                </a:solidFill>
                <a:latin typeface="Times New Roman"/>
                <a:cs typeface="Times New Roman"/>
              </a:rPr>
              <a:t> </a:t>
            </a:r>
            <a:r>
              <a:rPr sz="2000" spc="165" dirty="0">
                <a:solidFill>
                  <a:srgbClr val="FFFFFF"/>
                </a:solidFill>
                <a:latin typeface="Verdana"/>
                <a:cs typeface="Verdana"/>
              </a:rPr>
              <a:t>a</a:t>
            </a:r>
            <a:r>
              <a:rPr sz="2000" spc="5" dirty="0">
                <a:solidFill>
                  <a:srgbClr val="FFFFFF"/>
                </a:solidFill>
                <a:latin typeface="Times New Roman"/>
                <a:cs typeface="Times New Roman"/>
              </a:rPr>
              <a:t> </a:t>
            </a:r>
            <a:r>
              <a:rPr sz="2000" spc="-55" dirty="0">
                <a:solidFill>
                  <a:srgbClr val="FFFFFF"/>
                </a:solidFill>
                <a:latin typeface="Verdana"/>
                <a:cs typeface="Verdana"/>
              </a:rPr>
              <a:t>fast</a:t>
            </a:r>
            <a:r>
              <a:rPr sz="2000" spc="-15" dirty="0">
                <a:solidFill>
                  <a:srgbClr val="FFFFFF"/>
                </a:solidFill>
                <a:latin typeface="Times New Roman"/>
                <a:cs typeface="Times New Roman"/>
              </a:rPr>
              <a:t> </a:t>
            </a:r>
            <a:r>
              <a:rPr sz="2000" spc="-25" dirty="0">
                <a:solidFill>
                  <a:srgbClr val="FFFFFF"/>
                </a:solidFill>
                <a:latin typeface="Verdana"/>
                <a:cs typeface="Verdana"/>
              </a:rPr>
              <a:t>sender</a:t>
            </a:r>
            <a:r>
              <a:rPr sz="2000" spc="-40" dirty="0">
                <a:solidFill>
                  <a:srgbClr val="FFFFFF"/>
                </a:solidFill>
                <a:latin typeface="Times New Roman"/>
                <a:cs typeface="Times New Roman"/>
              </a:rPr>
              <a:t> </a:t>
            </a:r>
            <a:r>
              <a:rPr sz="2000" dirty="0">
                <a:solidFill>
                  <a:srgbClr val="FFFFFF"/>
                </a:solidFill>
                <a:latin typeface="Verdana"/>
                <a:cs typeface="Verdana"/>
              </a:rPr>
              <a:t>does</a:t>
            </a:r>
            <a:r>
              <a:rPr sz="2000" spc="-25" dirty="0">
                <a:solidFill>
                  <a:srgbClr val="FFFFFF"/>
                </a:solidFill>
                <a:latin typeface="Times New Roman"/>
                <a:cs typeface="Times New Roman"/>
              </a:rPr>
              <a:t> </a:t>
            </a:r>
            <a:r>
              <a:rPr sz="2000" dirty="0">
                <a:solidFill>
                  <a:srgbClr val="FFFFFF"/>
                </a:solidFill>
                <a:latin typeface="Verdana"/>
                <a:cs typeface="Verdana"/>
              </a:rPr>
              <a:t>not</a:t>
            </a:r>
            <a:r>
              <a:rPr sz="2000" spc="-65" dirty="0">
                <a:solidFill>
                  <a:srgbClr val="FFFFFF"/>
                </a:solidFill>
                <a:latin typeface="Times New Roman"/>
                <a:cs typeface="Times New Roman"/>
              </a:rPr>
              <a:t> </a:t>
            </a:r>
            <a:r>
              <a:rPr sz="2000" spc="-25" dirty="0">
                <a:solidFill>
                  <a:srgbClr val="FFFFFF"/>
                </a:solidFill>
                <a:latin typeface="Verdana"/>
                <a:cs typeface="Verdana"/>
              </a:rPr>
              <a:t>overwhelm</a:t>
            </a:r>
            <a:r>
              <a:rPr sz="2000" spc="-100" dirty="0">
                <a:solidFill>
                  <a:srgbClr val="FFFFFF"/>
                </a:solidFill>
                <a:latin typeface="Times New Roman"/>
                <a:cs typeface="Times New Roman"/>
              </a:rPr>
              <a:t> </a:t>
            </a:r>
            <a:r>
              <a:rPr sz="2000" spc="165" dirty="0">
                <a:solidFill>
                  <a:srgbClr val="FFFFFF"/>
                </a:solidFill>
                <a:latin typeface="Verdana"/>
                <a:cs typeface="Verdana"/>
              </a:rPr>
              <a:t>a</a:t>
            </a:r>
            <a:r>
              <a:rPr sz="2000" spc="5" dirty="0">
                <a:solidFill>
                  <a:srgbClr val="FFFFFF"/>
                </a:solidFill>
                <a:latin typeface="Times New Roman"/>
                <a:cs typeface="Times New Roman"/>
              </a:rPr>
              <a:t> </a:t>
            </a:r>
            <a:r>
              <a:rPr sz="2000" spc="-20" dirty="0">
                <a:solidFill>
                  <a:srgbClr val="FFFFFF"/>
                </a:solidFill>
                <a:latin typeface="Verdana"/>
                <a:cs typeface="Verdana"/>
              </a:rPr>
              <a:t>slow</a:t>
            </a:r>
            <a:r>
              <a:rPr sz="2000" spc="-20" dirty="0">
                <a:solidFill>
                  <a:srgbClr val="FFFFFF"/>
                </a:solidFill>
                <a:latin typeface="Times New Roman"/>
                <a:cs typeface="Times New Roman"/>
              </a:rPr>
              <a:t> </a:t>
            </a:r>
            <a:r>
              <a:rPr sz="2000" spc="-10" dirty="0">
                <a:solidFill>
                  <a:srgbClr val="FFFFFF"/>
                </a:solidFill>
                <a:latin typeface="Verdana"/>
                <a:cs typeface="Verdana"/>
              </a:rPr>
              <a:t>receiver.</a:t>
            </a:r>
            <a:endParaRPr sz="2000">
              <a:latin typeface="Verdana"/>
              <a:cs typeface="Verdana"/>
            </a:endParaRPr>
          </a:p>
          <a:p>
            <a:pPr marL="12700">
              <a:lnSpc>
                <a:spcPct val="100000"/>
              </a:lnSpc>
              <a:spcBef>
                <a:spcPts val="96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20" dirty="0">
                <a:solidFill>
                  <a:srgbClr val="FFFFFF"/>
                </a:solidFill>
                <a:latin typeface="Verdana"/>
                <a:cs typeface="Verdana"/>
              </a:rPr>
              <a:t>Flow</a:t>
            </a:r>
            <a:r>
              <a:rPr sz="2000" spc="-65" dirty="0">
                <a:solidFill>
                  <a:srgbClr val="FFFFFF"/>
                </a:solidFill>
                <a:latin typeface="Times New Roman"/>
                <a:cs typeface="Times New Roman"/>
              </a:rPr>
              <a:t> </a:t>
            </a:r>
            <a:r>
              <a:rPr sz="2000" dirty="0">
                <a:solidFill>
                  <a:srgbClr val="FFFFFF"/>
                </a:solidFill>
                <a:latin typeface="Verdana"/>
                <a:cs typeface="Verdana"/>
              </a:rPr>
              <a:t>control</a:t>
            </a:r>
            <a:r>
              <a:rPr sz="2000" spc="-65" dirty="0">
                <a:solidFill>
                  <a:srgbClr val="FFFFFF"/>
                </a:solidFill>
                <a:latin typeface="Times New Roman"/>
                <a:cs typeface="Times New Roman"/>
              </a:rPr>
              <a:t> </a:t>
            </a:r>
            <a:r>
              <a:rPr sz="2000" spc="-125" dirty="0">
                <a:solidFill>
                  <a:srgbClr val="FFFFFF"/>
                </a:solidFill>
                <a:latin typeface="Verdana"/>
                <a:cs typeface="Verdana"/>
              </a:rPr>
              <a:t>restricts</a:t>
            </a:r>
            <a:r>
              <a:rPr sz="2000" spc="-40" dirty="0">
                <a:solidFill>
                  <a:srgbClr val="FFFFFF"/>
                </a:solidFill>
                <a:latin typeface="Times New Roman"/>
                <a:cs typeface="Times New Roman"/>
              </a:rPr>
              <a:t> </a:t>
            </a:r>
            <a:r>
              <a:rPr sz="2000" dirty="0">
                <a:solidFill>
                  <a:srgbClr val="FFFFFF"/>
                </a:solidFill>
                <a:latin typeface="Verdana"/>
                <a:cs typeface="Verdana"/>
              </a:rPr>
              <a:t>the</a:t>
            </a:r>
            <a:r>
              <a:rPr sz="2000" spc="-15" dirty="0">
                <a:solidFill>
                  <a:srgbClr val="FFFFFF"/>
                </a:solidFill>
                <a:latin typeface="Times New Roman"/>
                <a:cs typeface="Times New Roman"/>
              </a:rPr>
              <a:t> </a:t>
            </a:r>
            <a:r>
              <a:rPr sz="2000" spc="-20" dirty="0">
                <a:solidFill>
                  <a:srgbClr val="FFFFFF"/>
                </a:solidFill>
                <a:latin typeface="Verdana"/>
                <a:cs typeface="Verdana"/>
              </a:rPr>
              <a:t>number</a:t>
            </a:r>
            <a:r>
              <a:rPr sz="2000" spc="-75" dirty="0">
                <a:solidFill>
                  <a:srgbClr val="FFFFFF"/>
                </a:solidFill>
                <a:latin typeface="Times New Roman"/>
                <a:cs typeface="Times New Roman"/>
              </a:rPr>
              <a:t> </a:t>
            </a:r>
            <a:r>
              <a:rPr sz="2000" dirty="0">
                <a:solidFill>
                  <a:srgbClr val="FFFFFF"/>
                </a:solidFill>
                <a:latin typeface="Verdana"/>
                <a:cs typeface="Verdana"/>
              </a:rPr>
              <a:t>of</a:t>
            </a:r>
            <a:r>
              <a:rPr sz="2000" spc="-10" dirty="0">
                <a:solidFill>
                  <a:srgbClr val="FFFFFF"/>
                </a:solidFill>
                <a:latin typeface="Times New Roman"/>
                <a:cs typeface="Times New Roman"/>
              </a:rPr>
              <a:t> </a:t>
            </a:r>
            <a:r>
              <a:rPr sz="2000" spc="-50" dirty="0">
                <a:solidFill>
                  <a:srgbClr val="FFFFFF"/>
                </a:solidFill>
                <a:latin typeface="Verdana"/>
                <a:cs typeface="Verdana"/>
              </a:rPr>
              <a:t>frames</a:t>
            </a:r>
            <a:r>
              <a:rPr sz="2000" spc="-15" dirty="0">
                <a:solidFill>
                  <a:srgbClr val="FFFFFF"/>
                </a:solidFill>
                <a:latin typeface="Times New Roman"/>
                <a:cs typeface="Times New Roman"/>
              </a:rPr>
              <a:t> </a:t>
            </a:r>
            <a:r>
              <a:rPr sz="2000" dirty="0">
                <a:solidFill>
                  <a:srgbClr val="FFFFFF"/>
                </a:solidFill>
                <a:latin typeface="Verdana"/>
                <a:cs typeface="Verdana"/>
              </a:rPr>
              <a:t>the</a:t>
            </a:r>
            <a:r>
              <a:rPr sz="2000" spc="-15" dirty="0">
                <a:solidFill>
                  <a:srgbClr val="FFFFFF"/>
                </a:solidFill>
                <a:latin typeface="Times New Roman"/>
                <a:cs typeface="Times New Roman"/>
              </a:rPr>
              <a:t> </a:t>
            </a:r>
            <a:r>
              <a:rPr sz="2000" spc="-20" dirty="0">
                <a:solidFill>
                  <a:srgbClr val="FFFFFF"/>
                </a:solidFill>
                <a:latin typeface="Verdana"/>
                <a:cs typeface="Verdana"/>
              </a:rPr>
              <a:t>sender</a:t>
            </a:r>
            <a:r>
              <a:rPr sz="2000" spc="15" dirty="0">
                <a:solidFill>
                  <a:srgbClr val="FFFFFF"/>
                </a:solidFill>
                <a:latin typeface="Times New Roman"/>
                <a:cs typeface="Times New Roman"/>
              </a:rPr>
              <a:t> </a:t>
            </a:r>
            <a:r>
              <a:rPr sz="2000" spc="125" dirty="0">
                <a:solidFill>
                  <a:srgbClr val="FFFFFF"/>
                </a:solidFill>
                <a:latin typeface="Verdana"/>
                <a:cs typeface="Verdana"/>
              </a:rPr>
              <a:t>can</a:t>
            </a:r>
            <a:r>
              <a:rPr sz="2000" spc="-30" dirty="0">
                <a:solidFill>
                  <a:srgbClr val="FFFFFF"/>
                </a:solidFill>
                <a:latin typeface="Times New Roman"/>
                <a:cs typeface="Times New Roman"/>
              </a:rPr>
              <a:t> </a:t>
            </a:r>
            <a:r>
              <a:rPr sz="2000" spc="-20" dirty="0">
                <a:solidFill>
                  <a:srgbClr val="FFFFFF"/>
                </a:solidFill>
                <a:latin typeface="Verdana"/>
                <a:cs typeface="Verdana"/>
              </a:rPr>
              <a:t>send</a:t>
            </a:r>
            <a:endParaRPr sz="2000">
              <a:latin typeface="Verdana"/>
              <a:cs typeface="Verdana"/>
            </a:endParaRPr>
          </a:p>
          <a:p>
            <a:pPr marL="353695">
              <a:lnSpc>
                <a:spcPct val="100000"/>
              </a:lnSpc>
              <a:spcBef>
                <a:spcPts val="5"/>
              </a:spcBef>
            </a:pPr>
            <a:r>
              <a:rPr sz="2000" dirty="0">
                <a:solidFill>
                  <a:srgbClr val="FFFFFF"/>
                </a:solidFill>
                <a:latin typeface="Verdana"/>
                <a:cs typeface="Verdana"/>
              </a:rPr>
              <a:t>before</a:t>
            </a:r>
            <a:r>
              <a:rPr sz="2000" spc="5" dirty="0">
                <a:solidFill>
                  <a:srgbClr val="FFFFFF"/>
                </a:solidFill>
                <a:latin typeface="Times New Roman"/>
                <a:cs typeface="Times New Roman"/>
              </a:rPr>
              <a:t> </a:t>
            </a:r>
            <a:r>
              <a:rPr sz="2000" spc="-95" dirty="0">
                <a:solidFill>
                  <a:srgbClr val="FFFFFF"/>
                </a:solidFill>
                <a:latin typeface="Verdana"/>
                <a:cs typeface="Verdana"/>
              </a:rPr>
              <a:t>it</a:t>
            </a:r>
            <a:r>
              <a:rPr sz="2000" spc="60" dirty="0">
                <a:solidFill>
                  <a:srgbClr val="FFFFFF"/>
                </a:solidFill>
                <a:latin typeface="Times New Roman"/>
                <a:cs typeface="Times New Roman"/>
              </a:rPr>
              <a:t> </a:t>
            </a:r>
            <a:r>
              <a:rPr sz="2000" spc="-60" dirty="0">
                <a:solidFill>
                  <a:srgbClr val="FFFFFF"/>
                </a:solidFill>
                <a:latin typeface="Verdana"/>
                <a:cs typeface="Verdana"/>
              </a:rPr>
              <a:t>waits</a:t>
            </a:r>
            <a:r>
              <a:rPr sz="2000" spc="55" dirty="0">
                <a:solidFill>
                  <a:srgbClr val="FFFFFF"/>
                </a:solidFill>
                <a:latin typeface="Times New Roman"/>
                <a:cs typeface="Times New Roman"/>
              </a:rPr>
              <a:t> </a:t>
            </a:r>
            <a:r>
              <a:rPr sz="2000" spc="-45" dirty="0">
                <a:solidFill>
                  <a:srgbClr val="FFFFFF"/>
                </a:solidFill>
                <a:latin typeface="Verdana"/>
                <a:cs typeface="Verdana"/>
              </a:rPr>
              <a:t>for</a:t>
            </a:r>
            <a:r>
              <a:rPr sz="2000" spc="40" dirty="0">
                <a:solidFill>
                  <a:srgbClr val="FFFFFF"/>
                </a:solidFill>
                <a:latin typeface="Times New Roman"/>
                <a:cs typeface="Times New Roman"/>
              </a:rPr>
              <a:t> </a:t>
            </a:r>
            <a:r>
              <a:rPr sz="2000" spc="70" dirty="0">
                <a:solidFill>
                  <a:srgbClr val="FFFFFF"/>
                </a:solidFill>
                <a:latin typeface="Verdana"/>
                <a:cs typeface="Verdana"/>
              </a:rPr>
              <a:t>an</a:t>
            </a:r>
            <a:r>
              <a:rPr sz="2000" spc="40" dirty="0">
                <a:solidFill>
                  <a:srgbClr val="FFFFFF"/>
                </a:solidFill>
                <a:latin typeface="Times New Roman"/>
                <a:cs typeface="Times New Roman"/>
              </a:rPr>
              <a:t> </a:t>
            </a:r>
            <a:r>
              <a:rPr sz="2000" dirty="0">
                <a:solidFill>
                  <a:srgbClr val="FFFFFF"/>
                </a:solidFill>
                <a:latin typeface="Verdana"/>
                <a:cs typeface="Verdana"/>
              </a:rPr>
              <a:t>acknowledgment</a:t>
            </a:r>
            <a:r>
              <a:rPr sz="2000" spc="5" dirty="0">
                <a:solidFill>
                  <a:srgbClr val="FFFFFF"/>
                </a:solidFill>
                <a:latin typeface="Times New Roman"/>
                <a:cs typeface="Times New Roman"/>
              </a:rPr>
              <a:t> </a:t>
            </a:r>
            <a:r>
              <a:rPr sz="2000" spc="-65" dirty="0">
                <a:solidFill>
                  <a:srgbClr val="FFFFFF"/>
                </a:solidFill>
                <a:latin typeface="Verdana"/>
                <a:cs typeface="Verdana"/>
              </a:rPr>
              <a:t>from</a:t>
            </a:r>
            <a:r>
              <a:rPr sz="2000" dirty="0">
                <a:solidFill>
                  <a:srgbClr val="FFFFFF"/>
                </a:solidFill>
                <a:latin typeface="Times New Roman"/>
                <a:cs typeface="Times New Roman"/>
              </a:rPr>
              <a:t> </a:t>
            </a:r>
            <a:r>
              <a:rPr sz="2000" dirty="0">
                <a:solidFill>
                  <a:srgbClr val="FFFFFF"/>
                </a:solidFill>
                <a:latin typeface="Verdana"/>
                <a:cs typeface="Verdana"/>
              </a:rPr>
              <a:t>the</a:t>
            </a:r>
            <a:r>
              <a:rPr sz="2000" spc="60" dirty="0">
                <a:solidFill>
                  <a:srgbClr val="FFFFFF"/>
                </a:solidFill>
                <a:latin typeface="Times New Roman"/>
                <a:cs typeface="Times New Roman"/>
              </a:rPr>
              <a:t> </a:t>
            </a:r>
            <a:r>
              <a:rPr sz="2000" spc="-10" dirty="0">
                <a:solidFill>
                  <a:srgbClr val="FFFFFF"/>
                </a:solidFill>
                <a:latin typeface="Verdana"/>
                <a:cs typeface="Verdana"/>
              </a:rPr>
              <a:t>receiver.</a:t>
            </a:r>
            <a:endParaRPr sz="2000">
              <a:latin typeface="Verdana"/>
              <a:cs typeface="Verdana"/>
            </a:endParaRPr>
          </a:p>
        </p:txBody>
      </p:sp>
      <p:pic>
        <p:nvPicPr>
          <p:cNvPr id="4" name="object 4"/>
          <p:cNvPicPr/>
          <p:nvPr/>
        </p:nvPicPr>
        <p:blipFill>
          <a:blip r:embed="rId2" cstate="print"/>
          <a:stretch>
            <a:fillRect/>
          </a:stretch>
        </p:blipFill>
        <p:spPr>
          <a:xfrm>
            <a:off x="10781020" y="1551431"/>
            <a:ext cx="132466" cy="2070110"/>
          </a:xfrm>
          <a:prstGeom prst="rect">
            <a:avLst/>
          </a:prstGeom>
        </p:spPr>
      </p:pic>
      <p:sp>
        <p:nvSpPr>
          <p:cNvPr id="5" name="object 5"/>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10</a:t>
            </a:r>
            <a:endParaRPr sz="2750">
              <a:latin typeface="Verdana"/>
              <a:cs typeface="Verdana"/>
            </a:endParaRPr>
          </a:p>
        </p:txBody>
      </p:sp>
      <p:sp>
        <p:nvSpPr>
          <p:cNvPr id="8" name="Slide Number Placeholder 7">
            <a:extLst>
              <a:ext uri="{FF2B5EF4-FFF2-40B4-BE49-F238E27FC236}">
                <a16:creationId xmlns:a16="http://schemas.microsoft.com/office/drawing/2014/main" id="{90D2E33A-2F3F-79B9-B370-0A2D897C1151}"/>
              </a:ext>
            </a:extLst>
          </p:cNvPr>
          <p:cNvSpPr>
            <a:spLocks noGrp="1"/>
          </p:cNvSpPr>
          <p:nvPr>
            <p:ph type="sldNum" sz="quarter" idx="12"/>
          </p:nvPr>
        </p:nvSpPr>
        <p:spPr/>
        <p:txBody>
          <a:bodyPr/>
          <a:lstStyle/>
          <a:p>
            <a:fld id="{CC35A254-4A35-4A19-8176-D3942D5E59E5}"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50" dirty="0"/>
              <a:t>Flow</a:t>
            </a:r>
            <a:r>
              <a:rPr spc="-215" dirty="0">
                <a:latin typeface="Times New Roman"/>
                <a:cs typeface="Times New Roman"/>
              </a:rPr>
              <a:t> </a:t>
            </a:r>
            <a:r>
              <a:rPr spc="-10" dirty="0"/>
              <a:t>Control</a:t>
            </a:r>
            <a:r>
              <a:rPr spc="-180" dirty="0">
                <a:latin typeface="Times New Roman"/>
                <a:cs typeface="Times New Roman"/>
              </a:rPr>
              <a:t> </a:t>
            </a:r>
            <a:r>
              <a:rPr spc="-65" dirty="0"/>
              <a:t>Techniques</a:t>
            </a:r>
            <a:r>
              <a:rPr spc="-195" dirty="0">
                <a:latin typeface="Times New Roman"/>
                <a:cs typeface="Times New Roman"/>
              </a:rPr>
              <a:t> </a:t>
            </a:r>
            <a:r>
              <a:rPr spc="-85" dirty="0"/>
              <a:t>in</a:t>
            </a:r>
            <a:r>
              <a:rPr spc="-120" dirty="0">
                <a:latin typeface="Times New Roman"/>
                <a:cs typeface="Times New Roman"/>
              </a:rPr>
              <a:t> </a:t>
            </a:r>
            <a:r>
              <a:rPr spc="-330" dirty="0"/>
              <a:t>DLL</a:t>
            </a:r>
          </a:p>
        </p:txBody>
      </p:sp>
      <p:sp>
        <p:nvSpPr>
          <p:cNvPr id="9" name="Content Placeholder 8">
            <a:extLst>
              <a:ext uri="{FF2B5EF4-FFF2-40B4-BE49-F238E27FC236}">
                <a16:creationId xmlns:a16="http://schemas.microsoft.com/office/drawing/2014/main" id="{47928C45-0DDE-99FE-688F-C928D5D0104D}"/>
              </a:ext>
            </a:extLst>
          </p:cNvPr>
          <p:cNvSpPr>
            <a:spLocks noGrp="1"/>
          </p:cNvSpPr>
          <p:nvPr>
            <p:ph idx="1"/>
          </p:nvPr>
        </p:nvSpPr>
        <p:spPr/>
        <p:txBody>
          <a:bodyPr>
            <a:normAutofit/>
          </a:bodyPr>
          <a:lstStyle/>
          <a:p>
            <a:pPr>
              <a:spcBef>
                <a:spcPts val="1105"/>
              </a:spcBef>
              <a:tabLst>
                <a:tab pos="353695" algn="l"/>
              </a:tabLst>
            </a:pPr>
            <a:r>
              <a:rPr lang="en-US" spc="95" dirty="0">
                <a:latin typeface="+mn-lt"/>
                <a:cs typeface="Lucida Sans Unicode"/>
              </a:rPr>
              <a:t>Noiseless Channel</a:t>
            </a:r>
          </a:p>
          <a:p>
            <a:pPr marL="412750" lvl="1">
              <a:spcBef>
                <a:spcPts val="1105"/>
              </a:spcBef>
              <a:tabLst>
                <a:tab pos="353695" algn="l"/>
              </a:tabLst>
            </a:pPr>
            <a:r>
              <a:rPr lang="en-US" spc="-100" dirty="0">
                <a:latin typeface="+mn-lt"/>
                <a:cs typeface="Verdana"/>
              </a:rPr>
              <a:t>Stop-</a:t>
            </a:r>
            <a:r>
              <a:rPr lang="en-US" dirty="0">
                <a:latin typeface="+mn-lt"/>
                <a:cs typeface="Verdana"/>
              </a:rPr>
              <a:t>and-</a:t>
            </a:r>
            <a:r>
              <a:rPr lang="en-US" spc="-25" dirty="0">
                <a:latin typeface="+mn-lt"/>
                <a:cs typeface="Verdana"/>
              </a:rPr>
              <a:t>wait</a:t>
            </a:r>
            <a:r>
              <a:rPr lang="en-US" spc="-15" dirty="0">
                <a:latin typeface="+mn-lt"/>
                <a:cs typeface="Times New Roman"/>
              </a:rPr>
              <a:t> </a:t>
            </a:r>
          </a:p>
          <a:p>
            <a:pPr marL="12700">
              <a:spcBef>
                <a:spcPts val="1105"/>
              </a:spcBef>
              <a:tabLst>
                <a:tab pos="353695" algn="l"/>
              </a:tabLst>
            </a:pPr>
            <a:r>
              <a:rPr lang="en-US" spc="95" dirty="0">
                <a:latin typeface="+mn-lt"/>
                <a:cs typeface="Lucida Sans Unicode"/>
              </a:rPr>
              <a:t>Noisy Channel</a:t>
            </a:r>
            <a:endParaRPr lang="en-US" spc="-15" dirty="0">
              <a:latin typeface="+mn-lt"/>
              <a:cs typeface="Times New Roman"/>
            </a:endParaRPr>
          </a:p>
          <a:p>
            <a:pPr marL="412750" lvl="1">
              <a:spcBef>
                <a:spcPts val="1105"/>
              </a:spcBef>
              <a:tabLst>
                <a:tab pos="353695" algn="l"/>
              </a:tabLst>
            </a:pPr>
            <a:r>
              <a:rPr lang="en-US" spc="-100" dirty="0">
                <a:latin typeface="+mn-lt"/>
                <a:cs typeface="Verdana"/>
              </a:rPr>
              <a:t>Stop-</a:t>
            </a:r>
            <a:r>
              <a:rPr lang="en-US" dirty="0">
                <a:latin typeface="+mn-lt"/>
                <a:cs typeface="Verdana"/>
              </a:rPr>
              <a:t>and-</a:t>
            </a:r>
            <a:r>
              <a:rPr lang="en-US" spc="-25" dirty="0">
                <a:latin typeface="+mn-lt"/>
                <a:cs typeface="Verdana"/>
              </a:rPr>
              <a:t>wait</a:t>
            </a:r>
            <a:r>
              <a:rPr lang="en-US" spc="-15" dirty="0">
                <a:latin typeface="+mn-lt"/>
                <a:cs typeface="Times New Roman"/>
              </a:rPr>
              <a:t> </a:t>
            </a:r>
            <a:r>
              <a:rPr lang="en-US" spc="-25" dirty="0">
                <a:latin typeface="+mn-lt"/>
                <a:cs typeface="Verdana"/>
              </a:rPr>
              <a:t>ARQ</a:t>
            </a:r>
            <a:endParaRPr lang="en-US" dirty="0">
              <a:latin typeface="+mn-lt"/>
              <a:cs typeface="Verdana"/>
            </a:endParaRPr>
          </a:p>
          <a:p>
            <a:pPr marL="412750" lvl="1">
              <a:spcBef>
                <a:spcPts val="965"/>
              </a:spcBef>
              <a:tabLst>
                <a:tab pos="353695" algn="l"/>
              </a:tabLst>
            </a:pPr>
            <a:r>
              <a:rPr lang="en-US" dirty="0">
                <a:latin typeface="+mn-lt"/>
                <a:cs typeface="Verdana"/>
              </a:rPr>
              <a:t>Go-back-</a:t>
            </a:r>
            <a:r>
              <a:rPr lang="en-US" spc="-20" dirty="0">
                <a:latin typeface="+mn-lt"/>
                <a:cs typeface="Verdana"/>
              </a:rPr>
              <a:t>N</a:t>
            </a:r>
            <a:r>
              <a:rPr lang="en-US" spc="120" dirty="0">
                <a:latin typeface="+mn-lt"/>
                <a:cs typeface="Times New Roman"/>
              </a:rPr>
              <a:t> </a:t>
            </a:r>
            <a:r>
              <a:rPr lang="en-US" spc="-25" dirty="0">
                <a:latin typeface="+mn-lt"/>
                <a:cs typeface="Verdana"/>
              </a:rPr>
              <a:t>ARQ</a:t>
            </a:r>
            <a:endParaRPr lang="en-US" spc="-25" dirty="0">
              <a:latin typeface="+mn-lt"/>
              <a:cs typeface="Lucida Sans Unicode"/>
            </a:endParaRPr>
          </a:p>
          <a:p>
            <a:pPr marL="412750" lvl="1">
              <a:spcBef>
                <a:spcPts val="965"/>
              </a:spcBef>
              <a:tabLst>
                <a:tab pos="353695" algn="l"/>
              </a:tabLst>
            </a:pPr>
            <a:r>
              <a:rPr lang="en-US" spc="-20" dirty="0">
                <a:latin typeface="+mn-lt"/>
                <a:cs typeface="Verdana"/>
              </a:rPr>
              <a:t>Selective</a:t>
            </a:r>
            <a:r>
              <a:rPr lang="en-US" spc="45" dirty="0">
                <a:latin typeface="+mn-lt"/>
                <a:cs typeface="Times New Roman"/>
              </a:rPr>
              <a:t> </a:t>
            </a:r>
            <a:r>
              <a:rPr lang="en-US" dirty="0">
                <a:latin typeface="+mn-lt"/>
                <a:cs typeface="Verdana"/>
              </a:rPr>
              <a:t>Repeat</a:t>
            </a:r>
            <a:r>
              <a:rPr lang="en-US" spc="50" dirty="0">
                <a:latin typeface="+mn-lt"/>
                <a:cs typeface="Times New Roman"/>
              </a:rPr>
              <a:t> </a:t>
            </a:r>
            <a:r>
              <a:rPr lang="en-US" spc="-25" dirty="0">
                <a:latin typeface="+mn-lt"/>
                <a:cs typeface="Verdana"/>
              </a:rPr>
              <a:t>ARQ</a:t>
            </a:r>
            <a:endParaRPr lang="en-US" dirty="0">
              <a:latin typeface="+mn-lt"/>
              <a:cs typeface="Verdana"/>
            </a:endParaRPr>
          </a:p>
          <a:p>
            <a:endParaRPr lang="en-US" dirty="0">
              <a:latin typeface="+mn-lt"/>
            </a:endParaRPr>
          </a:p>
        </p:txBody>
      </p:sp>
      <p:sp>
        <p:nvSpPr>
          <p:cNvPr id="8" name="Slide Number Placeholder 7">
            <a:extLst>
              <a:ext uri="{FF2B5EF4-FFF2-40B4-BE49-F238E27FC236}">
                <a16:creationId xmlns:a16="http://schemas.microsoft.com/office/drawing/2014/main" id="{054E10EE-9A59-981B-819D-03F4725137B2}"/>
              </a:ext>
            </a:extLst>
          </p:cNvPr>
          <p:cNvSpPr>
            <a:spLocks noGrp="1"/>
          </p:cNvSpPr>
          <p:nvPr>
            <p:ph type="sldNum" sz="quarter" idx="12"/>
          </p:nvPr>
        </p:nvSpPr>
        <p:spPr/>
        <p:txBody>
          <a:bodyPr/>
          <a:lstStyle/>
          <a:p>
            <a:fld id="{CC35A254-4A35-4A19-8176-D3942D5E59E5}" type="slidenum">
              <a:rPr lang="en-US" smtClean="0"/>
              <a:t>25</a:t>
            </a:fld>
            <a:endParaRPr lang="en-US"/>
          </a:p>
        </p:txBody>
      </p:sp>
      <p:pic>
        <p:nvPicPr>
          <p:cNvPr id="4" name="object 4"/>
          <p:cNvPicPr/>
          <p:nvPr/>
        </p:nvPicPr>
        <p:blipFill>
          <a:blip r:embed="rId2" cstate="print"/>
          <a:stretch>
            <a:fillRect/>
          </a:stretch>
        </p:blipFill>
        <p:spPr>
          <a:xfrm>
            <a:off x="10781020" y="1551431"/>
            <a:ext cx="132466" cy="2070110"/>
          </a:xfrm>
          <a:prstGeom prst="rect">
            <a:avLst/>
          </a:prstGeom>
        </p:spPr>
      </p:pic>
      <p:sp>
        <p:nvSpPr>
          <p:cNvPr id="5" name="object 5"/>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11</a:t>
            </a:r>
            <a:endParaRPr sz="2750">
              <a:latin typeface="Verdana"/>
              <a:cs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225" dirty="0"/>
              <a:t>Stop-</a:t>
            </a:r>
            <a:r>
              <a:rPr spc="-10" dirty="0"/>
              <a:t>and-</a:t>
            </a:r>
            <a:r>
              <a:rPr spc="-20" dirty="0"/>
              <a:t>wait</a:t>
            </a:r>
          </a:p>
        </p:txBody>
      </p:sp>
      <p:sp>
        <p:nvSpPr>
          <p:cNvPr id="3" name="object 3"/>
          <p:cNvSpPr txBox="1"/>
          <p:nvPr/>
        </p:nvSpPr>
        <p:spPr>
          <a:xfrm>
            <a:off x="1182724" y="1956136"/>
            <a:ext cx="8576945" cy="3228975"/>
          </a:xfrm>
          <a:prstGeom prst="rect">
            <a:avLst/>
          </a:prstGeom>
        </p:spPr>
        <p:txBody>
          <a:bodyPr vert="horz" wrap="square" lIns="0" tIns="140335" rIns="0" bIns="0" rtlCol="0">
            <a:spAutoFit/>
          </a:bodyPr>
          <a:lstStyle/>
          <a:p>
            <a:pPr marL="12700">
              <a:lnSpc>
                <a:spcPct val="100000"/>
              </a:lnSpc>
              <a:spcBef>
                <a:spcPts val="110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80" dirty="0">
                <a:solidFill>
                  <a:srgbClr val="FFFFFF"/>
                </a:solidFill>
                <a:latin typeface="Verdana"/>
                <a:cs typeface="Verdana"/>
              </a:rPr>
              <a:t>For</a:t>
            </a:r>
            <a:r>
              <a:rPr sz="2000" dirty="0">
                <a:solidFill>
                  <a:srgbClr val="FFFFFF"/>
                </a:solidFill>
                <a:latin typeface="Times New Roman"/>
                <a:cs typeface="Times New Roman"/>
              </a:rPr>
              <a:t> </a:t>
            </a:r>
            <a:r>
              <a:rPr sz="2000" spc="-90" dirty="0">
                <a:solidFill>
                  <a:srgbClr val="FFFFFF"/>
                </a:solidFill>
                <a:latin typeface="Verdana"/>
                <a:cs typeface="Verdana"/>
              </a:rPr>
              <a:t>Noiseless</a:t>
            </a:r>
            <a:r>
              <a:rPr sz="2000" spc="-85" dirty="0">
                <a:solidFill>
                  <a:srgbClr val="FFFFFF"/>
                </a:solidFill>
                <a:latin typeface="Times New Roman"/>
                <a:cs typeface="Times New Roman"/>
              </a:rPr>
              <a:t> </a:t>
            </a:r>
            <a:r>
              <a:rPr sz="2000" spc="-10" dirty="0">
                <a:solidFill>
                  <a:srgbClr val="FFFFFF"/>
                </a:solidFill>
                <a:latin typeface="Verdana"/>
                <a:cs typeface="Verdana"/>
              </a:rPr>
              <a:t>channel</a:t>
            </a:r>
            <a:endParaRPr sz="2000">
              <a:latin typeface="Verdana"/>
              <a:cs typeface="Verdana"/>
            </a:endParaRPr>
          </a:p>
          <a:p>
            <a:pPr marL="12700">
              <a:lnSpc>
                <a:spcPct val="100000"/>
              </a:lnSpc>
              <a:spcBef>
                <a:spcPts val="10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50" dirty="0">
                <a:solidFill>
                  <a:srgbClr val="FFFFFF"/>
                </a:solidFill>
                <a:latin typeface="Verdana"/>
                <a:cs typeface="Verdana"/>
              </a:rPr>
              <a:t>Sender</a:t>
            </a:r>
            <a:r>
              <a:rPr sz="2000" spc="-20" dirty="0">
                <a:solidFill>
                  <a:srgbClr val="FFFFFF"/>
                </a:solidFill>
                <a:latin typeface="Times New Roman"/>
                <a:cs typeface="Times New Roman"/>
              </a:rPr>
              <a:t> </a:t>
            </a:r>
            <a:r>
              <a:rPr sz="2000" spc="-60" dirty="0">
                <a:solidFill>
                  <a:srgbClr val="FFFFFF"/>
                </a:solidFill>
                <a:latin typeface="Verdana"/>
                <a:cs typeface="Verdana"/>
              </a:rPr>
              <a:t>sends</a:t>
            </a:r>
            <a:r>
              <a:rPr sz="2000" dirty="0">
                <a:solidFill>
                  <a:srgbClr val="FFFFFF"/>
                </a:solidFill>
                <a:latin typeface="Times New Roman"/>
                <a:cs typeface="Times New Roman"/>
              </a:rPr>
              <a:t> </a:t>
            </a:r>
            <a:r>
              <a:rPr sz="2000" spc="165" dirty="0">
                <a:solidFill>
                  <a:srgbClr val="FFFFFF"/>
                </a:solidFill>
                <a:latin typeface="Verdana"/>
                <a:cs typeface="Verdana"/>
              </a:rPr>
              <a:t>a</a:t>
            </a:r>
            <a:r>
              <a:rPr sz="2000" spc="30" dirty="0">
                <a:solidFill>
                  <a:srgbClr val="FFFFFF"/>
                </a:solidFill>
                <a:latin typeface="Times New Roman"/>
                <a:cs typeface="Times New Roman"/>
              </a:rPr>
              <a:t> </a:t>
            </a:r>
            <a:r>
              <a:rPr sz="2000" spc="85" dirty="0">
                <a:solidFill>
                  <a:srgbClr val="FFFFFF"/>
                </a:solidFill>
                <a:latin typeface="Verdana"/>
                <a:cs typeface="Verdana"/>
              </a:rPr>
              <a:t>data</a:t>
            </a:r>
            <a:r>
              <a:rPr sz="2000" spc="-20" dirty="0">
                <a:solidFill>
                  <a:srgbClr val="FFFFFF"/>
                </a:solidFill>
                <a:latin typeface="Times New Roman"/>
                <a:cs typeface="Times New Roman"/>
              </a:rPr>
              <a:t> </a:t>
            </a:r>
            <a:r>
              <a:rPr sz="2000" spc="55" dirty="0">
                <a:solidFill>
                  <a:srgbClr val="FFFFFF"/>
                </a:solidFill>
                <a:latin typeface="Verdana"/>
                <a:cs typeface="Verdana"/>
              </a:rPr>
              <a:t>packet</a:t>
            </a:r>
            <a:r>
              <a:rPr sz="2000" spc="-45" dirty="0">
                <a:solidFill>
                  <a:srgbClr val="FFFFFF"/>
                </a:solidFill>
                <a:latin typeface="Times New Roman"/>
                <a:cs typeface="Times New Roman"/>
              </a:rPr>
              <a:t> </a:t>
            </a:r>
            <a:r>
              <a:rPr sz="2000" dirty="0">
                <a:solidFill>
                  <a:srgbClr val="FFFFFF"/>
                </a:solidFill>
                <a:latin typeface="Verdana"/>
                <a:cs typeface="Verdana"/>
              </a:rPr>
              <a:t>to</a:t>
            </a:r>
            <a:r>
              <a:rPr sz="2000" spc="35" dirty="0">
                <a:solidFill>
                  <a:srgbClr val="FFFFFF"/>
                </a:solidFill>
                <a:latin typeface="Times New Roman"/>
                <a:cs typeface="Times New Roman"/>
              </a:rPr>
              <a:t> </a:t>
            </a:r>
            <a:r>
              <a:rPr sz="2000" dirty="0">
                <a:solidFill>
                  <a:srgbClr val="FFFFFF"/>
                </a:solidFill>
                <a:latin typeface="Verdana"/>
                <a:cs typeface="Verdana"/>
              </a:rPr>
              <a:t>the</a:t>
            </a:r>
            <a:r>
              <a:rPr sz="2000" spc="5" dirty="0">
                <a:solidFill>
                  <a:srgbClr val="FFFFFF"/>
                </a:solidFill>
                <a:latin typeface="Times New Roman"/>
                <a:cs typeface="Times New Roman"/>
              </a:rPr>
              <a:t> </a:t>
            </a:r>
            <a:r>
              <a:rPr sz="2000" spc="-10" dirty="0">
                <a:solidFill>
                  <a:srgbClr val="FFFFFF"/>
                </a:solidFill>
                <a:latin typeface="Verdana"/>
                <a:cs typeface="Verdana"/>
              </a:rPr>
              <a:t>receiver.</a:t>
            </a:r>
            <a:endParaRPr sz="2000">
              <a:latin typeface="Verdana"/>
              <a:cs typeface="Verdana"/>
            </a:endParaRPr>
          </a:p>
          <a:p>
            <a:pPr marL="12700">
              <a:lnSpc>
                <a:spcPct val="100000"/>
              </a:lnSpc>
              <a:spcBef>
                <a:spcPts val="96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40" dirty="0">
                <a:solidFill>
                  <a:srgbClr val="FFFFFF"/>
                </a:solidFill>
                <a:latin typeface="Verdana"/>
                <a:cs typeface="Verdana"/>
              </a:rPr>
              <a:t>Sender</a:t>
            </a:r>
            <a:r>
              <a:rPr sz="2000" spc="5" dirty="0">
                <a:solidFill>
                  <a:srgbClr val="FFFFFF"/>
                </a:solidFill>
                <a:latin typeface="Times New Roman"/>
                <a:cs typeface="Times New Roman"/>
              </a:rPr>
              <a:t> </a:t>
            </a:r>
            <a:r>
              <a:rPr sz="2000" spc="-70" dirty="0">
                <a:solidFill>
                  <a:srgbClr val="FFFFFF"/>
                </a:solidFill>
                <a:latin typeface="Verdana"/>
                <a:cs typeface="Verdana"/>
              </a:rPr>
              <a:t>stops</a:t>
            </a:r>
            <a:r>
              <a:rPr sz="2000" spc="20" dirty="0">
                <a:solidFill>
                  <a:srgbClr val="FFFFFF"/>
                </a:solidFill>
                <a:latin typeface="Times New Roman"/>
                <a:cs typeface="Times New Roman"/>
              </a:rPr>
              <a:t> </a:t>
            </a:r>
            <a:r>
              <a:rPr sz="2000" spc="90" dirty="0">
                <a:solidFill>
                  <a:srgbClr val="FFFFFF"/>
                </a:solidFill>
                <a:latin typeface="Verdana"/>
                <a:cs typeface="Verdana"/>
              </a:rPr>
              <a:t>and</a:t>
            </a:r>
            <a:r>
              <a:rPr sz="2000" spc="-5" dirty="0">
                <a:solidFill>
                  <a:srgbClr val="FFFFFF"/>
                </a:solidFill>
                <a:latin typeface="Times New Roman"/>
                <a:cs typeface="Times New Roman"/>
              </a:rPr>
              <a:t> </a:t>
            </a:r>
            <a:r>
              <a:rPr sz="2000" spc="-60" dirty="0">
                <a:solidFill>
                  <a:srgbClr val="FFFFFF"/>
                </a:solidFill>
                <a:latin typeface="Verdana"/>
                <a:cs typeface="Verdana"/>
              </a:rPr>
              <a:t>waits</a:t>
            </a:r>
            <a:r>
              <a:rPr sz="2000" spc="20" dirty="0">
                <a:solidFill>
                  <a:srgbClr val="FFFFFF"/>
                </a:solidFill>
                <a:latin typeface="Times New Roman"/>
                <a:cs typeface="Times New Roman"/>
              </a:rPr>
              <a:t> </a:t>
            </a:r>
            <a:r>
              <a:rPr sz="2000" spc="-45" dirty="0">
                <a:solidFill>
                  <a:srgbClr val="FFFFFF"/>
                </a:solidFill>
                <a:latin typeface="Verdana"/>
                <a:cs typeface="Verdana"/>
              </a:rPr>
              <a:t>for</a:t>
            </a:r>
            <a:r>
              <a:rPr sz="2000" spc="5" dirty="0">
                <a:solidFill>
                  <a:srgbClr val="FFFFFF"/>
                </a:solidFill>
                <a:latin typeface="Times New Roman"/>
                <a:cs typeface="Times New Roman"/>
              </a:rPr>
              <a:t> </a:t>
            </a:r>
            <a:r>
              <a:rPr sz="2000" dirty="0">
                <a:solidFill>
                  <a:srgbClr val="FFFFFF"/>
                </a:solidFill>
                <a:latin typeface="Verdana"/>
                <a:cs typeface="Verdana"/>
              </a:rPr>
              <a:t>the</a:t>
            </a:r>
            <a:r>
              <a:rPr sz="2000" spc="20" dirty="0">
                <a:solidFill>
                  <a:srgbClr val="FFFFFF"/>
                </a:solidFill>
                <a:latin typeface="Times New Roman"/>
                <a:cs typeface="Times New Roman"/>
              </a:rPr>
              <a:t> </a:t>
            </a:r>
            <a:r>
              <a:rPr sz="2000" dirty="0">
                <a:solidFill>
                  <a:srgbClr val="FFFFFF"/>
                </a:solidFill>
                <a:latin typeface="Verdana"/>
                <a:cs typeface="Verdana"/>
              </a:rPr>
              <a:t>acknowledgement</a:t>
            </a:r>
            <a:r>
              <a:rPr sz="2000" spc="-80" dirty="0">
                <a:solidFill>
                  <a:srgbClr val="FFFFFF"/>
                </a:solidFill>
                <a:latin typeface="Times New Roman"/>
                <a:cs typeface="Times New Roman"/>
              </a:rPr>
              <a:t> </a:t>
            </a:r>
            <a:r>
              <a:rPr sz="2000" spc="-30" dirty="0">
                <a:solidFill>
                  <a:srgbClr val="FFFFFF"/>
                </a:solidFill>
                <a:latin typeface="Verdana"/>
                <a:cs typeface="Verdana"/>
              </a:rPr>
              <a:t>for</a:t>
            </a:r>
            <a:r>
              <a:rPr sz="2000" spc="55" dirty="0">
                <a:solidFill>
                  <a:srgbClr val="FFFFFF"/>
                </a:solidFill>
                <a:latin typeface="Times New Roman"/>
                <a:cs typeface="Times New Roman"/>
              </a:rPr>
              <a:t> </a:t>
            </a:r>
            <a:r>
              <a:rPr sz="2000" dirty="0">
                <a:solidFill>
                  <a:srgbClr val="FFFFFF"/>
                </a:solidFill>
                <a:latin typeface="Verdana"/>
                <a:cs typeface="Verdana"/>
              </a:rPr>
              <a:t>the</a:t>
            </a:r>
            <a:r>
              <a:rPr sz="2000" spc="20" dirty="0">
                <a:solidFill>
                  <a:srgbClr val="FFFFFF"/>
                </a:solidFill>
                <a:latin typeface="Times New Roman"/>
                <a:cs typeface="Times New Roman"/>
              </a:rPr>
              <a:t> </a:t>
            </a:r>
            <a:r>
              <a:rPr sz="2000" spc="-20" dirty="0">
                <a:solidFill>
                  <a:srgbClr val="FFFFFF"/>
                </a:solidFill>
                <a:latin typeface="Verdana"/>
                <a:cs typeface="Verdana"/>
              </a:rPr>
              <a:t>sent</a:t>
            </a:r>
            <a:endParaRPr sz="2000">
              <a:latin typeface="Verdana"/>
              <a:cs typeface="Verdana"/>
            </a:endParaRPr>
          </a:p>
          <a:p>
            <a:pPr marL="353695">
              <a:lnSpc>
                <a:spcPct val="100000"/>
              </a:lnSpc>
            </a:pPr>
            <a:r>
              <a:rPr sz="2000" spc="55" dirty="0">
                <a:solidFill>
                  <a:srgbClr val="FFFFFF"/>
                </a:solidFill>
                <a:latin typeface="Verdana"/>
                <a:cs typeface="Verdana"/>
              </a:rPr>
              <a:t>packet</a:t>
            </a:r>
            <a:r>
              <a:rPr sz="2000" spc="-60" dirty="0">
                <a:solidFill>
                  <a:srgbClr val="FFFFFF"/>
                </a:solidFill>
                <a:latin typeface="Times New Roman"/>
                <a:cs typeface="Times New Roman"/>
              </a:rPr>
              <a:t> </a:t>
            </a:r>
            <a:r>
              <a:rPr sz="2000" spc="-45" dirty="0">
                <a:solidFill>
                  <a:srgbClr val="FFFFFF"/>
                </a:solidFill>
                <a:latin typeface="Verdana"/>
                <a:cs typeface="Verdana"/>
              </a:rPr>
              <a:t>from</a:t>
            </a:r>
            <a:r>
              <a:rPr sz="2000" spc="-20" dirty="0">
                <a:solidFill>
                  <a:srgbClr val="FFFFFF"/>
                </a:solidFill>
                <a:latin typeface="Times New Roman"/>
                <a:cs typeface="Times New Roman"/>
              </a:rPr>
              <a:t> </a:t>
            </a:r>
            <a:r>
              <a:rPr sz="2000" dirty="0">
                <a:solidFill>
                  <a:srgbClr val="FFFFFF"/>
                </a:solidFill>
                <a:latin typeface="Verdana"/>
                <a:cs typeface="Verdana"/>
              </a:rPr>
              <a:t>the</a:t>
            </a:r>
            <a:r>
              <a:rPr sz="2000" spc="-15" dirty="0">
                <a:solidFill>
                  <a:srgbClr val="FFFFFF"/>
                </a:solidFill>
                <a:latin typeface="Times New Roman"/>
                <a:cs typeface="Times New Roman"/>
              </a:rPr>
              <a:t> </a:t>
            </a:r>
            <a:r>
              <a:rPr sz="2000" spc="-10" dirty="0">
                <a:solidFill>
                  <a:srgbClr val="FFFFFF"/>
                </a:solidFill>
                <a:latin typeface="Verdana"/>
                <a:cs typeface="Verdana"/>
              </a:rPr>
              <a:t>receiver.</a:t>
            </a:r>
            <a:endParaRPr sz="2000">
              <a:latin typeface="Verdana"/>
              <a:cs typeface="Verdana"/>
            </a:endParaRPr>
          </a:p>
          <a:p>
            <a:pPr marL="12700">
              <a:lnSpc>
                <a:spcPct val="100000"/>
              </a:lnSpc>
              <a:spcBef>
                <a:spcPts val="101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dirty="0">
                <a:solidFill>
                  <a:srgbClr val="FFFFFF"/>
                </a:solidFill>
                <a:latin typeface="Verdana"/>
                <a:cs typeface="Verdana"/>
              </a:rPr>
              <a:t>Receiver</a:t>
            </a:r>
            <a:r>
              <a:rPr sz="2000" spc="-20" dirty="0">
                <a:solidFill>
                  <a:srgbClr val="FFFFFF"/>
                </a:solidFill>
                <a:latin typeface="Times New Roman"/>
                <a:cs typeface="Times New Roman"/>
              </a:rPr>
              <a:t> </a:t>
            </a:r>
            <a:r>
              <a:rPr sz="2000" spc="-10" dirty="0">
                <a:solidFill>
                  <a:srgbClr val="FFFFFF"/>
                </a:solidFill>
                <a:latin typeface="Verdana"/>
                <a:cs typeface="Verdana"/>
              </a:rPr>
              <a:t>receives</a:t>
            </a:r>
            <a:r>
              <a:rPr sz="2000" spc="-50" dirty="0">
                <a:solidFill>
                  <a:srgbClr val="FFFFFF"/>
                </a:solidFill>
                <a:latin typeface="Times New Roman"/>
                <a:cs typeface="Times New Roman"/>
              </a:rPr>
              <a:t> </a:t>
            </a:r>
            <a:r>
              <a:rPr sz="2000" spc="90" dirty="0">
                <a:solidFill>
                  <a:srgbClr val="FFFFFF"/>
                </a:solidFill>
                <a:latin typeface="Verdana"/>
                <a:cs typeface="Verdana"/>
              </a:rPr>
              <a:t>and</a:t>
            </a:r>
            <a:r>
              <a:rPr sz="2000" spc="-30" dirty="0">
                <a:solidFill>
                  <a:srgbClr val="FFFFFF"/>
                </a:solidFill>
                <a:latin typeface="Times New Roman"/>
                <a:cs typeface="Times New Roman"/>
              </a:rPr>
              <a:t> </a:t>
            </a:r>
            <a:r>
              <a:rPr sz="2000" spc="-35" dirty="0">
                <a:solidFill>
                  <a:srgbClr val="FFFFFF"/>
                </a:solidFill>
                <a:latin typeface="Verdana"/>
                <a:cs typeface="Verdana"/>
              </a:rPr>
              <a:t>processes</a:t>
            </a:r>
            <a:r>
              <a:rPr sz="2000" spc="-45" dirty="0">
                <a:solidFill>
                  <a:srgbClr val="FFFFFF"/>
                </a:solidFill>
                <a:latin typeface="Times New Roman"/>
                <a:cs typeface="Times New Roman"/>
              </a:rPr>
              <a:t> </a:t>
            </a:r>
            <a:r>
              <a:rPr sz="2000" dirty="0">
                <a:solidFill>
                  <a:srgbClr val="FFFFFF"/>
                </a:solidFill>
                <a:latin typeface="Verdana"/>
                <a:cs typeface="Verdana"/>
              </a:rPr>
              <a:t>the</a:t>
            </a:r>
            <a:r>
              <a:rPr sz="2000" spc="45" dirty="0">
                <a:solidFill>
                  <a:srgbClr val="FFFFFF"/>
                </a:solidFill>
                <a:latin typeface="Times New Roman"/>
                <a:cs typeface="Times New Roman"/>
              </a:rPr>
              <a:t> </a:t>
            </a:r>
            <a:r>
              <a:rPr sz="2000" spc="85" dirty="0">
                <a:solidFill>
                  <a:srgbClr val="FFFFFF"/>
                </a:solidFill>
                <a:latin typeface="Verdana"/>
                <a:cs typeface="Verdana"/>
              </a:rPr>
              <a:t>data</a:t>
            </a:r>
            <a:r>
              <a:rPr sz="2000" spc="-75" dirty="0">
                <a:solidFill>
                  <a:srgbClr val="FFFFFF"/>
                </a:solidFill>
                <a:latin typeface="Times New Roman"/>
                <a:cs typeface="Times New Roman"/>
              </a:rPr>
              <a:t> </a:t>
            </a:r>
            <a:r>
              <a:rPr sz="2000" spc="-10" dirty="0">
                <a:solidFill>
                  <a:srgbClr val="FFFFFF"/>
                </a:solidFill>
                <a:latin typeface="Verdana"/>
                <a:cs typeface="Verdana"/>
              </a:rPr>
              <a:t>packet.</a:t>
            </a:r>
            <a:endParaRPr sz="2000">
              <a:latin typeface="Verdana"/>
              <a:cs typeface="Verdana"/>
            </a:endParaRPr>
          </a:p>
          <a:p>
            <a:pPr marL="12700">
              <a:lnSpc>
                <a:spcPct val="100000"/>
              </a:lnSpc>
              <a:spcBef>
                <a:spcPts val="10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dirty="0">
                <a:solidFill>
                  <a:srgbClr val="FFFFFF"/>
                </a:solidFill>
                <a:latin typeface="Verdana"/>
                <a:cs typeface="Verdana"/>
              </a:rPr>
              <a:t>Receiver</a:t>
            </a:r>
            <a:r>
              <a:rPr sz="2000" spc="45" dirty="0">
                <a:solidFill>
                  <a:srgbClr val="FFFFFF"/>
                </a:solidFill>
                <a:latin typeface="Times New Roman"/>
                <a:cs typeface="Times New Roman"/>
              </a:rPr>
              <a:t> </a:t>
            </a:r>
            <a:r>
              <a:rPr sz="2000" spc="-60" dirty="0">
                <a:solidFill>
                  <a:srgbClr val="FFFFFF"/>
                </a:solidFill>
                <a:latin typeface="Verdana"/>
                <a:cs typeface="Verdana"/>
              </a:rPr>
              <a:t>sends</a:t>
            </a:r>
            <a:r>
              <a:rPr sz="2000" spc="70" dirty="0">
                <a:solidFill>
                  <a:srgbClr val="FFFFFF"/>
                </a:solidFill>
                <a:latin typeface="Times New Roman"/>
                <a:cs typeface="Times New Roman"/>
              </a:rPr>
              <a:t> </a:t>
            </a:r>
            <a:r>
              <a:rPr sz="2000" spc="70" dirty="0">
                <a:solidFill>
                  <a:srgbClr val="FFFFFF"/>
                </a:solidFill>
                <a:latin typeface="Verdana"/>
                <a:cs typeface="Verdana"/>
              </a:rPr>
              <a:t>an</a:t>
            </a:r>
            <a:r>
              <a:rPr sz="2000" spc="50" dirty="0">
                <a:solidFill>
                  <a:srgbClr val="FFFFFF"/>
                </a:solidFill>
                <a:latin typeface="Times New Roman"/>
                <a:cs typeface="Times New Roman"/>
              </a:rPr>
              <a:t> </a:t>
            </a:r>
            <a:r>
              <a:rPr sz="2000" dirty="0">
                <a:solidFill>
                  <a:srgbClr val="FFFFFF"/>
                </a:solidFill>
                <a:latin typeface="Verdana"/>
                <a:cs typeface="Verdana"/>
              </a:rPr>
              <a:t>acknowledgement</a:t>
            </a:r>
            <a:r>
              <a:rPr sz="2000" spc="20" dirty="0">
                <a:solidFill>
                  <a:srgbClr val="FFFFFF"/>
                </a:solidFill>
                <a:latin typeface="Times New Roman"/>
                <a:cs typeface="Times New Roman"/>
              </a:rPr>
              <a:t> </a:t>
            </a:r>
            <a:r>
              <a:rPr sz="2000" dirty="0">
                <a:solidFill>
                  <a:srgbClr val="FFFFFF"/>
                </a:solidFill>
                <a:latin typeface="Verdana"/>
                <a:cs typeface="Verdana"/>
              </a:rPr>
              <a:t>to</a:t>
            </a:r>
            <a:r>
              <a:rPr sz="2000" spc="105" dirty="0">
                <a:solidFill>
                  <a:srgbClr val="FFFFFF"/>
                </a:solidFill>
                <a:latin typeface="Times New Roman"/>
                <a:cs typeface="Times New Roman"/>
              </a:rPr>
              <a:t> </a:t>
            </a:r>
            <a:r>
              <a:rPr sz="2000" dirty="0">
                <a:solidFill>
                  <a:srgbClr val="FFFFFF"/>
                </a:solidFill>
                <a:latin typeface="Verdana"/>
                <a:cs typeface="Verdana"/>
              </a:rPr>
              <a:t>the</a:t>
            </a:r>
            <a:r>
              <a:rPr sz="2000" spc="70" dirty="0">
                <a:solidFill>
                  <a:srgbClr val="FFFFFF"/>
                </a:solidFill>
                <a:latin typeface="Times New Roman"/>
                <a:cs typeface="Times New Roman"/>
              </a:rPr>
              <a:t> </a:t>
            </a:r>
            <a:r>
              <a:rPr sz="2000" spc="-10" dirty="0">
                <a:solidFill>
                  <a:srgbClr val="FFFFFF"/>
                </a:solidFill>
                <a:latin typeface="Verdana"/>
                <a:cs typeface="Verdana"/>
              </a:rPr>
              <a:t>sender.</a:t>
            </a:r>
            <a:endParaRPr sz="2000">
              <a:latin typeface="Verdana"/>
              <a:cs typeface="Verdana"/>
            </a:endParaRPr>
          </a:p>
          <a:p>
            <a:pPr marL="12700">
              <a:lnSpc>
                <a:spcPct val="100000"/>
              </a:lnSpc>
              <a:spcBef>
                <a:spcPts val="10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30" dirty="0">
                <a:solidFill>
                  <a:srgbClr val="FFFFFF"/>
                </a:solidFill>
                <a:latin typeface="Verdana"/>
                <a:cs typeface="Verdana"/>
              </a:rPr>
              <a:t>After</a:t>
            </a:r>
            <a:r>
              <a:rPr sz="2000" spc="105" dirty="0">
                <a:solidFill>
                  <a:srgbClr val="FFFFFF"/>
                </a:solidFill>
                <a:latin typeface="Times New Roman"/>
                <a:cs typeface="Times New Roman"/>
              </a:rPr>
              <a:t> </a:t>
            </a:r>
            <a:r>
              <a:rPr sz="2000" dirty="0">
                <a:solidFill>
                  <a:srgbClr val="FFFFFF"/>
                </a:solidFill>
                <a:latin typeface="Verdana"/>
                <a:cs typeface="Verdana"/>
              </a:rPr>
              <a:t>receiving</a:t>
            </a:r>
            <a:r>
              <a:rPr sz="2000" spc="-100" dirty="0">
                <a:solidFill>
                  <a:srgbClr val="FFFFFF"/>
                </a:solidFill>
                <a:latin typeface="Times New Roman"/>
                <a:cs typeface="Times New Roman"/>
              </a:rPr>
              <a:t> </a:t>
            </a:r>
            <a:r>
              <a:rPr sz="2000" dirty="0">
                <a:solidFill>
                  <a:srgbClr val="FFFFFF"/>
                </a:solidFill>
                <a:latin typeface="Verdana"/>
                <a:cs typeface="Verdana"/>
              </a:rPr>
              <a:t>the</a:t>
            </a:r>
            <a:r>
              <a:rPr sz="2000" spc="-10" dirty="0">
                <a:solidFill>
                  <a:srgbClr val="FFFFFF"/>
                </a:solidFill>
                <a:latin typeface="Times New Roman"/>
                <a:cs typeface="Times New Roman"/>
              </a:rPr>
              <a:t> </a:t>
            </a:r>
            <a:r>
              <a:rPr sz="2000" dirty="0">
                <a:solidFill>
                  <a:srgbClr val="FFFFFF"/>
                </a:solidFill>
                <a:latin typeface="Verdana"/>
                <a:cs typeface="Verdana"/>
              </a:rPr>
              <a:t>acknowledgement,</a:t>
            </a:r>
            <a:r>
              <a:rPr sz="2000" spc="-114" dirty="0">
                <a:solidFill>
                  <a:srgbClr val="FFFFFF"/>
                </a:solidFill>
                <a:latin typeface="Times New Roman"/>
                <a:cs typeface="Times New Roman"/>
              </a:rPr>
              <a:t> </a:t>
            </a:r>
            <a:r>
              <a:rPr sz="2000" spc="-20" dirty="0">
                <a:solidFill>
                  <a:srgbClr val="FFFFFF"/>
                </a:solidFill>
                <a:latin typeface="Verdana"/>
                <a:cs typeface="Verdana"/>
              </a:rPr>
              <a:t>sender</a:t>
            </a:r>
            <a:r>
              <a:rPr sz="2000" spc="20" dirty="0">
                <a:solidFill>
                  <a:srgbClr val="FFFFFF"/>
                </a:solidFill>
                <a:latin typeface="Times New Roman"/>
                <a:cs typeface="Times New Roman"/>
              </a:rPr>
              <a:t> </a:t>
            </a:r>
            <a:r>
              <a:rPr sz="2000" spc="-60" dirty="0">
                <a:solidFill>
                  <a:srgbClr val="FFFFFF"/>
                </a:solidFill>
                <a:latin typeface="Verdana"/>
                <a:cs typeface="Verdana"/>
              </a:rPr>
              <a:t>sends</a:t>
            </a:r>
            <a:r>
              <a:rPr sz="2000" spc="-10" dirty="0">
                <a:solidFill>
                  <a:srgbClr val="FFFFFF"/>
                </a:solidFill>
                <a:latin typeface="Times New Roman"/>
                <a:cs typeface="Times New Roman"/>
              </a:rPr>
              <a:t> </a:t>
            </a:r>
            <a:r>
              <a:rPr sz="2000" dirty="0">
                <a:solidFill>
                  <a:srgbClr val="FFFFFF"/>
                </a:solidFill>
                <a:latin typeface="Verdana"/>
                <a:cs typeface="Verdana"/>
              </a:rPr>
              <a:t>the</a:t>
            </a:r>
            <a:r>
              <a:rPr sz="2000" spc="-15" dirty="0">
                <a:solidFill>
                  <a:srgbClr val="FFFFFF"/>
                </a:solidFill>
                <a:latin typeface="Times New Roman"/>
                <a:cs typeface="Times New Roman"/>
              </a:rPr>
              <a:t> </a:t>
            </a:r>
            <a:r>
              <a:rPr sz="2000" spc="-50" dirty="0">
                <a:solidFill>
                  <a:srgbClr val="FFFFFF"/>
                </a:solidFill>
                <a:latin typeface="Verdana"/>
                <a:cs typeface="Verdana"/>
              </a:rPr>
              <a:t>next</a:t>
            </a:r>
            <a:r>
              <a:rPr sz="2000" spc="-5" dirty="0">
                <a:solidFill>
                  <a:srgbClr val="FFFFFF"/>
                </a:solidFill>
                <a:latin typeface="Times New Roman"/>
                <a:cs typeface="Times New Roman"/>
              </a:rPr>
              <a:t> </a:t>
            </a:r>
            <a:r>
              <a:rPr sz="2000" spc="65" dirty="0">
                <a:solidFill>
                  <a:srgbClr val="FFFFFF"/>
                </a:solidFill>
                <a:latin typeface="Verdana"/>
                <a:cs typeface="Verdana"/>
              </a:rPr>
              <a:t>data</a:t>
            </a:r>
            <a:endParaRPr sz="2000">
              <a:latin typeface="Verdana"/>
              <a:cs typeface="Verdana"/>
            </a:endParaRPr>
          </a:p>
          <a:p>
            <a:pPr marL="353695">
              <a:lnSpc>
                <a:spcPct val="100000"/>
              </a:lnSpc>
            </a:pPr>
            <a:r>
              <a:rPr sz="2000" spc="60" dirty="0">
                <a:solidFill>
                  <a:srgbClr val="FFFFFF"/>
                </a:solidFill>
                <a:latin typeface="Verdana"/>
                <a:cs typeface="Verdana"/>
              </a:rPr>
              <a:t>packet</a:t>
            </a:r>
            <a:r>
              <a:rPr sz="2000" spc="-55" dirty="0">
                <a:solidFill>
                  <a:srgbClr val="FFFFFF"/>
                </a:solidFill>
                <a:latin typeface="Times New Roman"/>
                <a:cs typeface="Times New Roman"/>
              </a:rPr>
              <a:t> </a:t>
            </a:r>
            <a:r>
              <a:rPr sz="2000" dirty="0">
                <a:solidFill>
                  <a:srgbClr val="FFFFFF"/>
                </a:solidFill>
                <a:latin typeface="Verdana"/>
                <a:cs typeface="Verdana"/>
              </a:rPr>
              <a:t>to</a:t>
            </a:r>
            <a:r>
              <a:rPr sz="2000" spc="30" dirty="0">
                <a:solidFill>
                  <a:srgbClr val="FFFFFF"/>
                </a:solidFill>
                <a:latin typeface="Times New Roman"/>
                <a:cs typeface="Times New Roman"/>
              </a:rPr>
              <a:t> </a:t>
            </a:r>
            <a:r>
              <a:rPr sz="2000" dirty="0">
                <a:solidFill>
                  <a:srgbClr val="FFFFFF"/>
                </a:solidFill>
                <a:latin typeface="Verdana"/>
                <a:cs typeface="Verdana"/>
              </a:rPr>
              <a:t>the</a:t>
            </a:r>
            <a:r>
              <a:rPr sz="2000" spc="-10" dirty="0">
                <a:solidFill>
                  <a:srgbClr val="FFFFFF"/>
                </a:solidFill>
                <a:latin typeface="Times New Roman"/>
                <a:cs typeface="Times New Roman"/>
              </a:rPr>
              <a:t> </a:t>
            </a:r>
            <a:r>
              <a:rPr sz="2000" spc="-10" dirty="0">
                <a:solidFill>
                  <a:srgbClr val="FFFFFF"/>
                </a:solidFill>
                <a:latin typeface="Verdana"/>
                <a:cs typeface="Verdana"/>
              </a:rPr>
              <a:t>receiver.</a:t>
            </a:r>
            <a:endParaRPr sz="2000">
              <a:latin typeface="Verdana"/>
              <a:cs typeface="Verdana"/>
            </a:endParaRPr>
          </a:p>
        </p:txBody>
      </p:sp>
      <p:pic>
        <p:nvPicPr>
          <p:cNvPr id="4" name="object 4"/>
          <p:cNvPicPr/>
          <p:nvPr/>
        </p:nvPicPr>
        <p:blipFill>
          <a:blip r:embed="rId2" cstate="print"/>
          <a:stretch>
            <a:fillRect/>
          </a:stretch>
        </p:blipFill>
        <p:spPr>
          <a:xfrm>
            <a:off x="10781020" y="1551431"/>
            <a:ext cx="132466" cy="2070110"/>
          </a:xfrm>
          <a:prstGeom prst="rect">
            <a:avLst/>
          </a:prstGeom>
        </p:spPr>
      </p:pic>
      <p:sp>
        <p:nvSpPr>
          <p:cNvPr id="5" name="object 5"/>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12</a:t>
            </a:r>
            <a:endParaRPr sz="2750">
              <a:latin typeface="Verdana"/>
              <a:cs typeface="Verdana"/>
            </a:endParaRPr>
          </a:p>
        </p:txBody>
      </p:sp>
      <p:sp>
        <p:nvSpPr>
          <p:cNvPr id="8" name="Slide Number Placeholder 7">
            <a:extLst>
              <a:ext uri="{FF2B5EF4-FFF2-40B4-BE49-F238E27FC236}">
                <a16:creationId xmlns:a16="http://schemas.microsoft.com/office/drawing/2014/main" id="{CFFC7905-940D-DE5C-A81B-2832FBED1A78}"/>
              </a:ext>
            </a:extLst>
          </p:cNvPr>
          <p:cNvSpPr>
            <a:spLocks noGrp="1"/>
          </p:cNvSpPr>
          <p:nvPr>
            <p:ph type="sldNum" sz="quarter" idx="12"/>
          </p:nvPr>
        </p:nvSpPr>
        <p:spPr/>
        <p:txBody>
          <a:bodyPr/>
          <a:lstStyle/>
          <a:p>
            <a:fld id="{CC35A254-4A35-4A19-8176-D3942D5E59E5}"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180" dirty="0"/>
              <a:t>Analysis</a:t>
            </a:r>
          </a:p>
        </p:txBody>
      </p:sp>
      <p:sp>
        <p:nvSpPr>
          <p:cNvPr id="3" name="object 3"/>
          <p:cNvSpPr txBox="1"/>
          <p:nvPr/>
        </p:nvSpPr>
        <p:spPr>
          <a:xfrm>
            <a:off x="1182724" y="1956136"/>
            <a:ext cx="7917815" cy="3484879"/>
          </a:xfrm>
          <a:prstGeom prst="rect">
            <a:avLst/>
          </a:prstGeom>
        </p:spPr>
        <p:txBody>
          <a:bodyPr vert="horz" wrap="square" lIns="0" tIns="140335" rIns="0" bIns="0" rtlCol="0">
            <a:spAutoFit/>
          </a:bodyPr>
          <a:lstStyle/>
          <a:p>
            <a:pPr marL="12700">
              <a:lnSpc>
                <a:spcPct val="100000"/>
              </a:lnSpc>
              <a:spcBef>
                <a:spcPts val="110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50" dirty="0">
                <a:solidFill>
                  <a:srgbClr val="FFFFFF"/>
                </a:solidFill>
                <a:latin typeface="Verdana"/>
                <a:cs typeface="Verdana"/>
              </a:rPr>
              <a:t>Sender</a:t>
            </a:r>
            <a:r>
              <a:rPr sz="2000" spc="5" dirty="0">
                <a:solidFill>
                  <a:srgbClr val="FFFFFF"/>
                </a:solidFill>
                <a:latin typeface="Times New Roman"/>
                <a:cs typeface="Times New Roman"/>
              </a:rPr>
              <a:t> </a:t>
            </a:r>
            <a:r>
              <a:rPr sz="2000" spc="-65" dirty="0">
                <a:solidFill>
                  <a:srgbClr val="FFFFFF"/>
                </a:solidFill>
                <a:latin typeface="Verdana"/>
                <a:cs typeface="Verdana"/>
              </a:rPr>
              <a:t>puts</a:t>
            </a:r>
            <a:r>
              <a:rPr sz="2000" spc="-25" dirty="0">
                <a:solidFill>
                  <a:srgbClr val="FFFFFF"/>
                </a:solidFill>
                <a:latin typeface="Times New Roman"/>
                <a:cs typeface="Times New Roman"/>
              </a:rPr>
              <a:t> </a:t>
            </a:r>
            <a:r>
              <a:rPr sz="2000" dirty="0">
                <a:solidFill>
                  <a:srgbClr val="FFFFFF"/>
                </a:solidFill>
                <a:latin typeface="Verdana"/>
                <a:cs typeface="Verdana"/>
              </a:rPr>
              <a:t>the</a:t>
            </a:r>
            <a:r>
              <a:rPr sz="2000" spc="70" dirty="0">
                <a:solidFill>
                  <a:srgbClr val="FFFFFF"/>
                </a:solidFill>
                <a:latin typeface="Times New Roman"/>
                <a:cs typeface="Times New Roman"/>
              </a:rPr>
              <a:t> </a:t>
            </a:r>
            <a:r>
              <a:rPr sz="2000" spc="85" dirty="0">
                <a:solidFill>
                  <a:srgbClr val="FFFFFF"/>
                </a:solidFill>
                <a:latin typeface="Verdana"/>
                <a:cs typeface="Verdana"/>
              </a:rPr>
              <a:t>data</a:t>
            </a:r>
            <a:r>
              <a:rPr sz="2000" spc="-45" dirty="0">
                <a:solidFill>
                  <a:srgbClr val="FFFFFF"/>
                </a:solidFill>
                <a:latin typeface="Times New Roman"/>
                <a:cs typeface="Times New Roman"/>
              </a:rPr>
              <a:t> </a:t>
            </a:r>
            <a:r>
              <a:rPr sz="2000" spc="55" dirty="0">
                <a:solidFill>
                  <a:srgbClr val="FFFFFF"/>
                </a:solidFill>
                <a:latin typeface="Verdana"/>
                <a:cs typeface="Verdana"/>
              </a:rPr>
              <a:t>packet</a:t>
            </a:r>
            <a:r>
              <a:rPr sz="2000" spc="30" dirty="0">
                <a:solidFill>
                  <a:srgbClr val="FFFFFF"/>
                </a:solidFill>
                <a:latin typeface="Times New Roman"/>
                <a:cs typeface="Times New Roman"/>
              </a:rPr>
              <a:t> </a:t>
            </a:r>
            <a:r>
              <a:rPr sz="2000" dirty="0">
                <a:solidFill>
                  <a:srgbClr val="FFFFFF"/>
                </a:solidFill>
                <a:latin typeface="Verdana"/>
                <a:cs typeface="Verdana"/>
              </a:rPr>
              <a:t>on</a:t>
            </a:r>
            <a:r>
              <a:rPr sz="2000" spc="5" dirty="0">
                <a:solidFill>
                  <a:srgbClr val="FFFFFF"/>
                </a:solidFill>
                <a:latin typeface="Times New Roman"/>
                <a:cs typeface="Times New Roman"/>
              </a:rPr>
              <a:t> </a:t>
            </a:r>
            <a:r>
              <a:rPr sz="2000" dirty="0">
                <a:solidFill>
                  <a:srgbClr val="FFFFFF"/>
                </a:solidFill>
                <a:latin typeface="Verdana"/>
                <a:cs typeface="Verdana"/>
              </a:rPr>
              <a:t>the</a:t>
            </a:r>
            <a:r>
              <a:rPr sz="2000" spc="25" dirty="0">
                <a:solidFill>
                  <a:srgbClr val="FFFFFF"/>
                </a:solidFill>
                <a:latin typeface="Times New Roman"/>
                <a:cs typeface="Times New Roman"/>
              </a:rPr>
              <a:t> </a:t>
            </a:r>
            <a:r>
              <a:rPr sz="2000" spc="-114" dirty="0">
                <a:solidFill>
                  <a:srgbClr val="FFFFFF"/>
                </a:solidFill>
                <a:latin typeface="Verdana"/>
                <a:cs typeface="Verdana"/>
              </a:rPr>
              <a:t>transmission</a:t>
            </a:r>
            <a:r>
              <a:rPr sz="2000" spc="-90" dirty="0">
                <a:solidFill>
                  <a:srgbClr val="FFFFFF"/>
                </a:solidFill>
                <a:latin typeface="Times New Roman"/>
                <a:cs typeface="Times New Roman"/>
              </a:rPr>
              <a:t> </a:t>
            </a:r>
            <a:r>
              <a:rPr sz="2000" spc="-10" dirty="0">
                <a:solidFill>
                  <a:srgbClr val="FFFFFF"/>
                </a:solidFill>
                <a:latin typeface="Verdana"/>
                <a:cs typeface="Verdana"/>
              </a:rPr>
              <a:t>link.</a:t>
            </a:r>
            <a:endParaRPr sz="2000">
              <a:latin typeface="Verdana"/>
              <a:cs typeface="Verdana"/>
            </a:endParaRPr>
          </a:p>
          <a:p>
            <a:pPr marL="12700">
              <a:lnSpc>
                <a:spcPct val="100000"/>
              </a:lnSpc>
              <a:spcBef>
                <a:spcPts val="10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dirty="0">
                <a:solidFill>
                  <a:srgbClr val="FFFFFF"/>
                </a:solidFill>
                <a:latin typeface="Verdana"/>
                <a:cs typeface="Verdana"/>
              </a:rPr>
              <a:t>Data</a:t>
            </a:r>
            <a:r>
              <a:rPr sz="2000" spc="-110" dirty="0">
                <a:solidFill>
                  <a:srgbClr val="FFFFFF"/>
                </a:solidFill>
                <a:latin typeface="Verdana"/>
                <a:cs typeface="Verdana"/>
              </a:rPr>
              <a:t> </a:t>
            </a:r>
            <a:r>
              <a:rPr sz="2000" spc="55" dirty="0">
                <a:solidFill>
                  <a:srgbClr val="FFFFFF"/>
                </a:solidFill>
                <a:latin typeface="Verdana"/>
                <a:cs typeface="Verdana"/>
              </a:rPr>
              <a:t>packet</a:t>
            </a:r>
            <a:r>
              <a:rPr sz="2000" spc="-80" dirty="0">
                <a:solidFill>
                  <a:srgbClr val="FFFFFF"/>
                </a:solidFill>
                <a:latin typeface="Verdana"/>
                <a:cs typeface="Verdana"/>
              </a:rPr>
              <a:t> </a:t>
            </a:r>
            <a:r>
              <a:rPr sz="2000" dirty="0">
                <a:solidFill>
                  <a:srgbClr val="FFFFFF"/>
                </a:solidFill>
                <a:latin typeface="Verdana"/>
                <a:cs typeface="Verdana"/>
              </a:rPr>
              <a:t>propagates</a:t>
            </a:r>
            <a:r>
              <a:rPr sz="2000" spc="-200" dirty="0">
                <a:solidFill>
                  <a:srgbClr val="FFFFFF"/>
                </a:solidFill>
                <a:latin typeface="Verdana"/>
                <a:cs typeface="Verdana"/>
              </a:rPr>
              <a:t> </a:t>
            </a:r>
            <a:r>
              <a:rPr sz="2000" spc="-35" dirty="0">
                <a:solidFill>
                  <a:srgbClr val="FFFFFF"/>
                </a:solidFill>
                <a:latin typeface="Verdana"/>
                <a:cs typeface="Verdana"/>
              </a:rPr>
              <a:t>towards</a:t>
            </a:r>
            <a:r>
              <a:rPr sz="2000" spc="-140" dirty="0">
                <a:solidFill>
                  <a:srgbClr val="FFFFFF"/>
                </a:solidFill>
                <a:latin typeface="Verdana"/>
                <a:cs typeface="Verdana"/>
              </a:rPr>
              <a:t> </a:t>
            </a:r>
            <a:r>
              <a:rPr sz="2000" spc="-20" dirty="0">
                <a:solidFill>
                  <a:srgbClr val="FFFFFF"/>
                </a:solidFill>
                <a:latin typeface="Verdana"/>
                <a:cs typeface="Verdana"/>
              </a:rPr>
              <a:t>the</a:t>
            </a:r>
            <a:r>
              <a:rPr sz="2000" spc="-85" dirty="0">
                <a:solidFill>
                  <a:srgbClr val="FFFFFF"/>
                </a:solidFill>
                <a:latin typeface="Verdana"/>
                <a:cs typeface="Verdana"/>
              </a:rPr>
              <a:t> </a:t>
            </a:r>
            <a:r>
              <a:rPr sz="2000" spc="-25" dirty="0">
                <a:solidFill>
                  <a:srgbClr val="FFFFFF"/>
                </a:solidFill>
                <a:latin typeface="Verdana"/>
                <a:cs typeface="Verdana"/>
              </a:rPr>
              <a:t>receiver’s</a:t>
            </a:r>
            <a:r>
              <a:rPr sz="2000" spc="-200" dirty="0">
                <a:solidFill>
                  <a:srgbClr val="FFFFFF"/>
                </a:solidFill>
                <a:latin typeface="Verdana"/>
                <a:cs typeface="Verdana"/>
              </a:rPr>
              <a:t> </a:t>
            </a:r>
            <a:r>
              <a:rPr sz="2000" spc="-20" dirty="0">
                <a:solidFill>
                  <a:srgbClr val="FFFFFF"/>
                </a:solidFill>
                <a:latin typeface="Verdana"/>
                <a:cs typeface="Verdana"/>
              </a:rPr>
              <a:t>end.</a:t>
            </a:r>
            <a:endParaRPr sz="2000">
              <a:latin typeface="Verdana"/>
              <a:cs typeface="Verdana"/>
            </a:endParaRPr>
          </a:p>
          <a:p>
            <a:pPr marL="12700">
              <a:lnSpc>
                <a:spcPct val="100000"/>
              </a:lnSpc>
              <a:spcBef>
                <a:spcPts val="96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dirty="0">
                <a:solidFill>
                  <a:srgbClr val="FFFFFF"/>
                </a:solidFill>
                <a:latin typeface="Verdana"/>
                <a:cs typeface="Verdana"/>
              </a:rPr>
              <a:t>Data</a:t>
            </a:r>
            <a:r>
              <a:rPr sz="2000" spc="-5" dirty="0">
                <a:solidFill>
                  <a:srgbClr val="FFFFFF"/>
                </a:solidFill>
                <a:latin typeface="Times New Roman"/>
                <a:cs typeface="Times New Roman"/>
              </a:rPr>
              <a:t> </a:t>
            </a:r>
            <a:r>
              <a:rPr sz="2000" spc="60" dirty="0">
                <a:solidFill>
                  <a:srgbClr val="FFFFFF"/>
                </a:solidFill>
                <a:latin typeface="Verdana"/>
                <a:cs typeface="Verdana"/>
              </a:rPr>
              <a:t>packet</a:t>
            </a:r>
            <a:r>
              <a:rPr sz="2000" spc="20" dirty="0">
                <a:solidFill>
                  <a:srgbClr val="FFFFFF"/>
                </a:solidFill>
                <a:latin typeface="Times New Roman"/>
                <a:cs typeface="Times New Roman"/>
              </a:rPr>
              <a:t> </a:t>
            </a:r>
            <a:r>
              <a:rPr sz="2000" dirty="0">
                <a:solidFill>
                  <a:srgbClr val="FFFFFF"/>
                </a:solidFill>
                <a:latin typeface="Verdana"/>
                <a:cs typeface="Verdana"/>
              </a:rPr>
              <a:t>reaches</a:t>
            </a:r>
            <a:r>
              <a:rPr sz="2000" spc="-30" dirty="0">
                <a:solidFill>
                  <a:srgbClr val="FFFFFF"/>
                </a:solidFill>
                <a:latin typeface="Times New Roman"/>
                <a:cs typeface="Times New Roman"/>
              </a:rPr>
              <a:t> </a:t>
            </a:r>
            <a:r>
              <a:rPr sz="2000" dirty="0">
                <a:solidFill>
                  <a:srgbClr val="FFFFFF"/>
                </a:solidFill>
                <a:latin typeface="Verdana"/>
                <a:cs typeface="Verdana"/>
              </a:rPr>
              <a:t>the</a:t>
            </a:r>
            <a:r>
              <a:rPr sz="2000" spc="20" dirty="0">
                <a:solidFill>
                  <a:srgbClr val="FFFFFF"/>
                </a:solidFill>
                <a:latin typeface="Times New Roman"/>
                <a:cs typeface="Times New Roman"/>
              </a:rPr>
              <a:t> </a:t>
            </a:r>
            <a:r>
              <a:rPr sz="2000" spc="-10" dirty="0">
                <a:solidFill>
                  <a:srgbClr val="FFFFFF"/>
                </a:solidFill>
                <a:latin typeface="Verdana"/>
                <a:cs typeface="Verdana"/>
              </a:rPr>
              <a:t>receiver</a:t>
            </a:r>
            <a:r>
              <a:rPr sz="2000" spc="-50" dirty="0">
                <a:solidFill>
                  <a:srgbClr val="FFFFFF"/>
                </a:solidFill>
                <a:latin typeface="Times New Roman"/>
                <a:cs typeface="Times New Roman"/>
              </a:rPr>
              <a:t> </a:t>
            </a:r>
            <a:r>
              <a:rPr sz="2000" spc="90" dirty="0">
                <a:solidFill>
                  <a:srgbClr val="FFFFFF"/>
                </a:solidFill>
                <a:latin typeface="Verdana"/>
                <a:cs typeface="Verdana"/>
              </a:rPr>
              <a:t>and</a:t>
            </a:r>
            <a:r>
              <a:rPr sz="2000" spc="-10" dirty="0">
                <a:solidFill>
                  <a:srgbClr val="FFFFFF"/>
                </a:solidFill>
                <a:latin typeface="Times New Roman"/>
                <a:cs typeface="Times New Roman"/>
              </a:rPr>
              <a:t> </a:t>
            </a:r>
            <a:r>
              <a:rPr sz="2000" spc="-60" dirty="0">
                <a:solidFill>
                  <a:srgbClr val="FFFFFF"/>
                </a:solidFill>
                <a:latin typeface="Verdana"/>
                <a:cs typeface="Verdana"/>
              </a:rPr>
              <a:t>waits</a:t>
            </a:r>
            <a:r>
              <a:rPr sz="2000" spc="15" dirty="0">
                <a:solidFill>
                  <a:srgbClr val="FFFFFF"/>
                </a:solidFill>
                <a:latin typeface="Times New Roman"/>
                <a:cs typeface="Times New Roman"/>
              </a:rPr>
              <a:t> </a:t>
            </a:r>
            <a:r>
              <a:rPr sz="2000" dirty="0">
                <a:solidFill>
                  <a:srgbClr val="FFFFFF"/>
                </a:solidFill>
                <a:latin typeface="Verdana"/>
                <a:cs typeface="Verdana"/>
              </a:rPr>
              <a:t>in</a:t>
            </a:r>
            <a:r>
              <a:rPr sz="2000" spc="50" dirty="0">
                <a:solidFill>
                  <a:srgbClr val="FFFFFF"/>
                </a:solidFill>
                <a:latin typeface="Times New Roman"/>
                <a:cs typeface="Times New Roman"/>
              </a:rPr>
              <a:t> </a:t>
            </a:r>
            <a:r>
              <a:rPr sz="2000" spc="-170" dirty="0">
                <a:solidFill>
                  <a:srgbClr val="FFFFFF"/>
                </a:solidFill>
                <a:latin typeface="Verdana"/>
                <a:cs typeface="Verdana"/>
              </a:rPr>
              <a:t>its</a:t>
            </a:r>
            <a:r>
              <a:rPr sz="2000" spc="15" dirty="0">
                <a:solidFill>
                  <a:srgbClr val="FFFFFF"/>
                </a:solidFill>
                <a:latin typeface="Times New Roman"/>
                <a:cs typeface="Times New Roman"/>
              </a:rPr>
              <a:t> </a:t>
            </a:r>
            <a:r>
              <a:rPr sz="2000" spc="-10" dirty="0">
                <a:solidFill>
                  <a:srgbClr val="FFFFFF"/>
                </a:solidFill>
                <a:latin typeface="Verdana"/>
                <a:cs typeface="Verdana"/>
              </a:rPr>
              <a:t>buffer.</a:t>
            </a:r>
            <a:endParaRPr sz="2000">
              <a:latin typeface="Verdana"/>
              <a:cs typeface="Verdana"/>
            </a:endParaRPr>
          </a:p>
          <a:p>
            <a:pPr marL="12700">
              <a:lnSpc>
                <a:spcPct val="100000"/>
              </a:lnSpc>
              <a:spcBef>
                <a:spcPts val="10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dirty="0">
                <a:solidFill>
                  <a:srgbClr val="FFFFFF"/>
                </a:solidFill>
                <a:latin typeface="Verdana"/>
                <a:cs typeface="Verdana"/>
              </a:rPr>
              <a:t>Receiver</a:t>
            </a:r>
            <a:r>
              <a:rPr sz="2000" spc="-40" dirty="0">
                <a:solidFill>
                  <a:srgbClr val="FFFFFF"/>
                </a:solidFill>
                <a:latin typeface="Times New Roman"/>
                <a:cs typeface="Times New Roman"/>
              </a:rPr>
              <a:t> </a:t>
            </a:r>
            <a:r>
              <a:rPr sz="2000" spc="-35" dirty="0">
                <a:solidFill>
                  <a:srgbClr val="FFFFFF"/>
                </a:solidFill>
                <a:latin typeface="Verdana"/>
                <a:cs typeface="Verdana"/>
              </a:rPr>
              <a:t>processes</a:t>
            </a:r>
            <a:r>
              <a:rPr sz="2000" spc="-65" dirty="0">
                <a:solidFill>
                  <a:srgbClr val="FFFFFF"/>
                </a:solidFill>
                <a:latin typeface="Times New Roman"/>
                <a:cs typeface="Times New Roman"/>
              </a:rPr>
              <a:t> </a:t>
            </a:r>
            <a:r>
              <a:rPr sz="2000" dirty="0">
                <a:solidFill>
                  <a:srgbClr val="FFFFFF"/>
                </a:solidFill>
                <a:latin typeface="Verdana"/>
                <a:cs typeface="Verdana"/>
              </a:rPr>
              <a:t>the</a:t>
            </a:r>
            <a:r>
              <a:rPr sz="2000" spc="25" dirty="0">
                <a:solidFill>
                  <a:srgbClr val="FFFFFF"/>
                </a:solidFill>
                <a:latin typeface="Times New Roman"/>
                <a:cs typeface="Times New Roman"/>
              </a:rPr>
              <a:t> </a:t>
            </a:r>
            <a:r>
              <a:rPr sz="2000" spc="85" dirty="0">
                <a:solidFill>
                  <a:srgbClr val="FFFFFF"/>
                </a:solidFill>
                <a:latin typeface="Verdana"/>
                <a:cs typeface="Verdana"/>
              </a:rPr>
              <a:t>data</a:t>
            </a:r>
            <a:r>
              <a:rPr sz="2000" spc="-85" dirty="0">
                <a:solidFill>
                  <a:srgbClr val="FFFFFF"/>
                </a:solidFill>
                <a:latin typeface="Times New Roman"/>
                <a:cs typeface="Times New Roman"/>
              </a:rPr>
              <a:t> </a:t>
            </a:r>
            <a:r>
              <a:rPr sz="2000" spc="-10" dirty="0">
                <a:solidFill>
                  <a:srgbClr val="FFFFFF"/>
                </a:solidFill>
                <a:latin typeface="Verdana"/>
                <a:cs typeface="Verdana"/>
              </a:rPr>
              <a:t>packet.</a:t>
            </a:r>
            <a:endParaRPr sz="2000">
              <a:latin typeface="Verdana"/>
              <a:cs typeface="Verdana"/>
            </a:endParaRPr>
          </a:p>
          <a:p>
            <a:pPr marL="12700">
              <a:lnSpc>
                <a:spcPct val="100000"/>
              </a:lnSpc>
              <a:spcBef>
                <a:spcPts val="10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dirty="0">
                <a:solidFill>
                  <a:srgbClr val="FFFFFF"/>
                </a:solidFill>
                <a:latin typeface="Verdana"/>
                <a:cs typeface="Verdana"/>
              </a:rPr>
              <a:t>Receiver</a:t>
            </a:r>
            <a:r>
              <a:rPr sz="2000" spc="70" dirty="0">
                <a:solidFill>
                  <a:srgbClr val="FFFFFF"/>
                </a:solidFill>
                <a:latin typeface="Times New Roman"/>
                <a:cs typeface="Times New Roman"/>
              </a:rPr>
              <a:t> </a:t>
            </a:r>
            <a:r>
              <a:rPr sz="2000" spc="-65" dirty="0">
                <a:solidFill>
                  <a:srgbClr val="FFFFFF"/>
                </a:solidFill>
                <a:latin typeface="Verdana"/>
                <a:cs typeface="Verdana"/>
              </a:rPr>
              <a:t>puts</a:t>
            </a:r>
            <a:r>
              <a:rPr sz="2000" spc="35" dirty="0">
                <a:solidFill>
                  <a:srgbClr val="FFFFFF"/>
                </a:solidFill>
                <a:latin typeface="Times New Roman"/>
                <a:cs typeface="Times New Roman"/>
              </a:rPr>
              <a:t> </a:t>
            </a:r>
            <a:r>
              <a:rPr sz="2000" dirty="0">
                <a:solidFill>
                  <a:srgbClr val="FFFFFF"/>
                </a:solidFill>
                <a:latin typeface="Verdana"/>
                <a:cs typeface="Verdana"/>
              </a:rPr>
              <a:t>the</a:t>
            </a:r>
            <a:r>
              <a:rPr sz="2000" spc="90" dirty="0">
                <a:solidFill>
                  <a:srgbClr val="FFFFFF"/>
                </a:solidFill>
                <a:latin typeface="Times New Roman"/>
                <a:cs typeface="Times New Roman"/>
              </a:rPr>
              <a:t> </a:t>
            </a:r>
            <a:r>
              <a:rPr sz="2000" dirty="0">
                <a:solidFill>
                  <a:srgbClr val="FFFFFF"/>
                </a:solidFill>
                <a:latin typeface="Verdana"/>
                <a:cs typeface="Verdana"/>
              </a:rPr>
              <a:t>acknowledgement</a:t>
            </a:r>
            <a:r>
              <a:rPr sz="2000" spc="45" dirty="0">
                <a:solidFill>
                  <a:srgbClr val="FFFFFF"/>
                </a:solidFill>
                <a:latin typeface="Times New Roman"/>
                <a:cs typeface="Times New Roman"/>
              </a:rPr>
              <a:t> </a:t>
            </a:r>
            <a:r>
              <a:rPr sz="2000" dirty="0">
                <a:solidFill>
                  <a:srgbClr val="FFFFFF"/>
                </a:solidFill>
                <a:latin typeface="Verdana"/>
                <a:cs typeface="Verdana"/>
              </a:rPr>
              <a:t>on</a:t>
            </a:r>
            <a:r>
              <a:rPr sz="2000" spc="70" dirty="0">
                <a:solidFill>
                  <a:srgbClr val="FFFFFF"/>
                </a:solidFill>
                <a:latin typeface="Times New Roman"/>
                <a:cs typeface="Times New Roman"/>
              </a:rPr>
              <a:t> </a:t>
            </a:r>
            <a:r>
              <a:rPr sz="2000" dirty="0">
                <a:solidFill>
                  <a:srgbClr val="FFFFFF"/>
                </a:solidFill>
                <a:latin typeface="Verdana"/>
                <a:cs typeface="Verdana"/>
              </a:rPr>
              <a:t>the</a:t>
            </a:r>
            <a:r>
              <a:rPr sz="2000" spc="90" dirty="0">
                <a:solidFill>
                  <a:srgbClr val="FFFFFF"/>
                </a:solidFill>
                <a:latin typeface="Times New Roman"/>
                <a:cs typeface="Times New Roman"/>
              </a:rPr>
              <a:t> </a:t>
            </a:r>
            <a:r>
              <a:rPr sz="2000" spc="-114" dirty="0">
                <a:solidFill>
                  <a:srgbClr val="FFFFFF"/>
                </a:solidFill>
                <a:latin typeface="Verdana"/>
                <a:cs typeface="Verdana"/>
              </a:rPr>
              <a:t>transmission</a:t>
            </a:r>
            <a:r>
              <a:rPr sz="2000" spc="-40" dirty="0">
                <a:solidFill>
                  <a:srgbClr val="FFFFFF"/>
                </a:solidFill>
                <a:latin typeface="Times New Roman"/>
                <a:cs typeface="Times New Roman"/>
              </a:rPr>
              <a:t> </a:t>
            </a:r>
            <a:r>
              <a:rPr sz="2000" spc="-10" dirty="0">
                <a:solidFill>
                  <a:srgbClr val="FFFFFF"/>
                </a:solidFill>
                <a:latin typeface="Verdana"/>
                <a:cs typeface="Verdana"/>
              </a:rPr>
              <a:t>link.</a:t>
            </a:r>
            <a:endParaRPr sz="2000">
              <a:latin typeface="Verdana"/>
              <a:cs typeface="Verdana"/>
            </a:endParaRPr>
          </a:p>
          <a:p>
            <a:pPr marL="12700">
              <a:lnSpc>
                <a:spcPct val="100000"/>
              </a:lnSpc>
              <a:spcBef>
                <a:spcPts val="10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dirty="0">
                <a:solidFill>
                  <a:srgbClr val="FFFFFF"/>
                </a:solidFill>
                <a:latin typeface="Verdana"/>
                <a:cs typeface="Verdana"/>
              </a:rPr>
              <a:t>Acknowledgement</a:t>
            </a:r>
            <a:r>
              <a:rPr sz="2000" spc="25" dirty="0">
                <a:solidFill>
                  <a:srgbClr val="FFFFFF"/>
                </a:solidFill>
                <a:latin typeface="Verdana"/>
                <a:cs typeface="Verdana"/>
              </a:rPr>
              <a:t> </a:t>
            </a:r>
            <a:r>
              <a:rPr sz="2000" dirty="0">
                <a:solidFill>
                  <a:srgbClr val="FFFFFF"/>
                </a:solidFill>
                <a:latin typeface="Verdana"/>
                <a:cs typeface="Verdana"/>
              </a:rPr>
              <a:t>propagates</a:t>
            </a:r>
            <a:r>
              <a:rPr sz="2000" spc="-160" dirty="0">
                <a:solidFill>
                  <a:srgbClr val="FFFFFF"/>
                </a:solidFill>
                <a:latin typeface="Verdana"/>
                <a:cs typeface="Verdana"/>
              </a:rPr>
              <a:t> </a:t>
            </a:r>
            <a:r>
              <a:rPr sz="2000" spc="-35" dirty="0">
                <a:solidFill>
                  <a:srgbClr val="FFFFFF"/>
                </a:solidFill>
                <a:latin typeface="Verdana"/>
                <a:cs typeface="Verdana"/>
              </a:rPr>
              <a:t>towards</a:t>
            </a:r>
            <a:r>
              <a:rPr sz="2000" spc="-95" dirty="0">
                <a:solidFill>
                  <a:srgbClr val="FFFFFF"/>
                </a:solidFill>
                <a:latin typeface="Verdana"/>
                <a:cs typeface="Verdana"/>
              </a:rPr>
              <a:t> </a:t>
            </a:r>
            <a:r>
              <a:rPr sz="2000" spc="-20" dirty="0">
                <a:solidFill>
                  <a:srgbClr val="FFFFFF"/>
                </a:solidFill>
                <a:latin typeface="Verdana"/>
                <a:cs typeface="Verdana"/>
              </a:rPr>
              <a:t>the</a:t>
            </a:r>
            <a:r>
              <a:rPr sz="2000" spc="-40" dirty="0">
                <a:solidFill>
                  <a:srgbClr val="FFFFFF"/>
                </a:solidFill>
                <a:latin typeface="Verdana"/>
                <a:cs typeface="Verdana"/>
              </a:rPr>
              <a:t> </a:t>
            </a:r>
            <a:r>
              <a:rPr sz="2000" spc="-45" dirty="0">
                <a:solidFill>
                  <a:srgbClr val="FFFFFF"/>
                </a:solidFill>
                <a:latin typeface="Verdana"/>
                <a:cs typeface="Verdana"/>
              </a:rPr>
              <a:t>sender’s</a:t>
            </a:r>
            <a:r>
              <a:rPr sz="2000" spc="-95" dirty="0">
                <a:solidFill>
                  <a:srgbClr val="FFFFFF"/>
                </a:solidFill>
                <a:latin typeface="Verdana"/>
                <a:cs typeface="Verdana"/>
              </a:rPr>
              <a:t> </a:t>
            </a:r>
            <a:r>
              <a:rPr sz="2000" spc="-20" dirty="0">
                <a:solidFill>
                  <a:srgbClr val="FFFFFF"/>
                </a:solidFill>
                <a:latin typeface="Verdana"/>
                <a:cs typeface="Verdana"/>
              </a:rPr>
              <a:t>end.</a:t>
            </a:r>
            <a:endParaRPr sz="2000">
              <a:latin typeface="Verdana"/>
              <a:cs typeface="Verdana"/>
            </a:endParaRPr>
          </a:p>
          <a:p>
            <a:pPr marL="12700">
              <a:lnSpc>
                <a:spcPct val="100000"/>
              </a:lnSpc>
              <a:spcBef>
                <a:spcPts val="101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dirty="0">
                <a:solidFill>
                  <a:srgbClr val="FFFFFF"/>
                </a:solidFill>
                <a:latin typeface="Verdana"/>
                <a:cs typeface="Verdana"/>
              </a:rPr>
              <a:t>Acknowledgement</a:t>
            </a:r>
            <a:r>
              <a:rPr sz="2000" spc="80" dirty="0">
                <a:solidFill>
                  <a:srgbClr val="FFFFFF"/>
                </a:solidFill>
                <a:latin typeface="Times New Roman"/>
                <a:cs typeface="Times New Roman"/>
              </a:rPr>
              <a:t> </a:t>
            </a:r>
            <a:r>
              <a:rPr sz="2000" dirty="0">
                <a:solidFill>
                  <a:srgbClr val="FFFFFF"/>
                </a:solidFill>
                <a:latin typeface="Verdana"/>
                <a:cs typeface="Verdana"/>
              </a:rPr>
              <a:t>reaches</a:t>
            </a:r>
            <a:r>
              <a:rPr sz="2000" spc="-20" dirty="0">
                <a:solidFill>
                  <a:srgbClr val="FFFFFF"/>
                </a:solidFill>
                <a:latin typeface="Times New Roman"/>
                <a:cs typeface="Times New Roman"/>
              </a:rPr>
              <a:t> </a:t>
            </a:r>
            <a:r>
              <a:rPr sz="2000" dirty="0">
                <a:solidFill>
                  <a:srgbClr val="FFFFFF"/>
                </a:solidFill>
                <a:latin typeface="Verdana"/>
                <a:cs typeface="Verdana"/>
              </a:rPr>
              <a:t>the</a:t>
            </a:r>
            <a:r>
              <a:rPr sz="2000" spc="30" dirty="0">
                <a:solidFill>
                  <a:srgbClr val="FFFFFF"/>
                </a:solidFill>
                <a:latin typeface="Times New Roman"/>
                <a:cs typeface="Times New Roman"/>
              </a:rPr>
              <a:t> </a:t>
            </a:r>
            <a:r>
              <a:rPr sz="2000" spc="-20" dirty="0">
                <a:solidFill>
                  <a:srgbClr val="FFFFFF"/>
                </a:solidFill>
                <a:latin typeface="Verdana"/>
                <a:cs typeface="Verdana"/>
              </a:rPr>
              <a:t>sender</a:t>
            </a:r>
            <a:r>
              <a:rPr sz="2000" spc="10" dirty="0">
                <a:solidFill>
                  <a:srgbClr val="FFFFFF"/>
                </a:solidFill>
                <a:latin typeface="Times New Roman"/>
                <a:cs typeface="Times New Roman"/>
              </a:rPr>
              <a:t> </a:t>
            </a:r>
            <a:r>
              <a:rPr sz="2000" spc="90" dirty="0">
                <a:solidFill>
                  <a:srgbClr val="FFFFFF"/>
                </a:solidFill>
                <a:latin typeface="Verdana"/>
                <a:cs typeface="Verdana"/>
              </a:rPr>
              <a:t>and</a:t>
            </a:r>
            <a:r>
              <a:rPr sz="2000" spc="5" dirty="0">
                <a:solidFill>
                  <a:srgbClr val="FFFFFF"/>
                </a:solidFill>
                <a:latin typeface="Times New Roman"/>
                <a:cs typeface="Times New Roman"/>
              </a:rPr>
              <a:t> </a:t>
            </a:r>
            <a:r>
              <a:rPr sz="2000" spc="-60" dirty="0">
                <a:solidFill>
                  <a:srgbClr val="FFFFFF"/>
                </a:solidFill>
                <a:latin typeface="Verdana"/>
                <a:cs typeface="Verdana"/>
              </a:rPr>
              <a:t>waits</a:t>
            </a:r>
            <a:r>
              <a:rPr sz="2000" spc="25" dirty="0">
                <a:solidFill>
                  <a:srgbClr val="FFFFFF"/>
                </a:solidFill>
                <a:latin typeface="Times New Roman"/>
                <a:cs typeface="Times New Roman"/>
              </a:rPr>
              <a:t> </a:t>
            </a:r>
            <a:r>
              <a:rPr sz="2000" dirty="0">
                <a:solidFill>
                  <a:srgbClr val="FFFFFF"/>
                </a:solidFill>
                <a:latin typeface="Verdana"/>
                <a:cs typeface="Verdana"/>
              </a:rPr>
              <a:t>in</a:t>
            </a:r>
            <a:r>
              <a:rPr sz="2000" spc="60" dirty="0">
                <a:solidFill>
                  <a:srgbClr val="FFFFFF"/>
                </a:solidFill>
                <a:latin typeface="Times New Roman"/>
                <a:cs typeface="Times New Roman"/>
              </a:rPr>
              <a:t> </a:t>
            </a:r>
            <a:r>
              <a:rPr sz="2000" spc="-170" dirty="0">
                <a:solidFill>
                  <a:srgbClr val="FFFFFF"/>
                </a:solidFill>
                <a:latin typeface="Verdana"/>
                <a:cs typeface="Verdana"/>
              </a:rPr>
              <a:t>its</a:t>
            </a:r>
            <a:r>
              <a:rPr sz="2000" spc="30" dirty="0">
                <a:solidFill>
                  <a:srgbClr val="FFFFFF"/>
                </a:solidFill>
                <a:latin typeface="Times New Roman"/>
                <a:cs typeface="Times New Roman"/>
              </a:rPr>
              <a:t> </a:t>
            </a:r>
            <a:r>
              <a:rPr sz="2000" spc="-10" dirty="0">
                <a:solidFill>
                  <a:srgbClr val="FFFFFF"/>
                </a:solidFill>
                <a:latin typeface="Verdana"/>
                <a:cs typeface="Verdana"/>
              </a:rPr>
              <a:t>buffer.</a:t>
            </a:r>
            <a:endParaRPr sz="2000">
              <a:latin typeface="Verdana"/>
              <a:cs typeface="Verdana"/>
            </a:endParaRPr>
          </a:p>
          <a:p>
            <a:pPr marL="12700">
              <a:lnSpc>
                <a:spcPct val="100000"/>
              </a:lnSpc>
              <a:spcBef>
                <a:spcPts val="10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50" dirty="0">
                <a:solidFill>
                  <a:srgbClr val="FFFFFF"/>
                </a:solidFill>
                <a:latin typeface="Verdana"/>
                <a:cs typeface="Verdana"/>
              </a:rPr>
              <a:t>Sender</a:t>
            </a:r>
            <a:r>
              <a:rPr sz="2000" spc="-40" dirty="0">
                <a:solidFill>
                  <a:srgbClr val="FFFFFF"/>
                </a:solidFill>
                <a:latin typeface="Times New Roman"/>
                <a:cs typeface="Times New Roman"/>
              </a:rPr>
              <a:t> </a:t>
            </a:r>
            <a:r>
              <a:rPr sz="2000" spc="-35" dirty="0">
                <a:solidFill>
                  <a:srgbClr val="FFFFFF"/>
                </a:solidFill>
                <a:latin typeface="Verdana"/>
                <a:cs typeface="Verdana"/>
              </a:rPr>
              <a:t>processes</a:t>
            </a:r>
            <a:r>
              <a:rPr sz="2000" spc="-60" dirty="0">
                <a:solidFill>
                  <a:srgbClr val="FFFFFF"/>
                </a:solidFill>
                <a:latin typeface="Times New Roman"/>
                <a:cs typeface="Times New Roman"/>
              </a:rPr>
              <a:t> </a:t>
            </a:r>
            <a:r>
              <a:rPr sz="2000" dirty="0">
                <a:solidFill>
                  <a:srgbClr val="FFFFFF"/>
                </a:solidFill>
                <a:latin typeface="Verdana"/>
                <a:cs typeface="Verdana"/>
              </a:rPr>
              <a:t>the</a:t>
            </a:r>
            <a:r>
              <a:rPr sz="2000" spc="25" dirty="0">
                <a:solidFill>
                  <a:srgbClr val="FFFFFF"/>
                </a:solidFill>
                <a:latin typeface="Times New Roman"/>
                <a:cs typeface="Times New Roman"/>
              </a:rPr>
              <a:t> </a:t>
            </a:r>
            <a:r>
              <a:rPr sz="2000" spc="-10" dirty="0">
                <a:solidFill>
                  <a:srgbClr val="FFFFFF"/>
                </a:solidFill>
                <a:latin typeface="Verdana"/>
                <a:cs typeface="Verdana"/>
              </a:rPr>
              <a:t>acknowledgement.</a:t>
            </a:r>
            <a:endParaRPr sz="2000">
              <a:latin typeface="Verdana"/>
              <a:cs typeface="Verdana"/>
            </a:endParaRPr>
          </a:p>
        </p:txBody>
      </p:sp>
      <p:pic>
        <p:nvPicPr>
          <p:cNvPr id="4" name="object 4"/>
          <p:cNvPicPr/>
          <p:nvPr/>
        </p:nvPicPr>
        <p:blipFill>
          <a:blip r:embed="rId2" cstate="print"/>
          <a:stretch>
            <a:fillRect/>
          </a:stretch>
        </p:blipFill>
        <p:spPr>
          <a:xfrm>
            <a:off x="10781020" y="1551431"/>
            <a:ext cx="132466" cy="2070110"/>
          </a:xfrm>
          <a:prstGeom prst="rect">
            <a:avLst/>
          </a:prstGeom>
        </p:spPr>
      </p:pic>
      <p:sp>
        <p:nvSpPr>
          <p:cNvPr id="5" name="object 5"/>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13</a:t>
            </a:r>
            <a:endParaRPr sz="2750">
              <a:latin typeface="Verdana"/>
              <a:cs typeface="Verdana"/>
            </a:endParaRPr>
          </a:p>
        </p:txBody>
      </p:sp>
      <p:sp>
        <p:nvSpPr>
          <p:cNvPr id="8" name="Slide Number Placeholder 7">
            <a:extLst>
              <a:ext uri="{FF2B5EF4-FFF2-40B4-BE49-F238E27FC236}">
                <a16:creationId xmlns:a16="http://schemas.microsoft.com/office/drawing/2014/main" id="{23EDEE5C-2DB5-4C2A-B158-95AA2D39B304}"/>
              </a:ext>
            </a:extLst>
          </p:cNvPr>
          <p:cNvSpPr>
            <a:spLocks noGrp="1"/>
          </p:cNvSpPr>
          <p:nvPr>
            <p:ph type="sldNum" sz="quarter" idx="12"/>
          </p:nvPr>
        </p:nvSpPr>
        <p:spPr/>
        <p:txBody>
          <a:bodyPr/>
          <a:lstStyle/>
          <a:p>
            <a:fld id="{CC35A254-4A35-4A19-8176-D3942D5E59E5}"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55" dirty="0"/>
              <a:t>Pictorial</a:t>
            </a:r>
            <a:r>
              <a:rPr spc="-185" dirty="0">
                <a:latin typeface="Times New Roman"/>
                <a:cs typeface="Times New Roman"/>
              </a:rPr>
              <a:t> </a:t>
            </a:r>
            <a:r>
              <a:rPr spc="-55" dirty="0"/>
              <a:t>Representation</a:t>
            </a:r>
          </a:p>
        </p:txBody>
      </p:sp>
      <p:pic>
        <p:nvPicPr>
          <p:cNvPr id="3" name="object 3"/>
          <p:cNvPicPr/>
          <p:nvPr/>
        </p:nvPicPr>
        <p:blipFill>
          <a:blip r:embed="rId2" cstate="print"/>
          <a:stretch>
            <a:fillRect/>
          </a:stretch>
        </p:blipFill>
        <p:spPr>
          <a:xfrm>
            <a:off x="3186440" y="1152944"/>
            <a:ext cx="6115415" cy="5486400"/>
          </a:xfrm>
          <a:prstGeom prst="rect">
            <a:avLst/>
          </a:prstGeom>
        </p:spPr>
      </p:pic>
      <p:pic>
        <p:nvPicPr>
          <p:cNvPr id="4" name="object 4"/>
          <p:cNvPicPr/>
          <p:nvPr/>
        </p:nvPicPr>
        <p:blipFill>
          <a:blip r:embed="rId3" cstate="print"/>
          <a:stretch>
            <a:fillRect/>
          </a:stretch>
        </p:blipFill>
        <p:spPr>
          <a:xfrm>
            <a:off x="10781020" y="1551431"/>
            <a:ext cx="132466" cy="2070110"/>
          </a:xfrm>
          <a:prstGeom prst="rect">
            <a:avLst/>
          </a:prstGeom>
        </p:spPr>
      </p:pic>
      <p:sp>
        <p:nvSpPr>
          <p:cNvPr id="5" name="object 5"/>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14</a:t>
            </a:r>
            <a:endParaRPr sz="2750">
              <a:latin typeface="Verdana"/>
              <a:cs typeface="Verdana"/>
            </a:endParaRPr>
          </a:p>
        </p:txBody>
      </p:sp>
      <p:sp>
        <p:nvSpPr>
          <p:cNvPr id="8" name="Slide Number Placeholder 7">
            <a:extLst>
              <a:ext uri="{FF2B5EF4-FFF2-40B4-BE49-F238E27FC236}">
                <a16:creationId xmlns:a16="http://schemas.microsoft.com/office/drawing/2014/main" id="{BB4B4C63-4B21-575E-7EEB-2DE3537FC873}"/>
              </a:ext>
            </a:extLst>
          </p:cNvPr>
          <p:cNvSpPr>
            <a:spLocks noGrp="1"/>
          </p:cNvSpPr>
          <p:nvPr>
            <p:ph type="sldNum" sz="quarter" idx="12"/>
          </p:nvPr>
        </p:nvSpPr>
        <p:spPr/>
        <p:txBody>
          <a:bodyPr/>
          <a:lstStyle/>
          <a:p>
            <a:fld id="{CC35A254-4A35-4A19-8176-D3942D5E59E5}"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185" dirty="0"/>
              <a:t>Sliding</a:t>
            </a:r>
            <a:r>
              <a:rPr spc="-80" dirty="0">
                <a:latin typeface="Times New Roman"/>
                <a:cs typeface="Times New Roman"/>
              </a:rPr>
              <a:t> </a:t>
            </a:r>
            <a:r>
              <a:rPr dirty="0"/>
              <a:t>Window</a:t>
            </a:r>
            <a:r>
              <a:rPr spc="-15" dirty="0">
                <a:latin typeface="Times New Roman"/>
                <a:cs typeface="Times New Roman"/>
              </a:rPr>
              <a:t> </a:t>
            </a:r>
            <a:r>
              <a:rPr spc="-10" dirty="0"/>
              <a:t>Protocol</a:t>
            </a:r>
          </a:p>
        </p:txBody>
      </p:sp>
      <p:sp>
        <p:nvSpPr>
          <p:cNvPr id="3" name="object 3"/>
          <p:cNvSpPr txBox="1"/>
          <p:nvPr/>
        </p:nvSpPr>
        <p:spPr>
          <a:xfrm>
            <a:off x="1182724" y="2081602"/>
            <a:ext cx="3992879" cy="1986914"/>
          </a:xfrm>
          <a:prstGeom prst="rect">
            <a:avLst/>
          </a:prstGeom>
        </p:spPr>
        <p:txBody>
          <a:bodyPr vert="horz" wrap="square" lIns="0" tIns="14604" rIns="0" bIns="0" rtlCol="0">
            <a:spAutoFit/>
          </a:bodyPr>
          <a:lstStyle/>
          <a:p>
            <a:pPr marL="469900" marR="223520" indent="-457834">
              <a:lnSpc>
                <a:spcPct val="100000"/>
              </a:lnSpc>
              <a:spcBef>
                <a:spcPts val="114"/>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204" dirty="0">
                <a:solidFill>
                  <a:srgbClr val="FFFFFF"/>
                </a:solidFill>
                <a:latin typeface="Verdana"/>
                <a:cs typeface="Verdana"/>
              </a:rPr>
              <a:t>This</a:t>
            </a:r>
            <a:r>
              <a:rPr sz="2000" spc="70" dirty="0">
                <a:solidFill>
                  <a:srgbClr val="FFFFFF"/>
                </a:solidFill>
                <a:latin typeface="Times New Roman"/>
                <a:cs typeface="Times New Roman"/>
              </a:rPr>
              <a:t> </a:t>
            </a:r>
            <a:r>
              <a:rPr sz="2000" dirty="0">
                <a:solidFill>
                  <a:srgbClr val="FFFFFF"/>
                </a:solidFill>
                <a:latin typeface="Verdana"/>
                <a:cs typeface="Verdana"/>
              </a:rPr>
              <a:t>protocol</a:t>
            </a:r>
            <a:r>
              <a:rPr sz="2000" dirty="0">
                <a:solidFill>
                  <a:srgbClr val="FFFFFF"/>
                </a:solidFill>
                <a:latin typeface="Times New Roman"/>
                <a:cs typeface="Times New Roman"/>
              </a:rPr>
              <a:t> </a:t>
            </a:r>
            <a:r>
              <a:rPr sz="2000" spc="-50" dirty="0">
                <a:solidFill>
                  <a:srgbClr val="FFFFFF"/>
                </a:solidFill>
                <a:latin typeface="Verdana"/>
                <a:cs typeface="Verdana"/>
              </a:rPr>
              <a:t>improves</a:t>
            </a:r>
            <a:r>
              <a:rPr sz="2000" spc="15" dirty="0">
                <a:solidFill>
                  <a:srgbClr val="FFFFFF"/>
                </a:solidFill>
                <a:latin typeface="Times New Roman"/>
                <a:cs typeface="Times New Roman"/>
              </a:rPr>
              <a:t> </a:t>
            </a:r>
            <a:r>
              <a:rPr sz="2000" spc="-25" dirty="0">
                <a:solidFill>
                  <a:srgbClr val="FFFFFF"/>
                </a:solidFill>
                <a:latin typeface="Verdana"/>
                <a:cs typeface="Verdana"/>
              </a:rPr>
              <a:t>the</a:t>
            </a:r>
            <a:r>
              <a:rPr sz="2000" spc="-25" dirty="0">
                <a:solidFill>
                  <a:srgbClr val="FFFFFF"/>
                </a:solidFill>
                <a:latin typeface="Times New Roman"/>
                <a:cs typeface="Times New Roman"/>
              </a:rPr>
              <a:t> </a:t>
            </a:r>
            <a:r>
              <a:rPr sz="2000" dirty="0">
                <a:solidFill>
                  <a:srgbClr val="FFFFFF"/>
                </a:solidFill>
                <a:latin typeface="Verdana"/>
                <a:cs typeface="Verdana"/>
              </a:rPr>
              <a:t>efficiency</a:t>
            </a:r>
            <a:r>
              <a:rPr sz="2000" spc="-35" dirty="0">
                <a:solidFill>
                  <a:srgbClr val="FFFFFF"/>
                </a:solidFill>
                <a:latin typeface="Times New Roman"/>
                <a:cs typeface="Times New Roman"/>
              </a:rPr>
              <a:t> </a:t>
            </a:r>
            <a:r>
              <a:rPr sz="2000" dirty="0">
                <a:solidFill>
                  <a:srgbClr val="FFFFFF"/>
                </a:solidFill>
                <a:latin typeface="Verdana"/>
                <a:cs typeface="Verdana"/>
              </a:rPr>
              <a:t>of</a:t>
            </a:r>
            <a:r>
              <a:rPr sz="2000" spc="30" dirty="0">
                <a:solidFill>
                  <a:srgbClr val="FFFFFF"/>
                </a:solidFill>
                <a:latin typeface="Times New Roman"/>
                <a:cs typeface="Times New Roman"/>
              </a:rPr>
              <a:t> </a:t>
            </a:r>
            <a:r>
              <a:rPr sz="2000" dirty="0">
                <a:solidFill>
                  <a:srgbClr val="FFFFFF"/>
                </a:solidFill>
                <a:latin typeface="Verdana"/>
                <a:cs typeface="Verdana"/>
              </a:rPr>
              <a:t>stop</a:t>
            </a:r>
            <a:r>
              <a:rPr sz="2000" spc="60" dirty="0">
                <a:solidFill>
                  <a:srgbClr val="FFFFFF"/>
                </a:solidFill>
                <a:latin typeface="Times New Roman"/>
                <a:cs typeface="Times New Roman"/>
              </a:rPr>
              <a:t> </a:t>
            </a:r>
            <a:r>
              <a:rPr sz="2000" spc="90" dirty="0">
                <a:solidFill>
                  <a:srgbClr val="FFFFFF"/>
                </a:solidFill>
                <a:latin typeface="Verdana"/>
                <a:cs typeface="Verdana"/>
              </a:rPr>
              <a:t>and</a:t>
            </a:r>
            <a:r>
              <a:rPr sz="2000" dirty="0">
                <a:solidFill>
                  <a:srgbClr val="FFFFFF"/>
                </a:solidFill>
                <a:latin typeface="Times New Roman"/>
                <a:cs typeface="Times New Roman"/>
              </a:rPr>
              <a:t> </a:t>
            </a:r>
            <a:r>
              <a:rPr sz="2000" spc="-20" dirty="0">
                <a:solidFill>
                  <a:srgbClr val="FFFFFF"/>
                </a:solidFill>
                <a:latin typeface="Verdana"/>
                <a:cs typeface="Verdana"/>
              </a:rPr>
              <a:t>wait</a:t>
            </a:r>
            <a:r>
              <a:rPr sz="2000" spc="-20" dirty="0">
                <a:solidFill>
                  <a:srgbClr val="FFFFFF"/>
                </a:solidFill>
                <a:latin typeface="Times New Roman"/>
                <a:cs typeface="Times New Roman"/>
              </a:rPr>
              <a:t> </a:t>
            </a:r>
            <a:r>
              <a:rPr sz="2000" spc="-10" dirty="0">
                <a:solidFill>
                  <a:srgbClr val="FFFFFF"/>
                </a:solidFill>
                <a:latin typeface="Verdana"/>
                <a:cs typeface="Verdana"/>
              </a:rPr>
              <a:t>protocol</a:t>
            </a:r>
            <a:endParaRPr sz="2000">
              <a:latin typeface="Verdana"/>
              <a:cs typeface="Verdana"/>
            </a:endParaRPr>
          </a:p>
          <a:p>
            <a:pPr marL="469900" marR="5080" indent="-457834">
              <a:lnSpc>
                <a:spcPct val="100000"/>
              </a:lnSpc>
              <a:spcBef>
                <a:spcPts val="101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40" dirty="0">
                <a:solidFill>
                  <a:srgbClr val="FFFFFF"/>
                </a:solidFill>
                <a:latin typeface="Verdana"/>
                <a:cs typeface="Verdana"/>
              </a:rPr>
              <a:t>Allows</a:t>
            </a:r>
            <a:r>
              <a:rPr sz="2000" spc="-30" dirty="0">
                <a:solidFill>
                  <a:srgbClr val="FFFFFF"/>
                </a:solidFill>
                <a:latin typeface="Times New Roman"/>
                <a:cs typeface="Times New Roman"/>
              </a:rPr>
              <a:t> </a:t>
            </a:r>
            <a:r>
              <a:rPr sz="2000" spc="-50" dirty="0">
                <a:solidFill>
                  <a:srgbClr val="FFFFFF"/>
                </a:solidFill>
                <a:latin typeface="Verdana"/>
                <a:cs typeface="Verdana"/>
              </a:rPr>
              <a:t>multiple</a:t>
            </a:r>
            <a:r>
              <a:rPr sz="2000" spc="-135" dirty="0">
                <a:solidFill>
                  <a:srgbClr val="FFFFFF"/>
                </a:solidFill>
                <a:latin typeface="Times New Roman"/>
                <a:cs typeface="Times New Roman"/>
              </a:rPr>
              <a:t> </a:t>
            </a:r>
            <a:r>
              <a:rPr sz="2000" spc="-50" dirty="0">
                <a:solidFill>
                  <a:srgbClr val="FFFFFF"/>
                </a:solidFill>
                <a:latin typeface="Verdana"/>
                <a:cs typeface="Verdana"/>
              </a:rPr>
              <a:t>frames</a:t>
            </a:r>
            <a:r>
              <a:rPr sz="2000" spc="-35" dirty="0">
                <a:solidFill>
                  <a:srgbClr val="FFFFFF"/>
                </a:solidFill>
                <a:latin typeface="Times New Roman"/>
                <a:cs typeface="Times New Roman"/>
              </a:rPr>
              <a:t> </a:t>
            </a:r>
            <a:r>
              <a:rPr sz="2000" dirty="0">
                <a:solidFill>
                  <a:srgbClr val="FFFFFF"/>
                </a:solidFill>
                <a:latin typeface="Verdana"/>
                <a:cs typeface="Verdana"/>
              </a:rPr>
              <a:t>to</a:t>
            </a:r>
            <a:r>
              <a:rPr sz="2000" spc="-5" dirty="0">
                <a:solidFill>
                  <a:srgbClr val="FFFFFF"/>
                </a:solidFill>
                <a:latin typeface="Times New Roman"/>
                <a:cs typeface="Times New Roman"/>
              </a:rPr>
              <a:t> </a:t>
            </a:r>
            <a:r>
              <a:rPr sz="2000" spc="100" dirty="0">
                <a:solidFill>
                  <a:srgbClr val="FFFFFF"/>
                </a:solidFill>
                <a:latin typeface="Verdana"/>
                <a:cs typeface="Verdana"/>
              </a:rPr>
              <a:t>be</a:t>
            </a:r>
            <a:r>
              <a:rPr sz="2000" spc="100" dirty="0">
                <a:solidFill>
                  <a:srgbClr val="FFFFFF"/>
                </a:solidFill>
                <a:latin typeface="Times New Roman"/>
                <a:cs typeface="Times New Roman"/>
              </a:rPr>
              <a:t> </a:t>
            </a:r>
            <a:r>
              <a:rPr sz="2000" spc="-70" dirty="0">
                <a:solidFill>
                  <a:srgbClr val="FFFFFF"/>
                </a:solidFill>
                <a:latin typeface="Verdana"/>
                <a:cs typeface="Verdana"/>
              </a:rPr>
              <a:t>transmitted</a:t>
            </a:r>
            <a:r>
              <a:rPr sz="2000" spc="35" dirty="0">
                <a:solidFill>
                  <a:srgbClr val="FFFFFF"/>
                </a:solidFill>
                <a:latin typeface="Times New Roman"/>
                <a:cs typeface="Times New Roman"/>
              </a:rPr>
              <a:t> </a:t>
            </a:r>
            <a:r>
              <a:rPr sz="2000" dirty="0">
                <a:solidFill>
                  <a:srgbClr val="FFFFFF"/>
                </a:solidFill>
                <a:latin typeface="Verdana"/>
                <a:cs typeface="Verdana"/>
              </a:rPr>
              <a:t>before</a:t>
            </a:r>
            <a:r>
              <a:rPr sz="2000" spc="70" dirty="0">
                <a:solidFill>
                  <a:srgbClr val="FFFFFF"/>
                </a:solidFill>
                <a:latin typeface="Times New Roman"/>
                <a:cs typeface="Times New Roman"/>
              </a:rPr>
              <a:t> </a:t>
            </a:r>
            <a:r>
              <a:rPr sz="2000" spc="-10" dirty="0">
                <a:solidFill>
                  <a:srgbClr val="FFFFFF"/>
                </a:solidFill>
                <a:latin typeface="Verdana"/>
                <a:cs typeface="Verdana"/>
              </a:rPr>
              <a:t>receiving</a:t>
            </a:r>
            <a:r>
              <a:rPr sz="2000" spc="-10" dirty="0">
                <a:solidFill>
                  <a:srgbClr val="FFFFFF"/>
                </a:solidFill>
                <a:latin typeface="Times New Roman"/>
                <a:cs typeface="Times New Roman"/>
              </a:rPr>
              <a:t> </a:t>
            </a:r>
            <a:r>
              <a:rPr sz="2000" spc="70" dirty="0">
                <a:solidFill>
                  <a:srgbClr val="FFFFFF"/>
                </a:solidFill>
                <a:latin typeface="Verdana"/>
                <a:cs typeface="Verdana"/>
              </a:rPr>
              <a:t>an</a:t>
            </a:r>
            <a:r>
              <a:rPr sz="2000" spc="-10" dirty="0">
                <a:solidFill>
                  <a:srgbClr val="FFFFFF"/>
                </a:solidFill>
                <a:latin typeface="Times New Roman"/>
                <a:cs typeface="Times New Roman"/>
              </a:rPr>
              <a:t> </a:t>
            </a:r>
            <a:r>
              <a:rPr sz="2000" spc="-10" dirty="0">
                <a:solidFill>
                  <a:srgbClr val="FFFFFF"/>
                </a:solidFill>
                <a:latin typeface="Verdana"/>
                <a:cs typeface="Verdana"/>
              </a:rPr>
              <a:t>acknowledgment.</a:t>
            </a:r>
            <a:endParaRPr sz="2000">
              <a:latin typeface="Verdana"/>
              <a:cs typeface="Verdana"/>
            </a:endParaRPr>
          </a:p>
        </p:txBody>
      </p:sp>
      <p:grpSp>
        <p:nvGrpSpPr>
          <p:cNvPr id="4" name="object 4"/>
          <p:cNvGrpSpPr/>
          <p:nvPr/>
        </p:nvGrpSpPr>
        <p:grpSpPr>
          <a:xfrm>
            <a:off x="5764011" y="1447845"/>
            <a:ext cx="6041390" cy="5095875"/>
            <a:chOff x="5764011" y="1447845"/>
            <a:chExt cx="6041390" cy="5095875"/>
          </a:xfrm>
        </p:grpSpPr>
        <p:pic>
          <p:nvPicPr>
            <p:cNvPr id="5" name="object 5"/>
            <p:cNvPicPr/>
            <p:nvPr/>
          </p:nvPicPr>
          <p:blipFill>
            <a:blip r:embed="rId2" cstate="print"/>
            <a:stretch>
              <a:fillRect/>
            </a:stretch>
          </p:blipFill>
          <p:spPr>
            <a:xfrm>
              <a:off x="10781020" y="1551431"/>
              <a:ext cx="132466" cy="2070110"/>
            </a:xfrm>
            <a:prstGeom prst="rect">
              <a:avLst/>
            </a:prstGeom>
          </p:spPr>
        </p:pic>
        <p:pic>
          <p:nvPicPr>
            <p:cNvPr id="6" name="object 6"/>
            <p:cNvPicPr/>
            <p:nvPr/>
          </p:nvPicPr>
          <p:blipFill>
            <a:blip r:embed="rId3" cstate="print"/>
            <a:stretch>
              <a:fillRect/>
            </a:stretch>
          </p:blipFill>
          <p:spPr>
            <a:xfrm>
              <a:off x="5764011" y="1447845"/>
              <a:ext cx="6041379" cy="5095372"/>
            </a:xfrm>
            <a:prstGeom prst="rect">
              <a:avLst/>
            </a:prstGeom>
          </p:spPr>
        </p:pic>
      </p:grpSp>
      <p:sp>
        <p:nvSpPr>
          <p:cNvPr id="7" name="object 7"/>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15</a:t>
            </a:r>
            <a:endParaRPr sz="2750">
              <a:latin typeface="Verdana"/>
              <a:cs typeface="Verdana"/>
            </a:endParaRPr>
          </a:p>
        </p:txBody>
      </p:sp>
      <p:sp>
        <p:nvSpPr>
          <p:cNvPr id="10" name="Slide Number Placeholder 9">
            <a:extLst>
              <a:ext uri="{FF2B5EF4-FFF2-40B4-BE49-F238E27FC236}">
                <a16:creationId xmlns:a16="http://schemas.microsoft.com/office/drawing/2014/main" id="{3ACB1F09-F24C-3F59-45B1-80F1B2C6B4DE}"/>
              </a:ext>
            </a:extLst>
          </p:cNvPr>
          <p:cNvSpPr>
            <a:spLocks noGrp="1"/>
          </p:cNvSpPr>
          <p:nvPr>
            <p:ph type="sldNum" sz="quarter" idx="12"/>
          </p:nvPr>
        </p:nvSpPr>
        <p:spPr/>
        <p:txBody>
          <a:bodyPr/>
          <a:lstStyle/>
          <a:p>
            <a:fld id="{CC35A254-4A35-4A19-8176-D3942D5E59E5}"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98EB-CCB4-A1CF-5ABF-B76E15E4A6F8}"/>
              </a:ext>
            </a:extLst>
          </p:cNvPr>
          <p:cNvSpPr>
            <a:spLocks noGrp="1"/>
          </p:cNvSpPr>
          <p:nvPr>
            <p:ph type="title"/>
          </p:nvPr>
        </p:nvSpPr>
        <p:spPr/>
        <p:txBody>
          <a:bodyPr/>
          <a:lstStyle/>
          <a:p>
            <a:r>
              <a:rPr lang="en-US" dirty="0"/>
              <a:t>Error Detection and Correction</a:t>
            </a:r>
          </a:p>
        </p:txBody>
      </p:sp>
      <p:sp>
        <p:nvSpPr>
          <p:cNvPr id="3" name="Content Placeholder 2">
            <a:extLst>
              <a:ext uri="{FF2B5EF4-FFF2-40B4-BE49-F238E27FC236}">
                <a16:creationId xmlns:a16="http://schemas.microsoft.com/office/drawing/2014/main" id="{12981BC0-54AB-8EC6-D5B8-DB1F84F2CB61}"/>
              </a:ext>
            </a:extLst>
          </p:cNvPr>
          <p:cNvSpPr>
            <a:spLocks noGrp="1"/>
          </p:cNvSpPr>
          <p:nvPr>
            <p:ph idx="1"/>
          </p:nvPr>
        </p:nvSpPr>
        <p:spPr>
          <a:xfrm>
            <a:off x="745724" y="1544716"/>
            <a:ext cx="9304129" cy="4703684"/>
          </a:xfrm>
        </p:spPr>
        <p:txBody>
          <a:bodyPr>
            <a:noAutofit/>
          </a:bodyPr>
          <a:lstStyle/>
          <a:p>
            <a:r>
              <a:rPr lang="en-US" dirty="0">
                <a:latin typeface="+mn-lt"/>
              </a:rPr>
              <a:t>Types of Error</a:t>
            </a:r>
          </a:p>
          <a:p>
            <a:r>
              <a:rPr lang="en-US" dirty="0">
                <a:latin typeface="+mn-lt"/>
              </a:rPr>
              <a:t>Single bit error:</a:t>
            </a:r>
          </a:p>
          <a:p>
            <a:pPr lvl="1"/>
            <a:r>
              <a:rPr lang="en-US" b="0" u="none" strike="noStrike" baseline="0" dirty="0">
                <a:latin typeface="+mn-lt"/>
              </a:rPr>
              <a:t>The term single-bit error means that only 1 bit of a given data unit (such as a byte, character, or packet) is changed from 1 to 0 or from 0 to 1.</a:t>
            </a:r>
          </a:p>
          <a:p>
            <a:pPr algn="l"/>
            <a:endParaRPr lang="en-US" dirty="0">
              <a:latin typeface="+mn-lt"/>
            </a:endParaRPr>
          </a:p>
          <a:p>
            <a:pPr marL="0" indent="0" algn="l">
              <a:buNone/>
            </a:pPr>
            <a:endParaRPr lang="en-US" dirty="0">
              <a:latin typeface="+mn-lt"/>
            </a:endParaRPr>
          </a:p>
          <a:p>
            <a:pPr algn="l"/>
            <a:r>
              <a:rPr lang="en-US" b="0" u="none" strike="noStrike" baseline="0" dirty="0">
                <a:latin typeface="+mn-lt"/>
              </a:rPr>
              <a:t>Burst Error</a:t>
            </a:r>
          </a:p>
          <a:p>
            <a:pPr lvl="1"/>
            <a:r>
              <a:rPr lang="en-US" b="0" u="none" strike="noStrike" baseline="0" dirty="0">
                <a:latin typeface="+mn-lt"/>
              </a:rPr>
              <a:t>The term burst error means that 2 or more bits in the data unit have changed from 1 to 0 or from 0 to 1.</a:t>
            </a:r>
          </a:p>
          <a:p>
            <a:pPr algn="l"/>
            <a:endParaRPr lang="en-US" dirty="0">
              <a:latin typeface="+mn-lt"/>
            </a:endParaRPr>
          </a:p>
        </p:txBody>
      </p:sp>
      <p:pic>
        <p:nvPicPr>
          <p:cNvPr id="5" name="Picture 4">
            <a:extLst>
              <a:ext uri="{FF2B5EF4-FFF2-40B4-BE49-F238E27FC236}">
                <a16:creationId xmlns:a16="http://schemas.microsoft.com/office/drawing/2014/main" id="{D48AD139-9050-B4A1-2ADD-53E92FCE4561}"/>
              </a:ext>
            </a:extLst>
          </p:cNvPr>
          <p:cNvPicPr>
            <a:picLocks noChangeAspect="1"/>
          </p:cNvPicPr>
          <p:nvPr/>
        </p:nvPicPr>
        <p:blipFill>
          <a:blip r:embed="rId2"/>
          <a:stretch>
            <a:fillRect/>
          </a:stretch>
        </p:blipFill>
        <p:spPr>
          <a:xfrm>
            <a:off x="3540988" y="3109280"/>
            <a:ext cx="3867150" cy="847725"/>
          </a:xfrm>
          <a:prstGeom prst="rect">
            <a:avLst/>
          </a:prstGeom>
        </p:spPr>
      </p:pic>
      <p:pic>
        <p:nvPicPr>
          <p:cNvPr id="7" name="Picture 6">
            <a:extLst>
              <a:ext uri="{FF2B5EF4-FFF2-40B4-BE49-F238E27FC236}">
                <a16:creationId xmlns:a16="http://schemas.microsoft.com/office/drawing/2014/main" id="{F33540AF-068E-636E-BAE3-05BFBCBE54D5}"/>
              </a:ext>
            </a:extLst>
          </p:cNvPr>
          <p:cNvPicPr>
            <a:picLocks noChangeAspect="1"/>
          </p:cNvPicPr>
          <p:nvPr/>
        </p:nvPicPr>
        <p:blipFill>
          <a:blip r:embed="rId3"/>
          <a:stretch>
            <a:fillRect/>
          </a:stretch>
        </p:blipFill>
        <p:spPr>
          <a:xfrm>
            <a:off x="4252680" y="5004752"/>
            <a:ext cx="4189983" cy="1725287"/>
          </a:xfrm>
          <a:prstGeom prst="rect">
            <a:avLst/>
          </a:prstGeom>
        </p:spPr>
      </p:pic>
      <p:sp>
        <p:nvSpPr>
          <p:cNvPr id="8" name="Slide Number Placeholder 7">
            <a:extLst>
              <a:ext uri="{FF2B5EF4-FFF2-40B4-BE49-F238E27FC236}">
                <a16:creationId xmlns:a16="http://schemas.microsoft.com/office/drawing/2014/main" id="{A590CAB5-74A3-ADF0-60EC-222A539DE786}"/>
              </a:ext>
            </a:extLst>
          </p:cNvPr>
          <p:cNvSpPr>
            <a:spLocks noGrp="1"/>
          </p:cNvSpPr>
          <p:nvPr>
            <p:ph type="sldNum" sz="quarter" idx="12"/>
          </p:nvPr>
        </p:nvSpPr>
        <p:spPr/>
        <p:txBody>
          <a:bodyPr/>
          <a:lstStyle/>
          <a:p>
            <a:fld id="{CC35A254-4A35-4A19-8176-D3942D5E59E5}" type="slidenum">
              <a:rPr lang="en-US" smtClean="0"/>
              <a:t>3</a:t>
            </a:fld>
            <a:endParaRPr lang="en-US"/>
          </a:p>
        </p:txBody>
      </p:sp>
    </p:spTree>
    <p:extLst>
      <p:ext uri="{BB962C8B-B14F-4D97-AF65-F5344CB8AC3E}">
        <p14:creationId xmlns:p14="http://schemas.microsoft.com/office/powerpoint/2010/main" val="472342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225" dirty="0"/>
              <a:t>Stop-</a:t>
            </a:r>
            <a:r>
              <a:rPr spc="-10" dirty="0"/>
              <a:t>and-</a:t>
            </a:r>
            <a:r>
              <a:rPr dirty="0"/>
              <a:t>wait</a:t>
            </a:r>
            <a:r>
              <a:rPr spc="-55" dirty="0">
                <a:latin typeface="Times New Roman"/>
                <a:cs typeface="Times New Roman"/>
              </a:rPr>
              <a:t> </a:t>
            </a:r>
            <a:r>
              <a:rPr spc="-25" dirty="0"/>
              <a:t>ARQ</a:t>
            </a:r>
          </a:p>
        </p:txBody>
      </p:sp>
      <p:sp>
        <p:nvSpPr>
          <p:cNvPr id="3" name="object 3"/>
          <p:cNvSpPr txBox="1"/>
          <p:nvPr/>
        </p:nvSpPr>
        <p:spPr>
          <a:xfrm>
            <a:off x="1182724" y="1956136"/>
            <a:ext cx="8559165" cy="2961640"/>
          </a:xfrm>
          <a:prstGeom prst="rect">
            <a:avLst/>
          </a:prstGeom>
        </p:spPr>
        <p:txBody>
          <a:bodyPr vert="horz" wrap="square" lIns="0" tIns="140335" rIns="0" bIns="0" rtlCol="0">
            <a:spAutoFit/>
          </a:bodyPr>
          <a:lstStyle/>
          <a:p>
            <a:pPr marL="12700">
              <a:lnSpc>
                <a:spcPct val="100000"/>
              </a:lnSpc>
              <a:spcBef>
                <a:spcPts val="110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10" dirty="0">
                <a:solidFill>
                  <a:srgbClr val="FFFFFF"/>
                </a:solidFill>
                <a:latin typeface="Verdana"/>
                <a:cs typeface="Verdana"/>
              </a:rPr>
              <a:t>Here</a:t>
            </a:r>
            <a:r>
              <a:rPr sz="2000" spc="20" dirty="0">
                <a:solidFill>
                  <a:srgbClr val="FFFFFF"/>
                </a:solidFill>
                <a:latin typeface="Times New Roman"/>
                <a:cs typeface="Times New Roman"/>
              </a:rPr>
              <a:t> </a:t>
            </a:r>
            <a:r>
              <a:rPr sz="2000" dirty="0">
                <a:solidFill>
                  <a:srgbClr val="FFFFFF"/>
                </a:solidFill>
                <a:latin typeface="Verdana"/>
                <a:cs typeface="Verdana"/>
              </a:rPr>
              <a:t>ARQ</a:t>
            </a:r>
            <a:r>
              <a:rPr sz="2000" spc="95" dirty="0">
                <a:solidFill>
                  <a:srgbClr val="FFFFFF"/>
                </a:solidFill>
                <a:latin typeface="Times New Roman"/>
                <a:cs typeface="Times New Roman"/>
              </a:rPr>
              <a:t> </a:t>
            </a:r>
            <a:r>
              <a:rPr sz="2000" spc="-50" dirty="0">
                <a:solidFill>
                  <a:srgbClr val="FFFFFF"/>
                </a:solidFill>
                <a:latin typeface="Verdana"/>
                <a:cs typeface="Verdana"/>
              </a:rPr>
              <a:t>stands</a:t>
            </a:r>
            <a:r>
              <a:rPr sz="2000" spc="20" dirty="0">
                <a:solidFill>
                  <a:srgbClr val="FFFFFF"/>
                </a:solidFill>
                <a:latin typeface="Times New Roman"/>
                <a:cs typeface="Times New Roman"/>
              </a:rPr>
              <a:t> </a:t>
            </a:r>
            <a:r>
              <a:rPr sz="2000" spc="-45" dirty="0">
                <a:solidFill>
                  <a:srgbClr val="FFFFFF"/>
                </a:solidFill>
                <a:latin typeface="Verdana"/>
                <a:cs typeface="Verdana"/>
              </a:rPr>
              <a:t>for</a:t>
            </a:r>
            <a:r>
              <a:rPr sz="2000" dirty="0">
                <a:solidFill>
                  <a:srgbClr val="FFFFFF"/>
                </a:solidFill>
                <a:latin typeface="Times New Roman"/>
                <a:cs typeface="Times New Roman"/>
              </a:rPr>
              <a:t> </a:t>
            </a:r>
            <a:r>
              <a:rPr sz="2000" dirty="0">
                <a:solidFill>
                  <a:srgbClr val="FFFFFF"/>
                </a:solidFill>
                <a:latin typeface="Verdana"/>
                <a:cs typeface="Verdana"/>
              </a:rPr>
              <a:t>Automatic</a:t>
            </a:r>
            <a:r>
              <a:rPr sz="2000" spc="25" dirty="0">
                <a:solidFill>
                  <a:srgbClr val="FFFFFF"/>
                </a:solidFill>
                <a:latin typeface="Times New Roman"/>
                <a:cs typeface="Times New Roman"/>
              </a:rPr>
              <a:t> </a:t>
            </a:r>
            <a:r>
              <a:rPr sz="2000" dirty="0">
                <a:solidFill>
                  <a:srgbClr val="FFFFFF"/>
                </a:solidFill>
                <a:latin typeface="Verdana"/>
                <a:cs typeface="Verdana"/>
              </a:rPr>
              <a:t>Repeat</a:t>
            </a:r>
            <a:r>
              <a:rPr sz="2000" spc="-25" dirty="0">
                <a:solidFill>
                  <a:srgbClr val="FFFFFF"/>
                </a:solidFill>
                <a:latin typeface="Times New Roman"/>
                <a:cs typeface="Times New Roman"/>
              </a:rPr>
              <a:t> </a:t>
            </a:r>
            <a:r>
              <a:rPr sz="2000" spc="-10" dirty="0">
                <a:solidFill>
                  <a:srgbClr val="FFFFFF"/>
                </a:solidFill>
                <a:latin typeface="Verdana"/>
                <a:cs typeface="Verdana"/>
              </a:rPr>
              <a:t>request</a:t>
            </a:r>
            <a:endParaRPr sz="2000">
              <a:latin typeface="Verdana"/>
              <a:cs typeface="Verdana"/>
            </a:endParaRPr>
          </a:p>
          <a:p>
            <a:pPr marL="12700">
              <a:lnSpc>
                <a:spcPct val="100000"/>
              </a:lnSpc>
              <a:spcBef>
                <a:spcPts val="10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45" dirty="0">
                <a:solidFill>
                  <a:srgbClr val="FFFFFF"/>
                </a:solidFill>
                <a:latin typeface="Verdana"/>
                <a:cs typeface="Verdana"/>
              </a:rPr>
              <a:t>Stop</a:t>
            </a:r>
            <a:r>
              <a:rPr sz="2000" spc="-60" dirty="0">
                <a:solidFill>
                  <a:srgbClr val="FFFFFF"/>
                </a:solidFill>
                <a:latin typeface="Times New Roman"/>
                <a:cs typeface="Times New Roman"/>
              </a:rPr>
              <a:t> </a:t>
            </a:r>
            <a:r>
              <a:rPr sz="2000" spc="90" dirty="0">
                <a:solidFill>
                  <a:srgbClr val="FFFFFF"/>
                </a:solidFill>
                <a:latin typeface="Verdana"/>
                <a:cs typeface="Verdana"/>
              </a:rPr>
              <a:t>and</a:t>
            </a:r>
            <a:r>
              <a:rPr sz="2000" spc="-40" dirty="0">
                <a:solidFill>
                  <a:srgbClr val="FFFFFF"/>
                </a:solidFill>
                <a:latin typeface="Times New Roman"/>
                <a:cs typeface="Times New Roman"/>
              </a:rPr>
              <a:t> </a:t>
            </a:r>
            <a:r>
              <a:rPr sz="2000" dirty="0">
                <a:solidFill>
                  <a:srgbClr val="FFFFFF"/>
                </a:solidFill>
                <a:latin typeface="Verdana"/>
                <a:cs typeface="Verdana"/>
              </a:rPr>
              <a:t>wait</a:t>
            </a:r>
            <a:r>
              <a:rPr sz="2000" spc="-5" dirty="0">
                <a:solidFill>
                  <a:srgbClr val="FFFFFF"/>
                </a:solidFill>
                <a:latin typeface="Times New Roman"/>
                <a:cs typeface="Times New Roman"/>
              </a:rPr>
              <a:t> </a:t>
            </a:r>
            <a:r>
              <a:rPr sz="2000" dirty="0">
                <a:solidFill>
                  <a:srgbClr val="FFFFFF"/>
                </a:solidFill>
                <a:latin typeface="Verdana"/>
                <a:cs typeface="Verdana"/>
              </a:rPr>
              <a:t>ARQ</a:t>
            </a:r>
            <a:r>
              <a:rPr sz="2000" spc="100" dirty="0">
                <a:solidFill>
                  <a:srgbClr val="FFFFFF"/>
                </a:solidFill>
                <a:latin typeface="Times New Roman"/>
                <a:cs typeface="Times New Roman"/>
              </a:rPr>
              <a:t> </a:t>
            </a:r>
            <a:r>
              <a:rPr sz="2000" spc="-110" dirty="0">
                <a:solidFill>
                  <a:srgbClr val="FFFFFF"/>
                </a:solidFill>
                <a:latin typeface="Verdana"/>
                <a:cs typeface="Verdana"/>
              </a:rPr>
              <a:t>works</a:t>
            </a:r>
            <a:r>
              <a:rPr sz="2000" spc="-15" dirty="0">
                <a:solidFill>
                  <a:srgbClr val="FFFFFF"/>
                </a:solidFill>
                <a:latin typeface="Times New Roman"/>
                <a:cs typeface="Times New Roman"/>
              </a:rPr>
              <a:t> </a:t>
            </a:r>
            <a:r>
              <a:rPr sz="2000" spc="-120" dirty="0">
                <a:solidFill>
                  <a:srgbClr val="FFFFFF"/>
                </a:solidFill>
                <a:latin typeface="Verdana"/>
                <a:cs typeface="Verdana"/>
              </a:rPr>
              <a:t>similar</a:t>
            </a:r>
            <a:r>
              <a:rPr sz="2000" spc="-105" dirty="0">
                <a:solidFill>
                  <a:srgbClr val="FFFFFF"/>
                </a:solidFill>
                <a:latin typeface="Times New Roman"/>
                <a:cs typeface="Times New Roman"/>
              </a:rPr>
              <a:t> </a:t>
            </a:r>
            <a:r>
              <a:rPr sz="2000" dirty="0">
                <a:solidFill>
                  <a:srgbClr val="FFFFFF"/>
                </a:solidFill>
                <a:latin typeface="Verdana"/>
                <a:cs typeface="Verdana"/>
              </a:rPr>
              <a:t>to</a:t>
            </a:r>
            <a:r>
              <a:rPr sz="2000" spc="20" dirty="0">
                <a:solidFill>
                  <a:srgbClr val="FFFFFF"/>
                </a:solidFill>
                <a:latin typeface="Times New Roman"/>
                <a:cs typeface="Times New Roman"/>
              </a:rPr>
              <a:t> </a:t>
            </a:r>
            <a:r>
              <a:rPr sz="2000" spc="-20" dirty="0">
                <a:solidFill>
                  <a:srgbClr val="FFFFFF"/>
                </a:solidFill>
                <a:latin typeface="Verdana"/>
                <a:cs typeface="Verdana"/>
              </a:rPr>
              <a:t>stop</a:t>
            </a:r>
            <a:r>
              <a:rPr sz="2000" spc="-35" dirty="0">
                <a:solidFill>
                  <a:srgbClr val="FFFFFF"/>
                </a:solidFill>
                <a:latin typeface="Times New Roman"/>
                <a:cs typeface="Times New Roman"/>
              </a:rPr>
              <a:t> </a:t>
            </a:r>
            <a:r>
              <a:rPr sz="2000" spc="90" dirty="0">
                <a:solidFill>
                  <a:srgbClr val="FFFFFF"/>
                </a:solidFill>
                <a:latin typeface="Verdana"/>
                <a:cs typeface="Verdana"/>
              </a:rPr>
              <a:t>and</a:t>
            </a:r>
            <a:r>
              <a:rPr sz="2000" spc="-35" dirty="0">
                <a:solidFill>
                  <a:srgbClr val="FFFFFF"/>
                </a:solidFill>
                <a:latin typeface="Times New Roman"/>
                <a:cs typeface="Times New Roman"/>
              </a:rPr>
              <a:t> </a:t>
            </a:r>
            <a:r>
              <a:rPr sz="2000" dirty="0">
                <a:solidFill>
                  <a:srgbClr val="FFFFFF"/>
                </a:solidFill>
                <a:latin typeface="Verdana"/>
                <a:cs typeface="Verdana"/>
              </a:rPr>
              <a:t>wait</a:t>
            </a:r>
            <a:r>
              <a:rPr sz="2000" spc="-10" dirty="0">
                <a:solidFill>
                  <a:srgbClr val="FFFFFF"/>
                </a:solidFill>
                <a:latin typeface="Times New Roman"/>
                <a:cs typeface="Times New Roman"/>
              </a:rPr>
              <a:t> </a:t>
            </a:r>
            <a:r>
              <a:rPr sz="2000" spc="-10" dirty="0">
                <a:solidFill>
                  <a:srgbClr val="FFFFFF"/>
                </a:solidFill>
                <a:latin typeface="Verdana"/>
                <a:cs typeface="Verdana"/>
              </a:rPr>
              <a:t>protocol.</a:t>
            </a:r>
            <a:endParaRPr sz="2000">
              <a:latin typeface="Verdana"/>
              <a:cs typeface="Verdana"/>
            </a:endParaRPr>
          </a:p>
          <a:p>
            <a:pPr marL="12700">
              <a:lnSpc>
                <a:spcPct val="100000"/>
              </a:lnSpc>
              <a:spcBef>
                <a:spcPts val="96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220" dirty="0">
                <a:solidFill>
                  <a:srgbClr val="FFFFFF"/>
                </a:solidFill>
                <a:latin typeface="Verdana"/>
                <a:cs typeface="Verdana"/>
              </a:rPr>
              <a:t>It</a:t>
            </a:r>
            <a:r>
              <a:rPr sz="2000" spc="-35" dirty="0">
                <a:solidFill>
                  <a:srgbClr val="FFFFFF"/>
                </a:solidFill>
                <a:latin typeface="Times New Roman"/>
                <a:cs typeface="Times New Roman"/>
              </a:rPr>
              <a:t> </a:t>
            </a:r>
            <a:r>
              <a:rPr sz="2000" spc="-30" dirty="0">
                <a:solidFill>
                  <a:srgbClr val="FFFFFF"/>
                </a:solidFill>
                <a:latin typeface="Verdana"/>
                <a:cs typeface="Verdana"/>
              </a:rPr>
              <a:t>provides</a:t>
            </a:r>
            <a:r>
              <a:rPr sz="2000" spc="-95" dirty="0">
                <a:solidFill>
                  <a:srgbClr val="FFFFFF"/>
                </a:solidFill>
                <a:latin typeface="Times New Roman"/>
                <a:cs typeface="Times New Roman"/>
              </a:rPr>
              <a:t> </a:t>
            </a:r>
            <a:r>
              <a:rPr sz="2000" spc="165" dirty="0">
                <a:solidFill>
                  <a:srgbClr val="FFFFFF"/>
                </a:solidFill>
                <a:latin typeface="Verdana"/>
                <a:cs typeface="Verdana"/>
              </a:rPr>
              <a:t>a</a:t>
            </a:r>
            <a:r>
              <a:rPr sz="2000" spc="-15" dirty="0">
                <a:solidFill>
                  <a:srgbClr val="FFFFFF"/>
                </a:solidFill>
                <a:latin typeface="Times New Roman"/>
                <a:cs typeface="Times New Roman"/>
              </a:rPr>
              <a:t> </a:t>
            </a:r>
            <a:r>
              <a:rPr sz="2000" spc="-65" dirty="0">
                <a:solidFill>
                  <a:srgbClr val="FFFFFF"/>
                </a:solidFill>
                <a:latin typeface="Verdana"/>
                <a:cs typeface="Verdana"/>
              </a:rPr>
              <a:t>solution</a:t>
            </a:r>
            <a:r>
              <a:rPr sz="2000" spc="-100" dirty="0">
                <a:solidFill>
                  <a:srgbClr val="FFFFFF"/>
                </a:solidFill>
                <a:latin typeface="Times New Roman"/>
                <a:cs typeface="Times New Roman"/>
              </a:rPr>
              <a:t> </a:t>
            </a:r>
            <a:r>
              <a:rPr sz="2000" dirty="0">
                <a:solidFill>
                  <a:srgbClr val="FFFFFF"/>
                </a:solidFill>
                <a:latin typeface="Verdana"/>
                <a:cs typeface="Verdana"/>
              </a:rPr>
              <a:t>to</a:t>
            </a:r>
            <a:r>
              <a:rPr sz="2000" spc="-15" dirty="0">
                <a:solidFill>
                  <a:srgbClr val="FFFFFF"/>
                </a:solidFill>
                <a:latin typeface="Times New Roman"/>
                <a:cs typeface="Times New Roman"/>
              </a:rPr>
              <a:t> </a:t>
            </a:r>
            <a:r>
              <a:rPr sz="2000" dirty="0">
                <a:solidFill>
                  <a:srgbClr val="FFFFFF"/>
                </a:solidFill>
                <a:latin typeface="Verdana"/>
                <a:cs typeface="Verdana"/>
              </a:rPr>
              <a:t>all</a:t>
            </a:r>
            <a:r>
              <a:rPr sz="2000" spc="-10" dirty="0">
                <a:solidFill>
                  <a:srgbClr val="FFFFFF"/>
                </a:solidFill>
                <a:latin typeface="Times New Roman"/>
                <a:cs typeface="Times New Roman"/>
              </a:rPr>
              <a:t> </a:t>
            </a:r>
            <a:r>
              <a:rPr sz="2000" dirty="0">
                <a:solidFill>
                  <a:srgbClr val="FFFFFF"/>
                </a:solidFill>
                <a:latin typeface="Verdana"/>
                <a:cs typeface="Verdana"/>
              </a:rPr>
              <a:t>the</a:t>
            </a:r>
            <a:r>
              <a:rPr sz="2000" spc="-5" dirty="0">
                <a:solidFill>
                  <a:srgbClr val="FFFFFF"/>
                </a:solidFill>
                <a:latin typeface="Times New Roman"/>
                <a:cs typeface="Times New Roman"/>
              </a:rPr>
              <a:t> </a:t>
            </a:r>
            <a:r>
              <a:rPr sz="2000" spc="-85" dirty="0">
                <a:solidFill>
                  <a:srgbClr val="FFFFFF"/>
                </a:solidFill>
                <a:latin typeface="Verdana"/>
                <a:cs typeface="Verdana"/>
              </a:rPr>
              <a:t>limitations</a:t>
            </a:r>
            <a:r>
              <a:rPr sz="2000" spc="-135" dirty="0">
                <a:solidFill>
                  <a:srgbClr val="FFFFFF"/>
                </a:solidFill>
                <a:latin typeface="Times New Roman"/>
                <a:cs typeface="Times New Roman"/>
              </a:rPr>
              <a:t> </a:t>
            </a:r>
            <a:r>
              <a:rPr sz="2000" dirty="0">
                <a:solidFill>
                  <a:srgbClr val="FFFFFF"/>
                </a:solidFill>
                <a:latin typeface="Verdana"/>
                <a:cs typeface="Verdana"/>
              </a:rPr>
              <a:t>of</a:t>
            </a:r>
            <a:r>
              <a:rPr sz="2000" spc="5" dirty="0">
                <a:solidFill>
                  <a:srgbClr val="FFFFFF"/>
                </a:solidFill>
                <a:latin typeface="Times New Roman"/>
                <a:cs typeface="Times New Roman"/>
              </a:rPr>
              <a:t> </a:t>
            </a:r>
            <a:r>
              <a:rPr sz="2000" dirty="0">
                <a:solidFill>
                  <a:srgbClr val="FFFFFF"/>
                </a:solidFill>
                <a:latin typeface="Verdana"/>
                <a:cs typeface="Verdana"/>
              </a:rPr>
              <a:t>stop</a:t>
            </a:r>
            <a:r>
              <a:rPr sz="2000" spc="25" dirty="0">
                <a:solidFill>
                  <a:srgbClr val="FFFFFF"/>
                </a:solidFill>
                <a:latin typeface="Times New Roman"/>
                <a:cs typeface="Times New Roman"/>
              </a:rPr>
              <a:t> </a:t>
            </a:r>
            <a:r>
              <a:rPr sz="2000" spc="90" dirty="0">
                <a:solidFill>
                  <a:srgbClr val="FFFFFF"/>
                </a:solidFill>
                <a:latin typeface="Verdana"/>
                <a:cs typeface="Verdana"/>
              </a:rPr>
              <a:t>and</a:t>
            </a:r>
            <a:r>
              <a:rPr sz="2000" spc="-30" dirty="0">
                <a:solidFill>
                  <a:srgbClr val="FFFFFF"/>
                </a:solidFill>
                <a:latin typeface="Times New Roman"/>
                <a:cs typeface="Times New Roman"/>
              </a:rPr>
              <a:t> </a:t>
            </a:r>
            <a:r>
              <a:rPr sz="2000" dirty="0">
                <a:solidFill>
                  <a:srgbClr val="FFFFFF"/>
                </a:solidFill>
                <a:latin typeface="Verdana"/>
                <a:cs typeface="Verdana"/>
              </a:rPr>
              <a:t>wait</a:t>
            </a:r>
            <a:r>
              <a:rPr sz="2000" dirty="0">
                <a:solidFill>
                  <a:srgbClr val="FFFFFF"/>
                </a:solidFill>
                <a:latin typeface="Times New Roman"/>
                <a:cs typeface="Times New Roman"/>
              </a:rPr>
              <a:t> </a:t>
            </a:r>
            <a:r>
              <a:rPr sz="2000" spc="-10" dirty="0">
                <a:solidFill>
                  <a:srgbClr val="FFFFFF"/>
                </a:solidFill>
                <a:latin typeface="Verdana"/>
                <a:cs typeface="Verdana"/>
              </a:rPr>
              <a:t>protocol.</a:t>
            </a:r>
            <a:endParaRPr sz="2000">
              <a:latin typeface="Verdana"/>
              <a:cs typeface="Verdana"/>
            </a:endParaRPr>
          </a:p>
          <a:p>
            <a:pPr marL="12700">
              <a:lnSpc>
                <a:spcPct val="100000"/>
              </a:lnSpc>
              <a:spcBef>
                <a:spcPts val="10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45" dirty="0">
                <a:solidFill>
                  <a:srgbClr val="FFFFFF"/>
                </a:solidFill>
                <a:latin typeface="Verdana"/>
                <a:cs typeface="Verdana"/>
              </a:rPr>
              <a:t>Stop</a:t>
            </a:r>
            <a:r>
              <a:rPr sz="2000" spc="-75" dirty="0">
                <a:solidFill>
                  <a:srgbClr val="FFFFFF"/>
                </a:solidFill>
                <a:latin typeface="Times New Roman"/>
                <a:cs typeface="Times New Roman"/>
              </a:rPr>
              <a:t> </a:t>
            </a:r>
            <a:r>
              <a:rPr sz="2000" spc="90" dirty="0">
                <a:solidFill>
                  <a:srgbClr val="FFFFFF"/>
                </a:solidFill>
                <a:latin typeface="Verdana"/>
                <a:cs typeface="Verdana"/>
              </a:rPr>
              <a:t>and</a:t>
            </a:r>
            <a:r>
              <a:rPr sz="2000" spc="-45" dirty="0">
                <a:solidFill>
                  <a:srgbClr val="FFFFFF"/>
                </a:solidFill>
                <a:latin typeface="Times New Roman"/>
                <a:cs typeface="Times New Roman"/>
              </a:rPr>
              <a:t> </a:t>
            </a:r>
            <a:r>
              <a:rPr sz="2000" dirty="0">
                <a:solidFill>
                  <a:srgbClr val="FFFFFF"/>
                </a:solidFill>
                <a:latin typeface="Verdana"/>
                <a:cs typeface="Verdana"/>
              </a:rPr>
              <a:t>wait</a:t>
            </a:r>
            <a:r>
              <a:rPr sz="2000" spc="-20" dirty="0">
                <a:solidFill>
                  <a:srgbClr val="FFFFFF"/>
                </a:solidFill>
                <a:latin typeface="Times New Roman"/>
                <a:cs typeface="Times New Roman"/>
              </a:rPr>
              <a:t> </a:t>
            </a:r>
            <a:r>
              <a:rPr sz="2000" dirty="0">
                <a:solidFill>
                  <a:srgbClr val="FFFFFF"/>
                </a:solidFill>
                <a:latin typeface="Verdana"/>
                <a:cs typeface="Verdana"/>
              </a:rPr>
              <a:t>ARQ</a:t>
            </a:r>
            <a:r>
              <a:rPr sz="2000" spc="95" dirty="0">
                <a:solidFill>
                  <a:srgbClr val="FFFFFF"/>
                </a:solidFill>
                <a:latin typeface="Times New Roman"/>
                <a:cs typeface="Times New Roman"/>
              </a:rPr>
              <a:t> </a:t>
            </a:r>
            <a:r>
              <a:rPr sz="2000" spc="-10" dirty="0">
                <a:solidFill>
                  <a:srgbClr val="FFFFFF"/>
                </a:solidFill>
                <a:latin typeface="Verdana"/>
                <a:cs typeface="Verdana"/>
              </a:rPr>
              <a:t>includes</a:t>
            </a:r>
            <a:r>
              <a:rPr sz="2000" spc="-135" dirty="0">
                <a:solidFill>
                  <a:srgbClr val="FFFFFF"/>
                </a:solidFill>
                <a:latin typeface="Times New Roman"/>
                <a:cs typeface="Times New Roman"/>
              </a:rPr>
              <a:t> </a:t>
            </a:r>
            <a:r>
              <a:rPr sz="2000" dirty="0">
                <a:solidFill>
                  <a:srgbClr val="FFFFFF"/>
                </a:solidFill>
                <a:latin typeface="Verdana"/>
                <a:cs typeface="Verdana"/>
              </a:rPr>
              <a:t>the</a:t>
            </a:r>
            <a:r>
              <a:rPr sz="2000" spc="15" dirty="0">
                <a:solidFill>
                  <a:srgbClr val="FFFFFF"/>
                </a:solidFill>
                <a:latin typeface="Times New Roman"/>
                <a:cs typeface="Times New Roman"/>
              </a:rPr>
              <a:t> </a:t>
            </a:r>
            <a:r>
              <a:rPr sz="2000" spc="-20" dirty="0">
                <a:solidFill>
                  <a:srgbClr val="FFFFFF"/>
                </a:solidFill>
                <a:latin typeface="Verdana"/>
                <a:cs typeface="Verdana"/>
              </a:rPr>
              <a:t>following</a:t>
            </a:r>
            <a:r>
              <a:rPr sz="2000" spc="-105" dirty="0">
                <a:solidFill>
                  <a:srgbClr val="FFFFFF"/>
                </a:solidFill>
                <a:latin typeface="Times New Roman"/>
                <a:cs typeface="Times New Roman"/>
              </a:rPr>
              <a:t> </a:t>
            </a:r>
            <a:r>
              <a:rPr sz="2000" spc="-10" dirty="0">
                <a:solidFill>
                  <a:srgbClr val="FFFFFF"/>
                </a:solidFill>
                <a:latin typeface="Verdana"/>
                <a:cs typeface="Verdana"/>
              </a:rPr>
              <a:t>three</a:t>
            </a:r>
            <a:r>
              <a:rPr sz="2000" spc="-20" dirty="0">
                <a:solidFill>
                  <a:srgbClr val="FFFFFF"/>
                </a:solidFill>
                <a:latin typeface="Times New Roman"/>
                <a:cs typeface="Times New Roman"/>
              </a:rPr>
              <a:t> </a:t>
            </a:r>
            <a:r>
              <a:rPr sz="2000" spc="-60" dirty="0">
                <a:solidFill>
                  <a:srgbClr val="FFFFFF"/>
                </a:solidFill>
                <a:latin typeface="Verdana"/>
                <a:cs typeface="Verdana"/>
              </a:rPr>
              <a:t>extra</a:t>
            </a:r>
            <a:r>
              <a:rPr sz="2000" spc="-45" dirty="0">
                <a:solidFill>
                  <a:srgbClr val="FFFFFF"/>
                </a:solidFill>
                <a:latin typeface="Times New Roman"/>
                <a:cs typeface="Times New Roman"/>
              </a:rPr>
              <a:t> </a:t>
            </a:r>
            <a:r>
              <a:rPr sz="2000" spc="-10" dirty="0">
                <a:solidFill>
                  <a:srgbClr val="FFFFFF"/>
                </a:solidFill>
                <a:latin typeface="Verdana"/>
                <a:cs typeface="Verdana"/>
              </a:rPr>
              <a:t>elements.</a:t>
            </a:r>
            <a:endParaRPr sz="2000">
              <a:latin typeface="Verdana"/>
              <a:cs typeface="Verdana"/>
            </a:endParaRPr>
          </a:p>
          <a:p>
            <a:pPr marL="469900">
              <a:lnSpc>
                <a:spcPct val="100000"/>
              </a:lnSpc>
              <a:spcBef>
                <a:spcPts val="1019"/>
              </a:spcBef>
            </a:pPr>
            <a:r>
              <a:rPr sz="1450" spc="114" dirty="0">
                <a:solidFill>
                  <a:srgbClr val="89D0D6"/>
                </a:solidFill>
                <a:latin typeface="Lucida Sans Unicode"/>
                <a:cs typeface="Lucida Sans Unicode"/>
              </a:rPr>
              <a:t>▶</a:t>
            </a:r>
            <a:r>
              <a:rPr sz="1450" spc="30" dirty="0">
                <a:solidFill>
                  <a:srgbClr val="89D0D6"/>
                </a:solidFill>
                <a:latin typeface="Lucida Sans Unicode"/>
                <a:cs typeface="Lucida Sans Unicode"/>
              </a:rPr>
              <a:t>  </a:t>
            </a:r>
            <a:r>
              <a:rPr sz="1800" spc="-85" dirty="0">
                <a:solidFill>
                  <a:srgbClr val="FFFFFF"/>
                </a:solidFill>
                <a:latin typeface="Verdana"/>
                <a:cs typeface="Verdana"/>
              </a:rPr>
              <a:t>Time</a:t>
            </a:r>
            <a:r>
              <a:rPr sz="1800" spc="-150" dirty="0">
                <a:solidFill>
                  <a:srgbClr val="FFFFFF"/>
                </a:solidFill>
                <a:latin typeface="Times New Roman"/>
                <a:cs typeface="Times New Roman"/>
              </a:rPr>
              <a:t> </a:t>
            </a:r>
            <a:r>
              <a:rPr sz="1800" dirty="0">
                <a:solidFill>
                  <a:srgbClr val="FFFFFF"/>
                </a:solidFill>
                <a:latin typeface="Verdana"/>
                <a:cs typeface="Verdana"/>
              </a:rPr>
              <a:t>out</a:t>
            </a:r>
            <a:r>
              <a:rPr sz="1800" spc="30" dirty="0">
                <a:solidFill>
                  <a:srgbClr val="FFFFFF"/>
                </a:solidFill>
                <a:latin typeface="Times New Roman"/>
                <a:cs typeface="Times New Roman"/>
              </a:rPr>
              <a:t> </a:t>
            </a:r>
            <a:r>
              <a:rPr sz="1800" spc="-20" dirty="0">
                <a:solidFill>
                  <a:srgbClr val="FFFFFF"/>
                </a:solidFill>
                <a:latin typeface="Verdana"/>
                <a:cs typeface="Verdana"/>
              </a:rPr>
              <a:t>timer</a:t>
            </a:r>
            <a:endParaRPr sz="1800">
              <a:latin typeface="Verdana"/>
              <a:cs typeface="Verdana"/>
            </a:endParaRPr>
          </a:p>
          <a:p>
            <a:pPr marL="469900">
              <a:lnSpc>
                <a:spcPct val="100000"/>
              </a:lnSpc>
              <a:spcBef>
                <a:spcPts val="1010"/>
              </a:spcBef>
            </a:pPr>
            <a:r>
              <a:rPr sz="1450" spc="114" dirty="0">
                <a:solidFill>
                  <a:srgbClr val="89D0D6"/>
                </a:solidFill>
                <a:latin typeface="Lucida Sans Unicode"/>
                <a:cs typeface="Lucida Sans Unicode"/>
              </a:rPr>
              <a:t>▶</a:t>
            </a:r>
            <a:r>
              <a:rPr sz="1450" spc="100" dirty="0">
                <a:solidFill>
                  <a:srgbClr val="89D0D6"/>
                </a:solidFill>
                <a:latin typeface="Lucida Sans Unicode"/>
                <a:cs typeface="Lucida Sans Unicode"/>
              </a:rPr>
              <a:t>  </a:t>
            </a:r>
            <a:r>
              <a:rPr sz="1800" dirty="0">
                <a:solidFill>
                  <a:srgbClr val="FFFFFF"/>
                </a:solidFill>
                <a:latin typeface="Verdana"/>
                <a:cs typeface="Verdana"/>
              </a:rPr>
              <a:t>Sequence</a:t>
            </a:r>
            <a:r>
              <a:rPr sz="1800" spc="-60" dirty="0">
                <a:solidFill>
                  <a:srgbClr val="FFFFFF"/>
                </a:solidFill>
                <a:latin typeface="Times New Roman"/>
                <a:cs typeface="Times New Roman"/>
              </a:rPr>
              <a:t> </a:t>
            </a:r>
            <a:r>
              <a:rPr sz="1800" spc="-55" dirty="0">
                <a:solidFill>
                  <a:srgbClr val="FFFFFF"/>
                </a:solidFill>
                <a:latin typeface="Verdana"/>
                <a:cs typeface="Verdana"/>
              </a:rPr>
              <a:t>numbers</a:t>
            </a:r>
            <a:r>
              <a:rPr sz="1800" spc="-65" dirty="0">
                <a:solidFill>
                  <a:srgbClr val="FFFFFF"/>
                </a:solidFill>
                <a:latin typeface="Times New Roman"/>
                <a:cs typeface="Times New Roman"/>
              </a:rPr>
              <a:t> </a:t>
            </a:r>
            <a:r>
              <a:rPr sz="1800" spc="-40" dirty="0">
                <a:solidFill>
                  <a:srgbClr val="FFFFFF"/>
                </a:solidFill>
                <a:latin typeface="Verdana"/>
                <a:cs typeface="Verdana"/>
              </a:rPr>
              <a:t>for</a:t>
            </a:r>
            <a:r>
              <a:rPr sz="1800" spc="70" dirty="0">
                <a:solidFill>
                  <a:srgbClr val="FFFFFF"/>
                </a:solidFill>
                <a:latin typeface="Times New Roman"/>
                <a:cs typeface="Times New Roman"/>
              </a:rPr>
              <a:t> </a:t>
            </a:r>
            <a:r>
              <a:rPr sz="1800" spc="55" dirty="0">
                <a:solidFill>
                  <a:srgbClr val="FFFFFF"/>
                </a:solidFill>
                <a:latin typeface="Verdana"/>
                <a:cs typeface="Verdana"/>
              </a:rPr>
              <a:t>Data</a:t>
            </a:r>
            <a:r>
              <a:rPr sz="1800" spc="-15" dirty="0">
                <a:solidFill>
                  <a:srgbClr val="FFFFFF"/>
                </a:solidFill>
                <a:latin typeface="Times New Roman"/>
                <a:cs typeface="Times New Roman"/>
              </a:rPr>
              <a:t> </a:t>
            </a:r>
            <a:r>
              <a:rPr sz="1800" spc="-10" dirty="0">
                <a:solidFill>
                  <a:srgbClr val="FFFFFF"/>
                </a:solidFill>
                <a:latin typeface="Verdana"/>
                <a:cs typeface="Verdana"/>
              </a:rPr>
              <a:t>Packets</a:t>
            </a:r>
            <a:endParaRPr sz="1800">
              <a:latin typeface="Verdana"/>
              <a:cs typeface="Verdana"/>
            </a:endParaRPr>
          </a:p>
          <a:p>
            <a:pPr marL="469900">
              <a:lnSpc>
                <a:spcPct val="100000"/>
              </a:lnSpc>
              <a:spcBef>
                <a:spcPts val="1010"/>
              </a:spcBef>
            </a:pPr>
            <a:r>
              <a:rPr sz="1450" spc="114" dirty="0">
                <a:solidFill>
                  <a:srgbClr val="89D0D6"/>
                </a:solidFill>
                <a:latin typeface="Lucida Sans Unicode"/>
                <a:cs typeface="Lucida Sans Unicode"/>
              </a:rPr>
              <a:t>▶</a:t>
            </a:r>
            <a:r>
              <a:rPr sz="1450" spc="100" dirty="0">
                <a:solidFill>
                  <a:srgbClr val="89D0D6"/>
                </a:solidFill>
                <a:latin typeface="Lucida Sans Unicode"/>
                <a:cs typeface="Lucida Sans Unicode"/>
              </a:rPr>
              <a:t>  </a:t>
            </a:r>
            <a:r>
              <a:rPr sz="1800" dirty="0">
                <a:solidFill>
                  <a:srgbClr val="FFFFFF"/>
                </a:solidFill>
                <a:latin typeface="Verdana"/>
                <a:cs typeface="Verdana"/>
              </a:rPr>
              <a:t>Sequence</a:t>
            </a:r>
            <a:r>
              <a:rPr sz="1800" spc="-55" dirty="0">
                <a:solidFill>
                  <a:srgbClr val="FFFFFF"/>
                </a:solidFill>
                <a:latin typeface="Times New Roman"/>
                <a:cs typeface="Times New Roman"/>
              </a:rPr>
              <a:t> </a:t>
            </a:r>
            <a:r>
              <a:rPr sz="1800" spc="-10" dirty="0">
                <a:solidFill>
                  <a:srgbClr val="FFFFFF"/>
                </a:solidFill>
                <a:latin typeface="Verdana"/>
                <a:cs typeface="Verdana"/>
              </a:rPr>
              <a:t>Number</a:t>
            </a:r>
            <a:r>
              <a:rPr sz="1800" spc="-40" dirty="0">
                <a:solidFill>
                  <a:srgbClr val="FFFFFF"/>
                </a:solidFill>
                <a:latin typeface="Times New Roman"/>
                <a:cs typeface="Times New Roman"/>
              </a:rPr>
              <a:t> </a:t>
            </a:r>
            <a:r>
              <a:rPr sz="1800" spc="-40" dirty="0">
                <a:solidFill>
                  <a:srgbClr val="FFFFFF"/>
                </a:solidFill>
                <a:latin typeface="Verdana"/>
                <a:cs typeface="Verdana"/>
              </a:rPr>
              <a:t>for</a:t>
            </a:r>
            <a:r>
              <a:rPr sz="1800" spc="65" dirty="0">
                <a:solidFill>
                  <a:srgbClr val="FFFFFF"/>
                </a:solidFill>
                <a:latin typeface="Times New Roman"/>
                <a:cs typeface="Times New Roman"/>
              </a:rPr>
              <a:t> </a:t>
            </a:r>
            <a:r>
              <a:rPr sz="1800" spc="-10" dirty="0">
                <a:solidFill>
                  <a:srgbClr val="FFFFFF"/>
                </a:solidFill>
                <a:latin typeface="Verdana"/>
                <a:cs typeface="Verdana"/>
              </a:rPr>
              <a:t>Acknowledgements</a:t>
            </a:r>
            <a:endParaRPr sz="1800">
              <a:latin typeface="Verdana"/>
              <a:cs typeface="Verdana"/>
            </a:endParaRPr>
          </a:p>
        </p:txBody>
      </p:sp>
      <p:pic>
        <p:nvPicPr>
          <p:cNvPr id="4" name="object 4"/>
          <p:cNvPicPr/>
          <p:nvPr/>
        </p:nvPicPr>
        <p:blipFill>
          <a:blip r:embed="rId2" cstate="print"/>
          <a:stretch>
            <a:fillRect/>
          </a:stretch>
        </p:blipFill>
        <p:spPr>
          <a:xfrm>
            <a:off x="10781020" y="1551431"/>
            <a:ext cx="132466" cy="2070110"/>
          </a:xfrm>
          <a:prstGeom prst="rect">
            <a:avLst/>
          </a:prstGeom>
        </p:spPr>
      </p:pic>
      <p:sp>
        <p:nvSpPr>
          <p:cNvPr id="5" name="object 5"/>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16</a:t>
            </a:r>
            <a:endParaRPr sz="2750">
              <a:latin typeface="Verdana"/>
              <a:cs typeface="Verdana"/>
            </a:endParaRPr>
          </a:p>
        </p:txBody>
      </p:sp>
      <p:sp>
        <p:nvSpPr>
          <p:cNvPr id="8" name="Slide Number Placeholder 7">
            <a:extLst>
              <a:ext uri="{FF2B5EF4-FFF2-40B4-BE49-F238E27FC236}">
                <a16:creationId xmlns:a16="http://schemas.microsoft.com/office/drawing/2014/main" id="{E0D485A0-4818-1532-A14A-755E92954752}"/>
              </a:ext>
            </a:extLst>
          </p:cNvPr>
          <p:cNvSpPr>
            <a:spLocks noGrp="1"/>
          </p:cNvSpPr>
          <p:nvPr>
            <p:ph type="sldNum" sz="quarter" idx="12"/>
          </p:nvPr>
        </p:nvSpPr>
        <p:spPr/>
        <p:txBody>
          <a:bodyPr/>
          <a:lstStyle/>
          <a:p>
            <a:fld id="{CC35A254-4A35-4A19-8176-D3942D5E59E5}"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5875" rIns="0" bIns="0" rtlCol="0">
            <a:spAutoFit/>
          </a:bodyPr>
          <a:lstStyle/>
          <a:p>
            <a:pPr marL="12700" marR="5080">
              <a:lnSpc>
                <a:spcPct val="100000"/>
              </a:lnSpc>
              <a:spcBef>
                <a:spcPts val="125"/>
              </a:spcBef>
            </a:pPr>
            <a:r>
              <a:rPr dirty="0"/>
              <a:t>How</a:t>
            </a:r>
            <a:r>
              <a:rPr spc="15" dirty="0">
                <a:latin typeface="Times New Roman"/>
                <a:cs typeface="Times New Roman"/>
              </a:rPr>
              <a:t> </a:t>
            </a:r>
            <a:r>
              <a:rPr spc="-225" dirty="0"/>
              <a:t>Stop-</a:t>
            </a:r>
            <a:r>
              <a:rPr spc="-10" dirty="0"/>
              <a:t>and-</a:t>
            </a:r>
            <a:r>
              <a:rPr spc="-35" dirty="0"/>
              <a:t>Wait</a:t>
            </a:r>
            <a:r>
              <a:rPr spc="75" dirty="0">
                <a:latin typeface="Times New Roman"/>
                <a:cs typeface="Times New Roman"/>
              </a:rPr>
              <a:t> </a:t>
            </a:r>
            <a:r>
              <a:rPr dirty="0"/>
              <a:t>ARQ</a:t>
            </a:r>
            <a:r>
              <a:rPr spc="130" dirty="0">
                <a:latin typeface="Times New Roman"/>
                <a:cs typeface="Times New Roman"/>
              </a:rPr>
              <a:t> </a:t>
            </a:r>
            <a:r>
              <a:rPr spc="-175" dirty="0"/>
              <a:t>solves</a:t>
            </a:r>
            <a:r>
              <a:rPr spc="-75" dirty="0">
                <a:latin typeface="Times New Roman"/>
                <a:cs typeface="Times New Roman"/>
              </a:rPr>
              <a:t> </a:t>
            </a:r>
            <a:r>
              <a:rPr spc="-25" dirty="0"/>
              <a:t>all</a:t>
            </a:r>
            <a:r>
              <a:rPr spc="-25" dirty="0">
                <a:latin typeface="Times New Roman"/>
                <a:cs typeface="Times New Roman"/>
              </a:rPr>
              <a:t> </a:t>
            </a:r>
            <a:r>
              <a:rPr spc="-10" dirty="0"/>
              <a:t>problems</a:t>
            </a:r>
          </a:p>
        </p:txBody>
      </p:sp>
      <p:sp>
        <p:nvSpPr>
          <p:cNvPr id="3" name="object 3"/>
          <p:cNvSpPr txBox="1"/>
          <p:nvPr/>
        </p:nvSpPr>
        <p:spPr>
          <a:xfrm>
            <a:off x="1182724" y="2081602"/>
            <a:ext cx="3816350" cy="333375"/>
          </a:xfrm>
          <a:prstGeom prst="rect">
            <a:avLst/>
          </a:prstGeom>
        </p:spPr>
        <p:txBody>
          <a:bodyPr vert="horz" wrap="square" lIns="0" tIns="14604" rIns="0" bIns="0" rtlCol="0">
            <a:spAutoFit/>
          </a:bodyPr>
          <a:lstStyle/>
          <a:p>
            <a:pPr marL="12700">
              <a:lnSpc>
                <a:spcPct val="100000"/>
              </a:lnSpc>
              <a:spcBef>
                <a:spcPts val="114"/>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10" dirty="0">
                <a:solidFill>
                  <a:srgbClr val="FFFFFF"/>
                </a:solidFill>
                <a:latin typeface="Verdana"/>
                <a:cs typeface="Verdana"/>
              </a:rPr>
              <a:t>Problem</a:t>
            </a:r>
            <a:r>
              <a:rPr sz="2000" spc="-80" dirty="0">
                <a:solidFill>
                  <a:srgbClr val="FFFFFF"/>
                </a:solidFill>
                <a:latin typeface="Times New Roman"/>
                <a:cs typeface="Times New Roman"/>
              </a:rPr>
              <a:t> </a:t>
            </a:r>
            <a:r>
              <a:rPr sz="2000" dirty="0">
                <a:solidFill>
                  <a:srgbClr val="FFFFFF"/>
                </a:solidFill>
                <a:latin typeface="Verdana"/>
                <a:cs typeface="Verdana"/>
              </a:rPr>
              <a:t>of</a:t>
            </a:r>
            <a:r>
              <a:rPr sz="2000" spc="40" dirty="0">
                <a:solidFill>
                  <a:srgbClr val="FFFFFF"/>
                </a:solidFill>
                <a:latin typeface="Times New Roman"/>
                <a:cs typeface="Times New Roman"/>
              </a:rPr>
              <a:t> </a:t>
            </a:r>
            <a:r>
              <a:rPr sz="2000" spc="-100" dirty="0">
                <a:solidFill>
                  <a:srgbClr val="FFFFFF"/>
                </a:solidFill>
                <a:latin typeface="Verdana"/>
                <a:cs typeface="Verdana"/>
              </a:rPr>
              <a:t>lost</a:t>
            </a:r>
            <a:r>
              <a:rPr sz="2000" spc="-10" dirty="0">
                <a:solidFill>
                  <a:srgbClr val="FFFFFF"/>
                </a:solidFill>
                <a:latin typeface="Times New Roman"/>
                <a:cs typeface="Times New Roman"/>
              </a:rPr>
              <a:t> </a:t>
            </a:r>
            <a:r>
              <a:rPr sz="2000" spc="85" dirty="0">
                <a:solidFill>
                  <a:srgbClr val="FFFFFF"/>
                </a:solidFill>
                <a:latin typeface="Verdana"/>
                <a:cs typeface="Verdana"/>
              </a:rPr>
              <a:t>data</a:t>
            </a:r>
            <a:r>
              <a:rPr sz="2000" spc="15" dirty="0">
                <a:solidFill>
                  <a:srgbClr val="FFFFFF"/>
                </a:solidFill>
                <a:latin typeface="Times New Roman"/>
                <a:cs typeface="Times New Roman"/>
              </a:rPr>
              <a:t> </a:t>
            </a:r>
            <a:r>
              <a:rPr sz="2000" spc="45" dirty="0">
                <a:solidFill>
                  <a:srgbClr val="FFFFFF"/>
                </a:solidFill>
                <a:latin typeface="Verdana"/>
                <a:cs typeface="Verdana"/>
              </a:rPr>
              <a:t>packet</a:t>
            </a:r>
            <a:endParaRPr sz="2000">
              <a:latin typeface="Verdana"/>
              <a:cs typeface="Verdana"/>
            </a:endParaRPr>
          </a:p>
        </p:txBody>
      </p:sp>
      <p:pic>
        <p:nvPicPr>
          <p:cNvPr id="4" name="object 4"/>
          <p:cNvPicPr/>
          <p:nvPr/>
        </p:nvPicPr>
        <p:blipFill>
          <a:blip r:embed="rId2" cstate="print"/>
          <a:stretch>
            <a:fillRect/>
          </a:stretch>
        </p:blipFill>
        <p:spPr>
          <a:xfrm>
            <a:off x="10781020" y="1551431"/>
            <a:ext cx="132466" cy="2070110"/>
          </a:xfrm>
          <a:prstGeom prst="rect">
            <a:avLst/>
          </a:prstGeom>
        </p:spPr>
      </p:pic>
      <p:sp>
        <p:nvSpPr>
          <p:cNvPr id="5" name="object 5"/>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17</a:t>
            </a:r>
            <a:endParaRPr sz="2750">
              <a:latin typeface="Verdana"/>
              <a:cs typeface="Verdana"/>
            </a:endParaRPr>
          </a:p>
        </p:txBody>
      </p:sp>
      <p:pic>
        <p:nvPicPr>
          <p:cNvPr id="6" name="object 6"/>
          <p:cNvPicPr/>
          <p:nvPr/>
        </p:nvPicPr>
        <p:blipFill>
          <a:blip r:embed="rId3" cstate="print"/>
          <a:stretch>
            <a:fillRect/>
          </a:stretch>
        </p:blipFill>
        <p:spPr>
          <a:xfrm>
            <a:off x="2971928" y="2819456"/>
            <a:ext cx="5244327" cy="3783451"/>
          </a:xfrm>
          <a:prstGeom prst="rect">
            <a:avLst/>
          </a:prstGeom>
        </p:spPr>
      </p:pic>
      <p:sp>
        <p:nvSpPr>
          <p:cNvPr id="9" name="Slide Number Placeholder 8">
            <a:extLst>
              <a:ext uri="{FF2B5EF4-FFF2-40B4-BE49-F238E27FC236}">
                <a16:creationId xmlns:a16="http://schemas.microsoft.com/office/drawing/2014/main" id="{306C1E8B-F9D4-5EBB-4259-7E814DF2BBA9}"/>
              </a:ext>
            </a:extLst>
          </p:cNvPr>
          <p:cNvSpPr>
            <a:spLocks noGrp="1"/>
          </p:cNvSpPr>
          <p:nvPr>
            <p:ph type="sldNum" sz="quarter" idx="7"/>
          </p:nvPr>
        </p:nvSpPr>
        <p:spPr/>
        <p:txBody>
          <a:bodyPr/>
          <a:lstStyle/>
          <a:p>
            <a:fld id="{B6F15528-21DE-4FAA-801E-634DDDAF4B2B}"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5875" rIns="0" bIns="0" rtlCol="0">
            <a:spAutoFit/>
          </a:bodyPr>
          <a:lstStyle/>
          <a:p>
            <a:pPr marL="12700" marR="5080">
              <a:lnSpc>
                <a:spcPct val="100000"/>
              </a:lnSpc>
              <a:spcBef>
                <a:spcPts val="125"/>
              </a:spcBef>
            </a:pPr>
            <a:r>
              <a:rPr dirty="0"/>
              <a:t>How</a:t>
            </a:r>
            <a:r>
              <a:rPr spc="15" dirty="0">
                <a:latin typeface="Times New Roman"/>
                <a:cs typeface="Times New Roman"/>
              </a:rPr>
              <a:t> </a:t>
            </a:r>
            <a:r>
              <a:rPr spc="-225" dirty="0"/>
              <a:t>Stop-</a:t>
            </a:r>
            <a:r>
              <a:rPr spc="-10" dirty="0"/>
              <a:t>and-</a:t>
            </a:r>
            <a:r>
              <a:rPr spc="-35" dirty="0"/>
              <a:t>Wait</a:t>
            </a:r>
            <a:r>
              <a:rPr spc="75" dirty="0">
                <a:latin typeface="Times New Roman"/>
                <a:cs typeface="Times New Roman"/>
              </a:rPr>
              <a:t> </a:t>
            </a:r>
            <a:r>
              <a:rPr dirty="0"/>
              <a:t>ARQ</a:t>
            </a:r>
            <a:r>
              <a:rPr spc="130" dirty="0">
                <a:latin typeface="Times New Roman"/>
                <a:cs typeface="Times New Roman"/>
              </a:rPr>
              <a:t> </a:t>
            </a:r>
            <a:r>
              <a:rPr spc="-175" dirty="0"/>
              <a:t>solves</a:t>
            </a:r>
            <a:r>
              <a:rPr spc="-75" dirty="0">
                <a:latin typeface="Times New Roman"/>
                <a:cs typeface="Times New Roman"/>
              </a:rPr>
              <a:t> </a:t>
            </a:r>
            <a:r>
              <a:rPr spc="-25" dirty="0"/>
              <a:t>all</a:t>
            </a:r>
            <a:r>
              <a:rPr spc="-25" dirty="0">
                <a:latin typeface="Times New Roman"/>
                <a:cs typeface="Times New Roman"/>
              </a:rPr>
              <a:t> </a:t>
            </a:r>
            <a:r>
              <a:rPr spc="-10" dirty="0"/>
              <a:t>problems</a:t>
            </a:r>
          </a:p>
        </p:txBody>
      </p:sp>
      <p:sp>
        <p:nvSpPr>
          <p:cNvPr id="3" name="object 3"/>
          <p:cNvSpPr txBox="1"/>
          <p:nvPr/>
        </p:nvSpPr>
        <p:spPr>
          <a:xfrm>
            <a:off x="1182724" y="2081602"/>
            <a:ext cx="2867025" cy="638175"/>
          </a:xfrm>
          <a:prstGeom prst="rect">
            <a:avLst/>
          </a:prstGeom>
        </p:spPr>
        <p:txBody>
          <a:bodyPr vert="horz" wrap="square" lIns="0" tIns="14604" rIns="0" bIns="0" rtlCol="0">
            <a:spAutoFit/>
          </a:bodyPr>
          <a:lstStyle/>
          <a:p>
            <a:pPr marL="469900" marR="5080" indent="-457834">
              <a:lnSpc>
                <a:spcPct val="100000"/>
              </a:lnSpc>
              <a:spcBef>
                <a:spcPts val="114"/>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10" dirty="0">
                <a:solidFill>
                  <a:srgbClr val="FFFFFF"/>
                </a:solidFill>
                <a:latin typeface="Verdana"/>
                <a:cs typeface="Verdana"/>
              </a:rPr>
              <a:t>Problem</a:t>
            </a:r>
            <a:r>
              <a:rPr sz="2000" spc="-70" dirty="0">
                <a:solidFill>
                  <a:srgbClr val="FFFFFF"/>
                </a:solidFill>
                <a:latin typeface="Times New Roman"/>
                <a:cs typeface="Times New Roman"/>
              </a:rPr>
              <a:t> </a:t>
            </a:r>
            <a:r>
              <a:rPr sz="2000" dirty="0">
                <a:solidFill>
                  <a:srgbClr val="FFFFFF"/>
                </a:solidFill>
                <a:latin typeface="Verdana"/>
                <a:cs typeface="Verdana"/>
              </a:rPr>
              <a:t>of</a:t>
            </a:r>
            <a:r>
              <a:rPr sz="2000" spc="50" dirty="0">
                <a:solidFill>
                  <a:srgbClr val="FFFFFF"/>
                </a:solidFill>
                <a:latin typeface="Times New Roman"/>
                <a:cs typeface="Times New Roman"/>
              </a:rPr>
              <a:t> </a:t>
            </a:r>
            <a:r>
              <a:rPr sz="2000" spc="-20" dirty="0">
                <a:solidFill>
                  <a:srgbClr val="FFFFFF"/>
                </a:solidFill>
                <a:latin typeface="Verdana"/>
                <a:cs typeface="Verdana"/>
              </a:rPr>
              <a:t>lost</a:t>
            </a:r>
            <a:r>
              <a:rPr sz="2000" spc="-20" dirty="0">
                <a:solidFill>
                  <a:srgbClr val="FFFFFF"/>
                </a:solidFill>
                <a:latin typeface="Times New Roman"/>
                <a:cs typeface="Times New Roman"/>
              </a:rPr>
              <a:t> </a:t>
            </a:r>
            <a:r>
              <a:rPr sz="2000" spc="-10" dirty="0">
                <a:solidFill>
                  <a:srgbClr val="FFFFFF"/>
                </a:solidFill>
                <a:latin typeface="Verdana"/>
                <a:cs typeface="Verdana"/>
              </a:rPr>
              <a:t>Acknowledgement</a:t>
            </a:r>
            <a:endParaRPr sz="2000">
              <a:latin typeface="Verdana"/>
              <a:cs typeface="Verdana"/>
            </a:endParaRPr>
          </a:p>
        </p:txBody>
      </p:sp>
      <p:pic>
        <p:nvPicPr>
          <p:cNvPr id="4" name="object 4"/>
          <p:cNvPicPr/>
          <p:nvPr/>
        </p:nvPicPr>
        <p:blipFill>
          <a:blip r:embed="rId2" cstate="print"/>
          <a:stretch>
            <a:fillRect/>
          </a:stretch>
        </p:blipFill>
        <p:spPr>
          <a:xfrm>
            <a:off x="10781020" y="1551431"/>
            <a:ext cx="132466" cy="2070110"/>
          </a:xfrm>
          <a:prstGeom prst="rect">
            <a:avLst/>
          </a:prstGeom>
        </p:spPr>
      </p:pic>
      <p:sp>
        <p:nvSpPr>
          <p:cNvPr id="5" name="object 5"/>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18</a:t>
            </a:r>
            <a:endParaRPr sz="2750">
              <a:latin typeface="Verdana"/>
              <a:cs typeface="Verdana"/>
            </a:endParaRPr>
          </a:p>
        </p:txBody>
      </p:sp>
      <p:pic>
        <p:nvPicPr>
          <p:cNvPr id="6" name="object 6"/>
          <p:cNvPicPr/>
          <p:nvPr/>
        </p:nvPicPr>
        <p:blipFill>
          <a:blip r:embed="rId3" cstate="print"/>
          <a:stretch>
            <a:fillRect/>
          </a:stretch>
        </p:blipFill>
        <p:spPr>
          <a:xfrm>
            <a:off x="4286646" y="1447784"/>
            <a:ext cx="5915009" cy="4600590"/>
          </a:xfrm>
          <a:prstGeom prst="rect">
            <a:avLst/>
          </a:prstGeom>
        </p:spPr>
      </p:pic>
      <p:sp>
        <p:nvSpPr>
          <p:cNvPr id="9" name="Slide Number Placeholder 8">
            <a:extLst>
              <a:ext uri="{FF2B5EF4-FFF2-40B4-BE49-F238E27FC236}">
                <a16:creationId xmlns:a16="http://schemas.microsoft.com/office/drawing/2014/main" id="{C91AB97E-2862-F333-449C-335C20D526A7}"/>
              </a:ext>
            </a:extLst>
          </p:cNvPr>
          <p:cNvSpPr>
            <a:spLocks noGrp="1"/>
          </p:cNvSpPr>
          <p:nvPr>
            <p:ph type="sldNum" sz="quarter" idx="7"/>
          </p:nvPr>
        </p:nvSpPr>
        <p:spPr/>
        <p:txBody>
          <a:bodyPr/>
          <a:lstStyle/>
          <a:p>
            <a:fld id="{B6F15528-21DE-4FAA-801E-634DDDAF4B2B}"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5875" rIns="0" bIns="0" rtlCol="0">
            <a:spAutoFit/>
          </a:bodyPr>
          <a:lstStyle/>
          <a:p>
            <a:pPr marL="12700" marR="5080">
              <a:lnSpc>
                <a:spcPct val="100000"/>
              </a:lnSpc>
              <a:spcBef>
                <a:spcPts val="125"/>
              </a:spcBef>
            </a:pPr>
            <a:r>
              <a:rPr dirty="0"/>
              <a:t>How</a:t>
            </a:r>
            <a:r>
              <a:rPr spc="15" dirty="0">
                <a:latin typeface="Times New Roman"/>
                <a:cs typeface="Times New Roman"/>
              </a:rPr>
              <a:t> </a:t>
            </a:r>
            <a:r>
              <a:rPr spc="-225" dirty="0"/>
              <a:t>Stop-</a:t>
            </a:r>
            <a:r>
              <a:rPr spc="-10" dirty="0"/>
              <a:t>and-</a:t>
            </a:r>
            <a:r>
              <a:rPr spc="-35" dirty="0"/>
              <a:t>Wait</a:t>
            </a:r>
            <a:r>
              <a:rPr spc="75" dirty="0">
                <a:latin typeface="Times New Roman"/>
                <a:cs typeface="Times New Roman"/>
              </a:rPr>
              <a:t> </a:t>
            </a:r>
            <a:r>
              <a:rPr dirty="0"/>
              <a:t>ARQ</a:t>
            </a:r>
            <a:r>
              <a:rPr spc="130" dirty="0">
                <a:latin typeface="Times New Roman"/>
                <a:cs typeface="Times New Roman"/>
              </a:rPr>
              <a:t> </a:t>
            </a:r>
            <a:r>
              <a:rPr spc="-175" dirty="0"/>
              <a:t>solves</a:t>
            </a:r>
            <a:r>
              <a:rPr spc="-75" dirty="0">
                <a:latin typeface="Times New Roman"/>
                <a:cs typeface="Times New Roman"/>
              </a:rPr>
              <a:t> </a:t>
            </a:r>
            <a:r>
              <a:rPr spc="-25" dirty="0"/>
              <a:t>all</a:t>
            </a:r>
            <a:r>
              <a:rPr spc="-25" dirty="0">
                <a:latin typeface="Times New Roman"/>
                <a:cs typeface="Times New Roman"/>
              </a:rPr>
              <a:t> </a:t>
            </a:r>
            <a:r>
              <a:rPr spc="-10" dirty="0"/>
              <a:t>problems</a:t>
            </a:r>
          </a:p>
        </p:txBody>
      </p:sp>
      <p:sp>
        <p:nvSpPr>
          <p:cNvPr id="3" name="object 3"/>
          <p:cNvSpPr txBox="1"/>
          <p:nvPr/>
        </p:nvSpPr>
        <p:spPr>
          <a:xfrm>
            <a:off x="1182724" y="2081602"/>
            <a:ext cx="2867025" cy="638175"/>
          </a:xfrm>
          <a:prstGeom prst="rect">
            <a:avLst/>
          </a:prstGeom>
        </p:spPr>
        <p:txBody>
          <a:bodyPr vert="horz" wrap="square" lIns="0" tIns="14604" rIns="0" bIns="0" rtlCol="0">
            <a:spAutoFit/>
          </a:bodyPr>
          <a:lstStyle/>
          <a:p>
            <a:pPr marL="469900" marR="5080" indent="-457834">
              <a:lnSpc>
                <a:spcPct val="100000"/>
              </a:lnSpc>
              <a:spcBef>
                <a:spcPts val="114"/>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10" dirty="0">
                <a:solidFill>
                  <a:srgbClr val="FFFFFF"/>
                </a:solidFill>
                <a:latin typeface="Verdana"/>
                <a:cs typeface="Verdana"/>
              </a:rPr>
              <a:t>Problem</a:t>
            </a:r>
            <a:r>
              <a:rPr sz="2000" spc="-70" dirty="0">
                <a:solidFill>
                  <a:srgbClr val="FFFFFF"/>
                </a:solidFill>
                <a:latin typeface="Times New Roman"/>
                <a:cs typeface="Times New Roman"/>
              </a:rPr>
              <a:t> </a:t>
            </a:r>
            <a:r>
              <a:rPr sz="2000" dirty="0">
                <a:solidFill>
                  <a:srgbClr val="FFFFFF"/>
                </a:solidFill>
                <a:latin typeface="Verdana"/>
                <a:cs typeface="Verdana"/>
              </a:rPr>
              <a:t>of</a:t>
            </a:r>
            <a:r>
              <a:rPr sz="2000" spc="50" dirty="0">
                <a:solidFill>
                  <a:srgbClr val="FFFFFF"/>
                </a:solidFill>
                <a:latin typeface="Times New Roman"/>
                <a:cs typeface="Times New Roman"/>
              </a:rPr>
              <a:t> </a:t>
            </a:r>
            <a:r>
              <a:rPr sz="2000" spc="45" dirty="0">
                <a:solidFill>
                  <a:srgbClr val="FFFFFF"/>
                </a:solidFill>
                <a:latin typeface="Verdana"/>
                <a:cs typeface="Verdana"/>
              </a:rPr>
              <a:t>delayed</a:t>
            </a:r>
            <a:r>
              <a:rPr sz="2000" spc="45" dirty="0">
                <a:solidFill>
                  <a:srgbClr val="FFFFFF"/>
                </a:solidFill>
                <a:latin typeface="Times New Roman"/>
                <a:cs typeface="Times New Roman"/>
              </a:rPr>
              <a:t> </a:t>
            </a:r>
            <a:r>
              <a:rPr sz="2000" spc="-10" dirty="0">
                <a:solidFill>
                  <a:srgbClr val="FFFFFF"/>
                </a:solidFill>
                <a:latin typeface="Verdana"/>
                <a:cs typeface="Verdana"/>
              </a:rPr>
              <a:t>acknowledgement</a:t>
            </a:r>
            <a:endParaRPr sz="2000">
              <a:latin typeface="Verdana"/>
              <a:cs typeface="Verdana"/>
            </a:endParaRPr>
          </a:p>
        </p:txBody>
      </p:sp>
      <p:pic>
        <p:nvPicPr>
          <p:cNvPr id="4" name="object 4"/>
          <p:cNvPicPr/>
          <p:nvPr/>
        </p:nvPicPr>
        <p:blipFill>
          <a:blip r:embed="rId2" cstate="print"/>
          <a:stretch>
            <a:fillRect/>
          </a:stretch>
        </p:blipFill>
        <p:spPr>
          <a:xfrm>
            <a:off x="10781020" y="1551431"/>
            <a:ext cx="132466" cy="2070110"/>
          </a:xfrm>
          <a:prstGeom prst="rect">
            <a:avLst/>
          </a:prstGeom>
        </p:spPr>
      </p:pic>
      <p:sp>
        <p:nvSpPr>
          <p:cNvPr id="5" name="object 5"/>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19</a:t>
            </a:r>
            <a:endParaRPr sz="2750">
              <a:latin typeface="Verdana"/>
              <a:cs typeface="Verdana"/>
            </a:endParaRPr>
          </a:p>
        </p:txBody>
      </p:sp>
      <p:pic>
        <p:nvPicPr>
          <p:cNvPr id="6" name="object 6"/>
          <p:cNvPicPr/>
          <p:nvPr/>
        </p:nvPicPr>
        <p:blipFill>
          <a:blip r:embed="rId3" cstate="print"/>
          <a:stretch>
            <a:fillRect/>
          </a:stretch>
        </p:blipFill>
        <p:spPr>
          <a:xfrm>
            <a:off x="5373105" y="1264566"/>
            <a:ext cx="4676790" cy="5362559"/>
          </a:xfrm>
          <a:prstGeom prst="rect">
            <a:avLst/>
          </a:prstGeom>
        </p:spPr>
      </p:pic>
      <p:sp>
        <p:nvSpPr>
          <p:cNvPr id="9" name="Slide Number Placeholder 8">
            <a:extLst>
              <a:ext uri="{FF2B5EF4-FFF2-40B4-BE49-F238E27FC236}">
                <a16:creationId xmlns:a16="http://schemas.microsoft.com/office/drawing/2014/main" id="{C5CA71FB-6180-F98F-01E7-A4C135D15E03}"/>
              </a:ext>
            </a:extLst>
          </p:cNvPr>
          <p:cNvSpPr>
            <a:spLocks noGrp="1"/>
          </p:cNvSpPr>
          <p:nvPr>
            <p:ph type="sldNum" sz="quarter" idx="7"/>
          </p:nvPr>
        </p:nvSpPr>
        <p:spPr/>
        <p:txBody>
          <a:bodyPr/>
          <a:lstStyle/>
          <a:p>
            <a:fld id="{B6F15528-21DE-4FAA-801E-634DDDAF4B2B}"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300" dirty="0"/>
              <a:t>Go</a:t>
            </a:r>
            <a:r>
              <a:rPr spc="95" dirty="0">
                <a:latin typeface="Times New Roman"/>
                <a:cs typeface="Times New Roman"/>
              </a:rPr>
              <a:t> </a:t>
            </a:r>
            <a:r>
              <a:rPr spc="-100" dirty="0"/>
              <a:t>Back-</a:t>
            </a:r>
            <a:r>
              <a:rPr spc="-114" dirty="0"/>
              <a:t>N(GBN)</a:t>
            </a:r>
          </a:p>
        </p:txBody>
      </p:sp>
      <p:sp>
        <p:nvSpPr>
          <p:cNvPr id="3" name="object 3"/>
          <p:cNvSpPr txBox="1">
            <a:spLocks noGrp="1"/>
          </p:cNvSpPr>
          <p:nvPr>
            <p:ph type="body" idx="1"/>
          </p:nvPr>
        </p:nvSpPr>
        <p:spPr>
          <a:prstGeom prst="rect">
            <a:avLst/>
          </a:prstGeom>
        </p:spPr>
        <p:txBody>
          <a:bodyPr vert="horz" wrap="square" lIns="0" tIns="140070" rIns="0" bIns="0" rtlCol="0">
            <a:spAutoFit/>
          </a:bodyPr>
          <a:lstStyle/>
          <a:p>
            <a:pPr marL="353695" marR="639445" indent="-341630">
              <a:lnSpc>
                <a:spcPct val="100000"/>
              </a:lnSpc>
              <a:spcBef>
                <a:spcPts val="114"/>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dirty="0"/>
              <a:t>Go-</a:t>
            </a:r>
            <a:r>
              <a:rPr spc="-55" dirty="0"/>
              <a:t>Back-</a:t>
            </a:r>
            <a:r>
              <a:rPr dirty="0"/>
              <a:t>N</a:t>
            </a:r>
            <a:r>
              <a:rPr spc="-20" dirty="0">
                <a:latin typeface="Times New Roman"/>
                <a:cs typeface="Times New Roman"/>
              </a:rPr>
              <a:t> </a:t>
            </a:r>
            <a:r>
              <a:rPr dirty="0"/>
              <a:t>protocol,</a:t>
            </a:r>
            <a:r>
              <a:rPr spc="-50" dirty="0">
                <a:latin typeface="Times New Roman"/>
                <a:cs typeface="Times New Roman"/>
              </a:rPr>
              <a:t> </a:t>
            </a:r>
            <a:r>
              <a:rPr dirty="0"/>
              <a:t>also</a:t>
            </a:r>
            <a:r>
              <a:rPr spc="65" dirty="0">
                <a:latin typeface="Times New Roman"/>
                <a:cs typeface="Times New Roman"/>
              </a:rPr>
              <a:t> </a:t>
            </a:r>
            <a:r>
              <a:rPr spc="65" dirty="0"/>
              <a:t>called</a:t>
            </a:r>
            <a:r>
              <a:rPr spc="-5" dirty="0">
                <a:latin typeface="Times New Roman"/>
                <a:cs typeface="Times New Roman"/>
              </a:rPr>
              <a:t> </a:t>
            </a:r>
            <a:r>
              <a:rPr dirty="0"/>
              <a:t>Go-</a:t>
            </a:r>
            <a:r>
              <a:rPr spc="-55" dirty="0"/>
              <a:t>Back-</a:t>
            </a:r>
            <a:r>
              <a:rPr dirty="0"/>
              <a:t>N</a:t>
            </a:r>
            <a:r>
              <a:rPr spc="-20" dirty="0">
                <a:latin typeface="Times New Roman"/>
                <a:cs typeface="Times New Roman"/>
              </a:rPr>
              <a:t> </a:t>
            </a:r>
            <a:r>
              <a:rPr dirty="0"/>
              <a:t>Automatic</a:t>
            </a:r>
            <a:r>
              <a:rPr spc="80" dirty="0">
                <a:latin typeface="Times New Roman"/>
                <a:cs typeface="Times New Roman"/>
              </a:rPr>
              <a:t> </a:t>
            </a:r>
            <a:r>
              <a:rPr spc="-10" dirty="0"/>
              <a:t>Repeat</a:t>
            </a:r>
            <a:r>
              <a:rPr spc="-10" dirty="0">
                <a:latin typeface="Times New Roman"/>
                <a:cs typeface="Times New Roman"/>
              </a:rPr>
              <a:t> </a:t>
            </a:r>
            <a:r>
              <a:rPr spc="-10" dirty="0"/>
              <a:t>request</a:t>
            </a:r>
            <a:endParaRPr sz="1550">
              <a:latin typeface="Times New Roman"/>
              <a:cs typeface="Times New Roman"/>
            </a:endParaRPr>
          </a:p>
          <a:p>
            <a:pPr marL="353695" marR="64135" indent="-341630">
              <a:lnSpc>
                <a:spcPct val="100000"/>
              </a:lnSpc>
              <a:spcBef>
                <a:spcPts val="101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pc="-220" dirty="0"/>
              <a:t>It</a:t>
            </a:r>
            <a:r>
              <a:rPr spc="-5" dirty="0">
                <a:latin typeface="Times New Roman"/>
                <a:cs typeface="Times New Roman"/>
              </a:rPr>
              <a:t> </a:t>
            </a:r>
            <a:r>
              <a:rPr spc="-200" dirty="0"/>
              <a:t>is</a:t>
            </a:r>
            <a:r>
              <a:rPr spc="60" dirty="0">
                <a:latin typeface="Times New Roman"/>
                <a:cs typeface="Times New Roman"/>
              </a:rPr>
              <a:t> </a:t>
            </a:r>
            <a:r>
              <a:rPr spc="165" dirty="0"/>
              <a:t>a</a:t>
            </a:r>
            <a:r>
              <a:rPr spc="95" dirty="0">
                <a:latin typeface="Times New Roman"/>
                <a:cs typeface="Times New Roman"/>
              </a:rPr>
              <a:t> </a:t>
            </a:r>
            <a:r>
              <a:rPr spc="65" dirty="0"/>
              <a:t>case</a:t>
            </a:r>
            <a:r>
              <a:rPr spc="60" dirty="0">
                <a:latin typeface="Times New Roman"/>
                <a:cs typeface="Times New Roman"/>
              </a:rPr>
              <a:t> </a:t>
            </a:r>
            <a:r>
              <a:rPr dirty="0"/>
              <a:t>of</a:t>
            </a:r>
            <a:r>
              <a:rPr spc="60" dirty="0">
                <a:latin typeface="Times New Roman"/>
                <a:cs typeface="Times New Roman"/>
              </a:rPr>
              <a:t> </a:t>
            </a:r>
            <a:r>
              <a:rPr spc="-65" dirty="0"/>
              <a:t>sliding</a:t>
            </a:r>
            <a:r>
              <a:rPr spc="-45" dirty="0">
                <a:latin typeface="Times New Roman"/>
                <a:cs typeface="Times New Roman"/>
              </a:rPr>
              <a:t> </a:t>
            </a:r>
            <a:r>
              <a:rPr dirty="0"/>
              <a:t>window</a:t>
            </a:r>
            <a:r>
              <a:rPr spc="-20" dirty="0">
                <a:latin typeface="Times New Roman"/>
                <a:cs typeface="Times New Roman"/>
              </a:rPr>
              <a:t> </a:t>
            </a:r>
            <a:r>
              <a:rPr dirty="0"/>
              <a:t>protocol</a:t>
            </a:r>
            <a:r>
              <a:rPr spc="-55" dirty="0">
                <a:latin typeface="Times New Roman"/>
                <a:cs typeface="Times New Roman"/>
              </a:rPr>
              <a:t> </a:t>
            </a:r>
            <a:r>
              <a:rPr dirty="0"/>
              <a:t>having</a:t>
            </a:r>
            <a:r>
              <a:rPr spc="-100" dirty="0">
                <a:latin typeface="Times New Roman"/>
                <a:cs typeface="Times New Roman"/>
              </a:rPr>
              <a:t> </a:t>
            </a:r>
            <a:r>
              <a:rPr dirty="0"/>
              <a:t>to</a:t>
            </a:r>
            <a:r>
              <a:rPr spc="95" dirty="0">
                <a:latin typeface="Times New Roman"/>
                <a:cs typeface="Times New Roman"/>
              </a:rPr>
              <a:t> </a:t>
            </a:r>
            <a:r>
              <a:rPr dirty="0"/>
              <a:t>send</a:t>
            </a:r>
            <a:r>
              <a:rPr spc="85" dirty="0">
                <a:latin typeface="Times New Roman"/>
                <a:cs typeface="Times New Roman"/>
              </a:rPr>
              <a:t> </a:t>
            </a:r>
            <a:r>
              <a:rPr dirty="0"/>
              <a:t>window</a:t>
            </a:r>
            <a:r>
              <a:rPr spc="30" dirty="0">
                <a:latin typeface="Times New Roman"/>
                <a:cs typeface="Times New Roman"/>
              </a:rPr>
              <a:t> </a:t>
            </a:r>
            <a:r>
              <a:rPr spc="-125" dirty="0"/>
              <a:t>size</a:t>
            </a:r>
            <a:r>
              <a:rPr spc="60" dirty="0">
                <a:latin typeface="Times New Roman"/>
                <a:cs typeface="Times New Roman"/>
              </a:rPr>
              <a:t> </a:t>
            </a:r>
            <a:r>
              <a:rPr spc="-25" dirty="0"/>
              <a:t>of</a:t>
            </a:r>
            <a:r>
              <a:rPr spc="-25" dirty="0">
                <a:latin typeface="Times New Roman"/>
                <a:cs typeface="Times New Roman"/>
              </a:rPr>
              <a:t> </a:t>
            </a:r>
            <a:r>
              <a:rPr dirty="0"/>
              <a:t>N</a:t>
            </a:r>
            <a:r>
              <a:rPr spc="50" dirty="0">
                <a:latin typeface="Times New Roman"/>
                <a:cs typeface="Times New Roman"/>
              </a:rPr>
              <a:t> </a:t>
            </a:r>
            <a:r>
              <a:rPr spc="90" dirty="0"/>
              <a:t>and</a:t>
            </a:r>
            <a:r>
              <a:rPr spc="20" dirty="0">
                <a:latin typeface="Times New Roman"/>
                <a:cs typeface="Times New Roman"/>
              </a:rPr>
              <a:t> </a:t>
            </a:r>
            <a:r>
              <a:rPr dirty="0"/>
              <a:t>receiving</a:t>
            </a:r>
            <a:r>
              <a:rPr spc="-60" dirty="0">
                <a:latin typeface="Times New Roman"/>
                <a:cs typeface="Times New Roman"/>
              </a:rPr>
              <a:t> </a:t>
            </a:r>
            <a:r>
              <a:rPr dirty="0"/>
              <a:t>window</a:t>
            </a:r>
            <a:r>
              <a:rPr spc="-35" dirty="0">
                <a:latin typeface="Times New Roman"/>
                <a:cs typeface="Times New Roman"/>
              </a:rPr>
              <a:t> </a:t>
            </a:r>
            <a:r>
              <a:rPr spc="-125" dirty="0"/>
              <a:t>size</a:t>
            </a:r>
            <a:r>
              <a:rPr spc="40" dirty="0">
                <a:latin typeface="Times New Roman"/>
                <a:cs typeface="Times New Roman"/>
              </a:rPr>
              <a:t> </a:t>
            </a:r>
            <a:r>
              <a:rPr dirty="0"/>
              <a:t>of</a:t>
            </a:r>
            <a:r>
              <a:rPr spc="50" dirty="0">
                <a:latin typeface="Times New Roman"/>
                <a:cs typeface="Times New Roman"/>
              </a:rPr>
              <a:t> </a:t>
            </a:r>
            <a:r>
              <a:rPr spc="-25" dirty="0"/>
              <a:t>1.</a:t>
            </a:r>
            <a:endParaRPr sz="1550">
              <a:latin typeface="Times New Roman"/>
              <a:cs typeface="Times New Roman"/>
            </a:endParaRPr>
          </a:p>
          <a:p>
            <a:pPr marL="353695" marR="5080" indent="-341630">
              <a:lnSpc>
                <a:spcPct val="100000"/>
              </a:lnSpc>
              <a:spcBef>
                <a:spcPts val="96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pc="-200" dirty="0"/>
              <a:t>If</a:t>
            </a:r>
            <a:r>
              <a:rPr spc="25" dirty="0">
                <a:latin typeface="Times New Roman"/>
                <a:cs typeface="Times New Roman"/>
              </a:rPr>
              <a:t> </a:t>
            </a:r>
            <a:r>
              <a:rPr dirty="0"/>
              <a:t>the</a:t>
            </a:r>
            <a:r>
              <a:rPr spc="75" dirty="0">
                <a:latin typeface="Times New Roman"/>
                <a:cs typeface="Times New Roman"/>
              </a:rPr>
              <a:t> </a:t>
            </a:r>
            <a:r>
              <a:rPr dirty="0"/>
              <a:t>acknowledgment</a:t>
            </a:r>
            <a:r>
              <a:rPr spc="-30" dirty="0">
                <a:latin typeface="Times New Roman"/>
                <a:cs typeface="Times New Roman"/>
              </a:rPr>
              <a:t> </a:t>
            </a:r>
            <a:r>
              <a:rPr dirty="0"/>
              <a:t>of</a:t>
            </a:r>
            <a:r>
              <a:rPr spc="80" dirty="0">
                <a:latin typeface="Times New Roman"/>
                <a:cs typeface="Times New Roman"/>
              </a:rPr>
              <a:t> </a:t>
            </a:r>
            <a:r>
              <a:rPr spc="165" dirty="0"/>
              <a:t>a</a:t>
            </a:r>
            <a:r>
              <a:rPr spc="110" dirty="0">
                <a:latin typeface="Times New Roman"/>
                <a:cs typeface="Times New Roman"/>
              </a:rPr>
              <a:t> </a:t>
            </a:r>
            <a:r>
              <a:rPr spc="-10" dirty="0"/>
              <a:t>frame</a:t>
            </a:r>
            <a:r>
              <a:rPr spc="15" dirty="0">
                <a:latin typeface="Times New Roman"/>
                <a:cs typeface="Times New Roman"/>
              </a:rPr>
              <a:t> </a:t>
            </a:r>
            <a:r>
              <a:rPr spc="-200" dirty="0"/>
              <a:t>is</a:t>
            </a:r>
            <a:r>
              <a:rPr spc="75" dirty="0">
                <a:latin typeface="Times New Roman"/>
                <a:cs typeface="Times New Roman"/>
              </a:rPr>
              <a:t> </a:t>
            </a:r>
            <a:r>
              <a:rPr dirty="0"/>
              <a:t>not</a:t>
            </a:r>
            <a:r>
              <a:rPr spc="80" dirty="0">
                <a:latin typeface="Times New Roman"/>
                <a:cs typeface="Times New Roman"/>
              </a:rPr>
              <a:t> </a:t>
            </a:r>
            <a:r>
              <a:rPr dirty="0"/>
              <a:t>received</a:t>
            </a:r>
            <a:r>
              <a:rPr spc="-10" dirty="0">
                <a:latin typeface="Times New Roman"/>
                <a:cs typeface="Times New Roman"/>
              </a:rPr>
              <a:t> </a:t>
            </a:r>
            <a:r>
              <a:rPr spc="-75" dirty="0"/>
              <a:t>within</a:t>
            </a:r>
            <a:r>
              <a:rPr spc="50" dirty="0">
                <a:latin typeface="Times New Roman"/>
                <a:cs typeface="Times New Roman"/>
              </a:rPr>
              <a:t> </a:t>
            </a:r>
            <a:r>
              <a:rPr spc="70" dirty="0"/>
              <a:t>an</a:t>
            </a:r>
            <a:r>
              <a:rPr spc="50" dirty="0">
                <a:latin typeface="Times New Roman"/>
                <a:cs typeface="Times New Roman"/>
              </a:rPr>
              <a:t> </a:t>
            </a:r>
            <a:r>
              <a:rPr spc="-10" dirty="0"/>
              <a:t>agreed-</a:t>
            </a:r>
            <a:r>
              <a:rPr spc="-10" dirty="0">
                <a:latin typeface="Times New Roman"/>
                <a:cs typeface="Times New Roman"/>
              </a:rPr>
              <a:t> </a:t>
            </a:r>
            <a:r>
              <a:rPr dirty="0"/>
              <a:t>upon</a:t>
            </a:r>
            <a:r>
              <a:rPr spc="-55" dirty="0">
                <a:latin typeface="Times New Roman"/>
                <a:cs typeface="Times New Roman"/>
              </a:rPr>
              <a:t> </a:t>
            </a:r>
            <a:r>
              <a:rPr spc="-40" dirty="0"/>
              <a:t>time</a:t>
            </a:r>
            <a:r>
              <a:rPr spc="15" dirty="0">
                <a:latin typeface="Times New Roman"/>
                <a:cs typeface="Times New Roman"/>
              </a:rPr>
              <a:t> </a:t>
            </a:r>
            <a:r>
              <a:rPr spc="-10" dirty="0"/>
              <a:t>period,</a:t>
            </a:r>
            <a:r>
              <a:rPr spc="-95" dirty="0">
                <a:latin typeface="Times New Roman"/>
                <a:cs typeface="Times New Roman"/>
              </a:rPr>
              <a:t> </a:t>
            </a:r>
            <a:r>
              <a:rPr dirty="0"/>
              <a:t>then</a:t>
            </a:r>
            <a:r>
              <a:rPr spc="45" dirty="0">
                <a:latin typeface="Times New Roman"/>
                <a:cs typeface="Times New Roman"/>
              </a:rPr>
              <a:t> </a:t>
            </a:r>
            <a:r>
              <a:rPr spc="-10" dirty="0"/>
              <a:t>all</a:t>
            </a:r>
            <a:r>
              <a:rPr spc="-40" dirty="0">
                <a:latin typeface="Times New Roman"/>
                <a:cs typeface="Times New Roman"/>
              </a:rPr>
              <a:t> </a:t>
            </a:r>
            <a:r>
              <a:rPr dirty="0"/>
              <a:t>the</a:t>
            </a:r>
            <a:r>
              <a:rPr spc="15" dirty="0">
                <a:latin typeface="Times New Roman"/>
                <a:cs typeface="Times New Roman"/>
              </a:rPr>
              <a:t> </a:t>
            </a:r>
            <a:r>
              <a:rPr spc="-60" dirty="0"/>
              <a:t>frames</a:t>
            </a:r>
            <a:r>
              <a:rPr spc="15" dirty="0">
                <a:latin typeface="Times New Roman"/>
                <a:cs typeface="Times New Roman"/>
              </a:rPr>
              <a:t> </a:t>
            </a:r>
            <a:r>
              <a:rPr dirty="0"/>
              <a:t>available</a:t>
            </a:r>
            <a:r>
              <a:rPr spc="-130" dirty="0">
                <a:latin typeface="Times New Roman"/>
                <a:cs typeface="Times New Roman"/>
              </a:rPr>
              <a:t> </a:t>
            </a:r>
            <a:r>
              <a:rPr dirty="0"/>
              <a:t>in</a:t>
            </a:r>
            <a:r>
              <a:rPr spc="45" dirty="0">
                <a:latin typeface="Times New Roman"/>
                <a:cs typeface="Times New Roman"/>
              </a:rPr>
              <a:t> </a:t>
            </a:r>
            <a:r>
              <a:rPr dirty="0"/>
              <a:t>the</a:t>
            </a:r>
            <a:r>
              <a:rPr spc="15" dirty="0">
                <a:latin typeface="Times New Roman"/>
                <a:cs typeface="Times New Roman"/>
              </a:rPr>
              <a:t> </a:t>
            </a:r>
            <a:r>
              <a:rPr spc="-10" dirty="0"/>
              <a:t>current</a:t>
            </a:r>
            <a:r>
              <a:rPr spc="-10" dirty="0">
                <a:latin typeface="Times New Roman"/>
                <a:cs typeface="Times New Roman"/>
              </a:rPr>
              <a:t> </a:t>
            </a:r>
            <a:r>
              <a:rPr dirty="0"/>
              <a:t>window</a:t>
            </a:r>
            <a:r>
              <a:rPr spc="15" dirty="0">
                <a:latin typeface="Times New Roman"/>
                <a:cs typeface="Times New Roman"/>
              </a:rPr>
              <a:t> </a:t>
            </a:r>
            <a:r>
              <a:rPr spc="-95" dirty="0"/>
              <a:t>will</a:t>
            </a:r>
            <a:r>
              <a:rPr spc="35" dirty="0">
                <a:latin typeface="Times New Roman"/>
                <a:cs typeface="Times New Roman"/>
              </a:rPr>
              <a:t> </a:t>
            </a:r>
            <a:r>
              <a:rPr spc="125" dirty="0"/>
              <a:t>be</a:t>
            </a:r>
            <a:r>
              <a:rPr spc="45" dirty="0">
                <a:latin typeface="Times New Roman"/>
                <a:cs typeface="Times New Roman"/>
              </a:rPr>
              <a:t> </a:t>
            </a:r>
            <a:r>
              <a:rPr spc="-10" dirty="0"/>
              <a:t>retransmitted.</a:t>
            </a:r>
            <a:endParaRPr sz="1550">
              <a:latin typeface="Times New Roman"/>
              <a:cs typeface="Times New Roman"/>
            </a:endParaRPr>
          </a:p>
        </p:txBody>
      </p:sp>
      <p:pic>
        <p:nvPicPr>
          <p:cNvPr id="4" name="object 4"/>
          <p:cNvPicPr/>
          <p:nvPr/>
        </p:nvPicPr>
        <p:blipFill>
          <a:blip r:embed="rId2" cstate="print"/>
          <a:stretch>
            <a:fillRect/>
          </a:stretch>
        </p:blipFill>
        <p:spPr>
          <a:xfrm>
            <a:off x="10781020" y="1551431"/>
            <a:ext cx="132466" cy="2070110"/>
          </a:xfrm>
          <a:prstGeom prst="rect">
            <a:avLst/>
          </a:prstGeom>
        </p:spPr>
      </p:pic>
      <p:sp>
        <p:nvSpPr>
          <p:cNvPr id="5" name="object 5"/>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20</a:t>
            </a:r>
            <a:endParaRPr sz="2750">
              <a:latin typeface="Verdana"/>
              <a:cs typeface="Verdana"/>
            </a:endParaRPr>
          </a:p>
        </p:txBody>
      </p:sp>
      <p:sp>
        <p:nvSpPr>
          <p:cNvPr id="8" name="Slide Number Placeholder 7">
            <a:extLst>
              <a:ext uri="{FF2B5EF4-FFF2-40B4-BE49-F238E27FC236}">
                <a16:creationId xmlns:a16="http://schemas.microsoft.com/office/drawing/2014/main" id="{96640EA6-3B62-E7F7-CA3C-F0F250F0FCE7}"/>
              </a:ext>
            </a:extLst>
          </p:cNvPr>
          <p:cNvSpPr>
            <a:spLocks noGrp="1"/>
          </p:cNvSpPr>
          <p:nvPr>
            <p:ph type="sldNum" sz="quarter" idx="12"/>
          </p:nvPr>
        </p:nvSpPr>
        <p:spPr/>
        <p:txBody>
          <a:bodyPr/>
          <a:lstStyle/>
          <a:p>
            <a:fld id="{CC35A254-4A35-4A19-8176-D3942D5E59E5}"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300" dirty="0"/>
              <a:t>Go</a:t>
            </a:r>
            <a:r>
              <a:rPr spc="95" dirty="0">
                <a:latin typeface="Times New Roman"/>
                <a:cs typeface="Times New Roman"/>
              </a:rPr>
              <a:t> </a:t>
            </a:r>
            <a:r>
              <a:rPr spc="-100" dirty="0"/>
              <a:t>Back-</a:t>
            </a:r>
            <a:r>
              <a:rPr spc="-114" dirty="0"/>
              <a:t>N(GBN)</a:t>
            </a:r>
          </a:p>
        </p:txBody>
      </p:sp>
      <p:grpSp>
        <p:nvGrpSpPr>
          <p:cNvPr id="3" name="object 3"/>
          <p:cNvGrpSpPr/>
          <p:nvPr/>
        </p:nvGrpSpPr>
        <p:grpSpPr>
          <a:xfrm>
            <a:off x="166712" y="906619"/>
            <a:ext cx="10747375" cy="5752465"/>
            <a:chOff x="166712" y="906619"/>
            <a:chExt cx="10747375" cy="5752465"/>
          </a:xfrm>
        </p:grpSpPr>
        <p:pic>
          <p:nvPicPr>
            <p:cNvPr id="4" name="object 4"/>
            <p:cNvPicPr/>
            <p:nvPr/>
          </p:nvPicPr>
          <p:blipFill>
            <a:blip r:embed="rId2" cstate="print"/>
            <a:stretch>
              <a:fillRect/>
            </a:stretch>
          </p:blipFill>
          <p:spPr>
            <a:xfrm>
              <a:off x="166712" y="906619"/>
              <a:ext cx="5585978" cy="5752459"/>
            </a:xfrm>
            <a:prstGeom prst="rect">
              <a:avLst/>
            </a:prstGeom>
          </p:spPr>
        </p:pic>
        <p:pic>
          <p:nvPicPr>
            <p:cNvPr id="5" name="object 5"/>
            <p:cNvPicPr/>
            <p:nvPr/>
          </p:nvPicPr>
          <p:blipFill>
            <a:blip r:embed="rId3" cstate="print"/>
            <a:stretch>
              <a:fillRect/>
            </a:stretch>
          </p:blipFill>
          <p:spPr>
            <a:xfrm>
              <a:off x="10781019" y="1551431"/>
              <a:ext cx="132466" cy="2070110"/>
            </a:xfrm>
            <a:prstGeom prst="rect">
              <a:avLst/>
            </a:prstGeom>
          </p:spPr>
        </p:pic>
      </p:grpSp>
      <p:sp>
        <p:nvSpPr>
          <p:cNvPr id="6" name="object 6"/>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21</a:t>
            </a:r>
            <a:endParaRPr sz="2750">
              <a:latin typeface="Verdana"/>
              <a:cs typeface="Verdana"/>
            </a:endParaRPr>
          </a:p>
        </p:txBody>
      </p:sp>
      <p:pic>
        <p:nvPicPr>
          <p:cNvPr id="7" name="object 7"/>
          <p:cNvPicPr/>
          <p:nvPr/>
        </p:nvPicPr>
        <p:blipFill>
          <a:blip r:embed="rId4" cstate="print"/>
          <a:stretch>
            <a:fillRect/>
          </a:stretch>
        </p:blipFill>
        <p:spPr>
          <a:xfrm>
            <a:off x="5629778" y="941428"/>
            <a:ext cx="6177777" cy="5717651"/>
          </a:xfrm>
          <a:prstGeom prst="rect">
            <a:avLst/>
          </a:prstGeom>
        </p:spPr>
      </p:pic>
      <p:sp>
        <p:nvSpPr>
          <p:cNvPr id="10" name="Slide Number Placeholder 9">
            <a:extLst>
              <a:ext uri="{FF2B5EF4-FFF2-40B4-BE49-F238E27FC236}">
                <a16:creationId xmlns:a16="http://schemas.microsoft.com/office/drawing/2014/main" id="{96731524-44D8-0055-F17B-19C620D274AA}"/>
              </a:ext>
            </a:extLst>
          </p:cNvPr>
          <p:cNvSpPr>
            <a:spLocks noGrp="1"/>
          </p:cNvSpPr>
          <p:nvPr>
            <p:ph type="sldNum" sz="quarter" idx="12"/>
          </p:nvPr>
        </p:nvSpPr>
        <p:spPr/>
        <p:txBody>
          <a:bodyPr/>
          <a:lstStyle/>
          <a:p>
            <a:fld id="{CC35A254-4A35-4A19-8176-D3942D5E59E5}"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300" dirty="0"/>
              <a:t>Go</a:t>
            </a:r>
            <a:r>
              <a:rPr spc="95" dirty="0">
                <a:latin typeface="Times New Roman"/>
                <a:cs typeface="Times New Roman"/>
              </a:rPr>
              <a:t> </a:t>
            </a:r>
            <a:r>
              <a:rPr spc="-100" dirty="0"/>
              <a:t>Back-</a:t>
            </a:r>
            <a:r>
              <a:rPr spc="-114" dirty="0"/>
              <a:t>N(GBN)</a:t>
            </a:r>
          </a:p>
        </p:txBody>
      </p:sp>
      <p:grpSp>
        <p:nvGrpSpPr>
          <p:cNvPr id="3" name="object 3"/>
          <p:cNvGrpSpPr/>
          <p:nvPr/>
        </p:nvGrpSpPr>
        <p:grpSpPr>
          <a:xfrm>
            <a:off x="220116" y="1063434"/>
            <a:ext cx="11751945" cy="5195570"/>
            <a:chOff x="220116" y="1063434"/>
            <a:chExt cx="11751945" cy="5195570"/>
          </a:xfrm>
        </p:grpSpPr>
        <p:pic>
          <p:nvPicPr>
            <p:cNvPr id="4" name="object 4"/>
            <p:cNvPicPr/>
            <p:nvPr/>
          </p:nvPicPr>
          <p:blipFill>
            <a:blip r:embed="rId2" cstate="print"/>
            <a:stretch>
              <a:fillRect/>
            </a:stretch>
          </p:blipFill>
          <p:spPr>
            <a:xfrm>
              <a:off x="220116" y="1063434"/>
              <a:ext cx="5248777" cy="5195316"/>
            </a:xfrm>
            <a:prstGeom prst="rect">
              <a:avLst/>
            </a:prstGeom>
          </p:spPr>
        </p:pic>
        <p:pic>
          <p:nvPicPr>
            <p:cNvPr id="5" name="object 5"/>
            <p:cNvPicPr/>
            <p:nvPr/>
          </p:nvPicPr>
          <p:blipFill>
            <a:blip r:embed="rId3" cstate="print"/>
            <a:stretch>
              <a:fillRect/>
            </a:stretch>
          </p:blipFill>
          <p:spPr>
            <a:xfrm>
              <a:off x="10781019" y="1551431"/>
              <a:ext cx="132466" cy="2070110"/>
            </a:xfrm>
            <a:prstGeom prst="rect">
              <a:avLst/>
            </a:prstGeom>
          </p:spPr>
        </p:pic>
        <p:pic>
          <p:nvPicPr>
            <p:cNvPr id="6" name="object 6"/>
            <p:cNvPicPr/>
            <p:nvPr/>
          </p:nvPicPr>
          <p:blipFill>
            <a:blip r:embed="rId4" cstate="print"/>
            <a:stretch>
              <a:fillRect/>
            </a:stretch>
          </p:blipFill>
          <p:spPr>
            <a:xfrm>
              <a:off x="5304403" y="1063434"/>
              <a:ext cx="6667500" cy="5195316"/>
            </a:xfrm>
            <a:prstGeom prst="rect">
              <a:avLst/>
            </a:prstGeom>
          </p:spPr>
        </p:pic>
      </p:grpSp>
      <p:sp>
        <p:nvSpPr>
          <p:cNvPr id="7" name="object 7"/>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22</a:t>
            </a:r>
            <a:endParaRPr sz="2750">
              <a:latin typeface="Verdana"/>
              <a:cs typeface="Verdana"/>
            </a:endParaRPr>
          </a:p>
        </p:txBody>
      </p:sp>
      <p:sp>
        <p:nvSpPr>
          <p:cNvPr id="10" name="Slide Number Placeholder 9">
            <a:extLst>
              <a:ext uri="{FF2B5EF4-FFF2-40B4-BE49-F238E27FC236}">
                <a16:creationId xmlns:a16="http://schemas.microsoft.com/office/drawing/2014/main" id="{6D8784E9-D807-413E-9997-A29D40E7A1DB}"/>
              </a:ext>
            </a:extLst>
          </p:cNvPr>
          <p:cNvSpPr>
            <a:spLocks noGrp="1"/>
          </p:cNvSpPr>
          <p:nvPr>
            <p:ph type="sldNum" sz="quarter" idx="12"/>
          </p:nvPr>
        </p:nvSpPr>
        <p:spPr/>
        <p:txBody>
          <a:bodyPr/>
          <a:lstStyle/>
          <a:p>
            <a:fld id="{CC35A254-4A35-4A19-8176-D3942D5E59E5}"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300" dirty="0"/>
              <a:t>Go</a:t>
            </a:r>
            <a:r>
              <a:rPr spc="95" dirty="0">
                <a:latin typeface="Times New Roman"/>
                <a:cs typeface="Times New Roman"/>
              </a:rPr>
              <a:t> </a:t>
            </a:r>
            <a:r>
              <a:rPr spc="-100" dirty="0"/>
              <a:t>Back-</a:t>
            </a:r>
            <a:r>
              <a:rPr spc="-114" dirty="0"/>
              <a:t>N(GBN)</a:t>
            </a:r>
          </a:p>
        </p:txBody>
      </p:sp>
      <p:grpSp>
        <p:nvGrpSpPr>
          <p:cNvPr id="3" name="object 3"/>
          <p:cNvGrpSpPr/>
          <p:nvPr/>
        </p:nvGrpSpPr>
        <p:grpSpPr>
          <a:xfrm>
            <a:off x="200431" y="1152928"/>
            <a:ext cx="11482705" cy="5479415"/>
            <a:chOff x="200431" y="1152928"/>
            <a:chExt cx="11482705" cy="5479415"/>
          </a:xfrm>
        </p:grpSpPr>
        <p:pic>
          <p:nvPicPr>
            <p:cNvPr id="4" name="object 4"/>
            <p:cNvPicPr/>
            <p:nvPr/>
          </p:nvPicPr>
          <p:blipFill>
            <a:blip r:embed="rId2" cstate="print"/>
            <a:stretch>
              <a:fillRect/>
            </a:stretch>
          </p:blipFill>
          <p:spPr>
            <a:xfrm>
              <a:off x="200431" y="1152928"/>
              <a:ext cx="5716645" cy="5416539"/>
            </a:xfrm>
            <a:prstGeom prst="rect">
              <a:avLst/>
            </a:prstGeom>
          </p:spPr>
        </p:pic>
        <p:pic>
          <p:nvPicPr>
            <p:cNvPr id="5" name="object 5"/>
            <p:cNvPicPr/>
            <p:nvPr/>
          </p:nvPicPr>
          <p:blipFill>
            <a:blip r:embed="rId3" cstate="print"/>
            <a:stretch>
              <a:fillRect/>
            </a:stretch>
          </p:blipFill>
          <p:spPr>
            <a:xfrm>
              <a:off x="10781020" y="1551431"/>
              <a:ext cx="132466" cy="2070110"/>
            </a:xfrm>
            <a:prstGeom prst="rect">
              <a:avLst/>
            </a:prstGeom>
          </p:spPr>
        </p:pic>
        <p:pic>
          <p:nvPicPr>
            <p:cNvPr id="6" name="object 6"/>
            <p:cNvPicPr/>
            <p:nvPr/>
          </p:nvPicPr>
          <p:blipFill>
            <a:blip r:embed="rId4" cstate="print"/>
            <a:stretch>
              <a:fillRect/>
            </a:stretch>
          </p:blipFill>
          <p:spPr>
            <a:xfrm>
              <a:off x="5789554" y="1215641"/>
              <a:ext cx="5893429" cy="5416539"/>
            </a:xfrm>
            <a:prstGeom prst="rect">
              <a:avLst/>
            </a:prstGeom>
          </p:spPr>
        </p:pic>
      </p:grpSp>
      <p:sp>
        <p:nvSpPr>
          <p:cNvPr id="7" name="object 7"/>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23</a:t>
            </a:r>
            <a:endParaRPr sz="2750">
              <a:latin typeface="Verdana"/>
              <a:cs typeface="Verdana"/>
            </a:endParaRPr>
          </a:p>
        </p:txBody>
      </p:sp>
      <p:sp>
        <p:nvSpPr>
          <p:cNvPr id="10" name="Slide Number Placeholder 9">
            <a:extLst>
              <a:ext uri="{FF2B5EF4-FFF2-40B4-BE49-F238E27FC236}">
                <a16:creationId xmlns:a16="http://schemas.microsoft.com/office/drawing/2014/main" id="{6444FCD3-4F72-F81F-6ADE-3CDB2902649B}"/>
              </a:ext>
            </a:extLst>
          </p:cNvPr>
          <p:cNvSpPr>
            <a:spLocks noGrp="1"/>
          </p:cNvSpPr>
          <p:nvPr>
            <p:ph type="sldNum" sz="quarter" idx="12"/>
          </p:nvPr>
        </p:nvSpPr>
        <p:spPr/>
        <p:txBody>
          <a:bodyPr/>
          <a:lstStyle/>
          <a:p>
            <a:fld id="{CC35A254-4A35-4A19-8176-D3942D5E59E5}"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25" dirty="0"/>
              <a:t>Selective</a:t>
            </a:r>
            <a:r>
              <a:rPr spc="-75" dirty="0">
                <a:latin typeface="Times New Roman"/>
                <a:cs typeface="Times New Roman"/>
              </a:rPr>
              <a:t> </a:t>
            </a:r>
            <a:r>
              <a:rPr spc="75" dirty="0"/>
              <a:t>Repeat</a:t>
            </a:r>
            <a:r>
              <a:rPr spc="-160" dirty="0">
                <a:latin typeface="Times New Roman"/>
                <a:cs typeface="Times New Roman"/>
              </a:rPr>
              <a:t> </a:t>
            </a:r>
            <a:r>
              <a:rPr spc="-25" dirty="0"/>
              <a:t>ARQ</a:t>
            </a:r>
          </a:p>
        </p:txBody>
      </p:sp>
      <p:sp>
        <p:nvSpPr>
          <p:cNvPr id="3" name="object 3"/>
          <p:cNvSpPr txBox="1"/>
          <p:nvPr/>
        </p:nvSpPr>
        <p:spPr>
          <a:xfrm>
            <a:off x="1182724" y="1956136"/>
            <a:ext cx="8677910" cy="1929130"/>
          </a:xfrm>
          <a:prstGeom prst="rect">
            <a:avLst/>
          </a:prstGeom>
        </p:spPr>
        <p:txBody>
          <a:bodyPr vert="horz" wrap="square" lIns="0" tIns="140335" rIns="0" bIns="0" rtlCol="0">
            <a:spAutoFit/>
          </a:bodyPr>
          <a:lstStyle/>
          <a:p>
            <a:pPr marL="12700">
              <a:lnSpc>
                <a:spcPct val="100000"/>
              </a:lnSpc>
              <a:spcBef>
                <a:spcPts val="110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85" dirty="0">
                <a:solidFill>
                  <a:srgbClr val="FFFFFF"/>
                </a:solidFill>
                <a:latin typeface="Verdana"/>
                <a:cs typeface="Verdana"/>
              </a:rPr>
              <a:t>The</a:t>
            </a:r>
            <a:r>
              <a:rPr sz="2000" spc="25" dirty="0">
                <a:solidFill>
                  <a:srgbClr val="FFFFFF"/>
                </a:solidFill>
                <a:latin typeface="Times New Roman"/>
                <a:cs typeface="Times New Roman"/>
              </a:rPr>
              <a:t> </a:t>
            </a:r>
            <a:r>
              <a:rPr sz="2000" spc="-10" dirty="0">
                <a:solidFill>
                  <a:srgbClr val="FFFFFF"/>
                </a:solidFill>
                <a:latin typeface="Verdana"/>
                <a:cs typeface="Verdana"/>
              </a:rPr>
              <a:t>go-</a:t>
            </a:r>
            <a:r>
              <a:rPr sz="2000" dirty="0">
                <a:solidFill>
                  <a:srgbClr val="FFFFFF"/>
                </a:solidFill>
                <a:latin typeface="Verdana"/>
                <a:cs typeface="Verdana"/>
              </a:rPr>
              <a:t>back-n</a:t>
            </a:r>
            <a:r>
              <a:rPr sz="2000" spc="-35" dirty="0">
                <a:solidFill>
                  <a:srgbClr val="FFFFFF"/>
                </a:solidFill>
                <a:latin typeface="Times New Roman"/>
                <a:cs typeface="Times New Roman"/>
              </a:rPr>
              <a:t> </a:t>
            </a:r>
            <a:r>
              <a:rPr sz="2000" dirty="0">
                <a:solidFill>
                  <a:srgbClr val="FFFFFF"/>
                </a:solidFill>
                <a:latin typeface="Verdana"/>
                <a:cs typeface="Verdana"/>
              </a:rPr>
              <a:t>protocol</a:t>
            </a:r>
            <a:r>
              <a:rPr sz="2000" spc="-130" dirty="0">
                <a:solidFill>
                  <a:srgbClr val="FFFFFF"/>
                </a:solidFill>
                <a:latin typeface="Times New Roman"/>
                <a:cs typeface="Times New Roman"/>
              </a:rPr>
              <a:t> </a:t>
            </a:r>
            <a:r>
              <a:rPr sz="2000" spc="-110" dirty="0">
                <a:solidFill>
                  <a:srgbClr val="FFFFFF"/>
                </a:solidFill>
                <a:latin typeface="Verdana"/>
                <a:cs typeface="Verdana"/>
              </a:rPr>
              <a:t>works</a:t>
            </a:r>
            <a:r>
              <a:rPr sz="2000" spc="25" dirty="0">
                <a:solidFill>
                  <a:srgbClr val="FFFFFF"/>
                </a:solidFill>
                <a:latin typeface="Times New Roman"/>
                <a:cs typeface="Times New Roman"/>
              </a:rPr>
              <a:t> </a:t>
            </a:r>
            <a:r>
              <a:rPr sz="2000" spc="-10" dirty="0">
                <a:solidFill>
                  <a:srgbClr val="FFFFFF"/>
                </a:solidFill>
                <a:latin typeface="Verdana"/>
                <a:cs typeface="Verdana"/>
              </a:rPr>
              <a:t>well</a:t>
            </a:r>
            <a:r>
              <a:rPr sz="2000" spc="70" dirty="0">
                <a:solidFill>
                  <a:srgbClr val="FFFFFF"/>
                </a:solidFill>
                <a:latin typeface="Times New Roman"/>
                <a:cs typeface="Times New Roman"/>
              </a:rPr>
              <a:t> </a:t>
            </a:r>
            <a:r>
              <a:rPr sz="2000" spc="-55" dirty="0">
                <a:solidFill>
                  <a:srgbClr val="FFFFFF"/>
                </a:solidFill>
                <a:latin typeface="Verdana"/>
                <a:cs typeface="Verdana"/>
              </a:rPr>
              <a:t>if</a:t>
            </a:r>
            <a:r>
              <a:rPr sz="2000" spc="35" dirty="0">
                <a:solidFill>
                  <a:srgbClr val="FFFFFF"/>
                </a:solidFill>
                <a:latin typeface="Times New Roman"/>
                <a:cs typeface="Times New Roman"/>
              </a:rPr>
              <a:t> </a:t>
            </a:r>
            <a:r>
              <a:rPr sz="2000" spc="-125" dirty="0">
                <a:solidFill>
                  <a:srgbClr val="FFFFFF"/>
                </a:solidFill>
                <a:latin typeface="Verdana"/>
                <a:cs typeface="Verdana"/>
              </a:rPr>
              <a:t>errors</a:t>
            </a:r>
            <a:r>
              <a:rPr sz="2000" spc="-70" dirty="0">
                <a:solidFill>
                  <a:srgbClr val="FFFFFF"/>
                </a:solidFill>
                <a:latin typeface="Times New Roman"/>
                <a:cs typeface="Times New Roman"/>
              </a:rPr>
              <a:t> </a:t>
            </a:r>
            <a:r>
              <a:rPr sz="2000" dirty="0">
                <a:solidFill>
                  <a:srgbClr val="FFFFFF"/>
                </a:solidFill>
                <a:latin typeface="Verdana"/>
                <a:cs typeface="Verdana"/>
              </a:rPr>
              <a:t>are</a:t>
            </a:r>
            <a:r>
              <a:rPr sz="2000" spc="30" dirty="0">
                <a:solidFill>
                  <a:srgbClr val="FFFFFF"/>
                </a:solidFill>
                <a:latin typeface="Times New Roman"/>
                <a:cs typeface="Times New Roman"/>
              </a:rPr>
              <a:t> </a:t>
            </a:r>
            <a:r>
              <a:rPr sz="2000" spc="-20" dirty="0">
                <a:solidFill>
                  <a:srgbClr val="FFFFFF"/>
                </a:solidFill>
                <a:latin typeface="Verdana"/>
                <a:cs typeface="Verdana"/>
              </a:rPr>
              <a:t>less</a:t>
            </a:r>
            <a:endParaRPr sz="2000">
              <a:latin typeface="Verdana"/>
              <a:cs typeface="Verdana"/>
            </a:endParaRPr>
          </a:p>
          <a:p>
            <a:pPr marL="12700">
              <a:lnSpc>
                <a:spcPct val="100000"/>
              </a:lnSpc>
              <a:spcBef>
                <a:spcPts val="10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200" dirty="0">
                <a:solidFill>
                  <a:srgbClr val="FFFFFF"/>
                </a:solidFill>
                <a:latin typeface="Verdana"/>
                <a:cs typeface="Verdana"/>
              </a:rPr>
              <a:t>If</a:t>
            </a:r>
            <a:r>
              <a:rPr sz="2000" spc="-5" dirty="0">
                <a:solidFill>
                  <a:srgbClr val="FFFFFF"/>
                </a:solidFill>
                <a:latin typeface="Times New Roman"/>
                <a:cs typeface="Times New Roman"/>
              </a:rPr>
              <a:t> </a:t>
            </a:r>
            <a:r>
              <a:rPr sz="2000" dirty="0">
                <a:solidFill>
                  <a:srgbClr val="FFFFFF"/>
                </a:solidFill>
                <a:latin typeface="Verdana"/>
                <a:cs typeface="Verdana"/>
              </a:rPr>
              <a:t>the</a:t>
            </a:r>
            <a:r>
              <a:rPr sz="2000" spc="40" dirty="0">
                <a:solidFill>
                  <a:srgbClr val="FFFFFF"/>
                </a:solidFill>
                <a:latin typeface="Times New Roman"/>
                <a:cs typeface="Times New Roman"/>
              </a:rPr>
              <a:t> </a:t>
            </a:r>
            <a:r>
              <a:rPr sz="2000" spc="-25" dirty="0">
                <a:solidFill>
                  <a:srgbClr val="FFFFFF"/>
                </a:solidFill>
                <a:latin typeface="Verdana"/>
                <a:cs typeface="Verdana"/>
              </a:rPr>
              <a:t>line</a:t>
            </a:r>
            <a:r>
              <a:rPr sz="2000" spc="-15" dirty="0">
                <a:solidFill>
                  <a:srgbClr val="FFFFFF"/>
                </a:solidFill>
                <a:latin typeface="Times New Roman"/>
                <a:cs typeface="Times New Roman"/>
              </a:rPr>
              <a:t> </a:t>
            </a:r>
            <a:r>
              <a:rPr sz="2000" spc="-200" dirty="0">
                <a:solidFill>
                  <a:srgbClr val="FFFFFF"/>
                </a:solidFill>
                <a:latin typeface="Verdana"/>
                <a:cs typeface="Verdana"/>
              </a:rPr>
              <a:t>is</a:t>
            </a:r>
            <a:r>
              <a:rPr sz="2000" spc="35" dirty="0">
                <a:solidFill>
                  <a:srgbClr val="FFFFFF"/>
                </a:solidFill>
                <a:latin typeface="Times New Roman"/>
                <a:cs typeface="Times New Roman"/>
              </a:rPr>
              <a:t> </a:t>
            </a:r>
            <a:r>
              <a:rPr sz="2000" dirty="0">
                <a:solidFill>
                  <a:srgbClr val="FFFFFF"/>
                </a:solidFill>
                <a:latin typeface="Verdana"/>
                <a:cs typeface="Verdana"/>
              </a:rPr>
              <a:t>poor</a:t>
            </a:r>
            <a:r>
              <a:rPr sz="2000" spc="-30" dirty="0">
                <a:solidFill>
                  <a:srgbClr val="FFFFFF"/>
                </a:solidFill>
                <a:latin typeface="Times New Roman"/>
                <a:cs typeface="Times New Roman"/>
              </a:rPr>
              <a:t> </a:t>
            </a:r>
            <a:r>
              <a:rPr sz="2000" spc="-95" dirty="0">
                <a:solidFill>
                  <a:srgbClr val="FFFFFF"/>
                </a:solidFill>
                <a:latin typeface="Verdana"/>
                <a:cs typeface="Verdana"/>
              </a:rPr>
              <a:t>it</a:t>
            </a:r>
            <a:r>
              <a:rPr sz="2000" spc="45" dirty="0">
                <a:solidFill>
                  <a:srgbClr val="FFFFFF"/>
                </a:solidFill>
                <a:latin typeface="Times New Roman"/>
                <a:cs typeface="Times New Roman"/>
              </a:rPr>
              <a:t> </a:t>
            </a:r>
            <a:r>
              <a:rPr sz="2000" spc="-60" dirty="0">
                <a:solidFill>
                  <a:srgbClr val="FFFFFF"/>
                </a:solidFill>
                <a:latin typeface="Verdana"/>
                <a:cs typeface="Verdana"/>
              </a:rPr>
              <a:t>wastes</a:t>
            </a:r>
            <a:r>
              <a:rPr sz="2000" spc="40" dirty="0">
                <a:solidFill>
                  <a:srgbClr val="FFFFFF"/>
                </a:solidFill>
                <a:latin typeface="Times New Roman"/>
                <a:cs typeface="Times New Roman"/>
              </a:rPr>
              <a:t> </a:t>
            </a:r>
            <a:r>
              <a:rPr sz="2000" spc="165" dirty="0">
                <a:solidFill>
                  <a:srgbClr val="FFFFFF"/>
                </a:solidFill>
                <a:latin typeface="Verdana"/>
                <a:cs typeface="Verdana"/>
              </a:rPr>
              <a:t>a</a:t>
            </a:r>
            <a:r>
              <a:rPr sz="2000" spc="70" dirty="0">
                <a:solidFill>
                  <a:srgbClr val="FFFFFF"/>
                </a:solidFill>
                <a:latin typeface="Times New Roman"/>
                <a:cs typeface="Times New Roman"/>
              </a:rPr>
              <a:t> </a:t>
            </a:r>
            <a:r>
              <a:rPr sz="2000" spc="-10" dirty="0">
                <a:solidFill>
                  <a:srgbClr val="FFFFFF"/>
                </a:solidFill>
                <a:latin typeface="Verdana"/>
                <a:cs typeface="Verdana"/>
              </a:rPr>
              <a:t>lot</a:t>
            </a:r>
            <a:r>
              <a:rPr sz="2000" spc="-10" dirty="0">
                <a:solidFill>
                  <a:srgbClr val="FFFFFF"/>
                </a:solidFill>
                <a:latin typeface="Times New Roman"/>
                <a:cs typeface="Times New Roman"/>
              </a:rPr>
              <a:t> </a:t>
            </a:r>
            <a:r>
              <a:rPr sz="2000" dirty="0">
                <a:solidFill>
                  <a:srgbClr val="FFFFFF"/>
                </a:solidFill>
                <a:latin typeface="Verdana"/>
                <a:cs typeface="Verdana"/>
              </a:rPr>
              <a:t>of</a:t>
            </a:r>
            <a:r>
              <a:rPr sz="2000" spc="45" dirty="0">
                <a:solidFill>
                  <a:srgbClr val="FFFFFF"/>
                </a:solidFill>
                <a:latin typeface="Times New Roman"/>
                <a:cs typeface="Times New Roman"/>
              </a:rPr>
              <a:t> </a:t>
            </a:r>
            <a:r>
              <a:rPr sz="2000" dirty="0">
                <a:solidFill>
                  <a:srgbClr val="FFFFFF"/>
                </a:solidFill>
                <a:latin typeface="Verdana"/>
                <a:cs typeface="Verdana"/>
              </a:rPr>
              <a:t>bandwidth</a:t>
            </a:r>
            <a:r>
              <a:rPr sz="2000" spc="-30" dirty="0">
                <a:solidFill>
                  <a:srgbClr val="FFFFFF"/>
                </a:solidFill>
                <a:latin typeface="Times New Roman"/>
                <a:cs typeface="Times New Roman"/>
              </a:rPr>
              <a:t> </a:t>
            </a:r>
            <a:r>
              <a:rPr sz="2000" dirty="0">
                <a:solidFill>
                  <a:srgbClr val="FFFFFF"/>
                </a:solidFill>
                <a:latin typeface="Verdana"/>
                <a:cs typeface="Verdana"/>
              </a:rPr>
              <a:t>on</a:t>
            </a:r>
            <a:r>
              <a:rPr sz="2000" spc="15" dirty="0">
                <a:solidFill>
                  <a:srgbClr val="FFFFFF"/>
                </a:solidFill>
                <a:latin typeface="Times New Roman"/>
                <a:cs typeface="Times New Roman"/>
              </a:rPr>
              <a:t> </a:t>
            </a:r>
            <a:r>
              <a:rPr sz="2000" spc="-10" dirty="0">
                <a:solidFill>
                  <a:srgbClr val="FFFFFF"/>
                </a:solidFill>
                <a:latin typeface="Verdana"/>
                <a:cs typeface="Verdana"/>
              </a:rPr>
              <a:t>retransmitted</a:t>
            </a:r>
            <a:endParaRPr sz="2000">
              <a:latin typeface="Verdana"/>
              <a:cs typeface="Verdana"/>
            </a:endParaRPr>
          </a:p>
          <a:p>
            <a:pPr marL="353695">
              <a:lnSpc>
                <a:spcPct val="100000"/>
              </a:lnSpc>
              <a:spcBef>
                <a:spcPts val="5"/>
              </a:spcBef>
            </a:pPr>
            <a:r>
              <a:rPr sz="2000" spc="-10" dirty="0">
                <a:solidFill>
                  <a:srgbClr val="FFFFFF"/>
                </a:solidFill>
                <a:latin typeface="Verdana"/>
                <a:cs typeface="Verdana"/>
              </a:rPr>
              <a:t>frames.</a:t>
            </a:r>
            <a:endParaRPr sz="2000">
              <a:latin typeface="Verdana"/>
              <a:cs typeface="Verdana"/>
            </a:endParaRPr>
          </a:p>
          <a:p>
            <a:pPr marL="12700">
              <a:lnSpc>
                <a:spcPct val="100000"/>
              </a:lnSpc>
              <a:spcBef>
                <a:spcPts val="96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20" dirty="0">
                <a:solidFill>
                  <a:srgbClr val="FFFFFF"/>
                </a:solidFill>
                <a:latin typeface="Verdana"/>
                <a:cs typeface="Verdana"/>
              </a:rPr>
              <a:t>Selective</a:t>
            </a:r>
            <a:r>
              <a:rPr sz="2000" spc="-40" dirty="0">
                <a:solidFill>
                  <a:srgbClr val="FFFFFF"/>
                </a:solidFill>
                <a:latin typeface="Times New Roman"/>
                <a:cs typeface="Times New Roman"/>
              </a:rPr>
              <a:t> </a:t>
            </a:r>
            <a:r>
              <a:rPr sz="2000" dirty="0">
                <a:solidFill>
                  <a:srgbClr val="FFFFFF"/>
                </a:solidFill>
                <a:latin typeface="Verdana"/>
                <a:cs typeface="Verdana"/>
              </a:rPr>
              <a:t>Repeat</a:t>
            </a:r>
            <a:r>
              <a:rPr sz="2000" spc="-35" dirty="0">
                <a:solidFill>
                  <a:srgbClr val="FFFFFF"/>
                </a:solidFill>
                <a:latin typeface="Times New Roman"/>
                <a:cs typeface="Times New Roman"/>
              </a:rPr>
              <a:t> </a:t>
            </a:r>
            <a:r>
              <a:rPr sz="2000" spc="-30" dirty="0">
                <a:solidFill>
                  <a:srgbClr val="FFFFFF"/>
                </a:solidFill>
                <a:latin typeface="Verdana"/>
                <a:cs typeface="Verdana"/>
              </a:rPr>
              <a:t>attempts</a:t>
            </a:r>
            <a:r>
              <a:rPr sz="2000" spc="10" dirty="0">
                <a:solidFill>
                  <a:srgbClr val="FFFFFF"/>
                </a:solidFill>
                <a:latin typeface="Times New Roman"/>
                <a:cs typeface="Times New Roman"/>
              </a:rPr>
              <a:t> </a:t>
            </a:r>
            <a:r>
              <a:rPr sz="2000" dirty="0">
                <a:solidFill>
                  <a:srgbClr val="FFFFFF"/>
                </a:solidFill>
                <a:latin typeface="Verdana"/>
                <a:cs typeface="Verdana"/>
              </a:rPr>
              <a:t>to</a:t>
            </a:r>
            <a:r>
              <a:rPr sz="2000" spc="45" dirty="0">
                <a:solidFill>
                  <a:srgbClr val="FFFFFF"/>
                </a:solidFill>
                <a:latin typeface="Times New Roman"/>
                <a:cs typeface="Times New Roman"/>
              </a:rPr>
              <a:t> </a:t>
            </a:r>
            <a:r>
              <a:rPr sz="2000" spc="-100" dirty="0">
                <a:solidFill>
                  <a:srgbClr val="FFFFFF"/>
                </a:solidFill>
                <a:latin typeface="Verdana"/>
                <a:cs typeface="Verdana"/>
              </a:rPr>
              <a:t>retransmit</a:t>
            </a:r>
            <a:r>
              <a:rPr sz="2000" spc="-80" dirty="0">
                <a:solidFill>
                  <a:srgbClr val="FFFFFF"/>
                </a:solidFill>
                <a:latin typeface="Times New Roman"/>
                <a:cs typeface="Times New Roman"/>
              </a:rPr>
              <a:t> </a:t>
            </a:r>
            <a:r>
              <a:rPr sz="2000" spc="-20" dirty="0">
                <a:solidFill>
                  <a:srgbClr val="FFFFFF"/>
                </a:solidFill>
                <a:latin typeface="Verdana"/>
                <a:cs typeface="Verdana"/>
              </a:rPr>
              <a:t>only</a:t>
            </a:r>
            <a:r>
              <a:rPr sz="2000" spc="-50" dirty="0">
                <a:solidFill>
                  <a:srgbClr val="FFFFFF"/>
                </a:solidFill>
                <a:latin typeface="Times New Roman"/>
                <a:cs typeface="Times New Roman"/>
              </a:rPr>
              <a:t> </a:t>
            </a:r>
            <a:r>
              <a:rPr sz="2000" spc="-20" dirty="0">
                <a:solidFill>
                  <a:srgbClr val="FFFFFF"/>
                </a:solidFill>
                <a:latin typeface="Verdana"/>
                <a:cs typeface="Verdana"/>
              </a:rPr>
              <a:t>those</a:t>
            </a:r>
            <a:r>
              <a:rPr sz="2000" spc="10" dirty="0">
                <a:solidFill>
                  <a:srgbClr val="FFFFFF"/>
                </a:solidFill>
                <a:latin typeface="Times New Roman"/>
                <a:cs typeface="Times New Roman"/>
              </a:rPr>
              <a:t> </a:t>
            </a:r>
            <a:r>
              <a:rPr sz="2000" dirty="0">
                <a:solidFill>
                  <a:srgbClr val="FFFFFF"/>
                </a:solidFill>
                <a:latin typeface="Verdana"/>
                <a:cs typeface="Verdana"/>
              </a:rPr>
              <a:t>packets</a:t>
            </a:r>
            <a:r>
              <a:rPr sz="2000" spc="-40" dirty="0">
                <a:solidFill>
                  <a:srgbClr val="FFFFFF"/>
                </a:solidFill>
                <a:latin typeface="Times New Roman"/>
                <a:cs typeface="Times New Roman"/>
              </a:rPr>
              <a:t> </a:t>
            </a:r>
            <a:r>
              <a:rPr sz="2000" dirty="0">
                <a:solidFill>
                  <a:srgbClr val="FFFFFF"/>
                </a:solidFill>
                <a:latin typeface="Verdana"/>
                <a:cs typeface="Verdana"/>
              </a:rPr>
              <a:t>that</a:t>
            </a:r>
            <a:r>
              <a:rPr sz="2000" spc="20" dirty="0">
                <a:solidFill>
                  <a:srgbClr val="FFFFFF"/>
                </a:solidFill>
                <a:latin typeface="Times New Roman"/>
                <a:cs typeface="Times New Roman"/>
              </a:rPr>
              <a:t> </a:t>
            </a:r>
            <a:r>
              <a:rPr sz="2000" spc="-25" dirty="0">
                <a:solidFill>
                  <a:srgbClr val="FFFFFF"/>
                </a:solidFill>
                <a:latin typeface="Verdana"/>
                <a:cs typeface="Verdana"/>
              </a:rPr>
              <a:t>are</a:t>
            </a:r>
            <a:endParaRPr sz="2000">
              <a:latin typeface="Verdana"/>
              <a:cs typeface="Verdana"/>
            </a:endParaRPr>
          </a:p>
          <a:p>
            <a:pPr marL="353695">
              <a:lnSpc>
                <a:spcPct val="100000"/>
              </a:lnSpc>
            </a:pPr>
            <a:r>
              <a:rPr sz="2000" dirty="0">
                <a:solidFill>
                  <a:srgbClr val="FFFFFF"/>
                </a:solidFill>
                <a:latin typeface="Verdana"/>
                <a:cs typeface="Verdana"/>
              </a:rPr>
              <a:t>actually</a:t>
            </a:r>
            <a:r>
              <a:rPr sz="2000" spc="-70" dirty="0">
                <a:solidFill>
                  <a:srgbClr val="FFFFFF"/>
                </a:solidFill>
                <a:latin typeface="Times New Roman"/>
                <a:cs typeface="Times New Roman"/>
              </a:rPr>
              <a:t> </a:t>
            </a:r>
            <a:r>
              <a:rPr sz="2000" spc="-100" dirty="0">
                <a:solidFill>
                  <a:srgbClr val="FFFFFF"/>
                </a:solidFill>
                <a:latin typeface="Verdana"/>
                <a:cs typeface="Verdana"/>
              </a:rPr>
              <a:t>lost</a:t>
            </a:r>
            <a:r>
              <a:rPr sz="2000" spc="-10" dirty="0">
                <a:solidFill>
                  <a:srgbClr val="FFFFFF"/>
                </a:solidFill>
                <a:latin typeface="Times New Roman"/>
                <a:cs typeface="Times New Roman"/>
              </a:rPr>
              <a:t> </a:t>
            </a:r>
            <a:r>
              <a:rPr sz="2000" dirty="0">
                <a:solidFill>
                  <a:srgbClr val="FFFFFF"/>
                </a:solidFill>
                <a:latin typeface="Verdana"/>
                <a:cs typeface="Verdana"/>
              </a:rPr>
              <a:t>(due</a:t>
            </a:r>
            <a:r>
              <a:rPr sz="2000" spc="45" dirty="0">
                <a:solidFill>
                  <a:srgbClr val="FFFFFF"/>
                </a:solidFill>
                <a:latin typeface="Times New Roman"/>
                <a:cs typeface="Times New Roman"/>
              </a:rPr>
              <a:t> </a:t>
            </a:r>
            <a:r>
              <a:rPr sz="2000" dirty="0">
                <a:solidFill>
                  <a:srgbClr val="FFFFFF"/>
                </a:solidFill>
                <a:latin typeface="Verdana"/>
                <a:cs typeface="Verdana"/>
              </a:rPr>
              <a:t>to</a:t>
            </a:r>
            <a:r>
              <a:rPr sz="2000" spc="85" dirty="0">
                <a:solidFill>
                  <a:srgbClr val="FFFFFF"/>
                </a:solidFill>
                <a:latin typeface="Times New Roman"/>
                <a:cs typeface="Times New Roman"/>
              </a:rPr>
              <a:t> </a:t>
            </a:r>
            <a:r>
              <a:rPr sz="2000" spc="-10" dirty="0">
                <a:solidFill>
                  <a:srgbClr val="FFFFFF"/>
                </a:solidFill>
                <a:latin typeface="Verdana"/>
                <a:cs typeface="Verdana"/>
              </a:rPr>
              <a:t>errors)</a:t>
            </a:r>
            <a:endParaRPr sz="2000">
              <a:latin typeface="Verdana"/>
              <a:cs typeface="Verdana"/>
            </a:endParaRPr>
          </a:p>
        </p:txBody>
      </p:sp>
      <p:pic>
        <p:nvPicPr>
          <p:cNvPr id="4" name="object 4"/>
          <p:cNvPicPr/>
          <p:nvPr/>
        </p:nvPicPr>
        <p:blipFill>
          <a:blip r:embed="rId2" cstate="print"/>
          <a:stretch>
            <a:fillRect/>
          </a:stretch>
        </p:blipFill>
        <p:spPr>
          <a:xfrm>
            <a:off x="10781020" y="1551431"/>
            <a:ext cx="132466" cy="2070110"/>
          </a:xfrm>
          <a:prstGeom prst="rect">
            <a:avLst/>
          </a:prstGeom>
        </p:spPr>
      </p:pic>
      <p:sp>
        <p:nvSpPr>
          <p:cNvPr id="5" name="object 5"/>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24</a:t>
            </a:r>
            <a:endParaRPr sz="2750">
              <a:latin typeface="Verdana"/>
              <a:cs typeface="Verdana"/>
            </a:endParaRPr>
          </a:p>
        </p:txBody>
      </p:sp>
      <p:sp>
        <p:nvSpPr>
          <p:cNvPr id="8" name="Slide Number Placeholder 7">
            <a:extLst>
              <a:ext uri="{FF2B5EF4-FFF2-40B4-BE49-F238E27FC236}">
                <a16:creationId xmlns:a16="http://schemas.microsoft.com/office/drawing/2014/main" id="{06232432-3289-F02A-0598-5F85AB991354}"/>
              </a:ext>
            </a:extLst>
          </p:cNvPr>
          <p:cNvSpPr>
            <a:spLocks noGrp="1"/>
          </p:cNvSpPr>
          <p:nvPr>
            <p:ph type="sldNum" sz="quarter" idx="12"/>
          </p:nvPr>
        </p:nvSpPr>
        <p:spPr/>
        <p:txBody>
          <a:bodyPr/>
          <a:lstStyle/>
          <a:p>
            <a:fld id="{CC35A254-4A35-4A19-8176-D3942D5E59E5}"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25" dirty="0"/>
              <a:t>Selective</a:t>
            </a:r>
            <a:r>
              <a:rPr spc="-75" dirty="0">
                <a:latin typeface="Times New Roman"/>
                <a:cs typeface="Times New Roman"/>
              </a:rPr>
              <a:t> </a:t>
            </a:r>
            <a:r>
              <a:rPr spc="75" dirty="0"/>
              <a:t>Repeat</a:t>
            </a:r>
            <a:r>
              <a:rPr spc="-160" dirty="0">
                <a:latin typeface="Times New Roman"/>
                <a:cs typeface="Times New Roman"/>
              </a:rPr>
              <a:t> </a:t>
            </a:r>
            <a:r>
              <a:rPr spc="-25" dirty="0"/>
              <a:t>ARQ</a:t>
            </a:r>
          </a:p>
        </p:txBody>
      </p:sp>
      <p:pic>
        <p:nvPicPr>
          <p:cNvPr id="3" name="object 3"/>
          <p:cNvPicPr/>
          <p:nvPr/>
        </p:nvPicPr>
        <p:blipFill>
          <a:blip r:embed="rId2" cstate="print"/>
          <a:stretch>
            <a:fillRect/>
          </a:stretch>
        </p:blipFill>
        <p:spPr>
          <a:xfrm>
            <a:off x="1980565" y="1063486"/>
            <a:ext cx="6293358" cy="5738865"/>
          </a:xfrm>
          <a:prstGeom prst="rect">
            <a:avLst/>
          </a:prstGeom>
        </p:spPr>
      </p:pic>
      <p:pic>
        <p:nvPicPr>
          <p:cNvPr id="4" name="object 4"/>
          <p:cNvPicPr/>
          <p:nvPr/>
        </p:nvPicPr>
        <p:blipFill>
          <a:blip r:embed="rId3" cstate="print"/>
          <a:stretch>
            <a:fillRect/>
          </a:stretch>
        </p:blipFill>
        <p:spPr>
          <a:xfrm>
            <a:off x="10781020" y="1551431"/>
            <a:ext cx="132466" cy="2070110"/>
          </a:xfrm>
          <a:prstGeom prst="rect">
            <a:avLst/>
          </a:prstGeom>
        </p:spPr>
      </p:pic>
      <p:sp>
        <p:nvSpPr>
          <p:cNvPr id="5" name="object 5"/>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25</a:t>
            </a:r>
            <a:endParaRPr sz="2750">
              <a:latin typeface="Verdana"/>
              <a:cs typeface="Verdana"/>
            </a:endParaRPr>
          </a:p>
        </p:txBody>
      </p:sp>
      <p:sp>
        <p:nvSpPr>
          <p:cNvPr id="8" name="Slide Number Placeholder 7">
            <a:extLst>
              <a:ext uri="{FF2B5EF4-FFF2-40B4-BE49-F238E27FC236}">
                <a16:creationId xmlns:a16="http://schemas.microsoft.com/office/drawing/2014/main" id="{FC9A4D7A-5030-1376-8615-D603679FDFD8}"/>
              </a:ext>
            </a:extLst>
          </p:cNvPr>
          <p:cNvSpPr>
            <a:spLocks noGrp="1"/>
          </p:cNvSpPr>
          <p:nvPr>
            <p:ph type="sldNum" sz="quarter" idx="12"/>
          </p:nvPr>
        </p:nvSpPr>
        <p:spPr/>
        <p:txBody>
          <a:bodyPr/>
          <a:lstStyle/>
          <a:p>
            <a:fld id="{CC35A254-4A35-4A19-8176-D3942D5E59E5}"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09D9-A8B1-805B-518C-0542F0448A08}"/>
              </a:ext>
            </a:extLst>
          </p:cNvPr>
          <p:cNvSpPr>
            <a:spLocks noGrp="1"/>
          </p:cNvSpPr>
          <p:nvPr>
            <p:ph type="title"/>
          </p:nvPr>
        </p:nvSpPr>
        <p:spPr/>
        <p:txBody>
          <a:bodyPr/>
          <a:lstStyle/>
          <a:p>
            <a:r>
              <a:rPr lang="en-US" dirty="0"/>
              <a:t>Detection vs Correction</a:t>
            </a:r>
          </a:p>
        </p:txBody>
      </p:sp>
      <p:sp>
        <p:nvSpPr>
          <p:cNvPr id="3" name="Content Placeholder 2">
            <a:extLst>
              <a:ext uri="{FF2B5EF4-FFF2-40B4-BE49-F238E27FC236}">
                <a16:creationId xmlns:a16="http://schemas.microsoft.com/office/drawing/2014/main" id="{C8372F94-4B40-9265-0417-2C1FE382F60C}"/>
              </a:ext>
            </a:extLst>
          </p:cNvPr>
          <p:cNvSpPr>
            <a:spLocks noGrp="1"/>
          </p:cNvSpPr>
          <p:nvPr>
            <p:ph idx="1"/>
          </p:nvPr>
        </p:nvSpPr>
        <p:spPr>
          <a:xfrm>
            <a:off x="905522" y="1740024"/>
            <a:ext cx="9144331" cy="4508376"/>
          </a:xfrm>
        </p:spPr>
        <p:txBody>
          <a:bodyPr>
            <a:noAutofit/>
          </a:bodyPr>
          <a:lstStyle/>
          <a:p>
            <a:r>
              <a:rPr lang="en-US" dirty="0">
                <a:latin typeface="+mn-lt"/>
              </a:rPr>
              <a:t>Error Detection:</a:t>
            </a:r>
          </a:p>
          <a:p>
            <a:pPr lvl="1"/>
            <a:r>
              <a:rPr lang="en-US" b="0" i="0" u="none" strike="noStrike" baseline="0" dirty="0">
                <a:latin typeface="+mn-lt"/>
              </a:rPr>
              <a:t>In error detection, we are looking only to see if any error has occurred. </a:t>
            </a:r>
          </a:p>
          <a:p>
            <a:pPr lvl="1"/>
            <a:r>
              <a:rPr lang="en-US" b="0" i="0" u="none" strike="noStrike" baseline="0" dirty="0">
                <a:latin typeface="+mn-lt"/>
              </a:rPr>
              <a:t>The answer is a simple yes or no. </a:t>
            </a:r>
          </a:p>
          <a:p>
            <a:pPr lvl="1"/>
            <a:r>
              <a:rPr lang="en-US" b="0" i="0" u="none" strike="noStrike" baseline="0" dirty="0">
                <a:latin typeface="+mn-lt"/>
              </a:rPr>
              <a:t>We are not even interested in the number of errors. </a:t>
            </a:r>
          </a:p>
          <a:p>
            <a:pPr lvl="1"/>
            <a:r>
              <a:rPr lang="en-US" b="0" i="0" u="none" strike="noStrike" baseline="0" dirty="0">
                <a:latin typeface="+mn-lt"/>
              </a:rPr>
              <a:t>A single-bit error is the same for us as a burst error.</a:t>
            </a:r>
          </a:p>
          <a:p>
            <a:pPr algn="l"/>
            <a:r>
              <a:rPr lang="en-US" b="0" i="0" u="none" strike="noStrike" baseline="0" dirty="0">
                <a:latin typeface="+mn-lt"/>
              </a:rPr>
              <a:t>Error Correction:</a:t>
            </a:r>
          </a:p>
          <a:p>
            <a:pPr lvl="1"/>
            <a:r>
              <a:rPr lang="en-US" b="0" i="0" u="none" strike="noStrike" baseline="0" dirty="0">
                <a:latin typeface="+mn-lt"/>
              </a:rPr>
              <a:t>In error correction, we need to know the exact number of bits that are corrupted and more importantly, their location in the message. </a:t>
            </a:r>
          </a:p>
          <a:p>
            <a:pPr lvl="1"/>
            <a:r>
              <a:rPr lang="en-US" b="0" i="0" u="none" strike="noStrike" baseline="0" dirty="0">
                <a:latin typeface="+mn-lt"/>
              </a:rPr>
              <a:t>The number of the errors and the size of the message are important factors. </a:t>
            </a:r>
          </a:p>
          <a:p>
            <a:pPr lvl="1"/>
            <a:r>
              <a:rPr lang="en-US" b="0" i="0" u="none" strike="noStrike" baseline="0" dirty="0">
                <a:latin typeface="+mn-lt"/>
              </a:rPr>
              <a:t>If we need to correct one single error in an 8-bit data unit, we need to consider eight possible error locations.</a:t>
            </a:r>
            <a:endParaRPr lang="en-US" dirty="0">
              <a:latin typeface="+mn-lt"/>
            </a:endParaRPr>
          </a:p>
        </p:txBody>
      </p:sp>
      <p:sp>
        <p:nvSpPr>
          <p:cNvPr id="6" name="Slide Number Placeholder 5">
            <a:extLst>
              <a:ext uri="{FF2B5EF4-FFF2-40B4-BE49-F238E27FC236}">
                <a16:creationId xmlns:a16="http://schemas.microsoft.com/office/drawing/2014/main" id="{2C3B9E26-DD02-D4DD-D073-AF9874B4CCD1}"/>
              </a:ext>
            </a:extLst>
          </p:cNvPr>
          <p:cNvSpPr>
            <a:spLocks noGrp="1"/>
          </p:cNvSpPr>
          <p:nvPr>
            <p:ph type="sldNum" sz="quarter" idx="12"/>
          </p:nvPr>
        </p:nvSpPr>
        <p:spPr/>
        <p:txBody>
          <a:bodyPr/>
          <a:lstStyle/>
          <a:p>
            <a:fld id="{CC35A254-4A35-4A19-8176-D3942D5E59E5}" type="slidenum">
              <a:rPr lang="en-US" smtClean="0"/>
              <a:t>4</a:t>
            </a:fld>
            <a:endParaRPr lang="en-US"/>
          </a:p>
        </p:txBody>
      </p:sp>
    </p:spTree>
    <p:extLst>
      <p:ext uri="{BB962C8B-B14F-4D97-AF65-F5344CB8AC3E}">
        <p14:creationId xmlns:p14="http://schemas.microsoft.com/office/powerpoint/2010/main" val="2667654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30" dirty="0"/>
              <a:t>Multiple</a:t>
            </a:r>
            <a:r>
              <a:rPr spc="-125" dirty="0">
                <a:latin typeface="Times New Roman"/>
                <a:cs typeface="Times New Roman"/>
              </a:rPr>
              <a:t> </a:t>
            </a:r>
            <a:r>
              <a:rPr spc="60" dirty="0"/>
              <a:t>Access</a:t>
            </a:r>
            <a:r>
              <a:rPr spc="5" dirty="0">
                <a:latin typeface="Times New Roman"/>
                <a:cs typeface="Times New Roman"/>
              </a:rPr>
              <a:t> </a:t>
            </a:r>
            <a:r>
              <a:rPr spc="-35" dirty="0"/>
              <a:t>Protocols</a:t>
            </a:r>
          </a:p>
        </p:txBody>
      </p:sp>
      <p:pic>
        <p:nvPicPr>
          <p:cNvPr id="3" name="object 3"/>
          <p:cNvPicPr/>
          <p:nvPr/>
        </p:nvPicPr>
        <p:blipFill>
          <a:blip r:embed="rId2" cstate="print"/>
          <a:stretch>
            <a:fillRect/>
          </a:stretch>
        </p:blipFill>
        <p:spPr>
          <a:xfrm>
            <a:off x="1294891" y="1853254"/>
            <a:ext cx="9057650" cy="4523110"/>
          </a:xfrm>
          <a:prstGeom prst="rect">
            <a:avLst/>
          </a:prstGeom>
        </p:spPr>
      </p:pic>
      <p:pic>
        <p:nvPicPr>
          <p:cNvPr id="4" name="object 4"/>
          <p:cNvPicPr/>
          <p:nvPr/>
        </p:nvPicPr>
        <p:blipFill>
          <a:blip r:embed="rId3" cstate="print"/>
          <a:stretch>
            <a:fillRect/>
          </a:stretch>
        </p:blipFill>
        <p:spPr>
          <a:xfrm>
            <a:off x="10781020" y="1551431"/>
            <a:ext cx="132466" cy="2070110"/>
          </a:xfrm>
          <a:prstGeom prst="rect">
            <a:avLst/>
          </a:prstGeom>
        </p:spPr>
      </p:pic>
      <p:sp>
        <p:nvSpPr>
          <p:cNvPr id="5" name="object 5"/>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29</a:t>
            </a:r>
            <a:endParaRPr sz="2750">
              <a:latin typeface="Verdana"/>
              <a:cs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dirty="0"/>
              <a:t>Random</a:t>
            </a:r>
            <a:r>
              <a:rPr spc="114" dirty="0">
                <a:latin typeface="Times New Roman"/>
                <a:cs typeface="Times New Roman"/>
              </a:rPr>
              <a:t> </a:t>
            </a:r>
            <a:r>
              <a:rPr spc="60" dirty="0"/>
              <a:t>Access</a:t>
            </a:r>
            <a:r>
              <a:rPr spc="130" dirty="0">
                <a:latin typeface="Times New Roman"/>
                <a:cs typeface="Times New Roman"/>
              </a:rPr>
              <a:t> </a:t>
            </a:r>
            <a:r>
              <a:rPr spc="-10" dirty="0"/>
              <a:t>Protocol</a:t>
            </a:r>
          </a:p>
        </p:txBody>
      </p:sp>
      <p:sp>
        <p:nvSpPr>
          <p:cNvPr id="3" name="object 3"/>
          <p:cNvSpPr txBox="1"/>
          <p:nvPr/>
        </p:nvSpPr>
        <p:spPr>
          <a:xfrm>
            <a:off x="1182724" y="2081602"/>
            <a:ext cx="8631555" cy="3787775"/>
          </a:xfrm>
          <a:prstGeom prst="rect">
            <a:avLst/>
          </a:prstGeom>
        </p:spPr>
        <p:txBody>
          <a:bodyPr vert="horz" wrap="square" lIns="0" tIns="14604" rIns="0" bIns="0" rtlCol="0">
            <a:spAutoFit/>
          </a:bodyPr>
          <a:lstStyle/>
          <a:p>
            <a:pPr marL="353695" marR="5080" indent="-341630">
              <a:lnSpc>
                <a:spcPct val="100000"/>
              </a:lnSpc>
              <a:spcBef>
                <a:spcPts val="114"/>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60" dirty="0">
                <a:solidFill>
                  <a:srgbClr val="FFFFFF"/>
                </a:solidFill>
                <a:latin typeface="Verdana"/>
                <a:cs typeface="Verdana"/>
              </a:rPr>
              <a:t>Here,</a:t>
            </a:r>
            <a:r>
              <a:rPr sz="2000" spc="-45" dirty="0">
                <a:solidFill>
                  <a:srgbClr val="FFFFFF"/>
                </a:solidFill>
                <a:latin typeface="Times New Roman"/>
                <a:cs typeface="Times New Roman"/>
              </a:rPr>
              <a:t> </a:t>
            </a:r>
            <a:r>
              <a:rPr sz="2000" spc="-10" dirty="0">
                <a:solidFill>
                  <a:srgbClr val="FFFFFF"/>
                </a:solidFill>
                <a:latin typeface="Verdana"/>
                <a:cs typeface="Verdana"/>
              </a:rPr>
              <a:t>all</a:t>
            </a:r>
            <a:r>
              <a:rPr sz="2000" spc="-55" dirty="0">
                <a:solidFill>
                  <a:srgbClr val="FFFFFF"/>
                </a:solidFill>
                <a:latin typeface="Times New Roman"/>
                <a:cs typeface="Times New Roman"/>
              </a:rPr>
              <a:t> </a:t>
            </a:r>
            <a:r>
              <a:rPr sz="2000" spc="-85" dirty="0">
                <a:solidFill>
                  <a:srgbClr val="FFFFFF"/>
                </a:solidFill>
                <a:latin typeface="Verdana"/>
                <a:cs typeface="Verdana"/>
              </a:rPr>
              <a:t>stations</a:t>
            </a:r>
            <a:r>
              <a:rPr sz="2000" spc="-40" dirty="0">
                <a:solidFill>
                  <a:srgbClr val="FFFFFF"/>
                </a:solidFill>
                <a:latin typeface="Times New Roman"/>
                <a:cs typeface="Times New Roman"/>
              </a:rPr>
              <a:t> </a:t>
            </a:r>
            <a:r>
              <a:rPr sz="2000" spc="55" dirty="0">
                <a:solidFill>
                  <a:srgbClr val="FFFFFF"/>
                </a:solidFill>
                <a:latin typeface="Verdana"/>
                <a:cs typeface="Verdana"/>
              </a:rPr>
              <a:t>have</a:t>
            </a:r>
            <a:r>
              <a:rPr sz="2000" spc="-45" dirty="0">
                <a:solidFill>
                  <a:srgbClr val="FFFFFF"/>
                </a:solidFill>
                <a:latin typeface="Times New Roman"/>
                <a:cs typeface="Times New Roman"/>
              </a:rPr>
              <a:t> </a:t>
            </a:r>
            <a:r>
              <a:rPr sz="2000" dirty="0">
                <a:solidFill>
                  <a:srgbClr val="FFFFFF"/>
                </a:solidFill>
                <a:latin typeface="Verdana"/>
                <a:cs typeface="Verdana"/>
              </a:rPr>
              <a:t>same</a:t>
            </a:r>
            <a:r>
              <a:rPr sz="2000" dirty="0">
                <a:solidFill>
                  <a:srgbClr val="FFFFFF"/>
                </a:solidFill>
                <a:latin typeface="Times New Roman"/>
                <a:cs typeface="Times New Roman"/>
              </a:rPr>
              <a:t> </a:t>
            </a:r>
            <a:r>
              <a:rPr sz="2000" spc="-95" dirty="0">
                <a:solidFill>
                  <a:srgbClr val="FFFFFF"/>
                </a:solidFill>
                <a:latin typeface="Verdana"/>
                <a:cs typeface="Verdana"/>
              </a:rPr>
              <a:t>superiority</a:t>
            </a:r>
            <a:r>
              <a:rPr sz="2000" spc="-145" dirty="0">
                <a:solidFill>
                  <a:srgbClr val="FFFFFF"/>
                </a:solidFill>
                <a:latin typeface="Times New Roman"/>
                <a:cs typeface="Times New Roman"/>
              </a:rPr>
              <a:t> </a:t>
            </a:r>
            <a:r>
              <a:rPr sz="2000" dirty="0">
                <a:solidFill>
                  <a:srgbClr val="FFFFFF"/>
                </a:solidFill>
                <a:latin typeface="Verdana"/>
                <a:cs typeface="Verdana"/>
              </a:rPr>
              <a:t>that</a:t>
            </a:r>
            <a:r>
              <a:rPr sz="2000" spc="5" dirty="0">
                <a:solidFill>
                  <a:srgbClr val="FFFFFF"/>
                </a:solidFill>
                <a:latin typeface="Times New Roman"/>
                <a:cs typeface="Times New Roman"/>
              </a:rPr>
              <a:t> </a:t>
            </a:r>
            <a:r>
              <a:rPr sz="2000" spc="-200" dirty="0">
                <a:solidFill>
                  <a:srgbClr val="FFFFFF"/>
                </a:solidFill>
                <a:latin typeface="Verdana"/>
                <a:cs typeface="Verdana"/>
              </a:rPr>
              <a:t>is</a:t>
            </a:r>
            <a:r>
              <a:rPr sz="2000" spc="10" dirty="0">
                <a:solidFill>
                  <a:srgbClr val="FFFFFF"/>
                </a:solidFill>
                <a:latin typeface="Times New Roman"/>
                <a:cs typeface="Times New Roman"/>
              </a:rPr>
              <a:t> </a:t>
            </a:r>
            <a:r>
              <a:rPr sz="2000" dirty="0">
                <a:solidFill>
                  <a:srgbClr val="FFFFFF"/>
                </a:solidFill>
                <a:latin typeface="Verdana"/>
                <a:cs typeface="Verdana"/>
              </a:rPr>
              <a:t>no</a:t>
            </a:r>
            <a:r>
              <a:rPr sz="2000" spc="-10" dirty="0">
                <a:solidFill>
                  <a:srgbClr val="FFFFFF"/>
                </a:solidFill>
                <a:latin typeface="Times New Roman"/>
                <a:cs typeface="Times New Roman"/>
              </a:rPr>
              <a:t> </a:t>
            </a:r>
            <a:r>
              <a:rPr sz="2000" spc="-45" dirty="0">
                <a:solidFill>
                  <a:srgbClr val="FFFFFF"/>
                </a:solidFill>
                <a:latin typeface="Verdana"/>
                <a:cs typeface="Verdana"/>
              </a:rPr>
              <a:t>station</a:t>
            </a:r>
            <a:r>
              <a:rPr sz="2000" spc="-20" dirty="0">
                <a:solidFill>
                  <a:srgbClr val="FFFFFF"/>
                </a:solidFill>
                <a:latin typeface="Times New Roman"/>
                <a:cs typeface="Times New Roman"/>
              </a:rPr>
              <a:t> </a:t>
            </a:r>
            <a:r>
              <a:rPr sz="2000" spc="-20" dirty="0">
                <a:solidFill>
                  <a:srgbClr val="FFFFFF"/>
                </a:solidFill>
                <a:latin typeface="Verdana"/>
                <a:cs typeface="Verdana"/>
              </a:rPr>
              <a:t>has</a:t>
            </a:r>
            <a:r>
              <a:rPr sz="2000" spc="-50" dirty="0">
                <a:solidFill>
                  <a:srgbClr val="FFFFFF"/>
                </a:solidFill>
                <a:latin typeface="Times New Roman"/>
                <a:cs typeface="Times New Roman"/>
              </a:rPr>
              <a:t> </a:t>
            </a:r>
            <a:r>
              <a:rPr sz="2000" spc="-20" dirty="0">
                <a:solidFill>
                  <a:srgbClr val="FFFFFF"/>
                </a:solidFill>
                <a:latin typeface="Verdana"/>
                <a:cs typeface="Verdana"/>
              </a:rPr>
              <a:t>more</a:t>
            </a:r>
            <a:r>
              <a:rPr sz="2000" spc="-20" dirty="0">
                <a:solidFill>
                  <a:srgbClr val="FFFFFF"/>
                </a:solidFill>
                <a:latin typeface="Times New Roman"/>
                <a:cs typeface="Times New Roman"/>
              </a:rPr>
              <a:t> </a:t>
            </a:r>
            <a:r>
              <a:rPr sz="2000" spc="-95" dirty="0">
                <a:solidFill>
                  <a:srgbClr val="FFFFFF"/>
                </a:solidFill>
                <a:latin typeface="Verdana"/>
                <a:cs typeface="Verdana"/>
              </a:rPr>
              <a:t>priority</a:t>
            </a:r>
            <a:r>
              <a:rPr sz="2000" spc="-100" dirty="0">
                <a:solidFill>
                  <a:srgbClr val="FFFFFF"/>
                </a:solidFill>
                <a:latin typeface="Times New Roman"/>
                <a:cs typeface="Times New Roman"/>
              </a:rPr>
              <a:t> </a:t>
            </a:r>
            <a:r>
              <a:rPr sz="2000" dirty="0">
                <a:solidFill>
                  <a:srgbClr val="FFFFFF"/>
                </a:solidFill>
                <a:latin typeface="Verdana"/>
                <a:cs typeface="Verdana"/>
              </a:rPr>
              <a:t>than</a:t>
            </a:r>
            <a:r>
              <a:rPr sz="2000" spc="-40" dirty="0">
                <a:solidFill>
                  <a:srgbClr val="FFFFFF"/>
                </a:solidFill>
                <a:latin typeface="Times New Roman"/>
                <a:cs typeface="Times New Roman"/>
              </a:rPr>
              <a:t> </a:t>
            </a:r>
            <a:r>
              <a:rPr sz="2000" dirty="0">
                <a:solidFill>
                  <a:srgbClr val="FFFFFF"/>
                </a:solidFill>
                <a:latin typeface="Verdana"/>
                <a:cs typeface="Verdana"/>
              </a:rPr>
              <a:t>another</a:t>
            </a:r>
            <a:r>
              <a:rPr sz="2000" spc="-65" dirty="0">
                <a:solidFill>
                  <a:srgbClr val="FFFFFF"/>
                </a:solidFill>
                <a:latin typeface="Times New Roman"/>
                <a:cs typeface="Times New Roman"/>
              </a:rPr>
              <a:t> </a:t>
            </a:r>
            <a:r>
              <a:rPr sz="2000" spc="-75" dirty="0">
                <a:solidFill>
                  <a:srgbClr val="FFFFFF"/>
                </a:solidFill>
                <a:latin typeface="Verdana"/>
                <a:cs typeface="Verdana"/>
              </a:rPr>
              <a:t>station.</a:t>
            </a:r>
            <a:r>
              <a:rPr sz="2000" spc="-50" dirty="0">
                <a:solidFill>
                  <a:srgbClr val="FFFFFF"/>
                </a:solidFill>
                <a:latin typeface="Times New Roman"/>
                <a:cs typeface="Times New Roman"/>
              </a:rPr>
              <a:t> </a:t>
            </a:r>
            <a:r>
              <a:rPr sz="2000" dirty="0">
                <a:solidFill>
                  <a:srgbClr val="FFFFFF"/>
                </a:solidFill>
                <a:latin typeface="Verdana"/>
                <a:cs typeface="Verdana"/>
              </a:rPr>
              <a:t>Any</a:t>
            </a:r>
            <a:r>
              <a:rPr sz="2000" spc="75" dirty="0">
                <a:solidFill>
                  <a:srgbClr val="FFFFFF"/>
                </a:solidFill>
                <a:latin typeface="Times New Roman"/>
                <a:cs typeface="Times New Roman"/>
              </a:rPr>
              <a:t> </a:t>
            </a:r>
            <a:r>
              <a:rPr sz="2000" spc="-60" dirty="0">
                <a:solidFill>
                  <a:srgbClr val="FFFFFF"/>
                </a:solidFill>
                <a:latin typeface="Verdana"/>
                <a:cs typeface="Verdana"/>
              </a:rPr>
              <a:t>station</a:t>
            </a:r>
            <a:r>
              <a:rPr sz="2000" spc="-60" dirty="0">
                <a:solidFill>
                  <a:srgbClr val="FFFFFF"/>
                </a:solidFill>
                <a:latin typeface="Times New Roman"/>
                <a:cs typeface="Times New Roman"/>
              </a:rPr>
              <a:t> </a:t>
            </a:r>
            <a:r>
              <a:rPr sz="2000" spc="125" dirty="0">
                <a:solidFill>
                  <a:srgbClr val="FFFFFF"/>
                </a:solidFill>
                <a:latin typeface="Verdana"/>
                <a:cs typeface="Verdana"/>
              </a:rPr>
              <a:t>can</a:t>
            </a:r>
            <a:r>
              <a:rPr sz="2000" spc="25" dirty="0">
                <a:solidFill>
                  <a:srgbClr val="FFFFFF"/>
                </a:solidFill>
                <a:latin typeface="Times New Roman"/>
                <a:cs typeface="Times New Roman"/>
              </a:rPr>
              <a:t> </a:t>
            </a:r>
            <a:r>
              <a:rPr sz="2000" dirty="0">
                <a:solidFill>
                  <a:srgbClr val="FFFFFF"/>
                </a:solidFill>
                <a:latin typeface="Verdana"/>
                <a:cs typeface="Verdana"/>
              </a:rPr>
              <a:t>send</a:t>
            </a:r>
            <a:r>
              <a:rPr sz="2000" spc="25" dirty="0">
                <a:solidFill>
                  <a:srgbClr val="FFFFFF"/>
                </a:solidFill>
                <a:latin typeface="Times New Roman"/>
                <a:cs typeface="Times New Roman"/>
              </a:rPr>
              <a:t> </a:t>
            </a:r>
            <a:r>
              <a:rPr sz="2000" spc="85" dirty="0">
                <a:solidFill>
                  <a:srgbClr val="FFFFFF"/>
                </a:solidFill>
                <a:latin typeface="Verdana"/>
                <a:cs typeface="Verdana"/>
              </a:rPr>
              <a:t>data</a:t>
            </a:r>
            <a:r>
              <a:rPr sz="2000" spc="-20" dirty="0">
                <a:solidFill>
                  <a:srgbClr val="FFFFFF"/>
                </a:solidFill>
                <a:latin typeface="Times New Roman"/>
                <a:cs typeface="Times New Roman"/>
              </a:rPr>
              <a:t> </a:t>
            </a:r>
            <a:r>
              <a:rPr sz="2000" spc="45" dirty="0">
                <a:solidFill>
                  <a:srgbClr val="FFFFFF"/>
                </a:solidFill>
                <a:latin typeface="Verdana"/>
                <a:cs typeface="Verdana"/>
              </a:rPr>
              <a:t>depending</a:t>
            </a:r>
            <a:r>
              <a:rPr sz="2000" spc="45" dirty="0">
                <a:solidFill>
                  <a:srgbClr val="FFFFFF"/>
                </a:solidFill>
                <a:latin typeface="Times New Roman"/>
                <a:cs typeface="Times New Roman"/>
              </a:rPr>
              <a:t> </a:t>
            </a:r>
            <a:r>
              <a:rPr sz="2000" dirty="0">
                <a:solidFill>
                  <a:srgbClr val="FFFFFF"/>
                </a:solidFill>
                <a:latin typeface="Verdana"/>
                <a:cs typeface="Verdana"/>
              </a:rPr>
              <a:t>on</a:t>
            </a:r>
            <a:r>
              <a:rPr sz="2000" spc="-180" dirty="0">
                <a:solidFill>
                  <a:srgbClr val="FFFFFF"/>
                </a:solidFill>
                <a:latin typeface="Verdana"/>
                <a:cs typeface="Verdana"/>
              </a:rPr>
              <a:t> </a:t>
            </a:r>
            <a:r>
              <a:rPr sz="2000" spc="-30" dirty="0">
                <a:solidFill>
                  <a:srgbClr val="FFFFFF"/>
                </a:solidFill>
                <a:latin typeface="Verdana"/>
                <a:cs typeface="Verdana"/>
              </a:rPr>
              <a:t>medium’s</a:t>
            </a:r>
            <a:r>
              <a:rPr sz="2000" spc="-215" dirty="0">
                <a:solidFill>
                  <a:srgbClr val="FFFFFF"/>
                </a:solidFill>
                <a:latin typeface="Verdana"/>
                <a:cs typeface="Verdana"/>
              </a:rPr>
              <a:t> </a:t>
            </a:r>
            <a:r>
              <a:rPr sz="2000" spc="-75" dirty="0">
                <a:solidFill>
                  <a:srgbClr val="FFFFFF"/>
                </a:solidFill>
                <a:latin typeface="Verdana"/>
                <a:cs typeface="Verdana"/>
              </a:rPr>
              <a:t>state(</a:t>
            </a:r>
            <a:r>
              <a:rPr sz="2000" spc="-120" dirty="0">
                <a:solidFill>
                  <a:srgbClr val="FFFFFF"/>
                </a:solidFill>
                <a:latin typeface="Verdana"/>
                <a:cs typeface="Verdana"/>
              </a:rPr>
              <a:t> </a:t>
            </a:r>
            <a:r>
              <a:rPr sz="2000" dirty="0">
                <a:solidFill>
                  <a:srgbClr val="FFFFFF"/>
                </a:solidFill>
                <a:latin typeface="Verdana"/>
                <a:cs typeface="Verdana"/>
              </a:rPr>
              <a:t>idle</a:t>
            </a:r>
            <a:r>
              <a:rPr sz="2000" spc="-265" dirty="0">
                <a:solidFill>
                  <a:srgbClr val="FFFFFF"/>
                </a:solidFill>
                <a:latin typeface="Verdana"/>
                <a:cs typeface="Verdana"/>
              </a:rPr>
              <a:t> </a:t>
            </a:r>
            <a:r>
              <a:rPr sz="2000" spc="-60" dirty="0">
                <a:solidFill>
                  <a:srgbClr val="FFFFFF"/>
                </a:solidFill>
                <a:latin typeface="Verdana"/>
                <a:cs typeface="Verdana"/>
              </a:rPr>
              <a:t>or</a:t>
            </a:r>
            <a:r>
              <a:rPr sz="2000" spc="-130" dirty="0">
                <a:solidFill>
                  <a:srgbClr val="FFFFFF"/>
                </a:solidFill>
                <a:latin typeface="Verdana"/>
                <a:cs typeface="Verdana"/>
              </a:rPr>
              <a:t> </a:t>
            </a:r>
            <a:r>
              <a:rPr sz="2000" spc="-110" dirty="0">
                <a:solidFill>
                  <a:srgbClr val="FFFFFF"/>
                </a:solidFill>
                <a:latin typeface="Verdana"/>
                <a:cs typeface="Verdana"/>
              </a:rPr>
              <a:t>busy).</a:t>
            </a:r>
            <a:r>
              <a:rPr sz="2000" spc="-225" dirty="0">
                <a:solidFill>
                  <a:srgbClr val="FFFFFF"/>
                </a:solidFill>
                <a:latin typeface="Verdana"/>
                <a:cs typeface="Verdana"/>
              </a:rPr>
              <a:t> </a:t>
            </a:r>
            <a:r>
              <a:rPr sz="2000" spc="-220" dirty="0">
                <a:solidFill>
                  <a:srgbClr val="FFFFFF"/>
                </a:solidFill>
                <a:latin typeface="Verdana"/>
                <a:cs typeface="Verdana"/>
              </a:rPr>
              <a:t>It</a:t>
            </a:r>
            <a:r>
              <a:rPr sz="2000" spc="-204" dirty="0">
                <a:solidFill>
                  <a:srgbClr val="FFFFFF"/>
                </a:solidFill>
                <a:latin typeface="Verdana"/>
                <a:cs typeface="Verdana"/>
              </a:rPr>
              <a:t> </a:t>
            </a:r>
            <a:r>
              <a:rPr sz="2000" spc="-45" dirty="0">
                <a:solidFill>
                  <a:srgbClr val="FFFFFF"/>
                </a:solidFill>
                <a:latin typeface="Verdana"/>
                <a:cs typeface="Verdana"/>
              </a:rPr>
              <a:t>has</a:t>
            </a:r>
            <a:r>
              <a:rPr sz="2000" spc="-165" dirty="0">
                <a:solidFill>
                  <a:srgbClr val="FFFFFF"/>
                </a:solidFill>
                <a:latin typeface="Verdana"/>
                <a:cs typeface="Verdana"/>
              </a:rPr>
              <a:t> </a:t>
            </a:r>
            <a:r>
              <a:rPr sz="2000" spc="-10" dirty="0">
                <a:solidFill>
                  <a:srgbClr val="FFFFFF"/>
                </a:solidFill>
                <a:latin typeface="Verdana"/>
                <a:cs typeface="Verdana"/>
              </a:rPr>
              <a:t>two</a:t>
            </a:r>
            <a:r>
              <a:rPr sz="2000" spc="-125" dirty="0">
                <a:solidFill>
                  <a:srgbClr val="FFFFFF"/>
                </a:solidFill>
                <a:latin typeface="Verdana"/>
                <a:cs typeface="Verdana"/>
              </a:rPr>
              <a:t> </a:t>
            </a:r>
            <a:r>
              <a:rPr sz="2000" spc="-10" dirty="0">
                <a:solidFill>
                  <a:srgbClr val="FFFFFF"/>
                </a:solidFill>
                <a:latin typeface="Verdana"/>
                <a:cs typeface="Verdana"/>
              </a:rPr>
              <a:t>features:</a:t>
            </a:r>
            <a:endParaRPr sz="2000">
              <a:latin typeface="Verdana"/>
              <a:cs typeface="Verdana"/>
            </a:endParaRPr>
          </a:p>
          <a:p>
            <a:pPr marL="469900">
              <a:lnSpc>
                <a:spcPct val="100000"/>
              </a:lnSpc>
              <a:spcBef>
                <a:spcPts val="1025"/>
              </a:spcBef>
            </a:pPr>
            <a:r>
              <a:rPr sz="1450" spc="114" dirty="0">
                <a:solidFill>
                  <a:srgbClr val="89D0D6"/>
                </a:solidFill>
                <a:latin typeface="Lucida Sans Unicode"/>
                <a:cs typeface="Lucida Sans Unicode"/>
              </a:rPr>
              <a:t>▶</a:t>
            </a:r>
            <a:r>
              <a:rPr sz="1450" spc="35" dirty="0">
                <a:solidFill>
                  <a:srgbClr val="89D0D6"/>
                </a:solidFill>
                <a:latin typeface="Lucida Sans Unicode"/>
                <a:cs typeface="Lucida Sans Unicode"/>
              </a:rPr>
              <a:t>  </a:t>
            </a:r>
            <a:r>
              <a:rPr sz="1800" spc="-85" dirty="0">
                <a:solidFill>
                  <a:srgbClr val="FFFFFF"/>
                </a:solidFill>
                <a:latin typeface="Verdana"/>
                <a:cs typeface="Verdana"/>
              </a:rPr>
              <a:t>There</a:t>
            </a:r>
            <a:r>
              <a:rPr sz="1800" spc="-10" dirty="0">
                <a:solidFill>
                  <a:srgbClr val="FFFFFF"/>
                </a:solidFill>
                <a:latin typeface="Times New Roman"/>
                <a:cs typeface="Times New Roman"/>
              </a:rPr>
              <a:t> </a:t>
            </a:r>
            <a:r>
              <a:rPr sz="1800" spc="-160" dirty="0">
                <a:solidFill>
                  <a:srgbClr val="FFFFFF"/>
                </a:solidFill>
                <a:latin typeface="Verdana"/>
                <a:cs typeface="Verdana"/>
              </a:rPr>
              <a:t>is</a:t>
            </a:r>
            <a:r>
              <a:rPr sz="1800" spc="-10" dirty="0">
                <a:solidFill>
                  <a:srgbClr val="FFFFFF"/>
                </a:solidFill>
                <a:latin typeface="Times New Roman"/>
                <a:cs typeface="Times New Roman"/>
              </a:rPr>
              <a:t> </a:t>
            </a:r>
            <a:r>
              <a:rPr sz="1800" dirty="0">
                <a:solidFill>
                  <a:srgbClr val="FFFFFF"/>
                </a:solidFill>
                <a:latin typeface="Verdana"/>
                <a:cs typeface="Verdana"/>
              </a:rPr>
              <a:t>no</a:t>
            </a:r>
            <a:r>
              <a:rPr sz="1800" spc="35" dirty="0">
                <a:solidFill>
                  <a:srgbClr val="FFFFFF"/>
                </a:solidFill>
                <a:latin typeface="Times New Roman"/>
                <a:cs typeface="Times New Roman"/>
              </a:rPr>
              <a:t> </a:t>
            </a:r>
            <a:r>
              <a:rPr sz="1800" spc="-20" dirty="0">
                <a:solidFill>
                  <a:srgbClr val="FFFFFF"/>
                </a:solidFill>
                <a:latin typeface="Verdana"/>
                <a:cs typeface="Verdana"/>
              </a:rPr>
              <a:t>fixed</a:t>
            </a:r>
            <a:r>
              <a:rPr sz="1800" spc="-70" dirty="0">
                <a:solidFill>
                  <a:srgbClr val="FFFFFF"/>
                </a:solidFill>
                <a:latin typeface="Times New Roman"/>
                <a:cs typeface="Times New Roman"/>
              </a:rPr>
              <a:t> </a:t>
            </a:r>
            <a:r>
              <a:rPr sz="1800" spc="-30" dirty="0">
                <a:solidFill>
                  <a:srgbClr val="FFFFFF"/>
                </a:solidFill>
                <a:latin typeface="Verdana"/>
                <a:cs typeface="Verdana"/>
              </a:rPr>
              <a:t>time</a:t>
            </a:r>
            <a:r>
              <a:rPr sz="1800" spc="-105" dirty="0">
                <a:solidFill>
                  <a:srgbClr val="FFFFFF"/>
                </a:solidFill>
                <a:latin typeface="Times New Roman"/>
                <a:cs typeface="Times New Roman"/>
              </a:rPr>
              <a:t> </a:t>
            </a:r>
            <a:r>
              <a:rPr sz="1800" spc="-40" dirty="0">
                <a:solidFill>
                  <a:srgbClr val="FFFFFF"/>
                </a:solidFill>
                <a:latin typeface="Verdana"/>
                <a:cs typeface="Verdana"/>
              </a:rPr>
              <a:t>for</a:t>
            </a:r>
            <a:r>
              <a:rPr sz="1800" spc="5" dirty="0">
                <a:solidFill>
                  <a:srgbClr val="FFFFFF"/>
                </a:solidFill>
                <a:latin typeface="Times New Roman"/>
                <a:cs typeface="Times New Roman"/>
              </a:rPr>
              <a:t> </a:t>
            </a:r>
            <a:r>
              <a:rPr sz="1800" spc="-10" dirty="0">
                <a:solidFill>
                  <a:srgbClr val="FFFFFF"/>
                </a:solidFill>
                <a:latin typeface="Verdana"/>
                <a:cs typeface="Verdana"/>
              </a:rPr>
              <a:t>sending</a:t>
            </a:r>
            <a:r>
              <a:rPr sz="1800" spc="-95" dirty="0">
                <a:solidFill>
                  <a:srgbClr val="FFFFFF"/>
                </a:solidFill>
                <a:latin typeface="Times New Roman"/>
                <a:cs typeface="Times New Roman"/>
              </a:rPr>
              <a:t> </a:t>
            </a:r>
            <a:r>
              <a:rPr sz="1800" spc="85" dirty="0">
                <a:solidFill>
                  <a:srgbClr val="FFFFFF"/>
                </a:solidFill>
                <a:latin typeface="Verdana"/>
                <a:cs typeface="Verdana"/>
              </a:rPr>
              <a:t>data</a:t>
            </a:r>
            <a:endParaRPr sz="1800">
              <a:latin typeface="Verdana"/>
              <a:cs typeface="Verdana"/>
            </a:endParaRPr>
          </a:p>
          <a:p>
            <a:pPr marL="469900">
              <a:lnSpc>
                <a:spcPct val="100000"/>
              </a:lnSpc>
              <a:spcBef>
                <a:spcPts val="960"/>
              </a:spcBef>
            </a:pPr>
            <a:r>
              <a:rPr sz="1450" spc="114" dirty="0">
                <a:solidFill>
                  <a:srgbClr val="89D0D6"/>
                </a:solidFill>
                <a:latin typeface="Lucida Sans Unicode"/>
                <a:cs typeface="Lucida Sans Unicode"/>
              </a:rPr>
              <a:t>▶</a:t>
            </a:r>
            <a:r>
              <a:rPr sz="1450" spc="50" dirty="0">
                <a:solidFill>
                  <a:srgbClr val="89D0D6"/>
                </a:solidFill>
                <a:latin typeface="Lucida Sans Unicode"/>
                <a:cs typeface="Lucida Sans Unicode"/>
              </a:rPr>
              <a:t>  </a:t>
            </a:r>
            <a:r>
              <a:rPr sz="1800" spc="-85" dirty="0">
                <a:solidFill>
                  <a:srgbClr val="FFFFFF"/>
                </a:solidFill>
                <a:latin typeface="Verdana"/>
                <a:cs typeface="Verdana"/>
              </a:rPr>
              <a:t>There</a:t>
            </a:r>
            <a:r>
              <a:rPr sz="1800" spc="5" dirty="0">
                <a:solidFill>
                  <a:srgbClr val="FFFFFF"/>
                </a:solidFill>
                <a:latin typeface="Times New Roman"/>
                <a:cs typeface="Times New Roman"/>
              </a:rPr>
              <a:t> </a:t>
            </a:r>
            <a:r>
              <a:rPr sz="1800" spc="-160" dirty="0">
                <a:solidFill>
                  <a:srgbClr val="FFFFFF"/>
                </a:solidFill>
                <a:latin typeface="Verdana"/>
                <a:cs typeface="Verdana"/>
              </a:rPr>
              <a:t>is</a:t>
            </a:r>
            <a:r>
              <a:rPr sz="1800" spc="5" dirty="0">
                <a:solidFill>
                  <a:srgbClr val="FFFFFF"/>
                </a:solidFill>
                <a:latin typeface="Times New Roman"/>
                <a:cs typeface="Times New Roman"/>
              </a:rPr>
              <a:t> </a:t>
            </a:r>
            <a:r>
              <a:rPr sz="1800" dirty="0">
                <a:solidFill>
                  <a:srgbClr val="FFFFFF"/>
                </a:solidFill>
                <a:latin typeface="Verdana"/>
                <a:cs typeface="Verdana"/>
              </a:rPr>
              <a:t>no</a:t>
            </a:r>
            <a:r>
              <a:rPr sz="1800" spc="45" dirty="0">
                <a:solidFill>
                  <a:srgbClr val="FFFFFF"/>
                </a:solidFill>
                <a:latin typeface="Times New Roman"/>
                <a:cs typeface="Times New Roman"/>
              </a:rPr>
              <a:t> </a:t>
            </a:r>
            <a:r>
              <a:rPr sz="1800" spc="-20" dirty="0">
                <a:solidFill>
                  <a:srgbClr val="FFFFFF"/>
                </a:solidFill>
                <a:latin typeface="Verdana"/>
                <a:cs typeface="Verdana"/>
              </a:rPr>
              <a:t>fixed</a:t>
            </a:r>
            <a:r>
              <a:rPr sz="1800" spc="-55" dirty="0">
                <a:solidFill>
                  <a:srgbClr val="FFFFFF"/>
                </a:solidFill>
                <a:latin typeface="Times New Roman"/>
                <a:cs typeface="Times New Roman"/>
              </a:rPr>
              <a:t> </a:t>
            </a:r>
            <a:r>
              <a:rPr sz="1800" spc="50" dirty="0">
                <a:solidFill>
                  <a:srgbClr val="FFFFFF"/>
                </a:solidFill>
                <a:latin typeface="Verdana"/>
                <a:cs typeface="Verdana"/>
              </a:rPr>
              <a:t>sequence</a:t>
            </a:r>
            <a:r>
              <a:rPr sz="1800" spc="-95" dirty="0">
                <a:solidFill>
                  <a:srgbClr val="FFFFFF"/>
                </a:solidFill>
                <a:latin typeface="Times New Roman"/>
                <a:cs typeface="Times New Roman"/>
              </a:rPr>
              <a:t> </a:t>
            </a:r>
            <a:r>
              <a:rPr sz="1800" dirty="0">
                <a:solidFill>
                  <a:srgbClr val="FFFFFF"/>
                </a:solidFill>
                <a:latin typeface="Verdana"/>
                <a:cs typeface="Verdana"/>
              </a:rPr>
              <a:t>of</a:t>
            </a:r>
            <a:r>
              <a:rPr sz="1800" dirty="0">
                <a:solidFill>
                  <a:srgbClr val="FFFFFF"/>
                </a:solidFill>
                <a:latin typeface="Times New Roman"/>
                <a:cs typeface="Times New Roman"/>
              </a:rPr>
              <a:t> </a:t>
            </a:r>
            <a:r>
              <a:rPr sz="1800" spc="-70" dirty="0">
                <a:solidFill>
                  <a:srgbClr val="FFFFFF"/>
                </a:solidFill>
                <a:latin typeface="Verdana"/>
                <a:cs typeface="Verdana"/>
              </a:rPr>
              <a:t>stations</a:t>
            </a:r>
            <a:r>
              <a:rPr sz="1800" spc="-90" dirty="0">
                <a:solidFill>
                  <a:srgbClr val="FFFFFF"/>
                </a:solidFill>
                <a:latin typeface="Times New Roman"/>
                <a:cs typeface="Times New Roman"/>
              </a:rPr>
              <a:t> </a:t>
            </a:r>
            <a:r>
              <a:rPr sz="1800" spc="-10" dirty="0">
                <a:solidFill>
                  <a:srgbClr val="FFFFFF"/>
                </a:solidFill>
                <a:latin typeface="Verdana"/>
                <a:cs typeface="Verdana"/>
              </a:rPr>
              <a:t>sending</a:t>
            </a:r>
            <a:r>
              <a:rPr sz="1800" spc="-90" dirty="0">
                <a:solidFill>
                  <a:srgbClr val="FFFFFF"/>
                </a:solidFill>
                <a:latin typeface="Times New Roman"/>
                <a:cs typeface="Times New Roman"/>
              </a:rPr>
              <a:t> </a:t>
            </a:r>
            <a:r>
              <a:rPr sz="1800" spc="85" dirty="0">
                <a:solidFill>
                  <a:srgbClr val="FFFFFF"/>
                </a:solidFill>
                <a:latin typeface="Verdana"/>
                <a:cs typeface="Verdana"/>
              </a:rPr>
              <a:t>data</a:t>
            </a:r>
            <a:endParaRPr sz="1800">
              <a:latin typeface="Verdana"/>
              <a:cs typeface="Verdana"/>
            </a:endParaRPr>
          </a:p>
          <a:p>
            <a:pPr marL="12700">
              <a:lnSpc>
                <a:spcPct val="100000"/>
              </a:lnSpc>
              <a:spcBef>
                <a:spcPts val="100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85" dirty="0">
                <a:solidFill>
                  <a:srgbClr val="FFFFFF"/>
                </a:solidFill>
                <a:latin typeface="Verdana"/>
                <a:cs typeface="Verdana"/>
              </a:rPr>
              <a:t>The</a:t>
            </a:r>
            <a:r>
              <a:rPr sz="2000" spc="85" dirty="0">
                <a:solidFill>
                  <a:srgbClr val="FFFFFF"/>
                </a:solidFill>
                <a:latin typeface="Times New Roman"/>
                <a:cs typeface="Times New Roman"/>
              </a:rPr>
              <a:t> </a:t>
            </a:r>
            <a:r>
              <a:rPr sz="2000" dirty="0">
                <a:solidFill>
                  <a:srgbClr val="FFFFFF"/>
                </a:solidFill>
                <a:latin typeface="Verdana"/>
                <a:cs typeface="Verdana"/>
              </a:rPr>
              <a:t>Random</a:t>
            </a:r>
            <a:r>
              <a:rPr sz="2000" spc="-30" dirty="0">
                <a:solidFill>
                  <a:srgbClr val="FFFFFF"/>
                </a:solidFill>
                <a:latin typeface="Times New Roman"/>
                <a:cs typeface="Times New Roman"/>
              </a:rPr>
              <a:t> </a:t>
            </a:r>
            <a:r>
              <a:rPr sz="2000" dirty="0">
                <a:solidFill>
                  <a:srgbClr val="FFFFFF"/>
                </a:solidFill>
                <a:latin typeface="Verdana"/>
                <a:cs typeface="Verdana"/>
              </a:rPr>
              <a:t>access</a:t>
            </a:r>
            <a:r>
              <a:rPr sz="2000" spc="140" dirty="0">
                <a:solidFill>
                  <a:srgbClr val="FFFFFF"/>
                </a:solidFill>
                <a:latin typeface="Times New Roman"/>
                <a:cs typeface="Times New Roman"/>
              </a:rPr>
              <a:t> </a:t>
            </a:r>
            <a:r>
              <a:rPr sz="2000" dirty="0">
                <a:solidFill>
                  <a:srgbClr val="FFFFFF"/>
                </a:solidFill>
                <a:latin typeface="Verdana"/>
                <a:cs typeface="Verdana"/>
              </a:rPr>
              <a:t>protocols</a:t>
            </a:r>
            <a:r>
              <a:rPr sz="2000" spc="-20" dirty="0">
                <a:solidFill>
                  <a:srgbClr val="FFFFFF"/>
                </a:solidFill>
                <a:latin typeface="Times New Roman"/>
                <a:cs typeface="Times New Roman"/>
              </a:rPr>
              <a:t> </a:t>
            </a:r>
            <a:r>
              <a:rPr sz="2000" dirty="0">
                <a:solidFill>
                  <a:srgbClr val="FFFFFF"/>
                </a:solidFill>
                <a:latin typeface="Verdana"/>
                <a:cs typeface="Verdana"/>
              </a:rPr>
              <a:t>are</a:t>
            </a:r>
            <a:r>
              <a:rPr sz="2000" spc="30" dirty="0">
                <a:solidFill>
                  <a:srgbClr val="FFFFFF"/>
                </a:solidFill>
                <a:latin typeface="Times New Roman"/>
                <a:cs typeface="Times New Roman"/>
              </a:rPr>
              <a:t> </a:t>
            </a:r>
            <a:r>
              <a:rPr sz="2000" spc="-95" dirty="0">
                <a:solidFill>
                  <a:srgbClr val="FFFFFF"/>
                </a:solidFill>
                <a:latin typeface="Verdana"/>
                <a:cs typeface="Verdana"/>
              </a:rPr>
              <a:t>further</a:t>
            </a:r>
            <a:r>
              <a:rPr sz="2000" spc="65" dirty="0">
                <a:solidFill>
                  <a:srgbClr val="FFFFFF"/>
                </a:solidFill>
                <a:latin typeface="Times New Roman"/>
                <a:cs typeface="Times New Roman"/>
              </a:rPr>
              <a:t> </a:t>
            </a:r>
            <a:r>
              <a:rPr sz="2000" spc="-10" dirty="0">
                <a:solidFill>
                  <a:srgbClr val="FFFFFF"/>
                </a:solidFill>
                <a:latin typeface="Verdana"/>
                <a:cs typeface="Verdana"/>
              </a:rPr>
              <a:t>subdivided</a:t>
            </a:r>
            <a:r>
              <a:rPr sz="2000" spc="-45" dirty="0">
                <a:solidFill>
                  <a:srgbClr val="FFFFFF"/>
                </a:solidFill>
                <a:latin typeface="Times New Roman"/>
                <a:cs typeface="Times New Roman"/>
              </a:rPr>
              <a:t> </a:t>
            </a:r>
            <a:r>
              <a:rPr sz="2000" spc="-25" dirty="0">
                <a:solidFill>
                  <a:srgbClr val="FFFFFF"/>
                </a:solidFill>
                <a:latin typeface="Verdana"/>
                <a:cs typeface="Verdana"/>
              </a:rPr>
              <a:t>as:</a:t>
            </a:r>
            <a:endParaRPr sz="2000">
              <a:latin typeface="Verdana"/>
              <a:cs typeface="Verdana"/>
            </a:endParaRPr>
          </a:p>
          <a:p>
            <a:pPr marL="469900">
              <a:lnSpc>
                <a:spcPct val="100000"/>
              </a:lnSpc>
              <a:spcBef>
                <a:spcPts val="1019"/>
              </a:spcBef>
            </a:pPr>
            <a:r>
              <a:rPr sz="1450" spc="114" dirty="0">
                <a:solidFill>
                  <a:srgbClr val="89D0D6"/>
                </a:solidFill>
                <a:latin typeface="Lucida Sans Unicode"/>
                <a:cs typeface="Lucida Sans Unicode"/>
              </a:rPr>
              <a:t>▶</a:t>
            </a:r>
            <a:r>
              <a:rPr sz="1450" spc="30" dirty="0">
                <a:solidFill>
                  <a:srgbClr val="89D0D6"/>
                </a:solidFill>
                <a:latin typeface="Lucida Sans Unicode"/>
                <a:cs typeface="Lucida Sans Unicode"/>
              </a:rPr>
              <a:t>  </a:t>
            </a:r>
            <a:r>
              <a:rPr sz="1800" spc="-10" dirty="0">
                <a:solidFill>
                  <a:srgbClr val="FFFFFF"/>
                </a:solidFill>
                <a:latin typeface="Verdana"/>
                <a:cs typeface="Verdana"/>
              </a:rPr>
              <a:t>ALOHA</a:t>
            </a:r>
            <a:endParaRPr sz="1800">
              <a:latin typeface="Verdana"/>
              <a:cs typeface="Verdana"/>
            </a:endParaRPr>
          </a:p>
          <a:p>
            <a:pPr marL="469900">
              <a:lnSpc>
                <a:spcPct val="100000"/>
              </a:lnSpc>
              <a:spcBef>
                <a:spcPts val="1010"/>
              </a:spcBef>
            </a:pPr>
            <a:r>
              <a:rPr sz="1450" spc="114" dirty="0">
                <a:solidFill>
                  <a:srgbClr val="89D0D6"/>
                </a:solidFill>
                <a:latin typeface="Lucida Sans Unicode"/>
                <a:cs typeface="Lucida Sans Unicode"/>
              </a:rPr>
              <a:t>▶</a:t>
            </a:r>
            <a:r>
              <a:rPr sz="1450" spc="30" dirty="0">
                <a:solidFill>
                  <a:srgbClr val="89D0D6"/>
                </a:solidFill>
                <a:latin typeface="Lucida Sans Unicode"/>
                <a:cs typeface="Lucida Sans Unicode"/>
              </a:rPr>
              <a:t>  </a:t>
            </a:r>
            <a:r>
              <a:rPr sz="1800" spc="-20" dirty="0">
                <a:solidFill>
                  <a:srgbClr val="FFFFFF"/>
                </a:solidFill>
                <a:latin typeface="Verdana"/>
                <a:cs typeface="Verdana"/>
              </a:rPr>
              <a:t>CSMA</a:t>
            </a:r>
            <a:endParaRPr sz="1800">
              <a:latin typeface="Verdana"/>
              <a:cs typeface="Verdana"/>
            </a:endParaRPr>
          </a:p>
          <a:p>
            <a:pPr marL="469900">
              <a:lnSpc>
                <a:spcPct val="100000"/>
              </a:lnSpc>
              <a:spcBef>
                <a:spcPts val="1010"/>
              </a:spcBef>
            </a:pPr>
            <a:r>
              <a:rPr sz="1450" spc="114" dirty="0">
                <a:solidFill>
                  <a:srgbClr val="89D0D6"/>
                </a:solidFill>
                <a:latin typeface="Lucida Sans Unicode"/>
                <a:cs typeface="Lucida Sans Unicode"/>
              </a:rPr>
              <a:t>▶</a:t>
            </a:r>
            <a:r>
              <a:rPr sz="1450" spc="30" dirty="0">
                <a:solidFill>
                  <a:srgbClr val="89D0D6"/>
                </a:solidFill>
                <a:latin typeface="Lucida Sans Unicode"/>
                <a:cs typeface="Lucida Sans Unicode"/>
              </a:rPr>
              <a:t>  </a:t>
            </a:r>
            <a:r>
              <a:rPr sz="1800" spc="-10" dirty="0">
                <a:solidFill>
                  <a:srgbClr val="FFFFFF"/>
                </a:solidFill>
                <a:latin typeface="Verdana"/>
                <a:cs typeface="Verdana"/>
              </a:rPr>
              <a:t>CSMA/CD</a:t>
            </a:r>
            <a:endParaRPr sz="1800">
              <a:latin typeface="Verdana"/>
              <a:cs typeface="Verdana"/>
            </a:endParaRPr>
          </a:p>
          <a:p>
            <a:pPr marL="469900">
              <a:lnSpc>
                <a:spcPct val="100000"/>
              </a:lnSpc>
              <a:spcBef>
                <a:spcPts val="1010"/>
              </a:spcBef>
            </a:pPr>
            <a:r>
              <a:rPr sz="1450" spc="114" dirty="0">
                <a:solidFill>
                  <a:srgbClr val="89D0D6"/>
                </a:solidFill>
                <a:latin typeface="Lucida Sans Unicode"/>
                <a:cs typeface="Lucida Sans Unicode"/>
              </a:rPr>
              <a:t>▶</a:t>
            </a:r>
            <a:r>
              <a:rPr sz="1450" spc="30" dirty="0">
                <a:solidFill>
                  <a:srgbClr val="89D0D6"/>
                </a:solidFill>
                <a:latin typeface="Lucida Sans Unicode"/>
                <a:cs typeface="Lucida Sans Unicode"/>
              </a:rPr>
              <a:t>  </a:t>
            </a:r>
            <a:r>
              <a:rPr sz="1800" spc="55" dirty="0">
                <a:solidFill>
                  <a:srgbClr val="FFFFFF"/>
                </a:solidFill>
                <a:latin typeface="Verdana"/>
                <a:cs typeface="Verdana"/>
              </a:rPr>
              <a:t>CSMA/CA</a:t>
            </a:r>
            <a:endParaRPr sz="1800">
              <a:latin typeface="Verdana"/>
              <a:cs typeface="Verdana"/>
            </a:endParaRPr>
          </a:p>
        </p:txBody>
      </p:sp>
      <p:pic>
        <p:nvPicPr>
          <p:cNvPr id="4" name="object 4"/>
          <p:cNvPicPr/>
          <p:nvPr/>
        </p:nvPicPr>
        <p:blipFill>
          <a:blip r:embed="rId2" cstate="print"/>
          <a:stretch>
            <a:fillRect/>
          </a:stretch>
        </p:blipFill>
        <p:spPr>
          <a:xfrm>
            <a:off x="10781020" y="1551431"/>
            <a:ext cx="132466" cy="2070110"/>
          </a:xfrm>
          <a:prstGeom prst="rect">
            <a:avLst/>
          </a:prstGeom>
        </p:spPr>
      </p:pic>
      <p:sp>
        <p:nvSpPr>
          <p:cNvPr id="5" name="object 5"/>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30</a:t>
            </a:r>
            <a:endParaRPr sz="2750">
              <a:latin typeface="Verdana"/>
              <a:cs typeface="Verdan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10" dirty="0"/>
              <a:t>ALOHA</a:t>
            </a:r>
          </a:p>
        </p:txBody>
      </p:sp>
      <p:sp>
        <p:nvSpPr>
          <p:cNvPr id="3" name="object 3"/>
          <p:cNvSpPr txBox="1"/>
          <p:nvPr/>
        </p:nvSpPr>
        <p:spPr>
          <a:xfrm>
            <a:off x="1182724" y="1956136"/>
            <a:ext cx="8694420" cy="3602354"/>
          </a:xfrm>
          <a:prstGeom prst="rect">
            <a:avLst/>
          </a:prstGeom>
        </p:spPr>
        <p:txBody>
          <a:bodyPr vert="horz" wrap="square" lIns="0" tIns="140335" rIns="0" bIns="0" rtlCol="0">
            <a:spAutoFit/>
          </a:bodyPr>
          <a:lstStyle/>
          <a:p>
            <a:pPr marL="12700">
              <a:lnSpc>
                <a:spcPct val="100000"/>
              </a:lnSpc>
              <a:spcBef>
                <a:spcPts val="110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70" dirty="0">
                <a:solidFill>
                  <a:srgbClr val="FFFFFF"/>
                </a:solidFill>
                <a:latin typeface="Verdana"/>
                <a:cs typeface="Verdana"/>
              </a:rPr>
              <a:t>developed</a:t>
            </a:r>
            <a:r>
              <a:rPr sz="2000" spc="-125" dirty="0">
                <a:solidFill>
                  <a:srgbClr val="FFFFFF"/>
                </a:solidFill>
                <a:latin typeface="Times New Roman"/>
                <a:cs typeface="Times New Roman"/>
              </a:rPr>
              <a:t> </a:t>
            </a:r>
            <a:r>
              <a:rPr sz="2000" dirty="0">
                <a:solidFill>
                  <a:srgbClr val="FFFFFF"/>
                </a:solidFill>
                <a:latin typeface="Verdana"/>
                <a:cs typeface="Verdana"/>
              </a:rPr>
              <a:t>at</a:t>
            </a:r>
            <a:r>
              <a:rPr sz="2000" spc="10" dirty="0">
                <a:solidFill>
                  <a:srgbClr val="FFFFFF"/>
                </a:solidFill>
                <a:latin typeface="Times New Roman"/>
                <a:cs typeface="Times New Roman"/>
              </a:rPr>
              <a:t> </a:t>
            </a:r>
            <a:r>
              <a:rPr sz="2000" dirty="0">
                <a:solidFill>
                  <a:srgbClr val="FFFFFF"/>
                </a:solidFill>
                <a:latin typeface="Verdana"/>
                <a:cs typeface="Verdana"/>
              </a:rPr>
              <a:t>the</a:t>
            </a:r>
            <a:r>
              <a:rPr sz="2000" spc="25" dirty="0">
                <a:solidFill>
                  <a:srgbClr val="FFFFFF"/>
                </a:solidFill>
                <a:latin typeface="Times New Roman"/>
                <a:cs typeface="Times New Roman"/>
              </a:rPr>
              <a:t> </a:t>
            </a:r>
            <a:r>
              <a:rPr sz="2000" u="sng" spc="-114" dirty="0">
                <a:solidFill>
                  <a:srgbClr val="57C1B9"/>
                </a:solidFill>
                <a:uFill>
                  <a:solidFill>
                    <a:srgbClr val="57C1B9"/>
                  </a:solidFill>
                </a:uFill>
                <a:latin typeface="Verdana"/>
                <a:cs typeface="Verdana"/>
                <a:hlinkClick r:id="rId2"/>
              </a:rPr>
              <a:t>University</a:t>
            </a:r>
            <a:r>
              <a:rPr sz="2000" u="sng" spc="-95" dirty="0">
                <a:solidFill>
                  <a:srgbClr val="57C1B9"/>
                </a:solidFill>
                <a:uFill>
                  <a:solidFill>
                    <a:srgbClr val="57C1B9"/>
                  </a:solidFill>
                </a:uFill>
                <a:latin typeface="Times New Roman"/>
                <a:cs typeface="Times New Roman"/>
                <a:hlinkClick r:id="rId2"/>
              </a:rPr>
              <a:t> </a:t>
            </a:r>
            <a:r>
              <a:rPr sz="2000" u="sng" dirty="0">
                <a:solidFill>
                  <a:srgbClr val="57C1B9"/>
                </a:solidFill>
                <a:uFill>
                  <a:solidFill>
                    <a:srgbClr val="57C1B9"/>
                  </a:solidFill>
                </a:uFill>
                <a:latin typeface="Verdana"/>
                <a:cs typeface="Verdana"/>
                <a:hlinkClick r:id="rId2"/>
              </a:rPr>
              <a:t>of</a:t>
            </a:r>
            <a:r>
              <a:rPr sz="2000" u="sng" spc="-35" dirty="0">
                <a:solidFill>
                  <a:srgbClr val="57C1B9"/>
                </a:solidFill>
                <a:uFill>
                  <a:solidFill>
                    <a:srgbClr val="57C1B9"/>
                  </a:solidFill>
                </a:uFill>
                <a:latin typeface="Times New Roman"/>
                <a:cs typeface="Times New Roman"/>
                <a:hlinkClick r:id="rId2"/>
              </a:rPr>
              <a:t> </a:t>
            </a:r>
            <a:r>
              <a:rPr sz="2000" u="sng" dirty="0">
                <a:solidFill>
                  <a:srgbClr val="57C1B9"/>
                </a:solidFill>
                <a:uFill>
                  <a:solidFill>
                    <a:srgbClr val="57C1B9"/>
                  </a:solidFill>
                </a:uFill>
                <a:latin typeface="Verdana"/>
                <a:cs typeface="Verdana"/>
                <a:hlinkClick r:id="rId2"/>
              </a:rPr>
              <a:t>Hawaii</a:t>
            </a:r>
            <a:r>
              <a:rPr sz="2000" spc="-20" dirty="0">
                <a:solidFill>
                  <a:srgbClr val="57C1B9"/>
                </a:solidFill>
                <a:latin typeface="Times New Roman"/>
                <a:cs typeface="Times New Roman"/>
              </a:rPr>
              <a:t> </a:t>
            </a:r>
            <a:r>
              <a:rPr sz="2000" dirty="0">
                <a:solidFill>
                  <a:srgbClr val="FFFFFF"/>
                </a:solidFill>
                <a:latin typeface="Verdana"/>
                <a:cs typeface="Verdana"/>
              </a:rPr>
              <a:t>in</a:t>
            </a:r>
            <a:r>
              <a:rPr sz="2000" spc="35" dirty="0">
                <a:solidFill>
                  <a:srgbClr val="FFFFFF"/>
                </a:solidFill>
                <a:latin typeface="Times New Roman"/>
                <a:cs typeface="Times New Roman"/>
              </a:rPr>
              <a:t> </a:t>
            </a:r>
            <a:r>
              <a:rPr sz="2000" spc="-10" dirty="0">
                <a:solidFill>
                  <a:srgbClr val="FFFFFF"/>
                </a:solidFill>
                <a:latin typeface="Verdana"/>
                <a:cs typeface="Verdana"/>
              </a:rPr>
              <a:t>1970s.</a:t>
            </a:r>
            <a:endParaRPr sz="2000">
              <a:latin typeface="Verdana"/>
              <a:cs typeface="Verdana"/>
            </a:endParaRPr>
          </a:p>
          <a:p>
            <a:pPr marL="12700">
              <a:lnSpc>
                <a:spcPct val="100000"/>
              </a:lnSpc>
              <a:spcBef>
                <a:spcPts val="10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dirty="0">
                <a:solidFill>
                  <a:srgbClr val="FFFFFF"/>
                </a:solidFill>
                <a:latin typeface="Verdana"/>
                <a:cs typeface="Verdana"/>
              </a:rPr>
              <a:t>Acronym</a:t>
            </a:r>
            <a:r>
              <a:rPr sz="2000" spc="-30" dirty="0">
                <a:solidFill>
                  <a:srgbClr val="FFFFFF"/>
                </a:solidFill>
                <a:latin typeface="Times New Roman"/>
                <a:cs typeface="Times New Roman"/>
              </a:rPr>
              <a:t> </a:t>
            </a:r>
            <a:r>
              <a:rPr sz="2000" spc="-45" dirty="0">
                <a:solidFill>
                  <a:srgbClr val="FFFFFF"/>
                </a:solidFill>
                <a:latin typeface="Verdana"/>
                <a:cs typeface="Verdana"/>
              </a:rPr>
              <a:t>for</a:t>
            </a:r>
            <a:r>
              <a:rPr sz="2000" spc="-25" dirty="0">
                <a:solidFill>
                  <a:srgbClr val="FFFFFF"/>
                </a:solidFill>
                <a:latin typeface="Times New Roman"/>
                <a:cs typeface="Times New Roman"/>
              </a:rPr>
              <a:t> </a:t>
            </a:r>
            <a:r>
              <a:rPr sz="2000" dirty="0">
                <a:solidFill>
                  <a:srgbClr val="FFFFFF"/>
                </a:solidFill>
                <a:latin typeface="Verdana"/>
                <a:cs typeface="Verdana"/>
              </a:rPr>
              <a:t>Additive</a:t>
            </a:r>
            <a:r>
              <a:rPr sz="2000" dirty="0">
                <a:solidFill>
                  <a:srgbClr val="FFFFFF"/>
                </a:solidFill>
                <a:latin typeface="Times New Roman"/>
                <a:cs typeface="Times New Roman"/>
              </a:rPr>
              <a:t> </a:t>
            </a:r>
            <a:r>
              <a:rPr sz="2000" spc="-170" dirty="0">
                <a:solidFill>
                  <a:srgbClr val="FFFFFF"/>
                </a:solidFill>
                <a:latin typeface="Verdana"/>
                <a:cs typeface="Verdana"/>
              </a:rPr>
              <a:t>Links</a:t>
            </a:r>
            <a:r>
              <a:rPr sz="2000" spc="-45" dirty="0">
                <a:solidFill>
                  <a:srgbClr val="FFFFFF"/>
                </a:solidFill>
                <a:latin typeface="Times New Roman"/>
                <a:cs typeface="Times New Roman"/>
              </a:rPr>
              <a:t> </a:t>
            </a:r>
            <a:r>
              <a:rPr sz="2000" spc="-20" dirty="0">
                <a:solidFill>
                  <a:srgbClr val="FFFFFF"/>
                </a:solidFill>
                <a:latin typeface="Verdana"/>
                <a:cs typeface="Verdana"/>
              </a:rPr>
              <a:t>On-</a:t>
            </a:r>
            <a:r>
              <a:rPr sz="2000" spc="-45" dirty="0">
                <a:solidFill>
                  <a:srgbClr val="FFFFFF"/>
                </a:solidFill>
                <a:latin typeface="Verdana"/>
                <a:cs typeface="Verdana"/>
              </a:rPr>
              <a:t>line</a:t>
            </a:r>
            <a:r>
              <a:rPr sz="2000" spc="-85" dirty="0">
                <a:solidFill>
                  <a:srgbClr val="FFFFFF"/>
                </a:solidFill>
                <a:latin typeface="Times New Roman"/>
                <a:cs typeface="Times New Roman"/>
              </a:rPr>
              <a:t> </a:t>
            </a:r>
            <a:r>
              <a:rPr sz="2000" dirty="0">
                <a:solidFill>
                  <a:srgbClr val="FFFFFF"/>
                </a:solidFill>
                <a:latin typeface="Verdana"/>
                <a:cs typeface="Verdana"/>
              </a:rPr>
              <a:t>Hawaii</a:t>
            </a:r>
            <a:r>
              <a:rPr sz="2000" spc="-55" dirty="0">
                <a:solidFill>
                  <a:srgbClr val="FFFFFF"/>
                </a:solidFill>
                <a:latin typeface="Times New Roman"/>
                <a:cs typeface="Times New Roman"/>
              </a:rPr>
              <a:t> </a:t>
            </a:r>
            <a:r>
              <a:rPr sz="2000" spc="-10" dirty="0">
                <a:solidFill>
                  <a:srgbClr val="FFFFFF"/>
                </a:solidFill>
                <a:latin typeface="Verdana"/>
                <a:cs typeface="Verdana"/>
              </a:rPr>
              <a:t>Area.</a:t>
            </a:r>
            <a:endParaRPr sz="2000">
              <a:latin typeface="Verdana"/>
              <a:cs typeface="Verdana"/>
            </a:endParaRPr>
          </a:p>
          <a:p>
            <a:pPr marL="12700">
              <a:lnSpc>
                <a:spcPct val="100000"/>
              </a:lnSpc>
              <a:spcBef>
                <a:spcPts val="96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220" dirty="0">
                <a:solidFill>
                  <a:srgbClr val="FFFFFF"/>
                </a:solidFill>
                <a:latin typeface="Verdana"/>
                <a:cs typeface="Verdana"/>
              </a:rPr>
              <a:t>It</a:t>
            </a:r>
            <a:r>
              <a:rPr sz="2000" spc="-35" dirty="0">
                <a:solidFill>
                  <a:srgbClr val="FFFFFF"/>
                </a:solidFill>
                <a:latin typeface="Times New Roman"/>
                <a:cs typeface="Times New Roman"/>
              </a:rPr>
              <a:t> </a:t>
            </a:r>
            <a:r>
              <a:rPr sz="2000" dirty="0">
                <a:solidFill>
                  <a:srgbClr val="FFFFFF"/>
                </a:solidFill>
                <a:latin typeface="Verdana"/>
                <a:cs typeface="Verdana"/>
              </a:rPr>
              <a:t>was</a:t>
            </a:r>
            <a:r>
              <a:rPr sz="2000" spc="-75" dirty="0">
                <a:solidFill>
                  <a:srgbClr val="FFFFFF"/>
                </a:solidFill>
                <a:latin typeface="Times New Roman"/>
                <a:cs typeface="Times New Roman"/>
              </a:rPr>
              <a:t> </a:t>
            </a:r>
            <a:r>
              <a:rPr sz="2000" dirty="0">
                <a:solidFill>
                  <a:srgbClr val="FFFFFF"/>
                </a:solidFill>
                <a:latin typeface="Verdana"/>
                <a:cs typeface="Verdana"/>
              </a:rPr>
              <a:t>designed</a:t>
            </a:r>
            <a:r>
              <a:rPr sz="2000" spc="-50" dirty="0">
                <a:solidFill>
                  <a:srgbClr val="FFFFFF"/>
                </a:solidFill>
                <a:latin typeface="Times New Roman"/>
                <a:cs typeface="Times New Roman"/>
              </a:rPr>
              <a:t> </a:t>
            </a:r>
            <a:r>
              <a:rPr sz="2000" spc="-45" dirty="0">
                <a:solidFill>
                  <a:srgbClr val="FFFFFF"/>
                </a:solidFill>
                <a:latin typeface="Verdana"/>
                <a:cs typeface="Verdana"/>
              </a:rPr>
              <a:t>for</a:t>
            </a:r>
            <a:r>
              <a:rPr sz="2000" spc="-35" dirty="0">
                <a:solidFill>
                  <a:srgbClr val="FFFFFF"/>
                </a:solidFill>
                <a:latin typeface="Times New Roman"/>
                <a:cs typeface="Times New Roman"/>
              </a:rPr>
              <a:t> </a:t>
            </a:r>
            <a:r>
              <a:rPr sz="2000" spc="-105" dirty="0">
                <a:solidFill>
                  <a:srgbClr val="FFFFFF"/>
                </a:solidFill>
                <a:latin typeface="Verdana"/>
                <a:cs typeface="Verdana"/>
              </a:rPr>
              <a:t>wireless</a:t>
            </a:r>
            <a:r>
              <a:rPr sz="2000" spc="-20" dirty="0">
                <a:solidFill>
                  <a:srgbClr val="FFFFFF"/>
                </a:solidFill>
                <a:latin typeface="Times New Roman"/>
                <a:cs typeface="Times New Roman"/>
              </a:rPr>
              <a:t> </a:t>
            </a:r>
            <a:r>
              <a:rPr sz="2000" dirty="0">
                <a:solidFill>
                  <a:srgbClr val="FFFFFF"/>
                </a:solidFill>
                <a:latin typeface="Verdana"/>
                <a:cs typeface="Verdana"/>
              </a:rPr>
              <a:t>LAN</a:t>
            </a:r>
            <a:r>
              <a:rPr sz="2000" spc="70" dirty="0">
                <a:solidFill>
                  <a:srgbClr val="FFFFFF"/>
                </a:solidFill>
                <a:latin typeface="Times New Roman"/>
                <a:cs typeface="Times New Roman"/>
              </a:rPr>
              <a:t> </a:t>
            </a:r>
            <a:r>
              <a:rPr sz="2000" dirty="0">
                <a:solidFill>
                  <a:srgbClr val="FFFFFF"/>
                </a:solidFill>
                <a:latin typeface="Verdana"/>
                <a:cs typeface="Verdana"/>
              </a:rPr>
              <a:t>but</a:t>
            </a:r>
            <a:r>
              <a:rPr sz="2000" spc="-65" dirty="0">
                <a:solidFill>
                  <a:srgbClr val="FFFFFF"/>
                </a:solidFill>
                <a:latin typeface="Times New Roman"/>
                <a:cs typeface="Times New Roman"/>
              </a:rPr>
              <a:t> </a:t>
            </a:r>
            <a:r>
              <a:rPr sz="2000" spc="-200" dirty="0">
                <a:solidFill>
                  <a:srgbClr val="FFFFFF"/>
                </a:solidFill>
                <a:latin typeface="Verdana"/>
                <a:cs typeface="Verdana"/>
              </a:rPr>
              <a:t>is</a:t>
            </a:r>
            <a:r>
              <a:rPr sz="2000" spc="10" dirty="0">
                <a:solidFill>
                  <a:srgbClr val="FFFFFF"/>
                </a:solidFill>
                <a:latin typeface="Times New Roman"/>
                <a:cs typeface="Times New Roman"/>
              </a:rPr>
              <a:t> </a:t>
            </a:r>
            <a:r>
              <a:rPr sz="2000" dirty="0">
                <a:solidFill>
                  <a:srgbClr val="FFFFFF"/>
                </a:solidFill>
                <a:latin typeface="Verdana"/>
                <a:cs typeface="Verdana"/>
              </a:rPr>
              <a:t>also</a:t>
            </a:r>
            <a:r>
              <a:rPr sz="2000" spc="-35" dirty="0">
                <a:solidFill>
                  <a:srgbClr val="FFFFFF"/>
                </a:solidFill>
                <a:latin typeface="Times New Roman"/>
                <a:cs typeface="Times New Roman"/>
              </a:rPr>
              <a:t> </a:t>
            </a:r>
            <a:r>
              <a:rPr sz="2000" spc="65" dirty="0">
                <a:solidFill>
                  <a:srgbClr val="FFFFFF"/>
                </a:solidFill>
                <a:latin typeface="Verdana"/>
                <a:cs typeface="Verdana"/>
              </a:rPr>
              <a:t>applicable</a:t>
            </a:r>
            <a:r>
              <a:rPr sz="2000" spc="-135" dirty="0">
                <a:solidFill>
                  <a:srgbClr val="FFFFFF"/>
                </a:solidFill>
                <a:latin typeface="Times New Roman"/>
                <a:cs typeface="Times New Roman"/>
              </a:rPr>
              <a:t> </a:t>
            </a:r>
            <a:r>
              <a:rPr sz="2000" spc="-45" dirty="0">
                <a:solidFill>
                  <a:srgbClr val="FFFFFF"/>
                </a:solidFill>
                <a:latin typeface="Verdana"/>
                <a:cs typeface="Verdana"/>
              </a:rPr>
              <a:t>for</a:t>
            </a:r>
            <a:r>
              <a:rPr sz="2000" spc="-40" dirty="0">
                <a:solidFill>
                  <a:srgbClr val="FFFFFF"/>
                </a:solidFill>
                <a:latin typeface="Times New Roman"/>
                <a:cs typeface="Times New Roman"/>
              </a:rPr>
              <a:t> </a:t>
            </a:r>
            <a:r>
              <a:rPr sz="2000" spc="-10" dirty="0">
                <a:solidFill>
                  <a:srgbClr val="FFFFFF"/>
                </a:solidFill>
                <a:latin typeface="Verdana"/>
                <a:cs typeface="Verdana"/>
              </a:rPr>
              <a:t>shared</a:t>
            </a:r>
            <a:endParaRPr sz="2000">
              <a:latin typeface="Verdana"/>
              <a:cs typeface="Verdana"/>
            </a:endParaRPr>
          </a:p>
          <a:p>
            <a:pPr marL="353695">
              <a:lnSpc>
                <a:spcPct val="100000"/>
              </a:lnSpc>
            </a:pPr>
            <a:r>
              <a:rPr sz="2000" spc="-10" dirty="0">
                <a:solidFill>
                  <a:srgbClr val="FFFFFF"/>
                </a:solidFill>
                <a:latin typeface="Verdana"/>
                <a:cs typeface="Verdana"/>
              </a:rPr>
              <a:t>medium.</a:t>
            </a:r>
            <a:endParaRPr sz="2000">
              <a:latin typeface="Verdana"/>
              <a:cs typeface="Verdana"/>
            </a:endParaRPr>
          </a:p>
          <a:p>
            <a:pPr marL="12700">
              <a:lnSpc>
                <a:spcPct val="100000"/>
              </a:lnSpc>
              <a:spcBef>
                <a:spcPts val="101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185" dirty="0">
                <a:solidFill>
                  <a:srgbClr val="FFFFFF"/>
                </a:solidFill>
                <a:latin typeface="Verdana"/>
                <a:cs typeface="Verdana"/>
              </a:rPr>
              <a:t>In</a:t>
            </a:r>
            <a:r>
              <a:rPr sz="2000" spc="-55" dirty="0">
                <a:solidFill>
                  <a:srgbClr val="FFFFFF"/>
                </a:solidFill>
                <a:latin typeface="Times New Roman"/>
                <a:cs typeface="Times New Roman"/>
              </a:rPr>
              <a:t> </a:t>
            </a:r>
            <a:r>
              <a:rPr sz="2000" spc="-150" dirty="0">
                <a:solidFill>
                  <a:srgbClr val="FFFFFF"/>
                </a:solidFill>
                <a:latin typeface="Verdana"/>
                <a:cs typeface="Verdana"/>
              </a:rPr>
              <a:t>this,</a:t>
            </a:r>
            <a:r>
              <a:rPr sz="2000" spc="-5" dirty="0">
                <a:solidFill>
                  <a:srgbClr val="FFFFFF"/>
                </a:solidFill>
                <a:latin typeface="Times New Roman"/>
                <a:cs typeface="Times New Roman"/>
              </a:rPr>
              <a:t> </a:t>
            </a:r>
            <a:r>
              <a:rPr sz="2000" spc="-45" dirty="0">
                <a:solidFill>
                  <a:srgbClr val="FFFFFF"/>
                </a:solidFill>
                <a:latin typeface="Verdana"/>
                <a:cs typeface="Verdana"/>
              </a:rPr>
              <a:t>multiple</a:t>
            </a:r>
            <a:r>
              <a:rPr sz="2000" spc="-85" dirty="0">
                <a:solidFill>
                  <a:srgbClr val="FFFFFF"/>
                </a:solidFill>
                <a:latin typeface="Times New Roman"/>
                <a:cs typeface="Times New Roman"/>
              </a:rPr>
              <a:t> </a:t>
            </a:r>
            <a:r>
              <a:rPr sz="2000" spc="-80" dirty="0">
                <a:solidFill>
                  <a:srgbClr val="FFFFFF"/>
                </a:solidFill>
                <a:latin typeface="Verdana"/>
                <a:cs typeface="Verdana"/>
              </a:rPr>
              <a:t>stations</a:t>
            </a:r>
            <a:r>
              <a:rPr sz="2000" spc="-85" dirty="0">
                <a:solidFill>
                  <a:srgbClr val="FFFFFF"/>
                </a:solidFill>
                <a:latin typeface="Times New Roman"/>
                <a:cs typeface="Times New Roman"/>
              </a:rPr>
              <a:t> </a:t>
            </a:r>
            <a:r>
              <a:rPr sz="2000" spc="125" dirty="0">
                <a:solidFill>
                  <a:srgbClr val="FFFFFF"/>
                </a:solidFill>
                <a:latin typeface="Verdana"/>
                <a:cs typeface="Verdana"/>
              </a:rPr>
              <a:t>can</a:t>
            </a:r>
            <a:r>
              <a:rPr sz="2000" spc="45" dirty="0">
                <a:solidFill>
                  <a:srgbClr val="FFFFFF"/>
                </a:solidFill>
                <a:latin typeface="Times New Roman"/>
                <a:cs typeface="Times New Roman"/>
              </a:rPr>
              <a:t> </a:t>
            </a:r>
            <a:r>
              <a:rPr sz="2000" spc="-105" dirty="0">
                <a:solidFill>
                  <a:srgbClr val="FFFFFF"/>
                </a:solidFill>
                <a:latin typeface="Verdana"/>
                <a:cs typeface="Verdana"/>
              </a:rPr>
              <a:t>transmit</a:t>
            </a:r>
            <a:r>
              <a:rPr sz="2000" spc="-85" dirty="0">
                <a:solidFill>
                  <a:srgbClr val="FFFFFF"/>
                </a:solidFill>
                <a:latin typeface="Times New Roman"/>
                <a:cs typeface="Times New Roman"/>
              </a:rPr>
              <a:t> </a:t>
            </a:r>
            <a:r>
              <a:rPr sz="2000" spc="85" dirty="0">
                <a:solidFill>
                  <a:srgbClr val="FFFFFF"/>
                </a:solidFill>
                <a:latin typeface="Verdana"/>
                <a:cs typeface="Verdana"/>
              </a:rPr>
              <a:t>data</a:t>
            </a:r>
            <a:r>
              <a:rPr sz="2000" spc="-10" dirty="0">
                <a:solidFill>
                  <a:srgbClr val="FFFFFF"/>
                </a:solidFill>
                <a:latin typeface="Times New Roman"/>
                <a:cs typeface="Times New Roman"/>
              </a:rPr>
              <a:t> </a:t>
            </a:r>
            <a:r>
              <a:rPr sz="2000" dirty="0">
                <a:solidFill>
                  <a:srgbClr val="FFFFFF"/>
                </a:solidFill>
                <a:latin typeface="Verdana"/>
                <a:cs typeface="Verdana"/>
              </a:rPr>
              <a:t>at</a:t>
            </a:r>
            <a:r>
              <a:rPr sz="2000" spc="20" dirty="0">
                <a:solidFill>
                  <a:srgbClr val="FFFFFF"/>
                </a:solidFill>
                <a:latin typeface="Times New Roman"/>
                <a:cs typeface="Times New Roman"/>
              </a:rPr>
              <a:t> </a:t>
            </a:r>
            <a:r>
              <a:rPr sz="2000" dirty="0">
                <a:solidFill>
                  <a:srgbClr val="FFFFFF"/>
                </a:solidFill>
                <a:latin typeface="Verdana"/>
                <a:cs typeface="Verdana"/>
              </a:rPr>
              <a:t>the</a:t>
            </a:r>
            <a:r>
              <a:rPr sz="2000" spc="10" dirty="0">
                <a:solidFill>
                  <a:srgbClr val="FFFFFF"/>
                </a:solidFill>
                <a:latin typeface="Times New Roman"/>
                <a:cs typeface="Times New Roman"/>
              </a:rPr>
              <a:t> </a:t>
            </a:r>
            <a:r>
              <a:rPr sz="2000" dirty="0">
                <a:solidFill>
                  <a:srgbClr val="FFFFFF"/>
                </a:solidFill>
                <a:latin typeface="Verdana"/>
                <a:cs typeface="Verdana"/>
              </a:rPr>
              <a:t>same</a:t>
            </a:r>
            <a:r>
              <a:rPr sz="2000" spc="10" dirty="0">
                <a:solidFill>
                  <a:srgbClr val="FFFFFF"/>
                </a:solidFill>
                <a:latin typeface="Times New Roman"/>
                <a:cs typeface="Times New Roman"/>
              </a:rPr>
              <a:t> </a:t>
            </a:r>
            <a:r>
              <a:rPr sz="2000" spc="-40" dirty="0">
                <a:solidFill>
                  <a:srgbClr val="FFFFFF"/>
                </a:solidFill>
                <a:latin typeface="Verdana"/>
                <a:cs typeface="Verdana"/>
              </a:rPr>
              <a:t>time</a:t>
            </a:r>
            <a:r>
              <a:rPr sz="2000" spc="10" dirty="0">
                <a:solidFill>
                  <a:srgbClr val="FFFFFF"/>
                </a:solidFill>
                <a:latin typeface="Times New Roman"/>
                <a:cs typeface="Times New Roman"/>
              </a:rPr>
              <a:t> </a:t>
            </a:r>
            <a:r>
              <a:rPr sz="2000" spc="90" dirty="0">
                <a:solidFill>
                  <a:srgbClr val="FFFFFF"/>
                </a:solidFill>
                <a:latin typeface="Verdana"/>
                <a:cs typeface="Verdana"/>
              </a:rPr>
              <a:t>and</a:t>
            </a:r>
            <a:r>
              <a:rPr sz="2000" spc="-10" dirty="0">
                <a:solidFill>
                  <a:srgbClr val="FFFFFF"/>
                </a:solidFill>
                <a:latin typeface="Times New Roman"/>
                <a:cs typeface="Times New Roman"/>
              </a:rPr>
              <a:t> </a:t>
            </a:r>
            <a:r>
              <a:rPr sz="2000" spc="100" dirty="0">
                <a:solidFill>
                  <a:srgbClr val="FFFFFF"/>
                </a:solidFill>
                <a:latin typeface="Verdana"/>
                <a:cs typeface="Verdana"/>
              </a:rPr>
              <a:t>can</a:t>
            </a:r>
            <a:endParaRPr sz="2000">
              <a:latin typeface="Verdana"/>
              <a:cs typeface="Verdana"/>
            </a:endParaRPr>
          </a:p>
          <a:p>
            <a:pPr marL="353695">
              <a:lnSpc>
                <a:spcPct val="100000"/>
              </a:lnSpc>
            </a:pPr>
            <a:r>
              <a:rPr sz="2000" spc="80" dirty="0">
                <a:solidFill>
                  <a:srgbClr val="FFFFFF"/>
                </a:solidFill>
                <a:latin typeface="Verdana"/>
                <a:cs typeface="Verdana"/>
              </a:rPr>
              <a:t>hence</a:t>
            </a:r>
            <a:r>
              <a:rPr sz="2000" spc="45" dirty="0">
                <a:solidFill>
                  <a:srgbClr val="FFFFFF"/>
                </a:solidFill>
                <a:latin typeface="Times New Roman"/>
                <a:cs typeface="Times New Roman"/>
              </a:rPr>
              <a:t> </a:t>
            </a:r>
            <a:r>
              <a:rPr sz="2000" spc="65" dirty="0">
                <a:solidFill>
                  <a:srgbClr val="FFFFFF"/>
                </a:solidFill>
                <a:latin typeface="Verdana"/>
                <a:cs typeface="Verdana"/>
              </a:rPr>
              <a:t>lead</a:t>
            </a:r>
            <a:r>
              <a:rPr sz="2000" spc="25" dirty="0">
                <a:solidFill>
                  <a:srgbClr val="FFFFFF"/>
                </a:solidFill>
                <a:latin typeface="Times New Roman"/>
                <a:cs typeface="Times New Roman"/>
              </a:rPr>
              <a:t> </a:t>
            </a:r>
            <a:r>
              <a:rPr sz="2000" dirty="0">
                <a:solidFill>
                  <a:srgbClr val="FFFFFF"/>
                </a:solidFill>
                <a:latin typeface="Verdana"/>
                <a:cs typeface="Verdana"/>
              </a:rPr>
              <a:t>to</a:t>
            </a:r>
            <a:r>
              <a:rPr sz="2000" spc="85" dirty="0">
                <a:solidFill>
                  <a:srgbClr val="FFFFFF"/>
                </a:solidFill>
                <a:latin typeface="Times New Roman"/>
                <a:cs typeface="Times New Roman"/>
              </a:rPr>
              <a:t> </a:t>
            </a:r>
            <a:r>
              <a:rPr sz="2000" spc="-45" dirty="0">
                <a:solidFill>
                  <a:srgbClr val="FFFFFF"/>
                </a:solidFill>
                <a:latin typeface="Verdana"/>
                <a:cs typeface="Verdana"/>
              </a:rPr>
              <a:t>collision</a:t>
            </a:r>
            <a:r>
              <a:rPr sz="2000" spc="-65" dirty="0">
                <a:solidFill>
                  <a:srgbClr val="FFFFFF"/>
                </a:solidFill>
                <a:latin typeface="Times New Roman"/>
                <a:cs typeface="Times New Roman"/>
              </a:rPr>
              <a:t> </a:t>
            </a:r>
            <a:r>
              <a:rPr sz="2000" spc="90" dirty="0">
                <a:solidFill>
                  <a:srgbClr val="FFFFFF"/>
                </a:solidFill>
                <a:latin typeface="Verdana"/>
                <a:cs typeface="Verdana"/>
              </a:rPr>
              <a:t>and</a:t>
            </a:r>
            <a:r>
              <a:rPr sz="2000" spc="20" dirty="0">
                <a:solidFill>
                  <a:srgbClr val="FFFFFF"/>
                </a:solidFill>
                <a:latin typeface="Times New Roman"/>
                <a:cs typeface="Times New Roman"/>
              </a:rPr>
              <a:t> </a:t>
            </a:r>
            <a:r>
              <a:rPr sz="2000" spc="85" dirty="0">
                <a:solidFill>
                  <a:srgbClr val="FFFFFF"/>
                </a:solidFill>
                <a:latin typeface="Verdana"/>
                <a:cs typeface="Verdana"/>
              </a:rPr>
              <a:t>data</a:t>
            </a:r>
            <a:r>
              <a:rPr sz="2000" spc="30" dirty="0">
                <a:solidFill>
                  <a:srgbClr val="FFFFFF"/>
                </a:solidFill>
                <a:latin typeface="Times New Roman"/>
                <a:cs typeface="Times New Roman"/>
              </a:rPr>
              <a:t> </a:t>
            </a:r>
            <a:r>
              <a:rPr sz="2000" dirty="0">
                <a:solidFill>
                  <a:srgbClr val="FFFFFF"/>
                </a:solidFill>
                <a:latin typeface="Verdana"/>
                <a:cs typeface="Verdana"/>
              </a:rPr>
              <a:t>being</a:t>
            </a:r>
            <a:r>
              <a:rPr sz="2000" dirty="0">
                <a:solidFill>
                  <a:srgbClr val="FFFFFF"/>
                </a:solidFill>
                <a:latin typeface="Times New Roman"/>
                <a:cs typeface="Times New Roman"/>
              </a:rPr>
              <a:t> </a:t>
            </a:r>
            <a:r>
              <a:rPr sz="2000" spc="-10" dirty="0">
                <a:solidFill>
                  <a:srgbClr val="FFFFFF"/>
                </a:solidFill>
                <a:latin typeface="Verdana"/>
                <a:cs typeface="Verdana"/>
              </a:rPr>
              <a:t>garbled.</a:t>
            </a:r>
            <a:endParaRPr sz="2000">
              <a:latin typeface="Verdana"/>
              <a:cs typeface="Verdana"/>
            </a:endParaRPr>
          </a:p>
          <a:p>
            <a:pPr marL="12700">
              <a:lnSpc>
                <a:spcPct val="100000"/>
              </a:lnSpc>
              <a:spcBef>
                <a:spcPts val="10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240" dirty="0">
                <a:solidFill>
                  <a:srgbClr val="FFFFFF"/>
                </a:solidFill>
                <a:latin typeface="Verdana"/>
                <a:cs typeface="Verdana"/>
              </a:rPr>
              <a:t>Its</a:t>
            </a:r>
            <a:r>
              <a:rPr sz="2000" spc="-25" dirty="0">
                <a:solidFill>
                  <a:srgbClr val="FFFFFF"/>
                </a:solidFill>
                <a:latin typeface="Times New Roman"/>
                <a:cs typeface="Times New Roman"/>
              </a:rPr>
              <a:t> </a:t>
            </a:r>
            <a:r>
              <a:rPr sz="2000" spc="-40" dirty="0">
                <a:solidFill>
                  <a:srgbClr val="FFFFFF"/>
                </a:solidFill>
                <a:latin typeface="Verdana"/>
                <a:cs typeface="Verdana"/>
              </a:rPr>
              <a:t>sub</a:t>
            </a:r>
            <a:r>
              <a:rPr sz="2000" spc="10" dirty="0">
                <a:solidFill>
                  <a:srgbClr val="FFFFFF"/>
                </a:solidFill>
                <a:latin typeface="Times New Roman"/>
                <a:cs typeface="Times New Roman"/>
              </a:rPr>
              <a:t> </a:t>
            </a:r>
            <a:r>
              <a:rPr sz="2000" dirty="0">
                <a:solidFill>
                  <a:srgbClr val="FFFFFF"/>
                </a:solidFill>
                <a:latin typeface="Verdana"/>
                <a:cs typeface="Verdana"/>
              </a:rPr>
              <a:t>categories</a:t>
            </a:r>
            <a:r>
              <a:rPr sz="2000" spc="-20" dirty="0">
                <a:solidFill>
                  <a:srgbClr val="FFFFFF"/>
                </a:solidFill>
                <a:latin typeface="Times New Roman"/>
                <a:cs typeface="Times New Roman"/>
              </a:rPr>
              <a:t> </a:t>
            </a:r>
            <a:r>
              <a:rPr sz="2000" spc="-20" dirty="0">
                <a:solidFill>
                  <a:srgbClr val="FFFFFF"/>
                </a:solidFill>
                <a:latin typeface="Verdana"/>
                <a:cs typeface="Verdana"/>
              </a:rPr>
              <a:t>are:</a:t>
            </a:r>
            <a:endParaRPr sz="2000">
              <a:latin typeface="Verdana"/>
              <a:cs typeface="Verdana"/>
            </a:endParaRPr>
          </a:p>
          <a:p>
            <a:pPr marL="469900">
              <a:lnSpc>
                <a:spcPct val="100000"/>
              </a:lnSpc>
              <a:spcBef>
                <a:spcPts val="1019"/>
              </a:spcBef>
            </a:pPr>
            <a:r>
              <a:rPr sz="1450" spc="114" dirty="0">
                <a:solidFill>
                  <a:srgbClr val="89D0D6"/>
                </a:solidFill>
                <a:latin typeface="Lucida Sans Unicode"/>
                <a:cs typeface="Lucida Sans Unicode"/>
              </a:rPr>
              <a:t>▶</a:t>
            </a:r>
            <a:r>
              <a:rPr sz="1450" spc="450" dirty="0">
                <a:solidFill>
                  <a:srgbClr val="89D0D6"/>
                </a:solidFill>
                <a:latin typeface="Lucida Sans Unicode"/>
                <a:cs typeface="Lucida Sans Unicode"/>
              </a:rPr>
              <a:t> </a:t>
            </a:r>
            <a:r>
              <a:rPr sz="1800" spc="-25" dirty="0">
                <a:solidFill>
                  <a:srgbClr val="FFFFFF"/>
                </a:solidFill>
                <a:latin typeface="Verdana"/>
                <a:cs typeface="Verdana"/>
              </a:rPr>
              <a:t>Pure</a:t>
            </a:r>
            <a:r>
              <a:rPr sz="1800" dirty="0">
                <a:solidFill>
                  <a:srgbClr val="FFFFFF"/>
                </a:solidFill>
                <a:latin typeface="Times New Roman"/>
                <a:cs typeface="Times New Roman"/>
              </a:rPr>
              <a:t> </a:t>
            </a:r>
            <a:r>
              <a:rPr sz="1800" spc="-20" dirty="0">
                <a:solidFill>
                  <a:srgbClr val="FFFFFF"/>
                </a:solidFill>
                <a:latin typeface="Verdana"/>
                <a:cs typeface="Verdana"/>
              </a:rPr>
              <a:t>ALOHA</a:t>
            </a:r>
            <a:endParaRPr sz="1800">
              <a:latin typeface="Verdana"/>
              <a:cs typeface="Verdana"/>
            </a:endParaRPr>
          </a:p>
          <a:p>
            <a:pPr marL="469900">
              <a:lnSpc>
                <a:spcPct val="100000"/>
              </a:lnSpc>
              <a:spcBef>
                <a:spcPts val="1010"/>
              </a:spcBef>
            </a:pPr>
            <a:r>
              <a:rPr sz="1450" spc="114" dirty="0">
                <a:solidFill>
                  <a:srgbClr val="89D0D6"/>
                </a:solidFill>
                <a:latin typeface="Lucida Sans Unicode"/>
                <a:cs typeface="Lucida Sans Unicode"/>
              </a:rPr>
              <a:t>▶</a:t>
            </a:r>
            <a:r>
              <a:rPr sz="1450" spc="45" dirty="0">
                <a:solidFill>
                  <a:srgbClr val="89D0D6"/>
                </a:solidFill>
                <a:latin typeface="Lucida Sans Unicode"/>
                <a:cs typeface="Lucida Sans Unicode"/>
              </a:rPr>
              <a:t>  </a:t>
            </a:r>
            <a:r>
              <a:rPr sz="1800" spc="-40" dirty="0">
                <a:solidFill>
                  <a:srgbClr val="FFFFFF"/>
                </a:solidFill>
                <a:latin typeface="Verdana"/>
                <a:cs typeface="Verdana"/>
              </a:rPr>
              <a:t>Slotted</a:t>
            </a:r>
            <a:r>
              <a:rPr sz="1800" spc="-110" dirty="0">
                <a:solidFill>
                  <a:srgbClr val="FFFFFF"/>
                </a:solidFill>
                <a:latin typeface="Times New Roman"/>
                <a:cs typeface="Times New Roman"/>
              </a:rPr>
              <a:t> </a:t>
            </a:r>
            <a:r>
              <a:rPr sz="1800" spc="-10" dirty="0">
                <a:solidFill>
                  <a:srgbClr val="FFFFFF"/>
                </a:solidFill>
                <a:latin typeface="Verdana"/>
                <a:cs typeface="Verdana"/>
              </a:rPr>
              <a:t>ALOHA</a:t>
            </a:r>
            <a:endParaRPr sz="1800">
              <a:latin typeface="Verdana"/>
              <a:cs typeface="Verdana"/>
            </a:endParaRPr>
          </a:p>
        </p:txBody>
      </p:sp>
      <p:pic>
        <p:nvPicPr>
          <p:cNvPr id="4" name="object 4"/>
          <p:cNvPicPr/>
          <p:nvPr/>
        </p:nvPicPr>
        <p:blipFill>
          <a:blip r:embed="rId3" cstate="print"/>
          <a:stretch>
            <a:fillRect/>
          </a:stretch>
        </p:blipFill>
        <p:spPr>
          <a:xfrm>
            <a:off x="10781020" y="1551431"/>
            <a:ext cx="132466" cy="2070110"/>
          </a:xfrm>
          <a:prstGeom prst="rect">
            <a:avLst/>
          </a:prstGeom>
        </p:spPr>
      </p:pic>
      <p:sp>
        <p:nvSpPr>
          <p:cNvPr id="5" name="object 5"/>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31</a:t>
            </a:r>
            <a:endParaRPr sz="2750">
              <a:latin typeface="Verdana"/>
              <a:cs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55" dirty="0"/>
              <a:t>Pure</a:t>
            </a:r>
            <a:r>
              <a:rPr spc="-190" dirty="0">
                <a:latin typeface="Times New Roman"/>
                <a:cs typeface="Times New Roman"/>
              </a:rPr>
              <a:t> </a:t>
            </a:r>
            <a:r>
              <a:rPr spc="-20" dirty="0"/>
              <a:t>ALOHA</a:t>
            </a:r>
          </a:p>
        </p:txBody>
      </p:sp>
      <p:pic>
        <p:nvPicPr>
          <p:cNvPr id="3" name="object 3"/>
          <p:cNvPicPr/>
          <p:nvPr/>
        </p:nvPicPr>
        <p:blipFill>
          <a:blip r:embed="rId2" cstate="print"/>
          <a:stretch>
            <a:fillRect/>
          </a:stretch>
        </p:blipFill>
        <p:spPr>
          <a:xfrm>
            <a:off x="784250" y="590758"/>
            <a:ext cx="9669658" cy="6038209"/>
          </a:xfrm>
          <a:prstGeom prst="rect">
            <a:avLst/>
          </a:prstGeom>
        </p:spPr>
      </p:pic>
      <p:pic>
        <p:nvPicPr>
          <p:cNvPr id="4" name="object 4"/>
          <p:cNvPicPr/>
          <p:nvPr/>
        </p:nvPicPr>
        <p:blipFill>
          <a:blip r:embed="rId3" cstate="print"/>
          <a:stretch>
            <a:fillRect/>
          </a:stretch>
        </p:blipFill>
        <p:spPr>
          <a:xfrm>
            <a:off x="10781020" y="1551431"/>
            <a:ext cx="132466" cy="2070110"/>
          </a:xfrm>
          <a:prstGeom prst="rect">
            <a:avLst/>
          </a:prstGeom>
        </p:spPr>
      </p:pic>
      <p:sp>
        <p:nvSpPr>
          <p:cNvPr id="5" name="object 5"/>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32</a:t>
            </a:r>
            <a:endParaRPr sz="2750">
              <a:latin typeface="Verdana"/>
              <a:cs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40" y="20847"/>
            <a:ext cx="3832225" cy="669925"/>
          </a:xfrm>
          <a:prstGeom prst="rect">
            <a:avLst/>
          </a:prstGeom>
        </p:spPr>
        <p:txBody>
          <a:bodyPr vert="horz" wrap="square" lIns="0" tIns="15875" rIns="0" bIns="0" rtlCol="0">
            <a:spAutoFit/>
          </a:bodyPr>
          <a:lstStyle/>
          <a:p>
            <a:pPr marL="12700">
              <a:lnSpc>
                <a:spcPct val="100000"/>
              </a:lnSpc>
              <a:spcBef>
                <a:spcPts val="125"/>
              </a:spcBef>
            </a:pPr>
            <a:r>
              <a:rPr spc="-105" dirty="0"/>
              <a:t>Slotted</a:t>
            </a:r>
            <a:r>
              <a:rPr spc="-140" dirty="0">
                <a:latin typeface="Times New Roman"/>
                <a:cs typeface="Times New Roman"/>
              </a:rPr>
              <a:t> </a:t>
            </a:r>
            <a:r>
              <a:rPr spc="-10" dirty="0"/>
              <a:t>ALOHA</a:t>
            </a:r>
          </a:p>
        </p:txBody>
      </p:sp>
      <p:sp>
        <p:nvSpPr>
          <p:cNvPr id="3" name="object 3"/>
          <p:cNvSpPr txBox="1"/>
          <p:nvPr/>
        </p:nvSpPr>
        <p:spPr>
          <a:xfrm>
            <a:off x="78740" y="678632"/>
            <a:ext cx="8707755" cy="3890645"/>
          </a:xfrm>
          <a:prstGeom prst="rect">
            <a:avLst/>
          </a:prstGeom>
        </p:spPr>
        <p:txBody>
          <a:bodyPr vert="horz" wrap="square" lIns="0" tIns="14604" rIns="0" bIns="0" rtlCol="0">
            <a:spAutoFit/>
          </a:bodyPr>
          <a:lstStyle/>
          <a:p>
            <a:pPr marL="354330" marR="1622425" indent="-342265">
              <a:lnSpc>
                <a:spcPct val="100000"/>
              </a:lnSpc>
              <a:spcBef>
                <a:spcPts val="114"/>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50" dirty="0">
                <a:solidFill>
                  <a:srgbClr val="FFFFFF"/>
                </a:solidFill>
                <a:latin typeface="Verdana"/>
                <a:cs typeface="Verdana"/>
              </a:rPr>
              <a:t>Slotted</a:t>
            </a:r>
            <a:r>
              <a:rPr sz="2000" spc="-35" dirty="0">
                <a:solidFill>
                  <a:srgbClr val="FFFFFF"/>
                </a:solidFill>
                <a:latin typeface="Times New Roman"/>
                <a:cs typeface="Times New Roman"/>
              </a:rPr>
              <a:t> </a:t>
            </a:r>
            <a:r>
              <a:rPr sz="2000" dirty="0">
                <a:solidFill>
                  <a:srgbClr val="FFFFFF"/>
                </a:solidFill>
                <a:latin typeface="Verdana"/>
                <a:cs typeface="Verdana"/>
              </a:rPr>
              <a:t>ALOHA</a:t>
            </a:r>
            <a:r>
              <a:rPr sz="2000" spc="45" dirty="0">
                <a:solidFill>
                  <a:srgbClr val="FFFFFF"/>
                </a:solidFill>
                <a:latin typeface="Times New Roman"/>
                <a:cs typeface="Times New Roman"/>
              </a:rPr>
              <a:t> </a:t>
            </a:r>
            <a:r>
              <a:rPr sz="2000" dirty="0">
                <a:solidFill>
                  <a:srgbClr val="FFFFFF"/>
                </a:solidFill>
                <a:latin typeface="Verdana"/>
                <a:cs typeface="Verdana"/>
              </a:rPr>
              <a:t>was</a:t>
            </a:r>
            <a:r>
              <a:rPr sz="2000" spc="-10" dirty="0">
                <a:solidFill>
                  <a:srgbClr val="FFFFFF"/>
                </a:solidFill>
                <a:latin typeface="Times New Roman"/>
                <a:cs typeface="Times New Roman"/>
              </a:rPr>
              <a:t> </a:t>
            </a:r>
            <a:r>
              <a:rPr sz="2000" dirty="0">
                <a:solidFill>
                  <a:srgbClr val="FFFFFF"/>
                </a:solidFill>
                <a:latin typeface="Verdana"/>
                <a:cs typeface="Verdana"/>
              </a:rPr>
              <a:t>introduced</a:t>
            </a:r>
            <a:r>
              <a:rPr sz="2000" spc="-125" dirty="0">
                <a:solidFill>
                  <a:srgbClr val="FFFFFF"/>
                </a:solidFill>
                <a:latin typeface="Times New Roman"/>
                <a:cs typeface="Times New Roman"/>
              </a:rPr>
              <a:t> </a:t>
            </a:r>
            <a:r>
              <a:rPr sz="2000" spc="-50" dirty="0">
                <a:solidFill>
                  <a:srgbClr val="FFFFFF"/>
                </a:solidFill>
                <a:latin typeface="Verdana"/>
                <a:cs typeface="Verdana"/>
              </a:rPr>
              <a:t>in</a:t>
            </a:r>
            <a:r>
              <a:rPr sz="2000" spc="-25" dirty="0">
                <a:solidFill>
                  <a:srgbClr val="FFFFFF"/>
                </a:solidFill>
                <a:latin typeface="Times New Roman"/>
                <a:cs typeface="Times New Roman"/>
              </a:rPr>
              <a:t> </a:t>
            </a:r>
            <a:r>
              <a:rPr sz="2000" spc="-165" dirty="0">
                <a:solidFill>
                  <a:srgbClr val="FFFFFF"/>
                </a:solidFill>
                <a:latin typeface="Verdana"/>
                <a:cs typeface="Verdana"/>
              </a:rPr>
              <a:t>1972</a:t>
            </a:r>
            <a:r>
              <a:rPr sz="2000" spc="80" dirty="0">
                <a:solidFill>
                  <a:srgbClr val="FFFFFF"/>
                </a:solidFill>
                <a:latin typeface="Times New Roman"/>
                <a:cs typeface="Times New Roman"/>
              </a:rPr>
              <a:t> </a:t>
            </a:r>
            <a:r>
              <a:rPr sz="2000" dirty="0">
                <a:solidFill>
                  <a:srgbClr val="FFFFFF"/>
                </a:solidFill>
                <a:latin typeface="Verdana"/>
                <a:cs typeface="Verdana"/>
              </a:rPr>
              <a:t>by</a:t>
            </a:r>
            <a:r>
              <a:rPr sz="2000" spc="-15" dirty="0">
                <a:solidFill>
                  <a:srgbClr val="FFFFFF"/>
                </a:solidFill>
                <a:latin typeface="Times New Roman"/>
                <a:cs typeface="Times New Roman"/>
              </a:rPr>
              <a:t> </a:t>
            </a:r>
            <a:r>
              <a:rPr sz="2000" spc="-20" dirty="0">
                <a:solidFill>
                  <a:srgbClr val="FFFFFF"/>
                </a:solidFill>
                <a:latin typeface="Verdana"/>
                <a:cs typeface="Verdana"/>
              </a:rPr>
              <a:t>Robert</a:t>
            </a:r>
            <a:r>
              <a:rPr sz="2000" spc="-55" dirty="0">
                <a:solidFill>
                  <a:srgbClr val="FFFFFF"/>
                </a:solidFill>
                <a:latin typeface="Times New Roman"/>
                <a:cs typeface="Times New Roman"/>
              </a:rPr>
              <a:t> </a:t>
            </a:r>
            <a:r>
              <a:rPr sz="2000" dirty="0">
                <a:solidFill>
                  <a:srgbClr val="FFFFFF"/>
                </a:solidFill>
                <a:latin typeface="Verdana"/>
                <a:cs typeface="Verdana"/>
              </a:rPr>
              <a:t>as</a:t>
            </a:r>
            <a:r>
              <a:rPr sz="2000" spc="-5" dirty="0">
                <a:solidFill>
                  <a:srgbClr val="FFFFFF"/>
                </a:solidFill>
                <a:latin typeface="Times New Roman"/>
                <a:cs typeface="Times New Roman"/>
              </a:rPr>
              <a:t> </a:t>
            </a:r>
            <a:r>
              <a:rPr sz="2000" spc="45" dirty="0">
                <a:solidFill>
                  <a:srgbClr val="FFFFFF"/>
                </a:solidFill>
                <a:latin typeface="Verdana"/>
                <a:cs typeface="Verdana"/>
              </a:rPr>
              <a:t>an</a:t>
            </a:r>
            <a:r>
              <a:rPr sz="2000" spc="45" dirty="0">
                <a:solidFill>
                  <a:srgbClr val="FFFFFF"/>
                </a:solidFill>
                <a:latin typeface="Times New Roman"/>
                <a:cs typeface="Times New Roman"/>
              </a:rPr>
              <a:t> </a:t>
            </a:r>
            <a:r>
              <a:rPr sz="2000" spc="-30" dirty="0">
                <a:solidFill>
                  <a:srgbClr val="FFFFFF"/>
                </a:solidFill>
                <a:latin typeface="Verdana"/>
                <a:cs typeface="Verdana"/>
              </a:rPr>
              <a:t>improvement</a:t>
            </a:r>
            <a:r>
              <a:rPr sz="2000" spc="-125" dirty="0">
                <a:solidFill>
                  <a:srgbClr val="FFFFFF"/>
                </a:solidFill>
                <a:latin typeface="Times New Roman"/>
                <a:cs typeface="Times New Roman"/>
              </a:rPr>
              <a:t> </a:t>
            </a:r>
            <a:r>
              <a:rPr sz="2000" dirty="0">
                <a:solidFill>
                  <a:srgbClr val="FFFFFF"/>
                </a:solidFill>
                <a:latin typeface="Verdana"/>
                <a:cs typeface="Verdana"/>
              </a:rPr>
              <a:t>over</a:t>
            </a:r>
            <a:r>
              <a:rPr sz="2000" spc="5" dirty="0">
                <a:solidFill>
                  <a:srgbClr val="FFFFFF"/>
                </a:solidFill>
                <a:latin typeface="Times New Roman"/>
                <a:cs typeface="Times New Roman"/>
              </a:rPr>
              <a:t> </a:t>
            </a:r>
            <a:r>
              <a:rPr sz="2000" dirty="0">
                <a:solidFill>
                  <a:srgbClr val="FFFFFF"/>
                </a:solidFill>
                <a:latin typeface="Verdana"/>
                <a:cs typeface="Verdana"/>
              </a:rPr>
              <a:t>pure</a:t>
            </a:r>
            <a:r>
              <a:rPr sz="2000" spc="-80" dirty="0">
                <a:solidFill>
                  <a:srgbClr val="FFFFFF"/>
                </a:solidFill>
                <a:latin typeface="Times New Roman"/>
                <a:cs typeface="Times New Roman"/>
              </a:rPr>
              <a:t> </a:t>
            </a:r>
            <a:r>
              <a:rPr sz="2000" spc="-10" dirty="0">
                <a:solidFill>
                  <a:srgbClr val="FFFFFF"/>
                </a:solidFill>
                <a:latin typeface="Verdana"/>
                <a:cs typeface="Verdana"/>
              </a:rPr>
              <a:t>ALOHA.</a:t>
            </a:r>
            <a:endParaRPr sz="2000">
              <a:latin typeface="Verdana"/>
              <a:cs typeface="Verdana"/>
            </a:endParaRPr>
          </a:p>
          <a:p>
            <a:pPr marL="12700">
              <a:lnSpc>
                <a:spcPct val="100000"/>
              </a:lnSpc>
              <a:spcBef>
                <a:spcPts val="101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120" dirty="0">
                <a:solidFill>
                  <a:srgbClr val="FFFFFF"/>
                </a:solidFill>
                <a:latin typeface="Verdana"/>
                <a:cs typeface="Verdana"/>
              </a:rPr>
              <a:t>Time</a:t>
            </a:r>
            <a:r>
              <a:rPr sz="2000" spc="30" dirty="0">
                <a:solidFill>
                  <a:srgbClr val="FFFFFF"/>
                </a:solidFill>
                <a:latin typeface="Times New Roman"/>
                <a:cs typeface="Times New Roman"/>
              </a:rPr>
              <a:t> </a:t>
            </a:r>
            <a:r>
              <a:rPr sz="2000" spc="-200" dirty="0">
                <a:solidFill>
                  <a:srgbClr val="FFFFFF"/>
                </a:solidFill>
                <a:latin typeface="Verdana"/>
                <a:cs typeface="Verdana"/>
              </a:rPr>
              <a:t>is</a:t>
            </a:r>
            <a:r>
              <a:rPr sz="2000" spc="35" dirty="0">
                <a:solidFill>
                  <a:srgbClr val="FFFFFF"/>
                </a:solidFill>
                <a:latin typeface="Times New Roman"/>
                <a:cs typeface="Times New Roman"/>
              </a:rPr>
              <a:t> </a:t>
            </a:r>
            <a:r>
              <a:rPr sz="2000" dirty="0">
                <a:solidFill>
                  <a:srgbClr val="FFFFFF"/>
                </a:solidFill>
                <a:latin typeface="Verdana"/>
                <a:cs typeface="Verdana"/>
              </a:rPr>
              <a:t>divided</a:t>
            </a:r>
            <a:r>
              <a:rPr sz="2000" spc="-85" dirty="0">
                <a:solidFill>
                  <a:srgbClr val="FFFFFF"/>
                </a:solidFill>
                <a:latin typeface="Times New Roman"/>
                <a:cs typeface="Times New Roman"/>
              </a:rPr>
              <a:t> </a:t>
            </a:r>
            <a:r>
              <a:rPr sz="2000" spc="-20" dirty="0">
                <a:solidFill>
                  <a:srgbClr val="FFFFFF"/>
                </a:solidFill>
                <a:latin typeface="Verdana"/>
                <a:cs typeface="Verdana"/>
              </a:rPr>
              <a:t>into</a:t>
            </a:r>
            <a:r>
              <a:rPr sz="2000" spc="25" dirty="0">
                <a:solidFill>
                  <a:srgbClr val="FFFFFF"/>
                </a:solidFill>
                <a:latin typeface="Times New Roman"/>
                <a:cs typeface="Times New Roman"/>
              </a:rPr>
              <a:t> </a:t>
            </a:r>
            <a:r>
              <a:rPr sz="2000" spc="-10" dirty="0">
                <a:solidFill>
                  <a:srgbClr val="FFFFFF"/>
                </a:solidFill>
                <a:latin typeface="Verdana"/>
                <a:cs typeface="Verdana"/>
              </a:rPr>
              <a:t>discrete</a:t>
            </a:r>
            <a:r>
              <a:rPr sz="2000" spc="-10" dirty="0">
                <a:solidFill>
                  <a:srgbClr val="FFFFFF"/>
                </a:solidFill>
                <a:latin typeface="Times New Roman"/>
                <a:cs typeface="Times New Roman"/>
              </a:rPr>
              <a:t> </a:t>
            </a:r>
            <a:r>
              <a:rPr sz="2000" spc="-80" dirty="0">
                <a:solidFill>
                  <a:srgbClr val="FFFFFF"/>
                </a:solidFill>
                <a:latin typeface="Verdana"/>
                <a:cs typeface="Verdana"/>
              </a:rPr>
              <a:t>intervals</a:t>
            </a:r>
            <a:r>
              <a:rPr sz="2000" spc="-65" dirty="0">
                <a:solidFill>
                  <a:srgbClr val="FFFFFF"/>
                </a:solidFill>
                <a:latin typeface="Times New Roman"/>
                <a:cs typeface="Times New Roman"/>
              </a:rPr>
              <a:t> </a:t>
            </a:r>
            <a:r>
              <a:rPr sz="2000" spc="65" dirty="0">
                <a:solidFill>
                  <a:srgbClr val="FFFFFF"/>
                </a:solidFill>
                <a:latin typeface="Verdana"/>
                <a:cs typeface="Verdana"/>
              </a:rPr>
              <a:t>called</a:t>
            </a:r>
            <a:r>
              <a:rPr sz="2000" spc="-45" dirty="0">
                <a:solidFill>
                  <a:srgbClr val="FFFFFF"/>
                </a:solidFill>
                <a:latin typeface="Times New Roman"/>
                <a:cs typeface="Times New Roman"/>
              </a:rPr>
              <a:t> </a:t>
            </a:r>
            <a:r>
              <a:rPr sz="2000" spc="-150" dirty="0">
                <a:solidFill>
                  <a:srgbClr val="FFFFFF"/>
                </a:solidFill>
                <a:latin typeface="Verdana"/>
                <a:cs typeface="Verdana"/>
              </a:rPr>
              <a:t>slots,</a:t>
            </a:r>
            <a:r>
              <a:rPr sz="2000" spc="20" dirty="0">
                <a:solidFill>
                  <a:srgbClr val="FFFFFF"/>
                </a:solidFill>
                <a:latin typeface="Times New Roman"/>
                <a:cs typeface="Times New Roman"/>
              </a:rPr>
              <a:t> </a:t>
            </a:r>
            <a:r>
              <a:rPr sz="2000" spc="-10" dirty="0">
                <a:solidFill>
                  <a:srgbClr val="FFFFFF"/>
                </a:solidFill>
                <a:latin typeface="Verdana"/>
                <a:cs typeface="Verdana"/>
              </a:rPr>
              <a:t>corresponding</a:t>
            </a:r>
            <a:r>
              <a:rPr sz="2000" spc="-114" dirty="0">
                <a:solidFill>
                  <a:srgbClr val="FFFFFF"/>
                </a:solidFill>
                <a:latin typeface="Times New Roman"/>
                <a:cs typeface="Times New Roman"/>
              </a:rPr>
              <a:t> </a:t>
            </a:r>
            <a:r>
              <a:rPr sz="2000" dirty="0">
                <a:solidFill>
                  <a:srgbClr val="FFFFFF"/>
                </a:solidFill>
                <a:latin typeface="Verdana"/>
                <a:cs typeface="Verdana"/>
              </a:rPr>
              <a:t>to</a:t>
            </a:r>
            <a:r>
              <a:rPr sz="2000" spc="80" dirty="0">
                <a:solidFill>
                  <a:srgbClr val="FFFFFF"/>
                </a:solidFill>
                <a:latin typeface="Times New Roman"/>
                <a:cs typeface="Times New Roman"/>
              </a:rPr>
              <a:t> </a:t>
            </a:r>
            <a:r>
              <a:rPr sz="2000" spc="114" dirty="0">
                <a:solidFill>
                  <a:srgbClr val="FFFFFF"/>
                </a:solidFill>
                <a:latin typeface="Verdana"/>
                <a:cs typeface="Verdana"/>
              </a:rPr>
              <a:t>a</a:t>
            </a:r>
            <a:endParaRPr sz="2000">
              <a:latin typeface="Verdana"/>
              <a:cs typeface="Verdana"/>
            </a:endParaRPr>
          </a:p>
          <a:p>
            <a:pPr marL="354330">
              <a:lnSpc>
                <a:spcPct val="100000"/>
              </a:lnSpc>
            </a:pPr>
            <a:r>
              <a:rPr sz="2000" spc="-10" dirty="0">
                <a:solidFill>
                  <a:srgbClr val="FFFFFF"/>
                </a:solidFill>
                <a:latin typeface="Verdana"/>
                <a:cs typeface="Verdana"/>
              </a:rPr>
              <a:t>frame.</a:t>
            </a:r>
            <a:endParaRPr sz="2000">
              <a:latin typeface="Verdana"/>
              <a:cs typeface="Verdana"/>
            </a:endParaRPr>
          </a:p>
          <a:p>
            <a:pPr marL="354330" marR="344805" indent="-342265">
              <a:lnSpc>
                <a:spcPct val="100000"/>
              </a:lnSpc>
              <a:spcBef>
                <a:spcPts val="96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85" dirty="0">
                <a:solidFill>
                  <a:srgbClr val="FFFFFF"/>
                </a:solidFill>
                <a:latin typeface="Verdana"/>
                <a:cs typeface="Verdana"/>
              </a:rPr>
              <a:t>The</a:t>
            </a:r>
            <a:r>
              <a:rPr sz="2000" spc="80" dirty="0">
                <a:solidFill>
                  <a:srgbClr val="FFFFFF"/>
                </a:solidFill>
                <a:latin typeface="Times New Roman"/>
                <a:cs typeface="Times New Roman"/>
              </a:rPr>
              <a:t> </a:t>
            </a:r>
            <a:r>
              <a:rPr sz="2000" dirty="0">
                <a:solidFill>
                  <a:srgbClr val="FFFFFF"/>
                </a:solidFill>
                <a:latin typeface="Verdana"/>
                <a:cs typeface="Verdana"/>
              </a:rPr>
              <a:t>communicating</a:t>
            </a:r>
            <a:r>
              <a:rPr sz="2000" spc="-80" dirty="0">
                <a:solidFill>
                  <a:srgbClr val="FFFFFF"/>
                </a:solidFill>
                <a:latin typeface="Times New Roman"/>
                <a:cs typeface="Times New Roman"/>
              </a:rPr>
              <a:t> </a:t>
            </a:r>
            <a:r>
              <a:rPr sz="2000" spc="-85" dirty="0">
                <a:solidFill>
                  <a:srgbClr val="FFFFFF"/>
                </a:solidFill>
                <a:latin typeface="Verdana"/>
                <a:cs typeface="Verdana"/>
              </a:rPr>
              <a:t>stations</a:t>
            </a:r>
            <a:r>
              <a:rPr sz="2000" spc="30" dirty="0">
                <a:solidFill>
                  <a:srgbClr val="FFFFFF"/>
                </a:solidFill>
                <a:latin typeface="Times New Roman"/>
                <a:cs typeface="Times New Roman"/>
              </a:rPr>
              <a:t> </a:t>
            </a:r>
            <a:r>
              <a:rPr sz="2000" dirty="0">
                <a:solidFill>
                  <a:srgbClr val="FFFFFF"/>
                </a:solidFill>
                <a:latin typeface="Verdana"/>
                <a:cs typeface="Verdana"/>
              </a:rPr>
              <a:t>agree</a:t>
            </a:r>
            <a:r>
              <a:rPr sz="2000" spc="25" dirty="0">
                <a:solidFill>
                  <a:srgbClr val="FFFFFF"/>
                </a:solidFill>
                <a:latin typeface="Times New Roman"/>
                <a:cs typeface="Times New Roman"/>
              </a:rPr>
              <a:t> </a:t>
            </a:r>
            <a:r>
              <a:rPr sz="2000" spc="50" dirty="0">
                <a:solidFill>
                  <a:srgbClr val="FFFFFF"/>
                </a:solidFill>
                <a:latin typeface="Verdana"/>
                <a:cs typeface="Verdana"/>
              </a:rPr>
              <a:t>upon</a:t>
            </a:r>
            <a:r>
              <a:rPr sz="2000" spc="10" dirty="0">
                <a:solidFill>
                  <a:srgbClr val="FFFFFF"/>
                </a:solidFill>
                <a:latin typeface="Times New Roman"/>
                <a:cs typeface="Times New Roman"/>
              </a:rPr>
              <a:t> </a:t>
            </a:r>
            <a:r>
              <a:rPr sz="2000" dirty="0">
                <a:solidFill>
                  <a:srgbClr val="FFFFFF"/>
                </a:solidFill>
                <a:latin typeface="Verdana"/>
                <a:cs typeface="Verdana"/>
              </a:rPr>
              <a:t>the</a:t>
            </a:r>
            <a:r>
              <a:rPr sz="2000" spc="135" dirty="0">
                <a:solidFill>
                  <a:srgbClr val="FFFFFF"/>
                </a:solidFill>
                <a:latin typeface="Times New Roman"/>
                <a:cs typeface="Times New Roman"/>
              </a:rPr>
              <a:t> </a:t>
            </a:r>
            <a:r>
              <a:rPr sz="2000" spc="-100" dirty="0">
                <a:solidFill>
                  <a:srgbClr val="FFFFFF"/>
                </a:solidFill>
                <a:latin typeface="Verdana"/>
                <a:cs typeface="Verdana"/>
              </a:rPr>
              <a:t>slot</a:t>
            </a:r>
            <a:r>
              <a:rPr sz="2000" spc="35" dirty="0">
                <a:solidFill>
                  <a:srgbClr val="FFFFFF"/>
                </a:solidFill>
                <a:latin typeface="Times New Roman"/>
                <a:cs typeface="Times New Roman"/>
              </a:rPr>
              <a:t> </a:t>
            </a:r>
            <a:r>
              <a:rPr sz="2000" spc="-30" dirty="0">
                <a:solidFill>
                  <a:srgbClr val="FFFFFF"/>
                </a:solidFill>
                <a:latin typeface="Verdana"/>
                <a:cs typeface="Verdana"/>
              </a:rPr>
              <a:t>boundaries.</a:t>
            </a:r>
            <a:r>
              <a:rPr sz="2000" spc="-40" dirty="0">
                <a:solidFill>
                  <a:srgbClr val="FFFFFF"/>
                </a:solidFill>
                <a:latin typeface="Times New Roman"/>
                <a:cs typeface="Times New Roman"/>
              </a:rPr>
              <a:t> </a:t>
            </a:r>
            <a:r>
              <a:rPr sz="2000" spc="-25" dirty="0">
                <a:solidFill>
                  <a:srgbClr val="FFFFFF"/>
                </a:solidFill>
                <a:latin typeface="Verdana"/>
                <a:cs typeface="Verdana"/>
              </a:rPr>
              <a:t>Any</a:t>
            </a:r>
            <a:r>
              <a:rPr sz="2000" spc="-25" dirty="0">
                <a:solidFill>
                  <a:srgbClr val="FFFFFF"/>
                </a:solidFill>
                <a:latin typeface="Times New Roman"/>
                <a:cs typeface="Times New Roman"/>
              </a:rPr>
              <a:t> </a:t>
            </a:r>
            <a:r>
              <a:rPr sz="2000" spc="-60" dirty="0">
                <a:solidFill>
                  <a:srgbClr val="FFFFFF"/>
                </a:solidFill>
                <a:latin typeface="Verdana"/>
                <a:cs typeface="Verdana"/>
              </a:rPr>
              <a:t>station</a:t>
            </a:r>
            <a:r>
              <a:rPr sz="2000" spc="-65" dirty="0">
                <a:solidFill>
                  <a:srgbClr val="FFFFFF"/>
                </a:solidFill>
                <a:latin typeface="Times New Roman"/>
                <a:cs typeface="Times New Roman"/>
              </a:rPr>
              <a:t> </a:t>
            </a:r>
            <a:r>
              <a:rPr sz="2000" spc="125" dirty="0">
                <a:solidFill>
                  <a:srgbClr val="FFFFFF"/>
                </a:solidFill>
                <a:latin typeface="Verdana"/>
                <a:cs typeface="Verdana"/>
              </a:rPr>
              <a:t>can</a:t>
            </a:r>
            <a:r>
              <a:rPr sz="2000" spc="25" dirty="0">
                <a:solidFill>
                  <a:srgbClr val="FFFFFF"/>
                </a:solidFill>
                <a:latin typeface="Times New Roman"/>
                <a:cs typeface="Times New Roman"/>
              </a:rPr>
              <a:t> </a:t>
            </a:r>
            <a:r>
              <a:rPr sz="2000" dirty="0">
                <a:solidFill>
                  <a:srgbClr val="FFFFFF"/>
                </a:solidFill>
                <a:latin typeface="Verdana"/>
                <a:cs typeface="Verdana"/>
              </a:rPr>
              <a:t>send</a:t>
            </a:r>
            <a:r>
              <a:rPr sz="2000" spc="20" dirty="0">
                <a:solidFill>
                  <a:srgbClr val="FFFFFF"/>
                </a:solidFill>
                <a:latin typeface="Times New Roman"/>
                <a:cs typeface="Times New Roman"/>
              </a:rPr>
              <a:t> </a:t>
            </a:r>
            <a:r>
              <a:rPr sz="2000" spc="-20" dirty="0">
                <a:solidFill>
                  <a:srgbClr val="FFFFFF"/>
                </a:solidFill>
                <a:latin typeface="Verdana"/>
                <a:cs typeface="Verdana"/>
              </a:rPr>
              <a:t>only</a:t>
            </a:r>
            <a:r>
              <a:rPr sz="2000" spc="-60" dirty="0">
                <a:solidFill>
                  <a:srgbClr val="FFFFFF"/>
                </a:solidFill>
                <a:latin typeface="Times New Roman"/>
                <a:cs typeface="Times New Roman"/>
              </a:rPr>
              <a:t> </a:t>
            </a:r>
            <a:r>
              <a:rPr sz="2000" spc="70" dirty="0">
                <a:solidFill>
                  <a:srgbClr val="FFFFFF"/>
                </a:solidFill>
                <a:latin typeface="Verdana"/>
                <a:cs typeface="Verdana"/>
              </a:rPr>
              <a:t>one</a:t>
            </a:r>
            <a:r>
              <a:rPr sz="2000" spc="-50" dirty="0">
                <a:solidFill>
                  <a:srgbClr val="FFFFFF"/>
                </a:solidFill>
                <a:latin typeface="Times New Roman"/>
                <a:cs typeface="Times New Roman"/>
              </a:rPr>
              <a:t> </a:t>
            </a:r>
            <a:r>
              <a:rPr sz="2000" dirty="0">
                <a:solidFill>
                  <a:srgbClr val="FFFFFF"/>
                </a:solidFill>
                <a:latin typeface="Verdana"/>
                <a:cs typeface="Verdana"/>
              </a:rPr>
              <a:t>frame</a:t>
            </a:r>
            <a:r>
              <a:rPr sz="2000" spc="-5" dirty="0">
                <a:solidFill>
                  <a:srgbClr val="FFFFFF"/>
                </a:solidFill>
                <a:latin typeface="Times New Roman"/>
                <a:cs typeface="Times New Roman"/>
              </a:rPr>
              <a:t> </a:t>
            </a:r>
            <a:r>
              <a:rPr sz="2000" dirty="0">
                <a:solidFill>
                  <a:srgbClr val="FFFFFF"/>
                </a:solidFill>
                <a:latin typeface="Verdana"/>
                <a:cs typeface="Verdana"/>
              </a:rPr>
              <a:t>at</a:t>
            </a:r>
            <a:r>
              <a:rPr sz="2000" spc="-45" dirty="0">
                <a:solidFill>
                  <a:srgbClr val="FFFFFF"/>
                </a:solidFill>
                <a:latin typeface="Times New Roman"/>
                <a:cs typeface="Times New Roman"/>
              </a:rPr>
              <a:t> </a:t>
            </a:r>
            <a:r>
              <a:rPr sz="2000" spc="120" dirty="0">
                <a:solidFill>
                  <a:srgbClr val="FFFFFF"/>
                </a:solidFill>
                <a:latin typeface="Verdana"/>
                <a:cs typeface="Verdana"/>
              </a:rPr>
              <a:t>each</a:t>
            </a:r>
            <a:r>
              <a:rPr sz="2000" spc="30" dirty="0">
                <a:solidFill>
                  <a:srgbClr val="FFFFFF"/>
                </a:solidFill>
                <a:latin typeface="Times New Roman"/>
                <a:cs typeface="Times New Roman"/>
              </a:rPr>
              <a:t> </a:t>
            </a:r>
            <a:r>
              <a:rPr sz="2000" spc="-10" dirty="0">
                <a:solidFill>
                  <a:srgbClr val="FFFFFF"/>
                </a:solidFill>
                <a:latin typeface="Verdana"/>
                <a:cs typeface="Verdana"/>
              </a:rPr>
              <a:t>slot.</a:t>
            </a:r>
            <a:endParaRPr sz="2000">
              <a:latin typeface="Verdana"/>
              <a:cs typeface="Verdana"/>
            </a:endParaRPr>
          </a:p>
          <a:p>
            <a:pPr marL="354330" marR="266065" indent="-342265">
              <a:lnSpc>
                <a:spcPct val="100000"/>
              </a:lnSpc>
              <a:spcBef>
                <a:spcPts val="1010"/>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70" dirty="0">
                <a:solidFill>
                  <a:srgbClr val="FFFFFF"/>
                </a:solidFill>
                <a:latin typeface="Verdana"/>
                <a:cs typeface="Verdana"/>
              </a:rPr>
              <a:t>Also,</a:t>
            </a:r>
            <a:r>
              <a:rPr sz="2000" spc="-5" dirty="0">
                <a:solidFill>
                  <a:srgbClr val="FFFFFF"/>
                </a:solidFill>
                <a:latin typeface="Times New Roman"/>
                <a:cs typeface="Times New Roman"/>
              </a:rPr>
              <a:t> </a:t>
            </a:r>
            <a:r>
              <a:rPr sz="2000" dirty="0">
                <a:solidFill>
                  <a:srgbClr val="FFFFFF"/>
                </a:solidFill>
                <a:latin typeface="Verdana"/>
                <a:cs typeface="Verdana"/>
              </a:rPr>
              <a:t>the</a:t>
            </a:r>
            <a:r>
              <a:rPr sz="2000" spc="35" dirty="0">
                <a:solidFill>
                  <a:srgbClr val="FFFFFF"/>
                </a:solidFill>
                <a:latin typeface="Times New Roman"/>
                <a:cs typeface="Times New Roman"/>
              </a:rPr>
              <a:t> </a:t>
            </a:r>
            <a:r>
              <a:rPr sz="2000" spc="-80" dirty="0">
                <a:solidFill>
                  <a:srgbClr val="FFFFFF"/>
                </a:solidFill>
                <a:latin typeface="Verdana"/>
                <a:cs typeface="Verdana"/>
              </a:rPr>
              <a:t>stations</a:t>
            </a:r>
            <a:r>
              <a:rPr sz="2000" spc="-85" dirty="0">
                <a:solidFill>
                  <a:srgbClr val="FFFFFF"/>
                </a:solidFill>
                <a:latin typeface="Times New Roman"/>
                <a:cs typeface="Times New Roman"/>
              </a:rPr>
              <a:t> </a:t>
            </a:r>
            <a:r>
              <a:rPr sz="2000" spc="65" dirty="0">
                <a:solidFill>
                  <a:srgbClr val="FFFFFF"/>
                </a:solidFill>
                <a:latin typeface="Verdana"/>
                <a:cs typeface="Verdana"/>
              </a:rPr>
              <a:t>cannot</a:t>
            </a:r>
            <a:r>
              <a:rPr sz="2000" spc="-90" dirty="0">
                <a:solidFill>
                  <a:srgbClr val="FFFFFF"/>
                </a:solidFill>
                <a:latin typeface="Times New Roman"/>
                <a:cs typeface="Times New Roman"/>
              </a:rPr>
              <a:t> </a:t>
            </a:r>
            <a:r>
              <a:rPr sz="2000" spc="-105" dirty="0">
                <a:solidFill>
                  <a:srgbClr val="FFFFFF"/>
                </a:solidFill>
                <a:latin typeface="Verdana"/>
                <a:cs typeface="Verdana"/>
              </a:rPr>
              <a:t>transmit</a:t>
            </a:r>
            <a:r>
              <a:rPr sz="2000" spc="-35" dirty="0">
                <a:solidFill>
                  <a:srgbClr val="FFFFFF"/>
                </a:solidFill>
                <a:latin typeface="Times New Roman"/>
                <a:cs typeface="Times New Roman"/>
              </a:rPr>
              <a:t> </a:t>
            </a:r>
            <a:r>
              <a:rPr sz="2000" dirty="0">
                <a:solidFill>
                  <a:srgbClr val="FFFFFF"/>
                </a:solidFill>
                <a:latin typeface="Verdana"/>
                <a:cs typeface="Verdana"/>
              </a:rPr>
              <a:t>at</a:t>
            </a:r>
            <a:r>
              <a:rPr sz="2000" dirty="0">
                <a:solidFill>
                  <a:srgbClr val="FFFFFF"/>
                </a:solidFill>
                <a:latin typeface="Times New Roman"/>
                <a:cs typeface="Times New Roman"/>
              </a:rPr>
              <a:t> </a:t>
            </a:r>
            <a:r>
              <a:rPr sz="2000" dirty="0">
                <a:solidFill>
                  <a:srgbClr val="FFFFFF"/>
                </a:solidFill>
                <a:latin typeface="Verdana"/>
                <a:cs typeface="Verdana"/>
              </a:rPr>
              <a:t>any</a:t>
            </a:r>
            <a:r>
              <a:rPr sz="2000" spc="-15" dirty="0">
                <a:solidFill>
                  <a:srgbClr val="FFFFFF"/>
                </a:solidFill>
                <a:latin typeface="Times New Roman"/>
                <a:cs typeface="Times New Roman"/>
              </a:rPr>
              <a:t> </a:t>
            </a:r>
            <a:r>
              <a:rPr sz="2000" spc="-25" dirty="0">
                <a:solidFill>
                  <a:srgbClr val="FFFFFF"/>
                </a:solidFill>
                <a:latin typeface="Verdana"/>
                <a:cs typeface="Verdana"/>
              </a:rPr>
              <a:t>time</a:t>
            </a:r>
            <a:r>
              <a:rPr sz="2000" spc="-10" dirty="0">
                <a:solidFill>
                  <a:srgbClr val="FFFFFF"/>
                </a:solidFill>
                <a:latin typeface="Times New Roman"/>
                <a:cs typeface="Times New Roman"/>
              </a:rPr>
              <a:t> </a:t>
            </a:r>
            <a:r>
              <a:rPr sz="2000" dirty="0">
                <a:solidFill>
                  <a:srgbClr val="FFFFFF"/>
                </a:solidFill>
                <a:latin typeface="Verdana"/>
                <a:cs typeface="Verdana"/>
              </a:rPr>
              <a:t>whenever</a:t>
            </a:r>
            <a:r>
              <a:rPr sz="2000" spc="-25" dirty="0">
                <a:solidFill>
                  <a:srgbClr val="FFFFFF"/>
                </a:solidFill>
                <a:latin typeface="Times New Roman"/>
                <a:cs typeface="Times New Roman"/>
              </a:rPr>
              <a:t> </a:t>
            </a:r>
            <a:r>
              <a:rPr sz="2000" spc="165" dirty="0">
                <a:solidFill>
                  <a:srgbClr val="FFFFFF"/>
                </a:solidFill>
                <a:latin typeface="Verdana"/>
                <a:cs typeface="Verdana"/>
              </a:rPr>
              <a:t>a</a:t>
            </a:r>
            <a:r>
              <a:rPr sz="2000" spc="25" dirty="0">
                <a:solidFill>
                  <a:srgbClr val="FFFFFF"/>
                </a:solidFill>
                <a:latin typeface="Times New Roman"/>
                <a:cs typeface="Times New Roman"/>
              </a:rPr>
              <a:t> </a:t>
            </a:r>
            <a:r>
              <a:rPr sz="2000" spc="-10" dirty="0">
                <a:solidFill>
                  <a:srgbClr val="FFFFFF"/>
                </a:solidFill>
                <a:latin typeface="Verdana"/>
                <a:cs typeface="Verdana"/>
              </a:rPr>
              <a:t>frame</a:t>
            </a:r>
            <a:r>
              <a:rPr sz="2000" spc="-55" dirty="0">
                <a:solidFill>
                  <a:srgbClr val="FFFFFF"/>
                </a:solidFill>
                <a:latin typeface="Times New Roman"/>
                <a:cs typeface="Times New Roman"/>
              </a:rPr>
              <a:t> </a:t>
            </a:r>
            <a:r>
              <a:rPr sz="2000" spc="-25" dirty="0">
                <a:solidFill>
                  <a:srgbClr val="FFFFFF"/>
                </a:solidFill>
                <a:latin typeface="Verdana"/>
                <a:cs typeface="Verdana"/>
              </a:rPr>
              <a:t>is</a:t>
            </a:r>
            <a:r>
              <a:rPr sz="2000" spc="-25" dirty="0">
                <a:solidFill>
                  <a:srgbClr val="FFFFFF"/>
                </a:solidFill>
                <a:latin typeface="Times New Roman"/>
                <a:cs typeface="Times New Roman"/>
              </a:rPr>
              <a:t> </a:t>
            </a:r>
            <a:r>
              <a:rPr sz="2000" dirty="0">
                <a:solidFill>
                  <a:srgbClr val="FFFFFF"/>
                </a:solidFill>
                <a:latin typeface="Verdana"/>
                <a:cs typeface="Verdana"/>
              </a:rPr>
              <a:t>available.</a:t>
            </a:r>
            <a:r>
              <a:rPr sz="2000" spc="-125" dirty="0">
                <a:solidFill>
                  <a:srgbClr val="FFFFFF"/>
                </a:solidFill>
                <a:latin typeface="Times New Roman"/>
                <a:cs typeface="Times New Roman"/>
              </a:rPr>
              <a:t> </a:t>
            </a:r>
            <a:r>
              <a:rPr sz="2000" spc="-100" dirty="0">
                <a:solidFill>
                  <a:srgbClr val="FFFFFF"/>
                </a:solidFill>
                <a:latin typeface="Verdana"/>
                <a:cs typeface="Verdana"/>
              </a:rPr>
              <a:t>They</a:t>
            </a:r>
            <a:r>
              <a:rPr sz="2000" spc="-15" dirty="0">
                <a:solidFill>
                  <a:srgbClr val="FFFFFF"/>
                </a:solidFill>
                <a:latin typeface="Times New Roman"/>
                <a:cs typeface="Times New Roman"/>
              </a:rPr>
              <a:t> </a:t>
            </a:r>
            <a:r>
              <a:rPr sz="2000" spc="-30" dirty="0">
                <a:solidFill>
                  <a:srgbClr val="FFFFFF"/>
                </a:solidFill>
                <a:latin typeface="Verdana"/>
                <a:cs typeface="Verdana"/>
              </a:rPr>
              <a:t>should</a:t>
            </a:r>
            <a:r>
              <a:rPr sz="2000" spc="-80" dirty="0">
                <a:solidFill>
                  <a:srgbClr val="FFFFFF"/>
                </a:solidFill>
                <a:latin typeface="Times New Roman"/>
                <a:cs typeface="Times New Roman"/>
              </a:rPr>
              <a:t> </a:t>
            </a:r>
            <a:r>
              <a:rPr sz="2000" dirty="0">
                <a:solidFill>
                  <a:srgbClr val="FFFFFF"/>
                </a:solidFill>
                <a:latin typeface="Verdana"/>
                <a:cs typeface="Verdana"/>
              </a:rPr>
              <a:t>wait</a:t>
            </a:r>
            <a:r>
              <a:rPr sz="2000" spc="-45" dirty="0">
                <a:solidFill>
                  <a:srgbClr val="FFFFFF"/>
                </a:solidFill>
                <a:latin typeface="Times New Roman"/>
                <a:cs typeface="Times New Roman"/>
              </a:rPr>
              <a:t> </a:t>
            </a:r>
            <a:r>
              <a:rPr sz="2000" spc="-20" dirty="0">
                <a:solidFill>
                  <a:srgbClr val="FFFFFF"/>
                </a:solidFill>
                <a:latin typeface="Verdana"/>
                <a:cs typeface="Verdana"/>
              </a:rPr>
              <a:t>for</a:t>
            </a:r>
            <a:r>
              <a:rPr sz="2000" spc="25" dirty="0">
                <a:solidFill>
                  <a:srgbClr val="FFFFFF"/>
                </a:solidFill>
                <a:latin typeface="Times New Roman"/>
                <a:cs typeface="Times New Roman"/>
              </a:rPr>
              <a:t> </a:t>
            </a:r>
            <a:r>
              <a:rPr sz="2000" dirty="0">
                <a:solidFill>
                  <a:srgbClr val="FFFFFF"/>
                </a:solidFill>
                <a:latin typeface="Verdana"/>
                <a:cs typeface="Verdana"/>
              </a:rPr>
              <a:t>the</a:t>
            </a:r>
            <a:r>
              <a:rPr sz="2000" spc="-5" dirty="0">
                <a:solidFill>
                  <a:srgbClr val="FFFFFF"/>
                </a:solidFill>
                <a:latin typeface="Times New Roman"/>
                <a:cs typeface="Times New Roman"/>
              </a:rPr>
              <a:t> </a:t>
            </a:r>
            <a:r>
              <a:rPr sz="2000" dirty="0">
                <a:solidFill>
                  <a:srgbClr val="FFFFFF"/>
                </a:solidFill>
                <a:latin typeface="Verdana"/>
                <a:cs typeface="Verdana"/>
              </a:rPr>
              <a:t>beginning</a:t>
            </a:r>
            <a:r>
              <a:rPr sz="2000" spc="-135" dirty="0">
                <a:solidFill>
                  <a:srgbClr val="FFFFFF"/>
                </a:solidFill>
                <a:latin typeface="Times New Roman"/>
                <a:cs typeface="Times New Roman"/>
              </a:rPr>
              <a:t> </a:t>
            </a:r>
            <a:r>
              <a:rPr sz="2000" dirty="0">
                <a:solidFill>
                  <a:srgbClr val="FFFFFF"/>
                </a:solidFill>
                <a:latin typeface="Verdana"/>
                <a:cs typeface="Verdana"/>
              </a:rPr>
              <a:t>of</a:t>
            </a:r>
            <a:r>
              <a:rPr sz="2000" dirty="0">
                <a:solidFill>
                  <a:srgbClr val="FFFFFF"/>
                </a:solidFill>
                <a:latin typeface="Times New Roman"/>
                <a:cs typeface="Times New Roman"/>
              </a:rPr>
              <a:t> </a:t>
            </a:r>
            <a:r>
              <a:rPr sz="2000" dirty="0">
                <a:solidFill>
                  <a:srgbClr val="FFFFFF"/>
                </a:solidFill>
                <a:latin typeface="Verdana"/>
                <a:cs typeface="Verdana"/>
              </a:rPr>
              <a:t>the</a:t>
            </a:r>
            <a:r>
              <a:rPr sz="2000" spc="-10" dirty="0">
                <a:solidFill>
                  <a:srgbClr val="FFFFFF"/>
                </a:solidFill>
                <a:latin typeface="Times New Roman"/>
                <a:cs typeface="Times New Roman"/>
              </a:rPr>
              <a:t> </a:t>
            </a:r>
            <a:r>
              <a:rPr sz="2000" spc="-50" dirty="0">
                <a:solidFill>
                  <a:srgbClr val="FFFFFF"/>
                </a:solidFill>
                <a:latin typeface="Verdana"/>
                <a:cs typeface="Verdana"/>
              </a:rPr>
              <a:t>next</a:t>
            </a:r>
            <a:r>
              <a:rPr sz="2000" dirty="0">
                <a:solidFill>
                  <a:srgbClr val="FFFFFF"/>
                </a:solidFill>
                <a:latin typeface="Times New Roman"/>
                <a:cs typeface="Times New Roman"/>
              </a:rPr>
              <a:t> </a:t>
            </a:r>
            <a:r>
              <a:rPr sz="2000" spc="-10" dirty="0">
                <a:solidFill>
                  <a:srgbClr val="FFFFFF"/>
                </a:solidFill>
                <a:latin typeface="Verdana"/>
                <a:cs typeface="Verdana"/>
              </a:rPr>
              <a:t>slot.</a:t>
            </a:r>
            <a:endParaRPr sz="2000">
              <a:latin typeface="Verdana"/>
              <a:cs typeface="Verdana"/>
            </a:endParaRPr>
          </a:p>
          <a:p>
            <a:pPr marL="354330" marR="533400" indent="-342265">
              <a:lnSpc>
                <a:spcPct val="100000"/>
              </a:lnSpc>
              <a:spcBef>
                <a:spcPts val="1015"/>
              </a:spcBef>
              <a:tabLst>
                <a:tab pos="353695" algn="l"/>
              </a:tabLst>
            </a:pPr>
            <a:r>
              <a:rPr sz="1550" spc="95" dirty="0">
                <a:solidFill>
                  <a:srgbClr val="89D0D6"/>
                </a:solidFill>
                <a:latin typeface="Lucida Sans Unicode"/>
                <a:cs typeface="Lucida Sans Unicode"/>
              </a:rPr>
              <a:t>▶</a:t>
            </a:r>
            <a:r>
              <a:rPr sz="1550" dirty="0">
                <a:solidFill>
                  <a:srgbClr val="89D0D6"/>
                </a:solidFill>
                <a:latin typeface="Lucida Sans Unicode"/>
                <a:cs typeface="Lucida Sans Unicode"/>
              </a:rPr>
              <a:t>	</a:t>
            </a:r>
            <a:r>
              <a:rPr sz="2000" spc="-30" dirty="0">
                <a:solidFill>
                  <a:srgbClr val="FFFFFF"/>
                </a:solidFill>
                <a:latin typeface="Verdana"/>
                <a:cs typeface="Verdana"/>
              </a:rPr>
              <a:t>However,</a:t>
            </a:r>
            <a:r>
              <a:rPr sz="2000" spc="-85" dirty="0">
                <a:solidFill>
                  <a:srgbClr val="FFFFFF"/>
                </a:solidFill>
                <a:latin typeface="Times New Roman"/>
                <a:cs typeface="Times New Roman"/>
              </a:rPr>
              <a:t> </a:t>
            </a:r>
            <a:r>
              <a:rPr sz="2000" spc="-10" dirty="0">
                <a:solidFill>
                  <a:srgbClr val="FFFFFF"/>
                </a:solidFill>
                <a:latin typeface="Verdana"/>
                <a:cs typeface="Verdana"/>
              </a:rPr>
              <a:t>there</a:t>
            </a:r>
            <a:r>
              <a:rPr sz="2000" dirty="0">
                <a:solidFill>
                  <a:srgbClr val="FFFFFF"/>
                </a:solidFill>
                <a:latin typeface="Times New Roman"/>
                <a:cs typeface="Times New Roman"/>
              </a:rPr>
              <a:t> </a:t>
            </a:r>
            <a:r>
              <a:rPr sz="2000" spc="-170" dirty="0">
                <a:solidFill>
                  <a:srgbClr val="FFFFFF"/>
                </a:solidFill>
                <a:latin typeface="Verdana"/>
                <a:cs typeface="Verdana"/>
              </a:rPr>
              <a:t>still</a:t>
            </a:r>
            <a:r>
              <a:rPr sz="2000" spc="-45" dirty="0">
                <a:solidFill>
                  <a:srgbClr val="FFFFFF"/>
                </a:solidFill>
                <a:latin typeface="Times New Roman"/>
                <a:cs typeface="Times New Roman"/>
              </a:rPr>
              <a:t> </a:t>
            </a:r>
            <a:r>
              <a:rPr sz="2000" spc="125" dirty="0">
                <a:solidFill>
                  <a:srgbClr val="FFFFFF"/>
                </a:solidFill>
                <a:latin typeface="Verdana"/>
                <a:cs typeface="Verdana"/>
              </a:rPr>
              <a:t>can</a:t>
            </a:r>
            <a:r>
              <a:rPr sz="2000" spc="30" dirty="0">
                <a:solidFill>
                  <a:srgbClr val="FFFFFF"/>
                </a:solidFill>
                <a:latin typeface="Times New Roman"/>
                <a:cs typeface="Times New Roman"/>
              </a:rPr>
              <a:t> </a:t>
            </a:r>
            <a:r>
              <a:rPr sz="2000" spc="125" dirty="0">
                <a:solidFill>
                  <a:srgbClr val="FFFFFF"/>
                </a:solidFill>
                <a:latin typeface="Verdana"/>
                <a:cs typeface="Verdana"/>
              </a:rPr>
              <a:t>be</a:t>
            </a:r>
            <a:r>
              <a:rPr sz="2000" dirty="0">
                <a:solidFill>
                  <a:srgbClr val="FFFFFF"/>
                </a:solidFill>
                <a:latin typeface="Times New Roman"/>
                <a:cs typeface="Times New Roman"/>
              </a:rPr>
              <a:t> </a:t>
            </a:r>
            <a:r>
              <a:rPr sz="2000" spc="-75" dirty="0">
                <a:solidFill>
                  <a:srgbClr val="FFFFFF"/>
                </a:solidFill>
                <a:latin typeface="Verdana"/>
                <a:cs typeface="Verdana"/>
              </a:rPr>
              <a:t>collisions.</a:t>
            </a:r>
            <a:r>
              <a:rPr sz="2000" spc="-100" dirty="0">
                <a:solidFill>
                  <a:srgbClr val="FFFFFF"/>
                </a:solidFill>
                <a:latin typeface="Times New Roman"/>
                <a:cs typeface="Times New Roman"/>
              </a:rPr>
              <a:t> </a:t>
            </a:r>
            <a:r>
              <a:rPr sz="2000" spc="-200" dirty="0">
                <a:solidFill>
                  <a:srgbClr val="FFFFFF"/>
                </a:solidFill>
                <a:latin typeface="Verdana"/>
                <a:cs typeface="Verdana"/>
              </a:rPr>
              <a:t>If</a:t>
            </a:r>
            <a:r>
              <a:rPr sz="2000" spc="-30" dirty="0">
                <a:solidFill>
                  <a:srgbClr val="FFFFFF"/>
                </a:solidFill>
                <a:latin typeface="Times New Roman"/>
                <a:cs typeface="Times New Roman"/>
              </a:rPr>
              <a:t> </a:t>
            </a:r>
            <a:r>
              <a:rPr sz="2000" dirty="0">
                <a:solidFill>
                  <a:srgbClr val="FFFFFF"/>
                </a:solidFill>
                <a:latin typeface="Verdana"/>
                <a:cs typeface="Verdana"/>
              </a:rPr>
              <a:t>more</a:t>
            </a:r>
            <a:r>
              <a:rPr sz="2000" spc="-50" dirty="0">
                <a:solidFill>
                  <a:srgbClr val="FFFFFF"/>
                </a:solidFill>
                <a:latin typeface="Times New Roman"/>
                <a:cs typeface="Times New Roman"/>
              </a:rPr>
              <a:t> </a:t>
            </a:r>
            <a:r>
              <a:rPr sz="2000" dirty="0">
                <a:solidFill>
                  <a:srgbClr val="FFFFFF"/>
                </a:solidFill>
                <a:latin typeface="Verdana"/>
                <a:cs typeface="Verdana"/>
              </a:rPr>
              <a:t>than</a:t>
            </a:r>
            <a:r>
              <a:rPr sz="2000" spc="-20" dirty="0">
                <a:solidFill>
                  <a:srgbClr val="FFFFFF"/>
                </a:solidFill>
                <a:latin typeface="Times New Roman"/>
                <a:cs typeface="Times New Roman"/>
              </a:rPr>
              <a:t> </a:t>
            </a:r>
            <a:r>
              <a:rPr sz="2000" spc="70" dirty="0">
                <a:solidFill>
                  <a:srgbClr val="FFFFFF"/>
                </a:solidFill>
                <a:latin typeface="Verdana"/>
                <a:cs typeface="Verdana"/>
              </a:rPr>
              <a:t>one</a:t>
            </a:r>
            <a:r>
              <a:rPr sz="2000" spc="-45" dirty="0">
                <a:solidFill>
                  <a:srgbClr val="FFFFFF"/>
                </a:solidFill>
                <a:latin typeface="Times New Roman"/>
                <a:cs typeface="Times New Roman"/>
              </a:rPr>
              <a:t> </a:t>
            </a:r>
            <a:r>
              <a:rPr sz="2000" spc="-10" dirty="0">
                <a:solidFill>
                  <a:srgbClr val="FFFFFF"/>
                </a:solidFill>
                <a:latin typeface="Verdana"/>
                <a:cs typeface="Verdana"/>
              </a:rPr>
              <a:t>frame</a:t>
            </a:r>
            <a:r>
              <a:rPr sz="2000" spc="-10" dirty="0">
                <a:solidFill>
                  <a:srgbClr val="FFFFFF"/>
                </a:solidFill>
                <a:latin typeface="Times New Roman"/>
                <a:cs typeface="Times New Roman"/>
              </a:rPr>
              <a:t> </a:t>
            </a:r>
            <a:r>
              <a:rPr sz="2000" spc="-120" dirty="0">
                <a:solidFill>
                  <a:srgbClr val="FFFFFF"/>
                </a:solidFill>
                <a:latin typeface="Verdana"/>
                <a:cs typeface="Verdana"/>
              </a:rPr>
              <a:t>transmits</a:t>
            </a:r>
            <a:r>
              <a:rPr sz="2000" spc="-5" dirty="0">
                <a:solidFill>
                  <a:srgbClr val="FFFFFF"/>
                </a:solidFill>
                <a:latin typeface="Times New Roman"/>
                <a:cs typeface="Times New Roman"/>
              </a:rPr>
              <a:t> </a:t>
            </a:r>
            <a:r>
              <a:rPr sz="2000" dirty="0">
                <a:solidFill>
                  <a:srgbClr val="FFFFFF"/>
                </a:solidFill>
                <a:latin typeface="Verdana"/>
                <a:cs typeface="Verdana"/>
              </a:rPr>
              <a:t>at</a:t>
            </a:r>
            <a:r>
              <a:rPr sz="2000" spc="60" dirty="0">
                <a:solidFill>
                  <a:srgbClr val="FFFFFF"/>
                </a:solidFill>
                <a:latin typeface="Times New Roman"/>
                <a:cs typeface="Times New Roman"/>
              </a:rPr>
              <a:t> </a:t>
            </a:r>
            <a:r>
              <a:rPr sz="2000" dirty="0">
                <a:solidFill>
                  <a:srgbClr val="FFFFFF"/>
                </a:solidFill>
                <a:latin typeface="Verdana"/>
                <a:cs typeface="Verdana"/>
              </a:rPr>
              <a:t>the</a:t>
            </a:r>
            <a:r>
              <a:rPr sz="2000" spc="55" dirty="0">
                <a:solidFill>
                  <a:srgbClr val="FFFFFF"/>
                </a:solidFill>
                <a:latin typeface="Times New Roman"/>
                <a:cs typeface="Times New Roman"/>
              </a:rPr>
              <a:t> </a:t>
            </a:r>
            <a:r>
              <a:rPr sz="2000" dirty="0">
                <a:solidFill>
                  <a:srgbClr val="FFFFFF"/>
                </a:solidFill>
                <a:latin typeface="Verdana"/>
                <a:cs typeface="Verdana"/>
              </a:rPr>
              <a:t>beginning</a:t>
            </a:r>
            <a:r>
              <a:rPr sz="2000" spc="-105" dirty="0">
                <a:solidFill>
                  <a:srgbClr val="FFFFFF"/>
                </a:solidFill>
                <a:latin typeface="Times New Roman"/>
                <a:cs typeface="Times New Roman"/>
              </a:rPr>
              <a:t> </a:t>
            </a:r>
            <a:r>
              <a:rPr sz="2000" dirty="0">
                <a:solidFill>
                  <a:srgbClr val="FFFFFF"/>
                </a:solidFill>
                <a:latin typeface="Verdana"/>
                <a:cs typeface="Verdana"/>
              </a:rPr>
              <a:t>of</a:t>
            </a:r>
            <a:r>
              <a:rPr sz="2000" spc="60" dirty="0">
                <a:solidFill>
                  <a:srgbClr val="FFFFFF"/>
                </a:solidFill>
                <a:latin typeface="Times New Roman"/>
                <a:cs typeface="Times New Roman"/>
              </a:rPr>
              <a:t> </a:t>
            </a:r>
            <a:r>
              <a:rPr sz="2000" spc="165" dirty="0">
                <a:solidFill>
                  <a:srgbClr val="FFFFFF"/>
                </a:solidFill>
                <a:latin typeface="Verdana"/>
                <a:cs typeface="Verdana"/>
              </a:rPr>
              <a:t>a</a:t>
            </a:r>
            <a:r>
              <a:rPr sz="2000" spc="90" dirty="0">
                <a:solidFill>
                  <a:srgbClr val="FFFFFF"/>
                </a:solidFill>
                <a:latin typeface="Times New Roman"/>
                <a:cs typeface="Times New Roman"/>
              </a:rPr>
              <a:t> </a:t>
            </a:r>
            <a:r>
              <a:rPr sz="2000" spc="-114" dirty="0">
                <a:solidFill>
                  <a:srgbClr val="FFFFFF"/>
                </a:solidFill>
                <a:latin typeface="Verdana"/>
                <a:cs typeface="Verdana"/>
              </a:rPr>
              <a:t>slot,</a:t>
            </a:r>
            <a:r>
              <a:rPr sz="2000" spc="35" dirty="0">
                <a:solidFill>
                  <a:srgbClr val="FFFFFF"/>
                </a:solidFill>
                <a:latin typeface="Times New Roman"/>
                <a:cs typeface="Times New Roman"/>
              </a:rPr>
              <a:t> </a:t>
            </a:r>
            <a:r>
              <a:rPr sz="2000" spc="-70" dirty="0">
                <a:solidFill>
                  <a:srgbClr val="FFFFFF"/>
                </a:solidFill>
                <a:latin typeface="Verdana"/>
                <a:cs typeface="Verdana"/>
              </a:rPr>
              <a:t>collisions</a:t>
            </a:r>
            <a:r>
              <a:rPr sz="2000" spc="-50" dirty="0">
                <a:solidFill>
                  <a:srgbClr val="FFFFFF"/>
                </a:solidFill>
                <a:latin typeface="Times New Roman"/>
                <a:cs typeface="Times New Roman"/>
              </a:rPr>
              <a:t> </a:t>
            </a:r>
            <a:r>
              <a:rPr sz="2000" dirty="0">
                <a:solidFill>
                  <a:srgbClr val="FFFFFF"/>
                </a:solidFill>
                <a:latin typeface="Verdana"/>
                <a:cs typeface="Verdana"/>
              </a:rPr>
              <a:t>occur.</a:t>
            </a:r>
            <a:r>
              <a:rPr sz="2000" spc="-10" dirty="0">
                <a:solidFill>
                  <a:srgbClr val="FFFFFF"/>
                </a:solidFill>
                <a:latin typeface="Times New Roman"/>
                <a:cs typeface="Times New Roman"/>
              </a:rPr>
              <a:t> </a:t>
            </a:r>
            <a:r>
              <a:rPr sz="2000" spc="-85" dirty="0">
                <a:solidFill>
                  <a:srgbClr val="FFFFFF"/>
                </a:solidFill>
                <a:latin typeface="Verdana"/>
                <a:cs typeface="Verdana"/>
              </a:rPr>
              <a:t>The</a:t>
            </a:r>
            <a:r>
              <a:rPr sz="2000" spc="55" dirty="0">
                <a:solidFill>
                  <a:srgbClr val="FFFFFF"/>
                </a:solidFill>
                <a:latin typeface="Times New Roman"/>
                <a:cs typeface="Times New Roman"/>
              </a:rPr>
              <a:t> </a:t>
            </a:r>
            <a:r>
              <a:rPr sz="2000" spc="-10" dirty="0">
                <a:solidFill>
                  <a:srgbClr val="FFFFFF"/>
                </a:solidFill>
                <a:latin typeface="Verdana"/>
                <a:cs typeface="Verdana"/>
              </a:rPr>
              <a:t>collision</a:t>
            </a:r>
            <a:r>
              <a:rPr sz="2000" spc="-10" dirty="0">
                <a:solidFill>
                  <a:srgbClr val="FFFFFF"/>
                </a:solidFill>
                <a:latin typeface="Times New Roman"/>
                <a:cs typeface="Times New Roman"/>
              </a:rPr>
              <a:t> </a:t>
            </a:r>
            <a:r>
              <a:rPr sz="2000" spc="-20" dirty="0">
                <a:solidFill>
                  <a:srgbClr val="FFFFFF"/>
                </a:solidFill>
                <a:latin typeface="Verdana"/>
                <a:cs typeface="Verdana"/>
              </a:rPr>
              <a:t>duration</a:t>
            </a:r>
            <a:r>
              <a:rPr sz="2000" spc="-105" dirty="0">
                <a:solidFill>
                  <a:srgbClr val="FFFFFF"/>
                </a:solidFill>
                <a:latin typeface="Times New Roman"/>
                <a:cs typeface="Times New Roman"/>
              </a:rPr>
              <a:t> </a:t>
            </a:r>
            <a:r>
              <a:rPr sz="2000" spc="-200" dirty="0">
                <a:solidFill>
                  <a:srgbClr val="FFFFFF"/>
                </a:solidFill>
                <a:latin typeface="Verdana"/>
                <a:cs typeface="Verdana"/>
              </a:rPr>
              <a:t>is</a:t>
            </a:r>
            <a:r>
              <a:rPr sz="2000" spc="-40" dirty="0">
                <a:solidFill>
                  <a:srgbClr val="FFFFFF"/>
                </a:solidFill>
                <a:latin typeface="Times New Roman"/>
                <a:cs typeface="Times New Roman"/>
              </a:rPr>
              <a:t> </a:t>
            </a:r>
            <a:r>
              <a:rPr sz="2000" dirty="0">
                <a:solidFill>
                  <a:srgbClr val="FFFFFF"/>
                </a:solidFill>
                <a:latin typeface="Verdana"/>
                <a:cs typeface="Verdana"/>
              </a:rPr>
              <a:t>1</a:t>
            </a:r>
            <a:r>
              <a:rPr sz="2000" spc="-40" dirty="0">
                <a:solidFill>
                  <a:srgbClr val="FFFFFF"/>
                </a:solidFill>
                <a:latin typeface="Times New Roman"/>
                <a:cs typeface="Times New Roman"/>
              </a:rPr>
              <a:t> </a:t>
            </a:r>
            <a:r>
              <a:rPr sz="2000" spc="-20" dirty="0">
                <a:solidFill>
                  <a:srgbClr val="FFFFFF"/>
                </a:solidFill>
                <a:latin typeface="Verdana"/>
                <a:cs typeface="Verdana"/>
              </a:rPr>
              <a:t>slot.</a:t>
            </a:r>
            <a:endParaRPr sz="2000">
              <a:latin typeface="Verdana"/>
              <a:cs typeface="Verdana"/>
            </a:endParaRPr>
          </a:p>
        </p:txBody>
      </p:sp>
      <p:grpSp>
        <p:nvGrpSpPr>
          <p:cNvPr id="4" name="object 4"/>
          <p:cNvGrpSpPr/>
          <p:nvPr/>
        </p:nvGrpSpPr>
        <p:grpSpPr>
          <a:xfrm>
            <a:off x="8318357" y="1551431"/>
            <a:ext cx="3874135" cy="4655185"/>
            <a:chOff x="8318357" y="1551431"/>
            <a:chExt cx="3874135" cy="4655185"/>
          </a:xfrm>
        </p:grpSpPr>
        <p:pic>
          <p:nvPicPr>
            <p:cNvPr id="5" name="object 5"/>
            <p:cNvPicPr/>
            <p:nvPr/>
          </p:nvPicPr>
          <p:blipFill>
            <a:blip r:embed="rId2" cstate="print"/>
            <a:stretch>
              <a:fillRect/>
            </a:stretch>
          </p:blipFill>
          <p:spPr>
            <a:xfrm>
              <a:off x="10781019" y="1551431"/>
              <a:ext cx="132466" cy="2070110"/>
            </a:xfrm>
            <a:prstGeom prst="rect">
              <a:avLst/>
            </a:prstGeom>
          </p:spPr>
        </p:pic>
        <p:pic>
          <p:nvPicPr>
            <p:cNvPr id="6" name="object 6"/>
            <p:cNvPicPr/>
            <p:nvPr/>
          </p:nvPicPr>
          <p:blipFill>
            <a:blip r:embed="rId3" cstate="print"/>
            <a:stretch>
              <a:fillRect/>
            </a:stretch>
          </p:blipFill>
          <p:spPr>
            <a:xfrm>
              <a:off x="8318357" y="3486848"/>
              <a:ext cx="3873642" cy="2719325"/>
            </a:xfrm>
            <a:prstGeom prst="rect">
              <a:avLst/>
            </a:prstGeom>
          </p:spPr>
        </p:pic>
      </p:grpSp>
      <p:sp>
        <p:nvSpPr>
          <p:cNvPr id="7" name="object 7"/>
          <p:cNvSpPr txBox="1"/>
          <p:nvPr/>
        </p:nvSpPr>
        <p:spPr>
          <a:xfrm>
            <a:off x="10565392" y="572841"/>
            <a:ext cx="416559" cy="450215"/>
          </a:xfrm>
          <a:prstGeom prst="rect">
            <a:avLst/>
          </a:prstGeom>
        </p:spPr>
        <p:txBody>
          <a:bodyPr vert="horz" wrap="square" lIns="0" tIns="17145" rIns="0" bIns="0" rtlCol="0">
            <a:spAutoFit/>
          </a:bodyPr>
          <a:lstStyle/>
          <a:p>
            <a:pPr marL="12700">
              <a:lnSpc>
                <a:spcPct val="100000"/>
              </a:lnSpc>
              <a:spcBef>
                <a:spcPts val="135"/>
              </a:spcBef>
            </a:pPr>
            <a:r>
              <a:rPr sz="2750" spc="-195" dirty="0">
                <a:solidFill>
                  <a:srgbClr val="FFFFFF"/>
                </a:solidFill>
                <a:latin typeface="Verdana"/>
                <a:cs typeface="Verdana"/>
              </a:rPr>
              <a:t>33</a:t>
            </a:r>
            <a:endParaRPr sz="2750">
              <a:latin typeface="Verdana"/>
              <a:cs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7BEDAB-5206-67E7-67DA-F01D3C9DF757}"/>
              </a:ext>
            </a:extLst>
          </p:cNvPr>
          <p:cNvSpPr>
            <a:spLocks noGrp="1"/>
          </p:cNvSpPr>
          <p:nvPr>
            <p:ph type="title"/>
          </p:nvPr>
        </p:nvSpPr>
        <p:spPr/>
        <p:txBody>
          <a:bodyPr/>
          <a:lstStyle/>
          <a:p>
            <a:r>
              <a:rPr lang="en-US" dirty="0"/>
              <a:t> </a:t>
            </a:r>
          </a:p>
        </p:txBody>
      </p:sp>
      <p:sp>
        <p:nvSpPr>
          <p:cNvPr id="5" name="Content Placeholder 4">
            <a:extLst>
              <a:ext uri="{FF2B5EF4-FFF2-40B4-BE49-F238E27FC236}">
                <a16:creationId xmlns:a16="http://schemas.microsoft.com/office/drawing/2014/main" id="{FD5B3204-A3EE-2C94-DBC3-EA068E5F2037}"/>
              </a:ext>
            </a:extLst>
          </p:cNvPr>
          <p:cNvSpPr>
            <a:spLocks noGrp="1"/>
          </p:cNvSpPr>
          <p:nvPr>
            <p:ph idx="1"/>
          </p:nvPr>
        </p:nvSpPr>
        <p:spPr/>
        <p:txBody>
          <a:bodyPr/>
          <a:lstStyle/>
          <a:p>
            <a:r>
              <a:rPr lang="en-US" dirty="0"/>
              <a:t>Numerical of ALOHA is already done in class</a:t>
            </a:r>
          </a:p>
        </p:txBody>
      </p:sp>
      <p:sp>
        <p:nvSpPr>
          <p:cNvPr id="3" name="Slide Number Placeholder 2">
            <a:extLst>
              <a:ext uri="{FF2B5EF4-FFF2-40B4-BE49-F238E27FC236}">
                <a16:creationId xmlns:a16="http://schemas.microsoft.com/office/drawing/2014/main" id="{1C5ACAC3-E9F8-B123-272C-C5703B14FD0E}"/>
              </a:ext>
            </a:extLst>
          </p:cNvPr>
          <p:cNvSpPr>
            <a:spLocks noGrp="1"/>
          </p:cNvSpPr>
          <p:nvPr>
            <p:ph type="sldNum" sz="quarter" idx="12"/>
          </p:nvPr>
        </p:nvSpPr>
        <p:spPr/>
        <p:txBody>
          <a:bodyPr/>
          <a:lstStyle/>
          <a:p>
            <a:fld id="{CC35A254-4A35-4A19-8176-D3942D5E59E5}" type="slidenum">
              <a:rPr lang="en-US" smtClean="0"/>
              <a:t>45</a:t>
            </a:fld>
            <a:endParaRPr lang="en-US"/>
          </a:p>
        </p:txBody>
      </p:sp>
    </p:spTree>
    <p:extLst>
      <p:ext uri="{BB962C8B-B14F-4D97-AF65-F5344CB8AC3E}">
        <p14:creationId xmlns:p14="http://schemas.microsoft.com/office/powerpoint/2010/main" val="10391299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E708-B48D-C59B-7479-0EB2AE4EE3FE}"/>
              </a:ext>
            </a:extLst>
          </p:cNvPr>
          <p:cNvSpPr>
            <a:spLocks noGrp="1"/>
          </p:cNvSpPr>
          <p:nvPr>
            <p:ph type="title"/>
          </p:nvPr>
        </p:nvSpPr>
        <p:spPr/>
        <p:txBody>
          <a:bodyPr/>
          <a:lstStyle/>
          <a:p>
            <a:r>
              <a:rPr lang="en-US" dirty="0"/>
              <a:t>Controlled Access</a:t>
            </a:r>
          </a:p>
        </p:txBody>
      </p:sp>
      <p:sp>
        <p:nvSpPr>
          <p:cNvPr id="3" name="Content Placeholder 2">
            <a:extLst>
              <a:ext uri="{FF2B5EF4-FFF2-40B4-BE49-F238E27FC236}">
                <a16:creationId xmlns:a16="http://schemas.microsoft.com/office/drawing/2014/main" id="{42D0C012-2A74-2917-03C8-D9389DD35827}"/>
              </a:ext>
            </a:extLst>
          </p:cNvPr>
          <p:cNvSpPr>
            <a:spLocks noGrp="1"/>
          </p:cNvSpPr>
          <p:nvPr>
            <p:ph idx="1"/>
          </p:nvPr>
        </p:nvSpPr>
        <p:spPr/>
        <p:txBody>
          <a:bodyPr>
            <a:normAutofit/>
          </a:bodyPr>
          <a:lstStyle/>
          <a:p>
            <a:pPr algn="l"/>
            <a:r>
              <a:rPr lang="en-US" b="0" i="0" u="none" strike="noStrike" baseline="0" dirty="0">
                <a:latin typeface="+mn-lt"/>
              </a:rPr>
              <a:t>In controlled access, the stations consult one another to find which station has the right to send. A station cannot send unless it has been authorized by other stations. </a:t>
            </a:r>
          </a:p>
          <a:p>
            <a:pPr algn="l"/>
            <a:r>
              <a:rPr lang="en-US" b="0" i="0" u="none" strike="noStrike" baseline="0" dirty="0">
                <a:latin typeface="+mn-lt"/>
              </a:rPr>
              <a:t>We discuss three popular controlled-access methods.</a:t>
            </a:r>
          </a:p>
          <a:p>
            <a:pPr algn="l"/>
            <a:r>
              <a:rPr lang="en-US" dirty="0">
                <a:latin typeface="+mn-lt"/>
              </a:rPr>
              <a:t>Reservation</a:t>
            </a:r>
          </a:p>
          <a:p>
            <a:pPr algn="l"/>
            <a:r>
              <a:rPr lang="en-US" dirty="0">
                <a:latin typeface="+mn-lt"/>
              </a:rPr>
              <a:t>Polling</a:t>
            </a:r>
          </a:p>
          <a:p>
            <a:pPr algn="l"/>
            <a:r>
              <a:rPr lang="en-US" dirty="0">
                <a:latin typeface="+mn-lt"/>
              </a:rPr>
              <a:t>Token Passing</a:t>
            </a:r>
          </a:p>
        </p:txBody>
      </p:sp>
      <p:sp>
        <p:nvSpPr>
          <p:cNvPr id="4" name="Slide Number Placeholder 3">
            <a:extLst>
              <a:ext uri="{FF2B5EF4-FFF2-40B4-BE49-F238E27FC236}">
                <a16:creationId xmlns:a16="http://schemas.microsoft.com/office/drawing/2014/main" id="{63C485D0-4CBE-572D-A399-9537CF4FF77D}"/>
              </a:ext>
            </a:extLst>
          </p:cNvPr>
          <p:cNvSpPr>
            <a:spLocks noGrp="1"/>
          </p:cNvSpPr>
          <p:nvPr>
            <p:ph type="sldNum" sz="quarter" idx="12"/>
          </p:nvPr>
        </p:nvSpPr>
        <p:spPr/>
        <p:txBody>
          <a:bodyPr/>
          <a:lstStyle/>
          <a:p>
            <a:fld id="{CC35A254-4A35-4A19-8176-D3942D5E59E5}" type="slidenum">
              <a:rPr lang="en-US" smtClean="0"/>
              <a:t>46</a:t>
            </a:fld>
            <a:endParaRPr lang="en-US"/>
          </a:p>
        </p:txBody>
      </p:sp>
    </p:spTree>
    <p:extLst>
      <p:ext uri="{BB962C8B-B14F-4D97-AF65-F5344CB8AC3E}">
        <p14:creationId xmlns:p14="http://schemas.microsoft.com/office/powerpoint/2010/main" val="1303841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F446-D2E4-8D24-8FE9-D26F3BF276F5}"/>
              </a:ext>
            </a:extLst>
          </p:cNvPr>
          <p:cNvSpPr>
            <a:spLocks noGrp="1"/>
          </p:cNvSpPr>
          <p:nvPr>
            <p:ph type="title"/>
          </p:nvPr>
        </p:nvSpPr>
        <p:spPr>
          <a:xfrm>
            <a:off x="0" y="0"/>
            <a:ext cx="9404723" cy="1400530"/>
          </a:xfrm>
        </p:spPr>
        <p:txBody>
          <a:bodyPr/>
          <a:lstStyle/>
          <a:p>
            <a:r>
              <a:rPr lang="en-US" dirty="0"/>
              <a:t>Reservation</a:t>
            </a:r>
          </a:p>
        </p:txBody>
      </p:sp>
      <p:sp>
        <p:nvSpPr>
          <p:cNvPr id="3" name="Content Placeholder 2">
            <a:extLst>
              <a:ext uri="{FF2B5EF4-FFF2-40B4-BE49-F238E27FC236}">
                <a16:creationId xmlns:a16="http://schemas.microsoft.com/office/drawing/2014/main" id="{82FCE37B-5F2A-0D22-E5E2-CB5114CDFCFC}"/>
              </a:ext>
            </a:extLst>
          </p:cNvPr>
          <p:cNvSpPr>
            <a:spLocks noGrp="1"/>
          </p:cNvSpPr>
          <p:nvPr>
            <p:ph idx="1"/>
          </p:nvPr>
        </p:nvSpPr>
        <p:spPr>
          <a:xfrm>
            <a:off x="109013" y="654088"/>
            <a:ext cx="8946541" cy="4195481"/>
          </a:xfrm>
        </p:spPr>
        <p:txBody>
          <a:bodyPr>
            <a:normAutofit/>
          </a:bodyPr>
          <a:lstStyle/>
          <a:p>
            <a:pPr algn="l"/>
            <a:r>
              <a:rPr lang="en-US" b="0" u="none" strike="noStrike" baseline="0" dirty="0">
                <a:latin typeface="+mn-lt"/>
              </a:rPr>
              <a:t>In the reservation method, a station needs to make a reservation before sending data.</a:t>
            </a:r>
          </a:p>
          <a:p>
            <a:pPr algn="l"/>
            <a:r>
              <a:rPr lang="en-US" b="0" u="none" strike="noStrike" baseline="0" dirty="0">
                <a:latin typeface="+mn-lt"/>
              </a:rPr>
              <a:t>Time is divided into intervals.  In each interval, a reservation frame precedes the data frames sent in that interval. </a:t>
            </a:r>
          </a:p>
          <a:p>
            <a:pPr algn="l"/>
            <a:r>
              <a:rPr lang="en-US" b="0" u="none" strike="noStrike" baseline="0" dirty="0">
                <a:latin typeface="+mn-lt"/>
              </a:rPr>
              <a:t>If there are N stations in the system, there are exactly N reservation mini slots in the reservation frame. Each mini slot belongs to a station. </a:t>
            </a:r>
          </a:p>
          <a:p>
            <a:pPr algn="l"/>
            <a:r>
              <a:rPr lang="en-US" b="0" u="none" strike="noStrike" baseline="0" dirty="0">
                <a:latin typeface="+mn-lt"/>
              </a:rPr>
              <a:t>When a station needs to send a data frame, it makes a reservation in its own mini slot. </a:t>
            </a:r>
          </a:p>
          <a:p>
            <a:pPr algn="l"/>
            <a:r>
              <a:rPr lang="en-US" b="0" u="none" strike="noStrike" baseline="0" dirty="0">
                <a:latin typeface="+mn-lt"/>
              </a:rPr>
              <a:t>The stations that have made reservations can send their data frames after the reservation frame.</a:t>
            </a:r>
            <a:endParaRPr lang="en-US" dirty="0">
              <a:latin typeface="+mn-lt"/>
            </a:endParaRPr>
          </a:p>
        </p:txBody>
      </p:sp>
      <p:sp>
        <p:nvSpPr>
          <p:cNvPr id="4" name="Slide Number Placeholder 3">
            <a:extLst>
              <a:ext uri="{FF2B5EF4-FFF2-40B4-BE49-F238E27FC236}">
                <a16:creationId xmlns:a16="http://schemas.microsoft.com/office/drawing/2014/main" id="{E3FF6066-8C1A-0819-B543-D6010DC7C97D}"/>
              </a:ext>
            </a:extLst>
          </p:cNvPr>
          <p:cNvSpPr>
            <a:spLocks noGrp="1"/>
          </p:cNvSpPr>
          <p:nvPr>
            <p:ph type="sldNum" sz="quarter" idx="12"/>
          </p:nvPr>
        </p:nvSpPr>
        <p:spPr/>
        <p:txBody>
          <a:bodyPr/>
          <a:lstStyle/>
          <a:p>
            <a:fld id="{CC35A254-4A35-4A19-8176-D3942D5E59E5}" type="slidenum">
              <a:rPr lang="en-US" smtClean="0"/>
              <a:t>47</a:t>
            </a:fld>
            <a:endParaRPr lang="en-US"/>
          </a:p>
        </p:txBody>
      </p:sp>
      <p:pic>
        <p:nvPicPr>
          <p:cNvPr id="6" name="Picture 5">
            <a:extLst>
              <a:ext uri="{FF2B5EF4-FFF2-40B4-BE49-F238E27FC236}">
                <a16:creationId xmlns:a16="http://schemas.microsoft.com/office/drawing/2014/main" id="{526A2B83-D85F-B7D3-AB67-956170394076}"/>
              </a:ext>
            </a:extLst>
          </p:cNvPr>
          <p:cNvPicPr>
            <a:picLocks noChangeAspect="1"/>
          </p:cNvPicPr>
          <p:nvPr/>
        </p:nvPicPr>
        <p:blipFill>
          <a:blip r:embed="rId2"/>
          <a:stretch>
            <a:fillRect/>
          </a:stretch>
        </p:blipFill>
        <p:spPr>
          <a:xfrm>
            <a:off x="2970312" y="4677336"/>
            <a:ext cx="7531971" cy="2009548"/>
          </a:xfrm>
          <a:prstGeom prst="rect">
            <a:avLst/>
          </a:prstGeom>
        </p:spPr>
      </p:pic>
    </p:spTree>
    <p:extLst>
      <p:ext uri="{BB962C8B-B14F-4D97-AF65-F5344CB8AC3E}">
        <p14:creationId xmlns:p14="http://schemas.microsoft.com/office/powerpoint/2010/main" val="26296262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F715-4F6F-DBC5-02E1-28B075084DA3}"/>
              </a:ext>
            </a:extLst>
          </p:cNvPr>
          <p:cNvSpPr>
            <a:spLocks noGrp="1"/>
          </p:cNvSpPr>
          <p:nvPr>
            <p:ph type="title"/>
          </p:nvPr>
        </p:nvSpPr>
        <p:spPr/>
        <p:txBody>
          <a:bodyPr/>
          <a:lstStyle/>
          <a:p>
            <a:r>
              <a:rPr lang="en-US" dirty="0"/>
              <a:t>Polling</a:t>
            </a:r>
          </a:p>
        </p:txBody>
      </p:sp>
      <p:sp>
        <p:nvSpPr>
          <p:cNvPr id="3" name="Content Placeholder 2">
            <a:extLst>
              <a:ext uri="{FF2B5EF4-FFF2-40B4-BE49-F238E27FC236}">
                <a16:creationId xmlns:a16="http://schemas.microsoft.com/office/drawing/2014/main" id="{5D985AEA-272B-5979-47AE-D352C778E9E6}"/>
              </a:ext>
            </a:extLst>
          </p:cNvPr>
          <p:cNvSpPr>
            <a:spLocks noGrp="1"/>
          </p:cNvSpPr>
          <p:nvPr>
            <p:ph idx="1"/>
          </p:nvPr>
        </p:nvSpPr>
        <p:spPr>
          <a:xfrm>
            <a:off x="645132" y="1162976"/>
            <a:ext cx="9404722" cy="5085424"/>
          </a:xfrm>
        </p:spPr>
        <p:txBody>
          <a:bodyPr>
            <a:noAutofit/>
          </a:bodyPr>
          <a:lstStyle/>
          <a:p>
            <a:pPr algn="l"/>
            <a:r>
              <a:rPr lang="en-US" b="0" i="0" u="none" strike="noStrike" baseline="0" dirty="0">
                <a:latin typeface="+mn-lt"/>
              </a:rPr>
              <a:t>Polling works with topologies in which one device is designated as a primary station and the other devices are secondary stations. </a:t>
            </a:r>
          </a:p>
          <a:p>
            <a:pPr algn="l"/>
            <a:r>
              <a:rPr lang="en-US" b="0" i="0" u="none" strike="noStrike" baseline="0" dirty="0">
                <a:latin typeface="+mn-lt"/>
              </a:rPr>
              <a:t>All data exchanges must be made through the primary device even when the ultimate destination is a secondary device.</a:t>
            </a:r>
          </a:p>
          <a:p>
            <a:pPr algn="l"/>
            <a:r>
              <a:rPr lang="en-US" b="0" i="0" u="none" strike="noStrike" baseline="0" dirty="0">
                <a:latin typeface="+mn-lt"/>
              </a:rPr>
              <a:t>The primary device controls the link; the secondary devices follow its instructions. </a:t>
            </a:r>
          </a:p>
          <a:p>
            <a:pPr algn="l"/>
            <a:r>
              <a:rPr lang="en-US" b="0" i="0" u="none" strike="noStrike" baseline="0" dirty="0">
                <a:latin typeface="+mn-lt"/>
              </a:rPr>
              <a:t>It is up to the primary device to determine which device is allowed to use the channel at a given time. </a:t>
            </a:r>
          </a:p>
          <a:p>
            <a:pPr algn="l"/>
            <a:r>
              <a:rPr lang="en-US" b="0" i="0" u="none" strike="noStrike" baseline="0" dirty="0">
                <a:latin typeface="+mn-lt"/>
              </a:rPr>
              <a:t>The primary device, therefore, is always the initiator of a session If the primary wants to receive data, it asks the secondaries if they have anything to send; this is called poll function. </a:t>
            </a:r>
          </a:p>
          <a:p>
            <a:pPr algn="l"/>
            <a:r>
              <a:rPr lang="en-US" b="0" i="0" u="none" strike="noStrike" baseline="0" dirty="0">
                <a:latin typeface="+mn-lt"/>
              </a:rPr>
              <a:t>If the primary wants to send data, it tells the secondary to get ready to receive; this is called select function.</a:t>
            </a:r>
            <a:endParaRPr lang="en-US" dirty="0">
              <a:latin typeface="+mn-lt"/>
            </a:endParaRPr>
          </a:p>
        </p:txBody>
      </p:sp>
      <p:sp>
        <p:nvSpPr>
          <p:cNvPr id="4" name="Slide Number Placeholder 3">
            <a:extLst>
              <a:ext uri="{FF2B5EF4-FFF2-40B4-BE49-F238E27FC236}">
                <a16:creationId xmlns:a16="http://schemas.microsoft.com/office/drawing/2014/main" id="{BFA9F1FB-48A0-8A25-6654-4AF483B977CC}"/>
              </a:ext>
            </a:extLst>
          </p:cNvPr>
          <p:cNvSpPr>
            <a:spLocks noGrp="1"/>
          </p:cNvSpPr>
          <p:nvPr>
            <p:ph type="sldNum" sz="quarter" idx="12"/>
          </p:nvPr>
        </p:nvSpPr>
        <p:spPr/>
        <p:txBody>
          <a:bodyPr/>
          <a:lstStyle/>
          <a:p>
            <a:fld id="{CC35A254-4A35-4A19-8176-D3942D5E59E5}" type="slidenum">
              <a:rPr lang="en-US" smtClean="0"/>
              <a:t>48</a:t>
            </a:fld>
            <a:endParaRPr lang="en-US"/>
          </a:p>
        </p:txBody>
      </p:sp>
    </p:spTree>
    <p:extLst>
      <p:ext uri="{BB962C8B-B14F-4D97-AF65-F5344CB8AC3E}">
        <p14:creationId xmlns:p14="http://schemas.microsoft.com/office/powerpoint/2010/main" val="629053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1ABD-ACFC-293E-8729-A87B002F53ED}"/>
              </a:ext>
            </a:extLst>
          </p:cNvPr>
          <p:cNvSpPr>
            <a:spLocks noGrp="1"/>
          </p:cNvSpPr>
          <p:nvPr>
            <p:ph type="title"/>
          </p:nvPr>
        </p:nvSpPr>
        <p:spPr/>
        <p:txBody>
          <a:bodyPr/>
          <a:lstStyle/>
          <a:p>
            <a:r>
              <a:rPr lang="en-US" dirty="0"/>
              <a:t>Polling</a:t>
            </a:r>
          </a:p>
        </p:txBody>
      </p:sp>
      <p:pic>
        <p:nvPicPr>
          <p:cNvPr id="6" name="Content Placeholder 5">
            <a:extLst>
              <a:ext uri="{FF2B5EF4-FFF2-40B4-BE49-F238E27FC236}">
                <a16:creationId xmlns:a16="http://schemas.microsoft.com/office/drawing/2014/main" id="{7DBE89DE-CEEF-1212-0E89-2A4A7541D1CA}"/>
              </a:ext>
            </a:extLst>
          </p:cNvPr>
          <p:cNvPicPr>
            <a:picLocks noGrp="1" noChangeAspect="1"/>
          </p:cNvPicPr>
          <p:nvPr>
            <p:ph idx="1"/>
          </p:nvPr>
        </p:nvPicPr>
        <p:blipFill>
          <a:blip r:embed="rId2"/>
          <a:stretch>
            <a:fillRect/>
          </a:stretch>
        </p:blipFill>
        <p:spPr>
          <a:xfrm>
            <a:off x="1277969" y="2032686"/>
            <a:ext cx="9704404" cy="3515858"/>
          </a:xfrm>
        </p:spPr>
      </p:pic>
      <p:sp>
        <p:nvSpPr>
          <p:cNvPr id="4" name="Slide Number Placeholder 3">
            <a:extLst>
              <a:ext uri="{FF2B5EF4-FFF2-40B4-BE49-F238E27FC236}">
                <a16:creationId xmlns:a16="http://schemas.microsoft.com/office/drawing/2014/main" id="{D8D31044-F26B-7E69-575F-167BA7A534F7}"/>
              </a:ext>
            </a:extLst>
          </p:cNvPr>
          <p:cNvSpPr>
            <a:spLocks noGrp="1"/>
          </p:cNvSpPr>
          <p:nvPr>
            <p:ph type="sldNum" sz="quarter" idx="12"/>
          </p:nvPr>
        </p:nvSpPr>
        <p:spPr/>
        <p:txBody>
          <a:bodyPr/>
          <a:lstStyle/>
          <a:p>
            <a:fld id="{CC35A254-4A35-4A19-8176-D3942D5E59E5}" type="slidenum">
              <a:rPr lang="en-US" smtClean="0"/>
              <a:t>49</a:t>
            </a:fld>
            <a:endParaRPr lang="en-US"/>
          </a:p>
        </p:txBody>
      </p:sp>
    </p:spTree>
    <p:extLst>
      <p:ext uri="{BB962C8B-B14F-4D97-AF65-F5344CB8AC3E}">
        <p14:creationId xmlns:p14="http://schemas.microsoft.com/office/powerpoint/2010/main" val="4055247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5524-5632-6FCB-4D9B-2053BD476FC5}"/>
              </a:ext>
            </a:extLst>
          </p:cNvPr>
          <p:cNvSpPr>
            <a:spLocks noGrp="1"/>
          </p:cNvSpPr>
          <p:nvPr>
            <p:ph type="title"/>
          </p:nvPr>
        </p:nvSpPr>
        <p:spPr/>
        <p:txBody>
          <a:bodyPr/>
          <a:lstStyle/>
          <a:p>
            <a:r>
              <a:rPr lang="en-US" dirty="0"/>
              <a:t>Block Coding</a:t>
            </a:r>
          </a:p>
        </p:txBody>
      </p:sp>
      <p:sp>
        <p:nvSpPr>
          <p:cNvPr id="3" name="Content Placeholder 2">
            <a:extLst>
              <a:ext uri="{FF2B5EF4-FFF2-40B4-BE49-F238E27FC236}">
                <a16:creationId xmlns:a16="http://schemas.microsoft.com/office/drawing/2014/main" id="{9E425C60-A0FE-9F53-CEF9-12997D1D0E22}"/>
              </a:ext>
            </a:extLst>
          </p:cNvPr>
          <p:cNvSpPr>
            <a:spLocks noGrp="1"/>
          </p:cNvSpPr>
          <p:nvPr>
            <p:ph idx="1"/>
          </p:nvPr>
        </p:nvSpPr>
        <p:spPr/>
        <p:txBody>
          <a:bodyPr>
            <a:normAutofit/>
          </a:bodyPr>
          <a:lstStyle/>
          <a:p>
            <a:pPr algn="l"/>
            <a:r>
              <a:rPr lang="en-US" b="0" u="none" strike="noStrike" baseline="0" dirty="0">
                <a:latin typeface="+mn-lt"/>
              </a:rPr>
              <a:t>In block coding, we divide our message into blocks, each of k bits, called data words. </a:t>
            </a:r>
          </a:p>
          <a:p>
            <a:pPr algn="l"/>
            <a:r>
              <a:rPr lang="en-US" b="0" u="none" strike="noStrike" baseline="0" dirty="0">
                <a:latin typeface="+mn-lt"/>
              </a:rPr>
              <a:t>We add r redundant bits to each block to make the length n = k + r. </a:t>
            </a:r>
          </a:p>
          <a:p>
            <a:pPr algn="l"/>
            <a:r>
              <a:rPr lang="en-US" b="0" u="none" strike="noStrike" baseline="0" dirty="0">
                <a:latin typeface="+mn-lt"/>
              </a:rPr>
              <a:t>The resulting n-bit blocks are called codewords.</a:t>
            </a:r>
          </a:p>
          <a:p>
            <a:pPr algn="l"/>
            <a:endParaRPr lang="en-US" dirty="0">
              <a:latin typeface="+mn-lt"/>
            </a:endParaRPr>
          </a:p>
        </p:txBody>
      </p:sp>
      <p:pic>
        <p:nvPicPr>
          <p:cNvPr id="5" name="Picture 4">
            <a:extLst>
              <a:ext uri="{FF2B5EF4-FFF2-40B4-BE49-F238E27FC236}">
                <a16:creationId xmlns:a16="http://schemas.microsoft.com/office/drawing/2014/main" id="{57C61FA5-D130-395D-1EE4-DC384A48F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066" y="3876674"/>
            <a:ext cx="6191250" cy="2371725"/>
          </a:xfrm>
          <a:prstGeom prst="rect">
            <a:avLst/>
          </a:prstGeom>
        </p:spPr>
      </p:pic>
      <p:sp>
        <p:nvSpPr>
          <p:cNvPr id="7" name="Slide Number Placeholder 6">
            <a:extLst>
              <a:ext uri="{FF2B5EF4-FFF2-40B4-BE49-F238E27FC236}">
                <a16:creationId xmlns:a16="http://schemas.microsoft.com/office/drawing/2014/main" id="{3A67675E-B1A7-B885-4417-0FC3B0F9695E}"/>
              </a:ext>
            </a:extLst>
          </p:cNvPr>
          <p:cNvSpPr>
            <a:spLocks noGrp="1"/>
          </p:cNvSpPr>
          <p:nvPr>
            <p:ph type="sldNum" sz="quarter" idx="12"/>
          </p:nvPr>
        </p:nvSpPr>
        <p:spPr/>
        <p:txBody>
          <a:bodyPr/>
          <a:lstStyle/>
          <a:p>
            <a:fld id="{CC35A254-4A35-4A19-8176-D3942D5E59E5}" type="slidenum">
              <a:rPr lang="en-US" smtClean="0"/>
              <a:t>5</a:t>
            </a:fld>
            <a:endParaRPr lang="en-US"/>
          </a:p>
        </p:txBody>
      </p:sp>
    </p:spTree>
    <p:extLst>
      <p:ext uri="{BB962C8B-B14F-4D97-AF65-F5344CB8AC3E}">
        <p14:creationId xmlns:p14="http://schemas.microsoft.com/office/powerpoint/2010/main" val="1148169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6956-4C80-9FBF-D4F1-8D08201AC838}"/>
              </a:ext>
            </a:extLst>
          </p:cNvPr>
          <p:cNvSpPr>
            <a:spLocks noGrp="1"/>
          </p:cNvSpPr>
          <p:nvPr>
            <p:ph type="title"/>
          </p:nvPr>
        </p:nvSpPr>
        <p:spPr/>
        <p:txBody>
          <a:bodyPr/>
          <a:lstStyle/>
          <a:p>
            <a:r>
              <a:rPr lang="en-US" dirty="0"/>
              <a:t>Token Passing</a:t>
            </a:r>
          </a:p>
        </p:txBody>
      </p:sp>
      <p:sp>
        <p:nvSpPr>
          <p:cNvPr id="3" name="Content Placeholder 2">
            <a:extLst>
              <a:ext uri="{FF2B5EF4-FFF2-40B4-BE49-F238E27FC236}">
                <a16:creationId xmlns:a16="http://schemas.microsoft.com/office/drawing/2014/main" id="{D7C0F674-4884-34A3-1753-5BEDD65C6E82}"/>
              </a:ext>
            </a:extLst>
          </p:cNvPr>
          <p:cNvSpPr>
            <a:spLocks noGrp="1"/>
          </p:cNvSpPr>
          <p:nvPr>
            <p:ph idx="1"/>
          </p:nvPr>
        </p:nvSpPr>
        <p:spPr/>
        <p:txBody>
          <a:bodyPr>
            <a:noAutofit/>
          </a:bodyPr>
          <a:lstStyle/>
          <a:p>
            <a:pPr algn="l"/>
            <a:r>
              <a:rPr lang="en-US" b="0" u="none" strike="noStrike" baseline="0" dirty="0">
                <a:latin typeface="+mn-lt"/>
              </a:rPr>
              <a:t>In the token-passing method, the stations in a network are organized in a logical ring.</a:t>
            </a:r>
          </a:p>
          <a:p>
            <a:pPr algn="l"/>
            <a:r>
              <a:rPr lang="en-US" b="0" u="none" strike="noStrike" baseline="0" dirty="0">
                <a:latin typeface="+mn-lt"/>
              </a:rPr>
              <a:t>In other words, for each station, there is a predecessor and a successor.</a:t>
            </a:r>
          </a:p>
          <a:p>
            <a:pPr algn="l"/>
            <a:r>
              <a:rPr lang="en-US" b="0" u="none" strike="noStrike" baseline="0" dirty="0">
                <a:latin typeface="+mn-lt"/>
              </a:rPr>
              <a:t>The current station is the one that is accessing the channel now. The right to this access has been passed from the predecessor to the current station. </a:t>
            </a:r>
          </a:p>
          <a:p>
            <a:pPr algn="l"/>
            <a:r>
              <a:rPr lang="en-US" b="0" u="none" strike="noStrike" baseline="0" dirty="0">
                <a:latin typeface="+mn-lt"/>
              </a:rPr>
              <a:t>The right will be passed to the successor when the current station has no more data to send.</a:t>
            </a:r>
            <a:endParaRPr lang="en-US" dirty="0">
              <a:latin typeface="+mn-lt"/>
            </a:endParaRPr>
          </a:p>
          <a:p>
            <a:pPr algn="l"/>
            <a:r>
              <a:rPr lang="en-US" b="0" u="none" strike="noStrike" baseline="0" dirty="0">
                <a:latin typeface="+mn-lt"/>
              </a:rPr>
              <a:t>In this method, a special packet called a token circulates through the ring. The possession of the token gives the station the right to access the channel and send its data. </a:t>
            </a:r>
          </a:p>
        </p:txBody>
      </p:sp>
      <p:sp>
        <p:nvSpPr>
          <p:cNvPr id="4" name="Slide Number Placeholder 3">
            <a:extLst>
              <a:ext uri="{FF2B5EF4-FFF2-40B4-BE49-F238E27FC236}">
                <a16:creationId xmlns:a16="http://schemas.microsoft.com/office/drawing/2014/main" id="{E12843AA-CAD8-D489-86BA-E1DD0845181A}"/>
              </a:ext>
            </a:extLst>
          </p:cNvPr>
          <p:cNvSpPr>
            <a:spLocks noGrp="1"/>
          </p:cNvSpPr>
          <p:nvPr>
            <p:ph type="sldNum" sz="quarter" idx="12"/>
          </p:nvPr>
        </p:nvSpPr>
        <p:spPr/>
        <p:txBody>
          <a:bodyPr/>
          <a:lstStyle/>
          <a:p>
            <a:fld id="{CC35A254-4A35-4A19-8176-D3942D5E59E5}" type="slidenum">
              <a:rPr lang="en-US" smtClean="0"/>
              <a:t>50</a:t>
            </a:fld>
            <a:endParaRPr lang="en-US"/>
          </a:p>
        </p:txBody>
      </p:sp>
    </p:spTree>
    <p:extLst>
      <p:ext uri="{BB962C8B-B14F-4D97-AF65-F5344CB8AC3E}">
        <p14:creationId xmlns:p14="http://schemas.microsoft.com/office/powerpoint/2010/main" val="12088507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8346-A797-A58A-E551-70057746D4FC}"/>
              </a:ext>
            </a:extLst>
          </p:cNvPr>
          <p:cNvSpPr>
            <a:spLocks noGrp="1"/>
          </p:cNvSpPr>
          <p:nvPr>
            <p:ph type="title"/>
          </p:nvPr>
        </p:nvSpPr>
        <p:spPr/>
        <p:txBody>
          <a:bodyPr/>
          <a:lstStyle/>
          <a:p>
            <a:r>
              <a:rPr lang="en-US" dirty="0"/>
              <a:t>Token Passing</a:t>
            </a:r>
          </a:p>
        </p:txBody>
      </p:sp>
      <p:sp>
        <p:nvSpPr>
          <p:cNvPr id="3" name="Content Placeholder 2">
            <a:extLst>
              <a:ext uri="{FF2B5EF4-FFF2-40B4-BE49-F238E27FC236}">
                <a16:creationId xmlns:a16="http://schemas.microsoft.com/office/drawing/2014/main" id="{5D4C094A-59D2-491A-D7DC-1286A3FF6F79}"/>
              </a:ext>
            </a:extLst>
          </p:cNvPr>
          <p:cNvSpPr>
            <a:spLocks noGrp="1"/>
          </p:cNvSpPr>
          <p:nvPr>
            <p:ph idx="1"/>
          </p:nvPr>
        </p:nvSpPr>
        <p:spPr/>
        <p:txBody>
          <a:bodyPr>
            <a:normAutofit/>
          </a:bodyPr>
          <a:lstStyle/>
          <a:p>
            <a:pPr algn="l"/>
            <a:r>
              <a:rPr lang="en-US" b="0" u="none" strike="noStrike" baseline="0" dirty="0">
                <a:latin typeface="+mn-lt"/>
              </a:rPr>
              <a:t>When a station has some data to send, it waits until it receives the token from its predecessor.</a:t>
            </a:r>
          </a:p>
          <a:p>
            <a:pPr algn="l"/>
            <a:r>
              <a:rPr lang="en-US" b="0" u="none" strike="noStrike" baseline="0" dirty="0">
                <a:latin typeface="+mn-lt"/>
              </a:rPr>
              <a:t>It then holds the token and sends its data. When the station has no more data to send, it releases the token, passing it to the next logical station in the ring. </a:t>
            </a:r>
          </a:p>
          <a:p>
            <a:pPr algn="l"/>
            <a:r>
              <a:rPr lang="en-US" b="0" u="none" strike="noStrike" baseline="0" dirty="0">
                <a:latin typeface="+mn-lt"/>
              </a:rPr>
              <a:t>The station cannot send data until it receives the token again in the next round.</a:t>
            </a:r>
          </a:p>
          <a:p>
            <a:pPr algn="l"/>
            <a:r>
              <a:rPr lang="en-US" b="0" i="0" u="none" strike="noStrike" baseline="0" dirty="0">
                <a:latin typeface="+mn-lt"/>
              </a:rPr>
              <a:t>In a token-passing network, stations do not have to be physically connected in a ring; the ring can be a logical one. </a:t>
            </a:r>
          </a:p>
          <a:p>
            <a:pPr algn="l"/>
            <a:r>
              <a:rPr lang="en-US" b="0" i="0" u="none" strike="noStrike" baseline="0" dirty="0">
                <a:latin typeface="+mn-lt"/>
              </a:rPr>
              <a:t>Figure below show four different physical topologies that can create a logical ring</a:t>
            </a:r>
            <a:endParaRPr lang="en-US" dirty="0">
              <a:latin typeface="+mn-lt"/>
            </a:endParaRPr>
          </a:p>
          <a:p>
            <a:endParaRPr lang="en-US" dirty="0">
              <a:latin typeface="+mn-lt"/>
            </a:endParaRPr>
          </a:p>
        </p:txBody>
      </p:sp>
      <p:sp>
        <p:nvSpPr>
          <p:cNvPr id="4" name="Slide Number Placeholder 3">
            <a:extLst>
              <a:ext uri="{FF2B5EF4-FFF2-40B4-BE49-F238E27FC236}">
                <a16:creationId xmlns:a16="http://schemas.microsoft.com/office/drawing/2014/main" id="{66D18FFE-8E87-7E28-9B7E-2B6AFD0902DB}"/>
              </a:ext>
            </a:extLst>
          </p:cNvPr>
          <p:cNvSpPr>
            <a:spLocks noGrp="1"/>
          </p:cNvSpPr>
          <p:nvPr>
            <p:ph type="sldNum" sz="quarter" idx="12"/>
          </p:nvPr>
        </p:nvSpPr>
        <p:spPr/>
        <p:txBody>
          <a:bodyPr/>
          <a:lstStyle/>
          <a:p>
            <a:fld id="{CC35A254-4A35-4A19-8176-D3942D5E59E5}" type="slidenum">
              <a:rPr lang="en-US" smtClean="0"/>
              <a:t>51</a:t>
            </a:fld>
            <a:endParaRPr lang="en-US"/>
          </a:p>
        </p:txBody>
      </p:sp>
    </p:spTree>
    <p:extLst>
      <p:ext uri="{BB962C8B-B14F-4D97-AF65-F5344CB8AC3E}">
        <p14:creationId xmlns:p14="http://schemas.microsoft.com/office/powerpoint/2010/main" val="2578311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301EC-F502-4EF1-0D02-A7A701FB8725}"/>
              </a:ext>
            </a:extLst>
          </p:cNvPr>
          <p:cNvSpPr>
            <a:spLocks noGrp="1"/>
          </p:cNvSpPr>
          <p:nvPr>
            <p:ph type="title"/>
          </p:nvPr>
        </p:nvSpPr>
        <p:spPr/>
        <p:txBody>
          <a:bodyPr/>
          <a:lstStyle/>
          <a:p>
            <a:r>
              <a:rPr lang="en-US" dirty="0"/>
              <a:t>Token Passing</a:t>
            </a:r>
          </a:p>
        </p:txBody>
      </p:sp>
      <p:pic>
        <p:nvPicPr>
          <p:cNvPr id="6" name="Content Placeholder 5">
            <a:extLst>
              <a:ext uri="{FF2B5EF4-FFF2-40B4-BE49-F238E27FC236}">
                <a16:creationId xmlns:a16="http://schemas.microsoft.com/office/drawing/2014/main" id="{49096BA7-19D9-D357-9A11-57E8F7B6806E}"/>
              </a:ext>
            </a:extLst>
          </p:cNvPr>
          <p:cNvPicPr>
            <a:picLocks noGrp="1" noChangeAspect="1"/>
          </p:cNvPicPr>
          <p:nvPr>
            <p:ph idx="1"/>
          </p:nvPr>
        </p:nvPicPr>
        <p:blipFill>
          <a:blip r:embed="rId2"/>
          <a:stretch>
            <a:fillRect/>
          </a:stretch>
        </p:blipFill>
        <p:spPr>
          <a:xfrm>
            <a:off x="2141166" y="1152983"/>
            <a:ext cx="7278042" cy="5627514"/>
          </a:xfrm>
        </p:spPr>
      </p:pic>
      <p:sp>
        <p:nvSpPr>
          <p:cNvPr id="4" name="Slide Number Placeholder 3">
            <a:extLst>
              <a:ext uri="{FF2B5EF4-FFF2-40B4-BE49-F238E27FC236}">
                <a16:creationId xmlns:a16="http://schemas.microsoft.com/office/drawing/2014/main" id="{04C8C2A4-830B-8838-499C-B216DD2D3547}"/>
              </a:ext>
            </a:extLst>
          </p:cNvPr>
          <p:cNvSpPr>
            <a:spLocks noGrp="1"/>
          </p:cNvSpPr>
          <p:nvPr>
            <p:ph type="sldNum" sz="quarter" idx="12"/>
          </p:nvPr>
        </p:nvSpPr>
        <p:spPr/>
        <p:txBody>
          <a:bodyPr/>
          <a:lstStyle/>
          <a:p>
            <a:fld id="{CC35A254-4A35-4A19-8176-D3942D5E59E5}" type="slidenum">
              <a:rPr lang="en-US" smtClean="0"/>
              <a:t>52</a:t>
            </a:fld>
            <a:endParaRPr lang="en-US"/>
          </a:p>
        </p:txBody>
      </p:sp>
    </p:spTree>
    <p:extLst>
      <p:ext uri="{BB962C8B-B14F-4D97-AF65-F5344CB8AC3E}">
        <p14:creationId xmlns:p14="http://schemas.microsoft.com/office/powerpoint/2010/main" val="3909250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45DF-2C8C-A6FF-C793-7A793BB91931}"/>
              </a:ext>
            </a:extLst>
          </p:cNvPr>
          <p:cNvSpPr>
            <a:spLocks noGrp="1"/>
          </p:cNvSpPr>
          <p:nvPr>
            <p:ph type="title"/>
          </p:nvPr>
        </p:nvSpPr>
        <p:spPr/>
        <p:txBody>
          <a:bodyPr/>
          <a:lstStyle/>
          <a:p>
            <a:r>
              <a:rPr lang="en-US" dirty="0"/>
              <a:t>Token Passing</a:t>
            </a:r>
          </a:p>
        </p:txBody>
      </p:sp>
      <p:sp>
        <p:nvSpPr>
          <p:cNvPr id="3" name="Content Placeholder 2">
            <a:extLst>
              <a:ext uri="{FF2B5EF4-FFF2-40B4-BE49-F238E27FC236}">
                <a16:creationId xmlns:a16="http://schemas.microsoft.com/office/drawing/2014/main" id="{CA45B207-AB06-36DF-1BA6-B9390C0CBB50}"/>
              </a:ext>
            </a:extLst>
          </p:cNvPr>
          <p:cNvSpPr>
            <a:spLocks noGrp="1"/>
          </p:cNvSpPr>
          <p:nvPr>
            <p:ph idx="1"/>
          </p:nvPr>
        </p:nvSpPr>
        <p:spPr/>
        <p:txBody>
          <a:bodyPr>
            <a:normAutofit/>
          </a:bodyPr>
          <a:lstStyle/>
          <a:p>
            <a:pPr algn="l"/>
            <a:r>
              <a:rPr lang="en-US" b="0" i="0" u="none" strike="noStrike" baseline="0" dirty="0">
                <a:latin typeface="+mn-lt"/>
              </a:rPr>
              <a:t>Physical ring topology, when a station sends the token to its successor, the token cannot be seen by other stations; the successor is the next one in line. This means that the token does not have to have the address of the next successor.</a:t>
            </a:r>
          </a:p>
          <a:p>
            <a:pPr algn="l"/>
            <a:r>
              <a:rPr lang="en-US" b="0" i="0" u="none" strike="noStrike" baseline="0" dirty="0">
                <a:latin typeface="+mn-lt"/>
              </a:rPr>
              <a:t>The dual ring topology uses a second (auxiliary) ring which operates in the reverse direction compared with the main ring. The second ring is for emergencies only (such as a spare tire for a car). If one of the links in the main ring fails, the system automatically combines the two rings to form a temporary ring. After the failed link is restored, the auxiliary ring becomes idle again. The high-speed Token Ring networks called FDDI (Fiber Distributed Data Interface) and CDDI (Copper Distributed Data Interface) use this topology.</a:t>
            </a:r>
            <a:endParaRPr lang="en-US" dirty="0">
              <a:latin typeface="+mn-lt"/>
            </a:endParaRPr>
          </a:p>
        </p:txBody>
      </p:sp>
      <p:sp>
        <p:nvSpPr>
          <p:cNvPr id="4" name="Slide Number Placeholder 3">
            <a:extLst>
              <a:ext uri="{FF2B5EF4-FFF2-40B4-BE49-F238E27FC236}">
                <a16:creationId xmlns:a16="http://schemas.microsoft.com/office/drawing/2014/main" id="{DA22CAA1-3D26-5358-7E46-B2DDA1B00F6D}"/>
              </a:ext>
            </a:extLst>
          </p:cNvPr>
          <p:cNvSpPr>
            <a:spLocks noGrp="1"/>
          </p:cNvSpPr>
          <p:nvPr>
            <p:ph type="sldNum" sz="quarter" idx="12"/>
          </p:nvPr>
        </p:nvSpPr>
        <p:spPr/>
        <p:txBody>
          <a:bodyPr/>
          <a:lstStyle/>
          <a:p>
            <a:fld id="{CC35A254-4A35-4A19-8176-D3942D5E59E5}" type="slidenum">
              <a:rPr lang="en-US" smtClean="0"/>
              <a:t>53</a:t>
            </a:fld>
            <a:endParaRPr lang="en-US"/>
          </a:p>
        </p:txBody>
      </p:sp>
    </p:spTree>
    <p:extLst>
      <p:ext uri="{BB962C8B-B14F-4D97-AF65-F5344CB8AC3E}">
        <p14:creationId xmlns:p14="http://schemas.microsoft.com/office/powerpoint/2010/main" val="24210004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DF49-1F33-66F8-BC14-75D80E3830FA}"/>
              </a:ext>
            </a:extLst>
          </p:cNvPr>
          <p:cNvSpPr>
            <a:spLocks noGrp="1"/>
          </p:cNvSpPr>
          <p:nvPr>
            <p:ph type="title"/>
          </p:nvPr>
        </p:nvSpPr>
        <p:spPr/>
        <p:txBody>
          <a:bodyPr/>
          <a:lstStyle/>
          <a:p>
            <a:r>
              <a:rPr lang="en-US" dirty="0"/>
              <a:t>Token Passing</a:t>
            </a:r>
          </a:p>
        </p:txBody>
      </p:sp>
      <p:sp>
        <p:nvSpPr>
          <p:cNvPr id="3" name="Content Placeholder 2">
            <a:extLst>
              <a:ext uri="{FF2B5EF4-FFF2-40B4-BE49-F238E27FC236}">
                <a16:creationId xmlns:a16="http://schemas.microsoft.com/office/drawing/2014/main" id="{E959C527-CAFB-1614-9909-C33A35879256}"/>
              </a:ext>
            </a:extLst>
          </p:cNvPr>
          <p:cNvSpPr>
            <a:spLocks noGrp="1"/>
          </p:cNvSpPr>
          <p:nvPr>
            <p:ph idx="1"/>
          </p:nvPr>
        </p:nvSpPr>
        <p:spPr>
          <a:xfrm>
            <a:off x="645130" y="1491450"/>
            <a:ext cx="9404723" cy="4756950"/>
          </a:xfrm>
        </p:spPr>
        <p:txBody>
          <a:bodyPr>
            <a:noAutofit/>
          </a:bodyPr>
          <a:lstStyle/>
          <a:p>
            <a:pPr algn="l"/>
            <a:r>
              <a:rPr lang="en-US" b="0" i="0" u="none" strike="noStrike" baseline="0" dirty="0">
                <a:latin typeface="+mn-lt"/>
              </a:rPr>
              <a:t>In the bus ring topology, also called a token bus, the stations are connected to a single cable called a bus. They, however, make a logical ring, because each station knows the address of its successor (and also predecessor for token management purposes). When a station has finished sending its data, it releases the token and inserts the address of its successor in the token. Only the station with the address matching the destination address of the token gets the token to access the shared media. The Token Bus LAN, standardized by IEEE, uses this topology</a:t>
            </a:r>
          </a:p>
          <a:p>
            <a:pPr algn="l"/>
            <a:r>
              <a:rPr lang="en-US" b="0" i="0" u="none" strike="noStrike" baseline="0" dirty="0">
                <a:latin typeface="+mn-lt"/>
              </a:rPr>
              <a:t>In a star ring topology, the physical topology is a star. There is a hub, however, that acts as the connector. The wiring inside the hub makes the ring; the stations are connected to this ring through the two wire connections. This topology makes the network</a:t>
            </a:r>
            <a:r>
              <a:rPr lang="en-US" dirty="0">
                <a:latin typeface="+mn-lt"/>
              </a:rPr>
              <a:t> </a:t>
            </a:r>
            <a:r>
              <a:rPr lang="en-US" b="0" i="0" u="none" strike="noStrike" baseline="0" dirty="0">
                <a:latin typeface="+mn-lt"/>
              </a:rPr>
              <a:t>less prone to failure because if a link goes down, it will be bypassed by the hub and the rest of the stations can operate.</a:t>
            </a:r>
            <a:endParaRPr lang="en-US" dirty="0">
              <a:latin typeface="+mn-lt"/>
            </a:endParaRPr>
          </a:p>
        </p:txBody>
      </p:sp>
      <p:sp>
        <p:nvSpPr>
          <p:cNvPr id="4" name="Slide Number Placeholder 3">
            <a:extLst>
              <a:ext uri="{FF2B5EF4-FFF2-40B4-BE49-F238E27FC236}">
                <a16:creationId xmlns:a16="http://schemas.microsoft.com/office/drawing/2014/main" id="{5961192D-1D04-39A2-1A37-BC06C7127E98}"/>
              </a:ext>
            </a:extLst>
          </p:cNvPr>
          <p:cNvSpPr>
            <a:spLocks noGrp="1"/>
          </p:cNvSpPr>
          <p:nvPr>
            <p:ph type="sldNum" sz="quarter" idx="12"/>
          </p:nvPr>
        </p:nvSpPr>
        <p:spPr/>
        <p:txBody>
          <a:bodyPr/>
          <a:lstStyle/>
          <a:p>
            <a:fld id="{CC35A254-4A35-4A19-8176-D3942D5E59E5}" type="slidenum">
              <a:rPr lang="en-US" smtClean="0"/>
              <a:t>54</a:t>
            </a:fld>
            <a:endParaRPr lang="en-US"/>
          </a:p>
        </p:txBody>
      </p:sp>
    </p:spTree>
    <p:extLst>
      <p:ext uri="{BB962C8B-B14F-4D97-AF65-F5344CB8AC3E}">
        <p14:creationId xmlns:p14="http://schemas.microsoft.com/office/powerpoint/2010/main" val="30527086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DC524-21D9-0662-E691-C7AD57D240E4}"/>
              </a:ext>
            </a:extLst>
          </p:cNvPr>
          <p:cNvSpPr>
            <a:spLocks noGrp="1"/>
          </p:cNvSpPr>
          <p:nvPr>
            <p:ph type="title"/>
          </p:nvPr>
        </p:nvSpPr>
        <p:spPr/>
        <p:txBody>
          <a:bodyPr/>
          <a:lstStyle/>
          <a:p>
            <a:r>
              <a:rPr lang="en-US" dirty="0"/>
              <a:t>Cellular Telephony</a:t>
            </a:r>
          </a:p>
        </p:txBody>
      </p:sp>
      <p:sp>
        <p:nvSpPr>
          <p:cNvPr id="3" name="Content Placeholder 2">
            <a:extLst>
              <a:ext uri="{FF2B5EF4-FFF2-40B4-BE49-F238E27FC236}">
                <a16:creationId xmlns:a16="http://schemas.microsoft.com/office/drawing/2014/main" id="{8B129A68-0551-ED63-2AA1-15B0D45A7797}"/>
              </a:ext>
            </a:extLst>
          </p:cNvPr>
          <p:cNvSpPr>
            <a:spLocks noGrp="1"/>
          </p:cNvSpPr>
          <p:nvPr>
            <p:ph idx="1"/>
          </p:nvPr>
        </p:nvSpPr>
        <p:spPr/>
        <p:txBody>
          <a:bodyPr>
            <a:noAutofit/>
          </a:bodyPr>
          <a:lstStyle/>
          <a:p>
            <a:pPr algn="l"/>
            <a:r>
              <a:rPr lang="en-US" b="0" i="0" u="none" strike="noStrike" baseline="0" dirty="0">
                <a:latin typeface="+mn-lt"/>
              </a:rPr>
              <a:t>Cellular telephony is designed to provide communications between two moving units, called mobile stations (MSs), or between one mobile unit and one stationary unit, often called a land unit. </a:t>
            </a:r>
          </a:p>
          <a:p>
            <a:pPr algn="l"/>
            <a:r>
              <a:rPr lang="en-US" b="0" i="0" u="none" strike="noStrike" baseline="0" dirty="0">
                <a:latin typeface="+mn-lt"/>
              </a:rPr>
              <a:t>A service provider must be able to locate and track a caller, assign a channel to the call, and transfer the channel from base station to base station as the caller moves out of range.</a:t>
            </a:r>
          </a:p>
          <a:p>
            <a:pPr algn="l"/>
            <a:r>
              <a:rPr lang="en-US" b="0" i="0" u="none" strike="noStrike" baseline="0" dirty="0">
                <a:latin typeface="+mn-lt"/>
              </a:rPr>
              <a:t>To make this tracking possible, each cellular service area is divided into small regions called cells. </a:t>
            </a:r>
          </a:p>
          <a:p>
            <a:pPr algn="l"/>
            <a:r>
              <a:rPr lang="en-US" b="0" i="0" u="none" strike="noStrike" baseline="0" dirty="0">
                <a:latin typeface="+mn-lt"/>
              </a:rPr>
              <a:t>Each cell contains an antenna and is controlled by a solar or AC powered network station, called the base station (BS). Each base station, in tum, is controlled by a switching office, called a mobile switching center (MSC). </a:t>
            </a:r>
          </a:p>
        </p:txBody>
      </p:sp>
      <p:sp>
        <p:nvSpPr>
          <p:cNvPr id="4" name="Slide Number Placeholder 3">
            <a:extLst>
              <a:ext uri="{FF2B5EF4-FFF2-40B4-BE49-F238E27FC236}">
                <a16:creationId xmlns:a16="http://schemas.microsoft.com/office/drawing/2014/main" id="{EC6A1D62-CB59-208F-F684-265E96F260F2}"/>
              </a:ext>
            </a:extLst>
          </p:cNvPr>
          <p:cNvSpPr>
            <a:spLocks noGrp="1"/>
          </p:cNvSpPr>
          <p:nvPr>
            <p:ph type="sldNum" sz="quarter" idx="12"/>
          </p:nvPr>
        </p:nvSpPr>
        <p:spPr/>
        <p:txBody>
          <a:bodyPr/>
          <a:lstStyle/>
          <a:p>
            <a:fld id="{CC35A254-4A35-4A19-8176-D3942D5E59E5}" type="slidenum">
              <a:rPr lang="en-US" smtClean="0"/>
              <a:t>55</a:t>
            </a:fld>
            <a:endParaRPr lang="en-US"/>
          </a:p>
        </p:txBody>
      </p:sp>
    </p:spTree>
    <p:extLst>
      <p:ext uri="{BB962C8B-B14F-4D97-AF65-F5344CB8AC3E}">
        <p14:creationId xmlns:p14="http://schemas.microsoft.com/office/powerpoint/2010/main" val="23604419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C95E-B11E-E759-EAA7-CAC8225CEEF5}"/>
              </a:ext>
            </a:extLst>
          </p:cNvPr>
          <p:cNvSpPr>
            <a:spLocks noGrp="1"/>
          </p:cNvSpPr>
          <p:nvPr>
            <p:ph type="title"/>
          </p:nvPr>
        </p:nvSpPr>
        <p:spPr/>
        <p:txBody>
          <a:bodyPr/>
          <a:lstStyle/>
          <a:p>
            <a:r>
              <a:rPr lang="en-US" dirty="0"/>
              <a:t>Cellular Telephony</a:t>
            </a:r>
          </a:p>
        </p:txBody>
      </p:sp>
      <p:sp>
        <p:nvSpPr>
          <p:cNvPr id="3" name="Content Placeholder 2">
            <a:extLst>
              <a:ext uri="{FF2B5EF4-FFF2-40B4-BE49-F238E27FC236}">
                <a16:creationId xmlns:a16="http://schemas.microsoft.com/office/drawing/2014/main" id="{FD1D0ADF-1D3A-0420-D8A3-32B62D712790}"/>
              </a:ext>
            </a:extLst>
          </p:cNvPr>
          <p:cNvSpPr>
            <a:spLocks noGrp="1"/>
          </p:cNvSpPr>
          <p:nvPr>
            <p:ph idx="1"/>
          </p:nvPr>
        </p:nvSpPr>
        <p:spPr/>
        <p:txBody>
          <a:bodyPr>
            <a:normAutofit/>
          </a:bodyPr>
          <a:lstStyle/>
          <a:p>
            <a:r>
              <a:rPr lang="en-US" b="0" i="0" u="none" strike="noStrike" baseline="0" dirty="0">
                <a:latin typeface="+mn-lt"/>
              </a:rPr>
              <a:t>The MSC coordinates communication between all the base stations and the telephone central office. It is a computerized center that is responsible for connecting calls, recording call information, and billing.</a:t>
            </a:r>
          </a:p>
          <a:p>
            <a:endParaRPr lang="en-US" dirty="0"/>
          </a:p>
        </p:txBody>
      </p:sp>
      <p:sp>
        <p:nvSpPr>
          <p:cNvPr id="4" name="Slide Number Placeholder 3">
            <a:extLst>
              <a:ext uri="{FF2B5EF4-FFF2-40B4-BE49-F238E27FC236}">
                <a16:creationId xmlns:a16="http://schemas.microsoft.com/office/drawing/2014/main" id="{4BA9D430-4FC0-9F05-6BBD-909A0D18AFC5}"/>
              </a:ext>
            </a:extLst>
          </p:cNvPr>
          <p:cNvSpPr>
            <a:spLocks noGrp="1"/>
          </p:cNvSpPr>
          <p:nvPr>
            <p:ph type="sldNum" sz="quarter" idx="12"/>
          </p:nvPr>
        </p:nvSpPr>
        <p:spPr/>
        <p:txBody>
          <a:bodyPr/>
          <a:lstStyle/>
          <a:p>
            <a:fld id="{CC35A254-4A35-4A19-8176-D3942D5E59E5}" type="slidenum">
              <a:rPr lang="en-US" smtClean="0"/>
              <a:t>56</a:t>
            </a:fld>
            <a:endParaRPr lang="en-US"/>
          </a:p>
        </p:txBody>
      </p:sp>
      <p:pic>
        <p:nvPicPr>
          <p:cNvPr id="6" name="Picture 5">
            <a:extLst>
              <a:ext uri="{FF2B5EF4-FFF2-40B4-BE49-F238E27FC236}">
                <a16:creationId xmlns:a16="http://schemas.microsoft.com/office/drawing/2014/main" id="{E4F6B633-6B83-67EB-E1AD-F029FFCD8D63}"/>
              </a:ext>
            </a:extLst>
          </p:cNvPr>
          <p:cNvPicPr>
            <a:picLocks noChangeAspect="1"/>
          </p:cNvPicPr>
          <p:nvPr/>
        </p:nvPicPr>
        <p:blipFill>
          <a:blip r:embed="rId2"/>
          <a:stretch>
            <a:fillRect/>
          </a:stretch>
        </p:blipFill>
        <p:spPr>
          <a:xfrm>
            <a:off x="2389618" y="3513892"/>
            <a:ext cx="6887547" cy="2696851"/>
          </a:xfrm>
          <a:prstGeom prst="rect">
            <a:avLst/>
          </a:prstGeom>
        </p:spPr>
      </p:pic>
    </p:spTree>
    <p:extLst>
      <p:ext uri="{BB962C8B-B14F-4D97-AF65-F5344CB8AC3E}">
        <p14:creationId xmlns:p14="http://schemas.microsoft.com/office/powerpoint/2010/main" val="33370226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4E2C-9179-EAE8-E205-2AF172CBA665}"/>
              </a:ext>
            </a:extLst>
          </p:cNvPr>
          <p:cNvSpPr>
            <a:spLocks noGrp="1"/>
          </p:cNvSpPr>
          <p:nvPr>
            <p:ph type="title"/>
          </p:nvPr>
        </p:nvSpPr>
        <p:spPr/>
        <p:txBody>
          <a:bodyPr/>
          <a:lstStyle/>
          <a:p>
            <a:r>
              <a:rPr lang="en-US" dirty="0"/>
              <a:t>Frequency reuse principle</a:t>
            </a:r>
          </a:p>
        </p:txBody>
      </p:sp>
      <p:sp>
        <p:nvSpPr>
          <p:cNvPr id="3" name="Content Placeholder 2">
            <a:extLst>
              <a:ext uri="{FF2B5EF4-FFF2-40B4-BE49-F238E27FC236}">
                <a16:creationId xmlns:a16="http://schemas.microsoft.com/office/drawing/2014/main" id="{B56CE7D5-1298-7A81-87B7-E73F1A7EB789}"/>
              </a:ext>
            </a:extLst>
          </p:cNvPr>
          <p:cNvSpPr>
            <a:spLocks noGrp="1"/>
          </p:cNvSpPr>
          <p:nvPr>
            <p:ph idx="1"/>
          </p:nvPr>
        </p:nvSpPr>
        <p:spPr>
          <a:xfrm>
            <a:off x="757083" y="1331259"/>
            <a:ext cx="8946541" cy="4195481"/>
          </a:xfrm>
        </p:spPr>
        <p:txBody>
          <a:bodyPr>
            <a:normAutofit/>
          </a:bodyPr>
          <a:lstStyle/>
          <a:p>
            <a:pPr algn="l"/>
            <a:r>
              <a:rPr lang="en-US" dirty="0">
                <a:latin typeface="+mn-lt"/>
              </a:rPr>
              <a:t>N</a:t>
            </a:r>
            <a:r>
              <a:rPr lang="en-US" u="none" strike="noStrike" baseline="0" dirty="0">
                <a:latin typeface="+mn-lt"/>
              </a:rPr>
              <a:t>eighboring cells cannot use the same set of frequencies for communication because it may create interference for the users located near the cell boundaries. </a:t>
            </a:r>
          </a:p>
          <a:p>
            <a:pPr algn="l"/>
            <a:r>
              <a:rPr lang="en-US" u="none" strike="noStrike" baseline="0" dirty="0">
                <a:latin typeface="+mn-lt"/>
              </a:rPr>
              <a:t>However, the set of frequencies available is limited, and frequencies need to be reused.</a:t>
            </a:r>
          </a:p>
          <a:p>
            <a:pPr algn="l"/>
            <a:r>
              <a:rPr lang="en-US" u="none" strike="noStrike" baseline="0" dirty="0">
                <a:latin typeface="+mn-lt"/>
              </a:rPr>
              <a:t>A frequency reuse pattern is a configuration of N cells, N being the reuse factor, in which each cell uses a unique set of frequencies. When the pattern is repeated, the frequencies can be reused. There are several different patterns.</a:t>
            </a:r>
            <a:endParaRPr lang="en-US" dirty="0">
              <a:latin typeface="+mn-lt"/>
            </a:endParaRPr>
          </a:p>
        </p:txBody>
      </p:sp>
      <p:sp>
        <p:nvSpPr>
          <p:cNvPr id="4" name="Slide Number Placeholder 3">
            <a:extLst>
              <a:ext uri="{FF2B5EF4-FFF2-40B4-BE49-F238E27FC236}">
                <a16:creationId xmlns:a16="http://schemas.microsoft.com/office/drawing/2014/main" id="{76ADBFA0-18F5-8E7C-C1EA-8CA7C8F1E52F}"/>
              </a:ext>
            </a:extLst>
          </p:cNvPr>
          <p:cNvSpPr>
            <a:spLocks noGrp="1"/>
          </p:cNvSpPr>
          <p:nvPr>
            <p:ph type="sldNum" sz="quarter" idx="12"/>
          </p:nvPr>
        </p:nvSpPr>
        <p:spPr/>
        <p:txBody>
          <a:bodyPr/>
          <a:lstStyle/>
          <a:p>
            <a:fld id="{CC35A254-4A35-4A19-8176-D3942D5E59E5}" type="slidenum">
              <a:rPr lang="en-US" smtClean="0"/>
              <a:t>57</a:t>
            </a:fld>
            <a:endParaRPr lang="en-US"/>
          </a:p>
        </p:txBody>
      </p:sp>
      <p:pic>
        <p:nvPicPr>
          <p:cNvPr id="6" name="Picture 5">
            <a:extLst>
              <a:ext uri="{FF2B5EF4-FFF2-40B4-BE49-F238E27FC236}">
                <a16:creationId xmlns:a16="http://schemas.microsoft.com/office/drawing/2014/main" id="{414BE773-D11A-4490-A017-CD5CD6D717D4}"/>
              </a:ext>
            </a:extLst>
          </p:cNvPr>
          <p:cNvPicPr>
            <a:picLocks noChangeAspect="1"/>
          </p:cNvPicPr>
          <p:nvPr/>
        </p:nvPicPr>
        <p:blipFill>
          <a:blip r:embed="rId2"/>
          <a:stretch>
            <a:fillRect/>
          </a:stretch>
        </p:blipFill>
        <p:spPr>
          <a:xfrm>
            <a:off x="5348472" y="4119281"/>
            <a:ext cx="5526674" cy="2621347"/>
          </a:xfrm>
          <a:prstGeom prst="rect">
            <a:avLst/>
          </a:prstGeom>
        </p:spPr>
      </p:pic>
    </p:spTree>
    <p:extLst>
      <p:ext uri="{BB962C8B-B14F-4D97-AF65-F5344CB8AC3E}">
        <p14:creationId xmlns:p14="http://schemas.microsoft.com/office/powerpoint/2010/main" val="10054229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CC8A-06C2-AC48-0CD4-3D5F2BA019F2}"/>
              </a:ext>
            </a:extLst>
          </p:cNvPr>
          <p:cNvSpPr>
            <a:spLocks noGrp="1"/>
          </p:cNvSpPr>
          <p:nvPr>
            <p:ph type="title"/>
          </p:nvPr>
        </p:nvSpPr>
        <p:spPr/>
        <p:txBody>
          <a:bodyPr/>
          <a:lstStyle/>
          <a:p>
            <a:r>
              <a:rPr lang="en-US" dirty="0"/>
              <a:t>Transmitting</a:t>
            </a:r>
          </a:p>
        </p:txBody>
      </p:sp>
      <p:sp>
        <p:nvSpPr>
          <p:cNvPr id="3" name="Content Placeholder 2">
            <a:extLst>
              <a:ext uri="{FF2B5EF4-FFF2-40B4-BE49-F238E27FC236}">
                <a16:creationId xmlns:a16="http://schemas.microsoft.com/office/drawing/2014/main" id="{355FEE8A-F492-25DD-0A3F-5F24444AAFF3}"/>
              </a:ext>
            </a:extLst>
          </p:cNvPr>
          <p:cNvSpPr>
            <a:spLocks noGrp="1"/>
          </p:cNvSpPr>
          <p:nvPr>
            <p:ph idx="1"/>
          </p:nvPr>
        </p:nvSpPr>
        <p:spPr/>
        <p:txBody>
          <a:bodyPr>
            <a:normAutofit lnSpcReduction="10000"/>
          </a:bodyPr>
          <a:lstStyle/>
          <a:p>
            <a:pPr algn="l"/>
            <a:r>
              <a:rPr lang="en-US" b="0" i="0" u="none" strike="noStrike" baseline="0" dirty="0">
                <a:latin typeface="+mn-lt"/>
              </a:rPr>
              <a:t>To place a call from a mobile station, the caller enters a code of 7 or 10 digits (a phone number) and presses the send button. </a:t>
            </a:r>
          </a:p>
          <a:p>
            <a:pPr algn="l"/>
            <a:r>
              <a:rPr lang="en-US" b="0" i="0" u="none" strike="noStrike" baseline="0" dirty="0">
                <a:latin typeface="+mn-lt"/>
              </a:rPr>
              <a:t>The mobile station then scans the band, seeking a setup channel with a strong signal, and sends the data (phone number) to the closest base station using that channel. The base station relays the data to the MSC. </a:t>
            </a:r>
          </a:p>
          <a:p>
            <a:pPr algn="l"/>
            <a:r>
              <a:rPr lang="en-US" b="0" i="0" u="none" strike="noStrike" baseline="0" dirty="0">
                <a:latin typeface="+mn-lt"/>
              </a:rPr>
              <a:t>The MSC sends the data on to the telephone central office. If the called party is available, a connection is made and the result is relayed back to the MSC. </a:t>
            </a:r>
          </a:p>
          <a:p>
            <a:pPr algn="l"/>
            <a:r>
              <a:rPr lang="en-US" b="0" i="0" u="none" strike="noStrike" baseline="0" dirty="0">
                <a:latin typeface="+mn-lt"/>
              </a:rPr>
              <a:t>At this point, the MSC assigns an unused voice channel to the call, and a connection is established. The mobile station automatically adjusts its tuning to the new channel, and communication can begin.</a:t>
            </a:r>
            <a:endParaRPr lang="en-US" dirty="0">
              <a:latin typeface="+mn-lt"/>
            </a:endParaRPr>
          </a:p>
        </p:txBody>
      </p:sp>
      <p:sp>
        <p:nvSpPr>
          <p:cNvPr id="4" name="Slide Number Placeholder 3">
            <a:extLst>
              <a:ext uri="{FF2B5EF4-FFF2-40B4-BE49-F238E27FC236}">
                <a16:creationId xmlns:a16="http://schemas.microsoft.com/office/drawing/2014/main" id="{D8C30286-777B-0D0F-09B3-301B87D656D4}"/>
              </a:ext>
            </a:extLst>
          </p:cNvPr>
          <p:cNvSpPr>
            <a:spLocks noGrp="1"/>
          </p:cNvSpPr>
          <p:nvPr>
            <p:ph type="sldNum" sz="quarter" idx="12"/>
          </p:nvPr>
        </p:nvSpPr>
        <p:spPr/>
        <p:txBody>
          <a:bodyPr/>
          <a:lstStyle/>
          <a:p>
            <a:fld id="{CC35A254-4A35-4A19-8176-D3942D5E59E5}" type="slidenum">
              <a:rPr lang="en-US" smtClean="0"/>
              <a:t>58</a:t>
            </a:fld>
            <a:endParaRPr lang="en-US"/>
          </a:p>
        </p:txBody>
      </p:sp>
    </p:spTree>
    <p:extLst>
      <p:ext uri="{BB962C8B-B14F-4D97-AF65-F5344CB8AC3E}">
        <p14:creationId xmlns:p14="http://schemas.microsoft.com/office/powerpoint/2010/main" val="3100031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11405-1431-7D14-F5B5-C911ED517CE1}"/>
              </a:ext>
            </a:extLst>
          </p:cNvPr>
          <p:cNvSpPr>
            <a:spLocks noGrp="1"/>
          </p:cNvSpPr>
          <p:nvPr>
            <p:ph type="title"/>
          </p:nvPr>
        </p:nvSpPr>
        <p:spPr/>
        <p:txBody>
          <a:bodyPr/>
          <a:lstStyle/>
          <a:p>
            <a:r>
              <a:rPr lang="en-US" dirty="0"/>
              <a:t>Receiving</a:t>
            </a:r>
          </a:p>
        </p:txBody>
      </p:sp>
      <p:sp>
        <p:nvSpPr>
          <p:cNvPr id="3" name="Content Placeholder 2">
            <a:extLst>
              <a:ext uri="{FF2B5EF4-FFF2-40B4-BE49-F238E27FC236}">
                <a16:creationId xmlns:a16="http://schemas.microsoft.com/office/drawing/2014/main" id="{44E92DD8-1257-BF63-6DD2-386CEA6D8F05}"/>
              </a:ext>
            </a:extLst>
          </p:cNvPr>
          <p:cNvSpPr>
            <a:spLocks noGrp="1"/>
          </p:cNvSpPr>
          <p:nvPr>
            <p:ph idx="1"/>
          </p:nvPr>
        </p:nvSpPr>
        <p:spPr/>
        <p:txBody>
          <a:bodyPr>
            <a:normAutofit/>
          </a:bodyPr>
          <a:lstStyle/>
          <a:p>
            <a:pPr algn="l"/>
            <a:r>
              <a:rPr lang="en-US" b="0" u="none" strike="noStrike" baseline="0" dirty="0">
                <a:latin typeface="+mn-lt"/>
              </a:rPr>
              <a:t>When a mobile phone is called, the telephone central office sends the number to the MSC. </a:t>
            </a:r>
          </a:p>
          <a:p>
            <a:pPr algn="l"/>
            <a:r>
              <a:rPr lang="en-US" b="0" u="none" strike="noStrike" baseline="0" dirty="0">
                <a:latin typeface="+mn-lt"/>
              </a:rPr>
              <a:t>The MSC searches for the location of the mobile station by sending query signals to each cell in a process called paging. </a:t>
            </a:r>
          </a:p>
          <a:p>
            <a:pPr algn="l"/>
            <a:r>
              <a:rPr lang="en-US" b="0" u="none" strike="noStrike" baseline="0" dirty="0">
                <a:latin typeface="+mn-lt"/>
              </a:rPr>
              <a:t>Once the mobile station is found, the MSC transmits a ringing signal and, when the mobile station answers, assigns a voice channel to the call, allowing voice communication to begin.</a:t>
            </a:r>
            <a:endParaRPr lang="en-US" dirty="0">
              <a:latin typeface="+mn-lt"/>
            </a:endParaRPr>
          </a:p>
        </p:txBody>
      </p:sp>
      <p:sp>
        <p:nvSpPr>
          <p:cNvPr id="4" name="Slide Number Placeholder 3">
            <a:extLst>
              <a:ext uri="{FF2B5EF4-FFF2-40B4-BE49-F238E27FC236}">
                <a16:creationId xmlns:a16="http://schemas.microsoft.com/office/drawing/2014/main" id="{8043A4AB-6845-A34C-A2CF-698A211A5B7B}"/>
              </a:ext>
            </a:extLst>
          </p:cNvPr>
          <p:cNvSpPr>
            <a:spLocks noGrp="1"/>
          </p:cNvSpPr>
          <p:nvPr>
            <p:ph type="sldNum" sz="quarter" idx="12"/>
          </p:nvPr>
        </p:nvSpPr>
        <p:spPr/>
        <p:txBody>
          <a:bodyPr/>
          <a:lstStyle/>
          <a:p>
            <a:fld id="{CC35A254-4A35-4A19-8176-D3942D5E59E5}" type="slidenum">
              <a:rPr lang="en-US" smtClean="0"/>
              <a:t>59</a:t>
            </a:fld>
            <a:endParaRPr lang="en-US"/>
          </a:p>
        </p:txBody>
      </p:sp>
    </p:spTree>
    <p:extLst>
      <p:ext uri="{BB962C8B-B14F-4D97-AF65-F5344CB8AC3E}">
        <p14:creationId xmlns:p14="http://schemas.microsoft.com/office/powerpoint/2010/main" val="3697817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5A94-097F-1B9D-EF27-DA9B8CEAFA3D}"/>
              </a:ext>
            </a:extLst>
          </p:cNvPr>
          <p:cNvSpPr>
            <a:spLocks noGrp="1"/>
          </p:cNvSpPr>
          <p:nvPr>
            <p:ph type="title"/>
          </p:nvPr>
        </p:nvSpPr>
        <p:spPr/>
        <p:txBody>
          <a:bodyPr/>
          <a:lstStyle/>
          <a:p>
            <a:r>
              <a:rPr lang="en-US" dirty="0"/>
              <a:t>Error Detection using block coding</a:t>
            </a:r>
          </a:p>
        </p:txBody>
      </p:sp>
      <p:sp>
        <p:nvSpPr>
          <p:cNvPr id="3" name="Content Placeholder 2">
            <a:extLst>
              <a:ext uri="{FF2B5EF4-FFF2-40B4-BE49-F238E27FC236}">
                <a16:creationId xmlns:a16="http://schemas.microsoft.com/office/drawing/2014/main" id="{7E5BB49B-7D4D-4DBE-7AB2-2DD1C5D43C66}"/>
              </a:ext>
            </a:extLst>
          </p:cNvPr>
          <p:cNvSpPr>
            <a:spLocks noGrp="1"/>
          </p:cNvSpPr>
          <p:nvPr>
            <p:ph idx="1"/>
          </p:nvPr>
        </p:nvSpPr>
        <p:spPr/>
        <p:txBody>
          <a:bodyPr>
            <a:normAutofit/>
          </a:bodyPr>
          <a:lstStyle/>
          <a:p>
            <a:pPr algn="l"/>
            <a:r>
              <a:rPr lang="en-US" b="0" i="0" u="none" strike="noStrike" baseline="0" dirty="0">
                <a:latin typeface="+mn-lt"/>
              </a:rPr>
              <a:t>If the following two conditions are met, the receiver can detect a change in the original codeword.</a:t>
            </a:r>
          </a:p>
          <a:p>
            <a:pPr algn="l"/>
            <a:r>
              <a:rPr lang="en-US" b="0" i="0" u="none" strike="noStrike" baseline="0" dirty="0">
                <a:latin typeface="+mn-lt"/>
              </a:rPr>
              <a:t>The receiver has (or can find) a list of valid codewords.</a:t>
            </a:r>
          </a:p>
          <a:p>
            <a:pPr algn="l"/>
            <a:r>
              <a:rPr lang="en-US" b="0" i="0" u="none" strike="noStrike" baseline="0" dirty="0">
                <a:latin typeface="+mn-lt"/>
              </a:rPr>
              <a:t>The original codeword has changed to an invalid one.</a:t>
            </a:r>
          </a:p>
        </p:txBody>
      </p:sp>
      <p:sp>
        <p:nvSpPr>
          <p:cNvPr id="6" name="Slide Number Placeholder 5">
            <a:extLst>
              <a:ext uri="{FF2B5EF4-FFF2-40B4-BE49-F238E27FC236}">
                <a16:creationId xmlns:a16="http://schemas.microsoft.com/office/drawing/2014/main" id="{0962C891-F0BB-6056-AF6B-A3068A24AA48}"/>
              </a:ext>
            </a:extLst>
          </p:cNvPr>
          <p:cNvSpPr>
            <a:spLocks noGrp="1"/>
          </p:cNvSpPr>
          <p:nvPr>
            <p:ph type="sldNum" sz="quarter" idx="12"/>
          </p:nvPr>
        </p:nvSpPr>
        <p:spPr/>
        <p:txBody>
          <a:bodyPr/>
          <a:lstStyle/>
          <a:p>
            <a:fld id="{CC35A254-4A35-4A19-8176-D3942D5E59E5}" type="slidenum">
              <a:rPr lang="en-US" smtClean="0"/>
              <a:t>6</a:t>
            </a:fld>
            <a:endParaRPr lang="en-US"/>
          </a:p>
        </p:txBody>
      </p:sp>
    </p:spTree>
    <p:extLst>
      <p:ext uri="{BB962C8B-B14F-4D97-AF65-F5344CB8AC3E}">
        <p14:creationId xmlns:p14="http://schemas.microsoft.com/office/powerpoint/2010/main" val="39702298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89B4-603F-1B18-9FCC-B6056A867399}"/>
              </a:ext>
            </a:extLst>
          </p:cNvPr>
          <p:cNvSpPr>
            <a:spLocks noGrp="1"/>
          </p:cNvSpPr>
          <p:nvPr>
            <p:ph type="title"/>
          </p:nvPr>
        </p:nvSpPr>
        <p:spPr/>
        <p:txBody>
          <a:bodyPr/>
          <a:lstStyle/>
          <a:p>
            <a:r>
              <a:rPr lang="en-US" dirty="0"/>
              <a:t>Handoff</a:t>
            </a:r>
          </a:p>
        </p:txBody>
      </p:sp>
      <p:sp>
        <p:nvSpPr>
          <p:cNvPr id="3" name="Content Placeholder 2">
            <a:extLst>
              <a:ext uri="{FF2B5EF4-FFF2-40B4-BE49-F238E27FC236}">
                <a16:creationId xmlns:a16="http://schemas.microsoft.com/office/drawing/2014/main" id="{7806392D-FA13-9636-F5A3-A1E644FD74C7}"/>
              </a:ext>
            </a:extLst>
          </p:cNvPr>
          <p:cNvSpPr>
            <a:spLocks noGrp="1"/>
          </p:cNvSpPr>
          <p:nvPr>
            <p:ph idx="1"/>
          </p:nvPr>
        </p:nvSpPr>
        <p:spPr/>
        <p:txBody>
          <a:bodyPr>
            <a:normAutofit/>
          </a:bodyPr>
          <a:lstStyle/>
          <a:p>
            <a:pPr algn="l"/>
            <a:r>
              <a:rPr lang="en-US" b="0" u="none" strike="noStrike" baseline="0" dirty="0">
                <a:latin typeface="+mn-lt"/>
              </a:rPr>
              <a:t>It may happen that, during a conversation, the mobile station moves from one cell to another. When it does, the signal may become weak. </a:t>
            </a:r>
          </a:p>
          <a:p>
            <a:pPr algn="l"/>
            <a:r>
              <a:rPr lang="en-US" b="0" u="none" strike="noStrike" baseline="0" dirty="0">
                <a:latin typeface="+mn-lt"/>
              </a:rPr>
              <a:t>To solve this problem, the MSC monitors the level of the signal every few seconds. If the strength of the signal diminishes, the MSC seeks a new cell that can better accommodate the communication. </a:t>
            </a:r>
          </a:p>
          <a:p>
            <a:pPr algn="l"/>
            <a:r>
              <a:rPr lang="en-US" b="0" u="none" strike="noStrike" baseline="0" dirty="0">
                <a:latin typeface="+mn-lt"/>
              </a:rPr>
              <a:t>The MSC then changes the channel carrying the call (hands the signal off from the old channel to a new one).</a:t>
            </a:r>
            <a:endParaRPr lang="en-US" dirty="0">
              <a:latin typeface="+mn-lt"/>
            </a:endParaRPr>
          </a:p>
        </p:txBody>
      </p:sp>
      <p:sp>
        <p:nvSpPr>
          <p:cNvPr id="4" name="Slide Number Placeholder 3">
            <a:extLst>
              <a:ext uri="{FF2B5EF4-FFF2-40B4-BE49-F238E27FC236}">
                <a16:creationId xmlns:a16="http://schemas.microsoft.com/office/drawing/2014/main" id="{70B18194-F1A1-4FB0-C8B1-09AB222B2EFA}"/>
              </a:ext>
            </a:extLst>
          </p:cNvPr>
          <p:cNvSpPr>
            <a:spLocks noGrp="1"/>
          </p:cNvSpPr>
          <p:nvPr>
            <p:ph type="sldNum" sz="quarter" idx="12"/>
          </p:nvPr>
        </p:nvSpPr>
        <p:spPr/>
        <p:txBody>
          <a:bodyPr/>
          <a:lstStyle/>
          <a:p>
            <a:fld id="{CC35A254-4A35-4A19-8176-D3942D5E59E5}" type="slidenum">
              <a:rPr lang="en-US" smtClean="0"/>
              <a:t>60</a:t>
            </a:fld>
            <a:endParaRPr lang="en-US"/>
          </a:p>
        </p:txBody>
      </p:sp>
    </p:spTree>
    <p:extLst>
      <p:ext uri="{BB962C8B-B14F-4D97-AF65-F5344CB8AC3E}">
        <p14:creationId xmlns:p14="http://schemas.microsoft.com/office/powerpoint/2010/main" val="14839876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2CD5-D079-445D-6746-BC02012CE1E0}"/>
              </a:ext>
            </a:extLst>
          </p:cNvPr>
          <p:cNvSpPr>
            <a:spLocks noGrp="1"/>
          </p:cNvSpPr>
          <p:nvPr>
            <p:ph type="title"/>
          </p:nvPr>
        </p:nvSpPr>
        <p:spPr/>
        <p:txBody>
          <a:bodyPr/>
          <a:lstStyle/>
          <a:p>
            <a:r>
              <a:rPr lang="en-US" dirty="0"/>
              <a:t>Roaming</a:t>
            </a:r>
          </a:p>
        </p:txBody>
      </p:sp>
      <p:sp>
        <p:nvSpPr>
          <p:cNvPr id="3" name="Content Placeholder 2">
            <a:extLst>
              <a:ext uri="{FF2B5EF4-FFF2-40B4-BE49-F238E27FC236}">
                <a16:creationId xmlns:a16="http://schemas.microsoft.com/office/drawing/2014/main" id="{74214173-2100-E57D-E33F-B67847237C1A}"/>
              </a:ext>
            </a:extLst>
          </p:cNvPr>
          <p:cNvSpPr>
            <a:spLocks noGrp="1"/>
          </p:cNvSpPr>
          <p:nvPr>
            <p:ph idx="1"/>
          </p:nvPr>
        </p:nvSpPr>
        <p:spPr/>
        <p:txBody>
          <a:bodyPr>
            <a:normAutofit/>
          </a:bodyPr>
          <a:lstStyle/>
          <a:p>
            <a:pPr algn="l"/>
            <a:r>
              <a:rPr lang="en-US" b="0" i="0" u="none" strike="noStrike" baseline="0" dirty="0">
                <a:latin typeface="+mn-lt"/>
              </a:rPr>
              <a:t>One feature of cellular telephony is called roaming. Roaming means, in principle, that a user can have access to communication or can be reached where there is coverage. A service provider usually has limited coverage. </a:t>
            </a:r>
          </a:p>
          <a:p>
            <a:pPr algn="l"/>
            <a:r>
              <a:rPr lang="en-US" b="0" i="0" u="none" strike="noStrike" baseline="0" dirty="0">
                <a:latin typeface="+mn-lt"/>
              </a:rPr>
              <a:t>Neighboring service providers can provide extended coverage through a roaming contract. The situation is similar to snail mail between countries. </a:t>
            </a:r>
          </a:p>
          <a:p>
            <a:pPr algn="l"/>
            <a:r>
              <a:rPr lang="en-US" b="0" i="0" u="none" strike="noStrike" baseline="0" dirty="0">
                <a:latin typeface="+mn-lt"/>
              </a:rPr>
              <a:t>The charge for delivery of a letter between two countries can be divided upon agreement by the two countries</a:t>
            </a:r>
            <a:endParaRPr lang="en-US" dirty="0">
              <a:latin typeface="+mn-lt"/>
            </a:endParaRPr>
          </a:p>
        </p:txBody>
      </p:sp>
      <p:sp>
        <p:nvSpPr>
          <p:cNvPr id="4" name="Slide Number Placeholder 3">
            <a:extLst>
              <a:ext uri="{FF2B5EF4-FFF2-40B4-BE49-F238E27FC236}">
                <a16:creationId xmlns:a16="http://schemas.microsoft.com/office/drawing/2014/main" id="{548B6F04-D39A-6F4A-970B-C739A95ADD95}"/>
              </a:ext>
            </a:extLst>
          </p:cNvPr>
          <p:cNvSpPr>
            <a:spLocks noGrp="1"/>
          </p:cNvSpPr>
          <p:nvPr>
            <p:ph type="sldNum" sz="quarter" idx="12"/>
          </p:nvPr>
        </p:nvSpPr>
        <p:spPr/>
        <p:txBody>
          <a:bodyPr/>
          <a:lstStyle/>
          <a:p>
            <a:fld id="{CC35A254-4A35-4A19-8176-D3942D5E59E5}" type="slidenum">
              <a:rPr lang="en-US" smtClean="0"/>
              <a:t>61</a:t>
            </a:fld>
            <a:endParaRPr lang="en-US"/>
          </a:p>
        </p:txBody>
      </p:sp>
    </p:spTree>
    <p:extLst>
      <p:ext uri="{BB962C8B-B14F-4D97-AF65-F5344CB8AC3E}">
        <p14:creationId xmlns:p14="http://schemas.microsoft.com/office/powerpoint/2010/main" val="37818313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ABEA-18C2-67DA-9D4E-A464E465B6EE}"/>
              </a:ext>
            </a:extLst>
          </p:cNvPr>
          <p:cNvSpPr>
            <a:spLocks noGrp="1"/>
          </p:cNvSpPr>
          <p:nvPr>
            <p:ph type="title"/>
          </p:nvPr>
        </p:nvSpPr>
        <p:spPr/>
        <p:txBody>
          <a:bodyPr/>
          <a:lstStyle/>
          <a:p>
            <a:r>
              <a:rPr lang="en-US" dirty="0"/>
              <a:t>Generation of Mobile Network</a:t>
            </a:r>
          </a:p>
        </p:txBody>
      </p:sp>
      <p:sp>
        <p:nvSpPr>
          <p:cNvPr id="3" name="Content Placeholder 2">
            <a:extLst>
              <a:ext uri="{FF2B5EF4-FFF2-40B4-BE49-F238E27FC236}">
                <a16:creationId xmlns:a16="http://schemas.microsoft.com/office/drawing/2014/main" id="{6E961789-A769-8760-C1C3-FDD8012B87A2}"/>
              </a:ext>
            </a:extLst>
          </p:cNvPr>
          <p:cNvSpPr>
            <a:spLocks noGrp="1"/>
          </p:cNvSpPr>
          <p:nvPr>
            <p:ph idx="1"/>
          </p:nvPr>
        </p:nvSpPr>
        <p:spPr/>
        <p:txBody>
          <a:bodyPr/>
          <a:lstStyle/>
          <a:p>
            <a:r>
              <a:rPr lang="en-US" dirty="0"/>
              <a:t>1G(First Generation)</a:t>
            </a:r>
          </a:p>
          <a:p>
            <a:r>
              <a:rPr lang="en-US" dirty="0"/>
              <a:t>2G(Second Generation)</a:t>
            </a:r>
          </a:p>
          <a:p>
            <a:r>
              <a:rPr lang="en-US" dirty="0"/>
              <a:t>3G (Third Generation)</a:t>
            </a:r>
          </a:p>
          <a:p>
            <a:r>
              <a:rPr lang="en-US" dirty="0"/>
              <a:t>4G (Fourth Generation)</a:t>
            </a:r>
          </a:p>
          <a:p>
            <a:r>
              <a:rPr lang="en-US" dirty="0"/>
              <a:t>5G (Fifth Generation)</a:t>
            </a:r>
          </a:p>
        </p:txBody>
      </p:sp>
      <p:sp>
        <p:nvSpPr>
          <p:cNvPr id="4" name="Slide Number Placeholder 3">
            <a:extLst>
              <a:ext uri="{FF2B5EF4-FFF2-40B4-BE49-F238E27FC236}">
                <a16:creationId xmlns:a16="http://schemas.microsoft.com/office/drawing/2014/main" id="{36704B9B-295A-BF58-5333-ECB454BC6E94}"/>
              </a:ext>
            </a:extLst>
          </p:cNvPr>
          <p:cNvSpPr>
            <a:spLocks noGrp="1"/>
          </p:cNvSpPr>
          <p:nvPr>
            <p:ph type="sldNum" sz="quarter" idx="12"/>
          </p:nvPr>
        </p:nvSpPr>
        <p:spPr/>
        <p:txBody>
          <a:bodyPr/>
          <a:lstStyle/>
          <a:p>
            <a:fld id="{CC35A254-4A35-4A19-8176-D3942D5E59E5}" type="slidenum">
              <a:rPr lang="en-US" smtClean="0"/>
              <a:t>62</a:t>
            </a:fld>
            <a:endParaRPr lang="en-US"/>
          </a:p>
        </p:txBody>
      </p:sp>
    </p:spTree>
    <p:extLst>
      <p:ext uri="{BB962C8B-B14F-4D97-AF65-F5344CB8AC3E}">
        <p14:creationId xmlns:p14="http://schemas.microsoft.com/office/powerpoint/2010/main" val="29974106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9392-56D1-F5BB-FE1F-6D64CC0A3D12}"/>
              </a:ext>
            </a:extLst>
          </p:cNvPr>
          <p:cNvSpPr>
            <a:spLocks noGrp="1"/>
          </p:cNvSpPr>
          <p:nvPr>
            <p:ph type="title"/>
          </p:nvPr>
        </p:nvSpPr>
        <p:spPr/>
        <p:txBody>
          <a:bodyPr/>
          <a:lstStyle/>
          <a:p>
            <a:r>
              <a:rPr lang="en-US" dirty="0"/>
              <a:t>Generation of Mobile Network</a:t>
            </a:r>
          </a:p>
        </p:txBody>
      </p:sp>
      <p:pic>
        <p:nvPicPr>
          <p:cNvPr id="6" name="Content Placeholder 5">
            <a:extLst>
              <a:ext uri="{FF2B5EF4-FFF2-40B4-BE49-F238E27FC236}">
                <a16:creationId xmlns:a16="http://schemas.microsoft.com/office/drawing/2014/main" id="{4616026B-02E7-7280-49BC-B7936E935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031" y="1370460"/>
            <a:ext cx="9966870" cy="5440899"/>
          </a:xfrm>
        </p:spPr>
      </p:pic>
      <p:sp>
        <p:nvSpPr>
          <p:cNvPr id="4" name="Slide Number Placeholder 3">
            <a:extLst>
              <a:ext uri="{FF2B5EF4-FFF2-40B4-BE49-F238E27FC236}">
                <a16:creationId xmlns:a16="http://schemas.microsoft.com/office/drawing/2014/main" id="{51DDA7DE-5883-9FE8-3901-9C3D6266DE8D}"/>
              </a:ext>
            </a:extLst>
          </p:cNvPr>
          <p:cNvSpPr>
            <a:spLocks noGrp="1"/>
          </p:cNvSpPr>
          <p:nvPr>
            <p:ph type="sldNum" sz="quarter" idx="12"/>
          </p:nvPr>
        </p:nvSpPr>
        <p:spPr/>
        <p:txBody>
          <a:bodyPr/>
          <a:lstStyle/>
          <a:p>
            <a:fld id="{CC35A254-4A35-4A19-8176-D3942D5E59E5}" type="slidenum">
              <a:rPr lang="en-US" smtClean="0"/>
              <a:t>63</a:t>
            </a:fld>
            <a:endParaRPr lang="en-US"/>
          </a:p>
        </p:txBody>
      </p:sp>
    </p:spTree>
    <p:extLst>
      <p:ext uri="{BB962C8B-B14F-4D97-AF65-F5344CB8AC3E}">
        <p14:creationId xmlns:p14="http://schemas.microsoft.com/office/powerpoint/2010/main" val="3371424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1BA1-D97A-07FB-3D18-80076E116CA4}"/>
              </a:ext>
            </a:extLst>
          </p:cNvPr>
          <p:cNvSpPr>
            <a:spLocks noGrp="1"/>
          </p:cNvSpPr>
          <p:nvPr>
            <p:ph type="title"/>
          </p:nvPr>
        </p:nvSpPr>
        <p:spPr/>
        <p:txBody>
          <a:bodyPr/>
          <a:lstStyle/>
          <a:p>
            <a:r>
              <a:rPr lang="en-US" dirty="0"/>
              <a:t>Satellite network</a:t>
            </a:r>
          </a:p>
        </p:txBody>
      </p:sp>
      <p:sp>
        <p:nvSpPr>
          <p:cNvPr id="3" name="Content Placeholder 2">
            <a:extLst>
              <a:ext uri="{FF2B5EF4-FFF2-40B4-BE49-F238E27FC236}">
                <a16:creationId xmlns:a16="http://schemas.microsoft.com/office/drawing/2014/main" id="{3CA15E07-4760-5E86-3628-95E1D8DB3A0F}"/>
              </a:ext>
            </a:extLst>
          </p:cNvPr>
          <p:cNvSpPr>
            <a:spLocks noGrp="1"/>
          </p:cNvSpPr>
          <p:nvPr>
            <p:ph idx="1"/>
          </p:nvPr>
        </p:nvSpPr>
        <p:spPr/>
        <p:txBody>
          <a:bodyPr>
            <a:normAutofit/>
          </a:bodyPr>
          <a:lstStyle/>
          <a:p>
            <a:pPr algn="l"/>
            <a:r>
              <a:rPr lang="en-US" b="0" i="0" u="none" strike="noStrike" baseline="0" dirty="0">
                <a:latin typeface="+mn-lt"/>
              </a:rPr>
              <a:t>A satellite network is a combination of nodes, some of which are satellites, that provides communication from one point on the Earth to another. </a:t>
            </a:r>
          </a:p>
          <a:p>
            <a:pPr algn="l"/>
            <a:r>
              <a:rPr lang="en-US" b="0" i="0" u="none" strike="noStrike" baseline="0" dirty="0">
                <a:latin typeface="+mn-lt"/>
              </a:rPr>
              <a:t>A node in the network can be a satellite, an Earth station, or an end-user terminal or telephone.</a:t>
            </a:r>
          </a:p>
          <a:p>
            <a:pPr algn="l"/>
            <a:r>
              <a:rPr lang="en-US" b="0" i="0" u="none" strike="noStrike" baseline="0" dirty="0">
                <a:latin typeface="+mn-lt"/>
              </a:rPr>
              <a:t>Satellite networks are like cellular networks in that they divide the planet into cells.</a:t>
            </a:r>
          </a:p>
          <a:p>
            <a:pPr algn="l"/>
            <a:r>
              <a:rPr lang="en-US" b="0" i="0" u="none" strike="noStrike" baseline="0" dirty="0">
                <a:latin typeface="+mn-lt"/>
              </a:rPr>
              <a:t>Satellites can provide transmission capability to and from any location on Earth, no matter how remote. This advantage makes high-quality communication available to</a:t>
            </a:r>
            <a:r>
              <a:rPr lang="en-US" dirty="0">
                <a:latin typeface="+mn-lt"/>
              </a:rPr>
              <a:t> </a:t>
            </a:r>
            <a:r>
              <a:rPr lang="en-US" b="0" i="0" u="none" strike="noStrike" baseline="0" dirty="0">
                <a:latin typeface="+mn-lt"/>
              </a:rPr>
              <a:t>undeveloped parts of the world without requiring a huge investment in ground-based infrastructure.</a:t>
            </a:r>
            <a:endParaRPr lang="en-US" dirty="0">
              <a:latin typeface="+mn-lt"/>
            </a:endParaRPr>
          </a:p>
        </p:txBody>
      </p:sp>
      <p:sp>
        <p:nvSpPr>
          <p:cNvPr id="4" name="Slide Number Placeholder 3">
            <a:extLst>
              <a:ext uri="{FF2B5EF4-FFF2-40B4-BE49-F238E27FC236}">
                <a16:creationId xmlns:a16="http://schemas.microsoft.com/office/drawing/2014/main" id="{453D7F6A-0C6B-4EDF-6524-70FE588A2C97}"/>
              </a:ext>
            </a:extLst>
          </p:cNvPr>
          <p:cNvSpPr>
            <a:spLocks noGrp="1"/>
          </p:cNvSpPr>
          <p:nvPr>
            <p:ph type="sldNum" sz="quarter" idx="12"/>
          </p:nvPr>
        </p:nvSpPr>
        <p:spPr/>
        <p:txBody>
          <a:bodyPr/>
          <a:lstStyle/>
          <a:p>
            <a:fld id="{CC35A254-4A35-4A19-8176-D3942D5E59E5}" type="slidenum">
              <a:rPr lang="en-US" smtClean="0"/>
              <a:t>64</a:t>
            </a:fld>
            <a:endParaRPr lang="en-US"/>
          </a:p>
        </p:txBody>
      </p:sp>
    </p:spTree>
    <p:extLst>
      <p:ext uri="{BB962C8B-B14F-4D97-AF65-F5344CB8AC3E}">
        <p14:creationId xmlns:p14="http://schemas.microsoft.com/office/powerpoint/2010/main" val="14169071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1187-5B81-88AA-65EF-2CAEA4F8BE02}"/>
              </a:ext>
            </a:extLst>
          </p:cNvPr>
          <p:cNvSpPr>
            <a:spLocks noGrp="1"/>
          </p:cNvSpPr>
          <p:nvPr>
            <p:ph type="title"/>
          </p:nvPr>
        </p:nvSpPr>
        <p:spPr/>
        <p:txBody>
          <a:bodyPr/>
          <a:lstStyle/>
          <a:p>
            <a:r>
              <a:rPr lang="en-US" dirty="0"/>
              <a:t>Orbit</a:t>
            </a:r>
          </a:p>
        </p:txBody>
      </p:sp>
      <p:sp>
        <p:nvSpPr>
          <p:cNvPr id="3" name="Content Placeholder 2">
            <a:extLst>
              <a:ext uri="{FF2B5EF4-FFF2-40B4-BE49-F238E27FC236}">
                <a16:creationId xmlns:a16="http://schemas.microsoft.com/office/drawing/2014/main" id="{CB4C5418-F867-C50E-5182-A04495BE9892}"/>
              </a:ext>
            </a:extLst>
          </p:cNvPr>
          <p:cNvSpPr>
            <a:spLocks noGrp="1"/>
          </p:cNvSpPr>
          <p:nvPr>
            <p:ph idx="1"/>
          </p:nvPr>
        </p:nvSpPr>
        <p:spPr/>
        <p:txBody>
          <a:bodyPr>
            <a:normAutofit/>
          </a:bodyPr>
          <a:lstStyle/>
          <a:p>
            <a:pPr algn="l"/>
            <a:r>
              <a:rPr lang="en-US" b="0" i="0" u="none" strike="noStrike" baseline="0" dirty="0">
                <a:latin typeface="+mn-lt"/>
              </a:rPr>
              <a:t>An artificial satellite needs to have an orbit :- the path in which it travels around the Earth. The orbit can be equatorial, inclined, or polar.</a:t>
            </a:r>
          </a:p>
          <a:p>
            <a:pPr algn="l"/>
            <a:r>
              <a:rPr lang="en-US" b="0" i="0" u="none" strike="noStrike" baseline="0" dirty="0">
                <a:latin typeface="+mn-lt"/>
              </a:rPr>
              <a:t>The period of a satellite, the time required for a satellite to make a complete trip around the Earth, is determined by Kepler's law, which defines the period as a function of the distance of the satellite from the center of the Earth.</a:t>
            </a:r>
            <a:endParaRPr lang="en-US" dirty="0">
              <a:latin typeface="+mn-lt"/>
            </a:endParaRPr>
          </a:p>
        </p:txBody>
      </p:sp>
      <p:sp>
        <p:nvSpPr>
          <p:cNvPr id="4" name="Slide Number Placeholder 3">
            <a:extLst>
              <a:ext uri="{FF2B5EF4-FFF2-40B4-BE49-F238E27FC236}">
                <a16:creationId xmlns:a16="http://schemas.microsoft.com/office/drawing/2014/main" id="{7A43D92B-D529-013C-5AA5-FEE682ABF218}"/>
              </a:ext>
            </a:extLst>
          </p:cNvPr>
          <p:cNvSpPr>
            <a:spLocks noGrp="1"/>
          </p:cNvSpPr>
          <p:nvPr>
            <p:ph type="sldNum" sz="quarter" idx="12"/>
          </p:nvPr>
        </p:nvSpPr>
        <p:spPr/>
        <p:txBody>
          <a:bodyPr/>
          <a:lstStyle/>
          <a:p>
            <a:fld id="{CC35A254-4A35-4A19-8176-D3942D5E59E5}" type="slidenum">
              <a:rPr lang="en-US" smtClean="0"/>
              <a:t>65</a:t>
            </a:fld>
            <a:endParaRPr lang="en-US"/>
          </a:p>
        </p:txBody>
      </p:sp>
      <p:pic>
        <p:nvPicPr>
          <p:cNvPr id="6" name="Picture 5">
            <a:extLst>
              <a:ext uri="{FF2B5EF4-FFF2-40B4-BE49-F238E27FC236}">
                <a16:creationId xmlns:a16="http://schemas.microsoft.com/office/drawing/2014/main" id="{32CF7199-FB48-64B3-991A-14938581B6B9}"/>
              </a:ext>
            </a:extLst>
          </p:cNvPr>
          <p:cNvPicPr>
            <a:picLocks noChangeAspect="1"/>
          </p:cNvPicPr>
          <p:nvPr/>
        </p:nvPicPr>
        <p:blipFill>
          <a:blip r:embed="rId2"/>
          <a:stretch>
            <a:fillRect/>
          </a:stretch>
        </p:blipFill>
        <p:spPr>
          <a:xfrm>
            <a:off x="2861957" y="4345967"/>
            <a:ext cx="7221502" cy="2179120"/>
          </a:xfrm>
          <a:prstGeom prst="rect">
            <a:avLst/>
          </a:prstGeom>
        </p:spPr>
      </p:pic>
    </p:spTree>
    <p:extLst>
      <p:ext uri="{BB962C8B-B14F-4D97-AF65-F5344CB8AC3E}">
        <p14:creationId xmlns:p14="http://schemas.microsoft.com/office/powerpoint/2010/main" val="23041981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C641-C40D-C7A5-61B5-A6CE8BD453C8}"/>
              </a:ext>
            </a:extLst>
          </p:cNvPr>
          <p:cNvSpPr>
            <a:spLocks noGrp="1"/>
          </p:cNvSpPr>
          <p:nvPr>
            <p:ph type="title"/>
          </p:nvPr>
        </p:nvSpPr>
        <p:spPr/>
        <p:txBody>
          <a:bodyPr/>
          <a:lstStyle/>
          <a:p>
            <a:r>
              <a:rPr lang="en-US" dirty="0"/>
              <a:t>Categories of Satellite</a:t>
            </a:r>
          </a:p>
        </p:txBody>
      </p:sp>
      <p:sp>
        <p:nvSpPr>
          <p:cNvPr id="3" name="Content Placeholder 2">
            <a:extLst>
              <a:ext uri="{FF2B5EF4-FFF2-40B4-BE49-F238E27FC236}">
                <a16:creationId xmlns:a16="http://schemas.microsoft.com/office/drawing/2014/main" id="{D14DB5CC-1FB1-AC6A-5849-2D78BFEA11BB}"/>
              </a:ext>
            </a:extLst>
          </p:cNvPr>
          <p:cNvSpPr>
            <a:spLocks noGrp="1"/>
          </p:cNvSpPr>
          <p:nvPr>
            <p:ph idx="1"/>
          </p:nvPr>
        </p:nvSpPr>
        <p:spPr/>
        <p:txBody>
          <a:bodyPr>
            <a:normAutofit/>
          </a:bodyPr>
          <a:lstStyle/>
          <a:p>
            <a:pPr algn="l"/>
            <a:r>
              <a:rPr lang="en-US" dirty="0">
                <a:latin typeface="+mn-lt"/>
              </a:rPr>
              <a:t>GEO(G</a:t>
            </a:r>
            <a:r>
              <a:rPr lang="en-US" b="0" i="0" u="none" strike="noStrike" baseline="0" dirty="0">
                <a:latin typeface="+mn-lt"/>
              </a:rPr>
              <a:t>eostationary Earth </a:t>
            </a:r>
            <a:r>
              <a:rPr lang="en-US" dirty="0">
                <a:latin typeface="+mn-lt"/>
              </a:rPr>
              <a:t>O</a:t>
            </a:r>
            <a:r>
              <a:rPr lang="en-US" b="0" i="0" u="none" strike="noStrike" baseline="0" dirty="0">
                <a:latin typeface="+mn-lt"/>
              </a:rPr>
              <a:t>rbit)</a:t>
            </a:r>
            <a:endParaRPr lang="en-US" dirty="0">
              <a:latin typeface="+mn-lt"/>
            </a:endParaRPr>
          </a:p>
          <a:p>
            <a:r>
              <a:rPr lang="en-US" dirty="0">
                <a:latin typeface="+mn-lt"/>
              </a:rPr>
              <a:t>MEO(M</a:t>
            </a:r>
            <a:r>
              <a:rPr lang="en-US" b="0" i="0" u="none" strike="noStrike" baseline="0" dirty="0">
                <a:latin typeface="+mn-lt"/>
              </a:rPr>
              <a:t>iddle-Earth-</a:t>
            </a:r>
            <a:r>
              <a:rPr lang="en-US" dirty="0">
                <a:latin typeface="+mn-lt"/>
              </a:rPr>
              <a:t>O</a:t>
            </a:r>
            <a:r>
              <a:rPr lang="en-US" b="0" i="0" u="none" strike="noStrike" baseline="0" dirty="0">
                <a:latin typeface="+mn-lt"/>
              </a:rPr>
              <a:t>rbit)</a:t>
            </a:r>
            <a:endParaRPr lang="en-US" dirty="0">
              <a:latin typeface="+mn-lt"/>
            </a:endParaRPr>
          </a:p>
          <a:p>
            <a:pPr algn="l"/>
            <a:r>
              <a:rPr lang="en-US" dirty="0">
                <a:latin typeface="+mn-lt"/>
              </a:rPr>
              <a:t>LEO(Lo</a:t>
            </a:r>
            <a:r>
              <a:rPr lang="en-US" b="0" i="0" u="none" strike="noStrike" baseline="0" dirty="0">
                <a:latin typeface="+mn-lt"/>
              </a:rPr>
              <a:t>w-Earth-Orbit)</a:t>
            </a:r>
          </a:p>
        </p:txBody>
      </p:sp>
      <p:sp>
        <p:nvSpPr>
          <p:cNvPr id="4" name="Slide Number Placeholder 3">
            <a:extLst>
              <a:ext uri="{FF2B5EF4-FFF2-40B4-BE49-F238E27FC236}">
                <a16:creationId xmlns:a16="http://schemas.microsoft.com/office/drawing/2014/main" id="{EF75C6B2-AD3A-BF7B-17DE-3A73946F1225}"/>
              </a:ext>
            </a:extLst>
          </p:cNvPr>
          <p:cNvSpPr>
            <a:spLocks noGrp="1"/>
          </p:cNvSpPr>
          <p:nvPr>
            <p:ph type="sldNum" sz="quarter" idx="12"/>
          </p:nvPr>
        </p:nvSpPr>
        <p:spPr/>
        <p:txBody>
          <a:bodyPr/>
          <a:lstStyle/>
          <a:p>
            <a:fld id="{CC35A254-4A35-4A19-8176-D3942D5E59E5}" type="slidenum">
              <a:rPr lang="en-US" smtClean="0"/>
              <a:t>66</a:t>
            </a:fld>
            <a:endParaRPr lang="en-US"/>
          </a:p>
        </p:txBody>
      </p:sp>
      <p:pic>
        <p:nvPicPr>
          <p:cNvPr id="8" name="Picture 7">
            <a:extLst>
              <a:ext uri="{FF2B5EF4-FFF2-40B4-BE49-F238E27FC236}">
                <a16:creationId xmlns:a16="http://schemas.microsoft.com/office/drawing/2014/main" id="{12795212-F572-A21E-E79D-B2550A88E173}"/>
              </a:ext>
            </a:extLst>
          </p:cNvPr>
          <p:cNvPicPr>
            <a:picLocks noChangeAspect="1"/>
          </p:cNvPicPr>
          <p:nvPr/>
        </p:nvPicPr>
        <p:blipFill>
          <a:blip r:embed="rId2"/>
          <a:stretch>
            <a:fillRect/>
          </a:stretch>
        </p:blipFill>
        <p:spPr>
          <a:xfrm>
            <a:off x="4462508" y="3705082"/>
            <a:ext cx="4713668" cy="1880315"/>
          </a:xfrm>
          <a:prstGeom prst="rect">
            <a:avLst/>
          </a:prstGeom>
        </p:spPr>
      </p:pic>
    </p:spTree>
    <p:extLst>
      <p:ext uri="{BB962C8B-B14F-4D97-AF65-F5344CB8AC3E}">
        <p14:creationId xmlns:p14="http://schemas.microsoft.com/office/powerpoint/2010/main" val="276980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2F3F-FB1B-CBFE-8535-2F01FE17B89B}"/>
              </a:ext>
            </a:extLst>
          </p:cNvPr>
          <p:cNvSpPr>
            <a:spLocks noGrp="1"/>
          </p:cNvSpPr>
          <p:nvPr>
            <p:ph type="title"/>
          </p:nvPr>
        </p:nvSpPr>
        <p:spPr/>
        <p:txBody>
          <a:bodyPr/>
          <a:lstStyle/>
          <a:p>
            <a:r>
              <a:rPr lang="en-US"/>
              <a:t>Categories of Satellite</a:t>
            </a:r>
          </a:p>
        </p:txBody>
      </p:sp>
      <p:sp>
        <p:nvSpPr>
          <p:cNvPr id="3" name="Content Placeholder 2">
            <a:extLst>
              <a:ext uri="{FF2B5EF4-FFF2-40B4-BE49-F238E27FC236}">
                <a16:creationId xmlns:a16="http://schemas.microsoft.com/office/drawing/2014/main" id="{D716D3EB-6D0F-4D14-E876-39573E14CE51}"/>
              </a:ext>
            </a:extLst>
          </p:cNvPr>
          <p:cNvSpPr>
            <a:spLocks noGrp="1"/>
          </p:cNvSpPr>
          <p:nvPr>
            <p:ph idx="1"/>
          </p:nvPr>
        </p:nvSpPr>
        <p:spPr/>
        <p:txBody>
          <a:bodyPr/>
          <a:lstStyle/>
          <a:p>
            <a:pPr algn="l"/>
            <a:r>
              <a:rPr lang="en-US" b="0" i="0" u="none" strike="noStrike" baseline="0" dirty="0">
                <a:latin typeface="+mn-lt"/>
              </a:rPr>
              <a:t>From Figure below shows the satellite altitudes with respect to the surface of the Earth. There is only one orbit, at an altitude of 35,786 km for the GEO satellite. </a:t>
            </a:r>
          </a:p>
          <a:p>
            <a:pPr algn="l"/>
            <a:r>
              <a:rPr lang="en-US" b="0" i="0" u="none" strike="noStrike" baseline="0" dirty="0">
                <a:latin typeface="+mn-lt"/>
              </a:rPr>
              <a:t>MEO satellites are located at altitudes between 5000 and 15,000 km. </a:t>
            </a:r>
          </a:p>
          <a:p>
            <a:pPr algn="l"/>
            <a:r>
              <a:rPr lang="en-US" b="0" i="0" u="none" strike="noStrike" baseline="0" dirty="0">
                <a:latin typeface="+mn-lt"/>
              </a:rPr>
              <a:t>LEO satellites are normally below an altitude of 2000 km.</a:t>
            </a:r>
            <a:endParaRPr lang="en-US" dirty="0">
              <a:latin typeface="+mn-lt"/>
            </a:endParaRPr>
          </a:p>
          <a:p>
            <a:endParaRPr lang="en-US" dirty="0"/>
          </a:p>
        </p:txBody>
      </p:sp>
      <p:sp>
        <p:nvSpPr>
          <p:cNvPr id="4" name="Slide Number Placeholder 3">
            <a:extLst>
              <a:ext uri="{FF2B5EF4-FFF2-40B4-BE49-F238E27FC236}">
                <a16:creationId xmlns:a16="http://schemas.microsoft.com/office/drawing/2014/main" id="{ADB7BC13-006C-06B4-E1B7-091649350AA3}"/>
              </a:ext>
            </a:extLst>
          </p:cNvPr>
          <p:cNvSpPr>
            <a:spLocks noGrp="1"/>
          </p:cNvSpPr>
          <p:nvPr>
            <p:ph type="sldNum" sz="quarter" idx="12"/>
          </p:nvPr>
        </p:nvSpPr>
        <p:spPr/>
        <p:txBody>
          <a:bodyPr/>
          <a:lstStyle/>
          <a:p>
            <a:fld id="{CC35A254-4A35-4A19-8176-D3942D5E59E5}" type="slidenum">
              <a:rPr lang="en-US" smtClean="0"/>
              <a:t>67</a:t>
            </a:fld>
            <a:endParaRPr lang="en-US"/>
          </a:p>
        </p:txBody>
      </p:sp>
      <p:pic>
        <p:nvPicPr>
          <p:cNvPr id="6" name="Picture 5">
            <a:extLst>
              <a:ext uri="{FF2B5EF4-FFF2-40B4-BE49-F238E27FC236}">
                <a16:creationId xmlns:a16="http://schemas.microsoft.com/office/drawing/2014/main" id="{C978B21A-3E13-483F-C7ED-594EE8DBAD32}"/>
              </a:ext>
            </a:extLst>
          </p:cNvPr>
          <p:cNvPicPr>
            <a:picLocks noChangeAspect="1"/>
          </p:cNvPicPr>
          <p:nvPr/>
        </p:nvPicPr>
        <p:blipFill>
          <a:blip r:embed="rId2"/>
          <a:stretch>
            <a:fillRect/>
          </a:stretch>
        </p:blipFill>
        <p:spPr>
          <a:xfrm>
            <a:off x="5254563" y="3956712"/>
            <a:ext cx="4795290" cy="2803595"/>
          </a:xfrm>
          <a:prstGeom prst="rect">
            <a:avLst/>
          </a:prstGeom>
        </p:spPr>
      </p:pic>
    </p:spTree>
    <p:extLst>
      <p:ext uri="{BB962C8B-B14F-4D97-AF65-F5344CB8AC3E}">
        <p14:creationId xmlns:p14="http://schemas.microsoft.com/office/powerpoint/2010/main" val="289042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B15B-21D8-6130-9B12-521229B6EFD4}"/>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5D9A9D4D-117E-D6A7-A470-3065D51EB486}"/>
              </a:ext>
            </a:extLst>
          </p:cNvPr>
          <p:cNvPicPr>
            <a:picLocks noGrp="1" noChangeAspect="1"/>
          </p:cNvPicPr>
          <p:nvPr>
            <p:ph idx="1"/>
          </p:nvPr>
        </p:nvPicPr>
        <p:blipFill>
          <a:blip r:embed="rId2"/>
          <a:stretch>
            <a:fillRect/>
          </a:stretch>
        </p:blipFill>
        <p:spPr>
          <a:xfrm>
            <a:off x="95695" y="239654"/>
            <a:ext cx="10149136" cy="6230076"/>
          </a:xfrm>
          <a:prstGeom prst="rect">
            <a:avLst/>
          </a:prstGeom>
        </p:spPr>
      </p:pic>
      <p:sp>
        <p:nvSpPr>
          <p:cNvPr id="5" name="Slide Number Placeholder 4">
            <a:extLst>
              <a:ext uri="{FF2B5EF4-FFF2-40B4-BE49-F238E27FC236}">
                <a16:creationId xmlns:a16="http://schemas.microsoft.com/office/drawing/2014/main" id="{07AB4325-A5F8-05ED-CFDC-141CE77C5D58}"/>
              </a:ext>
            </a:extLst>
          </p:cNvPr>
          <p:cNvSpPr>
            <a:spLocks noGrp="1"/>
          </p:cNvSpPr>
          <p:nvPr>
            <p:ph type="sldNum" sz="quarter" idx="12"/>
          </p:nvPr>
        </p:nvSpPr>
        <p:spPr/>
        <p:txBody>
          <a:bodyPr/>
          <a:lstStyle/>
          <a:p>
            <a:fld id="{CC35A254-4A35-4A19-8176-D3942D5E59E5}" type="slidenum">
              <a:rPr lang="en-US" smtClean="0"/>
              <a:t>7</a:t>
            </a:fld>
            <a:endParaRPr lang="en-US"/>
          </a:p>
        </p:txBody>
      </p:sp>
    </p:spTree>
    <p:extLst>
      <p:ext uri="{BB962C8B-B14F-4D97-AF65-F5344CB8AC3E}">
        <p14:creationId xmlns:p14="http://schemas.microsoft.com/office/powerpoint/2010/main" val="55755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ED2E4-02B0-8CC6-A85F-B64EE98245A1}"/>
              </a:ext>
            </a:extLst>
          </p:cNvPr>
          <p:cNvSpPr>
            <a:spLocks noGrp="1"/>
          </p:cNvSpPr>
          <p:nvPr>
            <p:ph type="title"/>
          </p:nvPr>
        </p:nvSpPr>
        <p:spPr/>
        <p:txBody>
          <a:bodyPr/>
          <a:lstStyle/>
          <a:p>
            <a:r>
              <a:rPr lang="en-US" dirty="0"/>
              <a:t>Error Detection using block coding</a:t>
            </a:r>
          </a:p>
        </p:txBody>
      </p:sp>
      <p:sp>
        <p:nvSpPr>
          <p:cNvPr id="3" name="Content Placeholder 2">
            <a:extLst>
              <a:ext uri="{FF2B5EF4-FFF2-40B4-BE49-F238E27FC236}">
                <a16:creationId xmlns:a16="http://schemas.microsoft.com/office/drawing/2014/main" id="{9ABD9410-5066-0721-4BA2-52A21017526E}"/>
              </a:ext>
            </a:extLst>
          </p:cNvPr>
          <p:cNvSpPr>
            <a:spLocks noGrp="1"/>
          </p:cNvSpPr>
          <p:nvPr>
            <p:ph idx="1"/>
          </p:nvPr>
        </p:nvSpPr>
        <p:spPr/>
        <p:txBody>
          <a:bodyPr>
            <a:normAutofit/>
          </a:bodyPr>
          <a:lstStyle/>
          <a:p>
            <a:pPr algn="l"/>
            <a:r>
              <a:rPr lang="en-US" b="0" i="0" u="none" strike="noStrike" baseline="0" dirty="0">
                <a:latin typeface="+mn-lt"/>
              </a:rPr>
              <a:t>The sender creates codewords out of data words by using a generator that applies the rules and procedures of encoding. </a:t>
            </a:r>
          </a:p>
          <a:p>
            <a:pPr algn="l"/>
            <a:r>
              <a:rPr lang="en-US" b="0" i="0" u="none" strike="noStrike" baseline="0" dirty="0">
                <a:latin typeface="+mn-lt"/>
              </a:rPr>
              <a:t>Each codeword sent to the receiver may change during transmission. If the received codeword is the same as one of the valid codewords, the word is accepted; the corresponding data word is extracted for use. </a:t>
            </a:r>
            <a:endParaRPr lang="en-US" dirty="0">
              <a:latin typeface="+mn-lt"/>
            </a:endParaRPr>
          </a:p>
          <a:p>
            <a:pPr algn="l"/>
            <a:r>
              <a:rPr lang="en-US" b="0" i="0" u="none" strike="noStrike" baseline="0" dirty="0">
                <a:latin typeface="+mn-lt"/>
              </a:rPr>
              <a:t>If the received codeword is not valid, it is discarded. However, if the codeword is corrupted during transmission but the received word still matches a valid codeword, the error remains undetected.</a:t>
            </a:r>
          </a:p>
          <a:p>
            <a:pPr algn="l"/>
            <a:r>
              <a:rPr lang="en-US" b="0" i="0" u="none" strike="noStrike" baseline="0" dirty="0">
                <a:latin typeface="+mn-lt"/>
              </a:rPr>
              <a:t>This type of coding can detect only single errors. Two or more errors may remain undetected.</a:t>
            </a:r>
            <a:endParaRPr lang="en-US" dirty="0">
              <a:latin typeface="+mn-lt"/>
            </a:endParaRPr>
          </a:p>
        </p:txBody>
      </p:sp>
      <p:sp>
        <p:nvSpPr>
          <p:cNvPr id="6" name="Slide Number Placeholder 5">
            <a:extLst>
              <a:ext uri="{FF2B5EF4-FFF2-40B4-BE49-F238E27FC236}">
                <a16:creationId xmlns:a16="http://schemas.microsoft.com/office/drawing/2014/main" id="{962B6BCD-B2C3-BDB1-1D8B-54D134D534BA}"/>
              </a:ext>
            </a:extLst>
          </p:cNvPr>
          <p:cNvSpPr>
            <a:spLocks noGrp="1"/>
          </p:cNvSpPr>
          <p:nvPr>
            <p:ph type="sldNum" sz="quarter" idx="12"/>
          </p:nvPr>
        </p:nvSpPr>
        <p:spPr/>
        <p:txBody>
          <a:bodyPr/>
          <a:lstStyle/>
          <a:p>
            <a:fld id="{CC35A254-4A35-4A19-8176-D3942D5E59E5}" type="slidenum">
              <a:rPr lang="en-US" smtClean="0"/>
              <a:t>8</a:t>
            </a:fld>
            <a:endParaRPr lang="en-US"/>
          </a:p>
        </p:txBody>
      </p:sp>
    </p:spTree>
    <p:extLst>
      <p:ext uri="{BB962C8B-B14F-4D97-AF65-F5344CB8AC3E}">
        <p14:creationId xmlns:p14="http://schemas.microsoft.com/office/powerpoint/2010/main" val="3120828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6479-3C1F-0388-E492-DA2CB03648B3}"/>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6A1759E0-E58E-9330-1EBE-9C404A9AB92B}"/>
              </a:ext>
            </a:extLst>
          </p:cNvPr>
          <p:cNvPicPr>
            <a:picLocks noGrp="1" noChangeAspect="1"/>
          </p:cNvPicPr>
          <p:nvPr>
            <p:ph idx="1"/>
          </p:nvPr>
        </p:nvPicPr>
        <p:blipFill>
          <a:blip r:embed="rId2"/>
          <a:stretch>
            <a:fillRect/>
          </a:stretch>
        </p:blipFill>
        <p:spPr>
          <a:xfrm>
            <a:off x="1015152" y="2138405"/>
            <a:ext cx="9780093" cy="3409574"/>
          </a:xfrm>
        </p:spPr>
      </p:pic>
      <p:sp>
        <p:nvSpPr>
          <p:cNvPr id="6" name="Slide Number Placeholder 5">
            <a:extLst>
              <a:ext uri="{FF2B5EF4-FFF2-40B4-BE49-F238E27FC236}">
                <a16:creationId xmlns:a16="http://schemas.microsoft.com/office/drawing/2014/main" id="{42E6FE9C-02E0-75C7-AB48-8E4D802FA183}"/>
              </a:ext>
            </a:extLst>
          </p:cNvPr>
          <p:cNvSpPr>
            <a:spLocks noGrp="1"/>
          </p:cNvSpPr>
          <p:nvPr>
            <p:ph type="sldNum" sz="quarter" idx="12"/>
          </p:nvPr>
        </p:nvSpPr>
        <p:spPr/>
        <p:txBody>
          <a:bodyPr/>
          <a:lstStyle/>
          <a:p>
            <a:fld id="{CC35A254-4A35-4A19-8176-D3942D5E59E5}" type="slidenum">
              <a:rPr lang="en-US" smtClean="0"/>
              <a:t>9</a:t>
            </a:fld>
            <a:endParaRPr lang="en-US"/>
          </a:p>
        </p:txBody>
      </p:sp>
    </p:spTree>
    <p:extLst>
      <p:ext uri="{BB962C8B-B14F-4D97-AF65-F5344CB8AC3E}">
        <p14:creationId xmlns:p14="http://schemas.microsoft.com/office/powerpoint/2010/main" val="1726528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293</TotalTime>
  <Words>4206</Words>
  <Application>Microsoft Office PowerPoint</Application>
  <PresentationFormat>Widescreen</PresentationFormat>
  <Paragraphs>364</Paragraphs>
  <Slides>67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Arial</vt:lpstr>
      <vt:lpstr>Calibri</vt:lpstr>
      <vt:lpstr>Cambria Math</vt:lpstr>
      <vt:lpstr>Century Gothic</vt:lpstr>
      <vt:lpstr>Lucida Sans Unicode</vt:lpstr>
      <vt:lpstr>Times New Roman</vt:lpstr>
      <vt:lpstr>Verdana</vt:lpstr>
      <vt:lpstr>Wingdings 3</vt:lpstr>
      <vt:lpstr>Ion</vt:lpstr>
      <vt:lpstr>Unit-3 Datalink Layer</vt:lpstr>
      <vt:lpstr>Functions of Datalink Layer</vt:lpstr>
      <vt:lpstr>Error Detection and Correction</vt:lpstr>
      <vt:lpstr>Detection vs Correction</vt:lpstr>
      <vt:lpstr>Block Coding</vt:lpstr>
      <vt:lpstr>Error Detection using block coding</vt:lpstr>
      <vt:lpstr>PowerPoint Presentation</vt:lpstr>
      <vt:lpstr>Error Detection using block coding</vt:lpstr>
      <vt:lpstr>Example</vt:lpstr>
      <vt:lpstr>Example</vt:lpstr>
      <vt:lpstr>Error Correction Using block coding</vt:lpstr>
      <vt:lpstr>Hamming Distance</vt:lpstr>
      <vt:lpstr>Minimum hamming distance</vt:lpstr>
      <vt:lpstr>Hamming Distance and error</vt:lpstr>
      <vt:lpstr>Minimum Distance for Error detection</vt:lpstr>
      <vt:lpstr>Minimum Distance for Error detection</vt:lpstr>
      <vt:lpstr>Minimum Distance for error correction</vt:lpstr>
      <vt:lpstr>Minimum Distance for error correction</vt:lpstr>
      <vt:lpstr>Linear Block Code</vt:lpstr>
      <vt:lpstr>Cyclic Codes</vt:lpstr>
      <vt:lpstr>Framing and Flow Control Mechanism</vt:lpstr>
      <vt:lpstr>Framing and Flow Control Mechanism</vt:lpstr>
      <vt:lpstr>Frame</vt:lpstr>
      <vt:lpstr>Flow control Mechanism</vt:lpstr>
      <vt:lpstr>Flow Control Techniques in DLL</vt:lpstr>
      <vt:lpstr>Stop-and-wait</vt:lpstr>
      <vt:lpstr>Analysis</vt:lpstr>
      <vt:lpstr>Pictorial Representation</vt:lpstr>
      <vt:lpstr>Sliding Window Protocol</vt:lpstr>
      <vt:lpstr>Stop-and-wait ARQ</vt:lpstr>
      <vt:lpstr>How Stop-and-Wait ARQ solves all problems</vt:lpstr>
      <vt:lpstr>How Stop-and-Wait ARQ solves all problems</vt:lpstr>
      <vt:lpstr>How Stop-and-Wait ARQ solves all problems</vt:lpstr>
      <vt:lpstr>Go Back-N(GBN)</vt:lpstr>
      <vt:lpstr>Go Back-N(GBN)</vt:lpstr>
      <vt:lpstr>Go Back-N(GBN)</vt:lpstr>
      <vt:lpstr>Go Back-N(GBN)</vt:lpstr>
      <vt:lpstr>Selective Repeat ARQ</vt:lpstr>
      <vt:lpstr>Selective Repeat ARQ</vt:lpstr>
      <vt:lpstr>Multiple Access Protocols</vt:lpstr>
      <vt:lpstr>Random Access Protocol</vt:lpstr>
      <vt:lpstr>ALOHA</vt:lpstr>
      <vt:lpstr>Pure ALOHA</vt:lpstr>
      <vt:lpstr>Slotted ALOHA</vt:lpstr>
      <vt:lpstr> </vt:lpstr>
      <vt:lpstr>Controlled Access</vt:lpstr>
      <vt:lpstr>Reservation</vt:lpstr>
      <vt:lpstr>Polling</vt:lpstr>
      <vt:lpstr>Polling</vt:lpstr>
      <vt:lpstr>Token Passing</vt:lpstr>
      <vt:lpstr>Token Passing</vt:lpstr>
      <vt:lpstr>Token Passing</vt:lpstr>
      <vt:lpstr>Token Passing</vt:lpstr>
      <vt:lpstr>Token Passing</vt:lpstr>
      <vt:lpstr>Cellular Telephony</vt:lpstr>
      <vt:lpstr>Cellular Telephony</vt:lpstr>
      <vt:lpstr>Frequency reuse principle</vt:lpstr>
      <vt:lpstr>Transmitting</vt:lpstr>
      <vt:lpstr>Receiving</vt:lpstr>
      <vt:lpstr>Handoff</vt:lpstr>
      <vt:lpstr>Roaming</vt:lpstr>
      <vt:lpstr>Generation of Mobile Network</vt:lpstr>
      <vt:lpstr>Generation of Mobile Network</vt:lpstr>
      <vt:lpstr>Satellite network</vt:lpstr>
      <vt:lpstr>Orbit</vt:lpstr>
      <vt:lpstr>Categories of Satellite</vt:lpstr>
      <vt:lpstr>Categories of Satellite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 Datalink Layer</dc:title>
  <dc:creator>Shushant Bhattarai</dc:creator>
  <cp:lastModifiedBy>Shushant Bhattarai</cp:lastModifiedBy>
  <cp:revision>147</cp:revision>
  <dcterms:created xsi:type="dcterms:W3CDTF">2024-01-25T01:48:53Z</dcterms:created>
  <dcterms:modified xsi:type="dcterms:W3CDTF">2024-08-03T14:22:44Z</dcterms:modified>
</cp:coreProperties>
</file>