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9" r:id="rId2"/>
    <p:sldId id="272" r:id="rId3"/>
    <p:sldId id="273"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Kumar" initials="PK" lastIdx="1" clrIdx="0">
    <p:extLst>
      <p:ext uri="{19B8F6BF-5375-455C-9EA6-DF929625EA0E}">
        <p15:presenceInfo xmlns:p15="http://schemas.microsoft.com/office/powerpoint/2012/main" userId="b8aa0bb7c7abee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720F54-493A-4F71-BB99-FFC927374E70}" v="2" dt="2024-05-30T10:41:05.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ABC28-A516-464B-9708-E7F5E8345C6A}" type="datetimeFigureOut">
              <a:rPr lang="en-GB" smtClean="0"/>
              <a:t>30/06/2024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43A62-240A-4728-85CD-DE0679D3DE73}" type="slidenum">
              <a:rPr lang="en-GB" smtClean="0"/>
              <a:t>‹#›</a:t>
            </a:fld>
            <a:endParaRPr lang="en-GB"/>
          </a:p>
        </p:txBody>
      </p:sp>
    </p:spTree>
    <p:extLst>
      <p:ext uri="{BB962C8B-B14F-4D97-AF65-F5344CB8AC3E}">
        <p14:creationId xmlns:p14="http://schemas.microsoft.com/office/powerpoint/2010/main" val="3580685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5715B0-4C35-F647-AE39-40076AC3E609}" type="slidenum">
              <a:rPr lang="en-US" smtClean="0"/>
              <a:t>1</a:t>
            </a:fld>
            <a:endParaRPr lang="en-US"/>
          </a:p>
        </p:txBody>
      </p:sp>
    </p:spTree>
    <p:extLst>
      <p:ext uri="{BB962C8B-B14F-4D97-AF65-F5344CB8AC3E}">
        <p14:creationId xmlns:p14="http://schemas.microsoft.com/office/powerpoint/2010/main" val="2193294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F04F-9CDD-253C-2E26-44325D929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CA1C248-1CDD-9D9C-07A2-E3DA365D82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C8972C-A5C2-38BE-955F-70EF82FD6409}"/>
              </a:ext>
            </a:extLst>
          </p:cNvPr>
          <p:cNvSpPr>
            <a:spLocks noGrp="1"/>
          </p:cNvSpPr>
          <p:nvPr>
            <p:ph type="dt" sz="half" idx="10"/>
          </p:nvPr>
        </p:nvSpPr>
        <p:spPr/>
        <p:txBody>
          <a:bodyPr/>
          <a:lstStyle/>
          <a:p>
            <a:fld id="{A7E5F8A9-889E-49D1-9EA3-A56ECC15AA60}" type="datetimeFigureOut">
              <a:rPr lang="en-GB" smtClean="0"/>
              <a:t>30/06/2024</a:t>
            </a:fld>
            <a:endParaRPr lang="en-GB"/>
          </a:p>
        </p:txBody>
      </p:sp>
      <p:sp>
        <p:nvSpPr>
          <p:cNvPr id="5" name="Footer Placeholder 4">
            <a:extLst>
              <a:ext uri="{FF2B5EF4-FFF2-40B4-BE49-F238E27FC236}">
                <a16:creationId xmlns:a16="http://schemas.microsoft.com/office/drawing/2014/main" id="{3E4F7735-982C-72B0-CEF8-57AE9872E9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B58C11-A3B8-AB44-6298-EC9A99CBB134}"/>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203012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9140-BDD5-126D-5C6F-CE7FED2FAFC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32FDABC-E794-4863-9BD0-68CBD8EB47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19D33D-711B-F263-F70D-564BBF82D16B}"/>
              </a:ext>
            </a:extLst>
          </p:cNvPr>
          <p:cNvSpPr>
            <a:spLocks noGrp="1"/>
          </p:cNvSpPr>
          <p:nvPr>
            <p:ph type="dt" sz="half" idx="10"/>
          </p:nvPr>
        </p:nvSpPr>
        <p:spPr/>
        <p:txBody>
          <a:bodyPr/>
          <a:lstStyle/>
          <a:p>
            <a:fld id="{A7E5F8A9-889E-49D1-9EA3-A56ECC15AA60}" type="datetimeFigureOut">
              <a:rPr lang="en-GB" smtClean="0"/>
              <a:t>30/06/2024</a:t>
            </a:fld>
            <a:endParaRPr lang="en-GB"/>
          </a:p>
        </p:txBody>
      </p:sp>
      <p:sp>
        <p:nvSpPr>
          <p:cNvPr id="5" name="Footer Placeholder 4">
            <a:extLst>
              <a:ext uri="{FF2B5EF4-FFF2-40B4-BE49-F238E27FC236}">
                <a16:creationId xmlns:a16="http://schemas.microsoft.com/office/drawing/2014/main" id="{CF13D5FB-1FC4-7031-B6B2-589EDFD7C1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DA47D9-7FB8-3086-8535-4F2BA0674B7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38113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3B06AE-3FE7-644C-4211-6EAC09AFD2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C1D53BE-759D-5B41-0F05-00358651C2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C0D9A3-D5D1-F872-C27C-28D2838C846A}"/>
              </a:ext>
            </a:extLst>
          </p:cNvPr>
          <p:cNvSpPr>
            <a:spLocks noGrp="1"/>
          </p:cNvSpPr>
          <p:nvPr>
            <p:ph type="dt" sz="half" idx="10"/>
          </p:nvPr>
        </p:nvSpPr>
        <p:spPr/>
        <p:txBody>
          <a:bodyPr/>
          <a:lstStyle/>
          <a:p>
            <a:fld id="{A7E5F8A9-889E-49D1-9EA3-A56ECC15AA60}" type="datetimeFigureOut">
              <a:rPr lang="en-GB" smtClean="0"/>
              <a:t>30/06/2024</a:t>
            </a:fld>
            <a:endParaRPr lang="en-GB"/>
          </a:p>
        </p:txBody>
      </p:sp>
      <p:sp>
        <p:nvSpPr>
          <p:cNvPr id="5" name="Footer Placeholder 4">
            <a:extLst>
              <a:ext uri="{FF2B5EF4-FFF2-40B4-BE49-F238E27FC236}">
                <a16:creationId xmlns:a16="http://schemas.microsoft.com/office/drawing/2014/main" id="{99F81C4D-EF08-1BFE-0CEA-BA2F4423FC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BE41D1-F4ED-5AC3-FF76-68B77B8C6A95}"/>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42980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D47B-095F-EFB1-0BF4-03F1AAE6BB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FB54B74-4D8B-4746-BC31-25DCB30879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E48738-C2FA-2B1A-F168-EF40C5B4CE07}"/>
              </a:ext>
            </a:extLst>
          </p:cNvPr>
          <p:cNvSpPr>
            <a:spLocks noGrp="1"/>
          </p:cNvSpPr>
          <p:nvPr>
            <p:ph type="dt" sz="half" idx="10"/>
          </p:nvPr>
        </p:nvSpPr>
        <p:spPr/>
        <p:txBody>
          <a:bodyPr/>
          <a:lstStyle/>
          <a:p>
            <a:fld id="{A7E5F8A9-889E-49D1-9EA3-A56ECC15AA60}" type="datetimeFigureOut">
              <a:rPr lang="en-GB" smtClean="0"/>
              <a:t>30/06/2024</a:t>
            </a:fld>
            <a:endParaRPr lang="en-GB"/>
          </a:p>
        </p:txBody>
      </p:sp>
      <p:sp>
        <p:nvSpPr>
          <p:cNvPr id="5" name="Footer Placeholder 4">
            <a:extLst>
              <a:ext uri="{FF2B5EF4-FFF2-40B4-BE49-F238E27FC236}">
                <a16:creationId xmlns:a16="http://schemas.microsoft.com/office/drawing/2014/main" id="{2F42EE2E-7C1E-E2C4-76D1-22AEEB87E2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134B04-1F1C-1106-710E-6E88BE23BC7A}"/>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233188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3C53-3B56-E3D2-8F77-70824E49D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EC45976-9304-5C68-1507-3736626B99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6BEFE7-4C10-14DD-7FEA-AD0AAC526259}"/>
              </a:ext>
            </a:extLst>
          </p:cNvPr>
          <p:cNvSpPr>
            <a:spLocks noGrp="1"/>
          </p:cNvSpPr>
          <p:nvPr>
            <p:ph type="dt" sz="half" idx="10"/>
          </p:nvPr>
        </p:nvSpPr>
        <p:spPr/>
        <p:txBody>
          <a:bodyPr/>
          <a:lstStyle/>
          <a:p>
            <a:fld id="{A7E5F8A9-889E-49D1-9EA3-A56ECC15AA60}" type="datetimeFigureOut">
              <a:rPr lang="en-GB" smtClean="0"/>
              <a:t>30/06/2024</a:t>
            </a:fld>
            <a:endParaRPr lang="en-GB"/>
          </a:p>
        </p:txBody>
      </p:sp>
      <p:sp>
        <p:nvSpPr>
          <p:cNvPr id="5" name="Footer Placeholder 4">
            <a:extLst>
              <a:ext uri="{FF2B5EF4-FFF2-40B4-BE49-F238E27FC236}">
                <a16:creationId xmlns:a16="http://schemas.microsoft.com/office/drawing/2014/main" id="{B8740F4A-02FD-708A-233D-43ACC45398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DD4B70-9A31-1E55-3EF6-1EA16052587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31053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7E2B-373A-B751-35A5-6CF3463E94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E338BC-FAFE-60BB-314C-E255C226C7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4A4036-0B95-9090-1DC2-ADDCDF5C2F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3EB8E02-FE7A-B16A-1AA7-4937342F6628}"/>
              </a:ext>
            </a:extLst>
          </p:cNvPr>
          <p:cNvSpPr>
            <a:spLocks noGrp="1"/>
          </p:cNvSpPr>
          <p:nvPr>
            <p:ph type="dt" sz="half" idx="10"/>
          </p:nvPr>
        </p:nvSpPr>
        <p:spPr/>
        <p:txBody>
          <a:bodyPr/>
          <a:lstStyle/>
          <a:p>
            <a:fld id="{A7E5F8A9-889E-49D1-9EA3-A56ECC15AA60}" type="datetimeFigureOut">
              <a:rPr lang="en-GB" smtClean="0"/>
              <a:t>30/06/2024</a:t>
            </a:fld>
            <a:endParaRPr lang="en-GB"/>
          </a:p>
        </p:txBody>
      </p:sp>
      <p:sp>
        <p:nvSpPr>
          <p:cNvPr id="6" name="Footer Placeholder 5">
            <a:extLst>
              <a:ext uri="{FF2B5EF4-FFF2-40B4-BE49-F238E27FC236}">
                <a16:creationId xmlns:a16="http://schemas.microsoft.com/office/drawing/2014/main" id="{FDEC2B83-B1D1-EA08-9E2E-0C98117689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5BEFFB-B10C-501A-6EF3-E5F39E6B1361}"/>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502070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D679-FCB7-1478-9136-25025E86F3A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A4B9E2-FE3B-E7BE-197D-63B71DDBE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509E-E9A9-B658-5CA6-BA6F652AB1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5C7C5D-F250-3429-06A4-FE7D450A4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7ED934-1BA1-E26E-3222-7553748D86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5AE8DF0-099B-A8C9-A707-04E3E0758998}"/>
              </a:ext>
            </a:extLst>
          </p:cNvPr>
          <p:cNvSpPr>
            <a:spLocks noGrp="1"/>
          </p:cNvSpPr>
          <p:nvPr>
            <p:ph type="dt" sz="half" idx="10"/>
          </p:nvPr>
        </p:nvSpPr>
        <p:spPr/>
        <p:txBody>
          <a:bodyPr/>
          <a:lstStyle/>
          <a:p>
            <a:fld id="{A7E5F8A9-889E-49D1-9EA3-A56ECC15AA60}" type="datetimeFigureOut">
              <a:rPr lang="en-GB" smtClean="0"/>
              <a:t>30/06/2024</a:t>
            </a:fld>
            <a:endParaRPr lang="en-GB"/>
          </a:p>
        </p:txBody>
      </p:sp>
      <p:sp>
        <p:nvSpPr>
          <p:cNvPr id="8" name="Footer Placeholder 7">
            <a:extLst>
              <a:ext uri="{FF2B5EF4-FFF2-40B4-BE49-F238E27FC236}">
                <a16:creationId xmlns:a16="http://schemas.microsoft.com/office/drawing/2014/main" id="{1556C50D-6F2E-A240-95D4-A85B7343B0F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8BEB937-95CA-62A1-5730-22819FDF38A3}"/>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632892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B95E-7278-17C8-A335-BB94AB52A93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B281795-B836-00AA-2FA2-69E0CC66F476}"/>
              </a:ext>
            </a:extLst>
          </p:cNvPr>
          <p:cNvSpPr>
            <a:spLocks noGrp="1"/>
          </p:cNvSpPr>
          <p:nvPr>
            <p:ph type="dt" sz="half" idx="10"/>
          </p:nvPr>
        </p:nvSpPr>
        <p:spPr/>
        <p:txBody>
          <a:bodyPr/>
          <a:lstStyle/>
          <a:p>
            <a:fld id="{A7E5F8A9-889E-49D1-9EA3-A56ECC15AA60}" type="datetimeFigureOut">
              <a:rPr lang="en-GB" smtClean="0"/>
              <a:t>30/06/2024</a:t>
            </a:fld>
            <a:endParaRPr lang="en-GB"/>
          </a:p>
        </p:txBody>
      </p:sp>
      <p:sp>
        <p:nvSpPr>
          <p:cNvPr id="4" name="Footer Placeholder 3">
            <a:extLst>
              <a:ext uri="{FF2B5EF4-FFF2-40B4-BE49-F238E27FC236}">
                <a16:creationId xmlns:a16="http://schemas.microsoft.com/office/drawing/2014/main" id="{ACC98F79-6732-9F3D-8D09-CAB0A1C6586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FEDF6CE-7923-B5D7-5C8B-4034ECBACC81}"/>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33761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14493-B0E0-1836-323A-DE5E4EA0C6FF}"/>
              </a:ext>
            </a:extLst>
          </p:cNvPr>
          <p:cNvSpPr>
            <a:spLocks noGrp="1"/>
          </p:cNvSpPr>
          <p:nvPr>
            <p:ph type="dt" sz="half" idx="10"/>
          </p:nvPr>
        </p:nvSpPr>
        <p:spPr/>
        <p:txBody>
          <a:bodyPr/>
          <a:lstStyle/>
          <a:p>
            <a:fld id="{A7E5F8A9-889E-49D1-9EA3-A56ECC15AA60}" type="datetimeFigureOut">
              <a:rPr lang="en-GB" smtClean="0"/>
              <a:t>30/06/2024</a:t>
            </a:fld>
            <a:endParaRPr lang="en-GB"/>
          </a:p>
        </p:txBody>
      </p:sp>
      <p:sp>
        <p:nvSpPr>
          <p:cNvPr id="3" name="Footer Placeholder 2">
            <a:extLst>
              <a:ext uri="{FF2B5EF4-FFF2-40B4-BE49-F238E27FC236}">
                <a16:creationId xmlns:a16="http://schemas.microsoft.com/office/drawing/2014/main" id="{A21A4CD9-8EBD-DF3F-DDD7-BC6B1CC3673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57EBBD7-DAF3-4248-0982-32C2CB04563C}"/>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18855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61A9-FF64-7575-AE09-655AC564B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6190C52-2BF1-A084-1D83-954A078EEA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B5AACE7-8B24-0B91-33A2-7B11BD3ED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CA21F4-6440-6324-FD51-67857BA87CF4}"/>
              </a:ext>
            </a:extLst>
          </p:cNvPr>
          <p:cNvSpPr>
            <a:spLocks noGrp="1"/>
          </p:cNvSpPr>
          <p:nvPr>
            <p:ph type="dt" sz="half" idx="10"/>
          </p:nvPr>
        </p:nvSpPr>
        <p:spPr/>
        <p:txBody>
          <a:bodyPr/>
          <a:lstStyle/>
          <a:p>
            <a:fld id="{A7E5F8A9-889E-49D1-9EA3-A56ECC15AA60}" type="datetimeFigureOut">
              <a:rPr lang="en-GB" smtClean="0"/>
              <a:t>30/06/2024</a:t>
            </a:fld>
            <a:endParaRPr lang="en-GB"/>
          </a:p>
        </p:txBody>
      </p:sp>
      <p:sp>
        <p:nvSpPr>
          <p:cNvPr id="6" name="Footer Placeholder 5">
            <a:extLst>
              <a:ext uri="{FF2B5EF4-FFF2-40B4-BE49-F238E27FC236}">
                <a16:creationId xmlns:a16="http://schemas.microsoft.com/office/drawing/2014/main" id="{8D99862A-32D4-6F2C-D20B-C0A69C1661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324816-8321-B21E-3AC3-E0610868CB22}"/>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423350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A6180-0B96-7DDC-57F3-E2A5D5B43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973230-D664-8B17-C9FE-D2F765A71B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BA0E2D6-DEEE-D53F-594C-9D2AEE342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CF148C-9367-7DF7-865C-C5332674ED2A}"/>
              </a:ext>
            </a:extLst>
          </p:cNvPr>
          <p:cNvSpPr>
            <a:spLocks noGrp="1"/>
          </p:cNvSpPr>
          <p:nvPr>
            <p:ph type="dt" sz="half" idx="10"/>
          </p:nvPr>
        </p:nvSpPr>
        <p:spPr/>
        <p:txBody>
          <a:bodyPr/>
          <a:lstStyle/>
          <a:p>
            <a:fld id="{A7E5F8A9-889E-49D1-9EA3-A56ECC15AA60}" type="datetimeFigureOut">
              <a:rPr lang="en-GB" smtClean="0"/>
              <a:t>30/06/2024</a:t>
            </a:fld>
            <a:endParaRPr lang="en-GB"/>
          </a:p>
        </p:txBody>
      </p:sp>
      <p:sp>
        <p:nvSpPr>
          <p:cNvPr id="6" name="Footer Placeholder 5">
            <a:extLst>
              <a:ext uri="{FF2B5EF4-FFF2-40B4-BE49-F238E27FC236}">
                <a16:creationId xmlns:a16="http://schemas.microsoft.com/office/drawing/2014/main" id="{69A2914F-D85C-757F-6063-D03448F601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726898-88E6-9DE0-1CC8-9575619ECE6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3033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19DE9-5BA9-DA3B-64A2-C6153CD09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0FED9E-33EF-066E-A7A6-0059736505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91BEEA-5A9B-6C69-1EDA-8AC5E98B0D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7E5F8A9-889E-49D1-9EA3-A56ECC15AA60}" type="datetimeFigureOut">
              <a:rPr lang="en-GB" smtClean="0"/>
              <a:t>30/06/2024</a:t>
            </a:fld>
            <a:endParaRPr lang="en-GB"/>
          </a:p>
        </p:txBody>
      </p:sp>
      <p:sp>
        <p:nvSpPr>
          <p:cNvPr id="5" name="Footer Placeholder 4">
            <a:extLst>
              <a:ext uri="{FF2B5EF4-FFF2-40B4-BE49-F238E27FC236}">
                <a16:creationId xmlns:a16="http://schemas.microsoft.com/office/drawing/2014/main" id="{93838BD1-D87C-97FF-E4F3-721EDECEFF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44AAA343-74A9-1AF1-F8F7-0DBFA6DE4C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293214-88D9-44C4-BBBD-CCA9668360BB}" type="slidenum">
              <a:rPr lang="en-GB" smtClean="0"/>
              <a:t>‹#›</a:t>
            </a:fld>
            <a:endParaRPr lang="en-GB"/>
          </a:p>
        </p:txBody>
      </p:sp>
    </p:spTree>
    <p:extLst>
      <p:ext uri="{BB962C8B-B14F-4D97-AF65-F5344CB8AC3E}">
        <p14:creationId xmlns:p14="http://schemas.microsoft.com/office/powerpoint/2010/main" val="3053684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a:extLst>
              <a:ext uri="{FF2B5EF4-FFF2-40B4-BE49-F238E27FC236}">
                <a16:creationId xmlns:a16="http://schemas.microsoft.com/office/drawing/2014/main" id="{1FBFD96C-9F33-1531-B3E0-BC768CA8055E}"/>
              </a:ext>
            </a:extLst>
          </p:cNvPr>
          <p:cNvSpPr/>
          <p:nvPr/>
        </p:nvSpPr>
        <p:spPr>
          <a:xfrm>
            <a:off x="3852854" y="1184319"/>
            <a:ext cx="3557569" cy="664809"/>
          </a:xfrm>
          <a:prstGeom prst="roundRect">
            <a:avLst>
              <a:gd name="adj" fmla="val 44176"/>
            </a:avLst>
          </a:prstGeom>
          <a:solidFill>
            <a:srgbClr val="23366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t>College Admission Chat Bot</a:t>
            </a:r>
          </a:p>
        </p:txBody>
      </p:sp>
      <p:sp>
        <p:nvSpPr>
          <p:cNvPr id="6" name="Freeform 6"/>
          <p:cNvSpPr/>
          <p:nvPr/>
        </p:nvSpPr>
        <p:spPr>
          <a:xfrm rot="-5400000" flipH="1">
            <a:off x="-935071" y="2222772"/>
            <a:ext cx="6202177" cy="2371406"/>
          </a:xfrm>
          <a:custGeom>
            <a:avLst/>
            <a:gdLst/>
            <a:ahLst/>
            <a:cxnLst/>
            <a:rect l="l" t="t" r="r" b="b"/>
            <a:pathLst>
              <a:path w="8211939" h="3724738">
                <a:moveTo>
                  <a:pt x="8211939" y="0"/>
                </a:moveTo>
                <a:lnTo>
                  <a:pt x="0" y="0"/>
                </a:lnTo>
                <a:lnTo>
                  <a:pt x="0" y="3724738"/>
                </a:lnTo>
                <a:lnTo>
                  <a:pt x="8211939" y="3724738"/>
                </a:lnTo>
                <a:lnTo>
                  <a:pt x="8211939"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sz="1200"/>
          </a:p>
        </p:txBody>
      </p:sp>
      <p:grpSp>
        <p:nvGrpSpPr>
          <p:cNvPr id="8" name="Group 8"/>
          <p:cNvGrpSpPr/>
          <p:nvPr/>
        </p:nvGrpSpPr>
        <p:grpSpPr>
          <a:xfrm>
            <a:off x="427529" y="1024605"/>
            <a:ext cx="2900742" cy="3566906"/>
            <a:chOff x="0" y="-38100"/>
            <a:chExt cx="1591725" cy="1337379"/>
          </a:xfrm>
        </p:grpSpPr>
        <p:sp>
          <p:nvSpPr>
            <p:cNvPr id="9" name="Freeform 9"/>
            <p:cNvSpPr/>
            <p:nvPr/>
          </p:nvSpPr>
          <p:spPr>
            <a:xfrm>
              <a:off x="235516" y="38892"/>
              <a:ext cx="1356209" cy="1260387"/>
            </a:xfrm>
            <a:custGeom>
              <a:avLst/>
              <a:gdLst/>
              <a:ahLst/>
              <a:cxnLst/>
              <a:rect l="l" t="t" r="r" b="b"/>
              <a:pathLst>
                <a:path w="1356209" h="1260387">
                  <a:moveTo>
                    <a:pt x="0" y="0"/>
                  </a:moveTo>
                  <a:lnTo>
                    <a:pt x="1356209" y="0"/>
                  </a:lnTo>
                  <a:lnTo>
                    <a:pt x="1356209" y="1260387"/>
                  </a:lnTo>
                  <a:lnTo>
                    <a:pt x="0" y="1260387"/>
                  </a:lnTo>
                  <a:close/>
                </a:path>
              </a:pathLst>
            </a:custGeom>
            <a:solidFill>
              <a:srgbClr val="243666"/>
            </a:solidFill>
            <a:ln w="180975">
              <a:solidFill>
                <a:srgbClr val="FFFFFF"/>
              </a:solidFill>
            </a:ln>
          </p:spPr>
          <p:txBody>
            <a:bodyPr/>
            <a:lstStyle/>
            <a:p>
              <a:endParaRPr lang="en-IN" sz="1200" dirty="0"/>
            </a:p>
          </p:txBody>
        </p:sp>
        <p:sp>
          <p:nvSpPr>
            <p:cNvPr id="10" name="TextBox 10"/>
            <p:cNvSpPr txBox="1"/>
            <p:nvPr/>
          </p:nvSpPr>
          <p:spPr>
            <a:xfrm>
              <a:off x="0" y="-38100"/>
              <a:ext cx="812800" cy="850900"/>
            </a:xfrm>
            <a:prstGeom prst="rect">
              <a:avLst/>
            </a:prstGeom>
          </p:spPr>
          <p:txBody>
            <a:bodyPr lIns="33867" tIns="33867" rIns="33867" bIns="33867" rtlCol="0" anchor="ctr"/>
            <a:lstStyle/>
            <a:p>
              <a:pPr algn="just">
                <a:lnSpc>
                  <a:spcPts val="1773"/>
                </a:lnSpc>
              </a:pPr>
              <a:endParaRPr sz="1200"/>
            </a:p>
          </p:txBody>
        </p:sp>
      </p:grpSp>
      <p:grpSp>
        <p:nvGrpSpPr>
          <p:cNvPr id="56" name="Group 55">
            <a:extLst>
              <a:ext uri="{FF2B5EF4-FFF2-40B4-BE49-F238E27FC236}">
                <a16:creationId xmlns:a16="http://schemas.microsoft.com/office/drawing/2014/main" id="{A6318765-F741-263A-F5FF-0EF7FBA2CBC9}"/>
              </a:ext>
            </a:extLst>
          </p:cNvPr>
          <p:cNvGrpSpPr/>
          <p:nvPr/>
        </p:nvGrpSpPr>
        <p:grpSpPr>
          <a:xfrm>
            <a:off x="192061" y="4393168"/>
            <a:ext cx="3535579" cy="2477510"/>
            <a:chOff x="18533" y="7252454"/>
            <a:chExt cx="6007155" cy="4138609"/>
          </a:xfrm>
        </p:grpSpPr>
        <p:grpSp>
          <p:nvGrpSpPr>
            <p:cNvPr id="29" name="Group 29"/>
            <p:cNvGrpSpPr/>
            <p:nvPr/>
          </p:nvGrpSpPr>
          <p:grpSpPr>
            <a:xfrm>
              <a:off x="152181" y="7252454"/>
              <a:ext cx="5843771" cy="3230757"/>
              <a:chOff x="0" y="-38100"/>
              <a:chExt cx="1055136" cy="850900"/>
            </a:xfrm>
          </p:grpSpPr>
          <p:sp>
            <p:nvSpPr>
              <p:cNvPr id="30" name="Freeform 30"/>
              <p:cNvSpPr/>
              <p:nvPr/>
            </p:nvSpPr>
            <p:spPr>
              <a:xfrm>
                <a:off x="0" y="84483"/>
                <a:ext cx="1055136"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chemeClr val="tx2">
                  <a:lumMod val="60000"/>
                  <a:lumOff val="40000"/>
                </a:schemeClr>
              </a:solidFill>
            </p:spPr>
            <p:txBody>
              <a:bodyPr anchor="ctr"/>
              <a:lstStyle/>
              <a:p>
                <a:pPr algn="ctr"/>
                <a:endParaRPr lang="en-IN" sz="1400"/>
              </a:p>
            </p:txBody>
          </p:sp>
          <p:sp>
            <p:nvSpPr>
              <p:cNvPr id="31" name="TextBox 31"/>
              <p:cNvSpPr txBox="1"/>
              <p:nvPr/>
            </p:nvSpPr>
            <p:spPr>
              <a:xfrm>
                <a:off x="0" y="-38100"/>
                <a:ext cx="812800" cy="850900"/>
              </a:xfrm>
              <a:prstGeom prst="rect">
                <a:avLst/>
              </a:prstGeom>
            </p:spPr>
            <p:txBody>
              <a:bodyPr lIns="33867" tIns="33867" rIns="33867" bIns="33867" rtlCol="0" anchor="ctr"/>
              <a:lstStyle/>
              <a:p>
                <a:pPr algn="ctr">
                  <a:lnSpc>
                    <a:spcPts val="1773"/>
                  </a:lnSpc>
                </a:pPr>
                <a:endParaRPr sz="1400"/>
              </a:p>
            </p:txBody>
          </p:sp>
        </p:grpSp>
        <p:grpSp>
          <p:nvGrpSpPr>
            <p:cNvPr id="32" name="Group 32"/>
            <p:cNvGrpSpPr/>
            <p:nvPr/>
          </p:nvGrpSpPr>
          <p:grpSpPr>
            <a:xfrm>
              <a:off x="18533" y="8160306"/>
              <a:ext cx="6007155" cy="3230757"/>
              <a:chOff x="-33623" y="-38100"/>
              <a:chExt cx="1084636" cy="850900"/>
            </a:xfrm>
          </p:grpSpPr>
          <p:sp>
            <p:nvSpPr>
              <p:cNvPr id="33" name="Freeform 33"/>
              <p:cNvSpPr/>
              <p:nvPr/>
            </p:nvSpPr>
            <p:spPr>
              <a:xfrm>
                <a:off x="-13615" y="50618"/>
                <a:ext cx="1064628"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2462A8"/>
              </a:solidFill>
            </p:spPr>
            <p:txBody>
              <a:bodyPr anchor="ctr"/>
              <a:lstStyle/>
              <a:p>
                <a:pPr algn="ctr"/>
                <a:endParaRPr lang="en-IN" sz="1400"/>
              </a:p>
            </p:txBody>
          </p:sp>
          <p:sp>
            <p:nvSpPr>
              <p:cNvPr id="34" name="TextBox 34"/>
              <p:cNvSpPr txBox="1"/>
              <p:nvPr/>
            </p:nvSpPr>
            <p:spPr>
              <a:xfrm>
                <a:off x="0" y="-38100"/>
                <a:ext cx="812800" cy="850900"/>
              </a:xfrm>
              <a:prstGeom prst="rect">
                <a:avLst/>
              </a:prstGeom>
            </p:spPr>
            <p:txBody>
              <a:bodyPr lIns="33867" tIns="33867" rIns="33867" bIns="33867" rtlCol="0" anchor="ctr"/>
              <a:lstStyle/>
              <a:p>
                <a:pPr algn="ctr">
                  <a:lnSpc>
                    <a:spcPts val="1773"/>
                  </a:lnSpc>
                </a:pPr>
                <a:endParaRPr sz="1400"/>
              </a:p>
            </p:txBody>
          </p:sp>
          <p:sp>
            <p:nvSpPr>
              <p:cNvPr id="2" name="Freeform 33">
                <a:extLst>
                  <a:ext uri="{FF2B5EF4-FFF2-40B4-BE49-F238E27FC236}">
                    <a16:creationId xmlns:a16="http://schemas.microsoft.com/office/drawing/2014/main" id="{D13D3D6F-94DE-54D5-62F2-4587D6AF4C34}"/>
                  </a:ext>
                </a:extLst>
              </p:cNvPr>
              <p:cNvSpPr/>
              <p:nvPr/>
            </p:nvSpPr>
            <p:spPr>
              <a:xfrm>
                <a:off x="-33623" y="253262"/>
                <a:ext cx="1084636" cy="329462"/>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1C4D84"/>
              </a:solidFill>
            </p:spPr>
            <p:txBody>
              <a:bodyPr anchor="ctr"/>
              <a:lstStyle/>
              <a:p>
                <a:pPr algn="ctr"/>
                <a:endParaRPr lang="en-IN" sz="1400"/>
              </a:p>
            </p:txBody>
          </p:sp>
        </p:grpSp>
        <p:sp>
          <p:nvSpPr>
            <p:cNvPr id="38" name="TextBox 38"/>
            <p:cNvSpPr txBox="1"/>
            <p:nvPr/>
          </p:nvSpPr>
          <p:spPr>
            <a:xfrm>
              <a:off x="2057401" y="7473728"/>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9" name="TextBox 39"/>
            <p:cNvSpPr txBox="1"/>
            <p:nvPr/>
          </p:nvSpPr>
          <p:spPr>
            <a:xfrm>
              <a:off x="1782118" y="8443632"/>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 name="TextBox 39">
              <a:extLst>
                <a:ext uri="{FF2B5EF4-FFF2-40B4-BE49-F238E27FC236}">
                  <a16:creationId xmlns:a16="http://schemas.microsoft.com/office/drawing/2014/main" id="{90D11215-6F23-5F6A-B752-EFAEA10952FD}"/>
                </a:ext>
              </a:extLst>
            </p:cNvPr>
            <p:cNvSpPr txBox="1"/>
            <p:nvPr/>
          </p:nvSpPr>
          <p:spPr>
            <a:xfrm>
              <a:off x="86084" y="9343752"/>
              <a:ext cx="5871281" cy="958321"/>
            </a:xfrm>
            <a:prstGeom prst="rect">
              <a:avLst/>
            </a:prstGeom>
          </p:spPr>
          <p:txBody>
            <a:bodyPr wrap="square" lIns="0" tIns="0" rIns="0" bIns="0" rtlCol="0" anchor="ctr">
              <a:spAutoFit/>
            </a:bodyPr>
            <a:lstStyle/>
            <a:p>
              <a:pPr algn="ctr">
                <a:lnSpc>
                  <a:spcPts val="2365"/>
                </a:lnSpc>
                <a:spcBef>
                  <a:spcPct val="0"/>
                </a:spcBef>
              </a:pPr>
              <a:r>
                <a:rPr lang="en-IN" sz="1200" b="1" dirty="0">
                  <a:solidFill>
                    <a:schemeClr val="bg1"/>
                  </a:solidFill>
                </a:rPr>
                <a:t>Gandhi Institute of Excellent Technocrats (GIET), Gr. Bhubaneswar</a:t>
              </a:r>
              <a:endParaRPr lang="en-US" sz="1200" b="1" kern="0" dirty="0">
                <a:solidFill>
                  <a:schemeClr val="bg1"/>
                </a:solidFill>
                <a:cs typeface="Calibri"/>
              </a:endParaRPr>
            </a:p>
          </p:txBody>
        </p:sp>
      </p:grpSp>
      <p:pic>
        <p:nvPicPr>
          <p:cNvPr id="52" name="Picture 51" descr="A blue and red text on a black background&#10;&#10;Description automatically generated">
            <a:extLst>
              <a:ext uri="{FF2B5EF4-FFF2-40B4-BE49-F238E27FC236}">
                <a16:creationId xmlns:a16="http://schemas.microsoft.com/office/drawing/2014/main" id="{578FD424-5A8D-84C1-C633-6588AA30684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0797" y="353656"/>
            <a:ext cx="2215203" cy="718444"/>
          </a:xfrm>
          <a:prstGeom prst="rect">
            <a:avLst/>
          </a:prstGeom>
        </p:spPr>
      </p:pic>
      <p:sp>
        <p:nvSpPr>
          <p:cNvPr id="55" name="TextBox 54">
            <a:extLst>
              <a:ext uri="{FF2B5EF4-FFF2-40B4-BE49-F238E27FC236}">
                <a16:creationId xmlns:a16="http://schemas.microsoft.com/office/drawing/2014/main" id="{2B1EBDEE-9CB4-6812-C817-F3CD42B139FC}"/>
              </a:ext>
            </a:extLst>
          </p:cNvPr>
          <p:cNvSpPr txBox="1"/>
          <p:nvPr/>
        </p:nvSpPr>
        <p:spPr>
          <a:xfrm>
            <a:off x="9207007" y="6060455"/>
            <a:ext cx="3251200" cy="461665"/>
          </a:xfrm>
          <a:prstGeom prst="rect">
            <a:avLst/>
          </a:prstGeom>
          <a:noFill/>
        </p:spPr>
        <p:txBody>
          <a:bodyPr wrap="square" rtlCol="0">
            <a:spAutoFit/>
          </a:bodyPr>
          <a:lstStyle/>
          <a:p>
            <a:pPr algn="ctr"/>
            <a:r>
              <a:rPr lang="en-US" sz="2400" dirty="0">
                <a:latin typeface="IBM Plex Sans" panose="020B0503050203000203" pitchFamily="34" charset="0"/>
              </a:rPr>
              <a:t>#skillsbuild</a:t>
            </a:r>
            <a:endParaRPr lang="en-US" sz="2400" b="1" dirty="0">
              <a:latin typeface="IBM Plex Sans" panose="020B0503050203000203" pitchFamily="34" charset="0"/>
            </a:endParaRPr>
          </a:p>
        </p:txBody>
      </p:sp>
      <p:sp>
        <p:nvSpPr>
          <p:cNvPr id="5" name="TextBox 45">
            <a:extLst>
              <a:ext uri="{FF2B5EF4-FFF2-40B4-BE49-F238E27FC236}">
                <a16:creationId xmlns:a16="http://schemas.microsoft.com/office/drawing/2014/main" id="{53F53B10-A4AC-A94C-B27E-EA231D34CF56}"/>
              </a:ext>
            </a:extLst>
          </p:cNvPr>
          <p:cNvSpPr txBox="1"/>
          <p:nvPr/>
        </p:nvSpPr>
        <p:spPr>
          <a:xfrm>
            <a:off x="8040026" y="1081588"/>
            <a:ext cx="3829014" cy="290500"/>
          </a:xfrm>
          <a:prstGeom prst="rect">
            <a:avLst/>
          </a:prstGeom>
          <a:ln w="38100">
            <a:solidFill>
              <a:schemeClr val="bg1"/>
            </a:solidFill>
          </a:ln>
        </p:spPr>
        <p:txBody>
          <a:bodyPr wrap="square" lIns="0" tIns="0" rIns="0" bIns="0" rtlCol="0" anchor="t">
            <a:noAutofit/>
          </a:bodyPr>
          <a:lstStyle/>
          <a:p>
            <a:pPr algn="ctr">
              <a:lnSpc>
                <a:spcPts val="2526"/>
              </a:lnSpc>
              <a:spcBef>
                <a:spcPct val="0"/>
              </a:spcBef>
            </a:pPr>
            <a:r>
              <a:rPr lang="en-US" sz="1804" dirty="0">
                <a:solidFill>
                  <a:srgbClr val="243666"/>
                </a:solidFill>
              </a:rPr>
              <a:t>Project Short Summary</a:t>
            </a:r>
          </a:p>
        </p:txBody>
      </p:sp>
      <p:sp>
        <p:nvSpPr>
          <p:cNvPr id="12" name="TextBox 11">
            <a:extLst>
              <a:ext uri="{FF2B5EF4-FFF2-40B4-BE49-F238E27FC236}">
                <a16:creationId xmlns:a16="http://schemas.microsoft.com/office/drawing/2014/main" id="{03D5D176-745F-9BE2-9BF3-078034519D27}"/>
              </a:ext>
            </a:extLst>
          </p:cNvPr>
          <p:cNvSpPr txBox="1">
            <a:spLocks/>
          </p:cNvSpPr>
          <p:nvPr/>
        </p:nvSpPr>
        <p:spPr>
          <a:xfrm>
            <a:off x="427529" y="4697070"/>
            <a:ext cx="3259899" cy="336631"/>
          </a:xfrm>
          <a:prstGeom prst="rect">
            <a:avLst/>
          </a:prstGeom>
          <a:noFill/>
        </p:spPr>
        <p:txBody>
          <a:bodyPr wrap="square" lIns="91440" tIns="45720" rIns="91440" bIns="45720" anchor="ctr">
            <a:spAutoFit/>
          </a:bodyPr>
          <a:lstStyle/>
          <a:p>
            <a:pPr algn="ctr">
              <a:lnSpc>
                <a:spcPct val="107000"/>
              </a:lnSpc>
              <a:spcAft>
                <a:spcPts val="533"/>
              </a:spcAft>
            </a:pPr>
            <a:r>
              <a:rPr lang="en-IN" sz="1600" b="1" dirty="0">
                <a:solidFill>
                  <a:schemeClr val="bg1"/>
                </a:solidFill>
                <a:ea typeface="Calibri" panose="020F0502020204030204" pitchFamily="34" charset="0"/>
                <a:cs typeface="Times New Roman" panose="02020603050405020304" pitchFamily="18" charset="0"/>
              </a:rPr>
              <a:t>BISHWA BHUSHAN PALAR</a:t>
            </a:r>
          </a:p>
        </p:txBody>
      </p:sp>
      <p:sp>
        <p:nvSpPr>
          <p:cNvPr id="14" name="TextBox 13">
            <a:extLst>
              <a:ext uri="{FF2B5EF4-FFF2-40B4-BE49-F238E27FC236}">
                <a16:creationId xmlns:a16="http://schemas.microsoft.com/office/drawing/2014/main" id="{777DC1F0-B9B3-4013-741B-5C0378C1C483}"/>
              </a:ext>
            </a:extLst>
          </p:cNvPr>
          <p:cNvSpPr txBox="1">
            <a:spLocks/>
          </p:cNvSpPr>
          <p:nvPr/>
        </p:nvSpPr>
        <p:spPr>
          <a:xfrm>
            <a:off x="638619" y="5168424"/>
            <a:ext cx="2621291" cy="307777"/>
          </a:xfrm>
          <a:prstGeom prst="rect">
            <a:avLst/>
          </a:prstGeom>
          <a:noFill/>
        </p:spPr>
        <p:txBody>
          <a:bodyPr wrap="square" lIns="91440" tIns="45720" rIns="91440" bIns="45720" anchor="ctr">
            <a:spAutoFit/>
          </a:bodyPr>
          <a:lstStyle/>
          <a:p>
            <a:pPr algn="ctr"/>
            <a:r>
              <a:rPr lang="en-US" sz="1400" b="1" kern="0" dirty="0">
                <a:solidFill>
                  <a:schemeClr val="bg1"/>
                </a:solidFill>
                <a:ea typeface="+mn-lt"/>
                <a:cs typeface="+mn-lt"/>
              </a:rPr>
              <a:t>bishwapalar657@gmail.com</a:t>
            </a:r>
          </a:p>
        </p:txBody>
      </p:sp>
      <p:sp>
        <p:nvSpPr>
          <p:cNvPr id="16" name="TextBox 15">
            <a:extLst>
              <a:ext uri="{FF2B5EF4-FFF2-40B4-BE49-F238E27FC236}">
                <a16:creationId xmlns:a16="http://schemas.microsoft.com/office/drawing/2014/main" id="{44C1768C-FB7A-07D1-8179-DBF54D2E5FA4}"/>
              </a:ext>
            </a:extLst>
          </p:cNvPr>
          <p:cNvSpPr txBox="1"/>
          <p:nvPr/>
        </p:nvSpPr>
        <p:spPr>
          <a:xfrm>
            <a:off x="8172824" y="1445240"/>
            <a:ext cx="3557569" cy="4401205"/>
          </a:xfrm>
          <a:prstGeom prst="rect">
            <a:avLst/>
          </a:prstGeom>
          <a:noFill/>
          <a:ln>
            <a:noFill/>
          </a:ln>
        </p:spPr>
        <p:txBody>
          <a:bodyPr wrap="square" lIns="91440" tIns="45720" rIns="91440" bIns="45720" anchor="t">
            <a:spAutoFit/>
          </a:bodyPr>
          <a:lstStyle/>
          <a:p>
            <a:pPr algn="just">
              <a:spcBef>
                <a:spcPts val="100"/>
              </a:spcBef>
              <a:spcAft>
                <a:spcPts val="130"/>
              </a:spcAft>
            </a:pPr>
            <a:r>
              <a:rPr lang="en-US" sz="1400" dirty="0">
                <a:ea typeface="+mn-lt"/>
                <a:cs typeface="+mn-lt"/>
              </a:rPr>
              <a:t>This project covers the problem of determining optimal Admission Chat Bot and proposes a solution using </a:t>
            </a:r>
            <a:r>
              <a:rPr lang="en-US" sz="1400" dirty="0" err="1">
                <a:ea typeface="+mn-lt"/>
                <a:cs typeface="+mn-lt"/>
              </a:rPr>
              <a:t>Artifical</a:t>
            </a:r>
            <a:r>
              <a:rPr lang="en-US" sz="1400" dirty="0">
                <a:ea typeface="+mn-lt"/>
                <a:cs typeface="+mn-lt"/>
              </a:rPr>
              <a:t> Intelligence and machine learning. The system development approach includes data collection, preprocessing, and the use of various machine learning algorithms like Gradient Boosting Regressor. The evaluation of the models is done using Mean Absolute Percentage Error (MAPE). The project's success lies in the effective deployment of the model for real-time predictions. The conclusion highlights the effectiveness of the Gradient Boosting Regressor model in predicting house prices accurately. Future improvements include incorporating additional data sources, optimizing algorithms, and expanding the system to cover multiple cities or regions.</a:t>
            </a:r>
            <a:endParaRPr lang="en-US" sz="1400" dirty="0"/>
          </a:p>
        </p:txBody>
      </p:sp>
      <p:sp>
        <p:nvSpPr>
          <p:cNvPr id="18" name="TextBox 17">
            <a:extLst>
              <a:ext uri="{FF2B5EF4-FFF2-40B4-BE49-F238E27FC236}">
                <a16:creationId xmlns:a16="http://schemas.microsoft.com/office/drawing/2014/main" id="{22D8ED70-C5CE-BA06-4FAA-2767F0DBAFCC}"/>
              </a:ext>
            </a:extLst>
          </p:cNvPr>
          <p:cNvSpPr txBox="1"/>
          <p:nvPr/>
        </p:nvSpPr>
        <p:spPr>
          <a:xfrm>
            <a:off x="4026590" y="1973852"/>
            <a:ext cx="2850459" cy="399084"/>
          </a:xfrm>
          <a:prstGeom prst="rect">
            <a:avLst/>
          </a:prstGeom>
          <a:noFill/>
        </p:spPr>
        <p:txBody>
          <a:bodyPr wrap="square">
            <a:spAutoFit/>
          </a:bodyPr>
          <a:lstStyle/>
          <a:p>
            <a:pPr algn="ctr">
              <a:lnSpc>
                <a:spcPts val="2526"/>
              </a:lnSpc>
              <a:spcBef>
                <a:spcPct val="0"/>
              </a:spcBef>
            </a:pPr>
            <a:r>
              <a:rPr lang="en-US" sz="1900" dirty="0">
                <a:solidFill>
                  <a:srgbClr val="243666"/>
                </a:solidFill>
              </a:rPr>
              <a:t>Program Feedback</a:t>
            </a:r>
          </a:p>
        </p:txBody>
      </p:sp>
      <p:sp>
        <p:nvSpPr>
          <p:cNvPr id="20" name="TextBox 19">
            <a:extLst>
              <a:ext uri="{FF2B5EF4-FFF2-40B4-BE49-F238E27FC236}">
                <a16:creationId xmlns:a16="http://schemas.microsoft.com/office/drawing/2014/main" id="{CFB4AFA8-7704-BB74-AD87-B9FAAA7755A8}"/>
              </a:ext>
            </a:extLst>
          </p:cNvPr>
          <p:cNvSpPr txBox="1"/>
          <p:nvPr/>
        </p:nvSpPr>
        <p:spPr>
          <a:xfrm>
            <a:off x="3925402" y="2445101"/>
            <a:ext cx="3557569" cy="3554819"/>
          </a:xfrm>
          <a:prstGeom prst="rect">
            <a:avLst/>
          </a:prstGeom>
          <a:noFill/>
        </p:spPr>
        <p:txBody>
          <a:bodyPr wrap="square" lIns="91440" tIns="45720" rIns="91440" bIns="45720" anchor="t">
            <a:spAutoFit/>
          </a:bodyPr>
          <a:lstStyle/>
          <a:p>
            <a:pPr algn="just"/>
            <a:r>
              <a:rPr lang="en-US" sz="1500" dirty="0">
                <a:ea typeface="+mn-lt"/>
                <a:cs typeface="+mn-lt"/>
              </a:rPr>
              <a:t>The project clearly outlines the goal of using Artificial Intelligence and machine learning for real-time Chat with the user. While the success of the Gradient Boosting Regressor is mentioned, including details about the data used, exploring other algorithms for comparison, and providing specific performance metrics (like MAPE value) would strengthen the impact. Additionally, mentioning any challenges faced and how future improvements address limitations (like incorporating more data) would provide a more well-rounded picture of the project.</a:t>
            </a:r>
          </a:p>
        </p:txBody>
      </p:sp>
      <p:pic>
        <p:nvPicPr>
          <p:cNvPr id="7" name="Picture 6">
            <a:extLst>
              <a:ext uri="{FF2B5EF4-FFF2-40B4-BE49-F238E27FC236}">
                <a16:creationId xmlns:a16="http://schemas.microsoft.com/office/drawing/2014/main" id="{9BDBF073-9D23-F42F-E510-63A0D117CE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9614" y="1205864"/>
            <a:ext cx="2265935" cy="3406329"/>
          </a:xfrm>
          <a:prstGeom prst="rect">
            <a:avLst/>
          </a:prstGeom>
        </p:spPr>
      </p:pic>
    </p:spTree>
    <p:extLst>
      <p:ext uri="{BB962C8B-B14F-4D97-AF65-F5344CB8AC3E}">
        <p14:creationId xmlns:p14="http://schemas.microsoft.com/office/powerpoint/2010/main" val="265576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9288" y="237109"/>
            <a:ext cx="7734935" cy="796163"/>
          </a:xfrm>
        </p:spPr>
        <p:txBody>
          <a:bodyPr>
            <a:normAutofit/>
          </a:bodyPr>
          <a:lstStyle/>
          <a:p>
            <a:r>
              <a:rPr lang="en-US" sz="3600" dirty="0">
                <a:solidFill>
                  <a:schemeClr val="tx2">
                    <a:lumMod val="75000"/>
                    <a:lumOff val="25000"/>
                  </a:schemeClr>
                </a:solidFill>
              </a:rPr>
              <a:t>Final project Outcome Screenshot</a:t>
            </a:r>
          </a:p>
        </p:txBody>
      </p:sp>
      <p:pic>
        <p:nvPicPr>
          <p:cNvPr id="3" name="Picture 2">
            <a:extLst>
              <a:ext uri="{FF2B5EF4-FFF2-40B4-BE49-F238E27FC236}">
                <a16:creationId xmlns:a16="http://schemas.microsoft.com/office/drawing/2014/main" id="{7198361C-E78D-B9F6-7ACD-C3D4CB7EF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9541" y="1708943"/>
            <a:ext cx="7002459" cy="4209256"/>
          </a:xfrm>
          <a:prstGeom prst="rect">
            <a:avLst/>
          </a:prstGeom>
        </p:spPr>
      </p:pic>
      <p:pic>
        <p:nvPicPr>
          <p:cNvPr id="6" name="Picture 5">
            <a:extLst>
              <a:ext uri="{FF2B5EF4-FFF2-40B4-BE49-F238E27FC236}">
                <a16:creationId xmlns:a16="http://schemas.microsoft.com/office/drawing/2014/main" id="{3A2970FE-B1B9-223B-49BC-8614F117AAD7}"/>
              </a:ext>
            </a:extLst>
          </p:cNvPr>
          <p:cNvPicPr>
            <a:picLocks noChangeAspect="1"/>
          </p:cNvPicPr>
          <p:nvPr/>
        </p:nvPicPr>
        <p:blipFill rotWithShape="1">
          <a:blip r:embed="rId3">
            <a:extLst>
              <a:ext uri="{28A0092B-C50C-407E-A947-70E740481C1C}">
                <a14:useLocalDpi xmlns:a14="http://schemas.microsoft.com/office/drawing/2010/main" val="0"/>
              </a:ext>
            </a:extLst>
          </a:blip>
          <a:srcRect l="66206"/>
          <a:stretch/>
        </p:blipFill>
        <p:spPr>
          <a:xfrm>
            <a:off x="903689" y="939800"/>
            <a:ext cx="4057777" cy="555212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9288" y="237109"/>
            <a:ext cx="7734935" cy="796163"/>
          </a:xfrm>
        </p:spPr>
        <p:txBody>
          <a:bodyPr>
            <a:normAutofit/>
          </a:bodyPr>
          <a:lstStyle/>
          <a:p>
            <a:r>
              <a:rPr lang="en-US" sz="3600" dirty="0">
                <a:solidFill>
                  <a:schemeClr val="tx2">
                    <a:lumMod val="75000"/>
                    <a:lumOff val="25000"/>
                  </a:schemeClr>
                </a:solidFill>
              </a:rPr>
              <a:t>Final project Outcome Screenshot</a:t>
            </a:r>
          </a:p>
        </p:txBody>
      </p:sp>
      <p:pic>
        <p:nvPicPr>
          <p:cNvPr id="4" name="Picture 3">
            <a:extLst>
              <a:ext uri="{FF2B5EF4-FFF2-40B4-BE49-F238E27FC236}">
                <a16:creationId xmlns:a16="http://schemas.microsoft.com/office/drawing/2014/main" id="{94532CAC-AB07-26FB-28A7-35A546BACF53}"/>
              </a:ext>
            </a:extLst>
          </p:cNvPr>
          <p:cNvPicPr>
            <a:picLocks noChangeAspect="1"/>
          </p:cNvPicPr>
          <p:nvPr/>
        </p:nvPicPr>
        <p:blipFill rotWithShape="1">
          <a:blip r:embed="rId2">
            <a:extLst>
              <a:ext uri="{28A0092B-C50C-407E-A947-70E740481C1C}">
                <a14:useLocalDpi xmlns:a14="http://schemas.microsoft.com/office/drawing/2010/main" val="0"/>
              </a:ext>
            </a:extLst>
          </a:blip>
          <a:srcRect l="23542" t="24073" r="23263" b="4762"/>
          <a:stretch/>
        </p:blipFill>
        <p:spPr>
          <a:xfrm>
            <a:off x="1727200" y="965199"/>
            <a:ext cx="7552267" cy="5304334"/>
          </a:xfrm>
          <a:prstGeom prst="rect">
            <a:avLst/>
          </a:prstGeom>
        </p:spPr>
      </p:pic>
    </p:spTree>
    <p:extLst>
      <p:ext uri="{BB962C8B-B14F-4D97-AF65-F5344CB8AC3E}">
        <p14:creationId xmlns:p14="http://schemas.microsoft.com/office/powerpoint/2010/main" val="3175057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239</TotalTime>
  <Words>240</Words>
  <Application>Microsoft Office PowerPoint</Application>
  <PresentationFormat>Widescreen</PresentationFormat>
  <Paragraphs>12</Paragraphs>
  <Slides>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Arial</vt:lpstr>
      <vt:lpstr>Calibri</vt:lpstr>
      <vt:lpstr>IBM Plex Sans</vt:lpstr>
      <vt:lpstr>IBM Plex Sans 2</vt:lpstr>
      <vt:lpstr>Office Theme</vt:lpstr>
      <vt:lpstr>PowerPoint Presentation</vt:lpstr>
      <vt:lpstr>Final project Outcome Screenshot</vt:lpstr>
      <vt:lpstr>Final project Outcome Screenshot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 Ahmad</dc:creator>
  <cp:lastModifiedBy>BISHWA BHUSHAN PALAR</cp:lastModifiedBy>
  <cp:revision>13</cp:revision>
  <dcterms:created xsi:type="dcterms:W3CDTF">2024-03-21T10:04:50Z</dcterms:created>
  <dcterms:modified xsi:type="dcterms:W3CDTF">2024-06-30T16:04:26Z</dcterms:modified>
</cp:coreProperties>
</file>