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Open Sauce Bold" charset="1" panose="00000800000000000000"/>
      <p:regular r:id="rId34"/>
    </p:embeddedFont>
    <p:embeddedFont>
      <p:font typeface="Open Sauce" charset="1" panose="00000500000000000000"/>
      <p:regular r:id="rId35"/>
    </p:embeddedFont>
    <p:embeddedFont>
      <p:font typeface="Canva Sans" charset="1" panose="020B0503030501040103"/>
      <p:regular r:id="rId36"/>
    </p:embeddedFont>
    <p:embeddedFont>
      <p:font typeface="Canva Sans Bold" charset="1" panose="020B08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embeddings/oleObject1.bin" Type="http://schemas.openxmlformats.org/officeDocument/2006/relationships/oleObjec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embeddings/oleObject2.bin" Type="http://schemas.openxmlformats.org/officeDocument/2006/relationships/oleObjec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885825"/>
            <a:ext cx="18288000" cy="3734650"/>
          </a:xfrm>
          <a:prstGeom prst="rect">
            <a:avLst/>
          </a:prstGeom>
        </p:spPr>
        <p:txBody>
          <a:bodyPr anchor="t" rtlCol="false" tIns="0" lIns="0" bIns="0" rIns="0">
            <a:spAutoFit/>
          </a:bodyPr>
          <a:lstStyle/>
          <a:p>
            <a:pPr algn="ctr">
              <a:lnSpc>
                <a:spcPts val="9928"/>
              </a:lnSpc>
            </a:pPr>
            <a:r>
              <a:rPr lang="en-US" sz="7091" b="true">
                <a:solidFill>
                  <a:srgbClr val="000000"/>
                </a:solidFill>
                <a:latin typeface="Open Sauce Bold"/>
                <a:ea typeface="Open Sauce Bold"/>
                <a:cs typeface="Open Sauce Bold"/>
                <a:sym typeface="Open Sauce Bold"/>
              </a:rPr>
              <a:t>PROJECT PROGRESS PRESENTATION ON </a:t>
            </a:r>
          </a:p>
          <a:p>
            <a:pPr algn="ctr">
              <a:lnSpc>
                <a:spcPts val="9928"/>
              </a:lnSpc>
              <a:spcBef>
                <a:spcPct val="0"/>
              </a:spcBef>
            </a:pPr>
            <a:r>
              <a:rPr lang="en-US" b="true" sz="7091">
                <a:solidFill>
                  <a:srgbClr val="000000"/>
                </a:solidFill>
                <a:latin typeface="Open Sauce Bold"/>
                <a:ea typeface="Open Sauce Bold"/>
                <a:cs typeface="Open Sauce Bold"/>
                <a:sym typeface="Open Sauce Bold"/>
              </a:rPr>
              <a:t>COLLEGE RECOMMENDATION SYSTEM</a:t>
            </a:r>
          </a:p>
        </p:txBody>
      </p:sp>
      <p:sp>
        <p:nvSpPr>
          <p:cNvPr name="TextBox 3" id="3"/>
          <p:cNvSpPr txBox="true"/>
          <p:nvPr/>
        </p:nvSpPr>
        <p:spPr>
          <a:xfrm rot="0">
            <a:off x="1028700" y="6138735"/>
            <a:ext cx="8150304" cy="3119565"/>
          </a:xfrm>
          <a:prstGeom prst="rect">
            <a:avLst/>
          </a:prstGeom>
        </p:spPr>
        <p:txBody>
          <a:bodyPr anchor="t" rtlCol="false" tIns="0" lIns="0" bIns="0" rIns="0">
            <a:spAutoFit/>
          </a:bodyPr>
          <a:lstStyle/>
          <a:p>
            <a:pPr algn="l">
              <a:lnSpc>
                <a:spcPts val="4980"/>
              </a:lnSpc>
            </a:pPr>
            <a:r>
              <a:rPr lang="en-US" sz="3557" u="sng">
                <a:solidFill>
                  <a:srgbClr val="000000"/>
                </a:solidFill>
                <a:latin typeface="Open Sauce"/>
                <a:ea typeface="Open Sauce"/>
                <a:cs typeface="Open Sauce"/>
                <a:sym typeface="Open Sauce"/>
              </a:rPr>
              <a:t>Presented By:</a:t>
            </a:r>
          </a:p>
          <a:p>
            <a:pPr algn="l">
              <a:lnSpc>
                <a:spcPts val="4980"/>
              </a:lnSpc>
            </a:pPr>
            <a:r>
              <a:rPr lang="en-US" sz="3557">
                <a:solidFill>
                  <a:srgbClr val="000000"/>
                </a:solidFill>
                <a:latin typeface="Open Sauce"/>
                <a:ea typeface="Open Sauce"/>
                <a:cs typeface="Open Sauce"/>
                <a:sym typeface="Open Sauce"/>
              </a:rPr>
              <a:t>Bishwa Kandel (SEC078BCT009)</a:t>
            </a:r>
          </a:p>
          <a:p>
            <a:pPr algn="l">
              <a:lnSpc>
                <a:spcPts val="4980"/>
              </a:lnSpc>
            </a:pPr>
            <a:r>
              <a:rPr lang="en-US" sz="3557">
                <a:solidFill>
                  <a:srgbClr val="000000"/>
                </a:solidFill>
                <a:latin typeface="Open Sauce"/>
                <a:ea typeface="Open Sauce"/>
                <a:cs typeface="Open Sauce"/>
                <a:sym typeface="Open Sauce"/>
              </a:rPr>
              <a:t>Rabi Chandra Aryal (SEC078BCT023)</a:t>
            </a:r>
          </a:p>
          <a:p>
            <a:pPr algn="l">
              <a:lnSpc>
                <a:spcPts val="4980"/>
              </a:lnSpc>
            </a:pPr>
            <a:r>
              <a:rPr lang="en-US" sz="3557">
                <a:solidFill>
                  <a:srgbClr val="000000"/>
                </a:solidFill>
                <a:latin typeface="Open Sauce"/>
                <a:ea typeface="Open Sauce"/>
                <a:cs typeface="Open Sauce"/>
                <a:sym typeface="Open Sauce"/>
              </a:rPr>
              <a:t>Shashank Katuwal (SEC078BCT032)</a:t>
            </a:r>
          </a:p>
          <a:p>
            <a:pPr algn="l">
              <a:lnSpc>
                <a:spcPts val="4980"/>
              </a:lnSpc>
              <a:spcBef>
                <a:spcPct val="0"/>
              </a:spcBef>
            </a:pPr>
            <a:r>
              <a:rPr lang="en-US" sz="3557">
                <a:solidFill>
                  <a:srgbClr val="000000"/>
                </a:solidFill>
                <a:latin typeface="Open Sauce"/>
                <a:ea typeface="Open Sauce"/>
                <a:cs typeface="Open Sauce"/>
                <a:sym typeface="Open Sauce"/>
              </a:rPr>
              <a:t>Sumesh Dhonju (SEC078BCT034)</a:t>
            </a:r>
          </a:p>
        </p:txBody>
      </p:sp>
      <p:sp>
        <p:nvSpPr>
          <p:cNvPr name="TextBox 4" id="4"/>
          <p:cNvSpPr txBox="true"/>
          <p:nvPr/>
        </p:nvSpPr>
        <p:spPr>
          <a:xfrm rot="0">
            <a:off x="13009245" y="6138735"/>
            <a:ext cx="4250055" cy="1233615"/>
          </a:xfrm>
          <a:prstGeom prst="rect">
            <a:avLst/>
          </a:prstGeom>
        </p:spPr>
        <p:txBody>
          <a:bodyPr anchor="t" rtlCol="false" tIns="0" lIns="0" bIns="0" rIns="0">
            <a:spAutoFit/>
          </a:bodyPr>
          <a:lstStyle/>
          <a:p>
            <a:pPr algn="l">
              <a:lnSpc>
                <a:spcPts val="4980"/>
              </a:lnSpc>
            </a:pPr>
            <a:r>
              <a:rPr lang="en-US" sz="3557" u="sng">
                <a:solidFill>
                  <a:srgbClr val="000000"/>
                </a:solidFill>
                <a:latin typeface="Open Sauce"/>
                <a:ea typeface="Open Sauce"/>
                <a:cs typeface="Open Sauce"/>
                <a:sym typeface="Open Sauce"/>
              </a:rPr>
              <a:t>Project Supervisor: </a:t>
            </a:r>
          </a:p>
          <a:p>
            <a:pPr algn="l">
              <a:lnSpc>
                <a:spcPts val="4980"/>
              </a:lnSpc>
              <a:spcBef>
                <a:spcPct val="0"/>
              </a:spcBef>
            </a:pPr>
            <a:r>
              <a:rPr lang="en-US" sz="3557">
                <a:solidFill>
                  <a:srgbClr val="000000"/>
                </a:solidFill>
                <a:latin typeface="Open Sauce"/>
                <a:ea typeface="Open Sauce"/>
                <a:cs typeface="Open Sauce"/>
                <a:sym typeface="Open Sauce"/>
              </a:rPr>
              <a:t>Er . Manoj Rokaya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55727" y="914400"/>
            <a:ext cx="2867739" cy="1019389"/>
          </a:xfrm>
          <a:prstGeom prst="rect">
            <a:avLst/>
          </a:prstGeom>
        </p:spPr>
        <p:txBody>
          <a:bodyPr anchor="t" rtlCol="false" tIns="0" lIns="0" bIns="0" rIns="0">
            <a:spAutoFit/>
          </a:bodyPr>
          <a:lstStyle/>
          <a:p>
            <a:pPr algn="ctr">
              <a:lnSpc>
                <a:spcPts val="8388"/>
              </a:lnSpc>
              <a:spcBef>
                <a:spcPct val="0"/>
              </a:spcBef>
            </a:pPr>
            <a:r>
              <a:rPr lang="en-US" b="true" sz="5991">
                <a:solidFill>
                  <a:srgbClr val="000000"/>
                </a:solidFill>
                <a:latin typeface="Open Sauce Bold"/>
                <a:ea typeface="Open Sauce Bold"/>
                <a:cs typeface="Open Sauce Bold"/>
                <a:sym typeface="Open Sauce Bold"/>
              </a:rPr>
              <a:t>STEP 2:</a:t>
            </a:r>
          </a:p>
        </p:txBody>
      </p:sp>
      <p:sp>
        <p:nvSpPr>
          <p:cNvPr name="TextBox 3" id="3"/>
          <p:cNvSpPr txBox="true"/>
          <p:nvPr/>
        </p:nvSpPr>
        <p:spPr>
          <a:xfrm rot="0">
            <a:off x="1028700" y="2100661"/>
            <a:ext cx="8367117"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Intent and Entity Extraction</a:t>
            </a:r>
          </a:p>
        </p:txBody>
      </p:sp>
      <p:sp>
        <p:nvSpPr>
          <p:cNvPr name="TextBox 4" id="4"/>
          <p:cNvSpPr txBox="true"/>
          <p:nvPr/>
        </p:nvSpPr>
        <p:spPr>
          <a:xfrm rot="0">
            <a:off x="1533288" y="3660382"/>
            <a:ext cx="2698194"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i . </a:t>
            </a:r>
            <a:r>
              <a:rPr lang="en-US" b="true" sz="5091">
                <a:solidFill>
                  <a:srgbClr val="000000"/>
                </a:solidFill>
                <a:latin typeface="Open Sauce Bold"/>
                <a:ea typeface="Open Sauce Bold"/>
                <a:cs typeface="Open Sauce Bold"/>
                <a:sym typeface="Open Sauce Bold"/>
              </a:rPr>
              <a:t>Intent </a:t>
            </a:r>
          </a:p>
        </p:txBody>
      </p:sp>
      <p:grpSp>
        <p:nvGrpSpPr>
          <p:cNvPr name="Group 5" id="5"/>
          <p:cNvGrpSpPr/>
          <p:nvPr/>
        </p:nvGrpSpPr>
        <p:grpSpPr>
          <a:xfrm rot="0">
            <a:off x="5294945" y="3652192"/>
            <a:ext cx="8201744" cy="1409052"/>
            <a:chOff x="0" y="0"/>
            <a:chExt cx="1671000" cy="287076"/>
          </a:xfrm>
        </p:grpSpPr>
        <p:sp>
          <p:nvSpPr>
            <p:cNvPr name="Freeform 6" id="6"/>
            <p:cNvSpPr/>
            <p:nvPr/>
          </p:nvSpPr>
          <p:spPr>
            <a:xfrm flipH="false" flipV="false" rot="0">
              <a:off x="0" y="0"/>
              <a:ext cx="1671000" cy="287076"/>
            </a:xfrm>
            <a:custGeom>
              <a:avLst/>
              <a:gdLst/>
              <a:ahLst/>
              <a:cxnLst/>
              <a:rect r="r" b="b" t="t" l="l"/>
              <a:pathLst>
                <a:path h="287076" w="1671000">
                  <a:moveTo>
                    <a:pt x="0" y="0"/>
                  </a:moveTo>
                  <a:lnTo>
                    <a:pt x="1671000" y="0"/>
                  </a:lnTo>
                  <a:lnTo>
                    <a:pt x="1671000" y="287076"/>
                  </a:lnTo>
                  <a:lnTo>
                    <a:pt x="0" y="287076"/>
                  </a:lnTo>
                  <a:close/>
                </a:path>
              </a:pathLst>
            </a:custGeom>
            <a:solidFill>
              <a:srgbClr val="FFFFFF"/>
            </a:solidFill>
            <a:ln w="38100" cap="sq">
              <a:solidFill>
                <a:srgbClr val="F70000"/>
              </a:solidFill>
              <a:prstDash val="solid"/>
              <a:miter/>
            </a:ln>
          </p:spPr>
        </p:sp>
        <p:sp>
          <p:nvSpPr>
            <p:cNvPr name="TextBox 7" id="7"/>
            <p:cNvSpPr txBox="true"/>
            <p:nvPr/>
          </p:nvSpPr>
          <p:spPr>
            <a:xfrm>
              <a:off x="0" y="-38100"/>
              <a:ext cx="1671000" cy="32517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5425799" y="3789186"/>
            <a:ext cx="7436402" cy="1082782"/>
          </a:xfrm>
          <a:prstGeom prst="rect">
            <a:avLst/>
          </a:prstGeom>
        </p:spPr>
        <p:txBody>
          <a:bodyPr anchor="t" rtlCol="false" tIns="0" lIns="0" bIns="0" rIns="0">
            <a:spAutoFit/>
          </a:bodyPr>
          <a:lstStyle/>
          <a:p>
            <a:pPr algn="ctr">
              <a:lnSpc>
                <a:spcPts val="4369"/>
              </a:lnSpc>
              <a:spcBef>
                <a:spcPct val="0"/>
              </a:spcBef>
            </a:pPr>
            <a:r>
              <a:rPr lang="en-US" sz="3120">
                <a:solidFill>
                  <a:srgbClr val="000000"/>
                </a:solidFill>
                <a:latin typeface="Open Sauce"/>
                <a:ea typeface="Open Sauce"/>
                <a:cs typeface="Open Sauce"/>
                <a:sym typeface="Open Sauce"/>
              </a:rPr>
              <a:t>Where is Sagarmatha Engineering College? </a:t>
            </a:r>
          </a:p>
        </p:txBody>
      </p:sp>
      <p:sp>
        <p:nvSpPr>
          <p:cNvPr name="AutoShape 9" id="9"/>
          <p:cNvSpPr/>
          <p:nvPr/>
        </p:nvSpPr>
        <p:spPr>
          <a:xfrm>
            <a:off x="2934773" y="7195111"/>
            <a:ext cx="3129599" cy="0"/>
          </a:xfrm>
          <a:prstGeom prst="line">
            <a:avLst/>
          </a:prstGeom>
          <a:ln cap="flat" w="104775">
            <a:solidFill>
              <a:srgbClr val="F70000"/>
            </a:solidFill>
            <a:prstDash val="solid"/>
            <a:headEnd type="none" len="sm" w="sm"/>
            <a:tailEnd type="arrow" len="sm" w="med"/>
          </a:ln>
        </p:spPr>
      </p:sp>
      <p:sp>
        <p:nvSpPr>
          <p:cNvPr name="AutoShape 10" id="10"/>
          <p:cNvSpPr/>
          <p:nvPr/>
        </p:nvSpPr>
        <p:spPr>
          <a:xfrm flipH="true">
            <a:off x="2934773" y="4531181"/>
            <a:ext cx="0" cy="2663930"/>
          </a:xfrm>
          <a:prstGeom prst="line">
            <a:avLst/>
          </a:prstGeom>
          <a:ln cap="flat" w="104775">
            <a:solidFill>
              <a:srgbClr val="F70000"/>
            </a:solidFill>
            <a:prstDash val="solid"/>
            <a:headEnd type="none" len="sm" w="sm"/>
            <a:tailEnd type="none" len="sm" w="sm"/>
          </a:ln>
        </p:spPr>
      </p:sp>
      <p:grpSp>
        <p:nvGrpSpPr>
          <p:cNvPr name="Group 11" id="11"/>
          <p:cNvGrpSpPr/>
          <p:nvPr/>
        </p:nvGrpSpPr>
        <p:grpSpPr>
          <a:xfrm rot="0">
            <a:off x="6064372" y="5813718"/>
            <a:ext cx="6402665" cy="3444582"/>
            <a:chOff x="0" y="0"/>
            <a:chExt cx="1304461" cy="701789"/>
          </a:xfrm>
        </p:grpSpPr>
        <p:sp>
          <p:nvSpPr>
            <p:cNvPr name="Freeform 12" id="12"/>
            <p:cNvSpPr/>
            <p:nvPr/>
          </p:nvSpPr>
          <p:spPr>
            <a:xfrm flipH="false" flipV="false" rot="0">
              <a:off x="0" y="0"/>
              <a:ext cx="1304461" cy="701789"/>
            </a:xfrm>
            <a:custGeom>
              <a:avLst/>
              <a:gdLst/>
              <a:ahLst/>
              <a:cxnLst/>
              <a:rect r="r" b="b" t="t" l="l"/>
              <a:pathLst>
                <a:path h="701789" w="1304461">
                  <a:moveTo>
                    <a:pt x="0" y="0"/>
                  </a:moveTo>
                  <a:lnTo>
                    <a:pt x="1304461" y="0"/>
                  </a:lnTo>
                  <a:lnTo>
                    <a:pt x="1304461" y="701789"/>
                  </a:lnTo>
                  <a:lnTo>
                    <a:pt x="0" y="701789"/>
                  </a:lnTo>
                  <a:close/>
                </a:path>
              </a:pathLst>
            </a:custGeom>
            <a:solidFill>
              <a:srgbClr val="FFFFFF"/>
            </a:solidFill>
            <a:ln w="38100" cap="sq">
              <a:solidFill>
                <a:srgbClr val="F70000"/>
              </a:solidFill>
              <a:prstDash val="solid"/>
              <a:miter/>
            </a:ln>
          </p:spPr>
        </p:sp>
        <p:sp>
          <p:nvSpPr>
            <p:cNvPr name="TextBox 13" id="13"/>
            <p:cNvSpPr txBox="true"/>
            <p:nvPr/>
          </p:nvSpPr>
          <p:spPr>
            <a:xfrm>
              <a:off x="0" y="0"/>
              <a:ext cx="1304461" cy="701789"/>
            </a:xfrm>
            <a:prstGeom prst="rect">
              <a:avLst/>
            </a:prstGeom>
          </p:spPr>
          <p:txBody>
            <a:bodyPr anchor="ctr" rtlCol="false" tIns="50800" lIns="50800" bIns="50800" rIns="50800"/>
            <a:lstStyle/>
            <a:p>
              <a:pPr algn="ctr">
                <a:lnSpc>
                  <a:spcPts val="560"/>
                </a:lnSpc>
                <a:spcBef>
                  <a:spcPct val="0"/>
                </a:spcBef>
              </a:pPr>
            </a:p>
          </p:txBody>
        </p:sp>
      </p:grpSp>
      <p:sp>
        <p:nvSpPr>
          <p:cNvPr name="TextBox 14" id="14"/>
          <p:cNvSpPr txBox="true"/>
          <p:nvPr/>
        </p:nvSpPr>
        <p:spPr>
          <a:xfrm rot="0">
            <a:off x="5603716" y="5961749"/>
            <a:ext cx="7080568" cy="428731"/>
          </a:xfrm>
          <a:prstGeom prst="rect">
            <a:avLst/>
          </a:prstGeom>
        </p:spPr>
        <p:txBody>
          <a:bodyPr anchor="t" rtlCol="false" tIns="0" lIns="0" bIns="0" rIns="0">
            <a:spAutoFit/>
          </a:bodyPr>
          <a:lstStyle/>
          <a:p>
            <a:pPr algn="ctr">
              <a:lnSpc>
                <a:spcPts val="3669"/>
              </a:lnSpc>
              <a:spcBef>
                <a:spcPct val="0"/>
              </a:spcBef>
            </a:pPr>
            <a:r>
              <a:rPr lang="en-US" sz="2620">
                <a:solidFill>
                  <a:srgbClr val="000000"/>
                </a:solidFill>
                <a:latin typeface="Open Sauce"/>
                <a:ea typeface="Open Sauce"/>
                <a:cs typeface="Open Sauce"/>
                <a:sym typeface="Open Sauce"/>
              </a:rPr>
              <a:t>Predicted Intent : college_location</a:t>
            </a:r>
          </a:p>
        </p:txBody>
      </p:sp>
      <p:sp>
        <p:nvSpPr>
          <p:cNvPr name="TextBox 15" id="15"/>
          <p:cNvSpPr txBox="true"/>
          <p:nvPr/>
        </p:nvSpPr>
        <p:spPr>
          <a:xfrm rot="0">
            <a:off x="4069708" y="6495255"/>
            <a:ext cx="7436402" cy="428731"/>
          </a:xfrm>
          <a:prstGeom prst="rect">
            <a:avLst/>
          </a:prstGeom>
        </p:spPr>
        <p:txBody>
          <a:bodyPr anchor="t" rtlCol="false" tIns="0" lIns="0" bIns="0" rIns="0">
            <a:spAutoFit/>
          </a:bodyPr>
          <a:lstStyle/>
          <a:p>
            <a:pPr algn="ctr">
              <a:lnSpc>
                <a:spcPts val="3669"/>
              </a:lnSpc>
              <a:spcBef>
                <a:spcPct val="0"/>
              </a:spcBef>
            </a:pPr>
            <a:r>
              <a:rPr lang="en-US" sz="2620">
                <a:solidFill>
                  <a:srgbClr val="000000"/>
                </a:solidFill>
                <a:latin typeface="Open Sauce"/>
                <a:ea typeface="Open Sauce"/>
                <a:cs typeface="Open Sauce"/>
                <a:sym typeface="Open Sauce"/>
              </a:rPr>
              <a:t>Confidence : 0.67</a:t>
            </a:r>
          </a:p>
        </p:txBody>
      </p:sp>
      <p:sp>
        <p:nvSpPr>
          <p:cNvPr name="TextBox 16" id="16"/>
          <p:cNvSpPr txBox="true"/>
          <p:nvPr/>
        </p:nvSpPr>
        <p:spPr>
          <a:xfrm rot="0">
            <a:off x="6433082" y="7028762"/>
            <a:ext cx="7436402" cy="1800331"/>
          </a:xfrm>
          <a:prstGeom prst="rect">
            <a:avLst/>
          </a:prstGeom>
        </p:spPr>
        <p:txBody>
          <a:bodyPr anchor="t" rtlCol="false" tIns="0" lIns="0" bIns="0" rIns="0">
            <a:spAutoFit/>
          </a:bodyPr>
          <a:lstStyle/>
          <a:p>
            <a:pPr algn="l">
              <a:lnSpc>
                <a:spcPts val="3669"/>
              </a:lnSpc>
            </a:pPr>
            <a:r>
              <a:rPr lang="en-US" sz="2620">
                <a:solidFill>
                  <a:srgbClr val="000000"/>
                </a:solidFill>
                <a:latin typeface="Open Sauce"/>
                <a:ea typeface="Open Sauce"/>
                <a:cs typeface="Open Sauce"/>
                <a:sym typeface="Open Sauce"/>
              </a:rPr>
              <a:t>Top 3 Predictions : </a:t>
            </a:r>
          </a:p>
          <a:p>
            <a:pPr algn="l">
              <a:lnSpc>
                <a:spcPts val="3669"/>
              </a:lnSpc>
            </a:pPr>
            <a:r>
              <a:rPr lang="en-US" sz="2620">
                <a:solidFill>
                  <a:srgbClr val="000000"/>
                </a:solidFill>
                <a:latin typeface="Open Sauce"/>
                <a:ea typeface="Open Sauce"/>
                <a:cs typeface="Open Sauce"/>
                <a:sym typeface="Open Sauce"/>
              </a:rPr>
              <a:t>1 . college_location : 0.67</a:t>
            </a:r>
          </a:p>
          <a:p>
            <a:pPr algn="l">
              <a:lnSpc>
                <a:spcPts val="3669"/>
              </a:lnSpc>
            </a:pPr>
            <a:r>
              <a:rPr lang="en-US" sz="2620">
                <a:solidFill>
                  <a:srgbClr val="000000"/>
                </a:solidFill>
                <a:latin typeface="Open Sauce"/>
                <a:ea typeface="Open Sauce"/>
                <a:cs typeface="Open Sauce"/>
                <a:sym typeface="Open Sauce"/>
              </a:rPr>
              <a:t>2 . </a:t>
            </a:r>
            <a:r>
              <a:rPr lang="en-US" sz="2620">
                <a:solidFill>
                  <a:srgbClr val="000000"/>
                </a:solidFill>
                <a:latin typeface="Open Sauce"/>
                <a:ea typeface="Open Sauce"/>
                <a:cs typeface="Open Sauce"/>
                <a:sym typeface="Open Sauce"/>
              </a:rPr>
              <a:t>college_info : 0.12</a:t>
            </a:r>
          </a:p>
          <a:p>
            <a:pPr algn="l">
              <a:lnSpc>
                <a:spcPts val="3669"/>
              </a:lnSpc>
              <a:spcBef>
                <a:spcPct val="0"/>
              </a:spcBef>
            </a:pPr>
            <a:r>
              <a:rPr lang="en-US" sz="2620">
                <a:solidFill>
                  <a:srgbClr val="000000"/>
                </a:solidFill>
                <a:latin typeface="Open Sauce"/>
                <a:ea typeface="Open Sauce"/>
                <a:cs typeface="Open Sauce"/>
                <a:sym typeface="Open Sauce"/>
              </a:rPr>
              <a:t>3 . </a:t>
            </a:r>
            <a:r>
              <a:rPr lang="en-US" sz="2620">
                <a:solidFill>
                  <a:srgbClr val="000000"/>
                </a:solidFill>
                <a:latin typeface="Open Sauce"/>
                <a:ea typeface="Open Sauce"/>
                <a:cs typeface="Open Sauce"/>
                <a:sym typeface="Open Sauce"/>
              </a:rPr>
              <a:t>college_contact : 0.09</a:t>
            </a:r>
          </a:p>
        </p:txBody>
      </p:sp>
      <p:sp>
        <p:nvSpPr>
          <p:cNvPr name="AutoShape 17" id="17"/>
          <p:cNvSpPr/>
          <p:nvPr/>
        </p:nvSpPr>
        <p:spPr>
          <a:xfrm>
            <a:off x="9058592" y="5061243"/>
            <a:ext cx="0" cy="752475"/>
          </a:xfrm>
          <a:prstGeom prst="line">
            <a:avLst/>
          </a:prstGeom>
          <a:ln cap="flat" w="104775">
            <a:solidFill>
              <a:srgbClr val="F70000"/>
            </a:solidFill>
            <a:prstDash val="solid"/>
            <a:headEnd type="none" len="sm" w="sm"/>
            <a:tailEnd type="arrow" len="sm" w="med"/>
          </a:ln>
        </p:spPr>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988068"/>
            <a:ext cx="10941686" cy="762213"/>
          </a:xfrm>
          <a:prstGeom prst="rect">
            <a:avLst/>
          </a:prstGeom>
        </p:spPr>
        <p:txBody>
          <a:bodyPr anchor="t" rtlCol="false" tIns="0" lIns="0" bIns="0" rIns="0">
            <a:spAutoFit/>
          </a:bodyPr>
          <a:lstStyle/>
          <a:p>
            <a:pPr algn="just">
              <a:lnSpc>
                <a:spcPts val="6288"/>
              </a:lnSpc>
              <a:spcBef>
                <a:spcPct val="0"/>
              </a:spcBef>
            </a:pPr>
            <a:r>
              <a:rPr lang="en-US" sz="4491">
                <a:solidFill>
                  <a:srgbClr val="000000"/>
                </a:solidFill>
                <a:latin typeface="Open Sauce"/>
                <a:ea typeface="Open Sauce"/>
                <a:cs typeface="Open Sauce"/>
                <a:sym typeface="Open Sauce"/>
              </a:rPr>
              <a:t>a . </a:t>
            </a:r>
            <a:r>
              <a:rPr lang="en-US" sz="4491">
                <a:solidFill>
                  <a:srgbClr val="000000"/>
                </a:solidFill>
                <a:latin typeface="Open Sauce"/>
                <a:ea typeface="Open Sauce"/>
                <a:cs typeface="Open Sauce"/>
                <a:sym typeface="Open Sauce"/>
              </a:rPr>
              <a:t>Collect and Label Training Data</a:t>
            </a:r>
          </a:p>
        </p:txBody>
      </p:sp>
      <p:sp>
        <p:nvSpPr>
          <p:cNvPr name="TextBox 3" id="3"/>
          <p:cNvSpPr txBox="true"/>
          <p:nvPr/>
        </p:nvSpPr>
        <p:spPr>
          <a:xfrm rot="0">
            <a:off x="1028700" y="933450"/>
            <a:ext cx="8735957"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How are intent Extracted ? </a:t>
            </a:r>
          </a:p>
        </p:txBody>
      </p:sp>
      <p:grpSp>
        <p:nvGrpSpPr>
          <p:cNvPr name="Group 4" id="4"/>
          <p:cNvGrpSpPr/>
          <p:nvPr/>
        </p:nvGrpSpPr>
        <p:grpSpPr>
          <a:xfrm rot="0">
            <a:off x="8066498" y="2953448"/>
            <a:ext cx="6311296" cy="7061259"/>
            <a:chOff x="0" y="0"/>
            <a:chExt cx="1285846" cy="1438641"/>
          </a:xfrm>
        </p:grpSpPr>
        <p:sp>
          <p:nvSpPr>
            <p:cNvPr name="Freeform 5" id="5"/>
            <p:cNvSpPr/>
            <p:nvPr/>
          </p:nvSpPr>
          <p:spPr>
            <a:xfrm flipH="false" flipV="false" rot="0">
              <a:off x="0" y="0"/>
              <a:ext cx="1285846" cy="1438641"/>
            </a:xfrm>
            <a:custGeom>
              <a:avLst/>
              <a:gdLst/>
              <a:ahLst/>
              <a:cxnLst/>
              <a:rect r="r" b="b" t="t" l="l"/>
              <a:pathLst>
                <a:path h="1438641" w="1285846">
                  <a:moveTo>
                    <a:pt x="0" y="0"/>
                  </a:moveTo>
                  <a:lnTo>
                    <a:pt x="1285846" y="0"/>
                  </a:lnTo>
                  <a:lnTo>
                    <a:pt x="1285846" y="1438641"/>
                  </a:lnTo>
                  <a:lnTo>
                    <a:pt x="0" y="1438641"/>
                  </a:lnTo>
                  <a:close/>
                </a:path>
              </a:pathLst>
            </a:custGeom>
            <a:solidFill>
              <a:srgbClr val="FFFFFF"/>
            </a:solidFill>
            <a:ln w="38100" cap="sq">
              <a:solidFill>
                <a:srgbClr val="F70000"/>
              </a:solidFill>
              <a:prstDash val="solid"/>
              <a:miter/>
            </a:ln>
          </p:spPr>
        </p:sp>
        <p:sp>
          <p:nvSpPr>
            <p:cNvPr name="TextBox 6" id="6"/>
            <p:cNvSpPr txBox="true"/>
            <p:nvPr/>
          </p:nvSpPr>
          <p:spPr>
            <a:xfrm>
              <a:off x="0" y="0"/>
              <a:ext cx="1285846" cy="1438641"/>
            </a:xfrm>
            <a:prstGeom prst="rect">
              <a:avLst/>
            </a:prstGeom>
          </p:spPr>
          <p:txBody>
            <a:bodyPr anchor="ctr" rtlCol="false" tIns="50800" lIns="50800" bIns="50800" rIns="50800"/>
            <a:lstStyle/>
            <a:p>
              <a:pPr algn="ctr">
                <a:lnSpc>
                  <a:spcPts val="560"/>
                </a:lnSpc>
                <a:spcBef>
                  <a:spcPct val="0"/>
                </a:spcBef>
              </a:pPr>
            </a:p>
          </p:txBody>
        </p:sp>
      </p:grpSp>
      <p:sp>
        <p:nvSpPr>
          <p:cNvPr name="TextBox 7" id="7"/>
          <p:cNvSpPr txBox="true"/>
          <p:nvPr/>
        </p:nvSpPr>
        <p:spPr>
          <a:xfrm rot="0">
            <a:off x="8283614" y="2959831"/>
            <a:ext cx="5911718" cy="7012507"/>
          </a:xfrm>
          <a:prstGeom prst="rect">
            <a:avLst/>
          </a:prstGeom>
        </p:spPr>
        <p:txBody>
          <a:bodyPr anchor="t" rtlCol="false" tIns="0" lIns="0" bIns="0" rIns="0">
            <a:spAutoFit/>
          </a:bodyPr>
          <a:lstStyle/>
          <a:p>
            <a:pPr algn="l">
              <a:lnSpc>
                <a:spcPts val="3952"/>
              </a:lnSpc>
              <a:spcBef>
                <a:spcPct val="0"/>
              </a:spcBef>
            </a:pPr>
            <a:r>
              <a:rPr lang="en-US" sz="2823">
                <a:solidFill>
                  <a:srgbClr val="000000"/>
                </a:solidFill>
                <a:latin typeface="Open Sauce"/>
                <a:ea typeface="Open Sauce"/>
                <a:cs typeface="Open Sauce"/>
                <a:sym typeface="Open Sauce"/>
              </a:rPr>
              <a:t>[</a:t>
            </a:r>
          </a:p>
          <a:p>
            <a:pPr algn="l">
              <a:lnSpc>
                <a:spcPts val="3952"/>
              </a:lnSpc>
              <a:spcBef>
                <a:spcPct val="0"/>
              </a:spcBef>
            </a:pPr>
            <a:r>
              <a:rPr lang="en-US" sz="2823">
                <a:solidFill>
                  <a:srgbClr val="000000"/>
                </a:solidFill>
                <a:latin typeface="Open Sauce"/>
                <a:ea typeface="Open Sauce"/>
                <a:cs typeface="Open Sauce"/>
                <a:sym typeface="Open Sauce"/>
              </a:rPr>
              <a:t>  {</a:t>
            </a:r>
          </a:p>
          <a:p>
            <a:pPr algn="l">
              <a:lnSpc>
                <a:spcPts val="3952"/>
              </a:lnSpc>
              <a:spcBef>
                <a:spcPct val="0"/>
              </a:spcBef>
            </a:pPr>
            <a:r>
              <a:rPr lang="en-US" sz="2823">
                <a:solidFill>
                  <a:srgbClr val="000000"/>
                </a:solidFill>
                <a:latin typeface="Open Sauce"/>
                <a:ea typeface="Open Sauce"/>
                <a:cs typeface="Open Sauce"/>
                <a:sym typeface="Open Sauce"/>
              </a:rPr>
              <a:t>    "query": "What is fee of SEC",</a:t>
            </a:r>
          </a:p>
          <a:p>
            <a:pPr algn="l">
              <a:lnSpc>
                <a:spcPts val="3952"/>
              </a:lnSpc>
              <a:spcBef>
                <a:spcPct val="0"/>
              </a:spcBef>
            </a:pPr>
            <a:r>
              <a:rPr lang="en-US" sz="2823">
                <a:solidFill>
                  <a:srgbClr val="000000"/>
                </a:solidFill>
                <a:latin typeface="Open Sauce"/>
                <a:ea typeface="Open Sauce"/>
                <a:cs typeface="Open Sauce"/>
                <a:sym typeface="Open Sauce"/>
              </a:rPr>
              <a:t>    "intent": "fee_structure"</a:t>
            </a:r>
          </a:p>
          <a:p>
            <a:pPr algn="l">
              <a:lnSpc>
                <a:spcPts val="3952"/>
              </a:lnSpc>
              <a:spcBef>
                <a:spcPct val="0"/>
              </a:spcBef>
            </a:pPr>
            <a:r>
              <a:rPr lang="en-US" sz="2823">
                <a:solidFill>
                  <a:srgbClr val="000000"/>
                </a:solidFill>
                <a:latin typeface="Open Sauce"/>
                <a:ea typeface="Open Sauce"/>
                <a:cs typeface="Open Sauce"/>
                <a:sym typeface="Open Sauce"/>
              </a:rPr>
              <a:t>  },</a:t>
            </a:r>
          </a:p>
          <a:p>
            <a:pPr algn="l">
              <a:lnSpc>
                <a:spcPts val="3952"/>
              </a:lnSpc>
              <a:spcBef>
                <a:spcPct val="0"/>
              </a:spcBef>
            </a:pPr>
            <a:r>
              <a:rPr lang="en-US" sz="2823">
                <a:solidFill>
                  <a:srgbClr val="000000"/>
                </a:solidFill>
                <a:latin typeface="Open Sauce"/>
                <a:ea typeface="Open Sauce"/>
                <a:cs typeface="Open Sauce"/>
                <a:sym typeface="Open Sauce"/>
              </a:rPr>
              <a:t>  {</a:t>
            </a:r>
          </a:p>
          <a:p>
            <a:pPr algn="l">
              <a:lnSpc>
                <a:spcPts val="3952"/>
              </a:lnSpc>
              <a:spcBef>
                <a:spcPct val="0"/>
              </a:spcBef>
            </a:pPr>
            <a:r>
              <a:rPr lang="en-US" sz="2823">
                <a:solidFill>
                  <a:srgbClr val="000000"/>
                </a:solidFill>
                <a:latin typeface="Open Sauce"/>
                <a:ea typeface="Open Sauce"/>
                <a:cs typeface="Open Sauce"/>
                <a:sym typeface="Open Sauce"/>
              </a:rPr>
              <a:t>    "query": "Cutoff Rank for SEC",</a:t>
            </a:r>
          </a:p>
          <a:p>
            <a:pPr algn="l">
              <a:lnSpc>
                <a:spcPts val="3952"/>
              </a:lnSpc>
              <a:spcBef>
                <a:spcPct val="0"/>
              </a:spcBef>
            </a:pPr>
            <a:r>
              <a:rPr lang="en-US" sz="2823">
                <a:solidFill>
                  <a:srgbClr val="000000"/>
                </a:solidFill>
                <a:latin typeface="Open Sauce"/>
                <a:ea typeface="Open Sauce"/>
                <a:cs typeface="Open Sauce"/>
                <a:sym typeface="Open Sauce"/>
              </a:rPr>
              <a:t>    "intent": "cutoff_rank"</a:t>
            </a:r>
          </a:p>
          <a:p>
            <a:pPr algn="l">
              <a:lnSpc>
                <a:spcPts val="3952"/>
              </a:lnSpc>
              <a:spcBef>
                <a:spcPct val="0"/>
              </a:spcBef>
            </a:pPr>
            <a:r>
              <a:rPr lang="en-US" sz="2823">
                <a:solidFill>
                  <a:srgbClr val="000000"/>
                </a:solidFill>
                <a:latin typeface="Open Sauce"/>
                <a:ea typeface="Open Sauce"/>
                <a:cs typeface="Open Sauce"/>
                <a:sym typeface="Open Sauce"/>
              </a:rPr>
              <a:t>  },</a:t>
            </a:r>
          </a:p>
          <a:p>
            <a:pPr algn="l">
              <a:lnSpc>
                <a:spcPts val="3952"/>
              </a:lnSpc>
              <a:spcBef>
                <a:spcPct val="0"/>
              </a:spcBef>
            </a:pPr>
            <a:r>
              <a:rPr lang="en-US" sz="2823">
                <a:solidFill>
                  <a:srgbClr val="000000"/>
                </a:solidFill>
                <a:latin typeface="Open Sauce"/>
                <a:ea typeface="Open Sauce"/>
                <a:cs typeface="Open Sauce"/>
                <a:sym typeface="Open Sauce"/>
              </a:rPr>
              <a:t>{</a:t>
            </a:r>
          </a:p>
          <a:p>
            <a:pPr algn="l">
              <a:lnSpc>
                <a:spcPts val="3952"/>
              </a:lnSpc>
              <a:spcBef>
                <a:spcPct val="0"/>
              </a:spcBef>
            </a:pPr>
            <a:r>
              <a:rPr lang="en-US" sz="2823">
                <a:solidFill>
                  <a:srgbClr val="000000"/>
                </a:solidFill>
                <a:latin typeface="Open Sauce"/>
                <a:ea typeface="Open Sauce"/>
                <a:cs typeface="Open Sauce"/>
                <a:sym typeface="Open Sauce"/>
              </a:rPr>
              <a:t> "query": "Courses offered in SEC",</a:t>
            </a:r>
          </a:p>
          <a:p>
            <a:pPr algn="l">
              <a:lnSpc>
                <a:spcPts val="3952"/>
              </a:lnSpc>
              <a:spcBef>
                <a:spcPct val="0"/>
              </a:spcBef>
            </a:pPr>
            <a:r>
              <a:rPr lang="en-US" sz="2823">
                <a:solidFill>
                  <a:srgbClr val="000000"/>
                </a:solidFill>
                <a:latin typeface="Open Sauce"/>
                <a:ea typeface="Open Sauce"/>
                <a:cs typeface="Open Sauce"/>
                <a:sym typeface="Open Sauce"/>
              </a:rPr>
              <a:t> "intent": "courses_offered"</a:t>
            </a:r>
          </a:p>
          <a:p>
            <a:pPr algn="l">
              <a:lnSpc>
                <a:spcPts val="3952"/>
              </a:lnSpc>
              <a:spcBef>
                <a:spcPct val="0"/>
              </a:spcBef>
            </a:pPr>
            <a:r>
              <a:rPr lang="en-US" sz="2823">
                <a:solidFill>
                  <a:srgbClr val="000000"/>
                </a:solidFill>
                <a:latin typeface="Open Sauce"/>
                <a:ea typeface="Open Sauce"/>
                <a:cs typeface="Open Sauce"/>
                <a:sym typeface="Open Sauce"/>
              </a:rPr>
              <a:t> }</a:t>
            </a:r>
          </a:p>
          <a:p>
            <a:pPr algn="l">
              <a:lnSpc>
                <a:spcPts val="3952"/>
              </a:lnSpc>
              <a:spcBef>
                <a:spcPct val="0"/>
              </a:spcBef>
            </a:pPr>
            <a:r>
              <a:rPr lang="en-US" sz="2823">
                <a:solidFill>
                  <a:srgbClr val="000000"/>
                </a:solidFill>
                <a:latin typeface="Open Sauce"/>
                <a:ea typeface="Open Sauce"/>
                <a:cs typeface="Open Sauce"/>
                <a:sym typeface="Open Sauce"/>
              </a:rPr>
              <a:t>]</a:t>
            </a:r>
          </a:p>
        </p:txBody>
      </p:sp>
      <p:sp>
        <p:nvSpPr>
          <p:cNvPr name="AutoShape 8" id="8"/>
          <p:cNvSpPr/>
          <p:nvPr/>
        </p:nvSpPr>
        <p:spPr>
          <a:xfrm>
            <a:off x="5442821" y="6074260"/>
            <a:ext cx="2506162" cy="0"/>
          </a:xfrm>
          <a:prstGeom prst="line">
            <a:avLst/>
          </a:prstGeom>
          <a:ln cap="flat" w="95250">
            <a:solidFill>
              <a:srgbClr val="F70000"/>
            </a:solidFill>
            <a:prstDash val="solid"/>
            <a:headEnd type="none" len="sm" w="sm"/>
            <a:tailEnd type="arrow" len="sm" w="med"/>
          </a:ln>
        </p:spPr>
      </p:sp>
      <p:sp>
        <p:nvSpPr>
          <p:cNvPr name="AutoShape 9" id="9"/>
          <p:cNvSpPr/>
          <p:nvPr/>
        </p:nvSpPr>
        <p:spPr>
          <a:xfrm flipH="true">
            <a:off x="5442821" y="2750281"/>
            <a:ext cx="0" cy="3323979"/>
          </a:xfrm>
          <a:prstGeom prst="line">
            <a:avLst/>
          </a:prstGeom>
          <a:ln cap="flat" w="95250">
            <a:solidFill>
              <a:srgbClr val="F70000"/>
            </a:solidFill>
            <a:prstDash val="solid"/>
            <a:headEnd type="none" len="sm" w="sm"/>
            <a:tailEnd type="none" len="sm" w="sm"/>
          </a:ln>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42975"/>
            <a:ext cx="13251607" cy="762213"/>
          </a:xfrm>
          <a:prstGeom prst="rect">
            <a:avLst/>
          </a:prstGeom>
        </p:spPr>
        <p:txBody>
          <a:bodyPr anchor="t" rtlCol="false" tIns="0" lIns="0" bIns="0" rIns="0">
            <a:spAutoFit/>
          </a:bodyPr>
          <a:lstStyle/>
          <a:p>
            <a:pPr algn="just">
              <a:lnSpc>
                <a:spcPts val="6288"/>
              </a:lnSpc>
              <a:spcBef>
                <a:spcPct val="0"/>
              </a:spcBef>
            </a:pPr>
            <a:r>
              <a:rPr lang="en-US" sz="4491">
                <a:solidFill>
                  <a:srgbClr val="000000"/>
                </a:solidFill>
                <a:latin typeface="Open Sauce"/>
                <a:ea typeface="Open Sauce"/>
                <a:cs typeface="Open Sauce"/>
                <a:sym typeface="Open Sauce"/>
              </a:rPr>
              <a:t>b.  </a:t>
            </a:r>
            <a:r>
              <a:rPr lang="en-US" sz="4491">
                <a:solidFill>
                  <a:srgbClr val="000000"/>
                </a:solidFill>
                <a:latin typeface="Open Sauce"/>
                <a:ea typeface="Open Sauce"/>
                <a:cs typeface="Open Sauce"/>
                <a:sym typeface="Open Sauce"/>
              </a:rPr>
              <a:t>Convert Text to Numerical Feature Vectors</a:t>
            </a:r>
          </a:p>
        </p:txBody>
      </p:sp>
      <p:sp>
        <p:nvSpPr>
          <p:cNvPr name="TextBox 3" id="3"/>
          <p:cNvSpPr txBox="true"/>
          <p:nvPr/>
        </p:nvSpPr>
        <p:spPr>
          <a:xfrm rot="0">
            <a:off x="1028700" y="2188064"/>
            <a:ext cx="3779639" cy="722208"/>
          </a:xfrm>
          <a:prstGeom prst="rect">
            <a:avLst/>
          </a:prstGeom>
        </p:spPr>
        <p:txBody>
          <a:bodyPr anchor="t" rtlCol="false" tIns="0" lIns="0" bIns="0" rIns="0">
            <a:spAutoFit/>
          </a:bodyPr>
          <a:lstStyle/>
          <a:p>
            <a:pPr algn="ctr">
              <a:lnSpc>
                <a:spcPts val="5868"/>
              </a:lnSpc>
              <a:spcBef>
                <a:spcPct val="0"/>
              </a:spcBef>
            </a:pPr>
            <a:r>
              <a:rPr lang="en-US" sz="4191">
                <a:solidFill>
                  <a:srgbClr val="000000"/>
                </a:solidFill>
                <a:latin typeface="Open Sauce"/>
                <a:ea typeface="Open Sauce"/>
                <a:cs typeface="Open Sauce"/>
                <a:sym typeface="Open Sauce"/>
              </a:rPr>
              <a:t>TfidfVectorizer</a:t>
            </a:r>
          </a:p>
        </p:txBody>
      </p:sp>
      <p:sp>
        <p:nvSpPr>
          <p:cNvPr name="TextBox 4" id="4"/>
          <p:cNvSpPr txBox="true"/>
          <p:nvPr/>
        </p:nvSpPr>
        <p:spPr>
          <a:xfrm rot="0">
            <a:off x="6356345" y="2041169"/>
            <a:ext cx="7376274" cy="1671533"/>
          </a:xfrm>
          <a:prstGeom prst="rect">
            <a:avLst/>
          </a:prstGeom>
        </p:spPr>
        <p:txBody>
          <a:bodyPr anchor="t" rtlCol="false" tIns="0" lIns="0" bIns="0" rIns="0">
            <a:spAutoFit/>
          </a:bodyPr>
          <a:lstStyle/>
          <a:p>
            <a:pPr algn="ctr">
              <a:lnSpc>
                <a:spcPts val="4468"/>
              </a:lnSpc>
              <a:spcBef>
                <a:spcPct val="0"/>
              </a:spcBef>
            </a:pPr>
            <a:r>
              <a:rPr lang="en-US" sz="3191">
                <a:solidFill>
                  <a:srgbClr val="000000"/>
                </a:solidFill>
                <a:latin typeface="Open Sauce"/>
                <a:ea typeface="Open Sauce"/>
                <a:cs typeface="Open Sauce"/>
                <a:sym typeface="Open Sauce"/>
              </a:rPr>
              <a:t>["where", "is", "SEC", "suggest", "a", "for", "bct", "in", "lalitpur", "what", "are", "the", "hostel", "facilities", "available"]</a:t>
            </a:r>
          </a:p>
        </p:txBody>
      </p:sp>
      <p:graphicFrame>
        <p:nvGraphicFramePr>
          <p:cNvPr name="Object 5" id="5"/>
          <p:cNvGraphicFramePr/>
          <p:nvPr/>
        </p:nvGraphicFramePr>
        <p:xfrm>
          <a:off x="2907591" y="5143500"/>
          <a:ext cx="3771900" cy="1676400"/>
        </p:xfrm>
        <a:graphic>
          <a:graphicData uri="http://schemas.openxmlformats.org/presentationml/2006/ole">
            <p:oleObj imgW="4521200" imgH="24257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AutoShape 6" id="6"/>
          <p:cNvSpPr/>
          <p:nvPr/>
        </p:nvSpPr>
        <p:spPr>
          <a:xfrm flipH="true">
            <a:off x="9263667" y="3810303"/>
            <a:ext cx="0" cy="1184134"/>
          </a:xfrm>
          <a:prstGeom prst="line">
            <a:avLst/>
          </a:prstGeom>
          <a:ln cap="flat" w="104775">
            <a:solidFill>
              <a:srgbClr val="F70000"/>
            </a:solidFill>
            <a:prstDash val="solid"/>
            <a:headEnd type="none" len="sm" w="sm"/>
            <a:tailEnd type="arrow" len="sm" w="med"/>
          </a:ln>
        </p:spPr>
      </p:sp>
      <p:sp>
        <p:nvSpPr>
          <p:cNvPr name="AutoShape 7" id="7"/>
          <p:cNvSpPr/>
          <p:nvPr/>
        </p:nvSpPr>
        <p:spPr>
          <a:xfrm>
            <a:off x="5084337" y="2705311"/>
            <a:ext cx="1151010" cy="0"/>
          </a:xfrm>
          <a:prstGeom prst="line">
            <a:avLst/>
          </a:prstGeom>
          <a:ln cap="flat" w="104775">
            <a:solidFill>
              <a:srgbClr val="F70000"/>
            </a:solidFill>
            <a:prstDash val="solid"/>
            <a:headEnd type="none" len="sm" w="sm"/>
            <a:tailEnd type="arrow" len="sm" w="med"/>
          </a:ln>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14425"/>
            <a:ext cx="4830604" cy="580603"/>
          </a:xfrm>
          <a:prstGeom prst="rect">
            <a:avLst/>
          </a:prstGeom>
        </p:spPr>
        <p:txBody>
          <a:bodyPr anchor="t" rtlCol="false" tIns="0" lIns="0" bIns="0" rIns="0">
            <a:spAutoFit/>
          </a:bodyPr>
          <a:lstStyle/>
          <a:p>
            <a:pPr algn="ctr">
              <a:lnSpc>
                <a:spcPts val="4748"/>
              </a:lnSpc>
              <a:spcBef>
                <a:spcPct val="0"/>
              </a:spcBef>
            </a:pPr>
            <a:r>
              <a:rPr lang="en-US" sz="3391">
                <a:solidFill>
                  <a:srgbClr val="000000"/>
                </a:solidFill>
                <a:latin typeface="Open Sauce"/>
                <a:ea typeface="Open Sauce"/>
                <a:cs typeface="Open Sauce"/>
                <a:sym typeface="Open Sauce"/>
              </a:rPr>
              <a:t>Query: "Where is SEC? </a:t>
            </a:r>
          </a:p>
        </p:txBody>
      </p:sp>
      <p:sp>
        <p:nvSpPr>
          <p:cNvPr name="TextBox 3" id="3"/>
          <p:cNvSpPr txBox="true"/>
          <p:nvPr/>
        </p:nvSpPr>
        <p:spPr>
          <a:xfrm rot="0">
            <a:off x="-1160396" y="1790183"/>
            <a:ext cx="11527699" cy="581475"/>
          </a:xfrm>
          <a:prstGeom prst="rect">
            <a:avLst/>
          </a:prstGeom>
        </p:spPr>
        <p:txBody>
          <a:bodyPr anchor="t" rtlCol="false" tIns="0" lIns="0" bIns="0" rIns="0">
            <a:spAutoFit/>
          </a:bodyPr>
          <a:lstStyle/>
          <a:p>
            <a:pPr algn="ctr">
              <a:lnSpc>
                <a:spcPts val="4700"/>
              </a:lnSpc>
              <a:spcBef>
                <a:spcPct val="0"/>
              </a:spcBef>
            </a:pPr>
            <a:r>
              <a:rPr lang="en-US" sz="3357">
                <a:solidFill>
                  <a:srgbClr val="F70000"/>
                </a:solidFill>
                <a:latin typeface="Open Sauce"/>
                <a:ea typeface="Open Sauce"/>
                <a:cs typeface="Open Sauce"/>
                <a:sym typeface="Open Sauce"/>
              </a:rPr>
              <a:t>Words present:</a:t>
            </a:r>
            <a:r>
              <a:rPr lang="en-US" sz="3357">
                <a:solidFill>
                  <a:srgbClr val="000000"/>
                </a:solidFill>
                <a:latin typeface="Open Sauce"/>
                <a:ea typeface="Open Sauce"/>
                <a:cs typeface="Open Sauce"/>
                <a:sym typeface="Open Sauce"/>
              </a:rPr>
              <a:t>  “where” “is” “</a:t>
            </a:r>
            <a:r>
              <a:rPr lang="en-US" sz="3357">
                <a:solidFill>
                  <a:srgbClr val="000000"/>
                </a:solidFill>
                <a:latin typeface="Open Sauce"/>
                <a:ea typeface="Open Sauce"/>
                <a:cs typeface="Open Sauce"/>
                <a:sym typeface="Open Sauce"/>
              </a:rPr>
              <a:t>sec”</a:t>
            </a:r>
          </a:p>
        </p:txBody>
      </p:sp>
      <p:sp>
        <p:nvSpPr>
          <p:cNvPr name="TextBox 4" id="4"/>
          <p:cNvSpPr txBox="true"/>
          <p:nvPr/>
        </p:nvSpPr>
        <p:spPr>
          <a:xfrm rot="0">
            <a:off x="1028700" y="2774608"/>
            <a:ext cx="12559428" cy="1780794"/>
          </a:xfrm>
          <a:prstGeom prst="rect">
            <a:avLst/>
          </a:prstGeom>
        </p:spPr>
        <p:txBody>
          <a:bodyPr anchor="t" rtlCol="false" tIns="0" lIns="0" bIns="0" rIns="0">
            <a:spAutoFit/>
          </a:bodyPr>
          <a:lstStyle/>
          <a:p>
            <a:pPr algn="just">
              <a:lnSpc>
                <a:spcPts val="4745"/>
              </a:lnSpc>
              <a:spcBef>
                <a:spcPct val="0"/>
              </a:spcBef>
            </a:pPr>
            <a:r>
              <a:rPr lang="en-US" sz="3389">
                <a:solidFill>
                  <a:srgbClr val="000000"/>
                </a:solidFill>
                <a:latin typeface="Open Sauce"/>
                <a:ea typeface="Open Sauce"/>
                <a:cs typeface="Open Sauce"/>
                <a:sym typeface="Open Sauce"/>
              </a:rPr>
              <a:t>Term Frequencies (TF):</a:t>
            </a:r>
          </a:p>
          <a:p>
            <a:pPr algn="just">
              <a:lnSpc>
                <a:spcPts val="4745"/>
              </a:lnSpc>
              <a:spcBef>
                <a:spcPct val="0"/>
              </a:spcBef>
            </a:pPr>
            <a:r>
              <a:rPr lang="en-US" sz="3389">
                <a:solidFill>
                  <a:srgbClr val="000000"/>
                </a:solidFill>
                <a:latin typeface="Open Sauce"/>
                <a:ea typeface="Open Sauce"/>
                <a:cs typeface="Open Sauce"/>
                <a:sym typeface="Open Sauce"/>
              </a:rPr>
              <a:t>Since each word appears only once in this query of 3 words:</a:t>
            </a:r>
          </a:p>
          <a:p>
            <a:pPr algn="just">
              <a:lnSpc>
                <a:spcPts val="4745"/>
              </a:lnSpc>
              <a:spcBef>
                <a:spcPct val="0"/>
              </a:spcBef>
            </a:pPr>
            <a:r>
              <a:rPr lang="en-US" sz="3389">
                <a:solidFill>
                  <a:srgbClr val="000000"/>
                </a:solidFill>
                <a:latin typeface="Open Sauce"/>
                <a:ea typeface="Open Sauce"/>
                <a:cs typeface="Open Sauce"/>
                <a:sym typeface="Open Sauce"/>
              </a:rPr>
              <a:t>TF = 1 / 3 = 0.333</a:t>
            </a:r>
          </a:p>
        </p:txBody>
      </p:sp>
      <p:graphicFrame>
        <p:nvGraphicFramePr>
          <p:cNvPr name="Object 5" id="5"/>
          <p:cNvGraphicFramePr/>
          <p:nvPr/>
        </p:nvGraphicFramePr>
        <p:xfrm>
          <a:off x="1177921" y="5295900"/>
          <a:ext cx="5029200" cy="2514600"/>
        </p:xfrm>
        <a:graphic>
          <a:graphicData uri="http://schemas.openxmlformats.org/presentationml/2006/ole">
            <p:oleObj imgW="6032500" imgH="35179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AutoShape 6" id="6"/>
          <p:cNvSpPr/>
          <p:nvPr/>
        </p:nvSpPr>
        <p:spPr>
          <a:xfrm flipV="true">
            <a:off x="7466176" y="6781910"/>
            <a:ext cx="1475790" cy="0"/>
          </a:xfrm>
          <a:prstGeom prst="line">
            <a:avLst/>
          </a:prstGeom>
          <a:ln cap="flat" w="95250">
            <a:solidFill>
              <a:srgbClr val="F70000"/>
            </a:solidFill>
            <a:prstDash val="solid"/>
            <a:headEnd type="none" len="sm" w="sm"/>
            <a:tailEnd type="arrow" len="sm" w="med"/>
          </a:ln>
        </p:spPr>
      </p:sp>
      <p:grpSp>
        <p:nvGrpSpPr>
          <p:cNvPr name="Group 7" id="7"/>
          <p:cNvGrpSpPr/>
          <p:nvPr/>
        </p:nvGrpSpPr>
        <p:grpSpPr>
          <a:xfrm rot="0">
            <a:off x="8941966" y="4771365"/>
            <a:ext cx="8201744" cy="3825155"/>
            <a:chOff x="0" y="0"/>
            <a:chExt cx="1671000" cy="779326"/>
          </a:xfrm>
        </p:grpSpPr>
        <p:sp>
          <p:nvSpPr>
            <p:cNvPr name="Freeform 8" id="8"/>
            <p:cNvSpPr/>
            <p:nvPr/>
          </p:nvSpPr>
          <p:spPr>
            <a:xfrm flipH="false" flipV="false" rot="0">
              <a:off x="0" y="0"/>
              <a:ext cx="1671000" cy="779326"/>
            </a:xfrm>
            <a:custGeom>
              <a:avLst/>
              <a:gdLst/>
              <a:ahLst/>
              <a:cxnLst/>
              <a:rect r="r" b="b" t="t" l="l"/>
              <a:pathLst>
                <a:path h="779326" w="1671000">
                  <a:moveTo>
                    <a:pt x="0" y="0"/>
                  </a:moveTo>
                  <a:lnTo>
                    <a:pt x="1671000" y="0"/>
                  </a:lnTo>
                  <a:lnTo>
                    <a:pt x="1671000" y="779326"/>
                  </a:lnTo>
                  <a:lnTo>
                    <a:pt x="0" y="779326"/>
                  </a:lnTo>
                  <a:close/>
                </a:path>
              </a:pathLst>
            </a:custGeom>
            <a:solidFill>
              <a:srgbClr val="FFFFFF"/>
            </a:solidFill>
            <a:ln w="38100" cap="sq">
              <a:solidFill>
                <a:srgbClr val="F70000"/>
              </a:solidFill>
              <a:prstDash val="solid"/>
              <a:miter/>
            </a:ln>
          </p:spPr>
        </p:sp>
        <p:sp>
          <p:nvSpPr>
            <p:cNvPr name="TextBox 9" id="9"/>
            <p:cNvSpPr txBox="true"/>
            <p:nvPr/>
          </p:nvSpPr>
          <p:spPr>
            <a:xfrm>
              <a:off x="0" y="-38100"/>
              <a:ext cx="1671000" cy="817426"/>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[0.0352, 0.0352, 0.0352, 0.0352, 0.0, 0, 0, 0, 0, 0, 0, 0, 0, 0, 0, 0, 0]</a:t>
              </a:r>
            </a:p>
            <a:p>
              <a:pPr algn="ctr">
                <a:lnSpc>
                  <a:spcPts val="2659"/>
                </a:lnSpc>
              </a:pPr>
              <a:r>
                <a:rPr lang="en-US" sz="1899">
                  <a:solidFill>
                    <a:srgbClr val="FFFFFF"/>
                  </a:solidFill>
                  <a:latin typeface="Canva Sans"/>
                  <a:ea typeface="Canva Sans"/>
                  <a:cs typeface="Canva Sans"/>
                  <a:sym typeface="Canva Sans"/>
                </a:rPr>
                <a:t>[0.0352, 0.0352, 0.0352, 0.0352, 0.0, 0, 0, 0, 0, 0, 0, 0, 0, 0, 0, 0, 0]</a:t>
              </a:r>
            </a:p>
            <a:p>
              <a:pPr algn="ctr">
                <a:lnSpc>
                  <a:spcPts val="2659"/>
                </a:lnSpc>
                <a:spcBef>
                  <a:spcPct val="0"/>
                </a:spcBef>
              </a:pPr>
            </a:p>
          </p:txBody>
        </p:sp>
      </p:grpSp>
      <p:sp>
        <p:nvSpPr>
          <p:cNvPr name="TextBox 10" id="10"/>
          <p:cNvSpPr txBox="true"/>
          <p:nvPr/>
        </p:nvSpPr>
        <p:spPr>
          <a:xfrm rot="0">
            <a:off x="8941966" y="4812876"/>
            <a:ext cx="8201744"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 TF-IDF vector</a:t>
            </a:r>
          </a:p>
        </p:txBody>
      </p:sp>
      <p:sp>
        <p:nvSpPr>
          <p:cNvPr name="TextBox 11" id="11"/>
          <p:cNvSpPr txBox="true"/>
          <p:nvPr/>
        </p:nvSpPr>
        <p:spPr>
          <a:xfrm rot="0">
            <a:off x="9362158" y="5959899"/>
            <a:ext cx="7361361" cy="1384513"/>
          </a:xfrm>
          <a:prstGeom prst="rect">
            <a:avLst/>
          </a:prstGeom>
        </p:spPr>
        <p:txBody>
          <a:bodyPr anchor="t" rtlCol="false" tIns="0" lIns="0" bIns="0" rIns="0">
            <a:spAutoFit/>
          </a:bodyPr>
          <a:lstStyle/>
          <a:p>
            <a:pPr algn="ctr">
              <a:lnSpc>
                <a:spcPts val="5588"/>
              </a:lnSpc>
              <a:spcBef>
                <a:spcPct val="0"/>
              </a:spcBef>
            </a:pPr>
            <a:r>
              <a:rPr lang="en-US" sz="3991">
                <a:solidFill>
                  <a:srgbClr val="000000"/>
                </a:solidFill>
                <a:latin typeface="Open Sauce"/>
                <a:ea typeface="Open Sauce"/>
                <a:cs typeface="Open Sauce"/>
                <a:sym typeface="Open Sauce"/>
              </a:rPr>
              <a:t>[0.058, 0.058, 0.058, 0, 0, 0, 0, 0, 0, 0, 0, 0, 0, 0, 0, 0, 0]</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13251607" cy="1552788"/>
          </a:xfrm>
          <a:prstGeom prst="rect">
            <a:avLst/>
          </a:prstGeom>
        </p:spPr>
        <p:txBody>
          <a:bodyPr anchor="t" rtlCol="false" tIns="0" lIns="0" bIns="0" rIns="0">
            <a:spAutoFit/>
          </a:bodyPr>
          <a:lstStyle/>
          <a:p>
            <a:pPr algn="just">
              <a:lnSpc>
                <a:spcPts val="6288"/>
              </a:lnSpc>
              <a:spcBef>
                <a:spcPct val="0"/>
              </a:spcBef>
            </a:pPr>
            <a:r>
              <a:rPr lang="en-US" sz="4491">
                <a:solidFill>
                  <a:srgbClr val="000000"/>
                </a:solidFill>
                <a:latin typeface="Open Sauce"/>
                <a:ea typeface="Open Sauce"/>
                <a:cs typeface="Open Sauce"/>
                <a:sym typeface="Open Sauce"/>
              </a:rPr>
              <a:t>c.  Split the dataset</a:t>
            </a:r>
          </a:p>
          <a:p>
            <a:pPr algn="just">
              <a:lnSpc>
                <a:spcPts val="6288"/>
              </a:lnSpc>
              <a:spcBef>
                <a:spcPct val="0"/>
              </a:spcBef>
            </a:pPr>
            <a:r>
              <a:rPr lang="en-US" sz="4491">
                <a:solidFill>
                  <a:srgbClr val="000000"/>
                </a:solidFill>
                <a:latin typeface="Open Sauce"/>
                <a:ea typeface="Open Sauce"/>
                <a:cs typeface="Open Sauce"/>
                <a:sym typeface="Open Sauce"/>
              </a:rPr>
              <a:t>Training - 80% – Test - 20%</a:t>
            </a:r>
          </a:p>
        </p:txBody>
      </p:sp>
      <p:sp>
        <p:nvSpPr>
          <p:cNvPr name="TextBox 3" id="3"/>
          <p:cNvSpPr txBox="true"/>
          <p:nvPr/>
        </p:nvSpPr>
        <p:spPr>
          <a:xfrm rot="0">
            <a:off x="1028700" y="2893234"/>
            <a:ext cx="13251607" cy="3133938"/>
          </a:xfrm>
          <a:prstGeom prst="rect">
            <a:avLst/>
          </a:prstGeom>
        </p:spPr>
        <p:txBody>
          <a:bodyPr anchor="t" rtlCol="false" tIns="0" lIns="0" bIns="0" rIns="0">
            <a:spAutoFit/>
          </a:bodyPr>
          <a:lstStyle/>
          <a:p>
            <a:pPr algn="just">
              <a:lnSpc>
                <a:spcPts val="6288"/>
              </a:lnSpc>
            </a:pPr>
            <a:r>
              <a:rPr lang="en-US" sz="4491">
                <a:solidFill>
                  <a:srgbClr val="000000"/>
                </a:solidFill>
                <a:latin typeface="Open Sauce"/>
                <a:ea typeface="Open Sauce"/>
                <a:cs typeface="Open Sauce"/>
                <a:sym typeface="Open Sauce"/>
              </a:rPr>
              <a:t>d.  Initialize Random Forest Classifier </a:t>
            </a:r>
          </a:p>
          <a:p>
            <a:pPr algn="just">
              <a:lnSpc>
                <a:spcPts val="6288"/>
              </a:lnSpc>
              <a:spcBef>
                <a:spcPct val="0"/>
              </a:spcBef>
            </a:pPr>
            <a:r>
              <a:rPr lang="en-US" sz="4491">
                <a:solidFill>
                  <a:srgbClr val="000000"/>
                </a:solidFill>
                <a:latin typeface="Open Sauce"/>
                <a:ea typeface="Open Sauce"/>
                <a:cs typeface="Open Sauce"/>
                <a:sym typeface="Open Sauce"/>
              </a:rPr>
              <a:t>200 trees (n_estimators=200) and no maximum depth (max_depth=None)</a:t>
            </a:r>
          </a:p>
          <a:p>
            <a:pPr algn="just">
              <a:lnSpc>
                <a:spcPts val="6288"/>
              </a:lnSpc>
              <a:spcBef>
                <a:spcPct val="0"/>
              </a:spcBef>
            </a:pPr>
          </a:p>
        </p:txBody>
      </p:sp>
      <p:sp>
        <p:nvSpPr>
          <p:cNvPr name="TextBox 4" id="4"/>
          <p:cNvSpPr txBox="true"/>
          <p:nvPr/>
        </p:nvSpPr>
        <p:spPr>
          <a:xfrm rot="0">
            <a:off x="1028700" y="5621400"/>
            <a:ext cx="9268627" cy="729084"/>
          </a:xfrm>
          <a:prstGeom prst="rect">
            <a:avLst/>
          </a:prstGeom>
        </p:spPr>
        <p:txBody>
          <a:bodyPr anchor="t" rtlCol="false" tIns="0" lIns="0" bIns="0" rIns="0">
            <a:spAutoFit/>
          </a:bodyPr>
          <a:lstStyle/>
          <a:p>
            <a:pPr algn="just">
              <a:lnSpc>
                <a:spcPts val="6068"/>
              </a:lnSpc>
              <a:spcBef>
                <a:spcPct val="0"/>
              </a:spcBef>
            </a:pPr>
            <a:r>
              <a:rPr lang="en-US" sz="4334">
                <a:solidFill>
                  <a:srgbClr val="000000"/>
                </a:solidFill>
                <a:latin typeface="Open Sauce"/>
                <a:ea typeface="Open Sauce"/>
                <a:cs typeface="Open Sauce"/>
                <a:sym typeface="Open Sauce"/>
              </a:rPr>
              <a:t>e. Train and Evaluate the model </a:t>
            </a:r>
          </a:p>
        </p:txBody>
      </p:sp>
      <p:sp>
        <p:nvSpPr>
          <p:cNvPr name="TextBox 5" id="5"/>
          <p:cNvSpPr txBox="true"/>
          <p:nvPr/>
        </p:nvSpPr>
        <p:spPr>
          <a:xfrm rot="0">
            <a:off x="1069608" y="6634426"/>
            <a:ext cx="9289018" cy="762213"/>
          </a:xfrm>
          <a:prstGeom prst="rect">
            <a:avLst/>
          </a:prstGeom>
        </p:spPr>
        <p:txBody>
          <a:bodyPr anchor="t" rtlCol="false" tIns="0" lIns="0" bIns="0" rIns="0">
            <a:spAutoFit/>
          </a:bodyPr>
          <a:lstStyle/>
          <a:p>
            <a:pPr algn="ctr">
              <a:lnSpc>
                <a:spcPts val="6288"/>
              </a:lnSpc>
              <a:spcBef>
                <a:spcPct val="0"/>
              </a:spcBef>
            </a:pPr>
            <a:r>
              <a:rPr lang="en-US" sz="4491">
                <a:solidFill>
                  <a:srgbClr val="000000"/>
                </a:solidFill>
                <a:latin typeface="Open Sauce"/>
                <a:ea typeface="Open Sauce"/>
                <a:cs typeface="Open Sauce"/>
                <a:sym typeface="Open Sauce"/>
              </a:rPr>
              <a:t>f . Save the model and Vectorizer </a:t>
            </a:r>
          </a:p>
        </p:txBody>
      </p:sp>
      <p:sp>
        <p:nvSpPr>
          <p:cNvPr name="TextBox 6" id="6"/>
          <p:cNvSpPr txBox="true"/>
          <p:nvPr/>
        </p:nvSpPr>
        <p:spPr>
          <a:xfrm rot="0">
            <a:off x="1028700" y="7705512"/>
            <a:ext cx="15951546" cy="1552788"/>
          </a:xfrm>
          <a:prstGeom prst="rect">
            <a:avLst/>
          </a:prstGeom>
        </p:spPr>
        <p:txBody>
          <a:bodyPr anchor="t" rtlCol="false" tIns="0" lIns="0" bIns="0" rIns="0">
            <a:spAutoFit/>
          </a:bodyPr>
          <a:lstStyle/>
          <a:p>
            <a:pPr algn="l">
              <a:lnSpc>
                <a:spcPts val="6288"/>
              </a:lnSpc>
              <a:spcBef>
                <a:spcPct val="0"/>
              </a:spcBef>
            </a:pPr>
            <a:r>
              <a:rPr lang="en-US" sz="4491">
                <a:solidFill>
                  <a:srgbClr val="000000"/>
                </a:solidFill>
                <a:latin typeface="Open Sauce"/>
                <a:ea typeface="Open Sauce"/>
                <a:cs typeface="Open Sauce"/>
                <a:sym typeface="Open Sauce"/>
              </a:rPr>
              <a:t>g. Transform New Query Using Saved Vectorizer and Extract Intents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2824996"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ii . Entity</a:t>
            </a:r>
            <a:r>
              <a:rPr lang="en-US" b="true" sz="5091">
                <a:solidFill>
                  <a:srgbClr val="000000"/>
                </a:solidFill>
                <a:latin typeface="Open Sauce Bold"/>
                <a:ea typeface="Open Sauce Bold"/>
                <a:cs typeface="Open Sauce Bold"/>
                <a:sym typeface="Open Sauce Bold"/>
              </a:rPr>
              <a:t> </a:t>
            </a:r>
          </a:p>
        </p:txBody>
      </p:sp>
      <p:sp>
        <p:nvSpPr>
          <p:cNvPr name="TextBox 3" id="3"/>
          <p:cNvSpPr txBox="true"/>
          <p:nvPr/>
        </p:nvSpPr>
        <p:spPr>
          <a:xfrm rot="0">
            <a:off x="5133527" y="1708999"/>
            <a:ext cx="8735957"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How are entity Extracted ? </a:t>
            </a:r>
          </a:p>
        </p:txBody>
      </p:sp>
      <p:grpSp>
        <p:nvGrpSpPr>
          <p:cNvPr name="Group 4" id="4"/>
          <p:cNvGrpSpPr/>
          <p:nvPr/>
        </p:nvGrpSpPr>
        <p:grpSpPr>
          <a:xfrm rot="0">
            <a:off x="4837614" y="2979598"/>
            <a:ext cx="8612773" cy="2081645"/>
            <a:chOff x="0" y="0"/>
            <a:chExt cx="1754742" cy="424108"/>
          </a:xfrm>
        </p:grpSpPr>
        <p:sp>
          <p:nvSpPr>
            <p:cNvPr name="Freeform 5" id="5"/>
            <p:cNvSpPr/>
            <p:nvPr/>
          </p:nvSpPr>
          <p:spPr>
            <a:xfrm flipH="false" flipV="false" rot="0">
              <a:off x="0" y="0"/>
              <a:ext cx="1754742" cy="424108"/>
            </a:xfrm>
            <a:custGeom>
              <a:avLst/>
              <a:gdLst/>
              <a:ahLst/>
              <a:cxnLst/>
              <a:rect r="r" b="b" t="t" l="l"/>
              <a:pathLst>
                <a:path h="424108" w="1754742">
                  <a:moveTo>
                    <a:pt x="0" y="0"/>
                  </a:moveTo>
                  <a:lnTo>
                    <a:pt x="1754742" y="0"/>
                  </a:lnTo>
                  <a:lnTo>
                    <a:pt x="1754742" y="424108"/>
                  </a:lnTo>
                  <a:lnTo>
                    <a:pt x="0" y="424108"/>
                  </a:lnTo>
                  <a:close/>
                </a:path>
              </a:pathLst>
            </a:custGeom>
            <a:solidFill>
              <a:srgbClr val="FFFFFF"/>
            </a:solidFill>
            <a:ln w="38100" cap="sq">
              <a:solidFill>
                <a:srgbClr val="F70000"/>
              </a:solidFill>
              <a:prstDash val="solid"/>
              <a:miter/>
            </a:ln>
          </p:spPr>
        </p:sp>
        <p:sp>
          <p:nvSpPr>
            <p:cNvPr name="TextBox 6" id="6"/>
            <p:cNvSpPr txBox="true"/>
            <p:nvPr/>
          </p:nvSpPr>
          <p:spPr>
            <a:xfrm>
              <a:off x="0" y="-38100"/>
              <a:ext cx="1754742" cy="462208"/>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5340391" y="3113118"/>
            <a:ext cx="7436402" cy="1635232"/>
          </a:xfrm>
          <a:prstGeom prst="rect">
            <a:avLst/>
          </a:prstGeom>
        </p:spPr>
        <p:txBody>
          <a:bodyPr anchor="t" rtlCol="false" tIns="0" lIns="0" bIns="0" rIns="0">
            <a:spAutoFit/>
          </a:bodyPr>
          <a:lstStyle/>
          <a:p>
            <a:pPr algn="just">
              <a:lnSpc>
                <a:spcPts val="4369"/>
              </a:lnSpc>
              <a:spcBef>
                <a:spcPct val="0"/>
              </a:spcBef>
            </a:pPr>
            <a:r>
              <a:rPr lang="en-US" sz="3120">
                <a:solidFill>
                  <a:srgbClr val="000000"/>
                </a:solidFill>
                <a:latin typeface="Open Sauce"/>
                <a:ea typeface="Open Sauce"/>
                <a:cs typeface="Open Sauce"/>
                <a:sym typeface="Open Sauce"/>
              </a:rPr>
              <a:t>Sagarmatha Engineering College has Civil , Computer and Electronics but SEC does not have chemical </a:t>
            </a:r>
          </a:p>
        </p:txBody>
      </p:sp>
      <p:sp>
        <p:nvSpPr>
          <p:cNvPr name="AutoShape 8" id="8"/>
          <p:cNvSpPr/>
          <p:nvPr/>
        </p:nvSpPr>
        <p:spPr>
          <a:xfrm>
            <a:off x="2934773" y="7195111"/>
            <a:ext cx="3129599" cy="0"/>
          </a:xfrm>
          <a:prstGeom prst="line">
            <a:avLst/>
          </a:prstGeom>
          <a:ln cap="flat" w="104775">
            <a:solidFill>
              <a:srgbClr val="F70000"/>
            </a:solidFill>
            <a:prstDash val="solid"/>
            <a:headEnd type="none" len="sm" w="sm"/>
            <a:tailEnd type="arrow" len="sm" w="med"/>
          </a:ln>
        </p:spPr>
      </p:sp>
      <p:grpSp>
        <p:nvGrpSpPr>
          <p:cNvPr name="Group 9" id="9"/>
          <p:cNvGrpSpPr/>
          <p:nvPr/>
        </p:nvGrpSpPr>
        <p:grpSpPr>
          <a:xfrm rot="0">
            <a:off x="6064372" y="5813718"/>
            <a:ext cx="8184640" cy="3039723"/>
            <a:chOff x="0" y="0"/>
            <a:chExt cx="1667516" cy="619305"/>
          </a:xfrm>
        </p:grpSpPr>
        <p:sp>
          <p:nvSpPr>
            <p:cNvPr name="Freeform 10" id="10"/>
            <p:cNvSpPr/>
            <p:nvPr/>
          </p:nvSpPr>
          <p:spPr>
            <a:xfrm flipH="false" flipV="false" rot="0">
              <a:off x="0" y="0"/>
              <a:ext cx="1667516" cy="619305"/>
            </a:xfrm>
            <a:custGeom>
              <a:avLst/>
              <a:gdLst/>
              <a:ahLst/>
              <a:cxnLst/>
              <a:rect r="r" b="b" t="t" l="l"/>
              <a:pathLst>
                <a:path h="619305" w="1667516">
                  <a:moveTo>
                    <a:pt x="0" y="0"/>
                  </a:moveTo>
                  <a:lnTo>
                    <a:pt x="1667516" y="0"/>
                  </a:lnTo>
                  <a:lnTo>
                    <a:pt x="1667516" y="619305"/>
                  </a:lnTo>
                  <a:lnTo>
                    <a:pt x="0" y="619305"/>
                  </a:lnTo>
                  <a:close/>
                </a:path>
              </a:pathLst>
            </a:custGeom>
            <a:solidFill>
              <a:srgbClr val="FFFFFF"/>
            </a:solidFill>
            <a:ln w="38100" cap="sq">
              <a:solidFill>
                <a:srgbClr val="F70000"/>
              </a:solidFill>
              <a:prstDash val="solid"/>
              <a:miter/>
            </a:ln>
          </p:spPr>
        </p:sp>
        <p:sp>
          <p:nvSpPr>
            <p:cNvPr name="TextBox 11" id="11"/>
            <p:cNvSpPr txBox="true"/>
            <p:nvPr/>
          </p:nvSpPr>
          <p:spPr>
            <a:xfrm>
              <a:off x="0" y="0"/>
              <a:ext cx="1667516" cy="619305"/>
            </a:xfrm>
            <a:prstGeom prst="rect">
              <a:avLst/>
            </a:prstGeom>
          </p:spPr>
          <p:txBody>
            <a:bodyPr anchor="ctr" rtlCol="false" tIns="50800" lIns="50800" bIns="50800" rIns="50800"/>
            <a:lstStyle/>
            <a:p>
              <a:pPr algn="ctr">
                <a:lnSpc>
                  <a:spcPts val="560"/>
                </a:lnSpc>
                <a:spcBef>
                  <a:spcPct val="0"/>
                </a:spcBef>
              </a:pPr>
            </a:p>
          </p:txBody>
        </p:sp>
      </p:grpSp>
      <p:sp>
        <p:nvSpPr>
          <p:cNvPr name="TextBox 12" id="12"/>
          <p:cNvSpPr txBox="true"/>
          <p:nvPr/>
        </p:nvSpPr>
        <p:spPr>
          <a:xfrm rot="0">
            <a:off x="6433082" y="5966118"/>
            <a:ext cx="5774102" cy="2714731"/>
          </a:xfrm>
          <a:prstGeom prst="rect">
            <a:avLst/>
          </a:prstGeom>
        </p:spPr>
        <p:txBody>
          <a:bodyPr anchor="t" rtlCol="false" tIns="0" lIns="0" bIns="0" rIns="0">
            <a:spAutoFit/>
          </a:bodyPr>
          <a:lstStyle/>
          <a:p>
            <a:pPr algn="l">
              <a:lnSpc>
                <a:spcPts val="3669"/>
              </a:lnSpc>
            </a:pPr>
            <a:r>
              <a:rPr lang="en-US" sz="2620">
                <a:solidFill>
                  <a:srgbClr val="000000"/>
                </a:solidFill>
                <a:latin typeface="Open Sauce"/>
                <a:ea typeface="Open Sauce"/>
                <a:cs typeface="Open Sauce"/>
                <a:sym typeface="Open Sauce"/>
              </a:rPr>
              <a:t>Sagarmatha Engineering College ---  </a:t>
            </a:r>
          </a:p>
          <a:p>
            <a:pPr algn="l">
              <a:lnSpc>
                <a:spcPts val="3669"/>
              </a:lnSpc>
            </a:pPr>
            <a:r>
              <a:rPr lang="en-US" sz="2620">
                <a:solidFill>
                  <a:srgbClr val="000000"/>
                </a:solidFill>
                <a:latin typeface="Open Sauce"/>
                <a:ea typeface="Open Sauce"/>
                <a:cs typeface="Open Sauce"/>
                <a:sym typeface="Open Sauce"/>
              </a:rPr>
              <a:t>Civil -------------------------------------------</a:t>
            </a:r>
          </a:p>
          <a:p>
            <a:pPr algn="l">
              <a:lnSpc>
                <a:spcPts val="3669"/>
              </a:lnSpc>
            </a:pPr>
            <a:r>
              <a:rPr lang="en-US" sz="2620">
                <a:solidFill>
                  <a:srgbClr val="000000"/>
                </a:solidFill>
                <a:latin typeface="Open Sauce"/>
                <a:ea typeface="Open Sauce"/>
                <a:cs typeface="Open Sauce"/>
                <a:sym typeface="Open Sauce"/>
              </a:rPr>
              <a:t>Computer -----------------------------------</a:t>
            </a:r>
          </a:p>
          <a:p>
            <a:pPr algn="l">
              <a:lnSpc>
                <a:spcPts val="3669"/>
              </a:lnSpc>
            </a:pPr>
            <a:r>
              <a:rPr lang="en-US" sz="2620">
                <a:solidFill>
                  <a:srgbClr val="000000"/>
                </a:solidFill>
                <a:latin typeface="Open Sauce"/>
                <a:ea typeface="Open Sauce"/>
                <a:cs typeface="Open Sauce"/>
                <a:sym typeface="Open Sauce"/>
              </a:rPr>
              <a:t>Electronics ---------------------------------</a:t>
            </a:r>
          </a:p>
          <a:p>
            <a:pPr algn="l">
              <a:lnSpc>
                <a:spcPts val="3669"/>
              </a:lnSpc>
            </a:pPr>
            <a:r>
              <a:rPr lang="en-US" sz="2620">
                <a:solidFill>
                  <a:srgbClr val="000000"/>
                </a:solidFill>
                <a:latin typeface="Open Sauce"/>
                <a:ea typeface="Open Sauce"/>
                <a:cs typeface="Open Sauce"/>
                <a:sym typeface="Open Sauce"/>
              </a:rPr>
              <a:t>SEC -------------------------------------------</a:t>
            </a:r>
          </a:p>
          <a:p>
            <a:pPr algn="l">
              <a:lnSpc>
                <a:spcPts val="3669"/>
              </a:lnSpc>
              <a:spcBef>
                <a:spcPct val="0"/>
              </a:spcBef>
            </a:pPr>
            <a:r>
              <a:rPr lang="en-US" sz="2620">
                <a:solidFill>
                  <a:srgbClr val="000000"/>
                </a:solidFill>
                <a:latin typeface="Open Sauce"/>
                <a:ea typeface="Open Sauce"/>
                <a:cs typeface="Open Sauce"/>
                <a:sym typeface="Open Sauce"/>
              </a:rPr>
              <a:t>chemical ------------------------------------</a:t>
            </a:r>
          </a:p>
        </p:txBody>
      </p:sp>
      <p:sp>
        <p:nvSpPr>
          <p:cNvPr name="AutoShape 13" id="13"/>
          <p:cNvSpPr/>
          <p:nvPr/>
        </p:nvSpPr>
        <p:spPr>
          <a:xfrm>
            <a:off x="9891936" y="5061243"/>
            <a:ext cx="0" cy="752475"/>
          </a:xfrm>
          <a:prstGeom prst="line">
            <a:avLst/>
          </a:prstGeom>
          <a:ln cap="flat" w="104775">
            <a:solidFill>
              <a:srgbClr val="F70000"/>
            </a:solidFill>
            <a:prstDash val="solid"/>
            <a:headEnd type="none" len="sm" w="sm"/>
            <a:tailEnd type="arrow" len="sm" w="med"/>
          </a:ln>
        </p:spPr>
      </p:sp>
      <p:sp>
        <p:nvSpPr>
          <p:cNvPr name="AutoShape 14" id="14"/>
          <p:cNvSpPr/>
          <p:nvPr/>
        </p:nvSpPr>
        <p:spPr>
          <a:xfrm>
            <a:off x="2934773" y="1960268"/>
            <a:ext cx="0" cy="5234842"/>
          </a:xfrm>
          <a:prstGeom prst="line">
            <a:avLst/>
          </a:prstGeom>
          <a:ln cap="flat" w="104775">
            <a:solidFill>
              <a:srgbClr val="F70000"/>
            </a:solidFill>
            <a:prstDash val="solid"/>
            <a:headEnd type="none" len="sm" w="sm"/>
            <a:tailEnd type="none" len="sm" w="sm"/>
          </a:ln>
        </p:spPr>
      </p:sp>
      <p:sp>
        <p:nvSpPr>
          <p:cNvPr name="TextBox 15" id="15"/>
          <p:cNvSpPr txBox="true"/>
          <p:nvPr/>
        </p:nvSpPr>
        <p:spPr>
          <a:xfrm rot="0">
            <a:off x="12207184" y="5966118"/>
            <a:ext cx="1266944" cy="2714752"/>
          </a:xfrm>
          <a:prstGeom prst="rect">
            <a:avLst/>
          </a:prstGeom>
        </p:spPr>
        <p:txBody>
          <a:bodyPr anchor="t" rtlCol="false" tIns="0" lIns="0" bIns="0" rIns="0">
            <a:spAutoFit/>
          </a:bodyPr>
          <a:lstStyle/>
          <a:p>
            <a:pPr algn="ctr">
              <a:lnSpc>
                <a:spcPts val="3667"/>
              </a:lnSpc>
            </a:pPr>
            <a:r>
              <a:rPr lang="en-US" sz="2619">
                <a:solidFill>
                  <a:srgbClr val="000000"/>
                </a:solidFill>
                <a:latin typeface="Open Sauce"/>
                <a:ea typeface="Open Sauce"/>
                <a:cs typeface="Open Sauce"/>
                <a:sym typeface="Open Sauce"/>
              </a:rPr>
              <a:t>College</a:t>
            </a:r>
          </a:p>
          <a:p>
            <a:pPr algn="ctr">
              <a:lnSpc>
                <a:spcPts val="3667"/>
              </a:lnSpc>
            </a:pPr>
            <a:r>
              <a:rPr lang="en-US" sz="2619">
                <a:solidFill>
                  <a:srgbClr val="000000"/>
                </a:solidFill>
                <a:latin typeface="Open Sauce"/>
                <a:ea typeface="Open Sauce"/>
                <a:cs typeface="Open Sauce"/>
                <a:sym typeface="Open Sauce"/>
              </a:rPr>
              <a:t>Course</a:t>
            </a:r>
          </a:p>
          <a:p>
            <a:pPr algn="ctr">
              <a:lnSpc>
                <a:spcPts val="3667"/>
              </a:lnSpc>
            </a:pPr>
            <a:r>
              <a:rPr lang="en-US" sz="2619">
                <a:solidFill>
                  <a:srgbClr val="000000"/>
                </a:solidFill>
                <a:latin typeface="Open Sauce"/>
                <a:ea typeface="Open Sauce"/>
                <a:cs typeface="Open Sauce"/>
                <a:sym typeface="Open Sauce"/>
              </a:rPr>
              <a:t>Course</a:t>
            </a:r>
          </a:p>
          <a:p>
            <a:pPr algn="ctr">
              <a:lnSpc>
                <a:spcPts val="3667"/>
              </a:lnSpc>
            </a:pPr>
            <a:r>
              <a:rPr lang="en-US" sz="2619">
                <a:solidFill>
                  <a:srgbClr val="000000"/>
                </a:solidFill>
                <a:latin typeface="Open Sauce"/>
                <a:ea typeface="Open Sauce"/>
                <a:cs typeface="Open Sauce"/>
                <a:sym typeface="Open Sauce"/>
              </a:rPr>
              <a:t>Course</a:t>
            </a:r>
          </a:p>
          <a:p>
            <a:pPr algn="ctr">
              <a:lnSpc>
                <a:spcPts val="3667"/>
              </a:lnSpc>
            </a:pPr>
            <a:r>
              <a:rPr lang="en-US" sz="2619">
                <a:solidFill>
                  <a:srgbClr val="000000"/>
                </a:solidFill>
                <a:latin typeface="Open Sauce"/>
                <a:ea typeface="Open Sauce"/>
                <a:cs typeface="Open Sauce"/>
                <a:sym typeface="Open Sauce"/>
              </a:rPr>
              <a:t>College</a:t>
            </a:r>
          </a:p>
          <a:p>
            <a:pPr algn="ctr">
              <a:lnSpc>
                <a:spcPts val="3667"/>
              </a:lnSpc>
              <a:spcBef>
                <a:spcPct val="0"/>
              </a:spcBef>
            </a:pPr>
            <a:r>
              <a:rPr lang="en-US" sz="2619">
                <a:solidFill>
                  <a:srgbClr val="000000"/>
                </a:solidFill>
                <a:latin typeface="Open Sauce"/>
                <a:ea typeface="Open Sauce"/>
                <a:cs typeface="Open Sauce"/>
                <a:sym typeface="Open Sauce"/>
              </a:rPr>
              <a:t>Course</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04939" y="135415"/>
            <a:ext cx="6078122" cy="9122885"/>
          </a:xfrm>
          <a:custGeom>
            <a:avLst/>
            <a:gdLst/>
            <a:ahLst/>
            <a:cxnLst/>
            <a:rect r="r" b="b" t="t" l="l"/>
            <a:pathLst>
              <a:path h="9122885" w="6078122">
                <a:moveTo>
                  <a:pt x="0" y="0"/>
                </a:moveTo>
                <a:lnTo>
                  <a:pt x="6078122" y="0"/>
                </a:lnTo>
                <a:lnTo>
                  <a:pt x="6078122" y="9122885"/>
                </a:lnTo>
                <a:lnTo>
                  <a:pt x="0" y="9122885"/>
                </a:lnTo>
                <a:lnTo>
                  <a:pt x="0" y="0"/>
                </a:lnTo>
                <a:close/>
              </a:path>
            </a:pathLst>
          </a:custGeom>
          <a:blipFill>
            <a:blip r:embed="rId2"/>
            <a:stretch>
              <a:fillRect l="0" t="0" r="0" b="0"/>
            </a:stretch>
          </a:blipFill>
        </p:spPr>
      </p:sp>
      <p:sp>
        <p:nvSpPr>
          <p:cNvPr name="TextBox 3" id="3"/>
          <p:cNvSpPr txBox="true"/>
          <p:nvPr/>
        </p:nvSpPr>
        <p:spPr>
          <a:xfrm rot="0">
            <a:off x="4067899" y="9120952"/>
            <a:ext cx="10430058" cy="438973"/>
          </a:xfrm>
          <a:prstGeom prst="rect">
            <a:avLst/>
          </a:prstGeom>
        </p:spPr>
        <p:txBody>
          <a:bodyPr anchor="t" rtlCol="false" tIns="0" lIns="0" bIns="0" rIns="0">
            <a:spAutoFit/>
          </a:bodyPr>
          <a:lstStyle/>
          <a:p>
            <a:pPr algn="ctr" marL="0" indent="0" lvl="0">
              <a:lnSpc>
                <a:spcPts val="3629"/>
              </a:lnSpc>
              <a:spcBef>
                <a:spcPct val="0"/>
              </a:spcBef>
            </a:pPr>
            <a:r>
              <a:rPr lang="en-US" sz="2592">
                <a:solidFill>
                  <a:srgbClr val="000000"/>
                </a:solidFill>
                <a:latin typeface="Open Sauce"/>
                <a:ea typeface="Open Sauce"/>
                <a:cs typeface="Open Sauce"/>
                <a:sym typeface="Open Sauce"/>
              </a:rPr>
              <a:t>Figure</a:t>
            </a:r>
            <a:r>
              <a:rPr lang="en-US" sz="2592" strike="noStrike" u="none">
                <a:solidFill>
                  <a:srgbClr val="000000"/>
                </a:solidFill>
                <a:latin typeface="Open Sauce"/>
                <a:ea typeface="Open Sauce"/>
                <a:cs typeface="Open Sauce"/>
                <a:sym typeface="Open Sauce"/>
              </a:rPr>
              <a:t>: Named Entity</a:t>
            </a:r>
            <a:r>
              <a:rPr lang="en-US" sz="2592" strike="noStrike" u="none">
                <a:solidFill>
                  <a:srgbClr val="000000"/>
                </a:solidFill>
                <a:latin typeface="Open Sauce"/>
                <a:ea typeface="Open Sauce"/>
                <a:cs typeface="Open Sauce"/>
                <a:sym typeface="Open Sauce"/>
              </a:rPr>
              <a:t> Extraction using spaCy</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57745" y="933450"/>
            <a:ext cx="10184336" cy="845040"/>
          </a:xfrm>
          <a:prstGeom prst="rect">
            <a:avLst/>
          </a:prstGeom>
        </p:spPr>
        <p:txBody>
          <a:bodyPr anchor="t" rtlCol="false" tIns="0" lIns="0" bIns="0" rIns="0">
            <a:spAutoFit/>
          </a:bodyPr>
          <a:lstStyle/>
          <a:p>
            <a:pPr algn="just">
              <a:lnSpc>
                <a:spcPts val="6972"/>
              </a:lnSpc>
              <a:spcBef>
                <a:spcPct val="0"/>
              </a:spcBef>
            </a:pPr>
            <a:r>
              <a:rPr lang="en-US" sz="4980">
                <a:solidFill>
                  <a:srgbClr val="000000"/>
                </a:solidFill>
                <a:latin typeface="Open Sauce"/>
                <a:ea typeface="Open Sauce"/>
                <a:cs typeface="Open Sauce"/>
                <a:sym typeface="Open Sauce"/>
              </a:rPr>
              <a:t>Training Data</a:t>
            </a:r>
          </a:p>
        </p:txBody>
      </p:sp>
      <p:grpSp>
        <p:nvGrpSpPr>
          <p:cNvPr name="Group 3" id="3"/>
          <p:cNvGrpSpPr/>
          <p:nvPr/>
        </p:nvGrpSpPr>
        <p:grpSpPr>
          <a:xfrm rot="0">
            <a:off x="857745" y="3012965"/>
            <a:ext cx="16401555" cy="4751779"/>
            <a:chOff x="0" y="0"/>
            <a:chExt cx="3254901" cy="942994"/>
          </a:xfrm>
        </p:grpSpPr>
        <p:sp>
          <p:nvSpPr>
            <p:cNvPr name="Freeform 4" id="4"/>
            <p:cNvSpPr/>
            <p:nvPr/>
          </p:nvSpPr>
          <p:spPr>
            <a:xfrm flipH="false" flipV="false" rot="0">
              <a:off x="0" y="0"/>
              <a:ext cx="3254901" cy="942994"/>
            </a:xfrm>
            <a:custGeom>
              <a:avLst/>
              <a:gdLst/>
              <a:ahLst/>
              <a:cxnLst/>
              <a:rect r="r" b="b" t="t" l="l"/>
              <a:pathLst>
                <a:path h="942994" w="3254901">
                  <a:moveTo>
                    <a:pt x="0" y="0"/>
                  </a:moveTo>
                  <a:lnTo>
                    <a:pt x="3254901" y="0"/>
                  </a:lnTo>
                  <a:lnTo>
                    <a:pt x="3254901" y="942994"/>
                  </a:lnTo>
                  <a:lnTo>
                    <a:pt x="0" y="942994"/>
                  </a:lnTo>
                  <a:close/>
                </a:path>
              </a:pathLst>
            </a:custGeom>
            <a:solidFill>
              <a:srgbClr val="FFFFFF"/>
            </a:solidFill>
            <a:ln w="38100" cap="sq">
              <a:solidFill>
                <a:srgbClr val="F70000"/>
              </a:solidFill>
              <a:prstDash val="solid"/>
              <a:miter/>
            </a:ln>
          </p:spPr>
        </p:sp>
        <p:sp>
          <p:nvSpPr>
            <p:cNvPr name="TextBox 5" id="5"/>
            <p:cNvSpPr txBox="true"/>
            <p:nvPr/>
          </p:nvSpPr>
          <p:spPr>
            <a:xfrm>
              <a:off x="0" y="-38100"/>
              <a:ext cx="3254901" cy="981094"/>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ea typeface="Canva Sans"/>
                  <a:cs typeface="Canva Sans"/>
                  <a:sym typeface="Canva Sans"/>
                </a:rPr>
                <a:t>[0.0352, 0.0352, 0.0352, 0.0352, 0.0, 0, 0, 0, 0, 0, 0, 0, 0, 0, 0, 0, 0]</a:t>
              </a:r>
            </a:p>
            <a:p>
              <a:pPr algn="ctr">
                <a:lnSpc>
                  <a:spcPts val="2659"/>
                </a:lnSpc>
              </a:pPr>
              <a:r>
                <a:rPr lang="en-US" sz="1899">
                  <a:solidFill>
                    <a:srgbClr val="FFFFFF"/>
                  </a:solidFill>
                  <a:latin typeface="Canva Sans"/>
                  <a:ea typeface="Canva Sans"/>
                  <a:cs typeface="Canva Sans"/>
                  <a:sym typeface="Canva Sans"/>
                </a:rPr>
                <a:t>[0.0352, 0.0352, 0.0352, 0.0352, 0.0, 0, 0, 0, 0, 0, 0, 0, 0, 0, 0, 0, 0]</a:t>
              </a:r>
            </a:p>
            <a:p>
              <a:pPr algn="ctr">
                <a:lnSpc>
                  <a:spcPts val="2659"/>
                </a:lnSpc>
                <a:spcBef>
                  <a:spcPct val="0"/>
                </a:spcBef>
              </a:pPr>
            </a:p>
          </p:txBody>
        </p:sp>
      </p:grpSp>
      <p:sp>
        <p:nvSpPr>
          <p:cNvPr name="TextBox 6" id="6"/>
          <p:cNvSpPr txBox="true"/>
          <p:nvPr/>
        </p:nvSpPr>
        <p:spPr>
          <a:xfrm rot="0">
            <a:off x="1382116" y="3257309"/>
            <a:ext cx="15562118" cy="4205940"/>
          </a:xfrm>
          <a:prstGeom prst="rect">
            <a:avLst/>
          </a:prstGeom>
        </p:spPr>
        <p:txBody>
          <a:bodyPr anchor="t" rtlCol="false" tIns="0" lIns="0" bIns="0" rIns="0">
            <a:spAutoFit/>
          </a:bodyPr>
          <a:lstStyle/>
          <a:p>
            <a:pPr algn="l">
              <a:lnSpc>
                <a:spcPts val="4168"/>
              </a:lnSpc>
              <a:spcBef>
                <a:spcPct val="0"/>
              </a:spcBef>
            </a:pPr>
            <a:r>
              <a:rPr lang="en-US" sz="2977">
                <a:solidFill>
                  <a:srgbClr val="000000"/>
                </a:solidFill>
                <a:latin typeface="Open Sauce"/>
                <a:ea typeface="Open Sauce"/>
                <a:cs typeface="Open Sauce"/>
                <a:sym typeface="Open Sauce"/>
              </a:rPr>
              <a:t>TRAIN_DATA = [</a:t>
            </a:r>
          </a:p>
          <a:p>
            <a:pPr algn="l">
              <a:lnSpc>
                <a:spcPts val="4168"/>
              </a:lnSpc>
              <a:spcBef>
                <a:spcPct val="0"/>
              </a:spcBef>
            </a:pPr>
            <a:r>
              <a:rPr lang="en-US" sz="2977">
                <a:solidFill>
                  <a:srgbClr val="000000"/>
                </a:solidFill>
                <a:latin typeface="Open Sauce"/>
                <a:ea typeface="Open Sauce"/>
                <a:cs typeface="Open Sauce"/>
                <a:sym typeface="Open Sauce"/>
              </a:rPr>
              <a:t>    (</a:t>
            </a:r>
          </a:p>
          <a:p>
            <a:pPr algn="l">
              <a:lnSpc>
                <a:spcPts val="4168"/>
              </a:lnSpc>
              <a:spcBef>
                <a:spcPct val="0"/>
              </a:spcBef>
            </a:pPr>
            <a:r>
              <a:rPr lang="en-US" sz="2977">
                <a:solidFill>
                  <a:srgbClr val="000000"/>
                </a:solidFill>
                <a:latin typeface="Open Sauce"/>
                <a:ea typeface="Open Sauce"/>
                <a:cs typeface="Open Sauce"/>
                <a:sym typeface="Open Sauce"/>
              </a:rPr>
              <a:t>        "Sagarmatha Engineering College is located in Lalitpur and offers BCT program.",</a:t>
            </a:r>
          </a:p>
          <a:p>
            <a:pPr algn="l">
              <a:lnSpc>
                <a:spcPts val="4168"/>
              </a:lnSpc>
              <a:spcBef>
                <a:spcPct val="0"/>
              </a:spcBef>
            </a:pPr>
            <a:r>
              <a:rPr lang="en-US" sz="2977">
                <a:solidFill>
                  <a:srgbClr val="000000"/>
                </a:solidFill>
                <a:latin typeface="Open Sauce"/>
                <a:ea typeface="Open Sauce"/>
                <a:cs typeface="Open Sauce"/>
                <a:sym typeface="Open Sauce"/>
              </a:rPr>
              <a:t>        {"entities": [</a:t>
            </a:r>
          </a:p>
          <a:p>
            <a:pPr algn="l">
              <a:lnSpc>
                <a:spcPts val="4168"/>
              </a:lnSpc>
              <a:spcBef>
                <a:spcPct val="0"/>
              </a:spcBef>
            </a:pPr>
            <a:r>
              <a:rPr lang="en-US" sz="2977">
                <a:solidFill>
                  <a:srgbClr val="000000"/>
                </a:solidFill>
                <a:latin typeface="Open Sauce"/>
                <a:ea typeface="Open Sauce"/>
                <a:cs typeface="Open Sauce"/>
                <a:sym typeface="Open Sauce"/>
              </a:rPr>
              <a:t>            (0, 32, "COLLEGE"),  </a:t>
            </a:r>
            <a:r>
              <a:rPr lang="en-US" sz="2977">
                <a:solidFill>
                  <a:srgbClr val="F70000"/>
                </a:solidFill>
                <a:latin typeface="Open Sauce"/>
                <a:ea typeface="Open Sauce"/>
                <a:cs typeface="Open Sauce"/>
                <a:sym typeface="Open Sauce"/>
              </a:rPr>
              <a:t>--&gt;</a:t>
            </a:r>
            <a:r>
              <a:rPr lang="en-US" sz="2977">
                <a:solidFill>
                  <a:srgbClr val="000000"/>
                </a:solidFill>
                <a:latin typeface="Open Sauce"/>
                <a:ea typeface="Open Sauce"/>
                <a:cs typeface="Open Sauce"/>
                <a:sym typeface="Open Sauce"/>
              </a:rPr>
              <a:t>   </a:t>
            </a:r>
            <a:r>
              <a:rPr lang="en-US" sz="2977">
                <a:solidFill>
                  <a:srgbClr val="F70000"/>
                </a:solidFill>
                <a:latin typeface="Open Sauce"/>
                <a:ea typeface="Open Sauce"/>
                <a:cs typeface="Open Sauce"/>
                <a:sym typeface="Open Sauce"/>
              </a:rPr>
              <a:t>( START_INDEX , ENDING_INDEX , “ENTITY”)</a:t>
            </a:r>
          </a:p>
          <a:p>
            <a:pPr algn="l">
              <a:lnSpc>
                <a:spcPts val="4168"/>
              </a:lnSpc>
              <a:spcBef>
                <a:spcPct val="0"/>
              </a:spcBef>
            </a:pPr>
            <a:r>
              <a:rPr lang="en-US" sz="2977">
                <a:solidFill>
                  <a:srgbClr val="000000"/>
                </a:solidFill>
                <a:latin typeface="Open Sauce"/>
                <a:ea typeface="Open Sauce"/>
                <a:cs typeface="Open Sauce"/>
                <a:sym typeface="Open Sauce"/>
              </a:rPr>
              <a:t>            (45, 53, "LOCATION"),      </a:t>
            </a:r>
          </a:p>
          <a:p>
            <a:pPr algn="l">
              <a:lnSpc>
                <a:spcPts val="4168"/>
              </a:lnSpc>
              <a:spcBef>
                <a:spcPct val="0"/>
              </a:spcBef>
            </a:pPr>
            <a:r>
              <a:rPr lang="en-US" sz="2977">
                <a:solidFill>
                  <a:srgbClr val="000000"/>
                </a:solidFill>
                <a:latin typeface="Open Sauce"/>
                <a:ea typeface="Open Sauce"/>
                <a:cs typeface="Open Sauce"/>
                <a:sym typeface="Open Sauce"/>
              </a:rPr>
              <a:t>            (64, 67, "COURSE")     </a:t>
            </a:r>
          </a:p>
          <a:p>
            <a:pPr algn="l">
              <a:lnSpc>
                <a:spcPts val="4168"/>
              </a:lnSpc>
              <a:spcBef>
                <a:spcPct val="0"/>
              </a:spcBef>
            </a:pPr>
            <a:r>
              <a:rPr lang="en-US" sz="2977">
                <a:solidFill>
                  <a:srgbClr val="000000"/>
                </a:solidFill>
                <a:latin typeface="Open Sauce"/>
                <a:ea typeface="Open Sauce"/>
                <a:cs typeface="Open Sauce"/>
                <a:sym typeface="Open Sauce"/>
              </a:rPr>
              <a:t>        ]})]</a:t>
            </a:r>
          </a:p>
        </p:txBody>
      </p:sp>
      <p:sp>
        <p:nvSpPr>
          <p:cNvPr name="AutoShape 7" id="7"/>
          <p:cNvSpPr/>
          <p:nvPr/>
        </p:nvSpPr>
        <p:spPr>
          <a:xfrm>
            <a:off x="9730171" y="1455983"/>
            <a:ext cx="0" cy="1441795"/>
          </a:xfrm>
          <a:prstGeom prst="line">
            <a:avLst/>
          </a:prstGeom>
          <a:ln cap="flat" w="104775">
            <a:solidFill>
              <a:srgbClr val="F70000"/>
            </a:solidFill>
            <a:prstDash val="solid"/>
            <a:headEnd type="none" len="sm" w="sm"/>
            <a:tailEnd type="arrow" len="sm" w="med"/>
          </a:ln>
        </p:spPr>
      </p:sp>
      <p:sp>
        <p:nvSpPr>
          <p:cNvPr name="AutoShape 8" id="8"/>
          <p:cNvSpPr/>
          <p:nvPr/>
        </p:nvSpPr>
        <p:spPr>
          <a:xfrm>
            <a:off x="5399434" y="1455983"/>
            <a:ext cx="4383125" cy="0"/>
          </a:xfrm>
          <a:prstGeom prst="line">
            <a:avLst/>
          </a:prstGeom>
          <a:ln cap="flat" w="104775">
            <a:solidFill>
              <a:srgbClr val="F70000"/>
            </a:solidFill>
            <a:prstDash val="solid"/>
            <a:headEnd type="none" len="sm" w="sm"/>
            <a:tailEnd type="none" len="sm" w="sm"/>
          </a:ln>
        </p:spPr>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50429" y="914400"/>
            <a:ext cx="2878336" cy="1019389"/>
          </a:xfrm>
          <a:prstGeom prst="rect">
            <a:avLst/>
          </a:prstGeom>
        </p:spPr>
        <p:txBody>
          <a:bodyPr anchor="t" rtlCol="false" tIns="0" lIns="0" bIns="0" rIns="0">
            <a:spAutoFit/>
          </a:bodyPr>
          <a:lstStyle/>
          <a:p>
            <a:pPr algn="ctr">
              <a:lnSpc>
                <a:spcPts val="8388"/>
              </a:lnSpc>
              <a:spcBef>
                <a:spcPct val="0"/>
              </a:spcBef>
            </a:pPr>
            <a:r>
              <a:rPr lang="en-US" b="true" sz="5991">
                <a:solidFill>
                  <a:srgbClr val="000000"/>
                </a:solidFill>
                <a:latin typeface="Open Sauce Bold"/>
                <a:ea typeface="Open Sauce Bold"/>
                <a:cs typeface="Open Sauce Bold"/>
                <a:sym typeface="Open Sauce Bold"/>
              </a:rPr>
              <a:t>STEP 3:</a:t>
            </a:r>
          </a:p>
        </p:txBody>
      </p:sp>
      <p:sp>
        <p:nvSpPr>
          <p:cNvPr name="TextBox 3" id="3"/>
          <p:cNvSpPr txBox="true"/>
          <p:nvPr/>
        </p:nvSpPr>
        <p:spPr>
          <a:xfrm rot="0">
            <a:off x="992565" y="2111457"/>
            <a:ext cx="3795355"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SQL Builder</a:t>
            </a:r>
          </a:p>
        </p:txBody>
      </p:sp>
      <p:sp>
        <p:nvSpPr>
          <p:cNvPr name="TextBox 4" id="4"/>
          <p:cNvSpPr txBox="true"/>
          <p:nvPr/>
        </p:nvSpPr>
        <p:spPr>
          <a:xfrm rot="0">
            <a:off x="5951891" y="1867114"/>
            <a:ext cx="8568008" cy="1835363"/>
          </a:xfrm>
          <a:prstGeom prst="rect">
            <a:avLst/>
          </a:prstGeom>
        </p:spPr>
        <p:txBody>
          <a:bodyPr anchor="t" rtlCol="false" tIns="0" lIns="0" bIns="0" rIns="0">
            <a:spAutoFit/>
          </a:bodyPr>
          <a:lstStyle/>
          <a:p>
            <a:pPr algn="ctr">
              <a:lnSpc>
                <a:spcPts val="4888"/>
              </a:lnSpc>
            </a:pPr>
            <a:r>
              <a:rPr lang="en-US" sz="3491">
                <a:solidFill>
                  <a:srgbClr val="000000"/>
                </a:solidFill>
                <a:latin typeface="Open Sauce"/>
                <a:ea typeface="Open Sauce"/>
                <a:cs typeface="Open Sauce"/>
                <a:sym typeface="Open Sauce"/>
              </a:rPr>
              <a:t>User Query : </a:t>
            </a:r>
          </a:p>
          <a:p>
            <a:pPr algn="ctr">
              <a:lnSpc>
                <a:spcPts val="4888"/>
              </a:lnSpc>
              <a:spcBef>
                <a:spcPct val="0"/>
              </a:spcBef>
            </a:pPr>
            <a:r>
              <a:rPr lang="en-US" sz="3491">
                <a:solidFill>
                  <a:srgbClr val="000000"/>
                </a:solidFill>
                <a:latin typeface="Open Sauce"/>
                <a:ea typeface="Open Sauce"/>
                <a:cs typeface="Open Sauce"/>
                <a:sym typeface="Open Sauce"/>
              </a:rPr>
              <a:t>Show me names of private engineering colleges in Lalitpur with hostel.</a:t>
            </a:r>
          </a:p>
        </p:txBody>
      </p:sp>
      <p:sp>
        <p:nvSpPr>
          <p:cNvPr name="TextBox 5" id="5"/>
          <p:cNvSpPr txBox="true"/>
          <p:nvPr/>
        </p:nvSpPr>
        <p:spPr>
          <a:xfrm rot="0">
            <a:off x="1050429" y="5067300"/>
            <a:ext cx="4084320" cy="3478743"/>
          </a:xfrm>
          <a:prstGeom prst="rect">
            <a:avLst/>
          </a:prstGeom>
        </p:spPr>
        <p:txBody>
          <a:bodyPr anchor="t" rtlCol="false" tIns="0" lIns="0" bIns="0" rIns="0">
            <a:spAutoFit/>
          </a:bodyPr>
          <a:lstStyle/>
          <a:p>
            <a:pPr algn="ctr">
              <a:lnSpc>
                <a:spcPts val="4608"/>
              </a:lnSpc>
              <a:spcBef>
                <a:spcPct val="0"/>
              </a:spcBef>
            </a:pPr>
            <a:r>
              <a:rPr lang="en-US" b="true" sz="3291">
                <a:solidFill>
                  <a:srgbClr val="000000"/>
                </a:solidFill>
                <a:latin typeface="Open Sauce Bold"/>
                <a:ea typeface="Open Sauce Bold"/>
                <a:cs typeface="Open Sauce Bold"/>
                <a:sym typeface="Open Sauce Bold"/>
              </a:rPr>
              <a:t>Intent</a:t>
            </a:r>
            <a:r>
              <a:rPr lang="en-US" sz="3291">
                <a:solidFill>
                  <a:srgbClr val="000000"/>
                </a:solidFill>
                <a:latin typeface="Open Sauce"/>
                <a:ea typeface="Open Sauce"/>
                <a:cs typeface="Open Sauce"/>
                <a:sym typeface="Open Sauce"/>
              </a:rPr>
              <a:t>: find_colleges</a:t>
            </a:r>
          </a:p>
          <a:p>
            <a:pPr algn="ctr">
              <a:lnSpc>
                <a:spcPts val="4608"/>
              </a:lnSpc>
              <a:spcBef>
                <a:spcPct val="0"/>
              </a:spcBef>
            </a:pPr>
            <a:r>
              <a:rPr lang="en-US" b="true" sz="3291">
                <a:solidFill>
                  <a:srgbClr val="000000"/>
                </a:solidFill>
                <a:latin typeface="Open Sauce Bold"/>
                <a:ea typeface="Open Sauce Bold"/>
                <a:cs typeface="Open Sauce Bold"/>
                <a:sym typeface="Open Sauce Bold"/>
              </a:rPr>
              <a:t>Entities </a:t>
            </a:r>
            <a:r>
              <a:rPr lang="en-US" sz="3291">
                <a:solidFill>
                  <a:srgbClr val="000000"/>
                </a:solidFill>
                <a:latin typeface="Open Sauce"/>
                <a:ea typeface="Open Sauce"/>
                <a:cs typeface="Open Sauce"/>
                <a:sym typeface="Open Sauce"/>
              </a:rPr>
              <a:t>:</a:t>
            </a:r>
          </a:p>
          <a:p>
            <a:pPr algn="ctr">
              <a:lnSpc>
                <a:spcPts val="4608"/>
              </a:lnSpc>
              <a:spcBef>
                <a:spcPct val="0"/>
              </a:spcBef>
            </a:pPr>
            <a:r>
              <a:rPr lang="en-US" sz="3291">
                <a:solidFill>
                  <a:srgbClr val="000000"/>
                </a:solidFill>
                <a:latin typeface="Open Sauce"/>
                <a:ea typeface="Open Sauce"/>
                <a:cs typeface="Open Sauce"/>
                <a:sym typeface="Open Sauce"/>
              </a:rPr>
              <a:t>Type: private</a:t>
            </a:r>
          </a:p>
          <a:p>
            <a:pPr algn="ctr">
              <a:lnSpc>
                <a:spcPts val="4608"/>
              </a:lnSpc>
              <a:spcBef>
                <a:spcPct val="0"/>
              </a:spcBef>
            </a:pPr>
            <a:r>
              <a:rPr lang="en-US" sz="3291">
                <a:solidFill>
                  <a:srgbClr val="000000"/>
                </a:solidFill>
                <a:latin typeface="Open Sauce"/>
                <a:ea typeface="Open Sauce"/>
                <a:cs typeface="Open Sauce"/>
                <a:sym typeface="Open Sauce"/>
              </a:rPr>
              <a:t>Course: engineering</a:t>
            </a:r>
          </a:p>
          <a:p>
            <a:pPr algn="ctr">
              <a:lnSpc>
                <a:spcPts val="4608"/>
              </a:lnSpc>
              <a:spcBef>
                <a:spcPct val="0"/>
              </a:spcBef>
            </a:pPr>
            <a:r>
              <a:rPr lang="en-US" sz="3291">
                <a:solidFill>
                  <a:srgbClr val="000000"/>
                </a:solidFill>
                <a:latin typeface="Open Sauce"/>
                <a:ea typeface="Open Sauce"/>
                <a:cs typeface="Open Sauce"/>
                <a:sym typeface="Open Sauce"/>
              </a:rPr>
              <a:t>Location: Lalitpur</a:t>
            </a:r>
          </a:p>
          <a:p>
            <a:pPr algn="ctr">
              <a:lnSpc>
                <a:spcPts val="4608"/>
              </a:lnSpc>
              <a:spcBef>
                <a:spcPct val="0"/>
              </a:spcBef>
            </a:pPr>
            <a:r>
              <a:rPr lang="en-US" sz="3291">
                <a:solidFill>
                  <a:srgbClr val="000000"/>
                </a:solidFill>
                <a:latin typeface="Open Sauce"/>
                <a:ea typeface="Open Sauce"/>
                <a:cs typeface="Open Sauce"/>
                <a:sym typeface="Open Sauce"/>
              </a:rPr>
              <a:t>Facility: hostel</a:t>
            </a:r>
          </a:p>
        </p:txBody>
      </p:sp>
      <p:grpSp>
        <p:nvGrpSpPr>
          <p:cNvPr name="Group 6" id="6"/>
          <p:cNvGrpSpPr/>
          <p:nvPr/>
        </p:nvGrpSpPr>
        <p:grpSpPr>
          <a:xfrm rot="0">
            <a:off x="7400501" y="5143500"/>
            <a:ext cx="6976562" cy="3652307"/>
            <a:chOff x="0" y="0"/>
            <a:chExt cx="1421385" cy="744111"/>
          </a:xfrm>
        </p:grpSpPr>
        <p:sp>
          <p:nvSpPr>
            <p:cNvPr name="Freeform 7" id="7"/>
            <p:cNvSpPr/>
            <p:nvPr/>
          </p:nvSpPr>
          <p:spPr>
            <a:xfrm flipH="false" flipV="false" rot="0">
              <a:off x="0" y="0"/>
              <a:ext cx="1421385" cy="744111"/>
            </a:xfrm>
            <a:custGeom>
              <a:avLst/>
              <a:gdLst/>
              <a:ahLst/>
              <a:cxnLst/>
              <a:rect r="r" b="b" t="t" l="l"/>
              <a:pathLst>
                <a:path h="744111" w="1421385">
                  <a:moveTo>
                    <a:pt x="0" y="0"/>
                  </a:moveTo>
                  <a:lnTo>
                    <a:pt x="1421385" y="0"/>
                  </a:lnTo>
                  <a:lnTo>
                    <a:pt x="1421385" y="744111"/>
                  </a:lnTo>
                  <a:lnTo>
                    <a:pt x="0" y="744111"/>
                  </a:lnTo>
                  <a:close/>
                </a:path>
              </a:pathLst>
            </a:custGeom>
            <a:solidFill>
              <a:srgbClr val="FFFFFF"/>
            </a:solidFill>
            <a:ln w="38100" cap="sq">
              <a:solidFill>
                <a:srgbClr val="F70000"/>
              </a:solidFill>
              <a:prstDash val="solid"/>
              <a:miter/>
            </a:ln>
          </p:spPr>
        </p:sp>
        <p:sp>
          <p:nvSpPr>
            <p:cNvPr name="TextBox 8" id="8"/>
            <p:cNvSpPr txBox="true"/>
            <p:nvPr/>
          </p:nvSpPr>
          <p:spPr>
            <a:xfrm>
              <a:off x="0" y="-38100"/>
              <a:ext cx="1421385" cy="78221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7503895" y="5357919"/>
            <a:ext cx="6769775" cy="2897505"/>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Open Sauce"/>
                <a:ea typeface="Open Sauce"/>
                <a:cs typeface="Open Sauce"/>
                <a:sym typeface="Open Sauce"/>
              </a:rPr>
              <a:t>SELECT Name FROM Colleges</a:t>
            </a:r>
          </a:p>
          <a:p>
            <a:pPr algn="ctr">
              <a:lnSpc>
                <a:spcPts val="4620"/>
              </a:lnSpc>
              <a:spcBef>
                <a:spcPct val="0"/>
              </a:spcBef>
            </a:pPr>
            <a:r>
              <a:rPr lang="en-US" sz="3300">
                <a:solidFill>
                  <a:srgbClr val="000000"/>
                </a:solidFill>
                <a:latin typeface="Open Sauce"/>
                <a:ea typeface="Open Sauce"/>
                <a:cs typeface="Open Sauce"/>
                <a:sym typeface="Open Sauce"/>
              </a:rPr>
              <a:t>WHERE Type = 'Private'</a:t>
            </a:r>
          </a:p>
          <a:p>
            <a:pPr algn="ctr">
              <a:lnSpc>
                <a:spcPts val="4620"/>
              </a:lnSpc>
              <a:spcBef>
                <a:spcPct val="0"/>
              </a:spcBef>
            </a:pPr>
            <a:r>
              <a:rPr lang="en-US" sz="3300">
                <a:solidFill>
                  <a:srgbClr val="000000"/>
                </a:solidFill>
                <a:latin typeface="Open Sauce"/>
                <a:ea typeface="Open Sauce"/>
                <a:cs typeface="Open Sauce"/>
                <a:sym typeface="Open Sauce"/>
              </a:rPr>
              <a:t>AND Course LIKE '%Engineering%'</a:t>
            </a:r>
          </a:p>
          <a:p>
            <a:pPr algn="ctr">
              <a:lnSpc>
                <a:spcPts val="4620"/>
              </a:lnSpc>
              <a:spcBef>
                <a:spcPct val="0"/>
              </a:spcBef>
            </a:pPr>
            <a:r>
              <a:rPr lang="en-US" sz="3300">
                <a:solidFill>
                  <a:srgbClr val="000000"/>
                </a:solidFill>
                <a:latin typeface="Open Sauce"/>
                <a:ea typeface="Open Sauce"/>
                <a:cs typeface="Open Sauce"/>
                <a:sym typeface="Open Sauce"/>
              </a:rPr>
              <a:t>AND Location = 'Lalitpur'</a:t>
            </a:r>
          </a:p>
          <a:p>
            <a:pPr algn="ctr">
              <a:lnSpc>
                <a:spcPts val="4620"/>
              </a:lnSpc>
              <a:spcBef>
                <a:spcPct val="0"/>
              </a:spcBef>
            </a:pPr>
            <a:r>
              <a:rPr lang="en-US" sz="3300">
                <a:solidFill>
                  <a:srgbClr val="000000"/>
                </a:solidFill>
                <a:latin typeface="Open Sauce"/>
                <a:ea typeface="Open Sauce"/>
                <a:cs typeface="Open Sauce"/>
                <a:sym typeface="Open Sauce"/>
              </a:rPr>
              <a:t>AND HostelAvailability = 1;</a:t>
            </a:r>
          </a:p>
        </p:txBody>
      </p:sp>
      <p:sp>
        <p:nvSpPr>
          <p:cNvPr name="AutoShape 10" id="10"/>
          <p:cNvSpPr/>
          <p:nvPr/>
        </p:nvSpPr>
        <p:spPr>
          <a:xfrm>
            <a:off x="10235895" y="3898617"/>
            <a:ext cx="0" cy="1244883"/>
          </a:xfrm>
          <a:prstGeom prst="line">
            <a:avLst/>
          </a:prstGeom>
          <a:ln cap="flat" w="104775">
            <a:solidFill>
              <a:srgbClr val="F70000"/>
            </a:solidFill>
            <a:prstDash val="solid"/>
            <a:headEnd type="none" len="sm" w="sm"/>
            <a:tailEnd type="arrow" len="sm" w="med"/>
          </a:ln>
        </p:spPr>
      </p:sp>
      <p:sp>
        <p:nvSpPr>
          <p:cNvPr name="AutoShape 11" id="11"/>
          <p:cNvSpPr/>
          <p:nvPr/>
        </p:nvSpPr>
        <p:spPr>
          <a:xfrm>
            <a:off x="5134749" y="6636215"/>
            <a:ext cx="2105480" cy="0"/>
          </a:xfrm>
          <a:prstGeom prst="line">
            <a:avLst/>
          </a:prstGeom>
          <a:ln cap="flat" w="104775">
            <a:solidFill>
              <a:srgbClr val="F70000"/>
            </a:solidFill>
            <a:prstDash val="solid"/>
            <a:headEnd type="none" len="sm" w="sm"/>
            <a:tailEnd type="arrow" len="sm" w="med"/>
          </a:ln>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16883" y="555719"/>
          <a:ext cx="7427017" cy="3324225"/>
        </p:xfrm>
        <a:graphic>
          <a:graphicData uri="http://schemas.openxmlformats.org/drawingml/2006/table">
            <a:tbl>
              <a:tblPr/>
              <a:tblGrid>
                <a:gridCol w="7427017"/>
              </a:tblGrid>
              <a:tr h="1108075">
                <a:tc>
                  <a:txBody>
                    <a:bodyPr anchor="t" rtlCol="false"/>
                    <a:lstStyle/>
                    <a:p>
                      <a:pPr algn="ctr" marL="0" indent="0" lvl="0">
                        <a:lnSpc>
                          <a:spcPts val="4759"/>
                        </a:lnSpc>
                        <a:spcBef>
                          <a:spcPct val="0"/>
                        </a:spcBef>
                        <a:defRPr/>
                      </a:pPr>
                      <a:r>
                        <a:rPr lang="en-US" b="true" sz="3399" strike="noStrike" u="none">
                          <a:solidFill>
                            <a:srgbClr val="000000"/>
                          </a:solidFill>
                          <a:latin typeface="Canva Sans Bold"/>
                          <a:ea typeface="Canva Sans Bold"/>
                          <a:cs typeface="Canva Sans Bold"/>
                          <a:sym typeface="Canva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8075">
                <a:tc>
                  <a:txBody>
                    <a:bodyPr anchor="t" rtlCol="false"/>
                    <a:lstStyle/>
                    <a:p>
                      <a:pPr algn="ctr" marL="0" indent="0" lvl="0">
                        <a:lnSpc>
                          <a:spcPts val="4759"/>
                        </a:lnSpc>
                        <a:spcBef>
                          <a:spcPct val="0"/>
                        </a:spcBef>
                        <a:defRPr/>
                      </a:pPr>
                      <a:r>
                        <a:rPr lang="en-US" b="true" sz="3399" strike="noStrike" u="none">
                          <a:solidFill>
                            <a:srgbClr val="000000"/>
                          </a:solidFill>
                          <a:latin typeface="Canva Sans Bold"/>
                          <a:ea typeface="Canva Sans Bold"/>
                          <a:cs typeface="Canva Sans Bold"/>
                          <a:sym typeface="Canva Sans Bold"/>
                        </a:rPr>
                        <a:t>Sagarmatha Engineering College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8075">
                <a:tc>
                  <a:txBody>
                    <a:bodyPr anchor="t" rtlCol="false"/>
                    <a:lstStyle/>
                    <a:p>
                      <a:pPr algn="ctr" marL="0" indent="0" lvl="0">
                        <a:lnSpc>
                          <a:spcPts val="4759"/>
                        </a:lnSpc>
                        <a:spcBef>
                          <a:spcPct val="0"/>
                        </a:spcBef>
                        <a:defRPr/>
                      </a:pPr>
                      <a:r>
                        <a:rPr lang="en-US" b="true" sz="3399" strike="noStrike" u="none">
                          <a:solidFill>
                            <a:srgbClr val="000000"/>
                          </a:solidFill>
                          <a:latin typeface="Canva Sans Bold"/>
                          <a:ea typeface="Canva Sans Bold"/>
                          <a:cs typeface="Canva Sans Bold"/>
                          <a:sym typeface="Canva Sans Bold"/>
                        </a:rPr>
                        <a:t>Advanced College of Engineering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9903643" y="3603188"/>
            <a:ext cx="6976562" cy="1074957"/>
            <a:chOff x="0" y="0"/>
            <a:chExt cx="1421385" cy="219009"/>
          </a:xfrm>
        </p:grpSpPr>
        <p:sp>
          <p:nvSpPr>
            <p:cNvPr name="Freeform 4" id="4"/>
            <p:cNvSpPr/>
            <p:nvPr/>
          </p:nvSpPr>
          <p:spPr>
            <a:xfrm flipH="false" flipV="false" rot="0">
              <a:off x="0" y="0"/>
              <a:ext cx="1421385" cy="219009"/>
            </a:xfrm>
            <a:custGeom>
              <a:avLst/>
              <a:gdLst/>
              <a:ahLst/>
              <a:cxnLst/>
              <a:rect r="r" b="b" t="t" l="l"/>
              <a:pathLst>
                <a:path h="219009" w="1421385">
                  <a:moveTo>
                    <a:pt x="0" y="0"/>
                  </a:moveTo>
                  <a:lnTo>
                    <a:pt x="1421385" y="0"/>
                  </a:lnTo>
                  <a:lnTo>
                    <a:pt x="1421385" y="219009"/>
                  </a:lnTo>
                  <a:lnTo>
                    <a:pt x="0" y="219009"/>
                  </a:lnTo>
                  <a:close/>
                </a:path>
              </a:pathLst>
            </a:custGeom>
            <a:solidFill>
              <a:srgbClr val="FFFFFF"/>
            </a:solidFill>
            <a:ln w="38100" cap="sq">
              <a:solidFill>
                <a:srgbClr val="F70000"/>
              </a:solidFill>
              <a:prstDash val="solid"/>
              <a:miter/>
            </a:ln>
          </p:spPr>
        </p:sp>
        <p:sp>
          <p:nvSpPr>
            <p:cNvPr name="TextBox 5" id="5"/>
            <p:cNvSpPr txBox="true"/>
            <p:nvPr/>
          </p:nvSpPr>
          <p:spPr>
            <a:xfrm>
              <a:off x="0" y="-57150"/>
              <a:ext cx="1421385" cy="276159"/>
            </a:xfrm>
            <a:prstGeom prst="rect">
              <a:avLst/>
            </a:prstGeom>
          </p:spPr>
          <p:txBody>
            <a:bodyPr anchor="ctr" rtlCol="false" tIns="50800" lIns="50800" bIns="50800" rIns="50800"/>
            <a:lstStyle/>
            <a:p>
              <a:pPr algn="ctr">
                <a:lnSpc>
                  <a:spcPts val="4899"/>
                </a:lnSpc>
                <a:spcBef>
                  <a:spcPct val="0"/>
                </a:spcBef>
              </a:pPr>
              <a:r>
                <a:rPr lang="en-US" sz="3499">
                  <a:solidFill>
                    <a:srgbClr val="000000"/>
                  </a:solidFill>
                  <a:latin typeface="Canva Sans"/>
                  <a:ea typeface="Canva Sans"/>
                  <a:cs typeface="Canva Sans"/>
                  <a:sym typeface="Canva Sans"/>
                </a:rPr>
                <a:t>Response Formatter</a:t>
              </a:r>
            </a:p>
          </p:txBody>
        </p:sp>
      </p:grpSp>
      <p:sp>
        <p:nvSpPr>
          <p:cNvPr name="AutoShape 6" id="6"/>
          <p:cNvSpPr/>
          <p:nvPr/>
        </p:nvSpPr>
        <p:spPr>
          <a:xfrm>
            <a:off x="8343900" y="1823710"/>
            <a:ext cx="5048024" cy="0"/>
          </a:xfrm>
          <a:prstGeom prst="line">
            <a:avLst/>
          </a:prstGeom>
          <a:ln cap="flat" w="104775">
            <a:solidFill>
              <a:srgbClr val="F70000"/>
            </a:solidFill>
            <a:prstDash val="solid"/>
            <a:headEnd type="none" len="sm" w="sm"/>
            <a:tailEnd type="none" len="sm" w="sm"/>
          </a:ln>
        </p:spPr>
      </p:sp>
      <p:sp>
        <p:nvSpPr>
          <p:cNvPr name="AutoShape 7" id="7"/>
          <p:cNvSpPr/>
          <p:nvPr/>
        </p:nvSpPr>
        <p:spPr>
          <a:xfrm>
            <a:off x="13391924" y="1823710"/>
            <a:ext cx="0" cy="1779478"/>
          </a:xfrm>
          <a:prstGeom prst="line">
            <a:avLst/>
          </a:prstGeom>
          <a:ln cap="flat" w="104775">
            <a:solidFill>
              <a:srgbClr val="F70000"/>
            </a:solidFill>
            <a:prstDash val="solid"/>
            <a:headEnd type="none" len="sm" w="sm"/>
            <a:tailEnd type="arrow" len="sm" w="med"/>
          </a:ln>
        </p:spPr>
      </p:sp>
      <p:sp>
        <p:nvSpPr>
          <p:cNvPr name="AutoShape 8" id="8"/>
          <p:cNvSpPr/>
          <p:nvPr/>
        </p:nvSpPr>
        <p:spPr>
          <a:xfrm>
            <a:off x="13444312" y="4678145"/>
            <a:ext cx="0" cy="1779478"/>
          </a:xfrm>
          <a:prstGeom prst="line">
            <a:avLst/>
          </a:prstGeom>
          <a:ln cap="flat" w="104775">
            <a:solidFill>
              <a:srgbClr val="F70000"/>
            </a:solidFill>
            <a:prstDash val="solid"/>
            <a:headEnd type="none" len="sm" w="sm"/>
            <a:tailEnd type="arrow" len="sm" w="med"/>
          </a:ln>
        </p:spPr>
      </p:sp>
      <p:grpSp>
        <p:nvGrpSpPr>
          <p:cNvPr name="Group 9" id="9"/>
          <p:cNvGrpSpPr/>
          <p:nvPr/>
        </p:nvGrpSpPr>
        <p:grpSpPr>
          <a:xfrm rot="0">
            <a:off x="1596421" y="6457623"/>
            <a:ext cx="14459000" cy="3319952"/>
            <a:chOff x="0" y="0"/>
            <a:chExt cx="2945836" cy="676398"/>
          </a:xfrm>
        </p:grpSpPr>
        <p:sp>
          <p:nvSpPr>
            <p:cNvPr name="Freeform 10" id="10"/>
            <p:cNvSpPr/>
            <p:nvPr/>
          </p:nvSpPr>
          <p:spPr>
            <a:xfrm flipH="false" flipV="false" rot="0">
              <a:off x="0" y="0"/>
              <a:ext cx="2945836" cy="676398"/>
            </a:xfrm>
            <a:custGeom>
              <a:avLst/>
              <a:gdLst/>
              <a:ahLst/>
              <a:cxnLst/>
              <a:rect r="r" b="b" t="t" l="l"/>
              <a:pathLst>
                <a:path h="676398" w="2945836">
                  <a:moveTo>
                    <a:pt x="0" y="0"/>
                  </a:moveTo>
                  <a:lnTo>
                    <a:pt x="2945836" y="0"/>
                  </a:lnTo>
                  <a:lnTo>
                    <a:pt x="2945836" y="676398"/>
                  </a:lnTo>
                  <a:lnTo>
                    <a:pt x="0" y="676398"/>
                  </a:lnTo>
                  <a:close/>
                </a:path>
              </a:pathLst>
            </a:custGeom>
            <a:solidFill>
              <a:srgbClr val="FFFFFF"/>
            </a:solidFill>
            <a:ln w="38100" cap="sq">
              <a:solidFill>
                <a:srgbClr val="F70000"/>
              </a:solidFill>
              <a:prstDash val="solid"/>
              <a:miter/>
            </a:ln>
          </p:spPr>
        </p:sp>
        <p:sp>
          <p:nvSpPr>
            <p:cNvPr name="TextBox 11" id="11"/>
            <p:cNvSpPr txBox="true"/>
            <p:nvPr/>
          </p:nvSpPr>
          <p:spPr>
            <a:xfrm>
              <a:off x="0" y="-57150"/>
              <a:ext cx="2945836" cy="733548"/>
            </a:xfrm>
            <a:prstGeom prst="rect">
              <a:avLst/>
            </a:prstGeom>
          </p:spPr>
          <p:txBody>
            <a:bodyPr anchor="ctr" rtlCol="false" tIns="50800" lIns="50800" bIns="50800" rIns="50800"/>
            <a:lstStyle/>
            <a:p>
              <a:pPr algn="l">
                <a:lnSpc>
                  <a:spcPts val="4899"/>
                </a:lnSpc>
              </a:pPr>
              <a:r>
                <a:rPr lang="en-US" sz="3499">
                  <a:solidFill>
                    <a:srgbClr val="000000"/>
                  </a:solidFill>
                  <a:latin typeface="Canva Sans"/>
                  <a:ea typeface="Canva Sans"/>
                  <a:cs typeface="Canva Sans"/>
                  <a:sym typeface="Canva Sans"/>
                </a:rPr>
                <a:t>Here are some colleges matching your request:</a:t>
              </a:r>
            </a:p>
            <a:p>
              <a:pPr algn="l">
                <a:lnSpc>
                  <a:spcPts val="4899"/>
                </a:lnSpc>
              </a:pPr>
              <a:r>
                <a:rPr lang="en-US" sz="3499">
                  <a:solidFill>
                    <a:srgbClr val="000000"/>
                  </a:solidFill>
                  <a:latin typeface="Canva Sans"/>
                  <a:ea typeface="Canva Sans"/>
                  <a:cs typeface="Canva Sans"/>
                  <a:sym typeface="Canva Sans"/>
                </a:rPr>
                <a:t>- Sagarmatha Engineering College is a private college in Lalitpur with hostel.</a:t>
              </a:r>
            </a:p>
            <a:p>
              <a:pPr algn="l">
                <a:lnSpc>
                  <a:spcPts val="4899"/>
                </a:lnSpc>
                <a:spcBef>
                  <a:spcPct val="0"/>
                </a:spcBef>
              </a:pPr>
              <a:r>
                <a:rPr lang="en-US" sz="3499">
                  <a:solidFill>
                    <a:srgbClr val="000000"/>
                  </a:solidFill>
                  <a:latin typeface="Canva Sans"/>
                  <a:ea typeface="Canva Sans"/>
                  <a:cs typeface="Canva Sans"/>
                  <a:sym typeface="Canva Sans"/>
                </a:rPr>
                <a:t>- Advanced College of Engineering is a private college in Lalitpur with hostel</a:t>
              </a:r>
            </a:p>
          </p:txBody>
        </p:sp>
      </p:gr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50032" y="933450"/>
            <a:ext cx="5387936"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uce Bold"/>
                <a:ea typeface="Open Sauce Bold"/>
                <a:cs typeface="Open Sauce Bold"/>
                <a:sym typeface="Open Sauce Bold"/>
              </a:rPr>
              <a:t>INTRODUCTION </a:t>
            </a:r>
          </a:p>
        </p:txBody>
      </p:sp>
      <p:sp>
        <p:nvSpPr>
          <p:cNvPr name="TextBox 3" id="3"/>
          <p:cNvSpPr txBox="true"/>
          <p:nvPr/>
        </p:nvSpPr>
        <p:spPr>
          <a:xfrm rot="0">
            <a:off x="2059877" y="3605223"/>
            <a:ext cx="13898125" cy="3385541"/>
          </a:xfrm>
          <a:prstGeom prst="rect">
            <a:avLst/>
          </a:prstGeom>
        </p:spPr>
        <p:txBody>
          <a:bodyPr anchor="t" rtlCol="false" tIns="0" lIns="0" bIns="0" rIns="0">
            <a:spAutoFit/>
          </a:bodyPr>
          <a:lstStyle/>
          <a:p>
            <a:pPr algn="ctr">
              <a:lnSpc>
                <a:spcPts val="3848"/>
              </a:lnSpc>
            </a:pPr>
          </a:p>
          <a:p>
            <a:pPr algn="ctr">
              <a:lnSpc>
                <a:spcPts val="3848"/>
              </a:lnSpc>
            </a:pPr>
            <a:r>
              <a:rPr lang="en-US" sz="2749">
                <a:solidFill>
                  <a:srgbClr val="000000"/>
                </a:solidFill>
                <a:latin typeface="Open Sauce"/>
                <a:ea typeface="Open Sauce"/>
                <a:cs typeface="Open Sauce"/>
                <a:sym typeface="Open Sauce"/>
              </a:rPr>
              <a:t>The project focuses on the design and development of a conversational system that automates admission-related queries using natural language processing</a:t>
            </a:r>
          </a:p>
          <a:p>
            <a:pPr algn="ctr">
              <a:lnSpc>
                <a:spcPts val="3848"/>
              </a:lnSpc>
            </a:pPr>
            <a:r>
              <a:rPr lang="en-US" sz="2749">
                <a:solidFill>
                  <a:srgbClr val="000000"/>
                </a:solidFill>
                <a:latin typeface="Open Sauce"/>
                <a:ea typeface="Open Sauce"/>
                <a:cs typeface="Open Sauce"/>
                <a:sym typeface="Open Sauce"/>
              </a:rPr>
              <a:t>AND</a:t>
            </a:r>
          </a:p>
          <a:p>
            <a:pPr algn="ctr">
              <a:lnSpc>
                <a:spcPts val="3848"/>
              </a:lnSpc>
            </a:pPr>
            <a:r>
              <a:rPr lang="en-US" sz="2749">
                <a:solidFill>
                  <a:srgbClr val="000000"/>
                </a:solidFill>
                <a:latin typeface="Open Sauce"/>
                <a:ea typeface="Open Sauce"/>
                <a:cs typeface="Open Sauce"/>
                <a:sym typeface="Open Sauce"/>
              </a:rPr>
              <a:t> enabling users to explore colleges through a web-based chatbot interface, and presents data using interactive visualizations. </a:t>
            </a:r>
          </a:p>
          <a:p>
            <a:pPr algn="ctr">
              <a:lnSpc>
                <a:spcPts val="3848"/>
              </a:lnSpc>
              <a:spcBef>
                <a:spcPct val="0"/>
              </a:spcBef>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302936"/>
            <a:ext cx="11441073" cy="6267662"/>
          </a:xfrm>
          <a:prstGeom prst="rect">
            <a:avLst/>
          </a:prstGeom>
        </p:spPr>
        <p:txBody>
          <a:bodyPr anchor="t" rtlCol="false" tIns="0" lIns="0" bIns="0" rIns="0">
            <a:spAutoFit/>
          </a:bodyPr>
          <a:lstStyle/>
          <a:p>
            <a:pPr algn="l">
              <a:lnSpc>
                <a:spcPts val="4188"/>
              </a:lnSpc>
            </a:pPr>
            <a:r>
              <a:rPr lang="en-US" sz="2991">
                <a:solidFill>
                  <a:srgbClr val="000000"/>
                </a:solidFill>
                <a:latin typeface="Open Sauce"/>
                <a:ea typeface="Open Sauce"/>
                <a:cs typeface="Open Sauce"/>
                <a:sym typeface="Open Sauce"/>
              </a:rPr>
              <a:t>Response Formatter can extend from simple python function : </a:t>
            </a:r>
          </a:p>
          <a:p>
            <a:pPr algn="l">
              <a:lnSpc>
                <a:spcPts val="4188"/>
              </a:lnSpc>
            </a:pPr>
          </a:p>
          <a:p>
            <a:pPr algn="l">
              <a:lnSpc>
                <a:spcPts val="4188"/>
              </a:lnSpc>
              <a:spcBef>
                <a:spcPct val="0"/>
              </a:spcBef>
            </a:pPr>
            <a:r>
              <a:rPr lang="en-US" sz="2991">
                <a:solidFill>
                  <a:srgbClr val="000000"/>
                </a:solidFill>
                <a:latin typeface="Open Sauce"/>
                <a:ea typeface="Open Sauce"/>
                <a:cs typeface="Open Sauce"/>
                <a:sym typeface="Open Sauce"/>
              </a:rPr>
              <a:t>def format_results(results):</a:t>
            </a:r>
          </a:p>
          <a:p>
            <a:pPr algn="l">
              <a:lnSpc>
                <a:spcPts val="4188"/>
              </a:lnSpc>
              <a:spcBef>
                <a:spcPct val="0"/>
              </a:spcBef>
            </a:pPr>
            <a:r>
              <a:rPr lang="en-US" sz="2991">
                <a:solidFill>
                  <a:srgbClr val="000000"/>
                </a:solidFill>
                <a:latin typeface="Open Sauce"/>
                <a:ea typeface="Open Sauce"/>
                <a:cs typeface="Open Sauce"/>
                <a:sym typeface="Open Sauce"/>
              </a:rPr>
              <a:t>    if not results:</a:t>
            </a:r>
          </a:p>
          <a:p>
            <a:pPr algn="l">
              <a:lnSpc>
                <a:spcPts val="4188"/>
              </a:lnSpc>
              <a:spcBef>
                <a:spcPct val="0"/>
              </a:spcBef>
            </a:pPr>
            <a:r>
              <a:rPr lang="en-US" sz="2991">
                <a:solidFill>
                  <a:srgbClr val="000000"/>
                </a:solidFill>
                <a:latin typeface="Open Sauce"/>
                <a:ea typeface="Open Sauce"/>
                <a:cs typeface="Open Sauce"/>
                <a:sym typeface="Open Sauce"/>
              </a:rPr>
              <a:t>        return "No colleges found."</a:t>
            </a:r>
          </a:p>
          <a:p>
            <a:pPr algn="l">
              <a:lnSpc>
                <a:spcPts val="4188"/>
              </a:lnSpc>
              <a:spcBef>
                <a:spcPct val="0"/>
              </a:spcBef>
            </a:pPr>
          </a:p>
          <a:p>
            <a:pPr algn="l">
              <a:lnSpc>
                <a:spcPts val="4188"/>
              </a:lnSpc>
              <a:spcBef>
                <a:spcPct val="0"/>
              </a:spcBef>
            </a:pPr>
            <a:r>
              <a:rPr lang="en-US" sz="2991">
                <a:solidFill>
                  <a:srgbClr val="000000"/>
                </a:solidFill>
                <a:latin typeface="Open Sauce"/>
                <a:ea typeface="Open Sauce"/>
                <a:cs typeface="Open Sauce"/>
                <a:sym typeface="Open Sauce"/>
              </a:rPr>
              <a:t>    response = "Here are some matching colleges:\n"</a:t>
            </a:r>
          </a:p>
          <a:p>
            <a:pPr algn="l">
              <a:lnSpc>
                <a:spcPts val="4188"/>
              </a:lnSpc>
              <a:spcBef>
                <a:spcPct val="0"/>
              </a:spcBef>
            </a:pPr>
            <a:r>
              <a:rPr lang="en-US" sz="2991">
                <a:solidFill>
                  <a:srgbClr val="000000"/>
                </a:solidFill>
                <a:latin typeface="Open Sauce"/>
                <a:ea typeface="Open Sauce"/>
                <a:cs typeface="Open Sauce"/>
                <a:sym typeface="Open Sauce"/>
              </a:rPr>
              <a:t>    for row in results:</a:t>
            </a:r>
          </a:p>
          <a:p>
            <a:pPr algn="l">
              <a:lnSpc>
                <a:spcPts val="4188"/>
              </a:lnSpc>
              <a:spcBef>
                <a:spcPct val="0"/>
              </a:spcBef>
            </a:pPr>
            <a:r>
              <a:rPr lang="en-US" sz="2991">
                <a:solidFill>
                  <a:srgbClr val="000000"/>
                </a:solidFill>
                <a:latin typeface="Open Sauce"/>
                <a:ea typeface="Open Sauce"/>
                <a:cs typeface="Open Sauce"/>
                <a:sym typeface="Open Sauce"/>
              </a:rPr>
              <a:t>        response += f"- {row[1]}\n"  </a:t>
            </a:r>
          </a:p>
          <a:p>
            <a:pPr algn="l">
              <a:lnSpc>
                <a:spcPts val="4188"/>
              </a:lnSpc>
              <a:spcBef>
                <a:spcPct val="0"/>
              </a:spcBef>
            </a:pPr>
            <a:r>
              <a:rPr lang="en-US" sz="2991">
                <a:solidFill>
                  <a:srgbClr val="000000"/>
                </a:solidFill>
                <a:latin typeface="Open Sauce"/>
                <a:ea typeface="Open Sauce"/>
                <a:cs typeface="Open Sauce"/>
                <a:sym typeface="Open Sauce"/>
              </a:rPr>
              <a:t>    return response</a:t>
            </a:r>
          </a:p>
          <a:p>
            <a:pPr algn="l">
              <a:lnSpc>
                <a:spcPts val="4188"/>
              </a:lnSpc>
              <a:spcBef>
                <a:spcPct val="0"/>
              </a:spcBef>
            </a:pPr>
          </a:p>
          <a:p>
            <a:pPr algn="l">
              <a:lnSpc>
                <a:spcPts val="4188"/>
              </a:lnSpc>
              <a:spcBef>
                <a:spcPct val="0"/>
              </a:spcBef>
            </a:pPr>
            <a:r>
              <a:rPr lang="en-US" sz="2991">
                <a:solidFill>
                  <a:srgbClr val="000000"/>
                </a:solidFill>
                <a:latin typeface="Open Sauce"/>
                <a:ea typeface="Open Sauce"/>
                <a:cs typeface="Open Sauce"/>
                <a:sym typeface="Open Sauce"/>
              </a:rPr>
              <a:t>to complex Natural Language Generations</a:t>
            </a:r>
          </a:p>
        </p:txBody>
      </p:sp>
      <p:sp>
        <p:nvSpPr>
          <p:cNvPr name="TextBox 3" id="3"/>
          <p:cNvSpPr txBox="true"/>
          <p:nvPr/>
        </p:nvSpPr>
        <p:spPr>
          <a:xfrm rot="0">
            <a:off x="251276" y="933450"/>
            <a:ext cx="7691395"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Reponse Formatter</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4504583"/>
            <a:ext cx="17259300" cy="1144485"/>
          </a:xfrm>
          <a:prstGeom prst="rect">
            <a:avLst/>
          </a:prstGeom>
        </p:spPr>
        <p:txBody>
          <a:bodyPr anchor="t" rtlCol="false" tIns="0" lIns="0" bIns="0" rIns="0">
            <a:spAutoFit/>
          </a:bodyPr>
          <a:lstStyle/>
          <a:p>
            <a:pPr algn="ctr">
              <a:lnSpc>
                <a:spcPts val="9368"/>
              </a:lnSpc>
              <a:spcBef>
                <a:spcPct val="0"/>
              </a:spcBef>
            </a:pPr>
            <a:r>
              <a:rPr lang="en-US" b="true" sz="6691">
                <a:solidFill>
                  <a:srgbClr val="000000"/>
                </a:solidFill>
                <a:latin typeface="Open Sauce Bold"/>
                <a:ea typeface="Open Sauce Bold"/>
                <a:cs typeface="Open Sauce Bold"/>
                <a:sym typeface="Open Sauce Bold"/>
              </a:rPr>
              <a:t>PROJECT PROGRESS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22217" y="2941980"/>
            <a:ext cx="14381351" cy="1063789"/>
          </a:xfrm>
          <a:custGeom>
            <a:avLst/>
            <a:gdLst/>
            <a:ahLst/>
            <a:cxnLst/>
            <a:rect r="r" b="b" t="t" l="l"/>
            <a:pathLst>
              <a:path h="1063789" w="14381351">
                <a:moveTo>
                  <a:pt x="0" y="0"/>
                </a:moveTo>
                <a:lnTo>
                  <a:pt x="14381351" y="0"/>
                </a:lnTo>
                <a:lnTo>
                  <a:pt x="14381351" y="1063789"/>
                </a:lnTo>
                <a:lnTo>
                  <a:pt x="0" y="1063789"/>
                </a:lnTo>
                <a:lnTo>
                  <a:pt x="0" y="0"/>
                </a:lnTo>
                <a:close/>
              </a:path>
            </a:pathLst>
          </a:custGeom>
          <a:blipFill>
            <a:blip r:embed="rId2"/>
            <a:stretch>
              <a:fillRect l="0" t="0" r="0" b="0"/>
            </a:stretch>
          </a:blipFill>
        </p:spPr>
      </p:sp>
      <p:sp>
        <p:nvSpPr>
          <p:cNvPr name="Freeform 3" id="3"/>
          <p:cNvSpPr/>
          <p:nvPr/>
        </p:nvSpPr>
        <p:spPr>
          <a:xfrm flipH="false" flipV="false" rot="0">
            <a:off x="1953324" y="4967788"/>
            <a:ext cx="14381351" cy="732674"/>
          </a:xfrm>
          <a:custGeom>
            <a:avLst/>
            <a:gdLst/>
            <a:ahLst/>
            <a:cxnLst/>
            <a:rect r="r" b="b" t="t" l="l"/>
            <a:pathLst>
              <a:path h="732674" w="14381351">
                <a:moveTo>
                  <a:pt x="0" y="0"/>
                </a:moveTo>
                <a:lnTo>
                  <a:pt x="14381352" y="0"/>
                </a:lnTo>
                <a:lnTo>
                  <a:pt x="14381352" y="732675"/>
                </a:lnTo>
                <a:lnTo>
                  <a:pt x="0" y="732675"/>
                </a:lnTo>
                <a:lnTo>
                  <a:pt x="0" y="0"/>
                </a:lnTo>
                <a:close/>
              </a:path>
            </a:pathLst>
          </a:custGeom>
          <a:blipFill>
            <a:blip r:embed="rId3"/>
            <a:stretch>
              <a:fillRect l="0" t="0" r="0" b="0"/>
            </a:stretch>
          </a:blipFill>
        </p:spPr>
      </p:sp>
      <p:sp>
        <p:nvSpPr>
          <p:cNvPr name="Freeform 4" id="4"/>
          <p:cNvSpPr/>
          <p:nvPr/>
        </p:nvSpPr>
        <p:spPr>
          <a:xfrm flipH="false" flipV="false" rot="0">
            <a:off x="3692938" y="6713517"/>
            <a:ext cx="10646542" cy="2544783"/>
          </a:xfrm>
          <a:custGeom>
            <a:avLst/>
            <a:gdLst/>
            <a:ahLst/>
            <a:cxnLst/>
            <a:rect r="r" b="b" t="t" l="l"/>
            <a:pathLst>
              <a:path h="2544783" w="10646542">
                <a:moveTo>
                  <a:pt x="0" y="0"/>
                </a:moveTo>
                <a:lnTo>
                  <a:pt x="10646543" y="0"/>
                </a:lnTo>
                <a:lnTo>
                  <a:pt x="10646543" y="2544783"/>
                </a:lnTo>
                <a:lnTo>
                  <a:pt x="0" y="2544783"/>
                </a:lnTo>
                <a:lnTo>
                  <a:pt x="0" y="0"/>
                </a:lnTo>
                <a:close/>
              </a:path>
            </a:pathLst>
          </a:custGeom>
          <a:blipFill>
            <a:blip r:embed="rId4"/>
            <a:stretch>
              <a:fillRect l="0" t="0" r="0" b="0"/>
            </a:stretch>
          </a:blipFill>
        </p:spPr>
      </p:sp>
      <p:sp>
        <p:nvSpPr>
          <p:cNvPr name="TextBox 5" id="5"/>
          <p:cNvSpPr txBox="true"/>
          <p:nvPr/>
        </p:nvSpPr>
        <p:spPr>
          <a:xfrm rot="0">
            <a:off x="4066813" y="933450"/>
            <a:ext cx="10154375"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WORK ACCOMPLISHED</a:t>
            </a:r>
          </a:p>
        </p:txBody>
      </p:sp>
      <p:sp>
        <p:nvSpPr>
          <p:cNvPr name="TextBox 6" id="6"/>
          <p:cNvSpPr txBox="true"/>
          <p:nvPr/>
        </p:nvSpPr>
        <p:spPr>
          <a:xfrm rot="0">
            <a:off x="1028700" y="1708999"/>
            <a:ext cx="1987034"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Entity</a:t>
            </a:r>
            <a:r>
              <a:rPr lang="en-US" b="true" sz="5091">
                <a:solidFill>
                  <a:srgbClr val="000000"/>
                </a:solidFill>
                <a:latin typeface="Open Sauce Bold"/>
                <a:ea typeface="Open Sauce Bold"/>
                <a:cs typeface="Open Sauce Bold"/>
                <a:sym typeface="Open Sauce Bold"/>
              </a:rPr>
              <a:t> </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22</a:t>
            </a:r>
          </a:p>
        </p:txBody>
      </p:sp>
      <p:sp>
        <p:nvSpPr>
          <p:cNvPr name="TextBox 8" id="8"/>
          <p:cNvSpPr txBox="true"/>
          <p:nvPr/>
        </p:nvSpPr>
        <p:spPr>
          <a:xfrm rot="0">
            <a:off x="2022217" y="4135851"/>
            <a:ext cx="1438135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Canva Sans Bold"/>
                <a:ea typeface="Canva Sans Bold"/>
                <a:cs typeface="Canva Sans Bold"/>
                <a:sym typeface="Canva Sans Bold"/>
              </a:rPr>
              <a:t>Fig. Training Data</a:t>
            </a:r>
          </a:p>
        </p:txBody>
      </p:sp>
      <p:sp>
        <p:nvSpPr>
          <p:cNvPr name="TextBox 9" id="9"/>
          <p:cNvSpPr txBox="true"/>
          <p:nvPr/>
        </p:nvSpPr>
        <p:spPr>
          <a:xfrm rot="0">
            <a:off x="2192931" y="5759505"/>
            <a:ext cx="14381351" cy="422275"/>
          </a:xfrm>
          <a:prstGeom prst="rect">
            <a:avLst/>
          </a:prstGeom>
        </p:spPr>
        <p:txBody>
          <a:bodyPr anchor="t" rtlCol="false" tIns="0" lIns="0" bIns="0" rIns="0">
            <a:spAutoFit/>
          </a:bodyPr>
          <a:lstStyle/>
          <a:p>
            <a:pPr algn="ctr" marL="0" indent="0" lvl="0">
              <a:lnSpc>
                <a:spcPts val="3499"/>
              </a:lnSpc>
              <a:spcBef>
                <a:spcPct val="0"/>
              </a:spcBef>
            </a:pPr>
            <a:r>
              <a:rPr lang="en-US" b="true" sz="2499" strike="noStrike" u="none">
                <a:solidFill>
                  <a:srgbClr val="000000"/>
                </a:solidFill>
                <a:latin typeface="Canva Sans Bold"/>
                <a:ea typeface="Canva Sans Bold"/>
                <a:cs typeface="Canva Sans Bold"/>
                <a:sym typeface="Canva Sans Bold"/>
              </a:rPr>
              <a:t>Fig. Input for Entity Extraction</a:t>
            </a:r>
          </a:p>
        </p:txBody>
      </p:sp>
      <p:sp>
        <p:nvSpPr>
          <p:cNvPr name="TextBox 10" id="10"/>
          <p:cNvSpPr txBox="true"/>
          <p:nvPr/>
        </p:nvSpPr>
        <p:spPr>
          <a:xfrm rot="0">
            <a:off x="6303005" y="9391650"/>
            <a:ext cx="5819775" cy="422275"/>
          </a:xfrm>
          <a:prstGeom prst="rect">
            <a:avLst/>
          </a:prstGeom>
        </p:spPr>
        <p:txBody>
          <a:bodyPr anchor="t" rtlCol="false" tIns="0" lIns="0" bIns="0" rIns="0">
            <a:spAutoFit/>
          </a:bodyPr>
          <a:lstStyle/>
          <a:p>
            <a:pPr algn="ctr" marL="0" indent="0" lvl="0">
              <a:lnSpc>
                <a:spcPts val="3499"/>
              </a:lnSpc>
              <a:spcBef>
                <a:spcPct val="0"/>
              </a:spcBef>
            </a:pPr>
            <a:r>
              <a:rPr lang="en-US" b="true" sz="2499" strike="noStrike" u="none">
                <a:solidFill>
                  <a:srgbClr val="000000"/>
                </a:solidFill>
                <a:latin typeface="Canva Sans Bold"/>
                <a:ea typeface="Canva Sans Bold"/>
                <a:cs typeface="Canva Sans Bold"/>
                <a:sym typeface="Canva Sans Bold"/>
              </a:rPr>
              <a:t>Fig.  Extracted Entity from given input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55542" y="2562010"/>
            <a:ext cx="14974614" cy="5377624"/>
          </a:xfrm>
          <a:custGeom>
            <a:avLst/>
            <a:gdLst/>
            <a:ahLst/>
            <a:cxnLst/>
            <a:rect r="r" b="b" t="t" l="l"/>
            <a:pathLst>
              <a:path h="5377624" w="14974614">
                <a:moveTo>
                  <a:pt x="0" y="0"/>
                </a:moveTo>
                <a:lnTo>
                  <a:pt x="14974614" y="0"/>
                </a:lnTo>
                <a:lnTo>
                  <a:pt x="14974614" y="5377623"/>
                </a:lnTo>
                <a:lnTo>
                  <a:pt x="0" y="5377623"/>
                </a:lnTo>
                <a:lnTo>
                  <a:pt x="0" y="0"/>
                </a:lnTo>
                <a:close/>
              </a:path>
            </a:pathLst>
          </a:custGeom>
          <a:blipFill>
            <a:blip r:embed="rId2"/>
            <a:stretch>
              <a:fillRect l="0" t="0" r="0" b="0"/>
            </a:stretch>
          </a:blipFill>
        </p:spPr>
      </p:sp>
      <p:sp>
        <p:nvSpPr>
          <p:cNvPr name="TextBox 3" id="3"/>
          <p:cNvSpPr txBox="true"/>
          <p:nvPr/>
        </p:nvSpPr>
        <p:spPr>
          <a:xfrm rot="0">
            <a:off x="1028700" y="933450"/>
            <a:ext cx="1853684"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Intent</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29162" y="2599115"/>
            <a:ext cx="5317339" cy="6067581"/>
          </a:xfrm>
          <a:custGeom>
            <a:avLst/>
            <a:gdLst/>
            <a:ahLst/>
            <a:cxnLst/>
            <a:rect r="r" b="b" t="t" l="l"/>
            <a:pathLst>
              <a:path h="6067581" w="5317339">
                <a:moveTo>
                  <a:pt x="0" y="0"/>
                </a:moveTo>
                <a:lnTo>
                  <a:pt x="5317339" y="0"/>
                </a:lnTo>
                <a:lnTo>
                  <a:pt x="5317339" y="6067581"/>
                </a:lnTo>
                <a:lnTo>
                  <a:pt x="0" y="6067581"/>
                </a:lnTo>
                <a:lnTo>
                  <a:pt x="0" y="0"/>
                </a:lnTo>
                <a:close/>
              </a:path>
            </a:pathLst>
          </a:custGeom>
          <a:blipFill>
            <a:blip r:embed="rId2"/>
            <a:stretch>
              <a:fillRect l="0" t="0" r="0" b="0"/>
            </a:stretch>
          </a:blipFill>
        </p:spPr>
      </p:sp>
      <p:sp>
        <p:nvSpPr>
          <p:cNvPr name="Freeform 3" id="3"/>
          <p:cNvSpPr/>
          <p:nvPr/>
        </p:nvSpPr>
        <p:spPr>
          <a:xfrm flipH="false" flipV="false" rot="0">
            <a:off x="11333608" y="2599115"/>
            <a:ext cx="4533443" cy="5975902"/>
          </a:xfrm>
          <a:custGeom>
            <a:avLst/>
            <a:gdLst/>
            <a:ahLst/>
            <a:cxnLst/>
            <a:rect r="r" b="b" t="t" l="l"/>
            <a:pathLst>
              <a:path h="5975902" w="4533443">
                <a:moveTo>
                  <a:pt x="0" y="0"/>
                </a:moveTo>
                <a:lnTo>
                  <a:pt x="4533443" y="0"/>
                </a:lnTo>
                <a:lnTo>
                  <a:pt x="4533443" y="5975903"/>
                </a:lnTo>
                <a:lnTo>
                  <a:pt x="0" y="5975903"/>
                </a:lnTo>
                <a:lnTo>
                  <a:pt x="0" y="0"/>
                </a:lnTo>
                <a:close/>
              </a:path>
            </a:pathLst>
          </a:custGeom>
          <a:blipFill>
            <a:blip r:embed="rId3"/>
            <a:stretch>
              <a:fillRect l="-6711" t="-1260" r="-2301" b="-1724"/>
            </a:stretch>
          </a:blipFill>
        </p:spPr>
      </p:sp>
      <p:sp>
        <p:nvSpPr>
          <p:cNvPr name="TextBox 4" id="4"/>
          <p:cNvSpPr txBox="true"/>
          <p:nvPr/>
        </p:nvSpPr>
        <p:spPr>
          <a:xfrm rot="0">
            <a:off x="1028700" y="933450"/>
            <a:ext cx="5327785"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User Interface</a:t>
            </a:r>
          </a:p>
        </p:txBody>
      </p:sp>
      <p:sp>
        <p:nvSpPr>
          <p:cNvPr name="TextBox 5" id="5"/>
          <p:cNvSpPr txBox="true"/>
          <p:nvPr/>
        </p:nvSpPr>
        <p:spPr>
          <a:xfrm rot="0">
            <a:off x="3140376" y="8981210"/>
            <a:ext cx="3094911" cy="497030"/>
          </a:xfrm>
          <a:prstGeom prst="rect">
            <a:avLst/>
          </a:prstGeom>
        </p:spPr>
        <p:txBody>
          <a:bodyPr anchor="t" rtlCol="false" tIns="0" lIns="0" bIns="0" rIns="0">
            <a:spAutoFit/>
          </a:bodyPr>
          <a:lstStyle/>
          <a:p>
            <a:pPr algn="ctr">
              <a:lnSpc>
                <a:spcPts val="4104"/>
              </a:lnSpc>
              <a:spcBef>
                <a:spcPct val="0"/>
              </a:spcBef>
            </a:pPr>
            <a:r>
              <a:rPr lang="en-US" sz="2931">
                <a:solidFill>
                  <a:srgbClr val="000000"/>
                </a:solidFill>
                <a:latin typeface="Canva Sans"/>
                <a:ea typeface="Canva Sans"/>
                <a:cs typeface="Canva Sans"/>
                <a:sym typeface="Canva Sans"/>
              </a:rPr>
              <a:t>UI snippet : Login</a:t>
            </a:r>
          </a:p>
        </p:txBody>
      </p:sp>
      <p:sp>
        <p:nvSpPr>
          <p:cNvPr name="TextBox 6" id="6"/>
          <p:cNvSpPr txBox="true"/>
          <p:nvPr/>
        </p:nvSpPr>
        <p:spPr>
          <a:xfrm rot="0">
            <a:off x="12098812" y="8981210"/>
            <a:ext cx="3348871" cy="497030"/>
          </a:xfrm>
          <a:prstGeom prst="rect">
            <a:avLst/>
          </a:prstGeom>
        </p:spPr>
        <p:txBody>
          <a:bodyPr anchor="t" rtlCol="false" tIns="0" lIns="0" bIns="0" rIns="0">
            <a:spAutoFit/>
          </a:bodyPr>
          <a:lstStyle/>
          <a:p>
            <a:pPr algn="ctr">
              <a:lnSpc>
                <a:spcPts val="4104"/>
              </a:lnSpc>
              <a:spcBef>
                <a:spcPct val="0"/>
              </a:spcBef>
            </a:pPr>
            <a:r>
              <a:rPr lang="en-US" sz="2931">
                <a:solidFill>
                  <a:srgbClr val="000000"/>
                </a:solidFill>
                <a:latin typeface="Canva Sans"/>
                <a:ea typeface="Canva Sans"/>
                <a:cs typeface="Canva Sans"/>
                <a:sym typeface="Canva Sans"/>
              </a:rPr>
              <a:t>UI snippet : Signup</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7729823"/>
          </a:xfrm>
          <a:custGeom>
            <a:avLst/>
            <a:gdLst/>
            <a:ahLst/>
            <a:cxnLst/>
            <a:rect r="r" b="b" t="t" l="l"/>
            <a:pathLst>
              <a:path h="7729823" w="16230600">
                <a:moveTo>
                  <a:pt x="0" y="0"/>
                </a:moveTo>
                <a:lnTo>
                  <a:pt x="16230600" y="0"/>
                </a:lnTo>
                <a:lnTo>
                  <a:pt x="16230600" y="7729823"/>
                </a:lnTo>
                <a:lnTo>
                  <a:pt x="0" y="7729823"/>
                </a:lnTo>
                <a:lnTo>
                  <a:pt x="0" y="0"/>
                </a:lnTo>
                <a:close/>
              </a:path>
            </a:pathLst>
          </a:custGeom>
          <a:blipFill>
            <a:blip r:embed="rId2"/>
            <a:stretch>
              <a:fillRect l="0" t="0" r="0" b="0"/>
            </a:stretch>
          </a:blipFill>
        </p:spPr>
      </p:sp>
      <p:sp>
        <p:nvSpPr>
          <p:cNvPr name="TextBox 3" id="3"/>
          <p:cNvSpPr txBox="true"/>
          <p:nvPr/>
        </p:nvSpPr>
        <p:spPr>
          <a:xfrm rot="0">
            <a:off x="5170408" y="9201150"/>
            <a:ext cx="7947184" cy="497030"/>
          </a:xfrm>
          <a:prstGeom prst="rect">
            <a:avLst/>
          </a:prstGeom>
        </p:spPr>
        <p:txBody>
          <a:bodyPr anchor="t" rtlCol="false" tIns="0" lIns="0" bIns="0" rIns="0">
            <a:spAutoFit/>
          </a:bodyPr>
          <a:lstStyle/>
          <a:p>
            <a:pPr algn="ctr">
              <a:lnSpc>
                <a:spcPts val="4104"/>
              </a:lnSpc>
              <a:spcBef>
                <a:spcPct val="0"/>
              </a:spcBef>
            </a:pPr>
            <a:r>
              <a:rPr lang="en-US" sz="2931">
                <a:solidFill>
                  <a:srgbClr val="000000"/>
                </a:solidFill>
                <a:latin typeface="Canva Sans"/>
                <a:ea typeface="Canva Sans"/>
                <a:cs typeface="Canva Sans"/>
                <a:sym typeface="Canva Sans"/>
              </a:rPr>
              <a:t>UI snippet : Landing Page with ChatInterface</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7750112"/>
          </a:xfrm>
          <a:custGeom>
            <a:avLst/>
            <a:gdLst/>
            <a:ahLst/>
            <a:cxnLst/>
            <a:rect r="r" b="b" t="t" l="l"/>
            <a:pathLst>
              <a:path h="7750112" w="16230600">
                <a:moveTo>
                  <a:pt x="0" y="0"/>
                </a:moveTo>
                <a:lnTo>
                  <a:pt x="16230600" y="0"/>
                </a:lnTo>
                <a:lnTo>
                  <a:pt x="16230600" y="7750112"/>
                </a:lnTo>
                <a:lnTo>
                  <a:pt x="0" y="7750112"/>
                </a:lnTo>
                <a:lnTo>
                  <a:pt x="0" y="0"/>
                </a:lnTo>
                <a:close/>
              </a:path>
            </a:pathLst>
          </a:custGeom>
          <a:blipFill>
            <a:blip r:embed="rId2"/>
            <a:stretch>
              <a:fillRect l="0" t="0" r="0" b="0"/>
            </a:stretch>
          </a:blipFill>
        </p:spPr>
      </p:sp>
      <p:sp>
        <p:nvSpPr>
          <p:cNvPr name="TextBox 3" id="3"/>
          <p:cNvSpPr txBox="true"/>
          <p:nvPr/>
        </p:nvSpPr>
        <p:spPr>
          <a:xfrm rot="0">
            <a:off x="6296085" y="9201150"/>
            <a:ext cx="5695831" cy="497030"/>
          </a:xfrm>
          <a:prstGeom prst="rect">
            <a:avLst/>
          </a:prstGeom>
        </p:spPr>
        <p:txBody>
          <a:bodyPr anchor="t" rtlCol="false" tIns="0" lIns="0" bIns="0" rIns="0">
            <a:spAutoFit/>
          </a:bodyPr>
          <a:lstStyle/>
          <a:p>
            <a:pPr algn="ctr">
              <a:lnSpc>
                <a:spcPts val="4104"/>
              </a:lnSpc>
              <a:spcBef>
                <a:spcPct val="0"/>
              </a:spcBef>
            </a:pPr>
            <a:r>
              <a:rPr lang="en-US" sz="2931">
                <a:solidFill>
                  <a:srgbClr val="000000"/>
                </a:solidFill>
                <a:latin typeface="Canva Sans"/>
                <a:ea typeface="Canva Sans"/>
                <a:cs typeface="Canva Sans"/>
                <a:sym typeface="Canva Sans"/>
              </a:rPr>
              <a:t>UI snippet : College Listing Page</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26</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27</a:t>
            </a:r>
          </a:p>
        </p:txBody>
      </p:sp>
      <p:sp>
        <p:nvSpPr>
          <p:cNvPr name="TextBox 3" id="3"/>
          <p:cNvSpPr txBox="true"/>
          <p:nvPr/>
        </p:nvSpPr>
        <p:spPr>
          <a:xfrm rot="0">
            <a:off x="4066813" y="933450"/>
            <a:ext cx="10154375" cy="870799"/>
          </a:xfrm>
          <a:prstGeom prst="rect">
            <a:avLst/>
          </a:prstGeom>
        </p:spPr>
        <p:txBody>
          <a:bodyPr anchor="t" rtlCol="false" tIns="0" lIns="0" bIns="0" rIns="0">
            <a:spAutoFit/>
          </a:bodyPr>
          <a:lstStyle/>
          <a:p>
            <a:pPr algn="ctr">
              <a:lnSpc>
                <a:spcPts val="7128"/>
              </a:lnSpc>
              <a:spcBef>
                <a:spcPct val="0"/>
              </a:spcBef>
            </a:pPr>
            <a:r>
              <a:rPr lang="en-US" b="true" sz="5091">
                <a:solidFill>
                  <a:srgbClr val="000000"/>
                </a:solidFill>
                <a:latin typeface="Open Sauce Bold"/>
                <a:ea typeface="Open Sauce Bold"/>
                <a:cs typeface="Open Sauce Bold"/>
                <a:sym typeface="Open Sauce Bold"/>
              </a:rPr>
              <a:t>WORK REMAINING</a:t>
            </a:r>
          </a:p>
        </p:txBody>
      </p:sp>
      <p:graphicFrame>
        <p:nvGraphicFramePr>
          <p:cNvPr name="Table 4" id="4"/>
          <p:cNvGraphicFramePr>
            <a:graphicFrameLocks noGrp="true"/>
          </p:cNvGraphicFramePr>
          <p:nvPr/>
        </p:nvGraphicFramePr>
        <p:xfrm>
          <a:off x="1571348" y="2559504"/>
          <a:ext cx="15145304" cy="6499711"/>
        </p:xfrm>
        <a:graphic>
          <a:graphicData uri="http://schemas.openxmlformats.org/drawingml/2006/table">
            <a:tbl>
              <a:tblPr/>
              <a:tblGrid>
                <a:gridCol w="5048435"/>
                <a:gridCol w="5048435"/>
                <a:gridCol w="5048435"/>
              </a:tblGrid>
              <a:tr h="1490050">
                <a:tc>
                  <a:txBody>
                    <a:bodyPr anchor="t" rtlCol="false"/>
                    <a:lstStyle/>
                    <a:p>
                      <a:pPr algn="ctr" marL="0" indent="0" lvl="0">
                        <a:lnSpc>
                          <a:spcPts val="4759"/>
                        </a:lnSpc>
                        <a:spcBef>
                          <a:spcPct val="0"/>
                        </a:spcBef>
                        <a:defRPr/>
                      </a:pPr>
                      <a:r>
                        <a:rPr lang="en-US" b="true" sz="3399">
                          <a:solidFill>
                            <a:srgbClr val="000000"/>
                          </a:solidFill>
                          <a:latin typeface="Canva Sans Bold"/>
                          <a:ea typeface="Canva Sans Bold"/>
                          <a:cs typeface="Canva Sans Bold"/>
                          <a:sym typeface="Canva Sans Bold"/>
                        </a:rPr>
                        <a:t>Web UI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spcBef>
                          <a:spcPct val="0"/>
                        </a:spcBef>
                        <a:defRPr/>
                      </a:pPr>
                      <a:r>
                        <a:rPr lang="en-US" b="true" sz="3399">
                          <a:solidFill>
                            <a:srgbClr val="000000"/>
                          </a:solidFill>
                          <a:latin typeface="Canva Sans Bold"/>
                          <a:ea typeface="Canva Sans Bold"/>
                          <a:cs typeface="Canva Sans Bold"/>
                          <a:sym typeface="Canva Sans Bold"/>
                        </a:rPr>
                        <a:t>Chatbot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spcBef>
                          <a:spcPct val="0"/>
                        </a:spcBef>
                        <a:defRPr/>
                      </a:pPr>
                      <a:r>
                        <a:rPr lang="en-US" b="true" sz="3399">
                          <a:solidFill>
                            <a:srgbClr val="000000"/>
                          </a:solidFill>
                          <a:latin typeface="Canva Sans Bold"/>
                          <a:ea typeface="Canva Sans Bold"/>
                          <a:cs typeface="Canva Sans Bold"/>
                          <a:sym typeface="Canva Sans Bold"/>
                        </a:rPr>
                        <a:t>Database and API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5009661">
                <a:tc>
                  <a:txBody>
                    <a:bodyPr anchor="t" rtlCol="false"/>
                    <a:lstStyle/>
                    <a:p>
                      <a:pPr algn="l" marL="690872" indent="-345436" lvl="1">
                        <a:lnSpc>
                          <a:spcPts val="4479"/>
                        </a:lnSpc>
                        <a:buFont typeface="Arial"/>
                        <a:buChar char="•"/>
                        <a:defRPr/>
                      </a:pPr>
                      <a:r>
                        <a:rPr lang="en-US" sz="3199">
                          <a:solidFill>
                            <a:srgbClr val="000000"/>
                          </a:solidFill>
                          <a:latin typeface="Canva Sans"/>
                          <a:ea typeface="Canva Sans"/>
                          <a:cs typeface="Canva Sans"/>
                          <a:sym typeface="Canva Sans"/>
                        </a:rPr>
                        <a:t>Refine Chat Interface </a:t>
                      </a:r>
                      <a:endParaRPr lang="en-US" sz="1100"/>
                    </a:p>
                    <a:p>
                      <a:pPr algn="l" marL="690872" indent="-345436" lvl="1">
                        <a:lnSpc>
                          <a:spcPts val="4479"/>
                        </a:lnSpc>
                        <a:buFont typeface="Arial"/>
                        <a:buChar char="•"/>
                      </a:pPr>
                      <a:r>
                        <a:rPr lang="en-US" sz="3199">
                          <a:solidFill>
                            <a:srgbClr val="000000"/>
                          </a:solidFill>
                          <a:latin typeface="Canva Sans"/>
                          <a:ea typeface="Canva Sans"/>
                          <a:cs typeface="Canva Sans"/>
                          <a:sym typeface="Canva Sans"/>
                        </a:rPr>
                        <a:t>Add Data Visualization part </a:t>
                      </a:r>
                    </a:p>
                    <a:p>
                      <a:pPr algn="l" marL="690872" indent="-345436" lvl="1">
                        <a:lnSpc>
                          <a:spcPts val="4479"/>
                        </a:lnSpc>
                        <a:buFont typeface="Arial"/>
                        <a:buChar char="•"/>
                      </a:pPr>
                      <a:r>
                        <a:rPr lang="en-US" sz="3199">
                          <a:solidFill>
                            <a:srgbClr val="000000"/>
                          </a:solidFill>
                          <a:latin typeface="Canva Sans"/>
                          <a:ea typeface="Canva Sans"/>
                          <a:cs typeface="Canva Sans"/>
                          <a:sym typeface="Canva Sans"/>
                        </a:rPr>
                        <a:t>Add Admin Panel for CRUD operations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90881" indent="-345440" lvl="1">
                        <a:lnSpc>
                          <a:spcPts val="4480"/>
                        </a:lnSpc>
                        <a:buFont typeface="Arial"/>
                        <a:buChar char="•"/>
                        <a:defRPr/>
                      </a:pPr>
                      <a:r>
                        <a:rPr lang="en-US" sz="3200">
                          <a:solidFill>
                            <a:srgbClr val="000000"/>
                          </a:solidFill>
                          <a:latin typeface="Canva Sans"/>
                          <a:ea typeface="Canva Sans"/>
                          <a:cs typeface="Canva Sans"/>
                          <a:sym typeface="Canva Sans"/>
                        </a:rPr>
                        <a:t>Intent and Entity Accuracy Improvement </a:t>
                      </a:r>
                      <a:endParaRPr lang="en-US" sz="1100"/>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Chatbot Response Formatter </a:t>
                      </a:r>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Design and Develop SQL Builder</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734051" indent="-367026" lvl="1">
                        <a:lnSpc>
                          <a:spcPts val="4759"/>
                        </a:lnSpc>
                        <a:buFont typeface="Arial"/>
                        <a:buChar char="•"/>
                        <a:defRPr/>
                      </a:pPr>
                      <a:r>
                        <a:rPr lang="en-US" sz="3399">
                          <a:solidFill>
                            <a:srgbClr val="000000"/>
                          </a:solidFill>
                          <a:latin typeface="Canva Sans"/>
                          <a:ea typeface="Canva Sans"/>
                          <a:cs typeface="Canva Sans"/>
                          <a:sym typeface="Canva Sans"/>
                        </a:rPr>
                        <a:t>Chatbot API response to Frontend </a:t>
                      </a:r>
                      <a:endParaRPr lang="en-US" sz="1100"/>
                    </a:p>
                    <a:p>
                      <a:pPr algn="l" marL="734051" indent="-367026" lvl="1">
                        <a:lnSpc>
                          <a:spcPts val="4759"/>
                        </a:lnSpc>
                        <a:buFont typeface="Arial"/>
                        <a:buChar char="•"/>
                      </a:pPr>
                      <a:r>
                        <a:rPr lang="en-US" sz="3399">
                          <a:solidFill>
                            <a:srgbClr val="000000"/>
                          </a:solidFill>
                          <a:latin typeface="Canva Sans"/>
                          <a:ea typeface="Canva Sans"/>
                          <a:cs typeface="Canva Sans"/>
                          <a:sym typeface="Canva Sans"/>
                        </a:rPr>
                        <a:t>Add data entries for every colleges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895350"/>
            <a:ext cx="17259300" cy="1144485"/>
          </a:xfrm>
          <a:prstGeom prst="rect">
            <a:avLst/>
          </a:prstGeom>
        </p:spPr>
        <p:txBody>
          <a:bodyPr anchor="t" rtlCol="false" tIns="0" lIns="0" bIns="0" rIns="0">
            <a:spAutoFit/>
          </a:bodyPr>
          <a:lstStyle/>
          <a:p>
            <a:pPr algn="ctr">
              <a:lnSpc>
                <a:spcPts val="9368"/>
              </a:lnSpc>
              <a:spcBef>
                <a:spcPct val="0"/>
              </a:spcBef>
            </a:pPr>
            <a:r>
              <a:rPr lang="en-US" b="true" sz="6691">
                <a:solidFill>
                  <a:srgbClr val="000000"/>
                </a:solidFill>
                <a:latin typeface="Open Sauce Bold"/>
                <a:ea typeface="Open Sauce Bold"/>
                <a:cs typeface="Open Sauce Bold"/>
                <a:sym typeface="Open Sauce Bold"/>
              </a:rPr>
              <a:t>CONCLUSION </a:t>
            </a:r>
          </a:p>
        </p:txBody>
      </p:sp>
      <p:sp>
        <p:nvSpPr>
          <p:cNvPr name="TextBox 3" id="3"/>
          <p:cNvSpPr txBox="true"/>
          <p:nvPr/>
        </p:nvSpPr>
        <p:spPr>
          <a:xfrm rot="0">
            <a:off x="1028700" y="3745124"/>
            <a:ext cx="16230600" cy="4777953"/>
          </a:xfrm>
          <a:prstGeom prst="rect">
            <a:avLst/>
          </a:prstGeom>
        </p:spPr>
        <p:txBody>
          <a:bodyPr anchor="t" rtlCol="false" tIns="0" lIns="0" bIns="0" rIns="0">
            <a:spAutoFit/>
          </a:bodyPr>
          <a:lstStyle/>
          <a:p>
            <a:pPr algn="ctr">
              <a:lnSpc>
                <a:spcPts val="5448"/>
              </a:lnSpc>
            </a:pPr>
          </a:p>
          <a:p>
            <a:pPr algn="ctr">
              <a:lnSpc>
                <a:spcPts val="5448"/>
              </a:lnSpc>
              <a:spcBef>
                <a:spcPct val="0"/>
              </a:spcBef>
            </a:pPr>
            <a:r>
              <a:rPr lang="en-US" sz="3891">
                <a:solidFill>
                  <a:srgbClr val="000000"/>
                </a:solidFill>
                <a:latin typeface="Open Sauce"/>
                <a:ea typeface="Open Sauce"/>
                <a:cs typeface="Open Sauce"/>
                <a:sym typeface="Open Sauce"/>
              </a:rPr>
              <a:t>The College Recommendation System efficiently interprets user queries and delivers accurate, relevant responses using intent recognition and entity extraction. By automating data retrieval and providing structured results, it simplifies the college search process and enhances the overall user experience.</a:t>
            </a:r>
          </a:p>
          <a:p>
            <a:pPr algn="ctr">
              <a:lnSpc>
                <a:spcPts val="5448"/>
              </a:lnSpc>
              <a:spcBef>
                <a:spcPct val="0"/>
              </a:spcBef>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28</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03627" y="678031"/>
            <a:ext cx="10776937" cy="1792184"/>
          </a:xfrm>
          <a:prstGeom prst="rect">
            <a:avLst/>
          </a:prstGeom>
        </p:spPr>
        <p:txBody>
          <a:bodyPr anchor="t" rtlCol="false" tIns="0" lIns="0" bIns="0" rIns="0">
            <a:spAutoFit/>
          </a:bodyPr>
          <a:lstStyle/>
          <a:p>
            <a:pPr algn="ctr">
              <a:lnSpc>
                <a:spcPts val="7268"/>
              </a:lnSpc>
              <a:spcBef>
                <a:spcPct val="0"/>
              </a:spcBef>
            </a:pPr>
            <a:r>
              <a:rPr lang="en-US" b="true" sz="5191">
                <a:solidFill>
                  <a:srgbClr val="000000"/>
                </a:solidFill>
                <a:latin typeface="Open Sauce Bold"/>
                <a:ea typeface="Open Sauce Bold"/>
                <a:cs typeface="Open Sauce Bold"/>
                <a:sym typeface="Open Sauce Bold"/>
              </a:rPr>
              <a:t> PROBLEM STATEMENT AND SOLUTION</a:t>
            </a:r>
          </a:p>
        </p:txBody>
      </p:sp>
      <p:sp>
        <p:nvSpPr>
          <p:cNvPr name="TextBox 3" id="3"/>
          <p:cNvSpPr txBox="true"/>
          <p:nvPr/>
        </p:nvSpPr>
        <p:spPr>
          <a:xfrm rot="0">
            <a:off x="1028700" y="3945446"/>
            <a:ext cx="7847909" cy="5427155"/>
          </a:xfrm>
          <a:prstGeom prst="rect">
            <a:avLst/>
          </a:prstGeom>
        </p:spPr>
        <p:txBody>
          <a:bodyPr anchor="t" rtlCol="false" tIns="0" lIns="0" bIns="0" rIns="0">
            <a:spAutoFit/>
          </a:bodyPr>
          <a:lstStyle/>
          <a:p>
            <a:pPr algn="l">
              <a:lnSpc>
                <a:spcPts val="4840"/>
              </a:lnSpc>
            </a:pPr>
            <a:r>
              <a:rPr lang="en-US" sz="3457" u="sng">
                <a:solidFill>
                  <a:srgbClr val="000000"/>
                </a:solidFill>
                <a:latin typeface="Open Sauce"/>
                <a:ea typeface="Open Sauce"/>
                <a:cs typeface="Open Sauce"/>
                <a:sym typeface="Open Sauce"/>
              </a:rPr>
              <a:t>Problem Statement : </a:t>
            </a:r>
          </a:p>
          <a:p>
            <a:pPr algn="l">
              <a:lnSpc>
                <a:spcPts val="4840"/>
              </a:lnSpc>
            </a:pPr>
            <a:r>
              <a:rPr lang="en-US" sz="3457">
                <a:solidFill>
                  <a:srgbClr val="000000"/>
                </a:solidFill>
                <a:latin typeface="Open Sauce"/>
                <a:ea typeface="Open Sauce"/>
                <a:cs typeface="Open Sauce"/>
                <a:sym typeface="Open Sauce"/>
              </a:rPr>
              <a:t>Choosing the right </a:t>
            </a:r>
            <a:r>
              <a:rPr lang="en-US" sz="3457">
                <a:solidFill>
                  <a:srgbClr val="000000"/>
                </a:solidFill>
                <a:latin typeface="Open Sauce"/>
                <a:ea typeface="Open Sauce"/>
                <a:cs typeface="Open Sauce"/>
                <a:sym typeface="Open Sauce"/>
              </a:rPr>
              <a:t>college is challenging for students due to scattered, unreliable information and limited access to effective, user-friendly guidance platforms.</a:t>
            </a:r>
          </a:p>
          <a:p>
            <a:pPr algn="l">
              <a:lnSpc>
                <a:spcPts val="4560"/>
              </a:lnSpc>
            </a:pPr>
          </a:p>
          <a:p>
            <a:pPr algn="l">
              <a:lnSpc>
                <a:spcPts val="4840"/>
              </a:lnSpc>
            </a:pPr>
          </a:p>
          <a:p>
            <a:pPr algn="ctr">
              <a:lnSpc>
                <a:spcPts val="4840"/>
              </a:lnSpc>
              <a:spcBef>
                <a:spcPct val="0"/>
              </a:spcBef>
            </a:pPr>
          </a:p>
        </p:txBody>
      </p:sp>
      <p:sp>
        <p:nvSpPr>
          <p:cNvPr name="TextBox 4" id="4"/>
          <p:cNvSpPr txBox="true"/>
          <p:nvPr/>
        </p:nvSpPr>
        <p:spPr>
          <a:xfrm rot="0">
            <a:off x="9951066" y="3945446"/>
            <a:ext cx="7308234" cy="4665155"/>
          </a:xfrm>
          <a:prstGeom prst="rect">
            <a:avLst/>
          </a:prstGeom>
        </p:spPr>
        <p:txBody>
          <a:bodyPr anchor="t" rtlCol="false" tIns="0" lIns="0" bIns="0" rIns="0">
            <a:spAutoFit/>
          </a:bodyPr>
          <a:lstStyle/>
          <a:p>
            <a:pPr algn="l">
              <a:lnSpc>
                <a:spcPts val="4840"/>
              </a:lnSpc>
            </a:pPr>
            <a:r>
              <a:rPr lang="en-US" sz="3457" u="sng">
                <a:solidFill>
                  <a:srgbClr val="000000"/>
                </a:solidFill>
                <a:latin typeface="Open Sauce"/>
                <a:ea typeface="Open Sauce"/>
                <a:cs typeface="Open Sauce"/>
                <a:sym typeface="Open Sauce"/>
              </a:rPr>
              <a:t>Solution : </a:t>
            </a:r>
          </a:p>
          <a:p>
            <a:pPr algn="l">
              <a:lnSpc>
                <a:spcPts val="4840"/>
              </a:lnSpc>
            </a:pPr>
            <a:r>
              <a:rPr lang="en-US" sz="3457">
                <a:solidFill>
                  <a:srgbClr val="000000"/>
                </a:solidFill>
                <a:latin typeface="Open Sauce"/>
                <a:ea typeface="Open Sauce"/>
                <a:cs typeface="Open Sauce"/>
                <a:sym typeface="Open Sauce"/>
              </a:rPr>
              <a:t>College Recommendation System</a:t>
            </a:r>
          </a:p>
          <a:p>
            <a:pPr algn="l">
              <a:lnSpc>
                <a:spcPts val="4560"/>
              </a:lnSpc>
            </a:pPr>
          </a:p>
          <a:p>
            <a:pPr algn="l">
              <a:lnSpc>
                <a:spcPts val="4560"/>
              </a:lnSpc>
            </a:pPr>
            <a:r>
              <a:rPr lang="en-US" sz="3257">
                <a:solidFill>
                  <a:srgbClr val="000000"/>
                </a:solidFill>
                <a:latin typeface="Open Sauce"/>
                <a:ea typeface="Open Sauce"/>
                <a:cs typeface="Open Sauce"/>
                <a:sym typeface="Open Sauce"/>
              </a:rPr>
              <a:t>This system solves the problem by allowing users to explore colleges through a web-based chatbot interface.</a:t>
            </a:r>
          </a:p>
          <a:p>
            <a:pPr algn="l">
              <a:lnSpc>
                <a:spcPts val="484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28582" y="933450"/>
            <a:ext cx="3830836"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uce Bold"/>
                <a:ea typeface="Open Sauce Bold"/>
                <a:cs typeface="Open Sauce Bold"/>
                <a:sym typeface="Open Sauce Bold"/>
              </a:rPr>
              <a:t>OBJECTIVE </a:t>
            </a:r>
          </a:p>
        </p:txBody>
      </p:sp>
      <p:sp>
        <p:nvSpPr>
          <p:cNvPr name="TextBox 3" id="3"/>
          <p:cNvSpPr txBox="true"/>
          <p:nvPr/>
        </p:nvSpPr>
        <p:spPr>
          <a:xfrm rot="0">
            <a:off x="2543634" y="4429128"/>
            <a:ext cx="13200731" cy="1439885"/>
          </a:xfrm>
          <a:prstGeom prst="rect">
            <a:avLst/>
          </a:prstGeom>
        </p:spPr>
        <p:txBody>
          <a:bodyPr anchor="t" rtlCol="false" tIns="0" lIns="0" bIns="0" rIns="0">
            <a:spAutoFit/>
          </a:bodyPr>
          <a:lstStyle/>
          <a:p>
            <a:pPr algn="ctr">
              <a:lnSpc>
                <a:spcPts val="3838"/>
              </a:lnSpc>
              <a:spcBef>
                <a:spcPct val="0"/>
              </a:spcBef>
            </a:pPr>
            <a:r>
              <a:rPr lang="en-US" sz="2741">
                <a:solidFill>
                  <a:srgbClr val="000000"/>
                </a:solidFill>
                <a:latin typeface="Open Sauce"/>
                <a:ea typeface="Open Sauce"/>
                <a:cs typeface="Open Sauce"/>
                <a:sym typeface="Open Sauce"/>
              </a:rPr>
              <a:t>To develop a conversational system capable of automating admission-related query handling through natural language understanding and intelligent response generation.</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99391" y="2284190"/>
            <a:ext cx="1781657" cy="2195703"/>
          </a:xfrm>
          <a:custGeom>
            <a:avLst/>
            <a:gdLst/>
            <a:ahLst/>
            <a:cxnLst/>
            <a:rect r="r" b="b" t="t" l="l"/>
            <a:pathLst>
              <a:path h="2195703" w="1781657">
                <a:moveTo>
                  <a:pt x="0" y="0"/>
                </a:moveTo>
                <a:lnTo>
                  <a:pt x="1781656" y="0"/>
                </a:lnTo>
                <a:lnTo>
                  <a:pt x="1781656" y="2195704"/>
                </a:lnTo>
                <a:lnTo>
                  <a:pt x="0" y="2195704"/>
                </a:lnTo>
                <a:lnTo>
                  <a:pt x="0" y="0"/>
                </a:lnTo>
                <a:close/>
              </a:path>
            </a:pathLst>
          </a:custGeom>
          <a:blipFill>
            <a:blip r:embed="rId2"/>
            <a:stretch>
              <a:fillRect l="0" t="0" r="0" b="0"/>
            </a:stretch>
          </a:blipFill>
        </p:spPr>
      </p:sp>
      <p:sp>
        <p:nvSpPr>
          <p:cNvPr name="Freeform 3" id="3"/>
          <p:cNvSpPr/>
          <p:nvPr/>
        </p:nvSpPr>
        <p:spPr>
          <a:xfrm flipH="false" flipV="false" rot="0">
            <a:off x="6354993" y="8134370"/>
            <a:ext cx="3182217" cy="1366247"/>
          </a:xfrm>
          <a:custGeom>
            <a:avLst/>
            <a:gdLst/>
            <a:ahLst/>
            <a:cxnLst/>
            <a:rect r="r" b="b" t="t" l="l"/>
            <a:pathLst>
              <a:path h="1366247" w="3182217">
                <a:moveTo>
                  <a:pt x="0" y="0"/>
                </a:moveTo>
                <a:lnTo>
                  <a:pt x="3182217" y="0"/>
                </a:lnTo>
                <a:lnTo>
                  <a:pt x="3182217" y="1366247"/>
                </a:lnTo>
                <a:lnTo>
                  <a:pt x="0" y="1366247"/>
                </a:lnTo>
                <a:lnTo>
                  <a:pt x="0" y="0"/>
                </a:lnTo>
                <a:close/>
              </a:path>
            </a:pathLst>
          </a:custGeom>
          <a:blipFill>
            <a:blip r:embed="rId3"/>
            <a:stretch>
              <a:fillRect l="0" t="0" r="0" b="0"/>
            </a:stretch>
          </a:blipFill>
        </p:spPr>
      </p:sp>
      <p:sp>
        <p:nvSpPr>
          <p:cNvPr name="Freeform 4" id="4"/>
          <p:cNvSpPr/>
          <p:nvPr/>
        </p:nvSpPr>
        <p:spPr>
          <a:xfrm flipH="false" flipV="false" rot="0">
            <a:off x="10991356" y="8134370"/>
            <a:ext cx="3310468" cy="1219646"/>
          </a:xfrm>
          <a:custGeom>
            <a:avLst/>
            <a:gdLst/>
            <a:ahLst/>
            <a:cxnLst/>
            <a:rect r="r" b="b" t="t" l="l"/>
            <a:pathLst>
              <a:path h="1219646" w="3310468">
                <a:moveTo>
                  <a:pt x="0" y="0"/>
                </a:moveTo>
                <a:lnTo>
                  <a:pt x="3310468" y="0"/>
                </a:lnTo>
                <a:lnTo>
                  <a:pt x="3310468" y="1219647"/>
                </a:lnTo>
                <a:lnTo>
                  <a:pt x="0" y="1219647"/>
                </a:lnTo>
                <a:lnTo>
                  <a:pt x="0" y="0"/>
                </a:lnTo>
                <a:close/>
              </a:path>
            </a:pathLst>
          </a:custGeom>
          <a:blipFill>
            <a:blip r:embed="rId4"/>
            <a:stretch>
              <a:fillRect l="0" t="0" r="0" b="0"/>
            </a:stretch>
          </a:blipFill>
        </p:spPr>
      </p:sp>
      <p:sp>
        <p:nvSpPr>
          <p:cNvPr name="AutoShape 5" id="5"/>
          <p:cNvSpPr/>
          <p:nvPr/>
        </p:nvSpPr>
        <p:spPr>
          <a:xfrm>
            <a:off x="153" y="7639071"/>
            <a:ext cx="7105264" cy="19050"/>
          </a:xfrm>
          <a:prstGeom prst="line">
            <a:avLst/>
          </a:prstGeom>
          <a:ln cap="flat" w="114300">
            <a:solidFill>
              <a:srgbClr val="000000"/>
            </a:solidFill>
            <a:prstDash val="solid"/>
            <a:headEnd type="none" len="sm" w="sm"/>
            <a:tailEnd type="none" len="sm" w="sm"/>
          </a:ln>
        </p:spPr>
      </p:sp>
      <p:sp>
        <p:nvSpPr>
          <p:cNvPr name="AutoShape 6" id="6"/>
          <p:cNvSpPr/>
          <p:nvPr/>
        </p:nvSpPr>
        <p:spPr>
          <a:xfrm>
            <a:off x="11690921" y="7639071"/>
            <a:ext cx="7105264" cy="19050"/>
          </a:xfrm>
          <a:prstGeom prst="line">
            <a:avLst/>
          </a:prstGeom>
          <a:ln cap="flat" w="114300">
            <a:solidFill>
              <a:srgbClr val="000000"/>
            </a:solidFill>
            <a:prstDash val="solid"/>
            <a:headEnd type="none" len="sm" w="sm"/>
            <a:tailEnd type="none" len="sm" w="sm"/>
          </a:ln>
        </p:spPr>
      </p:sp>
      <p:sp>
        <p:nvSpPr>
          <p:cNvPr name="Freeform 7" id="7"/>
          <p:cNvSpPr/>
          <p:nvPr/>
        </p:nvSpPr>
        <p:spPr>
          <a:xfrm flipH="false" flipV="false" rot="0">
            <a:off x="7012332" y="2316208"/>
            <a:ext cx="2131668" cy="2131668"/>
          </a:xfrm>
          <a:custGeom>
            <a:avLst/>
            <a:gdLst/>
            <a:ahLst/>
            <a:cxnLst/>
            <a:rect r="r" b="b" t="t" l="l"/>
            <a:pathLst>
              <a:path h="2131668" w="2131668">
                <a:moveTo>
                  <a:pt x="0" y="0"/>
                </a:moveTo>
                <a:lnTo>
                  <a:pt x="2131668" y="0"/>
                </a:lnTo>
                <a:lnTo>
                  <a:pt x="2131668" y="2131668"/>
                </a:lnTo>
                <a:lnTo>
                  <a:pt x="0" y="2131668"/>
                </a:lnTo>
                <a:lnTo>
                  <a:pt x="0" y="0"/>
                </a:lnTo>
                <a:close/>
              </a:path>
            </a:pathLst>
          </a:custGeom>
          <a:blipFill>
            <a:blip r:embed="rId5"/>
            <a:stretch>
              <a:fillRect l="0" t="0" r="0" b="0"/>
            </a:stretch>
          </a:blipFill>
        </p:spPr>
      </p:sp>
      <p:sp>
        <p:nvSpPr>
          <p:cNvPr name="Freeform 8" id="8"/>
          <p:cNvSpPr/>
          <p:nvPr/>
        </p:nvSpPr>
        <p:spPr>
          <a:xfrm flipH="false" flipV="false" rot="0">
            <a:off x="9703288" y="2541083"/>
            <a:ext cx="1906793" cy="1906793"/>
          </a:xfrm>
          <a:custGeom>
            <a:avLst/>
            <a:gdLst/>
            <a:ahLst/>
            <a:cxnLst/>
            <a:rect r="r" b="b" t="t" l="l"/>
            <a:pathLst>
              <a:path h="1906793" w="1906793">
                <a:moveTo>
                  <a:pt x="0" y="0"/>
                </a:moveTo>
                <a:lnTo>
                  <a:pt x="1906793" y="0"/>
                </a:lnTo>
                <a:lnTo>
                  <a:pt x="1906793" y="1906793"/>
                </a:lnTo>
                <a:lnTo>
                  <a:pt x="0" y="1906793"/>
                </a:lnTo>
                <a:lnTo>
                  <a:pt x="0" y="0"/>
                </a:lnTo>
                <a:close/>
              </a:path>
            </a:pathLst>
          </a:custGeom>
          <a:blipFill>
            <a:blip r:embed="rId6"/>
            <a:stretch>
              <a:fillRect l="0" t="0" r="0" b="0"/>
            </a:stretch>
          </a:blipFill>
        </p:spPr>
      </p:sp>
      <p:sp>
        <p:nvSpPr>
          <p:cNvPr name="Freeform 9" id="9"/>
          <p:cNvSpPr/>
          <p:nvPr/>
        </p:nvSpPr>
        <p:spPr>
          <a:xfrm flipH="false" flipV="false" rot="0">
            <a:off x="7131900" y="4750731"/>
            <a:ext cx="2105185" cy="2105185"/>
          </a:xfrm>
          <a:custGeom>
            <a:avLst/>
            <a:gdLst/>
            <a:ahLst/>
            <a:cxnLst/>
            <a:rect r="r" b="b" t="t" l="l"/>
            <a:pathLst>
              <a:path h="2105185" w="2105185">
                <a:moveTo>
                  <a:pt x="0" y="0"/>
                </a:moveTo>
                <a:lnTo>
                  <a:pt x="2105185" y="0"/>
                </a:lnTo>
                <a:lnTo>
                  <a:pt x="2105185" y="2105185"/>
                </a:lnTo>
                <a:lnTo>
                  <a:pt x="0" y="2105185"/>
                </a:lnTo>
                <a:lnTo>
                  <a:pt x="0" y="0"/>
                </a:lnTo>
                <a:close/>
              </a:path>
            </a:pathLst>
          </a:custGeom>
          <a:blipFill>
            <a:blip r:embed="rId7"/>
            <a:stretch>
              <a:fillRect l="0" t="0" r="0" b="0"/>
            </a:stretch>
          </a:blipFill>
        </p:spPr>
      </p:sp>
      <p:sp>
        <p:nvSpPr>
          <p:cNvPr name="Freeform 10" id="10"/>
          <p:cNvSpPr/>
          <p:nvPr/>
        </p:nvSpPr>
        <p:spPr>
          <a:xfrm flipH="false" flipV="false" rot="0">
            <a:off x="9703288" y="4773191"/>
            <a:ext cx="2060264" cy="2060264"/>
          </a:xfrm>
          <a:custGeom>
            <a:avLst/>
            <a:gdLst/>
            <a:ahLst/>
            <a:cxnLst/>
            <a:rect r="r" b="b" t="t" l="l"/>
            <a:pathLst>
              <a:path h="2060264" w="2060264">
                <a:moveTo>
                  <a:pt x="0" y="0"/>
                </a:moveTo>
                <a:lnTo>
                  <a:pt x="2060264" y="0"/>
                </a:lnTo>
                <a:lnTo>
                  <a:pt x="2060264" y="2060264"/>
                </a:lnTo>
                <a:lnTo>
                  <a:pt x="0" y="2060264"/>
                </a:lnTo>
                <a:lnTo>
                  <a:pt x="0" y="0"/>
                </a:lnTo>
                <a:close/>
              </a:path>
            </a:pathLst>
          </a:custGeom>
          <a:blipFill>
            <a:blip r:embed="rId8"/>
            <a:stretch>
              <a:fillRect l="0" t="0" r="0" b="0"/>
            </a:stretch>
          </a:blipFill>
        </p:spPr>
      </p:sp>
      <p:sp>
        <p:nvSpPr>
          <p:cNvPr name="Freeform 11" id="11"/>
          <p:cNvSpPr/>
          <p:nvPr/>
        </p:nvSpPr>
        <p:spPr>
          <a:xfrm flipH="false" flipV="false" rot="0">
            <a:off x="12278614" y="4810245"/>
            <a:ext cx="2023210" cy="2023210"/>
          </a:xfrm>
          <a:custGeom>
            <a:avLst/>
            <a:gdLst/>
            <a:ahLst/>
            <a:cxnLst/>
            <a:rect r="r" b="b" t="t" l="l"/>
            <a:pathLst>
              <a:path h="2023210" w="2023210">
                <a:moveTo>
                  <a:pt x="0" y="0"/>
                </a:moveTo>
                <a:lnTo>
                  <a:pt x="2023210" y="0"/>
                </a:lnTo>
                <a:lnTo>
                  <a:pt x="2023210" y="2023210"/>
                </a:lnTo>
                <a:lnTo>
                  <a:pt x="0" y="2023210"/>
                </a:lnTo>
                <a:lnTo>
                  <a:pt x="0" y="0"/>
                </a:lnTo>
                <a:close/>
              </a:path>
            </a:pathLst>
          </a:custGeom>
          <a:blipFill>
            <a:blip r:embed="rId9"/>
            <a:stretch>
              <a:fillRect l="0" t="0" r="0" b="0"/>
            </a:stretch>
          </a:blipFill>
        </p:spPr>
      </p:sp>
      <p:sp>
        <p:nvSpPr>
          <p:cNvPr name="TextBox 12" id="12"/>
          <p:cNvSpPr txBox="true"/>
          <p:nvPr/>
        </p:nvSpPr>
        <p:spPr>
          <a:xfrm rot="0">
            <a:off x="4150263" y="775880"/>
            <a:ext cx="10147697" cy="887096"/>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uce Bold"/>
                <a:ea typeface="Open Sauce Bold"/>
                <a:cs typeface="Open Sauce Bold"/>
                <a:sym typeface="Open Sauce Bold"/>
              </a:rPr>
              <a:t>IMPLEMENTATION ELEMENTS :</a:t>
            </a:r>
          </a:p>
        </p:txBody>
      </p:sp>
      <p:sp>
        <p:nvSpPr>
          <p:cNvPr name="TextBox 13" id="13"/>
          <p:cNvSpPr txBox="true"/>
          <p:nvPr/>
        </p:nvSpPr>
        <p:spPr>
          <a:xfrm rot="0">
            <a:off x="1237935" y="3911844"/>
            <a:ext cx="3497818" cy="138430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Open Sauce Bold"/>
                <a:ea typeface="Open Sauce Bold"/>
                <a:cs typeface="Open Sauce Bold"/>
                <a:sym typeface="Open Sauce Bold"/>
              </a:rPr>
              <a:t>LANGUAGES/</a:t>
            </a:r>
          </a:p>
          <a:p>
            <a:pPr algn="ctr">
              <a:lnSpc>
                <a:spcPts val="5599"/>
              </a:lnSpc>
              <a:spcBef>
                <a:spcPct val="0"/>
              </a:spcBef>
            </a:pPr>
            <a:r>
              <a:rPr lang="en-US" b="true" sz="3999">
                <a:solidFill>
                  <a:srgbClr val="000000"/>
                </a:solidFill>
                <a:latin typeface="Open Sauce Bold"/>
                <a:ea typeface="Open Sauce Bold"/>
                <a:cs typeface="Open Sauce Bold"/>
                <a:sym typeface="Open Sauce Bold"/>
              </a:rPr>
              <a:t>STACK:</a:t>
            </a:r>
          </a:p>
        </p:txBody>
      </p:sp>
      <p:sp>
        <p:nvSpPr>
          <p:cNvPr name="TextBox 14" id="14"/>
          <p:cNvSpPr txBox="true"/>
          <p:nvPr/>
        </p:nvSpPr>
        <p:spPr>
          <a:xfrm rot="0">
            <a:off x="2033927" y="8437319"/>
            <a:ext cx="1905834"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Open Sauce Bold"/>
                <a:ea typeface="Open Sauce Bold"/>
                <a:cs typeface="Open Sauce Bold"/>
                <a:sym typeface="Open Sauce Bold"/>
              </a:rPr>
              <a:t>TOOLS:</a:t>
            </a: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12895" y="1028700"/>
            <a:ext cx="11062211" cy="6659070"/>
          </a:xfrm>
          <a:custGeom>
            <a:avLst/>
            <a:gdLst/>
            <a:ahLst/>
            <a:cxnLst/>
            <a:rect r="r" b="b" t="t" l="l"/>
            <a:pathLst>
              <a:path h="6659070" w="11062211">
                <a:moveTo>
                  <a:pt x="0" y="0"/>
                </a:moveTo>
                <a:lnTo>
                  <a:pt x="11062210" y="0"/>
                </a:lnTo>
                <a:lnTo>
                  <a:pt x="11062210" y="6659070"/>
                </a:lnTo>
                <a:lnTo>
                  <a:pt x="0" y="6659070"/>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name="TextBox 4" id="4"/>
          <p:cNvSpPr txBox="true"/>
          <p:nvPr/>
        </p:nvSpPr>
        <p:spPr>
          <a:xfrm rot="0">
            <a:off x="6689725" y="9201150"/>
            <a:ext cx="4908550" cy="497030"/>
          </a:xfrm>
          <a:prstGeom prst="rect">
            <a:avLst/>
          </a:prstGeom>
        </p:spPr>
        <p:txBody>
          <a:bodyPr anchor="t" rtlCol="false" tIns="0" lIns="0" bIns="0" rIns="0">
            <a:spAutoFit/>
          </a:bodyPr>
          <a:lstStyle/>
          <a:p>
            <a:pPr algn="ctr">
              <a:lnSpc>
                <a:spcPts val="4104"/>
              </a:lnSpc>
              <a:spcBef>
                <a:spcPct val="0"/>
              </a:spcBef>
            </a:pPr>
            <a:r>
              <a:rPr lang="en-US" sz="2931">
                <a:solidFill>
                  <a:srgbClr val="000000"/>
                </a:solidFill>
                <a:latin typeface="Canva Sans"/>
                <a:ea typeface="Canva Sans"/>
                <a:cs typeface="Canva Sans"/>
                <a:sym typeface="Canva Sans"/>
              </a:rPr>
              <a:t>Figure : Working of Chatbot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74246" y="4471562"/>
            <a:ext cx="6539508" cy="1087970"/>
          </a:xfrm>
          <a:prstGeom prst="rect">
            <a:avLst/>
          </a:prstGeom>
        </p:spPr>
        <p:txBody>
          <a:bodyPr anchor="t" rtlCol="false" tIns="0" lIns="0" bIns="0" rIns="0">
            <a:spAutoFit/>
          </a:bodyPr>
          <a:lstStyle/>
          <a:p>
            <a:pPr algn="ctr">
              <a:lnSpc>
                <a:spcPts val="8808"/>
              </a:lnSpc>
              <a:spcBef>
                <a:spcPct val="0"/>
              </a:spcBef>
            </a:pPr>
            <a:r>
              <a:rPr lang="en-US" b="true" sz="6291">
                <a:solidFill>
                  <a:srgbClr val="000000"/>
                </a:solidFill>
                <a:latin typeface="Open Sauce Bold"/>
                <a:ea typeface="Open Sauce Bold"/>
                <a:cs typeface="Open Sauce Bold"/>
                <a:sym typeface="Open Sauce Bold"/>
              </a:rPr>
              <a:t>METHODOLOGY</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99708" y="4481087"/>
            <a:ext cx="16288584" cy="1045424"/>
          </a:xfrm>
          <a:prstGeom prst="rect">
            <a:avLst/>
          </a:prstGeom>
        </p:spPr>
        <p:txBody>
          <a:bodyPr anchor="t" rtlCol="false" tIns="0" lIns="0" bIns="0" rIns="0">
            <a:spAutoFit/>
          </a:bodyPr>
          <a:lstStyle/>
          <a:p>
            <a:pPr algn="ctr">
              <a:lnSpc>
                <a:spcPts val="8528"/>
              </a:lnSpc>
              <a:spcBef>
                <a:spcPct val="0"/>
              </a:spcBef>
            </a:pPr>
            <a:r>
              <a:rPr lang="en-US" b="true" sz="6091">
                <a:solidFill>
                  <a:srgbClr val="000000"/>
                </a:solidFill>
                <a:latin typeface="Open Sauce Bold"/>
                <a:ea typeface="Open Sauce Bold"/>
                <a:cs typeface="Open Sauce Bold"/>
                <a:sym typeface="Open Sauce Bold"/>
              </a:rPr>
              <a:t>HOW ARE THE RESPONSES GENERATED ?</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14400"/>
            <a:ext cx="2921794" cy="1019389"/>
          </a:xfrm>
          <a:prstGeom prst="rect">
            <a:avLst/>
          </a:prstGeom>
        </p:spPr>
        <p:txBody>
          <a:bodyPr anchor="t" rtlCol="false" tIns="0" lIns="0" bIns="0" rIns="0">
            <a:spAutoFit/>
          </a:bodyPr>
          <a:lstStyle/>
          <a:p>
            <a:pPr algn="ctr">
              <a:lnSpc>
                <a:spcPts val="8388"/>
              </a:lnSpc>
              <a:spcBef>
                <a:spcPct val="0"/>
              </a:spcBef>
            </a:pPr>
            <a:r>
              <a:rPr lang="en-US" b="true" sz="5991">
                <a:solidFill>
                  <a:srgbClr val="000000"/>
                </a:solidFill>
                <a:latin typeface="Open Sauce Bold"/>
                <a:ea typeface="Open Sauce Bold"/>
                <a:cs typeface="Open Sauce Bold"/>
                <a:sym typeface="Open Sauce Bold"/>
              </a:rPr>
              <a:t>STEP 1 :</a:t>
            </a:r>
          </a:p>
        </p:txBody>
      </p:sp>
      <p:grpSp>
        <p:nvGrpSpPr>
          <p:cNvPr name="Group 3" id="3"/>
          <p:cNvGrpSpPr/>
          <p:nvPr/>
        </p:nvGrpSpPr>
        <p:grpSpPr>
          <a:xfrm rot="0">
            <a:off x="2649045" y="2368774"/>
            <a:ext cx="1616281" cy="904300"/>
            <a:chOff x="0" y="0"/>
            <a:chExt cx="425687" cy="238170"/>
          </a:xfrm>
        </p:grpSpPr>
        <p:sp>
          <p:nvSpPr>
            <p:cNvPr name="Freeform 4" id="4"/>
            <p:cNvSpPr/>
            <p:nvPr/>
          </p:nvSpPr>
          <p:spPr>
            <a:xfrm flipH="false" flipV="false" rot="0">
              <a:off x="0" y="0"/>
              <a:ext cx="425687" cy="238170"/>
            </a:xfrm>
            <a:custGeom>
              <a:avLst/>
              <a:gdLst/>
              <a:ahLst/>
              <a:cxnLst/>
              <a:rect r="r" b="b" t="t" l="l"/>
              <a:pathLst>
                <a:path h="238170" w="425687">
                  <a:moveTo>
                    <a:pt x="0" y="0"/>
                  </a:moveTo>
                  <a:lnTo>
                    <a:pt x="425687" y="0"/>
                  </a:lnTo>
                  <a:lnTo>
                    <a:pt x="425687" y="238170"/>
                  </a:lnTo>
                  <a:lnTo>
                    <a:pt x="0" y="238170"/>
                  </a:lnTo>
                  <a:close/>
                </a:path>
              </a:pathLst>
            </a:custGeom>
            <a:solidFill>
              <a:srgbClr val="FFFFFF"/>
            </a:solidFill>
            <a:ln w="38100" cap="sq">
              <a:solidFill>
                <a:srgbClr val="000000"/>
              </a:solidFill>
              <a:prstDash val="solid"/>
              <a:miter/>
            </a:ln>
          </p:spPr>
        </p:sp>
        <p:sp>
          <p:nvSpPr>
            <p:cNvPr name="TextBox 5" id="5"/>
            <p:cNvSpPr txBox="true"/>
            <p:nvPr/>
          </p:nvSpPr>
          <p:spPr>
            <a:xfrm>
              <a:off x="0" y="-38100"/>
              <a:ext cx="425687" cy="27627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2275638"/>
            <a:ext cx="9552265" cy="870799"/>
          </a:xfrm>
          <a:prstGeom prst="rect">
            <a:avLst/>
          </a:prstGeom>
        </p:spPr>
        <p:txBody>
          <a:bodyPr anchor="t" rtlCol="false" tIns="0" lIns="0" bIns="0" rIns="0">
            <a:spAutoFit/>
          </a:bodyPr>
          <a:lstStyle/>
          <a:p>
            <a:pPr algn="ctr">
              <a:lnSpc>
                <a:spcPts val="7128"/>
              </a:lnSpc>
              <a:spcBef>
                <a:spcPct val="0"/>
              </a:spcBef>
            </a:pPr>
            <a:r>
              <a:rPr lang="en-US" sz="5091">
                <a:solidFill>
                  <a:srgbClr val="000000"/>
                </a:solidFill>
                <a:latin typeface="Open Sauce"/>
                <a:ea typeface="Open Sauce"/>
                <a:cs typeface="Open Sauce"/>
                <a:sym typeface="Open Sauce"/>
              </a:rPr>
              <a:t>User Input in Natural Language</a:t>
            </a:r>
          </a:p>
        </p:txBody>
      </p:sp>
      <p:sp>
        <p:nvSpPr>
          <p:cNvPr name="AutoShape 7" id="7"/>
          <p:cNvSpPr/>
          <p:nvPr/>
        </p:nvSpPr>
        <p:spPr>
          <a:xfrm flipH="true">
            <a:off x="3457186" y="3273074"/>
            <a:ext cx="0" cy="3433593"/>
          </a:xfrm>
          <a:prstGeom prst="line">
            <a:avLst/>
          </a:prstGeom>
          <a:ln cap="flat" w="104775">
            <a:solidFill>
              <a:srgbClr val="F70000"/>
            </a:solidFill>
            <a:prstDash val="solid"/>
            <a:headEnd type="none" len="sm" w="sm"/>
            <a:tailEnd type="none" len="sm" w="sm"/>
          </a:ln>
        </p:spPr>
      </p:sp>
      <p:sp>
        <p:nvSpPr>
          <p:cNvPr name="AutoShape 8" id="8"/>
          <p:cNvSpPr/>
          <p:nvPr/>
        </p:nvSpPr>
        <p:spPr>
          <a:xfrm>
            <a:off x="3501899" y="6706667"/>
            <a:ext cx="3974982" cy="0"/>
          </a:xfrm>
          <a:prstGeom prst="line">
            <a:avLst/>
          </a:prstGeom>
          <a:ln cap="flat" w="104775">
            <a:solidFill>
              <a:srgbClr val="F70000"/>
            </a:solidFill>
            <a:prstDash val="solid"/>
            <a:headEnd type="none" len="sm" w="sm"/>
            <a:tailEnd type="arrow" len="sm" w="med"/>
          </a:ln>
        </p:spPr>
      </p:sp>
      <p:grpSp>
        <p:nvGrpSpPr>
          <p:cNvPr name="Group 9" id="9"/>
          <p:cNvGrpSpPr/>
          <p:nvPr/>
        </p:nvGrpSpPr>
        <p:grpSpPr>
          <a:xfrm rot="0">
            <a:off x="7476882" y="5833188"/>
            <a:ext cx="8201744" cy="1746957"/>
            <a:chOff x="0" y="0"/>
            <a:chExt cx="1671000" cy="355920"/>
          </a:xfrm>
        </p:grpSpPr>
        <p:sp>
          <p:nvSpPr>
            <p:cNvPr name="Freeform 10" id="10"/>
            <p:cNvSpPr/>
            <p:nvPr/>
          </p:nvSpPr>
          <p:spPr>
            <a:xfrm flipH="false" flipV="false" rot="0">
              <a:off x="0" y="0"/>
              <a:ext cx="1671000" cy="355920"/>
            </a:xfrm>
            <a:custGeom>
              <a:avLst/>
              <a:gdLst/>
              <a:ahLst/>
              <a:cxnLst/>
              <a:rect r="r" b="b" t="t" l="l"/>
              <a:pathLst>
                <a:path h="355920" w="1671000">
                  <a:moveTo>
                    <a:pt x="0" y="0"/>
                  </a:moveTo>
                  <a:lnTo>
                    <a:pt x="1671000" y="0"/>
                  </a:lnTo>
                  <a:lnTo>
                    <a:pt x="1671000" y="355920"/>
                  </a:lnTo>
                  <a:lnTo>
                    <a:pt x="0" y="355920"/>
                  </a:lnTo>
                  <a:close/>
                </a:path>
              </a:pathLst>
            </a:custGeom>
            <a:solidFill>
              <a:srgbClr val="FFFFFF"/>
            </a:solidFill>
            <a:ln w="38100" cap="sq">
              <a:solidFill>
                <a:srgbClr val="F70000"/>
              </a:solidFill>
              <a:prstDash val="solid"/>
              <a:miter/>
            </a:ln>
          </p:spPr>
        </p:sp>
        <p:sp>
          <p:nvSpPr>
            <p:cNvPr name="TextBox 11" id="11"/>
            <p:cNvSpPr txBox="true"/>
            <p:nvPr/>
          </p:nvSpPr>
          <p:spPr>
            <a:xfrm>
              <a:off x="0" y="-38100"/>
              <a:ext cx="1671000" cy="39402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7859552" y="5951132"/>
            <a:ext cx="7436402" cy="1434869"/>
          </a:xfrm>
          <a:prstGeom prst="rect">
            <a:avLst/>
          </a:prstGeom>
        </p:spPr>
        <p:txBody>
          <a:bodyPr anchor="t" rtlCol="false" tIns="0" lIns="0" bIns="0" rIns="0">
            <a:spAutoFit/>
          </a:bodyPr>
          <a:lstStyle/>
          <a:p>
            <a:pPr algn="ctr">
              <a:lnSpc>
                <a:spcPts val="5769"/>
              </a:lnSpc>
              <a:spcBef>
                <a:spcPct val="0"/>
              </a:spcBef>
            </a:pPr>
            <a:r>
              <a:rPr lang="en-US" sz="4120">
                <a:solidFill>
                  <a:srgbClr val="000000"/>
                </a:solidFill>
                <a:latin typeface="Open Sauce"/>
                <a:ea typeface="Open Sauce"/>
                <a:cs typeface="Open Sauce"/>
                <a:sym typeface="Open Sauce"/>
              </a:rPr>
              <a:t>Where is Sagarmatha Engineering College? </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DAGvorEBHb4</dc:identifier>
  <dcterms:modified xsi:type="dcterms:W3CDTF">2011-08-01T06:04:30Z</dcterms:modified>
  <cp:revision>1</cp:revision>
  <dc:title>MidTerm Defense</dc:title>
</cp:coreProperties>
</file>