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4"/>
  </p:notesMasterIdLst>
  <p:sldIdLst>
    <p:sldId id="256" r:id="rId2"/>
    <p:sldId id="259" r:id="rId3"/>
    <p:sldId id="279" r:id="rId4"/>
    <p:sldId id="258" r:id="rId5"/>
    <p:sldId id="260" r:id="rId6"/>
    <p:sldId id="261" r:id="rId7"/>
    <p:sldId id="262" r:id="rId8"/>
    <p:sldId id="266" r:id="rId9"/>
    <p:sldId id="278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5" r:id="rId23"/>
    <p:sldId id="284" r:id="rId24"/>
    <p:sldId id="280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8BD8-31E5-4A27-8ED2-EF4D7DA4407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95CF1-7029-48F1-BEF6-4060BF28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DD66-AA0D-4162-9735-6B231BFC7402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F61C-D2EC-4F03-B689-7409237A1431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72EE-D1E7-4D6E-A513-6952A80EF42F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C7A7-BCDF-4AC5-961F-30FF0015E199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3D7F97D-E9AC-44C4-BC52-565E044D0CF9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5CAC-2D64-42FC-8066-516D99D1A3DD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A64F-8A9D-41C8-8CCC-960AAEDD67F8}" type="datetime1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016B-FFD8-4736-B6D2-E4EE5E003168}" type="datetime1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89A9-A52B-400A-A3F5-FE3F506BEFDC}" type="datetime1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E475-3DFB-4565-96D9-7D5102151254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62D-63F5-47AF-8CB5-FFD9E288D117}" type="datetime1">
              <a:rPr lang="en-US" smtClean="0"/>
              <a:t>5/31/2016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B14C9B-6411-4999-B52A-5C016A67588E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8.wdp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10.wdp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1.png"/><Relationship Id="rId4" Type="http://schemas.microsoft.com/office/2007/relationships/hdphoto" Target="../media/hdphoto10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Timken-Tapered-Roller-Bearing-Catalog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8200" dirty="0" smtClean="0"/>
              <a:t>CHAPTER-6</a:t>
            </a:r>
            <a:r>
              <a:rPr lang="en-US" sz="8200" dirty="0"/>
              <a:t/>
            </a:r>
            <a:br>
              <a:rPr lang="en-US" sz="8200" dirty="0"/>
            </a:br>
            <a:r>
              <a:rPr lang="en-US" sz="8200" dirty="0" smtClean="0"/>
              <a:t>Rolling Contact bearing</a:t>
            </a:r>
            <a:endParaRPr lang="en-US" sz="8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371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Tribhuwan </a:t>
            </a:r>
            <a:r>
              <a:rPr lang="en-US" dirty="0"/>
              <a:t>U</a:t>
            </a:r>
            <a:r>
              <a:rPr lang="en-US" dirty="0" smtClean="0"/>
              <a:t>niversity</a:t>
            </a:r>
          </a:p>
          <a:p>
            <a:pPr algn="ctr"/>
            <a:r>
              <a:rPr lang="en-US" dirty="0" smtClean="0"/>
              <a:t>Institute of Engineering</a:t>
            </a:r>
          </a:p>
          <a:p>
            <a:pPr algn="ctr"/>
            <a:r>
              <a:rPr lang="en-US" dirty="0" smtClean="0"/>
              <a:t>Pulchowk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37818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Select a </a:t>
            </a:r>
            <a:r>
              <a:rPr lang="en-US" sz="30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single-row, deep-groove ball </a:t>
            </a:r>
            <a:r>
              <a:rPr lang="en-US" sz="30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bearing to carry a </a:t>
            </a:r>
            <a:r>
              <a:rPr lang="en-US" sz="3000" b="1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radial load of </a:t>
            </a:r>
            <a:r>
              <a:rPr lang="en-US" sz="3000" b="1" i="1" dirty="0">
                <a:latin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3000" b="1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kN</a:t>
            </a:r>
            <a:r>
              <a:rPr lang="en-US" sz="30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and a </a:t>
            </a:r>
            <a:r>
              <a:rPr lang="en-US" sz="3000" b="1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thrust load of </a:t>
            </a:r>
            <a:r>
              <a:rPr lang="en-US" sz="3000" b="1" i="1" dirty="0"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kN</a:t>
            </a:r>
            <a:r>
              <a:rPr lang="en-US" sz="30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The shaft is to rotate at </a:t>
            </a:r>
            <a:r>
              <a:rPr lang="en-US" sz="3000" b="1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1150 rpm</a:t>
            </a:r>
            <a:r>
              <a:rPr lang="en-US" sz="30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, and a </a:t>
            </a:r>
            <a:r>
              <a:rPr lang="en-US" sz="3000" b="1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design life of 20 </a:t>
            </a:r>
            <a:r>
              <a:rPr lang="en-US" sz="3000" b="1" i="1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kh</a:t>
            </a:r>
            <a:r>
              <a:rPr lang="en-US" sz="3000" b="1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is desired.</a:t>
            </a:r>
            <a:endParaRPr lang="en-US" sz="3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General procedure: Radial and Thrust Loads combined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Assume a value of </a:t>
                </a:r>
                <a:r>
                  <a:rPr lang="en-US" sz="18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from </a:t>
                </a:r>
                <a:r>
                  <a:rPr lang="en-US" sz="18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Table 2-3 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Design Data Handbook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). The value </a:t>
                </a:r>
                <a:r>
                  <a:rPr lang="en-US" sz="18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Y = 1.5 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is reasonable, being at about the middle of the range of possible values such that </a:t>
                </a:r>
                <a:r>
                  <a:rPr lang="en-US" sz="18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X = 0.56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Compute equivalent radial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𝑿𝑽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𝒀𝑭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(equation 2.2, </a:t>
                </a:r>
                <a:r>
                  <a:rPr lang="en-US" sz="18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Design Data Handbook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from equation 2.1(a) if </a:t>
                </a:r>
                <a:r>
                  <a:rPr lang="en-US" sz="18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reliability = 90% 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or from equation 2.1(b) if </a:t>
                </a:r>
                <a:r>
                  <a:rPr lang="en-US" sz="18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reliability &gt;90%.</a:t>
                </a:r>
              </a:p>
              <a:p>
                <a:pPr marL="34290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Select a bearing having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at least equal to the required value from Table 2-1/Table 2-2 accordingly.</a:t>
                </a:r>
              </a:p>
              <a:p>
                <a:pPr marL="34290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For the selected bearing,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From Table 2-3, determine </a:t>
                </a:r>
                <a:r>
                  <a:rPr lang="en-US" sz="1800" b="1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then determine </a:t>
                </a:r>
                <a:r>
                  <a:rPr lang="en-US" sz="18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from Table 2-3.</a:t>
                </a:r>
              </a:p>
              <a:p>
                <a:pPr marL="34290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If the new value of Y is different from that assumed initially, repeat the process.</a:t>
                </a:r>
              </a:p>
              <a:p>
                <a:pPr marL="34290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use equation 2.2 with Y=0 and proceed as a pure radial load.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200" r="-400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3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Given: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Radial 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000 N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Axial/Thrust </a:t>
                </a:r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2000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Design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life at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𝓛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𝟔𝟎</m:t>
                    </m:r>
                  </m:oMath>
                </a14:m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	=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(20000h)(1150rpm)(60min/h)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rev</a:t>
                </a:r>
                <a:endParaRPr lang="en-US" sz="24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		=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1380 (10</a:t>
                </a:r>
                <a:r>
                  <a:rPr lang="en-US" sz="2400" baseline="300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) rev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For Ball Bearing, </a:t>
                </a:r>
                <a:r>
                  <a:rPr lang="en-US" sz="2400" b="1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Reliability,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90%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Application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(unless otherwise stated)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64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Step-1:	Assume 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Y =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1.5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X =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0.56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Step-2:	Equivalent radial load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𝑋𝑉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			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0.56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7000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1.50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2000</m:t>
                        </m:r>
                      </m:e>
                    </m:d>
                  </m:oMath>
                </a14:m>
                <a:endParaRPr lang="en-US" sz="2400" i="0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6920 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Step-3:	From equation 2.1(a)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×60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×60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77042.87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N = 77.04 kN (approx.)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750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78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Step-4:	From Table 2-1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00" y="2083371"/>
            <a:ext cx="6803066" cy="477462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943968" y="2901798"/>
            <a:ext cx="0" cy="313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53151" y="2388358"/>
            <a:ext cx="941696" cy="204717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98788" y="6127362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866" y="2838734"/>
                <a:ext cx="5356134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Possible Deep-Groove Bearing</a:t>
                </a:r>
              </a:p>
              <a:p>
                <a:pPr algn="just"/>
                <a:endParaRPr lang="en-US" dirty="0">
                  <a:latin typeface="Cambria" panose="020405030504060302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02-85 mm deep groove ball bearing with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=83.2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𝑘𝑁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(&gt;77.04 kN)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Corresponding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=53.0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𝑘𝑁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6" y="2838734"/>
                <a:ext cx="5356134" cy="1892826"/>
              </a:xfrm>
              <a:prstGeom prst="rect">
                <a:avLst/>
              </a:prstGeom>
              <a:blipFill rotWithShape="0">
                <a:blip r:embed="rId4"/>
                <a:stretch>
                  <a:fillRect l="-683" t="-2258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24395" y="6127362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464" y="6127362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6191" y="2727434"/>
            <a:ext cx="8090055" cy="41148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Step-5:	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 2000/53000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0.038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Step-6</a:t>
                </a: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:	From Table 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2-3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i="1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(Determining value of e)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i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Table,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e =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0.23 (approx.)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4"/>
                <a:stretch>
                  <a:fillRect l="-750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6291078" y="3972003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1078" y="4226656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4664" y="3972003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4664" y="4226656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6191" y="2569779"/>
            <a:ext cx="8090055" cy="42724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Step-7:	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i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= 2000/7000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0.286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Computing value of Y from Table 2-3.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i="1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(Using Linear Interpolation)</a:t>
                </a:r>
                <a:endParaRPr lang="en-US" sz="24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=1.99+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1.85−1.99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0.042−0.028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(0.038−0.028)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1.89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4"/>
                <a:stretch>
                  <a:fillRect l="-750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06206" y="4067499"/>
            <a:ext cx="37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06206" y="4319747"/>
            <a:ext cx="37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11128" y="4067499"/>
            <a:ext cx="37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311128" y="4319747"/>
            <a:ext cx="37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35911" y="1766396"/>
                <a:ext cx="35330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0.286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&gt; e (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0.23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911" y="1766396"/>
                <a:ext cx="3533018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518" t="-5882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4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Step-8:	Recomputing Equivalent radial load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𝑋𝑉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			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0.56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7000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1.89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2000</m:t>
                        </m:r>
                      </m:e>
                    </m:d>
                  </m:oMath>
                </a14:m>
                <a:endParaRPr lang="en-US" sz="2400" i="0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7700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N</a:t>
                </a: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Recomputing basic load rating from equation 2.1(a)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×60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×60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85726.894 N = 85.73 kN (approx.)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750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744" y="5886548"/>
            <a:ext cx="1217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Since, the 02-85 mm deep groove ball bearing has C</a:t>
            </a:r>
            <a:r>
              <a:rPr lang="en-US" sz="2000" b="1" baseline="-25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10</a:t>
            </a:r>
            <a:r>
              <a:rPr lang="en-US" sz="2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 value of 83.2 kN, it is not satisfactory at this load.</a:t>
            </a: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Let’s continue with another bearing.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2437" y="2083371"/>
            <a:ext cx="6803066" cy="47746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320005" y="2901798"/>
            <a:ext cx="0" cy="337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29188" y="2388358"/>
            <a:ext cx="941696" cy="204717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74825" y="6332320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00432" y="6332320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55501" y="6332320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3503" y="2593075"/>
                <a:ext cx="5356134" cy="1287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02-90 mm deep groove ball bearing with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=95.6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𝑘𝑁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(&gt;77.04 kN)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Corresponding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=62.0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𝑘𝑁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03" y="2593075"/>
                <a:ext cx="5356134" cy="1287468"/>
              </a:xfrm>
              <a:prstGeom prst="rect">
                <a:avLst/>
              </a:prstGeom>
              <a:blipFill rotWithShape="0">
                <a:blip r:embed="rId4"/>
                <a:stretch>
                  <a:fillRect l="-683" b="-6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537" y="5746168"/>
            <a:ext cx="4421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Repeat the processes again from Step 5. </a:t>
            </a:r>
            <a:endParaRPr lang="en-US" sz="2000" i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6191" y="2727434"/>
            <a:ext cx="8090055" cy="41148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Step-5:	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 2000/62000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0.032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Step-6</a:t>
                </a: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:	From Table 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2-3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i="1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(Determining value of e)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i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Table,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e =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0.225 (approx.)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4"/>
                <a:stretch>
                  <a:fillRect l="-750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6291078" y="3972003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1078" y="4226656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4664" y="3972003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4664" y="4226656"/>
            <a:ext cx="409435" cy="2047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Load/life relationship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relationship between load, F, and life L, for rolling contact bearings is given by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 = 3 for ball bearings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 = 10/3 for roller bearing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299434" y="3389586"/>
            <a:ext cx="35998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Let us assume </a:t>
            </a:r>
            <a:endParaRPr lang="en-US" sz="2000" b="1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anose="02040503050406030204" pitchFamily="18" charset="0"/>
              </a:rPr>
              <a:t>F</a:t>
            </a:r>
            <a:r>
              <a:rPr lang="en-US" sz="2000" baseline="-25000" dirty="0" smtClean="0">
                <a:latin typeface="Cambria" panose="02040503050406030204" pitchFamily="18" charset="0"/>
              </a:rPr>
              <a:t>1</a:t>
            </a:r>
            <a:r>
              <a:rPr lang="en-US" sz="2000" dirty="0" smtClean="0">
                <a:latin typeface="Cambria" panose="02040503050406030204" pitchFamily="18" charset="0"/>
              </a:rPr>
              <a:t> = F</a:t>
            </a:r>
            <a:r>
              <a:rPr lang="en-US" sz="2000" baseline="-25000" dirty="0">
                <a:latin typeface="Cambria" panose="02040503050406030204" pitchFamily="18" charset="0"/>
              </a:rPr>
              <a:t>R</a:t>
            </a:r>
            <a:r>
              <a:rPr lang="en-US" sz="2000" dirty="0" smtClean="0">
                <a:latin typeface="Cambria" panose="02040503050406030204" pitchFamily="18" charset="0"/>
              </a:rPr>
              <a:t> =C</a:t>
            </a:r>
            <a:r>
              <a:rPr lang="en-US" sz="2000" baseline="-25000" dirty="0">
                <a:latin typeface="Cambria" panose="02040503050406030204" pitchFamily="18" charset="0"/>
              </a:rPr>
              <a:t>10</a:t>
            </a:r>
            <a:r>
              <a:rPr lang="en-US" sz="2000" dirty="0" smtClean="0">
                <a:latin typeface="Cambria" panose="02040503050406030204" pitchFamily="18" charset="0"/>
              </a:rPr>
              <a:t>= Rated load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anose="02040503050406030204" pitchFamily="18" charset="0"/>
              </a:rPr>
              <a:t>F</a:t>
            </a:r>
            <a:r>
              <a:rPr lang="en-US" sz="2000" baseline="-25000" dirty="0">
                <a:latin typeface="Cambria" panose="02040503050406030204" pitchFamily="18" charset="0"/>
              </a:rPr>
              <a:t>2</a:t>
            </a:r>
            <a:r>
              <a:rPr lang="en-US" sz="2000" dirty="0" smtClean="0">
                <a:latin typeface="Cambria" panose="02040503050406030204" pitchFamily="18" charset="0"/>
              </a:rPr>
              <a:t> = F</a:t>
            </a:r>
            <a:r>
              <a:rPr lang="en-US" sz="2000" baseline="-25000" dirty="0">
                <a:latin typeface="Cambria" panose="02040503050406030204" pitchFamily="18" charset="0"/>
              </a:rPr>
              <a:t>D</a:t>
            </a:r>
            <a:r>
              <a:rPr lang="en-US" sz="2000" dirty="0" smtClean="0">
                <a:latin typeface="Cambria" panose="02040503050406030204" pitchFamily="18" charset="0"/>
              </a:rPr>
              <a:t> = Design load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anose="02040503050406030204" pitchFamily="18" charset="0"/>
              </a:rPr>
              <a:t>L</a:t>
            </a:r>
            <a:r>
              <a:rPr lang="en-US" sz="2000" baseline="-25000" dirty="0">
                <a:latin typeface="Cambria" panose="02040503050406030204" pitchFamily="18" charset="0"/>
              </a:rPr>
              <a:t>1</a:t>
            </a:r>
            <a:r>
              <a:rPr lang="en-US" sz="2000" dirty="0" smtClean="0">
                <a:latin typeface="Cambria" panose="02040503050406030204" pitchFamily="18" charset="0"/>
              </a:rPr>
              <a:t> = L</a:t>
            </a:r>
            <a:r>
              <a:rPr lang="en-US" sz="2000" baseline="-25000" dirty="0">
                <a:latin typeface="Cambria" panose="02040503050406030204" pitchFamily="18" charset="0"/>
              </a:rPr>
              <a:t>R</a:t>
            </a:r>
            <a:r>
              <a:rPr lang="en-US" sz="2000" dirty="0" smtClean="0">
                <a:latin typeface="Cambria" panose="02040503050406030204" pitchFamily="18" charset="0"/>
              </a:rPr>
              <a:t> = L</a:t>
            </a:r>
            <a:r>
              <a:rPr lang="en-US" sz="2000" baseline="-25000" dirty="0">
                <a:latin typeface="Cambria" panose="02040503050406030204" pitchFamily="18" charset="0"/>
              </a:rPr>
              <a:t>10</a:t>
            </a:r>
            <a:r>
              <a:rPr lang="en-US" sz="2000" dirty="0" smtClean="0">
                <a:latin typeface="Cambria" panose="02040503050406030204" pitchFamily="18" charset="0"/>
              </a:rPr>
              <a:t>= Rated life (in rev)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anose="02040503050406030204" pitchFamily="18" charset="0"/>
              </a:rPr>
              <a:t>L</a:t>
            </a:r>
            <a:r>
              <a:rPr lang="en-US" sz="2000" baseline="-25000" dirty="0">
                <a:latin typeface="Cambria" panose="02040503050406030204" pitchFamily="18" charset="0"/>
              </a:rPr>
              <a:t>2</a:t>
            </a:r>
            <a:r>
              <a:rPr lang="en-US" sz="2000" dirty="0" smtClean="0">
                <a:latin typeface="Cambria" panose="02040503050406030204" pitchFamily="18" charset="0"/>
              </a:rPr>
              <a:t> = L</a:t>
            </a:r>
            <a:r>
              <a:rPr lang="en-US" sz="2000" baseline="-25000" dirty="0">
                <a:latin typeface="Cambria" panose="02040503050406030204" pitchFamily="18" charset="0"/>
              </a:rPr>
              <a:t>D</a:t>
            </a:r>
            <a:r>
              <a:rPr lang="en-US" sz="2000" dirty="0" smtClean="0">
                <a:latin typeface="Cambria" panose="02040503050406030204" pitchFamily="18" charset="0"/>
              </a:rPr>
              <a:t> = Design life (in rev)</a:t>
            </a:r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00975" y="6025408"/>
                <a:ext cx="4987391" cy="548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𝟔𝟎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den>
                          </m:f>
                        </m:sup>
                      </m:s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𝟔𝟎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75" y="6025408"/>
                <a:ext cx="4987391" cy="548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3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6191" y="2569779"/>
            <a:ext cx="8090055" cy="42724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Step-7:	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i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= 2000/7000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0.286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Computing value of Y from Table 2-3.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i="1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(Using Linear Interpolation)</a:t>
                </a:r>
                <a:endParaRPr lang="en-US" sz="24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=1.99+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1.85−1.99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0.042−0.028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(0.032−0.028)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1.95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4"/>
                <a:stretch>
                  <a:fillRect l="-750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06206" y="4067499"/>
            <a:ext cx="37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06206" y="4319747"/>
            <a:ext cx="37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11128" y="4067499"/>
            <a:ext cx="37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311128" y="4319747"/>
            <a:ext cx="37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35911" y="1766396"/>
                <a:ext cx="37029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0.286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&gt; e (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0.225</a:t>
                </a:r>
                <a:r>
                  <a:rPr lang="en-US" sz="24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911" y="1766396"/>
                <a:ext cx="3702937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494" t="-5882" r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3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Step-8:	Recomputing Equivalent radial load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𝑋𝑉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			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0.56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7000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1.95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2000</m:t>
                        </m:r>
                      </m:e>
                    </m:d>
                  </m:oMath>
                </a14:m>
                <a:endParaRPr lang="en-US" sz="2400" i="0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b="0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7820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N</a:t>
                </a: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Recomputing basic load rating from equation 2.1(a)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×60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×60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87062.9N = 87.06 kN (approx.)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750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BEARING SELECTION: Radial and Thrust Loads combined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272784"/>
            <a:ext cx="10338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Since, the 02-90 mm deep groove ball bearing has C</a:t>
            </a:r>
            <a:r>
              <a:rPr lang="en-US" sz="2000" b="1" baseline="-25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10</a:t>
            </a:r>
            <a:r>
              <a:rPr lang="en-US" sz="2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 value of 95.6 kN, it is satisfactory.</a:t>
            </a: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angular-contact ball bearing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 gear-reduction unit uses the countershaft depicted in the figure. Find the two bearing reactions. The bearings are to be angular-contact ball bearings, having a desired life of 40 </a:t>
            </a:r>
            <a:r>
              <a:rPr lang="en-US" sz="24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kh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when used at 200 rev/min. Use 1.2 for the application factor and a reliability goal for the bearing pair of 0.95. Select the suitable bearings.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1350"/>
            <a:ext cx="50768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624328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04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</a:t>
            </a:r>
            <a:endParaRPr lang="en-US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70568"/>
            <a:ext cx="8447691" cy="36780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08370" y="1240012"/>
            <a:ext cx="818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Some terms to be familiar with before selection of Tapered Roller Bearing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334000"/>
            <a:ext cx="6381750" cy="1524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71335" y="5334000"/>
            <a:ext cx="501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In any case, if the equivalent radial load is less than the original radial load, then the original radial load should be used instead of that equivalent radial load.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6732" y="1659163"/>
            <a:ext cx="4181475" cy="7048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60171" y="2756405"/>
            <a:ext cx="3370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What about value of K ??</a:t>
            </a:r>
          </a:p>
          <a:p>
            <a:endParaRPr lang="en-US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Assume, K = 1.5 (initially), as we have assumed value of  Y = 1.5 for selection of angular/roller bearing.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Later its value has to be refined.</a:t>
            </a:r>
          </a:p>
        </p:txBody>
      </p:sp>
    </p:spTree>
    <p:extLst>
      <p:ext uri="{BB962C8B-B14F-4D97-AF65-F5344CB8AC3E}">
        <p14:creationId xmlns:p14="http://schemas.microsoft.com/office/powerpoint/2010/main" val="2258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 countershaft is supported by two tapered roller bearings using an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indirect mounting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 The radial bearing loads are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2240 N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for the left-hand bearing and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4380 N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for the right-hand bearing. An axial load of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800 N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is carried by the left bearing. The shaft rotates at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400 rpm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and is to have a desired life of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40 </a:t>
            </a:r>
            <a:r>
              <a:rPr lang="en-US" sz="2400" i="1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kh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Use an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application factor of 1.4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and a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combined reliability goal of 0.90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 Using an initial </a:t>
            </a:r>
            <a:r>
              <a:rPr lang="en-US" sz="2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K = 1.5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, find the required radial rating for each bearing. Select the bearings from Table 2-4.</a:t>
            </a: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 (Solution)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2240 N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rB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4380 N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ae</a:t>
            </a:r>
            <a:r>
              <a:rPr lang="en-US" sz="2400" baseline="-25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800 N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Design speed, </a:t>
            </a:r>
            <a:r>
              <a:rPr lang="en-US" sz="24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400 rpm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Design Life, L</a:t>
            </a:r>
            <a:r>
              <a:rPr lang="en-US" sz="2400" baseline="-25000" dirty="0">
                <a:latin typeface="Cambria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40,000 h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Application factor, </a:t>
            </a:r>
            <a:r>
              <a:rPr lang="en-US" sz="24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1.4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Combined Reliability, R =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0.90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38682" y="1609344"/>
                <a:ext cx="308238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Reliability of each bearing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R</a:t>
                </a:r>
                <a:r>
                  <a:rPr lang="en-US" sz="2400" baseline="-25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= R</a:t>
                </a:r>
                <a:r>
                  <a:rPr lang="en-US" sz="2400" baseline="-25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√0.9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=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0.949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1609344"/>
                <a:ext cx="3082382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1976" r="-2174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8682" y="2956756"/>
                <a:ext cx="290605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=40,000×400×60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960 (10)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rev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2956756"/>
                <a:ext cx="2906052" cy="1569660"/>
              </a:xfrm>
              <a:prstGeom prst="rect">
                <a:avLst/>
              </a:prstGeom>
              <a:blipFill rotWithShape="0"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7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 (Solution)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Trial-I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Assume 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1.5</a:t>
                </a: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(Later this value has to be refined)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0.47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=0.47×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2240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701.867 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0.47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=0.47×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1372.4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Checking criteria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=701.867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=1372.4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=800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22224" y="2240710"/>
                <a:ext cx="526977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Determine equivalent radial loading at A and B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=0.4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𝑟𝐵</m:t>
                        </m:r>
                      </m:sub>
                    </m:sSub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24" y="2240710"/>
                <a:ext cx="5269776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273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05000" y="59399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&lt;</a:t>
            </a:r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75048" y="3870894"/>
                <a:ext cx="196412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On solving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4154.6 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𝑒𝐵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4380.0 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048" y="3870894"/>
                <a:ext cx="1964127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 (Solution)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Determining Catalog rating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for bearing A and B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62324" y="1477557"/>
                <a:ext cx="3029676" cy="1035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960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10.667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24" y="1477557"/>
                <a:ext cx="3029676" cy="103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17" y="2512649"/>
            <a:ext cx="6022945" cy="706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718038"/>
                <a:ext cx="358354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Weibull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  <a:latin typeface="Cambria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For rated life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90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𝑟𝑒𝑣</m:t>
                    </m:r>
                  </m:oMath>
                </a14:m>
                <a:endParaRPr lang="en-US" sz="2000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=4.48 &amp;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18038"/>
                <a:ext cx="3583545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2445" y="3383329"/>
                <a:ext cx="258955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On solving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13682.722 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14425.052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445" y="3383329"/>
                <a:ext cx="2589555" cy="14773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46618" y="5832187"/>
            <a:ext cx="3919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For roller bearing (Tapered roller)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Cambria" panose="02040503050406030204" pitchFamily="18" charset="0"/>
              </a:rPr>
              <a:t>a = 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10/3</a:t>
            </a:r>
          </a:p>
        </p:txBody>
      </p:sp>
    </p:spTree>
    <p:extLst>
      <p:ext uri="{BB962C8B-B14F-4D97-AF65-F5344CB8AC3E}">
        <p14:creationId xmlns:p14="http://schemas.microsoft.com/office/powerpoint/2010/main" val="9015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 (Solution) (CONTD…)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1483" t="786" r="1483" b="44661"/>
          <a:stretch/>
        </p:blipFill>
        <p:spPr>
          <a:xfrm>
            <a:off x="3775582" y="1089213"/>
            <a:ext cx="8404225" cy="57736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190369"/>
                <a:ext cx="571643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Bearing Selection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(Table 2-4)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0369"/>
                <a:ext cx="5716437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066" r="-10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-1" y="2799713"/>
            <a:ext cx="40879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 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Select M86643 cone, M86610 cup and rated value of 14500 N with K = 1.07</a:t>
            </a:r>
            <a:endParaRPr lang="en-US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" y="4620746"/>
            <a:ext cx="4087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 B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Select M86643 cone, M86610 cup as well and rated value of 14500  N with K = 1.07</a:t>
            </a:r>
            <a:endParaRPr lang="en-US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0563" y="2129476"/>
            <a:ext cx="427507" cy="670238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82296" y="2877671"/>
            <a:ext cx="0" cy="145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50563" y="4394969"/>
            <a:ext cx="409435" cy="24426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97740" y="4324911"/>
            <a:ext cx="409435" cy="24426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41596" y="4312067"/>
            <a:ext cx="409435" cy="24426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60553" y="4372574"/>
            <a:ext cx="351235" cy="20954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SOME IMPORTANT TERMS USED IN BEARING PROBLEMS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(Catalog rating or basic load rating or basic dynamic load rating)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the radial load that causes 10% of a group of bearings to fail at the rated life.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(L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revolutions that 90% of the bearings will complete or exceed before the first evidence of fatigue crack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Bearing Load (or Combined radial load)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constant radial load in radial bearings, which if applied to the bearing would give same life as that the bearing will attain under actual condition of forces.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just">
              <a:lnSpc>
                <a:spcPct val="150000"/>
              </a:lnSpc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 (Solution) (CONTD…)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Trial-II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𝑒𝐴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1.07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0.47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=0.47×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2240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983.925 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0.47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=0.47×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07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1923.925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Checking criteria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=983.925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=1923.925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=800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22224" y="2240710"/>
                <a:ext cx="526977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Determine equivalent radial loading at A and B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=0.4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𝑟𝐵</m:t>
                        </m:r>
                      </m:sub>
                    </m:sSub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24" y="2240710"/>
                <a:ext cx="5269776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273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05000" y="59399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&lt;</a:t>
            </a:r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75048" y="3870894"/>
                <a:ext cx="196412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On solving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3810.6 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𝑒𝐵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4380.0 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048" y="3870894"/>
                <a:ext cx="1964127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9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 (Solution)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err="1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Recomputing</a:t>
                </a: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Catalog rating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for bearing A and B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17" y="2512649"/>
            <a:ext cx="6022945" cy="7060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718038"/>
                <a:ext cx="358354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Weibull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  <a:latin typeface="Cambria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For rated life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90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𝑟𝑒𝑣</m:t>
                    </m:r>
                  </m:oMath>
                </a14:m>
                <a:endParaRPr lang="en-US" sz="2000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=4.48 &amp;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18038"/>
                <a:ext cx="3583545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2445" y="3383329"/>
                <a:ext cx="258955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On solving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12549.795 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14425.052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445" y="3383329"/>
                <a:ext cx="2589555" cy="14773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272081" y="1609344"/>
            <a:ext cx="3919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For roller bearing (Tapered roller)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Cambria" panose="02040503050406030204" pitchFamily="18" charset="0"/>
              </a:rPr>
              <a:t>a = 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10/3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5816946"/>
                <a:ext cx="11311128" cy="95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The selected bearings A and B (i.e., </a:t>
                </a:r>
                <a:r>
                  <a:rPr lang="en-US" sz="2000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M86643 cone, M86610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cup) works satisfactorily for this working conditions as it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of 14500 N.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16946"/>
                <a:ext cx="11311128" cy="958596"/>
              </a:xfrm>
              <a:prstGeom prst="rect">
                <a:avLst/>
              </a:prstGeom>
              <a:blipFill rotWithShape="0">
                <a:blip r:embed="rId7"/>
                <a:stretch>
                  <a:fillRect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0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SELECTION OF Tapered roller bearing</a:t>
            </a:r>
            <a:endParaRPr lang="en-US" sz="4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01165" y="3002306"/>
            <a:ext cx="5059155" cy="3763214"/>
            <a:chOff x="5131415" y="3084395"/>
            <a:chExt cx="5059155" cy="37632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31415" y="3084395"/>
              <a:ext cx="5059155" cy="376321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269332" y="3259632"/>
              <a:ext cx="806227" cy="251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32500 N</a:t>
              </a:r>
              <a:endParaRPr lang="en-US" sz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1415" y="4515227"/>
              <a:ext cx="778066" cy="19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11120N</a:t>
              </a:r>
              <a:endParaRPr lang="en-US" sz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83187" y="5888462"/>
              <a:ext cx="464025" cy="35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150 </a:t>
              </a:r>
              <a:endParaRPr lang="en-US" sz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98088" y="5888462"/>
              <a:ext cx="464025" cy="35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100 </a:t>
              </a:r>
              <a:endParaRPr lang="en-US" sz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43465" y="6286432"/>
              <a:ext cx="464025" cy="35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250 </a:t>
              </a:r>
              <a:endParaRPr lang="en-US" sz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The shaft shown in </a:t>
            </a:r>
            <a:r>
              <a:rPr lang="en-US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igure below carries a transverse load of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325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00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N and a thrust load of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1112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N.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shaft rotates at 350 rpm and is to be used for 4 </a:t>
            </a:r>
            <a:r>
              <a:rPr lang="en-US" sz="24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kh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 Specify suitable tapered roller bearings for the shaft. Reliability of the bearing set is 0.99 and an application factor of unity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94729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Which bearing would you recommend if </a:t>
            </a: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the minimum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acceptable diameter for the shaft, where the bearings are mounted is 55 </a:t>
            </a: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mm?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507432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  <a:hlinkClick r:id="rId4" action="ppaction://hlinkfile"/>
              </a:rPr>
              <a:t>Timken Tapered Roller Bearing Catalog</a:t>
            </a: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Load/Life Relationship problem 1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37818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 Catalog lists the </a:t>
            </a:r>
            <a:r>
              <a:rPr lang="en-US" sz="34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basic dynamic load rating </a:t>
            </a: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(or </a:t>
            </a:r>
            <a:r>
              <a:rPr lang="en-US" sz="3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catalog load rating </a:t>
            </a: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or </a:t>
            </a:r>
            <a:r>
              <a:rPr lang="en-US" sz="3400" i="1" dirty="0">
                <a:latin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asic load rating</a:t>
            </a: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) for a </a:t>
            </a:r>
            <a:r>
              <a:rPr lang="en-US" sz="34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ball bearing </a:t>
            </a: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to be </a:t>
            </a:r>
            <a:r>
              <a:rPr lang="en-US" sz="34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31370 N</a:t>
            </a: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for a </a:t>
            </a:r>
            <a:r>
              <a:rPr lang="en-US" sz="34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rated life of </a:t>
            </a:r>
            <a:r>
              <a:rPr lang="en-US" sz="3400" i="1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 million </a:t>
            </a:r>
            <a:r>
              <a:rPr lang="en-US" sz="34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revolution</a:t>
            </a: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 What would be the </a:t>
            </a:r>
            <a:r>
              <a:rPr lang="en-US" sz="34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expected life of the bearing </a:t>
            </a: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if it were subjected to a </a:t>
            </a:r>
            <a:r>
              <a:rPr lang="en-US" sz="34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load of </a:t>
            </a:r>
            <a:r>
              <a:rPr lang="en-US" sz="3400" i="1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15574 N</a:t>
            </a:r>
            <a:r>
              <a:rPr lang="en-US" sz="34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? </a:t>
            </a:r>
            <a:endParaRPr lang="en-US" sz="3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Load/Life Relationship problem 1 Solution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Given: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Basic dynamic load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31370 N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Design 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15574 N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Rated life at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𝓛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𝓛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𝟔𝟎</m:t>
                    </m:r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 rev</a:t>
                </a: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For Ball Bearing, </a:t>
                </a:r>
                <a:r>
                  <a:rPr lang="en-US" b="1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×60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) is the expected life or design life of bearing (</a:t>
                </a:r>
                <a:r>
                  <a:rPr lang="en-US" i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in rev</a:t>
                </a: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), at design load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×60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×60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5672619"/>
                <a:ext cx="443211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On solving, we get</a:t>
                </a:r>
              </a:p>
              <a:p>
                <a:endParaRPr lang="en-US" sz="2000" dirty="0" smtClean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𝓛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𝟔𝟎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8.17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en-US" sz="2000" baseline="300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rev </a:t>
                </a:r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72619"/>
                <a:ext cx="4432111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1376" t="-2765" r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938682" y="1704604"/>
            <a:ext cx="5253318" cy="1290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Note: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Use reliability of 90% unless otherwise stated.</a:t>
            </a:r>
            <a:endParaRPr lang="en-US" i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98854" y="5050929"/>
            <a:ext cx="2593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</a:rPr>
              <a:t>Design Data handbook</a:t>
            </a:r>
          </a:p>
          <a:p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Equation 2.1(a), Page 12</a:t>
            </a:r>
          </a:p>
          <a:p>
            <a:endParaRPr lang="en-US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Load/Life Relationship problem 2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9344"/>
            <a:ext cx="12192000" cy="5248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For the bearing application specifications given, determine the basic load rating for a ball bearing with which to enter a bearing catalogue.</a:t>
            </a:r>
          </a:p>
          <a:p>
            <a:pPr marL="1828800" indent="-1828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25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Radial Load = </a:t>
            </a:r>
            <a:r>
              <a:rPr lang="en-US" sz="2500" i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 kN</a:t>
            </a:r>
          </a:p>
          <a:p>
            <a:pPr marL="1828800" indent="-1828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25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Design Life =</a:t>
            </a:r>
            <a:r>
              <a:rPr lang="en-US" sz="25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5 years, 40 h/week, 400 rev/min</a:t>
            </a:r>
          </a:p>
          <a:p>
            <a:pPr marL="1828800" indent="-1828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25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Desired Reliability = </a:t>
            </a:r>
            <a:r>
              <a:rPr lang="en-US" sz="2500" i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95%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Select a suitable single-row deep groove ball bearing. If angular contact bearing is to be used instead of ball bearing which bearing would you recommend? 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Load/Life Relationship problem 2 Solution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Given: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Design radial 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3000 N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Design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life at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𝓛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𝟔𝟎</m:t>
                    </m:r>
                  </m:oMath>
                </a14:m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	=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(5 years)(52 weeks/year)(40h/week)(400rpm)(60min/h)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rev</a:t>
                </a: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		=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249600000 rev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For Ball Bearing, </a:t>
                </a:r>
                <a:r>
                  <a:rPr lang="en-US" b="1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Reliability,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95% (&gt;90%)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Application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(unless otherwise stated)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34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Load/Life Relationship problem 2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Equation 2.1 (b</a:t>
                </a: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i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Design data handbook, </a:t>
                </a: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page 12</a:t>
                </a: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9344"/>
                <a:ext cx="12192000" cy="5248656"/>
              </a:xfrm>
              <a:blipFill rotWithShape="0">
                <a:blip r:embed="rId2"/>
                <a:stretch>
                  <a:fillRect l="-500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3514674"/>
                <a:ext cx="3977051" cy="12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×60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×60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𝑟𝑒𝑣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(unless otherwise stated)</a:t>
                </a:r>
                <a:endParaRPr lang="en-US" i="1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14674"/>
                <a:ext cx="3977051" cy="1212063"/>
              </a:xfrm>
              <a:prstGeom prst="rect">
                <a:avLst/>
              </a:prstGeom>
              <a:blipFill rotWithShape="0">
                <a:blip r:embed="rId3"/>
                <a:stretch>
                  <a:fillRect r="-46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6378" y="3380982"/>
            <a:ext cx="5972175" cy="1876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46459" y="4767078"/>
            <a:ext cx="546006" cy="3159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93087" y="4767078"/>
            <a:ext cx="546006" cy="3159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37684" y="4767078"/>
            <a:ext cx="546006" cy="3159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23257" y="4767078"/>
            <a:ext cx="546006" cy="3159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11771" y="1682908"/>
                <a:ext cx="326678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Weibull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4.459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1.483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771" y="1682908"/>
                <a:ext cx="3266782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5095805"/>
                <a:ext cx="6117509" cy="1794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On Solving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3000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249.6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0.02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4.459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0.02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0.95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1.483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endParaRPr lang="en-US" i="1" dirty="0" smtClean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r>
                  <a:rPr lang="en-US" i="1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       </a:t>
                </a:r>
                <a:r>
                  <a:rPr lang="en-US" i="1" dirty="0" smtClean="0">
                    <a:latin typeface="Cambria" panose="02040503050406030204" pitchFamily="18" charset="0"/>
                  </a:rPr>
                  <a:t>=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22286.286 N</a:t>
                </a:r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5805"/>
                <a:ext cx="6117509" cy="1794274"/>
              </a:xfrm>
              <a:prstGeom prst="rect">
                <a:avLst/>
              </a:prstGeom>
              <a:blipFill rotWithShape="0">
                <a:blip r:embed="rId7"/>
                <a:stretch>
                  <a:fillRect l="-797" t="-2381" b="-4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0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Load/Life Relationship problem 2 Solution (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…)</a:t>
            </a:r>
            <a:endParaRPr lang="en-US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00" y="1954925"/>
            <a:ext cx="6803066" cy="49030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400" y="1600982"/>
            <a:ext cx="12565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Selection of single-row deep groove ball bearing &amp;</a:t>
            </a:r>
            <a:r>
              <a:rPr lang="en-US" sz="2000" b="1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angular contact bearing (Refer to Table 2-1, page 12)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35972" y="2293102"/>
            <a:ext cx="993228" cy="166318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39527" y="2459420"/>
                <a:ext cx="5052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22286.286 N = 22.3 kN (approx.)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27" y="2459420"/>
                <a:ext cx="50524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5" t="-9836" r="-36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66216" y="3146694"/>
                <a:ext cx="543148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For Deep Groove ball bearing</a:t>
                </a:r>
              </a:p>
              <a:p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Select bearing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value at least 22.3 kN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So, we choose 02-35 mm deep groove ball bearing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216" y="3146694"/>
                <a:ext cx="5431487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67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3972908" y="2797220"/>
            <a:ext cx="0" cy="12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4440" y="4114798"/>
            <a:ext cx="283780" cy="21283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31013" y="4861683"/>
                <a:ext cx="529048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For angular contact bearing</a:t>
                </a:r>
              </a:p>
              <a:p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Select bearing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value at least 22.3 kN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So, we choose 02-35 mm angular contact bearing</a:t>
                </a:r>
                <a:endParaRPr lang="en-US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13" y="4861683"/>
                <a:ext cx="5290487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807" t="-2439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470632" y="2790811"/>
            <a:ext cx="0" cy="12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17928" y="4114798"/>
            <a:ext cx="283780" cy="21283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58122" y="2293101"/>
            <a:ext cx="1131863" cy="189533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7654" y="4114798"/>
            <a:ext cx="283780" cy="21283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20" grpId="0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2233</TotalTime>
  <Words>1337</Words>
  <Application>Microsoft Office PowerPoint</Application>
  <PresentationFormat>Widescreen</PresentationFormat>
  <Paragraphs>318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CHAPTER-6 Rolling Contact bearing</vt:lpstr>
      <vt:lpstr>Load/life relationship</vt:lpstr>
      <vt:lpstr>SOME IMPORTANT TERMS USED IN BEARING PROBLEMS</vt:lpstr>
      <vt:lpstr>Load/Life Relationship problem 1</vt:lpstr>
      <vt:lpstr>Load/Life Relationship problem 1 Solution</vt:lpstr>
      <vt:lpstr>Load/Life Relationship problem 2</vt:lpstr>
      <vt:lpstr>Load/Life Relationship problem 2 Solution</vt:lpstr>
      <vt:lpstr>Load/Life Relationship problem 2 Solution (Contd…)</vt:lpstr>
      <vt:lpstr>Load/Life Relationship problem 2 Solution (Contd…)</vt:lpstr>
      <vt:lpstr>BEARING SELECTION: Radial and Thrust Loads combined</vt:lpstr>
      <vt:lpstr>General procedure: Radial and Thrust Loads combined</vt:lpstr>
      <vt:lpstr>BEARING SELECTION: Radial and Thrust Loads combined Solution</vt:lpstr>
      <vt:lpstr>BEARING SELECTION: Radial and Thrust Loads combined Solution (Contd…)</vt:lpstr>
      <vt:lpstr>BEARING SELECTION: Radial and Thrust Loads combined Solution (Contd…)</vt:lpstr>
      <vt:lpstr>BEARING SELECTION: Radial and Thrust Loads combined Solution (Contd…)</vt:lpstr>
      <vt:lpstr>BEARING SELECTION: Radial and Thrust Loads combined Solution (Contd…)</vt:lpstr>
      <vt:lpstr>BEARING SELECTION: Radial and Thrust Loads combined Solution (Contd…)</vt:lpstr>
      <vt:lpstr>BEARING SELECTION: Radial and Thrust Loads combined Solution (Contd…)</vt:lpstr>
      <vt:lpstr>BEARING SELECTION: Radial and Thrust Loads combined Solution (Contd…)</vt:lpstr>
      <vt:lpstr>BEARING SELECTION: Radial and Thrust Loads combined Solution (Contd…)</vt:lpstr>
      <vt:lpstr>BEARING SELECTION: Radial and Thrust Loads combined Solution (Contd…)</vt:lpstr>
      <vt:lpstr>SELECTION OF angular-contact ball bearing</vt:lpstr>
      <vt:lpstr>SELECTION OF tapered roller bearing</vt:lpstr>
      <vt:lpstr>SELECTION OF Tapered roller bearing</vt:lpstr>
      <vt:lpstr>SELECTION OF Tapered Roller bearing</vt:lpstr>
      <vt:lpstr>SELECTION OF Tapered Roller bearing (Solution)</vt:lpstr>
      <vt:lpstr>SELECTION OF Tapered Roller bearing (Solution) (CONTD…)</vt:lpstr>
      <vt:lpstr>SELECTION OF Tapered Roller bearing (Solution) (CONTD…)</vt:lpstr>
      <vt:lpstr>SELECTION OF Tapered Roller bearing (Solution) (CONTD…)</vt:lpstr>
      <vt:lpstr>SELECTION OF Tapered Roller bearing (Solution) (CONTD…)</vt:lpstr>
      <vt:lpstr>SELECTION OF Tapered Roller bearing (Solution) (CONTD…)</vt:lpstr>
      <vt:lpstr>SELECTION OF Tapered roller bearing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CHAPTER-5 DESIGN OF SHAFTS</dc:title>
  <dc:creator>Nipesh Regmi</dc:creator>
  <cp:lastModifiedBy>Nipesh Regmi</cp:lastModifiedBy>
  <cp:revision>230</cp:revision>
  <dcterms:created xsi:type="dcterms:W3CDTF">2016-05-16T06:38:19Z</dcterms:created>
  <dcterms:modified xsi:type="dcterms:W3CDTF">2016-05-31T03:12:33Z</dcterms:modified>
</cp:coreProperties>
</file>