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90" r:id="rId1"/>
  </p:sldMasterIdLst>
  <p:notesMasterIdLst>
    <p:notesMasterId r:id="rId34"/>
  </p:notesMasterIdLst>
  <p:sldIdLst>
    <p:sldId id="256" r:id="rId2"/>
    <p:sldId id="279" r:id="rId3"/>
    <p:sldId id="281" r:id="rId4"/>
    <p:sldId id="291" r:id="rId5"/>
    <p:sldId id="316" r:id="rId6"/>
    <p:sldId id="317" r:id="rId7"/>
    <p:sldId id="312" r:id="rId8"/>
    <p:sldId id="327" r:id="rId9"/>
    <p:sldId id="320" r:id="rId10"/>
    <p:sldId id="319" r:id="rId11"/>
    <p:sldId id="321" r:id="rId12"/>
    <p:sldId id="329" r:id="rId13"/>
    <p:sldId id="330" r:id="rId14"/>
    <p:sldId id="322" r:id="rId15"/>
    <p:sldId id="328" r:id="rId16"/>
    <p:sldId id="323" r:id="rId17"/>
    <p:sldId id="324" r:id="rId18"/>
    <p:sldId id="325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40" r:id="rId28"/>
    <p:sldId id="343" r:id="rId29"/>
    <p:sldId id="341" r:id="rId30"/>
    <p:sldId id="342" r:id="rId31"/>
    <p:sldId id="344" r:id="rId32"/>
    <p:sldId id="34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9FD"/>
    <a:srgbClr val="8C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8510" autoAdjust="0"/>
  </p:normalViewPr>
  <p:slideViewPr>
    <p:cSldViewPr snapToGrid="0">
      <p:cViewPr varScale="1">
        <p:scale>
          <a:sx n="62" d="100"/>
          <a:sy n="62" d="100"/>
        </p:scale>
        <p:origin x="1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8BD8-31E5-4A27-8ED2-EF4D7DA44077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95CF1-7029-48F1-BEF6-4060BF28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Diametral Pitch (P), teeth per inch: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number of teeth on the gear to the pitch circle diameter. Used only with U.S. units.</a:t>
            </a:r>
          </a:p>
          <a:p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Module, m: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ratio of the pitch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circle diameter to the number of teeth.  Used in SI system. It has unit of mm.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Diametral Pitch (P), teeth per inch: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number of teeth on the gear to the pitch circle diameter. Used only with U.S. units.</a:t>
            </a:r>
          </a:p>
          <a:p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Module, m: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ratio of the pitch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circle diameter to the number of teeth.  Used in SI system. It has unit of mm.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Diametral Pitch (P), teeth per inch: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number of teeth on the gear to the pitch circle diameter. Used only with U.S. units.</a:t>
            </a:r>
          </a:p>
          <a:p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Module, m: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ratio of the pitch</a:t>
            </a:r>
            <a:r>
              <a:rPr lang="en-US" sz="1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circle diameter to the number of teeth.  Used in SI system. It has unit of mm.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95CF1-7029-48F1-BEF6-4060BF2895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3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DD66-AA0D-4162-9735-6B231BFC7402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F61C-D2EC-4F03-B689-7409237A1431}" type="datetime1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72EE-D1E7-4D6E-A513-6952A80EF42F}" type="datetime1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C7A7-BCDF-4AC5-961F-30FF0015E199}" type="datetime1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D7F97D-E9AC-44C4-BC52-565E044D0CF9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5CAC-2D64-42FC-8066-516D99D1A3DD}" type="datetime1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A64F-8A9D-41C8-8CCC-960AAEDD67F8}" type="datetime1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87016B-FFD8-4736-B6D2-E4EE5E003168}" type="datetime1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89A9-A52B-400A-A3F5-FE3F506BEFDC}" type="datetime1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E475-3DFB-4565-96D9-7D5102151254}" type="datetime1">
              <a:rPr lang="en-US" smtClean="0"/>
              <a:t>8/26/2016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562D-63F5-47AF-8CB5-FFD9E288D117}" type="datetime1">
              <a:rPr lang="en-US" smtClean="0"/>
              <a:t>8/26/2016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B14C9B-6411-4999-B52A-5C016A67588E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A051228-77DD-4201-A999-04B140BD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" Target="slide5.xml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7.png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slide" Target="slide5.xml"/><Relationship Id="rId7" Type="http://schemas.openxmlformats.org/officeDocument/2006/relationships/slide" Target="slide15.xml"/><Relationship Id="rId12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85.png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88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slide" Target="slid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18" Type="http://schemas.openxmlformats.org/officeDocument/2006/relationships/slide" Target="slide23.xml"/><Relationship Id="rId26" Type="http://schemas.openxmlformats.org/officeDocument/2006/relationships/slide" Target="slide22.xml"/><Relationship Id="rId3" Type="http://schemas.openxmlformats.org/officeDocument/2006/relationships/image" Target="../media/image3.png"/><Relationship Id="rId21" Type="http://schemas.openxmlformats.org/officeDocument/2006/relationships/image" Target="../media/image9.png"/><Relationship Id="rId7" Type="http://schemas.openxmlformats.org/officeDocument/2006/relationships/slide" Target="slide9.xml"/><Relationship Id="rId12" Type="http://schemas.openxmlformats.org/officeDocument/2006/relationships/slide" Target="slide16.xml"/><Relationship Id="rId17" Type="http://schemas.openxmlformats.org/officeDocument/2006/relationships/image" Target="../media/image8.png"/><Relationship Id="rId25" Type="http://schemas.openxmlformats.org/officeDocument/2006/relationships/slide" Target="slide22.xml"/><Relationship Id="rId2" Type="http://schemas.openxmlformats.org/officeDocument/2006/relationships/notesSlide" Target="../notesSlides/notesSlide2.xml"/><Relationship Id="rId16" Type="http://schemas.openxmlformats.org/officeDocument/2006/relationships/slide" Target="slide19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4.xml"/><Relationship Id="rId24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slide" Target="slide19.xml"/><Relationship Id="rId23" Type="http://schemas.openxmlformats.org/officeDocument/2006/relationships/slide" Target="slide21.xml"/><Relationship Id="rId10" Type="http://schemas.openxmlformats.org/officeDocument/2006/relationships/slide" Target="slide12.xml"/><Relationship Id="rId19" Type="http://schemas.openxmlformats.org/officeDocument/2006/relationships/slide" Target="slide20.xml"/><Relationship Id="rId4" Type="http://schemas.openxmlformats.org/officeDocument/2006/relationships/slide" Target="slide7.xml"/><Relationship Id="rId9" Type="http://schemas.openxmlformats.org/officeDocument/2006/relationships/slide" Target="slide11.xml"/><Relationship Id="rId14" Type="http://schemas.openxmlformats.org/officeDocument/2006/relationships/slide" Target="slide18.xml"/><Relationship Id="rId22" Type="http://schemas.openxmlformats.org/officeDocument/2006/relationships/slide" Target="slide21.xml"/><Relationship Id="rId27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29.xml"/><Relationship Id="rId3" Type="http://schemas.openxmlformats.org/officeDocument/2006/relationships/image" Target="../media/image3.png"/><Relationship Id="rId7" Type="http://schemas.openxmlformats.org/officeDocument/2006/relationships/slide" Target="slide27.xml"/><Relationship Id="rId12" Type="http://schemas.openxmlformats.org/officeDocument/2006/relationships/slide" Target="slide3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image" Target="../media/image13.png"/><Relationship Id="rId5" Type="http://schemas.openxmlformats.org/officeDocument/2006/relationships/slide" Target="slide25.xml"/><Relationship Id="rId15" Type="http://schemas.openxmlformats.org/officeDocument/2006/relationships/image" Target="../media/image14.png"/><Relationship Id="rId10" Type="http://schemas.openxmlformats.org/officeDocument/2006/relationships/slide" Target="slide28.xml"/><Relationship Id="rId4" Type="http://schemas.openxmlformats.org/officeDocument/2006/relationships/image" Target="../media/image12.png"/><Relationship Id="rId9" Type="http://schemas.openxmlformats.org/officeDocument/2006/relationships/slide" Target="slide28.xml"/><Relationship Id="rId14" Type="http://schemas.openxmlformats.org/officeDocument/2006/relationships/slide" Target="slide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dirty="0"/>
              <a:t>Stresses Analysis of Gear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0" y="1"/>
            <a:ext cx="12192000" cy="1371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Tribhuwan </a:t>
            </a:r>
            <a:r>
              <a:rPr lang="en-US" dirty="0"/>
              <a:t>U</a:t>
            </a:r>
            <a:r>
              <a:rPr lang="en-US" dirty="0" smtClean="0"/>
              <a:t>niversity</a:t>
            </a:r>
          </a:p>
          <a:p>
            <a:pPr algn="ctr"/>
            <a:r>
              <a:rPr lang="en-US" dirty="0" smtClean="0"/>
              <a:t>Institute of Engineering</a:t>
            </a:r>
          </a:p>
          <a:p>
            <a:pPr algn="ctr"/>
            <a:r>
              <a:rPr lang="en-US" dirty="0" smtClean="0"/>
              <a:t>Pulchowk Campus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4000" y="5486402"/>
            <a:ext cx="121920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Tutorial By:</a:t>
            </a:r>
          </a:p>
          <a:p>
            <a:pPr algn="ctr"/>
            <a:r>
              <a:rPr lang="en-US" dirty="0"/>
              <a:t>Nipesh Regmi</a:t>
            </a:r>
          </a:p>
          <a:p>
            <a:pPr algn="ctr"/>
            <a:r>
              <a:rPr lang="en-US" b="1" dirty="0"/>
              <a:t>Department of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02310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Overload Factors k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9" name="Oval 8">
            <a:hlinkClick r:id="rId3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71" y="1609344"/>
            <a:ext cx="7670458" cy="279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5672" y="5792070"/>
            <a:ext cx="56694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Load “Moderate shock”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Power “Smooth”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1004" y="2780706"/>
            <a:ext cx="1735810" cy="33445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1791" y="3177151"/>
            <a:ext cx="1735810" cy="33445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1453" y="3177150"/>
            <a:ext cx="774912" cy="3344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58338" y="4860033"/>
                <a:ext cx="122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338" y="4860033"/>
                <a:ext cx="122732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17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3" grpId="0" animBg="1"/>
      <p:bldP spid="14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Dynamic factor, </a:t>
            </a:r>
            <a:r>
              <a:rPr lang="en-US" sz="3600" dirty="0" err="1" smtClean="0"/>
              <a:t>k</a:t>
            </a:r>
            <a:r>
              <a:rPr lang="en-US" sz="3600" baseline="-25000" dirty="0" err="1"/>
              <a:t>v</a:t>
            </a:r>
            <a:endParaRPr lang="en-US" sz="3600" baseline="-25000" dirty="0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54" y="1653359"/>
            <a:ext cx="6543304" cy="2674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5709065"/>
                <a:ext cx="6129768" cy="1025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For our problem,</a:t>
                </a: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Quality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09065"/>
                <a:ext cx="6129768" cy="1025858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66137" y="3485084"/>
                <a:ext cx="3384820" cy="51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=50+56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1−0.825</m:t>
                          </m:r>
                        </m:e>
                      </m:d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=59.8</m:t>
                      </m:r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37" y="3485084"/>
                <a:ext cx="3384820" cy="5155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85946" y="3719670"/>
                <a:ext cx="3384820" cy="673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=0.25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12−6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=0.825</m:t>
                      </m:r>
                    </m:oMath>
                  </m:oMathPara>
                </a14:m>
                <a:endParaRPr lang="en-US" sz="15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946" y="3719670"/>
                <a:ext cx="3384820" cy="6735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49227" y="2162821"/>
                <a:ext cx="3479275" cy="1020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59.8+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200(8.375)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59.8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0.825</m:t>
                          </m:r>
                        </m:sup>
                      </m:sSup>
                      <m:r>
                        <a:rPr lang="en-US" sz="15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1.53</m:t>
                      </m:r>
                      <m:r>
                        <a:rPr lang="en-US" sz="15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27" y="2162821"/>
                <a:ext cx="3479275" cy="10204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987391" y="1933100"/>
            <a:ext cx="2831852" cy="583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/>
      <p:bldP spid="11" grpId="0"/>
      <p:bldP spid="12" grpId="0"/>
      <p:bldP spid="13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" y="1609344"/>
            <a:ext cx="3398801" cy="1141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Size factor, </a:t>
            </a:r>
            <a:r>
              <a:rPr lang="en-US" sz="3600" dirty="0" err="1" smtClean="0"/>
              <a:t>k</a:t>
            </a:r>
            <a:r>
              <a:rPr lang="en-US" sz="3600" baseline="-25000" dirty="0" err="1" smtClean="0"/>
              <a:t>s</a:t>
            </a:r>
            <a:endParaRPr lang="en-US" sz="3600" baseline="-25000" dirty="0"/>
          </a:p>
        </p:txBody>
      </p:sp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-22729" y="3563476"/>
                <a:ext cx="3446383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We have</a:t>
                </a: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	 = 82.55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𝑚𝑚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	= 6.35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𝑚𝑚</m:t>
                    </m:r>
                  </m:oMath>
                </a14:m>
                <a:endParaRPr lang="en-US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	 =  ???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29" y="3563476"/>
                <a:ext cx="3446383" cy="2215991"/>
              </a:xfrm>
              <a:prstGeom prst="rect">
                <a:avLst/>
              </a:prstGeom>
              <a:blipFill rotWithShape="0">
                <a:blip r:embed="rId5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745956" y="5290689"/>
            <a:ext cx="1909011" cy="1567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22761" y="5714834"/>
            <a:ext cx="4498478" cy="1147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 for Pinion 	=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0.331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 for Gear 		=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0.422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2001" y="1938930"/>
                <a:ext cx="4572000" cy="251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=0.904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82.55×6.35×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0.331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0.0535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1.227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=0.904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82.55×6.35×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422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0.0535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1938930"/>
                <a:ext cx="4572000" cy="25103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35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build="p"/>
      <p:bldP spid="18" grpId="0" build="p" animBg="1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Lewis form factor, Y</a:t>
            </a:r>
            <a:endParaRPr lang="en-US" sz="3600" baseline="-25000" dirty="0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29853" y="2180342"/>
            <a:ext cx="385010" cy="370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89" y="999124"/>
            <a:ext cx="7649157" cy="4433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5547039"/>
                <a:ext cx="2486526" cy="1076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For Pinion,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=22</m:t>
                    </m:r>
                  </m:oMath>
                </a14:m>
                <a:endParaRPr lang="en-US" b="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0.331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7039"/>
                <a:ext cx="2486526" cy="1076577"/>
              </a:xfrm>
              <a:prstGeom prst="rect">
                <a:avLst/>
              </a:prstGeom>
              <a:blipFill rotWithShape="0"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23914" y="5561333"/>
                <a:ext cx="2486526" cy="1025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For Gear,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=60</m:t>
                    </m:r>
                  </m:oMath>
                </a14:m>
                <a:endParaRPr lang="en-US" b="0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422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14" y="5561333"/>
                <a:ext cx="2486526" cy="1025858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158814" y="4541500"/>
            <a:ext cx="677707" cy="2711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61344" y="4525458"/>
            <a:ext cx="774912" cy="2871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97354" y="3498763"/>
            <a:ext cx="677707" cy="2711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25291" y="3482721"/>
            <a:ext cx="774912" cy="2871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Load distribution factor, </a:t>
            </a:r>
            <a:r>
              <a:rPr lang="en-US" sz="3600" dirty="0" err="1" smtClean="0"/>
              <a:t>k</a:t>
            </a:r>
            <a:r>
              <a:rPr lang="en-US" sz="3600" baseline="-25000" dirty="0" err="1" smtClean="0"/>
              <a:t>H</a:t>
            </a:r>
            <a:r>
              <a:rPr lang="en-US" sz="3600" dirty="0" smtClean="0"/>
              <a:t> or k</a:t>
            </a:r>
            <a:r>
              <a:rPr lang="en-US" sz="3600" baseline="-25000" dirty="0" smtClean="0"/>
              <a:t>m</a:t>
            </a:r>
            <a:endParaRPr lang="en-US" sz="3600" baseline="-25000" dirty="0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9344"/>
            <a:ext cx="5300425" cy="86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49" y="2478945"/>
            <a:ext cx="4510086" cy="139121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4207" y="5216918"/>
            <a:ext cx="4551777" cy="1517259"/>
            <a:chOff x="4558903" y="2494575"/>
            <a:chExt cx="4551777" cy="15172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8903" y="2494575"/>
              <a:ext cx="4551777" cy="1517259"/>
            </a:xfrm>
            <a:prstGeom prst="rect">
              <a:avLst/>
            </a:prstGeom>
          </p:spPr>
        </p:pic>
        <p:sp>
          <p:nvSpPr>
            <p:cNvPr id="12" name="TextBox 11">
              <a:hlinkClick r:id="rId7" action="ppaction://hlinksldjump"/>
            </p:cNvPr>
            <p:cNvSpPr txBox="1"/>
            <p:nvPr/>
          </p:nvSpPr>
          <p:spPr>
            <a:xfrm>
              <a:off x="6706828" y="3066940"/>
              <a:ext cx="73289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Table 6-3 </a:t>
              </a:r>
              <a:endParaRPr lang="en-US" sz="10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09" y="4161271"/>
            <a:ext cx="3284356" cy="77721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72339" y="4365036"/>
            <a:ext cx="1521690" cy="21974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74268" y="4290243"/>
                <a:ext cx="1053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68" y="4290243"/>
                <a:ext cx="105323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49605" y="3037964"/>
                <a:ext cx="229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=82.55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605" y="3037964"/>
                <a:ext cx="229434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3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202" y="2607185"/>
            <a:ext cx="3385828" cy="42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7202" y="3462942"/>
            <a:ext cx="3881770" cy="42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00286" y="5259726"/>
            <a:ext cx="2892743" cy="2356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090763" y="5096848"/>
                <a:ext cx="107164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63" y="5096848"/>
                <a:ext cx="1071640" cy="390748"/>
              </a:xfrm>
              <a:prstGeom prst="rect">
                <a:avLst/>
              </a:prstGeom>
              <a:blipFill rotWithShape="0"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00116" y="2889053"/>
                <a:ext cx="4250308" cy="11848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82.55</m:t>
                          </m:r>
                        </m:num>
                        <m:den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10×139.7</m:t>
                          </m:r>
                        </m:den>
                      </m:f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−0.0375+4.92</m:t>
                      </m:r>
                      <m:d>
                        <m:d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×82.55</m:t>
                      </m:r>
                    </m:oMath>
                  </m:oMathPara>
                </a14:m>
                <a:endParaRPr lang="en-US" sz="15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5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=0.062</m:t>
                      </m:r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116" y="2889053"/>
                <a:ext cx="4250308" cy="11848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801908" y="5711793"/>
                <a:ext cx="4498478" cy="368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=0.127+0.0158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3.25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−0.930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3.25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0.177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08" y="5711793"/>
                <a:ext cx="4498478" cy="36818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325286" y="6504460"/>
            <a:ext cx="1715238" cy="22971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91861" y="6426024"/>
                <a:ext cx="902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61" y="6426024"/>
                <a:ext cx="90229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50970" y="1867438"/>
                <a:ext cx="4276535" cy="3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0.062×1+0.177×1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1.239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970" y="1867438"/>
                <a:ext cx="4276535" cy="309588"/>
              </a:xfrm>
              <a:prstGeom prst="rect">
                <a:avLst/>
              </a:prstGeom>
              <a:blipFill rotWithShape="0">
                <a:blip r:embed="rId15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66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/>
      <p:bldP spid="18" grpId="0"/>
      <p:bldP spid="19" grpId="0" animBg="1"/>
      <p:bldP spid="20" grpId="0" animBg="1"/>
      <p:bldP spid="22" grpId="0" animBg="1"/>
      <p:bldP spid="23" grpId="0"/>
      <p:bldP spid="21" grpId="0" uiExpand="1" build="p" animBg="1"/>
      <p:bldP spid="24" grpId="0" animBg="1"/>
      <p:bldP spid="25" grpId="0" animBg="1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Load distribution factor, </a:t>
            </a:r>
            <a:r>
              <a:rPr lang="en-US" sz="3600" dirty="0" err="1" smtClean="0"/>
              <a:t>k</a:t>
            </a:r>
            <a:r>
              <a:rPr lang="en-US" sz="3600" baseline="-25000" dirty="0" err="1" smtClean="0"/>
              <a:t>H</a:t>
            </a:r>
            <a:r>
              <a:rPr lang="en-US" sz="3600" dirty="0" smtClean="0"/>
              <a:t> or k</a:t>
            </a:r>
            <a:r>
              <a:rPr lang="en-US" sz="3600" baseline="-25000" dirty="0" smtClean="0"/>
              <a:t>m</a:t>
            </a:r>
            <a:endParaRPr lang="en-US" sz="3600" baseline="-25000" dirty="0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97" y="2223926"/>
            <a:ext cx="6654805" cy="27820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93276" y="3756350"/>
            <a:ext cx="2892743" cy="34707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0007" y="3756350"/>
            <a:ext cx="774912" cy="347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30616" y="3756350"/>
            <a:ext cx="774912" cy="347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53500" y="3756350"/>
            <a:ext cx="1074115" cy="347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4571" y="5780782"/>
            <a:ext cx="6129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Gears are commercial, enclosed units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 = 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0.127</a:t>
            </a: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; B = 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0.0158</a:t>
            </a:r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and C = 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-0.930 (10</a:t>
            </a:r>
            <a:r>
              <a:rPr lang="en-US" baseline="30000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-4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Rim Thickness factor, k</a:t>
            </a:r>
            <a:r>
              <a:rPr lang="en-US" sz="3600" baseline="-25000" dirty="0"/>
              <a:t>B</a:t>
            </a:r>
            <a:r>
              <a:rPr lang="en-US" sz="3600" dirty="0" smtClean="0"/>
              <a:t> or </a:t>
            </a:r>
            <a:r>
              <a:rPr lang="en-US" sz="3600" dirty="0" err="1" smtClean="0"/>
              <a:t>k</a:t>
            </a:r>
            <a:r>
              <a:rPr lang="en-US" sz="3600" baseline="-25000" dirty="0" err="1"/>
              <a:t>R</a:t>
            </a:r>
            <a:endParaRPr lang="en-US" sz="3600" baseline="-25000" dirty="0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7116" y="3090446"/>
                <a:ext cx="6129768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Rim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Thickness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Factor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16" y="3090446"/>
                <a:ext cx="6129768" cy="677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96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Bending Strength Geometry factor, </a:t>
            </a:r>
            <a:r>
              <a:rPr lang="en-US" sz="3600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or J</a:t>
            </a:r>
            <a:endParaRPr lang="en-US" sz="3600" baseline="-25000" dirty="0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1125"/>
            <a:ext cx="7762875" cy="5476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31797" y="944893"/>
                <a:ext cx="271220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97" y="944893"/>
                <a:ext cx="271220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132221" y="4704347"/>
            <a:ext cx="0" cy="179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85801" y="4704347"/>
            <a:ext cx="2446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550" y="44036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0.345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571874" y="2474561"/>
                <a:ext cx="1572126" cy="1058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0.345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𝐽𝐺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0.41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74" y="2474561"/>
                <a:ext cx="1572126" cy="1058623"/>
              </a:xfrm>
              <a:prstGeom prst="rect">
                <a:avLst/>
              </a:prstGeom>
              <a:blipFill rotWithShape="0">
                <a:blip r:embed="rId6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5009147" y="4106779"/>
            <a:ext cx="0" cy="239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5294" y="4122821"/>
            <a:ext cx="433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1" y="386217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8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Bending Stress,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252" y="1192577"/>
            <a:ext cx="3200400" cy="81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77793"/>
                <a:ext cx="6689652" cy="2365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(3561.552)(1.25)(1.538)(1.227)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(82.55)(6.35)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(1.239)(1)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0.345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=57.559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7793"/>
                <a:ext cx="6689652" cy="23653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492672"/>
                <a:ext cx="6689652" cy="2368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(3561.552)(1.25)(1.538)(1.235)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(82.55)(6.35)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(1.239)(1)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0.410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=48.749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2672"/>
                <a:ext cx="6689652" cy="23680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38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Allowable Bending Strength,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8336" y="1609342"/>
            <a:ext cx="4555958" cy="1201984"/>
            <a:chOff x="144378" y="1609342"/>
            <a:chExt cx="4555958" cy="12019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378" y="1609342"/>
              <a:ext cx="4467562" cy="5041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012" y="2291421"/>
              <a:ext cx="4456324" cy="5199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56132" y="2989283"/>
                <a:ext cx="468429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Materials of Gears (both pinion and gear)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Through-hardened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grade 1 steel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Brinell Hardness,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132" y="2989283"/>
                <a:ext cx="4684294" cy="1338828"/>
              </a:xfrm>
              <a:prstGeom prst="rect">
                <a:avLst/>
              </a:prstGeom>
              <a:blipFill rotWithShape="0">
                <a:blip r:embed="rId7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27970" y="2259337"/>
            <a:ext cx="4777167" cy="5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5039057"/>
                <a:ext cx="44701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=0.533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+88.3=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221.55 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=0.533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+88.3=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221.55 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39057"/>
                <a:ext cx="4470134" cy="923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1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uiExpand="1" build="p"/>
      <p:bldP spid="14" grpId="0" animBg="1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Stress Analysis of SPUR GEAR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0" y="977634"/>
                <a:ext cx="9144000" cy="58338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 speed-reducer has </a:t>
                </a:r>
                <a14:m>
                  <m:oMath xmlns:m="http://schemas.openxmlformats.org/officeDocument/2006/math">
                    <m:r>
                      <a:rPr lang="en-US" sz="17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20°</m:t>
                    </m:r>
                  </m:oMath>
                </a14:m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full-depth teeth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and the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single-reduction spur-gear </a:t>
                </a:r>
                <a:r>
                  <a:rPr lang="en-US" sz="1700" dirty="0" err="1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gearset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60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teeth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diametral pitch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4 teeth/in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face width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f>
                      <m:fPr>
                        <m:ctrlP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The speed reducer is to be used for an application requiring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40 </a:t>
                </a:r>
                <a:r>
                  <a:rPr lang="en-US" sz="1700" dirty="0" err="1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hp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1145 rev/min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life goal of 5-year 24-hour-per-day service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is about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3(</m:t>
                    </m:r>
                    <m:sSup>
                      <m:sSupPr>
                        <m:ctrlP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pinion revolutions. The absolute value of the pitch variation is such that the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transmission accuracy level number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The materials are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4340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through-hardened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grade 1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steels,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heat treated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250 Brinell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core and case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both gears. The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load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moderate shock 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power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smooth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For a </a:t>
                </a:r>
                <a:r>
                  <a:rPr lang="en-US" sz="17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reliability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1700" dirty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0.99</a:t>
                </a:r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estimate the stresses of pinion bending, gear bending, pinion wear, and gear wear and the attendant AGMA factors of safety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7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What mode of failure is most threatening</a:t>
                </a:r>
                <a:r>
                  <a:rPr lang="en-US" sz="17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? The </a:t>
                </a:r>
                <a:r>
                  <a:rPr lang="en-US" sz="17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tooth profile</a:t>
                </a:r>
                <a:r>
                  <a:rPr lang="en-US" sz="17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17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uncrowned</a:t>
                </a:r>
                <a:r>
                  <a:rPr lang="en-US" sz="17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This is a </a:t>
                </a:r>
                <a:r>
                  <a:rPr lang="en-US" sz="17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commercial enclosed gear unit</a:t>
                </a:r>
                <a:r>
                  <a:rPr lang="en-US" sz="17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The gears are </a:t>
                </a:r>
                <a:r>
                  <a:rPr lang="en-US" sz="1700" dirty="0" smtClean="0">
                    <a:solidFill>
                      <a:srgbClr val="FF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straddle mounted with bearings immediately adjacent</a:t>
                </a:r>
                <a:r>
                  <a:rPr lang="en-US" sz="17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sz="17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7634"/>
                <a:ext cx="9144000" cy="5833871"/>
              </a:xfrm>
              <a:prstGeom prst="rect">
                <a:avLst/>
              </a:prstGeom>
              <a:blipFill rotWithShape="0">
                <a:blip r:embed="rId3"/>
                <a:stretch>
                  <a:fillRect l="-400" r="-40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Stress-Cycle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9344"/>
            <a:ext cx="6827967" cy="1787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742648"/>
                <a:ext cx="4500591" cy="3049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our problem,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𝑃𝑖𝑛𝑖𝑜𝑛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𝑟𝑒𝑣𝑜𝑙𝑢𝑡𝑖𝑜𝑛𝑠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𝑃𝑖𝑛𝑖𝑜𝑛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2.73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𝑟𝑒𝑣𝑜𝑙𝑢𝑡𝑖𝑜𝑛𝑠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2648"/>
                <a:ext cx="4500591" cy="3049489"/>
              </a:xfrm>
              <a:prstGeom prst="rect">
                <a:avLst/>
              </a:prstGeom>
              <a:blipFill rotWithShape="0">
                <a:blip r:embed="rId6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45600" y="1477725"/>
                <a:ext cx="2194832" cy="2755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=2.73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600" y="1477725"/>
                <a:ext cx="2194832" cy="2755947"/>
              </a:xfrm>
              <a:prstGeom prst="rect">
                <a:avLst/>
              </a:prstGeom>
              <a:blipFill rotWithShape="0"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8373" y="4365291"/>
                <a:ext cx="4500719" cy="1194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=1.3558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−0.0178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0.919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=1.3558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−0.0178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73" y="4365291"/>
                <a:ext cx="4500719" cy="11944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4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uiExpand="1" build="p"/>
      <p:bldP spid="9" grpId="0" build="p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Temperature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81601" y="3007157"/>
                <a:ext cx="338079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01" y="3007157"/>
                <a:ext cx="3380797" cy="600164"/>
              </a:xfrm>
              <a:prstGeom prst="rect">
                <a:avLst/>
              </a:prstGeom>
              <a:blipFill rotWithShape="0">
                <a:blip r:embed="rId5"/>
                <a:stretch>
                  <a:fillRect l="-2347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3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Reliability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2405"/>
          <a:stretch/>
        </p:blipFill>
        <p:spPr>
          <a:xfrm>
            <a:off x="3036595" y="2358189"/>
            <a:ext cx="3070810" cy="2918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742648"/>
                <a:ext cx="20817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our problem,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𝑅𝑒𝑙𝑖𝑎𝑏𝑖𝑙𝑖𝑡𝑦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2648"/>
                <a:ext cx="2081788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004511" y="3758690"/>
            <a:ext cx="896998" cy="3504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01968" y="3758690"/>
            <a:ext cx="896998" cy="350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9393" y="5605724"/>
                <a:ext cx="12452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93" y="5605724"/>
                <a:ext cx="1245213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76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/>
      <p:bldP spid="9" grpId="0" animBg="1"/>
      <p:bldP spid="11" grpId="0" animBg="1"/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BENDING FACTOR OF SAFETY,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326" y="3780482"/>
            <a:ext cx="2738020" cy="906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2142843"/>
                <a:ext cx="3677610" cy="2090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(221.55)(0.919)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(1)(1)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57.559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=3.537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2843"/>
                <a:ext cx="3677610" cy="20908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4763058"/>
                <a:ext cx="3677610" cy="2090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(221.55)(0.936)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(1)(1)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48.749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=4.254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63058"/>
                <a:ext cx="3677610" cy="20908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85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build="p"/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Elastic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21" y="1024128"/>
            <a:ext cx="7671525" cy="37825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5079" y="2427195"/>
            <a:ext cx="957889" cy="33204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5284" y="1535666"/>
            <a:ext cx="946484" cy="87548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62884"/>
            <a:ext cx="177484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Gear	: Steel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Pinion	: Steel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92686" y="2427195"/>
            <a:ext cx="896998" cy="35042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40498" y="5855183"/>
                <a:ext cx="139801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191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98" y="5855183"/>
                <a:ext cx="1398011" cy="6001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5" grpId="0" uiExpand="1" build="p"/>
      <p:bldP spid="16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Surface Condition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70023" y="3111982"/>
                <a:ext cx="460395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𝑆𝑢𝑟𝑓𝑎𝑐𝑒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𝐶𝑜𝑛𝑑𝑖𝑡𝑖𝑜𝑛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23" y="3111982"/>
                <a:ext cx="4603953" cy="600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16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Geometry factor for pitting resistance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861" y="1609344"/>
            <a:ext cx="4272278" cy="2151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9565" y="4267833"/>
                <a:ext cx="3273781" cy="1295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20°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2×1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2.73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2.73+1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=0.118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65" y="4267833"/>
                <a:ext cx="3273781" cy="12953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31958" y="2406316"/>
            <a:ext cx="3628055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096048"/>
                <a:ext cx="404508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our problem,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𝑇𝑟𝑎𝑛𝑠𝑣𝑒𝑟𝑠𝑒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20°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2.73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96048"/>
                <a:ext cx="4045082" cy="1754326"/>
              </a:xfrm>
              <a:prstGeom prst="rect">
                <a:avLst/>
              </a:prstGeom>
              <a:blipFill rotWithShape="0">
                <a:blip r:embed="rId7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71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/>
      <p:bldP spid="3" grpId="0" animBg="1"/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Gear Contact stress,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378115"/>
                <a:ext cx="9164881" cy="2611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=191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3561.552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1.25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1.538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1.227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139.7×82.5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1.239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0.118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528.418 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8115"/>
                <a:ext cx="9164881" cy="26114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3843863"/>
                <a:ext cx="9164881" cy="2614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=191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3561.552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1.25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1.538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139.7×82.5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1.239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0.118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530.138 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3863"/>
                <a:ext cx="9164881" cy="26141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99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build="p"/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Repeatedly applied contact strength,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243" y="1609344"/>
            <a:ext cx="3819632" cy="813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56132" y="2989283"/>
                <a:ext cx="468429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Materials of Gears (both pinion and gear)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Through-hardened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grade 1 steel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Brinell Hardness,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132" y="2989283"/>
                <a:ext cx="4684294" cy="1338828"/>
              </a:xfrm>
              <a:prstGeom prst="rect">
                <a:avLst/>
              </a:prstGeom>
              <a:blipFill rotWithShape="0">
                <a:blip r:embed="rId6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104895" y="2066833"/>
            <a:ext cx="4777167" cy="5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5039057"/>
                <a:ext cx="40766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=2.22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+200=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755 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2.22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755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39057"/>
                <a:ext cx="4076629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4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uiExpand="1" build="p"/>
      <p:bldP spid="11" grpId="0" animBg="1"/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Pitting resistance stress cycle factor,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56132" y="2101516"/>
            <a:ext cx="3992794" cy="54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66505" y="1545040"/>
                <a:ext cx="34613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=1.4488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𝑃𝑖𝑛𝑖𝑜𝑛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−0.023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=1.4488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−0.023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505" y="1545040"/>
                <a:ext cx="3461332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3742648"/>
                <a:ext cx="4500591" cy="3049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our problem,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𝑃𝑖𝑛𝑖𝑜𝑛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𝑟𝑒𝑣𝑜𝑙𝑢𝑡𝑖𝑜𝑛𝑠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𝐺𝑒𝑎𝑟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𝑃𝑖𝑛𝑖𝑜𝑛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2.73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𝑟𝑒𝑣𝑜𝑙𝑢𝑡𝑖𝑜𝑛𝑠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2648"/>
                <a:ext cx="4500591" cy="3049489"/>
              </a:xfrm>
              <a:prstGeom prst="rect">
                <a:avLst/>
              </a:prstGeom>
              <a:blipFill rotWithShape="0">
                <a:blip r:embed="rId6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18373" y="4365291"/>
                <a:ext cx="4535344" cy="1194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=1.4488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−0.023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0.877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448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73" y="4365291"/>
                <a:ext cx="4535344" cy="11944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11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build="p"/>
      <p:bldP spid="15" grpId="0" build="p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844225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MACHINE DESIGN DATA HANDBOOK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START WITH EQUATION 6.3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Stress Analysis of SPUR GEAR</a:t>
            </a:r>
          </a:p>
        </p:txBody>
      </p:sp>
    </p:spTree>
    <p:extLst>
      <p:ext uri="{BB962C8B-B14F-4D97-AF65-F5344CB8AC3E}">
        <p14:creationId xmlns:p14="http://schemas.microsoft.com/office/powerpoint/2010/main" val="32778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400" kern="1200" cap="all" baseline="0">
                    <a:blipFill>
                      <a:blip r:embed="rId2">
                        <a:extLst>
                          <a:ext uri="{28A0092B-C50C-407E-A947-70E740481C1C}">
                            <a14:useLocalDpi val="0"/>
                          </a:ext>
                        </a:extLst>
                      </a:blip>
                      <a:tile tx="6350" ty="-127000" sx="65000" sy="64000" flip="none" algn="tl"/>
                    </a:blip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600" dirty="0" smtClean="0"/>
                  <a:t>Wear FACTOR OF SAFETY,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24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2142843"/>
                <a:ext cx="3373039" cy="2161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(755)(0.877)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(1)(1)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528.418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=1.253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2843"/>
                <a:ext cx="3373039" cy="21614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" y="4686861"/>
                <a:ext cx="3501280" cy="2161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(755)(0.898)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(1)(1)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530.138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=1.279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686861"/>
                <a:ext cx="3501280" cy="21614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405" y="3526477"/>
            <a:ext cx="3348595" cy="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build="p"/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Conclusion</a:t>
            </a:r>
            <a:endParaRPr lang="en-US" sz="3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27684" y="1306754"/>
                <a:ext cx="3288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3.537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4.254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1.253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1.279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84" y="1306754"/>
                <a:ext cx="3288632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02631" y="3395385"/>
                <a:ext cx="7138737" cy="346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pinion,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3.537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1.253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=1.57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the threat in the pinion is from wear.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gear,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4.254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636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the threat in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gear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from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wear.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31" y="3395385"/>
                <a:ext cx="7138737" cy="3462615"/>
              </a:xfrm>
              <a:prstGeom prst="rect">
                <a:avLst/>
              </a:prstGeom>
              <a:blipFill rotWithShape="0">
                <a:blip r:embed="rId4"/>
                <a:stretch>
                  <a:fillRect l="-683" r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3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5270" y="2828836"/>
            <a:ext cx="5613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1024128"/>
                <a:ext cx="9144000" cy="5789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Diametral Pitch,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𝑡𝑒𝑒𝑡h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𝑖𝑛𝑐h</m:t>
                    </m:r>
                  </m:oMath>
                </a14:m>
                <a:endParaRPr lang="en-US" sz="2000" i="1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Module,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25.4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6.35 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𝑚𝑚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Pressure angle,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=20° −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𝑓𝑢𝑙𝑙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𝑑𝑒𝑝𝑡h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22 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60 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Face width,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=82.55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𝑚𝑚</m:t>
                    </m:r>
                  </m:oMath>
                </a14:m>
                <a:endParaRPr lang="en-US" sz="20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Pinion Shaft 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1145 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𝑟𝑝𝑚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Transmitted power,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h𝑝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The load is </a:t>
                </a:r>
                <a:r>
                  <a:rPr lang="en-US" sz="2000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moderate shock </a:t>
                </a:r>
                <a:r>
                  <a:rPr lang="en-US" sz="20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and power is </a:t>
                </a:r>
                <a:r>
                  <a:rPr lang="en-US" sz="20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smooth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Tooth profile is </a:t>
                </a:r>
                <a:r>
                  <a:rPr lang="en-US" sz="20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uncrowned</a:t>
                </a:r>
                <a:r>
                  <a:rPr lang="en-US" sz="2000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commercial enclosed gear unit</a:t>
                </a:r>
                <a:endParaRPr lang="en-US" sz="2000" i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4128"/>
                <a:ext cx="9144000" cy="5789598"/>
              </a:xfrm>
              <a:prstGeom prst="rect">
                <a:avLst/>
              </a:prstGeo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Stress Analysis of SPUR GEAR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3993" y="1024128"/>
            <a:ext cx="4510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Gears are </a:t>
            </a:r>
            <a:r>
              <a:rPr lang="en-US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straddle </a:t>
            </a:r>
            <a:r>
              <a:rPr lang="en-US" i="1" dirty="0">
                <a:latin typeface="Cambria" panose="02040503050406030204" pitchFamily="18" charset="0"/>
                <a:cs typeface="Times New Roman" panose="02020603050405020304" pitchFamily="18" charset="0"/>
              </a:rPr>
              <a:t>mounted with bearings immediately adjacent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88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6</a:t>
            </a:fld>
            <a:endParaRPr lang="en-US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SPUR GEAR BENDING PROCEDURE</a:t>
            </a:r>
            <a:endParaRPr lang="en-US" sz="3600" dirty="0"/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3556817" y="1859797"/>
            <a:ext cx="689719" cy="325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54290" y="1195136"/>
            <a:ext cx="6039343" cy="5491413"/>
            <a:chOff x="1554290" y="1195136"/>
            <a:chExt cx="6039343" cy="5491413"/>
          </a:xfrm>
        </p:grpSpPr>
        <p:grpSp>
          <p:nvGrpSpPr>
            <p:cNvPr id="42" name="Group 41"/>
            <p:cNvGrpSpPr/>
            <p:nvPr/>
          </p:nvGrpSpPr>
          <p:grpSpPr>
            <a:xfrm>
              <a:off x="1554290" y="1195136"/>
              <a:ext cx="6039343" cy="5491413"/>
              <a:chOff x="1554290" y="128336"/>
              <a:chExt cx="6039343" cy="5491413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5"/>
              <a:srcRect t="59519" b="481"/>
              <a:stretch/>
            </p:blipFill>
            <p:spPr>
              <a:xfrm>
                <a:off x="1558213" y="2876550"/>
                <a:ext cx="6035420" cy="2743199"/>
              </a:xfrm>
              <a:prstGeom prst="rect">
                <a:avLst/>
              </a:prstGeom>
            </p:spPr>
          </p:pic>
          <p:grpSp>
            <p:nvGrpSpPr>
              <p:cNvPr id="19" name="Group 18"/>
              <p:cNvGrpSpPr/>
              <p:nvPr/>
            </p:nvGrpSpPr>
            <p:grpSpPr>
              <a:xfrm>
                <a:off x="1554290" y="128336"/>
                <a:ext cx="6035420" cy="3447675"/>
                <a:chOff x="1554290" y="0"/>
                <a:chExt cx="6035420" cy="3447675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59766"/>
                <a:stretch/>
              </p:blipFill>
              <p:spPr>
                <a:xfrm>
                  <a:off x="1554290" y="0"/>
                  <a:ext cx="6035420" cy="275924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hlinkClick r:id="rId6" action="ppaction://hlinksldjump"/>
                </p:cNvPr>
                <p:cNvSpPr txBox="1"/>
                <p:nvPr/>
              </p:nvSpPr>
              <p:spPr>
                <a:xfrm>
                  <a:off x="2787049" y="1106905"/>
                  <a:ext cx="72006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" name="TextBox 8">
                  <a:hlinkClick r:id="rId7" action="ppaction://hlinksldjump"/>
                </p:cNvPr>
                <p:cNvSpPr txBox="1"/>
                <p:nvPr/>
              </p:nvSpPr>
              <p:spPr>
                <a:xfrm>
                  <a:off x="2795070" y="1443790"/>
                  <a:ext cx="7617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(II)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" name="TextBox 9">
                  <a:hlinkClick r:id="rId8" action="ppaction://hlinksldjump"/>
                </p:cNvPr>
                <p:cNvSpPr txBox="1"/>
                <p:nvPr/>
              </p:nvSpPr>
              <p:spPr>
                <a:xfrm>
                  <a:off x="4122096" y="2442683"/>
                  <a:ext cx="704039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Table 6-1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2" name="TextBox 11">
                  <a:hlinkClick r:id="rId9" action="ppaction://hlinksldjump"/>
                </p:cNvPr>
                <p:cNvSpPr txBox="1"/>
                <p:nvPr/>
              </p:nvSpPr>
              <p:spPr>
                <a:xfrm>
                  <a:off x="4683512" y="2288142"/>
                  <a:ext cx="1252066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(IV)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" name="TextBox 12">
                  <a:hlinkClick r:id="rId10" action="ppaction://hlinksldjump"/>
                </p:cNvPr>
                <p:cNvSpPr txBox="1"/>
                <p:nvPr/>
              </p:nvSpPr>
              <p:spPr>
                <a:xfrm>
                  <a:off x="4766423" y="1278506"/>
                  <a:ext cx="1810840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(V)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" name="TextBox 13">
                  <a:hlinkClick r:id="rId11" action="ppaction://hlinksldjump"/>
                </p:cNvPr>
                <p:cNvSpPr txBox="1"/>
                <p:nvPr/>
              </p:nvSpPr>
              <p:spPr>
                <a:xfrm>
                  <a:off x="5118530" y="1492643"/>
                  <a:ext cx="1810840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(VI)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" name="TextBox 14">
                  <a:hlinkClick r:id="rId12" action="ppaction://hlinksldjump"/>
                </p:cNvPr>
                <p:cNvSpPr txBox="1"/>
                <p:nvPr/>
              </p:nvSpPr>
              <p:spPr>
                <a:xfrm>
                  <a:off x="5283830" y="1725835"/>
                  <a:ext cx="1810840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(VII)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" name="TextBox 15">
                  <a:hlinkClick r:id="rId13" action="ppaction://hlinksldjump"/>
                </p:cNvPr>
                <p:cNvSpPr txBox="1"/>
                <p:nvPr/>
              </p:nvSpPr>
              <p:spPr>
                <a:xfrm>
                  <a:off x="5259986" y="2098179"/>
                  <a:ext cx="1810840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Fig. 6.3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8" name="TextBox 17">
                  <a:hlinkClick r:id="rId14" action="ppaction://hlinksldjump"/>
                </p:cNvPr>
                <p:cNvSpPr txBox="1"/>
                <p:nvPr/>
              </p:nvSpPr>
              <p:spPr>
                <a:xfrm>
                  <a:off x="2526351" y="2295620"/>
                  <a:ext cx="1252066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(IX)</a:t>
                  </a:r>
                  <a:endParaRPr lang="en-US" sz="1000" b="1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hlinkClick r:id="rId15" action="ppaction://hlinksldjump"/>
                    </p:cNvPr>
                    <p:cNvSpPr txBox="1"/>
                    <p:nvPr/>
                  </p:nvSpPr>
                  <p:spPr>
                    <a:xfrm>
                      <a:off x="5022789" y="2600637"/>
                      <a:ext cx="2380292" cy="246221"/>
                    </a:xfrm>
                    <a:prstGeom prst="rect">
                      <a:avLst/>
                    </a:prstGeom>
                    <a:solidFill>
                      <a:srgbClr val="F0F9FD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	: Eq. 6.7.1 (a)</a:t>
                      </a: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hlinkClick r:id="rId16" action="ppaction://hlinksldjump"/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789" y="2600637"/>
                      <a:ext cx="2380292" cy="246221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TextBox 45">
                  <a:hlinkClick r:id="rId18" action="ppaction://hlinksldjump"/>
                </p:cNvPr>
                <p:cNvSpPr txBox="1"/>
                <p:nvPr/>
              </p:nvSpPr>
              <p:spPr>
                <a:xfrm>
                  <a:off x="2521050" y="3201454"/>
                  <a:ext cx="1252066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6.7.1</a:t>
                  </a:r>
                  <a:endParaRPr lang="en-US" sz="1000" b="1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hlinkClick r:id="rId19" action="ppaction://hlinksldjump"/>
                </p:cNvPr>
                <p:cNvSpPr/>
                <p:nvPr/>
              </p:nvSpPr>
              <p:spPr>
                <a:xfrm>
                  <a:off x="5014128" y="3994235"/>
                  <a:ext cx="183095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	: Eq. 6.7.1 (b)</a:t>
                  </a:r>
                </a:p>
              </p:txBody>
            </p:sp>
          </mc:Choice>
          <mc:Fallback xmlns="">
            <p:sp>
              <p:nvSpPr>
                <p:cNvPr id="6" name="Rectangle 5">
                  <a:hlinkClick r:id="rId20" action="ppaction://hlinksldjump"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128" y="3994235"/>
                  <a:ext cx="1830950" cy="24622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hlinkClick r:id="rId22" action="ppaction://hlinksldjump"/>
                </p:cNvPr>
                <p:cNvSpPr/>
                <p:nvPr/>
              </p:nvSpPr>
              <p:spPr>
                <a:xfrm>
                  <a:off x="5014128" y="4190582"/>
                  <a:ext cx="181652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	: Eq. 6.7.1 (c)</a:t>
                  </a:r>
                </a:p>
              </p:txBody>
            </p:sp>
          </mc:Choice>
          <mc:Fallback xmlns="">
            <p:sp>
              <p:nvSpPr>
                <p:cNvPr id="7" name="Rectangle 6">
                  <a:hlinkClick r:id="rId23" action="ppaction://hlinksldjump"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128" y="4190582"/>
                  <a:ext cx="1816523" cy="24622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hlinkClick r:id="rId25" action="ppaction://hlinksldjump"/>
                </p:cNvPr>
                <p:cNvSpPr/>
                <p:nvPr/>
              </p:nvSpPr>
              <p:spPr>
                <a:xfrm>
                  <a:off x="5014128" y="4406468"/>
                  <a:ext cx="183095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	: Eq. 6.7.1 (d)</a:t>
                  </a:r>
                </a:p>
              </p:txBody>
            </p:sp>
          </mc:Choice>
          <mc:Fallback xmlns="">
            <p:sp>
              <p:nvSpPr>
                <p:cNvPr id="11" name="Rectangle 10">
                  <a:hlinkClick r:id="rId26" action="ppaction://hlinksldjump"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128" y="4406468"/>
                  <a:ext cx="1830950" cy="24622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431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7</a:t>
            </a:fld>
            <a:endParaRPr lang="en-US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SPUR GEAR WEAR PROCEDURE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58212" y="1024128"/>
            <a:ext cx="6050547" cy="5186172"/>
            <a:chOff x="1558212" y="1024128"/>
            <a:chExt cx="6050547" cy="5186172"/>
          </a:xfrm>
        </p:grpSpPr>
        <p:grpSp>
          <p:nvGrpSpPr>
            <p:cNvPr id="7" name="Group 6"/>
            <p:cNvGrpSpPr/>
            <p:nvPr/>
          </p:nvGrpSpPr>
          <p:grpSpPr>
            <a:xfrm>
              <a:off x="1558212" y="1024128"/>
              <a:ext cx="6050547" cy="5186172"/>
              <a:chOff x="1558212" y="1024128"/>
              <a:chExt cx="6050547" cy="5186172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/>
              <a:srcRect l="315" t="58029" r="-315" b="396"/>
              <a:stretch/>
            </p:blipFill>
            <p:spPr>
              <a:xfrm>
                <a:off x="1577262" y="3600450"/>
                <a:ext cx="6031497" cy="2609850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558212" y="1024128"/>
                <a:ext cx="6031497" cy="2658220"/>
                <a:chOff x="1558212" y="1024128"/>
                <a:chExt cx="6031497" cy="265822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58867"/>
                <a:stretch/>
              </p:blipFill>
              <p:spPr>
                <a:xfrm>
                  <a:off x="1558212" y="1024128"/>
                  <a:ext cx="6031497" cy="2582293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2863249" y="2054391"/>
                  <a:ext cx="72006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852220" y="2353176"/>
                  <a:ext cx="7617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(II)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979346" y="3458511"/>
                  <a:ext cx="704039" cy="223837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Table 6-1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969262" y="3235628"/>
                  <a:ext cx="1252066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(IV)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937873" y="2168842"/>
                  <a:ext cx="1810840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(V)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042330" y="2344879"/>
                  <a:ext cx="1810840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6.3 (VI)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7" name="TextBox 26">
                  <a:hlinkClick r:id="rId5" action="ppaction://hlinksldjump"/>
                </p:cNvPr>
                <p:cNvSpPr txBox="1"/>
                <p:nvPr/>
              </p:nvSpPr>
              <p:spPr>
                <a:xfrm>
                  <a:off x="5302880" y="2539971"/>
                  <a:ext cx="1810840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6.7.2 e (ii)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" name="TextBox 28">
                  <a:hlinkClick r:id="rId6" action="ppaction://hlinksldjump"/>
                </p:cNvPr>
                <p:cNvSpPr txBox="1"/>
                <p:nvPr/>
              </p:nvSpPr>
              <p:spPr>
                <a:xfrm>
                  <a:off x="2381250" y="3345428"/>
                  <a:ext cx="2160237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6.7.2 e (</a:t>
                  </a:r>
                  <a:r>
                    <a:rPr lang="en-US" sz="1000" dirty="0" err="1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i</a:t>
                  </a:r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), Table 6-6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" name="TextBox 30">
                  <a:hlinkClick r:id="rId7" action="ppaction://hlinksldjump"/>
                </p:cNvPr>
                <p:cNvSpPr txBox="1"/>
                <p:nvPr/>
              </p:nvSpPr>
              <p:spPr>
                <a:xfrm>
                  <a:off x="2393001" y="3166906"/>
                  <a:ext cx="1252066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6.7.2 (e)</a:t>
                  </a:r>
                  <a:endParaRPr lang="en-US" sz="1000" b="1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0" name="TextBox 29">
                  <a:hlinkClick r:id="rId8" action="ppaction://hlinksldjump"/>
                </p:cNvPr>
                <p:cNvSpPr txBox="1"/>
                <p:nvPr/>
              </p:nvSpPr>
              <p:spPr>
                <a:xfrm>
                  <a:off x="5398130" y="3001001"/>
                  <a:ext cx="1810840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Eq. 6.7.2 e (iii)</a:t>
                  </a:r>
                  <a:endParaRPr lang="en-US" sz="10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hlinkClick r:id="rId9" action="ppaction://hlinksldjump"/>
                </p:cNvPr>
                <p:cNvSpPr txBox="1"/>
                <p:nvPr/>
              </p:nvSpPr>
              <p:spPr>
                <a:xfrm>
                  <a:off x="5622591" y="3618151"/>
                  <a:ext cx="1883677" cy="246221"/>
                </a:xfrm>
                <a:prstGeom prst="rect">
                  <a:avLst/>
                </a:prstGeom>
                <a:solidFill>
                  <a:srgbClr val="F0F9FD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0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	: Eq. 6.7.2 (a)</a:t>
                  </a:r>
                </a:p>
              </p:txBody>
            </p:sp>
          </mc:Choice>
          <mc:Fallback xmlns="">
            <p:sp>
              <p:nvSpPr>
                <p:cNvPr id="48" name="TextBox 47">
                  <a:hlinkClick r:id="rId10" action="ppaction://hlinksldjump"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91" y="3618151"/>
                  <a:ext cx="1883677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hlinkClick r:id="rId12" action="ppaction://hlinksldjump"/>
            </p:cNvPr>
            <p:cNvSpPr txBox="1"/>
            <p:nvPr/>
          </p:nvSpPr>
          <p:spPr>
            <a:xfrm>
              <a:off x="2425514" y="4132274"/>
              <a:ext cx="1252066" cy="203488"/>
            </a:xfrm>
            <a:prstGeom prst="rect">
              <a:avLst/>
            </a:prstGeom>
            <a:solidFill>
              <a:srgbClr val="F0F9FD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Eq. 6.7.2</a:t>
              </a:r>
              <a:endParaRPr lang="en-US" sz="1000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hlinkClick r:id="rId13" action="ppaction://hlinksldjump"/>
                </p:cNvPr>
                <p:cNvSpPr/>
                <p:nvPr/>
              </p:nvSpPr>
              <p:spPr>
                <a:xfrm>
                  <a:off x="5616819" y="3820255"/>
                  <a:ext cx="183095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	: Eq. 6.7.2 (b)</a:t>
                  </a:r>
                </a:p>
              </p:txBody>
            </p:sp>
          </mc:Choice>
          <mc:Fallback xmlns="">
            <p:sp>
              <p:nvSpPr>
                <p:cNvPr id="2" name="Rectangle 1">
                  <a:hlinkClick r:id="rId14" action="ppaction://hlinksldjump"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819" y="3820255"/>
                  <a:ext cx="183095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5626995" y="4051645"/>
                  <a:ext cx="147829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	: 1.005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995" y="4051645"/>
                  <a:ext cx="1478290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915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9344"/>
            <a:ext cx="9144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77227" y="1609344"/>
                <a:ext cx="2789546" cy="16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Pitch Diameters,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139.7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381.0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27" y="1609344"/>
                <a:ext cx="2789546" cy="1601785"/>
              </a:xfrm>
              <a:prstGeom prst="rect">
                <a:avLst/>
              </a:prstGeom>
              <a:blipFill rotWithShape="0">
                <a:blip r:embed="rId2"/>
                <a:stretch>
                  <a:fillRect l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Pitch diameters</a:t>
            </a:r>
            <a:endParaRPr lang="en-US" sz="3600" dirty="0"/>
          </a:p>
        </p:txBody>
      </p:sp>
      <p:sp>
        <p:nvSpPr>
          <p:cNvPr id="3" name="Oval 2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90602" y="1609344"/>
                <a:ext cx="5162796" cy="2799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𝑑𝑛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2200" dirty="0" smtClean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m/s)</a:t>
                </a:r>
                <a:endParaRPr lang="en-US" sz="2200" i="1" dirty="0" smtClean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=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0.1397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1145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60</m:t>
                            </m:r>
                          </m:den>
                        </m:f>
                      </m:e>
                    </m:d>
                  </m:oMath>
                </a14:m>
                <a:endParaRPr lang="en-US" sz="2200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=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8.375 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02" y="1609344"/>
                <a:ext cx="5162796" cy="2799741"/>
              </a:xfrm>
              <a:prstGeom prst="rect">
                <a:avLst/>
              </a:prstGeom>
              <a:blipFill rotWithShape="0">
                <a:blip r:embed="rId2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Velocity, V</a:t>
            </a:r>
            <a:endParaRPr lang="en-US" sz="3600" dirty="0"/>
          </a:p>
        </p:txBody>
      </p:sp>
      <p:sp>
        <p:nvSpPr>
          <p:cNvPr id="9" name="Oval 8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228-77DD-4201-A999-04B140BD5692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524000" y="1609344"/>
            <a:ext cx="12192000" cy="524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98578" y="1609344"/>
                <a:ext cx="5546844" cy="2574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0.7457×1000×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22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dirty="0" smtClean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2200" i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0.7457×1000×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8.375</m:t>
                          </m:r>
                        </m:den>
                      </m:f>
                    </m:oMath>
                  </m:oMathPara>
                </a14:m>
                <a:endParaRPr lang="en-US" sz="2200" dirty="0" smtClean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3561.552 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578" y="1609344"/>
                <a:ext cx="5546844" cy="2574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Transmitted </a:t>
            </a:r>
            <a:r>
              <a:rPr lang="en-US" sz="3600" dirty="0" err="1" smtClean="0"/>
              <a:t>lOad</a:t>
            </a:r>
            <a:r>
              <a:rPr lang="en-US" sz="3600" dirty="0" smtClean="0"/>
              <a:t>, </a:t>
            </a:r>
            <a:r>
              <a:rPr lang="en-US" sz="3600" dirty="0" err="1" smtClean="0"/>
              <a:t>W</a:t>
            </a:r>
            <a:r>
              <a:rPr lang="en-US" sz="3600" baseline="30000" dirty="0" err="1" smtClean="0"/>
              <a:t>t</a:t>
            </a:r>
            <a:endParaRPr lang="en-US" sz="3600" baseline="30000" dirty="0"/>
          </a:p>
        </p:txBody>
      </p:sp>
      <p:sp>
        <p:nvSpPr>
          <p:cNvPr id="9" name="Oval 8">
            <a:hlinkClick r:id="rId4" action="ppaction://hlinksldjump"/>
          </p:cNvPr>
          <p:cNvSpPr/>
          <p:nvPr/>
        </p:nvSpPr>
        <p:spPr>
          <a:xfrm>
            <a:off x="8483346" y="222771"/>
            <a:ext cx="365125" cy="3651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4098</TotalTime>
  <Words>543</Words>
  <Application>Microsoft Office PowerPoint</Application>
  <PresentationFormat>On-screen Show (4:3)</PresentationFormat>
  <Paragraphs>274</Paragraphs>
  <Slides>32</Slides>
  <Notes>3</Notes>
  <HiddenSlides>24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Stresses Analysis of Gear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CHAPTER-5 DESIGN OF SHAFTS</dc:title>
  <dc:creator>Nipesh Regmi</dc:creator>
  <cp:lastModifiedBy>Nipesh Regmi</cp:lastModifiedBy>
  <cp:revision>476</cp:revision>
  <dcterms:created xsi:type="dcterms:W3CDTF">2016-05-16T06:38:19Z</dcterms:created>
  <dcterms:modified xsi:type="dcterms:W3CDTF">2016-08-25T18:23:11Z</dcterms:modified>
</cp:coreProperties>
</file>