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6"/>
  </p:notesMasterIdLst>
  <p:sldIdLst>
    <p:sldId id="256" r:id="rId2"/>
    <p:sldId id="257" r:id="rId3"/>
    <p:sldId id="285" r:id="rId4"/>
    <p:sldId id="260" r:id="rId5"/>
    <p:sldId id="279" r:id="rId6"/>
    <p:sldId id="280" r:id="rId7"/>
    <p:sldId id="281" r:id="rId8"/>
    <p:sldId id="282" r:id="rId9"/>
    <p:sldId id="283" r:id="rId10"/>
    <p:sldId id="284" r:id="rId11"/>
    <p:sldId id="286" r:id="rId12"/>
    <p:sldId id="287" r:id="rId13"/>
    <p:sldId id="288" r:id="rId14"/>
    <p:sldId id="289" r:id="rId15"/>
    <p:sldId id="290" r:id="rId16"/>
    <p:sldId id="291" r:id="rId17"/>
    <p:sldId id="294" r:id="rId18"/>
    <p:sldId id="292" r:id="rId19"/>
    <p:sldId id="293" r:id="rId20"/>
    <p:sldId id="296" r:id="rId21"/>
    <p:sldId id="295"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CFCC"/>
    <a:srgbClr val="F7E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98BD8-31E5-4A27-8ED2-EF4D7DA44077}"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95CF1-7029-48F1-BEF6-4060BF2895C1}" type="slidenum">
              <a:rPr lang="en-US" smtClean="0"/>
              <a:t>‹#›</a:t>
            </a:fld>
            <a:endParaRPr lang="en-US"/>
          </a:p>
        </p:txBody>
      </p:sp>
    </p:spTree>
    <p:extLst>
      <p:ext uri="{BB962C8B-B14F-4D97-AF65-F5344CB8AC3E}">
        <p14:creationId xmlns:p14="http://schemas.microsoft.com/office/powerpoint/2010/main" val="220942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DEDD66-AA0D-4162-9735-6B231BFC7402}"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A051228-77DD-4201-A999-04B140BD5692}" type="slidenum">
              <a:rPr lang="en-US" smtClean="0"/>
              <a:t>‹#›</a:t>
            </a:fld>
            <a:endParaRPr lang="en-US"/>
          </a:p>
        </p:txBody>
      </p:sp>
    </p:spTree>
    <p:extLst>
      <p:ext uri="{BB962C8B-B14F-4D97-AF65-F5344CB8AC3E}">
        <p14:creationId xmlns:p14="http://schemas.microsoft.com/office/powerpoint/2010/main" val="301350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7F61C-D2EC-4F03-B689-7409237A1431}"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79872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E72EE-D1E7-4D6E-A513-6952A80EF42F}"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93195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F1C7A7-BCDF-4AC5-961F-30FF0015E199}"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58648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D7F97D-E9AC-44C4-BC52-565E044D0CF9}" type="datetime1">
              <a:rPr lang="en-US" smtClean="0"/>
              <a:t>7/31/2016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A051228-77DD-4201-A999-04B140BD5692}" type="slidenum">
              <a:rPr lang="en-US" smtClean="0"/>
              <a:t>‹#›</a:t>
            </a:fld>
            <a:endParaRPr lang="en-US"/>
          </a:p>
        </p:txBody>
      </p:sp>
    </p:spTree>
    <p:extLst>
      <p:ext uri="{BB962C8B-B14F-4D97-AF65-F5344CB8AC3E}">
        <p14:creationId xmlns:p14="http://schemas.microsoft.com/office/powerpoint/2010/main" val="130461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615CAC-2D64-42FC-8066-516D99D1A3DD}"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40603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33A64F-8A9D-41C8-8CCC-960AAEDD67F8}" type="datetime1">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19324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87016B-FFD8-4736-B6D2-E4EE5E003168}" type="datetime1">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357657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89A9-A52B-400A-A3F5-FE3F506BEFDC}" type="datetime1">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89511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DE475-3DFB-4565-96D9-7D5102151254}"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14859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0562D-63F5-47AF-8CB5-FFD9E288D117}" type="datetime1">
              <a:rPr lang="en-US" smtClean="0"/>
              <a:t>7/31/2016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6324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FB14C9B-6411-4999-B52A-5C016A67588E}" type="datetime1">
              <a:rPr lang="en-US" smtClean="0"/>
              <a:t>7/31/2016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A051228-77DD-4201-A999-04B140BD5692}" type="slidenum">
              <a:rPr lang="en-US" smtClean="0"/>
              <a:t>‹#›</a:t>
            </a:fld>
            <a:endParaRPr lang="en-US"/>
          </a:p>
        </p:txBody>
      </p:sp>
    </p:spTree>
    <p:extLst>
      <p:ext uri="{BB962C8B-B14F-4D97-AF65-F5344CB8AC3E}">
        <p14:creationId xmlns:p14="http://schemas.microsoft.com/office/powerpoint/2010/main" val="26076189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19.xml"/><Relationship Id="rId7" Type="http://schemas.openxmlformats.org/officeDocument/2006/relationships/slide" Target="slide2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3.xml"/><Relationship Id="rId4" Type="http://schemas.openxmlformats.org/officeDocument/2006/relationships/slide" Target="slide21.xml"/><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slide" Target="slide18.xml"/><Relationship Id="rId4" Type="http://schemas.openxmlformats.org/officeDocument/2006/relationships/image" Target="../media/image33.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40.png"/><Relationship Id="rId7" Type="http://schemas.openxmlformats.org/officeDocument/2006/relationships/slide" Target="slide25.xml"/><Relationship Id="rId12"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image" Target="../media/image44.png"/><Relationship Id="rId5" Type="http://schemas.openxmlformats.org/officeDocument/2006/relationships/image" Target="../media/image42.png"/><Relationship Id="rId10" Type="http://schemas.openxmlformats.org/officeDocument/2006/relationships/slide" Target="slide18.xml"/><Relationship Id="rId4" Type="http://schemas.openxmlformats.org/officeDocument/2006/relationships/image" Target="../media/image41.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440.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8.xml"/><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3.png"/><Relationship Id="rId4" Type="http://schemas.openxmlformats.org/officeDocument/2006/relationships/slide" Target="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slide" Target="slide3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slide" Target="slide32.xml"/><Relationship Id="rId9"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3.png"/><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slide" Target="slide30.xml"/><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sz="8000" dirty="0" smtClean="0"/>
              <a:t>CHAPTER-8: </a:t>
            </a:r>
            <a:br>
              <a:rPr lang="en-US" sz="8000" dirty="0" smtClean="0"/>
            </a:br>
            <a:r>
              <a:rPr lang="en-US" sz="8000" dirty="0" smtClean="0"/>
              <a:t>Design of belt</a:t>
            </a:r>
            <a:endParaRPr lang="en-US" sz="8000" dirty="0"/>
          </a:p>
        </p:txBody>
      </p:sp>
      <p:sp>
        <p:nvSpPr>
          <p:cNvPr id="3" name="Subtitle 2"/>
          <p:cNvSpPr>
            <a:spLocks noGrp="1"/>
          </p:cNvSpPr>
          <p:nvPr>
            <p:ph type="subTitle" idx="1"/>
          </p:nvPr>
        </p:nvSpPr>
        <p:spPr>
          <a:xfrm>
            <a:off x="0" y="0"/>
            <a:ext cx="12192000" cy="1371599"/>
          </a:xfrm>
        </p:spPr>
        <p:txBody>
          <a:bodyPr>
            <a:normAutofit/>
          </a:bodyPr>
          <a:lstStyle/>
          <a:p>
            <a:pPr algn="ctr"/>
            <a:r>
              <a:rPr lang="en-US" dirty="0" smtClean="0"/>
              <a:t>Tribhuwan </a:t>
            </a:r>
            <a:r>
              <a:rPr lang="en-US" dirty="0"/>
              <a:t>U</a:t>
            </a:r>
            <a:r>
              <a:rPr lang="en-US" dirty="0" smtClean="0"/>
              <a:t>niversity</a:t>
            </a:r>
          </a:p>
          <a:p>
            <a:pPr algn="ctr"/>
            <a:r>
              <a:rPr lang="en-US" dirty="0" smtClean="0"/>
              <a:t>Institute of Engineering</a:t>
            </a:r>
          </a:p>
          <a:p>
            <a:pPr algn="ctr"/>
            <a:r>
              <a:rPr lang="en-US" dirty="0" smtClean="0"/>
              <a:t>Pulchowk Campus</a:t>
            </a:r>
            <a:endParaRPr lang="en-US" dirty="0"/>
          </a:p>
        </p:txBody>
      </p:sp>
    </p:spTree>
    <p:extLst>
      <p:ext uri="{BB962C8B-B14F-4D97-AF65-F5344CB8AC3E}">
        <p14:creationId xmlns:p14="http://schemas.microsoft.com/office/powerpoint/2010/main" val="102310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10</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SOLUTION_Third Part</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1" y="2458276"/>
                <a:ext cx="7624483" cy="3839897"/>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Belt Length, L</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𝐿</m:t>
                      </m:r>
                      <m:r>
                        <a:rPr lang="en-US" sz="2000" i="1">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4</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𝐶</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𝐷</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e>
                                  </m:d>
                                </m:e>
                                <m:sup>
                                  <m:r>
                                    <a:rPr lang="en-US" sz="2000" b="0" i="1" smtClean="0">
                                      <a:latin typeface="Cambria Math" panose="02040503050406030204" pitchFamily="18" charset="0"/>
                                      <a:cs typeface="Times New Roman" panose="02020603050405020304" pitchFamily="18" charset="0"/>
                                    </a:rPr>
                                    <m:t>2</m:t>
                                  </m:r>
                                </m:sup>
                              </m:sSup>
                            </m:e>
                          </m:d>
                        </m:e>
                        <m:sup>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2</m:t>
                              </m:r>
                            </m:den>
                          </m:f>
                        </m:sup>
                      </m:sSup>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𝐷</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𝜃</m:t>
                              </m:r>
                            </m:e>
                            <m:sub>
                              <m:r>
                                <a:rPr lang="en-US" sz="2000" b="0" i="1" smtClean="0">
                                  <a:latin typeface="Cambria Math" panose="02040503050406030204" pitchFamily="18" charset="0"/>
                                  <a:cs typeface="Times New Roman" panose="02020603050405020304" pitchFamily="18" charset="0"/>
                                </a:rPr>
                                <m:t>𝐷</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𝜃</m:t>
                              </m:r>
                            </m:e>
                            <m:sub>
                              <m:r>
                                <a:rPr lang="en-US" sz="2000" b="0" i="1" smtClean="0">
                                  <a:latin typeface="Cambria Math" panose="02040503050406030204" pitchFamily="18" charset="0"/>
                                  <a:cs typeface="Times New Roman" panose="02020603050405020304" pitchFamily="18" charset="0"/>
                                </a:rPr>
                                <m:t>𝑑</m:t>
                              </m:r>
                            </m:sub>
                          </m:sSub>
                        </m:num>
                        <m:den>
                          <m:r>
                            <a:rPr lang="en-US" sz="2000" b="0" i="1" smtClean="0">
                              <a:latin typeface="Cambria Math" panose="02040503050406030204" pitchFamily="18" charset="0"/>
                              <a:cs typeface="Times New Roman" panose="02020603050405020304" pitchFamily="18" charset="0"/>
                            </a:rPr>
                            <m:t>2</m:t>
                          </m:r>
                        </m:den>
                      </m:f>
                    </m:oMath>
                  </m:oMathPara>
                </a14:m>
                <a:endParaRPr lang="en-US" sz="2000"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d>
                            <m:dPr>
                              <m:begChr m:val="["/>
                              <m:endChr m:val="]"/>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4</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𝐶</m:t>
                                  </m:r>
                                </m:e>
                                <m:sup>
                                  <m:r>
                                    <a:rPr lang="en-US" sz="2000" i="1">
                                      <a:latin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𝐷</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e>
                                  </m:d>
                                </m:e>
                                <m:sup>
                                  <m:r>
                                    <a:rPr lang="en-US" sz="2000" i="1">
                                      <a:latin typeface="Cambria Math" panose="02040503050406030204" pitchFamily="18" charset="0"/>
                                      <a:cs typeface="Times New Roman" panose="02020603050405020304" pitchFamily="18" charset="0"/>
                                    </a:rPr>
                                    <m:t>2</m:t>
                                  </m:r>
                                </m:sup>
                              </m:sSup>
                            </m:e>
                          </m:d>
                        </m:e>
                        <m:sup>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sup>
                      </m:sSup>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𝜋</m:t>
                          </m:r>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𝐷</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m:t>
                          </m:r>
                        </m:num>
                        <m:den>
                          <m:r>
                            <a:rPr lang="en-US" sz="2000" i="1">
                              <a:latin typeface="Cambria Math" panose="02040503050406030204" pitchFamily="18" charset="0"/>
                              <a:cs typeface="Times New Roman" panose="02020603050405020304" pitchFamily="18" charset="0"/>
                            </a:rPr>
                            <m:t>2</m:t>
                          </m:r>
                        </m:den>
                      </m:f>
                      <m:r>
                        <a:rPr lang="en-US" sz="2000" b="0" i="1" smtClean="0">
                          <a:latin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𝐷</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e>
                      </m:d>
                      <m:r>
                        <a:rPr lang="en-US" sz="2000" b="0" i="1" smtClean="0">
                          <a:latin typeface="Cambria Math" panose="02040503050406030204" pitchFamily="18" charset="0"/>
                          <a:cs typeface="Times New Roman" panose="02020603050405020304" pitchFamily="18" charset="0"/>
                        </a:rPr>
                        <m:t>×</m:t>
                      </m:r>
                      <m:func>
                        <m:funcPr>
                          <m:ctrlPr>
                            <a:rPr lang="en-US" sz="2000" b="0" i="1" smtClean="0">
                              <a:latin typeface="Cambria Math" panose="02040503050406030204" pitchFamily="18" charset="0"/>
                              <a:cs typeface="Times New Roman" panose="02020603050405020304" pitchFamily="18" charset="0"/>
                            </a:rPr>
                          </m:ctrlPr>
                        </m:funcPr>
                        <m:fName>
                          <m:sSup>
                            <m:sSupPr>
                              <m:ctrlPr>
                                <a:rPr lang="en-US" sz="2000" b="0" i="1" smtClean="0">
                                  <a:latin typeface="Cambria Math" panose="02040503050406030204" pitchFamily="18" charset="0"/>
                                  <a:cs typeface="Times New Roman" panose="02020603050405020304" pitchFamily="18" charset="0"/>
                                </a:rPr>
                              </m:ctrlPr>
                            </m:sSupPr>
                            <m:e>
                              <m:r>
                                <m:rPr>
                                  <m:sty m:val="p"/>
                                </m:rPr>
                                <a:rPr lang="en-US" sz="2000" b="0" i="0" smtClean="0">
                                  <a:latin typeface="Cambria Math" panose="02040503050406030204" pitchFamily="18" charset="0"/>
                                  <a:cs typeface="Times New Roman" panose="02020603050405020304" pitchFamily="18" charset="0"/>
                                </a:rPr>
                                <m:t>sin</m:t>
                              </m:r>
                            </m:e>
                            <m:sup>
                              <m:r>
                                <a:rPr lang="en-US" sz="2000" b="0" i="1" smtClean="0">
                                  <a:latin typeface="Cambria Math" panose="02040503050406030204" pitchFamily="18" charset="0"/>
                                  <a:cs typeface="Times New Roman" panose="02020603050405020304" pitchFamily="18" charset="0"/>
                                </a:rPr>
                                <m:t>−1</m:t>
                              </m:r>
                            </m:sup>
                          </m:sSup>
                        </m:fName>
                        <m:e>
                          <m:d>
                            <m:dPr>
                              <m:begChr m:val="["/>
                              <m:endChr m:val="]"/>
                              <m:ctrlPr>
                                <a:rPr lang="en-US" sz="2000" b="0" i="1" smtClean="0">
                                  <a:latin typeface="Cambria Math" panose="02040503050406030204" pitchFamily="18" charset="0"/>
                                  <a:cs typeface="Times New Roman" panose="02020603050405020304" pitchFamily="18" charset="0"/>
                                </a:rPr>
                              </m:ctrlPr>
                            </m:dPr>
                            <m:e>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𝐷</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num>
                                <m:den>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𝐶</m:t>
                                  </m:r>
                                </m:den>
                              </m:f>
                            </m:e>
                          </m:d>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𝜋</m:t>
                              </m:r>
                            </m:num>
                            <m:den>
                              <m:r>
                                <a:rPr lang="en-US" sz="2000" b="0" i="1" smtClean="0">
                                  <a:latin typeface="Cambria Math" panose="02040503050406030204" pitchFamily="18" charset="0"/>
                                  <a:cs typeface="Times New Roman" panose="02020603050405020304" pitchFamily="18" charset="0"/>
                                </a:rPr>
                                <m:t>180°</m:t>
                              </m:r>
                            </m:den>
                          </m:f>
                        </m:e>
                      </m:func>
                    </m:oMath>
                  </m:oMathPara>
                </a14:m>
                <a:endParaRPr lang="en-US" sz="2000"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dirty="0" smtClean="0">
                    <a:latin typeface="Cambria Math" panose="02040503050406030204" pitchFamily="18" charset="0"/>
                    <a:cs typeface="Times New Roman" panose="02020603050405020304" pitchFamily="18" charset="0"/>
                  </a:rPr>
                  <a:t>= </a:t>
                </a:r>
                <a:r>
                  <a:rPr lang="en-US" sz="2000" dirty="0" smtClean="0">
                    <a:solidFill>
                      <a:srgbClr val="FF0000"/>
                    </a:solidFill>
                    <a:latin typeface="Cambria Math" panose="02040503050406030204" pitchFamily="18" charset="0"/>
                    <a:cs typeface="Times New Roman" panose="02020603050405020304" pitchFamily="18" charset="0"/>
                  </a:rPr>
                  <a:t>5.95 m</a:t>
                </a:r>
                <a:endParaRPr lang="en-US" sz="2000" b="0" dirty="0" smtClean="0">
                  <a:solidFill>
                    <a:srgbClr val="FF0000"/>
                  </a:solidFill>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b="0" dirty="0" smtClean="0">
                    <a:solidFill>
                      <a:srgbClr val="FF0000"/>
                    </a:solidFill>
                    <a:cs typeface="Times New Roman" panose="02020603050405020304" pitchFamily="18" charset="0"/>
                  </a:rPr>
                  <a:t>    </a:t>
                </a:r>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 y="2458276"/>
                <a:ext cx="7624483" cy="3839897"/>
              </a:xfrm>
              <a:prstGeom prst="rect">
                <a:avLst/>
              </a:prstGeom>
              <a:blipFill rotWithShape="0">
                <a:blip r:embed="rId3"/>
                <a:stretch>
                  <a:fillRect l="-7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735068" y="2213611"/>
                <a:ext cx="4456932" cy="3900427"/>
              </a:xfrm>
              <a:prstGeom prst="rect">
                <a:avLst/>
              </a:prstGeom>
              <a:noFill/>
            </p:spPr>
            <p:txBody>
              <a:bodyPr wrap="square" rtlCol="0">
                <a:spAutoFit/>
              </a:bodyPr>
              <a:lstStyle/>
              <a:p>
                <a:pPr>
                  <a:lnSpc>
                    <a:spcPct val="150000"/>
                  </a:lnSpc>
                </a:pPr>
                <a:r>
                  <a:rPr lang="en-US" i="1" dirty="0" smtClean="0">
                    <a:solidFill>
                      <a:srgbClr val="0070C0"/>
                    </a:solidFill>
                    <a:latin typeface="Cambria" panose="02040503050406030204" pitchFamily="18" charset="0"/>
                  </a:rPr>
                  <a:t>Where,</a:t>
                </a:r>
              </a:p>
              <a:p>
                <a:pP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𝜃</m:t>
                          </m:r>
                        </m:e>
                        <m:sub>
                          <m:r>
                            <a:rPr lang="en-US" i="1">
                              <a:latin typeface="Cambria Math" panose="02040503050406030204" pitchFamily="18" charset="0"/>
                              <a:cs typeface="Times New Roman" panose="02020603050405020304" pitchFamily="18" charset="0"/>
                            </a:rPr>
                            <m:t>𝑑</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𝜋</m:t>
                      </m:r>
                      <m:r>
                        <a:rPr lang="en-US" i="1">
                          <a:latin typeface="Cambria Math" panose="02040503050406030204" pitchFamily="18" charset="0"/>
                          <a:cs typeface="Times New Roman" panose="02020603050405020304" pitchFamily="18" charset="0"/>
                        </a:rPr>
                        <m:t>−2</m:t>
                      </m:r>
                      <m:func>
                        <m:funcPr>
                          <m:ctrlPr>
                            <a:rPr lang="en-US" i="1">
                              <a:latin typeface="Cambria Math" panose="02040503050406030204" pitchFamily="18" charset="0"/>
                              <a:cs typeface="Times New Roman" panose="02020603050405020304" pitchFamily="18" charset="0"/>
                            </a:rPr>
                          </m:ctrlPr>
                        </m:funcPr>
                        <m:fName>
                          <m:sSup>
                            <m:sSupPr>
                              <m:ctrlPr>
                                <a:rPr lang="en-US" i="1">
                                  <a:latin typeface="Cambria Math" panose="02040503050406030204" pitchFamily="18" charset="0"/>
                                  <a:cs typeface="Times New Roman" panose="02020603050405020304" pitchFamily="18" charset="0"/>
                                </a:rPr>
                              </m:ctrlPr>
                            </m:sSupPr>
                            <m:e>
                              <m:r>
                                <m:rPr>
                                  <m:sty m:val="p"/>
                                </m:rPr>
                                <a:rPr lang="en-US">
                                  <a:latin typeface="Cambria Math" panose="02040503050406030204" pitchFamily="18" charset="0"/>
                                  <a:cs typeface="Times New Roman" panose="02020603050405020304" pitchFamily="18" charset="0"/>
                                </a:rPr>
                                <m:t>sin</m:t>
                              </m:r>
                            </m:e>
                            <m:sup>
                              <m:r>
                                <a:rPr lang="en-US" i="1">
                                  <a:latin typeface="Cambria Math" panose="02040503050406030204" pitchFamily="18" charset="0"/>
                                  <a:cs typeface="Times New Roman" panose="02020603050405020304" pitchFamily="18" charset="0"/>
                                </a:rPr>
                                <m:t>−1</m:t>
                              </m:r>
                            </m:sup>
                          </m:sSup>
                        </m:fName>
                        <m:e>
                          <m:d>
                            <m:dPr>
                              <m:begChr m:val="["/>
                              <m:endChr m:val="]"/>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𝐷</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𝑑</m:t>
                                  </m:r>
                                </m:num>
                                <m:den>
                                  <m:r>
                                    <a:rPr lang="en-US" i="1">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𝐶</m:t>
                                  </m:r>
                                </m:den>
                              </m:f>
                            </m:e>
                          </m:d>
                        </m:e>
                      </m:func>
                    </m:oMath>
                  </m:oMathPara>
                </a14:m>
                <a:endParaRPr lang="en-US" i="1" dirty="0" smtClean="0">
                  <a:solidFill>
                    <a:srgbClr val="FF0000"/>
                  </a:solidFill>
                  <a:latin typeface="Cambria" panose="02040503050406030204" pitchFamily="18" charset="0"/>
                </a:endParaRPr>
              </a:p>
              <a:p>
                <a:pPr>
                  <a:lnSpc>
                    <a:spcPct val="150000"/>
                  </a:lnSpc>
                </a:pPr>
                <a:r>
                  <a:rPr lang="en-US" i="1" dirty="0">
                    <a:solidFill>
                      <a:srgbClr val="FF0000"/>
                    </a:solidFill>
                    <a:latin typeface="Cambria" panose="02040503050406030204" pitchFamily="18" charset="0"/>
                  </a:rPr>
                  <a:t> </a:t>
                </a:r>
                <a:r>
                  <a:rPr lang="en-US" i="1" dirty="0" smtClean="0">
                    <a:solidFill>
                      <a:srgbClr val="FF0000"/>
                    </a:solidFill>
                    <a:latin typeface="Cambria" panose="020405030504060302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𝜋</m:t>
                    </m:r>
                    <m:r>
                      <a:rPr lang="en-US" i="1">
                        <a:latin typeface="Cambria Math" panose="02040503050406030204" pitchFamily="18" charset="0"/>
                        <a:cs typeface="Times New Roman" panose="02020603050405020304" pitchFamily="18" charset="0"/>
                      </a:rPr>
                      <m:t>−2</m:t>
                    </m:r>
                    <m:func>
                      <m:funcPr>
                        <m:ctrlPr>
                          <a:rPr lang="en-US" i="1">
                            <a:latin typeface="Cambria Math" panose="02040503050406030204" pitchFamily="18" charset="0"/>
                            <a:cs typeface="Times New Roman" panose="02020603050405020304" pitchFamily="18" charset="0"/>
                          </a:rPr>
                        </m:ctrlPr>
                      </m:funcPr>
                      <m:fName>
                        <m:sSup>
                          <m:sSupPr>
                            <m:ctrlPr>
                              <a:rPr lang="en-US" i="1">
                                <a:latin typeface="Cambria Math" panose="02040503050406030204" pitchFamily="18" charset="0"/>
                                <a:cs typeface="Times New Roman" panose="02020603050405020304" pitchFamily="18" charset="0"/>
                              </a:rPr>
                            </m:ctrlPr>
                          </m:sSupPr>
                          <m:e>
                            <m:r>
                              <m:rPr>
                                <m:sty m:val="p"/>
                              </m:rPr>
                              <a:rPr lang="en-US">
                                <a:latin typeface="Cambria Math" panose="02040503050406030204" pitchFamily="18" charset="0"/>
                                <a:cs typeface="Times New Roman" panose="02020603050405020304" pitchFamily="18" charset="0"/>
                              </a:rPr>
                              <m:t>sin</m:t>
                            </m:r>
                          </m:e>
                          <m:sup>
                            <m:r>
                              <a:rPr lang="en-US" i="1">
                                <a:latin typeface="Cambria Math" panose="02040503050406030204" pitchFamily="18" charset="0"/>
                                <a:cs typeface="Times New Roman" panose="02020603050405020304" pitchFamily="18" charset="0"/>
                              </a:rPr>
                              <m:t>−1</m:t>
                            </m:r>
                          </m:sup>
                        </m:sSup>
                      </m:fName>
                      <m:e>
                        <m:d>
                          <m:dPr>
                            <m:begChr m:val="["/>
                            <m:endChr m:val="]"/>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0.45</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0.15</m:t>
                                </m:r>
                              </m:num>
                              <m:den>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×2.5</m:t>
                                </m:r>
                              </m:den>
                            </m:f>
                          </m:e>
                        </m:d>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3.02 </m:t>
                        </m:r>
                        <m:r>
                          <a:rPr lang="en-US" b="0" i="1" smtClean="0">
                            <a:solidFill>
                              <a:srgbClr val="FF0000"/>
                            </a:solidFill>
                            <a:latin typeface="Cambria Math" panose="02040503050406030204" pitchFamily="18" charset="0"/>
                            <a:cs typeface="Times New Roman" panose="02020603050405020304" pitchFamily="18" charset="0"/>
                          </a:rPr>
                          <m:t>𝑟𝑎𝑑</m:t>
                        </m:r>
                      </m:e>
                    </m:func>
                  </m:oMath>
                </a14:m>
                <a:endParaRPr lang="en-US" i="1" dirty="0">
                  <a:solidFill>
                    <a:srgbClr val="FF0000"/>
                  </a:solidFill>
                  <a:latin typeface="Cambria"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𝜃</m:t>
                          </m:r>
                        </m:e>
                        <m:sub>
                          <m:r>
                            <a:rPr lang="en-US" b="0" i="1" smtClean="0">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𝜋</m:t>
                      </m:r>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m:t>
                      </m:r>
                      <m:func>
                        <m:funcPr>
                          <m:ctrlPr>
                            <a:rPr lang="en-US" i="1">
                              <a:latin typeface="Cambria Math" panose="02040503050406030204" pitchFamily="18" charset="0"/>
                              <a:cs typeface="Times New Roman" panose="02020603050405020304" pitchFamily="18" charset="0"/>
                            </a:rPr>
                          </m:ctrlPr>
                        </m:funcPr>
                        <m:fName>
                          <m:sSup>
                            <m:sSupPr>
                              <m:ctrlPr>
                                <a:rPr lang="en-US" i="1">
                                  <a:latin typeface="Cambria Math" panose="02040503050406030204" pitchFamily="18" charset="0"/>
                                  <a:cs typeface="Times New Roman" panose="02020603050405020304" pitchFamily="18" charset="0"/>
                                </a:rPr>
                              </m:ctrlPr>
                            </m:sSupPr>
                            <m:e>
                              <m:r>
                                <m:rPr>
                                  <m:sty m:val="p"/>
                                </m:rPr>
                                <a:rPr lang="en-US">
                                  <a:latin typeface="Cambria Math" panose="02040503050406030204" pitchFamily="18" charset="0"/>
                                  <a:cs typeface="Times New Roman" panose="02020603050405020304" pitchFamily="18" charset="0"/>
                                </a:rPr>
                                <m:t>sin</m:t>
                              </m:r>
                            </m:e>
                            <m:sup>
                              <m:r>
                                <a:rPr lang="en-US" i="1">
                                  <a:latin typeface="Cambria Math" panose="02040503050406030204" pitchFamily="18" charset="0"/>
                                  <a:cs typeface="Times New Roman" panose="02020603050405020304" pitchFamily="18" charset="0"/>
                                </a:rPr>
                                <m:t>−1</m:t>
                              </m:r>
                            </m:sup>
                          </m:sSup>
                        </m:fName>
                        <m:e>
                          <m:d>
                            <m:dPr>
                              <m:begChr m:val="["/>
                              <m:endChr m:val="]"/>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𝐷</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𝑑</m:t>
                                  </m:r>
                                </m:num>
                                <m:den>
                                  <m:r>
                                    <a:rPr lang="en-US" i="1">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𝐶</m:t>
                                  </m:r>
                                </m:den>
                              </m:f>
                            </m:e>
                          </m:d>
                        </m:e>
                      </m:func>
                    </m:oMath>
                  </m:oMathPara>
                </a14:m>
                <a:endParaRPr lang="en-US" i="1" dirty="0" smtClean="0">
                  <a:solidFill>
                    <a:srgbClr val="FF0000"/>
                  </a:solidFill>
                  <a:latin typeface="Cambria"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𝜋</m:t>
                      </m:r>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m:t>
                      </m:r>
                      <m:func>
                        <m:funcPr>
                          <m:ctrlPr>
                            <a:rPr lang="en-US" i="1">
                              <a:latin typeface="Cambria Math" panose="02040503050406030204" pitchFamily="18" charset="0"/>
                              <a:cs typeface="Times New Roman" panose="02020603050405020304" pitchFamily="18" charset="0"/>
                            </a:rPr>
                          </m:ctrlPr>
                        </m:funcPr>
                        <m:fName>
                          <m:sSup>
                            <m:sSupPr>
                              <m:ctrlPr>
                                <a:rPr lang="en-US" i="1">
                                  <a:latin typeface="Cambria Math" panose="02040503050406030204" pitchFamily="18" charset="0"/>
                                  <a:cs typeface="Times New Roman" panose="02020603050405020304" pitchFamily="18" charset="0"/>
                                </a:rPr>
                              </m:ctrlPr>
                            </m:sSupPr>
                            <m:e>
                              <m:r>
                                <m:rPr>
                                  <m:sty m:val="p"/>
                                </m:rPr>
                                <a:rPr lang="en-US">
                                  <a:latin typeface="Cambria Math" panose="02040503050406030204" pitchFamily="18" charset="0"/>
                                  <a:cs typeface="Times New Roman" panose="02020603050405020304" pitchFamily="18" charset="0"/>
                                </a:rPr>
                                <m:t>sin</m:t>
                              </m:r>
                            </m:e>
                            <m:sup>
                              <m:r>
                                <a:rPr lang="en-US" i="1">
                                  <a:latin typeface="Cambria Math" panose="02040503050406030204" pitchFamily="18" charset="0"/>
                                  <a:cs typeface="Times New Roman" panose="02020603050405020304" pitchFamily="18" charset="0"/>
                                </a:rPr>
                                <m:t>−1</m:t>
                              </m:r>
                            </m:sup>
                          </m:sSup>
                        </m:fName>
                        <m:e>
                          <m:d>
                            <m:dPr>
                              <m:begChr m:val="["/>
                              <m:endChr m:val="]"/>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0.45−0.15</m:t>
                                  </m:r>
                                </m:num>
                                <m:den>
                                  <m:r>
                                    <a:rPr lang="en-US" i="1">
                                      <a:latin typeface="Cambria Math" panose="02040503050406030204" pitchFamily="18" charset="0"/>
                                      <a:cs typeface="Times New Roman" panose="02020603050405020304" pitchFamily="18" charset="0"/>
                                    </a:rPr>
                                    <m:t>2×2.5</m:t>
                                  </m:r>
                                </m:den>
                              </m:f>
                            </m:e>
                          </m:d>
                          <m:r>
                            <a:rPr lang="en-US" i="1">
                              <a:latin typeface="Cambria Math" panose="02040503050406030204" pitchFamily="18" charset="0"/>
                              <a:cs typeface="Times New Roman" panose="02020603050405020304" pitchFamily="18" charset="0"/>
                            </a:rPr>
                            <m:t>=</m:t>
                          </m:r>
                          <m:r>
                            <a:rPr lang="en-US" i="1" smtClean="0">
                              <a:solidFill>
                                <a:srgbClr val="FF0000"/>
                              </a:solidFill>
                              <a:latin typeface="Cambria Math" panose="02040503050406030204" pitchFamily="18" charset="0"/>
                              <a:cs typeface="Times New Roman" panose="02020603050405020304" pitchFamily="18" charset="0"/>
                            </a:rPr>
                            <m:t>3.2</m:t>
                          </m:r>
                          <m:r>
                            <a:rPr lang="en-US" b="0" i="1" smtClean="0">
                              <a:solidFill>
                                <a:srgbClr val="FF0000"/>
                              </a:solidFill>
                              <a:latin typeface="Cambria Math" panose="02040503050406030204" pitchFamily="18" charset="0"/>
                              <a:cs typeface="Times New Roman" panose="02020603050405020304" pitchFamily="18" charset="0"/>
                            </a:rPr>
                            <m:t>6</m:t>
                          </m:r>
                          <m:r>
                            <a:rPr lang="en-US" i="1">
                              <a:solidFill>
                                <a:srgbClr val="FF0000"/>
                              </a:solidFill>
                              <a:latin typeface="Cambria Math" panose="02040503050406030204" pitchFamily="18" charset="0"/>
                              <a:cs typeface="Times New Roman" panose="02020603050405020304" pitchFamily="18" charset="0"/>
                            </a:rPr>
                            <m:t> </m:t>
                          </m:r>
                          <m:r>
                            <a:rPr lang="en-US" i="1">
                              <a:solidFill>
                                <a:srgbClr val="FF0000"/>
                              </a:solidFill>
                              <a:latin typeface="Cambria Math" panose="02040503050406030204" pitchFamily="18" charset="0"/>
                              <a:cs typeface="Times New Roman" panose="02020603050405020304" pitchFamily="18" charset="0"/>
                            </a:rPr>
                            <m:t>𝑟𝑎𝑑</m:t>
                          </m:r>
                          <m:r>
                            <a:rPr lang="en-US" b="0" i="1" smtClean="0">
                              <a:solidFill>
                                <a:srgbClr val="FF0000"/>
                              </a:solidFill>
                              <a:latin typeface="Cambria Math" panose="02040503050406030204" pitchFamily="18" charset="0"/>
                              <a:cs typeface="Times New Roman" panose="02020603050405020304" pitchFamily="18" charset="0"/>
                            </a:rPr>
                            <m:t>  </m:t>
                          </m:r>
                        </m:e>
                      </m:func>
                      <m:r>
                        <a:rPr lang="en-US" b="0" i="1" smtClean="0">
                          <a:latin typeface="Cambria Math" panose="02040503050406030204" pitchFamily="18" charset="0"/>
                          <a:cs typeface="Times New Roman" panose="02020603050405020304" pitchFamily="18" charset="0"/>
                        </a:rPr>
                        <m:t> </m:t>
                      </m:r>
                    </m:oMath>
                  </m:oMathPara>
                </a14:m>
                <a:endParaRPr lang="en-US" i="1" dirty="0">
                  <a:solidFill>
                    <a:srgbClr val="FF0000"/>
                  </a:solidFill>
                  <a:latin typeface="Cambria"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735068" y="2213611"/>
                <a:ext cx="4456932" cy="3900427"/>
              </a:xfrm>
              <a:prstGeom prst="rect">
                <a:avLst/>
              </a:prstGeom>
              <a:blipFill rotWithShape="0">
                <a:blip r:embed="rId4"/>
                <a:stretch>
                  <a:fillRect l="-1231"/>
                </a:stretch>
              </a:blipFill>
            </p:spPr>
            <p:txBody>
              <a:bodyPr/>
              <a:lstStyle/>
              <a:p>
                <a:r>
                  <a:rPr lang="en-US">
                    <a:noFill/>
                  </a:rPr>
                  <a:t> </a:t>
                </a:r>
              </a:p>
            </p:txBody>
          </p:sp>
        </mc:Fallback>
      </mc:AlternateContent>
    </p:spTree>
    <p:extLst>
      <p:ext uri="{BB962C8B-B14F-4D97-AF65-F5344CB8AC3E}">
        <p14:creationId xmlns:p14="http://schemas.microsoft.com/office/powerpoint/2010/main" val="370454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up)">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up)">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wipe(left)">
                                      <p:cBhvr>
                                        <p:cTn id="32" dur="5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wipe(left)">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animEffect transition="in" filter="wipe(left)">
                                      <p:cBhvr>
                                        <p:cTn id="4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11</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 of flat belt</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20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A flat-belt drive is to consist of two 1.2 m-diameter cast iron pulleys spaced 4.8 m apart. Select a belt type to transmit 45 kW at a pulley speed of 380 rpm. Use a service factor of 1.1 and a design factor or 1.0.</a:t>
            </a:r>
          </a:p>
        </p:txBody>
      </p:sp>
    </p:spTree>
    <p:extLst>
      <p:ext uri="{BB962C8B-B14F-4D97-AF65-F5344CB8AC3E}">
        <p14:creationId xmlns:p14="http://schemas.microsoft.com/office/powerpoint/2010/main" val="3537071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12</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 of flat belt_Solution</a:t>
            </a:r>
            <a:endParaRPr lang="en-US" sz="40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r>
                  <a:rPr lang="en-US" b="1" dirty="0" smtClean="0">
                    <a:solidFill>
                      <a:srgbClr val="0070C0"/>
                    </a:solidFill>
                    <a:latin typeface="Cambria" panose="02040503050406030204" pitchFamily="18" charset="0"/>
                    <a:cs typeface="Times New Roman" panose="02020603050405020304" pitchFamily="18" charset="0"/>
                  </a:rPr>
                  <a:t>Decision set for a flat belt </a:t>
                </a:r>
              </a:p>
              <a:p>
                <a:pPr algn="just">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Function: power, speed, durability, reduction, service factor, C</a:t>
                </a:r>
              </a:p>
              <a:p>
                <a:pPr>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Design factor: </a:t>
                </a:r>
                <a14:m>
                  <m:oMath xmlns:m="http://schemas.openxmlformats.org/officeDocument/2006/math">
                    <m:sSub>
                      <m:sSubPr>
                        <m:ctrlPr>
                          <a:rPr lang="en-US" i="1" smtClean="0">
                            <a:solidFill>
                              <a:srgbClr val="00B050"/>
                            </a:solidFill>
                            <a:latin typeface="Cambria Math" panose="02040503050406030204" pitchFamily="18" charset="0"/>
                            <a:cs typeface="Times New Roman" panose="02020603050405020304" pitchFamily="18" charset="0"/>
                          </a:rPr>
                        </m:ctrlPr>
                      </m:sSubPr>
                      <m:e>
                        <m:r>
                          <a:rPr lang="en-US" b="0" i="1" smtClean="0">
                            <a:solidFill>
                              <a:srgbClr val="00B050"/>
                            </a:solidFill>
                            <a:latin typeface="Cambria Math" panose="02040503050406030204" pitchFamily="18" charset="0"/>
                            <a:cs typeface="Times New Roman" panose="02020603050405020304" pitchFamily="18" charset="0"/>
                          </a:rPr>
                          <m:t>𝑛</m:t>
                        </m:r>
                      </m:e>
                      <m:sub>
                        <m:r>
                          <a:rPr lang="en-US" b="0" i="1" smtClean="0">
                            <a:solidFill>
                              <a:srgbClr val="00B050"/>
                            </a:solidFill>
                            <a:latin typeface="Cambria Math" panose="02040503050406030204" pitchFamily="18" charset="0"/>
                            <a:cs typeface="Times New Roman" panose="02020603050405020304" pitchFamily="18" charset="0"/>
                          </a:rPr>
                          <m:t>𝑑</m:t>
                        </m:r>
                      </m:sub>
                    </m:sSub>
                  </m:oMath>
                </a14:m>
                <a:endParaRPr lang="en-US" dirty="0" smtClean="0">
                  <a:solidFill>
                    <a:srgbClr val="00B050"/>
                  </a:solidFill>
                  <a:latin typeface="Cambria" panose="02040503050406030204" pitchFamily="18" charset="0"/>
                  <a:cs typeface="Times New Roman" panose="02020603050405020304" pitchFamily="18" charset="0"/>
                </a:endParaRPr>
              </a:p>
              <a:p>
                <a:pPr>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Initial tension</a:t>
                </a:r>
                <a:endParaRPr lang="en-US" dirty="0" smtClean="0">
                  <a:latin typeface="Cambria" panose="02040503050406030204" pitchFamily="18" charset="0"/>
                  <a:cs typeface="Times New Roman" panose="02020603050405020304" pitchFamily="18" charset="0"/>
                </a:endParaRP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Belt material</a:t>
                </a: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Drive geometry, d, D</a:t>
                </a: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Belt thickness: t</a:t>
                </a: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Belt width: b</a:t>
                </a:r>
              </a:p>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0" y="1609344"/>
                <a:ext cx="12192000" cy="5248656"/>
              </a:xfrm>
              <a:prstGeom prst="rect">
                <a:avLst/>
              </a:prstGeom>
              <a:blipFill rotWithShape="0">
                <a:blip r:embed="rId3"/>
                <a:stretch>
                  <a:fillRect l="-500"/>
                </a:stretch>
              </a:blipFill>
            </p:spPr>
            <p:txBody>
              <a:bodyPr/>
              <a:lstStyle/>
              <a:p>
                <a:r>
                  <a:rPr lang="en-US">
                    <a:noFill/>
                  </a:rPr>
                  <a:t> </a:t>
                </a:r>
              </a:p>
            </p:txBody>
          </p:sp>
        </mc:Fallback>
      </mc:AlternateContent>
      <p:sp>
        <p:nvSpPr>
          <p:cNvPr id="2" name="TextBox 1"/>
          <p:cNvSpPr txBox="1"/>
          <p:nvPr/>
        </p:nvSpPr>
        <p:spPr>
          <a:xfrm>
            <a:off x="9086470" y="3864340"/>
            <a:ext cx="3105530" cy="369332"/>
          </a:xfrm>
          <a:prstGeom prst="rect">
            <a:avLst/>
          </a:prstGeom>
          <a:noFill/>
        </p:spPr>
        <p:txBody>
          <a:bodyPr wrap="none" rtlCol="0">
            <a:spAutoFit/>
          </a:bodyPr>
          <a:lstStyle/>
          <a:p>
            <a:r>
              <a:rPr lang="en-US" b="1" dirty="0">
                <a:latin typeface="Cambria" panose="02040503050406030204" pitchFamily="18" charset="0"/>
                <a:cs typeface="Times New Roman" panose="02020603050405020304" pitchFamily="18" charset="0"/>
              </a:rPr>
              <a:t>Shigley’s Book Page no: </a:t>
            </a:r>
            <a:r>
              <a:rPr lang="en-US" b="1" dirty="0" smtClean="0">
                <a:latin typeface="Cambria" panose="02040503050406030204" pitchFamily="18" charset="0"/>
                <a:cs typeface="Times New Roman" panose="02020603050405020304" pitchFamily="18" charset="0"/>
              </a:rPr>
              <a:t>893</a:t>
            </a:r>
            <a:endParaRPr lang="en-US" b="1"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598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left)">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13</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 of flat belt_Solution_Contd…</a:t>
            </a:r>
            <a:endParaRPr lang="en-US" sz="40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r>
                  <a:rPr lang="en-US" b="1" dirty="0" smtClean="0">
                    <a:solidFill>
                      <a:srgbClr val="0070C0"/>
                    </a:solidFill>
                    <a:latin typeface="Cambria" panose="02040503050406030204" pitchFamily="18" charset="0"/>
                    <a:cs typeface="Times New Roman" panose="02020603050405020304" pitchFamily="18" charset="0"/>
                  </a:rPr>
                  <a:t>In our case, decision set for a flat belt </a:t>
                </a:r>
              </a:p>
              <a:p>
                <a:pPr algn="just">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Function: </a:t>
                </a:r>
                <a14:m>
                  <m:oMath xmlns:m="http://schemas.openxmlformats.org/officeDocument/2006/math">
                    <m:sSub>
                      <m:sSubPr>
                        <m:ctrlPr>
                          <a:rPr lang="en-US" b="0" i="1" smtClean="0">
                            <a:solidFill>
                              <a:srgbClr val="00B050"/>
                            </a:solidFill>
                            <a:latin typeface="Cambria Math" panose="02040503050406030204" pitchFamily="18" charset="0"/>
                            <a:cs typeface="Times New Roman" panose="02020603050405020304" pitchFamily="18" charset="0"/>
                          </a:rPr>
                        </m:ctrlPr>
                      </m:sSubPr>
                      <m:e>
                        <m:r>
                          <a:rPr lang="en-US" b="0" i="1" smtClean="0">
                            <a:solidFill>
                              <a:srgbClr val="00B050"/>
                            </a:solidFill>
                            <a:latin typeface="Cambria Math" panose="02040503050406030204" pitchFamily="18" charset="0"/>
                            <a:cs typeface="Times New Roman" panose="02020603050405020304" pitchFamily="18" charset="0"/>
                          </a:rPr>
                          <m:t>𝐻</m:t>
                        </m:r>
                      </m:e>
                      <m:sub>
                        <m:r>
                          <a:rPr lang="en-US" b="0" i="1" smtClean="0">
                            <a:solidFill>
                              <a:srgbClr val="00B050"/>
                            </a:solidFill>
                            <a:latin typeface="Cambria Math" panose="02040503050406030204" pitchFamily="18" charset="0"/>
                            <a:cs typeface="Times New Roman" panose="02020603050405020304" pitchFamily="18" charset="0"/>
                          </a:rPr>
                          <m:t>𝑛𝑜𝑚</m:t>
                        </m:r>
                      </m:sub>
                    </m:sSub>
                    <m:r>
                      <a:rPr lang="en-US" b="0" i="1" smtClean="0">
                        <a:solidFill>
                          <a:srgbClr val="00B050"/>
                        </a:solidFill>
                        <a:latin typeface="Cambria Math" panose="02040503050406030204" pitchFamily="18" charset="0"/>
                        <a:cs typeface="Times New Roman" panose="02020603050405020304" pitchFamily="18" charset="0"/>
                      </a:rPr>
                      <m:t>=45 </m:t>
                    </m:r>
                    <m:r>
                      <a:rPr lang="en-US" b="0" i="1" smtClean="0">
                        <a:solidFill>
                          <a:srgbClr val="00B050"/>
                        </a:solidFill>
                        <a:latin typeface="Cambria Math" panose="02040503050406030204" pitchFamily="18" charset="0"/>
                        <a:cs typeface="Times New Roman" panose="02020603050405020304" pitchFamily="18" charset="0"/>
                      </a:rPr>
                      <m:t>𝑘𝑊</m:t>
                    </m:r>
                    <m:r>
                      <a:rPr lang="en-US" b="0" i="1" smtClean="0">
                        <a:solidFill>
                          <a:srgbClr val="00B050"/>
                        </a:solidFill>
                        <a:latin typeface="Cambria Math" panose="02040503050406030204" pitchFamily="18" charset="0"/>
                        <a:cs typeface="Times New Roman" panose="02020603050405020304" pitchFamily="18" charset="0"/>
                      </a:rPr>
                      <m:t>,380 </m:t>
                    </m:r>
                    <m:r>
                      <a:rPr lang="en-US" b="0" i="1" smtClean="0">
                        <a:solidFill>
                          <a:srgbClr val="00B050"/>
                        </a:solidFill>
                        <a:latin typeface="Cambria Math" panose="02040503050406030204" pitchFamily="18" charset="0"/>
                        <a:cs typeface="Times New Roman" panose="02020603050405020304" pitchFamily="18" charset="0"/>
                      </a:rPr>
                      <m:t>𝑟𝑝𝑚</m:t>
                    </m:r>
                    <m:r>
                      <a:rPr lang="en-US" b="0" i="1" smtClean="0">
                        <a:solidFill>
                          <a:srgbClr val="00B050"/>
                        </a:solidFill>
                        <a:latin typeface="Cambria Math" panose="02040503050406030204" pitchFamily="18" charset="0"/>
                        <a:cs typeface="Times New Roman" panose="02020603050405020304" pitchFamily="18" charset="0"/>
                      </a:rPr>
                      <m:t>, </m:t>
                    </m:r>
                    <m:sSub>
                      <m:sSubPr>
                        <m:ctrlPr>
                          <a:rPr lang="en-US" b="0" i="1" smtClean="0">
                            <a:solidFill>
                              <a:srgbClr val="00B050"/>
                            </a:solidFill>
                            <a:latin typeface="Cambria Math" panose="02040503050406030204" pitchFamily="18" charset="0"/>
                            <a:cs typeface="Times New Roman" panose="02020603050405020304" pitchFamily="18" charset="0"/>
                          </a:rPr>
                        </m:ctrlPr>
                      </m:sSubPr>
                      <m:e>
                        <m:r>
                          <a:rPr lang="en-US" b="0" i="1" smtClean="0">
                            <a:solidFill>
                              <a:srgbClr val="00B050"/>
                            </a:solidFill>
                            <a:latin typeface="Cambria Math" panose="02040503050406030204" pitchFamily="18" charset="0"/>
                            <a:cs typeface="Times New Roman" panose="02020603050405020304" pitchFamily="18" charset="0"/>
                          </a:rPr>
                          <m:t>𝑘</m:t>
                        </m:r>
                      </m:e>
                      <m:sub>
                        <m:r>
                          <a:rPr lang="en-US" b="0" i="1" smtClean="0">
                            <a:solidFill>
                              <a:srgbClr val="00B050"/>
                            </a:solidFill>
                            <a:latin typeface="Cambria Math" panose="02040503050406030204" pitchFamily="18" charset="0"/>
                            <a:cs typeface="Times New Roman" panose="02020603050405020304" pitchFamily="18" charset="0"/>
                          </a:rPr>
                          <m:t>𝑠</m:t>
                        </m:r>
                      </m:sub>
                    </m:sSub>
                    <m:r>
                      <a:rPr lang="en-US" b="0" i="1" smtClean="0">
                        <a:solidFill>
                          <a:srgbClr val="00B050"/>
                        </a:solidFill>
                        <a:latin typeface="Cambria Math" panose="02040503050406030204" pitchFamily="18" charset="0"/>
                        <a:cs typeface="Times New Roman" panose="02020603050405020304" pitchFamily="18" charset="0"/>
                      </a:rPr>
                      <m:t>=1.1, </m:t>
                    </m:r>
                    <m:r>
                      <a:rPr lang="en-US" b="0" i="1" smtClean="0">
                        <a:solidFill>
                          <a:srgbClr val="00B050"/>
                        </a:solidFill>
                        <a:latin typeface="Cambria Math" panose="02040503050406030204" pitchFamily="18" charset="0"/>
                        <a:cs typeface="Times New Roman" panose="02020603050405020304" pitchFamily="18" charset="0"/>
                      </a:rPr>
                      <m:t>𝐶</m:t>
                    </m:r>
                    <m:r>
                      <a:rPr lang="en-US" b="0" i="1" smtClean="0">
                        <a:solidFill>
                          <a:srgbClr val="00B050"/>
                        </a:solidFill>
                        <a:latin typeface="Cambria Math" panose="02040503050406030204" pitchFamily="18" charset="0"/>
                        <a:cs typeface="Times New Roman" panose="02020603050405020304" pitchFamily="18" charset="0"/>
                      </a:rPr>
                      <m:t>=4.8 </m:t>
                    </m:r>
                    <m:r>
                      <a:rPr lang="en-US" b="0" i="1" smtClean="0">
                        <a:solidFill>
                          <a:srgbClr val="00B050"/>
                        </a:solidFill>
                        <a:latin typeface="Cambria Math" panose="02040503050406030204" pitchFamily="18" charset="0"/>
                        <a:cs typeface="Times New Roman" panose="02020603050405020304" pitchFamily="18" charset="0"/>
                      </a:rPr>
                      <m:t>𝑚</m:t>
                    </m:r>
                  </m:oMath>
                </a14:m>
                <a:endParaRPr lang="en-US" dirty="0" smtClean="0">
                  <a:solidFill>
                    <a:srgbClr val="00B050"/>
                  </a:solidFill>
                  <a:latin typeface="Cambria" panose="02040503050406030204" pitchFamily="18" charset="0"/>
                  <a:cs typeface="Times New Roman" panose="02020603050405020304" pitchFamily="18" charset="0"/>
                </a:endParaRPr>
              </a:p>
              <a:p>
                <a:pPr>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Design factor: </a:t>
                </a:r>
                <a14:m>
                  <m:oMath xmlns:m="http://schemas.openxmlformats.org/officeDocument/2006/math">
                    <m:sSub>
                      <m:sSubPr>
                        <m:ctrlPr>
                          <a:rPr lang="en-US" i="1" smtClean="0">
                            <a:solidFill>
                              <a:srgbClr val="00B050"/>
                            </a:solidFill>
                            <a:latin typeface="Cambria Math" panose="02040503050406030204" pitchFamily="18" charset="0"/>
                            <a:cs typeface="Times New Roman" panose="02020603050405020304" pitchFamily="18" charset="0"/>
                          </a:rPr>
                        </m:ctrlPr>
                      </m:sSubPr>
                      <m:e>
                        <m:r>
                          <a:rPr lang="en-US" b="0" i="1" smtClean="0">
                            <a:solidFill>
                              <a:srgbClr val="00B050"/>
                            </a:solidFill>
                            <a:latin typeface="Cambria Math" panose="02040503050406030204" pitchFamily="18" charset="0"/>
                            <a:cs typeface="Times New Roman" panose="02020603050405020304" pitchFamily="18" charset="0"/>
                          </a:rPr>
                          <m:t>𝑛</m:t>
                        </m:r>
                      </m:e>
                      <m:sub>
                        <m:r>
                          <a:rPr lang="en-US" b="0" i="1" smtClean="0">
                            <a:solidFill>
                              <a:srgbClr val="00B050"/>
                            </a:solidFill>
                            <a:latin typeface="Cambria Math" panose="02040503050406030204" pitchFamily="18" charset="0"/>
                            <a:cs typeface="Times New Roman" panose="02020603050405020304" pitchFamily="18" charset="0"/>
                          </a:rPr>
                          <m:t>𝑑</m:t>
                        </m:r>
                      </m:sub>
                    </m:sSub>
                    <m:r>
                      <a:rPr lang="en-US" b="0" i="1" smtClean="0">
                        <a:solidFill>
                          <a:srgbClr val="00B050"/>
                        </a:solidFill>
                        <a:latin typeface="Cambria Math" panose="02040503050406030204" pitchFamily="18" charset="0"/>
                        <a:cs typeface="Times New Roman" panose="02020603050405020304" pitchFamily="18" charset="0"/>
                      </a:rPr>
                      <m:t>=1.0</m:t>
                    </m:r>
                  </m:oMath>
                </a14:m>
                <a:endParaRPr lang="en-US" dirty="0" smtClean="0">
                  <a:solidFill>
                    <a:srgbClr val="00B050"/>
                  </a:solidFill>
                  <a:latin typeface="Cambria" panose="02040503050406030204" pitchFamily="18" charset="0"/>
                  <a:cs typeface="Times New Roman" panose="02020603050405020304" pitchFamily="18" charset="0"/>
                </a:endParaRPr>
              </a:p>
              <a:p>
                <a:pPr>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Initial tension: Catenary</a:t>
                </a:r>
                <a:endParaRPr lang="en-US" dirty="0" smtClean="0">
                  <a:latin typeface="Cambria" panose="02040503050406030204" pitchFamily="18" charset="0"/>
                  <a:cs typeface="Times New Roman" panose="02020603050405020304" pitchFamily="18" charset="0"/>
                </a:endParaRP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Belt material: ???</a:t>
                </a:r>
              </a:p>
              <a:p>
                <a:pPr>
                  <a:lnSpc>
                    <a:spcPct val="150000"/>
                  </a:lnSpc>
                  <a:spcBef>
                    <a:spcPts val="600"/>
                  </a:spcBef>
                  <a:spcAft>
                    <a:spcPts val="600"/>
                  </a:spcAft>
                  <a:buFont typeface="Arial" panose="020B0604020202020204" pitchFamily="34" charset="0"/>
                  <a:buChar char="•"/>
                </a:pPr>
                <a:r>
                  <a:rPr lang="en-US" dirty="0" smtClean="0">
                    <a:solidFill>
                      <a:srgbClr val="00B050"/>
                    </a:solidFill>
                    <a:latin typeface="Cambria" panose="02040503050406030204" pitchFamily="18" charset="0"/>
                    <a:cs typeface="Times New Roman" panose="02020603050405020304" pitchFamily="18" charset="0"/>
                  </a:rPr>
                  <a:t>Drive geometry: </a:t>
                </a:r>
                <a14:m>
                  <m:oMath xmlns:m="http://schemas.openxmlformats.org/officeDocument/2006/math">
                    <m:r>
                      <a:rPr lang="en-US" b="0" i="1" smtClean="0">
                        <a:solidFill>
                          <a:srgbClr val="00B050"/>
                        </a:solidFill>
                        <a:latin typeface="Cambria Math" panose="02040503050406030204" pitchFamily="18" charset="0"/>
                        <a:cs typeface="Times New Roman" panose="02020603050405020304" pitchFamily="18" charset="0"/>
                      </a:rPr>
                      <m:t>𝑑</m:t>
                    </m:r>
                    <m:r>
                      <a:rPr lang="en-US" b="0" i="1" smtClean="0">
                        <a:solidFill>
                          <a:srgbClr val="00B050"/>
                        </a:solidFill>
                        <a:latin typeface="Cambria Math" panose="02040503050406030204" pitchFamily="18" charset="0"/>
                        <a:cs typeface="Times New Roman" panose="02020603050405020304" pitchFamily="18" charset="0"/>
                      </a:rPr>
                      <m:t>=</m:t>
                    </m:r>
                    <m:r>
                      <a:rPr lang="en-US" b="0" i="1" smtClean="0">
                        <a:solidFill>
                          <a:srgbClr val="00B050"/>
                        </a:solidFill>
                        <a:latin typeface="Cambria Math" panose="02040503050406030204" pitchFamily="18" charset="0"/>
                        <a:cs typeface="Times New Roman" panose="02020603050405020304" pitchFamily="18" charset="0"/>
                      </a:rPr>
                      <m:t>𝐷</m:t>
                    </m:r>
                    <m:r>
                      <a:rPr lang="en-US" b="0" i="1" smtClean="0">
                        <a:solidFill>
                          <a:srgbClr val="00B050"/>
                        </a:solidFill>
                        <a:latin typeface="Cambria Math" panose="02040503050406030204" pitchFamily="18" charset="0"/>
                        <a:cs typeface="Times New Roman" panose="02020603050405020304" pitchFamily="18" charset="0"/>
                      </a:rPr>
                      <m:t>=1.2 </m:t>
                    </m:r>
                    <m:r>
                      <a:rPr lang="en-US" b="0" i="1" smtClean="0">
                        <a:solidFill>
                          <a:srgbClr val="00B050"/>
                        </a:solidFill>
                        <a:latin typeface="Cambria Math" panose="02040503050406030204" pitchFamily="18" charset="0"/>
                        <a:cs typeface="Times New Roman" panose="02020603050405020304" pitchFamily="18" charset="0"/>
                      </a:rPr>
                      <m:t>𝑚</m:t>
                    </m:r>
                  </m:oMath>
                </a14:m>
                <a:endParaRPr lang="en-US" dirty="0" smtClean="0">
                  <a:solidFill>
                    <a:srgbClr val="00B050"/>
                  </a:solidFill>
                  <a:latin typeface="Cambria" panose="02040503050406030204" pitchFamily="18" charset="0"/>
                  <a:cs typeface="Times New Roman" panose="02020603050405020304" pitchFamily="18" charset="0"/>
                </a:endParaRP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Belt thickness: t = ???</a:t>
                </a:r>
              </a:p>
              <a:p>
                <a:pPr>
                  <a:lnSpc>
                    <a:spcPct val="150000"/>
                  </a:lnSpc>
                  <a:spcBef>
                    <a:spcPts val="600"/>
                  </a:spcBef>
                  <a:spcAft>
                    <a:spcPts val="600"/>
                  </a:spcAft>
                  <a:buFont typeface="Arial" panose="020B0604020202020204" pitchFamily="34" charset="0"/>
                  <a:buChar char="•"/>
                </a:pPr>
                <a:r>
                  <a:rPr lang="en-US" dirty="0" smtClean="0">
                    <a:solidFill>
                      <a:srgbClr val="FF0000"/>
                    </a:solidFill>
                    <a:latin typeface="Cambria" panose="02040503050406030204" pitchFamily="18" charset="0"/>
                    <a:cs typeface="Times New Roman" panose="02020603050405020304" pitchFamily="18" charset="0"/>
                  </a:rPr>
                  <a:t>Belt width: b = ???</a:t>
                </a:r>
              </a:p>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0" y="1609344"/>
                <a:ext cx="12192000" cy="5248656"/>
              </a:xfrm>
              <a:prstGeom prst="rect">
                <a:avLst/>
              </a:prstGeom>
              <a:blipFill rotWithShape="0">
                <a:blip r:embed="rId3"/>
                <a:stretch>
                  <a:fillRect l="-500"/>
                </a:stretch>
              </a:blipFill>
            </p:spPr>
            <p:txBody>
              <a:bodyPr/>
              <a:lstStyle/>
              <a:p>
                <a:r>
                  <a:rPr lang="en-US">
                    <a:noFill/>
                  </a:rPr>
                  <a:t> </a:t>
                </a:r>
              </a:p>
            </p:txBody>
          </p:sp>
        </mc:Fallback>
      </mc:AlternateContent>
    </p:spTree>
    <p:extLst>
      <p:ext uri="{BB962C8B-B14F-4D97-AF65-F5344CB8AC3E}">
        <p14:creationId xmlns:p14="http://schemas.microsoft.com/office/powerpoint/2010/main" val="261147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left)">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left)">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14</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 of flat belt_Solution_Contd…</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r>
              <a:rPr lang="en-US" b="1" dirty="0" smtClean="0">
                <a:solidFill>
                  <a:srgbClr val="0070C0"/>
                </a:solidFill>
                <a:latin typeface="Cambria" panose="02040503050406030204" pitchFamily="18" charset="0"/>
                <a:cs typeface="Times New Roman" panose="02020603050405020304" pitchFamily="18" charset="0"/>
              </a:rPr>
              <a:t>Start with belt material selection </a:t>
            </a:r>
          </a:p>
          <a:p>
            <a:pPr marL="0" indent="0" algn="just">
              <a:lnSpc>
                <a:spcPct val="150000"/>
              </a:lnSpc>
              <a:spcBef>
                <a:spcPts val="600"/>
              </a:spcBef>
              <a:spcAft>
                <a:spcPts val="600"/>
              </a:spcAft>
              <a:buFont typeface="Wingdings" pitchFamily="2" charset="2"/>
              <a:buNone/>
            </a:pPr>
            <a:r>
              <a:rPr lang="en-US" dirty="0" smtClean="0">
                <a:solidFill>
                  <a:srgbClr val="00B050"/>
                </a:solidFill>
                <a:latin typeface="Cambria" panose="02040503050406030204" pitchFamily="18" charset="0"/>
                <a:cs typeface="Times New Roman" panose="02020603050405020304" pitchFamily="18" charset="0"/>
              </a:rPr>
              <a:t>(Table 17-2) from Shigley’s book</a:t>
            </a:r>
          </a:p>
          <a:p>
            <a:pPr marL="0" indent="0" algn="just">
              <a:lnSpc>
                <a:spcPct val="150000"/>
              </a:lnSpc>
              <a:spcBef>
                <a:spcPts val="600"/>
              </a:spcBef>
              <a:spcAft>
                <a:spcPts val="600"/>
              </a:spcAft>
              <a:buFont typeface="Wingdings" pitchFamily="2" charset="2"/>
              <a:buNone/>
            </a:pPr>
            <a:r>
              <a:rPr lang="en-US" dirty="0" smtClean="0">
                <a:solidFill>
                  <a:srgbClr val="00B050"/>
                </a:solidFill>
                <a:latin typeface="Cambria" panose="02040503050406030204" pitchFamily="18" charset="0"/>
                <a:cs typeface="Times New Roman" panose="02020603050405020304" pitchFamily="18" charset="0"/>
              </a:rPr>
              <a:t>(Table 4-1) from Data Handbook</a:t>
            </a:r>
          </a:p>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0" y="4128594"/>
                <a:ext cx="3499741" cy="2734018"/>
              </a:xfrm>
              <a:prstGeom prst="rect">
                <a:avLst/>
              </a:prstGeom>
            </p:spPr>
            <p:txBody>
              <a:bodyPr wrap="none">
                <a:spAutoFit/>
              </a:bodyPr>
              <a:lstStyle/>
              <a:p>
                <a:pPr algn="just">
                  <a:lnSpc>
                    <a:spcPct val="150000"/>
                  </a:lnSpc>
                  <a:spcBef>
                    <a:spcPts val="600"/>
                  </a:spcBef>
                  <a:spcAft>
                    <a:spcPts val="600"/>
                  </a:spcAft>
                </a:pPr>
                <a:r>
                  <a:rPr lang="en-US" b="1" dirty="0" smtClean="0">
                    <a:solidFill>
                      <a:srgbClr val="0070C0"/>
                    </a:solidFill>
                    <a:latin typeface="Cambria" panose="02040503050406030204" pitchFamily="18" charset="0"/>
                    <a:cs typeface="Times New Roman" panose="02020603050405020304" pitchFamily="18" charset="0"/>
                  </a:rPr>
                  <a:t>Choose Polyamide A-3 belt</a:t>
                </a:r>
              </a:p>
              <a:p>
                <a:pPr algn="just">
                  <a:lnSpc>
                    <a:spcPct val="150000"/>
                  </a:lnSpc>
                  <a:spcBef>
                    <a:spcPts val="600"/>
                  </a:spcBef>
                  <a:spcAft>
                    <a:spcPts val="600"/>
                  </a:spcAft>
                </a:pPr>
                <a:r>
                  <a:rPr lang="en-US" b="1" dirty="0" smtClean="0">
                    <a:solidFill>
                      <a:srgbClr val="00B050"/>
                    </a:solidFill>
                    <a:latin typeface="Cambria" panose="02040503050406030204" pitchFamily="18" charset="0"/>
                    <a:cs typeface="Times New Roman" panose="02020603050405020304" pitchFamily="18" charset="0"/>
                  </a:rPr>
                  <a:t>Allowable Tension, </a:t>
                </a:r>
                <a14:m>
                  <m:oMath xmlns:m="http://schemas.openxmlformats.org/officeDocument/2006/math">
                    <m:sSub>
                      <m:sSubPr>
                        <m:ctrlPr>
                          <a:rPr lang="en-US" b="1" i="1" smtClean="0">
                            <a:solidFill>
                              <a:srgbClr val="00B050"/>
                            </a:solidFill>
                            <a:latin typeface="Cambria Math" panose="02040503050406030204" pitchFamily="18" charset="0"/>
                            <a:cs typeface="Times New Roman" panose="02020603050405020304" pitchFamily="18" charset="0"/>
                          </a:rPr>
                        </m:ctrlPr>
                      </m:sSubPr>
                      <m:e>
                        <m:r>
                          <a:rPr lang="en-US" b="1" i="1" smtClean="0">
                            <a:solidFill>
                              <a:srgbClr val="00B050"/>
                            </a:solidFill>
                            <a:latin typeface="Cambria Math" panose="02040503050406030204" pitchFamily="18" charset="0"/>
                            <a:cs typeface="Times New Roman" panose="02020603050405020304" pitchFamily="18" charset="0"/>
                          </a:rPr>
                          <m:t>𝑭</m:t>
                        </m:r>
                      </m:e>
                      <m:sub>
                        <m:r>
                          <a:rPr lang="en-US" b="1" i="1" smtClean="0">
                            <a:solidFill>
                              <a:srgbClr val="00B050"/>
                            </a:solidFill>
                            <a:latin typeface="Cambria Math" panose="02040503050406030204" pitchFamily="18" charset="0"/>
                            <a:cs typeface="Times New Roman" panose="02020603050405020304" pitchFamily="18" charset="0"/>
                          </a:rPr>
                          <m:t>𝒂</m:t>
                        </m:r>
                      </m:sub>
                    </m:sSub>
                  </m:oMath>
                </a14:m>
                <a:r>
                  <a:rPr lang="en-US" b="1" dirty="0" smtClean="0">
                    <a:solidFill>
                      <a:srgbClr val="00B050"/>
                    </a:solidFill>
                    <a:latin typeface="Cambria" panose="02040503050406030204" pitchFamily="18" charset="0"/>
                    <a:cs typeface="Times New Roman" panose="02020603050405020304" pitchFamily="18" charset="0"/>
                  </a:rPr>
                  <a:t> = 18 kN</a:t>
                </a:r>
              </a:p>
              <a:p>
                <a:pPr algn="just">
                  <a:lnSpc>
                    <a:spcPct val="150000"/>
                  </a:lnSpc>
                  <a:spcBef>
                    <a:spcPts val="600"/>
                  </a:spcBef>
                  <a:spcAft>
                    <a:spcPts val="600"/>
                  </a:spcAft>
                </a:pPr>
                <a:r>
                  <a:rPr lang="en-US" b="1" dirty="0" smtClean="0">
                    <a:solidFill>
                      <a:srgbClr val="00B050"/>
                    </a:solidFill>
                    <a:latin typeface="Cambria" panose="02040503050406030204" pitchFamily="18" charset="0"/>
                    <a:cs typeface="Times New Roman" panose="02020603050405020304" pitchFamily="18" charset="0"/>
                  </a:rPr>
                  <a:t>Thickness, t = 3.3 mm</a:t>
                </a:r>
              </a:p>
              <a:p>
                <a:pPr algn="just">
                  <a:lnSpc>
                    <a:spcPct val="150000"/>
                  </a:lnSpc>
                  <a:spcBef>
                    <a:spcPts val="600"/>
                  </a:spcBef>
                  <a:spcAft>
                    <a:spcPts val="600"/>
                  </a:spcAft>
                </a:pPr>
                <a:r>
                  <a:rPr lang="en-US" b="1" dirty="0" smtClean="0">
                    <a:solidFill>
                      <a:srgbClr val="00B050"/>
                    </a:solidFill>
                    <a:latin typeface="Cambria" panose="02040503050406030204" pitchFamily="18" charset="0"/>
                    <a:cs typeface="Times New Roman" panose="02020603050405020304" pitchFamily="18" charset="0"/>
                  </a:rPr>
                  <a:t>Specific Weight, </a:t>
                </a:r>
                <a14:m>
                  <m:oMath xmlns:m="http://schemas.openxmlformats.org/officeDocument/2006/math">
                    <m:r>
                      <a:rPr lang="en-US" b="1" i="1" smtClean="0">
                        <a:solidFill>
                          <a:srgbClr val="00B050"/>
                        </a:solidFill>
                        <a:latin typeface="Cambria Math" panose="02040503050406030204" pitchFamily="18" charset="0"/>
                        <a:cs typeface="Times New Roman" panose="02020603050405020304" pitchFamily="18" charset="0"/>
                      </a:rPr>
                      <m:t>𝜸</m:t>
                    </m:r>
                  </m:oMath>
                </a14:m>
                <a:r>
                  <a:rPr lang="en-US" b="1" dirty="0" smtClean="0">
                    <a:solidFill>
                      <a:srgbClr val="00B050"/>
                    </a:solidFill>
                    <a:latin typeface="Cambria" panose="02040503050406030204" pitchFamily="18" charset="0"/>
                    <a:cs typeface="Times New Roman" panose="02020603050405020304" pitchFamily="18" charset="0"/>
                  </a:rPr>
                  <a:t> = 11.4 kN/m</a:t>
                </a:r>
                <a:r>
                  <a:rPr lang="en-US" b="1" baseline="30000" dirty="0" smtClean="0">
                    <a:solidFill>
                      <a:srgbClr val="00B050"/>
                    </a:solidFill>
                    <a:latin typeface="Cambria" panose="02040503050406030204" pitchFamily="18" charset="0"/>
                    <a:cs typeface="Times New Roman" panose="02020603050405020304" pitchFamily="18" charset="0"/>
                  </a:rPr>
                  <a:t>3</a:t>
                </a:r>
                <a:endParaRPr lang="en-US" b="1" baseline="30000" dirty="0">
                  <a:solidFill>
                    <a:srgbClr val="00B05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r>
                  <a:rPr lang="en-US" b="1" dirty="0" smtClean="0">
                    <a:solidFill>
                      <a:srgbClr val="00B050"/>
                    </a:solidFill>
                    <a:latin typeface="Cambria" panose="02040503050406030204" pitchFamily="18" charset="0"/>
                    <a:cs typeface="Times New Roman" panose="02020603050405020304" pitchFamily="18" charset="0"/>
                  </a:rPr>
                  <a:t>Coefficient of friction, </a:t>
                </a:r>
                <a14:m>
                  <m:oMath xmlns:m="http://schemas.openxmlformats.org/officeDocument/2006/math">
                    <m:r>
                      <a:rPr lang="en-US" b="1" i="1" smtClean="0">
                        <a:solidFill>
                          <a:srgbClr val="00B050"/>
                        </a:solidFill>
                        <a:latin typeface="Cambria Math" panose="02040503050406030204" pitchFamily="18" charset="0"/>
                        <a:cs typeface="Times New Roman" panose="02020603050405020304" pitchFamily="18" charset="0"/>
                      </a:rPr>
                      <m:t>𝝁</m:t>
                    </m:r>
                  </m:oMath>
                </a14:m>
                <a:r>
                  <a:rPr lang="en-US" b="1" dirty="0" smtClean="0">
                    <a:solidFill>
                      <a:srgbClr val="00B050"/>
                    </a:solidFill>
                    <a:latin typeface="Cambria" panose="02040503050406030204" pitchFamily="18" charset="0"/>
                    <a:cs typeface="Times New Roman" panose="02020603050405020304" pitchFamily="18" charset="0"/>
                  </a:rPr>
                  <a:t> = 0.8</a:t>
                </a:r>
              </a:p>
            </p:txBody>
          </p:sp>
        </mc:Choice>
        <mc:Fallback xmlns="">
          <p:sp>
            <p:nvSpPr>
              <p:cNvPr id="2" name="Rectangle 1"/>
              <p:cNvSpPr>
                <a:spLocks noRot="1" noChangeAspect="1" noMove="1" noResize="1" noEditPoints="1" noAdjustHandles="1" noChangeArrowheads="1" noChangeShapeType="1" noTextEdit="1"/>
              </p:cNvSpPr>
              <p:nvPr/>
            </p:nvSpPr>
            <p:spPr>
              <a:xfrm>
                <a:off x="0" y="4128594"/>
                <a:ext cx="3499741" cy="2734018"/>
              </a:xfrm>
              <a:prstGeom prst="rect">
                <a:avLst/>
              </a:prstGeom>
              <a:blipFill rotWithShape="0">
                <a:blip r:embed="rId3"/>
                <a:stretch>
                  <a:fillRect l="-1394" b="-2450"/>
                </a:stretch>
              </a:blipFill>
            </p:spPr>
            <p:txBody>
              <a:bodyPr/>
              <a:lstStyle/>
              <a:p>
                <a:r>
                  <a:rPr lang="en-US">
                    <a:noFill/>
                  </a:rPr>
                  <a:t> </a:t>
                </a:r>
              </a:p>
            </p:txBody>
          </p:sp>
        </mc:Fallback>
      </mc:AlternateContent>
      <p:sp>
        <p:nvSpPr>
          <p:cNvPr id="3" name="Rectangle 2"/>
          <p:cNvSpPr/>
          <p:nvPr/>
        </p:nvSpPr>
        <p:spPr>
          <a:xfrm>
            <a:off x="6238203" y="3944778"/>
            <a:ext cx="2539478" cy="646331"/>
          </a:xfrm>
          <a:prstGeom prst="rect">
            <a:avLst/>
          </a:prstGeom>
        </p:spPr>
        <p:txBody>
          <a:bodyPr wrap="none">
            <a:spAutoFit/>
          </a:bodyPr>
          <a:lstStyle/>
          <a:p>
            <a:pPr algn="just">
              <a:lnSpc>
                <a:spcPct val="150000"/>
              </a:lnSpc>
              <a:spcBef>
                <a:spcPts val="600"/>
              </a:spcBef>
              <a:spcAft>
                <a:spcPts val="600"/>
              </a:spcAft>
            </a:pPr>
            <a:r>
              <a:rPr lang="en-US" sz="2400" dirty="0" smtClean="0">
                <a:solidFill>
                  <a:srgbClr val="FF0000"/>
                </a:solidFill>
                <a:latin typeface="Cambria" panose="02040503050406030204" pitchFamily="18" charset="0"/>
                <a:cs typeface="Times New Roman" panose="02020603050405020304" pitchFamily="18" charset="0"/>
              </a:rPr>
              <a:t>Belt width, b = ???</a:t>
            </a:r>
            <a:endParaRPr lang="en-US" sz="2400" dirty="0">
              <a:solidFill>
                <a:srgbClr val="FF0000"/>
              </a:solidFill>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625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15</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 of flat belt_Solution_Contd…</a:t>
            </a:r>
            <a:endParaRPr lang="en-US" sz="40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0" y="1515215"/>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r>
                  <a:rPr lang="en-US" b="1" dirty="0" smtClean="0">
                    <a:latin typeface="Cambria" panose="02040503050406030204" pitchFamily="18" charset="0"/>
                    <a:cs typeface="Times New Roman" panose="02020603050405020304" pitchFamily="18" charset="0"/>
                  </a:rPr>
                  <a:t>General Steps in analyzing a flat-belt drive</a:t>
                </a: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Find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𝜇𝜙</m:t>
                        </m:r>
                      </m:sup>
                    </m:sSup>
                  </m:oMath>
                </a14:m>
                <a:r>
                  <a:rPr lang="en-US" dirty="0" smtClean="0">
                    <a:latin typeface="Cambria" panose="02040503050406030204" pitchFamily="18" charset="0"/>
                    <a:cs typeface="Times New Roman" panose="02020603050405020304" pitchFamily="18" charset="0"/>
                  </a:rPr>
                  <a:t> from belt-drive geometry and friction.</a:t>
                </a: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From belt geometry and speed find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𝑐</m:t>
                        </m:r>
                      </m:sub>
                    </m:sSub>
                  </m:oMath>
                </a14:m>
                <a:r>
                  <a:rPr lang="en-US" dirty="0" smtClean="0">
                    <a:latin typeface="Cambria" panose="02040503050406030204" pitchFamily="18" charset="0"/>
                    <a:cs typeface="Times New Roman" panose="02020603050405020304" pitchFamily="18" charset="0"/>
                  </a:rPr>
                  <a:t>.</a:t>
                </a: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From </a:t>
                </a:r>
                <a14:m>
                  <m:oMath xmlns:m="http://schemas.openxmlformats.org/officeDocument/2006/math">
                    <m:r>
                      <a:rPr lang="en-US" b="0" i="1" smtClean="0">
                        <a:latin typeface="Cambria Math" panose="02040503050406030204" pitchFamily="18" charset="0"/>
                        <a:cs typeface="Times New Roman" panose="02020603050405020304" pitchFamily="18" charset="0"/>
                      </a:rPr>
                      <m:t>𝑇</m:t>
                    </m:r>
                    <m:r>
                      <a:rPr lang="en-US" b="0"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𝑛𝑜𝑚</m:t>
                            </m:r>
                          </m:sub>
                        </m:sSub>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𝑠</m:t>
                            </m:r>
                          </m:sub>
                        </m:sSub>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𝑑</m:t>
                            </m:r>
                          </m:sub>
                        </m:sSub>
                      </m:num>
                      <m:den>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𝜋</m:t>
                        </m:r>
                        <m:r>
                          <a:rPr lang="en-US" b="0" i="1" smtClean="0">
                            <a:latin typeface="Cambria Math" panose="02040503050406030204" pitchFamily="18" charset="0"/>
                            <a:cs typeface="Times New Roman" panose="02020603050405020304" pitchFamily="18" charset="0"/>
                          </a:rPr>
                          <m:t>𝑛</m:t>
                        </m:r>
                      </m:den>
                    </m:f>
                  </m:oMath>
                </a14:m>
                <a:r>
                  <a:rPr lang="en-US" dirty="0" smtClean="0">
                    <a:latin typeface="Cambria" panose="02040503050406030204" pitchFamily="18" charset="0"/>
                    <a:cs typeface="Times New Roman" panose="02020603050405020304" pitchFamily="18" charset="0"/>
                  </a:rPr>
                  <a:t> find necessary torque.</a:t>
                </a: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From torque T find necessary </a:t>
                </a:r>
                <a14:m>
                  <m:oMath xmlns:m="http://schemas.openxmlformats.org/officeDocument/2006/math">
                    <m:sSub>
                      <m:sSubPr>
                        <m:ctrlPr>
                          <a:rPr lang="en-US" i="1" smtClean="0">
                            <a:solidFill>
                              <a:srgbClr val="FF0000"/>
                            </a:solidFill>
                            <a:latin typeface="Cambria Math" panose="02040503050406030204" pitchFamily="18" charset="0"/>
                            <a:cs typeface="Times New Roman" panose="02020603050405020304" pitchFamily="18" charset="0"/>
                          </a:rPr>
                        </m:ctrlPr>
                      </m:sSubPr>
                      <m:e>
                        <m:d>
                          <m:dPr>
                            <m:ctrlPr>
                              <a:rPr lang="en-US" i="1" smtClean="0">
                                <a:solidFill>
                                  <a:srgbClr val="FF0000"/>
                                </a:solidFill>
                                <a:latin typeface="Cambria Math" panose="02040503050406030204" pitchFamily="18" charset="0"/>
                                <a:cs typeface="Times New Roman" panose="02020603050405020304" pitchFamily="18" charset="0"/>
                              </a:rPr>
                            </m:ctrlPr>
                          </m:dPr>
                          <m:e>
                            <m:sSub>
                              <m:sSubPr>
                                <m:ctrlPr>
                                  <a:rPr lang="en-US"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𝐹</m:t>
                                </m:r>
                              </m:e>
                              <m:sub>
                                <m:r>
                                  <a:rPr lang="en-US" b="0" i="1" smtClean="0">
                                    <a:solidFill>
                                      <a:srgbClr val="FF0000"/>
                                    </a:solidFill>
                                    <a:latin typeface="Cambria Math" panose="02040503050406030204" pitchFamily="18" charset="0"/>
                                    <a:cs typeface="Times New Roman" panose="02020603050405020304" pitchFamily="18" charset="0"/>
                                  </a:rPr>
                                  <m:t>1</m:t>
                                </m:r>
                              </m:sub>
                            </m:sSub>
                          </m:e>
                        </m:d>
                      </m:e>
                      <m:sub>
                        <m:r>
                          <a:rPr lang="en-US" b="0" i="1" smtClean="0">
                            <a:solidFill>
                              <a:srgbClr val="FF0000"/>
                            </a:solidFill>
                            <a:latin typeface="Cambria Math" panose="02040503050406030204" pitchFamily="18" charset="0"/>
                            <a:cs typeface="Times New Roman" panose="02020603050405020304" pitchFamily="18" charset="0"/>
                          </a:rPr>
                          <m:t>𝑎</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US"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𝐹</m:t>
                        </m:r>
                      </m:e>
                      <m:sub>
                        <m:r>
                          <a:rPr lang="en-US" b="0" i="1" smtClean="0">
                            <a:solidFill>
                              <a:srgbClr val="FF0000"/>
                            </a:solidFill>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𝑇</m:t>
                        </m:r>
                      </m:num>
                      <m:den>
                        <m:r>
                          <a:rPr lang="en-US" b="0" i="1" smtClean="0">
                            <a:latin typeface="Cambria Math" panose="02040503050406030204" pitchFamily="18" charset="0"/>
                            <a:cs typeface="Times New Roman" panose="02020603050405020304" pitchFamily="18" charset="0"/>
                          </a:rPr>
                          <m:t>𝑑</m:t>
                        </m:r>
                      </m:den>
                    </m:f>
                    <m:r>
                      <a:rPr lang="en-US" b="0" i="1" smtClean="0">
                        <a:latin typeface="Cambria Math" panose="02040503050406030204" pitchFamily="18" charset="0"/>
                        <a:cs typeface="Times New Roman" panose="02020603050405020304" pitchFamily="18" charset="0"/>
                      </a:rPr>
                      <m:t>.</m:t>
                    </m:r>
                  </m:oMath>
                </a14:m>
                <a:endParaRPr lang="en-US" dirty="0" smtClean="0">
                  <a:latin typeface="Cambria" panose="02040503050406030204" pitchFamily="18" charset="0"/>
                  <a:cs typeface="Times New Roman" panose="02020603050405020304" pitchFamily="18" charset="0"/>
                </a:endParaRP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From table 4-1 and 4-3 and equation 4.2.11 determine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d>
                          <m:dPr>
                            <m:ctrlPr>
                              <a:rPr lang="en-US" i="1" smtClean="0">
                                <a:latin typeface="Cambria Math" panose="02040503050406030204" pitchFamily="18" charset="0"/>
                                <a:cs typeface="Times New Roman" panose="02020603050405020304" pitchFamily="18" charset="0"/>
                              </a:rPr>
                            </m:ctrlPr>
                          </m:d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e>
                        </m:d>
                      </m:e>
                      <m:sub>
                        <m:r>
                          <a:rPr lang="en-US" b="0" i="1" smtClean="0">
                            <a:latin typeface="Cambria Math" panose="02040503050406030204" pitchFamily="18" charset="0"/>
                            <a:cs typeface="Times New Roman" panose="02020603050405020304" pitchFamily="18" charset="0"/>
                          </a:rPr>
                          <m:t>𝑎</m:t>
                        </m:r>
                      </m:sub>
                    </m:sSub>
                  </m:oMath>
                </a14:m>
                <a:r>
                  <a:rPr lang="en-US" dirty="0" smtClean="0">
                    <a:latin typeface="Cambria" panose="02040503050406030204" pitchFamily="18" charset="0"/>
                    <a:cs typeface="Times New Roman" panose="02020603050405020304" pitchFamily="18" charset="0"/>
                  </a:rPr>
                  <a:t>.</a:t>
                </a: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Find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Cambria" panose="02040503050406030204" pitchFamily="18" charset="0"/>
                    <a:cs typeface="Times New Roman" panose="02020603050405020304" pitchFamily="18" charset="0"/>
                  </a:rPr>
                  <a:t> from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d>
                          <m:dPr>
                            <m:ctrlPr>
                              <a:rPr lang="en-US" i="1" smtClean="0">
                                <a:latin typeface="Cambria Math" panose="02040503050406030204" pitchFamily="18" charset="0"/>
                                <a:cs typeface="Times New Roman" panose="02020603050405020304" pitchFamily="18" charset="0"/>
                              </a:rPr>
                            </m:ctrlPr>
                          </m:d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e>
                        </m:d>
                      </m:e>
                      <m:sub>
                        <m:r>
                          <a:rPr lang="en-US" b="0" i="1" smtClean="0">
                            <a:latin typeface="Cambria Math" panose="02040503050406030204" pitchFamily="18" charset="0"/>
                            <a:cs typeface="Times New Roman" panose="02020603050405020304" pitchFamily="18" charset="0"/>
                          </a:rPr>
                          <m:t>𝑎</m:t>
                        </m:r>
                      </m:sub>
                    </m:sSub>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m:t>
                    </m:r>
                    <m:sSub>
                      <m:sSubPr>
                        <m:ctrlPr>
                          <a:rPr lang="en-US" i="1" smtClean="0">
                            <a:solidFill>
                              <a:srgbClr val="FF0000"/>
                            </a:solidFill>
                            <a:latin typeface="Cambria Math" panose="02040503050406030204" pitchFamily="18" charset="0"/>
                            <a:cs typeface="Times New Roman" panose="02020603050405020304" pitchFamily="18" charset="0"/>
                          </a:rPr>
                        </m:ctrlPr>
                      </m:sSubPr>
                      <m:e>
                        <m:d>
                          <m:dPr>
                            <m:ctrlPr>
                              <a:rPr lang="en-US" i="1" smtClean="0">
                                <a:solidFill>
                                  <a:srgbClr val="FF0000"/>
                                </a:solidFill>
                                <a:latin typeface="Cambria Math" panose="02040503050406030204" pitchFamily="18" charset="0"/>
                                <a:cs typeface="Times New Roman" panose="02020603050405020304" pitchFamily="18" charset="0"/>
                              </a:rPr>
                            </m:ctrlPr>
                          </m:dPr>
                          <m:e>
                            <m:sSub>
                              <m:sSubPr>
                                <m:ctrlPr>
                                  <a:rPr lang="en-US"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𝐹</m:t>
                                </m:r>
                              </m:e>
                              <m:sub>
                                <m:r>
                                  <a:rPr lang="en-US" b="0" i="1" smtClean="0">
                                    <a:solidFill>
                                      <a:srgbClr val="FF0000"/>
                                    </a:solidFill>
                                    <a:latin typeface="Cambria Math" panose="02040503050406030204" pitchFamily="18" charset="0"/>
                                    <a:cs typeface="Times New Roman" panose="02020603050405020304" pitchFamily="18" charset="0"/>
                                  </a:rPr>
                                  <m:t>1</m:t>
                                </m:r>
                              </m:sub>
                            </m:sSub>
                          </m:e>
                        </m:d>
                      </m:e>
                      <m:sub>
                        <m:r>
                          <a:rPr lang="en-US" b="0" i="1" smtClean="0">
                            <a:solidFill>
                              <a:srgbClr val="FF0000"/>
                            </a:solidFill>
                            <a:latin typeface="Cambria Math" panose="02040503050406030204" pitchFamily="18" charset="0"/>
                            <a:cs typeface="Times New Roman" panose="02020603050405020304" pitchFamily="18" charset="0"/>
                          </a:rPr>
                          <m:t>𝑎</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US"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𝐹</m:t>
                        </m:r>
                      </m:e>
                      <m:sub>
                        <m:r>
                          <a:rPr lang="en-US" b="0" i="1" smtClean="0">
                            <a:solidFill>
                              <a:srgbClr val="FF0000"/>
                            </a:solidFill>
                            <a:latin typeface="Cambria Math" panose="02040503050406030204" pitchFamily="18" charset="0"/>
                            <a:cs typeface="Times New Roman" panose="02020603050405020304" pitchFamily="18" charset="0"/>
                          </a:rPr>
                          <m:t>2</m:t>
                        </m:r>
                      </m:sub>
                    </m:sSub>
                    <m:r>
                      <a:rPr lang="en-US" b="0" i="1" smtClean="0">
                        <a:solidFill>
                          <a:srgbClr val="FF0000"/>
                        </a:solidFill>
                        <a:latin typeface="Cambria Math" panose="02040503050406030204" pitchFamily="18" charset="0"/>
                        <a:cs typeface="Times New Roman" panose="02020603050405020304" pitchFamily="18" charset="0"/>
                      </a:rPr>
                      <m:t>]</m:t>
                    </m:r>
                  </m:oMath>
                </a14:m>
                <a:r>
                  <a:rPr lang="en-US" dirty="0" smtClean="0">
                    <a:latin typeface="Cambria" panose="02040503050406030204" pitchFamily="18" charset="0"/>
                    <a:cs typeface="Times New Roman" panose="02020603050405020304" pitchFamily="18" charset="0"/>
                  </a:rPr>
                  <a:t>.</a:t>
                </a:r>
              </a:p>
              <a:p>
                <a:pPr marL="457200" indent="-457200" algn="just">
                  <a:lnSpc>
                    <a:spcPct val="150000"/>
                  </a:lnSpc>
                  <a:spcBef>
                    <a:spcPts val="600"/>
                  </a:spcBef>
                  <a:spcAft>
                    <a:spcPts val="600"/>
                  </a:spcAft>
                  <a:buFont typeface="Wingdings" pitchFamily="2" charset="2"/>
                  <a:buAutoNum type="arabicPeriod"/>
                </a:pPr>
                <a:r>
                  <a:rPr lang="en-US" dirty="0" smtClean="0">
                    <a:latin typeface="Cambria" panose="02040503050406030204" pitchFamily="18" charset="0"/>
                    <a:cs typeface="Times New Roman" panose="02020603050405020304" pitchFamily="18" charset="0"/>
                  </a:rPr>
                  <a:t>Find the necessary initial tension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Cambria" panose="02040503050406030204" pitchFamily="18" charset="0"/>
                    <a:cs typeface="Times New Roman" panose="02020603050405020304" pitchFamily="18" charset="0"/>
                  </a:rPr>
                  <a:t> from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2</m:t>
                            </m:r>
                          </m:sub>
                        </m:sSub>
                      </m:num>
                      <m:den>
                        <m:r>
                          <a:rPr lang="en-US" b="0" i="1" smtClean="0">
                            <a:latin typeface="Cambria Math" panose="02040503050406030204" pitchFamily="18" charset="0"/>
                            <a:cs typeface="Times New Roman" panose="02020603050405020304" pitchFamily="18" charset="0"/>
                          </a:rPr>
                          <m:t>2</m:t>
                        </m:r>
                      </m:den>
                    </m:f>
                    <m:r>
                      <a:rPr lang="en-US" b="0" i="1" smtClean="0">
                        <a:latin typeface="Cambria Math" panose="02040503050406030204" pitchFamily="18" charset="0"/>
                        <a:cs typeface="Times New Roman" panose="02020603050405020304" pitchFamily="18" charset="0"/>
                      </a:rPr>
                      <m:t>−</m:t>
                    </m:r>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𝑐</m:t>
                        </m:r>
                      </m:sub>
                    </m:sSub>
                  </m:oMath>
                </a14:m>
                <a:endParaRPr lang="en-US" dirty="0" smtClean="0">
                  <a:latin typeface="Cambria" panose="02040503050406030204" pitchFamily="18" charset="0"/>
                  <a:cs typeface="Times New Roman" panose="020206030504050203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0" y="1515215"/>
                <a:ext cx="12192000" cy="5248656"/>
              </a:xfrm>
              <a:prstGeom prst="rect">
                <a:avLst/>
              </a:prstGeom>
              <a:blipFill rotWithShape="0">
                <a:blip r:embed="rId3"/>
                <a:stretch>
                  <a:fillRect l="-500" b="-26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275463" y="2147226"/>
                <a:ext cx="4529830" cy="3395288"/>
              </a:xfrm>
              <a:prstGeom prst="rect">
                <a:avLst/>
              </a:prstGeom>
            </p:spPr>
            <p:txBody>
              <a:bodyPr wrap="none">
                <a:spAutoFit/>
              </a:bodyPr>
              <a:lstStyle/>
              <a:p>
                <a:pPr algn="just">
                  <a:lnSpc>
                    <a:spcPct val="150000"/>
                  </a:lnSpc>
                  <a:spcBef>
                    <a:spcPts val="600"/>
                  </a:spcBef>
                  <a:spcAft>
                    <a:spcPts val="600"/>
                  </a:spcAft>
                </a:pPr>
                <a:r>
                  <a:rPr lang="en-US" dirty="0" smtClean="0">
                    <a:solidFill>
                      <a:srgbClr val="C00000"/>
                    </a:solidFill>
                    <a:latin typeface="Cambria" panose="02040503050406030204" pitchFamily="18" charset="0"/>
                    <a:cs typeface="Times New Roman" panose="02020603050405020304" pitchFamily="18" charset="0"/>
                  </a:rPr>
                  <a:t>8.     </a:t>
                </a:r>
                <a:r>
                  <a:rPr lang="en-US" dirty="0" smtClean="0">
                    <a:latin typeface="Cambria" panose="02040503050406030204" pitchFamily="18" charset="0"/>
                    <a:cs typeface="Times New Roman" panose="02020603050405020304" pitchFamily="18" charset="0"/>
                  </a:rPr>
                  <a:t>Check the friction development, </a:t>
                </a: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𝜇</m:t>
                        </m:r>
                      </m:e>
                      <m:sup>
                        <m:r>
                          <a:rPr lang="en-US" b="0" i="1" smtClean="0">
                            <a:latin typeface="Cambria Math" panose="02040503050406030204" pitchFamily="18" charset="0"/>
                            <a:cs typeface="Times New Roman" panose="02020603050405020304" pitchFamily="18" charset="0"/>
                          </a:rPr>
                          <m:t>′</m:t>
                        </m:r>
                      </m:sup>
                    </m:sSup>
                    <m:r>
                      <a:rPr lang="en-US" b="0" i="1" smtClean="0">
                        <a:latin typeface="Cambria Math" panose="02040503050406030204" pitchFamily="18" charset="0"/>
                        <a:cs typeface="Times New Roman" panose="02020603050405020304" pitchFamily="18" charset="0"/>
                      </a:rPr>
                      <m:t>&lt;</m:t>
                    </m:r>
                    <m:r>
                      <a:rPr lang="en-US" b="0" i="1" smtClean="0">
                        <a:latin typeface="Cambria Math" panose="02040503050406030204" pitchFamily="18" charset="0"/>
                        <a:cs typeface="Times New Roman" panose="02020603050405020304" pitchFamily="18" charset="0"/>
                      </a:rPr>
                      <m:t>𝜇</m:t>
                    </m:r>
                    <m:r>
                      <a:rPr lang="en-US" b="0" i="1" smtClean="0">
                        <a:latin typeface="Cambria Math" panose="02040503050406030204" pitchFamily="18" charset="0"/>
                        <a:cs typeface="Times New Roman" panose="02020603050405020304" pitchFamily="18" charset="0"/>
                      </a:rPr>
                      <m:t>. </m:t>
                    </m:r>
                  </m:oMath>
                </a14:m>
                <a:endParaRPr lang="en-US" b="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𝜇</m:t>
                          </m:r>
                        </m:e>
                        <m:sup>
                          <m:r>
                            <a:rPr lang="en-US" b="0" i="1" smtClean="0">
                              <a:latin typeface="Cambria Math" panose="02040503050406030204" pitchFamily="18" charset="0"/>
                              <a:cs typeface="Times New Roman" panose="02020603050405020304" pitchFamily="18" charset="0"/>
                            </a:rPr>
                            <m:t>′</m:t>
                          </m:r>
                        </m:sup>
                      </m:sSup>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𝜙</m:t>
                          </m:r>
                        </m:den>
                      </m:f>
                      <m:r>
                        <a:rPr lang="en-US" b="0" i="1" smtClean="0">
                          <a:latin typeface="Cambria Math" panose="02040503050406030204" pitchFamily="18" charset="0"/>
                          <a:cs typeface="Times New Roman" panose="02020603050405020304" pitchFamily="18" charset="0"/>
                        </a:rPr>
                        <m:t>×</m:t>
                      </m:r>
                      <m:func>
                        <m:funcPr>
                          <m:ctrlPr>
                            <a:rPr lang="en-US" b="0" i="1" smtClean="0">
                              <a:latin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cs typeface="Times New Roman" panose="02020603050405020304" pitchFamily="18" charset="0"/>
                            </a:rPr>
                            <m:t>ln</m:t>
                          </m:r>
                        </m:fName>
                        <m:e>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e>
                                  </m:d>
                                </m:e>
                                <m:sub>
                                  <m:r>
                                    <a:rPr lang="en-US" b="0" i="1" smtClean="0">
                                      <a:latin typeface="Cambria Math" panose="02040503050406030204" pitchFamily="18" charset="0"/>
                                      <a:cs typeface="Times New Roman" panose="02020603050405020304" pitchFamily="18" charset="0"/>
                                    </a:rPr>
                                    <m:t>𝑎</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𝑐</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𝑐</m:t>
                                  </m:r>
                                </m:sub>
                              </m:sSub>
                            </m:den>
                          </m:f>
                        </m:e>
                      </m:func>
                    </m:oMath>
                  </m:oMathPara>
                </a14:m>
                <a:endParaRPr lang="en-US" dirty="0" smtClean="0">
                  <a:latin typeface="Cambria" panose="02040503050406030204" pitchFamily="18" charset="0"/>
                  <a:cs typeface="Times New Roman" panose="02020603050405020304" pitchFamily="18" charset="0"/>
                </a:endParaRPr>
              </a:p>
              <a:p>
                <a:pPr marL="342900" indent="-342900" algn="just">
                  <a:lnSpc>
                    <a:spcPct val="150000"/>
                  </a:lnSpc>
                  <a:spcBef>
                    <a:spcPts val="600"/>
                  </a:spcBef>
                  <a:spcAft>
                    <a:spcPts val="600"/>
                  </a:spcAft>
                  <a:buAutoNum type="arabicPeriod" startAt="9"/>
                </a:pPr>
                <a:r>
                  <a:rPr lang="en-US" dirty="0" smtClean="0">
                    <a:latin typeface="Cambria" panose="02040503050406030204" pitchFamily="18" charset="0"/>
                    <a:cs typeface="Times New Roman" panose="02020603050405020304" pitchFamily="18" charset="0"/>
                  </a:rPr>
                  <a:t>Allowable power or design power</a:t>
                </a:r>
              </a:p>
              <a:p>
                <a:pPr algn="just">
                  <a:lnSpc>
                    <a:spcPct val="150000"/>
                  </a:lnSpc>
                  <a:spcBef>
                    <a:spcPts val="600"/>
                  </a:spcBef>
                  <a:spcAft>
                    <a:spcPts val="600"/>
                  </a:spcAft>
                </a:pPr>
                <a:r>
                  <a:rPr lang="en-US" dirty="0">
                    <a:latin typeface="Cambria" panose="020405030504060302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𝑎</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𝑛𝑜𝑚</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𝑠</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𝑑</m:t>
                        </m:r>
                      </m:sub>
                    </m:sSub>
                  </m:oMath>
                </a14:m>
                <a:r>
                  <a:rPr lang="en-US" dirty="0" smtClean="0">
                    <a:latin typeface="Cambria" panose="02040503050406030204" pitchFamily="18" charset="0"/>
                    <a:cs typeface="Times New Roman" panose="02020603050405020304" pitchFamily="18" charset="0"/>
                  </a:rPr>
                  <a:t> </a:t>
                </a:r>
              </a:p>
              <a:p>
                <a:pPr algn="just">
                  <a:lnSpc>
                    <a:spcPct val="150000"/>
                  </a:lnSpc>
                  <a:spcBef>
                    <a:spcPts val="600"/>
                  </a:spcBef>
                  <a:spcAft>
                    <a:spcPts val="600"/>
                  </a:spcAft>
                </a:pPr>
                <a:r>
                  <a:rPr lang="en-US" dirty="0" smtClean="0">
                    <a:latin typeface="Cambria" panose="02040503050406030204" pitchFamily="18" charset="0"/>
                    <a:cs typeface="Times New Roman" panose="02020603050405020304" pitchFamily="18" charset="0"/>
                  </a:rPr>
                  <a:t>10.   Find the factor of safety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𝑓𝑠</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𝑎</m:t>
                            </m:r>
                          </m:sub>
                        </m:sSub>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𝑛𝑜𝑚</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𝑠</m:t>
                            </m:r>
                          </m:sub>
                        </m:sSub>
                      </m:den>
                    </m:f>
                  </m:oMath>
                </a14:m>
                <a:endParaRPr lang="en-US" dirty="0">
                  <a:latin typeface="Cambria" panose="020405030504060302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275463" y="2147226"/>
                <a:ext cx="4529830" cy="3395288"/>
              </a:xfrm>
              <a:prstGeom prst="rect">
                <a:avLst/>
              </a:prstGeom>
              <a:blipFill rotWithShape="0">
                <a:blip r:embed="rId4"/>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267390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left)">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up)">
                                      <p:cBhvr>
                                        <p:cTn id="42" dur="500"/>
                                        <p:tgtEl>
                                          <p:spTgt spid="7">
                                            <p:txEl>
                                              <p:pRg st="0" end="0"/>
                                            </p:txEl>
                                          </p:spTgt>
                                        </p:tgtEl>
                                      </p:cBhvr>
                                    </p:animEffect>
                                  </p:childTnLst>
                                </p:cTn>
                              </p:par>
                              <p:par>
                                <p:cTn id="43" presetID="22" presetClass="entr" presetSubtype="1" fill="hold" nodeType="with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Effect transition="in" filter="wipe(up)">
                                      <p:cBhvr>
                                        <p:cTn id="45" dur="500"/>
                                        <p:tgtEl>
                                          <p:spTgt spid="7">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7">
                                            <p:txEl>
                                              <p:pRg st="2" end="2"/>
                                            </p:txEl>
                                          </p:spTgt>
                                        </p:tgtEl>
                                        <p:attrNameLst>
                                          <p:attrName>style.visibility</p:attrName>
                                        </p:attrNameLst>
                                      </p:cBhvr>
                                      <p:to>
                                        <p:strVal val="visible"/>
                                      </p:to>
                                    </p:set>
                                    <p:animEffect transition="in" filter="wipe(up)">
                                      <p:cBhvr>
                                        <p:cTn id="50" dur="500"/>
                                        <p:tgtEl>
                                          <p:spTgt spid="7">
                                            <p:txEl>
                                              <p:pRg st="2" end="2"/>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animEffect transition="in" filter="wipe(up)">
                                      <p:cBhvr>
                                        <p:cTn id="53" dur="500"/>
                                        <p:tgtEl>
                                          <p:spTgt spid="7">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
                                            <p:txEl>
                                              <p:pRg st="4" end="4"/>
                                            </p:txEl>
                                          </p:spTgt>
                                        </p:tgtEl>
                                        <p:attrNameLst>
                                          <p:attrName>style.visibility</p:attrName>
                                        </p:attrNameLst>
                                      </p:cBhvr>
                                      <p:to>
                                        <p:strVal val="visible"/>
                                      </p:to>
                                    </p:set>
                                    <p:animEffect transition="in" filter="wipe(left)">
                                      <p:cBhvr>
                                        <p:cTn id="5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16</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 of V-belt</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20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A </a:t>
            </a:r>
            <a:r>
              <a:rPr lang="en-US" i="1" dirty="0" smtClean="0">
                <a:latin typeface="Cambria" panose="02040503050406030204" pitchFamily="18" charset="0"/>
                <a:cs typeface="Times New Roman" panose="02020603050405020304" pitchFamily="18" charset="0"/>
              </a:rPr>
              <a:t>45-kW</a:t>
            </a:r>
            <a:r>
              <a:rPr lang="en-US" dirty="0" smtClean="0">
                <a:latin typeface="Cambria" panose="02040503050406030204" pitchFamily="18" charset="0"/>
                <a:cs typeface="Times New Roman" panose="02020603050405020304" pitchFamily="18" charset="0"/>
              </a:rPr>
              <a:t> four cylinder internal combustion engine is used to drive a brick-making machine under a schedule of two shifts per day. The drive consists of two </a:t>
            </a:r>
            <a:r>
              <a:rPr lang="en-US" i="1" dirty="0" smtClean="0">
                <a:latin typeface="Cambria" panose="02040503050406030204" pitchFamily="18" charset="0"/>
                <a:cs typeface="Times New Roman" panose="02020603050405020304" pitchFamily="18" charset="0"/>
              </a:rPr>
              <a:t>650 mm</a:t>
            </a:r>
            <a:r>
              <a:rPr lang="en-US" dirty="0" smtClean="0">
                <a:latin typeface="Cambria" panose="02040503050406030204" pitchFamily="18" charset="0"/>
                <a:cs typeface="Times New Roman" panose="02020603050405020304" pitchFamily="18" charset="0"/>
              </a:rPr>
              <a:t> sheaves spaced about </a:t>
            </a:r>
            <a:r>
              <a:rPr lang="en-US" i="1" dirty="0" smtClean="0">
                <a:latin typeface="Cambria" panose="02040503050406030204" pitchFamily="18" charset="0"/>
                <a:cs typeface="Times New Roman" panose="02020603050405020304" pitchFamily="18" charset="0"/>
              </a:rPr>
              <a:t>3.6 m </a:t>
            </a:r>
            <a:r>
              <a:rPr lang="en-US" dirty="0" smtClean="0">
                <a:latin typeface="Cambria" panose="02040503050406030204" pitchFamily="18" charset="0"/>
                <a:cs typeface="Times New Roman" panose="02020603050405020304" pitchFamily="18" charset="0"/>
              </a:rPr>
              <a:t>apart, with a sheave speed of </a:t>
            </a:r>
            <a:r>
              <a:rPr lang="en-US" i="1" dirty="0" smtClean="0">
                <a:latin typeface="Cambria" panose="02040503050406030204" pitchFamily="18" charset="0"/>
                <a:cs typeface="Times New Roman" panose="02020603050405020304" pitchFamily="18" charset="0"/>
              </a:rPr>
              <a:t>400 rpm</a:t>
            </a:r>
            <a:r>
              <a:rPr lang="en-US" dirty="0" smtClean="0">
                <a:latin typeface="Cambria" panose="02040503050406030204" pitchFamily="18" charset="0"/>
                <a:cs typeface="Times New Roman" panose="02020603050405020304" pitchFamily="18" charset="0"/>
              </a:rPr>
              <a:t>. Use a service factor of </a:t>
            </a:r>
            <a:r>
              <a:rPr lang="en-US" i="1" dirty="0" smtClean="0">
                <a:latin typeface="Cambria" panose="02040503050406030204" pitchFamily="18" charset="0"/>
                <a:cs typeface="Times New Roman" panose="02020603050405020304" pitchFamily="18" charset="0"/>
              </a:rPr>
              <a:t>1.4</a:t>
            </a:r>
            <a:r>
              <a:rPr lang="en-US" dirty="0" smtClean="0">
                <a:latin typeface="Cambria" panose="02040503050406030204" pitchFamily="18" charset="0"/>
                <a:cs typeface="Times New Roman" panose="02020603050405020304" pitchFamily="18" charset="0"/>
              </a:rPr>
              <a:t> and a design factor of </a:t>
            </a:r>
            <a:r>
              <a:rPr lang="en-US" i="1" dirty="0" smtClean="0">
                <a:latin typeface="Cambria" panose="02040503050406030204" pitchFamily="18" charset="0"/>
                <a:cs typeface="Times New Roman" panose="02020603050405020304" pitchFamily="18" charset="0"/>
              </a:rPr>
              <a:t>unity.</a:t>
            </a:r>
          </a:p>
          <a:p>
            <a:pPr marL="0" indent="0" algn="just">
              <a:lnSpc>
                <a:spcPct val="20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Select a suitable V-belt arrangement.</a:t>
            </a:r>
          </a:p>
          <a:p>
            <a:pPr marL="0" indent="0" algn="just">
              <a:lnSpc>
                <a:spcPct val="20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Find the factor of safety, and estimate the life in passes and hours.</a:t>
            </a:r>
          </a:p>
          <a:p>
            <a:pPr marL="0" indent="0" algn="just">
              <a:lnSpc>
                <a:spcPct val="20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84828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17</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V-Belt geometry</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20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p:txBody>
      </p:sp>
      <p:pic>
        <p:nvPicPr>
          <p:cNvPr id="2" name="Picture 1"/>
          <p:cNvPicPr>
            <a:picLocks noChangeAspect="1"/>
          </p:cNvPicPr>
          <p:nvPr/>
        </p:nvPicPr>
        <p:blipFill rotWithShape="1">
          <a:blip r:embed="rId3"/>
          <a:srcRect l="31920"/>
          <a:stretch/>
        </p:blipFill>
        <p:spPr>
          <a:xfrm>
            <a:off x="8239352" y="4159903"/>
            <a:ext cx="3952648" cy="2698097"/>
          </a:xfrm>
          <a:prstGeom prst="rect">
            <a:avLst/>
          </a:prstGeom>
        </p:spPr>
      </p:pic>
      <p:pic>
        <p:nvPicPr>
          <p:cNvPr id="3" name="Picture 2"/>
          <p:cNvPicPr>
            <a:picLocks noChangeAspect="1"/>
          </p:cNvPicPr>
          <p:nvPr/>
        </p:nvPicPr>
        <p:blipFill>
          <a:blip r:embed="rId4"/>
          <a:stretch>
            <a:fillRect/>
          </a:stretch>
        </p:blipFill>
        <p:spPr>
          <a:xfrm>
            <a:off x="0" y="1573765"/>
            <a:ext cx="8513137" cy="3523129"/>
          </a:xfrm>
          <a:prstGeom prst="rect">
            <a:avLst/>
          </a:prstGeom>
        </p:spPr>
      </p:pic>
    </p:spTree>
    <p:extLst>
      <p:ext uri="{BB962C8B-B14F-4D97-AF65-F5344CB8AC3E}">
        <p14:creationId xmlns:p14="http://schemas.microsoft.com/office/powerpoint/2010/main" val="10159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18</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Designing STEPS for V-Belt</a:t>
            </a:r>
            <a:endParaRPr lang="en-US" sz="40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457200" indent="-457200" algn="just">
                  <a:lnSpc>
                    <a:spcPct val="200000"/>
                  </a:lnSpc>
                  <a:spcBef>
                    <a:spcPts val="600"/>
                  </a:spcBef>
                  <a:spcAft>
                    <a:spcPts val="600"/>
                  </a:spcAf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hlinkClick r:id="rId3" action="ppaction://hlinksldjump"/>
                  </a:rPr>
                  <a:t>Select a suitable V-belt.</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spcBef>
                    <a:spcPts val="600"/>
                  </a:spcBef>
                  <a:spcAft>
                    <a:spcPts val="600"/>
                  </a:spcAf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hlinkClick r:id="rId4" action="ppaction://hlinksldjump"/>
                  </a:rPr>
                  <a:t>Find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𝑉</m:t>
                    </m:r>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 </m:t>
                    </m:r>
                    <m:sSub>
                      <m:sSubPr>
                        <m:ctrlPr>
                          <a:rPr lang="en-US" i="1" smtClean="0">
                            <a:solidFill>
                              <a:schemeClr val="tx1"/>
                            </a:solidFill>
                            <a:latin typeface="Cambria Math" panose="02040503050406030204" pitchFamily="18" charset="0"/>
                            <a:cs typeface="Times New Roman" panose="02020603050405020304" pitchFamily="18" charset="0"/>
                            <a:hlinkClick r:id="rId4"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𝐿</m:t>
                        </m:r>
                      </m:e>
                      <m:sub>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𝑝</m:t>
                        </m:r>
                      </m:sub>
                    </m:sSub>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 </m:t>
                    </m:r>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𝐶</m:t>
                    </m:r>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 </m:t>
                    </m:r>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𝜙</m:t>
                    </m:r>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 </m:t>
                    </m:r>
                  </m:oMath>
                </a14:m>
                <a:r>
                  <a:rPr lang="en-US" dirty="0" smtClean="0">
                    <a:solidFill>
                      <a:schemeClr val="tx1"/>
                    </a:solidFill>
                    <a:latin typeface="Times New Roman" panose="02020603050405020304" pitchFamily="18" charset="0"/>
                    <a:cs typeface="Times New Roman" panose="02020603050405020304" pitchFamily="18" charset="0"/>
                    <a:hlinkClick r:id="rId4" action="ppaction://hlinksldjump"/>
                  </a:rPr>
                  <a:t>and </a:t>
                </a:r>
                <a14:m>
                  <m:oMath xmlns:m="http://schemas.openxmlformats.org/officeDocument/2006/math">
                    <m:sSup>
                      <m:sSupPr>
                        <m:ctrlPr>
                          <a:rPr lang="en-US" i="1" smtClean="0">
                            <a:solidFill>
                              <a:schemeClr val="tx1"/>
                            </a:solidFill>
                            <a:latin typeface="Cambria Math" panose="02040503050406030204" pitchFamily="18" charset="0"/>
                            <a:cs typeface="Times New Roman" panose="02020603050405020304" pitchFamily="18" charset="0"/>
                            <a:hlinkClick r:id="rId4" action="ppaction://hlinksldjump"/>
                          </a:rPr>
                        </m:ctrlPr>
                      </m:sSupPr>
                      <m:e>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𝑒</m:t>
                        </m:r>
                      </m:e>
                      <m:sup>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0.5123</m:t>
                        </m:r>
                        <m:r>
                          <a:rPr lang="en-US" b="0" i="1" smtClean="0">
                            <a:solidFill>
                              <a:schemeClr val="tx1"/>
                            </a:solidFill>
                            <a:latin typeface="Cambria Math" panose="02040503050406030204" pitchFamily="18" charset="0"/>
                            <a:cs typeface="Times New Roman" panose="02020603050405020304" pitchFamily="18" charset="0"/>
                            <a:hlinkClick r:id="rId4" action="ppaction://hlinksldjump"/>
                          </a:rPr>
                          <m:t>𝜙</m:t>
                        </m:r>
                      </m:sup>
                    </m:sSup>
                  </m:oMath>
                </a14:m>
                <a:r>
                  <a:rPr lang="en-US" dirty="0" smtClean="0">
                    <a:solidFill>
                      <a:schemeClr val="tx1"/>
                    </a:solidFill>
                    <a:latin typeface="Times New Roman" panose="02020603050405020304" pitchFamily="18" charset="0"/>
                    <a:cs typeface="Times New Roman" panose="02020603050405020304" pitchFamily="18" charset="0"/>
                    <a:hlinkClick r:id="rId4" action="ppaction://hlinksldjump"/>
                  </a:rPr>
                  <a:t>.</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spcBef>
                    <a:spcPts val="600"/>
                  </a:spcBef>
                  <a:spcAft>
                    <a:spcPts val="600"/>
                  </a:spcAf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hlinkClick r:id="rId5" action="ppaction://hlinksldjump"/>
                  </a:rPr>
                  <a:t>Find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hlinkClick r:id="rId5"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𝐻</m:t>
                        </m:r>
                      </m:e>
                      <m:sub>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𝑑</m:t>
                        </m:r>
                      </m:sub>
                    </m:sSub>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 </m:t>
                    </m:r>
                    <m:sSub>
                      <m:sSubPr>
                        <m:ctrlPr>
                          <a:rPr lang="en-US" i="1" smtClean="0">
                            <a:solidFill>
                              <a:schemeClr val="tx1"/>
                            </a:solidFill>
                            <a:latin typeface="Cambria Math" panose="02040503050406030204" pitchFamily="18" charset="0"/>
                            <a:cs typeface="Times New Roman" panose="02020603050405020304" pitchFamily="18" charset="0"/>
                            <a:hlinkClick r:id="rId5"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𝐻</m:t>
                        </m:r>
                      </m:e>
                      <m:sub>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𝑎</m:t>
                        </m:r>
                      </m:sub>
                    </m:sSub>
                  </m:oMath>
                </a14:m>
                <a:r>
                  <a:rPr lang="en-US" dirty="0" smtClean="0">
                    <a:solidFill>
                      <a:schemeClr val="tx1"/>
                    </a:solidFill>
                    <a:latin typeface="Times New Roman" panose="02020603050405020304" pitchFamily="18" charset="0"/>
                    <a:cs typeface="Times New Roman" panose="02020603050405020304" pitchFamily="18" charset="0"/>
                    <a:hlinkClick r:id="rId5" action="ppaction://hlinksldjump"/>
                  </a:rPr>
                  <a:t> and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hlinkClick r:id="rId5"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𝑁</m:t>
                        </m:r>
                      </m:e>
                      <m:sub>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𝑏</m:t>
                        </m:r>
                      </m:sub>
                    </m:sSub>
                  </m:oMath>
                </a14:m>
                <a:r>
                  <a:rPr lang="en-US" dirty="0" smtClean="0">
                    <a:solidFill>
                      <a:schemeClr val="tx1"/>
                    </a:solidFill>
                    <a:latin typeface="Times New Roman" panose="02020603050405020304" pitchFamily="18" charset="0"/>
                    <a:cs typeface="Times New Roman" panose="02020603050405020304" pitchFamily="18" charset="0"/>
                    <a:hlinkClick r:id="rId5" action="ppaction://hlinksldjump"/>
                  </a:rPr>
                  <a:t> from </a:t>
                </a:r>
                <a14:m>
                  <m:oMath xmlns:m="http://schemas.openxmlformats.org/officeDocument/2006/math">
                    <m:f>
                      <m:fPr>
                        <m:ctrlPr>
                          <a:rPr lang="en-US" i="1" smtClean="0">
                            <a:solidFill>
                              <a:schemeClr val="tx1"/>
                            </a:solidFill>
                            <a:latin typeface="Cambria Math" panose="02040503050406030204" pitchFamily="18" charset="0"/>
                            <a:cs typeface="Times New Roman" panose="02020603050405020304" pitchFamily="18" charset="0"/>
                            <a:hlinkClick r:id="rId5" action="ppaction://hlinksldjump"/>
                          </a:rPr>
                        </m:ctrlPr>
                      </m:fPr>
                      <m:num>
                        <m:sSub>
                          <m:sSubPr>
                            <m:ctrlPr>
                              <a:rPr lang="en-US" i="1" smtClean="0">
                                <a:solidFill>
                                  <a:schemeClr val="tx1"/>
                                </a:solidFill>
                                <a:latin typeface="Cambria Math" panose="02040503050406030204" pitchFamily="18" charset="0"/>
                                <a:cs typeface="Times New Roman" panose="02020603050405020304" pitchFamily="18" charset="0"/>
                                <a:hlinkClick r:id="rId5"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𝐻</m:t>
                            </m:r>
                          </m:e>
                          <m:sub>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𝑑</m:t>
                            </m:r>
                          </m:sub>
                        </m:sSub>
                      </m:num>
                      <m:den>
                        <m:sSub>
                          <m:sSubPr>
                            <m:ctrlPr>
                              <a:rPr lang="en-US" i="1" smtClean="0">
                                <a:solidFill>
                                  <a:schemeClr val="tx1"/>
                                </a:solidFill>
                                <a:latin typeface="Cambria Math" panose="02040503050406030204" pitchFamily="18" charset="0"/>
                                <a:cs typeface="Times New Roman" panose="02020603050405020304" pitchFamily="18" charset="0"/>
                                <a:hlinkClick r:id="rId5"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𝐻</m:t>
                            </m:r>
                          </m:e>
                          <m:sub>
                            <m:r>
                              <a:rPr lang="en-US" b="0" i="1" smtClean="0">
                                <a:solidFill>
                                  <a:schemeClr val="tx1"/>
                                </a:solidFill>
                                <a:latin typeface="Cambria Math" panose="02040503050406030204" pitchFamily="18" charset="0"/>
                                <a:cs typeface="Times New Roman" panose="02020603050405020304" pitchFamily="18" charset="0"/>
                                <a:hlinkClick r:id="rId5" action="ppaction://hlinksldjump"/>
                              </a:rPr>
                              <m:t>𝑎</m:t>
                            </m:r>
                          </m:sub>
                        </m:sSub>
                      </m:den>
                    </m:f>
                  </m:oMath>
                </a14:m>
                <a:r>
                  <a:rPr lang="en-US" dirty="0" smtClean="0">
                    <a:solidFill>
                      <a:schemeClr val="tx1"/>
                    </a:solidFill>
                    <a:latin typeface="Times New Roman" panose="02020603050405020304" pitchFamily="18" charset="0"/>
                    <a:cs typeface="Times New Roman" panose="02020603050405020304" pitchFamily="18" charset="0"/>
                    <a:hlinkClick r:id="rId5" action="ppaction://hlinksldjump"/>
                  </a:rPr>
                  <a:t> and round up to nearest whole number.</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spcBef>
                    <a:spcPts val="600"/>
                  </a:spcBef>
                  <a:spcAft>
                    <a:spcPts val="600"/>
                  </a:spcAf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hlinkClick r:id="rId6" action="ppaction://hlinksldjump"/>
                  </a:rPr>
                  <a:t>Find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hlinkClick r:id="rId6"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𝐹</m:t>
                        </m:r>
                      </m:e>
                      <m:sub>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𝑐</m:t>
                        </m:r>
                      </m:sub>
                    </m:sSub>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 ∆</m:t>
                    </m:r>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𝐹</m:t>
                    </m:r>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 </m:t>
                    </m:r>
                    <m:sSub>
                      <m:sSubPr>
                        <m:ctrlPr>
                          <a:rPr lang="en-US" i="1" smtClean="0">
                            <a:solidFill>
                              <a:schemeClr val="tx1"/>
                            </a:solidFill>
                            <a:latin typeface="Cambria Math" panose="02040503050406030204" pitchFamily="18" charset="0"/>
                            <a:cs typeface="Times New Roman" panose="02020603050405020304" pitchFamily="18" charset="0"/>
                            <a:hlinkClick r:id="rId6"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𝐹</m:t>
                        </m:r>
                      </m:e>
                      <m:sub>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1</m:t>
                        </m:r>
                      </m:sub>
                    </m:sSub>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 </m:t>
                    </m:r>
                    <m:sSub>
                      <m:sSubPr>
                        <m:ctrlPr>
                          <a:rPr lang="en-US" i="1" smtClean="0">
                            <a:solidFill>
                              <a:schemeClr val="tx1"/>
                            </a:solidFill>
                            <a:latin typeface="Cambria Math" panose="02040503050406030204" pitchFamily="18" charset="0"/>
                            <a:cs typeface="Times New Roman" panose="02020603050405020304" pitchFamily="18" charset="0"/>
                            <a:hlinkClick r:id="rId6"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𝐹</m:t>
                        </m:r>
                      </m:e>
                      <m:sub>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2</m:t>
                        </m:r>
                      </m:sub>
                    </m:sSub>
                  </m:oMath>
                </a14:m>
                <a:r>
                  <a:rPr lang="en-US" dirty="0" smtClean="0">
                    <a:solidFill>
                      <a:schemeClr val="tx1"/>
                    </a:solidFill>
                    <a:latin typeface="Times New Roman" panose="02020603050405020304" pitchFamily="18" charset="0"/>
                    <a:cs typeface="Times New Roman" panose="02020603050405020304" pitchFamily="18" charset="0"/>
                    <a:hlinkClick r:id="rId6" action="ppaction://hlinksldjump"/>
                  </a:rPr>
                  <a:t> and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hlinkClick r:id="rId6"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𝐹</m:t>
                        </m:r>
                      </m:e>
                      <m:sub>
                        <m:r>
                          <a:rPr lang="en-US" b="0" i="1" smtClean="0">
                            <a:solidFill>
                              <a:schemeClr val="tx1"/>
                            </a:solidFill>
                            <a:latin typeface="Cambria Math" panose="02040503050406030204" pitchFamily="18" charset="0"/>
                            <a:cs typeface="Times New Roman" panose="02020603050405020304" pitchFamily="18" charset="0"/>
                            <a:hlinkClick r:id="rId6" action="ppaction://hlinksldjump"/>
                          </a:rPr>
                          <m:t>𝑖</m:t>
                        </m:r>
                      </m:sub>
                    </m:sSub>
                  </m:oMath>
                </a14:m>
                <a:r>
                  <a:rPr lang="en-US" dirty="0" smtClean="0">
                    <a:solidFill>
                      <a:schemeClr val="tx1"/>
                    </a:solidFill>
                    <a:latin typeface="Times New Roman" panose="02020603050405020304" pitchFamily="18" charset="0"/>
                    <a:cs typeface="Times New Roman" panose="02020603050405020304" pitchFamily="18" charset="0"/>
                    <a:hlinkClick r:id="rId6" action="ppaction://hlinksldjump"/>
                  </a:rPr>
                  <a:t>.</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spcBef>
                    <a:spcPts val="600"/>
                  </a:spcBef>
                  <a:spcAft>
                    <a:spcPts val="600"/>
                  </a:spcAf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hlinkClick r:id="rId7" action="ppaction://hlinksldjump"/>
                  </a:rPr>
                  <a:t>Find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hlinkClick r:id="rId7" action="ppaction://hlinksldjump"/>
                          </a:rPr>
                        </m:ctrlPr>
                      </m:sSubPr>
                      <m:e>
                        <m:r>
                          <a:rPr lang="en-US" b="0" i="1" smtClean="0">
                            <a:solidFill>
                              <a:schemeClr val="tx1"/>
                            </a:solidFill>
                            <a:latin typeface="Cambria Math" panose="02040503050406030204" pitchFamily="18" charset="0"/>
                            <a:cs typeface="Times New Roman" panose="02020603050405020304" pitchFamily="18" charset="0"/>
                            <a:hlinkClick r:id="rId7" action="ppaction://hlinksldjump"/>
                          </a:rPr>
                          <m:t>𝑛</m:t>
                        </m:r>
                      </m:e>
                      <m:sub>
                        <m:r>
                          <a:rPr lang="en-US" b="0" i="1" smtClean="0">
                            <a:solidFill>
                              <a:schemeClr val="tx1"/>
                            </a:solidFill>
                            <a:latin typeface="Cambria Math" panose="02040503050406030204" pitchFamily="18" charset="0"/>
                            <a:cs typeface="Times New Roman" panose="02020603050405020304" pitchFamily="18" charset="0"/>
                            <a:hlinkClick r:id="rId7" action="ppaction://hlinksldjump"/>
                          </a:rPr>
                          <m:t>𝑓𝑠</m:t>
                        </m:r>
                      </m:sub>
                    </m:sSub>
                  </m:oMath>
                </a14:m>
                <a:r>
                  <a:rPr lang="en-US" dirty="0" smtClean="0">
                    <a:solidFill>
                      <a:schemeClr val="tx1"/>
                    </a:solidFill>
                    <a:latin typeface="Times New Roman" panose="02020603050405020304" pitchFamily="18" charset="0"/>
                    <a:cs typeface="Times New Roman" panose="02020603050405020304" pitchFamily="18" charset="0"/>
                    <a:hlinkClick r:id="rId7" action="ppaction://hlinksldjump"/>
                  </a:rPr>
                  <a:t>.</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spcBef>
                    <a:spcPts val="600"/>
                  </a:spcBef>
                  <a:spcAft>
                    <a:spcPts val="600"/>
                  </a:spcAf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hlinkClick r:id="rId8" action="ppaction://hlinksldjump"/>
                  </a:rPr>
                  <a:t>Find the belt life in number of passes, or hours, if possible.</a:t>
                </a:r>
                <a:endParaRPr lang="en-US"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0" y="1609344"/>
                <a:ext cx="12192000" cy="5248656"/>
              </a:xfrm>
              <a:prstGeom prst="rect">
                <a:avLst/>
              </a:prstGeom>
              <a:blipFill rotWithShape="0">
                <a:blip r:embed="rId9"/>
                <a:stretch>
                  <a:fillRect l="-250"/>
                </a:stretch>
              </a:blipFill>
            </p:spPr>
            <p:txBody>
              <a:bodyPr/>
              <a:lstStyle/>
              <a:p>
                <a:r>
                  <a:rPr lang="en-US">
                    <a:noFill/>
                  </a:rPr>
                  <a:t> </a:t>
                </a:r>
              </a:p>
            </p:txBody>
          </p:sp>
        </mc:Fallback>
      </mc:AlternateContent>
    </p:spTree>
    <p:extLst>
      <p:ext uri="{BB962C8B-B14F-4D97-AF65-F5344CB8AC3E}">
        <p14:creationId xmlns:p14="http://schemas.microsoft.com/office/powerpoint/2010/main" val="20836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19</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Step-1: Selection of V-Belt</a:t>
            </a:r>
            <a:endParaRPr lang="en-US" sz="2800" dirty="0">
              <a:solidFill>
                <a:srgbClr val="FF0000"/>
              </a:solidFill>
            </a:endParaRPr>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r>
              <a:rPr lang="en-US" b="1" dirty="0" smtClean="0">
                <a:latin typeface="Cambria" panose="02040503050406030204" pitchFamily="18" charset="0"/>
                <a:cs typeface="Times New Roman" panose="02020603050405020304" pitchFamily="18" charset="0"/>
              </a:rPr>
              <a:t>Design Data Handbook</a:t>
            </a:r>
          </a:p>
          <a:p>
            <a:pPr marL="0" indent="0" algn="just">
              <a:lnSpc>
                <a:spcPct val="15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hlinkClick r:id="rId3" action="ppaction://hlinksldjump"/>
              </a:rPr>
              <a:t>Table 5-2</a:t>
            </a:r>
            <a:r>
              <a:rPr lang="en-US" dirty="0" smtClean="0">
                <a:latin typeface="Cambria" panose="02040503050406030204" pitchFamily="18" charset="0"/>
                <a:cs typeface="Times New Roman" panose="02020603050405020304" pitchFamily="18" charset="0"/>
              </a:rPr>
              <a:t>: Inside Circumferences of Standard V Belts</a:t>
            </a: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r>
              <a:rPr lang="en-US" b="1" dirty="0" smtClean="0">
                <a:latin typeface="Cambria" panose="02040503050406030204" pitchFamily="18" charset="0"/>
                <a:cs typeface="Times New Roman" panose="02020603050405020304" pitchFamily="18" charset="0"/>
              </a:rPr>
              <a:t>Shigley’s Mechanical Engineering Design</a:t>
            </a:r>
          </a:p>
          <a:p>
            <a:pPr marL="0" indent="0" algn="just">
              <a:lnSpc>
                <a:spcPct val="15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Table 17-10: Inside Circumferences of Standard V Belts</a:t>
            </a:r>
          </a:p>
          <a:p>
            <a:pPr marL="0" indent="0" algn="just">
              <a:lnSpc>
                <a:spcPct val="20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p:txBody>
      </p:sp>
      <p:sp>
        <p:nvSpPr>
          <p:cNvPr id="7" name="Oval 6">
            <a:hlinkClick r:id="rId4" action="ppaction://hlinksldjump"/>
          </p:cNvPr>
          <p:cNvSpPr/>
          <p:nvPr/>
        </p:nvSpPr>
        <p:spPr>
          <a:xfrm>
            <a:off x="11433194" y="12133"/>
            <a:ext cx="479098" cy="47909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818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Forces on a flat belt</a:t>
            </a:r>
            <a:endParaRPr lang="en-US" sz="40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A flat belt is 150 mm wide and 8 mm thick and transmits 12 kW. The center distance is 2.5 m. The driving pulley is 150 mm in diameter and rotates at 2000 rpm such that the loose side of the belt is on top. The driven pulley has a diameter of 450 mm. The material weighs </a:t>
                </a:r>
                <a14:m>
                  <m:oMath xmlns:m="http://schemas.openxmlformats.org/officeDocument/2006/math">
                    <m:r>
                      <a:rPr lang="en-US" b="0" i="1" smtClean="0">
                        <a:latin typeface="Cambria Math" panose="02040503050406030204" pitchFamily="18" charset="0"/>
                        <a:cs typeface="Times New Roman" panose="02020603050405020304" pitchFamily="18" charset="0"/>
                      </a:rPr>
                      <m:t>970 </m:t>
                    </m:r>
                    <m:r>
                      <a:rPr lang="en-US" b="0" i="1" smtClean="0">
                        <a:latin typeface="Cambria Math" panose="02040503050406030204" pitchFamily="18" charset="0"/>
                        <a:cs typeface="Times New Roman" panose="02020603050405020304" pitchFamily="18" charset="0"/>
                      </a:rPr>
                      <m:t>𝑘𝑔</m:t>
                    </m:r>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𝑚</m:t>
                        </m:r>
                      </m:e>
                      <m:sup>
                        <m:r>
                          <a:rPr lang="en-US" b="0" i="1" smtClean="0">
                            <a:latin typeface="Cambria Math" panose="02040503050406030204" pitchFamily="18" charset="0"/>
                            <a:cs typeface="Times New Roman" panose="02020603050405020304" pitchFamily="18" charset="0"/>
                          </a:rPr>
                          <m:t>3</m:t>
                        </m:r>
                      </m:sup>
                    </m:sSup>
                  </m:oMath>
                </a14:m>
                <a:r>
                  <a:rPr lang="en-US" dirty="0" smtClean="0">
                    <a:latin typeface="Cambria" panose="02040503050406030204" pitchFamily="18" charset="0"/>
                    <a:cs typeface="Times New Roman" panose="02020603050405020304" pitchFamily="18" charset="0"/>
                  </a:rPr>
                  <a:t>.</a:t>
                </a:r>
              </a:p>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r>
                  <a:rPr lang="en-US" dirty="0" smtClean="0">
                    <a:latin typeface="Cambria" panose="02040503050406030204" pitchFamily="18" charset="0"/>
                    <a:cs typeface="Times New Roman" panose="02020603050405020304" pitchFamily="18" charset="0"/>
                  </a:rPr>
                  <a:t>Determine the following:</a:t>
                </a:r>
                <a:endParaRPr lang="en-US" dirty="0" smtClean="0">
                  <a:solidFill>
                    <a:schemeClr val="tx1">
                      <a:lumMod val="95000"/>
                      <a:lumOff val="5000"/>
                    </a:schemeClr>
                  </a:solidFill>
                  <a:latin typeface="Cambria" panose="02040503050406030204" pitchFamily="18" charset="0"/>
                  <a:cs typeface="Times New Roman" panose="02020603050405020304" pitchFamily="18" charset="0"/>
                </a:endParaRPr>
              </a:p>
              <a:p>
                <a:pPr marL="457200" indent="-457200" algn="just">
                  <a:lnSpc>
                    <a:spcPct val="150000"/>
                  </a:lnSpc>
                  <a:spcBef>
                    <a:spcPts val="600"/>
                  </a:spcBef>
                  <a:spcAft>
                    <a:spcPts val="600"/>
                  </a:spcAft>
                  <a:buFont typeface="Wingdings" pitchFamily="2" charset="2"/>
                  <a:buAutoNum type="alphaLcParenR"/>
                </a:pPr>
                <a:r>
                  <a:rPr lang="en-US" dirty="0" smtClean="0">
                    <a:solidFill>
                      <a:schemeClr val="tx1">
                        <a:lumMod val="95000"/>
                        <a:lumOff val="5000"/>
                      </a:schemeClr>
                    </a:solidFill>
                    <a:latin typeface="Cambria" panose="02040503050406030204" pitchFamily="18" charset="0"/>
                    <a:cs typeface="Times New Roman" panose="02020603050405020304" pitchFamily="18" charset="0"/>
                  </a:rPr>
                  <a:t>If coefficient of friction is 0.3, determine </a:t>
                </a:r>
                <a14:m>
                  <m:oMath xmlns:m="http://schemas.openxmlformats.org/officeDocument/2006/math">
                    <m:sSub>
                      <m:sSubPr>
                        <m:ctrlPr>
                          <a:rPr lang="en-US" b="0" i="1" smtClean="0">
                            <a:solidFill>
                              <a:schemeClr val="tx1">
                                <a:lumMod val="95000"/>
                                <a:lumOff val="5000"/>
                              </a:schemeClr>
                            </a:solidFill>
                            <a:latin typeface="Cambria Math" panose="02040503050406030204" pitchFamily="18" charset="0"/>
                            <a:cs typeface="Times New Roman" panose="02020603050405020304" pitchFamily="18" charset="0"/>
                          </a:rPr>
                        </m:ctrlPr>
                      </m:sSubPr>
                      <m:e>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𝐹</m:t>
                        </m:r>
                      </m:e>
                      <m:sub>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1</m:t>
                        </m:r>
                      </m:sub>
                    </m:sSub>
                  </m:oMath>
                </a14:m>
                <a:r>
                  <a:rPr lang="en-US" dirty="0" smtClean="0">
                    <a:solidFill>
                      <a:schemeClr val="tx1">
                        <a:lumMod val="95000"/>
                        <a:lumOff val="5000"/>
                      </a:schemeClr>
                    </a:solidFill>
                    <a:latin typeface="Cambria" panose="02040503050406030204" pitchFamily="18" charset="0"/>
                    <a:cs typeface="Times New Roman" panose="02020603050405020304" pitchFamily="18" charset="0"/>
                  </a:rPr>
                  <a:t> and </a:t>
                </a:r>
                <a14:m>
                  <m:oMath xmlns:m="http://schemas.openxmlformats.org/officeDocument/2006/math">
                    <m:sSub>
                      <m:sSubPr>
                        <m:ctrlPr>
                          <a:rPr lang="en-US" b="0" i="1" smtClean="0">
                            <a:solidFill>
                              <a:schemeClr val="tx1">
                                <a:lumMod val="95000"/>
                                <a:lumOff val="5000"/>
                              </a:schemeClr>
                            </a:solidFill>
                            <a:latin typeface="Cambria Math" panose="02040503050406030204" pitchFamily="18" charset="0"/>
                            <a:cs typeface="Times New Roman" panose="02020603050405020304" pitchFamily="18" charset="0"/>
                          </a:rPr>
                        </m:ctrlPr>
                      </m:sSubPr>
                      <m:e>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𝐹</m:t>
                        </m:r>
                      </m:e>
                      <m:sub>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2</m:t>
                        </m:r>
                      </m:sub>
                    </m:sSub>
                  </m:oMath>
                </a14:m>
                <a:r>
                  <a:rPr lang="en-US" dirty="0" smtClean="0">
                    <a:solidFill>
                      <a:schemeClr val="tx1">
                        <a:lumMod val="95000"/>
                        <a:lumOff val="5000"/>
                      </a:schemeClr>
                    </a:solidFill>
                    <a:latin typeface="Cambria" panose="02040503050406030204" pitchFamily="18" charset="0"/>
                    <a:cs typeface="Times New Roman" panose="02020603050405020304" pitchFamily="18" charset="0"/>
                  </a:rPr>
                  <a:t>.</a:t>
                </a:r>
              </a:p>
              <a:p>
                <a:pPr marL="457200" indent="-457200" algn="just">
                  <a:lnSpc>
                    <a:spcPct val="150000"/>
                  </a:lnSpc>
                  <a:spcBef>
                    <a:spcPts val="600"/>
                  </a:spcBef>
                  <a:spcAft>
                    <a:spcPts val="600"/>
                  </a:spcAft>
                  <a:buFont typeface="Wingdings" pitchFamily="2" charset="2"/>
                  <a:buAutoNum type="alphaLcParenR"/>
                </a:pPr>
                <a:r>
                  <a:rPr lang="en-US" dirty="0" smtClean="0">
                    <a:solidFill>
                      <a:schemeClr val="tx1">
                        <a:lumMod val="95000"/>
                        <a:lumOff val="5000"/>
                      </a:schemeClr>
                    </a:solidFill>
                    <a:latin typeface="Cambria" panose="02040503050406030204" pitchFamily="18" charset="0"/>
                    <a:cs typeface="Times New Roman" panose="02020603050405020304" pitchFamily="18" charset="0"/>
                  </a:rPr>
                  <a:t>If coefficient of friction is reduced to 0.20 because of oil getting on part of the pulley, what are </a:t>
                </a:r>
                <a14:m>
                  <m:oMath xmlns:m="http://schemas.openxmlformats.org/officeDocument/2006/math">
                    <m:sSub>
                      <m:sSubPr>
                        <m:ctrlPr>
                          <a:rPr lang="en-US" b="0" i="1" smtClean="0">
                            <a:solidFill>
                              <a:schemeClr val="tx1">
                                <a:lumMod val="95000"/>
                                <a:lumOff val="5000"/>
                              </a:schemeClr>
                            </a:solidFill>
                            <a:latin typeface="Cambria Math" panose="02040503050406030204" pitchFamily="18" charset="0"/>
                            <a:cs typeface="Times New Roman" panose="02020603050405020304" pitchFamily="18" charset="0"/>
                          </a:rPr>
                        </m:ctrlPr>
                      </m:sSubPr>
                      <m:e>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𝐹</m:t>
                        </m:r>
                      </m:e>
                      <m:sub>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1</m:t>
                        </m:r>
                      </m:sub>
                    </m:sSub>
                  </m:oMath>
                </a14:m>
                <a:r>
                  <a:rPr lang="en-US" dirty="0" smtClean="0">
                    <a:solidFill>
                      <a:schemeClr val="tx1">
                        <a:lumMod val="95000"/>
                        <a:lumOff val="5000"/>
                      </a:schemeClr>
                    </a:solidFill>
                    <a:latin typeface="Cambria" panose="02040503050406030204" pitchFamily="18" charset="0"/>
                    <a:cs typeface="Times New Roman" panose="02020603050405020304" pitchFamily="18" charset="0"/>
                  </a:rPr>
                  <a:t> and </a:t>
                </a:r>
                <a14:m>
                  <m:oMath xmlns:m="http://schemas.openxmlformats.org/officeDocument/2006/math">
                    <m:sSub>
                      <m:sSubPr>
                        <m:ctrlPr>
                          <a:rPr lang="en-US" b="0" i="1" smtClean="0">
                            <a:solidFill>
                              <a:schemeClr val="tx1">
                                <a:lumMod val="95000"/>
                                <a:lumOff val="5000"/>
                              </a:schemeClr>
                            </a:solidFill>
                            <a:latin typeface="Cambria Math" panose="02040503050406030204" pitchFamily="18" charset="0"/>
                            <a:cs typeface="Times New Roman" panose="02020603050405020304" pitchFamily="18" charset="0"/>
                          </a:rPr>
                        </m:ctrlPr>
                      </m:sSubPr>
                      <m:e>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𝐹</m:t>
                        </m:r>
                      </m:e>
                      <m:sub>
                        <m:r>
                          <a:rPr lang="en-US" b="0" i="1" smtClean="0">
                            <a:solidFill>
                              <a:schemeClr val="tx1">
                                <a:lumMod val="95000"/>
                                <a:lumOff val="5000"/>
                              </a:schemeClr>
                            </a:solidFill>
                            <a:latin typeface="Cambria Math" panose="02040503050406030204" pitchFamily="18" charset="0"/>
                            <a:cs typeface="Times New Roman" panose="02020603050405020304" pitchFamily="18" charset="0"/>
                          </a:rPr>
                          <m:t>2</m:t>
                        </m:r>
                      </m:sub>
                    </m:sSub>
                  </m:oMath>
                </a14:m>
                <a:r>
                  <a:rPr lang="en-US" dirty="0" smtClean="0">
                    <a:solidFill>
                      <a:schemeClr val="tx1">
                        <a:lumMod val="95000"/>
                        <a:lumOff val="5000"/>
                      </a:schemeClr>
                    </a:solidFill>
                    <a:latin typeface="Cambria" panose="02040503050406030204" pitchFamily="18" charset="0"/>
                    <a:cs typeface="Times New Roman" panose="02020603050405020304" pitchFamily="18" charset="0"/>
                  </a:rPr>
                  <a:t>? Would the belt slip?</a:t>
                </a:r>
              </a:p>
              <a:p>
                <a:pPr marL="457200" indent="-457200" algn="just">
                  <a:lnSpc>
                    <a:spcPct val="150000"/>
                  </a:lnSpc>
                  <a:spcBef>
                    <a:spcPts val="600"/>
                  </a:spcBef>
                  <a:spcAft>
                    <a:spcPts val="600"/>
                  </a:spcAft>
                  <a:buFont typeface="Wingdings" pitchFamily="2" charset="2"/>
                  <a:buAutoNum type="alphaLcParenR"/>
                </a:pPr>
                <a:r>
                  <a:rPr lang="en-US" dirty="0" smtClean="0">
                    <a:solidFill>
                      <a:schemeClr val="tx1">
                        <a:lumMod val="95000"/>
                        <a:lumOff val="5000"/>
                      </a:schemeClr>
                    </a:solidFill>
                    <a:latin typeface="Cambria" panose="02040503050406030204" pitchFamily="18" charset="0"/>
                    <a:cs typeface="Times New Roman" panose="02020603050405020304" pitchFamily="18" charset="0"/>
                  </a:rPr>
                  <a:t>What is the belt length? </a:t>
                </a:r>
              </a:p>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0" y="1609344"/>
                <a:ext cx="12192000" cy="5248656"/>
              </a:xfrm>
              <a:prstGeom prst="rect">
                <a:avLst/>
              </a:prstGeom>
              <a:blipFill rotWithShape="0">
                <a:blip r:embed="rId3"/>
                <a:stretch>
                  <a:fillRect l="-500" r="-500"/>
                </a:stretch>
              </a:blipFill>
            </p:spPr>
            <p:txBody>
              <a:bodyPr/>
              <a:lstStyle/>
              <a:p>
                <a:r>
                  <a:rPr lang="en-US">
                    <a:noFill/>
                  </a:rPr>
                  <a:t> </a:t>
                </a:r>
              </a:p>
            </p:txBody>
          </p:sp>
        </mc:Fallback>
      </mc:AlternateContent>
    </p:spTree>
    <p:extLst>
      <p:ext uri="{BB962C8B-B14F-4D97-AF65-F5344CB8AC3E}">
        <p14:creationId xmlns:p14="http://schemas.microsoft.com/office/powerpoint/2010/main" val="2344824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20</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Inside Circumferences of standard V belts</a:t>
            </a:r>
          </a:p>
        </p:txBody>
      </p:sp>
      <p:pic>
        <p:nvPicPr>
          <p:cNvPr id="2" name="Picture 1"/>
          <p:cNvPicPr>
            <a:picLocks noChangeAspect="1"/>
          </p:cNvPicPr>
          <p:nvPr/>
        </p:nvPicPr>
        <p:blipFill>
          <a:blip r:embed="rId3"/>
          <a:stretch>
            <a:fillRect/>
          </a:stretch>
        </p:blipFill>
        <p:spPr>
          <a:xfrm>
            <a:off x="0" y="1443125"/>
            <a:ext cx="7691718" cy="5414875"/>
          </a:xfrm>
          <a:prstGeom prst="rect">
            <a:avLst/>
          </a:prstGeom>
        </p:spPr>
      </p:pic>
      <mc:AlternateContent xmlns:mc="http://schemas.openxmlformats.org/markup-compatibility/2006" xmlns:a14="http://schemas.microsoft.com/office/drawing/2010/main">
        <mc:Choice Requires="a14">
          <p:sp>
            <p:nvSpPr>
              <p:cNvPr id="18" name="Rectangle 17"/>
              <p:cNvSpPr/>
              <p:nvPr/>
            </p:nvSpPr>
            <p:spPr>
              <a:xfrm>
                <a:off x="6992500" y="1605041"/>
                <a:ext cx="5199500" cy="2215991"/>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Spacing of the sheaves = </a:t>
                </a:r>
                <a:r>
                  <a:rPr lang="en-US" dirty="0" smtClean="0">
                    <a:solidFill>
                      <a:srgbClr val="FF0000"/>
                    </a:solidFill>
                    <a:latin typeface="Cambria" panose="02040503050406030204" pitchFamily="18" charset="0"/>
                    <a:cs typeface="Times New Roman" panose="02020603050405020304" pitchFamily="18" charset="0"/>
                  </a:rPr>
                  <a:t>3.6 m</a:t>
                </a:r>
              </a:p>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Choose belt in such a way that, </a:t>
                </a:r>
              </a:p>
              <a:p>
                <a:pPr algn="just">
                  <a:lnSpc>
                    <a:spcPct val="150000"/>
                  </a:lnSpc>
                  <a:spcBef>
                    <a:spcPts val="600"/>
                  </a:spcBef>
                  <a:spcAft>
                    <a:spcPts val="600"/>
                  </a:spcAft>
                </a:pPr>
                <a:r>
                  <a:rPr lang="en-US" dirty="0" smtClean="0">
                    <a:solidFill>
                      <a:srgbClr val="FF0000"/>
                    </a:solidFill>
                    <a:latin typeface="Cambria" panose="02040503050406030204" pitchFamily="18" charset="0"/>
                    <a:cs typeface="Times New Roman" panose="02020603050405020304" pitchFamily="18" charset="0"/>
                  </a:rPr>
                  <a:t>Inside circumference &gt;&gt; </a:t>
                </a:r>
                <a14:m>
                  <m:oMath xmlns:m="http://schemas.openxmlformats.org/officeDocument/2006/math">
                    <m:r>
                      <a:rPr lang="en-US" b="0" i="1" smtClean="0">
                        <a:solidFill>
                          <a:srgbClr val="FF0000"/>
                        </a:solidFill>
                        <a:latin typeface="Cambria Math" panose="02040503050406030204" pitchFamily="18" charset="0"/>
                        <a:cs typeface="Times New Roman" panose="02020603050405020304" pitchFamily="18" charset="0"/>
                      </a:rPr>
                      <m:t>2×</m:t>
                    </m:r>
                  </m:oMath>
                </a14:m>
                <a:r>
                  <a:rPr lang="en-US" dirty="0" smtClean="0">
                    <a:solidFill>
                      <a:srgbClr val="FF0000"/>
                    </a:solidFill>
                    <a:latin typeface="Cambria" panose="02040503050406030204" pitchFamily="18" charset="0"/>
                    <a:cs typeface="Times New Roman" panose="02020603050405020304" pitchFamily="18" charset="0"/>
                  </a:rPr>
                  <a:t> Spacing of the sheaves</a:t>
                </a:r>
                <a:endParaRPr lang="en-US" dirty="0">
                  <a:solidFill>
                    <a:srgbClr val="FF0000"/>
                  </a:solidFill>
                  <a:latin typeface="Cambria" panose="02040503050406030204" pitchFamily="18" charset="0"/>
                  <a:cs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6992500" y="1605041"/>
                <a:ext cx="5199500" cy="2215991"/>
              </a:xfrm>
              <a:prstGeom prst="rect">
                <a:avLst/>
              </a:prstGeom>
              <a:blipFill rotWithShape="0">
                <a:blip r:embed="rId4"/>
                <a:stretch>
                  <a:fillRect l="-938" r="-352" b="-824"/>
                </a:stretch>
              </a:blipFill>
            </p:spPr>
            <p:txBody>
              <a:bodyPr/>
              <a:lstStyle/>
              <a:p>
                <a:r>
                  <a:rPr lang="en-US">
                    <a:noFill/>
                  </a:rPr>
                  <a:t> </a:t>
                </a:r>
              </a:p>
            </p:txBody>
          </p:sp>
        </mc:Fallback>
      </mc:AlternateContent>
      <p:sp>
        <p:nvSpPr>
          <p:cNvPr id="19" name="Rectangle 18"/>
          <p:cNvSpPr/>
          <p:nvPr/>
        </p:nvSpPr>
        <p:spPr>
          <a:xfrm>
            <a:off x="8215815" y="4617796"/>
            <a:ext cx="2752869" cy="1077218"/>
          </a:xfrm>
          <a:prstGeom prst="rect">
            <a:avLst/>
          </a:prstGeom>
        </p:spPr>
        <p:txBody>
          <a:bodyPr wrap="none">
            <a:spAutoFit/>
          </a:bodyPr>
          <a:lstStyle/>
          <a:p>
            <a:pPr algn="just">
              <a:lnSpc>
                <a:spcPct val="150000"/>
              </a:lnSpc>
              <a:spcBef>
                <a:spcPts val="600"/>
              </a:spcBef>
              <a:spcAft>
                <a:spcPts val="600"/>
              </a:spcAft>
            </a:pPr>
            <a:r>
              <a:rPr lang="en-US" dirty="0" smtClean="0">
                <a:latin typeface="Cambria" panose="02040503050406030204" pitchFamily="18" charset="0"/>
                <a:cs typeface="Times New Roman" panose="02020603050405020304" pitchFamily="18" charset="0"/>
              </a:rPr>
              <a:t>For our problem,</a:t>
            </a:r>
          </a:p>
          <a:p>
            <a:pPr algn="just">
              <a:lnSpc>
                <a:spcPct val="150000"/>
              </a:lnSpc>
              <a:spcBef>
                <a:spcPts val="600"/>
              </a:spcBef>
              <a:spcAft>
                <a:spcPts val="600"/>
              </a:spcAft>
            </a:pPr>
            <a:r>
              <a:rPr lang="en-US" dirty="0" smtClean="0">
                <a:latin typeface="Cambria" panose="02040503050406030204" pitchFamily="18" charset="0"/>
                <a:cs typeface="Times New Roman" panose="02020603050405020304" pitchFamily="18" charset="0"/>
              </a:rPr>
              <a:t>Let us </a:t>
            </a:r>
            <a:r>
              <a:rPr lang="en-US" dirty="0" smtClean="0">
                <a:solidFill>
                  <a:schemeClr val="tx1"/>
                </a:solidFill>
                <a:latin typeface="Cambria" panose="02040503050406030204" pitchFamily="18" charset="0"/>
                <a:cs typeface="Times New Roman" panose="02020603050405020304" pitchFamily="18" charset="0"/>
              </a:rPr>
              <a:t>choose </a:t>
            </a:r>
            <a:r>
              <a:rPr lang="en-US" b="1" dirty="0" smtClean="0">
                <a:latin typeface="Cambria" panose="02040503050406030204" pitchFamily="18" charset="0"/>
                <a:cs typeface="Times New Roman" panose="02020603050405020304" pitchFamily="18" charset="0"/>
              </a:rPr>
              <a:t>D825</a:t>
            </a:r>
            <a:r>
              <a:rPr lang="en-US" b="1" dirty="0" smtClean="0">
                <a:solidFill>
                  <a:schemeClr val="tx1"/>
                </a:solidFill>
                <a:latin typeface="Cambria" panose="02040503050406030204" pitchFamily="18" charset="0"/>
                <a:cs typeface="Times New Roman" panose="02020603050405020304" pitchFamily="18" charset="0"/>
              </a:rPr>
              <a:t>0</a:t>
            </a:r>
            <a:r>
              <a:rPr lang="en-US" dirty="0" smtClean="0">
                <a:solidFill>
                  <a:schemeClr val="tx1"/>
                </a:solidFill>
                <a:latin typeface="Cambria" panose="02040503050406030204" pitchFamily="18" charset="0"/>
                <a:cs typeface="Times New Roman" panose="02020603050405020304" pitchFamily="18" charset="0"/>
              </a:rPr>
              <a:t> belt.</a:t>
            </a:r>
            <a:endParaRPr lang="en-US" dirty="0">
              <a:solidFill>
                <a:schemeClr val="tx1"/>
              </a:solidFill>
              <a:latin typeface="Cambria" panose="02040503050406030204" pitchFamily="18" charset="0"/>
              <a:cs typeface="Times New Roman" panose="02020603050405020304" pitchFamily="18" charset="0"/>
            </a:endParaRPr>
          </a:p>
        </p:txBody>
      </p:sp>
      <p:sp>
        <p:nvSpPr>
          <p:cNvPr id="20" name="Oval 19">
            <a:hlinkClick r:id="rId5"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1" name="Rectangle 20"/>
          <p:cNvSpPr/>
          <p:nvPr/>
        </p:nvSpPr>
        <p:spPr>
          <a:xfrm>
            <a:off x="994015" y="5606353"/>
            <a:ext cx="268942" cy="242047"/>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91870" y="5741892"/>
            <a:ext cx="403411" cy="188258"/>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515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wipe(left)">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wipe(left)">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wipe(left)">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wipe(left)">
                                      <p:cBhvr>
                                        <p:cTn id="4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21</a:t>
            </a:fld>
            <a:endParaRPr lang="en-US"/>
          </a:p>
        </p:txBody>
      </p:sp>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Step-2: Determining Velocity (V), Pitch length (</a:t>
                </a:r>
                <a:r>
                  <a:rPr lang="en-US" sz="2800" dirty="0" err="1" smtClean="0">
                    <a:solidFill>
                      <a:srgbClr val="FF0000"/>
                    </a:solidFill>
                  </a:rPr>
                  <a:t>L</a:t>
                </a:r>
                <a:r>
                  <a:rPr lang="en-US" sz="2800" baseline="-25000" dirty="0" err="1" smtClean="0">
                    <a:solidFill>
                      <a:srgbClr val="FF0000"/>
                    </a:solidFill>
                  </a:rPr>
                  <a:t>p</a:t>
                </a:r>
                <a:r>
                  <a:rPr lang="en-US" sz="2800" dirty="0" smtClean="0">
                    <a:solidFill>
                      <a:srgbClr val="FF0000"/>
                    </a:solidFill>
                  </a:rPr>
                  <a:t>), center Distance (C), Wrapping angle (</a:t>
                </a:r>
                <a14:m>
                  <m:oMath xmlns:m="http://schemas.openxmlformats.org/officeDocument/2006/math">
                    <m:r>
                      <a:rPr lang="en-US" sz="2800" b="0" i="1" smtClean="0">
                        <a:solidFill>
                          <a:srgbClr val="FF0000"/>
                        </a:solidFill>
                        <a:latin typeface="Cambria Math" panose="02040503050406030204" pitchFamily="18" charset="0"/>
                      </a:rPr>
                      <m:t>𝜙</m:t>
                    </m:r>
                  </m:oMath>
                </a14:m>
                <a:r>
                  <a:rPr lang="en-US" sz="2800" dirty="0" smtClean="0">
                    <a:solidFill>
                      <a:srgbClr val="FF0000"/>
                    </a:solidFill>
                  </a:rPr>
                  <a:t>)</a:t>
                </a:r>
                <a:endParaRPr lang="en-US" sz="2800" dirty="0">
                  <a:solidFill>
                    <a:srgbClr val="FF0000"/>
                  </a:solidFill>
                </a:endParaRPr>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3"/>
                <a:stretch>
                  <a:fillRect b="-3030"/>
                </a:stretch>
              </a:blipFill>
            </p:spPr>
            <p:txBody>
              <a:bodyPr/>
              <a:lstStyle/>
              <a:p>
                <a:r>
                  <a:rPr lang="en-US">
                    <a:noFill/>
                  </a:rPr>
                  <a:t> </a:t>
                </a:r>
              </a:p>
            </p:txBody>
          </p:sp>
        </mc:Fallback>
      </mc:AlternateContent>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2180" y="1645679"/>
                <a:ext cx="2308517" cy="2580130"/>
              </a:xfrm>
              <a:prstGeom prst="rect">
                <a:avLst/>
              </a:prstGeom>
            </p:spPr>
            <p:txBody>
              <a:bodyPr wrap="none">
                <a:spAutoFit/>
              </a:bodyPr>
              <a:lstStyle/>
              <a:p>
                <a:pPr algn="just">
                  <a:lnSpc>
                    <a:spcPct val="15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Peripheral Speed, </a:t>
                </a:r>
                <a:r>
                  <a:rPr lang="en-US" b="1" i="1" u="sng" dirty="0" smtClean="0">
                    <a:solidFill>
                      <a:srgbClr val="0070C0"/>
                    </a:solidFill>
                    <a:latin typeface="Cambria" panose="02040503050406030204" pitchFamily="18" charset="0"/>
                    <a:cs typeface="Times New Roman" panose="02020603050405020304" pitchFamily="18" charset="0"/>
                  </a:rPr>
                  <a:t>V</a:t>
                </a:r>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𝑉</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𝜋</m:t>
                      </m:r>
                      <m:r>
                        <a:rPr lang="en-US" b="0" i="1" smtClean="0">
                          <a:latin typeface="Cambria Math" panose="02040503050406030204" pitchFamily="18" charset="0"/>
                          <a:cs typeface="Times New Roman" panose="02020603050405020304" pitchFamily="18" charset="0"/>
                        </a:rPr>
                        <m:t>𝑑𝑛</m:t>
                      </m:r>
                    </m:oMath>
                  </m:oMathPara>
                </a14:m>
                <a:endParaRPr lang="en-US"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𝜋</m:t>
                      </m:r>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0.65</m:t>
                          </m:r>
                        </m:e>
                      </m:d>
                      <m:d>
                        <m:dPr>
                          <m:ctrlPr>
                            <a:rPr lang="en-US" i="1" smtClean="0">
                              <a:latin typeface="Cambria Math" panose="02040503050406030204" pitchFamily="18" charset="0"/>
                              <a:cs typeface="Times New Roman" panose="02020603050405020304" pitchFamily="18" charset="0"/>
                            </a:rPr>
                          </m:ctrlPr>
                        </m:dPr>
                        <m:e>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400</m:t>
                              </m:r>
                            </m:num>
                            <m:den>
                              <m:r>
                                <a:rPr lang="en-US" b="0" i="1" smtClean="0">
                                  <a:latin typeface="Cambria Math" panose="02040503050406030204" pitchFamily="18" charset="0"/>
                                  <a:cs typeface="Times New Roman" panose="02020603050405020304" pitchFamily="18" charset="0"/>
                                </a:rPr>
                                <m:t>60</m:t>
                              </m:r>
                            </m:den>
                          </m:f>
                        </m:e>
                      </m:d>
                    </m:oMath>
                  </m:oMathPara>
                </a14:m>
                <a:endParaRPr lang="en-US"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13.61 </m:t>
                      </m:r>
                      <m:r>
                        <a:rPr lang="en-US" b="0" i="1" smtClean="0">
                          <a:solidFill>
                            <a:srgbClr val="FF0000"/>
                          </a:solidFill>
                          <a:latin typeface="Cambria Math" panose="02040503050406030204" pitchFamily="18" charset="0"/>
                          <a:cs typeface="Times New Roman" panose="02020603050405020304" pitchFamily="18" charset="0"/>
                        </a:rPr>
                        <m:t>𝑚</m:t>
                      </m:r>
                      <m:r>
                        <a:rPr lang="en-US" b="0" i="1" smtClean="0">
                          <a:solidFill>
                            <a:srgbClr val="FF0000"/>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𝑠</m:t>
                      </m:r>
                    </m:oMath>
                  </m:oMathPara>
                </a14:m>
                <a:endParaRPr lang="en-US" b="1" dirty="0">
                  <a:latin typeface="Cambria" panose="020405030504060302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180" y="1645679"/>
                <a:ext cx="2308517" cy="2580130"/>
              </a:xfrm>
              <a:prstGeom prst="rect">
                <a:avLst/>
              </a:prstGeom>
              <a:blipFill rotWithShape="0">
                <a:blip r:embed="rId4"/>
                <a:stretch>
                  <a:fillRect l="-2381" r="-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180" y="4726454"/>
                <a:ext cx="1920719" cy="2131546"/>
              </a:xfrm>
              <a:prstGeom prst="rect">
                <a:avLst/>
              </a:prstGeom>
            </p:spPr>
            <p:txBody>
              <a:bodyPr wrap="none">
                <a:spAutoFit/>
              </a:bodyPr>
              <a:lstStyle/>
              <a:p>
                <a:pPr algn="just">
                  <a:lnSpc>
                    <a:spcPct val="15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Pitch Length,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𝑳</m:t>
                        </m:r>
                      </m:e>
                      <m:sub>
                        <m:r>
                          <a:rPr lang="en-US" b="1" i="1" u="sng" smtClean="0">
                            <a:solidFill>
                              <a:srgbClr val="0070C0"/>
                            </a:solidFill>
                            <a:latin typeface="Cambria Math" panose="02040503050406030204" pitchFamily="18" charset="0"/>
                            <a:cs typeface="Times New Roman" panose="02020603050405020304" pitchFamily="18" charset="0"/>
                          </a:rPr>
                          <m:t>𝒑</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𝐿</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𝑐</m:t>
                          </m:r>
                        </m:sub>
                      </m:sSub>
                    </m:oMath>
                  </m:oMathPara>
                </a14:m>
                <a:endParaRPr lang="en-US" b="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=8250+82</m:t>
                      </m:r>
                    </m:oMath>
                  </m:oMathPara>
                </a14:m>
                <a:endParaRPr lang="en-US" b="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8332 </m:t>
                      </m:r>
                      <m:r>
                        <a:rPr lang="en-US" b="0" i="1" smtClean="0">
                          <a:solidFill>
                            <a:srgbClr val="FF0000"/>
                          </a:solidFill>
                          <a:latin typeface="Cambria Math" panose="02040503050406030204" pitchFamily="18" charset="0"/>
                          <a:cs typeface="Times New Roman" panose="02020603050405020304" pitchFamily="18" charset="0"/>
                        </a:rPr>
                        <m:t>𝑚𝑚</m:t>
                      </m:r>
                    </m:oMath>
                  </m:oMathPara>
                </a14:m>
                <a:endParaRPr lang="en-US" b="1" dirty="0">
                  <a:latin typeface="Cambria" panose="020405030504060302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180" y="4726454"/>
                <a:ext cx="1920719" cy="2131546"/>
              </a:xfrm>
              <a:prstGeom prst="rect">
                <a:avLst/>
              </a:prstGeom>
              <a:blipFill rotWithShape="0">
                <a:blip r:embed="rId5"/>
                <a:stretch>
                  <a:fillRect l="-2857" r="-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078214" y="1779045"/>
                <a:ext cx="6814622" cy="2752677"/>
              </a:xfrm>
              <a:prstGeom prst="rect">
                <a:avLst/>
              </a:prstGeom>
            </p:spPr>
            <p:txBody>
              <a:bodyPr wrap="none">
                <a:spAutoFit/>
              </a:bodyPr>
              <a:lstStyle/>
              <a:p>
                <a:pPr algn="just">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Center Distance, C:</a:t>
                </a: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𝐶</m:t>
                      </m:r>
                      <m:r>
                        <a:rPr lang="en-US" b="0" i="1" smtClean="0">
                          <a:latin typeface="Cambria Math" panose="02040503050406030204" pitchFamily="18" charset="0"/>
                          <a:cs typeface="Times New Roman" panose="02020603050405020304" pitchFamily="18" charset="0"/>
                        </a:rPr>
                        <m:t>=0.25</m:t>
                      </m:r>
                      <m:d>
                        <m:dPr>
                          <m:begChr m:val="{"/>
                          <m:endChr m:val="}"/>
                          <m:ctrlPr>
                            <a:rPr lang="en-US" b="0" i="1" smtClean="0">
                              <a:latin typeface="Cambria Math" panose="02040503050406030204" pitchFamily="18" charset="0"/>
                              <a:cs typeface="Times New Roman" panose="02020603050405020304" pitchFamily="18" charset="0"/>
                            </a:rPr>
                          </m:ctrlPr>
                        </m:dPr>
                        <m:e>
                          <m:d>
                            <m:dPr>
                              <m:begChr m:val="["/>
                              <m:endChr m:val="]"/>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𝜋</m:t>
                                  </m:r>
                                </m:num>
                                <m:den>
                                  <m:r>
                                    <a:rPr lang="en-US" b="0" i="1" smtClean="0">
                                      <a:latin typeface="Cambria Math" panose="02040503050406030204" pitchFamily="18" charset="0"/>
                                      <a:cs typeface="Times New Roman" panose="02020603050405020304" pitchFamily="18" charset="0"/>
                                    </a:rPr>
                                    <m:t>2</m:t>
                                  </m:r>
                                </m:den>
                              </m:f>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𝐷</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𝑑</m:t>
                                  </m:r>
                                </m:e>
                              </m:d>
                            </m:e>
                          </m:d>
                          <m:r>
                            <a:rPr lang="en-US" b="0" i="1" smtClean="0">
                              <a:latin typeface="Cambria Math" panose="02040503050406030204" pitchFamily="18" charset="0"/>
                              <a:cs typeface="Times New Roman" panose="02020603050405020304" pitchFamily="18" charset="0"/>
                            </a:rPr>
                            <m:t>+</m:t>
                          </m:r>
                          <m:rad>
                            <m:radPr>
                              <m:degHide m:val="on"/>
                              <m:ctrlPr>
                                <a:rPr lang="en-US" b="0" i="1" smtClean="0">
                                  <a:latin typeface="Cambria Math" panose="02040503050406030204" pitchFamily="18" charset="0"/>
                                  <a:cs typeface="Times New Roman" panose="02020603050405020304" pitchFamily="18" charset="0"/>
                                </a:rPr>
                              </m:ctrlPr>
                            </m:radPr>
                            <m:deg/>
                            <m:e>
                              <m:sSup>
                                <m:sSupPr>
                                  <m:ctrlPr>
                                    <a:rPr lang="en-US" b="0" i="1" smtClean="0">
                                      <a:latin typeface="Cambria Math" panose="02040503050406030204" pitchFamily="18" charset="0"/>
                                      <a:cs typeface="Times New Roman" panose="02020603050405020304" pitchFamily="18" charset="0"/>
                                    </a:rPr>
                                  </m:ctrlPr>
                                </m:sSupPr>
                                <m:e>
                                  <m:d>
                                    <m:dPr>
                                      <m:begChr m:val="["/>
                                      <m:endChr m:val="]"/>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𝜋</m:t>
                                          </m:r>
                                        </m:num>
                                        <m:den>
                                          <m:r>
                                            <a:rPr lang="en-US" b="0" i="1" smtClean="0">
                                              <a:latin typeface="Cambria Math" panose="02040503050406030204" pitchFamily="18" charset="0"/>
                                              <a:cs typeface="Times New Roman" panose="02020603050405020304" pitchFamily="18" charset="0"/>
                                            </a:rPr>
                                            <m:t>2</m:t>
                                          </m:r>
                                        </m:den>
                                      </m:f>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𝐷</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𝑑</m:t>
                                          </m:r>
                                        </m:e>
                                      </m:d>
                                    </m:e>
                                  </m:d>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−2</m:t>
                              </m:r>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𝐷</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𝑑</m:t>
                                      </m:r>
                                    </m:e>
                                  </m:d>
                                </m:e>
                                <m:sup>
                                  <m:r>
                                    <a:rPr lang="en-US" b="0" i="1" smtClean="0">
                                      <a:latin typeface="Cambria Math" panose="02040503050406030204" pitchFamily="18" charset="0"/>
                                      <a:cs typeface="Times New Roman" panose="02020603050405020304" pitchFamily="18" charset="0"/>
                                    </a:rPr>
                                    <m:t>2</m:t>
                                  </m:r>
                                </m:sup>
                              </m:sSup>
                            </m:e>
                          </m:rad>
                        </m:e>
                      </m:d>
                    </m:oMath>
                  </m:oMathPara>
                </a14:m>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0.25</m:t>
                      </m:r>
                      <m:d>
                        <m:dPr>
                          <m:begChr m:val="{"/>
                          <m:endChr m:val="}"/>
                          <m:ctrlPr>
                            <a:rPr lang="en-US" i="1">
                              <a:latin typeface="Cambria Math" panose="02040503050406030204" pitchFamily="18" charset="0"/>
                              <a:cs typeface="Times New Roman" panose="02020603050405020304" pitchFamily="18" charset="0"/>
                            </a:rPr>
                          </m:ctrlPr>
                        </m:dPr>
                        <m:e>
                          <m:d>
                            <m:dPr>
                              <m:begChr m:val="["/>
                              <m:endChr m:val="]"/>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8.332</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𝜋</m:t>
                                  </m:r>
                                </m:num>
                                <m:den>
                                  <m:r>
                                    <a:rPr lang="en-US" i="1">
                                      <a:latin typeface="Cambria Math" panose="02040503050406030204" pitchFamily="18" charset="0"/>
                                      <a:cs typeface="Times New Roman" panose="02020603050405020304" pitchFamily="18" charset="0"/>
                                    </a:rPr>
                                    <m:t>2</m:t>
                                  </m:r>
                                </m:den>
                              </m:f>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0.65</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0.65</m:t>
                                  </m:r>
                                </m:e>
                              </m:d>
                            </m:e>
                          </m:d>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8.332</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𝜋</m:t>
                                          </m:r>
                                        </m:num>
                                        <m:den>
                                          <m:r>
                                            <a:rPr lang="en-US" i="1">
                                              <a:latin typeface="Cambria Math" panose="02040503050406030204" pitchFamily="18" charset="0"/>
                                              <a:cs typeface="Times New Roman" panose="02020603050405020304" pitchFamily="18" charset="0"/>
                                            </a:rPr>
                                            <m:t>2</m:t>
                                          </m:r>
                                        </m:den>
                                      </m:f>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0.65</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0.65</m:t>
                                          </m:r>
                                        </m:e>
                                      </m:d>
                                    </m:e>
                                  </m:d>
                                </m:e>
                                <m:sup>
                                  <m:r>
                                    <a:rPr lang="en-US" i="1">
                                      <a:latin typeface="Cambria Math" panose="02040503050406030204" pitchFamily="18" charset="0"/>
                                      <a:cs typeface="Times New Roman" panose="02020603050405020304" pitchFamily="18" charset="0"/>
                                    </a:rPr>
                                    <m:t>2</m:t>
                                  </m:r>
                                </m:sup>
                              </m:sSup>
                            </m:e>
                          </m:rad>
                        </m:e>
                      </m:d>
                    </m:oMath>
                  </m:oMathPara>
                </a14:m>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3.14 </m:t>
                      </m:r>
                      <m:r>
                        <a:rPr lang="en-US" b="0" i="1" smtClean="0">
                          <a:solidFill>
                            <a:srgbClr val="FF0000"/>
                          </a:solidFill>
                          <a:latin typeface="Cambria Math" panose="02040503050406030204" pitchFamily="18" charset="0"/>
                          <a:cs typeface="Times New Roman" panose="02020603050405020304" pitchFamily="18" charset="0"/>
                        </a:rPr>
                        <m:t>𝑚</m:t>
                      </m:r>
                    </m:oMath>
                  </m:oMathPara>
                </a14:m>
                <a:endParaRPr lang="en-US" b="1" dirty="0">
                  <a:solidFill>
                    <a:srgbClr val="FF0000"/>
                  </a:solidFill>
                  <a:latin typeface="Cambria"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078214" y="1779045"/>
                <a:ext cx="6814622" cy="2752677"/>
              </a:xfrm>
              <a:prstGeom prst="rect">
                <a:avLst/>
              </a:prstGeom>
              <a:blipFill rotWithShape="0">
                <a:blip r:embed="rId6"/>
                <a:stretch>
                  <a:fillRect l="-805" t="-15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043959" y="4345196"/>
                <a:ext cx="3148041" cy="2512804"/>
              </a:xfrm>
              <a:prstGeom prst="rect">
                <a:avLst/>
              </a:prstGeom>
            </p:spPr>
            <p:txBody>
              <a:bodyPr wrap="none">
                <a:spAutoFit/>
              </a:bodyPr>
              <a:lstStyle/>
              <a:p>
                <a:pPr algn="just">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Wrapping Angle, </a:t>
                </a:r>
                <a14:m>
                  <m:oMath xmlns:m="http://schemas.openxmlformats.org/officeDocument/2006/math">
                    <m:r>
                      <a:rPr lang="en-US" b="1" i="1" u="sng" smtClean="0">
                        <a:solidFill>
                          <a:srgbClr val="0070C0"/>
                        </a:solidFill>
                        <a:latin typeface="Cambria Math" panose="02040503050406030204" pitchFamily="18" charset="0"/>
                        <a:cs typeface="Times New Roman" panose="02020603050405020304" pitchFamily="18" charset="0"/>
                      </a:rPr>
                      <m:t>𝝓</m:t>
                    </m:r>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𝜙</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𝜃</m:t>
                          </m:r>
                        </m:e>
                        <m:sub>
                          <m:r>
                            <a:rPr lang="en-US" i="1">
                              <a:latin typeface="Cambria Math" panose="02040503050406030204" pitchFamily="18" charset="0"/>
                              <a:cs typeface="Times New Roman" panose="02020603050405020304" pitchFamily="18" charset="0"/>
                            </a:rPr>
                            <m:t>𝑑</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𝜋</m:t>
                      </m:r>
                      <m:r>
                        <a:rPr lang="en-US" i="1">
                          <a:latin typeface="Cambria Math" panose="02040503050406030204" pitchFamily="18" charset="0"/>
                          <a:cs typeface="Times New Roman" panose="02020603050405020304" pitchFamily="18" charset="0"/>
                        </a:rPr>
                        <m:t>−2</m:t>
                      </m:r>
                      <m:func>
                        <m:funcPr>
                          <m:ctrlPr>
                            <a:rPr lang="en-US" i="1">
                              <a:latin typeface="Cambria Math" panose="02040503050406030204" pitchFamily="18" charset="0"/>
                              <a:cs typeface="Times New Roman" panose="02020603050405020304" pitchFamily="18" charset="0"/>
                            </a:rPr>
                          </m:ctrlPr>
                        </m:funcPr>
                        <m:fName>
                          <m:sSup>
                            <m:sSupPr>
                              <m:ctrlPr>
                                <a:rPr lang="en-US" i="1">
                                  <a:latin typeface="Cambria Math" panose="02040503050406030204" pitchFamily="18" charset="0"/>
                                  <a:cs typeface="Times New Roman" panose="02020603050405020304" pitchFamily="18" charset="0"/>
                                </a:rPr>
                              </m:ctrlPr>
                            </m:sSupPr>
                            <m:e>
                              <m:r>
                                <m:rPr>
                                  <m:sty m:val="p"/>
                                </m:rPr>
                                <a:rPr lang="en-US">
                                  <a:latin typeface="Cambria Math" panose="02040503050406030204" pitchFamily="18" charset="0"/>
                                  <a:cs typeface="Times New Roman" panose="02020603050405020304" pitchFamily="18" charset="0"/>
                                </a:rPr>
                                <m:t>sin</m:t>
                              </m:r>
                            </m:e>
                            <m:sup>
                              <m:r>
                                <a:rPr lang="en-US" i="1">
                                  <a:latin typeface="Cambria Math" panose="02040503050406030204" pitchFamily="18" charset="0"/>
                                  <a:cs typeface="Times New Roman" panose="02020603050405020304" pitchFamily="18" charset="0"/>
                                </a:rPr>
                                <m:t>−1</m:t>
                              </m:r>
                            </m:sup>
                          </m:sSup>
                        </m:fName>
                        <m:e>
                          <m:d>
                            <m:dPr>
                              <m:begChr m:val="["/>
                              <m:endChr m:val="]"/>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𝐷</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𝑑</m:t>
                                  </m:r>
                                </m:num>
                                <m:den>
                                  <m:r>
                                    <a:rPr lang="en-US" i="1">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𝐶</m:t>
                                  </m:r>
                                </m:den>
                              </m:f>
                            </m:e>
                          </m:d>
                        </m:e>
                      </m:func>
                    </m:oMath>
                  </m:oMathPara>
                </a14:m>
                <a:endParaRPr lang="en-US" dirty="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r>
                  <a:rPr lang="en-US" dirty="0">
                    <a:latin typeface="Cambria"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𝜋</m:t>
                    </m:r>
                    <m:r>
                      <a:rPr lang="en-US" i="1">
                        <a:latin typeface="Cambria Math" panose="02040503050406030204" pitchFamily="18" charset="0"/>
                        <a:cs typeface="Times New Roman" panose="02020603050405020304" pitchFamily="18" charset="0"/>
                      </a:rPr>
                      <m:t>−2</m:t>
                    </m:r>
                    <m:func>
                      <m:funcPr>
                        <m:ctrlPr>
                          <a:rPr lang="en-US" i="1">
                            <a:latin typeface="Cambria Math" panose="02040503050406030204" pitchFamily="18" charset="0"/>
                            <a:cs typeface="Times New Roman" panose="02020603050405020304" pitchFamily="18" charset="0"/>
                          </a:rPr>
                        </m:ctrlPr>
                      </m:funcPr>
                      <m:fName>
                        <m:sSup>
                          <m:sSupPr>
                            <m:ctrlPr>
                              <a:rPr lang="en-US" i="1">
                                <a:latin typeface="Cambria Math" panose="02040503050406030204" pitchFamily="18" charset="0"/>
                                <a:cs typeface="Times New Roman" panose="02020603050405020304" pitchFamily="18" charset="0"/>
                              </a:rPr>
                            </m:ctrlPr>
                          </m:sSupPr>
                          <m:e>
                            <m:r>
                              <m:rPr>
                                <m:sty m:val="p"/>
                              </m:rPr>
                              <a:rPr lang="en-US">
                                <a:latin typeface="Cambria Math" panose="02040503050406030204" pitchFamily="18" charset="0"/>
                                <a:cs typeface="Times New Roman" panose="02020603050405020304" pitchFamily="18" charset="0"/>
                              </a:rPr>
                              <m:t>sin</m:t>
                            </m:r>
                          </m:e>
                          <m:sup>
                            <m:r>
                              <a:rPr lang="en-US" i="1">
                                <a:latin typeface="Cambria Math" panose="02040503050406030204" pitchFamily="18" charset="0"/>
                                <a:cs typeface="Times New Roman" panose="02020603050405020304" pitchFamily="18" charset="0"/>
                              </a:rPr>
                              <m:t>−1</m:t>
                            </m:r>
                          </m:sup>
                        </m:sSup>
                      </m:fName>
                      <m:e>
                        <m:d>
                          <m:dPr>
                            <m:begChr m:val="["/>
                            <m:endChr m:val="]"/>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6</m:t>
                                </m:r>
                                <m:r>
                                  <a:rPr lang="en-US" i="1">
                                    <a:latin typeface="Cambria Math" panose="02040503050406030204" pitchFamily="18" charset="0"/>
                                    <a:cs typeface="Times New Roman" panose="02020603050405020304" pitchFamily="18" charset="0"/>
                                  </a:rPr>
                                  <m:t>5−0.</m:t>
                                </m:r>
                                <m:r>
                                  <a:rPr lang="en-US" b="0" i="1" smtClean="0">
                                    <a:latin typeface="Cambria Math" panose="02040503050406030204" pitchFamily="18" charset="0"/>
                                    <a:cs typeface="Times New Roman" panose="02020603050405020304" pitchFamily="18" charset="0"/>
                                  </a:rPr>
                                  <m:t>6</m:t>
                                </m:r>
                                <m:r>
                                  <a:rPr lang="en-US" i="1">
                                    <a:latin typeface="Cambria Math" panose="02040503050406030204" pitchFamily="18" charset="0"/>
                                    <a:cs typeface="Times New Roman" panose="02020603050405020304" pitchFamily="18" charset="0"/>
                                  </a:rPr>
                                  <m:t>5</m:t>
                                </m:r>
                              </m:num>
                              <m:den>
                                <m:r>
                                  <a:rPr lang="en-US" i="1">
                                    <a:latin typeface="Cambria Math" panose="02040503050406030204" pitchFamily="18" charset="0"/>
                                    <a:cs typeface="Times New Roman" panose="02020603050405020304" pitchFamily="18" charset="0"/>
                                  </a:rPr>
                                  <m:t>2</m:t>
                                </m:r>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3.52</m:t>
                                    </m:r>
                                  </m:e>
                                </m:d>
                              </m:den>
                            </m:f>
                          </m:e>
                        </m:d>
                      </m:e>
                    </m:func>
                    <m:r>
                      <a:rPr lang="en-US" b="0" i="1" smtClean="0">
                        <a:latin typeface="Cambria Math" panose="02040503050406030204" pitchFamily="18" charset="0"/>
                        <a:cs typeface="Times New Roman" panose="02020603050405020304" pitchFamily="18" charset="0"/>
                      </a:rPr>
                      <m:t> </m:t>
                    </m:r>
                  </m:oMath>
                </a14:m>
                <a:endParaRPr lang="en-US" dirty="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cs typeface="Times New Roman" panose="02020603050405020304" pitchFamily="18" charset="0"/>
                        </a:rPr>
                        <m:t>𝜋</m:t>
                      </m:r>
                    </m:oMath>
                  </m:oMathPara>
                </a14:m>
                <a:endParaRPr lang="en-US" b="1" dirty="0">
                  <a:solidFill>
                    <a:srgbClr val="FF0000"/>
                  </a:solidFill>
                  <a:latin typeface="Cambria" panose="020405030504060302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9043959" y="4345196"/>
                <a:ext cx="3148041" cy="2512804"/>
              </a:xfrm>
              <a:prstGeom prst="rect">
                <a:avLst/>
              </a:prstGeom>
              <a:blipFill rotWithShape="0">
                <a:blip r:embed="rId7"/>
                <a:stretch>
                  <a:fillRect l="-1744" t="-16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723694" y="5601598"/>
                <a:ext cx="4460580" cy="1231106"/>
              </a:xfrm>
              <a:prstGeom prst="rect">
                <a:avLst/>
              </a:prstGeom>
            </p:spPr>
            <p:txBody>
              <a:bodyPr wrap="none">
                <a:spAutoFit/>
              </a:bodyPr>
              <a:lstStyle/>
              <a:p>
                <a:pPr algn="just">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Where,</a:t>
                </a:r>
              </a:p>
              <a:p>
                <a:pPr algn="just">
                  <a:spcBef>
                    <a:spcPts val="600"/>
                  </a:spcBef>
                  <a:spcAft>
                    <a:spcPts val="600"/>
                  </a:spcAft>
                </a:pPr>
                <a:r>
                  <a:rPr lang="en-US" i="1" dirty="0" smtClean="0">
                    <a:latin typeface="Cambria" panose="02040503050406030204" pitchFamily="18" charset="0"/>
                    <a:cs typeface="Times New Roman" panose="02020603050405020304" pitchFamily="18" charset="0"/>
                  </a:rPr>
                  <a:t>L</a:t>
                </a:r>
                <a:r>
                  <a:rPr lang="en-US" dirty="0" smtClean="0">
                    <a:latin typeface="Cambria" panose="02040503050406030204" pitchFamily="18" charset="0"/>
                    <a:cs typeface="Times New Roman" panose="02020603050405020304" pitchFamily="18" charset="0"/>
                  </a:rPr>
                  <a:t> = Inside circumference Length</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𝑐</m:t>
                        </m:r>
                      </m:sub>
                    </m:sSub>
                  </m:oMath>
                </a14:m>
                <a:r>
                  <a:rPr lang="en-US" dirty="0" smtClean="0">
                    <a:latin typeface="Cambria" panose="02040503050406030204" pitchFamily="18" charset="0"/>
                    <a:cs typeface="Times New Roman" panose="02020603050405020304" pitchFamily="18" charset="0"/>
                  </a:rPr>
                  <a:t>= Length conversion dimension </a:t>
                </a:r>
                <a:r>
                  <a:rPr lang="en-US" dirty="0" smtClean="0">
                    <a:latin typeface="Cambria" panose="02040503050406030204" pitchFamily="18" charset="0"/>
                    <a:cs typeface="Times New Roman" panose="02020603050405020304" pitchFamily="18" charset="0"/>
                    <a:hlinkClick r:id="rId8" action="ppaction://hlinksldjump"/>
                  </a:rPr>
                  <a:t>Table 5-3</a:t>
                </a:r>
                <a:endParaRPr lang="en-US" b="1" dirty="0">
                  <a:latin typeface="Cambria" panose="020405030504060302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2723694" y="5601598"/>
                <a:ext cx="4460580" cy="1231106"/>
              </a:xfrm>
              <a:prstGeom prst="rect">
                <a:avLst/>
              </a:prstGeom>
              <a:blipFill rotWithShape="0">
                <a:blip r:embed="rId9"/>
                <a:stretch>
                  <a:fillRect l="-1230" t="-3465" r="-137" b="-6436"/>
                </a:stretch>
              </a:blipFill>
            </p:spPr>
            <p:txBody>
              <a:bodyPr/>
              <a:lstStyle/>
              <a:p>
                <a:r>
                  <a:rPr lang="en-US">
                    <a:noFill/>
                  </a:rPr>
                  <a:t> </a:t>
                </a:r>
              </a:p>
            </p:txBody>
          </p:sp>
        </mc:Fallback>
      </mc:AlternateContent>
      <p:sp>
        <p:nvSpPr>
          <p:cNvPr id="11" name="Oval 10">
            <a:hlinkClick r:id="rId10" action="ppaction://hlinksldjump"/>
          </p:cNvPr>
          <p:cNvSpPr/>
          <p:nvPr/>
        </p:nvSpPr>
        <p:spPr>
          <a:xfrm>
            <a:off x="11433194" y="12133"/>
            <a:ext cx="479098" cy="47909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92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wipe(left)">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wipe(left)">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wipe(left)">
                                      <p:cBhvr>
                                        <p:cTn id="52" dur="500"/>
                                        <p:tgtEl>
                                          <p:spTgt spid="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wipe(left)">
                                      <p:cBhvr>
                                        <p:cTn id="62" dur="500"/>
                                        <p:tgtEl>
                                          <p:spTgt spid="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Effect transition="in" filter="wipe(left)">
                                      <p:cBhvr>
                                        <p:cTn id="67" dur="500"/>
                                        <p:tgtEl>
                                          <p:spTgt spid="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xEl>
                                              <p:pRg st="2" end="2"/>
                                            </p:txEl>
                                          </p:spTgt>
                                        </p:tgtEl>
                                        <p:attrNameLst>
                                          <p:attrName>style.visibility</p:attrName>
                                        </p:attrNameLst>
                                      </p:cBhvr>
                                      <p:to>
                                        <p:strVal val="visible"/>
                                      </p:to>
                                    </p:set>
                                    <p:animEffect transition="in" filter="wipe(left)">
                                      <p:cBhvr>
                                        <p:cTn id="72" dur="500"/>
                                        <p:tgtEl>
                                          <p:spTgt spid="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animEffect transition="in" filter="wipe(left)">
                                      <p:cBhvr>
                                        <p:cTn id="77" dur="500"/>
                                        <p:tgtEl>
                                          <p:spTgt spid="8">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
                                            <p:txEl>
                                              <p:pRg st="0" end="0"/>
                                            </p:txEl>
                                          </p:spTgt>
                                        </p:tgtEl>
                                        <p:attrNameLst>
                                          <p:attrName>style.visibility</p:attrName>
                                        </p:attrNameLst>
                                      </p:cBhvr>
                                      <p:to>
                                        <p:strVal val="visible"/>
                                      </p:to>
                                    </p:set>
                                    <p:animEffect transition="in" filter="wipe(left)">
                                      <p:cBhvr>
                                        <p:cTn id="82" dur="500"/>
                                        <p:tgtEl>
                                          <p:spTgt spid="9">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
                                            <p:txEl>
                                              <p:pRg st="1" end="1"/>
                                            </p:txEl>
                                          </p:spTgt>
                                        </p:tgtEl>
                                        <p:attrNameLst>
                                          <p:attrName>style.visibility</p:attrName>
                                        </p:attrNameLst>
                                      </p:cBhvr>
                                      <p:to>
                                        <p:strVal val="visible"/>
                                      </p:to>
                                    </p:set>
                                    <p:animEffect transition="in" filter="wipe(left)">
                                      <p:cBhvr>
                                        <p:cTn id="87" dur="500"/>
                                        <p:tgtEl>
                                          <p:spTgt spid="9">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
                                            <p:txEl>
                                              <p:pRg st="2" end="2"/>
                                            </p:txEl>
                                          </p:spTgt>
                                        </p:tgtEl>
                                        <p:attrNameLst>
                                          <p:attrName>style.visibility</p:attrName>
                                        </p:attrNameLst>
                                      </p:cBhvr>
                                      <p:to>
                                        <p:strVal val="visible"/>
                                      </p:to>
                                    </p:set>
                                    <p:animEffect transition="in" filter="wipe(left)">
                                      <p:cBhvr>
                                        <p:cTn id="92" dur="500"/>
                                        <p:tgtEl>
                                          <p:spTgt spid="9">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
                                            <p:txEl>
                                              <p:pRg st="3" end="3"/>
                                            </p:txEl>
                                          </p:spTgt>
                                        </p:tgtEl>
                                        <p:attrNameLst>
                                          <p:attrName>style.visibility</p:attrName>
                                        </p:attrNameLst>
                                      </p:cBhvr>
                                      <p:to>
                                        <p:strVal val="visible"/>
                                      </p:to>
                                    </p:set>
                                    <p:animEffect transition="in" filter="wipe(left)">
                                      <p:cBhvr>
                                        <p:cTn id="9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22</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Length Conversion Dimension</a:t>
            </a:r>
          </a:p>
        </p:txBody>
      </p:sp>
      <mc:AlternateContent xmlns:mc="http://schemas.openxmlformats.org/markup-compatibility/2006" xmlns:a14="http://schemas.microsoft.com/office/drawing/2010/main">
        <mc:Choice Requires="a14">
          <p:sp>
            <p:nvSpPr>
              <p:cNvPr id="18" name="Rectangle 17"/>
              <p:cNvSpPr/>
              <p:nvPr/>
            </p:nvSpPr>
            <p:spPr>
              <a:xfrm>
                <a:off x="4524576" y="4131201"/>
                <a:ext cx="3142848"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Length Conversion Dimension</a:t>
                </a: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𝐿</m:t>
                          </m:r>
                        </m:e>
                        <m:sub>
                          <m:r>
                            <a:rPr lang="en-US" b="0" i="1" smtClean="0">
                              <a:solidFill>
                                <a:schemeClr val="tx1"/>
                              </a:solidFill>
                              <a:latin typeface="Cambria Math" panose="02040503050406030204" pitchFamily="18" charset="0"/>
                              <a:cs typeface="Times New Roman" panose="02020603050405020304" pitchFamily="18" charset="0"/>
                            </a:rPr>
                            <m:t>𝑐</m:t>
                          </m:r>
                        </m:sub>
                      </m:sSub>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82 </m:t>
                      </m:r>
                      <m:r>
                        <a:rPr lang="en-US" b="0" i="1" smtClean="0">
                          <a:solidFill>
                            <a:srgbClr val="FF0000"/>
                          </a:solidFill>
                          <a:latin typeface="Cambria Math" panose="02040503050406030204" pitchFamily="18" charset="0"/>
                          <a:cs typeface="Times New Roman" panose="02020603050405020304" pitchFamily="18" charset="0"/>
                        </a:rPr>
                        <m:t>𝑚𝑚</m:t>
                      </m:r>
                    </m:oMath>
                  </m:oMathPara>
                </a14:m>
                <a:endParaRPr lang="en-US" dirty="0" smtClean="0">
                  <a:solidFill>
                    <a:srgbClr val="FF0000"/>
                  </a:solidFill>
                  <a:latin typeface="Cambria" panose="02040503050406030204" pitchFamily="18" charset="0"/>
                  <a:cs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4524576" y="4131201"/>
                <a:ext cx="3142848" cy="1077218"/>
              </a:xfrm>
              <a:prstGeom prst="rect">
                <a:avLst/>
              </a:prstGeom>
              <a:blipFill rotWithShape="0">
                <a:blip r:embed="rId3"/>
                <a:stretch>
                  <a:fillRect l="-1550" r="-1357"/>
                </a:stretch>
              </a:blipFill>
            </p:spPr>
            <p:txBody>
              <a:bodyPr/>
              <a:lstStyle/>
              <a:p>
                <a:r>
                  <a:rPr lang="en-US">
                    <a:noFill/>
                  </a:rPr>
                  <a:t> </a:t>
                </a:r>
              </a:p>
            </p:txBody>
          </p:sp>
        </mc:Fallback>
      </mc:AlternateContent>
      <p:sp>
        <p:nvSpPr>
          <p:cNvPr id="20" name="Oval 19">
            <a:hlinkClick r:id="rId4"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3092816" y="1605040"/>
            <a:ext cx="6409019" cy="1702935"/>
          </a:xfrm>
          <a:prstGeom prst="rect">
            <a:avLst/>
          </a:prstGeom>
        </p:spPr>
      </p:pic>
      <p:sp>
        <p:nvSpPr>
          <p:cNvPr id="21" name="Rectangle 20"/>
          <p:cNvSpPr/>
          <p:nvPr/>
        </p:nvSpPr>
        <p:spPr>
          <a:xfrm>
            <a:off x="8139563" y="2387389"/>
            <a:ext cx="268942" cy="242047"/>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072329" y="2861129"/>
            <a:ext cx="403411" cy="188258"/>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36851" y="1621477"/>
            <a:ext cx="1356462"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Belt: </a:t>
            </a:r>
            <a:r>
              <a:rPr lang="en-US" dirty="0" smtClean="0">
                <a:solidFill>
                  <a:srgbClr val="FF0000"/>
                </a:solidFill>
                <a:latin typeface="Cambria" panose="02040503050406030204" pitchFamily="18" charset="0"/>
                <a:cs typeface="Times New Roman" panose="02020603050405020304" pitchFamily="18" charset="0"/>
              </a:rPr>
              <a:t>D8250</a:t>
            </a:r>
          </a:p>
        </p:txBody>
      </p:sp>
    </p:spTree>
    <p:extLst>
      <p:ext uri="{BB962C8B-B14F-4D97-AF65-F5344CB8AC3E}">
        <p14:creationId xmlns:p14="http://schemas.microsoft.com/office/powerpoint/2010/main" val="1839950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arn(inVertic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1" end="1"/>
                                            </p:txEl>
                                          </p:spTgt>
                                        </p:tgtEl>
                                        <p:attrNameLst>
                                          <p:attrName>style.visibility</p:attrName>
                                        </p:attrNameLst>
                                      </p:cBhvr>
                                      <p:to>
                                        <p:strVal val="visible"/>
                                      </p:to>
                                    </p:set>
                                    <p:animEffect transition="in" filter="wipe(left)">
                                      <p:cBhvr>
                                        <p:cTn id="3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23</a:t>
            </a:fld>
            <a:endParaRPr lang="en-US"/>
          </a:p>
        </p:txBody>
      </p:sp>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Step-3: Determining Allowable Power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𝐻</m:t>
                        </m:r>
                      </m:e>
                      <m:sub>
                        <m:r>
                          <a:rPr lang="en-US" sz="2800" b="0" i="1" smtClean="0">
                            <a:solidFill>
                              <a:srgbClr val="FF0000"/>
                            </a:solidFill>
                            <a:latin typeface="Cambria Math" panose="02040503050406030204" pitchFamily="18" charset="0"/>
                          </a:rPr>
                          <m:t>𝑎</m:t>
                        </m:r>
                      </m:sub>
                    </m:sSub>
                  </m:oMath>
                </a14:m>
                <a:r>
                  <a:rPr lang="en-US" sz="2800" dirty="0" smtClean="0">
                    <a:solidFill>
                      <a:srgbClr val="FF0000"/>
                    </a:solidFill>
                  </a:rPr>
                  <a:t>), Design Power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𝐻</m:t>
                        </m:r>
                      </m:e>
                      <m:sub>
                        <m:r>
                          <a:rPr lang="en-US" sz="2800" b="0" i="1" smtClean="0">
                            <a:solidFill>
                              <a:srgbClr val="FF0000"/>
                            </a:solidFill>
                            <a:latin typeface="Cambria Math" panose="02040503050406030204" pitchFamily="18" charset="0"/>
                          </a:rPr>
                          <m:t>𝑑</m:t>
                        </m:r>
                      </m:sub>
                    </m:sSub>
                  </m:oMath>
                </a14:m>
                <a:r>
                  <a:rPr lang="en-US" sz="2800" dirty="0" smtClean="0">
                    <a:solidFill>
                      <a:srgbClr val="FF0000"/>
                    </a:solidFill>
                  </a:rPr>
                  <a:t>) and Number of Belts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𝑁</m:t>
                        </m:r>
                      </m:e>
                      <m:sub>
                        <m:r>
                          <a:rPr lang="en-US" sz="2800" b="0" i="1" smtClean="0">
                            <a:solidFill>
                              <a:srgbClr val="FF0000"/>
                            </a:solidFill>
                            <a:latin typeface="Cambria Math" panose="02040503050406030204" pitchFamily="18" charset="0"/>
                          </a:rPr>
                          <m:t>𝑏</m:t>
                        </m:r>
                      </m:sub>
                    </m:sSub>
                  </m:oMath>
                </a14:m>
                <a:r>
                  <a:rPr lang="en-US" sz="2800" dirty="0" smtClean="0">
                    <a:solidFill>
                      <a:srgbClr val="FF0000"/>
                    </a:solidFill>
                  </a:rPr>
                  <a:t>)</a:t>
                </a:r>
                <a:endParaRPr lang="en-US" sz="2800" dirty="0">
                  <a:solidFill>
                    <a:srgbClr val="FF0000"/>
                  </a:solidFill>
                </a:endParaRPr>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3"/>
                <a:stretch>
                  <a:fillRect l="-650" r="-650" b="-4545"/>
                </a:stretch>
              </a:blipFill>
            </p:spPr>
            <p:txBody>
              <a:bodyPr/>
              <a:lstStyle/>
              <a:p>
                <a:r>
                  <a:rPr lang="en-US">
                    <a:noFill/>
                  </a:rPr>
                  <a:t> </a:t>
                </a:r>
              </a:p>
            </p:txBody>
          </p:sp>
        </mc:Fallback>
      </mc:AlternateContent>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0" y="1609344"/>
                <a:ext cx="3302827" cy="2139047"/>
              </a:xfrm>
              <a:prstGeom prst="rect">
                <a:avLst/>
              </a:prstGeom>
            </p:spPr>
            <p:txBody>
              <a:bodyPr wrap="none">
                <a:spAutoFit/>
              </a:bodyPr>
              <a:lstStyle/>
              <a:p>
                <a:pPr algn="just">
                  <a:lnSpc>
                    <a:spcPct val="15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Allowable Power per belt,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𝑯</m:t>
                        </m:r>
                      </m:e>
                      <m:sub>
                        <m:r>
                          <a:rPr lang="en-US" b="1" i="1" u="sng" smtClean="0">
                            <a:solidFill>
                              <a:srgbClr val="0070C0"/>
                            </a:solidFill>
                            <a:latin typeface="Cambria Math" panose="02040503050406030204" pitchFamily="18" charset="0"/>
                            <a:cs typeface="Times New Roman" panose="02020603050405020304" pitchFamily="18" charset="0"/>
                          </a:rPr>
                          <m:t>𝒂</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𝑎</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𝑡𝑎𝑏</m:t>
                          </m:r>
                        </m:sub>
                      </m:sSub>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Cambria" panose="02040503050406030204" pitchFamily="18" charset="0"/>
                    <a:cs typeface="Times New Roman" panose="02020603050405020304" pitchFamily="18" charset="0"/>
                  </a:rPr>
                  <a:t>(1)(1.05)(12.63)</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13.26 </m:t>
                      </m:r>
                      <m:r>
                        <a:rPr lang="en-US" b="0" i="1" smtClean="0">
                          <a:solidFill>
                            <a:srgbClr val="FF0000"/>
                          </a:solidFill>
                          <a:latin typeface="Cambria Math" panose="02040503050406030204" pitchFamily="18" charset="0"/>
                          <a:cs typeface="Times New Roman" panose="02020603050405020304" pitchFamily="18" charset="0"/>
                        </a:rPr>
                        <m:t>𝑘𝑊</m:t>
                      </m:r>
                    </m:oMath>
                  </m:oMathPara>
                </a14:m>
                <a:endParaRPr lang="en-US" b="1" dirty="0">
                  <a:latin typeface="Cambria" panose="020405030504060302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0" y="1609344"/>
                <a:ext cx="3302827" cy="2139047"/>
              </a:xfrm>
              <a:prstGeom prst="rect">
                <a:avLst/>
              </a:prstGeom>
              <a:blipFill rotWithShape="0">
                <a:blip r:embed="rId4"/>
                <a:stretch>
                  <a:fillRect l="-1476" r="-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859374" y="3402675"/>
                <a:ext cx="2332626" cy="2217979"/>
              </a:xfrm>
              <a:prstGeom prst="rect">
                <a:avLst/>
              </a:prstGeom>
            </p:spPr>
            <p:txBody>
              <a:bodyPr wrap="none">
                <a:spAutoFit/>
              </a:bodyPr>
              <a:lstStyle/>
              <a:p>
                <a:pPr algn="just">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Number of belts,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𝑵</m:t>
                        </m:r>
                      </m:e>
                      <m:sub>
                        <m:r>
                          <a:rPr lang="en-US" b="1" i="1" u="sng" smtClean="0">
                            <a:solidFill>
                              <a:srgbClr val="0070C0"/>
                            </a:solidFill>
                            <a:latin typeface="Cambria Math" panose="02040503050406030204" pitchFamily="18" charset="0"/>
                            <a:cs typeface="Times New Roman" panose="02020603050405020304" pitchFamily="18" charset="0"/>
                          </a:rPr>
                          <m:t>𝒃</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𝑁</m:t>
                          </m:r>
                        </m:e>
                        <m:sub>
                          <m:r>
                            <a:rPr lang="en-US" b="0" i="1" smtClean="0">
                              <a:latin typeface="Cambria Math" panose="02040503050406030204" pitchFamily="18" charset="0"/>
                              <a:cs typeface="Times New Roman" panose="02020603050405020304" pitchFamily="18" charset="0"/>
                            </a:rPr>
                            <m:t>𝑏</m:t>
                          </m:r>
                        </m:sub>
                      </m:sSub>
                      <m:r>
                        <a:rPr lang="en-US" i="1">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𝑑</m:t>
                              </m:r>
                            </m:sub>
                          </m:sSub>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𝑎</m:t>
                              </m:r>
                            </m:sub>
                          </m:sSub>
                        </m:den>
                      </m:f>
                    </m:oMath>
                  </m:oMathPara>
                </a14:m>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r>
                  <a:rPr lang="en-US" dirty="0">
                    <a:latin typeface="Cambria" panose="02040503050406030204" pitchFamily="18" charset="0"/>
                    <a:cs typeface="Times New Roman" panose="02020603050405020304" pitchFamily="18" charset="0"/>
                  </a:rPr>
                  <a:t>  </a:t>
                </a:r>
                <a:r>
                  <a:rPr lang="en-US" dirty="0" smtClean="0">
                    <a:latin typeface="Cambria"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63</m:t>
                        </m:r>
                      </m:num>
                      <m:den>
                        <m:r>
                          <a:rPr lang="en-US" sz="2000" b="0" i="1" smtClean="0">
                            <a:latin typeface="Cambria Math" panose="02040503050406030204" pitchFamily="18" charset="0"/>
                            <a:cs typeface="Times New Roman" panose="02020603050405020304" pitchFamily="18" charset="0"/>
                          </a:rPr>
                          <m:t>13.26</m:t>
                        </m:r>
                      </m:den>
                    </m:f>
                  </m:oMath>
                </a14:m>
                <a:endParaRPr lang="en-US" dirty="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cs typeface="Times New Roman" panose="02020603050405020304" pitchFamily="18" charset="0"/>
                        </a:rPr>
                        <m:t>4.75</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→5</m:t>
                      </m:r>
                    </m:oMath>
                  </m:oMathPara>
                </a14:m>
                <a:endParaRPr lang="en-US" b="1" dirty="0">
                  <a:solidFill>
                    <a:srgbClr val="FF0000"/>
                  </a:solidFill>
                  <a:latin typeface="Cambria" panose="020405030504060302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9859374" y="3402675"/>
                <a:ext cx="2332626" cy="2217979"/>
              </a:xfrm>
              <a:prstGeom prst="rect">
                <a:avLst/>
              </a:prstGeom>
              <a:blipFill rotWithShape="0">
                <a:blip r:embed="rId5"/>
                <a:stretch>
                  <a:fillRect l="-2089" t="-1648" r="-15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08104" y="1740682"/>
                <a:ext cx="4691221" cy="1661993"/>
              </a:xfrm>
              <a:prstGeom prst="rect">
                <a:avLst/>
              </a:prstGeom>
            </p:spPr>
            <p:txBody>
              <a:bodyPr wrap="none">
                <a:spAutoFit/>
              </a:bodyPr>
              <a:lstStyle/>
              <a:p>
                <a:pPr algn="just">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Where,</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1</m:t>
                        </m:r>
                      </m:sub>
                    </m:sSub>
                  </m:oMath>
                </a14:m>
                <a:r>
                  <a:rPr lang="en-US" dirty="0" smtClean="0">
                    <a:latin typeface="Cambria" panose="02040503050406030204" pitchFamily="18" charset="0"/>
                    <a:cs typeface="Times New Roman" panose="02020603050405020304" pitchFamily="18" charset="0"/>
                  </a:rPr>
                  <a:t> = Angle of wrap correction factor </a:t>
                </a:r>
                <a:r>
                  <a:rPr lang="en-US" dirty="0" smtClean="0">
                    <a:latin typeface="Cambria" panose="02040503050406030204" pitchFamily="18" charset="0"/>
                    <a:cs typeface="Times New Roman" panose="02020603050405020304" pitchFamily="18" charset="0"/>
                    <a:hlinkClick r:id="rId6" action="ppaction://hlinksldjump"/>
                  </a:rPr>
                  <a:t>Table 5-5</a:t>
                </a:r>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Cambria" panose="02040503050406030204" pitchFamily="18" charset="0"/>
                    <a:cs typeface="Times New Roman" panose="02020603050405020304" pitchFamily="18" charset="0"/>
                  </a:rPr>
                  <a:t> = Belt length correction factor </a:t>
                </a:r>
                <a:r>
                  <a:rPr lang="en-US" dirty="0" smtClean="0">
                    <a:latin typeface="Cambria" panose="02040503050406030204" pitchFamily="18" charset="0"/>
                    <a:cs typeface="Times New Roman" panose="02020603050405020304" pitchFamily="18" charset="0"/>
                    <a:hlinkClick r:id="rId7" action="ppaction://hlinksldjump"/>
                  </a:rPr>
                  <a:t>Table 5-6</a:t>
                </a:r>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𝑡𝑎𝑏</m:t>
                        </m:r>
                      </m:sub>
                    </m:sSub>
                  </m:oMath>
                </a14:m>
                <a:r>
                  <a:rPr lang="en-US" dirty="0" smtClean="0">
                    <a:latin typeface="Cambria" panose="02040503050406030204" pitchFamily="18" charset="0"/>
                    <a:cs typeface="Times New Roman" panose="02020603050405020304" pitchFamily="18" charset="0"/>
                  </a:rPr>
                  <a:t> = To be determined from </a:t>
                </a:r>
                <a:r>
                  <a:rPr lang="en-US" dirty="0" smtClean="0">
                    <a:latin typeface="Cambria" panose="02040503050406030204" pitchFamily="18" charset="0"/>
                    <a:cs typeface="Times New Roman" panose="02020603050405020304" pitchFamily="18" charset="0"/>
                    <a:hlinkClick r:id="rId8" action="ppaction://hlinksldjump"/>
                  </a:rPr>
                  <a:t>Table 5-4 </a:t>
                </a:r>
                <a:endParaRPr lang="en-US" dirty="0">
                  <a:latin typeface="Cambria" panose="020405030504060302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608104" y="1740682"/>
                <a:ext cx="4691221" cy="1661993"/>
              </a:xfrm>
              <a:prstGeom prst="rect">
                <a:avLst/>
              </a:prstGeom>
              <a:blipFill rotWithShape="0">
                <a:blip r:embed="rId9"/>
                <a:stretch>
                  <a:fillRect l="-1170" t="-2574" r="-260" b="-4779"/>
                </a:stretch>
              </a:blipFill>
            </p:spPr>
            <p:txBody>
              <a:bodyPr/>
              <a:lstStyle/>
              <a:p>
                <a:r>
                  <a:rPr lang="en-US">
                    <a:noFill/>
                  </a:rPr>
                  <a:t> </a:t>
                </a:r>
              </a:p>
            </p:txBody>
          </p:sp>
        </mc:Fallback>
      </mc:AlternateContent>
      <p:sp>
        <p:nvSpPr>
          <p:cNvPr id="11" name="Oval 10">
            <a:hlinkClick r:id="rId10" action="ppaction://hlinksldjump"/>
          </p:cNvPr>
          <p:cNvSpPr/>
          <p:nvPr/>
        </p:nvSpPr>
        <p:spPr>
          <a:xfrm>
            <a:off x="11433194" y="12133"/>
            <a:ext cx="479098" cy="47909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0" y="4718953"/>
                <a:ext cx="2117439" cy="2139047"/>
              </a:xfrm>
              <a:prstGeom prst="rect">
                <a:avLst/>
              </a:prstGeom>
            </p:spPr>
            <p:txBody>
              <a:bodyPr wrap="none">
                <a:spAutoFit/>
              </a:bodyPr>
              <a:lstStyle/>
              <a:p>
                <a:pPr algn="just">
                  <a:lnSpc>
                    <a:spcPct val="15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Design Power,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𝑯</m:t>
                        </m:r>
                      </m:e>
                      <m:sub>
                        <m:r>
                          <a:rPr lang="en-US" b="1" i="1" u="sng" smtClean="0">
                            <a:solidFill>
                              <a:srgbClr val="0070C0"/>
                            </a:solidFill>
                            <a:latin typeface="Cambria Math" panose="02040503050406030204" pitchFamily="18" charset="0"/>
                            <a:cs typeface="Times New Roman" panose="02020603050405020304" pitchFamily="18" charset="0"/>
                          </a:rPr>
                          <m:t>𝒅</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𝑑</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𝑛𝑜𝑚</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𝑠</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𝑑</m:t>
                          </m:r>
                        </m:sub>
                      </m:sSub>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Cambria" panose="02040503050406030204" pitchFamily="18" charset="0"/>
                    <a:cs typeface="Times New Roman" panose="02020603050405020304" pitchFamily="18" charset="0"/>
                  </a:rPr>
                  <a:t>(45)(1.4)(1)</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63 </m:t>
                      </m:r>
                      <m:r>
                        <a:rPr lang="en-US" b="0" i="1" smtClean="0">
                          <a:solidFill>
                            <a:srgbClr val="FF0000"/>
                          </a:solidFill>
                          <a:latin typeface="Cambria Math" panose="02040503050406030204" pitchFamily="18" charset="0"/>
                          <a:cs typeface="Times New Roman" panose="02020603050405020304" pitchFamily="18" charset="0"/>
                        </a:rPr>
                        <m:t>𝑘𝑊</m:t>
                      </m:r>
                    </m:oMath>
                  </m:oMathPara>
                </a14:m>
                <a:endParaRPr lang="en-US" b="1" dirty="0">
                  <a:latin typeface="Cambria" panose="020405030504060302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0" y="4718953"/>
                <a:ext cx="2117439" cy="2139047"/>
              </a:xfrm>
              <a:prstGeom prst="rect">
                <a:avLst/>
              </a:prstGeom>
              <a:blipFill rotWithShape="0">
                <a:blip r:embed="rId11"/>
                <a:stretch>
                  <a:fillRect l="-2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608104" y="4957479"/>
                <a:ext cx="3345403" cy="1661993"/>
              </a:xfrm>
              <a:prstGeom prst="rect">
                <a:avLst/>
              </a:prstGeom>
            </p:spPr>
            <p:txBody>
              <a:bodyPr wrap="none">
                <a:spAutoFit/>
              </a:bodyPr>
              <a:lstStyle/>
              <a:p>
                <a:pPr algn="just">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Where,</a:t>
                </a:r>
              </a:p>
              <a:p>
                <a:pPr algn="just">
                  <a:spcBef>
                    <a:spcPts val="600"/>
                  </a:spcBef>
                  <a:spcAft>
                    <a:spcPts val="600"/>
                  </a:spcAft>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𝑛𝑜𝑚</m:t>
                        </m:r>
                      </m:sub>
                    </m:sSub>
                  </m:oMath>
                </a14:m>
                <a:r>
                  <a:rPr lang="en-US" dirty="0">
                    <a:latin typeface="Cambria" panose="02040503050406030204" pitchFamily="18" charset="0"/>
                    <a:cs typeface="Times New Roman" panose="02020603050405020304" pitchFamily="18" charset="0"/>
                  </a:rPr>
                  <a:t> </a:t>
                </a:r>
                <a:r>
                  <a:rPr lang="en-US" dirty="0" smtClean="0">
                    <a:latin typeface="Cambria" panose="02040503050406030204" pitchFamily="18" charset="0"/>
                    <a:cs typeface="Times New Roman" panose="02020603050405020304" pitchFamily="18" charset="0"/>
                  </a:rPr>
                  <a:t>= Nominal power = </a:t>
                </a:r>
                <a:r>
                  <a:rPr lang="en-US" dirty="0" smtClean="0">
                    <a:solidFill>
                      <a:srgbClr val="FF0000"/>
                    </a:solidFill>
                    <a:latin typeface="Cambria" panose="02040503050406030204" pitchFamily="18" charset="0"/>
                    <a:cs typeface="Times New Roman" panose="02020603050405020304" pitchFamily="18" charset="0"/>
                  </a:rPr>
                  <a:t>45 kW</a:t>
                </a:r>
                <a:endParaRPr lang="en-US" dirty="0">
                  <a:solidFill>
                    <a:srgbClr val="FF0000"/>
                  </a:solidFill>
                  <a:latin typeface="Cambria" panose="02040503050406030204" pitchFamily="18" charset="0"/>
                  <a:cs typeface="Times New Roman" panose="02020603050405020304" pitchFamily="18" charset="0"/>
                </a:endParaRP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𝑠</m:t>
                        </m:r>
                      </m:sub>
                    </m:sSub>
                  </m:oMath>
                </a14:m>
                <a:r>
                  <a:rPr lang="en-US" dirty="0" smtClean="0">
                    <a:latin typeface="Cambria" panose="02040503050406030204" pitchFamily="18" charset="0"/>
                    <a:cs typeface="Times New Roman" panose="02020603050405020304" pitchFamily="18" charset="0"/>
                  </a:rPr>
                  <a:t> = Service factor = 1.4</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𝑑</m:t>
                        </m:r>
                      </m:sub>
                    </m:sSub>
                  </m:oMath>
                </a14:m>
                <a:r>
                  <a:rPr lang="en-US" dirty="0" smtClean="0">
                    <a:latin typeface="Cambria" panose="02040503050406030204" pitchFamily="18" charset="0"/>
                    <a:cs typeface="Times New Roman" panose="02020603050405020304" pitchFamily="18" charset="0"/>
                  </a:rPr>
                  <a:t> = Design factor = 1</a:t>
                </a:r>
              </a:p>
            </p:txBody>
          </p:sp>
        </mc:Choice>
        <mc:Fallback xmlns="">
          <p:sp>
            <p:nvSpPr>
              <p:cNvPr id="13" name="Rectangle 12"/>
              <p:cNvSpPr>
                <a:spLocks noRot="1" noChangeAspect="1" noMove="1" noResize="1" noEditPoints="1" noAdjustHandles="1" noChangeArrowheads="1" noChangeShapeType="1" noTextEdit="1"/>
              </p:cNvSpPr>
              <p:nvPr/>
            </p:nvSpPr>
            <p:spPr>
              <a:xfrm>
                <a:off x="3608104" y="4957479"/>
                <a:ext cx="3345403" cy="1661993"/>
              </a:xfrm>
              <a:prstGeom prst="rect">
                <a:avLst/>
              </a:prstGeom>
              <a:blipFill rotWithShape="0">
                <a:blip r:embed="rId12"/>
                <a:stretch>
                  <a:fillRect l="-1639" t="-2198" r="-729" b="-4396"/>
                </a:stretch>
              </a:blipFill>
            </p:spPr>
            <p:txBody>
              <a:bodyPr/>
              <a:lstStyle/>
              <a:p>
                <a:r>
                  <a:rPr lang="en-US">
                    <a:noFill/>
                  </a:rPr>
                  <a:t> </a:t>
                </a:r>
              </a:p>
            </p:txBody>
          </p:sp>
        </mc:Fallback>
      </mc:AlternateContent>
    </p:spTree>
    <p:extLst>
      <p:ext uri="{BB962C8B-B14F-4D97-AF65-F5344CB8AC3E}">
        <p14:creationId xmlns:p14="http://schemas.microsoft.com/office/powerpoint/2010/main" val="138194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wipe(left)">
                                      <p:cBhvr>
                                        <p:cTn id="32" dur="5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5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wipe(left)">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wipe(left)">
                                      <p:cBhvr>
                                        <p:cTn id="52" dur="5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wipe(left)">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wipe(left)">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animEffect transition="in" filter="wipe(left)">
                                      <p:cBhvr>
                                        <p:cTn id="67" dur="500"/>
                                        <p:tgtEl>
                                          <p:spTgt spid="1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
                                            <p:txEl>
                                              <p:pRg st="3" end="3"/>
                                            </p:txEl>
                                          </p:spTgt>
                                        </p:tgtEl>
                                        <p:attrNameLst>
                                          <p:attrName>style.visibility</p:attrName>
                                        </p:attrNameLst>
                                      </p:cBhvr>
                                      <p:to>
                                        <p:strVal val="visible"/>
                                      </p:to>
                                    </p:set>
                                    <p:animEffect transition="in" filter="wipe(left)">
                                      <p:cBhvr>
                                        <p:cTn id="72" dur="500"/>
                                        <p:tgtEl>
                                          <p:spTgt spid="1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xEl>
                                              <p:pRg st="2" end="2"/>
                                            </p:txEl>
                                          </p:spTgt>
                                        </p:tgtEl>
                                        <p:attrNameLst>
                                          <p:attrName>style.visibility</p:attrName>
                                        </p:attrNameLst>
                                      </p:cBhvr>
                                      <p:to>
                                        <p:strVal val="visible"/>
                                      </p:to>
                                    </p:set>
                                    <p:animEffect transition="in" filter="wipe(left)">
                                      <p:cBhvr>
                                        <p:cTn id="77" dur="500"/>
                                        <p:tgtEl>
                                          <p:spTgt spid="12">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2">
                                            <p:txEl>
                                              <p:pRg st="3" end="3"/>
                                            </p:txEl>
                                          </p:spTgt>
                                        </p:tgtEl>
                                        <p:attrNameLst>
                                          <p:attrName>style.visibility</p:attrName>
                                        </p:attrNameLst>
                                      </p:cBhvr>
                                      <p:to>
                                        <p:strVal val="visible"/>
                                      </p:to>
                                    </p:set>
                                    <p:animEffect transition="in" filter="wipe(left)">
                                      <p:cBhvr>
                                        <p:cTn id="82" dur="500"/>
                                        <p:tgtEl>
                                          <p:spTgt spid="12">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wipe(left)">
                                      <p:cBhvr>
                                        <p:cTn id="87" dur="500"/>
                                        <p:tgtEl>
                                          <p:spTgt spid="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
                                            <p:txEl>
                                              <p:pRg st="1" end="1"/>
                                            </p:txEl>
                                          </p:spTgt>
                                        </p:tgtEl>
                                        <p:attrNameLst>
                                          <p:attrName>style.visibility</p:attrName>
                                        </p:attrNameLst>
                                      </p:cBhvr>
                                      <p:to>
                                        <p:strVal val="visible"/>
                                      </p:to>
                                    </p:set>
                                    <p:animEffect transition="in" filter="wipe(left)">
                                      <p:cBhvr>
                                        <p:cTn id="92" dur="500"/>
                                        <p:tgtEl>
                                          <p:spTgt spid="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wipe(left)">
                                      <p:cBhvr>
                                        <p:cTn id="97" dur="500"/>
                                        <p:tgtEl>
                                          <p:spTgt spid="9">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wipe(left)">
                                      <p:cBhvr>
                                        <p:cTn id="10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24</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Angle of wrap correction factor</a:t>
            </a:r>
          </a:p>
        </p:txBody>
      </p:sp>
      <p:sp>
        <p:nvSpPr>
          <p:cNvPr id="20" name="Oval 19">
            <a:hlinkClick r:id="rId3"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0" y="1609345"/>
            <a:ext cx="6513845" cy="5248656"/>
          </a:xfrm>
          <a:prstGeom prst="rect">
            <a:avLst/>
          </a:prstGeom>
        </p:spPr>
      </p:pic>
      <p:sp>
        <p:nvSpPr>
          <p:cNvPr id="22" name="Rectangle 21"/>
          <p:cNvSpPr/>
          <p:nvPr/>
        </p:nvSpPr>
        <p:spPr>
          <a:xfrm>
            <a:off x="3041769" y="2372147"/>
            <a:ext cx="403411" cy="188258"/>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p:cNvSpPr/>
              <p:nvPr/>
            </p:nvSpPr>
            <p:spPr>
              <a:xfrm>
                <a:off x="9044216" y="1616581"/>
                <a:ext cx="2016642"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𝜃</m:t>
                      </m:r>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𝜋</m:t>
                      </m:r>
                      <m:r>
                        <a:rPr lang="en-US" b="0" i="1" smtClean="0">
                          <a:solidFill>
                            <a:srgbClr val="FF0000"/>
                          </a:solidFill>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𝑟𝑎𝑑</m:t>
                      </m:r>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180°</m:t>
                      </m:r>
                    </m:oMath>
                  </m:oMathPara>
                </a14:m>
                <a:endParaRPr lang="en-US" dirty="0" smtClean="0">
                  <a:solidFill>
                    <a:schemeClr val="tx1"/>
                  </a:solidFill>
                  <a:latin typeface="Cambria" panose="02040503050406030204" pitchFamily="18"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9044216" y="1616581"/>
                <a:ext cx="2016642" cy="1077218"/>
              </a:xfrm>
              <a:prstGeom prst="rect">
                <a:avLst/>
              </a:prstGeom>
              <a:blipFill rotWithShape="0">
                <a:blip r:embed="rId5"/>
                <a:stretch>
                  <a:fillRect l="-2727"/>
                </a:stretch>
              </a:blipFill>
            </p:spPr>
            <p:txBody>
              <a:bodyPr/>
              <a:lstStyle/>
              <a:p>
                <a:r>
                  <a:rPr lang="en-US">
                    <a:noFill/>
                  </a:rPr>
                  <a:t> </a:t>
                </a:r>
              </a:p>
            </p:txBody>
          </p:sp>
        </mc:Fallback>
      </mc:AlternateContent>
      <p:sp>
        <p:nvSpPr>
          <p:cNvPr id="12" name="Rectangle 11"/>
          <p:cNvSpPr/>
          <p:nvPr/>
        </p:nvSpPr>
        <p:spPr>
          <a:xfrm>
            <a:off x="4060763" y="2372147"/>
            <a:ext cx="403411" cy="188258"/>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416225" y="2863846"/>
                <a:ext cx="3272627"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Angle of </a:t>
                </a:r>
                <a:r>
                  <a:rPr lang="en-US" dirty="0">
                    <a:solidFill>
                      <a:srgbClr val="0070C0"/>
                    </a:solidFill>
                    <a:latin typeface="Cambria" panose="02040503050406030204" pitchFamily="18" charset="0"/>
                    <a:cs typeface="Times New Roman" panose="02020603050405020304" pitchFamily="18" charset="0"/>
                  </a:rPr>
                  <a:t>w</a:t>
                </a:r>
                <a:r>
                  <a:rPr lang="en-US" dirty="0" smtClean="0">
                    <a:solidFill>
                      <a:srgbClr val="0070C0"/>
                    </a:solidFill>
                    <a:latin typeface="Cambria" panose="02040503050406030204" pitchFamily="18" charset="0"/>
                    <a:cs typeface="Times New Roman" panose="02020603050405020304" pitchFamily="18" charset="0"/>
                  </a:rPr>
                  <a:t>rap correction factor</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𝐾</m:t>
                          </m:r>
                        </m:e>
                        <m:sub>
                          <m:r>
                            <a:rPr lang="en-US" b="0" i="1" smtClean="0">
                              <a:solidFill>
                                <a:schemeClr val="tx1"/>
                              </a:solidFill>
                              <a:latin typeface="Cambria Math" panose="02040503050406030204" pitchFamily="18" charset="0"/>
                              <a:cs typeface="Times New Roman" panose="02020603050405020304" pitchFamily="18" charset="0"/>
                            </a:rPr>
                            <m:t>1</m:t>
                          </m:r>
                        </m:sub>
                      </m:sSub>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m:t>
                      </m:r>
                    </m:oMath>
                  </m:oMathPara>
                </a14:m>
                <a:endParaRPr lang="en-US" dirty="0" smtClean="0">
                  <a:solidFill>
                    <a:schemeClr val="tx1"/>
                  </a:solidFill>
                  <a:latin typeface="Cambria" panose="020405030504060302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416225" y="2863846"/>
                <a:ext cx="3272627" cy="1077218"/>
              </a:xfrm>
              <a:prstGeom prst="rect">
                <a:avLst/>
              </a:prstGeom>
              <a:blipFill rotWithShape="0">
                <a:blip r:embed="rId6"/>
                <a:stretch>
                  <a:fillRect l="-1679" r="-560"/>
                </a:stretch>
              </a:blipFill>
            </p:spPr>
            <p:txBody>
              <a:bodyPr/>
              <a:lstStyle/>
              <a:p>
                <a:r>
                  <a:rPr lang="en-US">
                    <a:noFill/>
                  </a:rPr>
                  <a:t> </a:t>
                </a:r>
              </a:p>
            </p:txBody>
          </p:sp>
        </mc:Fallback>
      </mc:AlternateContent>
    </p:spTree>
    <p:extLst>
      <p:ext uri="{BB962C8B-B14F-4D97-AF65-F5344CB8AC3E}">
        <p14:creationId xmlns:p14="http://schemas.microsoft.com/office/powerpoint/2010/main" val="366687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left)">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wipe(left)">
                                      <p:cBhvr>
                                        <p:cTn id="3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build="p"/>
      <p:bldP spid="12" grpId="0" animBg="1"/>
      <p:bldP spid="1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25</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Belt-Length correction factor</a:t>
            </a:r>
          </a:p>
        </p:txBody>
      </p:sp>
      <p:sp>
        <p:nvSpPr>
          <p:cNvPr id="20" name="Oval 19">
            <a:hlinkClick r:id="rId3"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0" y="1498515"/>
            <a:ext cx="7541299" cy="3474384"/>
          </a:xfrm>
          <a:prstGeom prst="rect">
            <a:avLst/>
          </a:prstGeom>
        </p:spPr>
      </p:pic>
      <p:sp>
        <p:nvSpPr>
          <p:cNvPr id="22" name="Rectangle 21"/>
          <p:cNvSpPr/>
          <p:nvPr/>
        </p:nvSpPr>
        <p:spPr>
          <a:xfrm>
            <a:off x="5190559" y="3735772"/>
            <a:ext cx="1129554" cy="215153"/>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46098" y="3722326"/>
            <a:ext cx="377584" cy="22859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97091" y="1616581"/>
            <a:ext cx="3510898" cy="1646605"/>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Belt: </a:t>
            </a:r>
            <a:r>
              <a:rPr lang="en-US" dirty="0" smtClean="0">
                <a:solidFill>
                  <a:srgbClr val="FF0000"/>
                </a:solidFill>
                <a:latin typeface="Cambria" panose="02040503050406030204" pitchFamily="18" charset="0"/>
                <a:cs typeface="Times New Roman" panose="02020603050405020304" pitchFamily="18" charset="0"/>
              </a:rPr>
              <a:t>D8250</a:t>
            </a:r>
          </a:p>
          <a:p>
            <a:pPr algn="just">
              <a:lnSpc>
                <a:spcPct val="150000"/>
              </a:lnSpc>
              <a:spcBef>
                <a:spcPts val="600"/>
              </a:spcBef>
              <a:spcAft>
                <a:spcPts val="600"/>
              </a:spcAft>
            </a:pPr>
            <a:r>
              <a:rPr lang="en-US" dirty="0" smtClean="0">
                <a:latin typeface="Cambria" panose="02040503050406030204" pitchFamily="18" charset="0"/>
                <a:cs typeface="Times New Roman" panose="02020603050405020304" pitchFamily="18" charset="0"/>
              </a:rPr>
              <a:t>Nominal Belt Length = </a:t>
            </a:r>
            <a:r>
              <a:rPr lang="en-US" dirty="0" smtClean="0">
                <a:solidFill>
                  <a:srgbClr val="FF0000"/>
                </a:solidFill>
                <a:latin typeface="Cambria" panose="02040503050406030204" pitchFamily="18" charset="0"/>
                <a:cs typeface="Times New Roman" panose="02020603050405020304" pitchFamily="18" charset="0"/>
              </a:rPr>
              <a:t>8250 mm</a:t>
            </a:r>
          </a:p>
        </p:txBody>
      </p:sp>
      <mc:AlternateContent xmlns:mc="http://schemas.openxmlformats.org/markup-compatibility/2006" xmlns:a14="http://schemas.microsoft.com/office/drawing/2010/main">
        <mc:Choice Requires="a14">
          <p:sp>
            <p:nvSpPr>
              <p:cNvPr id="9" name="Rectangle 8"/>
              <p:cNvSpPr/>
              <p:nvPr/>
            </p:nvSpPr>
            <p:spPr>
              <a:xfrm>
                <a:off x="8482789" y="3653633"/>
                <a:ext cx="3162532" cy="1077218"/>
              </a:xfrm>
              <a:prstGeom prst="rect">
                <a:avLst/>
              </a:prstGeom>
            </p:spPr>
            <p:txBody>
              <a:bodyPr wrap="none">
                <a:spAutoFit/>
              </a:bodyPr>
              <a:lstStyle/>
              <a:p>
                <a:pPr>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Belt-Length Correction Factor </a:t>
                </a:r>
              </a:p>
              <a:p>
                <a:pPr algn="just">
                  <a:lnSpc>
                    <a:spcPct val="150000"/>
                  </a:lnSpc>
                  <a:spcBef>
                    <a:spcPts val="600"/>
                  </a:spcBef>
                  <a:spcAft>
                    <a:spcPts val="600"/>
                  </a:spcAft>
                </a:pPr>
                <a14:m>
                  <m:oMath xmlns:m="http://schemas.openxmlformats.org/officeDocument/2006/math">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𝐾</m:t>
                        </m:r>
                      </m:e>
                      <m:sub>
                        <m:r>
                          <a:rPr lang="en-US" b="0" i="1" smtClean="0">
                            <a:solidFill>
                              <a:schemeClr val="tx1"/>
                            </a:solidFill>
                            <a:latin typeface="Cambria Math" panose="02040503050406030204" pitchFamily="18" charset="0"/>
                            <a:cs typeface="Times New Roman" panose="02020603050405020304" pitchFamily="18" charset="0"/>
                          </a:rPr>
                          <m:t>2</m:t>
                        </m:r>
                      </m:sub>
                    </m:sSub>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m:t>
                    </m:r>
                  </m:oMath>
                </a14:m>
                <a:r>
                  <a:rPr lang="en-US" dirty="0" smtClean="0">
                    <a:solidFill>
                      <a:srgbClr val="FF0000"/>
                    </a:solidFill>
                    <a:latin typeface="Cambria" panose="02040503050406030204" pitchFamily="18" charset="0"/>
                    <a:cs typeface="Times New Roman" panose="02020603050405020304" pitchFamily="18" charset="0"/>
                  </a:rPr>
                  <a:t>05</a:t>
                </a:r>
              </a:p>
            </p:txBody>
          </p:sp>
        </mc:Choice>
        <mc:Fallback xmlns="">
          <p:sp>
            <p:nvSpPr>
              <p:cNvPr id="9" name="Rectangle 8"/>
              <p:cNvSpPr>
                <a:spLocks noRot="1" noChangeAspect="1" noMove="1" noResize="1" noEditPoints="1" noAdjustHandles="1" noChangeArrowheads="1" noChangeShapeType="1" noTextEdit="1"/>
              </p:cNvSpPr>
              <p:nvPr/>
            </p:nvSpPr>
            <p:spPr>
              <a:xfrm>
                <a:off x="8482789" y="3653633"/>
                <a:ext cx="3162532" cy="1077218"/>
              </a:xfrm>
              <a:prstGeom prst="rect">
                <a:avLst/>
              </a:prstGeom>
              <a:blipFill rotWithShape="0">
                <a:blip r:embed="rId5"/>
                <a:stretch>
                  <a:fillRect l="-1737" r="-772" b="-2825"/>
                </a:stretch>
              </a:blipFill>
            </p:spPr>
            <p:txBody>
              <a:bodyPr/>
              <a:lstStyle/>
              <a:p>
                <a:r>
                  <a:rPr lang="en-US">
                    <a:noFill/>
                  </a:rPr>
                  <a:t> </a:t>
                </a:r>
              </a:p>
            </p:txBody>
          </p:sp>
        </mc:Fallback>
      </mc:AlternateContent>
    </p:spTree>
    <p:extLst>
      <p:ext uri="{BB962C8B-B14F-4D97-AF65-F5344CB8AC3E}">
        <p14:creationId xmlns:p14="http://schemas.microsoft.com/office/powerpoint/2010/main" val="158072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wipe(left)">
                                      <p:cBhvr>
                                        <p:cTn id="4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26</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Rated Power (kW) of standard V belts</a:t>
            </a:r>
          </a:p>
        </p:txBody>
      </p:sp>
      <p:sp>
        <p:nvSpPr>
          <p:cNvPr id="20" name="Oval 19">
            <a:hlinkClick r:id="rId3"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srcRect b="17473"/>
          <a:stretch/>
        </p:blipFill>
        <p:spPr>
          <a:xfrm>
            <a:off x="18187" y="1210235"/>
            <a:ext cx="6961200" cy="5647765"/>
          </a:xfrm>
          <a:prstGeom prst="rect">
            <a:avLst/>
          </a:prstGeom>
        </p:spPr>
      </p:pic>
      <p:sp>
        <p:nvSpPr>
          <p:cNvPr id="22" name="Rectangle 21"/>
          <p:cNvSpPr/>
          <p:nvPr/>
        </p:nvSpPr>
        <p:spPr>
          <a:xfrm>
            <a:off x="359684" y="6111419"/>
            <a:ext cx="433692" cy="20238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65446" y="1827735"/>
            <a:ext cx="268942" cy="242047"/>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06740" y="1827734"/>
            <a:ext cx="268942" cy="242047"/>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79955" y="6628717"/>
            <a:ext cx="917786" cy="20238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74527" y="1246478"/>
            <a:ext cx="2890728" cy="2215991"/>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Belt: </a:t>
            </a:r>
            <a:r>
              <a:rPr lang="en-US" dirty="0" smtClean="0">
                <a:solidFill>
                  <a:srgbClr val="FF0000"/>
                </a:solidFill>
                <a:latin typeface="Cambria" panose="02040503050406030204" pitchFamily="18" charset="0"/>
                <a:cs typeface="Times New Roman" panose="02020603050405020304" pitchFamily="18" charset="0"/>
              </a:rPr>
              <a:t>D8250 </a:t>
            </a:r>
          </a:p>
          <a:p>
            <a:pPr algn="just">
              <a:lnSpc>
                <a:spcPct val="150000"/>
              </a:lnSpc>
              <a:spcBef>
                <a:spcPts val="600"/>
              </a:spcBef>
              <a:spcAft>
                <a:spcPts val="600"/>
              </a:spcAft>
            </a:pPr>
            <a:r>
              <a:rPr lang="en-US" dirty="0" smtClean="0">
                <a:latin typeface="Cambria" panose="02040503050406030204" pitchFamily="18" charset="0"/>
                <a:cs typeface="Times New Roman" panose="02020603050405020304" pitchFamily="18" charset="0"/>
              </a:rPr>
              <a:t>Sheave Diameter = </a:t>
            </a:r>
            <a:r>
              <a:rPr lang="en-US" dirty="0" smtClean="0">
                <a:solidFill>
                  <a:srgbClr val="FF0000"/>
                </a:solidFill>
                <a:latin typeface="Cambria" panose="02040503050406030204" pitchFamily="18" charset="0"/>
                <a:cs typeface="Times New Roman" panose="02020603050405020304" pitchFamily="18" charset="0"/>
              </a:rPr>
              <a:t>650 mm</a:t>
            </a:r>
          </a:p>
          <a:p>
            <a:pPr algn="just">
              <a:lnSpc>
                <a:spcPct val="150000"/>
              </a:lnSpc>
              <a:spcBef>
                <a:spcPts val="600"/>
              </a:spcBef>
              <a:spcAft>
                <a:spcPts val="600"/>
              </a:spcAft>
            </a:pPr>
            <a:r>
              <a:rPr lang="en-US" dirty="0" smtClean="0">
                <a:latin typeface="Cambria" panose="02040503050406030204" pitchFamily="18" charset="0"/>
                <a:cs typeface="Times New Roman" panose="02020603050405020304" pitchFamily="18" charset="0"/>
              </a:rPr>
              <a:t>Belt Speed = </a:t>
            </a:r>
            <a:r>
              <a:rPr lang="en-US" dirty="0" smtClean="0">
                <a:solidFill>
                  <a:srgbClr val="FF0000"/>
                </a:solidFill>
                <a:latin typeface="Cambria" panose="02040503050406030204" pitchFamily="18" charset="0"/>
                <a:cs typeface="Times New Roman" panose="02020603050405020304" pitchFamily="18" charset="0"/>
              </a:rPr>
              <a:t>13.61 m/s</a:t>
            </a:r>
          </a:p>
        </p:txBody>
      </p:sp>
      <mc:AlternateContent xmlns:mc="http://schemas.openxmlformats.org/markup-compatibility/2006" xmlns:a14="http://schemas.microsoft.com/office/drawing/2010/main">
        <mc:Choice Requires="a14">
          <p:sp>
            <p:nvSpPr>
              <p:cNvPr id="11" name="Rectangle 10"/>
              <p:cNvSpPr/>
              <p:nvPr/>
            </p:nvSpPr>
            <p:spPr>
              <a:xfrm>
                <a:off x="7377396" y="3502361"/>
                <a:ext cx="4416594" cy="456472"/>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Interpolating to get </a:t>
                </a:r>
                <a14:m>
                  <m:oMath xmlns:m="http://schemas.openxmlformats.org/officeDocument/2006/math">
                    <m:sSub>
                      <m:sSubPr>
                        <m:ctrlPr>
                          <a:rPr lang="en-US" b="0" i="1" smtClean="0">
                            <a:solidFill>
                              <a:srgbClr val="0070C0"/>
                            </a:solidFill>
                            <a:latin typeface="Cambria Math" panose="02040503050406030204" pitchFamily="18" charset="0"/>
                            <a:cs typeface="Times New Roman" panose="02020603050405020304" pitchFamily="18" charset="0"/>
                          </a:rPr>
                        </m:ctrlPr>
                      </m:sSubPr>
                      <m:e>
                        <m:r>
                          <a:rPr lang="en-US" b="0" i="1" smtClean="0">
                            <a:solidFill>
                              <a:srgbClr val="0070C0"/>
                            </a:solidFill>
                            <a:latin typeface="Cambria Math" panose="02040503050406030204" pitchFamily="18" charset="0"/>
                            <a:cs typeface="Times New Roman" panose="02020603050405020304" pitchFamily="18" charset="0"/>
                          </a:rPr>
                          <m:t>𝐻</m:t>
                        </m:r>
                      </m:e>
                      <m:sub>
                        <m:r>
                          <a:rPr lang="en-US" b="0" i="1" smtClean="0">
                            <a:solidFill>
                              <a:srgbClr val="0070C0"/>
                            </a:solidFill>
                            <a:latin typeface="Cambria Math" panose="02040503050406030204" pitchFamily="18" charset="0"/>
                            <a:cs typeface="Times New Roman" panose="02020603050405020304" pitchFamily="18" charset="0"/>
                          </a:rPr>
                          <m:t>𝑡𝑎𝑏</m:t>
                        </m:r>
                      </m:sub>
                    </m:sSub>
                  </m:oMath>
                </a14:m>
                <a:r>
                  <a:rPr lang="en-US" dirty="0" smtClean="0">
                    <a:solidFill>
                      <a:srgbClr val="0070C0"/>
                    </a:solidFill>
                    <a:latin typeface="Cambria" panose="02040503050406030204" pitchFamily="18" charset="0"/>
                    <a:cs typeface="Times New Roman" panose="02020603050405020304" pitchFamily="18" charset="0"/>
                  </a:rPr>
                  <a:t> for V = 13.61 m/s </a:t>
                </a:r>
              </a:p>
            </p:txBody>
          </p:sp>
        </mc:Choice>
        <mc:Fallback xmlns="">
          <p:sp>
            <p:nvSpPr>
              <p:cNvPr id="11" name="Rectangle 10"/>
              <p:cNvSpPr>
                <a:spLocks noRot="1" noChangeAspect="1" noMove="1" noResize="1" noEditPoints="1" noAdjustHandles="1" noChangeArrowheads="1" noChangeShapeType="1" noTextEdit="1"/>
              </p:cNvSpPr>
              <p:nvPr/>
            </p:nvSpPr>
            <p:spPr>
              <a:xfrm>
                <a:off x="7377396" y="3502361"/>
                <a:ext cx="4416594" cy="456472"/>
              </a:xfrm>
              <a:prstGeom prst="rect">
                <a:avLst/>
              </a:prstGeom>
              <a:blipFill rotWithShape="0">
                <a:blip r:embed="rId5"/>
                <a:stretch>
                  <a:fillRect l="-1103" b="-21622"/>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48329649"/>
              </p:ext>
            </p:extLst>
          </p:nvPr>
        </p:nvGraphicFramePr>
        <p:xfrm>
          <a:off x="6961200" y="3990752"/>
          <a:ext cx="5230800" cy="1483360"/>
        </p:xfrm>
        <a:graphic>
          <a:graphicData uri="http://schemas.openxmlformats.org/drawingml/2006/table">
            <a:tbl>
              <a:tblPr firstRow="1" bandRow="1">
                <a:tableStyleId>{5C22544A-7EE6-4342-B048-85BDC9FD1C3A}</a:tableStyleId>
              </a:tblPr>
              <a:tblGrid>
                <a:gridCol w="2615400"/>
                <a:gridCol w="2615400"/>
              </a:tblGrid>
              <a:tr h="370840">
                <a:tc>
                  <a:txBody>
                    <a:bodyPr/>
                    <a:lstStyle/>
                    <a:p>
                      <a:pPr algn="ctr"/>
                      <a:r>
                        <a:rPr lang="en-US" dirty="0" smtClean="0"/>
                        <a:t>Belt Speed (m/s)</a:t>
                      </a:r>
                      <a:endParaRPr lang="en-US" dirty="0"/>
                    </a:p>
                  </a:txBody>
                  <a:tcPr/>
                </a:tc>
                <a:tc>
                  <a:txBody>
                    <a:bodyPr/>
                    <a:lstStyle/>
                    <a:p>
                      <a:pPr algn="ctr"/>
                      <a:r>
                        <a:rPr lang="en-US" dirty="0" smtClean="0"/>
                        <a:t>Rated Power (kW)</a:t>
                      </a:r>
                      <a:endParaRPr lang="en-US" dirty="0"/>
                    </a:p>
                  </a:txBody>
                  <a:tcPr/>
                </a:tc>
              </a:tr>
              <a:tr h="370840">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r>
            </a:tbl>
          </a:graphicData>
        </a:graphic>
      </p:graphicFrame>
      <mc:AlternateContent xmlns:mc="http://schemas.openxmlformats.org/markup-compatibility/2006" xmlns:a14="http://schemas.microsoft.com/office/drawing/2010/main">
        <mc:Choice Requires="a14">
          <p:sp>
            <p:nvSpPr>
              <p:cNvPr id="15" name="Rectangle 14"/>
              <p:cNvSpPr/>
              <p:nvPr/>
            </p:nvSpPr>
            <p:spPr>
              <a:xfrm>
                <a:off x="7225739" y="5487222"/>
                <a:ext cx="4644669" cy="1450782"/>
              </a:xfrm>
              <a:prstGeom prst="rect">
                <a:avLst/>
              </a:prstGeom>
            </p:spPr>
            <p:txBody>
              <a:bodyPr wrap="none">
                <a:spAutoFit/>
              </a:bodyPr>
              <a:lstStyle/>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𝐻</m:t>
                          </m:r>
                        </m:e>
                        <m:sub>
                          <m:r>
                            <a:rPr lang="en-US" b="0" i="1" smtClean="0">
                              <a:solidFill>
                                <a:schemeClr val="tx1"/>
                              </a:solidFill>
                              <a:latin typeface="Cambria Math" panose="02040503050406030204" pitchFamily="18" charset="0"/>
                              <a:cs typeface="Times New Roman" panose="02020603050405020304" pitchFamily="18" charset="0"/>
                            </a:rPr>
                            <m:t>𝑎</m:t>
                          </m:r>
                        </m:sub>
                      </m:sSub>
                      <m:r>
                        <a:rPr lang="en-US" b="0" i="1" smtClean="0">
                          <a:solidFill>
                            <a:schemeClr val="tx1"/>
                          </a:solidFill>
                          <a:latin typeface="Cambria Math" panose="02040503050406030204" pitchFamily="18" charset="0"/>
                          <a:cs typeface="Times New Roman" panose="02020603050405020304" pitchFamily="18" charset="0"/>
                        </a:rPr>
                        <m:t>=10.37+</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13.50−10.37</m:t>
                          </m:r>
                        </m:num>
                        <m:den>
                          <m:r>
                            <a:rPr lang="en-US" b="0" i="1" smtClean="0">
                              <a:solidFill>
                                <a:schemeClr val="tx1"/>
                              </a:solidFill>
                              <a:latin typeface="Cambria Math" panose="02040503050406030204" pitchFamily="18" charset="0"/>
                              <a:cs typeface="Times New Roman" panose="02020603050405020304" pitchFamily="18" charset="0"/>
                            </a:rPr>
                            <m:t>15−10</m:t>
                          </m:r>
                        </m:den>
                      </m:f>
                      <m:r>
                        <a:rPr lang="en-US" b="0" i="1" smtClean="0">
                          <a:solidFill>
                            <a:schemeClr val="tx1"/>
                          </a:solidFill>
                          <a:latin typeface="Cambria Math" panose="02040503050406030204" pitchFamily="18" charset="0"/>
                          <a:cs typeface="Times New Roman" panose="02020603050405020304" pitchFamily="18" charset="0"/>
                        </a:rPr>
                        <m:t>×</m:t>
                      </m:r>
                      <m:d>
                        <m:dPr>
                          <m:ctrlPr>
                            <a:rPr lang="en-US" b="0"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13.61−10</m:t>
                          </m:r>
                        </m:e>
                      </m:d>
                    </m:oMath>
                  </m:oMathPara>
                </a14:m>
                <a:endParaRPr lang="en-US" b="0" dirty="0" smtClean="0">
                  <a:solidFill>
                    <a:schemeClr val="tx1"/>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12.63 </m:t>
                      </m:r>
                      <m:r>
                        <a:rPr lang="en-US" b="0" i="1" smtClean="0">
                          <a:solidFill>
                            <a:srgbClr val="FF0000"/>
                          </a:solidFill>
                          <a:latin typeface="Cambria Math" panose="02040503050406030204" pitchFamily="18" charset="0"/>
                          <a:cs typeface="Times New Roman" panose="02020603050405020304" pitchFamily="18" charset="0"/>
                        </a:rPr>
                        <m:t>𝑘𝑊</m:t>
                      </m:r>
                    </m:oMath>
                  </m:oMathPara>
                </a14:m>
                <a:endParaRPr lang="en-US" dirty="0" smtClean="0">
                  <a:solidFill>
                    <a:srgbClr val="FF0000"/>
                  </a:solidFill>
                  <a:latin typeface="Cambria" panose="02040503050406030204" pitchFamily="18" charset="0"/>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7225739" y="5487222"/>
                <a:ext cx="4644669" cy="1450782"/>
              </a:xfrm>
              <a:prstGeom prst="rect">
                <a:avLst/>
              </a:prstGeom>
              <a:blipFill rotWithShape="0">
                <a:blip r:embed="rId6"/>
                <a:stretch>
                  <a:fillRect/>
                </a:stretch>
              </a:blipFill>
            </p:spPr>
            <p:txBody>
              <a:bodyPr/>
              <a:lstStyle/>
              <a:p>
                <a:r>
                  <a:rPr lang="en-US">
                    <a:noFill/>
                  </a:rPr>
                  <a:t> </a:t>
                </a:r>
              </a:p>
            </p:txBody>
          </p:sp>
        </mc:Fallback>
      </mc:AlternateContent>
      <p:sp>
        <p:nvSpPr>
          <p:cNvPr id="6" name="Rectangle 5"/>
          <p:cNvSpPr/>
          <p:nvPr/>
        </p:nvSpPr>
        <p:spPr>
          <a:xfrm>
            <a:off x="3213843" y="6637910"/>
            <a:ext cx="389965" cy="193196"/>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157710" y="6655611"/>
            <a:ext cx="389965" cy="175495"/>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446757" y="4419318"/>
            <a:ext cx="877253" cy="268351"/>
          </a:xfrm>
          <a:prstGeom prst="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10.37</a:t>
            </a:r>
            <a:endParaRPr lang="en-US" dirty="0">
              <a:solidFill>
                <a:schemeClr val="tx1"/>
              </a:solidFill>
            </a:endParaRPr>
          </a:p>
        </p:txBody>
      </p:sp>
      <p:sp>
        <p:nvSpPr>
          <p:cNvPr id="19" name="Rectangle 18"/>
          <p:cNvSpPr/>
          <p:nvPr/>
        </p:nvSpPr>
        <p:spPr>
          <a:xfrm>
            <a:off x="7835818" y="4429714"/>
            <a:ext cx="877253" cy="268351"/>
          </a:xfrm>
          <a:prstGeom prst="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3" name="Rectangle 22"/>
          <p:cNvSpPr/>
          <p:nvPr/>
        </p:nvSpPr>
        <p:spPr>
          <a:xfrm>
            <a:off x="7835818" y="4775286"/>
            <a:ext cx="877253" cy="268351"/>
          </a:xfrm>
          <a:prstGeom prst="rect">
            <a:avLst/>
          </a:prstGeom>
          <a:solidFill>
            <a:srgbClr val="F7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13.61</a:t>
            </a:r>
            <a:endParaRPr lang="en-US" dirty="0">
              <a:solidFill>
                <a:schemeClr val="tx1"/>
              </a:solidFill>
            </a:endParaRPr>
          </a:p>
        </p:txBody>
      </p:sp>
      <p:sp>
        <p:nvSpPr>
          <p:cNvPr id="24" name="Rectangle 23"/>
          <p:cNvSpPr/>
          <p:nvPr/>
        </p:nvSpPr>
        <p:spPr>
          <a:xfrm>
            <a:off x="7835818" y="5144854"/>
            <a:ext cx="877253" cy="268351"/>
          </a:xfrm>
          <a:prstGeom prst="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25" name="Rectangle 24"/>
          <p:cNvSpPr/>
          <p:nvPr/>
        </p:nvSpPr>
        <p:spPr>
          <a:xfrm>
            <a:off x="10446756" y="5131254"/>
            <a:ext cx="877253" cy="268351"/>
          </a:xfrm>
          <a:prstGeom prst="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13.50</a:t>
            </a:r>
            <a:endParaRPr lang="en-US" dirty="0">
              <a:solidFill>
                <a:schemeClr val="tx1"/>
              </a:solidFill>
            </a:endParaRPr>
          </a:p>
        </p:txBody>
      </p:sp>
      <p:sp>
        <p:nvSpPr>
          <p:cNvPr id="26" name="Rectangle 25"/>
          <p:cNvSpPr/>
          <p:nvPr/>
        </p:nvSpPr>
        <p:spPr>
          <a:xfrm>
            <a:off x="10446755" y="4758386"/>
            <a:ext cx="877253" cy="268351"/>
          </a:xfrm>
          <a:prstGeom prst="rect">
            <a:avLst/>
          </a:prstGeom>
          <a:solidFill>
            <a:srgbClr val="F7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7" name="Rectangle 6"/>
          <p:cNvSpPr/>
          <p:nvPr/>
        </p:nvSpPr>
        <p:spPr>
          <a:xfrm>
            <a:off x="10446156" y="4758386"/>
            <a:ext cx="877253" cy="268351"/>
          </a:xfrm>
          <a:prstGeom prst="rect">
            <a:avLst/>
          </a:prstGeom>
          <a:solidFill>
            <a:srgbClr val="F7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12.63</a:t>
            </a:r>
            <a:endParaRPr lang="en-US" dirty="0">
              <a:solidFill>
                <a:schemeClr val="tx1"/>
              </a:solidFill>
            </a:endParaRPr>
          </a:p>
        </p:txBody>
      </p:sp>
    </p:spTree>
    <p:extLst>
      <p:ext uri="{BB962C8B-B14F-4D97-AF65-F5344CB8AC3E}">
        <p14:creationId xmlns:p14="http://schemas.microsoft.com/office/powerpoint/2010/main" val="175527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arn(inVertic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inVertic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arn(inVertical)">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arn(inVertic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arn(inVertical)">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arn(inVertical)">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arn(inVertical)">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barn(inVertical)">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
                                            <p:txEl>
                                              <p:pRg st="0" end="0"/>
                                            </p:txEl>
                                          </p:spTgt>
                                        </p:tgtEl>
                                        <p:attrNameLst>
                                          <p:attrName>style.visibility</p:attrName>
                                        </p:attrNameLst>
                                      </p:cBhvr>
                                      <p:to>
                                        <p:strVal val="visible"/>
                                      </p:to>
                                    </p:set>
                                    <p:animEffect transition="in" filter="wipe(left)">
                                      <p:cBhvr>
                                        <p:cTn id="102" dur="500"/>
                                        <p:tgtEl>
                                          <p:spTgt spid="15">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5">
                                            <p:txEl>
                                              <p:pRg st="1" end="1"/>
                                            </p:txEl>
                                          </p:spTgt>
                                        </p:tgtEl>
                                        <p:attrNameLst>
                                          <p:attrName>style.visibility</p:attrName>
                                        </p:attrNameLst>
                                      </p:cBhvr>
                                      <p:to>
                                        <p:strVal val="visible"/>
                                      </p:to>
                                    </p:set>
                                    <p:animEffect transition="in" filter="wipe(left)">
                                      <p:cBhvr>
                                        <p:cTn id="107" dur="500"/>
                                        <p:tgtEl>
                                          <p:spTgt spid="15">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barn(inVertical)">
                                      <p:cBhvr>
                                        <p:cTn id="1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8" grpId="0" animBg="1"/>
      <p:bldP spid="9" grpId="0" animBg="1"/>
      <p:bldP spid="10" grpId="0" uiExpand="1" build="p"/>
      <p:bldP spid="11" grpId="0"/>
      <p:bldP spid="15" grpId="0" build="p"/>
      <p:bldP spid="6" grpId="0" animBg="1"/>
      <p:bldP spid="17" grpId="0" animBg="1"/>
      <p:bldP spid="18" grpId="0" animBg="1"/>
      <p:bldP spid="19" grpId="0" animBg="1"/>
      <p:bldP spid="23" grpId="0" animBg="1"/>
      <p:bldP spid="24" grpId="0" animBg="1"/>
      <p:bldP spid="25" grpId="0" animBg="1"/>
      <p:bldP spid="2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27</a:t>
            </a:fld>
            <a:endParaRPr lang="en-US"/>
          </a:p>
        </p:txBody>
      </p:sp>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Step-4: Determining Centrifugal tension (</a:t>
                </a:r>
                <a14:m>
                  <m:oMath xmlns:m="http://schemas.openxmlformats.org/officeDocument/2006/math">
                    <m:sSub>
                      <m:sSubPr>
                        <m:ctrlPr>
                          <a:rPr lang="en-US" sz="2800" i="1" smtClean="0">
                            <a:solidFill>
                              <a:srgbClr val="FF0000"/>
                            </a:solidFill>
                            <a:latin typeface="Cambria Math" panose="02040503050406030204" pitchFamily="18" charset="0"/>
                            <a:cs typeface="Times New Roman" panose="02020603050405020304" pitchFamily="18" charset="0"/>
                          </a:rPr>
                        </m:ctrlPr>
                      </m:sSubPr>
                      <m:e>
                        <m:r>
                          <a:rPr lang="en-US" sz="2800" i="1">
                            <a:solidFill>
                              <a:srgbClr val="FF0000"/>
                            </a:solidFill>
                            <a:latin typeface="Cambria Math" panose="02040503050406030204" pitchFamily="18" charset="0"/>
                            <a:cs typeface="Times New Roman" panose="02020603050405020304" pitchFamily="18" charset="0"/>
                          </a:rPr>
                          <m:t>𝐹</m:t>
                        </m:r>
                      </m:e>
                      <m:sub>
                        <m:r>
                          <a:rPr lang="en-US" sz="2800" i="1">
                            <a:solidFill>
                              <a:srgbClr val="FF0000"/>
                            </a:solidFill>
                            <a:latin typeface="Cambria Math" panose="02040503050406030204" pitchFamily="18" charset="0"/>
                            <a:cs typeface="Times New Roman" panose="02020603050405020304" pitchFamily="18" charset="0"/>
                          </a:rPr>
                          <m:t>𝑐</m:t>
                        </m:r>
                      </m:sub>
                    </m:sSub>
                  </m:oMath>
                </a14:m>
                <a:r>
                  <a:rPr lang="en-US" sz="2800" dirty="0" smtClean="0">
                    <a:solidFill>
                      <a:srgbClr val="FF0000"/>
                    </a:solidFill>
                  </a:rPr>
                  <a:t>), </a:t>
                </a:r>
                <a14:m>
                  <m:oMath xmlns:m="http://schemas.openxmlformats.org/officeDocument/2006/math">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𝐹</m:t>
                    </m:r>
                  </m:oMath>
                </a14:m>
                <a:r>
                  <a:rPr lang="en-US" sz="2800" dirty="0" smtClean="0">
                    <a:solidFill>
                      <a:srgbClr val="FF0000"/>
                    </a:solidFill>
                  </a:rPr>
                  <a:t>, Largest Tension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𝐹</m:t>
                        </m:r>
                      </m:e>
                      <m:sub>
                        <m:r>
                          <a:rPr lang="en-US" sz="2800" b="0" i="1" smtClean="0">
                            <a:solidFill>
                              <a:srgbClr val="FF0000"/>
                            </a:solidFill>
                            <a:latin typeface="Cambria Math" panose="02040503050406030204" pitchFamily="18" charset="0"/>
                          </a:rPr>
                          <m:t>1</m:t>
                        </m:r>
                      </m:sub>
                    </m:sSub>
                  </m:oMath>
                </a14:m>
                <a:r>
                  <a:rPr lang="en-US" sz="2800" dirty="0" smtClean="0">
                    <a:solidFill>
                      <a:srgbClr val="FF0000"/>
                    </a:solidFill>
                  </a:rPr>
                  <a:t>), Least Tension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𝐹</m:t>
                        </m:r>
                      </m:e>
                      <m:sub>
                        <m:r>
                          <a:rPr lang="en-US" sz="2800" b="0" i="1" smtClean="0">
                            <a:solidFill>
                              <a:srgbClr val="FF0000"/>
                            </a:solidFill>
                            <a:latin typeface="Cambria Math" panose="02040503050406030204" pitchFamily="18" charset="0"/>
                          </a:rPr>
                          <m:t>2</m:t>
                        </m:r>
                      </m:sub>
                    </m:sSub>
                  </m:oMath>
                </a14:m>
                <a:r>
                  <a:rPr lang="en-US" sz="2800" dirty="0" smtClean="0">
                    <a:solidFill>
                      <a:srgbClr val="FF0000"/>
                    </a:solidFill>
                  </a:rPr>
                  <a:t>) &amp; Initial Tension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𝐹</m:t>
                        </m:r>
                      </m:e>
                      <m:sub>
                        <m:r>
                          <a:rPr lang="en-US" sz="2800" b="0" i="1" smtClean="0">
                            <a:solidFill>
                              <a:srgbClr val="FF0000"/>
                            </a:solidFill>
                            <a:latin typeface="Cambria Math" panose="02040503050406030204" pitchFamily="18" charset="0"/>
                          </a:rPr>
                          <m:t>𝑖</m:t>
                        </m:r>
                      </m:sub>
                    </m:sSub>
                  </m:oMath>
                </a14:m>
                <a:r>
                  <a:rPr lang="en-US" sz="2800" dirty="0" smtClean="0">
                    <a:solidFill>
                      <a:srgbClr val="FF0000"/>
                    </a:solidFill>
                  </a:rPr>
                  <a:t>)</a:t>
                </a:r>
                <a:endParaRPr lang="en-US" sz="2800" dirty="0">
                  <a:solidFill>
                    <a:srgbClr val="FF0000"/>
                  </a:solidFill>
                </a:endParaRPr>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3"/>
                <a:stretch>
                  <a:fillRect/>
                </a:stretch>
              </a:blipFill>
            </p:spPr>
            <p:txBody>
              <a:bodyPr/>
              <a:lstStyle/>
              <a:p>
                <a:r>
                  <a:rPr lang="en-US">
                    <a:noFill/>
                  </a:rPr>
                  <a:t> </a:t>
                </a:r>
              </a:p>
            </p:txBody>
          </p:sp>
        </mc:Fallback>
      </mc:AlternateContent>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0" y="1609344"/>
                <a:ext cx="2664704" cy="3115084"/>
              </a:xfrm>
              <a:prstGeom prst="rect">
                <a:avLst/>
              </a:prstGeom>
            </p:spPr>
            <p:txBody>
              <a:bodyPr wrap="none">
                <a:spAutoFit/>
              </a:bodyPr>
              <a:lstStyle/>
              <a:p>
                <a:pPr algn="just">
                  <a:lnSpc>
                    <a:spcPct val="15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Centrifugal Tension,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𝑭</m:t>
                        </m:r>
                      </m:e>
                      <m:sub>
                        <m:r>
                          <a:rPr lang="en-US" b="1" i="1" u="sng" smtClean="0">
                            <a:solidFill>
                              <a:srgbClr val="0070C0"/>
                            </a:solidFill>
                            <a:latin typeface="Cambria Math" panose="02040503050406030204" pitchFamily="18" charset="0"/>
                            <a:cs typeface="Times New Roman" panose="02020603050405020304" pitchFamily="18" charset="0"/>
                          </a:rPr>
                          <m:t>𝒄</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𝑐</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𝑐</m:t>
                          </m:r>
                        </m:sub>
                      </m:sSub>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𝑉</m:t>
                                  </m:r>
                                </m:e>
                                <m:sup>
                                  <m:r>
                                    <a:rPr lang="en-US" b="0" i="1" smtClean="0">
                                      <a:latin typeface="Cambria Math" panose="02040503050406030204" pitchFamily="18" charset="0"/>
                                      <a:cs typeface="Times New Roman" panose="02020603050405020304" pitchFamily="18" charset="0"/>
                                    </a:rPr>
                                    <m:t>2</m:t>
                                  </m:r>
                                </m:sup>
                              </m:sSup>
                            </m:num>
                            <m:den>
                              <m:r>
                                <a:rPr lang="en-US" b="0" i="1" smtClean="0">
                                  <a:latin typeface="Cambria Math" panose="02040503050406030204" pitchFamily="18" charset="0"/>
                                  <a:cs typeface="Times New Roman" panose="02020603050405020304" pitchFamily="18" charset="0"/>
                                </a:rPr>
                                <m:t>2.4</m:t>
                              </m:r>
                            </m:den>
                          </m:f>
                        </m:e>
                      </m:d>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3.498</m:t>
                      </m:r>
                      <m:d>
                        <m:dPr>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13.61</m:t>
                                  </m:r>
                                </m:e>
                                <m:sup>
                                  <m:r>
                                    <a:rPr lang="en-US" i="1">
                                      <a:latin typeface="Cambria Math" panose="02040503050406030204" pitchFamily="18" charset="0"/>
                                      <a:cs typeface="Times New Roman" panose="02020603050405020304" pitchFamily="18" charset="0"/>
                                    </a:rPr>
                                    <m:t>2</m:t>
                                  </m:r>
                                </m:sup>
                              </m:sSup>
                            </m:num>
                            <m:den>
                              <m:r>
                                <a:rPr lang="en-US" i="1">
                                  <a:latin typeface="Cambria Math" panose="02040503050406030204" pitchFamily="18" charset="0"/>
                                  <a:cs typeface="Times New Roman" panose="02020603050405020304" pitchFamily="18" charset="0"/>
                                </a:rPr>
                                <m:t>2.4</m:t>
                              </m:r>
                            </m:den>
                          </m:f>
                        </m:e>
                      </m:d>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269.98 </m:t>
                      </m:r>
                      <m:r>
                        <a:rPr lang="en-US" b="0" i="1" smtClean="0">
                          <a:solidFill>
                            <a:srgbClr val="FF0000"/>
                          </a:solidFill>
                          <a:latin typeface="Cambria Math" panose="02040503050406030204" pitchFamily="18" charset="0"/>
                          <a:cs typeface="Times New Roman" panose="02020603050405020304" pitchFamily="18" charset="0"/>
                        </a:rPr>
                        <m:t>𝑁</m:t>
                      </m:r>
                    </m:oMath>
                  </m:oMathPara>
                </a14:m>
                <a:endParaRPr lang="en-US" b="0" i="1" dirty="0" smtClean="0">
                  <a:solidFill>
                    <a:srgbClr val="FF0000"/>
                  </a:solidFill>
                  <a:latin typeface="Cambria Math" panose="020405030504060302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0" y="1609344"/>
                <a:ext cx="2664704" cy="3115084"/>
              </a:xfrm>
              <a:prstGeom prst="rect">
                <a:avLst/>
              </a:prstGeom>
              <a:blipFill rotWithShape="0">
                <a:blip r:embed="rId4"/>
                <a:stretch>
                  <a:fillRect l="-1831" r="-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947959" y="4587635"/>
                <a:ext cx="3165675" cy="2270301"/>
              </a:xfrm>
              <a:prstGeom prst="rect">
                <a:avLst/>
              </a:prstGeom>
            </p:spPr>
            <p:txBody>
              <a:bodyPr wrap="none">
                <a:spAutoFit/>
              </a:bodyPr>
              <a:lstStyle/>
              <a:p>
                <a:pPr algn="just">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Largest Tension,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𝑭</m:t>
                        </m:r>
                      </m:e>
                      <m:sub>
                        <m:r>
                          <a:rPr lang="en-US" b="1" i="1" u="sng" smtClean="0">
                            <a:solidFill>
                              <a:srgbClr val="0070C0"/>
                            </a:solidFill>
                            <a:latin typeface="Cambria Math" panose="02040503050406030204" pitchFamily="18" charset="0"/>
                            <a:cs typeface="Times New Roman" panose="02020603050405020304" pitchFamily="18" charset="0"/>
                          </a:rPr>
                          <m:t>𝟏</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𝑐</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0.5123</m:t>
                              </m:r>
                              <m:r>
                                <a:rPr lang="en-US" b="0" i="1" smtClean="0">
                                  <a:latin typeface="Cambria Math" panose="02040503050406030204" pitchFamily="18" charset="0"/>
                                  <a:cs typeface="Times New Roman" panose="02020603050405020304" pitchFamily="18" charset="0"/>
                                </a:rPr>
                                <m:t>𝜙</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0.5123</m:t>
                              </m:r>
                              <m:r>
                                <a:rPr lang="en-US" i="1">
                                  <a:latin typeface="Cambria Math" panose="02040503050406030204" pitchFamily="18" charset="0"/>
                                  <a:cs typeface="Times New Roman" panose="02020603050405020304" pitchFamily="18" charset="0"/>
                                </a:rPr>
                                <m:t>𝜙</m:t>
                              </m:r>
                            </m:sup>
                          </m:sSup>
                          <m:r>
                            <a:rPr lang="en-US" b="0" i="1" smtClean="0">
                              <a:latin typeface="Cambria Math" panose="02040503050406030204" pitchFamily="18" charset="0"/>
                              <a:cs typeface="Times New Roman" panose="02020603050405020304" pitchFamily="18" charset="0"/>
                            </a:rPr>
                            <m:t>−1</m:t>
                          </m:r>
                        </m:den>
                      </m:f>
                    </m:oMath>
                  </m:oMathPara>
                </a14:m>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r>
                  <a:rPr lang="en-US" dirty="0">
                    <a:latin typeface="Cambria" panose="02040503050406030204" pitchFamily="18" charset="0"/>
                    <a:cs typeface="Times New Roman" panose="02020603050405020304" pitchFamily="18" charset="0"/>
                  </a:rPr>
                  <a:t>  </a:t>
                </a:r>
                <a:r>
                  <a:rPr lang="en-US" dirty="0" smtClean="0">
                    <a:latin typeface="Cambria"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269.98+</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925.55 </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𝑒</m:t>
                            </m:r>
                          </m:e>
                          <m:sup>
                            <m:r>
                              <a:rPr lang="en-US" sz="2000" b="0" i="1" smtClean="0">
                                <a:latin typeface="Cambria Math" panose="02040503050406030204" pitchFamily="18" charset="0"/>
                                <a:cs typeface="Times New Roman" panose="02020603050405020304" pitchFamily="18" charset="0"/>
                              </a:rPr>
                              <m:t>0.5123</m:t>
                            </m:r>
                            <m:r>
                              <a:rPr lang="en-US" sz="2000" b="0" i="1" smtClean="0">
                                <a:latin typeface="Cambria Math" panose="02040503050406030204" pitchFamily="18" charset="0"/>
                                <a:cs typeface="Times New Roman" panose="02020603050405020304" pitchFamily="18" charset="0"/>
                              </a:rPr>
                              <m:t>𝜋</m:t>
                            </m:r>
                          </m:sup>
                        </m:sSup>
                      </m:num>
                      <m:den>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cs typeface="Times New Roman" panose="02020603050405020304" pitchFamily="18" charset="0"/>
                              </a:rPr>
                              <m:t>0.5123</m:t>
                            </m:r>
                            <m:r>
                              <a:rPr lang="en-US" sz="2000" i="1">
                                <a:latin typeface="Cambria Math" panose="02040503050406030204" pitchFamily="18" charset="0"/>
                                <a:cs typeface="Times New Roman" panose="02020603050405020304" pitchFamily="18" charset="0"/>
                              </a:rPr>
                              <m:t>𝜋</m:t>
                            </m:r>
                          </m:sup>
                        </m:sSup>
                        <m:r>
                          <a:rPr lang="en-US" sz="2000" b="0" i="1" smtClean="0">
                            <a:latin typeface="Cambria Math" panose="02040503050406030204" pitchFamily="18" charset="0"/>
                            <a:cs typeface="Times New Roman" panose="02020603050405020304" pitchFamily="18" charset="0"/>
                          </a:rPr>
                          <m:t>−1</m:t>
                        </m:r>
                      </m:den>
                    </m:f>
                  </m:oMath>
                </a14:m>
                <a:endParaRPr lang="en-US" dirty="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1426.92 </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m:t>
                      </m:r>
                    </m:oMath>
                  </m:oMathPara>
                </a14:m>
                <a:endParaRPr lang="en-US" b="1" dirty="0">
                  <a:solidFill>
                    <a:srgbClr val="FF0000"/>
                  </a:solidFill>
                  <a:latin typeface="Cambria" panose="020405030504060302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2947959" y="4587635"/>
                <a:ext cx="3165675" cy="2270301"/>
              </a:xfrm>
              <a:prstGeom prst="rect">
                <a:avLst/>
              </a:prstGeom>
              <a:blipFill rotWithShape="0">
                <a:blip r:embed="rId5"/>
                <a:stretch>
                  <a:fillRect l="-1734" t="-1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124010" y="1689558"/>
                <a:ext cx="3886705" cy="1231106"/>
              </a:xfrm>
              <a:prstGeom prst="rect">
                <a:avLst/>
              </a:prstGeom>
            </p:spPr>
            <p:txBody>
              <a:bodyPr wrap="none">
                <a:spAutoFit/>
              </a:bodyPr>
              <a:lstStyle/>
              <a:p>
                <a:pPr algn="just">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Where,</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𝑐</m:t>
                        </m:r>
                      </m:sub>
                    </m:sSub>
                  </m:oMath>
                </a14:m>
                <a:r>
                  <a:rPr lang="en-US" dirty="0" smtClean="0">
                    <a:latin typeface="Cambria" panose="02040503050406030204" pitchFamily="18" charset="0"/>
                    <a:cs typeface="Times New Roman" panose="02020603050405020304" pitchFamily="18" charset="0"/>
                  </a:rPr>
                  <a:t> = To be determined from </a:t>
                </a:r>
                <a:r>
                  <a:rPr lang="en-US" dirty="0" smtClean="0">
                    <a:latin typeface="Cambria" panose="02040503050406030204" pitchFamily="18" charset="0"/>
                    <a:cs typeface="Times New Roman" panose="02020603050405020304" pitchFamily="18" charset="0"/>
                    <a:hlinkClick r:id="rId6" action="ppaction://hlinksldjump"/>
                  </a:rPr>
                  <a:t>Table 5-8</a:t>
                </a:r>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r>
                  <a:rPr lang="en-US" i="1" dirty="0" smtClean="0">
                    <a:latin typeface="Cambria" panose="02040503050406030204" pitchFamily="18" charset="0"/>
                    <a:cs typeface="Times New Roman" panose="02020603050405020304" pitchFamily="18" charset="0"/>
                  </a:rPr>
                  <a:t>V</a:t>
                </a:r>
                <a:r>
                  <a:rPr lang="en-US" dirty="0" smtClean="0">
                    <a:latin typeface="Cambria" panose="02040503050406030204" pitchFamily="18" charset="0"/>
                    <a:cs typeface="Times New Roman" panose="02020603050405020304" pitchFamily="18" charset="0"/>
                  </a:rPr>
                  <a:t> = Belt Speed = </a:t>
                </a:r>
                <a:r>
                  <a:rPr lang="en-US" dirty="0" smtClean="0">
                    <a:solidFill>
                      <a:srgbClr val="FF0000"/>
                    </a:solidFill>
                    <a:latin typeface="Cambria" panose="02040503050406030204" pitchFamily="18" charset="0"/>
                    <a:cs typeface="Times New Roman" panose="02020603050405020304" pitchFamily="18" charset="0"/>
                  </a:rPr>
                  <a:t>13.61 m/s</a:t>
                </a:r>
              </a:p>
            </p:txBody>
          </p:sp>
        </mc:Choice>
        <mc:Fallback xmlns="">
          <p:sp>
            <p:nvSpPr>
              <p:cNvPr id="10" name="Rectangle 9"/>
              <p:cNvSpPr>
                <a:spLocks noRot="1" noChangeAspect="1" noMove="1" noResize="1" noEditPoints="1" noAdjustHandles="1" noChangeArrowheads="1" noChangeShapeType="1" noTextEdit="1"/>
              </p:cNvSpPr>
              <p:nvPr/>
            </p:nvSpPr>
            <p:spPr>
              <a:xfrm>
                <a:off x="3124010" y="1689558"/>
                <a:ext cx="3886705" cy="1231106"/>
              </a:xfrm>
              <a:prstGeom prst="rect">
                <a:avLst/>
              </a:prstGeom>
              <a:blipFill rotWithShape="0">
                <a:blip r:embed="rId7"/>
                <a:stretch>
                  <a:fillRect l="-1254" t="-2970" r="-627" b="-6436"/>
                </a:stretch>
              </a:blipFill>
            </p:spPr>
            <p:txBody>
              <a:bodyPr/>
              <a:lstStyle/>
              <a:p>
                <a:r>
                  <a:rPr lang="en-US">
                    <a:noFill/>
                  </a:rPr>
                  <a:t> </a:t>
                </a:r>
              </a:p>
            </p:txBody>
          </p:sp>
        </mc:Fallback>
      </mc:AlternateContent>
      <p:sp>
        <p:nvSpPr>
          <p:cNvPr id="11" name="Oval 10">
            <a:hlinkClick r:id="rId8" action="ppaction://hlinksldjump"/>
          </p:cNvPr>
          <p:cNvSpPr/>
          <p:nvPr/>
        </p:nvSpPr>
        <p:spPr>
          <a:xfrm>
            <a:off x="11433194" y="12133"/>
            <a:ext cx="479098" cy="47909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9102333" y="1609344"/>
                <a:ext cx="3092193" cy="3714158"/>
              </a:xfrm>
              <a:prstGeom prst="rect">
                <a:avLst/>
              </a:prstGeom>
            </p:spPr>
            <p:txBody>
              <a:bodyPr wrap="none">
                <a:spAutoFit/>
              </a:bodyPr>
              <a:lstStyle/>
              <a:p>
                <a:pPr algn="just">
                  <a:lnSpc>
                    <a:spcPct val="15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Difference, </a:t>
                </a:r>
                <a14:m>
                  <m:oMath xmlns:m="http://schemas.openxmlformats.org/officeDocument/2006/math">
                    <m:r>
                      <a:rPr lang="en-US" b="1" i="1" u="sng" smtClean="0">
                        <a:solidFill>
                          <a:srgbClr val="0070C0"/>
                        </a:solidFill>
                        <a:latin typeface="Cambria Math" panose="02040503050406030204" pitchFamily="18" charset="0"/>
                        <a:cs typeface="Times New Roman" panose="02020603050405020304" pitchFamily="18" charset="0"/>
                      </a:rPr>
                      <m:t>∆</m:t>
                    </m:r>
                    <m:r>
                      <a:rPr lang="en-US" b="1" i="1" u="sng" smtClean="0">
                        <a:solidFill>
                          <a:srgbClr val="0070C0"/>
                        </a:solidFill>
                        <a:latin typeface="Cambria Math" panose="02040503050406030204" pitchFamily="18" charset="0"/>
                        <a:cs typeface="Times New Roman" panose="02020603050405020304" pitchFamily="18" charset="0"/>
                      </a:rPr>
                      <m:t>𝑭</m:t>
                    </m:r>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𝑑</m:t>
                                      </m:r>
                                    </m:sub>
                                  </m:sSub>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𝑁</m:t>
                                      </m:r>
                                    </m:e>
                                    <m:sub>
                                      <m:r>
                                        <a:rPr lang="en-US" b="0" i="1" smtClean="0">
                                          <a:latin typeface="Cambria Math" panose="02040503050406030204" pitchFamily="18" charset="0"/>
                                          <a:cs typeface="Times New Roman" panose="02020603050405020304" pitchFamily="18" charset="0"/>
                                        </a:rPr>
                                        <m:t>𝑏</m:t>
                                      </m:r>
                                    </m:sub>
                                  </m:sSub>
                                </m:den>
                              </m:f>
                            </m:e>
                          </m:d>
                        </m:num>
                        <m:den>
                          <m:r>
                            <a:rPr lang="en-US" b="0" i="1" smtClean="0">
                              <a:latin typeface="Cambria Math" panose="02040503050406030204" pitchFamily="18" charset="0"/>
                              <a:cs typeface="Times New Roman" panose="02020603050405020304" pitchFamily="18" charset="0"/>
                            </a:rPr>
                            <m:t>𝜋</m:t>
                          </m:r>
                          <m:r>
                            <a:rPr lang="en-US" b="0" i="1" smtClean="0">
                              <a:latin typeface="Cambria Math" panose="02040503050406030204" pitchFamily="18" charset="0"/>
                              <a:cs typeface="Times New Roman" panose="02020603050405020304" pitchFamily="18" charset="0"/>
                            </a:rPr>
                            <m:t>𝑛𝑑</m:t>
                          </m:r>
                        </m:den>
                      </m:f>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d>
                            <m:dPr>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63000</m:t>
                                  </m:r>
                                </m:num>
                                <m:den>
                                  <m:r>
                                    <a:rPr lang="en-US" b="0" i="1" smtClean="0">
                                      <a:latin typeface="Cambria Math" panose="02040503050406030204" pitchFamily="18" charset="0"/>
                                      <a:cs typeface="Times New Roman" panose="02020603050405020304" pitchFamily="18" charset="0"/>
                                    </a:rPr>
                                    <m:t>5</m:t>
                                  </m:r>
                                </m:den>
                              </m:f>
                            </m:e>
                          </m:d>
                        </m:num>
                        <m:den>
                          <m:r>
                            <a:rPr lang="en-US" b="0" i="1" smtClean="0">
                              <a:latin typeface="Cambria Math" panose="02040503050406030204" pitchFamily="18" charset="0"/>
                              <a:cs typeface="Times New Roman" panose="02020603050405020304" pitchFamily="18" charset="0"/>
                            </a:rPr>
                            <m:t>𝜋</m:t>
                          </m:r>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400</m:t>
                                  </m:r>
                                </m:num>
                                <m:den>
                                  <m:r>
                                    <a:rPr lang="en-US" b="0" i="1" smtClean="0">
                                      <a:latin typeface="Cambria Math" panose="02040503050406030204" pitchFamily="18" charset="0"/>
                                      <a:cs typeface="Times New Roman" panose="02020603050405020304" pitchFamily="18" charset="0"/>
                                    </a:rPr>
                                    <m:t>60</m:t>
                                  </m:r>
                                </m:den>
                              </m:f>
                            </m:e>
                          </m:d>
                          <m:r>
                            <a:rPr lang="en-US" b="0" i="1" smtClean="0">
                              <a:latin typeface="Cambria Math" panose="02040503050406030204" pitchFamily="18" charset="0"/>
                              <a:cs typeface="Times New Roman" panose="02020603050405020304" pitchFamily="18" charset="0"/>
                            </a:rPr>
                            <m:t>(0.65)</m:t>
                          </m:r>
                        </m:den>
                      </m:f>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925.55</m:t>
                      </m:r>
                      <m:r>
                        <a:rPr lang="en-US" b="0" i="1" smtClean="0">
                          <a:solidFill>
                            <a:srgbClr val="FF0000"/>
                          </a:solidFill>
                          <a:latin typeface="Cambria Math" panose="02040503050406030204" pitchFamily="18" charset="0"/>
                          <a:cs typeface="Times New Roman" panose="02020603050405020304" pitchFamily="18" charset="0"/>
                        </a:rPr>
                        <m:t>𝑁</m:t>
                      </m:r>
                    </m:oMath>
                  </m:oMathPara>
                </a14:m>
                <a:endParaRPr lang="en-US" b="0" i="1" dirty="0" smtClean="0">
                  <a:solidFill>
                    <a:srgbClr val="FF0000"/>
                  </a:solidFill>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endParaRPr lang="en-US" b="1" dirty="0">
                  <a:latin typeface="Cambria" panose="020405030504060302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102333" y="1609344"/>
                <a:ext cx="3092193" cy="3714158"/>
              </a:xfrm>
              <a:prstGeom prst="rect">
                <a:avLst/>
              </a:prstGeom>
              <a:blipFill rotWithShape="0">
                <a:blip r:embed="rId9"/>
                <a:stretch>
                  <a:fillRect l="-15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899" y="5272951"/>
                <a:ext cx="2476960" cy="1585049"/>
              </a:xfrm>
              <a:prstGeom prst="rect">
                <a:avLst/>
              </a:prstGeom>
            </p:spPr>
            <p:txBody>
              <a:bodyPr wrap="none">
                <a:spAutoFit/>
              </a:bodyPr>
              <a:lstStyle/>
              <a:p>
                <a:pPr algn="just">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Least Tension,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𝑭</m:t>
                        </m:r>
                      </m:e>
                      <m:sub>
                        <m:r>
                          <a:rPr lang="en-US" b="1" i="1" u="sng" smtClean="0">
                            <a:solidFill>
                              <a:srgbClr val="0070C0"/>
                            </a:solidFill>
                            <a:latin typeface="Cambria Math" panose="02040503050406030204" pitchFamily="18" charset="0"/>
                            <a:cs typeface="Times New Roman" panose="02020603050405020304" pitchFamily="18" charset="0"/>
                          </a:rPr>
                          <m:t>𝟐</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oMath>
                  </m:oMathPara>
                </a14:m>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r>
                  <a:rPr lang="en-US" dirty="0">
                    <a:latin typeface="Cambria" panose="02040503050406030204" pitchFamily="18" charset="0"/>
                    <a:cs typeface="Times New Roman" panose="02020603050405020304" pitchFamily="18" charset="0"/>
                  </a:rPr>
                  <a:t> </a:t>
                </a:r>
                <a:r>
                  <a:rPr lang="en-US" dirty="0" smtClean="0">
                    <a:latin typeface="Cambria" panose="020405030504060302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1426.92</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−925.</m:t>
                    </m:r>
                  </m:oMath>
                </a14:m>
                <a:r>
                  <a:rPr lang="en-US" dirty="0" smtClean="0">
                    <a:latin typeface="Cambria" panose="02040503050406030204" pitchFamily="18" charset="0"/>
                    <a:cs typeface="Times New Roman" panose="02020603050405020304" pitchFamily="18" charset="0"/>
                  </a:rPr>
                  <a:t>55</a:t>
                </a: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501.37 </m:t>
                      </m:r>
                      <m:r>
                        <a:rPr lang="en-US" b="0" i="1" smtClean="0">
                          <a:solidFill>
                            <a:srgbClr val="FF0000"/>
                          </a:solidFill>
                          <a:latin typeface="Cambria Math" panose="02040503050406030204" pitchFamily="18" charset="0"/>
                          <a:cs typeface="Times New Roman" panose="02020603050405020304" pitchFamily="18" charset="0"/>
                        </a:rPr>
                        <m:t>𝑁</m:t>
                      </m:r>
                    </m:oMath>
                  </m:oMathPara>
                </a14:m>
                <a:endParaRPr lang="en-US" dirty="0">
                  <a:solidFill>
                    <a:srgbClr val="FF0000"/>
                  </a:solidFill>
                  <a:latin typeface="Cambria" panose="020405030504060302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899" y="5272951"/>
                <a:ext cx="2476960" cy="1585049"/>
              </a:xfrm>
              <a:prstGeom prst="rect">
                <a:avLst/>
              </a:prstGeom>
              <a:blipFill rotWithShape="0">
                <a:blip r:embed="rId10"/>
                <a:stretch>
                  <a:fillRect l="-1966" t="-2692" r="-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141217" y="4587635"/>
                <a:ext cx="3477234" cy="1995033"/>
              </a:xfrm>
              <a:prstGeom prst="rect">
                <a:avLst/>
              </a:prstGeom>
            </p:spPr>
            <p:txBody>
              <a:bodyPr wrap="none">
                <a:spAutoFit/>
              </a:bodyPr>
              <a:lstStyle/>
              <a:p>
                <a:pPr algn="just">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Initial Tension,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𝑭</m:t>
                        </m:r>
                      </m:e>
                      <m:sub>
                        <m:r>
                          <a:rPr lang="en-US" b="1" i="1" u="sng" smtClean="0">
                            <a:solidFill>
                              <a:srgbClr val="0070C0"/>
                            </a:solidFill>
                            <a:latin typeface="Cambria Math" panose="02040503050406030204" pitchFamily="18" charset="0"/>
                            <a:cs typeface="Times New Roman" panose="02020603050405020304" pitchFamily="18" charset="0"/>
                          </a:rPr>
                          <m:t>𝒊</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2</m:t>
                              </m:r>
                            </m:sub>
                          </m:sSub>
                        </m:num>
                        <m:den>
                          <m:r>
                            <a:rPr lang="en-US" b="0" i="1" smtClean="0">
                              <a:latin typeface="Cambria Math" panose="02040503050406030204" pitchFamily="18" charset="0"/>
                              <a:cs typeface="Times New Roman" panose="02020603050405020304" pitchFamily="18" charset="0"/>
                            </a:rPr>
                            <m:t>2</m:t>
                          </m:r>
                        </m:den>
                      </m:f>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𝑐</m:t>
                          </m:r>
                        </m:sub>
                      </m:sSub>
                    </m:oMath>
                  </m:oMathPara>
                </a14:m>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1426.92</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501.37</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269.</m:t>
                      </m:r>
                      <m:r>
                        <a:rPr lang="en-US" b="0" i="0" smtClean="0">
                          <a:latin typeface="Cambria Math" panose="02040503050406030204" pitchFamily="18" charset="0"/>
                          <a:cs typeface="Times New Roman" panose="02020603050405020304" pitchFamily="18" charset="0"/>
                        </a:rPr>
                        <m:t>98</m:t>
                      </m:r>
                    </m:oMath>
                  </m:oMathPara>
                </a14:m>
                <a:endParaRPr lang="en-US" b="0" dirty="0" smtClean="0">
                  <a:latin typeface="Cambria" panose="02040503050406030204" pitchFamily="18" charset="0"/>
                  <a:cs typeface="Times New Roman" panose="02020603050405020304" pitchFamily="18" charset="0"/>
                </a:endParaRPr>
              </a:p>
              <a:p>
                <a:pPr algn="just">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694.17 </m:t>
                      </m:r>
                      <m:r>
                        <a:rPr lang="en-US" b="0" i="1" smtClean="0">
                          <a:solidFill>
                            <a:srgbClr val="FF0000"/>
                          </a:solidFill>
                          <a:latin typeface="Cambria Math" panose="02040503050406030204" pitchFamily="18" charset="0"/>
                          <a:cs typeface="Times New Roman" panose="02020603050405020304" pitchFamily="18" charset="0"/>
                        </a:rPr>
                        <m:t>𝑁</m:t>
                      </m:r>
                    </m:oMath>
                  </m:oMathPara>
                </a14:m>
                <a:endParaRPr lang="en-US" dirty="0" smtClean="0">
                  <a:solidFill>
                    <a:srgbClr val="FF0000"/>
                  </a:solidFill>
                  <a:latin typeface="Cambria" panose="02040503050406030204" pitchFamily="18" charset="0"/>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141217" y="4587635"/>
                <a:ext cx="3477234" cy="1995033"/>
              </a:xfrm>
              <a:prstGeom prst="rect">
                <a:avLst/>
              </a:prstGeom>
              <a:blipFill rotWithShape="0">
                <a:blip r:embed="rId11"/>
                <a:stretch>
                  <a:fillRect l="-1401" t="-2141"/>
                </a:stretch>
              </a:blipFill>
            </p:spPr>
            <p:txBody>
              <a:bodyPr/>
              <a:lstStyle/>
              <a:p>
                <a:r>
                  <a:rPr lang="en-US">
                    <a:noFill/>
                  </a:rPr>
                  <a:t> </a:t>
                </a:r>
              </a:p>
            </p:txBody>
          </p:sp>
        </mc:Fallback>
      </mc:AlternateContent>
    </p:spTree>
    <p:extLst>
      <p:ext uri="{BB962C8B-B14F-4D97-AF65-F5344CB8AC3E}">
        <p14:creationId xmlns:p14="http://schemas.microsoft.com/office/powerpoint/2010/main" val="376761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wipe(left)">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wipe(left)">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ipe(left)">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wipe(left)">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xEl>
                                              <p:pRg st="2" end="2"/>
                                            </p:txEl>
                                          </p:spTgt>
                                        </p:tgtEl>
                                        <p:attrNameLst>
                                          <p:attrName>style.visibility</p:attrName>
                                        </p:attrNameLst>
                                      </p:cBhvr>
                                      <p:to>
                                        <p:strVal val="visible"/>
                                      </p:to>
                                    </p:set>
                                    <p:animEffect transition="in" filter="wipe(left)">
                                      <p:cBhvr>
                                        <p:cTn id="52" dur="500"/>
                                        <p:tgtEl>
                                          <p:spTgt spid="1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wipe(left)">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wipe(left)">
                                      <p:cBhvr>
                                        <p:cTn id="62" dur="500"/>
                                        <p:tgtEl>
                                          <p:spTgt spid="9">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
                                            <p:txEl>
                                              <p:pRg st="2" end="2"/>
                                            </p:txEl>
                                          </p:spTgt>
                                        </p:tgtEl>
                                        <p:attrNameLst>
                                          <p:attrName>style.visibility</p:attrName>
                                        </p:attrNameLst>
                                      </p:cBhvr>
                                      <p:to>
                                        <p:strVal val="visible"/>
                                      </p:to>
                                    </p:set>
                                    <p:animEffect transition="in" filter="wipe(left)">
                                      <p:cBhvr>
                                        <p:cTn id="67" dur="500"/>
                                        <p:tgtEl>
                                          <p:spTgt spid="9">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
                                            <p:txEl>
                                              <p:pRg st="3" end="3"/>
                                            </p:txEl>
                                          </p:spTgt>
                                        </p:tgtEl>
                                        <p:attrNameLst>
                                          <p:attrName>style.visibility</p:attrName>
                                        </p:attrNameLst>
                                      </p:cBhvr>
                                      <p:to>
                                        <p:strVal val="visible"/>
                                      </p:to>
                                    </p:set>
                                    <p:animEffect transition="in" filter="wipe(left)">
                                      <p:cBhvr>
                                        <p:cTn id="72" dur="500"/>
                                        <p:tgtEl>
                                          <p:spTgt spid="9">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
                                            <p:txEl>
                                              <p:pRg st="0" end="0"/>
                                            </p:txEl>
                                          </p:spTgt>
                                        </p:tgtEl>
                                        <p:attrNameLst>
                                          <p:attrName>style.visibility</p:attrName>
                                        </p:attrNameLst>
                                      </p:cBhvr>
                                      <p:to>
                                        <p:strVal val="visible"/>
                                      </p:to>
                                    </p:set>
                                    <p:animEffect transition="in" filter="wipe(left)">
                                      <p:cBhvr>
                                        <p:cTn id="77" dur="500"/>
                                        <p:tgtEl>
                                          <p:spTgt spid="1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
                                            <p:txEl>
                                              <p:pRg st="1" end="1"/>
                                            </p:txEl>
                                          </p:spTgt>
                                        </p:tgtEl>
                                        <p:attrNameLst>
                                          <p:attrName>style.visibility</p:attrName>
                                        </p:attrNameLst>
                                      </p:cBhvr>
                                      <p:to>
                                        <p:strVal val="visible"/>
                                      </p:to>
                                    </p:set>
                                    <p:animEffect transition="in" filter="wipe(left)">
                                      <p:cBhvr>
                                        <p:cTn id="82" dur="500"/>
                                        <p:tgtEl>
                                          <p:spTgt spid="1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
                                            <p:txEl>
                                              <p:pRg st="2" end="2"/>
                                            </p:txEl>
                                          </p:spTgt>
                                        </p:tgtEl>
                                        <p:attrNameLst>
                                          <p:attrName>style.visibility</p:attrName>
                                        </p:attrNameLst>
                                      </p:cBhvr>
                                      <p:to>
                                        <p:strVal val="visible"/>
                                      </p:to>
                                    </p:set>
                                    <p:animEffect transition="in" filter="wipe(left)">
                                      <p:cBhvr>
                                        <p:cTn id="87" dur="500"/>
                                        <p:tgtEl>
                                          <p:spTgt spid="14">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
                                            <p:txEl>
                                              <p:pRg st="3" end="3"/>
                                            </p:txEl>
                                          </p:spTgt>
                                        </p:tgtEl>
                                        <p:attrNameLst>
                                          <p:attrName>style.visibility</p:attrName>
                                        </p:attrNameLst>
                                      </p:cBhvr>
                                      <p:to>
                                        <p:strVal val="visible"/>
                                      </p:to>
                                    </p:set>
                                    <p:animEffect transition="in" filter="wipe(left)">
                                      <p:cBhvr>
                                        <p:cTn id="92" dur="500"/>
                                        <p:tgtEl>
                                          <p:spTgt spid="14">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
                                            <p:txEl>
                                              <p:pRg st="0" end="0"/>
                                            </p:txEl>
                                          </p:spTgt>
                                        </p:tgtEl>
                                        <p:attrNameLst>
                                          <p:attrName>style.visibility</p:attrName>
                                        </p:attrNameLst>
                                      </p:cBhvr>
                                      <p:to>
                                        <p:strVal val="visible"/>
                                      </p:to>
                                    </p:set>
                                    <p:animEffect transition="in" filter="wipe(left)">
                                      <p:cBhvr>
                                        <p:cTn id="97" dur="500"/>
                                        <p:tgtEl>
                                          <p:spTgt spid="1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
                                            <p:txEl>
                                              <p:pRg st="1" end="1"/>
                                            </p:txEl>
                                          </p:spTgt>
                                        </p:tgtEl>
                                        <p:attrNameLst>
                                          <p:attrName>style.visibility</p:attrName>
                                        </p:attrNameLst>
                                      </p:cBhvr>
                                      <p:to>
                                        <p:strVal val="visible"/>
                                      </p:to>
                                    </p:set>
                                    <p:animEffect transition="in" filter="wipe(left)">
                                      <p:cBhvr>
                                        <p:cTn id="102" dur="500"/>
                                        <p:tgtEl>
                                          <p:spTgt spid="15">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5">
                                            <p:txEl>
                                              <p:pRg st="2" end="2"/>
                                            </p:txEl>
                                          </p:spTgt>
                                        </p:tgtEl>
                                        <p:attrNameLst>
                                          <p:attrName>style.visibility</p:attrName>
                                        </p:attrNameLst>
                                      </p:cBhvr>
                                      <p:to>
                                        <p:strVal val="visible"/>
                                      </p:to>
                                    </p:set>
                                    <p:animEffect transition="in" filter="wipe(left)">
                                      <p:cBhvr>
                                        <p:cTn id="107" dur="500"/>
                                        <p:tgtEl>
                                          <p:spTgt spid="15">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5">
                                            <p:txEl>
                                              <p:pRg st="3" end="3"/>
                                            </p:txEl>
                                          </p:spTgt>
                                        </p:tgtEl>
                                        <p:attrNameLst>
                                          <p:attrName>style.visibility</p:attrName>
                                        </p:attrNameLst>
                                      </p:cBhvr>
                                      <p:to>
                                        <p:strVal val="visible"/>
                                      </p:to>
                                    </p:set>
                                    <p:animEffect transition="in" filter="wipe(left)">
                                      <p:cBhvr>
                                        <p:cTn id="11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2" grpId="0" build="p"/>
      <p:bldP spid="14" grpId="0" build="p"/>
      <p:bldP spid="1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28</a:t>
            </a:fld>
            <a:endParaRPr lang="en-US"/>
          </a:p>
        </p:txBody>
      </p:sp>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Determining value of </a:t>
                </a:r>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𝑐</m:t>
                        </m:r>
                      </m:sub>
                    </m:sSub>
                  </m:oMath>
                </a14:m>
                <a:endParaRPr lang="en-US" sz="4000" dirty="0" smtClean="0"/>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3"/>
                <a:stretch>
                  <a:fillRect/>
                </a:stretch>
              </a:blipFill>
            </p:spPr>
            <p:txBody>
              <a:bodyPr/>
              <a:lstStyle/>
              <a:p>
                <a:r>
                  <a:rPr lang="en-US">
                    <a:noFill/>
                  </a:rPr>
                  <a:t> </a:t>
                </a:r>
              </a:p>
            </p:txBody>
          </p:sp>
        </mc:Fallback>
      </mc:AlternateContent>
      <p:sp>
        <p:nvSpPr>
          <p:cNvPr id="20" name="Oval 19">
            <a:hlinkClick r:id="rId4"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0" y="1868487"/>
            <a:ext cx="4524197" cy="4586859"/>
          </a:xfrm>
          <a:prstGeom prst="rect">
            <a:avLst/>
          </a:prstGeom>
        </p:spPr>
      </p:pic>
      <p:sp>
        <p:nvSpPr>
          <p:cNvPr id="22" name="Rectangle 21"/>
          <p:cNvSpPr/>
          <p:nvPr/>
        </p:nvSpPr>
        <p:spPr>
          <a:xfrm>
            <a:off x="715428" y="4094444"/>
            <a:ext cx="403411" cy="25002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50824" y="2167909"/>
            <a:ext cx="2127505"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Belt Section: </a:t>
            </a:r>
            <a:r>
              <a:rPr lang="en-US" dirty="0" smtClean="0">
                <a:solidFill>
                  <a:srgbClr val="FF0000"/>
                </a:solidFill>
                <a:latin typeface="Cambria" panose="02040503050406030204" pitchFamily="18" charset="0"/>
                <a:cs typeface="Times New Roman" panose="02020603050405020304" pitchFamily="18" charset="0"/>
              </a:rPr>
              <a:t>D8250</a:t>
            </a:r>
          </a:p>
        </p:txBody>
      </p:sp>
      <p:sp>
        <p:nvSpPr>
          <p:cNvPr id="12" name="Rectangle 11"/>
          <p:cNvSpPr/>
          <p:nvPr/>
        </p:nvSpPr>
        <p:spPr>
          <a:xfrm>
            <a:off x="3351309" y="4094443"/>
            <a:ext cx="507996" cy="25003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5450824" y="4161916"/>
                <a:ext cx="1290353" cy="456472"/>
              </a:xfrm>
              <a:prstGeom prst="rect">
                <a:avLst/>
              </a:prstGeom>
            </p:spPr>
            <p:txBody>
              <a:bodyPr wrap="none">
                <a:spAutoFit/>
              </a:bodyPr>
              <a:lstStyle/>
              <a:p>
                <a:pPr algn="just">
                  <a:lnSpc>
                    <a:spcPct val="150000"/>
                  </a:lnSpc>
                  <a:spcBef>
                    <a:spcPts val="600"/>
                  </a:spcBef>
                  <a:spcAft>
                    <a:spcPts val="600"/>
                  </a:spcAft>
                </a:pPr>
                <a14:m>
                  <m:oMath xmlns:m="http://schemas.openxmlformats.org/officeDocument/2006/math">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𝐾</m:t>
                        </m:r>
                      </m:e>
                      <m:sub>
                        <m:r>
                          <a:rPr lang="en-US" b="0" i="1" smtClean="0">
                            <a:solidFill>
                              <a:schemeClr val="tx1"/>
                            </a:solidFill>
                            <a:latin typeface="Cambria Math" panose="02040503050406030204" pitchFamily="18" charset="0"/>
                            <a:cs typeface="Times New Roman" panose="02020603050405020304" pitchFamily="18" charset="0"/>
                          </a:rPr>
                          <m:t>𝑐</m:t>
                        </m:r>
                      </m:sub>
                    </m:sSub>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3.</m:t>
                    </m:r>
                  </m:oMath>
                </a14:m>
                <a:r>
                  <a:rPr lang="en-US" dirty="0" smtClean="0">
                    <a:solidFill>
                      <a:srgbClr val="FF0000"/>
                    </a:solidFill>
                    <a:latin typeface="Cambria" panose="02040503050406030204" pitchFamily="18" charset="0"/>
                    <a:cs typeface="Times New Roman" panose="02020603050405020304" pitchFamily="18" charset="0"/>
                  </a:rPr>
                  <a:t>498</a:t>
                </a:r>
              </a:p>
            </p:txBody>
          </p:sp>
        </mc:Choice>
        <mc:Fallback xmlns="">
          <p:sp>
            <p:nvSpPr>
              <p:cNvPr id="13" name="Rectangle 12"/>
              <p:cNvSpPr>
                <a:spLocks noRot="1" noChangeAspect="1" noMove="1" noResize="1" noEditPoints="1" noAdjustHandles="1" noChangeArrowheads="1" noChangeShapeType="1" noTextEdit="1"/>
              </p:cNvSpPr>
              <p:nvPr/>
            </p:nvSpPr>
            <p:spPr>
              <a:xfrm>
                <a:off x="5450824" y="4161916"/>
                <a:ext cx="1290353" cy="456472"/>
              </a:xfrm>
              <a:prstGeom prst="rect">
                <a:avLst/>
              </a:prstGeom>
              <a:blipFill rotWithShape="0">
                <a:blip r:embed="rId6"/>
                <a:stretch>
                  <a:fillRect r="-3302" b="-20000"/>
                </a:stretch>
              </a:blipFill>
            </p:spPr>
            <p:txBody>
              <a:bodyPr/>
              <a:lstStyle/>
              <a:p>
                <a:r>
                  <a:rPr lang="en-US">
                    <a:noFill/>
                  </a:rPr>
                  <a:t> </a:t>
                </a:r>
              </a:p>
            </p:txBody>
          </p:sp>
        </mc:Fallback>
      </mc:AlternateContent>
    </p:spTree>
    <p:extLst>
      <p:ext uri="{BB962C8B-B14F-4D97-AF65-F5344CB8AC3E}">
        <p14:creationId xmlns:p14="http://schemas.microsoft.com/office/powerpoint/2010/main" val="72818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left)">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build="p"/>
      <p:bldP spid="12" grpId="0" animBg="1"/>
      <p:bldP spid="1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29</a:t>
            </a:fld>
            <a:endParaRPr lang="en-US"/>
          </a:p>
        </p:txBody>
      </p:sp>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Step-5: Determining Factor of safety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𝑛</m:t>
                        </m:r>
                      </m:e>
                      <m:sub>
                        <m:r>
                          <a:rPr lang="en-US" sz="2800" b="0" i="1" smtClean="0">
                            <a:solidFill>
                              <a:srgbClr val="FF0000"/>
                            </a:solidFill>
                            <a:latin typeface="Cambria Math" panose="02040503050406030204" pitchFamily="18" charset="0"/>
                          </a:rPr>
                          <m:t>𝑓𝑠</m:t>
                        </m:r>
                      </m:sub>
                    </m:sSub>
                  </m:oMath>
                </a14:m>
                <a:r>
                  <a:rPr lang="en-US" sz="2800" dirty="0" smtClean="0">
                    <a:solidFill>
                      <a:srgbClr val="FF0000"/>
                    </a:solidFill>
                  </a:rPr>
                  <a:t>)</a:t>
                </a:r>
                <a:endParaRPr lang="en-US" sz="2800" dirty="0">
                  <a:solidFill>
                    <a:srgbClr val="FF0000"/>
                  </a:solidFill>
                </a:endParaRPr>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3"/>
                <a:stretch>
                  <a:fillRect b="-4924"/>
                </a:stretch>
              </a:blipFill>
            </p:spPr>
            <p:txBody>
              <a:bodyPr/>
              <a:lstStyle/>
              <a:p>
                <a:r>
                  <a:rPr lang="en-US">
                    <a:noFill/>
                  </a:rPr>
                  <a:t> </a:t>
                </a:r>
              </a:p>
            </p:txBody>
          </p:sp>
        </mc:Fallback>
      </mc:AlternateContent>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3962086" y="2079991"/>
                <a:ext cx="4267835" cy="3844770"/>
              </a:xfrm>
              <a:prstGeom prst="rect">
                <a:avLst/>
              </a:prstGeom>
            </p:spPr>
            <p:txBody>
              <a:bodyPr wrap="none">
                <a:spAutoFit/>
              </a:bodyPr>
              <a:lstStyle/>
              <a:p>
                <a:pPr algn="just">
                  <a:lnSpc>
                    <a:spcPct val="20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Factor of Safety, </a:t>
                </a:r>
                <a14:m>
                  <m:oMath xmlns:m="http://schemas.openxmlformats.org/officeDocument/2006/math">
                    <m:sSub>
                      <m:sSubPr>
                        <m:ctrlPr>
                          <a:rPr lang="en-US" b="1" i="1" u="sng" smtClean="0">
                            <a:solidFill>
                              <a:srgbClr val="0070C0"/>
                            </a:solidFill>
                            <a:latin typeface="Cambria Math" panose="02040503050406030204" pitchFamily="18" charset="0"/>
                            <a:cs typeface="Times New Roman" panose="02020603050405020304" pitchFamily="18" charset="0"/>
                          </a:rPr>
                        </m:ctrlPr>
                      </m:sSubPr>
                      <m:e>
                        <m:r>
                          <a:rPr lang="en-US" b="1" i="1" u="sng" smtClean="0">
                            <a:solidFill>
                              <a:srgbClr val="0070C0"/>
                            </a:solidFill>
                            <a:latin typeface="Cambria Math" panose="02040503050406030204" pitchFamily="18" charset="0"/>
                            <a:cs typeface="Times New Roman" panose="02020603050405020304" pitchFamily="18" charset="0"/>
                          </a:rPr>
                          <m:t>𝒏</m:t>
                        </m:r>
                      </m:e>
                      <m:sub>
                        <m:r>
                          <a:rPr lang="en-US" b="1" i="1" u="sng" smtClean="0">
                            <a:solidFill>
                              <a:srgbClr val="0070C0"/>
                            </a:solidFill>
                            <a:latin typeface="Cambria Math" panose="02040503050406030204" pitchFamily="18" charset="0"/>
                            <a:cs typeface="Times New Roman" panose="02020603050405020304" pitchFamily="18" charset="0"/>
                          </a:rPr>
                          <m:t>𝒇𝒔</m:t>
                        </m:r>
                      </m:sub>
                    </m:sSub>
                  </m:oMath>
                </a14:m>
                <a:r>
                  <a:rPr lang="en-US" b="1" u="sng" dirty="0" smtClean="0">
                    <a:solidFill>
                      <a:srgbClr val="0070C0"/>
                    </a:solidFill>
                    <a:latin typeface="Cambria" panose="02040503050406030204" pitchFamily="18" charset="0"/>
                    <a:cs typeface="Times New Roman" panose="02020603050405020304" pitchFamily="18" charset="0"/>
                  </a:rPr>
                  <a:t>:</a:t>
                </a:r>
              </a:p>
              <a:p>
                <a:pPr algn="just">
                  <a:lnSpc>
                    <a:spcPct val="20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𝑓𝑠</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𝑎</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𝑁</m:t>
                              </m:r>
                            </m:e>
                            <m:sub>
                              <m:r>
                                <a:rPr lang="en-US" b="0" i="1" smtClean="0">
                                  <a:latin typeface="Cambria Math" panose="02040503050406030204" pitchFamily="18" charset="0"/>
                                  <a:cs typeface="Times New Roman" panose="02020603050405020304" pitchFamily="18" charset="0"/>
                                </a:rPr>
                                <m:t>𝑏</m:t>
                              </m:r>
                            </m:sub>
                          </m:sSub>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𝑛𝑜𝑚</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𝑠</m:t>
                              </m:r>
                            </m:sub>
                          </m:sSub>
                        </m:den>
                      </m:f>
                    </m:oMath>
                  </m:oMathPara>
                </a14:m>
                <a:endParaRPr lang="en-US" b="0" i="1" dirty="0" smtClean="0">
                  <a:latin typeface="Cambria Math" panose="02040503050406030204" pitchFamily="18" charset="0"/>
                  <a:cs typeface="Times New Roman" panose="02020603050405020304" pitchFamily="18" charset="0"/>
                </a:endParaRPr>
              </a:p>
              <a:p>
                <a:pPr algn="just">
                  <a:lnSpc>
                    <a:spcPct val="200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(13.26)(5)</m:t>
                          </m:r>
                        </m:num>
                        <m:den>
                          <m:r>
                            <a:rPr lang="en-US" b="0" i="1" smtClean="0">
                              <a:latin typeface="Cambria Math" panose="02040503050406030204" pitchFamily="18" charset="0"/>
                              <a:cs typeface="Times New Roman" panose="02020603050405020304" pitchFamily="18" charset="0"/>
                            </a:rPr>
                            <m:t>(45)(1.4)</m:t>
                          </m:r>
                        </m:den>
                      </m:f>
                    </m:oMath>
                  </m:oMathPara>
                </a14:m>
                <a:endParaRPr lang="en-US" b="0" i="1" dirty="0" smtClean="0">
                  <a:latin typeface="Cambria Math" panose="02040503050406030204" pitchFamily="18" charset="0"/>
                  <a:cs typeface="Times New Roman" panose="02020603050405020304" pitchFamily="18" charset="0"/>
                </a:endParaRPr>
              </a:p>
              <a:p>
                <a:pPr algn="just">
                  <a:lnSpc>
                    <a:spcPct val="200000"/>
                  </a:lnSpc>
                  <a:spcBef>
                    <a:spcPts val="600"/>
                  </a:spcBef>
                  <a:spcAft>
                    <a:spcPts val="600"/>
                  </a:spcAft>
                </a:pPr>
                <a14:m>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1.05</m:t>
                    </m:r>
                  </m:oMath>
                </a14:m>
                <a:r>
                  <a:rPr lang="en-US" b="0" i="1" dirty="0" smtClean="0">
                    <a:solidFill>
                      <a:srgbClr val="FF0000"/>
                    </a:solidFill>
                    <a:latin typeface="Cambria Math" panose="02040503050406030204" pitchFamily="18" charset="0"/>
                    <a:cs typeface="Times New Roman" panose="02020603050405020304" pitchFamily="18" charset="0"/>
                  </a:rPr>
                  <a:t> </a:t>
                </a:r>
                <a:r>
                  <a:rPr lang="en-US" dirty="0" smtClean="0">
                    <a:latin typeface="Cambria Math" panose="02040503050406030204" pitchFamily="18" charset="0"/>
                    <a:cs typeface="Times New Roman" panose="02020603050405020304" pitchFamily="18" charset="0"/>
                  </a:rPr>
                  <a:t>which is greater than 1. Hence OK.</a:t>
                </a:r>
                <a:endParaRPr lang="en-US" b="0" i="1" dirty="0" smtClean="0">
                  <a:latin typeface="Cambria Math" panose="020405030504060302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962086" y="2079991"/>
                <a:ext cx="4267835" cy="3844770"/>
              </a:xfrm>
              <a:prstGeom prst="rect">
                <a:avLst/>
              </a:prstGeom>
              <a:blipFill rotWithShape="0">
                <a:blip r:embed="rId4"/>
                <a:stretch>
                  <a:fillRect l="-1286" r="-286"/>
                </a:stretch>
              </a:blipFill>
            </p:spPr>
            <p:txBody>
              <a:bodyPr/>
              <a:lstStyle/>
              <a:p>
                <a:r>
                  <a:rPr lang="en-US">
                    <a:noFill/>
                  </a:rPr>
                  <a:t> </a:t>
                </a:r>
              </a:p>
            </p:txBody>
          </p:sp>
        </mc:Fallback>
      </mc:AlternateContent>
      <p:sp>
        <p:nvSpPr>
          <p:cNvPr id="11" name="Oval 10">
            <a:hlinkClick r:id="rId5" action="ppaction://hlinksldjump"/>
          </p:cNvPr>
          <p:cNvSpPr/>
          <p:nvPr/>
        </p:nvSpPr>
        <p:spPr>
          <a:xfrm>
            <a:off x="11433194" y="12133"/>
            <a:ext cx="479098" cy="47909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53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3</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Terms used in flat belt pulley</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982306" y="1309687"/>
            <a:ext cx="6227389" cy="5531314"/>
          </a:xfrm>
          <a:prstGeom prst="rect">
            <a:avLst/>
          </a:prstGeom>
        </p:spPr>
      </p:pic>
    </p:spTree>
    <p:extLst>
      <p:ext uri="{BB962C8B-B14F-4D97-AF65-F5344CB8AC3E}">
        <p14:creationId xmlns:p14="http://schemas.microsoft.com/office/powerpoint/2010/main" val="107733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30</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Step-6: Belt-Life in Passes</a:t>
            </a:r>
            <a:endParaRPr lang="en-US" sz="2800" dirty="0">
              <a:solidFill>
                <a:srgbClr val="FF0000"/>
              </a:solidFill>
            </a:endParaRPr>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2" y="1682591"/>
                <a:ext cx="4945841" cy="3620543"/>
              </a:xfrm>
              <a:prstGeom prst="rect">
                <a:avLst/>
              </a:prstGeom>
            </p:spPr>
            <p:txBody>
              <a:bodyPr wrap="none">
                <a:spAutoFit/>
              </a:bodyPr>
              <a:lstStyle/>
              <a:p>
                <a:pPr algn="just">
                  <a:lnSpc>
                    <a:spcPct val="150000"/>
                  </a:lnSpc>
                  <a:spcBef>
                    <a:spcPts val="600"/>
                  </a:spcBef>
                  <a:spcAft>
                    <a:spcPts val="600"/>
                  </a:spcAft>
                </a:pPr>
                <a:r>
                  <a:rPr lang="en-US" b="1" dirty="0" smtClean="0">
                    <a:solidFill>
                      <a:srgbClr val="0070C0"/>
                    </a:solidFill>
                    <a:latin typeface="Cambria" panose="02040503050406030204" pitchFamily="18" charset="0"/>
                    <a:cs typeface="Times New Roman" panose="02020603050405020304" pitchFamily="18" charset="0"/>
                  </a:rPr>
                  <a:t>Number of Passes, </a:t>
                </a:r>
                <a14:m>
                  <m:oMath xmlns:m="http://schemas.openxmlformats.org/officeDocument/2006/math">
                    <m:sSub>
                      <m:sSubPr>
                        <m:ctrlPr>
                          <a:rPr lang="en-US" b="1" i="1" smtClean="0">
                            <a:solidFill>
                              <a:srgbClr val="0070C0"/>
                            </a:solidFill>
                            <a:latin typeface="Cambria Math" panose="02040503050406030204" pitchFamily="18" charset="0"/>
                            <a:cs typeface="Times New Roman" panose="02020603050405020304" pitchFamily="18" charset="0"/>
                          </a:rPr>
                        </m:ctrlPr>
                      </m:sSubPr>
                      <m:e>
                        <m:r>
                          <a:rPr lang="en-US" b="1" i="1" smtClean="0">
                            <a:solidFill>
                              <a:srgbClr val="0070C0"/>
                            </a:solidFill>
                            <a:latin typeface="Cambria Math" panose="02040503050406030204" pitchFamily="18" charset="0"/>
                            <a:cs typeface="Times New Roman" panose="02020603050405020304" pitchFamily="18" charset="0"/>
                          </a:rPr>
                          <m:t>𝑵</m:t>
                        </m:r>
                      </m:e>
                      <m:sub>
                        <m:r>
                          <a:rPr lang="en-US" b="1" i="1" smtClean="0">
                            <a:solidFill>
                              <a:srgbClr val="0070C0"/>
                            </a:solidFill>
                            <a:latin typeface="Cambria Math" panose="02040503050406030204" pitchFamily="18" charset="0"/>
                            <a:cs typeface="Times New Roman" panose="02020603050405020304" pitchFamily="18" charset="0"/>
                          </a:rPr>
                          <m:t>𝒑</m:t>
                        </m:r>
                      </m:sub>
                    </m:sSub>
                  </m:oMath>
                </a14:m>
                <a:r>
                  <a:rPr lang="en-US" b="1"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𝑁</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d>
                            <m:dPr>
                              <m:begChr m:val="["/>
                              <m:endChr m:val="]"/>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𝐾</m:t>
                                          </m:r>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1</m:t>
                                              </m:r>
                                            </m:sub>
                                          </m:sSub>
                                        </m:den>
                                      </m:f>
                                    </m:e>
                                  </m:d>
                                </m:e>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𝐾</m:t>
                                          </m:r>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2</m:t>
                                              </m:r>
                                            </m:sub>
                                          </m:sSub>
                                        </m:den>
                                      </m:f>
                                    </m:e>
                                  </m:d>
                                </m:e>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up>
                              </m:sSup>
                            </m:e>
                          </m:d>
                        </m:e>
                        <m:sup>
                          <m:r>
                            <a:rPr lang="en-US" b="0" i="1" smtClean="0">
                              <a:latin typeface="Cambria Math" panose="02040503050406030204" pitchFamily="18" charset="0"/>
                              <a:cs typeface="Times New Roman" panose="02020603050405020304" pitchFamily="18" charset="0"/>
                            </a:rPr>
                            <m:t>−1</m:t>
                          </m:r>
                        </m:sup>
                      </m:sSup>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18726</m:t>
                                          </m:r>
                                        </m:num>
                                        <m:den>
                                          <m:r>
                                            <a:rPr lang="en-US" b="0" i="1" smtClean="0">
                                              <a:latin typeface="Cambria Math" panose="02040503050406030204" pitchFamily="18" charset="0"/>
                                              <a:cs typeface="Times New Roman" panose="02020603050405020304" pitchFamily="18" charset="0"/>
                                            </a:rPr>
                                            <m:t>2414.63</m:t>
                                          </m:r>
                                        </m:den>
                                      </m:f>
                                    </m:e>
                                  </m:d>
                                </m:e>
                                <m:sup>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11.105</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18726</m:t>
                                          </m:r>
                                        </m:num>
                                        <m:den>
                                          <m:r>
                                            <a:rPr lang="en-US" b="0" i="1" smtClean="0">
                                              <a:latin typeface="Cambria Math" panose="02040503050406030204" pitchFamily="18" charset="0"/>
                                              <a:cs typeface="Times New Roman" panose="02020603050405020304" pitchFamily="18" charset="0"/>
                                            </a:rPr>
                                            <m:t>1489.08</m:t>
                                          </m:r>
                                        </m:den>
                                      </m:f>
                                    </m:e>
                                  </m:d>
                                </m:e>
                                <m:sup>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11.105</m:t>
                                  </m:r>
                                </m:sup>
                              </m:sSup>
                            </m:e>
                          </m:d>
                        </m:e>
                        <m:sup>
                          <m:r>
                            <a:rPr lang="en-US" i="1">
                              <a:latin typeface="Cambria Math" panose="02040503050406030204" pitchFamily="18" charset="0"/>
                              <a:cs typeface="Times New Roman" panose="02020603050405020304" pitchFamily="18" charset="0"/>
                            </a:rPr>
                            <m:t>−1</m:t>
                          </m:r>
                        </m:sup>
                      </m:sSup>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7.5</m:t>
                      </m:r>
                      <m:d>
                        <m:dPr>
                          <m:ctrlPr>
                            <a:rPr lang="en-US" b="0" i="1" smtClean="0">
                              <a:solidFill>
                                <a:srgbClr val="FF0000"/>
                              </a:solidFill>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10</m:t>
                          </m:r>
                        </m:e>
                      </m:d>
                      <m:r>
                        <a:rPr lang="en-US" b="0" i="1" baseline="30000" smtClean="0">
                          <a:solidFill>
                            <a:srgbClr val="FF0000"/>
                          </a:solidFill>
                          <a:latin typeface="Cambria Math" panose="02040503050406030204" pitchFamily="18" charset="0"/>
                          <a:cs typeface="Times New Roman" panose="02020603050405020304" pitchFamily="18" charset="0"/>
                        </a:rPr>
                        <m:t>9</m:t>
                      </m:r>
                      <m:r>
                        <a:rPr lang="en-US" b="0" i="1" smtClean="0">
                          <a:solidFill>
                            <a:srgbClr val="FF0000"/>
                          </a:solidFill>
                          <a:latin typeface="Cambria Math" panose="02040503050406030204" pitchFamily="18" charset="0"/>
                          <a:cs typeface="Times New Roman" panose="02020603050405020304" pitchFamily="18" charset="0"/>
                        </a:rPr>
                        <m:t> </m:t>
                      </m:r>
                      <m:r>
                        <m:rPr>
                          <m:sty m:val="p"/>
                        </m:rPr>
                        <a:rPr lang="en-US" b="0" i="0" smtClean="0">
                          <a:solidFill>
                            <a:srgbClr val="FF0000"/>
                          </a:solidFill>
                          <a:latin typeface="Cambria Math" panose="02040503050406030204" pitchFamily="18" charset="0"/>
                          <a:cs typeface="Times New Roman" panose="02020603050405020304" pitchFamily="18" charset="0"/>
                        </a:rPr>
                        <m:t>passes</m:t>
                      </m:r>
                    </m:oMath>
                  </m:oMathPara>
                </a14:m>
                <a:endParaRPr lang="en-US" b="0" dirty="0" smtClean="0">
                  <a:latin typeface="Cambria Math" panose="020405030504060302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 y="1682591"/>
                <a:ext cx="4945841" cy="3620543"/>
              </a:xfrm>
              <a:prstGeom prst="rect">
                <a:avLst/>
              </a:prstGeom>
              <a:blipFill rotWithShape="0">
                <a:blip r:embed="rId3"/>
                <a:stretch>
                  <a:fillRect l="-9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828742" y="1740682"/>
                <a:ext cx="4186915" cy="1661993"/>
              </a:xfrm>
              <a:prstGeom prst="rect">
                <a:avLst/>
              </a:prstGeom>
            </p:spPr>
            <p:txBody>
              <a:bodyPr wrap="none">
                <a:spAutoFit/>
              </a:bodyPr>
              <a:lstStyle/>
              <a:p>
                <a:pPr algn="just">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Where,</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1</m:t>
                        </m:r>
                      </m:sub>
                    </m:sSub>
                  </m:oMath>
                </a14:m>
                <a:r>
                  <a:rPr lang="en-US" dirty="0" smtClean="0">
                    <a:latin typeface="Cambria" panose="02040503050406030204" pitchFamily="18" charset="0"/>
                    <a:cs typeface="Times New Roman" panose="02020603050405020304" pitchFamily="18" charset="0"/>
                  </a:rPr>
                  <a:t> = Equivalent tension at driving sheave</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Cambria" panose="02040503050406030204" pitchFamily="18" charset="0"/>
                    <a:cs typeface="Times New Roman" panose="02020603050405020304" pitchFamily="18" charset="0"/>
                  </a:rPr>
                  <a:t>= Equivalent Tension at driven sheave</a:t>
                </a:r>
              </a:p>
              <a:p>
                <a:pPr algn="just">
                  <a:spcBef>
                    <a:spcPts val="600"/>
                  </a:spcBef>
                  <a:spcAft>
                    <a:spcPts val="600"/>
                  </a:spcAft>
                </a:pPr>
                <a14:m>
                  <m:oMath xmlns:m="http://schemas.openxmlformats.org/officeDocument/2006/math">
                    <m:r>
                      <a:rPr lang="en-US" i="1">
                        <a:latin typeface="Cambria Math" panose="02040503050406030204" pitchFamily="18" charset="0"/>
                        <a:cs typeface="Times New Roman" panose="02020603050405020304" pitchFamily="18" charset="0"/>
                      </a:rPr>
                      <m:t>𝐾</m:t>
                    </m:r>
                  </m:oMath>
                </a14:m>
                <a:r>
                  <a:rPr lang="en-US" dirty="0">
                    <a:latin typeface="Cambria" panose="02040503050406030204" pitchFamily="18" charset="0"/>
                    <a:cs typeface="Times New Roman" panose="02020603050405020304" pitchFamily="18" charset="0"/>
                  </a:rPr>
                  <a:t> </a:t>
                </a:r>
                <a:r>
                  <a:rPr lang="en-US" i="1" dirty="0">
                    <a:latin typeface="Cambria" panose="02040503050406030204" pitchFamily="18" charset="0"/>
                    <a:cs typeface="Times New Roman" panose="02020603050405020304" pitchFamily="18" charset="0"/>
                  </a:rPr>
                  <a:t>&amp; b</a:t>
                </a:r>
                <a:r>
                  <a:rPr lang="en-US" dirty="0">
                    <a:latin typeface="Cambria" panose="02040503050406030204" pitchFamily="18" charset="0"/>
                    <a:cs typeface="Times New Roman" panose="02020603050405020304" pitchFamily="18" charset="0"/>
                  </a:rPr>
                  <a:t> = Durability Parameters </a:t>
                </a:r>
                <a:r>
                  <a:rPr lang="en-US" dirty="0">
                    <a:latin typeface="Cambria" panose="02040503050406030204" pitchFamily="18" charset="0"/>
                    <a:cs typeface="Times New Roman" panose="02020603050405020304" pitchFamily="18" charset="0"/>
                    <a:hlinkClick r:id="rId4" action="ppaction://hlinksldjump"/>
                  </a:rPr>
                  <a:t>Table </a:t>
                </a:r>
                <a:r>
                  <a:rPr lang="en-US" dirty="0" smtClean="0">
                    <a:latin typeface="Cambria" panose="02040503050406030204" pitchFamily="18" charset="0"/>
                    <a:cs typeface="Times New Roman" panose="02020603050405020304" pitchFamily="18" charset="0"/>
                    <a:hlinkClick r:id="rId4" action="ppaction://hlinksldjump"/>
                  </a:rPr>
                  <a:t>5-9</a:t>
                </a:r>
                <a:endParaRPr lang="en-US" dirty="0">
                  <a:latin typeface="Cambria" panose="020405030504060302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828742" y="1740682"/>
                <a:ext cx="4186915" cy="1661993"/>
              </a:xfrm>
              <a:prstGeom prst="rect">
                <a:avLst/>
              </a:prstGeom>
              <a:blipFill rotWithShape="0">
                <a:blip r:embed="rId5"/>
                <a:stretch>
                  <a:fillRect l="-1164" t="-2574" r="-582" b="-47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900660" y="1609344"/>
                <a:ext cx="3291340" cy="5025222"/>
              </a:xfrm>
              <a:prstGeom prst="rect">
                <a:avLst/>
              </a:prstGeom>
            </p:spPr>
            <p:txBody>
              <a:bodyPr wrap="square">
                <a:spAutoFit/>
              </a:bodyPr>
              <a:lstStyle/>
              <a:p>
                <a:pPr algn="just">
                  <a:lnSpc>
                    <a:spcPct val="150000"/>
                  </a:lnSpc>
                  <a:spcBef>
                    <a:spcPts val="600"/>
                  </a:spcBef>
                  <a:spcAft>
                    <a:spcPts val="600"/>
                  </a:spcAft>
                </a:pPr>
                <a14:m>
                  <m:oMath xmlns:m="http://schemas.openxmlformats.org/officeDocument/2006/math">
                    <m:sSub>
                      <m:sSubPr>
                        <m:ctrlPr>
                          <a:rPr lang="en-US" b="1" i="1" smtClean="0">
                            <a:solidFill>
                              <a:srgbClr val="0070C0"/>
                            </a:solidFill>
                            <a:latin typeface="Cambria Math" panose="02040503050406030204" pitchFamily="18" charset="0"/>
                            <a:cs typeface="Times New Roman" panose="02020603050405020304" pitchFamily="18" charset="0"/>
                          </a:rPr>
                        </m:ctrlPr>
                      </m:sSubPr>
                      <m:e>
                        <m:r>
                          <a:rPr lang="en-US" b="1" i="1" smtClean="0">
                            <a:solidFill>
                              <a:srgbClr val="0070C0"/>
                            </a:solidFill>
                            <a:latin typeface="Cambria Math" panose="02040503050406030204" pitchFamily="18" charset="0"/>
                            <a:cs typeface="Times New Roman" panose="02020603050405020304" pitchFamily="18" charset="0"/>
                          </a:rPr>
                          <m:t>𝑻</m:t>
                        </m:r>
                      </m:e>
                      <m:sub>
                        <m:r>
                          <a:rPr lang="en-US" b="1" i="1" smtClean="0">
                            <a:solidFill>
                              <a:srgbClr val="0070C0"/>
                            </a:solidFill>
                            <a:latin typeface="Cambria Math" panose="02040503050406030204" pitchFamily="18" charset="0"/>
                            <a:cs typeface="Times New Roman" panose="02020603050405020304" pitchFamily="18" charset="0"/>
                          </a:rPr>
                          <m:t>𝟏</m:t>
                        </m:r>
                      </m:sub>
                    </m:sSub>
                    <m:r>
                      <a:rPr lang="en-US" b="1" i="0" smtClean="0">
                        <a:solidFill>
                          <a:srgbClr val="0070C0"/>
                        </a:solidFill>
                        <a:latin typeface="Cambria Math" panose="02040503050406030204" pitchFamily="18" charset="0"/>
                        <a:cs typeface="Times New Roman" panose="02020603050405020304" pitchFamily="18" charset="0"/>
                      </a:rPr>
                      <m:t> </m:t>
                    </m:r>
                    <m:r>
                      <a:rPr lang="en-US" b="1" i="0" smtClean="0">
                        <a:solidFill>
                          <a:srgbClr val="0070C0"/>
                        </a:solidFill>
                        <a:latin typeface="Cambria Math" panose="02040503050406030204" pitchFamily="18" charset="0"/>
                        <a:cs typeface="Times New Roman" panose="02020603050405020304" pitchFamily="18" charset="0"/>
                      </a:rPr>
                      <m:t>𝐚𝐧𝐝</m:t>
                    </m:r>
                    <m:r>
                      <a:rPr lang="en-US" b="1" i="1" smtClean="0">
                        <a:solidFill>
                          <a:srgbClr val="0070C0"/>
                        </a:solidFill>
                        <a:latin typeface="Cambria Math" panose="02040503050406030204" pitchFamily="18" charset="0"/>
                        <a:cs typeface="Times New Roman" panose="02020603050405020304" pitchFamily="18" charset="0"/>
                      </a:rPr>
                      <m:t> </m:t>
                    </m:r>
                    <m:sSub>
                      <m:sSubPr>
                        <m:ctrlPr>
                          <a:rPr lang="en-US" b="1" i="1" smtClean="0">
                            <a:solidFill>
                              <a:srgbClr val="0070C0"/>
                            </a:solidFill>
                            <a:latin typeface="Cambria Math" panose="02040503050406030204" pitchFamily="18" charset="0"/>
                            <a:cs typeface="Times New Roman" panose="02020603050405020304" pitchFamily="18" charset="0"/>
                          </a:rPr>
                        </m:ctrlPr>
                      </m:sSubPr>
                      <m:e>
                        <m:r>
                          <a:rPr lang="en-US" b="1" i="1" smtClean="0">
                            <a:solidFill>
                              <a:srgbClr val="0070C0"/>
                            </a:solidFill>
                            <a:latin typeface="Cambria Math" panose="02040503050406030204" pitchFamily="18" charset="0"/>
                            <a:cs typeface="Times New Roman" panose="02020603050405020304" pitchFamily="18" charset="0"/>
                          </a:rPr>
                          <m:t> </m:t>
                        </m:r>
                        <m:r>
                          <a:rPr lang="en-US" b="1" i="1" smtClean="0">
                            <a:solidFill>
                              <a:srgbClr val="0070C0"/>
                            </a:solidFill>
                            <a:latin typeface="Cambria Math" panose="02040503050406030204" pitchFamily="18" charset="0"/>
                            <a:cs typeface="Times New Roman" panose="02020603050405020304" pitchFamily="18" charset="0"/>
                          </a:rPr>
                          <m:t>𝑻</m:t>
                        </m:r>
                      </m:e>
                      <m:sub>
                        <m:r>
                          <a:rPr lang="en-US" b="1" i="1" smtClean="0">
                            <a:solidFill>
                              <a:srgbClr val="0070C0"/>
                            </a:solidFill>
                            <a:latin typeface="Cambria Math" panose="02040503050406030204" pitchFamily="18" charset="0"/>
                            <a:cs typeface="Times New Roman" panose="02020603050405020304" pitchFamily="18" charset="0"/>
                          </a:rPr>
                          <m:t>𝟐</m:t>
                        </m:r>
                      </m:sub>
                    </m:sSub>
                  </m:oMath>
                </a14:m>
                <a:r>
                  <a:rPr lang="en-US" b="1" dirty="0" smtClean="0">
                    <a:solidFill>
                      <a:srgbClr val="0070C0"/>
                    </a:solidFill>
                    <a:latin typeface="Cambria" panose="02040503050406030204" pitchFamily="18" charset="0"/>
                    <a:cs typeface="Times New Roman" panose="02020603050405020304" pitchFamily="18" charset="0"/>
                  </a:rPr>
                  <a:t>:</a:t>
                </a: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4.45</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𝑏</m:t>
                              </m:r>
                            </m:sub>
                          </m:sSub>
                        </m:num>
                        <m:den>
                          <m:r>
                            <a:rPr lang="en-US" b="0" i="1" smtClean="0">
                              <a:latin typeface="Cambria Math" panose="02040503050406030204" pitchFamily="18" charset="0"/>
                              <a:cs typeface="Times New Roman" panose="02020603050405020304" pitchFamily="18" charset="0"/>
                            </a:rPr>
                            <m:t>39.37 </m:t>
                          </m:r>
                          <m:r>
                            <a:rPr lang="en-US" b="0" i="1" smtClean="0">
                              <a:latin typeface="Cambria Math" panose="02040503050406030204" pitchFamily="18" charset="0"/>
                              <a:cs typeface="Times New Roman" panose="02020603050405020304" pitchFamily="18" charset="0"/>
                            </a:rPr>
                            <m:t>𝑑</m:t>
                          </m:r>
                        </m:den>
                      </m:f>
                    </m:oMath>
                  </m:oMathPara>
                </a14:m>
                <a:endParaRPr lang="en-US"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b="0" i="0" smtClean="0">
                          <a:latin typeface="Cambria Math" panose="02040503050406030204" pitchFamily="18" charset="0"/>
                          <a:cs typeface="Times New Roman" panose="02020603050405020304" pitchFamily="18" charset="0"/>
                        </a:rPr>
                        <m:t>1426.92+</m:t>
                      </m:r>
                      <m:f>
                        <m:fPr>
                          <m:ctrlPr>
                            <a:rPr lang="en-US" b="0" i="1" smtClean="0">
                              <a:latin typeface="Cambria Math" panose="02040503050406030204" pitchFamily="18" charset="0"/>
                              <a:cs typeface="Times New Roman" panose="02020603050405020304" pitchFamily="18" charset="0"/>
                            </a:rPr>
                          </m:ctrlPr>
                        </m:fPr>
                        <m:num>
                          <m:r>
                            <a:rPr lang="en-US" b="0" i="0" smtClean="0">
                              <a:latin typeface="Cambria Math" panose="02040503050406030204" pitchFamily="18" charset="0"/>
                              <a:cs typeface="Times New Roman" panose="02020603050405020304" pitchFamily="18" charset="0"/>
                            </a:rPr>
                            <m:t>4.45</m:t>
                          </m:r>
                          <m:r>
                            <a:rPr lang="en-US" b="0" i="1" smtClean="0">
                              <a:latin typeface="Cambria Math" panose="02040503050406030204" pitchFamily="18" charset="0"/>
                              <a:cs typeface="Times New Roman" panose="02020603050405020304" pitchFamily="18" charset="0"/>
                            </a:rPr>
                            <m:t>×</m:t>
                          </m:r>
                          <m:r>
                            <a:rPr lang="en-US" b="0" i="0" smtClean="0">
                              <a:latin typeface="Cambria Math" panose="02040503050406030204" pitchFamily="18" charset="0"/>
                              <a:cs typeface="Times New Roman" panose="02020603050405020304" pitchFamily="18" charset="0"/>
                            </a:rPr>
                            <m:t>5680</m:t>
                          </m:r>
                        </m:num>
                        <m:den>
                          <m:r>
                            <a:rPr lang="en-US" b="0" i="0" smtClean="0">
                              <a:latin typeface="Cambria Math" panose="02040503050406030204" pitchFamily="18" charset="0"/>
                              <a:cs typeface="Times New Roman" panose="02020603050405020304" pitchFamily="18" charset="0"/>
                            </a:rPr>
                            <m:t>39.37</m:t>
                          </m:r>
                          <m:r>
                            <a:rPr lang="en-US" b="0" i="1" smtClean="0">
                              <a:latin typeface="Cambria Math" panose="02040503050406030204" pitchFamily="18" charset="0"/>
                              <a:cs typeface="Times New Roman" panose="02020603050405020304" pitchFamily="18" charset="0"/>
                            </a:rPr>
                            <m:t>×</m:t>
                          </m:r>
                          <m:r>
                            <a:rPr lang="en-US" b="0" i="0" smtClean="0">
                              <a:latin typeface="Cambria Math" panose="02040503050406030204" pitchFamily="18" charset="0"/>
                              <a:cs typeface="Times New Roman" panose="02020603050405020304" pitchFamily="18" charset="0"/>
                            </a:rPr>
                            <m:t>0.65</m:t>
                          </m:r>
                        </m:den>
                      </m:f>
                    </m:oMath>
                  </m:oMathPara>
                </a14:m>
                <a:endParaRPr lang="en-US"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2414.63 </m:t>
                      </m:r>
                      <m:r>
                        <a:rPr lang="en-US" b="0" i="1" smtClean="0">
                          <a:solidFill>
                            <a:srgbClr val="FF0000"/>
                          </a:solidFill>
                          <a:latin typeface="Cambria Math" panose="02040503050406030204" pitchFamily="18" charset="0"/>
                          <a:cs typeface="Times New Roman" panose="02020603050405020304" pitchFamily="18" charset="0"/>
                        </a:rPr>
                        <m:t>𝑁</m:t>
                      </m:r>
                    </m:oMath>
                  </m:oMathPara>
                </a14:m>
                <a:endParaRPr lang="en-US" b="1"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4.45</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𝐾</m:t>
                              </m:r>
                            </m:e>
                            <m:sub>
                              <m:r>
                                <a:rPr lang="en-US" i="1">
                                  <a:latin typeface="Cambria Math" panose="02040503050406030204" pitchFamily="18" charset="0"/>
                                  <a:cs typeface="Times New Roman" panose="02020603050405020304" pitchFamily="18" charset="0"/>
                                </a:rPr>
                                <m:t>𝑏</m:t>
                              </m:r>
                            </m:sub>
                          </m:sSub>
                        </m:num>
                        <m:den>
                          <m:r>
                            <a:rPr lang="en-US" i="1">
                              <a:latin typeface="Cambria Math" panose="02040503050406030204" pitchFamily="18" charset="0"/>
                              <a:cs typeface="Times New Roman" panose="02020603050405020304" pitchFamily="18" charset="0"/>
                            </a:rPr>
                            <m:t>39.37 </m:t>
                          </m:r>
                          <m:r>
                            <a:rPr lang="en-US" i="1">
                              <a:latin typeface="Cambria Math" panose="02040503050406030204" pitchFamily="18" charset="0"/>
                              <a:cs typeface="Times New Roman" panose="02020603050405020304" pitchFamily="18" charset="0"/>
                            </a:rPr>
                            <m:t>𝑑</m:t>
                          </m:r>
                        </m:den>
                      </m:f>
                    </m:oMath>
                  </m:oMathPara>
                </a14:m>
                <a:endParaRPr lang="en-US" b="1"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cs typeface="Times New Roman" panose="02020603050405020304" pitchFamily="18" charset="0"/>
                        </a:rPr>
                        <m:t>     =501.37</m:t>
                      </m:r>
                      <m:r>
                        <a:rPr lang="en-US">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a:latin typeface="Cambria Math" panose="02040503050406030204" pitchFamily="18" charset="0"/>
                              <a:cs typeface="Times New Roman" panose="02020603050405020304" pitchFamily="18" charset="0"/>
                            </a:rPr>
                            <m:t>4.45</m:t>
                          </m:r>
                          <m:r>
                            <a:rPr lang="en-US" i="1">
                              <a:latin typeface="Cambria Math" panose="02040503050406030204" pitchFamily="18" charset="0"/>
                              <a:cs typeface="Times New Roman" panose="02020603050405020304" pitchFamily="18" charset="0"/>
                            </a:rPr>
                            <m:t>×</m:t>
                          </m:r>
                          <m:r>
                            <a:rPr lang="en-US" b="0" i="0" smtClean="0">
                              <a:latin typeface="Cambria Math" panose="02040503050406030204" pitchFamily="18" charset="0"/>
                              <a:cs typeface="Times New Roman" panose="02020603050405020304" pitchFamily="18" charset="0"/>
                            </a:rPr>
                            <m:t>568</m:t>
                          </m:r>
                          <m:r>
                            <a:rPr lang="en-US">
                              <a:latin typeface="Cambria Math" panose="02040503050406030204" pitchFamily="18" charset="0"/>
                              <a:cs typeface="Times New Roman" panose="02020603050405020304" pitchFamily="18" charset="0"/>
                            </a:rPr>
                            <m:t>0</m:t>
                          </m:r>
                        </m:num>
                        <m:den>
                          <m:r>
                            <a:rPr lang="en-US">
                              <a:latin typeface="Cambria Math" panose="02040503050406030204" pitchFamily="18" charset="0"/>
                              <a:cs typeface="Times New Roman" panose="02020603050405020304" pitchFamily="18" charset="0"/>
                            </a:rPr>
                            <m:t>39.37</m:t>
                          </m:r>
                          <m:r>
                            <a:rPr lang="en-US" i="1">
                              <a:latin typeface="Cambria Math" panose="02040503050406030204" pitchFamily="18" charset="0"/>
                              <a:cs typeface="Times New Roman" panose="02020603050405020304" pitchFamily="18" charset="0"/>
                            </a:rPr>
                            <m:t>×</m:t>
                          </m:r>
                          <m:r>
                            <a:rPr lang="en-US">
                              <a:latin typeface="Cambria Math" panose="02040503050406030204" pitchFamily="18" charset="0"/>
                              <a:cs typeface="Times New Roman" panose="02020603050405020304" pitchFamily="18" charset="0"/>
                            </a:rPr>
                            <m:t>0.65</m:t>
                          </m:r>
                        </m:den>
                      </m:f>
                    </m:oMath>
                  </m:oMathPara>
                </a14:m>
                <a:endParaRPr lang="en-US"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1489.08</m:t>
                      </m:r>
                      <m:r>
                        <a:rPr lang="en-US" i="1">
                          <a:solidFill>
                            <a:srgbClr val="FF0000"/>
                          </a:solidFill>
                          <a:latin typeface="Cambria Math" panose="02040503050406030204" pitchFamily="18" charset="0"/>
                          <a:cs typeface="Times New Roman" panose="02020603050405020304" pitchFamily="18" charset="0"/>
                        </a:rPr>
                        <m:t> </m:t>
                      </m:r>
                      <m:r>
                        <a:rPr lang="en-US" i="1">
                          <a:solidFill>
                            <a:srgbClr val="FF0000"/>
                          </a:solidFill>
                          <a:latin typeface="Cambria Math" panose="02040503050406030204" pitchFamily="18" charset="0"/>
                          <a:cs typeface="Times New Roman" panose="02020603050405020304" pitchFamily="18" charset="0"/>
                        </a:rPr>
                        <m:t>𝑁</m:t>
                      </m:r>
                    </m:oMath>
                  </m:oMathPara>
                </a14:m>
                <a:endParaRPr lang="en-US" b="1" dirty="0">
                  <a:latin typeface="Cambria" panose="020405030504060302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8900660" y="1609344"/>
                <a:ext cx="3291340" cy="502522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828742" y="5189731"/>
                <a:ext cx="4249946" cy="1661993"/>
              </a:xfrm>
              <a:prstGeom prst="rect">
                <a:avLst/>
              </a:prstGeom>
            </p:spPr>
            <p:txBody>
              <a:bodyPr wrap="none">
                <a:spAutoFit/>
              </a:bodyPr>
              <a:lstStyle/>
              <a:p>
                <a:pPr algn="just">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Where,</a:t>
                </a:r>
              </a:p>
              <a:p>
                <a:pPr algn="just">
                  <a:spcBef>
                    <a:spcPts val="600"/>
                  </a:spcBef>
                  <a:spcAft>
                    <a:spcPts val="600"/>
                  </a:spcAft>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m:rPr>
                            <m:sty m:val="p"/>
                          </m:rPr>
                          <a:rPr lang="en-US" b="0" i="0" smtClean="0">
                            <a:latin typeface="Cambria Math" panose="02040503050406030204" pitchFamily="18" charset="0"/>
                            <a:cs typeface="Times New Roman" panose="02020603050405020304" pitchFamily="18" charset="0"/>
                          </a:rPr>
                          <m:t>b</m:t>
                        </m:r>
                      </m:sub>
                    </m:sSub>
                  </m:oMath>
                </a14:m>
                <a:r>
                  <a:rPr lang="en-US" dirty="0" smtClean="0">
                    <a:latin typeface="Cambria" panose="02040503050406030204" pitchFamily="18" charset="0"/>
                    <a:cs typeface="Times New Roman" panose="02020603050405020304" pitchFamily="18" charset="0"/>
                  </a:rPr>
                  <a:t> = To be determined from </a:t>
                </a:r>
                <a:r>
                  <a:rPr lang="en-US" dirty="0" smtClean="0">
                    <a:latin typeface="Cambria" panose="02040503050406030204" pitchFamily="18" charset="0"/>
                    <a:cs typeface="Times New Roman" panose="02020603050405020304" pitchFamily="18" charset="0"/>
                    <a:hlinkClick r:id="rId7" action="ppaction://hlinksldjump"/>
                  </a:rPr>
                  <a:t>Table 5-8</a:t>
                </a:r>
                <a:endParaRPr lang="en-US" dirty="0" smtClean="0">
                  <a:latin typeface="Cambria" panose="02040503050406030204" pitchFamily="18" charset="0"/>
                  <a:cs typeface="Times New Roman" panose="02020603050405020304" pitchFamily="18" charset="0"/>
                </a:endParaRPr>
              </a:p>
              <a:p>
                <a:pPr algn="just">
                  <a:spcBef>
                    <a:spcPts val="600"/>
                  </a:spcBef>
                  <a:spcAft>
                    <a:spcPts val="600"/>
                  </a:spcAft>
                </a:pPr>
                <a:r>
                  <a:rPr lang="en-US" dirty="0" smtClean="0">
                    <a:latin typeface="Cambria" panose="02040503050406030204" pitchFamily="18" charset="0"/>
                    <a:cs typeface="Times New Roman" panose="02020603050405020304" pitchFamily="18" charset="0"/>
                  </a:rPr>
                  <a:t>D = Diameter of driven pulley = 650 mm</a:t>
                </a:r>
              </a:p>
              <a:p>
                <a:pPr algn="just">
                  <a:spcBef>
                    <a:spcPts val="600"/>
                  </a:spcBef>
                  <a:spcAft>
                    <a:spcPts val="600"/>
                  </a:spcAft>
                </a:pPr>
                <a:r>
                  <a:rPr lang="en-US" dirty="0">
                    <a:latin typeface="Cambria" panose="02040503050406030204" pitchFamily="18" charset="0"/>
                    <a:cs typeface="Times New Roman" panose="02020603050405020304" pitchFamily="18" charset="0"/>
                  </a:rPr>
                  <a:t>d</a:t>
                </a:r>
                <a:r>
                  <a:rPr lang="en-US" dirty="0" smtClean="0">
                    <a:latin typeface="Cambria" panose="02040503050406030204" pitchFamily="18" charset="0"/>
                    <a:cs typeface="Times New Roman" panose="02020603050405020304" pitchFamily="18" charset="0"/>
                  </a:rPr>
                  <a:t> = Diameter of driving pulley = 650 mm</a:t>
                </a:r>
                <a:endParaRPr lang="en-US" dirty="0">
                  <a:latin typeface="Cambria" panose="020405030504060302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828742" y="5189731"/>
                <a:ext cx="4249946" cy="1661993"/>
              </a:xfrm>
              <a:prstGeom prst="rect">
                <a:avLst/>
              </a:prstGeom>
              <a:blipFill rotWithShape="0">
                <a:blip r:embed="rId9"/>
                <a:stretch>
                  <a:fillRect l="-1148" t="-2198" b="-4396"/>
                </a:stretch>
              </a:blipFill>
            </p:spPr>
            <p:txBody>
              <a:bodyPr/>
              <a:lstStyle/>
              <a:p>
                <a:r>
                  <a:rPr lang="en-US">
                    <a:noFill/>
                  </a:rPr>
                  <a:t> </a:t>
                </a:r>
              </a:p>
            </p:txBody>
          </p:sp>
        </mc:Fallback>
      </mc:AlternateContent>
    </p:spTree>
    <p:extLst>
      <p:ext uri="{BB962C8B-B14F-4D97-AF65-F5344CB8AC3E}">
        <p14:creationId xmlns:p14="http://schemas.microsoft.com/office/powerpoint/2010/main" val="232169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wipe(left)">
                                      <p:cBhvr>
                                        <p:cTn id="32" dur="5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5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wipe(left)">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wipe(left)">
                                      <p:cBhvr>
                                        <p:cTn id="52" dur="5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animEffect transition="in" filter="wipe(left)">
                                      <p:cBhvr>
                                        <p:cTn id="57" dur="500"/>
                                        <p:tgtEl>
                                          <p:spTgt spid="12">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left)">
                                      <p:cBhvr>
                                        <p:cTn id="62" dur="5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left)">
                                      <p:cBhvr>
                                        <p:cTn id="67" dur="5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left)">
                                      <p:cBhvr>
                                        <p:cTn id="72" dur="5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left)">
                                      <p:cBhvr>
                                        <p:cTn id="77" dur="5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2">
                                            <p:txEl>
                                              <p:pRg st="2" end="2"/>
                                            </p:txEl>
                                          </p:spTgt>
                                        </p:tgtEl>
                                        <p:attrNameLst>
                                          <p:attrName>style.visibility</p:attrName>
                                        </p:attrNameLst>
                                      </p:cBhvr>
                                      <p:to>
                                        <p:strVal val="visible"/>
                                      </p:to>
                                    </p:set>
                                    <p:animEffect transition="in" filter="wipe(left)">
                                      <p:cBhvr>
                                        <p:cTn id="82" dur="500"/>
                                        <p:tgtEl>
                                          <p:spTgt spid="12">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2">
                                            <p:txEl>
                                              <p:pRg st="3" end="3"/>
                                            </p:txEl>
                                          </p:spTgt>
                                        </p:tgtEl>
                                        <p:attrNameLst>
                                          <p:attrName>style.visibility</p:attrName>
                                        </p:attrNameLst>
                                      </p:cBhvr>
                                      <p:to>
                                        <p:strVal val="visible"/>
                                      </p:to>
                                    </p:set>
                                    <p:animEffect transition="in" filter="wipe(left)">
                                      <p:cBhvr>
                                        <p:cTn id="87" dur="500"/>
                                        <p:tgtEl>
                                          <p:spTgt spid="12">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
                                            <p:txEl>
                                              <p:pRg st="5" end="5"/>
                                            </p:txEl>
                                          </p:spTgt>
                                        </p:tgtEl>
                                        <p:attrNameLst>
                                          <p:attrName>style.visibility</p:attrName>
                                        </p:attrNameLst>
                                      </p:cBhvr>
                                      <p:to>
                                        <p:strVal val="visible"/>
                                      </p:to>
                                    </p:set>
                                    <p:animEffect transition="in" filter="wipe(left)">
                                      <p:cBhvr>
                                        <p:cTn id="92" dur="500"/>
                                        <p:tgtEl>
                                          <p:spTgt spid="12">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2">
                                            <p:txEl>
                                              <p:pRg st="6" end="6"/>
                                            </p:txEl>
                                          </p:spTgt>
                                        </p:tgtEl>
                                        <p:attrNameLst>
                                          <p:attrName>style.visibility</p:attrName>
                                        </p:attrNameLst>
                                      </p:cBhvr>
                                      <p:to>
                                        <p:strVal val="visible"/>
                                      </p:to>
                                    </p:set>
                                    <p:animEffect transition="in" filter="wipe(left)">
                                      <p:cBhvr>
                                        <p:cTn id="9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31</a:t>
            </a:fld>
            <a:endParaRPr lang="en-US"/>
          </a:p>
        </p:txBody>
      </p:sp>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Determining value of </a:t>
                </a:r>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𝑏</m:t>
                        </m:r>
                      </m:sub>
                    </m:sSub>
                  </m:oMath>
                </a14:m>
                <a:endParaRPr lang="en-US" sz="4000" dirty="0" smtClean="0"/>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3"/>
                <a:stretch>
                  <a:fillRect/>
                </a:stretch>
              </a:blipFill>
            </p:spPr>
            <p:txBody>
              <a:bodyPr/>
              <a:lstStyle/>
              <a:p>
                <a:r>
                  <a:rPr lang="en-US">
                    <a:noFill/>
                  </a:rPr>
                  <a:t> </a:t>
                </a:r>
              </a:p>
            </p:txBody>
          </p:sp>
        </mc:Fallback>
      </mc:AlternateContent>
      <p:sp>
        <p:nvSpPr>
          <p:cNvPr id="20" name="Oval 19">
            <a:hlinkClick r:id="rId4"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0" y="1868487"/>
            <a:ext cx="4524197" cy="4586859"/>
          </a:xfrm>
          <a:prstGeom prst="rect">
            <a:avLst/>
          </a:prstGeom>
        </p:spPr>
      </p:pic>
      <p:sp>
        <p:nvSpPr>
          <p:cNvPr id="22" name="Rectangle 21"/>
          <p:cNvSpPr/>
          <p:nvPr/>
        </p:nvSpPr>
        <p:spPr>
          <a:xfrm>
            <a:off x="728875" y="4107891"/>
            <a:ext cx="403411" cy="25002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73921" y="2181357"/>
            <a:ext cx="2127505"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Belt Section: </a:t>
            </a:r>
            <a:r>
              <a:rPr lang="en-US" dirty="0" smtClean="0">
                <a:solidFill>
                  <a:srgbClr val="FF0000"/>
                </a:solidFill>
                <a:latin typeface="Cambria" panose="02040503050406030204" pitchFamily="18" charset="0"/>
                <a:cs typeface="Times New Roman" panose="02020603050405020304" pitchFamily="18" charset="0"/>
              </a:rPr>
              <a:t>D8250</a:t>
            </a:r>
          </a:p>
        </p:txBody>
      </p:sp>
      <p:sp>
        <p:nvSpPr>
          <p:cNvPr id="12" name="Rectangle 11"/>
          <p:cNvSpPr/>
          <p:nvPr/>
        </p:nvSpPr>
        <p:spPr>
          <a:xfrm>
            <a:off x="2052800" y="4094443"/>
            <a:ext cx="507996" cy="25003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5173921" y="4161916"/>
                <a:ext cx="1308756" cy="584775"/>
              </a:xfrm>
              <a:prstGeom prst="rect">
                <a:avLst/>
              </a:prstGeom>
            </p:spPr>
            <p:txBody>
              <a:bodyPr wrap="none">
                <a:spAutoFit/>
              </a:bodyPr>
              <a:lstStyle/>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𝐾</m:t>
                          </m:r>
                        </m:e>
                        <m:sub>
                          <m:r>
                            <a:rPr lang="en-US" b="0" i="1" smtClean="0">
                              <a:solidFill>
                                <a:schemeClr val="tx1"/>
                              </a:solidFill>
                              <a:latin typeface="Cambria Math" panose="02040503050406030204" pitchFamily="18" charset="0"/>
                              <a:cs typeface="Times New Roman" panose="02020603050405020304" pitchFamily="18" charset="0"/>
                            </a:rPr>
                            <m:t>𝑏</m:t>
                          </m:r>
                        </m:sub>
                      </m:sSub>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5680</m:t>
                      </m:r>
                    </m:oMath>
                  </m:oMathPara>
                </a14:m>
                <a:endParaRPr lang="en-US" dirty="0" smtClean="0">
                  <a:solidFill>
                    <a:schemeClr val="tx1"/>
                  </a:solidFill>
                  <a:latin typeface="Cambria" panose="020405030504060302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173921" y="4161916"/>
                <a:ext cx="1308756" cy="58477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left)">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build="p"/>
      <p:bldP spid="12"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32</a:t>
            </a:fld>
            <a:endParaRPr lang="en-US"/>
          </a:p>
        </p:txBody>
      </p:sp>
      <p:pic>
        <p:nvPicPr>
          <p:cNvPr id="3" name="Picture 2"/>
          <p:cNvPicPr>
            <a:picLocks noChangeAspect="1"/>
          </p:cNvPicPr>
          <p:nvPr/>
        </p:nvPicPr>
        <p:blipFill>
          <a:blip r:embed="rId2"/>
          <a:stretch>
            <a:fillRect/>
          </a:stretch>
        </p:blipFill>
        <p:spPr>
          <a:xfrm>
            <a:off x="0" y="1896760"/>
            <a:ext cx="7658954" cy="3925816"/>
          </a:xfrm>
          <a:prstGeom prst="rect">
            <a:avLst/>
          </a:prstGeom>
        </p:spPr>
      </p:pic>
      <mc:AlternateContent xmlns:mc="http://schemas.openxmlformats.org/markup-compatibility/2006" xmlns:a14="http://schemas.microsoft.com/office/drawing/2010/main">
        <mc:Choice Requires="a14">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val="0"/>
                          </a:ext>
                        </a:extLst>
                      </a:blip>
                      <a:tile tx="6350" ty="-127000" sx="65000" sy="64000" flip="none" algn="tl"/>
                    </a:blipFill>
                    <a:latin typeface="+mj-lt"/>
                    <a:ea typeface="+mj-ea"/>
                    <a:cs typeface="+mj-cs"/>
                  </a:defRPr>
                </a:lvl1pPr>
              </a:lstStyle>
              <a:p>
                <a:pPr algn="ctr">
                  <a:lnSpc>
                    <a:spcPct val="150000"/>
                  </a:lnSpc>
                </a:pPr>
                <a:r>
                  <a:rPr lang="en-US" sz="4000" dirty="0" smtClean="0"/>
                  <a:t>Durability parameters </a:t>
                </a:r>
                <a14:m>
                  <m:oMath xmlns:m="http://schemas.openxmlformats.org/officeDocument/2006/math">
                    <m:r>
                      <a:rPr lang="en-US" sz="4000" b="0" i="1" smtClean="0">
                        <a:latin typeface="Cambria Math" panose="02040503050406030204" pitchFamily="18" charset="0"/>
                      </a:rPr>
                      <m:t>𝐾</m:t>
                    </m:r>
                  </m:oMath>
                </a14:m>
                <a:r>
                  <a:rPr lang="en-US" sz="4000" dirty="0" smtClean="0"/>
                  <a:t> and </a:t>
                </a:r>
                <a14:m>
                  <m:oMath xmlns:m="http://schemas.openxmlformats.org/officeDocument/2006/math">
                    <m:r>
                      <a:rPr lang="en-US" sz="4000" b="0" i="1" smtClean="0">
                        <a:latin typeface="Cambria Math" panose="02040503050406030204" pitchFamily="18" charset="0"/>
                      </a:rPr>
                      <m:t>𝑏</m:t>
                    </m:r>
                  </m:oMath>
                </a14:m>
                <a:endParaRPr lang="en-US" sz="4000" dirty="0" smtClean="0"/>
              </a:p>
            </p:txBody>
          </p:sp>
        </mc:Choice>
        <mc:Fallback xmlns="">
          <p:sp>
            <p:nvSpPr>
              <p:cNvPr id="5" name="Title 1"/>
              <p:cNvSpPr txBox="1">
                <a:spLocks noRot="1" noChangeAspect="1" noMove="1" noResize="1" noEditPoints="1" noAdjustHandles="1" noChangeArrowheads="1" noChangeShapeType="1" noTextEdit="1"/>
              </p:cNvSpPr>
              <p:nvPr/>
            </p:nvSpPr>
            <p:spPr>
              <a:xfrm>
                <a:off x="0" y="0"/>
                <a:ext cx="12192000" cy="1609344"/>
              </a:xfrm>
              <a:prstGeom prst="rect">
                <a:avLst/>
              </a:prstGeom>
              <a:blipFill rotWithShape="0">
                <a:blip r:embed="rId4"/>
                <a:stretch>
                  <a:fillRect/>
                </a:stretch>
              </a:blipFill>
            </p:spPr>
            <p:txBody>
              <a:bodyPr/>
              <a:lstStyle/>
              <a:p>
                <a:r>
                  <a:rPr lang="en-US">
                    <a:noFill/>
                  </a:rPr>
                  <a:t> </a:t>
                </a:r>
              </a:p>
            </p:txBody>
          </p:sp>
        </mc:Fallback>
      </mc:AlternateContent>
      <p:sp>
        <p:nvSpPr>
          <p:cNvPr id="20" name="Oval 19">
            <a:hlinkClick r:id="rId5" action="ppaction://hlinksldjump"/>
          </p:cNvPr>
          <p:cNvSpPr/>
          <p:nvPr/>
        </p:nvSpPr>
        <p:spPr>
          <a:xfrm>
            <a:off x="11433194" y="12133"/>
            <a:ext cx="479098" cy="47909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2" name="Rectangle 21"/>
          <p:cNvSpPr/>
          <p:nvPr/>
        </p:nvSpPr>
        <p:spPr>
          <a:xfrm>
            <a:off x="204439" y="4252362"/>
            <a:ext cx="403411" cy="25002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18708" y="2224872"/>
            <a:ext cx="2127505" cy="1077218"/>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panose="02040503050406030204" pitchFamily="18" charset="0"/>
                <a:cs typeface="Times New Roman" panose="02020603050405020304" pitchFamily="18" charset="0"/>
              </a:rPr>
              <a:t>We have,</a:t>
            </a:r>
          </a:p>
          <a:p>
            <a:pPr algn="just">
              <a:lnSpc>
                <a:spcPct val="15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Belt Section: </a:t>
            </a:r>
            <a:r>
              <a:rPr lang="en-US" dirty="0" smtClean="0">
                <a:solidFill>
                  <a:srgbClr val="FF0000"/>
                </a:solidFill>
                <a:latin typeface="Cambria" panose="02040503050406030204" pitchFamily="18" charset="0"/>
                <a:cs typeface="Times New Roman" panose="02020603050405020304" pitchFamily="18" charset="0"/>
              </a:rPr>
              <a:t>D8250</a:t>
            </a:r>
          </a:p>
        </p:txBody>
      </p:sp>
      <p:sp>
        <p:nvSpPr>
          <p:cNvPr id="12" name="Rectangle 11"/>
          <p:cNvSpPr/>
          <p:nvPr/>
        </p:nvSpPr>
        <p:spPr>
          <a:xfrm>
            <a:off x="1156632" y="4252362"/>
            <a:ext cx="672167" cy="25002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218708" y="3717561"/>
                <a:ext cx="1356718" cy="1569660"/>
              </a:xfrm>
              <a:prstGeom prst="rect">
                <a:avLst/>
              </a:prstGeom>
            </p:spPr>
            <p:txBody>
              <a:bodyPr wrap="none">
                <a:spAutoFit/>
              </a:bodyPr>
              <a:lstStyle/>
              <a:p>
                <a:pPr algn="just">
                  <a:lnSpc>
                    <a:spcPct val="150000"/>
                  </a:lnSpc>
                  <a:spcBef>
                    <a:spcPts val="600"/>
                  </a:spcBef>
                  <a:spcAft>
                    <a:spcPts val="600"/>
                  </a:spcAft>
                </a:pPr>
                <a:r>
                  <a:rPr lang="en-US" dirty="0" smtClean="0">
                    <a:solidFill>
                      <a:srgbClr val="0070C0"/>
                    </a:solidFill>
                    <a:latin typeface="Cambria Math" panose="02040503050406030204" pitchFamily="18" charset="0"/>
                    <a:cs typeface="Times New Roman" panose="02020603050405020304" pitchFamily="18" charset="0"/>
                  </a:rPr>
                  <a:t>From Table</a:t>
                </a:r>
                <a:endParaRPr lang="en-US" b="0" dirty="0" smtClean="0">
                  <a:solidFill>
                    <a:srgbClr val="0070C0"/>
                  </a:solidFill>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𝐾</m:t>
                      </m:r>
                      <m:r>
                        <a:rPr lang="en-US" b="0" i="1" smtClean="0">
                          <a:solidFill>
                            <a:schemeClr val="tx1"/>
                          </a:solidFill>
                          <a:latin typeface="Cambria Math" panose="02040503050406030204" pitchFamily="18" charset="0"/>
                          <a:cs typeface="Times New Roman" panose="02020603050405020304" pitchFamily="18" charset="0"/>
                        </a:rPr>
                        <m:t>=18726</m:t>
                      </m:r>
                    </m:oMath>
                  </m:oMathPara>
                </a14:m>
                <a:endParaRPr lang="en-US" b="0" dirty="0" smtClean="0">
                  <a:solidFill>
                    <a:srgbClr val="FF000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𝑏</m:t>
                      </m:r>
                      <m:r>
                        <a:rPr lang="en-US" b="0" i="1" smtClean="0">
                          <a:solidFill>
                            <a:schemeClr val="tx1"/>
                          </a:solidFill>
                          <a:latin typeface="Cambria Math" panose="02040503050406030204" pitchFamily="18" charset="0"/>
                          <a:cs typeface="Times New Roman" panose="02020603050405020304" pitchFamily="18" charset="0"/>
                        </a:rPr>
                        <m:t>=11.105</m:t>
                      </m:r>
                    </m:oMath>
                  </m:oMathPara>
                </a14:m>
                <a:endParaRPr lang="en-US" dirty="0" smtClean="0">
                  <a:solidFill>
                    <a:srgbClr val="FF0000"/>
                  </a:solidFill>
                  <a:latin typeface="Cambria" panose="020405030504060302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218708" y="3717561"/>
                <a:ext cx="1356718" cy="1569660"/>
              </a:xfrm>
              <a:prstGeom prst="rect">
                <a:avLst/>
              </a:prstGeom>
              <a:blipFill rotWithShape="0">
                <a:blip r:embed="rId6"/>
                <a:stretch>
                  <a:fillRect l="-3587"/>
                </a:stretch>
              </a:blipFill>
            </p:spPr>
            <p:txBody>
              <a:bodyPr/>
              <a:lstStyle/>
              <a:p>
                <a:r>
                  <a:rPr lang="en-US">
                    <a:noFill/>
                  </a:rPr>
                  <a:t> </a:t>
                </a:r>
              </a:p>
            </p:txBody>
          </p:sp>
        </mc:Fallback>
      </mc:AlternateContent>
      <p:sp>
        <p:nvSpPr>
          <p:cNvPr id="14" name="Rectangle 13"/>
          <p:cNvSpPr/>
          <p:nvPr/>
        </p:nvSpPr>
        <p:spPr>
          <a:xfrm>
            <a:off x="2163526" y="4252362"/>
            <a:ext cx="552779" cy="250029"/>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00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left)">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left)">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wipe(left)">
                                      <p:cBhvr>
                                        <p:cTn id="37" dur="500"/>
                                        <p:tgtEl>
                                          <p:spTgt spid="1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down)">
                                      <p:cBhvr>
                                        <p:cTn id="4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build="p"/>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33</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50000"/>
              </a:lnSpc>
            </a:pPr>
            <a:r>
              <a:rPr lang="en-US" sz="4000" dirty="0" smtClean="0"/>
              <a:t>Design of V-belt</a:t>
            </a:r>
          </a:p>
          <a:p>
            <a:pPr algn="ctr">
              <a:lnSpc>
                <a:spcPct val="150000"/>
              </a:lnSpc>
            </a:pPr>
            <a:r>
              <a:rPr lang="en-US" sz="2800" dirty="0" smtClean="0">
                <a:solidFill>
                  <a:srgbClr val="FF0000"/>
                </a:solidFill>
              </a:rPr>
              <a:t>Step-6: Belt-Life in Hours</a:t>
            </a:r>
            <a:endParaRPr lang="en-US" sz="2800" dirty="0">
              <a:solidFill>
                <a:srgbClr val="FF0000"/>
              </a:solidFill>
            </a:endParaRPr>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4476422" y="2046983"/>
                <a:ext cx="3239156" cy="3900170"/>
              </a:xfrm>
              <a:prstGeom prst="rect">
                <a:avLst/>
              </a:prstGeom>
            </p:spPr>
            <p:txBody>
              <a:bodyPr wrap="none">
                <a:spAutoFit/>
              </a:bodyPr>
              <a:lstStyle/>
              <a:p>
                <a:pPr algn="just">
                  <a:lnSpc>
                    <a:spcPct val="200000"/>
                  </a:lnSpc>
                  <a:spcBef>
                    <a:spcPts val="600"/>
                  </a:spcBef>
                  <a:spcAft>
                    <a:spcPts val="600"/>
                  </a:spcAft>
                </a:pPr>
                <a:r>
                  <a:rPr lang="en-US" b="1" u="sng" dirty="0" smtClean="0">
                    <a:solidFill>
                      <a:srgbClr val="0070C0"/>
                    </a:solidFill>
                    <a:latin typeface="Cambria" panose="02040503050406030204" pitchFamily="18" charset="0"/>
                    <a:cs typeface="Times New Roman" panose="02020603050405020304" pitchFamily="18" charset="0"/>
                  </a:rPr>
                  <a:t>Belt life in hours, t:</a:t>
                </a:r>
              </a:p>
              <a:p>
                <a:pPr algn="just">
                  <a:lnSpc>
                    <a:spcPct val="200000"/>
                  </a:lnSpc>
                  <a:spcBef>
                    <a:spcPts val="600"/>
                  </a:spcBef>
                  <a:spcAft>
                    <a:spcPts val="600"/>
                  </a:spcAft>
                </a:pPr>
                <a:r>
                  <a:rPr lang="en-US" dirty="0" smtClean="0">
                    <a:solidFill>
                      <a:schemeClr val="tx1"/>
                    </a:solidFill>
                    <a:latin typeface="Cambria" panose="02040503050406030204" pitchFamily="18" charset="0"/>
                    <a:cs typeface="Times New Roman" panose="02020603050405020304" pitchFamily="18" charset="0"/>
                  </a:rPr>
                  <a:t>Since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𝑁</m:t>
                        </m:r>
                      </m:e>
                      <m:sub>
                        <m:r>
                          <a:rPr lang="en-US" b="0" i="1" smtClean="0">
                            <a:solidFill>
                              <a:schemeClr val="tx1"/>
                            </a:solidFill>
                            <a:latin typeface="Cambria Math" panose="02040503050406030204" pitchFamily="18" charset="0"/>
                            <a:cs typeface="Times New Roman" panose="02020603050405020304" pitchFamily="18" charset="0"/>
                          </a:rPr>
                          <m:t>𝑝</m:t>
                        </m:r>
                      </m:sub>
                    </m:sSub>
                    <m:r>
                      <a:rPr lang="en-US" b="0" i="1" smtClean="0">
                        <a:solidFill>
                          <a:schemeClr val="tx1"/>
                        </a:solidFill>
                        <a:latin typeface="Cambria Math" panose="02040503050406030204" pitchFamily="18" charset="0"/>
                        <a:cs typeface="Times New Roman" panose="02020603050405020304" pitchFamily="18" charset="0"/>
                      </a:rPr>
                      <m:t>&gt;1</m:t>
                    </m:r>
                    <m:sSup>
                      <m:sSupPr>
                        <m:ctrlPr>
                          <a:rPr lang="en-US"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0</m:t>
                        </m:r>
                      </m:e>
                      <m:sup>
                        <m:r>
                          <a:rPr lang="en-US" b="0" i="1" smtClean="0">
                            <a:solidFill>
                              <a:schemeClr val="tx1"/>
                            </a:solidFill>
                            <a:latin typeface="Cambria Math" panose="02040503050406030204" pitchFamily="18" charset="0"/>
                            <a:cs typeface="Times New Roman" panose="02020603050405020304" pitchFamily="18" charset="0"/>
                          </a:rPr>
                          <m:t>9</m:t>
                        </m:r>
                      </m:sup>
                    </m:sSup>
                    <m:r>
                      <a:rPr lang="en-US" b="0" i="0" smtClean="0">
                        <a:solidFill>
                          <a:schemeClr val="tx1"/>
                        </a:solidFill>
                        <a:latin typeface="Cambria Math" panose="02040503050406030204" pitchFamily="18" charset="0"/>
                        <a:cs typeface="Times New Roman" panose="02020603050405020304" pitchFamily="18" charset="0"/>
                      </a:rPr>
                      <m:t>,</m:t>
                    </m:r>
                  </m:oMath>
                </a14:m>
                <a:r>
                  <a:rPr lang="en-US" dirty="0" smtClean="0">
                    <a:solidFill>
                      <a:schemeClr val="tx1"/>
                    </a:solidFill>
                    <a:latin typeface="Cambria" panose="02040503050406030204" pitchFamily="18" charset="0"/>
                    <a:cs typeface="Times New Roman" panose="02020603050405020304" pitchFamily="18" charset="0"/>
                  </a:rPr>
                  <a:t> So </a:t>
                </a: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𝑁</m:t>
                        </m:r>
                      </m:e>
                      <m:sub>
                        <m:r>
                          <a:rPr lang="en-US" b="0" i="1" smtClean="0">
                            <a:solidFill>
                              <a:schemeClr val="tx1"/>
                            </a:solidFill>
                            <a:latin typeface="Cambria Math" panose="02040503050406030204" pitchFamily="18" charset="0"/>
                            <a:cs typeface="Times New Roman" panose="02020603050405020304" pitchFamily="18" charset="0"/>
                          </a:rPr>
                          <m:t>𝑝</m:t>
                        </m:r>
                      </m:sub>
                    </m:sSub>
                    <m:r>
                      <a:rPr lang="en-US" b="0" i="1" smtClean="0">
                        <a:solidFill>
                          <a:schemeClr val="tx1"/>
                        </a:solidFill>
                        <a:latin typeface="Cambria Math" panose="02040503050406030204" pitchFamily="18" charset="0"/>
                        <a:cs typeface="Times New Roman" panose="02020603050405020304" pitchFamily="18" charset="0"/>
                      </a:rPr>
                      <m:t>=1</m:t>
                    </m:r>
                    <m:sSup>
                      <m:sSupPr>
                        <m:ctrlPr>
                          <a:rPr lang="en-US"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0</m:t>
                        </m:r>
                      </m:e>
                      <m:sup>
                        <m:r>
                          <a:rPr lang="en-US" b="0" i="1" smtClean="0">
                            <a:solidFill>
                              <a:schemeClr val="tx1"/>
                            </a:solidFill>
                            <a:latin typeface="Cambria Math" panose="02040503050406030204" pitchFamily="18" charset="0"/>
                            <a:cs typeface="Times New Roman" panose="02020603050405020304" pitchFamily="18" charset="0"/>
                          </a:rPr>
                          <m:t>9</m:t>
                        </m:r>
                      </m:sup>
                    </m:sSup>
                  </m:oMath>
                </a14:m>
                <a:r>
                  <a:rPr lang="en-US" dirty="0" smtClean="0">
                    <a:solidFill>
                      <a:schemeClr val="tx1"/>
                    </a:solidFill>
                    <a:latin typeface="Cambria" panose="02040503050406030204" pitchFamily="18" charset="0"/>
                    <a:cs typeface="Times New Roman" panose="02020603050405020304" pitchFamily="18" charset="0"/>
                  </a:rPr>
                  <a:t>.</a:t>
                </a:r>
              </a:p>
              <a:p>
                <a:pPr algn="just">
                  <a:lnSpc>
                    <a:spcPct val="200000"/>
                  </a:lnSpc>
                  <a:spcBef>
                    <a:spcPts val="600"/>
                  </a:spcBef>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𝑡</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f>
                        <m:f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sSub>
                            <m:sSub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num>
                        <m:den>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3600</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dirty="0" smtClean="0">
                  <a:solidFill>
                    <a:schemeClr val="tx1"/>
                  </a:solidFill>
                  <a:latin typeface="Cambria" panose="02040503050406030204" pitchFamily="18" charset="0"/>
                  <a:cs typeface="Times New Roman" panose="02020603050405020304" pitchFamily="18" charset="0"/>
                </a:endParaRPr>
              </a:p>
              <a:p>
                <a:pPr algn="just">
                  <a:lnSpc>
                    <a:spcPct val="200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ea typeface="Cambria Math" panose="02040503050406030204" pitchFamily="18" charset="0"/>
                          <a:cs typeface="Times New Roman" panose="02020603050405020304" pitchFamily="18" charset="0"/>
                        </a:rPr>
                        <m:t>&gt;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9</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8.332)</m:t>
                          </m:r>
                        </m:num>
                        <m:den>
                          <m:r>
                            <a:rPr lang="en-US" i="1">
                              <a:latin typeface="Cambria Math" panose="02040503050406030204" pitchFamily="18" charset="0"/>
                              <a:ea typeface="Cambria Math" panose="02040503050406030204" pitchFamily="18" charset="0"/>
                              <a:cs typeface="Times New Roman" panose="02020603050405020304" pitchFamily="18" charset="0"/>
                            </a:rPr>
                            <m:t>3600</m:t>
                          </m:r>
                          <m:r>
                            <a:rPr lang="en-US" b="0" i="1" smtClean="0">
                              <a:latin typeface="Cambria Math" panose="02040503050406030204" pitchFamily="18" charset="0"/>
                              <a:ea typeface="Cambria Math" panose="02040503050406030204" pitchFamily="18" charset="0"/>
                              <a:cs typeface="Times New Roman" panose="02020603050405020304" pitchFamily="18" charset="0"/>
                            </a:rPr>
                            <m:t>(13.61)</m:t>
                          </m:r>
                        </m:den>
                      </m:f>
                      <m:r>
                        <a:rPr lang="en-US" b="0" i="0" smtClean="0">
                          <a:latin typeface="Cambria Math" panose="02040503050406030204" pitchFamily="18" charset="0"/>
                          <a:ea typeface="Cambria Math" panose="02040503050406030204" pitchFamily="18" charset="0"/>
                          <a:cs typeface="Times New Roman" panose="02020603050405020304" pitchFamily="18" charset="0"/>
                        </a:rPr>
                        <m:t>=</m:t>
                      </m:r>
                      <m:r>
                        <a:rPr lang="en-US"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170055 </m:t>
                      </m:r>
                      <m:r>
                        <m:rPr>
                          <m:sty m:val="p"/>
                        </m:rPr>
                        <a:rPr lang="en-US"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h</m:t>
                      </m:r>
                    </m:oMath>
                  </m:oMathPara>
                </a14:m>
                <a:endParaRPr lang="en-US" dirty="0" smtClean="0">
                  <a:solidFill>
                    <a:schemeClr val="tx1"/>
                  </a:solidFill>
                  <a:latin typeface="Cambria" panose="020405030504060302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476422" y="2046983"/>
                <a:ext cx="3239156" cy="3900170"/>
              </a:xfrm>
              <a:prstGeom prst="rect">
                <a:avLst/>
              </a:prstGeom>
              <a:blipFill rotWithShape="0">
                <a:blip r:embed="rId3"/>
                <a:stretch>
                  <a:fillRect l="-1504"/>
                </a:stretch>
              </a:blipFill>
            </p:spPr>
            <p:txBody>
              <a:bodyPr/>
              <a:lstStyle/>
              <a:p>
                <a:r>
                  <a:rPr lang="en-US">
                    <a:noFill/>
                  </a:rPr>
                  <a:t> </a:t>
                </a:r>
              </a:p>
            </p:txBody>
          </p:sp>
        </mc:Fallback>
      </mc:AlternateContent>
    </p:spTree>
    <p:extLst>
      <p:ext uri="{BB962C8B-B14F-4D97-AF65-F5344CB8AC3E}">
        <p14:creationId xmlns:p14="http://schemas.microsoft.com/office/powerpoint/2010/main" val="11107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51228-77DD-4201-A999-04B140BD5692}" type="slidenum">
              <a:rPr lang="en-US" smtClean="0"/>
              <a:t>34</a:t>
            </a:fld>
            <a:endParaRPr lang="en-US"/>
          </a:p>
        </p:txBody>
      </p:sp>
      <p:sp>
        <p:nvSpPr>
          <p:cNvPr id="3" name="TextBox 2"/>
          <p:cNvSpPr txBox="1"/>
          <p:nvPr/>
        </p:nvSpPr>
        <p:spPr>
          <a:xfrm>
            <a:off x="3043081" y="2767281"/>
            <a:ext cx="6105839" cy="1323439"/>
          </a:xfrm>
          <a:prstGeom prst="rect">
            <a:avLst/>
          </a:prstGeom>
          <a:noFill/>
        </p:spPr>
        <p:txBody>
          <a:bodyPr wrap="none" rtlCol="0">
            <a:spAutoFit/>
          </a:bodyPr>
          <a:lstStyle/>
          <a:p>
            <a:r>
              <a:rPr lang="en-US" sz="8000" dirty="0" smtClean="0"/>
              <a:t>THANK  YOU</a:t>
            </a:r>
            <a:endParaRPr lang="en-US" sz="8000" dirty="0"/>
          </a:p>
        </p:txBody>
      </p:sp>
    </p:spTree>
    <p:extLst>
      <p:ext uri="{BB962C8B-B14F-4D97-AF65-F5344CB8AC3E}">
        <p14:creationId xmlns:p14="http://schemas.microsoft.com/office/powerpoint/2010/main" val="205499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4</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SOLUTION_First part</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p:sp>
        <p:nvSpPr>
          <p:cNvPr id="7" name="TextBox 6"/>
          <p:cNvSpPr txBox="1"/>
          <p:nvPr/>
        </p:nvSpPr>
        <p:spPr>
          <a:xfrm>
            <a:off x="7519916" y="1609344"/>
            <a:ext cx="4672085" cy="1754326"/>
          </a:xfrm>
          <a:prstGeom prst="rect">
            <a:avLst/>
          </a:prstGeom>
          <a:noFill/>
        </p:spPr>
        <p:txBody>
          <a:bodyPr wrap="square" rtlCol="0">
            <a:spAutoFit/>
          </a:bodyPr>
          <a:lstStyle/>
          <a:p>
            <a:pPr>
              <a:lnSpc>
                <a:spcPct val="150000"/>
              </a:lnSpc>
            </a:pPr>
            <a:r>
              <a:rPr lang="en-US" i="1" dirty="0" smtClean="0">
                <a:solidFill>
                  <a:srgbClr val="0070C0"/>
                </a:solidFill>
                <a:latin typeface="Cambria" panose="02040503050406030204" pitchFamily="18" charset="0"/>
              </a:rPr>
              <a:t>We have,</a:t>
            </a:r>
          </a:p>
          <a:p>
            <a:pPr>
              <a:lnSpc>
                <a:spcPct val="150000"/>
              </a:lnSpc>
            </a:pPr>
            <a:r>
              <a:rPr lang="en-US" i="1" dirty="0" smtClean="0">
                <a:latin typeface="Cambria" panose="02040503050406030204" pitchFamily="18" charset="0"/>
              </a:rPr>
              <a:t>d = diameter of driving pulley =</a:t>
            </a:r>
            <a:r>
              <a:rPr lang="en-US" i="1" dirty="0" smtClean="0">
                <a:solidFill>
                  <a:srgbClr val="0070C0"/>
                </a:solidFill>
                <a:latin typeface="Cambria" panose="02040503050406030204" pitchFamily="18" charset="0"/>
              </a:rPr>
              <a:t> </a:t>
            </a:r>
            <a:r>
              <a:rPr lang="en-US" i="1" dirty="0" smtClean="0">
                <a:solidFill>
                  <a:srgbClr val="FF0000"/>
                </a:solidFill>
                <a:latin typeface="Cambria" panose="02040503050406030204" pitchFamily="18" charset="0"/>
              </a:rPr>
              <a:t>0.15 m</a:t>
            </a:r>
          </a:p>
          <a:p>
            <a:pPr>
              <a:lnSpc>
                <a:spcPct val="150000"/>
              </a:lnSpc>
            </a:pPr>
            <a:r>
              <a:rPr lang="en-US" i="1" dirty="0">
                <a:latin typeface="Cambria" panose="02040503050406030204" pitchFamily="18" charset="0"/>
              </a:rPr>
              <a:t>N = speed of driving pulley = </a:t>
            </a:r>
            <a:r>
              <a:rPr lang="en-US" i="1" dirty="0" smtClean="0">
                <a:solidFill>
                  <a:srgbClr val="FF0000"/>
                </a:solidFill>
                <a:latin typeface="Cambria" panose="02040503050406030204" pitchFamily="18" charset="0"/>
              </a:rPr>
              <a:t>2000 rpm</a:t>
            </a:r>
          </a:p>
          <a:p>
            <a:pPr>
              <a:lnSpc>
                <a:spcPct val="150000"/>
              </a:lnSpc>
            </a:pPr>
            <a:endParaRPr lang="en-US" i="1" dirty="0">
              <a:solidFill>
                <a:srgbClr val="FF000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2273" y="1609344"/>
                <a:ext cx="2454324" cy="1708160"/>
              </a:xfrm>
              <a:prstGeom prst="rect">
                <a:avLst/>
              </a:prstGeom>
              <a:noFill/>
            </p:spPr>
            <p:txBody>
              <a:bodyPr wrap="square" rtlCol="0">
                <a:spAutoFit/>
              </a:bodyPr>
              <a:lstStyle/>
              <a:p>
                <a:pPr algn="just">
                  <a:lnSpc>
                    <a:spcPct val="150000"/>
                  </a:lnSpc>
                  <a:spcBef>
                    <a:spcPts val="600"/>
                  </a:spcBef>
                  <a:spcAft>
                    <a:spcPts val="600"/>
                  </a:spcAft>
                </a:pPr>
                <a:r>
                  <a:rPr lang="en-US" sz="2000" b="1" dirty="0">
                    <a:solidFill>
                      <a:srgbClr val="0070C0"/>
                    </a:solidFill>
                    <a:latin typeface="Cambria" panose="02040503050406030204" pitchFamily="18" charset="0"/>
                    <a:cs typeface="Times New Roman" panose="02020603050405020304" pitchFamily="18" charset="0"/>
                  </a:rPr>
                  <a:t>Velocity of </a:t>
                </a:r>
                <a:r>
                  <a:rPr lang="en-US" sz="2000" b="1" dirty="0" smtClean="0">
                    <a:solidFill>
                      <a:srgbClr val="0070C0"/>
                    </a:solidFill>
                    <a:latin typeface="Cambria" panose="02040503050406030204" pitchFamily="18" charset="0"/>
                    <a:cs typeface="Times New Roman" panose="02020603050405020304" pitchFamily="18" charset="0"/>
                  </a:rPr>
                  <a:t>belt, V</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Times New Roman" panose="02020603050405020304" pitchFamily="18" charset="0"/>
                        </a:rPr>
                        <m:t>𝑉</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𝜋</m:t>
                      </m:r>
                      <m:r>
                        <a:rPr lang="en-US" sz="2000" i="1">
                          <a:latin typeface="Cambria Math" panose="02040503050406030204" pitchFamily="18" charset="0"/>
                          <a:cs typeface="Times New Roman" panose="02020603050405020304" pitchFamily="18" charset="0"/>
                        </a:rPr>
                        <m:t>𝑑𝑁</m:t>
                      </m:r>
                    </m:oMath>
                  </m:oMathPara>
                </a14:m>
                <a:endParaRPr lang="en-US" sz="2000" dirty="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dirty="0">
                    <a:latin typeface="Cambria"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m:t>
                    </m:r>
                    <m:r>
                      <a:rPr lang="en-US" sz="2000" i="1">
                        <a:solidFill>
                          <a:srgbClr val="FF0000"/>
                        </a:solidFill>
                        <a:latin typeface="Cambria Math" panose="02040503050406030204" pitchFamily="18" charset="0"/>
                        <a:cs typeface="Times New Roman" panose="02020603050405020304" pitchFamily="18" charset="0"/>
                      </a:rPr>
                      <m:t>15.7 </m:t>
                    </m:r>
                    <m:r>
                      <a:rPr lang="en-US" sz="2000" i="1">
                        <a:solidFill>
                          <a:srgbClr val="FF0000"/>
                        </a:solidFill>
                        <a:latin typeface="Cambria Math" panose="02040503050406030204" pitchFamily="18" charset="0"/>
                        <a:cs typeface="Times New Roman" panose="02020603050405020304" pitchFamily="18" charset="0"/>
                      </a:rPr>
                      <m:t>𝑚</m:t>
                    </m:r>
                    <m:r>
                      <a:rPr lang="en-US" sz="2000" i="1">
                        <a:solidFill>
                          <a:srgbClr val="FF0000"/>
                        </a:solidFill>
                        <a:latin typeface="Cambria Math" panose="02040503050406030204" pitchFamily="18" charset="0"/>
                        <a:cs typeface="Times New Roman" panose="02020603050405020304" pitchFamily="18" charset="0"/>
                      </a:rPr>
                      <m:t>/</m:t>
                    </m:r>
                    <m:r>
                      <a:rPr lang="en-US" sz="2000" i="1">
                        <a:solidFill>
                          <a:srgbClr val="FF0000"/>
                        </a:solidFill>
                        <a:latin typeface="Cambria Math" panose="02040503050406030204" pitchFamily="18" charset="0"/>
                        <a:cs typeface="Times New Roman" panose="02020603050405020304" pitchFamily="18" charset="0"/>
                      </a:rPr>
                      <m:t>𝑠</m:t>
                    </m:r>
                  </m:oMath>
                </a14:m>
                <a:r>
                  <a:rPr lang="en-US" sz="2000" dirty="0">
                    <a:solidFill>
                      <a:srgbClr val="FF0000"/>
                    </a:solidFill>
                    <a:latin typeface="Cambria" panose="02040503050406030204" pitchFamily="18" charset="0"/>
                    <a:cs typeface="Times New Roman" panose="02020603050405020304" pitchFamily="18" charset="0"/>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2273" y="1609344"/>
                <a:ext cx="2454324" cy="1708160"/>
              </a:xfrm>
              <a:prstGeom prst="rect">
                <a:avLst/>
              </a:prstGeom>
              <a:blipFill rotWithShape="0">
                <a:blip r:embed="rId3"/>
                <a:stretch>
                  <a:fillRect l="-2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72" y="3615565"/>
                <a:ext cx="3969227" cy="1708160"/>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Weight per unit length of belt, </a:t>
                </a:r>
                <a14:m>
                  <m:oMath xmlns:m="http://schemas.openxmlformats.org/officeDocument/2006/math">
                    <m:r>
                      <a:rPr lang="en-US" sz="20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𝝎</m:t>
                    </m:r>
                  </m:oMath>
                </a14:m>
                <a:endParaRPr lang="en-US" sz="2000" b="1" dirty="0" smtClean="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𝜔</m:t>
                      </m:r>
                      <m:r>
                        <a:rPr lang="en-US" sz="2000" b="0" i="1" smtClean="0">
                          <a:solidFill>
                            <a:schemeClr val="tx1"/>
                          </a:solidFill>
                          <a:latin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cs typeface="Times New Roman" panose="02020603050405020304" pitchFamily="18" charset="0"/>
                        </a:rPr>
                        <m:t>𝛾</m:t>
                      </m:r>
                      <m:r>
                        <a:rPr lang="en-US" sz="2000" b="0" i="1" smtClean="0">
                          <a:solidFill>
                            <a:schemeClr val="tx1"/>
                          </a:solidFill>
                          <a:latin typeface="Cambria Math" panose="02040503050406030204" pitchFamily="18" charset="0"/>
                          <a:cs typeface="Times New Roman" panose="02020603050405020304" pitchFamily="18" charset="0"/>
                        </a:rPr>
                        <m:t>𝑏𝑡</m:t>
                      </m:r>
                    </m:oMath>
                  </m:oMathPara>
                </a14:m>
                <a:endParaRPr lang="en-US" sz="2000" dirty="0" smtClean="0">
                  <a:solidFill>
                    <a:schemeClr val="tx1"/>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     =</m:t>
                      </m:r>
                      <m:r>
                        <a:rPr lang="en-US" sz="2000" b="0" i="1" smtClean="0">
                          <a:solidFill>
                            <a:srgbClr val="FF0000"/>
                          </a:solidFill>
                          <a:latin typeface="Cambria Math" panose="02040503050406030204" pitchFamily="18" charset="0"/>
                          <a:cs typeface="Times New Roman" panose="02020603050405020304" pitchFamily="18" charset="0"/>
                        </a:rPr>
                        <m:t>11.42 </m:t>
                      </m:r>
                      <m:r>
                        <a:rPr lang="en-US" sz="2000" b="0" i="1" smtClean="0">
                          <a:solidFill>
                            <a:srgbClr val="FF0000"/>
                          </a:solidFill>
                          <a:latin typeface="Cambria Math" panose="02040503050406030204" pitchFamily="18" charset="0"/>
                          <a:cs typeface="Times New Roman" panose="02020603050405020304" pitchFamily="18" charset="0"/>
                        </a:rPr>
                        <m:t>𝑁</m:t>
                      </m:r>
                      <m:r>
                        <a:rPr lang="en-US" sz="2000" b="0" i="1" smtClean="0">
                          <a:solidFill>
                            <a:srgbClr val="FF0000"/>
                          </a:solidFill>
                          <a:latin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cs typeface="Times New Roman" panose="02020603050405020304" pitchFamily="18" charset="0"/>
                        </a:rPr>
                        <m:t>𝑚</m:t>
                      </m:r>
                    </m:oMath>
                  </m:oMathPara>
                </a14:m>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72" y="3615565"/>
                <a:ext cx="3969227" cy="1708160"/>
              </a:xfrm>
              <a:prstGeom prst="rect">
                <a:avLst/>
              </a:prstGeom>
              <a:blipFill rotWithShape="0">
                <a:blip r:embed="rId4"/>
                <a:stretch>
                  <a:fillRect l="-15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519916" y="3615565"/>
                <a:ext cx="4672085" cy="2169825"/>
              </a:xfrm>
              <a:prstGeom prst="rect">
                <a:avLst/>
              </a:prstGeom>
              <a:noFill/>
            </p:spPr>
            <p:txBody>
              <a:bodyPr wrap="square" rtlCol="0">
                <a:spAutoFit/>
              </a:bodyPr>
              <a:lstStyle/>
              <a:p>
                <a:pPr>
                  <a:lnSpc>
                    <a:spcPct val="150000"/>
                  </a:lnSpc>
                </a:pPr>
                <a:r>
                  <a:rPr lang="en-US" i="1" dirty="0" smtClean="0">
                    <a:solidFill>
                      <a:srgbClr val="0070C0"/>
                    </a:solidFill>
                    <a:latin typeface="Cambria" panose="02040503050406030204" pitchFamily="18" charset="0"/>
                  </a:rPr>
                  <a:t>We have,</a:t>
                </a:r>
              </a:p>
              <a:p>
                <a:pPr>
                  <a:lnSpc>
                    <a:spcPct val="150000"/>
                  </a:lnSpc>
                </a:pPr>
                <a:r>
                  <a:rPr lang="en-US" i="1" dirty="0" smtClean="0">
                    <a:latin typeface="Cambria" panose="02040503050406030204" pitchFamily="18" charset="0"/>
                  </a:rPr>
                  <a:t>b = width of belt =</a:t>
                </a:r>
                <a:r>
                  <a:rPr lang="en-US" i="1" dirty="0" smtClean="0">
                    <a:solidFill>
                      <a:srgbClr val="0070C0"/>
                    </a:solidFill>
                    <a:latin typeface="Cambria" panose="02040503050406030204" pitchFamily="18" charset="0"/>
                  </a:rPr>
                  <a:t> </a:t>
                </a:r>
                <a:r>
                  <a:rPr lang="en-US" i="1" dirty="0" smtClean="0">
                    <a:solidFill>
                      <a:srgbClr val="FF0000"/>
                    </a:solidFill>
                    <a:latin typeface="Cambria" panose="02040503050406030204" pitchFamily="18" charset="0"/>
                  </a:rPr>
                  <a:t>0.15 m</a:t>
                </a:r>
              </a:p>
              <a:p>
                <a:pPr>
                  <a:lnSpc>
                    <a:spcPct val="150000"/>
                  </a:lnSpc>
                </a:pPr>
                <a:r>
                  <a:rPr lang="en-US" i="1" dirty="0" smtClean="0">
                    <a:latin typeface="Cambria" panose="02040503050406030204" pitchFamily="18" charset="0"/>
                  </a:rPr>
                  <a:t>t </a:t>
                </a:r>
                <a:r>
                  <a:rPr lang="en-US" i="1" dirty="0">
                    <a:latin typeface="Cambria" panose="02040503050406030204" pitchFamily="18" charset="0"/>
                  </a:rPr>
                  <a:t>= </a:t>
                </a:r>
                <a:r>
                  <a:rPr lang="en-US" i="1" dirty="0" smtClean="0">
                    <a:latin typeface="Cambria" panose="02040503050406030204" pitchFamily="18" charset="0"/>
                  </a:rPr>
                  <a:t>thickness of belt </a:t>
                </a:r>
                <a:r>
                  <a:rPr lang="en-US" i="1" dirty="0">
                    <a:latin typeface="Cambria" panose="02040503050406030204" pitchFamily="18" charset="0"/>
                  </a:rPr>
                  <a:t>= </a:t>
                </a:r>
                <a:r>
                  <a:rPr lang="en-US" i="1" dirty="0" smtClean="0">
                    <a:solidFill>
                      <a:srgbClr val="FF0000"/>
                    </a:solidFill>
                    <a:latin typeface="Cambria" panose="02040503050406030204" pitchFamily="18" charset="0"/>
                  </a:rPr>
                  <a:t>0.008 m</a:t>
                </a:r>
              </a:p>
              <a:p>
                <a:pPr>
                  <a:lnSpc>
                    <a:spcPct val="150000"/>
                  </a:lnSpc>
                </a:pPr>
                <a14:m>
                  <m:oMath xmlns:m="http://schemas.openxmlformats.org/officeDocument/2006/math">
                    <m:r>
                      <a:rPr lang="en-US" b="0" i="1" smtClean="0">
                        <a:solidFill>
                          <a:schemeClr val="tx1"/>
                        </a:solidFill>
                        <a:latin typeface="Cambria Math" panose="02040503050406030204" pitchFamily="18" charset="0"/>
                      </a:rPr>
                      <m:t>𝛾</m:t>
                    </m:r>
                  </m:oMath>
                </a14:m>
                <a:r>
                  <a:rPr lang="en-US" i="1" dirty="0" smtClean="0">
                    <a:solidFill>
                      <a:schemeClr val="tx1"/>
                    </a:solidFill>
                    <a:latin typeface="Cambria" panose="02040503050406030204" pitchFamily="18" charset="0"/>
                  </a:rPr>
                  <a:t> = weight density = </a:t>
                </a:r>
                <a14:m>
                  <m:oMath xmlns:m="http://schemas.openxmlformats.org/officeDocument/2006/math">
                    <m:r>
                      <a:rPr lang="en-US" b="0" i="1" smtClean="0">
                        <a:solidFill>
                          <a:schemeClr val="tx1"/>
                        </a:solidFill>
                        <a:latin typeface="Cambria Math" panose="02040503050406030204" pitchFamily="18" charset="0"/>
                      </a:rPr>
                      <m:t>970×9.81=</m:t>
                    </m:r>
                    <m:r>
                      <a:rPr lang="en-US" b="0" i="1" smtClean="0">
                        <a:solidFill>
                          <a:srgbClr val="FF0000"/>
                        </a:solidFill>
                        <a:latin typeface="Cambria Math" panose="02040503050406030204" pitchFamily="18" charset="0"/>
                      </a:rPr>
                      <m:t>9515 </m:t>
                    </m:r>
                    <m:r>
                      <a:rPr lang="en-US" b="0" i="1" smtClean="0">
                        <a:solidFill>
                          <a:srgbClr val="FF0000"/>
                        </a:solidFill>
                        <a:latin typeface="Cambria Math" panose="02040503050406030204" pitchFamily="18" charset="0"/>
                      </a:rPr>
                      <m:t>𝑁</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3</m:t>
                        </m:r>
                      </m:sup>
                    </m:sSup>
                  </m:oMath>
                </a14:m>
                <a:r>
                  <a:rPr lang="en-US" i="1" dirty="0" smtClean="0">
                    <a:solidFill>
                      <a:srgbClr val="FF0000"/>
                    </a:solidFill>
                    <a:latin typeface="Cambria" panose="02040503050406030204" pitchFamily="18" charset="0"/>
                  </a:rPr>
                  <a:t> </a:t>
                </a:r>
              </a:p>
              <a:p>
                <a:pPr>
                  <a:lnSpc>
                    <a:spcPct val="150000"/>
                  </a:lnSpc>
                </a:pPr>
                <a:endParaRPr lang="en-US" i="1" dirty="0">
                  <a:solidFill>
                    <a:srgbClr val="FF0000"/>
                  </a:solidFill>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19916" y="3615565"/>
                <a:ext cx="4672085" cy="2169825"/>
              </a:xfrm>
              <a:prstGeom prst="rect">
                <a:avLst/>
              </a:prstGeom>
              <a:blipFill rotWithShape="0">
                <a:blip r:embed="rId5"/>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3984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up)">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up)">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up)">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up)">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wipe(up)">
                                      <p:cBhvr>
                                        <p:cTn id="42" dur="500"/>
                                        <p:tgtEl>
                                          <p:spTgt spid="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wipe(up)">
                                      <p:cBhvr>
                                        <p:cTn id="47" dur="500"/>
                                        <p:tgtEl>
                                          <p:spTgt spid="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
                                            <p:txEl>
                                              <p:pRg st="1" end="1"/>
                                            </p:txEl>
                                          </p:spTgt>
                                        </p:tgtEl>
                                        <p:attrNameLst>
                                          <p:attrName>style.visibility</p:attrName>
                                        </p:attrNameLst>
                                      </p:cBhvr>
                                      <p:to>
                                        <p:strVal val="visible"/>
                                      </p:to>
                                    </p:set>
                                    <p:animEffect transition="in" filter="wipe(up)">
                                      <p:cBhvr>
                                        <p:cTn id="52" dur="500"/>
                                        <p:tgtEl>
                                          <p:spTgt spid="10">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
                                            <p:txEl>
                                              <p:pRg st="2" end="2"/>
                                            </p:txEl>
                                          </p:spTgt>
                                        </p:tgtEl>
                                        <p:attrNameLst>
                                          <p:attrName>style.visibility</p:attrName>
                                        </p:attrNameLst>
                                      </p:cBhvr>
                                      <p:to>
                                        <p:strVal val="visible"/>
                                      </p:to>
                                    </p:set>
                                    <p:animEffect transition="in" filter="wipe(up)">
                                      <p:cBhvr>
                                        <p:cTn id="57" dur="500"/>
                                        <p:tgtEl>
                                          <p:spTgt spid="1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0">
                                            <p:txEl>
                                              <p:pRg st="3" end="3"/>
                                            </p:txEl>
                                          </p:spTgt>
                                        </p:tgtEl>
                                        <p:attrNameLst>
                                          <p:attrName>style.visibility</p:attrName>
                                        </p:attrNameLst>
                                      </p:cBhvr>
                                      <p:to>
                                        <p:strVal val="visible"/>
                                      </p:to>
                                    </p:set>
                                    <p:animEffect transition="in" filter="wipe(up)">
                                      <p:cBhvr>
                                        <p:cTn id="62" dur="500"/>
                                        <p:tgtEl>
                                          <p:spTgt spid="10">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9">
                                            <p:txEl>
                                              <p:pRg st="2" end="2"/>
                                            </p:txEl>
                                          </p:spTgt>
                                        </p:tgtEl>
                                        <p:attrNameLst>
                                          <p:attrName>style.visibility</p:attrName>
                                        </p:attrNameLst>
                                      </p:cBhvr>
                                      <p:to>
                                        <p:strVal val="visible"/>
                                      </p:to>
                                    </p:set>
                                    <p:animEffect transition="in" filter="wipe(up)">
                                      <p:cBhvr>
                                        <p:cTn id="6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5</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SOLUTION_First part_Contd…</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2272" y="1609344"/>
                <a:ext cx="4829035" cy="3352136"/>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Centrifugal force acting on the plate, </a:t>
                </a:r>
                <a14:m>
                  <m:oMath xmlns:m="http://schemas.openxmlformats.org/officeDocument/2006/math">
                    <m:sSub>
                      <m:sSubPr>
                        <m:ctrlPr>
                          <a:rPr lang="en-US" sz="2000" b="1" i="1" smtClean="0">
                            <a:solidFill>
                              <a:srgbClr val="0070C0"/>
                            </a:solidFill>
                            <a:latin typeface="Cambria Math" panose="02040503050406030204" pitchFamily="18" charset="0"/>
                            <a:cs typeface="Times New Roman" panose="02020603050405020304" pitchFamily="18" charset="0"/>
                          </a:rPr>
                        </m:ctrlPr>
                      </m:sSubPr>
                      <m:e>
                        <m:r>
                          <a:rPr lang="en-US" sz="2000" b="1" i="1" smtClean="0">
                            <a:solidFill>
                              <a:srgbClr val="0070C0"/>
                            </a:solidFill>
                            <a:latin typeface="Cambria Math" panose="02040503050406030204" pitchFamily="18" charset="0"/>
                            <a:cs typeface="Times New Roman" panose="02020603050405020304" pitchFamily="18" charset="0"/>
                          </a:rPr>
                          <m:t>𝑭</m:t>
                        </m:r>
                      </m:e>
                      <m:sub>
                        <m:r>
                          <a:rPr lang="en-US" sz="2000" b="1" i="1" smtClean="0">
                            <a:solidFill>
                              <a:srgbClr val="0070C0"/>
                            </a:solidFill>
                            <a:latin typeface="Cambria Math" panose="02040503050406030204" pitchFamily="18" charset="0"/>
                            <a:cs typeface="Times New Roman" panose="02020603050405020304" pitchFamily="18" charset="0"/>
                          </a:rPr>
                          <m:t>𝒄</m:t>
                        </m:r>
                      </m:sub>
                    </m:sSub>
                  </m:oMath>
                </a14:m>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𝑐</m:t>
                          </m:r>
                        </m:sub>
                      </m:sSub>
                      <m:r>
                        <a:rPr lang="en-US" sz="2000" i="1">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𝜔</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𝑉</m:t>
                              </m:r>
                            </m:e>
                            <m:sup>
                              <m:r>
                                <a:rPr lang="en-US" sz="2000" b="0" i="1" smtClean="0">
                                  <a:latin typeface="Cambria Math" panose="02040503050406030204" pitchFamily="18" charset="0"/>
                                  <a:cs typeface="Times New Roman" panose="02020603050405020304" pitchFamily="18" charset="0"/>
                                </a:rPr>
                                <m:t>2</m:t>
                              </m:r>
                            </m:sup>
                          </m:sSup>
                        </m:num>
                        <m:den>
                          <m:r>
                            <a:rPr lang="en-US" sz="2000" b="0" i="1" smtClean="0">
                              <a:latin typeface="Cambria Math" panose="02040503050406030204" pitchFamily="18" charset="0"/>
                              <a:cs typeface="Times New Roman" panose="02020603050405020304" pitchFamily="18" charset="0"/>
                            </a:rPr>
                            <m:t>𝑔</m:t>
                          </m:r>
                        </m:den>
                      </m:f>
                    </m:oMath>
                  </m:oMathPara>
                </a14:m>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dirty="0" smtClean="0">
                    <a:latin typeface="Cambria"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11.42×</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15.7</m:t>
                            </m:r>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9.81</m:t>
                        </m:r>
                      </m:den>
                    </m:f>
                  </m:oMath>
                </a14:m>
                <a:r>
                  <a:rPr lang="en-US" sz="2000" dirty="0">
                    <a:latin typeface="Cambria" panose="02040503050406030204" pitchFamily="18" charset="0"/>
                    <a:cs typeface="Times New Roman" panose="02020603050405020304" pitchFamily="18" charset="0"/>
                  </a:rPr>
                  <a:t>   </a:t>
                </a:r>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 xmlns:m="http://schemas.openxmlformats.org/officeDocument/2006/math">
                    <m:r>
                      <a:rPr lang="en-US" sz="2400" b="0" i="1" smtClean="0">
                        <a:latin typeface="Cambria Math" panose="02040503050406030204" pitchFamily="18" charset="0"/>
                        <a:cs typeface="Times New Roman" panose="02020603050405020304" pitchFamily="18" charset="0"/>
                      </a:rPr>
                      <m:t>   =</m:t>
                    </m:r>
                    <m:r>
                      <a:rPr lang="en-US" sz="2400" b="0" i="1" smtClean="0">
                        <a:solidFill>
                          <a:srgbClr val="FF0000"/>
                        </a:solidFill>
                        <a:latin typeface="Cambria Math" panose="02040503050406030204" pitchFamily="18" charset="0"/>
                        <a:cs typeface="Times New Roman" panose="02020603050405020304" pitchFamily="18" charset="0"/>
                      </a:rPr>
                      <m:t>286.94 </m:t>
                    </m:r>
                    <m:r>
                      <a:rPr lang="en-US" sz="2400" b="0" i="1" smtClean="0">
                        <a:solidFill>
                          <a:srgbClr val="FF0000"/>
                        </a:solidFill>
                        <a:latin typeface="Cambria Math" panose="02040503050406030204" pitchFamily="18" charset="0"/>
                        <a:cs typeface="Times New Roman" panose="02020603050405020304" pitchFamily="18" charset="0"/>
                      </a:rPr>
                      <m:t>𝑁</m:t>
                    </m:r>
                  </m:oMath>
                </a14:m>
                <a:r>
                  <a:rPr lang="en-US" sz="2000" dirty="0" smtClean="0">
                    <a:solidFill>
                      <a:srgbClr val="FF0000"/>
                    </a:solidFill>
                    <a:latin typeface="Cambria" panose="02040503050406030204" pitchFamily="18" charset="0"/>
                    <a:cs typeface="Times New Roman" panose="02020603050405020304" pitchFamily="18" charset="0"/>
                  </a:rPr>
                  <a:t> </a:t>
                </a:r>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272" y="1609344"/>
                <a:ext cx="4829035" cy="3352136"/>
              </a:xfrm>
              <a:prstGeom prst="rect">
                <a:avLst/>
              </a:prstGeom>
              <a:blipFill rotWithShape="0">
                <a:blip r:embed="rId3"/>
                <a:stretch>
                  <a:fillRect l="-1261"/>
                </a:stretch>
              </a:blipFill>
            </p:spPr>
            <p:txBody>
              <a:bodyPr/>
              <a:lstStyle/>
              <a:p>
                <a:r>
                  <a:rPr lang="en-US">
                    <a:noFill/>
                  </a:rPr>
                  <a:t> </a:t>
                </a:r>
              </a:p>
            </p:txBody>
          </p:sp>
        </mc:Fallback>
      </mc:AlternateContent>
      <p:sp>
        <p:nvSpPr>
          <p:cNvPr id="10" name="TextBox 9"/>
          <p:cNvSpPr txBox="1"/>
          <p:nvPr/>
        </p:nvSpPr>
        <p:spPr>
          <a:xfrm>
            <a:off x="3319522" y="5103674"/>
            <a:ext cx="4672085" cy="1754326"/>
          </a:xfrm>
          <a:prstGeom prst="rect">
            <a:avLst/>
          </a:prstGeom>
          <a:noFill/>
        </p:spPr>
        <p:txBody>
          <a:bodyPr wrap="square" rtlCol="0">
            <a:spAutoFit/>
          </a:bodyPr>
          <a:lstStyle/>
          <a:p>
            <a:pPr>
              <a:lnSpc>
                <a:spcPct val="150000"/>
              </a:lnSpc>
            </a:pPr>
            <a:r>
              <a:rPr lang="en-US" i="1" dirty="0" smtClean="0">
                <a:solidFill>
                  <a:srgbClr val="0070C0"/>
                </a:solidFill>
                <a:latin typeface="Cambria" panose="02040503050406030204" pitchFamily="18" charset="0"/>
              </a:rPr>
              <a:t>We have,</a:t>
            </a:r>
          </a:p>
          <a:p>
            <a:pPr>
              <a:lnSpc>
                <a:spcPct val="150000"/>
              </a:lnSpc>
            </a:pPr>
            <a:r>
              <a:rPr lang="en-US" i="1" dirty="0" smtClean="0">
                <a:latin typeface="Cambria" panose="02040503050406030204" pitchFamily="18" charset="0"/>
              </a:rPr>
              <a:t>d = diameter of driving pulley = </a:t>
            </a:r>
            <a:r>
              <a:rPr lang="en-US" i="1" dirty="0">
                <a:solidFill>
                  <a:srgbClr val="FF0000"/>
                </a:solidFill>
                <a:latin typeface="Cambria" panose="02040503050406030204" pitchFamily="18" charset="0"/>
              </a:rPr>
              <a:t>0.15 m</a:t>
            </a:r>
          </a:p>
          <a:p>
            <a:pPr>
              <a:lnSpc>
                <a:spcPct val="150000"/>
              </a:lnSpc>
            </a:pPr>
            <a:r>
              <a:rPr lang="en-US" i="1" dirty="0" smtClean="0">
                <a:latin typeface="Cambria" panose="02040503050406030204" pitchFamily="18" charset="0"/>
              </a:rPr>
              <a:t>D = diameter of driven pulley =</a:t>
            </a:r>
            <a:r>
              <a:rPr lang="en-US" i="1" dirty="0" smtClean="0">
                <a:solidFill>
                  <a:srgbClr val="0070C0"/>
                </a:solidFill>
                <a:latin typeface="Cambria" panose="02040503050406030204" pitchFamily="18" charset="0"/>
              </a:rPr>
              <a:t> </a:t>
            </a:r>
            <a:r>
              <a:rPr lang="en-US" i="1" dirty="0" smtClean="0">
                <a:solidFill>
                  <a:srgbClr val="FF0000"/>
                </a:solidFill>
                <a:latin typeface="Cambria" panose="02040503050406030204" pitchFamily="18" charset="0"/>
              </a:rPr>
              <a:t>0.45 m</a:t>
            </a:r>
          </a:p>
          <a:p>
            <a:pPr>
              <a:lnSpc>
                <a:spcPct val="150000"/>
              </a:lnSpc>
            </a:pPr>
            <a:r>
              <a:rPr lang="en-US" i="1" dirty="0">
                <a:latin typeface="Cambria" panose="02040503050406030204" pitchFamily="18" charset="0"/>
              </a:rPr>
              <a:t>C = center to center distance </a:t>
            </a:r>
            <a:r>
              <a:rPr lang="en-US" i="1" dirty="0" smtClean="0">
                <a:solidFill>
                  <a:srgbClr val="FF0000"/>
                </a:solidFill>
                <a:latin typeface="Cambria" panose="02040503050406030204" pitchFamily="18" charset="0"/>
              </a:rPr>
              <a:t>= 2.5 m</a:t>
            </a:r>
            <a:endParaRPr lang="en-US" i="1" dirty="0">
              <a:solidFill>
                <a:srgbClr val="FF000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7362965" y="1624797"/>
                <a:ext cx="4829035" cy="3336683"/>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Wrap angle or Contact angle, </a:t>
                </a:r>
                <a14:m>
                  <m:oMath xmlns:m="http://schemas.openxmlformats.org/officeDocument/2006/math">
                    <m:r>
                      <a:rPr lang="en-US" sz="2000" b="1" i="1" smtClean="0">
                        <a:solidFill>
                          <a:srgbClr val="0070C0"/>
                        </a:solidFill>
                        <a:latin typeface="Cambria Math" panose="02040503050406030204" pitchFamily="18" charset="0"/>
                        <a:cs typeface="Times New Roman" panose="02020603050405020304" pitchFamily="18" charset="0"/>
                      </a:rPr>
                      <m:t>𝝓</m:t>
                    </m:r>
                  </m:oMath>
                </a14:m>
                <a:r>
                  <a:rPr lang="en-US" sz="2000" b="1" dirty="0" smtClean="0">
                    <a:solidFill>
                      <a:srgbClr val="0070C0"/>
                    </a:solidFill>
                    <a:latin typeface="Cambria" panose="02040503050406030204" pitchFamily="18" charset="0"/>
                    <a:cs typeface="Times New Roman" panose="02020603050405020304" pitchFamily="18" charset="0"/>
                  </a:rPr>
                  <a:t> </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𝜙</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𝜃</m:t>
                          </m:r>
                        </m:e>
                        <m:sub>
                          <m:r>
                            <a:rPr lang="en-US" sz="2000" b="0" i="1" smtClean="0">
                              <a:latin typeface="Cambria Math" panose="02040503050406030204" pitchFamily="18" charset="0"/>
                              <a:cs typeface="Times New Roman" panose="02020603050405020304" pitchFamily="18" charset="0"/>
                            </a:rPr>
                            <m:t>𝑑</m:t>
                          </m:r>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𝜋</m:t>
                      </m:r>
                      <m:r>
                        <a:rPr lang="en-US" sz="2000" b="0" i="1" smtClean="0">
                          <a:latin typeface="Cambria Math" panose="02040503050406030204" pitchFamily="18" charset="0"/>
                          <a:cs typeface="Times New Roman" panose="02020603050405020304" pitchFamily="18" charset="0"/>
                        </a:rPr>
                        <m:t>−2</m:t>
                      </m:r>
                      <m:func>
                        <m:funcPr>
                          <m:ctrlPr>
                            <a:rPr lang="en-US" sz="2000" b="0" i="1" smtClean="0">
                              <a:latin typeface="Cambria Math" panose="02040503050406030204" pitchFamily="18" charset="0"/>
                              <a:cs typeface="Times New Roman" panose="02020603050405020304" pitchFamily="18" charset="0"/>
                            </a:rPr>
                          </m:ctrlPr>
                        </m:funcPr>
                        <m:fName>
                          <m:sSup>
                            <m:sSupPr>
                              <m:ctrlPr>
                                <a:rPr lang="en-US" sz="2000" b="0" i="1" smtClean="0">
                                  <a:latin typeface="Cambria Math" panose="02040503050406030204" pitchFamily="18" charset="0"/>
                                  <a:cs typeface="Times New Roman" panose="02020603050405020304" pitchFamily="18" charset="0"/>
                                </a:rPr>
                              </m:ctrlPr>
                            </m:sSupPr>
                            <m:e>
                              <m:r>
                                <m:rPr>
                                  <m:sty m:val="p"/>
                                </m:rPr>
                                <a:rPr lang="en-US" sz="2000" b="0" i="0" smtClean="0">
                                  <a:latin typeface="Cambria Math" panose="02040503050406030204" pitchFamily="18" charset="0"/>
                                  <a:cs typeface="Times New Roman" panose="02020603050405020304" pitchFamily="18" charset="0"/>
                                </a:rPr>
                                <m:t>sin</m:t>
                              </m:r>
                            </m:e>
                            <m:sup>
                              <m:r>
                                <a:rPr lang="en-US" sz="2000" b="0" i="1" smtClean="0">
                                  <a:latin typeface="Cambria Math" panose="02040503050406030204" pitchFamily="18" charset="0"/>
                                  <a:cs typeface="Times New Roman" panose="02020603050405020304" pitchFamily="18" charset="0"/>
                                </a:rPr>
                                <m:t>−1</m:t>
                              </m:r>
                            </m:sup>
                          </m:sSup>
                        </m:fName>
                        <m:e>
                          <m:d>
                            <m:dPr>
                              <m:begChr m:val="["/>
                              <m:endChr m:val="]"/>
                              <m:ctrlPr>
                                <a:rPr lang="en-US" sz="2000" b="0" i="1" smtClean="0">
                                  <a:latin typeface="Cambria Math" panose="02040503050406030204" pitchFamily="18" charset="0"/>
                                  <a:cs typeface="Times New Roman" panose="02020603050405020304" pitchFamily="18" charset="0"/>
                                </a:rPr>
                              </m:ctrlPr>
                            </m:dPr>
                            <m:e>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𝐷</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num>
                                <m:den>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𝐶</m:t>
                                  </m:r>
                                </m:den>
                              </m:f>
                            </m:e>
                          </m:d>
                        </m:e>
                      </m:func>
                    </m:oMath>
                  </m:oMathPara>
                </a14:m>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dirty="0" smtClean="0">
                    <a:latin typeface="Cambria"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𝜋</m:t>
                    </m:r>
                    <m:r>
                      <a:rPr lang="en-US" sz="2000" i="1">
                        <a:latin typeface="Cambria Math" panose="02040503050406030204" pitchFamily="18" charset="0"/>
                        <a:cs typeface="Times New Roman" panose="02020603050405020304" pitchFamily="18" charset="0"/>
                      </a:rPr>
                      <m:t>−2</m:t>
                    </m:r>
                    <m:func>
                      <m:funcPr>
                        <m:ctrlPr>
                          <a:rPr lang="en-US" sz="2000" i="1">
                            <a:latin typeface="Cambria Math" panose="02040503050406030204" pitchFamily="18" charset="0"/>
                            <a:cs typeface="Times New Roman" panose="02020603050405020304" pitchFamily="18" charset="0"/>
                          </a:rPr>
                        </m:ctrlPr>
                      </m:funcPr>
                      <m:fName>
                        <m:sSup>
                          <m:sSupPr>
                            <m:ctrlPr>
                              <a:rPr lang="en-US" sz="2000" i="1">
                                <a:latin typeface="Cambria Math" panose="02040503050406030204" pitchFamily="18" charset="0"/>
                                <a:cs typeface="Times New Roman" panose="02020603050405020304" pitchFamily="18" charset="0"/>
                              </a:rPr>
                            </m:ctrlPr>
                          </m:sSupPr>
                          <m:e>
                            <m:r>
                              <m:rPr>
                                <m:sty m:val="p"/>
                              </m:rPr>
                              <a:rPr lang="en-US" sz="2000">
                                <a:latin typeface="Cambria Math" panose="02040503050406030204" pitchFamily="18" charset="0"/>
                                <a:cs typeface="Times New Roman" panose="02020603050405020304" pitchFamily="18" charset="0"/>
                              </a:rPr>
                              <m:t>sin</m:t>
                            </m:r>
                          </m:e>
                          <m:sup>
                            <m:r>
                              <a:rPr lang="en-US" sz="2000" i="1">
                                <a:latin typeface="Cambria Math" panose="02040503050406030204" pitchFamily="18" charset="0"/>
                                <a:cs typeface="Times New Roman" panose="02020603050405020304" pitchFamily="18" charset="0"/>
                              </a:rPr>
                              <m:t>−1</m:t>
                            </m:r>
                          </m:sup>
                        </m:sSup>
                      </m:fName>
                      <m:e>
                        <m:d>
                          <m:dPr>
                            <m:begChr m:val="["/>
                            <m:endChr m:val="]"/>
                            <m:ctrlPr>
                              <a:rPr lang="en-US" sz="2000" i="1">
                                <a:latin typeface="Cambria Math" panose="02040503050406030204" pitchFamily="18" charset="0"/>
                                <a:cs typeface="Times New Roman" panose="02020603050405020304" pitchFamily="18" charset="0"/>
                              </a:rPr>
                            </m:ctrlPr>
                          </m:dPr>
                          <m:e>
                            <m:f>
                              <m:fPr>
                                <m:ctrlPr>
                                  <a:rPr lang="en-US" sz="2000" i="1">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0.45</m:t>
                                </m:r>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0.15</m:t>
                                </m:r>
                              </m:num>
                              <m:den>
                                <m:r>
                                  <a:rPr lang="en-US" sz="2000" i="1">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(2.5)</m:t>
                                </m:r>
                              </m:den>
                            </m:f>
                          </m:e>
                        </m:d>
                      </m:e>
                    </m:func>
                  </m:oMath>
                </a14:m>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   =</m:t>
                      </m:r>
                      <m:r>
                        <a:rPr lang="en-US" sz="2400" b="0" i="1" smtClean="0">
                          <a:solidFill>
                            <a:srgbClr val="FF0000"/>
                          </a:solidFill>
                          <a:latin typeface="Cambria Math" panose="02040503050406030204" pitchFamily="18" charset="0"/>
                          <a:cs typeface="Times New Roman" panose="02020603050405020304" pitchFamily="18" charset="0"/>
                        </a:rPr>
                        <m:t>173.12°</m:t>
                      </m:r>
                    </m:oMath>
                  </m:oMathPara>
                </a14:m>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62965" y="1624797"/>
                <a:ext cx="4829035" cy="3336683"/>
              </a:xfrm>
              <a:prstGeom prst="rect">
                <a:avLst/>
              </a:prstGeom>
              <a:blipFill rotWithShape="0">
                <a:blip r:embed="rId4"/>
                <a:stretch>
                  <a:fillRect l="-1389"/>
                </a:stretch>
              </a:blipFill>
            </p:spPr>
            <p:txBody>
              <a:bodyPr/>
              <a:lstStyle/>
              <a:p>
                <a:r>
                  <a:rPr lang="en-US">
                    <a:noFill/>
                  </a:rPr>
                  <a:t> </a:t>
                </a:r>
              </a:p>
            </p:txBody>
          </p:sp>
        </mc:Fallback>
      </mc:AlternateContent>
    </p:spTree>
    <p:extLst>
      <p:ext uri="{BB962C8B-B14F-4D97-AF65-F5344CB8AC3E}">
        <p14:creationId xmlns:p14="http://schemas.microsoft.com/office/powerpoint/2010/main" val="333473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up)">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up)">
                                      <p:cBhvr>
                                        <p:cTn id="32" dur="5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up)">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wipe(up)">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wipe(up)">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wipe(up)">
                                      <p:cBhvr>
                                        <p:cTn id="52" dur="500"/>
                                        <p:tgtEl>
                                          <p:spTgt spid="1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animEffect transition="in" filter="wipe(up)">
                                      <p:cBhvr>
                                        <p:cTn id="57" dur="500"/>
                                        <p:tgtEl>
                                          <p:spTgt spid="11">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
                                            <p:txEl>
                                              <p:pRg st="3" end="3"/>
                                            </p:txEl>
                                          </p:spTgt>
                                        </p:tgtEl>
                                        <p:attrNameLst>
                                          <p:attrName>style.visibility</p:attrName>
                                        </p:attrNameLst>
                                      </p:cBhvr>
                                      <p:to>
                                        <p:strVal val="visible"/>
                                      </p:to>
                                    </p:set>
                                    <p:animEffect transition="in" filter="wipe(up)">
                                      <p:cBhvr>
                                        <p:cTn id="6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build="p"/>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6</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SOLUTION_First part_Contd…</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0" y="2458276"/>
                <a:ext cx="5213445" cy="2788840"/>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Transmitted power, H</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𝐻</m:t>
                      </m:r>
                      <m:r>
                        <a:rPr lang="en-US" sz="2000" i="1">
                          <a:latin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2</m:t>
                              </m:r>
                            </m:sub>
                          </m:sSub>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𝑉</m:t>
                      </m:r>
                    </m:oMath>
                  </m:oMathPara>
                </a14:m>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000" b="0" dirty="0" smtClean="0">
                  <a:solidFill>
                    <a:srgbClr val="FF0000"/>
                  </a:solidFill>
                  <a:latin typeface="Cambria" panose="02040503050406030204" pitchFamily="18" charset="0"/>
                  <a:ea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dirty="0" smtClean="0">
                    <a:solidFill>
                      <a:srgbClr val="FF0000"/>
                    </a:solidFill>
                    <a:latin typeface="Cambria" panose="02040503050406030204" pitchFamily="18" charset="0"/>
                    <a:cs typeface="Times New Roman" panose="02020603050405020304" pitchFamily="18" charset="0"/>
                  </a:rPr>
                  <a:t>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12000</m:t>
                        </m:r>
                      </m:num>
                      <m:den>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15.7</m:t>
                        </m:r>
                      </m:den>
                    </m:f>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=764.33 ……(</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0" y="2458276"/>
                <a:ext cx="5213445" cy="2788840"/>
              </a:xfrm>
              <a:prstGeom prst="rect">
                <a:avLst/>
              </a:prstGeom>
              <a:blipFill rotWithShape="0">
                <a:blip r:embed="rId3"/>
                <a:stretch>
                  <a:fillRect l="-1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825319" y="3256984"/>
                <a:ext cx="6296167" cy="3237040"/>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Taking into consideration of centrifugal forces</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𝑐</m:t>
                              </m:r>
                            </m:sub>
                          </m:sSub>
                        </m:num>
                        <m:den>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𝑐</m:t>
                              </m:r>
                            </m:sub>
                          </m:sSub>
                        </m:den>
                      </m:f>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𝑒</m:t>
                          </m:r>
                        </m:e>
                        <m:sup>
                          <m:r>
                            <a:rPr lang="en-US" sz="2000" b="0" i="1" smtClean="0">
                              <a:latin typeface="Cambria Math" panose="02040503050406030204" pitchFamily="18" charset="0"/>
                              <a:cs typeface="Times New Roman" panose="02020603050405020304" pitchFamily="18" charset="0"/>
                            </a:rPr>
                            <m:t>𝜇𝜙</m:t>
                          </m:r>
                        </m:sup>
                      </m:sSup>
                    </m:oMath>
                  </m:oMathPara>
                </a14:m>
                <a:endParaRPr lang="en-US" sz="2000"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286.94</m:t>
                              </m:r>
                            </m:e>
                          </m:d>
                        </m:num>
                        <m:den>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−286.94</m:t>
                          </m:r>
                        </m:den>
                      </m:f>
                      <m:r>
                        <a:rPr lang="en-US"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0.3×</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173.12°</m:t>
                              </m:r>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180°</m:t>
                              </m:r>
                            </m:den>
                          </m:f>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=2.475</m:t>
                      </m:r>
                    </m:oMath>
                  </m:oMathPara>
                </a14:m>
                <a:endParaRPr lang="en-US" sz="2000"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−286.94=2.475</m:t>
                      </m:r>
                      <m:d>
                        <m:d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−286.94</m:t>
                          </m:r>
                        </m:e>
                      </m:d>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b="0" i="1" dirty="0" smtClean="0">
                  <a:solidFill>
                    <a:srgbClr val="FF0000"/>
                  </a:solidFill>
                  <a:latin typeface="Cambria Math" panose="020405030504060302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825319" y="3256984"/>
                <a:ext cx="6296167" cy="3237040"/>
              </a:xfrm>
              <a:prstGeom prst="rect">
                <a:avLst/>
              </a:prstGeom>
              <a:blipFill rotWithShape="0">
                <a:blip r:embed="rId4"/>
                <a:stretch>
                  <a:fillRect l="-1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0" y="5519172"/>
                <a:ext cx="4672085" cy="1338828"/>
              </a:xfrm>
              <a:prstGeom prst="rect">
                <a:avLst/>
              </a:prstGeom>
              <a:noFill/>
            </p:spPr>
            <p:txBody>
              <a:bodyPr wrap="square" rtlCol="0">
                <a:spAutoFit/>
              </a:bodyPr>
              <a:lstStyle/>
              <a:p>
                <a:pPr>
                  <a:lnSpc>
                    <a:spcPct val="150000"/>
                  </a:lnSpc>
                </a:pPr>
                <a:r>
                  <a:rPr lang="en-US" i="1" dirty="0" smtClean="0">
                    <a:solidFill>
                      <a:srgbClr val="0070C0"/>
                    </a:solidFill>
                    <a:latin typeface="Cambria" panose="02040503050406030204" pitchFamily="18" charset="0"/>
                  </a:rPr>
                  <a:t>Where,</a:t>
                </a:r>
              </a:p>
              <a:p>
                <a:pPr>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i="1" dirty="0" smtClean="0">
                    <a:latin typeface="Cambria" panose="02040503050406030204" pitchFamily="18" charset="0"/>
                  </a:rPr>
                  <a:t> = tight-side or driving force</a:t>
                </a:r>
                <a:endParaRPr lang="en-US" i="1" dirty="0">
                  <a:solidFill>
                    <a:srgbClr val="FF0000"/>
                  </a:solidFill>
                  <a:latin typeface="Cambria" panose="02040503050406030204" pitchFamily="18" charset="0"/>
                </a:endParaRPr>
              </a:p>
              <a:p>
                <a:pPr>
                  <a:lnSpc>
                    <a:spcPct val="15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2</m:t>
                        </m:r>
                      </m:sub>
                    </m:sSub>
                  </m:oMath>
                </a14:m>
                <a:r>
                  <a:rPr lang="en-US" i="1" dirty="0" smtClean="0">
                    <a:latin typeface="Cambria" panose="02040503050406030204" pitchFamily="18" charset="0"/>
                  </a:rPr>
                  <a:t> = slack-side or driven force</a:t>
                </a:r>
                <a:endParaRPr lang="en-US" i="1" dirty="0">
                  <a:solidFill>
                    <a:srgbClr val="FF0000"/>
                  </a:solidFill>
                  <a:latin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0" y="5519172"/>
                <a:ext cx="4672085" cy="1338828"/>
              </a:xfrm>
              <a:prstGeom prst="rect">
                <a:avLst/>
              </a:prstGeom>
              <a:blipFill rotWithShape="0">
                <a:blip r:embed="rId5"/>
                <a:stretch>
                  <a:fillRect l="-1044"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 y="1516806"/>
                <a:ext cx="12192001" cy="537391"/>
              </a:xfrm>
              <a:prstGeom prst="rect">
                <a:avLst/>
              </a:prstGeom>
              <a:noFill/>
            </p:spPr>
            <p:txBody>
              <a:bodyPr wrap="square" rtlCol="0">
                <a:spAutoFit/>
              </a:bodyPr>
              <a:lstStyle/>
              <a:p>
                <a:pPr>
                  <a:lnSpc>
                    <a:spcPct val="150000"/>
                  </a:lnSpc>
                </a:pPr>
                <a:r>
                  <a:rPr lang="en-US" sz="2200" b="1" dirty="0" smtClean="0">
                    <a:solidFill>
                      <a:srgbClr val="0070C0"/>
                    </a:solidFill>
                    <a:latin typeface="Cambria" panose="02040503050406030204" pitchFamily="18" charset="0"/>
                  </a:rPr>
                  <a:t>Determination of Belt Tension, </a:t>
                </a:r>
                <a14:m>
                  <m:oMath xmlns:m="http://schemas.openxmlformats.org/officeDocument/2006/math">
                    <m:sSub>
                      <m:sSubPr>
                        <m:ctrlPr>
                          <a:rPr lang="en-US" sz="2200" b="1" i="1" smtClean="0">
                            <a:solidFill>
                              <a:srgbClr val="0070C0"/>
                            </a:solidFill>
                            <a:latin typeface="Cambria Math" panose="02040503050406030204" pitchFamily="18" charset="0"/>
                          </a:rPr>
                        </m:ctrlPr>
                      </m:sSubPr>
                      <m:e>
                        <m:r>
                          <a:rPr lang="en-US" sz="2200" b="1" i="1" smtClean="0">
                            <a:solidFill>
                              <a:srgbClr val="0070C0"/>
                            </a:solidFill>
                            <a:latin typeface="Cambria Math" panose="02040503050406030204" pitchFamily="18" charset="0"/>
                          </a:rPr>
                          <m:t>𝑭</m:t>
                        </m:r>
                      </m:e>
                      <m:sub>
                        <m:r>
                          <a:rPr lang="en-US" sz="2200" b="1" i="1" smtClean="0">
                            <a:solidFill>
                              <a:srgbClr val="0070C0"/>
                            </a:solidFill>
                            <a:latin typeface="Cambria Math" panose="02040503050406030204" pitchFamily="18" charset="0"/>
                          </a:rPr>
                          <m:t>𝟏</m:t>
                        </m:r>
                      </m:sub>
                    </m:sSub>
                    <m:r>
                      <a:rPr lang="en-US" sz="2200" b="1" i="1" smtClean="0">
                        <a:solidFill>
                          <a:srgbClr val="0070C0"/>
                        </a:solidFill>
                        <a:latin typeface="Cambria Math" panose="02040503050406030204" pitchFamily="18" charset="0"/>
                      </a:rPr>
                      <m:t> &amp;</m:t>
                    </m:r>
                    <m:sSub>
                      <m:sSubPr>
                        <m:ctrlPr>
                          <a:rPr lang="en-US" sz="2200" b="1" i="1" smtClean="0">
                            <a:solidFill>
                              <a:srgbClr val="0070C0"/>
                            </a:solidFill>
                            <a:latin typeface="Cambria Math" panose="02040503050406030204" pitchFamily="18" charset="0"/>
                          </a:rPr>
                        </m:ctrlPr>
                      </m:sSubPr>
                      <m:e>
                        <m:r>
                          <a:rPr lang="en-US" sz="2200" b="1" i="1" smtClean="0">
                            <a:solidFill>
                              <a:srgbClr val="0070C0"/>
                            </a:solidFill>
                            <a:latin typeface="Cambria Math" panose="02040503050406030204" pitchFamily="18" charset="0"/>
                          </a:rPr>
                          <m:t> </m:t>
                        </m:r>
                        <m:r>
                          <a:rPr lang="en-US" sz="2200" b="1" i="1" smtClean="0">
                            <a:solidFill>
                              <a:srgbClr val="0070C0"/>
                            </a:solidFill>
                            <a:latin typeface="Cambria Math" panose="02040503050406030204" pitchFamily="18" charset="0"/>
                          </a:rPr>
                          <m:t>𝑭</m:t>
                        </m:r>
                      </m:e>
                      <m:sub>
                        <m:r>
                          <a:rPr lang="en-US" sz="2200" b="1" i="1" smtClean="0">
                            <a:solidFill>
                              <a:srgbClr val="0070C0"/>
                            </a:solidFill>
                            <a:latin typeface="Cambria Math" panose="02040503050406030204" pitchFamily="18" charset="0"/>
                          </a:rPr>
                          <m:t>𝟐</m:t>
                        </m:r>
                      </m:sub>
                    </m:sSub>
                  </m:oMath>
                </a14:m>
                <a:endParaRPr lang="en-US" sz="2200" b="1" dirty="0">
                  <a:solidFill>
                    <a:srgbClr val="FF0000"/>
                  </a:solidFill>
                  <a:latin typeface="Cambria"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 y="1516806"/>
                <a:ext cx="12192001" cy="537391"/>
              </a:xfrm>
              <a:prstGeom prst="rect">
                <a:avLst/>
              </a:prstGeom>
              <a:blipFill rotWithShape="0">
                <a:blip r:embed="rId6"/>
                <a:stretch>
                  <a:fillRect l="-650" b="-21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519915" y="1763750"/>
                <a:ext cx="4672085" cy="1338828"/>
              </a:xfrm>
              <a:prstGeom prst="rect">
                <a:avLst/>
              </a:prstGeom>
              <a:noFill/>
            </p:spPr>
            <p:txBody>
              <a:bodyPr wrap="square" rtlCol="0">
                <a:spAutoFit/>
              </a:bodyPr>
              <a:lstStyle/>
              <a:p>
                <a:pPr>
                  <a:lnSpc>
                    <a:spcPct val="150000"/>
                  </a:lnSpc>
                </a:pPr>
                <a:r>
                  <a:rPr lang="en-US" b="1" i="1" dirty="0" smtClean="0">
                    <a:solidFill>
                      <a:srgbClr val="0070C0"/>
                    </a:solidFill>
                    <a:latin typeface="Cambria" panose="02040503050406030204" pitchFamily="18" charset="0"/>
                  </a:rPr>
                  <a:t>Solving equation (a) and (b), we get;</a:t>
                </a:r>
              </a:p>
              <a:p>
                <a:pPr>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i="1" dirty="0" smtClean="0">
                    <a:latin typeface="Cambria" panose="02040503050406030204" pitchFamily="18" charset="0"/>
                  </a:rPr>
                  <a:t> = </a:t>
                </a:r>
                <a:r>
                  <a:rPr lang="en-US" i="1" dirty="0" smtClean="0">
                    <a:solidFill>
                      <a:srgbClr val="FF0000"/>
                    </a:solidFill>
                    <a:latin typeface="Cambria" panose="02040503050406030204" pitchFamily="18" charset="0"/>
                  </a:rPr>
                  <a:t>1569.46 N</a:t>
                </a:r>
                <a:endParaRPr lang="en-US" i="1" dirty="0">
                  <a:solidFill>
                    <a:srgbClr val="FF0000"/>
                  </a:solidFill>
                  <a:latin typeface="Cambria" panose="02040503050406030204" pitchFamily="18" charset="0"/>
                </a:endParaRPr>
              </a:p>
              <a:p>
                <a:pPr>
                  <a:lnSpc>
                    <a:spcPct val="15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2</m:t>
                        </m:r>
                      </m:sub>
                    </m:sSub>
                  </m:oMath>
                </a14:m>
                <a:r>
                  <a:rPr lang="en-US" i="1" dirty="0" smtClean="0">
                    <a:latin typeface="Cambria" panose="02040503050406030204" pitchFamily="18" charset="0"/>
                  </a:rPr>
                  <a:t> = </a:t>
                </a:r>
                <a:r>
                  <a:rPr lang="en-US" i="1" dirty="0" smtClean="0">
                    <a:solidFill>
                      <a:srgbClr val="FF0000"/>
                    </a:solidFill>
                    <a:latin typeface="Cambria" panose="02040503050406030204" pitchFamily="18" charset="0"/>
                  </a:rPr>
                  <a:t>805.13 N</a:t>
                </a:r>
                <a:endParaRPr lang="en-US" i="1" dirty="0">
                  <a:solidFill>
                    <a:srgbClr val="FF0000"/>
                  </a:solidFill>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19915" y="1763750"/>
                <a:ext cx="4672085" cy="1338828"/>
              </a:xfrm>
              <a:prstGeom prst="rect">
                <a:avLst/>
              </a:prstGeom>
              <a:blipFill rotWithShape="0">
                <a:blip r:embed="rId8"/>
                <a:stretch>
                  <a:fillRect l="-1175" b="-2273"/>
                </a:stretch>
              </a:blipFill>
            </p:spPr>
            <p:txBody>
              <a:bodyPr/>
              <a:lstStyle/>
              <a:p>
                <a:r>
                  <a:rPr lang="en-US">
                    <a:noFill/>
                  </a:rPr>
                  <a:t> </a:t>
                </a:r>
              </a:p>
            </p:txBody>
          </p:sp>
        </mc:Fallback>
      </mc:AlternateContent>
    </p:spTree>
    <p:extLst>
      <p:ext uri="{BB962C8B-B14F-4D97-AF65-F5344CB8AC3E}">
        <p14:creationId xmlns:p14="http://schemas.microsoft.com/office/powerpoint/2010/main" val="13799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up)">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up)">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wipe(up)">
                                      <p:cBhvr>
                                        <p:cTn id="37" dur="500"/>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up)">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up)">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wipe(up)">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animEffect transition="in" filter="wipe(up)">
                                      <p:cBhvr>
                                        <p:cTn id="57" dur="500"/>
                                        <p:tgtEl>
                                          <p:spTgt spid="11">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0">
                                            <p:txEl>
                                              <p:pRg st="0" end="0"/>
                                            </p:txEl>
                                          </p:spTgt>
                                        </p:tgtEl>
                                        <p:attrNameLst>
                                          <p:attrName>style.visibility</p:attrName>
                                        </p:attrNameLst>
                                      </p:cBhvr>
                                      <p:to>
                                        <p:strVal val="visible"/>
                                      </p:to>
                                    </p:set>
                                    <p:animEffect transition="in" filter="wipe(up)">
                                      <p:cBhvr>
                                        <p:cTn id="62" dur="500"/>
                                        <p:tgtEl>
                                          <p:spTgt spid="1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Effect transition="in" filter="wipe(up)">
                                      <p:cBhvr>
                                        <p:cTn id="67" dur="500"/>
                                        <p:tgtEl>
                                          <p:spTgt spid="1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
                                            <p:txEl>
                                              <p:pRg st="2" end="2"/>
                                            </p:txEl>
                                          </p:spTgt>
                                        </p:tgtEl>
                                        <p:attrNameLst>
                                          <p:attrName>style.visibility</p:attrName>
                                        </p:attrNameLst>
                                      </p:cBhvr>
                                      <p:to>
                                        <p:strVal val="visible"/>
                                      </p:to>
                                    </p:set>
                                    <p:animEffect transition="in" filter="wipe(up)">
                                      <p:cBhvr>
                                        <p:cTn id="7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9" grpId="0" build="p"/>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7</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SOLUTION_First part_Contd…</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681483" y="1609344"/>
                <a:ext cx="4829035" cy="3145413"/>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Initial Belt Tension, </a:t>
                </a:r>
                <a14:m>
                  <m:oMath xmlns:m="http://schemas.openxmlformats.org/officeDocument/2006/math">
                    <m:sSub>
                      <m:sSubPr>
                        <m:ctrlPr>
                          <a:rPr lang="en-US" sz="2000" b="1" i="1" smtClean="0">
                            <a:solidFill>
                              <a:srgbClr val="0070C0"/>
                            </a:solidFill>
                            <a:latin typeface="Cambria Math" panose="02040503050406030204" pitchFamily="18" charset="0"/>
                            <a:cs typeface="Times New Roman" panose="02020603050405020304" pitchFamily="18" charset="0"/>
                          </a:rPr>
                        </m:ctrlPr>
                      </m:sSubPr>
                      <m:e>
                        <m:r>
                          <a:rPr lang="en-US" sz="2000" b="1" i="1" smtClean="0">
                            <a:solidFill>
                              <a:srgbClr val="0070C0"/>
                            </a:solidFill>
                            <a:latin typeface="Cambria Math" panose="02040503050406030204" pitchFamily="18" charset="0"/>
                            <a:cs typeface="Times New Roman" panose="02020603050405020304" pitchFamily="18" charset="0"/>
                          </a:rPr>
                          <m:t>𝑭</m:t>
                        </m:r>
                      </m:e>
                      <m:sub>
                        <m:r>
                          <a:rPr lang="en-US" sz="2000" b="1" i="1" smtClean="0">
                            <a:solidFill>
                              <a:srgbClr val="0070C0"/>
                            </a:solidFill>
                            <a:latin typeface="Cambria Math" panose="02040503050406030204" pitchFamily="18" charset="0"/>
                            <a:cs typeface="Times New Roman" panose="02020603050405020304" pitchFamily="18" charset="0"/>
                          </a:rPr>
                          <m:t>𝒊</m:t>
                        </m:r>
                      </m:sub>
                    </m:sSub>
                  </m:oMath>
                </a14:m>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2</m:t>
                              </m:r>
                            </m:sub>
                          </m:sSub>
                        </m:num>
                        <m:den>
                          <m:r>
                            <a:rPr lang="en-US" sz="2000" b="0" i="1" smtClean="0">
                              <a:latin typeface="Cambria Math" panose="02040503050406030204" pitchFamily="18" charset="0"/>
                              <a:cs typeface="Times New Roman" panose="02020603050405020304" pitchFamily="18" charset="0"/>
                            </a:rPr>
                            <m:t>2</m:t>
                          </m:r>
                        </m:den>
                      </m:f>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𝑐</m:t>
                          </m:r>
                        </m:sub>
                      </m:sSub>
                    </m:oMath>
                  </m:oMathPara>
                </a14:m>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r>
                  <a:rPr lang="en-US" sz="2000" dirty="0" smtClean="0">
                    <a:latin typeface="Cambria"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1569.46+805.13</m:t>
                        </m:r>
                      </m:num>
                      <m:den>
                        <m:r>
                          <a:rPr lang="en-US" sz="2400" b="0" i="1" smtClean="0">
                            <a:latin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cs typeface="Times New Roman" panose="02020603050405020304" pitchFamily="18" charset="0"/>
                      </a:rPr>
                      <m:t>−286.94</m:t>
                    </m:r>
                  </m:oMath>
                </a14:m>
                <a:r>
                  <a:rPr lang="en-US" sz="2000" dirty="0">
                    <a:latin typeface="Cambria" panose="02040503050406030204" pitchFamily="18" charset="0"/>
                    <a:cs typeface="Times New Roman" panose="02020603050405020304" pitchFamily="18" charset="0"/>
                  </a:rPr>
                  <a:t>  </a:t>
                </a:r>
                <a:endParaRPr lang="en-US" sz="2000" dirty="0" smtClean="0">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 xmlns:m="http://schemas.openxmlformats.org/officeDocument/2006/math">
                    <m:r>
                      <a:rPr lang="en-US" sz="2000" b="0" i="1" dirty="0" smtClean="0">
                        <a:latin typeface="Cambria Math" panose="02040503050406030204" pitchFamily="18" charset="0"/>
                        <a:cs typeface="Times New Roman" panose="02020603050405020304" pitchFamily="18" charset="0"/>
                      </a:rPr>
                      <m:t>    =</m:t>
                    </m:r>
                    <m:r>
                      <a:rPr lang="en-US" sz="2000" b="0" i="1" dirty="0" smtClean="0">
                        <a:solidFill>
                          <a:srgbClr val="FF0000"/>
                        </a:solidFill>
                        <a:latin typeface="Cambria Math" panose="02040503050406030204" pitchFamily="18" charset="0"/>
                        <a:cs typeface="Times New Roman" panose="02020603050405020304" pitchFamily="18" charset="0"/>
                      </a:rPr>
                      <m:t>900.36 </m:t>
                    </m:r>
                    <m:r>
                      <a:rPr lang="en-US" sz="2000" b="0" i="1" dirty="0" smtClean="0">
                        <a:solidFill>
                          <a:srgbClr val="FF0000"/>
                        </a:solidFill>
                        <a:latin typeface="Cambria Math" panose="02040503050406030204" pitchFamily="18" charset="0"/>
                        <a:cs typeface="Times New Roman" panose="02020603050405020304" pitchFamily="18" charset="0"/>
                      </a:rPr>
                      <m:t>𝑁</m:t>
                    </m:r>
                  </m:oMath>
                </a14:m>
                <a:r>
                  <a:rPr lang="en-US" sz="2000" dirty="0">
                    <a:solidFill>
                      <a:srgbClr val="FF0000"/>
                    </a:solidFill>
                    <a:latin typeface="Cambria" panose="02040503050406030204" pitchFamily="18" charset="0"/>
                    <a:cs typeface="Times New Roman" panose="02020603050405020304" pitchFamily="18" charset="0"/>
                  </a:rPr>
                  <a:t> </a:t>
                </a:r>
                <a14:m>
                  <m:oMath xmlns:m="http://schemas.openxmlformats.org/officeDocument/2006/math">
                    <m:r>
                      <a:rPr lang="en-US" sz="2400" b="0" i="1" smtClean="0">
                        <a:solidFill>
                          <a:srgbClr val="FF0000"/>
                        </a:solidFill>
                        <a:latin typeface="Cambria Math" panose="02040503050406030204" pitchFamily="18" charset="0"/>
                        <a:cs typeface="Times New Roman" panose="02020603050405020304" pitchFamily="18" charset="0"/>
                      </a:rPr>
                      <m:t> </m:t>
                    </m:r>
                  </m:oMath>
                </a14:m>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681483" y="1609344"/>
                <a:ext cx="4829035" cy="3145413"/>
              </a:xfrm>
              <a:prstGeom prst="rect">
                <a:avLst/>
              </a:prstGeom>
              <a:blipFill rotWithShape="0">
                <a:blip r:embed="rId5"/>
                <a:stretch>
                  <a:fillRect l="-1389"/>
                </a:stretch>
              </a:blipFill>
            </p:spPr>
            <p:txBody>
              <a:bodyPr/>
              <a:lstStyle/>
              <a:p>
                <a:r>
                  <a:rPr lang="en-US">
                    <a:noFill/>
                  </a:rPr>
                  <a:t> </a:t>
                </a:r>
              </a:p>
            </p:txBody>
          </p:sp>
        </mc:Fallback>
      </mc:AlternateContent>
    </p:spTree>
    <p:extLst>
      <p:ext uri="{BB962C8B-B14F-4D97-AF65-F5344CB8AC3E}">
        <p14:creationId xmlns:p14="http://schemas.microsoft.com/office/powerpoint/2010/main" val="232654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8</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SOLUTION_Second part</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1" y="2209508"/>
                <a:ext cx="6296167" cy="3160096"/>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Taking into consideration of centrifugal forces</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𝑐</m:t>
                              </m:r>
                            </m:sub>
                          </m:sSub>
                        </m:num>
                        <m:den>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𝑐</m:t>
                              </m:r>
                            </m:sub>
                          </m:sSub>
                        </m:den>
                      </m:f>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𝑒</m:t>
                          </m:r>
                        </m:e>
                        <m:sup>
                          <m:r>
                            <a:rPr lang="en-US" sz="2000" b="0" i="1" smtClean="0">
                              <a:latin typeface="Cambria Math" panose="02040503050406030204" pitchFamily="18" charset="0"/>
                              <a:cs typeface="Times New Roman" panose="02020603050405020304" pitchFamily="18" charset="0"/>
                            </a:rPr>
                            <m:t>𝜇𝜙</m:t>
                          </m:r>
                        </m:sup>
                      </m:sSup>
                    </m:oMath>
                  </m:oMathPara>
                </a14:m>
                <a:endParaRPr lang="en-US" sz="2000" b="0" i="1" dirty="0" smtClean="0">
                  <a:latin typeface="Cambria Math"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286.94</m:t>
                              </m:r>
                            </m:e>
                          </m:d>
                        </m:num>
                        <m:den>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−286.94</m:t>
                          </m:r>
                        </m:den>
                      </m:f>
                      <m:r>
                        <a:rPr lang="en-US"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0.2×</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173.12°</m:t>
                              </m:r>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180°</m:t>
                              </m:r>
                            </m:den>
                          </m:f>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=1.830</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−286.94=1.830</m:t>
                      </m:r>
                      <m:d>
                        <m:d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−286.94</m:t>
                          </m:r>
                        </m:e>
                      </m:d>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b="0" i="1" dirty="0" smtClean="0">
                  <a:solidFill>
                    <a:srgbClr val="FF0000"/>
                  </a:solidFill>
                  <a:latin typeface="Cambria Math" panose="020405030504060302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 y="2209508"/>
                <a:ext cx="6296167" cy="3160096"/>
              </a:xfrm>
              <a:prstGeom prst="rect">
                <a:avLst/>
              </a:prstGeom>
              <a:blipFill rotWithShape="0">
                <a:blip r:embed="rId3"/>
                <a:stretch>
                  <a:fillRect l="-9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0" y="5519172"/>
                <a:ext cx="4672085" cy="1338828"/>
              </a:xfrm>
              <a:prstGeom prst="rect">
                <a:avLst/>
              </a:prstGeom>
              <a:noFill/>
            </p:spPr>
            <p:txBody>
              <a:bodyPr wrap="square" rtlCol="0">
                <a:spAutoFit/>
              </a:bodyPr>
              <a:lstStyle/>
              <a:p>
                <a:pPr>
                  <a:lnSpc>
                    <a:spcPct val="150000"/>
                  </a:lnSpc>
                </a:pPr>
                <a:r>
                  <a:rPr lang="en-US" i="1" dirty="0" smtClean="0">
                    <a:solidFill>
                      <a:srgbClr val="0070C0"/>
                    </a:solidFill>
                    <a:latin typeface="Cambria" panose="02040503050406030204" pitchFamily="18" charset="0"/>
                  </a:rPr>
                  <a:t>Where,</a:t>
                </a:r>
              </a:p>
              <a:p>
                <a:pPr>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i="1" dirty="0" smtClean="0">
                    <a:latin typeface="Cambria" panose="02040503050406030204" pitchFamily="18" charset="0"/>
                  </a:rPr>
                  <a:t> = tight-side or driving force</a:t>
                </a:r>
                <a:endParaRPr lang="en-US" i="1" dirty="0">
                  <a:solidFill>
                    <a:srgbClr val="FF0000"/>
                  </a:solidFill>
                  <a:latin typeface="Cambria" panose="02040503050406030204" pitchFamily="18" charset="0"/>
                </a:endParaRPr>
              </a:p>
              <a:p>
                <a:pPr>
                  <a:lnSpc>
                    <a:spcPct val="15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2</m:t>
                        </m:r>
                      </m:sub>
                    </m:sSub>
                  </m:oMath>
                </a14:m>
                <a:r>
                  <a:rPr lang="en-US" i="1" dirty="0" smtClean="0">
                    <a:latin typeface="Cambria" panose="02040503050406030204" pitchFamily="18" charset="0"/>
                  </a:rPr>
                  <a:t> = slack-side or driven force</a:t>
                </a:r>
                <a:endParaRPr lang="en-US" i="1" dirty="0">
                  <a:solidFill>
                    <a:srgbClr val="FF0000"/>
                  </a:solidFill>
                  <a:latin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0" y="5519172"/>
                <a:ext cx="4672085" cy="1338828"/>
              </a:xfrm>
              <a:prstGeom prst="rect">
                <a:avLst/>
              </a:prstGeom>
              <a:blipFill rotWithShape="0">
                <a:blip r:embed="rId4"/>
                <a:stretch>
                  <a:fillRect l="-1044"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 y="1516806"/>
                <a:ext cx="12192001" cy="496931"/>
              </a:xfrm>
              <a:prstGeom prst="rect">
                <a:avLst/>
              </a:prstGeom>
              <a:noFill/>
            </p:spPr>
            <p:txBody>
              <a:bodyPr wrap="square" rtlCol="0">
                <a:spAutoFit/>
              </a:bodyPr>
              <a:lstStyle/>
              <a:p>
                <a:pPr>
                  <a:lnSpc>
                    <a:spcPct val="150000"/>
                  </a:lnSpc>
                </a:pPr>
                <a:r>
                  <a:rPr lang="en-US" sz="2000" b="1" i="1" dirty="0" smtClean="0">
                    <a:solidFill>
                      <a:srgbClr val="0070C0"/>
                    </a:solidFill>
                    <a:latin typeface="Cambria" panose="02040503050406030204" pitchFamily="18" charset="0"/>
                  </a:rPr>
                  <a:t>When </a:t>
                </a:r>
                <a14:m>
                  <m:oMath xmlns:m="http://schemas.openxmlformats.org/officeDocument/2006/math">
                    <m:r>
                      <a:rPr lang="en-US" sz="2000" b="1" i="1" smtClean="0">
                        <a:solidFill>
                          <a:srgbClr val="0070C0"/>
                        </a:solidFill>
                        <a:latin typeface="Cambria Math" panose="02040503050406030204" pitchFamily="18" charset="0"/>
                      </a:rPr>
                      <m:t>𝝁</m:t>
                    </m:r>
                    <m:r>
                      <a:rPr lang="en-US" sz="2000" b="1" i="1" smtClean="0">
                        <a:solidFill>
                          <a:srgbClr val="0070C0"/>
                        </a:solidFill>
                        <a:latin typeface="Cambria Math" panose="02040503050406030204" pitchFamily="18" charset="0"/>
                      </a:rPr>
                      <m:t>=</m:t>
                    </m:r>
                    <m:r>
                      <a:rPr lang="en-US" sz="2000" b="1" i="1" smtClean="0">
                        <a:solidFill>
                          <a:srgbClr val="0070C0"/>
                        </a:solidFill>
                        <a:latin typeface="Cambria Math" panose="02040503050406030204" pitchFamily="18" charset="0"/>
                      </a:rPr>
                      <m:t>𝟎</m:t>
                    </m:r>
                    <m:r>
                      <a:rPr lang="en-US" sz="2000" b="1" i="1" smtClean="0">
                        <a:solidFill>
                          <a:srgbClr val="0070C0"/>
                        </a:solidFill>
                        <a:latin typeface="Cambria Math" panose="02040503050406030204" pitchFamily="18" charset="0"/>
                      </a:rPr>
                      <m:t>.</m:t>
                    </m:r>
                    <m:r>
                      <a:rPr lang="en-US" sz="2000" b="1" i="1" smtClean="0">
                        <a:solidFill>
                          <a:srgbClr val="0070C0"/>
                        </a:solidFill>
                        <a:latin typeface="Cambria Math" panose="02040503050406030204" pitchFamily="18" charset="0"/>
                      </a:rPr>
                      <m:t>𝟐</m:t>
                    </m:r>
                  </m:oMath>
                </a14:m>
                <a:r>
                  <a:rPr lang="en-US" sz="2000" b="1" i="1" dirty="0" smtClean="0">
                    <a:solidFill>
                      <a:srgbClr val="0070C0"/>
                    </a:solidFill>
                    <a:latin typeface="Cambria" panose="02040503050406030204" pitchFamily="18" charset="0"/>
                  </a:rPr>
                  <a:t> instead of 0.3.</a:t>
                </a:r>
                <a:endParaRPr lang="en-US" sz="2000" b="1" i="1" dirty="0">
                  <a:solidFill>
                    <a:srgbClr val="0070C0"/>
                  </a:solidFill>
                  <a:latin typeface="Cambria"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 y="1516806"/>
                <a:ext cx="12192001" cy="496931"/>
              </a:xfrm>
              <a:prstGeom prst="rect">
                <a:avLst/>
              </a:prstGeom>
              <a:blipFill rotWithShape="0">
                <a:blip r:embed="rId5"/>
                <a:stretch>
                  <a:fillRect l="-500" b="-20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76215" y="2249926"/>
                <a:ext cx="4915785" cy="1361078"/>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Initial Belt Tension, </a:t>
                </a:r>
                <a14:m>
                  <m:oMath xmlns:m="http://schemas.openxmlformats.org/officeDocument/2006/math">
                    <m:sSub>
                      <m:sSubPr>
                        <m:ctrlPr>
                          <a:rPr lang="en-US" sz="2000" b="1" i="1" smtClean="0">
                            <a:solidFill>
                              <a:srgbClr val="0070C0"/>
                            </a:solidFill>
                            <a:latin typeface="Cambria Math" panose="02040503050406030204" pitchFamily="18" charset="0"/>
                            <a:cs typeface="Times New Roman" panose="02020603050405020304" pitchFamily="18" charset="0"/>
                          </a:rPr>
                        </m:ctrlPr>
                      </m:sSubPr>
                      <m:e>
                        <m:r>
                          <a:rPr lang="en-US" sz="2000" b="1" i="1" smtClean="0">
                            <a:solidFill>
                              <a:srgbClr val="0070C0"/>
                            </a:solidFill>
                            <a:latin typeface="Cambria Math" panose="02040503050406030204" pitchFamily="18" charset="0"/>
                            <a:cs typeface="Times New Roman" panose="02020603050405020304" pitchFamily="18" charset="0"/>
                          </a:rPr>
                          <m:t>𝑭</m:t>
                        </m:r>
                      </m:e>
                      <m:sub>
                        <m:r>
                          <a:rPr lang="en-US" sz="2000" b="1" i="1" smtClean="0">
                            <a:solidFill>
                              <a:srgbClr val="0070C0"/>
                            </a:solidFill>
                            <a:latin typeface="Cambria Math" panose="02040503050406030204" pitchFamily="18" charset="0"/>
                            <a:cs typeface="Times New Roman" panose="02020603050405020304" pitchFamily="18" charset="0"/>
                          </a:rPr>
                          <m:t>𝒊</m:t>
                        </m:r>
                      </m:sub>
                    </m:sSub>
                  </m:oMath>
                </a14:m>
                <a:r>
                  <a:rPr lang="en-US" sz="2000" b="1" dirty="0" smtClean="0">
                    <a:solidFill>
                      <a:srgbClr val="0070C0"/>
                    </a:solidFill>
                    <a:latin typeface="Cambria" panose="02040503050406030204" pitchFamily="18" charset="0"/>
                    <a:cs typeface="Times New Roman" panose="02020603050405020304" pitchFamily="18" charset="0"/>
                  </a:rPr>
                  <a:t> remains constant</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 xmlns:m="http://schemas.openxmlformats.org/officeDocument/2006/math">
                    <m:sSub>
                      <m:sSubPr>
                        <m:ctrlPr>
                          <a:rPr lang="en-US" sz="2000" b="0" i="1" smtClean="0">
                            <a:solidFill>
                              <a:srgbClr val="FF0000"/>
                            </a:solidFill>
                            <a:latin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cs typeface="Times New Roman" panose="02020603050405020304" pitchFamily="18" charset="0"/>
                          </a:rPr>
                          <m:t>𝑖</m:t>
                        </m:r>
                      </m:sub>
                    </m:sSub>
                    <m:r>
                      <a:rPr lang="en-US" sz="2000" i="1">
                        <a:solidFill>
                          <a:srgbClr val="FF0000"/>
                        </a:solidFill>
                        <a:latin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cs typeface="Times New Roman" panose="02020603050405020304" pitchFamily="18" charset="0"/>
                      </a:rPr>
                      <m:t>900.36=</m:t>
                    </m:r>
                    <m:f>
                      <m:fPr>
                        <m:ctrlPr>
                          <a:rPr lang="en-US" sz="2000" b="0" i="1" smtClean="0">
                            <a:solidFill>
                              <a:srgbClr val="FF0000"/>
                            </a:solidFill>
                            <a:latin typeface="Cambria Math" panose="02040503050406030204" pitchFamily="18" charset="0"/>
                            <a:cs typeface="Times New Roman" panose="02020603050405020304" pitchFamily="18" charset="0"/>
                          </a:rPr>
                        </m:ctrlPr>
                      </m:fPr>
                      <m:num>
                        <m:sSub>
                          <m:sSubPr>
                            <m:ctrlPr>
                              <a:rPr lang="en-US" sz="2000" b="0" i="1" smtClean="0">
                                <a:solidFill>
                                  <a:srgbClr val="FF0000"/>
                                </a:solidFill>
                                <a:latin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cs typeface="Times New Roman" panose="02020603050405020304" pitchFamily="18" charset="0"/>
                              </a:rPr>
                              <m:t>1</m:t>
                            </m:r>
                          </m:sub>
                        </m:sSub>
                        <m:r>
                          <a:rPr lang="en-US" sz="2000" b="0" i="1" smtClean="0">
                            <a:solidFill>
                              <a:srgbClr val="FF0000"/>
                            </a:solidFill>
                            <a:latin typeface="Cambria Math" panose="02040503050406030204" pitchFamily="18" charset="0"/>
                            <a:cs typeface="Times New Roman" panose="02020603050405020304" pitchFamily="18" charset="0"/>
                          </a:rPr>
                          <m:t>+</m:t>
                        </m:r>
                        <m:sSub>
                          <m:sSubPr>
                            <m:ctrlPr>
                              <a:rPr lang="en-US" sz="2000" b="0" i="1" smtClean="0">
                                <a:solidFill>
                                  <a:srgbClr val="FF0000"/>
                                </a:solidFill>
                                <a:latin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cs typeface="Times New Roman" panose="02020603050405020304" pitchFamily="18" charset="0"/>
                              </a:rPr>
                              <m:t>2</m:t>
                            </m:r>
                          </m:sub>
                        </m:sSub>
                      </m:num>
                      <m:den>
                        <m:r>
                          <a:rPr lang="en-US" sz="2000" b="0" i="1" smtClean="0">
                            <a:solidFill>
                              <a:srgbClr val="FF0000"/>
                            </a:solidFill>
                            <a:latin typeface="Cambria Math" panose="02040503050406030204" pitchFamily="18" charset="0"/>
                            <a:cs typeface="Times New Roman" panose="02020603050405020304" pitchFamily="18" charset="0"/>
                          </a:rPr>
                          <m:t>2</m:t>
                        </m:r>
                      </m:den>
                    </m:f>
                    <m:r>
                      <a:rPr lang="en-US" sz="2000" b="0" i="1" smtClean="0">
                        <a:solidFill>
                          <a:srgbClr val="FF0000"/>
                        </a:solidFill>
                        <a:latin typeface="Cambria Math" panose="02040503050406030204" pitchFamily="18" charset="0"/>
                        <a:cs typeface="Times New Roman" panose="02020603050405020304" pitchFamily="18" charset="0"/>
                      </a:rPr>
                      <m:t>−</m:t>
                    </m:r>
                    <m:sSub>
                      <m:sSubPr>
                        <m:ctrlPr>
                          <a:rPr lang="en-US" sz="2000" b="0" i="1" smtClean="0">
                            <a:solidFill>
                              <a:srgbClr val="FF0000"/>
                            </a:solidFill>
                            <a:latin typeface="Cambria Math" panose="02040503050406030204" pitchFamily="18" charset="0"/>
                            <a:cs typeface="Times New Roman" panose="02020603050405020304" pitchFamily="18" charset="0"/>
                          </a:rPr>
                        </m:ctrlPr>
                      </m:sSubPr>
                      <m:e>
                        <m:r>
                          <a:rPr lang="en-US" sz="2000" b="0" i="1" smtClean="0">
                            <a:solidFill>
                              <a:srgbClr val="FF0000"/>
                            </a:solidFill>
                            <a:latin typeface="Cambria Math" panose="02040503050406030204" pitchFamily="18" charset="0"/>
                            <a:cs typeface="Times New Roman" panose="02020603050405020304" pitchFamily="18" charset="0"/>
                          </a:rPr>
                          <m:t>𝐹</m:t>
                        </m:r>
                      </m:e>
                      <m:sub>
                        <m:r>
                          <a:rPr lang="en-US" sz="2000" b="0" i="1" smtClean="0">
                            <a:solidFill>
                              <a:srgbClr val="FF0000"/>
                            </a:solidFill>
                            <a:latin typeface="Cambria Math" panose="02040503050406030204" pitchFamily="18" charset="0"/>
                            <a:cs typeface="Times New Roman" panose="02020603050405020304" pitchFamily="18" charset="0"/>
                          </a:rPr>
                          <m:t>𝑐</m:t>
                        </m:r>
                      </m:sub>
                    </m:sSub>
                  </m:oMath>
                </a14:m>
                <a:r>
                  <a:rPr lang="en-US" sz="2000" i="1" dirty="0" smtClean="0">
                    <a:solidFill>
                      <a:srgbClr val="FF0000"/>
                    </a:solidFill>
                    <a:latin typeface="Cambria" panose="02040503050406030204" pitchFamily="18" charset="0"/>
                    <a:cs typeface="Times New Roman" panose="02020603050405020304" pitchFamily="18" charset="0"/>
                  </a:rPr>
                  <a:t> (= 286.94)…… (b)</a:t>
                </a:r>
              </a:p>
            </p:txBody>
          </p:sp>
        </mc:Choice>
        <mc:Fallback xmlns="">
          <p:sp>
            <p:nvSpPr>
              <p:cNvPr id="10" name="TextBox 9"/>
              <p:cNvSpPr txBox="1">
                <a:spLocks noRot="1" noChangeAspect="1" noMove="1" noResize="1" noEditPoints="1" noAdjustHandles="1" noChangeArrowheads="1" noChangeShapeType="1" noTextEdit="1"/>
              </p:cNvSpPr>
              <p:nvPr/>
            </p:nvSpPr>
            <p:spPr>
              <a:xfrm>
                <a:off x="7276215" y="2249926"/>
                <a:ext cx="4915785" cy="1361078"/>
              </a:xfrm>
              <a:prstGeom prst="rect">
                <a:avLst/>
              </a:prstGeom>
              <a:blipFill rotWithShape="0">
                <a:blip r:embed="rId6"/>
                <a:stretch>
                  <a:fillRect l="-1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276215" y="4148837"/>
                <a:ext cx="4915785" cy="1631216"/>
              </a:xfrm>
              <a:prstGeom prst="rect">
                <a:avLst/>
              </a:prstGeom>
              <a:noFill/>
            </p:spPr>
            <p:txBody>
              <a:bodyPr wrap="square" rtlCol="0">
                <a:spAutoFit/>
              </a:bodyPr>
              <a:lstStyle/>
              <a:p>
                <a:pPr algn="just">
                  <a:lnSpc>
                    <a:spcPct val="150000"/>
                  </a:lnSpc>
                  <a:spcBef>
                    <a:spcPts val="600"/>
                  </a:spcBef>
                  <a:spcAft>
                    <a:spcPts val="600"/>
                  </a:spcAft>
                </a:pPr>
                <a:r>
                  <a:rPr lang="en-US" sz="2000" i="1" dirty="0" smtClean="0">
                    <a:solidFill>
                      <a:srgbClr val="0070C0"/>
                    </a:solidFill>
                    <a:latin typeface="Cambria" panose="02040503050406030204" pitchFamily="18" charset="0"/>
                    <a:cs typeface="Times New Roman" panose="02020603050405020304" pitchFamily="18" charset="0"/>
                  </a:rPr>
                  <a:t>Solving (a) and (b)</a:t>
                </a:r>
                <a:endParaRPr lang="en-US" sz="2000" i="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cs typeface="Times New Roman" panose="02020603050405020304" pitchFamily="18" charset="0"/>
                            </a:rPr>
                            <m:t>𝐹</m:t>
                          </m:r>
                        </m:e>
                        <m:sub>
                          <m:r>
                            <a:rPr lang="en-US" sz="2000" b="0" i="1" smtClean="0">
                              <a:solidFill>
                                <a:schemeClr val="tx1"/>
                              </a:solidFill>
                              <a:latin typeface="Cambria Math" panose="02040503050406030204" pitchFamily="18" charset="0"/>
                              <a:cs typeface="Times New Roman" panose="02020603050405020304" pitchFamily="18" charset="0"/>
                            </a:rPr>
                            <m:t>1</m:t>
                          </m:r>
                        </m:sub>
                      </m:sSub>
                      <m:r>
                        <a:rPr lang="en-US" sz="2000" b="0" i="1" smtClean="0">
                          <a:solidFill>
                            <a:schemeClr val="tx1"/>
                          </a:solidFill>
                          <a:latin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cs typeface="Times New Roman" panose="02020603050405020304" pitchFamily="18" charset="0"/>
                        </a:rPr>
                        <m:t>1451.36 </m:t>
                      </m:r>
                      <m:r>
                        <a:rPr lang="en-US" sz="2000" b="0" i="1" smtClean="0">
                          <a:solidFill>
                            <a:srgbClr val="FF0000"/>
                          </a:solidFill>
                          <a:latin typeface="Cambria Math" panose="02040503050406030204" pitchFamily="18" charset="0"/>
                          <a:cs typeface="Times New Roman" panose="02020603050405020304" pitchFamily="18" charset="0"/>
                        </a:rPr>
                        <m:t>𝑁</m:t>
                      </m:r>
                    </m:oMath>
                  </m:oMathPara>
                </a14:m>
                <a:endParaRPr lang="en-US" sz="2000" b="0" i="1" dirty="0" smtClean="0">
                  <a:solidFill>
                    <a:srgbClr val="FF000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cs typeface="Times New Roman" panose="02020603050405020304" pitchFamily="18" charset="0"/>
                            </a:rPr>
                            <m:t>𝐹</m:t>
                          </m:r>
                        </m:e>
                        <m:sub>
                          <m:r>
                            <a:rPr lang="en-US" sz="2000" b="0" i="1" smtClean="0">
                              <a:solidFill>
                                <a:schemeClr val="tx1"/>
                              </a:solidFill>
                              <a:latin typeface="Cambria Math" panose="02040503050406030204" pitchFamily="18" charset="0"/>
                              <a:cs typeface="Times New Roman" panose="02020603050405020304" pitchFamily="18" charset="0"/>
                            </a:rPr>
                            <m:t>2</m:t>
                          </m:r>
                        </m:sub>
                      </m:sSub>
                      <m:r>
                        <a:rPr lang="en-US" sz="2000" b="0" i="1" smtClean="0">
                          <a:solidFill>
                            <a:schemeClr val="tx1"/>
                          </a:solidFill>
                          <a:latin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cs typeface="Times New Roman" panose="02020603050405020304" pitchFamily="18" charset="0"/>
                        </a:rPr>
                        <m:t>923.24 </m:t>
                      </m:r>
                      <m:r>
                        <a:rPr lang="en-US" sz="2000" b="0" i="1" smtClean="0">
                          <a:solidFill>
                            <a:srgbClr val="FF0000"/>
                          </a:solidFill>
                          <a:latin typeface="Cambria Math" panose="02040503050406030204" pitchFamily="18" charset="0"/>
                          <a:cs typeface="Times New Roman" panose="02020603050405020304" pitchFamily="18" charset="0"/>
                        </a:rPr>
                        <m:t>𝑁</m:t>
                      </m:r>
                    </m:oMath>
                  </m:oMathPara>
                </a14:m>
                <a:endParaRPr lang="en-US" sz="2000" i="1" dirty="0" smtClean="0">
                  <a:solidFill>
                    <a:srgbClr val="FF0000"/>
                  </a:solidFill>
                  <a:latin typeface="Cambria" panose="020405030504060302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276215" y="4148837"/>
                <a:ext cx="4915785" cy="1631216"/>
              </a:xfrm>
              <a:prstGeom prst="rect">
                <a:avLst/>
              </a:prstGeom>
              <a:blipFill rotWithShape="0">
                <a:blip r:embed="rId7"/>
                <a:stretch>
                  <a:fillRect l="-1365"/>
                </a:stretch>
              </a:blipFill>
            </p:spPr>
            <p:txBody>
              <a:bodyPr/>
              <a:lstStyle/>
              <a:p>
                <a:r>
                  <a:rPr lang="en-US">
                    <a:noFill/>
                  </a:rPr>
                  <a:t> </a:t>
                </a:r>
              </a:p>
            </p:txBody>
          </p:sp>
        </mc:Fallback>
      </mc:AlternateContent>
    </p:spTree>
    <p:extLst>
      <p:ext uri="{BB962C8B-B14F-4D97-AF65-F5344CB8AC3E}">
        <p14:creationId xmlns:p14="http://schemas.microsoft.com/office/powerpoint/2010/main" val="118934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up)">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up)">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up)">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up)">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up)">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Effect transition="in" filter="wipe(up)">
                                      <p:cBhvr>
                                        <p:cTn id="42" dur="500"/>
                                        <p:tgtEl>
                                          <p:spTgt spid="1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animEffect transition="in" filter="wipe(up)">
                                      <p:cBhvr>
                                        <p:cTn id="4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9" grpId="0"/>
      <p:bldP spid="10"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51228-77DD-4201-A999-04B140BD5692}" type="slidenum">
              <a:rPr lang="en-US" smtClean="0"/>
              <a:t>9</a:t>
            </a:fld>
            <a:endParaRPr lang="en-US"/>
          </a:p>
        </p:txBody>
      </p:sp>
      <p:sp>
        <p:nvSpPr>
          <p:cNvPr id="5" name="Title 1"/>
          <p:cNvSpPr txBox="1">
            <a:spLocks/>
          </p:cNvSpPr>
          <p:nvPr/>
        </p:nvSpPr>
        <p:spPr>
          <a:xfrm>
            <a:off x="0" y="0"/>
            <a:ext cx="121920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dirty="0" smtClean="0"/>
              <a:t>Flat Belt SOLUTION_Second part_Contd…</a:t>
            </a:r>
            <a:endParaRPr lang="en-US" sz="4000" dirty="0"/>
          </a:p>
        </p:txBody>
      </p:sp>
      <p:sp>
        <p:nvSpPr>
          <p:cNvPr id="6" name="Content Placeholder 2"/>
          <p:cNvSpPr txBox="1">
            <a:spLocks/>
          </p:cNvSpPr>
          <p:nvPr/>
        </p:nvSpPr>
        <p:spPr>
          <a:xfrm>
            <a:off x="0" y="1609344"/>
            <a:ext cx="12192000" cy="524865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b="0" dirty="0" smtClean="0">
              <a:latin typeface="Cambria" panose="02040503050406030204" pitchFamily="18" charset="0"/>
              <a:cs typeface="Times New Roman" panose="02020603050405020304" pitchFamily="18" charset="0"/>
            </a:endParaRPr>
          </a:p>
          <a:p>
            <a:pPr marL="0" indent="0" algn="just">
              <a:lnSpc>
                <a:spcPct val="150000"/>
              </a:lnSpc>
              <a:spcBef>
                <a:spcPts val="600"/>
              </a:spcBef>
              <a:spcAft>
                <a:spcPts val="600"/>
              </a:spcAft>
              <a:buFont typeface="Wingdings" pitchFamily="2" charset="2"/>
              <a:buNone/>
            </a:pPr>
            <a:endParaRPr lang="en-US" sz="2200"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0" y="2458276"/>
                <a:ext cx="5213445" cy="2323713"/>
              </a:xfrm>
              <a:prstGeom prst="rect">
                <a:avLst/>
              </a:prstGeom>
              <a:noFill/>
            </p:spPr>
            <p:txBody>
              <a:bodyPr wrap="square" rtlCol="0">
                <a:spAutoFit/>
              </a:bodyPr>
              <a:lstStyle/>
              <a:p>
                <a:pPr algn="just">
                  <a:lnSpc>
                    <a:spcPct val="150000"/>
                  </a:lnSpc>
                  <a:spcBef>
                    <a:spcPts val="600"/>
                  </a:spcBef>
                  <a:spcAft>
                    <a:spcPts val="600"/>
                  </a:spcAft>
                </a:pPr>
                <a:r>
                  <a:rPr lang="en-US" sz="2000" b="1" dirty="0" smtClean="0">
                    <a:solidFill>
                      <a:srgbClr val="0070C0"/>
                    </a:solidFill>
                    <a:latin typeface="Cambria" panose="02040503050406030204" pitchFamily="18" charset="0"/>
                    <a:cs typeface="Times New Roman" panose="02020603050405020304" pitchFamily="18" charset="0"/>
                  </a:rPr>
                  <a:t>Transmitted power, H</a:t>
                </a:r>
                <a:endParaRPr lang="en-US" sz="2000" b="1" dirty="0">
                  <a:solidFill>
                    <a:srgbClr val="0070C0"/>
                  </a:solidFill>
                  <a:latin typeface="Cambria" panose="02040503050406030204" pitchFamily="18" charset="0"/>
                  <a:cs typeface="Times New Roman" panose="02020603050405020304" pitchFamily="18" charset="0"/>
                </a:endParaRPr>
              </a:p>
              <a:p>
                <a:pPr algn="just">
                  <a:lnSpc>
                    <a:spcPct val="150000"/>
                  </a:lnSpc>
                  <a:spcBef>
                    <a:spcPts val="600"/>
                  </a:spcBef>
                  <a:spcAft>
                    <a:spcPts val="600"/>
                  </a:spcAft>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𝐻</m:t>
                    </m:r>
                    <m:r>
                      <a:rPr lang="en-US" sz="2000" i="1">
                        <a:latin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2</m:t>
                            </m:r>
                          </m:sub>
                        </m:sSub>
                      </m:e>
                    </m:d>
                    <m:r>
                      <a:rPr lang="en-US" sz="2000" b="0" i="1" smtClean="0">
                        <a:latin typeface="Cambria Math" panose="02040503050406030204" pitchFamily="18" charset="0"/>
                        <a:cs typeface="Times New Roman" panose="02020603050405020304" pitchFamily="18" charset="0"/>
                      </a:rPr>
                      <m:t>×</m:t>
                    </m:r>
                  </m:oMath>
                </a14:m>
                <a:r>
                  <a:rPr lang="en-US" sz="2000" b="0" i="1" dirty="0" smtClean="0">
                    <a:latin typeface="Cambria Math" panose="02040503050406030204" pitchFamily="18" charset="0"/>
                    <a:cs typeface="Times New Roman" panose="02020603050405020304" pitchFamily="18" charset="0"/>
                  </a:rPr>
                  <a:t> V</a:t>
                </a:r>
              </a:p>
              <a:p>
                <a:pPr algn="just">
                  <a:lnSpc>
                    <a:spcPct val="150000"/>
                  </a:lnSpc>
                  <a:spcBef>
                    <a:spcPts val="600"/>
                  </a:spcBef>
                  <a:spcAft>
                    <a:spcPts val="600"/>
                  </a:spcAft>
                </a:pPr>
                <a:r>
                  <a:rPr lang="en-US" sz="2000" b="0" dirty="0" smtClean="0">
                    <a:solidFill>
                      <a:srgbClr val="FF0000"/>
                    </a:solidFill>
                    <a:cs typeface="Times New Roman" panose="02020603050405020304" pitchFamily="18" charset="0"/>
                  </a:rPr>
                  <a:t>    </a:t>
                </a:r>
                <a14:m>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m:t>
                    </m:r>
                    <m:d>
                      <m:dPr>
                        <m:ctrlPr>
                          <a:rPr lang="en-US" sz="2000" b="0" i="1" smtClean="0">
                            <a:solidFill>
                              <a:schemeClr val="tx1"/>
                            </a:solidFill>
                            <a:latin typeface="Cambria Math" panose="02040503050406030204" pitchFamily="18" charset="0"/>
                            <a:cs typeface="Times New Roman" panose="02020603050405020304" pitchFamily="18" charset="0"/>
                          </a:rPr>
                        </m:ctrlPr>
                      </m:dPr>
                      <m:e>
                        <m:r>
                          <a:rPr lang="en-US" sz="2000" b="0" i="1" smtClean="0">
                            <a:solidFill>
                              <a:schemeClr val="tx1"/>
                            </a:solidFill>
                            <a:latin typeface="Cambria Math" panose="02040503050406030204" pitchFamily="18" charset="0"/>
                            <a:cs typeface="Times New Roman" panose="02020603050405020304" pitchFamily="18" charset="0"/>
                          </a:rPr>
                          <m:t>1451.36−923.24</m:t>
                        </m:r>
                      </m:e>
                    </m:d>
                    <m:r>
                      <a:rPr lang="en-US" sz="2000" b="0" i="1" smtClean="0">
                        <a:solidFill>
                          <a:schemeClr val="tx1"/>
                        </a:solidFill>
                        <a:latin typeface="Cambria Math" panose="02040503050406030204" pitchFamily="18" charset="0"/>
                        <a:cs typeface="Times New Roman" panose="02020603050405020304" pitchFamily="18" charset="0"/>
                      </a:rPr>
                      <m:t>×15.7</m:t>
                    </m:r>
                  </m:oMath>
                </a14:m>
                <a:endParaRPr lang="en-US" sz="2000" b="0" dirty="0" smtClean="0">
                  <a:solidFill>
                    <a:schemeClr val="tx1"/>
                  </a:solidFill>
                  <a:cs typeface="Times New Roman" panose="02020603050405020304" pitchFamily="18" charset="0"/>
                </a:endParaRPr>
              </a:p>
              <a:p>
                <a:pPr algn="just">
                  <a:lnSpc>
                    <a:spcPct val="150000"/>
                  </a:lnSpc>
                  <a:spcBef>
                    <a:spcPts val="600"/>
                  </a:spcBef>
                  <a:spcAft>
                    <a:spcPts val="600"/>
                  </a:spcAft>
                </a:pPr>
                <a:r>
                  <a:rPr lang="en-US" sz="2000" dirty="0" smtClean="0">
                    <a:solidFill>
                      <a:srgbClr val="FF0000"/>
                    </a:solidFill>
                    <a:latin typeface="Cambria" panose="02040503050406030204" pitchFamily="18" charset="0"/>
                    <a:cs typeface="Times New Roman" panose="02020603050405020304" pitchFamily="18" charset="0"/>
                  </a:rPr>
                  <a:t>     </a:t>
                </a:r>
                <a14:m>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m:t>
                    </m:r>
                    <m:r>
                      <a:rPr lang="en-US" sz="2000" b="0" i="1" smtClean="0">
                        <a:solidFill>
                          <a:srgbClr val="FF0000"/>
                        </a:solidFill>
                        <a:latin typeface="Cambria Math" panose="02040503050406030204" pitchFamily="18" charset="0"/>
                        <a:cs typeface="Times New Roman" panose="02020603050405020304" pitchFamily="18" charset="0"/>
                      </a:rPr>
                      <m:t>8.291 </m:t>
                    </m:r>
                    <m:r>
                      <a:rPr lang="en-US" sz="2000" b="0" i="1" smtClean="0">
                        <a:solidFill>
                          <a:srgbClr val="FF0000"/>
                        </a:solidFill>
                        <a:latin typeface="Cambria Math" panose="02040503050406030204" pitchFamily="18" charset="0"/>
                        <a:cs typeface="Times New Roman" panose="02020603050405020304" pitchFamily="18" charset="0"/>
                      </a:rPr>
                      <m:t>𝑘𝑊</m:t>
                    </m:r>
                  </m:oMath>
                </a14:m>
                <a:endParaRPr lang="en-US" sz="2000" dirty="0">
                  <a:solidFill>
                    <a:srgbClr val="FF0000"/>
                  </a:solidFill>
                  <a:latin typeface="Cambria" panose="020405030504060302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0" y="2458276"/>
                <a:ext cx="5213445" cy="2323713"/>
              </a:xfrm>
              <a:prstGeom prst="rect">
                <a:avLst/>
              </a:prstGeom>
              <a:blipFill rotWithShape="0">
                <a:blip r:embed="rId3"/>
                <a:stretch>
                  <a:fillRect l="-1170"/>
                </a:stretch>
              </a:blipFill>
            </p:spPr>
            <p:txBody>
              <a:bodyPr/>
              <a:lstStyle/>
              <a:p>
                <a:r>
                  <a:rPr lang="en-US">
                    <a:noFill/>
                  </a:rPr>
                  <a:t> </a:t>
                </a:r>
              </a:p>
            </p:txBody>
          </p:sp>
        </mc:Fallback>
      </mc:AlternateContent>
      <p:sp>
        <p:nvSpPr>
          <p:cNvPr id="2" name="TextBox 1"/>
          <p:cNvSpPr txBox="1"/>
          <p:nvPr/>
        </p:nvSpPr>
        <p:spPr>
          <a:xfrm>
            <a:off x="328330" y="5872674"/>
            <a:ext cx="11302838" cy="400110"/>
          </a:xfrm>
          <a:prstGeom prst="rect">
            <a:avLst/>
          </a:prstGeom>
          <a:noFill/>
        </p:spPr>
        <p:txBody>
          <a:bodyPr wrap="none" rtlCol="0">
            <a:spAutoFit/>
          </a:bodyPr>
          <a:lstStyle/>
          <a:p>
            <a:pPr algn="ctr"/>
            <a:r>
              <a:rPr lang="en-US" sz="2000" dirty="0" smtClean="0">
                <a:latin typeface="Cambria" panose="02040503050406030204" pitchFamily="18" charset="0"/>
              </a:rPr>
              <a:t>Since, the power transmitted i.e. 8.291 kW is less than the required power i.e.12 kW, the belt will slip.</a:t>
            </a:r>
            <a:endParaRPr lang="en-US" sz="2000" dirty="0">
              <a:latin typeface="Cambria" panose="02040503050406030204" pitchFamily="18" charset="0"/>
            </a:endParaRPr>
          </a:p>
        </p:txBody>
      </p:sp>
    </p:spTree>
    <p:extLst>
      <p:ext uri="{BB962C8B-B14F-4D97-AF65-F5344CB8AC3E}">
        <p14:creationId xmlns:p14="http://schemas.microsoft.com/office/powerpoint/2010/main" val="187991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up)">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up)">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up)">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up)">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3580</TotalTime>
  <Words>1023</Words>
  <Application>Microsoft Office PowerPoint</Application>
  <PresentationFormat>Widescreen</PresentationFormat>
  <Paragraphs>349</Paragraphs>
  <Slides>34</Slides>
  <Notes>0</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vt:lpstr>
      <vt:lpstr>Cambria Math</vt:lpstr>
      <vt:lpstr>Rockwell</vt:lpstr>
      <vt:lpstr>Rockwell Condensed</vt:lpstr>
      <vt:lpstr>Times New Roman</vt:lpstr>
      <vt:lpstr>Wingdings</vt:lpstr>
      <vt:lpstr>Wood Type</vt:lpstr>
      <vt:lpstr>CHAPTER-8:  Design of belt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DESIGN OF SHAFTS</dc:title>
  <dc:creator>Nipesh Regmi</dc:creator>
  <cp:lastModifiedBy>Nipesh Regmi</cp:lastModifiedBy>
  <cp:revision>370</cp:revision>
  <dcterms:created xsi:type="dcterms:W3CDTF">2016-05-16T06:38:19Z</dcterms:created>
  <dcterms:modified xsi:type="dcterms:W3CDTF">2016-07-31T06:35:20Z</dcterms:modified>
</cp:coreProperties>
</file>